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7.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5" r:id="rId1"/>
  </p:sldMasterIdLst>
  <p:notesMasterIdLst>
    <p:notesMasterId r:id="rId31"/>
  </p:notesMasterIdLst>
  <p:sldIdLst>
    <p:sldId id="456" r:id="rId2"/>
    <p:sldId id="399" r:id="rId3"/>
    <p:sldId id="400" r:id="rId4"/>
    <p:sldId id="403" r:id="rId5"/>
    <p:sldId id="454" r:id="rId6"/>
    <p:sldId id="445" r:id="rId7"/>
    <p:sldId id="449" r:id="rId8"/>
    <p:sldId id="451" r:id="rId9"/>
    <p:sldId id="452" r:id="rId10"/>
    <p:sldId id="453" r:id="rId11"/>
    <p:sldId id="434" r:id="rId12"/>
    <p:sldId id="417" r:id="rId13"/>
    <p:sldId id="418" r:id="rId14"/>
    <p:sldId id="441" r:id="rId15"/>
    <p:sldId id="420" r:id="rId16"/>
    <p:sldId id="457" r:id="rId17"/>
    <p:sldId id="458" r:id="rId18"/>
    <p:sldId id="459" r:id="rId19"/>
    <p:sldId id="460" r:id="rId20"/>
    <p:sldId id="461" r:id="rId21"/>
    <p:sldId id="462" r:id="rId22"/>
    <p:sldId id="463" r:id="rId23"/>
    <p:sldId id="464" r:id="rId24"/>
    <p:sldId id="465" r:id="rId25"/>
    <p:sldId id="466" r:id="rId26"/>
    <p:sldId id="467" r:id="rId27"/>
    <p:sldId id="469" r:id="rId28"/>
    <p:sldId id="470" r:id="rId29"/>
    <p:sldId id="471" r:id="rId30"/>
  </p:sldIdLst>
  <p:sldSz cx="9144000" cy="5143500" type="screen16x9"/>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64">
          <p15:clr>
            <a:srgbClr val="A4A3A4"/>
          </p15:clr>
        </p15:guide>
        <p15:guide id="2" orient="horz" pos="516">
          <p15:clr>
            <a:srgbClr val="A4A3A4"/>
          </p15:clr>
        </p15:guide>
        <p15:guide id="3" orient="horz" pos="676">
          <p15:clr>
            <a:srgbClr val="A4A3A4"/>
          </p15:clr>
        </p15:guide>
        <p15:guide id="4" pos="2880">
          <p15:clr>
            <a:srgbClr val="A4A3A4"/>
          </p15:clr>
        </p15:guide>
        <p15:guide id="5" pos="240">
          <p15:clr>
            <a:srgbClr val="A4A3A4"/>
          </p15:clr>
        </p15:guide>
        <p15:guide id="6" pos="552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34" autoAdjust="0"/>
  </p:normalViewPr>
  <p:slideViewPr>
    <p:cSldViewPr snapToGrid="0" snapToObjects="1">
      <p:cViewPr>
        <p:scale>
          <a:sx n="90" d="100"/>
          <a:sy n="90" d="100"/>
        </p:scale>
        <p:origin x="998" y="77"/>
      </p:cViewPr>
      <p:guideLst>
        <p:guide orient="horz" pos="2964"/>
        <p:guide orient="horz" pos="516"/>
        <p:guide orient="horz" pos="676"/>
        <p:guide pos="2880"/>
        <p:guide pos="240"/>
        <p:guide pos="552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5" d="100"/>
          <a:sy n="55" d="100"/>
        </p:scale>
        <p:origin x="-2514" y="-102"/>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5C5A41F5-B6C2-40E5-9E65-A9AEEB8FD18F}" type="datetimeFigureOut">
              <a:rPr lang="en-US" smtClean="0"/>
              <a:t>8/22/2021</a:t>
            </a:fld>
            <a:endParaRPr lang="en-US"/>
          </a:p>
        </p:txBody>
      </p:sp>
      <p:sp>
        <p:nvSpPr>
          <p:cNvPr id="4" name="Slide Image Placeholder 3"/>
          <p:cNvSpPr>
            <a:spLocks noGrp="1" noRot="1" noChangeAspect="1"/>
          </p:cNvSpPr>
          <p:nvPr>
            <p:ph type="sldImg" idx="2"/>
          </p:nvPr>
        </p:nvSpPr>
        <p:spPr>
          <a:xfrm>
            <a:off x="342900" y="696913"/>
            <a:ext cx="6196013"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0110E035-3DF4-4A15-9272-486F21423BC9}" type="slidenum">
              <a:rPr lang="en-US" smtClean="0"/>
              <a:t>‹#›</a:t>
            </a:fld>
            <a:endParaRPr lang="en-US"/>
          </a:p>
        </p:txBody>
      </p:sp>
    </p:spTree>
    <p:extLst>
      <p:ext uri="{BB962C8B-B14F-4D97-AF65-F5344CB8AC3E}">
        <p14:creationId xmlns:p14="http://schemas.microsoft.com/office/powerpoint/2010/main" val="1888841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a:prstGeom prst="rect">
            <a:avLst/>
          </a:prstGeom>
        </p:spPr>
      </p:sp>
      <p:sp>
        <p:nvSpPr>
          <p:cNvPr id="3" name="Notes Placeholder 2"/>
          <p:cNvSpPr>
            <a:spLocks noGrp="1"/>
          </p:cNvSpPr>
          <p:nvPr>
            <p:ph type="body" idx="1"/>
          </p:nvPr>
        </p:nvSpPr>
        <p:spPr>
          <a:xfrm>
            <a:off x="688182" y="4415790"/>
            <a:ext cx="5505450" cy="4183380"/>
          </a:xfrm>
          <a:prstGeom prst="rect">
            <a:avLst/>
          </a:prstGeom>
        </p:spPr>
        <p:txBody>
          <a:bodyPr/>
          <a:lstStyle/>
          <a:p>
            <a:endParaRPr lang="en-US"/>
          </a:p>
        </p:txBody>
      </p:sp>
      <p:sp>
        <p:nvSpPr>
          <p:cNvPr id="8" name="Date Placeholder 7"/>
          <p:cNvSpPr>
            <a:spLocks noGrp="1"/>
          </p:cNvSpPr>
          <p:nvPr>
            <p:ph type="dt" idx="10"/>
          </p:nvPr>
        </p:nvSpPr>
        <p:spPr>
          <a:xfrm>
            <a:off x="3898102" y="0"/>
            <a:ext cx="2982119" cy="464820"/>
          </a:xfrm>
          <a:prstGeom prst="rect">
            <a:avLst/>
          </a:prstGeom>
        </p:spPr>
        <p:txBody>
          <a:bodyPr/>
          <a:lstStyle/>
          <a:p>
            <a:fld id="{D54BCB9A-E1C3-4BF3-85AA-C7FE76B15853}" type="datetime1">
              <a:rPr lang="en-US" smtClean="0">
                <a:solidFill>
                  <a:prstClr val="black"/>
                </a:solidFill>
              </a:rPr>
              <a:pPr/>
              <a:t>8/22/2021</a:t>
            </a:fld>
            <a:endParaRPr lang="en-US" dirty="0">
              <a:solidFill>
                <a:prstClr val="black"/>
              </a:solidFill>
            </a:endParaRPr>
          </a:p>
        </p:txBody>
      </p:sp>
      <p:sp>
        <p:nvSpPr>
          <p:cNvPr id="9" name="Footer Placeholder 8"/>
          <p:cNvSpPr>
            <a:spLocks noGrp="1"/>
          </p:cNvSpPr>
          <p:nvPr>
            <p:ph type="ftr" sz="quarter" idx="11"/>
          </p:nvPr>
        </p:nvSpPr>
        <p:spPr>
          <a:xfrm>
            <a:off x="0" y="8829967"/>
            <a:ext cx="6193632" cy="464820"/>
          </a:xfrm>
          <a:prstGeom prst="rect">
            <a:avLst/>
          </a:prstGeom>
        </p:spPr>
        <p:txBody>
          <a:bodyPr/>
          <a:lstStyle/>
          <a:p>
            <a:r>
              <a:rPr lang="en-US" smtClean="0">
                <a:solidFill>
                  <a:srgbClr val="000000"/>
                </a:solidFill>
                <a:latin typeface="Segoe UI Light" pitchFamily="34" charset="0"/>
              </a:rPr>
              <a:t>© 2012 Microsoft Corporation. All rights reserved. Microsoft, Windows, Windows Vista and other product names are or may be registered trademarks and/or trademarks in the U.S. and/or other countries.</a:t>
            </a:r>
          </a:p>
          <a:p>
            <a:r>
              <a:rPr lang="en-US" smtClean="0">
                <a:solidFill>
                  <a:srgbClr val="000000"/>
                </a:solidFill>
                <a:latin typeface="Segoe UI Light"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latin typeface="Segoe UI Light" pitchFamily="34" charset="0"/>
              </a:rPr>
            </a:br>
            <a:r>
              <a:rPr lang="en-US" smtClean="0">
                <a:solidFill>
                  <a:srgbClr val="000000"/>
                </a:solidFill>
                <a:latin typeface="Segoe UI Light" pitchFamily="34" charset="0"/>
              </a:rPr>
              <a:t>MICROSOFT MAKES NO WARRANTIES, EXPRESS, IMPLIED OR STATUTORY, AS TO THE INFORMATION IN THIS PRESENTATION.</a:t>
            </a:r>
            <a:endParaRPr lang="en-US" dirty="0" smtClean="0">
              <a:solidFill>
                <a:srgbClr val="000000"/>
              </a:solidFill>
              <a:latin typeface="Segoe UI Light" pitchFamily="34" charset="0"/>
            </a:endParaRPr>
          </a:p>
        </p:txBody>
      </p:sp>
      <p:sp>
        <p:nvSpPr>
          <p:cNvPr id="10" name="Slide Number Placeholder 9"/>
          <p:cNvSpPr>
            <a:spLocks noGrp="1"/>
          </p:cNvSpPr>
          <p:nvPr>
            <p:ph type="sldNum" sz="quarter" idx="12"/>
          </p:nvPr>
        </p:nvSpPr>
        <p:spPr>
          <a:xfrm>
            <a:off x="6193631" y="8829967"/>
            <a:ext cx="686589" cy="464820"/>
          </a:xfrm>
          <a:prstGeom prst="rect">
            <a:avLst/>
          </a:prstGeom>
        </p:spPr>
        <p:txBody>
          <a:bodyPr/>
          <a:lstStyle/>
          <a:p>
            <a:fld id="{8B263312-38AA-4E1E-B2B5-0F8F122B24FE}" type="slidenum">
              <a:rPr lang="en-US" smtClean="0">
                <a:solidFill>
                  <a:prstClr val="black"/>
                </a:solidFill>
              </a:rPr>
              <a:pPr/>
              <a:t>1</a:t>
            </a:fld>
            <a:endParaRPr lang="en-US" dirty="0">
              <a:solidFill>
                <a:prstClr val="black"/>
              </a:solidFill>
            </a:endParaRPr>
          </a:p>
        </p:txBody>
      </p:sp>
      <p:sp>
        <p:nvSpPr>
          <p:cNvPr id="11" name="Header Placeholder 10"/>
          <p:cNvSpPr>
            <a:spLocks noGrp="1"/>
          </p:cNvSpPr>
          <p:nvPr>
            <p:ph type="hdr" sz="quarter" idx="13"/>
          </p:nvPr>
        </p:nvSpPr>
        <p:spPr>
          <a:xfrm>
            <a:off x="0" y="0"/>
            <a:ext cx="2982119" cy="464820"/>
          </a:xfrm>
          <a:prstGeom prst="rect">
            <a:avLst/>
          </a:prstGeom>
        </p:spPr>
        <p:txBody>
          <a:bodyPr/>
          <a:lstStyle/>
          <a:p>
            <a:r>
              <a:rPr lang="en-US" smtClean="0">
                <a:solidFill>
                  <a:prstClr val="black"/>
                </a:solidFill>
              </a:rPr>
              <a:t>Microsoft Consumer Channels and Central Marketing Group</a:t>
            </a:r>
            <a:endParaRPr lang="en-US" dirty="0">
              <a:solidFill>
                <a:prstClr val="black"/>
              </a:solidFill>
            </a:endParaRPr>
          </a:p>
        </p:txBody>
      </p:sp>
    </p:spTree>
    <p:extLst>
      <p:ext uri="{BB962C8B-B14F-4D97-AF65-F5344CB8AC3E}">
        <p14:creationId xmlns:p14="http://schemas.microsoft.com/office/powerpoint/2010/main" val="27733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10E035-3DF4-4A15-9272-486F21423BC9}" type="slidenum">
              <a:rPr lang="en-US" smtClean="0"/>
              <a:t>10</a:t>
            </a:fld>
            <a:endParaRPr lang="en-US"/>
          </a:p>
        </p:txBody>
      </p:sp>
    </p:spTree>
    <p:extLst>
      <p:ext uri="{BB962C8B-B14F-4D97-AF65-F5344CB8AC3E}">
        <p14:creationId xmlns:p14="http://schemas.microsoft.com/office/powerpoint/2010/main" val="1623323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Microsoft think about the stack to provide connectivity between on-premise and cloud.</a:t>
            </a:r>
          </a:p>
          <a:p>
            <a:r>
              <a:rPr lang="en-US" dirty="0" smtClean="0"/>
              <a:t>Specifically this</a:t>
            </a:r>
            <a:r>
              <a:rPr lang="en-US" baseline="0" dirty="0" smtClean="0"/>
              <a:t> deck focuses on the last two layers</a:t>
            </a:r>
          </a:p>
          <a:p>
            <a:endParaRPr lang="en-US" baseline="0" dirty="0" smtClean="0"/>
          </a:p>
          <a:p>
            <a:r>
              <a:rPr lang="en-US" baseline="0" dirty="0" err="1" smtClean="0"/>
              <a:t>Servicebus</a:t>
            </a:r>
            <a:r>
              <a:rPr lang="en-US" baseline="0" dirty="0" smtClean="0"/>
              <a:t> </a:t>
            </a:r>
            <a:r>
              <a:rPr lang="en-US" baseline="0" dirty="0" err="1" smtClean="0"/>
              <a:t>vs</a:t>
            </a:r>
            <a:r>
              <a:rPr lang="en-US" baseline="0" dirty="0" smtClean="0"/>
              <a:t> connect – SB requires app code change, Connect/Virtual Networks do not. </a:t>
            </a:r>
          </a:p>
          <a:p>
            <a:endParaRPr lang="en-US" baseline="0" dirty="0" smtClean="0"/>
          </a:p>
          <a:p>
            <a:r>
              <a:rPr lang="en-US" baseline="0" dirty="0" smtClean="0"/>
              <a:t>Virtual Networks are the net new here. They provide site to site connectivity where Connect provided server to server connectivity.</a:t>
            </a:r>
          </a:p>
          <a:p>
            <a:r>
              <a:rPr lang="en-US" baseline="0" dirty="0" smtClean="0"/>
              <a:t>Virtual Networks are the more flexible and powerful option.</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205707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Windows</a:t>
            </a:r>
            <a:r>
              <a:rPr lang="en-US" baseline="0" dirty="0" smtClean="0"/>
              <a:t> Azure Virtual Networks is our solution to providing hybrid solutions and solutions that require advanced connectivity in the cloud. </a:t>
            </a:r>
          </a:p>
          <a:p>
            <a:r>
              <a:rPr lang="en-US" baseline="0" dirty="0" smtClean="0"/>
              <a:t>Hybrid on-premises to cloud is enabled by using the VPN solution that allows site&lt;-&gt;site connectivity allowing machines on premise and machines in the cloud to appear on the same network.</a:t>
            </a:r>
          </a:p>
          <a:p>
            <a:endParaRPr lang="en-US" baseline="0" dirty="0" smtClean="0"/>
          </a:p>
          <a:p>
            <a:r>
              <a:rPr lang="en-US" baseline="0" dirty="0" smtClean="0"/>
              <a:t>Advanced connectivity solutions are enabled because Windows Azure applications that are deployed in to a virtual network will have persistent IP addresses. This is a requirement for solutions like Active Directory. </a:t>
            </a:r>
          </a:p>
          <a:p>
            <a:endParaRPr lang="en-US" baseline="0" dirty="0" smtClean="0"/>
          </a:p>
          <a:p>
            <a:r>
              <a:rPr lang="en-US" baseline="0" dirty="0" smtClean="0"/>
              <a:t>Other solutions enabled by virtual networks in the cloud are mixing VMs and web/worker role solutions in the same Windows Azure network. This allows for scenarios like web/worker roles to communicate back to VMs running applications like SQL server.</a:t>
            </a:r>
          </a:p>
          <a:p>
            <a:endParaRPr lang="en-US" baseline="0" dirty="0" smtClean="0"/>
          </a:p>
        </p:txBody>
      </p:sp>
      <p:sp>
        <p:nvSpPr>
          <p:cNvPr id="4" name="Slide Number Placeholder 3"/>
          <p:cNvSpPr>
            <a:spLocks noGrp="1"/>
          </p:cNvSpPr>
          <p:nvPr>
            <p:ph type="sldNum" sz="quarter" idx="10"/>
          </p:nvPr>
        </p:nvSpPr>
        <p:spPr/>
        <p:txBody>
          <a:bodyPr/>
          <a:lstStyle/>
          <a:p>
            <a:fld id="{0110E035-3DF4-4A15-9272-486F21423BC9}" type="slidenum">
              <a:rPr lang="en-US" smtClean="0"/>
              <a:t>12</a:t>
            </a:fld>
            <a:endParaRPr lang="en-US"/>
          </a:p>
        </p:txBody>
      </p:sp>
    </p:spTree>
    <p:extLst>
      <p:ext uri="{BB962C8B-B14F-4D97-AF65-F5344CB8AC3E}">
        <p14:creationId xmlns:p14="http://schemas.microsoft.com/office/powerpoint/2010/main" val="4174180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BBC60-AFCD-45D8-985A-BA4A4057B93A}" type="slidenum">
              <a:rPr lang="en-US" smtClean="0"/>
              <a:pPr/>
              <a:t>13</a:t>
            </a:fld>
            <a:endParaRPr lang="en-US"/>
          </a:p>
        </p:txBody>
      </p:sp>
    </p:spTree>
    <p:extLst>
      <p:ext uri="{BB962C8B-B14F-4D97-AF65-F5344CB8AC3E}">
        <p14:creationId xmlns:p14="http://schemas.microsoft.com/office/powerpoint/2010/main" val="3523534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10E035-3DF4-4A15-9272-486F21423BC9}" type="slidenum">
              <a:rPr lang="en-US" smtClean="0"/>
              <a:t>14</a:t>
            </a:fld>
            <a:endParaRPr lang="en-US"/>
          </a:p>
        </p:txBody>
      </p:sp>
    </p:spTree>
    <p:extLst>
      <p:ext uri="{BB962C8B-B14F-4D97-AF65-F5344CB8AC3E}">
        <p14:creationId xmlns:p14="http://schemas.microsoft.com/office/powerpoint/2010/main" val="3555978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24458">
              <a:spcBef>
                <a:spcPct val="0"/>
              </a:spcBef>
              <a:defRPr/>
            </a:pPr>
            <a:r>
              <a:rPr lang="en-US" dirty="0" smtClean="0"/>
              <a:t>Building new </a:t>
            </a:r>
            <a:r>
              <a:rPr lang="en-US" dirty="0" err="1" smtClean="0"/>
              <a:t>PaaS</a:t>
            </a:r>
            <a:r>
              <a:rPr lang="en-US" dirty="0" smtClean="0"/>
              <a:t> applications</a:t>
            </a:r>
            <a:r>
              <a:rPr lang="en-US" baseline="0" dirty="0" smtClean="0"/>
              <a:t> is a no-brainer when looking at some of the benefits:</a:t>
            </a:r>
            <a:endParaRPr lang="en-US" dirty="0" smtClean="0"/>
          </a:p>
          <a:p>
            <a:pPr>
              <a:spcBef>
                <a:spcPct val="0"/>
              </a:spcBef>
            </a:pPr>
            <a:endParaRPr lang="en-US" dirty="0" smtClean="0"/>
          </a:p>
          <a:p>
            <a:pPr lvl="1"/>
            <a:r>
              <a:rPr lang="en-US" sz="2400" dirty="0"/>
              <a:t>Simplified Deployment and Configuration</a:t>
            </a:r>
          </a:p>
          <a:p>
            <a:pPr lvl="1"/>
            <a:r>
              <a:rPr lang="en-US" sz="2400" dirty="0"/>
              <a:t>Health Model</a:t>
            </a:r>
          </a:p>
          <a:p>
            <a:pPr lvl="1"/>
            <a:r>
              <a:rPr lang="en-US" sz="2400" dirty="0"/>
              <a:t>Easy High Availability</a:t>
            </a:r>
          </a:p>
          <a:p>
            <a:pPr lvl="1"/>
            <a:r>
              <a:rPr lang="en-US" sz="2400" dirty="0"/>
              <a:t>Instance Scalability</a:t>
            </a:r>
          </a:p>
          <a:p>
            <a:pPr lvl="1"/>
            <a:r>
              <a:rPr lang="en-US" sz="2400" dirty="0"/>
              <a:t>OS Patching</a:t>
            </a:r>
          </a:p>
          <a:p>
            <a:pPr lvl="1"/>
            <a:r>
              <a:rPr lang="en-US" sz="2400" dirty="0"/>
              <a:t>Automatic Firewall Configuration</a:t>
            </a:r>
          </a:p>
          <a:p>
            <a:pPr lvl="1"/>
            <a:r>
              <a:rPr lang="en-US" sz="2400" dirty="0"/>
              <a:t>Simple Certificate Deployment</a:t>
            </a:r>
          </a:p>
          <a:p>
            <a:pPr>
              <a:spcBef>
                <a:spcPct val="0"/>
              </a:spcBef>
            </a:pPr>
            <a:endParaRPr lang="en-US" dirty="0" smtClean="0"/>
          </a:p>
          <a:p>
            <a:pPr>
              <a:spcBef>
                <a:spcPct val="0"/>
              </a:spcBef>
            </a:pPr>
            <a:r>
              <a:rPr lang="en-US" dirty="0" smtClean="0"/>
              <a:t>However, building new applications</a:t>
            </a:r>
            <a:r>
              <a:rPr lang="en-US" baseline="0" dirty="0" smtClean="0"/>
              <a:t> sometimes comes with a dependency on other systems or legacy code. </a:t>
            </a:r>
          </a:p>
          <a:p>
            <a:pPr>
              <a:spcBef>
                <a:spcPct val="0"/>
              </a:spcBef>
            </a:pPr>
            <a:r>
              <a:rPr lang="en-US" baseline="0" dirty="0" smtClean="0"/>
              <a:t>This has sometimes blocked the development of </a:t>
            </a:r>
            <a:r>
              <a:rPr lang="en-US" baseline="0" dirty="0" err="1" smtClean="0"/>
              <a:t>PaaS</a:t>
            </a:r>
            <a:r>
              <a:rPr lang="en-US" baseline="0" dirty="0" smtClean="0"/>
              <a:t> applications. The </a:t>
            </a:r>
            <a:r>
              <a:rPr lang="en-US" baseline="0" dirty="0" err="1" smtClean="0"/>
              <a:t>IaaS</a:t>
            </a:r>
            <a:r>
              <a:rPr lang="en-US" baseline="0" dirty="0" smtClean="0"/>
              <a:t> offering will unblock these types of applications and allow for the two development models to co-exist and directly communicate. </a:t>
            </a:r>
          </a:p>
          <a:p>
            <a:pPr>
              <a:spcBef>
                <a:spcPct val="0"/>
              </a:spcBef>
            </a:pPr>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a:p>
        </p:txBody>
      </p:sp>
    </p:spTree>
    <p:extLst>
      <p:ext uri="{BB962C8B-B14F-4D97-AF65-F5344CB8AC3E}">
        <p14:creationId xmlns:p14="http://schemas.microsoft.com/office/powerpoint/2010/main" val="392676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extLst>
      <p:ext uri="{BB962C8B-B14F-4D97-AF65-F5344CB8AC3E}">
        <p14:creationId xmlns:p14="http://schemas.microsoft.com/office/powerpoint/2010/main" val="3109435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extLst>
      <p:ext uri="{BB962C8B-B14F-4D97-AF65-F5344CB8AC3E}">
        <p14:creationId xmlns:p14="http://schemas.microsoft.com/office/powerpoint/2010/main" val="817988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extLst>
      <p:ext uri="{BB962C8B-B14F-4D97-AF65-F5344CB8AC3E}">
        <p14:creationId xmlns:p14="http://schemas.microsoft.com/office/powerpoint/2010/main" val="2084948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extLst>
      <p:ext uri="{BB962C8B-B14F-4D97-AF65-F5344CB8AC3E}">
        <p14:creationId xmlns:p14="http://schemas.microsoft.com/office/powerpoint/2010/main" val="2022373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pPr>
              <a:spcBef>
                <a:spcPts val="607"/>
              </a:spcBef>
              <a:spcAft>
                <a:spcPts val="607"/>
              </a:spcAft>
            </a:pPr>
            <a:r>
              <a:rPr lang="en-US" dirty="0" smtClean="0">
                <a:solidFill>
                  <a:prstClr val="white">
                    <a:lumMod val="50000"/>
                  </a:prstClr>
                </a:solidFill>
              </a:rPr>
              <a:t>Expanding Windows Azure capabilities to provide infrastructure as a service</a:t>
            </a:r>
          </a:p>
          <a:p>
            <a:pPr marL="173316" indent="-173316">
              <a:spcBef>
                <a:spcPts val="607"/>
              </a:spcBef>
              <a:spcAft>
                <a:spcPts val="607"/>
              </a:spcAft>
              <a:buFont typeface="Arial" pitchFamily="34" charset="0"/>
              <a:buChar char="•"/>
            </a:pPr>
            <a:r>
              <a:rPr lang="en-US" dirty="0" smtClean="0">
                <a:solidFill>
                  <a:prstClr val="white">
                    <a:lumMod val="50000"/>
                  </a:prstClr>
                </a:solidFill>
              </a:rPr>
              <a:t>Provides us with a full continuum of offerings</a:t>
            </a:r>
          </a:p>
          <a:p>
            <a:pPr marL="173316" indent="-173316">
              <a:spcBef>
                <a:spcPts val="607"/>
              </a:spcBef>
              <a:spcAft>
                <a:spcPts val="607"/>
              </a:spcAft>
              <a:buFont typeface="Arial" pitchFamily="34" charset="0"/>
              <a:buChar char="•"/>
            </a:pPr>
            <a:r>
              <a:rPr lang="en-US" dirty="0" smtClean="0">
                <a:solidFill>
                  <a:prstClr val="white">
                    <a:lumMod val="50000"/>
                  </a:prstClr>
                </a:solidFill>
              </a:rPr>
              <a:t>Brings us relative parity with Amazon, who focuses on IaaS</a:t>
            </a:r>
          </a:p>
          <a:p>
            <a:pPr>
              <a:spcBef>
                <a:spcPts val="607"/>
              </a:spcBef>
              <a:spcAft>
                <a:spcPts val="607"/>
              </a:spcAft>
            </a:pPr>
            <a:endParaRPr lang="en-US" dirty="0" smtClean="0">
              <a:solidFill>
                <a:prstClr val="white">
                  <a:lumMod val="50000"/>
                </a:prstClr>
              </a:solidFill>
            </a:endParaRPr>
          </a:p>
          <a:p>
            <a:pPr>
              <a:spcBef>
                <a:spcPts val="607"/>
              </a:spcBef>
              <a:spcAft>
                <a:spcPts val="607"/>
              </a:spcAft>
            </a:pPr>
            <a:r>
              <a:rPr lang="en-US" dirty="0" smtClean="0">
                <a:solidFill>
                  <a:prstClr val="white">
                    <a:lumMod val="50000"/>
                  </a:prstClr>
                </a:solidFill>
              </a:rPr>
              <a:t>IaaS Details</a:t>
            </a:r>
          </a:p>
          <a:p>
            <a:pPr marL="288859" indent="-288859">
              <a:spcBef>
                <a:spcPts val="607"/>
              </a:spcBef>
              <a:spcAft>
                <a:spcPts val="607"/>
              </a:spcAft>
              <a:buFont typeface="Arial" pitchFamily="34" charset="0"/>
              <a:buChar char="•"/>
            </a:pPr>
            <a:r>
              <a:rPr lang="en-US" dirty="0" smtClean="0">
                <a:solidFill>
                  <a:prstClr val="white">
                    <a:lumMod val="50000"/>
                  </a:prstClr>
                </a:solidFill>
              </a:rPr>
              <a:t>Durable virtual machines with Windows Server or Linux</a:t>
            </a:r>
          </a:p>
          <a:p>
            <a:pPr marL="504157" lvl="1" indent="-288859">
              <a:spcBef>
                <a:spcPts val="607"/>
              </a:spcBef>
              <a:spcAft>
                <a:spcPts val="607"/>
              </a:spcAft>
            </a:pPr>
            <a:r>
              <a:rPr lang="en-US" dirty="0" smtClean="0">
                <a:solidFill>
                  <a:prstClr val="white">
                    <a:lumMod val="50000"/>
                  </a:prstClr>
                </a:solidFill>
              </a:rPr>
              <a:t>Commercial and community Linux distributions</a:t>
            </a:r>
          </a:p>
          <a:p>
            <a:pPr marL="504157" lvl="1" indent="-288859">
              <a:spcBef>
                <a:spcPts val="607"/>
              </a:spcBef>
              <a:spcAft>
                <a:spcPts val="607"/>
              </a:spcAft>
            </a:pPr>
            <a:r>
              <a:rPr lang="en-US" dirty="0" smtClean="0">
                <a:solidFill>
                  <a:prstClr val="white">
                    <a:lumMod val="50000"/>
                  </a:prstClr>
                </a:solidFill>
              </a:rPr>
              <a:t>Select from a library of images or bring your own</a:t>
            </a:r>
          </a:p>
          <a:p>
            <a:pPr marL="504157" lvl="1" indent="-288859">
              <a:spcBef>
                <a:spcPts val="607"/>
              </a:spcBef>
              <a:spcAft>
                <a:spcPts val="607"/>
              </a:spcAft>
            </a:pPr>
            <a:r>
              <a:rPr lang="en-US" dirty="0" smtClean="0">
                <a:solidFill>
                  <a:prstClr val="white">
                    <a:lumMod val="50000"/>
                  </a:prstClr>
                </a:solidFill>
              </a:rPr>
              <a:t>E.g. Select an image with SQL Server</a:t>
            </a:r>
          </a:p>
          <a:p>
            <a:pPr marL="504157" lvl="1" indent="-288859">
              <a:spcBef>
                <a:spcPts val="607"/>
              </a:spcBef>
              <a:spcAft>
                <a:spcPts val="607"/>
              </a:spcAft>
            </a:pPr>
            <a:r>
              <a:rPr lang="en-US" dirty="0" smtClean="0">
                <a:solidFill>
                  <a:prstClr val="white">
                    <a:lumMod val="50000"/>
                  </a:prstClr>
                </a:solidFill>
              </a:rPr>
              <a:t>Licensing approach</a:t>
            </a:r>
          </a:p>
          <a:p>
            <a:pPr marL="288859" indent="-288859">
              <a:spcBef>
                <a:spcPts val="607"/>
              </a:spcBef>
              <a:spcAft>
                <a:spcPts val="607"/>
              </a:spcAft>
              <a:buFont typeface="Arial" pitchFamily="34" charset="0"/>
              <a:buChar char="•"/>
            </a:pPr>
            <a:r>
              <a:rPr lang="en-US" dirty="0" smtClean="0">
                <a:solidFill>
                  <a:prstClr val="white">
                    <a:lumMod val="50000"/>
                  </a:prstClr>
                </a:solidFill>
              </a:rPr>
              <a:t>Support SharePoint, SQL Server &amp; Active Directory within IaaS images</a:t>
            </a:r>
          </a:p>
          <a:p>
            <a:pPr marL="288859" indent="-288859">
              <a:spcBef>
                <a:spcPts val="607"/>
              </a:spcBef>
              <a:spcAft>
                <a:spcPts val="607"/>
              </a:spcAft>
              <a:buFont typeface="Arial" pitchFamily="34" charset="0"/>
              <a:buChar char="•"/>
            </a:pPr>
            <a:endParaRPr lang="en-US" dirty="0" smtClean="0">
              <a:solidFill>
                <a:prstClr val="white">
                  <a:lumMod val="50000"/>
                </a:prstClr>
              </a:solidFill>
            </a:endParaRPr>
          </a:p>
          <a:p>
            <a:pPr marL="288859" indent="-288859">
              <a:spcBef>
                <a:spcPts val="607"/>
              </a:spcBef>
              <a:spcAft>
                <a:spcPts val="607"/>
              </a:spcAft>
              <a:buFont typeface="Arial" pitchFamily="34" charset="0"/>
              <a:buChar char="•"/>
            </a:pPr>
            <a:r>
              <a:rPr lang="en-US" dirty="0" smtClean="0">
                <a:solidFill>
                  <a:prstClr val="white">
                    <a:lumMod val="50000"/>
                  </a:prstClr>
                </a:solidFill>
              </a:rPr>
              <a:t>Enable deployments containing both </a:t>
            </a:r>
            <a:r>
              <a:rPr lang="en-US" dirty="0" err="1" smtClean="0">
                <a:solidFill>
                  <a:prstClr val="white">
                    <a:lumMod val="50000"/>
                  </a:prstClr>
                </a:solidFill>
              </a:rPr>
              <a:t>PaaS</a:t>
            </a:r>
            <a:r>
              <a:rPr lang="en-US" dirty="0" smtClean="0">
                <a:solidFill>
                  <a:prstClr val="white">
                    <a:lumMod val="50000"/>
                  </a:prstClr>
                </a:solidFill>
              </a:rPr>
              <a:t> and </a:t>
            </a:r>
            <a:r>
              <a:rPr lang="en-US" dirty="0" err="1" smtClean="0">
                <a:solidFill>
                  <a:prstClr val="white">
                    <a:lumMod val="50000"/>
                  </a:prstClr>
                </a:solidFill>
              </a:rPr>
              <a:t>IaaS</a:t>
            </a:r>
            <a:r>
              <a:rPr lang="en-US" dirty="0" smtClean="0">
                <a:solidFill>
                  <a:prstClr val="white">
                    <a:lumMod val="50000"/>
                  </a:prstClr>
                </a:solidFill>
              </a:rPr>
              <a:t> services</a:t>
            </a:r>
          </a:p>
          <a:p>
            <a:pPr marL="288859" indent="-288859">
              <a:spcBef>
                <a:spcPts val="607"/>
              </a:spcBef>
              <a:spcAft>
                <a:spcPts val="607"/>
              </a:spcAft>
              <a:buFont typeface="Arial" pitchFamily="34" charset="0"/>
              <a:buChar char="•"/>
            </a:pPr>
            <a:r>
              <a:rPr lang="en-US" dirty="0" smtClean="0">
                <a:solidFill>
                  <a:prstClr val="white">
                    <a:lumMod val="50000"/>
                  </a:prstClr>
                </a:solidFill>
              </a:rPr>
              <a:t>Create virtual private networks (VPNs) between on-premise servers and Windows Azure</a:t>
            </a:r>
          </a:p>
          <a:p>
            <a:pPr marL="288859" indent="-288859">
              <a:spcBef>
                <a:spcPts val="607"/>
              </a:spcBef>
              <a:spcAft>
                <a:spcPts val="607"/>
              </a:spcAft>
              <a:buFont typeface="Arial" pitchFamily="34" charset="0"/>
              <a:buChar char="•"/>
            </a:pPr>
            <a:r>
              <a:rPr lang="en-US" dirty="0" smtClean="0">
                <a:solidFill>
                  <a:prstClr val="white">
                    <a:lumMod val="50000"/>
                  </a:prstClr>
                </a:solidFill>
              </a:rPr>
              <a:t>Single Instance SLA (99.9%)</a:t>
            </a:r>
          </a:p>
          <a:p>
            <a:pPr marL="288859" indent="-288859">
              <a:spcBef>
                <a:spcPts val="607"/>
              </a:spcBef>
              <a:spcAft>
                <a:spcPts val="607"/>
              </a:spcAft>
              <a:buFont typeface="Arial" pitchFamily="34" charset="0"/>
              <a:buChar char="•"/>
            </a:pPr>
            <a:r>
              <a:rPr lang="en-US" dirty="0" smtClean="0">
                <a:solidFill>
                  <a:prstClr val="white">
                    <a:lumMod val="50000"/>
                  </a:prstClr>
                </a:solidFill>
              </a:rPr>
              <a:t>Planned Upgrade Notification Support</a:t>
            </a:r>
          </a:p>
          <a:p>
            <a:pPr marL="288859" indent="-288859">
              <a:spcBef>
                <a:spcPts val="607"/>
              </a:spcBef>
              <a:spcAft>
                <a:spcPts val="607"/>
              </a:spcAft>
              <a:buFont typeface="Arial" pitchFamily="34" charset="0"/>
              <a:buChar char="•"/>
            </a:pPr>
            <a:endParaRPr lang="en-US" dirty="0" smtClean="0">
              <a:solidFill>
                <a:prstClr val="white">
                  <a:lumMod val="50000"/>
                </a:prstClr>
              </a:solidFill>
            </a:endParaRPr>
          </a:p>
          <a:p>
            <a:pPr marL="5780" indent="-5780"/>
            <a:r>
              <a:rPr lang="en-US" sz="1100" dirty="0">
                <a:solidFill>
                  <a:schemeClr val="accent1">
                    <a:alpha val="99000"/>
                  </a:schemeClr>
                </a:solidFill>
                <a:ea typeface="Segoe UI" pitchFamily="34" charset="0"/>
                <a:cs typeface="Segoe UI" pitchFamily="34" charset="0"/>
              </a:rPr>
              <a:t>Integration between on-premises and public cloud</a:t>
            </a:r>
          </a:p>
          <a:p>
            <a:pPr marL="288859" indent="-288859">
              <a:spcBef>
                <a:spcPts val="607"/>
              </a:spcBef>
              <a:spcAft>
                <a:spcPts val="607"/>
              </a:spcAft>
              <a:buFont typeface="Arial" pitchFamily="34" charset="0"/>
              <a:buChar char="•"/>
            </a:pPr>
            <a:r>
              <a:rPr lang="en-US" dirty="0" smtClean="0">
                <a:solidFill>
                  <a:prstClr val="white">
                    <a:lumMod val="50000"/>
                  </a:prstClr>
                </a:solidFill>
              </a:rPr>
              <a:t>Easily create a hybrid virtual private network (VPN) between on-premise servers and Windows Azure</a:t>
            </a:r>
          </a:p>
          <a:p>
            <a:endParaRPr lang="en-US" dirty="0" smtClean="0"/>
          </a:p>
          <a:p>
            <a:pPr>
              <a:spcBef>
                <a:spcPts val="607"/>
              </a:spcBef>
              <a:spcAft>
                <a:spcPts val="607"/>
              </a:spcAft>
            </a:pPr>
            <a:r>
              <a:rPr lang="en-US" sz="1100" dirty="0">
                <a:solidFill>
                  <a:schemeClr val="accent1">
                    <a:alpha val="99000"/>
                  </a:schemeClr>
                </a:solidFill>
                <a:ea typeface="Segoe UI" pitchFamily="34" charset="0"/>
                <a:cs typeface="Segoe UI" pitchFamily="34" charset="0"/>
              </a:rPr>
              <a:t>Public / Private cloud symmetry</a:t>
            </a:r>
            <a:endParaRPr lang="en-US" dirty="0" smtClean="0">
              <a:solidFill>
                <a:schemeClr val="bg1">
                  <a:lumMod val="50000"/>
                </a:schemeClr>
              </a:solidFill>
            </a:endParaRPr>
          </a:p>
          <a:p>
            <a:pPr marL="288859" indent="-288859">
              <a:spcBef>
                <a:spcPts val="607"/>
              </a:spcBef>
              <a:spcAft>
                <a:spcPts val="607"/>
              </a:spcAft>
              <a:buFont typeface="Arial" pitchFamily="34" charset="0"/>
              <a:buChar char="•"/>
            </a:pPr>
            <a:r>
              <a:rPr lang="en-US" dirty="0" smtClean="0">
                <a:solidFill>
                  <a:schemeClr val="bg1">
                    <a:lumMod val="50000"/>
                  </a:schemeClr>
                </a:solidFill>
              </a:rPr>
              <a:t>Write apps to common APIs and services that are available within both Windows Azure and on-premise Windows Server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a:t>
            </a:fld>
            <a:endParaRPr lang="en-US"/>
          </a:p>
        </p:txBody>
      </p:sp>
    </p:spTree>
    <p:extLst>
      <p:ext uri="{BB962C8B-B14F-4D97-AF65-F5344CB8AC3E}">
        <p14:creationId xmlns:p14="http://schemas.microsoft.com/office/powerpoint/2010/main" val="217401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Tree>
    <p:extLst>
      <p:ext uri="{BB962C8B-B14F-4D97-AF65-F5344CB8AC3E}">
        <p14:creationId xmlns:p14="http://schemas.microsoft.com/office/powerpoint/2010/main" val="19704106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21</a:t>
            </a:fld>
            <a:endParaRPr lang="en-US" dirty="0"/>
          </a:p>
        </p:txBody>
      </p:sp>
    </p:spTree>
    <p:extLst>
      <p:ext uri="{BB962C8B-B14F-4D97-AF65-F5344CB8AC3E}">
        <p14:creationId xmlns:p14="http://schemas.microsoft.com/office/powerpoint/2010/main" val="30586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22</a:t>
            </a:fld>
            <a:endParaRPr lang="en-US" dirty="0"/>
          </a:p>
        </p:txBody>
      </p:sp>
    </p:spTree>
    <p:extLst>
      <p:ext uri="{BB962C8B-B14F-4D97-AF65-F5344CB8AC3E}">
        <p14:creationId xmlns:p14="http://schemas.microsoft.com/office/powerpoint/2010/main" val="28881526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a:t>
            </a:r>
            <a:r>
              <a:rPr lang="en-US" baseline="0" dirty="0" smtClean="0"/>
              <a:t> should </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23</a:t>
            </a:fld>
            <a:endParaRPr lang="en-US" dirty="0"/>
          </a:p>
        </p:txBody>
      </p:sp>
    </p:spTree>
    <p:extLst>
      <p:ext uri="{BB962C8B-B14F-4D97-AF65-F5344CB8AC3E}">
        <p14:creationId xmlns:p14="http://schemas.microsoft.com/office/powerpoint/2010/main" val="37612603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24</a:t>
            </a:fld>
            <a:endParaRPr lang="en-US" dirty="0"/>
          </a:p>
        </p:txBody>
      </p:sp>
    </p:spTree>
    <p:extLst>
      <p:ext uri="{BB962C8B-B14F-4D97-AF65-F5344CB8AC3E}">
        <p14:creationId xmlns:p14="http://schemas.microsoft.com/office/powerpoint/2010/main" val="30200730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25</a:t>
            </a:fld>
            <a:endParaRPr lang="en-US" dirty="0"/>
          </a:p>
        </p:txBody>
      </p:sp>
    </p:spTree>
    <p:extLst>
      <p:ext uri="{BB962C8B-B14F-4D97-AF65-F5344CB8AC3E}">
        <p14:creationId xmlns:p14="http://schemas.microsoft.com/office/powerpoint/2010/main" val="42519080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26</a:t>
            </a:fld>
            <a:endParaRPr lang="en-US" dirty="0"/>
          </a:p>
        </p:txBody>
      </p:sp>
    </p:spTree>
    <p:extLst>
      <p:ext uri="{BB962C8B-B14F-4D97-AF65-F5344CB8AC3E}">
        <p14:creationId xmlns:p14="http://schemas.microsoft.com/office/powerpoint/2010/main" val="41367693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27</a:t>
            </a:fld>
            <a:endParaRPr lang="en-US" dirty="0"/>
          </a:p>
        </p:txBody>
      </p:sp>
    </p:spTree>
    <p:extLst>
      <p:ext uri="{BB962C8B-B14F-4D97-AF65-F5344CB8AC3E}">
        <p14:creationId xmlns:p14="http://schemas.microsoft.com/office/powerpoint/2010/main" val="5153330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28</a:t>
            </a:fld>
            <a:endParaRPr lang="en-US" dirty="0"/>
          </a:p>
        </p:txBody>
      </p:sp>
    </p:spTree>
    <p:extLst>
      <p:ext uri="{BB962C8B-B14F-4D97-AF65-F5344CB8AC3E}">
        <p14:creationId xmlns:p14="http://schemas.microsoft.com/office/powerpoint/2010/main" val="42036908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29</a:t>
            </a:fld>
            <a:endParaRPr lang="en-US" dirty="0"/>
          </a:p>
        </p:txBody>
      </p:sp>
    </p:spTree>
    <p:extLst>
      <p:ext uri="{BB962C8B-B14F-4D97-AF65-F5344CB8AC3E}">
        <p14:creationId xmlns:p14="http://schemas.microsoft.com/office/powerpoint/2010/main" val="2153318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smtClean="0"/>
              <a:t>Slide Objectives:</a:t>
            </a:r>
          </a:p>
          <a:p>
            <a:pPr marL="175222" indent="-175222">
              <a:buFont typeface="Arial" pitchFamily="34" charset="0"/>
              <a:buChar char="•"/>
            </a:pPr>
            <a:r>
              <a:rPr lang="en-US" b="0" dirty="0" smtClean="0"/>
              <a:t>Explain</a:t>
            </a:r>
            <a:r>
              <a:rPr lang="en-US" b="0" baseline="0" dirty="0" smtClean="0"/>
              <a:t> the differences and relationship between </a:t>
            </a:r>
            <a:r>
              <a:rPr lang="en-US" b="0" baseline="0" dirty="0" err="1" smtClean="0"/>
              <a:t>IaaS</a:t>
            </a:r>
            <a:r>
              <a:rPr lang="en-US" b="0" baseline="0" dirty="0" smtClean="0"/>
              <a:t>, </a:t>
            </a:r>
            <a:r>
              <a:rPr lang="en-US" b="0" baseline="0" dirty="0" err="1" smtClean="0"/>
              <a:t>PaaS</a:t>
            </a:r>
            <a:r>
              <a:rPr lang="en-US" b="0" baseline="0" dirty="0" smtClean="0"/>
              <a:t>, and </a:t>
            </a:r>
            <a:r>
              <a:rPr lang="en-US" b="0" baseline="0" dirty="0" err="1" smtClean="0"/>
              <a:t>SaaS</a:t>
            </a:r>
            <a:r>
              <a:rPr lang="en-US" b="0" baseline="0" dirty="0" smtClean="0"/>
              <a:t> in more detail.</a:t>
            </a:r>
            <a:endParaRPr lang="en-US" b="0" dirty="0" smtClean="0"/>
          </a:p>
          <a:p>
            <a:endParaRPr lang="en-US" b="1" dirty="0" smtClean="0"/>
          </a:p>
          <a:p>
            <a:r>
              <a:rPr lang="en-US" b="1" dirty="0" smtClean="0"/>
              <a:t>Speaking Points:</a:t>
            </a:r>
          </a:p>
          <a:p>
            <a:pPr marL="175222" indent="-175222">
              <a:buFont typeface="Arial" pitchFamily="34" charset="0"/>
              <a:buChar char="•"/>
            </a:pPr>
            <a:r>
              <a:rPr lang="en-US" dirty="0" smtClean="0"/>
              <a:t>Here’s another</a:t>
            </a:r>
            <a:r>
              <a:rPr lang="en-US" baseline="0" dirty="0" smtClean="0"/>
              <a:t> way to look at the cloud services taxonomy and how this taxonomy maps to the components in an IT infrastructure.     </a:t>
            </a:r>
          </a:p>
          <a:p>
            <a:pPr marL="175222" indent="-175222">
              <a:buFont typeface="Arial" pitchFamily="34" charset="0"/>
              <a:buChar char="•"/>
            </a:pPr>
            <a:r>
              <a:rPr lang="en-US" baseline="0" dirty="0" smtClean="0"/>
              <a:t>Packaged Software</a:t>
            </a:r>
          </a:p>
          <a:p>
            <a:pPr marL="392889" lvl="1" indent="-175222"/>
            <a:r>
              <a:rPr lang="en-US" baseline="0" dirty="0" smtClean="0"/>
              <a:t>With packaged software a customer would be responsible for managing the entire stack – ranging from the network connectivity to the applications.  </a:t>
            </a:r>
          </a:p>
          <a:p>
            <a:pPr marL="175222" indent="-175222">
              <a:buFont typeface="Arial" pitchFamily="34" charset="0"/>
              <a:buChar char="•"/>
            </a:pPr>
            <a:r>
              <a:rPr lang="en-US" baseline="0" dirty="0" err="1" smtClean="0"/>
              <a:t>IaaS</a:t>
            </a:r>
            <a:endParaRPr lang="en-US" baseline="0" dirty="0" smtClean="0"/>
          </a:p>
          <a:p>
            <a:pPr marL="392889" lvl="1" indent="-175222"/>
            <a:r>
              <a:rPr lang="en-US" baseline="0" dirty="0" smtClean="0"/>
              <a:t>With Infrastructure as a Service, the lower levels of the stack are managed by a vendor.  Some of these components can be provided by traditional </a:t>
            </a:r>
            <a:r>
              <a:rPr lang="en-US" baseline="0" dirty="0" err="1" smtClean="0"/>
              <a:t>hosters</a:t>
            </a:r>
            <a:r>
              <a:rPr lang="en-US" baseline="0" dirty="0" smtClean="0"/>
              <a:t> – in fact most of them have moved to having a virtualized offering.  </a:t>
            </a:r>
          </a:p>
          <a:p>
            <a:pPr marL="392889" lvl="1" indent="-175222"/>
            <a:r>
              <a:rPr lang="en-US" baseline="0" dirty="0" smtClean="0"/>
              <a:t>Very few actually provide an OS</a:t>
            </a:r>
          </a:p>
          <a:p>
            <a:pPr marL="392889" lvl="1" indent="-175222"/>
            <a:r>
              <a:rPr lang="en-US" baseline="0" dirty="0" smtClean="0"/>
              <a:t>The customer is still responsible for managing the OS through the Applications.  </a:t>
            </a:r>
          </a:p>
          <a:p>
            <a:pPr marL="392889" lvl="1" indent="-175222" defTabSz="934479">
              <a:spcAft>
                <a:spcPts val="341"/>
              </a:spcAft>
              <a:defRPr/>
            </a:pPr>
            <a:r>
              <a:rPr lang="en-US" baseline="0" dirty="0" smtClean="0"/>
              <a:t>For the developer, an obvious benefit with </a:t>
            </a:r>
            <a:r>
              <a:rPr lang="en-US" baseline="0" dirty="0" err="1" smtClean="0"/>
              <a:t>IaaS</a:t>
            </a:r>
            <a:r>
              <a:rPr lang="en-US" baseline="0" dirty="0" smtClean="0"/>
              <a:t> is that it frees the developer from many concerns when provisioning physical or virtual machines. </a:t>
            </a:r>
          </a:p>
          <a:p>
            <a:pPr marL="392889" lvl="1" indent="-175222" defTabSz="934479">
              <a:spcAft>
                <a:spcPts val="341"/>
              </a:spcAft>
              <a:defRPr/>
            </a:pPr>
            <a:r>
              <a:rPr lang="en-US" baseline="0" dirty="0" smtClean="0"/>
              <a:t>This was one of the earliest and primary use cases for Amazon Web Services Elastic Cloud Compute (</a:t>
            </a:r>
            <a:r>
              <a:rPr lang="en-US" baseline="0" dirty="0" err="1" smtClean="0"/>
              <a:t>EC2</a:t>
            </a:r>
            <a:r>
              <a:rPr lang="en-US" baseline="0" dirty="0" smtClean="0"/>
              <a:t>). </a:t>
            </a:r>
          </a:p>
          <a:p>
            <a:pPr marL="392889" lvl="1" indent="-175222" defTabSz="934479">
              <a:spcAft>
                <a:spcPts val="341"/>
              </a:spcAft>
              <a:defRPr/>
            </a:pPr>
            <a:r>
              <a:rPr lang="en-US" baseline="0" dirty="0" smtClean="0"/>
              <a:t>Developers were able to readily provision virtual machines (</a:t>
            </a:r>
            <a:r>
              <a:rPr lang="en-US" baseline="0" dirty="0" err="1" smtClean="0"/>
              <a:t>AMIs</a:t>
            </a:r>
            <a:r>
              <a:rPr lang="en-US" baseline="0" dirty="0" smtClean="0"/>
              <a:t>) on </a:t>
            </a:r>
            <a:r>
              <a:rPr lang="en-US" baseline="0" dirty="0" err="1" smtClean="0"/>
              <a:t>EC2</a:t>
            </a:r>
            <a:r>
              <a:rPr lang="en-US" baseline="0" dirty="0" smtClean="0"/>
              <a:t>, develop and test solutions and, often, run the results ‘in production’. </a:t>
            </a:r>
          </a:p>
          <a:p>
            <a:pPr marL="392889" lvl="1" indent="-175222" defTabSz="934479">
              <a:spcAft>
                <a:spcPts val="341"/>
              </a:spcAft>
              <a:defRPr/>
            </a:pPr>
            <a:r>
              <a:rPr lang="en-US" baseline="0" dirty="0" smtClean="0"/>
              <a:t>The only requirement was a credit card to pay for the services.</a:t>
            </a:r>
          </a:p>
          <a:p>
            <a:pPr marL="175222" indent="-175222">
              <a:buFont typeface="Arial" pitchFamily="34" charset="0"/>
              <a:buChar char="•"/>
            </a:pPr>
            <a:r>
              <a:rPr lang="en-US" baseline="0" dirty="0" err="1" smtClean="0"/>
              <a:t>PaaS</a:t>
            </a:r>
            <a:endParaRPr lang="en-US" baseline="0" dirty="0" smtClean="0"/>
          </a:p>
          <a:p>
            <a:pPr marL="392889" lvl="1" indent="-175222"/>
            <a:r>
              <a:rPr lang="en-US" baseline="0" dirty="0" smtClean="0"/>
              <a:t>With Platform as a Service, everything from the network connectivity through the runtime is provided and managed by the platform vendor.  </a:t>
            </a:r>
          </a:p>
          <a:p>
            <a:pPr marL="392889" lvl="1" indent="-175222"/>
            <a:r>
              <a:rPr lang="en-US" baseline="0" dirty="0" smtClean="0"/>
              <a:t>The Windows Azure best fits in this category today.  </a:t>
            </a:r>
          </a:p>
          <a:p>
            <a:pPr marL="392889" lvl="1" indent="-175222"/>
            <a:r>
              <a:rPr lang="en-US" baseline="0" dirty="0" smtClean="0"/>
              <a:t>In fact because we don’t provide access to the underlying virtualization or operating system today, we’re often referred to as not providing </a:t>
            </a:r>
            <a:r>
              <a:rPr lang="en-US" baseline="0" dirty="0" err="1" smtClean="0"/>
              <a:t>IaaS</a:t>
            </a:r>
            <a:r>
              <a:rPr lang="en-US" baseline="0" dirty="0" smtClean="0"/>
              <a:t>.</a:t>
            </a:r>
          </a:p>
          <a:p>
            <a:pPr marL="392889" lvl="1" indent="-175222"/>
            <a:r>
              <a:rPr lang="en-US" dirty="0" err="1" smtClean="0"/>
              <a:t>PaaS</a:t>
            </a:r>
            <a:r>
              <a:rPr lang="en-US" dirty="0" smtClean="0"/>
              <a:t> offerings</a:t>
            </a:r>
            <a:r>
              <a:rPr lang="en-US" baseline="0" dirty="0" smtClean="0"/>
              <a:t> further reduce the developer burden by additionally supporting the platform runtime and related application services. </a:t>
            </a:r>
          </a:p>
          <a:p>
            <a:pPr marL="392889" lvl="1" indent="-175222"/>
            <a:r>
              <a:rPr lang="en-US" baseline="0" dirty="0" smtClean="0"/>
              <a:t>With </a:t>
            </a:r>
            <a:r>
              <a:rPr lang="en-US" baseline="0" dirty="0" err="1" smtClean="0"/>
              <a:t>PaaS</a:t>
            </a:r>
            <a:r>
              <a:rPr lang="en-US" baseline="0" dirty="0" smtClean="0"/>
              <a:t>, the developer can, almost immediately, begin creating the business logic for an application. </a:t>
            </a:r>
          </a:p>
          <a:p>
            <a:pPr marL="392889" lvl="1" indent="-175222"/>
            <a:r>
              <a:rPr lang="en-US" baseline="0" dirty="0" smtClean="0"/>
              <a:t>Potentially, the increases in productivity are considerable and, because the hardware and operational aspects of the cloud platform are also managed by the cloud platform provider, applications can quickly be taken from an idea to reality very quickly.</a:t>
            </a:r>
            <a:endParaRPr lang="en-US" dirty="0" smtClean="0"/>
          </a:p>
          <a:p>
            <a:pPr marL="175222" indent="-175222">
              <a:buFont typeface="Arial" pitchFamily="34" charset="0"/>
              <a:buChar char="•"/>
            </a:pPr>
            <a:r>
              <a:rPr lang="en-US" baseline="0" dirty="0" err="1" smtClean="0"/>
              <a:t>SaaS</a:t>
            </a:r>
            <a:endParaRPr lang="en-US" baseline="0" dirty="0" smtClean="0"/>
          </a:p>
          <a:p>
            <a:pPr marL="392889" lvl="1" indent="-175222"/>
            <a:r>
              <a:rPr lang="en-US" dirty="0" smtClean="0"/>
              <a:t>Finally, with </a:t>
            </a:r>
            <a:r>
              <a:rPr lang="en-US" dirty="0" err="1" smtClean="0"/>
              <a:t>SaaS</a:t>
            </a:r>
            <a:r>
              <a:rPr lang="en-US" dirty="0" smtClean="0"/>
              <a:t>,</a:t>
            </a:r>
            <a:r>
              <a:rPr lang="en-US" baseline="0" dirty="0" smtClean="0"/>
              <a:t> a vendor provides the application and abstracts you from all of the underlying components.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a:p>
        </p:txBody>
      </p:sp>
    </p:spTree>
    <p:extLst>
      <p:ext uri="{BB962C8B-B14F-4D97-AF65-F5344CB8AC3E}">
        <p14:creationId xmlns:p14="http://schemas.microsoft.com/office/powerpoint/2010/main" val="106318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smtClean="0"/>
              <a:t>Microsoft provides a</a:t>
            </a:r>
            <a:r>
              <a:rPr lang="en-US" baseline="0" dirty="0" smtClean="0"/>
              <a:t> continuous solution from private cloud to the public cloud. No matter where you are on your technology roadmap we have a solution to fit your needs. </a:t>
            </a:r>
          </a:p>
          <a:p>
            <a:pPr>
              <a:spcBef>
                <a:spcPct val="0"/>
              </a:spcBef>
            </a:pPr>
            <a:r>
              <a:rPr lang="en-US" baseline="0" dirty="0" smtClean="0"/>
              <a:t>We are a trusted advisor and platform in the traditional enterprise and ISV space and with the new </a:t>
            </a:r>
            <a:r>
              <a:rPr lang="en-US" baseline="0" dirty="0" err="1" smtClean="0"/>
              <a:t>IaaS</a:t>
            </a:r>
            <a:r>
              <a:rPr lang="en-US" baseline="0" dirty="0" smtClean="0"/>
              <a:t> offering we are making it easier to bring this same level of trust and ease of use to the public cloud. </a:t>
            </a:r>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a:p>
        </p:txBody>
      </p:sp>
    </p:spTree>
    <p:extLst>
      <p:ext uri="{BB962C8B-B14F-4D97-AF65-F5344CB8AC3E}">
        <p14:creationId xmlns:p14="http://schemas.microsoft.com/office/powerpoint/2010/main" val="392676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Windows Azure Virtual Machines and Virtual Networks</a:t>
            </a:r>
            <a:r>
              <a:rPr lang="en-US" baseline="0" dirty="0" smtClean="0"/>
              <a:t> support adds the capability to run key server applications and workloads such as Active Directory, SharePoint, SQL Server and most applications that run on a Virtual Machine today.</a:t>
            </a:r>
          </a:p>
          <a:p>
            <a:endParaRPr lang="en-US" baseline="0" dirty="0" smtClean="0"/>
          </a:p>
          <a:p>
            <a:r>
              <a:rPr lang="en-US" baseline="0" dirty="0" smtClean="0"/>
              <a:t>Adding storage capacity is simple. Either through the portal or PowerShell add up to 16 TBs of storage on an X-Large VM.</a:t>
            </a:r>
          </a:p>
          <a:p>
            <a:endParaRPr lang="en-US" baseline="0" dirty="0" smtClean="0"/>
          </a:p>
          <a:p>
            <a:r>
              <a:rPr lang="en-US" dirty="0" smtClean="0"/>
              <a:t>Virtual</a:t>
            </a:r>
            <a:r>
              <a:rPr lang="en-US" baseline="0" dirty="0" smtClean="0"/>
              <a:t> machines allows you to the option of splitting virtual machine loads across multiple racks in the data center using availability sets. </a:t>
            </a:r>
          </a:p>
          <a:p>
            <a:endParaRPr lang="en-US" baseline="0" dirty="0" smtClean="0"/>
          </a:p>
          <a:p>
            <a:r>
              <a:rPr lang="en-US" baseline="0" dirty="0" smtClean="0"/>
              <a:t>Virtual Networks provide the capability of connecting two cloud services for direct communication. This enables scenarios such as web and worker roles communicating directory with SQL Server. </a:t>
            </a:r>
          </a:p>
          <a:p>
            <a:endParaRPr lang="en-US" baseline="0" dirty="0" smtClean="0"/>
          </a:p>
          <a:p>
            <a:r>
              <a:rPr lang="en-US" baseline="0" dirty="0" smtClean="0"/>
              <a:t>Application migration is much simpler. In most cases the app will just run without changes on a virtual machine.</a:t>
            </a:r>
            <a:endParaRPr lang="en-US" dirty="0"/>
          </a:p>
        </p:txBody>
      </p:sp>
      <p:sp>
        <p:nvSpPr>
          <p:cNvPr id="4" name="Slide Number Placeholder 3"/>
          <p:cNvSpPr>
            <a:spLocks noGrp="1"/>
          </p:cNvSpPr>
          <p:nvPr>
            <p:ph type="sldNum" sz="quarter" idx="10"/>
          </p:nvPr>
        </p:nvSpPr>
        <p:spPr/>
        <p:txBody>
          <a:bodyPr/>
          <a:lstStyle/>
          <a:p>
            <a:fld id="{0110E035-3DF4-4A15-9272-486F21423BC9}" type="slidenum">
              <a:rPr lang="en-US" smtClean="0"/>
              <a:t>5</a:t>
            </a:fld>
            <a:endParaRPr lang="en-US"/>
          </a:p>
        </p:txBody>
      </p:sp>
    </p:spTree>
    <p:extLst>
      <p:ext uri="{BB962C8B-B14F-4D97-AF65-F5344CB8AC3E}">
        <p14:creationId xmlns:p14="http://schemas.microsoft.com/office/powerpoint/2010/main" val="3328980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a:p>
        </p:txBody>
      </p:sp>
    </p:spTree>
    <p:extLst>
      <p:ext uri="{BB962C8B-B14F-4D97-AF65-F5344CB8AC3E}">
        <p14:creationId xmlns:p14="http://schemas.microsoft.com/office/powerpoint/2010/main" val="34607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10E035-3DF4-4A15-9272-486F21423BC9}" type="slidenum">
              <a:rPr lang="en-US" smtClean="0"/>
              <a:t>7</a:t>
            </a:fld>
            <a:endParaRPr lang="en-US"/>
          </a:p>
        </p:txBody>
      </p:sp>
    </p:spTree>
    <p:extLst>
      <p:ext uri="{BB962C8B-B14F-4D97-AF65-F5344CB8AC3E}">
        <p14:creationId xmlns:p14="http://schemas.microsoft.com/office/powerpoint/2010/main" val="1321137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The</a:t>
            </a:r>
            <a:r>
              <a:rPr lang="en-US" baseline="0" dirty="0" smtClean="0"/>
              <a:t> OS and Data Disks are stored in Windows Azure storage. So in addition to the data being persistent you also get the benefits of storage which means your VHD is replicated 3X’s locally and also 3X’s in a separate data center in the same region (geo-replication)</a:t>
            </a:r>
            <a:endParaRPr lang="en-US" dirty="0" smtClean="0"/>
          </a:p>
          <a:p>
            <a:endParaRPr lang="en-US" dirty="0"/>
          </a:p>
        </p:txBody>
      </p:sp>
      <p:sp>
        <p:nvSpPr>
          <p:cNvPr id="4" name="Slide Number Placeholder 3"/>
          <p:cNvSpPr>
            <a:spLocks noGrp="1"/>
          </p:cNvSpPr>
          <p:nvPr>
            <p:ph type="sldNum" sz="quarter" idx="10"/>
          </p:nvPr>
        </p:nvSpPr>
        <p:spPr/>
        <p:txBody>
          <a:bodyPr/>
          <a:lstStyle/>
          <a:p>
            <a:fld id="{0110E035-3DF4-4A15-9272-486F21423BC9}"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542921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simply</a:t>
            </a:r>
            <a:r>
              <a:rPr lang="en-US" baseline="0" dirty="0" smtClean="0"/>
              <a:t> highlights that if the physical hardware backing your VM goes down a new server will start and pick up the same VHD.</a:t>
            </a:r>
            <a:endParaRPr lang="en-US" dirty="0"/>
          </a:p>
        </p:txBody>
      </p:sp>
      <p:sp>
        <p:nvSpPr>
          <p:cNvPr id="4" name="Slide Number Placeholder 3"/>
          <p:cNvSpPr>
            <a:spLocks noGrp="1"/>
          </p:cNvSpPr>
          <p:nvPr>
            <p:ph type="sldNum" sz="quarter" idx="10"/>
          </p:nvPr>
        </p:nvSpPr>
        <p:spPr/>
        <p:txBody>
          <a:bodyPr/>
          <a:lstStyle/>
          <a:p>
            <a:fld id="{0110E035-3DF4-4A15-9272-486F21423BC9}"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5429213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3.wdp"/><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9436" y="1675586"/>
            <a:ext cx="6281777" cy="1019397"/>
          </a:xfrm>
        </p:spPr>
        <p:txBody>
          <a:bodyPr anchor="ctr" anchorCtr="0">
            <a:noAutofit/>
          </a:bodyPr>
          <a:lstStyle>
            <a:lvl1pPr>
              <a:lnSpc>
                <a:spcPct val="90000"/>
              </a:lnSpc>
              <a:defRPr sz="5000" baseline="0">
                <a:solidFill>
                  <a:schemeClr val="bg1">
                    <a:alpha val="99000"/>
                  </a:schemeClr>
                </a:solidFill>
                <a:latin typeface="Segoe UI Light" pitchFamily="34" charset="0"/>
              </a:defRPr>
            </a:lvl1pPr>
          </a:lstStyle>
          <a:p>
            <a:r>
              <a:rPr lang="en-US" dirty="0" smtClean="0"/>
              <a:t>Title Here</a:t>
            </a:r>
            <a:endParaRPr lang="en-US" dirty="0"/>
          </a:p>
        </p:txBody>
      </p:sp>
      <p:sp>
        <p:nvSpPr>
          <p:cNvPr id="7" name="Text Placeholder 6"/>
          <p:cNvSpPr>
            <a:spLocks noGrp="1"/>
          </p:cNvSpPr>
          <p:nvPr>
            <p:ph type="body" sz="quarter" idx="11" hasCustomPrompt="1"/>
          </p:nvPr>
        </p:nvSpPr>
        <p:spPr>
          <a:xfrm>
            <a:off x="389437" y="3459256"/>
            <a:ext cx="4091815" cy="858697"/>
          </a:xfrm>
        </p:spPr>
        <p:txBody>
          <a:bodyPr/>
          <a:lstStyle>
            <a:lvl1pPr marL="0" indent="0">
              <a:buFont typeface="Arial" pitchFamily="34" charset="0"/>
              <a:buNone/>
              <a:defRPr sz="1800">
                <a:solidFill>
                  <a:schemeClr val="bg1">
                    <a:alpha val="98000"/>
                  </a:schemeClr>
                </a:solidFill>
                <a:latin typeface="+mj-lt"/>
              </a:defRPr>
            </a:lvl1pPr>
            <a:lvl2pPr marL="345327" indent="0">
              <a:buFont typeface="Arial" pitchFamily="34" charset="0"/>
              <a:buNone/>
              <a:defRPr/>
            </a:lvl2pPr>
            <a:lvl3pPr marL="641833" indent="0">
              <a:buFont typeface="Arial" pitchFamily="34" charset="0"/>
              <a:buNone/>
              <a:defRPr/>
            </a:lvl3pPr>
            <a:lvl4pPr marL="944292" indent="0">
              <a:buFont typeface="Arial" pitchFamily="34" charset="0"/>
              <a:buNone/>
              <a:defRPr/>
            </a:lvl4pPr>
            <a:lvl5pPr marL="1203883" indent="0">
              <a:buFont typeface="Arial" pitchFamily="34" charset="0"/>
              <a:buNone/>
              <a:defRPr/>
            </a:lvl5pPr>
          </a:lstStyle>
          <a:p>
            <a:pPr lvl="0"/>
            <a:r>
              <a:rPr lang="en-US" dirty="0" smtClean="0"/>
              <a:t>Name</a:t>
            </a:r>
          </a:p>
          <a:p>
            <a:pPr lvl="0"/>
            <a:r>
              <a:rPr lang="en-US" dirty="0" smtClean="0"/>
              <a:t>Title</a:t>
            </a:r>
          </a:p>
          <a:p>
            <a:pPr lvl="0"/>
            <a:r>
              <a:rPr lang="en-US" dirty="0" smtClean="0"/>
              <a:t>Microsoft Corporation</a:t>
            </a:r>
          </a:p>
        </p:txBody>
      </p:sp>
      <p:pic>
        <p:nvPicPr>
          <p:cNvPr id="13" name="Picture 12"/>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389437" y="171450"/>
            <a:ext cx="1873858" cy="217754"/>
          </a:xfrm>
          <a:prstGeom prst="rect">
            <a:avLst/>
          </a:prstGeom>
        </p:spPr>
      </p:pic>
    </p:spTree>
    <p:extLst>
      <p:ext uri="{BB962C8B-B14F-4D97-AF65-F5344CB8AC3E}">
        <p14:creationId xmlns:p14="http://schemas.microsoft.com/office/powerpoint/2010/main" val="51442269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9436" y="171450"/>
            <a:ext cx="8363938" cy="567848"/>
          </a:xfrm>
        </p:spPr>
        <p:txBody>
          <a:bodyPr/>
          <a:lstStyle>
            <a:lvl1pPr>
              <a:defRPr sz="4100"/>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085850"/>
            <a:ext cx="8363938" cy="709810"/>
          </a:xfrm>
        </p:spPr>
        <p:txBody>
          <a:bodyPr/>
          <a:lstStyle>
            <a:lvl1pPr marL="2382" indent="0">
              <a:spcBef>
                <a:spcPts val="0"/>
              </a:spcBef>
              <a:spcAft>
                <a:spcPts val="675"/>
              </a:spcAft>
              <a:buSzPct val="80000"/>
              <a:buFont typeface="Arial" pitchFamily="34" charset="0"/>
              <a:buNone/>
              <a:defRPr sz="3000" spc="-75" baseline="0">
                <a:gradFill>
                  <a:gsLst>
                    <a:gs pos="0">
                      <a:srgbClr val="595959"/>
                    </a:gs>
                    <a:gs pos="86000">
                      <a:srgbClr val="595959"/>
                    </a:gs>
                  </a:gsLst>
                  <a:lin ang="5400000" scaled="0"/>
                </a:gradFill>
                <a:latin typeface="Segoe UI Light" pitchFamily="34" charset="0"/>
              </a:defRPr>
            </a:lvl1pPr>
            <a:lvl2pPr marL="2382" indent="0">
              <a:spcBef>
                <a:spcPts val="0"/>
              </a:spcBef>
              <a:buSzPct val="80000"/>
              <a:buFont typeface="Arial" pitchFamily="34" charset="0"/>
              <a:buNone/>
              <a:defRPr sz="1500" spc="-38" baseline="0">
                <a:gradFill>
                  <a:gsLst>
                    <a:gs pos="0">
                      <a:srgbClr val="595959"/>
                    </a:gs>
                    <a:gs pos="86000">
                      <a:srgbClr val="595959"/>
                    </a:gs>
                  </a:gsLst>
                  <a:lin ang="5400000" scaled="0"/>
                </a:gradFill>
              </a:defRPr>
            </a:lvl2pPr>
            <a:lvl3pPr marL="944292" indent="-302459">
              <a:buSzPct val="80000"/>
              <a:buFontTx/>
              <a:buBlip>
                <a:blip r:embed="rId2"/>
              </a:buBlip>
              <a:defRPr>
                <a:gradFill>
                  <a:gsLst>
                    <a:gs pos="0">
                      <a:schemeClr val="tx1">
                        <a:lumMod val="90000"/>
                        <a:lumOff val="10000"/>
                      </a:schemeClr>
                    </a:gs>
                    <a:gs pos="86000">
                      <a:schemeClr val="tx1">
                        <a:lumMod val="90000"/>
                        <a:lumOff val="10000"/>
                      </a:schemeClr>
                    </a:gs>
                  </a:gsLst>
                  <a:lin ang="5400000" scaled="0"/>
                </a:gradFill>
              </a:defRPr>
            </a:lvl3pPr>
            <a:lvl4pPr marL="1203883" indent="-259591">
              <a:buSzPct val="80000"/>
              <a:buFontTx/>
              <a:buBlip>
                <a:blip r:embed="rId2"/>
              </a:buBlip>
              <a:defRPr>
                <a:gradFill>
                  <a:gsLst>
                    <a:gs pos="0">
                      <a:schemeClr val="tx1">
                        <a:lumMod val="90000"/>
                        <a:lumOff val="10000"/>
                      </a:schemeClr>
                    </a:gs>
                    <a:gs pos="86000">
                      <a:schemeClr val="tx1">
                        <a:lumMod val="90000"/>
                        <a:lumOff val="10000"/>
                      </a:schemeClr>
                    </a:gs>
                  </a:gsLst>
                  <a:lin ang="5400000" scaled="0"/>
                </a:gradFill>
              </a:defRPr>
            </a:lvl4pPr>
            <a:lvl5pPr marL="1456329" indent="-252446">
              <a:buSzPct val="80000"/>
              <a:buFontTx/>
              <a:buBlip>
                <a:blip r:embed="rId2"/>
              </a:buBlip>
              <a:defRPr>
                <a:gradFill>
                  <a:gsLst>
                    <a:gs pos="0">
                      <a:schemeClr val="tx1">
                        <a:lumMod val="90000"/>
                        <a:lumOff val="10000"/>
                      </a:schemeClr>
                    </a:gs>
                    <a:gs pos="86000">
                      <a:schemeClr val="tx1">
                        <a:lumMod val="90000"/>
                        <a:lumOff val="10000"/>
                      </a:schemeClr>
                    </a:gs>
                  </a:gsLst>
                  <a:lin ang="5400000" scaled="0"/>
                </a:gradFill>
              </a:defRPr>
            </a:lvl5pPr>
          </a:lstStyle>
          <a:p>
            <a:pPr lvl="0"/>
            <a:r>
              <a:rPr lang="en-US" smtClean="0"/>
              <a:t>Click to edit Master text styles</a:t>
            </a:r>
          </a:p>
          <a:p>
            <a:pPr lvl="1"/>
            <a:r>
              <a:rPr lang="en-US" smtClean="0"/>
              <a:t>Second level</a:t>
            </a:r>
          </a:p>
        </p:txBody>
      </p:sp>
      <p:pic>
        <p:nvPicPr>
          <p:cNvPr id="4" name="Picture 3"/>
          <p:cNvPicPr>
            <a:picLocks noChangeAspect="1"/>
          </p:cNvPicPr>
          <p:nvPr/>
        </p:nvPicPr>
        <p:blipFill>
          <a:blip r:embed="rId3" cstate="print">
            <a:duotone>
              <a:prstClr val="black"/>
              <a:schemeClr val="tx2">
                <a:tint val="45000"/>
                <a:satMod val="400000"/>
              </a:schemeClr>
            </a:duoton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89103" y="4779410"/>
            <a:ext cx="1261769" cy="14662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Non-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389436" y="171450"/>
            <a:ext cx="8363938" cy="567848"/>
          </a:xfrm>
        </p:spPr>
        <p:txBody>
          <a:bodyPr/>
          <a:lstStyle>
            <a:lvl1pPr algn="l" defTabSz="685864" rtl="0" eaLnBrk="1" latinLnBrk="0" hangingPunct="1">
              <a:lnSpc>
                <a:spcPct val="90000"/>
              </a:lnSpc>
              <a:spcBef>
                <a:spcPct val="0"/>
              </a:spcBef>
              <a:buNone/>
              <a:defRPr lang="en-US" sz="4100" b="0" kern="1200" cap="none" spc="-75" baseline="0" dirty="0">
                <a:ln w="3175">
                  <a:noFill/>
                </a:ln>
                <a:gradFill flip="none" rotWithShape="1">
                  <a:gsLst>
                    <a:gs pos="0">
                      <a:srgbClr val="595959"/>
                    </a:gs>
                    <a:gs pos="86000">
                      <a:srgbClr val="595959"/>
                    </a:gs>
                  </a:gsLst>
                  <a:lin ang="5400000" scaled="0"/>
                  <a:tileRect/>
                </a:gradFill>
                <a:effectLst/>
                <a:latin typeface="Segoe UI Light" pitchFamily="34" charset="0"/>
                <a:ea typeface="+mn-ea"/>
                <a:cs typeface="Arial" charset="0"/>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085849"/>
            <a:ext cx="8363938" cy="1574277"/>
          </a:xfrm>
        </p:spPr>
        <p:txBody>
          <a:bodyPr/>
          <a:lstStyle>
            <a:lvl1pPr marL="0" indent="0">
              <a:spcBef>
                <a:spcPts val="0"/>
              </a:spcBef>
              <a:spcAft>
                <a:spcPts val="0"/>
              </a:spcAft>
              <a:buFont typeface="Arial" pitchFamily="34" charset="0"/>
              <a:buNone/>
              <a:defRPr lang="en-US" sz="2400" kern="1200" dirty="0" smtClean="0">
                <a:gradFill>
                  <a:gsLst>
                    <a:gs pos="0">
                      <a:srgbClr val="595959"/>
                    </a:gs>
                    <a:gs pos="86000">
                      <a:srgbClr val="595959"/>
                    </a:gs>
                  </a:gsLst>
                  <a:lin ang="5400000" scaled="0"/>
                </a:gradFill>
                <a:latin typeface="+mn-lt"/>
                <a:ea typeface="+mn-ea"/>
                <a:cs typeface="+mn-cs"/>
              </a:defRPr>
            </a:lvl1pPr>
            <a:lvl2pPr marL="516800" indent="-257209">
              <a:spcBef>
                <a:spcPts val="0"/>
              </a:spcBef>
              <a:spcAft>
                <a:spcPts val="0"/>
              </a:spcAft>
              <a:buFont typeface="Arial" pitchFamily="34" charset="0"/>
              <a:buChar char="•"/>
              <a:defRPr lang="en-US" sz="2100" kern="1200" dirty="0" smtClean="0">
                <a:gradFill>
                  <a:gsLst>
                    <a:gs pos="0">
                      <a:srgbClr val="595959"/>
                    </a:gs>
                    <a:gs pos="86000">
                      <a:srgbClr val="595959"/>
                    </a:gs>
                  </a:gsLst>
                  <a:lin ang="5400000" scaled="0"/>
                </a:gradFill>
                <a:latin typeface="+mn-lt"/>
                <a:ea typeface="+mn-ea"/>
                <a:cs typeface="+mn-cs"/>
              </a:defRPr>
            </a:lvl2pPr>
            <a:lvl3pPr marL="0" indent="0">
              <a:spcBef>
                <a:spcPts val="0"/>
              </a:spcBef>
              <a:spcAft>
                <a:spcPts val="300"/>
              </a:spcAft>
              <a:buNone/>
              <a:defRPr sz="1500"/>
            </a:lvl3pPr>
            <a:lvl4pPr marL="0" indent="0">
              <a:spcBef>
                <a:spcPts val="0"/>
              </a:spcBef>
              <a:spcAft>
                <a:spcPts val="300"/>
              </a:spcAft>
              <a:buNone/>
              <a:defRPr/>
            </a:lvl4pPr>
            <a:lvl5pPr marL="257209" indent="-257209">
              <a:spcBef>
                <a:spcPts val="0"/>
              </a:spcBef>
              <a:spcAft>
                <a:spcPts val="300"/>
              </a:spcAft>
              <a:buFont typeface="Arial" pitchFamily="34" charset="0"/>
              <a:buChar char="•"/>
              <a:defRPr/>
            </a:lvl5pPr>
            <a:lvl6pPr marL="775200" indent="-257209">
              <a:buFont typeface="Arial" pitchFamily="34" charset="0"/>
              <a:buChar char="•"/>
              <a:defRPr sz="1800">
                <a:gradFill>
                  <a:gsLst>
                    <a:gs pos="0">
                      <a:srgbClr val="595959"/>
                    </a:gs>
                    <a:gs pos="86000">
                      <a:srgbClr val="595959"/>
                    </a:gs>
                  </a:gsLst>
                  <a:lin ang="5400000" scaled="0"/>
                </a:gradFill>
              </a:defRPr>
            </a:lvl6pPr>
            <a:lvl7pPr marL="941910" indent="-169091">
              <a:defRPr>
                <a:gradFill>
                  <a:gsLst>
                    <a:gs pos="0">
                      <a:srgbClr val="595959"/>
                    </a:gs>
                    <a:gs pos="86000">
                      <a:srgbClr val="595959"/>
                    </a:gs>
                  </a:gsLst>
                  <a:lin ang="5400000" scaled="0"/>
                </a:gradFill>
              </a:defRPr>
            </a:lvl7pPr>
            <a:lvl8pPr marL="1115765" indent="-173854">
              <a:defRPr>
                <a:gradFill>
                  <a:gsLst>
                    <a:gs pos="0">
                      <a:srgbClr val="595959"/>
                    </a:gs>
                    <a:gs pos="86000">
                      <a:srgbClr val="595959"/>
                    </a:gs>
                  </a:gsLst>
                  <a:lin ang="5400000" scaled="0"/>
                </a:gradFill>
              </a:defRPr>
            </a:lvl8pPr>
          </a:lstStyle>
          <a:p>
            <a:pPr marL="259591" lvl="0" indent="-259591" algn="l" defTabSz="685864" rtl="0" eaLnBrk="1" latinLnBrk="0" hangingPunct="1">
              <a:lnSpc>
                <a:spcPct val="90000"/>
              </a:lnSpc>
              <a:spcBef>
                <a:spcPct val="20000"/>
              </a:spcBef>
              <a:buSzPct val="90000"/>
              <a:buFont typeface="Arial" pitchFamily="34" charset="0"/>
              <a:buChar char="•"/>
            </a:pPr>
            <a:r>
              <a:rPr lang="en-US" smtClean="0"/>
              <a:t>Click to edit Master text styles</a:t>
            </a:r>
          </a:p>
          <a:p>
            <a:pPr marL="259591" lvl="1" indent="-259591" algn="l" defTabSz="685864" rtl="0" eaLnBrk="1" latinLnBrk="0" hangingPunct="1">
              <a:lnSpc>
                <a:spcPct val="90000"/>
              </a:lnSpc>
              <a:spcBef>
                <a:spcPct val="20000"/>
              </a:spcBef>
              <a:buSzPct val="90000"/>
              <a:buFont typeface="Arial" pitchFamily="34" charset="0"/>
              <a:buChar char="•"/>
            </a:pPr>
            <a:r>
              <a:rPr lang="en-US" smtClean="0"/>
              <a:t>Second level</a:t>
            </a:r>
          </a:p>
          <a:p>
            <a:pPr marL="259591" lvl="2" indent="-259591" algn="l" defTabSz="685864" rtl="0" eaLnBrk="1" latinLnBrk="0" hangingPunct="1">
              <a:lnSpc>
                <a:spcPct val="90000"/>
              </a:lnSpc>
              <a:spcBef>
                <a:spcPct val="20000"/>
              </a:spcBef>
              <a:buSzPct val="90000"/>
              <a:buFont typeface="Arial" pitchFamily="34" charset="0"/>
              <a:buChar char="•"/>
            </a:pPr>
            <a:r>
              <a:rPr lang="en-US" smtClean="0"/>
              <a:t>Third level</a:t>
            </a:r>
          </a:p>
          <a:p>
            <a:pPr marL="259591" lvl="3" indent="-259591" algn="l" defTabSz="685864" rtl="0" eaLnBrk="1" latinLnBrk="0" hangingPunct="1">
              <a:lnSpc>
                <a:spcPct val="90000"/>
              </a:lnSpc>
              <a:spcBef>
                <a:spcPct val="20000"/>
              </a:spcBef>
              <a:buSzPct val="90000"/>
              <a:buFont typeface="Arial" pitchFamily="34" charset="0"/>
              <a:buChar char="•"/>
            </a:pPr>
            <a:r>
              <a:rPr lang="en-US" smtClean="0"/>
              <a:t>Fourth level</a:t>
            </a:r>
          </a:p>
          <a:p>
            <a:pPr marL="259591" lvl="4" indent="-259591" algn="l" defTabSz="685864" rtl="0" eaLnBrk="1" latinLnBrk="0" hangingPunct="1">
              <a:lnSpc>
                <a:spcPct val="90000"/>
              </a:lnSpc>
              <a:spcBef>
                <a:spcPct val="20000"/>
              </a:spcBef>
              <a:buSzPct val="90000"/>
              <a:buFont typeface="Arial" pitchFamily="34" charset="0"/>
              <a:buChar char="•"/>
            </a:pPr>
            <a:r>
              <a:rPr lang="en-US" smtClean="0"/>
              <a:t>Fifth level</a:t>
            </a:r>
            <a:endParaRPr lang="en-US" dirty="0" smtClean="0"/>
          </a:p>
        </p:txBody>
      </p:sp>
      <p:pic>
        <p:nvPicPr>
          <p:cNvPr id="4" name="Picture 3"/>
          <p:cNvPicPr>
            <a:picLocks noChangeAspect="1"/>
          </p:cNvPicPr>
          <p:nvPr/>
        </p:nvPicPr>
        <p:blipFill>
          <a:blip r:embed="rId2" cstate="print">
            <a:duotone>
              <a:prstClr val="black"/>
              <a:schemeClr val="tx2">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89103" y="4779410"/>
            <a:ext cx="1261769" cy="146626"/>
          </a:xfrm>
          <a:prstGeom prst="rect">
            <a:avLst/>
          </a:prstGeom>
        </p:spPr>
      </p:pic>
    </p:spTree>
    <p:extLst>
      <p:ext uri="{BB962C8B-B14F-4D97-AF65-F5344CB8AC3E}">
        <p14:creationId xmlns:p14="http://schemas.microsoft.com/office/powerpoint/2010/main" val="152041212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9436" y="171450"/>
            <a:ext cx="8363938" cy="567848"/>
          </a:xfrm>
        </p:spPr>
        <p:txBody>
          <a:bodyPr/>
          <a:lstStyle>
            <a:lvl1pPr>
              <a:defRPr sz="4100"/>
            </a:lvl1pPr>
          </a:lstStyle>
          <a:p>
            <a:r>
              <a:rPr lang="en-US" smtClean="0"/>
              <a:t>Click to edit Master title style</a:t>
            </a:r>
            <a:endParaRPr lang="en-US" dirty="0"/>
          </a:p>
        </p:txBody>
      </p:sp>
      <p:pic>
        <p:nvPicPr>
          <p:cNvPr id="3" name="Picture 2"/>
          <p:cNvPicPr>
            <a:picLocks noChangeAspect="1"/>
          </p:cNvPicPr>
          <p:nvPr/>
        </p:nvPicPr>
        <p:blipFill>
          <a:blip r:embed="rId2" cstate="print">
            <a:duotone>
              <a:prstClr val="black"/>
              <a:schemeClr val="tx2">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89103" y="4779410"/>
            <a:ext cx="1261769" cy="146626"/>
          </a:xfrm>
          <a:prstGeom prst="rect">
            <a:avLst/>
          </a:prstGeom>
        </p:spPr>
      </p:pic>
      <p:pic>
        <p:nvPicPr>
          <p:cNvPr id="4" name="Picture 3"/>
          <p:cNvPicPr>
            <a:picLocks noChangeAspect="1"/>
          </p:cNvPicPr>
          <p:nvPr userDrawn="1"/>
        </p:nvPicPr>
        <p:blipFill>
          <a:blip r:embed="rId4" cstate="email">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a:ext>
            </a:extLst>
          </a:blip>
          <a:stretch>
            <a:fillRect/>
          </a:stretch>
        </p:blipFill>
        <p:spPr>
          <a:xfrm>
            <a:off x="7944729" y="4758709"/>
            <a:ext cx="1028968" cy="327642"/>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genda">
    <p:bg>
      <p:bgPr>
        <a:solidFill>
          <a:schemeClr val="bg1"/>
        </a:solidFill>
        <a:effectLst/>
      </p:bgPr>
    </p:bg>
    <p:spTree>
      <p:nvGrpSpPr>
        <p:cNvPr id="1" name=""/>
        <p:cNvGrpSpPr/>
        <p:nvPr/>
      </p:nvGrpSpPr>
      <p:grpSpPr>
        <a:xfrm>
          <a:off x="0" y="0"/>
          <a:ext cx="0" cy="0"/>
          <a:chOff x="0" y="0"/>
          <a:chExt cx="0" cy="0"/>
        </a:xfrm>
      </p:grpSpPr>
      <p:sp>
        <p:nvSpPr>
          <p:cNvPr id="19" name="Rectangle 18"/>
          <p:cNvSpPr/>
          <p:nvPr/>
        </p:nvSpPr>
        <p:spPr bwMode="auto">
          <a:xfrm>
            <a:off x="389436" y="1085850"/>
            <a:ext cx="8363937" cy="3886200"/>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62" tIns="34282" rIns="68562" bIns="34282" numCol="1" spcCol="0" rtlCol="0" anchor="ctr" anchorCtr="0" compatLnSpc="1">
            <a:prstTxWarp prst="textNoShape">
              <a:avLst/>
            </a:prstTxWarp>
          </a:bodyPr>
          <a:lstStyle/>
          <a:p>
            <a:pPr algn="ctr" defTabSz="685432"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2" name="Title 1"/>
          <p:cNvSpPr>
            <a:spLocks noGrp="1"/>
          </p:cNvSpPr>
          <p:nvPr>
            <p:ph type="title"/>
          </p:nvPr>
        </p:nvSpPr>
        <p:spPr/>
        <p:txBody>
          <a:bodyPr/>
          <a:lstStyle>
            <a:lvl1pPr algn="l" defTabSz="685864" rtl="0" eaLnBrk="1" latinLnBrk="0" hangingPunct="1">
              <a:lnSpc>
                <a:spcPct val="90000"/>
              </a:lnSpc>
              <a:spcBef>
                <a:spcPct val="0"/>
              </a:spcBef>
              <a:buNone/>
              <a:defRPr lang="en-US" sz="4100" b="0" kern="1200" cap="none" spc="-75" baseline="0" dirty="0">
                <a:ln w="3175">
                  <a:noFill/>
                </a:ln>
                <a:gradFill flip="none" rotWithShape="1">
                  <a:gsLst>
                    <a:gs pos="0">
                      <a:srgbClr val="595959"/>
                    </a:gs>
                    <a:gs pos="86000">
                      <a:srgbClr val="595959"/>
                    </a:gs>
                  </a:gsLst>
                  <a:lin ang="5400000" scaled="0"/>
                  <a:tileRect/>
                </a:gradFill>
                <a:effectLst/>
                <a:latin typeface="Segoe UI Light" pitchFamily="34" charset="0"/>
                <a:ea typeface="+mn-ea"/>
                <a:cs typeface="Arial"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2606032" y="2563246"/>
            <a:ext cx="5210341" cy="931409"/>
          </a:xfrm>
        </p:spPr>
        <p:txBody>
          <a:bodyPr lIns="137178" tIns="137178" anchor="ctr" anchorCtr="0"/>
          <a:lstStyle>
            <a:lvl1pPr marL="431064" indent="-428682">
              <a:spcAft>
                <a:spcPts val="900"/>
              </a:spcAft>
              <a:buNone/>
              <a:defRPr lang="en-US" sz="3300" kern="1200" spc="-75" baseline="0" dirty="0" smtClean="0">
                <a:gradFill>
                  <a:gsLst>
                    <a:gs pos="0">
                      <a:srgbClr val="595959"/>
                    </a:gs>
                    <a:gs pos="86000">
                      <a:srgbClr val="595959"/>
                    </a:gs>
                  </a:gsLst>
                  <a:lin ang="5400000" scaled="0"/>
                </a:gradFill>
                <a:latin typeface="Segoe UI Light" pitchFamily="34" charset="0"/>
                <a:ea typeface="+mn-ea"/>
                <a:cs typeface="+mn-cs"/>
              </a:defRPr>
            </a:lvl1pPr>
            <a:lvl2pPr marL="259591" indent="-257209">
              <a:buFont typeface="Arial" pitchFamily="34" charset="0"/>
              <a:buNone/>
              <a:defRPr lang="en-US" sz="1800" kern="1200" spc="-38" baseline="0" dirty="0">
                <a:gradFill>
                  <a:gsLst>
                    <a:gs pos="0">
                      <a:srgbClr val="595959"/>
                    </a:gs>
                    <a:gs pos="86000">
                      <a:srgbClr val="595959"/>
                    </a:gs>
                  </a:gsLst>
                  <a:lin ang="5400000" scaled="0"/>
                </a:gradFill>
                <a:latin typeface="+mn-lt"/>
                <a:ea typeface="+mn-ea"/>
                <a:cs typeface="+mn-cs"/>
              </a:defRPr>
            </a:lvl2pPr>
          </a:lstStyle>
          <a:p>
            <a:pPr marL="2382" lvl="0" indent="0" algn="l" defTabSz="685864" rtl="0" eaLnBrk="1" latinLnBrk="0" hangingPunct="1">
              <a:lnSpc>
                <a:spcPct val="90000"/>
              </a:lnSpc>
              <a:spcBef>
                <a:spcPts val="0"/>
              </a:spcBef>
              <a:spcAft>
                <a:spcPts val="675"/>
              </a:spcAft>
              <a:buSzPct val="80000"/>
            </a:pPr>
            <a:r>
              <a:rPr lang="en-US" smtClean="0"/>
              <a:t>Click to edit Master text styles</a:t>
            </a:r>
          </a:p>
          <a:p>
            <a:pPr marL="2382" lvl="1" indent="0" algn="l" defTabSz="685864" rtl="0" eaLnBrk="1" latinLnBrk="0" hangingPunct="1">
              <a:lnSpc>
                <a:spcPct val="90000"/>
              </a:lnSpc>
              <a:spcBef>
                <a:spcPts val="0"/>
              </a:spcBef>
              <a:spcAft>
                <a:spcPts val="675"/>
              </a:spcAft>
              <a:buSzPct val="80000"/>
            </a:pPr>
            <a:r>
              <a:rPr lang="en-US" smtClean="0"/>
              <a:t>Second level</a:t>
            </a:r>
          </a:p>
        </p:txBody>
      </p:sp>
      <p:sp>
        <p:nvSpPr>
          <p:cNvPr id="18" name="Freeform 105"/>
          <p:cNvSpPr>
            <a:spLocks/>
          </p:cNvSpPr>
          <p:nvPr/>
        </p:nvSpPr>
        <p:spPr bwMode="black">
          <a:xfrm>
            <a:off x="900364" y="1600200"/>
            <a:ext cx="1399159" cy="2857500"/>
          </a:xfrm>
          <a:custGeom>
            <a:avLst/>
            <a:gdLst>
              <a:gd name="T0" fmla="*/ 38 w 42"/>
              <a:gd name="T1" fmla="*/ 23 h 86"/>
              <a:gd name="T2" fmla="*/ 35 w 42"/>
              <a:gd name="T3" fmla="*/ 27 h 86"/>
              <a:gd name="T4" fmla="*/ 35 w 42"/>
              <a:gd name="T5" fmla="*/ 65 h 86"/>
              <a:gd name="T6" fmla="*/ 21 w 42"/>
              <a:gd name="T7" fmla="*/ 79 h 86"/>
              <a:gd name="T8" fmla="*/ 7 w 42"/>
              <a:gd name="T9" fmla="*/ 65 h 86"/>
              <a:gd name="T10" fmla="*/ 7 w 42"/>
              <a:gd name="T11" fmla="*/ 16 h 86"/>
              <a:gd name="T12" fmla="*/ 16 w 42"/>
              <a:gd name="T13" fmla="*/ 7 h 86"/>
              <a:gd name="T14" fmla="*/ 25 w 42"/>
              <a:gd name="T15" fmla="*/ 16 h 86"/>
              <a:gd name="T16" fmla="*/ 25 w 42"/>
              <a:gd name="T17" fmla="*/ 16 h 86"/>
              <a:gd name="T18" fmla="*/ 25 w 42"/>
              <a:gd name="T19" fmla="*/ 54 h 86"/>
              <a:gd name="T20" fmla="*/ 22 w 42"/>
              <a:gd name="T21" fmla="*/ 58 h 86"/>
              <a:gd name="T22" fmla="*/ 18 w 42"/>
              <a:gd name="T23" fmla="*/ 54 h 86"/>
              <a:gd name="T24" fmla="*/ 18 w 42"/>
              <a:gd name="T25" fmla="*/ 25 h 86"/>
              <a:gd name="T26" fmla="*/ 14 w 42"/>
              <a:gd name="T27" fmla="*/ 22 h 86"/>
              <a:gd name="T28" fmla="*/ 11 w 42"/>
              <a:gd name="T29" fmla="*/ 25 h 86"/>
              <a:gd name="T30" fmla="*/ 11 w 42"/>
              <a:gd name="T31" fmla="*/ 54 h 86"/>
              <a:gd name="T32" fmla="*/ 22 w 42"/>
              <a:gd name="T33" fmla="*/ 65 h 86"/>
              <a:gd name="T34" fmla="*/ 32 w 42"/>
              <a:gd name="T35" fmla="*/ 54 h 86"/>
              <a:gd name="T36" fmla="*/ 32 w 42"/>
              <a:gd name="T37" fmla="*/ 16 h 86"/>
              <a:gd name="T38" fmla="*/ 32 w 42"/>
              <a:gd name="T39" fmla="*/ 16 h 86"/>
              <a:gd name="T40" fmla="*/ 16 w 42"/>
              <a:gd name="T41" fmla="*/ 0 h 86"/>
              <a:gd name="T42" fmla="*/ 0 w 42"/>
              <a:gd name="T43" fmla="*/ 16 h 86"/>
              <a:gd name="T44" fmla="*/ 0 w 42"/>
              <a:gd name="T45" fmla="*/ 65 h 86"/>
              <a:gd name="T46" fmla="*/ 21 w 42"/>
              <a:gd name="T47" fmla="*/ 86 h 86"/>
              <a:gd name="T48" fmla="*/ 42 w 42"/>
              <a:gd name="T49" fmla="*/ 65 h 86"/>
              <a:gd name="T50" fmla="*/ 42 w 42"/>
              <a:gd name="T51" fmla="*/ 65 h 86"/>
              <a:gd name="T52" fmla="*/ 42 w 42"/>
              <a:gd name="T53" fmla="*/ 27 h 86"/>
              <a:gd name="T54" fmla="*/ 38 w 42"/>
              <a:gd name="T55" fmla="*/ 2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 h="86">
                <a:moveTo>
                  <a:pt x="38" y="23"/>
                </a:moveTo>
                <a:cubicBezTo>
                  <a:pt x="36" y="23"/>
                  <a:pt x="35" y="25"/>
                  <a:pt x="35" y="27"/>
                </a:cubicBezTo>
                <a:cubicBezTo>
                  <a:pt x="35" y="65"/>
                  <a:pt x="35" y="65"/>
                  <a:pt x="35" y="65"/>
                </a:cubicBezTo>
                <a:cubicBezTo>
                  <a:pt x="35" y="73"/>
                  <a:pt x="29" y="79"/>
                  <a:pt x="21" y="79"/>
                </a:cubicBezTo>
                <a:cubicBezTo>
                  <a:pt x="13" y="79"/>
                  <a:pt x="7" y="73"/>
                  <a:pt x="7" y="65"/>
                </a:cubicBezTo>
                <a:cubicBezTo>
                  <a:pt x="7" y="16"/>
                  <a:pt x="7" y="16"/>
                  <a:pt x="7" y="16"/>
                </a:cubicBezTo>
                <a:cubicBezTo>
                  <a:pt x="7" y="11"/>
                  <a:pt x="11" y="7"/>
                  <a:pt x="16" y="7"/>
                </a:cubicBezTo>
                <a:cubicBezTo>
                  <a:pt x="21" y="7"/>
                  <a:pt x="25" y="11"/>
                  <a:pt x="25" y="16"/>
                </a:cubicBezTo>
                <a:cubicBezTo>
                  <a:pt x="25" y="16"/>
                  <a:pt x="25" y="16"/>
                  <a:pt x="25" y="16"/>
                </a:cubicBezTo>
                <a:cubicBezTo>
                  <a:pt x="25" y="54"/>
                  <a:pt x="25" y="54"/>
                  <a:pt x="25" y="54"/>
                </a:cubicBezTo>
                <a:cubicBezTo>
                  <a:pt x="25" y="56"/>
                  <a:pt x="23" y="58"/>
                  <a:pt x="22" y="58"/>
                </a:cubicBezTo>
                <a:cubicBezTo>
                  <a:pt x="20" y="58"/>
                  <a:pt x="18" y="56"/>
                  <a:pt x="18" y="54"/>
                </a:cubicBezTo>
                <a:cubicBezTo>
                  <a:pt x="18" y="25"/>
                  <a:pt x="18" y="25"/>
                  <a:pt x="18" y="25"/>
                </a:cubicBezTo>
                <a:cubicBezTo>
                  <a:pt x="18" y="23"/>
                  <a:pt x="16" y="22"/>
                  <a:pt x="14" y="22"/>
                </a:cubicBezTo>
                <a:cubicBezTo>
                  <a:pt x="12" y="22"/>
                  <a:pt x="11" y="23"/>
                  <a:pt x="11" y="25"/>
                </a:cubicBezTo>
                <a:cubicBezTo>
                  <a:pt x="11" y="54"/>
                  <a:pt x="11" y="54"/>
                  <a:pt x="11" y="54"/>
                </a:cubicBezTo>
                <a:cubicBezTo>
                  <a:pt x="11" y="60"/>
                  <a:pt x="16" y="65"/>
                  <a:pt x="22" y="65"/>
                </a:cubicBezTo>
                <a:cubicBezTo>
                  <a:pt x="27" y="65"/>
                  <a:pt x="32" y="60"/>
                  <a:pt x="32" y="54"/>
                </a:cubicBezTo>
                <a:cubicBezTo>
                  <a:pt x="32" y="16"/>
                  <a:pt x="32" y="16"/>
                  <a:pt x="32" y="16"/>
                </a:cubicBezTo>
                <a:cubicBezTo>
                  <a:pt x="32" y="16"/>
                  <a:pt x="32" y="16"/>
                  <a:pt x="32" y="16"/>
                </a:cubicBezTo>
                <a:cubicBezTo>
                  <a:pt x="32" y="7"/>
                  <a:pt x="25" y="0"/>
                  <a:pt x="16" y="0"/>
                </a:cubicBezTo>
                <a:cubicBezTo>
                  <a:pt x="7" y="0"/>
                  <a:pt x="0" y="7"/>
                  <a:pt x="0" y="16"/>
                </a:cubicBezTo>
                <a:cubicBezTo>
                  <a:pt x="0" y="65"/>
                  <a:pt x="0" y="65"/>
                  <a:pt x="0" y="65"/>
                </a:cubicBezTo>
                <a:cubicBezTo>
                  <a:pt x="0" y="77"/>
                  <a:pt x="10" y="86"/>
                  <a:pt x="21" y="86"/>
                </a:cubicBezTo>
                <a:cubicBezTo>
                  <a:pt x="33" y="86"/>
                  <a:pt x="42" y="77"/>
                  <a:pt x="42" y="65"/>
                </a:cubicBezTo>
                <a:cubicBezTo>
                  <a:pt x="42" y="65"/>
                  <a:pt x="42" y="65"/>
                  <a:pt x="42" y="65"/>
                </a:cubicBezTo>
                <a:cubicBezTo>
                  <a:pt x="42" y="27"/>
                  <a:pt x="42" y="27"/>
                  <a:pt x="42" y="27"/>
                </a:cubicBezTo>
                <a:cubicBezTo>
                  <a:pt x="42" y="25"/>
                  <a:pt x="40" y="23"/>
                  <a:pt x="38" y="23"/>
                </a:cubicBezTo>
              </a:path>
            </a:pathLst>
          </a:custGeom>
          <a:solidFill>
            <a:schemeClr val="accent2"/>
          </a:solidFill>
          <a:ln>
            <a:noFill/>
          </a:ln>
          <a:extLst/>
        </p:spPr>
        <p:txBody>
          <a:bodyPr vert="horz" wrap="square" lIns="61737" tIns="30869" rIns="61737" bIns="30869" numCol="1" anchor="t" anchorCtr="0" compatLnSpc="1">
            <a:prstTxWarp prst="textNoShape">
              <a:avLst/>
            </a:prstTxWarp>
          </a:bodyPr>
          <a:lstStyle/>
          <a:p>
            <a:pPr lvl="0" defTabSz="914362"/>
            <a:endParaRPr lang="en-US" sz="1200">
              <a:solidFill>
                <a:srgbClr val="292929"/>
              </a:solidFill>
            </a:endParaRPr>
          </a:p>
        </p:txBody>
      </p:sp>
    </p:spTree>
    <p:extLst>
      <p:ext uri="{BB962C8B-B14F-4D97-AF65-F5344CB8AC3E}">
        <p14:creationId xmlns:p14="http://schemas.microsoft.com/office/powerpoint/2010/main" val="248058867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CFCF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171450"/>
            <a:ext cx="8363938" cy="567848"/>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9436" y="1085850"/>
            <a:ext cx="8363937" cy="1500411"/>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91" r:id="rId4"/>
    <p:sldLayoutId id="2147483693" r:id="rId5"/>
  </p:sldLayoutIdLst>
  <p:transition>
    <p:fade/>
  </p:transition>
  <p:timing>
    <p:tnLst>
      <p:par>
        <p:cTn id="1" dur="indefinite" restart="never" nodeType="tmRoot"/>
      </p:par>
    </p:tnLst>
  </p:timing>
  <p:txStyles>
    <p:titleStyle>
      <a:lvl1pPr algn="l" defTabSz="685864" rtl="0" eaLnBrk="1" latinLnBrk="0" hangingPunct="1">
        <a:lnSpc>
          <a:spcPct val="90000"/>
        </a:lnSpc>
        <a:spcBef>
          <a:spcPct val="0"/>
        </a:spcBef>
        <a:buNone/>
        <a:defRPr lang="en-US" sz="4100" b="0" kern="1200" cap="none" spc="-75" baseline="0" dirty="0" smtClean="0">
          <a:ln w="3175">
            <a:noFill/>
          </a:ln>
          <a:gradFill flip="none" rotWithShape="1">
            <a:gsLst>
              <a:gs pos="0">
                <a:srgbClr val="595959"/>
              </a:gs>
              <a:gs pos="86000">
                <a:srgbClr val="595959"/>
              </a:gs>
            </a:gsLst>
            <a:lin ang="5400000" scaled="0"/>
            <a:tileRect/>
          </a:gradFill>
          <a:effectLst/>
          <a:latin typeface="Segoe UI Light" pitchFamily="34" charset="0"/>
          <a:ea typeface="+mn-ea"/>
          <a:cs typeface="Arial" charset="0"/>
        </a:defRPr>
      </a:lvl1pPr>
    </p:titleStyle>
    <p:bodyStyle>
      <a:lvl1pPr marL="345327" indent="-345327" algn="l" defTabSz="685864" rtl="0" eaLnBrk="1" latinLnBrk="0" hangingPunct="1">
        <a:lnSpc>
          <a:spcPct val="90000"/>
        </a:lnSpc>
        <a:spcBef>
          <a:spcPct val="20000"/>
        </a:spcBef>
        <a:buSzPct val="80000"/>
        <a:buFont typeface="Arial" pitchFamily="34" charset="0"/>
        <a:buChar char="•"/>
        <a:defRPr sz="2400" kern="1200">
          <a:gradFill>
            <a:gsLst>
              <a:gs pos="0">
                <a:srgbClr val="595959"/>
              </a:gs>
              <a:gs pos="86000">
                <a:srgbClr val="595959"/>
              </a:gs>
            </a:gsLst>
            <a:lin ang="5400000" scaled="0"/>
          </a:gradFill>
          <a:latin typeface="+mn-lt"/>
          <a:ea typeface="+mn-ea"/>
          <a:cs typeface="+mn-cs"/>
        </a:defRPr>
      </a:lvl1pPr>
      <a:lvl2pPr marL="641833" indent="-296506" algn="l" defTabSz="685864" rtl="0" eaLnBrk="1" latinLnBrk="0" hangingPunct="1">
        <a:lnSpc>
          <a:spcPct val="90000"/>
        </a:lnSpc>
        <a:spcBef>
          <a:spcPct val="20000"/>
        </a:spcBef>
        <a:buSzPct val="80000"/>
        <a:buFont typeface="Arial" pitchFamily="34" charset="0"/>
        <a:buChar char="•"/>
        <a:defRPr sz="2100" kern="1200">
          <a:gradFill>
            <a:gsLst>
              <a:gs pos="0">
                <a:srgbClr val="595959"/>
              </a:gs>
              <a:gs pos="86000">
                <a:srgbClr val="595959"/>
              </a:gs>
            </a:gsLst>
            <a:lin ang="5400000" scaled="0"/>
          </a:gradFill>
          <a:latin typeface="+mn-lt"/>
          <a:ea typeface="+mn-ea"/>
          <a:cs typeface="+mn-cs"/>
        </a:defRPr>
      </a:lvl2pPr>
      <a:lvl3pPr marL="944292" indent="-302459" algn="l" defTabSz="685864" rtl="0" eaLnBrk="1" latinLnBrk="0" hangingPunct="1">
        <a:lnSpc>
          <a:spcPct val="90000"/>
        </a:lnSpc>
        <a:spcBef>
          <a:spcPct val="20000"/>
        </a:spcBef>
        <a:buSzPct val="80000"/>
        <a:buFont typeface="Arial" pitchFamily="34" charset="0"/>
        <a:buChar char="•"/>
        <a:defRPr sz="1800" kern="1200">
          <a:gradFill>
            <a:gsLst>
              <a:gs pos="0">
                <a:srgbClr val="595959"/>
              </a:gs>
              <a:gs pos="86000">
                <a:srgbClr val="595959"/>
              </a:gs>
            </a:gsLst>
            <a:lin ang="5400000" scaled="0"/>
          </a:gradFill>
          <a:latin typeface="+mn-lt"/>
          <a:ea typeface="+mn-ea"/>
          <a:cs typeface="+mn-cs"/>
        </a:defRPr>
      </a:lvl3pPr>
      <a:lvl4pPr marL="1203883" indent="-259591" algn="l" defTabSz="685864" rtl="0" eaLnBrk="1" latinLnBrk="0" hangingPunct="1">
        <a:lnSpc>
          <a:spcPct val="90000"/>
        </a:lnSpc>
        <a:spcBef>
          <a:spcPct val="20000"/>
        </a:spcBef>
        <a:buSzPct val="80000"/>
        <a:buFont typeface="Arial" pitchFamily="34" charset="0"/>
        <a:buChar char="•"/>
        <a:defRPr sz="1500" kern="1200">
          <a:gradFill>
            <a:gsLst>
              <a:gs pos="0">
                <a:srgbClr val="595959"/>
              </a:gs>
              <a:gs pos="86000">
                <a:srgbClr val="595959"/>
              </a:gs>
            </a:gsLst>
            <a:lin ang="5400000" scaled="0"/>
          </a:gradFill>
          <a:latin typeface="+mn-lt"/>
          <a:ea typeface="+mn-ea"/>
          <a:cs typeface="+mn-cs"/>
        </a:defRPr>
      </a:lvl4pPr>
      <a:lvl5pPr marL="1456329" indent="-252446" algn="l" defTabSz="685864" rtl="0" eaLnBrk="1" latinLnBrk="0" hangingPunct="1">
        <a:lnSpc>
          <a:spcPct val="90000"/>
        </a:lnSpc>
        <a:spcBef>
          <a:spcPct val="20000"/>
        </a:spcBef>
        <a:buSzPct val="80000"/>
        <a:buFont typeface="Arial" pitchFamily="34" charset="0"/>
        <a:buChar char="•"/>
        <a:defRPr sz="1500" kern="1200">
          <a:gradFill>
            <a:gsLst>
              <a:gs pos="0">
                <a:srgbClr val="595959"/>
              </a:gs>
              <a:gs pos="86000">
                <a:srgbClr val="595959"/>
              </a:gs>
            </a:gsLst>
            <a:lin ang="5400000" scaled="0"/>
          </a:gra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64" rtl="0" eaLnBrk="1" latinLnBrk="0" hangingPunct="1">
        <a:defRPr sz="1400" kern="1200">
          <a:solidFill>
            <a:schemeClr val="tx1"/>
          </a:solidFill>
          <a:latin typeface="+mn-lt"/>
          <a:ea typeface="+mn-ea"/>
          <a:cs typeface="+mn-cs"/>
        </a:defRPr>
      </a:lvl1pPr>
      <a:lvl2pPr marL="342932" algn="l" defTabSz="685864" rtl="0" eaLnBrk="1" latinLnBrk="0" hangingPunct="1">
        <a:defRPr sz="1400" kern="1200">
          <a:solidFill>
            <a:schemeClr val="tx1"/>
          </a:solidFill>
          <a:latin typeface="+mn-lt"/>
          <a:ea typeface="+mn-ea"/>
          <a:cs typeface="+mn-cs"/>
        </a:defRPr>
      </a:lvl2pPr>
      <a:lvl3pPr marL="685864" algn="l" defTabSz="685864" rtl="0" eaLnBrk="1" latinLnBrk="0" hangingPunct="1">
        <a:defRPr sz="1400" kern="1200">
          <a:solidFill>
            <a:schemeClr val="tx1"/>
          </a:solidFill>
          <a:latin typeface="+mn-lt"/>
          <a:ea typeface="+mn-ea"/>
          <a:cs typeface="+mn-cs"/>
        </a:defRPr>
      </a:lvl3pPr>
      <a:lvl4pPr marL="1028796" algn="l" defTabSz="685864" rtl="0" eaLnBrk="1" latinLnBrk="0" hangingPunct="1">
        <a:defRPr sz="1400" kern="1200">
          <a:solidFill>
            <a:schemeClr val="tx1"/>
          </a:solidFill>
          <a:latin typeface="+mn-lt"/>
          <a:ea typeface="+mn-ea"/>
          <a:cs typeface="+mn-cs"/>
        </a:defRPr>
      </a:lvl4pPr>
      <a:lvl5pPr marL="1371728" algn="l" defTabSz="685864" rtl="0" eaLnBrk="1" latinLnBrk="0" hangingPunct="1">
        <a:defRPr sz="1400" kern="1200">
          <a:solidFill>
            <a:schemeClr val="tx1"/>
          </a:solidFill>
          <a:latin typeface="+mn-lt"/>
          <a:ea typeface="+mn-ea"/>
          <a:cs typeface="+mn-cs"/>
        </a:defRPr>
      </a:lvl5pPr>
      <a:lvl6pPr marL="1714660" algn="l" defTabSz="685864" rtl="0" eaLnBrk="1" latinLnBrk="0" hangingPunct="1">
        <a:defRPr sz="1400" kern="1200">
          <a:solidFill>
            <a:schemeClr val="tx1"/>
          </a:solidFill>
          <a:latin typeface="+mn-lt"/>
          <a:ea typeface="+mn-ea"/>
          <a:cs typeface="+mn-cs"/>
        </a:defRPr>
      </a:lvl6pPr>
      <a:lvl7pPr marL="2057592" algn="l" defTabSz="685864" rtl="0" eaLnBrk="1" latinLnBrk="0" hangingPunct="1">
        <a:defRPr sz="1400" kern="1200">
          <a:solidFill>
            <a:schemeClr val="tx1"/>
          </a:solidFill>
          <a:latin typeface="+mn-lt"/>
          <a:ea typeface="+mn-ea"/>
          <a:cs typeface="+mn-cs"/>
        </a:defRPr>
      </a:lvl7pPr>
      <a:lvl8pPr marL="2400524" algn="l" defTabSz="685864" rtl="0" eaLnBrk="1" latinLnBrk="0" hangingPunct="1">
        <a:defRPr sz="1400" kern="1200">
          <a:solidFill>
            <a:schemeClr val="tx1"/>
          </a:solidFill>
          <a:latin typeface="+mn-lt"/>
          <a:ea typeface="+mn-ea"/>
          <a:cs typeface="+mn-cs"/>
        </a:defRPr>
      </a:lvl8pPr>
      <a:lvl9pPr marL="2743456" algn="l" defTabSz="68586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16.png"/><Relationship Id="rId10" Type="http://schemas.microsoft.com/office/2007/relationships/hdphoto" Target="../media/hdphoto5.wdp"/><Relationship Id="rId4" Type="http://schemas.openxmlformats.org/officeDocument/2006/relationships/image" Target="../media/image15.png"/><Relationship Id="rId9" Type="http://schemas.openxmlformats.org/officeDocument/2006/relationships/image" Target="../media/image20.png"/></Relationships>
</file>

<file path=ppt/slides/_rels/slide1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notesSlide" Target="../notesSlides/notesSlide12.xml"/><Relationship Id="rId4" Type="http://schemas.openxmlformats.org/officeDocument/2006/relationships/tags" Target="../tags/tag4.xml"/><Relationship Id="rId9"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18" Type="http://schemas.openxmlformats.org/officeDocument/2006/relationships/tags" Target="../tags/tag26.xml"/><Relationship Id="rId3" Type="http://schemas.openxmlformats.org/officeDocument/2006/relationships/tags" Target="../tags/tag11.xml"/><Relationship Id="rId21" Type="http://schemas.openxmlformats.org/officeDocument/2006/relationships/tags" Target="../tags/tag29.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tags" Target="../tags/tag25.xml"/><Relationship Id="rId2" Type="http://schemas.openxmlformats.org/officeDocument/2006/relationships/tags" Target="../tags/tag10.xml"/><Relationship Id="rId16" Type="http://schemas.openxmlformats.org/officeDocument/2006/relationships/tags" Target="../tags/tag24.xml"/><Relationship Id="rId20" Type="http://schemas.openxmlformats.org/officeDocument/2006/relationships/tags" Target="../tags/tag28.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tags" Target="../tags/tag19.xml"/><Relationship Id="rId24" Type="http://schemas.openxmlformats.org/officeDocument/2006/relationships/notesSlide" Target="../notesSlides/notesSlide17.xml"/><Relationship Id="rId5" Type="http://schemas.openxmlformats.org/officeDocument/2006/relationships/tags" Target="../tags/tag13.xml"/><Relationship Id="rId15" Type="http://schemas.openxmlformats.org/officeDocument/2006/relationships/tags" Target="../tags/tag23.xml"/><Relationship Id="rId23" Type="http://schemas.openxmlformats.org/officeDocument/2006/relationships/slideLayout" Target="../slideLayouts/slideLayout2.xml"/><Relationship Id="rId10" Type="http://schemas.openxmlformats.org/officeDocument/2006/relationships/tags" Target="../tags/tag18.xml"/><Relationship Id="rId19" Type="http://schemas.openxmlformats.org/officeDocument/2006/relationships/tags" Target="../tags/tag27.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 Id="rId22" Type="http://schemas.openxmlformats.org/officeDocument/2006/relationships/tags" Target="../tags/tag30.xml"/></Relationships>
</file>

<file path=ppt/slides/_rels/slide18.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tags" Target="../tags/tag48.xml"/><Relationship Id="rId3" Type="http://schemas.openxmlformats.org/officeDocument/2006/relationships/tags" Target="../tags/tag33.xml"/><Relationship Id="rId21" Type="http://schemas.openxmlformats.org/officeDocument/2006/relationships/slideLayout" Target="../slideLayouts/slideLayout2.xml"/><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tags" Target="../tags/tag47.xml"/><Relationship Id="rId2" Type="http://schemas.openxmlformats.org/officeDocument/2006/relationships/tags" Target="../tags/tag32.xml"/><Relationship Id="rId16" Type="http://schemas.openxmlformats.org/officeDocument/2006/relationships/tags" Target="../tags/tag46.xml"/><Relationship Id="rId20" Type="http://schemas.openxmlformats.org/officeDocument/2006/relationships/tags" Target="../tags/tag50.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5" Type="http://schemas.openxmlformats.org/officeDocument/2006/relationships/tags" Target="../tags/tag35.xml"/><Relationship Id="rId15" Type="http://schemas.openxmlformats.org/officeDocument/2006/relationships/tags" Target="../tags/tag45.xml"/><Relationship Id="rId10" Type="http://schemas.openxmlformats.org/officeDocument/2006/relationships/tags" Target="../tags/tag40.xml"/><Relationship Id="rId19" Type="http://schemas.openxmlformats.org/officeDocument/2006/relationships/tags" Target="../tags/tag49.xml"/><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microsoft.com/office/2007/relationships/hdphoto" Target="../media/hdphoto6.wdp"/></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microsoft.com/office/2007/relationships/hdphoto" Target="../media/hdphoto4.wdp"/><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34212" y="1509522"/>
            <a:ext cx="7680340" cy="1028359"/>
          </a:xfrm>
        </p:spPr>
        <p:txBody>
          <a:bodyPr/>
          <a:lstStyle/>
          <a:p>
            <a:r>
              <a:rPr lang="en-US" sz="4100" dirty="0"/>
              <a:t>Windows Azure</a:t>
            </a:r>
            <a:br>
              <a:rPr lang="en-US" sz="4100" dirty="0"/>
            </a:br>
            <a:r>
              <a:rPr lang="en-US" sz="3300" dirty="0" smtClean="0"/>
              <a:t>Introducing Virtual Machines (</a:t>
            </a:r>
            <a:r>
              <a:rPr lang="en-US" sz="3300" dirty="0" err="1" smtClean="0"/>
              <a:t>IaaS</a:t>
            </a:r>
            <a:r>
              <a:rPr lang="en-US" sz="3300" dirty="0" smtClean="0"/>
              <a:t>)</a:t>
            </a:r>
            <a:endParaRPr lang="en-US" sz="3300" dirty="0"/>
          </a:p>
        </p:txBody>
      </p:sp>
      <p:sp>
        <p:nvSpPr>
          <p:cNvPr id="3" name="Text Placeholder 2"/>
          <p:cNvSpPr>
            <a:spLocks noGrp="1"/>
          </p:cNvSpPr>
          <p:nvPr>
            <p:ph type="body" sz="quarter" idx="11"/>
          </p:nvPr>
        </p:nvSpPr>
        <p:spPr>
          <a:xfrm>
            <a:off x="734212" y="2777195"/>
            <a:ext cx="7680340" cy="373949"/>
          </a:xfrm>
        </p:spPr>
        <p:txBody>
          <a:bodyPr/>
          <a:lstStyle/>
          <a:p>
            <a:r>
              <a:rPr lang="en-US" sz="2100" dirty="0"/>
              <a:t>Mario Szpuszta</a:t>
            </a:r>
          </a:p>
          <a:p>
            <a:r>
              <a:rPr lang="en-US" sz="2100" dirty="0"/>
              <a:t>Platform Strategy Advisor, EMEA Windows Azure Incubation</a:t>
            </a:r>
          </a:p>
          <a:p>
            <a:r>
              <a:rPr lang="en-US" sz="2100" dirty="0"/>
              <a:t>Microsoft Corporation</a:t>
            </a:r>
          </a:p>
        </p:txBody>
      </p:sp>
    </p:spTree>
    <p:extLst>
      <p:ext uri="{BB962C8B-B14F-4D97-AF65-F5344CB8AC3E}">
        <p14:creationId xmlns:p14="http://schemas.microsoft.com/office/powerpoint/2010/main" val="4528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2657959" y="750015"/>
            <a:ext cx="5773119" cy="1807205"/>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smtClean="0">
              <a:gradFill>
                <a:gsLst>
                  <a:gs pos="0">
                    <a:srgbClr val="FFFFFF"/>
                  </a:gs>
                  <a:gs pos="100000">
                    <a:srgbClr val="FFFFFF"/>
                  </a:gs>
                </a:gsLst>
                <a:lin ang="5400000" scaled="0"/>
              </a:gradFill>
            </a:endParaRPr>
          </a:p>
        </p:txBody>
      </p:sp>
      <p:sp>
        <p:nvSpPr>
          <p:cNvPr id="2" name="Title 1"/>
          <p:cNvSpPr>
            <a:spLocks noGrp="1"/>
          </p:cNvSpPr>
          <p:nvPr>
            <p:ph type="title"/>
          </p:nvPr>
        </p:nvSpPr>
        <p:spPr>
          <a:xfrm>
            <a:off x="433952" y="61993"/>
            <a:ext cx="8363938" cy="567848"/>
          </a:xfrm>
        </p:spPr>
        <p:txBody>
          <a:bodyPr/>
          <a:lstStyle/>
          <a:p>
            <a:r>
              <a:rPr lang="en-US" dirty="0" smtClean="0"/>
              <a:t>Disks and Images</a:t>
            </a:r>
            <a:endParaRPr lang="en-US" dirty="0"/>
          </a:p>
        </p:txBody>
      </p:sp>
      <p:grpSp>
        <p:nvGrpSpPr>
          <p:cNvPr id="6" name="Group 5"/>
          <p:cNvGrpSpPr/>
          <p:nvPr/>
        </p:nvGrpSpPr>
        <p:grpSpPr>
          <a:xfrm>
            <a:off x="829782" y="750015"/>
            <a:ext cx="1758428" cy="1807205"/>
            <a:chOff x="829782" y="750015"/>
            <a:chExt cx="1758428" cy="1807205"/>
          </a:xfrm>
        </p:grpSpPr>
        <p:sp>
          <p:nvSpPr>
            <p:cNvPr id="27" name="Rectangle 26"/>
            <p:cNvSpPr/>
            <p:nvPr/>
          </p:nvSpPr>
          <p:spPr bwMode="auto">
            <a:xfrm>
              <a:off x="829782" y="750015"/>
              <a:ext cx="1758428" cy="1807205"/>
            </a:xfrm>
            <a:prstGeom prst="rect">
              <a:avLst/>
            </a:prstGeom>
            <a:solidFill>
              <a:schemeClr val="accent2"/>
            </a:solidFill>
            <a:ln w="9525" cap="flat" cmpd="sng" algn="ctr">
              <a:noFill/>
              <a:prstDash val="solid"/>
              <a:headEnd type="none" w="med" len="med"/>
              <a:tailEnd type="none" w="med" len="med"/>
            </a:ln>
            <a:effectLst/>
          </p:spPr>
          <p:txBody>
            <a:bodyPr vert="horz" wrap="square" lIns="91432" tIns="91432" rIns="91432" bIns="91432" numCol="1" rtlCol="0" anchor="t" anchorCtr="0" compatLnSpc="1">
              <a:prstTxWarp prst="textNoShape">
                <a:avLst/>
              </a:prstTxWarp>
            </a:bodyPr>
            <a:lstStyle/>
            <a:p>
              <a:pPr lvl="0">
                <a:lnSpc>
                  <a:spcPct val="90000"/>
                </a:lnSpc>
                <a:buSzPct val="90000"/>
                <a:defRPr/>
              </a:pPr>
              <a:r>
                <a:rPr lang="en-US" b="1" u="sng" kern="0" dirty="0" smtClean="0">
                  <a:gradFill>
                    <a:gsLst>
                      <a:gs pos="85000">
                        <a:srgbClr val="FFFFFF"/>
                      </a:gs>
                      <a:gs pos="0">
                        <a:srgbClr val="FFFFFF"/>
                      </a:gs>
                    </a:gsLst>
                    <a:lin ang="5400000" scaled="0"/>
                  </a:gradFill>
                  <a:latin typeface="Segoe UI Light" pitchFamily="34" charset="0"/>
                  <a:ea typeface="Segoe UI" pitchFamily="34" charset="0"/>
                  <a:cs typeface="Segoe UI" pitchFamily="34" charset="0"/>
                </a:rPr>
                <a:t>OS Images</a:t>
              </a:r>
            </a:p>
            <a:p>
              <a:pPr marL="285750" lvl="0" indent="-285750">
                <a:lnSpc>
                  <a:spcPct val="90000"/>
                </a:lnSpc>
                <a:buSzPct val="90000"/>
                <a:buFont typeface="Arial" pitchFamily="34" charset="0"/>
                <a:buChar char="•"/>
                <a:defRPr/>
              </a:pPr>
              <a:endParaRPr lang="en-US" sz="1000" b="1" kern="0" dirty="0" smtClean="0">
                <a:gradFill>
                  <a:gsLst>
                    <a:gs pos="85000">
                      <a:srgbClr val="FFFFFF"/>
                    </a:gs>
                    <a:gs pos="0">
                      <a:srgbClr val="FFFFFF"/>
                    </a:gs>
                  </a:gsLst>
                  <a:lin ang="5400000" scaled="0"/>
                </a:gradFill>
                <a:latin typeface="Segoe UI Light" pitchFamily="34" charset="0"/>
                <a:ea typeface="Segoe UI" pitchFamily="34" charset="0"/>
                <a:cs typeface="Segoe UI" pitchFamily="34" charset="0"/>
              </a:endParaRPr>
            </a:p>
            <a:p>
              <a:pPr marL="285750" lvl="0" indent="-285750">
                <a:lnSpc>
                  <a:spcPct val="90000"/>
                </a:lnSpc>
                <a:buSzPct val="90000"/>
                <a:buFont typeface="Arial" pitchFamily="34" charset="0"/>
                <a:buChar char="•"/>
                <a:defRPr/>
              </a:pPr>
              <a:r>
                <a:rPr lang="en-US" sz="1600" b="1" kern="0" dirty="0" smtClean="0">
                  <a:gradFill>
                    <a:gsLst>
                      <a:gs pos="85000">
                        <a:srgbClr val="FFFFFF"/>
                      </a:gs>
                      <a:gs pos="0">
                        <a:srgbClr val="FFFFFF"/>
                      </a:gs>
                    </a:gsLst>
                    <a:lin ang="5400000" scaled="0"/>
                  </a:gradFill>
                  <a:latin typeface="Segoe UI Light" pitchFamily="34" charset="0"/>
                  <a:ea typeface="Segoe UI" pitchFamily="34" charset="0"/>
                  <a:cs typeface="Segoe UI" pitchFamily="34" charset="0"/>
                </a:rPr>
                <a:t>Microsoft</a:t>
              </a:r>
            </a:p>
            <a:p>
              <a:pPr marL="285750" lvl="0" indent="-285750">
                <a:lnSpc>
                  <a:spcPct val="90000"/>
                </a:lnSpc>
                <a:buSzPct val="90000"/>
                <a:buFont typeface="Arial" pitchFamily="34" charset="0"/>
                <a:buChar char="•"/>
                <a:defRPr/>
              </a:pPr>
              <a:r>
                <a:rPr lang="en-US" sz="1600" b="1" kern="0" dirty="0" smtClean="0">
                  <a:gradFill>
                    <a:gsLst>
                      <a:gs pos="85000">
                        <a:srgbClr val="FFFFFF"/>
                      </a:gs>
                      <a:gs pos="0">
                        <a:srgbClr val="FFFFFF"/>
                      </a:gs>
                    </a:gsLst>
                    <a:lin ang="5400000" scaled="0"/>
                  </a:gradFill>
                  <a:latin typeface="Segoe UI Light" pitchFamily="34" charset="0"/>
                  <a:ea typeface="Segoe UI" pitchFamily="34" charset="0"/>
                  <a:cs typeface="Segoe UI" pitchFamily="34" charset="0"/>
                </a:rPr>
                <a:t>Partner </a:t>
              </a:r>
            </a:p>
            <a:p>
              <a:pPr marL="285750" lvl="0" indent="-285750">
                <a:lnSpc>
                  <a:spcPct val="90000"/>
                </a:lnSpc>
                <a:buSzPct val="90000"/>
                <a:buFont typeface="Arial" pitchFamily="34" charset="0"/>
                <a:buChar char="•"/>
                <a:defRPr/>
              </a:pPr>
              <a:r>
                <a:rPr lang="en-US" sz="1600" b="1" kern="0" dirty="0" smtClean="0">
                  <a:gradFill>
                    <a:gsLst>
                      <a:gs pos="85000">
                        <a:srgbClr val="FFFFFF"/>
                      </a:gs>
                      <a:gs pos="0">
                        <a:srgbClr val="FFFFFF"/>
                      </a:gs>
                    </a:gsLst>
                    <a:lin ang="5400000" scaled="0"/>
                  </a:gradFill>
                  <a:latin typeface="Segoe UI Light" pitchFamily="34" charset="0"/>
                  <a:ea typeface="Segoe UI" pitchFamily="34" charset="0"/>
                  <a:cs typeface="Segoe UI" pitchFamily="34" charset="0"/>
                </a:rPr>
                <a:t>User</a:t>
              </a:r>
              <a:endParaRPr lang="en-US" sz="1600" b="1"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endParaRPr>
            </a:p>
          </p:txBody>
        </p:sp>
        <p:sp>
          <p:nvSpPr>
            <p:cNvPr id="28" name="Freeform 79"/>
            <p:cNvSpPr>
              <a:spLocks noEditPoints="1"/>
            </p:cNvSpPr>
            <p:nvPr/>
          </p:nvSpPr>
          <p:spPr bwMode="black">
            <a:xfrm>
              <a:off x="955079" y="2086919"/>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p>
          </p:txBody>
        </p:sp>
        <p:sp>
          <p:nvSpPr>
            <p:cNvPr id="30" name="Freeform 79"/>
            <p:cNvSpPr>
              <a:spLocks noEditPoints="1"/>
            </p:cNvSpPr>
            <p:nvPr/>
          </p:nvSpPr>
          <p:spPr bwMode="black">
            <a:xfrm>
              <a:off x="1387219" y="2086919"/>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p>
          </p:txBody>
        </p:sp>
        <p:sp>
          <p:nvSpPr>
            <p:cNvPr id="32" name="Freeform 79"/>
            <p:cNvSpPr>
              <a:spLocks noEditPoints="1"/>
            </p:cNvSpPr>
            <p:nvPr/>
          </p:nvSpPr>
          <p:spPr bwMode="black">
            <a:xfrm>
              <a:off x="1801433" y="2094653"/>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p>
          </p:txBody>
        </p:sp>
        <p:sp>
          <p:nvSpPr>
            <p:cNvPr id="38" name="Freeform 79"/>
            <p:cNvSpPr>
              <a:spLocks noEditPoints="1"/>
            </p:cNvSpPr>
            <p:nvPr/>
          </p:nvSpPr>
          <p:spPr bwMode="black">
            <a:xfrm>
              <a:off x="2209019" y="2086919"/>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p>
          </p:txBody>
        </p:sp>
      </p:grpSp>
      <p:grpSp>
        <p:nvGrpSpPr>
          <p:cNvPr id="7" name="Group 6"/>
          <p:cNvGrpSpPr/>
          <p:nvPr/>
        </p:nvGrpSpPr>
        <p:grpSpPr>
          <a:xfrm>
            <a:off x="829782" y="2852960"/>
            <a:ext cx="1764827" cy="1796531"/>
            <a:chOff x="3055099" y="760689"/>
            <a:chExt cx="1764827" cy="1796531"/>
          </a:xfrm>
        </p:grpSpPr>
        <p:sp>
          <p:nvSpPr>
            <p:cNvPr id="39" name="Rectangle 38"/>
            <p:cNvSpPr/>
            <p:nvPr/>
          </p:nvSpPr>
          <p:spPr bwMode="auto">
            <a:xfrm>
              <a:off x="3055099" y="760689"/>
              <a:ext cx="1764827" cy="1796531"/>
            </a:xfrm>
            <a:prstGeom prst="rect">
              <a:avLst/>
            </a:prstGeom>
            <a:solidFill>
              <a:schemeClr val="accent2"/>
            </a:solidFill>
            <a:ln w="9525" cap="flat" cmpd="sng" algn="ctr">
              <a:noFill/>
              <a:prstDash val="solid"/>
              <a:headEnd type="none" w="med" len="med"/>
              <a:tailEnd type="none" w="med" len="med"/>
            </a:ln>
            <a:effectLst/>
          </p:spPr>
          <p:txBody>
            <a:bodyPr vert="horz" wrap="square" lIns="91432" tIns="91432" rIns="91432" bIns="91432" numCol="1" rtlCol="0" anchor="t" anchorCtr="0" compatLnSpc="1">
              <a:prstTxWarp prst="textNoShape">
                <a:avLst/>
              </a:prstTxWarp>
            </a:bodyPr>
            <a:lstStyle/>
            <a:p>
              <a:pPr lvl="0">
                <a:lnSpc>
                  <a:spcPct val="90000"/>
                </a:lnSpc>
                <a:buSzPct val="90000"/>
                <a:defRPr/>
              </a:pPr>
              <a:r>
                <a:rPr lang="en-US" b="1" u="sng" kern="0" dirty="0" smtClean="0">
                  <a:gradFill>
                    <a:gsLst>
                      <a:gs pos="85000">
                        <a:srgbClr val="FFFFFF"/>
                      </a:gs>
                      <a:gs pos="0">
                        <a:srgbClr val="FFFFFF"/>
                      </a:gs>
                    </a:gsLst>
                    <a:lin ang="5400000" scaled="0"/>
                  </a:gradFill>
                  <a:latin typeface="Segoe UI Light" pitchFamily="34" charset="0"/>
                  <a:ea typeface="Segoe UI" pitchFamily="34" charset="0"/>
                  <a:cs typeface="Segoe UI" pitchFamily="34" charset="0"/>
                </a:rPr>
                <a:t>Disks</a:t>
              </a:r>
            </a:p>
            <a:p>
              <a:pPr lvl="0">
                <a:lnSpc>
                  <a:spcPct val="90000"/>
                </a:lnSpc>
                <a:buSzPct val="90000"/>
                <a:defRPr/>
              </a:pPr>
              <a:endParaRPr lang="en-US" sz="1050" b="1" u="sng" kern="0" dirty="0" smtClean="0">
                <a:gradFill>
                  <a:gsLst>
                    <a:gs pos="85000">
                      <a:srgbClr val="FFFFFF"/>
                    </a:gs>
                    <a:gs pos="0">
                      <a:srgbClr val="FFFFFF"/>
                    </a:gs>
                  </a:gsLst>
                  <a:lin ang="5400000" scaled="0"/>
                </a:gradFill>
                <a:latin typeface="Segoe UI Light" pitchFamily="34" charset="0"/>
                <a:ea typeface="Segoe UI" pitchFamily="34" charset="0"/>
                <a:cs typeface="Segoe UI" pitchFamily="34" charset="0"/>
              </a:endParaRPr>
            </a:p>
            <a:p>
              <a:pPr marL="285750" lvl="0" indent="-285750">
                <a:lnSpc>
                  <a:spcPct val="90000"/>
                </a:lnSpc>
                <a:buSzPct val="90000"/>
                <a:buFont typeface="Arial" pitchFamily="34" charset="0"/>
                <a:buChar char="•"/>
                <a:defRPr/>
              </a:pPr>
              <a:r>
                <a:rPr lang="en-US" sz="1600" b="1"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t>OS Disks </a:t>
              </a:r>
            </a:p>
            <a:p>
              <a:pPr marL="285750" lvl="0" indent="-285750">
                <a:lnSpc>
                  <a:spcPct val="90000"/>
                </a:lnSpc>
                <a:buSzPct val="90000"/>
                <a:buFont typeface="Arial" pitchFamily="34" charset="0"/>
                <a:buChar char="•"/>
                <a:defRPr/>
              </a:pPr>
              <a:r>
                <a:rPr lang="en-US" sz="1600" b="1" kern="0" dirty="0" smtClean="0">
                  <a:gradFill>
                    <a:gsLst>
                      <a:gs pos="85000">
                        <a:srgbClr val="FFFFFF"/>
                      </a:gs>
                      <a:gs pos="0">
                        <a:srgbClr val="FFFFFF"/>
                      </a:gs>
                    </a:gsLst>
                    <a:lin ang="5400000" scaled="0"/>
                  </a:gradFill>
                  <a:latin typeface="Segoe UI Light" pitchFamily="34" charset="0"/>
                  <a:ea typeface="Segoe UI" pitchFamily="34" charset="0"/>
                  <a:cs typeface="Segoe UI" pitchFamily="34" charset="0"/>
                </a:rPr>
                <a:t>Data </a:t>
              </a:r>
              <a:r>
                <a:rPr lang="en-US" sz="1600" b="1"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t>Disks</a:t>
              </a:r>
            </a:p>
          </p:txBody>
        </p:sp>
        <p:sp>
          <p:nvSpPr>
            <p:cNvPr id="21" name="Freeform 79"/>
            <p:cNvSpPr>
              <a:spLocks noEditPoints="1"/>
            </p:cNvSpPr>
            <p:nvPr/>
          </p:nvSpPr>
          <p:spPr bwMode="black">
            <a:xfrm>
              <a:off x="3145506" y="2079185"/>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p>
          </p:txBody>
        </p:sp>
        <p:sp>
          <p:nvSpPr>
            <p:cNvPr id="22" name="Freeform 79"/>
            <p:cNvSpPr>
              <a:spLocks noEditPoints="1"/>
            </p:cNvSpPr>
            <p:nvPr/>
          </p:nvSpPr>
          <p:spPr bwMode="black">
            <a:xfrm>
              <a:off x="3577646" y="2079185"/>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p>
          </p:txBody>
        </p:sp>
        <p:sp>
          <p:nvSpPr>
            <p:cNvPr id="23" name="Freeform 79"/>
            <p:cNvSpPr>
              <a:spLocks noEditPoints="1"/>
            </p:cNvSpPr>
            <p:nvPr/>
          </p:nvSpPr>
          <p:spPr bwMode="black">
            <a:xfrm>
              <a:off x="3991860" y="2086919"/>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p>
          </p:txBody>
        </p:sp>
        <p:sp>
          <p:nvSpPr>
            <p:cNvPr id="24" name="Freeform 79"/>
            <p:cNvSpPr>
              <a:spLocks noEditPoints="1"/>
            </p:cNvSpPr>
            <p:nvPr/>
          </p:nvSpPr>
          <p:spPr bwMode="black">
            <a:xfrm>
              <a:off x="4399446" y="2079185"/>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p>
          </p:txBody>
        </p:sp>
      </p:grpSp>
      <p:sp>
        <p:nvSpPr>
          <p:cNvPr id="8" name="TextBox 7"/>
          <p:cNvSpPr txBox="1"/>
          <p:nvPr/>
        </p:nvSpPr>
        <p:spPr>
          <a:xfrm>
            <a:off x="2765155" y="1081152"/>
            <a:ext cx="5571641" cy="1144929"/>
          </a:xfrm>
          <a:prstGeom prst="rect">
            <a:avLst/>
          </a:prstGeom>
          <a:noFill/>
        </p:spPr>
        <p:txBody>
          <a:bodyPr wrap="square" lIns="0" tIns="0" rIns="0" bIns="0" rtlCol="0">
            <a:spAutoFit/>
          </a:bodyPr>
          <a:lstStyle/>
          <a:p>
            <a:pPr>
              <a:lnSpc>
                <a:spcPct val="90000"/>
              </a:lnSpc>
              <a:spcBef>
                <a:spcPct val="20000"/>
              </a:spcBef>
              <a:buSzPct val="80000"/>
            </a:pPr>
            <a:r>
              <a:rPr lang="en-US" sz="2400" dirty="0" smtClean="0">
                <a:solidFill>
                  <a:schemeClr val="tx2"/>
                </a:solidFill>
              </a:rPr>
              <a:t>Base OS image for new Virtual Machines</a:t>
            </a:r>
          </a:p>
          <a:p>
            <a:pPr>
              <a:lnSpc>
                <a:spcPct val="90000"/>
              </a:lnSpc>
              <a:spcBef>
                <a:spcPct val="20000"/>
              </a:spcBef>
              <a:buSzPct val="80000"/>
            </a:pPr>
            <a:r>
              <a:rPr lang="en-US" sz="2400" dirty="0" smtClean="0">
                <a:solidFill>
                  <a:schemeClr val="tx2"/>
                </a:solidFill>
              </a:rPr>
              <a:t>Sys-Prepped/Generalized/Read Only </a:t>
            </a:r>
          </a:p>
          <a:p>
            <a:pPr>
              <a:lnSpc>
                <a:spcPct val="90000"/>
              </a:lnSpc>
              <a:spcBef>
                <a:spcPct val="20000"/>
              </a:spcBef>
              <a:buSzPct val="80000"/>
            </a:pPr>
            <a:r>
              <a:rPr lang="en-US" sz="2400" dirty="0" smtClean="0">
                <a:solidFill>
                  <a:schemeClr val="tx2"/>
                </a:solidFill>
              </a:rPr>
              <a:t>Created by uploading or by capture</a:t>
            </a:r>
            <a:endParaRPr lang="en-US" sz="2400" dirty="0">
              <a:solidFill>
                <a:schemeClr val="tx2"/>
              </a:solidFill>
            </a:endParaRPr>
          </a:p>
        </p:txBody>
      </p:sp>
      <p:sp>
        <p:nvSpPr>
          <p:cNvPr id="37" name="Rectangle 36"/>
          <p:cNvSpPr/>
          <p:nvPr/>
        </p:nvSpPr>
        <p:spPr bwMode="auto">
          <a:xfrm>
            <a:off x="2670875" y="2852960"/>
            <a:ext cx="5760203" cy="1807205"/>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smtClean="0">
              <a:gradFill>
                <a:gsLst>
                  <a:gs pos="0">
                    <a:srgbClr val="FFFFFF"/>
                  </a:gs>
                  <a:gs pos="100000">
                    <a:srgbClr val="FFFFFF"/>
                  </a:gs>
                </a:gsLst>
                <a:lin ang="5400000" scaled="0"/>
              </a:gradFill>
            </a:endParaRPr>
          </a:p>
        </p:txBody>
      </p:sp>
      <p:sp>
        <p:nvSpPr>
          <p:cNvPr id="36" name="TextBox 35"/>
          <p:cNvSpPr txBox="1"/>
          <p:nvPr/>
        </p:nvSpPr>
        <p:spPr>
          <a:xfrm>
            <a:off x="2859436" y="3178760"/>
            <a:ext cx="5091193" cy="1477328"/>
          </a:xfrm>
          <a:prstGeom prst="rect">
            <a:avLst/>
          </a:prstGeom>
          <a:noFill/>
        </p:spPr>
        <p:txBody>
          <a:bodyPr wrap="square" lIns="0" tIns="0" rIns="0" bIns="0" rtlCol="0">
            <a:spAutoFit/>
          </a:bodyPr>
          <a:lstStyle/>
          <a:p>
            <a:pPr>
              <a:lnSpc>
                <a:spcPct val="90000"/>
              </a:lnSpc>
              <a:spcBef>
                <a:spcPct val="20000"/>
              </a:spcBef>
              <a:buSzPct val="80000"/>
            </a:pPr>
            <a:r>
              <a:rPr lang="en-US" sz="2400" dirty="0" smtClean="0">
                <a:solidFill>
                  <a:schemeClr val="tx2"/>
                </a:solidFill>
              </a:rPr>
              <a:t>Writable Disks for Virtual Machines</a:t>
            </a:r>
          </a:p>
          <a:p>
            <a:pPr>
              <a:lnSpc>
                <a:spcPct val="90000"/>
              </a:lnSpc>
              <a:spcBef>
                <a:spcPct val="20000"/>
              </a:spcBef>
              <a:buSzPct val="80000"/>
            </a:pPr>
            <a:r>
              <a:rPr lang="en-US" sz="2400" dirty="0" smtClean="0">
                <a:solidFill>
                  <a:schemeClr val="tx2"/>
                </a:solidFill>
              </a:rPr>
              <a:t>Created during VM creation or during upload of existing VHDs. </a:t>
            </a:r>
          </a:p>
          <a:p>
            <a:pPr>
              <a:lnSpc>
                <a:spcPct val="90000"/>
              </a:lnSpc>
              <a:spcBef>
                <a:spcPct val="20000"/>
              </a:spcBef>
              <a:buSzPct val="80000"/>
            </a:pPr>
            <a:r>
              <a:rPr lang="en-US" sz="2400" dirty="0" smtClean="0">
                <a:solidFill>
                  <a:schemeClr val="tx2"/>
                </a:solidFill>
              </a:rPr>
              <a:t> </a:t>
            </a:r>
            <a:endParaRPr lang="en-US" sz="2400" dirty="0">
              <a:solidFill>
                <a:schemeClr val="tx2"/>
              </a:solidFill>
            </a:endParaRPr>
          </a:p>
        </p:txBody>
      </p:sp>
    </p:spTree>
    <p:extLst>
      <p:ext uri="{BB962C8B-B14F-4D97-AF65-F5344CB8AC3E}">
        <p14:creationId xmlns:p14="http://schemas.microsoft.com/office/powerpoint/2010/main" val="241898723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171451"/>
            <a:ext cx="8363938" cy="467436"/>
          </a:xfrm>
        </p:spPr>
        <p:txBody>
          <a:bodyPr/>
          <a:lstStyle/>
          <a:p>
            <a:r>
              <a:rPr lang="en-US" sz="3400" dirty="0"/>
              <a:t>Cross-premise </a:t>
            </a:r>
            <a:r>
              <a:rPr lang="en-US" sz="3400" dirty="0">
                <a:solidFill>
                  <a:schemeClr val="accent2"/>
                </a:solidFill>
              </a:rPr>
              <a:t>Connectivity</a:t>
            </a:r>
          </a:p>
        </p:txBody>
      </p:sp>
      <p:sp>
        <p:nvSpPr>
          <p:cNvPr id="5" name="TextBox 4"/>
          <p:cNvSpPr txBox="1"/>
          <p:nvPr/>
        </p:nvSpPr>
        <p:spPr>
          <a:xfrm>
            <a:off x="6123192" y="4519138"/>
            <a:ext cx="2266006" cy="276999"/>
          </a:xfrm>
          <a:prstGeom prst="rect">
            <a:avLst/>
          </a:prstGeom>
          <a:noFill/>
        </p:spPr>
        <p:txBody>
          <a:bodyPr wrap="none" lIns="0" tIns="0" rIns="0" bIns="0" rtlCol="0">
            <a:spAutoFit/>
          </a:bodyPr>
          <a:lstStyle/>
          <a:p>
            <a:pPr algn="ctr"/>
            <a:r>
              <a:rPr lang="en-US" b="1" dirty="0" smtClean="0">
                <a:solidFill>
                  <a:srgbClr val="2D8FD1"/>
                </a:solidFill>
              </a:rPr>
              <a:t>IP-level connectivity </a:t>
            </a:r>
          </a:p>
        </p:txBody>
      </p:sp>
      <p:grpSp>
        <p:nvGrpSpPr>
          <p:cNvPr id="8" name="Group 7"/>
          <p:cNvGrpSpPr/>
          <p:nvPr/>
        </p:nvGrpSpPr>
        <p:grpSpPr>
          <a:xfrm>
            <a:off x="878635" y="888393"/>
            <a:ext cx="7618016" cy="3447155"/>
            <a:chOff x="1171208" y="1184524"/>
            <a:chExt cx="10154709" cy="4596206"/>
          </a:xfrm>
        </p:grpSpPr>
        <p:sp>
          <p:nvSpPr>
            <p:cNvPr id="63" name="Freeform 62"/>
            <p:cNvSpPr/>
            <p:nvPr/>
          </p:nvSpPr>
          <p:spPr>
            <a:xfrm rot="5400000">
              <a:off x="8500330" y="1685843"/>
              <a:ext cx="1868051" cy="2379388"/>
            </a:xfrm>
            <a:custGeom>
              <a:avLst/>
              <a:gdLst>
                <a:gd name="connsiteX0" fmla="*/ 0 w 2459333"/>
                <a:gd name="connsiteY0" fmla="*/ 0 h 658800"/>
                <a:gd name="connsiteX1" fmla="*/ 2459333 w 2459333"/>
                <a:gd name="connsiteY1" fmla="*/ 0 h 658800"/>
                <a:gd name="connsiteX2" fmla="*/ 2459333 w 2459333"/>
                <a:gd name="connsiteY2" fmla="*/ 658800 h 658800"/>
                <a:gd name="connsiteX3" fmla="*/ 0 w 2459333"/>
                <a:gd name="connsiteY3" fmla="*/ 658800 h 658800"/>
                <a:gd name="connsiteX4" fmla="*/ 0 w 2459333"/>
                <a:gd name="connsiteY4" fmla="*/ 0 h 65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9333" h="658800">
                  <a:moveTo>
                    <a:pt x="0" y="0"/>
                  </a:moveTo>
                  <a:lnTo>
                    <a:pt x="2459333" y="0"/>
                  </a:lnTo>
                  <a:lnTo>
                    <a:pt x="2459333" y="658800"/>
                  </a:lnTo>
                  <a:lnTo>
                    <a:pt x="0" y="658800"/>
                  </a:lnTo>
                  <a:lnTo>
                    <a:pt x="0" y="0"/>
                  </a:lnTo>
                  <a:close/>
                </a:path>
              </a:pathLst>
            </a:custGeom>
            <a:solidFill>
              <a:srgbClr val="FF9933"/>
            </a:solidFill>
            <a:ln w="12700" cap="flat" cmpd="thickThin" algn="ctr">
              <a:gradFill>
                <a:gsLst>
                  <a:gs pos="0">
                    <a:srgbClr val="FFFFFF">
                      <a:alpha val="0"/>
                    </a:srgbClr>
                  </a:gs>
                  <a:gs pos="50000">
                    <a:srgbClr val="FFFFFF"/>
                  </a:gs>
                  <a:gs pos="100000">
                    <a:srgbClr val="FFFFFF">
                      <a:alpha val="0"/>
                    </a:srgbClr>
                  </a:gs>
                </a:gsLst>
                <a:lin ang="0" scaled="0"/>
              </a:gradFill>
              <a:prstDash val="solid"/>
            </a:ln>
            <a:effectLst/>
          </p:spPr>
          <p:txBody>
            <a:bodyPr lIns="3046613" tIns="38082" rIns="76162" bIns="38082" rtlCol="0" anchor="ctr"/>
            <a:lstStyle/>
            <a:p>
              <a:pPr marL="287642" indent="-287642" defTabSz="571298">
                <a:lnSpc>
                  <a:spcPct val="90000"/>
                </a:lnSpc>
                <a:spcBef>
                  <a:spcPct val="20000"/>
                </a:spcBef>
                <a:buSzPct val="90000"/>
                <a:buBlip>
                  <a:blip r:embed="rId3"/>
                </a:buBlip>
              </a:pPr>
              <a:endParaRPr lang="en-US" dirty="0">
                <a:gradFill>
                  <a:gsLst>
                    <a:gs pos="0">
                      <a:prstClr val="white"/>
                    </a:gs>
                    <a:gs pos="86000">
                      <a:prstClr val="white"/>
                    </a:gs>
                  </a:gsLst>
                  <a:lin ang="5400000" scaled="0"/>
                </a:gradFill>
              </a:endParaRPr>
            </a:p>
          </p:txBody>
        </p:sp>
        <p:sp>
          <p:nvSpPr>
            <p:cNvPr id="56" name="Freeform 55"/>
            <p:cNvSpPr/>
            <p:nvPr/>
          </p:nvSpPr>
          <p:spPr>
            <a:xfrm rot="5400000">
              <a:off x="2055100" y="1685843"/>
              <a:ext cx="1938355" cy="2379388"/>
            </a:xfrm>
            <a:custGeom>
              <a:avLst/>
              <a:gdLst>
                <a:gd name="connsiteX0" fmla="*/ 0 w 2459333"/>
                <a:gd name="connsiteY0" fmla="*/ 0 h 658800"/>
                <a:gd name="connsiteX1" fmla="*/ 2459333 w 2459333"/>
                <a:gd name="connsiteY1" fmla="*/ 0 h 658800"/>
                <a:gd name="connsiteX2" fmla="*/ 2459333 w 2459333"/>
                <a:gd name="connsiteY2" fmla="*/ 658800 h 658800"/>
                <a:gd name="connsiteX3" fmla="*/ 0 w 2459333"/>
                <a:gd name="connsiteY3" fmla="*/ 658800 h 658800"/>
                <a:gd name="connsiteX4" fmla="*/ 0 w 2459333"/>
                <a:gd name="connsiteY4" fmla="*/ 0 h 65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9333" h="658800">
                  <a:moveTo>
                    <a:pt x="0" y="0"/>
                  </a:moveTo>
                  <a:lnTo>
                    <a:pt x="2459333" y="0"/>
                  </a:lnTo>
                  <a:lnTo>
                    <a:pt x="2459333" y="658800"/>
                  </a:lnTo>
                  <a:lnTo>
                    <a:pt x="0" y="658800"/>
                  </a:lnTo>
                  <a:lnTo>
                    <a:pt x="0" y="0"/>
                  </a:lnTo>
                  <a:close/>
                </a:path>
              </a:pathLst>
            </a:custGeom>
            <a:solidFill>
              <a:schemeClr val="accent6">
                <a:lumMod val="40000"/>
                <a:lumOff val="60000"/>
              </a:schemeClr>
            </a:solidFill>
            <a:ln w="12700" cap="flat" cmpd="thickThin" algn="ctr">
              <a:gradFill>
                <a:gsLst>
                  <a:gs pos="0">
                    <a:srgbClr val="FFFFFF">
                      <a:alpha val="0"/>
                    </a:srgbClr>
                  </a:gs>
                  <a:gs pos="50000">
                    <a:srgbClr val="FFFFFF"/>
                  </a:gs>
                  <a:gs pos="100000">
                    <a:srgbClr val="FFFFFF">
                      <a:alpha val="0"/>
                    </a:srgbClr>
                  </a:gs>
                </a:gsLst>
                <a:lin ang="0" scaled="0"/>
              </a:gradFill>
              <a:prstDash val="solid"/>
            </a:ln>
            <a:effectLst/>
          </p:spPr>
          <p:txBody>
            <a:bodyPr lIns="3046613" tIns="38082" rIns="76162" bIns="38082" rtlCol="0" anchor="ctr"/>
            <a:lstStyle/>
            <a:p>
              <a:pPr marL="287642" indent="-287642" defTabSz="571298">
                <a:lnSpc>
                  <a:spcPct val="90000"/>
                </a:lnSpc>
                <a:spcBef>
                  <a:spcPct val="20000"/>
                </a:spcBef>
                <a:buSzPct val="90000"/>
                <a:buBlip>
                  <a:blip r:embed="rId3"/>
                </a:buBlip>
              </a:pPr>
              <a:endParaRPr lang="en-US" dirty="0">
                <a:gradFill>
                  <a:gsLst>
                    <a:gs pos="0">
                      <a:prstClr val="white"/>
                    </a:gs>
                    <a:gs pos="86000">
                      <a:prstClr val="white"/>
                    </a:gs>
                  </a:gsLst>
                  <a:lin ang="5400000" scaled="0"/>
                </a:gradFill>
              </a:endParaRPr>
            </a:p>
          </p:txBody>
        </p:sp>
        <p:grpSp>
          <p:nvGrpSpPr>
            <p:cNvPr id="4" name="Group 3"/>
            <p:cNvGrpSpPr/>
            <p:nvPr/>
          </p:nvGrpSpPr>
          <p:grpSpPr>
            <a:xfrm>
              <a:off x="1171208" y="1184524"/>
              <a:ext cx="10154709" cy="4596206"/>
              <a:chOff x="1171208" y="1184524"/>
              <a:chExt cx="10154709" cy="4596206"/>
            </a:xfrm>
          </p:grpSpPr>
          <p:sp>
            <p:nvSpPr>
              <p:cNvPr id="43" name="Freeform 42"/>
              <p:cNvSpPr/>
              <p:nvPr/>
            </p:nvSpPr>
            <p:spPr>
              <a:xfrm rot="5400000">
                <a:off x="8500331" y="3578061"/>
                <a:ext cx="1868051" cy="2379388"/>
              </a:xfrm>
              <a:custGeom>
                <a:avLst/>
                <a:gdLst>
                  <a:gd name="connsiteX0" fmla="*/ 0 w 2459333"/>
                  <a:gd name="connsiteY0" fmla="*/ 0 h 658800"/>
                  <a:gd name="connsiteX1" fmla="*/ 2459333 w 2459333"/>
                  <a:gd name="connsiteY1" fmla="*/ 0 h 658800"/>
                  <a:gd name="connsiteX2" fmla="*/ 2459333 w 2459333"/>
                  <a:gd name="connsiteY2" fmla="*/ 658800 h 658800"/>
                  <a:gd name="connsiteX3" fmla="*/ 0 w 2459333"/>
                  <a:gd name="connsiteY3" fmla="*/ 658800 h 658800"/>
                  <a:gd name="connsiteX4" fmla="*/ 0 w 2459333"/>
                  <a:gd name="connsiteY4" fmla="*/ 0 h 65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9333" h="658800">
                    <a:moveTo>
                      <a:pt x="0" y="0"/>
                    </a:moveTo>
                    <a:lnTo>
                      <a:pt x="2459333" y="0"/>
                    </a:lnTo>
                    <a:lnTo>
                      <a:pt x="2459333" y="658800"/>
                    </a:lnTo>
                    <a:lnTo>
                      <a:pt x="0" y="658800"/>
                    </a:lnTo>
                    <a:lnTo>
                      <a:pt x="0" y="0"/>
                    </a:lnTo>
                    <a:close/>
                  </a:path>
                </a:pathLst>
              </a:custGeom>
              <a:solidFill>
                <a:srgbClr val="F18E3D"/>
              </a:solidFill>
              <a:ln w="12700" cap="flat" cmpd="thickThin" algn="ctr">
                <a:gradFill>
                  <a:gsLst>
                    <a:gs pos="0">
                      <a:srgbClr val="FFFFFF">
                        <a:alpha val="0"/>
                      </a:srgbClr>
                    </a:gs>
                    <a:gs pos="50000">
                      <a:srgbClr val="FFFFFF"/>
                    </a:gs>
                    <a:gs pos="100000">
                      <a:srgbClr val="FFFFFF">
                        <a:alpha val="0"/>
                      </a:srgbClr>
                    </a:gs>
                  </a:gsLst>
                  <a:lin ang="0" scaled="0"/>
                </a:gradFill>
                <a:prstDash val="solid"/>
              </a:ln>
              <a:effectLst/>
            </p:spPr>
            <p:txBody>
              <a:bodyPr lIns="3046613" tIns="38082" rIns="76162" bIns="38082" rtlCol="0" anchor="ctr"/>
              <a:lstStyle/>
              <a:p>
                <a:pPr marL="287642" indent="-287642" defTabSz="571298">
                  <a:lnSpc>
                    <a:spcPct val="90000"/>
                  </a:lnSpc>
                  <a:spcBef>
                    <a:spcPct val="20000"/>
                  </a:spcBef>
                  <a:buSzPct val="90000"/>
                  <a:buBlip>
                    <a:blip r:embed="rId3"/>
                  </a:buBlip>
                </a:pPr>
                <a:endParaRPr lang="en-US" dirty="0">
                  <a:gradFill>
                    <a:gsLst>
                      <a:gs pos="0">
                        <a:prstClr val="white"/>
                      </a:gs>
                      <a:gs pos="86000">
                        <a:prstClr val="white"/>
                      </a:gs>
                    </a:gsLst>
                    <a:lin ang="5400000" scaled="0"/>
                  </a:gradFill>
                </a:endParaRPr>
              </a:p>
            </p:txBody>
          </p:sp>
          <p:sp>
            <p:nvSpPr>
              <p:cNvPr id="45" name="Freeform 44"/>
              <p:cNvSpPr/>
              <p:nvPr/>
            </p:nvSpPr>
            <p:spPr>
              <a:xfrm rot="5400000">
                <a:off x="2081334" y="3571413"/>
                <a:ext cx="1881343" cy="2379388"/>
              </a:xfrm>
              <a:custGeom>
                <a:avLst/>
                <a:gdLst>
                  <a:gd name="connsiteX0" fmla="*/ 0 w 2459333"/>
                  <a:gd name="connsiteY0" fmla="*/ 0 h 658800"/>
                  <a:gd name="connsiteX1" fmla="*/ 2459333 w 2459333"/>
                  <a:gd name="connsiteY1" fmla="*/ 0 h 658800"/>
                  <a:gd name="connsiteX2" fmla="*/ 2459333 w 2459333"/>
                  <a:gd name="connsiteY2" fmla="*/ 658800 h 658800"/>
                  <a:gd name="connsiteX3" fmla="*/ 0 w 2459333"/>
                  <a:gd name="connsiteY3" fmla="*/ 658800 h 658800"/>
                  <a:gd name="connsiteX4" fmla="*/ 0 w 2459333"/>
                  <a:gd name="connsiteY4" fmla="*/ 0 h 65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9333" h="658800">
                    <a:moveTo>
                      <a:pt x="0" y="0"/>
                    </a:moveTo>
                    <a:lnTo>
                      <a:pt x="2459333" y="0"/>
                    </a:lnTo>
                    <a:lnTo>
                      <a:pt x="2459333" y="658800"/>
                    </a:lnTo>
                    <a:lnTo>
                      <a:pt x="0" y="658800"/>
                    </a:lnTo>
                    <a:lnTo>
                      <a:pt x="0" y="0"/>
                    </a:lnTo>
                    <a:close/>
                  </a:path>
                </a:pathLst>
              </a:custGeom>
              <a:solidFill>
                <a:schemeClr val="accent2"/>
              </a:solidFill>
              <a:ln w="12700" cap="flat" cmpd="thickThin" algn="ctr">
                <a:gradFill>
                  <a:gsLst>
                    <a:gs pos="0">
                      <a:srgbClr val="FFFFFF">
                        <a:alpha val="0"/>
                      </a:srgbClr>
                    </a:gs>
                    <a:gs pos="50000">
                      <a:srgbClr val="FFFFFF"/>
                    </a:gs>
                    <a:gs pos="100000">
                      <a:srgbClr val="FFFFFF">
                        <a:alpha val="0"/>
                      </a:srgbClr>
                    </a:gs>
                  </a:gsLst>
                  <a:lin ang="0" scaled="0"/>
                </a:gradFill>
                <a:prstDash val="solid"/>
              </a:ln>
              <a:effectLst/>
            </p:spPr>
            <p:txBody>
              <a:bodyPr lIns="3046613" tIns="38082" rIns="76162" bIns="38082" rtlCol="0" anchor="ctr"/>
              <a:lstStyle/>
              <a:p>
                <a:pPr marL="287642" indent="-287642" defTabSz="571298">
                  <a:lnSpc>
                    <a:spcPct val="90000"/>
                  </a:lnSpc>
                  <a:spcBef>
                    <a:spcPct val="20000"/>
                  </a:spcBef>
                  <a:buSzPct val="90000"/>
                  <a:buBlip>
                    <a:blip r:embed="rId3"/>
                  </a:buBlip>
                </a:pPr>
                <a:endParaRPr lang="en-US" dirty="0">
                  <a:gradFill>
                    <a:gsLst>
                      <a:gs pos="0">
                        <a:prstClr val="white"/>
                      </a:gs>
                      <a:gs pos="86000">
                        <a:prstClr val="white"/>
                      </a:gs>
                    </a:gsLst>
                    <a:lin ang="5400000" scaled="0"/>
                  </a:gradFill>
                </a:endParaRPr>
              </a:p>
            </p:txBody>
          </p:sp>
          <p:sp>
            <p:nvSpPr>
              <p:cNvPr id="50" name="Freeform 49"/>
              <p:cNvSpPr/>
              <p:nvPr/>
            </p:nvSpPr>
            <p:spPr>
              <a:xfrm>
                <a:off x="1171208" y="2012550"/>
                <a:ext cx="10154709" cy="866589"/>
              </a:xfrm>
              <a:custGeom>
                <a:avLst/>
                <a:gdLst>
                  <a:gd name="connsiteX0" fmla="*/ 0 w 9144000"/>
                  <a:gd name="connsiteY0" fmla="*/ 0 h 693000"/>
                  <a:gd name="connsiteX1" fmla="*/ 9144000 w 9144000"/>
                  <a:gd name="connsiteY1" fmla="*/ 0 h 693000"/>
                  <a:gd name="connsiteX2" fmla="*/ 9144000 w 9144000"/>
                  <a:gd name="connsiteY2" fmla="*/ 693000 h 693000"/>
                  <a:gd name="connsiteX3" fmla="*/ 0 w 9144000"/>
                  <a:gd name="connsiteY3" fmla="*/ 693000 h 693000"/>
                  <a:gd name="connsiteX4" fmla="*/ 0 w 9144000"/>
                  <a:gd name="connsiteY4" fmla="*/ 0 h 69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93000">
                    <a:moveTo>
                      <a:pt x="0" y="0"/>
                    </a:moveTo>
                    <a:lnTo>
                      <a:pt x="9144000" y="0"/>
                    </a:lnTo>
                    <a:lnTo>
                      <a:pt x="9144000" y="693000"/>
                    </a:lnTo>
                    <a:lnTo>
                      <a:pt x="0" y="693000"/>
                    </a:lnTo>
                    <a:lnTo>
                      <a:pt x="0" y="0"/>
                    </a:lnTo>
                    <a:close/>
                  </a:path>
                </a:pathLst>
              </a:custGeom>
              <a:noFill/>
              <a:ln w="12700" cap="flat" cmpd="thickThin" algn="ctr">
                <a:solidFill>
                  <a:schemeClr val="bg1"/>
                </a:solidFill>
                <a:prstDash val="solid"/>
              </a:ln>
              <a:effectLst/>
            </p:spPr>
            <p:txBody>
              <a:bodyPr lIns="0" tIns="243797" rIns="91420" bIns="45711" rtlCol="0" anchor="ctr"/>
              <a:lstStyle/>
              <a:p>
                <a:pPr marL="285697" lvl="1" defTabSz="571393"/>
                <a:endParaRPr lang="en-US" sz="1200" dirty="0">
                  <a:solidFill>
                    <a:srgbClr val="FFFFFF"/>
                  </a:solidFill>
                </a:endParaRPr>
              </a:p>
            </p:txBody>
          </p:sp>
          <p:pic>
            <p:nvPicPr>
              <p:cNvPr id="51" name="Picture 2"/>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727745" y="2219455"/>
                <a:ext cx="588528" cy="479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2"/>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40096" y="2219455"/>
                <a:ext cx="588528" cy="479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Rectangle 52"/>
              <p:cNvSpPr/>
              <p:nvPr/>
            </p:nvSpPr>
            <p:spPr>
              <a:xfrm>
                <a:off x="4605155" y="2219455"/>
                <a:ext cx="3372363" cy="525240"/>
              </a:xfrm>
              <a:prstGeom prst="rect">
                <a:avLst/>
              </a:prstGeom>
            </p:spPr>
            <p:txBody>
              <a:bodyPr wrap="square" lIns="121893" tIns="60948" rIns="121893" bIns="60948">
                <a:spAutoFit/>
              </a:bodyPr>
              <a:lstStyle/>
              <a:p>
                <a:pPr algn="ctr" defTabSz="571393" fontAlgn="base">
                  <a:lnSpc>
                    <a:spcPct val="80000"/>
                  </a:lnSpc>
                </a:pPr>
                <a:r>
                  <a:rPr lang="en-US" sz="1400" dirty="0">
                    <a:solidFill>
                      <a:srgbClr val="292929">
                        <a:lumMod val="50000"/>
                        <a:lumOff val="50000"/>
                      </a:srgbClr>
                    </a:solidFill>
                  </a:rPr>
                  <a:t>Data Synchronization</a:t>
                </a:r>
              </a:p>
              <a:p>
                <a:pPr algn="ctr" defTabSz="571393" fontAlgn="base">
                  <a:lnSpc>
                    <a:spcPct val="80000"/>
                  </a:lnSpc>
                </a:pPr>
                <a:r>
                  <a:rPr lang="en-US" sz="800" dirty="0">
                    <a:solidFill>
                      <a:srgbClr val="292929">
                        <a:lumMod val="50000"/>
                        <a:lumOff val="50000"/>
                      </a:srgbClr>
                    </a:solidFill>
                  </a:rPr>
                  <a:t>SQL Azure Data Sync</a:t>
                </a:r>
              </a:p>
            </p:txBody>
          </p:sp>
          <p:cxnSp>
            <p:nvCxnSpPr>
              <p:cNvPr id="54" name="Straight Connector 53"/>
              <p:cNvCxnSpPr/>
              <p:nvPr/>
            </p:nvCxnSpPr>
            <p:spPr>
              <a:xfrm>
                <a:off x="7084833" y="2443002"/>
                <a:ext cx="1418672" cy="0"/>
              </a:xfrm>
              <a:prstGeom prst="line">
                <a:avLst/>
              </a:prstGeom>
              <a:ln w="38100">
                <a:gradFill>
                  <a:gsLst>
                    <a:gs pos="0">
                      <a:srgbClr val="FF0000"/>
                    </a:gs>
                    <a:gs pos="100000">
                      <a:schemeClr val="accent2">
                        <a:alpha val="0"/>
                      </a:schemeClr>
                    </a:gs>
                  </a:gsLst>
                  <a:lin ang="10800000" scaled="0"/>
                </a:gradFill>
                <a:tailEnd type="ova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4008556" y="2443002"/>
                <a:ext cx="1483384" cy="0"/>
              </a:xfrm>
              <a:prstGeom prst="line">
                <a:avLst/>
              </a:prstGeom>
              <a:ln w="38100">
                <a:gradFill>
                  <a:gsLst>
                    <a:gs pos="0">
                      <a:srgbClr val="2D8FD1"/>
                    </a:gs>
                    <a:gs pos="100000">
                      <a:schemeClr val="accent2">
                        <a:alpha val="0"/>
                      </a:schemeClr>
                    </a:gs>
                  </a:gsLst>
                  <a:lin ang="10800000" scaled="0"/>
                </a:gradFill>
                <a:tailEnd type="oval"/>
              </a:ln>
            </p:spPr>
            <p:style>
              <a:lnRef idx="1">
                <a:schemeClr val="accent1"/>
              </a:lnRef>
              <a:fillRef idx="0">
                <a:schemeClr val="accent1"/>
              </a:fillRef>
              <a:effectRef idx="0">
                <a:schemeClr val="accent1"/>
              </a:effectRef>
              <a:fontRef idx="minor">
                <a:schemeClr val="tx1"/>
              </a:fontRef>
            </p:style>
          </p:cxnSp>
          <p:sp>
            <p:nvSpPr>
              <p:cNvPr id="57" name="Freeform 56"/>
              <p:cNvSpPr/>
              <p:nvPr/>
            </p:nvSpPr>
            <p:spPr>
              <a:xfrm>
                <a:off x="1171208" y="2953844"/>
                <a:ext cx="10154709" cy="866589"/>
              </a:xfrm>
              <a:custGeom>
                <a:avLst/>
                <a:gdLst>
                  <a:gd name="connsiteX0" fmla="*/ 0 w 9144000"/>
                  <a:gd name="connsiteY0" fmla="*/ 0 h 693000"/>
                  <a:gd name="connsiteX1" fmla="*/ 9144000 w 9144000"/>
                  <a:gd name="connsiteY1" fmla="*/ 0 h 693000"/>
                  <a:gd name="connsiteX2" fmla="*/ 9144000 w 9144000"/>
                  <a:gd name="connsiteY2" fmla="*/ 693000 h 693000"/>
                  <a:gd name="connsiteX3" fmla="*/ 0 w 9144000"/>
                  <a:gd name="connsiteY3" fmla="*/ 693000 h 693000"/>
                  <a:gd name="connsiteX4" fmla="*/ 0 w 9144000"/>
                  <a:gd name="connsiteY4" fmla="*/ 0 h 69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93000">
                    <a:moveTo>
                      <a:pt x="0" y="0"/>
                    </a:moveTo>
                    <a:lnTo>
                      <a:pt x="9144000" y="0"/>
                    </a:lnTo>
                    <a:lnTo>
                      <a:pt x="9144000" y="693000"/>
                    </a:lnTo>
                    <a:lnTo>
                      <a:pt x="0" y="693000"/>
                    </a:lnTo>
                    <a:lnTo>
                      <a:pt x="0" y="0"/>
                    </a:lnTo>
                    <a:close/>
                  </a:path>
                </a:pathLst>
              </a:custGeom>
              <a:noFill/>
              <a:ln w="12700" cap="flat" cmpd="thickThin" algn="ctr">
                <a:solidFill>
                  <a:schemeClr val="bg1"/>
                </a:solidFill>
                <a:prstDash val="solid"/>
              </a:ln>
              <a:effectLst/>
            </p:spPr>
            <p:txBody>
              <a:bodyPr lIns="0" tIns="243797" rIns="91420" bIns="45711" rtlCol="0" anchor="ctr"/>
              <a:lstStyle/>
              <a:p>
                <a:pPr marL="285697" lvl="1" defTabSz="571393"/>
                <a:endParaRPr lang="en-US" sz="1200" dirty="0">
                  <a:solidFill>
                    <a:srgbClr val="FFFFFF"/>
                  </a:solidFill>
                </a:endParaRPr>
              </a:p>
            </p:txBody>
          </p:sp>
          <p:pic>
            <p:nvPicPr>
              <p:cNvPr id="58" name="Picture 4"/>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2739078" y="3125523"/>
                <a:ext cx="565856" cy="53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 name="Picture 4"/>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9151429" y="3125523"/>
                <a:ext cx="565856" cy="53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Rectangle 59"/>
              <p:cNvSpPr/>
              <p:nvPr/>
            </p:nvSpPr>
            <p:spPr>
              <a:xfrm>
                <a:off x="4605155" y="3144336"/>
                <a:ext cx="3372363" cy="755047"/>
              </a:xfrm>
              <a:prstGeom prst="rect">
                <a:avLst/>
              </a:prstGeom>
            </p:spPr>
            <p:txBody>
              <a:bodyPr wrap="square" lIns="121893" tIns="60948" rIns="121893" bIns="60948">
                <a:spAutoFit/>
              </a:bodyPr>
              <a:lstStyle/>
              <a:p>
                <a:pPr algn="ctr" defTabSz="571393" fontAlgn="base">
                  <a:lnSpc>
                    <a:spcPct val="80000"/>
                  </a:lnSpc>
                </a:pPr>
                <a:r>
                  <a:rPr lang="en-US" sz="1400" dirty="0">
                    <a:solidFill>
                      <a:srgbClr val="292929">
                        <a:lumMod val="50000"/>
                        <a:lumOff val="50000"/>
                      </a:srgbClr>
                    </a:solidFill>
                  </a:rPr>
                  <a:t>Application-layer </a:t>
                </a:r>
              </a:p>
              <a:p>
                <a:pPr algn="ctr" defTabSz="571393" fontAlgn="base">
                  <a:lnSpc>
                    <a:spcPct val="80000"/>
                  </a:lnSpc>
                </a:pPr>
                <a:r>
                  <a:rPr lang="en-US" sz="1400" dirty="0">
                    <a:solidFill>
                      <a:srgbClr val="292929">
                        <a:lumMod val="50000"/>
                        <a:lumOff val="50000"/>
                      </a:srgbClr>
                    </a:solidFill>
                  </a:rPr>
                  <a:t>Connectivity &amp; Messaging </a:t>
                </a:r>
              </a:p>
              <a:p>
                <a:pPr algn="ctr" defTabSz="571393" fontAlgn="base">
                  <a:lnSpc>
                    <a:spcPct val="80000"/>
                  </a:lnSpc>
                </a:pPr>
                <a:r>
                  <a:rPr lang="en-US" sz="800" dirty="0">
                    <a:solidFill>
                      <a:srgbClr val="292929">
                        <a:lumMod val="50000"/>
                        <a:lumOff val="50000"/>
                      </a:srgbClr>
                    </a:solidFill>
                  </a:rPr>
                  <a:t>Service Bus</a:t>
                </a:r>
              </a:p>
            </p:txBody>
          </p:sp>
          <p:cxnSp>
            <p:nvCxnSpPr>
              <p:cNvPr id="61" name="Straight Connector 60"/>
              <p:cNvCxnSpPr/>
              <p:nvPr/>
            </p:nvCxnSpPr>
            <p:spPr>
              <a:xfrm>
                <a:off x="7084833" y="3399236"/>
                <a:ext cx="1418672" cy="0"/>
              </a:xfrm>
              <a:prstGeom prst="line">
                <a:avLst/>
              </a:prstGeom>
              <a:ln w="38100">
                <a:gradFill>
                  <a:gsLst>
                    <a:gs pos="0">
                      <a:srgbClr val="FF0000"/>
                    </a:gs>
                    <a:gs pos="100000">
                      <a:schemeClr val="accent2">
                        <a:alpha val="0"/>
                      </a:schemeClr>
                    </a:gs>
                  </a:gsLst>
                  <a:lin ang="10800000" scaled="0"/>
                </a:gradFill>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4008556" y="3399236"/>
                <a:ext cx="1483384" cy="0"/>
              </a:xfrm>
              <a:prstGeom prst="line">
                <a:avLst/>
              </a:prstGeom>
              <a:ln w="38100">
                <a:gradFill>
                  <a:gsLst>
                    <a:gs pos="0">
                      <a:srgbClr val="2D8FD1"/>
                    </a:gs>
                    <a:gs pos="100000">
                      <a:schemeClr val="accent2">
                        <a:alpha val="0"/>
                      </a:schemeClr>
                    </a:gs>
                  </a:gsLst>
                  <a:lin ang="10800000" scaled="0"/>
                </a:gradFill>
                <a:tailEnd type="oval"/>
              </a:ln>
            </p:spPr>
            <p:style>
              <a:lnRef idx="1">
                <a:schemeClr val="accent1"/>
              </a:lnRef>
              <a:fillRef idx="0">
                <a:schemeClr val="accent1"/>
              </a:fillRef>
              <a:effectRef idx="0">
                <a:schemeClr val="accent1"/>
              </a:effectRef>
              <a:fontRef idx="minor">
                <a:schemeClr val="tx1"/>
              </a:fontRef>
            </p:style>
          </p:cxnSp>
          <p:sp>
            <p:nvSpPr>
              <p:cNvPr id="69" name="Freeform 68"/>
              <p:cNvSpPr/>
              <p:nvPr/>
            </p:nvSpPr>
            <p:spPr>
              <a:xfrm>
                <a:off x="1171208" y="3903855"/>
                <a:ext cx="10154709" cy="866589"/>
              </a:xfrm>
              <a:custGeom>
                <a:avLst/>
                <a:gdLst>
                  <a:gd name="connsiteX0" fmla="*/ 0 w 9144000"/>
                  <a:gd name="connsiteY0" fmla="*/ 0 h 693000"/>
                  <a:gd name="connsiteX1" fmla="*/ 9144000 w 9144000"/>
                  <a:gd name="connsiteY1" fmla="*/ 0 h 693000"/>
                  <a:gd name="connsiteX2" fmla="*/ 9144000 w 9144000"/>
                  <a:gd name="connsiteY2" fmla="*/ 693000 h 693000"/>
                  <a:gd name="connsiteX3" fmla="*/ 0 w 9144000"/>
                  <a:gd name="connsiteY3" fmla="*/ 693000 h 693000"/>
                  <a:gd name="connsiteX4" fmla="*/ 0 w 9144000"/>
                  <a:gd name="connsiteY4" fmla="*/ 0 h 69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93000">
                    <a:moveTo>
                      <a:pt x="0" y="0"/>
                    </a:moveTo>
                    <a:lnTo>
                      <a:pt x="9144000" y="0"/>
                    </a:lnTo>
                    <a:lnTo>
                      <a:pt x="9144000" y="693000"/>
                    </a:lnTo>
                    <a:lnTo>
                      <a:pt x="0" y="693000"/>
                    </a:lnTo>
                    <a:lnTo>
                      <a:pt x="0" y="0"/>
                    </a:lnTo>
                    <a:close/>
                  </a:path>
                </a:pathLst>
              </a:custGeom>
              <a:noFill/>
              <a:ln w="12700" cap="flat" cmpd="thickThin" algn="ctr">
                <a:solidFill>
                  <a:schemeClr val="bg1"/>
                </a:solidFill>
                <a:prstDash val="solid"/>
              </a:ln>
              <a:effectLst/>
            </p:spPr>
            <p:txBody>
              <a:bodyPr lIns="0" tIns="243797" rIns="91420" bIns="45711" rtlCol="0" anchor="ctr"/>
              <a:lstStyle/>
              <a:p>
                <a:pPr marL="285697" lvl="1" defTabSz="571393"/>
                <a:endParaRPr lang="en-US" sz="1200" dirty="0">
                  <a:solidFill>
                    <a:srgbClr val="FFFFFF"/>
                  </a:solidFill>
                </a:endParaRPr>
              </a:p>
            </p:txBody>
          </p:sp>
          <p:sp>
            <p:nvSpPr>
              <p:cNvPr id="70" name="Rectangle 69"/>
              <p:cNvSpPr/>
              <p:nvPr/>
            </p:nvSpPr>
            <p:spPr>
              <a:xfrm>
                <a:off x="4605155" y="4089262"/>
                <a:ext cx="3372363" cy="755047"/>
              </a:xfrm>
              <a:prstGeom prst="rect">
                <a:avLst/>
              </a:prstGeom>
            </p:spPr>
            <p:txBody>
              <a:bodyPr wrap="square" lIns="121893" tIns="60948" rIns="121893" bIns="60948">
                <a:spAutoFit/>
              </a:bodyPr>
              <a:lstStyle/>
              <a:p>
                <a:pPr algn="ctr" defTabSz="571393" fontAlgn="base">
                  <a:lnSpc>
                    <a:spcPct val="80000"/>
                  </a:lnSpc>
                </a:pPr>
                <a:r>
                  <a:rPr lang="en-US" sz="1400" dirty="0">
                    <a:solidFill>
                      <a:srgbClr val="292929">
                        <a:lumMod val="50000"/>
                        <a:lumOff val="50000"/>
                      </a:srgbClr>
                    </a:solidFill>
                  </a:rPr>
                  <a:t>Secure Machine-to-Machine Network Connectivity</a:t>
                </a:r>
                <a:r>
                  <a:rPr lang="en-US" sz="700" dirty="0">
                    <a:solidFill>
                      <a:srgbClr val="292929">
                        <a:lumMod val="50000"/>
                        <a:lumOff val="50000"/>
                      </a:srgbClr>
                    </a:solidFill>
                  </a:rPr>
                  <a:t/>
                </a:r>
                <a:br>
                  <a:rPr lang="en-US" sz="700" dirty="0">
                    <a:solidFill>
                      <a:srgbClr val="292929">
                        <a:lumMod val="50000"/>
                        <a:lumOff val="50000"/>
                      </a:srgbClr>
                    </a:solidFill>
                  </a:rPr>
                </a:br>
                <a:r>
                  <a:rPr lang="en-US" sz="800" dirty="0">
                    <a:solidFill>
                      <a:srgbClr val="292929">
                        <a:lumMod val="50000"/>
                        <a:lumOff val="50000"/>
                      </a:srgbClr>
                    </a:solidFill>
                  </a:rPr>
                  <a:t>Windows Azure Connect</a:t>
                </a:r>
                <a:endParaRPr lang="en-US" sz="1600" dirty="0">
                  <a:solidFill>
                    <a:srgbClr val="292929">
                      <a:lumMod val="50000"/>
                      <a:lumOff val="50000"/>
                    </a:srgbClr>
                  </a:solidFill>
                </a:endParaRPr>
              </a:p>
            </p:txBody>
          </p:sp>
          <p:cxnSp>
            <p:nvCxnSpPr>
              <p:cNvPr id="71" name="Straight Connector 70"/>
              <p:cNvCxnSpPr/>
              <p:nvPr/>
            </p:nvCxnSpPr>
            <p:spPr>
              <a:xfrm>
                <a:off x="7084833" y="4364832"/>
                <a:ext cx="1418672" cy="0"/>
              </a:xfrm>
              <a:prstGeom prst="line">
                <a:avLst/>
              </a:prstGeom>
              <a:ln w="38100">
                <a:gradFill>
                  <a:gsLst>
                    <a:gs pos="0">
                      <a:srgbClr val="FF0000"/>
                    </a:gs>
                    <a:gs pos="100000">
                      <a:schemeClr val="accent2">
                        <a:alpha val="0"/>
                      </a:schemeClr>
                    </a:gs>
                  </a:gsLst>
                  <a:lin ang="10800000" scaled="0"/>
                </a:gradFil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4008556" y="4364832"/>
                <a:ext cx="1483384" cy="0"/>
              </a:xfrm>
              <a:prstGeom prst="line">
                <a:avLst/>
              </a:prstGeom>
              <a:ln w="38100">
                <a:gradFill>
                  <a:gsLst>
                    <a:gs pos="0">
                      <a:srgbClr val="2D8FD1"/>
                    </a:gs>
                    <a:gs pos="100000">
                      <a:schemeClr val="accent2">
                        <a:alpha val="0"/>
                      </a:schemeClr>
                    </a:gs>
                  </a:gsLst>
                  <a:lin ang="10800000" scaled="0"/>
                </a:gradFill>
                <a:tailEnd type="oval"/>
              </a:ln>
            </p:spPr>
            <p:style>
              <a:lnRef idx="1">
                <a:schemeClr val="accent1"/>
              </a:lnRef>
              <a:fillRef idx="0">
                <a:schemeClr val="accent1"/>
              </a:fillRef>
              <a:effectRef idx="0">
                <a:schemeClr val="accent1"/>
              </a:effectRef>
              <a:fontRef idx="minor">
                <a:schemeClr val="tx1"/>
              </a:fontRef>
            </p:style>
          </p:cxnSp>
          <p:pic>
            <p:nvPicPr>
              <p:cNvPr id="66" name="Picture 3" descr="C:\Users\adi\Desktop\DVD_ART36\Artwork_Imagery\Icons - Illustrations\_ SUPER VISTA STYLE\server.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51429" y="4054007"/>
                <a:ext cx="624673" cy="566283"/>
              </a:xfrm>
              <a:prstGeom prst="rect">
                <a:avLst/>
              </a:prstGeom>
              <a:noFill/>
              <a:extLst>
                <a:ext uri="{909E8E84-426E-40DD-AFC4-6F175D3DCCD1}">
                  <a14:hiddenFill xmlns:a14="http://schemas.microsoft.com/office/drawing/2010/main">
                    <a:solidFill>
                      <a:srgbClr val="FFFFFF"/>
                    </a:solidFill>
                  </a14:hiddenFill>
                </a:ext>
              </a:extLst>
            </p:spPr>
          </p:pic>
          <p:sp>
            <p:nvSpPr>
              <p:cNvPr id="92" name="Freeform 91"/>
              <p:cNvSpPr/>
              <p:nvPr/>
            </p:nvSpPr>
            <p:spPr>
              <a:xfrm>
                <a:off x="1171208" y="4835189"/>
                <a:ext cx="10154709" cy="866590"/>
              </a:xfrm>
              <a:custGeom>
                <a:avLst/>
                <a:gdLst>
                  <a:gd name="connsiteX0" fmla="*/ 0 w 9144000"/>
                  <a:gd name="connsiteY0" fmla="*/ 0 h 693000"/>
                  <a:gd name="connsiteX1" fmla="*/ 9144000 w 9144000"/>
                  <a:gd name="connsiteY1" fmla="*/ 0 h 693000"/>
                  <a:gd name="connsiteX2" fmla="*/ 9144000 w 9144000"/>
                  <a:gd name="connsiteY2" fmla="*/ 693000 h 693000"/>
                  <a:gd name="connsiteX3" fmla="*/ 0 w 9144000"/>
                  <a:gd name="connsiteY3" fmla="*/ 693000 h 693000"/>
                  <a:gd name="connsiteX4" fmla="*/ 0 w 9144000"/>
                  <a:gd name="connsiteY4" fmla="*/ 0 h 69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93000">
                    <a:moveTo>
                      <a:pt x="0" y="0"/>
                    </a:moveTo>
                    <a:lnTo>
                      <a:pt x="9144000" y="0"/>
                    </a:lnTo>
                    <a:lnTo>
                      <a:pt x="9144000" y="693000"/>
                    </a:lnTo>
                    <a:lnTo>
                      <a:pt x="0" y="693000"/>
                    </a:lnTo>
                    <a:lnTo>
                      <a:pt x="0" y="0"/>
                    </a:lnTo>
                    <a:close/>
                  </a:path>
                </a:pathLst>
              </a:custGeom>
              <a:noFill/>
              <a:ln w="12700" cap="flat" cmpd="thickThin" algn="ctr">
                <a:solidFill>
                  <a:schemeClr val="bg1"/>
                </a:solidFill>
                <a:prstDash val="solid"/>
              </a:ln>
              <a:effectLst/>
            </p:spPr>
            <p:txBody>
              <a:bodyPr lIns="0" tIns="243797" rIns="91420" bIns="45711" rtlCol="0" anchor="ctr"/>
              <a:lstStyle/>
              <a:p>
                <a:pPr marL="285697" lvl="1" defTabSz="571393"/>
                <a:endParaRPr lang="en-US" sz="1200" dirty="0">
                  <a:solidFill>
                    <a:srgbClr val="FFFFFF"/>
                  </a:solidFill>
                </a:endParaRPr>
              </a:p>
            </p:txBody>
          </p:sp>
          <p:sp>
            <p:nvSpPr>
              <p:cNvPr id="93" name="Rectangle 92"/>
              <p:cNvSpPr/>
              <p:nvPr/>
            </p:nvSpPr>
            <p:spPr>
              <a:xfrm>
                <a:off x="4605155" y="5025683"/>
                <a:ext cx="3372363" cy="755047"/>
              </a:xfrm>
              <a:prstGeom prst="rect">
                <a:avLst/>
              </a:prstGeom>
            </p:spPr>
            <p:txBody>
              <a:bodyPr wrap="square" lIns="121893" tIns="60948" rIns="121893" bIns="60948">
                <a:spAutoFit/>
              </a:bodyPr>
              <a:lstStyle/>
              <a:p>
                <a:pPr algn="ctr" defTabSz="571393" fontAlgn="base">
                  <a:lnSpc>
                    <a:spcPct val="80000"/>
                  </a:lnSpc>
                </a:pPr>
                <a:r>
                  <a:rPr lang="en-US" sz="1400" dirty="0">
                    <a:solidFill>
                      <a:srgbClr val="292929">
                        <a:lumMod val="50000"/>
                        <a:lumOff val="50000"/>
                      </a:srgbClr>
                    </a:solidFill>
                  </a:rPr>
                  <a:t>Secure Site-to-Site </a:t>
                </a:r>
              </a:p>
              <a:p>
                <a:pPr algn="ctr" defTabSz="571393" fontAlgn="base">
                  <a:lnSpc>
                    <a:spcPct val="80000"/>
                  </a:lnSpc>
                </a:pPr>
                <a:r>
                  <a:rPr lang="en-US" sz="1400" dirty="0">
                    <a:solidFill>
                      <a:srgbClr val="292929">
                        <a:lumMod val="50000"/>
                        <a:lumOff val="50000"/>
                      </a:srgbClr>
                    </a:solidFill>
                  </a:rPr>
                  <a:t>Network Connectivity</a:t>
                </a:r>
              </a:p>
              <a:p>
                <a:pPr algn="ctr" defTabSz="571393" fontAlgn="base">
                  <a:lnSpc>
                    <a:spcPct val="80000"/>
                  </a:lnSpc>
                </a:pPr>
                <a:r>
                  <a:rPr lang="en-US" sz="800" dirty="0">
                    <a:solidFill>
                      <a:srgbClr val="292929">
                        <a:lumMod val="50000"/>
                        <a:lumOff val="50000"/>
                      </a:srgbClr>
                    </a:solidFill>
                  </a:rPr>
                  <a:t>Windows Azure Virtual Network</a:t>
                </a:r>
              </a:p>
            </p:txBody>
          </p:sp>
          <p:cxnSp>
            <p:nvCxnSpPr>
              <p:cNvPr id="94" name="Straight Connector 93"/>
              <p:cNvCxnSpPr/>
              <p:nvPr/>
            </p:nvCxnSpPr>
            <p:spPr>
              <a:xfrm>
                <a:off x="7101596" y="5317334"/>
                <a:ext cx="1418672" cy="0"/>
              </a:xfrm>
              <a:prstGeom prst="line">
                <a:avLst/>
              </a:prstGeom>
              <a:ln w="38100">
                <a:gradFill>
                  <a:gsLst>
                    <a:gs pos="0">
                      <a:srgbClr val="FF0000"/>
                    </a:gs>
                    <a:gs pos="100000">
                      <a:schemeClr val="accent2">
                        <a:alpha val="0"/>
                      </a:schemeClr>
                    </a:gs>
                  </a:gsLst>
                  <a:lin ang="10800000" scaled="0"/>
                </a:gradFill>
                <a:tailEnd type="ova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4025319" y="5317334"/>
                <a:ext cx="1483384" cy="0"/>
              </a:xfrm>
              <a:prstGeom prst="line">
                <a:avLst/>
              </a:prstGeom>
              <a:ln w="38100">
                <a:gradFill>
                  <a:gsLst>
                    <a:gs pos="0">
                      <a:schemeClr val="accent6"/>
                    </a:gs>
                    <a:gs pos="100000">
                      <a:schemeClr val="accent2">
                        <a:alpha val="0"/>
                      </a:schemeClr>
                    </a:gs>
                  </a:gsLst>
                  <a:lin ang="10800000" scaled="0"/>
                </a:gradFill>
                <a:tailEnd type="oval"/>
              </a:ln>
            </p:spPr>
            <p:style>
              <a:lnRef idx="1">
                <a:schemeClr val="accent1"/>
              </a:lnRef>
              <a:fillRef idx="0">
                <a:schemeClr val="accent1"/>
              </a:fillRef>
              <a:effectRef idx="0">
                <a:schemeClr val="accent1"/>
              </a:effectRef>
              <a:fontRef idx="minor">
                <a:schemeClr val="tx1"/>
              </a:fontRef>
            </p:style>
          </p:cxnSp>
          <p:grpSp>
            <p:nvGrpSpPr>
              <p:cNvPr id="75" name="Group 74"/>
              <p:cNvGrpSpPr/>
              <p:nvPr/>
            </p:nvGrpSpPr>
            <p:grpSpPr>
              <a:xfrm>
                <a:off x="8906807" y="4968438"/>
                <a:ext cx="1055105" cy="600089"/>
                <a:chOff x="2601582" y="2848856"/>
                <a:chExt cx="1266456" cy="720107"/>
              </a:xfrm>
            </p:grpSpPr>
            <p:grpSp>
              <p:nvGrpSpPr>
                <p:cNvPr id="85" name="Group 84"/>
                <p:cNvGrpSpPr/>
                <p:nvPr/>
              </p:nvGrpSpPr>
              <p:grpSpPr>
                <a:xfrm>
                  <a:off x="2601582" y="2848856"/>
                  <a:ext cx="1266456" cy="720107"/>
                  <a:chOff x="2601582" y="2848856"/>
                  <a:chExt cx="1266456" cy="720107"/>
                </a:xfrm>
              </p:grpSpPr>
              <p:pic>
                <p:nvPicPr>
                  <p:cNvPr id="88" name="Picture 3" descr="C:\Users\adi\Desktop\DVD_ART36\Artwork_Imagery\Icons - Illustrations\_ SUPER VISTA STYLE\server.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01582" y="2848856"/>
                    <a:ext cx="749803" cy="679540"/>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3" descr="C:\Users\adi\Desktop\DVD_ART36\Artwork_Imagery\Icons - Illustrations\_ SUPER VISTA STYLE\server.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754815" y="2862378"/>
                    <a:ext cx="749803" cy="679540"/>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3" descr="C:\Users\adi\Desktop\DVD_ART36\Artwork_Imagery\Icons - Illustrations\_ SUPER VISTA STYLE\server.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932457" y="2875901"/>
                    <a:ext cx="749803" cy="679540"/>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3" descr="C:\Users\adi\Desktop\DVD_ART36\Artwork_Imagery\Icons - Illustrations\_ SUPER VISTA STYLE\server.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118235" y="2889423"/>
                    <a:ext cx="749803" cy="679540"/>
                  </a:xfrm>
                  <a:prstGeom prst="rect">
                    <a:avLst/>
                  </a:prstGeom>
                  <a:noFill/>
                  <a:extLst>
                    <a:ext uri="{909E8E84-426E-40DD-AFC4-6F175D3DCCD1}">
                      <a14:hiddenFill xmlns:a14="http://schemas.microsoft.com/office/drawing/2010/main">
                        <a:solidFill>
                          <a:srgbClr val="FFFFFF"/>
                        </a:solidFill>
                      </a14:hiddenFill>
                    </a:ext>
                  </a:extLst>
                </p:spPr>
              </p:pic>
            </p:grpSp>
            <p:pic>
              <p:nvPicPr>
                <p:cNvPr id="86" name="Picture 85"/>
                <p:cNvPicPr>
                  <a:picLocks noChangeAspect="1"/>
                </p:cNvPicPr>
                <p:nvPr/>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256597" y="3021921"/>
                  <a:ext cx="409773" cy="460461"/>
                </a:xfrm>
                <a:prstGeom prst="rect">
                  <a:avLst/>
                </a:prstGeom>
              </p:spPr>
            </p:pic>
            <p:pic>
              <p:nvPicPr>
                <p:cNvPr id="87" name="Picture 86" descr="app icon.png"/>
                <p:cNvPicPr>
                  <a:picLocks noChangeAspect="1"/>
                </p:cNvPicPr>
                <p:nvPr/>
              </p:nvPicPr>
              <p:blipFill>
                <a:blip r:embed="rId8" cstate="print">
                  <a:duotone>
                    <a:schemeClr val="bg2">
                      <a:shade val="45000"/>
                      <a:satMod val="135000"/>
                    </a:schemeClr>
                    <a:prstClr val="white"/>
                  </a:duotone>
                </a:blip>
                <a:stretch>
                  <a:fillRect/>
                </a:stretch>
              </p:blipFill>
              <p:spPr>
                <a:xfrm>
                  <a:off x="2894012" y="3127461"/>
                  <a:ext cx="253762" cy="301539"/>
                </a:xfrm>
                <a:prstGeom prst="rect">
                  <a:avLst/>
                </a:prstGeom>
              </p:spPr>
            </p:pic>
          </p:grpSp>
          <p:sp>
            <p:nvSpPr>
              <p:cNvPr id="7" name="Rectangle 6"/>
              <p:cNvSpPr/>
              <p:nvPr/>
            </p:nvSpPr>
            <p:spPr bwMode="auto">
              <a:xfrm>
                <a:off x="1949963" y="1186132"/>
                <a:ext cx="2194560" cy="612648"/>
              </a:xfrm>
              <a:prstGeom prst="rect">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500" dirty="0">
                    <a:gradFill>
                      <a:gsLst>
                        <a:gs pos="0">
                          <a:srgbClr val="FFFFFF"/>
                        </a:gs>
                        <a:gs pos="100000">
                          <a:srgbClr val="FFFFFF"/>
                        </a:gs>
                      </a:gsLst>
                      <a:lin ang="5400000" scaled="0"/>
                    </a:gradFill>
                  </a:rPr>
                  <a:t>CLOUD</a:t>
                </a:r>
              </a:p>
            </p:txBody>
          </p:sp>
          <p:sp>
            <p:nvSpPr>
              <p:cNvPr id="96" name="Rectangle 95"/>
              <p:cNvSpPr/>
              <p:nvPr/>
            </p:nvSpPr>
            <p:spPr bwMode="auto">
              <a:xfrm>
                <a:off x="8337080" y="1184524"/>
                <a:ext cx="2194560" cy="612648"/>
              </a:xfrm>
              <a:prstGeom prst="rect">
                <a:avLst/>
              </a:prstGeom>
              <a:solidFill>
                <a:schemeClr val="accent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500" dirty="0">
                    <a:solidFill>
                      <a:srgbClr val="FFFFFF">
                        <a:alpha val="99000"/>
                      </a:srgbClr>
                    </a:solidFill>
                  </a:rPr>
                  <a:t>ENTERPRISE</a:t>
                </a:r>
                <a:endParaRPr lang="en-US" sz="1500" dirty="0">
                  <a:gradFill>
                    <a:gsLst>
                      <a:gs pos="0">
                        <a:srgbClr val="FFFFFF"/>
                      </a:gs>
                      <a:gs pos="100000">
                        <a:srgbClr val="FFFFFF"/>
                      </a:gs>
                    </a:gsLst>
                    <a:lin ang="5400000" scaled="0"/>
                  </a:gradFill>
                </a:endParaRPr>
              </a:p>
            </p:txBody>
          </p:sp>
          <p:pic>
            <p:nvPicPr>
              <p:cNvPr id="97" name="Picture 2" descr="C:\Users\chrisw\Desktop\Cloud Services 3.png"/>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black">
              <a:xfrm>
                <a:off x="2391813" y="3891887"/>
                <a:ext cx="841094" cy="579797"/>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3" descr="C:\Users\adi\Desktop\DVD_ART36\Artwork_Imagery\Icons - Illustrations\_ SUPER VISTA STYLE\server.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734853" y="4133055"/>
                <a:ext cx="624673" cy="566283"/>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2" descr="C:\Users\chrisw\Desktop\Cloud Services 3.png"/>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black">
              <a:xfrm>
                <a:off x="2364517" y="4822760"/>
                <a:ext cx="841094" cy="579797"/>
              </a:xfrm>
              <a:prstGeom prst="rect">
                <a:avLst/>
              </a:prstGeom>
              <a:noFill/>
              <a:extLst>
                <a:ext uri="{909E8E84-426E-40DD-AFC4-6F175D3DCCD1}">
                  <a14:hiddenFill xmlns:a14="http://schemas.microsoft.com/office/drawing/2010/main">
                    <a:solidFill>
                      <a:srgbClr val="FFFFFF"/>
                    </a:solidFill>
                  </a14:hiddenFill>
                </a:ext>
              </a:extLst>
            </p:spPr>
          </p:pic>
          <p:grpSp>
            <p:nvGrpSpPr>
              <p:cNvPr id="100" name="Group 99"/>
              <p:cNvGrpSpPr/>
              <p:nvPr/>
            </p:nvGrpSpPr>
            <p:grpSpPr>
              <a:xfrm>
                <a:off x="2678058" y="4957169"/>
                <a:ext cx="1055105" cy="600089"/>
                <a:chOff x="2601582" y="2848856"/>
                <a:chExt cx="1266456" cy="720107"/>
              </a:xfrm>
            </p:grpSpPr>
            <p:grpSp>
              <p:nvGrpSpPr>
                <p:cNvPr id="101" name="Group 100"/>
                <p:cNvGrpSpPr/>
                <p:nvPr/>
              </p:nvGrpSpPr>
              <p:grpSpPr>
                <a:xfrm>
                  <a:off x="2601582" y="2848856"/>
                  <a:ext cx="1266456" cy="720107"/>
                  <a:chOff x="2601582" y="2848856"/>
                  <a:chExt cx="1266456" cy="720107"/>
                </a:xfrm>
              </p:grpSpPr>
              <p:pic>
                <p:nvPicPr>
                  <p:cNvPr id="104" name="Picture 3" descr="C:\Users\adi\Desktop\DVD_ART36\Artwork_Imagery\Icons - Illustrations\_ SUPER VISTA STYLE\server.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01582" y="2848856"/>
                    <a:ext cx="749803" cy="679540"/>
                  </a:xfrm>
                  <a:prstGeom prst="rect">
                    <a:avLst/>
                  </a:prstGeom>
                  <a:noFill/>
                  <a:extLst>
                    <a:ext uri="{909E8E84-426E-40DD-AFC4-6F175D3DCCD1}">
                      <a14:hiddenFill xmlns:a14="http://schemas.microsoft.com/office/drawing/2010/main">
                        <a:solidFill>
                          <a:srgbClr val="FFFFFF"/>
                        </a:solidFill>
                      </a14:hiddenFill>
                    </a:ext>
                  </a:extLst>
                </p:spPr>
              </p:pic>
              <p:pic>
                <p:nvPicPr>
                  <p:cNvPr id="105" name="Picture 3" descr="C:\Users\adi\Desktop\DVD_ART36\Artwork_Imagery\Icons - Illustrations\_ SUPER VISTA STYLE\server.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754815" y="2862378"/>
                    <a:ext cx="749803" cy="679540"/>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3" descr="C:\Users\adi\Desktop\DVD_ART36\Artwork_Imagery\Icons - Illustrations\_ SUPER VISTA STYLE\server.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932457" y="2875901"/>
                    <a:ext cx="749803" cy="679540"/>
                  </a:xfrm>
                  <a:prstGeom prst="rect">
                    <a:avLst/>
                  </a:prstGeom>
                  <a:noFill/>
                  <a:extLst>
                    <a:ext uri="{909E8E84-426E-40DD-AFC4-6F175D3DCCD1}">
                      <a14:hiddenFill xmlns:a14="http://schemas.microsoft.com/office/drawing/2010/main">
                        <a:solidFill>
                          <a:srgbClr val="FFFFFF"/>
                        </a:solidFill>
                      </a14:hiddenFill>
                    </a:ext>
                  </a:extLst>
                </p:spPr>
              </p:pic>
              <p:pic>
                <p:nvPicPr>
                  <p:cNvPr id="107" name="Picture 3" descr="C:\Users\adi\Desktop\DVD_ART36\Artwork_Imagery\Icons - Illustrations\_ SUPER VISTA STYLE\server.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118235" y="2889423"/>
                    <a:ext cx="749803" cy="679540"/>
                  </a:xfrm>
                  <a:prstGeom prst="rect">
                    <a:avLst/>
                  </a:prstGeom>
                  <a:noFill/>
                  <a:extLst>
                    <a:ext uri="{909E8E84-426E-40DD-AFC4-6F175D3DCCD1}">
                      <a14:hiddenFill xmlns:a14="http://schemas.microsoft.com/office/drawing/2010/main">
                        <a:solidFill>
                          <a:srgbClr val="FFFFFF"/>
                        </a:solidFill>
                      </a14:hiddenFill>
                    </a:ext>
                  </a:extLst>
                </p:spPr>
              </p:pic>
            </p:grpSp>
            <p:pic>
              <p:nvPicPr>
                <p:cNvPr id="102" name="Picture 101"/>
                <p:cNvPicPr>
                  <a:picLocks noChangeAspect="1"/>
                </p:cNvPicPr>
                <p:nvPr/>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256597" y="3021921"/>
                  <a:ext cx="409773" cy="460461"/>
                </a:xfrm>
                <a:prstGeom prst="rect">
                  <a:avLst/>
                </a:prstGeom>
              </p:spPr>
            </p:pic>
            <p:pic>
              <p:nvPicPr>
                <p:cNvPr id="103" name="Picture 102" descr="app icon.png"/>
                <p:cNvPicPr>
                  <a:picLocks noChangeAspect="1"/>
                </p:cNvPicPr>
                <p:nvPr/>
              </p:nvPicPr>
              <p:blipFill>
                <a:blip r:embed="rId8" cstate="print">
                  <a:duotone>
                    <a:schemeClr val="bg2">
                      <a:shade val="45000"/>
                      <a:satMod val="135000"/>
                    </a:schemeClr>
                    <a:prstClr val="white"/>
                  </a:duotone>
                </a:blip>
                <a:stretch>
                  <a:fillRect/>
                </a:stretch>
              </p:blipFill>
              <p:spPr>
                <a:xfrm>
                  <a:off x="2894012" y="3127461"/>
                  <a:ext cx="253762" cy="301539"/>
                </a:xfrm>
                <a:prstGeom prst="rect">
                  <a:avLst/>
                </a:prstGeom>
              </p:spPr>
            </p:pic>
          </p:grpSp>
        </p:grpSp>
      </p:grpSp>
      <p:sp>
        <p:nvSpPr>
          <p:cNvPr id="3" name="Rounded Rectangle 2"/>
          <p:cNvSpPr/>
          <p:nvPr/>
        </p:nvSpPr>
        <p:spPr bwMode="auto">
          <a:xfrm>
            <a:off x="818866" y="2865325"/>
            <a:ext cx="7429500" cy="1624127"/>
          </a:xfrm>
          <a:prstGeom prst="roundRect">
            <a:avLst/>
          </a:prstGeom>
          <a:noFill/>
          <a:ln>
            <a:solidFill>
              <a:srgbClr val="2D8FD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68586" tIns="34293" rIns="68586" bIns="34293" numCol="1" rtlCol="0" anchor="ctr" anchorCtr="0" compatLnSpc="1">
            <a:prstTxWarp prst="textNoShape">
              <a:avLst/>
            </a:prstTxWarp>
          </a:bodyPr>
          <a:lstStyle/>
          <a:p>
            <a:pPr algn="ctr" defTabSz="571228"/>
            <a:endParaRPr lang="en-US" sz="1100" dirty="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2077627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2000"/>
                                        <p:tgtEl>
                                          <p:spTgt spid="3"/>
                                        </p:tgtEl>
                                      </p:cBhvr>
                                    </p:animEffect>
                                  </p:childTnLst>
                                </p:cTn>
                              </p:par>
                            </p:childTnLst>
                          </p:cTn>
                        </p:par>
                        <p:par>
                          <p:cTn id="12" fill="hold">
                            <p:stCondLst>
                              <p:cond delay="2500"/>
                            </p:stCondLst>
                            <p:childTnLst>
                              <p:par>
                                <p:cTn id="13" presetID="42"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p:cNvSpPr/>
          <p:nvPr>
            <p:custDataLst>
              <p:tags r:id="rId1"/>
            </p:custDataLst>
          </p:nvPr>
        </p:nvSpPr>
        <p:spPr bwMode="auto">
          <a:xfrm>
            <a:off x="5217728" y="1084660"/>
            <a:ext cx="3535646" cy="361592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9" tIns="34295" rIns="68562" bIns="68589" numCol="1" spcCol="0" rtlCol="0" anchor="b" anchorCtr="0" compatLnSpc="1">
            <a:prstTxWarp prst="textNoShape">
              <a:avLst/>
            </a:prstTxWarp>
          </a:bodyPr>
          <a:lstStyle/>
          <a:p>
            <a:pPr algn="ctr" defTabSz="685432" fontAlgn="base">
              <a:spcBef>
                <a:spcPts val="900"/>
              </a:spcBef>
              <a:spcAft>
                <a:spcPct val="0"/>
              </a:spcAft>
            </a:pPr>
            <a:r>
              <a:rPr lang="en-US" sz="2400" dirty="0">
                <a:ln>
                  <a:solidFill>
                    <a:schemeClr val="bg1">
                      <a:alpha val="0"/>
                    </a:schemeClr>
                  </a:solidFill>
                </a:ln>
                <a:solidFill>
                  <a:srgbClr val="595959"/>
                </a:solidFill>
                <a:latin typeface="Segoe UI Light" pitchFamily="34" charset="0"/>
              </a:rPr>
              <a:t>Corpnet</a:t>
            </a:r>
          </a:p>
        </p:txBody>
      </p:sp>
      <p:sp>
        <p:nvSpPr>
          <p:cNvPr id="75" name="Oval 74"/>
          <p:cNvSpPr/>
          <p:nvPr>
            <p:custDataLst>
              <p:tags r:id="rId2"/>
            </p:custDataLst>
          </p:nvPr>
        </p:nvSpPr>
        <p:spPr bwMode="auto">
          <a:xfrm>
            <a:off x="5753358" y="3008220"/>
            <a:ext cx="2469523" cy="1165860"/>
          </a:xfrm>
          <a:prstGeom prst="ellipse">
            <a:avLst/>
          </a:prstGeom>
          <a:solidFill>
            <a:schemeClr val="bg1"/>
          </a:solidFill>
          <a:ln w="12700">
            <a:solidFill>
              <a:schemeClr val="accent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endParaRPr lang="en-US" sz="1700" dirty="0">
              <a:solidFill>
                <a:srgbClr val="595959"/>
              </a:solidFill>
            </a:endParaRPr>
          </a:p>
        </p:txBody>
      </p:sp>
      <p:grpSp>
        <p:nvGrpSpPr>
          <p:cNvPr id="5" name="Group 4"/>
          <p:cNvGrpSpPr/>
          <p:nvPr/>
        </p:nvGrpSpPr>
        <p:grpSpPr>
          <a:xfrm>
            <a:off x="5838166" y="1136704"/>
            <a:ext cx="2276815" cy="1525628"/>
            <a:chOff x="7479592" y="1494853"/>
            <a:chExt cx="3649895" cy="2446325"/>
          </a:xfrm>
          <a:solidFill>
            <a:schemeClr val="accent6">
              <a:lumMod val="20000"/>
              <a:lumOff val="80000"/>
            </a:schemeClr>
          </a:solidFill>
        </p:grpSpPr>
        <p:sp>
          <p:nvSpPr>
            <p:cNvPr id="77" name="Freeform 6"/>
            <p:cNvSpPr>
              <a:spLocks/>
            </p:cNvSpPr>
            <p:nvPr/>
          </p:nvSpPr>
          <p:spPr bwMode="auto">
            <a:xfrm>
              <a:off x="7479592" y="1494853"/>
              <a:ext cx="3649895" cy="2446325"/>
            </a:xfrm>
            <a:custGeom>
              <a:avLst/>
              <a:gdLst>
                <a:gd name="T0" fmla="*/ 239 w 276"/>
                <a:gd name="T1" fmla="*/ 77 h 185"/>
                <a:gd name="T2" fmla="*/ 240 w 276"/>
                <a:gd name="T3" fmla="*/ 65 h 185"/>
                <a:gd name="T4" fmla="*/ 175 w 276"/>
                <a:gd name="T5" fmla="*/ 0 h 185"/>
                <a:gd name="T6" fmla="*/ 116 w 276"/>
                <a:gd name="T7" fmla="*/ 39 h 185"/>
                <a:gd name="T8" fmla="*/ 81 w 276"/>
                <a:gd name="T9" fmla="*/ 24 h 185"/>
                <a:gd name="T10" fmla="*/ 34 w 276"/>
                <a:gd name="T11" fmla="*/ 71 h 185"/>
                <a:gd name="T12" fmla="*/ 35 w 276"/>
                <a:gd name="T13" fmla="*/ 81 h 185"/>
                <a:gd name="T14" fmla="*/ 0 w 276"/>
                <a:gd name="T15" fmla="*/ 131 h 185"/>
                <a:gd name="T16" fmla="*/ 54 w 276"/>
                <a:gd name="T17" fmla="*/ 185 h 185"/>
                <a:gd name="T18" fmla="*/ 220 w 276"/>
                <a:gd name="T19" fmla="*/ 185 h 185"/>
                <a:gd name="T20" fmla="*/ 276 w 276"/>
                <a:gd name="T21" fmla="*/ 129 h 185"/>
                <a:gd name="T22" fmla="*/ 239 w 276"/>
                <a:gd name="T23" fmla="*/ 7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6" h="185">
                  <a:moveTo>
                    <a:pt x="239" y="77"/>
                  </a:moveTo>
                  <a:cubicBezTo>
                    <a:pt x="239" y="73"/>
                    <a:pt x="240" y="69"/>
                    <a:pt x="240" y="65"/>
                  </a:cubicBezTo>
                  <a:cubicBezTo>
                    <a:pt x="240" y="29"/>
                    <a:pt x="211" y="0"/>
                    <a:pt x="175" y="0"/>
                  </a:cubicBezTo>
                  <a:cubicBezTo>
                    <a:pt x="148" y="0"/>
                    <a:pt x="126" y="16"/>
                    <a:pt x="116" y="39"/>
                  </a:cubicBezTo>
                  <a:cubicBezTo>
                    <a:pt x="107" y="30"/>
                    <a:pt x="95" y="24"/>
                    <a:pt x="81" y="24"/>
                  </a:cubicBezTo>
                  <a:cubicBezTo>
                    <a:pt x="55" y="24"/>
                    <a:pt x="34" y="45"/>
                    <a:pt x="34" y="71"/>
                  </a:cubicBezTo>
                  <a:cubicBezTo>
                    <a:pt x="34" y="74"/>
                    <a:pt x="34" y="78"/>
                    <a:pt x="35" y="81"/>
                  </a:cubicBezTo>
                  <a:cubicBezTo>
                    <a:pt x="14" y="88"/>
                    <a:pt x="0" y="108"/>
                    <a:pt x="0" y="131"/>
                  </a:cubicBezTo>
                  <a:cubicBezTo>
                    <a:pt x="0" y="161"/>
                    <a:pt x="24" y="185"/>
                    <a:pt x="54" y="185"/>
                  </a:cubicBezTo>
                  <a:cubicBezTo>
                    <a:pt x="220" y="185"/>
                    <a:pt x="220" y="185"/>
                    <a:pt x="220" y="185"/>
                  </a:cubicBezTo>
                  <a:cubicBezTo>
                    <a:pt x="251" y="185"/>
                    <a:pt x="276" y="160"/>
                    <a:pt x="276" y="129"/>
                  </a:cubicBezTo>
                  <a:cubicBezTo>
                    <a:pt x="276" y="105"/>
                    <a:pt x="260" y="84"/>
                    <a:pt x="239" y="77"/>
                  </a:cubicBezTo>
                  <a:close/>
                </a:path>
              </a:pathLst>
            </a:custGeom>
            <a:solidFill>
              <a:schemeClr val="accent2"/>
            </a:solidFill>
            <a:ln>
              <a:noFill/>
            </a:ln>
          </p:spPr>
          <p:txBody>
            <a:bodyPr vert="horz" wrap="square" lIns="82305" tIns="41153" rIns="82305" bIns="41153" numCol="1" anchor="t" anchorCtr="0" compatLnSpc="1">
              <a:prstTxWarp prst="textNoShape">
                <a:avLst/>
              </a:prstTxWarp>
            </a:bodyPr>
            <a:lstStyle/>
            <a:p>
              <a:endParaRPr lang="en-US" sz="1200" dirty="0"/>
            </a:p>
          </p:txBody>
        </p:sp>
        <p:sp>
          <p:nvSpPr>
            <p:cNvPr id="78" name="Rectangle 77"/>
            <p:cNvSpPr/>
            <p:nvPr/>
          </p:nvSpPr>
          <p:spPr>
            <a:xfrm>
              <a:off x="8165814" y="1990103"/>
              <a:ext cx="2411946" cy="518191"/>
            </a:xfrm>
            <a:prstGeom prst="rect">
              <a:avLst/>
            </a:prstGeom>
            <a:noFill/>
          </p:spPr>
          <p:txBody>
            <a:bodyPr wrap="none">
              <a:spAutoFit/>
            </a:bodyPr>
            <a:lstStyle/>
            <a:p>
              <a:pPr algn="ctr" defTabSz="685432" fontAlgn="base">
                <a:spcBef>
                  <a:spcPts val="900"/>
                </a:spcBef>
                <a:spcAft>
                  <a:spcPct val="0"/>
                </a:spcAft>
              </a:pPr>
              <a:r>
                <a:rPr lang="en-US" sz="1500" dirty="0">
                  <a:ln>
                    <a:solidFill>
                      <a:srgbClr val="FFFFFF">
                        <a:alpha val="0"/>
                      </a:srgbClr>
                    </a:solidFill>
                  </a:ln>
                  <a:solidFill>
                    <a:schemeClr val="bg1">
                      <a:alpha val="99000"/>
                    </a:schemeClr>
                  </a:solidFill>
                </a:rPr>
                <a:t>Windows Azure</a:t>
              </a:r>
            </a:p>
          </p:txBody>
        </p:sp>
      </p:grpSp>
      <p:sp>
        <p:nvSpPr>
          <p:cNvPr id="2" name="Title 1"/>
          <p:cNvSpPr>
            <a:spLocks noGrp="1"/>
          </p:cNvSpPr>
          <p:nvPr>
            <p:ph type="title"/>
          </p:nvPr>
        </p:nvSpPr>
        <p:spPr>
          <a:xfrm>
            <a:off x="389436" y="171450"/>
            <a:ext cx="8363938" cy="498598"/>
          </a:xfrm>
        </p:spPr>
        <p:txBody>
          <a:bodyPr/>
          <a:lstStyle/>
          <a:p>
            <a:r>
              <a:rPr lang="en-IN" sz="3600" dirty="0" smtClean="0"/>
              <a:t>Windows Azure Virtual Network</a:t>
            </a:r>
            <a:endParaRPr lang="en-US" sz="3600" dirty="0"/>
          </a:p>
        </p:txBody>
      </p:sp>
      <p:sp>
        <p:nvSpPr>
          <p:cNvPr id="219" name="Content Placeholder 218"/>
          <p:cNvSpPr>
            <a:spLocks noGrp="1"/>
          </p:cNvSpPr>
          <p:nvPr>
            <p:ph type="body" sz="quarter" idx="10"/>
          </p:nvPr>
        </p:nvSpPr>
        <p:spPr>
          <a:xfrm>
            <a:off x="389436" y="1085850"/>
            <a:ext cx="4828292" cy="3579954"/>
          </a:xfrm>
        </p:spPr>
        <p:txBody>
          <a:bodyPr/>
          <a:lstStyle/>
          <a:p>
            <a:r>
              <a:rPr lang="en-US" sz="2800" dirty="0" smtClean="0">
                <a:solidFill>
                  <a:schemeClr val="accent2">
                    <a:alpha val="99000"/>
                  </a:schemeClr>
                </a:solidFill>
                <a:latin typeface="+mn-lt"/>
              </a:rPr>
              <a:t>Your “virtual” branch office / datacenter in the cloud</a:t>
            </a:r>
          </a:p>
          <a:p>
            <a:pPr lvl="1"/>
            <a:r>
              <a:rPr lang="en-US" sz="1400" dirty="0" smtClean="0"/>
              <a:t>Enables customers to extend their Enterprise Networks </a:t>
            </a:r>
            <a:br>
              <a:rPr lang="en-US" sz="1400" dirty="0" smtClean="0"/>
            </a:br>
            <a:r>
              <a:rPr lang="en-US" sz="1400" dirty="0" smtClean="0"/>
              <a:t>into Windows Azure</a:t>
            </a:r>
          </a:p>
          <a:p>
            <a:pPr lvl="1"/>
            <a:r>
              <a:rPr lang="en-US" sz="1400" dirty="0" smtClean="0"/>
              <a:t>Networking on-ramp for migrating existing apps </a:t>
            </a:r>
            <a:br>
              <a:rPr lang="en-US" sz="1400" dirty="0" smtClean="0"/>
            </a:br>
            <a:r>
              <a:rPr lang="en-US" sz="1400" dirty="0" smtClean="0"/>
              <a:t>and services to Windows Azure</a:t>
            </a:r>
          </a:p>
          <a:p>
            <a:pPr lvl="1"/>
            <a:r>
              <a:rPr lang="en-US" sz="1400" dirty="0" smtClean="0"/>
              <a:t>Enables “hybrid” apps that span cloud and their premises</a:t>
            </a:r>
          </a:p>
          <a:p>
            <a:pPr lvl="1"/>
            <a:endParaRPr lang="en-US" sz="1400" dirty="0">
              <a:solidFill>
                <a:schemeClr val="accent2">
                  <a:alpha val="99000"/>
                </a:schemeClr>
              </a:solidFill>
              <a:latin typeface="+mn-lt"/>
            </a:endParaRPr>
          </a:p>
          <a:p>
            <a:pPr lvl="1"/>
            <a:r>
              <a:rPr lang="en-US" sz="2800" dirty="0" smtClean="0">
                <a:solidFill>
                  <a:schemeClr val="accent2">
                    <a:alpha val="99000"/>
                  </a:schemeClr>
                </a:solidFill>
                <a:latin typeface="+mn-lt"/>
              </a:rPr>
              <a:t>A protected private virtual network in the cloud</a:t>
            </a:r>
          </a:p>
          <a:p>
            <a:pPr lvl="1"/>
            <a:r>
              <a:rPr lang="en-US" sz="1400" dirty="0" smtClean="0"/>
              <a:t>Enables customers to setup secure private IPv4 </a:t>
            </a:r>
            <a:br>
              <a:rPr lang="en-US" sz="1400" dirty="0" smtClean="0"/>
            </a:br>
            <a:r>
              <a:rPr lang="en-US" sz="1400" dirty="0" smtClean="0"/>
              <a:t>networks fully contained within Windows Azure</a:t>
            </a:r>
          </a:p>
          <a:p>
            <a:pPr lvl="1"/>
            <a:r>
              <a:rPr lang="en-US" sz="1400" dirty="0" smtClean="0"/>
              <a:t>IP address persistence</a:t>
            </a:r>
          </a:p>
          <a:p>
            <a:pPr lvl="1"/>
            <a:r>
              <a:rPr lang="en-US" sz="1400" dirty="0" smtClean="0"/>
              <a:t>Inter-service DIP-to-DIP communication</a:t>
            </a:r>
            <a:endParaRPr lang="en-US" sz="1400" dirty="0"/>
          </a:p>
        </p:txBody>
      </p:sp>
      <p:sp>
        <p:nvSpPr>
          <p:cNvPr id="88" name="Rectangle 87"/>
          <p:cNvSpPr/>
          <p:nvPr>
            <p:custDataLst>
              <p:tags r:id="rId3"/>
            </p:custDataLst>
          </p:nvPr>
        </p:nvSpPr>
        <p:spPr>
          <a:xfrm>
            <a:off x="6062482" y="1769040"/>
            <a:ext cx="1783544" cy="685800"/>
          </a:xfrm>
          <a:prstGeom prst="rect">
            <a:avLst/>
          </a:prstGeom>
          <a:noFill/>
          <a:ln w="19050">
            <a:solidFill>
              <a:schemeClr val="bg1">
                <a:lumMod val="9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US" dirty="0">
              <a:ln>
                <a:solidFill>
                  <a:schemeClr val="bg1">
                    <a:alpha val="0"/>
                  </a:schemeClr>
                </a:solidFill>
              </a:ln>
            </a:endParaRPr>
          </a:p>
        </p:txBody>
      </p:sp>
      <p:sp>
        <p:nvSpPr>
          <p:cNvPr id="93" name="Rectangle 92"/>
          <p:cNvSpPr/>
          <p:nvPr/>
        </p:nvSpPr>
        <p:spPr>
          <a:xfrm>
            <a:off x="6132517" y="1838342"/>
            <a:ext cx="480185" cy="2057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r>
              <a:rPr lang="en-US" sz="900" dirty="0" smtClean="0">
                <a:ln>
                  <a:solidFill>
                    <a:schemeClr val="bg1">
                      <a:alpha val="0"/>
                    </a:schemeClr>
                  </a:solidFill>
                </a:ln>
              </a:rPr>
              <a:t>VM </a:t>
            </a:r>
            <a:r>
              <a:rPr lang="en-US" sz="900" dirty="0">
                <a:ln>
                  <a:solidFill>
                    <a:schemeClr val="bg1">
                      <a:alpha val="0"/>
                    </a:schemeClr>
                  </a:solidFill>
                </a:ln>
              </a:rPr>
              <a:t>1</a:t>
            </a:r>
          </a:p>
        </p:txBody>
      </p:sp>
      <p:sp>
        <p:nvSpPr>
          <p:cNvPr id="94" name="Rectangle 93"/>
          <p:cNvSpPr/>
          <p:nvPr/>
        </p:nvSpPr>
        <p:spPr>
          <a:xfrm>
            <a:off x="7292117" y="1838342"/>
            <a:ext cx="480185" cy="2057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r>
              <a:rPr lang="en-US" sz="900" dirty="0" smtClean="0">
                <a:ln>
                  <a:solidFill>
                    <a:schemeClr val="bg1">
                      <a:alpha val="0"/>
                    </a:schemeClr>
                  </a:solidFill>
                </a:ln>
              </a:rPr>
              <a:t>VM 2</a:t>
            </a:r>
            <a:endParaRPr lang="en-US" sz="900" dirty="0">
              <a:ln>
                <a:solidFill>
                  <a:schemeClr val="bg1">
                    <a:alpha val="0"/>
                  </a:schemeClr>
                </a:solidFill>
              </a:ln>
            </a:endParaRPr>
          </a:p>
        </p:txBody>
      </p:sp>
      <p:sp>
        <p:nvSpPr>
          <p:cNvPr id="95" name="Rectangle 94"/>
          <p:cNvSpPr/>
          <p:nvPr>
            <p:custDataLst>
              <p:tags r:id="rId4"/>
            </p:custDataLst>
          </p:nvPr>
        </p:nvSpPr>
        <p:spPr>
          <a:xfrm>
            <a:off x="6712729" y="2187179"/>
            <a:ext cx="480185" cy="2057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34295" tIns="34295" rIns="34295" bIns="34295" rtlCol="0" anchor="ctr"/>
          <a:lstStyle/>
          <a:p>
            <a:pPr algn="ctr"/>
            <a:r>
              <a:rPr lang="en-US" sz="900" dirty="0" smtClean="0">
                <a:ln>
                  <a:solidFill>
                    <a:schemeClr val="bg1">
                      <a:alpha val="0"/>
                    </a:schemeClr>
                  </a:solidFill>
                </a:ln>
              </a:rPr>
              <a:t>ROLE 1</a:t>
            </a:r>
            <a:endParaRPr lang="en-US" sz="900" dirty="0">
              <a:ln>
                <a:solidFill>
                  <a:schemeClr val="bg1">
                    <a:alpha val="0"/>
                  </a:schemeClr>
                </a:solidFill>
              </a:ln>
            </a:endParaRPr>
          </a:p>
        </p:txBody>
      </p:sp>
      <p:cxnSp>
        <p:nvCxnSpPr>
          <p:cNvPr id="109" name="Straight Connector 108"/>
          <p:cNvCxnSpPr>
            <a:stCxn id="93" idx="3"/>
            <a:endCxn id="94" idx="1"/>
          </p:cNvCxnSpPr>
          <p:nvPr>
            <p:custDataLst>
              <p:tags r:id="rId5"/>
            </p:custDataLst>
          </p:nvPr>
        </p:nvCxnSpPr>
        <p:spPr>
          <a:xfrm>
            <a:off x="6612703" y="1941212"/>
            <a:ext cx="679415"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6" name="Rectangle 115"/>
          <p:cNvSpPr/>
          <p:nvPr>
            <p:custDataLst>
              <p:tags r:id="rId6"/>
            </p:custDataLst>
          </p:nvPr>
        </p:nvSpPr>
        <p:spPr>
          <a:xfrm>
            <a:off x="6095348" y="1804052"/>
            <a:ext cx="1714947" cy="274320"/>
          </a:xfrm>
          <a:prstGeom prst="rect">
            <a:avLst/>
          </a:prstGeom>
          <a:noFill/>
          <a:ln w="12700">
            <a:solidFill>
              <a:schemeClr val="accent5">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US" dirty="0">
              <a:ln>
                <a:solidFill>
                  <a:schemeClr val="bg1">
                    <a:alpha val="0"/>
                  </a:schemeClr>
                </a:solidFill>
              </a:ln>
            </a:endParaRPr>
          </a:p>
        </p:txBody>
      </p:sp>
      <p:sp>
        <p:nvSpPr>
          <p:cNvPr id="117" name="Rectangle 116"/>
          <p:cNvSpPr/>
          <p:nvPr>
            <p:custDataLst>
              <p:tags r:id="rId7"/>
            </p:custDataLst>
          </p:nvPr>
        </p:nvSpPr>
        <p:spPr>
          <a:xfrm>
            <a:off x="6678430" y="2152889"/>
            <a:ext cx="548783" cy="274320"/>
          </a:xfrm>
          <a:prstGeom prst="rect">
            <a:avLst/>
          </a:prstGeom>
          <a:noFill/>
          <a:ln w="12700">
            <a:solidFill>
              <a:schemeClr val="accent5">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US" dirty="0">
              <a:ln>
                <a:solidFill>
                  <a:schemeClr val="bg1">
                    <a:alpha val="0"/>
                  </a:schemeClr>
                </a:solidFill>
              </a:ln>
            </a:endParaRPr>
          </a:p>
        </p:txBody>
      </p:sp>
      <p:cxnSp>
        <p:nvCxnSpPr>
          <p:cNvPr id="118" name="Straight Connector 117"/>
          <p:cNvCxnSpPr>
            <a:stCxn id="93" idx="2"/>
            <a:endCxn id="95" idx="0"/>
          </p:cNvCxnSpPr>
          <p:nvPr>
            <p:custDataLst>
              <p:tags r:id="rId8"/>
            </p:custDataLst>
          </p:nvPr>
        </p:nvCxnSpPr>
        <p:spPr>
          <a:xfrm rot="16200000" flipH="1">
            <a:off x="6591168" y="1825524"/>
            <a:ext cx="143096" cy="580212"/>
          </a:xfrm>
          <a:prstGeom prst="bentConnector3">
            <a:avLst>
              <a:gd name="adj1" fmla="val 50000"/>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9" name="Rectangle 118"/>
          <p:cNvSpPr/>
          <p:nvPr/>
        </p:nvSpPr>
        <p:spPr>
          <a:xfrm>
            <a:off x="6081327" y="2231001"/>
            <a:ext cx="554623" cy="196208"/>
          </a:xfrm>
          <a:prstGeom prst="rect">
            <a:avLst/>
          </a:prstGeom>
        </p:spPr>
        <p:txBody>
          <a:bodyPr wrap="none" lIns="68589" tIns="34295" rIns="68589" bIns="34295">
            <a:spAutoFit/>
          </a:bodyPr>
          <a:lstStyle/>
          <a:p>
            <a:pPr algn="ctr" defTabSz="685432" fontAlgn="base">
              <a:spcBef>
                <a:spcPts val="900"/>
              </a:spcBef>
              <a:spcAft>
                <a:spcPct val="0"/>
              </a:spcAft>
            </a:pPr>
            <a:r>
              <a:rPr lang="en-US" sz="800" dirty="0">
                <a:ln>
                  <a:solidFill>
                    <a:srgbClr val="FFFFFF">
                      <a:alpha val="0"/>
                    </a:srgbClr>
                  </a:solidFill>
                </a:ln>
                <a:solidFill>
                  <a:srgbClr val="595959"/>
                </a:solidFill>
              </a:rPr>
              <a:t>Subnet 2</a:t>
            </a:r>
          </a:p>
        </p:txBody>
      </p:sp>
      <p:sp>
        <p:nvSpPr>
          <p:cNvPr id="120" name="Rectangle 119"/>
          <p:cNvSpPr/>
          <p:nvPr/>
        </p:nvSpPr>
        <p:spPr>
          <a:xfrm>
            <a:off x="7270946" y="2042896"/>
            <a:ext cx="554624" cy="196208"/>
          </a:xfrm>
          <a:prstGeom prst="rect">
            <a:avLst/>
          </a:prstGeom>
        </p:spPr>
        <p:txBody>
          <a:bodyPr wrap="none" lIns="68589" tIns="34295" rIns="68589" bIns="34295">
            <a:spAutoFit/>
          </a:bodyPr>
          <a:lstStyle/>
          <a:p>
            <a:pPr algn="ctr" defTabSz="685432" fontAlgn="base">
              <a:spcBef>
                <a:spcPts val="900"/>
              </a:spcBef>
              <a:spcAft>
                <a:spcPct val="0"/>
              </a:spcAft>
            </a:pPr>
            <a:r>
              <a:rPr lang="en-US" sz="800" dirty="0">
                <a:ln>
                  <a:solidFill>
                    <a:srgbClr val="FFFFFF">
                      <a:alpha val="0"/>
                    </a:srgbClr>
                  </a:solidFill>
                </a:ln>
                <a:solidFill>
                  <a:srgbClr val="595959"/>
                </a:solidFill>
              </a:rPr>
              <a:t>Subnet 1</a:t>
            </a:r>
          </a:p>
        </p:txBody>
      </p:sp>
      <p:cxnSp>
        <p:nvCxnSpPr>
          <p:cNvPr id="132" name="Straight Arrow Connector 131"/>
          <p:cNvCxnSpPr/>
          <p:nvPr/>
        </p:nvCxnSpPr>
        <p:spPr>
          <a:xfrm flipV="1">
            <a:off x="7051842" y="2537116"/>
            <a:ext cx="285072" cy="404852"/>
          </a:xfrm>
          <a:prstGeom prst="straightConnector1">
            <a:avLst/>
          </a:prstGeom>
          <a:ln w="19050">
            <a:solidFill>
              <a:schemeClr val="tx2"/>
            </a:solidFill>
            <a:headEnd type="triangle"/>
            <a:tailEnd type="triangle" w="med" len="med"/>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flipH="1">
            <a:off x="6052165" y="3107532"/>
            <a:ext cx="1082728" cy="31380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a:off x="6386346" y="3086101"/>
            <a:ext cx="702100" cy="53171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6696458" y="3067050"/>
            <a:ext cx="391988" cy="64125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7049146" y="3134321"/>
            <a:ext cx="397357" cy="139086"/>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flipH="1">
            <a:off x="7241049" y="3421340"/>
            <a:ext cx="183643" cy="28696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7432305" y="3421339"/>
            <a:ext cx="357533" cy="16981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7432305" y="3421340"/>
            <a:ext cx="100649" cy="232186"/>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0" name="Freeform 6"/>
          <p:cNvSpPr>
            <a:spLocks noEditPoints="1"/>
          </p:cNvSpPr>
          <p:nvPr/>
        </p:nvSpPr>
        <p:spPr bwMode="auto">
          <a:xfrm>
            <a:off x="5855848" y="3385645"/>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rgbClr val="595959"/>
          </a:solidFill>
          <a:ln>
            <a:noFill/>
          </a:ln>
        </p:spPr>
        <p:txBody>
          <a:bodyPr vert="horz" wrap="square" lIns="68589" tIns="34295" rIns="68589" bIns="34295" numCol="1" anchor="t" anchorCtr="0" compatLnSpc="1">
            <a:prstTxWarp prst="textNoShape">
              <a:avLst/>
            </a:prstTxWarp>
          </a:bodyPr>
          <a:lstStyle/>
          <a:p>
            <a:endParaRPr lang="en-US" dirty="0"/>
          </a:p>
        </p:txBody>
      </p:sp>
      <p:sp>
        <p:nvSpPr>
          <p:cNvPr id="83" name="Freeform 6"/>
          <p:cNvSpPr>
            <a:spLocks noEditPoints="1"/>
          </p:cNvSpPr>
          <p:nvPr/>
        </p:nvSpPr>
        <p:spPr bwMode="auto">
          <a:xfrm>
            <a:off x="6201219" y="3623770"/>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rgbClr val="595959"/>
          </a:solidFill>
          <a:ln>
            <a:noFill/>
          </a:ln>
        </p:spPr>
        <p:txBody>
          <a:bodyPr vert="horz" wrap="square" lIns="68589" tIns="34295" rIns="68589" bIns="34295" numCol="1" anchor="t" anchorCtr="0" compatLnSpc="1">
            <a:prstTxWarp prst="textNoShape">
              <a:avLst/>
            </a:prstTxWarp>
          </a:bodyPr>
          <a:lstStyle/>
          <a:p>
            <a:endParaRPr lang="en-US" dirty="0"/>
          </a:p>
        </p:txBody>
      </p:sp>
      <p:sp>
        <p:nvSpPr>
          <p:cNvPr id="84" name="Freeform 6"/>
          <p:cNvSpPr>
            <a:spLocks noEditPoints="1"/>
          </p:cNvSpPr>
          <p:nvPr/>
        </p:nvSpPr>
        <p:spPr bwMode="auto">
          <a:xfrm>
            <a:off x="6577555" y="3728545"/>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rgbClr val="595959"/>
          </a:solidFill>
          <a:ln>
            <a:noFill/>
          </a:ln>
        </p:spPr>
        <p:txBody>
          <a:bodyPr vert="horz" wrap="square" lIns="68589" tIns="34295" rIns="68589" bIns="34295" numCol="1" anchor="t" anchorCtr="0" compatLnSpc="1">
            <a:prstTxWarp prst="textNoShape">
              <a:avLst/>
            </a:prstTxWarp>
          </a:bodyPr>
          <a:lstStyle/>
          <a:p>
            <a:endParaRPr lang="en-US" dirty="0"/>
          </a:p>
        </p:txBody>
      </p:sp>
      <p:sp>
        <p:nvSpPr>
          <p:cNvPr id="86" name="Freeform 6"/>
          <p:cNvSpPr>
            <a:spLocks noEditPoints="1"/>
          </p:cNvSpPr>
          <p:nvPr/>
        </p:nvSpPr>
        <p:spPr bwMode="auto">
          <a:xfrm>
            <a:off x="7130149" y="3728545"/>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rgbClr val="595959"/>
          </a:solidFill>
          <a:ln>
            <a:noFill/>
          </a:ln>
        </p:spPr>
        <p:txBody>
          <a:bodyPr vert="horz" wrap="square" lIns="68589" tIns="34295" rIns="68589" bIns="34295" numCol="1" anchor="t" anchorCtr="0" compatLnSpc="1">
            <a:prstTxWarp prst="textNoShape">
              <a:avLst/>
            </a:prstTxWarp>
          </a:bodyPr>
          <a:lstStyle/>
          <a:p>
            <a:endParaRPr lang="en-US" dirty="0"/>
          </a:p>
        </p:txBody>
      </p:sp>
      <p:sp>
        <p:nvSpPr>
          <p:cNvPr id="87" name="Freeform 6"/>
          <p:cNvSpPr>
            <a:spLocks noEditPoints="1"/>
          </p:cNvSpPr>
          <p:nvPr/>
        </p:nvSpPr>
        <p:spPr bwMode="auto">
          <a:xfrm>
            <a:off x="7525539" y="3659489"/>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rgbClr val="595959"/>
          </a:solidFill>
          <a:ln>
            <a:noFill/>
          </a:ln>
        </p:spPr>
        <p:txBody>
          <a:bodyPr vert="horz" wrap="square" lIns="68589" tIns="34295" rIns="68589" bIns="34295" numCol="1" anchor="t" anchorCtr="0" compatLnSpc="1">
            <a:prstTxWarp prst="textNoShape">
              <a:avLst/>
            </a:prstTxWarp>
          </a:bodyPr>
          <a:lstStyle/>
          <a:p>
            <a:endParaRPr lang="en-US" dirty="0"/>
          </a:p>
        </p:txBody>
      </p:sp>
      <p:sp>
        <p:nvSpPr>
          <p:cNvPr id="89" name="Freeform 6"/>
          <p:cNvSpPr>
            <a:spLocks noEditPoints="1"/>
          </p:cNvSpPr>
          <p:nvPr/>
        </p:nvSpPr>
        <p:spPr bwMode="auto">
          <a:xfrm>
            <a:off x="7801836" y="3549952"/>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rgbClr val="595959"/>
          </a:solidFill>
          <a:ln>
            <a:noFill/>
          </a:ln>
        </p:spPr>
        <p:txBody>
          <a:bodyPr vert="horz" wrap="square" lIns="68589" tIns="34295" rIns="68589" bIns="34295" numCol="1" anchor="t" anchorCtr="0" compatLnSpc="1">
            <a:prstTxWarp prst="textNoShape">
              <a:avLst/>
            </a:prstTxWarp>
          </a:bodyPr>
          <a:lstStyle/>
          <a:p>
            <a:endParaRPr lang="en-US" dirty="0"/>
          </a:p>
        </p:txBody>
      </p:sp>
      <p:grpSp>
        <p:nvGrpSpPr>
          <p:cNvPr id="19" name="Group 18"/>
          <p:cNvGrpSpPr/>
          <p:nvPr/>
        </p:nvGrpSpPr>
        <p:grpSpPr>
          <a:xfrm>
            <a:off x="6694831" y="2958005"/>
            <a:ext cx="674676" cy="186906"/>
            <a:chOff x="8924116" y="3944007"/>
            <a:chExt cx="899334" cy="249208"/>
          </a:xfrm>
        </p:grpSpPr>
        <p:sp>
          <p:nvSpPr>
            <p:cNvPr id="18" name="Rectangle 17"/>
            <p:cNvSpPr/>
            <p:nvPr/>
          </p:nvSpPr>
          <p:spPr bwMode="auto">
            <a:xfrm>
              <a:off x="8963025" y="3976688"/>
              <a:ext cx="802481" cy="192881"/>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8" name="Freeform 6"/>
            <p:cNvSpPr>
              <a:spLocks noEditPoints="1"/>
            </p:cNvSpPr>
            <p:nvPr/>
          </p:nvSpPr>
          <p:spPr bwMode="auto">
            <a:xfrm>
              <a:off x="8924116" y="3944007"/>
              <a:ext cx="899334" cy="249208"/>
            </a:xfrm>
            <a:custGeom>
              <a:avLst/>
              <a:gdLst>
                <a:gd name="T0" fmla="*/ 2234 w 2234"/>
                <a:gd name="T1" fmla="*/ 479 h 619"/>
                <a:gd name="T2" fmla="*/ 143 w 2234"/>
                <a:gd name="T3" fmla="*/ 0 h 619"/>
                <a:gd name="T4" fmla="*/ 143 w 2234"/>
                <a:gd name="T5" fmla="*/ 619 h 619"/>
                <a:gd name="T6" fmla="*/ 1927 w 2234"/>
                <a:gd name="T7" fmla="*/ 422 h 619"/>
                <a:gd name="T8" fmla="*/ 1125 w 2234"/>
                <a:gd name="T9" fmla="*/ 114 h 619"/>
                <a:gd name="T10" fmla="*/ 1125 w 2234"/>
                <a:gd name="T11" fmla="*/ 202 h 619"/>
                <a:gd name="T12" fmla="*/ 1125 w 2234"/>
                <a:gd name="T13" fmla="*/ 270 h 619"/>
                <a:gd name="T14" fmla="*/ 1125 w 2234"/>
                <a:gd name="T15" fmla="*/ 358 h 619"/>
                <a:gd name="T16" fmla="*/ 1125 w 2234"/>
                <a:gd name="T17" fmla="*/ 419 h 619"/>
                <a:gd name="T18" fmla="*/ 1125 w 2234"/>
                <a:gd name="T19" fmla="*/ 507 h 619"/>
                <a:gd name="T20" fmla="*/ 959 w 2234"/>
                <a:gd name="T21" fmla="*/ 114 h 619"/>
                <a:gd name="T22" fmla="*/ 959 w 2234"/>
                <a:gd name="T23" fmla="*/ 202 h 619"/>
                <a:gd name="T24" fmla="*/ 959 w 2234"/>
                <a:gd name="T25" fmla="*/ 270 h 619"/>
                <a:gd name="T26" fmla="*/ 959 w 2234"/>
                <a:gd name="T27" fmla="*/ 358 h 619"/>
                <a:gd name="T28" fmla="*/ 959 w 2234"/>
                <a:gd name="T29" fmla="*/ 419 h 619"/>
                <a:gd name="T30" fmla="*/ 959 w 2234"/>
                <a:gd name="T31" fmla="*/ 507 h 619"/>
                <a:gd name="T32" fmla="*/ 796 w 2234"/>
                <a:gd name="T33" fmla="*/ 114 h 619"/>
                <a:gd name="T34" fmla="*/ 796 w 2234"/>
                <a:gd name="T35" fmla="*/ 202 h 619"/>
                <a:gd name="T36" fmla="*/ 796 w 2234"/>
                <a:gd name="T37" fmla="*/ 270 h 619"/>
                <a:gd name="T38" fmla="*/ 796 w 2234"/>
                <a:gd name="T39" fmla="*/ 358 h 619"/>
                <a:gd name="T40" fmla="*/ 796 w 2234"/>
                <a:gd name="T41" fmla="*/ 419 h 619"/>
                <a:gd name="T42" fmla="*/ 796 w 2234"/>
                <a:gd name="T43" fmla="*/ 507 h 619"/>
                <a:gd name="T44" fmla="*/ 633 w 2234"/>
                <a:gd name="T45" fmla="*/ 114 h 619"/>
                <a:gd name="T46" fmla="*/ 633 w 2234"/>
                <a:gd name="T47" fmla="*/ 202 h 619"/>
                <a:gd name="T48" fmla="*/ 633 w 2234"/>
                <a:gd name="T49" fmla="*/ 270 h 619"/>
                <a:gd name="T50" fmla="*/ 633 w 2234"/>
                <a:gd name="T51" fmla="*/ 358 h 619"/>
                <a:gd name="T52" fmla="*/ 633 w 2234"/>
                <a:gd name="T53" fmla="*/ 419 h 619"/>
                <a:gd name="T54" fmla="*/ 633 w 2234"/>
                <a:gd name="T55" fmla="*/ 507 h 619"/>
                <a:gd name="T56" fmla="*/ 467 w 2234"/>
                <a:gd name="T57" fmla="*/ 114 h 619"/>
                <a:gd name="T58" fmla="*/ 467 w 2234"/>
                <a:gd name="T59" fmla="*/ 202 h 619"/>
                <a:gd name="T60" fmla="*/ 467 w 2234"/>
                <a:gd name="T61" fmla="*/ 270 h 619"/>
                <a:gd name="T62" fmla="*/ 467 w 2234"/>
                <a:gd name="T63" fmla="*/ 358 h 619"/>
                <a:gd name="T64" fmla="*/ 467 w 2234"/>
                <a:gd name="T65" fmla="*/ 419 h 619"/>
                <a:gd name="T66" fmla="*/ 467 w 2234"/>
                <a:gd name="T67" fmla="*/ 507 h 619"/>
                <a:gd name="T68" fmla="*/ 302 w 2234"/>
                <a:gd name="T69" fmla="*/ 114 h 619"/>
                <a:gd name="T70" fmla="*/ 302 w 2234"/>
                <a:gd name="T71" fmla="*/ 202 h 619"/>
                <a:gd name="T72" fmla="*/ 302 w 2234"/>
                <a:gd name="T73" fmla="*/ 270 h 619"/>
                <a:gd name="T74" fmla="*/ 302 w 2234"/>
                <a:gd name="T75" fmla="*/ 358 h 619"/>
                <a:gd name="T76" fmla="*/ 302 w 2234"/>
                <a:gd name="T77" fmla="*/ 419 h 619"/>
                <a:gd name="T78" fmla="*/ 302 w 2234"/>
                <a:gd name="T79" fmla="*/ 507 h 619"/>
                <a:gd name="T80" fmla="*/ 139 w 2234"/>
                <a:gd name="T81" fmla="*/ 114 h 619"/>
                <a:gd name="T82" fmla="*/ 139 w 2234"/>
                <a:gd name="T83" fmla="*/ 202 h 619"/>
                <a:gd name="T84" fmla="*/ 139 w 2234"/>
                <a:gd name="T85" fmla="*/ 270 h 619"/>
                <a:gd name="T86" fmla="*/ 139 w 2234"/>
                <a:gd name="T87" fmla="*/ 358 h 619"/>
                <a:gd name="T88" fmla="*/ 139 w 2234"/>
                <a:gd name="T89" fmla="*/ 419 h 619"/>
                <a:gd name="T90" fmla="*/ 139 w 2234"/>
                <a:gd name="T91" fmla="*/ 50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34" h="619">
                  <a:moveTo>
                    <a:pt x="143" y="619"/>
                  </a:moveTo>
                  <a:cubicBezTo>
                    <a:pt x="2091" y="619"/>
                    <a:pt x="2091" y="619"/>
                    <a:pt x="2091" y="619"/>
                  </a:cubicBezTo>
                  <a:cubicBezTo>
                    <a:pt x="2170" y="619"/>
                    <a:pt x="2234" y="558"/>
                    <a:pt x="2234" y="479"/>
                  </a:cubicBezTo>
                  <a:cubicBezTo>
                    <a:pt x="2234" y="143"/>
                    <a:pt x="2234" y="143"/>
                    <a:pt x="2234" y="143"/>
                  </a:cubicBezTo>
                  <a:cubicBezTo>
                    <a:pt x="2234" y="64"/>
                    <a:pt x="2170" y="0"/>
                    <a:pt x="2091" y="0"/>
                  </a:cubicBezTo>
                  <a:cubicBezTo>
                    <a:pt x="143" y="0"/>
                    <a:pt x="143" y="0"/>
                    <a:pt x="143" y="0"/>
                  </a:cubicBezTo>
                  <a:cubicBezTo>
                    <a:pt x="64" y="0"/>
                    <a:pt x="0" y="64"/>
                    <a:pt x="0" y="143"/>
                  </a:cubicBezTo>
                  <a:cubicBezTo>
                    <a:pt x="0" y="479"/>
                    <a:pt x="0" y="479"/>
                    <a:pt x="0" y="479"/>
                  </a:cubicBezTo>
                  <a:cubicBezTo>
                    <a:pt x="0" y="558"/>
                    <a:pt x="64" y="619"/>
                    <a:pt x="143" y="619"/>
                  </a:cubicBezTo>
                  <a:close/>
                  <a:moveTo>
                    <a:pt x="1927" y="198"/>
                  </a:moveTo>
                  <a:cubicBezTo>
                    <a:pt x="1989" y="198"/>
                    <a:pt x="2040" y="248"/>
                    <a:pt x="2040" y="310"/>
                  </a:cubicBezTo>
                  <a:cubicBezTo>
                    <a:pt x="2040" y="373"/>
                    <a:pt x="1989" y="422"/>
                    <a:pt x="1927" y="422"/>
                  </a:cubicBezTo>
                  <a:cubicBezTo>
                    <a:pt x="1866" y="422"/>
                    <a:pt x="1815" y="373"/>
                    <a:pt x="1815" y="310"/>
                  </a:cubicBezTo>
                  <a:cubicBezTo>
                    <a:pt x="1815" y="248"/>
                    <a:pt x="1866" y="198"/>
                    <a:pt x="1927" y="198"/>
                  </a:cubicBezTo>
                  <a:close/>
                  <a:moveTo>
                    <a:pt x="1125" y="114"/>
                  </a:moveTo>
                  <a:cubicBezTo>
                    <a:pt x="1213" y="114"/>
                    <a:pt x="1213" y="114"/>
                    <a:pt x="1213" y="114"/>
                  </a:cubicBezTo>
                  <a:cubicBezTo>
                    <a:pt x="1213" y="202"/>
                    <a:pt x="1213" y="202"/>
                    <a:pt x="1213" y="202"/>
                  </a:cubicBezTo>
                  <a:cubicBezTo>
                    <a:pt x="1125" y="202"/>
                    <a:pt x="1125" y="202"/>
                    <a:pt x="1125" y="202"/>
                  </a:cubicBezTo>
                  <a:cubicBezTo>
                    <a:pt x="1125" y="114"/>
                    <a:pt x="1125" y="114"/>
                    <a:pt x="1125" y="114"/>
                  </a:cubicBezTo>
                  <a:cubicBezTo>
                    <a:pt x="1125" y="114"/>
                    <a:pt x="1125" y="114"/>
                    <a:pt x="1125" y="114"/>
                  </a:cubicBezTo>
                  <a:close/>
                  <a:moveTo>
                    <a:pt x="1125" y="270"/>
                  </a:moveTo>
                  <a:cubicBezTo>
                    <a:pt x="1213" y="270"/>
                    <a:pt x="1213" y="270"/>
                    <a:pt x="1213" y="270"/>
                  </a:cubicBezTo>
                  <a:cubicBezTo>
                    <a:pt x="1213" y="358"/>
                    <a:pt x="1213" y="358"/>
                    <a:pt x="1213" y="358"/>
                  </a:cubicBezTo>
                  <a:cubicBezTo>
                    <a:pt x="1125" y="358"/>
                    <a:pt x="1125" y="358"/>
                    <a:pt x="1125" y="358"/>
                  </a:cubicBezTo>
                  <a:cubicBezTo>
                    <a:pt x="1125" y="270"/>
                    <a:pt x="1125" y="270"/>
                    <a:pt x="1125" y="270"/>
                  </a:cubicBezTo>
                  <a:cubicBezTo>
                    <a:pt x="1125" y="270"/>
                    <a:pt x="1125" y="270"/>
                    <a:pt x="1125" y="270"/>
                  </a:cubicBezTo>
                  <a:close/>
                  <a:moveTo>
                    <a:pt x="1125" y="419"/>
                  </a:moveTo>
                  <a:cubicBezTo>
                    <a:pt x="1213" y="419"/>
                    <a:pt x="1213" y="419"/>
                    <a:pt x="1213" y="419"/>
                  </a:cubicBezTo>
                  <a:cubicBezTo>
                    <a:pt x="1213" y="507"/>
                    <a:pt x="1213" y="507"/>
                    <a:pt x="1213" y="507"/>
                  </a:cubicBezTo>
                  <a:cubicBezTo>
                    <a:pt x="1125" y="507"/>
                    <a:pt x="1125" y="507"/>
                    <a:pt x="1125" y="507"/>
                  </a:cubicBezTo>
                  <a:cubicBezTo>
                    <a:pt x="1125" y="419"/>
                    <a:pt x="1125" y="419"/>
                    <a:pt x="1125" y="419"/>
                  </a:cubicBezTo>
                  <a:cubicBezTo>
                    <a:pt x="1125" y="419"/>
                    <a:pt x="1125" y="419"/>
                    <a:pt x="1125" y="419"/>
                  </a:cubicBezTo>
                  <a:close/>
                  <a:moveTo>
                    <a:pt x="959" y="114"/>
                  </a:moveTo>
                  <a:cubicBezTo>
                    <a:pt x="1050" y="114"/>
                    <a:pt x="1050" y="114"/>
                    <a:pt x="1050" y="114"/>
                  </a:cubicBezTo>
                  <a:cubicBezTo>
                    <a:pt x="1050" y="202"/>
                    <a:pt x="1050" y="202"/>
                    <a:pt x="1050" y="202"/>
                  </a:cubicBezTo>
                  <a:cubicBezTo>
                    <a:pt x="959" y="202"/>
                    <a:pt x="959" y="202"/>
                    <a:pt x="959" y="202"/>
                  </a:cubicBezTo>
                  <a:cubicBezTo>
                    <a:pt x="959" y="114"/>
                    <a:pt x="959" y="114"/>
                    <a:pt x="959" y="114"/>
                  </a:cubicBezTo>
                  <a:cubicBezTo>
                    <a:pt x="959" y="114"/>
                    <a:pt x="959" y="114"/>
                    <a:pt x="959" y="114"/>
                  </a:cubicBezTo>
                  <a:close/>
                  <a:moveTo>
                    <a:pt x="959" y="270"/>
                  </a:moveTo>
                  <a:cubicBezTo>
                    <a:pt x="1050" y="270"/>
                    <a:pt x="1050" y="270"/>
                    <a:pt x="1050" y="270"/>
                  </a:cubicBezTo>
                  <a:cubicBezTo>
                    <a:pt x="1050" y="358"/>
                    <a:pt x="1050" y="358"/>
                    <a:pt x="1050" y="358"/>
                  </a:cubicBezTo>
                  <a:cubicBezTo>
                    <a:pt x="959" y="358"/>
                    <a:pt x="959" y="358"/>
                    <a:pt x="959" y="358"/>
                  </a:cubicBezTo>
                  <a:cubicBezTo>
                    <a:pt x="959" y="270"/>
                    <a:pt x="959" y="270"/>
                    <a:pt x="959" y="270"/>
                  </a:cubicBezTo>
                  <a:cubicBezTo>
                    <a:pt x="959" y="270"/>
                    <a:pt x="959" y="270"/>
                    <a:pt x="959" y="270"/>
                  </a:cubicBezTo>
                  <a:close/>
                  <a:moveTo>
                    <a:pt x="959" y="419"/>
                  </a:moveTo>
                  <a:cubicBezTo>
                    <a:pt x="1050" y="419"/>
                    <a:pt x="1050" y="419"/>
                    <a:pt x="1050" y="419"/>
                  </a:cubicBezTo>
                  <a:cubicBezTo>
                    <a:pt x="1050" y="507"/>
                    <a:pt x="1050" y="507"/>
                    <a:pt x="1050" y="507"/>
                  </a:cubicBezTo>
                  <a:cubicBezTo>
                    <a:pt x="959" y="507"/>
                    <a:pt x="959" y="507"/>
                    <a:pt x="959" y="507"/>
                  </a:cubicBezTo>
                  <a:cubicBezTo>
                    <a:pt x="959" y="419"/>
                    <a:pt x="959" y="419"/>
                    <a:pt x="959" y="419"/>
                  </a:cubicBezTo>
                  <a:cubicBezTo>
                    <a:pt x="959" y="419"/>
                    <a:pt x="959" y="419"/>
                    <a:pt x="959" y="419"/>
                  </a:cubicBezTo>
                  <a:close/>
                  <a:moveTo>
                    <a:pt x="796" y="114"/>
                  </a:moveTo>
                  <a:cubicBezTo>
                    <a:pt x="886" y="114"/>
                    <a:pt x="886" y="114"/>
                    <a:pt x="886" y="114"/>
                  </a:cubicBezTo>
                  <a:cubicBezTo>
                    <a:pt x="886" y="202"/>
                    <a:pt x="886" y="202"/>
                    <a:pt x="886" y="202"/>
                  </a:cubicBezTo>
                  <a:cubicBezTo>
                    <a:pt x="796" y="202"/>
                    <a:pt x="796" y="202"/>
                    <a:pt x="796" y="202"/>
                  </a:cubicBezTo>
                  <a:cubicBezTo>
                    <a:pt x="796" y="114"/>
                    <a:pt x="796" y="114"/>
                    <a:pt x="796" y="114"/>
                  </a:cubicBezTo>
                  <a:cubicBezTo>
                    <a:pt x="796" y="114"/>
                    <a:pt x="796" y="114"/>
                    <a:pt x="796" y="114"/>
                  </a:cubicBezTo>
                  <a:close/>
                  <a:moveTo>
                    <a:pt x="796" y="270"/>
                  </a:moveTo>
                  <a:cubicBezTo>
                    <a:pt x="886" y="270"/>
                    <a:pt x="886" y="270"/>
                    <a:pt x="886" y="270"/>
                  </a:cubicBezTo>
                  <a:cubicBezTo>
                    <a:pt x="886" y="358"/>
                    <a:pt x="886" y="358"/>
                    <a:pt x="886" y="358"/>
                  </a:cubicBezTo>
                  <a:cubicBezTo>
                    <a:pt x="796" y="358"/>
                    <a:pt x="796" y="358"/>
                    <a:pt x="796" y="358"/>
                  </a:cubicBezTo>
                  <a:cubicBezTo>
                    <a:pt x="796" y="270"/>
                    <a:pt x="796" y="270"/>
                    <a:pt x="796" y="270"/>
                  </a:cubicBezTo>
                  <a:cubicBezTo>
                    <a:pt x="796" y="270"/>
                    <a:pt x="796" y="270"/>
                    <a:pt x="796" y="270"/>
                  </a:cubicBezTo>
                  <a:close/>
                  <a:moveTo>
                    <a:pt x="796" y="419"/>
                  </a:moveTo>
                  <a:cubicBezTo>
                    <a:pt x="886" y="419"/>
                    <a:pt x="886" y="419"/>
                    <a:pt x="886" y="419"/>
                  </a:cubicBezTo>
                  <a:cubicBezTo>
                    <a:pt x="886" y="507"/>
                    <a:pt x="886" y="507"/>
                    <a:pt x="886" y="507"/>
                  </a:cubicBezTo>
                  <a:cubicBezTo>
                    <a:pt x="796" y="507"/>
                    <a:pt x="796" y="507"/>
                    <a:pt x="796" y="507"/>
                  </a:cubicBezTo>
                  <a:cubicBezTo>
                    <a:pt x="796" y="419"/>
                    <a:pt x="796" y="419"/>
                    <a:pt x="796" y="419"/>
                  </a:cubicBezTo>
                  <a:cubicBezTo>
                    <a:pt x="796" y="419"/>
                    <a:pt x="796" y="419"/>
                    <a:pt x="796" y="419"/>
                  </a:cubicBezTo>
                  <a:close/>
                  <a:moveTo>
                    <a:pt x="633" y="114"/>
                  </a:moveTo>
                  <a:cubicBezTo>
                    <a:pt x="721" y="114"/>
                    <a:pt x="721" y="114"/>
                    <a:pt x="721" y="114"/>
                  </a:cubicBezTo>
                  <a:cubicBezTo>
                    <a:pt x="721" y="202"/>
                    <a:pt x="721" y="202"/>
                    <a:pt x="721" y="202"/>
                  </a:cubicBezTo>
                  <a:cubicBezTo>
                    <a:pt x="633" y="202"/>
                    <a:pt x="633" y="202"/>
                    <a:pt x="633" y="202"/>
                  </a:cubicBezTo>
                  <a:cubicBezTo>
                    <a:pt x="633" y="114"/>
                    <a:pt x="633" y="114"/>
                    <a:pt x="633" y="114"/>
                  </a:cubicBezTo>
                  <a:cubicBezTo>
                    <a:pt x="633" y="114"/>
                    <a:pt x="633" y="114"/>
                    <a:pt x="633" y="114"/>
                  </a:cubicBezTo>
                  <a:close/>
                  <a:moveTo>
                    <a:pt x="633" y="270"/>
                  </a:moveTo>
                  <a:cubicBezTo>
                    <a:pt x="721" y="270"/>
                    <a:pt x="721" y="270"/>
                    <a:pt x="721" y="270"/>
                  </a:cubicBezTo>
                  <a:cubicBezTo>
                    <a:pt x="721" y="358"/>
                    <a:pt x="721" y="358"/>
                    <a:pt x="721" y="358"/>
                  </a:cubicBezTo>
                  <a:cubicBezTo>
                    <a:pt x="633" y="358"/>
                    <a:pt x="633" y="358"/>
                    <a:pt x="633" y="358"/>
                  </a:cubicBezTo>
                  <a:cubicBezTo>
                    <a:pt x="633" y="270"/>
                    <a:pt x="633" y="270"/>
                    <a:pt x="633" y="270"/>
                  </a:cubicBezTo>
                  <a:cubicBezTo>
                    <a:pt x="633" y="270"/>
                    <a:pt x="633" y="270"/>
                    <a:pt x="633" y="270"/>
                  </a:cubicBezTo>
                  <a:close/>
                  <a:moveTo>
                    <a:pt x="633" y="419"/>
                  </a:moveTo>
                  <a:cubicBezTo>
                    <a:pt x="721" y="419"/>
                    <a:pt x="721" y="419"/>
                    <a:pt x="721" y="419"/>
                  </a:cubicBezTo>
                  <a:cubicBezTo>
                    <a:pt x="721" y="507"/>
                    <a:pt x="721" y="507"/>
                    <a:pt x="721" y="507"/>
                  </a:cubicBezTo>
                  <a:cubicBezTo>
                    <a:pt x="633" y="507"/>
                    <a:pt x="633" y="507"/>
                    <a:pt x="633" y="507"/>
                  </a:cubicBezTo>
                  <a:cubicBezTo>
                    <a:pt x="633" y="419"/>
                    <a:pt x="633" y="419"/>
                    <a:pt x="633" y="419"/>
                  </a:cubicBezTo>
                  <a:cubicBezTo>
                    <a:pt x="633" y="419"/>
                    <a:pt x="633" y="419"/>
                    <a:pt x="633" y="419"/>
                  </a:cubicBezTo>
                  <a:close/>
                  <a:moveTo>
                    <a:pt x="467" y="114"/>
                  </a:moveTo>
                  <a:cubicBezTo>
                    <a:pt x="556" y="114"/>
                    <a:pt x="556" y="114"/>
                    <a:pt x="556" y="114"/>
                  </a:cubicBezTo>
                  <a:cubicBezTo>
                    <a:pt x="556" y="202"/>
                    <a:pt x="556" y="202"/>
                    <a:pt x="556" y="202"/>
                  </a:cubicBezTo>
                  <a:cubicBezTo>
                    <a:pt x="467" y="202"/>
                    <a:pt x="467" y="202"/>
                    <a:pt x="467" y="202"/>
                  </a:cubicBezTo>
                  <a:cubicBezTo>
                    <a:pt x="467" y="114"/>
                    <a:pt x="467" y="114"/>
                    <a:pt x="467" y="114"/>
                  </a:cubicBezTo>
                  <a:cubicBezTo>
                    <a:pt x="467" y="114"/>
                    <a:pt x="467" y="114"/>
                    <a:pt x="467" y="114"/>
                  </a:cubicBezTo>
                  <a:close/>
                  <a:moveTo>
                    <a:pt x="467" y="270"/>
                  </a:moveTo>
                  <a:cubicBezTo>
                    <a:pt x="556" y="270"/>
                    <a:pt x="556" y="270"/>
                    <a:pt x="556" y="270"/>
                  </a:cubicBezTo>
                  <a:cubicBezTo>
                    <a:pt x="556" y="358"/>
                    <a:pt x="556" y="358"/>
                    <a:pt x="556" y="358"/>
                  </a:cubicBezTo>
                  <a:cubicBezTo>
                    <a:pt x="467" y="358"/>
                    <a:pt x="467" y="358"/>
                    <a:pt x="467" y="358"/>
                  </a:cubicBezTo>
                  <a:cubicBezTo>
                    <a:pt x="467" y="270"/>
                    <a:pt x="467" y="270"/>
                    <a:pt x="467" y="270"/>
                  </a:cubicBezTo>
                  <a:cubicBezTo>
                    <a:pt x="467" y="270"/>
                    <a:pt x="467" y="270"/>
                    <a:pt x="467" y="270"/>
                  </a:cubicBezTo>
                  <a:close/>
                  <a:moveTo>
                    <a:pt x="467" y="419"/>
                  </a:moveTo>
                  <a:cubicBezTo>
                    <a:pt x="556" y="419"/>
                    <a:pt x="556" y="419"/>
                    <a:pt x="556" y="419"/>
                  </a:cubicBezTo>
                  <a:cubicBezTo>
                    <a:pt x="556" y="507"/>
                    <a:pt x="556" y="507"/>
                    <a:pt x="556" y="507"/>
                  </a:cubicBezTo>
                  <a:cubicBezTo>
                    <a:pt x="467" y="507"/>
                    <a:pt x="467" y="507"/>
                    <a:pt x="467" y="507"/>
                  </a:cubicBezTo>
                  <a:cubicBezTo>
                    <a:pt x="467" y="419"/>
                    <a:pt x="467" y="419"/>
                    <a:pt x="467" y="419"/>
                  </a:cubicBezTo>
                  <a:cubicBezTo>
                    <a:pt x="467" y="419"/>
                    <a:pt x="467" y="419"/>
                    <a:pt x="467" y="419"/>
                  </a:cubicBezTo>
                  <a:close/>
                  <a:moveTo>
                    <a:pt x="302" y="114"/>
                  </a:moveTo>
                  <a:cubicBezTo>
                    <a:pt x="392" y="114"/>
                    <a:pt x="392" y="114"/>
                    <a:pt x="392" y="114"/>
                  </a:cubicBezTo>
                  <a:cubicBezTo>
                    <a:pt x="392" y="202"/>
                    <a:pt x="392" y="202"/>
                    <a:pt x="392" y="202"/>
                  </a:cubicBezTo>
                  <a:cubicBezTo>
                    <a:pt x="302" y="202"/>
                    <a:pt x="302" y="202"/>
                    <a:pt x="302" y="202"/>
                  </a:cubicBezTo>
                  <a:cubicBezTo>
                    <a:pt x="302" y="114"/>
                    <a:pt x="302" y="114"/>
                    <a:pt x="302" y="114"/>
                  </a:cubicBezTo>
                  <a:cubicBezTo>
                    <a:pt x="302" y="114"/>
                    <a:pt x="302" y="114"/>
                    <a:pt x="302" y="114"/>
                  </a:cubicBezTo>
                  <a:close/>
                  <a:moveTo>
                    <a:pt x="302" y="270"/>
                  </a:moveTo>
                  <a:cubicBezTo>
                    <a:pt x="392" y="270"/>
                    <a:pt x="392" y="270"/>
                    <a:pt x="392" y="270"/>
                  </a:cubicBezTo>
                  <a:cubicBezTo>
                    <a:pt x="392" y="358"/>
                    <a:pt x="392" y="358"/>
                    <a:pt x="392" y="358"/>
                  </a:cubicBezTo>
                  <a:cubicBezTo>
                    <a:pt x="302" y="358"/>
                    <a:pt x="302" y="358"/>
                    <a:pt x="302" y="358"/>
                  </a:cubicBezTo>
                  <a:cubicBezTo>
                    <a:pt x="302" y="270"/>
                    <a:pt x="302" y="270"/>
                    <a:pt x="302" y="270"/>
                  </a:cubicBezTo>
                  <a:cubicBezTo>
                    <a:pt x="302" y="270"/>
                    <a:pt x="302" y="270"/>
                    <a:pt x="302" y="270"/>
                  </a:cubicBezTo>
                  <a:close/>
                  <a:moveTo>
                    <a:pt x="302" y="419"/>
                  </a:moveTo>
                  <a:cubicBezTo>
                    <a:pt x="392" y="419"/>
                    <a:pt x="392" y="419"/>
                    <a:pt x="392" y="419"/>
                  </a:cubicBezTo>
                  <a:cubicBezTo>
                    <a:pt x="392" y="507"/>
                    <a:pt x="392" y="507"/>
                    <a:pt x="392" y="507"/>
                  </a:cubicBezTo>
                  <a:cubicBezTo>
                    <a:pt x="302" y="507"/>
                    <a:pt x="302" y="507"/>
                    <a:pt x="302" y="507"/>
                  </a:cubicBezTo>
                  <a:cubicBezTo>
                    <a:pt x="302" y="419"/>
                    <a:pt x="302" y="419"/>
                    <a:pt x="302" y="419"/>
                  </a:cubicBezTo>
                  <a:cubicBezTo>
                    <a:pt x="302" y="419"/>
                    <a:pt x="302" y="419"/>
                    <a:pt x="302" y="419"/>
                  </a:cubicBezTo>
                  <a:close/>
                  <a:moveTo>
                    <a:pt x="139" y="114"/>
                  </a:moveTo>
                  <a:cubicBezTo>
                    <a:pt x="227" y="114"/>
                    <a:pt x="227" y="114"/>
                    <a:pt x="227" y="114"/>
                  </a:cubicBezTo>
                  <a:cubicBezTo>
                    <a:pt x="227" y="202"/>
                    <a:pt x="227" y="202"/>
                    <a:pt x="227" y="202"/>
                  </a:cubicBezTo>
                  <a:cubicBezTo>
                    <a:pt x="139" y="202"/>
                    <a:pt x="139" y="202"/>
                    <a:pt x="139" y="202"/>
                  </a:cubicBezTo>
                  <a:cubicBezTo>
                    <a:pt x="139" y="114"/>
                    <a:pt x="139" y="114"/>
                    <a:pt x="139" y="114"/>
                  </a:cubicBezTo>
                  <a:cubicBezTo>
                    <a:pt x="139" y="114"/>
                    <a:pt x="139" y="114"/>
                    <a:pt x="139" y="114"/>
                  </a:cubicBezTo>
                  <a:close/>
                  <a:moveTo>
                    <a:pt x="139" y="270"/>
                  </a:moveTo>
                  <a:cubicBezTo>
                    <a:pt x="227" y="270"/>
                    <a:pt x="227" y="270"/>
                    <a:pt x="227" y="270"/>
                  </a:cubicBezTo>
                  <a:cubicBezTo>
                    <a:pt x="227" y="358"/>
                    <a:pt x="227" y="358"/>
                    <a:pt x="227" y="358"/>
                  </a:cubicBezTo>
                  <a:cubicBezTo>
                    <a:pt x="139" y="358"/>
                    <a:pt x="139" y="358"/>
                    <a:pt x="139" y="358"/>
                  </a:cubicBezTo>
                  <a:cubicBezTo>
                    <a:pt x="139" y="270"/>
                    <a:pt x="139" y="270"/>
                    <a:pt x="139" y="270"/>
                  </a:cubicBezTo>
                  <a:cubicBezTo>
                    <a:pt x="139" y="270"/>
                    <a:pt x="139" y="270"/>
                    <a:pt x="139" y="270"/>
                  </a:cubicBezTo>
                  <a:close/>
                  <a:moveTo>
                    <a:pt x="139" y="419"/>
                  </a:moveTo>
                  <a:cubicBezTo>
                    <a:pt x="227" y="419"/>
                    <a:pt x="227" y="419"/>
                    <a:pt x="227" y="419"/>
                  </a:cubicBezTo>
                  <a:cubicBezTo>
                    <a:pt x="227" y="507"/>
                    <a:pt x="227" y="507"/>
                    <a:pt x="227" y="507"/>
                  </a:cubicBezTo>
                  <a:cubicBezTo>
                    <a:pt x="139" y="507"/>
                    <a:pt x="139" y="507"/>
                    <a:pt x="139" y="507"/>
                  </a:cubicBezTo>
                  <a:cubicBezTo>
                    <a:pt x="139" y="419"/>
                    <a:pt x="139" y="419"/>
                    <a:pt x="139" y="419"/>
                  </a:cubicBezTo>
                  <a:cubicBezTo>
                    <a:pt x="139" y="419"/>
                    <a:pt x="139" y="419"/>
                    <a:pt x="139" y="419"/>
                  </a:cubicBezTo>
                  <a:close/>
                </a:path>
              </a:pathLst>
            </a:custGeom>
            <a:solidFill>
              <a:srgbClr val="595959"/>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101" name="Group 100"/>
          <p:cNvGrpSpPr/>
          <p:nvPr/>
        </p:nvGrpSpPr>
        <p:grpSpPr>
          <a:xfrm>
            <a:off x="7159701" y="3272206"/>
            <a:ext cx="559535" cy="155009"/>
            <a:chOff x="8924116" y="3944007"/>
            <a:chExt cx="899334" cy="249208"/>
          </a:xfrm>
        </p:grpSpPr>
        <p:sp>
          <p:nvSpPr>
            <p:cNvPr id="103" name="Rectangle 102"/>
            <p:cNvSpPr/>
            <p:nvPr/>
          </p:nvSpPr>
          <p:spPr bwMode="auto">
            <a:xfrm>
              <a:off x="8963025" y="3976688"/>
              <a:ext cx="802481" cy="192881"/>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104" name="Freeform 6"/>
            <p:cNvSpPr>
              <a:spLocks noEditPoints="1"/>
            </p:cNvSpPr>
            <p:nvPr/>
          </p:nvSpPr>
          <p:spPr bwMode="auto">
            <a:xfrm>
              <a:off x="8924116" y="3944007"/>
              <a:ext cx="899334" cy="249208"/>
            </a:xfrm>
            <a:custGeom>
              <a:avLst/>
              <a:gdLst>
                <a:gd name="T0" fmla="*/ 2234 w 2234"/>
                <a:gd name="T1" fmla="*/ 479 h 619"/>
                <a:gd name="T2" fmla="*/ 143 w 2234"/>
                <a:gd name="T3" fmla="*/ 0 h 619"/>
                <a:gd name="T4" fmla="*/ 143 w 2234"/>
                <a:gd name="T5" fmla="*/ 619 h 619"/>
                <a:gd name="T6" fmla="*/ 1927 w 2234"/>
                <a:gd name="T7" fmla="*/ 422 h 619"/>
                <a:gd name="T8" fmla="*/ 1125 w 2234"/>
                <a:gd name="T9" fmla="*/ 114 h 619"/>
                <a:gd name="T10" fmla="*/ 1125 w 2234"/>
                <a:gd name="T11" fmla="*/ 202 h 619"/>
                <a:gd name="T12" fmla="*/ 1125 w 2234"/>
                <a:gd name="T13" fmla="*/ 270 h 619"/>
                <a:gd name="T14" fmla="*/ 1125 w 2234"/>
                <a:gd name="T15" fmla="*/ 358 h 619"/>
                <a:gd name="T16" fmla="*/ 1125 w 2234"/>
                <a:gd name="T17" fmla="*/ 419 h 619"/>
                <a:gd name="T18" fmla="*/ 1125 w 2234"/>
                <a:gd name="T19" fmla="*/ 507 h 619"/>
                <a:gd name="T20" fmla="*/ 959 w 2234"/>
                <a:gd name="T21" fmla="*/ 114 h 619"/>
                <a:gd name="T22" fmla="*/ 959 w 2234"/>
                <a:gd name="T23" fmla="*/ 202 h 619"/>
                <a:gd name="T24" fmla="*/ 959 w 2234"/>
                <a:gd name="T25" fmla="*/ 270 h 619"/>
                <a:gd name="T26" fmla="*/ 959 w 2234"/>
                <a:gd name="T27" fmla="*/ 358 h 619"/>
                <a:gd name="T28" fmla="*/ 959 w 2234"/>
                <a:gd name="T29" fmla="*/ 419 h 619"/>
                <a:gd name="T30" fmla="*/ 959 w 2234"/>
                <a:gd name="T31" fmla="*/ 507 h 619"/>
                <a:gd name="T32" fmla="*/ 796 w 2234"/>
                <a:gd name="T33" fmla="*/ 114 h 619"/>
                <a:gd name="T34" fmla="*/ 796 w 2234"/>
                <a:gd name="T35" fmla="*/ 202 h 619"/>
                <a:gd name="T36" fmla="*/ 796 w 2234"/>
                <a:gd name="T37" fmla="*/ 270 h 619"/>
                <a:gd name="T38" fmla="*/ 796 w 2234"/>
                <a:gd name="T39" fmla="*/ 358 h 619"/>
                <a:gd name="T40" fmla="*/ 796 w 2234"/>
                <a:gd name="T41" fmla="*/ 419 h 619"/>
                <a:gd name="T42" fmla="*/ 796 w 2234"/>
                <a:gd name="T43" fmla="*/ 507 h 619"/>
                <a:gd name="T44" fmla="*/ 633 w 2234"/>
                <a:gd name="T45" fmla="*/ 114 h 619"/>
                <a:gd name="T46" fmla="*/ 633 w 2234"/>
                <a:gd name="T47" fmla="*/ 202 h 619"/>
                <a:gd name="T48" fmla="*/ 633 w 2234"/>
                <a:gd name="T49" fmla="*/ 270 h 619"/>
                <a:gd name="T50" fmla="*/ 633 w 2234"/>
                <a:gd name="T51" fmla="*/ 358 h 619"/>
                <a:gd name="T52" fmla="*/ 633 w 2234"/>
                <a:gd name="T53" fmla="*/ 419 h 619"/>
                <a:gd name="T54" fmla="*/ 633 w 2234"/>
                <a:gd name="T55" fmla="*/ 507 h 619"/>
                <a:gd name="T56" fmla="*/ 467 w 2234"/>
                <a:gd name="T57" fmla="*/ 114 h 619"/>
                <a:gd name="T58" fmla="*/ 467 w 2234"/>
                <a:gd name="T59" fmla="*/ 202 h 619"/>
                <a:gd name="T60" fmla="*/ 467 w 2234"/>
                <a:gd name="T61" fmla="*/ 270 h 619"/>
                <a:gd name="T62" fmla="*/ 467 w 2234"/>
                <a:gd name="T63" fmla="*/ 358 h 619"/>
                <a:gd name="T64" fmla="*/ 467 w 2234"/>
                <a:gd name="T65" fmla="*/ 419 h 619"/>
                <a:gd name="T66" fmla="*/ 467 w 2234"/>
                <a:gd name="T67" fmla="*/ 507 h 619"/>
                <a:gd name="T68" fmla="*/ 302 w 2234"/>
                <a:gd name="T69" fmla="*/ 114 h 619"/>
                <a:gd name="T70" fmla="*/ 302 w 2234"/>
                <a:gd name="T71" fmla="*/ 202 h 619"/>
                <a:gd name="T72" fmla="*/ 302 w 2234"/>
                <a:gd name="T73" fmla="*/ 270 h 619"/>
                <a:gd name="T74" fmla="*/ 302 w 2234"/>
                <a:gd name="T75" fmla="*/ 358 h 619"/>
                <a:gd name="T76" fmla="*/ 302 w 2234"/>
                <a:gd name="T77" fmla="*/ 419 h 619"/>
                <a:gd name="T78" fmla="*/ 302 w 2234"/>
                <a:gd name="T79" fmla="*/ 507 h 619"/>
                <a:gd name="T80" fmla="*/ 139 w 2234"/>
                <a:gd name="T81" fmla="*/ 114 h 619"/>
                <a:gd name="T82" fmla="*/ 139 w 2234"/>
                <a:gd name="T83" fmla="*/ 202 h 619"/>
                <a:gd name="T84" fmla="*/ 139 w 2234"/>
                <a:gd name="T85" fmla="*/ 270 h 619"/>
                <a:gd name="T86" fmla="*/ 139 w 2234"/>
                <a:gd name="T87" fmla="*/ 358 h 619"/>
                <a:gd name="T88" fmla="*/ 139 w 2234"/>
                <a:gd name="T89" fmla="*/ 419 h 619"/>
                <a:gd name="T90" fmla="*/ 139 w 2234"/>
                <a:gd name="T91" fmla="*/ 50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34" h="619">
                  <a:moveTo>
                    <a:pt x="143" y="619"/>
                  </a:moveTo>
                  <a:cubicBezTo>
                    <a:pt x="2091" y="619"/>
                    <a:pt x="2091" y="619"/>
                    <a:pt x="2091" y="619"/>
                  </a:cubicBezTo>
                  <a:cubicBezTo>
                    <a:pt x="2170" y="619"/>
                    <a:pt x="2234" y="558"/>
                    <a:pt x="2234" y="479"/>
                  </a:cubicBezTo>
                  <a:cubicBezTo>
                    <a:pt x="2234" y="143"/>
                    <a:pt x="2234" y="143"/>
                    <a:pt x="2234" y="143"/>
                  </a:cubicBezTo>
                  <a:cubicBezTo>
                    <a:pt x="2234" y="64"/>
                    <a:pt x="2170" y="0"/>
                    <a:pt x="2091" y="0"/>
                  </a:cubicBezTo>
                  <a:cubicBezTo>
                    <a:pt x="143" y="0"/>
                    <a:pt x="143" y="0"/>
                    <a:pt x="143" y="0"/>
                  </a:cubicBezTo>
                  <a:cubicBezTo>
                    <a:pt x="64" y="0"/>
                    <a:pt x="0" y="64"/>
                    <a:pt x="0" y="143"/>
                  </a:cubicBezTo>
                  <a:cubicBezTo>
                    <a:pt x="0" y="479"/>
                    <a:pt x="0" y="479"/>
                    <a:pt x="0" y="479"/>
                  </a:cubicBezTo>
                  <a:cubicBezTo>
                    <a:pt x="0" y="558"/>
                    <a:pt x="64" y="619"/>
                    <a:pt x="143" y="619"/>
                  </a:cubicBezTo>
                  <a:close/>
                  <a:moveTo>
                    <a:pt x="1927" y="198"/>
                  </a:moveTo>
                  <a:cubicBezTo>
                    <a:pt x="1989" y="198"/>
                    <a:pt x="2040" y="248"/>
                    <a:pt x="2040" y="310"/>
                  </a:cubicBezTo>
                  <a:cubicBezTo>
                    <a:pt x="2040" y="373"/>
                    <a:pt x="1989" y="422"/>
                    <a:pt x="1927" y="422"/>
                  </a:cubicBezTo>
                  <a:cubicBezTo>
                    <a:pt x="1866" y="422"/>
                    <a:pt x="1815" y="373"/>
                    <a:pt x="1815" y="310"/>
                  </a:cubicBezTo>
                  <a:cubicBezTo>
                    <a:pt x="1815" y="248"/>
                    <a:pt x="1866" y="198"/>
                    <a:pt x="1927" y="198"/>
                  </a:cubicBezTo>
                  <a:close/>
                  <a:moveTo>
                    <a:pt x="1125" y="114"/>
                  </a:moveTo>
                  <a:cubicBezTo>
                    <a:pt x="1213" y="114"/>
                    <a:pt x="1213" y="114"/>
                    <a:pt x="1213" y="114"/>
                  </a:cubicBezTo>
                  <a:cubicBezTo>
                    <a:pt x="1213" y="202"/>
                    <a:pt x="1213" y="202"/>
                    <a:pt x="1213" y="202"/>
                  </a:cubicBezTo>
                  <a:cubicBezTo>
                    <a:pt x="1125" y="202"/>
                    <a:pt x="1125" y="202"/>
                    <a:pt x="1125" y="202"/>
                  </a:cubicBezTo>
                  <a:cubicBezTo>
                    <a:pt x="1125" y="114"/>
                    <a:pt x="1125" y="114"/>
                    <a:pt x="1125" y="114"/>
                  </a:cubicBezTo>
                  <a:cubicBezTo>
                    <a:pt x="1125" y="114"/>
                    <a:pt x="1125" y="114"/>
                    <a:pt x="1125" y="114"/>
                  </a:cubicBezTo>
                  <a:close/>
                  <a:moveTo>
                    <a:pt x="1125" y="270"/>
                  </a:moveTo>
                  <a:cubicBezTo>
                    <a:pt x="1213" y="270"/>
                    <a:pt x="1213" y="270"/>
                    <a:pt x="1213" y="270"/>
                  </a:cubicBezTo>
                  <a:cubicBezTo>
                    <a:pt x="1213" y="358"/>
                    <a:pt x="1213" y="358"/>
                    <a:pt x="1213" y="358"/>
                  </a:cubicBezTo>
                  <a:cubicBezTo>
                    <a:pt x="1125" y="358"/>
                    <a:pt x="1125" y="358"/>
                    <a:pt x="1125" y="358"/>
                  </a:cubicBezTo>
                  <a:cubicBezTo>
                    <a:pt x="1125" y="270"/>
                    <a:pt x="1125" y="270"/>
                    <a:pt x="1125" y="270"/>
                  </a:cubicBezTo>
                  <a:cubicBezTo>
                    <a:pt x="1125" y="270"/>
                    <a:pt x="1125" y="270"/>
                    <a:pt x="1125" y="270"/>
                  </a:cubicBezTo>
                  <a:close/>
                  <a:moveTo>
                    <a:pt x="1125" y="419"/>
                  </a:moveTo>
                  <a:cubicBezTo>
                    <a:pt x="1213" y="419"/>
                    <a:pt x="1213" y="419"/>
                    <a:pt x="1213" y="419"/>
                  </a:cubicBezTo>
                  <a:cubicBezTo>
                    <a:pt x="1213" y="507"/>
                    <a:pt x="1213" y="507"/>
                    <a:pt x="1213" y="507"/>
                  </a:cubicBezTo>
                  <a:cubicBezTo>
                    <a:pt x="1125" y="507"/>
                    <a:pt x="1125" y="507"/>
                    <a:pt x="1125" y="507"/>
                  </a:cubicBezTo>
                  <a:cubicBezTo>
                    <a:pt x="1125" y="419"/>
                    <a:pt x="1125" y="419"/>
                    <a:pt x="1125" y="419"/>
                  </a:cubicBezTo>
                  <a:cubicBezTo>
                    <a:pt x="1125" y="419"/>
                    <a:pt x="1125" y="419"/>
                    <a:pt x="1125" y="419"/>
                  </a:cubicBezTo>
                  <a:close/>
                  <a:moveTo>
                    <a:pt x="959" y="114"/>
                  </a:moveTo>
                  <a:cubicBezTo>
                    <a:pt x="1050" y="114"/>
                    <a:pt x="1050" y="114"/>
                    <a:pt x="1050" y="114"/>
                  </a:cubicBezTo>
                  <a:cubicBezTo>
                    <a:pt x="1050" y="202"/>
                    <a:pt x="1050" y="202"/>
                    <a:pt x="1050" y="202"/>
                  </a:cubicBezTo>
                  <a:cubicBezTo>
                    <a:pt x="959" y="202"/>
                    <a:pt x="959" y="202"/>
                    <a:pt x="959" y="202"/>
                  </a:cubicBezTo>
                  <a:cubicBezTo>
                    <a:pt x="959" y="114"/>
                    <a:pt x="959" y="114"/>
                    <a:pt x="959" y="114"/>
                  </a:cubicBezTo>
                  <a:cubicBezTo>
                    <a:pt x="959" y="114"/>
                    <a:pt x="959" y="114"/>
                    <a:pt x="959" y="114"/>
                  </a:cubicBezTo>
                  <a:close/>
                  <a:moveTo>
                    <a:pt x="959" y="270"/>
                  </a:moveTo>
                  <a:cubicBezTo>
                    <a:pt x="1050" y="270"/>
                    <a:pt x="1050" y="270"/>
                    <a:pt x="1050" y="270"/>
                  </a:cubicBezTo>
                  <a:cubicBezTo>
                    <a:pt x="1050" y="358"/>
                    <a:pt x="1050" y="358"/>
                    <a:pt x="1050" y="358"/>
                  </a:cubicBezTo>
                  <a:cubicBezTo>
                    <a:pt x="959" y="358"/>
                    <a:pt x="959" y="358"/>
                    <a:pt x="959" y="358"/>
                  </a:cubicBezTo>
                  <a:cubicBezTo>
                    <a:pt x="959" y="270"/>
                    <a:pt x="959" y="270"/>
                    <a:pt x="959" y="270"/>
                  </a:cubicBezTo>
                  <a:cubicBezTo>
                    <a:pt x="959" y="270"/>
                    <a:pt x="959" y="270"/>
                    <a:pt x="959" y="270"/>
                  </a:cubicBezTo>
                  <a:close/>
                  <a:moveTo>
                    <a:pt x="959" y="419"/>
                  </a:moveTo>
                  <a:cubicBezTo>
                    <a:pt x="1050" y="419"/>
                    <a:pt x="1050" y="419"/>
                    <a:pt x="1050" y="419"/>
                  </a:cubicBezTo>
                  <a:cubicBezTo>
                    <a:pt x="1050" y="507"/>
                    <a:pt x="1050" y="507"/>
                    <a:pt x="1050" y="507"/>
                  </a:cubicBezTo>
                  <a:cubicBezTo>
                    <a:pt x="959" y="507"/>
                    <a:pt x="959" y="507"/>
                    <a:pt x="959" y="507"/>
                  </a:cubicBezTo>
                  <a:cubicBezTo>
                    <a:pt x="959" y="419"/>
                    <a:pt x="959" y="419"/>
                    <a:pt x="959" y="419"/>
                  </a:cubicBezTo>
                  <a:cubicBezTo>
                    <a:pt x="959" y="419"/>
                    <a:pt x="959" y="419"/>
                    <a:pt x="959" y="419"/>
                  </a:cubicBezTo>
                  <a:close/>
                  <a:moveTo>
                    <a:pt x="796" y="114"/>
                  </a:moveTo>
                  <a:cubicBezTo>
                    <a:pt x="886" y="114"/>
                    <a:pt x="886" y="114"/>
                    <a:pt x="886" y="114"/>
                  </a:cubicBezTo>
                  <a:cubicBezTo>
                    <a:pt x="886" y="202"/>
                    <a:pt x="886" y="202"/>
                    <a:pt x="886" y="202"/>
                  </a:cubicBezTo>
                  <a:cubicBezTo>
                    <a:pt x="796" y="202"/>
                    <a:pt x="796" y="202"/>
                    <a:pt x="796" y="202"/>
                  </a:cubicBezTo>
                  <a:cubicBezTo>
                    <a:pt x="796" y="114"/>
                    <a:pt x="796" y="114"/>
                    <a:pt x="796" y="114"/>
                  </a:cubicBezTo>
                  <a:cubicBezTo>
                    <a:pt x="796" y="114"/>
                    <a:pt x="796" y="114"/>
                    <a:pt x="796" y="114"/>
                  </a:cubicBezTo>
                  <a:close/>
                  <a:moveTo>
                    <a:pt x="796" y="270"/>
                  </a:moveTo>
                  <a:cubicBezTo>
                    <a:pt x="886" y="270"/>
                    <a:pt x="886" y="270"/>
                    <a:pt x="886" y="270"/>
                  </a:cubicBezTo>
                  <a:cubicBezTo>
                    <a:pt x="886" y="358"/>
                    <a:pt x="886" y="358"/>
                    <a:pt x="886" y="358"/>
                  </a:cubicBezTo>
                  <a:cubicBezTo>
                    <a:pt x="796" y="358"/>
                    <a:pt x="796" y="358"/>
                    <a:pt x="796" y="358"/>
                  </a:cubicBezTo>
                  <a:cubicBezTo>
                    <a:pt x="796" y="270"/>
                    <a:pt x="796" y="270"/>
                    <a:pt x="796" y="270"/>
                  </a:cubicBezTo>
                  <a:cubicBezTo>
                    <a:pt x="796" y="270"/>
                    <a:pt x="796" y="270"/>
                    <a:pt x="796" y="270"/>
                  </a:cubicBezTo>
                  <a:close/>
                  <a:moveTo>
                    <a:pt x="796" y="419"/>
                  </a:moveTo>
                  <a:cubicBezTo>
                    <a:pt x="886" y="419"/>
                    <a:pt x="886" y="419"/>
                    <a:pt x="886" y="419"/>
                  </a:cubicBezTo>
                  <a:cubicBezTo>
                    <a:pt x="886" y="507"/>
                    <a:pt x="886" y="507"/>
                    <a:pt x="886" y="507"/>
                  </a:cubicBezTo>
                  <a:cubicBezTo>
                    <a:pt x="796" y="507"/>
                    <a:pt x="796" y="507"/>
                    <a:pt x="796" y="507"/>
                  </a:cubicBezTo>
                  <a:cubicBezTo>
                    <a:pt x="796" y="419"/>
                    <a:pt x="796" y="419"/>
                    <a:pt x="796" y="419"/>
                  </a:cubicBezTo>
                  <a:cubicBezTo>
                    <a:pt x="796" y="419"/>
                    <a:pt x="796" y="419"/>
                    <a:pt x="796" y="419"/>
                  </a:cubicBezTo>
                  <a:close/>
                  <a:moveTo>
                    <a:pt x="633" y="114"/>
                  </a:moveTo>
                  <a:cubicBezTo>
                    <a:pt x="721" y="114"/>
                    <a:pt x="721" y="114"/>
                    <a:pt x="721" y="114"/>
                  </a:cubicBezTo>
                  <a:cubicBezTo>
                    <a:pt x="721" y="202"/>
                    <a:pt x="721" y="202"/>
                    <a:pt x="721" y="202"/>
                  </a:cubicBezTo>
                  <a:cubicBezTo>
                    <a:pt x="633" y="202"/>
                    <a:pt x="633" y="202"/>
                    <a:pt x="633" y="202"/>
                  </a:cubicBezTo>
                  <a:cubicBezTo>
                    <a:pt x="633" y="114"/>
                    <a:pt x="633" y="114"/>
                    <a:pt x="633" y="114"/>
                  </a:cubicBezTo>
                  <a:cubicBezTo>
                    <a:pt x="633" y="114"/>
                    <a:pt x="633" y="114"/>
                    <a:pt x="633" y="114"/>
                  </a:cubicBezTo>
                  <a:close/>
                  <a:moveTo>
                    <a:pt x="633" y="270"/>
                  </a:moveTo>
                  <a:cubicBezTo>
                    <a:pt x="721" y="270"/>
                    <a:pt x="721" y="270"/>
                    <a:pt x="721" y="270"/>
                  </a:cubicBezTo>
                  <a:cubicBezTo>
                    <a:pt x="721" y="358"/>
                    <a:pt x="721" y="358"/>
                    <a:pt x="721" y="358"/>
                  </a:cubicBezTo>
                  <a:cubicBezTo>
                    <a:pt x="633" y="358"/>
                    <a:pt x="633" y="358"/>
                    <a:pt x="633" y="358"/>
                  </a:cubicBezTo>
                  <a:cubicBezTo>
                    <a:pt x="633" y="270"/>
                    <a:pt x="633" y="270"/>
                    <a:pt x="633" y="270"/>
                  </a:cubicBezTo>
                  <a:cubicBezTo>
                    <a:pt x="633" y="270"/>
                    <a:pt x="633" y="270"/>
                    <a:pt x="633" y="270"/>
                  </a:cubicBezTo>
                  <a:close/>
                  <a:moveTo>
                    <a:pt x="633" y="419"/>
                  </a:moveTo>
                  <a:cubicBezTo>
                    <a:pt x="721" y="419"/>
                    <a:pt x="721" y="419"/>
                    <a:pt x="721" y="419"/>
                  </a:cubicBezTo>
                  <a:cubicBezTo>
                    <a:pt x="721" y="507"/>
                    <a:pt x="721" y="507"/>
                    <a:pt x="721" y="507"/>
                  </a:cubicBezTo>
                  <a:cubicBezTo>
                    <a:pt x="633" y="507"/>
                    <a:pt x="633" y="507"/>
                    <a:pt x="633" y="507"/>
                  </a:cubicBezTo>
                  <a:cubicBezTo>
                    <a:pt x="633" y="419"/>
                    <a:pt x="633" y="419"/>
                    <a:pt x="633" y="419"/>
                  </a:cubicBezTo>
                  <a:cubicBezTo>
                    <a:pt x="633" y="419"/>
                    <a:pt x="633" y="419"/>
                    <a:pt x="633" y="419"/>
                  </a:cubicBezTo>
                  <a:close/>
                  <a:moveTo>
                    <a:pt x="467" y="114"/>
                  </a:moveTo>
                  <a:cubicBezTo>
                    <a:pt x="556" y="114"/>
                    <a:pt x="556" y="114"/>
                    <a:pt x="556" y="114"/>
                  </a:cubicBezTo>
                  <a:cubicBezTo>
                    <a:pt x="556" y="202"/>
                    <a:pt x="556" y="202"/>
                    <a:pt x="556" y="202"/>
                  </a:cubicBezTo>
                  <a:cubicBezTo>
                    <a:pt x="467" y="202"/>
                    <a:pt x="467" y="202"/>
                    <a:pt x="467" y="202"/>
                  </a:cubicBezTo>
                  <a:cubicBezTo>
                    <a:pt x="467" y="114"/>
                    <a:pt x="467" y="114"/>
                    <a:pt x="467" y="114"/>
                  </a:cubicBezTo>
                  <a:cubicBezTo>
                    <a:pt x="467" y="114"/>
                    <a:pt x="467" y="114"/>
                    <a:pt x="467" y="114"/>
                  </a:cubicBezTo>
                  <a:close/>
                  <a:moveTo>
                    <a:pt x="467" y="270"/>
                  </a:moveTo>
                  <a:cubicBezTo>
                    <a:pt x="556" y="270"/>
                    <a:pt x="556" y="270"/>
                    <a:pt x="556" y="270"/>
                  </a:cubicBezTo>
                  <a:cubicBezTo>
                    <a:pt x="556" y="358"/>
                    <a:pt x="556" y="358"/>
                    <a:pt x="556" y="358"/>
                  </a:cubicBezTo>
                  <a:cubicBezTo>
                    <a:pt x="467" y="358"/>
                    <a:pt x="467" y="358"/>
                    <a:pt x="467" y="358"/>
                  </a:cubicBezTo>
                  <a:cubicBezTo>
                    <a:pt x="467" y="270"/>
                    <a:pt x="467" y="270"/>
                    <a:pt x="467" y="270"/>
                  </a:cubicBezTo>
                  <a:cubicBezTo>
                    <a:pt x="467" y="270"/>
                    <a:pt x="467" y="270"/>
                    <a:pt x="467" y="270"/>
                  </a:cubicBezTo>
                  <a:close/>
                  <a:moveTo>
                    <a:pt x="467" y="419"/>
                  </a:moveTo>
                  <a:cubicBezTo>
                    <a:pt x="556" y="419"/>
                    <a:pt x="556" y="419"/>
                    <a:pt x="556" y="419"/>
                  </a:cubicBezTo>
                  <a:cubicBezTo>
                    <a:pt x="556" y="507"/>
                    <a:pt x="556" y="507"/>
                    <a:pt x="556" y="507"/>
                  </a:cubicBezTo>
                  <a:cubicBezTo>
                    <a:pt x="467" y="507"/>
                    <a:pt x="467" y="507"/>
                    <a:pt x="467" y="507"/>
                  </a:cubicBezTo>
                  <a:cubicBezTo>
                    <a:pt x="467" y="419"/>
                    <a:pt x="467" y="419"/>
                    <a:pt x="467" y="419"/>
                  </a:cubicBezTo>
                  <a:cubicBezTo>
                    <a:pt x="467" y="419"/>
                    <a:pt x="467" y="419"/>
                    <a:pt x="467" y="419"/>
                  </a:cubicBezTo>
                  <a:close/>
                  <a:moveTo>
                    <a:pt x="302" y="114"/>
                  </a:moveTo>
                  <a:cubicBezTo>
                    <a:pt x="392" y="114"/>
                    <a:pt x="392" y="114"/>
                    <a:pt x="392" y="114"/>
                  </a:cubicBezTo>
                  <a:cubicBezTo>
                    <a:pt x="392" y="202"/>
                    <a:pt x="392" y="202"/>
                    <a:pt x="392" y="202"/>
                  </a:cubicBezTo>
                  <a:cubicBezTo>
                    <a:pt x="302" y="202"/>
                    <a:pt x="302" y="202"/>
                    <a:pt x="302" y="202"/>
                  </a:cubicBezTo>
                  <a:cubicBezTo>
                    <a:pt x="302" y="114"/>
                    <a:pt x="302" y="114"/>
                    <a:pt x="302" y="114"/>
                  </a:cubicBezTo>
                  <a:cubicBezTo>
                    <a:pt x="302" y="114"/>
                    <a:pt x="302" y="114"/>
                    <a:pt x="302" y="114"/>
                  </a:cubicBezTo>
                  <a:close/>
                  <a:moveTo>
                    <a:pt x="302" y="270"/>
                  </a:moveTo>
                  <a:cubicBezTo>
                    <a:pt x="392" y="270"/>
                    <a:pt x="392" y="270"/>
                    <a:pt x="392" y="270"/>
                  </a:cubicBezTo>
                  <a:cubicBezTo>
                    <a:pt x="392" y="358"/>
                    <a:pt x="392" y="358"/>
                    <a:pt x="392" y="358"/>
                  </a:cubicBezTo>
                  <a:cubicBezTo>
                    <a:pt x="302" y="358"/>
                    <a:pt x="302" y="358"/>
                    <a:pt x="302" y="358"/>
                  </a:cubicBezTo>
                  <a:cubicBezTo>
                    <a:pt x="302" y="270"/>
                    <a:pt x="302" y="270"/>
                    <a:pt x="302" y="270"/>
                  </a:cubicBezTo>
                  <a:cubicBezTo>
                    <a:pt x="302" y="270"/>
                    <a:pt x="302" y="270"/>
                    <a:pt x="302" y="270"/>
                  </a:cubicBezTo>
                  <a:close/>
                  <a:moveTo>
                    <a:pt x="302" y="419"/>
                  </a:moveTo>
                  <a:cubicBezTo>
                    <a:pt x="392" y="419"/>
                    <a:pt x="392" y="419"/>
                    <a:pt x="392" y="419"/>
                  </a:cubicBezTo>
                  <a:cubicBezTo>
                    <a:pt x="392" y="507"/>
                    <a:pt x="392" y="507"/>
                    <a:pt x="392" y="507"/>
                  </a:cubicBezTo>
                  <a:cubicBezTo>
                    <a:pt x="302" y="507"/>
                    <a:pt x="302" y="507"/>
                    <a:pt x="302" y="507"/>
                  </a:cubicBezTo>
                  <a:cubicBezTo>
                    <a:pt x="302" y="419"/>
                    <a:pt x="302" y="419"/>
                    <a:pt x="302" y="419"/>
                  </a:cubicBezTo>
                  <a:cubicBezTo>
                    <a:pt x="302" y="419"/>
                    <a:pt x="302" y="419"/>
                    <a:pt x="302" y="419"/>
                  </a:cubicBezTo>
                  <a:close/>
                  <a:moveTo>
                    <a:pt x="139" y="114"/>
                  </a:moveTo>
                  <a:cubicBezTo>
                    <a:pt x="227" y="114"/>
                    <a:pt x="227" y="114"/>
                    <a:pt x="227" y="114"/>
                  </a:cubicBezTo>
                  <a:cubicBezTo>
                    <a:pt x="227" y="202"/>
                    <a:pt x="227" y="202"/>
                    <a:pt x="227" y="202"/>
                  </a:cubicBezTo>
                  <a:cubicBezTo>
                    <a:pt x="139" y="202"/>
                    <a:pt x="139" y="202"/>
                    <a:pt x="139" y="202"/>
                  </a:cubicBezTo>
                  <a:cubicBezTo>
                    <a:pt x="139" y="114"/>
                    <a:pt x="139" y="114"/>
                    <a:pt x="139" y="114"/>
                  </a:cubicBezTo>
                  <a:cubicBezTo>
                    <a:pt x="139" y="114"/>
                    <a:pt x="139" y="114"/>
                    <a:pt x="139" y="114"/>
                  </a:cubicBezTo>
                  <a:close/>
                  <a:moveTo>
                    <a:pt x="139" y="270"/>
                  </a:moveTo>
                  <a:cubicBezTo>
                    <a:pt x="227" y="270"/>
                    <a:pt x="227" y="270"/>
                    <a:pt x="227" y="270"/>
                  </a:cubicBezTo>
                  <a:cubicBezTo>
                    <a:pt x="227" y="358"/>
                    <a:pt x="227" y="358"/>
                    <a:pt x="227" y="358"/>
                  </a:cubicBezTo>
                  <a:cubicBezTo>
                    <a:pt x="139" y="358"/>
                    <a:pt x="139" y="358"/>
                    <a:pt x="139" y="358"/>
                  </a:cubicBezTo>
                  <a:cubicBezTo>
                    <a:pt x="139" y="270"/>
                    <a:pt x="139" y="270"/>
                    <a:pt x="139" y="270"/>
                  </a:cubicBezTo>
                  <a:cubicBezTo>
                    <a:pt x="139" y="270"/>
                    <a:pt x="139" y="270"/>
                    <a:pt x="139" y="270"/>
                  </a:cubicBezTo>
                  <a:close/>
                  <a:moveTo>
                    <a:pt x="139" y="419"/>
                  </a:moveTo>
                  <a:cubicBezTo>
                    <a:pt x="227" y="419"/>
                    <a:pt x="227" y="419"/>
                    <a:pt x="227" y="419"/>
                  </a:cubicBezTo>
                  <a:cubicBezTo>
                    <a:pt x="227" y="507"/>
                    <a:pt x="227" y="507"/>
                    <a:pt x="227" y="507"/>
                  </a:cubicBezTo>
                  <a:cubicBezTo>
                    <a:pt x="139" y="507"/>
                    <a:pt x="139" y="507"/>
                    <a:pt x="139" y="507"/>
                  </a:cubicBezTo>
                  <a:cubicBezTo>
                    <a:pt x="139" y="419"/>
                    <a:pt x="139" y="419"/>
                    <a:pt x="139" y="419"/>
                  </a:cubicBezTo>
                  <a:cubicBezTo>
                    <a:pt x="139" y="419"/>
                    <a:pt x="139" y="419"/>
                    <a:pt x="139" y="419"/>
                  </a:cubicBezTo>
                  <a:close/>
                </a:path>
              </a:pathLst>
            </a:custGeom>
            <a:solidFill>
              <a:srgbClr val="595959"/>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106" name="Group 105"/>
          <p:cNvGrpSpPr/>
          <p:nvPr/>
        </p:nvGrpSpPr>
        <p:grpSpPr>
          <a:xfrm>
            <a:off x="7314120" y="2390457"/>
            <a:ext cx="426962" cy="118281"/>
            <a:chOff x="8924116" y="3944007"/>
            <a:chExt cx="899334" cy="249208"/>
          </a:xfrm>
        </p:grpSpPr>
        <p:sp>
          <p:nvSpPr>
            <p:cNvPr id="107" name="Rectangle 106"/>
            <p:cNvSpPr/>
            <p:nvPr/>
          </p:nvSpPr>
          <p:spPr bwMode="auto">
            <a:xfrm>
              <a:off x="8963025" y="3976688"/>
              <a:ext cx="802481" cy="192881"/>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108" name="Freeform 6"/>
            <p:cNvSpPr>
              <a:spLocks noEditPoints="1"/>
            </p:cNvSpPr>
            <p:nvPr/>
          </p:nvSpPr>
          <p:spPr bwMode="auto">
            <a:xfrm>
              <a:off x="8924116" y="3944007"/>
              <a:ext cx="899334" cy="249208"/>
            </a:xfrm>
            <a:custGeom>
              <a:avLst/>
              <a:gdLst>
                <a:gd name="T0" fmla="*/ 2234 w 2234"/>
                <a:gd name="T1" fmla="*/ 479 h 619"/>
                <a:gd name="T2" fmla="*/ 143 w 2234"/>
                <a:gd name="T3" fmla="*/ 0 h 619"/>
                <a:gd name="T4" fmla="*/ 143 w 2234"/>
                <a:gd name="T5" fmla="*/ 619 h 619"/>
                <a:gd name="T6" fmla="*/ 1927 w 2234"/>
                <a:gd name="T7" fmla="*/ 422 h 619"/>
                <a:gd name="T8" fmla="*/ 1125 w 2234"/>
                <a:gd name="T9" fmla="*/ 114 h 619"/>
                <a:gd name="T10" fmla="*/ 1125 w 2234"/>
                <a:gd name="T11" fmla="*/ 202 h 619"/>
                <a:gd name="T12" fmla="*/ 1125 w 2234"/>
                <a:gd name="T13" fmla="*/ 270 h 619"/>
                <a:gd name="T14" fmla="*/ 1125 w 2234"/>
                <a:gd name="T15" fmla="*/ 358 h 619"/>
                <a:gd name="T16" fmla="*/ 1125 w 2234"/>
                <a:gd name="T17" fmla="*/ 419 h 619"/>
                <a:gd name="T18" fmla="*/ 1125 w 2234"/>
                <a:gd name="T19" fmla="*/ 507 h 619"/>
                <a:gd name="T20" fmla="*/ 959 w 2234"/>
                <a:gd name="T21" fmla="*/ 114 h 619"/>
                <a:gd name="T22" fmla="*/ 959 w 2234"/>
                <a:gd name="T23" fmla="*/ 202 h 619"/>
                <a:gd name="T24" fmla="*/ 959 w 2234"/>
                <a:gd name="T25" fmla="*/ 270 h 619"/>
                <a:gd name="T26" fmla="*/ 959 w 2234"/>
                <a:gd name="T27" fmla="*/ 358 h 619"/>
                <a:gd name="T28" fmla="*/ 959 w 2234"/>
                <a:gd name="T29" fmla="*/ 419 h 619"/>
                <a:gd name="T30" fmla="*/ 959 w 2234"/>
                <a:gd name="T31" fmla="*/ 507 h 619"/>
                <a:gd name="T32" fmla="*/ 796 w 2234"/>
                <a:gd name="T33" fmla="*/ 114 h 619"/>
                <a:gd name="T34" fmla="*/ 796 w 2234"/>
                <a:gd name="T35" fmla="*/ 202 h 619"/>
                <a:gd name="T36" fmla="*/ 796 w 2234"/>
                <a:gd name="T37" fmla="*/ 270 h 619"/>
                <a:gd name="T38" fmla="*/ 796 w 2234"/>
                <a:gd name="T39" fmla="*/ 358 h 619"/>
                <a:gd name="T40" fmla="*/ 796 w 2234"/>
                <a:gd name="T41" fmla="*/ 419 h 619"/>
                <a:gd name="T42" fmla="*/ 796 w 2234"/>
                <a:gd name="T43" fmla="*/ 507 h 619"/>
                <a:gd name="T44" fmla="*/ 633 w 2234"/>
                <a:gd name="T45" fmla="*/ 114 h 619"/>
                <a:gd name="T46" fmla="*/ 633 w 2234"/>
                <a:gd name="T47" fmla="*/ 202 h 619"/>
                <a:gd name="T48" fmla="*/ 633 w 2234"/>
                <a:gd name="T49" fmla="*/ 270 h 619"/>
                <a:gd name="T50" fmla="*/ 633 w 2234"/>
                <a:gd name="T51" fmla="*/ 358 h 619"/>
                <a:gd name="T52" fmla="*/ 633 w 2234"/>
                <a:gd name="T53" fmla="*/ 419 h 619"/>
                <a:gd name="T54" fmla="*/ 633 w 2234"/>
                <a:gd name="T55" fmla="*/ 507 h 619"/>
                <a:gd name="T56" fmla="*/ 467 w 2234"/>
                <a:gd name="T57" fmla="*/ 114 h 619"/>
                <a:gd name="T58" fmla="*/ 467 w 2234"/>
                <a:gd name="T59" fmla="*/ 202 h 619"/>
                <a:gd name="T60" fmla="*/ 467 w 2234"/>
                <a:gd name="T61" fmla="*/ 270 h 619"/>
                <a:gd name="T62" fmla="*/ 467 w 2234"/>
                <a:gd name="T63" fmla="*/ 358 h 619"/>
                <a:gd name="T64" fmla="*/ 467 w 2234"/>
                <a:gd name="T65" fmla="*/ 419 h 619"/>
                <a:gd name="T66" fmla="*/ 467 w 2234"/>
                <a:gd name="T67" fmla="*/ 507 h 619"/>
                <a:gd name="T68" fmla="*/ 302 w 2234"/>
                <a:gd name="T69" fmla="*/ 114 h 619"/>
                <a:gd name="T70" fmla="*/ 302 w 2234"/>
                <a:gd name="T71" fmla="*/ 202 h 619"/>
                <a:gd name="T72" fmla="*/ 302 w 2234"/>
                <a:gd name="T73" fmla="*/ 270 h 619"/>
                <a:gd name="T74" fmla="*/ 302 w 2234"/>
                <a:gd name="T75" fmla="*/ 358 h 619"/>
                <a:gd name="T76" fmla="*/ 302 w 2234"/>
                <a:gd name="T77" fmla="*/ 419 h 619"/>
                <a:gd name="T78" fmla="*/ 302 w 2234"/>
                <a:gd name="T79" fmla="*/ 507 h 619"/>
                <a:gd name="T80" fmla="*/ 139 w 2234"/>
                <a:gd name="T81" fmla="*/ 114 h 619"/>
                <a:gd name="T82" fmla="*/ 139 w 2234"/>
                <a:gd name="T83" fmla="*/ 202 h 619"/>
                <a:gd name="T84" fmla="*/ 139 w 2234"/>
                <a:gd name="T85" fmla="*/ 270 h 619"/>
                <a:gd name="T86" fmla="*/ 139 w 2234"/>
                <a:gd name="T87" fmla="*/ 358 h 619"/>
                <a:gd name="T88" fmla="*/ 139 w 2234"/>
                <a:gd name="T89" fmla="*/ 419 h 619"/>
                <a:gd name="T90" fmla="*/ 139 w 2234"/>
                <a:gd name="T91" fmla="*/ 50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34" h="619">
                  <a:moveTo>
                    <a:pt x="143" y="619"/>
                  </a:moveTo>
                  <a:cubicBezTo>
                    <a:pt x="2091" y="619"/>
                    <a:pt x="2091" y="619"/>
                    <a:pt x="2091" y="619"/>
                  </a:cubicBezTo>
                  <a:cubicBezTo>
                    <a:pt x="2170" y="619"/>
                    <a:pt x="2234" y="558"/>
                    <a:pt x="2234" y="479"/>
                  </a:cubicBezTo>
                  <a:cubicBezTo>
                    <a:pt x="2234" y="143"/>
                    <a:pt x="2234" y="143"/>
                    <a:pt x="2234" y="143"/>
                  </a:cubicBezTo>
                  <a:cubicBezTo>
                    <a:pt x="2234" y="64"/>
                    <a:pt x="2170" y="0"/>
                    <a:pt x="2091" y="0"/>
                  </a:cubicBezTo>
                  <a:cubicBezTo>
                    <a:pt x="143" y="0"/>
                    <a:pt x="143" y="0"/>
                    <a:pt x="143" y="0"/>
                  </a:cubicBezTo>
                  <a:cubicBezTo>
                    <a:pt x="64" y="0"/>
                    <a:pt x="0" y="64"/>
                    <a:pt x="0" y="143"/>
                  </a:cubicBezTo>
                  <a:cubicBezTo>
                    <a:pt x="0" y="479"/>
                    <a:pt x="0" y="479"/>
                    <a:pt x="0" y="479"/>
                  </a:cubicBezTo>
                  <a:cubicBezTo>
                    <a:pt x="0" y="558"/>
                    <a:pt x="64" y="619"/>
                    <a:pt x="143" y="619"/>
                  </a:cubicBezTo>
                  <a:close/>
                  <a:moveTo>
                    <a:pt x="1927" y="198"/>
                  </a:moveTo>
                  <a:cubicBezTo>
                    <a:pt x="1989" y="198"/>
                    <a:pt x="2040" y="248"/>
                    <a:pt x="2040" y="310"/>
                  </a:cubicBezTo>
                  <a:cubicBezTo>
                    <a:pt x="2040" y="373"/>
                    <a:pt x="1989" y="422"/>
                    <a:pt x="1927" y="422"/>
                  </a:cubicBezTo>
                  <a:cubicBezTo>
                    <a:pt x="1866" y="422"/>
                    <a:pt x="1815" y="373"/>
                    <a:pt x="1815" y="310"/>
                  </a:cubicBezTo>
                  <a:cubicBezTo>
                    <a:pt x="1815" y="248"/>
                    <a:pt x="1866" y="198"/>
                    <a:pt x="1927" y="198"/>
                  </a:cubicBezTo>
                  <a:close/>
                  <a:moveTo>
                    <a:pt x="1125" y="114"/>
                  </a:moveTo>
                  <a:cubicBezTo>
                    <a:pt x="1213" y="114"/>
                    <a:pt x="1213" y="114"/>
                    <a:pt x="1213" y="114"/>
                  </a:cubicBezTo>
                  <a:cubicBezTo>
                    <a:pt x="1213" y="202"/>
                    <a:pt x="1213" y="202"/>
                    <a:pt x="1213" y="202"/>
                  </a:cubicBezTo>
                  <a:cubicBezTo>
                    <a:pt x="1125" y="202"/>
                    <a:pt x="1125" y="202"/>
                    <a:pt x="1125" y="202"/>
                  </a:cubicBezTo>
                  <a:cubicBezTo>
                    <a:pt x="1125" y="114"/>
                    <a:pt x="1125" y="114"/>
                    <a:pt x="1125" y="114"/>
                  </a:cubicBezTo>
                  <a:cubicBezTo>
                    <a:pt x="1125" y="114"/>
                    <a:pt x="1125" y="114"/>
                    <a:pt x="1125" y="114"/>
                  </a:cubicBezTo>
                  <a:close/>
                  <a:moveTo>
                    <a:pt x="1125" y="270"/>
                  </a:moveTo>
                  <a:cubicBezTo>
                    <a:pt x="1213" y="270"/>
                    <a:pt x="1213" y="270"/>
                    <a:pt x="1213" y="270"/>
                  </a:cubicBezTo>
                  <a:cubicBezTo>
                    <a:pt x="1213" y="358"/>
                    <a:pt x="1213" y="358"/>
                    <a:pt x="1213" y="358"/>
                  </a:cubicBezTo>
                  <a:cubicBezTo>
                    <a:pt x="1125" y="358"/>
                    <a:pt x="1125" y="358"/>
                    <a:pt x="1125" y="358"/>
                  </a:cubicBezTo>
                  <a:cubicBezTo>
                    <a:pt x="1125" y="270"/>
                    <a:pt x="1125" y="270"/>
                    <a:pt x="1125" y="270"/>
                  </a:cubicBezTo>
                  <a:cubicBezTo>
                    <a:pt x="1125" y="270"/>
                    <a:pt x="1125" y="270"/>
                    <a:pt x="1125" y="270"/>
                  </a:cubicBezTo>
                  <a:close/>
                  <a:moveTo>
                    <a:pt x="1125" y="419"/>
                  </a:moveTo>
                  <a:cubicBezTo>
                    <a:pt x="1213" y="419"/>
                    <a:pt x="1213" y="419"/>
                    <a:pt x="1213" y="419"/>
                  </a:cubicBezTo>
                  <a:cubicBezTo>
                    <a:pt x="1213" y="507"/>
                    <a:pt x="1213" y="507"/>
                    <a:pt x="1213" y="507"/>
                  </a:cubicBezTo>
                  <a:cubicBezTo>
                    <a:pt x="1125" y="507"/>
                    <a:pt x="1125" y="507"/>
                    <a:pt x="1125" y="507"/>
                  </a:cubicBezTo>
                  <a:cubicBezTo>
                    <a:pt x="1125" y="419"/>
                    <a:pt x="1125" y="419"/>
                    <a:pt x="1125" y="419"/>
                  </a:cubicBezTo>
                  <a:cubicBezTo>
                    <a:pt x="1125" y="419"/>
                    <a:pt x="1125" y="419"/>
                    <a:pt x="1125" y="419"/>
                  </a:cubicBezTo>
                  <a:close/>
                  <a:moveTo>
                    <a:pt x="959" y="114"/>
                  </a:moveTo>
                  <a:cubicBezTo>
                    <a:pt x="1050" y="114"/>
                    <a:pt x="1050" y="114"/>
                    <a:pt x="1050" y="114"/>
                  </a:cubicBezTo>
                  <a:cubicBezTo>
                    <a:pt x="1050" y="202"/>
                    <a:pt x="1050" y="202"/>
                    <a:pt x="1050" y="202"/>
                  </a:cubicBezTo>
                  <a:cubicBezTo>
                    <a:pt x="959" y="202"/>
                    <a:pt x="959" y="202"/>
                    <a:pt x="959" y="202"/>
                  </a:cubicBezTo>
                  <a:cubicBezTo>
                    <a:pt x="959" y="114"/>
                    <a:pt x="959" y="114"/>
                    <a:pt x="959" y="114"/>
                  </a:cubicBezTo>
                  <a:cubicBezTo>
                    <a:pt x="959" y="114"/>
                    <a:pt x="959" y="114"/>
                    <a:pt x="959" y="114"/>
                  </a:cubicBezTo>
                  <a:close/>
                  <a:moveTo>
                    <a:pt x="959" y="270"/>
                  </a:moveTo>
                  <a:cubicBezTo>
                    <a:pt x="1050" y="270"/>
                    <a:pt x="1050" y="270"/>
                    <a:pt x="1050" y="270"/>
                  </a:cubicBezTo>
                  <a:cubicBezTo>
                    <a:pt x="1050" y="358"/>
                    <a:pt x="1050" y="358"/>
                    <a:pt x="1050" y="358"/>
                  </a:cubicBezTo>
                  <a:cubicBezTo>
                    <a:pt x="959" y="358"/>
                    <a:pt x="959" y="358"/>
                    <a:pt x="959" y="358"/>
                  </a:cubicBezTo>
                  <a:cubicBezTo>
                    <a:pt x="959" y="270"/>
                    <a:pt x="959" y="270"/>
                    <a:pt x="959" y="270"/>
                  </a:cubicBezTo>
                  <a:cubicBezTo>
                    <a:pt x="959" y="270"/>
                    <a:pt x="959" y="270"/>
                    <a:pt x="959" y="270"/>
                  </a:cubicBezTo>
                  <a:close/>
                  <a:moveTo>
                    <a:pt x="959" y="419"/>
                  </a:moveTo>
                  <a:cubicBezTo>
                    <a:pt x="1050" y="419"/>
                    <a:pt x="1050" y="419"/>
                    <a:pt x="1050" y="419"/>
                  </a:cubicBezTo>
                  <a:cubicBezTo>
                    <a:pt x="1050" y="507"/>
                    <a:pt x="1050" y="507"/>
                    <a:pt x="1050" y="507"/>
                  </a:cubicBezTo>
                  <a:cubicBezTo>
                    <a:pt x="959" y="507"/>
                    <a:pt x="959" y="507"/>
                    <a:pt x="959" y="507"/>
                  </a:cubicBezTo>
                  <a:cubicBezTo>
                    <a:pt x="959" y="419"/>
                    <a:pt x="959" y="419"/>
                    <a:pt x="959" y="419"/>
                  </a:cubicBezTo>
                  <a:cubicBezTo>
                    <a:pt x="959" y="419"/>
                    <a:pt x="959" y="419"/>
                    <a:pt x="959" y="419"/>
                  </a:cubicBezTo>
                  <a:close/>
                  <a:moveTo>
                    <a:pt x="796" y="114"/>
                  </a:moveTo>
                  <a:cubicBezTo>
                    <a:pt x="886" y="114"/>
                    <a:pt x="886" y="114"/>
                    <a:pt x="886" y="114"/>
                  </a:cubicBezTo>
                  <a:cubicBezTo>
                    <a:pt x="886" y="202"/>
                    <a:pt x="886" y="202"/>
                    <a:pt x="886" y="202"/>
                  </a:cubicBezTo>
                  <a:cubicBezTo>
                    <a:pt x="796" y="202"/>
                    <a:pt x="796" y="202"/>
                    <a:pt x="796" y="202"/>
                  </a:cubicBezTo>
                  <a:cubicBezTo>
                    <a:pt x="796" y="114"/>
                    <a:pt x="796" y="114"/>
                    <a:pt x="796" y="114"/>
                  </a:cubicBezTo>
                  <a:cubicBezTo>
                    <a:pt x="796" y="114"/>
                    <a:pt x="796" y="114"/>
                    <a:pt x="796" y="114"/>
                  </a:cubicBezTo>
                  <a:close/>
                  <a:moveTo>
                    <a:pt x="796" y="270"/>
                  </a:moveTo>
                  <a:cubicBezTo>
                    <a:pt x="886" y="270"/>
                    <a:pt x="886" y="270"/>
                    <a:pt x="886" y="270"/>
                  </a:cubicBezTo>
                  <a:cubicBezTo>
                    <a:pt x="886" y="358"/>
                    <a:pt x="886" y="358"/>
                    <a:pt x="886" y="358"/>
                  </a:cubicBezTo>
                  <a:cubicBezTo>
                    <a:pt x="796" y="358"/>
                    <a:pt x="796" y="358"/>
                    <a:pt x="796" y="358"/>
                  </a:cubicBezTo>
                  <a:cubicBezTo>
                    <a:pt x="796" y="270"/>
                    <a:pt x="796" y="270"/>
                    <a:pt x="796" y="270"/>
                  </a:cubicBezTo>
                  <a:cubicBezTo>
                    <a:pt x="796" y="270"/>
                    <a:pt x="796" y="270"/>
                    <a:pt x="796" y="270"/>
                  </a:cubicBezTo>
                  <a:close/>
                  <a:moveTo>
                    <a:pt x="796" y="419"/>
                  </a:moveTo>
                  <a:cubicBezTo>
                    <a:pt x="886" y="419"/>
                    <a:pt x="886" y="419"/>
                    <a:pt x="886" y="419"/>
                  </a:cubicBezTo>
                  <a:cubicBezTo>
                    <a:pt x="886" y="507"/>
                    <a:pt x="886" y="507"/>
                    <a:pt x="886" y="507"/>
                  </a:cubicBezTo>
                  <a:cubicBezTo>
                    <a:pt x="796" y="507"/>
                    <a:pt x="796" y="507"/>
                    <a:pt x="796" y="507"/>
                  </a:cubicBezTo>
                  <a:cubicBezTo>
                    <a:pt x="796" y="419"/>
                    <a:pt x="796" y="419"/>
                    <a:pt x="796" y="419"/>
                  </a:cubicBezTo>
                  <a:cubicBezTo>
                    <a:pt x="796" y="419"/>
                    <a:pt x="796" y="419"/>
                    <a:pt x="796" y="419"/>
                  </a:cubicBezTo>
                  <a:close/>
                  <a:moveTo>
                    <a:pt x="633" y="114"/>
                  </a:moveTo>
                  <a:cubicBezTo>
                    <a:pt x="721" y="114"/>
                    <a:pt x="721" y="114"/>
                    <a:pt x="721" y="114"/>
                  </a:cubicBezTo>
                  <a:cubicBezTo>
                    <a:pt x="721" y="202"/>
                    <a:pt x="721" y="202"/>
                    <a:pt x="721" y="202"/>
                  </a:cubicBezTo>
                  <a:cubicBezTo>
                    <a:pt x="633" y="202"/>
                    <a:pt x="633" y="202"/>
                    <a:pt x="633" y="202"/>
                  </a:cubicBezTo>
                  <a:cubicBezTo>
                    <a:pt x="633" y="114"/>
                    <a:pt x="633" y="114"/>
                    <a:pt x="633" y="114"/>
                  </a:cubicBezTo>
                  <a:cubicBezTo>
                    <a:pt x="633" y="114"/>
                    <a:pt x="633" y="114"/>
                    <a:pt x="633" y="114"/>
                  </a:cubicBezTo>
                  <a:close/>
                  <a:moveTo>
                    <a:pt x="633" y="270"/>
                  </a:moveTo>
                  <a:cubicBezTo>
                    <a:pt x="721" y="270"/>
                    <a:pt x="721" y="270"/>
                    <a:pt x="721" y="270"/>
                  </a:cubicBezTo>
                  <a:cubicBezTo>
                    <a:pt x="721" y="358"/>
                    <a:pt x="721" y="358"/>
                    <a:pt x="721" y="358"/>
                  </a:cubicBezTo>
                  <a:cubicBezTo>
                    <a:pt x="633" y="358"/>
                    <a:pt x="633" y="358"/>
                    <a:pt x="633" y="358"/>
                  </a:cubicBezTo>
                  <a:cubicBezTo>
                    <a:pt x="633" y="270"/>
                    <a:pt x="633" y="270"/>
                    <a:pt x="633" y="270"/>
                  </a:cubicBezTo>
                  <a:cubicBezTo>
                    <a:pt x="633" y="270"/>
                    <a:pt x="633" y="270"/>
                    <a:pt x="633" y="270"/>
                  </a:cubicBezTo>
                  <a:close/>
                  <a:moveTo>
                    <a:pt x="633" y="419"/>
                  </a:moveTo>
                  <a:cubicBezTo>
                    <a:pt x="721" y="419"/>
                    <a:pt x="721" y="419"/>
                    <a:pt x="721" y="419"/>
                  </a:cubicBezTo>
                  <a:cubicBezTo>
                    <a:pt x="721" y="507"/>
                    <a:pt x="721" y="507"/>
                    <a:pt x="721" y="507"/>
                  </a:cubicBezTo>
                  <a:cubicBezTo>
                    <a:pt x="633" y="507"/>
                    <a:pt x="633" y="507"/>
                    <a:pt x="633" y="507"/>
                  </a:cubicBezTo>
                  <a:cubicBezTo>
                    <a:pt x="633" y="419"/>
                    <a:pt x="633" y="419"/>
                    <a:pt x="633" y="419"/>
                  </a:cubicBezTo>
                  <a:cubicBezTo>
                    <a:pt x="633" y="419"/>
                    <a:pt x="633" y="419"/>
                    <a:pt x="633" y="419"/>
                  </a:cubicBezTo>
                  <a:close/>
                  <a:moveTo>
                    <a:pt x="467" y="114"/>
                  </a:moveTo>
                  <a:cubicBezTo>
                    <a:pt x="556" y="114"/>
                    <a:pt x="556" y="114"/>
                    <a:pt x="556" y="114"/>
                  </a:cubicBezTo>
                  <a:cubicBezTo>
                    <a:pt x="556" y="202"/>
                    <a:pt x="556" y="202"/>
                    <a:pt x="556" y="202"/>
                  </a:cubicBezTo>
                  <a:cubicBezTo>
                    <a:pt x="467" y="202"/>
                    <a:pt x="467" y="202"/>
                    <a:pt x="467" y="202"/>
                  </a:cubicBezTo>
                  <a:cubicBezTo>
                    <a:pt x="467" y="114"/>
                    <a:pt x="467" y="114"/>
                    <a:pt x="467" y="114"/>
                  </a:cubicBezTo>
                  <a:cubicBezTo>
                    <a:pt x="467" y="114"/>
                    <a:pt x="467" y="114"/>
                    <a:pt x="467" y="114"/>
                  </a:cubicBezTo>
                  <a:close/>
                  <a:moveTo>
                    <a:pt x="467" y="270"/>
                  </a:moveTo>
                  <a:cubicBezTo>
                    <a:pt x="556" y="270"/>
                    <a:pt x="556" y="270"/>
                    <a:pt x="556" y="270"/>
                  </a:cubicBezTo>
                  <a:cubicBezTo>
                    <a:pt x="556" y="358"/>
                    <a:pt x="556" y="358"/>
                    <a:pt x="556" y="358"/>
                  </a:cubicBezTo>
                  <a:cubicBezTo>
                    <a:pt x="467" y="358"/>
                    <a:pt x="467" y="358"/>
                    <a:pt x="467" y="358"/>
                  </a:cubicBezTo>
                  <a:cubicBezTo>
                    <a:pt x="467" y="270"/>
                    <a:pt x="467" y="270"/>
                    <a:pt x="467" y="270"/>
                  </a:cubicBezTo>
                  <a:cubicBezTo>
                    <a:pt x="467" y="270"/>
                    <a:pt x="467" y="270"/>
                    <a:pt x="467" y="270"/>
                  </a:cubicBezTo>
                  <a:close/>
                  <a:moveTo>
                    <a:pt x="467" y="419"/>
                  </a:moveTo>
                  <a:cubicBezTo>
                    <a:pt x="556" y="419"/>
                    <a:pt x="556" y="419"/>
                    <a:pt x="556" y="419"/>
                  </a:cubicBezTo>
                  <a:cubicBezTo>
                    <a:pt x="556" y="507"/>
                    <a:pt x="556" y="507"/>
                    <a:pt x="556" y="507"/>
                  </a:cubicBezTo>
                  <a:cubicBezTo>
                    <a:pt x="467" y="507"/>
                    <a:pt x="467" y="507"/>
                    <a:pt x="467" y="507"/>
                  </a:cubicBezTo>
                  <a:cubicBezTo>
                    <a:pt x="467" y="419"/>
                    <a:pt x="467" y="419"/>
                    <a:pt x="467" y="419"/>
                  </a:cubicBezTo>
                  <a:cubicBezTo>
                    <a:pt x="467" y="419"/>
                    <a:pt x="467" y="419"/>
                    <a:pt x="467" y="419"/>
                  </a:cubicBezTo>
                  <a:close/>
                  <a:moveTo>
                    <a:pt x="302" y="114"/>
                  </a:moveTo>
                  <a:cubicBezTo>
                    <a:pt x="392" y="114"/>
                    <a:pt x="392" y="114"/>
                    <a:pt x="392" y="114"/>
                  </a:cubicBezTo>
                  <a:cubicBezTo>
                    <a:pt x="392" y="202"/>
                    <a:pt x="392" y="202"/>
                    <a:pt x="392" y="202"/>
                  </a:cubicBezTo>
                  <a:cubicBezTo>
                    <a:pt x="302" y="202"/>
                    <a:pt x="302" y="202"/>
                    <a:pt x="302" y="202"/>
                  </a:cubicBezTo>
                  <a:cubicBezTo>
                    <a:pt x="302" y="114"/>
                    <a:pt x="302" y="114"/>
                    <a:pt x="302" y="114"/>
                  </a:cubicBezTo>
                  <a:cubicBezTo>
                    <a:pt x="302" y="114"/>
                    <a:pt x="302" y="114"/>
                    <a:pt x="302" y="114"/>
                  </a:cubicBezTo>
                  <a:close/>
                  <a:moveTo>
                    <a:pt x="302" y="270"/>
                  </a:moveTo>
                  <a:cubicBezTo>
                    <a:pt x="392" y="270"/>
                    <a:pt x="392" y="270"/>
                    <a:pt x="392" y="270"/>
                  </a:cubicBezTo>
                  <a:cubicBezTo>
                    <a:pt x="392" y="358"/>
                    <a:pt x="392" y="358"/>
                    <a:pt x="392" y="358"/>
                  </a:cubicBezTo>
                  <a:cubicBezTo>
                    <a:pt x="302" y="358"/>
                    <a:pt x="302" y="358"/>
                    <a:pt x="302" y="358"/>
                  </a:cubicBezTo>
                  <a:cubicBezTo>
                    <a:pt x="302" y="270"/>
                    <a:pt x="302" y="270"/>
                    <a:pt x="302" y="270"/>
                  </a:cubicBezTo>
                  <a:cubicBezTo>
                    <a:pt x="302" y="270"/>
                    <a:pt x="302" y="270"/>
                    <a:pt x="302" y="270"/>
                  </a:cubicBezTo>
                  <a:close/>
                  <a:moveTo>
                    <a:pt x="302" y="419"/>
                  </a:moveTo>
                  <a:cubicBezTo>
                    <a:pt x="392" y="419"/>
                    <a:pt x="392" y="419"/>
                    <a:pt x="392" y="419"/>
                  </a:cubicBezTo>
                  <a:cubicBezTo>
                    <a:pt x="392" y="507"/>
                    <a:pt x="392" y="507"/>
                    <a:pt x="392" y="507"/>
                  </a:cubicBezTo>
                  <a:cubicBezTo>
                    <a:pt x="302" y="507"/>
                    <a:pt x="302" y="507"/>
                    <a:pt x="302" y="507"/>
                  </a:cubicBezTo>
                  <a:cubicBezTo>
                    <a:pt x="302" y="419"/>
                    <a:pt x="302" y="419"/>
                    <a:pt x="302" y="419"/>
                  </a:cubicBezTo>
                  <a:cubicBezTo>
                    <a:pt x="302" y="419"/>
                    <a:pt x="302" y="419"/>
                    <a:pt x="302" y="419"/>
                  </a:cubicBezTo>
                  <a:close/>
                  <a:moveTo>
                    <a:pt x="139" y="114"/>
                  </a:moveTo>
                  <a:cubicBezTo>
                    <a:pt x="227" y="114"/>
                    <a:pt x="227" y="114"/>
                    <a:pt x="227" y="114"/>
                  </a:cubicBezTo>
                  <a:cubicBezTo>
                    <a:pt x="227" y="202"/>
                    <a:pt x="227" y="202"/>
                    <a:pt x="227" y="202"/>
                  </a:cubicBezTo>
                  <a:cubicBezTo>
                    <a:pt x="139" y="202"/>
                    <a:pt x="139" y="202"/>
                    <a:pt x="139" y="202"/>
                  </a:cubicBezTo>
                  <a:cubicBezTo>
                    <a:pt x="139" y="114"/>
                    <a:pt x="139" y="114"/>
                    <a:pt x="139" y="114"/>
                  </a:cubicBezTo>
                  <a:cubicBezTo>
                    <a:pt x="139" y="114"/>
                    <a:pt x="139" y="114"/>
                    <a:pt x="139" y="114"/>
                  </a:cubicBezTo>
                  <a:close/>
                  <a:moveTo>
                    <a:pt x="139" y="270"/>
                  </a:moveTo>
                  <a:cubicBezTo>
                    <a:pt x="227" y="270"/>
                    <a:pt x="227" y="270"/>
                    <a:pt x="227" y="270"/>
                  </a:cubicBezTo>
                  <a:cubicBezTo>
                    <a:pt x="227" y="358"/>
                    <a:pt x="227" y="358"/>
                    <a:pt x="227" y="358"/>
                  </a:cubicBezTo>
                  <a:cubicBezTo>
                    <a:pt x="139" y="358"/>
                    <a:pt x="139" y="358"/>
                    <a:pt x="139" y="358"/>
                  </a:cubicBezTo>
                  <a:cubicBezTo>
                    <a:pt x="139" y="270"/>
                    <a:pt x="139" y="270"/>
                    <a:pt x="139" y="270"/>
                  </a:cubicBezTo>
                  <a:cubicBezTo>
                    <a:pt x="139" y="270"/>
                    <a:pt x="139" y="270"/>
                    <a:pt x="139" y="270"/>
                  </a:cubicBezTo>
                  <a:close/>
                  <a:moveTo>
                    <a:pt x="139" y="419"/>
                  </a:moveTo>
                  <a:cubicBezTo>
                    <a:pt x="227" y="419"/>
                    <a:pt x="227" y="419"/>
                    <a:pt x="227" y="419"/>
                  </a:cubicBezTo>
                  <a:cubicBezTo>
                    <a:pt x="227" y="507"/>
                    <a:pt x="227" y="507"/>
                    <a:pt x="227" y="507"/>
                  </a:cubicBezTo>
                  <a:cubicBezTo>
                    <a:pt x="139" y="507"/>
                    <a:pt x="139" y="507"/>
                    <a:pt x="139" y="507"/>
                  </a:cubicBezTo>
                  <a:cubicBezTo>
                    <a:pt x="139" y="419"/>
                    <a:pt x="139" y="419"/>
                    <a:pt x="139" y="419"/>
                  </a:cubicBezTo>
                  <a:cubicBezTo>
                    <a:pt x="139" y="419"/>
                    <a:pt x="139" y="419"/>
                    <a:pt x="139" y="419"/>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29347851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171450"/>
            <a:ext cx="8363938" cy="498598"/>
          </a:xfrm>
        </p:spPr>
        <p:txBody>
          <a:bodyPr/>
          <a:lstStyle/>
          <a:p>
            <a:r>
              <a:rPr lang="en-US" sz="3600" dirty="0" smtClean="0"/>
              <a:t>Windows Azure Virtual Network Scenarios</a:t>
            </a:r>
            <a:endParaRPr lang="en-US" sz="3600" dirty="0"/>
          </a:p>
        </p:txBody>
      </p:sp>
      <p:sp>
        <p:nvSpPr>
          <p:cNvPr id="3" name="Content Placeholder 2"/>
          <p:cNvSpPr>
            <a:spLocks noGrp="1"/>
          </p:cNvSpPr>
          <p:nvPr>
            <p:ph type="body" sz="quarter" idx="10"/>
          </p:nvPr>
        </p:nvSpPr>
        <p:spPr>
          <a:xfrm>
            <a:off x="389436" y="1085850"/>
            <a:ext cx="8363938" cy="3717171"/>
          </a:xfrm>
        </p:spPr>
        <p:txBody>
          <a:bodyPr/>
          <a:lstStyle/>
          <a:p>
            <a:r>
              <a:rPr lang="en-US" sz="1800" dirty="0" smtClean="0">
                <a:solidFill>
                  <a:schemeClr val="accent2"/>
                </a:solidFill>
                <a:latin typeface="+mn-lt"/>
              </a:rPr>
              <a:t>Hybrid Public/Private Cloud</a:t>
            </a:r>
          </a:p>
          <a:p>
            <a:r>
              <a:rPr lang="en-US" sz="1800" dirty="0" smtClean="0">
                <a:latin typeface="+mn-lt"/>
              </a:rPr>
              <a:t>Enterprise app in Windows Azure requiring connectivity to on-premise resources</a:t>
            </a:r>
          </a:p>
          <a:p>
            <a:pPr lvl="1"/>
            <a:endParaRPr lang="en-US" sz="1050" dirty="0" smtClean="0"/>
          </a:p>
          <a:p>
            <a:r>
              <a:rPr lang="en-US" sz="1800" dirty="0" smtClean="0">
                <a:solidFill>
                  <a:schemeClr val="accent2">
                    <a:alpha val="99000"/>
                  </a:schemeClr>
                </a:solidFill>
                <a:latin typeface="+mn-lt"/>
              </a:rPr>
              <a:t>Enterprise Identity and Access Control</a:t>
            </a:r>
          </a:p>
          <a:p>
            <a:pPr lvl="1"/>
            <a:r>
              <a:rPr lang="en-US" sz="1800" dirty="0" smtClean="0">
                <a:latin typeface="+mn-lt"/>
              </a:rPr>
              <a:t>Manage identity and access control with on-premise resources </a:t>
            </a:r>
            <a:br>
              <a:rPr lang="en-US" sz="1800" dirty="0" smtClean="0">
                <a:latin typeface="+mn-lt"/>
              </a:rPr>
            </a:br>
            <a:r>
              <a:rPr lang="en-US" sz="1800" dirty="0" smtClean="0">
                <a:latin typeface="+mn-lt"/>
              </a:rPr>
              <a:t>(on-premises Active Directory)</a:t>
            </a:r>
            <a:br>
              <a:rPr lang="en-US" sz="1800" dirty="0" smtClean="0">
                <a:latin typeface="+mn-lt"/>
              </a:rPr>
            </a:br>
            <a:endParaRPr lang="en-US" sz="1050" dirty="0"/>
          </a:p>
          <a:p>
            <a:r>
              <a:rPr lang="en-US" sz="1800" dirty="0" smtClean="0">
                <a:solidFill>
                  <a:schemeClr val="accent2">
                    <a:alpha val="99000"/>
                  </a:schemeClr>
                </a:solidFill>
                <a:latin typeface="+mn-lt"/>
              </a:rPr>
              <a:t>Monitoring and Management</a:t>
            </a:r>
          </a:p>
          <a:p>
            <a:r>
              <a:rPr lang="en-US" sz="1800" dirty="0" smtClean="0">
                <a:latin typeface="+mn-lt"/>
              </a:rPr>
              <a:t>Remote monitoring and trouble-shooting of  resources </a:t>
            </a:r>
            <a:br>
              <a:rPr lang="en-US" sz="1800" dirty="0" smtClean="0">
                <a:latin typeface="+mn-lt"/>
              </a:rPr>
            </a:br>
            <a:r>
              <a:rPr lang="en-US" sz="1800" dirty="0" smtClean="0">
                <a:latin typeface="+mn-lt"/>
              </a:rPr>
              <a:t>running in Windows Azure</a:t>
            </a:r>
          </a:p>
          <a:p>
            <a:pPr lvl="1"/>
            <a:endParaRPr lang="en-US" sz="1050" dirty="0"/>
          </a:p>
          <a:p>
            <a:r>
              <a:rPr lang="en-US" sz="1800" dirty="0" smtClean="0">
                <a:solidFill>
                  <a:schemeClr val="accent2">
                    <a:alpha val="99000"/>
                  </a:schemeClr>
                </a:solidFill>
                <a:latin typeface="+mn-lt"/>
              </a:rPr>
              <a:t>Advanced Connectivity Requirements</a:t>
            </a:r>
          </a:p>
          <a:p>
            <a:r>
              <a:rPr lang="en-US" sz="1800" dirty="0" smtClean="0">
                <a:latin typeface="+mn-lt"/>
              </a:rPr>
              <a:t>Cloud deployments requiring persistent IP addresses </a:t>
            </a:r>
            <a:br>
              <a:rPr lang="en-US" sz="1800" dirty="0" smtClean="0">
                <a:latin typeface="+mn-lt"/>
              </a:rPr>
            </a:br>
            <a:r>
              <a:rPr lang="en-US" sz="1800" dirty="0" smtClean="0">
                <a:latin typeface="+mn-lt"/>
              </a:rPr>
              <a:t>and direct connectivity across services</a:t>
            </a:r>
            <a:endParaRPr lang="en-US" sz="1800" dirty="0">
              <a:latin typeface="+mn-lt"/>
            </a:endParaRPr>
          </a:p>
        </p:txBody>
      </p:sp>
      <p:sp>
        <p:nvSpPr>
          <p:cNvPr id="4" name="Freeform 18"/>
          <p:cNvSpPr>
            <a:spLocks noEditPoints="1"/>
          </p:cNvSpPr>
          <p:nvPr/>
        </p:nvSpPr>
        <p:spPr bwMode="black">
          <a:xfrm>
            <a:off x="7033316" y="2614305"/>
            <a:ext cx="1604266" cy="1965960"/>
          </a:xfrm>
          <a:custGeom>
            <a:avLst/>
            <a:gdLst>
              <a:gd name="T0" fmla="*/ 129 w 246"/>
              <a:gd name="T1" fmla="*/ 192 h 300"/>
              <a:gd name="T2" fmla="*/ 43 w 246"/>
              <a:gd name="T3" fmla="*/ 202 h 300"/>
              <a:gd name="T4" fmla="*/ 129 w 246"/>
              <a:gd name="T5" fmla="*/ 126 h 300"/>
              <a:gd name="T6" fmla="*/ 43 w 246"/>
              <a:gd name="T7" fmla="*/ 135 h 300"/>
              <a:gd name="T8" fmla="*/ 129 w 246"/>
              <a:gd name="T9" fmla="*/ 126 h 300"/>
              <a:gd name="T10" fmla="*/ 215 w 246"/>
              <a:gd name="T11" fmla="*/ 101 h 300"/>
              <a:gd name="T12" fmla="*/ 219 w 246"/>
              <a:gd name="T13" fmla="*/ 90 h 300"/>
              <a:gd name="T14" fmla="*/ 208 w 246"/>
              <a:gd name="T15" fmla="*/ 111 h 300"/>
              <a:gd name="T16" fmla="*/ 43 w 246"/>
              <a:gd name="T17" fmla="*/ 92 h 300"/>
              <a:gd name="T18" fmla="*/ 117 w 246"/>
              <a:gd name="T19" fmla="*/ 102 h 300"/>
              <a:gd name="T20" fmla="*/ 43 w 246"/>
              <a:gd name="T21" fmla="*/ 235 h 300"/>
              <a:gd name="T22" fmla="*/ 117 w 246"/>
              <a:gd name="T23" fmla="*/ 226 h 300"/>
              <a:gd name="T24" fmla="*/ 43 w 246"/>
              <a:gd name="T25" fmla="*/ 235 h 300"/>
              <a:gd name="T26" fmla="*/ 11 w 246"/>
              <a:gd name="T27" fmla="*/ 287 h 300"/>
              <a:gd name="T28" fmla="*/ 35 w 246"/>
              <a:gd name="T29" fmla="*/ 36 h 300"/>
              <a:gd name="T30" fmla="*/ 0 w 246"/>
              <a:gd name="T31" fmla="*/ 22 h 300"/>
              <a:gd name="T32" fmla="*/ 219 w 246"/>
              <a:gd name="T33" fmla="*/ 300 h 300"/>
              <a:gd name="T34" fmla="*/ 208 w 246"/>
              <a:gd name="T35" fmla="*/ 173 h 300"/>
              <a:gd name="T36" fmla="*/ 117 w 246"/>
              <a:gd name="T37" fmla="*/ 159 h 300"/>
              <a:gd name="T38" fmla="*/ 43 w 246"/>
              <a:gd name="T39" fmla="*/ 169 h 300"/>
              <a:gd name="T40" fmla="*/ 117 w 246"/>
              <a:gd name="T41" fmla="*/ 159 h 300"/>
              <a:gd name="T42" fmla="*/ 57 w 246"/>
              <a:gd name="T43" fmla="*/ 22 h 300"/>
              <a:gd name="T44" fmla="*/ 86 w 246"/>
              <a:gd name="T45" fmla="*/ 20 h 300"/>
              <a:gd name="T46" fmla="*/ 110 w 246"/>
              <a:gd name="T47" fmla="*/ 0 h 300"/>
              <a:gd name="T48" fmla="*/ 133 w 246"/>
              <a:gd name="T49" fmla="*/ 20 h 300"/>
              <a:gd name="T50" fmla="*/ 162 w 246"/>
              <a:gd name="T51" fmla="*/ 22 h 300"/>
              <a:gd name="T52" fmla="*/ 179 w 246"/>
              <a:gd name="T53" fmla="*/ 43 h 300"/>
              <a:gd name="T54" fmla="*/ 41 w 246"/>
              <a:gd name="T55" fmla="*/ 36 h 300"/>
              <a:gd name="T56" fmla="*/ 110 w 246"/>
              <a:gd name="T57" fmla="*/ 20 h 300"/>
              <a:gd name="T58" fmla="*/ 110 w 246"/>
              <a:gd name="T59" fmla="*/ 11 h 300"/>
              <a:gd name="T60" fmla="*/ 190 w 246"/>
              <a:gd name="T61" fmla="*/ 269 h 300"/>
              <a:gd name="T62" fmla="*/ 29 w 246"/>
              <a:gd name="T63" fmla="*/ 59 h 300"/>
              <a:gd name="T64" fmla="*/ 190 w 246"/>
              <a:gd name="T65" fmla="*/ 71 h 300"/>
              <a:gd name="T66" fmla="*/ 200 w 246"/>
              <a:gd name="T67" fmla="*/ 49 h 300"/>
              <a:gd name="T68" fmla="*/ 19 w 246"/>
              <a:gd name="T69" fmla="*/ 278 h 300"/>
              <a:gd name="T70" fmla="*/ 200 w 246"/>
              <a:gd name="T71" fmla="*/ 185 h 300"/>
              <a:gd name="T72" fmla="*/ 190 w 246"/>
              <a:gd name="T73" fmla="*/ 269 h 300"/>
              <a:gd name="T74" fmla="*/ 190 w 246"/>
              <a:gd name="T75" fmla="*/ 133 h 300"/>
              <a:gd name="T76" fmla="*/ 200 w 246"/>
              <a:gd name="T77" fmla="*/ 124 h 300"/>
              <a:gd name="T78" fmla="*/ 215 w 246"/>
              <a:gd name="T79" fmla="*/ 35 h 300"/>
              <a:gd name="T80" fmla="*/ 219 w 246"/>
              <a:gd name="T81" fmla="*/ 22 h 300"/>
              <a:gd name="T82" fmla="*/ 184 w 246"/>
              <a:gd name="T83" fmla="*/ 36 h 300"/>
              <a:gd name="T84" fmla="*/ 208 w 246"/>
              <a:gd name="T85" fmla="*/ 44 h 300"/>
              <a:gd name="T86" fmla="*/ 246 w 246"/>
              <a:gd name="T87" fmla="*/ 41 h 300"/>
              <a:gd name="T88" fmla="*/ 155 w 246"/>
              <a:gd name="T89" fmla="*/ 134 h 300"/>
              <a:gd name="T90" fmla="*/ 156 w 246"/>
              <a:gd name="T91" fmla="*/ 92 h 300"/>
              <a:gd name="T92" fmla="*/ 218 w 246"/>
              <a:gd name="T93" fmla="*/ 41 h 300"/>
              <a:gd name="T94" fmla="*/ 246 w 246"/>
              <a:gd name="T95" fmla="*/ 107 h 300"/>
              <a:gd name="T96" fmla="*/ 155 w 246"/>
              <a:gd name="T97" fmla="*/ 201 h 300"/>
              <a:gd name="T98" fmla="*/ 156 w 246"/>
              <a:gd name="T99" fmla="*/ 159 h 300"/>
              <a:gd name="T100" fmla="*/ 218 w 246"/>
              <a:gd name="T101" fmla="*/ 10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6" h="300">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rgbClr val="595959"/>
          </a:solidFill>
          <a:ln>
            <a:noFill/>
          </a:ln>
        </p:spPr>
        <p:txBody>
          <a:bodyPr vert="horz" wrap="square" lIns="82305" tIns="41153" rIns="82305" bIns="41153" numCol="1" anchor="t" anchorCtr="0" compatLnSpc="1">
            <a:prstTxWarp prst="textNoShape">
              <a:avLst/>
            </a:prstTxWarp>
          </a:bodyPr>
          <a:lstStyle/>
          <a:p>
            <a:endParaRPr lang="en-US" sz="1600" dirty="0"/>
          </a:p>
        </p:txBody>
      </p:sp>
    </p:spTree>
    <p:extLst>
      <p:ext uri="{BB962C8B-B14F-4D97-AF65-F5344CB8AC3E}">
        <p14:creationId xmlns:p14="http://schemas.microsoft.com/office/powerpoint/2010/main" val="183484838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Freeform 128"/>
          <p:cNvSpPr>
            <a:spLocks noChangeAspect="1"/>
          </p:cNvSpPr>
          <p:nvPr/>
        </p:nvSpPr>
        <p:spPr bwMode="black">
          <a:xfrm>
            <a:off x="6370797" y="486582"/>
            <a:ext cx="2572420" cy="4343399"/>
          </a:xfrm>
          <a:custGeom>
            <a:avLst/>
            <a:gdLst>
              <a:gd name="T0" fmla="*/ 396 w 509"/>
              <a:gd name="T1" fmla="*/ 281 h 281"/>
              <a:gd name="T2" fmla="*/ 57 w 509"/>
              <a:gd name="T3" fmla="*/ 281 h 281"/>
              <a:gd name="T4" fmla="*/ 0 w 509"/>
              <a:gd name="T5" fmla="*/ 223 h 281"/>
              <a:gd name="T6" fmla="*/ 43 w 509"/>
              <a:gd name="T7" fmla="*/ 168 h 281"/>
              <a:gd name="T8" fmla="*/ 110 w 509"/>
              <a:gd name="T9" fmla="*/ 116 h 281"/>
              <a:gd name="T10" fmla="*/ 232 w 509"/>
              <a:gd name="T11" fmla="*/ 0 h 281"/>
              <a:gd name="T12" fmla="*/ 343 w 509"/>
              <a:gd name="T13" fmla="*/ 70 h 281"/>
              <a:gd name="T14" fmla="*/ 396 w 509"/>
              <a:gd name="T15" fmla="*/ 56 h 281"/>
              <a:gd name="T16" fmla="*/ 509 w 509"/>
              <a:gd name="T17" fmla="*/ 169 h 281"/>
              <a:gd name="T18" fmla="*/ 396 w 509"/>
              <a:gd name="T19"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281">
                <a:moveTo>
                  <a:pt x="396" y="281"/>
                </a:moveTo>
                <a:cubicBezTo>
                  <a:pt x="57" y="281"/>
                  <a:pt x="57" y="281"/>
                  <a:pt x="57" y="281"/>
                </a:cubicBezTo>
                <a:cubicBezTo>
                  <a:pt x="26" y="281"/>
                  <a:pt x="0" y="255"/>
                  <a:pt x="0" y="223"/>
                </a:cubicBezTo>
                <a:cubicBezTo>
                  <a:pt x="0" y="196"/>
                  <a:pt x="18" y="174"/>
                  <a:pt x="43" y="168"/>
                </a:cubicBezTo>
                <a:cubicBezTo>
                  <a:pt x="55" y="140"/>
                  <a:pt x="80" y="120"/>
                  <a:pt x="110" y="116"/>
                </a:cubicBezTo>
                <a:cubicBezTo>
                  <a:pt x="113" y="52"/>
                  <a:pt x="167" y="0"/>
                  <a:pt x="232" y="0"/>
                </a:cubicBezTo>
                <a:cubicBezTo>
                  <a:pt x="280" y="0"/>
                  <a:pt x="323" y="28"/>
                  <a:pt x="343" y="70"/>
                </a:cubicBezTo>
                <a:cubicBezTo>
                  <a:pt x="359" y="61"/>
                  <a:pt x="377" y="56"/>
                  <a:pt x="396" y="56"/>
                </a:cubicBezTo>
                <a:cubicBezTo>
                  <a:pt x="458" y="56"/>
                  <a:pt x="509" y="107"/>
                  <a:pt x="509" y="169"/>
                </a:cubicBezTo>
                <a:cubicBezTo>
                  <a:pt x="509" y="230"/>
                  <a:pt x="458" y="281"/>
                  <a:pt x="396" y="281"/>
                </a:cubicBezTo>
                <a:close/>
              </a:path>
            </a:pathLst>
          </a:custGeom>
          <a:solidFill>
            <a:schemeClr val="bg1">
              <a:lumMod val="85000"/>
            </a:schemeClr>
          </a:solidFill>
          <a:ln>
            <a:noFill/>
          </a:ln>
          <a:extLst/>
        </p:spPr>
        <p:txBody>
          <a:bodyPr vert="horz" wrap="square" lIns="68589" tIns="34295" rIns="68589" bIns="34295" numCol="1" anchor="t" anchorCtr="0" compatLnSpc="1">
            <a:prstTxWarp prst="textNoShape">
              <a:avLst/>
            </a:prstTxWarp>
          </a:bodyPr>
          <a:lstStyle/>
          <a:p>
            <a:endParaRPr lang="en-US"/>
          </a:p>
        </p:txBody>
      </p:sp>
      <p:sp>
        <p:nvSpPr>
          <p:cNvPr id="2" name="Title 1"/>
          <p:cNvSpPr>
            <a:spLocks noGrp="1"/>
          </p:cNvSpPr>
          <p:nvPr>
            <p:ph type="title"/>
          </p:nvPr>
        </p:nvSpPr>
        <p:spPr>
          <a:xfrm>
            <a:off x="201240" y="0"/>
            <a:ext cx="8363938" cy="567848"/>
          </a:xfrm>
        </p:spPr>
        <p:txBody>
          <a:bodyPr/>
          <a:lstStyle/>
          <a:p>
            <a:r>
              <a:rPr lang="en-US" dirty="0" smtClean="0"/>
              <a:t>Bringing Workloads to the Cloud</a:t>
            </a:r>
            <a:endParaRPr lang="en-US" dirty="0"/>
          </a:p>
        </p:txBody>
      </p:sp>
      <p:sp>
        <p:nvSpPr>
          <p:cNvPr id="3" name="Rectangle 2"/>
          <p:cNvSpPr/>
          <p:nvPr/>
        </p:nvSpPr>
        <p:spPr bwMode="auto">
          <a:xfrm>
            <a:off x="673517" y="1494558"/>
            <a:ext cx="2600138" cy="2599461"/>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t" anchorCtr="0" compatLnSpc="1">
            <a:prstTxWarp prst="textNoShape">
              <a:avLst/>
            </a:prstTxWarp>
          </a:bodyPr>
          <a:lstStyle/>
          <a:p>
            <a:pPr algn="ctr" defTabSz="685666" fontAlgn="base">
              <a:lnSpc>
                <a:spcPct val="90000"/>
              </a:lnSpc>
              <a:spcBef>
                <a:spcPct val="0"/>
              </a:spcBef>
              <a:spcAft>
                <a:spcPct val="0"/>
              </a:spcAft>
            </a:pPr>
            <a:r>
              <a:rPr lang="en-US" dirty="0" smtClean="0">
                <a:gradFill>
                  <a:gsLst>
                    <a:gs pos="0">
                      <a:srgbClr val="FFFFFF"/>
                    </a:gs>
                    <a:gs pos="100000">
                      <a:srgbClr val="FFFFFF"/>
                    </a:gs>
                  </a:gsLst>
                  <a:lin ang="5400000" scaled="0"/>
                </a:gradFill>
              </a:rPr>
              <a:t>On Premises</a:t>
            </a:r>
            <a:endParaRPr lang="en-US" sz="900" b="1" dirty="0">
              <a:solidFill>
                <a:srgbClr val="FF8A00">
                  <a:lumMod val="60000"/>
                  <a:lumOff val="40000"/>
                </a:srgbClr>
              </a:solidFill>
            </a:endParaRPr>
          </a:p>
        </p:txBody>
      </p:sp>
      <p:sp>
        <p:nvSpPr>
          <p:cNvPr id="5" name="Rectangle 4"/>
          <p:cNvSpPr/>
          <p:nvPr/>
        </p:nvSpPr>
        <p:spPr bwMode="auto">
          <a:xfrm>
            <a:off x="6980245" y="2034196"/>
            <a:ext cx="1756522" cy="1756064"/>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t" anchorCtr="0" compatLnSpc="1">
            <a:prstTxWarp prst="textNoShape">
              <a:avLst/>
            </a:prstTxWarp>
          </a:bodyPr>
          <a:lstStyle/>
          <a:p>
            <a:pPr algn="ctr" defTabSz="685666" fontAlgn="base">
              <a:lnSpc>
                <a:spcPct val="90000"/>
              </a:lnSpc>
              <a:spcBef>
                <a:spcPct val="0"/>
              </a:spcBef>
              <a:spcAft>
                <a:spcPct val="0"/>
              </a:spcAft>
            </a:pPr>
            <a:r>
              <a:rPr lang="en-US" sz="1600" dirty="0" smtClean="0">
                <a:gradFill>
                  <a:gsLst>
                    <a:gs pos="0">
                      <a:srgbClr val="FFFFFF"/>
                    </a:gs>
                    <a:gs pos="100000">
                      <a:srgbClr val="FFFFFF"/>
                    </a:gs>
                  </a:gsLst>
                  <a:lin ang="5400000" scaled="0"/>
                </a:gradFill>
              </a:rPr>
              <a:t>Production</a:t>
            </a:r>
            <a:endParaRPr lang="en-US" sz="1050" b="1" dirty="0">
              <a:solidFill>
                <a:srgbClr val="FF8A00">
                  <a:lumMod val="60000"/>
                  <a:lumOff val="40000"/>
                </a:srgbClr>
              </a:solidFill>
            </a:endParaRPr>
          </a:p>
        </p:txBody>
      </p:sp>
      <p:sp>
        <p:nvSpPr>
          <p:cNvPr id="8" name="Freeform 128"/>
          <p:cNvSpPr>
            <a:spLocks noChangeAspect="1"/>
          </p:cNvSpPr>
          <p:nvPr/>
        </p:nvSpPr>
        <p:spPr bwMode="black">
          <a:xfrm>
            <a:off x="3591996" y="1955609"/>
            <a:ext cx="2802413" cy="1547690"/>
          </a:xfrm>
          <a:custGeom>
            <a:avLst/>
            <a:gdLst>
              <a:gd name="T0" fmla="*/ 396 w 509"/>
              <a:gd name="T1" fmla="*/ 281 h 281"/>
              <a:gd name="T2" fmla="*/ 57 w 509"/>
              <a:gd name="T3" fmla="*/ 281 h 281"/>
              <a:gd name="T4" fmla="*/ 0 w 509"/>
              <a:gd name="T5" fmla="*/ 223 h 281"/>
              <a:gd name="T6" fmla="*/ 43 w 509"/>
              <a:gd name="T7" fmla="*/ 168 h 281"/>
              <a:gd name="T8" fmla="*/ 110 w 509"/>
              <a:gd name="T9" fmla="*/ 116 h 281"/>
              <a:gd name="T10" fmla="*/ 232 w 509"/>
              <a:gd name="T11" fmla="*/ 0 h 281"/>
              <a:gd name="T12" fmla="*/ 343 w 509"/>
              <a:gd name="T13" fmla="*/ 70 h 281"/>
              <a:gd name="T14" fmla="*/ 396 w 509"/>
              <a:gd name="T15" fmla="*/ 56 h 281"/>
              <a:gd name="T16" fmla="*/ 509 w 509"/>
              <a:gd name="T17" fmla="*/ 169 h 281"/>
              <a:gd name="T18" fmla="*/ 396 w 509"/>
              <a:gd name="T19"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281">
                <a:moveTo>
                  <a:pt x="396" y="281"/>
                </a:moveTo>
                <a:cubicBezTo>
                  <a:pt x="57" y="281"/>
                  <a:pt x="57" y="281"/>
                  <a:pt x="57" y="281"/>
                </a:cubicBezTo>
                <a:cubicBezTo>
                  <a:pt x="26" y="281"/>
                  <a:pt x="0" y="255"/>
                  <a:pt x="0" y="223"/>
                </a:cubicBezTo>
                <a:cubicBezTo>
                  <a:pt x="0" y="196"/>
                  <a:pt x="18" y="174"/>
                  <a:pt x="43" y="168"/>
                </a:cubicBezTo>
                <a:cubicBezTo>
                  <a:pt x="55" y="140"/>
                  <a:pt x="80" y="120"/>
                  <a:pt x="110" y="116"/>
                </a:cubicBezTo>
                <a:cubicBezTo>
                  <a:pt x="113" y="52"/>
                  <a:pt x="167" y="0"/>
                  <a:pt x="232" y="0"/>
                </a:cubicBezTo>
                <a:cubicBezTo>
                  <a:pt x="280" y="0"/>
                  <a:pt x="323" y="28"/>
                  <a:pt x="343" y="70"/>
                </a:cubicBezTo>
                <a:cubicBezTo>
                  <a:pt x="359" y="61"/>
                  <a:pt x="377" y="56"/>
                  <a:pt x="396" y="56"/>
                </a:cubicBezTo>
                <a:cubicBezTo>
                  <a:pt x="458" y="56"/>
                  <a:pt x="509" y="107"/>
                  <a:pt x="509" y="169"/>
                </a:cubicBezTo>
                <a:cubicBezTo>
                  <a:pt x="509" y="230"/>
                  <a:pt x="458" y="281"/>
                  <a:pt x="396" y="281"/>
                </a:cubicBezTo>
                <a:close/>
              </a:path>
            </a:pathLst>
          </a:custGeom>
          <a:solidFill>
            <a:schemeClr val="accent4"/>
          </a:solidFill>
          <a:ln>
            <a:noFill/>
          </a:ln>
          <a:extLst/>
        </p:spPr>
        <p:txBody>
          <a:bodyPr vert="horz" wrap="square" lIns="68589" tIns="34295" rIns="68589" bIns="34295" numCol="1" anchor="t" anchorCtr="0" compatLnSpc="1">
            <a:prstTxWarp prst="textNoShape">
              <a:avLst/>
            </a:prstTxWarp>
          </a:bodyPr>
          <a:lstStyle/>
          <a:p>
            <a:endParaRPr lang="en-US"/>
          </a:p>
        </p:txBody>
      </p:sp>
      <p:pic>
        <p:nvPicPr>
          <p:cNvPr id="10" name="Picture 6" descr="\\magnum\Projects\Microsoft\Cloud Power FY12\Design\Icons\PNGs\Server_2.png"/>
          <p:cNvPicPr>
            <a:picLocks noChangeAspect="1" noChangeArrowheads="1"/>
          </p:cNvPicPr>
          <p:nvPr/>
        </p:nvPicPr>
        <p:blipFill rotWithShape="1">
          <a:blip r:embed="rId3" cstate="print">
            <a:lum bright="100000"/>
          </a:blip>
          <a:srcRect l="24157" r="25929"/>
          <a:stretch/>
        </p:blipFill>
        <p:spPr bwMode="auto">
          <a:xfrm>
            <a:off x="2702937" y="2568764"/>
            <a:ext cx="266702" cy="534174"/>
          </a:xfrm>
          <a:prstGeom prst="rect">
            <a:avLst/>
          </a:prstGeom>
          <a:noFill/>
        </p:spPr>
      </p:pic>
      <p:sp>
        <p:nvSpPr>
          <p:cNvPr id="12" name="Rectangle 11"/>
          <p:cNvSpPr/>
          <p:nvPr/>
        </p:nvSpPr>
        <p:spPr>
          <a:xfrm>
            <a:off x="2531319" y="3048248"/>
            <a:ext cx="609941" cy="318549"/>
          </a:xfrm>
          <a:prstGeom prst="rect">
            <a:avLst/>
          </a:prstGeom>
        </p:spPr>
        <p:txBody>
          <a:bodyPr wrap="none" lIns="68589" tIns="34295" rIns="68589" bIns="34295">
            <a:spAutoFit/>
          </a:bodyPr>
          <a:lstStyle/>
          <a:p>
            <a:pPr algn="ctr" defTabSz="685666" fontAlgn="base">
              <a:lnSpc>
                <a:spcPct val="90000"/>
              </a:lnSpc>
              <a:spcBef>
                <a:spcPct val="0"/>
              </a:spcBef>
              <a:spcAft>
                <a:spcPct val="0"/>
              </a:spcAft>
            </a:pPr>
            <a:r>
              <a:rPr lang="en-US" sz="900" dirty="0">
                <a:gradFill>
                  <a:gsLst>
                    <a:gs pos="0">
                      <a:srgbClr val="FFFFFF"/>
                    </a:gs>
                    <a:gs pos="100000">
                      <a:srgbClr val="FFFFFF"/>
                    </a:gs>
                  </a:gsLst>
                  <a:lin ang="5400000" scaled="0"/>
                </a:gradFill>
              </a:rPr>
              <a:t>S2S VPN </a:t>
            </a:r>
            <a:br>
              <a:rPr lang="en-US" sz="900" dirty="0">
                <a:gradFill>
                  <a:gsLst>
                    <a:gs pos="0">
                      <a:srgbClr val="FFFFFF"/>
                    </a:gs>
                    <a:gs pos="100000">
                      <a:srgbClr val="FFFFFF"/>
                    </a:gs>
                  </a:gsLst>
                  <a:lin ang="5400000" scaled="0"/>
                </a:gradFill>
              </a:rPr>
            </a:br>
            <a:r>
              <a:rPr lang="en-US" sz="900" dirty="0">
                <a:gradFill>
                  <a:gsLst>
                    <a:gs pos="0">
                      <a:srgbClr val="FFFFFF"/>
                    </a:gs>
                    <a:gs pos="100000">
                      <a:srgbClr val="FFFFFF"/>
                    </a:gs>
                  </a:gsLst>
                  <a:lin ang="5400000" scaled="0"/>
                </a:gradFill>
              </a:rPr>
              <a:t>Device</a:t>
            </a:r>
          </a:p>
        </p:txBody>
      </p:sp>
      <p:grpSp>
        <p:nvGrpSpPr>
          <p:cNvPr id="15" name="Group 14"/>
          <p:cNvGrpSpPr/>
          <p:nvPr/>
        </p:nvGrpSpPr>
        <p:grpSpPr>
          <a:xfrm>
            <a:off x="2038816" y="1801094"/>
            <a:ext cx="652629" cy="472035"/>
            <a:chOff x="2870782" y="2512291"/>
            <a:chExt cx="791194" cy="572406"/>
          </a:xfrm>
        </p:grpSpPr>
        <p:pic>
          <p:nvPicPr>
            <p:cNvPr id="13" name="Picture 2"/>
            <p:cNvPicPr>
              <a:picLocks noChangeAspect="1" noChangeArrowheads="1"/>
            </p:cNvPicPr>
            <p:nvPr/>
          </p:nvPicPr>
          <p:blipFill rotWithShape="1">
            <a:blip r:embed="rId4" cstate="print">
              <a:lum bright="100000" contrast="100000"/>
            </a:blip>
            <a:srcRect l="9422" t="9591" r="8195" b="13220"/>
            <a:stretch/>
          </p:blipFill>
          <p:spPr bwMode="auto">
            <a:xfrm>
              <a:off x="2870782" y="2512291"/>
              <a:ext cx="666746" cy="572406"/>
            </a:xfrm>
            <a:prstGeom prst="rect">
              <a:avLst/>
            </a:prstGeom>
            <a:noFill/>
            <a:ln w="9525">
              <a:noFill/>
              <a:miter lim="800000"/>
              <a:headEnd/>
              <a:tailEnd/>
            </a:ln>
            <a:effectLst/>
          </p:spPr>
        </p:pic>
        <p:sp>
          <p:nvSpPr>
            <p:cNvPr id="14" name="Freeform 6"/>
            <p:cNvSpPr>
              <a:spLocks noChangeAspect="1" noEditPoints="1"/>
            </p:cNvSpPr>
            <p:nvPr/>
          </p:nvSpPr>
          <p:spPr bwMode="black">
            <a:xfrm>
              <a:off x="3363172" y="2782146"/>
              <a:ext cx="298804" cy="302551"/>
            </a:xfrm>
            <a:custGeom>
              <a:avLst/>
              <a:gdLst>
                <a:gd name="T0" fmla="*/ 84 w 84"/>
                <a:gd name="T1" fmla="*/ 43 h 85"/>
                <a:gd name="T2" fmla="*/ 0 w 84"/>
                <a:gd name="T3" fmla="*/ 43 h 85"/>
                <a:gd name="T4" fmla="*/ 76 w 84"/>
                <a:gd name="T5" fmla="*/ 27 h 85"/>
                <a:gd name="T6" fmla="*/ 65 w 84"/>
                <a:gd name="T7" fmla="*/ 40 h 85"/>
                <a:gd name="T8" fmla="*/ 76 w 84"/>
                <a:gd name="T9" fmla="*/ 27 h 85"/>
                <a:gd name="T10" fmla="*/ 45 w 84"/>
                <a:gd name="T11" fmla="*/ 27 h 85"/>
                <a:gd name="T12" fmla="*/ 62 w 84"/>
                <a:gd name="T13" fmla="*/ 40 h 85"/>
                <a:gd name="T14" fmla="*/ 40 w 84"/>
                <a:gd name="T15" fmla="*/ 27 h 85"/>
                <a:gd name="T16" fmla="*/ 21 w 84"/>
                <a:gd name="T17" fmla="*/ 40 h 85"/>
                <a:gd name="T18" fmla="*/ 40 w 84"/>
                <a:gd name="T19" fmla="*/ 27 h 85"/>
                <a:gd name="T20" fmla="*/ 8 w 84"/>
                <a:gd name="T21" fmla="*/ 27 h 85"/>
                <a:gd name="T22" fmla="*/ 19 w 84"/>
                <a:gd name="T23" fmla="*/ 40 h 85"/>
                <a:gd name="T24" fmla="*/ 10 w 84"/>
                <a:gd name="T25" fmla="*/ 21 h 85"/>
                <a:gd name="T26" fmla="*/ 30 w 84"/>
                <a:gd name="T27" fmla="*/ 6 h 85"/>
                <a:gd name="T28" fmla="*/ 25 w 84"/>
                <a:gd name="T29" fmla="*/ 21 h 85"/>
                <a:gd name="T30" fmla="*/ 40 w 84"/>
                <a:gd name="T31" fmla="*/ 4 h 85"/>
                <a:gd name="T32" fmla="*/ 45 w 84"/>
                <a:gd name="T33" fmla="*/ 21 h 85"/>
                <a:gd name="T34" fmla="*/ 45 w 84"/>
                <a:gd name="T35" fmla="*/ 5 h 85"/>
                <a:gd name="T36" fmla="*/ 62 w 84"/>
                <a:gd name="T37" fmla="*/ 21 h 85"/>
                <a:gd name="T38" fmla="*/ 54 w 84"/>
                <a:gd name="T39" fmla="*/ 6 h 85"/>
                <a:gd name="T40" fmla="*/ 80 w 84"/>
                <a:gd name="T41" fmla="*/ 45 h 85"/>
                <a:gd name="T42" fmla="*/ 63 w 84"/>
                <a:gd name="T43" fmla="*/ 59 h 85"/>
                <a:gd name="T44" fmla="*/ 80 w 84"/>
                <a:gd name="T45" fmla="*/ 45 h 85"/>
                <a:gd name="T46" fmla="*/ 45 w 84"/>
                <a:gd name="T47" fmla="*/ 45 h 85"/>
                <a:gd name="T48" fmla="*/ 61 w 84"/>
                <a:gd name="T49" fmla="*/ 59 h 85"/>
                <a:gd name="T50" fmla="*/ 40 w 84"/>
                <a:gd name="T51" fmla="*/ 45 h 85"/>
                <a:gd name="T52" fmla="*/ 23 w 84"/>
                <a:gd name="T53" fmla="*/ 59 h 85"/>
                <a:gd name="T54" fmla="*/ 40 w 84"/>
                <a:gd name="T55" fmla="*/ 45 h 85"/>
                <a:gd name="T56" fmla="*/ 4 w 84"/>
                <a:gd name="T57" fmla="*/ 45 h 85"/>
                <a:gd name="T58" fmla="*/ 21 w 84"/>
                <a:gd name="T59" fmla="*/ 59 h 85"/>
                <a:gd name="T60" fmla="*/ 45 w 84"/>
                <a:gd name="T61" fmla="*/ 64 h 85"/>
                <a:gd name="T62" fmla="*/ 59 w 84"/>
                <a:gd name="T63" fmla="*/ 64 h 85"/>
                <a:gd name="T64" fmla="*/ 40 w 84"/>
                <a:gd name="T65" fmla="*/ 81 h 85"/>
                <a:gd name="T66" fmla="*/ 25 w 84"/>
                <a:gd name="T67" fmla="*/ 64 h 85"/>
                <a:gd name="T68" fmla="*/ 73 w 84"/>
                <a:gd name="T69" fmla="*/ 64 h 85"/>
                <a:gd name="T70" fmla="*/ 54 w 84"/>
                <a:gd name="T71" fmla="*/ 79 h 85"/>
                <a:gd name="T72" fmla="*/ 22 w 84"/>
                <a:gd name="T73" fmla="*/ 64 h 85"/>
                <a:gd name="T74" fmla="*/ 30 w 84"/>
                <a:gd name="T75" fmla="*/ 7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 h="85">
                  <a:moveTo>
                    <a:pt x="42" y="0"/>
                  </a:moveTo>
                  <a:cubicBezTo>
                    <a:pt x="65" y="0"/>
                    <a:pt x="84" y="19"/>
                    <a:pt x="84" y="43"/>
                  </a:cubicBezTo>
                  <a:cubicBezTo>
                    <a:pt x="84" y="66"/>
                    <a:pt x="65" y="85"/>
                    <a:pt x="42" y="85"/>
                  </a:cubicBezTo>
                  <a:cubicBezTo>
                    <a:pt x="19" y="85"/>
                    <a:pt x="0" y="66"/>
                    <a:pt x="0" y="43"/>
                  </a:cubicBezTo>
                  <a:cubicBezTo>
                    <a:pt x="0" y="19"/>
                    <a:pt x="19" y="0"/>
                    <a:pt x="42" y="0"/>
                  </a:cubicBezTo>
                  <a:close/>
                  <a:moveTo>
                    <a:pt x="76" y="27"/>
                  </a:moveTo>
                  <a:cubicBezTo>
                    <a:pt x="63" y="27"/>
                    <a:pt x="63" y="27"/>
                    <a:pt x="63" y="27"/>
                  </a:cubicBezTo>
                  <a:cubicBezTo>
                    <a:pt x="64" y="31"/>
                    <a:pt x="65" y="35"/>
                    <a:pt x="65" y="40"/>
                  </a:cubicBezTo>
                  <a:cubicBezTo>
                    <a:pt x="80" y="40"/>
                    <a:pt x="80" y="40"/>
                    <a:pt x="80" y="40"/>
                  </a:cubicBezTo>
                  <a:cubicBezTo>
                    <a:pt x="79" y="35"/>
                    <a:pt x="78" y="31"/>
                    <a:pt x="76" y="27"/>
                  </a:cubicBezTo>
                  <a:close/>
                  <a:moveTo>
                    <a:pt x="61" y="27"/>
                  </a:moveTo>
                  <a:cubicBezTo>
                    <a:pt x="45" y="27"/>
                    <a:pt x="45" y="27"/>
                    <a:pt x="45" y="27"/>
                  </a:cubicBezTo>
                  <a:cubicBezTo>
                    <a:pt x="45" y="40"/>
                    <a:pt x="45" y="40"/>
                    <a:pt x="45" y="40"/>
                  </a:cubicBezTo>
                  <a:cubicBezTo>
                    <a:pt x="62" y="40"/>
                    <a:pt x="62" y="40"/>
                    <a:pt x="62" y="40"/>
                  </a:cubicBezTo>
                  <a:cubicBezTo>
                    <a:pt x="62" y="35"/>
                    <a:pt x="62" y="31"/>
                    <a:pt x="61" y="27"/>
                  </a:cubicBezTo>
                  <a:close/>
                  <a:moveTo>
                    <a:pt x="40" y="27"/>
                  </a:moveTo>
                  <a:cubicBezTo>
                    <a:pt x="23" y="27"/>
                    <a:pt x="23" y="27"/>
                    <a:pt x="23" y="27"/>
                  </a:cubicBezTo>
                  <a:cubicBezTo>
                    <a:pt x="22" y="31"/>
                    <a:pt x="22" y="35"/>
                    <a:pt x="21" y="40"/>
                  </a:cubicBezTo>
                  <a:cubicBezTo>
                    <a:pt x="40" y="40"/>
                    <a:pt x="40" y="40"/>
                    <a:pt x="40" y="40"/>
                  </a:cubicBezTo>
                  <a:cubicBezTo>
                    <a:pt x="40" y="27"/>
                    <a:pt x="40" y="27"/>
                    <a:pt x="40" y="27"/>
                  </a:cubicBezTo>
                  <a:close/>
                  <a:moveTo>
                    <a:pt x="21" y="27"/>
                  </a:moveTo>
                  <a:cubicBezTo>
                    <a:pt x="8" y="27"/>
                    <a:pt x="8" y="27"/>
                    <a:pt x="8" y="27"/>
                  </a:cubicBezTo>
                  <a:cubicBezTo>
                    <a:pt x="6" y="31"/>
                    <a:pt x="5" y="35"/>
                    <a:pt x="4" y="40"/>
                  </a:cubicBezTo>
                  <a:cubicBezTo>
                    <a:pt x="19" y="40"/>
                    <a:pt x="19" y="40"/>
                    <a:pt x="19" y="40"/>
                  </a:cubicBezTo>
                  <a:cubicBezTo>
                    <a:pt x="19" y="35"/>
                    <a:pt x="20" y="31"/>
                    <a:pt x="21" y="27"/>
                  </a:cubicBezTo>
                  <a:close/>
                  <a:moveTo>
                    <a:pt x="10" y="21"/>
                  </a:moveTo>
                  <a:cubicBezTo>
                    <a:pt x="22" y="21"/>
                    <a:pt x="22" y="21"/>
                    <a:pt x="22" y="21"/>
                  </a:cubicBezTo>
                  <a:cubicBezTo>
                    <a:pt x="24" y="15"/>
                    <a:pt x="27" y="10"/>
                    <a:pt x="30" y="6"/>
                  </a:cubicBezTo>
                  <a:cubicBezTo>
                    <a:pt x="22" y="9"/>
                    <a:pt x="15" y="14"/>
                    <a:pt x="10" y="21"/>
                  </a:cubicBezTo>
                  <a:close/>
                  <a:moveTo>
                    <a:pt x="25" y="21"/>
                  </a:moveTo>
                  <a:cubicBezTo>
                    <a:pt x="40" y="21"/>
                    <a:pt x="40" y="21"/>
                    <a:pt x="40" y="21"/>
                  </a:cubicBezTo>
                  <a:cubicBezTo>
                    <a:pt x="40" y="4"/>
                    <a:pt x="40" y="4"/>
                    <a:pt x="40" y="4"/>
                  </a:cubicBezTo>
                  <a:cubicBezTo>
                    <a:pt x="33" y="6"/>
                    <a:pt x="28" y="12"/>
                    <a:pt x="25" y="21"/>
                  </a:cubicBezTo>
                  <a:close/>
                  <a:moveTo>
                    <a:pt x="45" y="21"/>
                  </a:moveTo>
                  <a:cubicBezTo>
                    <a:pt x="59" y="21"/>
                    <a:pt x="59" y="21"/>
                    <a:pt x="59" y="21"/>
                  </a:cubicBezTo>
                  <a:cubicBezTo>
                    <a:pt x="56" y="12"/>
                    <a:pt x="51" y="6"/>
                    <a:pt x="45" y="5"/>
                  </a:cubicBezTo>
                  <a:cubicBezTo>
                    <a:pt x="45" y="21"/>
                    <a:pt x="45" y="21"/>
                    <a:pt x="45" y="21"/>
                  </a:cubicBezTo>
                  <a:close/>
                  <a:moveTo>
                    <a:pt x="62" y="21"/>
                  </a:moveTo>
                  <a:cubicBezTo>
                    <a:pt x="73" y="21"/>
                    <a:pt x="73" y="21"/>
                    <a:pt x="73" y="21"/>
                  </a:cubicBezTo>
                  <a:cubicBezTo>
                    <a:pt x="69" y="14"/>
                    <a:pt x="62" y="9"/>
                    <a:pt x="54" y="6"/>
                  </a:cubicBezTo>
                  <a:cubicBezTo>
                    <a:pt x="57" y="10"/>
                    <a:pt x="60" y="15"/>
                    <a:pt x="62" y="21"/>
                  </a:cubicBezTo>
                  <a:close/>
                  <a:moveTo>
                    <a:pt x="80" y="45"/>
                  </a:moveTo>
                  <a:cubicBezTo>
                    <a:pt x="65" y="45"/>
                    <a:pt x="65" y="45"/>
                    <a:pt x="65" y="45"/>
                  </a:cubicBezTo>
                  <a:cubicBezTo>
                    <a:pt x="65" y="50"/>
                    <a:pt x="64" y="54"/>
                    <a:pt x="63" y="59"/>
                  </a:cubicBezTo>
                  <a:cubicBezTo>
                    <a:pt x="76" y="59"/>
                    <a:pt x="76" y="59"/>
                    <a:pt x="76" y="59"/>
                  </a:cubicBezTo>
                  <a:cubicBezTo>
                    <a:pt x="78" y="54"/>
                    <a:pt x="79" y="50"/>
                    <a:pt x="80" y="45"/>
                  </a:cubicBezTo>
                  <a:close/>
                  <a:moveTo>
                    <a:pt x="62" y="45"/>
                  </a:moveTo>
                  <a:cubicBezTo>
                    <a:pt x="45" y="45"/>
                    <a:pt x="45" y="45"/>
                    <a:pt x="45" y="45"/>
                  </a:cubicBezTo>
                  <a:cubicBezTo>
                    <a:pt x="45" y="59"/>
                    <a:pt x="45" y="59"/>
                    <a:pt x="45" y="59"/>
                  </a:cubicBezTo>
                  <a:cubicBezTo>
                    <a:pt x="61" y="59"/>
                    <a:pt x="61" y="59"/>
                    <a:pt x="61" y="59"/>
                  </a:cubicBezTo>
                  <a:cubicBezTo>
                    <a:pt x="62" y="54"/>
                    <a:pt x="62" y="50"/>
                    <a:pt x="62" y="45"/>
                  </a:cubicBezTo>
                  <a:close/>
                  <a:moveTo>
                    <a:pt x="40" y="45"/>
                  </a:moveTo>
                  <a:cubicBezTo>
                    <a:pt x="21" y="45"/>
                    <a:pt x="21" y="45"/>
                    <a:pt x="21" y="45"/>
                  </a:cubicBezTo>
                  <a:cubicBezTo>
                    <a:pt x="22" y="50"/>
                    <a:pt x="22" y="54"/>
                    <a:pt x="23" y="59"/>
                  </a:cubicBezTo>
                  <a:cubicBezTo>
                    <a:pt x="40" y="59"/>
                    <a:pt x="40" y="59"/>
                    <a:pt x="40" y="59"/>
                  </a:cubicBezTo>
                  <a:cubicBezTo>
                    <a:pt x="40" y="45"/>
                    <a:pt x="40" y="45"/>
                    <a:pt x="40" y="45"/>
                  </a:cubicBezTo>
                  <a:close/>
                  <a:moveTo>
                    <a:pt x="19" y="45"/>
                  </a:moveTo>
                  <a:cubicBezTo>
                    <a:pt x="4" y="45"/>
                    <a:pt x="4" y="45"/>
                    <a:pt x="4" y="45"/>
                  </a:cubicBezTo>
                  <a:cubicBezTo>
                    <a:pt x="5" y="50"/>
                    <a:pt x="6" y="54"/>
                    <a:pt x="8" y="59"/>
                  </a:cubicBezTo>
                  <a:cubicBezTo>
                    <a:pt x="21" y="59"/>
                    <a:pt x="21" y="59"/>
                    <a:pt x="21" y="59"/>
                  </a:cubicBezTo>
                  <a:cubicBezTo>
                    <a:pt x="20" y="54"/>
                    <a:pt x="19" y="50"/>
                    <a:pt x="19" y="45"/>
                  </a:cubicBezTo>
                  <a:close/>
                  <a:moveTo>
                    <a:pt x="45" y="64"/>
                  </a:moveTo>
                  <a:cubicBezTo>
                    <a:pt x="45" y="81"/>
                    <a:pt x="45" y="81"/>
                    <a:pt x="45" y="81"/>
                  </a:cubicBezTo>
                  <a:cubicBezTo>
                    <a:pt x="51" y="79"/>
                    <a:pt x="56" y="73"/>
                    <a:pt x="59" y="64"/>
                  </a:cubicBezTo>
                  <a:cubicBezTo>
                    <a:pt x="45" y="64"/>
                    <a:pt x="45" y="64"/>
                    <a:pt x="45" y="64"/>
                  </a:cubicBezTo>
                  <a:close/>
                  <a:moveTo>
                    <a:pt x="40" y="81"/>
                  </a:moveTo>
                  <a:cubicBezTo>
                    <a:pt x="40" y="64"/>
                    <a:pt x="40" y="64"/>
                    <a:pt x="40" y="64"/>
                  </a:cubicBezTo>
                  <a:cubicBezTo>
                    <a:pt x="25" y="64"/>
                    <a:pt x="25" y="64"/>
                    <a:pt x="25" y="64"/>
                  </a:cubicBezTo>
                  <a:cubicBezTo>
                    <a:pt x="28" y="73"/>
                    <a:pt x="33" y="79"/>
                    <a:pt x="40" y="81"/>
                  </a:cubicBezTo>
                  <a:close/>
                  <a:moveTo>
                    <a:pt x="73" y="64"/>
                  </a:moveTo>
                  <a:cubicBezTo>
                    <a:pt x="62" y="64"/>
                    <a:pt x="62" y="64"/>
                    <a:pt x="62" y="64"/>
                  </a:cubicBezTo>
                  <a:cubicBezTo>
                    <a:pt x="60" y="70"/>
                    <a:pt x="57" y="75"/>
                    <a:pt x="54" y="79"/>
                  </a:cubicBezTo>
                  <a:cubicBezTo>
                    <a:pt x="62" y="76"/>
                    <a:pt x="69" y="71"/>
                    <a:pt x="73" y="64"/>
                  </a:cubicBezTo>
                  <a:close/>
                  <a:moveTo>
                    <a:pt x="22" y="64"/>
                  </a:moveTo>
                  <a:cubicBezTo>
                    <a:pt x="11" y="64"/>
                    <a:pt x="11" y="64"/>
                    <a:pt x="11" y="64"/>
                  </a:cubicBezTo>
                  <a:cubicBezTo>
                    <a:pt x="15" y="71"/>
                    <a:pt x="22" y="76"/>
                    <a:pt x="30" y="79"/>
                  </a:cubicBezTo>
                  <a:cubicBezTo>
                    <a:pt x="27" y="75"/>
                    <a:pt x="24" y="70"/>
                    <a:pt x="22" y="6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 name="Rectangle 15"/>
          <p:cNvSpPr/>
          <p:nvPr/>
        </p:nvSpPr>
        <p:spPr>
          <a:xfrm>
            <a:off x="2033829" y="2241716"/>
            <a:ext cx="663960" cy="193899"/>
          </a:xfrm>
          <a:prstGeom prst="rect">
            <a:avLst/>
          </a:prstGeom>
        </p:spPr>
        <p:txBody>
          <a:bodyPr wrap="none" lIns="68589" tIns="34295" rIns="68589" bIns="34295">
            <a:spAutoFit/>
          </a:bodyPr>
          <a:lstStyle/>
          <a:p>
            <a:pPr algn="ctr" defTabSz="685666" fontAlgn="base">
              <a:lnSpc>
                <a:spcPct val="90000"/>
              </a:lnSpc>
              <a:spcBef>
                <a:spcPct val="0"/>
              </a:spcBef>
              <a:spcAft>
                <a:spcPct val="0"/>
              </a:spcAft>
            </a:pPr>
            <a:r>
              <a:rPr lang="en-US" sz="900" dirty="0">
                <a:gradFill>
                  <a:gsLst>
                    <a:gs pos="0">
                      <a:srgbClr val="FFFFFF"/>
                    </a:gs>
                    <a:gs pos="100000">
                      <a:srgbClr val="FFFFFF"/>
                    </a:gs>
                  </a:gsLst>
                  <a:lin ang="5400000" scaled="0"/>
                </a:gradFill>
              </a:rPr>
              <a:t>IIS Servers</a:t>
            </a:r>
          </a:p>
        </p:txBody>
      </p:sp>
      <p:grpSp>
        <p:nvGrpSpPr>
          <p:cNvPr id="35" name="Group 34"/>
          <p:cNvGrpSpPr/>
          <p:nvPr/>
        </p:nvGrpSpPr>
        <p:grpSpPr>
          <a:xfrm>
            <a:off x="1635996" y="2588679"/>
            <a:ext cx="675185" cy="722267"/>
            <a:chOff x="1700523" y="3451570"/>
            <a:chExt cx="900012" cy="963022"/>
          </a:xfrm>
        </p:grpSpPr>
        <p:grpSp>
          <p:nvGrpSpPr>
            <p:cNvPr id="24" name="Group 23"/>
            <p:cNvGrpSpPr/>
            <p:nvPr/>
          </p:nvGrpSpPr>
          <p:grpSpPr>
            <a:xfrm>
              <a:off x="1972774" y="3451570"/>
              <a:ext cx="479392" cy="712232"/>
              <a:chOff x="1972774" y="3451570"/>
              <a:chExt cx="479392" cy="712232"/>
            </a:xfrm>
          </p:grpSpPr>
          <p:pic>
            <p:nvPicPr>
              <p:cNvPr id="17" name="Picture 6" descr="\\magnum\Projects\Microsoft\Cloud Power FY12\Design\Icons\PNGs\Server_2.png"/>
              <p:cNvPicPr>
                <a:picLocks noChangeAspect="1" noChangeArrowheads="1"/>
              </p:cNvPicPr>
              <p:nvPr/>
            </p:nvPicPr>
            <p:blipFill rotWithShape="1">
              <a:blip r:embed="rId3" cstate="print">
                <a:lum bright="100000"/>
              </a:blip>
              <a:srcRect l="24157" r="25929"/>
              <a:stretch/>
            </p:blipFill>
            <p:spPr bwMode="auto">
              <a:xfrm>
                <a:off x="1972774" y="3451570"/>
                <a:ext cx="355510" cy="712232"/>
              </a:xfrm>
              <a:prstGeom prst="rect">
                <a:avLst/>
              </a:prstGeom>
              <a:noFill/>
            </p:spPr>
          </p:pic>
          <p:grpSp>
            <p:nvGrpSpPr>
              <p:cNvPr id="23" name="Group 22"/>
              <p:cNvGrpSpPr/>
              <p:nvPr/>
            </p:nvGrpSpPr>
            <p:grpSpPr>
              <a:xfrm>
                <a:off x="2245986" y="3924261"/>
                <a:ext cx="206180" cy="206424"/>
                <a:chOff x="2245986" y="3924261"/>
                <a:chExt cx="206180" cy="206424"/>
              </a:xfrm>
            </p:grpSpPr>
            <p:grpSp>
              <p:nvGrpSpPr>
                <p:cNvPr id="21" name="Group 20"/>
                <p:cNvGrpSpPr/>
                <p:nvPr/>
              </p:nvGrpSpPr>
              <p:grpSpPr>
                <a:xfrm>
                  <a:off x="2245986" y="3924261"/>
                  <a:ext cx="206180" cy="206424"/>
                  <a:chOff x="1779323" y="4627897"/>
                  <a:chExt cx="472764" cy="473323"/>
                </a:xfrm>
              </p:grpSpPr>
              <p:sp>
                <p:nvSpPr>
                  <p:cNvPr id="18" name="Isosceles Triangle 17"/>
                  <p:cNvSpPr/>
                  <p:nvPr/>
                </p:nvSpPr>
                <p:spPr bwMode="auto">
                  <a:xfrm>
                    <a:off x="1779323" y="4627897"/>
                    <a:ext cx="472764" cy="407555"/>
                  </a:xfrm>
                  <a:prstGeom prst="triangl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19" name="Rectangle 18"/>
                  <p:cNvSpPr/>
                  <p:nvPr/>
                </p:nvSpPr>
                <p:spPr bwMode="auto">
                  <a:xfrm>
                    <a:off x="1779323" y="4824517"/>
                    <a:ext cx="472764" cy="60401"/>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20" name="Rectangle 19"/>
                  <p:cNvSpPr/>
                  <p:nvPr/>
                </p:nvSpPr>
                <p:spPr bwMode="auto">
                  <a:xfrm rot="16200000">
                    <a:off x="1881399" y="4936712"/>
                    <a:ext cx="268612" cy="6040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grpSp>
            <p:sp>
              <p:nvSpPr>
                <p:cNvPr id="22" name="Isosceles Triangle 21"/>
                <p:cNvSpPr/>
                <p:nvPr/>
              </p:nvSpPr>
              <p:spPr bwMode="auto">
                <a:xfrm>
                  <a:off x="2304709" y="3989226"/>
                  <a:ext cx="88734" cy="76495"/>
                </a:xfrm>
                <a:prstGeom prst="triangle">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grpSp>
        </p:grpSp>
        <p:sp>
          <p:nvSpPr>
            <p:cNvPr id="25" name="Rectangle 24"/>
            <p:cNvSpPr/>
            <p:nvPr/>
          </p:nvSpPr>
          <p:spPr>
            <a:xfrm>
              <a:off x="1700523" y="4125283"/>
              <a:ext cx="900012" cy="289309"/>
            </a:xfrm>
            <a:prstGeom prst="rect">
              <a:avLst/>
            </a:prstGeom>
          </p:spPr>
          <p:txBody>
            <a:bodyPr wrap="none">
              <a:spAutoFit/>
            </a:bodyPr>
            <a:lstStyle/>
            <a:p>
              <a:pPr algn="ctr" defTabSz="685666" fontAlgn="base">
                <a:lnSpc>
                  <a:spcPct val="90000"/>
                </a:lnSpc>
                <a:spcBef>
                  <a:spcPct val="0"/>
                </a:spcBef>
                <a:spcAft>
                  <a:spcPct val="0"/>
                </a:spcAft>
              </a:pPr>
              <a:r>
                <a:rPr lang="en-US" sz="900" dirty="0">
                  <a:gradFill>
                    <a:gsLst>
                      <a:gs pos="0">
                        <a:srgbClr val="FFFFFF"/>
                      </a:gs>
                      <a:gs pos="100000">
                        <a:srgbClr val="FFFFFF"/>
                      </a:gs>
                    </a:gsLst>
                    <a:lin ang="5400000" scaled="0"/>
                  </a:gradFill>
                </a:rPr>
                <a:t>AD / DNS</a:t>
              </a:r>
            </a:p>
          </p:txBody>
        </p:sp>
      </p:grpSp>
      <p:pic>
        <p:nvPicPr>
          <p:cNvPr id="27" name="Picture 2"/>
          <p:cNvPicPr>
            <a:picLocks noChangeAspect="1" noChangeArrowheads="1"/>
          </p:cNvPicPr>
          <p:nvPr/>
        </p:nvPicPr>
        <p:blipFill rotWithShape="1">
          <a:blip r:embed="rId4" cstate="print">
            <a:lum bright="100000" contrast="100000"/>
          </a:blip>
          <a:srcRect l="9422" t="9591" r="8195" b="13220"/>
          <a:stretch/>
        </p:blipFill>
        <p:spPr bwMode="auto">
          <a:xfrm>
            <a:off x="1141501" y="1777227"/>
            <a:ext cx="549976" cy="472035"/>
          </a:xfrm>
          <a:prstGeom prst="rect">
            <a:avLst/>
          </a:prstGeom>
          <a:noFill/>
          <a:ln w="9525">
            <a:noFill/>
            <a:miter lim="800000"/>
            <a:headEnd/>
            <a:tailEnd/>
          </a:ln>
          <a:effectLst/>
        </p:spPr>
      </p:pic>
      <p:sp>
        <p:nvSpPr>
          <p:cNvPr id="29" name="Rectangle 28"/>
          <p:cNvSpPr/>
          <p:nvPr/>
        </p:nvSpPr>
        <p:spPr>
          <a:xfrm>
            <a:off x="1157366" y="2217849"/>
            <a:ext cx="622256" cy="193899"/>
          </a:xfrm>
          <a:prstGeom prst="rect">
            <a:avLst/>
          </a:prstGeom>
        </p:spPr>
        <p:txBody>
          <a:bodyPr wrap="none" lIns="68589" tIns="34295" rIns="68589" bIns="34295">
            <a:spAutoFit/>
          </a:bodyPr>
          <a:lstStyle/>
          <a:p>
            <a:pPr algn="ctr" defTabSz="685666" fontAlgn="base">
              <a:lnSpc>
                <a:spcPct val="90000"/>
              </a:lnSpc>
              <a:spcBef>
                <a:spcPct val="0"/>
              </a:spcBef>
              <a:spcAft>
                <a:spcPct val="0"/>
              </a:spcAft>
            </a:pPr>
            <a:r>
              <a:rPr lang="en-US" sz="900" dirty="0">
                <a:gradFill>
                  <a:gsLst>
                    <a:gs pos="0">
                      <a:srgbClr val="FFFFFF"/>
                    </a:gs>
                    <a:gs pos="100000">
                      <a:srgbClr val="FFFFFF"/>
                    </a:gs>
                  </a:gsLst>
                  <a:lin ang="5400000" scaled="0"/>
                </a:gradFill>
              </a:rPr>
              <a:t>SQL Farm</a:t>
            </a:r>
          </a:p>
        </p:txBody>
      </p:sp>
      <p:pic>
        <p:nvPicPr>
          <p:cNvPr id="30" name="Picture 2"/>
          <p:cNvPicPr>
            <a:picLocks noChangeAspect="1" noChangeArrowheads="1"/>
          </p:cNvPicPr>
          <p:nvPr/>
        </p:nvPicPr>
        <p:blipFill>
          <a:blip r:embed="rId5" cstate="print">
            <a:clrChange>
              <a:clrFrom>
                <a:srgbClr val="4EB1E4"/>
              </a:clrFrom>
              <a:clrTo>
                <a:srgbClr val="4EB1E4">
                  <a:alpha val="0"/>
                </a:srgbClr>
              </a:clrTo>
            </a:clrChange>
            <a:extLst>
              <a:ext uri="{28A0092B-C50C-407E-A947-70E740481C1C}">
                <a14:useLocalDpi xmlns:a14="http://schemas.microsoft.com/office/drawing/2010/main" val="0"/>
              </a:ext>
            </a:extLst>
          </a:blip>
          <a:srcRect/>
          <a:stretch>
            <a:fillRect/>
          </a:stretch>
        </p:blipFill>
        <p:spPr bwMode="auto">
          <a:xfrm>
            <a:off x="1545456" y="2008471"/>
            <a:ext cx="250068" cy="22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4" name="Group 33"/>
          <p:cNvGrpSpPr/>
          <p:nvPr/>
        </p:nvGrpSpPr>
        <p:grpSpPr>
          <a:xfrm>
            <a:off x="1611576" y="3332193"/>
            <a:ext cx="724021" cy="768495"/>
            <a:chOff x="1809804" y="4442923"/>
            <a:chExt cx="965110" cy="1024659"/>
          </a:xfrm>
        </p:grpSpPr>
        <p:pic>
          <p:nvPicPr>
            <p:cNvPr id="31" name="Picture 2"/>
            <p:cNvPicPr>
              <a:picLocks noChangeAspect="1" noChangeArrowheads="1"/>
            </p:cNvPicPr>
            <p:nvPr/>
          </p:nvPicPr>
          <p:blipFill>
            <a:blip r:embed="rId4" cstate="print">
              <a:lum bright="100000" contrast="100000"/>
            </a:blip>
            <a:srcRect/>
            <a:stretch>
              <a:fillRect/>
            </a:stretch>
          </p:blipFill>
          <p:spPr bwMode="auto">
            <a:xfrm>
              <a:off x="1809804" y="4442923"/>
              <a:ext cx="965110" cy="884298"/>
            </a:xfrm>
            <a:prstGeom prst="rect">
              <a:avLst/>
            </a:prstGeom>
            <a:noFill/>
            <a:ln w="9525">
              <a:noFill/>
              <a:miter lim="800000"/>
              <a:headEnd/>
              <a:tailEnd/>
            </a:ln>
            <a:effectLst/>
          </p:spPr>
        </p:pic>
        <p:sp>
          <p:nvSpPr>
            <p:cNvPr id="32" name="Rectangle 31"/>
            <p:cNvSpPr/>
            <p:nvPr/>
          </p:nvSpPr>
          <p:spPr>
            <a:xfrm>
              <a:off x="1813418" y="5178273"/>
              <a:ext cx="889328" cy="289309"/>
            </a:xfrm>
            <a:prstGeom prst="rect">
              <a:avLst/>
            </a:prstGeom>
          </p:spPr>
          <p:txBody>
            <a:bodyPr wrap="none">
              <a:spAutoFit/>
            </a:bodyPr>
            <a:lstStyle/>
            <a:p>
              <a:pPr algn="ctr" defTabSz="685666" fontAlgn="base">
                <a:lnSpc>
                  <a:spcPct val="90000"/>
                </a:lnSpc>
                <a:spcBef>
                  <a:spcPct val="0"/>
                </a:spcBef>
                <a:spcAft>
                  <a:spcPct val="0"/>
                </a:spcAft>
              </a:pPr>
              <a:r>
                <a:rPr lang="en-US" sz="900" dirty="0">
                  <a:gradFill>
                    <a:gsLst>
                      <a:gs pos="0">
                        <a:srgbClr val="FFFFFF"/>
                      </a:gs>
                      <a:gs pos="100000">
                        <a:srgbClr val="FFFFFF"/>
                      </a:gs>
                    </a:gsLst>
                    <a:lin ang="5400000" scaled="0"/>
                  </a:gradFill>
                </a:rPr>
                <a:t>Exchange</a:t>
              </a:r>
            </a:p>
          </p:txBody>
        </p:sp>
        <p:sp>
          <p:nvSpPr>
            <p:cNvPr id="33" name="Freeform 128"/>
            <p:cNvSpPr>
              <a:spLocks noEditPoints="1"/>
            </p:cNvSpPr>
            <p:nvPr/>
          </p:nvSpPr>
          <p:spPr bwMode="black">
            <a:xfrm>
              <a:off x="2433694" y="4961317"/>
              <a:ext cx="322748" cy="225728"/>
            </a:xfrm>
            <a:custGeom>
              <a:avLst/>
              <a:gdLst>
                <a:gd name="T0" fmla="*/ 7 w 300"/>
                <a:gd name="T1" fmla="*/ 0 h 210"/>
                <a:gd name="T2" fmla="*/ 293 w 300"/>
                <a:gd name="T3" fmla="*/ 0 h 210"/>
                <a:gd name="T4" fmla="*/ 150 w 300"/>
                <a:gd name="T5" fmla="*/ 120 h 210"/>
                <a:gd name="T6" fmla="*/ 7 w 300"/>
                <a:gd name="T7" fmla="*/ 0 h 210"/>
                <a:gd name="T8" fmla="*/ 153 w 300"/>
                <a:gd name="T9" fmla="*/ 130 h 210"/>
                <a:gd name="T10" fmla="*/ 153 w 300"/>
                <a:gd name="T11" fmla="*/ 130 h 210"/>
                <a:gd name="T12" fmla="*/ 153 w 300"/>
                <a:gd name="T13" fmla="*/ 131 h 210"/>
                <a:gd name="T14" fmla="*/ 152 w 300"/>
                <a:gd name="T15" fmla="*/ 131 h 210"/>
                <a:gd name="T16" fmla="*/ 152 w 300"/>
                <a:gd name="T17" fmla="*/ 131 h 210"/>
                <a:gd name="T18" fmla="*/ 151 w 300"/>
                <a:gd name="T19" fmla="*/ 131 h 210"/>
                <a:gd name="T20" fmla="*/ 151 w 300"/>
                <a:gd name="T21" fmla="*/ 131 h 210"/>
                <a:gd name="T22" fmla="*/ 150 w 300"/>
                <a:gd name="T23" fmla="*/ 131 h 210"/>
                <a:gd name="T24" fmla="*/ 150 w 300"/>
                <a:gd name="T25" fmla="*/ 131 h 210"/>
                <a:gd name="T26" fmla="*/ 150 w 300"/>
                <a:gd name="T27" fmla="*/ 131 h 210"/>
                <a:gd name="T28" fmla="*/ 149 w 300"/>
                <a:gd name="T29" fmla="*/ 131 h 210"/>
                <a:gd name="T30" fmla="*/ 149 w 300"/>
                <a:gd name="T31" fmla="*/ 131 h 210"/>
                <a:gd name="T32" fmla="*/ 148 w 300"/>
                <a:gd name="T33" fmla="*/ 131 h 210"/>
                <a:gd name="T34" fmla="*/ 148 w 300"/>
                <a:gd name="T35" fmla="*/ 131 h 210"/>
                <a:gd name="T36" fmla="*/ 147 w 300"/>
                <a:gd name="T37" fmla="*/ 131 h 210"/>
                <a:gd name="T38" fmla="*/ 147 w 300"/>
                <a:gd name="T39" fmla="*/ 130 h 210"/>
                <a:gd name="T40" fmla="*/ 147 w 300"/>
                <a:gd name="T41" fmla="*/ 130 h 210"/>
                <a:gd name="T42" fmla="*/ 125 w 300"/>
                <a:gd name="T43" fmla="*/ 112 h 210"/>
                <a:gd name="T44" fmla="*/ 8 w 300"/>
                <a:gd name="T45" fmla="*/ 210 h 210"/>
                <a:gd name="T46" fmla="*/ 293 w 300"/>
                <a:gd name="T47" fmla="*/ 210 h 210"/>
                <a:gd name="T48" fmla="*/ 175 w 300"/>
                <a:gd name="T49" fmla="*/ 112 h 210"/>
                <a:gd name="T50" fmla="*/ 153 w 300"/>
                <a:gd name="T51" fmla="*/ 130 h 210"/>
                <a:gd name="T52" fmla="*/ 0 w 300"/>
                <a:gd name="T53" fmla="*/ 6 h 210"/>
                <a:gd name="T54" fmla="*/ 0 w 300"/>
                <a:gd name="T55" fmla="*/ 204 h 210"/>
                <a:gd name="T56" fmla="*/ 118 w 300"/>
                <a:gd name="T57" fmla="*/ 106 h 210"/>
                <a:gd name="T58" fmla="*/ 0 w 300"/>
                <a:gd name="T59" fmla="*/ 6 h 210"/>
                <a:gd name="T60" fmla="*/ 182 w 300"/>
                <a:gd name="T61" fmla="*/ 106 h 210"/>
                <a:gd name="T62" fmla="*/ 300 w 300"/>
                <a:gd name="T63" fmla="*/ 204 h 210"/>
                <a:gd name="T64" fmla="*/ 300 w 300"/>
                <a:gd name="T65" fmla="*/ 6 h 210"/>
                <a:gd name="T66" fmla="*/ 182 w 300"/>
                <a:gd name="T67" fmla="*/ 10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0" h="210">
                  <a:moveTo>
                    <a:pt x="7" y="0"/>
                  </a:moveTo>
                  <a:cubicBezTo>
                    <a:pt x="293" y="0"/>
                    <a:pt x="293" y="0"/>
                    <a:pt x="293" y="0"/>
                  </a:cubicBezTo>
                  <a:cubicBezTo>
                    <a:pt x="150" y="120"/>
                    <a:pt x="150" y="120"/>
                    <a:pt x="150" y="120"/>
                  </a:cubicBezTo>
                  <a:lnTo>
                    <a:pt x="7" y="0"/>
                  </a:lnTo>
                  <a:close/>
                  <a:moveTo>
                    <a:pt x="153" y="130"/>
                  </a:moveTo>
                  <a:cubicBezTo>
                    <a:pt x="153" y="130"/>
                    <a:pt x="153" y="130"/>
                    <a:pt x="153" y="130"/>
                  </a:cubicBezTo>
                  <a:cubicBezTo>
                    <a:pt x="153" y="130"/>
                    <a:pt x="153" y="130"/>
                    <a:pt x="153" y="131"/>
                  </a:cubicBezTo>
                  <a:cubicBezTo>
                    <a:pt x="153" y="131"/>
                    <a:pt x="152" y="131"/>
                    <a:pt x="152" y="131"/>
                  </a:cubicBezTo>
                  <a:cubicBezTo>
                    <a:pt x="152" y="131"/>
                    <a:pt x="152" y="131"/>
                    <a:pt x="152" y="131"/>
                  </a:cubicBezTo>
                  <a:cubicBezTo>
                    <a:pt x="152" y="131"/>
                    <a:pt x="151" y="131"/>
                    <a:pt x="151" y="131"/>
                  </a:cubicBezTo>
                  <a:cubicBezTo>
                    <a:pt x="151" y="131"/>
                    <a:pt x="151" y="131"/>
                    <a:pt x="151" y="131"/>
                  </a:cubicBezTo>
                  <a:cubicBezTo>
                    <a:pt x="151" y="131"/>
                    <a:pt x="150" y="131"/>
                    <a:pt x="150" y="131"/>
                  </a:cubicBezTo>
                  <a:cubicBezTo>
                    <a:pt x="150" y="131"/>
                    <a:pt x="150" y="131"/>
                    <a:pt x="150" y="131"/>
                  </a:cubicBezTo>
                  <a:cubicBezTo>
                    <a:pt x="150" y="131"/>
                    <a:pt x="150" y="131"/>
                    <a:pt x="150" y="131"/>
                  </a:cubicBezTo>
                  <a:cubicBezTo>
                    <a:pt x="150" y="131"/>
                    <a:pt x="149" y="131"/>
                    <a:pt x="149" y="131"/>
                  </a:cubicBezTo>
                  <a:cubicBezTo>
                    <a:pt x="149" y="131"/>
                    <a:pt x="149" y="131"/>
                    <a:pt x="149" y="131"/>
                  </a:cubicBezTo>
                  <a:cubicBezTo>
                    <a:pt x="149" y="131"/>
                    <a:pt x="148" y="131"/>
                    <a:pt x="148" y="131"/>
                  </a:cubicBezTo>
                  <a:cubicBezTo>
                    <a:pt x="148" y="131"/>
                    <a:pt x="148" y="131"/>
                    <a:pt x="148" y="131"/>
                  </a:cubicBezTo>
                  <a:cubicBezTo>
                    <a:pt x="148" y="131"/>
                    <a:pt x="148" y="131"/>
                    <a:pt x="147" y="131"/>
                  </a:cubicBezTo>
                  <a:cubicBezTo>
                    <a:pt x="147" y="130"/>
                    <a:pt x="147" y="130"/>
                    <a:pt x="147" y="130"/>
                  </a:cubicBezTo>
                  <a:cubicBezTo>
                    <a:pt x="147" y="130"/>
                    <a:pt x="147" y="130"/>
                    <a:pt x="147" y="130"/>
                  </a:cubicBezTo>
                  <a:cubicBezTo>
                    <a:pt x="125" y="112"/>
                    <a:pt x="125" y="112"/>
                    <a:pt x="125" y="112"/>
                  </a:cubicBezTo>
                  <a:cubicBezTo>
                    <a:pt x="8" y="210"/>
                    <a:pt x="8" y="210"/>
                    <a:pt x="8" y="210"/>
                  </a:cubicBezTo>
                  <a:cubicBezTo>
                    <a:pt x="293" y="210"/>
                    <a:pt x="293" y="210"/>
                    <a:pt x="293" y="210"/>
                  </a:cubicBezTo>
                  <a:cubicBezTo>
                    <a:pt x="175" y="112"/>
                    <a:pt x="175" y="112"/>
                    <a:pt x="175" y="112"/>
                  </a:cubicBezTo>
                  <a:lnTo>
                    <a:pt x="153" y="130"/>
                  </a:lnTo>
                  <a:close/>
                  <a:moveTo>
                    <a:pt x="0" y="6"/>
                  </a:moveTo>
                  <a:cubicBezTo>
                    <a:pt x="0" y="204"/>
                    <a:pt x="0" y="204"/>
                    <a:pt x="0" y="204"/>
                  </a:cubicBezTo>
                  <a:cubicBezTo>
                    <a:pt x="118" y="106"/>
                    <a:pt x="118" y="106"/>
                    <a:pt x="118" y="106"/>
                  </a:cubicBezTo>
                  <a:lnTo>
                    <a:pt x="0" y="6"/>
                  </a:lnTo>
                  <a:close/>
                  <a:moveTo>
                    <a:pt x="182" y="106"/>
                  </a:moveTo>
                  <a:cubicBezTo>
                    <a:pt x="300" y="204"/>
                    <a:pt x="300" y="204"/>
                    <a:pt x="300" y="204"/>
                  </a:cubicBezTo>
                  <a:cubicBezTo>
                    <a:pt x="300" y="6"/>
                    <a:pt x="300" y="6"/>
                    <a:pt x="300" y="6"/>
                  </a:cubicBezTo>
                  <a:lnTo>
                    <a:pt x="182" y="1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305" tIns="41153" rIns="82305" bIns="41153" numCol="1" anchor="t" anchorCtr="0" compatLnSpc="1">
              <a:prstTxWarp prst="textNoShape">
                <a:avLst/>
              </a:prstTxWarp>
            </a:bodyPr>
            <a:lstStyle/>
            <a:p>
              <a:endParaRPr lang="en-US" sz="1200"/>
            </a:p>
          </p:txBody>
        </p:sp>
      </p:grpSp>
      <p:sp>
        <p:nvSpPr>
          <p:cNvPr id="36" name="Freeform 27"/>
          <p:cNvSpPr>
            <a:spLocks noChangeAspect="1" noEditPoints="1"/>
          </p:cNvSpPr>
          <p:nvPr/>
        </p:nvSpPr>
        <p:spPr bwMode="black">
          <a:xfrm>
            <a:off x="891181" y="2609201"/>
            <a:ext cx="382860" cy="246564"/>
          </a:xfrm>
          <a:custGeom>
            <a:avLst/>
            <a:gdLst/>
            <a:ahLst/>
            <a:cxnLst>
              <a:cxn ang="0">
                <a:pos x="340" y="182"/>
              </a:cxn>
              <a:cxn ang="0">
                <a:pos x="340" y="16"/>
              </a:cxn>
              <a:cxn ang="0">
                <a:pos x="324" y="0"/>
              </a:cxn>
              <a:cxn ang="0">
                <a:pos x="47" y="0"/>
              </a:cxn>
              <a:cxn ang="0">
                <a:pos x="31" y="16"/>
              </a:cxn>
              <a:cxn ang="0">
                <a:pos x="31" y="182"/>
              </a:cxn>
              <a:cxn ang="0">
                <a:pos x="0" y="220"/>
              </a:cxn>
              <a:cxn ang="0">
                <a:pos x="19" y="240"/>
              </a:cxn>
              <a:cxn ang="0">
                <a:pos x="352" y="240"/>
              </a:cxn>
              <a:cxn ang="0">
                <a:pos x="371" y="220"/>
              </a:cxn>
              <a:cxn ang="0">
                <a:pos x="340" y="182"/>
              </a:cxn>
              <a:cxn ang="0">
                <a:pos x="211" y="225"/>
              </a:cxn>
              <a:cxn ang="0">
                <a:pos x="154" y="225"/>
              </a:cxn>
              <a:cxn ang="0">
                <a:pos x="148" y="222"/>
              </a:cxn>
              <a:cxn ang="0">
                <a:pos x="155" y="209"/>
              </a:cxn>
              <a:cxn ang="0">
                <a:pos x="160" y="207"/>
              </a:cxn>
              <a:cxn ang="0">
                <a:pos x="205" y="207"/>
              </a:cxn>
              <a:cxn ang="0">
                <a:pos x="210" y="209"/>
              </a:cxn>
              <a:cxn ang="0">
                <a:pos x="217" y="222"/>
              </a:cxn>
              <a:cxn ang="0">
                <a:pos x="211" y="225"/>
              </a:cxn>
              <a:cxn ang="0">
                <a:pos x="315" y="178"/>
              </a:cxn>
              <a:cxn ang="0">
                <a:pos x="56" y="178"/>
              </a:cxn>
              <a:cxn ang="0">
                <a:pos x="56" y="33"/>
              </a:cxn>
              <a:cxn ang="0">
                <a:pos x="63" y="25"/>
              </a:cxn>
              <a:cxn ang="0">
                <a:pos x="308" y="25"/>
              </a:cxn>
              <a:cxn ang="0">
                <a:pos x="315" y="33"/>
              </a:cxn>
              <a:cxn ang="0">
                <a:pos x="315" y="178"/>
              </a:cxn>
            </a:cxnLst>
            <a:rect l="0" t="0" r="r" b="b"/>
            <a:pathLst>
              <a:path w="371" h="240">
                <a:moveTo>
                  <a:pt x="340" y="182"/>
                </a:moveTo>
                <a:cubicBezTo>
                  <a:pt x="340" y="16"/>
                  <a:pt x="340" y="16"/>
                  <a:pt x="340" y="16"/>
                </a:cubicBezTo>
                <a:cubicBezTo>
                  <a:pt x="340" y="8"/>
                  <a:pt x="333" y="0"/>
                  <a:pt x="324" y="0"/>
                </a:cubicBezTo>
                <a:cubicBezTo>
                  <a:pt x="47" y="0"/>
                  <a:pt x="47" y="0"/>
                  <a:pt x="47" y="0"/>
                </a:cubicBezTo>
                <a:cubicBezTo>
                  <a:pt x="38" y="0"/>
                  <a:pt x="31" y="8"/>
                  <a:pt x="31" y="16"/>
                </a:cubicBezTo>
                <a:cubicBezTo>
                  <a:pt x="31" y="182"/>
                  <a:pt x="31" y="182"/>
                  <a:pt x="31" y="182"/>
                </a:cubicBezTo>
                <a:cubicBezTo>
                  <a:pt x="0" y="220"/>
                  <a:pt x="0" y="220"/>
                  <a:pt x="0" y="220"/>
                </a:cubicBezTo>
                <a:cubicBezTo>
                  <a:pt x="0" y="231"/>
                  <a:pt x="9" y="240"/>
                  <a:pt x="19" y="240"/>
                </a:cubicBezTo>
                <a:cubicBezTo>
                  <a:pt x="352" y="240"/>
                  <a:pt x="352" y="240"/>
                  <a:pt x="352" y="240"/>
                </a:cubicBezTo>
                <a:cubicBezTo>
                  <a:pt x="362" y="240"/>
                  <a:pt x="371" y="231"/>
                  <a:pt x="371" y="220"/>
                </a:cubicBezTo>
                <a:lnTo>
                  <a:pt x="340" y="182"/>
                </a:lnTo>
                <a:close/>
                <a:moveTo>
                  <a:pt x="211" y="225"/>
                </a:moveTo>
                <a:cubicBezTo>
                  <a:pt x="154" y="225"/>
                  <a:pt x="154" y="225"/>
                  <a:pt x="154" y="225"/>
                </a:cubicBezTo>
                <a:cubicBezTo>
                  <a:pt x="151" y="225"/>
                  <a:pt x="148" y="223"/>
                  <a:pt x="148" y="222"/>
                </a:cubicBezTo>
                <a:cubicBezTo>
                  <a:pt x="155" y="209"/>
                  <a:pt x="155" y="209"/>
                  <a:pt x="155" y="209"/>
                </a:cubicBezTo>
                <a:cubicBezTo>
                  <a:pt x="155" y="208"/>
                  <a:pt x="157" y="207"/>
                  <a:pt x="160" y="207"/>
                </a:cubicBezTo>
                <a:cubicBezTo>
                  <a:pt x="205" y="207"/>
                  <a:pt x="205" y="207"/>
                  <a:pt x="205" y="207"/>
                </a:cubicBezTo>
                <a:cubicBezTo>
                  <a:pt x="208" y="207"/>
                  <a:pt x="210" y="208"/>
                  <a:pt x="210" y="209"/>
                </a:cubicBezTo>
                <a:cubicBezTo>
                  <a:pt x="217" y="222"/>
                  <a:pt x="217" y="222"/>
                  <a:pt x="217" y="222"/>
                </a:cubicBezTo>
                <a:cubicBezTo>
                  <a:pt x="217" y="223"/>
                  <a:pt x="214" y="225"/>
                  <a:pt x="211" y="225"/>
                </a:cubicBezTo>
                <a:close/>
                <a:moveTo>
                  <a:pt x="315" y="178"/>
                </a:moveTo>
                <a:cubicBezTo>
                  <a:pt x="56" y="178"/>
                  <a:pt x="56" y="178"/>
                  <a:pt x="56" y="178"/>
                </a:cubicBezTo>
                <a:cubicBezTo>
                  <a:pt x="56" y="33"/>
                  <a:pt x="56" y="33"/>
                  <a:pt x="56" y="33"/>
                </a:cubicBezTo>
                <a:cubicBezTo>
                  <a:pt x="56" y="28"/>
                  <a:pt x="59" y="25"/>
                  <a:pt x="63" y="25"/>
                </a:cubicBezTo>
                <a:cubicBezTo>
                  <a:pt x="308" y="25"/>
                  <a:pt x="308" y="25"/>
                  <a:pt x="308" y="25"/>
                </a:cubicBezTo>
                <a:cubicBezTo>
                  <a:pt x="312" y="25"/>
                  <a:pt x="315" y="28"/>
                  <a:pt x="315" y="33"/>
                </a:cubicBezTo>
                <a:lnTo>
                  <a:pt x="315" y="178"/>
                </a:lnTo>
                <a:close/>
              </a:path>
            </a:pathLst>
          </a:custGeom>
          <a:solidFill>
            <a:schemeClr val="bg1"/>
          </a:solidFill>
          <a:extLst/>
        </p:spPr>
        <p:txBody>
          <a:bodyPr vert="horz" wrap="square" lIns="68589" tIns="34295" rIns="68589" bIns="34295" numCol="1" anchor="t" anchorCtr="0" compatLnSpc="1">
            <a:prstTxWarp prst="textNoShape">
              <a:avLst/>
            </a:prstTxWarp>
          </a:bodyPr>
          <a:lstStyle/>
          <a:p>
            <a:endParaRPr lang="en-US"/>
          </a:p>
        </p:txBody>
      </p:sp>
      <p:sp>
        <p:nvSpPr>
          <p:cNvPr id="37" name="Freeform 27"/>
          <p:cNvSpPr>
            <a:spLocks noChangeAspect="1" noEditPoints="1"/>
          </p:cNvSpPr>
          <p:nvPr/>
        </p:nvSpPr>
        <p:spPr bwMode="black">
          <a:xfrm>
            <a:off x="891181" y="2966919"/>
            <a:ext cx="382860" cy="246564"/>
          </a:xfrm>
          <a:custGeom>
            <a:avLst/>
            <a:gdLst/>
            <a:ahLst/>
            <a:cxnLst>
              <a:cxn ang="0">
                <a:pos x="340" y="182"/>
              </a:cxn>
              <a:cxn ang="0">
                <a:pos x="340" y="16"/>
              </a:cxn>
              <a:cxn ang="0">
                <a:pos x="324" y="0"/>
              </a:cxn>
              <a:cxn ang="0">
                <a:pos x="47" y="0"/>
              </a:cxn>
              <a:cxn ang="0">
                <a:pos x="31" y="16"/>
              </a:cxn>
              <a:cxn ang="0">
                <a:pos x="31" y="182"/>
              </a:cxn>
              <a:cxn ang="0">
                <a:pos x="0" y="220"/>
              </a:cxn>
              <a:cxn ang="0">
                <a:pos x="19" y="240"/>
              </a:cxn>
              <a:cxn ang="0">
                <a:pos x="352" y="240"/>
              </a:cxn>
              <a:cxn ang="0">
                <a:pos x="371" y="220"/>
              </a:cxn>
              <a:cxn ang="0">
                <a:pos x="340" y="182"/>
              </a:cxn>
              <a:cxn ang="0">
                <a:pos x="211" y="225"/>
              </a:cxn>
              <a:cxn ang="0">
                <a:pos x="154" y="225"/>
              </a:cxn>
              <a:cxn ang="0">
                <a:pos x="148" y="222"/>
              </a:cxn>
              <a:cxn ang="0">
                <a:pos x="155" y="209"/>
              </a:cxn>
              <a:cxn ang="0">
                <a:pos x="160" y="207"/>
              </a:cxn>
              <a:cxn ang="0">
                <a:pos x="205" y="207"/>
              </a:cxn>
              <a:cxn ang="0">
                <a:pos x="210" y="209"/>
              </a:cxn>
              <a:cxn ang="0">
                <a:pos x="217" y="222"/>
              </a:cxn>
              <a:cxn ang="0">
                <a:pos x="211" y="225"/>
              </a:cxn>
              <a:cxn ang="0">
                <a:pos x="315" y="178"/>
              </a:cxn>
              <a:cxn ang="0">
                <a:pos x="56" y="178"/>
              </a:cxn>
              <a:cxn ang="0">
                <a:pos x="56" y="33"/>
              </a:cxn>
              <a:cxn ang="0">
                <a:pos x="63" y="25"/>
              </a:cxn>
              <a:cxn ang="0">
                <a:pos x="308" y="25"/>
              </a:cxn>
              <a:cxn ang="0">
                <a:pos x="315" y="33"/>
              </a:cxn>
              <a:cxn ang="0">
                <a:pos x="315" y="178"/>
              </a:cxn>
            </a:cxnLst>
            <a:rect l="0" t="0" r="r" b="b"/>
            <a:pathLst>
              <a:path w="371" h="240">
                <a:moveTo>
                  <a:pt x="340" y="182"/>
                </a:moveTo>
                <a:cubicBezTo>
                  <a:pt x="340" y="16"/>
                  <a:pt x="340" y="16"/>
                  <a:pt x="340" y="16"/>
                </a:cubicBezTo>
                <a:cubicBezTo>
                  <a:pt x="340" y="8"/>
                  <a:pt x="333" y="0"/>
                  <a:pt x="324" y="0"/>
                </a:cubicBezTo>
                <a:cubicBezTo>
                  <a:pt x="47" y="0"/>
                  <a:pt x="47" y="0"/>
                  <a:pt x="47" y="0"/>
                </a:cubicBezTo>
                <a:cubicBezTo>
                  <a:pt x="38" y="0"/>
                  <a:pt x="31" y="8"/>
                  <a:pt x="31" y="16"/>
                </a:cubicBezTo>
                <a:cubicBezTo>
                  <a:pt x="31" y="182"/>
                  <a:pt x="31" y="182"/>
                  <a:pt x="31" y="182"/>
                </a:cubicBezTo>
                <a:cubicBezTo>
                  <a:pt x="0" y="220"/>
                  <a:pt x="0" y="220"/>
                  <a:pt x="0" y="220"/>
                </a:cubicBezTo>
                <a:cubicBezTo>
                  <a:pt x="0" y="231"/>
                  <a:pt x="9" y="240"/>
                  <a:pt x="19" y="240"/>
                </a:cubicBezTo>
                <a:cubicBezTo>
                  <a:pt x="352" y="240"/>
                  <a:pt x="352" y="240"/>
                  <a:pt x="352" y="240"/>
                </a:cubicBezTo>
                <a:cubicBezTo>
                  <a:pt x="362" y="240"/>
                  <a:pt x="371" y="231"/>
                  <a:pt x="371" y="220"/>
                </a:cubicBezTo>
                <a:lnTo>
                  <a:pt x="340" y="182"/>
                </a:lnTo>
                <a:close/>
                <a:moveTo>
                  <a:pt x="211" y="225"/>
                </a:moveTo>
                <a:cubicBezTo>
                  <a:pt x="154" y="225"/>
                  <a:pt x="154" y="225"/>
                  <a:pt x="154" y="225"/>
                </a:cubicBezTo>
                <a:cubicBezTo>
                  <a:pt x="151" y="225"/>
                  <a:pt x="148" y="223"/>
                  <a:pt x="148" y="222"/>
                </a:cubicBezTo>
                <a:cubicBezTo>
                  <a:pt x="155" y="209"/>
                  <a:pt x="155" y="209"/>
                  <a:pt x="155" y="209"/>
                </a:cubicBezTo>
                <a:cubicBezTo>
                  <a:pt x="155" y="208"/>
                  <a:pt x="157" y="207"/>
                  <a:pt x="160" y="207"/>
                </a:cubicBezTo>
                <a:cubicBezTo>
                  <a:pt x="205" y="207"/>
                  <a:pt x="205" y="207"/>
                  <a:pt x="205" y="207"/>
                </a:cubicBezTo>
                <a:cubicBezTo>
                  <a:pt x="208" y="207"/>
                  <a:pt x="210" y="208"/>
                  <a:pt x="210" y="209"/>
                </a:cubicBezTo>
                <a:cubicBezTo>
                  <a:pt x="217" y="222"/>
                  <a:pt x="217" y="222"/>
                  <a:pt x="217" y="222"/>
                </a:cubicBezTo>
                <a:cubicBezTo>
                  <a:pt x="217" y="223"/>
                  <a:pt x="214" y="225"/>
                  <a:pt x="211" y="225"/>
                </a:cubicBezTo>
                <a:close/>
                <a:moveTo>
                  <a:pt x="315" y="178"/>
                </a:moveTo>
                <a:cubicBezTo>
                  <a:pt x="56" y="178"/>
                  <a:pt x="56" y="178"/>
                  <a:pt x="56" y="178"/>
                </a:cubicBezTo>
                <a:cubicBezTo>
                  <a:pt x="56" y="33"/>
                  <a:pt x="56" y="33"/>
                  <a:pt x="56" y="33"/>
                </a:cubicBezTo>
                <a:cubicBezTo>
                  <a:pt x="56" y="28"/>
                  <a:pt x="59" y="25"/>
                  <a:pt x="63" y="25"/>
                </a:cubicBezTo>
                <a:cubicBezTo>
                  <a:pt x="308" y="25"/>
                  <a:pt x="308" y="25"/>
                  <a:pt x="308" y="25"/>
                </a:cubicBezTo>
                <a:cubicBezTo>
                  <a:pt x="312" y="25"/>
                  <a:pt x="315" y="28"/>
                  <a:pt x="315" y="33"/>
                </a:cubicBezTo>
                <a:lnTo>
                  <a:pt x="315" y="178"/>
                </a:lnTo>
                <a:close/>
              </a:path>
            </a:pathLst>
          </a:custGeom>
          <a:solidFill>
            <a:schemeClr val="bg1"/>
          </a:solidFill>
          <a:extLst/>
        </p:spPr>
        <p:txBody>
          <a:bodyPr vert="horz" wrap="square" lIns="68589" tIns="34295" rIns="68589" bIns="34295" numCol="1" anchor="t" anchorCtr="0" compatLnSpc="1">
            <a:prstTxWarp prst="textNoShape">
              <a:avLst/>
            </a:prstTxWarp>
          </a:bodyPr>
          <a:lstStyle/>
          <a:p>
            <a:endParaRPr lang="en-US"/>
          </a:p>
        </p:txBody>
      </p:sp>
      <p:sp>
        <p:nvSpPr>
          <p:cNvPr id="38" name="Freeform 27"/>
          <p:cNvSpPr>
            <a:spLocks noChangeAspect="1" noEditPoints="1"/>
          </p:cNvSpPr>
          <p:nvPr/>
        </p:nvSpPr>
        <p:spPr bwMode="black">
          <a:xfrm>
            <a:off x="891181" y="3324637"/>
            <a:ext cx="382860" cy="246564"/>
          </a:xfrm>
          <a:custGeom>
            <a:avLst/>
            <a:gdLst/>
            <a:ahLst/>
            <a:cxnLst>
              <a:cxn ang="0">
                <a:pos x="340" y="182"/>
              </a:cxn>
              <a:cxn ang="0">
                <a:pos x="340" y="16"/>
              </a:cxn>
              <a:cxn ang="0">
                <a:pos x="324" y="0"/>
              </a:cxn>
              <a:cxn ang="0">
                <a:pos x="47" y="0"/>
              </a:cxn>
              <a:cxn ang="0">
                <a:pos x="31" y="16"/>
              </a:cxn>
              <a:cxn ang="0">
                <a:pos x="31" y="182"/>
              </a:cxn>
              <a:cxn ang="0">
                <a:pos x="0" y="220"/>
              </a:cxn>
              <a:cxn ang="0">
                <a:pos x="19" y="240"/>
              </a:cxn>
              <a:cxn ang="0">
                <a:pos x="352" y="240"/>
              </a:cxn>
              <a:cxn ang="0">
                <a:pos x="371" y="220"/>
              </a:cxn>
              <a:cxn ang="0">
                <a:pos x="340" y="182"/>
              </a:cxn>
              <a:cxn ang="0">
                <a:pos x="211" y="225"/>
              </a:cxn>
              <a:cxn ang="0">
                <a:pos x="154" y="225"/>
              </a:cxn>
              <a:cxn ang="0">
                <a:pos x="148" y="222"/>
              </a:cxn>
              <a:cxn ang="0">
                <a:pos x="155" y="209"/>
              </a:cxn>
              <a:cxn ang="0">
                <a:pos x="160" y="207"/>
              </a:cxn>
              <a:cxn ang="0">
                <a:pos x="205" y="207"/>
              </a:cxn>
              <a:cxn ang="0">
                <a:pos x="210" y="209"/>
              </a:cxn>
              <a:cxn ang="0">
                <a:pos x="217" y="222"/>
              </a:cxn>
              <a:cxn ang="0">
                <a:pos x="211" y="225"/>
              </a:cxn>
              <a:cxn ang="0">
                <a:pos x="315" y="178"/>
              </a:cxn>
              <a:cxn ang="0">
                <a:pos x="56" y="178"/>
              </a:cxn>
              <a:cxn ang="0">
                <a:pos x="56" y="33"/>
              </a:cxn>
              <a:cxn ang="0">
                <a:pos x="63" y="25"/>
              </a:cxn>
              <a:cxn ang="0">
                <a:pos x="308" y="25"/>
              </a:cxn>
              <a:cxn ang="0">
                <a:pos x="315" y="33"/>
              </a:cxn>
              <a:cxn ang="0">
                <a:pos x="315" y="178"/>
              </a:cxn>
            </a:cxnLst>
            <a:rect l="0" t="0" r="r" b="b"/>
            <a:pathLst>
              <a:path w="371" h="240">
                <a:moveTo>
                  <a:pt x="340" y="182"/>
                </a:moveTo>
                <a:cubicBezTo>
                  <a:pt x="340" y="16"/>
                  <a:pt x="340" y="16"/>
                  <a:pt x="340" y="16"/>
                </a:cubicBezTo>
                <a:cubicBezTo>
                  <a:pt x="340" y="8"/>
                  <a:pt x="333" y="0"/>
                  <a:pt x="324" y="0"/>
                </a:cubicBezTo>
                <a:cubicBezTo>
                  <a:pt x="47" y="0"/>
                  <a:pt x="47" y="0"/>
                  <a:pt x="47" y="0"/>
                </a:cubicBezTo>
                <a:cubicBezTo>
                  <a:pt x="38" y="0"/>
                  <a:pt x="31" y="8"/>
                  <a:pt x="31" y="16"/>
                </a:cubicBezTo>
                <a:cubicBezTo>
                  <a:pt x="31" y="182"/>
                  <a:pt x="31" y="182"/>
                  <a:pt x="31" y="182"/>
                </a:cubicBezTo>
                <a:cubicBezTo>
                  <a:pt x="0" y="220"/>
                  <a:pt x="0" y="220"/>
                  <a:pt x="0" y="220"/>
                </a:cubicBezTo>
                <a:cubicBezTo>
                  <a:pt x="0" y="231"/>
                  <a:pt x="9" y="240"/>
                  <a:pt x="19" y="240"/>
                </a:cubicBezTo>
                <a:cubicBezTo>
                  <a:pt x="352" y="240"/>
                  <a:pt x="352" y="240"/>
                  <a:pt x="352" y="240"/>
                </a:cubicBezTo>
                <a:cubicBezTo>
                  <a:pt x="362" y="240"/>
                  <a:pt x="371" y="231"/>
                  <a:pt x="371" y="220"/>
                </a:cubicBezTo>
                <a:lnTo>
                  <a:pt x="340" y="182"/>
                </a:lnTo>
                <a:close/>
                <a:moveTo>
                  <a:pt x="211" y="225"/>
                </a:moveTo>
                <a:cubicBezTo>
                  <a:pt x="154" y="225"/>
                  <a:pt x="154" y="225"/>
                  <a:pt x="154" y="225"/>
                </a:cubicBezTo>
                <a:cubicBezTo>
                  <a:pt x="151" y="225"/>
                  <a:pt x="148" y="223"/>
                  <a:pt x="148" y="222"/>
                </a:cubicBezTo>
                <a:cubicBezTo>
                  <a:pt x="155" y="209"/>
                  <a:pt x="155" y="209"/>
                  <a:pt x="155" y="209"/>
                </a:cubicBezTo>
                <a:cubicBezTo>
                  <a:pt x="155" y="208"/>
                  <a:pt x="157" y="207"/>
                  <a:pt x="160" y="207"/>
                </a:cubicBezTo>
                <a:cubicBezTo>
                  <a:pt x="205" y="207"/>
                  <a:pt x="205" y="207"/>
                  <a:pt x="205" y="207"/>
                </a:cubicBezTo>
                <a:cubicBezTo>
                  <a:pt x="208" y="207"/>
                  <a:pt x="210" y="208"/>
                  <a:pt x="210" y="209"/>
                </a:cubicBezTo>
                <a:cubicBezTo>
                  <a:pt x="217" y="222"/>
                  <a:pt x="217" y="222"/>
                  <a:pt x="217" y="222"/>
                </a:cubicBezTo>
                <a:cubicBezTo>
                  <a:pt x="217" y="223"/>
                  <a:pt x="214" y="225"/>
                  <a:pt x="211" y="225"/>
                </a:cubicBezTo>
                <a:close/>
                <a:moveTo>
                  <a:pt x="315" y="178"/>
                </a:moveTo>
                <a:cubicBezTo>
                  <a:pt x="56" y="178"/>
                  <a:pt x="56" y="178"/>
                  <a:pt x="56" y="178"/>
                </a:cubicBezTo>
                <a:cubicBezTo>
                  <a:pt x="56" y="33"/>
                  <a:pt x="56" y="33"/>
                  <a:pt x="56" y="33"/>
                </a:cubicBezTo>
                <a:cubicBezTo>
                  <a:pt x="56" y="28"/>
                  <a:pt x="59" y="25"/>
                  <a:pt x="63" y="25"/>
                </a:cubicBezTo>
                <a:cubicBezTo>
                  <a:pt x="308" y="25"/>
                  <a:pt x="308" y="25"/>
                  <a:pt x="308" y="25"/>
                </a:cubicBezTo>
                <a:cubicBezTo>
                  <a:pt x="312" y="25"/>
                  <a:pt x="315" y="28"/>
                  <a:pt x="315" y="33"/>
                </a:cubicBezTo>
                <a:lnTo>
                  <a:pt x="315" y="178"/>
                </a:lnTo>
                <a:close/>
              </a:path>
            </a:pathLst>
          </a:custGeom>
          <a:solidFill>
            <a:schemeClr val="bg1"/>
          </a:solidFill>
          <a:extLst/>
        </p:spPr>
        <p:txBody>
          <a:bodyPr vert="horz" wrap="square" lIns="68589" tIns="34295" rIns="68589" bIns="34295" numCol="1" anchor="t" anchorCtr="0" compatLnSpc="1">
            <a:prstTxWarp prst="textNoShape">
              <a:avLst/>
            </a:prstTxWarp>
          </a:bodyPr>
          <a:lstStyle/>
          <a:p>
            <a:endParaRPr lang="en-US"/>
          </a:p>
        </p:txBody>
      </p:sp>
      <p:sp>
        <p:nvSpPr>
          <p:cNvPr id="39" name="Freeform 27"/>
          <p:cNvSpPr>
            <a:spLocks noChangeAspect="1" noEditPoints="1"/>
          </p:cNvSpPr>
          <p:nvPr/>
        </p:nvSpPr>
        <p:spPr bwMode="black">
          <a:xfrm>
            <a:off x="891181" y="3682354"/>
            <a:ext cx="382860" cy="246564"/>
          </a:xfrm>
          <a:custGeom>
            <a:avLst/>
            <a:gdLst/>
            <a:ahLst/>
            <a:cxnLst>
              <a:cxn ang="0">
                <a:pos x="340" y="182"/>
              </a:cxn>
              <a:cxn ang="0">
                <a:pos x="340" y="16"/>
              </a:cxn>
              <a:cxn ang="0">
                <a:pos x="324" y="0"/>
              </a:cxn>
              <a:cxn ang="0">
                <a:pos x="47" y="0"/>
              </a:cxn>
              <a:cxn ang="0">
                <a:pos x="31" y="16"/>
              </a:cxn>
              <a:cxn ang="0">
                <a:pos x="31" y="182"/>
              </a:cxn>
              <a:cxn ang="0">
                <a:pos x="0" y="220"/>
              </a:cxn>
              <a:cxn ang="0">
                <a:pos x="19" y="240"/>
              </a:cxn>
              <a:cxn ang="0">
                <a:pos x="352" y="240"/>
              </a:cxn>
              <a:cxn ang="0">
                <a:pos x="371" y="220"/>
              </a:cxn>
              <a:cxn ang="0">
                <a:pos x="340" y="182"/>
              </a:cxn>
              <a:cxn ang="0">
                <a:pos x="211" y="225"/>
              </a:cxn>
              <a:cxn ang="0">
                <a:pos x="154" y="225"/>
              </a:cxn>
              <a:cxn ang="0">
                <a:pos x="148" y="222"/>
              </a:cxn>
              <a:cxn ang="0">
                <a:pos x="155" y="209"/>
              </a:cxn>
              <a:cxn ang="0">
                <a:pos x="160" y="207"/>
              </a:cxn>
              <a:cxn ang="0">
                <a:pos x="205" y="207"/>
              </a:cxn>
              <a:cxn ang="0">
                <a:pos x="210" y="209"/>
              </a:cxn>
              <a:cxn ang="0">
                <a:pos x="217" y="222"/>
              </a:cxn>
              <a:cxn ang="0">
                <a:pos x="211" y="225"/>
              </a:cxn>
              <a:cxn ang="0">
                <a:pos x="315" y="178"/>
              </a:cxn>
              <a:cxn ang="0">
                <a:pos x="56" y="178"/>
              </a:cxn>
              <a:cxn ang="0">
                <a:pos x="56" y="33"/>
              </a:cxn>
              <a:cxn ang="0">
                <a:pos x="63" y="25"/>
              </a:cxn>
              <a:cxn ang="0">
                <a:pos x="308" y="25"/>
              </a:cxn>
              <a:cxn ang="0">
                <a:pos x="315" y="33"/>
              </a:cxn>
              <a:cxn ang="0">
                <a:pos x="315" y="178"/>
              </a:cxn>
            </a:cxnLst>
            <a:rect l="0" t="0" r="r" b="b"/>
            <a:pathLst>
              <a:path w="371" h="240">
                <a:moveTo>
                  <a:pt x="340" y="182"/>
                </a:moveTo>
                <a:cubicBezTo>
                  <a:pt x="340" y="16"/>
                  <a:pt x="340" y="16"/>
                  <a:pt x="340" y="16"/>
                </a:cubicBezTo>
                <a:cubicBezTo>
                  <a:pt x="340" y="8"/>
                  <a:pt x="333" y="0"/>
                  <a:pt x="324" y="0"/>
                </a:cubicBezTo>
                <a:cubicBezTo>
                  <a:pt x="47" y="0"/>
                  <a:pt x="47" y="0"/>
                  <a:pt x="47" y="0"/>
                </a:cubicBezTo>
                <a:cubicBezTo>
                  <a:pt x="38" y="0"/>
                  <a:pt x="31" y="8"/>
                  <a:pt x="31" y="16"/>
                </a:cubicBezTo>
                <a:cubicBezTo>
                  <a:pt x="31" y="182"/>
                  <a:pt x="31" y="182"/>
                  <a:pt x="31" y="182"/>
                </a:cubicBezTo>
                <a:cubicBezTo>
                  <a:pt x="0" y="220"/>
                  <a:pt x="0" y="220"/>
                  <a:pt x="0" y="220"/>
                </a:cubicBezTo>
                <a:cubicBezTo>
                  <a:pt x="0" y="231"/>
                  <a:pt x="9" y="240"/>
                  <a:pt x="19" y="240"/>
                </a:cubicBezTo>
                <a:cubicBezTo>
                  <a:pt x="352" y="240"/>
                  <a:pt x="352" y="240"/>
                  <a:pt x="352" y="240"/>
                </a:cubicBezTo>
                <a:cubicBezTo>
                  <a:pt x="362" y="240"/>
                  <a:pt x="371" y="231"/>
                  <a:pt x="371" y="220"/>
                </a:cubicBezTo>
                <a:lnTo>
                  <a:pt x="340" y="182"/>
                </a:lnTo>
                <a:close/>
                <a:moveTo>
                  <a:pt x="211" y="225"/>
                </a:moveTo>
                <a:cubicBezTo>
                  <a:pt x="154" y="225"/>
                  <a:pt x="154" y="225"/>
                  <a:pt x="154" y="225"/>
                </a:cubicBezTo>
                <a:cubicBezTo>
                  <a:pt x="151" y="225"/>
                  <a:pt x="148" y="223"/>
                  <a:pt x="148" y="222"/>
                </a:cubicBezTo>
                <a:cubicBezTo>
                  <a:pt x="155" y="209"/>
                  <a:pt x="155" y="209"/>
                  <a:pt x="155" y="209"/>
                </a:cubicBezTo>
                <a:cubicBezTo>
                  <a:pt x="155" y="208"/>
                  <a:pt x="157" y="207"/>
                  <a:pt x="160" y="207"/>
                </a:cubicBezTo>
                <a:cubicBezTo>
                  <a:pt x="205" y="207"/>
                  <a:pt x="205" y="207"/>
                  <a:pt x="205" y="207"/>
                </a:cubicBezTo>
                <a:cubicBezTo>
                  <a:pt x="208" y="207"/>
                  <a:pt x="210" y="208"/>
                  <a:pt x="210" y="209"/>
                </a:cubicBezTo>
                <a:cubicBezTo>
                  <a:pt x="217" y="222"/>
                  <a:pt x="217" y="222"/>
                  <a:pt x="217" y="222"/>
                </a:cubicBezTo>
                <a:cubicBezTo>
                  <a:pt x="217" y="223"/>
                  <a:pt x="214" y="225"/>
                  <a:pt x="211" y="225"/>
                </a:cubicBezTo>
                <a:close/>
                <a:moveTo>
                  <a:pt x="315" y="178"/>
                </a:moveTo>
                <a:cubicBezTo>
                  <a:pt x="56" y="178"/>
                  <a:pt x="56" y="178"/>
                  <a:pt x="56" y="178"/>
                </a:cubicBezTo>
                <a:cubicBezTo>
                  <a:pt x="56" y="33"/>
                  <a:pt x="56" y="33"/>
                  <a:pt x="56" y="33"/>
                </a:cubicBezTo>
                <a:cubicBezTo>
                  <a:pt x="56" y="28"/>
                  <a:pt x="59" y="25"/>
                  <a:pt x="63" y="25"/>
                </a:cubicBezTo>
                <a:cubicBezTo>
                  <a:pt x="308" y="25"/>
                  <a:pt x="308" y="25"/>
                  <a:pt x="308" y="25"/>
                </a:cubicBezTo>
                <a:cubicBezTo>
                  <a:pt x="312" y="25"/>
                  <a:pt x="315" y="28"/>
                  <a:pt x="315" y="33"/>
                </a:cubicBezTo>
                <a:lnTo>
                  <a:pt x="315" y="178"/>
                </a:lnTo>
                <a:close/>
              </a:path>
            </a:pathLst>
          </a:custGeom>
          <a:solidFill>
            <a:schemeClr val="bg1"/>
          </a:solidFill>
          <a:extLst/>
        </p:spPr>
        <p:txBody>
          <a:bodyPr vert="horz" wrap="square" lIns="68589" tIns="34295" rIns="68589" bIns="34295" numCol="1" anchor="t" anchorCtr="0" compatLnSpc="1">
            <a:prstTxWarp prst="textNoShape">
              <a:avLst/>
            </a:prstTxWarp>
          </a:bodyPr>
          <a:lstStyle/>
          <a:p>
            <a:endParaRPr lang="en-US"/>
          </a:p>
        </p:txBody>
      </p:sp>
      <p:cxnSp>
        <p:nvCxnSpPr>
          <p:cNvPr id="60" name="Straight Arrow Connector 59"/>
          <p:cNvCxnSpPr>
            <a:stCxn id="5" idx="1"/>
          </p:cNvCxnSpPr>
          <p:nvPr/>
        </p:nvCxnSpPr>
        <p:spPr>
          <a:xfrm flipH="1">
            <a:off x="2969639" y="2912228"/>
            <a:ext cx="4010606" cy="30969"/>
          </a:xfrm>
          <a:prstGeom prst="straightConnector1">
            <a:avLst/>
          </a:prstGeom>
          <a:ln w="57150">
            <a:solidFill>
              <a:schemeClr val="tx2"/>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89" name="Rectangle 88"/>
          <p:cNvSpPr/>
          <p:nvPr/>
        </p:nvSpPr>
        <p:spPr>
          <a:xfrm>
            <a:off x="3913414" y="2732483"/>
            <a:ext cx="1236575" cy="221609"/>
          </a:xfrm>
          <a:prstGeom prst="rect">
            <a:avLst/>
          </a:prstGeom>
        </p:spPr>
        <p:txBody>
          <a:bodyPr wrap="none" lIns="68589" tIns="34295" rIns="68589" bIns="34295">
            <a:spAutoFit/>
          </a:bodyPr>
          <a:lstStyle/>
          <a:p>
            <a:pPr algn="ctr" defTabSz="685666" fontAlgn="base">
              <a:lnSpc>
                <a:spcPct val="90000"/>
              </a:lnSpc>
              <a:spcBef>
                <a:spcPct val="0"/>
              </a:spcBef>
              <a:spcAft>
                <a:spcPct val="0"/>
              </a:spcAft>
            </a:pPr>
            <a:r>
              <a:rPr lang="en-US" sz="1100" b="1" dirty="0">
                <a:gradFill>
                  <a:gsLst>
                    <a:gs pos="0">
                      <a:srgbClr val="FFFFFF"/>
                    </a:gs>
                    <a:gs pos="100000">
                      <a:srgbClr val="FFFFFF"/>
                    </a:gs>
                  </a:gsLst>
                  <a:lin ang="5400000" scaled="0"/>
                </a:gradFill>
              </a:rPr>
              <a:t>S2S VPN tunnels</a:t>
            </a:r>
          </a:p>
        </p:txBody>
      </p:sp>
      <p:grpSp>
        <p:nvGrpSpPr>
          <p:cNvPr id="91" name="Group 90"/>
          <p:cNvGrpSpPr/>
          <p:nvPr/>
        </p:nvGrpSpPr>
        <p:grpSpPr>
          <a:xfrm>
            <a:off x="7728342" y="3240889"/>
            <a:ext cx="282121" cy="419039"/>
            <a:chOff x="1972774" y="3451570"/>
            <a:chExt cx="479392" cy="712232"/>
          </a:xfrm>
        </p:grpSpPr>
        <p:pic>
          <p:nvPicPr>
            <p:cNvPr id="93" name="Picture 6" descr="\\magnum\Projects\Microsoft\Cloud Power FY12\Design\Icons\PNGs\Server_2.png"/>
            <p:cNvPicPr>
              <a:picLocks noChangeAspect="1" noChangeArrowheads="1"/>
            </p:cNvPicPr>
            <p:nvPr/>
          </p:nvPicPr>
          <p:blipFill rotWithShape="1">
            <a:blip r:embed="rId3" cstate="print">
              <a:lum bright="100000"/>
            </a:blip>
            <a:srcRect l="24157" r="25929"/>
            <a:stretch/>
          </p:blipFill>
          <p:spPr bwMode="auto">
            <a:xfrm>
              <a:off x="1972774" y="3451570"/>
              <a:ext cx="355510" cy="712232"/>
            </a:xfrm>
            <a:prstGeom prst="rect">
              <a:avLst/>
            </a:prstGeom>
            <a:noFill/>
          </p:spPr>
        </p:pic>
        <p:grpSp>
          <p:nvGrpSpPr>
            <p:cNvPr id="94" name="Group 93"/>
            <p:cNvGrpSpPr/>
            <p:nvPr/>
          </p:nvGrpSpPr>
          <p:grpSpPr>
            <a:xfrm>
              <a:off x="2245986" y="3924261"/>
              <a:ext cx="206180" cy="206424"/>
              <a:chOff x="2245986" y="3924261"/>
              <a:chExt cx="206180" cy="206424"/>
            </a:xfrm>
          </p:grpSpPr>
          <p:grpSp>
            <p:nvGrpSpPr>
              <p:cNvPr id="95" name="Group 94"/>
              <p:cNvGrpSpPr/>
              <p:nvPr/>
            </p:nvGrpSpPr>
            <p:grpSpPr>
              <a:xfrm>
                <a:off x="2245986" y="3924261"/>
                <a:ext cx="206180" cy="206424"/>
                <a:chOff x="1779323" y="4627897"/>
                <a:chExt cx="472764" cy="473323"/>
              </a:xfrm>
            </p:grpSpPr>
            <p:sp>
              <p:nvSpPr>
                <p:cNvPr id="97" name="Isosceles Triangle 96"/>
                <p:cNvSpPr/>
                <p:nvPr/>
              </p:nvSpPr>
              <p:spPr bwMode="auto">
                <a:xfrm>
                  <a:off x="1779323" y="4627897"/>
                  <a:ext cx="472764" cy="407555"/>
                </a:xfrm>
                <a:prstGeom prst="triangl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98" name="Rectangle 97"/>
                <p:cNvSpPr/>
                <p:nvPr/>
              </p:nvSpPr>
              <p:spPr bwMode="auto">
                <a:xfrm>
                  <a:off x="1779323" y="4824517"/>
                  <a:ext cx="472764" cy="60401"/>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99" name="Rectangle 98"/>
                <p:cNvSpPr/>
                <p:nvPr/>
              </p:nvSpPr>
              <p:spPr bwMode="auto">
                <a:xfrm rot="16200000">
                  <a:off x="1881399" y="4936712"/>
                  <a:ext cx="268612" cy="6040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grpSp>
          <p:sp>
            <p:nvSpPr>
              <p:cNvPr id="96" name="Isosceles Triangle 95"/>
              <p:cNvSpPr/>
              <p:nvPr/>
            </p:nvSpPr>
            <p:spPr bwMode="auto">
              <a:xfrm>
                <a:off x="2304709" y="3989226"/>
                <a:ext cx="88734" cy="76495"/>
              </a:xfrm>
              <a:prstGeom prst="triangl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grpSp>
      </p:grpSp>
      <p:pic>
        <p:nvPicPr>
          <p:cNvPr id="101" name="Picture 6" descr="\\magnum\Projects\Microsoft\Cloud Power FY12\Design\Icons\PNGs\Server_2.png"/>
          <p:cNvPicPr>
            <a:picLocks noChangeAspect="1" noChangeArrowheads="1"/>
          </p:cNvPicPr>
          <p:nvPr/>
        </p:nvPicPr>
        <p:blipFill rotWithShape="1">
          <a:blip r:embed="rId3" cstate="print">
            <a:lum bright="100000"/>
          </a:blip>
          <a:srcRect l="24157" r="25929"/>
          <a:stretch/>
        </p:blipFill>
        <p:spPr bwMode="auto">
          <a:xfrm>
            <a:off x="8273572" y="3240889"/>
            <a:ext cx="209217" cy="419039"/>
          </a:xfrm>
          <a:prstGeom prst="rect">
            <a:avLst/>
          </a:prstGeom>
          <a:noFill/>
        </p:spPr>
      </p:pic>
      <p:pic>
        <p:nvPicPr>
          <p:cNvPr id="92" name="Picture 6" descr="\\magnum\Projects\Microsoft\Cloud Power FY12\Design\Icons\PNGs\Server_2.png"/>
          <p:cNvPicPr>
            <a:picLocks noChangeAspect="1" noChangeArrowheads="1"/>
          </p:cNvPicPr>
          <p:nvPr/>
        </p:nvPicPr>
        <p:blipFill rotWithShape="1">
          <a:blip r:embed="rId3" cstate="print">
            <a:lum bright="100000"/>
          </a:blip>
          <a:srcRect l="24157" r="25929"/>
          <a:stretch/>
        </p:blipFill>
        <p:spPr bwMode="auto">
          <a:xfrm>
            <a:off x="7207589" y="3240889"/>
            <a:ext cx="209217" cy="419039"/>
          </a:xfrm>
          <a:prstGeom prst="rect">
            <a:avLst/>
          </a:prstGeom>
          <a:noFill/>
        </p:spPr>
      </p:pic>
      <p:grpSp>
        <p:nvGrpSpPr>
          <p:cNvPr id="100" name="Group 99"/>
          <p:cNvGrpSpPr/>
          <p:nvPr/>
        </p:nvGrpSpPr>
        <p:grpSpPr>
          <a:xfrm>
            <a:off x="7029908" y="2600884"/>
            <a:ext cx="1657196" cy="545769"/>
            <a:chOff x="9003494" y="5339445"/>
            <a:chExt cx="2209019" cy="727692"/>
          </a:xfrm>
        </p:grpSpPr>
        <p:sp>
          <p:nvSpPr>
            <p:cNvPr id="102" name="Rectangle 101"/>
            <p:cNvSpPr/>
            <p:nvPr/>
          </p:nvSpPr>
          <p:spPr bwMode="auto">
            <a:xfrm>
              <a:off x="9003494" y="5339445"/>
              <a:ext cx="1063292" cy="727692"/>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b" anchorCtr="0" compatLnSpc="1">
              <a:prstTxWarp prst="textNoShape">
                <a:avLst/>
              </a:prstTxWarp>
            </a:bodyPr>
            <a:lstStyle/>
            <a:p>
              <a:pPr algn="ctr" defTabSz="685666" fontAlgn="base">
                <a:lnSpc>
                  <a:spcPct val="90000"/>
                </a:lnSpc>
                <a:spcBef>
                  <a:spcPct val="0"/>
                </a:spcBef>
                <a:spcAft>
                  <a:spcPct val="0"/>
                </a:spcAft>
              </a:pPr>
              <a:r>
                <a:rPr lang="en-US" sz="900" b="1" dirty="0" smtClean="0">
                  <a:solidFill>
                    <a:schemeClr val="accent1"/>
                  </a:solidFill>
                </a:rPr>
                <a:t>SharePoint</a:t>
              </a:r>
              <a:endParaRPr lang="en-US" sz="900" b="1" dirty="0">
                <a:solidFill>
                  <a:schemeClr val="accent1"/>
                </a:solidFill>
              </a:endParaRPr>
            </a:p>
          </p:txBody>
        </p:sp>
        <p:pic>
          <p:nvPicPr>
            <p:cNvPr id="103" name="Picture 102"/>
            <p:cNvPicPr>
              <a:picLocks noChangeAspect="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293863" y="5357917"/>
              <a:ext cx="482554" cy="447246"/>
            </a:xfrm>
            <a:prstGeom prst="rect">
              <a:avLst/>
            </a:prstGeom>
          </p:spPr>
        </p:pic>
        <p:sp>
          <p:nvSpPr>
            <p:cNvPr id="104" name="Rectangle 103"/>
            <p:cNvSpPr/>
            <p:nvPr/>
          </p:nvSpPr>
          <p:spPr bwMode="auto">
            <a:xfrm>
              <a:off x="10149221" y="5339445"/>
              <a:ext cx="1063292" cy="727692"/>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b" anchorCtr="0" compatLnSpc="1">
              <a:prstTxWarp prst="textNoShape">
                <a:avLst/>
              </a:prstTxWarp>
            </a:bodyPr>
            <a:lstStyle/>
            <a:p>
              <a:pPr algn="ctr" defTabSz="685666" fontAlgn="base">
                <a:lnSpc>
                  <a:spcPct val="90000"/>
                </a:lnSpc>
                <a:spcBef>
                  <a:spcPct val="0"/>
                </a:spcBef>
                <a:spcAft>
                  <a:spcPct val="0"/>
                </a:spcAft>
              </a:pPr>
              <a:r>
                <a:rPr lang="en-US" sz="900" b="1" dirty="0" err="1" smtClean="0">
                  <a:solidFill>
                    <a:schemeClr val="accent1"/>
                  </a:solidFill>
                </a:rPr>
                <a:t>PaaS</a:t>
              </a:r>
              <a:r>
                <a:rPr lang="en-US" sz="900" b="1" dirty="0" smtClean="0">
                  <a:solidFill>
                    <a:schemeClr val="accent1"/>
                  </a:solidFill>
                </a:rPr>
                <a:t> Roles</a:t>
              </a:r>
              <a:endParaRPr lang="en-US" sz="900" b="1" dirty="0">
                <a:solidFill>
                  <a:schemeClr val="accent1"/>
                </a:solidFill>
              </a:endParaRPr>
            </a:p>
          </p:txBody>
        </p:sp>
        <p:pic>
          <p:nvPicPr>
            <p:cNvPr id="105" name="Picture 104"/>
            <p:cNvPicPr>
              <a:picLocks noChangeAspect="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439590" y="5357917"/>
              <a:ext cx="482554" cy="447246"/>
            </a:xfrm>
            <a:prstGeom prst="rect">
              <a:avLst/>
            </a:prstGeom>
          </p:spPr>
        </p:pic>
      </p:grpSp>
      <p:sp>
        <p:nvSpPr>
          <p:cNvPr id="106" name="Rectangle 105"/>
          <p:cNvSpPr/>
          <p:nvPr/>
        </p:nvSpPr>
        <p:spPr>
          <a:xfrm>
            <a:off x="7037316" y="3668013"/>
            <a:ext cx="546625" cy="110800"/>
          </a:xfrm>
          <a:prstGeom prst="rect">
            <a:avLst/>
          </a:prstGeom>
        </p:spPr>
        <p:txBody>
          <a:bodyPr wrap="none" lIns="0" tIns="0" rIns="0" bIns="0">
            <a:spAutoFit/>
          </a:bodyPr>
          <a:lstStyle/>
          <a:p>
            <a:pPr algn="ctr" defTabSz="685666" fontAlgn="base">
              <a:lnSpc>
                <a:spcPct val="90000"/>
              </a:lnSpc>
              <a:spcBef>
                <a:spcPct val="0"/>
              </a:spcBef>
              <a:spcAft>
                <a:spcPct val="0"/>
              </a:spcAft>
            </a:pPr>
            <a:r>
              <a:rPr lang="en-US" sz="800" b="1" dirty="0" smtClean="0">
                <a:solidFill>
                  <a:srgbClr val="FF8A00">
                    <a:lumMod val="60000"/>
                    <a:lumOff val="40000"/>
                  </a:srgbClr>
                </a:solidFill>
              </a:rPr>
              <a:t>File Servers</a:t>
            </a:r>
            <a:endParaRPr lang="en-US" sz="800" b="1" dirty="0">
              <a:solidFill>
                <a:srgbClr val="FF8A00">
                  <a:lumMod val="60000"/>
                  <a:lumOff val="40000"/>
                </a:srgbClr>
              </a:solidFill>
            </a:endParaRPr>
          </a:p>
        </p:txBody>
      </p:sp>
      <p:sp>
        <p:nvSpPr>
          <p:cNvPr id="107" name="Rectangle 106"/>
          <p:cNvSpPr/>
          <p:nvPr/>
        </p:nvSpPr>
        <p:spPr>
          <a:xfrm>
            <a:off x="7657007" y="3668013"/>
            <a:ext cx="424796" cy="110800"/>
          </a:xfrm>
          <a:prstGeom prst="rect">
            <a:avLst/>
          </a:prstGeom>
        </p:spPr>
        <p:txBody>
          <a:bodyPr wrap="none" lIns="0" tIns="0" rIns="0" bIns="0">
            <a:spAutoFit/>
          </a:bodyPr>
          <a:lstStyle/>
          <a:p>
            <a:pPr algn="ctr" defTabSz="685666" fontAlgn="base">
              <a:lnSpc>
                <a:spcPct val="90000"/>
              </a:lnSpc>
              <a:spcBef>
                <a:spcPct val="0"/>
              </a:spcBef>
              <a:spcAft>
                <a:spcPct val="0"/>
              </a:spcAft>
            </a:pPr>
            <a:r>
              <a:rPr lang="en-US" sz="800" b="1" dirty="0" smtClean="0">
                <a:solidFill>
                  <a:srgbClr val="FF8A00">
                    <a:lumMod val="60000"/>
                    <a:lumOff val="40000"/>
                  </a:srgbClr>
                </a:solidFill>
              </a:rPr>
              <a:t>Local AD</a:t>
            </a:r>
            <a:endParaRPr lang="en-US" sz="800" b="1" dirty="0">
              <a:solidFill>
                <a:srgbClr val="FF8A00">
                  <a:lumMod val="60000"/>
                  <a:lumOff val="40000"/>
                </a:srgbClr>
              </a:solidFill>
            </a:endParaRPr>
          </a:p>
        </p:txBody>
      </p:sp>
      <p:sp>
        <p:nvSpPr>
          <p:cNvPr id="110" name="Rectangle 109"/>
          <p:cNvSpPr/>
          <p:nvPr/>
        </p:nvSpPr>
        <p:spPr>
          <a:xfrm>
            <a:off x="8213385" y="3668013"/>
            <a:ext cx="429606" cy="110800"/>
          </a:xfrm>
          <a:prstGeom prst="rect">
            <a:avLst/>
          </a:prstGeom>
        </p:spPr>
        <p:txBody>
          <a:bodyPr wrap="none" lIns="0" tIns="0" rIns="0" bIns="0">
            <a:spAutoFit/>
          </a:bodyPr>
          <a:lstStyle/>
          <a:p>
            <a:pPr algn="ctr" defTabSz="685666" fontAlgn="base">
              <a:lnSpc>
                <a:spcPct val="90000"/>
              </a:lnSpc>
              <a:spcBef>
                <a:spcPct val="0"/>
              </a:spcBef>
              <a:spcAft>
                <a:spcPct val="0"/>
              </a:spcAft>
            </a:pPr>
            <a:r>
              <a:rPr lang="en-US" sz="800" b="1" dirty="0" smtClean="0">
                <a:solidFill>
                  <a:srgbClr val="FF8A00">
                    <a:lumMod val="60000"/>
                    <a:lumOff val="40000"/>
                  </a:srgbClr>
                </a:solidFill>
              </a:rPr>
              <a:t>SQL VMs</a:t>
            </a:r>
            <a:endParaRPr lang="en-US" sz="800" b="1" dirty="0">
              <a:solidFill>
                <a:srgbClr val="FF8A00">
                  <a:lumMod val="60000"/>
                  <a:lumOff val="40000"/>
                </a:srgbClr>
              </a:solidFill>
            </a:endParaRPr>
          </a:p>
        </p:txBody>
      </p:sp>
      <p:pic>
        <p:nvPicPr>
          <p:cNvPr id="72" name="Picture 2"/>
          <p:cNvPicPr>
            <a:picLocks noChangeAspect="1" noChangeArrowheads="1"/>
          </p:cNvPicPr>
          <p:nvPr/>
        </p:nvPicPr>
        <p:blipFill>
          <a:blip r:embed="rId7">
            <a:clrChange>
              <a:clrFrom>
                <a:srgbClr val="4EB1E4"/>
              </a:clrFrom>
              <a:clrTo>
                <a:srgbClr val="4EB1E4">
                  <a:alpha val="0"/>
                </a:srgbClr>
              </a:clrTo>
            </a:clrChange>
            <a:extLst>
              <a:ext uri="{28A0092B-C50C-407E-A947-70E740481C1C}">
                <a14:useLocalDpi xmlns:a14="http://schemas.microsoft.com/office/drawing/2010/main" val="0"/>
              </a:ext>
            </a:extLst>
          </a:blip>
          <a:srcRect/>
          <a:stretch>
            <a:fillRect/>
          </a:stretch>
        </p:blipFill>
        <p:spPr bwMode="auto">
          <a:xfrm>
            <a:off x="8439559" y="3486366"/>
            <a:ext cx="151188" cy="137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 name="Picture 6" descr="\\magnum\Projects\Microsoft\Cloud Power FY12\Design\Icons\PNGs\Server_2.png"/>
          <p:cNvPicPr>
            <a:picLocks noChangeAspect="1" noChangeArrowheads="1"/>
          </p:cNvPicPr>
          <p:nvPr/>
        </p:nvPicPr>
        <p:blipFill rotWithShape="1">
          <a:blip r:embed="rId3" cstate="print">
            <a:lum bright="100000"/>
          </a:blip>
          <a:srcRect l="24157" r="25929"/>
          <a:stretch/>
        </p:blipFill>
        <p:spPr bwMode="auto">
          <a:xfrm>
            <a:off x="8159970" y="3229174"/>
            <a:ext cx="225139" cy="450929"/>
          </a:xfrm>
          <a:prstGeom prst="rect">
            <a:avLst/>
          </a:prstGeom>
          <a:noFill/>
        </p:spPr>
      </p:pic>
    </p:spTree>
    <p:extLst>
      <p:ext uri="{BB962C8B-B14F-4D97-AF65-F5344CB8AC3E}">
        <p14:creationId xmlns:p14="http://schemas.microsoft.com/office/powerpoint/2010/main" val="81961604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bwMode="auto">
          <a:xfrm>
            <a:off x="4859847" y="3125096"/>
            <a:ext cx="1162683" cy="389187"/>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0" tIns="0" rIns="0" bIns="0" numCol="1" rtlCol="0" anchor="ctr" anchorCtr="1" compatLnSpc="1">
            <a:prstTxWarp prst="textNoShape">
              <a:avLst/>
            </a:prstTxWarp>
          </a:bodyPr>
          <a:lstStyle/>
          <a:p>
            <a:pPr defTabSz="685891">
              <a:lnSpc>
                <a:spcPct val="90000"/>
              </a:lnSpc>
              <a:buSzPct val="90000"/>
              <a:defRPr/>
            </a:pPr>
            <a:endParaRPr lang="en-US" kern="0" dirty="0">
              <a:gradFill>
                <a:gsLst>
                  <a:gs pos="85000">
                    <a:srgbClr val="FFFFFF"/>
                  </a:gs>
                  <a:gs pos="0">
                    <a:srgbClr val="FFFFFF"/>
                  </a:gs>
                </a:gsLst>
                <a:lin ang="5400000" scaled="0"/>
              </a:gradFill>
              <a:latin typeface="+mj-lt"/>
            </a:endParaRPr>
          </a:p>
        </p:txBody>
      </p:sp>
      <p:sp>
        <p:nvSpPr>
          <p:cNvPr id="29" name="Rectangle 28"/>
          <p:cNvSpPr/>
          <p:nvPr/>
        </p:nvSpPr>
        <p:spPr bwMode="auto">
          <a:xfrm>
            <a:off x="4858706" y="1657833"/>
            <a:ext cx="1162683" cy="1431393"/>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sp>
        <p:nvSpPr>
          <p:cNvPr id="30" name="Rectangle 29"/>
          <p:cNvSpPr/>
          <p:nvPr/>
        </p:nvSpPr>
        <p:spPr bwMode="auto">
          <a:xfrm>
            <a:off x="6055760" y="3120163"/>
            <a:ext cx="1162683" cy="389187"/>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0" tIns="0" rIns="0" bIns="0" numCol="1" rtlCol="0" anchor="ctr" anchorCtr="1" compatLnSpc="1">
            <a:prstTxWarp prst="textNoShape">
              <a:avLst/>
            </a:prstTxWarp>
          </a:bodyPr>
          <a:lstStyle/>
          <a:p>
            <a:pPr defTabSz="685891">
              <a:lnSpc>
                <a:spcPct val="90000"/>
              </a:lnSpc>
              <a:buSzPct val="90000"/>
              <a:defRPr/>
            </a:pPr>
            <a:endParaRPr lang="en-US" kern="0" dirty="0">
              <a:gradFill>
                <a:gsLst>
                  <a:gs pos="85000">
                    <a:srgbClr val="FFFFFF"/>
                  </a:gs>
                  <a:gs pos="0">
                    <a:srgbClr val="FFFFFF"/>
                  </a:gs>
                </a:gsLst>
                <a:lin ang="5400000" scaled="0"/>
              </a:gradFill>
              <a:latin typeface="+mj-lt"/>
            </a:endParaRPr>
          </a:p>
        </p:txBody>
      </p:sp>
      <p:sp>
        <p:nvSpPr>
          <p:cNvPr id="31" name="Rectangle 30"/>
          <p:cNvSpPr/>
          <p:nvPr/>
        </p:nvSpPr>
        <p:spPr bwMode="auto">
          <a:xfrm>
            <a:off x="6054619" y="1652900"/>
            <a:ext cx="1162683" cy="1431393"/>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sp>
        <p:nvSpPr>
          <p:cNvPr id="81" name="Rectangle 80"/>
          <p:cNvSpPr/>
          <p:nvPr/>
        </p:nvSpPr>
        <p:spPr bwMode="auto">
          <a:xfrm>
            <a:off x="4858705" y="0"/>
            <a:ext cx="2358597" cy="5143500"/>
          </a:xfrm>
          <a:prstGeom prst="rect">
            <a:avLst/>
          </a:prstGeom>
          <a:solidFill>
            <a:schemeClr val="accent2"/>
          </a:solid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sp>
        <p:nvSpPr>
          <p:cNvPr id="59" name="Rectangle 58"/>
          <p:cNvSpPr/>
          <p:nvPr/>
        </p:nvSpPr>
        <p:spPr bwMode="auto">
          <a:xfrm>
            <a:off x="6055761" y="3120163"/>
            <a:ext cx="1162683" cy="389187"/>
          </a:xfrm>
          <a:prstGeom prst="rect">
            <a:avLst/>
          </a:prstGeom>
          <a:noFill/>
          <a:ln w="9525" cap="flat" cmpd="sng" algn="ctr">
            <a:noFill/>
            <a:prstDash val="solid"/>
            <a:headEnd type="none" w="med" len="med"/>
            <a:tailEnd type="none" w="med" len="med"/>
          </a:ln>
          <a:effectLst/>
        </p:spPr>
        <p:txBody>
          <a:bodyPr vert="horz" wrap="square" lIns="182880" tIns="0" rIns="91440" bIns="0" numCol="1" rtlCol="0" anchor="ctr" anchorCtr="1" compatLnSpc="1">
            <a:prstTxWarp prst="textNoShape">
              <a:avLst/>
            </a:prstTxWarp>
          </a:bodyPr>
          <a:lstStyle/>
          <a:p>
            <a:pPr defTabSz="685891">
              <a:lnSpc>
                <a:spcPct val="90000"/>
              </a:lnSpc>
              <a:buSzPct val="90000"/>
              <a:defRPr/>
            </a:pPr>
            <a:r>
              <a:rPr lang="en-US" kern="0">
                <a:gradFill>
                  <a:gsLst>
                    <a:gs pos="85000">
                      <a:srgbClr val="FFFFFF"/>
                    </a:gs>
                    <a:gs pos="0">
                      <a:srgbClr val="FFFFFF"/>
                    </a:gs>
                  </a:gsLst>
                  <a:lin ang="5400000" scaled="0"/>
                </a:gradFill>
              </a:rPr>
              <a:t>PaaS</a:t>
            </a:r>
          </a:p>
        </p:txBody>
      </p:sp>
      <p:sp>
        <p:nvSpPr>
          <p:cNvPr id="60" name="Rectangle 59"/>
          <p:cNvSpPr/>
          <p:nvPr/>
        </p:nvSpPr>
        <p:spPr bwMode="auto">
          <a:xfrm>
            <a:off x="7251675" y="3120163"/>
            <a:ext cx="1162683" cy="389187"/>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0" rIns="91440" bIns="0" numCol="1" rtlCol="0" anchor="ctr" anchorCtr="1" compatLnSpc="1">
            <a:prstTxWarp prst="textNoShape">
              <a:avLst/>
            </a:prstTxWarp>
          </a:bodyPr>
          <a:lstStyle/>
          <a:p>
            <a:pPr defTabSz="685891">
              <a:lnSpc>
                <a:spcPct val="90000"/>
              </a:lnSpc>
              <a:buSzPct val="90000"/>
              <a:defRPr/>
            </a:pPr>
            <a:r>
              <a:rPr lang="en-US" kern="0">
                <a:gradFill>
                  <a:gsLst>
                    <a:gs pos="85000">
                      <a:srgbClr val="FFFFFF"/>
                    </a:gs>
                    <a:gs pos="0">
                      <a:srgbClr val="FFFFFF"/>
                    </a:gs>
                  </a:gsLst>
                  <a:lin ang="5400000" scaled="0"/>
                </a:gradFill>
              </a:rPr>
              <a:t>SaaS</a:t>
            </a:r>
          </a:p>
        </p:txBody>
      </p:sp>
      <p:sp>
        <p:nvSpPr>
          <p:cNvPr id="61" name="Rectangle 60"/>
          <p:cNvSpPr/>
          <p:nvPr/>
        </p:nvSpPr>
        <p:spPr bwMode="auto">
          <a:xfrm>
            <a:off x="6054619" y="1652900"/>
            <a:ext cx="1162683" cy="1431393"/>
          </a:xfrm>
          <a:prstGeom prst="rect">
            <a:avLst/>
          </a:prstGeom>
          <a:no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sp>
        <p:nvSpPr>
          <p:cNvPr id="62" name="Rectangle 61"/>
          <p:cNvSpPr/>
          <p:nvPr/>
        </p:nvSpPr>
        <p:spPr bwMode="auto">
          <a:xfrm>
            <a:off x="7250533" y="1652900"/>
            <a:ext cx="1162683" cy="1431393"/>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sp>
        <p:nvSpPr>
          <p:cNvPr id="64" name="Rectangle 63"/>
          <p:cNvSpPr/>
          <p:nvPr/>
        </p:nvSpPr>
        <p:spPr bwMode="auto">
          <a:xfrm>
            <a:off x="2468019" y="3120163"/>
            <a:ext cx="1162683" cy="389187"/>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91440" tIns="0" rIns="0" bIns="0" numCol="1" rtlCol="0" anchor="ctr" anchorCtr="1" compatLnSpc="1">
            <a:prstTxWarp prst="textNoShape">
              <a:avLst/>
            </a:prstTxWarp>
          </a:bodyPr>
          <a:lstStyle/>
          <a:p>
            <a:pPr algn="ctr" defTabSz="685891">
              <a:buSzPct val="90000"/>
              <a:defRPr/>
            </a:pPr>
            <a:r>
              <a:rPr lang="en-US" kern="0">
                <a:gradFill>
                  <a:gsLst>
                    <a:gs pos="85000">
                      <a:srgbClr val="FFFFFF"/>
                    </a:gs>
                    <a:gs pos="0">
                      <a:srgbClr val="FFFFFF"/>
                    </a:gs>
                  </a:gsLst>
                  <a:lin ang="5400000" scaled="0"/>
                </a:gradFill>
              </a:rPr>
              <a:t>Physical</a:t>
            </a:r>
          </a:p>
        </p:txBody>
      </p:sp>
      <p:sp>
        <p:nvSpPr>
          <p:cNvPr id="65" name="Rectangle 64"/>
          <p:cNvSpPr/>
          <p:nvPr/>
        </p:nvSpPr>
        <p:spPr bwMode="auto">
          <a:xfrm>
            <a:off x="2466877" y="1652900"/>
            <a:ext cx="1162683" cy="1431393"/>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pic>
        <p:nvPicPr>
          <p:cNvPr id="66" name="Picture 6" descr="\\magnum\Projects\Microsoft\Cloud Power FY12\Design\Icons\PNGs\Server_2.png"/>
          <p:cNvPicPr>
            <a:picLocks noChangeAspect="1" noChangeArrowheads="1"/>
          </p:cNvPicPr>
          <p:nvPr/>
        </p:nvPicPr>
        <p:blipFill>
          <a:blip r:embed="rId3" cstate="print">
            <a:lum bright="100000"/>
          </a:blip>
          <a:srcRect/>
          <a:stretch>
            <a:fillRect/>
          </a:stretch>
        </p:blipFill>
        <p:spPr bwMode="auto">
          <a:xfrm>
            <a:off x="2638857" y="1958310"/>
            <a:ext cx="830658" cy="830440"/>
          </a:xfrm>
          <a:prstGeom prst="rect">
            <a:avLst/>
          </a:prstGeom>
          <a:noFill/>
        </p:spPr>
      </p:pic>
      <p:sp>
        <p:nvSpPr>
          <p:cNvPr id="68" name="Isosceles Triangle 67"/>
          <p:cNvSpPr/>
          <p:nvPr/>
        </p:nvSpPr>
        <p:spPr bwMode="auto">
          <a:xfrm rot="10800000">
            <a:off x="6328212" y="2170473"/>
            <a:ext cx="436736" cy="546931"/>
          </a:xfrm>
          <a:prstGeom prst="triangle">
            <a:avLst>
              <a:gd name="adj" fmla="val 0"/>
            </a:avLst>
          </a:prstGeom>
          <a:gradFill rotWithShape="1">
            <a:gsLst>
              <a:gs pos="0">
                <a:sysClr val="window" lastClr="FFFFFF">
                  <a:lumMod val="95000"/>
                  <a:alpha val="0"/>
                </a:sysClr>
              </a:gs>
              <a:gs pos="50000">
                <a:schemeClr val="bg1">
                  <a:alpha val="53000"/>
                </a:schemeClr>
              </a:gs>
              <a:gs pos="100000">
                <a:schemeClr val="bg1"/>
              </a:gs>
            </a:gsLst>
            <a:lin ang="5400000" scaled="0"/>
          </a:gra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685666">
              <a:defRPr/>
            </a:pPr>
            <a:endParaRPr lang="en-US" sz="1400" kern="0">
              <a:gradFill>
                <a:gsLst>
                  <a:gs pos="0">
                    <a:srgbClr val="FFFFFF"/>
                  </a:gs>
                  <a:gs pos="100000">
                    <a:srgbClr val="FFFFFF"/>
                  </a:gs>
                </a:gsLst>
                <a:lin ang="5400000" scaled="0"/>
              </a:gradFill>
              <a:latin typeface="Segoe UI"/>
            </a:endParaRPr>
          </a:p>
        </p:txBody>
      </p:sp>
      <p:pic>
        <p:nvPicPr>
          <p:cNvPr id="69" name="Picture 68"/>
          <p:cNvPicPr>
            <a:picLocks noChangeAspect="1"/>
          </p:cNvPicPr>
          <p:nvPr/>
        </p:nvPicPr>
        <p:blipFill>
          <a:blip r:embed="rId4" cstate="print">
            <a:lum bright="100000" contrast="100000"/>
          </a:blip>
          <a:stretch>
            <a:fillRect/>
          </a:stretch>
        </p:blipFill>
        <p:spPr>
          <a:xfrm>
            <a:off x="6224923" y="2491889"/>
            <a:ext cx="869612" cy="518146"/>
          </a:xfrm>
          <a:prstGeom prst="rect">
            <a:avLst/>
          </a:prstGeom>
          <a:noFill/>
          <a:ln>
            <a:noFill/>
          </a:ln>
          <a:effectLst/>
        </p:spPr>
      </p:pic>
      <p:pic>
        <p:nvPicPr>
          <p:cNvPr id="70" name="Picture 69" descr="\\MAGNUM\Projects\Microsoft\Cloud Power FY12\Design\ICONS_PNG\Application.png"/>
          <p:cNvPicPr>
            <a:picLocks noChangeAspect="1" noChangeArrowheads="1"/>
          </p:cNvPicPr>
          <p:nvPr/>
        </p:nvPicPr>
        <p:blipFill>
          <a:blip r:embed="rId5" cstate="print">
            <a:lum bright="100000"/>
          </a:blip>
          <a:srcRect/>
          <a:stretch>
            <a:fillRect/>
          </a:stretch>
        </p:blipFill>
        <p:spPr bwMode="auto">
          <a:xfrm>
            <a:off x="6224923" y="1639410"/>
            <a:ext cx="643313" cy="642978"/>
          </a:xfrm>
          <a:prstGeom prst="rect">
            <a:avLst/>
          </a:prstGeom>
          <a:noFill/>
        </p:spPr>
      </p:pic>
      <p:grpSp>
        <p:nvGrpSpPr>
          <p:cNvPr id="71" name="Group 70"/>
          <p:cNvGrpSpPr/>
          <p:nvPr/>
        </p:nvGrpSpPr>
        <p:grpSpPr>
          <a:xfrm>
            <a:off x="7404781" y="1719014"/>
            <a:ext cx="869612" cy="1291021"/>
            <a:chOff x="10948236" y="3048621"/>
            <a:chExt cx="2113909" cy="3139117"/>
          </a:xfrm>
        </p:grpSpPr>
        <p:pic>
          <p:nvPicPr>
            <p:cNvPr id="72" name="Picture 2" descr="\\MAGNUM\Projects\Microsoft\Cloud Power FY12\Design\Icons\PNGs\Web.png"/>
            <p:cNvPicPr>
              <a:picLocks noChangeAspect="1" noChangeArrowheads="1"/>
            </p:cNvPicPr>
            <p:nvPr/>
          </p:nvPicPr>
          <p:blipFill rotWithShape="1">
            <a:blip r:embed="rId6" cstate="print">
              <a:lum bright="100000"/>
            </a:blip>
            <a:srcRect t="1" b="-1316"/>
            <a:stretch/>
          </p:blipFill>
          <p:spPr bwMode="auto">
            <a:xfrm>
              <a:off x="11112870" y="3048621"/>
              <a:ext cx="1234537" cy="1250773"/>
            </a:xfrm>
            <a:prstGeom prst="rect">
              <a:avLst/>
            </a:prstGeom>
            <a:noFill/>
          </p:spPr>
        </p:pic>
        <p:sp>
          <p:nvSpPr>
            <p:cNvPr id="73" name="Isosceles Triangle 72"/>
            <p:cNvSpPr/>
            <p:nvPr/>
          </p:nvSpPr>
          <p:spPr bwMode="auto">
            <a:xfrm rot="10800000">
              <a:off x="11199316" y="4146344"/>
              <a:ext cx="1061647" cy="1329862"/>
            </a:xfrm>
            <a:prstGeom prst="triangle">
              <a:avLst>
                <a:gd name="adj" fmla="val 0"/>
              </a:avLst>
            </a:prstGeom>
            <a:gradFill rotWithShape="1">
              <a:gsLst>
                <a:gs pos="0">
                  <a:sysClr val="window" lastClr="FFFFFF">
                    <a:lumMod val="95000"/>
                    <a:alpha val="0"/>
                  </a:sysClr>
                </a:gs>
                <a:gs pos="50000">
                  <a:schemeClr val="bg1">
                    <a:alpha val="67000"/>
                  </a:schemeClr>
                </a:gs>
                <a:gs pos="100000">
                  <a:schemeClr val="bg1"/>
                </a:gs>
              </a:gsLst>
              <a:lin ang="5400000" scaled="0"/>
            </a:gra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685666">
                <a:defRPr/>
              </a:pPr>
              <a:endParaRPr lang="en-US" sz="1400" kern="0">
                <a:gradFill>
                  <a:gsLst>
                    <a:gs pos="0">
                      <a:srgbClr val="FFFFFF"/>
                    </a:gs>
                    <a:gs pos="100000">
                      <a:srgbClr val="FFFFFF"/>
                    </a:gs>
                  </a:gsLst>
                  <a:lin ang="5400000" scaled="0"/>
                </a:gradFill>
                <a:latin typeface="Segoe UI"/>
              </a:endParaRPr>
            </a:p>
          </p:txBody>
        </p:sp>
        <p:pic>
          <p:nvPicPr>
            <p:cNvPr id="74" name="Picture 73"/>
            <p:cNvPicPr>
              <a:picLocks noChangeAspect="1"/>
            </p:cNvPicPr>
            <p:nvPr/>
          </p:nvPicPr>
          <p:blipFill>
            <a:blip r:embed="rId4" cstate="print">
              <a:lum bright="100000" contrast="100000"/>
            </a:blip>
            <a:stretch>
              <a:fillRect/>
            </a:stretch>
          </p:blipFill>
          <p:spPr>
            <a:xfrm>
              <a:off x="10948236" y="4927866"/>
              <a:ext cx="2113909" cy="1259872"/>
            </a:xfrm>
            <a:prstGeom prst="rect">
              <a:avLst/>
            </a:prstGeom>
            <a:noFill/>
            <a:ln>
              <a:noFill/>
            </a:ln>
            <a:effectLst/>
          </p:spPr>
        </p:pic>
      </p:grpSp>
      <p:grpSp>
        <p:nvGrpSpPr>
          <p:cNvPr id="75" name="Group 74"/>
          <p:cNvGrpSpPr/>
          <p:nvPr/>
        </p:nvGrpSpPr>
        <p:grpSpPr>
          <a:xfrm>
            <a:off x="3662792" y="1652900"/>
            <a:ext cx="1163824" cy="1856450"/>
            <a:chOff x="2983003" y="2764132"/>
            <a:chExt cx="2829100" cy="4513958"/>
          </a:xfrm>
        </p:grpSpPr>
        <p:sp>
          <p:nvSpPr>
            <p:cNvPr id="76" name="Rectangle 75"/>
            <p:cNvSpPr/>
            <p:nvPr/>
          </p:nvSpPr>
          <p:spPr bwMode="auto">
            <a:xfrm>
              <a:off x="2985776" y="6331781"/>
              <a:ext cx="2826327" cy="946309"/>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0" tIns="0" rIns="0" bIns="0" numCol="1" rtlCol="0" anchor="ctr" anchorCtr="1" compatLnSpc="1">
              <a:prstTxWarp prst="textNoShape">
                <a:avLst/>
              </a:prstTxWarp>
            </a:bodyPr>
            <a:lstStyle/>
            <a:p>
              <a:pPr defTabSz="685891">
                <a:lnSpc>
                  <a:spcPct val="90000"/>
                </a:lnSpc>
                <a:buSzPct val="90000"/>
                <a:defRPr/>
              </a:pPr>
              <a:r>
                <a:rPr lang="en-US" kern="0">
                  <a:gradFill>
                    <a:gsLst>
                      <a:gs pos="85000">
                        <a:srgbClr val="FFFFFF"/>
                      </a:gs>
                      <a:gs pos="0">
                        <a:srgbClr val="FFFFFF"/>
                      </a:gs>
                    </a:gsLst>
                    <a:lin ang="5400000" scaled="0"/>
                  </a:gradFill>
                  <a:latin typeface="+mj-lt"/>
                </a:rPr>
                <a:t>Virtual</a:t>
              </a:r>
            </a:p>
          </p:txBody>
        </p:sp>
        <p:sp>
          <p:nvSpPr>
            <p:cNvPr id="77" name="Rectangle 76"/>
            <p:cNvSpPr/>
            <p:nvPr/>
          </p:nvSpPr>
          <p:spPr bwMode="auto">
            <a:xfrm>
              <a:off x="2983003" y="2764132"/>
              <a:ext cx="2826327" cy="3480433"/>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pic>
          <p:nvPicPr>
            <p:cNvPr id="78" name="Picture 2"/>
            <p:cNvPicPr>
              <a:picLocks noChangeAspect="1" noChangeArrowheads="1"/>
            </p:cNvPicPr>
            <p:nvPr/>
          </p:nvPicPr>
          <p:blipFill>
            <a:blip r:embed="rId7" cstate="print">
              <a:lum bright="100000" contrast="100000"/>
            </a:blip>
            <a:srcRect/>
            <a:stretch>
              <a:fillRect/>
            </a:stretch>
          </p:blipFill>
          <p:spPr bwMode="auto">
            <a:xfrm>
              <a:off x="3085313" y="3346910"/>
              <a:ext cx="2552600" cy="2338866"/>
            </a:xfrm>
            <a:prstGeom prst="rect">
              <a:avLst/>
            </a:prstGeom>
            <a:noFill/>
            <a:ln w="9525">
              <a:noFill/>
              <a:miter lim="800000"/>
              <a:headEnd/>
              <a:tailEnd/>
            </a:ln>
            <a:effectLst/>
          </p:spPr>
        </p:pic>
      </p:grpSp>
      <p:sp>
        <p:nvSpPr>
          <p:cNvPr id="80" name="Rectangle 79"/>
          <p:cNvSpPr/>
          <p:nvPr/>
        </p:nvSpPr>
        <p:spPr bwMode="auto">
          <a:xfrm>
            <a:off x="4859847" y="3120163"/>
            <a:ext cx="1162683" cy="389187"/>
          </a:xfrm>
          <a:prstGeom prst="rect">
            <a:avLst/>
          </a:prstGeom>
          <a:noFill/>
          <a:ln w="9525" cap="flat" cmpd="sng" algn="ctr">
            <a:noFill/>
            <a:prstDash val="solid"/>
            <a:headEnd type="none" w="med" len="med"/>
            <a:tailEnd type="none" w="med" len="med"/>
          </a:ln>
          <a:effectLst/>
        </p:spPr>
        <p:txBody>
          <a:bodyPr vert="horz" wrap="square" lIns="182880" tIns="0" rIns="91440" bIns="0" numCol="1" rtlCol="0" anchor="ctr" anchorCtr="1" compatLnSpc="1">
            <a:prstTxWarp prst="textNoShape">
              <a:avLst/>
            </a:prstTxWarp>
          </a:bodyPr>
          <a:lstStyle/>
          <a:p>
            <a:pPr defTabSz="685891">
              <a:lnSpc>
                <a:spcPct val="90000"/>
              </a:lnSpc>
              <a:buSzPct val="90000"/>
              <a:defRPr/>
            </a:pPr>
            <a:r>
              <a:rPr lang="en-US" kern="0" dirty="0" err="1">
                <a:gradFill>
                  <a:gsLst>
                    <a:gs pos="85000">
                      <a:srgbClr val="FFFFFF"/>
                    </a:gs>
                    <a:gs pos="0">
                      <a:srgbClr val="FFFFFF"/>
                    </a:gs>
                  </a:gsLst>
                  <a:lin ang="5400000" scaled="0"/>
                </a:gradFill>
              </a:rPr>
              <a:t>IaaS</a:t>
            </a:r>
            <a:endParaRPr lang="en-US" kern="0" dirty="0">
              <a:gradFill>
                <a:gsLst>
                  <a:gs pos="85000">
                    <a:srgbClr val="FFFFFF"/>
                  </a:gs>
                  <a:gs pos="0">
                    <a:srgbClr val="FFFFFF"/>
                  </a:gs>
                </a:gsLst>
                <a:lin ang="5400000" scaled="0"/>
              </a:gradFill>
            </a:endParaRPr>
          </a:p>
        </p:txBody>
      </p:sp>
      <p:grpSp>
        <p:nvGrpSpPr>
          <p:cNvPr id="82" name="Group 81"/>
          <p:cNvGrpSpPr/>
          <p:nvPr/>
        </p:nvGrpSpPr>
        <p:grpSpPr>
          <a:xfrm>
            <a:off x="4839863" y="1634151"/>
            <a:ext cx="1142501" cy="1375883"/>
            <a:chOff x="5062551" y="2861874"/>
            <a:chExt cx="2777268" cy="3345461"/>
          </a:xfrm>
        </p:grpSpPr>
        <p:pic>
          <p:nvPicPr>
            <p:cNvPr id="83" name="Picture 2"/>
            <p:cNvPicPr>
              <a:picLocks noChangeAspect="1" noChangeArrowheads="1"/>
            </p:cNvPicPr>
            <p:nvPr/>
          </p:nvPicPr>
          <p:blipFill>
            <a:blip r:embed="rId7" cstate="print">
              <a:lum bright="100000" contrast="100000"/>
            </a:blip>
            <a:srcRect/>
            <a:stretch>
              <a:fillRect/>
            </a:stretch>
          </p:blipFill>
          <p:spPr bwMode="auto">
            <a:xfrm>
              <a:off x="5062551" y="2861874"/>
              <a:ext cx="2148932" cy="1968998"/>
            </a:xfrm>
            <a:prstGeom prst="rect">
              <a:avLst/>
            </a:prstGeom>
            <a:noFill/>
            <a:ln w="9525">
              <a:noFill/>
              <a:miter lim="800000"/>
              <a:headEnd/>
              <a:tailEnd/>
            </a:ln>
            <a:effectLst/>
          </p:spPr>
        </p:pic>
        <p:sp>
          <p:nvSpPr>
            <p:cNvPr id="84" name="Isosceles Triangle 83"/>
            <p:cNvSpPr/>
            <p:nvPr/>
          </p:nvSpPr>
          <p:spPr bwMode="auto">
            <a:xfrm rot="9180217">
              <a:off x="6169786" y="4246310"/>
              <a:ext cx="1061647" cy="1329862"/>
            </a:xfrm>
            <a:prstGeom prst="triangle">
              <a:avLst>
                <a:gd name="adj" fmla="val 64317"/>
              </a:avLst>
            </a:prstGeom>
            <a:gradFill rotWithShape="1">
              <a:gsLst>
                <a:gs pos="0">
                  <a:sysClr val="window" lastClr="FFFFFF">
                    <a:lumMod val="95000"/>
                    <a:alpha val="0"/>
                  </a:sysClr>
                </a:gs>
                <a:gs pos="50000">
                  <a:schemeClr val="bg1">
                    <a:alpha val="58000"/>
                  </a:schemeClr>
                </a:gs>
                <a:gs pos="100000">
                  <a:schemeClr val="bg1"/>
                </a:gs>
              </a:gsLst>
              <a:lin ang="5400000" scaled="0"/>
            </a:gra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685666">
                <a:defRPr/>
              </a:pPr>
              <a:endParaRPr lang="en-US" sz="1400" kern="0">
                <a:gradFill>
                  <a:gsLst>
                    <a:gs pos="0">
                      <a:srgbClr val="FFFFFF"/>
                    </a:gs>
                    <a:gs pos="100000">
                      <a:srgbClr val="FFFFFF"/>
                    </a:gs>
                  </a:gsLst>
                  <a:lin ang="5400000" scaled="0"/>
                </a:gradFill>
                <a:latin typeface="Segoe UI"/>
              </a:endParaRPr>
            </a:p>
          </p:txBody>
        </p:sp>
        <p:pic>
          <p:nvPicPr>
            <p:cNvPr id="85" name="Picture 84"/>
            <p:cNvPicPr>
              <a:picLocks noChangeAspect="1"/>
            </p:cNvPicPr>
            <p:nvPr/>
          </p:nvPicPr>
          <p:blipFill>
            <a:blip r:embed="rId4" cstate="print">
              <a:lum bright="100000" contrast="100000"/>
            </a:blip>
            <a:stretch>
              <a:fillRect/>
            </a:stretch>
          </p:blipFill>
          <p:spPr>
            <a:xfrm>
              <a:off x="5725910" y="4947463"/>
              <a:ext cx="2113909" cy="1259872"/>
            </a:xfrm>
            <a:prstGeom prst="rect">
              <a:avLst/>
            </a:prstGeom>
            <a:noFill/>
            <a:ln>
              <a:noFill/>
            </a:ln>
            <a:effectLst/>
          </p:spPr>
        </p:pic>
      </p:grpSp>
      <p:sp>
        <p:nvSpPr>
          <p:cNvPr id="5" name="Title 4"/>
          <p:cNvSpPr>
            <a:spLocks noGrp="1"/>
          </p:cNvSpPr>
          <p:nvPr>
            <p:ph type="title"/>
          </p:nvPr>
        </p:nvSpPr>
        <p:spPr/>
        <p:txBody>
          <a:bodyPr/>
          <a:lstStyle/>
          <a:p>
            <a:r>
              <a:rPr lang="en-US" smtClean="0"/>
              <a:t>IaaS and PaaS </a:t>
            </a:r>
            <a:br>
              <a:rPr lang="en-US" smtClean="0"/>
            </a:br>
            <a:r>
              <a:rPr lang="en-US" smtClean="0"/>
              <a:t>	– Better Together</a:t>
            </a:r>
            <a:endParaRPr lang="en-US" dirty="0"/>
          </a:p>
        </p:txBody>
      </p:sp>
    </p:spTree>
    <p:extLst>
      <p:ext uri="{BB962C8B-B14F-4D97-AF65-F5344CB8AC3E}">
        <p14:creationId xmlns:p14="http://schemas.microsoft.com/office/powerpoint/2010/main" val="424791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wipe(up)">
                                      <p:cBhvr>
                                        <p:cTn id="7"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Mix Models?</a:t>
            </a:r>
            <a:endParaRPr lang="en-US" dirty="0"/>
          </a:p>
        </p:txBody>
      </p:sp>
      <p:sp>
        <p:nvSpPr>
          <p:cNvPr id="5" name="Text Placeholder 4"/>
          <p:cNvSpPr>
            <a:spLocks noGrp="1"/>
          </p:cNvSpPr>
          <p:nvPr>
            <p:ph type="body" sz="quarter" idx="10"/>
          </p:nvPr>
        </p:nvSpPr>
        <p:spPr>
          <a:xfrm>
            <a:off x="389436" y="1085849"/>
            <a:ext cx="8363938" cy="2956964"/>
          </a:xfrm>
        </p:spPr>
        <p:txBody>
          <a:bodyPr/>
          <a:lstStyle/>
          <a:p>
            <a:r>
              <a:rPr lang="en-US" spc="0" dirty="0">
                <a:solidFill>
                  <a:schemeClr val="accent2">
                    <a:alpha val="99000"/>
                  </a:schemeClr>
                </a:solidFill>
              </a:rPr>
              <a:t>What Value does this Provide? </a:t>
            </a:r>
          </a:p>
          <a:p>
            <a:pPr lvl="1"/>
            <a:r>
              <a:rPr lang="en-US" sz="1800" spc="0" dirty="0"/>
              <a:t>Unblocks Development or Migration of new applications that have dependencies on resources that require virtual machines such as Active Directory, </a:t>
            </a:r>
            <a:r>
              <a:rPr lang="en-US" sz="1800" spc="0" dirty="0" err="1"/>
              <a:t>MongoDB</a:t>
            </a:r>
            <a:r>
              <a:rPr lang="en-US" sz="1800" spc="0" dirty="0"/>
              <a:t>, MySQL, SharePoint, SQL Server, COM+, MSMQ etc…</a:t>
            </a:r>
            <a:r>
              <a:rPr lang="en-US" spc="0" dirty="0"/>
              <a:t/>
            </a:r>
            <a:br>
              <a:rPr lang="en-US" spc="0" dirty="0"/>
            </a:br>
            <a:endParaRPr lang="en-US" spc="0" dirty="0"/>
          </a:p>
          <a:p>
            <a:r>
              <a:rPr lang="en-US" spc="0" dirty="0">
                <a:solidFill>
                  <a:schemeClr val="accent2">
                    <a:alpha val="99000"/>
                  </a:schemeClr>
                </a:solidFill>
              </a:rPr>
              <a:t>Migration On-Ramp for Existing Applications</a:t>
            </a:r>
          </a:p>
          <a:p>
            <a:pPr lvl="1"/>
            <a:r>
              <a:rPr lang="en-US" sz="1800" spc="0" dirty="0"/>
              <a:t>Administrators can quickly take advantage of Windows Azure by migrating an existing application as-is using virtual machines. If desired, connecting different application models such as websites or web and worker roles provides the capability to take advantage of </a:t>
            </a:r>
            <a:r>
              <a:rPr lang="en-US" sz="1800" spc="0" dirty="0" err="1"/>
              <a:t>PaaS</a:t>
            </a:r>
            <a:r>
              <a:rPr lang="en-US" sz="1800" spc="0" dirty="0"/>
              <a:t> roles alongside </a:t>
            </a:r>
            <a:r>
              <a:rPr lang="en-US" sz="1800" spc="0" dirty="0" err="1"/>
              <a:t>IaaS</a:t>
            </a:r>
            <a:r>
              <a:rPr lang="en-US" sz="1800" spc="0" dirty="0"/>
              <a:t> roles.</a:t>
            </a:r>
          </a:p>
        </p:txBody>
      </p:sp>
    </p:spTree>
    <p:extLst>
      <p:ext uri="{BB962C8B-B14F-4D97-AF65-F5344CB8AC3E}">
        <p14:creationId xmlns:p14="http://schemas.microsoft.com/office/powerpoint/2010/main" val="32781767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custDataLst>
              <p:tags r:id="rId1"/>
            </p:custDataLst>
          </p:nvPr>
        </p:nvSpPr>
        <p:spPr bwMode="auto">
          <a:xfrm>
            <a:off x="388245" y="1271588"/>
            <a:ext cx="8371083" cy="3190161"/>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t" anchorCtr="0" compatLnSpc="1">
            <a:prstTxWarp prst="textNoShape">
              <a:avLst/>
            </a:prstTxWarp>
          </a:bodyPr>
          <a:lstStyle/>
          <a:p>
            <a:pPr algn="ctr" defTabSz="685666" fontAlgn="base">
              <a:spcBef>
                <a:spcPct val="0"/>
              </a:spcBef>
              <a:spcAft>
                <a:spcPct val="0"/>
              </a:spcAft>
            </a:pPr>
            <a:r>
              <a:rPr lang="en-US" sz="2400" dirty="0">
                <a:ln>
                  <a:solidFill>
                    <a:schemeClr val="bg1">
                      <a:alpha val="0"/>
                    </a:schemeClr>
                  </a:solidFill>
                </a:ln>
                <a:solidFill>
                  <a:schemeClr val="tx2">
                    <a:alpha val="99000"/>
                  </a:schemeClr>
                </a:solidFill>
                <a:latin typeface="Segoe UI Light" pitchFamily="34" charset="0"/>
              </a:rPr>
              <a:t>Cloud Service</a:t>
            </a:r>
          </a:p>
        </p:txBody>
      </p:sp>
      <p:sp>
        <p:nvSpPr>
          <p:cNvPr id="41" name="Rectangle 40"/>
          <p:cNvSpPr/>
          <p:nvPr>
            <p:custDataLst>
              <p:tags r:id="rId2"/>
            </p:custDataLst>
          </p:nvPr>
        </p:nvSpPr>
        <p:spPr bwMode="auto">
          <a:xfrm>
            <a:off x="4627276" y="1735364"/>
            <a:ext cx="4016648" cy="261747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t" anchorCtr="0" compatLnSpc="1">
            <a:prstTxWarp prst="textNoShape">
              <a:avLst/>
            </a:prstTxWarp>
          </a:bodyPr>
          <a:lstStyle/>
          <a:p>
            <a:pPr algn="ctr" defTabSz="685666" fontAlgn="base">
              <a:spcBef>
                <a:spcPct val="0"/>
              </a:spcBef>
              <a:spcAft>
                <a:spcPct val="0"/>
              </a:spcAft>
            </a:pPr>
            <a:r>
              <a:rPr lang="en-US" dirty="0">
                <a:ln>
                  <a:solidFill>
                    <a:schemeClr val="bg1">
                      <a:alpha val="0"/>
                    </a:schemeClr>
                  </a:solidFill>
                </a:ln>
                <a:gradFill>
                  <a:gsLst>
                    <a:gs pos="0">
                      <a:srgbClr val="FFFFFF"/>
                    </a:gs>
                    <a:gs pos="100000">
                      <a:srgbClr val="FFFFFF"/>
                    </a:gs>
                  </a:gsLst>
                  <a:lin ang="5400000" scaled="0"/>
                </a:gradFill>
              </a:rPr>
              <a:t>Worker Role</a:t>
            </a:r>
          </a:p>
        </p:txBody>
      </p:sp>
      <p:sp>
        <p:nvSpPr>
          <p:cNvPr id="6" name="Title 1"/>
          <p:cNvSpPr>
            <a:spLocks noGrp="1"/>
          </p:cNvSpPr>
          <p:nvPr>
            <p:ph type="title"/>
            <p:custDataLst>
              <p:tags r:id="rId3"/>
            </p:custDataLst>
          </p:nvPr>
        </p:nvSpPr>
        <p:spPr>
          <a:xfrm>
            <a:off x="389436" y="171450"/>
            <a:ext cx="8363938" cy="810222"/>
          </a:xfrm>
        </p:spPr>
        <p:txBody>
          <a:bodyPr/>
          <a:lstStyle/>
          <a:p>
            <a:r>
              <a:rPr lang="en-US" dirty="0" smtClean="0"/>
              <a:t>Windows Azure Service Model </a:t>
            </a:r>
            <a:br>
              <a:rPr lang="en-US" dirty="0" smtClean="0"/>
            </a:br>
            <a:r>
              <a:rPr lang="en-US" sz="1800" dirty="0">
                <a:solidFill>
                  <a:schemeClr val="accent2">
                    <a:alpha val="99000"/>
                  </a:schemeClr>
                </a:solidFill>
              </a:rPr>
              <a:t>Example cloud service configuration with a single web role and a single worker role</a:t>
            </a:r>
          </a:p>
        </p:txBody>
      </p:sp>
      <p:grpSp>
        <p:nvGrpSpPr>
          <p:cNvPr id="3" name="Group 2"/>
          <p:cNvGrpSpPr/>
          <p:nvPr/>
        </p:nvGrpSpPr>
        <p:grpSpPr>
          <a:xfrm>
            <a:off x="488674" y="1735364"/>
            <a:ext cx="4016648" cy="2617470"/>
            <a:chOff x="651396" y="2313818"/>
            <a:chExt cx="5354136" cy="3489960"/>
          </a:xfrm>
        </p:grpSpPr>
        <p:sp>
          <p:nvSpPr>
            <p:cNvPr id="29" name="Rectangle 28"/>
            <p:cNvSpPr/>
            <p:nvPr>
              <p:custDataLst>
                <p:tags r:id="rId11"/>
              </p:custDataLst>
            </p:nvPr>
          </p:nvSpPr>
          <p:spPr bwMode="auto">
            <a:xfrm>
              <a:off x="651396" y="2313818"/>
              <a:ext cx="5354136" cy="348996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685666" fontAlgn="base">
                <a:spcBef>
                  <a:spcPct val="0"/>
                </a:spcBef>
                <a:spcAft>
                  <a:spcPct val="0"/>
                </a:spcAft>
              </a:pPr>
              <a:r>
                <a:rPr lang="en-US" dirty="0">
                  <a:ln>
                    <a:solidFill>
                      <a:schemeClr val="bg1">
                        <a:alpha val="0"/>
                      </a:schemeClr>
                    </a:solidFill>
                  </a:ln>
                  <a:gradFill>
                    <a:gsLst>
                      <a:gs pos="0">
                        <a:srgbClr val="FFFFFF"/>
                      </a:gs>
                      <a:gs pos="100000">
                        <a:srgbClr val="FFFFFF"/>
                      </a:gs>
                    </a:gsLst>
                    <a:lin ang="5400000" scaled="0"/>
                  </a:gradFill>
                </a:rPr>
                <a:t>Web Role</a:t>
              </a:r>
            </a:p>
          </p:txBody>
        </p:sp>
        <p:grpSp>
          <p:nvGrpSpPr>
            <p:cNvPr id="2" name="Group 1"/>
            <p:cNvGrpSpPr/>
            <p:nvPr/>
          </p:nvGrpSpPr>
          <p:grpSpPr>
            <a:xfrm>
              <a:off x="740655" y="2823210"/>
              <a:ext cx="5175618" cy="2892552"/>
              <a:chOff x="740655" y="2823210"/>
              <a:chExt cx="5175618" cy="2892552"/>
            </a:xfrm>
          </p:grpSpPr>
          <p:grpSp>
            <p:nvGrpSpPr>
              <p:cNvPr id="30" name="Group 29"/>
              <p:cNvGrpSpPr/>
              <p:nvPr/>
            </p:nvGrpSpPr>
            <p:grpSpPr>
              <a:xfrm>
                <a:off x="740655" y="2823210"/>
                <a:ext cx="2436666" cy="2892552"/>
                <a:chOff x="740655" y="2823210"/>
                <a:chExt cx="2436666" cy="2892552"/>
              </a:xfrm>
            </p:grpSpPr>
            <p:sp>
              <p:nvSpPr>
                <p:cNvPr id="31" name="Rectangle 30"/>
                <p:cNvSpPr/>
                <p:nvPr>
                  <p:custDataLst>
                    <p:tags r:id="rId17"/>
                  </p:custDataLst>
                </p:nvPr>
              </p:nvSpPr>
              <p:spPr bwMode="auto">
                <a:xfrm>
                  <a:off x="740655" y="282321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1</a:t>
                  </a:r>
                </a:p>
              </p:txBody>
            </p:sp>
            <p:sp>
              <p:nvSpPr>
                <p:cNvPr id="32" name="Rectangle 31"/>
                <p:cNvSpPr/>
                <p:nvPr>
                  <p:custDataLst>
                    <p:tags r:id="rId18"/>
                  </p:custDataLst>
                </p:nvPr>
              </p:nvSpPr>
              <p:spPr bwMode="auto">
                <a:xfrm>
                  <a:off x="2010539" y="282321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2</a:t>
                  </a:r>
                </a:p>
              </p:txBody>
            </p:sp>
            <p:sp>
              <p:nvSpPr>
                <p:cNvPr id="33" name="Rectangle 32"/>
                <p:cNvSpPr/>
                <p:nvPr>
                  <p:custDataLst>
                    <p:tags r:id="rId19"/>
                  </p:custDataLst>
                </p:nvPr>
              </p:nvSpPr>
              <p:spPr bwMode="auto">
                <a:xfrm>
                  <a:off x="740655" y="382143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5</a:t>
                  </a:r>
                </a:p>
              </p:txBody>
            </p:sp>
            <p:sp>
              <p:nvSpPr>
                <p:cNvPr id="34" name="Rectangle 33"/>
                <p:cNvSpPr/>
                <p:nvPr>
                  <p:custDataLst>
                    <p:tags r:id="rId20"/>
                  </p:custDataLst>
                </p:nvPr>
              </p:nvSpPr>
              <p:spPr bwMode="auto">
                <a:xfrm>
                  <a:off x="2010539" y="382143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6</a:t>
                  </a:r>
                </a:p>
              </p:txBody>
            </p:sp>
            <p:sp>
              <p:nvSpPr>
                <p:cNvPr id="35" name="Rectangle 34"/>
                <p:cNvSpPr/>
                <p:nvPr>
                  <p:custDataLst>
                    <p:tags r:id="rId21"/>
                  </p:custDataLst>
                </p:nvPr>
              </p:nvSpPr>
              <p:spPr bwMode="auto">
                <a:xfrm>
                  <a:off x="740655" y="481965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9</a:t>
                  </a:r>
                </a:p>
              </p:txBody>
            </p:sp>
            <p:sp>
              <p:nvSpPr>
                <p:cNvPr id="36" name="Rectangle 35"/>
                <p:cNvSpPr/>
                <p:nvPr>
                  <p:custDataLst>
                    <p:tags r:id="rId22"/>
                  </p:custDataLst>
                </p:nvPr>
              </p:nvSpPr>
              <p:spPr>
                <a:xfrm>
                  <a:off x="2401294" y="5067651"/>
                  <a:ext cx="385272" cy="430887"/>
                </a:xfrm>
                <a:prstGeom prst="rect">
                  <a:avLst/>
                </a:prstGeom>
              </p:spPr>
              <p:txBody>
                <a:bodyPr wrap="square">
                  <a:spAutoFit/>
                </a:bodyPr>
                <a:lstStyle/>
                <a:p>
                  <a:pPr defTabSz="685864">
                    <a:spcBef>
                      <a:spcPts val="900"/>
                    </a:spcBef>
                    <a:buSzPct val="80000"/>
                  </a:pPr>
                  <a:r>
                    <a:rPr lang="en-US" sz="1500" dirty="0">
                      <a:ln>
                        <a:solidFill>
                          <a:schemeClr val="bg1">
                            <a:alpha val="0"/>
                          </a:schemeClr>
                        </a:solidFill>
                      </a:ln>
                      <a:solidFill>
                        <a:schemeClr val="bg1"/>
                      </a:solidFill>
                    </a:rPr>
                    <a:t>…</a:t>
                  </a:r>
                </a:p>
              </p:txBody>
            </p:sp>
          </p:grpSp>
          <p:grpSp>
            <p:nvGrpSpPr>
              <p:cNvPr id="45" name="Group 44"/>
              <p:cNvGrpSpPr/>
              <p:nvPr/>
            </p:nvGrpSpPr>
            <p:grpSpPr>
              <a:xfrm>
                <a:off x="3479607" y="2823210"/>
                <a:ext cx="2436666" cy="2892552"/>
                <a:chOff x="740655" y="2823210"/>
                <a:chExt cx="2436666" cy="2892552"/>
              </a:xfrm>
            </p:grpSpPr>
            <p:sp>
              <p:nvSpPr>
                <p:cNvPr id="46" name="Rectangle 45"/>
                <p:cNvSpPr/>
                <p:nvPr>
                  <p:custDataLst>
                    <p:tags r:id="rId12"/>
                  </p:custDataLst>
                </p:nvPr>
              </p:nvSpPr>
              <p:spPr bwMode="auto">
                <a:xfrm>
                  <a:off x="740655" y="282321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3</a:t>
                  </a:r>
                </a:p>
              </p:txBody>
            </p:sp>
            <p:sp>
              <p:nvSpPr>
                <p:cNvPr id="47" name="Rectangle 46"/>
                <p:cNvSpPr/>
                <p:nvPr>
                  <p:custDataLst>
                    <p:tags r:id="rId13"/>
                  </p:custDataLst>
                </p:nvPr>
              </p:nvSpPr>
              <p:spPr bwMode="auto">
                <a:xfrm>
                  <a:off x="2010539" y="282321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4</a:t>
                  </a:r>
                </a:p>
              </p:txBody>
            </p:sp>
            <p:sp>
              <p:nvSpPr>
                <p:cNvPr id="48" name="Rectangle 47"/>
                <p:cNvSpPr/>
                <p:nvPr>
                  <p:custDataLst>
                    <p:tags r:id="rId14"/>
                  </p:custDataLst>
                </p:nvPr>
              </p:nvSpPr>
              <p:spPr bwMode="auto">
                <a:xfrm>
                  <a:off x="740655" y="382143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7</a:t>
                  </a:r>
                </a:p>
              </p:txBody>
            </p:sp>
            <p:sp>
              <p:nvSpPr>
                <p:cNvPr id="49" name="Rectangle 48"/>
                <p:cNvSpPr/>
                <p:nvPr>
                  <p:custDataLst>
                    <p:tags r:id="rId15"/>
                  </p:custDataLst>
                </p:nvPr>
              </p:nvSpPr>
              <p:spPr bwMode="auto">
                <a:xfrm>
                  <a:off x="2010539" y="382143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8</a:t>
                  </a:r>
                </a:p>
              </p:txBody>
            </p:sp>
            <p:sp>
              <p:nvSpPr>
                <p:cNvPr id="50" name="Rectangle 49"/>
                <p:cNvSpPr/>
                <p:nvPr>
                  <p:custDataLst>
                    <p:tags r:id="rId16"/>
                  </p:custDataLst>
                </p:nvPr>
              </p:nvSpPr>
              <p:spPr bwMode="auto">
                <a:xfrm>
                  <a:off x="740655" y="481965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n</a:t>
                  </a:r>
                </a:p>
              </p:txBody>
            </p:sp>
          </p:grpSp>
        </p:grpSp>
      </p:grpSp>
      <p:sp>
        <p:nvSpPr>
          <p:cNvPr id="61" name="Rectangle 60"/>
          <p:cNvSpPr/>
          <p:nvPr>
            <p:custDataLst>
              <p:tags r:id="rId4"/>
            </p:custDataLst>
          </p:nvPr>
        </p:nvSpPr>
        <p:spPr bwMode="auto">
          <a:xfrm>
            <a:off x="4694237" y="2117408"/>
            <a:ext cx="875314" cy="672084"/>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1</a:t>
            </a:r>
          </a:p>
        </p:txBody>
      </p:sp>
      <p:sp>
        <p:nvSpPr>
          <p:cNvPr id="62" name="Rectangle 61"/>
          <p:cNvSpPr/>
          <p:nvPr>
            <p:custDataLst>
              <p:tags r:id="rId5"/>
            </p:custDataLst>
          </p:nvPr>
        </p:nvSpPr>
        <p:spPr bwMode="auto">
          <a:xfrm>
            <a:off x="5646899" y="2117408"/>
            <a:ext cx="875314" cy="672084"/>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2</a:t>
            </a:r>
          </a:p>
        </p:txBody>
      </p:sp>
      <p:sp>
        <p:nvSpPr>
          <p:cNvPr id="63" name="Rectangle 62"/>
          <p:cNvSpPr/>
          <p:nvPr>
            <p:custDataLst>
              <p:tags r:id="rId6"/>
            </p:custDataLst>
          </p:nvPr>
        </p:nvSpPr>
        <p:spPr bwMode="auto">
          <a:xfrm>
            <a:off x="4694237" y="2866073"/>
            <a:ext cx="875314" cy="672084"/>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5</a:t>
            </a:r>
          </a:p>
        </p:txBody>
      </p:sp>
      <p:sp>
        <p:nvSpPr>
          <p:cNvPr id="66" name="Rectangle 65"/>
          <p:cNvSpPr/>
          <p:nvPr>
            <p:custDataLst>
              <p:tags r:id="rId7"/>
            </p:custDataLst>
          </p:nvPr>
        </p:nvSpPr>
        <p:spPr>
          <a:xfrm>
            <a:off x="5940041" y="3052073"/>
            <a:ext cx="289029" cy="300083"/>
          </a:xfrm>
          <a:prstGeom prst="rect">
            <a:avLst/>
          </a:prstGeom>
        </p:spPr>
        <p:txBody>
          <a:bodyPr wrap="square" lIns="68589" tIns="34295" rIns="68589" bIns="34295">
            <a:spAutoFit/>
          </a:bodyPr>
          <a:lstStyle/>
          <a:p>
            <a:pPr defTabSz="685864">
              <a:spcBef>
                <a:spcPts val="900"/>
              </a:spcBef>
              <a:buSzPct val="80000"/>
            </a:pPr>
            <a:r>
              <a:rPr lang="en-US" sz="1500" dirty="0">
                <a:ln>
                  <a:solidFill>
                    <a:schemeClr val="bg1">
                      <a:alpha val="0"/>
                    </a:schemeClr>
                  </a:solidFill>
                </a:ln>
                <a:solidFill>
                  <a:schemeClr val="bg1"/>
                </a:solidFill>
              </a:rPr>
              <a:t>…</a:t>
            </a:r>
          </a:p>
        </p:txBody>
      </p:sp>
      <p:sp>
        <p:nvSpPr>
          <p:cNvPr id="56" name="Rectangle 55"/>
          <p:cNvSpPr/>
          <p:nvPr>
            <p:custDataLst>
              <p:tags r:id="rId8"/>
            </p:custDataLst>
          </p:nvPr>
        </p:nvSpPr>
        <p:spPr bwMode="auto">
          <a:xfrm>
            <a:off x="6748987" y="2117408"/>
            <a:ext cx="875314" cy="672084"/>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3</a:t>
            </a:r>
          </a:p>
        </p:txBody>
      </p:sp>
      <p:sp>
        <p:nvSpPr>
          <p:cNvPr id="57" name="Rectangle 56"/>
          <p:cNvSpPr/>
          <p:nvPr>
            <p:custDataLst>
              <p:tags r:id="rId9"/>
            </p:custDataLst>
          </p:nvPr>
        </p:nvSpPr>
        <p:spPr bwMode="auto">
          <a:xfrm>
            <a:off x="7701648" y="2117408"/>
            <a:ext cx="875314" cy="672084"/>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4</a:t>
            </a:r>
          </a:p>
        </p:txBody>
      </p:sp>
      <p:sp>
        <p:nvSpPr>
          <p:cNvPr id="58" name="Rectangle 57"/>
          <p:cNvSpPr/>
          <p:nvPr>
            <p:custDataLst>
              <p:tags r:id="rId10"/>
            </p:custDataLst>
          </p:nvPr>
        </p:nvSpPr>
        <p:spPr bwMode="auto">
          <a:xfrm>
            <a:off x="6748987" y="2866073"/>
            <a:ext cx="875314" cy="672084"/>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r>
              <a:rPr lang="en-US" sz="1700" dirty="0" err="1">
                <a:ln>
                  <a:solidFill>
                    <a:schemeClr val="bg1">
                      <a:alpha val="0"/>
                    </a:schemeClr>
                  </a:solidFill>
                </a:ln>
                <a:solidFill>
                  <a:srgbClr val="595959">
                    <a:alpha val="99000"/>
                  </a:srgbClr>
                </a:solidFill>
              </a:rPr>
              <a:t>VM</a:t>
            </a:r>
            <a:r>
              <a:rPr lang="en-US" sz="1700" baseline="-25000" dirty="0" err="1">
                <a:ln>
                  <a:solidFill>
                    <a:schemeClr val="bg1">
                      <a:alpha val="0"/>
                    </a:schemeClr>
                  </a:solidFill>
                </a:ln>
                <a:solidFill>
                  <a:srgbClr val="595959">
                    <a:alpha val="99000"/>
                  </a:srgbClr>
                </a:solidFill>
              </a:rPr>
              <a:t>n</a:t>
            </a:r>
            <a:endParaRPr lang="en-US" sz="1700" baseline="-25000" dirty="0">
              <a:ln>
                <a:solidFill>
                  <a:schemeClr val="bg1">
                    <a:alpha val="0"/>
                  </a:schemeClr>
                </a:solidFill>
              </a:ln>
              <a:solidFill>
                <a:srgbClr val="595959">
                  <a:alpha val="99000"/>
                </a:srgbClr>
              </a:solidFill>
            </a:endParaRPr>
          </a:p>
        </p:txBody>
      </p:sp>
    </p:spTree>
    <p:extLst>
      <p:ext uri="{BB962C8B-B14F-4D97-AF65-F5344CB8AC3E}">
        <p14:creationId xmlns:p14="http://schemas.microsoft.com/office/powerpoint/2010/main" val="283974341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custDataLst>
              <p:tags r:id="rId1"/>
            </p:custDataLst>
          </p:nvPr>
        </p:nvSpPr>
        <p:spPr bwMode="auto">
          <a:xfrm>
            <a:off x="4565735" y="1271587"/>
            <a:ext cx="4174374" cy="3183179"/>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t" anchorCtr="0" compatLnSpc="1">
            <a:prstTxWarp prst="textNoShape">
              <a:avLst/>
            </a:prstTxWarp>
          </a:bodyPr>
          <a:lstStyle/>
          <a:p>
            <a:pPr algn="ctr" defTabSz="685666" fontAlgn="base">
              <a:spcBef>
                <a:spcPct val="0"/>
              </a:spcBef>
              <a:spcAft>
                <a:spcPct val="0"/>
              </a:spcAft>
            </a:pPr>
            <a:r>
              <a:rPr lang="en-US" sz="2400" dirty="0">
                <a:ln>
                  <a:solidFill>
                    <a:schemeClr val="bg1">
                      <a:alpha val="0"/>
                    </a:schemeClr>
                  </a:solidFill>
                </a:ln>
                <a:solidFill>
                  <a:schemeClr val="tx2">
                    <a:alpha val="99000"/>
                  </a:schemeClr>
                </a:solidFill>
                <a:latin typeface="Segoe UI Light" pitchFamily="34" charset="0"/>
              </a:rPr>
              <a:t>Cloud Service 2</a:t>
            </a:r>
          </a:p>
        </p:txBody>
      </p:sp>
      <p:sp>
        <p:nvSpPr>
          <p:cNvPr id="6" name="Title 1"/>
          <p:cNvSpPr>
            <a:spLocks noGrp="1"/>
          </p:cNvSpPr>
          <p:nvPr>
            <p:ph type="title"/>
            <p:custDataLst>
              <p:tags r:id="rId2"/>
            </p:custDataLst>
          </p:nvPr>
        </p:nvSpPr>
        <p:spPr>
          <a:xfrm>
            <a:off x="389436" y="171450"/>
            <a:ext cx="8363938" cy="768672"/>
          </a:xfrm>
        </p:spPr>
        <p:txBody>
          <a:bodyPr/>
          <a:lstStyle/>
          <a:p>
            <a:r>
              <a:rPr lang="en-US" sz="3600" dirty="0"/>
              <a:t>Mixing Virtual Machines and Stateless Roles</a:t>
            </a:r>
            <a:br>
              <a:rPr lang="en-US" sz="3600" dirty="0"/>
            </a:br>
            <a:r>
              <a:rPr lang="en-US" sz="1800" dirty="0">
                <a:solidFill>
                  <a:schemeClr val="accent2">
                    <a:alpha val="99000"/>
                  </a:schemeClr>
                </a:solidFill>
              </a:rPr>
              <a:t>Multiple cloud services with stateless and virtual machines</a:t>
            </a:r>
          </a:p>
        </p:txBody>
      </p:sp>
      <p:sp>
        <p:nvSpPr>
          <p:cNvPr id="7" name="Rectangle 6"/>
          <p:cNvSpPr/>
          <p:nvPr>
            <p:custDataLst>
              <p:tags r:id="rId3"/>
            </p:custDataLst>
          </p:nvPr>
        </p:nvSpPr>
        <p:spPr bwMode="auto">
          <a:xfrm>
            <a:off x="389437" y="1271588"/>
            <a:ext cx="4177447" cy="3190161"/>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t" anchorCtr="0" compatLnSpc="1">
            <a:prstTxWarp prst="textNoShape">
              <a:avLst/>
            </a:prstTxWarp>
          </a:bodyPr>
          <a:lstStyle/>
          <a:p>
            <a:pPr algn="ctr" defTabSz="685666" fontAlgn="base">
              <a:spcBef>
                <a:spcPct val="0"/>
              </a:spcBef>
              <a:spcAft>
                <a:spcPct val="0"/>
              </a:spcAft>
            </a:pPr>
            <a:r>
              <a:rPr lang="en-US" sz="2400" dirty="0">
                <a:ln>
                  <a:solidFill>
                    <a:schemeClr val="bg1">
                      <a:alpha val="0"/>
                    </a:schemeClr>
                  </a:solidFill>
                </a:ln>
                <a:solidFill>
                  <a:schemeClr val="tx2">
                    <a:alpha val="99000"/>
                  </a:schemeClr>
                </a:solidFill>
                <a:latin typeface="Segoe UI Light" pitchFamily="34" charset="0"/>
              </a:rPr>
              <a:t>Cloud Service 1</a:t>
            </a:r>
          </a:p>
        </p:txBody>
      </p:sp>
      <p:grpSp>
        <p:nvGrpSpPr>
          <p:cNvPr id="21" name="Group 20"/>
          <p:cNvGrpSpPr/>
          <p:nvPr/>
        </p:nvGrpSpPr>
        <p:grpSpPr>
          <a:xfrm>
            <a:off x="488674" y="1735364"/>
            <a:ext cx="1961899" cy="2617470"/>
            <a:chOff x="651396" y="2313818"/>
            <a:chExt cx="2615184" cy="3489960"/>
          </a:xfrm>
        </p:grpSpPr>
        <p:sp>
          <p:nvSpPr>
            <p:cNvPr id="8" name="Rectangle 7"/>
            <p:cNvSpPr/>
            <p:nvPr>
              <p:custDataLst>
                <p:tags r:id="rId14"/>
              </p:custDataLst>
            </p:nvPr>
          </p:nvSpPr>
          <p:spPr bwMode="auto">
            <a:xfrm>
              <a:off x="651396" y="2313818"/>
              <a:ext cx="2615184" cy="348996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685666" fontAlgn="base">
                <a:spcBef>
                  <a:spcPct val="0"/>
                </a:spcBef>
                <a:spcAft>
                  <a:spcPct val="0"/>
                </a:spcAft>
              </a:pPr>
              <a:r>
                <a:rPr lang="en-US" dirty="0">
                  <a:ln>
                    <a:solidFill>
                      <a:schemeClr val="bg1">
                        <a:alpha val="0"/>
                      </a:schemeClr>
                    </a:solidFill>
                  </a:ln>
                  <a:gradFill>
                    <a:gsLst>
                      <a:gs pos="0">
                        <a:srgbClr val="FFFFFF"/>
                      </a:gs>
                      <a:gs pos="100000">
                        <a:srgbClr val="FFFFFF"/>
                      </a:gs>
                    </a:gsLst>
                    <a:lin ang="5400000" scaled="0"/>
                  </a:gradFill>
                </a:rPr>
                <a:t>Web Role</a:t>
              </a:r>
            </a:p>
          </p:txBody>
        </p:sp>
        <p:grpSp>
          <p:nvGrpSpPr>
            <p:cNvPr id="16" name="Group 15"/>
            <p:cNvGrpSpPr/>
            <p:nvPr/>
          </p:nvGrpSpPr>
          <p:grpSpPr>
            <a:xfrm>
              <a:off x="740655" y="2823210"/>
              <a:ext cx="2436666" cy="2892552"/>
              <a:chOff x="740655" y="2823210"/>
              <a:chExt cx="2436666" cy="2892552"/>
            </a:xfrm>
          </p:grpSpPr>
          <p:sp>
            <p:nvSpPr>
              <p:cNvPr id="10" name="Rectangle 9"/>
              <p:cNvSpPr/>
              <p:nvPr>
                <p:custDataLst>
                  <p:tags r:id="rId15"/>
                </p:custDataLst>
              </p:nvPr>
            </p:nvSpPr>
            <p:spPr bwMode="auto">
              <a:xfrm>
                <a:off x="740655" y="282321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1</a:t>
                </a:r>
              </a:p>
            </p:txBody>
          </p:sp>
          <p:sp>
            <p:nvSpPr>
              <p:cNvPr id="11" name="Rectangle 10"/>
              <p:cNvSpPr/>
              <p:nvPr>
                <p:custDataLst>
                  <p:tags r:id="rId16"/>
                </p:custDataLst>
              </p:nvPr>
            </p:nvSpPr>
            <p:spPr bwMode="auto">
              <a:xfrm>
                <a:off x="2010539" y="282321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2</a:t>
                </a:r>
              </a:p>
            </p:txBody>
          </p:sp>
          <p:sp>
            <p:nvSpPr>
              <p:cNvPr id="14" name="Rectangle 13"/>
              <p:cNvSpPr/>
              <p:nvPr>
                <p:custDataLst>
                  <p:tags r:id="rId17"/>
                </p:custDataLst>
              </p:nvPr>
            </p:nvSpPr>
            <p:spPr bwMode="auto">
              <a:xfrm>
                <a:off x="740655" y="382143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5</a:t>
                </a:r>
              </a:p>
            </p:txBody>
          </p:sp>
          <p:sp>
            <p:nvSpPr>
              <p:cNvPr id="15" name="Rectangle 14"/>
              <p:cNvSpPr/>
              <p:nvPr>
                <p:custDataLst>
                  <p:tags r:id="rId18"/>
                </p:custDataLst>
              </p:nvPr>
            </p:nvSpPr>
            <p:spPr bwMode="auto">
              <a:xfrm>
                <a:off x="2010539" y="382143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6</a:t>
                </a:r>
              </a:p>
            </p:txBody>
          </p:sp>
          <p:sp>
            <p:nvSpPr>
              <p:cNvPr id="19" name="Rectangle 18"/>
              <p:cNvSpPr/>
              <p:nvPr>
                <p:custDataLst>
                  <p:tags r:id="rId19"/>
                </p:custDataLst>
              </p:nvPr>
            </p:nvSpPr>
            <p:spPr bwMode="auto">
              <a:xfrm>
                <a:off x="740655" y="481965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n</a:t>
                </a:r>
              </a:p>
            </p:txBody>
          </p:sp>
          <p:sp>
            <p:nvSpPr>
              <p:cNvPr id="26" name="Rectangle 25"/>
              <p:cNvSpPr/>
              <p:nvPr>
                <p:custDataLst>
                  <p:tags r:id="rId20"/>
                </p:custDataLst>
              </p:nvPr>
            </p:nvSpPr>
            <p:spPr>
              <a:xfrm>
                <a:off x="2401294" y="5067651"/>
                <a:ext cx="385272" cy="430887"/>
              </a:xfrm>
              <a:prstGeom prst="rect">
                <a:avLst/>
              </a:prstGeom>
            </p:spPr>
            <p:txBody>
              <a:bodyPr wrap="square">
                <a:spAutoFit/>
              </a:bodyPr>
              <a:lstStyle/>
              <a:p>
                <a:pPr defTabSz="685864">
                  <a:spcBef>
                    <a:spcPts val="900"/>
                  </a:spcBef>
                  <a:buSzPct val="80000"/>
                </a:pPr>
                <a:r>
                  <a:rPr lang="en-US" sz="1500" dirty="0">
                    <a:ln>
                      <a:solidFill>
                        <a:schemeClr val="bg1">
                          <a:alpha val="0"/>
                        </a:schemeClr>
                      </a:solidFill>
                    </a:ln>
                    <a:solidFill>
                      <a:schemeClr val="bg1"/>
                    </a:solidFill>
                  </a:rPr>
                  <a:t>…</a:t>
                </a:r>
              </a:p>
            </p:txBody>
          </p:sp>
        </p:grpSp>
      </p:grpSp>
      <p:sp>
        <p:nvSpPr>
          <p:cNvPr id="35" name="Rectangle 34"/>
          <p:cNvSpPr/>
          <p:nvPr>
            <p:custDataLst>
              <p:tags r:id="rId4"/>
            </p:custDataLst>
          </p:nvPr>
        </p:nvSpPr>
        <p:spPr bwMode="auto">
          <a:xfrm>
            <a:off x="4627275" y="1735364"/>
            <a:ext cx="1961899" cy="261747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t" anchorCtr="0" compatLnSpc="1">
            <a:prstTxWarp prst="textNoShape">
              <a:avLst/>
            </a:prstTxWarp>
          </a:bodyPr>
          <a:lstStyle/>
          <a:p>
            <a:pPr algn="ctr" defTabSz="685666" fontAlgn="base">
              <a:spcBef>
                <a:spcPct val="0"/>
              </a:spcBef>
              <a:spcAft>
                <a:spcPct val="0"/>
              </a:spcAft>
            </a:pPr>
            <a:r>
              <a:rPr lang="en-US" dirty="0">
                <a:ln>
                  <a:solidFill>
                    <a:schemeClr val="bg1">
                      <a:alpha val="0"/>
                    </a:schemeClr>
                  </a:solidFill>
                </a:ln>
                <a:gradFill>
                  <a:gsLst>
                    <a:gs pos="0">
                      <a:srgbClr val="FFFFFF"/>
                    </a:gs>
                    <a:gs pos="100000">
                      <a:srgbClr val="FFFFFF"/>
                    </a:gs>
                  </a:gsLst>
                  <a:lin ang="5400000" scaled="0"/>
                </a:gradFill>
              </a:rPr>
              <a:t>Virtual Machine</a:t>
            </a:r>
          </a:p>
          <a:p>
            <a:pPr algn="ctr" defTabSz="685666" fontAlgn="base">
              <a:spcBef>
                <a:spcPct val="0"/>
              </a:spcBef>
              <a:spcAft>
                <a:spcPct val="0"/>
              </a:spcAft>
            </a:pPr>
            <a:endParaRPr lang="en-US" dirty="0">
              <a:ln>
                <a:solidFill>
                  <a:schemeClr val="bg1">
                    <a:alpha val="0"/>
                  </a:schemeClr>
                </a:solidFill>
              </a:ln>
              <a:gradFill>
                <a:gsLst>
                  <a:gs pos="0">
                    <a:srgbClr val="FFFFFF"/>
                  </a:gs>
                  <a:gs pos="100000">
                    <a:srgbClr val="FFFFFF"/>
                  </a:gs>
                </a:gsLst>
                <a:lin ang="5400000" scaled="0"/>
              </a:gradFill>
            </a:endParaRPr>
          </a:p>
        </p:txBody>
      </p:sp>
      <p:sp>
        <p:nvSpPr>
          <p:cNvPr id="36" name="Rectangle 35"/>
          <p:cNvSpPr/>
          <p:nvPr>
            <p:custDataLst>
              <p:tags r:id="rId5"/>
            </p:custDataLst>
          </p:nvPr>
        </p:nvSpPr>
        <p:spPr bwMode="auto">
          <a:xfrm>
            <a:off x="5169198" y="2866073"/>
            <a:ext cx="878053" cy="672084"/>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1</a:t>
            </a:r>
          </a:p>
        </p:txBody>
      </p:sp>
      <p:sp>
        <p:nvSpPr>
          <p:cNvPr id="41" name="Rectangle 40"/>
          <p:cNvSpPr/>
          <p:nvPr>
            <p:custDataLst>
              <p:tags r:id="rId6"/>
            </p:custDataLst>
          </p:nvPr>
        </p:nvSpPr>
        <p:spPr bwMode="auto">
          <a:xfrm>
            <a:off x="6682025" y="1735364"/>
            <a:ext cx="1961899" cy="261747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t" anchorCtr="0" compatLnSpc="1">
            <a:prstTxWarp prst="textNoShape">
              <a:avLst/>
            </a:prstTxWarp>
          </a:bodyPr>
          <a:lstStyle/>
          <a:p>
            <a:pPr algn="ctr" defTabSz="685666" fontAlgn="base">
              <a:spcBef>
                <a:spcPct val="0"/>
              </a:spcBef>
              <a:spcAft>
                <a:spcPct val="0"/>
              </a:spcAft>
            </a:pPr>
            <a:r>
              <a:rPr lang="en-US" dirty="0">
                <a:ln>
                  <a:solidFill>
                    <a:schemeClr val="bg1">
                      <a:alpha val="0"/>
                    </a:schemeClr>
                  </a:solidFill>
                </a:ln>
                <a:gradFill>
                  <a:gsLst>
                    <a:gs pos="0">
                      <a:srgbClr val="FFFFFF"/>
                    </a:gs>
                    <a:gs pos="100000">
                      <a:srgbClr val="FFFFFF"/>
                    </a:gs>
                  </a:gsLst>
                  <a:lin ang="5400000" scaled="0"/>
                </a:gradFill>
              </a:rPr>
              <a:t>Virtual Machine</a:t>
            </a:r>
          </a:p>
        </p:txBody>
      </p:sp>
      <p:sp>
        <p:nvSpPr>
          <p:cNvPr id="42" name="Rectangle 41"/>
          <p:cNvSpPr/>
          <p:nvPr>
            <p:custDataLst>
              <p:tags r:id="rId7"/>
            </p:custDataLst>
          </p:nvPr>
        </p:nvSpPr>
        <p:spPr bwMode="auto">
          <a:xfrm>
            <a:off x="7223948" y="2866073"/>
            <a:ext cx="878053" cy="672084"/>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1</a:t>
            </a:r>
          </a:p>
        </p:txBody>
      </p:sp>
      <p:grpSp>
        <p:nvGrpSpPr>
          <p:cNvPr id="20" name="Group 19"/>
          <p:cNvGrpSpPr/>
          <p:nvPr/>
        </p:nvGrpSpPr>
        <p:grpSpPr>
          <a:xfrm>
            <a:off x="2543423" y="1735364"/>
            <a:ext cx="1961899" cy="2617470"/>
            <a:chOff x="3390348" y="2313818"/>
            <a:chExt cx="2615184" cy="3489960"/>
          </a:xfrm>
        </p:grpSpPr>
        <p:sp>
          <p:nvSpPr>
            <p:cNvPr id="29" name="Rectangle 28"/>
            <p:cNvSpPr/>
            <p:nvPr>
              <p:custDataLst>
                <p:tags r:id="rId8"/>
              </p:custDataLst>
            </p:nvPr>
          </p:nvSpPr>
          <p:spPr bwMode="auto">
            <a:xfrm>
              <a:off x="3390348" y="2313818"/>
              <a:ext cx="2615184" cy="348996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685666" fontAlgn="base">
                <a:spcBef>
                  <a:spcPct val="0"/>
                </a:spcBef>
                <a:spcAft>
                  <a:spcPct val="0"/>
                </a:spcAft>
              </a:pPr>
              <a:r>
                <a:rPr lang="en-US" dirty="0">
                  <a:ln>
                    <a:solidFill>
                      <a:schemeClr val="bg1">
                        <a:alpha val="0"/>
                      </a:schemeClr>
                    </a:solidFill>
                  </a:ln>
                  <a:gradFill>
                    <a:gsLst>
                      <a:gs pos="0">
                        <a:srgbClr val="FFFFFF"/>
                      </a:gs>
                      <a:gs pos="100000">
                        <a:srgbClr val="FFFFFF"/>
                      </a:gs>
                    </a:gsLst>
                    <a:lin ang="5400000" scaled="0"/>
                  </a:gradFill>
                </a:rPr>
                <a:t>Worker Role</a:t>
              </a:r>
            </a:p>
          </p:txBody>
        </p:sp>
        <p:grpSp>
          <p:nvGrpSpPr>
            <p:cNvPr id="37" name="Group 36"/>
            <p:cNvGrpSpPr/>
            <p:nvPr/>
          </p:nvGrpSpPr>
          <p:grpSpPr>
            <a:xfrm>
              <a:off x="3479607" y="2823210"/>
              <a:ext cx="2436666" cy="2892552"/>
              <a:chOff x="740655" y="2823210"/>
              <a:chExt cx="2436666" cy="2892552"/>
            </a:xfrm>
          </p:grpSpPr>
          <p:sp>
            <p:nvSpPr>
              <p:cNvPr id="38" name="Rectangle 37"/>
              <p:cNvSpPr/>
              <p:nvPr>
                <p:custDataLst>
                  <p:tags r:id="rId9"/>
                </p:custDataLst>
              </p:nvPr>
            </p:nvSpPr>
            <p:spPr bwMode="auto">
              <a:xfrm>
                <a:off x="740655" y="282321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1</a:t>
                </a:r>
              </a:p>
            </p:txBody>
          </p:sp>
          <p:sp>
            <p:nvSpPr>
              <p:cNvPr id="39" name="Rectangle 38"/>
              <p:cNvSpPr/>
              <p:nvPr>
                <p:custDataLst>
                  <p:tags r:id="rId10"/>
                </p:custDataLst>
              </p:nvPr>
            </p:nvSpPr>
            <p:spPr bwMode="auto">
              <a:xfrm>
                <a:off x="2010539" y="282321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2</a:t>
                </a:r>
              </a:p>
            </p:txBody>
          </p:sp>
          <p:sp>
            <p:nvSpPr>
              <p:cNvPr id="40" name="Rectangle 39"/>
              <p:cNvSpPr/>
              <p:nvPr>
                <p:custDataLst>
                  <p:tags r:id="rId11"/>
                </p:custDataLst>
              </p:nvPr>
            </p:nvSpPr>
            <p:spPr bwMode="auto">
              <a:xfrm>
                <a:off x="740655" y="382143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5</a:t>
                </a:r>
              </a:p>
            </p:txBody>
          </p:sp>
          <p:sp>
            <p:nvSpPr>
              <p:cNvPr id="43" name="Rectangle 42"/>
              <p:cNvSpPr/>
              <p:nvPr>
                <p:custDataLst>
                  <p:tags r:id="rId12"/>
                </p:custDataLst>
              </p:nvPr>
            </p:nvSpPr>
            <p:spPr bwMode="auto">
              <a:xfrm>
                <a:off x="2010539" y="382143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6</a:t>
                </a:r>
              </a:p>
            </p:txBody>
          </p:sp>
          <p:sp>
            <p:nvSpPr>
              <p:cNvPr id="44" name="Rectangle 43"/>
              <p:cNvSpPr/>
              <p:nvPr>
                <p:custDataLst>
                  <p:tags r:id="rId13"/>
                </p:custDataLst>
              </p:nvPr>
            </p:nvSpPr>
            <p:spPr bwMode="auto">
              <a:xfrm>
                <a:off x="740655" y="4819650"/>
                <a:ext cx="1166782" cy="89611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r>
                  <a:rPr lang="en-US" sz="1700" dirty="0">
                    <a:ln>
                      <a:solidFill>
                        <a:schemeClr val="bg1">
                          <a:alpha val="0"/>
                        </a:schemeClr>
                      </a:solidFill>
                    </a:ln>
                    <a:solidFill>
                      <a:srgbClr val="595959">
                        <a:alpha val="99000"/>
                      </a:srgbClr>
                    </a:solidFill>
                  </a:rPr>
                  <a:t>VM</a:t>
                </a:r>
                <a:r>
                  <a:rPr lang="en-US" sz="1700" baseline="-25000" dirty="0">
                    <a:ln>
                      <a:solidFill>
                        <a:schemeClr val="bg1">
                          <a:alpha val="0"/>
                        </a:schemeClr>
                      </a:solidFill>
                    </a:ln>
                    <a:solidFill>
                      <a:srgbClr val="595959">
                        <a:alpha val="99000"/>
                      </a:srgbClr>
                    </a:solidFill>
                  </a:rPr>
                  <a:t>n</a:t>
                </a:r>
              </a:p>
            </p:txBody>
          </p:sp>
        </p:grpSp>
      </p:grpSp>
    </p:spTree>
    <p:extLst>
      <p:ext uri="{BB962C8B-B14F-4D97-AF65-F5344CB8AC3E}">
        <p14:creationId xmlns:p14="http://schemas.microsoft.com/office/powerpoint/2010/main" val="108122127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Elbow Connector 23"/>
          <p:cNvCxnSpPr/>
          <p:nvPr/>
        </p:nvCxnSpPr>
        <p:spPr>
          <a:xfrm rot="10800000" flipV="1">
            <a:off x="4687708" y="1111329"/>
            <a:ext cx="3359127" cy="3383280"/>
          </a:xfrm>
          <a:prstGeom prst="bentConnector3">
            <a:avLst>
              <a:gd name="adj1" fmla="val 108823"/>
            </a:avLst>
          </a:prstGeom>
          <a:ln w="317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bwMode="auto">
          <a:xfrm rot="5400000">
            <a:off x="3908271" y="3053203"/>
            <a:ext cx="2059945" cy="315621"/>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3" tIns="34292" rIns="68583" bIns="34292" numCol="1" rtlCol="0" anchor="ctr" anchorCtr="0" compatLnSpc="1">
            <a:prstTxWarp prst="textNoShape">
              <a:avLst/>
            </a:prstTxWarp>
          </a:bodyPr>
          <a:lstStyle/>
          <a:p>
            <a:pPr algn="ctr" defTabSz="685637"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118" name="Rounded Rectangle 117"/>
          <p:cNvSpPr/>
          <p:nvPr/>
        </p:nvSpPr>
        <p:spPr bwMode="auto">
          <a:xfrm rot="1804617">
            <a:off x="4731152" y="2013991"/>
            <a:ext cx="573532" cy="409729"/>
          </a:xfrm>
          <a:prstGeom prst="round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3" tIns="34292" rIns="68583" bIns="34292" numCol="1" rtlCol="0" anchor="ctr" anchorCtr="0" compatLnSpc="1">
            <a:prstTxWarp prst="textNoShape">
              <a:avLst/>
            </a:prstTxWarp>
          </a:bodyPr>
          <a:lstStyle/>
          <a:p>
            <a:pPr algn="ctr" defTabSz="685637"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11" name="Rounded Rectangle 10"/>
          <p:cNvSpPr/>
          <p:nvPr/>
        </p:nvSpPr>
        <p:spPr bwMode="auto">
          <a:xfrm rot="19727983">
            <a:off x="5088361" y="1966266"/>
            <a:ext cx="573532" cy="409729"/>
          </a:xfrm>
          <a:prstGeom prst="round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3" tIns="34292" rIns="68583" bIns="34292" numCol="1" rtlCol="0" anchor="ctr" anchorCtr="0" compatLnSpc="1">
            <a:prstTxWarp prst="textNoShape">
              <a:avLst/>
            </a:prstTxWarp>
          </a:bodyPr>
          <a:lstStyle/>
          <a:p>
            <a:pPr algn="ctr" defTabSz="685637"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2" name="Title 1"/>
          <p:cNvSpPr>
            <a:spLocks noGrp="1"/>
          </p:cNvSpPr>
          <p:nvPr>
            <p:ph type="title"/>
          </p:nvPr>
        </p:nvSpPr>
        <p:spPr>
          <a:xfrm>
            <a:off x="389436" y="171450"/>
            <a:ext cx="8363938" cy="498598"/>
          </a:xfrm>
        </p:spPr>
        <p:txBody>
          <a:bodyPr/>
          <a:lstStyle/>
          <a:p>
            <a:r>
              <a:rPr lang="en-US" sz="3600" dirty="0"/>
              <a:t>Connecting Cloud Services via VIPs</a:t>
            </a:r>
          </a:p>
        </p:txBody>
      </p:sp>
      <p:sp>
        <p:nvSpPr>
          <p:cNvPr id="28" name="Content Placeholder 2"/>
          <p:cNvSpPr>
            <a:spLocks noGrp="1"/>
          </p:cNvSpPr>
          <p:nvPr>
            <p:ph type="body" sz="quarter" idx="10"/>
          </p:nvPr>
        </p:nvSpPr>
        <p:spPr>
          <a:xfrm>
            <a:off x="389436" y="1085849"/>
            <a:ext cx="3870591" cy="2413353"/>
          </a:xfrm>
        </p:spPr>
        <p:txBody>
          <a:bodyPr/>
          <a:lstStyle/>
          <a:p>
            <a:pPr marL="0"/>
            <a:r>
              <a:rPr lang="en-US" sz="2400" dirty="0">
                <a:solidFill>
                  <a:schemeClr val="accent2">
                    <a:alpha val="99000"/>
                  </a:schemeClr>
                </a:solidFill>
              </a:rPr>
              <a:t>Strengths</a:t>
            </a:r>
          </a:p>
          <a:p>
            <a:pPr lvl="1"/>
            <a:r>
              <a:rPr lang="en-US" sz="1800" spc="0" dirty="0"/>
              <a:t>Simplicity</a:t>
            </a:r>
          </a:p>
          <a:p>
            <a:pPr lvl="1"/>
            <a:r>
              <a:rPr lang="en-US" sz="1800" spc="0" dirty="0"/>
              <a:t>Tenant Autonomy</a:t>
            </a:r>
          </a:p>
          <a:p>
            <a:pPr lvl="1"/>
            <a:r>
              <a:rPr lang="en-US" sz="1800" spc="0" dirty="0"/>
              <a:t>VIP Swap (stateless roles)</a:t>
            </a:r>
          </a:p>
          <a:p>
            <a:pPr lvl="1"/>
            <a:r>
              <a:rPr lang="en-US" sz="1800" spc="0" dirty="0"/>
              <a:t>Easy Local </a:t>
            </a:r>
            <a:r>
              <a:rPr lang="en-US" sz="1800" spc="0" dirty="0" err="1"/>
              <a:t>Dev</a:t>
            </a:r>
            <a:r>
              <a:rPr lang="en-US" sz="1800" spc="0" dirty="0"/>
              <a:t>/Test</a:t>
            </a:r>
          </a:p>
          <a:p>
            <a:pPr lvl="1"/>
            <a:r>
              <a:rPr lang="en-US" sz="1800" spc="0" dirty="0"/>
              <a:t>Persistent Service is </a:t>
            </a:r>
            <a:br>
              <a:rPr lang="en-US" sz="1800" spc="0" dirty="0"/>
            </a:br>
            <a:r>
              <a:rPr lang="en-US" sz="1800" spc="0" dirty="0"/>
              <a:t>Easily Accessible </a:t>
            </a:r>
            <a:br>
              <a:rPr lang="en-US" sz="1800" spc="0" dirty="0"/>
            </a:br>
            <a:r>
              <a:rPr lang="en-US" sz="1800" spc="0" dirty="0"/>
              <a:t>(even from other services!)</a:t>
            </a:r>
          </a:p>
          <a:p>
            <a:pPr lvl="1"/>
            <a:endParaRPr lang="en-US" sz="1800" spc="0" dirty="0"/>
          </a:p>
        </p:txBody>
      </p:sp>
      <p:sp>
        <p:nvSpPr>
          <p:cNvPr id="29" name="TextBox 28"/>
          <p:cNvSpPr txBox="1"/>
          <p:nvPr/>
        </p:nvSpPr>
        <p:spPr>
          <a:xfrm>
            <a:off x="3257619" y="1429300"/>
            <a:ext cx="1002409" cy="1292662"/>
          </a:xfrm>
          <a:prstGeom prst="rect">
            <a:avLst/>
          </a:prstGeom>
          <a:noFill/>
        </p:spPr>
        <p:txBody>
          <a:bodyPr wrap="square" lIns="0" tIns="0" rIns="0" bIns="0" rtlCol="0">
            <a:spAutoFit/>
          </a:bodyPr>
          <a:lstStyle>
            <a:defPPr>
              <a:defRPr lang="en-US"/>
            </a:defPPr>
            <a:lvl1pPr algn="ctr">
              <a:defRPr sz="1400">
                <a:gradFill>
                  <a:gsLst>
                    <a:gs pos="0">
                      <a:srgbClr val="595959"/>
                    </a:gs>
                    <a:gs pos="86000">
                      <a:srgbClr val="595959"/>
                    </a:gs>
                  </a:gsLst>
                  <a:lin ang="5400000" scaled="0"/>
                </a:gradFill>
              </a:defRPr>
            </a:lvl1pPr>
          </a:lstStyle>
          <a:p>
            <a:r>
              <a:rPr lang="en-US" dirty="0"/>
              <a:t>SQL Data Access Traffic Through Public </a:t>
            </a:r>
            <a:r>
              <a:rPr lang="en-US" dirty="0" smtClean="0"/>
              <a:t>Endpoint</a:t>
            </a:r>
            <a:endParaRPr lang="en-US" dirty="0"/>
          </a:p>
        </p:txBody>
      </p:sp>
      <p:sp>
        <p:nvSpPr>
          <p:cNvPr id="30" name="Content Placeholder 2"/>
          <p:cNvSpPr txBox="1">
            <a:spLocks/>
          </p:cNvSpPr>
          <p:nvPr/>
        </p:nvSpPr>
        <p:spPr>
          <a:xfrm>
            <a:off x="389435" y="3340418"/>
            <a:ext cx="3870591" cy="1637982"/>
          </a:xfrm>
          <a:prstGeom prst="rect">
            <a:avLst/>
          </a:prstGeom>
        </p:spPr>
        <p:txBody>
          <a:bodyPr vert="horz" wrap="square" lIns="0" tIns="0" rIns="0" bIns="0" rtlCol="0">
            <a:normAutofit/>
          </a:bodyPr>
          <a:lstStyle>
            <a:lvl1pPr marL="460375" indent="-460375" algn="l" defTabSz="914363" rtl="0" eaLnBrk="1" latinLnBrk="0" hangingPunct="1">
              <a:lnSpc>
                <a:spcPct val="90000"/>
              </a:lnSpc>
              <a:spcBef>
                <a:spcPct val="20000"/>
              </a:spcBef>
              <a:buSzPct val="90000"/>
              <a:buFontTx/>
              <a:buBlip>
                <a:blip r:embed="rId3"/>
              </a:buBlip>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90000"/>
              <a:buFontTx/>
              <a:buBlip>
                <a:blip r:embed="rId3"/>
              </a:buBlip>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90000"/>
              <a:buFontTx/>
              <a:buBlip>
                <a:blip r:embed="rId3"/>
              </a:buBlip>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3"/>
              </a:buBlip>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3"/>
              </a:buBlip>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pc="-75" dirty="0">
                <a:solidFill>
                  <a:schemeClr val="accent2">
                    <a:alpha val="99000"/>
                  </a:schemeClr>
                </a:solidFill>
                <a:latin typeface="Segoe UI Light" pitchFamily="34" charset="0"/>
              </a:rPr>
              <a:t>Weaknesses</a:t>
            </a:r>
          </a:p>
          <a:p>
            <a:pPr marL="0" indent="0">
              <a:buNone/>
            </a:pPr>
            <a:r>
              <a:rPr lang="en-US" sz="1800" dirty="0">
                <a:gradFill>
                  <a:gsLst>
                    <a:gs pos="0">
                      <a:srgbClr val="595959"/>
                    </a:gs>
                    <a:gs pos="86000">
                      <a:srgbClr val="595959"/>
                    </a:gs>
                  </a:gsLst>
                  <a:lin ang="5400000" scaled="0"/>
                </a:gradFill>
              </a:rPr>
              <a:t>Higher Latency</a:t>
            </a:r>
            <a:br>
              <a:rPr lang="en-US" sz="1800" dirty="0">
                <a:gradFill>
                  <a:gsLst>
                    <a:gs pos="0">
                      <a:srgbClr val="595959"/>
                    </a:gs>
                    <a:gs pos="86000">
                      <a:srgbClr val="595959"/>
                    </a:gs>
                  </a:gsLst>
                  <a:lin ang="5400000" scaled="0"/>
                </a:gradFill>
              </a:rPr>
            </a:br>
            <a:r>
              <a:rPr lang="en-US" sz="1800" dirty="0">
                <a:gradFill>
                  <a:gsLst>
                    <a:gs pos="0">
                      <a:srgbClr val="595959"/>
                    </a:gs>
                    <a:gs pos="86000">
                      <a:srgbClr val="595959"/>
                    </a:gs>
                  </a:gsLst>
                  <a:lin ang="5400000" scaled="0"/>
                </a:gradFill>
              </a:rPr>
              <a:t>Less Secure</a:t>
            </a:r>
          </a:p>
          <a:p>
            <a:pPr marL="0" indent="0">
              <a:buNone/>
            </a:pPr>
            <a:r>
              <a:rPr lang="en-US" sz="1800" dirty="0">
                <a:gradFill>
                  <a:gsLst>
                    <a:gs pos="0">
                      <a:srgbClr val="595959"/>
                    </a:gs>
                    <a:gs pos="86000">
                      <a:srgbClr val="595959"/>
                    </a:gs>
                  </a:gsLst>
                  <a:lin ang="5400000" scaled="0"/>
                </a:gradFill>
              </a:rPr>
              <a:t>Management/Deployment Overhead</a:t>
            </a:r>
          </a:p>
        </p:txBody>
      </p:sp>
      <p:grpSp>
        <p:nvGrpSpPr>
          <p:cNvPr id="42" name="Group 41"/>
          <p:cNvGrpSpPr/>
          <p:nvPr/>
        </p:nvGrpSpPr>
        <p:grpSpPr>
          <a:xfrm>
            <a:off x="5821316" y="3145169"/>
            <a:ext cx="2932059" cy="1697005"/>
            <a:chOff x="214313" y="2174875"/>
            <a:chExt cx="990600" cy="598488"/>
          </a:xfrm>
          <a:solidFill>
            <a:schemeClr val="accent2"/>
          </a:solidFill>
        </p:grpSpPr>
        <p:sp>
          <p:nvSpPr>
            <p:cNvPr id="43" name="Freeform 6"/>
            <p:cNvSpPr>
              <a:spLocks/>
            </p:cNvSpPr>
            <p:nvPr/>
          </p:nvSpPr>
          <p:spPr bwMode="auto">
            <a:xfrm>
              <a:off x="496888" y="2174875"/>
              <a:ext cx="708025" cy="379413"/>
            </a:xfrm>
            <a:custGeom>
              <a:avLst/>
              <a:gdLst>
                <a:gd name="T0" fmla="*/ 138 w 189"/>
                <a:gd name="T1" fmla="*/ 0 h 101"/>
                <a:gd name="T2" fmla="*/ 94 w 189"/>
                <a:gd name="T3" fmla="*/ 26 h 101"/>
                <a:gd name="T4" fmla="*/ 75 w 189"/>
                <a:gd name="T5" fmla="*/ 21 h 101"/>
                <a:gd name="T6" fmla="*/ 40 w 189"/>
                <a:gd name="T7" fmla="*/ 42 h 101"/>
                <a:gd name="T8" fmla="*/ 29 w 189"/>
                <a:gd name="T9" fmla="*/ 40 h 101"/>
                <a:gd name="T10" fmla="*/ 0 w 189"/>
                <a:gd name="T11" fmla="*/ 64 h 101"/>
                <a:gd name="T12" fmla="*/ 11 w 189"/>
                <a:gd name="T13" fmla="*/ 62 h 101"/>
                <a:gd name="T14" fmla="*/ 30 w 189"/>
                <a:gd name="T15" fmla="*/ 66 h 101"/>
                <a:gd name="T16" fmla="*/ 82 w 189"/>
                <a:gd name="T17" fmla="*/ 39 h 101"/>
                <a:gd name="T18" fmla="*/ 145 w 189"/>
                <a:gd name="T19" fmla="*/ 101 h 101"/>
                <a:gd name="T20" fmla="*/ 189 w 189"/>
                <a:gd name="T21" fmla="*/ 51 h 101"/>
                <a:gd name="T22" fmla="*/ 138 w 189"/>
                <a:gd name="T2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01">
                  <a:moveTo>
                    <a:pt x="138" y="0"/>
                  </a:moveTo>
                  <a:cubicBezTo>
                    <a:pt x="119" y="0"/>
                    <a:pt x="103" y="10"/>
                    <a:pt x="94" y="26"/>
                  </a:cubicBezTo>
                  <a:cubicBezTo>
                    <a:pt x="89" y="23"/>
                    <a:pt x="82" y="21"/>
                    <a:pt x="75" y="21"/>
                  </a:cubicBezTo>
                  <a:cubicBezTo>
                    <a:pt x="60" y="21"/>
                    <a:pt x="46" y="30"/>
                    <a:pt x="40" y="42"/>
                  </a:cubicBezTo>
                  <a:cubicBezTo>
                    <a:pt x="36" y="41"/>
                    <a:pt x="33" y="40"/>
                    <a:pt x="29" y="40"/>
                  </a:cubicBezTo>
                  <a:cubicBezTo>
                    <a:pt x="15" y="40"/>
                    <a:pt x="3" y="50"/>
                    <a:pt x="0" y="64"/>
                  </a:cubicBezTo>
                  <a:cubicBezTo>
                    <a:pt x="3" y="63"/>
                    <a:pt x="7" y="62"/>
                    <a:pt x="11" y="62"/>
                  </a:cubicBezTo>
                  <a:cubicBezTo>
                    <a:pt x="17" y="62"/>
                    <a:pt x="24" y="64"/>
                    <a:pt x="30" y="66"/>
                  </a:cubicBezTo>
                  <a:cubicBezTo>
                    <a:pt x="42" y="49"/>
                    <a:pt x="61" y="39"/>
                    <a:pt x="82" y="39"/>
                  </a:cubicBezTo>
                  <a:cubicBezTo>
                    <a:pt x="117" y="39"/>
                    <a:pt x="145" y="67"/>
                    <a:pt x="145" y="101"/>
                  </a:cubicBezTo>
                  <a:cubicBezTo>
                    <a:pt x="170" y="98"/>
                    <a:pt x="189" y="77"/>
                    <a:pt x="189" y="51"/>
                  </a:cubicBezTo>
                  <a:cubicBezTo>
                    <a:pt x="189" y="22"/>
                    <a:pt x="167" y="0"/>
                    <a:pt x="13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7"/>
            <p:cNvSpPr>
              <a:spLocks/>
            </p:cNvSpPr>
            <p:nvPr/>
          </p:nvSpPr>
          <p:spPr bwMode="auto">
            <a:xfrm>
              <a:off x="214313" y="2344738"/>
              <a:ext cx="803275" cy="428625"/>
            </a:xfrm>
            <a:custGeom>
              <a:avLst/>
              <a:gdLst>
                <a:gd name="T0" fmla="*/ 157 w 214"/>
                <a:gd name="T1" fmla="*/ 0 h 114"/>
                <a:gd name="T2" fmla="*/ 107 w 214"/>
                <a:gd name="T3" fmla="*/ 29 h 114"/>
                <a:gd name="T4" fmla="*/ 86 w 214"/>
                <a:gd name="T5" fmla="*/ 23 h 114"/>
                <a:gd name="T6" fmla="*/ 46 w 214"/>
                <a:gd name="T7" fmla="*/ 48 h 114"/>
                <a:gd name="T8" fmla="*/ 34 w 214"/>
                <a:gd name="T9" fmla="*/ 45 h 114"/>
                <a:gd name="T10" fmla="*/ 0 w 214"/>
                <a:gd name="T11" fmla="*/ 80 h 114"/>
                <a:gd name="T12" fmla="*/ 34 w 214"/>
                <a:gd name="T13" fmla="*/ 114 h 114"/>
                <a:gd name="T14" fmla="*/ 86 w 214"/>
                <a:gd name="T15" fmla="*/ 114 h 114"/>
                <a:gd name="T16" fmla="*/ 157 w 214"/>
                <a:gd name="T17" fmla="*/ 114 h 114"/>
                <a:gd name="T18" fmla="*/ 214 w 214"/>
                <a:gd name="T19" fmla="*/ 57 h 114"/>
                <a:gd name="T20" fmla="*/ 157 w 214"/>
                <a:gd name="T2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14">
                  <a:moveTo>
                    <a:pt x="157" y="0"/>
                  </a:moveTo>
                  <a:cubicBezTo>
                    <a:pt x="136" y="0"/>
                    <a:pt x="117" y="11"/>
                    <a:pt x="107" y="29"/>
                  </a:cubicBezTo>
                  <a:cubicBezTo>
                    <a:pt x="101" y="25"/>
                    <a:pt x="94" y="23"/>
                    <a:pt x="86" y="23"/>
                  </a:cubicBezTo>
                  <a:cubicBezTo>
                    <a:pt x="69" y="23"/>
                    <a:pt x="54" y="33"/>
                    <a:pt x="46" y="48"/>
                  </a:cubicBezTo>
                  <a:cubicBezTo>
                    <a:pt x="42" y="46"/>
                    <a:pt x="38" y="45"/>
                    <a:pt x="34" y="45"/>
                  </a:cubicBezTo>
                  <a:cubicBezTo>
                    <a:pt x="15" y="45"/>
                    <a:pt x="0" y="61"/>
                    <a:pt x="0" y="80"/>
                  </a:cubicBezTo>
                  <a:cubicBezTo>
                    <a:pt x="0" y="99"/>
                    <a:pt x="15" y="114"/>
                    <a:pt x="34" y="114"/>
                  </a:cubicBezTo>
                  <a:cubicBezTo>
                    <a:pt x="86" y="114"/>
                    <a:pt x="86" y="114"/>
                    <a:pt x="86" y="114"/>
                  </a:cubicBezTo>
                  <a:cubicBezTo>
                    <a:pt x="157" y="114"/>
                    <a:pt x="157" y="114"/>
                    <a:pt x="157" y="114"/>
                  </a:cubicBezTo>
                  <a:cubicBezTo>
                    <a:pt x="189" y="114"/>
                    <a:pt x="214" y="89"/>
                    <a:pt x="214" y="57"/>
                  </a:cubicBezTo>
                  <a:cubicBezTo>
                    <a:pt x="214" y="25"/>
                    <a:pt x="189" y="0"/>
                    <a:pt x="15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45" name="Group 44"/>
          <p:cNvGrpSpPr/>
          <p:nvPr/>
        </p:nvGrpSpPr>
        <p:grpSpPr>
          <a:xfrm>
            <a:off x="5821314" y="1051588"/>
            <a:ext cx="2932059" cy="1697005"/>
            <a:chOff x="214313" y="2174875"/>
            <a:chExt cx="990600" cy="598488"/>
          </a:xfrm>
          <a:solidFill>
            <a:schemeClr val="accent2"/>
          </a:solidFill>
        </p:grpSpPr>
        <p:sp>
          <p:nvSpPr>
            <p:cNvPr id="46" name="Freeform 6"/>
            <p:cNvSpPr>
              <a:spLocks/>
            </p:cNvSpPr>
            <p:nvPr/>
          </p:nvSpPr>
          <p:spPr bwMode="auto">
            <a:xfrm>
              <a:off x="496888" y="2174875"/>
              <a:ext cx="708025" cy="379413"/>
            </a:xfrm>
            <a:custGeom>
              <a:avLst/>
              <a:gdLst>
                <a:gd name="T0" fmla="*/ 138 w 189"/>
                <a:gd name="T1" fmla="*/ 0 h 101"/>
                <a:gd name="T2" fmla="*/ 94 w 189"/>
                <a:gd name="T3" fmla="*/ 26 h 101"/>
                <a:gd name="T4" fmla="*/ 75 w 189"/>
                <a:gd name="T5" fmla="*/ 21 h 101"/>
                <a:gd name="T6" fmla="*/ 40 w 189"/>
                <a:gd name="T7" fmla="*/ 42 h 101"/>
                <a:gd name="T8" fmla="*/ 29 w 189"/>
                <a:gd name="T9" fmla="*/ 40 h 101"/>
                <a:gd name="T10" fmla="*/ 0 w 189"/>
                <a:gd name="T11" fmla="*/ 64 h 101"/>
                <a:gd name="T12" fmla="*/ 11 w 189"/>
                <a:gd name="T13" fmla="*/ 62 h 101"/>
                <a:gd name="T14" fmla="*/ 30 w 189"/>
                <a:gd name="T15" fmla="*/ 66 h 101"/>
                <a:gd name="T16" fmla="*/ 82 w 189"/>
                <a:gd name="T17" fmla="*/ 39 h 101"/>
                <a:gd name="T18" fmla="*/ 145 w 189"/>
                <a:gd name="T19" fmla="*/ 101 h 101"/>
                <a:gd name="T20" fmla="*/ 189 w 189"/>
                <a:gd name="T21" fmla="*/ 51 h 101"/>
                <a:gd name="T22" fmla="*/ 138 w 189"/>
                <a:gd name="T2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01">
                  <a:moveTo>
                    <a:pt x="138" y="0"/>
                  </a:moveTo>
                  <a:cubicBezTo>
                    <a:pt x="119" y="0"/>
                    <a:pt x="103" y="10"/>
                    <a:pt x="94" y="26"/>
                  </a:cubicBezTo>
                  <a:cubicBezTo>
                    <a:pt x="89" y="23"/>
                    <a:pt x="82" y="21"/>
                    <a:pt x="75" y="21"/>
                  </a:cubicBezTo>
                  <a:cubicBezTo>
                    <a:pt x="60" y="21"/>
                    <a:pt x="46" y="30"/>
                    <a:pt x="40" y="42"/>
                  </a:cubicBezTo>
                  <a:cubicBezTo>
                    <a:pt x="36" y="41"/>
                    <a:pt x="33" y="40"/>
                    <a:pt x="29" y="40"/>
                  </a:cubicBezTo>
                  <a:cubicBezTo>
                    <a:pt x="15" y="40"/>
                    <a:pt x="3" y="50"/>
                    <a:pt x="0" y="64"/>
                  </a:cubicBezTo>
                  <a:cubicBezTo>
                    <a:pt x="3" y="63"/>
                    <a:pt x="7" y="62"/>
                    <a:pt x="11" y="62"/>
                  </a:cubicBezTo>
                  <a:cubicBezTo>
                    <a:pt x="17" y="62"/>
                    <a:pt x="24" y="64"/>
                    <a:pt x="30" y="66"/>
                  </a:cubicBezTo>
                  <a:cubicBezTo>
                    <a:pt x="42" y="49"/>
                    <a:pt x="61" y="39"/>
                    <a:pt x="82" y="39"/>
                  </a:cubicBezTo>
                  <a:cubicBezTo>
                    <a:pt x="117" y="39"/>
                    <a:pt x="145" y="67"/>
                    <a:pt x="145" y="101"/>
                  </a:cubicBezTo>
                  <a:cubicBezTo>
                    <a:pt x="170" y="98"/>
                    <a:pt x="189" y="77"/>
                    <a:pt x="189" y="51"/>
                  </a:cubicBezTo>
                  <a:cubicBezTo>
                    <a:pt x="189" y="22"/>
                    <a:pt x="167" y="0"/>
                    <a:pt x="13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7"/>
            <p:cNvSpPr>
              <a:spLocks/>
            </p:cNvSpPr>
            <p:nvPr/>
          </p:nvSpPr>
          <p:spPr bwMode="auto">
            <a:xfrm>
              <a:off x="214313" y="2344738"/>
              <a:ext cx="803275" cy="428625"/>
            </a:xfrm>
            <a:custGeom>
              <a:avLst/>
              <a:gdLst>
                <a:gd name="T0" fmla="*/ 157 w 214"/>
                <a:gd name="T1" fmla="*/ 0 h 114"/>
                <a:gd name="T2" fmla="*/ 107 w 214"/>
                <a:gd name="T3" fmla="*/ 29 h 114"/>
                <a:gd name="T4" fmla="*/ 86 w 214"/>
                <a:gd name="T5" fmla="*/ 23 h 114"/>
                <a:gd name="T6" fmla="*/ 46 w 214"/>
                <a:gd name="T7" fmla="*/ 48 h 114"/>
                <a:gd name="T8" fmla="*/ 34 w 214"/>
                <a:gd name="T9" fmla="*/ 45 h 114"/>
                <a:gd name="T10" fmla="*/ 0 w 214"/>
                <a:gd name="T11" fmla="*/ 80 h 114"/>
                <a:gd name="T12" fmla="*/ 34 w 214"/>
                <a:gd name="T13" fmla="*/ 114 h 114"/>
                <a:gd name="T14" fmla="*/ 86 w 214"/>
                <a:gd name="T15" fmla="*/ 114 h 114"/>
                <a:gd name="T16" fmla="*/ 157 w 214"/>
                <a:gd name="T17" fmla="*/ 114 h 114"/>
                <a:gd name="T18" fmla="*/ 214 w 214"/>
                <a:gd name="T19" fmla="*/ 57 h 114"/>
                <a:gd name="T20" fmla="*/ 157 w 214"/>
                <a:gd name="T2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14">
                  <a:moveTo>
                    <a:pt x="157" y="0"/>
                  </a:moveTo>
                  <a:cubicBezTo>
                    <a:pt x="136" y="0"/>
                    <a:pt x="117" y="11"/>
                    <a:pt x="107" y="29"/>
                  </a:cubicBezTo>
                  <a:cubicBezTo>
                    <a:pt x="101" y="25"/>
                    <a:pt x="94" y="23"/>
                    <a:pt x="86" y="23"/>
                  </a:cubicBezTo>
                  <a:cubicBezTo>
                    <a:pt x="69" y="23"/>
                    <a:pt x="54" y="33"/>
                    <a:pt x="46" y="48"/>
                  </a:cubicBezTo>
                  <a:cubicBezTo>
                    <a:pt x="42" y="46"/>
                    <a:pt x="38" y="45"/>
                    <a:pt x="34" y="45"/>
                  </a:cubicBezTo>
                  <a:cubicBezTo>
                    <a:pt x="15" y="45"/>
                    <a:pt x="0" y="61"/>
                    <a:pt x="0" y="80"/>
                  </a:cubicBezTo>
                  <a:cubicBezTo>
                    <a:pt x="0" y="99"/>
                    <a:pt x="15" y="114"/>
                    <a:pt x="34" y="114"/>
                  </a:cubicBezTo>
                  <a:cubicBezTo>
                    <a:pt x="86" y="114"/>
                    <a:pt x="86" y="114"/>
                    <a:pt x="86" y="114"/>
                  </a:cubicBezTo>
                  <a:cubicBezTo>
                    <a:pt x="157" y="114"/>
                    <a:pt x="157" y="114"/>
                    <a:pt x="157" y="114"/>
                  </a:cubicBezTo>
                  <a:cubicBezTo>
                    <a:pt x="189" y="114"/>
                    <a:pt x="214" y="89"/>
                    <a:pt x="214" y="57"/>
                  </a:cubicBezTo>
                  <a:cubicBezTo>
                    <a:pt x="214" y="25"/>
                    <a:pt x="189" y="0"/>
                    <a:pt x="15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48" name="Group 47"/>
          <p:cNvGrpSpPr/>
          <p:nvPr/>
        </p:nvGrpSpPr>
        <p:grpSpPr>
          <a:xfrm>
            <a:off x="6608316" y="1772196"/>
            <a:ext cx="857394" cy="938859"/>
            <a:chOff x="3815435" y="2014965"/>
            <a:chExt cx="1240945" cy="1359207"/>
          </a:xfrm>
        </p:grpSpPr>
        <p:grpSp>
          <p:nvGrpSpPr>
            <p:cNvPr id="49" name="Group 48"/>
            <p:cNvGrpSpPr/>
            <p:nvPr/>
          </p:nvGrpSpPr>
          <p:grpSpPr>
            <a:xfrm>
              <a:off x="3939389" y="2014965"/>
              <a:ext cx="993037" cy="1196638"/>
              <a:chOff x="6416842" y="3516010"/>
              <a:chExt cx="1304729" cy="1572236"/>
            </a:xfrm>
          </p:grpSpPr>
          <p:pic>
            <p:nvPicPr>
              <p:cNvPr id="51" name="Picture 6" descr="\\magnum\Projects\Microsoft\Cloud Power FY12\Design\Icons\PNGs\Server_2.png"/>
              <p:cNvPicPr>
                <a:picLocks noChangeAspect="1" noChangeArrowheads="1"/>
              </p:cNvPicPr>
              <p:nvPr/>
            </p:nvPicPr>
            <p:blipFill rotWithShape="1">
              <a:blip r:embed="rId4" cstate="print">
                <a:biLevel thresh="25000"/>
              </a:blip>
              <a:srcRect l="27509"/>
              <a:stretch/>
            </p:blipFill>
            <p:spPr bwMode="auto">
              <a:xfrm>
                <a:off x="6416842" y="3516010"/>
                <a:ext cx="1175708" cy="1572236"/>
              </a:xfrm>
              <a:prstGeom prst="rect">
                <a:avLst/>
              </a:prstGeom>
              <a:noFill/>
            </p:spPr>
          </p:pic>
          <p:sp>
            <p:nvSpPr>
              <p:cNvPr id="52" name="Freeform 62"/>
              <p:cNvSpPr>
                <a:spLocks noEditPoints="1"/>
              </p:cNvSpPr>
              <p:nvPr/>
            </p:nvSpPr>
            <p:spPr bwMode="black">
              <a:xfrm>
                <a:off x="7025725" y="4197560"/>
                <a:ext cx="695846" cy="695665"/>
              </a:xfrm>
              <a:custGeom>
                <a:avLst/>
                <a:gdLst>
                  <a:gd name="T0" fmla="*/ 189 w 189"/>
                  <a:gd name="T1" fmla="*/ 94 h 189"/>
                  <a:gd name="T2" fmla="*/ 0 w 189"/>
                  <a:gd name="T3" fmla="*/ 94 h 189"/>
                  <a:gd name="T4" fmla="*/ 129 w 189"/>
                  <a:gd name="T5" fmla="*/ 172 h 189"/>
                  <a:gd name="T6" fmla="*/ 124 w 189"/>
                  <a:gd name="T7" fmla="*/ 123 h 189"/>
                  <a:gd name="T8" fmla="*/ 123 w 189"/>
                  <a:gd name="T9" fmla="*/ 84 h 189"/>
                  <a:gd name="T10" fmla="*/ 140 w 189"/>
                  <a:gd name="T11" fmla="*/ 85 h 189"/>
                  <a:gd name="T12" fmla="*/ 152 w 189"/>
                  <a:gd name="T13" fmla="*/ 89 h 189"/>
                  <a:gd name="T14" fmla="*/ 158 w 189"/>
                  <a:gd name="T15" fmla="*/ 84 h 189"/>
                  <a:gd name="T16" fmla="*/ 152 w 189"/>
                  <a:gd name="T17" fmla="*/ 82 h 189"/>
                  <a:gd name="T18" fmla="*/ 146 w 189"/>
                  <a:gd name="T19" fmla="*/ 78 h 189"/>
                  <a:gd name="T20" fmla="*/ 139 w 189"/>
                  <a:gd name="T21" fmla="*/ 74 h 189"/>
                  <a:gd name="T22" fmla="*/ 128 w 189"/>
                  <a:gd name="T23" fmla="*/ 80 h 189"/>
                  <a:gd name="T24" fmla="*/ 121 w 189"/>
                  <a:gd name="T25" fmla="*/ 72 h 189"/>
                  <a:gd name="T26" fmla="*/ 132 w 189"/>
                  <a:gd name="T27" fmla="*/ 59 h 189"/>
                  <a:gd name="T28" fmla="*/ 140 w 189"/>
                  <a:gd name="T29" fmla="*/ 57 h 189"/>
                  <a:gd name="T30" fmla="*/ 149 w 189"/>
                  <a:gd name="T31" fmla="*/ 52 h 189"/>
                  <a:gd name="T32" fmla="*/ 148 w 189"/>
                  <a:gd name="T33" fmla="*/ 44 h 189"/>
                  <a:gd name="T34" fmla="*/ 144 w 189"/>
                  <a:gd name="T35" fmla="*/ 46 h 189"/>
                  <a:gd name="T36" fmla="*/ 138 w 189"/>
                  <a:gd name="T37" fmla="*/ 48 h 189"/>
                  <a:gd name="T38" fmla="*/ 147 w 189"/>
                  <a:gd name="T39" fmla="*/ 28 h 189"/>
                  <a:gd name="T40" fmla="*/ 108 w 189"/>
                  <a:gd name="T41" fmla="*/ 11 h 189"/>
                  <a:gd name="T42" fmla="*/ 90 w 189"/>
                  <a:gd name="T43" fmla="*/ 43 h 189"/>
                  <a:gd name="T44" fmla="*/ 78 w 189"/>
                  <a:gd name="T45" fmla="*/ 21 h 189"/>
                  <a:gd name="T46" fmla="*/ 69 w 189"/>
                  <a:gd name="T47" fmla="*/ 13 h 189"/>
                  <a:gd name="T48" fmla="*/ 60 w 189"/>
                  <a:gd name="T49" fmla="*/ 23 h 189"/>
                  <a:gd name="T50" fmla="*/ 72 w 189"/>
                  <a:gd name="T51" fmla="*/ 43 h 189"/>
                  <a:gd name="T52" fmla="*/ 59 w 189"/>
                  <a:gd name="T53" fmla="*/ 31 h 189"/>
                  <a:gd name="T54" fmla="*/ 44 w 189"/>
                  <a:gd name="T55" fmla="*/ 49 h 189"/>
                  <a:gd name="T56" fmla="*/ 57 w 189"/>
                  <a:gd name="T57" fmla="*/ 47 h 189"/>
                  <a:gd name="T58" fmla="*/ 73 w 189"/>
                  <a:gd name="T59" fmla="*/ 70 h 189"/>
                  <a:gd name="T60" fmla="*/ 47 w 189"/>
                  <a:gd name="T61" fmla="*/ 100 h 189"/>
                  <a:gd name="T62" fmla="*/ 31 w 189"/>
                  <a:gd name="T63" fmla="*/ 97 h 189"/>
                  <a:gd name="T64" fmla="*/ 40 w 189"/>
                  <a:gd name="T65" fmla="*/ 103 h 189"/>
                  <a:gd name="T66" fmla="*/ 42 w 189"/>
                  <a:gd name="T67" fmla="*/ 116 h 189"/>
                  <a:gd name="T68" fmla="*/ 81 w 189"/>
                  <a:gd name="T69" fmla="*/ 132 h 189"/>
                  <a:gd name="T70" fmla="*/ 67 w 189"/>
                  <a:gd name="T71" fmla="*/ 175 h 189"/>
                  <a:gd name="T72" fmla="*/ 129 w 189"/>
                  <a:gd name="T73" fmla="*/ 172 h 189"/>
                  <a:gd name="T74" fmla="*/ 172 w 189"/>
                  <a:gd name="T75" fmla="*/ 115 h 189"/>
                  <a:gd name="T76" fmla="*/ 172 w 189"/>
                  <a:gd name="T77" fmla="*/ 118 h 189"/>
                  <a:gd name="T78" fmla="*/ 177 w 189"/>
                  <a:gd name="T79" fmla="*/ 114 h 189"/>
                  <a:gd name="T80" fmla="*/ 156 w 189"/>
                  <a:gd name="T81" fmla="*/ 152 h 189"/>
                  <a:gd name="T82" fmla="*/ 52 w 189"/>
                  <a:gd name="T83" fmla="*/ 168 h 189"/>
                  <a:gd name="T84" fmla="*/ 47 w 189"/>
                  <a:gd name="T85" fmla="*/ 126 h 189"/>
                  <a:gd name="T86" fmla="*/ 42 w 189"/>
                  <a:gd name="T87" fmla="*/ 121 h 189"/>
                  <a:gd name="T88" fmla="*/ 20 w 189"/>
                  <a:gd name="T89" fmla="*/ 103 h 189"/>
                  <a:gd name="T90" fmla="*/ 9 w 189"/>
                  <a:gd name="T91" fmla="*/ 94 h 189"/>
                  <a:gd name="T92" fmla="*/ 108 w 189"/>
                  <a:gd name="T93" fmla="*/ 41 h 189"/>
                  <a:gd name="T94" fmla="*/ 108 w 189"/>
                  <a:gd name="T95" fmla="*/ 41 h 189"/>
                  <a:gd name="T96" fmla="*/ 129 w 189"/>
                  <a:gd name="T97" fmla="*/ 58 h 189"/>
                  <a:gd name="T98" fmla="*/ 125 w 189"/>
                  <a:gd name="T99" fmla="*/ 49 h 189"/>
                  <a:gd name="T100" fmla="*/ 160 w 189"/>
                  <a:gd name="T101" fmla="*/ 69 h 189"/>
                  <a:gd name="T102" fmla="*/ 158 w 189"/>
                  <a:gd name="T103" fmla="*/ 77 h 189"/>
                  <a:gd name="T104" fmla="*/ 59 w 189"/>
                  <a:gd name="T105" fmla="*/ 106 h 189"/>
                  <a:gd name="T106" fmla="*/ 46 w 189"/>
                  <a:gd name="T107" fmla="*/ 10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9" h="189">
                    <a:moveTo>
                      <a:pt x="94" y="0"/>
                    </a:moveTo>
                    <a:cubicBezTo>
                      <a:pt x="146" y="0"/>
                      <a:pt x="189" y="42"/>
                      <a:pt x="189" y="94"/>
                    </a:cubicBezTo>
                    <a:cubicBezTo>
                      <a:pt x="189" y="147"/>
                      <a:pt x="146" y="189"/>
                      <a:pt x="94" y="189"/>
                    </a:cubicBezTo>
                    <a:cubicBezTo>
                      <a:pt x="42" y="189"/>
                      <a:pt x="0" y="147"/>
                      <a:pt x="0" y="94"/>
                    </a:cubicBezTo>
                    <a:cubicBezTo>
                      <a:pt x="0" y="42"/>
                      <a:pt x="42" y="0"/>
                      <a:pt x="94" y="0"/>
                    </a:cubicBezTo>
                    <a:close/>
                    <a:moveTo>
                      <a:pt x="129" y="172"/>
                    </a:moveTo>
                    <a:cubicBezTo>
                      <a:pt x="126" y="156"/>
                      <a:pt x="135" y="129"/>
                      <a:pt x="130" y="124"/>
                    </a:cubicBezTo>
                    <a:cubicBezTo>
                      <a:pt x="128" y="123"/>
                      <a:pt x="126" y="122"/>
                      <a:pt x="124" y="123"/>
                    </a:cubicBezTo>
                    <a:cubicBezTo>
                      <a:pt x="120" y="124"/>
                      <a:pt x="116" y="126"/>
                      <a:pt x="113" y="125"/>
                    </a:cubicBezTo>
                    <a:cubicBezTo>
                      <a:pt x="96" y="117"/>
                      <a:pt x="106" y="90"/>
                      <a:pt x="123" y="84"/>
                    </a:cubicBezTo>
                    <a:cubicBezTo>
                      <a:pt x="126" y="83"/>
                      <a:pt x="129" y="83"/>
                      <a:pt x="132" y="83"/>
                    </a:cubicBezTo>
                    <a:cubicBezTo>
                      <a:pt x="137" y="82"/>
                      <a:pt x="140" y="82"/>
                      <a:pt x="140" y="85"/>
                    </a:cubicBezTo>
                    <a:cubicBezTo>
                      <a:pt x="140" y="89"/>
                      <a:pt x="148" y="92"/>
                      <a:pt x="150" y="92"/>
                    </a:cubicBezTo>
                    <a:cubicBezTo>
                      <a:pt x="151" y="92"/>
                      <a:pt x="151" y="89"/>
                      <a:pt x="152" y="89"/>
                    </a:cubicBezTo>
                    <a:cubicBezTo>
                      <a:pt x="159" y="89"/>
                      <a:pt x="164" y="93"/>
                      <a:pt x="165" y="90"/>
                    </a:cubicBezTo>
                    <a:cubicBezTo>
                      <a:pt x="167" y="80"/>
                      <a:pt x="166" y="85"/>
                      <a:pt x="158" y="84"/>
                    </a:cubicBezTo>
                    <a:cubicBezTo>
                      <a:pt x="155" y="83"/>
                      <a:pt x="157" y="78"/>
                      <a:pt x="154" y="78"/>
                    </a:cubicBezTo>
                    <a:cubicBezTo>
                      <a:pt x="152" y="77"/>
                      <a:pt x="155" y="84"/>
                      <a:pt x="152" y="82"/>
                    </a:cubicBezTo>
                    <a:cubicBezTo>
                      <a:pt x="148" y="79"/>
                      <a:pt x="146" y="72"/>
                      <a:pt x="142" y="71"/>
                    </a:cubicBezTo>
                    <a:cubicBezTo>
                      <a:pt x="137" y="70"/>
                      <a:pt x="145" y="75"/>
                      <a:pt x="146" y="78"/>
                    </a:cubicBezTo>
                    <a:cubicBezTo>
                      <a:pt x="147" y="81"/>
                      <a:pt x="143" y="85"/>
                      <a:pt x="141" y="82"/>
                    </a:cubicBezTo>
                    <a:cubicBezTo>
                      <a:pt x="140" y="81"/>
                      <a:pt x="145" y="78"/>
                      <a:pt x="139" y="74"/>
                    </a:cubicBezTo>
                    <a:cubicBezTo>
                      <a:pt x="138" y="72"/>
                      <a:pt x="135" y="72"/>
                      <a:pt x="133" y="74"/>
                    </a:cubicBezTo>
                    <a:cubicBezTo>
                      <a:pt x="130" y="77"/>
                      <a:pt x="129" y="80"/>
                      <a:pt x="128" y="80"/>
                    </a:cubicBezTo>
                    <a:cubicBezTo>
                      <a:pt x="125" y="82"/>
                      <a:pt x="123" y="82"/>
                      <a:pt x="120" y="81"/>
                    </a:cubicBezTo>
                    <a:cubicBezTo>
                      <a:pt x="116" y="80"/>
                      <a:pt x="117" y="71"/>
                      <a:pt x="121" y="72"/>
                    </a:cubicBezTo>
                    <a:cubicBezTo>
                      <a:pt x="133" y="75"/>
                      <a:pt x="122" y="68"/>
                      <a:pt x="125" y="66"/>
                    </a:cubicBezTo>
                    <a:cubicBezTo>
                      <a:pt x="126" y="65"/>
                      <a:pt x="130" y="62"/>
                      <a:pt x="132" y="59"/>
                    </a:cubicBezTo>
                    <a:cubicBezTo>
                      <a:pt x="134" y="57"/>
                      <a:pt x="133" y="51"/>
                      <a:pt x="137" y="52"/>
                    </a:cubicBezTo>
                    <a:cubicBezTo>
                      <a:pt x="139" y="52"/>
                      <a:pt x="138" y="56"/>
                      <a:pt x="140" y="57"/>
                    </a:cubicBezTo>
                    <a:cubicBezTo>
                      <a:pt x="141" y="58"/>
                      <a:pt x="144" y="57"/>
                      <a:pt x="146" y="57"/>
                    </a:cubicBezTo>
                    <a:cubicBezTo>
                      <a:pt x="149" y="57"/>
                      <a:pt x="149" y="55"/>
                      <a:pt x="149" y="52"/>
                    </a:cubicBezTo>
                    <a:cubicBezTo>
                      <a:pt x="149" y="48"/>
                      <a:pt x="156" y="49"/>
                      <a:pt x="156" y="47"/>
                    </a:cubicBezTo>
                    <a:cubicBezTo>
                      <a:pt x="155" y="44"/>
                      <a:pt x="148" y="48"/>
                      <a:pt x="148" y="44"/>
                    </a:cubicBezTo>
                    <a:cubicBezTo>
                      <a:pt x="148" y="39"/>
                      <a:pt x="154" y="38"/>
                      <a:pt x="150" y="37"/>
                    </a:cubicBezTo>
                    <a:cubicBezTo>
                      <a:pt x="147" y="36"/>
                      <a:pt x="143" y="39"/>
                      <a:pt x="144" y="46"/>
                    </a:cubicBezTo>
                    <a:cubicBezTo>
                      <a:pt x="145" y="53"/>
                      <a:pt x="146" y="56"/>
                      <a:pt x="141" y="54"/>
                    </a:cubicBezTo>
                    <a:cubicBezTo>
                      <a:pt x="137" y="51"/>
                      <a:pt x="142" y="46"/>
                      <a:pt x="138" y="48"/>
                    </a:cubicBezTo>
                    <a:cubicBezTo>
                      <a:pt x="135" y="50"/>
                      <a:pt x="133" y="51"/>
                      <a:pt x="133" y="46"/>
                    </a:cubicBezTo>
                    <a:cubicBezTo>
                      <a:pt x="133" y="42"/>
                      <a:pt x="141" y="30"/>
                      <a:pt x="147" y="28"/>
                    </a:cubicBezTo>
                    <a:cubicBezTo>
                      <a:pt x="136" y="19"/>
                      <a:pt x="123" y="13"/>
                      <a:pt x="108" y="11"/>
                    </a:cubicBezTo>
                    <a:cubicBezTo>
                      <a:pt x="108" y="11"/>
                      <a:pt x="108" y="11"/>
                      <a:pt x="108" y="11"/>
                    </a:cubicBezTo>
                    <a:cubicBezTo>
                      <a:pt x="108" y="19"/>
                      <a:pt x="108" y="24"/>
                      <a:pt x="107" y="28"/>
                    </a:cubicBezTo>
                    <a:cubicBezTo>
                      <a:pt x="107" y="33"/>
                      <a:pt x="92" y="34"/>
                      <a:pt x="90" y="43"/>
                    </a:cubicBezTo>
                    <a:cubicBezTo>
                      <a:pt x="88" y="51"/>
                      <a:pt x="85" y="46"/>
                      <a:pt x="80" y="40"/>
                    </a:cubicBezTo>
                    <a:cubicBezTo>
                      <a:pt x="75" y="34"/>
                      <a:pt x="81" y="26"/>
                      <a:pt x="78" y="21"/>
                    </a:cubicBezTo>
                    <a:cubicBezTo>
                      <a:pt x="76" y="16"/>
                      <a:pt x="67" y="23"/>
                      <a:pt x="67" y="18"/>
                    </a:cubicBezTo>
                    <a:cubicBezTo>
                      <a:pt x="67" y="16"/>
                      <a:pt x="69" y="14"/>
                      <a:pt x="69" y="13"/>
                    </a:cubicBezTo>
                    <a:cubicBezTo>
                      <a:pt x="68" y="14"/>
                      <a:pt x="67" y="14"/>
                      <a:pt x="66" y="14"/>
                    </a:cubicBezTo>
                    <a:cubicBezTo>
                      <a:pt x="63" y="16"/>
                      <a:pt x="61" y="22"/>
                      <a:pt x="60" y="23"/>
                    </a:cubicBezTo>
                    <a:cubicBezTo>
                      <a:pt x="57" y="27"/>
                      <a:pt x="64" y="26"/>
                      <a:pt x="67" y="30"/>
                    </a:cubicBezTo>
                    <a:cubicBezTo>
                      <a:pt x="71" y="36"/>
                      <a:pt x="74" y="40"/>
                      <a:pt x="72" y="43"/>
                    </a:cubicBezTo>
                    <a:cubicBezTo>
                      <a:pt x="71" y="46"/>
                      <a:pt x="59" y="43"/>
                      <a:pt x="61" y="38"/>
                    </a:cubicBezTo>
                    <a:cubicBezTo>
                      <a:pt x="64" y="33"/>
                      <a:pt x="62" y="32"/>
                      <a:pt x="59" y="31"/>
                    </a:cubicBezTo>
                    <a:cubicBezTo>
                      <a:pt x="56" y="31"/>
                      <a:pt x="56" y="35"/>
                      <a:pt x="56" y="40"/>
                    </a:cubicBezTo>
                    <a:cubicBezTo>
                      <a:pt x="56" y="44"/>
                      <a:pt x="48" y="45"/>
                      <a:pt x="44" y="49"/>
                    </a:cubicBezTo>
                    <a:cubicBezTo>
                      <a:pt x="40" y="54"/>
                      <a:pt x="47" y="58"/>
                      <a:pt x="53" y="60"/>
                    </a:cubicBezTo>
                    <a:cubicBezTo>
                      <a:pt x="59" y="62"/>
                      <a:pt x="55" y="52"/>
                      <a:pt x="57" y="47"/>
                    </a:cubicBezTo>
                    <a:cubicBezTo>
                      <a:pt x="59" y="40"/>
                      <a:pt x="66" y="46"/>
                      <a:pt x="71" y="52"/>
                    </a:cubicBezTo>
                    <a:cubicBezTo>
                      <a:pt x="75" y="58"/>
                      <a:pt x="82" y="66"/>
                      <a:pt x="73" y="70"/>
                    </a:cubicBezTo>
                    <a:cubicBezTo>
                      <a:pt x="58" y="76"/>
                      <a:pt x="52" y="83"/>
                      <a:pt x="49" y="89"/>
                    </a:cubicBezTo>
                    <a:cubicBezTo>
                      <a:pt x="46" y="95"/>
                      <a:pt x="49" y="98"/>
                      <a:pt x="47" y="100"/>
                    </a:cubicBezTo>
                    <a:cubicBezTo>
                      <a:pt x="45" y="102"/>
                      <a:pt x="45" y="99"/>
                      <a:pt x="43" y="94"/>
                    </a:cubicBezTo>
                    <a:cubicBezTo>
                      <a:pt x="41" y="91"/>
                      <a:pt x="34" y="91"/>
                      <a:pt x="31" y="97"/>
                    </a:cubicBezTo>
                    <a:cubicBezTo>
                      <a:pt x="29" y="98"/>
                      <a:pt x="29" y="101"/>
                      <a:pt x="29" y="104"/>
                    </a:cubicBezTo>
                    <a:cubicBezTo>
                      <a:pt x="29" y="114"/>
                      <a:pt x="36" y="101"/>
                      <a:pt x="40" y="103"/>
                    </a:cubicBezTo>
                    <a:cubicBezTo>
                      <a:pt x="45" y="104"/>
                      <a:pt x="36" y="105"/>
                      <a:pt x="37" y="109"/>
                    </a:cubicBezTo>
                    <a:cubicBezTo>
                      <a:pt x="38" y="113"/>
                      <a:pt x="44" y="107"/>
                      <a:pt x="42" y="116"/>
                    </a:cubicBezTo>
                    <a:cubicBezTo>
                      <a:pt x="41" y="121"/>
                      <a:pt x="49" y="117"/>
                      <a:pt x="54" y="115"/>
                    </a:cubicBezTo>
                    <a:cubicBezTo>
                      <a:pt x="65" y="111"/>
                      <a:pt x="73" y="129"/>
                      <a:pt x="81" y="132"/>
                    </a:cubicBezTo>
                    <a:cubicBezTo>
                      <a:pt x="90" y="135"/>
                      <a:pt x="93" y="137"/>
                      <a:pt x="91" y="141"/>
                    </a:cubicBezTo>
                    <a:cubicBezTo>
                      <a:pt x="85" y="153"/>
                      <a:pt x="73" y="161"/>
                      <a:pt x="67" y="175"/>
                    </a:cubicBezTo>
                    <a:cubicBezTo>
                      <a:pt x="75" y="178"/>
                      <a:pt x="85" y="179"/>
                      <a:pt x="94" y="179"/>
                    </a:cubicBezTo>
                    <a:cubicBezTo>
                      <a:pt x="107" y="179"/>
                      <a:pt x="118" y="177"/>
                      <a:pt x="129" y="172"/>
                    </a:cubicBezTo>
                    <a:close/>
                    <a:moveTo>
                      <a:pt x="177" y="114"/>
                    </a:moveTo>
                    <a:cubicBezTo>
                      <a:pt x="175" y="114"/>
                      <a:pt x="173" y="115"/>
                      <a:pt x="172" y="115"/>
                    </a:cubicBezTo>
                    <a:cubicBezTo>
                      <a:pt x="167" y="113"/>
                      <a:pt x="170" y="93"/>
                      <a:pt x="163" y="94"/>
                    </a:cubicBezTo>
                    <a:cubicBezTo>
                      <a:pt x="160" y="95"/>
                      <a:pt x="165" y="110"/>
                      <a:pt x="172" y="118"/>
                    </a:cubicBezTo>
                    <a:cubicBezTo>
                      <a:pt x="173" y="119"/>
                      <a:pt x="174" y="118"/>
                      <a:pt x="176" y="118"/>
                    </a:cubicBezTo>
                    <a:cubicBezTo>
                      <a:pt x="176" y="117"/>
                      <a:pt x="177" y="115"/>
                      <a:pt x="177" y="114"/>
                    </a:cubicBezTo>
                    <a:close/>
                    <a:moveTo>
                      <a:pt x="172" y="128"/>
                    </a:moveTo>
                    <a:cubicBezTo>
                      <a:pt x="164" y="126"/>
                      <a:pt x="158" y="144"/>
                      <a:pt x="156" y="152"/>
                    </a:cubicBezTo>
                    <a:cubicBezTo>
                      <a:pt x="163" y="145"/>
                      <a:pt x="168" y="137"/>
                      <a:pt x="172" y="128"/>
                    </a:cubicBezTo>
                    <a:close/>
                    <a:moveTo>
                      <a:pt x="52" y="168"/>
                    </a:moveTo>
                    <a:cubicBezTo>
                      <a:pt x="53" y="160"/>
                      <a:pt x="54" y="151"/>
                      <a:pt x="52" y="150"/>
                    </a:cubicBezTo>
                    <a:cubicBezTo>
                      <a:pt x="45" y="144"/>
                      <a:pt x="40" y="135"/>
                      <a:pt x="47" y="126"/>
                    </a:cubicBezTo>
                    <a:cubicBezTo>
                      <a:pt x="48" y="125"/>
                      <a:pt x="49" y="124"/>
                      <a:pt x="49" y="122"/>
                    </a:cubicBezTo>
                    <a:cubicBezTo>
                      <a:pt x="50" y="119"/>
                      <a:pt x="47" y="121"/>
                      <a:pt x="42" y="121"/>
                    </a:cubicBezTo>
                    <a:cubicBezTo>
                      <a:pt x="37" y="121"/>
                      <a:pt x="41" y="113"/>
                      <a:pt x="31" y="112"/>
                    </a:cubicBezTo>
                    <a:cubicBezTo>
                      <a:pt x="21" y="111"/>
                      <a:pt x="21" y="109"/>
                      <a:pt x="20" y="103"/>
                    </a:cubicBezTo>
                    <a:cubicBezTo>
                      <a:pt x="20" y="97"/>
                      <a:pt x="14" y="91"/>
                      <a:pt x="9" y="90"/>
                    </a:cubicBezTo>
                    <a:cubicBezTo>
                      <a:pt x="9" y="91"/>
                      <a:pt x="9" y="93"/>
                      <a:pt x="9" y="94"/>
                    </a:cubicBezTo>
                    <a:cubicBezTo>
                      <a:pt x="9" y="126"/>
                      <a:pt x="27" y="154"/>
                      <a:pt x="52" y="168"/>
                    </a:cubicBezTo>
                    <a:close/>
                    <a:moveTo>
                      <a:pt x="108" y="41"/>
                    </a:moveTo>
                    <a:cubicBezTo>
                      <a:pt x="112" y="43"/>
                      <a:pt x="116" y="40"/>
                      <a:pt x="115" y="37"/>
                    </a:cubicBezTo>
                    <a:cubicBezTo>
                      <a:pt x="112" y="32"/>
                      <a:pt x="103" y="35"/>
                      <a:pt x="108" y="41"/>
                    </a:cubicBezTo>
                    <a:close/>
                    <a:moveTo>
                      <a:pt x="125" y="49"/>
                    </a:moveTo>
                    <a:cubicBezTo>
                      <a:pt x="128" y="49"/>
                      <a:pt x="130" y="55"/>
                      <a:pt x="129" y="58"/>
                    </a:cubicBezTo>
                    <a:cubicBezTo>
                      <a:pt x="127" y="64"/>
                      <a:pt x="122" y="60"/>
                      <a:pt x="121" y="56"/>
                    </a:cubicBezTo>
                    <a:cubicBezTo>
                      <a:pt x="121" y="52"/>
                      <a:pt x="122" y="49"/>
                      <a:pt x="125" y="49"/>
                    </a:cubicBezTo>
                    <a:close/>
                    <a:moveTo>
                      <a:pt x="158" y="77"/>
                    </a:moveTo>
                    <a:cubicBezTo>
                      <a:pt x="155" y="74"/>
                      <a:pt x="156" y="70"/>
                      <a:pt x="160" y="69"/>
                    </a:cubicBezTo>
                    <a:cubicBezTo>
                      <a:pt x="167" y="68"/>
                      <a:pt x="176" y="75"/>
                      <a:pt x="170" y="77"/>
                    </a:cubicBezTo>
                    <a:cubicBezTo>
                      <a:pt x="167" y="78"/>
                      <a:pt x="162" y="78"/>
                      <a:pt x="158" y="77"/>
                    </a:cubicBezTo>
                    <a:close/>
                    <a:moveTo>
                      <a:pt x="46" y="102"/>
                    </a:moveTo>
                    <a:cubicBezTo>
                      <a:pt x="49" y="102"/>
                      <a:pt x="57" y="104"/>
                      <a:pt x="59" y="106"/>
                    </a:cubicBezTo>
                    <a:cubicBezTo>
                      <a:pt x="61" y="109"/>
                      <a:pt x="53" y="108"/>
                      <a:pt x="48" y="106"/>
                    </a:cubicBezTo>
                    <a:cubicBezTo>
                      <a:pt x="45" y="105"/>
                      <a:pt x="43" y="103"/>
                      <a:pt x="46" y="102"/>
                    </a:cubicBez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sz="1200"/>
              </a:p>
            </p:txBody>
          </p:sp>
        </p:grpSp>
        <p:sp>
          <p:nvSpPr>
            <p:cNvPr id="50" name="TextBox 49"/>
            <p:cNvSpPr txBox="1"/>
            <p:nvPr/>
          </p:nvSpPr>
          <p:spPr>
            <a:xfrm>
              <a:off x="3815435" y="3129106"/>
              <a:ext cx="1240945" cy="245066"/>
            </a:xfrm>
            <a:prstGeom prst="rect">
              <a:avLst/>
            </a:prstGeom>
            <a:noFill/>
          </p:spPr>
          <p:txBody>
            <a:bodyPr wrap="square" lIns="0" tIns="0" rIns="0" bIns="0" rtlCol="0">
              <a:spAutoFit/>
            </a:bodyPr>
            <a:lstStyle/>
            <a:p>
              <a:pPr algn="ctr"/>
              <a:r>
                <a:rPr lang="en-US" sz="1100" dirty="0">
                  <a:solidFill>
                    <a:schemeClr val="bg1">
                      <a:alpha val="99000"/>
                    </a:schemeClr>
                  </a:solidFill>
                </a:rPr>
                <a:t>WA Web Role</a:t>
              </a:r>
            </a:p>
          </p:txBody>
        </p:sp>
      </p:grpSp>
      <p:sp>
        <p:nvSpPr>
          <p:cNvPr id="53" name="TextBox 52"/>
          <p:cNvSpPr txBox="1"/>
          <p:nvPr/>
        </p:nvSpPr>
        <p:spPr>
          <a:xfrm>
            <a:off x="7895263" y="1252060"/>
            <a:ext cx="773544" cy="369332"/>
          </a:xfrm>
          <a:prstGeom prst="rect">
            <a:avLst/>
          </a:prstGeom>
          <a:noFill/>
        </p:spPr>
        <p:txBody>
          <a:bodyPr wrap="square" lIns="0" tIns="0" rIns="0" bIns="0" rtlCol="0">
            <a:spAutoFit/>
          </a:bodyPr>
          <a:lstStyle/>
          <a:p>
            <a:pPr algn="r"/>
            <a:r>
              <a:rPr lang="en-US" sz="1200" dirty="0">
                <a:solidFill>
                  <a:schemeClr val="bg1">
                    <a:alpha val="99000"/>
                  </a:schemeClr>
                </a:solidFill>
              </a:rPr>
              <a:t>Cloud </a:t>
            </a:r>
          </a:p>
          <a:p>
            <a:pPr algn="r"/>
            <a:r>
              <a:rPr lang="en-US" sz="1200" dirty="0">
                <a:solidFill>
                  <a:schemeClr val="bg1">
                    <a:alpha val="99000"/>
                  </a:schemeClr>
                </a:solidFill>
              </a:rPr>
              <a:t>Service 1</a:t>
            </a:r>
          </a:p>
        </p:txBody>
      </p:sp>
      <p:sp>
        <p:nvSpPr>
          <p:cNvPr id="54" name="TextBox 53"/>
          <p:cNvSpPr txBox="1"/>
          <p:nvPr/>
        </p:nvSpPr>
        <p:spPr>
          <a:xfrm>
            <a:off x="7813525" y="3377766"/>
            <a:ext cx="808245" cy="369332"/>
          </a:xfrm>
          <a:prstGeom prst="rect">
            <a:avLst/>
          </a:prstGeom>
          <a:noFill/>
        </p:spPr>
        <p:txBody>
          <a:bodyPr wrap="square" lIns="0" tIns="0" rIns="0" bIns="0" rtlCol="0">
            <a:spAutoFit/>
          </a:bodyPr>
          <a:lstStyle/>
          <a:p>
            <a:pPr algn="r"/>
            <a:r>
              <a:rPr lang="en-US" sz="1200" dirty="0">
                <a:solidFill>
                  <a:schemeClr val="bg1">
                    <a:alpha val="99000"/>
                  </a:schemeClr>
                </a:solidFill>
              </a:rPr>
              <a:t>Cloud </a:t>
            </a:r>
          </a:p>
          <a:p>
            <a:pPr algn="r"/>
            <a:r>
              <a:rPr lang="en-US" sz="1200" dirty="0">
                <a:solidFill>
                  <a:schemeClr val="bg1">
                    <a:alpha val="99000"/>
                  </a:schemeClr>
                </a:solidFill>
              </a:rPr>
              <a:t>Service 2</a:t>
            </a:r>
          </a:p>
        </p:txBody>
      </p:sp>
      <p:sp>
        <p:nvSpPr>
          <p:cNvPr id="56" name="TextBox 55"/>
          <p:cNvSpPr txBox="1"/>
          <p:nvPr/>
        </p:nvSpPr>
        <p:spPr>
          <a:xfrm>
            <a:off x="7319307" y="4159409"/>
            <a:ext cx="660522" cy="430887"/>
          </a:xfrm>
          <a:prstGeom prst="rect">
            <a:avLst/>
          </a:prstGeom>
          <a:noFill/>
        </p:spPr>
        <p:txBody>
          <a:bodyPr wrap="square" lIns="0" tIns="0" rIns="0" bIns="0" rtlCol="0">
            <a:spAutoFit/>
          </a:bodyPr>
          <a:lstStyle>
            <a:defPPr>
              <a:defRPr lang="en-US"/>
            </a:defPPr>
            <a:lvl1pPr algn="ctr">
              <a:defRPr sz="1400">
                <a:solidFill>
                  <a:schemeClr val="bg1">
                    <a:alpha val="99000"/>
                  </a:schemeClr>
                </a:solidFill>
              </a:defRPr>
            </a:lvl1pPr>
          </a:lstStyle>
          <a:p>
            <a:r>
              <a:rPr lang="en-US" dirty="0" smtClean="0"/>
              <a:t>SQL Server</a:t>
            </a:r>
            <a:endParaRPr lang="en-US" dirty="0"/>
          </a:p>
        </p:txBody>
      </p:sp>
      <p:grpSp>
        <p:nvGrpSpPr>
          <p:cNvPr id="58" name="Group 57"/>
          <p:cNvGrpSpPr/>
          <p:nvPr/>
        </p:nvGrpSpPr>
        <p:grpSpPr>
          <a:xfrm>
            <a:off x="6887897" y="4173598"/>
            <a:ext cx="470076" cy="393941"/>
            <a:chOff x="8480471" y="4278533"/>
            <a:chExt cx="813936" cy="682287"/>
          </a:xfrm>
        </p:grpSpPr>
        <p:sp>
          <p:nvSpPr>
            <p:cNvPr id="62" name="Freeform 34"/>
            <p:cNvSpPr>
              <a:spLocks noEditPoints="1"/>
            </p:cNvSpPr>
            <p:nvPr/>
          </p:nvSpPr>
          <p:spPr bwMode="auto">
            <a:xfrm>
              <a:off x="8810226" y="4485693"/>
              <a:ext cx="484181" cy="475127"/>
            </a:xfrm>
            <a:custGeom>
              <a:avLst/>
              <a:gdLst>
                <a:gd name="T0" fmla="*/ 1691 w 1811"/>
                <a:gd name="T1" fmla="*/ 192 h 1777"/>
                <a:gd name="T2" fmla="*/ 907 w 1811"/>
                <a:gd name="T3" fmla="*/ 0 h 1777"/>
                <a:gd name="T4" fmla="*/ 330 w 1811"/>
                <a:gd name="T5" fmla="*/ 83 h 1777"/>
                <a:gd name="T6" fmla="*/ 120 w 1811"/>
                <a:gd name="T7" fmla="*/ 192 h 1777"/>
                <a:gd name="T8" fmla="*/ 0 w 1811"/>
                <a:gd name="T9" fmla="*/ 419 h 1777"/>
                <a:gd name="T10" fmla="*/ 0 w 1811"/>
                <a:gd name="T11" fmla="*/ 1306 h 1777"/>
                <a:gd name="T12" fmla="*/ 108 w 1811"/>
                <a:gd name="T13" fmla="*/ 1543 h 1777"/>
                <a:gd name="T14" fmla="*/ 907 w 1811"/>
                <a:gd name="T15" fmla="*/ 1777 h 1777"/>
                <a:gd name="T16" fmla="*/ 1150 w 1811"/>
                <a:gd name="T17" fmla="*/ 1762 h 1777"/>
                <a:gd name="T18" fmla="*/ 1700 w 1811"/>
                <a:gd name="T19" fmla="*/ 1547 h 1777"/>
                <a:gd name="T20" fmla="*/ 1703 w 1811"/>
                <a:gd name="T21" fmla="*/ 1547 h 1777"/>
                <a:gd name="T22" fmla="*/ 1811 w 1811"/>
                <a:gd name="T23" fmla="*/ 1310 h 1777"/>
                <a:gd name="T24" fmla="*/ 1811 w 1811"/>
                <a:gd name="T25" fmla="*/ 832 h 1777"/>
                <a:gd name="T26" fmla="*/ 1811 w 1811"/>
                <a:gd name="T27" fmla="*/ 832 h 1777"/>
                <a:gd name="T28" fmla="*/ 1811 w 1811"/>
                <a:gd name="T29" fmla="*/ 419 h 1777"/>
                <a:gd name="T30" fmla="*/ 1691 w 1811"/>
                <a:gd name="T31" fmla="*/ 192 h 1777"/>
                <a:gd name="T32" fmla="*/ 907 w 1811"/>
                <a:gd name="T33" fmla="*/ 167 h 1777"/>
                <a:gd name="T34" fmla="*/ 1646 w 1811"/>
                <a:gd name="T35" fmla="*/ 419 h 1777"/>
                <a:gd name="T36" fmla="*/ 907 w 1811"/>
                <a:gd name="T37" fmla="*/ 672 h 1777"/>
                <a:gd name="T38" fmla="*/ 167 w 1811"/>
                <a:gd name="T39" fmla="*/ 419 h 1777"/>
                <a:gd name="T40" fmla="*/ 907 w 1811"/>
                <a:gd name="T41" fmla="*/ 167 h 1777"/>
                <a:gd name="T42" fmla="*/ 167 w 1811"/>
                <a:gd name="T43" fmla="*/ 593 h 1777"/>
                <a:gd name="T44" fmla="*/ 232 w 1811"/>
                <a:gd name="T45" fmla="*/ 638 h 1777"/>
                <a:gd name="T46" fmla="*/ 907 w 1811"/>
                <a:gd name="T47" fmla="*/ 771 h 1777"/>
                <a:gd name="T48" fmla="*/ 1455 w 1811"/>
                <a:gd name="T49" fmla="*/ 692 h 1777"/>
                <a:gd name="T50" fmla="*/ 1641 w 1811"/>
                <a:gd name="T51" fmla="*/ 598 h 1777"/>
                <a:gd name="T52" fmla="*/ 1646 w 1811"/>
                <a:gd name="T53" fmla="*/ 593 h 1777"/>
                <a:gd name="T54" fmla="*/ 1646 w 1811"/>
                <a:gd name="T55" fmla="*/ 774 h 1777"/>
                <a:gd name="T56" fmla="*/ 1646 w 1811"/>
                <a:gd name="T57" fmla="*/ 822 h 1777"/>
                <a:gd name="T58" fmla="*/ 1245 w 1811"/>
                <a:gd name="T59" fmla="*/ 932 h 1777"/>
                <a:gd name="T60" fmla="*/ 901 w 1811"/>
                <a:gd name="T61" fmla="*/ 962 h 1777"/>
                <a:gd name="T62" fmla="*/ 167 w 1811"/>
                <a:gd name="T63" fmla="*/ 722 h 1777"/>
                <a:gd name="T64" fmla="*/ 167 w 1811"/>
                <a:gd name="T65" fmla="*/ 593 h 1777"/>
                <a:gd name="T66" fmla="*/ 167 w 1811"/>
                <a:gd name="T67" fmla="*/ 1049 h 1777"/>
                <a:gd name="T68" fmla="*/ 167 w 1811"/>
                <a:gd name="T69" fmla="*/ 884 h 1777"/>
                <a:gd name="T70" fmla="*/ 232 w 1811"/>
                <a:gd name="T71" fmla="*/ 929 h 1777"/>
                <a:gd name="T72" fmla="*/ 901 w 1811"/>
                <a:gd name="T73" fmla="*/ 1058 h 1777"/>
                <a:gd name="T74" fmla="*/ 1183 w 1811"/>
                <a:gd name="T75" fmla="*/ 1040 h 1777"/>
                <a:gd name="T76" fmla="*/ 1646 w 1811"/>
                <a:gd name="T77" fmla="*/ 934 h 1777"/>
                <a:gd name="T78" fmla="*/ 1646 w 1811"/>
                <a:gd name="T79" fmla="*/ 1138 h 1777"/>
                <a:gd name="T80" fmla="*/ 1159 w 1811"/>
                <a:gd name="T81" fmla="*/ 1252 h 1777"/>
                <a:gd name="T82" fmla="*/ 901 w 1811"/>
                <a:gd name="T83" fmla="*/ 1268 h 1777"/>
                <a:gd name="T84" fmla="*/ 167 w 1811"/>
                <a:gd name="T85" fmla="*/ 1053 h 1777"/>
                <a:gd name="T86" fmla="*/ 167 w 1811"/>
                <a:gd name="T87" fmla="*/ 1049 h 1777"/>
                <a:gd name="T88" fmla="*/ 907 w 1811"/>
                <a:gd name="T89" fmla="*/ 1611 h 1777"/>
                <a:gd name="T90" fmla="*/ 167 w 1811"/>
                <a:gd name="T91" fmla="*/ 1306 h 1777"/>
                <a:gd name="T92" fmla="*/ 167 w 1811"/>
                <a:gd name="T93" fmla="*/ 1196 h 1777"/>
                <a:gd name="T94" fmla="*/ 226 w 1811"/>
                <a:gd name="T95" fmla="*/ 1233 h 1777"/>
                <a:gd name="T96" fmla="*/ 901 w 1811"/>
                <a:gd name="T97" fmla="*/ 1365 h 1777"/>
                <a:gd name="T98" fmla="*/ 1157 w 1811"/>
                <a:gd name="T99" fmla="*/ 1350 h 1777"/>
                <a:gd name="T100" fmla="*/ 1646 w 1811"/>
                <a:gd name="T101" fmla="*/ 1241 h 1777"/>
                <a:gd name="T102" fmla="*/ 1646 w 1811"/>
                <a:gd name="T103" fmla="*/ 1394 h 1777"/>
                <a:gd name="T104" fmla="*/ 1517 w 1811"/>
                <a:gd name="T105" fmla="*/ 1510 h 1777"/>
                <a:gd name="T106" fmla="*/ 1153 w 1811"/>
                <a:gd name="T107" fmla="*/ 1594 h 1777"/>
                <a:gd name="T108" fmla="*/ 907 w 1811"/>
                <a:gd name="T109" fmla="*/ 1611 h 1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1" h="1777">
                  <a:moveTo>
                    <a:pt x="1691" y="192"/>
                  </a:moveTo>
                  <a:cubicBezTo>
                    <a:pt x="1512" y="56"/>
                    <a:pt x="1237" y="5"/>
                    <a:pt x="907" y="0"/>
                  </a:cubicBezTo>
                  <a:cubicBezTo>
                    <a:pt x="686" y="0"/>
                    <a:pt x="486" y="30"/>
                    <a:pt x="330" y="83"/>
                  </a:cubicBezTo>
                  <a:cubicBezTo>
                    <a:pt x="250" y="111"/>
                    <a:pt x="181" y="143"/>
                    <a:pt x="120" y="192"/>
                  </a:cubicBezTo>
                  <a:cubicBezTo>
                    <a:pt x="61" y="237"/>
                    <a:pt x="0" y="315"/>
                    <a:pt x="0" y="419"/>
                  </a:cubicBezTo>
                  <a:cubicBezTo>
                    <a:pt x="0" y="1306"/>
                    <a:pt x="0" y="1306"/>
                    <a:pt x="0" y="1306"/>
                  </a:cubicBezTo>
                  <a:cubicBezTo>
                    <a:pt x="0" y="1405"/>
                    <a:pt x="49" y="1488"/>
                    <a:pt x="108" y="1543"/>
                  </a:cubicBezTo>
                  <a:cubicBezTo>
                    <a:pt x="286" y="1707"/>
                    <a:pt x="571" y="1772"/>
                    <a:pt x="907" y="1777"/>
                  </a:cubicBezTo>
                  <a:cubicBezTo>
                    <a:pt x="989" y="1777"/>
                    <a:pt x="1074" y="1772"/>
                    <a:pt x="1150" y="1762"/>
                  </a:cubicBezTo>
                  <a:cubicBezTo>
                    <a:pt x="1150" y="1762"/>
                    <a:pt x="1560" y="1688"/>
                    <a:pt x="1700" y="1547"/>
                  </a:cubicBezTo>
                  <a:cubicBezTo>
                    <a:pt x="1703" y="1547"/>
                    <a:pt x="1703" y="1547"/>
                    <a:pt x="1703" y="1547"/>
                  </a:cubicBezTo>
                  <a:cubicBezTo>
                    <a:pt x="1762" y="1492"/>
                    <a:pt x="1811" y="1409"/>
                    <a:pt x="1811" y="1310"/>
                  </a:cubicBezTo>
                  <a:cubicBezTo>
                    <a:pt x="1811" y="1310"/>
                    <a:pt x="1811" y="1310"/>
                    <a:pt x="1811" y="832"/>
                  </a:cubicBezTo>
                  <a:cubicBezTo>
                    <a:pt x="1811" y="832"/>
                    <a:pt x="1811" y="832"/>
                    <a:pt x="1811" y="832"/>
                  </a:cubicBezTo>
                  <a:cubicBezTo>
                    <a:pt x="1811" y="419"/>
                    <a:pt x="1811" y="419"/>
                    <a:pt x="1811" y="419"/>
                  </a:cubicBezTo>
                  <a:cubicBezTo>
                    <a:pt x="1811" y="315"/>
                    <a:pt x="1750" y="237"/>
                    <a:pt x="1691" y="192"/>
                  </a:cubicBezTo>
                  <a:close/>
                  <a:moveTo>
                    <a:pt x="907" y="167"/>
                  </a:moveTo>
                  <a:cubicBezTo>
                    <a:pt x="1313" y="167"/>
                    <a:pt x="1646" y="280"/>
                    <a:pt x="1646" y="419"/>
                  </a:cubicBezTo>
                  <a:cubicBezTo>
                    <a:pt x="1646" y="559"/>
                    <a:pt x="1313" y="672"/>
                    <a:pt x="907" y="672"/>
                  </a:cubicBezTo>
                  <a:cubicBezTo>
                    <a:pt x="498" y="672"/>
                    <a:pt x="167" y="559"/>
                    <a:pt x="167" y="419"/>
                  </a:cubicBezTo>
                  <a:cubicBezTo>
                    <a:pt x="167" y="280"/>
                    <a:pt x="498" y="167"/>
                    <a:pt x="907" y="167"/>
                  </a:cubicBezTo>
                  <a:close/>
                  <a:moveTo>
                    <a:pt x="167" y="593"/>
                  </a:moveTo>
                  <a:cubicBezTo>
                    <a:pt x="186" y="609"/>
                    <a:pt x="208" y="625"/>
                    <a:pt x="232" y="638"/>
                  </a:cubicBezTo>
                  <a:cubicBezTo>
                    <a:pt x="385" y="722"/>
                    <a:pt x="626" y="769"/>
                    <a:pt x="907" y="771"/>
                  </a:cubicBezTo>
                  <a:cubicBezTo>
                    <a:pt x="1117" y="771"/>
                    <a:pt x="1310" y="742"/>
                    <a:pt x="1455" y="692"/>
                  </a:cubicBezTo>
                  <a:cubicBezTo>
                    <a:pt x="1529" y="667"/>
                    <a:pt x="1590" y="636"/>
                    <a:pt x="1641" y="598"/>
                  </a:cubicBezTo>
                  <a:cubicBezTo>
                    <a:pt x="1642" y="596"/>
                    <a:pt x="1644" y="594"/>
                    <a:pt x="1646" y="593"/>
                  </a:cubicBezTo>
                  <a:cubicBezTo>
                    <a:pt x="1646" y="774"/>
                    <a:pt x="1646" y="774"/>
                    <a:pt x="1646" y="774"/>
                  </a:cubicBezTo>
                  <a:cubicBezTo>
                    <a:pt x="1646" y="822"/>
                    <a:pt x="1646" y="822"/>
                    <a:pt x="1646" y="822"/>
                  </a:cubicBezTo>
                  <a:cubicBezTo>
                    <a:pt x="1472" y="895"/>
                    <a:pt x="1245" y="932"/>
                    <a:pt x="1245" y="932"/>
                  </a:cubicBezTo>
                  <a:cubicBezTo>
                    <a:pt x="1143" y="950"/>
                    <a:pt x="1025" y="962"/>
                    <a:pt x="901" y="962"/>
                  </a:cubicBezTo>
                  <a:cubicBezTo>
                    <a:pt x="505" y="962"/>
                    <a:pt x="182" y="854"/>
                    <a:pt x="167" y="722"/>
                  </a:cubicBezTo>
                  <a:cubicBezTo>
                    <a:pt x="167" y="593"/>
                    <a:pt x="167" y="593"/>
                    <a:pt x="167" y="593"/>
                  </a:cubicBezTo>
                  <a:close/>
                  <a:moveTo>
                    <a:pt x="167" y="1049"/>
                  </a:moveTo>
                  <a:cubicBezTo>
                    <a:pt x="167" y="940"/>
                    <a:pt x="167" y="899"/>
                    <a:pt x="167" y="884"/>
                  </a:cubicBezTo>
                  <a:cubicBezTo>
                    <a:pt x="187" y="901"/>
                    <a:pt x="209" y="914"/>
                    <a:pt x="232" y="929"/>
                  </a:cubicBezTo>
                  <a:cubicBezTo>
                    <a:pt x="385" y="1012"/>
                    <a:pt x="625" y="1058"/>
                    <a:pt x="901" y="1058"/>
                  </a:cubicBezTo>
                  <a:cubicBezTo>
                    <a:pt x="1000" y="1058"/>
                    <a:pt x="1096" y="1048"/>
                    <a:pt x="1183" y="1040"/>
                  </a:cubicBezTo>
                  <a:cubicBezTo>
                    <a:pt x="1381" y="1022"/>
                    <a:pt x="1569" y="961"/>
                    <a:pt x="1646" y="934"/>
                  </a:cubicBezTo>
                  <a:cubicBezTo>
                    <a:pt x="1646" y="1138"/>
                    <a:pt x="1646" y="1138"/>
                    <a:pt x="1646" y="1138"/>
                  </a:cubicBezTo>
                  <a:cubicBezTo>
                    <a:pt x="1283" y="1244"/>
                    <a:pt x="1159" y="1252"/>
                    <a:pt x="1159" y="1252"/>
                  </a:cubicBezTo>
                  <a:cubicBezTo>
                    <a:pt x="1079" y="1262"/>
                    <a:pt x="991" y="1268"/>
                    <a:pt x="901" y="1268"/>
                  </a:cubicBezTo>
                  <a:cubicBezTo>
                    <a:pt x="527" y="1268"/>
                    <a:pt x="218" y="1174"/>
                    <a:pt x="167" y="1053"/>
                  </a:cubicBezTo>
                  <a:cubicBezTo>
                    <a:pt x="167" y="1049"/>
                    <a:pt x="167" y="1049"/>
                    <a:pt x="167" y="1049"/>
                  </a:cubicBezTo>
                  <a:close/>
                  <a:moveTo>
                    <a:pt x="907" y="1611"/>
                  </a:moveTo>
                  <a:cubicBezTo>
                    <a:pt x="498" y="1611"/>
                    <a:pt x="167" y="1474"/>
                    <a:pt x="167" y="1306"/>
                  </a:cubicBezTo>
                  <a:cubicBezTo>
                    <a:pt x="167" y="1262"/>
                    <a:pt x="167" y="1226"/>
                    <a:pt x="167" y="1196"/>
                  </a:cubicBezTo>
                  <a:cubicBezTo>
                    <a:pt x="186" y="1210"/>
                    <a:pt x="205" y="1221"/>
                    <a:pt x="226" y="1233"/>
                  </a:cubicBezTo>
                  <a:cubicBezTo>
                    <a:pt x="378" y="1318"/>
                    <a:pt x="622" y="1365"/>
                    <a:pt x="901" y="1365"/>
                  </a:cubicBezTo>
                  <a:cubicBezTo>
                    <a:pt x="991" y="1365"/>
                    <a:pt x="1076" y="1359"/>
                    <a:pt x="1157" y="1350"/>
                  </a:cubicBezTo>
                  <a:cubicBezTo>
                    <a:pt x="1346" y="1327"/>
                    <a:pt x="1544" y="1272"/>
                    <a:pt x="1646" y="1241"/>
                  </a:cubicBezTo>
                  <a:cubicBezTo>
                    <a:pt x="1646" y="1394"/>
                    <a:pt x="1646" y="1394"/>
                    <a:pt x="1646" y="1394"/>
                  </a:cubicBezTo>
                  <a:cubicBezTo>
                    <a:pt x="1636" y="1419"/>
                    <a:pt x="1607" y="1462"/>
                    <a:pt x="1517" y="1510"/>
                  </a:cubicBezTo>
                  <a:cubicBezTo>
                    <a:pt x="1291" y="1579"/>
                    <a:pt x="1153" y="1594"/>
                    <a:pt x="1153" y="1594"/>
                  </a:cubicBezTo>
                  <a:cubicBezTo>
                    <a:pt x="1077" y="1606"/>
                    <a:pt x="991" y="1611"/>
                    <a:pt x="907" y="1611"/>
                  </a:cubicBezTo>
                  <a:close/>
                </a:path>
              </a:pathLst>
            </a:custGeom>
            <a:solidFill>
              <a:srgbClr val="FFFFFF"/>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302" tIns="41151" rIns="82302" bIns="41151" numCol="1" rtlCol="0" anchor="ctr" anchorCtr="0" compatLnSpc="1">
              <a:prstTxWarp prst="textNoShape">
                <a:avLst/>
              </a:prstTxWarp>
            </a:bodyPr>
            <a:lstStyle/>
            <a:p>
              <a:pPr defTabSz="555606"/>
              <a:endParaRPr lang="en-US" spc="-92">
                <a:solidFill>
                  <a:schemeClr val="tx1">
                    <a:lumMod val="50000"/>
                  </a:schemeClr>
                </a:solidFill>
                <a:latin typeface="Segoe Light" pitchFamily="34" charset="0"/>
              </a:endParaRPr>
            </a:p>
          </p:txBody>
        </p:sp>
        <p:sp>
          <p:nvSpPr>
            <p:cNvPr id="63" name="Freeform 62"/>
            <p:cNvSpPr>
              <a:spLocks noEditPoints="1"/>
            </p:cNvSpPr>
            <p:nvPr/>
          </p:nvSpPr>
          <p:spPr bwMode="black">
            <a:xfrm>
              <a:off x="8480471" y="4278533"/>
              <a:ext cx="298127" cy="601200"/>
            </a:xfrm>
            <a:custGeom>
              <a:avLst/>
              <a:gdLst/>
              <a:ahLst/>
              <a:cxnLst>
                <a:cxn ang="0">
                  <a:pos x="260" y="0"/>
                </a:cxn>
                <a:cxn ang="0">
                  <a:pos x="7" y="0"/>
                </a:cxn>
                <a:cxn ang="0">
                  <a:pos x="0" y="7"/>
                </a:cxn>
                <a:cxn ang="0">
                  <a:pos x="0" y="112"/>
                </a:cxn>
                <a:cxn ang="0">
                  <a:pos x="0" y="119"/>
                </a:cxn>
                <a:cxn ang="0">
                  <a:pos x="0" y="531"/>
                </a:cxn>
                <a:cxn ang="0">
                  <a:pos x="7" y="538"/>
                </a:cxn>
                <a:cxn ang="0">
                  <a:pos x="260" y="538"/>
                </a:cxn>
                <a:cxn ang="0">
                  <a:pos x="267" y="531"/>
                </a:cxn>
                <a:cxn ang="0">
                  <a:pos x="267" y="119"/>
                </a:cxn>
                <a:cxn ang="0">
                  <a:pos x="267" y="112"/>
                </a:cxn>
                <a:cxn ang="0">
                  <a:pos x="267" y="7"/>
                </a:cxn>
                <a:cxn ang="0">
                  <a:pos x="260" y="0"/>
                </a:cxn>
                <a:cxn ang="0">
                  <a:pos x="32" y="82"/>
                </a:cxn>
                <a:cxn ang="0">
                  <a:pos x="32" y="57"/>
                </a:cxn>
                <a:cxn ang="0">
                  <a:pos x="39" y="50"/>
                </a:cxn>
                <a:cxn ang="0">
                  <a:pos x="228" y="50"/>
                </a:cxn>
                <a:cxn ang="0">
                  <a:pos x="235" y="57"/>
                </a:cxn>
                <a:cxn ang="0">
                  <a:pos x="235" y="82"/>
                </a:cxn>
                <a:cxn ang="0">
                  <a:pos x="228" y="89"/>
                </a:cxn>
                <a:cxn ang="0">
                  <a:pos x="39" y="89"/>
                </a:cxn>
                <a:cxn ang="0">
                  <a:pos x="32" y="82"/>
                </a:cxn>
                <a:cxn ang="0">
                  <a:pos x="213" y="254"/>
                </a:cxn>
                <a:cxn ang="0">
                  <a:pos x="195" y="236"/>
                </a:cxn>
                <a:cxn ang="0">
                  <a:pos x="213" y="218"/>
                </a:cxn>
                <a:cxn ang="0">
                  <a:pos x="232" y="236"/>
                </a:cxn>
                <a:cxn ang="0">
                  <a:pos x="213" y="254"/>
                </a:cxn>
                <a:cxn ang="0">
                  <a:pos x="213" y="194"/>
                </a:cxn>
                <a:cxn ang="0">
                  <a:pos x="189" y="170"/>
                </a:cxn>
                <a:cxn ang="0">
                  <a:pos x="213" y="146"/>
                </a:cxn>
                <a:cxn ang="0">
                  <a:pos x="238" y="170"/>
                </a:cxn>
                <a:cxn ang="0">
                  <a:pos x="213" y="194"/>
                </a:cxn>
              </a:cxnLst>
              <a:rect l="0" t="0" r="r" b="b"/>
              <a:pathLst>
                <a:path w="267" h="538">
                  <a:moveTo>
                    <a:pt x="260" y="0"/>
                  </a:moveTo>
                  <a:cubicBezTo>
                    <a:pt x="7" y="0"/>
                    <a:pt x="7" y="0"/>
                    <a:pt x="7" y="0"/>
                  </a:cubicBezTo>
                  <a:cubicBezTo>
                    <a:pt x="3" y="0"/>
                    <a:pt x="0" y="3"/>
                    <a:pt x="0" y="7"/>
                  </a:cubicBezTo>
                  <a:cubicBezTo>
                    <a:pt x="0" y="112"/>
                    <a:pt x="0" y="112"/>
                    <a:pt x="0" y="112"/>
                  </a:cubicBezTo>
                  <a:cubicBezTo>
                    <a:pt x="0" y="119"/>
                    <a:pt x="0" y="119"/>
                    <a:pt x="0" y="119"/>
                  </a:cubicBezTo>
                  <a:cubicBezTo>
                    <a:pt x="0" y="531"/>
                    <a:pt x="0" y="531"/>
                    <a:pt x="0" y="531"/>
                  </a:cubicBezTo>
                  <a:cubicBezTo>
                    <a:pt x="0" y="535"/>
                    <a:pt x="3" y="538"/>
                    <a:pt x="7" y="538"/>
                  </a:cubicBezTo>
                  <a:cubicBezTo>
                    <a:pt x="260" y="538"/>
                    <a:pt x="260" y="538"/>
                    <a:pt x="260" y="538"/>
                  </a:cubicBezTo>
                  <a:cubicBezTo>
                    <a:pt x="264" y="538"/>
                    <a:pt x="267" y="535"/>
                    <a:pt x="267" y="531"/>
                  </a:cubicBezTo>
                  <a:cubicBezTo>
                    <a:pt x="267" y="119"/>
                    <a:pt x="267" y="119"/>
                    <a:pt x="267" y="119"/>
                  </a:cubicBezTo>
                  <a:cubicBezTo>
                    <a:pt x="267" y="112"/>
                    <a:pt x="267" y="112"/>
                    <a:pt x="267" y="112"/>
                  </a:cubicBezTo>
                  <a:cubicBezTo>
                    <a:pt x="267" y="7"/>
                    <a:pt x="267" y="7"/>
                    <a:pt x="267" y="7"/>
                  </a:cubicBezTo>
                  <a:cubicBezTo>
                    <a:pt x="267" y="3"/>
                    <a:pt x="264" y="0"/>
                    <a:pt x="260" y="0"/>
                  </a:cubicBezTo>
                  <a:close/>
                  <a:moveTo>
                    <a:pt x="32" y="82"/>
                  </a:moveTo>
                  <a:cubicBezTo>
                    <a:pt x="32" y="57"/>
                    <a:pt x="32" y="57"/>
                    <a:pt x="32" y="57"/>
                  </a:cubicBezTo>
                  <a:cubicBezTo>
                    <a:pt x="32" y="53"/>
                    <a:pt x="35" y="50"/>
                    <a:pt x="39" y="50"/>
                  </a:cubicBezTo>
                  <a:cubicBezTo>
                    <a:pt x="228" y="50"/>
                    <a:pt x="228" y="50"/>
                    <a:pt x="228" y="50"/>
                  </a:cubicBezTo>
                  <a:cubicBezTo>
                    <a:pt x="232" y="50"/>
                    <a:pt x="235" y="53"/>
                    <a:pt x="235" y="57"/>
                  </a:cubicBezTo>
                  <a:cubicBezTo>
                    <a:pt x="235" y="82"/>
                    <a:pt x="235" y="82"/>
                    <a:pt x="235" y="82"/>
                  </a:cubicBezTo>
                  <a:cubicBezTo>
                    <a:pt x="235" y="86"/>
                    <a:pt x="232" y="89"/>
                    <a:pt x="228" y="89"/>
                  </a:cubicBezTo>
                  <a:cubicBezTo>
                    <a:pt x="39" y="89"/>
                    <a:pt x="39" y="89"/>
                    <a:pt x="39" y="89"/>
                  </a:cubicBezTo>
                  <a:cubicBezTo>
                    <a:pt x="35" y="89"/>
                    <a:pt x="32" y="86"/>
                    <a:pt x="32" y="82"/>
                  </a:cubicBezTo>
                  <a:close/>
                  <a:moveTo>
                    <a:pt x="213" y="254"/>
                  </a:moveTo>
                  <a:cubicBezTo>
                    <a:pt x="203" y="254"/>
                    <a:pt x="195" y="246"/>
                    <a:pt x="195" y="236"/>
                  </a:cubicBezTo>
                  <a:cubicBezTo>
                    <a:pt x="195" y="226"/>
                    <a:pt x="203" y="218"/>
                    <a:pt x="213" y="218"/>
                  </a:cubicBezTo>
                  <a:cubicBezTo>
                    <a:pt x="223" y="218"/>
                    <a:pt x="232" y="226"/>
                    <a:pt x="232" y="236"/>
                  </a:cubicBezTo>
                  <a:cubicBezTo>
                    <a:pt x="232" y="246"/>
                    <a:pt x="223" y="254"/>
                    <a:pt x="213" y="254"/>
                  </a:cubicBezTo>
                  <a:close/>
                  <a:moveTo>
                    <a:pt x="213" y="194"/>
                  </a:moveTo>
                  <a:cubicBezTo>
                    <a:pt x="200" y="194"/>
                    <a:pt x="189" y="183"/>
                    <a:pt x="189" y="170"/>
                  </a:cubicBezTo>
                  <a:cubicBezTo>
                    <a:pt x="189" y="156"/>
                    <a:pt x="200" y="146"/>
                    <a:pt x="213" y="146"/>
                  </a:cubicBezTo>
                  <a:cubicBezTo>
                    <a:pt x="227" y="146"/>
                    <a:pt x="238" y="156"/>
                    <a:pt x="238" y="170"/>
                  </a:cubicBezTo>
                  <a:cubicBezTo>
                    <a:pt x="238" y="183"/>
                    <a:pt x="227" y="194"/>
                    <a:pt x="213" y="194"/>
                  </a:cubicBezTo>
                  <a:close/>
                </a:path>
              </a:pathLst>
            </a:custGeom>
            <a:solidFill>
              <a:srgbClr val="FFFFFF"/>
            </a:solid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defTabSz="555606"/>
              <a:r>
                <a:rPr lang="en-US" spc="-92" dirty="0">
                  <a:solidFill>
                    <a:schemeClr val="tx1">
                      <a:lumMod val="50000"/>
                    </a:schemeClr>
                  </a:solidFill>
                  <a:latin typeface="Segoe Light" pitchFamily="34" charset="0"/>
                </a:rPr>
                <a:t> </a:t>
              </a:r>
            </a:p>
          </p:txBody>
        </p:sp>
      </p:grpSp>
      <p:sp>
        <p:nvSpPr>
          <p:cNvPr id="64" name="TextBox 63"/>
          <p:cNvSpPr txBox="1"/>
          <p:nvPr/>
        </p:nvSpPr>
        <p:spPr>
          <a:xfrm>
            <a:off x="4670192" y="1371648"/>
            <a:ext cx="1002409" cy="346249"/>
          </a:xfrm>
          <a:prstGeom prst="rect">
            <a:avLst/>
          </a:prstGeom>
          <a:noFill/>
        </p:spPr>
        <p:txBody>
          <a:bodyPr wrap="square" lIns="0" tIns="0" rIns="0" bIns="0" rtlCol="0">
            <a:spAutoFit/>
          </a:bodyPr>
          <a:lstStyle/>
          <a:p>
            <a:pPr algn="ctr"/>
            <a:r>
              <a:rPr lang="en-US" sz="1100" dirty="0">
                <a:gradFill>
                  <a:gsLst>
                    <a:gs pos="0">
                      <a:srgbClr val="595959"/>
                    </a:gs>
                    <a:gs pos="86000">
                      <a:srgbClr val="595959"/>
                    </a:gs>
                  </a:gsLst>
                  <a:lin ang="5400000" scaled="0"/>
                </a:gradFill>
              </a:rPr>
              <a:t>Load </a:t>
            </a:r>
            <a:br>
              <a:rPr lang="en-US" sz="1100" dirty="0">
                <a:gradFill>
                  <a:gsLst>
                    <a:gs pos="0">
                      <a:srgbClr val="595959"/>
                    </a:gs>
                    <a:gs pos="86000">
                      <a:srgbClr val="595959"/>
                    </a:gs>
                  </a:gsLst>
                  <a:lin ang="5400000" scaled="0"/>
                </a:gradFill>
              </a:rPr>
            </a:br>
            <a:r>
              <a:rPr lang="en-US" sz="1100" dirty="0">
                <a:gradFill>
                  <a:gsLst>
                    <a:gs pos="0">
                      <a:srgbClr val="595959"/>
                    </a:gs>
                    <a:gs pos="86000">
                      <a:srgbClr val="595959"/>
                    </a:gs>
                  </a:gsLst>
                  <a:lin ang="5400000" scaled="0"/>
                </a:gradFill>
              </a:rPr>
              <a:t>Balancer</a:t>
            </a:r>
          </a:p>
        </p:txBody>
      </p:sp>
      <p:sp>
        <p:nvSpPr>
          <p:cNvPr id="65" name="Right Arrow 64"/>
          <p:cNvSpPr/>
          <p:nvPr/>
        </p:nvSpPr>
        <p:spPr bwMode="auto">
          <a:xfrm>
            <a:off x="5474269" y="1770982"/>
            <a:ext cx="1203509" cy="623210"/>
          </a:xfrm>
          <a:prstGeom prst="rightArrow">
            <a:avLst/>
          </a:prstGeom>
          <a:solidFill>
            <a:schemeClr val="accent4"/>
          </a:solidFill>
          <a:ln w="3175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3" tIns="34292" rIns="68583" bIns="34292" numCol="1" rtlCol="0" anchor="ctr" anchorCtr="0" compatLnSpc="1">
            <a:prstTxWarp prst="textNoShape">
              <a:avLst/>
            </a:prstTxWarp>
          </a:bodyPr>
          <a:lstStyle/>
          <a:p>
            <a:pPr algn="ctr" defTabSz="685637" fontAlgn="base">
              <a:spcBef>
                <a:spcPct val="0"/>
              </a:spcBef>
              <a:spcAft>
                <a:spcPct val="0"/>
              </a:spcAft>
            </a:pPr>
            <a:r>
              <a:rPr lang="en-US" sz="2100" dirty="0">
                <a:gradFill>
                  <a:gsLst>
                    <a:gs pos="0">
                      <a:srgbClr val="FFFFFF"/>
                    </a:gs>
                    <a:gs pos="100000">
                      <a:srgbClr val="FFFFFF"/>
                    </a:gs>
                  </a:gsLst>
                  <a:lin ang="5400000" scaled="0"/>
                </a:gradFill>
              </a:rPr>
              <a:t>80</a:t>
            </a:r>
          </a:p>
        </p:txBody>
      </p:sp>
      <p:sp>
        <p:nvSpPr>
          <p:cNvPr id="66" name="Oval 65"/>
          <p:cNvSpPr/>
          <p:nvPr/>
        </p:nvSpPr>
        <p:spPr bwMode="auto">
          <a:xfrm>
            <a:off x="5252652" y="1904588"/>
            <a:ext cx="469981" cy="403541"/>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3" tIns="34292" rIns="68583" bIns="34292" numCol="1" rtlCol="0" anchor="ctr" anchorCtr="0" compatLnSpc="1">
            <a:prstTxWarp prst="textNoShape">
              <a:avLst/>
            </a:prstTxWarp>
          </a:bodyPr>
          <a:lstStyle/>
          <a:p>
            <a:pPr algn="ctr" defTabSz="685637"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115" name="Right Arrow 114"/>
          <p:cNvSpPr/>
          <p:nvPr/>
        </p:nvSpPr>
        <p:spPr bwMode="auto">
          <a:xfrm>
            <a:off x="5698794" y="4055433"/>
            <a:ext cx="1203509" cy="623210"/>
          </a:xfrm>
          <a:prstGeom prst="rightArrow">
            <a:avLst/>
          </a:prstGeom>
          <a:solidFill>
            <a:schemeClr val="accent4"/>
          </a:solidFill>
          <a:ln w="3175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3" tIns="34292" rIns="68583" bIns="34292" numCol="1" rtlCol="0" anchor="ctr" anchorCtr="0" compatLnSpc="1">
            <a:prstTxWarp prst="textNoShape">
              <a:avLst/>
            </a:prstTxWarp>
          </a:bodyPr>
          <a:lstStyle/>
          <a:p>
            <a:pPr algn="ctr" defTabSz="685637" fontAlgn="base">
              <a:spcBef>
                <a:spcPct val="0"/>
              </a:spcBef>
              <a:spcAft>
                <a:spcPct val="0"/>
              </a:spcAft>
            </a:pPr>
            <a:r>
              <a:rPr lang="en-US" sz="1500" dirty="0">
                <a:gradFill>
                  <a:gsLst>
                    <a:gs pos="0">
                      <a:srgbClr val="FFFFFF"/>
                    </a:gs>
                    <a:gs pos="100000">
                      <a:srgbClr val="FFFFFF"/>
                    </a:gs>
                  </a:gsLst>
                  <a:lin ang="5400000" scaled="0"/>
                </a:gradFill>
              </a:rPr>
              <a:t>2001-1433</a:t>
            </a:r>
          </a:p>
        </p:txBody>
      </p:sp>
      <p:grpSp>
        <p:nvGrpSpPr>
          <p:cNvPr id="67" name="Group 66"/>
          <p:cNvGrpSpPr/>
          <p:nvPr/>
        </p:nvGrpSpPr>
        <p:grpSpPr bwMode="black">
          <a:xfrm>
            <a:off x="4625940" y="1712557"/>
            <a:ext cx="1106814" cy="854183"/>
            <a:chOff x="7010400" y="2133600"/>
            <a:chExt cx="1379538" cy="1065213"/>
          </a:xfrm>
          <a:solidFill>
            <a:schemeClr val="tx2"/>
          </a:solidFill>
        </p:grpSpPr>
        <p:sp>
          <p:nvSpPr>
            <p:cNvPr id="68" name="Freeform 161"/>
            <p:cNvSpPr>
              <a:spLocks/>
            </p:cNvSpPr>
            <p:nvPr/>
          </p:nvSpPr>
          <p:spPr bwMode="black">
            <a:xfrm>
              <a:off x="7189788" y="2416175"/>
              <a:ext cx="57150" cy="49213"/>
            </a:xfrm>
            <a:custGeom>
              <a:avLst/>
              <a:gdLst>
                <a:gd name="T0" fmla="*/ 36 w 36"/>
                <a:gd name="T1" fmla="*/ 15 h 31"/>
                <a:gd name="T2" fmla="*/ 28 w 36"/>
                <a:gd name="T3" fmla="*/ 0 h 31"/>
                <a:gd name="T4" fmla="*/ 0 w 36"/>
                <a:gd name="T5" fmla="*/ 16 h 31"/>
                <a:gd name="T6" fmla="*/ 8 w 36"/>
                <a:gd name="T7" fmla="*/ 31 h 31"/>
                <a:gd name="T8" fmla="*/ 36 w 36"/>
                <a:gd name="T9" fmla="*/ 15 h 31"/>
              </a:gdLst>
              <a:ahLst/>
              <a:cxnLst>
                <a:cxn ang="0">
                  <a:pos x="T0" y="T1"/>
                </a:cxn>
                <a:cxn ang="0">
                  <a:pos x="T2" y="T3"/>
                </a:cxn>
                <a:cxn ang="0">
                  <a:pos x="T4" y="T5"/>
                </a:cxn>
                <a:cxn ang="0">
                  <a:pos x="T6" y="T7"/>
                </a:cxn>
                <a:cxn ang="0">
                  <a:pos x="T8" y="T9"/>
                </a:cxn>
              </a:cxnLst>
              <a:rect l="0" t="0" r="r" b="b"/>
              <a:pathLst>
                <a:path w="36" h="31">
                  <a:moveTo>
                    <a:pt x="36" y="15"/>
                  </a:moveTo>
                  <a:lnTo>
                    <a:pt x="28" y="0"/>
                  </a:lnTo>
                  <a:lnTo>
                    <a:pt x="0" y="16"/>
                  </a:lnTo>
                  <a:lnTo>
                    <a:pt x="8" y="31"/>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9" name="Freeform 162"/>
            <p:cNvSpPr>
              <a:spLocks/>
            </p:cNvSpPr>
            <p:nvPr/>
          </p:nvSpPr>
          <p:spPr bwMode="black">
            <a:xfrm>
              <a:off x="7539038" y="2225675"/>
              <a:ext cx="57150" cy="47625"/>
            </a:xfrm>
            <a:custGeom>
              <a:avLst/>
              <a:gdLst>
                <a:gd name="T0" fmla="*/ 36 w 36"/>
                <a:gd name="T1" fmla="*/ 14 h 30"/>
                <a:gd name="T2" fmla="*/ 28 w 36"/>
                <a:gd name="T3" fmla="*/ 0 h 30"/>
                <a:gd name="T4" fmla="*/ 0 w 36"/>
                <a:gd name="T5" fmla="*/ 15 h 30"/>
                <a:gd name="T6" fmla="*/ 8 w 36"/>
                <a:gd name="T7" fmla="*/ 30 h 30"/>
                <a:gd name="T8" fmla="*/ 36 w 36"/>
                <a:gd name="T9" fmla="*/ 14 h 30"/>
              </a:gdLst>
              <a:ahLst/>
              <a:cxnLst>
                <a:cxn ang="0">
                  <a:pos x="T0" y="T1"/>
                </a:cxn>
                <a:cxn ang="0">
                  <a:pos x="T2" y="T3"/>
                </a:cxn>
                <a:cxn ang="0">
                  <a:pos x="T4" y="T5"/>
                </a:cxn>
                <a:cxn ang="0">
                  <a:pos x="T6" y="T7"/>
                </a:cxn>
                <a:cxn ang="0">
                  <a:pos x="T8" y="T9"/>
                </a:cxn>
              </a:cxnLst>
              <a:rect l="0" t="0" r="r" b="b"/>
              <a:pathLst>
                <a:path w="36" h="30">
                  <a:moveTo>
                    <a:pt x="36" y="14"/>
                  </a:moveTo>
                  <a:lnTo>
                    <a:pt x="28" y="0"/>
                  </a:lnTo>
                  <a:lnTo>
                    <a:pt x="0" y="15"/>
                  </a:lnTo>
                  <a:lnTo>
                    <a:pt x="8" y="30"/>
                  </a:lnTo>
                  <a:lnTo>
                    <a:pt x="36"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0" name="Freeform 163"/>
            <p:cNvSpPr>
              <a:spLocks/>
            </p:cNvSpPr>
            <p:nvPr/>
          </p:nvSpPr>
          <p:spPr bwMode="black">
            <a:xfrm>
              <a:off x="7329488" y="2339975"/>
              <a:ext cx="57150" cy="47625"/>
            </a:xfrm>
            <a:custGeom>
              <a:avLst/>
              <a:gdLst>
                <a:gd name="T0" fmla="*/ 36 w 36"/>
                <a:gd name="T1" fmla="*/ 15 h 30"/>
                <a:gd name="T2" fmla="*/ 28 w 36"/>
                <a:gd name="T3" fmla="*/ 0 h 30"/>
                <a:gd name="T4" fmla="*/ 0 w 36"/>
                <a:gd name="T5" fmla="*/ 16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6"/>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1" name="Freeform 164"/>
            <p:cNvSpPr>
              <a:spLocks/>
            </p:cNvSpPr>
            <p:nvPr/>
          </p:nvSpPr>
          <p:spPr bwMode="black">
            <a:xfrm>
              <a:off x="7399338" y="2301875"/>
              <a:ext cx="57150" cy="47625"/>
            </a:xfrm>
            <a:custGeom>
              <a:avLst/>
              <a:gdLst>
                <a:gd name="T0" fmla="*/ 36 w 36"/>
                <a:gd name="T1" fmla="*/ 15 h 30"/>
                <a:gd name="T2" fmla="*/ 28 w 36"/>
                <a:gd name="T3" fmla="*/ 0 h 30"/>
                <a:gd name="T4" fmla="*/ 0 w 36"/>
                <a:gd name="T5" fmla="*/ 15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5"/>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2" name="Freeform 165"/>
            <p:cNvSpPr>
              <a:spLocks/>
            </p:cNvSpPr>
            <p:nvPr/>
          </p:nvSpPr>
          <p:spPr bwMode="black">
            <a:xfrm>
              <a:off x="7469188" y="2263775"/>
              <a:ext cx="58738" cy="47625"/>
            </a:xfrm>
            <a:custGeom>
              <a:avLst/>
              <a:gdLst>
                <a:gd name="T0" fmla="*/ 37 w 37"/>
                <a:gd name="T1" fmla="*/ 14 h 30"/>
                <a:gd name="T2" fmla="*/ 29 w 37"/>
                <a:gd name="T3" fmla="*/ 0 h 30"/>
                <a:gd name="T4" fmla="*/ 0 w 37"/>
                <a:gd name="T5" fmla="*/ 15 h 30"/>
                <a:gd name="T6" fmla="*/ 8 w 37"/>
                <a:gd name="T7" fmla="*/ 30 h 30"/>
                <a:gd name="T8" fmla="*/ 37 w 37"/>
                <a:gd name="T9" fmla="*/ 14 h 30"/>
              </a:gdLst>
              <a:ahLst/>
              <a:cxnLst>
                <a:cxn ang="0">
                  <a:pos x="T0" y="T1"/>
                </a:cxn>
                <a:cxn ang="0">
                  <a:pos x="T2" y="T3"/>
                </a:cxn>
                <a:cxn ang="0">
                  <a:pos x="T4" y="T5"/>
                </a:cxn>
                <a:cxn ang="0">
                  <a:pos x="T6" y="T7"/>
                </a:cxn>
                <a:cxn ang="0">
                  <a:pos x="T8" y="T9"/>
                </a:cxn>
              </a:cxnLst>
              <a:rect l="0" t="0" r="r" b="b"/>
              <a:pathLst>
                <a:path w="37" h="30">
                  <a:moveTo>
                    <a:pt x="37" y="14"/>
                  </a:moveTo>
                  <a:lnTo>
                    <a:pt x="29" y="0"/>
                  </a:lnTo>
                  <a:lnTo>
                    <a:pt x="0" y="15"/>
                  </a:lnTo>
                  <a:lnTo>
                    <a:pt x="8" y="30"/>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3" name="Freeform 166"/>
            <p:cNvSpPr>
              <a:spLocks/>
            </p:cNvSpPr>
            <p:nvPr/>
          </p:nvSpPr>
          <p:spPr bwMode="black">
            <a:xfrm>
              <a:off x="7011988" y="2725738"/>
              <a:ext cx="31750" cy="52388"/>
            </a:xfrm>
            <a:custGeom>
              <a:avLst/>
              <a:gdLst>
                <a:gd name="T0" fmla="*/ 40 w 41"/>
                <a:gd name="T1" fmla="*/ 60 h 71"/>
                <a:gd name="T2" fmla="*/ 36 w 41"/>
                <a:gd name="T3" fmla="*/ 7 h 71"/>
                <a:gd name="T4" fmla="*/ 35 w 41"/>
                <a:gd name="T5" fmla="*/ 0 h 71"/>
                <a:gd name="T6" fmla="*/ 0 w 41"/>
                <a:gd name="T7" fmla="*/ 2 h 71"/>
                <a:gd name="T8" fmla="*/ 0 w 41"/>
                <a:gd name="T9" fmla="*/ 10 h 71"/>
                <a:gd name="T10" fmla="*/ 5 w 41"/>
                <a:gd name="T11" fmla="*/ 64 h 71"/>
                <a:gd name="T12" fmla="*/ 6 w 41"/>
                <a:gd name="T13" fmla="*/ 71 h 71"/>
                <a:gd name="T14" fmla="*/ 41 w 41"/>
                <a:gd name="T15" fmla="*/ 67 h 71"/>
                <a:gd name="T16" fmla="*/ 40 w 41"/>
                <a:gd name="T17" fmla="*/ 6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71">
                  <a:moveTo>
                    <a:pt x="40" y="60"/>
                  </a:moveTo>
                  <a:cubicBezTo>
                    <a:pt x="38" y="45"/>
                    <a:pt x="37" y="27"/>
                    <a:pt x="36" y="7"/>
                  </a:cubicBezTo>
                  <a:cubicBezTo>
                    <a:pt x="35" y="0"/>
                    <a:pt x="35" y="0"/>
                    <a:pt x="35" y="0"/>
                  </a:cubicBezTo>
                  <a:cubicBezTo>
                    <a:pt x="0" y="2"/>
                    <a:pt x="0" y="2"/>
                    <a:pt x="0" y="2"/>
                  </a:cubicBezTo>
                  <a:cubicBezTo>
                    <a:pt x="0" y="10"/>
                    <a:pt x="0" y="10"/>
                    <a:pt x="0" y="10"/>
                  </a:cubicBezTo>
                  <a:cubicBezTo>
                    <a:pt x="2" y="29"/>
                    <a:pt x="3" y="48"/>
                    <a:pt x="5" y="64"/>
                  </a:cubicBezTo>
                  <a:cubicBezTo>
                    <a:pt x="6" y="71"/>
                    <a:pt x="6" y="71"/>
                    <a:pt x="6" y="71"/>
                  </a:cubicBezTo>
                  <a:cubicBezTo>
                    <a:pt x="41" y="67"/>
                    <a:pt x="41" y="67"/>
                    <a:pt x="41" y="67"/>
                  </a:cubicBezTo>
                  <a:lnTo>
                    <a:pt x="40"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4" name="Freeform 167"/>
            <p:cNvSpPr>
              <a:spLocks/>
            </p:cNvSpPr>
            <p:nvPr/>
          </p:nvSpPr>
          <p:spPr bwMode="black">
            <a:xfrm>
              <a:off x="7116763" y="2451100"/>
              <a:ext cx="57150" cy="31750"/>
            </a:xfrm>
            <a:custGeom>
              <a:avLst/>
              <a:gdLst>
                <a:gd name="T0" fmla="*/ 51 w 77"/>
                <a:gd name="T1" fmla="*/ 44 h 44"/>
                <a:gd name="T2" fmla="*/ 70 w 77"/>
                <a:gd name="T3" fmla="*/ 41 h 44"/>
                <a:gd name="T4" fmla="*/ 77 w 77"/>
                <a:gd name="T5" fmla="*/ 39 h 44"/>
                <a:gd name="T6" fmla="*/ 67 w 77"/>
                <a:gd name="T7" fmla="*/ 5 h 44"/>
                <a:gd name="T8" fmla="*/ 60 w 77"/>
                <a:gd name="T9" fmla="*/ 8 h 44"/>
                <a:gd name="T10" fmla="*/ 18 w 77"/>
                <a:gd name="T11" fmla="*/ 2 h 44"/>
                <a:gd name="T12" fmla="*/ 11 w 77"/>
                <a:gd name="T13" fmla="*/ 0 h 44"/>
                <a:gd name="T14" fmla="*/ 0 w 77"/>
                <a:gd name="T15" fmla="*/ 33 h 44"/>
                <a:gd name="T16" fmla="*/ 7 w 77"/>
                <a:gd name="T17" fmla="*/ 36 h 44"/>
                <a:gd name="T18" fmla="*/ 51 w 77"/>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44">
                  <a:moveTo>
                    <a:pt x="51" y="44"/>
                  </a:moveTo>
                  <a:cubicBezTo>
                    <a:pt x="58" y="44"/>
                    <a:pt x="64" y="43"/>
                    <a:pt x="70" y="41"/>
                  </a:cubicBezTo>
                  <a:cubicBezTo>
                    <a:pt x="77" y="39"/>
                    <a:pt x="77" y="39"/>
                    <a:pt x="77" y="39"/>
                  </a:cubicBezTo>
                  <a:cubicBezTo>
                    <a:pt x="67" y="5"/>
                    <a:pt x="67" y="5"/>
                    <a:pt x="67" y="5"/>
                  </a:cubicBezTo>
                  <a:cubicBezTo>
                    <a:pt x="60" y="8"/>
                    <a:pt x="60" y="8"/>
                    <a:pt x="60" y="8"/>
                  </a:cubicBezTo>
                  <a:cubicBezTo>
                    <a:pt x="51" y="10"/>
                    <a:pt x="38" y="8"/>
                    <a:pt x="18" y="2"/>
                  </a:cubicBezTo>
                  <a:cubicBezTo>
                    <a:pt x="11" y="0"/>
                    <a:pt x="11" y="0"/>
                    <a:pt x="11" y="0"/>
                  </a:cubicBezTo>
                  <a:cubicBezTo>
                    <a:pt x="0" y="33"/>
                    <a:pt x="0" y="33"/>
                    <a:pt x="0" y="33"/>
                  </a:cubicBezTo>
                  <a:cubicBezTo>
                    <a:pt x="7" y="36"/>
                    <a:pt x="7" y="36"/>
                    <a:pt x="7" y="36"/>
                  </a:cubicBezTo>
                  <a:cubicBezTo>
                    <a:pt x="25" y="41"/>
                    <a:pt x="39" y="44"/>
                    <a:pt x="5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5" name="Freeform 168"/>
            <p:cNvSpPr>
              <a:spLocks/>
            </p:cNvSpPr>
            <p:nvPr/>
          </p:nvSpPr>
          <p:spPr bwMode="black">
            <a:xfrm>
              <a:off x="7010400" y="2646363"/>
              <a:ext cx="26988" cy="52388"/>
            </a:xfrm>
            <a:custGeom>
              <a:avLst/>
              <a:gdLst>
                <a:gd name="T0" fmla="*/ 36 w 36"/>
                <a:gd name="T1" fmla="*/ 61 h 70"/>
                <a:gd name="T2" fmla="*/ 35 w 36"/>
                <a:gd name="T3" fmla="*/ 22 h 70"/>
                <a:gd name="T4" fmla="*/ 35 w 36"/>
                <a:gd name="T5" fmla="*/ 8 h 70"/>
                <a:gd name="T6" fmla="*/ 35 w 36"/>
                <a:gd name="T7" fmla="*/ 1 h 70"/>
                <a:gd name="T8" fmla="*/ 0 w 36"/>
                <a:gd name="T9" fmla="*/ 0 h 70"/>
                <a:gd name="T10" fmla="*/ 0 w 36"/>
                <a:gd name="T11" fmla="*/ 8 h 70"/>
                <a:gd name="T12" fmla="*/ 0 w 36"/>
                <a:gd name="T13" fmla="*/ 22 h 70"/>
                <a:gd name="T14" fmla="*/ 1 w 36"/>
                <a:gd name="T15" fmla="*/ 62 h 70"/>
                <a:gd name="T16" fmla="*/ 1 w 36"/>
                <a:gd name="T17" fmla="*/ 70 h 70"/>
                <a:gd name="T18" fmla="*/ 36 w 36"/>
                <a:gd name="T19" fmla="*/ 68 h 70"/>
                <a:gd name="T20" fmla="*/ 36 w 36"/>
                <a:gd name="T21" fmla="*/ 6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70">
                  <a:moveTo>
                    <a:pt x="36" y="61"/>
                  </a:moveTo>
                  <a:cubicBezTo>
                    <a:pt x="35" y="47"/>
                    <a:pt x="35" y="34"/>
                    <a:pt x="35" y="22"/>
                  </a:cubicBezTo>
                  <a:cubicBezTo>
                    <a:pt x="35" y="17"/>
                    <a:pt x="35" y="13"/>
                    <a:pt x="35" y="8"/>
                  </a:cubicBezTo>
                  <a:cubicBezTo>
                    <a:pt x="35" y="1"/>
                    <a:pt x="35" y="1"/>
                    <a:pt x="35" y="1"/>
                  </a:cubicBezTo>
                  <a:cubicBezTo>
                    <a:pt x="0" y="0"/>
                    <a:pt x="0" y="0"/>
                    <a:pt x="0" y="0"/>
                  </a:cubicBezTo>
                  <a:cubicBezTo>
                    <a:pt x="0" y="8"/>
                    <a:pt x="0" y="8"/>
                    <a:pt x="0" y="8"/>
                  </a:cubicBezTo>
                  <a:cubicBezTo>
                    <a:pt x="0" y="12"/>
                    <a:pt x="0" y="17"/>
                    <a:pt x="0" y="22"/>
                  </a:cubicBezTo>
                  <a:cubicBezTo>
                    <a:pt x="0" y="34"/>
                    <a:pt x="0" y="48"/>
                    <a:pt x="1" y="62"/>
                  </a:cubicBezTo>
                  <a:cubicBezTo>
                    <a:pt x="1" y="70"/>
                    <a:pt x="1" y="70"/>
                    <a:pt x="1" y="70"/>
                  </a:cubicBezTo>
                  <a:cubicBezTo>
                    <a:pt x="36" y="68"/>
                    <a:pt x="36" y="68"/>
                    <a:pt x="36" y="68"/>
                  </a:cubicBezTo>
                  <a:lnTo>
                    <a:pt x="36"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6" name="Freeform 169"/>
            <p:cNvSpPr>
              <a:spLocks/>
            </p:cNvSpPr>
            <p:nvPr/>
          </p:nvSpPr>
          <p:spPr bwMode="black">
            <a:xfrm>
              <a:off x="7608888" y="2187575"/>
              <a:ext cx="58738" cy="47625"/>
            </a:xfrm>
            <a:custGeom>
              <a:avLst/>
              <a:gdLst>
                <a:gd name="T0" fmla="*/ 37 w 37"/>
                <a:gd name="T1" fmla="*/ 14 h 30"/>
                <a:gd name="T2" fmla="*/ 29 w 37"/>
                <a:gd name="T3" fmla="*/ 0 h 30"/>
                <a:gd name="T4" fmla="*/ 0 w 37"/>
                <a:gd name="T5" fmla="*/ 15 h 30"/>
                <a:gd name="T6" fmla="*/ 8 w 37"/>
                <a:gd name="T7" fmla="*/ 30 h 30"/>
                <a:gd name="T8" fmla="*/ 37 w 37"/>
                <a:gd name="T9" fmla="*/ 14 h 30"/>
              </a:gdLst>
              <a:ahLst/>
              <a:cxnLst>
                <a:cxn ang="0">
                  <a:pos x="T0" y="T1"/>
                </a:cxn>
                <a:cxn ang="0">
                  <a:pos x="T2" y="T3"/>
                </a:cxn>
                <a:cxn ang="0">
                  <a:pos x="T4" y="T5"/>
                </a:cxn>
                <a:cxn ang="0">
                  <a:pos x="T6" y="T7"/>
                </a:cxn>
                <a:cxn ang="0">
                  <a:pos x="T8" y="T9"/>
                </a:cxn>
              </a:cxnLst>
              <a:rect l="0" t="0" r="r" b="b"/>
              <a:pathLst>
                <a:path w="37" h="30">
                  <a:moveTo>
                    <a:pt x="37" y="14"/>
                  </a:moveTo>
                  <a:lnTo>
                    <a:pt x="29" y="0"/>
                  </a:lnTo>
                  <a:lnTo>
                    <a:pt x="0" y="15"/>
                  </a:lnTo>
                  <a:lnTo>
                    <a:pt x="8" y="30"/>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7" name="Freeform 170"/>
            <p:cNvSpPr>
              <a:spLocks/>
            </p:cNvSpPr>
            <p:nvPr/>
          </p:nvSpPr>
          <p:spPr bwMode="black">
            <a:xfrm>
              <a:off x="7011988" y="2566988"/>
              <a:ext cx="34925" cy="53975"/>
            </a:xfrm>
            <a:custGeom>
              <a:avLst/>
              <a:gdLst>
                <a:gd name="T0" fmla="*/ 36 w 46"/>
                <a:gd name="T1" fmla="*/ 64 h 72"/>
                <a:gd name="T2" fmla="*/ 37 w 46"/>
                <a:gd name="T3" fmla="*/ 61 h 72"/>
                <a:gd name="T4" fmla="*/ 46 w 46"/>
                <a:gd name="T5" fmla="*/ 21 h 72"/>
                <a:gd name="T6" fmla="*/ 46 w 46"/>
                <a:gd name="T7" fmla="*/ 7 h 72"/>
                <a:gd name="T8" fmla="*/ 45 w 46"/>
                <a:gd name="T9" fmla="*/ 0 h 72"/>
                <a:gd name="T10" fmla="*/ 10 w 46"/>
                <a:gd name="T11" fmla="*/ 2 h 72"/>
                <a:gd name="T12" fmla="*/ 11 w 46"/>
                <a:gd name="T13" fmla="*/ 10 h 72"/>
                <a:gd name="T14" fmla="*/ 11 w 46"/>
                <a:gd name="T15" fmla="*/ 21 h 72"/>
                <a:gd name="T16" fmla="*/ 8 w 46"/>
                <a:gd name="T17" fmla="*/ 42 h 72"/>
                <a:gd name="T18" fmla="*/ 2 w 46"/>
                <a:gd name="T19" fmla="*/ 56 h 72"/>
                <a:gd name="T20" fmla="*/ 0 w 46"/>
                <a:gd name="T21" fmla="*/ 63 h 72"/>
                <a:gd name="T22" fmla="*/ 34 w 46"/>
                <a:gd name="T23" fmla="*/ 72 h 72"/>
                <a:gd name="T24" fmla="*/ 36 w 46"/>
                <a:gd name="T25" fmla="*/ 6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72">
                  <a:moveTo>
                    <a:pt x="36" y="64"/>
                  </a:moveTo>
                  <a:cubicBezTo>
                    <a:pt x="37" y="62"/>
                    <a:pt x="37" y="61"/>
                    <a:pt x="37" y="61"/>
                  </a:cubicBezTo>
                  <a:cubicBezTo>
                    <a:pt x="43" y="51"/>
                    <a:pt x="46" y="38"/>
                    <a:pt x="46" y="21"/>
                  </a:cubicBezTo>
                  <a:cubicBezTo>
                    <a:pt x="46" y="17"/>
                    <a:pt x="46" y="12"/>
                    <a:pt x="46" y="7"/>
                  </a:cubicBezTo>
                  <a:cubicBezTo>
                    <a:pt x="45" y="0"/>
                    <a:pt x="45" y="0"/>
                    <a:pt x="45" y="0"/>
                  </a:cubicBezTo>
                  <a:cubicBezTo>
                    <a:pt x="10" y="2"/>
                    <a:pt x="10" y="2"/>
                    <a:pt x="10" y="2"/>
                  </a:cubicBezTo>
                  <a:cubicBezTo>
                    <a:pt x="11" y="10"/>
                    <a:pt x="11" y="10"/>
                    <a:pt x="11" y="10"/>
                  </a:cubicBezTo>
                  <a:cubicBezTo>
                    <a:pt x="11" y="14"/>
                    <a:pt x="11" y="17"/>
                    <a:pt x="11" y="21"/>
                  </a:cubicBezTo>
                  <a:cubicBezTo>
                    <a:pt x="11" y="35"/>
                    <a:pt x="9" y="40"/>
                    <a:pt x="8" y="42"/>
                  </a:cubicBezTo>
                  <a:cubicBezTo>
                    <a:pt x="5" y="46"/>
                    <a:pt x="3" y="50"/>
                    <a:pt x="2" y="56"/>
                  </a:cubicBezTo>
                  <a:cubicBezTo>
                    <a:pt x="0" y="63"/>
                    <a:pt x="0" y="63"/>
                    <a:pt x="0" y="63"/>
                  </a:cubicBezTo>
                  <a:cubicBezTo>
                    <a:pt x="34" y="72"/>
                    <a:pt x="34" y="72"/>
                    <a:pt x="34" y="72"/>
                  </a:cubicBezTo>
                  <a:lnTo>
                    <a:pt x="36"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8" name="Freeform 171"/>
            <p:cNvSpPr>
              <a:spLocks/>
            </p:cNvSpPr>
            <p:nvPr/>
          </p:nvSpPr>
          <p:spPr bwMode="black">
            <a:xfrm>
              <a:off x="7011988" y="2484438"/>
              <a:ext cx="34925" cy="57150"/>
            </a:xfrm>
            <a:custGeom>
              <a:avLst/>
              <a:gdLst>
                <a:gd name="T0" fmla="*/ 5 w 46"/>
                <a:gd name="T1" fmla="*/ 76 h 76"/>
                <a:gd name="T2" fmla="*/ 39 w 46"/>
                <a:gd name="T3" fmla="*/ 70 h 76"/>
                <a:gd name="T4" fmla="*/ 38 w 46"/>
                <a:gd name="T5" fmla="*/ 63 h 76"/>
                <a:gd name="T6" fmla="*/ 36 w 46"/>
                <a:gd name="T7" fmla="*/ 46 h 76"/>
                <a:gd name="T8" fmla="*/ 43 w 46"/>
                <a:gd name="T9" fmla="*/ 21 h 76"/>
                <a:gd name="T10" fmla="*/ 46 w 46"/>
                <a:gd name="T11" fmla="*/ 14 h 76"/>
                <a:gd name="T12" fmla="*/ 13 w 46"/>
                <a:gd name="T13" fmla="*/ 0 h 76"/>
                <a:gd name="T14" fmla="*/ 11 w 46"/>
                <a:gd name="T15" fmla="*/ 7 h 76"/>
                <a:gd name="T16" fmla="*/ 0 w 46"/>
                <a:gd name="T17" fmla="*/ 46 h 76"/>
                <a:gd name="T18" fmla="*/ 3 w 46"/>
                <a:gd name="T19" fmla="*/ 69 h 76"/>
                <a:gd name="T20" fmla="*/ 5 w 46"/>
                <a:gd name="T2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76">
                  <a:moveTo>
                    <a:pt x="5" y="76"/>
                  </a:moveTo>
                  <a:cubicBezTo>
                    <a:pt x="39" y="70"/>
                    <a:pt x="39" y="70"/>
                    <a:pt x="39" y="70"/>
                  </a:cubicBezTo>
                  <a:cubicBezTo>
                    <a:pt x="38" y="63"/>
                    <a:pt x="38" y="63"/>
                    <a:pt x="38" y="63"/>
                  </a:cubicBezTo>
                  <a:cubicBezTo>
                    <a:pt x="37" y="58"/>
                    <a:pt x="36" y="49"/>
                    <a:pt x="36" y="46"/>
                  </a:cubicBezTo>
                  <a:cubicBezTo>
                    <a:pt x="36" y="43"/>
                    <a:pt x="37" y="35"/>
                    <a:pt x="43" y="21"/>
                  </a:cubicBezTo>
                  <a:cubicBezTo>
                    <a:pt x="46" y="14"/>
                    <a:pt x="46" y="14"/>
                    <a:pt x="46" y="14"/>
                  </a:cubicBezTo>
                  <a:cubicBezTo>
                    <a:pt x="13" y="0"/>
                    <a:pt x="13" y="0"/>
                    <a:pt x="13" y="0"/>
                  </a:cubicBezTo>
                  <a:cubicBezTo>
                    <a:pt x="11" y="7"/>
                    <a:pt x="11" y="7"/>
                    <a:pt x="11" y="7"/>
                  </a:cubicBezTo>
                  <a:cubicBezTo>
                    <a:pt x="6" y="18"/>
                    <a:pt x="0" y="34"/>
                    <a:pt x="0" y="46"/>
                  </a:cubicBezTo>
                  <a:cubicBezTo>
                    <a:pt x="0" y="51"/>
                    <a:pt x="1" y="58"/>
                    <a:pt x="3" y="69"/>
                  </a:cubicBezTo>
                  <a:lnTo>
                    <a:pt x="5"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9" name="Freeform 172"/>
            <p:cNvSpPr>
              <a:spLocks/>
            </p:cNvSpPr>
            <p:nvPr/>
          </p:nvSpPr>
          <p:spPr bwMode="black">
            <a:xfrm>
              <a:off x="8045450" y="2289175"/>
              <a:ext cx="58738" cy="47625"/>
            </a:xfrm>
            <a:custGeom>
              <a:avLst/>
              <a:gdLst>
                <a:gd name="T0" fmla="*/ 53 w 77"/>
                <a:gd name="T1" fmla="*/ 61 h 64"/>
                <a:gd name="T2" fmla="*/ 60 w 77"/>
                <a:gd name="T3" fmla="*/ 64 h 64"/>
                <a:gd name="T4" fmla="*/ 77 w 77"/>
                <a:gd name="T5" fmla="*/ 34 h 64"/>
                <a:gd name="T6" fmla="*/ 70 w 77"/>
                <a:gd name="T7" fmla="*/ 30 h 64"/>
                <a:gd name="T8" fmla="*/ 23 w 77"/>
                <a:gd name="T9" fmla="*/ 4 h 64"/>
                <a:gd name="T10" fmla="*/ 17 w 77"/>
                <a:gd name="T11" fmla="*/ 0 h 64"/>
                <a:gd name="T12" fmla="*/ 0 w 77"/>
                <a:gd name="T13" fmla="*/ 31 h 64"/>
                <a:gd name="T14" fmla="*/ 6 w 77"/>
                <a:gd name="T15" fmla="*/ 35 h 64"/>
                <a:gd name="T16" fmla="*/ 53 w 77"/>
                <a:gd name="T17" fmla="*/ 6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3" y="61"/>
                  </a:moveTo>
                  <a:cubicBezTo>
                    <a:pt x="60" y="64"/>
                    <a:pt x="60" y="64"/>
                    <a:pt x="60" y="64"/>
                  </a:cubicBezTo>
                  <a:cubicBezTo>
                    <a:pt x="77" y="34"/>
                    <a:pt x="77" y="34"/>
                    <a:pt x="77" y="34"/>
                  </a:cubicBezTo>
                  <a:cubicBezTo>
                    <a:pt x="70" y="30"/>
                    <a:pt x="70" y="30"/>
                    <a:pt x="70" y="30"/>
                  </a:cubicBezTo>
                  <a:cubicBezTo>
                    <a:pt x="54" y="21"/>
                    <a:pt x="39" y="12"/>
                    <a:pt x="23" y="4"/>
                  </a:cubicBezTo>
                  <a:cubicBezTo>
                    <a:pt x="17" y="0"/>
                    <a:pt x="17" y="0"/>
                    <a:pt x="17" y="0"/>
                  </a:cubicBezTo>
                  <a:cubicBezTo>
                    <a:pt x="0" y="31"/>
                    <a:pt x="0" y="31"/>
                    <a:pt x="0" y="31"/>
                  </a:cubicBezTo>
                  <a:cubicBezTo>
                    <a:pt x="6" y="35"/>
                    <a:pt x="6" y="35"/>
                    <a:pt x="6" y="35"/>
                  </a:cubicBezTo>
                  <a:cubicBezTo>
                    <a:pt x="24" y="45"/>
                    <a:pt x="39" y="53"/>
                    <a:pt x="53"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0" name="Freeform 173"/>
            <p:cNvSpPr>
              <a:spLocks/>
            </p:cNvSpPr>
            <p:nvPr/>
          </p:nvSpPr>
          <p:spPr bwMode="black">
            <a:xfrm>
              <a:off x="8251825" y="2411413"/>
              <a:ext cx="58738" cy="50800"/>
            </a:xfrm>
            <a:custGeom>
              <a:avLst/>
              <a:gdLst>
                <a:gd name="T0" fmla="*/ 51 w 77"/>
                <a:gd name="T1" fmla="*/ 63 h 67"/>
                <a:gd name="T2" fmla="*/ 57 w 77"/>
                <a:gd name="T3" fmla="*/ 67 h 67"/>
                <a:gd name="T4" fmla="*/ 77 w 77"/>
                <a:gd name="T5" fmla="*/ 38 h 67"/>
                <a:gd name="T6" fmla="*/ 71 w 77"/>
                <a:gd name="T7" fmla="*/ 34 h 67"/>
                <a:gd name="T8" fmla="*/ 26 w 77"/>
                <a:gd name="T9" fmla="*/ 4 h 67"/>
                <a:gd name="T10" fmla="*/ 19 w 77"/>
                <a:gd name="T11" fmla="*/ 0 h 67"/>
                <a:gd name="T12" fmla="*/ 0 w 77"/>
                <a:gd name="T13" fmla="*/ 29 h 67"/>
                <a:gd name="T14" fmla="*/ 7 w 77"/>
                <a:gd name="T15" fmla="*/ 33 h 67"/>
                <a:gd name="T16" fmla="*/ 51 w 77"/>
                <a:gd name="T17" fmla="*/ 6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7">
                  <a:moveTo>
                    <a:pt x="51" y="63"/>
                  </a:moveTo>
                  <a:cubicBezTo>
                    <a:pt x="57" y="67"/>
                    <a:pt x="57" y="67"/>
                    <a:pt x="57" y="67"/>
                  </a:cubicBezTo>
                  <a:cubicBezTo>
                    <a:pt x="77" y="38"/>
                    <a:pt x="77" y="38"/>
                    <a:pt x="77" y="38"/>
                  </a:cubicBezTo>
                  <a:cubicBezTo>
                    <a:pt x="71" y="34"/>
                    <a:pt x="71" y="34"/>
                    <a:pt x="71" y="34"/>
                  </a:cubicBezTo>
                  <a:cubicBezTo>
                    <a:pt x="58" y="25"/>
                    <a:pt x="42" y="15"/>
                    <a:pt x="26" y="4"/>
                  </a:cubicBezTo>
                  <a:cubicBezTo>
                    <a:pt x="19" y="0"/>
                    <a:pt x="19" y="0"/>
                    <a:pt x="19" y="0"/>
                  </a:cubicBezTo>
                  <a:cubicBezTo>
                    <a:pt x="0" y="29"/>
                    <a:pt x="0" y="29"/>
                    <a:pt x="0" y="29"/>
                  </a:cubicBezTo>
                  <a:cubicBezTo>
                    <a:pt x="7" y="33"/>
                    <a:pt x="7" y="33"/>
                    <a:pt x="7" y="33"/>
                  </a:cubicBezTo>
                  <a:cubicBezTo>
                    <a:pt x="23" y="44"/>
                    <a:pt x="38" y="54"/>
                    <a:pt x="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1" name="Freeform 174"/>
            <p:cNvSpPr>
              <a:spLocks/>
            </p:cNvSpPr>
            <p:nvPr/>
          </p:nvSpPr>
          <p:spPr bwMode="black">
            <a:xfrm>
              <a:off x="8185150" y="2368550"/>
              <a:ext cx="57150" cy="49213"/>
            </a:xfrm>
            <a:custGeom>
              <a:avLst/>
              <a:gdLst>
                <a:gd name="T0" fmla="*/ 52 w 77"/>
                <a:gd name="T1" fmla="*/ 62 h 66"/>
                <a:gd name="T2" fmla="*/ 58 w 77"/>
                <a:gd name="T3" fmla="*/ 66 h 66"/>
                <a:gd name="T4" fmla="*/ 77 w 77"/>
                <a:gd name="T5" fmla="*/ 36 h 66"/>
                <a:gd name="T6" fmla="*/ 70 w 77"/>
                <a:gd name="T7" fmla="*/ 32 h 66"/>
                <a:gd name="T8" fmla="*/ 24 w 77"/>
                <a:gd name="T9" fmla="*/ 4 h 66"/>
                <a:gd name="T10" fmla="*/ 18 w 77"/>
                <a:gd name="T11" fmla="*/ 0 h 66"/>
                <a:gd name="T12" fmla="*/ 0 w 77"/>
                <a:gd name="T13" fmla="*/ 31 h 66"/>
                <a:gd name="T14" fmla="*/ 6 w 77"/>
                <a:gd name="T15" fmla="*/ 35 h 66"/>
                <a:gd name="T16" fmla="*/ 52 w 77"/>
                <a:gd name="T1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62"/>
                  </a:moveTo>
                  <a:cubicBezTo>
                    <a:pt x="58" y="66"/>
                    <a:pt x="58" y="66"/>
                    <a:pt x="58" y="66"/>
                  </a:cubicBezTo>
                  <a:cubicBezTo>
                    <a:pt x="77" y="36"/>
                    <a:pt x="77" y="36"/>
                    <a:pt x="77" y="36"/>
                  </a:cubicBezTo>
                  <a:cubicBezTo>
                    <a:pt x="70" y="32"/>
                    <a:pt x="70" y="32"/>
                    <a:pt x="70" y="32"/>
                  </a:cubicBezTo>
                  <a:cubicBezTo>
                    <a:pt x="56" y="23"/>
                    <a:pt x="41" y="14"/>
                    <a:pt x="24" y="4"/>
                  </a:cubicBezTo>
                  <a:cubicBezTo>
                    <a:pt x="18" y="0"/>
                    <a:pt x="18" y="0"/>
                    <a:pt x="18" y="0"/>
                  </a:cubicBezTo>
                  <a:cubicBezTo>
                    <a:pt x="0" y="31"/>
                    <a:pt x="0" y="31"/>
                    <a:pt x="0" y="31"/>
                  </a:cubicBezTo>
                  <a:cubicBezTo>
                    <a:pt x="6" y="35"/>
                    <a:pt x="6" y="35"/>
                    <a:pt x="6" y="35"/>
                  </a:cubicBezTo>
                  <a:cubicBezTo>
                    <a:pt x="23" y="44"/>
                    <a:pt x="38" y="53"/>
                    <a:pt x="5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2" name="Freeform 175"/>
            <p:cNvSpPr>
              <a:spLocks/>
            </p:cNvSpPr>
            <p:nvPr/>
          </p:nvSpPr>
          <p:spPr bwMode="black">
            <a:xfrm>
              <a:off x="8356600" y="2528888"/>
              <a:ext cx="33338" cy="55563"/>
            </a:xfrm>
            <a:custGeom>
              <a:avLst/>
              <a:gdLst>
                <a:gd name="T0" fmla="*/ 2 w 44"/>
                <a:gd name="T1" fmla="*/ 15 h 73"/>
                <a:gd name="T2" fmla="*/ 9 w 44"/>
                <a:gd name="T3" fmla="*/ 65 h 73"/>
                <a:gd name="T4" fmla="*/ 9 w 44"/>
                <a:gd name="T5" fmla="*/ 73 h 73"/>
                <a:gd name="T6" fmla="*/ 44 w 44"/>
                <a:gd name="T7" fmla="*/ 70 h 73"/>
                <a:gd name="T8" fmla="*/ 44 w 44"/>
                <a:gd name="T9" fmla="*/ 62 h 73"/>
                <a:gd name="T10" fmla="*/ 36 w 44"/>
                <a:gd name="T11" fmla="*/ 7 h 73"/>
                <a:gd name="T12" fmla="*/ 35 w 44"/>
                <a:gd name="T13" fmla="*/ 0 h 73"/>
                <a:gd name="T14" fmla="*/ 0 w 44"/>
                <a:gd name="T15" fmla="*/ 7 h 73"/>
                <a:gd name="T16" fmla="*/ 2 w 44"/>
                <a:gd name="T17" fmla="*/ 1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73">
                  <a:moveTo>
                    <a:pt x="2" y="15"/>
                  </a:moveTo>
                  <a:cubicBezTo>
                    <a:pt x="5" y="29"/>
                    <a:pt x="7" y="46"/>
                    <a:pt x="9" y="65"/>
                  </a:cubicBezTo>
                  <a:cubicBezTo>
                    <a:pt x="9" y="73"/>
                    <a:pt x="9" y="73"/>
                    <a:pt x="9" y="73"/>
                  </a:cubicBezTo>
                  <a:cubicBezTo>
                    <a:pt x="44" y="70"/>
                    <a:pt x="44" y="70"/>
                    <a:pt x="44" y="70"/>
                  </a:cubicBezTo>
                  <a:cubicBezTo>
                    <a:pt x="44" y="62"/>
                    <a:pt x="44" y="62"/>
                    <a:pt x="44" y="62"/>
                  </a:cubicBezTo>
                  <a:cubicBezTo>
                    <a:pt x="42" y="42"/>
                    <a:pt x="39" y="24"/>
                    <a:pt x="36" y="7"/>
                  </a:cubicBezTo>
                  <a:cubicBezTo>
                    <a:pt x="35" y="0"/>
                    <a:pt x="35" y="0"/>
                    <a:pt x="35" y="0"/>
                  </a:cubicBezTo>
                  <a:cubicBezTo>
                    <a:pt x="0" y="7"/>
                    <a:pt x="0" y="7"/>
                    <a:pt x="0" y="7"/>
                  </a:cubicBezTo>
                  <a:lnTo>
                    <a:pt x="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3" name="Freeform 176"/>
            <p:cNvSpPr>
              <a:spLocks/>
            </p:cNvSpPr>
            <p:nvPr/>
          </p:nvSpPr>
          <p:spPr bwMode="black">
            <a:xfrm>
              <a:off x="8316913" y="2457450"/>
              <a:ext cx="55563" cy="52388"/>
            </a:xfrm>
            <a:custGeom>
              <a:avLst/>
              <a:gdLst>
                <a:gd name="T0" fmla="*/ 38 w 73"/>
                <a:gd name="T1" fmla="*/ 65 h 71"/>
                <a:gd name="T2" fmla="*/ 42 w 73"/>
                <a:gd name="T3" fmla="*/ 71 h 71"/>
                <a:gd name="T4" fmla="*/ 73 w 73"/>
                <a:gd name="T5" fmla="*/ 55 h 71"/>
                <a:gd name="T6" fmla="*/ 69 w 73"/>
                <a:gd name="T7" fmla="*/ 48 h 71"/>
                <a:gd name="T8" fmla="*/ 28 w 73"/>
                <a:gd name="T9" fmla="*/ 5 h 71"/>
                <a:gd name="T10" fmla="*/ 22 w 73"/>
                <a:gd name="T11" fmla="*/ 0 h 71"/>
                <a:gd name="T12" fmla="*/ 0 w 73"/>
                <a:gd name="T13" fmla="*/ 28 h 71"/>
                <a:gd name="T14" fmla="*/ 6 w 73"/>
                <a:gd name="T15" fmla="*/ 33 h 71"/>
                <a:gd name="T16" fmla="*/ 38 w 73"/>
                <a:gd name="T17" fmla="*/ 6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71">
                  <a:moveTo>
                    <a:pt x="38" y="65"/>
                  </a:moveTo>
                  <a:cubicBezTo>
                    <a:pt x="42" y="71"/>
                    <a:pt x="42" y="71"/>
                    <a:pt x="42" y="71"/>
                  </a:cubicBezTo>
                  <a:cubicBezTo>
                    <a:pt x="73" y="55"/>
                    <a:pt x="73" y="55"/>
                    <a:pt x="73" y="55"/>
                  </a:cubicBezTo>
                  <a:cubicBezTo>
                    <a:pt x="69" y="48"/>
                    <a:pt x="69" y="48"/>
                    <a:pt x="69" y="48"/>
                  </a:cubicBezTo>
                  <a:cubicBezTo>
                    <a:pt x="63" y="36"/>
                    <a:pt x="50" y="23"/>
                    <a:pt x="28" y="5"/>
                  </a:cubicBezTo>
                  <a:cubicBezTo>
                    <a:pt x="22" y="0"/>
                    <a:pt x="22" y="0"/>
                    <a:pt x="22" y="0"/>
                  </a:cubicBezTo>
                  <a:cubicBezTo>
                    <a:pt x="0" y="28"/>
                    <a:pt x="0" y="28"/>
                    <a:pt x="0" y="28"/>
                  </a:cubicBezTo>
                  <a:cubicBezTo>
                    <a:pt x="6" y="33"/>
                    <a:pt x="6" y="33"/>
                    <a:pt x="6" y="33"/>
                  </a:cubicBezTo>
                  <a:cubicBezTo>
                    <a:pt x="30" y="52"/>
                    <a:pt x="37" y="62"/>
                    <a:pt x="38"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4" name="Freeform 177"/>
            <p:cNvSpPr>
              <a:spLocks/>
            </p:cNvSpPr>
            <p:nvPr/>
          </p:nvSpPr>
          <p:spPr bwMode="black">
            <a:xfrm>
              <a:off x="8115300" y="2328863"/>
              <a:ext cx="58738" cy="47625"/>
            </a:xfrm>
            <a:custGeom>
              <a:avLst/>
              <a:gdLst>
                <a:gd name="T0" fmla="*/ 52 w 77"/>
                <a:gd name="T1" fmla="*/ 60 h 64"/>
                <a:gd name="T2" fmla="*/ 59 w 77"/>
                <a:gd name="T3" fmla="*/ 64 h 64"/>
                <a:gd name="T4" fmla="*/ 77 w 77"/>
                <a:gd name="T5" fmla="*/ 34 h 64"/>
                <a:gd name="T6" fmla="*/ 70 w 77"/>
                <a:gd name="T7" fmla="*/ 30 h 64"/>
                <a:gd name="T8" fmla="*/ 24 w 77"/>
                <a:gd name="T9" fmla="*/ 3 h 64"/>
                <a:gd name="T10" fmla="*/ 17 w 77"/>
                <a:gd name="T11" fmla="*/ 0 h 64"/>
                <a:gd name="T12" fmla="*/ 0 w 77"/>
                <a:gd name="T13" fmla="*/ 30 h 64"/>
                <a:gd name="T14" fmla="*/ 6 w 77"/>
                <a:gd name="T15" fmla="*/ 34 h 64"/>
                <a:gd name="T16" fmla="*/ 52 w 77"/>
                <a:gd name="T1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2" y="60"/>
                  </a:moveTo>
                  <a:cubicBezTo>
                    <a:pt x="59" y="64"/>
                    <a:pt x="59" y="64"/>
                    <a:pt x="59" y="64"/>
                  </a:cubicBezTo>
                  <a:cubicBezTo>
                    <a:pt x="77" y="34"/>
                    <a:pt x="77" y="34"/>
                    <a:pt x="77" y="34"/>
                  </a:cubicBezTo>
                  <a:cubicBezTo>
                    <a:pt x="70" y="30"/>
                    <a:pt x="70" y="30"/>
                    <a:pt x="70" y="30"/>
                  </a:cubicBezTo>
                  <a:cubicBezTo>
                    <a:pt x="55" y="22"/>
                    <a:pt x="40" y="13"/>
                    <a:pt x="24" y="3"/>
                  </a:cubicBezTo>
                  <a:cubicBezTo>
                    <a:pt x="17" y="0"/>
                    <a:pt x="17" y="0"/>
                    <a:pt x="17" y="0"/>
                  </a:cubicBezTo>
                  <a:cubicBezTo>
                    <a:pt x="0" y="30"/>
                    <a:pt x="0" y="30"/>
                    <a:pt x="0" y="30"/>
                  </a:cubicBezTo>
                  <a:cubicBezTo>
                    <a:pt x="6" y="34"/>
                    <a:pt x="6" y="34"/>
                    <a:pt x="6" y="34"/>
                  </a:cubicBezTo>
                  <a:cubicBezTo>
                    <a:pt x="22" y="43"/>
                    <a:pt x="38" y="52"/>
                    <a:pt x="52"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5" name="Freeform 178"/>
            <p:cNvSpPr>
              <a:spLocks/>
            </p:cNvSpPr>
            <p:nvPr/>
          </p:nvSpPr>
          <p:spPr bwMode="black">
            <a:xfrm>
              <a:off x="7821613" y="2162175"/>
              <a:ext cx="58738" cy="49213"/>
            </a:xfrm>
            <a:custGeom>
              <a:avLst/>
              <a:gdLst>
                <a:gd name="T0" fmla="*/ 52 w 77"/>
                <a:gd name="T1" fmla="*/ 62 h 66"/>
                <a:gd name="T2" fmla="*/ 59 w 77"/>
                <a:gd name="T3" fmla="*/ 66 h 66"/>
                <a:gd name="T4" fmla="*/ 77 w 77"/>
                <a:gd name="T5" fmla="*/ 36 h 66"/>
                <a:gd name="T6" fmla="*/ 71 w 77"/>
                <a:gd name="T7" fmla="*/ 32 h 66"/>
                <a:gd name="T8" fmla="*/ 24 w 77"/>
                <a:gd name="T9" fmla="*/ 4 h 66"/>
                <a:gd name="T10" fmla="*/ 18 w 77"/>
                <a:gd name="T11" fmla="*/ 0 h 66"/>
                <a:gd name="T12" fmla="*/ 0 w 77"/>
                <a:gd name="T13" fmla="*/ 31 h 66"/>
                <a:gd name="T14" fmla="*/ 7 w 77"/>
                <a:gd name="T15" fmla="*/ 35 h 66"/>
                <a:gd name="T16" fmla="*/ 52 w 77"/>
                <a:gd name="T1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62"/>
                  </a:moveTo>
                  <a:cubicBezTo>
                    <a:pt x="59" y="66"/>
                    <a:pt x="59" y="66"/>
                    <a:pt x="59" y="66"/>
                  </a:cubicBezTo>
                  <a:cubicBezTo>
                    <a:pt x="77" y="36"/>
                    <a:pt x="77" y="36"/>
                    <a:pt x="77" y="36"/>
                  </a:cubicBezTo>
                  <a:cubicBezTo>
                    <a:pt x="71" y="32"/>
                    <a:pt x="71" y="32"/>
                    <a:pt x="71" y="32"/>
                  </a:cubicBezTo>
                  <a:cubicBezTo>
                    <a:pt x="54" y="21"/>
                    <a:pt x="39" y="12"/>
                    <a:pt x="24" y="4"/>
                  </a:cubicBezTo>
                  <a:cubicBezTo>
                    <a:pt x="18" y="0"/>
                    <a:pt x="18" y="0"/>
                    <a:pt x="18" y="0"/>
                  </a:cubicBezTo>
                  <a:cubicBezTo>
                    <a:pt x="0" y="31"/>
                    <a:pt x="0" y="31"/>
                    <a:pt x="0" y="31"/>
                  </a:cubicBezTo>
                  <a:cubicBezTo>
                    <a:pt x="7" y="35"/>
                    <a:pt x="7" y="35"/>
                    <a:pt x="7" y="35"/>
                  </a:cubicBezTo>
                  <a:cubicBezTo>
                    <a:pt x="21" y="42"/>
                    <a:pt x="36" y="51"/>
                    <a:pt x="5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6" name="Freeform 179"/>
            <p:cNvSpPr>
              <a:spLocks/>
            </p:cNvSpPr>
            <p:nvPr/>
          </p:nvSpPr>
          <p:spPr bwMode="black">
            <a:xfrm>
              <a:off x="7754938" y="2133600"/>
              <a:ext cx="53975" cy="39688"/>
            </a:xfrm>
            <a:custGeom>
              <a:avLst/>
              <a:gdLst>
                <a:gd name="T0" fmla="*/ 10 w 73"/>
                <a:gd name="T1" fmla="*/ 35 h 52"/>
                <a:gd name="T2" fmla="*/ 15 w 73"/>
                <a:gd name="T3" fmla="*/ 35 h 52"/>
                <a:gd name="T4" fmla="*/ 51 w 73"/>
                <a:gd name="T5" fmla="*/ 48 h 52"/>
                <a:gd name="T6" fmla="*/ 58 w 73"/>
                <a:gd name="T7" fmla="*/ 52 h 52"/>
                <a:gd name="T8" fmla="*/ 73 w 73"/>
                <a:gd name="T9" fmla="*/ 20 h 52"/>
                <a:gd name="T10" fmla="*/ 66 w 73"/>
                <a:gd name="T11" fmla="*/ 17 h 52"/>
                <a:gd name="T12" fmla="*/ 19 w 73"/>
                <a:gd name="T13" fmla="*/ 0 h 52"/>
                <a:gd name="T14" fmla="*/ 10 w 73"/>
                <a:gd name="T15" fmla="*/ 0 h 52"/>
                <a:gd name="T16" fmla="*/ 10 w 73"/>
                <a:gd name="T17" fmla="*/ 0 h 52"/>
                <a:gd name="T18" fmla="*/ 0 w 73"/>
                <a:gd name="T19" fmla="*/ 0 h 52"/>
                <a:gd name="T20" fmla="*/ 1 w 73"/>
                <a:gd name="T21" fmla="*/ 35 h 52"/>
                <a:gd name="T22" fmla="*/ 10 w 73"/>
                <a:gd name="T23" fmla="*/ 35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52">
                  <a:moveTo>
                    <a:pt x="10" y="35"/>
                  </a:moveTo>
                  <a:cubicBezTo>
                    <a:pt x="11" y="35"/>
                    <a:pt x="13" y="35"/>
                    <a:pt x="15" y="35"/>
                  </a:cubicBezTo>
                  <a:cubicBezTo>
                    <a:pt x="19" y="36"/>
                    <a:pt x="30" y="38"/>
                    <a:pt x="51" y="48"/>
                  </a:cubicBezTo>
                  <a:cubicBezTo>
                    <a:pt x="58" y="52"/>
                    <a:pt x="58" y="52"/>
                    <a:pt x="58" y="52"/>
                  </a:cubicBezTo>
                  <a:cubicBezTo>
                    <a:pt x="73" y="20"/>
                    <a:pt x="73" y="20"/>
                    <a:pt x="73" y="20"/>
                  </a:cubicBezTo>
                  <a:cubicBezTo>
                    <a:pt x="66" y="17"/>
                    <a:pt x="66" y="17"/>
                    <a:pt x="66" y="17"/>
                  </a:cubicBezTo>
                  <a:cubicBezTo>
                    <a:pt x="46" y="7"/>
                    <a:pt x="31" y="2"/>
                    <a:pt x="19" y="0"/>
                  </a:cubicBezTo>
                  <a:cubicBezTo>
                    <a:pt x="16" y="0"/>
                    <a:pt x="13" y="0"/>
                    <a:pt x="10" y="0"/>
                  </a:cubicBezTo>
                  <a:cubicBezTo>
                    <a:pt x="10" y="0"/>
                    <a:pt x="10" y="0"/>
                    <a:pt x="10" y="0"/>
                  </a:cubicBezTo>
                  <a:cubicBezTo>
                    <a:pt x="0" y="0"/>
                    <a:pt x="0" y="0"/>
                    <a:pt x="0" y="0"/>
                  </a:cubicBezTo>
                  <a:cubicBezTo>
                    <a:pt x="1" y="35"/>
                    <a:pt x="1" y="35"/>
                    <a:pt x="1" y="35"/>
                  </a:cubicBezTo>
                  <a:lnTo>
                    <a:pt x="10"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7" name="Freeform 180"/>
            <p:cNvSpPr>
              <a:spLocks/>
            </p:cNvSpPr>
            <p:nvPr/>
          </p:nvSpPr>
          <p:spPr bwMode="black">
            <a:xfrm>
              <a:off x="7677150" y="2144713"/>
              <a:ext cx="57150" cy="49213"/>
            </a:xfrm>
            <a:custGeom>
              <a:avLst/>
              <a:gdLst>
                <a:gd name="T0" fmla="*/ 27 w 76"/>
                <a:gd name="T1" fmla="*/ 61 h 66"/>
                <a:gd name="T2" fmla="*/ 69 w 76"/>
                <a:gd name="T3" fmla="*/ 35 h 66"/>
                <a:gd name="T4" fmla="*/ 76 w 76"/>
                <a:gd name="T5" fmla="*/ 31 h 66"/>
                <a:gd name="T6" fmla="*/ 60 w 76"/>
                <a:gd name="T7" fmla="*/ 0 h 66"/>
                <a:gd name="T8" fmla="*/ 53 w 76"/>
                <a:gd name="T9" fmla="*/ 3 h 66"/>
                <a:gd name="T10" fmla="*/ 6 w 76"/>
                <a:gd name="T11" fmla="*/ 33 h 66"/>
                <a:gd name="T12" fmla="*/ 0 w 76"/>
                <a:gd name="T13" fmla="*/ 38 h 66"/>
                <a:gd name="T14" fmla="*/ 21 w 76"/>
                <a:gd name="T15" fmla="*/ 66 h 66"/>
                <a:gd name="T16" fmla="*/ 27 w 76"/>
                <a:gd name="T17" fmla="*/ 6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6">
                  <a:moveTo>
                    <a:pt x="27" y="61"/>
                  </a:moveTo>
                  <a:cubicBezTo>
                    <a:pt x="37" y="54"/>
                    <a:pt x="52" y="43"/>
                    <a:pt x="69" y="35"/>
                  </a:cubicBezTo>
                  <a:cubicBezTo>
                    <a:pt x="76" y="31"/>
                    <a:pt x="76" y="31"/>
                    <a:pt x="76" y="31"/>
                  </a:cubicBezTo>
                  <a:cubicBezTo>
                    <a:pt x="60" y="0"/>
                    <a:pt x="60" y="0"/>
                    <a:pt x="60" y="0"/>
                  </a:cubicBezTo>
                  <a:cubicBezTo>
                    <a:pt x="53" y="3"/>
                    <a:pt x="53" y="3"/>
                    <a:pt x="53" y="3"/>
                  </a:cubicBezTo>
                  <a:cubicBezTo>
                    <a:pt x="34" y="13"/>
                    <a:pt x="17" y="25"/>
                    <a:pt x="6" y="33"/>
                  </a:cubicBezTo>
                  <a:cubicBezTo>
                    <a:pt x="0" y="38"/>
                    <a:pt x="0" y="38"/>
                    <a:pt x="0" y="38"/>
                  </a:cubicBezTo>
                  <a:cubicBezTo>
                    <a:pt x="21" y="66"/>
                    <a:pt x="21" y="66"/>
                    <a:pt x="21" y="66"/>
                  </a:cubicBezTo>
                  <a:lnTo>
                    <a:pt x="27"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8" name="Freeform 181"/>
            <p:cNvSpPr>
              <a:spLocks/>
            </p:cNvSpPr>
            <p:nvPr/>
          </p:nvSpPr>
          <p:spPr bwMode="black">
            <a:xfrm>
              <a:off x="7026275" y="2797175"/>
              <a:ext cx="57150" cy="49213"/>
            </a:xfrm>
            <a:custGeom>
              <a:avLst/>
              <a:gdLst>
                <a:gd name="T0" fmla="*/ 31 w 76"/>
                <a:gd name="T1" fmla="*/ 5 h 67"/>
                <a:gd name="T2" fmla="*/ 26 w 76"/>
                <a:gd name="T3" fmla="*/ 0 h 67"/>
                <a:gd name="T4" fmla="*/ 0 w 76"/>
                <a:gd name="T5" fmla="*/ 23 h 67"/>
                <a:gd name="T6" fmla="*/ 5 w 76"/>
                <a:gd name="T7" fmla="*/ 29 h 67"/>
                <a:gd name="T8" fmla="*/ 53 w 76"/>
                <a:gd name="T9" fmla="*/ 64 h 67"/>
                <a:gd name="T10" fmla="*/ 59 w 76"/>
                <a:gd name="T11" fmla="*/ 67 h 67"/>
                <a:gd name="T12" fmla="*/ 76 w 76"/>
                <a:gd name="T13" fmla="*/ 36 h 67"/>
                <a:gd name="T14" fmla="*/ 69 w 76"/>
                <a:gd name="T15" fmla="*/ 33 h 67"/>
                <a:gd name="T16" fmla="*/ 31 w 76"/>
                <a:gd name="T17" fmla="*/ 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7">
                  <a:moveTo>
                    <a:pt x="31" y="5"/>
                  </a:moveTo>
                  <a:cubicBezTo>
                    <a:pt x="26" y="0"/>
                    <a:pt x="26" y="0"/>
                    <a:pt x="26" y="0"/>
                  </a:cubicBezTo>
                  <a:cubicBezTo>
                    <a:pt x="0" y="23"/>
                    <a:pt x="0" y="23"/>
                    <a:pt x="0" y="23"/>
                  </a:cubicBezTo>
                  <a:cubicBezTo>
                    <a:pt x="5" y="29"/>
                    <a:pt x="5" y="29"/>
                    <a:pt x="5" y="29"/>
                  </a:cubicBezTo>
                  <a:cubicBezTo>
                    <a:pt x="18" y="43"/>
                    <a:pt x="38" y="56"/>
                    <a:pt x="53" y="64"/>
                  </a:cubicBezTo>
                  <a:cubicBezTo>
                    <a:pt x="59" y="67"/>
                    <a:pt x="59" y="67"/>
                    <a:pt x="59" y="67"/>
                  </a:cubicBezTo>
                  <a:cubicBezTo>
                    <a:pt x="76" y="36"/>
                    <a:pt x="76" y="36"/>
                    <a:pt x="76" y="36"/>
                  </a:cubicBezTo>
                  <a:cubicBezTo>
                    <a:pt x="69" y="33"/>
                    <a:pt x="69" y="33"/>
                    <a:pt x="69" y="33"/>
                  </a:cubicBezTo>
                  <a:cubicBezTo>
                    <a:pt x="52" y="23"/>
                    <a:pt x="38" y="14"/>
                    <a:pt x="3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9" name="Freeform 182"/>
            <p:cNvSpPr>
              <a:spLocks/>
            </p:cNvSpPr>
            <p:nvPr/>
          </p:nvSpPr>
          <p:spPr bwMode="black">
            <a:xfrm>
              <a:off x="7975600" y="2251075"/>
              <a:ext cx="57150" cy="47625"/>
            </a:xfrm>
            <a:custGeom>
              <a:avLst/>
              <a:gdLst>
                <a:gd name="T0" fmla="*/ 54 w 77"/>
                <a:gd name="T1" fmla="*/ 60 h 64"/>
                <a:gd name="T2" fmla="*/ 60 w 77"/>
                <a:gd name="T3" fmla="*/ 64 h 64"/>
                <a:gd name="T4" fmla="*/ 77 w 77"/>
                <a:gd name="T5" fmla="*/ 33 h 64"/>
                <a:gd name="T6" fmla="*/ 71 w 77"/>
                <a:gd name="T7" fmla="*/ 29 h 64"/>
                <a:gd name="T8" fmla="*/ 23 w 77"/>
                <a:gd name="T9" fmla="*/ 4 h 64"/>
                <a:gd name="T10" fmla="*/ 17 w 77"/>
                <a:gd name="T11" fmla="*/ 0 h 64"/>
                <a:gd name="T12" fmla="*/ 0 w 77"/>
                <a:gd name="T13" fmla="*/ 31 h 64"/>
                <a:gd name="T14" fmla="*/ 7 w 77"/>
                <a:gd name="T15" fmla="*/ 35 h 64"/>
                <a:gd name="T16" fmla="*/ 54 w 77"/>
                <a:gd name="T1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4" y="60"/>
                  </a:moveTo>
                  <a:cubicBezTo>
                    <a:pt x="60" y="64"/>
                    <a:pt x="60" y="64"/>
                    <a:pt x="60" y="64"/>
                  </a:cubicBezTo>
                  <a:cubicBezTo>
                    <a:pt x="77" y="33"/>
                    <a:pt x="77" y="33"/>
                    <a:pt x="77" y="33"/>
                  </a:cubicBezTo>
                  <a:cubicBezTo>
                    <a:pt x="71" y="29"/>
                    <a:pt x="71" y="29"/>
                    <a:pt x="71" y="29"/>
                  </a:cubicBezTo>
                  <a:cubicBezTo>
                    <a:pt x="54" y="20"/>
                    <a:pt x="38" y="12"/>
                    <a:pt x="23" y="4"/>
                  </a:cubicBezTo>
                  <a:cubicBezTo>
                    <a:pt x="17" y="0"/>
                    <a:pt x="17" y="0"/>
                    <a:pt x="17" y="0"/>
                  </a:cubicBezTo>
                  <a:cubicBezTo>
                    <a:pt x="0" y="31"/>
                    <a:pt x="0" y="31"/>
                    <a:pt x="0" y="31"/>
                  </a:cubicBezTo>
                  <a:cubicBezTo>
                    <a:pt x="7" y="35"/>
                    <a:pt x="7" y="35"/>
                    <a:pt x="7" y="35"/>
                  </a:cubicBezTo>
                  <a:cubicBezTo>
                    <a:pt x="21" y="43"/>
                    <a:pt x="37" y="51"/>
                    <a:pt x="54"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0" name="Freeform 183"/>
            <p:cNvSpPr>
              <a:spLocks/>
            </p:cNvSpPr>
            <p:nvPr/>
          </p:nvSpPr>
          <p:spPr bwMode="black">
            <a:xfrm>
              <a:off x="7889875" y="2203450"/>
              <a:ext cx="73025" cy="57150"/>
            </a:xfrm>
            <a:custGeom>
              <a:avLst/>
              <a:gdLst>
                <a:gd name="T0" fmla="*/ 21 w 97"/>
                <a:gd name="T1" fmla="*/ 44 h 76"/>
                <a:gd name="T2" fmla="*/ 26 w 97"/>
                <a:gd name="T3" fmla="*/ 47 h 76"/>
                <a:gd name="T4" fmla="*/ 27 w 97"/>
                <a:gd name="T5" fmla="*/ 48 h 76"/>
                <a:gd name="T6" fmla="*/ 74 w 97"/>
                <a:gd name="T7" fmla="*/ 73 h 76"/>
                <a:gd name="T8" fmla="*/ 80 w 97"/>
                <a:gd name="T9" fmla="*/ 76 h 76"/>
                <a:gd name="T10" fmla="*/ 97 w 97"/>
                <a:gd name="T11" fmla="*/ 45 h 76"/>
                <a:gd name="T12" fmla="*/ 90 w 97"/>
                <a:gd name="T13" fmla="*/ 41 h 76"/>
                <a:gd name="T14" fmla="*/ 44 w 97"/>
                <a:gd name="T15" fmla="*/ 17 h 76"/>
                <a:gd name="T16" fmla="*/ 44 w 97"/>
                <a:gd name="T17" fmla="*/ 17 h 76"/>
                <a:gd name="T18" fmla="*/ 25 w 97"/>
                <a:gd name="T19" fmla="*/ 5 h 76"/>
                <a:gd name="T20" fmla="*/ 19 w 97"/>
                <a:gd name="T21" fmla="*/ 0 h 76"/>
                <a:gd name="T22" fmla="*/ 0 w 97"/>
                <a:gd name="T23" fmla="*/ 30 h 76"/>
                <a:gd name="T24" fmla="*/ 6 w 97"/>
                <a:gd name="T25" fmla="*/ 34 h 76"/>
                <a:gd name="T26" fmla="*/ 21 w 97"/>
                <a:gd name="T27" fmla="*/ 4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76">
                  <a:moveTo>
                    <a:pt x="21" y="44"/>
                  </a:moveTo>
                  <a:cubicBezTo>
                    <a:pt x="24" y="46"/>
                    <a:pt x="26" y="47"/>
                    <a:pt x="26" y="47"/>
                  </a:cubicBezTo>
                  <a:cubicBezTo>
                    <a:pt x="27" y="48"/>
                    <a:pt x="27" y="48"/>
                    <a:pt x="27" y="48"/>
                  </a:cubicBezTo>
                  <a:cubicBezTo>
                    <a:pt x="29" y="49"/>
                    <a:pt x="46" y="58"/>
                    <a:pt x="74" y="73"/>
                  </a:cubicBezTo>
                  <a:cubicBezTo>
                    <a:pt x="80" y="76"/>
                    <a:pt x="80" y="76"/>
                    <a:pt x="80" y="76"/>
                  </a:cubicBezTo>
                  <a:cubicBezTo>
                    <a:pt x="97" y="45"/>
                    <a:pt x="97" y="45"/>
                    <a:pt x="97" y="45"/>
                  </a:cubicBezTo>
                  <a:cubicBezTo>
                    <a:pt x="90" y="41"/>
                    <a:pt x="90" y="41"/>
                    <a:pt x="90" y="41"/>
                  </a:cubicBezTo>
                  <a:cubicBezTo>
                    <a:pt x="60" y="26"/>
                    <a:pt x="49" y="20"/>
                    <a:pt x="44" y="17"/>
                  </a:cubicBezTo>
                  <a:cubicBezTo>
                    <a:pt x="44" y="17"/>
                    <a:pt x="44" y="17"/>
                    <a:pt x="44" y="17"/>
                  </a:cubicBezTo>
                  <a:cubicBezTo>
                    <a:pt x="44" y="17"/>
                    <a:pt x="37" y="12"/>
                    <a:pt x="25" y="5"/>
                  </a:cubicBezTo>
                  <a:cubicBezTo>
                    <a:pt x="19" y="0"/>
                    <a:pt x="19" y="0"/>
                    <a:pt x="19" y="0"/>
                  </a:cubicBezTo>
                  <a:cubicBezTo>
                    <a:pt x="0" y="30"/>
                    <a:pt x="0" y="30"/>
                    <a:pt x="0" y="30"/>
                  </a:cubicBezTo>
                  <a:cubicBezTo>
                    <a:pt x="6" y="34"/>
                    <a:pt x="6" y="34"/>
                    <a:pt x="6" y="34"/>
                  </a:cubicBezTo>
                  <a:cubicBezTo>
                    <a:pt x="12" y="38"/>
                    <a:pt x="18" y="42"/>
                    <a:pt x="2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1" name="Freeform 184"/>
            <p:cNvSpPr>
              <a:spLocks/>
            </p:cNvSpPr>
            <p:nvPr/>
          </p:nvSpPr>
          <p:spPr bwMode="black">
            <a:xfrm>
              <a:off x="7259638" y="2378075"/>
              <a:ext cx="57150" cy="47625"/>
            </a:xfrm>
            <a:custGeom>
              <a:avLst/>
              <a:gdLst>
                <a:gd name="T0" fmla="*/ 36 w 36"/>
                <a:gd name="T1" fmla="*/ 15 h 30"/>
                <a:gd name="T2" fmla="*/ 28 w 36"/>
                <a:gd name="T3" fmla="*/ 0 h 30"/>
                <a:gd name="T4" fmla="*/ 0 w 36"/>
                <a:gd name="T5" fmla="*/ 16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6"/>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2" name="Freeform 185"/>
            <p:cNvSpPr>
              <a:spLocks/>
            </p:cNvSpPr>
            <p:nvPr/>
          </p:nvSpPr>
          <p:spPr bwMode="black">
            <a:xfrm>
              <a:off x="8091488" y="2879725"/>
              <a:ext cx="57150" cy="47625"/>
            </a:xfrm>
            <a:custGeom>
              <a:avLst/>
              <a:gdLst>
                <a:gd name="T0" fmla="*/ 0 w 36"/>
                <a:gd name="T1" fmla="*/ 16 h 30"/>
                <a:gd name="T2" fmla="*/ 8 w 36"/>
                <a:gd name="T3" fmla="*/ 30 h 30"/>
                <a:gd name="T4" fmla="*/ 36 w 36"/>
                <a:gd name="T5" fmla="*/ 14 h 30"/>
                <a:gd name="T6" fmla="*/ 28 w 36"/>
                <a:gd name="T7" fmla="*/ 0 h 30"/>
                <a:gd name="T8" fmla="*/ 0 w 36"/>
                <a:gd name="T9" fmla="*/ 16 h 30"/>
              </a:gdLst>
              <a:ahLst/>
              <a:cxnLst>
                <a:cxn ang="0">
                  <a:pos x="T0" y="T1"/>
                </a:cxn>
                <a:cxn ang="0">
                  <a:pos x="T2" y="T3"/>
                </a:cxn>
                <a:cxn ang="0">
                  <a:pos x="T4" y="T5"/>
                </a:cxn>
                <a:cxn ang="0">
                  <a:pos x="T6" y="T7"/>
                </a:cxn>
                <a:cxn ang="0">
                  <a:pos x="T8" y="T9"/>
                </a:cxn>
              </a:cxnLst>
              <a:rect l="0" t="0" r="r" b="b"/>
              <a:pathLst>
                <a:path w="36" h="30">
                  <a:moveTo>
                    <a:pt x="0" y="16"/>
                  </a:moveTo>
                  <a:lnTo>
                    <a:pt x="8" y="30"/>
                  </a:lnTo>
                  <a:lnTo>
                    <a:pt x="36" y="14"/>
                  </a:lnTo>
                  <a:lnTo>
                    <a:pt x="28" y="0"/>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3" name="Freeform 186"/>
            <p:cNvSpPr>
              <a:spLocks/>
            </p:cNvSpPr>
            <p:nvPr/>
          </p:nvSpPr>
          <p:spPr bwMode="black">
            <a:xfrm>
              <a:off x="7953375" y="2960688"/>
              <a:ext cx="57150" cy="49213"/>
            </a:xfrm>
            <a:custGeom>
              <a:avLst/>
              <a:gdLst>
                <a:gd name="T0" fmla="*/ 52 w 77"/>
                <a:gd name="T1" fmla="*/ 4 h 66"/>
                <a:gd name="T2" fmla="*/ 6 w 77"/>
                <a:gd name="T3" fmla="*/ 32 h 66"/>
                <a:gd name="T4" fmla="*/ 0 w 77"/>
                <a:gd name="T5" fmla="*/ 36 h 66"/>
                <a:gd name="T6" fmla="*/ 18 w 77"/>
                <a:gd name="T7" fmla="*/ 66 h 66"/>
                <a:gd name="T8" fmla="*/ 24 w 77"/>
                <a:gd name="T9" fmla="*/ 62 h 66"/>
                <a:gd name="T10" fmla="*/ 70 w 77"/>
                <a:gd name="T11" fmla="*/ 34 h 66"/>
                <a:gd name="T12" fmla="*/ 77 w 77"/>
                <a:gd name="T13" fmla="*/ 31 h 66"/>
                <a:gd name="T14" fmla="*/ 59 w 77"/>
                <a:gd name="T15" fmla="*/ 0 h 66"/>
                <a:gd name="T16" fmla="*/ 52 w 77"/>
                <a:gd name="T1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4"/>
                  </a:moveTo>
                  <a:cubicBezTo>
                    <a:pt x="35" y="14"/>
                    <a:pt x="20" y="23"/>
                    <a:pt x="6" y="32"/>
                  </a:cubicBezTo>
                  <a:cubicBezTo>
                    <a:pt x="0" y="36"/>
                    <a:pt x="0" y="36"/>
                    <a:pt x="0" y="36"/>
                  </a:cubicBezTo>
                  <a:cubicBezTo>
                    <a:pt x="18" y="66"/>
                    <a:pt x="18" y="66"/>
                    <a:pt x="18" y="66"/>
                  </a:cubicBezTo>
                  <a:cubicBezTo>
                    <a:pt x="24" y="62"/>
                    <a:pt x="24" y="62"/>
                    <a:pt x="24" y="62"/>
                  </a:cubicBezTo>
                  <a:cubicBezTo>
                    <a:pt x="39" y="53"/>
                    <a:pt x="54" y="44"/>
                    <a:pt x="70" y="34"/>
                  </a:cubicBezTo>
                  <a:cubicBezTo>
                    <a:pt x="77" y="31"/>
                    <a:pt x="77" y="31"/>
                    <a:pt x="77" y="31"/>
                  </a:cubicBezTo>
                  <a:cubicBezTo>
                    <a:pt x="59" y="0"/>
                    <a:pt x="59" y="0"/>
                    <a:pt x="59" y="0"/>
                  </a:cubicBez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4" name="Freeform 187"/>
            <p:cNvSpPr>
              <a:spLocks/>
            </p:cNvSpPr>
            <p:nvPr/>
          </p:nvSpPr>
          <p:spPr bwMode="black">
            <a:xfrm>
              <a:off x="8021638" y="2919413"/>
              <a:ext cx="58738" cy="49213"/>
            </a:xfrm>
            <a:custGeom>
              <a:avLst/>
              <a:gdLst>
                <a:gd name="T0" fmla="*/ 52 w 77"/>
                <a:gd name="T1" fmla="*/ 4 h 65"/>
                <a:gd name="T2" fmla="*/ 6 w 77"/>
                <a:gd name="T3" fmla="*/ 31 h 65"/>
                <a:gd name="T4" fmla="*/ 0 w 77"/>
                <a:gd name="T5" fmla="*/ 35 h 65"/>
                <a:gd name="T6" fmla="*/ 17 w 77"/>
                <a:gd name="T7" fmla="*/ 65 h 65"/>
                <a:gd name="T8" fmla="*/ 24 w 77"/>
                <a:gd name="T9" fmla="*/ 61 h 65"/>
                <a:gd name="T10" fmla="*/ 70 w 77"/>
                <a:gd name="T11" fmla="*/ 34 h 65"/>
                <a:gd name="T12" fmla="*/ 77 w 77"/>
                <a:gd name="T13" fmla="*/ 31 h 65"/>
                <a:gd name="T14" fmla="*/ 59 w 77"/>
                <a:gd name="T15" fmla="*/ 0 h 65"/>
                <a:gd name="T16" fmla="*/ 52 w 77"/>
                <a:gd name="T17"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5">
                  <a:moveTo>
                    <a:pt x="52" y="4"/>
                  </a:moveTo>
                  <a:cubicBezTo>
                    <a:pt x="37" y="13"/>
                    <a:pt x="21" y="22"/>
                    <a:pt x="6" y="31"/>
                  </a:cubicBezTo>
                  <a:cubicBezTo>
                    <a:pt x="0" y="35"/>
                    <a:pt x="0" y="35"/>
                    <a:pt x="0" y="35"/>
                  </a:cubicBezTo>
                  <a:cubicBezTo>
                    <a:pt x="17" y="65"/>
                    <a:pt x="17" y="65"/>
                    <a:pt x="17" y="65"/>
                  </a:cubicBezTo>
                  <a:cubicBezTo>
                    <a:pt x="24" y="61"/>
                    <a:pt x="24" y="61"/>
                    <a:pt x="24" y="61"/>
                  </a:cubicBezTo>
                  <a:cubicBezTo>
                    <a:pt x="39" y="52"/>
                    <a:pt x="55" y="44"/>
                    <a:pt x="70" y="34"/>
                  </a:cubicBezTo>
                  <a:cubicBezTo>
                    <a:pt x="77" y="31"/>
                    <a:pt x="77" y="31"/>
                    <a:pt x="77" y="31"/>
                  </a:cubicBezTo>
                  <a:cubicBezTo>
                    <a:pt x="59" y="0"/>
                    <a:pt x="59" y="0"/>
                    <a:pt x="59" y="0"/>
                  </a:cubicBez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5" name="Freeform 188"/>
            <p:cNvSpPr>
              <a:spLocks/>
            </p:cNvSpPr>
            <p:nvPr/>
          </p:nvSpPr>
          <p:spPr bwMode="black">
            <a:xfrm>
              <a:off x="7821613" y="3046413"/>
              <a:ext cx="53975" cy="53975"/>
            </a:xfrm>
            <a:custGeom>
              <a:avLst/>
              <a:gdLst>
                <a:gd name="T0" fmla="*/ 45 w 72"/>
                <a:gd name="T1" fmla="*/ 5 h 72"/>
                <a:gd name="T2" fmla="*/ 10 w 72"/>
                <a:gd name="T3" fmla="*/ 38 h 72"/>
                <a:gd name="T4" fmla="*/ 4 w 72"/>
                <a:gd name="T5" fmla="*/ 48 h 72"/>
                <a:gd name="T6" fmla="*/ 0 w 72"/>
                <a:gd name="T7" fmla="*/ 54 h 72"/>
                <a:gd name="T8" fmla="*/ 30 w 72"/>
                <a:gd name="T9" fmla="*/ 72 h 72"/>
                <a:gd name="T10" fmla="*/ 34 w 72"/>
                <a:gd name="T11" fmla="*/ 66 h 72"/>
                <a:gd name="T12" fmla="*/ 39 w 72"/>
                <a:gd name="T13" fmla="*/ 57 h 72"/>
                <a:gd name="T14" fmla="*/ 66 w 72"/>
                <a:gd name="T15" fmla="*/ 33 h 72"/>
                <a:gd name="T16" fmla="*/ 72 w 72"/>
                <a:gd name="T17" fmla="*/ 28 h 72"/>
                <a:gd name="T18" fmla="*/ 51 w 72"/>
                <a:gd name="T19" fmla="*/ 0 h 72"/>
                <a:gd name="T20" fmla="*/ 45 w 72"/>
                <a:gd name="T21" fmla="*/ 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2">
                  <a:moveTo>
                    <a:pt x="45" y="5"/>
                  </a:moveTo>
                  <a:cubicBezTo>
                    <a:pt x="26" y="19"/>
                    <a:pt x="15" y="29"/>
                    <a:pt x="10" y="38"/>
                  </a:cubicBezTo>
                  <a:cubicBezTo>
                    <a:pt x="8" y="41"/>
                    <a:pt x="6" y="44"/>
                    <a:pt x="4" y="48"/>
                  </a:cubicBezTo>
                  <a:cubicBezTo>
                    <a:pt x="0" y="54"/>
                    <a:pt x="0" y="54"/>
                    <a:pt x="0" y="54"/>
                  </a:cubicBezTo>
                  <a:cubicBezTo>
                    <a:pt x="30" y="72"/>
                    <a:pt x="30" y="72"/>
                    <a:pt x="30" y="72"/>
                  </a:cubicBezTo>
                  <a:cubicBezTo>
                    <a:pt x="34" y="66"/>
                    <a:pt x="34" y="66"/>
                    <a:pt x="34" y="66"/>
                  </a:cubicBezTo>
                  <a:cubicBezTo>
                    <a:pt x="36" y="63"/>
                    <a:pt x="37" y="60"/>
                    <a:pt x="39" y="57"/>
                  </a:cubicBezTo>
                  <a:cubicBezTo>
                    <a:pt x="40" y="55"/>
                    <a:pt x="45" y="49"/>
                    <a:pt x="66" y="33"/>
                  </a:cubicBezTo>
                  <a:cubicBezTo>
                    <a:pt x="72" y="28"/>
                    <a:pt x="72" y="28"/>
                    <a:pt x="72" y="28"/>
                  </a:cubicBezTo>
                  <a:cubicBezTo>
                    <a:pt x="51" y="0"/>
                    <a:pt x="51" y="0"/>
                    <a:pt x="51" y="0"/>
                  </a:cubicBezTo>
                  <a:lnTo>
                    <a:pt x="45"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6" name="Freeform 189"/>
            <p:cNvSpPr>
              <a:spLocks/>
            </p:cNvSpPr>
            <p:nvPr/>
          </p:nvSpPr>
          <p:spPr bwMode="black">
            <a:xfrm>
              <a:off x="7885113" y="3001963"/>
              <a:ext cx="57150" cy="49213"/>
            </a:xfrm>
            <a:custGeom>
              <a:avLst/>
              <a:gdLst>
                <a:gd name="T0" fmla="*/ 51 w 77"/>
                <a:gd name="T1" fmla="*/ 4 h 66"/>
                <a:gd name="T2" fmla="*/ 6 w 77"/>
                <a:gd name="T3" fmla="*/ 33 h 66"/>
                <a:gd name="T4" fmla="*/ 0 w 77"/>
                <a:gd name="T5" fmla="*/ 37 h 66"/>
                <a:gd name="T6" fmla="*/ 19 w 77"/>
                <a:gd name="T7" fmla="*/ 66 h 66"/>
                <a:gd name="T8" fmla="*/ 25 w 77"/>
                <a:gd name="T9" fmla="*/ 62 h 66"/>
                <a:gd name="T10" fmla="*/ 70 w 77"/>
                <a:gd name="T11" fmla="*/ 34 h 66"/>
                <a:gd name="T12" fmla="*/ 77 w 77"/>
                <a:gd name="T13" fmla="*/ 30 h 66"/>
                <a:gd name="T14" fmla="*/ 58 w 77"/>
                <a:gd name="T15" fmla="*/ 0 h 66"/>
                <a:gd name="T16" fmla="*/ 51 w 77"/>
                <a:gd name="T1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1" y="4"/>
                  </a:moveTo>
                  <a:cubicBezTo>
                    <a:pt x="35" y="14"/>
                    <a:pt x="19" y="24"/>
                    <a:pt x="6" y="33"/>
                  </a:cubicBezTo>
                  <a:cubicBezTo>
                    <a:pt x="0" y="37"/>
                    <a:pt x="0" y="37"/>
                    <a:pt x="0" y="37"/>
                  </a:cubicBezTo>
                  <a:cubicBezTo>
                    <a:pt x="19" y="66"/>
                    <a:pt x="19" y="66"/>
                    <a:pt x="19" y="66"/>
                  </a:cubicBezTo>
                  <a:cubicBezTo>
                    <a:pt x="25" y="62"/>
                    <a:pt x="25" y="62"/>
                    <a:pt x="25" y="62"/>
                  </a:cubicBezTo>
                  <a:cubicBezTo>
                    <a:pt x="39" y="53"/>
                    <a:pt x="54" y="44"/>
                    <a:pt x="70" y="34"/>
                  </a:cubicBezTo>
                  <a:cubicBezTo>
                    <a:pt x="77" y="30"/>
                    <a:pt x="77" y="30"/>
                    <a:pt x="77" y="30"/>
                  </a:cubicBezTo>
                  <a:cubicBezTo>
                    <a:pt x="58" y="0"/>
                    <a:pt x="58" y="0"/>
                    <a:pt x="58" y="0"/>
                  </a:cubicBezTo>
                  <a:lnTo>
                    <a:pt x="51"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7" name="Freeform 190"/>
            <p:cNvSpPr>
              <a:spLocks/>
            </p:cNvSpPr>
            <p:nvPr/>
          </p:nvSpPr>
          <p:spPr bwMode="black">
            <a:xfrm>
              <a:off x="8159750" y="2840038"/>
              <a:ext cx="58738" cy="47625"/>
            </a:xfrm>
            <a:custGeom>
              <a:avLst/>
              <a:gdLst>
                <a:gd name="T0" fmla="*/ 0 w 37"/>
                <a:gd name="T1" fmla="*/ 16 h 30"/>
                <a:gd name="T2" fmla="*/ 9 w 37"/>
                <a:gd name="T3" fmla="*/ 30 h 30"/>
                <a:gd name="T4" fmla="*/ 37 w 37"/>
                <a:gd name="T5" fmla="*/ 14 h 30"/>
                <a:gd name="T6" fmla="*/ 28 w 37"/>
                <a:gd name="T7" fmla="*/ 0 h 30"/>
                <a:gd name="T8" fmla="*/ 0 w 37"/>
                <a:gd name="T9" fmla="*/ 16 h 30"/>
              </a:gdLst>
              <a:ahLst/>
              <a:cxnLst>
                <a:cxn ang="0">
                  <a:pos x="T0" y="T1"/>
                </a:cxn>
                <a:cxn ang="0">
                  <a:pos x="T2" y="T3"/>
                </a:cxn>
                <a:cxn ang="0">
                  <a:pos x="T4" y="T5"/>
                </a:cxn>
                <a:cxn ang="0">
                  <a:pos x="T6" y="T7"/>
                </a:cxn>
                <a:cxn ang="0">
                  <a:pos x="T8" y="T9"/>
                </a:cxn>
              </a:cxnLst>
              <a:rect l="0" t="0" r="r" b="b"/>
              <a:pathLst>
                <a:path w="37" h="30">
                  <a:moveTo>
                    <a:pt x="0" y="16"/>
                  </a:moveTo>
                  <a:lnTo>
                    <a:pt x="9" y="30"/>
                  </a:lnTo>
                  <a:lnTo>
                    <a:pt x="37" y="14"/>
                  </a:lnTo>
                  <a:lnTo>
                    <a:pt x="28" y="0"/>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8" name="Freeform 191"/>
            <p:cNvSpPr>
              <a:spLocks/>
            </p:cNvSpPr>
            <p:nvPr/>
          </p:nvSpPr>
          <p:spPr bwMode="black">
            <a:xfrm>
              <a:off x="7038975" y="2435225"/>
              <a:ext cx="58738" cy="39688"/>
            </a:xfrm>
            <a:custGeom>
              <a:avLst/>
              <a:gdLst>
                <a:gd name="T0" fmla="*/ 27 w 77"/>
                <a:gd name="T1" fmla="*/ 5 h 53"/>
                <a:gd name="T2" fmla="*/ 5 w 77"/>
                <a:gd name="T3" fmla="*/ 24 h 53"/>
                <a:gd name="T4" fmla="*/ 0 w 77"/>
                <a:gd name="T5" fmla="*/ 30 h 53"/>
                <a:gd name="T6" fmla="*/ 26 w 77"/>
                <a:gd name="T7" fmla="*/ 53 h 53"/>
                <a:gd name="T8" fmla="*/ 31 w 77"/>
                <a:gd name="T9" fmla="*/ 47 h 53"/>
                <a:gd name="T10" fmla="*/ 43 w 77"/>
                <a:gd name="T11" fmla="*/ 37 h 53"/>
                <a:gd name="T12" fmla="*/ 61 w 77"/>
                <a:gd name="T13" fmla="*/ 39 h 53"/>
                <a:gd name="T14" fmla="*/ 68 w 77"/>
                <a:gd name="T15" fmla="*/ 41 h 53"/>
                <a:gd name="T16" fmla="*/ 77 w 77"/>
                <a:gd name="T17" fmla="*/ 8 h 53"/>
                <a:gd name="T18" fmla="*/ 70 w 77"/>
                <a:gd name="T19" fmla="*/ 6 h 53"/>
                <a:gd name="T20" fmla="*/ 27 w 77"/>
                <a:gd name="T21" fmla="*/ 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53">
                  <a:moveTo>
                    <a:pt x="27" y="5"/>
                  </a:moveTo>
                  <a:cubicBezTo>
                    <a:pt x="20" y="9"/>
                    <a:pt x="12" y="15"/>
                    <a:pt x="5" y="24"/>
                  </a:cubicBezTo>
                  <a:cubicBezTo>
                    <a:pt x="0" y="30"/>
                    <a:pt x="0" y="30"/>
                    <a:pt x="0" y="30"/>
                  </a:cubicBezTo>
                  <a:cubicBezTo>
                    <a:pt x="26" y="53"/>
                    <a:pt x="26" y="53"/>
                    <a:pt x="26" y="53"/>
                  </a:cubicBezTo>
                  <a:cubicBezTo>
                    <a:pt x="31" y="47"/>
                    <a:pt x="31" y="47"/>
                    <a:pt x="31" y="47"/>
                  </a:cubicBezTo>
                  <a:cubicBezTo>
                    <a:pt x="35" y="42"/>
                    <a:pt x="40" y="39"/>
                    <a:pt x="43" y="37"/>
                  </a:cubicBezTo>
                  <a:cubicBezTo>
                    <a:pt x="43" y="37"/>
                    <a:pt x="46" y="35"/>
                    <a:pt x="61" y="39"/>
                  </a:cubicBezTo>
                  <a:cubicBezTo>
                    <a:pt x="68" y="41"/>
                    <a:pt x="68" y="41"/>
                    <a:pt x="68" y="41"/>
                  </a:cubicBezTo>
                  <a:cubicBezTo>
                    <a:pt x="77" y="8"/>
                    <a:pt x="77" y="8"/>
                    <a:pt x="77" y="8"/>
                  </a:cubicBezTo>
                  <a:cubicBezTo>
                    <a:pt x="70" y="6"/>
                    <a:pt x="70" y="6"/>
                    <a:pt x="70" y="6"/>
                  </a:cubicBezTo>
                  <a:cubicBezTo>
                    <a:pt x="51" y="0"/>
                    <a:pt x="38" y="0"/>
                    <a:pt x="2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9" name="Freeform 192"/>
            <p:cNvSpPr>
              <a:spLocks/>
            </p:cNvSpPr>
            <p:nvPr/>
          </p:nvSpPr>
          <p:spPr bwMode="black">
            <a:xfrm>
              <a:off x="8348663" y="2689225"/>
              <a:ext cx="36513" cy="55563"/>
            </a:xfrm>
            <a:custGeom>
              <a:avLst/>
              <a:gdLst>
                <a:gd name="T0" fmla="*/ 13 w 49"/>
                <a:gd name="T1" fmla="*/ 7 h 75"/>
                <a:gd name="T2" fmla="*/ 2 w 49"/>
                <a:gd name="T3" fmla="*/ 57 h 75"/>
                <a:gd name="T4" fmla="*/ 0 w 49"/>
                <a:gd name="T5" fmla="*/ 64 h 75"/>
                <a:gd name="T6" fmla="*/ 34 w 49"/>
                <a:gd name="T7" fmla="*/ 75 h 75"/>
                <a:gd name="T8" fmla="*/ 36 w 49"/>
                <a:gd name="T9" fmla="*/ 67 h 75"/>
                <a:gd name="T10" fmla="*/ 48 w 49"/>
                <a:gd name="T11" fmla="*/ 13 h 75"/>
                <a:gd name="T12" fmla="*/ 49 w 49"/>
                <a:gd name="T13" fmla="*/ 5 h 75"/>
                <a:gd name="T14" fmla="*/ 15 w 49"/>
                <a:gd name="T15" fmla="*/ 0 h 75"/>
                <a:gd name="T16" fmla="*/ 13 w 49"/>
                <a:gd name="T17" fmla="*/ 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75">
                  <a:moveTo>
                    <a:pt x="13" y="7"/>
                  </a:moveTo>
                  <a:cubicBezTo>
                    <a:pt x="10" y="26"/>
                    <a:pt x="7" y="43"/>
                    <a:pt x="2" y="57"/>
                  </a:cubicBezTo>
                  <a:cubicBezTo>
                    <a:pt x="0" y="64"/>
                    <a:pt x="0" y="64"/>
                    <a:pt x="0" y="64"/>
                  </a:cubicBezTo>
                  <a:cubicBezTo>
                    <a:pt x="34" y="75"/>
                    <a:pt x="34" y="75"/>
                    <a:pt x="34" y="75"/>
                  </a:cubicBezTo>
                  <a:cubicBezTo>
                    <a:pt x="36" y="67"/>
                    <a:pt x="36" y="67"/>
                    <a:pt x="36" y="67"/>
                  </a:cubicBezTo>
                  <a:cubicBezTo>
                    <a:pt x="41" y="52"/>
                    <a:pt x="45" y="34"/>
                    <a:pt x="48" y="13"/>
                  </a:cubicBezTo>
                  <a:cubicBezTo>
                    <a:pt x="49" y="5"/>
                    <a:pt x="49" y="5"/>
                    <a:pt x="49" y="5"/>
                  </a:cubicBezTo>
                  <a:cubicBezTo>
                    <a:pt x="15" y="0"/>
                    <a:pt x="15" y="0"/>
                    <a:pt x="15" y="0"/>
                  </a:cubicBezTo>
                  <a:lnTo>
                    <a:pt x="13"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0" name="Freeform 193"/>
            <p:cNvSpPr>
              <a:spLocks/>
            </p:cNvSpPr>
            <p:nvPr/>
          </p:nvSpPr>
          <p:spPr bwMode="black">
            <a:xfrm>
              <a:off x="8362950" y="2611438"/>
              <a:ext cx="26988" cy="52388"/>
            </a:xfrm>
            <a:custGeom>
              <a:avLst/>
              <a:gdLst>
                <a:gd name="T0" fmla="*/ 2 w 38"/>
                <a:gd name="T1" fmla="*/ 0 h 70"/>
                <a:gd name="T2" fmla="*/ 2 w 38"/>
                <a:gd name="T3" fmla="*/ 8 h 70"/>
                <a:gd name="T4" fmla="*/ 0 w 38"/>
                <a:gd name="T5" fmla="*/ 60 h 70"/>
                <a:gd name="T6" fmla="*/ 0 w 38"/>
                <a:gd name="T7" fmla="*/ 67 h 70"/>
                <a:gd name="T8" fmla="*/ 35 w 38"/>
                <a:gd name="T9" fmla="*/ 70 h 70"/>
                <a:gd name="T10" fmla="*/ 35 w 38"/>
                <a:gd name="T11" fmla="*/ 62 h 70"/>
                <a:gd name="T12" fmla="*/ 38 w 38"/>
                <a:gd name="T13" fmla="*/ 8 h 70"/>
                <a:gd name="T14" fmla="*/ 38 w 38"/>
                <a:gd name="T15" fmla="*/ 0 h 70"/>
                <a:gd name="T16" fmla="*/ 2 w 38"/>
                <a:gd name="T1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70">
                  <a:moveTo>
                    <a:pt x="2" y="0"/>
                  </a:moveTo>
                  <a:cubicBezTo>
                    <a:pt x="2" y="8"/>
                    <a:pt x="2" y="8"/>
                    <a:pt x="2" y="8"/>
                  </a:cubicBezTo>
                  <a:cubicBezTo>
                    <a:pt x="2" y="25"/>
                    <a:pt x="2" y="43"/>
                    <a:pt x="0" y="60"/>
                  </a:cubicBezTo>
                  <a:cubicBezTo>
                    <a:pt x="0" y="67"/>
                    <a:pt x="0" y="67"/>
                    <a:pt x="0" y="67"/>
                  </a:cubicBezTo>
                  <a:cubicBezTo>
                    <a:pt x="35" y="70"/>
                    <a:pt x="35" y="70"/>
                    <a:pt x="35" y="70"/>
                  </a:cubicBezTo>
                  <a:cubicBezTo>
                    <a:pt x="35" y="62"/>
                    <a:pt x="35" y="62"/>
                    <a:pt x="35" y="62"/>
                  </a:cubicBezTo>
                  <a:cubicBezTo>
                    <a:pt x="37" y="44"/>
                    <a:pt x="38" y="26"/>
                    <a:pt x="38" y="8"/>
                  </a:cubicBezTo>
                  <a:cubicBezTo>
                    <a:pt x="38" y="0"/>
                    <a:pt x="38" y="0"/>
                    <a:pt x="38" y="0"/>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1" name="Freeform 194"/>
            <p:cNvSpPr>
              <a:spLocks/>
            </p:cNvSpPr>
            <p:nvPr/>
          </p:nvSpPr>
          <p:spPr bwMode="black">
            <a:xfrm>
              <a:off x="7783513" y="3113088"/>
              <a:ext cx="47625" cy="57150"/>
            </a:xfrm>
            <a:custGeom>
              <a:avLst/>
              <a:gdLst>
                <a:gd name="T0" fmla="*/ 32 w 63"/>
                <a:gd name="T1" fmla="*/ 0 h 76"/>
                <a:gd name="T2" fmla="*/ 29 w 63"/>
                <a:gd name="T3" fmla="*/ 7 h 76"/>
                <a:gd name="T4" fmla="*/ 5 w 63"/>
                <a:gd name="T5" fmla="*/ 50 h 76"/>
                <a:gd name="T6" fmla="*/ 0 w 63"/>
                <a:gd name="T7" fmla="*/ 57 h 76"/>
                <a:gd name="T8" fmla="*/ 30 w 63"/>
                <a:gd name="T9" fmla="*/ 76 h 76"/>
                <a:gd name="T10" fmla="*/ 34 w 63"/>
                <a:gd name="T11" fmla="*/ 70 h 76"/>
                <a:gd name="T12" fmla="*/ 60 w 63"/>
                <a:gd name="T13" fmla="*/ 22 h 76"/>
                <a:gd name="T14" fmla="*/ 63 w 63"/>
                <a:gd name="T15" fmla="*/ 16 h 76"/>
                <a:gd name="T16" fmla="*/ 49 w 63"/>
                <a:gd name="T17" fmla="*/ 7 h 76"/>
                <a:gd name="T18" fmla="*/ 32 w 63"/>
                <a:gd name="T19"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76">
                  <a:moveTo>
                    <a:pt x="32" y="0"/>
                  </a:moveTo>
                  <a:cubicBezTo>
                    <a:pt x="29" y="7"/>
                    <a:pt x="29" y="7"/>
                    <a:pt x="29" y="7"/>
                  </a:cubicBezTo>
                  <a:cubicBezTo>
                    <a:pt x="20" y="23"/>
                    <a:pt x="13" y="38"/>
                    <a:pt x="5" y="50"/>
                  </a:cubicBezTo>
                  <a:cubicBezTo>
                    <a:pt x="0" y="57"/>
                    <a:pt x="0" y="57"/>
                    <a:pt x="0" y="57"/>
                  </a:cubicBezTo>
                  <a:cubicBezTo>
                    <a:pt x="30" y="76"/>
                    <a:pt x="30" y="76"/>
                    <a:pt x="30" y="76"/>
                  </a:cubicBezTo>
                  <a:cubicBezTo>
                    <a:pt x="34" y="70"/>
                    <a:pt x="34" y="70"/>
                    <a:pt x="34" y="70"/>
                  </a:cubicBezTo>
                  <a:cubicBezTo>
                    <a:pt x="43" y="56"/>
                    <a:pt x="51" y="40"/>
                    <a:pt x="60" y="22"/>
                  </a:cubicBezTo>
                  <a:cubicBezTo>
                    <a:pt x="63" y="16"/>
                    <a:pt x="63" y="16"/>
                    <a:pt x="63" y="16"/>
                  </a:cubicBezTo>
                  <a:cubicBezTo>
                    <a:pt x="49" y="7"/>
                    <a:pt x="49" y="7"/>
                    <a:pt x="49" y="7"/>
                  </a:cubicBezTo>
                  <a:lnTo>
                    <a:pt x="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2" name="Freeform 195"/>
            <p:cNvSpPr>
              <a:spLocks/>
            </p:cNvSpPr>
            <p:nvPr/>
          </p:nvSpPr>
          <p:spPr bwMode="black">
            <a:xfrm>
              <a:off x="8229600" y="2798763"/>
              <a:ext cx="57150" cy="49213"/>
            </a:xfrm>
            <a:custGeom>
              <a:avLst/>
              <a:gdLst>
                <a:gd name="T0" fmla="*/ 52 w 76"/>
                <a:gd name="T1" fmla="*/ 3 h 65"/>
                <a:gd name="T2" fmla="*/ 6 w 76"/>
                <a:gd name="T3" fmla="*/ 31 h 65"/>
                <a:gd name="T4" fmla="*/ 0 w 76"/>
                <a:gd name="T5" fmla="*/ 35 h 65"/>
                <a:gd name="T6" fmla="*/ 17 w 76"/>
                <a:gd name="T7" fmla="*/ 65 h 65"/>
                <a:gd name="T8" fmla="*/ 24 w 76"/>
                <a:gd name="T9" fmla="*/ 61 h 65"/>
                <a:gd name="T10" fmla="*/ 70 w 76"/>
                <a:gd name="T11" fmla="*/ 33 h 65"/>
                <a:gd name="T12" fmla="*/ 76 w 76"/>
                <a:gd name="T13" fmla="*/ 30 h 65"/>
                <a:gd name="T14" fmla="*/ 58 w 76"/>
                <a:gd name="T15" fmla="*/ 0 h 65"/>
                <a:gd name="T16" fmla="*/ 52 w 76"/>
                <a:gd name="T17" fmla="*/ 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5">
                  <a:moveTo>
                    <a:pt x="52" y="3"/>
                  </a:moveTo>
                  <a:cubicBezTo>
                    <a:pt x="38" y="12"/>
                    <a:pt x="22" y="21"/>
                    <a:pt x="6" y="31"/>
                  </a:cubicBezTo>
                  <a:cubicBezTo>
                    <a:pt x="0" y="35"/>
                    <a:pt x="0" y="35"/>
                    <a:pt x="0" y="35"/>
                  </a:cubicBezTo>
                  <a:cubicBezTo>
                    <a:pt x="17" y="65"/>
                    <a:pt x="17" y="65"/>
                    <a:pt x="17" y="65"/>
                  </a:cubicBezTo>
                  <a:cubicBezTo>
                    <a:pt x="24" y="61"/>
                    <a:pt x="24" y="61"/>
                    <a:pt x="24" y="61"/>
                  </a:cubicBezTo>
                  <a:cubicBezTo>
                    <a:pt x="41" y="51"/>
                    <a:pt x="56" y="42"/>
                    <a:pt x="70" y="33"/>
                  </a:cubicBezTo>
                  <a:cubicBezTo>
                    <a:pt x="76" y="30"/>
                    <a:pt x="76" y="30"/>
                    <a:pt x="76" y="30"/>
                  </a:cubicBezTo>
                  <a:cubicBezTo>
                    <a:pt x="58" y="0"/>
                    <a:pt x="58" y="0"/>
                    <a:pt x="58" y="0"/>
                  </a:cubicBezTo>
                  <a:lnTo>
                    <a:pt x="52"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3" name="Freeform 196"/>
            <p:cNvSpPr>
              <a:spLocks/>
            </p:cNvSpPr>
            <p:nvPr/>
          </p:nvSpPr>
          <p:spPr bwMode="black">
            <a:xfrm>
              <a:off x="8297863" y="2754313"/>
              <a:ext cx="57150" cy="50800"/>
            </a:xfrm>
            <a:custGeom>
              <a:avLst/>
              <a:gdLst>
                <a:gd name="T0" fmla="*/ 49 w 77"/>
                <a:gd name="T1" fmla="*/ 5 h 68"/>
                <a:gd name="T2" fmla="*/ 7 w 77"/>
                <a:gd name="T3" fmla="*/ 34 h 68"/>
                <a:gd name="T4" fmla="*/ 0 w 77"/>
                <a:gd name="T5" fmla="*/ 39 h 68"/>
                <a:gd name="T6" fmla="*/ 19 w 77"/>
                <a:gd name="T7" fmla="*/ 68 h 68"/>
                <a:gd name="T8" fmla="*/ 26 w 77"/>
                <a:gd name="T9" fmla="*/ 64 h 68"/>
                <a:gd name="T10" fmla="*/ 71 w 77"/>
                <a:gd name="T11" fmla="*/ 33 h 68"/>
                <a:gd name="T12" fmla="*/ 77 w 77"/>
                <a:gd name="T13" fmla="*/ 28 h 68"/>
                <a:gd name="T14" fmla="*/ 55 w 77"/>
                <a:gd name="T15" fmla="*/ 0 h 68"/>
                <a:gd name="T16" fmla="*/ 49 w 77"/>
                <a:gd name="T17"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8">
                  <a:moveTo>
                    <a:pt x="49" y="5"/>
                  </a:moveTo>
                  <a:cubicBezTo>
                    <a:pt x="40" y="12"/>
                    <a:pt x="26" y="22"/>
                    <a:pt x="7" y="34"/>
                  </a:cubicBezTo>
                  <a:cubicBezTo>
                    <a:pt x="0" y="39"/>
                    <a:pt x="0" y="39"/>
                    <a:pt x="0" y="39"/>
                  </a:cubicBezTo>
                  <a:cubicBezTo>
                    <a:pt x="19" y="68"/>
                    <a:pt x="19" y="68"/>
                    <a:pt x="19" y="68"/>
                  </a:cubicBezTo>
                  <a:cubicBezTo>
                    <a:pt x="26" y="64"/>
                    <a:pt x="26" y="64"/>
                    <a:pt x="26" y="64"/>
                  </a:cubicBezTo>
                  <a:cubicBezTo>
                    <a:pt x="46" y="51"/>
                    <a:pt x="61" y="41"/>
                    <a:pt x="71" y="33"/>
                  </a:cubicBezTo>
                  <a:cubicBezTo>
                    <a:pt x="77" y="28"/>
                    <a:pt x="77" y="28"/>
                    <a:pt x="77" y="28"/>
                  </a:cubicBezTo>
                  <a:cubicBezTo>
                    <a:pt x="55" y="0"/>
                    <a:pt x="55" y="0"/>
                    <a:pt x="55" y="0"/>
                  </a:cubicBezTo>
                  <a:lnTo>
                    <a:pt x="49"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4" name="Freeform 197"/>
            <p:cNvSpPr>
              <a:spLocks/>
            </p:cNvSpPr>
            <p:nvPr/>
          </p:nvSpPr>
          <p:spPr bwMode="black">
            <a:xfrm>
              <a:off x="7313613" y="2935288"/>
              <a:ext cx="57150" cy="49213"/>
            </a:xfrm>
            <a:custGeom>
              <a:avLst/>
              <a:gdLst>
                <a:gd name="T0" fmla="*/ 24 w 77"/>
                <a:gd name="T1" fmla="*/ 4 h 65"/>
                <a:gd name="T2" fmla="*/ 18 w 77"/>
                <a:gd name="T3" fmla="*/ 0 h 65"/>
                <a:gd name="T4" fmla="*/ 0 w 77"/>
                <a:gd name="T5" fmla="*/ 30 h 65"/>
                <a:gd name="T6" fmla="*/ 7 w 77"/>
                <a:gd name="T7" fmla="*/ 34 h 65"/>
                <a:gd name="T8" fmla="*/ 53 w 77"/>
                <a:gd name="T9" fmla="*/ 61 h 65"/>
                <a:gd name="T10" fmla="*/ 59 w 77"/>
                <a:gd name="T11" fmla="*/ 65 h 65"/>
                <a:gd name="T12" fmla="*/ 77 w 77"/>
                <a:gd name="T13" fmla="*/ 34 h 65"/>
                <a:gd name="T14" fmla="*/ 71 w 77"/>
                <a:gd name="T15" fmla="*/ 31 h 65"/>
                <a:gd name="T16" fmla="*/ 24 w 77"/>
                <a:gd name="T17"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5">
                  <a:moveTo>
                    <a:pt x="24" y="4"/>
                  </a:moveTo>
                  <a:cubicBezTo>
                    <a:pt x="18" y="0"/>
                    <a:pt x="18" y="0"/>
                    <a:pt x="18" y="0"/>
                  </a:cubicBezTo>
                  <a:cubicBezTo>
                    <a:pt x="0" y="30"/>
                    <a:pt x="0" y="30"/>
                    <a:pt x="0" y="30"/>
                  </a:cubicBezTo>
                  <a:cubicBezTo>
                    <a:pt x="7" y="34"/>
                    <a:pt x="7" y="34"/>
                    <a:pt x="7" y="34"/>
                  </a:cubicBezTo>
                  <a:cubicBezTo>
                    <a:pt x="22" y="43"/>
                    <a:pt x="37" y="52"/>
                    <a:pt x="53" y="61"/>
                  </a:cubicBezTo>
                  <a:cubicBezTo>
                    <a:pt x="59" y="65"/>
                    <a:pt x="59" y="65"/>
                    <a:pt x="59" y="65"/>
                  </a:cubicBezTo>
                  <a:cubicBezTo>
                    <a:pt x="77" y="34"/>
                    <a:pt x="77" y="34"/>
                    <a:pt x="77" y="34"/>
                  </a:cubicBezTo>
                  <a:cubicBezTo>
                    <a:pt x="71" y="31"/>
                    <a:pt x="71" y="31"/>
                    <a:pt x="71" y="31"/>
                  </a:cubicBezTo>
                  <a:cubicBezTo>
                    <a:pt x="55" y="22"/>
                    <a:pt x="40" y="13"/>
                    <a:pt x="2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5" name="Freeform 198"/>
            <p:cNvSpPr>
              <a:spLocks/>
            </p:cNvSpPr>
            <p:nvPr/>
          </p:nvSpPr>
          <p:spPr bwMode="black">
            <a:xfrm>
              <a:off x="7381875" y="2974975"/>
              <a:ext cx="57150" cy="49213"/>
            </a:xfrm>
            <a:custGeom>
              <a:avLst/>
              <a:gdLst>
                <a:gd name="T0" fmla="*/ 0 w 36"/>
                <a:gd name="T1" fmla="*/ 15 h 31"/>
                <a:gd name="T2" fmla="*/ 28 w 36"/>
                <a:gd name="T3" fmla="*/ 31 h 31"/>
                <a:gd name="T4" fmla="*/ 36 w 36"/>
                <a:gd name="T5" fmla="*/ 17 h 31"/>
                <a:gd name="T6" fmla="*/ 8 w 36"/>
                <a:gd name="T7" fmla="*/ 0 h 31"/>
                <a:gd name="T8" fmla="*/ 0 w 36"/>
                <a:gd name="T9" fmla="*/ 15 h 31"/>
              </a:gdLst>
              <a:ahLst/>
              <a:cxnLst>
                <a:cxn ang="0">
                  <a:pos x="T0" y="T1"/>
                </a:cxn>
                <a:cxn ang="0">
                  <a:pos x="T2" y="T3"/>
                </a:cxn>
                <a:cxn ang="0">
                  <a:pos x="T4" y="T5"/>
                </a:cxn>
                <a:cxn ang="0">
                  <a:pos x="T6" y="T7"/>
                </a:cxn>
                <a:cxn ang="0">
                  <a:pos x="T8" y="T9"/>
                </a:cxn>
              </a:cxnLst>
              <a:rect l="0" t="0" r="r" b="b"/>
              <a:pathLst>
                <a:path w="36" h="31">
                  <a:moveTo>
                    <a:pt x="0" y="15"/>
                  </a:moveTo>
                  <a:lnTo>
                    <a:pt x="28" y="31"/>
                  </a:lnTo>
                  <a:lnTo>
                    <a:pt x="36" y="17"/>
                  </a:lnTo>
                  <a:lnTo>
                    <a:pt x="8" y="0"/>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6" name="Freeform 199"/>
            <p:cNvSpPr>
              <a:spLocks/>
            </p:cNvSpPr>
            <p:nvPr/>
          </p:nvSpPr>
          <p:spPr bwMode="black">
            <a:xfrm>
              <a:off x="7243763" y="2895600"/>
              <a:ext cx="58738" cy="47625"/>
            </a:xfrm>
            <a:custGeom>
              <a:avLst/>
              <a:gdLst>
                <a:gd name="T0" fmla="*/ 24 w 77"/>
                <a:gd name="T1" fmla="*/ 4 h 64"/>
                <a:gd name="T2" fmla="*/ 17 w 77"/>
                <a:gd name="T3" fmla="*/ 0 h 64"/>
                <a:gd name="T4" fmla="*/ 0 w 77"/>
                <a:gd name="T5" fmla="*/ 31 h 64"/>
                <a:gd name="T6" fmla="*/ 6 w 77"/>
                <a:gd name="T7" fmla="*/ 34 h 64"/>
                <a:gd name="T8" fmla="*/ 53 w 77"/>
                <a:gd name="T9" fmla="*/ 61 h 64"/>
                <a:gd name="T10" fmla="*/ 59 w 77"/>
                <a:gd name="T11" fmla="*/ 64 h 64"/>
                <a:gd name="T12" fmla="*/ 77 w 77"/>
                <a:gd name="T13" fmla="*/ 34 h 64"/>
                <a:gd name="T14" fmla="*/ 70 w 77"/>
                <a:gd name="T15" fmla="*/ 30 h 64"/>
                <a:gd name="T16" fmla="*/ 24 w 77"/>
                <a:gd name="T17" fmla="*/ 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24" y="4"/>
                  </a:moveTo>
                  <a:cubicBezTo>
                    <a:pt x="17" y="0"/>
                    <a:pt x="17" y="0"/>
                    <a:pt x="17" y="0"/>
                  </a:cubicBezTo>
                  <a:cubicBezTo>
                    <a:pt x="0" y="31"/>
                    <a:pt x="0" y="31"/>
                    <a:pt x="0" y="31"/>
                  </a:cubicBezTo>
                  <a:cubicBezTo>
                    <a:pt x="6" y="34"/>
                    <a:pt x="6" y="34"/>
                    <a:pt x="6" y="34"/>
                  </a:cubicBezTo>
                  <a:cubicBezTo>
                    <a:pt x="21" y="42"/>
                    <a:pt x="36" y="51"/>
                    <a:pt x="53" y="61"/>
                  </a:cubicBezTo>
                  <a:cubicBezTo>
                    <a:pt x="59" y="64"/>
                    <a:pt x="59" y="64"/>
                    <a:pt x="59" y="64"/>
                  </a:cubicBezTo>
                  <a:cubicBezTo>
                    <a:pt x="77" y="34"/>
                    <a:pt x="77" y="34"/>
                    <a:pt x="77" y="34"/>
                  </a:cubicBezTo>
                  <a:cubicBezTo>
                    <a:pt x="70" y="30"/>
                    <a:pt x="70" y="30"/>
                    <a:pt x="70" y="30"/>
                  </a:cubicBezTo>
                  <a:cubicBezTo>
                    <a:pt x="53" y="20"/>
                    <a:pt x="38" y="12"/>
                    <a:pt x="2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7" name="Freeform 200"/>
            <p:cNvSpPr>
              <a:spLocks/>
            </p:cNvSpPr>
            <p:nvPr/>
          </p:nvSpPr>
          <p:spPr bwMode="black">
            <a:xfrm>
              <a:off x="7173913" y="2857500"/>
              <a:ext cx="57150" cy="47625"/>
            </a:xfrm>
            <a:custGeom>
              <a:avLst/>
              <a:gdLst>
                <a:gd name="T0" fmla="*/ 23 w 77"/>
                <a:gd name="T1" fmla="*/ 3 h 63"/>
                <a:gd name="T2" fmla="*/ 16 w 77"/>
                <a:gd name="T3" fmla="*/ 0 h 63"/>
                <a:gd name="T4" fmla="*/ 0 w 77"/>
                <a:gd name="T5" fmla="*/ 31 h 63"/>
                <a:gd name="T6" fmla="*/ 7 w 77"/>
                <a:gd name="T7" fmla="*/ 35 h 63"/>
                <a:gd name="T8" fmla="*/ 54 w 77"/>
                <a:gd name="T9" fmla="*/ 59 h 63"/>
                <a:gd name="T10" fmla="*/ 60 w 77"/>
                <a:gd name="T11" fmla="*/ 63 h 63"/>
                <a:gd name="T12" fmla="*/ 77 w 77"/>
                <a:gd name="T13" fmla="*/ 32 h 63"/>
                <a:gd name="T14" fmla="*/ 71 w 77"/>
                <a:gd name="T15" fmla="*/ 29 h 63"/>
                <a:gd name="T16" fmla="*/ 23 w 77"/>
                <a:gd name="T17" fmla="*/ 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3">
                  <a:moveTo>
                    <a:pt x="23" y="3"/>
                  </a:moveTo>
                  <a:cubicBezTo>
                    <a:pt x="16" y="0"/>
                    <a:pt x="16" y="0"/>
                    <a:pt x="16" y="0"/>
                  </a:cubicBezTo>
                  <a:cubicBezTo>
                    <a:pt x="0" y="31"/>
                    <a:pt x="0" y="31"/>
                    <a:pt x="0" y="31"/>
                  </a:cubicBezTo>
                  <a:cubicBezTo>
                    <a:pt x="7" y="35"/>
                    <a:pt x="7" y="35"/>
                    <a:pt x="7" y="35"/>
                  </a:cubicBezTo>
                  <a:cubicBezTo>
                    <a:pt x="20" y="41"/>
                    <a:pt x="36" y="50"/>
                    <a:pt x="54" y="59"/>
                  </a:cubicBezTo>
                  <a:cubicBezTo>
                    <a:pt x="60" y="63"/>
                    <a:pt x="60" y="63"/>
                    <a:pt x="60" y="63"/>
                  </a:cubicBezTo>
                  <a:cubicBezTo>
                    <a:pt x="77" y="32"/>
                    <a:pt x="77" y="32"/>
                    <a:pt x="77" y="32"/>
                  </a:cubicBezTo>
                  <a:cubicBezTo>
                    <a:pt x="71" y="29"/>
                    <a:pt x="71" y="29"/>
                    <a:pt x="71" y="29"/>
                  </a:cubicBezTo>
                  <a:cubicBezTo>
                    <a:pt x="52" y="18"/>
                    <a:pt x="36" y="10"/>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8" name="Freeform 201"/>
            <p:cNvSpPr>
              <a:spLocks/>
            </p:cNvSpPr>
            <p:nvPr/>
          </p:nvSpPr>
          <p:spPr bwMode="black">
            <a:xfrm>
              <a:off x="7099300" y="2835275"/>
              <a:ext cx="57150" cy="34925"/>
            </a:xfrm>
            <a:custGeom>
              <a:avLst/>
              <a:gdLst>
                <a:gd name="T0" fmla="*/ 60 w 76"/>
                <a:gd name="T1" fmla="*/ 10 h 47"/>
                <a:gd name="T2" fmla="*/ 58 w 76"/>
                <a:gd name="T3" fmla="*/ 10 h 47"/>
                <a:gd name="T4" fmla="*/ 18 w 76"/>
                <a:gd name="T5" fmla="*/ 2 h 47"/>
                <a:gd name="T6" fmla="*/ 11 w 76"/>
                <a:gd name="T7" fmla="*/ 0 h 47"/>
                <a:gd name="T8" fmla="*/ 0 w 76"/>
                <a:gd name="T9" fmla="*/ 33 h 47"/>
                <a:gd name="T10" fmla="*/ 7 w 76"/>
                <a:gd name="T11" fmla="*/ 35 h 47"/>
                <a:gd name="T12" fmla="*/ 55 w 76"/>
                <a:gd name="T13" fmla="*/ 45 h 47"/>
                <a:gd name="T14" fmla="*/ 60 w 76"/>
                <a:gd name="T15" fmla="*/ 45 h 47"/>
                <a:gd name="T16" fmla="*/ 61 w 76"/>
                <a:gd name="T17" fmla="*/ 45 h 47"/>
                <a:gd name="T18" fmla="*/ 68 w 76"/>
                <a:gd name="T19" fmla="*/ 47 h 47"/>
                <a:gd name="T20" fmla="*/ 76 w 76"/>
                <a:gd name="T21" fmla="*/ 13 h 47"/>
                <a:gd name="T22" fmla="*/ 69 w 76"/>
                <a:gd name="T23" fmla="*/ 11 h 47"/>
                <a:gd name="T24" fmla="*/ 60 w 76"/>
                <a:gd name="T25" fmla="*/ 1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47">
                  <a:moveTo>
                    <a:pt x="60" y="10"/>
                  </a:moveTo>
                  <a:cubicBezTo>
                    <a:pt x="58" y="10"/>
                    <a:pt x="58" y="10"/>
                    <a:pt x="58" y="10"/>
                  </a:cubicBezTo>
                  <a:cubicBezTo>
                    <a:pt x="49" y="11"/>
                    <a:pt x="35" y="8"/>
                    <a:pt x="18" y="2"/>
                  </a:cubicBezTo>
                  <a:cubicBezTo>
                    <a:pt x="11" y="0"/>
                    <a:pt x="11" y="0"/>
                    <a:pt x="11" y="0"/>
                  </a:cubicBezTo>
                  <a:cubicBezTo>
                    <a:pt x="0" y="33"/>
                    <a:pt x="0" y="33"/>
                    <a:pt x="0" y="33"/>
                  </a:cubicBezTo>
                  <a:cubicBezTo>
                    <a:pt x="7" y="35"/>
                    <a:pt x="7" y="35"/>
                    <a:pt x="7" y="35"/>
                  </a:cubicBezTo>
                  <a:cubicBezTo>
                    <a:pt x="20" y="40"/>
                    <a:pt x="39" y="45"/>
                    <a:pt x="55" y="45"/>
                  </a:cubicBezTo>
                  <a:cubicBezTo>
                    <a:pt x="57" y="45"/>
                    <a:pt x="59" y="45"/>
                    <a:pt x="60" y="45"/>
                  </a:cubicBezTo>
                  <a:cubicBezTo>
                    <a:pt x="60" y="45"/>
                    <a:pt x="61" y="45"/>
                    <a:pt x="61" y="45"/>
                  </a:cubicBezTo>
                  <a:cubicBezTo>
                    <a:pt x="68" y="47"/>
                    <a:pt x="68" y="47"/>
                    <a:pt x="68" y="47"/>
                  </a:cubicBezTo>
                  <a:cubicBezTo>
                    <a:pt x="76" y="13"/>
                    <a:pt x="76" y="13"/>
                    <a:pt x="76" y="13"/>
                  </a:cubicBezTo>
                  <a:cubicBezTo>
                    <a:pt x="69" y="11"/>
                    <a:pt x="69" y="11"/>
                    <a:pt x="69" y="11"/>
                  </a:cubicBezTo>
                  <a:cubicBezTo>
                    <a:pt x="66" y="10"/>
                    <a:pt x="63" y="10"/>
                    <a:pt x="60"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9" name="Freeform 202"/>
            <p:cNvSpPr>
              <a:spLocks/>
            </p:cNvSpPr>
            <p:nvPr/>
          </p:nvSpPr>
          <p:spPr bwMode="black">
            <a:xfrm>
              <a:off x="7721600" y="3168650"/>
              <a:ext cx="55563" cy="30163"/>
            </a:xfrm>
            <a:custGeom>
              <a:avLst/>
              <a:gdLst>
                <a:gd name="T0" fmla="*/ 57 w 74"/>
                <a:gd name="T1" fmla="*/ 3 h 40"/>
                <a:gd name="T2" fmla="*/ 53 w 74"/>
                <a:gd name="T3" fmla="*/ 4 h 40"/>
                <a:gd name="T4" fmla="*/ 11 w 74"/>
                <a:gd name="T5" fmla="*/ 4 h 40"/>
                <a:gd name="T6" fmla="*/ 3 w 74"/>
                <a:gd name="T7" fmla="*/ 3 h 40"/>
                <a:gd name="T8" fmla="*/ 0 w 74"/>
                <a:gd name="T9" fmla="*/ 38 h 40"/>
                <a:gd name="T10" fmla="*/ 7 w 74"/>
                <a:gd name="T11" fmla="*/ 39 h 40"/>
                <a:gd name="T12" fmla="*/ 32 w 74"/>
                <a:gd name="T13" fmla="*/ 40 h 40"/>
                <a:gd name="T14" fmla="*/ 60 w 74"/>
                <a:gd name="T15" fmla="*/ 38 h 40"/>
                <a:gd name="T16" fmla="*/ 67 w 74"/>
                <a:gd name="T17" fmla="*/ 36 h 40"/>
                <a:gd name="T18" fmla="*/ 74 w 74"/>
                <a:gd name="T19" fmla="*/ 34 h 40"/>
                <a:gd name="T20" fmla="*/ 64 w 74"/>
                <a:gd name="T21" fmla="*/ 0 h 40"/>
                <a:gd name="T22" fmla="*/ 57 w 74"/>
                <a:gd name="T23" fmla="*/ 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40">
                  <a:moveTo>
                    <a:pt x="57" y="3"/>
                  </a:moveTo>
                  <a:cubicBezTo>
                    <a:pt x="56" y="3"/>
                    <a:pt x="55" y="3"/>
                    <a:pt x="53" y="4"/>
                  </a:cubicBezTo>
                  <a:cubicBezTo>
                    <a:pt x="43" y="5"/>
                    <a:pt x="28" y="6"/>
                    <a:pt x="11" y="4"/>
                  </a:cubicBezTo>
                  <a:cubicBezTo>
                    <a:pt x="3" y="3"/>
                    <a:pt x="3" y="3"/>
                    <a:pt x="3" y="3"/>
                  </a:cubicBezTo>
                  <a:cubicBezTo>
                    <a:pt x="0" y="38"/>
                    <a:pt x="0" y="38"/>
                    <a:pt x="0" y="38"/>
                  </a:cubicBezTo>
                  <a:cubicBezTo>
                    <a:pt x="7" y="39"/>
                    <a:pt x="7" y="39"/>
                    <a:pt x="7" y="39"/>
                  </a:cubicBezTo>
                  <a:cubicBezTo>
                    <a:pt x="16" y="40"/>
                    <a:pt x="25" y="40"/>
                    <a:pt x="32" y="40"/>
                  </a:cubicBezTo>
                  <a:cubicBezTo>
                    <a:pt x="43" y="40"/>
                    <a:pt x="52" y="40"/>
                    <a:pt x="60" y="38"/>
                  </a:cubicBezTo>
                  <a:cubicBezTo>
                    <a:pt x="62" y="38"/>
                    <a:pt x="65" y="37"/>
                    <a:pt x="67" y="36"/>
                  </a:cubicBezTo>
                  <a:cubicBezTo>
                    <a:pt x="74" y="34"/>
                    <a:pt x="74" y="34"/>
                    <a:pt x="74" y="34"/>
                  </a:cubicBezTo>
                  <a:cubicBezTo>
                    <a:pt x="64" y="0"/>
                    <a:pt x="64" y="0"/>
                    <a:pt x="64" y="0"/>
                  </a:cubicBezTo>
                  <a:lnTo>
                    <a:pt x="57"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0" name="Freeform 203"/>
            <p:cNvSpPr>
              <a:spLocks/>
            </p:cNvSpPr>
            <p:nvPr/>
          </p:nvSpPr>
          <p:spPr bwMode="black">
            <a:xfrm>
              <a:off x="7583488" y="3100388"/>
              <a:ext cx="49213" cy="58738"/>
            </a:xfrm>
            <a:custGeom>
              <a:avLst/>
              <a:gdLst>
                <a:gd name="T0" fmla="*/ 49 w 64"/>
                <a:gd name="T1" fmla="*/ 34 h 78"/>
                <a:gd name="T2" fmla="*/ 49 w 64"/>
                <a:gd name="T3" fmla="*/ 33 h 78"/>
                <a:gd name="T4" fmla="*/ 33 w 64"/>
                <a:gd name="T5" fmla="*/ 6 h 78"/>
                <a:gd name="T6" fmla="*/ 29 w 64"/>
                <a:gd name="T7" fmla="*/ 0 h 78"/>
                <a:gd name="T8" fmla="*/ 0 w 64"/>
                <a:gd name="T9" fmla="*/ 19 h 78"/>
                <a:gd name="T10" fmla="*/ 4 w 64"/>
                <a:gd name="T11" fmla="*/ 26 h 78"/>
                <a:gd name="T12" fmla="*/ 18 w 64"/>
                <a:gd name="T13" fmla="*/ 50 h 78"/>
                <a:gd name="T14" fmla="*/ 31 w 64"/>
                <a:gd name="T15" fmla="*/ 72 h 78"/>
                <a:gd name="T16" fmla="*/ 35 w 64"/>
                <a:gd name="T17" fmla="*/ 78 h 78"/>
                <a:gd name="T18" fmla="*/ 64 w 64"/>
                <a:gd name="T19" fmla="*/ 59 h 78"/>
                <a:gd name="T20" fmla="*/ 60 w 64"/>
                <a:gd name="T21" fmla="*/ 52 h 78"/>
                <a:gd name="T22" fmla="*/ 49 w 64"/>
                <a:gd name="T23" fmla="*/ 3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78">
                  <a:moveTo>
                    <a:pt x="49" y="34"/>
                  </a:moveTo>
                  <a:cubicBezTo>
                    <a:pt x="49" y="33"/>
                    <a:pt x="49" y="33"/>
                    <a:pt x="49" y="33"/>
                  </a:cubicBezTo>
                  <a:cubicBezTo>
                    <a:pt x="44" y="25"/>
                    <a:pt x="39" y="15"/>
                    <a:pt x="33" y="6"/>
                  </a:cubicBezTo>
                  <a:cubicBezTo>
                    <a:pt x="29" y="0"/>
                    <a:pt x="29" y="0"/>
                    <a:pt x="29" y="0"/>
                  </a:cubicBezTo>
                  <a:cubicBezTo>
                    <a:pt x="0" y="19"/>
                    <a:pt x="0" y="19"/>
                    <a:pt x="0" y="19"/>
                  </a:cubicBezTo>
                  <a:cubicBezTo>
                    <a:pt x="4" y="26"/>
                    <a:pt x="4" y="26"/>
                    <a:pt x="4" y="26"/>
                  </a:cubicBezTo>
                  <a:cubicBezTo>
                    <a:pt x="9" y="34"/>
                    <a:pt x="14" y="43"/>
                    <a:pt x="18" y="50"/>
                  </a:cubicBezTo>
                  <a:cubicBezTo>
                    <a:pt x="22" y="58"/>
                    <a:pt x="27" y="65"/>
                    <a:pt x="31" y="72"/>
                  </a:cubicBezTo>
                  <a:cubicBezTo>
                    <a:pt x="35" y="78"/>
                    <a:pt x="35" y="78"/>
                    <a:pt x="35" y="78"/>
                  </a:cubicBezTo>
                  <a:cubicBezTo>
                    <a:pt x="64" y="59"/>
                    <a:pt x="64" y="59"/>
                    <a:pt x="64" y="59"/>
                  </a:cubicBezTo>
                  <a:cubicBezTo>
                    <a:pt x="60" y="52"/>
                    <a:pt x="60" y="52"/>
                    <a:pt x="60" y="52"/>
                  </a:cubicBezTo>
                  <a:cubicBezTo>
                    <a:pt x="57" y="47"/>
                    <a:pt x="53" y="41"/>
                    <a:pt x="4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1" name="Freeform 204"/>
            <p:cNvSpPr>
              <a:spLocks/>
            </p:cNvSpPr>
            <p:nvPr/>
          </p:nvSpPr>
          <p:spPr bwMode="black">
            <a:xfrm>
              <a:off x="7521575" y="3054350"/>
              <a:ext cx="55563" cy="47625"/>
            </a:xfrm>
            <a:custGeom>
              <a:avLst/>
              <a:gdLst>
                <a:gd name="T0" fmla="*/ 23 w 75"/>
                <a:gd name="T1" fmla="*/ 4 h 62"/>
                <a:gd name="T2" fmla="*/ 17 w 75"/>
                <a:gd name="T3" fmla="*/ 0 h 62"/>
                <a:gd name="T4" fmla="*/ 0 w 75"/>
                <a:gd name="T5" fmla="*/ 31 h 62"/>
                <a:gd name="T6" fmla="*/ 6 w 75"/>
                <a:gd name="T7" fmla="*/ 35 h 62"/>
                <a:gd name="T8" fmla="*/ 57 w 75"/>
                <a:gd name="T9" fmla="*/ 59 h 62"/>
                <a:gd name="T10" fmla="*/ 66 w 75"/>
                <a:gd name="T11" fmla="*/ 62 h 62"/>
                <a:gd name="T12" fmla="*/ 75 w 75"/>
                <a:gd name="T13" fmla="*/ 28 h 62"/>
                <a:gd name="T14" fmla="*/ 66 w 75"/>
                <a:gd name="T15" fmla="*/ 25 h 62"/>
                <a:gd name="T16" fmla="*/ 23 w 75"/>
                <a:gd name="T17"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62">
                  <a:moveTo>
                    <a:pt x="23" y="4"/>
                  </a:moveTo>
                  <a:cubicBezTo>
                    <a:pt x="17" y="0"/>
                    <a:pt x="17" y="0"/>
                    <a:pt x="17" y="0"/>
                  </a:cubicBezTo>
                  <a:cubicBezTo>
                    <a:pt x="0" y="31"/>
                    <a:pt x="0" y="31"/>
                    <a:pt x="0" y="31"/>
                  </a:cubicBezTo>
                  <a:cubicBezTo>
                    <a:pt x="6" y="35"/>
                    <a:pt x="6" y="35"/>
                    <a:pt x="6" y="35"/>
                  </a:cubicBezTo>
                  <a:cubicBezTo>
                    <a:pt x="42" y="54"/>
                    <a:pt x="52" y="58"/>
                    <a:pt x="57" y="59"/>
                  </a:cubicBezTo>
                  <a:cubicBezTo>
                    <a:pt x="66" y="62"/>
                    <a:pt x="66" y="62"/>
                    <a:pt x="66" y="62"/>
                  </a:cubicBezTo>
                  <a:cubicBezTo>
                    <a:pt x="75" y="28"/>
                    <a:pt x="75" y="28"/>
                    <a:pt x="75" y="28"/>
                  </a:cubicBezTo>
                  <a:cubicBezTo>
                    <a:pt x="66" y="25"/>
                    <a:pt x="66" y="25"/>
                    <a:pt x="66" y="25"/>
                  </a:cubicBezTo>
                  <a:cubicBezTo>
                    <a:pt x="65" y="25"/>
                    <a:pt x="58" y="23"/>
                    <a:pt x="2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2" name="Freeform 205"/>
            <p:cNvSpPr>
              <a:spLocks/>
            </p:cNvSpPr>
            <p:nvPr/>
          </p:nvSpPr>
          <p:spPr bwMode="black">
            <a:xfrm>
              <a:off x="7640638" y="3154363"/>
              <a:ext cx="57150" cy="38100"/>
            </a:xfrm>
            <a:custGeom>
              <a:avLst/>
              <a:gdLst>
                <a:gd name="T0" fmla="*/ 19 w 76"/>
                <a:gd name="T1" fmla="*/ 3 h 52"/>
                <a:gd name="T2" fmla="*/ 12 w 76"/>
                <a:gd name="T3" fmla="*/ 0 h 52"/>
                <a:gd name="T4" fmla="*/ 0 w 76"/>
                <a:gd name="T5" fmla="*/ 33 h 52"/>
                <a:gd name="T6" fmla="*/ 7 w 76"/>
                <a:gd name="T7" fmla="*/ 36 h 52"/>
                <a:gd name="T8" fmla="*/ 61 w 76"/>
                <a:gd name="T9" fmla="*/ 51 h 52"/>
                <a:gd name="T10" fmla="*/ 68 w 76"/>
                <a:gd name="T11" fmla="*/ 52 h 52"/>
                <a:gd name="T12" fmla="*/ 76 w 76"/>
                <a:gd name="T13" fmla="*/ 18 h 52"/>
                <a:gd name="T14" fmla="*/ 68 w 76"/>
                <a:gd name="T15" fmla="*/ 16 h 52"/>
                <a:gd name="T16" fmla="*/ 19 w 76"/>
                <a:gd name="T17" fmla="*/ 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52">
                  <a:moveTo>
                    <a:pt x="19" y="3"/>
                  </a:moveTo>
                  <a:cubicBezTo>
                    <a:pt x="12" y="0"/>
                    <a:pt x="12" y="0"/>
                    <a:pt x="12" y="0"/>
                  </a:cubicBezTo>
                  <a:cubicBezTo>
                    <a:pt x="0" y="33"/>
                    <a:pt x="0" y="33"/>
                    <a:pt x="0" y="33"/>
                  </a:cubicBezTo>
                  <a:cubicBezTo>
                    <a:pt x="7" y="36"/>
                    <a:pt x="7" y="36"/>
                    <a:pt x="7" y="36"/>
                  </a:cubicBezTo>
                  <a:cubicBezTo>
                    <a:pt x="23" y="41"/>
                    <a:pt x="41" y="46"/>
                    <a:pt x="61" y="51"/>
                  </a:cubicBezTo>
                  <a:cubicBezTo>
                    <a:pt x="68" y="52"/>
                    <a:pt x="68" y="52"/>
                    <a:pt x="68" y="52"/>
                  </a:cubicBezTo>
                  <a:cubicBezTo>
                    <a:pt x="76" y="18"/>
                    <a:pt x="76" y="18"/>
                    <a:pt x="76" y="18"/>
                  </a:cubicBezTo>
                  <a:cubicBezTo>
                    <a:pt x="68" y="16"/>
                    <a:pt x="68" y="16"/>
                    <a:pt x="68" y="16"/>
                  </a:cubicBezTo>
                  <a:cubicBezTo>
                    <a:pt x="50" y="12"/>
                    <a:pt x="33" y="8"/>
                    <a:pt x="1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3" name="Freeform 206"/>
            <p:cNvSpPr>
              <a:spLocks/>
            </p:cNvSpPr>
            <p:nvPr/>
          </p:nvSpPr>
          <p:spPr bwMode="black">
            <a:xfrm>
              <a:off x="7451725" y="3016250"/>
              <a:ext cx="57150" cy="47625"/>
            </a:xfrm>
            <a:custGeom>
              <a:avLst/>
              <a:gdLst>
                <a:gd name="T0" fmla="*/ 24 w 77"/>
                <a:gd name="T1" fmla="*/ 3 h 64"/>
                <a:gd name="T2" fmla="*/ 17 w 77"/>
                <a:gd name="T3" fmla="*/ 0 h 64"/>
                <a:gd name="T4" fmla="*/ 0 w 77"/>
                <a:gd name="T5" fmla="*/ 30 h 64"/>
                <a:gd name="T6" fmla="*/ 6 w 77"/>
                <a:gd name="T7" fmla="*/ 34 h 64"/>
                <a:gd name="T8" fmla="*/ 53 w 77"/>
                <a:gd name="T9" fmla="*/ 61 h 64"/>
                <a:gd name="T10" fmla="*/ 59 w 77"/>
                <a:gd name="T11" fmla="*/ 64 h 64"/>
                <a:gd name="T12" fmla="*/ 77 w 77"/>
                <a:gd name="T13" fmla="*/ 34 h 64"/>
                <a:gd name="T14" fmla="*/ 70 w 77"/>
                <a:gd name="T15" fmla="*/ 30 h 64"/>
                <a:gd name="T16" fmla="*/ 24 w 77"/>
                <a:gd name="T17" fmla="*/ 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24" y="3"/>
                  </a:moveTo>
                  <a:cubicBezTo>
                    <a:pt x="17" y="0"/>
                    <a:pt x="17" y="0"/>
                    <a:pt x="17" y="0"/>
                  </a:cubicBezTo>
                  <a:cubicBezTo>
                    <a:pt x="0" y="30"/>
                    <a:pt x="0" y="30"/>
                    <a:pt x="0" y="30"/>
                  </a:cubicBezTo>
                  <a:cubicBezTo>
                    <a:pt x="6" y="34"/>
                    <a:pt x="6" y="34"/>
                    <a:pt x="6" y="34"/>
                  </a:cubicBezTo>
                  <a:cubicBezTo>
                    <a:pt x="23" y="43"/>
                    <a:pt x="38" y="52"/>
                    <a:pt x="53" y="61"/>
                  </a:cubicBezTo>
                  <a:cubicBezTo>
                    <a:pt x="59" y="64"/>
                    <a:pt x="59" y="64"/>
                    <a:pt x="59" y="64"/>
                  </a:cubicBezTo>
                  <a:cubicBezTo>
                    <a:pt x="77" y="34"/>
                    <a:pt x="77" y="34"/>
                    <a:pt x="77" y="34"/>
                  </a:cubicBezTo>
                  <a:cubicBezTo>
                    <a:pt x="70" y="30"/>
                    <a:pt x="70" y="30"/>
                    <a:pt x="70" y="30"/>
                  </a:cubicBezTo>
                  <a:cubicBezTo>
                    <a:pt x="56" y="22"/>
                    <a:pt x="41" y="13"/>
                    <a:pt x="2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4" name="Freeform 207"/>
            <p:cNvSpPr>
              <a:spLocks noEditPoints="1"/>
            </p:cNvSpPr>
            <p:nvPr/>
          </p:nvSpPr>
          <p:spPr bwMode="black">
            <a:xfrm>
              <a:off x="7108825" y="2208213"/>
              <a:ext cx="1198563" cy="892175"/>
            </a:xfrm>
            <a:custGeom>
              <a:avLst/>
              <a:gdLst>
                <a:gd name="T0" fmla="*/ 1583 w 1601"/>
                <a:gd name="T1" fmla="*/ 409 h 1191"/>
                <a:gd name="T2" fmla="*/ 891 w 1601"/>
                <a:gd name="T3" fmla="*/ 6 h 1191"/>
                <a:gd name="T4" fmla="*/ 841 w 1601"/>
                <a:gd name="T5" fmla="*/ 6 h 1191"/>
                <a:gd name="T6" fmla="*/ 861 w 1601"/>
                <a:gd name="T7" fmla="*/ 834 h 1191"/>
                <a:gd name="T8" fmla="*/ 596 w 1601"/>
                <a:gd name="T9" fmla="*/ 987 h 1191"/>
                <a:gd name="T10" fmla="*/ 148 w 1601"/>
                <a:gd name="T11" fmla="*/ 797 h 1191"/>
                <a:gd name="T12" fmla="*/ 200 w 1601"/>
                <a:gd name="T13" fmla="*/ 762 h 1191"/>
                <a:gd name="T14" fmla="*/ 886 w 1601"/>
                <a:gd name="T15" fmla="*/ 1163 h 1191"/>
                <a:gd name="T16" fmla="*/ 853 w 1601"/>
                <a:gd name="T17" fmla="*/ 1191 h 1191"/>
                <a:gd name="T18" fmla="*/ 677 w 1601"/>
                <a:gd name="T19" fmla="*/ 1097 h 1191"/>
                <a:gd name="T20" fmla="*/ 730 w 1601"/>
                <a:gd name="T21" fmla="*/ 1062 h 1191"/>
                <a:gd name="T22" fmla="*/ 831 w 1601"/>
                <a:gd name="T23" fmla="*/ 926 h 1191"/>
                <a:gd name="T24" fmla="*/ 56 w 1601"/>
                <a:gd name="T25" fmla="*/ 679 h 1191"/>
                <a:gd name="T26" fmla="*/ 66 w 1601"/>
                <a:gd name="T27" fmla="*/ 687 h 1191"/>
                <a:gd name="T28" fmla="*/ 27 w 1601"/>
                <a:gd name="T29" fmla="*/ 728 h 1191"/>
                <a:gd name="T30" fmla="*/ 0 w 1601"/>
                <a:gd name="T31" fmla="*/ 691 h 1191"/>
                <a:gd name="T32" fmla="*/ 17 w 1601"/>
                <a:gd name="T33" fmla="*/ 416 h 1191"/>
                <a:gd name="T34" fmla="*/ 96 w 1601"/>
                <a:gd name="T35" fmla="*/ 442 h 1191"/>
                <a:gd name="T36" fmla="*/ 877 w 1601"/>
                <a:gd name="T37" fmla="*/ 881 h 1191"/>
                <a:gd name="T38" fmla="*/ 1600 w 1601"/>
                <a:gd name="T39" fmla="*/ 438 h 1191"/>
                <a:gd name="T40" fmla="*/ 1601 w 1601"/>
                <a:gd name="T41" fmla="*/ 669 h 1191"/>
                <a:gd name="T42" fmla="*/ 919 w 1601"/>
                <a:gd name="T43" fmla="*/ 1087 h 1191"/>
                <a:gd name="T44" fmla="*/ 894 w 1601"/>
                <a:gd name="T45" fmla="*/ 853 h 1191"/>
                <a:gd name="T46" fmla="*/ 525 w 1601"/>
                <a:gd name="T47" fmla="*/ 886 h 1191"/>
                <a:gd name="T48" fmla="*/ 316 w 1601"/>
                <a:gd name="T49" fmla="*/ 770 h 1191"/>
                <a:gd name="T50" fmla="*/ 300 w 1601"/>
                <a:gd name="T51" fmla="*/ 721 h 1191"/>
                <a:gd name="T52" fmla="*/ 523 w 1601"/>
                <a:gd name="T53" fmla="*/ 822 h 1191"/>
                <a:gd name="T54" fmla="*/ 539 w 1601"/>
                <a:gd name="T55" fmla="*/ 870 h 1191"/>
                <a:gd name="T56" fmla="*/ 712 w 1601"/>
                <a:gd name="T57" fmla="*/ 1033 h 1191"/>
                <a:gd name="T58" fmla="*/ 648 w 1601"/>
                <a:gd name="T59" fmla="*/ 1091 h 1191"/>
                <a:gd name="T60" fmla="*/ 617 w 1601"/>
                <a:gd name="T61" fmla="*/ 1070 h 1191"/>
                <a:gd name="T62" fmla="*/ 625 w 1601"/>
                <a:gd name="T63" fmla="*/ 914 h 1191"/>
                <a:gd name="T64" fmla="*/ 712 w 1601"/>
                <a:gd name="T65" fmla="*/ 885 h 1191"/>
                <a:gd name="T66" fmla="*/ 708 w 1601"/>
                <a:gd name="T67" fmla="*/ 909 h 1191"/>
                <a:gd name="T68" fmla="*/ 659 w 1601"/>
                <a:gd name="T69" fmla="*/ 1044 h 1191"/>
                <a:gd name="T70" fmla="*/ 712 w 1601"/>
                <a:gd name="T71" fmla="*/ 1033 h 1191"/>
                <a:gd name="T72" fmla="*/ 177 w 1601"/>
                <a:gd name="T73" fmla="*/ 756 h 1191"/>
                <a:gd name="T74" fmla="*/ 92 w 1601"/>
                <a:gd name="T75" fmla="*/ 786 h 1191"/>
                <a:gd name="T76" fmla="*/ 86 w 1601"/>
                <a:gd name="T77" fmla="*/ 632 h 1191"/>
                <a:gd name="T78" fmla="*/ 154 w 1601"/>
                <a:gd name="T79" fmla="*/ 580 h 1191"/>
                <a:gd name="T80" fmla="*/ 181 w 1601"/>
                <a:gd name="T81" fmla="*/ 585 h 1191"/>
                <a:gd name="T82" fmla="*/ 129 w 1601"/>
                <a:gd name="T83" fmla="*/ 637 h 1191"/>
                <a:gd name="T84" fmla="*/ 154 w 1601"/>
                <a:gd name="T85" fmla="*/ 729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01" h="1191">
                  <a:moveTo>
                    <a:pt x="861" y="834"/>
                  </a:moveTo>
                  <a:cubicBezTo>
                    <a:pt x="1583" y="409"/>
                    <a:pt x="1583" y="409"/>
                    <a:pt x="1583" y="409"/>
                  </a:cubicBezTo>
                  <a:cubicBezTo>
                    <a:pt x="1581" y="407"/>
                    <a:pt x="1579" y="406"/>
                    <a:pt x="1576" y="404"/>
                  </a:cubicBezTo>
                  <a:cubicBezTo>
                    <a:pt x="891" y="6"/>
                    <a:pt x="891" y="6"/>
                    <a:pt x="891" y="6"/>
                  </a:cubicBezTo>
                  <a:cubicBezTo>
                    <a:pt x="884" y="2"/>
                    <a:pt x="875" y="0"/>
                    <a:pt x="866" y="0"/>
                  </a:cubicBezTo>
                  <a:cubicBezTo>
                    <a:pt x="857" y="0"/>
                    <a:pt x="848" y="2"/>
                    <a:pt x="841" y="6"/>
                  </a:cubicBezTo>
                  <a:cubicBezTo>
                    <a:pt x="130" y="422"/>
                    <a:pt x="130" y="422"/>
                    <a:pt x="130" y="422"/>
                  </a:cubicBezTo>
                  <a:lnTo>
                    <a:pt x="861" y="834"/>
                  </a:lnTo>
                  <a:close/>
                  <a:moveTo>
                    <a:pt x="200" y="762"/>
                  </a:moveTo>
                  <a:cubicBezTo>
                    <a:pt x="596" y="987"/>
                    <a:pt x="596" y="987"/>
                    <a:pt x="596" y="987"/>
                  </a:cubicBezTo>
                  <a:cubicBezTo>
                    <a:pt x="596" y="1051"/>
                    <a:pt x="596" y="1051"/>
                    <a:pt x="596" y="1051"/>
                  </a:cubicBezTo>
                  <a:cubicBezTo>
                    <a:pt x="148" y="797"/>
                    <a:pt x="148" y="797"/>
                    <a:pt x="148" y="797"/>
                  </a:cubicBezTo>
                  <a:cubicBezTo>
                    <a:pt x="188" y="773"/>
                    <a:pt x="188" y="773"/>
                    <a:pt x="188" y="773"/>
                  </a:cubicBezTo>
                  <a:cubicBezTo>
                    <a:pt x="192" y="771"/>
                    <a:pt x="197" y="767"/>
                    <a:pt x="200" y="762"/>
                  </a:cubicBezTo>
                  <a:close/>
                  <a:moveTo>
                    <a:pt x="886" y="897"/>
                  </a:moveTo>
                  <a:cubicBezTo>
                    <a:pt x="886" y="1163"/>
                    <a:pt x="886" y="1163"/>
                    <a:pt x="886" y="1163"/>
                  </a:cubicBezTo>
                  <a:cubicBezTo>
                    <a:pt x="884" y="1173"/>
                    <a:pt x="878" y="1182"/>
                    <a:pt x="870" y="1187"/>
                  </a:cubicBezTo>
                  <a:cubicBezTo>
                    <a:pt x="865" y="1190"/>
                    <a:pt x="859" y="1191"/>
                    <a:pt x="853" y="1191"/>
                  </a:cubicBezTo>
                  <a:cubicBezTo>
                    <a:pt x="847" y="1191"/>
                    <a:pt x="840" y="1190"/>
                    <a:pt x="834" y="1186"/>
                  </a:cubicBezTo>
                  <a:cubicBezTo>
                    <a:pt x="677" y="1097"/>
                    <a:pt x="677" y="1097"/>
                    <a:pt x="677" y="1097"/>
                  </a:cubicBezTo>
                  <a:cubicBezTo>
                    <a:pt x="718" y="1073"/>
                    <a:pt x="718" y="1073"/>
                    <a:pt x="718" y="1073"/>
                  </a:cubicBezTo>
                  <a:cubicBezTo>
                    <a:pt x="723" y="1071"/>
                    <a:pt x="727" y="1067"/>
                    <a:pt x="730" y="1062"/>
                  </a:cubicBezTo>
                  <a:cubicBezTo>
                    <a:pt x="831" y="1120"/>
                    <a:pt x="831" y="1120"/>
                    <a:pt x="831" y="1120"/>
                  </a:cubicBezTo>
                  <a:cubicBezTo>
                    <a:pt x="831" y="926"/>
                    <a:pt x="831" y="926"/>
                    <a:pt x="831" y="926"/>
                  </a:cubicBezTo>
                  <a:cubicBezTo>
                    <a:pt x="56" y="483"/>
                    <a:pt x="56" y="483"/>
                    <a:pt x="56" y="483"/>
                  </a:cubicBezTo>
                  <a:cubicBezTo>
                    <a:pt x="56" y="679"/>
                    <a:pt x="56" y="679"/>
                    <a:pt x="56" y="679"/>
                  </a:cubicBezTo>
                  <a:cubicBezTo>
                    <a:pt x="57" y="681"/>
                    <a:pt x="57" y="681"/>
                    <a:pt x="57" y="681"/>
                  </a:cubicBezTo>
                  <a:cubicBezTo>
                    <a:pt x="66" y="687"/>
                    <a:pt x="66" y="687"/>
                    <a:pt x="66" y="687"/>
                  </a:cubicBezTo>
                  <a:cubicBezTo>
                    <a:pt x="66" y="750"/>
                    <a:pt x="66" y="750"/>
                    <a:pt x="66" y="750"/>
                  </a:cubicBezTo>
                  <a:cubicBezTo>
                    <a:pt x="27" y="728"/>
                    <a:pt x="27" y="728"/>
                    <a:pt x="27" y="728"/>
                  </a:cubicBezTo>
                  <a:cubicBezTo>
                    <a:pt x="4" y="710"/>
                    <a:pt x="4" y="710"/>
                    <a:pt x="4" y="710"/>
                  </a:cubicBezTo>
                  <a:cubicBezTo>
                    <a:pt x="0" y="691"/>
                    <a:pt x="0" y="691"/>
                    <a:pt x="0" y="691"/>
                  </a:cubicBezTo>
                  <a:cubicBezTo>
                    <a:pt x="0" y="448"/>
                    <a:pt x="0" y="448"/>
                    <a:pt x="0" y="448"/>
                  </a:cubicBezTo>
                  <a:cubicBezTo>
                    <a:pt x="0" y="434"/>
                    <a:pt x="6" y="423"/>
                    <a:pt x="17" y="416"/>
                  </a:cubicBezTo>
                  <a:cubicBezTo>
                    <a:pt x="28" y="410"/>
                    <a:pt x="41" y="410"/>
                    <a:pt x="53" y="417"/>
                  </a:cubicBezTo>
                  <a:cubicBezTo>
                    <a:pt x="96" y="442"/>
                    <a:pt x="96" y="442"/>
                    <a:pt x="96" y="442"/>
                  </a:cubicBezTo>
                  <a:cubicBezTo>
                    <a:pt x="97" y="441"/>
                    <a:pt x="97" y="441"/>
                    <a:pt x="97" y="441"/>
                  </a:cubicBezTo>
                  <a:cubicBezTo>
                    <a:pt x="877" y="881"/>
                    <a:pt x="877" y="881"/>
                    <a:pt x="877" y="881"/>
                  </a:cubicBezTo>
                  <a:cubicBezTo>
                    <a:pt x="881" y="883"/>
                    <a:pt x="886" y="892"/>
                    <a:pt x="886" y="897"/>
                  </a:cubicBezTo>
                  <a:close/>
                  <a:moveTo>
                    <a:pt x="1600" y="438"/>
                  </a:moveTo>
                  <a:cubicBezTo>
                    <a:pt x="1601" y="441"/>
                    <a:pt x="1601" y="444"/>
                    <a:pt x="1601" y="448"/>
                  </a:cubicBezTo>
                  <a:cubicBezTo>
                    <a:pt x="1601" y="669"/>
                    <a:pt x="1601" y="669"/>
                    <a:pt x="1601" y="669"/>
                  </a:cubicBezTo>
                  <a:cubicBezTo>
                    <a:pt x="1601" y="686"/>
                    <a:pt x="1591" y="704"/>
                    <a:pt x="1576" y="712"/>
                  </a:cubicBezTo>
                  <a:cubicBezTo>
                    <a:pt x="919" y="1087"/>
                    <a:pt x="919" y="1087"/>
                    <a:pt x="919" y="1087"/>
                  </a:cubicBezTo>
                  <a:cubicBezTo>
                    <a:pt x="919" y="897"/>
                    <a:pt x="919" y="897"/>
                    <a:pt x="919" y="897"/>
                  </a:cubicBezTo>
                  <a:cubicBezTo>
                    <a:pt x="919" y="880"/>
                    <a:pt x="909" y="862"/>
                    <a:pt x="894" y="853"/>
                  </a:cubicBezTo>
                  <a:lnTo>
                    <a:pt x="1600" y="438"/>
                  </a:lnTo>
                  <a:close/>
                  <a:moveTo>
                    <a:pt x="525" y="886"/>
                  </a:moveTo>
                  <a:cubicBezTo>
                    <a:pt x="522" y="886"/>
                    <a:pt x="519" y="885"/>
                    <a:pt x="516" y="884"/>
                  </a:cubicBezTo>
                  <a:cubicBezTo>
                    <a:pt x="316" y="770"/>
                    <a:pt x="316" y="770"/>
                    <a:pt x="316" y="770"/>
                  </a:cubicBezTo>
                  <a:cubicBezTo>
                    <a:pt x="307" y="765"/>
                    <a:pt x="300" y="753"/>
                    <a:pt x="300" y="742"/>
                  </a:cubicBezTo>
                  <a:cubicBezTo>
                    <a:pt x="300" y="721"/>
                    <a:pt x="300" y="721"/>
                    <a:pt x="300" y="721"/>
                  </a:cubicBezTo>
                  <a:cubicBezTo>
                    <a:pt x="300" y="708"/>
                    <a:pt x="311" y="701"/>
                    <a:pt x="323" y="708"/>
                  </a:cubicBezTo>
                  <a:cubicBezTo>
                    <a:pt x="523" y="822"/>
                    <a:pt x="523" y="822"/>
                    <a:pt x="523" y="822"/>
                  </a:cubicBezTo>
                  <a:cubicBezTo>
                    <a:pt x="532" y="827"/>
                    <a:pt x="539" y="839"/>
                    <a:pt x="539" y="849"/>
                  </a:cubicBezTo>
                  <a:cubicBezTo>
                    <a:pt x="539" y="870"/>
                    <a:pt x="539" y="870"/>
                    <a:pt x="539" y="870"/>
                  </a:cubicBezTo>
                  <a:cubicBezTo>
                    <a:pt x="539" y="880"/>
                    <a:pt x="533" y="886"/>
                    <a:pt x="525" y="886"/>
                  </a:cubicBezTo>
                  <a:close/>
                  <a:moveTo>
                    <a:pt x="712" y="1033"/>
                  </a:moveTo>
                  <a:cubicBezTo>
                    <a:pt x="718" y="1040"/>
                    <a:pt x="716" y="1051"/>
                    <a:pt x="708" y="1056"/>
                  </a:cubicBezTo>
                  <a:cubicBezTo>
                    <a:pt x="648" y="1091"/>
                    <a:pt x="648" y="1091"/>
                    <a:pt x="648" y="1091"/>
                  </a:cubicBezTo>
                  <a:cubicBezTo>
                    <a:pt x="640" y="1096"/>
                    <a:pt x="626" y="1090"/>
                    <a:pt x="622" y="1086"/>
                  </a:cubicBezTo>
                  <a:cubicBezTo>
                    <a:pt x="618" y="1082"/>
                    <a:pt x="617" y="1070"/>
                    <a:pt x="617" y="1070"/>
                  </a:cubicBezTo>
                  <a:cubicBezTo>
                    <a:pt x="617" y="932"/>
                    <a:pt x="617" y="932"/>
                    <a:pt x="617" y="932"/>
                  </a:cubicBezTo>
                  <a:cubicBezTo>
                    <a:pt x="617" y="932"/>
                    <a:pt x="618" y="918"/>
                    <a:pt x="625" y="914"/>
                  </a:cubicBezTo>
                  <a:cubicBezTo>
                    <a:pt x="684" y="880"/>
                    <a:pt x="684" y="880"/>
                    <a:pt x="684" y="880"/>
                  </a:cubicBezTo>
                  <a:cubicBezTo>
                    <a:pt x="693" y="875"/>
                    <a:pt x="706" y="878"/>
                    <a:pt x="712" y="885"/>
                  </a:cubicBezTo>
                  <a:cubicBezTo>
                    <a:pt x="712" y="885"/>
                    <a:pt x="712" y="885"/>
                    <a:pt x="712" y="885"/>
                  </a:cubicBezTo>
                  <a:cubicBezTo>
                    <a:pt x="717" y="893"/>
                    <a:pt x="716" y="904"/>
                    <a:pt x="708" y="909"/>
                  </a:cubicBezTo>
                  <a:cubicBezTo>
                    <a:pt x="659" y="937"/>
                    <a:pt x="659" y="937"/>
                    <a:pt x="659" y="937"/>
                  </a:cubicBezTo>
                  <a:cubicBezTo>
                    <a:pt x="659" y="1044"/>
                    <a:pt x="659" y="1044"/>
                    <a:pt x="659" y="1044"/>
                  </a:cubicBezTo>
                  <a:cubicBezTo>
                    <a:pt x="684" y="1029"/>
                    <a:pt x="684" y="1029"/>
                    <a:pt x="684" y="1029"/>
                  </a:cubicBezTo>
                  <a:cubicBezTo>
                    <a:pt x="693" y="1024"/>
                    <a:pt x="706" y="1025"/>
                    <a:pt x="712" y="1033"/>
                  </a:cubicBezTo>
                  <a:close/>
                  <a:moveTo>
                    <a:pt x="182" y="733"/>
                  </a:moveTo>
                  <a:cubicBezTo>
                    <a:pt x="188" y="740"/>
                    <a:pt x="186" y="751"/>
                    <a:pt x="177" y="756"/>
                  </a:cubicBezTo>
                  <a:cubicBezTo>
                    <a:pt x="118" y="791"/>
                    <a:pt x="118" y="791"/>
                    <a:pt x="118" y="791"/>
                  </a:cubicBezTo>
                  <a:cubicBezTo>
                    <a:pt x="109" y="796"/>
                    <a:pt x="96" y="790"/>
                    <a:pt x="92" y="786"/>
                  </a:cubicBezTo>
                  <a:cubicBezTo>
                    <a:pt x="88" y="782"/>
                    <a:pt x="86" y="770"/>
                    <a:pt x="86" y="770"/>
                  </a:cubicBezTo>
                  <a:cubicBezTo>
                    <a:pt x="86" y="632"/>
                    <a:pt x="86" y="632"/>
                    <a:pt x="86" y="632"/>
                  </a:cubicBezTo>
                  <a:cubicBezTo>
                    <a:pt x="86" y="632"/>
                    <a:pt x="88" y="618"/>
                    <a:pt x="95" y="614"/>
                  </a:cubicBezTo>
                  <a:cubicBezTo>
                    <a:pt x="154" y="580"/>
                    <a:pt x="154" y="580"/>
                    <a:pt x="154" y="580"/>
                  </a:cubicBezTo>
                  <a:cubicBezTo>
                    <a:pt x="163" y="575"/>
                    <a:pt x="176" y="578"/>
                    <a:pt x="181" y="585"/>
                  </a:cubicBezTo>
                  <a:cubicBezTo>
                    <a:pt x="181" y="585"/>
                    <a:pt x="181" y="585"/>
                    <a:pt x="181" y="585"/>
                  </a:cubicBezTo>
                  <a:cubicBezTo>
                    <a:pt x="187" y="593"/>
                    <a:pt x="186" y="604"/>
                    <a:pt x="177" y="609"/>
                  </a:cubicBezTo>
                  <a:cubicBezTo>
                    <a:pt x="129" y="637"/>
                    <a:pt x="129" y="637"/>
                    <a:pt x="129" y="637"/>
                  </a:cubicBezTo>
                  <a:cubicBezTo>
                    <a:pt x="129" y="744"/>
                    <a:pt x="129" y="744"/>
                    <a:pt x="129" y="744"/>
                  </a:cubicBezTo>
                  <a:cubicBezTo>
                    <a:pt x="154" y="729"/>
                    <a:pt x="154" y="729"/>
                    <a:pt x="154" y="729"/>
                  </a:cubicBezTo>
                  <a:cubicBezTo>
                    <a:pt x="163" y="724"/>
                    <a:pt x="176" y="725"/>
                    <a:pt x="182" y="7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grpSp>
      <p:grpSp>
        <p:nvGrpSpPr>
          <p:cNvPr id="126" name="Group 125"/>
          <p:cNvGrpSpPr/>
          <p:nvPr/>
        </p:nvGrpSpPr>
        <p:grpSpPr>
          <a:xfrm>
            <a:off x="5624100" y="3184998"/>
            <a:ext cx="2997670" cy="646331"/>
            <a:chOff x="3567318" y="6236754"/>
            <a:chExt cx="3995852" cy="861775"/>
          </a:xfrm>
        </p:grpSpPr>
        <p:sp>
          <p:nvSpPr>
            <p:cNvPr id="41" name="TextBox 40"/>
            <p:cNvSpPr txBox="1"/>
            <p:nvPr/>
          </p:nvSpPr>
          <p:spPr>
            <a:xfrm>
              <a:off x="3567318" y="6236754"/>
              <a:ext cx="3995852" cy="861775"/>
            </a:xfrm>
            <a:prstGeom prst="rect">
              <a:avLst/>
            </a:prstGeom>
            <a:noFill/>
          </p:spPr>
          <p:txBody>
            <a:bodyPr wrap="square" lIns="0" tIns="0" rIns="0" bIns="0" rtlCol="0">
              <a:spAutoFit/>
            </a:bodyPr>
            <a:lstStyle>
              <a:defPPr>
                <a:defRPr lang="en-US"/>
              </a:defPPr>
              <a:lvl1pPr algn="ctr">
                <a:defRPr sz="1400">
                  <a:gradFill>
                    <a:gsLst>
                      <a:gs pos="0">
                        <a:srgbClr val="595959"/>
                      </a:gs>
                      <a:gs pos="86000">
                        <a:srgbClr val="595959"/>
                      </a:gs>
                    </a:gsLst>
                    <a:lin ang="5400000" scaled="0"/>
                  </a:gradFill>
                </a:defRPr>
              </a:lvl1pPr>
            </a:lstStyle>
            <a:p>
              <a:pPr algn="l"/>
              <a:r>
                <a:rPr lang="en-US" dirty="0"/>
                <a:t>Secure Endpoints </a:t>
              </a:r>
              <a:r>
                <a:rPr lang="en-US" dirty="0" smtClean="0"/>
                <a:t/>
              </a:r>
              <a:br>
                <a:rPr lang="en-US" dirty="0" smtClean="0"/>
              </a:br>
              <a:r>
                <a:rPr lang="en-US" dirty="0" smtClean="0"/>
                <a:t>with Windows </a:t>
              </a:r>
              <a:br>
                <a:rPr lang="en-US" dirty="0" smtClean="0"/>
              </a:br>
              <a:r>
                <a:rPr lang="en-US" dirty="0" smtClean="0"/>
                <a:t>Server </a:t>
              </a:r>
              <a:r>
                <a:rPr lang="en-US" dirty="0"/>
                <a:t>Firewall</a:t>
              </a:r>
            </a:p>
          </p:txBody>
        </p:sp>
        <p:sp>
          <p:nvSpPr>
            <p:cNvPr id="119" name="Freeform 92"/>
            <p:cNvSpPr>
              <a:spLocks noEditPoints="1"/>
            </p:cNvSpPr>
            <p:nvPr/>
          </p:nvSpPr>
          <p:spPr bwMode="black">
            <a:xfrm>
              <a:off x="5097956" y="6483227"/>
              <a:ext cx="177716" cy="242137"/>
            </a:xfrm>
            <a:custGeom>
              <a:avLst/>
              <a:gdLst>
                <a:gd name="T0" fmla="*/ 15 w 48"/>
                <a:gd name="T1" fmla="*/ 11 h 66"/>
                <a:gd name="T2" fmla="*/ 24 w 48"/>
                <a:gd name="T3" fmla="*/ 9 h 66"/>
                <a:gd name="T4" fmla="*/ 33 w 48"/>
                <a:gd name="T5" fmla="*/ 11 h 66"/>
                <a:gd name="T6" fmla="*/ 35 w 48"/>
                <a:gd name="T7" fmla="*/ 23 h 66"/>
                <a:gd name="T8" fmla="*/ 35 w 48"/>
                <a:gd name="T9" fmla="*/ 25 h 66"/>
                <a:gd name="T10" fmla="*/ 35 w 48"/>
                <a:gd name="T11" fmla="*/ 27 h 66"/>
                <a:gd name="T12" fmla="*/ 14 w 48"/>
                <a:gd name="T13" fmla="*/ 27 h 66"/>
                <a:gd name="T14" fmla="*/ 14 w 48"/>
                <a:gd name="T15" fmla="*/ 25 h 66"/>
                <a:gd name="T16" fmla="*/ 14 w 48"/>
                <a:gd name="T17" fmla="*/ 22 h 66"/>
                <a:gd name="T18" fmla="*/ 15 w 48"/>
                <a:gd name="T19" fmla="*/ 11 h 66"/>
                <a:gd name="T20" fmla="*/ 44 w 48"/>
                <a:gd name="T21" fmla="*/ 28 h 66"/>
                <a:gd name="T22" fmla="*/ 44 w 48"/>
                <a:gd name="T23" fmla="*/ 25 h 66"/>
                <a:gd name="T24" fmla="*/ 44 w 48"/>
                <a:gd name="T25" fmla="*/ 23 h 66"/>
                <a:gd name="T26" fmla="*/ 39 w 48"/>
                <a:gd name="T27" fmla="*/ 5 h 66"/>
                <a:gd name="T28" fmla="*/ 24 w 48"/>
                <a:gd name="T29" fmla="*/ 0 h 66"/>
                <a:gd name="T30" fmla="*/ 9 w 48"/>
                <a:gd name="T31" fmla="*/ 5 h 66"/>
                <a:gd name="T32" fmla="*/ 5 w 48"/>
                <a:gd name="T33" fmla="*/ 22 h 66"/>
                <a:gd name="T34" fmla="*/ 5 w 48"/>
                <a:gd name="T35" fmla="*/ 25 h 66"/>
                <a:gd name="T36" fmla="*/ 5 w 48"/>
                <a:gd name="T37" fmla="*/ 27 h 66"/>
                <a:gd name="T38" fmla="*/ 0 w 48"/>
                <a:gd name="T39" fmla="*/ 32 h 66"/>
                <a:gd name="T40" fmla="*/ 0 w 48"/>
                <a:gd name="T41" fmla="*/ 62 h 66"/>
                <a:gd name="T42" fmla="*/ 5 w 48"/>
                <a:gd name="T43" fmla="*/ 66 h 66"/>
                <a:gd name="T44" fmla="*/ 43 w 48"/>
                <a:gd name="T45" fmla="*/ 66 h 66"/>
                <a:gd name="T46" fmla="*/ 48 w 48"/>
                <a:gd name="T47" fmla="*/ 62 h 66"/>
                <a:gd name="T48" fmla="*/ 48 w 48"/>
                <a:gd name="T49" fmla="*/ 32 h 66"/>
                <a:gd name="T50" fmla="*/ 44 w 48"/>
                <a:gd name="T51" fmla="*/ 2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66">
                  <a:moveTo>
                    <a:pt x="15" y="11"/>
                  </a:moveTo>
                  <a:cubicBezTo>
                    <a:pt x="17" y="10"/>
                    <a:pt x="20" y="9"/>
                    <a:pt x="24" y="9"/>
                  </a:cubicBezTo>
                  <a:cubicBezTo>
                    <a:pt x="29" y="9"/>
                    <a:pt x="32" y="10"/>
                    <a:pt x="33" y="11"/>
                  </a:cubicBezTo>
                  <a:cubicBezTo>
                    <a:pt x="35" y="13"/>
                    <a:pt x="35" y="18"/>
                    <a:pt x="35" y="23"/>
                  </a:cubicBezTo>
                  <a:cubicBezTo>
                    <a:pt x="35" y="25"/>
                    <a:pt x="35" y="25"/>
                    <a:pt x="35" y="25"/>
                  </a:cubicBezTo>
                  <a:cubicBezTo>
                    <a:pt x="35" y="26"/>
                    <a:pt x="35" y="27"/>
                    <a:pt x="35" y="27"/>
                  </a:cubicBezTo>
                  <a:cubicBezTo>
                    <a:pt x="14" y="27"/>
                    <a:pt x="14" y="27"/>
                    <a:pt x="14" y="27"/>
                  </a:cubicBezTo>
                  <a:cubicBezTo>
                    <a:pt x="14" y="27"/>
                    <a:pt x="14" y="26"/>
                    <a:pt x="14" y="25"/>
                  </a:cubicBezTo>
                  <a:cubicBezTo>
                    <a:pt x="14" y="22"/>
                    <a:pt x="14" y="22"/>
                    <a:pt x="14" y="22"/>
                  </a:cubicBezTo>
                  <a:cubicBezTo>
                    <a:pt x="14" y="17"/>
                    <a:pt x="14" y="13"/>
                    <a:pt x="15" y="11"/>
                  </a:cubicBezTo>
                  <a:moveTo>
                    <a:pt x="44" y="28"/>
                  </a:moveTo>
                  <a:cubicBezTo>
                    <a:pt x="44" y="27"/>
                    <a:pt x="44" y="26"/>
                    <a:pt x="44" y="25"/>
                  </a:cubicBezTo>
                  <a:cubicBezTo>
                    <a:pt x="44" y="23"/>
                    <a:pt x="44" y="23"/>
                    <a:pt x="44" y="23"/>
                  </a:cubicBezTo>
                  <a:cubicBezTo>
                    <a:pt x="44" y="16"/>
                    <a:pt x="44" y="10"/>
                    <a:pt x="39" y="5"/>
                  </a:cubicBezTo>
                  <a:cubicBezTo>
                    <a:pt x="36" y="2"/>
                    <a:pt x="31" y="0"/>
                    <a:pt x="24" y="0"/>
                  </a:cubicBezTo>
                  <a:cubicBezTo>
                    <a:pt x="17" y="0"/>
                    <a:pt x="12" y="2"/>
                    <a:pt x="9" y="5"/>
                  </a:cubicBezTo>
                  <a:cubicBezTo>
                    <a:pt x="5" y="9"/>
                    <a:pt x="5" y="16"/>
                    <a:pt x="5" y="22"/>
                  </a:cubicBezTo>
                  <a:cubicBezTo>
                    <a:pt x="5" y="25"/>
                    <a:pt x="5" y="25"/>
                    <a:pt x="5" y="25"/>
                  </a:cubicBezTo>
                  <a:cubicBezTo>
                    <a:pt x="5" y="26"/>
                    <a:pt x="5" y="27"/>
                    <a:pt x="5" y="27"/>
                  </a:cubicBezTo>
                  <a:cubicBezTo>
                    <a:pt x="2" y="28"/>
                    <a:pt x="0" y="30"/>
                    <a:pt x="0" y="32"/>
                  </a:cubicBezTo>
                  <a:cubicBezTo>
                    <a:pt x="0" y="62"/>
                    <a:pt x="0" y="62"/>
                    <a:pt x="0" y="62"/>
                  </a:cubicBezTo>
                  <a:cubicBezTo>
                    <a:pt x="0" y="64"/>
                    <a:pt x="2" y="66"/>
                    <a:pt x="5" y="66"/>
                  </a:cubicBezTo>
                  <a:cubicBezTo>
                    <a:pt x="43" y="66"/>
                    <a:pt x="43" y="66"/>
                    <a:pt x="43" y="66"/>
                  </a:cubicBezTo>
                  <a:cubicBezTo>
                    <a:pt x="46" y="66"/>
                    <a:pt x="48" y="64"/>
                    <a:pt x="48" y="62"/>
                  </a:cubicBezTo>
                  <a:cubicBezTo>
                    <a:pt x="48" y="32"/>
                    <a:pt x="48" y="32"/>
                    <a:pt x="48" y="32"/>
                  </a:cubicBezTo>
                  <a:cubicBezTo>
                    <a:pt x="48" y="30"/>
                    <a:pt x="46" y="28"/>
                    <a:pt x="44" y="28"/>
                  </a:cubicBezTo>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168" name="TextBox 167"/>
          <p:cNvSpPr txBox="1"/>
          <p:nvPr/>
        </p:nvSpPr>
        <p:spPr>
          <a:xfrm>
            <a:off x="4737058" y="4780092"/>
            <a:ext cx="1002409" cy="346249"/>
          </a:xfrm>
          <a:prstGeom prst="rect">
            <a:avLst/>
          </a:prstGeom>
          <a:noFill/>
        </p:spPr>
        <p:txBody>
          <a:bodyPr wrap="square" lIns="0" tIns="0" rIns="0" bIns="0" rtlCol="0">
            <a:spAutoFit/>
          </a:bodyPr>
          <a:lstStyle/>
          <a:p>
            <a:pPr algn="ctr"/>
            <a:r>
              <a:rPr lang="en-US" sz="1100" dirty="0">
                <a:gradFill>
                  <a:gsLst>
                    <a:gs pos="0">
                      <a:srgbClr val="595959"/>
                    </a:gs>
                    <a:gs pos="86000">
                      <a:srgbClr val="595959"/>
                    </a:gs>
                  </a:gsLst>
                  <a:lin ang="5400000" scaled="0"/>
                </a:gradFill>
              </a:rPr>
              <a:t>Load </a:t>
            </a:r>
            <a:br>
              <a:rPr lang="en-US" sz="1100" dirty="0">
                <a:gradFill>
                  <a:gsLst>
                    <a:gs pos="0">
                      <a:srgbClr val="595959"/>
                    </a:gs>
                    <a:gs pos="86000">
                      <a:srgbClr val="595959"/>
                    </a:gs>
                  </a:gsLst>
                  <a:lin ang="5400000" scaled="0"/>
                </a:gradFill>
              </a:rPr>
            </a:br>
            <a:r>
              <a:rPr lang="en-US" sz="1100" dirty="0">
                <a:gradFill>
                  <a:gsLst>
                    <a:gs pos="0">
                      <a:srgbClr val="595959"/>
                    </a:gs>
                    <a:gs pos="86000">
                      <a:srgbClr val="595959"/>
                    </a:gs>
                  </a:gsLst>
                  <a:lin ang="5400000" scaled="0"/>
                </a:gradFill>
              </a:rPr>
              <a:t>Balancer</a:t>
            </a:r>
          </a:p>
        </p:txBody>
      </p:sp>
      <p:sp>
        <p:nvSpPr>
          <p:cNvPr id="169" name="Oval 168"/>
          <p:cNvSpPr/>
          <p:nvPr/>
        </p:nvSpPr>
        <p:spPr bwMode="auto">
          <a:xfrm>
            <a:off x="5288242" y="4159410"/>
            <a:ext cx="469981" cy="403541"/>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3" tIns="34292" rIns="68583" bIns="34292" numCol="1" rtlCol="0" anchor="ctr" anchorCtr="0" compatLnSpc="1">
            <a:prstTxWarp prst="textNoShape">
              <a:avLst/>
            </a:prstTxWarp>
          </a:bodyPr>
          <a:lstStyle/>
          <a:p>
            <a:pPr algn="ctr" defTabSz="685637"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170" name="Rounded Rectangle 169"/>
          <p:cNvSpPr/>
          <p:nvPr/>
        </p:nvSpPr>
        <p:spPr bwMode="auto">
          <a:xfrm rot="3637710">
            <a:off x="4826001" y="4155368"/>
            <a:ext cx="432019" cy="409729"/>
          </a:xfrm>
          <a:prstGeom prst="round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3" tIns="34292" rIns="68583" bIns="34292" numCol="1" rtlCol="0" anchor="ctr" anchorCtr="0" compatLnSpc="1">
            <a:prstTxWarp prst="textNoShape">
              <a:avLst/>
            </a:prstTxWarp>
          </a:bodyPr>
          <a:lstStyle/>
          <a:p>
            <a:pPr algn="ctr" defTabSz="685637" fontAlgn="base">
              <a:spcBef>
                <a:spcPct val="0"/>
              </a:spcBef>
              <a:spcAft>
                <a:spcPct val="0"/>
              </a:spcAft>
            </a:pPr>
            <a:endParaRPr lang="en-US" sz="1700" dirty="0">
              <a:gradFill>
                <a:gsLst>
                  <a:gs pos="0">
                    <a:srgbClr val="FFFFFF"/>
                  </a:gs>
                  <a:gs pos="100000">
                    <a:srgbClr val="FFFFFF"/>
                  </a:gs>
                </a:gsLst>
                <a:lin ang="5400000" scaled="0"/>
              </a:gradFill>
            </a:endParaRPr>
          </a:p>
        </p:txBody>
      </p:sp>
      <p:grpSp>
        <p:nvGrpSpPr>
          <p:cNvPr id="116" name="Group 115"/>
          <p:cNvGrpSpPr/>
          <p:nvPr/>
        </p:nvGrpSpPr>
        <p:grpSpPr bwMode="black">
          <a:xfrm>
            <a:off x="4660961" y="3971206"/>
            <a:ext cx="1106814" cy="854183"/>
            <a:chOff x="7010400" y="2133600"/>
            <a:chExt cx="1379538" cy="1065213"/>
          </a:xfrm>
          <a:solidFill>
            <a:schemeClr val="tx2"/>
          </a:solidFill>
        </p:grpSpPr>
        <p:sp>
          <p:nvSpPr>
            <p:cNvPr id="120" name="Freeform 161"/>
            <p:cNvSpPr>
              <a:spLocks/>
            </p:cNvSpPr>
            <p:nvPr/>
          </p:nvSpPr>
          <p:spPr bwMode="black">
            <a:xfrm>
              <a:off x="7189788" y="2416175"/>
              <a:ext cx="57150" cy="49213"/>
            </a:xfrm>
            <a:custGeom>
              <a:avLst/>
              <a:gdLst>
                <a:gd name="T0" fmla="*/ 36 w 36"/>
                <a:gd name="T1" fmla="*/ 15 h 31"/>
                <a:gd name="T2" fmla="*/ 28 w 36"/>
                <a:gd name="T3" fmla="*/ 0 h 31"/>
                <a:gd name="T4" fmla="*/ 0 w 36"/>
                <a:gd name="T5" fmla="*/ 16 h 31"/>
                <a:gd name="T6" fmla="*/ 8 w 36"/>
                <a:gd name="T7" fmla="*/ 31 h 31"/>
                <a:gd name="T8" fmla="*/ 36 w 36"/>
                <a:gd name="T9" fmla="*/ 15 h 31"/>
              </a:gdLst>
              <a:ahLst/>
              <a:cxnLst>
                <a:cxn ang="0">
                  <a:pos x="T0" y="T1"/>
                </a:cxn>
                <a:cxn ang="0">
                  <a:pos x="T2" y="T3"/>
                </a:cxn>
                <a:cxn ang="0">
                  <a:pos x="T4" y="T5"/>
                </a:cxn>
                <a:cxn ang="0">
                  <a:pos x="T6" y="T7"/>
                </a:cxn>
                <a:cxn ang="0">
                  <a:pos x="T8" y="T9"/>
                </a:cxn>
              </a:cxnLst>
              <a:rect l="0" t="0" r="r" b="b"/>
              <a:pathLst>
                <a:path w="36" h="31">
                  <a:moveTo>
                    <a:pt x="36" y="15"/>
                  </a:moveTo>
                  <a:lnTo>
                    <a:pt x="28" y="0"/>
                  </a:lnTo>
                  <a:lnTo>
                    <a:pt x="0" y="16"/>
                  </a:lnTo>
                  <a:lnTo>
                    <a:pt x="8" y="31"/>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21" name="Freeform 162"/>
            <p:cNvSpPr>
              <a:spLocks/>
            </p:cNvSpPr>
            <p:nvPr/>
          </p:nvSpPr>
          <p:spPr bwMode="black">
            <a:xfrm>
              <a:off x="7539038" y="2225675"/>
              <a:ext cx="57150" cy="47625"/>
            </a:xfrm>
            <a:custGeom>
              <a:avLst/>
              <a:gdLst>
                <a:gd name="T0" fmla="*/ 36 w 36"/>
                <a:gd name="T1" fmla="*/ 14 h 30"/>
                <a:gd name="T2" fmla="*/ 28 w 36"/>
                <a:gd name="T3" fmla="*/ 0 h 30"/>
                <a:gd name="T4" fmla="*/ 0 w 36"/>
                <a:gd name="T5" fmla="*/ 15 h 30"/>
                <a:gd name="T6" fmla="*/ 8 w 36"/>
                <a:gd name="T7" fmla="*/ 30 h 30"/>
                <a:gd name="T8" fmla="*/ 36 w 36"/>
                <a:gd name="T9" fmla="*/ 14 h 30"/>
              </a:gdLst>
              <a:ahLst/>
              <a:cxnLst>
                <a:cxn ang="0">
                  <a:pos x="T0" y="T1"/>
                </a:cxn>
                <a:cxn ang="0">
                  <a:pos x="T2" y="T3"/>
                </a:cxn>
                <a:cxn ang="0">
                  <a:pos x="T4" y="T5"/>
                </a:cxn>
                <a:cxn ang="0">
                  <a:pos x="T6" y="T7"/>
                </a:cxn>
                <a:cxn ang="0">
                  <a:pos x="T8" y="T9"/>
                </a:cxn>
              </a:cxnLst>
              <a:rect l="0" t="0" r="r" b="b"/>
              <a:pathLst>
                <a:path w="36" h="30">
                  <a:moveTo>
                    <a:pt x="36" y="14"/>
                  </a:moveTo>
                  <a:lnTo>
                    <a:pt x="28" y="0"/>
                  </a:lnTo>
                  <a:lnTo>
                    <a:pt x="0" y="15"/>
                  </a:lnTo>
                  <a:lnTo>
                    <a:pt x="8" y="30"/>
                  </a:lnTo>
                  <a:lnTo>
                    <a:pt x="36"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22" name="Freeform 163"/>
            <p:cNvSpPr>
              <a:spLocks/>
            </p:cNvSpPr>
            <p:nvPr/>
          </p:nvSpPr>
          <p:spPr bwMode="black">
            <a:xfrm>
              <a:off x="7329488" y="2339975"/>
              <a:ext cx="57150" cy="47625"/>
            </a:xfrm>
            <a:custGeom>
              <a:avLst/>
              <a:gdLst>
                <a:gd name="T0" fmla="*/ 36 w 36"/>
                <a:gd name="T1" fmla="*/ 15 h 30"/>
                <a:gd name="T2" fmla="*/ 28 w 36"/>
                <a:gd name="T3" fmla="*/ 0 h 30"/>
                <a:gd name="T4" fmla="*/ 0 w 36"/>
                <a:gd name="T5" fmla="*/ 16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6"/>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23" name="Freeform 164"/>
            <p:cNvSpPr>
              <a:spLocks/>
            </p:cNvSpPr>
            <p:nvPr/>
          </p:nvSpPr>
          <p:spPr bwMode="black">
            <a:xfrm>
              <a:off x="7399338" y="2301875"/>
              <a:ext cx="57150" cy="47625"/>
            </a:xfrm>
            <a:custGeom>
              <a:avLst/>
              <a:gdLst>
                <a:gd name="T0" fmla="*/ 36 w 36"/>
                <a:gd name="T1" fmla="*/ 15 h 30"/>
                <a:gd name="T2" fmla="*/ 28 w 36"/>
                <a:gd name="T3" fmla="*/ 0 h 30"/>
                <a:gd name="T4" fmla="*/ 0 w 36"/>
                <a:gd name="T5" fmla="*/ 15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5"/>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24" name="Freeform 165"/>
            <p:cNvSpPr>
              <a:spLocks/>
            </p:cNvSpPr>
            <p:nvPr/>
          </p:nvSpPr>
          <p:spPr bwMode="black">
            <a:xfrm>
              <a:off x="7469188" y="2263775"/>
              <a:ext cx="58738" cy="47625"/>
            </a:xfrm>
            <a:custGeom>
              <a:avLst/>
              <a:gdLst>
                <a:gd name="T0" fmla="*/ 37 w 37"/>
                <a:gd name="T1" fmla="*/ 14 h 30"/>
                <a:gd name="T2" fmla="*/ 29 w 37"/>
                <a:gd name="T3" fmla="*/ 0 h 30"/>
                <a:gd name="T4" fmla="*/ 0 w 37"/>
                <a:gd name="T5" fmla="*/ 15 h 30"/>
                <a:gd name="T6" fmla="*/ 8 w 37"/>
                <a:gd name="T7" fmla="*/ 30 h 30"/>
                <a:gd name="T8" fmla="*/ 37 w 37"/>
                <a:gd name="T9" fmla="*/ 14 h 30"/>
              </a:gdLst>
              <a:ahLst/>
              <a:cxnLst>
                <a:cxn ang="0">
                  <a:pos x="T0" y="T1"/>
                </a:cxn>
                <a:cxn ang="0">
                  <a:pos x="T2" y="T3"/>
                </a:cxn>
                <a:cxn ang="0">
                  <a:pos x="T4" y="T5"/>
                </a:cxn>
                <a:cxn ang="0">
                  <a:pos x="T6" y="T7"/>
                </a:cxn>
                <a:cxn ang="0">
                  <a:pos x="T8" y="T9"/>
                </a:cxn>
              </a:cxnLst>
              <a:rect l="0" t="0" r="r" b="b"/>
              <a:pathLst>
                <a:path w="37" h="30">
                  <a:moveTo>
                    <a:pt x="37" y="14"/>
                  </a:moveTo>
                  <a:lnTo>
                    <a:pt x="29" y="0"/>
                  </a:lnTo>
                  <a:lnTo>
                    <a:pt x="0" y="15"/>
                  </a:lnTo>
                  <a:lnTo>
                    <a:pt x="8" y="30"/>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25" name="Freeform 166"/>
            <p:cNvSpPr>
              <a:spLocks/>
            </p:cNvSpPr>
            <p:nvPr/>
          </p:nvSpPr>
          <p:spPr bwMode="black">
            <a:xfrm>
              <a:off x="7011988" y="2725738"/>
              <a:ext cx="31750" cy="52388"/>
            </a:xfrm>
            <a:custGeom>
              <a:avLst/>
              <a:gdLst>
                <a:gd name="T0" fmla="*/ 40 w 41"/>
                <a:gd name="T1" fmla="*/ 60 h 71"/>
                <a:gd name="T2" fmla="*/ 36 w 41"/>
                <a:gd name="T3" fmla="*/ 7 h 71"/>
                <a:gd name="T4" fmla="*/ 35 w 41"/>
                <a:gd name="T5" fmla="*/ 0 h 71"/>
                <a:gd name="T6" fmla="*/ 0 w 41"/>
                <a:gd name="T7" fmla="*/ 2 h 71"/>
                <a:gd name="T8" fmla="*/ 0 w 41"/>
                <a:gd name="T9" fmla="*/ 10 h 71"/>
                <a:gd name="T10" fmla="*/ 5 w 41"/>
                <a:gd name="T11" fmla="*/ 64 h 71"/>
                <a:gd name="T12" fmla="*/ 6 w 41"/>
                <a:gd name="T13" fmla="*/ 71 h 71"/>
                <a:gd name="T14" fmla="*/ 41 w 41"/>
                <a:gd name="T15" fmla="*/ 67 h 71"/>
                <a:gd name="T16" fmla="*/ 40 w 41"/>
                <a:gd name="T17" fmla="*/ 6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71">
                  <a:moveTo>
                    <a:pt x="40" y="60"/>
                  </a:moveTo>
                  <a:cubicBezTo>
                    <a:pt x="38" y="45"/>
                    <a:pt x="37" y="27"/>
                    <a:pt x="36" y="7"/>
                  </a:cubicBezTo>
                  <a:cubicBezTo>
                    <a:pt x="35" y="0"/>
                    <a:pt x="35" y="0"/>
                    <a:pt x="35" y="0"/>
                  </a:cubicBezTo>
                  <a:cubicBezTo>
                    <a:pt x="0" y="2"/>
                    <a:pt x="0" y="2"/>
                    <a:pt x="0" y="2"/>
                  </a:cubicBezTo>
                  <a:cubicBezTo>
                    <a:pt x="0" y="10"/>
                    <a:pt x="0" y="10"/>
                    <a:pt x="0" y="10"/>
                  </a:cubicBezTo>
                  <a:cubicBezTo>
                    <a:pt x="2" y="29"/>
                    <a:pt x="3" y="48"/>
                    <a:pt x="5" y="64"/>
                  </a:cubicBezTo>
                  <a:cubicBezTo>
                    <a:pt x="6" y="71"/>
                    <a:pt x="6" y="71"/>
                    <a:pt x="6" y="71"/>
                  </a:cubicBezTo>
                  <a:cubicBezTo>
                    <a:pt x="41" y="67"/>
                    <a:pt x="41" y="67"/>
                    <a:pt x="41" y="67"/>
                  </a:cubicBezTo>
                  <a:lnTo>
                    <a:pt x="40"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27" name="Freeform 167"/>
            <p:cNvSpPr>
              <a:spLocks/>
            </p:cNvSpPr>
            <p:nvPr/>
          </p:nvSpPr>
          <p:spPr bwMode="black">
            <a:xfrm>
              <a:off x="7116763" y="2451100"/>
              <a:ext cx="57150" cy="31750"/>
            </a:xfrm>
            <a:custGeom>
              <a:avLst/>
              <a:gdLst>
                <a:gd name="T0" fmla="*/ 51 w 77"/>
                <a:gd name="T1" fmla="*/ 44 h 44"/>
                <a:gd name="T2" fmla="*/ 70 w 77"/>
                <a:gd name="T3" fmla="*/ 41 h 44"/>
                <a:gd name="T4" fmla="*/ 77 w 77"/>
                <a:gd name="T5" fmla="*/ 39 h 44"/>
                <a:gd name="T6" fmla="*/ 67 w 77"/>
                <a:gd name="T7" fmla="*/ 5 h 44"/>
                <a:gd name="T8" fmla="*/ 60 w 77"/>
                <a:gd name="T9" fmla="*/ 8 h 44"/>
                <a:gd name="T10" fmla="*/ 18 w 77"/>
                <a:gd name="T11" fmla="*/ 2 h 44"/>
                <a:gd name="T12" fmla="*/ 11 w 77"/>
                <a:gd name="T13" fmla="*/ 0 h 44"/>
                <a:gd name="T14" fmla="*/ 0 w 77"/>
                <a:gd name="T15" fmla="*/ 33 h 44"/>
                <a:gd name="T16" fmla="*/ 7 w 77"/>
                <a:gd name="T17" fmla="*/ 36 h 44"/>
                <a:gd name="T18" fmla="*/ 51 w 77"/>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44">
                  <a:moveTo>
                    <a:pt x="51" y="44"/>
                  </a:moveTo>
                  <a:cubicBezTo>
                    <a:pt x="58" y="44"/>
                    <a:pt x="64" y="43"/>
                    <a:pt x="70" y="41"/>
                  </a:cubicBezTo>
                  <a:cubicBezTo>
                    <a:pt x="77" y="39"/>
                    <a:pt x="77" y="39"/>
                    <a:pt x="77" y="39"/>
                  </a:cubicBezTo>
                  <a:cubicBezTo>
                    <a:pt x="67" y="5"/>
                    <a:pt x="67" y="5"/>
                    <a:pt x="67" y="5"/>
                  </a:cubicBezTo>
                  <a:cubicBezTo>
                    <a:pt x="60" y="8"/>
                    <a:pt x="60" y="8"/>
                    <a:pt x="60" y="8"/>
                  </a:cubicBezTo>
                  <a:cubicBezTo>
                    <a:pt x="51" y="10"/>
                    <a:pt x="38" y="8"/>
                    <a:pt x="18" y="2"/>
                  </a:cubicBezTo>
                  <a:cubicBezTo>
                    <a:pt x="11" y="0"/>
                    <a:pt x="11" y="0"/>
                    <a:pt x="11" y="0"/>
                  </a:cubicBezTo>
                  <a:cubicBezTo>
                    <a:pt x="0" y="33"/>
                    <a:pt x="0" y="33"/>
                    <a:pt x="0" y="33"/>
                  </a:cubicBezTo>
                  <a:cubicBezTo>
                    <a:pt x="7" y="36"/>
                    <a:pt x="7" y="36"/>
                    <a:pt x="7" y="36"/>
                  </a:cubicBezTo>
                  <a:cubicBezTo>
                    <a:pt x="25" y="41"/>
                    <a:pt x="39" y="44"/>
                    <a:pt x="5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28" name="Freeform 168"/>
            <p:cNvSpPr>
              <a:spLocks/>
            </p:cNvSpPr>
            <p:nvPr/>
          </p:nvSpPr>
          <p:spPr bwMode="black">
            <a:xfrm>
              <a:off x="7010400" y="2646363"/>
              <a:ext cx="26988" cy="52388"/>
            </a:xfrm>
            <a:custGeom>
              <a:avLst/>
              <a:gdLst>
                <a:gd name="T0" fmla="*/ 36 w 36"/>
                <a:gd name="T1" fmla="*/ 61 h 70"/>
                <a:gd name="T2" fmla="*/ 35 w 36"/>
                <a:gd name="T3" fmla="*/ 22 h 70"/>
                <a:gd name="T4" fmla="*/ 35 w 36"/>
                <a:gd name="T5" fmla="*/ 8 h 70"/>
                <a:gd name="T6" fmla="*/ 35 w 36"/>
                <a:gd name="T7" fmla="*/ 1 h 70"/>
                <a:gd name="T8" fmla="*/ 0 w 36"/>
                <a:gd name="T9" fmla="*/ 0 h 70"/>
                <a:gd name="T10" fmla="*/ 0 w 36"/>
                <a:gd name="T11" fmla="*/ 8 h 70"/>
                <a:gd name="T12" fmla="*/ 0 w 36"/>
                <a:gd name="T13" fmla="*/ 22 h 70"/>
                <a:gd name="T14" fmla="*/ 1 w 36"/>
                <a:gd name="T15" fmla="*/ 62 h 70"/>
                <a:gd name="T16" fmla="*/ 1 w 36"/>
                <a:gd name="T17" fmla="*/ 70 h 70"/>
                <a:gd name="T18" fmla="*/ 36 w 36"/>
                <a:gd name="T19" fmla="*/ 68 h 70"/>
                <a:gd name="T20" fmla="*/ 36 w 36"/>
                <a:gd name="T21" fmla="*/ 6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70">
                  <a:moveTo>
                    <a:pt x="36" y="61"/>
                  </a:moveTo>
                  <a:cubicBezTo>
                    <a:pt x="35" y="47"/>
                    <a:pt x="35" y="34"/>
                    <a:pt x="35" y="22"/>
                  </a:cubicBezTo>
                  <a:cubicBezTo>
                    <a:pt x="35" y="17"/>
                    <a:pt x="35" y="13"/>
                    <a:pt x="35" y="8"/>
                  </a:cubicBezTo>
                  <a:cubicBezTo>
                    <a:pt x="35" y="1"/>
                    <a:pt x="35" y="1"/>
                    <a:pt x="35" y="1"/>
                  </a:cubicBezTo>
                  <a:cubicBezTo>
                    <a:pt x="0" y="0"/>
                    <a:pt x="0" y="0"/>
                    <a:pt x="0" y="0"/>
                  </a:cubicBezTo>
                  <a:cubicBezTo>
                    <a:pt x="0" y="8"/>
                    <a:pt x="0" y="8"/>
                    <a:pt x="0" y="8"/>
                  </a:cubicBezTo>
                  <a:cubicBezTo>
                    <a:pt x="0" y="12"/>
                    <a:pt x="0" y="17"/>
                    <a:pt x="0" y="22"/>
                  </a:cubicBezTo>
                  <a:cubicBezTo>
                    <a:pt x="0" y="34"/>
                    <a:pt x="0" y="48"/>
                    <a:pt x="1" y="62"/>
                  </a:cubicBezTo>
                  <a:cubicBezTo>
                    <a:pt x="1" y="70"/>
                    <a:pt x="1" y="70"/>
                    <a:pt x="1" y="70"/>
                  </a:cubicBezTo>
                  <a:cubicBezTo>
                    <a:pt x="36" y="68"/>
                    <a:pt x="36" y="68"/>
                    <a:pt x="36" y="68"/>
                  </a:cubicBezTo>
                  <a:lnTo>
                    <a:pt x="36"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29" name="Freeform 169"/>
            <p:cNvSpPr>
              <a:spLocks/>
            </p:cNvSpPr>
            <p:nvPr/>
          </p:nvSpPr>
          <p:spPr bwMode="black">
            <a:xfrm>
              <a:off x="7608888" y="2187575"/>
              <a:ext cx="58738" cy="47625"/>
            </a:xfrm>
            <a:custGeom>
              <a:avLst/>
              <a:gdLst>
                <a:gd name="T0" fmla="*/ 37 w 37"/>
                <a:gd name="T1" fmla="*/ 14 h 30"/>
                <a:gd name="T2" fmla="*/ 29 w 37"/>
                <a:gd name="T3" fmla="*/ 0 h 30"/>
                <a:gd name="T4" fmla="*/ 0 w 37"/>
                <a:gd name="T5" fmla="*/ 15 h 30"/>
                <a:gd name="T6" fmla="*/ 8 w 37"/>
                <a:gd name="T7" fmla="*/ 30 h 30"/>
                <a:gd name="T8" fmla="*/ 37 w 37"/>
                <a:gd name="T9" fmla="*/ 14 h 30"/>
              </a:gdLst>
              <a:ahLst/>
              <a:cxnLst>
                <a:cxn ang="0">
                  <a:pos x="T0" y="T1"/>
                </a:cxn>
                <a:cxn ang="0">
                  <a:pos x="T2" y="T3"/>
                </a:cxn>
                <a:cxn ang="0">
                  <a:pos x="T4" y="T5"/>
                </a:cxn>
                <a:cxn ang="0">
                  <a:pos x="T6" y="T7"/>
                </a:cxn>
                <a:cxn ang="0">
                  <a:pos x="T8" y="T9"/>
                </a:cxn>
              </a:cxnLst>
              <a:rect l="0" t="0" r="r" b="b"/>
              <a:pathLst>
                <a:path w="37" h="30">
                  <a:moveTo>
                    <a:pt x="37" y="14"/>
                  </a:moveTo>
                  <a:lnTo>
                    <a:pt x="29" y="0"/>
                  </a:lnTo>
                  <a:lnTo>
                    <a:pt x="0" y="15"/>
                  </a:lnTo>
                  <a:lnTo>
                    <a:pt x="8" y="30"/>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30" name="Freeform 170"/>
            <p:cNvSpPr>
              <a:spLocks/>
            </p:cNvSpPr>
            <p:nvPr/>
          </p:nvSpPr>
          <p:spPr bwMode="black">
            <a:xfrm>
              <a:off x="7011988" y="2566988"/>
              <a:ext cx="34925" cy="53975"/>
            </a:xfrm>
            <a:custGeom>
              <a:avLst/>
              <a:gdLst>
                <a:gd name="T0" fmla="*/ 36 w 46"/>
                <a:gd name="T1" fmla="*/ 64 h 72"/>
                <a:gd name="T2" fmla="*/ 37 w 46"/>
                <a:gd name="T3" fmla="*/ 61 h 72"/>
                <a:gd name="T4" fmla="*/ 46 w 46"/>
                <a:gd name="T5" fmla="*/ 21 h 72"/>
                <a:gd name="T6" fmla="*/ 46 w 46"/>
                <a:gd name="T7" fmla="*/ 7 h 72"/>
                <a:gd name="T8" fmla="*/ 45 w 46"/>
                <a:gd name="T9" fmla="*/ 0 h 72"/>
                <a:gd name="T10" fmla="*/ 10 w 46"/>
                <a:gd name="T11" fmla="*/ 2 h 72"/>
                <a:gd name="T12" fmla="*/ 11 w 46"/>
                <a:gd name="T13" fmla="*/ 10 h 72"/>
                <a:gd name="T14" fmla="*/ 11 w 46"/>
                <a:gd name="T15" fmla="*/ 21 h 72"/>
                <a:gd name="T16" fmla="*/ 8 w 46"/>
                <a:gd name="T17" fmla="*/ 42 h 72"/>
                <a:gd name="T18" fmla="*/ 2 w 46"/>
                <a:gd name="T19" fmla="*/ 56 h 72"/>
                <a:gd name="T20" fmla="*/ 0 w 46"/>
                <a:gd name="T21" fmla="*/ 63 h 72"/>
                <a:gd name="T22" fmla="*/ 34 w 46"/>
                <a:gd name="T23" fmla="*/ 72 h 72"/>
                <a:gd name="T24" fmla="*/ 36 w 46"/>
                <a:gd name="T25" fmla="*/ 6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72">
                  <a:moveTo>
                    <a:pt x="36" y="64"/>
                  </a:moveTo>
                  <a:cubicBezTo>
                    <a:pt x="37" y="62"/>
                    <a:pt x="37" y="61"/>
                    <a:pt x="37" y="61"/>
                  </a:cubicBezTo>
                  <a:cubicBezTo>
                    <a:pt x="43" y="51"/>
                    <a:pt x="46" y="38"/>
                    <a:pt x="46" y="21"/>
                  </a:cubicBezTo>
                  <a:cubicBezTo>
                    <a:pt x="46" y="17"/>
                    <a:pt x="46" y="12"/>
                    <a:pt x="46" y="7"/>
                  </a:cubicBezTo>
                  <a:cubicBezTo>
                    <a:pt x="45" y="0"/>
                    <a:pt x="45" y="0"/>
                    <a:pt x="45" y="0"/>
                  </a:cubicBezTo>
                  <a:cubicBezTo>
                    <a:pt x="10" y="2"/>
                    <a:pt x="10" y="2"/>
                    <a:pt x="10" y="2"/>
                  </a:cubicBezTo>
                  <a:cubicBezTo>
                    <a:pt x="11" y="10"/>
                    <a:pt x="11" y="10"/>
                    <a:pt x="11" y="10"/>
                  </a:cubicBezTo>
                  <a:cubicBezTo>
                    <a:pt x="11" y="14"/>
                    <a:pt x="11" y="17"/>
                    <a:pt x="11" y="21"/>
                  </a:cubicBezTo>
                  <a:cubicBezTo>
                    <a:pt x="11" y="35"/>
                    <a:pt x="9" y="40"/>
                    <a:pt x="8" y="42"/>
                  </a:cubicBezTo>
                  <a:cubicBezTo>
                    <a:pt x="5" y="46"/>
                    <a:pt x="3" y="50"/>
                    <a:pt x="2" y="56"/>
                  </a:cubicBezTo>
                  <a:cubicBezTo>
                    <a:pt x="0" y="63"/>
                    <a:pt x="0" y="63"/>
                    <a:pt x="0" y="63"/>
                  </a:cubicBezTo>
                  <a:cubicBezTo>
                    <a:pt x="34" y="72"/>
                    <a:pt x="34" y="72"/>
                    <a:pt x="34" y="72"/>
                  </a:cubicBezTo>
                  <a:lnTo>
                    <a:pt x="36"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31" name="Freeform 171"/>
            <p:cNvSpPr>
              <a:spLocks/>
            </p:cNvSpPr>
            <p:nvPr/>
          </p:nvSpPr>
          <p:spPr bwMode="black">
            <a:xfrm>
              <a:off x="7011988" y="2484438"/>
              <a:ext cx="34925" cy="57150"/>
            </a:xfrm>
            <a:custGeom>
              <a:avLst/>
              <a:gdLst>
                <a:gd name="T0" fmla="*/ 5 w 46"/>
                <a:gd name="T1" fmla="*/ 76 h 76"/>
                <a:gd name="T2" fmla="*/ 39 w 46"/>
                <a:gd name="T3" fmla="*/ 70 h 76"/>
                <a:gd name="T4" fmla="*/ 38 w 46"/>
                <a:gd name="T5" fmla="*/ 63 h 76"/>
                <a:gd name="T6" fmla="*/ 36 w 46"/>
                <a:gd name="T7" fmla="*/ 46 h 76"/>
                <a:gd name="T8" fmla="*/ 43 w 46"/>
                <a:gd name="T9" fmla="*/ 21 h 76"/>
                <a:gd name="T10" fmla="*/ 46 w 46"/>
                <a:gd name="T11" fmla="*/ 14 h 76"/>
                <a:gd name="T12" fmla="*/ 13 w 46"/>
                <a:gd name="T13" fmla="*/ 0 h 76"/>
                <a:gd name="T14" fmla="*/ 11 w 46"/>
                <a:gd name="T15" fmla="*/ 7 h 76"/>
                <a:gd name="T16" fmla="*/ 0 w 46"/>
                <a:gd name="T17" fmla="*/ 46 h 76"/>
                <a:gd name="T18" fmla="*/ 3 w 46"/>
                <a:gd name="T19" fmla="*/ 69 h 76"/>
                <a:gd name="T20" fmla="*/ 5 w 46"/>
                <a:gd name="T2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76">
                  <a:moveTo>
                    <a:pt x="5" y="76"/>
                  </a:moveTo>
                  <a:cubicBezTo>
                    <a:pt x="39" y="70"/>
                    <a:pt x="39" y="70"/>
                    <a:pt x="39" y="70"/>
                  </a:cubicBezTo>
                  <a:cubicBezTo>
                    <a:pt x="38" y="63"/>
                    <a:pt x="38" y="63"/>
                    <a:pt x="38" y="63"/>
                  </a:cubicBezTo>
                  <a:cubicBezTo>
                    <a:pt x="37" y="58"/>
                    <a:pt x="36" y="49"/>
                    <a:pt x="36" y="46"/>
                  </a:cubicBezTo>
                  <a:cubicBezTo>
                    <a:pt x="36" y="43"/>
                    <a:pt x="37" y="35"/>
                    <a:pt x="43" y="21"/>
                  </a:cubicBezTo>
                  <a:cubicBezTo>
                    <a:pt x="46" y="14"/>
                    <a:pt x="46" y="14"/>
                    <a:pt x="46" y="14"/>
                  </a:cubicBezTo>
                  <a:cubicBezTo>
                    <a:pt x="13" y="0"/>
                    <a:pt x="13" y="0"/>
                    <a:pt x="13" y="0"/>
                  </a:cubicBezTo>
                  <a:cubicBezTo>
                    <a:pt x="11" y="7"/>
                    <a:pt x="11" y="7"/>
                    <a:pt x="11" y="7"/>
                  </a:cubicBezTo>
                  <a:cubicBezTo>
                    <a:pt x="6" y="18"/>
                    <a:pt x="0" y="34"/>
                    <a:pt x="0" y="46"/>
                  </a:cubicBezTo>
                  <a:cubicBezTo>
                    <a:pt x="0" y="51"/>
                    <a:pt x="1" y="58"/>
                    <a:pt x="3" y="69"/>
                  </a:cubicBezTo>
                  <a:lnTo>
                    <a:pt x="5"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32" name="Freeform 172"/>
            <p:cNvSpPr>
              <a:spLocks/>
            </p:cNvSpPr>
            <p:nvPr/>
          </p:nvSpPr>
          <p:spPr bwMode="black">
            <a:xfrm>
              <a:off x="8045450" y="2289175"/>
              <a:ext cx="58738" cy="47625"/>
            </a:xfrm>
            <a:custGeom>
              <a:avLst/>
              <a:gdLst>
                <a:gd name="T0" fmla="*/ 53 w 77"/>
                <a:gd name="T1" fmla="*/ 61 h 64"/>
                <a:gd name="T2" fmla="*/ 60 w 77"/>
                <a:gd name="T3" fmla="*/ 64 h 64"/>
                <a:gd name="T4" fmla="*/ 77 w 77"/>
                <a:gd name="T5" fmla="*/ 34 h 64"/>
                <a:gd name="T6" fmla="*/ 70 w 77"/>
                <a:gd name="T7" fmla="*/ 30 h 64"/>
                <a:gd name="T8" fmla="*/ 23 w 77"/>
                <a:gd name="T9" fmla="*/ 4 h 64"/>
                <a:gd name="T10" fmla="*/ 17 w 77"/>
                <a:gd name="T11" fmla="*/ 0 h 64"/>
                <a:gd name="T12" fmla="*/ 0 w 77"/>
                <a:gd name="T13" fmla="*/ 31 h 64"/>
                <a:gd name="T14" fmla="*/ 6 w 77"/>
                <a:gd name="T15" fmla="*/ 35 h 64"/>
                <a:gd name="T16" fmla="*/ 53 w 77"/>
                <a:gd name="T17" fmla="*/ 6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3" y="61"/>
                  </a:moveTo>
                  <a:cubicBezTo>
                    <a:pt x="60" y="64"/>
                    <a:pt x="60" y="64"/>
                    <a:pt x="60" y="64"/>
                  </a:cubicBezTo>
                  <a:cubicBezTo>
                    <a:pt x="77" y="34"/>
                    <a:pt x="77" y="34"/>
                    <a:pt x="77" y="34"/>
                  </a:cubicBezTo>
                  <a:cubicBezTo>
                    <a:pt x="70" y="30"/>
                    <a:pt x="70" y="30"/>
                    <a:pt x="70" y="30"/>
                  </a:cubicBezTo>
                  <a:cubicBezTo>
                    <a:pt x="54" y="21"/>
                    <a:pt x="39" y="12"/>
                    <a:pt x="23" y="4"/>
                  </a:cubicBezTo>
                  <a:cubicBezTo>
                    <a:pt x="17" y="0"/>
                    <a:pt x="17" y="0"/>
                    <a:pt x="17" y="0"/>
                  </a:cubicBezTo>
                  <a:cubicBezTo>
                    <a:pt x="0" y="31"/>
                    <a:pt x="0" y="31"/>
                    <a:pt x="0" y="31"/>
                  </a:cubicBezTo>
                  <a:cubicBezTo>
                    <a:pt x="6" y="35"/>
                    <a:pt x="6" y="35"/>
                    <a:pt x="6" y="35"/>
                  </a:cubicBezTo>
                  <a:cubicBezTo>
                    <a:pt x="24" y="45"/>
                    <a:pt x="39" y="53"/>
                    <a:pt x="53"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33" name="Freeform 173"/>
            <p:cNvSpPr>
              <a:spLocks/>
            </p:cNvSpPr>
            <p:nvPr/>
          </p:nvSpPr>
          <p:spPr bwMode="black">
            <a:xfrm>
              <a:off x="8251825" y="2411413"/>
              <a:ext cx="58738" cy="50800"/>
            </a:xfrm>
            <a:custGeom>
              <a:avLst/>
              <a:gdLst>
                <a:gd name="T0" fmla="*/ 51 w 77"/>
                <a:gd name="T1" fmla="*/ 63 h 67"/>
                <a:gd name="T2" fmla="*/ 57 w 77"/>
                <a:gd name="T3" fmla="*/ 67 h 67"/>
                <a:gd name="T4" fmla="*/ 77 w 77"/>
                <a:gd name="T5" fmla="*/ 38 h 67"/>
                <a:gd name="T6" fmla="*/ 71 w 77"/>
                <a:gd name="T7" fmla="*/ 34 h 67"/>
                <a:gd name="T8" fmla="*/ 26 w 77"/>
                <a:gd name="T9" fmla="*/ 4 h 67"/>
                <a:gd name="T10" fmla="*/ 19 w 77"/>
                <a:gd name="T11" fmla="*/ 0 h 67"/>
                <a:gd name="T12" fmla="*/ 0 w 77"/>
                <a:gd name="T13" fmla="*/ 29 h 67"/>
                <a:gd name="T14" fmla="*/ 7 w 77"/>
                <a:gd name="T15" fmla="*/ 33 h 67"/>
                <a:gd name="T16" fmla="*/ 51 w 77"/>
                <a:gd name="T17" fmla="*/ 6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7">
                  <a:moveTo>
                    <a:pt x="51" y="63"/>
                  </a:moveTo>
                  <a:cubicBezTo>
                    <a:pt x="57" y="67"/>
                    <a:pt x="57" y="67"/>
                    <a:pt x="57" y="67"/>
                  </a:cubicBezTo>
                  <a:cubicBezTo>
                    <a:pt x="77" y="38"/>
                    <a:pt x="77" y="38"/>
                    <a:pt x="77" y="38"/>
                  </a:cubicBezTo>
                  <a:cubicBezTo>
                    <a:pt x="71" y="34"/>
                    <a:pt x="71" y="34"/>
                    <a:pt x="71" y="34"/>
                  </a:cubicBezTo>
                  <a:cubicBezTo>
                    <a:pt x="58" y="25"/>
                    <a:pt x="42" y="15"/>
                    <a:pt x="26" y="4"/>
                  </a:cubicBezTo>
                  <a:cubicBezTo>
                    <a:pt x="19" y="0"/>
                    <a:pt x="19" y="0"/>
                    <a:pt x="19" y="0"/>
                  </a:cubicBezTo>
                  <a:cubicBezTo>
                    <a:pt x="0" y="29"/>
                    <a:pt x="0" y="29"/>
                    <a:pt x="0" y="29"/>
                  </a:cubicBezTo>
                  <a:cubicBezTo>
                    <a:pt x="7" y="33"/>
                    <a:pt x="7" y="33"/>
                    <a:pt x="7" y="33"/>
                  </a:cubicBezTo>
                  <a:cubicBezTo>
                    <a:pt x="23" y="44"/>
                    <a:pt x="38" y="54"/>
                    <a:pt x="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34" name="Freeform 174"/>
            <p:cNvSpPr>
              <a:spLocks/>
            </p:cNvSpPr>
            <p:nvPr/>
          </p:nvSpPr>
          <p:spPr bwMode="black">
            <a:xfrm>
              <a:off x="8185150" y="2368550"/>
              <a:ext cx="57150" cy="49213"/>
            </a:xfrm>
            <a:custGeom>
              <a:avLst/>
              <a:gdLst>
                <a:gd name="T0" fmla="*/ 52 w 77"/>
                <a:gd name="T1" fmla="*/ 62 h 66"/>
                <a:gd name="T2" fmla="*/ 58 w 77"/>
                <a:gd name="T3" fmla="*/ 66 h 66"/>
                <a:gd name="T4" fmla="*/ 77 w 77"/>
                <a:gd name="T5" fmla="*/ 36 h 66"/>
                <a:gd name="T6" fmla="*/ 70 w 77"/>
                <a:gd name="T7" fmla="*/ 32 h 66"/>
                <a:gd name="T8" fmla="*/ 24 w 77"/>
                <a:gd name="T9" fmla="*/ 4 h 66"/>
                <a:gd name="T10" fmla="*/ 18 w 77"/>
                <a:gd name="T11" fmla="*/ 0 h 66"/>
                <a:gd name="T12" fmla="*/ 0 w 77"/>
                <a:gd name="T13" fmla="*/ 31 h 66"/>
                <a:gd name="T14" fmla="*/ 6 w 77"/>
                <a:gd name="T15" fmla="*/ 35 h 66"/>
                <a:gd name="T16" fmla="*/ 52 w 77"/>
                <a:gd name="T1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62"/>
                  </a:moveTo>
                  <a:cubicBezTo>
                    <a:pt x="58" y="66"/>
                    <a:pt x="58" y="66"/>
                    <a:pt x="58" y="66"/>
                  </a:cubicBezTo>
                  <a:cubicBezTo>
                    <a:pt x="77" y="36"/>
                    <a:pt x="77" y="36"/>
                    <a:pt x="77" y="36"/>
                  </a:cubicBezTo>
                  <a:cubicBezTo>
                    <a:pt x="70" y="32"/>
                    <a:pt x="70" y="32"/>
                    <a:pt x="70" y="32"/>
                  </a:cubicBezTo>
                  <a:cubicBezTo>
                    <a:pt x="56" y="23"/>
                    <a:pt x="41" y="14"/>
                    <a:pt x="24" y="4"/>
                  </a:cubicBezTo>
                  <a:cubicBezTo>
                    <a:pt x="18" y="0"/>
                    <a:pt x="18" y="0"/>
                    <a:pt x="18" y="0"/>
                  </a:cubicBezTo>
                  <a:cubicBezTo>
                    <a:pt x="0" y="31"/>
                    <a:pt x="0" y="31"/>
                    <a:pt x="0" y="31"/>
                  </a:cubicBezTo>
                  <a:cubicBezTo>
                    <a:pt x="6" y="35"/>
                    <a:pt x="6" y="35"/>
                    <a:pt x="6" y="35"/>
                  </a:cubicBezTo>
                  <a:cubicBezTo>
                    <a:pt x="23" y="44"/>
                    <a:pt x="38" y="53"/>
                    <a:pt x="5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35" name="Freeform 175"/>
            <p:cNvSpPr>
              <a:spLocks/>
            </p:cNvSpPr>
            <p:nvPr/>
          </p:nvSpPr>
          <p:spPr bwMode="black">
            <a:xfrm>
              <a:off x="8356600" y="2528888"/>
              <a:ext cx="33338" cy="55563"/>
            </a:xfrm>
            <a:custGeom>
              <a:avLst/>
              <a:gdLst>
                <a:gd name="T0" fmla="*/ 2 w 44"/>
                <a:gd name="T1" fmla="*/ 15 h 73"/>
                <a:gd name="T2" fmla="*/ 9 w 44"/>
                <a:gd name="T3" fmla="*/ 65 h 73"/>
                <a:gd name="T4" fmla="*/ 9 w 44"/>
                <a:gd name="T5" fmla="*/ 73 h 73"/>
                <a:gd name="T6" fmla="*/ 44 w 44"/>
                <a:gd name="T7" fmla="*/ 70 h 73"/>
                <a:gd name="T8" fmla="*/ 44 w 44"/>
                <a:gd name="T9" fmla="*/ 62 h 73"/>
                <a:gd name="T10" fmla="*/ 36 w 44"/>
                <a:gd name="T11" fmla="*/ 7 h 73"/>
                <a:gd name="T12" fmla="*/ 35 w 44"/>
                <a:gd name="T13" fmla="*/ 0 h 73"/>
                <a:gd name="T14" fmla="*/ 0 w 44"/>
                <a:gd name="T15" fmla="*/ 7 h 73"/>
                <a:gd name="T16" fmla="*/ 2 w 44"/>
                <a:gd name="T17" fmla="*/ 1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73">
                  <a:moveTo>
                    <a:pt x="2" y="15"/>
                  </a:moveTo>
                  <a:cubicBezTo>
                    <a:pt x="5" y="29"/>
                    <a:pt x="7" y="46"/>
                    <a:pt x="9" y="65"/>
                  </a:cubicBezTo>
                  <a:cubicBezTo>
                    <a:pt x="9" y="73"/>
                    <a:pt x="9" y="73"/>
                    <a:pt x="9" y="73"/>
                  </a:cubicBezTo>
                  <a:cubicBezTo>
                    <a:pt x="44" y="70"/>
                    <a:pt x="44" y="70"/>
                    <a:pt x="44" y="70"/>
                  </a:cubicBezTo>
                  <a:cubicBezTo>
                    <a:pt x="44" y="62"/>
                    <a:pt x="44" y="62"/>
                    <a:pt x="44" y="62"/>
                  </a:cubicBezTo>
                  <a:cubicBezTo>
                    <a:pt x="42" y="42"/>
                    <a:pt x="39" y="24"/>
                    <a:pt x="36" y="7"/>
                  </a:cubicBezTo>
                  <a:cubicBezTo>
                    <a:pt x="35" y="0"/>
                    <a:pt x="35" y="0"/>
                    <a:pt x="35" y="0"/>
                  </a:cubicBezTo>
                  <a:cubicBezTo>
                    <a:pt x="0" y="7"/>
                    <a:pt x="0" y="7"/>
                    <a:pt x="0" y="7"/>
                  </a:cubicBezTo>
                  <a:lnTo>
                    <a:pt x="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36" name="Freeform 176"/>
            <p:cNvSpPr>
              <a:spLocks/>
            </p:cNvSpPr>
            <p:nvPr/>
          </p:nvSpPr>
          <p:spPr bwMode="black">
            <a:xfrm>
              <a:off x="8316913" y="2457450"/>
              <a:ext cx="55563" cy="52388"/>
            </a:xfrm>
            <a:custGeom>
              <a:avLst/>
              <a:gdLst>
                <a:gd name="T0" fmla="*/ 38 w 73"/>
                <a:gd name="T1" fmla="*/ 65 h 71"/>
                <a:gd name="T2" fmla="*/ 42 w 73"/>
                <a:gd name="T3" fmla="*/ 71 h 71"/>
                <a:gd name="T4" fmla="*/ 73 w 73"/>
                <a:gd name="T5" fmla="*/ 55 h 71"/>
                <a:gd name="T6" fmla="*/ 69 w 73"/>
                <a:gd name="T7" fmla="*/ 48 h 71"/>
                <a:gd name="T8" fmla="*/ 28 w 73"/>
                <a:gd name="T9" fmla="*/ 5 h 71"/>
                <a:gd name="T10" fmla="*/ 22 w 73"/>
                <a:gd name="T11" fmla="*/ 0 h 71"/>
                <a:gd name="T12" fmla="*/ 0 w 73"/>
                <a:gd name="T13" fmla="*/ 28 h 71"/>
                <a:gd name="T14" fmla="*/ 6 w 73"/>
                <a:gd name="T15" fmla="*/ 33 h 71"/>
                <a:gd name="T16" fmla="*/ 38 w 73"/>
                <a:gd name="T17" fmla="*/ 6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71">
                  <a:moveTo>
                    <a:pt x="38" y="65"/>
                  </a:moveTo>
                  <a:cubicBezTo>
                    <a:pt x="42" y="71"/>
                    <a:pt x="42" y="71"/>
                    <a:pt x="42" y="71"/>
                  </a:cubicBezTo>
                  <a:cubicBezTo>
                    <a:pt x="73" y="55"/>
                    <a:pt x="73" y="55"/>
                    <a:pt x="73" y="55"/>
                  </a:cubicBezTo>
                  <a:cubicBezTo>
                    <a:pt x="69" y="48"/>
                    <a:pt x="69" y="48"/>
                    <a:pt x="69" y="48"/>
                  </a:cubicBezTo>
                  <a:cubicBezTo>
                    <a:pt x="63" y="36"/>
                    <a:pt x="50" y="23"/>
                    <a:pt x="28" y="5"/>
                  </a:cubicBezTo>
                  <a:cubicBezTo>
                    <a:pt x="22" y="0"/>
                    <a:pt x="22" y="0"/>
                    <a:pt x="22" y="0"/>
                  </a:cubicBezTo>
                  <a:cubicBezTo>
                    <a:pt x="0" y="28"/>
                    <a:pt x="0" y="28"/>
                    <a:pt x="0" y="28"/>
                  </a:cubicBezTo>
                  <a:cubicBezTo>
                    <a:pt x="6" y="33"/>
                    <a:pt x="6" y="33"/>
                    <a:pt x="6" y="33"/>
                  </a:cubicBezTo>
                  <a:cubicBezTo>
                    <a:pt x="30" y="52"/>
                    <a:pt x="37" y="62"/>
                    <a:pt x="38"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37" name="Freeform 177"/>
            <p:cNvSpPr>
              <a:spLocks/>
            </p:cNvSpPr>
            <p:nvPr/>
          </p:nvSpPr>
          <p:spPr bwMode="black">
            <a:xfrm>
              <a:off x="8115300" y="2328863"/>
              <a:ext cx="58738" cy="47625"/>
            </a:xfrm>
            <a:custGeom>
              <a:avLst/>
              <a:gdLst>
                <a:gd name="T0" fmla="*/ 52 w 77"/>
                <a:gd name="T1" fmla="*/ 60 h 64"/>
                <a:gd name="T2" fmla="*/ 59 w 77"/>
                <a:gd name="T3" fmla="*/ 64 h 64"/>
                <a:gd name="T4" fmla="*/ 77 w 77"/>
                <a:gd name="T5" fmla="*/ 34 h 64"/>
                <a:gd name="T6" fmla="*/ 70 w 77"/>
                <a:gd name="T7" fmla="*/ 30 h 64"/>
                <a:gd name="T8" fmla="*/ 24 w 77"/>
                <a:gd name="T9" fmla="*/ 3 h 64"/>
                <a:gd name="T10" fmla="*/ 17 w 77"/>
                <a:gd name="T11" fmla="*/ 0 h 64"/>
                <a:gd name="T12" fmla="*/ 0 w 77"/>
                <a:gd name="T13" fmla="*/ 30 h 64"/>
                <a:gd name="T14" fmla="*/ 6 w 77"/>
                <a:gd name="T15" fmla="*/ 34 h 64"/>
                <a:gd name="T16" fmla="*/ 52 w 77"/>
                <a:gd name="T1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2" y="60"/>
                  </a:moveTo>
                  <a:cubicBezTo>
                    <a:pt x="59" y="64"/>
                    <a:pt x="59" y="64"/>
                    <a:pt x="59" y="64"/>
                  </a:cubicBezTo>
                  <a:cubicBezTo>
                    <a:pt x="77" y="34"/>
                    <a:pt x="77" y="34"/>
                    <a:pt x="77" y="34"/>
                  </a:cubicBezTo>
                  <a:cubicBezTo>
                    <a:pt x="70" y="30"/>
                    <a:pt x="70" y="30"/>
                    <a:pt x="70" y="30"/>
                  </a:cubicBezTo>
                  <a:cubicBezTo>
                    <a:pt x="55" y="22"/>
                    <a:pt x="40" y="13"/>
                    <a:pt x="24" y="3"/>
                  </a:cubicBezTo>
                  <a:cubicBezTo>
                    <a:pt x="17" y="0"/>
                    <a:pt x="17" y="0"/>
                    <a:pt x="17" y="0"/>
                  </a:cubicBezTo>
                  <a:cubicBezTo>
                    <a:pt x="0" y="30"/>
                    <a:pt x="0" y="30"/>
                    <a:pt x="0" y="30"/>
                  </a:cubicBezTo>
                  <a:cubicBezTo>
                    <a:pt x="6" y="34"/>
                    <a:pt x="6" y="34"/>
                    <a:pt x="6" y="34"/>
                  </a:cubicBezTo>
                  <a:cubicBezTo>
                    <a:pt x="22" y="43"/>
                    <a:pt x="38" y="52"/>
                    <a:pt x="52"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38" name="Freeform 178"/>
            <p:cNvSpPr>
              <a:spLocks/>
            </p:cNvSpPr>
            <p:nvPr/>
          </p:nvSpPr>
          <p:spPr bwMode="black">
            <a:xfrm>
              <a:off x="7821613" y="2162175"/>
              <a:ext cx="58738" cy="49213"/>
            </a:xfrm>
            <a:custGeom>
              <a:avLst/>
              <a:gdLst>
                <a:gd name="T0" fmla="*/ 52 w 77"/>
                <a:gd name="T1" fmla="*/ 62 h 66"/>
                <a:gd name="T2" fmla="*/ 59 w 77"/>
                <a:gd name="T3" fmla="*/ 66 h 66"/>
                <a:gd name="T4" fmla="*/ 77 w 77"/>
                <a:gd name="T5" fmla="*/ 36 h 66"/>
                <a:gd name="T6" fmla="*/ 71 w 77"/>
                <a:gd name="T7" fmla="*/ 32 h 66"/>
                <a:gd name="T8" fmla="*/ 24 w 77"/>
                <a:gd name="T9" fmla="*/ 4 h 66"/>
                <a:gd name="T10" fmla="*/ 18 w 77"/>
                <a:gd name="T11" fmla="*/ 0 h 66"/>
                <a:gd name="T12" fmla="*/ 0 w 77"/>
                <a:gd name="T13" fmla="*/ 31 h 66"/>
                <a:gd name="T14" fmla="*/ 7 w 77"/>
                <a:gd name="T15" fmla="*/ 35 h 66"/>
                <a:gd name="T16" fmla="*/ 52 w 77"/>
                <a:gd name="T1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62"/>
                  </a:moveTo>
                  <a:cubicBezTo>
                    <a:pt x="59" y="66"/>
                    <a:pt x="59" y="66"/>
                    <a:pt x="59" y="66"/>
                  </a:cubicBezTo>
                  <a:cubicBezTo>
                    <a:pt x="77" y="36"/>
                    <a:pt x="77" y="36"/>
                    <a:pt x="77" y="36"/>
                  </a:cubicBezTo>
                  <a:cubicBezTo>
                    <a:pt x="71" y="32"/>
                    <a:pt x="71" y="32"/>
                    <a:pt x="71" y="32"/>
                  </a:cubicBezTo>
                  <a:cubicBezTo>
                    <a:pt x="54" y="21"/>
                    <a:pt x="39" y="12"/>
                    <a:pt x="24" y="4"/>
                  </a:cubicBezTo>
                  <a:cubicBezTo>
                    <a:pt x="18" y="0"/>
                    <a:pt x="18" y="0"/>
                    <a:pt x="18" y="0"/>
                  </a:cubicBezTo>
                  <a:cubicBezTo>
                    <a:pt x="0" y="31"/>
                    <a:pt x="0" y="31"/>
                    <a:pt x="0" y="31"/>
                  </a:cubicBezTo>
                  <a:cubicBezTo>
                    <a:pt x="7" y="35"/>
                    <a:pt x="7" y="35"/>
                    <a:pt x="7" y="35"/>
                  </a:cubicBezTo>
                  <a:cubicBezTo>
                    <a:pt x="21" y="42"/>
                    <a:pt x="36" y="51"/>
                    <a:pt x="5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39" name="Freeform 179"/>
            <p:cNvSpPr>
              <a:spLocks/>
            </p:cNvSpPr>
            <p:nvPr/>
          </p:nvSpPr>
          <p:spPr bwMode="black">
            <a:xfrm>
              <a:off x="7754938" y="2133600"/>
              <a:ext cx="53975" cy="39688"/>
            </a:xfrm>
            <a:custGeom>
              <a:avLst/>
              <a:gdLst>
                <a:gd name="T0" fmla="*/ 10 w 73"/>
                <a:gd name="T1" fmla="*/ 35 h 52"/>
                <a:gd name="T2" fmla="*/ 15 w 73"/>
                <a:gd name="T3" fmla="*/ 35 h 52"/>
                <a:gd name="T4" fmla="*/ 51 w 73"/>
                <a:gd name="T5" fmla="*/ 48 h 52"/>
                <a:gd name="T6" fmla="*/ 58 w 73"/>
                <a:gd name="T7" fmla="*/ 52 h 52"/>
                <a:gd name="T8" fmla="*/ 73 w 73"/>
                <a:gd name="T9" fmla="*/ 20 h 52"/>
                <a:gd name="T10" fmla="*/ 66 w 73"/>
                <a:gd name="T11" fmla="*/ 17 h 52"/>
                <a:gd name="T12" fmla="*/ 19 w 73"/>
                <a:gd name="T13" fmla="*/ 0 h 52"/>
                <a:gd name="T14" fmla="*/ 10 w 73"/>
                <a:gd name="T15" fmla="*/ 0 h 52"/>
                <a:gd name="T16" fmla="*/ 10 w 73"/>
                <a:gd name="T17" fmla="*/ 0 h 52"/>
                <a:gd name="T18" fmla="*/ 0 w 73"/>
                <a:gd name="T19" fmla="*/ 0 h 52"/>
                <a:gd name="T20" fmla="*/ 1 w 73"/>
                <a:gd name="T21" fmla="*/ 35 h 52"/>
                <a:gd name="T22" fmla="*/ 10 w 73"/>
                <a:gd name="T23" fmla="*/ 35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52">
                  <a:moveTo>
                    <a:pt x="10" y="35"/>
                  </a:moveTo>
                  <a:cubicBezTo>
                    <a:pt x="11" y="35"/>
                    <a:pt x="13" y="35"/>
                    <a:pt x="15" y="35"/>
                  </a:cubicBezTo>
                  <a:cubicBezTo>
                    <a:pt x="19" y="36"/>
                    <a:pt x="30" y="38"/>
                    <a:pt x="51" y="48"/>
                  </a:cubicBezTo>
                  <a:cubicBezTo>
                    <a:pt x="58" y="52"/>
                    <a:pt x="58" y="52"/>
                    <a:pt x="58" y="52"/>
                  </a:cubicBezTo>
                  <a:cubicBezTo>
                    <a:pt x="73" y="20"/>
                    <a:pt x="73" y="20"/>
                    <a:pt x="73" y="20"/>
                  </a:cubicBezTo>
                  <a:cubicBezTo>
                    <a:pt x="66" y="17"/>
                    <a:pt x="66" y="17"/>
                    <a:pt x="66" y="17"/>
                  </a:cubicBezTo>
                  <a:cubicBezTo>
                    <a:pt x="46" y="7"/>
                    <a:pt x="31" y="2"/>
                    <a:pt x="19" y="0"/>
                  </a:cubicBezTo>
                  <a:cubicBezTo>
                    <a:pt x="16" y="0"/>
                    <a:pt x="13" y="0"/>
                    <a:pt x="10" y="0"/>
                  </a:cubicBezTo>
                  <a:cubicBezTo>
                    <a:pt x="10" y="0"/>
                    <a:pt x="10" y="0"/>
                    <a:pt x="10" y="0"/>
                  </a:cubicBezTo>
                  <a:cubicBezTo>
                    <a:pt x="0" y="0"/>
                    <a:pt x="0" y="0"/>
                    <a:pt x="0" y="0"/>
                  </a:cubicBezTo>
                  <a:cubicBezTo>
                    <a:pt x="1" y="35"/>
                    <a:pt x="1" y="35"/>
                    <a:pt x="1" y="35"/>
                  </a:cubicBezTo>
                  <a:lnTo>
                    <a:pt x="10"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40" name="Freeform 180"/>
            <p:cNvSpPr>
              <a:spLocks/>
            </p:cNvSpPr>
            <p:nvPr/>
          </p:nvSpPr>
          <p:spPr bwMode="black">
            <a:xfrm>
              <a:off x="7677150" y="2144713"/>
              <a:ext cx="57150" cy="49213"/>
            </a:xfrm>
            <a:custGeom>
              <a:avLst/>
              <a:gdLst>
                <a:gd name="T0" fmla="*/ 27 w 76"/>
                <a:gd name="T1" fmla="*/ 61 h 66"/>
                <a:gd name="T2" fmla="*/ 69 w 76"/>
                <a:gd name="T3" fmla="*/ 35 h 66"/>
                <a:gd name="T4" fmla="*/ 76 w 76"/>
                <a:gd name="T5" fmla="*/ 31 h 66"/>
                <a:gd name="T6" fmla="*/ 60 w 76"/>
                <a:gd name="T7" fmla="*/ 0 h 66"/>
                <a:gd name="T8" fmla="*/ 53 w 76"/>
                <a:gd name="T9" fmla="*/ 3 h 66"/>
                <a:gd name="T10" fmla="*/ 6 w 76"/>
                <a:gd name="T11" fmla="*/ 33 h 66"/>
                <a:gd name="T12" fmla="*/ 0 w 76"/>
                <a:gd name="T13" fmla="*/ 38 h 66"/>
                <a:gd name="T14" fmla="*/ 21 w 76"/>
                <a:gd name="T15" fmla="*/ 66 h 66"/>
                <a:gd name="T16" fmla="*/ 27 w 76"/>
                <a:gd name="T17" fmla="*/ 6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6">
                  <a:moveTo>
                    <a:pt x="27" y="61"/>
                  </a:moveTo>
                  <a:cubicBezTo>
                    <a:pt x="37" y="54"/>
                    <a:pt x="52" y="43"/>
                    <a:pt x="69" y="35"/>
                  </a:cubicBezTo>
                  <a:cubicBezTo>
                    <a:pt x="76" y="31"/>
                    <a:pt x="76" y="31"/>
                    <a:pt x="76" y="31"/>
                  </a:cubicBezTo>
                  <a:cubicBezTo>
                    <a:pt x="60" y="0"/>
                    <a:pt x="60" y="0"/>
                    <a:pt x="60" y="0"/>
                  </a:cubicBezTo>
                  <a:cubicBezTo>
                    <a:pt x="53" y="3"/>
                    <a:pt x="53" y="3"/>
                    <a:pt x="53" y="3"/>
                  </a:cubicBezTo>
                  <a:cubicBezTo>
                    <a:pt x="34" y="13"/>
                    <a:pt x="17" y="25"/>
                    <a:pt x="6" y="33"/>
                  </a:cubicBezTo>
                  <a:cubicBezTo>
                    <a:pt x="0" y="38"/>
                    <a:pt x="0" y="38"/>
                    <a:pt x="0" y="38"/>
                  </a:cubicBezTo>
                  <a:cubicBezTo>
                    <a:pt x="21" y="66"/>
                    <a:pt x="21" y="66"/>
                    <a:pt x="21" y="66"/>
                  </a:cubicBezTo>
                  <a:lnTo>
                    <a:pt x="27"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41" name="Freeform 181"/>
            <p:cNvSpPr>
              <a:spLocks/>
            </p:cNvSpPr>
            <p:nvPr/>
          </p:nvSpPr>
          <p:spPr bwMode="black">
            <a:xfrm>
              <a:off x="7026275" y="2797175"/>
              <a:ext cx="57150" cy="49213"/>
            </a:xfrm>
            <a:custGeom>
              <a:avLst/>
              <a:gdLst>
                <a:gd name="T0" fmla="*/ 31 w 76"/>
                <a:gd name="T1" fmla="*/ 5 h 67"/>
                <a:gd name="T2" fmla="*/ 26 w 76"/>
                <a:gd name="T3" fmla="*/ 0 h 67"/>
                <a:gd name="T4" fmla="*/ 0 w 76"/>
                <a:gd name="T5" fmla="*/ 23 h 67"/>
                <a:gd name="T6" fmla="*/ 5 w 76"/>
                <a:gd name="T7" fmla="*/ 29 h 67"/>
                <a:gd name="T8" fmla="*/ 53 w 76"/>
                <a:gd name="T9" fmla="*/ 64 h 67"/>
                <a:gd name="T10" fmla="*/ 59 w 76"/>
                <a:gd name="T11" fmla="*/ 67 h 67"/>
                <a:gd name="T12" fmla="*/ 76 w 76"/>
                <a:gd name="T13" fmla="*/ 36 h 67"/>
                <a:gd name="T14" fmla="*/ 69 w 76"/>
                <a:gd name="T15" fmla="*/ 33 h 67"/>
                <a:gd name="T16" fmla="*/ 31 w 76"/>
                <a:gd name="T17" fmla="*/ 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7">
                  <a:moveTo>
                    <a:pt x="31" y="5"/>
                  </a:moveTo>
                  <a:cubicBezTo>
                    <a:pt x="26" y="0"/>
                    <a:pt x="26" y="0"/>
                    <a:pt x="26" y="0"/>
                  </a:cubicBezTo>
                  <a:cubicBezTo>
                    <a:pt x="0" y="23"/>
                    <a:pt x="0" y="23"/>
                    <a:pt x="0" y="23"/>
                  </a:cubicBezTo>
                  <a:cubicBezTo>
                    <a:pt x="5" y="29"/>
                    <a:pt x="5" y="29"/>
                    <a:pt x="5" y="29"/>
                  </a:cubicBezTo>
                  <a:cubicBezTo>
                    <a:pt x="18" y="43"/>
                    <a:pt x="38" y="56"/>
                    <a:pt x="53" y="64"/>
                  </a:cubicBezTo>
                  <a:cubicBezTo>
                    <a:pt x="59" y="67"/>
                    <a:pt x="59" y="67"/>
                    <a:pt x="59" y="67"/>
                  </a:cubicBezTo>
                  <a:cubicBezTo>
                    <a:pt x="76" y="36"/>
                    <a:pt x="76" y="36"/>
                    <a:pt x="76" y="36"/>
                  </a:cubicBezTo>
                  <a:cubicBezTo>
                    <a:pt x="69" y="33"/>
                    <a:pt x="69" y="33"/>
                    <a:pt x="69" y="33"/>
                  </a:cubicBezTo>
                  <a:cubicBezTo>
                    <a:pt x="52" y="23"/>
                    <a:pt x="38" y="14"/>
                    <a:pt x="3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42" name="Freeform 182"/>
            <p:cNvSpPr>
              <a:spLocks/>
            </p:cNvSpPr>
            <p:nvPr/>
          </p:nvSpPr>
          <p:spPr bwMode="black">
            <a:xfrm>
              <a:off x="7975600" y="2251075"/>
              <a:ext cx="57150" cy="47625"/>
            </a:xfrm>
            <a:custGeom>
              <a:avLst/>
              <a:gdLst>
                <a:gd name="T0" fmla="*/ 54 w 77"/>
                <a:gd name="T1" fmla="*/ 60 h 64"/>
                <a:gd name="T2" fmla="*/ 60 w 77"/>
                <a:gd name="T3" fmla="*/ 64 h 64"/>
                <a:gd name="T4" fmla="*/ 77 w 77"/>
                <a:gd name="T5" fmla="*/ 33 h 64"/>
                <a:gd name="T6" fmla="*/ 71 w 77"/>
                <a:gd name="T7" fmla="*/ 29 h 64"/>
                <a:gd name="T8" fmla="*/ 23 w 77"/>
                <a:gd name="T9" fmla="*/ 4 h 64"/>
                <a:gd name="T10" fmla="*/ 17 w 77"/>
                <a:gd name="T11" fmla="*/ 0 h 64"/>
                <a:gd name="T12" fmla="*/ 0 w 77"/>
                <a:gd name="T13" fmla="*/ 31 h 64"/>
                <a:gd name="T14" fmla="*/ 7 w 77"/>
                <a:gd name="T15" fmla="*/ 35 h 64"/>
                <a:gd name="T16" fmla="*/ 54 w 77"/>
                <a:gd name="T1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4" y="60"/>
                  </a:moveTo>
                  <a:cubicBezTo>
                    <a:pt x="60" y="64"/>
                    <a:pt x="60" y="64"/>
                    <a:pt x="60" y="64"/>
                  </a:cubicBezTo>
                  <a:cubicBezTo>
                    <a:pt x="77" y="33"/>
                    <a:pt x="77" y="33"/>
                    <a:pt x="77" y="33"/>
                  </a:cubicBezTo>
                  <a:cubicBezTo>
                    <a:pt x="71" y="29"/>
                    <a:pt x="71" y="29"/>
                    <a:pt x="71" y="29"/>
                  </a:cubicBezTo>
                  <a:cubicBezTo>
                    <a:pt x="54" y="20"/>
                    <a:pt x="38" y="12"/>
                    <a:pt x="23" y="4"/>
                  </a:cubicBezTo>
                  <a:cubicBezTo>
                    <a:pt x="17" y="0"/>
                    <a:pt x="17" y="0"/>
                    <a:pt x="17" y="0"/>
                  </a:cubicBezTo>
                  <a:cubicBezTo>
                    <a:pt x="0" y="31"/>
                    <a:pt x="0" y="31"/>
                    <a:pt x="0" y="31"/>
                  </a:cubicBezTo>
                  <a:cubicBezTo>
                    <a:pt x="7" y="35"/>
                    <a:pt x="7" y="35"/>
                    <a:pt x="7" y="35"/>
                  </a:cubicBezTo>
                  <a:cubicBezTo>
                    <a:pt x="21" y="43"/>
                    <a:pt x="37" y="51"/>
                    <a:pt x="54"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43" name="Freeform 183"/>
            <p:cNvSpPr>
              <a:spLocks/>
            </p:cNvSpPr>
            <p:nvPr/>
          </p:nvSpPr>
          <p:spPr bwMode="black">
            <a:xfrm>
              <a:off x="7889875" y="2203450"/>
              <a:ext cx="73025" cy="57150"/>
            </a:xfrm>
            <a:custGeom>
              <a:avLst/>
              <a:gdLst>
                <a:gd name="T0" fmla="*/ 21 w 97"/>
                <a:gd name="T1" fmla="*/ 44 h 76"/>
                <a:gd name="T2" fmla="*/ 26 w 97"/>
                <a:gd name="T3" fmla="*/ 47 h 76"/>
                <a:gd name="T4" fmla="*/ 27 w 97"/>
                <a:gd name="T5" fmla="*/ 48 h 76"/>
                <a:gd name="T6" fmla="*/ 74 w 97"/>
                <a:gd name="T7" fmla="*/ 73 h 76"/>
                <a:gd name="T8" fmla="*/ 80 w 97"/>
                <a:gd name="T9" fmla="*/ 76 h 76"/>
                <a:gd name="T10" fmla="*/ 97 w 97"/>
                <a:gd name="T11" fmla="*/ 45 h 76"/>
                <a:gd name="T12" fmla="*/ 90 w 97"/>
                <a:gd name="T13" fmla="*/ 41 h 76"/>
                <a:gd name="T14" fmla="*/ 44 w 97"/>
                <a:gd name="T15" fmla="*/ 17 h 76"/>
                <a:gd name="T16" fmla="*/ 44 w 97"/>
                <a:gd name="T17" fmla="*/ 17 h 76"/>
                <a:gd name="T18" fmla="*/ 25 w 97"/>
                <a:gd name="T19" fmla="*/ 5 h 76"/>
                <a:gd name="T20" fmla="*/ 19 w 97"/>
                <a:gd name="T21" fmla="*/ 0 h 76"/>
                <a:gd name="T22" fmla="*/ 0 w 97"/>
                <a:gd name="T23" fmla="*/ 30 h 76"/>
                <a:gd name="T24" fmla="*/ 6 w 97"/>
                <a:gd name="T25" fmla="*/ 34 h 76"/>
                <a:gd name="T26" fmla="*/ 21 w 97"/>
                <a:gd name="T27" fmla="*/ 4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76">
                  <a:moveTo>
                    <a:pt x="21" y="44"/>
                  </a:moveTo>
                  <a:cubicBezTo>
                    <a:pt x="24" y="46"/>
                    <a:pt x="26" y="47"/>
                    <a:pt x="26" y="47"/>
                  </a:cubicBezTo>
                  <a:cubicBezTo>
                    <a:pt x="27" y="48"/>
                    <a:pt x="27" y="48"/>
                    <a:pt x="27" y="48"/>
                  </a:cubicBezTo>
                  <a:cubicBezTo>
                    <a:pt x="29" y="49"/>
                    <a:pt x="46" y="58"/>
                    <a:pt x="74" y="73"/>
                  </a:cubicBezTo>
                  <a:cubicBezTo>
                    <a:pt x="80" y="76"/>
                    <a:pt x="80" y="76"/>
                    <a:pt x="80" y="76"/>
                  </a:cubicBezTo>
                  <a:cubicBezTo>
                    <a:pt x="97" y="45"/>
                    <a:pt x="97" y="45"/>
                    <a:pt x="97" y="45"/>
                  </a:cubicBezTo>
                  <a:cubicBezTo>
                    <a:pt x="90" y="41"/>
                    <a:pt x="90" y="41"/>
                    <a:pt x="90" y="41"/>
                  </a:cubicBezTo>
                  <a:cubicBezTo>
                    <a:pt x="60" y="26"/>
                    <a:pt x="49" y="20"/>
                    <a:pt x="44" y="17"/>
                  </a:cubicBezTo>
                  <a:cubicBezTo>
                    <a:pt x="44" y="17"/>
                    <a:pt x="44" y="17"/>
                    <a:pt x="44" y="17"/>
                  </a:cubicBezTo>
                  <a:cubicBezTo>
                    <a:pt x="44" y="17"/>
                    <a:pt x="37" y="12"/>
                    <a:pt x="25" y="5"/>
                  </a:cubicBezTo>
                  <a:cubicBezTo>
                    <a:pt x="19" y="0"/>
                    <a:pt x="19" y="0"/>
                    <a:pt x="19" y="0"/>
                  </a:cubicBezTo>
                  <a:cubicBezTo>
                    <a:pt x="0" y="30"/>
                    <a:pt x="0" y="30"/>
                    <a:pt x="0" y="30"/>
                  </a:cubicBezTo>
                  <a:cubicBezTo>
                    <a:pt x="6" y="34"/>
                    <a:pt x="6" y="34"/>
                    <a:pt x="6" y="34"/>
                  </a:cubicBezTo>
                  <a:cubicBezTo>
                    <a:pt x="12" y="38"/>
                    <a:pt x="18" y="42"/>
                    <a:pt x="2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44" name="Freeform 184"/>
            <p:cNvSpPr>
              <a:spLocks/>
            </p:cNvSpPr>
            <p:nvPr/>
          </p:nvSpPr>
          <p:spPr bwMode="black">
            <a:xfrm>
              <a:off x="7259638" y="2378075"/>
              <a:ext cx="57150" cy="47625"/>
            </a:xfrm>
            <a:custGeom>
              <a:avLst/>
              <a:gdLst>
                <a:gd name="T0" fmla="*/ 36 w 36"/>
                <a:gd name="T1" fmla="*/ 15 h 30"/>
                <a:gd name="T2" fmla="*/ 28 w 36"/>
                <a:gd name="T3" fmla="*/ 0 h 30"/>
                <a:gd name="T4" fmla="*/ 0 w 36"/>
                <a:gd name="T5" fmla="*/ 16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6"/>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45" name="Freeform 185"/>
            <p:cNvSpPr>
              <a:spLocks/>
            </p:cNvSpPr>
            <p:nvPr/>
          </p:nvSpPr>
          <p:spPr bwMode="black">
            <a:xfrm>
              <a:off x="8091488" y="2879725"/>
              <a:ext cx="57150" cy="47625"/>
            </a:xfrm>
            <a:custGeom>
              <a:avLst/>
              <a:gdLst>
                <a:gd name="T0" fmla="*/ 0 w 36"/>
                <a:gd name="T1" fmla="*/ 16 h 30"/>
                <a:gd name="T2" fmla="*/ 8 w 36"/>
                <a:gd name="T3" fmla="*/ 30 h 30"/>
                <a:gd name="T4" fmla="*/ 36 w 36"/>
                <a:gd name="T5" fmla="*/ 14 h 30"/>
                <a:gd name="T6" fmla="*/ 28 w 36"/>
                <a:gd name="T7" fmla="*/ 0 h 30"/>
                <a:gd name="T8" fmla="*/ 0 w 36"/>
                <a:gd name="T9" fmla="*/ 16 h 30"/>
              </a:gdLst>
              <a:ahLst/>
              <a:cxnLst>
                <a:cxn ang="0">
                  <a:pos x="T0" y="T1"/>
                </a:cxn>
                <a:cxn ang="0">
                  <a:pos x="T2" y="T3"/>
                </a:cxn>
                <a:cxn ang="0">
                  <a:pos x="T4" y="T5"/>
                </a:cxn>
                <a:cxn ang="0">
                  <a:pos x="T6" y="T7"/>
                </a:cxn>
                <a:cxn ang="0">
                  <a:pos x="T8" y="T9"/>
                </a:cxn>
              </a:cxnLst>
              <a:rect l="0" t="0" r="r" b="b"/>
              <a:pathLst>
                <a:path w="36" h="30">
                  <a:moveTo>
                    <a:pt x="0" y="16"/>
                  </a:moveTo>
                  <a:lnTo>
                    <a:pt x="8" y="30"/>
                  </a:lnTo>
                  <a:lnTo>
                    <a:pt x="36" y="14"/>
                  </a:lnTo>
                  <a:lnTo>
                    <a:pt x="28" y="0"/>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46" name="Freeform 186"/>
            <p:cNvSpPr>
              <a:spLocks/>
            </p:cNvSpPr>
            <p:nvPr/>
          </p:nvSpPr>
          <p:spPr bwMode="black">
            <a:xfrm>
              <a:off x="7953375" y="2960688"/>
              <a:ext cx="57150" cy="49213"/>
            </a:xfrm>
            <a:custGeom>
              <a:avLst/>
              <a:gdLst>
                <a:gd name="T0" fmla="*/ 52 w 77"/>
                <a:gd name="T1" fmla="*/ 4 h 66"/>
                <a:gd name="T2" fmla="*/ 6 w 77"/>
                <a:gd name="T3" fmla="*/ 32 h 66"/>
                <a:gd name="T4" fmla="*/ 0 w 77"/>
                <a:gd name="T5" fmla="*/ 36 h 66"/>
                <a:gd name="T6" fmla="*/ 18 w 77"/>
                <a:gd name="T7" fmla="*/ 66 h 66"/>
                <a:gd name="T8" fmla="*/ 24 w 77"/>
                <a:gd name="T9" fmla="*/ 62 h 66"/>
                <a:gd name="T10" fmla="*/ 70 w 77"/>
                <a:gd name="T11" fmla="*/ 34 h 66"/>
                <a:gd name="T12" fmla="*/ 77 w 77"/>
                <a:gd name="T13" fmla="*/ 31 h 66"/>
                <a:gd name="T14" fmla="*/ 59 w 77"/>
                <a:gd name="T15" fmla="*/ 0 h 66"/>
                <a:gd name="T16" fmla="*/ 52 w 77"/>
                <a:gd name="T1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4"/>
                  </a:moveTo>
                  <a:cubicBezTo>
                    <a:pt x="35" y="14"/>
                    <a:pt x="20" y="23"/>
                    <a:pt x="6" y="32"/>
                  </a:cubicBezTo>
                  <a:cubicBezTo>
                    <a:pt x="0" y="36"/>
                    <a:pt x="0" y="36"/>
                    <a:pt x="0" y="36"/>
                  </a:cubicBezTo>
                  <a:cubicBezTo>
                    <a:pt x="18" y="66"/>
                    <a:pt x="18" y="66"/>
                    <a:pt x="18" y="66"/>
                  </a:cubicBezTo>
                  <a:cubicBezTo>
                    <a:pt x="24" y="62"/>
                    <a:pt x="24" y="62"/>
                    <a:pt x="24" y="62"/>
                  </a:cubicBezTo>
                  <a:cubicBezTo>
                    <a:pt x="39" y="53"/>
                    <a:pt x="54" y="44"/>
                    <a:pt x="70" y="34"/>
                  </a:cubicBezTo>
                  <a:cubicBezTo>
                    <a:pt x="77" y="31"/>
                    <a:pt x="77" y="31"/>
                    <a:pt x="77" y="31"/>
                  </a:cubicBezTo>
                  <a:cubicBezTo>
                    <a:pt x="59" y="0"/>
                    <a:pt x="59" y="0"/>
                    <a:pt x="59" y="0"/>
                  </a:cubicBez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47" name="Freeform 187"/>
            <p:cNvSpPr>
              <a:spLocks/>
            </p:cNvSpPr>
            <p:nvPr/>
          </p:nvSpPr>
          <p:spPr bwMode="black">
            <a:xfrm>
              <a:off x="8021638" y="2919413"/>
              <a:ext cx="58738" cy="49213"/>
            </a:xfrm>
            <a:custGeom>
              <a:avLst/>
              <a:gdLst>
                <a:gd name="T0" fmla="*/ 52 w 77"/>
                <a:gd name="T1" fmla="*/ 4 h 65"/>
                <a:gd name="T2" fmla="*/ 6 w 77"/>
                <a:gd name="T3" fmla="*/ 31 h 65"/>
                <a:gd name="T4" fmla="*/ 0 w 77"/>
                <a:gd name="T5" fmla="*/ 35 h 65"/>
                <a:gd name="T6" fmla="*/ 17 w 77"/>
                <a:gd name="T7" fmla="*/ 65 h 65"/>
                <a:gd name="T8" fmla="*/ 24 w 77"/>
                <a:gd name="T9" fmla="*/ 61 h 65"/>
                <a:gd name="T10" fmla="*/ 70 w 77"/>
                <a:gd name="T11" fmla="*/ 34 h 65"/>
                <a:gd name="T12" fmla="*/ 77 w 77"/>
                <a:gd name="T13" fmla="*/ 31 h 65"/>
                <a:gd name="T14" fmla="*/ 59 w 77"/>
                <a:gd name="T15" fmla="*/ 0 h 65"/>
                <a:gd name="T16" fmla="*/ 52 w 77"/>
                <a:gd name="T17"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5">
                  <a:moveTo>
                    <a:pt x="52" y="4"/>
                  </a:moveTo>
                  <a:cubicBezTo>
                    <a:pt x="37" y="13"/>
                    <a:pt x="21" y="22"/>
                    <a:pt x="6" y="31"/>
                  </a:cubicBezTo>
                  <a:cubicBezTo>
                    <a:pt x="0" y="35"/>
                    <a:pt x="0" y="35"/>
                    <a:pt x="0" y="35"/>
                  </a:cubicBezTo>
                  <a:cubicBezTo>
                    <a:pt x="17" y="65"/>
                    <a:pt x="17" y="65"/>
                    <a:pt x="17" y="65"/>
                  </a:cubicBezTo>
                  <a:cubicBezTo>
                    <a:pt x="24" y="61"/>
                    <a:pt x="24" y="61"/>
                    <a:pt x="24" y="61"/>
                  </a:cubicBezTo>
                  <a:cubicBezTo>
                    <a:pt x="39" y="52"/>
                    <a:pt x="55" y="44"/>
                    <a:pt x="70" y="34"/>
                  </a:cubicBezTo>
                  <a:cubicBezTo>
                    <a:pt x="77" y="31"/>
                    <a:pt x="77" y="31"/>
                    <a:pt x="77" y="31"/>
                  </a:cubicBezTo>
                  <a:cubicBezTo>
                    <a:pt x="59" y="0"/>
                    <a:pt x="59" y="0"/>
                    <a:pt x="59" y="0"/>
                  </a:cubicBez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48" name="Freeform 188"/>
            <p:cNvSpPr>
              <a:spLocks/>
            </p:cNvSpPr>
            <p:nvPr/>
          </p:nvSpPr>
          <p:spPr bwMode="black">
            <a:xfrm>
              <a:off x="7821613" y="3046413"/>
              <a:ext cx="53975" cy="53975"/>
            </a:xfrm>
            <a:custGeom>
              <a:avLst/>
              <a:gdLst>
                <a:gd name="T0" fmla="*/ 45 w 72"/>
                <a:gd name="T1" fmla="*/ 5 h 72"/>
                <a:gd name="T2" fmla="*/ 10 w 72"/>
                <a:gd name="T3" fmla="*/ 38 h 72"/>
                <a:gd name="T4" fmla="*/ 4 w 72"/>
                <a:gd name="T5" fmla="*/ 48 h 72"/>
                <a:gd name="T6" fmla="*/ 0 w 72"/>
                <a:gd name="T7" fmla="*/ 54 h 72"/>
                <a:gd name="T8" fmla="*/ 30 w 72"/>
                <a:gd name="T9" fmla="*/ 72 h 72"/>
                <a:gd name="T10" fmla="*/ 34 w 72"/>
                <a:gd name="T11" fmla="*/ 66 h 72"/>
                <a:gd name="T12" fmla="*/ 39 w 72"/>
                <a:gd name="T13" fmla="*/ 57 h 72"/>
                <a:gd name="T14" fmla="*/ 66 w 72"/>
                <a:gd name="T15" fmla="*/ 33 h 72"/>
                <a:gd name="T16" fmla="*/ 72 w 72"/>
                <a:gd name="T17" fmla="*/ 28 h 72"/>
                <a:gd name="T18" fmla="*/ 51 w 72"/>
                <a:gd name="T19" fmla="*/ 0 h 72"/>
                <a:gd name="T20" fmla="*/ 45 w 72"/>
                <a:gd name="T21" fmla="*/ 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2">
                  <a:moveTo>
                    <a:pt x="45" y="5"/>
                  </a:moveTo>
                  <a:cubicBezTo>
                    <a:pt x="26" y="19"/>
                    <a:pt x="15" y="29"/>
                    <a:pt x="10" y="38"/>
                  </a:cubicBezTo>
                  <a:cubicBezTo>
                    <a:pt x="8" y="41"/>
                    <a:pt x="6" y="44"/>
                    <a:pt x="4" y="48"/>
                  </a:cubicBezTo>
                  <a:cubicBezTo>
                    <a:pt x="0" y="54"/>
                    <a:pt x="0" y="54"/>
                    <a:pt x="0" y="54"/>
                  </a:cubicBezTo>
                  <a:cubicBezTo>
                    <a:pt x="30" y="72"/>
                    <a:pt x="30" y="72"/>
                    <a:pt x="30" y="72"/>
                  </a:cubicBezTo>
                  <a:cubicBezTo>
                    <a:pt x="34" y="66"/>
                    <a:pt x="34" y="66"/>
                    <a:pt x="34" y="66"/>
                  </a:cubicBezTo>
                  <a:cubicBezTo>
                    <a:pt x="36" y="63"/>
                    <a:pt x="37" y="60"/>
                    <a:pt x="39" y="57"/>
                  </a:cubicBezTo>
                  <a:cubicBezTo>
                    <a:pt x="40" y="55"/>
                    <a:pt x="45" y="49"/>
                    <a:pt x="66" y="33"/>
                  </a:cubicBezTo>
                  <a:cubicBezTo>
                    <a:pt x="72" y="28"/>
                    <a:pt x="72" y="28"/>
                    <a:pt x="72" y="28"/>
                  </a:cubicBezTo>
                  <a:cubicBezTo>
                    <a:pt x="51" y="0"/>
                    <a:pt x="51" y="0"/>
                    <a:pt x="51" y="0"/>
                  </a:cubicBezTo>
                  <a:lnTo>
                    <a:pt x="45"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49" name="Freeform 189"/>
            <p:cNvSpPr>
              <a:spLocks/>
            </p:cNvSpPr>
            <p:nvPr/>
          </p:nvSpPr>
          <p:spPr bwMode="black">
            <a:xfrm>
              <a:off x="7885113" y="3001963"/>
              <a:ext cx="57150" cy="49213"/>
            </a:xfrm>
            <a:custGeom>
              <a:avLst/>
              <a:gdLst>
                <a:gd name="T0" fmla="*/ 51 w 77"/>
                <a:gd name="T1" fmla="*/ 4 h 66"/>
                <a:gd name="T2" fmla="*/ 6 w 77"/>
                <a:gd name="T3" fmla="*/ 33 h 66"/>
                <a:gd name="T4" fmla="*/ 0 w 77"/>
                <a:gd name="T5" fmla="*/ 37 h 66"/>
                <a:gd name="T6" fmla="*/ 19 w 77"/>
                <a:gd name="T7" fmla="*/ 66 h 66"/>
                <a:gd name="T8" fmla="*/ 25 w 77"/>
                <a:gd name="T9" fmla="*/ 62 h 66"/>
                <a:gd name="T10" fmla="*/ 70 w 77"/>
                <a:gd name="T11" fmla="*/ 34 h 66"/>
                <a:gd name="T12" fmla="*/ 77 w 77"/>
                <a:gd name="T13" fmla="*/ 30 h 66"/>
                <a:gd name="T14" fmla="*/ 58 w 77"/>
                <a:gd name="T15" fmla="*/ 0 h 66"/>
                <a:gd name="T16" fmla="*/ 51 w 77"/>
                <a:gd name="T1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1" y="4"/>
                  </a:moveTo>
                  <a:cubicBezTo>
                    <a:pt x="35" y="14"/>
                    <a:pt x="19" y="24"/>
                    <a:pt x="6" y="33"/>
                  </a:cubicBezTo>
                  <a:cubicBezTo>
                    <a:pt x="0" y="37"/>
                    <a:pt x="0" y="37"/>
                    <a:pt x="0" y="37"/>
                  </a:cubicBezTo>
                  <a:cubicBezTo>
                    <a:pt x="19" y="66"/>
                    <a:pt x="19" y="66"/>
                    <a:pt x="19" y="66"/>
                  </a:cubicBezTo>
                  <a:cubicBezTo>
                    <a:pt x="25" y="62"/>
                    <a:pt x="25" y="62"/>
                    <a:pt x="25" y="62"/>
                  </a:cubicBezTo>
                  <a:cubicBezTo>
                    <a:pt x="39" y="53"/>
                    <a:pt x="54" y="44"/>
                    <a:pt x="70" y="34"/>
                  </a:cubicBezTo>
                  <a:cubicBezTo>
                    <a:pt x="77" y="30"/>
                    <a:pt x="77" y="30"/>
                    <a:pt x="77" y="30"/>
                  </a:cubicBezTo>
                  <a:cubicBezTo>
                    <a:pt x="58" y="0"/>
                    <a:pt x="58" y="0"/>
                    <a:pt x="58" y="0"/>
                  </a:cubicBezTo>
                  <a:lnTo>
                    <a:pt x="51"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50" name="Freeform 190"/>
            <p:cNvSpPr>
              <a:spLocks/>
            </p:cNvSpPr>
            <p:nvPr/>
          </p:nvSpPr>
          <p:spPr bwMode="black">
            <a:xfrm>
              <a:off x="8159750" y="2840038"/>
              <a:ext cx="58738" cy="47625"/>
            </a:xfrm>
            <a:custGeom>
              <a:avLst/>
              <a:gdLst>
                <a:gd name="T0" fmla="*/ 0 w 37"/>
                <a:gd name="T1" fmla="*/ 16 h 30"/>
                <a:gd name="T2" fmla="*/ 9 w 37"/>
                <a:gd name="T3" fmla="*/ 30 h 30"/>
                <a:gd name="T4" fmla="*/ 37 w 37"/>
                <a:gd name="T5" fmla="*/ 14 h 30"/>
                <a:gd name="T6" fmla="*/ 28 w 37"/>
                <a:gd name="T7" fmla="*/ 0 h 30"/>
                <a:gd name="T8" fmla="*/ 0 w 37"/>
                <a:gd name="T9" fmla="*/ 16 h 30"/>
              </a:gdLst>
              <a:ahLst/>
              <a:cxnLst>
                <a:cxn ang="0">
                  <a:pos x="T0" y="T1"/>
                </a:cxn>
                <a:cxn ang="0">
                  <a:pos x="T2" y="T3"/>
                </a:cxn>
                <a:cxn ang="0">
                  <a:pos x="T4" y="T5"/>
                </a:cxn>
                <a:cxn ang="0">
                  <a:pos x="T6" y="T7"/>
                </a:cxn>
                <a:cxn ang="0">
                  <a:pos x="T8" y="T9"/>
                </a:cxn>
              </a:cxnLst>
              <a:rect l="0" t="0" r="r" b="b"/>
              <a:pathLst>
                <a:path w="37" h="30">
                  <a:moveTo>
                    <a:pt x="0" y="16"/>
                  </a:moveTo>
                  <a:lnTo>
                    <a:pt x="9" y="30"/>
                  </a:lnTo>
                  <a:lnTo>
                    <a:pt x="37" y="14"/>
                  </a:lnTo>
                  <a:lnTo>
                    <a:pt x="28" y="0"/>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51" name="Freeform 191"/>
            <p:cNvSpPr>
              <a:spLocks/>
            </p:cNvSpPr>
            <p:nvPr/>
          </p:nvSpPr>
          <p:spPr bwMode="black">
            <a:xfrm>
              <a:off x="7038975" y="2435225"/>
              <a:ext cx="58738" cy="39688"/>
            </a:xfrm>
            <a:custGeom>
              <a:avLst/>
              <a:gdLst>
                <a:gd name="T0" fmla="*/ 27 w 77"/>
                <a:gd name="T1" fmla="*/ 5 h 53"/>
                <a:gd name="T2" fmla="*/ 5 w 77"/>
                <a:gd name="T3" fmla="*/ 24 h 53"/>
                <a:gd name="T4" fmla="*/ 0 w 77"/>
                <a:gd name="T5" fmla="*/ 30 h 53"/>
                <a:gd name="T6" fmla="*/ 26 w 77"/>
                <a:gd name="T7" fmla="*/ 53 h 53"/>
                <a:gd name="T8" fmla="*/ 31 w 77"/>
                <a:gd name="T9" fmla="*/ 47 h 53"/>
                <a:gd name="T10" fmla="*/ 43 w 77"/>
                <a:gd name="T11" fmla="*/ 37 h 53"/>
                <a:gd name="T12" fmla="*/ 61 w 77"/>
                <a:gd name="T13" fmla="*/ 39 h 53"/>
                <a:gd name="T14" fmla="*/ 68 w 77"/>
                <a:gd name="T15" fmla="*/ 41 h 53"/>
                <a:gd name="T16" fmla="*/ 77 w 77"/>
                <a:gd name="T17" fmla="*/ 8 h 53"/>
                <a:gd name="T18" fmla="*/ 70 w 77"/>
                <a:gd name="T19" fmla="*/ 6 h 53"/>
                <a:gd name="T20" fmla="*/ 27 w 77"/>
                <a:gd name="T21" fmla="*/ 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53">
                  <a:moveTo>
                    <a:pt x="27" y="5"/>
                  </a:moveTo>
                  <a:cubicBezTo>
                    <a:pt x="20" y="9"/>
                    <a:pt x="12" y="15"/>
                    <a:pt x="5" y="24"/>
                  </a:cubicBezTo>
                  <a:cubicBezTo>
                    <a:pt x="0" y="30"/>
                    <a:pt x="0" y="30"/>
                    <a:pt x="0" y="30"/>
                  </a:cubicBezTo>
                  <a:cubicBezTo>
                    <a:pt x="26" y="53"/>
                    <a:pt x="26" y="53"/>
                    <a:pt x="26" y="53"/>
                  </a:cubicBezTo>
                  <a:cubicBezTo>
                    <a:pt x="31" y="47"/>
                    <a:pt x="31" y="47"/>
                    <a:pt x="31" y="47"/>
                  </a:cubicBezTo>
                  <a:cubicBezTo>
                    <a:pt x="35" y="42"/>
                    <a:pt x="40" y="39"/>
                    <a:pt x="43" y="37"/>
                  </a:cubicBezTo>
                  <a:cubicBezTo>
                    <a:pt x="43" y="37"/>
                    <a:pt x="46" y="35"/>
                    <a:pt x="61" y="39"/>
                  </a:cubicBezTo>
                  <a:cubicBezTo>
                    <a:pt x="68" y="41"/>
                    <a:pt x="68" y="41"/>
                    <a:pt x="68" y="41"/>
                  </a:cubicBezTo>
                  <a:cubicBezTo>
                    <a:pt x="77" y="8"/>
                    <a:pt x="77" y="8"/>
                    <a:pt x="77" y="8"/>
                  </a:cubicBezTo>
                  <a:cubicBezTo>
                    <a:pt x="70" y="6"/>
                    <a:pt x="70" y="6"/>
                    <a:pt x="70" y="6"/>
                  </a:cubicBezTo>
                  <a:cubicBezTo>
                    <a:pt x="51" y="0"/>
                    <a:pt x="38" y="0"/>
                    <a:pt x="2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52" name="Freeform 192"/>
            <p:cNvSpPr>
              <a:spLocks/>
            </p:cNvSpPr>
            <p:nvPr/>
          </p:nvSpPr>
          <p:spPr bwMode="black">
            <a:xfrm>
              <a:off x="8348663" y="2689225"/>
              <a:ext cx="36513" cy="55563"/>
            </a:xfrm>
            <a:custGeom>
              <a:avLst/>
              <a:gdLst>
                <a:gd name="T0" fmla="*/ 13 w 49"/>
                <a:gd name="T1" fmla="*/ 7 h 75"/>
                <a:gd name="T2" fmla="*/ 2 w 49"/>
                <a:gd name="T3" fmla="*/ 57 h 75"/>
                <a:gd name="T4" fmla="*/ 0 w 49"/>
                <a:gd name="T5" fmla="*/ 64 h 75"/>
                <a:gd name="T6" fmla="*/ 34 w 49"/>
                <a:gd name="T7" fmla="*/ 75 h 75"/>
                <a:gd name="T8" fmla="*/ 36 w 49"/>
                <a:gd name="T9" fmla="*/ 67 h 75"/>
                <a:gd name="T10" fmla="*/ 48 w 49"/>
                <a:gd name="T11" fmla="*/ 13 h 75"/>
                <a:gd name="T12" fmla="*/ 49 w 49"/>
                <a:gd name="T13" fmla="*/ 5 h 75"/>
                <a:gd name="T14" fmla="*/ 15 w 49"/>
                <a:gd name="T15" fmla="*/ 0 h 75"/>
                <a:gd name="T16" fmla="*/ 13 w 49"/>
                <a:gd name="T17" fmla="*/ 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75">
                  <a:moveTo>
                    <a:pt x="13" y="7"/>
                  </a:moveTo>
                  <a:cubicBezTo>
                    <a:pt x="10" y="26"/>
                    <a:pt x="7" y="43"/>
                    <a:pt x="2" y="57"/>
                  </a:cubicBezTo>
                  <a:cubicBezTo>
                    <a:pt x="0" y="64"/>
                    <a:pt x="0" y="64"/>
                    <a:pt x="0" y="64"/>
                  </a:cubicBezTo>
                  <a:cubicBezTo>
                    <a:pt x="34" y="75"/>
                    <a:pt x="34" y="75"/>
                    <a:pt x="34" y="75"/>
                  </a:cubicBezTo>
                  <a:cubicBezTo>
                    <a:pt x="36" y="67"/>
                    <a:pt x="36" y="67"/>
                    <a:pt x="36" y="67"/>
                  </a:cubicBezTo>
                  <a:cubicBezTo>
                    <a:pt x="41" y="52"/>
                    <a:pt x="45" y="34"/>
                    <a:pt x="48" y="13"/>
                  </a:cubicBezTo>
                  <a:cubicBezTo>
                    <a:pt x="49" y="5"/>
                    <a:pt x="49" y="5"/>
                    <a:pt x="49" y="5"/>
                  </a:cubicBezTo>
                  <a:cubicBezTo>
                    <a:pt x="15" y="0"/>
                    <a:pt x="15" y="0"/>
                    <a:pt x="15" y="0"/>
                  </a:cubicBezTo>
                  <a:lnTo>
                    <a:pt x="13"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53" name="Freeform 193"/>
            <p:cNvSpPr>
              <a:spLocks/>
            </p:cNvSpPr>
            <p:nvPr/>
          </p:nvSpPr>
          <p:spPr bwMode="black">
            <a:xfrm>
              <a:off x="8362950" y="2611438"/>
              <a:ext cx="26988" cy="52388"/>
            </a:xfrm>
            <a:custGeom>
              <a:avLst/>
              <a:gdLst>
                <a:gd name="T0" fmla="*/ 2 w 38"/>
                <a:gd name="T1" fmla="*/ 0 h 70"/>
                <a:gd name="T2" fmla="*/ 2 w 38"/>
                <a:gd name="T3" fmla="*/ 8 h 70"/>
                <a:gd name="T4" fmla="*/ 0 w 38"/>
                <a:gd name="T5" fmla="*/ 60 h 70"/>
                <a:gd name="T6" fmla="*/ 0 w 38"/>
                <a:gd name="T7" fmla="*/ 67 h 70"/>
                <a:gd name="T8" fmla="*/ 35 w 38"/>
                <a:gd name="T9" fmla="*/ 70 h 70"/>
                <a:gd name="T10" fmla="*/ 35 w 38"/>
                <a:gd name="T11" fmla="*/ 62 h 70"/>
                <a:gd name="T12" fmla="*/ 38 w 38"/>
                <a:gd name="T13" fmla="*/ 8 h 70"/>
                <a:gd name="T14" fmla="*/ 38 w 38"/>
                <a:gd name="T15" fmla="*/ 0 h 70"/>
                <a:gd name="T16" fmla="*/ 2 w 38"/>
                <a:gd name="T1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70">
                  <a:moveTo>
                    <a:pt x="2" y="0"/>
                  </a:moveTo>
                  <a:cubicBezTo>
                    <a:pt x="2" y="8"/>
                    <a:pt x="2" y="8"/>
                    <a:pt x="2" y="8"/>
                  </a:cubicBezTo>
                  <a:cubicBezTo>
                    <a:pt x="2" y="25"/>
                    <a:pt x="2" y="43"/>
                    <a:pt x="0" y="60"/>
                  </a:cubicBezTo>
                  <a:cubicBezTo>
                    <a:pt x="0" y="67"/>
                    <a:pt x="0" y="67"/>
                    <a:pt x="0" y="67"/>
                  </a:cubicBezTo>
                  <a:cubicBezTo>
                    <a:pt x="35" y="70"/>
                    <a:pt x="35" y="70"/>
                    <a:pt x="35" y="70"/>
                  </a:cubicBezTo>
                  <a:cubicBezTo>
                    <a:pt x="35" y="62"/>
                    <a:pt x="35" y="62"/>
                    <a:pt x="35" y="62"/>
                  </a:cubicBezTo>
                  <a:cubicBezTo>
                    <a:pt x="37" y="44"/>
                    <a:pt x="38" y="26"/>
                    <a:pt x="38" y="8"/>
                  </a:cubicBezTo>
                  <a:cubicBezTo>
                    <a:pt x="38" y="0"/>
                    <a:pt x="38" y="0"/>
                    <a:pt x="38" y="0"/>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54" name="Freeform 194"/>
            <p:cNvSpPr>
              <a:spLocks/>
            </p:cNvSpPr>
            <p:nvPr/>
          </p:nvSpPr>
          <p:spPr bwMode="black">
            <a:xfrm>
              <a:off x="7783513" y="3113088"/>
              <a:ext cx="47625" cy="57150"/>
            </a:xfrm>
            <a:custGeom>
              <a:avLst/>
              <a:gdLst>
                <a:gd name="T0" fmla="*/ 32 w 63"/>
                <a:gd name="T1" fmla="*/ 0 h 76"/>
                <a:gd name="T2" fmla="*/ 29 w 63"/>
                <a:gd name="T3" fmla="*/ 7 h 76"/>
                <a:gd name="T4" fmla="*/ 5 w 63"/>
                <a:gd name="T5" fmla="*/ 50 h 76"/>
                <a:gd name="T6" fmla="*/ 0 w 63"/>
                <a:gd name="T7" fmla="*/ 57 h 76"/>
                <a:gd name="T8" fmla="*/ 30 w 63"/>
                <a:gd name="T9" fmla="*/ 76 h 76"/>
                <a:gd name="T10" fmla="*/ 34 w 63"/>
                <a:gd name="T11" fmla="*/ 70 h 76"/>
                <a:gd name="T12" fmla="*/ 60 w 63"/>
                <a:gd name="T13" fmla="*/ 22 h 76"/>
                <a:gd name="T14" fmla="*/ 63 w 63"/>
                <a:gd name="T15" fmla="*/ 16 h 76"/>
                <a:gd name="T16" fmla="*/ 49 w 63"/>
                <a:gd name="T17" fmla="*/ 7 h 76"/>
                <a:gd name="T18" fmla="*/ 32 w 63"/>
                <a:gd name="T19"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76">
                  <a:moveTo>
                    <a:pt x="32" y="0"/>
                  </a:moveTo>
                  <a:cubicBezTo>
                    <a:pt x="29" y="7"/>
                    <a:pt x="29" y="7"/>
                    <a:pt x="29" y="7"/>
                  </a:cubicBezTo>
                  <a:cubicBezTo>
                    <a:pt x="20" y="23"/>
                    <a:pt x="13" y="38"/>
                    <a:pt x="5" y="50"/>
                  </a:cubicBezTo>
                  <a:cubicBezTo>
                    <a:pt x="0" y="57"/>
                    <a:pt x="0" y="57"/>
                    <a:pt x="0" y="57"/>
                  </a:cubicBezTo>
                  <a:cubicBezTo>
                    <a:pt x="30" y="76"/>
                    <a:pt x="30" y="76"/>
                    <a:pt x="30" y="76"/>
                  </a:cubicBezTo>
                  <a:cubicBezTo>
                    <a:pt x="34" y="70"/>
                    <a:pt x="34" y="70"/>
                    <a:pt x="34" y="70"/>
                  </a:cubicBezTo>
                  <a:cubicBezTo>
                    <a:pt x="43" y="56"/>
                    <a:pt x="51" y="40"/>
                    <a:pt x="60" y="22"/>
                  </a:cubicBezTo>
                  <a:cubicBezTo>
                    <a:pt x="63" y="16"/>
                    <a:pt x="63" y="16"/>
                    <a:pt x="63" y="16"/>
                  </a:cubicBezTo>
                  <a:cubicBezTo>
                    <a:pt x="49" y="7"/>
                    <a:pt x="49" y="7"/>
                    <a:pt x="49" y="7"/>
                  </a:cubicBezTo>
                  <a:lnTo>
                    <a:pt x="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55" name="Freeform 195"/>
            <p:cNvSpPr>
              <a:spLocks/>
            </p:cNvSpPr>
            <p:nvPr/>
          </p:nvSpPr>
          <p:spPr bwMode="black">
            <a:xfrm>
              <a:off x="8229600" y="2798763"/>
              <a:ext cx="57150" cy="49213"/>
            </a:xfrm>
            <a:custGeom>
              <a:avLst/>
              <a:gdLst>
                <a:gd name="T0" fmla="*/ 52 w 76"/>
                <a:gd name="T1" fmla="*/ 3 h 65"/>
                <a:gd name="T2" fmla="*/ 6 w 76"/>
                <a:gd name="T3" fmla="*/ 31 h 65"/>
                <a:gd name="T4" fmla="*/ 0 w 76"/>
                <a:gd name="T5" fmla="*/ 35 h 65"/>
                <a:gd name="T6" fmla="*/ 17 w 76"/>
                <a:gd name="T7" fmla="*/ 65 h 65"/>
                <a:gd name="T8" fmla="*/ 24 w 76"/>
                <a:gd name="T9" fmla="*/ 61 h 65"/>
                <a:gd name="T10" fmla="*/ 70 w 76"/>
                <a:gd name="T11" fmla="*/ 33 h 65"/>
                <a:gd name="T12" fmla="*/ 76 w 76"/>
                <a:gd name="T13" fmla="*/ 30 h 65"/>
                <a:gd name="T14" fmla="*/ 58 w 76"/>
                <a:gd name="T15" fmla="*/ 0 h 65"/>
                <a:gd name="T16" fmla="*/ 52 w 76"/>
                <a:gd name="T17" fmla="*/ 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5">
                  <a:moveTo>
                    <a:pt x="52" y="3"/>
                  </a:moveTo>
                  <a:cubicBezTo>
                    <a:pt x="38" y="12"/>
                    <a:pt x="22" y="21"/>
                    <a:pt x="6" y="31"/>
                  </a:cubicBezTo>
                  <a:cubicBezTo>
                    <a:pt x="0" y="35"/>
                    <a:pt x="0" y="35"/>
                    <a:pt x="0" y="35"/>
                  </a:cubicBezTo>
                  <a:cubicBezTo>
                    <a:pt x="17" y="65"/>
                    <a:pt x="17" y="65"/>
                    <a:pt x="17" y="65"/>
                  </a:cubicBezTo>
                  <a:cubicBezTo>
                    <a:pt x="24" y="61"/>
                    <a:pt x="24" y="61"/>
                    <a:pt x="24" y="61"/>
                  </a:cubicBezTo>
                  <a:cubicBezTo>
                    <a:pt x="41" y="51"/>
                    <a:pt x="56" y="42"/>
                    <a:pt x="70" y="33"/>
                  </a:cubicBezTo>
                  <a:cubicBezTo>
                    <a:pt x="76" y="30"/>
                    <a:pt x="76" y="30"/>
                    <a:pt x="76" y="30"/>
                  </a:cubicBezTo>
                  <a:cubicBezTo>
                    <a:pt x="58" y="0"/>
                    <a:pt x="58" y="0"/>
                    <a:pt x="58" y="0"/>
                  </a:cubicBezTo>
                  <a:lnTo>
                    <a:pt x="52"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56" name="Freeform 196"/>
            <p:cNvSpPr>
              <a:spLocks/>
            </p:cNvSpPr>
            <p:nvPr/>
          </p:nvSpPr>
          <p:spPr bwMode="black">
            <a:xfrm>
              <a:off x="8297863" y="2754313"/>
              <a:ext cx="57150" cy="50800"/>
            </a:xfrm>
            <a:custGeom>
              <a:avLst/>
              <a:gdLst>
                <a:gd name="T0" fmla="*/ 49 w 77"/>
                <a:gd name="T1" fmla="*/ 5 h 68"/>
                <a:gd name="T2" fmla="*/ 7 w 77"/>
                <a:gd name="T3" fmla="*/ 34 h 68"/>
                <a:gd name="T4" fmla="*/ 0 w 77"/>
                <a:gd name="T5" fmla="*/ 39 h 68"/>
                <a:gd name="T6" fmla="*/ 19 w 77"/>
                <a:gd name="T7" fmla="*/ 68 h 68"/>
                <a:gd name="T8" fmla="*/ 26 w 77"/>
                <a:gd name="T9" fmla="*/ 64 h 68"/>
                <a:gd name="T10" fmla="*/ 71 w 77"/>
                <a:gd name="T11" fmla="*/ 33 h 68"/>
                <a:gd name="T12" fmla="*/ 77 w 77"/>
                <a:gd name="T13" fmla="*/ 28 h 68"/>
                <a:gd name="T14" fmla="*/ 55 w 77"/>
                <a:gd name="T15" fmla="*/ 0 h 68"/>
                <a:gd name="T16" fmla="*/ 49 w 77"/>
                <a:gd name="T17"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8">
                  <a:moveTo>
                    <a:pt x="49" y="5"/>
                  </a:moveTo>
                  <a:cubicBezTo>
                    <a:pt x="40" y="12"/>
                    <a:pt x="26" y="22"/>
                    <a:pt x="7" y="34"/>
                  </a:cubicBezTo>
                  <a:cubicBezTo>
                    <a:pt x="0" y="39"/>
                    <a:pt x="0" y="39"/>
                    <a:pt x="0" y="39"/>
                  </a:cubicBezTo>
                  <a:cubicBezTo>
                    <a:pt x="19" y="68"/>
                    <a:pt x="19" y="68"/>
                    <a:pt x="19" y="68"/>
                  </a:cubicBezTo>
                  <a:cubicBezTo>
                    <a:pt x="26" y="64"/>
                    <a:pt x="26" y="64"/>
                    <a:pt x="26" y="64"/>
                  </a:cubicBezTo>
                  <a:cubicBezTo>
                    <a:pt x="46" y="51"/>
                    <a:pt x="61" y="41"/>
                    <a:pt x="71" y="33"/>
                  </a:cubicBezTo>
                  <a:cubicBezTo>
                    <a:pt x="77" y="28"/>
                    <a:pt x="77" y="28"/>
                    <a:pt x="77" y="28"/>
                  </a:cubicBezTo>
                  <a:cubicBezTo>
                    <a:pt x="55" y="0"/>
                    <a:pt x="55" y="0"/>
                    <a:pt x="55" y="0"/>
                  </a:cubicBezTo>
                  <a:lnTo>
                    <a:pt x="49"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57" name="Freeform 197"/>
            <p:cNvSpPr>
              <a:spLocks/>
            </p:cNvSpPr>
            <p:nvPr/>
          </p:nvSpPr>
          <p:spPr bwMode="black">
            <a:xfrm>
              <a:off x="7313613" y="2935288"/>
              <a:ext cx="57150" cy="49213"/>
            </a:xfrm>
            <a:custGeom>
              <a:avLst/>
              <a:gdLst>
                <a:gd name="T0" fmla="*/ 24 w 77"/>
                <a:gd name="T1" fmla="*/ 4 h 65"/>
                <a:gd name="T2" fmla="*/ 18 w 77"/>
                <a:gd name="T3" fmla="*/ 0 h 65"/>
                <a:gd name="T4" fmla="*/ 0 w 77"/>
                <a:gd name="T5" fmla="*/ 30 h 65"/>
                <a:gd name="T6" fmla="*/ 7 w 77"/>
                <a:gd name="T7" fmla="*/ 34 h 65"/>
                <a:gd name="T8" fmla="*/ 53 w 77"/>
                <a:gd name="T9" fmla="*/ 61 h 65"/>
                <a:gd name="T10" fmla="*/ 59 w 77"/>
                <a:gd name="T11" fmla="*/ 65 h 65"/>
                <a:gd name="T12" fmla="*/ 77 w 77"/>
                <a:gd name="T13" fmla="*/ 34 h 65"/>
                <a:gd name="T14" fmla="*/ 71 w 77"/>
                <a:gd name="T15" fmla="*/ 31 h 65"/>
                <a:gd name="T16" fmla="*/ 24 w 77"/>
                <a:gd name="T17"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5">
                  <a:moveTo>
                    <a:pt x="24" y="4"/>
                  </a:moveTo>
                  <a:cubicBezTo>
                    <a:pt x="18" y="0"/>
                    <a:pt x="18" y="0"/>
                    <a:pt x="18" y="0"/>
                  </a:cubicBezTo>
                  <a:cubicBezTo>
                    <a:pt x="0" y="30"/>
                    <a:pt x="0" y="30"/>
                    <a:pt x="0" y="30"/>
                  </a:cubicBezTo>
                  <a:cubicBezTo>
                    <a:pt x="7" y="34"/>
                    <a:pt x="7" y="34"/>
                    <a:pt x="7" y="34"/>
                  </a:cubicBezTo>
                  <a:cubicBezTo>
                    <a:pt x="22" y="43"/>
                    <a:pt x="37" y="52"/>
                    <a:pt x="53" y="61"/>
                  </a:cubicBezTo>
                  <a:cubicBezTo>
                    <a:pt x="59" y="65"/>
                    <a:pt x="59" y="65"/>
                    <a:pt x="59" y="65"/>
                  </a:cubicBezTo>
                  <a:cubicBezTo>
                    <a:pt x="77" y="34"/>
                    <a:pt x="77" y="34"/>
                    <a:pt x="77" y="34"/>
                  </a:cubicBezTo>
                  <a:cubicBezTo>
                    <a:pt x="71" y="31"/>
                    <a:pt x="71" y="31"/>
                    <a:pt x="71" y="31"/>
                  </a:cubicBezTo>
                  <a:cubicBezTo>
                    <a:pt x="55" y="22"/>
                    <a:pt x="40" y="13"/>
                    <a:pt x="2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58" name="Freeform 198"/>
            <p:cNvSpPr>
              <a:spLocks/>
            </p:cNvSpPr>
            <p:nvPr/>
          </p:nvSpPr>
          <p:spPr bwMode="black">
            <a:xfrm>
              <a:off x="7381875" y="2974975"/>
              <a:ext cx="57150" cy="49213"/>
            </a:xfrm>
            <a:custGeom>
              <a:avLst/>
              <a:gdLst>
                <a:gd name="T0" fmla="*/ 0 w 36"/>
                <a:gd name="T1" fmla="*/ 15 h 31"/>
                <a:gd name="T2" fmla="*/ 28 w 36"/>
                <a:gd name="T3" fmla="*/ 31 h 31"/>
                <a:gd name="T4" fmla="*/ 36 w 36"/>
                <a:gd name="T5" fmla="*/ 17 h 31"/>
                <a:gd name="T6" fmla="*/ 8 w 36"/>
                <a:gd name="T7" fmla="*/ 0 h 31"/>
                <a:gd name="T8" fmla="*/ 0 w 36"/>
                <a:gd name="T9" fmla="*/ 15 h 31"/>
              </a:gdLst>
              <a:ahLst/>
              <a:cxnLst>
                <a:cxn ang="0">
                  <a:pos x="T0" y="T1"/>
                </a:cxn>
                <a:cxn ang="0">
                  <a:pos x="T2" y="T3"/>
                </a:cxn>
                <a:cxn ang="0">
                  <a:pos x="T4" y="T5"/>
                </a:cxn>
                <a:cxn ang="0">
                  <a:pos x="T6" y="T7"/>
                </a:cxn>
                <a:cxn ang="0">
                  <a:pos x="T8" y="T9"/>
                </a:cxn>
              </a:cxnLst>
              <a:rect l="0" t="0" r="r" b="b"/>
              <a:pathLst>
                <a:path w="36" h="31">
                  <a:moveTo>
                    <a:pt x="0" y="15"/>
                  </a:moveTo>
                  <a:lnTo>
                    <a:pt x="28" y="31"/>
                  </a:lnTo>
                  <a:lnTo>
                    <a:pt x="36" y="17"/>
                  </a:lnTo>
                  <a:lnTo>
                    <a:pt x="8" y="0"/>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59" name="Freeform 199"/>
            <p:cNvSpPr>
              <a:spLocks/>
            </p:cNvSpPr>
            <p:nvPr/>
          </p:nvSpPr>
          <p:spPr bwMode="black">
            <a:xfrm>
              <a:off x="7243763" y="2895600"/>
              <a:ext cx="58738" cy="47625"/>
            </a:xfrm>
            <a:custGeom>
              <a:avLst/>
              <a:gdLst>
                <a:gd name="T0" fmla="*/ 24 w 77"/>
                <a:gd name="T1" fmla="*/ 4 h 64"/>
                <a:gd name="T2" fmla="*/ 17 w 77"/>
                <a:gd name="T3" fmla="*/ 0 h 64"/>
                <a:gd name="T4" fmla="*/ 0 w 77"/>
                <a:gd name="T5" fmla="*/ 31 h 64"/>
                <a:gd name="T6" fmla="*/ 6 w 77"/>
                <a:gd name="T7" fmla="*/ 34 h 64"/>
                <a:gd name="T8" fmla="*/ 53 w 77"/>
                <a:gd name="T9" fmla="*/ 61 h 64"/>
                <a:gd name="T10" fmla="*/ 59 w 77"/>
                <a:gd name="T11" fmla="*/ 64 h 64"/>
                <a:gd name="T12" fmla="*/ 77 w 77"/>
                <a:gd name="T13" fmla="*/ 34 h 64"/>
                <a:gd name="T14" fmla="*/ 70 w 77"/>
                <a:gd name="T15" fmla="*/ 30 h 64"/>
                <a:gd name="T16" fmla="*/ 24 w 77"/>
                <a:gd name="T17" fmla="*/ 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24" y="4"/>
                  </a:moveTo>
                  <a:cubicBezTo>
                    <a:pt x="17" y="0"/>
                    <a:pt x="17" y="0"/>
                    <a:pt x="17" y="0"/>
                  </a:cubicBezTo>
                  <a:cubicBezTo>
                    <a:pt x="0" y="31"/>
                    <a:pt x="0" y="31"/>
                    <a:pt x="0" y="31"/>
                  </a:cubicBezTo>
                  <a:cubicBezTo>
                    <a:pt x="6" y="34"/>
                    <a:pt x="6" y="34"/>
                    <a:pt x="6" y="34"/>
                  </a:cubicBezTo>
                  <a:cubicBezTo>
                    <a:pt x="21" y="42"/>
                    <a:pt x="36" y="51"/>
                    <a:pt x="53" y="61"/>
                  </a:cubicBezTo>
                  <a:cubicBezTo>
                    <a:pt x="59" y="64"/>
                    <a:pt x="59" y="64"/>
                    <a:pt x="59" y="64"/>
                  </a:cubicBezTo>
                  <a:cubicBezTo>
                    <a:pt x="77" y="34"/>
                    <a:pt x="77" y="34"/>
                    <a:pt x="77" y="34"/>
                  </a:cubicBezTo>
                  <a:cubicBezTo>
                    <a:pt x="70" y="30"/>
                    <a:pt x="70" y="30"/>
                    <a:pt x="70" y="30"/>
                  </a:cubicBezTo>
                  <a:cubicBezTo>
                    <a:pt x="53" y="20"/>
                    <a:pt x="38" y="12"/>
                    <a:pt x="2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60" name="Freeform 200"/>
            <p:cNvSpPr>
              <a:spLocks/>
            </p:cNvSpPr>
            <p:nvPr/>
          </p:nvSpPr>
          <p:spPr bwMode="black">
            <a:xfrm>
              <a:off x="7173913" y="2857500"/>
              <a:ext cx="57150" cy="47625"/>
            </a:xfrm>
            <a:custGeom>
              <a:avLst/>
              <a:gdLst>
                <a:gd name="T0" fmla="*/ 23 w 77"/>
                <a:gd name="T1" fmla="*/ 3 h 63"/>
                <a:gd name="T2" fmla="*/ 16 w 77"/>
                <a:gd name="T3" fmla="*/ 0 h 63"/>
                <a:gd name="T4" fmla="*/ 0 w 77"/>
                <a:gd name="T5" fmla="*/ 31 h 63"/>
                <a:gd name="T6" fmla="*/ 7 w 77"/>
                <a:gd name="T7" fmla="*/ 35 h 63"/>
                <a:gd name="T8" fmla="*/ 54 w 77"/>
                <a:gd name="T9" fmla="*/ 59 h 63"/>
                <a:gd name="T10" fmla="*/ 60 w 77"/>
                <a:gd name="T11" fmla="*/ 63 h 63"/>
                <a:gd name="T12" fmla="*/ 77 w 77"/>
                <a:gd name="T13" fmla="*/ 32 h 63"/>
                <a:gd name="T14" fmla="*/ 71 w 77"/>
                <a:gd name="T15" fmla="*/ 29 h 63"/>
                <a:gd name="T16" fmla="*/ 23 w 77"/>
                <a:gd name="T17" fmla="*/ 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3">
                  <a:moveTo>
                    <a:pt x="23" y="3"/>
                  </a:moveTo>
                  <a:cubicBezTo>
                    <a:pt x="16" y="0"/>
                    <a:pt x="16" y="0"/>
                    <a:pt x="16" y="0"/>
                  </a:cubicBezTo>
                  <a:cubicBezTo>
                    <a:pt x="0" y="31"/>
                    <a:pt x="0" y="31"/>
                    <a:pt x="0" y="31"/>
                  </a:cubicBezTo>
                  <a:cubicBezTo>
                    <a:pt x="7" y="35"/>
                    <a:pt x="7" y="35"/>
                    <a:pt x="7" y="35"/>
                  </a:cubicBezTo>
                  <a:cubicBezTo>
                    <a:pt x="20" y="41"/>
                    <a:pt x="36" y="50"/>
                    <a:pt x="54" y="59"/>
                  </a:cubicBezTo>
                  <a:cubicBezTo>
                    <a:pt x="60" y="63"/>
                    <a:pt x="60" y="63"/>
                    <a:pt x="60" y="63"/>
                  </a:cubicBezTo>
                  <a:cubicBezTo>
                    <a:pt x="77" y="32"/>
                    <a:pt x="77" y="32"/>
                    <a:pt x="77" y="32"/>
                  </a:cubicBezTo>
                  <a:cubicBezTo>
                    <a:pt x="71" y="29"/>
                    <a:pt x="71" y="29"/>
                    <a:pt x="71" y="29"/>
                  </a:cubicBezTo>
                  <a:cubicBezTo>
                    <a:pt x="52" y="18"/>
                    <a:pt x="36" y="10"/>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61" name="Freeform 201"/>
            <p:cNvSpPr>
              <a:spLocks/>
            </p:cNvSpPr>
            <p:nvPr/>
          </p:nvSpPr>
          <p:spPr bwMode="black">
            <a:xfrm>
              <a:off x="7099300" y="2835275"/>
              <a:ext cx="57150" cy="34925"/>
            </a:xfrm>
            <a:custGeom>
              <a:avLst/>
              <a:gdLst>
                <a:gd name="T0" fmla="*/ 60 w 76"/>
                <a:gd name="T1" fmla="*/ 10 h 47"/>
                <a:gd name="T2" fmla="*/ 58 w 76"/>
                <a:gd name="T3" fmla="*/ 10 h 47"/>
                <a:gd name="T4" fmla="*/ 18 w 76"/>
                <a:gd name="T5" fmla="*/ 2 h 47"/>
                <a:gd name="T6" fmla="*/ 11 w 76"/>
                <a:gd name="T7" fmla="*/ 0 h 47"/>
                <a:gd name="T8" fmla="*/ 0 w 76"/>
                <a:gd name="T9" fmla="*/ 33 h 47"/>
                <a:gd name="T10" fmla="*/ 7 w 76"/>
                <a:gd name="T11" fmla="*/ 35 h 47"/>
                <a:gd name="T12" fmla="*/ 55 w 76"/>
                <a:gd name="T13" fmla="*/ 45 h 47"/>
                <a:gd name="T14" fmla="*/ 60 w 76"/>
                <a:gd name="T15" fmla="*/ 45 h 47"/>
                <a:gd name="T16" fmla="*/ 61 w 76"/>
                <a:gd name="T17" fmla="*/ 45 h 47"/>
                <a:gd name="T18" fmla="*/ 68 w 76"/>
                <a:gd name="T19" fmla="*/ 47 h 47"/>
                <a:gd name="T20" fmla="*/ 76 w 76"/>
                <a:gd name="T21" fmla="*/ 13 h 47"/>
                <a:gd name="T22" fmla="*/ 69 w 76"/>
                <a:gd name="T23" fmla="*/ 11 h 47"/>
                <a:gd name="T24" fmla="*/ 60 w 76"/>
                <a:gd name="T25" fmla="*/ 1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47">
                  <a:moveTo>
                    <a:pt x="60" y="10"/>
                  </a:moveTo>
                  <a:cubicBezTo>
                    <a:pt x="58" y="10"/>
                    <a:pt x="58" y="10"/>
                    <a:pt x="58" y="10"/>
                  </a:cubicBezTo>
                  <a:cubicBezTo>
                    <a:pt x="49" y="11"/>
                    <a:pt x="35" y="8"/>
                    <a:pt x="18" y="2"/>
                  </a:cubicBezTo>
                  <a:cubicBezTo>
                    <a:pt x="11" y="0"/>
                    <a:pt x="11" y="0"/>
                    <a:pt x="11" y="0"/>
                  </a:cubicBezTo>
                  <a:cubicBezTo>
                    <a:pt x="0" y="33"/>
                    <a:pt x="0" y="33"/>
                    <a:pt x="0" y="33"/>
                  </a:cubicBezTo>
                  <a:cubicBezTo>
                    <a:pt x="7" y="35"/>
                    <a:pt x="7" y="35"/>
                    <a:pt x="7" y="35"/>
                  </a:cubicBezTo>
                  <a:cubicBezTo>
                    <a:pt x="20" y="40"/>
                    <a:pt x="39" y="45"/>
                    <a:pt x="55" y="45"/>
                  </a:cubicBezTo>
                  <a:cubicBezTo>
                    <a:pt x="57" y="45"/>
                    <a:pt x="59" y="45"/>
                    <a:pt x="60" y="45"/>
                  </a:cubicBezTo>
                  <a:cubicBezTo>
                    <a:pt x="60" y="45"/>
                    <a:pt x="61" y="45"/>
                    <a:pt x="61" y="45"/>
                  </a:cubicBezTo>
                  <a:cubicBezTo>
                    <a:pt x="68" y="47"/>
                    <a:pt x="68" y="47"/>
                    <a:pt x="68" y="47"/>
                  </a:cubicBezTo>
                  <a:cubicBezTo>
                    <a:pt x="76" y="13"/>
                    <a:pt x="76" y="13"/>
                    <a:pt x="76" y="13"/>
                  </a:cubicBezTo>
                  <a:cubicBezTo>
                    <a:pt x="69" y="11"/>
                    <a:pt x="69" y="11"/>
                    <a:pt x="69" y="11"/>
                  </a:cubicBezTo>
                  <a:cubicBezTo>
                    <a:pt x="66" y="10"/>
                    <a:pt x="63" y="10"/>
                    <a:pt x="60"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62" name="Freeform 202"/>
            <p:cNvSpPr>
              <a:spLocks/>
            </p:cNvSpPr>
            <p:nvPr/>
          </p:nvSpPr>
          <p:spPr bwMode="black">
            <a:xfrm>
              <a:off x="7721600" y="3168650"/>
              <a:ext cx="55563" cy="30163"/>
            </a:xfrm>
            <a:custGeom>
              <a:avLst/>
              <a:gdLst>
                <a:gd name="T0" fmla="*/ 57 w 74"/>
                <a:gd name="T1" fmla="*/ 3 h 40"/>
                <a:gd name="T2" fmla="*/ 53 w 74"/>
                <a:gd name="T3" fmla="*/ 4 h 40"/>
                <a:gd name="T4" fmla="*/ 11 w 74"/>
                <a:gd name="T5" fmla="*/ 4 h 40"/>
                <a:gd name="T6" fmla="*/ 3 w 74"/>
                <a:gd name="T7" fmla="*/ 3 h 40"/>
                <a:gd name="T8" fmla="*/ 0 w 74"/>
                <a:gd name="T9" fmla="*/ 38 h 40"/>
                <a:gd name="T10" fmla="*/ 7 w 74"/>
                <a:gd name="T11" fmla="*/ 39 h 40"/>
                <a:gd name="T12" fmla="*/ 32 w 74"/>
                <a:gd name="T13" fmla="*/ 40 h 40"/>
                <a:gd name="T14" fmla="*/ 60 w 74"/>
                <a:gd name="T15" fmla="*/ 38 h 40"/>
                <a:gd name="T16" fmla="*/ 67 w 74"/>
                <a:gd name="T17" fmla="*/ 36 h 40"/>
                <a:gd name="T18" fmla="*/ 74 w 74"/>
                <a:gd name="T19" fmla="*/ 34 h 40"/>
                <a:gd name="T20" fmla="*/ 64 w 74"/>
                <a:gd name="T21" fmla="*/ 0 h 40"/>
                <a:gd name="T22" fmla="*/ 57 w 74"/>
                <a:gd name="T23" fmla="*/ 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40">
                  <a:moveTo>
                    <a:pt x="57" y="3"/>
                  </a:moveTo>
                  <a:cubicBezTo>
                    <a:pt x="56" y="3"/>
                    <a:pt x="55" y="3"/>
                    <a:pt x="53" y="4"/>
                  </a:cubicBezTo>
                  <a:cubicBezTo>
                    <a:pt x="43" y="5"/>
                    <a:pt x="28" y="6"/>
                    <a:pt x="11" y="4"/>
                  </a:cubicBezTo>
                  <a:cubicBezTo>
                    <a:pt x="3" y="3"/>
                    <a:pt x="3" y="3"/>
                    <a:pt x="3" y="3"/>
                  </a:cubicBezTo>
                  <a:cubicBezTo>
                    <a:pt x="0" y="38"/>
                    <a:pt x="0" y="38"/>
                    <a:pt x="0" y="38"/>
                  </a:cubicBezTo>
                  <a:cubicBezTo>
                    <a:pt x="7" y="39"/>
                    <a:pt x="7" y="39"/>
                    <a:pt x="7" y="39"/>
                  </a:cubicBezTo>
                  <a:cubicBezTo>
                    <a:pt x="16" y="40"/>
                    <a:pt x="25" y="40"/>
                    <a:pt x="32" y="40"/>
                  </a:cubicBezTo>
                  <a:cubicBezTo>
                    <a:pt x="43" y="40"/>
                    <a:pt x="52" y="40"/>
                    <a:pt x="60" y="38"/>
                  </a:cubicBezTo>
                  <a:cubicBezTo>
                    <a:pt x="62" y="38"/>
                    <a:pt x="65" y="37"/>
                    <a:pt x="67" y="36"/>
                  </a:cubicBezTo>
                  <a:cubicBezTo>
                    <a:pt x="74" y="34"/>
                    <a:pt x="74" y="34"/>
                    <a:pt x="74" y="34"/>
                  </a:cubicBezTo>
                  <a:cubicBezTo>
                    <a:pt x="64" y="0"/>
                    <a:pt x="64" y="0"/>
                    <a:pt x="64" y="0"/>
                  </a:cubicBezTo>
                  <a:lnTo>
                    <a:pt x="57"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63" name="Freeform 203"/>
            <p:cNvSpPr>
              <a:spLocks/>
            </p:cNvSpPr>
            <p:nvPr/>
          </p:nvSpPr>
          <p:spPr bwMode="black">
            <a:xfrm>
              <a:off x="7583488" y="3100388"/>
              <a:ext cx="49213" cy="58738"/>
            </a:xfrm>
            <a:custGeom>
              <a:avLst/>
              <a:gdLst>
                <a:gd name="T0" fmla="*/ 49 w 64"/>
                <a:gd name="T1" fmla="*/ 34 h 78"/>
                <a:gd name="T2" fmla="*/ 49 w 64"/>
                <a:gd name="T3" fmla="*/ 33 h 78"/>
                <a:gd name="T4" fmla="*/ 33 w 64"/>
                <a:gd name="T5" fmla="*/ 6 h 78"/>
                <a:gd name="T6" fmla="*/ 29 w 64"/>
                <a:gd name="T7" fmla="*/ 0 h 78"/>
                <a:gd name="T8" fmla="*/ 0 w 64"/>
                <a:gd name="T9" fmla="*/ 19 h 78"/>
                <a:gd name="T10" fmla="*/ 4 w 64"/>
                <a:gd name="T11" fmla="*/ 26 h 78"/>
                <a:gd name="T12" fmla="*/ 18 w 64"/>
                <a:gd name="T13" fmla="*/ 50 h 78"/>
                <a:gd name="T14" fmla="*/ 31 w 64"/>
                <a:gd name="T15" fmla="*/ 72 h 78"/>
                <a:gd name="T16" fmla="*/ 35 w 64"/>
                <a:gd name="T17" fmla="*/ 78 h 78"/>
                <a:gd name="T18" fmla="*/ 64 w 64"/>
                <a:gd name="T19" fmla="*/ 59 h 78"/>
                <a:gd name="T20" fmla="*/ 60 w 64"/>
                <a:gd name="T21" fmla="*/ 52 h 78"/>
                <a:gd name="T22" fmla="*/ 49 w 64"/>
                <a:gd name="T23" fmla="*/ 3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78">
                  <a:moveTo>
                    <a:pt x="49" y="34"/>
                  </a:moveTo>
                  <a:cubicBezTo>
                    <a:pt x="49" y="33"/>
                    <a:pt x="49" y="33"/>
                    <a:pt x="49" y="33"/>
                  </a:cubicBezTo>
                  <a:cubicBezTo>
                    <a:pt x="44" y="25"/>
                    <a:pt x="39" y="15"/>
                    <a:pt x="33" y="6"/>
                  </a:cubicBezTo>
                  <a:cubicBezTo>
                    <a:pt x="29" y="0"/>
                    <a:pt x="29" y="0"/>
                    <a:pt x="29" y="0"/>
                  </a:cubicBezTo>
                  <a:cubicBezTo>
                    <a:pt x="0" y="19"/>
                    <a:pt x="0" y="19"/>
                    <a:pt x="0" y="19"/>
                  </a:cubicBezTo>
                  <a:cubicBezTo>
                    <a:pt x="4" y="26"/>
                    <a:pt x="4" y="26"/>
                    <a:pt x="4" y="26"/>
                  </a:cubicBezTo>
                  <a:cubicBezTo>
                    <a:pt x="9" y="34"/>
                    <a:pt x="14" y="43"/>
                    <a:pt x="18" y="50"/>
                  </a:cubicBezTo>
                  <a:cubicBezTo>
                    <a:pt x="22" y="58"/>
                    <a:pt x="27" y="65"/>
                    <a:pt x="31" y="72"/>
                  </a:cubicBezTo>
                  <a:cubicBezTo>
                    <a:pt x="35" y="78"/>
                    <a:pt x="35" y="78"/>
                    <a:pt x="35" y="78"/>
                  </a:cubicBezTo>
                  <a:cubicBezTo>
                    <a:pt x="64" y="59"/>
                    <a:pt x="64" y="59"/>
                    <a:pt x="64" y="59"/>
                  </a:cubicBezTo>
                  <a:cubicBezTo>
                    <a:pt x="60" y="52"/>
                    <a:pt x="60" y="52"/>
                    <a:pt x="60" y="52"/>
                  </a:cubicBezTo>
                  <a:cubicBezTo>
                    <a:pt x="57" y="47"/>
                    <a:pt x="53" y="41"/>
                    <a:pt x="4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64" name="Freeform 204"/>
            <p:cNvSpPr>
              <a:spLocks/>
            </p:cNvSpPr>
            <p:nvPr/>
          </p:nvSpPr>
          <p:spPr bwMode="black">
            <a:xfrm>
              <a:off x="7521575" y="3054350"/>
              <a:ext cx="55563" cy="47625"/>
            </a:xfrm>
            <a:custGeom>
              <a:avLst/>
              <a:gdLst>
                <a:gd name="T0" fmla="*/ 23 w 75"/>
                <a:gd name="T1" fmla="*/ 4 h 62"/>
                <a:gd name="T2" fmla="*/ 17 w 75"/>
                <a:gd name="T3" fmla="*/ 0 h 62"/>
                <a:gd name="T4" fmla="*/ 0 w 75"/>
                <a:gd name="T5" fmla="*/ 31 h 62"/>
                <a:gd name="T6" fmla="*/ 6 w 75"/>
                <a:gd name="T7" fmla="*/ 35 h 62"/>
                <a:gd name="T8" fmla="*/ 57 w 75"/>
                <a:gd name="T9" fmla="*/ 59 h 62"/>
                <a:gd name="T10" fmla="*/ 66 w 75"/>
                <a:gd name="T11" fmla="*/ 62 h 62"/>
                <a:gd name="T12" fmla="*/ 75 w 75"/>
                <a:gd name="T13" fmla="*/ 28 h 62"/>
                <a:gd name="T14" fmla="*/ 66 w 75"/>
                <a:gd name="T15" fmla="*/ 25 h 62"/>
                <a:gd name="T16" fmla="*/ 23 w 75"/>
                <a:gd name="T17"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62">
                  <a:moveTo>
                    <a:pt x="23" y="4"/>
                  </a:moveTo>
                  <a:cubicBezTo>
                    <a:pt x="17" y="0"/>
                    <a:pt x="17" y="0"/>
                    <a:pt x="17" y="0"/>
                  </a:cubicBezTo>
                  <a:cubicBezTo>
                    <a:pt x="0" y="31"/>
                    <a:pt x="0" y="31"/>
                    <a:pt x="0" y="31"/>
                  </a:cubicBezTo>
                  <a:cubicBezTo>
                    <a:pt x="6" y="35"/>
                    <a:pt x="6" y="35"/>
                    <a:pt x="6" y="35"/>
                  </a:cubicBezTo>
                  <a:cubicBezTo>
                    <a:pt x="42" y="54"/>
                    <a:pt x="52" y="58"/>
                    <a:pt x="57" y="59"/>
                  </a:cubicBezTo>
                  <a:cubicBezTo>
                    <a:pt x="66" y="62"/>
                    <a:pt x="66" y="62"/>
                    <a:pt x="66" y="62"/>
                  </a:cubicBezTo>
                  <a:cubicBezTo>
                    <a:pt x="75" y="28"/>
                    <a:pt x="75" y="28"/>
                    <a:pt x="75" y="28"/>
                  </a:cubicBezTo>
                  <a:cubicBezTo>
                    <a:pt x="66" y="25"/>
                    <a:pt x="66" y="25"/>
                    <a:pt x="66" y="25"/>
                  </a:cubicBezTo>
                  <a:cubicBezTo>
                    <a:pt x="65" y="25"/>
                    <a:pt x="58" y="23"/>
                    <a:pt x="2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65" name="Freeform 205"/>
            <p:cNvSpPr>
              <a:spLocks/>
            </p:cNvSpPr>
            <p:nvPr/>
          </p:nvSpPr>
          <p:spPr bwMode="black">
            <a:xfrm>
              <a:off x="7640638" y="3154363"/>
              <a:ext cx="57150" cy="38100"/>
            </a:xfrm>
            <a:custGeom>
              <a:avLst/>
              <a:gdLst>
                <a:gd name="T0" fmla="*/ 19 w 76"/>
                <a:gd name="T1" fmla="*/ 3 h 52"/>
                <a:gd name="T2" fmla="*/ 12 w 76"/>
                <a:gd name="T3" fmla="*/ 0 h 52"/>
                <a:gd name="T4" fmla="*/ 0 w 76"/>
                <a:gd name="T5" fmla="*/ 33 h 52"/>
                <a:gd name="T6" fmla="*/ 7 w 76"/>
                <a:gd name="T7" fmla="*/ 36 h 52"/>
                <a:gd name="T8" fmla="*/ 61 w 76"/>
                <a:gd name="T9" fmla="*/ 51 h 52"/>
                <a:gd name="T10" fmla="*/ 68 w 76"/>
                <a:gd name="T11" fmla="*/ 52 h 52"/>
                <a:gd name="T12" fmla="*/ 76 w 76"/>
                <a:gd name="T13" fmla="*/ 18 h 52"/>
                <a:gd name="T14" fmla="*/ 68 w 76"/>
                <a:gd name="T15" fmla="*/ 16 h 52"/>
                <a:gd name="T16" fmla="*/ 19 w 76"/>
                <a:gd name="T17" fmla="*/ 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52">
                  <a:moveTo>
                    <a:pt x="19" y="3"/>
                  </a:moveTo>
                  <a:cubicBezTo>
                    <a:pt x="12" y="0"/>
                    <a:pt x="12" y="0"/>
                    <a:pt x="12" y="0"/>
                  </a:cubicBezTo>
                  <a:cubicBezTo>
                    <a:pt x="0" y="33"/>
                    <a:pt x="0" y="33"/>
                    <a:pt x="0" y="33"/>
                  </a:cubicBezTo>
                  <a:cubicBezTo>
                    <a:pt x="7" y="36"/>
                    <a:pt x="7" y="36"/>
                    <a:pt x="7" y="36"/>
                  </a:cubicBezTo>
                  <a:cubicBezTo>
                    <a:pt x="23" y="41"/>
                    <a:pt x="41" y="46"/>
                    <a:pt x="61" y="51"/>
                  </a:cubicBezTo>
                  <a:cubicBezTo>
                    <a:pt x="68" y="52"/>
                    <a:pt x="68" y="52"/>
                    <a:pt x="68" y="52"/>
                  </a:cubicBezTo>
                  <a:cubicBezTo>
                    <a:pt x="76" y="18"/>
                    <a:pt x="76" y="18"/>
                    <a:pt x="76" y="18"/>
                  </a:cubicBezTo>
                  <a:cubicBezTo>
                    <a:pt x="68" y="16"/>
                    <a:pt x="68" y="16"/>
                    <a:pt x="68" y="16"/>
                  </a:cubicBezTo>
                  <a:cubicBezTo>
                    <a:pt x="50" y="12"/>
                    <a:pt x="33" y="8"/>
                    <a:pt x="1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66" name="Freeform 206"/>
            <p:cNvSpPr>
              <a:spLocks/>
            </p:cNvSpPr>
            <p:nvPr/>
          </p:nvSpPr>
          <p:spPr bwMode="black">
            <a:xfrm>
              <a:off x="7451725" y="3016250"/>
              <a:ext cx="57150" cy="47625"/>
            </a:xfrm>
            <a:custGeom>
              <a:avLst/>
              <a:gdLst>
                <a:gd name="T0" fmla="*/ 24 w 77"/>
                <a:gd name="T1" fmla="*/ 3 h 64"/>
                <a:gd name="T2" fmla="*/ 17 w 77"/>
                <a:gd name="T3" fmla="*/ 0 h 64"/>
                <a:gd name="T4" fmla="*/ 0 w 77"/>
                <a:gd name="T5" fmla="*/ 30 h 64"/>
                <a:gd name="T6" fmla="*/ 6 w 77"/>
                <a:gd name="T7" fmla="*/ 34 h 64"/>
                <a:gd name="T8" fmla="*/ 53 w 77"/>
                <a:gd name="T9" fmla="*/ 61 h 64"/>
                <a:gd name="T10" fmla="*/ 59 w 77"/>
                <a:gd name="T11" fmla="*/ 64 h 64"/>
                <a:gd name="T12" fmla="*/ 77 w 77"/>
                <a:gd name="T13" fmla="*/ 34 h 64"/>
                <a:gd name="T14" fmla="*/ 70 w 77"/>
                <a:gd name="T15" fmla="*/ 30 h 64"/>
                <a:gd name="T16" fmla="*/ 24 w 77"/>
                <a:gd name="T17" fmla="*/ 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24" y="3"/>
                  </a:moveTo>
                  <a:cubicBezTo>
                    <a:pt x="17" y="0"/>
                    <a:pt x="17" y="0"/>
                    <a:pt x="17" y="0"/>
                  </a:cubicBezTo>
                  <a:cubicBezTo>
                    <a:pt x="0" y="30"/>
                    <a:pt x="0" y="30"/>
                    <a:pt x="0" y="30"/>
                  </a:cubicBezTo>
                  <a:cubicBezTo>
                    <a:pt x="6" y="34"/>
                    <a:pt x="6" y="34"/>
                    <a:pt x="6" y="34"/>
                  </a:cubicBezTo>
                  <a:cubicBezTo>
                    <a:pt x="23" y="43"/>
                    <a:pt x="38" y="52"/>
                    <a:pt x="53" y="61"/>
                  </a:cubicBezTo>
                  <a:cubicBezTo>
                    <a:pt x="59" y="64"/>
                    <a:pt x="59" y="64"/>
                    <a:pt x="59" y="64"/>
                  </a:cubicBezTo>
                  <a:cubicBezTo>
                    <a:pt x="77" y="34"/>
                    <a:pt x="77" y="34"/>
                    <a:pt x="77" y="34"/>
                  </a:cubicBezTo>
                  <a:cubicBezTo>
                    <a:pt x="70" y="30"/>
                    <a:pt x="70" y="30"/>
                    <a:pt x="70" y="30"/>
                  </a:cubicBezTo>
                  <a:cubicBezTo>
                    <a:pt x="56" y="22"/>
                    <a:pt x="41" y="13"/>
                    <a:pt x="2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67" name="Freeform 207"/>
            <p:cNvSpPr>
              <a:spLocks noEditPoints="1"/>
            </p:cNvSpPr>
            <p:nvPr/>
          </p:nvSpPr>
          <p:spPr bwMode="black">
            <a:xfrm>
              <a:off x="7108825" y="2208213"/>
              <a:ext cx="1198563" cy="892175"/>
            </a:xfrm>
            <a:custGeom>
              <a:avLst/>
              <a:gdLst>
                <a:gd name="T0" fmla="*/ 1583 w 1601"/>
                <a:gd name="T1" fmla="*/ 409 h 1191"/>
                <a:gd name="T2" fmla="*/ 891 w 1601"/>
                <a:gd name="T3" fmla="*/ 6 h 1191"/>
                <a:gd name="T4" fmla="*/ 841 w 1601"/>
                <a:gd name="T5" fmla="*/ 6 h 1191"/>
                <a:gd name="T6" fmla="*/ 861 w 1601"/>
                <a:gd name="T7" fmla="*/ 834 h 1191"/>
                <a:gd name="T8" fmla="*/ 596 w 1601"/>
                <a:gd name="T9" fmla="*/ 987 h 1191"/>
                <a:gd name="T10" fmla="*/ 148 w 1601"/>
                <a:gd name="T11" fmla="*/ 797 h 1191"/>
                <a:gd name="T12" fmla="*/ 200 w 1601"/>
                <a:gd name="T13" fmla="*/ 762 h 1191"/>
                <a:gd name="T14" fmla="*/ 886 w 1601"/>
                <a:gd name="T15" fmla="*/ 1163 h 1191"/>
                <a:gd name="T16" fmla="*/ 853 w 1601"/>
                <a:gd name="T17" fmla="*/ 1191 h 1191"/>
                <a:gd name="T18" fmla="*/ 677 w 1601"/>
                <a:gd name="T19" fmla="*/ 1097 h 1191"/>
                <a:gd name="T20" fmla="*/ 730 w 1601"/>
                <a:gd name="T21" fmla="*/ 1062 h 1191"/>
                <a:gd name="T22" fmla="*/ 831 w 1601"/>
                <a:gd name="T23" fmla="*/ 926 h 1191"/>
                <a:gd name="T24" fmla="*/ 56 w 1601"/>
                <a:gd name="T25" fmla="*/ 679 h 1191"/>
                <a:gd name="T26" fmla="*/ 66 w 1601"/>
                <a:gd name="T27" fmla="*/ 687 h 1191"/>
                <a:gd name="T28" fmla="*/ 27 w 1601"/>
                <a:gd name="T29" fmla="*/ 728 h 1191"/>
                <a:gd name="T30" fmla="*/ 0 w 1601"/>
                <a:gd name="T31" fmla="*/ 691 h 1191"/>
                <a:gd name="T32" fmla="*/ 17 w 1601"/>
                <a:gd name="T33" fmla="*/ 416 h 1191"/>
                <a:gd name="T34" fmla="*/ 96 w 1601"/>
                <a:gd name="T35" fmla="*/ 442 h 1191"/>
                <a:gd name="T36" fmla="*/ 877 w 1601"/>
                <a:gd name="T37" fmla="*/ 881 h 1191"/>
                <a:gd name="T38" fmla="*/ 1600 w 1601"/>
                <a:gd name="T39" fmla="*/ 438 h 1191"/>
                <a:gd name="T40" fmla="*/ 1601 w 1601"/>
                <a:gd name="T41" fmla="*/ 669 h 1191"/>
                <a:gd name="T42" fmla="*/ 919 w 1601"/>
                <a:gd name="T43" fmla="*/ 1087 h 1191"/>
                <a:gd name="T44" fmla="*/ 894 w 1601"/>
                <a:gd name="T45" fmla="*/ 853 h 1191"/>
                <a:gd name="T46" fmla="*/ 525 w 1601"/>
                <a:gd name="T47" fmla="*/ 886 h 1191"/>
                <a:gd name="T48" fmla="*/ 316 w 1601"/>
                <a:gd name="T49" fmla="*/ 770 h 1191"/>
                <a:gd name="T50" fmla="*/ 300 w 1601"/>
                <a:gd name="T51" fmla="*/ 721 h 1191"/>
                <a:gd name="T52" fmla="*/ 523 w 1601"/>
                <a:gd name="T53" fmla="*/ 822 h 1191"/>
                <a:gd name="T54" fmla="*/ 539 w 1601"/>
                <a:gd name="T55" fmla="*/ 870 h 1191"/>
                <a:gd name="T56" fmla="*/ 712 w 1601"/>
                <a:gd name="T57" fmla="*/ 1033 h 1191"/>
                <a:gd name="T58" fmla="*/ 648 w 1601"/>
                <a:gd name="T59" fmla="*/ 1091 h 1191"/>
                <a:gd name="T60" fmla="*/ 617 w 1601"/>
                <a:gd name="T61" fmla="*/ 1070 h 1191"/>
                <a:gd name="T62" fmla="*/ 625 w 1601"/>
                <a:gd name="T63" fmla="*/ 914 h 1191"/>
                <a:gd name="T64" fmla="*/ 712 w 1601"/>
                <a:gd name="T65" fmla="*/ 885 h 1191"/>
                <a:gd name="T66" fmla="*/ 708 w 1601"/>
                <a:gd name="T67" fmla="*/ 909 h 1191"/>
                <a:gd name="T68" fmla="*/ 659 w 1601"/>
                <a:gd name="T69" fmla="*/ 1044 h 1191"/>
                <a:gd name="T70" fmla="*/ 712 w 1601"/>
                <a:gd name="T71" fmla="*/ 1033 h 1191"/>
                <a:gd name="T72" fmla="*/ 177 w 1601"/>
                <a:gd name="T73" fmla="*/ 756 h 1191"/>
                <a:gd name="T74" fmla="*/ 92 w 1601"/>
                <a:gd name="T75" fmla="*/ 786 h 1191"/>
                <a:gd name="T76" fmla="*/ 86 w 1601"/>
                <a:gd name="T77" fmla="*/ 632 h 1191"/>
                <a:gd name="T78" fmla="*/ 154 w 1601"/>
                <a:gd name="T79" fmla="*/ 580 h 1191"/>
                <a:gd name="T80" fmla="*/ 181 w 1601"/>
                <a:gd name="T81" fmla="*/ 585 h 1191"/>
                <a:gd name="T82" fmla="*/ 129 w 1601"/>
                <a:gd name="T83" fmla="*/ 637 h 1191"/>
                <a:gd name="T84" fmla="*/ 154 w 1601"/>
                <a:gd name="T85" fmla="*/ 729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01" h="1191">
                  <a:moveTo>
                    <a:pt x="861" y="834"/>
                  </a:moveTo>
                  <a:cubicBezTo>
                    <a:pt x="1583" y="409"/>
                    <a:pt x="1583" y="409"/>
                    <a:pt x="1583" y="409"/>
                  </a:cubicBezTo>
                  <a:cubicBezTo>
                    <a:pt x="1581" y="407"/>
                    <a:pt x="1579" y="406"/>
                    <a:pt x="1576" y="404"/>
                  </a:cubicBezTo>
                  <a:cubicBezTo>
                    <a:pt x="891" y="6"/>
                    <a:pt x="891" y="6"/>
                    <a:pt x="891" y="6"/>
                  </a:cubicBezTo>
                  <a:cubicBezTo>
                    <a:pt x="884" y="2"/>
                    <a:pt x="875" y="0"/>
                    <a:pt x="866" y="0"/>
                  </a:cubicBezTo>
                  <a:cubicBezTo>
                    <a:pt x="857" y="0"/>
                    <a:pt x="848" y="2"/>
                    <a:pt x="841" y="6"/>
                  </a:cubicBezTo>
                  <a:cubicBezTo>
                    <a:pt x="130" y="422"/>
                    <a:pt x="130" y="422"/>
                    <a:pt x="130" y="422"/>
                  </a:cubicBezTo>
                  <a:lnTo>
                    <a:pt x="861" y="834"/>
                  </a:lnTo>
                  <a:close/>
                  <a:moveTo>
                    <a:pt x="200" y="762"/>
                  </a:moveTo>
                  <a:cubicBezTo>
                    <a:pt x="596" y="987"/>
                    <a:pt x="596" y="987"/>
                    <a:pt x="596" y="987"/>
                  </a:cubicBezTo>
                  <a:cubicBezTo>
                    <a:pt x="596" y="1051"/>
                    <a:pt x="596" y="1051"/>
                    <a:pt x="596" y="1051"/>
                  </a:cubicBezTo>
                  <a:cubicBezTo>
                    <a:pt x="148" y="797"/>
                    <a:pt x="148" y="797"/>
                    <a:pt x="148" y="797"/>
                  </a:cubicBezTo>
                  <a:cubicBezTo>
                    <a:pt x="188" y="773"/>
                    <a:pt x="188" y="773"/>
                    <a:pt x="188" y="773"/>
                  </a:cubicBezTo>
                  <a:cubicBezTo>
                    <a:pt x="192" y="771"/>
                    <a:pt x="197" y="767"/>
                    <a:pt x="200" y="762"/>
                  </a:cubicBezTo>
                  <a:close/>
                  <a:moveTo>
                    <a:pt x="886" y="897"/>
                  </a:moveTo>
                  <a:cubicBezTo>
                    <a:pt x="886" y="1163"/>
                    <a:pt x="886" y="1163"/>
                    <a:pt x="886" y="1163"/>
                  </a:cubicBezTo>
                  <a:cubicBezTo>
                    <a:pt x="884" y="1173"/>
                    <a:pt x="878" y="1182"/>
                    <a:pt x="870" y="1187"/>
                  </a:cubicBezTo>
                  <a:cubicBezTo>
                    <a:pt x="865" y="1190"/>
                    <a:pt x="859" y="1191"/>
                    <a:pt x="853" y="1191"/>
                  </a:cubicBezTo>
                  <a:cubicBezTo>
                    <a:pt x="847" y="1191"/>
                    <a:pt x="840" y="1190"/>
                    <a:pt x="834" y="1186"/>
                  </a:cubicBezTo>
                  <a:cubicBezTo>
                    <a:pt x="677" y="1097"/>
                    <a:pt x="677" y="1097"/>
                    <a:pt x="677" y="1097"/>
                  </a:cubicBezTo>
                  <a:cubicBezTo>
                    <a:pt x="718" y="1073"/>
                    <a:pt x="718" y="1073"/>
                    <a:pt x="718" y="1073"/>
                  </a:cubicBezTo>
                  <a:cubicBezTo>
                    <a:pt x="723" y="1071"/>
                    <a:pt x="727" y="1067"/>
                    <a:pt x="730" y="1062"/>
                  </a:cubicBezTo>
                  <a:cubicBezTo>
                    <a:pt x="831" y="1120"/>
                    <a:pt x="831" y="1120"/>
                    <a:pt x="831" y="1120"/>
                  </a:cubicBezTo>
                  <a:cubicBezTo>
                    <a:pt x="831" y="926"/>
                    <a:pt x="831" y="926"/>
                    <a:pt x="831" y="926"/>
                  </a:cubicBezTo>
                  <a:cubicBezTo>
                    <a:pt x="56" y="483"/>
                    <a:pt x="56" y="483"/>
                    <a:pt x="56" y="483"/>
                  </a:cubicBezTo>
                  <a:cubicBezTo>
                    <a:pt x="56" y="679"/>
                    <a:pt x="56" y="679"/>
                    <a:pt x="56" y="679"/>
                  </a:cubicBezTo>
                  <a:cubicBezTo>
                    <a:pt x="57" y="681"/>
                    <a:pt x="57" y="681"/>
                    <a:pt x="57" y="681"/>
                  </a:cubicBezTo>
                  <a:cubicBezTo>
                    <a:pt x="66" y="687"/>
                    <a:pt x="66" y="687"/>
                    <a:pt x="66" y="687"/>
                  </a:cubicBezTo>
                  <a:cubicBezTo>
                    <a:pt x="66" y="750"/>
                    <a:pt x="66" y="750"/>
                    <a:pt x="66" y="750"/>
                  </a:cubicBezTo>
                  <a:cubicBezTo>
                    <a:pt x="27" y="728"/>
                    <a:pt x="27" y="728"/>
                    <a:pt x="27" y="728"/>
                  </a:cubicBezTo>
                  <a:cubicBezTo>
                    <a:pt x="4" y="710"/>
                    <a:pt x="4" y="710"/>
                    <a:pt x="4" y="710"/>
                  </a:cubicBezTo>
                  <a:cubicBezTo>
                    <a:pt x="0" y="691"/>
                    <a:pt x="0" y="691"/>
                    <a:pt x="0" y="691"/>
                  </a:cubicBezTo>
                  <a:cubicBezTo>
                    <a:pt x="0" y="448"/>
                    <a:pt x="0" y="448"/>
                    <a:pt x="0" y="448"/>
                  </a:cubicBezTo>
                  <a:cubicBezTo>
                    <a:pt x="0" y="434"/>
                    <a:pt x="6" y="423"/>
                    <a:pt x="17" y="416"/>
                  </a:cubicBezTo>
                  <a:cubicBezTo>
                    <a:pt x="28" y="410"/>
                    <a:pt x="41" y="410"/>
                    <a:pt x="53" y="417"/>
                  </a:cubicBezTo>
                  <a:cubicBezTo>
                    <a:pt x="96" y="442"/>
                    <a:pt x="96" y="442"/>
                    <a:pt x="96" y="442"/>
                  </a:cubicBezTo>
                  <a:cubicBezTo>
                    <a:pt x="97" y="441"/>
                    <a:pt x="97" y="441"/>
                    <a:pt x="97" y="441"/>
                  </a:cubicBezTo>
                  <a:cubicBezTo>
                    <a:pt x="877" y="881"/>
                    <a:pt x="877" y="881"/>
                    <a:pt x="877" y="881"/>
                  </a:cubicBezTo>
                  <a:cubicBezTo>
                    <a:pt x="881" y="883"/>
                    <a:pt x="886" y="892"/>
                    <a:pt x="886" y="897"/>
                  </a:cubicBezTo>
                  <a:close/>
                  <a:moveTo>
                    <a:pt x="1600" y="438"/>
                  </a:moveTo>
                  <a:cubicBezTo>
                    <a:pt x="1601" y="441"/>
                    <a:pt x="1601" y="444"/>
                    <a:pt x="1601" y="448"/>
                  </a:cubicBezTo>
                  <a:cubicBezTo>
                    <a:pt x="1601" y="669"/>
                    <a:pt x="1601" y="669"/>
                    <a:pt x="1601" y="669"/>
                  </a:cubicBezTo>
                  <a:cubicBezTo>
                    <a:pt x="1601" y="686"/>
                    <a:pt x="1591" y="704"/>
                    <a:pt x="1576" y="712"/>
                  </a:cubicBezTo>
                  <a:cubicBezTo>
                    <a:pt x="919" y="1087"/>
                    <a:pt x="919" y="1087"/>
                    <a:pt x="919" y="1087"/>
                  </a:cubicBezTo>
                  <a:cubicBezTo>
                    <a:pt x="919" y="897"/>
                    <a:pt x="919" y="897"/>
                    <a:pt x="919" y="897"/>
                  </a:cubicBezTo>
                  <a:cubicBezTo>
                    <a:pt x="919" y="880"/>
                    <a:pt x="909" y="862"/>
                    <a:pt x="894" y="853"/>
                  </a:cubicBezTo>
                  <a:lnTo>
                    <a:pt x="1600" y="438"/>
                  </a:lnTo>
                  <a:close/>
                  <a:moveTo>
                    <a:pt x="525" y="886"/>
                  </a:moveTo>
                  <a:cubicBezTo>
                    <a:pt x="522" y="886"/>
                    <a:pt x="519" y="885"/>
                    <a:pt x="516" y="884"/>
                  </a:cubicBezTo>
                  <a:cubicBezTo>
                    <a:pt x="316" y="770"/>
                    <a:pt x="316" y="770"/>
                    <a:pt x="316" y="770"/>
                  </a:cubicBezTo>
                  <a:cubicBezTo>
                    <a:pt x="307" y="765"/>
                    <a:pt x="300" y="753"/>
                    <a:pt x="300" y="742"/>
                  </a:cubicBezTo>
                  <a:cubicBezTo>
                    <a:pt x="300" y="721"/>
                    <a:pt x="300" y="721"/>
                    <a:pt x="300" y="721"/>
                  </a:cubicBezTo>
                  <a:cubicBezTo>
                    <a:pt x="300" y="708"/>
                    <a:pt x="311" y="701"/>
                    <a:pt x="323" y="708"/>
                  </a:cubicBezTo>
                  <a:cubicBezTo>
                    <a:pt x="523" y="822"/>
                    <a:pt x="523" y="822"/>
                    <a:pt x="523" y="822"/>
                  </a:cubicBezTo>
                  <a:cubicBezTo>
                    <a:pt x="532" y="827"/>
                    <a:pt x="539" y="839"/>
                    <a:pt x="539" y="849"/>
                  </a:cubicBezTo>
                  <a:cubicBezTo>
                    <a:pt x="539" y="870"/>
                    <a:pt x="539" y="870"/>
                    <a:pt x="539" y="870"/>
                  </a:cubicBezTo>
                  <a:cubicBezTo>
                    <a:pt x="539" y="880"/>
                    <a:pt x="533" y="886"/>
                    <a:pt x="525" y="886"/>
                  </a:cubicBezTo>
                  <a:close/>
                  <a:moveTo>
                    <a:pt x="712" y="1033"/>
                  </a:moveTo>
                  <a:cubicBezTo>
                    <a:pt x="718" y="1040"/>
                    <a:pt x="716" y="1051"/>
                    <a:pt x="708" y="1056"/>
                  </a:cubicBezTo>
                  <a:cubicBezTo>
                    <a:pt x="648" y="1091"/>
                    <a:pt x="648" y="1091"/>
                    <a:pt x="648" y="1091"/>
                  </a:cubicBezTo>
                  <a:cubicBezTo>
                    <a:pt x="640" y="1096"/>
                    <a:pt x="626" y="1090"/>
                    <a:pt x="622" y="1086"/>
                  </a:cubicBezTo>
                  <a:cubicBezTo>
                    <a:pt x="618" y="1082"/>
                    <a:pt x="617" y="1070"/>
                    <a:pt x="617" y="1070"/>
                  </a:cubicBezTo>
                  <a:cubicBezTo>
                    <a:pt x="617" y="932"/>
                    <a:pt x="617" y="932"/>
                    <a:pt x="617" y="932"/>
                  </a:cubicBezTo>
                  <a:cubicBezTo>
                    <a:pt x="617" y="932"/>
                    <a:pt x="618" y="918"/>
                    <a:pt x="625" y="914"/>
                  </a:cubicBezTo>
                  <a:cubicBezTo>
                    <a:pt x="684" y="880"/>
                    <a:pt x="684" y="880"/>
                    <a:pt x="684" y="880"/>
                  </a:cubicBezTo>
                  <a:cubicBezTo>
                    <a:pt x="693" y="875"/>
                    <a:pt x="706" y="878"/>
                    <a:pt x="712" y="885"/>
                  </a:cubicBezTo>
                  <a:cubicBezTo>
                    <a:pt x="712" y="885"/>
                    <a:pt x="712" y="885"/>
                    <a:pt x="712" y="885"/>
                  </a:cubicBezTo>
                  <a:cubicBezTo>
                    <a:pt x="717" y="893"/>
                    <a:pt x="716" y="904"/>
                    <a:pt x="708" y="909"/>
                  </a:cubicBezTo>
                  <a:cubicBezTo>
                    <a:pt x="659" y="937"/>
                    <a:pt x="659" y="937"/>
                    <a:pt x="659" y="937"/>
                  </a:cubicBezTo>
                  <a:cubicBezTo>
                    <a:pt x="659" y="1044"/>
                    <a:pt x="659" y="1044"/>
                    <a:pt x="659" y="1044"/>
                  </a:cubicBezTo>
                  <a:cubicBezTo>
                    <a:pt x="684" y="1029"/>
                    <a:pt x="684" y="1029"/>
                    <a:pt x="684" y="1029"/>
                  </a:cubicBezTo>
                  <a:cubicBezTo>
                    <a:pt x="693" y="1024"/>
                    <a:pt x="706" y="1025"/>
                    <a:pt x="712" y="1033"/>
                  </a:cubicBezTo>
                  <a:close/>
                  <a:moveTo>
                    <a:pt x="182" y="733"/>
                  </a:moveTo>
                  <a:cubicBezTo>
                    <a:pt x="188" y="740"/>
                    <a:pt x="186" y="751"/>
                    <a:pt x="177" y="756"/>
                  </a:cubicBezTo>
                  <a:cubicBezTo>
                    <a:pt x="118" y="791"/>
                    <a:pt x="118" y="791"/>
                    <a:pt x="118" y="791"/>
                  </a:cubicBezTo>
                  <a:cubicBezTo>
                    <a:pt x="109" y="796"/>
                    <a:pt x="96" y="790"/>
                    <a:pt x="92" y="786"/>
                  </a:cubicBezTo>
                  <a:cubicBezTo>
                    <a:pt x="88" y="782"/>
                    <a:pt x="86" y="770"/>
                    <a:pt x="86" y="770"/>
                  </a:cubicBezTo>
                  <a:cubicBezTo>
                    <a:pt x="86" y="632"/>
                    <a:pt x="86" y="632"/>
                    <a:pt x="86" y="632"/>
                  </a:cubicBezTo>
                  <a:cubicBezTo>
                    <a:pt x="86" y="632"/>
                    <a:pt x="88" y="618"/>
                    <a:pt x="95" y="614"/>
                  </a:cubicBezTo>
                  <a:cubicBezTo>
                    <a:pt x="154" y="580"/>
                    <a:pt x="154" y="580"/>
                    <a:pt x="154" y="580"/>
                  </a:cubicBezTo>
                  <a:cubicBezTo>
                    <a:pt x="163" y="575"/>
                    <a:pt x="176" y="578"/>
                    <a:pt x="181" y="585"/>
                  </a:cubicBezTo>
                  <a:cubicBezTo>
                    <a:pt x="181" y="585"/>
                    <a:pt x="181" y="585"/>
                    <a:pt x="181" y="585"/>
                  </a:cubicBezTo>
                  <a:cubicBezTo>
                    <a:pt x="187" y="593"/>
                    <a:pt x="186" y="604"/>
                    <a:pt x="177" y="609"/>
                  </a:cubicBezTo>
                  <a:cubicBezTo>
                    <a:pt x="129" y="637"/>
                    <a:pt x="129" y="637"/>
                    <a:pt x="129" y="637"/>
                  </a:cubicBezTo>
                  <a:cubicBezTo>
                    <a:pt x="129" y="744"/>
                    <a:pt x="129" y="744"/>
                    <a:pt x="129" y="744"/>
                  </a:cubicBezTo>
                  <a:cubicBezTo>
                    <a:pt x="154" y="729"/>
                    <a:pt x="154" y="729"/>
                    <a:pt x="154" y="729"/>
                  </a:cubicBezTo>
                  <a:cubicBezTo>
                    <a:pt x="163" y="724"/>
                    <a:pt x="176" y="725"/>
                    <a:pt x="182" y="7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grpSp>
    </p:spTree>
    <p:extLst>
      <p:ext uri="{BB962C8B-B14F-4D97-AF65-F5344CB8AC3E}">
        <p14:creationId xmlns:p14="http://schemas.microsoft.com/office/powerpoint/2010/main" val="3676198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right)">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xEl>
                                              <p:pRg st="0" end="0"/>
                                            </p:txEl>
                                          </p:spTgt>
                                        </p:tgtEl>
                                        <p:attrNameLst>
                                          <p:attrName>style.visibility</p:attrName>
                                        </p:attrNameLst>
                                      </p:cBhvr>
                                      <p:to>
                                        <p:strVal val="visible"/>
                                      </p:to>
                                    </p:set>
                                    <p:animEffect transition="in" filter="fade">
                                      <p:cBhvr>
                                        <p:cTn id="10" dur="500"/>
                                        <p:tgtEl>
                                          <p:spTgt spid="28">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txEl>
                                              <p:pRg st="1" end="1"/>
                                            </p:txEl>
                                          </p:spTgt>
                                        </p:tgtEl>
                                        <p:attrNameLst>
                                          <p:attrName>style.visibility</p:attrName>
                                        </p:attrNameLst>
                                      </p:cBhvr>
                                      <p:to>
                                        <p:strVal val="visible"/>
                                      </p:to>
                                    </p:set>
                                    <p:animEffect transition="in" filter="fade">
                                      <p:cBhvr>
                                        <p:cTn id="13" dur="500"/>
                                        <p:tgtEl>
                                          <p:spTgt spid="28">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8">
                                            <p:txEl>
                                              <p:pRg st="2" end="2"/>
                                            </p:txEl>
                                          </p:spTgt>
                                        </p:tgtEl>
                                        <p:attrNameLst>
                                          <p:attrName>style.visibility</p:attrName>
                                        </p:attrNameLst>
                                      </p:cBhvr>
                                      <p:to>
                                        <p:strVal val="visible"/>
                                      </p:to>
                                    </p:set>
                                    <p:animEffect transition="in" filter="fade">
                                      <p:cBhvr>
                                        <p:cTn id="16" dur="500"/>
                                        <p:tgtEl>
                                          <p:spTgt spid="28">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
                                            <p:txEl>
                                              <p:pRg st="3" end="3"/>
                                            </p:txEl>
                                          </p:spTgt>
                                        </p:tgtEl>
                                        <p:attrNameLst>
                                          <p:attrName>style.visibility</p:attrName>
                                        </p:attrNameLst>
                                      </p:cBhvr>
                                      <p:to>
                                        <p:strVal val="visible"/>
                                      </p:to>
                                    </p:set>
                                    <p:animEffect transition="in" filter="fade">
                                      <p:cBhvr>
                                        <p:cTn id="19" dur="500"/>
                                        <p:tgtEl>
                                          <p:spTgt spid="28">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8">
                                            <p:txEl>
                                              <p:pRg st="4" end="4"/>
                                            </p:txEl>
                                          </p:spTgt>
                                        </p:tgtEl>
                                        <p:attrNameLst>
                                          <p:attrName>style.visibility</p:attrName>
                                        </p:attrNameLst>
                                      </p:cBhvr>
                                      <p:to>
                                        <p:strVal val="visible"/>
                                      </p:to>
                                    </p:set>
                                    <p:animEffect transition="in" filter="fade">
                                      <p:cBhvr>
                                        <p:cTn id="22" dur="500"/>
                                        <p:tgtEl>
                                          <p:spTgt spid="28">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xEl>
                                              <p:pRg st="5" end="5"/>
                                            </p:txEl>
                                          </p:spTgt>
                                        </p:tgtEl>
                                        <p:attrNameLst>
                                          <p:attrName>style.visibility</p:attrName>
                                        </p:attrNameLst>
                                      </p:cBhvr>
                                      <p:to>
                                        <p:strVal val="visible"/>
                                      </p:to>
                                    </p:set>
                                    <p:animEffect transition="in" filter="fade">
                                      <p:cBhvr>
                                        <p:cTn id="25" dur="500"/>
                                        <p:tgtEl>
                                          <p:spTgt spid="28">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childTnLst>
                                </p:cTn>
                              </p:par>
                              <p:par>
                                <p:cTn id="34" presetID="10" presetClass="entr" presetSubtype="0" fill="hold" nodeType="withEffect">
                                  <p:stCondLst>
                                    <p:cond delay="0"/>
                                  </p:stCondLst>
                                  <p:childTnLst>
                                    <p:set>
                                      <p:cBhvr>
                                        <p:cTn id="35" dur="1" fill="hold">
                                          <p:stCondLst>
                                            <p:cond delay="0"/>
                                          </p:stCondLst>
                                        </p:cTn>
                                        <p:tgtEl>
                                          <p:spTgt spid="126"/>
                                        </p:tgtEl>
                                        <p:attrNameLst>
                                          <p:attrName>style.visibility</p:attrName>
                                        </p:attrNameLst>
                                      </p:cBhvr>
                                      <p:to>
                                        <p:strVal val="visible"/>
                                      </p:to>
                                    </p:set>
                                    <p:animEffect transition="in" filter="fade">
                                      <p:cBhvr>
                                        <p:cTn id="36"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788638" y="1217886"/>
            <a:ext cx="2894830" cy="2896914"/>
          </a:xfrm>
          <a:prstGeom prst="rect">
            <a:avLst/>
          </a:prstGeom>
          <a:solidFill>
            <a:schemeClr val="accent6"/>
          </a:solidFill>
          <a:ln w="9525" cap="flat" cmpd="sng" algn="ctr">
            <a:noFill/>
            <a:prstDash val="solid"/>
            <a:headEnd type="none" w="med" len="med"/>
            <a:tailEnd type="none" w="med" len="med"/>
          </a:ln>
          <a:effectLst/>
        </p:spPr>
        <p:txBody>
          <a:bodyPr vert="horz" wrap="square" lIns="137178" tIns="137178" rIns="68589" bIns="34293" numCol="1" rtlCol="0" anchor="t" anchorCtr="0" compatLnSpc="1">
            <a:prstTxWarp prst="textNoShape">
              <a:avLst/>
            </a:prstTxWarp>
          </a:bodyPr>
          <a:lstStyle/>
          <a:p>
            <a:pPr defTabSz="685891">
              <a:lnSpc>
                <a:spcPct val="90000"/>
              </a:lnSpc>
              <a:buSzPct val="90000"/>
              <a:defRPr/>
            </a:pPr>
            <a:endParaRPr lang="en-US" sz="2200" kern="0" dirty="0">
              <a:gradFill>
                <a:gsLst>
                  <a:gs pos="85000">
                    <a:srgbClr val="FFFFFF"/>
                  </a:gs>
                  <a:gs pos="0">
                    <a:srgbClr val="FFFFFF"/>
                  </a:gs>
                </a:gsLst>
                <a:lin ang="5400000" scaled="0"/>
              </a:gradFill>
            </a:endParaRPr>
          </a:p>
        </p:txBody>
      </p:sp>
      <p:sp>
        <p:nvSpPr>
          <p:cNvPr id="2" name="Title 1"/>
          <p:cNvSpPr>
            <a:spLocks noGrp="1"/>
          </p:cNvSpPr>
          <p:nvPr>
            <p:ph type="title"/>
          </p:nvPr>
        </p:nvSpPr>
        <p:spPr/>
        <p:txBody>
          <a:bodyPr/>
          <a:lstStyle/>
          <a:p>
            <a:r>
              <a:rPr lang="en-US" dirty="0" smtClean="0"/>
              <a:t>Infrastructure as a Service</a:t>
            </a:r>
            <a:endParaRPr lang="en-US" dirty="0"/>
          </a:p>
        </p:txBody>
      </p:sp>
      <p:grpSp>
        <p:nvGrpSpPr>
          <p:cNvPr id="18" name="Group 17"/>
          <p:cNvGrpSpPr/>
          <p:nvPr/>
        </p:nvGrpSpPr>
        <p:grpSpPr>
          <a:xfrm>
            <a:off x="1297705" y="1520651"/>
            <a:ext cx="1745616" cy="2102198"/>
            <a:chOff x="5062551" y="2861874"/>
            <a:chExt cx="2777268" cy="3345461"/>
          </a:xfrm>
        </p:grpSpPr>
        <p:pic>
          <p:nvPicPr>
            <p:cNvPr id="19" name="Picture 2"/>
            <p:cNvPicPr>
              <a:picLocks noChangeAspect="1" noChangeArrowheads="1"/>
            </p:cNvPicPr>
            <p:nvPr/>
          </p:nvPicPr>
          <p:blipFill>
            <a:blip r:embed="rId3" cstate="print">
              <a:lum bright="100000" contrast="100000"/>
            </a:blip>
            <a:srcRect/>
            <a:stretch>
              <a:fillRect/>
            </a:stretch>
          </p:blipFill>
          <p:spPr bwMode="auto">
            <a:xfrm>
              <a:off x="5062551" y="2861874"/>
              <a:ext cx="2148932" cy="1968998"/>
            </a:xfrm>
            <a:prstGeom prst="rect">
              <a:avLst/>
            </a:prstGeom>
            <a:noFill/>
            <a:ln w="9525">
              <a:noFill/>
              <a:miter lim="800000"/>
              <a:headEnd/>
              <a:tailEnd/>
            </a:ln>
            <a:effectLst/>
          </p:spPr>
        </p:pic>
        <p:sp>
          <p:nvSpPr>
            <p:cNvPr id="20" name="Isosceles Triangle 19"/>
            <p:cNvSpPr/>
            <p:nvPr/>
          </p:nvSpPr>
          <p:spPr bwMode="auto">
            <a:xfrm rot="9180217">
              <a:off x="6169786" y="4246310"/>
              <a:ext cx="1061647" cy="1329862"/>
            </a:xfrm>
            <a:prstGeom prst="triangle">
              <a:avLst>
                <a:gd name="adj" fmla="val 64317"/>
              </a:avLst>
            </a:prstGeom>
            <a:gradFill rotWithShape="1">
              <a:gsLst>
                <a:gs pos="0">
                  <a:sysClr val="window" lastClr="FFFFFF">
                    <a:lumMod val="95000"/>
                    <a:alpha val="0"/>
                  </a:sysClr>
                </a:gs>
                <a:gs pos="50000">
                  <a:schemeClr val="bg1">
                    <a:alpha val="58000"/>
                  </a:schemeClr>
                </a:gs>
                <a:gs pos="100000">
                  <a:schemeClr val="bg1"/>
                </a:gs>
              </a:gsLst>
              <a:lin ang="5400000" scaled="0"/>
            </a:gra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685666">
                <a:defRPr/>
              </a:pPr>
              <a:endParaRPr lang="en-US" sz="1400" kern="0" dirty="0">
                <a:gradFill>
                  <a:gsLst>
                    <a:gs pos="0">
                      <a:srgbClr val="FFFFFF"/>
                    </a:gs>
                    <a:gs pos="100000">
                      <a:srgbClr val="FFFFFF"/>
                    </a:gs>
                  </a:gsLst>
                  <a:lin ang="5400000" scaled="0"/>
                </a:gradFill>
                <a:latin typeface="Segoe UI"/>
              </a:endParaRPr>
            </a:p>
          </p:txBody>
        </p:sp>
        <p:pic>
          <p:nvPicPr>
            <p:cNvPr id="21" name="Picture 20"/>
            <p:cNvPicPr>
              <a:picLocks noChangeAspect="1"/>
            </p:cNvPicPr>
            <p:nvPr/>
          </p:nvPicPr>
          <p:blipFill>
            <a:blip r:embed="rId4" cstate="print">
              <a:lum bright="100000" contrast="100000"/>
            </a:blip>
            <a:stretch>
              <a:fillRect/>
            </a:stretch>
          </p:blipFill>
          <p:spPr>
            <a:xfrm>
              <a:off x="5725910" y="4947463"/>
              <a:ext cx="2113909" cy="1259872"/>
            </a:xfrm>
            <a:prstGeom prst="rect">
              <a:avLst/>
            </a:prstGeom>
            <a:noFill/>
            <a:ln>
              <a:noFill/>
            </a:ln>
            <a:effectLst/>
          </p:spPr>
        </p:pic>
      </p:grpSp>
      <p:sp>
        <p:nvSpPr>
          <p:cNvPr id="10" name="Rectangle 9"/>
          <p:cNvSpPr/>
          <p:nvPr/>
        </p:nvSpPr>
        <p:spPr bwMode="auto">
          <a:xfrm>
            <a:off x="3780859" y="1217886"/>
            <a:ext cx="4546603" cy="2896914"/>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137178" rIns="68586" bIns="34293" numCol="1" rtlCol="0" anchor="ctr" anchorCtr="0" compatLnSpc="1">
            <a:prstTxWarp prst="textNoShape">
              <a:avLst/>
            </a:prstTxWarp>
          </a:bodyPr>
          <a:lstStyle/>
          <a:p>
            <a:pPr>
              <a:lnSpc>
                <a:spcPts val="3500"/>
              </a:lnSpc>
              <a:spcBef>
                <a:spcPct val="20000"/>
              </a:spcBef>
              <a:buSzPct val="80000"/>
            </a:pPr>
            <a:r>
              <a:rPr lang="en-US" dirty="0">
                <a:solidFill>
                  <a:schemeClr val="bg1">
                    <a:alpha val="99000"/>
                  </a:schemeClr>
                </a:solidFill>
                <a:latin typeface="Segoe UI Light" pitchFamily="34" charset="0"/>
              </a:rPr>
              <a:t>The spring release of Windows Azure Infrastructure as a Service introduces new functionality that allows full control and management of virtual machines along with an extensive virtual networking offering.</a:t>
            </a:r>
          </a:p>
        </p:txBody>
      </p:sp>
      <p:sp>
        <p:nvSpPr>
          <p:cNvPr id="3" name="TextBox 2"/>
          <p:cNvSpPr txBox="1"/>
          <p:nvPr/>
        </p:nvSpPr>
        <p:spPr>
          <a:xfrm>
            <a:off x="788638" y="4284304"/>
            <a:ext cx="7767767" cy="249299"/>
          </a:xfrm>
          <a:prstGeom prst="rect">
            <a:avLst/>
          </a:prstGeom>
          <a:noFill/>
        </p:spPr>
        <p:txBody>
          <a:bodyPr wrap="none" lIns="0" tIns="0" rIns="0" bIns="0" rtlCol="0">
            <a:spAutoFit/>
          </a:bodyPr>
          <a:lstStyle/>
          <a:p>
            <a:pPr>
              <a:lnSpc>
                <a:spcPct val="90000"/>
              </a:lnSpc>
              <a:spcBef>
                <a:spcPct val="20000"/>
              </a:spcBef>
              <a:buSzPct val="80000"/>
            </a:pPr>
            <a:r>
              <a:rPr lang="en-US" dirty="0">
                <a:solidFill>
                  <a:schemeClr val="accent6"/>
                </a:solidFill>
              </a:rPr>
              <a:t>If </a:t>
            </a:r>
            <a:r>
              <a:rPr lang="en-US" dirty="0" smtClean="0">
                <a:solidFill>
                  <a:schemeClr val="accent6"/>
                </a:solidFill>
              </a:rPr>
              <a:t>deploying </a:t>
            </a:r>
            <a:r>
              <a:rPr lang="en-US" dirty="0">
                <a:solidFill>
                  <a:schemeClr val="accent6"/>
                </a:solidFill>
              </a:rPr>
              <a:t>an application requires a developer’s involvement, it’s not IaaS</a:t>
            </a:r>
          </a:p>
        </p:txBody>
      </p:sp>
    </p:spTree>
    <p:extLst>
      <p:ext uri="{BB962C8B-B14F-4D97-AF65-F5344CB8AC3E}">
        <p14:creationId xmlns:p14="http://schemas.microsoft.com/office/powerpoint/2010/main" val="1289021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9436" y="171450"/>
            <a:ext cx="8363938" cy="457049"/>
          </a:xfrm>
        </p:spPr>
        <p:txBody>
          <a:bodyPr/>
          <a:lstStyle/>
          <a:p>
            <a:r>
              <a:rPr lang="en-US" sz="3300" dirty="0"/>
              <a:t>Deployment Steps (VIP Connectivity)</a:t>
            </a:r>
          </a:p>
        </p:txBody>
      </p:sp>
      <p:sp>
        <p:nvSpPr>
          <p:cNvPr id="5" name="Rectangle 4"/>
          <p:cNvSpPr/>
          <p:nvPr/>
        </p:nvSpPr>
        <p:spPr>
          <a:xfrm>
            <a:off x="2751908" y="1061685"/>
            <a:ext cx="5998908" cy="548640"/>
          </a:xfrm>
          <a:prstGeom prst="rect">
            <a:avLst/>
          </a:prstGeom>
          <a:solidFill>
            <a:schemeClr val="bg2">
              <a:alpha val="90000"/>
            </a:schemeClr>
          </a:solidFill>
          <a:ln>
            <a:noFill/>
          </a:ln>
          <a:effectLst/>
          <a:scene3d>
            <a:camera prst="orthographicFront"/>
            <a:lightRig rig="flat" dir="t"/>
          </a:scene3d>
          <a:sp3d extrusionH="12700" prstMaterial="plastic"/>
        </p:spPr>
        <p:style>
          <a:lnRef idx="1">
            <a:schemeClr val="accent4">
              <a:alpha val="90000"/>
              <a:tint val="40000"/>
              <a:hueOff val="0"/>
              <a:satOff val="0"/>
              <a:lumOff val="0"/>
              <a:alphaOff val="0"/>
            </a:schemeClr>
          </a:lnRef>
          <a:fillRef idx="1">
            <a:schemeClr val="accent4">
              <a:alpha val="90000"/>
              <a:tint val="40000"/>
              <a:hueOff val="0"/>
              <a:satOff val="0"/>
              <a:lumOff val="0"/>
              <a:alphaOff val="0"/>
            </a:schemeClr>
          </a:fillRef>
          <a:effectRef idx="2">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57" tIns="34295" rIns="68589" bIns="34295" numCol="1" spcCol="953" anchor="ctr" anchorCtr="0">
            <a:noAutofit/>
          </a:bodyPr>
          <a:lstStyle/>
          <a:p>
            <a:pPr marL="0" lvl="1" defTabSz="600155">
              <a:spcBef>
                <a:spcPts val="450"/>
              </a:spcBef>
            </a:pPr>
            <a:r>
              <a:rPr lang="en-US" sz="1400" dirty="0">
                <a:ln>
                  <a:solidFill>
                    <a:schemeClr val="bg1">
                      <a:alpha val="0"/>
                    </a:schemeClr>
                  </a:solidFill>
                </a:ln>
                <a:solidFill>
                  <a:srgbClr val="595959">
                    <a:alpha val="99000"/>
                  </a:srgbClr>
                </a:solidFill>
              </a:rPr>
              <a:t>Deploy Virtual Machine(s)</a:t>
            </a:r>
          </a:p>
        </p:txBody>
      </p:sp>
      <p:sp>
        <p:nvSpPr>
          <p:cNvPr id="6" name="Rectangle 5"/>
          <p:cNvSpPr/>
          <p:nvPr/>
        </p:nvSpPr>
        <p:spPr>
          <a:xfrm>
            <a:off x="2751908" y="1689679"/>
            <a:ext cx="5996351" cy="548640"/>
          </a:xfrm>
          <a:prstGeom prst="rect">
            <a:avLst/>
          </a:prstGeom>
          <a:solidFill>
            <a:schemeClr val="bg2">
              <a:alpha val="90000"/>
            </a:schemeClr>
          </a:solidFill>
          <a:ln>
            <a:noFill/>
          </a:ln>
          <a:effectLst/>
          <a:scene3d>
            <a:camera prst="orthographicFront"/>
            <a:lightRig rig="flat" dir="t"/>
          </a:scene3d>
          <a:sp3d extrusionH="12700" prstMaterial="plastic"/>
        </p:spPr>
        <p:style>
          <a:lnRef idx="1">
            <a:schemeClr val="accent4">
              <a:alpha val="90000"/>
              <a:tint val="40000"/>
              <a:hueOff val="0"/>
              <a:satOff val="0"/>
              <a:lumOff val="0"/>
              <a:alphaOff val="0"/>
            </a:schemeClr>
          </a:lnRef>
          <a:fillRef idx="1">
            <a:schemeClr val="accent4">
              <a:alpha val="90000"/>
              <a:tint val="40000"/>
              <a:hueOff val="0"/>
              <a:satOff val="0"/>
              <a:lumOff val="0"/>
              <a:alphaOff val="0"/>
            </a:schemeClr>
          </a:fillRef>
          <a:effectRef idx="2">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57" tIns="34295" rIns="68589" bIns="34295" numCol="1" spcCol="953" anchor="ctr" anchorCtr="0">
            <a:noAutofit/>
          </a:bodyPr>
          <a:lstStyle/>
          <a:p>
            <a:pPr marL="0" lvl="1" defTabSz="600155">
              <a:spcBef>
                <a:spcPts val="450"/>
              </a:spcBef>
            </a:pPr>
            <a:r>
              <a:rPr lang="en-US" sz="1400" dirty="0">
                <a:ln>
                  <a:solidFill>
                    <a:schemeClr val="bg1">
                      <a:alpha val="0"/>
                    </a:schemeClr>
                  </a:solidFill>
                </a:ln>
                <a:solidFill>
                  <a:srgbClr val="595959">
                    <a:alpha val="99000"/>
                  </a:srgbClr>
                </a:solidFill>
              </a:rPr>
              <a:t>Use RDP to customize the new virtual machine(s) by installing software, configuring roles etc. </a:t>
            </a:r>
          </a:p>
        </p:txBody>
      </p:sp>
      <p:sp>
        <p:nvSpPr>
          <p:cNvPr id="7" name="Rectangle 6"/>
          <p:cNvSpPr/>
          <p:nvPr/>
        </p:nvSpPr>
        <p:spPr>
          <a:xfrm>
            <a:off x="2757022" y="2940695"/>
            <a:ext cx="5996351" cy="548640"/>
          </a:xfrm>
          <a:prstGeom prst="rect">
            <a:avLst/>
          </a:prstGeom>
          <a:solidFill>
            <a:schemeClr val="bg2">
              <a:alpha val="90000"/>
            </a:schemeClr>
          </a:solidFill>
          <a:ln>
            <a:noFill/>
          </a:ln>
          <a:effectLst/>
          <a:scene3d>
            <a:camera prst="orthographicFront"/>
            <a:lightRig rig="flat" dir="t"/>
          </a:scene3d>
          <a:sp3d extrusionH="12700" prstMaterial="plastic"/>
        </p:spPr>
        <p:style>
          <a:lnRef idx="1">
            <a:schemeClr val="accent4">
              <a:alpha val="90000"/>
              <a:tint val="40000"/>
              <a:hueOff val="0"/>
              <a:satOff val="0"/>
              <a:lumOff val="0"/>
              <a:alphaOff val="0"/>
            </a:schemeClr>
          </a:lnRef>
          <a:fillRef idx="1">
            <a:schemeClr val="accent4">
              <a:alpha val="90000"/>
              <a:tint val="40000"/>
              <a:hueOff val="0"/>
              <a:satOff val="0"/>
              <a:lumOff val="0"/>
              <a:alphaOff val="0"/>
            </a:schemeClr>
          </a:fillRef>
          <a:effectRef idx="2">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57" tIns="34295" rIns="68589" bIns="34295" numCol="1" spcCol="953" anchor="ctr" anchorCtr="0">
            <a:noAutofit/>
          </a:bodyPr>
          <a:lstStyle/>
          <a:p>
            <a:pPr marL="0" lvl="1" defTabSz="600155">
              <a:spcBef>
                <a:spcPts val="450"/>
              </a:spcBef>
            </a:pPr>
            <a:r>
              <a:rPr lang="en-US" sz="1400" dirty="0">
                <a:ln>
                  <a:solidFill>
                    <a:schemeClr val="bg1">
                      <a:alpha val="0"/>
                    </a:schemeClr>
                  </a:solidFill>
                </a:ln>
                <a:solidFill>
                  <a:srgbClr val="595959">
                    <a:alpha val="99000"/>
                  </a:srgbClr>
                </a:solidFill>
              </a:rPr>
              <a:t>Build and test locally using the emulator. </a:t>
            </a:r>
            <a:br>
              <a:rPr lang="en-US" sz="1400" dirty="0">
                <a:ln>
                  <a:solidFill>
                    <a:schemeClr val="bg1">
                      <a:alpha val="0"/>
                    </a:schemeClr>
                  </a:solidFill>
                </a:ln>
                <a:solidFill>
                  <a:srgbClr val="595959">
                    <a:alpha val="99000"/>
                  </a:srgbClr>
                </a:solidFill>
              </a:rPr>
            </a:br>
            <a:r>
              <a:rPr lang="en-US" sz="1400" dirty="0">
                <a:ln>
                  <a:solidFill>
                    <a:schemeClr val="bg1">
                      <a:alpha val="0"/>
                    </a:schemeClr>
                  </a:solidFill>
                </a:ln>
                <a:solidFill>
                  <a:srgbClr val="595959">
                    <a:alpha val="99000"/>
                  </a:srgbClr>
                </a:solidFill>
              </a:rPr>
              <a:t>Testing live can be achieved by using public endpoints.</a:t>
            </a:r>
          </a:p>
        </p:txBody>
      </p:sp>
      <p:sp>
        <p:nvSpPr>
          <p:cNvPr id="9" name="Rectangle 8"/>
          <p:cNvSpPr/>
          <p:nvPr/>
        </p:nvSpPr>
        <p:spPr>
          <a:xfrm>
            <a:off x="2746792" y="3559050"/>
            <a:ext cx="5996351" cy="548640"/>
          </a:xfrm>
          <a:prstGeom prst="rect">
            <a:avLst/>
          </a:prstGeom>
          <a:solidFill>
            <a:schemeClr val="bg2">
              <a:alpha val="90000"/>
            </a:schemeClr>
          </a:solidFill>
          <a:ln>
            <a:noFill/>
          </a:ln>
          <a:effectLst/>
          <a:scene3d>
            <a:camera prst="orthographicFront"/>
            <a:lightRig rig="flat" dir="t"/>
          </a:scene3d>
          <a:sp3d extrusionH="12700" prstMaterial="plastic"/>
        </p:spPr>
        <p:style>
          <a:lnRef idx="1">
            <a:schemeClr val="accent4">
              <a:alpha val="90000"/>
              <a:tint val="40000"/>
              <a:hueOff val="0"/>
              <a:satOff val="0"/>
              <a:lumOff val="0"/>
              <a:alphaOff val="0"/>
            </a:schemeClr>
          </a:lnRef>
          <a:fillRef idx="1">
            <a:schemeClr val="accent4">
              <a:alpha val="90000"/>
              <a:tint val="40000"/>
              <a:hueOff val="0"/>
              <a:satOff val="0"/>
              <a:lumOff val="0"/>
              <a:alphaOff val="0"/>
            </a:schemeClr>
          </a:fillRef>
          <a:effectRef idx="2">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57" tIns="34295" rIns="68589" bIns="34295" numCol="1" spcCol="953" anchor="ctr" anchorCtr="0">
            <a:noAutofit/>
          </a:bodyPr>
          <a:lstStyle/>
          <a:p>
            <a:pPr marL="0" lvl="1" defTabSz="600155">
              <a:spcBef>
                <a:spcPts val="450"/>
              </a:spcBef>
            </a:pPr>
            <a:r>
              <a:rPr lang="en-US" sz="1400" dirty="0">
                <a:ln>
                  <a:solidFill>
                    <a:schemeClr val="bg1">
                      <a:alpha val="0"/>
                    </a:schemeClr>
                  </a:solidFill>
                </a:ln>
                <a:solidFill>
                  <a:srgbClr val="595959">
                    <a:alpha val="99000"/>
                  </a:srgbClr>
                </a:solidFill>
              </a:rPr>
              <a:t>Specify instance count and other configuration details. </a:t>
            </a:r>
            <a:br>
              <a:rPr lang="en-US" sz="1400" dirty="0">
                <a:ln>
                  <a:solidFill>
                    <a:schemeClr val="bg1">
                      <a:alpha val="0"/>
                    </a:schemeClr>
                  </a:solidFill>
                </a:ln>
                <a:solidFill>
                  <a:srgbClr val="595959">
                    <a:alpha val="99000"/>
                  </a:srgbClr>
                </a:solidFill>
              </a:rPr>
            </a:br>
            <a:r>
              <a:rPr lang="en-US" sz="1400" dirty="0">
                <a:ln>
                  <a:solidFill>
                    <a:schemeClr val="bg1">
                      <a:alpha val="0"/>
                    </a:schemeClr>
                  </a:solidFill>
                </a:ln>
                <a:solidFill>
                  <a:srgbClr val="595959">
                    <a:alpha val="99000"/>
                  </a:srgbClr>
                </a:solidFill>
              </a:rPr>
              <a:t>Deploy to a separate hosted service.</a:t>
            </a:r>
          </a:p>
        </p:txBody>
      </p:sp>
      <p:sp>
        <p:nvSpPr>
          <p:cNvPr id="11" name="Rectangle 10"/>
          <p:cNvSpPr/>
          <p:nvPr/>
        </p:nvSpPr>
        <p:spPr>
          <a:xfrm>
            <a:off x="388240" y="1061685"/>
            <a:ext cx="2291852" cy="548640"/>
          </a:xfrm>
          <a:prstGeom prst="rect">
            <a:avLst/>
          </a:prstGeom>
          <a:solidFill>
            <a:schemeClr val="accent2"/>
          </a:solidFill>
          <a:effectLst/>
          <a:scene3d>
            <a:camera prst="orthographicFront"/>
            <a:lightRig rig="flat" dir="t"/>
          </a:scene3d>
          <a:sp3d prstMaterial="plastic"/>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11700" tIns="71689" rIns="111700" bIns="71689" numCol="1" spcCol="953" anchor="ctr" anchorCtr="0">
            <a:noAutofit/>
          </a:bodyPr>
          <a:lstStyle/>
          <a:p>
            <a:pPr defTabSz="933574">
              <a:lnSpc>
                <a:spcPct val="90000"/>
              </a:lnSpc>
              <a:spcBef>
                <a:spcPct val="0"/>
              </a:spcBef>
              <a:spcAft>
                <a:spcPct val="35000"/>
              </a:spcAft>
            </a:pPr>
            <a:r>
              <a:rPr lang="en-US" sz="1500" b="1" dirty="0">
                <a:ln>
                  <a:solidFill>
                    <a:schemeClr val="bg1">
                      <a:alpha val="0"/>
                    </a:schemeClr>
                  </a:solidFill>
                </a:ln>
                <a:solidFill>
                  <a:schemeClr val="lt1">
                    <a:alpha val="99000"/>
                  </a:schemeClr>
                </a:solidFill>
              </a:rPr>
              <a:t>Deploy</a:t>
            </a:r>
            <a:r>
              <a:rPr lang="en-US" sz="1500" dirty="0">
                <a:ln>
                  <a:solidFill>
                    <a:schemeClr val="bg1">
                      <a:alpha val="0"/>
                    </a:schemeClr>
                  </a:solidFill>
                </a:ln>
                <a:solidFill>
                  <a:schemeClr val="lt1">
                    <a:alpha val="99000"/>
                  </a:schemeClr>
                </a:solidFill>
              </a:rPr>
              <a:t> VM’s</a:t>
            </a:r>
          </a:p>
        </p:txBody>
      </p:sp>
      <p:sp>
        <p:nvSpPr>
          <p:cNvPr id="12" name="Rectangle 11"/>
          <p:cNvSpPr/>
          <p:nvPr/>
        </p:nvSpPr>
        <p:spPr>
          <a:xfrm>
            <a:off x="388239" y="1689679"/>
            <a:ext cx="2291852" cy="548640"/>
          </a:xfrm>
          <a:prstGeom prst="rect">
            <a:avLst/>
          </a:prstGeom>
          <a:solidFill>
            <a:schemeClr val="accent2"/>
          </a:solidFill>
          <a:effectLst/>
          <a:scene3d>
            <a:camera prst="orthographicFront"/>
            <a:lightRig rig="flat" dir="t"/>
          </a:scene3d>
          <a:sp3d prstMaterial="plastic"/>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11700" tIns="71689" rIns="111700" bIns="71689" numCol="1" spcCol="953" anchor="ctr" anchorCtr="0">
            <a:noAutofit/>
          </a:bodyPr>
          <a:lstStyle/>
          <a:p>
            <a:pPr defTabSz="933574">
              <a:lnSpc>
                <a:spcPct val="90000"/>
              </a:lnSpc>
              <a:spcBef>
                <a:spcPct val="0"/>
              </a:spcBef>
              <a:spcAft>
                <a:spcPct val="35000"/>
              </a:spcAft>
            </a:pPr>
            <a:r>
              <a:rPr lang="en-US" sz="1500" b="1" dirty="0">
                <a:ln>
                  <a:solidFill>
                    <a:schemeClr val="bg1">
                      <a:alpha val="0"/>
                    </a:schemeClr>
                  </a:solidFill>
                </a:ln>
                <a:solidFill>
                  <a:schemeClr val="lt1">
                    <a:alpha val="99000"/>
                  </a:schemeClr>
                </a:solidFill>
              </a:rPr>
              <a:t>Customize</a:t>
            </a:r>
          </a:p>
        </p:txBody>
      </p:sp>
      <p:sp>
        <p:nvSpPr>
          <p:cNvPr id="13" name="Rectangle 12"/>
          <p:cNvSpPr/>
          <p:nvPr/>
        </p:nvSpPr>
        <p:spPr>
          <a:xfrm>
            <a:off x="389436" y="2940695"/>
            <a:ext cx="2291852" cy="548640"/>
          </a:xfrm>
          <a:prstGeom prst="rect">
            <a:avLst/>
          </a:prstGeom>
          <a:solidFill>
            <a:schemeClr val="accent2"/>
          </a:solidFill>
          <a:effectLst/>
          <a:scene3d>
            <a:camera prst="orthographicFront"/>
            <a:lightRig rig="flat" dir="t"/>
          </a:scene3d>
          <a:sp3d prstMaterial="plastic"/>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11700" tIns="71689" rIns="111700" bIns="71689" numCol="1" spcCol="953" anchor="ctr" anchorCtr="0">
            <a:noAutofit/>
          </a:bodyPr>
          <a:lstStyle/>
          <a:p>
            <a:pPr defTabSz="933574">
              <a:lnSpc>
                <a:spcPct val="90000"/>
              </a:lnSpc>
              <a:spcBef>
                <a:spcPct val="0"/>
              </a:spcBef>
              <a:spcAft>
                <a:spcPct val="35000"/>
              </a:spcAft>
            </a:pPr>
            <a:r>
              <a:rPr lang="en-US" sz="1500" dirty="0">
                <a:ln>
                  <a:solidFill>
                    <a:schemeClr val="bg1">
                      <a:alpha val="0"/>
                    </a:schemeClr>
                  </a:solidFill>
                </a:ln>
                <a:solidFill>
                  <a:schemeClr val="lt1">
                    <a:alpha val="99000"/>
                  </a:schemeClr>
                </a:solidFill>
              </a:rPr>
              <a:t>Local </a:t>
            </a:r>
            <a:r>
              <a:rPr lang="en-US" sz="1500" dirty="0" err="1">
                <a:ln>
                  <a:solidFill>
                    <a:schemeClr val="bg1">
                      <a:alpha val="0"/>
                    </a:schemeClr>
                  </a:solidFill>
                </a:ln>
                <a:solidFill>
                  <a:schemeClr val="lt1">
                    <a:alpha val="99000"/>
                  </a:schemeClr>
                </a:solidFill>
              </a:rPr>
              <a:t>Dev</a:t>
            </a:r>
            <a:r>
              <a:rPr lang="en-US" sz="1500" dirty="0">
                <a:ln>
                  <a:solidFill>
                    <a:schemeClr val="bg1">
                      <a:alpha val="0"/>
                    </a:schemeClr>
                  </a:solidFill>
                </a:ln>
                <a:solidFill>
                  <a:schemeClr val="lt1">
                    <a:alpha val="99000"/>
                  </a:schemeClr>
                </a:solidFill>
              </a:rPr>
              <a:t>/</a:t>
            </a:r>
            <a:r>
              <a:rPr lang="en-US" sz="1500" b="1" dirty="0">
                <a:ln>
                  <a:solidFill>
                    <a:schemeClr val="bg1">
                      <a:alpha val="0"/>
                    </a:schemeClr>
                  </a:solidFill>
                </a:ln>
                <a:solidFill>
                  <a:schemeClr val="lt1">
                    <a:alpha val="99000"/>
                  </a:schemeClr>
                </a:solidFill>
              </a:rPr>
              <a:t>Test</a:t>
            </a:r>
          </a:p>
        </p:txBody>
      </p:sp>
      <p:sp>
        <p:nvSpPr>
          <p:cNvPr id="15" name="Rectangle 14"/>
          <p:cNvSpPr/>
          <p:nvPr/>
        </p:nvSpPr>
        <p:spPr>
          <a:xfrm>
            <a:off x="388240" y="3559050"/>
            <a:ext cx="2291852" cy="548640"/>
          </a:xfrm>
          <a:prstGeom prst="rect">
            <a:avLst/>
          </a:prstGeom>
          <a:solidFill>
            <a:schemeClr val="accent2"/>
          </a:solidFill>
          <a:effectLst/>
          <a:scene3d>
            <a:camera prst="orthographicFront"/>
            <a:lightRig rig="flat" dir="t"/>
          </a:scene3d>
          <a:sp3d prstMaterial="plastic"/>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11700" tIns="71689" rIns="111700" bIns="71689" numCol="1" spcCol="953" anchor="ctr" anchorCtr="0">
            <a:noAutofit/>
          </a:bodyPr>
          <a:lstStyle/>
          <a:p>
            <a:pPr defTabSz="933574">
              <a:lnSpc>
                <a:spcPct val="90000"/>
              </a:lnSpc>
              <a:spcBef>
                <a:spcPct val="0"/>
              </a:spcBef>
              <a:spcAft>
                <a:spcPct val="35000"/>
              </a:spcAft>
            </a:pPr>
            <a:r>
              <a:rPr lang="en-US" sz="1500" b="1" dirty="0">
                <a:ln>
                  <a:solidFill>
                    <a:schemeClr val="bg1">
                      <a:alpha val="0"/>
                    </a:schemeClr>
                  </a:solidFill>
                </a:ln>
                <a:solidFill>
                  <a:schemeClr val="lt1">
                    <a:alpha val="99000"/>
                  </a:schemeClr>
                </a:solidFill>
              </a:rPr>
              <a:t>Deploy</a:t>
            </a:r>
            <a:r>
              <a:rPr lang="en-US" sz="1500" dirty="0">
                <a:ln>
                  <a:solidFill>
                    <a:schemeClr val="bg1">
                      <a:alpha val="0"/>
                    </a:schemeClr>
                  </a:solidFill>
                </a:ln>
                <a:solidFill>
                  <a:schemeClr val="lt1">
                    <a:alpha val="99000"/>
                  </a:schemeClr>
                </a:solidFill>
              </a:rPr>
              <a:t> Service</a:t>
            </a:r>
          </a:p>
        </p:txBody>
      </p:sp>
      <p:sp>
        <p:nvSpPr>
          <p:cNvPr id="17" name="Rectangle 16"/>
          <p:cNvSpPr/>
          <p:nvPr/>
        </p:nvSpPr>
        <p:spPr>
          <a:xfrm>
            <a:off x="389436" y="2310935"/>
            <a:ext cx="2291852" cy="548640"/>
          </a:xfrm>
          <a:prstGeom prst="rect">
            <a:avLst/>
          </a:prstGeom>
          <a:solidFill>
            <a:schemeClr val="accent2"/>
          </a:solidFill>
          <a:effectLst/>
          <a:scene3d>
            <a:camera prst="orthographicFront"/>
            <a:lightRig rig="flat" dir="t"/>
          </a:scene3d>
          <a:sp3d prstMaterial="plastic"/>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11700" tIns="71689" rIns="111700" bIns="71689" numCol="1" spcCol="953" anchor="ctr" anchorCtr="0">
            <a:noAutofit/>
          </a:bodyPr>
          <a:lstStyle/>
          <a:p>
            <a:pPr defTabSz="933574">
              <a:lnSpc>
                <a:spcPct val="90000"/>
              </a:lnSpc>
              <a:spcBef>
                <a:spcPct val="0"/>
              </a:spcBef>
              <a:spcAft>
                <a:spcPct val="35000"/>
              </a:spcAft>
            </a:pPr>
            <a:r>
              <a:rPr lang="en-US" sz="1500" b="1" dirty="0">
                <a:ln>
                  <a:solidFill>
                    <a:schemeClr val="bg1">
                      <a:alpha val="0"/>
                    </a:schemeClr>
                  </a:solidFill>
                </a:ln>
                <a:solidFill>
                  <a:schemeClr val="lt1">
                    <a:alpha val="99000"/>
                  </a:schemeClr>
                </a:solidFill>
              </a:rPr>
              <a:t>Configure</a:t>
            </a:r>
            <a:r>
              <a:rPr lang="en-US" sz="1500" dirty="0">
                <a:ln>
                  <a:solidFill>
                    <a:schemeClr val="bg1">
                      <a:alpha val="0"/>
                    </a:schemeClr>
                  </a:solidFill>
                </a:ln>
                <a:solidFill>
                  <a:schemeClr val="lt1">
                    <a:alpha val="99000"/>
                  </a:schemeClr>
                </a:solidFill>
              </a:rPr>
              <a:t> Endpoints</a:t>
            </a:r>
          </a:p>
        </p:txBody>
      </p:sp>
      <p:sp>
        <p:nvSpPr>
          <p:cNvPr id="20" name="Rectangle 19"/>
          <p:cNvSpPr/>
          <p:nvPr/>
        </p:nvSpPr>
        <p:spPr>
          <a:xfrm>
            <a:off x="2754465" y="2310935"/>
            <a:ext cx="5996351" cy="548640"/>
          </a:xfrm>
          <a:prstGeom prst="rect">
            <a:avLst/>
          </a:prstGeom>
          <a:solidFill>
            <a:schemeClr val="bg2">
              <a:alpha val="90000"/>
            </a:schemeClr>
          </a:solidFill>
          <a:ln>
            <a:noFill/>
          </a:ln>
          <a:effectLst/>
          <a:scene3d>
            <a:camera prst="orthographicFront"/>
            <a:lightRig rig="flat" dir="t"/>
          </a:scene3d>
          <a:sp3d extrusionH="12700" prstMaterial="plastic"/>
        </p:spPr>
        <p:style>
          <a:lnRef idx="1">
            <a:schemeClr val="accent4">
              <a:alpha val="90000"/>
              <a:tint val="40000"/>
              <a:hueOff val="0"/>
              <a:satOff val="0"/>
              <a:lumOff val="0"/>
              <a:alphaOff val="0"/>
            </a:schemeClr>
          </a:lnRef>
          <a:fillRef idx="1">
            <a:schemeClr val="accent4">
              <a:alpha val="90000"/>
              <a:tint val="40000"/>
              <a:hueOff val="0"/>
              <a:satOff val="0"/>
              <a:lumOff val="0"/>
              <a:alphaOff val="0"/>
            </a:schemeClr>
          </a:fillRef>
          <a:effectRef idx="2">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57" tIns="34295" rIns="68589" bIns="34295" numCol="1" spcCol="953" anchor="ctr" anchorCtr="0">
            <a:noAutofit/>
          </a:bodyPr>
          <a:lstStyle/>
          <a:p>
            <a:pPr marL="0" lvl="1" defTabSz="600155">
              <a:spcBef>
                <a:spcPts val="450"/>
              </a:spcBef>
            </a:pPr>
            <a:r>
              <a:rPr lang="en-US" sz="1400" dirty="0">
                <a:ln>
                  <a:solidFill>
                    <a:schemeClr val="bg1">
                      <a:alpha val="0"/>
                    </a:schemeClr>
                  </a:solidFill>
                </a:ln>
                <a:solidFill>
                  <a:srgbClr val="595959">
                    <a:alpha val="99000"/>
                  </a:srgbClr>
                </a:solidFill>
              </a:rPr>
              <a:t>Configure public endpoints to virtual machine services. </a:t>
            </a:r>
            <a:br>
              <a:rPr lang="en-US" sz="1400" dirty="0">
                <a:ln>
                  <a:solidFill>
                    <a:schemeClr val="bg1">
                      <a:alpha val="0"/>
                    </a:schemeClr>
                  </a:solidFill>
                </a:ln>
                <a:solidFill>
                  <a:srgbClr val="595959">
                    <a:alpha val="99000"/>
                  </a:srgbClr>
                </a:solidFill>
              </a:rPr>
            </a:br>
            <a:r>
              <a:rPr lang="en-US" sz="1400" dirty="0">
                <a:ln>
                  <a:solidFill>
                    <a:schemeClr val="bg1">
                      <a:alpha val="0"/>
                    </a:schemeClr>
                  </a:solidFill>
                </a:ln>
                <a:solidFill>
                  <a:srgbClr val="595959">
                    <a:alpha val="99000"/>
                  </a:srgbClr>
                </a:solidFill>
              </a:rPr>
              <a:t>ACL with firewall as appropriate.</a:t>
            </a:r>
          </a:p>
        </p:txBody>
      </p:sp>
    </p:spTree>
    <p:extLst>
      <p:ext uri="{BB962C8B-B14F-4D97-AF65-F5344CB8AC3E}">
        <p14:creationId xmlns:p14="http://schemas.microsoft.com/office/powerpoint/2010/main" val="325632933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171450"/>
            <a:ext cx="8363938" cy="498598"/>
          </a:xfrm>
        </p:spPr>
        <p:txBody>
          <a:bodyPr/>
          <a:lstStyle/>
          <a:p>
            <a:r>
              <a:rPr lang="en-US" sz="3600" dirty="0"/>
              <a:t>Connecting Cloud Services with VNET</a:t>
            </a:r>
          </a:p>
        </p:txBody>
      </p:sp>
      <p:sp>
        <p:nvSpPr>
          <p:cNvPr id="34" name="Content Placeholder 2"/>
          <p:cNvSpPr>
            <a:spLocks noGrp="1"/>
          </p:cNvSpPr>
          <p:nvPr>
            <p:ph type="body" sz="quarter" idx="10"/>
          </p:nvPr>
        </p:nvSpPr>
        <p:spPr>
          <a:xfrm>
            <a:off x="389436" y="1085849"/>
            <a:ext cx="8363938" cy="1665456"/>
          </a:xfrm>
        </p:spPr>
        <p:txBody>
          <a:bodyPr/>
          <a:lstStyle/>
          <a:p>
            <a:r>
              <a:rPr lang="en-US" sz="2400" dirty="0">
                <a:solidFill>
                  <a:schemeClr val="accent2">
                    <a:alpha val="99000"/>
                  </a:schemeClr>
                </a:solidFill>
              </a:rPr>
              <a:t>Strengths</a:t>
            </a:r>
          </a:p>
          <a:p>
            <a:pPr lvl="1"/>
            <a:r>
              <a:rPr lang="en-US" sz="1800" spc="0" dirty="0"/>
              <a:t>More Secure</a:t>
            </a:r>
          </a:p>
          <a:p>
            <a:pPr lvl="1"/>
            <a:r>
              <a:rPr lang="en-US" sz="1800" spc="0" dirty="0"/>
              <a:t>Low Latency</a:t>
            </a:r>
          </a:p>
          <a:p>
            <a:pPr lvl="1"/>
            <a:r>
              <a:rPr lang="en-US" sz="1800" spc="0" dirty="0"/>
              <a:t>Cloud App Autonomy</a:t>
            </a:r>
          </a:p>
          <a:p>
            <a:pPr lvl="1"/>
            <a:r>
              <a:rPr lang="en-US" sz="1800" spc="0" dirty="0"/>
              <a:t>VIP Swap (stateless roles)</a:t>
            </a:r>
          </a:p>
          <a:p>
            <a:pPr lvl="1"/>
            <a:r>
              <a:rPr lang="en-US" sz="1800" spc="0" dirty="0"/>
              <a:t>Advanced Connectivity Requirements</a:t>
            </a:r>
          </a:p>
        </p:txBody>
      </p:sp>
      <p:sp>
        <p:nvSpPr>
          <p:cNvPr id="40" name="Content Placeholder 2"/>
          <p:cNvSpPr txBox="1">
            <a:spLocks/>
          </p:cNvSpPr>
          <p:nvPr/>
        </p:nvSpPr>
        <p:spPr>
          <a:xfrm>
            <a:off x="389437" y="2871063"/>
            <a:ext cx="2856998" cy="1543051"/>
          </a:xfrm>
          <a:prstGeom prst="rect">
            <a:avLst/>
          </a:prstGeom>
        </p:spPr>
        <p:txBody>
          <a:bodyPr vert="horz" wrap="square" lIns="0" tIns="0" rIns="0" bIns="0" rtlCol="0">
            <a:normAutofit/>
          </a:bodyPr>
          <a:lstStyle>
            <a:lvl1pPr marL="460375" indent="-460375" algn="l" defTabSz="914363" rtl="0" eaLnBrk="1" latinLnBrk="0" hangingPunct="1">
              <a:lnSpc>
                <a:spcPct val="90000"/>
              </a:lnSpc>
              <a:spcBef>
                <a:spcPct val="20000"/>
              </a:spcBef>
              <a:buSzPct val="90000"/>
              <a:buFontTx/>
              <a:buBlip>
                <a:blip r:embed="rId3"/>
              </a:buBlip>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90000"/>
              <a:buFontTx/>
              <a:buBlip>
                <a:blip r:embed="rId3"/>
              </a:buBlip>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90000"/>
              <a:buFontTx/>
              <a:buBlip>
                <a:blip r:embed="rId3"/>
              </a:buBlip>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3"/>
              </a:buBlip>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3"/>
              </a:buBlip>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pc="-75" dirty="0">
                <a:solidFill>
                  <a:schemeClr val="accent2">
                    <a:alpha val="99000"/>
                  </a:schemeClr>
                </a:solidFill>
                <a:latin typeface="Segoe UI Light" pitchFamily="34" charset="0"/>
              </a:rPr>
              <a:t>Weaknesses</a:t>
            </a:r>
          </a:p>
          <a:p>
            <a:pPr marL="48820" indent="0">
              <a:buNone/>
            </a:pPr>
            <a:r>
              <a:rPr lang="en-US" sz="1800" dirty="0">
                <a:gradFill>
                  <a:gsLst>
                    <a:gs pos="0">
                      <a:srgbClr val="595959"/>
                    </a:gs>
                    <a:gs pos="86000">
                      <a:srgbClr val="595959"/>
                    </a:gs>
                  </a:gsLst>
                  <a:lin ang="5400000" scaled="0"/>
                </a:gradFill>
              </a:rPr>
              <a:t>VNET Complexity</a:t>
            </a:r>
          </a:p>
          <a:p>
            <a:pPr marL="48820" indent="0">
              <a:buNone/>
            </a:pPr>
            <a:r>
              <a:rPr lang="en-US" sz="1800" dirty="0">
                <a:gradFill>
                  <a:gsLst>
                    <a:gs pos="0">
                      <a:srgbClr val="595959"/>
                    </a:gs>
                    <a:gs pos="86000">
                      <a:srgbClr val="595959"/>
                    </a:gs>
                  </a:gsLst>
                  <a:lin ang="5400000" scaled="0"/>
                </a:gradFill>
              </a:rPr>
              <a:t>No </a:t>
            </a:r>
            <a:r>
              <a:rPr lang="en-US" sz="1800" dirty="0" err="1">
                <a:gradFill>
                  <a:gsLst>
                    <a:gs pos="0">
                      <a:srgbClr val="595959"/>
                    </a:gs>
                    <a:gs pos="86000">
                      <a:srgbClr val="595959"/>
                    </a:gs>
                  </a:gsLst>
                  <a:lin ang="5400000" scaled="0"/>
                </a:gradFill>
              </a:rPr>
              <a:t>iDNS</a:t>
            </a:r>
            <a:r>
              <a:rPr lang="en-US" sz="1800" dirty="0">
                <a:gradFill>
                  <a:gsLst>
                    <a:gs pos="0">
                      <a:srgbClr val="595959"/>
                    </a:gs>
                    <a:gs pos="86000">
                      <a:srgbClr val="595959"/>
                    </a:gs>
                  </a:gsLst>
                  <a:lin ang="5400000" scaled="0"/>
                </a:gradFill>
              </a:rPr>
              <a:t> – use BYOD</a:t>
            </a:r>
          </a:p>
        </p:txBody>
      </p:sp>
      <p:grpSp>
        <p:nvGrpSpPr>
          <p:cNvPr id="45" name="Group 44"/>
          <p:cNvGrpSpPr/>
          <p:nvPr/>
        </p:nvGrpSpPr>
        <p:grpSpPr>
          <a:xfrm>
            <a:off x="5817370" y="3145169"/>
            <a:ext cx="2932059" cy="1697005"/>
            <a:chOff x="214313" y="2174875"/>
            <a:chExt cx="990600" cy="598488"/>
          </a:xfrm>
          <a:solidFill>
            <a:schemeClr val="accent2"/>
          </a:solidFill>
        </p:grpSpPr>
        <p:sp>
          <p:nvSpPr>
            <p:cNvPr id="46" name="Freeform 6"/>
            <p:cNvSpPr>
              <a:spLocks/>
            </p:cNvSpPr>
            <p:nvPr/>
          </p:nvSpPr>
          <p:spPr bwMode="auto">
            <a:xfrm>
              <a:off x="496888" y="2174875"/>
              <a:ext cx="708025" cy="379413"/>
            </a:xfrm>
            <a:custGeom>
              <a:avLst/>
              <a:gdLst>
                <a:gd name="T0" fmla="*/ 138 w 189"/>
                <a:gd name="T1" fmla="*/ 0 h 101"/>
                <a:gd name="T2" fmla="*/ 94 w 189"/>
                <a:gd name="T3" fmla="*/ 26 h 101"/>
                <a:gd name="T4" fmla="*/ 75 w 189"/>
                <a:gd name="T5" fmla="*/ 21 h 101"/>
                <a:gd name="T6" fmla="*/ 40 w 189"/>
                <a:gd name="T7" fmla="*/ 42 h 101"/>
                <a:gd name="T8" fmla="*/ 29 w 189"/>
                <a:gd name="T9" fmla="*/ 40 h 101"/>
                <a:gd name="T10" fmla="*/ 0 w 189"/>
                <a:gd name="T11" fmla="*/ 64 h 101"/>
                <a:gd name="T12" fmla="*/ 11 w 189"/>
                <a:gd name="T13" fmla="*/ 62 h 101"/>
                <a:gd name="T14" fmla="*/ 30 w 189"/>
                <a:gd name="T15" fmla="*/ 66 h 101"/>
                <a:gd name="T16" fmla="*/ 82 w 189"/>
                <a:gd name="T17" fmla="*/ 39 h 101"/>
                <a:gd name="T18" fmla="*/ 145 w 189"/>
                <a:gd name="T19" fmla="*/ 101 h 101"/>
                <a:gd name="T20" fmla="*/ 189 w 189"/>
                <a:gd name="T21" fmla="*/ 51 h 101"/>
                <a:gd name="T22" fmla="*/ 138 w 189"/>
                <a:gd name="T2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01">
                  <a:moveTo>
                    <a:pt x="138" y="0"/>
                  </a:moveTo>
                  <a:cubicBezTo>
                    <a:pt x="119" y="0"/>
                    <a:pt x="103" y="10"/>
                    <a:pt x="94" y="26"/>
                  </a:cubicBezTo>
                  <a:cubicBezTo>
                    <a:pt x="89" y="23"/>
                    <a:pt x="82" y="21"/>
                    <a:pt x="75" y="21"/>
                  </a:cubicBezTo>
                  <a:cubicBezTo>
                    <a:pt x="60" y="21"/>
                    <a:pt x="46" y="30"/>
                    <a:pt x="40" y="42"/>
                  </a:cubicBezTo>
                  <a:cubicBezTo>
                    <a:pt x="36" y="41"/>
                    <a:pt x="33" y="40"/>
                    <a:pt x="29" y="40"/>
                  </a:cubicBezTo>
                  <a:cubicBezTo>
                    <a:pt x="15" y="40"/>
                    <a:pt x="3" y="50"/>
                    <a:pt x="0" y="64"/>
                  </a:cubicBezTo>
                  <a:cubicBezTo>
                    <a:pt x="3" y="63"/>
                    <a:pt x="7" y="62"/>
                    <a:pt x="11" y="62"/>
                  </a:cubicBezTo>
                  <a:cubicBezTo>
                    <a:pt x="17" y="62"/>
                    <a:pt x="24" y="64"/>
                    <a:pt x="30" y="66"/>
                  </a:cubicBezTo>
                  <a:cubicBezTo>
                    <a:pt x="42" y="49"/>
                    <a:pt x="61" y="39"/>
                    <a:pt x="82" y="39"/>
                  </a:cubicBezTo>
                  <a:cubicBezTo>
                    <a:pt x="117" y="39"/>
                    <a:pt x="145" y="67"/>
                    <a:pt x="145" y="101"/>
                  </a:cubicBezTo>
                  <a:cubicBezTo>
                    <a:pt x="170" y="98"/>
                    <a:pt x="189" y="77"/>
                    <a:pt x="189" y="51"/>
                  </a:cubicBezTo>
                  <a:cubicBezTo>
                    <a:pt x="189" y="22"/>
                    <a:pt x="167" y="0"/>
                    <a:pt x="13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7"/>
            <p:cNvSpPr>
              <a:spLocks/>
            </p:cNvSpPr>
            <p:nvPr/>
          </p:nvSpPr>
          <p:spPr bwMode="auto">
            <a:xfrm>
              <a:off x="214313" y="2344738"/>
              <a:ext cx="803275" cy="428625"/>
            </a:xfrm>
            <a:custGeom>
              <a:avLst/>
              <a:gdLst>
                <a:gd name="T0" fmla="*/ 157 w 214"/>
                <a:gd name="T1" fmla="*/ 0 h 114"/>
                <a:gd name="T2" fmla="*/ 107 w 214"/>
                <a:gd name="T3" fmla="*/ 29 h 114"/>
                <a:gd name="T4" fmla="*/ 86 w 214"/>
                <a:gd name="T5" fmla="*/ 23 h 114"/>
                <a:gd name="T6" fmla="*/ 46 w 214"/>
                <a:gd name="T7" fmla="*/ 48 h 114"/>
                <a:gd name="T8" fmla="*/ 34 w 214"/>
                <a:gd name="T9" fmla="*/ 45 h 114"/>
                <a:gd name="T10" fmla="*/ 0 w 214"/>
                <a:gd name="T11" fmla="*/ 80 h 114"/>
                <a:gd name="T12" fmla="*/ 34 w 214"/>
                <a:gd name="T13" fmla="*/ 114 h 114"/>
                <a:gd name="T14" fmla="*/ 86 w 214"/>
                <a:gd name="T15" fmla="*/ 114 h 114"/>
                <a:gd name="T16" fmla="*/ 157 w 214"/>
                <a:gd name="T17" fmla="*/ 114 h 114"/>
                <a:gd name="T18" fmla="*/ 214 w 214"/>
                <a:gd name="T19" fmla="*/ 57 h 114"/>
                <a:gd name="T20" fmla="*/ 157 w 214"/>
                <a:gd name="T2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14">
                  <a:moveTo>
                    <a:pt x="157" y="0"/>
                  </a:moveTo>
                  <a:cubicBezTo>
                    <a:pt x="136" y="0"/>
                    <a:pt x="117" y="11"/>
                    <a:pt x="107" y="29"/>
                  </a:cubicBezTo>
                  <a:cubicBezTo>
                    <a:pt x="101" y="25"/>
                    <a:pt x="94" y="23"/>
                    <a:pt x="86" y="23"/>
                  </a:cubicBezTo>
                  <a:cubicBezTo>
                    <a:pt x="69" y="23"/>
                    <a:pt x="54" y="33"/>
                    <a:pt x="46" y="48"/>
                  </a:cubicBezTo>
                  <a:cubicBezTo>
                    <a:pt x="42" y="46"/>
                    <a:pt x="38" y="45"/>
                    <a:pt x="34" y="45"/>
                  </a:cubicBezTo>
                  <a:cubicBezTo>
                    <a:pt x="15" y="45"/>
                    <a:pt x="0" y="61"/>
                    <a:pt x="0" y="80"/>
                  </a:cubicBezTo>
                  <a:cubicBezTo>
                    <a:pt x="0" y="99"/>
                    <a:pt x="15" y="114"/>
                    <a:pt x="34" y="114"/>
                  </a:cubicBezTo>
                  <a:cubicBezTo>
                    <a:pt x="86" y="114"/>
                    <a:pt x="86" y="114"/>
                    <a:pt x="86" y="114"/>
                  </a:cubicBezTo>
                  <a:cubicBezTo>
                    <a:pt x="157" y="114"/>
                    <a:pt x="157" y="114"/>
                    <a:pt x="157" y="114"/>
                  </a:cubicBezTo>
                  <a:cubicBezTo>
                    <a:pt x="189" y="114"/>
                    <a:pt x="214" y="89"/>
                    <a:pt x="214" y="57"/>
                  </a:cubicBezTo>
                  <a:cubicBezTo>
                    <a:pt x="214" y="25"/>
                    <a:pt x="189" y="0"/>
                    <a:pt x="15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48" name="Group 47"/>
          <p:cNvGrpSpPr/>
          <p:nvPr/>
        </p:nvGrpSpPr>
        <p:grpSpPr>
          <a:xfrm>
            <a:off x="5821314" y="1051588"/>
            <a:ext cx="2932059" cy="1697005"/>
            <a:chOff x="214313" y="2174875"/>
            <a:chExt cx="990600" cy="598488"/>
          </a:xfrm>
          <a:solidFill>
            <a:schemeClr val="accent2"/>
          </a:solidFill>
        </p:grpSpPr>
        <p:sp>
          <p:nvSpPr>
            <p:cNvPr id="49" name="Freeform 6"/>
            <p:cNvSpPr>
              <a:spLocks/>
            </p:cNvSpPr>
            <p:nvPr/>
          </p:nvSpPr>
          <p:spPr bwMode="auto">
            <a:xfrm>
              <a:off x="496888" y="2174875"/>
              <a:ext cx="708025" cy="379413"/>
            </a:xfrm>
            <a:custGeom>
              <a:avLst/>
              <a:gdLst>
                <a:gd name="T0" fmla="*/ 138 w 189"/>
                <a:gd name="T1" fmla="*/ 0 h 101"/>
                <a:gd name="T2" fmla="*/ 94 w 189"/>
                <a:gd name="T3" fmla="*/ 26 h 101"/>
                <a:gd name="T4" fmla="*/ 75 w 189"/>
                <a:gd name="T5" fmla="*/ 21 h 101"/>
                <a:gd name="T6" fmla="*/ 40 w 189"/>
                <a:gd name="T7" fmla="*/ 42 h 101"/>
                <a:gd name="T8" fmla="*/ 29 w 189"/>
                <a:gd name="T9" fmla="*/ 40 h 101"/>
                <a:gd name="T10" fmla="*/ 0 w 189"/>
                <a:gd name="T11" fmla="*/ 64 h 101"/>
                <a:gd name="T12" fmla="*/ 11 w 189"/>
                <a:gd name="T13" fmla="*/ 62 h 101"/>
                <a:gd name="T14" fmla="*/ 30 w 189"/>
                <a:gd name="T15" fmla="*/ 66 h 101"/>
                <a:gd name="T16" fmla="*/ 82 w 189"/>
                <a:gd name="T17" fmla="*/ 39 h 101"/>
                <a:gd name="T18" fmla="*/ 145 w 189"/>
                <a:gd name="T19" fmla="*/ 101 h 101"/>
                <a:gd name="T20" fmla="*/ 189 w 189"/>
                <a:gd name="T21" fmla="*/ 51 h 101"/>
                <a:gd name="T22" fmla="*/ 138 w 189"/>
                <a:gd name="T2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01">
                  <a:moveTo>
                    <a:pt x="138" y="0"/>
                  </a:moveTo>
                  <a:cubicBezTo>
                    <a:pt x="119" y="0"/>
                    <a:pt x="103" y="10"/>
                    <a:pt x="94" y="26"/>
                  </a:cubicBezTo>
                  <a:cubicBezTo>
                    <a:pt x="89" y="23"/>
                    <a:pt x="82" y="21"/>
                    <a:pt x="75" y="21"/>
                  </a:cubicBezTo>
                  <a:cubicBezTo>
                    <a:pt x="60" y="21"/>
                    <a:pt x="46" y="30"/>
                    <a:pt x="40" y="42"/>
                  </a:cubicBezTo>
                  <a:cubicBezTo>
                    <a:pt x="36" y="41"/>
                    <a:pt x="33" y="40"/>
                    <a:pt x="29" y="40"/>
                  </a:cubicBezTo>
                  <a:cubicBezTo>
                    <a:pt x="15" y="40"/>
                    <a:pt x="3" y="50"/>
                    <a:pt x="0" y="64"/>
                  </a:cubicBezTo>
                  <a:cubicBezTo>
                    <a:pt x="3" y="63"/>
                    <a:pt x="7" y="62"/>
                    <a:pt x="11" y="62"/>
                  </a:cubicBezTo>
                  <a:cubicBezTo>
                    <a:pt x="17" y="62"/>
                    <a:pt x="24" y="64"/>
                    <a:pt x="30" y="66"/>
                  </a:cubicBezTo>
                  <a:cubicBezTo>
                    <a:pt x="42" y="49"/>
                    <a:pt x="61" y="39"/>
                    <a:pt x="82" y="39"/>
                  </a:cubicBezTo>
                  <a:cubicBezTo>
                    <a:pt x="117" y="39"/>
                    <a:pt x="145" y="67"/>
                    <a:pt x="145" y="101"/>
                  </a:cubicBezTo>
                  <a:cubicBezTo>
                    <a:pt x="170" y="98"/>
                    <a:pt x="189" y="77"/>
                    <a:pt x="189" y="51"/>
                  </a:cubicBezTo>
                  <a:cubicBezTo>
                    <a:pt x="189" y="22"/>
                    <a:pt x="167" y="0"/>
                    <a:pt x="13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7"/>
            <p:cNvSpPr>
              <a:spLocks/>
            </p:cNvSpPr>
            <p:nvPr/>
          </p:nvSpPr>
          <p:spPr bwMode="auto">
            <a:xfrm>
              <a:off x="214313" y="2344738"/>
              <a:ext cx="803275" cy="428625"/>
            </a:xfrm>
            <a:custGeom>
              <a:avLst/>
              <a:gdLst>
                <a:gd name="T0" fmla="*/ 157 w 214"/>
                <a:gd name="T1" fmla="*/ 0 h 114"/>
                <a:gd name="T2" fmla="*/ 107 w 214"/>
                <a:gd name="T3" fmla="*/ 29 h 114"/>
                <a:gd name="T4" fmla="*/ 86 w 214"/>
                <a:gd name="T5" fmla="*/ 23 h 114"/>
                <a:gd name="T6" fmla="*/ 46 w 214"/>
                <a:gd name="T7" fmla="*/ 48 h 114"/>
                <a:gd name="T8" fmla="*/ 34 w 214"/>
                <a:gd name="T9" fmla="*/ 45 h 114"/>
                <a:gd name="T10" fmla="*/ 0 w 214"/>
                <a:gd name="T11" fmla="*/ 80 h 114"/>
                <a:gd name="T12" fmla="*/ 34 w 214"/>
                <a:gd name="T13" fmla="*/ 114 h 114"/>
                <a:gd name="T14" fmla="*/ 86 w 214"/>
                <a:gd name="T15" fmla="*/ 114 h 114"/>
                <a:gd name="T16" fmla="*/ 157 w 214"/>
                <a:gd name="T17" fmla="*/ 114 h 114"/>
                <a:gd name="T18" fmla="*/ 214 w 214"/>
                <a:gd name="T19" fmla="*/ 57 h 114"/>
                <a:gd name="T20" fmla="*/ 157 w 214"/>
                <a:gd name="T2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14">
                  <a:moveTo>
                    <a:pt x="157" y="0"/>
                  </a:moveTo>
                  <a:cubicBezTo>
                    <a:pt x="136" y="0"/>
                    <a:pt x="117" y="11"/>
                    <a:pt x="107" y="29"/>
                  </a:cubicBezTo>
                  <a:cubicBezTo>
                    <a:pt x="101" y="25"/>
                    <a:pt x="94" y="23"/>
                    <a:pt x="86" y="23"/>
                  </a:cubicBezTo>
                  <a:cubicBezTo>
                    <a:pt x="69" y="23"/>
                    <a:pt x="54" y="33"/>
                    <a:pt x="46" y="48"/>
                  </a:cubicBezTo>
                  <a:cubicBezTo>
                    <a:pt x="42" y="46"/>
                    <a:pt x="38" y="45"/>
                    <a:pt x="34" y="45"/>
                  </a:cubicBezTo>
                  <a:cubicBezTo>
                    <a:pt x="15" y="45"/>
                    <a:pt x="0" y="61"/>
                    <a:pt x="0" y="80"/>
                  </a:cubicBezTo>
                  <a:cubicBezTo>
                    <a:pt x="0" y="99"/>
                    <a:pt x="15" y="114"/>
                    <a:pt x="34" y="114"/>
                  </a:cubicBezTo>
                  <a:cubicBezTo>
                    <a:pt x="86" y="114"/>
                    <a:pt x="86" y="114"/>
                    <a:pt x="86" y="114"/>
                  </a:cubicBezTo>
                  <a:cubicBezTo>
                    <a:pt x="157" y="114"/>
                    <a:pt x="157" y="114"/>
                    <a:pt x="157" y="114"/>
                  </a:cubicBezTo>
                  <a:cubicBezTo>
                    <a:pt x="189" y="114"/>
                    <a:pt x="214" y="89"/>
                    <a:pt x="214" y="57"/>
                  </a:cubicBezTo>
                  <a:cubicBezTo>
                    <a:pt x="214" y="25"/>
                    <a:pt x="189" y="0"/>
                    <a:pt x="15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51" name="TextBox 50"/>
          <p:cNvSpPr txBox="1"/>
          <p:nvPr/>
        </p:nvSpPr>
        <p:spPr>
          <a:xfrm>
            <a:off x="6545256" y="2899608"/>
            <a:ext cx="872739" cy="346249"/>
          </a:xfrm>
          <a:prstGeom prst="rect">
            <a:avLst/>
          </a:prstGeom>
          <a:noFill/>
        </p:spPr>
        <p:txBody>
          <a:bodyPr wrap="square" lIns="0" tIns="0" rIns="0" bIns="0" rtlCol="0">
            <a:spAutoFit/>
          </a:bodyPr>
          <a:lstStyle/>
          <a:p>
            <a:pPr algn="ctr"/>
            <a:r>
              <a:rPr lang="en-US" sz="1100" dirty="0">
                <a:solidFill>
                  <a:schemeClr val="tx2">
                    <a:alpha val="99000"/>
                  </a:schemeClr>
                </a:solidFill>
              </a:rPr>
              <a:t>Direct Access </a:t>
            </a:r>
            <a:br>
              <a:rPr lang="en-US" sz="1100" dirty="0">
                <a:solidFill>
                  <a:schemeClr val="tx2">
                    <a:alpha val="99000"/>
                  </a:schemeClr>
                </a:solidFill>
              </a:rPr>
            </a:br>
            <a:r>
              <a:rPr lang="en-US" sz="1100" dirty="0">
                <a:solidFill>
                  <a:schemeClr val="tx2">
                    <a:alpha val="99000"/>
                  </a:schemeClr>
                </a:solidFill>
              </a:rPr>
              <a:t>via VNET</a:t>
            </a:r>
          </a:p>
        </p:txBody>
      </p:sp>
      <p:sp>
        <p:nvSpPr>
          <p:cNvPr id="52" name="TextBox 51"/>
          <p:cNvSpPr txBox="1"/>
          <p:nvPr/>
        </p:nvSpPr>
        <p:spPr>
          <a:xfrm>
            <a:off x="7068990" y="1737067"/>
            <a:ext cx="1036833" cy="276999"/>
          </a:xfrm>
          <a:prstGeom prst="rect">
            <a:avLst/>
          </a:prstGeom>
          <a:noFill/>
        </p:spPr>
        <p:txBody>
          <a:bodyPr wrap="square" lIns="0" tIns="0" rIns="0" bIns="0" rtlCol="0">
            <a:spAutoFit/>
          </a:bodyPr>
          <a:lstStyle/>
          <a:p>
            <a:pPr algn="ctr"/>
            <a:r>
              <a:rPr lang="en-US" sz="900" b="1" dirty="0" err="1">
                <a:solidFill>
                  <a:schemeClr val="accent6">
                    <a:alpha val="99000"/>
                  </a:schemeClr>
                </a:solidFill>
              </a:rPr>
              <a:t>FrontEndSubnet</a:t>
            </a:r>
            <a:r>
              <a:rPr lang="en-US" sz="900" b="1" dirty="0">
                <a:solidFill>
                  <a:schemeClr val="accent6">
                    <a:alpha val="99000"/>
                  </a:schemeClr>
                </a:solidFill>
              </a:rPr>
              <a:t> </a:t>
            </a:r>
          </a:p>
          <a:p>
            <a:pPr algn="ctr"/>
            <a:r>
              <a:rPr lang="en-US" sz="900" b="1" dirty="0">
                <a:solidFill>
                  <a:schemeClr val="accent6">
                    <a:alpha val="99000"/>
                  </a:schemeClr>
                </a:solidFill>
              </a:rPr>
              <a:t>(10.0.0.0/16)</a:t>
            </a:r>
          </a:p>
        </p:txBody>
      </p:sp>
      <p:sp>
        <p:nvSpPr>
          <p:cNvPr id="53" name="TextBox 52"/>
          <p:cNvSpPr txBox="1"/>
          <p:nvPr/>
        </p:nvSpPr>
        <p:spPr>
          <a:xfrm>
            <a:off x="7037012" y="3728315"/>
            <a:ext cx="956942" cy="369332"/>
          </a:xfrm>
          <a:prstGeom prst="rect">
            <a:avLst/>
          </a:prstGeom>
          <a:noFill/>
        </p:spPr>
        <p:txBody>
          <a:bodyPr wrap="square" lIns="0" tIns="0" rIns="0" bIns="0" rtlCol="0">
            <a:spAutoFit/>
          </a:bodyPr>
          <a:lstStyle>
            <a:defPPr>
              <a:defRPr lang="en-US"/>
            </a:defPPr>
            <a:lvl1pPr algn="ctr">
              <a:defRPr sz="1200" b="1">
                <a:solidFill>
                  <a:schemeClr val="accent6">
                    <a:alpha val="99000"/>
                  </a:schemeClr>
                </a:solidFill>
              </a:defRPr>
            </a:lvl1pPr>
          </a:lstStyle>
          <a:p>
            <a:r>
              <a:rPr lang="en-US" dirty="0" err="1"/>
              <a:t>SQLSubnet</a:t>
            </a:r>
            <a:r>
              <a:rPr lang="en-US" dirty="0"/>
              <a:t> </a:t>
            </a:r>
          </a:p>
          <a:p>
            <a:r>
              <a:rPr lang="en-US" dirty="0"/>
              <a:t>(10.1.0.0/16)</a:t>
            </a:r>
          </a:p>
        </p:txBody>
      </p:sp>
      <p:sp>
        <p:nvSpPr>
          <p:cNvPr id="54" name="TextBox 53"/>
          <p:cNvSpPr txBox="1"/>
          <p:nvPr/>
        </p:nvSpPr>
        <p:spPr>
          <a:xfrm>
            <a:off x="4670192" y="2610651"/>
            <a:ext cx="1002409" cy="346249"/>
          </a:xfrm>
          <a:prstGeom prst="rect">
            <a:avLst/>
          </a:prstGeom>
          <a:noFill/>
        </p:spPr>
        <p:txBody>
          <a:bodyPr wrap="square" lIns="0" tIns="0" rIns="0" bIns="0" rtlCol="0">
            <a:spAutoFit/>
          </a:bodyPr>
          <a:lstStyle/>
          <a:p>
            <a:pPr algn="ctr"/>
            <a:r>
              <a:rPr lang="en-US" sz="1100" dirty="0">
                <a:gradFill>
                  <a:gsLst>
                    <a:gs pos="0">
                      <a:srgbClr val="595959"/>
                    </a:gs>
                    <a:gs pos="86000">
                      <a:srgbClr val="595959"/>
                    </a:gs>
                  </a:gsLst>
                  <a:lin ang="5400000" scaled="0"/>
                </a:gradFill>
              </a:rPr>
              <a:t>Load </a:t>
            </a:r>
            <a:br>
              <a:rPr lang="en-US" sz="1100" dirty="0">
                <a:gradFill>
                  <a:gsLst>
                    <a:gs pos="0">
                      <a:srgbClr val="595959"/>
                    </a:gs>
                    <a:gs pos="86000">
                      <a:srgbClr val="595959"/>
                    </a:gs>
                  </a:gsLst>
                  <a:lin ang="5400000" scaled="0"/>
                </a:gradFill>
              </a:rPr>
            </a:br>
            <a:r>
              <a:rPr lang="en-US" sz="1100" dirty="0">
                <a:gradFill>
                  <a:gsLst>
                    <a:gs pos="0">
                      <a:srgbClr val="595959"/>
                    </a:gs>
                    <a:gs pos="86000">
                      <a:srgbClr val="595959"/>
                    </a:gs>
                  </a:gsLst>
                  <a:lin ang="5400000" scaled="0"/>
                </a:gradFill>
              </a:rPr>
              <a:t>Balancer</a:t>
            </a:r>
          </a:p>
        </p:txBody>
      </p:sp>
      <p:sp>
        <p:nvSpPr>
          <p:cNvPr id="55" name="Right Arrow 54"/>
          <p:cNvSpPr/>
          <p:nvPr/>
        </p:nvSpPr>
        <p:spPr bwMode="auto">
          <a:xfrm>
            <a:off x="5474269" y="1770982"/>
            <a:ext cx="1203509" cy="623210"/>
          </a:xfrm>
          <a:prstGeom prst="rightArrow">
            <a:avLst/>
          </a:prstGeom>
          <a:solidFill>
            <a:schemeClr val="accent4"/>
          </a:solidFill>
          <a:ln w="3175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3" tIns="34292" rIns="68583" bIns="34292" numCol="1" rtlCol="0" anchor="ctr" anchorCtr="0" compatLnSpc="1">
            <a:prstTxWarp prst="textNoShape">
              <a:avLst/>
            </a:prstTxWarp>
          </a:bodyPr>
          <a:lstStyle/>
          <a:p>
            <a:pPr algn="ctr" defTabSz="685637" fontAlgn="base">
              <a:spcBef>
                <a:spcPct val="0"/>
              </a:spcBef>
              <a:spcAft>
                <a:spcPct val="0"/>
              </a:spcAft>
            </a:pPr>
            <a:r>
              <a:rPr lang="en-US" sz="2100" dirty="0">
                <a:gradFill>
                  <a:gsLst>
                    <a:gs pos="0">
                      <a:srgbClr val="FFFFFF"/>
                    </a:gs>
                    <a:gs pos="100000">
                      <a:srgbClr val="FFFFFF"/>
                    </a:gs>
                  </a:gsLst>
                  <a:lin ang="5400000" scaled="0"/>
                </a:gradFill>
              </a:rPr>
              <a:t>80</a:t>
            </a:r>
          </a:p>
        </p:txBody>
      </p:sp>
      <p:sp>
        <p:nvSpPr>
          <p:cNvPr id="56" name="Oval 55"/>
          <p:cNvSpPr/>
          <p:nvPr/>
        </p:nvSpPr>
        <p:spPr bwMode="auto">
          <a:xfrm>
            <a:off x="5252652" y="1904588"/>
            <a:ext cx="469981" cy="403541"/>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3" tIns="34292" rIns="68583" bIns="34292" numCol="1" rtlCol="0" anchor="ctr" anchorCtr="0" compatLnSpc="1">
            <a:prstTxWarp prst="textNoShape">
              <a:avLst/>
            </a:prstTxWarp>
          </a:bodyPr>
          <a:lstStyle/>
          <a:p>
            <a:pPr algn="ctr" defTabSz="685637" fontAlgn="base">
              <a:spcBef>
                <a:spcPct val="0"/>
              </a:spcBef>
              <a:spcAft>
                <a:spcPct val="0"/>
              </a:spcAft>
            </a:pPr>
            <a:endParaRPr lang="en-US" sz="1700" dirty="0">
              <a:gradFill>
                <a:gsLst>
                  <a:gs pos="0">
                    <a:srgbClr val="FFFFFF"/>
                  </a:gs>
                  <a:gs pos="100000">
                    <a:srgbClr val="FFFFFF"/>
                  </a:gs>
                </a:gsLst>
                <a:lin ang="5400000" scaled="0"/>
              </a:gradFill>
            </a:endParaRPr>
          </a:p>
        </p:txBody>
      </p:sp>
      <p:grpSp>
        <p:nvGrpSpPr>
          <p:cNvPr id="57" name="Group 56"/>
          <p:cNvGrpSpPr/>
          <p:nvPr/>
        </p:nvGrpSpPr>
        <p:grpSpPr bwMode="black">
          <a:xfrm>
            <a:off x="4617987" y="1709819"/>
            <a:ext cx="1106814" cy="854183"/>
            <a:chOff x="7010400" y="2133600"/>
            <a:chExt cx="1379538" cy="1065213"/>
          </a:xfrm>
          <a:solidFill>
            <a:schemeClr val="tx2"/>
          </a:solidFill>
        </p:grpSpPr>
        <p:sp>
          <p:nvSpPr>
            <p:cNvPr id="58" name="Freeform 161"/>
            <p:cNvSpPr>
              <a:spLocks/>
            </p:cNvSpPr>
            <p:nvPr/>
          </p:nvSpPr>
          <p:spPr bwMode="black">
            <a:xfrm>
              <a:off x="7189788" y="2416175"/>
              <a:ext cx="57150" cy="49213"/>
            </a:xfrm>
            <a:custGeom>
              <a:avLst/>
              <a:gdLst>
                <a:gd name="T0" fmla="*/ 36 w 36"/>
                <a:gd name="T1" fmla="*/ 15 h 31"/>
                <a:gd name="T2" fmla="*/ 28 w 36"/>
                <a:gd name="T3" fmla="*/ 0 h 31"/>
                <a:gd name="T4" fmla="*/ 0 w 36"/>
                <a:gd name="T5" fmla="*/ 16 h 31"/>
                <a:gd name="T6" fmla="*/ 8 w 36"/>
                <a:gd name="T7" fmla="*/ 31 h 31"/>
                <a:gd name="T8" fmla="*/ 36 w 36"/>
                <a:gd name="T9" fmla="*/ 15 h 31"/>
              </a:gdLst>
              <a:ahLst/>
              <a:cxnLst>
                <a:cxn ang="0">
                  <a:pos x="T0" y="T1"/>
                </a:cxn>
                <a:cxn ang="0">
                  <a:pos x="T2" y="T3"/>
                </a:cxn>
                <a:cxn ang="0">
                  <a:pos x="T4" y="T5"/>
                </a:cxn>
                <a:cxn ang="0">
                  <a:pos x="T6" y="T7"/>
                </a:cxn>
                <a:cxn ang="0">
                  <a:pos x="T8" y="T9"/>
                </a:cxn>
              </a:cxnLst>
              <a:rect l="0" t="0" r="r" b="b"/>
              <a:pathLst>
                <a:path w="36" h="31">
                  <a:moveTo>
                    <a:pt x="36" y="15"/>
                  </a:moveTo>
                  <a:lnTo>
                    <a:pt x="28" y="0"/>
                  </a:lnTo>
                  <a:lnTo>
                    <a:pt x="0" y="16"/>
                  </a:lnTo>
                  <a:lnTo>
                    <a:pt x="8" y="31"/>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9" name="Freeform 162"/>
            <p:cNvSpPr>
              <a:spLocks/>
            </p:cNvSpPr>
            <p:nvPr/>
          </p:nvSpPr>
          <p:spPr bwMode="black">
            <a:xfrm>
              <a:off x="7539038" y="2225675"/>
              <a:ext cx="57150" cy="47625"/>
            </a:xfrm>
            <a:custGeom>
              <a:avLst/>
              <a:gdLst>
                <a:gd name="T0" fmla="*/ 36 w 36"/>
                <a:gd name="T1" fmla="*/ 14 h 30"/>
                <a:gd name="T2" fmla="*/ 28 w 36"/>
                <a:gd name="T3" fmla="*/ 0 h 30"/>
                <a:gd name="T4" fmla="*/ 0 w 36"/>
                <a:gd name="T5" fmla="*/ 15 h 30"/>
                <a:gd name="T6" fmla="*/ 8 w 36"/>
                <a:gd name="T7" fmla="*/ 30 h 30"/>
                <a:gd name="T8" fmla="*/ 36 w 36"/>
                <a:gd name="T9" fmla="*/ 14 h 30"/>
              </a:gdLst>
              <a:ahLst/>
              <a:cxnLst>
                <a:cxn ang="0">
                  <a:pos x="T0" y="T1"/>
                </a:cxn>
                <a:cxn ang="0">
                  <a:pos x="T2" y="T3"/>
                </a:cxn>
                <a:cxn ang="0">
                  <a:pos x="T4" y="T5"/>
                </a:cxn>
                <a:cxn ang="0">
                  <a:pos x="T6" y="T7"/>
                </a:cxn>
                <a:cxn ang="0">
                  <a:pos x="T8" y="T9"/>
                </a:cxn>
              </a:cxnLst>
              <a:rect l="0" t="0" r="r" b="b"/>
              <a:pathLst>
                <a:path w="36" h="30">
                  <a:moveTo>
                    <a:pt x="36" y="14"/>
                  </a:moveTo>
                  <a:lnTo>
                    <a:pt x="28" y="0"/>
                  </a:lnTo>
                  <a:lnTo>
                    <a:pt x="0" y="15"/>
                  </a:lnTo>
                  <a:lnTo>
                    <a:pt x="8" y="30"/>
                  </a:lnTo>
                  <a:lnTo>
                    <a:pt x="36"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0" name="Freeform 163"/>
            <p:cNvSpPr>
              <a:spLocks/>
            </p:cNvSpPr>
            <p:nvPr/>
          </p:nvSpPr>
          <p:spPr bwMode="black">
            <a:xfrm>
              <a:off x="7329488" y="2339975"/>
              <a:ext cx="57150" cy="47625"/>
            </a:xfrm>
            <a:custGeom>
              <a:avLst/>
              <a:gdLst>
                <a:gd name="T0" fmla="*/ 36 w 36"/>
                <a:gd name="T1" fmla="*/ 15 h 30"/>
                <a:gd name="T2" fmla="*/ 28 w 36"/>
                <a:gd name="T3" fmla="*/ 0 h 30"/>
                <a:gd name="T4" fmla="*/ 0 w 36"/>
                <a:gd name="T5" fmla="*/ 16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6"/>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1" name="Freeform 164"/>
            <p:cNvSpPr>
              <a:spLocks/>
            </p:cNvSpPr>
            <p:nvPr/>
          </p:nvSpPr>
          <p:spPr bwMode="black">
            <a:xfrm>
              <a:off x="7399338" y="2301875"/>
              <a:ext cx="57150" cy="47625"/>
            </a:xfrm>
            <a:custGeom>
              <a:avLst/>
              <a:gdLst>
                <a:gd name="T0" fmla="*/ 36 w 36"/>
                <a:gd name="T1" fmla="*/ 15 h 30"/>
                <a:gd name="T2" fmla="*/ 28 w 36"/>
                <a:gd name="T3" fmla="*/ 0 h 30"/>
                <a:gd name="T4" fmla="*/ 0 w 36"/>
                <a:gd name="T5" fmla="*/ 15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5"/>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2" name="Freeform 165"/>
            <p:cNvSpPr>
              <a:spLocks/>
            </p:cNvSpPr>
            <p:nvPr/>
          </p:nvSpPr>
          <p:spPr bwMode="black">
            <a:xfrm>
              <a:off x="7469188" y="2263775"/>
              <a:ext cx="58738" cy="47625"/>
            </a:xfrm>
            <a:custGeom>
              <a:avLst/>
              <a:gdLst>
                <a:gd name="T0" fmla="*/ 37 w 37"/>
                <a:gd name="T1" fmla="*/ 14 h 30"/>
                <a:gd name="T2" fmla="*/ 29 w 37"/>
                <a:gd name="T3" fmla="*/ 0 h 30"/>
                <a:gd name="T4" fmla="*/ 0 w 37"/>
                <a:gd name="T5" fmla="*/ 15 h 30"/>
                <a:gd name="T6" fmla="*/ 8 w 37"/>
                <a:gd name="T7" fmla="*/ 30 h 30"/>
                <a:gd name="T8" fmla="*/ 37 w 37"/>
                <a:gd name="T9" fmla="*/ 14 h 30"/>
              </a:gdLst>
              <a:ahLst/>
              <a:cxnLst>
                <a:cxn ang="0">
                  <a:pos x="T0" y="T1"/>
                </a:cxn>
                <a:cxn ang="0">
                  <a:pos x="T2" y="T3"/>
                </a:cxn>
                <a:cxn ang="0">
                  <a:pos x="T4" y="T5"/>
                </a:cxn>
                <a:cxn ang="0">
                  <a:pos x="T6" y="T7"/>
                </a:cxn>
                <a:cxn ang="0">
                  <a:pos x="T8" y="T9"/>
                </a:cxn>
              </a:cxnLst>
              <a:rect l="0" t="0" r="r" b="b"/>
              <a:pathLst>
                <a:path w="37" h="30">
                  <a:moveTo>
                    <a:pt x="37" y="14"/>
                  </a:moveTo>
                  <a:lnTo>
                    <a:pt x="29" y="0"/>
                  </a:lnTo>
                  <a:lnTo>
                    <a:pt x="0" y="15"/>
                  </a:lnTo>
                  <a:lnTo>
                    <a:pt x="8" y="30"/>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3" name="Freeform 166"/>
            <p:cNvSpPr>
              <a:spLocks/>
            </p:cNvSpPr>
            <p:nvPr/>
          </p:nvSpPr>
          <p:spPr bwMode="black">
            <a:xfrm>
              <a:off x="7011988" y="2725738"/>
              <a:ext cx="31750" cy="52388"/>
            </a:xfrm>
            <a:custGeom>
              <a:avLst/>
              <a:gdLst>
                <a:gd name="T0" fmla="*/ 40 w 41"/>
                <a:gd name="T1" fmla="*/ 60 h 71"/>
                <a:gd name="T2" fmla="*/ 36 w 41"/>
                <a:gd name="T3" fmla="*/ 7 h 71"/>
                <a:gd name="T4" fmla="*/ 35 w 41"/>
                <a:gd name="T5" fmla="*/ 0 h 71"/>
                <a:gd name="T6" fmla="*/ 0 w 41"/>
                <a:gd name="T7" fmla="*/ 2 h 71"/>
                <a:gd name="T8" fmla="*/ 0 w 41"/>
                <a:gd name="T9" fmla="*/ 10 h 71"/>
                <a:gd name="T10" fmla="*/ 5 w 41"/>
                <a:gd name="T11" fmla="*/ 64 h 71"/>
                <a:gd name="T12" fmla="*/ 6 w 41"/>
                <a:gd name="T13" fmla="*/ 71 h 71"/>
                <a:gd name="T14" fmla="*/ 41 w 41"/>
                <a:gd name="T15" fmla="*/ 67 h 71"/>
                <a:gd name="T16" fmla="*/ 40 w 41"/>
                <a:gd name="T17" fmla="*/ 6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71">
                  <a:moveTo>
                    <a:pt x="40" y="60"/>
                  </a:moveTo>
                  <a:cubicBezTo>
                    <a:pt x="38" y="45"/>
                    <a:pt x="37" y="27"/>
                    <a:pt x="36" y="7"/>
                  </a:cubicBezTo>
                  <a:cubicBezTo>
                    <a:pt x="35" y="0"/>
                    <a:pt x="35" y="0"/>
                    <a:pt x="35" y="0"/>
                  </a:cubicBezTo>
                  <a:cubicBezTo>
                    <a:pt x="0" y="2"/>
                    <a:pt x="0" y="2"/>
                    <a:pt x="0" y="2"/>
                  </a:cubicBezTo>
                  <a:cubicBezTo>
                    <a:pt x="0" y="10"/>
                    <a:pt x="0" y="10"/>
                    <a:pt x="0" y="10"/>
                  </a:cubicBezTo>
                  <a:cubicBezTo>
                    <a:pt x="2" y="29"/>
                    <a:pt x="3" y="48"/>
                    <a:pt x="5" y="64"/>
                  </a:cubicBezTo>
                  <a:cubicBezTo>
                    <a:pt x="6" y="71"/>
                    <a:pt x="6" y="71"/>
                    <a:pt x="6" y="71"/>
                  </a:cubicBezTo>
                  <a:cubicBezTo>
                    <a:pt x="41" y="67"/>
                    <a:pt x="41" y="67"/>
                    <a:pt x="41" y="67"/>
                  </a:cubicBezTo>
                  <a:lnTo>
                    <a:pt x="40"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4" name="Freeform 167"/>
            <p:cNvSpPr>
              <a:spLocks/>
            </p:cNvSpPr>
            <p:nvPr/>
          </p:nvSpPr>
          <p:spPr bwMode="black">
            <a:xfrm>
              <a:off x="7116763" y="2451100"/>
              <a:ext cx="57150" cy="31750"/>
            </a:xfrm>
            <a:custGeom>
              <a:avLst/>
              <a:gdLst>
                <a:gd name="T0" fmla="*/ 51 w 77"/>
                <a:gd name="T1" fmla="*/ 44 h 44"/>
                <a:gd name="T2" fmla="*/ 70 w 77"/>
                <a:gd name="T3" fmla="*/ 41 h 44"/>
                <a:gd name="T4" fmla="*/ 77 w 77"/>
                <a:gd name="T5" fmla="*/ 39 h 44"/>
                <a:gd name="T6" fmla="*/ 67 w 77"/>
                <a:gd name="T7" fmla="*/ 5 h 44"/>
                <a:gd name="T8" fmla="*/ 60 w 77"/>
                <a:gd name="T9" fmla="*/ 8 h 44"/>
                <a:gd name="T10" fmla="*/ 18 w 77"/>
                <a:gd name="T11" fmla="*/ 2 h 44"/>
                <a:gd name="T12" fmla="*/ 11 w 77"/>
                <a:gd name="T13" fmla="*/ 0 h 44"/>
                <a:gd name="T14" fmla="*/ 0 w 77"/>
                <a:gd name="T15" fmla="*/ 33 h 44"/>
                <a:gd name="T16" fmla="*/ 7 w 77"/>
                <a:gd name="T17" fmla="*/ 36 h 44"/>
                <a:gd name="T18" fmla="*/ 51 w 77"/>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44">
                  <a:moveTo>
                    <a:pt x="51" y="44"/>
                  </a:moveTo>
                  <a:cubicBezTo>
                    <a:pt x="58" y="44"/>
                    <a:pt x="64" y="43"/>
                    <a:pt x="70" y="41"/>
                  </a:cubicBezTo>
                  <a:cubicBezTo>
                    <a:pt x="77" y="39"/>
                    <a:pt x="77" y="39"/>
                    <a:pt x="77" y="39"/>
                  </a:cubicBezTo>
                  <a:cubicBezTo>
                    <a:pt x="67" y="5"/>
                    <a:pt x="67" y="5"/>
                    <a:pt x="67" y="5"/>
                  </a:cubicBezTo>
                  <a:cubicBezTo>
                    <a:pt x="60" y="8"/>
                    <a:pt x="60" y="8"/>
                    <a:pt x="60" y="8"/>
                  </a:cubicBezTo>
                  <a:cubicBezTo>
                    <a:pt x="51" y="10"/>
                    <a:pt x="38" y="8"/>
                    <a:pt x="18" y="2"/>
                  </a:cubicBezTo>
                  <a:cubicBezTo>
                    <a:pt x="11" y="0"/>
                    <a:pt x="11" y="0"/>
                    <a:pt x="11" y="0"/>
                  </a:cubicBezTo>
                  <a:cubicBezTo>
                    <a:pt x="0" y="33"/>
                    <a:pt x="0" y="33"/>
                    <a:pt x="0" y="33"/>
                  </a:cubicBezTo>
                  <a:cubicBezTo>
                    <a:pt x="7" y="36"/>
                    <a:pt x="7" y="36"/>
                    <a:pt x="7" y="36"/>
                  </a:cubicBezTo>
                  <a:cubicBezTo>
                    <a:pt x="25" y="41"/>
                    <a:pt x="39" y="44"/>
                    <a:pt x="5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5" name="Freeform 168"/>
            <p:cNvSpPr>
              <a:spLocks/>
            </p:cNvSpPr>
            <p:nvPr/>
          </p:nvSpPr>
          <p:spPr bwMode="black">
            <a:xfrm>
              <a:off x="7010400" y="2646363"/>
              <a:ext cx="26988" cy="52388"/>
            </a:xfrm>
            <a:custGeom>
              <a:avLst/>
              <a:gdLst>
                <a:gd name="T0" fmla="*/ 36 w 36"/>
                <a:gd name="T1" fmla="*/ 61 h 70"/>
                <a:gd name="T2" fmla="*/ 35 w 36"/>
                <a:gd name="T3" fmla="*/ 22 h 70"/>
                <a:gd name="T4" fmla="*/ 35 w 36"/>
                <a:gd name="T5" fmla="*/ 8 h 70"/>
                <a:gd name="T6" fmla="*/ 35 w 36"/>
                <a:gd name="T7" fmla="*/ 1 h 70"/>
                <a:gd name="T8" fmla="*/ 0 w 36"/>
                <a:gd name="T9" fmla="*/ 0 h 70"/>
                <a:gd name="T10" fmla="*/ 0 w 36"/>
                <a:gd name="T11" fmla="*/ 8 h 70"/>
                <a:gd name="T12" fmla="*/ 0 w 36"/>
                <a:gd name="T13" fmla="*/ 22 h 70"/>
                <a:gd name="T14" fmla="*/ 1 w 36"/>
                <a:gd name="T15" fmla="*/ 62 h 70"/>
                <a:gd name="T16" fmla="*/ 1 w 36"/>
                <a:gd name="T17" fmla="*/ 70 h 70"/>
                <a:gd name="T18" fmla="*/ 36 w 36"/>
                <a:gd name="T19" fmla="*/ 68 h 70"/>
                <a:gd name="T20" fmla="*/ 36 w 36"/>
                <a:gd name="T21" fmla="*/ 6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70">
                  <a:moveTo>
                    <a:pt x="36" y="61"/>
                  </a:moveTo>
                  <a:cubicBezTo>
                    <a:pt x="35" y="47"/>
                    <a:pt x="35" y="34"/>
                    <a:pt x="35" y="22"/>
                  </a:cubicBezTo>
                  <a:cubicBezTo>
                    <a:pt x="35" y="17"/>
                    <a:pt x="35" y="13"/>
                    <a:pt x="35" y="8"/>
                  </a:cubicBezTo>
                  <a:cubicBezTo>
                    <a:pt x="35" y="1"/>
                    <a:pt x="35" y="1"/>
                    <a:pt x="35" y="1"/>
                  </a:cubicBezTo>
                  <a:cubicBezTo>
                    <a:pt x="0" y="0"/>
                    <a:pt x="0" y="0"/>
                    <a:pt x="0" y="0"/>
                  </a:cubicBezTo>
                  <a:cubicBezTo>
                    <a:pt x="0" y="8"/>
                    <a:pt x="0" y="8"/>
                    <a:pt x="0" y="8"/>
                  </a:cubicBezTo>
                  <a:cubicBezTo>
                    <a:pt x="0" y="12"/>
                    <a:pt x="0" y="17"/>
                    <a:pt x="0" y="22"/>
                  </a:cubicBezTo>
                  <a:cubicBezTo>
                    <a:pt x="0" y="34"/>
                    <a:pt x="0" y="48"/>
                    <a:pt x="1" y="62"/>
                  </a:cubicBezTo>
                  <a:cubicBezTo>
                    <a:pt x="1" y="70"/>
                    <a:pt x="1" y="70"/>
                    <a:pt x="1" y="70"/>
                  </a:cubicBezTo>
                  <a:cubicBezTo>
                    <a:pt x="36" y="68"/>
                    <a:pt x="36" y="68"/>
                    <a:pt x="36" y="68"/>
                  </a:cubicBezTo>
                  <a:lnTo>
                    <a:pt x="36"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6" name="Freeform 169"/>
            <p:cNvSpPr>
              <a:spLocks/>
            </p:cNvSpPr>
            <p:nvPr/>
          </p:nvSpPr>
          <p:spPr bwMode="black">
            <a:xfrm>
              <a:off x="7608888" y="2187575"/>
              <a:ext cx="58738" cy="47625"/>
            </a:xfrm>
            <a:custGeom>
              <a:avLst/>
              <a:gdLst>
                <a:gd name="T0" fmla="*/ 37 w 37"/>
                <a:gd name="T1" fmla="*/ 14 h 30"/>
                <a:gd name="T2" fmla="*/ 29 w 37"/>
                <a:gd name="T3" fmla="*/ 0 h 30"/>
                <a:gd name="T4" fmla="*/ 0 w 37"/>
                <a:gd name="T5" fmla="*/ 15 h 30"/>
                <a:gd name="T6" fmla="*/ 8 w 37"/>
                <a:gd name="T7" fmla="*/ 30 h 30"/>
                <a:gd name="T8" fmla="*/ 37 w 37"/>
                <a:gd name="T9" fmla="*/ 14 h 30"/>
              </a:gdLst>
              <a:ahLst/>
              <a:cxnLst>
                <a:cxn ang="0">
                  <a:pos x="T0" y="T1"/>
                </a:cxn>
                <a:cxn ang="0">
                  <a:pos x="T2" y="T3"/>
                </a:cxn>
                <a:cxn ang="0">
                  <a:pos x="T4" y="T5"/>
                </a:cxn>
                <a:cxn ang="0">
                  <a:pos x="T6" y="T7"/>
                </a:cxn>
                <a:cxn ang="0">
                  <a:pos x="T8" y="T9"/>
                </a:cxn>
              </a:cxnLst>
              <a:rect l="0" t="0" r="r" b="b"/>
              <a:pathLst>
                <a:path w="37" h="30">
                  <a:moveTo>
                    <a:pt x="37" y="14"/>
                  </a:moveTo>
                  <a:lnTo>
                    <a:pt x="29" y="0"/>
                  </a:lnTo>
                  <a:lnTo>
                    <a:pt x="0" y="15"/>
                  </a:lnTo>
                  <a:lnTo>
                    <a:pt x="8" y="30"/>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7" name="Freeform 170"/>
            <p:cNvSpPr>
              <a:spLocks/>
            </p:cNvSpPr>
            <p:nvPr/>
          </p:nvSpPr>
          <p:spPr bwMode="black">
            <a:xfrm>
              <a:off x="7011988" y="2566988"/>
              <a:ext cx="34925" cy="53975"/>
            </a:xfrm>
            <a:custGeom>
              <a:avLst/>
              <a:gdLst>
                <a:gd name="T0" fmla="*/ 36 w 46"/>
                <a:gd name="T1" fmla="*/ 64 h 72"/>
                <a:gd name="T2" fmla="*/ 37 w 46"/>
                <a:gd name="T3" fmla="*/ 61 h 72"/>
                <a:gd name="T4" fmla="*/ 46 w 46"/>
                <a:gd name="T5" fmla="*/ 21 h 72"/>
                <a:gd name="T6" fmla="*/ 46 w 46"/>
                <a:gd name="T7" fmla="*/ 7 h 72"/>
                <a:gd name="T8" fmla="*/ 45 w 46"/>
                <a:gd name="T9" fmla="*/ 0 h 72"/>
                <a:gd name="T10" fmla="*/ 10 w 46"/>
                <a:gd name="T11" fmla="*/ 2 h 72"/>
                <a:gd name="T12" fmla="*/ 11 w 46"/>
                <a:gd name="T13" fmla="*/ 10 h 72"/>
                <a:gd name="T14" fmla="*/ 11 w 46"/>
                <a:gd name="T15" fmla="*/ 21 h 72"/>
                <a:gd name="T16" fmla="*/ 8 w 46"/>
                <a:gd name="T17" fmla="*/ 42 h 72"/>
                <a:gd name="T18" fmla="*/ 2 w 46"/>
                <a:gd name="T19" fmla="*/ 56 h 72"/>
                <a:gd name="T20" fmla="*/ 0 w 46"/>
                <a:gd name="T21" fmla="*/ 63 h 72"/>
                <a:gd name="T22" fmla="*/ 34 w 46"/>
                <a:gd name="T23" fmla="*/ 72 h 72"/>
                <a:gd name="T24" fmla="*/ 36 w 46"/>
                <a:gd name="T25" fmla="*/ 6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72">
                  <a:moveTo>
                    <a:pt x="36" y="64"/>
                  </a:moveTo>
                  <a:cubicBezTo>
                    <a:pt x="37" y="62"/>
                    <a:pt x="37" y="61"/>
                    <a:pt x="37" y="61"/>
                  </a:cubicBezTo>
                  <a:cubicBezTo>
                    <a:pt x="43" y="51"/>
                    <a:pt x="46" y="38"/>
                    <a:pt x="46" y="21"/>
                  </a:cubicBezTo>
                  <a:cubicBezTo>
                    <a:pt x="46" y="17"/>
                    <a:pt x="46" y="12"/>
                    <a:pt x="46" y="7"/>
                  </a:cubicBezTo>
                  <a:cubicBezTo>
                    <a:pt x="45" y="0"/>
                    <a:pt x="45" y="0"/>
                    <a:pt x="45" y="0"/>
                  </a:cubicBezTo>
                  <a:cubicBezTo>
                    <a:pt x="10" y="2"/>
                    <a:pt x="10" y="2"/>
                    <a:pt x="10" y="2"/>
                  </a:cubicBezTo>
                  <a:cubicBezTo>
                    <a:pt x="11" y="10"/>
                    <a:pt x="11" y="10"/>
                    <a:pt x="11" y="10"/>
                  </a:cubicBezTo>
                  <a:cubicBezTo>
                    <a:pt x="11" y="14"/>
                    <a:pt x="11" y="17"/>
                    <a:pt x="11" y="21"/>
                  </a:cubicBezTo>
                  <a:cubicBezTo>
                    <a:pt x="11" y="35"/>
                    <a:pt x="9" y="40"/>
                    <a:pt x="8" y="42"/>
                  </a:cubicBezTo>
                  <a:cubicBezTo>
                    <a:pt x="5" y="46"/>
                    <a:pt x="3" y="50"/>
                    <a:pt x="2" y="56"/>
                  </a:cubicBezTo>
                  <a:cubicBezTo>
                    <a:pt x="0" y="63"/>
                    <a:pt x="0" y="63"/>
                    <a:pt x="0" y="63"/>
                  </a:cubicBezTo>
                  <a:cubicBezTo>
                    <a:pt x="34" y="72"/>
                    <a:pt x="34" y="72"/>
                    <a:pt x="34" y="72"/>
                  </a:cubicBezTo>
                  <a:lnTo>
                    <a:pt x="36"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8" name="Freeform 171"/>
            <p:cNvSpPr>
              <a:spLocks/>
            </p:cNvSpPr>
            <p:nvPr/>
          </p:nvSpPr>
          <p:spPr bwMode="black">
            <a:xfrm>
              <a:off x="7011988" y="2484438"/>
              <a:ext cx="34925" cy="57150"/>
            </a:xfrm>
            <a:custGeom>
              <a:avLst/>
              <a:gdLst>
                <a:gd name="T0" fmla="*/ 5 w 46"/>
                <a:gd name="T1" fmla="*/ 76 h 76"/>
                <a:gd name="T2" fmla="*/ 39 w 46"/>
                <a:gd name="T3" fmla="*/ 70 h 76"/>
                <a:gd name="T4" fmla="*/ 38 w 46"/>
                <a:gd name="T5" fmla="*/ 63 h 76"/>
                <a:gd name="T6" fmla="*/ 36 w 46"/>
                <a:gd name="T7" fmla="*/ 46 h 76"/>
                <a:gd name="T8" fmla="*/ 43 w 46"/>
                <a:gd name="T9" fmla="*/ 21 h 76"/>
                <a:gd name="T10" fmla="*/ 46 w 46"/>
                <a:gd name="T11" fmla="*/ 14 h 76"/>
                <a:gd name="T12" fmla="*/ 13 w 46"/>
                <a:gd name="T13" fmla="*/ 0 h 76"/>
                <a:gd name="T14" fmla="*/ 11 w 46"/>
                <a:gd name="T15" fmla="*/ 7 h 76"/>
                <a:gd name="T16" fmla="*/ 0 w 46"/>
                <a:gd name="T17" fmla="*/ 46 h 76"/>
                <a:gd name="T18" fmla="*/ 3 w 46"/>
                <a:gd name="T19" fmla="*/ 69 h 76"/>
                <a:gd name="T20" fmla="*/ 5 w 46"/>
                <a:gd name="T2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76">
                  <a:moveTo>
                    <a:pt x="5" y="76"/>
                  </a:moveTo>
                  <a:cubicBezTo>
                    <a:pt x="39" y="70"/>
                    <a:pt x="39" y="70"/>
                    <a:pt x="39" y="70"/>
                  </a:cubicBezTo>
                  <a:cubicBezTo>
                    <a:pt x="38" y="63"/>
                    <a:pt x="38" y="63"/>
                    <a:pt x="38" y="63"/>
                  </a:cubicBezTo>
                  <a:cubicBezTo>
                    <a:pt x="37" y="58"/>
                    <a:pt x="36" y="49"/>
                    <a:pt x="36" y="46"/>
                  </a:cubicBezTo>
                  <a:cubicBezTo>
                    <a:pt x="36" y="43"/>
                    <a:pt x="37" y="35"/>
                    <a:pt x="43" y="21"/>
                  </a:cubicBezTo>
                  <a:cubicBezTo>
                    <a:pt x="46" y="14"/>
                    <a:pt x="46" y="14"/>
                    <a:pt x="46" y="14"/>
                  </a:cubicBezTo>
                  <a:cubicBezTo>
                    <a:pt x="13" y="0"/>
                    <a:pt x="13" y="0"/>
                    <a:pt x="13" y="0"/>
                  </a:cubicBezTo>
                  <a:cubicBezTo>
                    <a:pt x="11" y="7"/>
                    <a:pt x="11" y="7"/>
                    <a:pt x="11" y="7"/>
                  </a:cubicBezTo>
                  <a:cubicBezTo>
                    <a:pt x="6" y="18"/>
                    <a:pt x="0" y="34"/>
                    <a:pt x="0" y="46"/>
                  </a:cubicBezTo>
                  <a:cubicBezTo>
                    <a:pt x="0" y="51"/>
                    <a:pt x="1" y="58"/>
                    <a:pt x="3" y="69"/>
                  </a:cubicBezTo>
                  <a:lnTo>
                    <a:pt x="5"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9" name="Freeform 172"/>
            <p:cNvSpPr>
              <a:spLocks/>
            </p:cNvSpPr>
            <p:nvPr/>
          </p:nvSpPr>
          <p:spPr bwMode="black">
            <a:xfrm>
              <a:off x="8045450" y="2289175"/>
              <a:ext cx="58738" cy="47625"/>
            </a:xfrm>
            <a:custGeom>
              <a:avLst/>
              <a:gdLst>
                <a:gd name="T0" fmla="*/ 53 w 77"/>
                <a:gd name="T1" fmla="*/ 61 h 64"/>
                <a:gd name="T2" fmla="*/ 60 w 77"/>
                <a:gd name="T3" fmla="*/ 64 h 64"/>
                <a:gd name="T4" fmla="*/ 77 w 77"/>
                <a:gd name="T5" fmla="*/ 34 h 64"/>
                <a:gd name="T6" fmla="*/ 70 w 77"/>
                <a:gd name="T7" fmla="*/ 30 h 64"/>
                <a:gd name="T8" fmla="*/ 23 w 77"/>
                <a:gd name="T9" fmla="*/ 4 h 64"/>
                <a:gd name="T10" fmla="*/ 17 w 77"/>
                <a:gd name="T11" fmla="*/ 0 h 64"/>
                <a:gd name="T12" fmla="*/ 0 w 77"/>
                <a:gd name="T13" fmla="*/ 31 h 64"/>
                <a:gd name="T14" fmla="*/ 6 w 77"/>
                <a:gd name="T15" fmla="*/ 35 h 64"/>
                <a:gd name="T16" fmla="*/ 53 w 77"/>
                <a:gd name="T17" fmla="*/ 6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3" y="61"/>
                  </a:moveTo>
                  <a:cubicBezTo>
                    <a:pt x="60" y="64"/>
                    <a:pt x="60" y="64"/>
                    <a:pt x="60" y="64"/>
                  </a:cubicBezTo>
                  <a:cubicBezTo>
                    <a:pt x="77" y="34"/>
                    <a:pt x="77" y="34"/>
                    <a:pt x="77" y="34"/>
                  </a:cubicBezTo>
                  <a:cubicBezTo>
                    <a:pt x="70" y="30"/>
                    <a:pt x="70" y="30"/>
                    <a:pt x="70" y="30"/>
                  </a:cubicBezTo>
                  <a:cubicBezTo>
                    <a:pt x="54" y="21"/>
                    <a:pt x="39" y="12"/>
                    <a:pt x="23" y="4"/>
                  </a:cubicBezTo>
                  <a:cubicBezTo>
                    <a:pt x="17" y="0"/>
                    <a:pt x="17" y="0"/>
                    <a:pt x="17" y="0"/>
                  </a:cubicBezTo>
                  <a:cubicBezTo>
                    <a:pt x="0" y="31"/>
                    <a:pt x="0" y="31"/>
                    <a:pt x="0" y="31"/>
                  </a:cubicBezTo>
                  <a:cubicBezTo>
                    <a:pt x="6" y="35"/>
                    <a:pt x="6" y="35"/>
                    <a:pt x="6" y="35"/>
                  </a:cubicBezTo>
                  <a:cubicBezTo>
                    <a:pt x="24" y="45"/>
                    <a:pt x="39" y="53"/>
                    <a:pt x="53"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0" name="Freeform 173"/>
            <p:cNvSpPr>
              <a:spLocks/>
            </p:cNvSpPr>
            <p:nvPr/>
          </p:nvSpPr>
          <p:spPr bwMode="black">
            <a:xfrm>
              <a:off x="8251825" y="2411413"/>
              <a:ext cx="58738" cy="50800"/>
            </a:xfrm>
            <a:custGeom>
              <a:avLst/>
              <a:gdLst>
                <a:gd name="T0" fmla="*/ 51 w 77"/>
                <a:gd name="T1" fmla="*/ 63 h 67"/>
                <a:gd name="T2" fmla="*/ 57 w 77"/>
                <a:gd name="T3" fmla="*/ 67 h 67"/>
                <a:gd name="T4" fmla="*/ 77 w 77"/>
                <a:gd name="T5" fmla="*/ 38 h 67"/>
                <a:gd name="T6" fmla="*/ 71 w 77"/>
                <a:gd name="T7" fmla="*/ 34 h 67"/>
                <a:gd name="T8" fmla="*/ 26 w 77"/>
                <a:gd name="T9" fmla="*/ 4 h 67"/>
                <a:gd name="T10" fmla="*/ 19 w 77"/>
                <a:gd name="T11" fmla="*/ 0 h 67"/>
                <a:gd name="T12" fmla="*/ 0 w 77"/>
                <a:gd name="T13" fmla="*/ 29 h 67"/>
                <a:gd name="T14" fmla="*/ 7 w 77"/>
                <a:gd name="T15" fmla="*/ 33 h 67"/>
                <a:gd name="T16" fmla="*/ 51 w 77"/>
                <a:gd name="T17" fmla="*/ 6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7">
                  <a:moveTo>
                    <a:pt x="51" y="63"/>
                  </a:moveTo>
                  <a:cubicBezTo>
                    <a:pt x="57" y="67"/>
                    <a:pt x="57" y="67"/>
                    <a:pt x="57" y="67"/>
                  </a:cubicBezTo>
                  <a:cubicBezTo>
                    <a:pt x="77" y="38"/>
                    <a:pt x="77" y="38"/>
                    <a:pt x="77" y="38"/>
                  </a:cubicBezTo>
                  <a:cubicBezTo>
                    <a:pt x="71" y="34"/>
                    <a:pt x="71" y="34"/>
                    <a:pt x="71" y="34"/>
                  </a:cubicBezTo>
                  <a:cubicBezTo>
                    <a:pt x="58" y="25"/>
                    <a:pt x="42" y="15"/>
                    <a:pt x="26" y="4"/>
                  </a:cubicBezTo>
                  <a:cubicBezTo>
                    <a:pt x="19" y="0"/>
                    <a:pt x="19" y="0"/>
                    <a:pt x="19" y="0"/>
                  </a:cubicBezTo>
                  <a:cubicBezTo>
                    <a:pt x="0" y="29"/>
                    <a:pt x="0" y="29"/>
                    <a:pt x="0" y="29"/>
                  </a:cubicBezTo>
                  <a:cubicBezTo>
                    <a:pt x="7" y="33"/>
                    <a:pt x="7" y="33"/>
                    <a:pt x="7" y="33"/>
                  </a:cubicBezTo>
                  <a:cubicBezTo>
                    <a:pt x="23" y="44"/>
                    <a:pt x="38" y="54"/>
                    <a:pt x="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1" name="Freeform 174"/>
            <p:cNvSpPr>
              <a:spLocks/>
            </p:cNvSpPr>
            <p:nvPr/>
          </p:nvSpPr>
          <p:spPr bwMode="black">
            <a:xfrm>
              <a:off x="8185150" y="2368550"/>
              <a:ext cx="57150" cy="49213"/>
            </a:xfrm>
            <a:custGeom>
              <a:avLst/>
              <a:gdLst>
                <a:gd name="T0" fmla="*/ 52 w 77"/>
                <a:gd name="T1" fmla="*/ 62 h 66"/>
                <a:gd name="T2" fmla="*/ 58 w 77"/>
                <a:gd name="T3" fmla="*/ 66 h 66"/>
                <a:gd name="T4" fmla="*/ 77 w 77"/>
                <a:gd name="T5" fmla="*/ 36 h 66"/>
                <a:gd name="T6" fmla="*/ 70 w 77"/>
                <a:gd name="T7" fmla="*/ 32 h 66"/>
                <a:gd name="T8" fmla="*/ 24 w 77"/>
                <a:gd name="T9" fmla="*/ 4 h 66"/>
                <a:gd name="T10" fmla="*/ 18 w 77"/>
                <a:gd name="T11" fmla="*/ 0 h 66"/>
                <a:gd name="T12" fmla="*/ 0 w 77"/>
                <a:gd name="T13" fmla="*/ 31 h 66"/>
                <a:gd name="T14" fmla="*/ 6 w 77"/>
                <a:gd name="T15" fmla="*/ 35 h 66"/>
                <a:gd name="T16" fmla="*/ 52 w 77"/>
                <a:gd name="T1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62"/>
                  </a:moveTo>
                  <a:cubicBezTo>
                    <a:pt x="58" y="66"/>
                    <a:pt x="58" y="66"/>
                    <a:pt x="58" y="66"/>
                  </a:cubicBezTo>
                  <a:cubicBezTo>
                    <a:pt x="77" y="36"/>
                    <a:pt x="77" y="36"/>
                    <a:pt x="77" y="36"/>
                  </a:cubicBezTo>
                  <a:cubicBezTo>
                    <a:pt x="70" y="32"/>
                    <a:pt x="70" y="32"/>
                    <a:pt x="70" y="32"/>
                  </a:cubicBezTo>
                  <a:cubicBezTo>
                    <a:pt x="56" y="23"/>
                    <a:pt x="41" y="14"/>
                    <a:pt x="24" y="4"/>
                  </a:cubicBezTo>
                  <a:cubicBezTo>
                    <a:pt x="18" y="0"/>
                    <a:pt x="18" y="0"/>
                    <a:pt x="18" y="0"/>
                  </a:cubicBezTo>
                  <a:cubicBezTo>
                    <a:pt x="0" y="31"/>
                    <a:pt x="0" y="31"/>
                    <a:pt x="0" y="31"/>
                  </a:cubicBezTo>
                  <a:cubicBezTo>
                    <a:pt x="6" y="35"/>
                    <a:pt x="6" y="35"/>
                    <a:pt x="6" y="35"/>
                  </a:cubicBezTo>
                  <a:cubicBezTo>
                    <a:pt x="23" y="44"/>
                    <a:pt x="38" y="53"/>
                    <a:pt x="5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2" name="Freeform 175"/>
            <p:cNvSpPr>
              <a:spLocks/>
            </p:cNvSpPr>
            <p:nvPr/>
          </p:nvSpPr>
          <p:spPr bwMode="black">
            <a:xfrm>
              <a:off x="8356600" y="2528888"/>
              <a:ext cx="33338" cy="55563"/>
            </a:xfrm>
            <a:custGeom>
              <a:avLst/>
              <a:gdLst>
                <a:gd name="T0" fmla="*/ 2 w 44"/>
                <a:gd name="T1" fmla="*/ 15 h 73"/>
                <a:gd name="T2" fmla="*/ 9 w 44"/>
                <a:gd name="T3" fmla="*/ 65 h 73"/>
                <a:gd name="T4" fmla="*/ 9 w 44"/>
                <a:gd name="T5" fmla="*/ 73 h 73"/>
                <a:gd name="T6" fmla="*/ 44 w 44"/>
                <a:gd name="T7" fmla="*/ 70 h 73"/>
                <a:gd name="T8" fmla="*/ 44 w 44"/>
                <a:gd name="T9" fmla="*/ 62 h 73"/>
                <a:gd name="T10" fmla="*/ 36 w 44"/>
                <a:gd name="T11" fmla="*/ 7 h 73"/>
                <a:gd name="T12" fmla="*/ 35 w 44"/>
                <a:gd name="T13" fmla="*/ 0 h 73"/>
                <a:gd name="T14" fmla="*/ 0 w 44"/>
                <a:gd name="T15" fmla="*/ 7 h 73"/>
                <a:gd name="T16" fmla="*/ 2 w 44"/>
                <a:gd name="T17" fmla="*/ 1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73">
                  <a:moveTo>
                    <a:pt x="2" y="15"/>
                  </a:moveTo>
                  <a:cubicBezTo>
                    <a:pt x="5" y="29"/>
                    <a:pt x="7" y="46"/>
                    <a:pt x="9" y="65"/>
                  </a:cubicBezTo>
                  <a:cubicBezTo>
                    <a:pt x="9" y="73"/>
                    <a:pt x="9" y="73"/>
                    <a:pt x="9" y="73"/>
                  </a:cubicBezTo>
                  <a:cubicBezTo>
                    <a:pt x="44" y="70"/>
                    <a:pt x="44" y="70"/>
                    <a:pt x="44" y="70"/>
                  </a:cubicBezTo>
                  <a:cubicBezTo>
                    <a:pt x="44" y="62"/>
                    <a:pt x="44" y="62"/>
                    <a:pt x="44" y="62"/>
                  </a:cubicBezTo>
                  <a:cubicBezTo>
                    <a:pt x="42" y="42"/>
                    <a:pt x="39" y="24"/>
                    <a:pt x="36" y="7"/>
                  </a:cubicBezTo>
                  <a:cubicBezTo>
                    <a:pt x="35" y="0"/>
                    <a:pt x="35" y="0"/>
                    <a:pt x="35" y="0"/>
                  </a:cubicBezTo>
                  <a:cubicBezTo>
                    <a:pt x="0" y="7"/>
                    <a:pt x="0" y="7"/>
                    <a:pt x="0" y="7"/>
                  </a:cubicBezTo>
                  <a:lnTo>
                    <a:pt x="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3" name="Freeform 176"/>
            <p:cNvSpPr>
              <a:spLocks/>
            </p:cNvSpPr>
            <p:nvPr/>
          </p:nvSpPr>
          <p:spPr bwMode="black">
            <a:xfrm>
              <a:off x="8316913" y="2457450"/>
              <a:ext cx="55563" cy="52388"/>
            </a:xfrm>
            <a:custGeom>
              <a:avLst/>
              <a:gdLst>
                <a:gd name="T0" fmla="*/ 38 w 73"/>
                <a:gd name="T1" fmla="*/ 65 h 71"/>
                <a:gd name="T2" fmla="*/ 42 w 73"/>
                <a:gd name="T3" fmla="*/ 71 h 71"/>
                <a:gd name="T4" fmla="*/ 73 w 73"/>
                <a:gd name="T5" fmla="*/ 55 h 71"/>
                <a:gd name="T6" fmla="*/ 69 w 73"/>
                <a:gd name="T7" fmla="*/ 48 h 71"/>
                <a:gd name="T8" fmla="*/ 28 w 73"/>
                <a:gd name="T9" fmla="*/ 5 h 71"/>
                <a:gd name="T10" fmla="*/ 22 w 73"/>
                <a:gd name="T11" fmla="*/ 0 h 71"/>
                <a:gd name="T12" fmla="*/ 0 w 73"/>
                <a:gd name="T13" fmla="*/ 28 h 71"/>
                <a:gd name="T14" fmla="*/ 6 w 73"/>
                <a:gd name="T15" fmla="*/ 33 h 71"/>
                <a:gd name="T16" fmla="*/ 38 w 73"/>
                <a:gd name="T17" fmla="*/ 6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71">
                  <a:moveTo>
                    <a:pt x="38" y="65"/>
                  </a:moveTo>
                  <a:cubicBezTo>
                    <a:pt x="42" y="71"/>
                    <a:pt x="42" y="71"/>
                    <a:pt x="42" y="71"/>
                  </a:cubicBezTo>
                  <a:cubicBezTo>
                    <a:pt x="73" y="55"/>
                    <a:pt x="73" y="55"/>
                    <a:pt x="73" y="55"/>
                  </a:cubicBezTo>
                  <a:cubicBezTo>
                    <a:pt x="69" y="48"/>
                    <a:pt x="69" y="48"/>
                    <a:pt x="69" y="48"/>
                  </a:cubicBezTo>
                  <a:cubicBezTo>
                    <a:pt x="63" y="36"/>
                    <a:pt x="50" y="23"/>
                    <a:pt x="28" y="5"/>
                  </a:cubicBezTo>
                  <a:cubicBezTo>
                    <a:pt x="22" y="0"/>
                    <a:pt x="22" y="0"/>
                    <a:pt x="22" y="0"/>
                  </a:cubicBezTo>
                  <a:cubicBezTo>
                    <a:pt x="0" y="28"/>
                    <a:pt x="0" y="28"/>
                    <a:pt x="0" y="28"/>
                  </a:cubicBezTo>
                  <a:cubicBezTo>
                    <a:pt x="6" y="33"/>
                    <a:pt x="6" y="33"/>
                    <a:pt x="6" y="33"/>
                  </a:cubicBezTo>
                  <a:cubicBezTo>
                    <a:pt x="30" y="52"/>
                    <a:pt x="37" y="62"/>
                    <a:pt x="38"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4" name="Freeform 177"/>
            <p:cNvSpPr>
              <a:spLocks/>
            </p:cNvSpPr>
            <p:nvPr/>
          </p:nvSpPr>
          <p:spPr bwMode="black">
            <a:xfrm>
              <a:off x="8115300" y="2328863"/>
              <a:ext cx="58738" cy="47625"/>
            </a:xfrm>
            <a:custGeom>
              <a:avLst/>
              <a:gdLst>
                <a:gd name="T0" fmla="*/ 52 w 77"/>
                <a:gd name="T1" fmla="*/ 60 h 64"/>
                <a:gd name="T2" fmla="*/ 59 w 77"/>
                <a:gd name="T3" fmla="*/ 64 h 64"/>
                <a:gd name="T4" fmla="*/ 77 w 77"/>
                <a:gd name="T5" fmla="*/ 34 h 64"/>
                <a:gd name="T6" fmla="*/ 70 w 77"/>
                <a:gd name="T7" fmla="*/ 30 h 64"/>
                <a:gd name="T8" fmla="*/ 24 w 77"/>
                <a:gd name="T9" fmla="*/ 3 h 64"/>
                <a:gd name="T10" fmla="*/ 17 w 77"/>
                <a:gd name="T11" fmla="*/ 0 h 64"/>
                <a:gd name="T12" fmla="*/ 0 w 77"/>
                <a:gd name="T13" fmla="*/ 30 h 64"/>
                <a:gd name="T14" fmla="*/ 6 w 77"/>
                <a:gd name="T15" fmla="*/ 34 h 64"/>
                <a:gd name="T16" fmla="*/ 52 w 77"/>
                <a:gd name="T1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2" y="60"/>
                  </a:moveTo>
                  <a:cubicBezTo>
                    <a:pt x="59" y="64"/>
                    <a:pt x="59" y="64"/>
                    <a:pt x="59" y="64"/>
                  </a:cubicBezTo>
                  <a:cubicBezTo>
                    <a:pt x="77" y="34"/>
                    <a:pt x="77" y="34"/>
                    <a:pt x="77" y="34"/>
                  </a:cubicBezTo>
                  <a:cubicBezTo>
                    <a:pt x="70" y="30"/>
                    <a:pt x="70" y="30"/>
                    <a:pt x="70" y="30"/>
                  </a:cubicBezTo>
                  <a:cubicBezTo>
                    <a:pt x="55" y="22"/>
                    <a:pt x="40" y="13"/>
                    <a:pt x="24" y="3"/>
                  </a:cubicBezTo>
                  <a:cubicBezTo>
                    <a:pt x="17" y="0"/>
                    <a:pt x="17" y="0"/>
                    <a:pt x="17" y="0"/>
                  </a:cubicBezTo>
                  <a:cubicBezTo>
                    <a:pt x="0" y="30"/>
                    <a:pt x="0" y="30"/>
                    <a:pt x="0" y="30"/>
                  </a:cubicBezTo>
                  <a:cubicBezTo>
                    <a:pt x="6" y="34"/>
                    <a:pt x="6" y="34"/>
                    <a:pt x="6" y="34"/>
                  </a:cubicBezTo>
                  <a:cubicBezTo>
                    <a:pt x="22" y="43"/>
                    <a:pt x="38" y="52"/>
                    <a:pt x="52"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5" name="Freeform 178"/>
            <p:cNvSpPr>
              <a:spLocks/>
            </p:cNvSpPr>
            <p:nvPr/>
          </p:nvSpPr>
          <p:spPr bwMode="black">
            <a:xfrm>
              <a:off x="7821613" y="2162175"/>
              <a:ext cx="58738" cy="49213"/>
            </a:xfrm>
            <a:custGeom>
              <a:avLst/>
              <a:gdLst>
                <a:gd name="T0" fmla="*/ 52 w 77"/>
                <a:gd name="T1" fmla="*/ 62 h 66"/>
                <a:gd name="T2" fmla="*/ 59 w 77"/>
                <a:gd name="T3" fmla="*/ 66 h 66"/>
                <a:gd name="T4" fmla="*/ 77 w 77"/>
                <a:gd name="T5" fmla="*/ 36 h 66"/>
                <a:gd name="T6" fmla="*/ 71 w 77"/>
                <a:gd name="T7" fmla="*/ 32 h 66"/>
                <a:gd name="T8" fmla="*/ 24 w 77"/>
                <a:gd name="T9" fmla="*/ 4 h 66"/>
                <a:gd name="T10" fmla="*/ 18 w 77"/>
                <a:gd name="T11" fmla="*/ 0 h 66"/>
                <a:gd name="T12" fmla="*/ 0 w 77"/>
                <a:gd name="T13" fmla="*/ 31 h 66"/>
                <a:gd name="T14" fmla="*/ 7 w 77"/>
                <a:gd name="T15" fmla="*/ 35 h 66"/>
                <a:gd name="T16" fmla="*/ 52 w 77"/>
                <a:gd name="T1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62"/>
                  </a:moveTo>
                  <a:cubicBezTo>
                    <a:pt x="59" y="66"/>
                    <a:pt x="59" y="66"/>
                    <a:pt x="59" y="66"/>
                  </a:cubicBezTo>
                  <a:cubicBezTo>
                    <a:pt x="77" y="36"/>
                    <a:pt x="77" y="36"/>
                    <a:pt x="77" y="36"/>
                  </a:cubicBezTo>
                  <a:cubicBezTo>
                    <a:pt x="71" y="32"/>
                    <a:pt x="71" y="32"/>
                    <a:pt x="71" y="32"/>
                  </a:cubicBezTo>
                  <a:cubicBezTo>
                    <a:pt x="54" y="21"/>
                    <a:pt x="39" y="12"/>
                    <a:pt x="24" y="4"/>
                  </a:cubicBezTo>
                  <a:cubicBezTo>
                    <a:pt x="18" y="0"/>
                    <a:pt x="18" y="0"/>
                    <a:pt x="18" y="0"/>
                  </a:cubicBezTo>
                  <a:cubicBezTo>
                    <a:pt x="0" y="31"/>
                    <a:pt x="0" y="31"/>
                    <a:pt x="0" y="31"/>
                  </a:cubicBezTo>
                  <a:cubicBezTo>
                    <a:pt x="7" y="35"/>
                    <a:pt x="7" y="35"/>
                    <a:pt x="7" y="35"/>
                  </a:cubicBezTo>
                  <a:cubicBezTo>
                    <a:pt x="21" y="42"/>
                    <a:pt x="36" y="51"/>
                    <a:pt x="5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6" name="Freeform 179"/>
            <p:cNvSpPr>
              <a:spLocks/>
            </p:cNvSpPr>
            <p:nvPr/>
          </p:nvSpPr>
          <p:spPr bwMode="black">
            <a:xfrm>
              <a:off x="7754938" y="2133600"/>
              <a:ext cx="53975" cy="39688"/>
            </a:xfrm>
            <a:custGeom>
              <a:avLst/>
              <a:gdLst>
                <a:gd name="T0" fmla="*/ 10 w 73"/>
                <a:gd name="T1" fmla="*/ 35 h 52"/>
                <a:gd name="T2" fmla="*/ 15 w 73"/>
                <a:gd name="T3" fmla="*/ 35 h 52"/>
                <a:gd name="T4" fmla="*/ 51 w 73"/>
                <a:gd name="T5" fmla="*/ 48 h 52"/>
                <a:gd name="T6" fmla="*/ 58 w 73"/>
                <a:gd name="T7" fmla="*/ 52 h 52"/>
                <a:gd name="T8" fmla="*/ 73 w 73"/>
                <a:gd name="T9" fmla="*/ 20 h 52"/>
                <a:gd name="T10" fmla="*/ 66 w 73"/>
                <a:gd name="T11" fmla="*/ 17 h 52"/>
                <a:gd name="T12" fmla="*/ 19 w 73"/>
                <a:gd name="T13" fmla="*/ 0 h 52"/>
                <a:gd name="T14" fmla="*/ 10 w 73"/>
                <a:gd name="T15" fmla="*/ 0 h 52"/>
                <a:gd name="T16" fmla="*/ 10 w 73"/>
                <a:gd name="T17" fmla="*/ 0 h 52"/>
                <a:gd name="T18" fmla="*/ 0 w 73"/>
                <a:gd name="T19" fmla="*/ 0 h 52"/>
                <a:gd name="T20" fmla="*/ 1 w 73"/>
                <a:gd name="T21" fmla="*/ 35 h 52"/>
                <a:gd name="T22" fmla="*/ 10 w 73"/>
                <a:gd name="T23" fmla="*/ 35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52">
                  <a:moveTo>
                    <a:pt x="10" y="35"/>
                  </a:moveTo>
                  <a:cubicBezTo>
                    <a:pt x="11" y="35"/>
                    <a:pt x="13" y="35"/>
                    <a:pt x="15" y="35"/>
                  </a:cubicBezTo>
                  <a:cubicBezTo>
                    <a:pt x="19" y="36"/>
                    <a:pt x="30" y="38"/>
                    <a:pt x="51" y="48"/>
                  </a:cubicBezTo>
                  <a:cubicBezTo>
                    <a:pt x="58" y="52"/>
                    <a:pt x="58" y="52"/>
                    <a:pt x="58" y="52"/>
                  </a:cubicBezTo>
                  <a:cubicBezTo>
                    <a:pt x="73" y="20"/>
                    <a:pt x="73" y="20"/>
                    <a:pt x="73" y="20"/>
                  </a:cubicBezTo>
                  <a:cubicBezTo>
                    <a:pt x="66" y="17"/>
                    <a:pt x="66" y="17"/>
                    <a:pt x="66" y="17"/>
                  </a:cubicBezTo>
                  <a:cubicBezTo>
                    <a:pt x="46" y="7"/>
                    <a:pt x="31" y="2"/>
                    <a:pt x="19" y="0"/>
                  </a:cubicBezTo>
                  <a:cubicBezTo>
                    <a:pt x="16" y="0"/>
                    <a:pt x="13" y="0"/>
                    <a:pt x="10" y="0"/>
                  </a:cubicBezTo>
                  <a:cubicBezTo>
                    <a:pt x="10" y="0"/>
                    <a:pt x="10" y="0"/>
                    <a:pt x="10" y="0"/>
                  </a:cubicBezTo>
                  <a:cubicBezTo>
                    <a:pt x="0" y="0"/>
                    <a:pt x="0" y="0"/>
                    <a:pt x="0" y="0"/>
                  </a:cubicBezTo>
                  <a:cubicBezTo>
                    <a:pt x="1" y="35"/>
                    <a:pt x="1" y="35"/>
                    <a:pt x="1" y="35"/>
                  </a:cubicBezTo>
                  <a:lnTo>
                    <a:pt x="10"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7" name="Freeform 180"/>
            <p:cNvSpPr>
              <a:spLocks/>
            </p:cNvSpPr>
            <p:nvPr/>
          </p:nvSpPr>
          <p:spPr bwMode="black">
            <a:xfrm>
              <a:off x="7677150" y="2144713"/>
              <a:ext cx="57150" cy="49213"/>
            </a:xfrm>
            <a:custGeom>
              <a:avLst/>
              <a:gdLst>
                <a:gd name="T0" fmla="*/ 27 w 76"/>
                <a:gd name="T1" fmla="*/ 61 h 66"/>
                <a:gd name="T2" fmla="*/ 69 w 76"/>
                <a:gd name="T3" fmla="*/ 35 h 66"/>
                <a:gd name="T4" fmla="*/ 76 w 76"/>
                <a:gd name="T5" fmla="*/ 31 h 66"/>
                <a:gd name="T6" fmla="*/ 60 w 76"/>
                <a:gd name="T7" fmla="*/ 0 h 66"/>
                <a:gd name="T8" fmla="*/ 53 w 76"/>
                <a:gd name="T9" fmla="*/ 3 h 66"/>
                <a:gd name="T10" fmla="*/ 6 w 76"/>
                <a:gd name="T11" fmla="*/ 33 h 66"/>
                <a:gd name="T12" fmla="*/ 0 w 76"/>
                <a:gd name="T13" fmla="*/ 38 h 66"/>
                <a:gd name="T14" fmla="*/ 21 w 76"/>
                <a:gd name="T15" fmla="*/ 66 h 66"/>
                <a:gd name="T16" fmla="*/ 27 w 76"/>
                <a:gd name="T17" fmla="*/ 6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6">
                  <a:moveTo>
                    <a:pt x="27" y="61"/>
                  </a:moveTo>
                  <a:cubicBezTo>
                    <a:pt x="37" y="54"/>
                    <a:pt x="52" y="43"/>
                    <a:pt x="69" y="35"/>
                  </a:cubicBezTo>
                  <a:cubicBezTo>
                    <a:pt x="76" y="31"/>
                    <a:pt x="76" y="31"/>
                    <a:pt x="76" y="31"/>
                  </a:cubicBezTo>
                  <a:cubicBezTo>
                    <a:pt x="60" y="0"/>
                    <a:pt x="60" y="0"/>
                    <a:pt x="60" y="0"/>
                  </a:cubicBezTo>
                  <a:cubicBezTo>
                    <a:pt x="53" y="3"/>
                    <a:pt x="53" y="3"/>
                    <a:pt x="53" y="3"/>
                  </a:cubicBezTo>
                  <a:cubicBezTo>
                    <a:pt x="34" y="13"/>
                    <a:pt x="17" y="25"/>
                    <a:pt x="6" y="33"/>
                  </a:cubicBezTo>
                  <a:cubicBezTo>
                    <a:pt x="0" y="38"/>
                    <a:pt x="0" y="38"/>
                    <a:pt x="0" y="38"/>
                  </a:cubicBezTo>
                  <a:cubicBezTo>
                    <a:pt x="21" y="66"/>
                    <a:pt x="21" y="66"/>
                    <a:pt x="21" y="66"/>
                  </a:cubicBezTo>
                  <a:lnTo>
                    <a:pt x="27"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8" name="Freeform 181"/>
            <p:cNvSpPr>
              <a:spLocks/>
            </p:cNvSpPr>
            <p:nvPr/>
          </p:nvSpPr>
          <p:spPr bwMode="black">
            <a:xfrm>
              <a:off x="7026275" y="2797175"/>
              <a:ext cx="57150" cy="49213"/>
            </a:xfrm>
            <a:custGeom>
              <a:avLst/>
              <a:gdLst>
                <a:gd name="T0" fmla="*/ 31 w 76"/>
                <a:gd name="T1" fmla="*/ 5 h 67"/>
                <a:gd name="T2" fmla="*/ 26 w 76"/>
                <a:gd name="T3" fmla="*/ 0 h 67"/>
                <a:gd name="T4" fmla="*/ 0 w 76"/>
                <a:gd name="T5" fmla="*/ 23 h 67"/>
                <a:gd name="T6" fmla="*/ 5 w 76"/>
                <a:gd name="T7" fmla="*/ 29 h 67"/>
                <a:gd name="T8" fmla="*/ 53 w 76"/>
                <a:gd name="T9" fmla="*/ 64 h 67"/>
                <a:gd name="T10" fmla="*/ 59 w 76"/>
                <a:gd name="T11" fmla="*/ 67 h 67"/>
                <a:gd name="T12" fmla="*/ 76 w 76"/>
                <a:gd name="T13" fmla="*/ 36 h 67"/>
                <a:gd name="T14" fmla="*/ 69 w 76"/>
                <a:gd name="T15" fmla="*/ 33 h 67"/>
                <a:gd name="T16" fmla="*/ 31 w 76"/>
                <a:gd name="T17" fmla="*/ 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7">
                  <a:moveTo>
                    <a:pt x="31" y="5"/>
                  </a:moveTo>
                  <a:cubicBezTo>
                    <a:pt x="26" y="0"/>
                    <a:pt x="26" y="0"/>
                    <a:pt x="26" y="0"/>
                  </a:cubicBezTo>
                  <a:cubicBezTo>
                    <a:pt x="0" y="23"/>
                    <a:pt x="0" y="23"/>
                    <a:pt x="0" y="23"/>
                  </a:cubicBezTo>
                  <a:cubicBezTo>
                    <a:pt x="5" y="29"/>
                    <a:pt x="5" y="29"/>
                    <a:pt x="5" y="29"/>
                  </a:cubicBezTo>
                  <a:cubicBezTo>
                    <a:pt x="18" y="43"/>
                    <a:pt x="38" y="56"/>
                    <a:pt x="53" y="64"/>
                  </a:cubicBezTo>
                  <a:cubicBezTo>
                    <a:pt x="59" y="67"/>
                    <a:pt x="59" y="67"/>
                    <a:pt x="59" y="67"/>
                  </a:cubicBezTo>
                  <a:cubicBezTo>
                    <a:pt x="76" y="36"/>
                    <a:pt x="76" y="36"/>
                    <a:pt x="76" y="36"/>
                  </a:cubicBezTo>
                  <a:cubicBezTo>
                    <a:pt x="69" y="33"/>
                    <a:pt x="69" y="33"/>
                    <a:pt x="69" y="33"/>
                  </a:cubicBezTo>
                  <a:cubicBezTo>
                    <a:pt x="52" y="23"/>
                    <a:pt x="38" y="14"/>
                    <a:pt x="3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9" name="Freeform 182"/>
            <p:cNvSpPr>
              <a:spLocks/>
            </p:cNvSpPr>
            <p:nvPr/>
          </p:nvSpPr>
          <p:spPr bwMode="black">
            <a:xfrm>
              <a:off x="7975600" y="2251075"/>
              <a:ext cx="57150" cy="47625"/>
            </a:xfrm>
            <a:custGeom>
              <a:avLst/>
              <a:gdLst>
                <a:gd name="T0" fmla="*/ 54 w 77"/>
                <a:gd name="T1" fmla="*/ 60 h 64"/>
                <a:gd name="T2" fmla="*/ 60 w 77"/>
                <a:gd name="T3" fmla="*/ 64 h 64"/>
                <a:gd name="T4" fmla="*/ 77 w 77"/>
                <a:gd name="T5" fmla="*/ 33 h 64"/>
                <a:gd name="T6" fmla="*/ 71 w 77"/>
                <a:gd name="T7" fmla="*/ 29 h 64"/>
                <a:gd name="T8" fmla="*/ 23 w 77"/>
                <a:gd name="T9" fmla="*/ 4 h 64"/>
                <a:gd name="T10" fmla="*/ 17 w 77"/>
                <a:gd name="T11" fmla="*/ 0 h 64"/>
                <a:gd name="T12" fmla="*/ 0 w 77"/>
                <a:gd name="T13" fmla="*/ 31 h 64"/>
                <a:gd name="T14" fmla="*/ 7 w 77"/>
                <a:gd name="T15" fmla="*/ 35 h 64"/>
                <a:gd name="T16" fmla="*/ 54 w 77"/>
                <a:gd name="T1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4" y="60"/>
                  </a:moveTo>
                  <a:cubicBezTo>
                    <a:pt x="60" y="64"/>
                    <a:pt x="60" y="64"/>
                    <a:pt x="60" y="64"/>
                  </a:cubicBezTo>
                  <a:cubicBezTo>
                    <a:pt x="77" y="33"/>
                    <a:pt x="77" y="33"/>
                    <a:pt x="77" y="33"/>
                  </a:cubicBezTo>
                  <a:cubicBezTo>
                    <a:pt x="71" y="29"/>
                    <a:pt x="71" y="29"/>
                    <a:pt x="71" y="29"/>
                  </a:cubicBezTo>
                  <a:cubicBezTo>
                    <a:pt x="54" y="20"/>
                    <a:pt x="38" y="12"/>
                    <a:pt x="23" y="4"/>
                  </a:cubicBezTo>
                  <a:cubicBezTo>
                    <a:pt x="17" y="0"/>
                    <a:pt x="17" y="0"/>
                    <a:pt x="17" y="0"/>
                  </a:cubicBezTo>
                  <a:cubicBezTo>
                    <a:pt x="0" y="31"/>
                    <a:pt x="0" y="31"/>
                    <a:pt x="0" y="31"/>
                  </a:cubicBezTo>
                  <a:cubicBezTo>
                    <a:pt x="7" y="35"/>
                    <a:pt x="7" y="35"/>
                    <a:pt x="7" y="35"/>
                  </a:cubicBezTo>
                  <a:cubicBezTo>
                    <a:pt x="21" y="43"/>
                    <a:pt x="37" y="51"/>
                    <a:pt x="54"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0" name="Freeform 183"/>
            <p:cNvSpPr>
              <a:spLocks/>
            </p:cNvSpPr>
            <p:nvPr/>
          </p:nvSpPr>
          <p:spPr bwMode="black">
            <a:xfrm>
              <a:off x="7889875" y="2203450"/>
              <a:ext cx="73025" cy="57150"/>
            </a:xfrm>
            <a:custGeom>
              <a:avLst/>
              <a:gdLst>
                <a:gd name="T0" fmla="*/ 21 w 97"/>
                <a:gd name="T1" fmla="*/ 44 h 76"/>
                <a:gd name="T2" fmla="*/ 26 w 97"/>
                <a:gd name="T3" fmla="*/ 47 h 76"/>
                <a:gd name="T4" fmla="*/ 27 w 97"/>
                <a:gd name="T5" fmla="*/ 48 h 76"/>
                <a:gd name="T6" fmla="*/ 74 w 97"/>
                <a:gd name="T7" fmla="*/ 73 h 76"/>
                <a:gd name="T8" fmla="*/ 80 w 97"/>
                <a:gd name="T9" fmla="*/ 76 h 76"/>
                <a:gd name="T10" fmla="*/ 97 w 97"/>
                <a:gd name="T11" fmla="*/ 45 h 76"/>
                <a:gd name="T12" fmla="*/ 90 w 97"/>
                <a:gd name="T13" fmla="*/ 41 h 76"/>
                <a:gd name="T14" fmla="*/ 44 w 97"/>
                <a:gd name="T15" fmla="*/ 17 h 76"/>
                <a:gd name="T16" fmla="*/ 44 w 97"/>
                <a:gd name="T17" fmla="*/ 17 h 76"/>
                <a:gd name="T18" fmla="*/ 25 w 97"/>
                <a:gd name="T19" fmla="*/ 5 h 76"/>
                <a:gd name="T20" fmla="*/ 19 w 97"/>
                <a:gd name="T21" fmla="*/ 0 h 76"/>
                <a:gd name="T22" fmla="*/ 0 w 97"/>
                <a:gd name="T23" fmla="*/ 30 h 76"/>
                <a:gd name="T24" fmla="*/ 6 w 97"/>
                <a:gd name="T25" fmla="*/ 34 h 76"/>
                <a:gd name="T26" fmla="*/ 21 w 97"/>
                <a:gd name="T27" fmla="*/ 4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76">
                  <a:moveTo>
                    <a:pt x="21" y="44"/>
                  </a:moveTo>
                  <a:cubicBezTo>
                    <a:pt x="24" y="46"/>
                    <a:pt x="26" y="47"/>
                    <a:pt x="26" y="47"/>
                  </a:cubicBezTo>
                  <a:cubicBezTo>
                    <a:pt x="27" y="48"/>
                    <a:pt x="27" y="48"/>
                    <a:pt x="27" y="48"/>
                  </a:cubicBezTo>
                  <a:cubicBezTo>
                    <a:pt x="29" y="49"/>
                    <a:pt x="46" y="58"/>
                    <a:pt x="74" y="73"/>
                  </a:cubicBezTo>
                  <a:cubicBezTo>
                    <a:pt x="80" y="76"/>
                    <a:pt x="80" y="76"/>
                    <a:pt x="80" y="76"/>
                  </a:cubicBezTo>
                  <a:cubicBezTo>
                    <a:pt x="97" y="45"/>
                    <a:pt x="97" y="45"/>
                    <a:pt x="97" y="45"/>
                  </a:cubicBezTo>
                  <a:cubicBezTo>
                    <a:pt x="90" y="41"/>
                    <a:pt x="90" y="41"/>
                    <a:pt x="90" y="41"/>
                  </a:cubicBezTo>
                  <a:cubicBezTo>
                    <a:pt x="60" y="26"/>
                    <a:pt x="49" y="20"/>
                    <a:pt x="44" y="17"/>
                  </a:cubicBezTo>
                  <a:cubicBezTo>
                    <a:pt x="44" y="17"/>
                    <a:pt x="44" y="17"/>
                    <a:pt x="44" y="17"/>
                  </a:cubicBezTo>
                  <a:cubicBezTo>
                    <a:pt x="44" y="17"/>
                    <a:pt x="37" y="12"/>
                    <a:pt x="25" y="5"/>
                  </a:cubicBezTo>
                  <a:cubicBezTo>
                    <a:pt x="19" y="0"/>
                    <a:pt x="19" y="0"/>
                    <a:pt x="19" y="0"/>
                  </a:cubicBezTo>
                  <a:cubicBezTo>
                    <a:pt x="0" y="30"/>
                    <a:pt x="0" y="30"/>
                    <a:pt x="0" y="30"/>
                  </a:cubicBezTo>
                  <a:cubicBezTo>
                    <a:pt x="6" y="34"/>
                    <a:pt x="6" y="34"/>
                    <a:pt x="6" y="34"/>
                  </a:cubicBezTo>
                  <a:cubicBezTo>
                    <a:pt x="12" y="38"/>
                    <a:pt x="18" y="42"/>
                    <a:pt x="2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1" name="Freeform 184"/>
            <p:cNvSpPr>
              <a:spLocks/>
            </p:cNvSpPr>
            <p:nvPr/>
          </p:nvSpPr>
          <p:spPr bwMode="black">
            <a:xfrm>
              <a:off x="7259638" y="2378075"/>
              <a:ext cx="57150" cy="47625"/>
            </a:xfrm>
            <a:custGeom>
              <a:avLst/>
              <a:gdLst>
                <a:gd name="T0" fmla="*/ 36 w 36"/>
                <a:gd name="T1" fmla="*/ 15 h 30"/>
                <a:gd name="T2" fmla="*/ 28 w 36"/>
                <a:gd name="T3" fmla="*/ 0 h 30"/>
                <a:gd name="T4" fmla="*/ 0 w 36"/>
                <a:gd name="T5" fmla="*/ 16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6"/>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2" name="Freeform 185"/>
            <p:cNvSpPr>
              <a:spLocks/>
            </p:cNvSpPr>
            <p:nvPr/>
          </p:nvSpPr>
          <p:spPr bwMode="black">
            <a:xfrm>
              <a:off x="8091488" y="2879725"/>
              <a:ext cx="57150" cy="47625"/>
            </a:xfrm>
            <a:custGeom>
              <a:avLst/>
              <a:gdLst>
                <a:gd name="T0" fmla="*/ 0 w 36"/>
                <a:gd name="T1" fmla="*/ 16 h 30"/>
                <a:gd name="T2" fmla="*/ 8 w 36"/>
                <a:gd name="T3" fmla="*/ 30 h 30"/>
                <a:gd name="T4" fmla="*/ 36 w 36"/>
                <a:gd name="T5" fmla="*/ 14 h 30"/>
                <a:gd name="T6" fmla="*/ 28 w 36"/>
                <a:gd name="T7" fmla="*/ 0 h 30"/>
                <a:gd name="T8" fmla="*/ 0 w 36"/>
                <a:gd name="T9" fmla="*/ 16 h 30"/>
              </a:gdLst>
              <a:ahLst/>
              <a:cxnLst>
                <a:cxn ang="0">
                  <a:pos x="T0" y="T1"/>
                </a:cxn>
                <a:cxn ang="0">
                  <a:pos x="T2" y="T3"/>
                </a:cxn>
                <a:cxn ang="0">
                  <a:pos x="T4" y="T5"/>
                </a:cxn>
                <a:cxn ang="0">
                  <a:pos x="T6" y="T7"/>
                </a:cxn>
                <a:cxn ang="0">
                  <a:pos x="T8" y="T9"/>
                </a:cxn>
              </a:cxnLst>
              <a:rect l="0" t="0" r="r" b="b"/>
              <a:pathLst>
                <a:path w="36" h="30">
                  <a:moveTo>
                    <a:pt x="0" y="16"/>
                  </a:moveTo>
                  <a:lnTo>
                    <a:pt x="8" y="30"/>
                  </a:lnTo>
                  <a:lnTo>
                    <a:pt x="36" y="14"/>
                  </a:lnTo>
                  <a:lnTo>
                    <a:pt x="28" y="0"/>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3" name="Freeform 186"/>
            <p:cNvSpPr>
              <a:spLocks/>
            </p:cNvSpPr>
            <p:nvPr/>
          </p:nvSpPr>
          <p:spPr bwMode="black">
            <a:xfrm>
              <a:off x="7953375" y="2960688"/>
              <a:ext cx="57150" cy="49213"/>
            </a:xfrm>
            <a:custGeom>
              <a:avLst/>
              <a:gdLst>
                <a:gd name="T0" fmla="*/ 52 w 77"/>
                <a:gd name="T1" fmla="*/ 4 h 66"/>
                <a:gd name="T2" fmla="*/ 6 w 77"/>
                <a:gd name="T3" fmla="*/ 32 h 66"/>
                <a:gd name="T4" fmla="*/ 0 w 77"/>
                <a:gd name="T5" fmla="*/ 36 h 66"/>
                <a:gd name="T6" fmla="*/ 18 w 77"/>
                <a:gd name="T7" fmla="*/ 66 h 66"/>
                <a:gd name="T8" fmla="*/ 24 w 77"/>
                <a:gd name="T9" fmla="*/ 62 h 66"/>
                <a:gd name="T10" fmla="*/ 70 w 77"/>
                <a:gd name="T11" fmla="*/ 34 h 66"/>
                <a:gd name="T12" fmla="*/ 77 w 77"/>
                <a:gd name="T13" fmla="*/ 31 h 66"/>
                <a:gd name="T14" fmla="*/ 59 w 77"/>
                <a:gd name="T15" fmla="*/ 0 h 66"/>
                <a:gd name="T16" fmla="*/ 52 w 77"/>
                <a:gd name="T1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4"/>
                  </a:moveTo>
                  <a:cubicBezTo>
                    <a:pt x="35" y="14"/>
                    <a:pt x="20" y="23"/>
                    <a:pt x="6" y="32"/>
                  </a:cubicBezTo>
                  <a:cubicBezTo>
                    <a:pt x="0" y="36"/>
                    <a:pt x="0" y="36"/>
                    <a:pt x="0" y="36"/>
                  </a:cubicBezTo>
                  <a:cubicBezTo>
                    <a:pt x="18" y="66"/>
                    <a:pt x="18" y="66"/>
                    <a:pt x="18" y="66"/>
                  </a:cubicBezTo>
                  <a:cubicBezTo>
                    <a:pt x="24" y="62"/>
                    <a:pt x="24" y="62"/>
                    <a:pt x="24" y="62"/>
                  </a:cubicBezTo>
                  <a:cubicBezTo>
                    <a:pt x="39" y="53"/>
                    <a:pt x="54" y="44"/>
                    <a:pt x="70" y="34"/>
                  </a:cubicBezTo>
                  <a:cubicBezTo>
                    <a:pt x="77" y="31"/>
                    <a:pt x="77" y="31"/>
                    <a:pt x="77" y="31"/>
                  </a:cubicBezTo>
                  <a:cubicBezTo>
                    <a:pt x="59" y="0"/>
                    <a:pt x="59" y="0"/>
                    <a:pt x="59" y="0"/>
                  </a:cubicBez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4" name="Freeform 187"/>
            <p:cNvSpPr>
              <a:spLocks/>
            </p:cNvSpPr>
            <p:nvPr/>
          </p:nvSpPr>
          <p:spPr bwMode="black">
            <a:xfrm>
              <a:off x="8021638" y="2919413"/>
              <a:ext cx="58738" cy="49213"/>
            </a:xfrm>
            <a:custGeom>
              <a:avLst/>
              <a:gdLst>
                <a:gd name="T0" fmla="*/ 52 w 77"/>
                <a:gd name="T1" fmla="*/ 4 h 65"/>
                <a:gd name="T2" fmla="*/ 6 w 77"/>
                <a:gd name="T3" fmla="*/ 31 h 65"/>
                <a:gd name="T4" fmla="*/ 0 w 77"/>
                <a:gd name="T5" fmla="*/ 35 h 65"/>
                <a:gd name="T6" fmla="*/ 17 w 77"/>
                <a:gd name="T7" fmla="*/ 65 h 65"/>
                <a:gd name="T8" fmla="*/ 24 w 77"/>
                <a:gd name="T9" fmla="*/ 61 h 65"/>
                <a:gd name="T10" fmla="*/ 70 w 77"/>
                <a:gd name="T11" fmla="*/ 34 h 65"/>
                <a:gd name="T12" fmla="*/ 77 w 77"/>
                <a:gd name="T13" fmla="*/ 31 h 65"/>
                <a:gd name="T14" fmla="*/ 59 w 77"/>
                <a:gd name="T15" fmla="*/ 0 h 65"/>
                <a:gd name="T16" fmla="*/ 52 w 77"/>
                <a:gd name="T17"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5">
                  <a:moveTo>
                    <a:pt x="52" y="4"/>
                  </a:moveTo>
                  <a:cubicBezTo>
                    <a:pt x="37" y="13"/>
                    <a:pt x="21" y="22"/>
                    <a:pt x="6" y="31"/>
                  </a:cubicBezTo>
                  <a:cubicBezTo>
                    <a:pt x="0" y="35"/>
                    <a:pt x="0" y="35"/>
                    <a:pt x="0" y="35"/>
                  </a:cubicBezTo>
                  <a:cubicBezTo>
                    <a:pt x="17" y="65"/>
                    <a:pt x="17" y="65"/>
                    <a:pt x="17" y="65"/>
                  </a:cubicBezTo>
                  <a:cubicBezTo>
                    <a:pt x="24" y="61"/>
                    <a:pt x="24" y="61"/>
                    <a:pt x="24" y="61"/>
                  </a:cubicBezTo>
                  <a:cubicBezTo>
                    <a:pt x="39" y="52"/>
                    <a:pt x="55" y="44"/>
                    <a:pt x="70" y="34"/>
                  </a:cubicBezTo>
                  <a:cubicBezTo>
                    <a:pt x="77" y="31"/>
                    <a:pt x="77" y="31"/>
                    <a:pt x="77" y="31"/>
                  </a:cubicBezTo>
                  <a:cubicBezTo>
                    <a:pt x="59" y="0"/>
                    <a:pt x="59" y="0"/>
                    <a:pt x="59" y="0"/>
                  </a:cubicBez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5" name="Freeform 188"/>
            <p:cNvSpPr>
              <a:spLocks/>
            </p:cNvSpPr>
            <p:nvPr/>
          </p:nvSpPr>
          <p:spPr bwMode="black">
            <a:xfrm>
              <a:off x="7821613" y="3046413"/>
              <a:ext cx="53975" cy="53975"/>
            </a:xfrm>
            <a:custGeom>
              <a:avLst/>
              <a:gdLst>
                <a:gd name="T0" fmla="*/ 45 w 72"/>
                <a:gd name="T1" fmla="*/ 5 h 72"/>
                <a:gd name="T2" fmla="*/ 10 w 72"/>
                <a:gd name="T3" fmla="*/ 38 h 72"/>
                <a:gd name="T4" fmla="*/ 4 w 72"/>
                <a:gd name="T5" fmla="*/ 48 h 72"/>
                <a:gd name="T6" fmla="*/ 0 w 72"/>
                <a:gd name="T7" fmla="*/ 54 h 72"/>
                <a:gd name="T8" fmla="*/ 30 w 72"/>
                <a:gd name="T9" fmla="*/ 72 h 72"/>
                <a:gd name="T10" fmla="*/ 34 w 72"/>
                <a:gd name="T11" fmla="*/ 66 h 72"/>
                <a:gd name="T12" fmla="*/ 39 w 72"/>
                <a:gd name="T13" fmla="*/ 57 h 72"/>
                <a:gd name="T14" fmla="*/ 66 w 72"/>
                <a:gd name="T15" fmla="*/ 33 h 72"/>
                <a:gd name="T16" fmla="*/ 72 w 72"/>
                <a:gd name="T17" fmla="*/ 28 h 72"/>
                <a:gd name="T18" fmla="*/ 51 w 72"/>
                <a:gd name="T19" fmla="*/ 0 h 72"/>
                <a:gd name="T20" fmla="*/ 45 w 72"/>
                <a:gd name="T21" fmla="*/ 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2">
                  <a:moveTo>
                    <a:pt x="45" y="5"/>
                  </a:moveTo>
                  <a:cubicBezTo>
                    <a:pt x="26" y="19"/>
                    <a:pt x="15" y="29"/>
                    <a:pt x="10" y="38"/>
                  </a:cubicBezTo>
                  <a:cubicBezTo>
                    <a:pt x="8" y="41"/>
                    <a:pt x="6" y="44"/>
                    <a:pt x="4" y="48"/>
                  </a:cubicBezTo>
                  <a:cubicBezTo>
                    <a:pt x="0" y="54"/>
                    <a:pt x="0" y="54"/>
                    <a:pt x="0" y="54"/>
                  </a:cubicBezTo>
                  <a:cubicBezTo>
                    <a:pt x="30" y="72"/>
                    <a:pt x="30" y="72"/>
                    <a:pt x="30" y="72"/>
                  </a:cubicBezTo>
                  <a:cubicBezTo>
                    <a:pt x="34" y="66"/>
                    <a:pt x="34" y="66"/>
                    <a:pt x="34" y="66"/>
                  </a:cubicBezTo>
                  <a:cubicBezTo>
                    <a:pt x="36" y="63"/>
                    <a:pt x="37" y="60"/>
                    <a:pt x="39" y="57"/>
                  </a:cubicBezTo>
                  <a:cubicBezTo>
                    <a:pt x="40" y="55"/>
                    <a:pt x="45" y="49"/>
                    <a:pt x="66" y="33"/>
                  </a:cubicBezTo>
                  <a:cubicBezTo>
                    <a:pt x="72" y="28"/>
                    <a:pt x="72" y="28"/>
                    <a:pt x="72" y="28"/>
                  </a:cubicBezTo>
                  <a:cubicBezTo>
                    <a:pt x="51" y="0"/>
                    <a:pt x="51" y="0"/>
                    <a:pt x="51" y="0"/>
                  </a:cubicBezTo>
                  <a:lnTo>
                    <a:pt x="45"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6" name="Freeform 189"/>
            <p:cNvSpPr>
              <a:spLocks/>
            </p:cNvSpPr>
            <p:nvPr/>
          </p:nvSpPr>
          <p:spPr bwMode="black">
            <a:xfrm>
              <a:off x="7885113" y="3001963"/>
              <a:ext cx="57150" cy="49213"/>
            </a:xfrm>
            <a:custGeom>
              <a:avLst/>
              <a:gdLst>
                <a:gd name="T0" fmla="*/ 51 w 77"/>
                <a:gd name="T1" fmla="*/ 4 h 66"/>
                <a:gd name="T2" fmla="*/ 6 w 77"/>
                <a:gd name="T3" fmla="*/ 33 h 66"/>
                <a:gd name="T4" fmla="*/ 0 w 77"/>
                <a:gd name="T5" fmla="*/ 37 h 66"/>
                <a:gd name="T6" fmla="*/ 19 w 77"/>
                <a:gd name="T7" fmla="*/ 66 h 66"/>
                <a:gd name="T8" fmla="*/ 25 w 77"/>
                <a:gd name="T9" fmla="*/ 62 h 66"/>
                <a:gd name="T10" fmla="*/ 70 w 77"/>
                <a:gd name="T11" fmla="*/ 34 h 66"/>
                <a:gd name="T12" fmla="*/ 77 w 77"/>
                <a:gd name="T13" fmla="*/ 30 h 66"/>
                <a:gd name="T14" fmla="*/ 58 w 77"/>
                <a:gd name="T15" fmla="*/ 0 h 66"/>
                <a:gd name="T16" fmla="*/ 51 w 77"/>
                <a:gd name="T1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1" y="4"/>
                  </a:moveTo>
                  <a:cubicBezTo>
                    <a:pt x="35" y="14"/>
                    <a:pt x="19" y="24"/>
                    <a:pt x="6" y="33"/>
                  </a:cubicBezTo>
                  <a:cubicBezTo>
                    <a:pt x="0" y="37"/>
                    <a:pt x="0" y="37"/>
                    <a:pt x="0" y="37"/>
                  </a:cubicBezTo>
                  <a:cubicBezTo>
                    <a:pt x="19" y="66"/>
                    <a:pt x="19" y="66"/>
                    <a:pt x="19" y="66"/>
                  </a:cubicBezTo>
                  <a:cubicBezTo>
                    <a:pt x="25" y="62"/>
                    <a:pt x="25" y="62"/>
                    <a:pt x="25" y="62"/>
                  </a:cubicBezTo>
                  <a:cubicBezTo>
                    <a:pt x="39" y="53"/>
                    <a:pt x="54" y="44"/>
                    <a:pt x="70" y="34"/>
                  </a:cubicBezTo>
                  <a:cubicBezTo>
                    <a:pt x="77" y="30"/>
                    <a:pt x="77" y="30"/>
                    <a:pt x="77" y="30"/>
                  </a:cubicBezTo>
                  <a:cubicBezTo>
                    <a:pt x="58" y="0"/>
                    <a:pt x="58" y="0"/>
                    <a:pt x="58" y="0"/>
                  </a:cubicBezTo>
                  <a:lnTo>
                    <a:pt x="51"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7" name="Freeform 190"/>
            <p:cNvSpPr>
              <a:spLocks/>
            </p:cNvSpPr>
            <p:nvPr/>
          </p:nvSpPr>
          <p:spPr bwMode="black">
            <a:xfrm>
              <a:off x="8159750" y="2840038"/>
              <a:ext cx="58738" cy="47625"/>
            </a:xfrm>
            <a:custGeom>
              <a:avLst/>
              <a:gdLst>
                <a:gd name="T0" fmla="*/ 0 w 37"/>
                <a:gd name="T1" fmla="*/ 16 h 30"/>
                <a:gd name="T2" fmla="*/ 9 w 37"/>
                <a:gd name="T3" fmla="*/ 30 h 30"/>
                <a:gd name="T4" fmla="*/ 37 w 37"/>
                <a:gd name="T5" fmla="*/ 14 h 30"/>
                <a:gd name="T6" fmla="*/ 28 w 37"/>
                <a:gd name="T7" fmla="*/ 0 h 30"/>
                <a:gd name="T8" fmla="*/ 0 w 37"/>
                <a:gd name="T9" fmla="*/ 16 h 30"/>
              </a:gdLst>
              <a:ahLst/>
              <a:cxnLst>
                <a:cxn ang="0">
                  <a:pos x="T0" y="T1"/>
                </a:cxn>
                <a:cxn ang="0">
                  <a:pos x="T2" y="T3"/>
                </a:cxn>
                <a:cxn ang="0">
                  <a:pos x="T4" y="T5"/>
                </a:cxn>
                <a:cxn ang="0">
                  <a:pos x="T6" y="T7"/>
                </a:cxn>
                <a:cxn ang="0">
                  <a:pos x="T8" y="T9"/>
                </a:cxn>
              </a:cxnLst>
              <a:rect l="0" t="0" r="r" b="b"/>
              <a:pathLst>
                <a:path w="37" h="30">
                  <a:moveTo>
                    <a:pt x="0" y="16"/>
                  </a:moveTo>
                  <a:lnTo>
                    <a:pt x="9" y="30"/>
                  </a:lnTo>
                  <a:lnTo>
                    <a:pt x="37" y="14"/>
                  </a:lnTo>
                  <a:lnTo>
                    <a:pt x="28" y="0"/>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8" name="Freeform 191"/>
            <p:cNvSpPr>
              <a:spLocks/>
            </p:cNvSpPr>
            <p:nvPr/>
          </p:nvSpPr>
          <p:spPr bwMode="black">
            <a:xfrm>
              <a:off x="7038975" y="2435225"/>
              <a:ext cx="58738" cy="39688"/>
            </a:xfrm>
            <a:custGeom>
              <a:avLst/>
              <a:gdLst>
                <a:gd name="T0" fmla="*/ 27 w 77"/>
                <a:gd name="T1" fmla="*/ 5 h 53"/>
                <a:gd name="T2" fmla="*/ 5 w 77"/>
                <a:gd name="T3" fmla="*/ 24 h 53"/>
                <a:gd name="T4" fmla="*/ 0 w 77"/>
                <a:gd name="T5" fmla="*/ 30 h 53"/>
                <a:gd name="T6" fmla="*/ 26 w 77"/>
                <a:gd name="T7" fmla="*/ 53 h 53"/>
                <a:gd name="T8" fmla="*/ 31 w 77"/>
                <a:gd name="T9" fmla="*/ 47 h 53"/>
                <a:gd name="T10" fmla="*/ 43 w 77"/>
                <a:gd name="T11" fmla="*/ 37 h 53"/>
                <a:gd name="T12" fmla="*/ 61 w 77"/>
                <a:gd name="T13" fmla="*/ 39 h 53"/>
                <a:gd name="T14" fmla="*/ 68 w 77"/>
                <a:gd name="T15" fmla="*/ 41 h 53"/>
                <a:gd name="T16" fmla="*/ 77 w 77"/>
                <a:gd name="T17" fmla="*/ 8 h 53"/>
                <a:gd name="T18" fmla="*/ 70 w 77"/>
                <a:gd name="T19" fmla="*/ 6 h 53"/>
                <a:gd name="T20" fmla="*/ 27 w 77"/>
                <a:gd name="T21" fmla="*/ 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53">
                  <a:moveTo>
                    <a:pt x="27" y="5"/>
                  </a:moveTo>
                  <a:cubicBezTo>
                    <a:pt x="20" y="9"/>
                    <a:pt x="12" y="15"/>
                    <a:pt x="5" y="24"/>
                  </a:cubicBezTo>
                  <a:cubicBezTo>
                    <a:pt x="0" y="30"/>
                    <a:pt x="0" y="30"/>
                    <a:pt x="0" y="30"/>
                  </a:cubicBezTo>
                  <a:cubicBezTo>
                    <a:pt x="26" y="53"/>
                    <a:pt x="26" y="53"/>
                    <a:pt x="26" y="53"/>
                  </a:cubicBezTo>
                  <a:cubicBezTo>
                    <a:pt x="31" y="47"/>
                    <a:pt x="31" y="47"/>
                    <a:pt x="31" y="47"/>
                  </a:cubicBezTo>
                  <a:cubicBezTo>
                    <a:pt x="35" y="42"/>
                    <a:pt x="40" y="39"/>
                    <a:pt x="43" y="37"/>
                  </a:cubicBezTo>
                  <a:cubicBezTo>
                    <a:pt x="43" y="37"/>
                    <a:pt x="46" y="35"/>
                    <a:pt x="61" y="39"/>
                  </a:cubicBezTo>
                  <a:cubicBezTo>
                    <a:pt x="68" y="41"/>
                    <a:pt x="68" y="41"/>
                    <a:pt x="68" y="41"/>
                  </a:cubicBezTo>
                  <a:cubicBezTo>
                    <a:pt x="77" y="8"/>
                    <a:pt x="77" y="8"/>
                    <a:pt x="77" y="8"/>
                  </a:cubicBezTo>
                  <a:cubicBezTo>
                    <a:pt x="70" y="6"/>
                    <a:pt x="70" y="6"/>
                    <a:pt x="70" y="6"/>
                  </a:cubicBezTo>
                  <a:cubicBezTo>
                    <a:pt x="51" y="0"/>
                    <a:pt x="38" y="0"/>
                    <a:pt x="2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9" name="Freeform 192"/>
            <p:cNvSpPr>
              <a:spLocks/>
            </p:cNvSpPr>
            <p:nvPr/>
          </p:nvSpPr>
          <p:spPr bwMode="black">
            <a:xfrm>
              <a:off x="8348663" y="2689225"/>
              <a:ext cx="36513" cy="55563"/>
            </a:xfrm>
            <a:custGeom>
              <a:avLst/>
              <a:gdLst>
                <a:gd name="T0" fmla="*/ 13 w 49"/>
                <a:gd name="T1" fmla="*/ 7 h 75"/>
                <a:gd name="T2" fmla="*/ 2 w 49"/>
                <a:gd name="T3" fmla="*/ 57 h 75"/>
                <a:gd name="T4" fmla="*/ 0 w 49"/>
                <a:gd name="T5" fmla="*/ 64 h 75"/>
                <a:gd name="T6" fmla="*/ 34 w 49"/>
                <a:gd name="T7" fmla="*/ 75 h 75"/>
                <a:gd name="T8" fmla="*/ 36 w 49"/>
                <a:gd name="T9" fmla="*/ 67 h 75"/>
                <a:gd name="T10" fmla="*/ 48 w 49"/>
                <a:gd name="T11" fmla="*/ 13 h 75"/>
                <a:gd name="T12" fmla="*/ 49 w 49"/>
                <a:gd name="T13" fmla="*/ 5 h 75"/>
                <a:gd name="T14" fmla="*/ 15 w 49"/>
                <a:gd name="T15" fmla="*/ 0 h 75"/>
                <a:gd name="T16" fmla="*/ 13 w 49"/>
                <a:gd name="T17" fmla="*/ 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75">
                  <a:moveTo>
                    <a:pt x="13" y="7"/>
                  </a:moveTo>
                  <a:cubicBezTo>
                    <a:pt x="10" y="26"/>
                    <a:pt x="7" y="43"/>
                    <a:pt x="2" y="57"/>
                  </a:cubicBezTo>
                  <a:cubicBezTo>
                    <a:pt x="0" y="64"/>
                    <a:pt x="0" y="64"/>
                    <a:pt x="0" y="64"/>
                  </a:cubicBezTo>
                  <a:cubicBezTo>
                    <a:pt x="34" y="75"/>
                    <a:pt x="34" y="75"/>
                    <a:pt x="34" y="75"/>
                  </a:cubicBezTo>
                  <a:cubicBezTo>
                    <a:pt x="36" y="67"/>
                    <a:pt x="36" y="67"/>
                    <a:pt x="36" y="67"/>
                  </a:cubicBezTo>
                  <a:cubicBezTo>
                    <a:pt x="41" y="52"/>
                    <a:pt x="45" y="34"/>
                    <a:pt x="48" y="13"/>
                  </a:cubicBezTo>
                  <a:cubicBezTo>
                    <a:pt x="49" y="5"/>
                    <a:pt x="49" y="5"/>
                    <a:pt x="49" y="5"/>
                  </a:cubicBezTo>
                  <a:cubicBezTo>
                    <a:pt x="15" y="0"/>
                    <a:pt x="15" y="0"/>
                    <a:pt x="15" y="0"/>
                  </a:cubicBezTo>
                  <a:lnTo>
                    <a:pt x="13"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0" name="Freeform 193"/>
            <p:cNvSpPr>
              <a:spLocks/>
            </p:cNvSpPr>
            <p:nvPr/>
          </p:nvSpPr>
          <p:spPr bwMode="black">
            <a:xfrm>
              <a:off x="8362950" y="2611438"/>
              <a:ext cx="26988" cy="52388"/>
            </a:xfrm>
            <a:custGeom>
              <a:avLst/>
              <a:gdLst>
                <a:gd name="T0" fmla="*/ 2 w 38"/>
                <a:gd name="T1" fmla="*/ 0 h 70"/>
                <a:gd name="T2" fmla="*/ 2 w 38"/>
                <a:gd name="T3" fmla="*/ 8 h 70"/>
                <a:gd name="T4" fmla="*/ 0 w 38"/>
                <a:gd name="T5" fmla="*/ 60 h 70"/>
                <a:gd name="T6" fmla="*/ 0 w 38"/>
                <a:gd name="T7" fmla="*/ 67 h 70"/>
                <a:gd name="T8" fmla="*/ 35 w 38"/>
                <a:gd name="T9" fmla="*/ 70 h 70"/>
                <a:gd name="T10" fmla="*/ 35 w 38"/>
                <a:gd name="T11" fmla="*/ 62 h 70"/>
                <a:gd name="T12" fmla="*/ 38 w 38"/>
                <a:gd name="T13" fmla="*/ 8 h 70"/>
                <a:gd name="T14" fmla="*/ 38 w 38"/>
                <a:gd name="T15" fmla="*/ 0 h 70"/>
                <a:gd name="T16" fmla="*/ 2 w 38"/>
                <a:gd name="T1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70">
                  <a:moveTo>
                    <a:pt x="2" y="0"/>
                  </a:moveTo>
                  <a:cubicBezTo>
                    <a:pt x="2" y="8"/>
                    <a:pt x="2" y="8"/>
                    <a:pt x="2" y="8"/>
                  </a:cubicBezTo>
                  <a:cubicBezTo>
                    <a:pt x="2" y="25"/>
                    <a:pt x="2" y="43"/>
                    <a:pt x="0" y="60"/>
                  </a:cubicBezTo>
                  <a:cubicBezTo>
                    <a:pt x="0" y="67"/>
                    <a:pt x="0" y="67"/>
                    <a:pt x="0" y="67"/>
                  </a:cubicBezTo>
                  <a:cubicBezTo>
                    <a:pt x="35" y="70"/>
                    <a:pt x="35" y="70"/>
                    <a:pt x="35" y="70"/>
                  </a:cubicBezTo>
                  <a:cubicBezTo>
                    <a:pt x="35" y="62"/>
                    <a:pt x="35" y="62"/>
                    <a:pt x="35" y="62"/>
                  </a:cubicBezTo>
                  <a:cubicBezTo>
                    <a:pt x="37" y="44"/>
                    <a:pt x="38" y="26"/>
                    <a:pt x="38" y="8"/>
                  </a:cubicBezTo>
                  <a:cubicBezTo>
                    <a:pt x="38" y="0"/>
                    <a:pt x="38" y="0"/>
                    <a:pt x="38" y="0"/>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1" name="Freeform 194"/>
            <p:cNvSpPr>
              <a:spLocks/>
            </p:cNvSpPr>
            <p:nvPr/>
          </p:nvSpPr>
          <p:spPr bwMode="black">
            <a:xfrm>
              <a:off x="7783513" y="3113088"/>
              <a:ext cx="47625" cy="57150"/>
            </a:xfrm>
            <a:custGeom>
              <a:avLst/>
              <a:gdLst>
                <a:gd name="T0" fmla="*/ 32 w 63"/>
                <a:gd name="T1" fmla="*/ 0 h 76"/>
                <a:gd name="T2" fmla="*/ 29 w 63"/>
                <a:gd name="T3" fmla="*/ 7 h 76"/>
                <a:gd name="T4" fmla="*/ 5 w 63"/>
                <a:gd name="T5" fmla="*/ 50 h 76"/>
                <a:gd name="T6" fmla="*/ 0 w 63"/>
                <a:gd name="T7" fmla="*/ 57 h 76"/>
                <a:gd name="T8" fmla="*/ 30 w 63"/>
                <a:gd name="T9" fmla="*/ 76 h 76"/>
                <a:gd name="T10" fmla="*/ 34 w 63"/>
                <a:gd name="T11" fmla="*/ 70 h 76"/>
                <a:gd name="T12" fmla="*/ 60 w 63"/>
                <a:gd name="T13" fmla="*/ 22 h 76"/>
                <a:gd name="T14" fmla="*/ 63 w 63"/>
                <a:gd name="T15" fmla="*/ 16 h 76"/>
                <a:gd name="T16" fmla="*/ 49 w 63"/>
                <a:gd name="T17" fmla="*/ 7 h 76"/>
                <a:gd name="T18" fmla="*/ 32 w 63"/>
                <a:gd name="T19"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76">
                  <a:moveTo>
                    <a:pt x="32" y="0"/>
                  </a:moveTo>
                  <a:cubicBezTo>
                    <a:pt x="29" y="7"/>
                    <a:pt x="29" y="7"/>
                    <a:pt x="29" y="7"/>
                  </a:cubicBezTo>
                  <a:cubicBezTo>
                    <a:pt x="20" y="23"/>
                    <a:pt x="13" y="38"/>
                    <a:pt x="5" y="50"/>
                  </a:cubicBezTo>
                  <a:cubicBezTo>
                    <a:pt x="0" y="57"/>
                    <a:pt x="0" y="57"/>
                    <a:pt x="0" y="57"/>
                  </a:cubicBezTo>
                  <a:cubicBezTo>
                    <a:pt x="30" y="76"/>
                    <a:pt x="30" y="76"/>
                    <a:pt x="30" y="76"/>
                  </a:cubicBezTo>
                  <a:cubicBezTo>
                    <a:pt x="34" y="70"/>
                    <a:pt x="34" y="70"/>
                    <a:pt x="34" y="70"/>
                  </a:cubicBezTo>
                  <a:cubicBezTo>
                    <a:pt x="43" y="56"/>
                    <a:pt x="51" y="40"/>
                    <a:pt x="60" y="22"/>
                  </a:cubicBezTo>
                  <a:cubicBezTo>
                    <a:pt x="63" y="16"/>
                    <a:pt x="63" y="16"/>
                    <a:pt x="63" y="16"/>
                  </a:cubicBezTo>
                  <a:cubicBezTo>
                    <a:pt x="49" y="7"/>
                    <a:pt x="49" y="7"/>
                    <a:pt x="49" y="7"/>
                  </a:cubicBezTo>
                  <a:lnTo>
                    <a:pt x="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2" name="Freeform 195"/>
            <p:cNvSpPr>
              <a:spLocks/>
            </p:cNvSpPr>
            <p:nvPr/>
          </p:nvSpPr>
          <p:spPr bwMode="black">
            <a:xfrm>
              <a:off x="8229600" y="2798763"/>
              <a:ext cx="57150" cy="49213"/>
            </a:xfrm>
            <a:custGeom>
              <a:avLst/>
              <a:gdLst>
                <a:gd name="T0" fmla="*/ 52 w 76"/>
                <a:gd name="T1" fmla="*/ 3 h 65"/>
                <a:gd name="T2" fmla="*/ 6 w 76"/>
                <a:gd name="T3" fmla="*/ 31 h 65"/>
                <a:gd name="T4" fmla="*/ 0 w 76"/>
                <a:gd name="T5" fmla="*/ 35 h 65"/>
                <a:gd name="T6" fmla="*/ 17 w 76"/>
                <a:gd name="T7" fmla="*/ 65 h 65"/>
                <a:gd name="T8" fmla="*/ 24 w 76"/>
                <a:gd name="T9" fmla="*/ 61 h 65"/>
                <a:gd name="T10" fmla="*/ 70 w 76"/>
                <a:gd name="T11" fmla="*/ 33 h 65"/>
                <a:gd name="T12" fmla="*/ 76 w 76"/>
                <a:gd name="T13" fmla="*/ 30 h 65"/>
                <a:gd name="T14" fmla="*/ 58 w 76"/>
                <a:gd name="T15" fmla="*/ 0 h 65"/>
                <a:gd name="T16" fmla="*/ 52 w 76"/>
                <a:gd name="T17" fmla="*/ 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5">
                  <a:moveTo>
                    <a:pt x="52" y="3"/>
                  </a:moveTo>
                  <a:cubicBezTo>
                    <a:pt x="38" y="12"/>
                    <a:pt x="22" y="21"/>
                    <a:pt x="6" y="31"/>
                  </a:cubicBezTo>
                  <a:cubicBezTo>
                    <a:pt x="0" y="35"/>
                    <a:pt x="0" y="35"/>
                    <a:pt x="0" y="35"/>
                  </a:cubicBezTo>
                  <a:cubicBezTo>
                    <a:pt x="17" y="65"/>
                    <a:pt x="17" y="65"/>
                    <a:pt x="17" y="65"/>
                  </a:cubicBezTo>
                  <a:cubicBezTo>
                    <a:pt x="24" y="61"/>
                    <a:pt x="24" y="61"/>
                    <a:pt x="24" y="61"/>
                  </a:cubicBezTo>
                  <a:cubicBezTo>
                    <a:pt x="41" y="51"/>
                    <a:pt x="56" y="42"/>
                    <a:pt x="70" y="33"/>
                  </a:cubicBezTo>
                  <a:cubicBezTo>
                    <a:pt x="76" y="30"/>
                    <a:pt x="76" y="30"/>
                    <a:pt x="76" y="30"/>
                  </a:cubicBezTo>
                  <a:cubicBezTo>
                    <a:pt x="58" y="0"/>
                    <a:pt x="58" y="0"/>
                    <a:pt x="58" y="0"/>
                  </a:cubicBezTo>
                  <a:lnTo>
                    <a:pt x="52"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3" name="Freeform 196"/>
            <p:cNvSpPr>
              <a:spLocks/>
            </p:cNvSpPr>
            <p:nvPr/>
          </p:nvSpPr>
          <p:spPr bwMode="black">
            <a:xfrm>
              <a:off x="8297863" y="2754313"/>
              <a:ext cx="57150" cy="50800"/>
            </a:xfrm>
            <a:custGeom>
              <a:avLst/>
              <a:gdLst>
                <a:gd name="T0" fmla="*/ 49 w 77"/>
                <a:gd name="T1" fmla="*/ 5 h 68"/>
                <a:gd name="T2" fmla="*/ 7 w 77"/>
                <a:gd name="T3" fmla="*/ 34 h 68"/>
                <a:gd name="T4" fmla="*/ 0 w 77"/>
                <a:gd name="T5" fmla="*/ 39 h 68"/>
                <a:gd name="T6" fmla="*/ 19 w 77"/>
                <a:gd name="T7" fmla="*/ 68 h 68"/>
                <a:gd name="T8" fmla="*/ 26 w 77"/>
                <a:gd name="T9" fmla="*/ 64 h 68"/>
                <a:gd name="T10" fmla="*/ 71 w 77"/>
                <a:gd name="T11" fmla="*/ 33 h 68"/>
                <a:gd name="T12" fmla="*/ 77 w 77"/>
                <a:gd name="T13" fmla="*/ 28 h 68"/>
                <a:gd name="T14" fmla="*/ 55 w 77"/>
                <a:gd name="T15" fmla="*/ 0 h 68"/>
                <a:gd name="T16" fmla="*/ 49 w 77"/>
                <a:gd name="T17"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8">
                  <a:moveTo>
                    <a:pt x="49" y="5"/>
                  </a:moveTo>
                  <a:cubicBezTo>
                    <a:pt x="40" y="12"/>
                    <a:pt x="26" y="22"/>
                    <a:pt x="7" y="34"/>
                  </a:cubicBezTo>
                  <a:cubicBezTo>
                    <a:pt x="0" y="39"/>
                    <a:pt x="0" y="39"/>
                    <a:pt x="0" y="39"/>
                  </a:cubicBezTo>
                  <a:cubicBezTo>
                    <a:pt x="19" y="68"/>
                    <a:pt x="19" y="68"/>
                    <a:pt x="19" y="68"/>
                  </a:cubicBezTo>
                  <a:cubicBezTo>
                    <a:pt x="26" y="64"/>
                    <a:pt x="26" y="64"/>
                    <a:pt x="26" y="64"/>
                  </a:cubicBezTo>
                  <a:cubicBezTo>
                    <a:pt x="46" y="51"/>
                    <a:pt x="61" y="41"/>
                    <a:pt x="71" y="33"/>
                  </a:cubicBezTo>
                  <a:cubicBezTo>
                    <a:pt x="77" y="28"/>
                    <a:pt x="77" y="28"/>
                    <a:pt x="77" y="28"/>
                  </a:cubicBezTo>
                  <a:cubicBezTo>
                    <a:pt x="55" y="0"/>
                    <a:pt x="55" y="0"/>
                    <a:pt x="55" y="0"/>
                  </a:cubicBezTo>
                  <a:lnTo>
                    <a:pt x="49"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4" name="Freeform 197"/>
            <p:cNvSpPr>
              <a:spLocks/>
            </p:cNvSpPr>
            <p:nvPr/>
          </p:nvSpPr>
          <p:spPr bwMode="black">
            <a:xfrm>
              <a:off x="7313613" y="2935288"/>
              <a:ext cx="57150" cy="49213"/>
            </a:xfrm>
            <a:custGeom>
              <a:avLst/>
              <a:gdLst>
                <a:gd name="T0" fmla="*/ 24 w 77"/>
                <a:gd name="T1" fmla="*/ 4 h 65"/>
                <a:gd name="T2" fmla="*/ 18 w 77"/>
                <a:gd name="T3" fmla="*/ 0 h 65"/>
                <a:gd name="T4" fmla="*/ 0 w 77"/>
                <a:gd name="T5" fmla="*/ 30 h 65"/>
                <a:gd name="T6" fmla="*/ 7 w 77"/>
                <a:gd name="T7" fmla="*/ 34 h 65"/>
                <a:gd name="T8" fmla="*/ 53 w 77"/>
                <a:gd name="T9" fmla="*/ 61 h 65"/>
                <a:gd name="T10" fmla="*/ 59 w 77"/>
                <a:gd name="T11" fmla="*/ 65 h 65"/>
                <a:gd name="T12" fmla="*/ 77 w 77"/>
                <a:gd name="T13" fmla="*/ 34 h 65"/>
                <a:gd name="T14" fmla="*/ 71 w 77"/>
                <a:gd name="T15" fmla="*/ 31 h 65"/>
                <a:gd name="T16" fmla="*/ 24 w 77"/>
                <a:gd name="T17"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5">
                  <a:moveTo>
                    <a:pt x="24" y="4"/>
                  </a:moveTo>
                  <a:cubicBezTo>
                    <a:pt x="18" y="0"/>
                    <a:pt x="18" y="0"/>
                    <a:pt x="18" y="0"/>
                  </a:cubicBezTo>
                  <a:cubicBezTo>
                    <a:pt x="0" y="30"/>
                    <a:pt x="0" y="30"/>
                    <a:pt x="0" y="30"/>
                  </a:cubicBezTo>
                  <a:cubicBezTo>
                    <a:pt x="7" y="34"/>
                    <a:pt x="7" y="34"/>
                    <a:pt x="7" y="34"/>
                  </a:cubicBezTo>
                  <a:cubicBezTo>
                    <a:pt x="22" y="43"/>
                    <a:pt x="37" y="52"/>
                    <a:pt x="53" y="61"/>
                  </a:cubicBezTo>
                  <a:cubicBezTo>
                    <a:pt x="59" y="65"/>
                    <a:pt x="59" y="65"/>
                    <a:pt x="59" y="65"/>
                  </a:cubicBezTo>
                  <a:cubicBezTo>
                    <a:pt x="77" y="34"/>
                    <a:pt x="77" y="34"/>
                    <a:pt x="77" y="34"/>
                  </a:cubicBezTo>
                  <a:cubicBezTo>
                    <a:pt x="71" y="31"/>
                    <a:pt x="71" y="31"/>
                    <a:pt x="71" y="31"/>
                  </a:cubicBezTo>
                  <a:cubicBezTo>
                    <a:pt x="55" y="22"/>
                    <a:pt x="40" y="13"/>
                    <a:pt x="2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5" name="Freeform 198"/>
            <p:cNvSpPr>
              <a:spLocks/>
            </p:cNvSpPr>
            <p:nvPr/>
          </p:nvSpPr>
          <p:spPr bwMode="black">
            <a:xfrm>
              <a:off x="7381875" y="2974975"/>
              <a:ext cx="57150" cy="49213"/>
            </a:xfrm>
            <a:custGeom>
              <a:avLst/>
              <a:gdLst>
                <a:gd name="T0" fmla="*/ 0 w 36"/>
                <a:gd name="T1" fmla="*/ 15 h 31"/>
                <a:gd name="T2" fmla="*/ 28 w 36"/>
                <a:gd name="T3" fmla="*/ 31 h 31"/>
                <a:gd name="T4" fmla="*/ 36 w 36"/>
                <a:gd name="T5" fmla="*/ 17 h 31"/>
                <a:gd name="T6" fmla="*/ 8 w 36"/>
                <a:gd name="T7" fmla="*/ 0 h 31"/>
                <a:gd name="T8" fmla="*/ 0 w 36"/>
                <a:gd name="T9" fmla="*/ 15 h 31"/>
              </a:gdLst>
              <a:ahLst/>
              <a:cxnLst>
                <a:cxn ang="0">
                  <a:pos x="T0" y="T1"/>
                </a:cxn>
                <a:cxn ang="0">
                  <a:pos x="T2" y="T3"/>
                </a:cxn>
                <a:cxn ang="0">
                  <a:pos x="T4" y="T5"/>
                </a:cxn>
                <a:cxn ang="0">
                  <a:pos x="T6" y="T7"/>
                </a:cxn>
                <a:cxn ang="0">
                  <a:pos x="T8" y="T9"/>
                </a:cxn>
              </a:cxnLst>
              <a:rect l="0" t="0" r="r" b="b"/>
              <a:pathLst>
                <a:path w="36" h="31">
                  <a:moveTo>
                    <a:pt x="0" y="15"/>
                  </a:moveTo>
                  <a:lnTo>
                    <a:pt x="28" y="31"/>
                  </a:lnTo>
                  <a:lnTo>
                    <a:pt x="36" y="17"/>
                  </a:lnTo>
                  <a:lnTo>
                    <a:pt x="8" y="0"/>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6" name="Freeform 199"/>
            <p:cNvSpPr>
              <a:spLocks/>
            </p:cNvSpPr>
            <p:nvPr/>
          </p:nvSpPr>
          <p:spPr bwMode="black">
            <a:xfrm>
              <a:off x="7243763" y="2895600"/>
              <a:ext cx="58738" cy="47625"/>
            </a:xfrm>
            <a:custGeom>
              <a:avLst/>
              <a:gdLst>
                <a:gd name="T0" fmla="*/ 24 w 77"/>
                <a:gd name="T1" fmla="*/ 4 h 64"/>
                <a:gd name="T2" fmla="*/ 17 w 77"/>
                <a:gd name="T3" fmla="*/ 0 h 64"/>
                <a:gd name="T4" fmla="*/ 0 w 77"/>
                <a:gd name="T5" fmla="*/ 31 h 64"/>
                <a:gd name="T6" fmla="*/ 6 w 77"/>
                <a:gd name="T7" fmla="*/ 34 h 64"/>
                <a:gd name="T8" fmla="*/ 53 w 77"/>
                <a:gd name="T9" fmla="*/ 61 h 64"/>
                <a:gd name="T10" fmla="*/ 59 w 77"/>
                <a:gd name="T11" fmla="*/ 64 h 64"/>
                <a:gd name="T12" fmla="*/ 77 w 77"/>
                <a:gd name="T13" fmla="*/ 34 h 64"/>
                <a:gd name="T14" fmla="*/ 70 w 77"/>
                <a:gd name="T15" fmla="*/ 30 h 64"/>
                <a:gd name="T16" fmla="*/ 24 w 77"/>
                <a:gd name="T17" fmla="*/ 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24" y="4"/>
                  </a:moveTo>
                  <a:cubicBezTo>
                    <a:pt x="17" y="0"/>
                    <a:pt x="17" y="0"/>
                    <a:pt x="17" y="0"/>
                  </a:cubicBezTo>
                  <a:cubicBezTo>
                    <a:pt x="0" y="31"/>
                    <a:pt x="0" y="31"/>
                    <a:pt x="0" y="31"/>
                  </a:cubicBezTo>
                  <a:cubicBezTo>
                    <a:pt x="6" y="34"/>
                    <a:pt x="6" y="34"/>
                    <a:pt x="6" y="34"/>
                  </a:cubicBezTo>
                  <a:cubicBezTo>
                    <a:pt x="21" y="42"/>
                    <a:pt x="36" y="51"/>
                    <a:pt x="53" y="61"/>
                  </a:cubicBezTo>
                  <a:cubicBezTo>
                    <a:pt x="59" y="64"/>
                    <a:pt x="59" y="64"/>
                    <a:pt x="59" y="64"/>
                  </a:cubicBezTo>
                  <a:cubicBezTo>
                    <a:pt x="77" y="34"/>
                    <a:pt x="77" y="34"/>
                    <a:pt x="77" y="34"/>
                  </a:cubicBezTo>
                  <a:cubicBezTo>
                    <a:pt x="70" y="30"/>
                    <a:pt x="70" y="30"/>
                    <a:pt x="70" y="30"/>
                  </a:cubicBezTo>
                  <a:cubicBezTo>
                    <a:pt x="53" y="20"/>
                    <a:pt x="38" y="12"/>
                    <a:pt x="2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7" name="Freeform 200"/>
            <p:cNvSpPr>
              <a:spLocks/>
            </p:cNvSpPr>
            <p:nvPr/>
          </p:nvSpPr>
          <p:spPr bwMode="black">
            <a:xfrm>
              <a:off x="7173913" y="2857500"/>
              <a:ext cx="57150" cy="47625"/>
            </a:xfrm>
            <a:custGeom>
              <a:avLst/>
              <a:gdLst>
                <a:gd name="T0" fmla="*/ 23 w 77"/>
                <a:gd name="T1" fmla="*/ 3 h 63"/>
                <a:gd name="T2" fmla="*/ 16 w 77"/>
                <a:gd name="T3" fmla="*/ 0 h 63"/>
                <a:gd name="T4" fmla="*/ 0 w 77"/>
                <a:gd name="T5" fmla="*/ 31 h 63"/>
                <a:gd name="T6" fmla="*/ 7 w 77"/>
                <a:gd name="T7" fmla="*/ 35 h 63"/>
                <a:gd name="T8" fmla="*/ 54 w 77"/>
                <a:gd name="T9" fmla="*/ 59 h 63"/>
                <a:gd name="T10" fmla="*/ 60 w 77"/>
                <a:gd name="T11" fmla="*/ 63 h 63"/>
                <a:gd name="T12" fmla="*/ 77 w 77"/>
                <a:gd name="T13" fmla="*/ 32 h 63"/>
                <a:gd name="T14" fmla="*/ 71 w 77"/>
                <a:gd name="T15" fmla="*/ 29 h 63"/>
                <a:gd name="T16" fmla="*/ 23 w 77"/>
                <a:gd name="T17" fmla="*/ 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3">
                  <a:moveTo>
                    <a:pt x="23" y="3"/>
                  </a:moveTo>
                  <a:cubicBezTo>
                    <a:pt x="16" y="0"/>
                    <a:pt x="16" y="0"/>
                    <a:pt x="16" y="0"/>
                  </a:cubicBezTo>
                  <a:cubicBezTo>
                    <a:pt x="0" y="31"/>
                    <a:pt x="0" y="31"/>
                    <a:pt x="0" y="31"/>
                  </a:cubicBezTo>
                  <a:cubicBezTo>
                    <a:pt x="7" y="35"/>
                    <a:pt x="7" y="35"/>
                    <a:pt x="7" y="35"/>
                  </a:cubicBezTo>
                  <a:cubicBezTo>
                    <a:pt x="20" y="41"/>
                    <a:pt x="36" y="50"/>
                    <a:pt x="54" y="59"/>
                  </a:cubicBezTo>
                  <a:cubicBezTo>
                    <a:pt x="60" y="63"/>
                    <a:pt x="60" y="63"/>
                    <a:pt x="60" y="63"/>
                  </a:cubicBezTo>
                  <a:cubicBezTo>
                    <a:pt x="77" y="32"/>
                    <a:pt x="77" y="32"/>
                    <a:pt x="77" y="32"/>
                  </a:cubicBezTo>
                  <a:cubicBezTo>
                    <a:pt x="71" y="29"/>
                    <a:pt x="71" y="29"/>
                    <a:pt x="71" y="29"/>
                  </a:cubicBezTo>
                  <a:cubicBezTo>
                    <a:pt x="52" y="18"/>
                    <a:pt x="36" y="10"/>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8" name="Freeform 201"/>
            <p:cNvSpPr>
              <a:spLocks/>
            </p:cNvSpPr>
            <p:nvPr/>
          </p:nvSpPr>
          <p:spPr bwMode="black">
            <a:xfrm>
              <a:off x="7099300" y="2835275"/>
              <a:ext cx="57150" cy="34925"/>
            </a:xfrm>
            <a:custGeom>
              <a:avLst/>
              <a:gdLst>
                <a:gd name="T0" fmla="*/ 60 w 76"/>
                <a:gd name="T1" fmla="*/ 10 h 47"/>
                <a:gd name="T2" fmla="*/ 58 w 76"/>
                <a:gd name="T3" fmla="*/ 10 h 47"/>
                <a:gd name="T4" fmla="*/ 18 w 76"/>
                <a:gd name="T5" fmla="*/ 2 h 47"/>
                <a:gd name="T6" fmla="*/ 11 w 76"/>
                <a:gd name="T7" fmla="*/ 0 h 47"/>
                <a:gd name="T8" fmla="*/ 0 w 76"/>
                <a:gd name="T9" fmla="*/ 33 h 47"/>
                <a:gd name="T10" fmla="*/ 7 w 76"/>
                <a:gd name="T11" fmla="*/ 35 h 47"/>
                <a:gd name="T12" fmla="*/ 55 w 76"/>
                <a:gd name="T13" fmla="*/ 45 h 47"/>
                <a:gd name="T14" fmla="*/ 60 w 76"/>
                <a:gd name="T15" fmla="*/ 45 h 47"/>
                <a:gd name="T16" fmla="*/ 61 w 76"/>
                <a:gd name="T17" fmla="*/ 45 h 47"/>
                <a:gd name="T18" fmla="*/ 68 w 76"/>
                <a:gd name="T19" fmla="*/ 47 h 47"/>
                <a:gd name="T20" fmla="*/ 76 w 76"/>
                <a:gd name="T21" fmla="*/ 13 h 47"/>
                <a:gd name="T22" fmla="*/ 69 w 76"/>
                <a:gd name="T23" fmla="*/ 11 h 47"/>
                <a:gd name="T24" fmla="*/ 60 w 76"/>
                <a:gd name="T25" fmla="*/ 1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47">
                  <a:moveTo>
                    <a:pt x="60" y="10"/>
                  </a:moveTo>
                  <a:cubicBezTo>
                    <a:pt x="58" y="10"/>
                    <a:pt x="58" y="10"/>
                    <a:pt x="58" y="10"/>
                  </a:cubicBezTo>
                  <a:cubicBezTo>
                    <a:pt x="49" y="11"/>
                    <a:pt x="35" y="8"/>
                    <a:pt x="18" y="2"/>
                  </a:cubicBezTo>
                  <a:cubicBezTo>
                    <a:pt x="11" y="0"/>
                    <a:pt x="11" y="0"/>
                    <a:pt x="11" y="0"/>
                  </a:cubicBezTo>
                  <a:cubicBezTo>
                    <a:pt x="0" y="33"/>
                    <a:pt x="0" y="33"/>
                    <a:pt x="0" y="33"/>
                  </a:cubicBezTo>
                  <a:cubicBezTo>
                    <a:pt x="7" y="35"/>
                    <a:pt x="7" y="35"/>
                    <a:pt x="7" y="35"/>
                  </a:cubicBezTo>
                  <a:cubicBezTo>
                    <a:pt x="20" y="40"/>
                    <a:pt x="39" y="45"/>
                    <a:pt x="55" y="45"/>
                  </a:cubicBezTo>
                  <a:cubicBezTo>
                    <a:pt x="57" y="45"/>
                    <a:pt x="59" y="45"/>
                    <a:pt x="60" y="45"/>
                  </a:cubicBezTo>
                  <a:cubicBezTo>
                    <a:pt x="60" y="45"/>
                    <a:pt x="61" y="45"/>
                    <a:pt x="61" y="45"/>
                  </a:cubicBezTo>
                  <a:cubicBezTo>
                    <a:pt x="68" y="47"/>
                    <a:pt x="68" y="47"/>
                    <a:pt x="68" y="47"/>
                  </a:cubicBezTo>
                  <a:cubicBezTo>
                    <a:pt x="76" y="13"/>
                    <a:pt x="76" y="13"/>
                    <a:pt x="76" y="13"/>
                  </a:cubicBezTo>
                  <a:cubicBezTo>
                    <a:pt x="69" y="11"/>
                    <a:pt x="69" y="11"/>
                    <a:pt x="69" y="11"/>
                  </a:cubicBezTo>
                  <a:cubicBezTo>
                    <a:pt x="66" y="10"/>
                    <a:pt x="63" y="10"/>
                    <a:pt x="60"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9" name="Freeform 202"/>
            <p:cNvSpPr>
              <a:spLocks/>
            </p:cNvSpPr>
            <p:nvPr/>
          </p:nvSpPr>
          <p:spPr bwMode="black">
            <a:xfrm>
              <a:off x="7721600" y="3168650"/>
              <a:ext cx="55563" cy="30163"/>
            </a:xfrm>
            <a:custGeom>
              <a:avLst/>
              <a:gdLst>
                <a:gd name="T0" fmla="*/ 57 w 74"/>
                <a:gd name="T1" fmla="*/ 3 h 40"/>
                <a:gd name="T2" fmla="*/ 53 w 74"/>
                <a:gd name="T3" fmla="*/ 4 h 40"/>
                <a:gd name="T4" fmla="*/ 11 w 74"/>
                <a:gd name="T5" fmla="*/ 4 h 40"/>
                <a:gd name="T6" fmla="*/ 3 w 74"/>
                <a:gd name="T7" fmla="*/ 3 h 40"/>
                <a:gd name="T8" fmla="*/ 0 w 74"/>
                <a:gd name="T9" fmla="*/ 38 h 40"/>
                <a:gd name="T10" fmla="*/ 7 w 74"/>
                <a:gd name="T11" fmla="*/ 39 h 40"/>
                <a:gd name="T12" fmla="*/ 32 w 74"/>
                <a:gd name="T13" fmla="*/ 40 h 40"/>
                <a:gd name="T14" fmla="*/ 60 w 74"/>
                <a:gd name="T15" fmla="*/ 38 h 40"/>
                <a:gd name="T16" fmla="*/ 67 w 74"/>
                <a:gd name="T17" fmla="*/ 36 h 40"/>
                <a:gd name="T18" fmla="*/ 74 w 74"/>
                <a:gd name="T19" fmla="*/ 34 h 40"/>
                <a:gd name="T20" fmla="*/ 64 w 74"/>
                <a:gd name="T21" fmla="*/ 0 h 40"/>
                <a:gd name="T22" fmla="*/ 57 w 74"/>
                <a:gd name="T23" fmla="*/ 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40">
                  <a:moveTo>
                    <a:pt x="57" y="3"/>
                  </a:moveTo>
                  <a:cubicBezTo>
                    <a:pt x="56" y="3"/>
                    <a:pt x="55" y="3"/>
                    <a:pt x="53" y="4"/>
                  </a:cubicBezTo>
                  <a:cubicBezTo>
                    <a:pt x="43" y="5"/>
                    <a:pt x="28" y="6"/>
                    <a:pt x="11" y="4"/>
                  </a:cubicBezTo>
                  <a:cubicBezTo>
                    <a:pt x="3" y="3"/>
                    <a:pt x="3" y="3"/>
                    <a:pt x="3" y="3"/>
                  </a:cubicBezTo>
                  <a:cubicBezTo>
                    <a:pt x="0" y="38"/>
                    <a:pt x="0" y="38"/>
                    <a:pt x="0" y="38"/>
                  </a:cubicBezTo>
                  <a:cubicBezTo>
                    <a:pt x="7" y="39"/>
                    <a:pt x="7" y="39"/>
                    <a:pt x="7" y="39"/>
                  </a:cubicBezTo>
                  <a:cubicBezTo>
                    <a:pt x="16" y="40"/>
                    <a:pt x="25" y="40"/>
                    <a:pt x="32" y="40"/>
                  </a:cubicBezTo>
                  <a:cubicBezTo>
                    <a:pt x="43" y="40"/>
                    <a:pt x="52" y="40"/>
                    <a:pt x="60" y="38"/>
                  </a:cubicBezTo>
                  <a:cubicBezTo>
                    <a:pt x="62" y="38"/>
                    <a:pt x="65" y="37"/>
                    <a:pt x="67" y="36"/>
                  </a:cubicBezTo>
                  <a:cubicBezTo>
                    <a:pt x="74" y="34"/>
                    <a:pt x="74" y="34"/>
                    <a:pt x="74" y="34"/>
                  </a:cubicBezTo>
                  <a:cubicBezTo>
                    <a:pt x="64" y="0"/>
                    <a:pt x="64" y="0"/>
                    <a:pt x="64" y="0"/>
                  </a:cubicBezTo>
                  <a:lnTo>
                    <a:pt x="57"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0" name="Freeform 203"/>
            <p:cNvSpPr>
              <a:spLocks/>
            </p:cNvSpPr>
            <p:nvPr/>
          </p:nvSpPr>
          <p:spPr bwMode="black">
            <a:xfrm>
              <a:off x="7583488" y="3100388"/>
              <a:ext cx="49213" cy="58738"/>
            </a:xfrm>
            <a:custGeom>
              <a:avLst/>
              <a:gdLst>
                <a:gd name="T0" fmla="*/ 49 w 64"/>
                <a:gd name="T1" fmla="*/ 34 h 78"/>
                <a:gd name="T2" fmla="*/ 49 w 64"/>
                <a:gd name="T3" fmla="*/ 33 h 78"/>
                <a:gd name="T4" fmla="*/ 33 w 64"/>
                <a:gd name="T5" fmla="*/ 6 h 78"/>
                <a:gd name="T6" fmla="*/ 29 w 64"/>
                <a:gd name="T7" fmla="*/ 0 h 78"/>
                <a:gd name="T8" fmla="*/ 0 w 64"/>
                <a:gd name="T9" fmla="*/ 19 h 78"/>
                <a:gd name="T10" fmla="*/ 4 w 64"/>
                <a:gd name="T11" fmla="*/ 26 h 78"/>
                <a:gd name="T12" fmla="*/ 18 w 64"/>
                <a:gd name="T13" fmla="*/ 50 h 78"/>
                <a:gd name="T14" fmla="*/ 31 w 64"/>
                <a:gd name="T15" fmla="*/ 72 h 78"/>
                <a:gd name="T16" fmla="*/ 35 w 64"/>
                <a:gd name="T17" fmla="*/ 78 h 78"/>
                <a:gd name="T18" fmla="*/ 64 w 64"/>
                <a:gd name="T19" fmla="*/ 59 h 78"/>
                <a:gd name="T20" fmla="*/ 60 w 64"/>
                <a:gd name="T21" fmla="*/ 52 h 78"/>
                <a:gd name="T22" fmla="*/ 49 w 64"/>
                <a:gd name="T23" fmla="*/ 3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78">
                  <a:moveTo>
                    <a:pt x="49" y="34"/>
                  </a:moveTo>
                  <a:cubicBezTo>
                    <a:pt x="49" y="33"/>
                    <a:pt x="49" y="33"/>
                    <a:pt x="49" y="33"/>
                  </a:cubicBezTo>
                  <a:cubicBezTo>
                    <a:pt x="44" y="25"/>
                    <a:pt x="39" y="15"/>
                    <a:pt x="33" y="6"/>
                  </a:cubicBezTo>
                  <a:cubicBezTo>
                    <a:pt x="29" y="0"/>
                    <a:pt x="29" y="0"/>
                    <a:pt x="29" y="0"/>
                  </a:cubicBezTo>
                  <a:cubicBezTo>
                    <a:pt x="0" y="19"/>
                    <a:pt x="0" y="19"/>
                    <a:pt x="0" y="19"/>
                  </a:cubicBezTo>
                  <a:cubicBezTo>
                    <a:pt x="4" y="26"/>
                    <a:pt x="4" y="26"/>
                    <a:pt x="4" y="26"/>
                  </a:cubicBezTo>
                  <a:cubicBezTo>
                    <a:pt x="9" y="34"/>
                    <a:pt x="14" y="43"/>
                    <a:pt x="18" y="50"/>
                  </a:cubicBezTo>
                  <a:cubicBezTo>
                    <a:pt x="22" y="58"/>
                    <a:pt x="27" y="65"/>
                    <a:pt x="31" y="72"/>
                  </a:cubicBezTo>
                  <a:cubicBezTo>
                    <a:pt x="35" y="78"/>
                    <a:pt x="35" y="78"/>
                    <a:pt x="35" y="78"/>
                  </a:cubicBezTo>
                  <a:cubicBezTo>
                    <a:pt x="64" y="59"/>
                    <a:pt x="64" y="59"/>
                    <a:pt x="64" y="59"/>
                  </a:cubicBezTo>
                  <a:cubicBezTo>
                    <a:pt x="60" y="52"/>
                    <a:pt x="60" y="52"/>
                    <a:pt x="60" y="52"/>
                  </a:cubicBezTo>
                  <a:cubicBezTo>
                    <a:pt x="57" y="47"/>
                    <a:pt x="53" y="41"/>
                    <a:pt x="4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1" name="Freeform 204"/>
            <p:cNvSpPr>
              <a:spLocks/>
            </p:cNvSpPr>
            <p:nvPr/>
          </p:nvSpPr>
          <p:spPr bwMode="black">
            <a:xfrm>
              <a:off x="7521575" y="3054350"/>
              <a:ext cx="55563" cy="47625"/>
            </a:xfrm>
            <a:custGeom>
              <a:avLst/>
              <a:gdLst>
                <a:gd name="T0" fmla="*/ 23 w 75"/>
                <a:gd name="T1" fmla="*/ 4 h 62"/>
                <a:gd name="T2" fmla="*/ 17 w 75"/>
                <a:gd name="T3" fmla="*/ 0 h 62"/>
                <a:gd name="T4" fmla="*/ 0 w 75"/>
                <a:gd name="T5" fmla="*/ 31 h 62"/>
                <a:gd name="T6" fmla="*/ 6 w 75"/>
                <a:gd name="T7" fmla="*/ 35 h 62"/>
                <a:gd name="T8" fmla="*/ 57 w 75"/>
                <a:gd name="T9" fmla="*/ 59 h 62"/>
                <a:gd name="T10" fmla="*/ 66 w 75"/>
                <a:gd name="T11" fmla="*/ 62 h 62"/>
                <a:gd name="T12" fmla="*/ 75 w 75"/>
                <a:gd name="T13" fmla="*/ 28 h 62"/>
                <a:gd name="T14" fmla="*/ 66 w 75"/>
                <a:gd name="T15" fmla="*/ 25 h 62"/>
                <a:gd name="T16" fmla="*/ 23 w 75"/>
                <a:gd name="T17"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62">
                  <a:moveTo>
                    <a:pt x="23" y="4"/>
                  </a:moveTo>
                  <a:cubicBezTo>
                    <a:pt x="17" y="0"/>
                    <a:pt x="17" y="0"/>
                    <a:pt x="17" y="0"/>
                  </a:cubicBezTo>
                  <a:cubicBezTo>
                    <a:pt x="0" y="31"/>
                    <a:pt x="0" y="31"/>
                    <a:pt x="0" y="31"/>
                  </a:cubicBezTo>
                  <a:cubicBezTo>
                    <a:pt x="6" y="35"/>
                    <a:pt x="6" y="35"/>
                    <a:pt x="6" y="35"/>
                  </a:cubicBezTo>
                  <a:cubicBezTo>
                    <a:pt x="42" y="54"/>
                    <a:pt x="52" y="58"/>
                    <a:pt x="57" y="59"/>
                  </a:cubicBezTo>
                  <a:cubicBezTo>
                    <a:pt x="66" y="62"/>
                    <a:pt x="66" y="62"/>
                    <a:pt x="66" y="62"/>
                  </a:cubicBezTo>
                  <a:cubicBezTo>
                    <a:pt x="75" y="28"/>
                    <a:pt x="75" y="28"/>
                    <a:pt x="75" y="28"/>
                  </a:cubicBezTo>
                  <a:cubicBezTo>
                    <a:pt x="66" y="25"/>
                    <a:pt x="66" y="25"/>
                    <a:pt x="66" y="25"/>
                  </a:cubicBezTo>
                  <a:cubicBezTo>
                    <a:pt x="65" y="25"/>
                    <a:pt x="58" y="23"/>
                    <a:pt x="2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2" name="Freeform 205"/>
            <p:cNvSpPr>
              <a:spLocks/>
            </p:cNvSpPr>
            <p:nvPr/>
          </p:nvSpPr>
          <p:spPr bwMode="black">
            <a:xfrm>
              <a:off x="7640638" y="3154363"/>
              <a:ext cx="57150" cy="38100"/>
            </a:xfrm>
            <a:custGeom>
              <a:avLst/>
              <a:gdLst>
                <a:gd name="T0" fmla="*/ 19 w 76"/>
                <a:gd name="T1" fmla="*/ 3 h 52"/>
                <a:gd name="T2" fmla="*/ 12 w 76"/>
                <a:gd name="T3" fmla="*/ 0 h 52"/>
                <a:gd name="T4" fmla="*/ 0 w 76"/>
                <a:gd name="T5" fmla="*/ 33 h 52"/>
                <a:gd name="T6" fmla="*/ 7 w 76"/>
                <a:gd name="T7" fmla="*/ 36 h 52"/>
                <a:gd name="T8" fmla="*/ 61 w 76"/>
                <a:gd name="T9" fmla="*/ 51 h 52"/>
                <a:gd name="T10" fmla="*/ 68 w 76"/>
                <a:gd name="T11" fmla="*/ 52 h 52"/>
                <a:gd name="T12" fmla="*/ 76 w 76"/>
                <a:gd name="T13" fmla="*/ 18 h 52"/>
                <a:gd name="T14" fmla="*/ 68 w 76"/>
                <a:gd name="T15" fmla="*/ 16 h 52"/>
                <a:gd name="T16" fmla="*/ 19 w 76"/>
                <a:gd name="T17" fmla="*/ 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52">
                  <a:moveTo>
                    <a:pt x="19" y="3"/>
                  </a:moveTo>
                  <a:cubicBezTo>
                    <a:pt x="12" y="0"/>
                    <a:pt x="12" y="0"/>
                    <a:pt x="12" y="0"/>
                  </a:cubicBezTo>
                  <a:cubicBezTo>
                    <a:pt x="0" y="33"/>
                    <a:pt x="0" y="33"/>
                    <a:pt x="0" y="33"/>
                  </a:cubicBezTo>
                  <a:cubicBezTo>
                    <a:pt x="7" y="36"/>
                    <a:pt x="7" y="36"/>
                    <a:pt x="7" y="36"/>
                  </a:cubicBezTo>
                  <a:cubicBezTo>
                    <a:pt x="23" y="41"/>
                    <a:pt x="41" y="46"/>
                    <a:pt x="61" y="51"/>
                  </a:cubicBezTo>
                  <a:cubicBezTo>
                    <a:pt x="68" y="52"/>
                    <a:pt x="68" y="52"/>
                    <a:pt x="68" y="52"/>
                  </a:cubicBezTo>
                  <a:cubicBezTo>
                    <a:pt x="76" y="18"/>
                    <a:pt x="76" y="18"/>
                    <a:pt x="76" y="18"/>
                  </a:cubicBezTo>
                  <a:cubicBezTo>
                    <a:pt x="68" y="16"/>
                    <a:pt x="68" y="16"/>
                    <a:pt x="68" y="16"/>
                  </a:cubicBezTo>
                  <a:cubicBezTo>
                    <a:pt x="50" y="12"/>
                    <a:pt x="33" y="8"/>
                    <a:pt x="1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3" name="Freeform 206"/>
            <p:cNvSpPr>
              <a:spLocks/>
            </p:cNvSpPr>
            <p:nvPr/>
          </p:nvSpPr>
          <p:spPr bwMode="black">
            <a:xfrm>
              <a:off x="7451725" y="3016250"/>
              <a:ext cx="57150" cy="47625"/>
            </a:xfrm>
            <a:custGeom>
              <a:avLst/>
              <a:gdLst>
                <a:gd name="T0" fmla="*/ 24 w 77"/>
                <a:gd name="T1" fmla="*/ 3 h 64"/>
                <a:gd name="T2" fmla="*/ 17 w 77"/>
                <a:gd name="T3" fmla="*/ 0 h 64"/>
                <a:gd name="T4" fmla="*/ 0 w 77"/>
                <a:gd name="T5" fmla="*/ 30 h 64"/>
                <a:gd name="T6" fmla="*/ 6 w 77"/>
                <a:gd name="T7" fmla="*/ 34 h 64"/>
                <a:gd name="T8" fmla="*/ 53 w 77"/>
                <a:gd name="T9" fmla="*/ 61 h 64"/>
                <a:gd name="T10" fmla="*/ 59 w 77"/>
                <a:gd name="T11" fmla="*/ 64 h 64"/>
                <a:gd name="T12" fmla="*/ 77 w 77"/>
                <a:gd name="T13" fmla="*/ 34 h 64"/>
                <a:gd name="T14" fmla="*/ 70 w 77"/>
                <a:gd name="T15" fmla="*/ 30 h 64"/>
                <a:gd name="T16" fmla="*/ 24 w 77"/>
                <a:gd name="T17" fmla="*/ 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24" y="3"/>
                  </a:moveTo>
                  <a:cubicBezTo>
                    <a:pt x="17" y="0"/>
                    <a:pt x="17" y="0"/>
                    <a:pt x="17" y="0"/>
                  </a:cubicBezTo>
                  <a:cubicBezTo>
                    <a:pt x="0" y="30"/>
                    <a:pt x="0" y="30"/>
                    <a:pt x="0" y="30"/>
                  </a:cubicBezTo>
                  <a:cubicBezTo>
                    <a:pt x="6" y="34"/>
                    <a:pt x="6" y="34"/>
                    <a:pt x="6" y="34"/>
                  </a:cubicBezTo>
                  <a:cubicBezTo>
                    <a:pt x="23" y="43"/>
                    <a:pt x="38" y="52"/>
                    <a:pt x="53" y="61"/>
                  </a:cubicBezTo>
                  <a:cubicBezTo>
                    <a:pt x="59" y="64"/>
                    <a:pt x="59" y="64"/>
                    <a:pt x="59" y="64"/>
                  </a:cubicBezTo>
                  <a:cubicBezTo>
                    <a:pt x="77" y="34"/>
                    <a:pt x="77" y="34"/>
                    <a:pt x="77" y="34"/>
                  </a:cubicBezTo>
                  <a:cubicBezTo>
                    <a:pt x="70" y="30"/>
                    <a:pt x="70" y="30"/>
                    <a:pt x="70" y="30"/>
                  </a:cubicBezTo>
                  <a:cubicBezTo>
                    <a:pt x="56" y="22"/>
                    <a:pt x="41" y="13"/>
                    <a:pt x="2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4" name="Freeform 207"/>
            <p:cNvSpPr>
              <a:spLocks noEditPoints="1"/>
            </p:cNvSpPr>
            <p:nvPr/>
          </p:nvSpPr>
          <p:spPr bwMode="black">
            <a:xfrm>
              <a:off x="7108825" y="2208213"/>
              <a:ext cx="1198563" cy="892175"/>
            </a:xfrm>
            <a:custGeom>
              <a:avLst/>
              <a:gdLst>
                <a:gd name="T0" fmla="*/ 1583 w 1601"/>
                <a:gd name="T1" fmla="*/ 409 h 1191"/>
                <a:gd name="T2" fmla="*/ 891 w 1601"/>
                <a:gd name="T3" fmla="*/ 6 h 1191"/>
                <a:gd name="T4" fmla="*/ 841 w 1601"/>
                <a:gd name="T5" fmla="*/ 6 h 1191"/>
                <a:gd name="T6" fmla="*/ 861 w 1601"/>
                <a:gd name="T7" fmla="*/ 834 h 1191"/>
                <a:gd name="T8" fmla="*/ 596 w 1601"/>
                <a:gd name="T9" fmla="*/ 987 h 1191"/>
                <a:gd name="T10" fmla="*/ 148 w 1601"/>
                <a:gd name="T11" fmla="*/ 797 h 1191"/>
                <a:gd name="T12" fmla="*/ 200 w 1601"/>
                <a:gd name="T13" fmla="*/ 762 h 1191"/>
                <a:gd name="T14" fmla="*/ 886 w 1601"/>
                <a:gd name="T15" fmla="*/ 1163 h 1191"/>
                <a:gd name="T16" fmla="*/ 853 w 1601"/>
                <a:gd name="T17" fmla="*/ 1191 h 1191"/>
                <a:gd name="T18" fmla="*/ 677 w 1601"/>
                <a:gd name="T19" fmla="*/ 1097 h 1191"/>
                <a:gd name="T20" fmla="*/ 730 w 1601"/>
                <a:gd name="T21" fmla="*/ 1062 h 1191"/>
                <a:gd name="T22" fmla="*/ 831 w 1601"/>
                <a:gd name="T23" fmla="*/ 926 h 1191"/>
                <a:gd name="T24" fmla="*/ 56 w 1601"/>
                <a:gd name="T25" fmla="*/ 679 h 1191"/>
                <a:gd name="T26" fmla="*/ 66 w 1601"/>
                <a:gd name="T27" fmla="*/ 687 h 1191"/>
                <a:gd name="T28" fmla="*/ 27 w 1601"/>
                <a:gd name="T29" fmla="*/ 728 h 1191"/>
                <a:gd name="T30" fmla="*/ 0 w 1601"/>
                <a:gd name="T31" fmla="*/ 691 h 1191"/>
                <a:gd name="T32" fmla="*/ 17 w 1601"/>
                <a:gd name="T33" fmla="*/ 416 h 1191"/>
                <a:gd name="T34" fmla="*/ 96 w 1601"/>
                <a:gd name="T35" fmla="*/ 442 h 1191"/>
                <a:gd name="T36" fmla="*/ 877 w 1601"/>
                <a:gd name="T37" fmla="*/ 881 h 1191"/>
                <a:gd name="T38" fmla="*/ 1600 w 1601"/>
                <a:gd name="T39" fmla="*/ 438 h 1191"/>
                <a:gd name="T40" fmla="*/ 1601 w 1601"/>
                <a:gd name="T41" fmla="*/ 669 h 1191"/>
                <a:gd name="T42" fmla="*/ 919 w 1601"/>
                <a:gd name="T43" fmla="*/ 1087 h 1191"/>
                <a:gd name="T44" fmla="*/ 894 w 1601"/>
                <a:gd name="T45" fmla="*/ 853 h 1191"/>
                <a:gd name="T46" fmla="*/ 525 w 1601"/>
                <a:gd name="T47" fmla="*/ 886 h 1191"/>
                <a:gd name="T48" fmla="*/ 316 w 1601"/>
                <a:gd name="T49" fmla="*/ 770 h 1191"/>
                <a:gd name="T50" fmla="*/ 300 w 1601"/>
                <a:gd name="T51" fmla="*/ 721 h 1191"/>
                <a:gd name="T52" fmla="*/ 523 w 1601"/>
                <a:gd name="T53" fmla="*/ 822 h 1191"/>
                <a:gd name="T54" fmla="*/ 539 w 1601"/>
                <a:gd name="T55" fmla="*/ 870 h 1191"/>
                <a:gd name="T56" fmla="*/ 712 w 1601"/>
                <a:gd name="T57" fmla="*/ 1033 h 1191"/>
                <a:gd name="T58" fmla="*/ 648 w 1601"/>
                <a:gd name="T59" fmla="*/ 1091 h 1191"/>
                <a:gd name="T60" fmla="*/ 617 w 1601"/>
                <a:gd name="T61" fmla="*/ 1070 h 1191"/>
                <a:gd name="T62" fmla="*/ 625 w 1601"/>
                <a:gd name="T63" fmla="*/ 914 h 1191"/>
                <a:gd name="T64" fmla="*/ 712 w 1601"/>
                <a:gd name="T65" fmla="*/ 885 h 1191"/>
                <a:gd name="T66" fmla="*/ 708 w 1601"/>
                <a:gd name="T67" fmla="*/ 909 h 1191"/>
                <a:gd name="T68" fmla="*/ 659 w 1601"/>
                <a:gd name="T69" fmla="*/ 1044 h 1191"/>
                <a:gd name="T70" fmla="*/ 712 w 1601"/>
                <a:gd name="T71" fmla="*/ 1033 h 1191"/>
                <a:gd name="T72" fmla="*/ 177 w 1601"/>
                <a:gd name="T73" fmla="*/ 756 h 1191"/>
                <a:gd name="T74" fmla="*/ 92 w 1601"/>
                <a:gd name="T75" fmla="*/ 786 h 1191"/>
                <a:gd name="T76" fmla="*/ 86 w 1601"/>
                <a:gd name="T77" fmla="*/ 632 h 1191"/>
                <a:gd name="T78" fmla="*/ 154 w 1601"/>
                <a:gd name="T79" fmla="*/ 580 h 1191"/>
                <a:gd name="T80" fmla="*/ 181 w 1601"/>
                <a:gd name="T81" fmla="*/ 585 h 1191"/>
                <a:gd name="T82" fmla="*/ 129 w 1601"/>
                <a:gd name="T83" fmla="*/ 637 h 1191"/>
                <a:gd name="T84" fmla="*/ 154 w 1601"/>
                <a:gd name="T85" fmla="*/ 729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01" h="1191">
                  <a:moveTo>
                    <a:pt x="861" y="834"/>
                  </a:moveTo>
                  <a:cubicBezTo>
                    <a:pt x="1583" y="409"/>
                    <a:pt x="1583" y="409"/>
                    <a:pt x="1583" y="409"/>
                  </a:cubicBezTo>
                  <a:cubicBezTo>
                    <a:pt x="1581" y="407"/>
                    <a:pt x="1579" y="406"/>
                    <a:pt x="1576" y="404"/>
                  </a:cubicBezTo>
                  <a:cubicBezTo>
                    <a:pt x="891" y="6"/>
                    <a:pt x="891" y="6"/>
                    <a:pt x="891" y="6"/>
                  </a:cubicBezTo>
                  <a:cubicBezTo>
                    <a:pt x="884" y="2"/>
                    <a:pt x="875" y="0"/>
                    <a:pt x="866" y="0"/>
                  </a:cubicBezTo>
                  <a:cubicBezTo>
                    <a:pt x="857" y="0"/>
                    <a:pt x="848" y="2"/>
                    <a:pt x="841" y="6"/>
                  </a:cubicBezTo>
                  <a:cubicBezTo>
                    <a:pt x="130" y="422"/>
                    <a:pt x="130" y="422"/>
                    <a:pt x="130" y="422"/>
                  </a:cubicBezTo>
                  <a:lnTo>
                    <a:pt x="861" y="834"/>
                  </a:lnTo>
                  <a:close/>
                  <a:moveTo>
                    <a:pt x="200" y="762"/>
                  </a:moveTo>
                  <a:cubicBezTo>
                    <a:pt x="596" y="987"/>
                    <a:pt x="596" y="987"/>
                    <a:pt x="596" y="987"/>
                  </a:cubicBezTo>
                  <a:cubicBezTo>
                    <a:pt x="596" y="1051"/>
                    <a:pt x="596" y="1051"/>
                    <a:pt x="596" y="1051"/>
                  </a:cubicBezTo>
                  <a:cubicBezTo>
                    <a:pt x="148" y="797"/>
                    <a:pt x="148" y="797"/>
                    <a:pt x="148" y="797"/>
                  </a:cubicBezTo>
                  <a:cubicBezTo>
                    <a:pt x="188" y="773"/>
                    <a:pt x="188" y="773"/>
                    <a:pt x="188" y="773"/>
                  </a:cubicBezTo>
                  <a:cubicBezTo>
                    <a:pt x="192" y="771"/>
                    <a:pt x="197" y="767"/>
                    <a:pt x="200" y="762"/>
                  </a:cubicBezTo>
                  <a:close/>
                  <a:moveTo>
                    <a:pt x="886" y="897"/>
                  </a:moveTo>
                  <a:cubicBezTo>
                    <a:pt x="886" y="1163"/>
                    <a:pt x="886" y="1163"/>
                    <a:pt x="886" y="1163"/>
                  </a:cubicBezTo>
                  <a:cubicBezTo>
                    <a:pt x="884" y="1173"/>
                    <a:pt x="878" y="1182"/>
                    <a:pt x="870" y="1187"/>
                  </a:cubicBezTo>
                  <a:cubicBezTo>
                    <a:pt x="865" y="1190"/>
                    <a:pt x="859" y="1191"/>
                    <a:pt x="853" y="1191"/>
                  </a:cubicBezTo>
                  <a:cubicBezTo>
                    <a:pt x="847" y="1191"/>
                    <a:pt x="840" y="1190"/>
                    <a:pt x="834" y="1186"/>
                  </a:cubicBezTo>
                  <a:cubicBezTo>
                    <a:pt x="677" y="1097"/>
                    <a:pt x="677" y="1097"/>
                    <a:pt x="677" y="1097"/>
                  </a:cubicBezTo>
                  <a:cubicBezTo>
                    <a:pt x="718" y="1073"/>
                    <a:pt x="718" y="1073"/>
                    <a:pt x="718" y="1073"/>
                  </a:cubicBezTo>
                  <a:cubicBezTo>
                    <a:pt x="723" y="1071"/>
                    <a:pt x="727" y="1067"/>
                    <a:pt x="730" y="1062"/>
                  </a:cubicBezTo>
                  <a:cubicBezTo>
                    <a:pt x="831" y="1120"/>
                    <a:pt x="831" y="1120"/>
                    <a:pt x="831" y="1120"/>
                  </a:cubicBezTo>
                  <a:cubicBezTo>
                    <a:pt x="831" y="926"/>
                    <a:pt x="831" y="926"/>
                    <a:pt x="831" y="926"/>
                  </a:cubicBezTo>
                  <a:cubicBezTo>
                    <a:pt x="56" y="483"/>
                    <a:pt x="56" y="483"/>
                    <a:pt x="56" y="483"/>
                  </a:cubicBezTo>
                  <a:cubicBezTo>
                    <a:pt x="56" y="679"/>
                    <a:pt x="56" y="679"/>
                    <a:pt x="56" y="679"/>
                  </a:cubicBezTo>
                  <a:cubicBezTo>
                    <a:pt x="57" y="681"/>
                    <a:pt x="57" y="681"/>
                    <a:pt x="57" y="681"/>
                  </a:cubicBezTo>
                  <a:cubicBezTo>
                    <a:pt x="66" y="687"/>
                    <a:pt x="66" y="687"/>
                    <a:pt x="66" y="687"/>
                  </a:cubicBezTo>
                  <a:cubicBezTo>
                    <a:pt x="66" y="750"/>
                    <a:pt x="66" y="750"/>
                    <a:pt x="66" y="750"/>
                  </a:cubicBezTo>
                  <a:cubicBezTo>
                    <a:pt x="27" y="728"/>
                    <a:pt x="27" y="728"/>
                    <a:pt x="27" y="728"/>
                  </a:cubicBezTo>
                  <a:cubicBezTo>
                    <a:pt x="4" y="710"/>
                    <a:pt x="4" y="710"/>
                    <a:pt x="4" y="710"/>
                  </a:cubicBezTo>
                  <a:cubicBezTo>
                    <a:pt x="0" y="691"/>
                    <a:pt x="0" y="691"/>
                    <a:pt x="0" y="691"/>
                  </a:cubicBezTo>
                  <a:cubicBezTo>
                    <a:pt x="0" y="448"/>
                    <a:pt x="0" y="448"/>
                    <a:pt x="0" y="448"/>
                  </a:cubicBezTo>
                  <a:cubicBezTo>
                    <a:pt x="0" y="434"/>
                    <a:pt x="6" y="423"/>
                    <a:pt x="17" y="416"/>
                  </a:cubicBezTo>
                  <a:cubicBezTo>
                    <a:pt x="28" y="410"/>
                    <a:pt x="41" y="410"/>
                    <a:pt x="53" y="417"/>
                  </a:cubicBezTo>
                  <a:cubicBezTo>
                    <a:pt x="96" y="442"/>
                    <a:pt x="96" y="442"/>
                    <a:pt x="96" y="442"/>
                  </a:cubicBezTo>
                  <a:cubicBezTo>
                    <a:pt x="97" y="441"/>
                    <a:pt x="97" y="441"/>
                    <a:pt x="97" y="441"/>
                  </a:cubicBezTo>
                  <a:cubicBezTo>
                    <a:pt x="877" y="881"/>
                    <a:pt x="877" y="881"/>
                    <a:pt x="877" y="881"/>
                  </a:cubicBezTo>
                  <a:cubicBezTo>
                    <a:pt x="881" y="883"/>
                    <a:pt x="886" y="892"/>
                    <a:pt x="886" y="897"/>
                  </a:cubicBezTo>
                  <a:close/>
                  <a:moveTo>
                    <a:pt x="1600" y="438"/>
                  </a:moveTo>
                  <a:cubicBezTo>
                    <a:pt x="1601" y="441"/>
                    <a:pt x="1601" y="444"/>
                    <a:pt x="1601" y="448"/>
                  </a:cubicBezTo>
                  <a:cubicBezTo>
                    <a:pt x="1601" y="669"/>
                    <a:pt x="1601" y="669"/>
                    <a:pt x="1601" y="669"/>
                  </a:cubicBezTo>
                  <a:cubicBezTo>
                    <a:pt x="1601" y="686"/>
                    <a:pt x="1591" y="704"/>
                    <a:pt x="1576" y="712"/>
                  </a:cubicBezTo>
                  <a:cubicBezTo>
                    <a:pt x="919" y="1087"/>
                    <a:pt x="919" y="1087"/>
                    <a:pt x="919" y="1087"/>
                  </a:cubicBezTo>
                  <a:cubicBezTo>
                    <a:pt x="919" y="897"/>
                    <a:pt x="919" y="897"/>
                    <a:pt x="919" y="897"/>
                  </a:cubicBezTo>
                  <a:cubicBezTo>
                    <a:pt x="919" y="880"/>
                    <a:pt x="909" y="862"/>
                    <a:pt x="894" y="853"/>
                  </a:cubicBezTo>
                  <a:lnTo>
                    <a:pt x="1600" y="438"/>
                  </a:lnTo>
                  <a:close/>
                  <a:moveTo>
                    <a:pt x="525" y="886"/>
                  </a:moveTo>
                  <a:cubicBezTo>
                    <a:pt x="522" y="886"/>
                    <a:pt x="519" y="885"/>
                    <a:pt x="516" y="884"/>
                  </a:cubicBezTo>
                  <a:cubicBezTo>
                    <a:pt x="316" y="770"/>
                    <a:pt x="316" y="770"/>
                    <a:pt x="316" y="770"/>
                  </a:cubicBezTo>
                  <a:cubicBezTo>
                    <a:pt x="307" y="765"/>
                    <a:pt x="300" y="753"/>
                    <a:pt x="300" y="742"/>
                  </a:cubicBezTo>
                  <a:cubicBezTo>
                    <a:pt x="300" y="721"/>
                    <a:pt x="300" y="721"/>
                    <a:pt x="300" y="721"/>
                  </a:cubicBezTo>
                  <a:cubicBezTo>
                    <a:pt x="300" y="708"/>
                    <a:pt x="311" y="701"/>
                    <a:pt x="323" y="708"/>
                  </a:cubicBezTo>
                  <a:cubicBezTo>
                    <a:pt x="523" y="822"/>
                    <a:pt x="523" y="822"/>
                    <a:pt x="523" y="822"/>
                  </a:cubicBezTo>
                  <a:cubicBezTo>
                    <a:pt x="532" y="827"/>
                    <a:pt x="539" y="839"/>
                    <a:pt x="539" y="849"/>
                  </a:cubicBezTo>
                  <a:cubicBezTo>
                    <a:pt x="539" y="870"/>
                    <a:pt x="539" y="870"/>
                    <a:pt x="539" y="870"/>
                  </a:cubicBezTo>
                  <a:cubicBezTo>
                    <a:pt x="539" y="880"/>
                    <a:pt x="533" y="886"/>
                    <a:pt x="525" y="886"/>
                  </a:cubicBezTo>
                  <a:close/>
                  <a:moveTo>
                    <a:pt x="712" y="1033"/>
                  </a:moveTo>
                  <a:cubicBezTo>
                    <a:pt x="718" y="1040"/>
                    <a:pt x="716" y="1051"/>
                    <a:pt x="708" y="1056"/>
                  </a:cubicBezTo>
                  <a:cubicBezTo>
                    <a:pt x="648" y="1091"/>
                    <a:pt x="648" y="1091"/>
                    <a:pt x="648" y="1091"/>
                  </a:cubicBezTo>
                  <a:cubicBezTo>
                    <a:pt x="640" y="1096"/>
                    <a:pt x="626" y="1090"/>
                    <a:pt x="622" y="1086"/>
                  </a:cubicBezTo>
                  <a:cubicBezTo>
                    <a:pt x="618" y="1082"/>
                    <a:pt x="617" y="1070"/>
                    <a:pt x="617" y="1070"/>
                  </a:cubicBezTo>
                  <a:cubicBezTo>
                    <a:pt x="617" y="932"/>
                    <a:pt x="617" y="932"/>
                    <a:pt x="617" y="932"/>
                  </a:cubicBezTo>
                  <a:cubicBezTo>
                    <a:pt x="617" y="932"/>
                    <a:pt x="618" y="918"/>
                    <a:pt x="625" y="914"/>
                  </a:cubicBezTo>
                  <a:cubicBezTo>
                    <a:pt x="684" y="880"/>
                    <a:pt x="684" y="880"/>
                    <a:pt x="684" y="880"/>
                  </a:cubicBezTo>
                  <a:cubicBezTo>
                    <a:pt x="693" y="875"/>
                    <a:pt x="706" y="878"/>
                    <a:pt x="712" y="885"/>
                  </a:cubicBezTo>
                  <a:cubicBezTo>
                    <a:pt x="712" y="885"/>
                    <a:pt x="712" y="885"/>
                    <a:pt x="712" y="885"/>
                  </a:cubicBezTo>
                  <a:cubicBezTo>
                    <a:pt x="717" y="893"/>
                    <a:pt x="716" y="904"/>
                    <a:pt x="708" y="909"/>
                  </a:cubicBezTo>
                  <a:cubicBezTo>
                    <a:pt x="659" y="937"/>
                    <a:pt x="659" y="937"/>
                    <a:pt x="659" y="937"/>
                  </a:cubicBezTo>
                  <a:cubicBezTo>
                    <a:pt x="659" y="1044"/>
                    <a:pt x="659" y="1044"/>
                    <a:pt x="659" y="1044"/>
                  </a:cubicBezTo>
                  <a:cubicBezTo>
                    <a:pt x="684" y="1029"/>
                    <a:pt x="684" y="1029"/>
                    <a:pt x="684" y="1029"/>
                  </a:cubicBezTo>
                  <a:cubicBezTo>
                    <a:pt x="693" y="1024"/>
                    <a:pt x="706" y="1025"/>
                    <a:pt x="712" y="1033"/>
                  </a:cubicBezTo>
                  <a:close/>
                  <a:moveTo>
                    <a:pt x="182" y="733"/>
                  </a:moveTo>
                  <a:cubicBezTo>
                    <a:pt x="188" y="740"/>
                    <a:pt x="186" y="751"/>
                    <a:pt x="177" y="756"/>
                  </a:cubicBezTo>
                  <a:cubicBezTo>
                    <a:pt x="118" y="791"/>
                    <a:pt x="118" y="791"/>
                    <a:pt x="118" y="791"/>
                  </a:cubicBezTo>
                  <a:cubicBezTo>
                    <a:pt x="109" y="796"/>
                    <a:pt x="96" y="790"/>
                    <a:pt x="92" y="786"/>
                  </a:cubicBezTo>
                  <a:cubicBezTo>
                    <a:pt x="88" y="782"/>
                    <a:pt x="86" y="770"/>
                    <a:pt x="86" y="770"/>
                  </a:cubicBezTo>
                  <a:cubicBezTo>
                    <a:pt x="86" y="632"/>
                    <a:pt x="86" y="632"/>
                    <a:pt x="86" y="632"/>
                  </a:cubicBezTo>
                  <a:cubicBezTo>
                    <a:pt x="86" y="632"/>
                    <a:pt x="88" y="618"/>
                    <a:pt x="95" y="614"/>
                  </a:cubicBezTo>
                  <a:cubicBezTo>
                    <a:pt x="154" y="580"/>
                    <a:pt x="154" y="580"/>
                    <a:pt x="154" y="580"/>
                  </a:cubicBezTo>
                  <a:cubicBezTo>
                    <a:pt x="163" y="575"/>
                    <a:pt x="176" y="578"/>
                    <a:pt x="181" y="585"/>
                  </a:cubicBezTo>
                  <a:cubicBezTo>
                    <a:pt x="181" y="585"/>
                    <a:pt x="181" y="585"/>
                    <a:pt x="181" y="585"/>
                  </a:cubicBezTo>
                  <a:cubicBezTo>
                    <a:pt x="187" y="593"/>
                    <a:pt x="186" y="604"/>
                    <a:pt x="177" y="609"/>
                  </a:cubicBezTo>
                  <a:cubicBezTo>
                    <a:pt x="129" y="637"/>
                    <a:pt x="129" y="637"/>
                    <a:pt x="129" y="637"/>
                  </a:cubicBezTo>
                  <a:cubicBezTo>
                    <a:pt x="129" y="744"/>
                    <a:pt x="129" y="744"/>
                    <a:pt x="129" y="744"/>
                  </a:cubicBezTo>
                  <a:cubicBezTo>
                    <a:pt x="154" y="729"/>
                    <a:pt x="154" y="729"/>
                    <a:pt x="154" y="729"/>
                  </a:cubicBezTo>
                  <a:cubicBezTo>
                    <a:pt x="163" y="724"/>
                    <a:pt x="176" y="725"/>
                    <a:pt x="182" y="7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grpSp>
      <p:grpSp>
        <p:nvGrpSpPr>
          <p:cNvPr id="105" name="Group 104"/>
          <p:cNvGrpSpPr/>
          <p:nvPr/>
        </p:nvGrpSpPr>
        <p:grpSpPr>
          <a:xfrm>
            <a:off x="6608316" y="1772196"/>
            <a:ext cx="857394" cy="938859"/>
            <a:chOff x="3815435" y="2014965"/>
            <a:chExt cx="1240945" cy="1359207"/>
          </a:xfrm>
        </p:grpSpPr>
        <p:grpSp>
          <p:nvGrpSpPr>
            <p:cNvPr id="106" name="Group 105"/>
            <p:cNvGrpSpPr/>
            <p:nvPr/>
          </p:nvGrpSpPr>
          <p:grpSpPr>
            <a:xfrm>
              <a:off x="3939389" y="2014965"/>
              <a:ext cx="993037" cy="1196638"/>
              <a:chOff x="6416842" y="3516010"/>
              <a:chExt cx="1304729" cy="1572236"/>
            </a:xfrm>
          </p:grpSpPr>
          <p:pic>
            <p:nvPicPr>
              <p:cNvPr id="108" name="Picture 6" descr="\\magnum\Projects\Microsoft\Cloud Power FY12\Design\Icons\PNGs\Server_2.png"/>
              <p:cNvPicPr>
                <a:picLocks noChangeAspect="1" noChangeArrowheads="1"/>
              </p:cNvPicPr>
              <p:nvPr/>
            </p:nvPicPr>
            <p:blipFill rotWithShape="1">
              <a:blip r:embed="rId4" cstate="print">
                <a:biLevel thresh="25000"/>
              </a:blip>
              <a:srcRect l="27509"/>
              <a:stretch/>
            </p:blipFill>
            <p:spPr bwMode="auto">
              <a:xfrm>
                <a:off x="6416842" y="3516010"/>
                <a:ext cx="1175708" cy="1572236"/>
              </a:xfrm>
              <a:prstGeom prst="rect">
                <a:avLst/>
              </a:prstGeom>
              <a:noFill/>
            </p:spPr>
          </p:pic>
          <p:sp>
            <p:nvSpPr>
              <p:cNvPr id="109" name="Freeform 62"/>
              <p:cNvSpPr>
                <a:spLocks noEditPoints="1"/>
              </p:cNvSpPr>
              <p:nvPr/>
            </p:nvSpPr>
            <p:spPr bwMode="black">
              <a:xfrm>
                <a:off x="7025725" y="4197560"/>
                <a:ext cx="695846" cy="695665"/>
              </a:xfrm>
              <a:custGeom>
                <a:avLst/>
                <a:gdLst>
                  <a:gd name="T0" fmla="*/ 189 w 189"/>
                  <a:gd name="T1" fmla="*/ 94 h 189"/>
                  <a:gd name="T2" fmla="*/ 0 w 189"/>
                  <a:gd name="T3" fmla="*/ 94 h 189"/>
                  <a:gd name="T4" fmla="*/ 129 w 189"/>
                  <a:gd name="T5" fmla="*/ 172 h 189"/>
                  <a:gd name="T6" fmla="*/ 124 w 189"/>
                  <a:gd name="T7" fmla="*/ 123 h 189"/>
                  <a:gd name="T8" fmla="*/ 123 w 189"/>
                  <a:gd name="T9" fmla="*/ 84 h 189"/>
                  <a:gd name="T10" fmla="*/ 140 w 189"/>
                  <a:gd name="T11" fmla="*/ 85 h 189"/>
                  <a:gd name="T12" fmla="*/ 152 w 189"/>
                  <a:gd name="T13" fmla="*/ 89 h 189"/>
                  <a:gd name="T14" fmla="*/ 158 w 189"/>
                  <a:gd name="T15" fmla="*/ 84 h 189"/>
                  <a:gd name="T16" fmla="*/ 152 w 189"/>
                  <a:gd name="T17" fmla="*/ 82 h 189"/>
                  <a:gd name="T18" fmla="*/ 146 w 189"/>
                  <a:gd name="T19" fmla="*/ 78 h 189"/>
                  <a:gd name="T20" fmla="*/ 139 w 189"/>
                  <a:gd name="T21" fmla="*/ 74 h 189"/>
                  <a:gd name="T22" fmla="*/ 128 w 189"/>
                  <a:gd name="T23" fmla="*/ 80 h 189"/>
                  <a:gd name="T24" fmla="*/ 121 w 189"/>
                  <a:gd name="T25" fmla="*/ 72 h 189"/>
                  <a:gd name="T26" fmla="*/ 132 w 189"/>
                  <a:gd name="T27" fmla="*/ 59 h 189"/>
                  <a:gd name="T28" fmla="*/ 140 w 189"/>
                  <a:gd name="T29" fmla="*/ 57 h 189"/>
                  <a:gd name="T30" fmla="*/ 149 w 189"/>
                  <a:gd name="T31" fmla="*/ 52 h 189"/>
                  <a:gd name="T32" fmla="*/ 148 w 189"/>
                  <a:gd name="T33" fmla="*/ 44 h 189"/>
                  <a:gd name="T34" fmla="*/ 144 w 189"/>
                  <a:gd name="T35" fmla="*/ 46 h 189"/>
                  <a:gd name="T36" fmla="*/ 138 w 189"/>
                  <a:gd name="T37" fmla="*/ 48 h 189"/>
                  <a:gd name="T38" fmla="*/ 147 w 189"/>
                  <a:gd name="T39" fmla="*/ 28 h 189"/>
                  <a:gd name="T40" fmla="*/ 108 w 189"/>
                  <a:gd name="T41" fmla="*/ 11 h 189"/>
                  <a:gd name="T42" fmla="*/ 90 w 189"/>
                  <a:gd name="T43" fmla="*/ 43 h 189"/>
                  <a:gd name="T44" fmla="*/ 78 w 189"/>
                  <a:gd name="T45" fmla="*/ 21 h 189"/>
                  <a:gd name="T46" fmla="*/ 69 w 189"/>
                  <a:gd name="T47" fmla="*/ 13 h 189"/>
                  <a:gd name="T48" fmla="*/ 60 w 189"/>
                  <a:gd name="T49" fmla="*/ 23 h 189"/>
                  <a:gd name="T50" fmla="*/ 72 w 189"/>
                  <a:gd name="T51" fmla="*/ 43 h 189"/>
                  <a:gd name="T52" fmla="*/ 59 w 189"/>
                  <a:gd name="T53" fmla="*/ 31 h 189"/>
                  <a:gd name="T54" fmla="*/ 44 w 189"/>
                  <a:gd name="T55" fmla="*/ 49 h 189"/>
                  <a:gd name="T56" fmla="*/ 57 w 189"/>
                  <a:gd name="T57" fmla="*/ 47 h 189"/>
                  <a:gd name="T58" fmla="*/ 73 w 189"/>
                  <a:gd name="T59" fmla="*/ 70 h 189"/>
                  <a:gd name="T60" fmla="*/ 47 w 189"/>
                  <a:gd name="T61" fmla="*/ 100 h 189"/>
                  <a:gd name="T62" fmla="*/ 31 w 189"/>
                  <a:gd name="T63" fmla="*/ 97 h 189"/>
                  <a:gd name="T64" fmla="*/ 40 w 189"/>
                  <a:gd name="T65" fmla="*/ 103 h 189"/>
                  <a:gd name="T66" fmla="*/ 42 w 189"/>
                  <a:gd name="T67" fmla="*/ 116 h 189"/>
                  <a:gd name="T68" fmla="*/ 81 w 189"/>
                  <a:gd name="T69" fmla="*/ 132 h 189"/>
                  <a:gd name="T70" fmla="*/ 67 w 189"/>
                  <a:gd name="T71" fmla="*/ 175 h 189"/>
                  <a:gd name="T72" fmla="*/ 129 w 189"/>
                  <a:gd name="T73" fmla="*/ 172 h 189"/>
                  <a:gd name="T74" fmla="*/ 172 w 189"/>
                  <a:gd name="T75" fmla="*/ 115 h 189"/>
                  <a:gd name="T76" fmla="*/ 172 w 189"/>
                  <a:gd name="T77" fmla="*/ 118 h 189"/>
                  <a:gd name="T78" fmla="*/ 177 w 189"/>
                  <a:gd name="T79" fmla="*/ 114 h 189"/>
                  <a:gd name="T80" fmla="*/ 156 w 189"/>
                  <a:gd name="T81" fmla="*/ 152 h 189"/>
                  <a:gd name="T82" fmla="*/ 52 w 189"/>
                  <a:gd name="T83" fmla="*/ 168 h 189"/>
                  <a:gd name="T84" fmla="*/ 47 w 189"/>
                  <a:gd name="T85" fmla="*/ 126 h 189"/>
                  <a:gd name="T86" fmla="*/ 42 w 189"/>
                  <a:gd name="T87" fmla="*/ 121 h 189"/>
                  <a:gd name="T88" fmla="*/ 20 w 189"/>
                  <a:gd name="T89" fmla="*/ 103 h 189"/>
                  <a:gd name="T90" fmla="*/ 9 w 189"/>
                  <a:gd name="T91" fmla="*/ 94 h 189"/>
                  <a:gd name="T92" fmla="*/ 108 w 189"/>
                  <a:gd name="T93" fmla="*/ 41 h 189"/>
                  <a:gd name="T94" fmla="*/ 108 w 189"/>
                  <a:gd name="T95" fmla="*/ 41 h 189"/>
                  <a:gd name="T96" fmla="*/ 129 w 189"/>
                  <a:gd name="T97" fmla="*/ 58 h 189"/>
                  <a:gd name="T98" fmla="*/ 125 w 189"/>
                  <a:gd name="T99" fmla="*/ 49 h 189"/>
                  <a:gd name="T100" fmla="*/ 160 w 189"/>
                  <a:gd name="T101" fmla="*/ 69 h 189"/>
                  <a:gd name="T102" fmla="*/ 158 w 189"/>
                  <a:gd name="T103" fmla="*/ 77 h 189"/>
                  <a:gd name="T104" fmla="*/ 59 w 189"/>
                  <a:gd name="T105" fmla="*/ 106 h 189"/>
                  <a:gd name="T106" fmla="*/ 46 w 189"/>
                  <a:gd name="T107" fmla="*/ 10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9" h="189">
                    <a:moveTo>
                      <a:pt x="94" y="0"/>
                    </a:moveTo>
                    <a:cubicBezTo>
                      <a:pt x="146" y="0"/>
                      <a:pt x="189" y="42"/>
                      <a:pt x="189" y="94"/>
                    </a:cubicBezTo>
                    <a:cubicBezTo>
                      <a:pt x="189" y="147"/>
                      <a:pt x="146" y="189"/>
                      <a:pt x="94" y="189"/>
                    </a:cubicBezTo>
                    <a:cubicBezTo>
                      <a:pt x="42" y="189"/>
                      <a:pt x="0" y="147"/>
                      <a:pt x="0" y="94"/>
                    </a:cubicBezTo>
                    <a:cubicBezTo>
                      <a:pt x="0" y="42"/>
                      <a:pt x="42" y="0"/>
                      <a:pt x="94" y="0"/>
                    </a:cubicBezTo>
                    <a:close/>
                    <a:moveTo>
                      <a:pt x="129" y="172"/>
                    </a:moveTo>
                    <a:cubicBezTo>
                      <a:pt x="126" y="156"/>
                      <a:pt x="135" y="129"/>
                      <a:pt x="130" y="124"/>
                    </a:cubicBezTo>
                    <a:cubicBezTo>
                      <a:pt x="128" y="123"/>
                      <a:pt x="126" y="122"/>
                      <a:pt x="124" y="123"/>
                    </a:cubicBezTo>
                    <a:cubicBezTo>
                      <a:pt x="120" y="124"/>
                      <a:pt x="116" y="126"/>
                      <a:pt x="113" y="125"/>
                    </a:cubicBezTo>
                    <a:cubicBezTo>
                      <a:pt x="96" y="117"/>
                      <a:pt x="106" y="90"/>
                      <a:pt x="123" y="84"/>
                    </a:cubicBezTo>
                    <a:cubicBezTo>
                      <a:pt x="126" y="83"/>
                      <a:pt x="129" y="83"/>
                      <a:pt x="132" y="83"/>
                    </a:cubicBezTo>
                    <a:cubicBezTo>
                      <a:pt x="137" y="82"/>
                      <a:pt x="140" y="82"/>
                      <a:pt x="140" y="85"/>
                    </a:cubicBezTo>
                    <a:cubicBezTo>
                      <a:pt x="140" y="89"/>
                      <a:pt x="148" y="92"/>
                      <a:pt x="150" y="92"/>
                    </a:cubicBezTo>
                    <a:cubicBezTo>
                      <a:pt x="151" y="92"/>
                      <a:pt x="151" y="89"/>
                      <a:pt x="152" y="89"/>
                    </a:cubicBezTo>
                    <a:cubicBezTo>
                      <a:pt x="159" y="89"/>
                      <a:pt x="164" y="93"/>
                      <a:pt x="165" y="90"/>
                    </a:cubicBezTo>
                    <a:cubicBezTo>
                      <a:pt x="167" y="80"/>
                      <a:pt x="166" y="85"/>
                      <a:pt x="158" y="84"/>
                    </a:cubicBezTo>
                    <a:cubicBezTo>
                      <a:pt x="155" y="83"/>
                      <a:pt x="157" y="78"/>
                      <a:pt x="154" y="78"/>
                    </a:cubicBezTo>
                    <a:cubicBezTo>
                      <a:pt x="152" y="77"/>
                      <a:pt x="155" y="84"/>
                      <a:pt x="152" y="82"/>
                    </a:cubicBezTo>
                    <a:cubicBezTo>
                      <a:pt x="148" y="79"/>
                      <a:pt x="146" y="72"/>
                      <a:pt x="142" y="71"/>
                    </a:cubicBezTo>
                    <a:cubicBezTo>
                      <a:pt x="137" y="70"/>
                      <a:pt x="145" y="75"/>
                      <a:pt x="146" y="78"/>
                    </a:cubicBezTo>
                    <a:cubicBezTo>
                      <a:pt x="147" y="81"/>
                      <a:pt x="143" y="85"/>
                      <a:pt x="141" y="82"/>
                    </a:cubicBezTo>
                    <a:cubicBezTo>
                      <a:pt x="140" y="81"/>
                      <a:pt x="145" y="78"/>
                      <a:pt x="139" y="74"/>
                    </a:cubicBezTo>
                    <a:cubicBezTo>
                      <a:pt x="138" y="72"/>
                      <a:pt x="135" y="72"/>
                      <a:pt x="133" y="74"/>
                    </a:cubicBezTo>
                    <a:cubicBezTo>
                      <a:pt x="130" y="77"/>
                      <a:pt x="129" y="80"/>
                      <a:pt x="128" y="80"/>
                    </a:cubicBezTo>
                    <a:cubicBezTo>
                      <a:pt x="125" y="82"/>
                      <a:pt x="123" y="82"/>
                      <a:pt x="120" y="81"/>
                    </a:cubicBezTo>
                    <a:cubicBezTo>
                      <a:pt x="116" y="80"/>
                      <a:pt x="117" y="71"/>
                      <a:pt x="121" y="72"/>
                    </a:cubicBezTo>
                    <a:cubicBezTo>
                      <a:pt x="133" y="75"/>
                      <a:pt x="122" y="68"/>
                      <a:pt x="125" y="66"/>
                    </a:cubicBezTo>
                    <a:cubicBezTo>
                      <a:pt x="126" y="65"/>
                      <a:pt x="130" y="62"/>
                      <a:pt x="132" y="59"/>
                    </a:cubicBezTo>
                    <a:cubicBezTo>
                      <a:pt x="134" y="57"/>
                      <a:pt x="133" y="51"/>
                      <a:pt x="137" y="52"/>
                    </a:cubicBezTo>
                    <a:cubicBezTo>
                      <a:pt x="139" y="52"/>
                      <a:pt x="138" y="56"/>
                      <a:pt x="140" y="57"/>
                    </a:cubicBezTo>
                    <a:cubicBezTo>
                      <a:pt x="141" y="58"/>
                      <a:pt x="144" y="57"/>
                      <a:pt x="146" y="57"/>
                    </a:cubicBezTo>
                    <a:cubicBezTo>
                      <a:pt x="149" y="57"/>
                      <a:pt x="149" y="55"/>
                      <a:pt x="149" y="52"/>
                    </a:cubicBezTo>
                    <a:cubicBezTo>
                      <a:pt x="149" y="48"/>
                      <a:pt x="156" y="49"/>
                      <a:pt x="156" y="47"/>
                    </a:cubicBezTo>
                    <a:cubicBezTo>
                      <a:pt x="155" y="44"/>
                      <a:pt x="148" y="48"/>
                      <a:pt x="148" y="44"/>
                    </a:cubicBezTo>
                    <a:cubicBezTo>
                      <a:pt x="148" y="39"/>
                      <a:pt x="154" y="38"/>
                      <a:pt x="150" y="37"/>
                    </a:cubicBezTo>
                    <a:cubicBezTo>
                      <a:pt x="147" y="36"/>
                      <a:pt x="143" y="39"/>
                      <a:pt x="144" y="46"/>
                    </a:cubicBezTo>
                    <a:cubicBezTo>
                      <a:pt x="145" y="53"/>
                      <a:pt x="146" y="56"/>
                      <a:pt x="141" y="54"/>
                    </a:cubicBezTo>
                    <a:cubicBezTo>
                      <a:pt x="137" y="51"/>
                      <a:pt x="142" y="46"/>
                      <a:pt x="138" y="48"/>
                    </a:cubicBezTo>
                    <a:cubicBezTo>
                      <a:pt x="135" y="50"/>
                      <a:pt x="133" y="51"/>
                      <a:pt x="133" y="46"/>
                    </a:cubicBezTo>
                    <a:cubicBezTo>
                      <a:pt x="133" y="42"/>
                      <a:pt x="141" y="30"/>
                      <a:pt x="147" y="28"/>
                    </a:cubicBezTo>
                    <a:cubicBezTo>
                      <a:pt x="136" y="19"/>
                      <a:pt x="123" y="13"/>
                      <a:pt x="108" y="11"/>
                    </a:cubicBezTo>
                    <a:cubicBezTo>
                      <a:pt x="108" y="11"/>
                      <a:pt x="108" y="11"/>
                      <a:pt x="108" y="11"/>
                    </a:cubicBezTo>
                    <a:cubicBezTo>
                      <a:pt x="108" y="19"/>
                      <a:pt x="108" y="24"/>
                      <a:pt x="107" y="28"/>
                    </a:cubicBezTo>
                    <a:cubicBezTo>
                      <a:pt x="107" y="33"/>
                      <a:pt x="92" y="34"/>
                      <a:pt x="90" y="43"/>
                    </a:cubicBezTo>
                    <a:cubicBezTo>
                      <a:pt x="88" y="51"/>
                      <a:pt x="85" y="46"/>
                      <a:pt x="80" y="40"/>
                    </a:cubicBezTo>
                    <a:cubicBezTo>
                      <a:pt x="75" y="34"/>
                      <a:pt x="81" y="26"/>
                      <a:pt x="78" y="21"/>
                    </a:cubicBezTo>
                    <a:cubicBezTo>
                      <a:pt x="76" y="16"/>
                      <a:pt x="67" y="23"/>
                      <a:pt x="67" y="18"/>
                    </a:cubicBezTo>
                    <a:cubicBezTo>
                      <a:pt x="67" y="16"/>
                      <a:pt x="69" y="14"/>
                      <a:pt x="69" y="13"/>
                    </a:cubicBezTo>
                    <a:cubicBezTo>
                      <a:pt x="68" y="14"/>
                      <a:pt x="67" y="14"/>
                      <a:pt x="66" y="14"/>
                    </a:cubicBezTo>
                    <a:cubicBezTo>
                      <a:pt x="63" y="16"/>
                      <a:pt x="61" y="22"/>
                      <a:pt x="60" y="23"/>
                    </a:cubicBezTo>
                    <a:cubicBezTo>
                      <a:pt x="57" y="27"/>
                      <a:pt x="64" y="26"/>
                      <a:pt x="67" y="30"/>
                    </a:cubicBezTo>
                    <a:cubicBezTo>
                      <a:pt x="71" y="36"/>
                      <a:pt x="74" y="40"/>
                      <a:pt x="72" y="43"/>
                    </a:cubicBezTo>
                    <a:cubicBezTo>
                      <a:pt x="71" y="46"/>
                      <a:pt x="59" y="43"/>
                      <a:pt x="61" y="38"/>
                    </a:cubicBezTo>
                    <a:cubicBezTo>
                      <a:pt x="64" y="33"/>
                      <a:pt x="62" y="32"/>
                      <a:pt x="59" y="31"/>
                    </a:cubicBezTo>
                    <a:cubicBezTo>
                      <a:pt x="56" y="31"/>
                      <a:pt x="56" y="35"/>
                      <a:pt x="56" y="40"/>
                    </a:cubicBezTo>
                    <a:cubicBezTo>
                      <a:pt x="56" y="44"/>
                      <a:pt x="48" y="45"/>
                      <a:pt x="44" y="49"/>
                    </a:cubicBezTo>
                    <a:cubicBezTo>
                      <a:pt x="40" y="54"/>
                      <a:pt x="47" y="58"/>
                      <a:pt x="53" y="60"/>
                    </a:cubicBezTo>
                    <a:cubicBezTo>
                      <a:pt x="59" y="62"/>
                      <a:pt x="55" y="52"/>
                      <a:pt x="57" y="47"/>
                    </a:cubicBezTo>
                    <a:cubicBezTo>
                      <a:pt x="59" y="40"/>
                      <a:pt x="66" y="46"/>
                      <a:pt x="71" y="52"/>
                    </a:cubicBezTo>
                    <a:cubicBezTo>
                      <a:pt x="75" y="58"/>
                      <a:pt x="82" y="66"/>
                      <a:pt x="73" y="70"/>
                    </a:cubicBezTo>
                    <a:cubicBezTo>
                      <a:pt x="58" y="76"/>
                      <a:pt x="52" y="83"/>
                      <a:pt x="49" y="89"/>
                    </a:cubicBezTo>
                    <a:cubicBezTo>
                      <a:pt x="46" y="95"/>
                      <a:pt x="49" y="98"/>
                      <a:pt x="47" y="100"/>
                    </a:cubicBezTo>
                    <a:cubicBezTo>
                      <a:pt x="45" y="102"/>
                      <a:pt x="45" y="99"/>
                      <a:pt x="43" y="94"/>
                    </a:cubicBezTo>
                    <a:cubicBezTo>
                      <a:pt x="41" y="91"/>
                      <a:pt x="34" y="91"/>
                      <a:pt x="31" y="97"/>
                    </a:cubicBezTo>
                    <a:cubicBezTo>
                      <a:pt x="29" y="98"/>
                      <a:pt x="29" y="101"/>
                      <a:pt x="29" y="104"/>
                    </a:cubicBezTo>
                    <a:cubicBezTo>
                      <a:pt x="29" y="114"/>
                      <a:pt x="36" y="101"/>
                      <a:pt x="40" y="103"/>
                    </a:cubicBezTo>
                    <a:cubicBezTo>
                      <a:pt x="45" y="104"/>
                      <a:pt x="36" y="105"/>
                      <a:pt x="37" y="109"/>
                    </a:cubicBezTo>
                    <a:cubicBezTo>
                      <a:pt x="38" y="113"/>
                      <a:pt x="44" y="107"/>
                      <a:pt x="42" y="116"/>
                    </a:cubicBezTo>
                    <a:cubicBezTo>
                      <a:pt x="41" y="121"/>
                      <a:pt x="49" y="117"/>
                      <a:pt x="54" y="115"/>
                    </a:cubicBezTo>
                    <a:cubicBezTo>
                      <a:pt x="65" y="111"/>
                      <a:pt x="73" y="129"/>
                      <a:pt x="81" y="132"/>
                    </a:cubicBezTo>
                    <a:cubicBezTo>
                      <a:pt x="90" y="135"/>
                      <a:pt x="93" y="137"/>
                      <a:pt x="91" y="141"/>
                    </a:cubicBezTo>
                    <a:cubicBezTo>
                      <a:pt x="85" y="153"/>
                      <a:pt x="73" y="161"/>
                      <a:pt x="67" y="175"/>
                    </a:cubicBezTo>
                    <a:cubicBezTo>
                      <a:pt x="75" y="178"/>
                      <a:pt x="85" y="179"/>
                      <a:pt x="94" y="179"/>
                    </a:cubicBezTo>
                    <a:cubicBezTo>
                      <a:pt x="107" y="179"/>
                      <a:pt x="118" y="177"/>
                      <a:pt x="129" y="172"/>
                    </a:cubicBezTo>
                    <a:close/>
                    <a:moveTo>
                      <a:pt x="177" y="114"/>
                    </a:moveTo>
                    <a:cubicBezTo>
                      <a:pt x="175" y="114"/>
                      <a:pt x="173" y="115"/>
                      <a:pt x="172" y="115"/>
                    </a:cubicBezTo>
                    <a:cubicBezTo>
                      <a:pt x="167" y="113"/>
                      <a:pt x="170" y="93"/>
                      <a:pt x="163" y="94"/>
                    </a:cubicBezTo>
                    <a:cubicBezTo>
                      <a:pt x="160" y="95"/>
                      <a:pt x="165" y="110"/>
                      <a:pt x="172" y="118"/>
                    </a:cubicBezTo>
                    <a:cubicBezTo>
                      <a:pt x="173" y="119"/>
                      <a:pt x="174" y="118"/>
                      <a:pt x="176" y="118"/>
                    </a:cubicBezTo>
                    <a:cubicBezTo>
                      <a:pt x="176" y="117"/>
                      <a:pt x="177" y="115"/>
                      <a:pt x="177" y="114"/>
                    </a:cubicBezTo>
                    <a:close/>
                    <a:moveTo>
                      <a:pt x="172" y="128"/>
                    </a:moveTo>
                    <a:cubicBezTo>
                      <a:pt x="164" y="126"/>
                      <a:pt x="158" y="144"/>
                      <a:pt x="156" y="152"/>
                    </a:cubicBezTo>
                    <a:cubicBezTo>
                      <a:pt x="163" y="145"/>
                      <a:pt x="168" y="137"/>
                      <a:pt x="172" y="128"/>
                    </a:cubicBezTo>
                    <a:close/>
                    <a:moveTo>
                      <a:pt x="52" y="168"/>
                    </a:moveTo>
                    <a:cubicBezTo>
                      <a:pt x="53" y="160"/>
                      <a:pt x="54" y="151"/>
                      <a:pt x="52" y="150"/>
                    </a:cubicBezTo>
                    <a:cubicBezTo>
                      <a:pt x="45" y="144"/>
                      <a:pt x="40" y="135"/>
                      <a:pt x="47" y="126"/>
                    </a:cubicBezTo>
                    <a:cubicBezTo>
                      <a:pt x="48" y="125"/>
                      <a:pt x="49" y="124"/>
                      <a:pt x="49" y="122"/>
                    </a:cubicBezTo>
                    <a:cubicBezTo>
                      <a:pt x="50" y="119"/>
                      <a:pt x="47" y="121"/>
                      <a:pt x="42" y="121"/>
                    </a:cubicBezTo>
                    <a:cubicBezTo>
                      <a:pt x="37" y="121"/>
                      <a:pt x="41" y="113"/>
                      <a:pt x="31" y="112"/>
                    </a:cubicBezTo>
                    <a:cubicBezTo>
                      <a:pt x="21" y="111"/>
                      <a:pt x="21" y="109"/>
                      <a:pt x="20" y="103"/>
                    </a:cubicBezTo>
                    <a:cubicBezTo>
                      <a:pt x="20" y="97"/>
                      <a:pt x="14" y="91"/>
                      <a:pt x="9" y="90"/>
                    </a:cubicBezTo>
                    <a:cubicBezTo>
                      <a:pt x="9" y="91"/>
                      <a:pt x="9" y="93"/>
                      <a:pt x="9" y="94"/>
                    </a:cubicBezTo>
                    <a:cubicBezTo>
                      <a:pt x="9" y="126"/>
                      <a:pt x="27" y="154"/>
                      <a:pt x="52" y="168"/>
                    </a:cubicBezTo>
                    <a:close/>
                    <a:moveTo>
                      <a:pt x="108" y="41"/>
                    </a:moveTo>
                    <a:cubicBezTo>
                      <a:pt x="112" y="43"/>
                      <a:pt x="116" y="40"/>
                      <a:pt x="115" y="37"/>
                    </a:cubicBezTo>
                    <a:cubicBezTo>
                      <a:pt x="112" y="32"/>
                      <a:pt x="103" y="35"/>
                      <a:pt x="108" y="41"/>
                    </a:cubicBezTo>
                    <a:close/>
                    <a:moveTo>
                      <a:pt x="125" y="49"/>
                    </a:moveTo>
                    <a:cubicBezTo>
                      <a:pt x="128" y="49"/>
                      <a:pt x="130" y="55"/>
                      <a:pt x="129" y="58"/>
                    </a:cubicBezTo>
                    <a:cubicBezTo>
                      <a:pt x="127" y="64"/>
                      <a:pt x="122" y="60"/>
                      <a:pt x="121" y="56"/>
                    </a:cubicBezTo>
                    <a:cubicBezTo>
                      <a:pt x="121" y="52"/>
                      <a:pt x="122" y="49"/>
                      <a:pt x="125" y="49"/>
                    </a:cubicBezTo>
                    <a:close/>
                    <a:moveTo>
                      <a:pt x="158" y="77"/>
                    </a:moveTo>
                    <a:cubicBezTo>
                      <a:pt x="155" y="74"/>
                      <a:pt x="156" y="70"/>
                      <a:pt x="160" y="69"/>
                    </a:cubicBezTo>
                    <a:cubicBezTo>
                      <a:pt x="167" y="68"/>
                      <a:pt x="176" y="75"/>
                      <a:pt x="170" y="77"/>
                    </a:cubicBezTo>
                    <a:cubicBezTo>
                      <a:pt x="167" y="78"/>
                      <a:pt x="162" y="78"/>
                      <a:pt x="158" y="77"/>
                    </a:cubicBezTo>
                    <a:close/>
                    <a:moveTo>
                      <a:pt x="46" y="102"/>
                    </a:moveTo>
                    <a:cubicBezTo>
                      <a:pt x="49" y="102"/>
                      <a:pt x="57" y="104"/>
                      <a:pt x="59" y="106"/>
                    </a:cubicBezTo>
                    <a:cubicBezTo>
                      <a:pt x="61" y="109"/>
                      <a:pt x="53" y="108"/>
                      <a:pt x="48" y="106"/>
                    </a:cubicBezTo>
                    <a:cubicBezTo>
                      <a:pt x="45" y="105"/>
                      <a:pt x="43" y="103"/>
                      <a:pt x="46" y="102"/>
                    </a:cubicBez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sz="1200"/>
              </a:p>
            </p:txBody>
          </p:sp>
        </p:grpSp>
        <p:sp>
          <p:nvSpPr>
            <p:cNvPr id="107" name="TextBox 106"/>
            <p:cNvSpPr txBox="1"/>
            <p:nvPr/>
          </p:nvSpPr>
          <p:spPr>
            <a:xfrm>
              <a:off x="3815435" y="3129106"/>
              <a:ext cx="1240945" cy="245066"/>
            </a:xfrm>
            <a:prstGeom prst="rect">
              <a:avLst/>
            </a:prstGeom>
            <a:noFill/>
          </p:spPr>
          <p:txBody>
            <a:bodyPr wrap="square" lIns="0" tIns="0" rIns="0" bIns="0" rtlCol="0">
              <a:spAutoFit/>
            </a:bodyPr>
            <a:lstStyle/>
            <a:p>
              <a:pPr algn="ctr"/>
              <a:r>
                <a:rPr lang="en-US" sz="1100" dirty="0">
                  <a:solidFill>
                    <a:schemeClr val="bg1">
                      <a:alpha val="99000"/>
                    </a:schemeClr>
                  </a:solidFill>
                </a:rPr>
                <a:t>WA Web Role</a:t>
              </a:r>
            </a:p>
          </p:txBody>
        </p:sp>
      </p:grpSp>
      <p:sp>
        <p:nvSpPr>
          <p:cNvPr id="110" name="TextBox 109"/>
          <p:cNvSpPr txBox="1"/>
          <p:nvPr/>
        </p:nvSpPr>
        <p:spPr>
          <a:xfrm>
            <a:off x="7880191" y="1252060"/>
            <a:ext cx="769600" cy="369332"/>
          </a:xfrm>
          <a:prstGeom prst="rect">
            <a:avLst/>
          </a:prstGeom>
          <a:noFill/>
        </p:spPr>
        <p:txBody>
          <a:bodyPr wrap="square" lIns="0" tIns="0" rIns="0" bIns="0" rtlCol="0">
            <a:spAutoFit/>
          </a:bodyPr>
          <a:lstStyle/>
          <a:p>
            <a:pPr algn="r"/>
            <a:r>
              <a:rPr lang="en-US" sz="1200" dirty="0">
                <a:solidFill>
                  <a:schemeClr val="bg1">
                    <a:alpha val="99000"/>
                  </a:schemeClr>
                </a:solidFill>
              </a:rPr>
              <a:t>Cloud </a:t>
            </a:r>
          </a:p>
          <a:p>
            <a:pPr algn="r"/>
            <a:r>
              <a:rPr lang="en-US" sz="1200" dirty="0">
                <a:solidFill>
                  <a:schemeClr val="bg1">
                    <a:alpha val="99000"/>
                  </a:schemeClr>
                </a:solidFill>
              </a:rPr>
              <a:t>Service1</a:t>
            </a:r>
          </a:p>
        </p:txBody>
      </p:sp>
      <p:sp>
        <p:nvSpPr>
          <p:cNvPr id="111" name="TextBox 110"/>
          <p:cNvSpPr txBox="1"/>
          <p:nvPr/>
        </p:nvSpPr>
        <p:spPr>
          <a:xfrm>
            <a:off x="7701594" y="3358983"/>
            <a:ext cx="892216" cy="369332"/>
          </a:xfrm>
          <a:prstGeom prst="rect">
            <a:avLst/>
          </a:prstGeom>
          <a:noFill/>
        </p:spPr>
        <p:txBody>
          <a:bodyPr wrap="square" lIns="0" tIns="0" rIns="0" bIns="0" rtlCol="0">
            <a:spAutoFit/>
          </a:bodyPr>
          <a:lstStyle/>
          <a:p>
            <a:pPr algn="r"/>
            <a:r>
              <a:rPr lang="en-US" sz="1200" dirty="0">
                <a:solidFill>
                  <a:schemeClr val="bg1">
                    <a:alpha val="99000"/>
                  </a:schemeClr>
                </a:solidFill>
              </a:rPr>
              <a:t>Cloud </a:t>
            </a:r>
          </a:p>
          <a:p>
            <a:pPr algn="r"/>
            <a:r>
              <a:rPr lang="en-US" sz="1200" dirty="0">
                <a:solidFill>
                  <a:schemeClr val="bg1">
                    <a:alpha val="99000"/>
                  </a:schemeClr>
                </a:solidFill>
              </a:rPr>
              <a:t>Service 2</a:t>
            </a:r>
          </a:p>
        </p:txBody>
      </p:sp>
      <p:sp>
        <p:nvSpPr>
          <p:cNvPr id="113" name="TextBox 112"/>
          <p:cNvSpPr txBox="1"/>
          <p:nvPr/>
        </p:nvSpPr>
        <p:spPr>
          <a:xfrm>
            <a:off x="6669891" y="3939283"/>
            <a:ext cx="354529" cy="215444"/>
          </a:xfrm>
          <a:prstGeom prst="rect">
            <a:avLst/>
          </a:prstGeom>
          <a:noFill/>
        </p:spPr>
        <p:txBody>
          <a:bodyPr wrap="square" lIns="0" tIns="0" rIns="0" bIns="0" rtlCol="0">
            <a:spAutoFit/>
          </a:bodyPr>
          <a:lstStyle>
            <a:defPPr>
              <a:defRPr lang="en-US"/>
            </a:defPPr>
            <a:lvl1pPr algn="ctr">
              <a:defRPr sz="1400">
                <a:solidFill>
                  <a:schemeClr val="bg1">
                    <a:alpha val="99000"/>
                  </a:schemeClr>
                </a:solidFill>
              </a:defRPr>
            </a:lvl1pPr>
          </a:lstStyle>
          <a:p>
            <a:r>
              <a:rPr lang="en-US" dirty="0"/>
              <a:t>AD</a:t>
            </a:r>
          </a:p>
        </p:txBody>
      </p:sp>
      <p:grpSp>
        <p:nvGrpSpPr>
          <p:cNvPr id="114" name="Group 113"/>
          <p:cNvGrpSpPr/>
          <p:nvPr/>
        </p:nvGrpSpPr>
        <p:grpSpPr>
          <a:xfrm>
            <a:off x="6628241" y="4020076"/>
            <a:ext cx="589472" cy="788077"/>
            <a:chOff x="2575715" y="5186214"/>
            <a:chExt cx="785758" cy="1050769"/>
          </a:xfrm>
        </p:grpSpPr>
        <p:pic>
          <p:nvPicPr>
            <p:cNvPr id="115" name="Picture 6" descr="\\magnum\Projects\Microsoft\Cloud Power FY12\Design\Icons\PNGs\Server_2.png"/>
            <p:cNvPicPr>
              <a:picLocks noChangeAspect="1" noChangeArrowheads="1"/>
            </p:cNvPicPr>
            <p:nvPr/>
          </p:nvPicPr>
          <p:blipFill rotWithShape="1">
            <a:blip r:embed="rId4" cstate="print">
              <a:biLevel thresh="25000"/>
            </a:blip>
            <a:srcRect l="27509"/>
            <a:stretch/>
          </p:blipFill>
          <p:spPr bwMode="auto">
            <a:xfrm>
              <a:off x="2575715" y="5186214"/>
              <a:ext cx="785758" cy="1050769"/>
            </a:xfrm>
            <a:prstGeom prst="rect">
              <a:avLst/>
            </a:prstGeom>
            <a:noFill/>
          </p:spPr>
        </p:pic>
        <p:grpSp>
          <p:nvGrpSpPr>
            <p:cNvPr id="116" name="Group 115"/>
            <p:cNvGrpSpPr/>
            <p:nvPr/>
          </p:nvGrpSpPr>
          <p:grpSpPr>
            <a:xfrm>
              <a:off x="2716724" y="5793346"/>
              <a:ext cx="619477" cy="443637"/>
              <a:chOff x="1840649" y="4818296"/>
              <a:chExt cx="966161" cy="691914"/>
            </a:xfrm>
          </p:grpSpPr>
          <p:sp>
            <p:nvSpPr>
              <p:cNvPr id="117" name="Freeform 116"/>
              <p:cNvSpPr>
                <a:spLocks noChangeAspect="1"/>
              </p:cNvSpPr>
              <p:nvPr/>
            </p:nvSpPr>
            <p:spPr bwMode="auto">
              <a:xfrm>
                <a:off x="1840649" y="4818297"/>
                <a:ext cx="483050" cy="691913"/>
              </a:xfrm>
              <a:custGeom>
                <a:avLst/>
                <a:gdLst/>
                <a:ahLst/>
                <a:cxnLst>
                  <a:cxn ang="0">
                    <a:pos x="690" y="0"/>
                  </a:cxn>
                  <a:cxn ang="0">
                    <a:pos x="0" y="1003"/>
                  </a:cxn>
                  <a:cxn ang="0">
                    <a:pos x="689" y="1143"/>
                  </a:cxn>
                  <a:cxn ang="0">
                    <a:pos x="690" y="0"/>
                  </a:cxn>
                </a:cxnLst>
                <a:rect l="0" t="0" r="r" b="b"/>
                <a:pathLst>
                  <a:path w="690" h="1143">
                    <a:moveTo>
                      <a:pt x="690" y="0"/>
                    </a:moveTo>
                    <a:lnTo>
                      <a:pt x="0" y="1003"/>
                    </a:lnTo>
                    <a:lnTo>
                      <a:pt x="689" y="1143"/>
                    </a:lnTo>
                    <a:lnTo>
                      <a:pt x="690" y="0"/>
                    </a:lnTo>
                    <a:close/>
                  </a:path>
                </a:pathLst>
              </a:custGeom>
              <a:solidFill>
                <a:schemeClr val="accent4"/>
              </a:solidFill>
              <a:ln w="9525" cap="flat" cmpd="sng">
                <a:noFill/>
                <a:prstDash val="solid"/>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18" name="Freeform 117"/>
              <p:cNvSpPr>
                <a:spLocks noChangeAspect="1"/>
              </p:cNvSpPr>
              <p:nvPr/>
            </p:nvSpPr>
            <p:spPr bwMode="auto">
              <a:xfrm flipH="1">
                <a:off x="2323760" y="4818296"/>
                <a:ext cx="483050" cy="691913"/>
              </a:xfrm>
              <a:custGeom>
                <a:avLst/>
                <a:gdLst/>
                <a:ahLst/>
                <a:cxnLst>
                  <a:cxn ang="0">
                    <a:pos x="690" y="0"/>
                  </a:cxn>
                  <a:cxn ang="0">
                    <a:pos x="0" y="1003"/>
                  </a:cxn>
                  <a:cxn ang="0">
                    <a:pos x="689" y="1143"/>
                  </a:cxn>
                  <a:cxn ang="0">
                    <a:pos x="690" y="0"/>
                  </a:cxn>
                </a:cxnLst>
                <a:rect l="0" t="0" r="r" b="b"/>
                <a:pathLst>
                  <a:path w="690" h="1143">
                    <a:moveTo>
                      <a:pt x="690" y="0"/>
                    </a:moveTo>
                    <a:lnTo>
                      <a:pt x="0" y="1003"/>
                    </a:lnTo>
                    <a:lnTo>
                      <a:pt x="689" y="1143"/>
                    </a:lnTo>
                    <a:lnTo>
                      <a:pt x="690" y="0"/>
                    </a:lnTo>
                    <a:close/>
                  </a:path>
                </a:pathLst>
              </a:custGeom>
              <a:solidFill>
                <a:schemeClr val="accent4">
                  <a:lumMod val="75000"/>
                </a:schemeClr>
              </a:solidFill>
              <a:ln w="9525" cap="flat" cmpd="sng">
                <a:noFill/>
                <a:prstDash val="solid"/>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19" name="Oval 118"/>
              <p:cNvSpPr>
                <a:spLocks noChangeAspect="1" noChangeArrowheads="1"/>
              </p:cNvSpPr>
              <p:nvPr/>
            </p:nvSpPr>
            <p:spPr bwMode="auto">
              <a:xfrm>
                <a:off x="2201709" y="4985896"/>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20" name="Oval 119"/>
              <p:cNvSpPr>
                <a:spLocks noChangeAspect="1" noChangeArrowheads="1"/>
              </p:cNvSpPr>
              <p:nvPr/>
            </p:nvSpPr>
            <p:spPr bwMode="auto">
              <a:xfrm flipH="1">
                <a:off x="2351276" y="4985914"/>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21" name="Oval 120"/>
              <p:cNvSpPr>
                <a:spLocks noChangeAspect="1" noChangeArrowheads="1"/>
              </p:cNvSpPr>
              <p:nvPr/>
            </p:nvSpPr>
            <p:spPr bwMode="auto">
              <a:xfrm>
                <a:off x="2201709" y="531709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22" name="Oval 121"/>
              <p:cNvSpPr>
                <a:spLocks noChangeAspect="1" noChangeArrowheads="1"/>
              </p:cNvSpPr>
              <p:nvPr/>
            </p:nvSpPr>
            <p:spPr bwMode="auto">
              <a:xfrm flipH="1">
                <a:off x="2351276" y="5317110"/>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23" name="Oval 122"/>
              <p:cNvSpPr>
                <a:spLocks noChangeAspect="1" noChangeArrowheads="1"/>
              </p:cNvSpPr>
              <p:nvPr/>
            </p:nvSpPr>
            <p:spPr bwMode="auto">
              <a:xfrm flipH="1">
                <a:off x="2477440" y="529328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24" name="Oval 123"/>
              <p:cNvSpPr>
                <a:spLocks noChangeAspect="1" noChangeArrowheads="1"/>
              </p:cNvSpPr>
              <p:nvPr/>
            </p:nvSpPr>
            <p:spPr bwMode="auto">
              <a:xfrm>
                <a:off x="2077441" y="529328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25" name="Oval 124"/>
              <p:cNvSpPr>
                <a:spLocks noChangeAspect="1" noChangeArrowheads="1"/>
              </p:cNvSpPr>
              <p:nvPr/>
            </p:nvSpPr>
            <p:spPr bwMode="auto">
              <a:xfrm flipH="1">
                <a:off x="2603604" y="5277799"/>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26" name="Oval 125"/>
              <p:cNvSpPr>
                <a:spLocks noChangeAspect="1" noChangeArrowheads="1"/>
              </p:cNvSpPr>
              <p:nvPr/>
            </p:nvSpPr>
            <p:spPr bwMode="auto">
              <a:xfrm flipH="1">
                <a:off x="1953173" y="5277799"/>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27" name="Arc 126"/>
              <p:cNvSpPr/>
              <p:nvPr/>
            </p:nvSpPr>
            <p:spPr>
              <a:xfrm rot="5012506">
                <a:off x="2200463" y="5152334"/>
                <a:ext cx="197274" cy="174698"/>
              </a:xfrm>
              <a:prstGeom prst="arc">
                <a:avLst>
                  <a:gd name="adj1" fmla="val 16200000"/>
                  <a:gd name="adj2" fmla="val 81480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sp>
            <p:nvSpPr>
              <p:cNvPr id="128" name="Arc 127"/>
              <p:cNvSpPr/>
              <p:nvPr/>
            </p:nvSpPr>
            <p:spPr>
              <a:xfrm rot="16587494" flipH="1">
                <a:off x="2252986" y="5152334"/>
                <a:ext cx="197274" cy="174698"/>
              </a:xfrm>
              <a:prstGeom prst="arc">
                <a:avLst>
                  <a:gd name="adj1" fmla="val 16200000"/>
                  <a:gd name="adj2" fmla="val 81480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sp>
            <p:nvSpPr>
              <p:cNvPr id="129" name="Arc 128"/>
              <p:cNvSpPr/>
              <p:nvPr/>
            </p:nvSpPr>
            <p:spPr>
              <a:xfrm rot="7395384">
                <a:off x="2218960" y="4926421"/>
                <a:ext cx="150756" cy="174698"/>
              </a:xfrm>
              <a:prstGeom prst="arc">
                <a:avLst>
                  <a:gd name="adj1" fmla="val 16200000"/>
                  <a:gd name="adj2" fmla="val 21459126"/>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cxnSp>
            <p:nvCxnSpPr>
              <p:cNvPr id="130" name="Straight Connector 129"/>
              <p:cNvCxnSpPr>
                <a:stCxn id="119" idx="4"/>
                <a:endCxn id="121" idx="0"/>
              </p:cNvCxnSpPr>
              <p:nvPr/>
            </p:nvCxnSpPr>
            <p:spPr>
              <a:xfrm>
                <a:off x="2247429" y="5077336"/>
                <a:ext cx="0" cy="2397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1" name="Oval 130"/>
              <p:cNvSpPr>
                <a:spLocks noChangeAspect="1" noChangeArrowheads="1"/>
              </p:cNvSpPr>
              <p:nvPr/>
            </p:nvSpPr>
            <p:spPr bwMode="auto">
              <a:xfrm>
                <a:off x="2201709" y="5139927"/>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132" name="Straight Connector 131"/>
              <p:cNvCxnSpPr>
                <a:stCxn id="120" idx="4"/>
                <a:endCxn id="122" idx="0"/>
              </p:cNvCxnSpPr>
              <p:nvPr/>
            </p:nvCxnSpPr>
            <p:spPr>
              <a:xfrm>
                <a:off x="2396996" y="5077354"/>
                <a:ext cx="0" cy="2397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3" name="Oval 132"/>
              <p:cNvSpPr>
                <a:spLocks noChangeAspect="1" noChangeArrowheads="1"/>
              </p:cNvSpPr>
              <p:nvPr/>
            </p:nvSpPr>
            <p:spPr bwMode="auto">
              <a:xfrm flipH="1">
                <a:off x="2351275" y="5139945"/>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134" name="Straight Connector 133"/>
              <p:cNvCxnSpPr>
                <a:stCxn id="120" idx="3"/>
                <a:endCxn id="125" idx="7"/>
              </p:cNvCxnSpPr>
              <p:nvPr/>
            </p:nvCxnSpPr>
            <p:spPr>
              <a:xfrm>
                <a:off x="2429325" y="5063963"/>
                <a:ext cx="187670" cy="22722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5" name="Oval 134"/>
              <p:cNvSpPr>
                <a:spLocks noChangeAspect="1" noChangeArrowheads="1"/>
              </p:cNvSpPr>
              <p:nvPr/>
            </p:nvSpPr>
            <p:spPr bwMode="auto">
              <a:xfrm flipH="1">
                <a:off x="2477440" y="5131857"/>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136" name="Straight Connector 135"/>
              <p:cNvCxnSpPr>
                <a:stCxn id="119" idx="3"/>
                <a:endCxn id="126" idx="1"/>
              </p:cNvCxnSpPr>
              <p:nvPr/>
            </p:nvCxnSpPr>
            <p:spPr>
              <a:xfrm flipH="1">
                <a:off x="2031222" y="5063945"/>
                <a:ext cx="183878" cy="2272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7" name="Oval 136"/>
              <p:cNvSpPr>
                <a:spLocks noChangeAspect="1" noChangeArrowheads="1"/>
              </p:cNvSpPr>
              <p:nvPr/>
            </p:nvSpPr>
            <p:spPr bwMode="auto">
              <a:xfrm>
                <a:off x="2082174" y="5131848"/>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138" name="Straight Connector 137"/>
              <p:cNvCxnSpPr>
                <a:stCxn id="131" idx="3"/>
                <a:endCxn id="124" idx="7"/>
              </p:cNvCxnSpPr>
              <p:nvPr/>
            </p:nvCxnSpPr>
            <p:spPr>
              <a:xfrm flipH="1">
                <a:off x="2155490" y="5217976"/>
                <a:ext cx="59610" cy="886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a:stCxn id="133" idx="3"/>
                <a:endCxn id="123" idx="7"/>
              </p:cNvCxnSpPr>
              <p:nvPr/>
            </p:nvCxnSpPr>
            <p:spPr>
              <a:xfrm>
                <a:off x="2429325" y="5217994"/>
                <a:ext cx="61506" cy="8867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cxnSp>
        <p:nvCxnSpPr>
          <p:cNvPr id="140" name="Straight Arrow Connector 139"/>
          <p:cNvCxnSpPr/>
          <p:nvPr/>
        </p:nvCxnSpPr>
        <p:spPr>
          <a:xfrm>
            <a:off x="7397619" y="2738106"/>
            <a:ext cx="0" cy="639004"/>
          </a:xfrm>
          <a:prstGeom prst="straightConnector1">
            <a:avLst/>
          </a:prstGeom>
          <a:ln w="31750">
            <a:solidFill>
              <a:schemeClr val="accent1"/>
            </a:solidFill>
            <a:headEnd type="arrow"/>
            <a:tailEnd type="arrow"/>
          </a:ln>
          <a:effectLst/>
        </p:spPr>
        <p:style>
          <a:lnRef idx="1">
            <a:schemeClr val="accent1"/>
          </a:lnRef>
          <a:fillRef idx="0">
            <a:schemeClr val="accent1"/>
          </a:fillRef>
          <a:effectRef idx="0">
            <a:schemeClr val="accent1"/>
          </a:effectRef>
          <a:fontRef idx="minor">
            <a:schemeClr val="tx1"/>
          </a:fontRef>
        </p:style>
      </p:cxnSp>
      <p:grpSp>
        <p:nvGrpSpPr>
          <p:cNvPr id="141" name="Group 140"/>
          <p:cNvGrpSpPr/>
          <p:nvPr/>
        </p:nvGrpSpPr>
        <p:grpSpPr>
          <a:xfrm>
            <a:off x="7082103" y="4128163"/>
            <a:ext cx="964117" cy="827463"/>
            <a:chOff x="9662639" y="5587874"/>
            <a:chExt cx="1285155" cy="1103284"/>
          </a:xfrm>
        </p:grpSpPr>
        <p:sp>
          <p:nvSpPr>
            <p:cNvPr id="142" name="TextBox 141"/>
            <p:cNvSpPr txBox="1"/>
            <p:nvPr/>
          </p:nvSpPr>
          <p:spPr>
            <a:xfrm>
              <a:off x="9864982" y="6116642"/>
              <a:ext cx="880466" cy="574516"/>
            </a:xfrm>
            <a:prstGeom prst="rect">
              <a:avLst/>
            </a:prstGeom>
            <a:noFill/>
          </p:spPr>
          <p:txBody>
            <a:bodyPr wrap="square" lIns="0" tIns="0" rIns="0" bIns="0" rtlCol="0">
              <a:spAutoFit/>
            </a:bodyPr>
            <a:lstStyle>
              <a:defPPr>
                <a:defRPr lang="en-US"/>
              </a:defPPr>
              <a:lvl1pPr algn="ctr">
                <a:defRPr sz="1400">
                  <a:solidFill>
                    <a:schemeClr val="bg1">
                      <a:alpha val="99000"/>
                    </a:schemeClr>
                  </a:solidFill>
                </a:defRPr>
              </a:lvl1pPr>
            </a:lstStyle>
            <a:p>
              <a:r>
                <a:rPr lang="en-US" dirty="0"/>
                <a:t>SQL Mirror</a:t>
              </a:r>
            </a:p>
          </p:txBody>
        </p:sp>
        <p:grpSp>
          <p:nvGrpSpPr>
            <p:cNvPr id="143" name="Group 142"/>
            <p:cNvGrpSpPr/>
            <p:nvPr/>
          </p:nvGrpSpPr>
          <p:grpSpPr>
            <a:xfrm>
              <a:off x="9662639" y="5587874"/>
              <a:ext cx="1285155" cy="525255"/>
              <a:chOff x="9726104" y="5587874"/>
              <a:chExt cx="1285155" cy="525255"/>
            </a:xfrm>
          </p:grpSpPr>
          <p:grpSp>
            <p:nvGrpSpPr>
              <p:cNvPr id="144" name="Group 143"/>
              <p:cNvGrpSpPr/>
              <p:nvPr/>
            </p:nvGrpSpPr>
            <p:grpSpPr>
              <a:xfrm>
                <a:off x="9726104" y="5587874"/>
                <a:ext cx="626605" cy="525255"/>
                <a:chOff x="8480471" y="4278533"/>
                <a:chExt cx="813936" cy="682287"/>
              </a:xfrm>
            </p:grpSpPr>
            <p:sp>
              <p:nvSpPr>
                <p:cNvPr id="148" name="Freeform 34"/>
                <p:cNvSpPr>
                  <a:spLocks noEditPoints="1"/>
                </p:cNvSpPr>
                <p:nvPr/>
              </p:nvSpPr>
              <p:spPr bwMode="auto">
                <a:xfrm>
                  <a:off x="8810226" y="4485693"/>
                  <a:ext cx="484181" cy="475127"/>
                </a:xfrm>
                <a:custGeom>
                  <a:avLst/>
                  <a:gdLst>
                    <a:gd name="T0" fmla="*/ 1691 w 1811"/>
                    <a:gd name="T1" fmla="*/ 192 h 1777"/>
                    <a:gd name="T2" fmla="*/ 907 w 1811"/>
                    <a:gd name="T3" fmla="*/ 0 h 1777"/>
                    <a:gd name="T4" fmla="*/ 330 w 1811"/>
                    <a:gd name="T5" fmla="*/ 83 h 1777"/>
                    <a:gd name="T6" fmla="*/ 120 w 1811"/>
                    <a:gd name="T7" fmla="*/ 192 h 1777"/>
                    <a:gd name="T8" fmla="*/ 0 w 1811"/>
                    <a:gd name="T9" fmla="*/ 419 h 1777"/>
                    <a:gd name="T10" fmla="*/ 0 w 1811"/>
                    <a:gd name="T11" fmla="*/ 1306 h 1777"/>
                    <a:gd name="T12" fmla="*/ 108 w 1811"/>
                    <a:gd name="T13" fmla="*/ 1543 h 1777"/>
                    <a:gd name="T14" fmla="*/ 907 w 1811"/>
                    <a:gd name="T15" fmla="*/ 1777 h 1777"/>
                    <a:gd name="T16" fmla="*/ 1150 w 1811"/>
                    <a:gd name="T17" fmla="*/ 1762 h 1777"/>
                    <a:gd name="T18" fmla="*/ 1700 w 1811"/>
                    <a:gd name="T19" fmla="*/ 1547 h 1777"/>
                    <a:gd name="T20" fmla="*/ 1703 w 1811"/>
                    <a:gd name="T21" fmla="*/ 1547 h 1777"/>
                    <a:gd name="T22" fmla="*/ 1811 w 1811"/>
                    <a:gd name="T23" fmla="*/ 1310 h 1777"/>
                    <a:gd name="T24" fmla="*/ 1811 w 1811"/>
                    <a:gd name="T25" fmla="*/ 832 h 1777"/>
                    <a:gd name="T26" fmla="*/ 1811 w 1811"/>
                    <a:gd name="T27" fmla="*/ 832 h 1777"/>
                    <a:gd name="T28" fmla="*/ 1811 w 1811"/>
                    <a:gd name="T29" fmla="*/ 419 h 1777"/>
                    <a:gd name="T30" fmla="*/ 1691 w 1811"/>
                    <a:gd name="T31" fmla="*/ 192 h 1777"/>
                    <a:gd name="T32" fmla="*/ 907 w 1811"/>
                    <a:gd name="T33" fmla="*/ 167 h 1777"/>
                    <a:gd name="T34" fmla="*/ 1646 w 1811"/>
                    <a:gd name="T35" fmla="*/ 419 h 1777"/>
                    <a:gd name="T36" fmla="*/ 907 w 1811"/>
                    <a:gd name="T37" fmla="*/ 672 h 1777"/>
                    <a:gd name="T38" fmla="*/ 167 w 1811"/>
                    <a:gd name="T39" fmla="*/ 419 h 1777"/>
                    <a:gd name="T40" fmla="*/ 907 w 1811"/>
                    <a:gd name="T41" fmla="*/ 167 h 1777"/>
                    <a:gd name="T42" fmla="*/ 167 w 1811"/>
                    <a:gd name="T43" fmla="*/ 593 h 1777"/>
                    <a:gd name="T44" fmla="*/ 232 w 1811"/>
                    <a:gd name="T45" fmla="*/ 638 h 1777"/>
                    <a:gd name="T46" fmla="*/ 907 w 1811"/>
                    <a:gd name="T47" fmla="*/ 771 h 1777"/>
                    <a:gd name="T48" fmla="*/ 1455 w 1811"/>
                    <a:gd name="T49" fmla="*/ 692 h 1777"/>
                    <a:gd name="T50" fmla="*/ 1641 w 1811"/>
                    <a:gd name="T51" fmla="*/ 598 h 1777"/>
                    <a:gd name="T52" fmla="*/ 1646 w 1811"/>
                    <a:gd name="T53" fmla="*/ 593 h 1777"/>
                    <a:gd name="T54" fmla="*/ 1646 w 1811"/>
                    <a:gd name="T55" fmla="*/ 774 h 1777"/>
                    <a:gd name="T56" fmla="*/ 1646 w 1811"/>
                    <a:gd name="T57" fmla="*/ 822 h 1777"/>
                    <a:gd name="T58" fmla="*/ 1245 w 1811"/>
                    <a:gd name="T59" fmla="*/ 932 h 1777"/>
                    <a:gd name="T60" fmla="*/ 901 w 1811"/>
                    <a:gd name="T61" fmla="*/ 962 h 1777"/>
                    <a:gd name="T62" fmla="*/ 167 w 1811"/>
                    <a:gd name="T63" fmla="*/ 722 h 1777"/>
                    <a:gd name="T64" fmla="*/ 167 w 1811"/>
                    <a:gd name="T65" fmla="*/ 593 h 1777"/>
                    <a:gd name="T66" fmla="*/ 167 w 1811"/>
                    <a:gd name="T67" fmla="*/ 1049 h 1777"/>
                    <a:gd name="T68" fmla="*/ 167 w 1811"/>
                    <a:gd name="T69" fmla="*/ 884 h 1777"/>
                    <a:gd name="T70" fmla="*/ 232 w 1811"/>
                    <a:gd name="T71" fmla="*/ 929 h 1777"/>
                    <a:gd name="T72" fmla="*/ 901 w 1811"/>
                    <a:gd name="T73" fmla="*/ 1058 h 1777"/>
                    <a:gd name="T74" fmla="*/ 1183 w 1811"/>
                    <a:gd name="T75" fmla="*/ 1040 h 1777"/>
                    <a:gd name="T76" fmla="*/ 1646 w 1811"/>
                    <a:gd name="T77" fmla="*/ 934 h 1777"/>
                    <a:gd name="T78" fmla="*/ 1646 w 1811"/>
                    <a:gd name="T79" fmla="*/ 1138 h 1777"/>
                    <a:gd name="T80" fmla="*/ 1159 w 1811"/>
                    <a:gd name="T81" fmla="*/ 1252 h 1777"/>
                    <a:gd name="T82" fmla="*/ 901 w 1811"/>
                    <a:gd name="T83" fmla="*/ 1268 h 1777"/>
                    <a:gd name="T84" fmla="*/ 167 w 1811"/>
                    <a:gd name="T85" fmla="*/ 1053 h 1777"/>
                    <a:gd name="T86" fmla="*/ 167 w 1811"/>
                    <a:gd name="T87" fmla="*/ 1049 h 1777"/>
                    <a:gd name="T88" fmla="*/ 907 w 1811"/>
                    <a:gd name="T89" fmla="*/ 1611 h 1777"/>
                    <a:gd name="T90" fmla="*/ 167 w 1811"/>
                    <a:gd name="T91" fmla="*/ 1306 h 1777"/>
                    <a:gd name="T92" fmla="*/ 167 w 1811"/>
                    <a:gd name="T93" fmla="*/ 1196 h 1777"/>
                    <a:gd name="T94" fmla="*/ 226 w 1811"/>
                    <a:gd name="T95" fmla="*/ 1233 h 1777"/>
                    <a:gd name="T96" fmla="*/ 901 w 1811"/>
                    <a:gd name="T97" fmla="*/ 1365 h 1777"/>
                    <a:gd name="T98" fmla="*/ 1157 w 1811"/>
                    <a:gd name="T99" fmla="*/ 1350 h 1777"/>
                    <a:gd name="T100" fmla="*/ 1646 w 1811"/>
                    <a:gd name="T101" fmla="*/ 1241 h 1777"/>
                    <a:gd name="T102" fmla="*/ 1646 w 1811"/>
                    <a:gd name="T103" fmla="*/ 1394 h 1777"/>
                    <a:gd name="T104" fmla="*/ 1517 w 1811"/>
                    <a:gd name="T105" fmla="*/ 1510 h 1777"/>
                    <a:gd name="T106" fmla="*/ 1153 w 1811"/>
                    <a:gd name="T107" fmla="*/ 1594 h 1777"/>
                    <a:gd name="T108" fmla="*/ 907 w 1811"/>
                    <a:gd name="T109" fmla="*/ 1611 h 1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1" h="1777">
                      <a:moveTo>
                        <a:pt x="1691" y="192"/>
                      </a:moveTo>
                      <a:cubicBezTo>
                        <a:pt x="1512" y="56"/>
                        <a:pt x="1237" y="5"/>
                        <a:pt x="907" y="0"/>
                      </a:cubicBezTo>
                      <a:cubicBezTo>
                        <a:pt x="686" y="0"/>
                        <a:pt x="486" y="30"/>
                        <a:pt x="330" y="83"/>
                      </a:cubicBezTo>
                      <a:cubicBezTo>
                        <a:pt x="250" y="111"/>
                        <a:pt x="181" y="143"/>
                        <a:pt x="120" y="192"/>
                      </a:cubicBezTo>
                      <a:cubicBezTo>
                        <a:pt x="61" y="237"/>
                        <a:pt x="0" y="315"/>
                        <a:pt x="0" y="419"/>
                      </a:cubicBezTo>
                      <a:cubicBezTo>
                        <a:pt x="0" y="1306"/>
                        <a:pt x="0" y="1306"/>
                        <a:pt x="0" y="1306"/>
                      </a:cubicBezTo>
                      <a:cubicBezTo>
                        <a:pt x="0" y="1405"/>
                        <a:pt x="49" y="1488"/>
                        <a:pt x="108" y="1543"/>
                      </a:cubicBezTo>
                      <a:cubicBezTo>
                        <a:pt x="286" y="1707"/>
                        <a:pt x="571" y="1772"/>
                        <a:pt x="907" y="1777"/>
                      </a:cubicBezTo>
                      <a:cubicBezTo>
                        <a:pt x="989" y="1777"/>
                        <a:pt x="1074" y="1772"/>
                        <a:pt x="1150" y="1762"/>
                      </a:cubicBezTo>
                      <a:cubicBezTo>
                        <a:pt x="1150" y="1762"/>
                        <a:pt x="1560" y="1688"/>
                        <a:pt x="1700" y="1547"/>
                      </a:cubicBezTo>
                      <a:cubicBezTo>
                        <a:pt x="1703" y="1547"/>
                        <a:pt x="1703" y="1547"/>
                        <a:pt x="1703" y="1547"/>
                      </a:cubicBezTo>
                      <a:cubicBezTo>
                        <a:pt x="1762" y="1492"/>
                        <a:pt x="1811" y="1409"/>
                        <a:pt x="1811" y="1310"/>
                      </a:cubicBezTo>
                      <a:cubicBezTo>
                        <a:pt x="1811" y="1310"/>
                        <a:pt x="1811" y="1310"/>
                        <a:pt x="1811" y="832"/>
                      </a:cubicBezTo>
                      <a:cubicBezTo>
                        <a:pt x="1811" y="832"/>
                        <a:pt x="1811" y="832"/>
                        <a:pt x="1811" y="832"/>
                      </a:cubicBezTo>
                      <a:cubicBezTo>
                        <a:pt x="1811" y="419"/>
                        <a:pt x="1811" y="419"/>
                        <a:pt x="1811" y="419"/>
                      </a:cubicBezTo>
                      <a:cubicBezTo>
                        <a:pt x="1811" y="315"/>
                        <a:pt x="1750" y="237"/>
                        <a:pt x="1691" y="192"/>
                      </a:cubicBezTo>
                      <a:close/>
                      <a:moveTo>
                        <a:pt x="907" y="167"/>
                      </a:moveTo>
                      <a:cubicBezTo>
                        <a:pt x="1313" y="167"/>
                        <a:pt x="1646" y="280"/>
                        <a:pt x="1646" y="419"/>
                      </a:cubicBezTo>
                      <a:cubicBezTo>
                        <a:pt x="1646" y="559"/>
                        <a:pt x="1313" y="672"/>
                        <a:pt x="907" y="672"/>
                      </a:cubicBezTo>
                      <a:cubicBezTo>
                        <a:pt x="498" y="672"/>
                        <a:pt x="167" y="559"/>
                        <a:pt x="167" y="419"/>
                      </a:cubicBezTo>
                      <a:cubicBezTo>
                        <a:pt x="167" y="280"/>
                        <a:pt x="498" y="167"/>
                        <a:pt x="907" y="167"/>
                      </a:cubicBezTo>
                      <a:close/>
                      <a:moveTo>
                        <a:pt x="167" y="593"/>
                      </a:moveTo>
                      <a:cubicBezTo>
                        <a:pt x="186" y="609"/>
                        <a:pt x="208" y="625"/>
                        <a:pt x="232" y="638"/>
                      </a:cubicBezTo>
                      <a:cubicBezTo>
                        <a:pt x="385" y="722"/>
                        <a:pt x="626" y="769"/>
                        <a:pt x="907" y="771"/>
                      </a:cubicBezTo>
                      <a:cubicBezTo>
                        <a:pt x="1117" y="771"/>
                        <a:pt x="1310" y="742"/>
                        <a:pt x="1455" y="692"/>
                      </a:cubicBezTo>
                      <a:cubicBezTo>
                        <a:pt x="1529" y="667"/>
                        <a:pt x="1590" y="636"/>
                        <a:pt x="1641" y="598"/>
                      </a:cubicBezTo>
                      <a:cubicBezTo>
                        <a:pt x="1642" y="596"/>
                        <a:pt x="1644" y="594"/>
                        <a:pt x="1646" y="593"/>
                      </a:cubicBezTo>
                      <a:cubicBezTo>
                        <a:pt x="1646" y="774"/>
                        <a:pt x="1646" y="774"/>
                        <a:pt x="1646" y="774"/>
                      </a:cubicBezTo>
                      <a:cubicBezTo>
                        <a:pt x="1646" y="822"/>
                        <a:pt x="1646" y="822"/>
                        <a:pt x="1646" y="822"/>
                      </a:cubicBezTo>
                      <a:cubicBezTo>
                        <a:pt x="1472" y="895"/>
                        <a:pt x="1245" y="932"/>
                        <a:pt x="1245" y="932"/>
                      </a:cubicBezTo>
                      <a:cubicBezTo>
                        <a:pt x="1143" y="950"/>
                        <a:pt x="1025" y="962"/>
                        <a:pt x="901" y="962"/>
                      </a:cubicBezTo>
                      <a:cubicBezTo>
                        <a:pt x="505" y="962"/>
                        <a:pt x="182" y="854"/>
                        <a:pt x="167" y="722"/>
                      </a:cubicBezTo>
                      <a:cubicBezTo>
                        <a:pt x="167" y="593"/>
                        <a:pt x="167" y="593"/>
                        <a:pt x="167" y="593"/>
                      </a:cubicBezTo>
                      <a:close/>
                      <a:moveTo>
                        <a:pt x="167" y="1049"/>
                      </a:moveTo>
                      <a:cubicBezTo>
                        <a:pt x="167" y="940"/>
                        <a:pt x="167" y="899"/>
                        <a:pt x="167" y="884"/>
                      </a:cubicBezTo>
                      <a:cubicBezTo>
                        <a:pt x="187" y="901"/>
                        <a:pt x="209" y="914"/>
                        <a:pt x="232" y="929"/>
                      </a:cubicBezTo>
                      <a:cubicBezTo>
                        <a:pt x="385" y="1012"/>
                        <a:pt x="625" y="1058"/>
                        <a:pt x="901" y="1058"/>
                      </a:cubicBezTo>
                      <a:cubicBezTo>
                        <a:pt x="1000" y="1058"/>
                        <a:pt x="1096" y="1048"/>
                        <a:pt x="1183" y="1040"/>
                      </a:cubicBezTo>
                      <a:cubicBezTo>
                        <a:pt x="1381" y="1022"/>
                        <a:pt x="1569" y="961"/>
                        <a:pt x="1646" y="934"/>
                      </a:cubicBezTo>
                      <a:cubicBezTo>
                        <a:pt x="1646" y="1138"/>
                        <a:pt x="1646" y="1138"/>
                        <a:pt x="1646" y="1138"/>
                      </a:cubicBezTo>
                      <a:cubicBezTo>
                        <a:pt x="1283" y="1244"/>
                        <a:pt x="1159" y="1252"/>
                        <a:pt x="1159" y="1252"/>
                      </a:cubicBezTo>
                      <a:cubicBezTo>
                        <a:pt x="1079" y="1262"/>
                        <a:pt x="991" y="1268"/>
                        <a:pt x="901" y="1268"/>
                      </a:cubicBezTo>
                      <a:cubicBezTo>
                        <a:pt x="527" y="1268"/>
                        <a:pt x="218" y="1174"/>
                        <a:pt x="167" y="1053"/>
                      </a:cubicBezTo>
                      <a:cubicBezTo>
                        <a:pt x="167" y="1049"/>
                        <a:pt x="167" y="1049"/>
                        <a:pt x="167" y="1049"/>
                      </a:cubicBezTo>
                      <a:close/>
                      <a:moveTo>
                        <a:pt x="907" y="1611"/>
                      </a:moveTo>
                      <a:cubicBezTo>
                        <a:pt x="498" y="1611"/>
                        <a:pt x="167" y="1474"/>
                        <a:pt x="167" y="1306"/>
                      </a:cubicBezTo>
                      <a:cubicBezTo>
                        <a:pt x="167" y="1262"/>
                        <a:pt x="167" y="1226"/>
                        <a:pt x="167" y="1196"/>
                      </a:cubicBezTo>
                      <a:cubicBezTo>
                        <a:pt x="186" y="1210"/>
                        <a:pt x="205" y="1221"/>
                        <a:pt x="226" y="1233"/>
                      </a:cubicBezTo>
                      <a:cubicBezTo>
                        <a:pt x="378" y="1318"/>
                        <a:pt x="622" y="1365"/>
                        <a:pt x="901" y="1365"/>
                      </a:cubicBezTo>
                      <a:cubicBezTo>
                        <a:pt x="991" y="1365"/>
                        <a:pt x="1076" y="1359"/>
                        <a:pt x="1157" y="1350"/>
                      </a:cubicBezTo>
                      <a:cubicBezTo>
                        <a:pt x="1346" y="1327"/>
                        <a:pt x="1544" y="1272"/>
                        <a:pt x="1646" y="1241"/>
                      </a:cubicBezTo>
                      <a:cubicBezTo>
                        <a:pt x="1646" y="1394"/>
                        <a:pt x="1646" y="1394"/>
                        <a:pt x="1646" y="1394"/>
                      </a:cubicBezTo>
                      <a:cubicBezTo>
                        <a:pt x="1636" y="1419"/>
                        <a:pt x="1607" y="1462"/>
                        <a:pt x="1517" y="1510"/>
                      </a:cubicBezTo>
                      <a:cubicBezTo>
                        <a:pt x="1291" y="1579"/>
                        <a:pt x="1153" y="1594"/>
                        <a:pt x="1153" y="1594"/>
                      </a:cubicBezTo>
                      <a:cubicBezTo>
                        <a:pt x="1077" y="1606"/>
                        <a:pt x="991" y="1611"/>
                        <a:pt x="907" y="1611"/>
                      </a:cubicBezTo>
                      <a:close/>
                    </a:path>
                  </a:pathLst>
                </a:custGeom>
                <a:solidFill>
                  <a:srgbClr val="FFFFFF"/>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302" tIns="41151" rIns="82302" bIns="41151" numCol="1" rtlCol="0" anchor="ctr" anchorCtr="0" compatLnSpc="1">
                  <a:prstTxWarp prst="textNoShape">
                    <a:avLst/>
                  </a:prstTxWarp>
                </a:bodyPr>
                <a:lstStyle/>
                <a:p>
                  <a:pPr defTabSz="555606"/>
                  <a:endParaRPr lang="en-US" spc="-92">
                    <a:solidFill>
                      <a:schemeClr val="tx1">
                        <a:lumMod val="50000"/>
                      </a:schemeClr>
                    </a:solidFill>
                    <a:latin typeface="Segoe Light" pitchFamily="34" charset="0"/>
                  </a:endParaRPr>
                </a:p>
              </p:txBody>
            </p:sp>
            <p:sp>
              <p:nvSpPr>
                <p:cNvPr id="149" name="Freeform 148"/>
                <p:cNvSpPr>
                  <a:spLocks noEditPoints="1"/>
                </p:cNvSpPr>
                <p:nvPr/>
              </p:nvSpPr>
              <p:spPr bwMode="black">
                <a:xfrm>
                  <a:off x="8480471" y="4278533"/>
                  <a:ext cx="298127" cy="601200"/>
                </a:xfrm>
                <a:custGeom>
                  <a:avLst/>
                  <a:gdLst/>
                  <a:ahLst/>
                  <a:cxnLst>
                    <a:cxn ang="0">
                      <a:pos x="260" y="0"/>
                    </a:cxn>
                    <a:cxn ang="0">
                      <a:pos x="7" y="0"/>
                    </a:cxn>
                    <a:cxn ang="0">
                      <a:pos x="0" y="7"/>
                    </a:cxn>
                    <a:cxn ang="0">
                      <a:pos x="0" y="112"/>
                    </a:cxn>
                    <a:cxn ang="0">
                      <a:pos x="0" y="119"/>
                    </a:cxn>
                    <a:cxn ang="0">
                      <a:pos x="0" y="531"/>
                    </a:cxn>
                    <a:cxn ang="0">
                      <a:pos x="7" y="538"/>
                    </a:cxn>
                    <a:cxn ang="0">
                      <a:pos x="260" y="538"/>
                    </a:cxn>
                    <a:cxn ang="0">
                      <a:pos x="267" y="531"/>
                    </a:cxn>
                    <a:cxn ang="0">
                      <a:pos x="267" y="119"/>
                    </a:cxn>
                    <a:cxn ang="0">
                      <a:pos x="267" y="112"/>
                    </a:cxn>
                    <a:cxn ang="0">
                      <a:pos x="267" y="7"/>
                    </a:cxn>
                    <a:cxn ang="0">
                      <a:pos x="260" y="0"/>
                    </a:cxn>
                    <a:cxn ang="0">
                      <a:pos x="32" y="82"/>
                    </a:cxn>
                    <a:cxn ang="0">
                      <a:pos x="32" y="57"/>
                    </a:cxn>
                    <a:cxn ang="0">
                      <a:pos x="39" y="50"/>
                    </a:cxn>
                    <a:cxn ang="0">
                      <a:pos x="228" y="50"/>
                    </a:cxn>
                    <a:cxn ang="0">
                      <a:pos x="235" y="57"/>
                    </a:cxn>
                    <a:cxn ang="0">
                      <a:pos x="235" y="82"/>
                    </a:cxn>
                    <a:cxn ang="0">
                      <a:pos x="228" y="89"/>
                    </a:cxn>
                    <a:cxn ang="0">
                      <a:pos x="39" y="89"/>
                    </a:cxn>
                    <a:cxn ang="0">
                      <a:pos x="32" y="82"/>
                    </a:cxn>
                    <a:cxn ang="0">
                      <a:pos x="213" y="254"/>
                    </a:cxn>
                    <a:cxn ang="0">
                      <a:pos x="195" y="236"/>
                    </a:cxn>
                    <a:cxn ang="0">
                      <a:pos x="213" y="218"/>
                    </a:cxn>
                    <a:cxn ang="0">
                      <a:pos x="232" y="236"/>
                    </a:cxn>
                    <a:cxn ang="0">
                      <a:pos x="213" y="254"/>
                    </a:cxn>
                    <a:cxn ang="0">
                      <a:pos x="213" y="194"/>
                    </a:cxn>
                    <a:cxn ang="0">
                      <a:pos x="189" y="170"/>
                    </a:cxn>
                    <a:cxn ang="0">
                      <a:pos x="213" y="146"/>
                    </a:cxn>
                    <a:cxn ang="0">
                      <a:pos x="238" y="170"/>
                    </a:cxn>
                    <a:cxn ang="0">
                      <a:pos x="213" y="194"/>
                    </a:cxn>
                  </a:cxnLst>
                  <a:rect l="0" t="0" r="r" b="b"/>
                  <a:pathLst>
                    <a:path w="267" h="538">
                      <a:moveTo>
                        <a:pt x="260" y="0"/>
                      </a:moveTo>
                      <a:cubicBezTo>
                        <a:pt x="7" y="0"/>
                        <a:pt x="7" y="0"/>
                        <a:pt x="7" y="0"/>
                      </a:cubicBezTo>
                      <a:cubicBezTo>
                        <a:pt x="3" y="0"/>
                        <a:pt x="0" y="3"/>
                        <a:pt x="0" y="7"/>
                      </a:cubicBezTo>
                      <a:cubicBezTo>
                        <a:pt x="0" y="112"/>
                        <a:pt x="0" y="112"/>
                        <a:pt x="0" y="112"/>
                      </a:cubicBezTo>
                      <a:cubicBezTo>
                        <a:pt x="0" y="119"/>
                        <a:pt x="0" y="119"/>
                        <a:pt x="0" y="119"/>
                      </a:cubicBezTo>
                      <a:cubicBezTo>
                        <a:pt x="0" y="531"/>
                        <a:pt x="0" y="531"/>
                        <a:pt x="0" y="531"/>
                      </a:cubicBezTo>
                      <a:cubicBezTo>
                        <a:pt x="0" y="535"/>
                        <a:pt x="3" y="538"/>
                        <a:pt x="7" y="538"/>
                      </a:cubicBezTo>
                      <a:cubicBezTo>
                        <a:pt x="260" y="538"/>
                        <a:pt x="260" y="538"/>
                        <a:pt x="260" y="538"/>
                      </a:cubicBezTo>
                      <a:cubicBezTo>
                        <a:pt x="264" y="538"/>
                        <a:pt x="267" y="535"/>
                        <a:pt x="267" y="531"/>
                      </a:cubicBezTo>
                      <a:cubicBezTo>
                        <a:pt x="267" y="119"/>
                        <a:pt x="267" y="119"/>
                        <a:pt x="267" y="119"/>
                      </a:cubicBezTo>
                      <a:cubicBezTo>
                        <a:pt x="267" y="112"/>
                        <a:pt x="267" y="112"/>
                        <a:pt x="267" y="112"/>
                      </a:cubicBezTo>
                      <a:cubicBezTo>
                        <a:pt x="267" y="7"/>
                        <a:pt x="267" y="7"/>
                        <a:pt x="267" y="7"/>
                      </a:cubicBezTo>
                      <a:cubicBezTo>
                        <a:pt x="267" y="3"/>
                        <a:pt x="264" y="0"/>
                        <a:pt x="260" y="0"/>
                      </a:cubicBezTo>
                      <a:close/>
                      <a:moveTo>
                        <a:pt x="32" y="82"/>
                      </a:moveTo>
                      <a:cubicBezTo>
                        <a:pt x="32" y="57"/>
                        <a:pt x="32" y="57"/>
                        <a:pt x="32" y="57"/>
                      </a:cubicBezTo>
                      <a:cubicBezTo>
                        <a:pt x="32" y="53"/>
                        <a:pt x="35" y="50"/>
                        <a:pt x="39" y="50"/>
                      </a:cubicBezTo>
                      <a:cubicBezTo>
                        <a:pt x="228" y="50"/>
                        <a:pt x="228" y="50"/>
                        <a:pt x="228" y="50"/>
                      </a:cubicBezTo>
                      <a:cubicBezTo>
                        <a:pt x="232" y="50"/>
                        <a:pt x="235" y="53"/>
                        <a:pt x="235" y="57"/>
                      </a:cubicBezTo>
                      <a:cubicBezTo>
                        <a:pt x="235" y="82"/>
                        <a:pt x="235" y="82"/>
                        <a:pt x="235" y="82"/>
                      </a:cubicBezTo>
                      <a:cubicBezTo>
                        <a:pt x="235" y="86"/>
                        <a:pt x="232" y="89"/>
                        <a:pt x="228" y="89"/>
                      </a:cubicBezTo>
                      <a:cubicBezTo>
                        <a:pt x="39" y="89"/>
                        <a:pt x="39" y="89"/>
                        <a:pt x="39" y="89"/>
                      </a:cubicBezTo>
                      <a:cubicBezTo>
                        <a:pt x="35" y="89"/>
                        <a:pt x="32" y="86"/>
                        <a:pt x="32" y="82"/>
                      </a:cubicBezTo>
                      <a:close/>
                      <a:moveTo>
                        <a:pt x="213" y="254"/>
                      </a:moveTo>
                      <a:cubicBezTo>
                        <a:pt x="203" y="254"/>
                        <a:pt x="195" y="246"/>
                        <a:pt x="195" y="236"/>
                      </a:cubicBezTo>
                      <a:cubicBezTo>
                        <a:pt x="195" y="226"/>
                        <a:pt x="203" y="218"/>
                        <a:pt x="213" y="218"/>
                      </a:cubicBezTo>
                      <a:cubicBezTo>
                        <a:pt x="223" y="218"/>
                        <a:pt x="232" y="226"/>
                        <a:pt x="232" y="236"/>
                      </a:cubicBezTo>
                      <a:cubicBezTo>
                        <a:pt x="232" y="246"/>
                        <a:pt x="223" y="254"/>
                        <a:pt x="213" y="254"/>
                      </a:cubicBezTo>
                      <a:close/>
                      <a:moveTo>
                        <a:pt x="213" y="194"/>
                      </a:moveTo>
                      <a:cubicBezTo>
                        <a:pt x="200" y="194"/>
                        <a:pt x="189" y="183"/>
                        <a:pt x="189" y="170"/>
                      </a:cubicBezTo>
                      <a:cubicBezTo>
                        <a:pt x="189" y="156"/>
                        <a:pt x="200" y="146"/>
                        <a:pt x="213" y="146"/>
                      </a:cubicBezTo>
                      <a:cubicBezTo>
                        <a:pt x="227" y="146"/>
                        <a:pt x="238" y="156"/>
                        <a:pt x="238" y="170"/>
                      </a:cubicBezTo>
                      <a:cubicBezTo>
                        <a:pt x="238" y="183"/>
                        <a:pt x="227" y="194"/>
                        <a:pt x="213" y="194"/>
                      </a:cubicBezTo>
                      <a:close/>
                    </a:path>
                  </a:pathLst>
                </a:custGeom>
                <a:solidFill>
                  <a:srgbClr val="FFFFFF"/>
                </a:solid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defTabSz="555606"/>
                  <a:r>
                    <a:rPr lang="en-US" spc="-92" dirty="0">
                      <a:solidFill>
                        <a:schemeClr val="tx1">
                          <a:lumMod val="50000"/>
                        </a:schemeClr>
                      </a:solidFill>
                      <a:latin typeface="Segoe Light" pitchFamily="34" charset="0"/>
                    </a:rPr>
                    <a:t> </a:t>
                  </a:r>
                </a:p>
              </p:txBody>
            </p:sp>
          </p:grpSp>
          <p:grpSp>
            <p:nvGrpSpPr>
              <p:cNvPr id="145" name="Group 144"/>
              <p:cNvGrpSpPr/>
              <p:nvPr/>
            </p:nvGrpSpPr>
            <p:grpSpPr>
              <a:xfrm>
                <a:off x="10384654" y="5587874"/>
                <a:ext cx="626605" cy="525255"/>
                <a:chOff x="8480471" y="4278533"/>
                <a:chExt cx="813936" cy="682287"/>
              </a:xfrm>
            </p:grpSpPr>
            <p:sp>
              <p:nvSpPr>
                <p:cNvPr id="146" name="Freeform 34"/>
                <p:cNvSpPr>
                  <a:spLocks noEditPoints="1"/>
                </p:cNvSpPr>
                <p:nvPr/>
              </p:nvSpPr>
              <p:spPr bwMode="auto">
                <a:xfrm>
                  <a:off x="8810226" y="4485693"/>
                  <a:ext cx="484181" cy="475127"/>
                </a:xfrm>
                <a:custGeom>
                  <a:avLst/>
                  <a:gdLst>
                    <a:gd name="T0" fmla="*/ 1691 w 1811"/>
                    <a:gd name="T1" fmla="*/ 192 h 1777"/>
                    <a:gd name="T2" fmla="*/ 907 w 1811"/>
                    <a:gd name="T3" fmla="*/ 0 h 1777"/>
                    <a:gd name="T4" fmla="*/ 330 w 1811"/>
                    <a:gd name="T5" fmla="*/ 83 h 1777"/>
                    <a:gd name="T6" fmla="*/ 120 w 1811"/>
                    <a:gd name="T7" fmla="*/ 192 h 1777"/>
                    <a:gd name="T8" fmla="*/ 0 w 1811"/>
                    <a:gd name="T9" fmla="*/ 419 h 1777"/>
                    <a:gd name="T10" fmla="*/ 0 w 1811"/>
                    <a:gd name="T11" fmla="*/ 1306 h 1777"/>
                    <a:gd name="T12" fmla="*/ 108 w 1811"/>
                    <a:gd name="T13" fmla="*/ 1543 h 1777"/>
                    <a:gd name="T14" fmla="*/ 907 w 1811"/>
                    <a:gd name="T15" fmla="*/ 1777 h 1777"/>
                    <a:gd name="T16" fmla="*/ 1150 w 1811"/>
                    <a:gd name="T17" fmla="*/ 1762 h 1777"/>
                    <a:gd name="T18" fmla="*/ 1700 w 1811"/>
                    <a:gd name="T19" fmla="*/ 1547 h 1777"/>
                    <a:gd name="T20" fmla="*/ 1703 w 1811"/>
                    <a:gd name="T21" fmla="*/ 1547 h 1777"/>
                    <a:gd name="T22" fmla="*/ 1811 w 1811"/>
                    <a:gd name="T23" fmla="*/ 1310 h 1777"/>
                    <a:gd name="T24" fmla="*/ 1811 w 1811"/>
                    <a:gd name="T25" fmla="*/ 832 h 1777"/>
                    <a:gd name="T26" fmla="*/ 1811 w 1811"/>
                    <a:gd name="T27" fmla="*/ 832 h 1777"/>
                    <a:gd name="T28" fmla="*/ 1811 w 1811"/>
                    <a:gd name="T29" fmla="*/ 419 h 1777"/>
                    <a:gd name="T30" fmla="*/ 1691 w 1811"/>
                    <a:gd name="T31" fmla="*/ 192 h 1777"/>
                    <a:gd name="T32" fmla="*/ 907 w 1811"/>
                    <a:gd name="T33" fmla="*/ 167 h 1777"/>
                    <a:gd name="T34" fmla="*/ 1646 w 1811"/>
                    <a:gd name="T35" fmla="*/ 419 h 1777"/>
                    <a:gd name="T36" fmla="*/ 907 w 1811"/>
                    <a:gd name="T37" fmla="*/ 672 h 1777"/>
                    <a:gd name="T38" fmla="*/ 167 w 1811"/>
                    <a:gd name="T39" fmla="*/ 419 h 1777"/>
                    <a:gd name="T40" fmla="*/ 907 w 1811"/>
                    <a:gd name="T41" fmla="*/ 167 h 1777"/>
                    <a:gd name="T42" fmla="*/ 167 w 1811"/>
                    <a:gd name="T43" fmla="*/ 593 h 1777"/>
                    <a:gd name="T44" fmla="*/ 232 w 1811"/>
                    <a:gd name="T45" fmla="*/ 638 h 1777"/>
                    <a:gd name="T46" fmla="*/ 907 w 1811"/>
                    <a:gd name="T47" fmla="*/ 771 h 1777"/>
                    <a:gd name="T48" fmla="*/ 1455 w 1811"/>
                    <a:gd name="T49" fmla="*/ 692 h 1777"/>
                    <a:gd name="T50" fmla="*/ 1641 w 1811"/>
                    <a:gd name="T51" fmla="*/ 598 h 1777"/>
                    <a:gd name="T52" fmla="*/ 1646 w 1811"/>
                    <a:gd name="T53" fmla="*/ 593 h 1777"/>
                    <a:gd name="T54" fmla="*/ 1646 w 1811"/>
                    <a:gd name="T55" fmla="*/ 774 h 1777"/>
                    <a:gd name="T56" fmla="*/ 1646 w 1811"/>
                    <a:gd name="T57" fmla="*/ 822 h 1777"/>
                    <a:gd name="T58" fmla="*/ 1245 w 1811"/>
                    <a:gd name="T59" fmla="*/ 932 h 1777"/>
                    <a:gd name="T60" fmla="*/ 901 w 1811"/>
                    <a:gd name="T61" fmla="*/ 962 h 1777"/>
                    <a:gd name="T62" fmla="*/ 167 w 1811"/>
                    <a:gd name="T63" fmla="*/ 722 h 1777"/>
                    <a:gd name="T64" fmla="*/ 167 w 1811"/>
                    <a:gd name="T65" fmla="*/ 593 h 1777"/>
                    <a:gd name="T66" fmla="*/ 167 w 1811"/>
                    <a:gd name="T67" fmla="*/ 1049 h 1777"/>
                    <a:gd name="T68" fmla="*/ 167 w 1811"/>
                    <a:gd name="T69" fmla="*/ 884 h 1777"/>
                    <a:gd name="T70" fmla="*/ 232 w 1811"/>
                    <a:gd name="T71" fmla="*/ 929 h 1777"/>
                    <a:gd name="T72" fmla="*/ 901 w 1811"/>
                    <a:gd name="T73" fmla="*/ 1058 h 1777"/>
                    <a:gd name="T74" fmla="*/ 1183 w 1811"/>
                    <a:gd name="T75" fmla="*/ 1040 h 1777"/>
                    <a:gd name="T76" fmla="*/ 1646 w 1811"/>
                    <a:gd name="T77" fmla="*/ 934 h 1777"/>
                    <a:gd name="T78" fmla="*/ 1646 w 1811"/>
                    <a:gd name="T79" fmla="*/ 1138 h 1777"/>
                    <a:gd name="T80" fmla="*/ 1159 w 1811"/>
                    <a:gd name="T81" fmla="*/ 1252 h 1777"/>
                    <a:gd name="T82" fmla="*/ 901 w 1811"/>
                    <a:gd name="T83" fmla="*/ 1268 h 1777"/>
                    <a:gd name="T84" fmla="*/ 167 w 1811"/>
                    <a:gd name="T85" fmla="*/ 1053 h 1777"/>
                    <a:gd name="T86" fmla="*/ 167 w 1811"/>
                    <a:gd name="T87" fmla="*/ 1049 h 1777"/>
                    <a:gd name="T88" fmla="*/ 907 w 1811"/>
                    <a:gd name="T89" fmla="*/ 1611 h 1777"/>
                    <a:gd name="T90" fmla="*/ 167 w 1811"/>
                    <a:gd name="T91" fmla="*/ 1306 h 1777"/>
                    <a:gd name="T92" fmla="*/ 167 w 1811"/>
                    <a:gd name="T93" fmla="*/ 1196 h 1777"/>
                    <a:gd name="T94" fmla="*/ 226 w 1811"/>
                    <a:gd name="T95" fmla="*/ 1233 h 1777"/>
                    <a:gd name="T96" fmla="*/ 901 w 1811"/>
                    <a:gd name="T97" fmla="*/ 1365 h 1777"/>
                    <a:gd name="T98" fmla="*/ 1157 w 1811"/>
                    <a:gd name="T99" fmla="*/ 1350 h 1777"/>
                    <a:gd name="T100" fmla="*/ 1646 w 1811"/>
                    <a:gd name="T101" fmla="*/ 1241 h 1777"/>
                    <a:gd name="T102" fmla="*/ 1646 w 1811"/>
                    <a:gd name="T103" fmla="*/ 1394 h 1777"/>
                    <a:gd name="T104" fmla="*/ 1517 w 1811"/>
                    <a:gd name="T105" fmla="*/ 1510 h 1777"/>
                    <a:gd name="T106" fmla="*/ 1153 w 1811"/>
                    <a:gd name="T107" fmla="*/ 1594 h 1777"/>
                    <a:gd name="T108" fmla="*/ 907 w 1811"/>
                    <a:gd name="T109" fmla="*/ 1611 h 1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1" h="1777">
                      <a:moveTo>
                        <a:pt x="1691" y="192"/>
                      </a:moveTo>
                      <a:cubicBezTo>
                        <a:pt x="1512" y="56"/>
                        <a:pt x="1237" y="5"/>
                        <a:pt x="907" y="0"/>
                      </a:cubicBezTo>
                      <a:cubicBezTo>
                        <a:pt x="686" y="0"/>
                        <a:pt x="486" y="30"/>
                        <a:pt x="330" y="83"/>
                      </a:cubicBezTo>
                      <a:cubicBezTo>
                        <a:pt x="250" y="111"/>
                        <a:pt x="181" y="143"/>
                        <a:pt x="120" y="192"/>
                      </a:cubicBezTo>
                      <a:cubicBezTo>
                        <a:pt x="61" y="237"/>
                        <a:pt x="0" y="315"/>
                        <a:pt x="0" y="419"/>
                      </a:cubicBezTo>
                      <a:cubicBezTo>
                        <a:pt x="0" y="1306"/>
                        <a:pt x="0" y="1306"/>
                        <a:pt x="0" y="1306"/>
                      </a:cubicBezTo>
                      <a:cubicBezTo>
                        <a:pt x="0" y="1405"/>
                        <a:pt x="49" y="1488"/>
                        <a:pt x="108" y="1543"/>
                      </a:cubicBezTo>
                      <a:cubicBezTo>
                        <a:pt x="286" y="1707"/>
                        <a:pt x="571" y="1772"/>
                        <a:pt x="907" y="1777"/>
                      </a:cubicBezTo>
                      <a:cubicBezTo>
                        <a:pt x="989" y="1777"/>
                        <a:pt x="1074" y="1772"/>
                        <a:pt x="1150" y="1762"/>
                      </a:cubicBezTo>
                      <a:cubicBezTo>
                        <a:pt x="1150" y="1762"/>
                        <a:pt x="1560" y="1688"/>
                        <a:pt x="1700" y="1547"/>
                      </a:cubicBezTo>
                      <a:cubicBezTo>
                        <a:pt x="1703" y="1547"/>
                        <a:pt x="1703" y="1547"/>
                        <a:pt x="1703" y="1547"/>
                      </a:cubicBezTo>
                      <a:cubicBezTo>
                        <a:pt x="1762" y="1492"/>
                        <a:pt x="1811" y="1409"/>
                        <a:pt x="1811" y="1310"/>
                      </a:cubicBezTo>
                      <a:cubicBezTo>
                        <a:pt x="1811" y="1310"/>
                        <a:pt x="1811" y="1310"/>
                        <a:pt x="1811" y="832"/>
                      </a:cubicBezTo>
                      <a:cubicBezTo>
                        <a:pt x="1811" y="832"/>
                        <a:pt x="1811" y="832"/>
                        <a:pt x="1811" y="832"/>
                      </a:cubicBezTo>
                      <a:cubicBezTo>
                        <a:pt x="1811" y="419"/>
                        <a:pt x="1811" y="419"/>
                        <a:pt x="1811" y="419"/>
                      </a:cubicBezTo>
                      <a:cubicBezTo>
                        <a:pt x="1811" y="315"/>
                        <a:pt x="1750" y="237"/>
                        <a:pt x="1691" y="192"/>
                      </a:cubicBezTo>
                      <a:close/>
                      <a:moveTo>
                        <a:pt x="907" y="167"/>
                      </a:moveTo>
                      <a:cubicBezTo>
                        <a:pt x="1313" y="167"/>
                        <a:pt x="1646" y="280"/>
                        <a:pt x="1646" y="419"/>
                      </a:cubicBezTo>
                      <a:cubicBezTo>
                        <a:pt x="1646" y="559"/>
                        <a:pt x="1313" y="672"/>
                        <a:pt x="907" y="672"/>
                      </a:cubicBezTo>
                      <a:cubicBezTo>
                        <a:pt x="498" y="672"/>
                        <a:pt x="167" y="559"/>
                        <a:pt x="167" y="419"/>
                      </a:cubicBezTo>
                      <a:cubicBezTo>
                        <a:pt x="167" y="280"/>
                        <a:pt x="498" y="167"/>
                        <a:pt x="907" y="167"/>
                      </a:cubicBezTo>
                      <a:close/>
                      <a:moveTo>
                        <a:pt x="167" y="593"/>
                      </a:moveTo>
                      <a:cubicBezTo>
                        <a:pt x="186" y="609"/>
                        <a:pt x="208" y="625"/>
                        <a:pt x="232" y="638"/>
                      </a:cubicBezTo>
                      <a:cubicBezTo>
                        <a:pt x="385" y="722"/>
                        <a:pt x="626" y="769"/>
                        <a:pt x="907" y="771"/>
                      </a:cubicBezTo>
                      <a:cubicBezTo>
                        <a:pt x="1117" y="771"/>
                        <a:pt x="1310" y="742"/>
                        <a:pt x="1455" y="692"/>
                      </a:cubicBezTo>
                      <a:cubicBezTo>
                        <a:pt x="1529" y="667"/>
                        <a:pt x="1590" y="636"/>
                        <a:pt x="1641" y="598"/>
                      </a:cubicBezTo>
                      <a:cubicBezTo>
                        <a:pt x="1642" y="596"/>
                        <a:pt x="1644" y="594"/>
                        <a:pt x="1646" y="593"/>
                      </a:cubicBezTo>
                      <a:cubicBezTo>
                        <a:pt x="1646" y="774"/>
                        <a:pt x="1646" y="774"/>
                        <a:pt x="1646" y="774"/>
                      </a:cubicBezTo>
                      <a:cubicBezTo>
                        <a:pt x="1646" y="822"/>
                        <a:pt x="1646" y="822"/>
                        <a:pt x="1646" y="822"/>
                      </a:cubicBezTo>
                      <a:cubicBezTo>
                        <a:pt x="1472" y="895"/>
                        <a:pt x="1245" y="932"/>
                        <a:pt x="1245" y="932"/>
                      </a:cubicBezTo>
                      <a:cubicBezTo>
                        <a:pt x="1143" y="950"/>
                        <a:pt x="1025" y="962"/>
                        <a:pt x="901" y="962"/>
                      </a:cubicBezTo>
                      <a:cubicBezTo>
                        <a:pt x="505" y="962"/>
                        <a:pt x="182" y="854"/>
                        <a:pt x="167" y="722"/>
                      </a:cubicBezTo>
                      <a:cubicBezTo>
                        <a:pt x="167" y="593"/>
                        <a:pt x="167" y="593"/>
                        <a:pt x="167" y="593"/>
                      </a:cubicBezTo>
                      <a:close/>
                      <a:moveTo>
                        <a:pt x="167" y="1049"/>
                      </a:moveTo>
                      <a:cubicBezTo>
                        <a:pt x="167" y="940"/>
                        <a:pt x="167" y="899"/>
                        <a:pt x="167" y="884"/>
                      </a:cubicBezTo>
                      <a:cubicBezTo>
                        <a:pt x="187" y="901"/>
                        <a:pt x="209" y="914"/>
                        <a:pt x="232" y="929"/>
                      </a:cubicBezTo>
                      <a:cubicBezTo>
                        <a:pt x="385" y="1012"/>
                        <a:pt x="625" y="1058"/>
                        <a:pt x="901" y="1058"/>
                      </a:cubicBezTo>
                      <a:cubicBezTo>
                        <a:pt x="1000" y="1058"/>
                        <a:pt x="1096" y="1048"/>
                        <a:pt x="1183" y="1040"/>
                      </a:cubicBezTo>
                      <a:cubicBezTo>
                        <a:pt x="1381" y="1022"/>
                        <a:pt x="1569" y="961"/>
                        <a:pt x="1646" y="934"/>
                      </a:cubicBezTo>
                      <a:cubicBezTo>
                        <a:pt x="1646" y="1138"/>
                        <a:pt x="1646" y="1138"/>
                        <a:pt x="1646" y="1138"/>
                      </a:cubicBezTo>
                      <a:cubicBezTo>
                        <a:pt x="1283" y="1244"/>
                        <a:pt x="1159" y="1252"/>
                        <a:pt x="1159" y="1252"/>
                      </a:cubicBezTo>
                      <a:cubicBezTo>
                        <a:pt x="1079" y="1262"/>
                        <a:pt x="991" y="1268"/>
                        <a:pt x="901" y="1268"/>
                      </a:cubicBezTo>
                      <a:cubicBezTo>
                        <a:pt x="527" y="1268"/>
                        <a:pt x="218" y="1174"/>
                        <a:pt x="167" y="1053"/>
                      </a:cubicBezTo>
                      <a:cubicBezTo>
                        <a:pt x="167" y="1049"/>
                        <a:pt x="167" y="1049"/>
                        <a:pt x="167" y="1049"/>
                      </a:cubicBezTo>
                      <a:close/>
                      <a:moveTo>
                        <a:pt x="907" y="1611"/>
                      </a:moveTo>
                      <a:cubicBezTo>
                        <a:pt x="498" y="1611"/>
                        <a:pt x="167" y="1474"/>
                        <a:pt x="167" y="1306"/>
                      </a:cubicBezTo>
                      <a:cubicBezTo>
                        <a:pt x="167" y="1262"/>
                        <a:pt x="167" y="1226"/>
                        <a:pt x="167" y="1196"/>
                      </a:cubicBezTo>
                      <a:cubicBezTo>
                        <a:pt x="186" y="1210"/>
                        <a:pt x="205" y="1221"/>
                        <a:pt x="226" y="1233"/>
                      </a:cubicBezTo>
                      <a:cubicBezTo>
                        <a:pt x="378" y="1318"/>
                        <a:pt x="622" y="1365"/>
                        <a:pt x="901" y="1365"/>
                      </a:cubicBezTo>
                      <a:cubicBezTo>
                        <a:pt x="991" y="1365"/>
                        <a:pt x="1076" y="1359"/>
                        <a:pt x="1157" y="1350"/>
                      </a:cubicBezTo>
                      <a:cubicBezTo>
                        <a:pt x="1346" y="1327"/>
                        <a:pt x="1544" y="1272"/>
                        <a:pt x="1646" y="1241"/>
                      </a:cubicBezTo>
                      <a:cubicBezTo>
                        <a:pt x="1646" y="1394"/>
                        <a:pt x="1646" y="1394"/>
                        <a:pt x="1646" y="1394"/>
                      </a:cubicBezTo>
                      <a:cubicBezTo>
                        <a:pt x="1636" y="1419"/>
                        <a:pt x="1607" y="1462"/>
                        <a:pt x="1517" y="1510"/>
                      </a:cubicBezTo>
                      <a:cubicBezTo>
                        <a:pt x="1291" y="1579"/>
                        <a:pt x="1153" y="1594"/>
                        <a:pt x="1153" y="1594"/>
                      </a:cubicBezTo>
                      <a:cubicBezTo>
                        <a:pt x="1077" y="1606"/>
                        <a:pt x="991" y="1611"/>
                        <a:pt x="907" y="1611"/>
                      </a:cubicBezTo>
                      <a:close/>
                    </a:path>
                  </a:pathLst>
                </a:custGeom>
                <a:solidFill>
                  <a:srgbClr val="FFFFFF"/>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302" tIns="41151" rIns="82302" bIns="41151" numCol="1" rtlCol="0" anchor="ctr" anchorCtr="0" compatLnSpc="1">
                  <a:prstTxWarp prst="textNoShape">
                    <a:avLst/>
                  </a:prstTxWarp>
                </a:bodyPr>
                <a:lstStyle/>
                <a:p>
                  <a:pPr defTabSz="555606"/>
                  <a:endParaRPr lang="en-US" spc="-92">
                    <a:solidFill>
                      <a:schemeClr val="tx1">
                        <a:lumMod val="50000"/>
                      </a:schemeClr>
                    </a:solidFill>
                    <a:latin typeface="Segoe Light" pitchFamily="34" charset="0"/>
                  </a:endParaRPr>
                </a:p>
              </p:txBody>
            </p:sp>
            <p:sp>
              <p:nvSpPr>
                <p:cNvPr id="147" name="Freeform 146"/>
                <p:cNvSpPr>
                  <a:spLocks noEditPoints="1"/>
                </p:cNvSpPr>
                <p:nvPr/>
              </p:nvSpPr>
              <p:spPr bwMode="black">
                <a:xfrm>
                  <a:off x="8480471" y="4278533"/>
                  <a:ext cx="298127" cy="601200"/>
                </a:xfrm>
                <a:custGeom>
                  <a:avLst/>
                  <a:gdLst/>
                  <a:ahLst/>
                  <a:cxnLst>
                    <a:cxn ang="0">
                      <a:pos x="260" y="0"/>
                    </a:cxn>
                    <a:cxn ang="0">
                      <a:pos x="7" y="0"/>
                    </a:cxn>
                    <a:cxn ang="0">
                      <a:pos x="0" y="7"/>
                    </a:cxn>
                    <a:cxn ang="0">
                      <a:pos x="0" y="112"/>
                    </a:cxn>
                    <a:cxn ang="0">
                      <a:pos x="0" y="119"/>
                    </a:cxn>
                    <a:cxn ang="0">
                      <a:pos x="0" y="531"/>
                    </a:cxn>
                    <a:cxn ang="0">
                      <a:pos x="7" y="538"/>
                    </a:cxn>
                    <a:cxn ang="0">
                      <a:pos x="260" y="538"/>
                    </a:cxn>
                    <a:cxn ang="0">
                      <a:pos x="267" y="531"/>
                    </a:cxn>
                    <a:cxn ang="0">
                      <a:pos x="267" y="119"/>
                    </a:cxn>
                    <a:cxn ang="0">
                      <a:pos x="267" y="112"/>
                    </a:cxn>
                    <a:cxn ang="0">
                      <a:pos x="267" y="7"/>
                    </a:cxn>
                    <a:cxn ang="0">
                      <a:pos x="260" y="0"/>
                    </a:cxn>
                    <a:cxn ang="0">
                      <a:pos x="32" y="82"/>
                    </a:cxn>
                    <a:cxn ang="0">
                      <a:pos x="32" y="57"/>
                    </a:cxn>
                    <a:cxn ang="0">
                      <a:pos x="39" y="50"/>
                    </a:cxn>
                    <a:cxn ang="0">
                      <a:pos x="228" y="50"/>
                    </a:cxn>
                    <a:cxn ang="0">
                      <a:pos x="235" y="57"/>
                    </a:cxn>
                    <a:cxn ang="0">
                      <a:pos x="235" y="82"/>
                    </a:cxn>
                    <a:cxn ang="0">
                      <a:pos x="228" y="89"/>
                    </a:cxn>
                    <a:cxn ang="0">
                      <a:pos x="39" y="89"/>
                    </a:cxn>
                    <a:cxn ang="0">
                      <a:pos x="32" y="82"/>
                    </a:cxn>
                    <a:cxn ang="0">
                      <a:pos x="213" y="254"/>
                    </a:cxn>
                    <a:cxn ang="0">
                      <a:pos x="195" y="236"/>
                    </a:cxn>
                    <a:cxn ang="0">
                      <a:pos x="213" y="218"/>
                    </a:cxn>
                    <a:cxn ang="0">
                      <a:pos x="232" y="236"/>
                    </a:cxn>
                    <a:cxn ang="0">
                      <a:pos x="213" y="254"/>
                    </a:cxn>
                    <a:cxn ang="0">
                      <a:pos x="213" y="194"/>
                    </a:cxn>
                    <a:cxn ang="0">
                      <a:pos x="189" y="170"/>
                    </a:cxn>
                    <a:cxn ang="0">
                      <a:pos x="213" y="146"/>
                    </a:cxn>
                    <a:cxn ang="0">
                      <a:pos x="238" y="170"/>
                    </a:cxn>
                    <a:cxn ang="0">
                      <a:pos x="213" y="194"/>
                    </a:cxn>
                  </a:cxnLst>
                  <a:rect l="0" t="0" r="r" b="b"/>
                  <a:pathLst>
                    <a:path w="267" h="538">
                      <a:moveTo>
                        <a:pt x="260" y="0"/>
                      </a:moveTo>
                      <a:cubicBezTo>
                        <a:pt x="7" y="0"/>
                        <a:pt x="7" y="0"/>
                        <a:pt x="7" y="0"/>
                      </a:cubicBezTo>
                      <a:cubicBezTo>
                        <a:pt x="3" y="0"/>
                        <a:pt x="0" y="3"/>
                        <a:pt x="0" y="7"/>
                      </a:cubicBezTo>
                      <a:cubicBezTo>
                        <a:pt x="0" y="112"/>
                        <a:pt x="0" y="112"/>
                        <a:pt x="0" y="112"/>
                      </a:cubicBezTo>
                      <a:cubicBezTo>
                        <a:pt x="0" y="119"/>
                        <a:pt x="0" y="119"/>
                        <a:pt x="0" y="119"/>
                      </a:cubicBezTo>
                      <a:cubicBezTo>
                        <a:pt x="0" y="531"/>
                        <a:pt x="0" y="531"/>
                        <a:pt x="0" y="531"/>
                      </a:cubicBezTo>
                      <a:cubicBezTo>
                        <a:pt x="0" y="535"/>
                        <a:pt x="3" y="538"/>
                        <a:pt x="7" y="538"/>
                      </a:cubicBezTo>
                      <a:cubicBezTo>
                        <a:pt x="260" y="538"/>
                        <a:pt x="260" y="538"/>
                        <a:pt x="260" y="538"/>
                      </a:cubicBezTo>
                      <a:cubicBezTo>
                        <a:pt x="264" y="538"/>
                        <a:pt x="267" y="535"/>
                        <a:pt x="267" y="531"/>
                      </a:cubicBezTo>
                      <a:cubicBezTo>
                        <a:pt x="267" y="119"/>
                        <a:pt x="267" y="119"/>
                        <a:pt x="267" y="119"/>
                      </a:cubicBezTo>
                      <a:cubicBezTo>
                        <a:pt x="267" y="112"/>
                        <a:pt x="267" y="112"/>
                        <a:pt x="267" y="112"/>
                      </a:cubicBezTo>
                      <a:cubicBezTo>
                        <a:pt x="267" y="7"/>
                        <a:pt x="267" y="7"/>
                        <a:pt x="267" y="7"/>
                      </a:cubicBezTo>
                      <a:cubicBezTo>
                        <a:pt x="267" y="3"/>
                        <a:pt x="264" y="0"/>
                        <a:pt x="260" y="0"/>
                      </a:cubicBezTo>
                      <a:close/>
                      <a:moveTo>
                        <a:pt x="32" y="82"/>
                      </a:moveTo>
                      <a:cubicBezTo>
                        <a:pt x="32" y="57"/>
                        <a:pt x="32" y="57"/>
                        <a:pt x="32" y="57"/>
                      </a:cubicBezTo>
                      <a:cubicBezTo>
                        <a:pt x="32" y="53"/>
                        <a:pt x="35" y="50"/>
                        <a:pt x="39" y="50"/>
                      </a:cubicBezTo>
                      <a:cubicBezTo>
                        <a:pt x="228" y="50"/>
                        <a:pt x="228" y="50"/>
                        <a:pt x="228" y="50"/>
                      </a:cubicBezTo>
                      <a:cubicBezTo>
                        <a:pt x="232" y="50"/>
                        <a:pt x="235" y="53"/>
                        <a:pt x="235" y="57"/>
                      </a:cubicBezTo>
                      <a:cubicBezTo>
                        <a:pt x="235" y="82"/>
                        <a:pt x="235" y="82"/>
                        <a:pt x="235" y="82"/>
                      </a:cubicBezTo>
                      <a:cubicBezTo>
                        <a:pt x="235" y="86"/>
                        <a:pt x="232" y="89"/>
                        <a:pt x="228" y="89"/>
                      </a:cubicBezTo>
                      <a:cubicBezTo>
                        <a:pt x="39" y="89"/>
                        <a:pt x="39" y="89"/>
                        <a:pt x="39" y="89"/>
                      </a:cubicBezTo>
                      <a:cubicBezTo>
                        <a:pt x="35" y="89"/>
                        <a:pt x="32" y="86"/>
                        <a:pt x="32" y="82"/>
                      </a:cubicBezTo>
                      <a:close/>
                      <a:moveTo>
                        <a:pt x="213" y="254"/>
                      </a:moveTo>
                      <a:cubicBezTo>
                        <a:pt x="203" y="254"/>
                        <a:pt x="195" y="246"/>
                        <a:pt x="195" y="236"/>
                      </a:cubicBezTo>
                      <a:cubicBezTo>
                        <a:pt x="195" y="226"/>
                        <a:pt x="203" y="218"/>
                        <a:pt x="213" y="218"/>
                      </a:cubicBezTo>
                      <a:cubicBezTo>
                        <a:pt x="223" y="218"/>
                        <a:pt x="232" y="226"/>
                        <a:pt x="232" y="236"/>
                      </a:cubicBezTo>
                      <a:cubicBezTo>
                        <a:pt x="232" y="246"/>
                        <a:pt x="223" y="254"/>
                        <a:pt x="213" y="254"/>
                      </a:cubicBezTo>
                      <a:close/>
                      <a:moveTo>
                        <a:pt x="213" y="194"/>
                      </a:moveTo>
                      <a:cubicBezTo>
                        <a:pt x="200" y="194"/>
                        <a:pt x="189" y="183"/>
                        <a:pt x="189" y="170"/>
                      </a:cubicBezTo>
                      <a:cubicBezTo>
                        <a:pt x="189" y="156"/>
                        <a:pt x="200" y="146"/>
                        <a:pt x="213" y="146"/>
                      </a:cubicBezTo>
                      <a:cubicBezTo>
                        <a:pt x="227" y="146"/>
                        <a:pt x="238" y="156"/>
                        <a:pt x="238" y="170"/>
                      </a:cubicBezTo>
                      <a:cubicBezTo>
                        <a:pt x="238" y="183"/>
                        <a:pt x="227" y="194"/>
                        <a:pt x="213" y="194"/>
                      </a:cubicBezTo>
                      <a:close/>
                    </a:path>
                  </a:pathLst>
                </a:custGeom>
                <a:solidFill>
                  <a:srgbClr val="FFFFFF"/>
                </a:solid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defTabSz="555606"/>
                  <a:r>
                    <a:rPr lang="en-US" spc="-92" dirty="0">
                      <a:solidFill>
                        <a:schemeClr val="tx1">
                          <a:lumMod val="50000"/>
                        </a:schemeClr>
                      </a:solidFill>
                      <a:latin typeface="Segoe Light" pitchFamily="34" charset="0"/>
                    </a:rPr>
                    <a:t> </a:t>
                  </a:r>
                </a:p>
              </p:txBody>
            </p:sp>
          </p:grpSp>
        </p:grpSp>
      </p:grpSp>
      <p:sp>
        <p:nvSpPr>
          <p:cNvPr id="150" name="TextBox 149"/>
          <p:cNvSpPr txBox="1"/>
          <p:nvPr/>
        </p:nvSpPr>
        <p:spPr>
          <a:xfrm>
            <a:off x="5817372" y="4333204"/>
            <a:ext cx="851759" cy="553998"/>
          </a:xfrm>
          <a:prstGeom prst="rect">
            <a:avLst/>
          </a:prstGeom>
          <a:noFill/>
        </p:spPr>
        <p:txBody>
          <a:bodyPr wrap="square" lIns="0" tIns="0" rIns="0" bIns="0" rtlCol="0">
            <a:spAutoFit/>
          </a:bodyPr>
          <a:lstStyle>
            <a:defPPr>
              <a:defRPr lang="en-US"/>
            </a:defPPr>
            <a:lvl1pPr algn="ctr">
              <a:defRPr sz="1200" b="1">
                <a:solidFill>
                  <a:schemeClr val="accent6">
                    <a:alpha val="99000"/>
                  </a:schemeClr>
                </a:solidFill>
              </a:defRPr>
            </a:lvl1pPr>
          </a:lstStyle>
          <a:p>
            <a:r>
              <a:rPr lang="en-US" dirty="0"/>
              <a:t>AD Subnet</a:t>
            </a:r>
          </a:p>
          <a:p>
            <a:r>
              <a:rPr lang="en-US" dirty="0"/>
              <a:t>(10.2.0.0/16)</a:t>
            </a:r>
          </a:p>
        </p:txBody>
      </p:sp>
      <p:sp>
        <p:nvSpPr>
          <p:cNvPr id="152" name="Rectangle 151"/>
          <p:cNvSpPr/>
          <p:nvPr/>
        </p:nvSpPr>
        <p:spPr>
          <a:xfrm>
            <a:off x="5841751" y="1090606"/>
            <a:ext cx="1533130" cy="253926"/>
          </a:xfrm>
          <a:prstGeom prst="rect">
            <a:avLst/>
          </a:prstGeom>
        </p:spPr>
        <p:txBody>
          <a:bodyPr wrap="none" lIns="68586" tIns="34294" rIns="68586" bIns="34294">
            <a:spAutoFit/>
          </a:bodyPr>
          <a:lstStyle/>
          <a:p>
            <a:r>
              <a:rPr lang="en-US" sz="1200" b="1" spc="-75" dirty="0" err="1">
                <a:ln w="3175">
                  <a:noFill/>
                </a:ln>
                <a:solidFill>
                  <a:schemeClr val="accent4">
                    <a:alpha val="99000"/>
                  </a:schemeClr>
                </a:solidFill>
                <a:latin typeface="Segoe UI Light" pitchFamily="34" charset="0"/>
                <a:cs typeface="Arial" charset="0"/>
              </a:rPr>
              <a:t>ContosoVNet</a:t>
            </a:r>
            <a:r>
              <a:rPr lang="en-US" sz="1200" b="1" spc="-75" dirty="0">
                <a:ln w="3175">
                  <a:noFill/>
                </a:ln>
                <a:solidFill>
                  <a:schemeClr val="accent4">
                    <a:alpha val="99000"/>
                  </a:schemeClr>
                </a:solidFill>
                <a:latin typeface="Segoe UI Light" pitchFamily="34" charset="0"/>
                <a:cs typeface="Arial" charset="0"/>
              </a:rPr>
              <a:t> (10.0.0.0/8)</a:t>
            </a:r>
          </a:p>
        </p:txBody>
      </p:sp>
      <p:sp>
        <p:nvSpPr>
          <p:cNvPr id="3" name="Rectangle 2"/>
          <p:cNvSpPr/>
          <p:nvPr/>
        </p:nvSpPr>
        <p:spPr bwMode="auto">
          <a:xfrm>
            <a:off x="5724802" y="961293"/>
            <a:ext cx="3184737" cy="4001477"/>
          </a:xfrm>
          <a:prstGeom prst="rect">
            <a:avLst/>
          </a:prstGeom>
          <a:noFill/>
          <a:ln w="22225">
            <a:solidFill>
              <a:schemeClr val="accent4"/>
            </a:solidFill>
            <a:prstDash val="sys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2" tIns="45716" rIns="91432" bIns="45716" numCol="1" rtlCol="0" anchor="ctr" anchorCtr="0" compatLnSpc="1">
            <a:prstTxWarp prst="textNoShape">
              <a:avLst/>
            </a:prstTxWarp>
          </a:bodyPr>
          <a:lstStyle/>
          <a:p>
            <a:pPr algn="ctr" defTabSz="914061" fontAlgn="base">
              <a:spcBef>
                <a:spcPct val="0"/>
              </a:spcBef>
              <a:spcAft>
                <a:spcPct val="0"/>
              </a:spcAft>
            </a:pPr>
            <a:endParaRPr lang="en-US" sz="2200" dirty="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29419670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fade">
                                      <p:cBhvr>
                                        <p:cTn id="7" dur="500"/>
                                        <p:tgtEl>
                                          <p:spTgt spid="3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xEl>
                                              <p:pRg st="1" end="1"/>
                                            </p:txEl>
                                          </p:spTgt>
                                        </p:tgtEl>
                                        <p:attrNameLst>
                                          <p:attrName>style.visibility</p:attrName>
                                        </p:attrNameLst>
                                      </p:cBhvr>
                                      <p:to>
                                        <p:strVal val="visible"/>
                                      </p:to>
                                    </p:set>
                                    <p:animEffect transition="in" filter="fade">
                                      <p:cBhvr>
                                        <p:cTn id="10" dur="500"/>
                                        <p:tgtEl>
                                          <p:spTgt spid="3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
                                            <p:txEl>
                                              <p:pRg st="2" end="2"/>
                                            </p:txEl>
                                          </p:spTgt>
                                        </p:tgtEl>
                                        <p:attrNameLst>
                                          <p:attrName>style.visibility</p:attrName>
                                        </p:attrNameLst>
                                      </p:cBhvr>
                                      <p:to>
                                        <p:strVal val="visible"/>
                                      </p:to>
                                    </p:set>
                                    <p:animEffect transition="in" filter="fade">
                                      <p:cBhvr>
                                        <p:cTn id="13" dur="500"/>
                                        <p:tgtEl>
                                          <p:spTgt spid="3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
                                            <p:txEl>
                                              <p:pRg st="3" end="3"/>
                                            </p:txEl>
                                          </p:spTgt>
                                        </p:tgtEl>
                                        <p:attrNameLst>
                                          <p:attrName>style.visibility</p:attrName>
                                        </p:attrNameLst>
                                      </p:cBhvr>
                                      <p:to>
                                        <p:strVal val="visible"/>
                                      </p:to>
                                    </p:set>
                                    <p:animEffect transition="in" filter="fade">
                                      <p:cBhvr>
                                        <p:cTn id="16" dur="500"/>
                                        <p:tgtEl>
                                          <p:spTgt spid="3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4">
                                            <p:txEl>
                                              <p:pRg st="4" end="4"/>
                                            </p:txEl>
                                          </p:spTgt>
                                        </p:tgtEl>
                                        <p:attrNameLst>
                                          <p:attrName>style.visibility</p:attrName>
                                        </p:attrNameLst>
                                      </p:cBhvr>
                                      <p:to>
                                        <p:strVal val="visible"/>
                                      </p:to>
                                    </p:set>
                                    <p:animEffect transition="in" filter="fade">
                                      <p:cBhvr>
                                        <p:cTn id="19" dur="500"/>
                                        <p:tgtEl>
                                          <p:spTgt spid="3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4">
                                            <p:txEl>
                                              <p:pRg st="5" end="5"/>
                                            </p:txEl>
                                          </p:spTgt>
                                        </p:tgtEl>
                                        <p:attrNameLst>
                                          <p:attrName>style.visibility</p:attrName>
                                        </p:attrNameLst>
                                      </p:cBhvr>
                                      <p:to>
                                        <p:strVal val="visible"/>
                                      </p:to>
                                    </p:set>
                                    <p:animEffect transition="in" filter="fade">
                                      <p:cBhvr>
                                        <p:cTn id="22" dur="500"/>
                                        <p:tgtEl>
                                          <p:spTgt spid="3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uild="p"/>
      <p:bldP spid="4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 name="Group 151"/>
          <p:cNvGrpSpPr/>
          <p:nvPr/>
        </p:nvGrpSpPr>
        <p:grpSpPr>
          <a:xfrm>
            <a:off x="5817370" y="3145168"/>
            <a:ext cx="2932059" cy="1697005"/>
            <a:chOff x="214313" y="2174875"/>
            <a:chExt cx="990600" cy="598488"/>
          </a:xfrm>
          <a:solidFill>
            <a:schemeClr val="accent2"/>
          </a:solidFill>
        </p:grpSpPr>
        <p:sp>
          <p:nvSpPr>
            <p:cNvPr id="153" name="Freeform 6"/>
            <p:cNvSpPr>
              <a:spLocks/>
            </p:cNvSpPr>
            <p:nvPr/>
          </p:nvSpPr>
          <p:spPr bwMode="auto">
            <a:xfrm>
              <a:off x="496888" y="2174875"/>
              <a:ext cx="708025" cy="379413"/>
            </a:xfrm>
            <a:custGeom>
              <a:avLst/>
              <a:gdLst>
                <a:gd name="T0" fmla="*/ 138 w 189"/>
                <a:gd name="T1" fmla="*/ 0 h 101"/>
                <a:gd name="T2" fmla="*/ 94 w 189"/>
                <a:gd name="T3" fmla="*/ 26 h 101"/>
                <a:gd name="T4" fmla="*/ 75 w 189"/>
                <a:gd name="T5" fmla="*/ 21 h 101"/>
                <a:gd name="T6" fmla="*/ 40 w 189"/>
                <a:gd name="T7" fmla="*/ 42 h 101"/>
                <a:gd name="T8" fmla="*/ 29 w 189"/>
                <a:gd name="T9" fmla="*/ 40 h 101"/>
                <a:gd name="T10" fmla="*/ 0 w 189"/>
                <a:gd name="T11" fmla="*/ 64 h 101"/>
                <a:gd name="T12" fmla="*/ 11 w 189"/>
                <a:gd name="T13" fmla="*/ 62 h 101"/>
                <a:gd name="T14" fmla="*/ 30 w 189"/>
                <a:gd name="T15" fmla="*/ 66 h 101"/>
                <a:gd name="T16" fmla="*/ 82 w 189"/>
                <a:gd name="T17" fmla="*/ 39 h 101"/>
                <a:gd name="T18" fmla="*/ 145 w 189"/>
                <a:gd name="T19" fmla="*/ 101 h 101"/>
                <a:gd name="T20" fmla="*/ 189 w 189"/>
                <a:gd name="T21" fmla="*/ 51 h 101"/>
                <a:gd name="T22" fmla="*/ 138 w 189"/>
                <a:gd name="T2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01">
                  <a:moveTo>
                    <a:pt x="138" y="0"/>
                  </a:moveTo>
                  <a:cubicBezTo>
                    <a:pt x="119" y="0"/>
                    <a:pt x="103" y="10"/>
                    <a:pt x="94" y="26"/>
                  </a:cubicBezTo>
                  <a:cubicBezTo>
                    <a:pt x="89" y="23"/>
                    <a:pt x="82" y="21"/>
                    <a:pt x="75" y="21"/>
                  </a:cubicBezTo>
                  <a:cubicBezTo>
                    <a:pt x="60" y="21"/>
                    <a:pt x="46" y="30"/>
                    <a:pt x="40" y="42"/>
                  </a:cubicBezTo>
                  <a:cubicBezTo>
                    <a:pt x="36" y="41"/>
                    <a:pt x="33" y="40"/>
                    <a:pt x="29" y="40"/>
                  </a:cubicBezTo>
                  <a:cubicBezTo>
                    <a:pt x="15" y="40"/>
                    <a:pt x="3" y="50"/>
                    <a:pt x="0" y="64"/>
                  </a:cubicBezTo>
                  <a:cubicBezTo>
                    <a:pt x="3" y="63"/>
                    <a:pt x="7" y="62"/>
                    <a:pt x="11" y="62"/>
                  </a:cubicBezTo>
                  <a:cubicBezTo>
                    <a:pt x="17" y="62"/>
                    <a:pt x="24" y="64"/>
                    <a:pt x="30" y="66"/>
                  </a:cubicBezTo>
                  <a:cubicBezTo>
                    <a:pt x="42" y="49"/>
                    <a:pt x="61" y="39"/>
                    <a:pt x="82" y="39"/>
                  </a:cubicBezTo>
                  <a:cubicBezTo>
                    <a:pt x="117" y="39"/>
                    <a:pt x="145" y="67"/>
                    <a:pt x="145" y="101"/>
                  </a:cubicBezTo>
                  <a:cubicBezTo>
                    <a:pt x="170" y="98"/>
                    <a:pt x="189" y="77"/>
                    <a:pt x="189" y="51"/>
                  </a:cubicBezTo>
                  <a:cubicBezTo>
                    <a:pt x="189" y="22"/>
                    <a:pt x="167" y="0"/>
                    <a:pt x="13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7"/>
            <p:cNvSpPr>
              <a:spLocks/>
            </p:cNvSpPr>
            <p:nvPr/>
          </p:nvSpPr>
          <p:spPr bwMode="auto">
            <a:xfrm>
              <a:off x="214313" y="2344738"/>
              <a:ext cx="803275" cy="428625"/>
            </a:xfrm>
            <a:custGeom>
              <a:avLst/>
              <a:gdLst>
                <a:gd name="T0" fmla="*/ 157 w 214"/>
                <a:gd name="T1" fmla="*/ 0 h 114"/>
                <a:gd name="T2" fmla="*/ 107 w 214"/>
                <a:gd name="T3" fmla="*/ 29 h 114"/>
                <a:gd name="T4" fmla="*/ 86 w 214"/>
                <a:gd name="T5" fmla="*/ 23 h 114"/>
                <a:gd name="T6" fmla="*/ 46 w 214"/>
                <a:gd name="T7" fmla="*/ 48 h 114"/>
                <a:gd name="T8" fmla="*/ 34 w 214"/>
                <a:gd name="T9" fmla="*/ 45 h 114"/>
                <a:gd name="T10" fmla="*/ 0 w 214"/>
                <a:gd name="T11" fmla="*/ 80 h 114"/>
                <a:gd name="T12" fmla="*/ 34 w 214"/>
                <a:gd name="T13" fmla="*/ 114 h 114"/>
                <a:gd name="T14" fmla="*/ 86 w 214"/>
                <a:gd name="T15" fmla="*/ 114 h 114"/>
                <a:gd name="T16" fmla="*/ 157 w 214"/>
                <a:gd name="T17" fmla="*/ 114 h 114"/>
                <a:gd name="T18" fmla="*/ 214 w 214"/>
                <a:gd name="T19" fmla="*/ 57 h 114"/>
                <a:gd name="T20" fmla="*/ 157 w 214"/>
                <a:gd name="T2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14">
                  <a:moveTo>
                    <a:pt x="157" y="0"/>
                  </a:moveTo>
                  <a:cubicBezTo>
                    <a:pt x="136" y="0"/>
                    <a:pt x="117" y="11"/>
                    <a:pt x="107" y="29"/>
                  </a:cubicBezTo>
                  <a:cubicBezTo>
                    <a:pt x="101" y="25"/>
                    <a:pt x="94" y="23"/>
                    <a:pt x="86" y="23"/>
                  </a:cubicBezTo>
                  <a:cubicBezTo>
                    <a:pt x="69" y="23"/>
                    <a:pt x="54" y="33"/>
                    <a:pt x="46" y="48"/>
                  </a:cubicBezTo>
                  <a:cubicBezTo>
                    <a:pt x="42" y="46"/>
                    <a:pt x="38" y="45"/>
                    <a:pt x="34" y="45"/>
                  </a:cubicBezTo>
                  <a:cubicBezTo>
                    <a:pt x="15" y="45"/>
                    <a:pt x="0" y="61"/>
                    <a:pt x="0" y="80"/>
                  </a:cubicBezTo>
                  <a:cubicBezTo>
                    <a:pt x="0" y="99"/>
                    <a:pt x="15" y="114"/>
                    <a:pt x="34" y="114"/>
                  </a:cubicBezTo>
                  <a:cubicBezTo>
                    <a:pt x="86" y="114"/>
                    <a:pt x="86" y="114"/>
                    <a:pt x="86" y="114"/>
                  </a:cubicBezTo>
                  <a:cubicBezTo>
                    <a:pt x="157" y="114"/>
                    <a:pt x="157" y="114"/>
                    <a:pt x="157" y="114"/>
                  </a:cubicBezTo>
                  <a:cubicBezTo>
                    <a:pt x="189" y="114"/>
                    <a:pt x="214" y="89"/>
                    <a:pt x="214" y="57"/>
                  </a:cubicBezTo>
                  <a:cubicBezTo>
                    <a:pt x="214" y="25"/>
                    <a:pt x="189" y="0"/>
                    <a:pt x="15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55" name="Group 154"/>
          <p:cNvGrpSpPr/>
          <p:nvPr/>
        </p:nvGrpSpPr>
        <p:grpSpPr>
          <a:xfrm>
            <a:off x="5821314" y="1051587"/>
            <a:ext cx="2932059" cy="1697005"/>
            <a:chOff x="214313" y="2174875"/>
            <a:chExt cx="990600" cy="598488"/>
          </a:xfrm>
          <a:solidFill>
            <a:schemeClr val="accent2"/>
          </a:solidFill>
        </p:grpSpPr>
        <p:sp>
          <p:nvSpPr>
            <p:cNvPr id="156" name="Freeform 6"/>
            <p:cNvSpPr>
              <a:spLocks/>
            </p:cNvSpPr>
            <p:nvPr/>
          </p:nvSpPr>
          <p:spPr bwMode="auto">
            <a:xfrm>
              <a:off x="496888" y="2174875"/>
              <a:ext cx="708025" cy="379413"/>
            </a:xfrm>
            <a:custGeom>
              <a:avLst/>
              <a:gdLst>
                <a:gd name="T0" fmla="*/ 138 w 189"/>
                <a:gd name="T1" fmla="*/ 0 h 101"/>
                <a:gd name="T2" fmla="*/ 94 w 189"/>
                <a:gd name="T3" fmla="*/ 26 h 101"/>
                <a:gd name="T4" fmla="*/ 75 w 189"/>
                <a:gd name="T5" fmla="*/ 21 h 101"/>
                <a:gd name="T6" fmla="*/ 40 w 189"/>
                <a:gd name="T7" fmla="*/ 42 h 101"/>
                <a:gd name="T8" fmla="*/ 29 w 189"/>
                <a:gd name="T9" fmla="*/ 40 h 101"/>
                <a:gd name="T10" fmla="*/ 0 w 189"/>
                <a:gd name="T11" fmla="*/ 64 h 101"/>
                <a:gd name="T12" fmla="*/ 11 w 189"/>
                <a:gd name="T13" fmla="*/ 62 h 101"/>
                <a:gd name="T14" fmla="*/ 30 w 189"/>
                <a:gd name="T15" fmla="*/ 66 h 101"/>
                <a:gd name="T16" fmla="*/ 82 w 189"/>
                <a:gd name="T17" fmla="*/ 39 h 101"/>
                <a:gd name="T18" fmla="*/ 145 w 189"/>
                <a:gd name="T19" fmla="*/ 101 h 101"/>
                <a:gd name="T20" fmla="*/ 189 w 189"/>
                <a:gd name="T21" fmla="*/ 51 h 101"/>
                <a:gd name="T22" fmla="*/ 138 w 189"/>
                <a:gd name="T2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01">
                  <a:moveTo>
                    <a:pt x="138" y="0"/>
                  </a:moveTo>
                  <a:cubicBezTo>
                    <a:pt x="119" y="0"/>
                    <a:pt x="103" y="10"/>
                    <a:pt x="94" y="26"/>
                  </a:cubicBezTo>
                  <a:cubicBezTo>
                    <a:pt x="89" y="23"/>
                    <a:pt x="82" y="21"/>
                    <a:pt x="75" y="21"/>
                  </a:cubicBezTo>
                  <a:cubicBezTo>
                    <a:pt x="60" y="21"/>
                    <a:pt x="46" y="30"/>
                    <a:pt x="40" y="42"/>
                  </a:cubicBezTo>
                  <a:cubicBezTo>
                    <a:pt x="36" y="41"/>
                    <a:pt x="33" y="40"/>
                    <a:pt x="29" y="40"/>
                  </a:cubicBezTo>
                  <a:cubicBezTo>
                    <a:pt x="15" y="40"/>
                    <a:pt x="3" y="50"/>
                    <a:pt x="0" y="64"/>
                  </a:cubicBezTo>
                  <a:cubicBezTo>
                    <a:pt x="3" y="63"/>
                    <a:pt x="7" y="62"/>
                    <a:pt x="11" y="62"/>
                  </a:cubicBezTo>
                  <a:cubicBezTo>
                    <a:pt x="17" y="62"/>
                    <a:pt x="24" y="64"/>
                    <a:pt x="30" y="66"/>
                  </a:cubicBezTo>
                  <a:cubicBezTo>
                    <a:pt x="42" y="49"/>
                    <a:pt x="61" y="39"/>
                    <a:pt x="82" y="39"/>
                  </a:cubicBezTo>
                  <a:cubicBezTo>
                    <a:pt x="117" y="39"/>
                    <a:pt x="145" y="67"/>
                    <a:pt x="145" y="101"/>
                  </a:cubicBezTo>
                  <a:cubicBezTo>
                    <a:pt x="170" y="98"/>
                    <a:pt x="189" y="77"/>
                    <a:pt x="189" y="51"/>
                  </a:cubicBezTo>
                  <a:cubicBezTo>
                    <a:pt x="189" y="22"/>
                    <a:pt x="167" y="0"/>
                    <a:pt x="13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7"/>
            <p:cNvSpPr>
              <a:spLocks/>
            </p:cNvSpPr>
            <p:nvPr/>
          </p:nvSpPr>
          <p:spPr bwMode="auto">
            <a:xfrm>
              <a:off x="214313" y="2344738"/>
              <a:ext cx="803275" cy="428625"/>
            </a:xfrm>
            <a:custGeom>
              <a:avLst/>
              <a:gdLst>
                <a:gd name="T0" fmla="*/ 157 w 214"/>
                <a:gd name="T1" fmla="*/ 0 h 114"/>
                <a:gd name="T2" fmla="*/ 107 w 214"/>
                <a:gd name="T3" fmla="*/ 29 h 114"/>
                <a:gd name="T4" fmla="*/ 86 w 214"/>
                <a:gd name="T5" fmla="*/ 23 h 114"/>
                <a:gd name="T6" fmla="*/ 46 w 214"/>
                <a:gd name="T7" fmla="*/ 48 h 114"/>
                <a:gd name="T8" fmla="*/ 34 w 214"/>
                <a:gd name="T9" fmla="*/ 45 h 114"/>
                <a:gd name="T10" fmla="*/ 0 w 214"/>
                <a:gd name="T11" fmla="*/ 80 h 114"/>
                <a:gd name="T12" fmla="*/ 34 w 214"/>
                <a:gd name="T13" fmla="*/ 114 h 114"/>
                <a:gd name="T14" fmla="*/ 86 w 214"/>
                <a:gd name="T15" fmla="*/ 114 h 114"/>
                <a:gd name="T16" fmla="*/ 157 w 214"/>
                <a:gd name="T17" fmla="*/ 114 h 114"/>
                <a:gd name="T18" fmla="*/ 214 w 214"/>
                <a:gd name="T19" fmla="*/ 57 h 114"/>
                <a:gd name="T20" fmla="*/ 157 w 214"/>
                <a:gd name="T2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14">
                  <a:moveTo>
                    <a:pt x="157" y="0"/>
                  </a:moveTo>
                  <a:cubicBezTo>
                    <a:pt x="136" y="0"/>
                    <a:pt x="117" y="11"/>
                    <a:pt x="107" y="29"/>
                  </a:cubicBezTo>
                  <a:cubicBezTo>
                    <a:pt x="101" y="25"/>
                    <a:pt x="94" y="23"/>
                    <a:pt x="86" y="23"/>
                  </a:cubicBezTo>
                  <a:cubicBezTo>
                    <a:pt x="69" y="23"/>
                    <a:pt x="54" y="33"/>
                    <a:pt x="46" y="48"/>
                  </a:cubicBezTo>
                  <a:cubicBezTo>
                    <a:pt x="42" y="46"/>
                    <a:pt x="38" y="45"/>
                    <a:pt x="34" y="45"/>
                  </a:cubicBezTo>
                  <a:cubicBezTo>
                    <a:pt x="15" y="45"/>
                    <a:pt x="0" y="61"/>
                    <a:pt x="0" y="80"/>
                  </a:cubicBezTo>
                  <a:cubicBezTo>
                    <a:pt x="0" y="99"/>
                    <a:pt x="15" y="114"/>
                    <a:pt x="34" y="114"/>
                  </a:cubicBezTo>
                  <a:cubicBezTo>
                    <a:pt x="86" y="114"/>
                    <a:pt x="86" y="114"/>
                    <a:pt x="86" y="114"/>
                  </a:cubicBezTo>
                  <a:cubicBezTo>
                    <a:pt x="157" y="114"/>
                    <a:pt x="157" y="114"/>
                    <a:pt x="157" y="114"/>
                  </a:cubicBezTo>
                  <a:cubicBezTo>
                    <a:pt x="189" y="114"/>
                    <a:pt x="214" y="89"/>
                    <a:pt x="214" y="57"/>
                  </a:cubicBezTo>
                  <a:cubicBezTo>
                    <a:pt x="214" y="25"/>
                    <a:pt x="189" y="0"/>
                    <a:pt x="15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158" name="TextBox 157"/>
          <p:cNvSpPr txBox="1"/>
          <p:nvPr/>
        </p:nvSpPr>
        <p:spPr>
          <a:xfrm>
            <a:off x="6545255" y="2899608"/>
            <a:ext cx="872739" cy="338554"/>
          </a:xfrm>
          <a:prstGeom prst="rect">
            <a:avLst/>
          </a:prstGeom>
          <a:noFill/>
        </p:spPr>
        <p:txBody>
          <a:bodyPr wrap="square" lIns="0" tIns="0" rIns="0" bIns="0" rtlCol="0">
            <a:spAutoFit/>
          </a:bodyPr>
          <a:lstStyle/>
          <a:p>
            <a:pPr algn="ctr"/>
            <a:r>
              <a:rPr lang="en-US" sz="1100" dirty="0">
                <a:solidFill>
                  <a:schemeClr val="tx2">
                    <a:alpha val="99000"/>
                  </a:schemeClr>
                </a:solidFill>
              </a:rPr>
              <a:t>Direct Access </a:t>
            </a:r>
            <a:br>
              <a:rPr lang="en-US" sz="1100" dirty="0">
                <a:solidFill>
                  <a:schemeClr val="tx2">
                    <a:alpha val="99000"/>
                  </a:schemeClr>
                </a:solidFill>
              </a:rPr>
            </a:br>
            <a:r>
              <a:rPr lang="en-US" sz="1100" dirty="0">
                <a:solidFill>
                  <a:schemeClr val="tx2">
                    <a:alpha val="99000"/>
                  </a:schemeClr>
                </a:solidFill>
              </a:rPr>
              <a:t>via VNET</a:t>
            </a:r>
          </a:p>
        </p:txBody>
      </p:sp>
      <p:sp>
        <p:nvSpPr>
          <p:cNvPr id="159" name="TextBox 158"/>
          <p:cNvSpPr txBox="1"/>
          <p:nvPr/>
        </p:nvSpPr>
        <p:spPr>
          <a:xfrm>
            <a:off x="7068990" y="1737066"/>
            <a:ext cx="1036833" cy="276999"/>
          </a:xfrm>
          <a:prstGeom prst="rect">
            <a:avLst/>
          </a:prstGeom>
          <a:noFill/>
        </p:spPr>
        <p:txBody>
          <a:bodyPr wrap="square" lIns="0" tIns="0" rIns="0" bIns="0" rtlCol="0">
            <a:spAutoFit/>
          </a:bodyPr>
          <a:lstStyle/>
          <a:p>
            <a:pPr algn="ctr"/>
            <a:r>
              <a:rPr lang="en-US" sz="900" b="1" dirty="0" err="1">
                <a:solidFill>
                  <a:schemeClr val="accent6">
                    <a:alpha val="99000"/>
                  </a:schemeClr>
                </a:solidFill>
              </a:rPr>
              <a:t>FrontEndSubnet</a:t>
            </a:r>
            <a:r>
              <a:rPr lang="en-US" sz="900" b="1" dirty="0">
                <a:solidFill>
                  <a:schemeClr val="accent6">
                    <a:alpha val="99000"/>
                  </a:schemeClr>
                </a:solidFill>
              </a:rPr>
              <a:t> </a:t>
            </a:r>
          </a:p>
          <a:p>
            <a:pPr algn="ctr"/>
            <a:r>
              <a:rPr lang="en-US" sz="900" b="1" dirty="0">
                <a:solidFill>
                  <a:schemeClr val="accent6">
                    <a:alpha val="99000"/>
                  </a:schemeClr>
                </a:solidFill>
              </a:rPr>
              <a:t>(10.0.0.0/16)</a:t>
            </a:r>
          </a:p>
        </p:txBody>
      </p:sp>
      <p:sp>
        <p:nvSpPr>
          <p:cNvPr id="160" name="TextBox 159"/>
          <p:cNvSpPr txBox="1"/>
          <p:nvPr/>
        </p:nvSpPr>
        <p:spPr>
          <a:xfrm>
            <a:off x="7037012" y="3728314"/>
            <a:ext cx="956942" cy="369332"/>
          </a:xfrm>
          <a:prstGeom prst="rect">
            <a:avLst/>
          </a:prstGeom>
          <a:noFill/>
        </p:spPr>
        <p:txBody>
          <a:bodyPr wrap="square" lIns="0" tIns="0" rIns="0" bIns="0" rtlCol="0">
            <a:spAutoFit/>
          </a:bodyPr>
          <a:lstStyle>
            <a:defPPr>
              <a:defRPr lang="en-US"/>
            </a:defPPr>
            <a:lvl1pPr algn="ctr">
              <a:defRPr sz="1200" b="1">
                <a:solidFill>
                  <a:schemeClr val="accent6">
                    <a:alpha val="99000"/>
                  </a:schemeClr>
                </a:solidFill>
              </a:defRPr>
            </a:lvl1pPr>
          </a:lstStyle>
          <a:p>
            <a:r>
              <a:rPr lang="en-US" dirty="0" err="1"/>
              <a:t>SQLSubnet</a:t>
            </a:r>
            <a:r>
              <a:rPr lang="en-US" dirty="0"/>
              <a:t> </a:t>
            </a:r>
          </a:p>
          <a:p>
            <a:r>
              <a:rPr lang="en-US" dirty="0"/>
              <a:t>(10.1.0.0/16)</a:t>
            </a:r>
          </a:p>
        </p:txBody>
      </p:sp>
      <p:sp>
        <p:nvSpPr>
          <p:cNvPr id="162" name="TextBox 161"/>
          <p:cNvSpPr txBox="1"/>
          <p:nvPr/>
        </p:nvSpPr>
        <p:spPr>
          <a:xfrm>
            <a:off x="4670191" y="2610651"/>
            <a:ext cx="1002409" cy="338554"/>
          </a:xfrm>
          <a:prstGeom prst="rect">
            <a:avLst/>
          </a:prstGeom>
          <a:noFill/>
        </p:spPr>
        <p:txBody>
          <a:bodyPr wrap="square" lIns="0" tIns="0" rIns="0" bIns="0" rtlCol="0">
            <a:spAutoFit/>
          </a:bodyPr>
          <a:lstStyle/>
          <a:p>
            <a:pPr algn="ctr"/>
            <a:r>
              <a:rPr lang="en-US" sz="1100" dirty="0">
                <a:gradFill>
                  <a:gsLst>
                    <a:gs pos="0">
                      <a:srgbClr val="595959"/>
                    </a:gs>
                    <a:gs pos="86000">
                      <a:srgbClr val="595959"/>
                    </a:gs>
                  </a:gsLst>
                  <a:lin ang="5400000" scaled="0"/>
                </a:gradFill>
              </a:rPr>
              <a:t>Load </a:t>
            </a:r>
            <a:br>
              <a:rPr lang="en-US" sz="1100" dirty="0">
                <a:gradFill>
                  <a:gsLst>
                    <a:gs pos="0">
                      <a:srgbClr val="595959"/>
                    </a:gs>
                    <a:gs pos="86000">
                      <a:srgbClr val="595959"/>
                    </a:gs>
                  </a:gsLst>
                  <a:lin ang="5400000" scaled="0"/>
                </a:gradFill>
              </a:rPr>
            </a:br>
            <a:r>
              <a:rPr lang="en-US" sz="1100" dirty="0">
                <a:gradFill>
                  <a:gsLst>
                    <a:gs pos="0">
                      <a:srgbClr val="595959"/>
                    </a:gs>
                    <a:gs pos="86000">
                      <a:srgbClr val="595959"/>
                    </a:gs>
                  </a:gsLst>
                  <a:lin ang="5400000" scaled="0"/>
                </a:gradFill>
              </a:rPr>
              <a:t>Balancer</a:t>
            </a:r>
          </a:p>
        </p:txBody>
      </p:sp>
      <p:sp>
        <p:nvSpPr>
          <p:cNvPr id="163" name="Right Arrow 162"/>
          <p:cNvSpPr/>
          <p:nvPr/>
        </p:nvSpPr>
        <p:spPr bwMode="auto">
          <a:xfrm>
            <a:off x="5474268" y="1770982"/>
            <a:ext cx="1203509" cy="623210"/>
          </a:xfrm>
          <a:prstGeom prst="rightArrow">
            <a:avLst/>
          </a:prstGeom>
          <a:solidFill>
            <a:schemeClr val="accent4"/>
          </a:solidFill>
          <a:ln w="3175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r>
              <a:rPr lang="en-US" sz="2100" dirty="0">
                <a:gradFill>
                  <a:gsLst>
                    <a:gs pos="0">
                      <a:srgbClr val="FFFFFF"/>
                    </a:gs>
                    <a:gs pos="100000">
                      <a:srgbClr val="FFFFFF"/>
                    </a:gs>
                  </a:gsLst>
                  <a:lin ang="5400000" scaled="0"/>
                </a:gradFill>
              </a:rPr>
              <a:t>80</a:t>
            </a:r>
          </a:p>
        </p:txBody>
      </p:sp>
      <p:sp>
        <p:nvSpPr>
          <p:cNvPr id="164" name="Oval 163"/>
          <p:cNvSpPr/>
          <p:nvPr/>
        </p:nvSpPr>
        <p:spPr bwMode="auto">
          <a:xfrm>
            <a:off x="5252651" y="1904587"/>
            <a:ext cx="469981" cy="403541"/>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grpSp>
        <p:nvGrpSpPr>
          <p:cNvPr id="165" name="Group 164"/>
          <p:cNvGrpSpPr/>
          <p:nvPr/>
        </p:nvGrpSpPr>
        <p:grpSpPr bwMode="black">
          <a:xfrm>
            <a:off x="4617987" y="1709818"/>
            <a:ext cx="1106814" cy="854183"/>
            <a:chOff x="7010400" y="2133600"/>
            <a:chExt cx="1379538" cy="1065213"/>
          </a:xfrm>
          <a:solidFill>
            <a:schemeClr val="tx2"/>
          </a:solidFill>
        </p:grpSpPr>
        <p:sp>
          <p:nvSpPr>
            <p:cNvPr id="166" name="Freeform 161"/>
            <p:cNvSpPr>
              <a:spLocks/>
            </p:cNvSpPr>
            <p:nvPr/>
          </p:nvSpPr>
          <p:spPr bwMode="black">
            <a:xfrm>
              <a:off x="7189788" y="2416175"/>
              <a:ext cx="57150" cy="49213"/>
            </a:xfrm>
            <a:custGeom>
              <a:avLst/>
              <a:gdLst>
                <a:gd name="T0" fmla="*/ 36 w 36"/>
                <a:gd name="T1" fmla="*/ 15 h 31"/>
                <a:gd name="T2" fmla="*/ 28 w 36"/>
                <a:gd name="T3" fmla="*/ 0 h 31"/>
                <a:gd name="T4" fmla="*/ 0 w 36"/>
                <a:gd name="T5" fmla="*/ 16 h 31"/>
                <a:gd name="T6" fmla="*/ 8 w 36"/>
                <a:gd name="T7" fmla="*/ 31 h 31"/>
                <a:gd name="T8" fmla="*/ 36 w 36"/>
                <a:gd name="T9" fmla="*/ 15 h 31"/>
              </a:gdLst>
              <a:ahLst/>
              <a:cxnLst>
                <a:cxn ang="0">
                  <a:pos x="T0" y="T1"/>
                </a:cxn>
                <a:cxn ang="0">
                  <a:pos x="T2" y="T3"/>
                </a:cxn>
                <a:cxn ang="0">
                  <a:pos x="T4" y="T5"/>
                </a:cxn>
                <a:cxn ang="0">
                  <a:pos x="T6" y="T7"/>
                </a:cxn>
                <a:cxn ang="0">
                  <a:pos x="T8" y="T9"/>
                </a:cxn>
              </a:cxnLst>
              <a:rect l="0" t="0" r="r" b="b"/>
              <a:pathLst>
                <a:path w="36" h="31">
                  <a:moveTo>
                    <a:pt x="36" y="15"/>
                  </a:moveTo>
                  <a:lnTo>
                    <a:pt x="28" y="0"/>
                  </a:lnTo>
                  <a:lnTo>
                    <a:pt x="0" y="16"/>
                  </a:lnTo>
                  <a:lnTo>
                    <a:pt x="8" y="31"/>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67" name="Freeform 162"/>
            <p:cNvSpPr>
              <a:spLocks/>
            </p:cNvSpPr>
            <p:nvPr/>
          </p:nvSpPr>
          <p:spPr bwMode="black">
            <a:xfrm>
              <a:off x="7539038" y="2225675"/>
              <a:ext cx="57150" cy="47625"/>
            </a:xfrm>
            <a:custGeom>
              <a:avLst/>
              <a:gdLst>
                <a:gd name="T0" fmla="*/ 36 w 36"/>
                <a:gd name="T1" fmla="*/ 14 h 30"/>
                <a:gd name="T2" fmla="*/ 28 w 36"/>
                <a:gd name="T3" fmla="*/ 0 h 30"/>
                <a:gd name="T4" fmla="*/ 0 w 36"/>
                <a:gd name="T5" fmla="*/ 15 h 30"/>
                <a:gd name="T6" fmla="*/ 8 w 36"/>
                <a:gd name="T7" fmla="*/ 30 h 30"/>
                <a:gd name="T8" fmla="*/ 36 w 36"/>
                <a:gd name="T9" fmla="*/ 14 h 30"/>
              </a:gdLst>
              <a:ahLst/>
              <a:cxnLst>
                <a:cxn ang="0">
                  <a:pos x="T0" y="T1"/>
                </a:cxn>
                <a:cxn ang="0">
                  <a:pos x="T2" y="T3"/>
                </a:cxn>
                <a:cxn ang="0">
                  <a:pos x="T4" y="T5"/>
                </a:cxn>
                <a:cxn ang="0">
                  <a:pos x="T6" y="T7"/>
                </a:cxn>
                <a:cxn ang="0">
                  <a:pos x="T8" y="T9"/>
                </a:cxn>
              </a:cxnLst>
              <a:rect l="0" t="0" r="r" b="b"/>
              <a:pathLst>
                <a:path w="36" h="30">
                  <a:moveTo>
                    <a:pt x="36" y="14"/>
                  </a:moveTo>
                  <a:lnTo>
                    <a:pt x="28" y="0"/>
                  </a:lnTo>
                  <a:lnTo>
                    <a:pt x="0" y="15"/>
                  </a:lnTo>
                  <a:lnTo>
                    <a:pt x="8" y="30"/>
                  </a:lnTo>
                  <a:lnTo>
                    <a:pt x="36"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68" name="Freeform 163"/>
            <p:cNvSpPr>
              <a:spLocks/>
            </p:cNvSpPr>
            <p:nvPr/>
          </p:nvSpPr>
          <p:spPr bwMode="black">
            <a:xfrm>
              <a:off x="7329488" y="2339975"/>
              <a:ext cx="57150" cy="47625"/>
            </a:xfrm>
            <a:custGeom>
              <a:avLst/>
              <a:gdLst>
                <a:gd name="T0" fmla="*/ 36 w 36"/>
                <a:gd name="T1" fmla="*/ 15 h 30"/>
                <a:gd name="T2" fmla="*/ 28 w 36"/>
                <a:gd name="T3" fmla="*/ 0 h 30"/>
                <a:gd name="T4" fmla="*/ 0 w 36"/>
                <a:gd name="T5" fmla="*/ 16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6"/>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69" name="Freeform 164"/>
            <p:cNvSpPr>
              <a:spLocks/>
            </p:cNvSpPr>
            <p:nvPr/>
          </p:nvSpPr>
          <p:spPr bwMode="black">
            <a:xfrm>
              <a:off x="7399338" y="2301875"/>
              <a:ext cx="57150" cy="47625"/>
            </a:xfrm>
            <a:custGeom>
              <a:avLst/>
              <a:gdLst>
                <a:gd name="T0" fmla="*/ 36 w 36"/>
                <a:gd name="T1" fmla="*/ 15 h 30"/>
                <a:gd name="T2" fmla="*/ 28 w 36"/>
                <a:gd name="T3" fmla="*/ 0 h 30"/>
                <a:gd name="T4" fmla="*/ 0 w 36"/>
                <a:gd name="T5" fmla="*/ 15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5"/>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70" name="Freeform 165"/>
            <p:cNvSpPr>
              <a:spLocks/>
            </p:cNvSpPr>
            <p:nvPr/>
          </p:nvSpPr>
          <p:spPr bwMode="black">
            <a:xfrm>
              <a:off x="7469188" y="2263775"/>
              <a:ext cx="58738" cy="47625"/>
            </a:xfrm>
            <a:custGeom>
              <a:avLst/>
              <a:gdLst>
                <a:gd name="T0" fmla="*/ 37 w 37"/>
                <a:gd name="T1" fmla="*/ 14 h 30"/>
                <a:gd name="T2" fmla="*/ 29 w 37"/>
                <a:gd name="T3" fmla="*/ 0 h 30"/>
                <a:gd name="T4" fmla="*/ 0 w 37"/>
                <a:gd name="T5" fmla="*/ 15 h 30"/>
                <a:gd name="T6" fmla="*/ 8 w 37"/>
                <a:gd name="T7" fmla="*/ 30 h 30"/>
                <a:gd name="T8" fmla="*/ 37 w 37"/>
                <a:gd name="T9" fmla="*/ 14 h 30"/>
              </a:gdLst>
              <a:ahLst/>
              <a:cxnLst>
                <a:cxn ang="0">
                  <a:pos x="T0" y="T1"/>
                </a:cxn>
                <a:cxn ang="0">
                  <a:pos x="T2" y="T3"/>
                </a:cxn>
                <a:cxn ang="0">
                  <a:pos x="T4" y="T5"/>
                </a:cxn>
                <a:cxn ang="0">
                  <a:pos x="T6" y="T7"/>
                </a:cxn>
                <a:cxn ang="0">
                  <a:pos x="T8" y="T9"/>
                </a:cxn>
              </a:cxnLst>
              <a:rect l="0" t="0" r="r" b="b"/>
              <a:pathLst>
                <a:path w="37" h="30">
                  <a:moveTo>
                    <a:pt x="37" y="14"/>
                  </a:moveTo>
                  <a:lnTo>
                    <a:pt x="29" y="0"/>
                  </a:lnTo>
                  <a:lnTo>
                    <a:pt x="0" y="15"/>
                  </a:lnTo>
                  <a:lnTo>
                    <a:pt x="8" y="30"/>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71" name="Freeform 166"/>
            <p:cNvSpPr>
              <a:spLocks/>
            </p:cNvSpPr>
            <p:nvPr/>
          </p:nvSpPr>
          <p:spPr bwMode="black">
            <a:xfrm>
              <a:off x="7011988" y="2725738"/>
              <a:ext cx="31750" cy="52388"/>
            </a:xfrm>
            <a:custGeom>
              <a:avLst/>
              <a:gdLst>
                <a:gd name="T0" fmla="*/ 40 w 41"/>
                <a:gd name="T1" fmla="*/ 60 h 71"/>
                <a:gd name="T2" fmla="*/ 36 w 41"/>
                <a:gd name="T3" fmla="*/ 7 h 71"/>
                <a:gd name="T4" fmla="*/ 35 w 41"/>
                <a:gd name="T5" fmla="*/ 0 h 71"/>
                <a:gd name="T6" fmla="*/ 0 w 41"/>
                <a:gd name="T7" fmla="*/ 2 h 71"/>
                <a:gd name="T8" fmla="*/ 0 w 41"/>
                <a:gd name="T9" fmla="*/ 10 h 71"/>
                <a:gd name="T10" fmla="*/ 5 w 41"/>
                <a:gd name="T11" fmla="*/ 64 h 71"/>
                <a:gd name="T12" fmla="*/ 6 w 41"/>
                <a:gd name="T13" fmla="*/ 71 h 71"/>
                <a:gd name="T14" fmla="*/ 41 w 41"/>
                <a:gd name="T15" fmla="*/ 67 h 71"/>
                <a:gd name="T16" fmla="*/ 40 w 41"/>
                <a:gd name="T17" fmla="*/ 6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71">
                  <a:moveTo>
                    <a:pt x="40" y="60"/>
                  </a:moveTo>
                  <a:cubicBezTo>
                    <a:pt x="38" y="45"/>
                    <a:pt x="37" y="27"/>
                    <a:pt x="36" y="7"/>
                  </a:cubicBezTo>
                  <a:cubicBezTo>
                    <a:pt x="35" y="0"/>
                    <a:pt x="35" y="0"/>
                    <a:pt x="35" y="0"/>
                  </a:cubicBezTo>
                  <a:cubicBezTo>
                    <a:pt x="0" y="2"/>
                    <a:pt x="0" y="2"/>
                    <a:pt x="0" y="2"/>
                  </a:cubicBezTo>
                  <a:cubicBezTo>
                    <a:pt x="0" y="10"/>
                    <a:pt x="0" y="10"/>
                    <a:pt x="0" y="10"/>
                  </a:cubicBezTo>
                  <a:cubicBezTo>
                    <a:pt x="2" y="29"/>
                    <a:pt x="3" y="48"/>
                    <a:pt x="5" y="64"/>
                  </a:cubicBezTo>
                  <a:cubicBezTo>
                    <a:pt x="6" y="71"/>
                    <a:pt x="6" y="71"/>
                    <a:pt x="6" y="71"/>
                  </a:cubicBezTo>
                  <a:cubicBezTo>
                    <a:pt x="41" y="67"/>
                    <a:pt x="41" y="67"/>
                    <a:pt x="41" y="67"/>
                  </a:cubicBezTo>
                  <a:lnTo>
                    <a:pt x="40"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72" name="Freeform 167"/>
            <p:cNvSpPr>
              <a:spLocks/>
            </p:cNvSpPr>
            <p:nvPr/>
          </p:nvSpPr>
          <p:spPr bwMode="black">
            <a:xfrm>
              <a:off x="7116763" y="2451100"/>
              <a:ext cx="57150" cy="31750"/>
            </a:xfrm>
            <a:custGeom>
              <a:avLst/>
              <a:gdLst>
                <a:gd name="T0" fmla="*/ 51 w 77"/>
                <a:gd name="T1" fmla="*/ 44 h 44"/>
                <a:gd name="T2" fmla="*/ 70 w 77"/>
                <a:gd name="T3" fmla="*/ 41 h 44"/>
                <a:gd name="T4" fmla="*/ 77 w 77"/>
                <a:gd name="T5" fmla="*/ 39 h 44"/>
                <a:gd name="T6" fmla="*/ 67 w 77"/>
                <a:gd name="T7" fmla="*/ 5 h 44"/>
                <a:gd name="T8" fmla="*/ 60 w 77"/>
                <a:gd name="T9" fmla="*/ 8 h 44"/>
                <a:gd name="T10" fmla="*/ 18 w 77"/>
                <a:gd name="T11" fmla="*/ 2 h 44"/>
                <a:gd name="T12" fmla="*/ 11 w 77"/>
                <a:gd name="T13" fmla="*/ 0 h 44"/>
                <a:gd name="T14" fmla="*/ 0 w 77"/>
                <a:gd name="T15" fmla="*/ 33 h 44"/>
                <a:gd name="T16" fmla="*/ 7 w 77"/>
                <a:gd name="T17" fmla="*/ 36 h 44"/>
                <a:gd name="T18" fmla="*/ 51 w 77"/>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44">
                  <a:moveTo>
                    <a:pt x="51" y="44"/>
                  </a:moveTo>
                  <a:cubicBezTo>
                    <a:pt x="58" y="44"/>
                    <a:pt x="64" y="43"/>
                    <a:pt x="70" y="41"/>
                  </a:cubicBezTo>
                  <a:cubicBezTo>
                    <a:pt x="77" y="39"/>
                    <a:pt x="77" y="39"/>
                    <a:pt x="77" y="39"/>
                  </a:cubicBezTo>
                  <a:cubicBezTo>
                    <a:pt x="67" y="5"/>
                    <a:pt x="67" y="5"/>
                    <a:pt x="67" y="5"/>
                  </a:cubicBezTo>
                  <a:cubicBezTo>
                    <a:pt x="60" y="8"/>
                    <a:pt x="60" y="8"/>
                    <a:pt x="60" y="8"/>
                  </a:cubicBezTo>
                  <a:cubicBezTo>
                    <a:pt x="51" y="10"/>
                    <a:pt x="38" y="8"/>
                    <a:pt x="18" y="2"/>
                  </a:cubicBezTo>
                  <a:cubicBezTo>
                    <a:pt x="11" y="0"/>
                    <a:pt x="11" y="0"/>
                    <a:pt x="11" y="0"/>
                  </a:cubicBezTo>
                  <a:cubicBezTo>
                    <a:pt x="0" y="33"/>
                    <a:pt x="0" y="33"/>
                    <a:pt x="0" y="33"/>
                  </a:cubicBezTo>
                  <a:cubicBezTo>
                    <a:pt x="7" y="36"/>
                    <a:pt x="7" y="36"/>
                    <a:pt x="7" y="36"/>
                  </a:cubicBezTo>
                  <a:cubicBezTo>
                    <a:pt x="25" y="41"/>
                    <a:pt x="39" y="44"/>
                    <a:pt x="5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73" name="Freeform 168"/>
            <p:cNvSpPr>
              <a:spLocks/>
            </p:cNvSpPr>
            <p:nvPr/>
          </p:nvSpPr>
          <p:spPr bwMode="black">
            <a:xfrm>
              <a:off x="7010400" y="2646363"/>
              <a:ext cx="26988" cy="52388"/>
            </a:xfrm>
            <a:custGeom>
              <a:avLst/>
              <a:gdLst>
                <a:gd name="T0" fmla="*/ 36 w 36"/>
                <a:gd name="T1" fmla="*/ 61 h 70"/>
                <a:gd name="T2" fmla="*/ 35 w 36"/>
                <a:gd name="T3" fmla="*/ 22 h 70"/>
                <a:gd name="T4" fmla="*/ 35 w 36"/>
                <a:gd name="T5" fmla="*/ 8 h 70"/>
                <a:gd name="T6" fmla="*/ 35 w 36"/>
                <a:gd name="T7" fmla="*/ 1 h 70"/>
                <a:gd name="T8" fmla="*/ 0 w 36"/>
                <a:gd name="T9" fmla="*/ 0 h 70"/>
                <a:gd name="T10" fmla="*/ 0 w 36"/>
                <a:gd name="T11" fmla="*/ 8 h 70"/>
                <a:gd name="T12" fmla="*/ 0 w 36"/>
                <a:gd name="T13" fmla="*/ 22 h 70"/>
                <a:gd name="T14" fmla="*/ 1 w 36"/>
                <a:gd name="T15" fmla="*/ 62 h 70"/>
                <a:gd name="T16" fmla="*/ 1 w 36"/>
                <a:gd name="T17" fmla="*/ 70 h 70"/>
                <a:gd name="T18" fmla="*/ 36 w 36"/>
                <a:gd name="T19" fmla="*/ 68 h 70"/>
                <a:gd name="T20" fmla="*/ 36 w 36"/>
                <a:gd name="T21" fmla="*/ 6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70">
                  <a:moveTo>
                    <a:pt x="36" y="61"/>
                  </a:moveTo>
                  <a:cubicBezTo>
                    <a:pt x="35" y="47"/>
                    <a:pt x="35" y="34"/>
                    <a:pt x="35" y="22"/>
                  </a:cubicBezTo>
                  <a:cubicBezTo>
                    <a:pt x="35" y="17"/>
                    <a:pt x="35" y="13"/>
                    <a:pt x="35" y="8"/>
                  </a:cubicBezTo>
                  <a:cubicBezTo>
                    <a:pt x="35" y="1"/>
                    <a:pt x="35" y="1"/>
                    <a:pt x="35" y="1"/>
                  </a:cubicBezTo>
                  <a:cubicBezTo>
                    <a:pt x="0" y="0"/>
                    <a:pt x="0" y="0"/>
                    <a:pt x="0" y="0"/>
                  </a:cubicBezTo>
                  <a:cubicBezTo>
                    <a:pt x="0" y="8"/>
                    <a:pt x="0" y="8"/>
                    <a:pt x="0" y="8"/>
                  </a:cubicBezTo>
                  <a:cubicBezTo>
                    <a:pt x="0" y="12"/>
                    <a:pt x="0" y="17"/>
                    <a:pt x="0" y="22"/>
                  </a:cubicBezTo>
                  <a:cubicBezTo>
                    <a:pt x="0" y="34"/>
                    <a:pt x="0" y="48"/>
                    <a:pt x="1" y="62"/>
                  </a:cubicBezTo>
                  <a:cubicBezTo>
                    <a:pt x="1" y="70"/>
                    <a:pt x="1" y="70"/>
                    <a:pt x="1" y="70"/>
                  </a:cubicBezTo>
                  <a:cubicBezTo>
                    <a:pt x="36" y="68"/>
                    <a:pt x="36" y="68"/>
                    <a:pt x="36" y="68"/>
                  </a:cubicBezTo>
                  <a:lnTo>
                    <a:pt x="36"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74" name="Freeform 169"/>
            <p:cNvSpPr>
              <a:spLocks/>
            </p:cNvSpPr>
            <p:nvPr/>
          </p:nvSpPr>
          <p:spPr bwMode="black">
            <a:xfrm>
              <a:off x="7608888" y="2187575"/>
              <a:ext cx="58738" cy="47625"/>
            </a:xfrm>
            <a:custGeom>
              <a:avLst/>
              <a:gdLst>
                <a:gd name="T0" fmla="*/ 37 w 37"/>
                <a:gd name="T1" fmla="*/ 14 h 30"/>
                <a:gd name="T2" fmla="*/ 29 w 37"/>
                <a:gd name="T3" fmla="*/ 0 h 30"/>
                <a:gd name="T4" fmla="*/ 0 w 37"/>
                <a:gd name="T5" fmla="*/ 15 h 30"/>
                <a:gd name="T6" fmla="*/ 8 w 37"/>
                <a:gd name="T7" fmla="*/ 30 h 30"/>
                <a:gd name="T8" fmla="*/ 37 w 37"/>
                <a:gd name="T9" fmla="*/ 14 h 30"/>
              </a:gdLst>
              <a:ahLst/>
              <a:cxnLst>
                <a:cxn ang="0">
                  <a:pos x="T0" y="T1"/>
                </a:cxn>
                <a:cxn ang="0">
                  <a:pos x="T2" y="T3"/>
                </a:cxn>
                <a:cxn ang="0">
                  <a:pos x="T4" y="T5"/>
                </a:cxn>
                <a:cxn ang="0">
                  <a:pos x="T6" y="T7"/>
                </a:cxn>
                <a:cxn ang="0">
                  <a:pos x="T8" y="T9"/>
                </a:cxn>
              </a:cxnLst>
              <a:rect l="0" t="0" r="r" b="b"/>
              <a:pathLst>
                <a:path w="37" h="30">
                  <a:moveTo>
                    <a:pt x="37" y="14"/>
                  </a:moveTo>
                  <a:lnTo>
                    <a:pt x="29" y="0"/>
                  </a:lnTo>
                  <a:lnTo>
                    <a:pt x="0" y="15"/>
                  </a:lnTo>
                  <a:lnTo>
                    <a:pt x="8" y="30"/>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75" name="Freeform 170"/>
            <p:cNvSpPr>
              <a:spLocks/>
            </p:cNvSpPr>
            <p:nvPr/>
          </p:nvSpPr>
          <p:spPr bwMode="black">
            <a:xfrm>
              <a:off x="7011988" y="2566988"/>
              <a:ext cx="34925" cy="53975"/>
            </a:xfrm>
            <a:custGeom>
              <a:avLst/>
              <a:gdLst>
                <a:gd name="T0" fmla="*/ 36 w 46"/>
                <a:gd name="T1" fmla="*/ 64 h 72"/>
                <a:gd name="T2" fmla="*/ 37 w 46"/>
                <a:gd name="T3" fmla="*/ 61 h 72"/>
                <a:gd name="T4" fmla="*/ 46 w 46"/>
                <a:gd name="T5" fmla="*/ 21 h 72"/>
                <a:gd name="T6" fmla="*/ 46 w 46"/>
                <a:gd name="T7" fmla="*/ 7 h 72"/>
                <a:gd name="T8" fmla="*/ 45 w 46"/>
                <a:gd name="T9" fmla="*/ 0 h 72"/>
                <a:gd name="T10" fmla="*/ 10 w 46"/>
                <a:gd name="T11" fmla="*/ 2 h 72"/>
                <a:gd name="T12" fmla="*/ 11 w 46"/>
                <a:gd name="T13" fmla="*/ 10 h 72"/>
                <a:gd name="T14" fmla="*/ 11 w 46"/>
                <a:gd name="T15" fmla="*/ 21 h 72"/>
                <a:gd name="T16" fmla="*/ 8 w 46"/>
                <a:gd name="T17" fmla="*/ 42 h 72"/>
                <a:gd name="T18" fmla="*/ 2 w 46"/>
                <a:gd name="T19" fmla="*/ 56 h 72"/>
                <a:gd name="T20" fmla="*/ 0 w 46"/>
                <a:gd name="T21" fmla="*/ 63 h 72"/>
                <a:gd name="T22" fmla="*/ 34 w 46"/>
                <a:gd name="T23" fmla="*/ 72 h 72"/>
                <a:gd name="T24" fmla="*/ 36 w 46"/>
                <a:gd name="T25" fmla="*/ 6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72">
                  <a:moveTo>
                    <a:pt x="36" y="64"/>
                  </a:moveTo>
                  <a:cubicBezTo>
                    <a:pt x="37" y="62"/>
                    <a:pt x="37" y="61"/>
                    <a:pt x="37" y="61"/>
                  </a:cubicBezTo>
                  <a:cubicBezTo>
                    <a:pt x="43" y="51"/>
                    <a:pt x="46" y="38"/>
                    <a:pt x="46" y="21"/>
                  </a:cubicBezTo>
                  <a:cubicBezTo>
                    <a:pt x="46" y="17"/>
                    <a:pt x="46" y="12"/>
                    <a:pt x="46" y="7"/>
                  </a:cubicBezTo>
                  <a:cubicBezTo>
                    <a:pt x="45" y="0"/>
                    <a:pt x="45" y="0"/>
                    <a:pt x="45" y="0"/>
                  </a:cubicBezTo>
                  <a:cubicBezTo>
                    <a:pt x="10" y="2"/>
                    <a:pt x="10" y="2"/>
                    <a:pt x="10" y="2"/>
                  </a:cubicBezTo>
                  <a:cubicBezTo>
                    <a:pt x="11" y="10"/>
                    <a:pt x="11" y="10"/>
                    <a:pt x="11" y="10"/>
                  </a:cubicBezTo>
                  <a:cubicBezTo>
                    <a:pt x="11" y="14"/>
                    <a:pt x="11" y="17"/>
                    <a:pt x="11" y="21"/>
                  </a:cubicBezTo>
                  <a:cubicBezTo>
                    <a:pt x="11" y="35"/>
                    <a:pt x="9" y="40"/>
                    <a:pt x="8" y="42"/>
                  </a:cubicBezTo>
                  <a:cubicBezTo>
                    <a:pt x="5" y="46"/>
                    <a:pt x="3" y="50"/>
                    <a:pt x="2" y="56"/>
                  </a:cubicBezTo>
                  <a:cubicBezTo>
                    <a:pt x="0" y="63"/>
                    <a:pt x="0" y="63"/>
                    <a:pt x="0" y="63"/>
                  </a:cubicBezTo>
                  <a:cubicBezTo>
                    <a:pt x="34" y="72"/>
                    <a:pt x="34" y="72"/>
                    <a:pt x="34" y="72"/>
                  </a:cubicBezTo>
                  <a:lnTo>
                    <a:pt x="36"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76" name="Freeform 171"/>
            <p:cNvSpPr>
              <a:spLocks/>
            </p:cNvSpPr>
            <p:nvPr/>
          </p:nvSpPr>
          <p:spPr bwMode="black">
            <a:xfrm>
              <a:off x="7011988" y="2484438"/>
              <a:ext cx="34925" cy="57150"/>
            </a:xfrm>
            <a:custGeom>
              <a:avLst/>
              <a:gdLst>
                <a:gd name="T0" fmla="*/ 5 w 46"/>
                <a:gd name="T1" fmla="*/ 76 h 76"/>
                <a:gd name="T2" fmla="*/ 39 w 46"/>
                <a:gd name="T3" fmla="*/ 70 h 76"/>
                <a:gd name="T4" fmla="*/ 38 w 46"/>
                <a:gd name="T5" fmla="*/ 63 h 76"/>
                <a:gd name="T6" fmla="*/ 36 w 46"/>
                <a:gd name="T7" fmla="*/ 46 h 76"/>
                <a:gd name="T8" fmla="*/ 43 w 46"/>
                <a:gd name="T9" fmla="*/ 21 h 76"/>
                <a:gd name="T10" fmla="*/ 46 w 46"/>
                <a:gd name="T11" fmla="*/ 14 h 76"/>
                <a:gd name="T12" fmla="*/ 13 w 46"/>
                <a:gd name="T13" fmla="*/ 0 h 76"/>
                <a:gd name="T14" fmla="*/ 11 w 46"/>
                <a:gd name="T15" fmla="*/ 7 h 76"/>
                <a:gd name="T16" fmla="*/ 0 w 46"/>
                <a:gd name="T17" fmla="*/ 46 h 76"/>
                <a:gd name="T18" fmla="*/ 3 w 46"/>
                <a:gd name="T19" fmla="*/ 69 h 76"/>
                <a:gd name="T20" fmla="*/ 5 w 46"/>
                <a:gd name="T2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76">
                  <a:moveTo>
                    <a:pt x="5" y="76"/>
                  </a:moveTo>
                  <a:cubicBezTo>
                    <a:pt x="39" y="70"/>
                    <a:pt x="39" y="70"/>
                    <a:pt x="39" y="70"/>
                  </a:cubicBezTo>
                  <a:cubicBezTo>
                    <a:pt x="38" y="63"/>
                    <a:pt x="38" y="63"/>
                    <a:pt x="38" y="63"/>
                  </a:cubicBezTo>
                  <a:cubicBezTo>
                    <a:pt x="37" y="58"/>
                    <a:pt x="36" y="49"/>
                    <a:pt x="36" y="46"/>
                  </a:cubicBezTo>
                  <a:cubicBezTo>
                    <a:pt x="36" y="43"/>
                    <a:pt x="37" y="35"/>
                    <a:pt x="43" y="21"/>
                  </a:cubicBezTo>
                  <a:cubicBezTo>
                    <a:pt x="46" y="14"/>
                    <a:pt x="46" y="14"/>
                    <a:pt x="46" y="14"/>
                  </a:cubicBezTo>
                  <a:cubicBezTo>
                    <a:pt x="13" y="0"/>
                    <a:pt x="13" y="0"/>
                    <a:pt x="13" y="0"/>
                  </a:cubicBezTo>
                  <a:cubicBezTo>
                    <a:pt x="11" y="7"/>
                    <a:pt x="11" y="7"/>
                    <a:pt x="11" y="7"/>
                  </a:cubicBezTo>
                  <a:cubicBezTo>
                    <a:pt x="6" y="18"/>
                    <a:pt x="0" y="34"/>
                    <a:pt x="0" y="46"/>
                  </a:cubicBezTo>
                  <a:cubicBezTo>
                    <a:pt x="0" y="51"/>
                    <a:pt x="1" y="58"/>
                    <a:pt x="3" y="69"/>
                  </a:cubicBezTo>
                  <a:lnTo>
                    <a:pt x="5"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77" name="Freeform 172"/>
            <p:cNvSpPr>
              <a:spLocks/>
            </p:cNvSpPr>
            <p:nvPr/>
          </p:nvSpPr>
          <p:spPr bwMode="black">
            <a:xfrm>
              <a:off x="8045450" y="2289175"/>
              <a:ext cx="58738" cy="47625"/>
            </a:xfrm>
            <a:custGeom>
              <a:avLst/>
              <a:gdLst>
                <a:gd name="T0" fmla="*/ 53 w 77"/>
                <a:gd name="T1" fmla="*/ 61 h 64"/>
                <a:gd name="T2" fmla="*/ 60 w 77"/>
                <a:gd name="T3" fmla="*/ 64 h 64"/>
                <a:gd name="T4" fmla="*/ 77 w 77"/>
                <a:gd name="T5" fmla="*/ 34 h 64"/>
                <a:gd name="T6" fmla="*/ 70 w 77"/>
                <a:gd name="T7" fmla="*/ 30 h 64"/>
                <a:gd name="T8" fmla="*/ 23 w 77"/>
                <a:gd name="T9" fmla="*/ 4 h 64"/>
                <a:gd name="T10" fmla="*/ 17 w 77"/>
                <a:gd name="T11" fmla="*/ 0 h 64"/>
                <a:gd name="T12" fmla="*/ 0 w 77"/>
                <a:gd name="T13" fmla="*/ 31 h 64"/>
                <a:gd name="T14" fmla="*/ 6 w 77"/>
                <a:gd name="T15" fmla="*/ 35 h 64"/>
                <a:gd name="T16" fmla="*/ 53 w 77"/>
                <a:gd name="T17" fmla="*/ 6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3" y="61"/>
                  </a:moveTo>
                  <a:cubicBezTo>
                    <a:pt x="60" y="64"/>
                    <a:pt x="60" y="64"/>
                    <a:pt x="60" y="64"/>
                  </a:cubicBezTo>
                  <a:cubicBezTo>
                    <a:pt x="77" y="34"/>
                    <a:pt x="77" y="34"/>
                    <a:pt x="77" y="34"/>
                  </a:cubicBezTo>
                  <a:cubicBezTo>
                    <a:pt x="70" y="30"/>
                    <a:pt x="70" y="30"/>
                    <a:pt x="70" y="30"/>
                  </a:cubicBezTo>
                  <a:cubicBezTo>
                    <a:pt x="54" y="21"/>
                    <a:pt x="39" y="12"/>
                    <a:pt x="23" y="4"/>
                  </a:cubicBezTo>
                  <a:cubicBezTo>
                    <a:pt x="17" y="0"/>
                    <a:pt x="17" y="0"/>
                    <a:pt x="17" y="0"/>
                  </a:cubicBezTo>
                  <a:cubicBezTo>
                    <a:pt x="0" y="31"/>
                    <a:pt x="0" y="31"/>
                    <a:pt x="0" y="31"/>
                  </a:cubicBezTo>
                  <a:cubicBezTo>
                    <a:pt x="6" y="35"/>
                    <a:pt x="6" y="35"/>
                    <a:pt x="6" y="35"/>
                  </a:cubicBezTo>
                  <a:cubicBezTo>
                    <a:pt x="24" y="45"/>
                    <a:pt x="39" y="53"/>
                    <a:pt x="53"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78" name="Freeform 173"/>
            <p:cNvSpPr>
              <a:spLocks/>
            </p:cNvSpPr>
            <p:nvPr/>
          </p:nvSpPr>
          <p:spPr bwMode="black">
            <a:xfrm>
              <a:off x="8251825" y="2411413"/>
              <a:ext cx="58738" cy="50800"/>
            </a:xfrm>
            <a:custGeom>
              <a:avLst/>
              <a:gdLst>
                <a:gd name="T0" fmla="*/ 51 w 77"/>
                <a:gd name="T1" fmla="*/ 63 h 67"/>
                <a:gd name="T2" fmla="*/ 57 w 77"/>
                <a:gd name="T3" fmla="*/ 67 h 67"/>
                <a:gd name="T4" fmla="*/ 77 w 77"/>
                <a:gd name="T5" fmla="*/ 38 h 67"/>
                <a:gd name="T6" fmla="*/ 71 w 77"/>
                <a:gd name="T7" fmla="*/ 34 h 67"/>
                <a:gd name="T8" fmla="*/ 26 w 77"/>
                <a:gd name="T9" fmla="*/ 4 h 67"/>
                <a:gd name="T10" fmla="*/ 19 w 77"/>
                <a:gd name="T11" fmla="*/ 0 h 67"/>
                <a:gd name="T12" fmla="*/ 0 w 77"/>
                <a:gd name="T13" fmla="*/ 29 h 67"/>
                <a:gd name="T14" fmla="*/ 7 w 77"/>
                <a:gd name="T15" fmla="*/ 33 h 67"/>
                <a:gd name="T16" fmla="*/ 51 w 77"/>
                <a:gd name="T17" fmla="*/ 6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7">
                  <a:moveTo>
                    <a:pt x="51" y="63"/>
                  </a:moveTo>
                  <a:cubicBezTo>
                    <a:pt x="57" y="67"/>
                    <a:pt x="57" y="67"/>
                    <a:pt x="57" y="67"/>
                  </a:cubicBezTo>
                  <a:cubicBezTo>
                    <a:pt x="77" y="38"/>
                    <a:pt x="77" y="38"/>
                    <a:pt x="77" y="38"/>
                  </a:cubicBezTo>
                  <a:cubicBezTo>
                    <a:pt x="71" y="34"/>
                    <a:pt x="71" y="34"/>
                    <a:pt x="71" y="34"/>
                  </a:cubicBezTo>
                  <a:cubicBezTo>
                    <a:pt x="58" y="25"/>
                    <a:pt x="42" y="15"/>
                    <a:pt x="26" y="4"/>
                  </a:cubicBezTo>
                  <a:cubicBezTo>
                    <a:pt x="19" y="0"/>
                    <a:pt x="19" y="0"/>
                    <a:pt x="19" y="0"/>
                  </a:cubicBezTo>
                  <a:cubicBezTo>
                    <a:pt x="0" y="29"/>
                    <a:pt x="0" y="29"/>
                    <a:pt x="0" y="29"/>
                  </a:cubicBezTo>
                  <a:cubicBezTo>
                    <a:pt x="7" y="33"/>
                    <a:pt x="7" y="33"/>
                    <a:pt x="7" y="33"/>
                  </a:cubicBezTo>
                  <a:cubicBezTo>
                    <a:pt x="23" y="44"/>
                    <a:pt x="38" y="54"/>
                    <a:pt x="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79" name="Freeform 174"/>
            <p:cNvSpPr>
              <a:spLocks/>
            </p:cNvSpPr>
            <p:nvPr/>
          </p:nvSpPr>
          <p:spPr bwMode="black">
            <a:xfrm>
              <a:off x="8185150" y="2368550"/>
              <a:ext cx="57150" cy="49213"/>
            </a:xfrm>
            <a:custGeom>
              <a:avLst/>
              <a:gdLst>
                <a:gd name="T0" fmla="*/ 52 w 77"/>
                <a:gd name="T1" fmla="*/ 62 h 66"/>
                <a:gd name="T2" fmla="*/ 58 w 77"/>
                <a:gd name="T3" fmla="*/ 66 h 66"/>
                <a:gd name="T4" fmla="*/ 77 w 77"/>
                <a:gd name="T5" fmla="*/ 36 h 66"/>
                <a:gd name="T6" fmla="*/ 70 w 77"/>
                <a:gd name="T7" fmla="*/ 32 h 66"/>
                <a:gd name="T8" fmla="*/ 24 w 77"/>
                <a:gd name="T9" fmla="*/ 4 h 66"/>
                <a:gd name="T10" fmla="*/ 18 w 77"/>
                <a:gd name="T11" fmla="*/ 0 h 66"/>
                <a:gd name="T12" fmla="*/ 0 w 77"/>
                <a:gd name="T13" fmla="*/ 31 h 66"/>
                <a:gd name="T14" fmla="*/ 6 w 77"/>
                <a:gd name="T15" fmla="*/ 35 h 66"/>
                <a:gd name="T16" fmla="*/ 52 w 77"/>
                <a:gd name="T1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62"/>
                  </a:moveTo>
                  <a:cubicBezTo>
                    <a:pt x="58" y="66"/>
                    <a:pt x="58" y="66"/>
                    <a:pt x="58" y="66"/>
                  </a:cubicBezTo>
                  <a:cubicBezTo>
                    <a:pt x="77" y="36"/>
                    <a:pt x="77" y="36"/>
                    <a:pt x="77" y="36"/>
                  </a:cubicBezTo>
                  <a:cubicBezTo>
                    <a:pt x="70" y="32"/>
                    <a:pt x="70" y="32"/>
                    <a:pt x="70" y="32"/>
                  </a:cubicBezTo>
                  <a:cubicBezTo>
                    <a:pt x="56" y="23"/>
                    <a:pt x="41" y="14"/>
                    <a:pt x="24" y="4"/>
                  </a:cubicBezTo>
                  <a:cubicBezTo>
                    <a:pt x="18" y="0"/>
                    <a:pt x="18" y="0"/>
                    <a:pt x="18" y="0"/>
                  </a:cubicBezTo>
                  <a:cubicBezTo>
                    <a:pt x="0" y="31"/>
                    <a:pt x="0" y="31"/>
                    <a:pt x="0" y="31"/>
                  </a:cubicBezTo>
                  <a:cubicBezTo>
                    <a:pt x="6" y="35"/>
                    <a:pt x="6" y="35"/>
                    <a:pt x="6" y="35"/>
                  </a:cubicBezTo>
                  <a:cubicBezTo>
                    <a:pt x="23" y="44"/>
                    <a:pt x="38" y="53"/>
                    <a:pt x="5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80" name="Freeform 175"/>
            <p:cNvSpPr>
              <a:spLocks/>
            </p:cNvSpPr>
            <p:nvPr/>
          </p:nvSpPr>
          <p:spPr bwMode="black">
            <a:xfrm>
              <a:off x="8356600" y="2528888"/>
              <a:ext cx="33338" cy="55563"/>
            </a:xfrm>
            <a:custGeom>
              <a:avLst/>
              <a:gdLst>
                <a:gd name="T0" fmla="*/ 2 w 44"/>
                <a:gd name="T1" fmla="*/ 15 h 73"/>
                <a:gd name="T2" fmla="*/ 9 w 44"/>
                <a:gd name="T3" fmla="*/ 65 h 73"/>
                <a:gd name="T4" fmla="*/ 9 w 44"/>
                <a:gd name="T5" fmla="*/ 73 h 73"/>
                <a:gd name="T6" fmla="*/ 44 w 44"/>
                <a:gd name="T7" fmla="*/ 70 h 73"/>
                <a:gd name="T8" fmla="*/ 44 w 44"/>
                <a:gd name="T9" fmla="*/ 62 h 73"/>
                <a:gd name="T10" fmla="*/ 36 w 44"/>
                <a:gd name="T11" fmla="*/ 7 h 73"/>
                <a:gd name="T12" fmla="*/ 35 w 44"/>
                <a:gd name="T13" fmla="*/ 0 h 73"/>
                <a:gd name="T14" fmla="*/ 0 w 44"/>
                <a:gd name="T15" fmla="*/ 7 h 73"/>
                <a:gd name="T16" fmla="*/ 2 w 44"/>
                <a:gd name="T17" fmla="*/ 1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73">
                  <a:moveTo>
                    <a:pt x="2" y="15"/>
                  </a:moveTo>
                  <a:cubicBezTo>
                    <a:pt x="5" y="29"/>
                    <a:pt x="7" y="46"/>
                    <a:pt x="9" y="65"/>
                  </a:cubicBezTo>
                  <a:cubicBezTo>
                    <a:pt x="9" y="73"/>
                    <a:pt x="9" y="73"/>
                    <a:pt x="9" y="73"/>
                  </a:cubicBezTo>
                  <a:cubicBezTo>
                    <a:pt x="44" y="70"/>
                    <a:pt x="44" y="70"/>
                    <a:pt x="44" y="70"/>
                  </a:cubicBezTo>
                  <a:cubicBezTo>
                    <a:pt x="44" y="62"/>
                    <a:pt x="44" y="62"/>
                    <a:pt x="44" y="62"/>
                  </a:cubicBezTo>
                  <a:cubicBezTo>
                    <a:pt x="42" y="42"/>
                    <a:pt x="39" y="24"/>
                    <a:pt x="36" y="7"/>
                  </a:cubicBezTo>
                  <a:cubicBezTo>
                    <a:pt x="35" y="0"/>
                    <a:pt x="35" y="0"/>
                    <a:pt x="35" y="0"/>
                  </a:cubicBezTo>
                  <a:cubicBezTo>
                    <a:pt x="0" y="7"/>
                    <a:pt x="0" y="7"/>
                    <a:pt x="0" y="7"/>
                  </a:cubicBezTo>
                  <a:lnTo>
                    <a:pt x="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81" name="Freeform 176"/>
            <p:cNvSpPr>
              <a:spLocks/>
            </p:cNvSpPr>
            <p:nvPr/>
          </p:nvSpPr>
          <p:spPr bwMode="black">
            <a:xfrm>
              <a:off x="8316913" y="2457450"/>
              <a:ext cx="55563" cy="52388"/>
            </a:xfrm>
            <a:custGeom>
              <a:avLst/>
              <a:gdLst>
                <a:gd name="T0" fmla="*/ 38 w 73"/>
                <a:gd name="T1" fmla="*/ 65 h 71"/>
                <a:gd name="T2" fmla="*/ 42 w 73"/>
                <a:gd name="T3" fmla="*/ 71 h 71"/>
                <a:gd name="T4" fmla="*/ 73 w 73"/>
                <a:gd name="T5" fmla="*/ 55 h 71"/>
                <a:gd name="T6" fmla="*/ 69 w 73"/>
                <a:gd name="T7" fmla="*/ 48 h 71"/>
                <a:gd name="T8" fmla="*/ 28 w 73"/>
                <a:gd name="T9" fmla="*/ 5 h 71"/>
                <a:gd name="T10" fmla="*/ 22 w 73"/>
                <a:gd name="T11" fmla="*/ 0 h 71"/>
                <a:gd name="T12" fmla="*/ 0 w 73"/>
                <a:gd name="T13" fmla="*/ 28 h 71"/>
                <a:gd name="T14" fmla="*/ 6 w 73"/>
                <a:gd name="T15" fmla="*/ 33 h 71"/>
                <a:gd name="T16" fmla="*/ 38 w 73"/>
                <a:gd name="T17" fmla="*/ 6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71">
                  <a:moveTo>
                    <a:pt x="38" y="65"/>
                  </a:moveTo>
                  <a:cubicBezTo>
                    <a:pt x="42" y="71"/>
                    <a:pt x="42" y="71"/>
                    <a:pt x="42" y="71"/>
                  </a:cubicBezTo>
                  <a:cubicBezTo>
                    <a:pt x="73" y="55"/>
                    <a:pt x="73" y="55"/>
                    <a:pt x="73" y="55"/>
                  </a:cubicBezTo>
                  <a:cubicBezTo>
                    <a:pt x="69" y="48"/>
                    <a:pt x="69" y="48"/>
                    <a:pt x="69" y="48"/>
                  </a:cubicBezTo>
                  <a:cubicBezTo>
                    <a:pt x="63" y="36"/>
                    <a:pt x="50" y="23"/>
                    <a:pt x="28" y="5"/>
                  </a:cubicBezTo>
                  <a:cubicBezTo>
                    <a:pt x="22" y="0"/>
                    <a:pt x="22" y="0"/>
                    <a:pt x="22" y="0"/>
                  </a:cubicBezTo>
                  <a:cubicBezTo>
                    <a:pt x="0" y="28"/>
                    <a:pt x="0" y="28"/>
                    <a:pt x="0" y="28"/>
                  </a:cubicBezTo>
                  <a:cubicBezTo>
                    <a:pt x="6" y="33"/>
                    <a:pt x="6" y="33"/>
                    <a:pt x="6" y="33"/>
                  </a:cubicBezTo>
                  <a:cubicBezTo>
                    <a:pt x="30" y="52"/>
                    <a:pt x="37" y="62"/>
                    <a:pt x="38"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82" name="Freeform 177"/>
            <p:cNvSpPr>
              <a:spLocks/>
            </p:cNvSpPr>
            <p:nvPr/>
          </p:nvSpPr>
          <p:spPr bwMode="black">
            <a:xfrm>
              <a:off x="8115300" y="2328863"/>
              <a:ext cx="58738" cy="47625"/>
            </a:xfrm>
            <a:custGeom>
              <a:avLst/>
              <a:gdLst>
                <a:gd name="T0" fmla="*/ 52 w 77"/>
                <a:gd name="T1" fmla="*/ 60 h 64"/>
                <a:gd name="T2" fmla="*/ 59 w 77"/>
                <a:gd name="T3" fmla="*/ 64 h 64"/>
                <a:gd name="T4" fmla="*/ 77 w 77"/>
                <a:gd name="T5" fmla="*/ 34 h 64"/>
                <a:gd name="T6" fmla="*/ 70 w 77"/>
                <a:gd name="T7" fmla="*/ 30 h 64"/>
                <a:gd name="T8" fmla="*/ 24 w 77"/>
                <a:gd name="T9" fmla="*/ 3 h 64"/>
                <a:gd name="T10" fmla="*/ 17 w 77"/>
                <a:gd name="T11" fmla="*/ 0 h 64"/>
                <a:gd name="T12" fmla="*/ 0 w 77"/>
                <a:gd name="T13" fmla="*/ 30 h 64"/>
                <a:gd name="T14" fmla="*/ 6 w 77"/>
                <a:gd name="T15" fmla="*/ 34 h 64"/>
                <a:gd name="T16" fmla="*/ 52 w 77"/>
                <a:gd name="T1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2" y="60"/>
                  </a:moveTo>
                  <a:cubicBezTo>
                    <a:pt x="59" y="64"/>
                    <a:pt x="59" y="64"/>
                    <a:pt x="59" y="64"/>
                  </a:cubicBezTo>
                  <a:cubicBezTo>
                    <a:pt x="77" y="34"/>
                    <a:pt x="77" y="34"/>
                    <a:pt x="77" y="34"/>
                  </a:cubicBezTo>
                  <a:cubicBezTo>
                    <a:pt x="70" y="30"/>
                    <a:pt x="70" y="30"/>
                    <a:pt x="70" y="30"/>
                  </a:cubicBezTo>
                  <a:cubicBezTo>
                    <a:pt x="55" y="22"/>
                    <a:pt x="40" y="13"/>
                    <a:pt x="24" y="3"/>
                  </a:cubicBezTo>
                  <a:cubicBezTo>
                    <a:pt x="17" y="0"/>
                    <a:pt x="17" y="0"/>
                    <a:pt x="17" y="0"/>
                  </a:cubicBezTo>
                  <a:cubicBezTo>
                    <a:pt x="0" y="30"/>
                    <a:pt x="0" y="30"/>
                    <a:pt x="0" y="30"/>
                  </a:cubicBezTo>
                  <a:cubicBezTo>
                    <a:pt x="6" y="34"/>
                    <a:pt x="6" y="34"/>
                    <a:pt x="6" y="34"/>
                  </a:cubicBezTo>
                  <a:cubicBezTo>
                    <a:pt x="22" y="43"/>
                    <a:pt x="38" y="52"/>
                    <a:pt x="52"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83" name="Freeform 178"/>
            <p:cNvSpPr>
              <a:spLocks/>
            </p:cNvSpPr>
            <p:nvPr/>
          </p:nvSpPr>
          <p:spPr bwMode="black">
            <a:xfrm>
              <a:off x="7821613" y="2162175"/>
              <a:ext cx="58738" cy="49213"/>
            </a:xfrm>
            <a:custGeom>
              <a:avLst/>
              <a:gdLst>
                <a:gd name="T0" fmla="*/ 52 w 77"/>
                <a:gd name="T1" fmla="*/ 62 h 66"/>
                <a:gd name="T2" fmla="*/ 59 w 77"/>
                <a:gd name="T3" fmla="*/ 66 h 66"/>
                <a:gd name="T4" fmla="*/ 77 w 77"/>
                <a:gd name="T5" fmla="*/ 36 h 66"/>
                <a:gd name="T6" fmla="*/ 71 w 77"/>
                <a:gd name="T7" fmla="*/ 32 h 66"/>
                <a:gd name="T8" fmla="*/ 24 w 77"/>
                <a:gd name="T9" fmla="*/ 4 h 66"/>
                <a:gd name="T10" fmla="*/ 18 w 77"/>
                <a:gd name="T11" fmla="*/ 0 h 66"/>
                <a:gd name="T12" fmla="*/ 0 w 77"/>
                <a:gd name="T13" fmla="*/ 31 h 66"/>
                <a:gd name="T14" fmla="*/ 7 w 77"/>
                <a:gd name="T15" fmla="*/ 35 h 66"/>
                <a:gd name="T16" fmla="*/ 52 w 77"/>
                <a:gd name="T1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62"/>
                  </a:moveTo>
                  <a:cubicBezTo>
                    <a:pt x="59" y="66"/>
                    <a:pt x="59" y="66"/>
                    <a:pt x="59" y="66"/>
                  </a:cubicBezTo>
                  <a:cubicBezTo>
                    <a:pt x="77" y="36"/>
                    <a:pt x="77" y="36"/>
                    <a:pt x="77" y="36"/>
                  </a:cubicBezTo>
                  <a:cubicBezTo>
                    <a:pt x="71" y="32"/>
                    <a:pt x="71" y="32"/>
                    <a:pt x="71" y="32"/>
                  </a:cubicBezTo>
                  <a:cubicBezTo>
                    <a:pt x="54" y="21"/>
                    <a:pt x="39" y="12"/>
                    <a:pt x="24" y="4"/>
                  </a:cubicBezTo>
                  <a:cubicBezTo>
                    <a:pt x="18" y="0"/>
                    <a:pt x="18" y="0"/>
                    <a:pt x="18" y="0"/>
                  </a:cubicBezTo>
                  <a:cubicBezTo>
                    <a:pt x="0" y="31"/>
                    <a:pt x="0" y="31"/>
                    <a:pt x="0" y="31"/>
                  </a:cubicBezTo>
                  <a:cubicBezTo>
                    <a:pt x="7" y="35"/>
                    <a:pt x="7" y="35"/>
                    <a:pt x="7" y="35"/>
                  </a:cubicBezTo>
                  <a:cubicBezTo>
                    <a:pt x="21" y="42"/>
                    <a:pt x="36" y="51"/>
                    <a:pt x="5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84" name="Freeform 179"/>
            <p:cNvSpPr>
              <a:spLocks/>
            </p:cNvSpPr>
            <p:nvPr/>
          </p:nvSpPr>
          <p:spPr bwMode="black">
            <a:xfrm>
              <a:off x="7754938" y="2133600"/>
              <a:ext cx="53975" cy="39688"/>
            </a:xfrm>
            <a:custGeom>
              <a:avLst/>
              <a:gdLst>
                <a:gd name="T0" fmla="*/ 10 w 73"/>
                <a:gd name="T1" fmla="*/ 35 h 52"/>
                <a:gd name="T2" fmla="*/ 15 w 73"/>
                <a:gd name="T3" fmla="*/ 35 h 52"/>
                <a:gd name="T4" fmla="*/ 51 w 73"/>
                <a:gd name="T5" fmla="*/ 48 h 52"/>
                <a:gd name="T6" fmla="*/ 58 w 73"/>
                <a:gd name="T7" fmla="*/ 52 h 52"/>
                <a:gd name="T8" fmla="*/ 73 w 73"/>
                <a:gd name="T9" fmla="*/ 20 h 52"/>
                <a:gd name="T10" fmla="*/ 66 w 73"/>
                <a:gd name="T11" fmla="*/ 17 h 52"/>
                <a:gd name="T12" fmla="*/ 19 w 73"/>
                <a:gd name="T13" fmla="*/ 0 h 52"/>
                <a:gd name="T14" fmla="*/ 10 w 73"/>
                <a:gd name="T15" fmla="*/ 0 h 52"/>
                <a:gd name="T16" fmla="*/ 10 w 73"/>
                <a:gd name="T17" fmla="*/ 0 h 52"/>
                <a:gd name="T18" fmla="*/ 0 w 73"/>
                <a:gd name="T19" fmla="*/ 0 h 52"/>
                <a:gd name="T20" fmla="*/ 1 w 73"/>
                <a:gd name="T21" fmla="*/ 35 h 52"/>
                <a:gd name="T22" fmla="*/ 10 w 73"/>
                <a:gd name="T23" fmla="*/ 35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52">
                  <a:moveTo>
                    <a:pt x="10" y="35"/>
                  </a:moveTo>
                  <a:cubicBezTo>
                    <a:pt x="11" y="35"/>
                    <a:pt x="13" y="35"/>
                    <a:pt x="15" y="35"/>
                  </a:cubicBezTo>
                  <a:cubicBezTo>
                    <a:pt x="19" y="36"/>
                    <a:pt x="30" y="38"/>
                    <a:pt x="51" y="48"/>
                  </a:cubicBezTo>
                  <a:cubicBezTo>
                    <a:pt x="58" y="52"/>
                    <a:pt x="58" y="52"/>
                    <a:pt x="58" y="52"/>
                  </a:cubicBezTo>
                  <a:cubicBezTo>
                    <a:pt x="73" y="20"/>
                    <a:pt x="73" y="20"/>
                    <a:pt x="73" y="20"/>
                  </a:cubicBezTo>
                  <a:cubicBezTo>
                    <a:pt x="66" y="17"/>
                    <a:pt x="66" y="17"/>
                    <a:pt x="66" y="17"/>
                  </a:cubicBezTo>
                  <a:cubicBezTo>
                    <a:pt x="46" y="7"/>
                    <a:pt x="31" y="2"/>
                    <a:pt x="19" y="0"/>
                  </a:cubicBezTo>
                  <a:cubicBezTo>
                    <a:pt x="16" y="0"/>
                    <a:pt x="13" y="0"/>
                    <a:pt x="10" y="0"/>
                  </a:cubicBezTo>
                  <a:cubicBezTo>
                    <a:pt x="10" y="0"/>
                    <a:pt x="10" y="0"/>
                    <a:pt x="10" y="0"/>
                  </a:cubicBezTo>
                  <a:cubicBezTo>
                    <a:pt x="0" y="0"/>
                    <a:pt x="0" y="0"/>
                    <a:pt x="0" y="0"/>
                  </a:cubicBezTo>
                  <a:cubicBezTo>
                    <a:pt x="1" y="35"/>
                    <a:pt x="1" y="35"/>
                    <a:pt x="1" y="35"/>
                  </a:cubicBezTo>
                  <a:lnTo>
                    <a:pt x="10"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85" name="Freeform 180"/>
            <p:cNvSpPr>
              <a:spLocks/>
            </p:cNvSpPr>
            <p:nvPr/>
          </p:nvSpPr>
          <p:spPr bwMode="black">
            <a:xfrm>
              <a:off x="7677150" y="2144713"/>
              <a:ext cx="57150" cy="49213"/>
            </a:xfrm>
            <a:custGeom>
              <a:avLst/>
              <a:gdLst>
                <a:gd name="T0" fmla="*/ 27 w 76"/>
                <a:gd name="T1" fmla="*/ 61 h 66"/>
                <a:gd name="T2" fmla="*/ 69 w 76"/>
                <a:gd name="T3" fmla="*/ 35 h 66"/>
                <a:gd name="T4" fmla="*/ 76 w 76"/>
                <a:gd name="T5" fmla="*/ 31 h 66"/>
                <a:gd name="T6" fmla="*/ 60 w 76"/>
                <a:gd name="T7" fmla="*/ 0 h 66"/>
                <a:gd name="T8" fmla="*/ 53 w 76"/>
                <a:gd name="T9" fmla="*/ 3 h 66"/>
                <a:gd name="T10" fmla="*/ 6 w 76"/>
                <a:gd name="T11" fmla="*/ 33 h 66"/>
                <a:gd name="T12" fmla="*/ 0 w 76"/>
                <a:gd name="T13" fmla="*/ 38 h 66"/>
                <a:gd name="T14" fmla="*/ 21 w 76"/>
                <a:gd name="T15" fmla="*/ 66 h 66"/>
                <a:gd name="T16" fmla="*/ 27 w 76"/>
                <a:gd name="T17" fmla="*/ 6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6">
                  <a:moveTo>
                    <a:pt x="27" y="61"/>
                  </a:moveTo>
                  <a:cubicBezTo>
                    <a:pt x="37" y="54"/>
                    <a:pt x="52" y="43"/>
                    <a:pt x="69" y="35"/>
                  </a:cubicBezTo>
                  <a:cubicBezTo>
                    <a:pt x="76" y="31"/>
                    <a:pt x="76" y="31"/>
                    <a:pt x="76" y="31"/>
                  </a:cubicBezTo>
                  <a:cubicBezTo>
                    <a:pt x="60" y="0"/>
                    <a:pt x="60" y="0"/>
                    <a:pt x="60" y="0"/>
                  </a:cubicBezTo>
                  <a:cubicBezTo>
                    <a:pt x="53" y="3"/>
                    <a:pt x="53" y="3"/>
                    <a:pt x="53" y="3"/>
                  </a:cubicBezTo>
                  <a:cubicBezTo>
                    <a:pt x="34" y="13"/>
                    <a:pt x="17" y="25"/>
                    <a:pt x="6" y="33"/>
                  </a:cubicBezTo>
                  <a:cubicBezTo>
                    <a:pt x="0" y="38"/>
                    <a:pt x="0" y="38"/>
                    <a:pt x="0" y="38"/>
                  </a:cubicBezTo>
                  <a:cubicBezTo>
                    <a:pt x="21" y="66"/>
                    <a:pt x="21" y="66"/>
                    <a:pt x="21" y="66"/>
                  </a:cubicBezTo>
                  <a:lnTo>
                    <a:pt x="27"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86" name="Freeform 181"/>
            <p:cNvSpPr>
              <a:spLocks/>
            </p:cNvSpPr>
            <p:nvPr/>
          </p:nvSpPr>
          <p:spPr bwMode="black">
            <a:xfrm>
              <a:off x="7026275" y="2797175"/>
              <a:ext cx="57150" cy="49213"/>
            </a:xfrm>
            <a:custGeom>
              <a:avLst/>
              <a:gdLst>
                <a:gd name="T0" fmla="*/ 31 w 76"/>
                <a:gd name="T1" fmla="*/ 5 h 67"/>
                <a:gd name="T2" fmla="*/ 26 w 76"/>
                <a:gd name="T3" fmla="*/ 0 h 67"/>
                <a:gd name="T4" fmla="*/ 0 w 76"/>
                <a:gd name="T5" fmla="*/ 23 h 67"/>
                <a:gd name="T6" fmla="*/ 5 w 76"/>
                <a:gd name="T7" fmla="*/ 29 h 67"/>
                <a:gd name="T8" fmla="*/ 53 w 76"/>
                <a:gd name="T9" fmla="*/ 64 h 67"/>
                <a:gd name="T10" fmla="*/ 59 w 76"/>
                <a:gd name="T11" fmla="*/ 67 h 67"/>
                <a:gd name="T12" fmla="*/ 76 w 76"/>
                <a:gd name="T13" fmla="*/ 36 h 67"/>
                <a:gd name="T14" fmla="*/ 69 w 76"/>
                <a:gd name="T15" fmla="*/ 33 h 67"/>
                <a:gd name="T16" fmla="*/ 31 w 76"/>
                <a:gd name="T17" fmla="*/ 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7">
                  <a:moveTo>
                    <a:pt x="31" y="5"/>
                  </a:moveTo>
                  <a:cubicBezTo>
                    <a:pt x="26" y="0"/>
                    <a:pt x="26" y="0"/>
                    <a:pt x="26" y="0"/>
                  </a:cubicBezTo>
                  <a:cubicBezTo>
                    <a:pt x="0" y="23"/>
                    <a:pt x="0" y="23"/>
                    <a:pt x="0" y="23"/>
                  </a:cubicBezTo>
                  <a:cubicBezTo>
                    <a:pt x="5" y="29"/>
                    <a:pt x="5" y="29"/>
                    <a:pt x="5" y="29"/>
                  </a:cubicBezTo>
                  <a:cubicBezTo>
                    <a:pt x="18" y="43"/>
                    <a:pt x="38" y="56"/>
                    <a:pt x="53" y="64"/>
                  </a:cubicBezTo>
                  <a:cubicBezTo>
                    <a:pt x="59" y="67"/>
                    <a:pt x="59" y="67"/>
                    <a:pt x="59" y="67"/>
                  </a:cubicBezTo>
                  <a:cubicBezTo>
                    <a:pt x="76" y="36"/>
                    <a:pt x="76" y="36"/>
                    <a:pt x="76" y="36"/>
                  </a:cubicBezTo>
                  <a:cubicBezTo>
                    <a:pt x="69" y="33"/>
                    <a:pt x="69" y="33"/>
                    <a:pt x="69" y="33"/>
                  </a:cubicBezTo>
                  <a:cubicBezTo>
                    <a:pt x="52" y="23"/>
                    <a:pt x="38" y="14"/>
                    <a:pt x="3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87" name="Freeform 182"/>
            <p:cNvSpPr>
              <a:spLocks/>
            </p:cNvSpPr>
            <p:nvPr/>
          </p:nvSpPr>
          <p:spPr bwMode="black">
            <a:xfrm>
              <a:off x="7975600" y="2251075"/>
              <a:ext cx="57150" cy="47625"/>
            </a:xfrm>
            <a:custGeom>
              <a:avLst/>
              <a:gdLst>
                <a:gd name="T0" fmla="*/ 54 w 77"/>
                <a:gd name="T1" fmla="*/ 60 h 64"/>
                <a:gd name="T2" fmla="*/ 60 w 77"/>
                <a:gd name="T3" fmla="*/ 64 h 64"/>
                <a:gd name="T4" fmla="*/ 77 w 77"/>
                <a:gd name="T5" fmla="*/ 33 h 64"/>
                <a:gd name="T6" fmla="*/ 71 w 77"/>
                <a:gd name="T7" fmla="*/ 29 h 64"/>
                <a:gd name="T8" fmla="*/ 23 w 77"/>
                <a:gd name="T9" fmla="*/ 4 h 64"/>
                <a:gd name="T10" fmla="*/ 17 w 77"/>
                <a:gd name="T11" fmla="*/ 0 h 64"/>
                <a:gd name="T12" fmla="*/ 0 w 77"/>
                <a:gd name="T13" fmla="*/ 31 h 64"/>
                <a:gd name="T14" fmla="*/ 7 w 77"/>
                <a:gd name="T15" fmla="*/ 35 h 64"/>
                <a:gd name="T16" fmla="*/ 54 w 77"/>
                <a:gd name="T1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4" y="60"/>
                  </a:moveTo>
                  <a:cubicBezTo>
                    <a:pt x="60" y="64"/>
                    <a:pt x="60" y="64"/>
                    <a:pt x="60" y="64"/>
                  </a:cubicBezTo>
                  <a:cubicBezTo>
                    <a:pt x="77" y="33"/>
                    <a:pt x="77" y="33"/>
                    <a:pt x="77" y="33"/>
                  </a:cubicBezTo>
                  <a:cubicBezTo>
                    <a:pt x="71" y="29"/>
                    <a:pt x="71" y="29"/>
                    <a:pt x="71" y="29"/>
                  </a:cubicBezTo>
                  <a:cubicBezTo>
                    <a:pt x="54" y="20"/>
                    <a:pt x="38" y="12"/>
                    <a:pt x="23" y="4"/>
                  </a:cubicBezTo>
                  <a:cubicBezTo>
                    <a:pt x="17" y="0"/>
                    <a:pt x="17" y="0"/>
                    <a:pt x="17" y="0"/>
                  </a:cubicBezTo>
                  <a:cubicBezTo>
                    <a:pt x="0" y="31"/>
                    <a:pt x="0" y="31"/>
                    <a:pt x="0" y="31"/>
                  </a:cubicBezTo>
                  <a:cubicBezTo>
                    <a:pt x="7" y="35"/>
                    <a:pt x="7" y="35"/>
                    <a:pt x="7" y="35"/>
                  </a:cubicBezTo>
                  <a:cubicBezTo>
                    <a:pt x="21" y="43"/>
                    <a:pt x="37" y="51"/>
                    <a:pt x="54"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88" name="Freeform 183"/>
            <p:cNvSpPr>
              <a:spLocks/>
            </p:cNvSpPr>
            <p:nvPr/>
          </p:nvSpPr>
          <p:spPr bwMode="black">
            <a:xfrm>
              <a:off x="7889875" y="2203450"/>
              <a:ext cx="73025" cy="57150"/>
            </a:xfrm>
            <a:custGeom>
              <a:avLst/>
              <a:gdLst>
                <a:gd name="T0" fmla="*/ 21 w 97"/>
                <a:gd name="T1" fmla="*/ 44 h 76"/>
                <a:gd name="T2" fmla="*/ 26 w 97"/>
                <a:gd name="T3" fmla="*/ 47 h 76"/>
                <a:gd name="T4" fmla="*/ 27 w 97"/>
                <a:gd name="T5" fmla="*/ 48 h 76"/>
                <a:gd name="T6" fmla="*/ 74 w 97"/>
                <a:gd name="T7" fmla="*/ 73 h 76"/>
                <a:gd name="T8" fmla="*/ 80 w 97"/>
                <a:gd name="T9" fmla="*/ 76 h 76"/>
                <a:gd name="T10" fmla="*/ 97 w 97"/>
                <a:gd name="T11" fmla="*/ 45 h 76"/>
                <a:gd name="T12" fmla="*/ 90 w 97"/>
                <a:gd name="T13" fmla="*/ 41 h 76"/>
                <a:gd name="T14" fmla="*/ 44 w 97"/>
                <a:gd name="T15" fmla="*/ 17 h 76"/>
                <a:gd name="T16" fmla="*/ 44 w 97"/>
                <a:gd name="T17" fmla="*/ 17 h 76"/>
                <a:gd name="T18" fmla="*/ 25 w 97"/>
                <a:gd name="T19" fmla="*/ 5 h 76"/>
                <a:gd name="T20" fmla="*/ 19 w 97"/>
                <a:gd name="T21" fmla="*/ 0 h 76"/>
                <a:gd name="T22" fmla="*/ 0 w 97"/>
                <a:gd name="T23" fmla="*/ 30 h 76"/>
                <a:gd name="T24" fmla="*/ 6 w 97"/>
                <a:gd name="T25" fmla="*/ 34 h 76"/>
                <a:gd name="T26" fmla="*/ 21 w 97"/>
                <a:gd name="T27" fmla="*/ 4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76">
                  <a:moveTo>
                    <a:pt x="21" y="44"/>
                  </a:moveTo>
                  <a:cubicBezTo>
                    <a:pt x="24" y="46"/>
                    <a:pt x="26" y="47"/>
                    <a:pt x="26" y="47"/>
                  </a:cubicBezTo>
                  <a:cubicBezTo>
                    <a:pt x="27" y="48"/>
                    <a:pt x="27" y="48"/>
                    <a:pt x="27" y="48"/>
                  </a:cubicBezTo>
                  <a:cubicBezTo>
                    <a:pt x="29" y="49"/>
                    <a:pt x="46" y="58"/>
                    <a:pt x="74" y="73"/>
                  </a:cubicBezTo>
                  <a:cubicBezTo>
                    <a:pt x="80" y="76"/>
                    <a:pt x="80" y="76"/>
                    <a:pt x="80" y="76"/>
                  </a:cubicBezTo>
                  <a:cubicBezTo>
                    <a:pt x="97" y="45"/>
                    <a:pt x="97" y="45"/>
                    <a:pt x="97" y="45"/>
                  </a:cubicBezTo>
                  <a:cubicBezTo>
                    <a:pt x="90" y="41"/>
                    <a:pt x="90" y="41"/>
                    <a:pt x="90" y="41"/>
                  </a:cubicBezTo>
                  <a:cubicBezTo>
                    <a:pt x="60" y="26"/>
                    <a:pt x="49" y="20"/>
                    <a:pt x="44" y="17"/>
                  </a:cubicBezTo>
                  <a:cubicBezTo>
                    <a:pt x="44" y="17"/>
                    <a:pt x="44" y="17"/>
                    <a:pt x="44" y="17"/>
                  </a:cubicBezTo>
                  <a:cubicBezTo>
                    <a:pt x="44" y="17"/>
                    <a:pt x="37" y="12"/>
                    <a:pt x="25" y="5"/>
                  </a:cubicBezTo>
                  <a:cubicBezTo>
                    <a:pt x="19" y="0"/>
                    <a:pt x="19" y="0"/>
                    <a:pt x="19" y="0"/>
                  </a:cubicBezTo>
                  <a:cubicBezTo>
                    <a:pt x="0" y="30"/>
                    <a:pt x="0" y="30"/>
                    <a:pt x="0" y="30"/>
                  </a:cubicBezTo>
                  <a:cubicBezTo>
                    <a:pt x="6" y="34"/>
                    <a:pt x="6" y="34"/>
                    <a:pt x="6" y="34"/>
                  </a:cubicBezTo>
                  <a:cubicBezTo>
                    <a:pt x="12" y="38"/>
                    <a:pt x="18" y="42"/>
                    <a:pt x="2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89" name="Freeform 184"/>
            <p:cNvSpPr>
              <a:spLocks/>
            </p:cNvSpPr>
            <p:nvPr/>
          </p:nvSpPr>
          <p:spPr bwMode="black">
            <a:xfrm>
              <a:off x="7259638" y="2378075"/>
              <a:ext cx="57150" cy="47625"/>
            </a:xfrm>
            <a:custGeom>
              <a:avLst/>
              <a:gdLst>
                <a:gd name="T0" fmla="*/ 36 w 36"/>
                <a:gd name="T1" fmla="*/ 15 h 30"/>
                <a:gd name="T2" fmla="*/ 28 w 36"/>
                <a:gd name="T3" fmla="*/ 0 h 30"/>
                <a:gd name="T4" fmla="*/ 0 w 36"/>
                <a:gd name="T5" fmla="*/ 16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6"/>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90" name="Freeform 185"/>
            <p:cNvSpPr>
              <a:spLocks/>
            </p:cNvSpPr>
            <p:nvPr/>
          </p:nvSpPr>
          <p:spPr bwMode="black">
            <a:xfrm>
              <a:off x="8091488" y="2879725"/>
              <a:ext cx="57150" cy="47625"/>
            </a:xfrm>
            <a:custGeom>
              <a:avLst/>
              <a:gdLst>
                <a:gd name="T0" fmla="*/ 0 w 36"/>
                <a:gd name="T1" fmla="*/ 16 h 30"/>
                <a:gd name="T2" fmla="*/ 8 w 36"/>
                <a:gd name="T3" fmla="*/ 30 h 30"/>
                <a:gd name="T4" fmla="*/ 36 w 36"/>
                <a:gd name="T5" fmla="*/ 14 h 30"/>
                <a:gd name="T6" fmla="*/ 28 w 36"/>
                <a:gd name="T7" fmla="*/ 0 h 30"/>
                <a:gd name="T8" fmla="*/ 0 w 36"/>
                <a:gd name="T9" fmla="*/ 16 h 30"/>
              </a:gdLst>
              <a:ahLst/>
              <a:cxnLst>
                <a:cxn ang="0">
                  <a:pos x="T0" y="T1"/>
                </a:cxn>
                <a:cxn ang="0">
                  <a:pos x="T2" y="T3"/>
                </a:cxn>
                <a:cxn ang="0">
                  <a:pos x="T4" y="T5"/>
                </a:cxn>
                <a:cxn ang="0">
                  <a:pos x="T6" y="T7"/>
                </a:cxn>
                <a:cxn ang="0">
                  <a:pos x="T8" y="T9"/>
                </a:cxn>
              </a:cxnLst>
              <a:rect l="0" t="0" r="r" b="b"/>
              <a:pathLst>
                <a:path w="36" h="30">
                  <a:moveTo>
                    <a:pt x="0" y="16"/>
                  </a:moveTo>
                  <a:lnTo>
                    <a:pt x="8" y="30"/>
                  </a:lnTo>
                  <a:lnTo>
                    <a:pt x="36" y="14"/>
                  </a:lnTo>
                  <a:lnTo>
                    <a:pt x="28" y="0"/>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91" name="Freeform 186"/>
            <p:cNvSpPr>
              <a:spLocks/>
            </p:cNvSpPr>
            <p:nvPr/>
          </p:nvSpPr>
          <p:spPr bwMode="black">
            <a:xfrm>
              <a:off x="7953375" y="2960688"/>
              <a:ext cx="57150" cy="49213"/>
            </a:xfrm>
            <a:custGeom>
              <a:avLst/>
              <a:gdLst>
                <a:gd name="T0" fmla="*/ 52 w 77"/>
                <a:gd name="T1" fmla="*/ 4 h 66"/>
                <a:gd name="T2" fmla="*/ 6 w 77"/>
                <a:gd name="T3" fmla="*/ 32 h 66"/>
                <a:gd name="T4" fmla="*/ 0 w 77"/>
                <a:gd name="T5" fmla="*/ 36 h 66"/>
                <a:gd name="T6" fmla="*/ 18 w 77"/>
                <a:gd name="T7" fmla="*/ 66 h 66"/>
                <a:gd name="T8" fmla="*/ 24 w 77"/>
                <a:gd name="T9" fmla="*/ 62 h 66"/>
                <a:gd name="T10" fmla="*/ 70 w 77"/>
                <a:gd name="T11" fmla="*/ 34 h 66"/>
                <a:gd name="T12" fmla="*/ 77 w 77"/>
                <a:gd name="T13" fmla="*/ 31 h 66"/>
                <a:gd name="T14" fmla="*/ 59 w 77"/>
                <a:gd name="T15" fmla="*/ 0 h 66"/>
                <a:gd name="T16" fmla="*/ 52 w 77"/>
                <a:gd name="T1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4"/>
                  </a:moveTo>
                  <a:cubicBezTo>
                    <a:pt x="35" y="14"/>
                    <a:pt x="20" y="23"/>
                    <a:pt x="6" y="32"/>
                  </a:cubicBezTo>
                  <a:cubicBezTo>
                    <a:pt x="0" y="36"/>
                    <a:pt x="0" y="36"/>
                    <a:pt x="0" y="36"/>
                  </a:cubicBezTo>
                  <a:cubicBezTo>
                    <a:pt x="18" y="66"/>
                    <a:pt x="18" y="66"/>
                    <a:pt x="18" y="66"/>
                  </a:cubicBezTo>
                  <a:cubicBezTo>
                    <a:pt x="24" y="62"/>
                    <a:pt x="24" y="62"/>
                    <a:pt x="24" y="62"/>
                  </a:cubicBezTo>
                  <a:cubicBezTo>
                    <a:pt x="39" y="53"/>
                    <a:pt x="54" y="44"/>
                    <a:pt x="70" y="34"/>
                  </a:cubicBezTo>
                  <a:cubicBezTo>
                    <a:pt x="77" y="31"/>
                    <a:pt x="77" y="31"/>
                    <a:pt x="77" y="31"/>
                  </a:cubicBezTo>
                  <a:cubicBezTo>
                    <a:pt x="59" y="0"/>
                    <a:pt x="59" y="0"/>
                    <a:pt x="59" y="0"/>
                  </a:cubicBez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92" name="Freeform 187"/>
            <p:cNvSpPr>
              <a:spLocks/>
            </p:cNvSpPr>
            <p:nvPr/>
          </p:nvSpPr>
          <p:spPr bwMode="black">
            <a:xfrm>
              <a:off x="8021638" y="2919413"/>
              <a:ext cx="58738" cy="49213"/>
            </a:xfrm>
            <a:custGeom>
              <a:avLst/>
              <a:gdLst>
                <a:gd name="T0" fmla="*/ 52 w 77"/>
                <a:gd name="T1" fmla="*/ 4 h 65"/>
                <a:gd name="T2" fmla="*/ 6 w 77"/>
                <a:gd name="T3" fmla="*/ 31 h 65"/>
                <a:gd name="T4" fmla="*/ 0 w 77"/>
                <a:gd name="T5" fmla="*/ 35 h 65"/>
                <a:gd name="T6" fmla="*/ 17 w 77"/>
                <a:gd name="T7" fmla="*/ 65 h 65"/>
                <a:gd name="T8" fmla="*/ 24 w 77"/>
                <a:gd name="T9" fmla="*/ 61 h 65"/>
                <a:gd name="T10" fmla="*/ 70 w 77"/>
                <a:gd name="T11" fmla="*/ 34 h 65"/>
                <a:gd name="T12" fmla="*/ 77 w 77"/>
                <a:gd name="T13" fmla="*/ 31 h 65"/>
                <a:gd name="T14" fmla="*/ 59 w 77"/>
                <a:gd name="T15" fmla="*/ 0 h 65"/>
                <a:gd name="T16" fmla="*/ 52 w 77"/>
                <a:gd name="T17"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5">
                  <a:moveTo>
                    <a:pt x="52" y="4"/>
                  </a:moveTo>
                  <a:cubicBezTo>
                    <a:pt x="37" y="13"/>
                    <a:pt x="21" y="22"/>
                    <a:pt x="6" y="31"/>
                  </a:cubicBezTo>
                  <a:cubicBezTo>
                    <a:pt x="0" y="35"/>
                    <a:pt x="0" y="35"/>
                    <a:pt x="0" y="35"/>
                  </a:cubicBezTo>
                  <a:cubicBezTo>
                    <a:pt x="17" y="65"/>
                    <a:pt x="17" y="65"/>
                    <a:pt x="17" y="65"/>
                  </a:cubicBezTo>
                  <a:cubicBezTo>
                    <a:pt x="24" y="61"/>
                    <a:pt x="24" y="61"/>
                    <a:pt x="24" y="61"/>
                  </a:cubicBezTo>
                  <a:cubicBezTo>
                    <a:pt x="39" y="52"/>
                    <a:pt x="55" y="44"/>
                    <a:pt x="70" y="34"/>
                  </a:cubicBezTo>
                  <a:cubicBezTo>
                    <a:pt x="77" y="31"/>
                    <a:pt x="77" y="31"/>
                    <a:pt x="77" y="31"/>
                  </a:cubicBezTo>
                  <a:cubicBezTo>
                    <a:pt x="59" y="0"/>
                    <a:pt x="59" y="0"/>
                    <a:pt x="59" y="0"/>
                  </a:cubicBez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93" name="Freeform 188"/>
            <p:cNvSpPr>
              <a:spLocks/>
            </p:cNvSpPr>
            <p:nvPr/>
          </p:nvSpPr>
          <p:spPr bwMode="black">
            <a:xfrm>
              <a:off x="7821613" y="3046413"/>
              <a:ext cx="53975" cy="53975"/>
            </a:xfrm>
            <a:custGeom>
              <a:avLst/>
              <a:gdLst>
                <a:gd name="T0" fmla="*/ 45 w 72"/>
                <a:gd name="T1" fmla="*/ 5 h 72"/>
                <a:gd name="T2" fmla="*/ 10 w 72"/>
                <a:gd name="T3" fmla="*/ 38 h 72"/>
                <a:gd name="T4" fmla="*/ 4 w 72"/>
                <a:gd name="T5" fmla="*/ 48 h 72"/>
                <a:gd name="T6" fmla="*/ 0 w 72"/>
                <a:gd name="T7" fmla="*/ 54 h 72"/>
                <a:gd name="T8" fmla="*/ 30 w 72"/>
                <a:gd name="T9" fmla="*/ 72 h 72"/>
                <a:gd name="T10" fmla="*/ 34 w 72"/>
                <a:gd name="T11" fmla="*/ 66 h 72"/>
                <a:gd name="T12" fmla="*/ 39 w 72"/>
                <a:gd name="T13" fmla="*/ 57 h 72"/>
                <a:gd name="T14" fmla="*/ 66 w 72"/>
                <a:gd name="T15" fmla="*/ 33 h 72"/>
                <a:gd name="T16" fmla="*/ 72 w 72"/>
                <a:gd name="T17" fmla="*/ 28 h 72"/>
                <a:gd name="T18" fmla="*/ 51 w 72"/>
                <a:gd name="T19" fmla="*/ 0 h 72"/>
                <a:gd name="T20" fmla="*/ 45 w 72"/>
                <a:gd name="T21" fmla="*/ 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2">
                  <a:moveTo>
                    <a:pt x="45" y="5"/>
                  </a:moveTo>
                  <a:cubicBezTo>
                    <a:pt x="26" y="19"/>
                    <a:pt x="15" y="29"/>
                    <a:pt x="10" y="38"/>
                  </a:cubicBezTo>
                  <a:cubicBezTo>
                    <a:pt x="8" y="41"/>
                    <a:pt x="6" y="44"/>
                    <a:pt x="4" y="48"/>
                  </a:cubicBezTo>
                  <a:cubicBezTo>
                    <a:pt x="0" y="54"/>
                    <a:pt x="0" y="54"/>
                    <a:pt x="0" y="54"/>
                  </a:cubicBezTo>
                  <a:cubicBezTo>
                    <a:pt x="30" y="72"/>
                    <a:pt x="30" y="72"/>
                    <a:pt x="30" y="72"/>
                  </a:cubicBezTo>
                  <a:cubicBezTo>
                    <a:pt x="34" y="66"/>
                    <a:pt x="34" y="66"/>
                    <a:pt x="34" y="66"/>
                  </a:cubicBezTo>
                  <a:cubicBezTo>
                    <a:pt x="36" y="63"/>
                    <a:pt x="37" y="60"/>
                    <a:pt x="39" y="57"/>
                  </a:cubicBezTo>
                  <a:cubicBezTo>
                    <a:pt x="40" y="55"/>
                    <a:pt x="45" y="49"/>
                    <a:pt x="66" y="33"/>
                  </a:cubicBezTo>
                  <a:cubicBezTo>
                    <a:pt x="72" y="28"/>
                    <a:pt x="72" y="28"/>
                    <a:pt x="72" y="28"/>
                  </a:cubicBezTo>
                  <a:cubicBezTo>
                    <a:pt x="51" y="0"/>
                    <a:pt x="51" y="0"/>
                    <a:pt x="51" y="0"/>
                  </a:cubicBezTo>
                  <a:lnTo>
                    <a:pt x="45"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94" name="Freeform 189"/>
            <p:cNvSpPr>
              <a:spLocks/>
            </p:cNvSpPr>
            <p:nvPr/>
          </p:nvSpPr>
          <p:spPr bwMode="black">
            <a:xfrm>
              <a:off x="7885113" y="3001963"/>
              <a:ext cx="57150" cy="49213"/>
            </a:xfrm>
            <a:custGeom>
              <a:avLst/>
              <a:gdLst>
                <a:gd name="T0" fmla="*/ 51 w 77"/>
                <a:gd name="T1" fmla="*/ 4 h 66"/>
                <a:gd name="T2" fmla="*/ 6 w 77"/>
                <a:gd name="T3" fmla="*/ 33 h 66"/>
                <a:gd name="T4" fmla="*/ 0 w 77"/>
                <a:gd name="T5" fmla="*/ 37 h 66"/>
                <a:gd name="T6" fmla="*/ 19 w 77"/>
                <a:gd name="T7" fmla="*/ 66 h 66"/>
                <a:gd name="T8" fmla="*/ 25 w 77"/>
                <a:gd name="T9" fmla="*/ 62 h 66"/>
                <a:gd name="T10" fmla="*/ 70 w 77"/>
                <a:gd name="T11" fmla="*/ 34 h 66"/>
                <a:gd name="T12" fmla="*/ 77 w 77"/>
                <a:gd name="T13" fmla="*/ 30 h 66"/>
                <a:gd name="T14" fmla="*/ 58 w 77"/>
                <a:gd name="T15" fmla="*/ 0 h 66"/>
                <a:gd name="T16" fmla="*/ 51 w 77"/>
                <a:gd name="T1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1" y="4"/>
                  </a:moveTo>
                  <a:cubicBezTo>
                    <a:pt x="35" y="14"/>
                    <a:pt x="19" y="24"/>
                    <a:pt x="6" y="33"/>
                  </a:cubicBezTo>
                  <a:cubicBezTo>
                    <a:pt x="0" y="37"/>
                    <a:pt x="0" y="37"/>
                    <a:pt x="0" y="37"/>
                  </a:cubicBezTo>
                  <a:cubicBezTo>
                    <a:pt x="19" y="66"/>
                    <a:pt x="19" y="66"/>
                    <a:pt x="19" y="66"/>
                  </a:cubicBezTo>
                  <a:cubicBezTo>
                    <a:pt x="25" y="62"/>
                    <a:pt x="25" y="62"/>
                    <a:pt x="25" y="62"/>
                  </a:cubicBezTo>
                  <a:cubicBezTo>
                    <a:pt x="39" y="53"/>
                    <a:pt x="54" y="44"/>
                    <a:pt x="70" y="34"/>
                  </a:cubicBezTo>
                  <a:cubicBezTo>
                    <a:pt x="77" y="30"/>
                    <a:pt x="77" y="30"/>
                    <a:pt x="77" y="30"/>
                  </a:cubicBezTo>
                  <a:cubicBezTo>
                    <a:pt x="58" y="0"/>
                    <a:pt x="58" y="0"/>
                    <a:pt x="58" y="0"/>
                  </a:cubicBezTo>
                  <a:lnTo>
                    <a:pt x="51"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95" name="Freeform 190"/>
            <p:cNvSpPr>
              <a:spLocks/>
            </p:cNvSpPr>
            <p:nvPr/>
          </p:nvSpPr>
          <p:spPr bwMode="black">
            <a:xfrm>
              <a:off x="8159750" y="2840038"/>
              <a:ext cx="58738" cy="47625"/>
            </a:xfrm>
            <a:custGeom>
              <a:avLst/>
              <a:gdLst>
                <a:gd name="T0" fmla="*/ 0 w 37"/>
                <a:gd name="T1" fmla="*/ 16 h 30"/>
                <a:gd name="T2" fmla="*/ 9 w 37"/>
                <a:gd name="T3" fmla="*/ 30 h 30"/>
                <a:gd name="T4" fmla="*/ 37 w 37"/>
                <a:gd name="T5" fmla="*/ 14 h 30"/>
                <a:gd name="T6" fmla="*/ 28 w 37"/>
                <a:gd name="T7" fmla="*/ 0 h 30"/>
                <a:gd name="T8" fmla="*/ 0 w 37"/>
                <a:gd name="T9" fmla="*/ 16 h 30"/>
              </a:gdLst>
              <a:ahLst/>
              <a:cxnLst>
                <a:cxn ang="0">
                  <a:pos x="T0" y="T1"/>
                </a:cxn>
                <a:cxn ang="0">
                  <a:pos x="T2" y="T3"/>
                </a:cxn>
                <a:cxn ang="0">
                  <a:pos x="T4" y="T5"/>
                </a:cxn>
                <a:cxn ang="0">
                  <a:pos x="T6" y="T7"/>
                </a:cxn>
                <a:cxn ang="0">
                  <a:pos x="T8" y="T9"/>
                </a:cxn>
              </a:cxnLst>
              <a:rect l="0" t="0" r="r" b="b"/>
              <a:pathLst>
                <a:path w="37" h="30">
                  <a:moveTo>
                    <a:pt x="0" y="16"/>
                  </a:moveTo>
                  <a:lnTo>
                    <a:pt x="9" y="30"/>
                  </a:lnTo>
                  <a:lnTo>
                    <a:pt x="37" y="14"/>
                  </a:lnTo>
                  <a:lnTo>
                    <a:pt x="28" y="0"/>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96" name="Freeform 191"/>
            <p:cNvSpPr>
              <a:spLocks/>
            </p:cNvSpPr>
            <p:nvPr/>
          </p:nvSpPr>
          <p:spPr bwMode="black">
            <a:xfrm>
              <a:off x="7038975" y="2435225"/>
              <a:ext cx="58738" cy="39688"/>
            </a:xfrm>
            <a:custGeom>
              <a:avLst/>
              <a:gdLst>
                <a:gd name="T0" fmla="*/ 27 w 77"/>
                <a:gd name="T1" fmla="*/ 5 h 53"/>
                <a:gd name="T2" fmla="*/ 5 w 77"/>
                <a:gd name="T3" fmla="*/ 24 h 53"/>
                <a:gd name="T4" fmla="*/ 0 w 77"/>
                <a:gd name="T5" fmla="*/ 30 h 53"/>
                <a:gd name="T6" fmla="*/ 26 w 77"/>
                <a:gd name="T7" fmla="*/ 53 h 53"/>
                <a:gd name="T8" fmla="*/ 31 w 77"/>
                <a:gd name="T9" fmla="*/ 47 h 53"/>
                <a:gd name="T10" fmla="*/ 43 w 77"/>
                <a:gd name="T11" fmla="*/ 37 h 53"/>
                <a:gd name="T12" fmla="*/ 61 w 77"/>
                <a:gd name="T13" fmla="*/ 39 h 53"/>
                <a:gd name="T14" fmla="*/ 68 w 77"/>
                <a:gd name="T15" fmla="*/ 41 h 53"/>
                <a:gd name="T16" fmla="*/ 77 w 77"/>
                <a:gd name="T17" fmla="*/ 8 h 53"/>
                <a:gd name="T18" fmla="*/ 70 w 77"/>
                <a:gd name="T19" fmla="*/ 6 h 53"/>
                <a:gd name="T20" fmla="*/ 27 w 77"/>
                <a:gd name="T21" fmla="*/ 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53">
                  <a:moveTo>
                    <a:pt x="27" y="5"/>
                  </a:moveTo>
                  <a:cubicBezTo>
                    <a:pt x="20" y="9"/>
                    <a:pt x="12" y="15"/>
                    <a:pt x="5" y="24"/>
                  </a:cubicBezTo>
                  <a:cubicBezTo>
                    <a:pt x="0" y="30"/>
                    <a:pt x="0" y="30"/>
                    <a:pt x="0" y="30"/>
                  </a:cubicBezTo>
                  <a:cubicBezTo>
                    <a:pt x="26" y="53"/>
                    <a:pt x="26" y="53"/>
                    <a:pt x="26" y="53"/>
                  </a:cubicBezTo>
                  <a:cubicBezTo>
                    <a:pt x="31" y="47"/>
                    <a:pt x="31" y="47"/>
                    <a:pt x="31" y="47"/>
                  </a:cubicBezTo>
                  <a:cubicBezTo>
                    <a:pt x="35" y="42"/>
                    <a:pt x="40" y="39"/>
                    <a:pt x="43" y="37"/>
                  </a:cubicBezTo>
                  <a:cubicBezTo>
                    <a:pt x="43" y="37"/>
                    <a:pt x="46" y="35"/>
                    <a:pt x="61" y="39"/>
                  </a:cubicBezTo>
                  <a:cubicBezTo>
                    <a:pt x="68" y="41"/>
                    <a:pt x="68" y="41"/>
                    <a:pt x="68" y="41"/>
                  </a:cubicBezTo>
                  <a:cubicBezTo>
                    <a:pt x="77" y="8"/>
                    <a:pt x="77" y="8"/>
                    <a:pt x="77" y="8"/>
                  </a:cubicBezTo>
                  <a:cubicBezTo>
                    <a:pt x="70" y="6"/>
                    <a:pt x="70" y="6"/>
                    <a:pt x="70" y="6"/>
                  </a:cubicBezTo>
                  <a:cubicBezTo>
                    <a:pt x="51" y="0"/>
                    <a:pt x="38" y="0"/>
                    <a:pt x="2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97" name="Freeform 192"/>
            <p:cNvSpPr>
              <a:spLocks/>
            </p:cNvSpPr>
            <p:nvPr/>
          </p:nvSpPr>
          <p:spPr bwMode="black">
            <a:xfrm>
              <a:off x="8348663" y="2689225"/>
              <a:ext cx="36513" cy="55563"/>
            </a:xfrm>
            <a:custGeom>
              <a:avLst/>
              <a:gdLst>
                <a:gd name="T0" fmla="*/ 13 w 49"/>
                <a:gd name="T1" fmla="*/ 7 h 75"/>
                <a:gd name="T2" fmla="*/ 2 w 49"/>
                <a:gd name="T3" fmla="*/ 57 h 75"/>
                <a:gd name="T4" fmla="*/ 0 w 49"/>
                <a:gd name="T5" fmla="*/ 64 h 75"/>
                <a:gd name="T6" fmla="*/ 34 w 49"/>
                <a:gd name="T7" fmla="*/ 75 h 75"/>
                <a:gd name="T8" fmla="*/ 36 w 49"/>
                <a:gd name="T9" fmla="*/ 67 h 75"/>
                <a:gd name="T10" fmla="*/ 48 w 49"/>
                <a:gd name="T11" fmla="*/ 13 h 75"/>
                <a:gd name="T12" fmla="*/ 49 w 49"/>
                <a:gd name="T13" fmla="*/ 5 h 75"/>
                <a:gd name="T14" fmla="*/ 15 w 49"/>
                <a:gd name="T15" fmla="*/ 0 h 75"/>
                <a:gd name="T16" fmla="*/ 13 w 49"/>
                <a:gd name="T17" fmla="*/ 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75">
                  <a:moveTo>
                    <a:pt x="13" y="7"/>
                  </a:moveTo>
                  <a:cubicBezTo>
                    <a:pt x="10" y="26"/>
                    <a:pt x="7" y="43"/>
                    <a:pt x="2" y="57"/>
                  </a:cubicBezTo>
                  <a:cubicBezTo>
                    <a:pt x="0" y="64"/>
                    <a:pt x="0" y="64"/>
                    <a:pt x="0" y="64"/>
                  </a:cubicBezTo>
                  <a:cubicBezTo>
                    <a:pt x="34" y="75"/>
                    <a:pt x="34" y="75"/>
                    <a:pt x="34" y="75"/>
                  </a:cubicBezTo>
                  <a:cubicBezTo>
                    <a:pt x="36" y="67"/>
                    <a:pt x="36" y="67"/>
                    <a:pt x="36" y="67"/>
                  </a:cubicBezTo>
                  <a:cubicBezTo>
                    <a:pt x="41" y="52"/>
                    <a:pt x="45" y="34"/>
                    <a:pt x="48" y="13"/>
                  </a:cubicBezTo>
                  <a:cubicBezTo>
                    <a:pt x="49" y="5"/>
                    <a:pt x="49" y="5"/>
                    <a:pt x="49" y="5"/>
                  </a:cubicBezTo>
                  <a:cubicBezTo>
                    <a:pt x="15" y="0"/>
                    <a:pt x="15" y="0"/>
                    <a:pt x="15" y="0"/>
                  </a:cubicBezTo>
                  <a:lnTo>
                    <a:pt x="13"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98" name="Freeform 193"/>
            <p:cNvSpPr>
              <a:spLocks/>
            </p:cNvSpPr>
            <p:nvPr/>
          </p:nvSpPr>
          <p:spPr bwMode="black">
            <a:xfrm>
              <a:off x="8362950" y="2611438"/>
              <a:ext cx="26988" cy="52388"/>
            </a:xfrm>
            <a:custGeom>
              <a:avLst/>
              <a:gdLst>
                <a:gd name="T0" fmla="*/ 2 w 38"/>
                <a:gd name="T1" fmla="*/ 0 h 70"/>
                <a:gd name="T2" fmla="*/ 2 w 38"/>
                <a:gd name="T3" fmla="*/ 8 h 70"/>
                <a:gd name="T4" fmla="*/ 0 w 38"/>
                <a:gd name="T5" fmla="*/ 60 h 70"/>
                <a:gd name="T6" fmla="*/ 0 w 38"/>
                <a:gd name="T7" fmla="*/ 67 h 70"/>
                <a:gd name="T8" fmla="*/ 35 w 38"/>
                <a:gd name="T9" fmla="*/ 70 h 70"/>
                <a:gd name="T10" fmla="*/ 35 w 38"/>
                <a:gd name="T11" fmla="*/ 62 h 70"/>
                <a:gd name="T12" fmla="*/ 38 w 38"/>
                <a:gd name="T13" fmla="*/ 8 h 70"/>
                <a:gd name="T14" fmla="*/ 38 w 38"/>
                <a:gd name="T15" fmla="*/ 0 h 70"/>
                <a:gd name="T16" fmla="*/ 2 w 38"/>
                <a:gd name="T1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70">
                  <a:moveTo>
                    <a:pt x="2" y="0"/>
                  </a:moveTo>
                  <a:cubicBezTo>
                    <a:pt x="2" y="8"/>
                    <a:pt x="2" y="8"/>
                    <a:pt x="2" y="8"/>
                  </a:cubicBezTo>
                  <a:cubicBezTo>
                    <a:pt x="2" y="25"/>
                    <a:pt x="2" y="43"/>
                    <a:pt x="0" y="60"/>
                  </a:cubicBezTo>
                  <a:cubicBezTo>
                    <a:pt x="0" y="67"/>
                    <a:pt x="0" y="67"/>
                    <a:pt x="0" y="67"/>
                  </a:cubicBezTo>
                  <a:cubicBezTo>
                    <a:pt x="35" y="70"/>
                    <a:pt x="35" y="70"/>
                    <a:pt x="35" y="70"/>
                  </a:cubicBezTo>
                  <a:cubicBezTo>
                    <a:pt x="35" y="62"/>
                    <a:pt x="35" y="62"/>
                    <a:pt x="35" y="62"/>
                  </a:cubicBezTo>
                  <a:cubicBezTo>
                    <a:pt x="37" y="44"/>
                    <a:pt x="38" y="26"/>
                    <a:pt x="38" y="8"/>
                  </a:cubicBezTo>
                  <a:cubicBezTo>
                    <a:pt x="38" y="0"/>
                    <a:pt x="38" y="0"/>
                    <a:pt x="38" y="0"/>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99" name="Freeform 194"/>
            <p:cNvSpPr>
              <a:spLocks/>
            </p:cNvSpPr>
            <p:nvPr/>
          </p:nvSpPr>
          <p:spPr bwMode="black">
            <a:xfrm>
              <a:off x="7783513" y="3113088"/>
              <a:ext cx="47625" cy="57150"/>
            </a:xfrm>
            <a:custGeom>
              <a:avLst/>
              <a:gdLst>
                <a:gd name="T0" fmla="*/ 32 w 63"/>
                <a:gd name="T1" fmla="*/ 0 h 76"/>
                <a:gd name="T2" fmla="*/ 29 w 63"/>
                <a:gd name="T3" fmla="*/ 7 h 76"/>
                <a:gd name="T4" fmla="*/ 5 w 63"/>
                <a:gd name="T5" fmla="*/ 50 h 76"/>
                <a:gd name="T6" fmla="*/ 0 w 63"/>
                <a:gd name="T7" fmla="*/ 57 h 76"/>
                <a:gd name="T8" fmla="*/ 30 w 63"/>
                <a:gd name="T9" fmla="*/ 76 h 76"/>
                <a:gd name="T10" fmla="*/ 34 w 63"/>
                <a:gd name="T11" fmla="*/ 70 h 76"/>
                <a:gd name="T12" fmla="*/ 60 w 63"/>
                <a:gd name="T13" fmla="*/ 22 h 76"/>
                <a:gd name="T14" fmla="*/ 63 w 63"/>
                <a:gd name="T15" fmla="*/ 16 h 76"/>
                <a:gd name="T16" fmla="*/ 49 w 63"/>
                <a:gd name="T17" fmla="*/ 7 h 76"/>
                <a:gd name="T18" fmla="*/ 32 w 63"/>
                <a:gd name="T19"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76">
                  <a:moveTo>
                    <a:pt x="32" y="0"/>
                  </a:moveTo>
                  <a:cubicBezTo>
                    <a:pt x="29" y="7"/>
                    <a:pt x="29" y="7"/>
                    <a:pt x="29" y="7"/>
                  </a:cubicBezTo>
                  <a:cubicBezTo>
                    <a:pt x="20" y="23"/>
                    <a:pt x="13" y="38"/>
                    <a:pt x="5" y="50"/>
                  </a:cubicBezTo>
                  <a:cubicBezTo>
                    <a:pt x="0" y="57"/>
                    <a:pt x="0" y="57"/>
                    <a:pt x="0" y="57"/>
                  </a:cubicBezTo>
                  <a:cubicBezTo>
                    <a:pt x="30" y="76"/>
                    <a:pt x="30" y="76"/>
                    <a:pt x="30" y="76"/>
                  </a:cubicBezTo>
                  <a:cubicBezTo>
                    <a:pt x="34" y="70"/>
                    <a:pt x="34" y="70"/>
                    <a:pt x="34" y="70"/>
                  </a:cubicBezTo>
                  <a:cubicBezTo>
                    <a:pt x="43" y="56"/>
                    <a:pt x="51" y="40"/>
                    <a:pt x="60" y="22"/>
                  </a:cubicBezTo>
                  <a:cubicBezTo>
                    <a:pt x="63" y="16"/>
                    <a:pt x="63" y="16"/>
                    <a:pt x="63" y="16"/>
                  </a:cubicBezTo>
                  <a:cubicBezTo>
                    <a:pt x="49" y="7"/>
                    <a:pt x="49" y="7"/>
                    <a:pt x="49" y="7"/>
                  </a:cubicBezTo>
                  <a:lnTo>
                    <a:pt x="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00" name="Freeform 195"/>
            <p:cNvSpPr>
              <a:spLocks/>
            </p:cNvSpPr>
            <p:nvPr/>
          </p:nvSpPr>
          <p:spPr bwMode="black">
            <a:xfrm>
              <a:off x="8229600" y="2798763"/>
              <a:ext cx="57150" cy="49213"/>
            </a:xfrm>
            <a:custGeom>
              <a:avLst/>
              <a:gdLst>
                <a:gd name="T0" fmla="*/ 52 w 76"/>
                <a:gd name="T1" fmla="*/ 3 h 65"/>
                <a:gd name="T2" fmla="*/ 6 w 76"/>
                <a:gd name="T3" fmla="*/ 31 h 65"/>
                <a:gd name="T4" fmla="*/ 0 w 76"/>
                <a:gd name="T5" fmla="*/ 35 h 65"/>
                <a:gd name="T6" fmla="*/ 17 w 76"/>
                <a:gd name="T7" fmla="*/ 65 h 65"/>
                <a:gd name="T8" fmla="*/ 24 w 76"/>
                <a:gd name="T9" fmla="*/ 61 h 65"/>
                <a:gd name="T10" fmla="*/ 70 w 76"/>
                <a:gd name="T11" fmla="*/ 33 h 65"/>
                <a:gd name="T12" fmla="*/ 76 w 76"/>
                <a:gd name="T13" fmla="*/ 30 h 65"/>
                <a:gd name="T14" fmla="*/ 58 w 76"/>
                <a:gd name="T15" fmla="*/ 0 h 65"/>
                <a:gd name="T16" fmla="*/ 52 w 76"/>
                <a:gd name="T17" fmla="*/ 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5">
                  <a:moveTo>
                    <a:pt x="52" y="3"/>
                  </a:moveTo>
                  <a:cubicBezTo>
                    <a:pt x="38" y="12"/>
                    <a:pt x="22" y="21"/>
                    <a:pt x="6" y="31"/>
                  </a:cubicBezTo>
                  <a:cubicBezTo>
                    <a:pt x="0" y="35"/>
                    <a:pt x="0" y="35"/>
                    <a:pt x="0" y="35"/>
                  </a:cubicBezTo>
                  <a:cubicBezTo>
                    <a:pt x="17" y="65"/>
                    <a:pt x="17" y="65"/>
                    <a:pt x="17" y="65"/>
                  </a:cubicBezTo>
                  <a:cubicBezTo>
                    <a:pt x="24" y="61"/>
                    <a:pt x="24" y="61"/>
                    <a:pt x="24" y="61"/>
                  </a:cubicBezTo>
                  <a:cubicBezTo>
                    <a:pt x="41" y="51"/>
                    <a:pt x="56" y="42"/>
                    <a:pt x="70" y="33"/>
                  </a:cubicBezTo>
                  <a:cubicBezTo>
                    <a:pt x="76" y="30"/>
                    <a:pt x="76" y="30"/>
                    <a:pt x="76" y="30"/>
                  </a:cubicBezTo>
                  <a:cubicBezTo>
                    <a:pt x="58" y="0"/>
                    <a:pt x="58" y="0"/>
                    <a:pt x="58" y="0"/>
                  </a:cubicBezTo>
                  <a:lnTo>
                    <a:pt x="52"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01" name="Freeform 196"/>
            <p:cNvSpPr>
              <a:spLocks/>
            </p:cNvSpPr>
            <p:nvPr/>
          </p:nvSpPr>
          <p:spPr bwMode="black">
            <a:xfrm>
              <a:off x="8297863" y="2754313"/>
              <a:ext cx="57150" cy="50800"/>
            </a:xfrm>
            <a:custGeom>
              <a:avLst/>
              <a:gdLst>
                <a:gd name="T0" fmla="*/ 49 w 77"/>
                <a:gd name="T1" fmla="*/ 5 h 68"/>
                <a:gd name="T2" fmla="*/ 7 w 77"/>
                <a:gd name="T3" fmla="*/ 34 h 68"/>
                <a:gd name="T4" fmla="*/ 0 w 77"/>
                <a:gd name="T5" fmla="*/ 39 h 68"/>
                <a:gd name="T6" fmla="*/ 19 w 77"/>
                <a:gd name="T7" fmla="*/ 68 h 68"/>
                <a:gd name="T8" fmla="*/ 26 w 77"/>
                <a:gd name="T9" fmla="*/ 64 h 68"/>
                <a:gd name="T10" fmla="*/ 71 w 77"/>
                <a:gd name="T11" fmla="*/ 33 h 68"/>
                <a:gd name="T12" fmla="*/ 77 w 77"/>
                <a:gd name="T13" fmla="*/ 28 h 68"/>
                <a:gd name="T14" fmla="*/ 55 w 77"/>
                <a:gd name="T15" fmla="*/ 0 h 68"/>
                <a:gd name="T16" fmla="*/ 49 w 77"/>
                <a:gd name="T17"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8">
                  <a:moveTo>
                    <a:pt x="49" y="5"/>
                  </a:moveTo>
                  <a:cubicBezTo>
                    <a:pt x="40" y="12"/>
                    <a:pt x="26" y="22"/>
                    <a:pt x="7" y="34"/>
                  </a:cubicBezTo>
                  <a:cubicBezTo>
                    <a:pt x="0" y="39"/>
                    <a:pt x="0" y="39"/>
                    <a:pt x="0" y="39"/>
                  </a:cubicBezTo>
                  <a:cubicBezTo>
                    <a:pt x="19" y="68"/>
                    <a:pt x="19" y="68"/>
                    <a:pt x="19" y="68"/>
                  </a:cubicBezTo>
                  <a:cubicBezTo>
                    <a:pt x="26" y="64"/>
                    <a:pt x="26" y="64"/>
                    <a:pt x="26" y="64"/>
                  </a:cubicBezTo>
                  <a:cubicBezTo>
                    <a:pt x="46" y="51"/>
                    <a:pt x="61" y="41"/>
                    <a:pt x="71" y="33"/>
                  </a:cubicBezTo>
                  <a:cubicBezTo>
                    <a:pt x="77" y="28"/>
                    <a:pt x="77" y="28"/>
                    <a:pt x="77" y="28"/>
                  </a:cubicBezTo>
                  <a:cubicBezTo>
                    <a:pt x="55" y="0"/>
                    <a:pt x="55" y="0"/>
                    <a:pt x="55" y="0"/>
                  </a:cubicBezTo>
                  <a:lnTo>
                    <a:pt x="49"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02" name="Freeform 197"/>
            <p:cNvSpPr>
              <a:spLocks/>
            </p:cNvSpPr>
            <p:nvPr/>
          </p:nvSpPr>
          <p:spPr bwMode="black">
            <a:xfrm>
              <a:off x="7313613" y="2935288"/>
              <a:ext cx="57150" cy="49213"/>
            </a:xfrm>
            <a:custGeom>
              <a:avLst/>
              <a:gdLst>
                <a:gd name="T0" fmla="*/ 24 w 77"/>
                <a:gd name="T1" fmla="*/ 4 h 65"/>
                <a:gd name="T2" fmla="*/ 18 w 77"/>
                <a:gd name="T3" fmla="*/ 0 h 65"/>
                <a:gd name="T4" fmla="*/ 0 w 77"/>
                <a:gd name="T5" fmla="*/ 30 h 65"/>
                <a:gd name="T6" fmla="*/ 7 w 77"/>
                <a:gd name="T7" fmla="*/ 34 h 65"/>
                <a:gd name="T8" fmla="*/ 53 w 77"/>
                <a:gd name="T9" fmla="*/ 61 h 65"/>
                <a:gd name="T10" fmla="*/ 59 w 77"/>
                <a:gd name="T11" fmla="*/ 65 h 65"/>
                <a:gd name="T12" fmla="*/ 77 w 77"/>
                <a:gd name="T13" fmla="*/ 34 h 65"/>
                <a:gd name="T14" fmla="*/ 71 w 77"/>
                <a:gd name="T15" fmla="*/ 31 h 65"/>
                <a:gd name="T16" fmla="*/ 24 w 77"/>
                <a:gd name="T17"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5">
                  <a:moveTo>
                    <a:pt x="24" y="4"/>
                  </a:moveTo>
                  <a:cubicBezTo>
                    <a:pt x="18" y="0"/>
                    <a:pt x="18" y="0"/>
                    <a:pt x="18" y="0"/>
                  </a:cubicBezTo>
                  <a:cubicBezTo>
                    <a:pt x="0" y="30"/>
                    <a:pt x="0" y="30"/>
                    <a:pt x="0" y="30"/>
                  </a:cubicBezTo>
                  <a:cubicBezTo>
                    <a:pt x="7" y="34"/>
                    <a:pt x="7" y="34"/>
                    <a:pt x="7" y="34"/>
                  </a:cubicBezTo>
                  <a:cubicBezTo>
                    <a:pt x="22" y="43"/>
                    <a:pt x="37" y="52"/>
                    <a:pt x="53" y="61"/>
                  </a:cubicBezTo>
                  <a:cubicBezTo>
                    <a:pt x="59" y="65"/>
                    <a:pt x="59" y="65"/>
                    <a:pt x="59" y="65"/>
                  </a:cubicBezTo>
                  <a:cubicBezTo>
                    <a:pt x="77" y="34"/>
                    <a:pt x="77" y="34"/>
                    <a:pt x="77" y="34"/>
                  </a:cubicBezTo>
                  <a:cubicBezTo>
                    <a:pt x="71" y="31"/>
                    <a:pt x="71" y="31"/>
                    <a:pt x="71" y="31"/>
                  </a:cubicBezTo>
                  <a:cubicBezTo>
                    <a:pt x="55" y="22"/>
                    <a:pt x="40" y="13"/>
                    <a:pt x="2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03" name="Freeform 198"/>
            <p:cNvSpPr>
              <a:spLocks/>
            </p:cNvSpPr>
            <p:nvPr/>
          </p:nvSpPr>
          <p:spPr bwMode="black">
            <a:xfrm>
              <a:off x="7381875" y="2974975"/>
              <a:ext cx="57150" cy="49213"/>
            </a:xfrm>
            <a:custGeom>
              <a:avLst/>
              <a:gdLst>
                <a:gd name="T0" fmla="*/ 0 w 36"/>
                <a:gd name="T1" fmla="*/ 15 h 31"/>
                <a:gd name="T2" fmla="*/ 28 w 36"/>
                <a:gd name="T3" fmla="*/ 31 h 31"/>
                <a:gd name="T4" fmla="*/ 36 w 36"/>
                <a:gd name="T5" fmla="*/ 17 h 31"/>
                <a:gd name="T6" fmla="*/ 8 w 36"/>
                <a:gd name="T7" fmla="*/ 0 h 31"/>
                <a:gd name="T8" fmla="*/ 0 w 36"/>
                <a:gd name="T9" fmla="*/ 15 h 31"/>
              </a:gdLst>
              <a:ahLst/>
              <a:cxnLst>
                <a:cxn ang="0">
                  <a:pos x="T0" y="T1"/>
                </a:cxn>
                <a:cxn ang="0">
                  <a:pos x="T2" y="T3"/>
                </a:cxn>
                <a:cxn ang="0">
                  <a:pos x="T4" y="T5"/>
                </a:cxn>
                <a:cxn ang="0">
                  <a:pos x="T6" y="T7"/>
                </a:cxn>
                <a:cxn ang="0">
                  <a:pos x="T8" y="T9"/>
                </a:cxn>
              </a:cxnLst>
              <a:rect l="0" t="0" r="r" b="b"/>
              <a:pathLst>
                <a:path w="36" h="31">
                  <a:moveTo>
                    <a:pt x="0" y="15"/>
                  </a:moveTo>
                  <a:lnTo>
                    <a:pt x="28" y="31"/>
                  </a:lnTo>
                  <a:lnTo>
                    <a:pt x="36" y="17"/>
                  </a:lnTo>
                  <a:lnTo>
                    <a:pt x="8" y="0"/>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04" name="Freeform 199"/>
            <p:cNvSpPr>
              <a:spLocks/>
            </p:cNvSpPr>
            <p:nvPr/>
          </p:nvSpPr>
          <p:spPr bwMode="black">
            <a:xfrm>
              <a:off x="7243763" y="2895600"/>
              <a:ext cx="58738" cy="47625"/>
            </a:xfrm>
            <a:custGeom>
              <a:avLst/>
              <a:gdLst>
                <a:gd name="T0" fmla="*/ 24 w 77"/>
                <a:gd name="T1" fmla="*/ 4 h 64"/>
                <a:gd name="T2" fmla="*/ 17 w 77"/>
                <a:gd name="T3" fmla="*/ 0 h 64"/>
                <a:gd name="T4" fmla="*/ 0 w 77"/>
                <a:gd name="T5" fmla="*/ 31 h 64"/>
                <a:gd name="T6" fmla="*/ 6 w 77"/>
                <a:gd name="T7" fmla="*/ 34 h 64"/>
                <a:gd name="T8" fmla="*/ 53 w 77"/>
                <a:gd name="T9" fmla="*/ 61 h 64"/>
                <a:gd name="T10" fmla="*/ 59 w 77"/>
                <a:gd name="T11" fmla="*/ 64 h 64"/>
                <a:gd name="T12" fmla="*/ 77 w 77"/>
                <a:gd name="T13" fmla="*/ 34 h 64"/>
                <a:gd name="T14" fmla="*/ 70 w 77"/>
                <a:gd name="T15" fmla="*/ 30 h 64"/>
                <a:gd name="T16" fmla="*/ 24 w 77"/>
                <a:gd name="T17" fmla="*/ 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24" y="4"/>
                  </a:moveTo>
                  <a:cubicBezTo>
                    <a:pt x="17" y="0"/>
                    <a:pt x="17" y="0"/>
                    <a:pt x="17" y="0"/>
                  </a:cubicBezTo>
                  <a:cubicBezTo>
                    <a:pt x="0" y="31"/>
                    <a:pt x="0" y="31"/>
                    <a:pt x="0" y="31"/>
                  </a:cubicBezTo>
                  <a:cubicBezTo>
                    <a:pt x="6" y="34"/>
                    <a:pt x="6" y="34"/>
                    <a:pt x="6" y="34"/>
                  </a:cubicBezTo>
                  <a:cubicBezTo>
                    <a:pt x="21" y="42"/>
                    <a:pt x="36" y="51"/>
                    <a:pt x="53" y="61"/>
                  </a:cubicBezTo>
                  <a:cubicBezTo>
                    <a:pt x="59" y="64"/>
                    <a:pt x="59" y="64"/>
                    <a:pt x="59" y="64"/>
                  </a:cubicBezTo>
                  <a:cubicBezTo>
                    <a:pt x="77" y="34"/>
                    <a:pt x="77" y="34"/>
                    <a:pt x="77" y="34"/>
                  </a:cubicBezTo>
                  <a:cubicBezTo>
                    <a:pt x="70" y="30"/>
                    <a:pt x="70" y="30"/>
                    <a:pt x="70" y="30"/>
                  </a:cubicBezTo>
                  <a:cubicBezTo>
                    <a:pt x="53" y="20"/>
                    <a:pt x="38" y="12"/>
                    <a:pt x="2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05" name="Freeform 200"/>
            <p:cNvSpPr>
              <a:spLocks/>
            </p:cNvSpPr>
            <p:nvPr/>
          </p:nvSpPr>
          <p:spPr bwMode="black">
            <a:xfrm>
              <a:off x="7173913" y="2857500"/>
              <a:ext cx="57150" cy="47625"/>
            </a:xfrm>
            <a:custGeom>
              <a:avLst/>
              <a:gdLst>
                <a:gd name="T0" fmla="*/ 23 w 77"/>
                <a:gd name="T1" fmla="*/ 3 h 63"/>
                <a:gd name="T2" fmla="*/ 16 w 77"/>
                <a:gd name="T3" fmla="*/ 0 h 63"/>
                <a:gd name="T4" fmla="*/ 0 w 77"/>
                <a:gd name="T5" fmla="*/ 31 h 63"/>
                <a:gd name="T6" fmla="*/ 7 w 77"/>
                <a:gd name="T7" fmla="*/ 35 h 63"/>
                <a:gd name="T8" fmla="*/ 54 w 77"/>
                <a:gd name="T9" fmla="*/ 59 h 63"/>
                <a:gd name="T10" fmla="*/ 60 w 77"/>
                <a:gd name="T11" fmla="*/ 63 h 63"/>
                <a:gd name="T12" fmla="*/ 77 w 77"/>
                <a:gd name="T13" fmla="*/ 32 h 63"/>
                <a:gd name="T14" fmla="*/ 71 w 77"/>
                <a:gd name="T15" fmla="*/ 29 h 63"/>
                <a:gd name="T16" fmla="*/ 23 w 77"/>
                <a:gd name="T17" fmla="*/ 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3">
                  <a:moveTo>
                    <a:pt x="23" y="3"/>
                  </a:moveTo>
                  <a:cubicBezTo>
                    <a:pt x="16" y="0"/>
                    <a:pt x="16" y="0"/>
                    <a:pt x="16" y="0"/>
                  </a:cubicBezTo>
                  <a:cubicBezTo>
                    <a:pt x="0" y="31"/>
                    <a:pt x="0" y="31"/>
                    <a:pt x="0" y="31"/>
                  </a:cubicBezTo>
                  <a:cubicBezTo>
                    <a:pt x="7" y="35"/>
                    <a:pt x="7" y="35"/>
                    <a:pt x="7" y="35"/>
                  </a:cubicBezTo>
                  <a:cubicBezTo>
                    <a:pt x="20" y="41"/>
                    <a:pt x="36" y="50"/>
                    <a:pt x="54" y="59"/>
                  </a:cubicBezTo>
                  <a:cubicBezTo>
                    <a:pt x="60" y="63"/>
                    <a:pt x="60" y="63"/>
                    <a:pt x="60" y="63"/>
                  </a:cubicBezTo>
                  <a:cubicBezTo>
                    <a:pt x="77" y="32"/>
                    <a:pt x="77" y="32"/>
                    <a:pt x="77" y="32"/>
                  </a:cubicBezTo>
                  <a:cubicBezTo>
                    <a:pt x="71" y="29"/>
                    <a:pt x="71" y="29"/>
                    <a:pt x="71" y="29"/>
                  </a:cubicBezTo>
                  <a:cubicBezTo>
                    <a:pt x="52" y="18"/>
                    <a:pt x="36" y="10"/>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06" name="Freeform 201"/>
            <p:cNvSpPr>
              <a:spLocks/>
            </p:cNvSpPr>
            <p:nvPr/>
          </p:nvSpPr>
          <p:spPr bwMode="black">
            <a:xfrm>
              <a:off x="7099300" y="2835275"/>
              <a:ext cx="57150" cy="34925"/>
            </a:xfrm>
            <a:custGeom>
              <a:avLst/>
              <a:gdLst>
                <a:gd name="T0" fmla="*/ 60 w 76"/>
                <a:gd name="T1" fmla="*/ 10 h 47"/>
                <a:gd name="T2" fmla="*/ 58 w 76"/>
                <a:gd name="T3" fmla="*/ 10 h 47"/>
                <a:gd name="T4" fmla="*/ 18 w 76"/>
                <a:gd name="T5" fmla="*/ 2 h 47"/>
                <a:gd name="T6" fmla="*/ 11 w 76"/>
                <a:gd name="T7" fmla="*/ 0 h 47"/>
                <a:gd name="T8" fmla="*/ 0 w 76"/>
                <a:gd name="T9" fmla="*/ 33 h 47"/>
                <a:gd name="T10" fmla="*/ 7 w 76"/>
                <a:gd name="T11" fmla="*/ 35 h 47"/>
                <a:gd name="T12" fmla="*/ 55 w 76"/>
                <a:gd name="T13" fmla="*/ 45 h 47"/>
                <a:gd name="T14" fmla="*/ 60 w 76"/>
                <a:gd name="T15" fmla="*/ 45 h 47"/>
                <a:gd name="T16" fmla="*/ 61 w 76"/>
                <a:gd name="T17" fmla="*/ 45 h 47"/>
                <a:gd name="T18" fmla="*/ 68 w 76"/>
                <a:gd name="T19" fmla="*/ 47 h 47"/>
                <a:gd name="T20" fmla="*/ 76 w 76"/>
                <a:gd name="T21" fmla="*/ 13 h 47"/>
                <a:gd name="T22" fmla="*/ 69 w 76"/>
                <a:gd name="T23" fmla="*/ 11 h 47"/>
                <a:gd name="T24" fmla="*/ 60 w 76"/>
                <a:gd name="T25" fmla="*/ 1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47">
                  <a:moveTo>
                    <a:pt x="60" y="10"/>
                  </a:moveTo>
                  <a:cubicBezTo>
                    <a:pt x="58" y="10"/>
                    <a:pt x="58" y="10"/>
                    <a:pt x="58" y="10"/>
                  </a:cubicBezTo>
                  <a:cubicBezTo>
                    <a:pt x="49" y="11"/>
                    <a:pt x="35" y="8"/>
                    <a:pt x="18" y="2"/>
                  </a:cubicBezTo>
                  <a:cubicBezTo>
                    <a:pt x="11" y="0"/>
                    <a:pt x="11" y="0"/>
                    <a:pt x="11" y="0"/>
                  </a:cubicBezTo>
                  <a:cubicBezTo>
                    <a:pt x="0" y="33"/>
                    <a:pt x="0" y="33"/>
                    <a:pt x="0" y="33"/>
                  </a:cubicBezTo>
                  <a:cubicBezTo>
                    <a:pt x="7" y="35"/>
                    <a:pt x="7" y="35"/>
                    <a:pt x="7" y="35"/>
                  </a:cubicBezTo>
                  <a:cubicBezTo>
                    <a:pt x="20" y="40"/>
                    <a:pt x="39" y="45"/>
                    <a:pt x="55" y="45"/>
                  </a:cubicBezTo>
                  <a:cubicBezTo>
                    <a:pt x="57" y="45"/>
                    <a:pt x="59" y="45"/>
                    <a:pt x="60" y="45"/>
                  </a:cubicBezTo>
                  <a:cubicBezTo>
                    <a:pt x="60" y="45"/>
                    <a:pt x="61" y="45"/>
                    <a:pt x="61" y="45"/>
                  </a:cubicBezTo>
                  <a:cubicBezTo>
                    <a:pt x="68" y="47"/>
                    <a:pt x="68" y="47"/>
                    <a:pt x="68" y="47"/>
                  </a:cubicBezTo>
                  <a:cubicBezTo>
                    <a:pt x="76" y="13"/>
                    <a:pt x="76" y="13"/>
                    <a:pt x="76" y="13"/>
                  </a:cubicBezTo>
                  <a:cubicBezTo>
                    <a:pt x="69" y="11"/>
                    <a:pt x="69" y="11"/>
                    <a:pt x="69" y="11"/>
                  </a:cubicBezTo>
                  <a:cubicBezTo>
                    <a:pt x="66" y="10"/>
                    <a:pt x="63" y="10"/>
                    <a:pt x="60"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07" name="Freeform 202"/>
            <p:cNvSpPr>
              <a:spLocks/>
            </p:cNvSpPr>
            <p:nvPr/>
          </p:nvSpPr>
          <p:spPr bwMode="black">
            <a:xfrm>
              <a:off x="7721600" y="3168650"/>
              <a:ext cx="55563" cy="30163"/>
            </a:xfrm>
            <a:custGeom>
              <a:avLst/>
              <a:gdLst>
                <a:gd name="T0" fmla="*/ 57 w 74"/>
                <a:gd name="T1" fmla="*/ 3 h 40"/>
                <a:gd name="T2" fmla="*/ 53 w 74"/>
                <a:gd name="T3" fmla="*/ 4 h 40"/>
                <a:gd name="T4" fmla="*/ 11 w 74"/>
                <a:gd name="T5" fmla="*/ 4 h 40"/>
                <a:gd name="T6" fmla="*/ 3 w 74"/>
                <a:gd name="T7" fmla="*/ 3 h 40"/>
                <a:gd name="T8" fmla="*/ 0 w 74"/>
                <a:gd name="T9" fmla="*/ 38 h 40"/>
                <a:gd name="T10" fmla="*/ 7 w 74"/>
                <a:gd name="T11" fmla="*/ 39 h 40"/>
                <a:gd name="T12" fmla="*/ 32 w 74"/>
                <a:gd name="T13" fmla="*/ 40 h 40"/>
                <a:gd name="T14" fmla="*/ 60 w 74"/>
                <a:gd name="T15" fmla="*/ 38 h 40"/>
                <a:gd name="T16" fmla="*/ 67 w 74"/>
                <a:gd name="T17" fmla="*/ 36 h 40"/>
                <a:gd name="T18" fmla="*/ 74 w 74"/>
                <a:gd name="T19" fmla="*/ 34 h 40"/>
                <a:gd name="T20" fmla="*/ 64 w 74"/>
                <a:gd name="T21" fmla="*/ 0 h 40"/>
                <a:gd name="T22" fmla="*/ 57 w 74"/>
                <a:gd name="T23" fmla="*/ 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40">
                  <a:moveTo>
                    <a:pt x="57" y="3"/>
                  </a:moveTo>
                  <a:cubicBezTo>
                    <a:pt x="56" y="3"/>
                    <a:pt x="55" y="3"/>
                    <a:pt x="53" y="4"/>
                  </a:cubicBezTo>
                  <a:cubicBezTo>
                    <a:pt x="43" y="5"/>
                    <a:pt x="28" y="6"/>
                    <a:pt x="11" y="4"/>
                  </a:cubicBezTo>
                  <a:cubicBezTo>
                    <a:pt x="3" y="3"/>
                    <a:pt x="3" y="3"/>
                    <a:pt x="3" y="3"/>
                  </a:cubicBezTo>
                  <a:cubicBezTo>
                    <a:pt x="0" y="38"/>
                    <a:pt x="0" y="38"/>
                    <a:pt x="0" y="38"/>
                  </a:cubicBezTo>
                  <a:cubicBezTo>
                    <a:pt x="7" y="39"/>
                    <a:pt x="7" y="39"/>
                    <a:pt x="7" y="39"/>
                  </a:cubicBezTo>
                  <a:cubicBezTo>
                    <a:pt x="16" y="40"/>
                    <a:pt x="25" y="40"/>
                    <a:pt x="32" y="40"/>
                  </a:cubicBezTo>
                  <a:cubicBezTo>
                    <a:pt x="43" y="40"/>
                    <a:pt x="52" y="40"/>
                    <a:pt x="60" y="38"/>
                  </a:cubicBezTo>
                  <a:cubicBezTo>
                    <a:pt x="62" y="38"/>
                    <a:pt x="65" y="37"/>
                    <a:pt x="67" y="36"/>
                  </a:cubicBezTo>
                  <a:cubicBezTo>
                    <a:pt x="74" y="34"/>
                    <a:pt x="74" y="34"/>
                    <a:pt x="74" y="34"/>
                  </a:cubicBezTo>
                  <a:cubicBezTo>
                    <a:pt x="64" y="0"/>
                    <a:pt x="64" y="0"/>
                    <a:pt x="64" y="0"/>
                  </a:cubicBezTo>
                  <a:lnTo>
                    <a:pt x="57"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08" name="Freeform 203"/>
            <p:cNvSpPr>
              <a:spLocks/>
            </p:cNvSpPr>
            <p:nvPr/>
          </p:nvSpPr>
          <p:spPr bwMode="black">
            <a:xfrm>
              <a:off x="7583488" y="3100388"/>
              <a:ext cx="49213" cy="58738"/>
            </a:xfrm>
            <a:custGeom>
              <a:avLst/>
              <a:gdLst>
                <a:gd name="T0" fmla="*/ 49 w 64"/>
                <a:gd name="T1" fmla="*/ 34 h 78"/>
                <a:gd name="T2" fmla="*/ 49 w 64"/>
                <a:gd name="T3" fmla="*/ 33 h 78"/>
                <a:gd name="T4" fmla="*/ 33 w 64"/>
                <a:gd name="T5" fmla="*/ 6 h 78"/>
                <a:gd name="T6" fmla="*/ 29 w 64"/>
                <a:gd name="T7" fmla="*/ 0 h 78"/>
                <a:gd name="T8" fmla="*/ 0 w 64"/>
                <a:gd name="T9" fmla="*/ 19 h 78"/>
                <a:gd name="T10" fmla="*/ 4 w 64"/>
                <a:gd name="T11" fmla="*/ 26 h 78"/>
                <a:gd name="T12" fmla="*/ 18 w 64"/>
                <a:gd name="T13" fmla="*/ 50 h 78"/>
                <a:gd name="T14" fmla="*/ 31 w 64"/>
                <a:gd name="T15" fmla="*/ 72 h 78"/>
                <a:gd name="T16" fmla="*/ 35 w 64"/>
                <a:gd name="T17" fmla="*/ 78 h 78"/>
                <a:gd name="T18" fmla="*/ 64 w 64"/>
                <a:gd name="T19" fmla="*/ 59 h 78"/>
                <a:gd name="T20" fmla="*/ 60 w 64"/>
                <a:gd name="T21" fmla="*/ 52 h 78"/>
                <a:gd name="T22" fmla="*/ 49 w 64"/>
                <a:gd name="T23" fmla="*/ 3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78">
                  <a:moveTo>
                    <a:pt x="49" y="34"/>
                  </a:moveTo>
                  <a:cubicBezTo>
                    <a:pt x="49" y="33"/>
                    <a:pt x="49" y="33"/>
                    <a:pt x="49" y="33"/>
                  </a:cubicBezTo>
                  <a:cubicBezTo>
                    <a:pt x="44" y="25"/>
                    <a:pt x="39" y="15"/>
                    <a:pt x="33" y="6"/>
                  </a:cubicBezTo>
                  <a:cubicBezTo>
                    <a:pt x="29" y="0"/>
                    <a:pt x="29" y="0"/>
                    <a:pt x="29" y="0"/>
                  </a:cubicBezTo>
                  <a:cubicBezTo>
                    <a:pt x="0" y="19"/>
                    <a:pt x="0" y="19"/>
                    <a:pt x="0" y="19"/>
                  </a:cubicBezTo>
                  <a:cubicBezTo>
                    <a:pt x="4" y="26"/>
                    <a:pt x="4" y="26"/>
                    <a:pt x="4" y="26"/>
                  </a:cubicBezTo>
                  <a:cubicBezTo>
                    <a:pt x="9" y="34"/>
                    <a:pt x="14" y="43"/>
                    <a:pt x="18" y="50"/>
                  </a:cubicBezTo>
                  <a:cubicBezTo>
                    <a:pt x="22" y="58"/>
                    <a:pt x="27" y="65"/>
                    <a:pt x="31" y="72"/>
                  </a:cubicBezTo>
                  <a:cubicBezTo>
                    <a:pt x="35" y="78"/>
                    <a:pt x="35" y="78"/>
                    <a:pt x="35" y="78"/>
                  </a:cubicBezTo>
                  <a:cubicBezTo>
                    <a:pt x="64" y="59"/>
                    <a:pt x="64" y="59"/>
                    <a:pt x="64" y="59"/>
                  </a:cubicBezTo>
                  <a:cubicBezTo>
                    <a:pt x="60" y="52"/>
                    <a:pt x="60" y="52"/>
                    <a:pt x="60" y="52"/>
                  </a:cubicBezTo>
                  <a:cubicBezTo>
                    <a:pt x="57" y="47"/>
                    <a:pt x="53" y="41"/>
                    <a:pt x="4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09" name="Freeform 204"/>
            <p:cNvSpPr>
              <a:spLocks/>
            </p:cNvSpPr>
            <p:nvPr/>
          </p:nvSpPr>
          <p:spPr bwMode="black">
            <a:xfrm>
              <a:off x="7521575" y="3054350"/>
              <a:ext cx="55563" cy="47625"/>
            </a:xfrm>
            <a:custGeom>
              <a:avLst/>
              <a:gdLst>
                <a:gd name="T0" fmla="*/ 23 w 75"/>
                <a:gd name="T1" fmla="*/ 4 h 62"/>
                <a:gd name="T2" fmla="*/ 17 w 75"/>
                <a:gd name="T3" fmla="*/ 0 h 62"/>
                <a:gd name="T4" fmla="*/ 0 w 75"/>
                <a:gd name="T5" fmla="*/ 31 h 62"/>
                <a:gd name="T6" fmla="*/ 6 w 75"/>
                <a:gd name="T7" fmla="*/ 35 h 62"/>
                <a:gd name="T8" fmla="*/ 57 w 75"/>
                <a:gd name="T9" fmla="*/ 59 h 62"/>
                <a:gd name="T10" fmla="*/ 66 w 75"/>
                <a:gd name="T11" fmla="*/ 62 h 62"/>
                <a:gd name="T12" fmla="*/ 75 w 75"/>
                <a:gd name="T13" fmla="*/ 28 h 62"/>
                <a:gd name="T14" fmla="*/ 66 w 75"/>
                <a:gd name="T15" fmla="*/ 25 h 62"/>
                <a:gd name="T16" fmla="*/ 23 w 75"/>
                <a:gd name="T17"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62">
                  <a:moveTo>
                    <a:pt x="23" y="4"/>
                  </a:moveTo>
                  <a:cubicBezTo>
                    <a:pt x="17" y="0"/>
                    <a:pt x="17" y="0"/>
                    <a:pt x="17" y="0"/>
                  </a:cubicBezTo>
                  <a:cubicBezTo>
                    <a:pt x="0" y="31"/>
                    <a:pt x="0" y="31"/>
                    <a:pt x="0" y="31"/>
                  </a:cubicBezTo>
                  <a:cubicBezTo>
                    <a:pt x="6" y="35"/>
                    <a:pt x="6" y="35"/>
                    <a:pt x="6" y="35"/>
                  </a:cubicBezTo>
                  <a:cubicBezTo>
                    <a:pt x="42" y="54"/>
                    <a:pt x="52" y="58"/>
                    <a:pt x="57" y="59"/>
                  </a:cubicBezTo>
                  <a:cubicBezTo>
                    <a:pt x="66" y="62"/>
                    <a:pt x="66" y="62"/>
                    <a:pt x="66" y="62"/>
                  </a:cubicBezTo>
                  <a:cubicBezTo>
                    <a:pt x="75" y="28"/>
                    <a:pt x="75" y="28"/>
                    <a:pt x="75" y="28"/>
                  </a:cubicBezTo>
                  <a:cubicBezTo>
                    <a:pt x="66" y="25"/>
                    <a:pt x="66" y="25"/>
                    <a:pt x="66" y="25"/>
                  </a:cubicBezTo>
                  <a:cubicBezTo>
                    <a:pt x="65" y="25"/>
                    <a:pt x="58" y="23"/>
                    <a:pt x="2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10" name="Freeform 205"/>
            <p:cNvSpPr>
              <a:spLocks/>
            </p:cNvSpPr>
            <p:nvPr/>
          </p:nvSpPr>
          <p:spPr bwMode="black">
            <a:xfrm>
              <a:off x="7640638" y="3154363"/>
              <a:ext cx="57150" cy="38100"/>
            </a:xfrm>
            <a:custGeom>
              <a:avLst/>
              <a:gdLst>
                <a:gd name="T0" fmla="*/ 19 w 76"/>
                <a:gd name="T1" fmla="*/ 3 h 52"/>
                <a:gd name="T2" fmla="*/ 12 w 76"/>
                <a:gd name="T3" fmla="*/ 0 h 52"/>
                <a:gd name="T4" fmla="*/ 0 w 76"/>
                <a:gd name="T5" fmla="*/ 33 h 52"/>
                <a:gd name="T6" fmla="*/ 7 w 76"/>
                <a:gd name="T7" fmla="*/ 36 h 52"/>
                <a:gd name="T8" fmla="*/ 61 w 76"/>
                <a:gd name="T9" fmla="*/ 51 h 52"/>
                <a:gd name="T10" fmla="*/ 68 w 76"/>
                <a:gd name="T11" fmla="*/ 52 h 52"/>
                <a:gd name="T12" fmla="*/ 76 w 76"/>
                <a:gd name="T13" fmla="*/ 18 h 52"/>
                <a:gd name="T14" fmla="*/ 68 w 76"/>
                <a:gd name="T15" fmla="*/ 16 h 52"/>
                <a:gd name="T16" fmla="*/ 19 w 76"/>
                <a:gd name="T17" fmla="*/ 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52">
                  <a:moveTo>
                    <a:pt x="19" y="3"/>
                  </a:moveTo>
                  <a:cubicBezTo>
                    <a:pt x="12" y="0"/>
                    <a:pt x="12" y="0"/>
                    <a:pt x="12" y="0"/>
                  </a:cubicBezTo>
                  <a:cubicBezTo>
                    <a:pt x="0" y="33"/>
                    <a:pt x="0" y="33"/>
                    <a:pt x="0" y="33"/>
                  </a:cubicBezTo>
                  <a:cubicBezTo>
                    <a:pt x="7" y="36"/>
                    <a:pt x="7" y="36"/>
                    <a:pt x="7" y="36"/>
                  </a:cubicBezTo>
                  <a:cubicBezTo>
                    <a:pt x="23" y="41"/>
                    <a:pt x="41" y="46"/>
                    <a:pt x="61" y="51"/>
                  </a:cubicBezTo>
                  <a:cubicBezTo>
                    <a:pt x="68" y="52"/>
                    <a:pt x="68" y="52"/>
                    <a:pt x="68" y="52"/>
                  </a:cubicBezTo>
                  <a:cubicBezTo>
                    <a:pt x="76" y="18"/>
                    <a:pt x="76" y="18"/>
                    <a:pt x="76" y="18"/>
                  </a:cubicBezTo>
                  <a:cubicBezTo>
                    <a:pt x="68" y="16"/>
                    <a:pt x="68" y="16"/>
                    <a:pt x="68" y="16"/>
                  </a:cubicBezTo>
                  <a:cubicBezTo>
                    <a:pt x="50" y="12"/>
                    <a:pt x="33" y="8"/>
                    <a:pt x="1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11" name="Freeform 206"/>
            <p:cNvSpPr>
              <a:spLocks/>
            </p:cNvSpPr>
            <p:nvPr/>
          </p:nvSpPr>
          <p:spPr bwMode="black">
            <a:xfrm>
              <a:off x="7451725" y="3016250"/>
              <a:ext cx="57150" cy="47625"/>
            </a:xfrm>
            <a:custGeom>
              <a:avLst/>
              <a:gdLst>
                <a:gd name="T0" fmla="*/ 24 w 77"/>
                <a:gd name="T1" fmla="*/ 3 h 64"/>
                <a:gd name="T2" fmla="*/ 17 w 77"/>
                <a:gd name="T3" fmla="*/ 0 h 64"/>
                <a:gd name="T4" fmla="*/ 0 w 77"/>
                <a:gd name="T5" fmla="*/ 30 h 64"/>
                <a:gd name="T6" fmla="*/ 6 w 77"/>
                <a:gd name="T7" fmla="*/ 34 h 64"/>
                <a:gd name="T8" fmla="*/ 53 w 77"/>
                <a:gd name="T9" fmla="*/ 61 h 64"/>
                <a:gd name="T10" fmla="*/ 59 w 77"/>
                <a:gd name="T11" fmla="*/ 64 h 64"/>
                <a:gd name="T12" fmla="*/ 77 w 77"/>
                <a:gd name="T13" fmla="*/ 34 h 64"/>
                <a:gd name="T14" fmla="*/ 70 w 77"/>
                <a:gd name="T15" fmla="*/ 30 h 64"/>
                <a:gd name="T16" fmla="*/ 24 w 77"/>
                <a:gd name="T17" fmla="*/ 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24" y="3"/>
                  </a:moveTo>
                  <a:cubicBezTo>
                    <a:pt x="17" y="0"/>
                    <a:pt x="17" y="0"/>
                    <a:pt x="17" y="0"/>
                  </a:cubicBezTo>
                  <a:cubicBezTo>
                    <a:pt x="0" y="30"/>
                    <a:pt x="0" y="30"/>
                    <a:pt x="0" y="30"/>
                  </a:cubicBezTo>
                  <a:cubicBezTo>
                    <a:pt x="6" y="34"/>
                    <a:pt x="6" y="34"/>
                    <a:pt x="6" y="34"/>
                  </a:cubicBezTo>
                  <a:cubicBezTo>
                    <a:pt x="23" y="43"/>
                    <a:pt x="38" y="52"/>
                    <a:pt x="53" y="61"/>
                  </a:cubicBezTo>
                  <a:cubicBezTo>
                    <a:pt x="59" y="64"/>
                    <a:pt x="59" y="64"/>
                    <a:pt x="59" y="64"/>
                  </a:cubicBezTo>
                  <a:cubicBezTo>
                    <a:pt x="77" y="34"/>
                    <a:pt x="77" y="34"/>
                    <a:pt x="77" y="34"/>
                  </a:cubicBezTo>
                  <a:cubicBezTo>
                    <a:pt x="70" y="30"/>
                    <a:pt x="70" y="30"/>
                    <a:pt x="70" y="30"/>
                  </a:cubicBezTo>
                  <a:cubicBezTo>
                    <a:pt x="56" y="22"/>
                    <a:pt x="41" y="13"/>
                    <a:pt x="2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12" name="Freeform 207"/>
            <p:cNvSpPr>
              <a:spLocks noEditPoints="1"/>
            </p:cNvSpPr>
            <p:nvPr/>
          </p:nvSpPr>
          <p:spPr bwMode="black">
            <a:xfrm>
              <a:off x="7108825" y="2208213"/>
              <a:ext cx="1198563" cy="892175"/>
            </a:xfrm>
            <a:custGeom>
              <a:avLst/>
              <a:gdLst>
                <a:gd name="T0" fmla="*/ 1583 w 1601"/>
                <a:gd name="T1" fmla="*/ 409 h 1191"/>
                <a:gd name="T2" fmla="*/ 891 w 1601"/>
                <a:gd name="T3" fmla="*/ 6 h 1191"/>
                <a:gd name="T4" fmla="*/ 841 w 1601"/>
                <a:gd name="T5" fmla="*/ 6 h 1191"/>
                <a:gd name="T6" fmla="*/ 861 w 1601"/>
                <a:gd name="T7" fmla="*/ 834 h 1191"/>
                <a:gd name="T8" fmla="*/ 596 w 1601"/>
                <a:gd name="T9" fmla="*/ 987 h 1191"/>
                <a:gd name="T10" fmla="*/ 148 w 1601"/>
                <a:gd name="T11" fmla="*/ 797 h 1191"/>
                <a:gd name="T12" fmla="*/ 200 w 1601"/>
                <a:gd name="T13" fmla="*/ 762 h 1191"/>
                <a:gd name="T14" fmla="*/ 886 w 1601"/>
                <a:gd name="T15" fmla="*/ 1163 h 1191"/>
                <a:gd name="T16" fmla="*/ 853 w 1601"/>
                <a:gd name="T17" fmla="*/ 1191 h 1191"/>
                <a:gd name="T18" fmla="*/ 677 w 1601"/>
                <a:gd name="T19" fmla="*/ 1097 h 1191"/>
                <a:gd name="T20" fmla="*/ 730 w 1601"/>
                <a:gd name="T21" fmla="*/ 1062 h 1191"/>
                <a:gd name="T22" fmla="*/ 831 w 1601"/>
                <a:gd name="T23" fmla="*/ 926 h 1191"/>
                <a:gd name="T24" fmla="*/ 56 w 1601"/>
                <a:gd name="T25" fmla="*/ 679 h 1191"/>
                <a:gd name="T26" fmla="*/ 66 w 1601"/>
                <a:gd name="T27" fmla="*/ 687 h 1191"/>
                <a:gd name="T28" fmla="*/ 27 w 1601"/>
                <a:gd name="T29" fmla="*/ 728 h 1191"/>
                <a:gd name="T30" fmla="*/ 0 w 1601"/>
                <a:gd name="T31" fmla="*/ 691 h 1191"/>
                <a:gd name="T32" fmla="*/ 17 w 1601"/>
                <a:gd name="T33" fmla="*/ 416 h 1191"/>
                <a:gd name="T34" fmla="*/ 96 w 1601"/>
                <a:gd name="T35" fmla="*/ 442 h 1191"/>
                <a:gd name="T36" fmla="*/ 877 w 1601"/>
                <a:gd name="T37" fmla="*/ 881 h 1191"/>
                <a:gd name="T38" fmla="*/ 1600 w 1601"/>
                <a:gd name="T39" fmla="*/ 438 h 1191"/>
                <a:gd name="T40" fmla="*/ 1601 w 1601"/>
                <a:gd name="T41" fmla="*/ 669 h 1191"/>
                <a:gd name="T42" fmla="*/ 919 w 1601"/>
                <a:gd name="T43" fmla="*/ 1087 h 1191"/>
                <a:gd name="T44" fmla="*/ 894 w 1601"/>
                <a:gd name="T45" fmla="*/ 853 h 1191"/>
                <a:gd name="T46" fmla="*/ 525 w 1601"/>
                <a:gd name="T47" fmla="*/ 886 h 1191"/>
                <a:gd name="T48" fmla="*/ 316 w 1601"/>
                <a:gd name="T49" fmla="*/ 770 h 1191"/>
                <a:gd name="T50" fmla="*/ 300 w 1601"/>
                <a:gd name="T51" fmla="*/ 721 h 1191"/>
                <a:gd name="T52" fmla="*/ 523 w 1601"/>
                <a:gd name="T53" fmla="*/ 822 h 1191"/>
                <a:gd name="T54" fmla="*/ 539 w 1601"/>
                <a:gd name="T55" fmla="*/ 870 h 1191"/>
                <a:gd name="T56" fmla="*/ 712 w 1601"/>
                <a:gd name="T57" fmla="*/ 1033 h 1191"/>
                <a:gd name="T58" fmla="*/ 648 w 1601"/>
                <a:gd name="T59" fmla="*/ 1091 h 1191"/>
                <a:gd name="T60" fmla="*/ 617 w 1601"/>
                <a:gd name="T61" fmla="*/ 1070 h 1191"/>
                <a:gd name="T62" fmla="*/ 625 w 1601"/>
                <a:gd name="T63" fmla="*/ 914 h 1191"/>
                <a:gd name="T64" fmla="*/ 712 w 1601"/>
                <a:gd name="T65" fmla="*/ 885 h 1191"/>
                <a:gd name="T66" fmla="*/ 708 w 1601"/>
                <a:gd name="T67" fmla="*/ 909 h 1191"/>
                <a:gd name="T68" fmla="*/ 659 w 1601"/>
                <a:gd name="T69" fmla="*/ 1044 h 1191"/>
                <a:gd name="T70" fmla="*/ 712 w 1601"/>
                <a:gd name="T71" fmla="*/ 1033 h 1191"/>
                <a:gd name="T72" fmla="*/ 177 w 1601"/>
                <a:gd name="T73" fmla="*/ 756 h 1191"/>
                <a:gd name="T74" fmla="*/ 92 w 1601"/>
                <a:gd name="T75" fmla="*/ 786 h 1191"/>
                <a:gd name="T76" fmla="*/ 86 w 1601"/>
                <a:gd name="T77" fmla="*/ 632 h 1191"/>
                <a:gd name="T78" fmla="*/ 154 w 1601"/>
                <a:gd name="T79" fmla="*/ 580 h 1191"/>
                <a:gd name="T80" fmla="*/ 181 w 1601"/>
                <a:gd name="T81" fmla="*/ 585 h 1191"/>
                <a:gd name="T82" fmla="*/ 129 w 1601"/>
                <a:gd name="T83" fmla="*/ 637 h 1191"/>
                <a:gd name="T84" fmla="*/ 154 w 1601"/>
                <a:gd name="T85" fmla="*/ 729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01" h="1191">
                  <a:moveTo>
                    <a:pt x="861" y="834"/>
                  </a:moveTo>
                  <a:cubicBezTo>
                    <a:pt x="1583" y="409"/>
                    <a:pt x="1583" y="409"/>
                    <a:pt x="1583" y="409"/>
                  </a:cubicBezTo>
                  <a:cubicBezTo>
                    <a:pt x="1581" y="407"/>
                    <a:pt x="1579" y="406"/>
                    <a:pt x="1576" y="404"/>
                  </a:cubicBezTo>
                  <a:cubicBezTo>
                    <a:pt x="891" y="6"/>
                    <a:pt x="891" y="6"/>
                    <a:pt x="891" y="6"/>
                  </a:cubicBezTo>
                  <a:cubicBezTo>
                    <a:pt x="884" y="2"/>
                    <a:pt x="875" y="0"/>
                    <a:pt x="866" y="0"/>
                  </a:cubicBezTo>
                  <a:cubicBezTo>
                    <a:pt x="857" y="0"/>
                    <a:pt x="848" y="2"/>
                    <a:pt x="841" y="6"/>
                  </a:cubicBezTo>
                  <a:cubicBezTo>
                    <a:pt x="130" y="422"/>
                    <a:pt x="130" y="422"/>
                    <a:pt x="130" y="422"/>
                  </a:cubicBezTo>
                  <a:lnTo>
                    <a:pt x="861" y="834"/>
                  </a:lnTo>
                  <a:close/>
                  <a:moveTo>
                    <a:pt x="200" y="762"/>
                  </a:moveTo>
                  <a:cubicBezTo>
                    <a:pt x="596" y="987"/>
                    <a:pt x="596" y="987"/>
                    <a:pt x="596" y="987"/>
                  </a:cubicBezTo>
                  <a:cubicBezTo>
                    <a:pt x="596" y="1051"/>
                    <a:pt x="596" y="1051"/>
                    <a:pt x="596" y="1051"/>
                  </a:cubicBezTo>
                  <a:cubicBezTo>
                    <a:pt x="148" y="797"/>
                    <a:pt x="148" y="797"/>
                    <a:pt x="148" y="797"/>
                  </a:cubicBezTo>
                  <a:cubicBezTo>
                    <a:pt x="188" y="773"/>
                    <a:pt x="188" y="773"/>
                    <a:pt x="188" y="773"/>
                  </a:cubicBezTo>
                  <a:cubicBezTo>
                    <a:pt x="192" y="771"/>
                    <a:pt x="197" y="767"/>
                    <a:pt x="200" y="762"/>
                  </a:cubicBezTo>
                  <a:close/>
                  <a:moveTo>
                    <a:pt x="886" y="897"/>
                  </a:moveTo>
                  <a:cubicBezTo>
                    <a:pt x="886" y="1163"/>
                    <a:pt x="886" y="1163"/>
                    <a:pt x="886" y="1163"/>
                  </a:cubicBezTo>
                  <a:cubicBezTo>
                    <a:pt x="884" y="1173"/>
                    <a:pt x="878" y="1182"/>
                    <a:pt x="870" y="1187"/>
                  </a:cubicBezTo>
                  <a:cubicBezTo>
                    <a:pt x="865" y="1190"/>
                    <a:pt x="859" y="1191"/>
                    <a:pt x="853" y="1191"/>
                  </a:cubicBezTo>
                  <a:cubicBezTo>
                    <a:pt x="847" y="1191"/>
                    <a:pt x="840" y="1190"/>
                    <a:pt x="834" y="1186"/>
                  </a:cubicBezTo>
                  <a:cubicBezTo>
                    <a:pt x="677" y="1097"/>
                    <a:pt x="677" y="1097"/>
                    <a:pt x="677" y="1097"/>
                  </a:cubicBezTo>
                  <a:cubicBezTo>
                    <a:pt x="718" y="1073"/>
                    <a:pt x="718" y="1073"/>
                    <a:pt x="718" y="1073"/>
                  </a:cubicBezTo>
                  <a:cubicBezTo>
                    <a:pt x="723" y="1071"/>
                    <a:pt x="727" y="1067"/>
                    <a:pt x="730" y="1062"/>
                  </a:cubicBezTo>
                  <a:cubicBezTo>
                    <a:pt x="831" y="1120"/>
                    <a:pt x="831" y="1120"/>
                    <a:pt x="831" y="1120"/>
                  </a:cubicBezTo>
                  <a:cubicBezTo>
                    <a:pt x="831" y="926"/>
                    <a:pt x="831" y="926"/>
                    <a:pt x="831" y="926"/>
                  </a:cubicBezTo>
                  <a:cubicBezTo>
                    <a:pt x="56" y="483"/>
                    <a:pt x="56" y="483"/>
                    <a:pt x="56" y="483"/>
                  </a:cubicBezTo>
                  <a:cubicBezTo>
                    <a:pt x="56" y="679"/>
                    <a:pt x="56" y="679"/>
                    <a:pt x="56" y="679"/>
                  </a:cubicBezTo>
                  <a:cubicBezTo>
                    <a:pt x="57" y="681"/>
                    <a:pt x="57" y="681"/>
                    <a:pt x="57" y="681"/>
                  </a:cubicBezTo>
                  <a:cubicBezTo>
                    <a:pt x="66" y="687"/>
                    <a:pt x="66" y="687"/>
                    <a:pt x="66" y="687"/>
                  </a:cubicBezTo>
                  <a:cubicBezTo>
                    <a:pt x="66" y="750"/>
                    <a:pt x="66" y="750"/>
                    <a:pt x="66" y="750"/>
                  </a:cubicBezTo>
                  <a:cubicBezTo>
                    <a:pt x="27" y="728"/>
                    <a:pt x="27" y="728"/>
                    <a:pt x="27" y="728"/>
                  </a:cubicBezTo>
                  <a:cubicBezTo>
                    <a:pt x="4" y="710"/>
                    <a:pt x="4" y="710"/>
                    <a:pt x="4" y="710"/>
                  </a:cubicBezTo>
                  <a:cubicBezTo>
                    <a:pt x="0" y="691"/>
                    <a:pt x="0" y="691"/>
                    <a:pt x="0" y="691"/>
                  </a:cubicBezTo>
                  <a:cubicBezTo>
                    <a:pt x="0" y="448"/>
                    <a:pt x="0" y="448"/>
                    <a:pt x="0" y="448"/>
                  </a:cubicBezTo>
                  <a:cubicBezTo>
                    <a:pt x="0" y="434"/>
                    <a:pt x="6" y="423"/>
                    <a:pt x="17" y="416"/>
                  </a:cubicBezTo>
                  <a:cubicBezTo>
                    <a:pt x="28" y="410"/>
                    <a:pt x="41" y="410"/>
                    <a:pt x="53" y="417"/>
                  </a:cubicBezTo>
                  <a:cubicBezTo>
                    <a:pt x="96" y="442"/>
                    <a:pt x="96" y="442"/>
                    <a:pt x="96" y="442"/>
                  </a:cubicBezTo>
                  <a:cubicBezTo>
                    <a:pt x="97" y="441"/>
                    <a:pt x="97" y="441"/>
                    <a:pt x="97" y="441"/>
                  </a:cubicBezTo>
                  <a:cubicBezTo>
                    <a:pt x="877" y="881"/>
                    <a:pt x="877" y="881"/>
                    <a:pt x="877" y="881"/>
                  </a:cubicBezTo>
                  <a:cubicBezTo>
                    <a:pt x="881" y="883"/>
                    <a:pt x="886" y="892"/>
                    <a:pt x="886" y="897"/>
                  </a:cubicBezTo>
                  <a:close/>
                  <a:moveTo>
                    <a:pt x="1600" y="438"/>
                  </a:moveTo>
                  <a:cubicBezTo>
                    <a:pt x="1601" y="441"/>
                    <a:pt x="1601" y="444"/>
                    <a:pt x="1601" y="448"/>
                  </a:cubicBezTo>
                  <a:cubicBezTo>
                    <a:pt x="1601" y="669"/>
                    <a:pt x="1601" y="669"/>
                    <a:pt x="1601" y="669"/>
                  </a:cubicBezTo>
                  <a:cubicBezTo>
                    <a:pt x="1601" y="686"/>
                    <a:pt x="1591" y="704"/>
                    <a:pt x="1576" y="712"/>
                  </a:cubicBezTo>
                  <a:cubicBezTo>
                    <a:pt x="919" y="1087"/>
                    <a:pt x="919" y="1087"/>
                    <a:pt x="919" y="1087"/>
                  </a:cubicBezTo>
                  <a:cubicBezTo>
                    <a:pt x="919" y="897"/>
                    <a:pt x="919" y="897"/>
                    <a:pt x="919" y="897"/>
                  </a:cubicBezTo>
                  <a:cubicBezTo>
                    <a:pt x="919" y="880"/>
                    <a:pt x="909" y="862"/>
                    <a:pt x="894" y="853"/>
                  </a:cubicBezTo>
                  <a:lnTo>
                    <a:pt x="1600" y="438"/>
                  </a:lnTo>
                  <a:close/>
                  <a:moveTo>
                    <a:pt x="525" y="886"/>
                  </a:moveTo>
                  <a:cubicBezTo>
                    <a:pt x="522" y="886"/>
                    <a:pt x="519" y="885"/>
                    <a:pt x="516" y="884"/>
                  </a:cubicBezTo>
                  <a:cubicBezTo>
                    <a:pt x="316" y="770"/>
                    <a:pt x="316" y="770"/>
                    <a:pt x="316" y="770"/>
                  </a:cubicBezTo>
                  <a:cubicBezTo>
                    <a:pt x="307" y="765"/>
                    <a:pt x="300" y="753"/>
                    <a:pt x="300" y="742"/>
                  </a:cubicBezTo>
                  <a:cubicBezTo>
                    <a:pt x="300" y="721"/>
                    <a:pt x="300" y="721"/>
                    <a:pt x="300" y="721"/>
                  </a:cubicBezTo>
                  <a:cubicBezTo>
                    <a:pt x="300" y="708"/>
                    <a:pt x="311" y="701"/>
                    <a:pt x="323" y="708"/>
                  </a:cubicBezTo>
                  <a:cubicBezTo>
                    <a:pt x="523" y="822"/>
                    <a:pt x="523" y="822"/>
                    <a:pt x="523" y="822"/>
                  </a:cubicBezTo>
                  <a:cubicBezTo>
                    <a:pt x="532" y="827"/>
                    <a:pt x="539" y="839"/>
                    <a:pt x="539" y="849"/>
                  </a:cubicBezTo>
                  <a:cubicBezTo>
                    <a:pt x="539" y="870"/>
                    <a:pt x="539" y="870"/>
                    <a:pt x="539" y="870"/>
                  </a:cubicBezTo>
                  <a:cubicBezTo>
                    <a:pt x="539" y="880"/>
                    <a:pt x="533" y="886"/>
                    <a:pt x="525" y="886"/>
                  </a:cubicBezTo>
                  <a:close/>
                  <a:moveTo>
                    <a:pt x="712" y="1033"/>
                  </a:moveTo>
                  <a:cubicBezTo>
                    <a:pt x="718" y="1040"/>
                    <a:pt x="716" y="1051"/>
                    <a:pt x="708" y="1056"/>
                  </a:cubicBezTo>
                  <a:cubicBezTo>
                    <a:pt x="648" y="1091"/>
                    <a:pt x="648" y="1091"/>
                    <a:pt x="648" y="1091"/>
                  </a:cubicBezTo>
                  <a:cubicBezTo>
                    <a:pt x="640" y="1096"/>
                    <a:pt x="626" y="1090"/>
                    <a:pt x="622" y="1086"/>
                  </a:cubicBezTo>
                  <a:cubicBezTo>
                    <a:pt x="618" y="1082"/>
                    <a:pt x="617" y="1070"/>
                    <a:pt x="617" y="1070"/>
                  </a:cubicBezTo>
                  <a:cubicBezTo>
                    <a:pt x="617" y="932"/>
                    <a:pt x="617" y="932"/>
                    <a:pt x="617" y="932"/>
                  </a:cubicBezTo>
                  <a:cubicBezTo>
                    <a:pt x="617" y="932"/>
                    <a:pt x="618" y="918"/>
                    <a:pt x="625" y="914"/>
                  </a:cubicBezTo>
                  <a:cubicBezTo>
                    <a:pt x="684" y="880"/>
                    <a:pt x="684" y="880"/>
                    <a:pt x="684" y="880"/>
                  </a:cubicBezTo>
                  <a:cubicBezTo>
                    <a:pt x="693" y="875"/>
                    <a:pt x="706" y="878"/>
                    <a:pt x="712" y="885"/>
                  </a:cubicBezTo>
                  <a:cubicBezTo>
                    <a:pt x="712" y="885"/>
                    <a:pt x="712" y="885"/>
                    <a:pt x="712" y="885"/>
                  </a:cubicBezTo>
                  <a:cubicBezTo>
                    <a:pt x="717" y="893"/>
                    <a:pt x="716" y="904"/>
                    <a:pt x="708" y="909"/>
                  </a:cubicBezTo>
                  <a:cubicBezTo>
                    <a:pt x="659" y="937"/>
                    <a:pt x="659" y="937"/>
                    <a:pt x="659" y="937"/>
                  </a:cubicBezTo>
                  <a:cubicBezTo>
                    <a:pt x="659" y="1044"/>
                    <a:pt x="659" y="1044"/>
                    <a:pt x="659" y="1044"/>
                  </a:cubicBezTo>
                  <a:cubicBezTo>
                    <a:pt x="684" y="1029"/>
                    <a:pt x="684" y="1029"/>
                    <a:pt x="684" y="1029"/>
                  </a:cubicBezTo>
                  <a:cubicBezTo>
                    <a:pt x="693" y="1024"/>
                    <a:pt x="706" y="1025"/>
                    <a:pt x="712" y="1033"/>
                  </a:cubicBezTo>
                  <a:close/>
                  <a:moveTo>
                    <a:pt x="182" y="733"/>
                  </a:moveTo>
                  <a:cubicBezTo>
                    <a:pt x="188" y="740"/>
                    <a:pt x="186" y="751"/>
                    <a:pt x="177" y="756"/>
                  </a:cubicBezTo>
                  <a:cubicBezTo>
                    <a:pt x="118" y="791"/>
                    <a:pt x="118" y="791"/>
                    <a:pt x="118" y="791"/>
                  </a:cubicBezTo>
                  <a:cubicBezTo>
                    <a:pt x="109" y="796"/>
                    <a:pt x="96" y="790"/>
                    <a:pt x="92" y="786"/>
                  </a:cubicBezTo>
                  <a:cubicBezTo>
                    <a:pt x="88" y="782"/>
                    <a:pt x="86" y="770"/>
                    <a:pt x="86" y="770"/>
                  </a:cubicBezTo>
                  <a:cubicBezTo>
                    <a:pt x="86" y="632"/>
                    <a:pt x="86" y="632"/>
                    <a:pt x="86" y="632"/>
                  </a:cubicBezTo>
                  <a:cubicBezTo>
                    <a:pt x="86" y="632"/>
                    <a:pt x="88" y="618"/>
                    <a:pt x="95" y="614"/>
                  </a:cubicBezTo>
                  <a:cubicBezTo>
                    <a:pt x="154" y="580"/>
                    <a:pt x="154" y="580"/>
                    <a:pt x="154" y="580"/>
                  </a:cubicBezTo>
                  <a:cubicBezTo>
                    <a:pt x="163" y="575"/>
                    <a:pt x="176" y="578"/>
                    <a:pt x="181" y="585"/>
                  </a:cubicBezTo>
                  <a:cubicBezTo>
                    <a:pt x="181" y="585"/>
                    <a:pt x="181" y="585"/>
                    <a:pt x="181" y="585"/>
                  </a:cubicBezTo>
                  <a:cubicBezTo>
                    <a:pt x="187" y="593"/>
                    <a:pt x="186" y="604"/>
                    <a:pt x="177" y="609"/>
                  </a:cubicBezTo>
                  <a:cubicBezTo>
                    <a:pt x="129" y="637"/>
                    <a:pt x="129" y="637"/>
                    <a:pt x="129" y="637"/>
                  </a:cubicBezTo>
                  <a:cubicBezTo>
                    <a:pt x="129" y="744"/>
                    <a:pt x="129" y="744"/>
                    <a:pt x="129" y="744"/>
                  </a:cubicBezTo>
                  <a:cubicBezTo>
                    <a:pt x="154" y="729"/>
                    <a:pt x="154" y="729"/>
                    <a:pt x="154" y="729"/>
                  </a:cubicBezTo>
                  <a:cubicBezTo>
                    <a:pt x="163" y="724"/>
                    <a:pt x="176" y="725"/>
                    <a:pt x="182" y="7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grpSp>
      <p:grpSp>
        <p:nvGrpSpPr>
          <p:cNvPr id="213" name="Group 212"/>
          <p:cNvGrpSpPr/>
          <p:nvPr/>
        </p:nvGrpSpPr>
        <p:grpSpPr>
          <a:xfrm>
            <a:off x="6608316" y="1772195"/>
            <a:ext cx="857394" cy="938859"/>
            <a:chOff x="3815435" y="2014965"/>
            <a:chExt cx="1240945" cy="1359208"/>
          </a:xfrm>
        </p:grpSpPr>
        <p:grpSp>
          <p:nvGrpSpPr>
            <p:cNvPr id="214" name="Group 213"/>
            <p:cNvGrpSpPr/>
            <p:nvPr/>
          </p:nvGrpSpPr>
          <p:grpSpPr>
            <a:xfrm>
              <a:off x="3939389" y="2014965"/>
              <a:ext cx="993037" cy="1196638"/>
              <a:chOff x="6416842" y="3516010"/>
              <a:chExt cx="1304729" cy="1572236"/>
            </a:xfrm>
          </p:grpSpPr>
          <p:pic>
            <p:nvPicPr>
              <p:cNvPr id="216" name="Picture 6" descr="\\magnum\Projects\Microsoft\Cloud Power FY12\Design\Icons\PNGs\Server_2.png"/>
              <p:cNvPicPr>
                <a:picLocks noChangeAspect="1" noChangeArrowheads="1"/>
              </p:cNvPicPr>
              <p:nvPr/>
            </p:nvPicPr>
            <p:blipFill rotWithShape="1">
              <a:blip r:embed="rId3" cstate="print">
                <a:biLevel thresh="25000"/>
              </a:blip>
              <a:srcRect l="27509"/>
              <a:stretch/>
            </p:blipFill>
            <p:spPr bwMode="auto">
              <a:xfrm>
                <a:off x="6416842" y="3516010"/>
                <a:ext cx="1175708" cy="1572236"/>
              </a:xfrm>
              <a:prstGeom prst="rect">
                <a:avLst/>
              </a:prstGeom>
              <a:noFill/>
            </p:spPr>
          </p:pic>
          <p:sp>
            <p:nvSpPr>
              <p:cNvPr id="217" name="Freeform 62"/>
              <p:cNvSpPr>
                <a:spLocks noEditPoints="1"/>
              </p:cNvSpPr>
              <p:nvPr/>
            </p:nvSpPr>
            <p:spPr bwMode="black">
              <a:xfrm>
                <a:off x="7025725" y="4197560"/>
                <a:ext cx="695846" cy="695665"/>
              </a:xfrm>
              <a:custGeom>
                <a:avLst/>
                <a:gdLst>
                  <a:gd name="T0" fmla="*/ 189 w 189"/>
                  <a:gd name="T1" fmla="*/ 94 h 189"/>
                  <a:gd name="T2" fmla="*/ 0 w 189"/>
                  <a:gd name="T3" fmla="*/ 94 h 189"/>
                  <a:gd name="T4" fmla="*/ 129 w 189"/>
                  <a:gd name="T5" fmla="*/ 172 h 189"/>
                  <a:gd name="T6" fmla="*/ 124 w 189"/>
                  <a:gd name="T7" fmla="*/ 123 h 189"/>
                  <a:gd name="T8" fmla="*/ 123 w 189"/>
                  <a:gd name="T9" fmla="*/ 84 h 189"/>
                  <a:gd name="T10" fmla="*/ 140 w 189"/>
                  <a:gd name="T11" fmla="*/ 85 h 189"/>
                  <a:gd name="T12" fmla="*/ 152 w 189"/>
                  <a:gd name="T13" fmla="*/ 89 h 189"/>
                  <a:gd name="T14" fmla="*/ 158 w 189"/>
                  <a:gd name="T15" fmla="*/ 84 h 189"/>
                  <a:gd name="T16" fmla="*/ 152 w 189"/>
                  <a:gd name="T17" fmla="*/ 82 h 189"/>
                  <a:gd name="T18" fmla="*/ 146 w 189"/>
                  <a:gd name="T19" fmla="*/ 78 h 189"/>
                  <a:gd name="T20" fmla="*/ 139 w 189"/>
                  <a:gd name="T21" fmla="*/ 74 h 189"/>
                  <a:gd name="T22" fmla="*/ 128 w 189"/>
                  <a:gd name="T23" fmla="*/ 80 h 189"/>
                  <a:gd name="T24" fmla="*/ 121 w 189"/>
                  <a:gd name="T25" fmla="*/ 72 h 189"/>
                  <a:gd name="T26" fmla="*/ 132 w 189"/>
                  <a:gd name="T27" fmla="*/ 59 h 189"/>
                  <a:gd name="T28" fmla="*/ 140 w 189"/>
                  <a:gd name="T29" fmla="*/ 57 h 189"/>
                  <a:gd name="T30" fmla="*/ 149 w 189"/>
                  <a:gd name="T31" fmla="*/ 52 h 189"/>
                  <a:gd name="T32" fmla="*/ 148 w 189"/>
                  <a:gd name="T33" fmla="*/ 44 h 189"/>
                  <a:gd name="T34" fmla="*/ 144 w 189"/>
                  <a:gd name="T35" fmla="*/ 46 h 189"/>
                  <a:gd name="T36" fmla="*/ 138 w 189"/>
                  <a:gd name="T37" fmla="*/ 48 h 189"/>
                  <a:gd name="T38" fmla="*/ 147 w 189"/>
                  <a:gd name="T39" fmla="*/ 28 h 189"/>
                  <a:gd name="T40" fmla="*/ 108 w 189"/>
                  <a:gd name="T41" fmla="*/ 11 h 189"/>
                  <a:gd name="T42" fmla="*/ 90 w 189"/>
                  <a:gd name="T43" fmla="*/ 43 h 189"/>
                  <a:gd name="T44" fmla="*/ 78 w 189"/>
                  <a:gd name="T45" fmla="*/ 21 h 189"/>
                  <a:gd name="T46" fmla="*/ 69 w 189"/>
                  <a:gd name="T47" fmla="*/ 13 h 189"/>
                  <a:gd name="T48" fmla="*/ 60 w 189"/>
                  <a:gd name="T49" fmla="*/ 23 h 189"/>
                  <a:gd name="T50" fmla="*/ 72 w 189"/>
                  <a:gd name="T51" fmla="*/ 43 h 189"/>
                  <a:gd name="T52" fmla="*/ 59 w 189"/>
                  <a:gd name="T53" fmla="*/ 31 h 189"/>
                  <a:gd name="T54" fmla="*/ 44 w 189"/>
                  <a:gd name="T55" fmla="*/ 49 h 189"/>
                  <a:gd name="T56" fmla="*/ 57 w 189"/>
                  <a:gd name="T57" fmla="*/ 47 h 189"/>
                  <a:gd name="T58" fmla="*/ 73 w 189"/>
                  <a:gd name="T59" fmla="*/ 70 h 189"/>
                  <a:gd name="T60" fmla="*/ 47 w 189"/>
                  <a:gd name="T61" fmla="*/ 100 h 189"/>
                  <a:gd name="T62" fmla="*/ 31 w 189"/>
                  <a:gd name="T63" fmla="*/ 97 h 189"/>
                  <a:gd name="T64" fmla="*/ 40 w 189"/>
                  <a:gd name="T65" fmla="*/ 103 h 189"/>
                  <a:gd name="T66" fmla="*/ 42 w 189"/>
                  <a:gd name="T67" fmla="*/ 116 h 189"/>
                  <a:gd name="T68" fmla="*/ 81 w 189"/>
                  <a:gd name="T69" fmla="*/ 132 h 189"/>
                  <a:gd name="T70" fmla="*/ 67 w 189"/>
                  <a:gd name="T71" fmla="*/ 175 h 189"/>
                  <a:gd name="T72" fmla="*/ 129 w 189"/>
                  <a:gd name="T73" fmla="*/ 172 h 189"/>
                  <a:gd name="T74" fmla="*/ 172 w 189"/>
                  <a:gd name="T75" fmla="*/ 115 h 189"/>
                  <a:gd name="T76" fmla="*/ 172 w 189"/>
                  <a:gd name="T77" fmla="*/ 118 h 189"/>
                  <a:gd name="T78" fmla="*/ 177 w 189"/>
                  <a:gd name="T79" fmla="*/ 114 h 189"/>
                  <a:gd name="T80" fmla="*/ 156 w 189"/>
                  <a:gd name="T81" fmla="*/ 152 h 189"/>
                  <a:gd name="T82" fmla="*/ 52 w 189"/>
                  <a:gd name="T83" fmla="*/ 168 h 189"/>
                  <a:gd name="T84" fmla="*/ 47 w 189"/>
                  <a:gd name="T85" fmla="*/ 126 h 189"/>
                  <a:gd name="T86" fmla="*/ 42 w 189"/>
                  <a:gd name="T87" fmla="*/ 121 h 189"/>
                  <a:gd name="T88" fmla="*/ 20 w 189"/>
                  <a:gd name="T89" fmla="*/ 103 h 189"/>
                  <a:gd name="T90" fmla="*/ 9 w 189"/>
                  <a:gd name="T91" fmla="*/ 94 h 189"/>
                  <a:gd name="T92" fmla="*/ 108 w 189"/>
                  <a:gd name="T93" fmla="*/ 41 h 189"/>
                  <a:gd name="T94" fmla="*/ 108 w 189"/>
                  <a:gd name="T95" fmla="*/ 41 h 189"/>
                  <a:gd name="T96" fmla="*/ 129 w 189"/>
                  <a:gd name="T97" fmla="*/ 58 h 189"/>
                  <a:gd name="T98" fmla="*/ 125 w 189"/>
                  <a:gd name="T99" fmla="*/ 49 h 189"/>
                  <a:gd name="T100" fmla="*/ 160 w 189"/>
                  <a:gd name="T101" fmla="*/ 69 h 189"/>
                  <a:gd name="T102" fmla="*/ 158 w 189"/>
                  <a:gd name="T103" fmla="*/ 77 h 189"/>
                  <a:gd name="T104" fmla="*/ 59 w 189"/>
                  <a:gd name="T105" fmla="*/ 106 h 189"/>
                  <a:gd name="T106" fmla="*/ 46 w 189"/>
                  <a:gd name="T107" fmla="*/ 10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9" h="189">
                    <a:moveTo>
                      <a:pt x="94" y="0"/>
                    </a:moveTo>
                    <a:cubicBezTo>
                      <a:pt x="146" y="0"/>
                      <a:pt x="189" y="42"/>
                      <a:pt x="189" y="94"/>
                    </a:cubicBezTo>
                    <a:cubicBezTo>
                      <a:pt x="189" y="147"/>
                      <a:pt x="146" y="189"/>
                      <a:pt x="94" y="189"/>
                    </a:cubicBezTo>
                    <a:cubicBezTo>
                      <a:pt x="42" y="189"/>
                      <a:pt x="0" y="147"/>
                      <a:pt x="0" y="94"/>
                    </a:cubicBezTo>
                    <a:cubicBezTo>
                      <a:pt x="0" y="42"/>
                      <a:pt x="42" y="0"/>
                      <a:pt x="94" y="0"/>
                    </a:cubicBezTo>
                    <a:close/>
                    <a:moveTo>
                      <a:pt x="129" y="172"/>
                    </a:moveTo>
                    <a:cubicBezTo>
                      <a:pt x="126" y="156"/>
                      <a:pt x="135" y="129"/>
                      <a:pt x="130" y="124"/>
                    </a:cubicBezTo>
                    <a:cubicBezTo>
                      <a:pt x="128" y="123"/>
                      <a:pt x="126" y="122"/>
                      <a:pt x="124" y="123"/>
                    </a:cubicBezTo>
                    <a:cubicBezTo>
                      <a:pt x="120" y="124"/>
                      <a:pt x="116" y="126"/>
                      <a:pt x="113" y="125"/>
                    </a:cubicBezTo>
                    <a:cubicBezTo>
                      <a:pt x="96" y="117"/>
                      <a:pt x="106" y="90"/>
                      <a:pt x="123" y="84"/>
                    </a:cubicBezTo>
                    <a:cubicBezTo>
                      <a:pt x="126" y="83"/>
                      <a:pt x="129" y="83"/>
                      <a:pt x="132" y="83"/>
                    </a:cubicBezTo>
                    <a:cubicBezTo>
                      <a:pt x="137" y="82"/>
                      <a:pt x="140" y="82"/>
                      <a:pt x="140" y="85"/>
                    </a:cubicBezTo>
                    <a:cubicBezTo>
                      <a:pt x="140" y="89"/>
                      <a:pt x="148" y="92"/>
                      <a:pt x="150" y="92"/>
                    </a:cubicBezTo>
                    <a:cubicBezTo>
                      <a:pt x="151" y="92"/>
                      <a:pt x="151" y="89"/>
                      <a:pt x="152" y="89"/>
                    </a:cubicBezTo>
                    <a:cubicBezTo>
                      <a:pt x="159" y="89"/>
                      <a:pt x="164" y="93"/>
                      <a:pt x="165" y="90"/>
                    </a:cubicBezTo>
                    <a:cubicBezTo>
                      <a:pt x="167" y="80"/>
                      <a:pt x="166" y="85"/>
                      <a:pt x="158" y="84"/>
                    </a:cubicBezTo>
                    <a:cubicBezTo>
                      <a:pt x="155" y="83"/>
                      <a:pt x="157" y="78"/>
                      <a:pt x="154" y="78"/>
                    </a:cubicBezTo>
                    <a:cubicBezTo>
                      <a:pt x="152" y="77"/>
                      <a:pt x="155" y="84"/>
                      <a:pt x="152" y="82"/>
                    </a:cubicBezTo>
                    <a:cubicBezTo>
                      <a:pt x="148" y="79"/>
                      <a:pt x="146" y="72"/>
                      <a:pt x="142" y="71"/>
                    </a:cubicBezTo>
                    <a:cubicBezTo>
                      <a:pt x="137" y="70"/>
                      <a:pt x="145" y="75"/>
                      <a:pt x="146" y="78"/>
                    </a:cubicBezTo>
                    <a:cubicBezTo>
                      <a:pt x="147" y="81"/>
                      <a:pt x="143" y="85"/>
                      <a:pt x="141" y="82"/>
                    </a:cubicBezTo>
                    <a:cubicBezTo>
                      <a:pt x="140" y="81"/>
                      <a:pt x="145" y="78"/>
                      <a:pt x="139" y="74"/>
                    </a:cubicBezTo>
                    <a:cubicBezTo>
                      <a:pt x="138" y="72"/>
                      <a:pt x="135" y="72"/>
                      <a:pt x="133" y="74"/>
                    </a:cubicBezTo>
                    <a:cubicBezTo>
                      <a:pt x="130" y="77"/>
                      <a:pt x="129" y="80"/>
                      <a:pt x="128" y="80"/>
                    </a:cubicBezTo>
                    <a:cubicBezTo>
                      <a:pt x="125" y="82"/>
                      <a:pt x="123" y="82"/>
                      <a:pt x="120" y="81"/>
                    </a:cubicBezTo>
                    <a:cubicBezTo>
                      <a:pt x="116" y="80"/>
                      <a:pt x="117" y="71"/>
                      <a:pt x="121" y="72"/>
                    </a:cubicBezTo>
                    <a:cubicBezTo>
                      <a:pt x="133" y="75"/>
                      <a:pt x="122" y="68"/>
                      <a:pt x="125" y="66"/>
                    </a:cubicBezTo>
                    <a:cubicBezTo>
                      <a:pt x="126" y="65"/>
                      <a:pt x="130" y="62"/>
                      <a:pt x="132" y="59"/>
                    </a:cubicBezTo>
                    <a:cubicBezTo>
                      <a:pt x="134" y="57"/>
                      <a:pt x="133" y="51"/>
                      <a:pt x="137" y="52"/>
                    </a:cubicBezTo>
                    <a:cubicBezTo>
                      <a:pt x="139" y="52"/>
                      <a:pt x="138" y="56"/>
                      <a:pt x="140" y="57"/>
                    </a:cubicBezTo>
                    <a:cubicBezTo>
                      <a:pt x="141" y="58"/>
                      <a:pt x="144" y="57"/>
                      <a:pt x="146" y="57"/>
                    </a:cubicBezTo>
                    <a:cubicBezTo>
                      <a:pt x="149" y="57"/>
                      <a:pt x="149" y="55"/>
                      <a:pt x="149" y="52"/>
                    </a:cubicBezTo>
                    <a:cubicBezTo>
                      <a:pt x="149" y="48"/>
                      <a:pt x="156" y="49"/>
                      <a:pt x="156" y="47"/>
                    </a:cubicBezTo>
                    <a:cubicBezTo>
                      <a:pt x="155" y="44"/>
                      <a:pt x="148" y="48"/>
                      <a:pt x="148" y="44"/>
                    </a:cubicBezTo>
                    <a:cubicBezTo>
                      <a:pt x="148" y="39"/>
                      <a:pt x="154" y="38"/>
                      <a:pt x="150" y="37"/>
                    </a:cubicBezTo>
                    <a:cubicBezTo>
                      <a:pt x="147" y="36"/>
                      <a:pt x="143" y="39"/>
                      <a:pt x="144" y="46"/>
                    </a:cubicBezTo>
                    <a:cubicBezTo>
                      <a:pt x="145" y="53"/>
                      <a:pt x="146" y="56"/>
                      <a:pt x="141" y="54"/>
                    </a:cubicBezTo>
                    <a:cubicBezTo>
                      <a:pt x="137" y="51"/>
                      <a:pt x="142" y="46"/>
                      <a:pt x="138" y="48"/>
                    </a:cubicBezTo>
                    <a:cubicBezTo>
                      <a:pt x="135" y="50"/>
                      <a:pt x="133" y="51"/>
                      <a:pt x="133" y="46"/>
                    </a:cubicBezTo>
                    <a:cubicBezTo>
                      <a:pt x="133" y="42"/>
                      <a:pt x="141" y="30"/>
                      <a:pt x="147" y="28"/>
                    </a:cubicBezTo>
                    <a:cubicBezTo>
                      <a:pt x="136" y="19"/>
                      <a:pt x="123" y="13"/>
                      <a:pt x="108" y="11"/>
                    </a:cubicBezTo>
                    <a:cubicBezTo>
                      <a:pt x="108" y="11"/>
                      <a:pt x="108" y="11"/>
                      <a:pt x="108" y="11"/>
                    </a:cubicBezTo>
                    <a:cubicBezTo>
                      <a:pt x="108" y="19"/>
                      <a:pt x="108" y="24"/>
                      <a:pt x="107" y="28"/>
                    </a:cubicBezTo>
                    <a:cubicBezTo>
                      <a:pt x="107" y="33"/>
                      <a:pt x="92" y="34"/>
                      <a:pt x="90" y="43"/>
                    </a:cubicBezTo>
                    <a:cubicBezTo>
                      <a:pt x="88" y="51"/>
                      <a:pt x="85" y="46"/>
                      <a:pt x="80" y="40"/>
                    </a:cubicBezTo>
                    <a:cubicBezTo>
                      <a:pt x="75" y="34"/>
                      <a:pt x="81" y="26"/>
                      <a:pt x="78" y="21"/>
                    </a:cubicBezTo>
                    <a:cubicBezTo>
                      <a:pt x="76" y="16"/>
                      <a:pt x="67" y="23"/>
                      <a:pt x="67" y="18"/>
                    </a:cubicBezTo>
                    <a:cubicBezTo>
                      <a:pt x="67" y="16"/>
                      <a:pt x="69" y="14"/>
                      <a:pt x="69" y="13"/>
                    </a:cubicBezTo>
                    <a:cubicBezTo>
                      <a:pt x="68" y="14"/>
                      <a:pt x="67" y="14"/>
                      <a:pt x="66" y="14"/>
                    </a:cubicBezTo>
                    <a:cubicBezTo>
                      <a:pt x="63" y="16"/>
                      <a:pt x="61" y="22"/>
                      <a:pt x="60" y="23"/>
                    </a:cubicBezTo>
                    <a:cubicBezTo>
                      <a:pt x="57" y="27"/>
                      <a:pt x="64" y="26"/>
                      <a:pt x="67" y="30"/>
                    </a:cubicBezTo>
                    <a:cubicBezTo>
                      <a:pt x="71" y="36"/>
                      <a:pt x="74" y="40"/>
                      <a:pt x="72" y="43"/>
                    </a:cubicBezTo>
                    <a:cubicBezTo>
                      <a:pt x="71" y="46"/>
                      <a:pt x="59" y="43"/>
                      <a:pt x="61" y="38"/>
                    </a:cubicBezTo>
                    <a:cubicBezTo>
                      <a:pt x="64" y="33"/>
                      <a:pt x="62" y="32"/>
                      <a:pt x="59" y="31"/>
                    </a:cubicBezTo>
                    <a:cubicBezTo>
                      <a:pt x="56" y="31"/>
                      <a:pt x="56" y="35"/>
                      <a:pt x="56" y="40"/>
                    </a:cubicBezTo>
                    <a:cubicBezTo>
                      <a:pt x="56" y="44"/>
                      <a:pt x="48" y="45"/>
                      <a:pt x="44" y="49"/>
                    </a:cubicBezTo>
                    <a:cubicBezTo>
                      <a:pt x="40" y="54"/>
                      <a:pt x="47" y="58"/>
                      <a:pt x="53" y="60"/>
                    </a:cubicBezTo>
                    <a:cubicBezTo>
                      <a:pt x="59" y="62"/>
                      <a:pt x="55" y="52"/>
                      <a:pt x="57" y="47"/>
                    </a:cubicBezTo>
                    <a:cubicBezTo>
                      <a:pt x="59" y="40"/>
                      <a:pt x="66" y="46"/>
                      <a:pt x="71" y="52"/>
                    </a:cubicBezTo>
                    <a:cubicBezTo>
                      <a:pt x="75" y="58"/>
                      <a:pt x="82" y="66"/>
                      <a:pt x="73" y="70"/>
                    </a:cubicBezTo>
                    <a:cubicBezTo>
                      <a:pt x="58" y="76"/>
                      <a:pt x="52" y="83"/>
                      <a:pt x="49" y="89"/>
                    </a:cubicBezTo>
                    <a:cubicBezTo>
                      <a:pt x="46" y="95"/>
                      <a:pt x="49" y="98"/>
                      <a:pt x="47" y="100"/>
                    </a:cubicBezTo>
                    <a:cubicBezTo>
                      <a:pt x="45" y="102"/>
                      <a:pt x="45" y="99"/>
                      <a:pt x="43" y="94"/>
                    </a:cubicBezTo>
                    <a:cubicBezTo>
                      <a:pt x="41" y="91"/>
                      <a:pt x="34" y="91"/>
                      <a:pt x="31" y="97"/>
                    </a:cubicBezTo>
                    <a:cubicBezTo>
                      <a:pt x="29" y="98"/>
                      <a:pt x="29" y="101"/>
                      <a:pt x="29" y="104"/>
                    </a:cubicBezTo>
                    <a:cubicBezTo>
                      <a:pt x="29" y="114"/>
                      <a:pt x="36" y="101"/>
                      <a:pt x="40" y="103"/>
                    </a:cubicBezTo>
                    <a:cubicBezTo>
                      <a:pt x="45" y="104"/>
                      <a:pt x="36" y="105"/>
                      <a:pt x="37" y="109"/>
                    </a:cubicBezTo>
                    <a:cubicBezTo>
                      <a:pt x="38" y="113"/>
                      <a:pt x="44" y="107"/>
                      <a:pt x="42" y="116"/>
                    </a:cubicBezTo>
                    <a:cubicBezTo>
                      <a:pt x="41" y="121"/>
                      <a:pt x="49" y="117"/>
                      <a:pt x="54" y="115"/>
                    </a:cubicBezTo>
                    <a:cubicBezTo>
                      <a:pt x="65" y="111"/>
                      <a:pt x="73" y="129"/>
                      <a:pt x="81" y="132"/>
                    </a:cubicBezTo>
                    <a:cubicBezTo>
                      <a:pt x="90" y="135"/>
                      <a:pt x="93" y="137"/>
                      <a:pt x="91" y="141"/>
                    </a:cubicBezTo>
                    <a:cubicBezTo>
                      <a:pt x="85" y="153"/>
                      <a:pt x="73" y="161"/>
                      <a:pt x="67" y="175"/>
                    </a:cubicBezTo>
                    <a:cubicBezTo>
                      <a:pt x="75" y="178"/>
                      <a:pt x="85" y="179"/>
                      <a:pt x="94" y="179"/>
                    </a:cubicBezTo>
                    <a:cubicBezTo>
                      <a:pt x="107" y="179"/>
                      <a:pt x="118" y="177"/>
                      <a:pt x="129" y="172"/>
                    </a:cubicBezTo>
                    <a:close/>
                    <a:moveTo>
                      <a:pt x="177" y="114"/>
                    </a:moveTo>
                    <a:cubicBezTo>
                      <a:pt x="175" y="114"/>
                      <a:pt x="173" y="115"/>
                      <a:pt x="172" y="115"/>
                    </a:cubicBezTo>
                    <a:cubicBezTo>
                      <a:pt x="167" y="113"/>
                      <a:pt x="170" y="93"/>
                      <a:pt x="163" y="94"/>
                    </a:cubicBezTo>
                    <a:cubicBezTo>
                      <a:pt x="160" y="95"/>
                      <a:pt x="165" y="110"/>
                      <a:pt x="172" y="118"/>
                    </a:cubicBezTo>
                    <a:cubicBezTo>
                      <a:pt x="173" y="119"/>
                      <a:pt x="174" y="118"/>
                      <a:pt x="176" y="118"/>
                    </a:cubicBezTo>
                    <a:cubicBezTo>
                      <a:pt x="176" y="117"/>
                      <a:pt x="177" y="115"/>
                      <a:pt x="177" y="114"/>
                    </a:cubicBezTo>
                    <a:close/>
                    <a:moveTo>
                      <a:pt x="172" y="128"/>
                    </a:moveTo>
                    <a:cubicBezTo>
                      <a:pt x="164" y="126"/>
                      <a:pt x="158" y="144"/>
                      <a:pt x="156" y="152"/>
                    </a:cubicBezTo>
                    <a:cubicBezTo>
                      <a:pt x="163" y="145"/>
                      <a:pt x="168" y="137"/>
                      <a:pt x="172" y="128"/>
                    </a:cubicBezTo>
                    <a:close/>
                    <a:moveTo>
                      <a:pt x="52" y="168"/>
                    </a:moveTo>
                    <a:cubicBezTo>
                      <a:pt x="53" y="160"/>
                      <a:pt x="54" y="151"/>
                      <a:pt x="52" y="150"/>
                    </a:cubicBezTo>
                    <a:cubicBezTo>
                      <a:pt x="45" y="144"/>
                      <a:pt x="40" y="135"/>
                      <a:pt x="47" y="126"/>
                    </a:cubicBezTo>
                    <a:cubicBezTo>
                      <a:pt x="48" y="125"/>
                      <a:pt x="49" y="124"/>
                      <a:pt x="49" y="122"/>
                    </a:cubicBezTo>
                    <a:cubicBezTo>
                      <a:pt x="50" y="119"/>
                      <a:pt x="47" y="121"/>
                      <a:pt x="42" y="121"/>
                    </a:cubicBezTo>
                    <a:cubicBezTo>
                      <a:pt x="37" y="121"/>
                      <a:pt x="41" y="113"/>
                      <a:pt x="31" y="112"/>
                    </a:cubicBezTo>
                    <a:cubicBezTo>
                      <a:pt x="21" y="111"/>
                      <a:pt x="21" y="109"/>
                      <a:pt x="20" y="103"/>
                    </a:cubicBezTo>
                    <a:cubicBezTo>
                      <a:pt x="20" y="97"/>
                      <a:pt x="14" y="91"/>
                      <a:pt x="9" y="90"/>
                    </a:cubicBezTo>
                    <a:cubicBezTo>
                      <a:pt x="9" y="91"/>
                      <a:pt x="9" y="93"/>
                      <a:pt x="9" y="94"/>
                    </a:cubicBezTo>
                    <a:cubicBezTo>
                      <a:pt x="9" y="126"/>
                      <a:pt x="27" y="154"/>
                      <a:pt x="52" y="168"/>
                    </a:cubicBezTo>
                    <a:close/>
                    <a:moveTo>
                      <a:pt x="108" y="41"/>
                    </a:moveTo>
                    <a:cubicBezTo>
                      <a:pt x="112" y="43"/>
                      <a:pt x="116" y="40"/>
                      <a:pt x="115" y="37"/>
                    </a:cubicBezTo>
                    <a:cubicBezTo>
                      <a:pt x="112" y="32"/>
                      <a:pt x="103" y="35"/>
                      <a:pt x="108" y="41"/>
                    </a:cubicBezTo>
                    <a:close/>
                    <a:moveTo>
                      <a:pt x="125" y="49"/>
                    </a:moveTo>
                    <a:cubicBezTo>
                      <a:pt x="128" y="49"/>
                      <a:pt x="130" y="55"/>
                      <a:pt x="129" y="58"/>
                    </a:cubicBezTo>
                    <a:cubicBezTo>
                      <a:pt x="127" y="64"/>
                      <a:pt x="122" y="60"/>
                      <a:pt x="121" y="56"/>
                    </a:cubicBezTo>
                    <a:cubicBezTo>
                      <a:pt x="121" y="52"/>
                      <a:pt x="122" y="49"/>
                      <a:pt x="125" y="49"/>
                    </a:cubicBezTo>
                    <a:close/>
                    <a:moveTo>
                      <a:pt x="158" y="77"/>
                    </a:moveTo>
                    <a:cubicBezTo>
                      <a:pt x="155" y="74"/>
                      <a:pt x="156" y="70"/>
                      <a:pt x="160" y="69"/>
                    </a:cubicBezTo>
                    <a:cubicBezTo>
                      <a:pt x="167" y="68"/>
                      <a:pt x="176" y="75"/>
                      <a:pt x="170" y="77"/>
                    </a:cubicBezTo>
                    <a:cubicBezTo>
                      <a:pt x="167" y="78"/>
                      <a:pt x="162" y="78"/>
                      <a:pt x="158" y="77"/>
                    </a:cubicBezTo>
                    <a:close/>
                    <a:moveTo>
                      <a:pt x="46" y="102"/>
                    </a:moveTo>
                    <a:cubicBezTo>
                      <a:pt x="49" y="102"/>
                      <a:pt x="57" y="104"/>
                      <a:pt x="59" y="106"/>
                    </a:cubicBezTo>
                    <a:cubicBezTo>
                      <a:pt x="61" y="109"/>
                      <a:pt x="53" y="108"/>
                      <a:pt x="48" y="106"/>
                    </a:cubicBezTo>
                    <a:cubicBezTo>
                      <a:pt x="45" y="105"/>
                      <a:pt x="43" y="103"/>
                      <a:pt x="46" y="102"/>
                    </a:cubicBez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sz="1200"/>
              </a:p>
            </p:txBody>
          </p:sp>
        </p:grpSp>
        <p:sp>
          <p:nvSpPr>
            <p:cNvPr id="215" name="TextBox 214"/>
            <p:cNvSpPr txBox="1"/>
            <p:nvPr/>
          </p:nvSpPr>
          <p:spPr>
            <a:xfrm>
              <a:off x="3815435" y="3129107"/>
              <a:ext cx="1240945" cy="245066"/>
            </a:xfrm>
            <a:prstGeom prst="rect">
              <a:avLst/>
            </a:prstGeom>
            <a:noFill/>
          </p:spPr>
          <p:txBody>
            <a:bodyPr wrap="square" lIns="0" tIns="0" rIns="0" bIns="0" rtlCol="0">
              <a:spAutoFit/>
            </a:bodyPr>
            <a:lstStyle/>
            <a:p>
              <a:pPr algn="ctr"/>
              <a:r>
                <a:rPr lang="en-US" sz="1100" dirty="0">
                  <a:solidFill>
                    <a:schemeClr val="bg1">
                      <a:alpha val="99000"/>
                    </a:schemeClr>
                  </a:solidFill>
                </a:rPr>
                <a:t>WA Web Role</a:t>
              </a:r>
            </a:p>
          </p:txBody>
        </p:sp>
      </p:grpSp>
      <p:grpSp>
        <p:nvGrpSpPr>
          <p:cNvPr id="22" name="Group 21"/>
          <p:cNvGrpSpPr/>
          <p:nvPr/>
        </p:nvGrpSpPr>
        <p:grpSpPr>
          <a:xfrm>
            <a:off x="7220747" y="4001725"/>
            <a:ext cx="589472" cy="788077"/>
            <a:chOff x="8495516" y="5335633"/>
            <a:chExt cx="785758" cy="1050769"/>
          </a:xfrm>
        </p:grpSpPr>
        <p:sp>
          <p:nvSpPr>
            <p:cNvPr id="161" name="TextBox 160"/>
            <p:cNvSpPr txBox="1"/>
            <p:nvPr/>
          </p:nvSpPr>
          <p:spPr>
            <a:xfrm>
              <a:off x="8783420" y="5736172"/>
              <a:ext cx="472582" cy="287259"/>
            </a:xfrm>
            <a:prstGeom prst="rect">
              <a:avLst/>
            </a:prstGeom>
            <a:noFill/>
          </p:spPr>
          <p:txBody>
            <a:bodyPr wrap="square" lIns="0" tIns="0" rIns="0" bIns="0" rtlCol="0">
              <a:spAutoFit/>
            </a:bodyPr>
            <a:lstStyle>
              <a:defPPr>
                <a:defRPr lang="en-US"/>
              </a:defPPr>
              <a:lvl1pPr algn="ctr">
                <a:defRPr sz="1400">
                  <a:solidFill>
                    <a:schemeClr val="bg1">
                      <a:alpha val="99000"/>
                    </a:schemeClr>
                  </a:solidFill>
                </a:defRPr>
              </a:lvl1pPr>
            </a:lstStyle>
            <a:p>
              <a:pPr algn="r"/>
              <a:r>
                <a:rPr lang="en-US" dirty="0"/>
                <a:t>AD</a:t>
              </a:r>
            </a:p>
          </p:txBody>
        </p:sp>
        <p:grpSp>
          <p:nvGrpSpPr>
            <p:cNvPr id="220" name="Group 219"/>
            <p:cNvGrpSpPr/>
            <p:nvPr/>
          </p:nvGrpSpPr>
          <p:grpSpPr>
            <a:xfrm>
              <a:off x="8495516" y="5335633"/>
              <a:ext cx="785758" cy="1050769"/>
              <a:chOff x="2575715" y="5186214"/>
              <a:chExt cx="785758" cy="1050769"/>
            </a:xfrm>
          </p:grpSpPr>
          <p:pic>
            <p:nvPicPr>
              <p:cNvPr id="221" name="Picture 6" descr="\\magnum\Projects\Microsoft\Cloud Power FY12\Design\Icons\PNGs\Server_2.png"/>
              <p:cNvPicPr>
                <a:picLocks noChangeAspect="1" noChangeArrowheads="1"/>
              </p:cNvPicPr>
              <p:nvPr/>
            </p:nvPicPr>
            <p:blipFill rotWithShape="1">
              <a:blip r:embed="rId3" cstate="print">
                <a:biLevel thresh="25000"/>
              </a:blip>
              <a:srcRect l="27509"/>
              <a:stretch/>
            </p:blipFill>
            <p:spPr bwMode="auto">
              <a:xfrm>
                <a:off x="2575715" y="5186214"/>
                <a:ext cx="785758" cy="1050769"/>
              </a:xfrm>
              <a:prstGeom prst="rect">
                <a:avLst/>
              </a:prstGeom>
              <a:noFill/>
            </p:spPr>
          </p:pic>
          <p:grpSp>
            <p:nvGrpSpPr>
              <p:cNvPr id="222" name="Group 221"/>
              <p:cNvGrpSpPr/>
              <p:nvPr/>
            </p:nvGrpSpPr>
            <p:grpSpPr>
              <a:xfrm>
                <a:off x="2716724" y="5793346"/>
                <a:ext cx="619477" cy="443637"/>
                <a:chOff x="1840649" y="4818296"/>
                <a:chExt cx="966161" cy="691914"/>
              </a:xfrm>
            </p:grpSpPr>
            <p:sp>
              <p:nvSpPr>
                <p:cNvPr id="223" name="Freeform 222"/>
                <p:cNvSpPr>
                  <a:spLocks noChangeAspect="1"/>
                </p:cNvSpPr>
                <p:nvPr/>
              </p:nvSpPr>
              <p:spPr bwMode="auto">
                <a:xfrm>
                  <a:off x="1840649" y="4818297"/>
                  <a:ext cx="483050" cy="691913"/>
                </a:xfrm>
                <a:custGeom>
                  <a:avLst/>
                  <a:gdLst/>
                  <a:ahLst/>
                  <a:cxnLst>
                    <a:cxn ang="0">
                      <a:pos x="690" y="0"/>
                    </a:cxn>
                    <a:cxn ang="0">
                      <a:pos x="0" y="1003"/>
                    </a:cxn>
                    <a:cxn ang="0">
                      <a:pos x="689" y="1143"/>
                    </a:cxn>
                    <a:cxn ang="0">
                      <a:pos x="690" y="0"/>
                    </a:cxn>
                  </a:cxnLst>
                  <a:rect l="0" t="0" r="r" b="b"/>
                  <a:pathLst>
                    <a:path w="690" h="1143">
                      <a:moveTo>
                        <a:pt x="690" y="0"/>
                      </a:moveTo>
                      <a:lnTo>
                        <a:pt x="0" y="1003"/>
                      </a:lnTo>
                      <a:lnTo>
                        <a:pt x="689" y="1143"/>
                      </a:lnTo>
                      <a:lnTo>
                        <a:pt x="690" y="0"/>
                      </a:lnTo>
                      <a:close/>
                    </a:path>
                  </a:pathLst>
                </a:custGeom>
                <a:solidFill>
                  <a:schemeClr val="accent4"/>
                </a:solidFill>
                <a:ln w="9525" cap="flat" cmpd="sng">
                  <a:noFill/>
                  <a:prstDash val="solid"/>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224" name="Freeform 223"/>
                <p:cNvSpPr>
                  <a:spLocks noChangeAspect="1"/>
                </p:cNvSpPr>
                <p:nvPr/>
              </p:nvSpPr>
              <p:spPr bwMode="auto">
                <a:xfrm flipH="1">
                  <a:off x="2323760" y="4818296"/>
                  <a:ext cx="483050" cy="691913"/>
                </a:xfrm>
                <a:custGeom>
                  <a:avLst/>
                  <a:gdLst/>
                  <a:ahLst/>
                  <a:cxnLst>
                    <a:cxn ang="0">
                      <a:pos x="690" y="0"/>
                    </a:cxn>
                    <a:cxn ang="0">
                      <a:pos x="0" y="1003"/>
                    </a:cxn>
                    <a:cxn ang="0">
                      <a:pos x="689" y="1143"/>
                    </a:cxn>
                    <a:cxn ang="0">
                      <a:pos x="690" y="0"/>
                    </a:cxn>
                  </a:cxnLst>
                  <a:rect l="0" t="0" r="r" b="b"/>
                  <a:pathLst>
                    <a:path w="690" h="1143">
                      <a:moveTo>
                        <a:pt x="690" y="0"/>
                      </a:moveTo>
                      <a:lnTo>
                        <a:pt x="0" y="1003"/>
                      </a:lnTo>
                      <a:lnTo>
                        <a:pt x="689" y="1143"/>
                      </a:lnTo>
                      <a:lnTo>
                        <a:pt x="690" y="0"/>
                      </a:lnTo>
                      <a:close/>
                    </a:path>
                  </a:pathLst>
                </a:custGeom>
                <a:solidFill>
                  <a:schemeClr val="accent4">
                    <a:lumMod val="75000"/>
                  </a:schemeClr>
                </a:solidFill>
                <a:ln w="9525" cap="flat" cmpd="sng">
                  <a:noFill/>
                  <a:prstDash val="solid"/>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225" name="Oval 224"/>
                <p:cNvSpPr>
                  <a:spLocks noChangeAspect="1" noChangeArrowheads="1"/>
                </p:cNvSpPr>
                <p:nvPr/>
              </p:nvSpPr>
              <p:spPr bwMode="auto">
                <a:xfrm>
                  <a:off x="2201709" y="4985896"/>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226" name="Oval 225"/>
                <p:cNvSpPr>
                  <a:spLocks noChangeAspect="1" noChangeArrowheads="1"/>
                </p:cNvSpPr>
                <p:nvPr/>
              </p:nvSpPr>
              <p:spPr bwMode="auto">
                <a:xfrm flipH="1">
                  <a:off x="2351276" y="4985914"/>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227" name="Oval 226"/>
                <p:cNvSpPr>
                  <a:spLocks noChangeAspect="1" noChangeArrowheads="1"/>
                </p:cNvSpPr>
                <p:nvPr/>
              </p:nvSpPr>
              <p:spPr bwMode="auto">
                <a:xfrm>
                  <a:off x="2201709" y="531709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228" name="Oval 227"/>
                <p:cNvSpPr>
                  <a:spLocks noChangeAspect="1" noChangeArrowheads="1"/>
                </p:cNvSpPr>
                <p:nvPr/>
              </p:nvSpPr>
              <p:spPr bwMode="auto">
                <a:xfrm flipH="1">
                  <a:off x="2351276" y="5317110"/>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229" name="Oval 228"/>
                <p:cNvSpPr>
                  <a:spLocks noChangeAspect="1" noChangeArrowheads="1"/>
                </p:cNvSpPr>
                <p:nvPr/>
              </p:nvSpPr>
              <p:spPr bwMode="auto">
                <a:xfrm flipH="1">
                  <a:off x="2477440" y="529328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230" name="Oval 229"/>
                <p:cNvSpPr>
                  <a:spLocks noChangeAspect="1" noChangeArrowheads="1"/>
                </p:cNvSpPr>
                <p:nvPr/>
              </p:nvSpPr>
              <p:spPr bwMode="auto">
                <a:xfrm>
                  <a:off x="2077441" y="529328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231" name="Oval 230"/>
                <p:cNvSpPr>
                  <a:spLocks noChangeAspect="1" noChangeArrowheads="1"/>
                </p:cNvSpPr>
                <p:nvPr/>
              </p:nvSpPr>
              <p:spPr bwMode="auto">
                <a:xfrm flipH="1">
                  <a:off x="2603604" y="5277799"/>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232" name="Oval 231"/>
                <p:cNvSpPr>
                  <a:spLocks noChangeAspect="1" noChangeArrowheads="1"/>
                </p:cNvSpPr>
                <p:nvPr/>
              </p:nvSpPr>
              <p:spPr bwMode="auto">
                <a:xfrm flipH="1">
                  <a:off x="1953173" y="5277799"/>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233" name="Arc 232"/>
                <p:cNvSpPr/>
                <p:nvPr/>
              </p:nvSpPr>
              <p:spPr>
                <a:xfrm rot="5012506">
                  <a:off x="2200463" y="5152334"/>
                  <a:ext cx="197274" cy="174698"/>
                </a:xfrm>
                <a:prstGeom prst="arc">
                  <a:avLst>
                    <a:gd name="adj1" fmla="val 16200000"/>
                    <a:gd name="adj2" fmla="val 81480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sp>
              <p:nvSpPr>
                <p:cNvPr id="234" name="Arc 233"/>
                <p:cNvSpPr/>
                <p:nvPr/>
              </p:nvSpPr>
              <p:spPr>
                <a:xfrm rot="16587494" flipH="1">
                  <a:off x="2252986" y="5152334"/>
                  <a:ext cx="197274" cy="174698"/>
                </a:xfrm>
                <a:prstGeom prst="arc">
                  <a:avLst>
                    <a:gd name="adj1" fmla="val 16200000"/>
                    <a:gd name="adj2" fmla="val 81480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sp>
              <p:nvSpPr>
                <p:cNvPr id="235" name="Arc 234"/>
                <p:cNvSpPr/>
                <p:nvPr/>
              </p:nvSpPr>
              <p:spPr>
                <a:xfrm rot="7395384">
                  <a:off x="2218960" y="4926421"/>
                  <a:ext cx="150756" cy="174698"/>
                </a:xfrm>
                <a:prstGeom prst="arc">
                  <a:avLst>
                    <a:gd name="adj1" fmla="val 16200000"/>
                    <a:gd name="adj2" fmla="val 21459126"/>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cxnSp>
              <p:nvCxnSpPr>
                <p:cNvPr id="236" name="Straight Connector 235"/>
                <p:cNvCxnSpPr>
                  <a:stCxn id="225" idx="4"/>
                  <a:endCxn id="227" idx="0"/>
                </p:cNvCxnSpPr>
                <p:nvPr/>
              </p:nvCxnSpPr>
              <p:spPr>
                <a:xfrm>
                  <a:off x="2247429" y="5077336"/>
                  <a:ext cx="0" cy="2397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37" name="Oval 236"/>
                <p:cNvSpPr>
                  <a:spLocks noChangeAspect="1" noChangeArrowheads="1"/>
                </p:cNvSpPr>
                <p:nvPr/>
              </p:nvSpPr>
              <p:spPr bwMode="auto">
                <a:xfrm>
                  <a:off x="2201709" y="5139927"/>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238" name="Straight Connector 237"/>
                <p:cNvCxnSpPr>
                  <a:stCxn id="226" idx="4"/>
                  <a:endCxn id="228" idx="0"/>
                </p:cNvCxnSpPr>
                <p:nvPr/>
              </p:nvCxnSpPr>
              <p:spPr>
                <a:xfrm>
                  <a:off x="2396996" y="5077354"/>
                  <a:ext cx="0" cy="2397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39" name="Oval 238"/>
                <p:cNvSpPr>
                  <a:spLocks noChangeAspect="1" noChangeArrowheads="1"/>
                </p:cNvSpPr>
                <p:nvPr/>
              </p:nvSpPr>
              <p:spPr bwMode="auto">
                <a:xfrm flipH="1">
                  <a:off x="2351275" y="5139945"/>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240" name="Straight Connector 239"/>
                <p:cNvCxnSpPr>
                  <a:stCxn id="226" idx="3"/>
                  <a:endCxn id="231" idx="7"/>
                </p:cNvCxnSpPr>
                <p:nvPr/>
              </p:nvCxnSpPr>
              <p:spPr>
                <a:xfrm>
                  <a:off x="2429325" y="5063963"/>
                  <a:ext cx="187670" cy="22722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1" name="Oval 240"/>
                <p:cNvSpPr>
                  <a:spLocks noChangeAspect="1" noChangeArrowheads="1"/>
                </p:cNvSpPr>
                <p:nvPr/>
              </p:nvSpPr>
              <p:spPr bwMode="auto">
                <a:xfrm flipH="1">
                  <a:off x="2477440" y="5131857"/>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242" name="Straight Connector 241"/>
                <p:cNvCxnSpPr>
                  <a:stCxn id="225" idx="3"/>
                  <a:endCxn id="232" idx="1"/>
                </p:cNvCxnSpPr>
                <p:nvPr/>
              </p:nvCxnSpPr>
              <p:spPr>
                <a:xfrm flipH="1">
                  <a:off x="2031222" y="5063945"/>
                  <a:ext cx="183878" cy="2272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3" name="Oval 242"/>
                <p:cNvSpPr>
                  <a:spLocks noChangeAspect="1" noChangeArrowheads="1"/>
                </p:cNvSpPr>
                <p:nvPr/>
              </p:nvSpPr>
              <p:spPr bwMode="auto">
                <a:xfrm>
                  <a:off x="2082174" y="5131848"/>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244" name="Straight Connector 243"/>
                <p:cNvCxnSpPr>
                  <a:stCxn id="237" idx="3"/>
                  <a:endCxn id="230" idx="7"/>
                </p:cNvCxnSpPr>
                <p:nvPr/>
              </p:nvCxnSpPr>
              <p:spPr>
                <a:xfrm flipH="1">
                  <a:off x="2155490" y="5217976"/>
                  <a:ext cx="59610" cy="886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a:stCxn id="239" idx="3"/>
                  <a:endCxn id="229" idx="7"/>
                </p:cNvCxnSpPr>
                <p:nvPr/>
              </p:nvCxnSpPr>
              <p:spPr>
                <a:xfrm>
                  <a:off x="2429325" y="5217994"/>
                  <a:ext cx="61506" cy="8867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cxnSp>
        <p:nvCxnSpPr>
          <p:cNvPr id="252" name="Straight Arrow Connector 251"/>
          <p:cNvCxnSpPr/>
          <p:nvPr/>
        </p:nvCxnSpPr>
        <p:spPr>
          <a:xfrm>
            <a:off x="7397619" y="2738106"/>
            <a:ext cx="0" cy="639004"/>
          </a:xfrm>
          <a:prstGeom prst="straightConnector1">
            <a:avLst/>
          </a:prstGeom>
          <a:ln w="31750">
            <a:solidFill>
              <a:schemeClr val="accent1"/>
            </a:solidFill>
            <a:headEnd type="arrow"/>
            <a:tailEnd type="arrow"/>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VNET Connected – Local Testing</a:t>
            </a:r>
            <a:endParaRPr lang="en-US" dirty="0"/>
          </a:p>
        </p:txBody>
      </p:sp>
      <p:sp>
        <p:nvSpPr>
          <p:cNvPr id="26" name="Text Placeholder 25"/>
          <p:cNvSpPr>
            <a:spLocks noGrp="1"/>
          </p:cNvSpPr>
          <p:nvPr>
            <p:ph type="body" sz="quarter" idx="10"/>
          </p:nvPr>
        </p:nvSpPr>
        <p:spPr>
          <a:xfrm>
            <a:off x="389436" y="1917005"/>
            <a:ext cx="4183756" cy="668260"/>
          </a:xfrm>
        </p:spPr>
        <p:txBody>
          <a:bodyPr/>
          <a:lstStyle/>
          <a:p>
            <a:r>
              <a:rPr lang="en-US" sz="2100" dirty="0">
                <a:solidFill>
                  <a:schemeClr val="tx2">
                    <a:alpha val="99000"/>
                  </a:schemeClr>
                </a:solidFill>
              </a:rPr>
              <a:t>Manage Multiple Connection </a:t>
            </a:r>
          </a:p>
          <a:p>
            <a:r>
              <a:rPr lang="en-US" sz="2100" dirty="0">
                <a:solidFill>
                  <a:schemeClr val="tx2">
                    <a:alpha val="99000"/>
                  </a:schemeClr>
                </a:solidFill>
              </a:rPr>
              <a:t>Strings via Multiple Configurations</a:t>
            </a:r>
          </a:p>
        </p:txBody>
      </p:sp>
      <p:sp>
        <p:nvSpPr>
          <p:cNvPr id="3" name="AutoShape 2" descr="data:image/jpeg;base64,/9j/4AAQSkZJRgABAQAAAQABAAD/2wCEAAkGBhQQERQUEhITFBQWFBcUFBQWFx4XGBUWFh0VGRcXGhQXJyYeFyAjHRcVHzIgIycqLCwsGB4xNTEqNSY3LCkBCQoKDgwOGg8PGiklHyQpLCwuMjUsLCo0MDUsLCksNCwpKSwqLCw1NTQ0KSksLCwpKSwsKSwpNCwpKSwtLywsLP/AABEIAI4AugMBIgACEQEDEQH/xAAcAAACAwEBAQEAAAAAAAAAAAAAAwUGBwQCCAH/xABEEAACAQICBgcGBAIHCQEAAAABAgMABAURBhITITGRByJBUVJhchQyM3GB0SNCobFiwTZDU3SSssIVNXN1gqKz8PEX/8QAGgEBAAMBAQEAAAAAAAAAAAAAAAMEBQIBBv/EACYRAAICAQMEAQUBAAAAAAAAAAABAgMRBBIhMUFRYSITFEKR0TL/2gAMAwEAAhEDEQA/ANrechsguf1r82zeA86F+IfT9qfQ9EbZvAedG2bwHnT6KHgjbN4Dzo2zeA86fRQCNs3gPOjbN4Dzp9FAI2zeA86Ns3gPOn0UAjbN4Dzo2zeA86fRQCNs3gPOjbN4Dzp9FAI2zeA86Ns3gPOvc1yqb3ZVH8RA/evEN9G5yWRGPcGB/amGehtm8B50bZvAedPooeCNs3gPOjbN4Dzp9FAI2zeA86Ns3gPOn0UAj2g5gFcszlxp9IueKeqn0AhfiH0/an0hfiH0/an0AUUUUAUVz3t8kK6znLuHafkKrt1pW7H8NQo7zvP2qSFcp9CGy+FfDZaqKpDY5ccdoeQr3FpXOnvBXHmMjzH2qT7eREtXB+S6UVD4VpRFOQuepIfyN2+k8D+9TFQyi4vDLMZKSygoorLukfpP2Ra2s264zWWYfkPaifxd7dnZv4d1VStltiSRi5PCLJpd0kW+H5p8Wb+yU+7624L8t58qybHelG9uSRtTCngi6nN/ePOqlLKSSSSSd5J4k/Okk1tU6SEPbLsIwgOnvCxJYlieJJzJ+p30nbV4K0p1yq2ool+oyx4NpzeWhGxuJAB+Rjrp/hbMD6ZVquh/TJFcFYrsLBIdwkB/CY+ee+P65jzFYIJKaktQW6WFi5Ry4ws6o+vwaKxzoi6QSHWyuGzVurbufyt2RE9x7O47u0VsdYN1TqltZRsg4PDCiiioiMRc8U9VPpFzxT1U+gEL8Q+n7U+kL8Q+n7U+gCvE8wRSx4AZmvdQOml5s7VvMheddQjukkR2z2QcvBXL/EGnkLE7uwdgFEUdQ1reVZ8AsDcb+EYORbvPaF+Xaf8A0ac8QXoxKoysl7YtbekXNtu4Vd7eyRPdUfPieZpxGdU/r89DSWl8sx3GVyFTGgfSRrSLaXbdYnVhlJ949kbnv7j28Dv43HGNEYLlSCuox4Om4g+Y4H61iWluh7WlwVkdXUAMuqd7d2sOKef6cc6u1uvUR2PqIwlU89jRukzT32ZDb27fjsOu4/qlPd/Ef041iEtSM7NIxZiWYnNid5JPaTXO8NXKKY1Rwi9CxJHARXnVrreKpLR7RSe+k1IUJH5nO5VHeTU7korLJVYQkcJY5KCSewVoOjXQ1PcAPcHYIRmARm57uruy+pFaToh0dW9gAxAkm4mRh7p/hHZ8+Py4VbKyr9c3xX+w7X2PlPEYZLaR4iiI0bsjAKDvU5cWzPnUc2KSD3gjjuZF/cZH9a0XpewoR4izAfFijkPz6yH/ACA/Ws7uberdfzipHcZvydFrKshBizjkHWCZ5g5b80bjmOOqfoa+m9D8b9tsoJz7zp1/WpKv/wBwNfKgQqQRuIOYPcRX0N0M3OvYt/xSwHdrqhYf4g/Oq+tj8E32OrXuhz1RfqKKKyCoIueKeqn0i54p6qfQCF+IfT9qfSF+IfT9qfQBVb09tTJaEL72sCPM78h9eFWSubErITRPGTlrDIHuPEH6HI13XLbJMjtjvg4mF2l8TuHE7h8zuH6mt0w6yEMSRrwRQvzy4n6nM/WsbxHDQJiWyinRwXBHUdlIOe7epOXHgc891a7b49A4BWVd/nV3V5aWClpHGOcvkkKKjbnSKCMZtKv031U8e09LApbgqO1zx+ndVWFM5vhFqd8IdyW0t0yW1UpHk0x5J5nz8qyO9laRy7kszHMk8Sa7ps2JJOZPEmud461qao1LgpO5zeWRMkG/Mbv50iSKpOWDPdSrfEo7W5RbqFpNRvxEPV1fI58TwOXCrOSWMyZ0O6O5L5g8mccAO9st7+Sj+dbRhWERWsYjhQIo7uJPeT2mufAMcguola3ZdXL3BuK+WrUpWHqLp2SxLj0XIYaznIUUV5dwASTkAMyT2AdtVjsx7pdYPeqB+WBAfmWkOXLLnWdXNtVy0ivfariWbsdur6FAVP0AP1qBnt6+goW2CRwrUV57at76HLIx4cCR7zsR8t3886yG0woyyKigksQMh2knID68K+isDw0W1vFEPyIAfM8WPMmq2vsWxRJ92Y58ndRRRWQRiLninqp9IueKeqn0AhfiH0/an0hfiH0/an0AUUUUBWNMNEfaxtIshMoy7g4H5Sew9x+nyzqJzGxilUowOWTDIjyP3rbKjsXwCC7GU0YbLg3Bl+TDeKuU6nYtsuhS1GkVnK4ZlbJSnSrlcdHDL8G4Or2LKutl/wBS5ftSU6PpietJEB5ax/Qiri1FfkzvtbovoU1kpljhMlw+pEhY9uXAeZPACtCs+j6Fd8jvJ5Dqj9N/61Y7SySJdWNFRe4DL/7UU9ZFf55LdWkn+fBXtGNB47XKSTKSbsOXVT0g8T5n9Kiekro/9sHtEC/jqMmUf1qj/UOzvG7uq/UVSV81PfnkvquKW1Hzfh00kDZxsyMDvy3EEcQR2GrzhHSlNEAJlEo7+Dc+361b9KOj+3vs33wzf2qdvrXg/wCh86zTF+jPEICdVduvijO/6o2R5Z1pq2m9fLr7/pCqnF5RoNp0qWj+/rxnzGY5iojS7TyO4Uw27jZkfiScNceBQd+Xee3hWX3OFTxn8SGZfUjD9xX7bYVPIckglY/wxsf2FdR0lUXuTJOZLDZNSyr4hzrheZSd289mXbUvhPRnfTka0WxXxSnI/wCAZtzArStFejyCyIc/izDg7DcvoXs+e8/KvLNRCtcPLOoUwjy8s4Oj/QowZXFwuUhH4cZ/qwfzN/GRu8h86vVV3SLRZrmTaRyCKTUjUOM8wY5opQchuO5CPr3V26N4XJbQlJZNq5lkkL7/AOsYvkAeAGeQHYMqyLJuctzJW8krRRRXB4IueKeqn0i54p6qfQHOvxD6R/KoWw04gls5rrJlSFpFkRstcNGdwAHHW6ur36wqaX4h9I/lVJwzQp9aH8aIxqM7uJTrB5YWka2OY7tfrZ8dmndQFmw7SVJYxK2rFGbeK41nkUFRJrbnXPq5Ze8dx35cK6ItILZ9TVuYG2gzjykU646wzXI9b3W4eE91VJdCLhUjP4LNFBYLqMx1JHtGmZ1Y5bgdopByO8cK9Y3hm1N1PcSW1trYebZjtA2wdpJTmzZDcQ6Z8MzmKAtUWkdqyPItzbskfxHEqFUz4azA5L9a/ZNIbZTGGuYAZQDEDKo2gPApmetn5VUXwGW8X2jZQZezxRQrbz5B9SRZVmWcJkuoVGoNU8Wz45V+y6KXhjnRxbzPd28cU0zHVMLKpQkIFycb9cAavXzOQz3ASn/6FbiaVHeJEjnW2DmVdZpSATmn5UG8axPFW3bqm7LGoppHjjbNo/eGRA35bwTubiOFV260VlCSFFid/b0u0VjlrogjBVmyOqx1WPAjnVot7FEYusaq75a5A3n5nt3k0B0UUUUAUVHR6QQNctaiVTcKgkaLfrBTlkeGXaO3tqRoAorimxqBG1GnhVvC0ihuROddisCMxvHfQBlX7lRRQBRRRQBRUfimPwWrRLPKsbTPs4gc+u+7qjL5jj30yfGIUmSB5o1mkBMcRYB3AzzIXieB5GgOyiiigEXPFPVT6Rc8U9VPoBC/EPp+1ZdgY/2XpLcW/uw4hHtoxwG0Gs37iUfUVqK/EPp+1Z303YcyQW+IQj8WynV8++NiuYPlrBOZoC/4ziiWtvLPJ7kUbSN5hQTkPM8PrWVaAYLbthF5e4oBqXspmmY6wyjV+pkU6w65YjLvFd/Sxj3tllZWtsc3xKSPV8ouqxJy7iyZ/I1MdJeHrb4BcQxjJI4I41HkrRgftQE7bYpZWNhFIskcVmsa7JiTlqEdXLPrMT3cTXLo90lWF/Lsba415MiwUo6EgcSCwANUDSnA558IweaGE3KWywyzWw37RNVPy8W4FTlmcnNXHQvTTDsScbFFiuo1P4UkYSVBwbVI94dhyPzAoCyYPpDBd7UW8ok2UhikyBGq44r1gM/pRfaQwQTQwSyhZZyRCmRJcrxyIGQ49pFULoV97Ff+YSfzr10gf79wT1zf6aAt+kem9nh+QurhI2IzVN7OR3hFBOW4768aNae2WIlltbhXdRmUIZGy79VwCR5ioHSrSvDra9yNq95f7NV1IYttIiDNlG/cnvE7t+8Z9lUyTFGk0gw2YWE1iZNeNhIApmGTDMoMuGtlv8u6gLDhf9LLr+5J+0NS/TPjk1phUjwMUd3SIuvFFfPWIPYd2rn/ABVEYX/Sy6/uSftDWi4thMV3C8M6B45F1WU9o+fYQciD2EUBQcB6GcLktIy8RneSNXacyPrMWAJYapyHHur90+0liwTDPZbe4MdysKC2DDWcoHVSc8tXPV1+PdUNeYPiOjYaazkN5hyktJbye/CvaVI4AeJd3aV7alOknE4MQ0elvIkU68cZRmUa6fjRhl1uIIOsDkaAmdDukezuLZAbpXmitRLcZhs11FG0Y7sjke6rThOLRXUKTQOHicEo4BAIBIO45HiDVOTDokwBnSKNXOGHWZUAY5w5nNgMzXV0P/7ms/Q/+d6AsMGkMD3MlqsoNxGod48jmqtqkHPLL8y8D21H6Saf2OHMEurhUcjMIAXfI8CVQEgfOqjgz6ulGInus4zyWCuboUwuO8S5xG4VZbia5dQzgNqIoUgLnw97L5KooDl6QNKLbEJcIktZllUYgobLMMpzj3MjZFfqKvWK2eHNilq04X2/Ub2cHXzKKJGJyHUOX4hGtw35VRulbR2GHEcKuIkVHku0STVAAfVaMqxA7RmRn51K6T/0nwr+73H/AI7igLtpBpVa4ege6nSIH3Qd7Nl4UXNm+gqLwLpPw69lEUN0pkO5UdWjLHuXXA1j5DfVQ0Pw9MTxzEri6US+yyC3t0cZqgBddYKd2fUz+bE1LdMmi8MmGzTrGqT24WWKVQFYarLmNYbyCM/rkeygLfFjEU0hSNs2jYBhkRx4EE8R5ipSq1ojIJbO0uCiiSeGKSVgMizFQST9ST9astAIX4h9P2pOM4Wt1bywSe7LG0Z8tYEZ/Tj9KcvxD6ftT6Axboq0LvVvle+idY7GFobYsMgxZ36y5+8AGc5+a1oHSfh8lxhV1FCjSSMihUUZsx10O4du4GrTRQFCjxu6wzD8PC2E1wBAqXCRj8SFlVNXqb8/zA/LjUHhOHz4njVviAsJLKGCNg7TDUknZg4HV7fe49w48BWs0UBkFkbzAcQvSLGe7tLqXbI0A1mRiSciBw94gg5cARX5dWuIX2MYbeS2ckMCMwWM9ZokHF5iNyFydw7AgrYKMqAyJxd4Ni97c+wzXcF3kyyQDWZMt+qR2doyOXAEV4ubTEL3GMOvJbOSGBGYLH7zRKAc3mI3KXJ4dgUVsFGVAZ5h2CzrpLcXBicQNaIiy5dQsBF1Q3fuPKrNpliV3b24ksrcXEiyLrxcC0eTa2rv456vDP5Gp2igMpxjT2/vreW2gwa6jllRoi8vVjQOCrHWYAHcTxIqRuOjyWPR1sOQh59lrbjuaTaCYqCezMaoJ8q0WigM60KxSe8tP9n3Nhc22raGF5pFyjJCiMaufEkEn6VB6GaQX+DwewT4XdTmN3EMsA1kdWJbe/ADMnf3HIgZVsNFAZVoJgl8MavLm9gKCa3XeN8a62zIiD8GKqNU5dqmuPA/bdHJp4PYpryyllMsLwDWZC2QyKjhuCgg5e7mONbDRQGMaT2uJYneYdctZSQ28dympCRrSKoZGeaXLcgOWQH8Jq0aQ4NM+kOGzrE7QxwTrJKB1ULJOAC3ZmWHOr/lRQGW4nhF5g+Jz3tnbtd2t1k1xCh/ESTiWUdu8k7s/eIOW40jSHFL/HohZwWE9nBIy+0XFyNTJFIbVVeJOYHDjw3A51rNFAR1rh628UEMYySNVjX0oAB+1SNIueKeqn0AhfiH0/an0h4TrZg5bsuFGzfxjlQ9H0UjZv4xyo2b+McqHg+ikbN/GOVGzfxjlQD6KRs38Y5UbN/GOVAPopGzfxjlRs38Y5UA+ikbN/GOVGzfxjlQD6KRs38Y5UbN/GOVAPopGzfxjlRs38Y5UA+ikbN/GOVGzfxjlQD6KRs38Y5UbN/GOVAPopGzfxjlRs38Y5UAXPFPVT659gxIJYHI58K6KA//2Q=="/>
          <p:cNvSpPr>
            <a:spLocks noChangeAspect="1" noChangeArrowheads="1"/>
          </p:cNvSpPr>
          <p:nvPr/>
        </p:nvSpPr>
        <p:spPr bwMode="auto">
          <a:xfrm>
            <a:off x="47637" y="-494109"/>
            <a:ext cx="1329084" cy="10144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9" tIns="34295" rIns="68589" bIns="34295" numCol="1" anchor="t" anchorCtr="0" compatLnSpc="1">
            <a:prstTxWarp prst="textNoShape">
              <a:avLst/>
            </a:prstTxWarp>
          </a:bodyPr>
          <a:lstStyle/>
          <a:p>
            <a:endParaRPr lang="en-US"/>
          </a:p>
        </p:txBody>
      </p:sp>
      <p:sp>
        <p:nvSpPr>
          <p:cNvPr id="46" name="TextBox 45"/>
          <p:cNvSpPr txBox="1"/>
          <p:nvPr/>
        </p:nvSpPr>
        <p:spPr>
          <a:xfrm>
            <a:off x="2746378" y="3102288"/>
            <a:ext cx="2272628" cy="469369"/>
          </a:xfrm>
          <a:prstGeom prst="rect">
            <a:avLst/>
          </a:prstGeom>
        </p:spPr>
        <p:txBody>
          <a:bodyPr wrap="none" lIns="68589" tIns="34295" rIns="68589" bIns="34295">
            <a:spAutoFit/>
          </a:bodyPr>
          <a:lstStyle>
            <a:defPPr>
              <a:defRPr lang="en-US"/>
            </a:defPPr>
            <a:lvl1pPr>
              <a:defRPr sz="2600" spc="-100">
                <a:ln w="3175">
                  <a:noFill/>
                </a:ln>
                <a:solidFill>
                  <a:schemeClr val="accent2">
                    <a:alpha val="99000"/>
                  </a:schemeClr>
                </a:solidFill>
                <a:latin typeface="Segoe UI Light" pitchFamily="34" charset="0"/>
                <a:cs typeface="Arial" charset="0"/>
              </a:defRPr>
            </a:lvl1pPr>
          </a:lstStyle>
          <a:p>
            <a:r>
              <a:rPr lang="en-US" dirty="0"/>
              <a:t>Developer Fabric</a:t>
            </a:r>
          </a:p>
        </p:txBody>
      </p:sp>
      <p:sp>
        <p:nvSpPr>
          <p:cNvPr id="253" name="Rectangle 252"/>
          <p:cNvSpPr/>
          <p:nvPr/>
        </p:nvSpPr>
        <p:spPr>
          <a:xfrm>
            <a:off x="4383724" y="660274"/>
            <a:ext cx="4556074" cy="377036"/>
          </a:xfrm>
          <a:prstGeom prst="rect">
            <a:avLst/>
          </a:prstGeom>
        </p:spPr>
        <p:txBody>
          <a:bodyPr wrap="none" lIns="68589" tIns="34295" rIns="68589" bIns="34295">
            <a:spAutoFit/>
          </a:bodyPr>
          <a:lstStyle/>
          <a:p>
            <a:r>
              <a:rPr lang="en-US" sz="2000" spc="-75" dirty="0" err="1">
                <a:ln w="3175">
                  <a:noFill/>
                </a:ln>
                <a:solidFill>
                  <a:schemeClr val="accent2">
                    <a:alpha val="99000"/>
                  </a:schemeClr>
                </a:solidFill>
                <a:latin typeface="Segoe UI Light" pitchFamily="34" charset="0"/>
                <a:cs typeface="Arial" charset="0"/>
              </a:rPr>
              <a:t>ContosoVNet</a:t>
            </a:r>
            <a:r>
              <a:rPr lang="en-US" sz="2000" spc="-75" dirty="0">
                <a:ln w="3175">
                  <a:noFill/>
                </a:ln>
                <a:solidFill>
                  <a:schemeClr val="accent2">
                    <a:alpha val="99000"/>
                  </a:schemeClr>
                </a:solidFill>
                <a:latin typeface="Segoe UI Light" pitchFamily="34" charset="0"/>
                <a:cs typeface="Arial" charset="0"/>
              </a:rPr>
              <a:t> (10.0.0.0/8) </a:t>
            </a:r>
            <a:r>
              <a:rPr lang="en-US" sz="2000" spc="-75" dirty="0">
                <a:ln w="3175">
                  <a:noFill/>
                </a:ln>
                <a:solidFill>
                  <a:schemeClr val="accent2">
                    <a:alpha val="99000"/>
                  </a:schemeClr>
                </a:solidFill>
                <a:latin typeface="Segoe UI Light" pitchFamily="34" charset="0"/>
                <a:cs typeface="Arial" charset="0"/>
                <a:sym typeface="Wingdings" pitchFamily="2" charset="2"/>
              </a:rPr>
              <a:t></a:t>
            </a:r>
            <a:r>
              <a:rPr lang="en-US" sz="2000" spc="-75" dirty="0">
                <a:ln w="3175">
                  <a:noFill/>
                </a:ln>
                <a:solidFill>
                  <a:schemeClr val="accent2">
                    <a:alpha val="99000"/>
                  </a:schemeClr>
                </a:solidFill>
                <a:latin typeface="Segoe UI Light" pitchFamily="34" charset="0"/>
                <a:cs typeface="Arial" charset="0"/>
              </a:rPr>
              <a:t> </a:t>
            </a:r>
            <a:r>
              <a:rPr lang="en-US" sz="2000" spc="-75" dirty="0" err="1">
                <a:ln w="3175">
                  <a:noFill/>
                </a:ln>
                <a:solidFill>
                  <a:schemeClr val="accent2">
                    <a:alpha val="99000"/>
                  </a:schemeClr>
                </a:solidFill>
                <a:latin typeface="Segoe UI Light" pitchFamily="34" charset="0"/>
                <a:cs typeface="Arial" charset="0"/>
              </a:rPr>
              <a:t>MyAffinityGroup</a:t>
            </a:r>
            <a:endParaRPr lang="en-US" sz="2000" spc="-75" dirty="0">
              <a:ln w="3175">
                <a:noFill/>
              </a:ln>
              <a:solidFill>
                <a:schemeClr val="accent2">
                  <a:alpha val="99000"/>
                </a:schemeClr>
              </a:solidFill>
              <a:latin typeface="Segoe UI Light" pitchFamily="34" charset="0"/>
              <a:cs typeface="Arial" charset="0"/>
            </a:endParaRPr>
          </a:p>
        </p:txBody>
      </p:sp>
      <p:grpSp>
        <p:nvGrpSpPr>
          <p:cNvPr id="21" name="Group 20"/>
          <p:cNvGrpSpPr/>
          <p:nvPr/>
        </p:nvGrpSpPr>
        <p:grpSpPr>
          <a:xfrm>
            <a:off x="6066890" y="4231642"/>
            <a:ext cx="964117" cy="827461"/>
            <a:chOff x="9662639" y="5587874"/>
            <a:chExt cx="1285155" cy="1103281"/>
          </a:xfrm>
        </p:grpSpPr>
        <p:sp>
          <p:nvSpPr>
            <p:cNvPr id="247" name="TextBox 246"/>
            <p:cNvSpPr txBox="1"/>
            <p:nvPr/>
          </p:nvSpPr>
          <p:spPr>
            <a:xfrm>
              <a:off x="9864982" y="6116640"/>
              <a:ext cx="880466" cy="574515"/>
            </a:xfrm>
            <a:prstGeom prst="rect">
              <a:avLst/>
            </a:prstGeom>
            <a:noFill/>
          </p:spPr>
          <p:txBody>
            <a:bodyPr wrap="square" lIns="0" tIns="0" rIns="0" bIns="0" rtlCol="0">
              <a:spAutoFit/>
            </a:bodyPr>
            <a:lstStyle>
              <a:defPPr>
                <a:defRPr lang="en-US"/>
              </a:defPPr>
              <a:lvl1pPr algn="ctr">
                <a:defRPr sz="1400">
                  <a:solidFill>
                    <a:schemeClr val="bg1">
                      <a:alpha val="99000"/>
                    </a:schemeClr>
                  </a:solidFill>
                </a:defRPr>
              </a:lvl1pPr>
            </a:lstStyle>
            <a:p>
              <a:r>
                <a:rPr lang="en-US" dirty="0"/>
                <a:t>SQL Mirror</a:t>
              </a:r>
            </a:p>
          </p:txBody>
        </p:sp>
        <p:grpSp>
          <p:nvGrpSpPr>
            <p:cNvPr id="20" name="Group 19"/>
            <p:cNvGrpSpPr/>
            <p:nvPr/>
          </p:nvGrpSpPr>
          <p:grpSpPr>
            <a:xfrm>
              <a:off x="9662639" y="5587874"/>
              <a:ext cx="1285155" cy="525255"/>
              <a:chOff x="9726104" y="5587874"/>
              <a:chExt cx="1285155" cy="525255"/>
            </a:xfrm>
          </p:grpSpPr>
          <p:grpSp>
            <p:nvGrpSpPr>
              <p:cNvPr id="248" name="Group 247"/>
              <p:cNvGrpSpPr/>
              <p:nvPr/>
            </p:nvGrpSpPr>
            <p:grpSpPr>
              <a:xfrm>
                <a:off x="9726104" y="5587874"/>
                <a:ext cx="626605" cy="525255"/>
                <a:chOff x="8480471" y="4278533"/>
                <a:chExt cx="813936" cy="682287"/>
              </a:xfrm>
            </p:grpSpPr>
            <p:sp>
              <p:nvSpPr>
                <p:cNvPr id="249" name="Freeform 34"/>
                <p:cNvSpPr>
                  <a:spLocks noEditPoints="1"/>
                </p:cNvSpPr>
                <p:nvPr/>
              </p:nvSpPr>
              <p:spPr bwMode="auto">
                <a:xfrm>
                  <a:off x="8810226" y="4485693"/>
                  <a:ext cx="484181" cy="475127"/>
                </a:xfrm>
                <a:custGeom>
                  <a:avLst/>
                  <a:gdLst>
                    <a:gd name="T0" fmla="*/ 1691 w 1811"/>
                    <a:gd name="T1" fmla="*/ 192 h 1777"/>
                    <a:gd name="T2" fmla="*/ 907 w 1811"/>
                    <a:gd name="T3" fmla="*/ 0 h 1777"/>
                    <a:gd name="T4" fmla="*/ 330 w 1811"/>
                    <a:gd name="T5" fmla="*/ 83 h 1777"/>
                    <a:gd name="T6" fmla="*/ 120 w 1811"/>
                    <a:gd name="T7" fmla="*/ 192 h 1777"/>
                    <a:gd name="T8" fmla="*/ 0 w 1811"/>
                    <a:gd name="T9" fmla="*/ 419 h 1777"/>
                    <a:gd name="T10" fmla="*/ 0 w 1811"/>
                    <a:gd name="T11" fmla="*/ 1306 h 1777"/>
                    <a:gd name="T12" fmla="*/ 108 w 1811"/>
                    <a:gd name="T13" fmla="*/ 1543 h 1777"/>
                    <a:gd name="T14" fmla="*/ 907 w 1811"/>
                    <a:gd name="T15" fmla="*/ 1777 h 1777"/>
                    <a:gd name="T16" fmla="*/ 1150 w 1811"/>
                    <a:gd name="T17" fmla="*/ 1762 h 1777"/>
                    <a:gd name="T18" fmla="*/ 1700 w 1811"/>
                    <a:gd name="T19" fmla="*/ 1547 h 1777"/>
                    <a:gd name="T20" fmla="*/ 1703 w 1811"/>
                    <a:gd name="T21" fmla="*/ 1547 h 1777"/>
                    <a:gd name="T22" fmla="*/ 1811 w 1811"/>
                    <a:gd name="T23" fmla="*/ 1310 h 1777"/>
                    <a:gd name="T24" fmla="*/ 1811 w 1811"/>
                    <a:gd name="T25" fmla="*/ 832 h 1777"/>
                    <a:gd name="T26" fmla="*/ 1811 w 1811"/>
                    <a:gd name="T27" fmla="*/ 832 h 1777"/>
                    <a:gd name="T28" fmla="*/ 1811 w 1811"/>
                    <a:gd name="T29" fmla="*/ 419 h 1777"/>
                    <a:gd name="T30" fmla="*/ 1691 w 1811"/>
                    <a:gd name="T31" fmla="*/ 192 h 1777"/>
                    <a:gd name="T32" fmla="*/ 907 w 1811"/>
                    <a:gd name="T33" fmla="*/ 167 h 1777"/>
                    <a:gd name="T34" fmla="*/ 1646 w 1811"/>
                    <a:gd name="T35" fmla="*/ 419 h 1777"/>
                    <a:gd name="T36" fmla="*/ 907 w 1811"/>
                    <a:gd name="T37" fmla="*/ 672 h 1777"/>
                    <a:gd name="T38" fmla="*/ 167 w 1811"/>
                    <a:gd name="T39" fmla="*/ 419 h 1777"/>
                    <a:gd name="T40" fmla="*/ 907 w 1811"/>
                    <a:gd name="T41" fmla="*/ 167 h 1777"/>
                    <a:gd name="T42" fmla="*/ 167 w 1811"/>
                    <a:gd name="T43" fmla="*/ 593 h 1777"/>
                    <a:gd name="T44" fmla="*/ 232 w 1811"/>
                    <a:gd name="T45" fmla="*/ 638 h 1777"/>
                    <a:gd name="T46" fmla="*/ 907 w 1811"/>
                    <a:gd name="T47" fmla="*/ 771 h 1777"/>
                    <a:gd name="T48" fmla="*/ 1455 w 1811"/>
                    <a:gd name="T49" fmla="*/ 692 h 1777"/>
                    <a:gd name="T50" fmla="*/ 1641 w 1811"/>
                    <a:gd name="T51" fmla="*/ 598 h 1777"/>
                    <a:gd name="T52" fmla="*/ 1646 w 1811"/>
                    <a:gd name="T53" fmla="*/ 593 h 1777"/>
                    <a:gd name="T54" fmla="*/ 1646 w 1811"/>
                    <a:gd name="T55" fmla="*/ 774 h 1777"/>
                    <a:gd name="T56" fmla="*/ 1646 w 1811"/>
                    <a:gd name="T57" fmla="*/ 822 h 1777"/>
                    <a:gd name="T58" fmla="*/ 1245 w 1811"/>
                    <a:gd name="T59" fmla="*/ 932 h 1777"/>
                    <a:gd name="T60" fmla="*/ 901 w 1811"/>
                    <a:gd name="T61" fmla="*/ 962 h 1777"/>
                    <a:gd name="T62" fmla="*/ 167 w 1811"/>
                    <a:gd name="T63" fmla="*/ 722 h 1777"/>
                    <a:gd name="T64" fmla="*/ 167 w 1811"/>
                    <a:gd name="T65" fmla="*/ 593 h 1777"/>
                    <a:gd name="T66" fmla="*/ 167 w 1811"/>
                    <a:gd name="T67" fmla="*/ 1049 h 1777"/>
                    <a:gd name="T68" fmla="*/ 167 w 1811"/>
                    <a:gd name="T69" fmla="*/ 884 h 1777"/>
                    <a:gd name="T70" fmla="*/ 232 w 1811"/>
                    <a:gd name="T71" fmla="*/ 929 h 1777"/>
                    <a:gd name="T72" fmla="*/ 901 w 1811"/>
                    <a:gd name="T73" fmla="*/ 1058 h 1777"/>
                    <a:gd name="T74" fmla="*/ 1183 w 1811"/>
                    <a:gd name="T75" fmla="*/ 1040 h 1777"/>
                    <a:gd name="T76" fmla="*/ 1646 w 1811"/>
                    <a:gd name="T77" fmla="*/ 934 h 1777"/>
                    <a:gd name="T78" fmla="*/ 1646 w 1811"/>
                    <a:gd name="T79" fmla="*/ 1138 h 1777"/>
                    <a:gd name="T80" fmla="*/ 1159 w 1811"/>
                    <a:gd name="T81" fmla="*/ 1252 h 1777"/>
                    <a:gd name="T82" fmla="*/ 901 w 1811"/>
                    <a:gd name="T83" fmla="*/ 1268 h 1777"/>
                    <a:gd name="T84" fmla="*/ 167 w 1811"/>
                    <a:gd name="T85" fmla="*/ 1053 h 1777"/>
                    <a:gd name="T86" fmla="*/ 167 w 1811"/>
                    <a:gd name="T87" fmla="*/ 1049 h 1777"/>
                    <a:gd name="T88" fmla="*/ 907 w 1811"/>
                    <a:gd name="T89" fmla="*/ 1611 h 1777"/>
                    <a:gd name="T90" fmla="*/ 167 w 1811"/>
                    <a:gd name="T91" fmla="*/ 1306 h 1777"/>
                    <a:gd name="T92" fmla="*/ 167 w 1811"/>
                    <a:gd name="T93" fmla="*/ 1196 h 1777"/>
                    <a:gd name="T94" fmla="*/ 226 w 1811"/>
                    <a:gd name="T95" fmla="*/ 1233 h 1777"/>
                    <a:gd name="T96" fmla="*/ 901 w 1811"/>
                    <a:gd name="T97" fmla="*/ 1365 h 1777"/>
                    <a:gd name="T98" fmla="*/ 1157 w 1811"/>
                    <a:gd name="T99" fmla="*/ 1350 h 1777"/>
                    <a:gd name="T100" fmla="*/ 1646 w 1811"/>
                    <a:gd name="T101" fmla="*/ 1241 h 1777"/>
                    <a:gd name="T102" fmla="*/ 1646 w 1811"/>
                    <a:gd name="T103" fmla="*/ 1394 h 1777"/>
                    <a:gd name="T104" fmla="*/ 1517 w 1811"/>
                    <a:gd name="T105" fmla="*/ 1510 h 1777"/>
                    <a:gd name="T106" fmla="*/ 1153 w 1811"/>
                    <a:gd name="T107" fmla="*/ 1594 h 1777"/>
                    <a:gd name="T108" fmla="*/ 907 w 1811"/>
                    <a:gd name="T109" fmla="*/ 1611 h 1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1" h="1777">
                      <a:moveTo>
                        <a:pt x="1691" y="192"/>
                      </a:moveTo>
                      <a:cubicBezTo>
                        <a:pt x="1512" y="56"/>
                        <a:pt x="1237" y="5"/>
                        <a:pt x="907" y="0"/>
                      </a:cubicBezTo>
                      <a:cubicBezTo>
                        <a:pt x="686" y="0"/>
                        <a:pt x="486" y="30"/>
                        <a:pt x="330" y="83"/>
                      </a:cubicBezTo>
                      <a:cubicBezTo>
                        <a:pt x="250" y="111"/>
                        <a:pt x="181" y="143"/>
                        <a:pt x="120" y="192"/>
                      </a:cubicBezTo>
                      <a:cubicBezTo>
                        <a:pt x="61" y="237"/>
                        <a:pt x="0" y="315"/>
                        <a:pt x="0" y="419"/>
                      </a:cubicBezTo>
                      <a:cubicBezTo>
                        <a:pt x="0" y="1306"/>
                        <a:pt x="0" y="1306"/>
                        <a:pt x="0" y="1306"/>
                      </a:cubicBezTo>
                      <a:cubicBezTo>
                        <a:pt x="0" y="1405"/>
                        <a:pt x="49" y="1488"/>
                        <a:pt x="108" y="1543"/>
                      </a:cubicBezTo>
                      <a:cubicBezTo>
                        <a:pt x="286" y="1707"/>
                        <a:pt x="571" y="1772"/>
                        <a:pt x="907" y="1777"/>
                      </a:cubicBezTo>
                      <a:cubicBezTo>
                        <a:pt x="989" y="1777"/>
                        <a:pt x="1074" y="1772"/>
                        <a:pt x="1150" y="1762"/>
                      </a:cubicBezTo>
                      <a:cubicBezTo>
                        <a:pt x="1150" y="1762"/>
                        <a:pt x="1560" y="1688"/>
                        <a:pt x="1700" y="1547"/>
                      </a:cubicBezTo>
                      <a:cubicBezTo>
                        <a:pt x="1703" y="1547"/>
                        <a:pt x="1703" y="1547"/>
                        <a:pt x="1703" y="1547"/>
                      </a:cubicBezTo>
                      <a:cubicBezTo>
                        <a:pt x="1762" y="1492"/>
                        <a:pt x="1811" y="1409"/>
                        <a:pt x="1811" y="1310"/>
                      </a:cubicBezTo>
                      <a:cubicBezTo>
                        <a:pt x="1811" y="1310"/>
                        <a:pt x="1811" y="1310"/>
                        <a:pt x="1811" y="832"/>
                      </a:cubicBezTo>
                      <a:cubicBezTo>
                        <a:pt x="1811" y="832"/>
                        <a:pt x="1811" y="832"/>
                        <a:pt x="1811" y="832"/>
                      </a:cubicBezTo>
                      <a:cubicBezTo>
                        <a:pt x="1811" y="419"/>
                        <a:pt x="1811" y="419"/>
                        <a:pt x="1811" y="419"/>
                      </a:cubicBezTo>
                      <a:cubicBezTo>
                        <a:pt x="1811" y="315"/>
                        <a:pt x="1750" y="237"/>
                        <a:pt x="1691" y="192"/>
                      </a:cubicBezTo>
                      <a:close/>
                      <a:moveTo>
                        <a:pt x="907" y="167"/>
                      </a:moveTo>
                      <a:cubicBezTo>
                        <a:pt x="1313" y="167"/>
                        <a:pt x="1646" y="280"/>
                        <a:pt x="1646" y="419"/>
                      </a:cubicBezTo>
                      <a:cubicBezTo>
                        <a:pt x="1646" y="559"/>
                        <a:pt x="1313" y="672"/>
                        <a:pt x="907" y="672"/>
                      </a:cubicBezTo>
                      <a:cubicBezTo>
                        <a:pt x="498" y="672"/>
                        <a:pt x="167" y="559"/>
                        <a:pt x="167" y="419"/>
                      </a:cubicBezTo>
                      <a:cubicBezTo>
                        <a:pt x="167" y="280"/>
                        <a:pt x="498" y="167"/>
                        <a:pt x="907" y="167"/>
                      </a:cubicBezTo>
                      <a:close/>
                      <a:moveTo>
                        <a:pt x="167" y="593"/>
                      </a:moveTo>
                      <a:cubicBezTo>
                        <a:pt x="186" y="609"/>
                        <a:pt x="208" y="625"/>
                        <a:pt x="232" y="638"/>
                      </a:cubicBezTo>
                      <a:cubicBezTo>
                        <a:pt x="385" y="722"/>
                        <a:pt x="626" y="769"/>
                        <a:pt x="907" y="771"/>
                      </a:cubicBezTo>
                      <a:cubicBezTo>
                        <a:pt x="1117" y="771"/>
                        <a:pt x="1310" y="742"/>
                        <a:pt x="1455" y="692"/>
                      </a:cubicBezTo>
                      <a:cubicBezTo>
                        <a:pt x="1529" y="667"/>
                        <a:pt x="1590" y="636"/>
                        <a:pt x="1641" y="598"/>
                      </a:cubicBezTo>
                      <a:cubicBezTo>
                        <a:pt x="1642" y="596"/>
                        <a:pt x="1644" y="594"/>
                        <a:pt x="1646" y="593"/>
                      </a:cubicBezTo>
                      <a:cubicBezTo>
                        <a:pt x="1646" y="774"/>
                        <a:pt x="1646" y="774"/>
                        <a:pt x="1646" y="774"/>
                      </a:cubicBezTo>
                      <a:cubicBezTo>
                        <a:pt x="1646" y="822"/>
                        <a:pt x="1646" y="822"/>
                        <a:pt x="1646" y="822"/>
                      </a:cubicBezTo>
                      <a:cubicBezTo>
                        <a:pt x="1472" y="895"/>
                        <a:pt x="1245" y="932"/>
                        <a:pt x="1245" y="932"/>
                      </a:cubicBezTo>
                      <a:cubicBezTo>
                        <a:pt x="1143" y="950"/>
                        <a:pt x="1025" y="962"/>
                        <a:pt x="901" y="962"/>
                      </a:cubicBezTo>
                      <a:cubicBezTo>
                        <a:pt x="505" y="962"/>
                        <a:pt x="182" y="854"/>
                        <a:pt x="167" y="722"/>
                      </a:cubicBezTo>
                      <a:cubicBezTo>
                        <a:pt x="167" y="593"/>
                        <a:pt x="167" y="593"/>
                        <a:pt x="167" y="593"/>
                      </a:cubicBezTo>
                      <a:close/>
                      <a:moveTo>
                        <a:pt x="167" y="1049"/>
                      </a:moveTo>
                      <a:cubicBezTo>
                        <a:pt x="167" y="940"/>
                        <a:pt x="167" y="899"/>
                        <a:pt x="167" y="884"/>
                      </a:cubicBezTo>
                      <a:cubicBezTo>
                        <a:pt x="187" y="901"/>
                        <a:pt x="209" y="914"/>
                        <a:pt x="232" y="929"/>
                      </a:cubicBezTo>
                      <a:cubicBezTo>
                        <a:pt x="385" y="1012"/>
                        <a:pt x="625" y="1058"/>
                        <a:pt x="901" y="1058"/>
                      </a:cubicBezTo>
                      <a:cubicBezTo>
                        <a:pt x="1000" y="1058"/>
                        <a:pt x="1096" y="1048"/>
                        <a:pt x="1183" y="1040"/>
                      </a:cubicBezTo>
                      <a:cubicBezTo>
                        <a:pt x="1381" y="1022"/>
                        <a:pt x="1569" y="961"/>
                        <a:pt x="1646" y="934"/>
                      </a:cubicBezTo>
                      <a:cubicBezTo>
                        <a:pt x="1646" y="1138"/>
                        <a:pt x="1646" y="1138"/>
                        <a:pt x="1646" y="1138"/>
                      </a:cubicBezTo>
                      <a:cubicBezTo>
                        <a:pt x="1283" y="1244"/>
                        <a:pt x="1159" y="1252"/>
                        <a:pt x="1159" y="1252"/>
                      </a:cubicBezTo>
                      <a:cubicBezTo>
                        <a:pt x="1079" y="1262"/>
                        <a:pt x="991" y="1268"/>
                        <a:pt x="901" y="1268"/>
                      </a:cubicBezTo>
                      <a:cubicBezTo>
                        <a:pt x="527" y="1268"/>
                        <a:pt x="218" y="1174"/>
                        <a:pt x="167" y="1053"/>
                      </a:cubicBezTo>
                      <a:cubicBezTo>
                        <a:pt x="167" y="1049"/>
                        <a:pt x="167" y="1049"/>
                        <a:pt x="167" y="1049"/>
                      </a:cubicBezTo>
                      <a:close/>
                      <a:moveTo>
                        <a:pt x="907" y="1611"/>
                      </a:moveTo>
                      <a:cubicBezTo>
                        <a:pt x="498" y="1611"/>
                        <a:pt x="167" y="1474"/>
                        <a:pt x="167" y="1306"/>
                      </a:cubicBezTo>
                      <a:cubicBezTo>
                        <a:pt x="167" y="1262"/>
                        <a:pt x="167" y="1226"/>
                        <a:pt x="167" y="1196"/>
                      </a:cubicBezTo>
                      <a:cubicBezTo>
                        <a:pt x="186" y="1210"/>
                        <a:pt x="205" y="1221"/>
                        <a:pt x="226" y="1233"/>
                      </a:cubicBezTo>
                      <a:cubicBezTo>
                        <a:pt x="378" y="1318"/>
                        <a:pt x="622" y="1365"/>
                        <a:pt x="901" y="1365"/>
                      </a:cubicBezTo>
                      <a:cubicBezTo>
                        <a:pt x="991" y="1365"/>
                        <a:pt x="1076" y="1359"/>
                        <a:pt x="1157" y="1350"/>
                      </a:cubicBezTo>
                      <a:cubicBezTo>
                        <a:pt x="1346" y="1327"/>
                        <a:pt x="1544" y="1272"/>
                        <a:pt x="1646" y="1241"/>
                      </a:cubicBezTo>
                      <a:cubicBezTo>
                        <a:pt x="1646" y="1394"/>
                        <a:pt x="1646" y="1394"/>
                        <a:pt x="1646" y="1394"/>
                      </a:cubicBezTo>
                      <a:cubicBezTo>
                        <a:pt x="1636" y="1419"/>
                        <a:pt x="1607" y="1462"/>
                        <a:pt x="1517" y="1510"/>
                      </a:cubicBezTo>
                      <a:cubicBezTo>
                        <a:pt x="1291" y="1579"/>
                        <a:pt x="1153" y="1594"/>
                        <a:pt x="1153" y="1594"/>
                      </a:cubicBezTo>
                      <a:cubicBezTo>
                        <a:pt x="1077" y="1606"/>
                        <a:pt x="991" y="1611"/>
                        <a:pt x="907" y="1611"/>
                      </a:cubicBezTo>
                      <a:close/>
                    </a:path>
                  </a:pathLst>
                </a:custGeom>
                <a:solidFill>
                  <a:srgbClr val="FFFFFF"/>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302" tIns="41151" rIns="82302" bIns="41151" numCol="1" rtlCol="0" anchor="ctr" anchorCtr="0" compatLnSpc="1">
                  <a:prstTxWarp prst="textNoShape">
                    <a:avLst/>
                  </a:prstTxWarp>
                </a:bodyPr>
                <a:lstStyle/>
                <a:p>
                  <a:pPr defTabSz="555629"/>
                  <a:endParaRPr lang="en-US" spc="-92">
                    <a:solidFill>
                      <a:schemeClr val="tx1">
                        <a:lumMod val="50000"/>
                      </a:schemeClr>
                    </a:solidFill>
                    <a:latin typeface="Segoe Light" pitchFamily="34" charset="0"/>
                  </a:endParaRPr>
                </a:p>
              </p:txBody>
            </p:sp>
            <p:sp>
              <p:nvSpPr>
                <p:cNvPr id="251" name="Freeform 250"/>
                <p:cNvSpPr>
                  <a:spLocks noEditPoints="1"/>
                </p:cNvSpPr>
                <p:nvPr/>
              </p:nvSpPr>
              <p:spPr bwMode="black">
                <a:xfrm>
                  <a:off x="8480471" y="4278533"/>
                  <a:ext cx="298127" cy="601200"/>
                </a:xfrm>
                <a:custGeom>
                  <a:avLst/>
                  <a:gdLst/>
                  <a:ahLst/>
                  <a:cxnLst>
                    <a:cxn ang="0">
                      <a:pos x="260" y="0"/>
                    </a:cxn>
                    <a:cxn ang="0">
                      <a:pos x="7" y="0"/>
                    </a:cxn>
                    <a:cxn ang="0">
                      <a:pos x="0" y="7"/>
                    </a:cxn>
                    <a:cxn ang="0">
                      <a:pos x="0" y="112"/>
                    </a:cxn>
                    <a:cxn ang="0">
                      <a:pos x="0" y="119"/>
                    </a:cxn>
                    <a:cxn ang="0">
                      <a:pos x="0" y="531"/>
                    </a:cxn>
                    <a:cxn ang="0">
                      <a:pos x="7" y="538"/>
                    </a:cxn>
                    <a:cxn ang="0">
                      <a:pos x="260" y="538"/>
                    </a:cxn>
                    <a:cxn ang="0">
                      <a:pos x="267" y="531"/>
                    </a:cxn>
                    <a:cxn ang="0">
                      <a:pos x="267" y="119"/>
                    </a:cxn>
                    <a:cxn ang="0">
                      <a:pos x="267" y="112"/>
                    </a:cxn>
                    <a:cxn ang="0">
                      <a:pos x="267" y="7"/>
                    </a:cxn>
                    <a:cxn ang="0">
                      <a:pos x="260" y="0"/>
                    </a:cxn>
                    <a:cxn ang="0">
                      <a:pos x="32" y="82"/>
                    </a:cxn>
                    <a:cxn ang="0">
                      <a:pos x="32" y="57"/>
                    </a:cxn>
                    <a:cxn ang="0">
                      <a:pos x="39" y="50"/>
                    </a:cxn>
                    <a:cxn ang="0">
                      <a:pos x="228" y="50"/>
                    </a:cxn>
                    <a:cxn ang="0">
                      <a:pos x="235" y="57"/>
                    </a:cxn>
                    <a:cxn ang="0">
                      <a:pos x="235" y="82"/>
                    </a:cxn>
                    <a:cxn ang="0">
                      <a:pos x="228" y="89"/>
                    </a:cxn>
                    <a:cxn ang="0">
                      <a:pos x="39" y="89"/>
                    </a:cxn>
                    <a:cxn ang="0">
                      <a:pos x="32" y="82"/>
                    </a:cxn>
                    <a:cxn ang="0">
                      <a:pos x="213" y="254"/>
                    </a:cxn>
                    <a:cxn ang="0">
                      <a:pos x="195" y="236"/>
                    </a:cxn>
                    <a:cxn ang="0">
                      <a:pos x="213" y="218"/>
                    </a:cxn>
                    <a:cxn ang="0">
                      <a:pos x="232" y="236"/>
                    </a:cxn>
                    <a:cxn ang="0">
                      <a:pos x="213" y="254"/>
                    </a:cxn>
                    <a:cxn ang="0">
                      <a:pos x="213" y="194"/>
                    </a:cxn>
                    <a:cxn ang="0">
                      <a:pos x="189" y="170"/>
                    </a:cxn>
                    <a:cxn ang="0">
                      <a:pos x="213" y="146"/>
                    </a:cxn>
                    <a:cxn ang="0">
                      <a:pos x="238" y="170"/>
                    </a:cxn>
                    <a:cxn ang="0">
                      <a:pos x="213" y="194"/>
                    </a:cxn>
                  </a:cxnLst>
                  <a:rect l="0" t="0" r="r" b="b"/>
                  <a:pathLst>
                    <a:path w="267" h="538">
                      <a:moveTo>
                        <a:pt x="260" y="0"/>
                      </a:moveTo>
                      <a:cubicBezTo>
                        <a:pt x="7" y="0"/>
                        <a:pt x="7" y="0"/>
                        <a:pt x="7" y="0"/>
                      </a:cubicBezTo>
                      <a:cubicBezTo>
                        <a:pt x="3" y="0"/>
                        <a:pt x="0" y="3"/>
                        <a:pt x="0" y="7"/>
                      </a:cubicBezTo>
                      <a:cubicBezTo>
                        <a:pt x="0" y="112"/>
                        <a:pt x="0" y="112"/>
                        <a:pt x="0" y="112"/>
                      </a:cubicBezTo>
                      <a:cubicBezTo>
                        <a:pt x="0" y="119"/>
                        <a:pt x="0" y="119"/>
                        <a:pt x="0" y="119"/>
                      </a:cubicBezTo>
                      <a:cubicBezTo>
                        <a:pt x="0" y="531"/>
                        <a:pt x="0" y="531"/>
                        <a:pt x="0" y="531"/>
                      </a:cubicBezTo>
                      <a:cubicBezTo>
                        <a:pt x="0" y="535"/>
                        <a:pt x="3" y="538"/>
                        <a:pt x="7" y="538"/>
                      </a:cubicBezTo>
                      <a:cubicBezTo>
                        <a:pt x="260" y="538"/>
                        <a:pt x="260" y="538"/>
                        <a:pt x="260" y="538"/>
                      </a:cubicBezTo>
                      <a:cubicBezTo>
                        <a:pt x="264" y="538"/>
                        <a:pt x="267" y="535"/>
                        <a:pt x="267" y="531"/>
                      </a:cubicBezTo>
                      <a:cubicBezTo>
                        <a:pt x="267" y="119"/>
                        <a:pt x="267" y="119"/>
                        <a:pt x="267" y="119"/>
                      </a:cubicBezTo>
                      <a:cubicBezTo>
                        <a:pt x="267" y="112"/>
                        <a:pt x="267" y="112"/>
                        <a:pt x="267" y="112"/>
                      </a:cubicBezTo>
                      <a:cubicBezTo>
                        <a:pt x="267" y="7"/>
                        <a:pt x="267" y="7"/>
                        <a:pt x="267" y="7"/>
                      </a:cubicBezTo>
                      <a:cubicBezTo>
                        <a:pt x="267" y="3"/>
                        <a:pt x="264" y="0"/>
                        <a:pt x="260" y="0"/>
                      </a:cubicBezTo>
                      <a:close/>
                      <a:moveTo>
                        <a:pt x="32" y="82"/>
                      </a:moveTo>
                      <a:cubicBezTo>
                        <a:pt x="32" y="57"/>
                        <a:pt x="32" y="57"/>
                        <a:pt x="32" y="57"/>
                      </a:cubicBezTo>
                      <a:cubicBezTo>
                        <a:pt x="32" y="53"/>
                        <a:pt x="35" y="50"/>
                        <a:pt x="39" y="50"/>
                      </a:cubicBezTo>
                      <a:cubicBezTo>
                        <a:pt x="228" y="50"/>
                        <a:pt x="228" y="50"/>
                        <a:pt x="228" y="50"/>
                      </a:cubicBezTo>
                      <a:cubicBezTo>
                        <a:pt x="232" y="50"/>
                        <a:pt x="235" y="53"/>
                        <a:pt x="235" y="57"/>
                      </a:cubicBezTo>
                      <a:cubicBezTo>
                        <a:pt x="235" y="82"/>
                        <a:pt x="235" y="82"/>
                        <a:pt x="235" y="82"/>
                      </a:cubicBezTo>
                      <a:cubicBezTo>
                        <a:pt x="235" y="86"/>
                        <a:pt x="232" y="89"/>
                        <a:pt x="228" y="89"/>
                      </a:cubicBezTo>
                      <a:cubicBezTo>
                        <a:pt x="39" y="89"/>
                        <a:pt x="39" y="89"/>
                        <a:pt x="39" y="89"/>
                      </a:cubicBezTo>
                      <a:cubicBezTo>
                        <a:pt x="35" y="89"/>
                        <a:pt x="32" y="86"/>
                        <a:pt x="32" y="82"/>
                      </a:cubicBezTo>
                      <a:close/>
                      <a:moveTo>
                        <a:pt x="213" y="254"/>
                      </a:moveTo>
                      <a:cubicBezTo>
                        <a:pt x="203" y="254"/>
                        <a:pt x="195" y="246"/>
                        <a:pt x="195" y="236"/>
                      </a:cubicBezTo>
                      <a:cubicBezTo>
                        <a:pt x="195" y="226"/>
                        <a:pt x="203" y="218"/>
                        <a:pt x="213" y="218"/>
                      </a:cubicBezTo>
                      <a:cubicBezTo>
                        <a:pt x="223" y="218"/>
                        <a:pt x="232" y="226"/>
                        <a:pt x="232" y="236"/>
                      </a:cubicBezTo>
                      <a:cubicBezTo>
                        <a:pt x="232" y="246"/>
                        <a:pt x="223" y="254"/>
                        <a:pt x="213" y="254"/>
                      </a:cubicBezTo>
                      <a:close/>
                      <a:moveTo>
                        <a:pt x="213" y="194"/>
                      </a:moveTo>
                      <a:cubicBezTo>
                        <a:pt x="200" y="194"/>
                        <a:pt x="189" y="183"/>
                        <a:pt x="189" y="170"/>
                      </a:cubicBezTo>
                      <a:cubicBezTo>
                        <a:pt x="189" y="156"/>
                        <a:pt x="200" y="146"/>
                        <a:pt x="213" y="146"/>
                      </a:cubicBezTo>
                      <a:cubicBezTo>
                        <a:pt x="227" y="146"/>
                        <a:pt x="238" y="156"/>
                        <a:pt x="238" y="170"/>
                      </a:cubicBezTo>
                      <a:cubicBezTo>
                        <a:pt x="238" y="183"/>
                        <a:pt x="227" y="194"/>
                        <a:pt x="213" y="194"/>
                      </a:cubicBezTo>
                      <a:close/>
                    </a:path>
                  </a:pathLst>
                </a:custGeom>
                <a:solidFill>
                  <a:srgbClr val="FFFFFF"/>
                </a:solid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defTabSz="555629"/>
                  <a:r>
                    <a:rPr lang="en-US" spc="-92" dirty="0">
                      <a:solidFill>
                        <a:schemeClr val="tx1">
                          <a:lumMod val="50000"/>
                        </a:schemeClr>
                      </a:solidFill>
                      <a:latin typeface="Segoe Light" pitchFamily="34" charset="0"/>
                    </a:rPr>
                    <a:t> </a:t>
                  </a:r>
                </a:p>
              </p:txBody>
            </p:sp>
          </p:grpSp>
          <p:grpSp>
            <p:nvGrpSpPr>
              <p:cNvPr id="254" name="Group 253"/>
              <p:cNvGrpSpPr/>
              <p:nvPr/>
            </p:nvGrpSpPr>
            <p:grpSpPr>
              <a:xfrm>
                <a:off x="10384654" y="5587874"/>
                <a:ext cx="626605" cy="525255"/>
                <a:chOff x="8480471" y="4278533"/>
                <a:chExt cx="813936" cy="682287"/>
              </a:xfrm>
            </p:grpSpPr>
            <p:sp>
              <p:nvSpPr>
                <p:cNvPr id="255" name="Freeform 34"/>
                <p:cNvSpPr>
                  <a:spLocks noEditPoints="1"/>
                </p:cNvSpPr>
                <p:nvPr/>
              </p:nvSpPr>
              <p:spPr bwMode="auto">
                <a:xfrm>
                  <a:off x="8810226" y="4485693"/>
                  <a:ext cx="484181" cy="475127"/>
                </a:xfrm>
                <a:custGeom>
                  <a:avLst/>
                  <a:gdLst>
                    <a:gd name="T0" fmla="*/ 1691 w 1811"/>
                    <a:gd name="T1" fmla="*/ 192 h 1777"/>
                    <a:gd name="T2" fmla="*/ 907 w 1811"/>
                    <a:gd name="T3" fmla="*/ 0 h 1777"/>
                    <a:gd name="T4" fmla="*/ 330 w 1811"/>
                    <a:gd name="T5" fmla="*/ 83 h 1777"/>
                    <a:gd name="T6" fmla="*/ 120 w 1811"/>
                    <a:gd name="T7" fmla="*/ 192 h 1777"/>
                    <a:gd name="T8" fmla="*/ 0 w 1811"/>
                    <a:gd name="T9" fmla="*/ 419 h 1777"/>
                    <a:gd name="T10" fmla="*/ 0 w 1811"/>
                    <a:gd name="T11" fmla="*/ 1306 h 1777"/>
                    <a:gd name="T12" fmla="*/ 108 w 1811"/>
                    <a:gd name="T13" fmla="*/ 1543 h 1777"/>
                    <a:gd name="T14" fmla="*/ 907 w 1811"/>
                    <a:gd name="T15" fmla="*/ 1777 h 1777"/>
                    <a:gd name="T16" fmla="*/ 1150 w 1811"/>
                    <a:gd name="T17" fmla="*/ 1762 h 1777"/>
                    <a:gd name="T18" fmla="*/ 1700 w 1811"/>
                    <a:gd name="T19" fmla="*/ 1547 h 1777"/>
                    <a:gd name="T20" fmla="*/ 1703 w 1811"/>
                    <a:gd name="T21" fmla="*/ 1547 h 1777"/>
                    <a:gd name="T22" fmla="*/ 1811 w 1811"/>
                    <a:gd name="T23" fmla="*/ 1310 h 1777"/>
                    <a:gd name="T24" fmla="*/ 1811 w 1811"/>
                    <a:gd name="T25" fmla="*/ 832 h 1777"/>
                    <a:gd name="T26" fmla="*/ 1811 w 1811"/>
                    <a:gd name="T27" fmla="*/ 832 h 1777"/>
                    <a:gd name="T28" fmla="*/ 1811 w 1811"/>
                    <a:gd name="T29" fmla="*/ 419 h 1777"/>
                    <a:gd name="T30" fmla="*/ 1691 w 1811"/>
                    <a:gd name="T31" fmla="*/ 192 h 1777"/>
                    <a:gd name="T32" fmla="*/ 907 w 1811"/>
                    <a:gd name="T33" fmla="*/ 167 h 1777"/>
                    <a:gd name="T34" fmla="*/ 1646 w 1811"/>
                    <a:gd name="T35" fmla="*/ 419 h 1777"/>
                    <a:gd name="T36" fmla="*/ 907 w 1811"/>
                    <a:gd name="T37" fmla="*/ 672 h 1777"/>
                    <a:gd name="T38" fmla="*/ 167 w 1811"/>
                    <a:gd name="T39" fmla="*/ 419 h 1777"/>
                    <a:gd name="T40" fmla="*/ 907 w 1811"/>
                    <a:gd name="T41" fmla="*/ 167 h 1777"/>
                    <a:gd name="T42" fmla="*/ 167 w 1811"/>
                    <a:gd name="T43" fmla="*/ 593 h 1777"/>
                    <a:gd name="T44" fmla="*/ 232 w 1811"/>
                    <a:gd name="T45" fmla="*/ 638 h 1777"/>
                    <a:gd name="T46" fmla="*/ 907 w 1811"/>
                    <a:gd name="T47" fmla="*/ 771 h 1777"/>
                    <a:gd name="T48" fmla="*/ 1455 w 1811"/>
                    <a:gd name="T49" fmla="*/ 692 h 1777"/>
                    <a:gd name="T50" fmla="*/ 1641 w 1811"/>
                    <a:gd name="T51" fmla="*/ 598 h 1777"/>
                    <a:gd name="T52" fmla="*/ 1646 w 1811"/>
                    <a:gd name="T53" fmla="*/ 593 h 1777"/>
                    <a:gd name="T54" fmla="*/ 1646 w 1811"/>
                    <a:gd name="T55" fmla="*/ 774 h 1777"/>
                    <a:gd name="T56" fmla="*/ 1646 w 1811"/>
                    <a:gd name="T57" fmla="*/ 822 h 1777"/>
                    <a:gd name="T58" fmla="*/ 1245 w 1811"/>
                    <a:gd name="T59" fmla="*/ 932 h 1777"/>
                    <a:gd name="T60" fmla="*/ 901 w 1811"/>
                    <a:gd name="T61" fmla="*/ 962 h 1777"/>
                    <a:gd name="T62" fmla="*/ 167 w 1811"/>
                    <a:gd name="T63" fmla="*/ 722 h 1777"/>
                    <a:gd name="T64" fmla="*/ 167 w 1811"/>
                    <a:gd name="T65" fmla="*/ 593 h 1777"/>
                    <a:gd name="T66" fmla="*/ 167 w 1811"/>
                    <a:gd name="T67" fmla="*/ 1049 h 1777"/>
                    <a:gd name="T68" fmla="*/ 167 w 1811"/>
                    <a:gd name="T69" fmla="*/ 884 h 1777"/>
                    <a:gd name="T70" fmla="*/ 232 w 1811"/>
                    <a:gd name="T71" fmla="*/ 929 h 1777"/>
                    <a:gd name="T72" fmla="*/ 901 w 1811"/>
                    <a:gd name="T73" fmla="*/ 1058 h 1777"/>
                    <a:gd name="T74" fmla="*/ 1183 w 1811"/>
                    <a:gd name="T75" fmla="*/ 1040 h 1777"/>
                    <a:gd name="T76" fmla="*/ 1646 w 1811"/>
                    <a:gd name="T77" fmla="*/ 934 h 1777"/>
                    <a:gd name="T78" fmla="*/ 1646 w 1811"/>
                    <a:gd name="T79" fmla="*/ 1138 h 1777"/>
                    <a:gd name="T80" fmla="*/ 1159 w 1811"/>
                    <a:gd name="T81" fmla="*/ 1252 h 1777"/>
                    <a:gd name="T82" fmla="*/ 901 w 1811"/>
                    <a:gd name="T83" fmla="*/ 1268 h 1777"/>
                    <a:gd name="T84" fmla="*/ 167 w 1811"/>
                    <a:gd name="T85" fmla="*/ 1053 h 1777"/>
                    <a:gd name="T86" fmla="*/ 167 w 1811"/>
                    <a:gd name="T87" fmla="*/ 1049 h 1777"/>
                    <a:gd name="T88" fmla="*/ 907 w 1811"/>
                    <a:gd name="T89" fmla="*/ 1611 h 1777"/>
                    <a:gd name="T90" fmla="*/ 167 w 1811"/>
                    <a:gd name="T91" fmla="*/ 1306 h 1777"/>
                    <a:gd name="T92" fmla="*/ 167 w 1811"/>
                    <a:gd name="T93" fmla="*/ 1196 h 1777"/>
                    <a:gd name="T94" fmla="*/ 226 w 1811"/>
                    <a:gd name="T95" fmla="*/ 1233 h 1777"/>
                    <a:gd name="T96" fmla="*/ 901 w 1811"/>
                    <a:gd name="T97" fmla="*/ 1365 h 1777"/>
                    <a:gd name="T98" fmla="*/ 1157 w 1811"/>
                    <a:gd name="T99" fmla="*/ 1350 h 1777"/>
                    <a:gd name="T100" fmla="*/ 1646 w 1811"/>
                    <a:gd name="T101" fmla="*/ 1241 h 1777"/>
                    <a:gd name="T102" fmla="*/ 1646 w 1811"/>
                    <a:gd name="T103" fmla="*/ 1394 h 1777"/>
                    <a:gd name="T104" fmla="*/ 1517 w 1811"/>
                    <a:gd name="T105" fmla="*/ 1510 h 1777"/>
                    <a:gd name="T106" fmla="*/ 1153 w 1811"/>
                    <a:gd name="T107" fmla="*/ 1594 h 1777"/>
                    <a:gd name="T108" fmla="*/ 907 w 1811"/>
                    <a:gd name="T109" fmla="*/ 1611 h 1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1" h="1777">
                      <a:moveTo>
                        <a:pt x="1691" y="192"/>
                      </a:moveTo>
                      <a:cubicBezTo>
                        <a:pt x="1512" y="56"/>
                        <a:pt x="1237" y="5"/>
                        <a:pt x="907" y="0"/>
                      </a:cubicBezTo>
                      <a:cubicBezTo>
                        <a:pt x="686" y="0"/>
                        <a:pt x="486" y="30"/>
                        <a:pt x="330" y="83"/>
                      </a:cubicBezTo>
                      <a:cubicBezTo>
                        <a:pt x="250" y="111"/>
                        <a:pt x="181" y="143"/>
                        <a:pt x="120" y="192"/>
                      </a:cubicBezTo>
                      <a:cubicBezTo>
                        <a:pt x="61" y="237"/>
                        <a:pt x="0" y="315"/>
                        <a:pt x="0" y="419"/>
                      </a:cubicBezTo>
                      <a:cubicBezTo>
                        <a:pt x="0" y="1306"/>
                        <a:pt x="0" y="1306"/>
                        <a:pt x="0" y="1306"/>
                      </a:cubicBezTo>
                      <a:cubicBezTo>
                        <a:pt x="0" y="1405"/>
                        <a:pt x="49" y="1488"/>
                        <a:pt x="108" y="1543"/>
                      </a:cubicBezTo>
                      <a:cubicBezTo>
                        <a:pt x="286" y="1707"/>
                        <a:pt x="571" y="1772"/>
                        <a:pt x="907" y="1777"/>
                      </a:cubicBezTo>
                      <a:cubicBezTo>
                        <a:pt x="989" y="1777"/>
                        <a:pt x="1074" y="1772"/>
                        <a:pt x="1150" y="1762"/>
                      </a:cubicBezTo>
                      <a:cubicBezTo>
                        <a:pt x="1150" y="1762"/>
                        <a:pt x="1560" y="1688"/>
                        <a:pt x="1700" y="1547"/>
                      </a:cubicBezTo>
                      <a:cubicBezTo>
                        <a:pt x="1703" y="1547"/>
                        <a:pt x="1703" y="1547"/>
                        <a:pt x="1703" y="1547"/>
                      </a:cubicBezTo>
                      <a:cubicBezTo>
                        <a:pt x="1762" y="1492"/>
                        <a:pt x="1811" y="1409"/>
                        <a:pt x="1811" y="1310"/>
                      </a:cubicBezTo>
                      <a:cubicBezTo>
                        <a:pt x="1811" y="1310"/>
                        <a:pt x="1811" y="1310"/>
                        <a:pt x="1811" y="832"/>
                      </a:cubicBezTo>
                      <a:cubicBezTo>
                        <a:pt x="1811" y="832"/>
                        <a:pt x="1811" y="832"/>
                        <a:pt x="1811" y="832"/>
                      </a:cubicBezTo>
                      <a:cubicBezTo>
                        <a:pt x="1811" y="419"/>
                        <a:pt x="1811" y="419"/>
                        <a:pt x="1811" y="419"/>
                      </a:cubicBezTo>
                      <a:cubicBezTo>
                        <a:pt x="1811" y="315"/>
                        <a:pt x="1750" y="237"/>
                        <a:pt x="1691" y="192"/>
                      </a:cubicBezTo>
                      <a:close/>
                      <a:moveTo>
                        <a:pt x="907" y="167"/>
                      </a:moveTo>
                      <a:cubicBezTo>
                        <a:pt x="1313" y="167"/>
                        <a:pt x="1646" y="280"/>
                        <a:pt x="1646" y="419"/>
                      </a:cubicBezTo>
                      <a:cubicBezTo>
                        <a:pt x="1646" y="559"/>
                        <a:pt x="1313" y="672"/>
                        <a:pt x="907" y="672"/>
                      </a:cubicBezTo>
                      <a:cubicBezTo>
                        <a:pt x="498" y="672"/>
                        <a:pt x="167" y="559"/>
                        <a:pt x="167" y="419"/>
                      </a:cubicBezTo>
                      <a:cubicBezTo>
                        <a:pt x="167" y="280"/>
                        <a:pt x="498" y="167"/>
                        <a:pt x="907" y="167"/>
                      </a:cubicBezTo>
                      <a:close/>
                      <a:moveTo>
                        <a:pt x="167" y="593"/>
                      </a:moveTo>
                      <a:cubicBezTo>
                        <a:pt x="186" y="609"/>
                        <a:pt x="208" y="625"/>
                        <a:pt x="232" y="638"/>
                      </a:cubicBezTo>
                      <a:cubicBezTo>
                        <a:pt x="385" y="722"/>
                        <a:pt x="626" y="769"/>
                        <a:pt x="907" y="771"/>
                      </a:cubicBezTo>
                      <a:cubicBezTo>
                        <a:pt x="1117" y="771"/>
                        <a:pt x="1310" y="742"/>
                        <a:pt x="1455" y="692"/>
                      </a:cubicBezTo>
                      <a:cubicBezTo>
                        <a:pt x="1529" y="667"/>
                        <a:pt x="1590" y="636"/>
                        <a:pt x="1641" y="598"/>
                      </a:cubicBezTo>
                      <a:cubicBezTo>
                        <a:pt x="1642" y="596"/>
                        <a:pt x="1644" y="594"/>
                        <a:pt x="1646" y="593"/>
                      </a:cubicBezTo>
                      <a:cubicBezTo>
                        <a:pt x="1646" y="774"/>
                        <a:pt x="1646" y="774"/>
                        <a:pt x="1646" y="774"/>
                      </a:cubicBezTo>
                      <a:cubicBezTo>
                        <a:pt x="1646" y="822"/>
                        <a:pt x="1646" y="822"/>
                        <a:pt x="1646" y="822"/>
                      </a:cubicBezTo>
                      <a:cubicBezTo>
                        <a:pt x="1472" y="895"/>
                        <a:pt x="1245" y="932"/>
                        <a:pt x="1245" y="932"/>
                      </a:cubicBezTo>
                      <a:cubicBezTo>
                        <a:pt x="1143" y="950"/>
                        <a:pt x="1025" y="962"/>
                        <a:pt x="901" y="962"/>
                      </a:cubicBezTo>
                      <a:cubicBezTo>
                        <a:pt x="505" y="962"/>
                        <a:pt x="182" y="854"/>
                        <a:pt x="167" y="722"/>
                      </a:cubicBezTo>
                      <a:cubicBezTo>
                        <a:pt x="167" y="593"/>
                        <a:pt x="167" y="593"/>
                        <a:pt x="167" y="593"/>
                      </a:cubicBezTo>
                      <a:close/>
                      <a:moveTo>
                        <a:pt x="167" y="1049"/>
                      </a:moveTo>
                      <a:cubicBezTo>
                        <a:pt x="167" y="940"/>
                        <a:pt x="167" y="899"/>
                        <a:pt x="167" y="884"/>
                      </a:cubicBezTo>
                      <a:cubicBezTo>
                        <a:pt x="187" y="901"/>
                        <a:pt x="209" y="914"/>
                        <a:pt x="232" y="929"/>
                      </a:cubicBezTo>
                      <a:cubicBezTo>
                        <a:pt x="385" y="1012"/>
                        <a:pt x="625" y="1058"/>
                        <a:pt x="901" y="1058"/>
                      </a:cubicBezTo>
                      <a:cubicBezTo>
                        <a:pt x="1000" y="1058"/>
                        <a:pt x="1096" y="1048"/>
                        <a:pt x="1183" y="1040"/>
                      </a:cubicBezTo>
                      <a:cubicBezTo>
                        <a:pt x="1381" y="1022"/>
                        <a:pt x="1569" y="961"/>
                        <a:pt x="1646" y="934"/>
                      </a:cubicBezTo>
                      <a:cubicBezTo>
                        <a:pt x="1646" y="1138"/>
                        <a:pt x="1646" y="1138"/>
                        <a:pt x="1646" y="1138"/>
                      </a:cubicBezTo>
                      <a:cubicBezTo>
                        <a:pt x="1283" y="1244"/>
                        <a:pt x="1159" y="1252"/>
                        <a:pt x="1159" y="1252"/>
                      </a:cubicBezTo>
                      <a:cubicBezTo>
                        <a:pt x="1079" y="1262"/>
                        <a:pt x="991" y="1268"/>
                        <a:pt x="901" y="1268"/>
                      </a:cubicBezTo>
                      <a:cubicBezTo>
                        <a:pt x="527" y="1268"/>
                        <a:pt x="218" y="1174"/>
                        <a:pt x="167" y="1053"/>
                      </a:cubicBezTo>
                      <a:cubicBezTo>
                        <a:pt x="167" y="1049"/>
                        <a:pt x="167" y="1049"/>
                        <a:pt x="167" y="1049"/>
                      </a:cubicBezTo>
                      <a:close/>
                      <a:moveTo>
                        <a:pt x="907" y="1611"/>
                      </a:moveTo>
                      <a:cubicBezTo>
                        <a:pt x="498" y="1611"/>
                        <a:pt x="167" y="1474"/>
                        <a:pt x="167" y="1306"/>
                      </a:cubicBezTo>
                      <a:cubicBezTo>
                        <a:pt x="167" y="1262"/>
                        <a:pt x="167" y="1226"/>
                        <a:pt x="167" y="1196"/>
                      </a:cubicBezTo>
                      <a:cubicBezTo>
                        <a:pt x="186" y="1210"/>
                        <a:pt x="205" y="1221"/>
                        <a:pt x="226" y="1233"/>
                      </a:cubicBezTo>
                      <a:cubicBezTo>
                        <a:pt x="378" y="1318"/>
                        <a:pt x="622" y="1365"/>
                        <a:pt x="901" y="1365"/>
                      </a:cubicBezTo>
                      <a:cubicBezTo>
                        <a:pt x="991" y="1365"/>
                        <a:pt x="1076" y="1359"/>
                        <a:pt x="1157" y="1350"/>
                      </a:cubicBezTo>
                      <a:cubicBezTo>
                        <a:pt x="1346" y="1327"/>
                        <a:pt x="1544" y="1272"/>
                        <a:pt x="1646" y="1241"/>
                      </a:cubicBezTo>
                      <a:cubicBezTo>
                        <a:pt x="1646" y="1394"/>
                        <a:pt x="1646" y="1394"/>
                        <a:pt x="1646" y="1394"/>
                      </a:cubicBezTo>
                      <a:cubicBezTo>
                        <a:pt x="1636" y="1419"/>
                        <a:pt x="1607" y="1462"/>
                        <a:pt x="1517" y="1510"/>
                      </a:cubicBezTo>
                      <a:cubicBezTo>
                        <a:pt x="1291" y="1579"/>
                        <a:pt x="1153" y="1594"/>
                        <a:pt x="1153" y="1594"/>
                      </a:cubicBezTo>
                      <a:cubicBezTo>
                        <a:pt x="1077" y="1606"/>
                        <a:pt x="991" y="1611"/>
                        <a:pt x="907" y="1611"/>
                      </a:cubicBezTo>
                      <a:close/>
                    </a:path>
                  </a:pathLst>
                </a:custGeom>
                <a:solidFill>
                  <a:srgbClr val="FFFFFF"/>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302" tIns="41151" rIns="82302" bIns="41151" numCol="1" rtlCol="0" anchor="ctr" anchorCtr="0" compatLnSpc="1">
                  <a:prstTxWarp prst="textNoShape">
                    <a:avLst/>
                  </a:prstTxWarp>
                </a:bodyPr>
                <a:lstStyle/>
                <a:p>
                  <a:pPr defTabSz="555629"/>
                  <a:endParaRPr lang="en-US" spc="-92">
                    <a:solidFill>
                      <a:schemeClr val="tx1">
                        <a:lumMod val="50000"/>
                      </a:schemeClr>
                    </a:solidFill>
                    <a:latin typeface="Segoe Light" pitchFamily="34" charset="0"/>
                  </a:endParaRPr>
                </a:p>
              </p:txBody>
            </p:sp>
            <p:sp>
              <p:nvSpPr>
                <p:cNvPr id="256" name="Freeform 255"/>
                <p:cNvSpPr>
                  <a:spLocks noEditPoints="1"/>
                </p:cNvSpPr>
                <p:nvPr/>
              </p:nvSpPr>
              <p:spPr bwMode="black">
                <a:xfrm>
                  <a:off x="8480471" y="4278533"/>
                  <a:ext cx="298127" cy="601200"/>
                </a:xfrm>
                <a:custGeom>
                  <a:avLst/>
                  <a:gdLst/>
                  <a:ahLst/>
                  <a:cxnLst>
                    <a:cxn ang="0">
                      <a:pos x="260" y="0"/>
                    </a:cxn>
                    <a:cxn ang="0">
                      <a:pos x="7" y="0"/>
                    </a:cxn>
                    <a:cxn ang="0">
                      <a:pos x="0" y="7"/>
                    </a:cxn>
                    <a:cxn ang="0">
                      <a:pos x="0" y="112"/>
                    </a:cxn>
                    <a:cxn ang="0">
                      <a:pos x="0" y="119"/>
                    </a:cxn>
                    <a:cxn ang="0">
                      <a:pos x="0" y="531"/>
                    </a:cxn>
                    <a:cxn ang="0">
                      <a:pos x="7" y="538"/>
                    </a:cxn>
                    <a:cxn ang="0">
                      <a:pos x="260" y="538"/>
                    </a:cxn>
                    <a:cxn ang="0">
                      <a:pos x="267" y="531"/>
                    </a:cxn>
                    <a:cxn ang="0">
                      <a:pos x="267" y="119"/>
                    </a:cxn>
                    <a:cxn ang="0">
                      <a:pos x="267" y="112"/>
                    </a:cxn>
                    <a:cxn ang="0">
                      <a:pos x="267" y="7"/>
                    </a:cxn>
                    <a:cxn ang="0">
                      <a:pos x="260" y="0"/>
                    </a:cxn>
                    <a:cxn ang="0">
                      <a:pos x="32" y="82"/>
                    </a:cxn>
                    <a:cxn ang="0">
                      <a:pos x="32" y="57"/>
                    </a:cxn>
                    <a:cxn ang="0">
                      <a:pos x="39" y="50"/>
                    </a:cxn>
                    <a:cxn ang="0">
                      <a:pos x="228" y="50"/>
                    </a:cxn>
                    <a:cxn ang="0">
                      <a:pos x="235" y="57"/>
                    </a:cxn>
                    <a:cxn ang="0">
                      <a:pos x="235" y="82"/>
                    </a:cxn>
                    <a:cxn ang="0">
                      <a:pos x="228" y="89"/>
                    </a:cxn>
                    <a:cxn ang="0">
                      <a:pos x="39" y="89"/>
                    </a:cxn>
                    <a:cxn ang="0">
                      <a:pos x="32" y="82"/>
                    </a:cxn>
                    <a:cxn ang="0">
                      <a:pos x="213" y="254"/>
                    </a:cxn>
                    <a:cxn ang="0">
                      <a:pos x="195" y="236"/>
                    </a:cxn>
                    <a:cxn ang="0">
                      <a:pos x="213" y="218"/>
                    </a:cxn>
                    <a:cxn ang="0">
                      <a:pos x="232" y="236"/>
                    </a:cxn>
                    <a:cxn ang="0">
                      <a:pos x="213" y="254"/>
                    </a:cxn>
                    <a:cxn ang="0">
                      <a:pos x="213" y="194"/>
                    </a:cxn>
                    <a:cxn ang="0">
                      <a:pos x="189" y="170"/>
                    </a:cxn>
                    <a:cxn ang="0">
                      <a:pos x="213" y="146"/>
                    </a:cxn>
                    <a:cxn ang="0">
                      <a:pos x="238" y="170"/>
                    </a:cxn>
                    <a:cxn ang="0">
                      <a:pos x="213" y="194"/>
                    </a:cxn>
                  </a:cxnLst>
                  <a:rect l="0" t="0" r="r" b="b"/>
                  <a:pathLst>
                    <a:path w="267" h="538">
                      <a:moveTo>
                        <a:pt x="260" y="0"/>
                      </a:moveTo>
                      <a:cubicBezTo>
                        <a:pt x="7" y="0"/>
                        <a:pt x="7" y="0"/>
                        <a:pt x="7" y="0"/>
                      </a:cubicBezTo>
                      <a:cubicBezTo>
                        <a:pt x="3" y="0"/>
                        <a:pt x="0" y="3"/>
                        <a:pt x="0" y="7"/>
                      </a:cubicBezTo>
                      <a:cubicBezTo>
                        <a:pt x="0" y="112"/>
                        <a:pt x="0" y="112"/>
                        <a:pt x="0" y="112"/>
                      </a:cubicBezTo>
                      <a:cubicBezTo>
                        <a:pt x="0" y="119"/>
                        <a:pt x="0" y="119"/>
                        <a:pt x="0" y="119"/>
                      </a:cubicBezTo>
                      <a:cubicBezTo>
                        <a:pt x="0" y="531"/>
                        <a:pt x="0" y="531"/>
                        <a:pt x="0" y="531"/>
                      </a:cubicBezTo>
                      <a:cubicBezTo>
                        <a:pt x="0" y="535"/>
                        <a:pt x="3" y="538"/>
                        <a:pt x="7" y="538"/>
                      </a:cubicBezTo>
                      <a:cubicBezTo>
                        <a:pt x="260" y="538"/>
                        <a:pt x="260" y="538"/>
                        <a:pt x="260" y="538"/>
                      </a:cubicBezTo>
                      <a:cubicBezTo>
                        <a:pt x="264" y="538"/>
                        <a:pt x="267" y="535"/>
                        <a:pt x="267" y="531"/>
                      </a:cubicBezTo>
                      <a:cubicBezTo>
                        <a:pt x="267" y="119"/>
                        <a:pt x="267" y="119"/>
                        <a:pt x="267" y="119"/>
                      </a:cubicBezTo>
                      <a:cubicBezTo>
                        <a:pt x="267" y="112"/>
                        <a:pt x="267" y="112"/>
                        <a:pt x="267" y="112"/>
                      </a:cubicBezTo>
                      <a:cubicBezTo>
                        <a:pt x="267" y="7"/>
                        <a:pt x="267" y="7"/>
                        <a:pt x="267" y="7"/>
                      </a:cubicBezTo>
                      <a:cubicBezTo>
                        <a:pt x="267" y="3"/>
                        <a:pt x="264" y="0"/>
                        <a:pt x="260" y="0"/>
                      </a:cubicBezTo>
                      <a:close/>
                      <a:moveTo>
                        <a:pt x="32" y="82"/>
                      </a:moveTo>
                      <a:cubicBezTo>
                        <a:pt x="32" y="57"/>
                        <a:pt x="32" y="57"/>
                        <a:pt x="32" y="57"/>
                      </a:cubicBezTo>
                      <a:cubicBezTo>
                        <a:pt x="32" y="53"/>
                        <a:pt x="35" y="50"/>
                        <a:pt x="39" y="50"/>
                      </a:cubicBezTo>
                      <a:cubicBezTo>
                        <a:pt x="228" y="50"/>
                        <a:pt x="228" y="50"/>
                        <a:pt x="228" y="50"/>
                      </a:cubicBezTo>
                      <a:cubicBezTo>
                        <a:pt x="232" y="50"/>
                        <a:pt x="235" y="53"/>
                        <a:pt x="235" y="57"/>
                      </a:cubicBezTo>
                      <a:cubicBezTo>
                        <a:pt x="235" y="82"/>
                        <a:pt x="235" y="82"/>
                        <a:pt x="235" y="82"/>
                      </a:cubicBezTo>
                      <a:cubicBezTo>
                        <a:pt x="235" y="86"/>
                        <a:pt x="232" y="89"/>
                        <a:pt x="228" y="89"/>
                      </a:cubicBezTo>
                      <a:cubicBezTo>
                        <a:pt x="39" y="89"/>
                        <a:pt x="39" y="89"/>
                        <a:pt x="39" y="89"/>
                      </a:cubicBezTo>
                      <a:cubicBezTo>
                        <a:pt x="35" y="89"/>
                        <a:pt x="32" y="86"/>
                        <a:pt x="32" y="82"/>
                      </a:cubicBezTo>
                      <a:close/>
                      <a:moveTo>
                        <a:pt x="213" y="254"/>
                      </a:moveTo>
                      <a:cubicBezTo>
                        <a:pt x="203" y="254"/>
                        <a:pt x="195" y="246"/>
                        <a:pt x="195" y="236"/>
                      </a:cubicBezTo>
                      <a:cubicBezTo>
                        <a:pt x="195" y="226"/>
                        <a:pt x="203" y="218"/>
                        <a:pt x="213" y="218"/>
                      </a:cubicBezTo>
                      <a:cubicBezTo>
                        <a:pt x="223" y="218"/>
                        <a:pt x="232" y="226"/>
                        <a:pt x="232" y="236"/>
                      </a:cubicBezTo>
                      <a:cubicBezTo>
                        <a:pt x="232" y="246"/>
                        <a:pt x="223" y="254"/>
                        <a:pt x="213" y="254"/>
                      </a:cubicBezTo>
                      <a:close/>
                      <a:moveTo>
                        <a:pt x="213" y="194"/>
                      </a:moveTo>
                      <a:cubicBezTo>
                        <a:pt x="200" y="194"/>
                        <a:pt x="189" y="183"/>
                        <a:pt x="189" y="170"/>
                      </a:cubicBezTo>
                      <a:cubicBezTo>
                        <a:pt x="189" y="156"/>
                        <a:pt x="200" y="146"/>
                        <a:pt x="213" y="146"/>
                      </a:cubicBezTo>
                      <a:cubicBezTo>
                        <a:pt x="227" y="146"/>
                        <a:pt x="238" y="156"/>
                        <a:pt x="238" y="170"/>
                      </a:cubicBezTo>
                      <a:cubicBezTo>
                        <a:pt x="238" y="183"/>
                        <a:pt x="227" y="194"/>
                        <a:pt x="213" y="194"/>
                      </a:cubicBezTo>
                      <a:close/>
                    </a:path>
                  </a:pathLst>
                </a:custGeom>
                <a:solidFill>
                  <a:srgbClr val="FFFFFF"/>
                </a:solid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defTabSz="555629"/>
                  <a:r>
                    <a:rPr lang="en-US" spc="-92" dirty="0">
                      <a:solidFill>
                        <a:schemeClr val="tx1">
                          <a:lumMod val="50000"/>
                        </a:schemeClr>
                      </a:solidFill>
                      <a:latin typeface="Segoe Light" pitchFamily="34" charset="0"/>
                    </a:rPr>
                    <a:t> </a:t>
                  </a:r>
                </a:p>
              </p:txBody>
            </p:sp>
          </p:grpSp>
        </p:grpSp>
      </p:grpSp>
      <p:sp>
        <p:nvSpPr>
          <p:cNvPr id="257" name="TextBox 256"/>
          <p:cNvSpPr txBox="1"/>
          <p:nvPr/>
        </p:nvSpPr>
        <p:spPr>
          <a:xfrm>
            <a:off x="6381105" y="3928622"/>
            <a:ext cx="851759" cy="553998"/>
          </a:xfrm>
          <a:prstGeom prst="rect">
            <a:avLst/>
          </a:prstGeom>
          <a:noFill/>
        </p:spPr>
        <p:txBody>
          <a:bodyPr wrap="square" lIns="0" tIns="0" rIns="0" bIns="0" rtlCol="0">
            <a:spAutoFit/>
          </a:bodyPr>
          <a:lstStyle>
            <a:defPPr>
              <a:defRPr lang="en-US"/>
            </a:defPPr>
            <a:lvl1pPr algn="ctr">
              <a:defRPr sz="1200" b="1">
                <a:solidFill>
                  <a:schemeClr val="accent6">
                    <a:alpha val="99000"/>
                  </a:schemeClr>
                </a:solidFill>
              </a:defRPr>
            </a:lvl1pPr>
          </a:lstStyle>
          <a:p>
            <a:r>
              <a:rPr lang="en-US" dirty="0"/>
              <a:t>AD Subnet</a:t>
            </a:r>
          </a:p>
          <a:p>
            <a:r>
              <a:rPr lang="en-US" dirty="0"/>
              <a:t>(10.2.0.0/16)</a:t>
            </a:r>
          </a:p>
        </p:txBody>
      </p:sp>
      <p:sp>
        <p:nvSpPr>
          <p:cNvPr id="258" name="Right Arrow 257"/>
          <p:cNvSpPr/>
          <p:nvPr/>
        </p:nvSpPr>
        <p:spPr bwMode="auto">
          <a:xfrm>
            <a:off x="4780431" y="4114926"/>
            <a:ext cx="1203509" cy="623210"/>
          </a:xfrm>
          <a:prstGeom prst="rightArrow">
            <a:avLst/>
          </a:prstGeom>
          <a:solidFill>
            <a:schemeClr val="accent4"/>
          </a:solidFill>
          <a:ln w="3175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r>
              <a:rPr lang="en-US" sz="2100" dirty="0">
                <a:gradFill>
                  <a:gsLst>
                    <a:gs pos="0">
                      <a:srgbClr val="FFFFFF"/>
                    </a:gs>
                    <a:gs pos="100000">
                      <a:srgbClr val="FFFFFF"/>
                    </a:gs>
                  </a:gsLst>
                  <a:lin ang="5400000" scaled="0"/>
                </a:gradFill>
              </a:rPr>
              <a:t>1433</a:t>
            </a:r>
          </a:p>
        </p:txBody>
      </p:sp>
      <p:sp>
        <p:nvSpPr>
          <p:cNvPr id="14" name="Rectangle 13"/>
          <p:cNvSpPr/>
          <p:nvPr/>
        </p:nvSpPr>
        <p:spPr bwMode="auto">
          <a:xfrm>
            <a:off x="2746378" y="3471620"/>
            <a:ext cx="2057936" cy="1500430"/>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grpSp>
        <p:nvGrpSpPr>
          <p:cNvPr id="33" name="Group 32"/>
          <p:cNvGrpSpPr/>
          <p:nvPr/>
        </p:nvGrpSpPr>
        <p:grpSpPr>
          <a:xfrm>
            <a:off x="2836107" y="3541837"/>
            <a:ext cx="1131252" cy="1245090"/>
            <a:chOff x="3820435" y="4892959"/>
            <a:chExt cx="1507943" cy="1660120"/>
          </a:xfrm>
        </p:grpSpPr>
        <p:sp>
          <p:nvSpPr>
            <p:cNvPr id="269" name="TextBox 268"/>
            <p:cNvSpPr txBox="1"/>
            <p:nvPr/>
          </p:nvSpPr>
          <p:spPr>
            <a:xfrm>
              <a:off x="3820435" y="6238623"/>
              <a:ext cx="1507943" cy="314456"/>
            </a:xfrm>
            <a:prstGeom prst="rect">
              <a:avLst/>
            </a:prstGeom>
            <a:noFill/>
          </p:spPr>
          <p:txBody>
            <a:bodyPr wrap="square" lIns="0" tIns="0" rIns="0" bIns="0" rtlCol="0">
              <a:noAutofit/>
            </a:bodyPr>
            <a:lstStyle/>
            <a:p>
              <a:pPr algn="ctr"/>
              <a:r>
                <a:rPr lang="en-US" sz="1100" dirty="0">
                  <a:solidFill>
                    <a:schemeClr val="bg1">
                      <a:alpha val="99000"/>
                    </a:schemeClr>
                  </a:solidFill>
                </a:rPr>
                <a:t>WA Developer Fabric</a:t>
              </a:r>
            </a:p>
          </p:txBody>
        </p:sp>
        <p:grpSp>
          <p:nvGrpSpPr>
            <p:cNvPr id="270" name="Group 269"/>
            <p:cNvGrpSpPr/>
            <p:nvPr/>
          </p:nvGrpSpPr>
          <p:grpSpPr>
            <a:xfrm>
              <a:off x="3981781" y="4892959"/>
              <a:ext cx="1185251" cy="1428262"/>
              <a:chOff x="6416842" y="3516010"/>
              <a:chExt cx="1304729" cy="1572236"/>
            </a:xfrm>
          </p:grpSpPr>
          <p:pic>
            <p:nvPicPr>
              <p:cNvPr id="271" name="Picture 6" descr="\\magnum\Projects\Microsoft\Cloud Power FY12\Design\Icons\PNGs\Server_2.png"/>
              <p:cNvPicPr>
                <a:picLocks noChangeAspect="1" noChangeArrowheads="1"/>
              </p:cNvPicPr>
              <p:nvPr/>
            </p:nvPicPr>
            <p:blipFill rotWithShape="1">
              <a:blip r:embed="rId3" cstate="print">
                <a:biLevel thresh="25000"/>
              </a:blip>
              <a:srcRect l="27509"/>
              <a:stretch/>
            </p:blipFill>
            <p:spPr bwMode="auto">
              <a:xfrm>
                <a:off x="6416842" y="3516010"/>
                <a:ext cx="1175708" cy="1572236"/>
              </a:xfrm>
              <a:prstGeom prst="rect">
                <a:avLst/>
              </a:prstGeom>
              <a:noFill/>
            </p:spPr>
          </p:pic>
          <p:sp>
            <p:nvSpPr>
              <p:cNvPr id="272" name="Freeform 62"/>
              <p:cNvSpPr>
                <a:spLocks noEditPoints="1"/>
              </p:cNvSpPr>
              <p:nvPr/>
            </p:nvSpPr>
            <p:spPr bwMode="black">
              <a:xfrm>
                <a:off x="7025725" y="4197560"/>
                <a:ext cx="695846" cy="695665"/>
              </a:xfrm>
              <a:custGeom>
                <a:avLst/>
                <a:gdLst>
                  <a:gd name="T0" fmla="*/ 189 w 189"/>
                  <a:gd name="T1" fmla="*/ 94 h 189"/>
                  <a:gd name="T2" fmla="*/ 0 w 189"/>
                  <a:gd name="T3" fmla="*/ 94 h 189"/>
                  <a:gd name="T4" fmla="*/ 129 w 189"/>
                  <a:gd name="T5" fmla="*/ 172 h 189"/>
                  <a:gd name="T6" fmla="*/ 124 w 189"/>
                  <a:gd name="T7" fmla="*/ 123 h 189"/>
                  <a:gd name="T8" fmla="*/ 123 w 189"/>
                  <a:gd name="T9" fmla="*/ 84 h 189"/>
                  <a:gd name="T10" fmla="*/ 140 w 189"/>
                  <a:gd name="T11" fmla="*/ 85 h 189"/>
                  <a:gd name="T12" fmla="*/ 152 w 189"/>
                  <a:gd name="T13" fmla="*/ 89 h 189"/>
                  <a:gd name="T14" fmla="*/ 158 w 189"/>
                  <a:gd name="T15" fmla="*/ 84 h 189"/>
                  <a:gd name="T16" fmla="*/ 152 w 189"/>
                  <a:gd name="T17" fmla="*/ 82 h 189"/>
                  <a:gd name="T18" fmla="*/ 146 w 189"/>
                  <a:gd name="T19" fmla="*/ 78 h 189"/>
                  <a:gd name="T20" fmla="*/ 139 w 189"/>
                  <a:gd name="T21" fmla="*/ 74 h 189"/>
                  <a:gd name="T22" fmla="*/ 128 w 189"/>
                  <a:gd name="T23" fmla="*/ 80 h 189"/>
                  <a:gd name="T24" fmla="*/ 121 w 189"/>
                  <a:gd name="T25" fmla="*/ 72 h 189"/>
                  <a:gd name="T26" fmla="*/ 132 w 189"/>
                  <a:gd name="T27" fmla="*/ 59 h 189"/>
                  <a:gd name="T28" fmla="*/ 140 w 189"/>
                  <a:gd name="T29" fmla="*/ 57 h 189"/>
                  <a:gd name="T30" fmla="*/ 149 w 189"/>
                  <a:gd name="T31" fmla="*/ 52 h 189"/>
                  <a:gd name="T32" fmla="*/ 148 w 189"/>
                  <a:gd name="T33" fmla="*/ 44 h 189"/>
                  <a:gd name="T34" fmla="*/ 144 w 189"/>
                  <a:gd name="T35" fmla="*/ 46 h 189"/>
                  <a:gd name="T36" fmla="*/ 138 w 189"/>
                  <a:gd name="T37" fmla="*/ 48 h 189"/>
                  <a:gd name="T38" fmla="*/ 147 w 189"/>
                  <a:gd name="T39" fmla="*/ 28 h 189"/>
                  <a:gd name="T40" fmla="*/ 108 w 189"/>
                  <a:gd name="T41" fmla="*/ 11 h 189"/>
                  <a:gd name="T42" fmla="*/ 90 w 189"/>
                  <a:gd name="T43" fmla="*/ 43 h 189"/>
                  <a:gd name="T44" fmla="*/ 78 w 189"/>
                  <a:gd name="T45" fmla="*/ 21 h 189"/>
                  <a:gd name="T46" fmla="*/ 69 w 189"/>
                  <a:gd name="T47" fmla="*/ 13 h 189"/>
                  <a:gd name="T48" fmla="*/ 60 w 189"/>
                  <a:gd name="T49" fmla="*/ 23 h 189"/>
                  <a:gd name="T50" fmla="*/ 72 w 189"/>
                  <a:gd name="T51" fmla="*/ 43 h 189"/>
                  <a:gd name="T52" fmla="*/ 59 w 189"/>
                  <a:gd name="T53" fmla="*/ 31 h 189"/>
                  <a:gd name="T54" fmla="*/ 44 w 189"/>
                  <a:gd name="T55" fmla="*/ 49 h 189"/>
                  <a:gd name="T56" fmla="*/ 57 w 189"/>
                  <a:gd name="T57" fmla="*/ 47 h 189"/>
                  <a:gd name="T58" fmla="*/ 73 w 189"/>
                  <a:gd name="T59" fmla="*/ 70 h 189"/>
                  <a:gd name="T60" fmla="*/ 47 w 189"/>
                  <a:gd name="T61" fmla="*/ 100 h 189"/>
                  <a:gd name="T62" fmla="*/ 31 w 189"/>
                  <a:gd name="T63" fmla="*/ 97 h 189"/>
                  <a:gd name="T64" fmla="*/ 40 w 189"/>
                  <a:gd name="T65" fmla="*/ 103 h 189"/>
                  <a:gd name="T66" fmla="*/ 42 w 189"/>
                  <a:gd name="T67" fmla="*/ 116 h 189"/>
                  <a:gd name="T68" fmla="*/ 81 w 189"/>
                  <a:gd name="T69" fmla="*/ 132 h 189"/>
                  <a:gd name="T70" fmla="*/ 67 w 189"/>
                  <a:gd name="T71" fmla="*/ 175 h 189"/>
                  <a:gd name="T72" fmla="*/ 129 w 189"/>
                  <a:gd name="T73" fmla="*/ 172 h 189"/>
                  <a:gd name="T74" fmla="*/ 172 w 189"/>
                  <a:gd name="T75" fmla="*/ 115 h 189"/>
                  <a:gd name="T76" fmla="*/ 172 w 189"/>
                  <a:gd name="T77" fmla="*/ 118 h 189"/>
                  <a:gd name="T78" fmla="*/ 177 w 189"/>
                  <a:gd name="T79" fmla="*/ 114 h 189"/>
                  <a:gd name="T80" fmla="*/ 156 w 189"/>
                  <a:gd name="T81" fmla="*/ 152 h 189"/>
                  <a:gd name="T82" fmla="*/ 52 w 189"/>
                  <a:gd name="T83" fmla="*/ 168 h 189"/>
                  <a:gd name="T84" fmla="*/ 47 w 189"/>
                  <a:gd name="T85" fmla="*/ 126 h 189"/>
                  <a:gd name="T86" fmla="*/ 42 w 189"/>
                  <a:gd name="T87" fmla="*/ 121 h 189"/>
                  <a:gd name="T88" fmla="*/ 20 w 189"/>
                  <a:gd name="T89" fmla="*/ 103 h 189"/>
                  <a:gd name="T90" fmla="*/ 9 w 189"/>
                  <a:gd name="T91" fmla="*/ 94 h 189"/>
                  <a:gd name="T92" fmla="*/ 108 w 189"/>
                  <a:gd name="T93" fmla="*/ 41 h 189"/>
                  <a:gd name="T94" fmla="*/ 108 w 189"/>
                  <a:gd name="T95" fmla="*/ 41 h 189"/>
                  <a:gd name="T96" fmla="*/ 129 w 189"/>
                  <a:gd name="T97" fmla="*/ 58 h 189"/>
                  <a:gd name="T98" fmla="*/ 125 w 189"/>
                  <a:gd name="T99" fmla="*/ 49 h 189"/>
                  <a:gd name="T100" fmla="*/ 160 w 189"/>
                  <a:gd name="T101" fmla="*/ 69 h 189"/>
                  <a:gd name="T102" fmla="*/ 158 w 189"/>
                  <a:gd name="T103" fmla="*/ 77 h 189"/>
                  <a:gd name="T104" fmla="*/ 59 w 189"/>
                  <a:gd name="T105" fmla="*/ 106 h 189"/>
                  <a:gd name="T106" fmla="*/ 46 w 189"/>
                  <a:gd name="T107" fmla="*/ 10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9" h="189">
                    <a:moveTo>
                      <a:pt x="94" y="0"/>
                    </a:moveTo>
                    <a:cubicBezTo>
                      <a:pt x="146" y="0"/>
                      <a:pt x="189" y="42"/>
                      <a:pt x="189" y="94"/>
                    </a:cubicBezTo>
                    <a:cubicBezTo>
                      <a:pt x="189" y="147"/>
                      <a:pt x="146" y="189"/>
                      <a:pt x="94" y="189"/>
                    </a:cubicBezTo>
                    <a:cubicBezTo>
                      <a:pt x="42" y="189"/>
                      <a:pt x="0" y="147"/>
                      <a:pt x="0" y="94"/>
                    </a:cubicBezTo>
                    <a:cubicBezTo>
                      <a:pt x="0" y="42"/>
                      <a:pt x="42" y="0"/>
                      <a:pt x="94" y="0"/>
                    </a:cubicBezTo>
                    <a:close/>
                    <a:moveTo>
                      <a:pt x="129" y="172"/>
                    </a:moveTo>
                    <a:cubicBezTo>
                      <a:pt x="126" y="156"/>
                      <a:pt x="135" y="129"/>
                      <a:pt x="130" y="124"/>
                    </a:cubicBezTo>
                    <a:cubicBezTo>
                      <a:pt x="128" y="123"/>
                      <a:pt x="126" y="122"/>
                      <a:pt x="124" y="123"/>
                    </a:cubicBezTo>
                    <a:cubicBezTo>
                      <a:pt x="120" y="124"/>
                      <a:pt x="116" y="126"/>
                      <a:pt x="113" y="125"/>
                    </a:cubicBezTo>
                    <a:cubicBezTo>
                      <a:pt x="96" y="117"/>
                      <a:pt x="106" y="90"/>
                      <a:pt x="123" y="84"/>
                    </a:cubicBezTo>
                    <a:cubicBezTo>
                      <a:pt x="126" y="83"/>
                      <a:pt x="129" y="83"/>
                      <a:pt x="132" y="83"/>
                    </a:cubicBezTo>
                    <a:cubicBezTo>
                      <a:pt x="137" y="82"/>
                      <a:pt x="140" y="82"/>
                      <a:pt x="140" y="85"/>
                    </a:cubicBezTo>
                    <a:cubicBezTo>
                      <a:pt x="140" y="89"/>
                      <a:pt x="148" y="92"/>
                      <a:pt x="150" y="92"/>
                    </a:cubicBezTo>
                    <a:cubicBezTo>
                      <a:pt x="151" y="92"/>
                      <a:pt x="151" y="89"/>
                      <a:pt x="152" y="89"/>
                    </a:cubicBezTo>
                    <a:cubicBezTo>
                      <a:pt x="159" y="89"/>
                      <a:pt x="164" y="93"/>
                      <a:pt x="165" y="90"/>
                    </a:cubicBezTo>
                    <a:cubicBezTo>
                      <a:pt x="167" y="80"/>
                      <a:pt x="166" y="85"/>
                      <a:pt x="158" y="84"/>
                    </a:cubicBezTo>
                    <a:cubicBezTo>
                      <a:pt x="155" y="83"/>
                      <a:pt x="157" y="78"/>
                      <a:pt x="154" y="78"/>
                    </a:cubicBezTo>
                    <a:cubicBezTo>
                      <a:pt x="152" y="77"/>
                      <a:pt x="155" y="84"/>
                      <a:pt x="152" y="82"/>
                    </a:cubicBezTo>
                    <a:cubicBezTo>
                      <a:pt x="148" y="79"/>
                      <a:pt x="146" y="72"/>
                      <a:pt x="142" y="71"/>
                    </a:cubicBezTo>
                    <a:cubicBezTo>
                      <a:pt x="137" y="70"/>
                      <a:pt x="145" y="75"/>
                      <a:pt x="146" y="78"/>
                    </a:cubicBezTo>
                    <a:cubicBezTo>
                      <a:pt x="147" y="81"/>
                      <a:pt x="143" y="85"/>
                      <a:pt x="141" y="82"/>
                    </a:cubicBezTo>
                    <a:cubicBezTo>
                      <a:pt x="140" y="81"/>
                      <a:pt x="145" y="78"/>
                      <a:pt x="139" y="74"/>
                    </a:cubicBezTo>
                    <a:cubicBezTo>
                      <a:pt x="138" y="72"/>
                      <a:pt x="135" y="72"/>
                      <a:pt x="133" y="74"/>
                    </a:cubicBezTo>
                    <a:cubicBezTo>
                      <a:pt x="130" y="77"/>
                      <a:pt x="129" y="80"/>
                      <a:pt x="128" y="80"/>
                    </a:cubicBezTo>
                    <a:cubicBezTo>
                      <a:pt x="125" y="82"/>
                      <a:pt x="123" y="82"/>
                      <a:pt x="120" y="81"/>
                    </a:cubicBezTo>
                    <a:cubicBezTo>
                      <a:pt x="116" y="80"/>
                      <a:pt x="117" y="71"/>
                      <a:pt x="121" y="72"/>
                    </a:cubicBezTo>
                    <a:cubicBezTo>
                      <a:pt x="133" y="75"/>
                      <a:pt x="122" y="68"/>
                      <a:pt x="125" y="66"/>
                    </a:cubicBezTo>
                    <a:cubicBezTo>
                      <a:pt x="126" y="65"/>
                      <a:pt x="130" y="62"/>
                      <a:pt x="132" y="59"/>
                    </a:cubicBezTo>
                    <a:cubicBezTo>
                      <a:pt x="134" y="57"/>
                      <a:pt x="133" y="51"/>
                      <a:pt x="137" y="52"/>
                    </a:cubicBezTo>
                    <a:cubicBezTo>
                      <a:pt x="139" y="52"/>
                      <a:pt x="138" y="56"/>
                      <a:pt x="140" y="57"/>
                    </a:cubicBezTo>
                    <a:cubicBezTo>
                      <a:pt x="141" y="58"/>
                      <a:pt x="144" y="57"/>
                      <a:pt x="146" y="57"/>
                    </a:cubicBezTo>
                    <a:cubicBezTo>
                      <a:pt x="149" y="57"/>
                      <a:pt x="149" y="55"/>
                      <a:pt x="149" y="52"/>
                    </a:cubicBezTo>
                    <a:cubicBezTo>
                      <a:pt x="149" y="48"/>
                      <a:pt x="156" y="49"/>
                      <a:pt x="156" y="47"/>
                    </a:cubicBezTo>
                    <a:cubicBezTo>
                      <a:pt x="155" y="44"/>
                      <a:pt x="148" y="48"/>
                      <a:pt x="148" y="44"/>
                    </a:cubicBezTo>
                    <a:cubicBezTo>
                      <a:pt x="148" y="39"/>
                      <a:pt x="154" y="38"/>
                      <a:pt x="150" y="37"/>
                    </a:cubicBezTo>
                    <a:cubicBezTo>
                      <a:pt x="147" y="36"/>
                      <a:pt x="143" y="39"/>
                      <a:pt x="144" y="46"/>
                    </a:cubicBezTo>
                    <a:cubicBezTo>
                      <a:pt x="145" y="53"/>
                      <a:pt x="146" y="56"/>
                      <a:pt x="141" y="54"/>
                    </a:cubicBezTo>
                    <a:cubicBezTo>
                      <a:pt x="137" y="51"/>
                      <a:pt x="142" y="46"/>
                      <a:pt x="138" y="48"/>
                    </a:cubicBezTo>
                    <a:cubicBezTo>
                      <a:pt x="135" y="50"/>
                      <a:pt x="133" y="51"/>
                      <a:pt x="133" y="46"/>
                    </a:cubicBezTo>
                    <a:cubicBezTo>
                      <a:pt x="133" y="42"/>
                      <a:pt x="141" y="30"/>
                      <a:pt x="147" y="28"/>
                    </a:cubicBezTo>
                    <a:cubicBezTo>
                      <a:pt x="136" y="19"/>
                      <a:pt x="123" y="13"/>
                      <a:pt x="108" y="11"/>
                    </a:cubicBezTo>
                    <a:cubicBezTo>
                      <a:pt x="108" y="11"/>
                      <a:pt x="108" y="11"/>
                      <a:pt x="108" y="11"/>
                    </a:cubicBezTo>
                    <a:cubicBezTo>
                      <a:pt x="108" y="19"/>
                      <a:pt x="108" y="24"/>
                      <a:pt x="107" y="28"/>
                    </a:cubicBezTo>
                    <a:cubicBezTo>
                      <a:pt x="107" y="33"/>
                      <a:pt x="92" y="34"/>
                      <a:pt x="90" y="43"/>
                    </a:cubicBezTo>
                    <a:cubicBezTo>
                      <a:pt x="88" y="51"/>
                      <a:pt x="85" y="46"/>
                      <a:pt x="80" y="40"/>
                    </a:cubicBezTo>
                    <a:cubicBezTo>
                      <a:pt x="75" y="34"/>
                      <a:pt x="81" y="26"/>
                      <a:pt x="78" y="21"/>
                    </a:cubicBezTo>
                    <a:cubicBezTo>
                      <a:pt x="76" y="16"/>
                      <a:pt x="67" y="23"/>
                      <a:pt x="67" y="18"/>
                    </a:cubicBezTo>
                    <a:cubicBezTo>
                      <a:pt x="67" y="16"/>
                      <a:pt x="69" y="14"/>
                      <a:pt x="69" y="13"/>
                    </a:cubicBezTo>
                    <a:cubicBezTo>
                      <a:pt x="68" y="14"/>
                      <a:pt x="67" y="14"/>
                      <a:pt x="66" y="14"/>
                    </a:cubicBezTo>
                    <a:cubicBezTo>
                      <a:pt x="63" y="16"/>
                      <a:pt x="61" y="22"/>
                      <a:pt x="60" y="23"/>
                    </a:cubicBezTo>
                    <a:cubicBezTo>
                      <a:pt x="57" y="27"/>
                      <a:pt x="64" y="26"/>
                      <a:pt x="67" y="30"/>
                    </a:cubicBezTo>
                    <a:cubicBezTo>
                      <a:pt x="71" y="36"/>
                      <a:pt x="74" y="40"/>
                      <a:pt x="72" y="43"/>
                    </a:cubicBezTo>
                    <a:cubicBezTo>
                      <a:pt x="71" y="46"/>
                      <a:pt x="59" y="43"/>
                      <a:pt x="61" y="38"/>
                    </a:cubicBezTo>
                    <a:cubicBezTo>
                      <a:pt x="64" y="33"/>
                      <a:pt x="62" y="32"/>
                      <a:pt x="59" y="31"/>
                    </a:cubicBezTo>
                    <a:cubicBezTo>
                      <a:pt x="56" y="31"/>
                      <a:pt x="56" y="35"/>
                      <a:pt x="56" y="40"/>
                    </a:cubicBezTo>
                    <a:cubicBezTo>
                      <a:pt x="56" y="44"/>
                      <a:pt x="48" y="45"/>
                      <a:pt x="44" y="49"/>
                    </a:cubicBezTo>
                    <a:cubicBezTo>
                      <a:pt x="40" y="54"/>
                      <a:pt x="47" y="58"/>
                      <a:pt x="53" y="60"/>
                    </a:cubicBezTo>
                    <a:cubicBezTo>
                      <a:pt x="59" y="62"/>
                      <a:pt x="55" y="52"/>
                      <a:pt x="57" y="47"/>
                    </a:cubicBezTo>
                    <a:cubicBezTo>
                      <a:pt x="59" y="40"/>
                      <a:pt x="66" y="46"/>
                      <a:pt x="71" y="52"/>
                    </a:cubicBezTo>
                    <a:cubicBezTo>
                      <a:pt x="75" y="58"/>
                      <a:pt x="82" y="66"/>
                      <a:pt x="73" y="70"/>
                    </a:cubicBezTo>
                    <a:cubicBezTo>
                      <a:pt x="58" y="76"/>
                      <a:pt x="52" y="83"/>
                      <a:pt x="49" y="89"/>
                    </a:cubicBezTo>
                    <a:cubicBezTo>
                      <a:pt x="46" y="95"/>
                      <a:pt x="49" y="98"/>
                      <a:pt x="47" y="100"/>
                    </a:cubicBezTo>
                    <a:cubicBezTo>
                      <a:pt x="45" y="102"/>
                      <a:pt x="45" y="99"/>
                      <a:pt x="43" y="94"/>
                    </a:cubicBezTo>
                    <a:cubicBezTo>
                      <a:pt x="41" y="91"/>
                      <a:pt x="34" y="91"/>
                      <a:pt x="31" y="97"/>
                    </a:cubicBezTo>
                    <a:cubicBezTo>
                      <a:pt x="29" y="98"/>
                      <a:pt x="29" y="101"/>
                      <a:pt x="29" y="104"/>
                    </a:cubicBezTo>
                    <a:cubicBezTo>
                      <a:pt x="29" y="114"/>
                      <a:pt x="36" y="101"/>
                      <a:pt x="40" y="103"/>
                    </a:cubicBezTo>
                    <a:cubicBezTo>
                      <a:pt x="45" y="104"/>
                      <a:pt x="36" y="105"/>
                      <a:pt x="37" y="109"/>
                    </a:cubicBezTo>
                    <a:cubicBezTo>
                      <a:pt x="38" y="113"/>
                      <a:pt x="44" y="107"/>
                      <a:pt x="42" y="116"/>
                    </a:cubicBezTo>
                    <a:cubicBezTo>
                      <a:pt x="41" y="121"/>
                      <a:pt x="49" y="117"/>
                      <a:pt x="54" y="115"/>
                    </a:cubicBezTo>
                    <a:cubicBezTo>
                      <a:pt x="65" y="111"/>
                      <a:pt x="73" y="129"/>
                      <a:pt x="81" y="132"/>
                    </a:cubicBezTo>
                    <a:cubicBezTo>
                      <a:pt x="90" y="135"/>
                      <a:pt x="93" y="137"/>
                      <a:pt x="91" y="141"/>
                    </a:cubicBezTo>
                    <a:cubicBezTo>
                      <a:pt x="85" y="153"/>
                      <a:pt x="73" y="161"/>
                      <a:pt x="67" y="175"/>
                    </a:cubicBezTo>
                    <a:cubicBezTo>
                      <a:pt x="75" y="178"/>
                      <a:pt x="85" y="179"/>
                      <a:pt x="94" y="179"/>
                    </a:cubicBezTo>
                    <a:cubicBezTo>
                      <a:pt x="107" y="179"/>
                      <a:pt x="118" y="177"/>
                      <a:pt x="129" y="172"/>
                    </a:cubicBezTo>
                    <a:close/>
                    <a:moveTo>
                      <a:pt x="177" y="114"/>
                    </a:moveTo>
                    <a:cubicBezTo>
                      <a:pt x="175" y="114"/>
                      <a:pt x="173" y="115"/>
                      <a:pt x="172" y="115"/>
                    </a:cubicBezTo>
                    <a:cubicBezTo>
                      <a:pt x="167" y="113"/>
                      <a:pt x="170" y="93"/>
                      <a:pt x="163" y="94"/>
                    </a:cubicBezTo>
                    <a:cubicBezTo>
                      <a:pt x="160" y="95"/>
                      <a:pt x="165" y="110"/>
                      <a:pt x="172" y="118"/>
                    </a:cubicBezTo>
                    <a:cubicBezTo>
                      <a:pt x="173" y="119"/>
                      <a:pt x="174" y="118"/>
                      <a:pt x="176" y="118"/>
                    </a:cubicBezTo>
                    <a:cubicBezTo>
                      <a:pt x="176" y="117"/>
                      <a:pt x="177" y="115"/>
                      <a:pt x="177" y="114"/>
                    </a:cubicBezTo>
                    <a:close/>
                    <a:moveTo>
                      <a:pt x="172" y="128"/>
                    </a:moveTo>
                    <a:cubicBezTo>
                      <a:pt x="164" y="126"/>
                      <a:pt x="158" y="144"/>
                      <a:pt x="156" y="152"/>
                    </a:cubicBezTo>
                    <a:cubicBezTo>
                      <a:pt x="163" y="145"/>
                      <a:pt x="168" y="137"/>
                      <a:pt x="172" y="128"/>
                    </a:cubicBezTo>
                    <a:close/>
                    <a:moveTo>
                      <a:pt x="52" y="168"/>
                    </a:moveTo>
                    <a:cubicBezTo>
                      <a:pt x="53" y="160"/>
                      <a:pt x="54" y="151"/>
                      <a:pt x="52" y="150"/>
                    </a:cubicBezTo>
                    <a:cubicBezTo>
                      <a:pt x="45" y="144"/>
                      <a:pt x="40" y="135"/>
                      <a:pt x="47" y="126"/>
                    </a:cubicBezTo>
                    <a:cubicBezTo>
                      <a:pt x="48" y="125"/>
                      <a:pt x="49" y="124"/>
                      <a:pt x="49" y="122"/>
                    </a:cubicBezTo>
                    <a:cubicBezTo>
                      <a:pt x="50" y="119"/>
                      <a:pt x="47" y="121"/>
                      <a:pt x="42" y="121"/>
                    </a:cubicBezTo>
                    <a:cubicBezTo>
                      <a:pt x="37" y="121"/>
                      <a:pt x="41" y="113"/>
                      <a:pt x="31" y="112"/>
                    </a:cubicBezTo>
                    <a:cubicBezTo>
                      <a:pt x="21" y="111"/>
                      <a:pt x="21" y="109"/>
                      <a:pt x="20" y="103"/>
                    </a:cubicBezTo>
                    <a:cubicBezTo>
                      <a:pt x="20" y="97"/>
                      <a:pt x="14" y="91"/>
                      <a:pt x="9" y="90"/>
                    </a:cubicBezTo>
                    <a:cubicBezTo>
                      <a:pt x="9" y="91"/>
                      <a:pt x="9" y="93"/>
                      <a:pt x="9" y="94"/>
                    </a:cubicBezTo>
                    <a:cubicBezTo>
                      <a:pt x="9" y="126"/>
                      <a:pt x="27" y="154"/>
                      <a:pt x="52" y="168"/>
                    </a:cubicBezTo>
                    <a:close/>
                    <a:moveTo>
                      <a:pt x="108" y="41"/>
                    </a:moveTo>
                    <a:cubicBezTo>
                      <a:pt x="112" y="43"/>
                      <a:pt x="116" y="40"/>
                      <a:pt x="115" y="37"/>
                    </a:cubicBezTo>
                    <a:cubicBezTo>
                      <a:pt x="112" y="32"/>
                      <a:pt x="103" y="35"/>
                      <a:pt x="108" y="41"/>
                    </a:cubicBezTo>
                    <a:close/>
                    <a:moveTo>
                      <a:pt x="125" y="49"/>
                    </a:moveTo>
                    <a:cubicBezTo>
                      <a:pt x="128" y="49"/>
                      <a:pt x="130" y="55"/>
                      <a:pt x="129" y="58"/>
                    </a:cubicBezTo>
                    <a:cubicBezTo>
                      <a:pt x="127" y="64"/>
                      <a:pt x="122" y="60"/>
                      <a:pt x="121" y="56"/>
                    </a:cubicBezTo>
                    <a:cubicBezTo>
                      <a:pt x="121" y="52"/>
                      <a:pt x="122" y="49"/>
                      <a:pt x="125" y="49"/>
                    </a:cubicBezTo>
                    <a:close/>
                    <a:moveTo>
                      <a:pt x="158" y="77"/>
                    </a:moveTo>
                    <a:cubicBezTo>
                      <a:pt x="155" y="74"/>
                      <a:pt x="156" y="70"/>
                      <a:pt x="160" y="69"/>
                    </a:cubicBezTo>
                    <a:cubicBezTo>
                      <a:pt x="167" y="68"/>
                      <a:pt x="176" y="75"/>
                      <a:pt x="170" y="77"/>
                    </a:cubicBezTo>
                    <a:cubicBezTo>
                      <a:pt x="167" y="78"/>
                      <a:pt x="162" y="78"/>
                      <a:pt x="158" y="77"/>
                    </a:cubicBezTo>
                    <a:close/>
                    <a:moveTo>
                      <a:pt x="46" y="102"/>
                    </a:moveTo>
                    <a:cubicBezTo>
                      <a:pt x="49" y="102"/>
                      <a:pt x="57" y="104"/>
                      <a:pt x="59" y="106"/>
                    </a:cubicBezTo>
                    <a:cubicBezTo>
                      <a:pt x="61" y="109"/>
                      <a:pt x="53" y="108"/>
                      <a:pt x="48" y="106"/>
                    </a:cubicBezTo>
                    <a:cubicBezTo>
                      <a:pt x="45" y="105"/>
                      <a:pt x="43" y="103"/>
                      <a:pt x="46" y="102"/>
                    </a:cubicBez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sz="1200"/>
              </a:p>
            </p:txBody>
          </p:sp>
        </p:grpSp>
      </p:grpSp>
      <p:grpSp>
        <p:nvGrpSpPr>
          <p:cNvPr id="27" name="Group 26"/>
          <p:cNvGrpSpPr/>
          <p:nvPr/>
        </p:nvGrpSpPr>
        <p:grpSpPr>
          <a:xfrm>
            <a:off x="3971673" y="3676938"/>
            <a:ext cx="751865" cy="1163893"/>
            <a:chOff x="5093775" y="4912084"/>
            <a:chExt cx="1002225" cy="1551857"/>
          </a:xfrm>
        </p:grpSpPr>
        <p:grpSp>
          <p:nvGrpSpPr>
            <p:cNvPr id="273" name="Group 272"/>
            <p:cNvGrpSpPr/>
            <p:nvPr/>
          </p:nvGrpSpPr>
          <p:grpSpPr>
            <a:xfrm>
              <a:off x="5339880" y="4912084"/>
              <a:ext cx="510014" cy="1295543"/>
              <a:chOff x="6630187" y="1563029"/>
              <a:chExt cx="613189" cy="1557629"/>
            </a:xfrm>
            <a:solidFill>
              <a:schemeClr val="bg1"/>
            </a:solidFill>
          </p:grpSpPr>
          <p:sp>
            <p:nvSpPr>
              <p:cNvPr id="274" name="Oval 273"/>
              <p:cNvSpPr>
                <a:spLocks noChangeArrowheads="1"/>
              </p:cNvSpPr>
              <p:nvPr/>
            </p:nvSpPr>
            <p:spPr bwMode="auto">
              <a:xfrm>
                <a:off x="6809064" y="1563029"/>
                <a:ext cx="253962" cy="259114"/>
              </a:xfrm>
              <a:prstGeom prst="ellipse">
                <a:avLst/>
              </a:prstGeom>
              <a:grp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1097364" rtl="0" eaLnBrk="1" latinLnBrk="0" hangingPunct="1">
                  <a:defRPr sz="2100" kern="1200">
                    <a:solidFill>
                      <a:schemeClr val="lt1"/>
                    </a:solidFill>
                    <a:latin typeface="+mn-lt"/>
                    <a:ea typeface="+mn-ea"/>
                    <a:cs typeface="+mn-cs"/>
                  </a:defRPr>
                </a:lvl1pPr>
                <a:lvl2pPr marL="548683" algn="l" defTabSz="1097364" rtl="0" eaLnBrk="1" latinLnBrk="0" hangingPunct="1">
                  <a:defRPr sz="2100" kern="1200">
                    <a:solidFill>
                      <a:schemeClr val="lt1"/>
                    </a:solidFill>
                    <a:latin typeface="+mn-lt"/>
                    <a:ea typeface="+mn-ea"/>
                    <a:cs typeface="+mn-cs"/>
                  </a:defRPr>
                </a:lvl2pPr>
                <a:lvl3pPr marL="1097364" algn="l" defTabSz="1097364" rtl="0" eaLnBrk="1" latinLnBrk="0" hangingPunct="1">
                  <a:defRPr sz="2100" kern="1200">
                    <a:solidFill>
                      <a:schemeClr val="lt1"/>
                    </a:solidFill>
                    <a:latin typeface="+mn-lt"/>
                    <a:ea typeface="+mn-ea"/>
                    <a:cs typeface="+mn-cs"/>
                  </a:defRPr>
                </a:lvl3pPr>
                <a:lvl4pPr marL="1646046" algn="l" defTabSz="1097364" rtl="0" eaLnBrk="1" latinLnBrk="0" hangingPunct="1">
                  <a:defRPr sz="2100" kern="1200">
                    <a:solidFill>
                      <a:schemeClr val="lt1"/>
                    </a:solidFill>
                    <a:latin typeface="+mn-lt"/>
                    <a:ea typeface="+mn-ea"/>
                    <a:cs typeface="+mn-cs"/>
                  </a:defRPr>
                </a:lvl4pPr>
                <a:lvl5pPr marL="2194729" algn="l" defTabSz="1097364" rtl="0" eaLnBrk="1" latinLnBrk="0" hangingPunct="1">
                  <a:defRPr sz="2100" kern="1200">
                    <a:solidFill>
                      <a:schemeClr val="lt1"/>
                    </a:solidFill>
                    <a:latin typeface="+mn-lt"/>
                    <a:ea typeface="+mn-ea"/>
                    <a:cs typeface="+mn-cs"/>
                  </a:defRPr>
                </a:lvl5pPr>
                <a:lvl6pPr marL="2743411" algn="l" defTabSz="1097364" rtl="0" eaLnBrk="1" latinLnBrk="0" hangingPunct="1">
                  <a:defRPr sz="2100" kern="1200">
                    <a:solidFill>
                      <a:schemeClr val="lt1"/>
                    </a:solidFill>
                    <a:latin typeface="+mn-lt"/>
                    <a:ea typeface="+mn-ea"/>
                    <a:cs typeface="+mn-cs"/>
                  </a:defRPr>
                </a:lvl6pPr>
                <a:lvl7pPr marL="3292093" algn="l" defTabSz="1097364" rtl="0" eaLnBrk="1" latinLnBrk="0" hangingPunct="1">
                  <a:defRPr sz="2100" kern="1200">
                    <a:solidFill>
                      <a:schemeClr val="lt1"/>
                    </a:solidFill>
                    <a:latin typeface="+mn-lt"/>
                    <a:ea typeface="+mn-ea"/>
                    <a:cs typeface="+mn-cs"/>
                  </a:defRPr>
                </a:lvl7pPr>
                <a:lvl8pPr marL="3840774" algn="l" defTabSz="1097364" rtl="0" eaLnBrk="1" latinLnBrk="0" hangingPunct="1">
                  <a:defRPr sz="2100" kern="1200">
                    <a:solidFill>
                      <a:schemeClr val="lt1"/>
                    </a:solidFill>
                    <a:latin typeface="+mn-lt"/>
                    <a:ea typeface="+mn-ea"/>
                    <a:cs typeface="+mn-cs"/>
                  </a:defRPr>
                </a:lvl8pPr>
                <a:lvl9pPr marL="4389456" algn="l" defTabSz="1097364" rtl="0" eaLnBrk="1" latinLnBrk="0" hangingPunct="1">
                  <a:defRPr sz="2100" kern="1200">
                    <a:solidFill>
                      <a:schemeClr val="lt1"/>
                    </a:solidFill>
                    <a:latin typeface="+mn-lt"/>
                    <a:ea typeface="+mn-ea"/>
                    <a:cs typeface="+mn-cs"/>
                  </a:defRPr>
                </a:lvl9pPr>
              </a:lstStyle>
              <a:p>
                <a:pPr algn="ctr" defTabSz="555629"/>
                <a:endParaRPr lang="en-US" spc="-92" dirty="0">
                  <a:solidFill>
                    <a:schemeClr val="accent4"/>
                  </a:solidFill>
                  <a:latin typeface="+mj-lt"/>
                </a:endParaRPr>
              </a:p>
            </p:txBody>
          </p:sp>
          <p:sp>
            <p:nvSpPr>
              <p:cNvPr id="275" name="Freeform 274"/>
              <p:cNvSpPr>
                <a:spLocks/>
              </p:cNvSpPr>
              <p:nvPr/>
            </p:nvSpPr>
            <p:spPr bwMode="auto">
              <a:xfrm>
                <a:off x="6630187" y="1851588"/>
                <a:ext cx="613189" cy="1269070"/>
              </a:xfrm>
              <a:custGeom>
                <a:avLst/>
                <a:gdLst>
                  <a:gd name="T0" fmla="*/ 327 w 353"/>
                  <a:gd name="T1" fmla="*/ 30 h 730"/>
                  <a:gd name="T2" fmla="*/ 327 w 353"/>
                  <a:gd name="T3" fmla="*/ 30 h 730"/>
                  <a:gd name="T4" fmla="*/ 323 w 353"/>
                  <a:gd name="T5" fmla="*/ 26 h 730"/>
                  <a:gd name="T6" fmla="*/ 321 w 353"/>
                  <a:gd name="T7" fmla="*/ 24 h 730"/>
                  <a:gd name="T8" fmla="*/ 320 w 353"/>
                  <a:gd name="T9" fmla="*/ 23 h 730"/>
                  <a:gd name="T10" fmla="*/ 287 w 353"/>
                  <a:gd name="T11" fmla="*/ 5 h 730"/>
                  <a:gd name="T12" fmla="*/ 287 w 353"/>
                  <a:gd name="T13" fmla="*/ 5 h 730"/>
                  <a:gd name="T14" fmla="*/ 283 w 353"/>
                  <a:gd name="T15" fmla="*/ 4 h 730"/>
                  <a:gd name="T16" fmla="*/ 282 w 353"/>
                  <a:gd name="T17" fmla="*/ 4 h 730"/>
                  <a:gd name="T18" fmla="*/ 280 w 353"/>
                  <a:gd name="T19" fmla="*/ 3 h 730"/>
                  <a:gd name="T20" fmla="*/ 277 w 353"/>
                  <a:gd name="T21" fmla="*/ 2 h 730"/>
                  <a:gd name="T22" fmla="*/ 276 w 353"/>
                  <a:gd name="T23" fmla="*/ 2 h 730"/>
                  <a:gd name="T24" fmla="*/ 272 w 353"/>
                  <a:gd name="T25" fmla="*/ 2 h 730"/>
                  <a:gd name="T26" fmla="*/ 272 w 353"/>
                  <a:gd name="T27" fmla="*/ 1 h 730"/>
                  <a:gd name="T28" fmla="*/ 267 w 353"/>
                  <a:gd name="T29" fmla="*/ 1 h 730"/>
                  <a:gd name="T30" fmla="*/ 267 w 353"/>
                  <a:gd name="T31" fmla="*/ 1 h 730"/>
                  <a:gd name="T32" fmla="*/ 263 w 353"/>
                  <a:gd name="T33" fmla="*/ 1 h 730"/>
                  <a:gd name="T34" fmla="*/ 262 w 353"/>
                  <a:gd name="T35" fmla="*/ 1 h 730"/>
                  <a:gd name="T36" fmla="*/ 258 w 353"/>
                  <a:gd name="T37" fmla="*/ 0 h 730"/>
                  <a:gd name="T38" fmla="*/ 258 w 353"/>
                  <a:gd name="T39" fmla="*/ 0 h 730"/>
                  <a:gd name="T40" fmla="*/ 96 w 353"/>
                  <a:gd name="T41" fmla="*/ 0 h 730"/>
                  <a:gd name="T42" fmla="*/ 95 w 353"/>
                  <a:gd name="T43" fmla="*/ 0 h 730"/>
                  <a:gd name="T44" fmla="*/ 95 w 353"/>
                  <a:gd name="T45" fmla="*/ 0 h 730"/>
                  <a:gd name="T46" fmla="*/ 0 w 353"/>
                  <a:gd name="T47" fmla="*/ 95 h 730"/>
                  <a:gd name="T48" fmla="*/ 0 w 353"/>
                  <a:gd name="T49" fmla="*/ 323 h 730"/>
                  <a:gd name="T50" fmla="*/ 32 w 353"/>
                  <a:gd name="T51" fmla="*/ 356 h 730"/>
                  <a:gd name="T52" fmla="*/ 64 w 353"/>
                  <a:gd name="T53" fmla="*/ 323 h 730"/>
                  <a:gd name="T54" fmla="*/ 64 w 353"/>
                  <a:gd name="T55" fmla="*/ 117 h 730"/>
                  <a:gd name="T56" fmla="*/ 81 w 353"/>
                  <a:gd name="T57" fmla="*/ 117 h 730"/>
                  <a:gd name="T58" fmla="*/ 81 w 353"/>
                  <a:gd name="T59" fmla="*/ 687 h 730"/>
                  <a:gd name="T60" fmla="*/ 125 w 353"/>
                  <a:gd name="T61" fmla="*/ 730 h 730"/>
                  <a:gd name="T62" fmla="*/ 168 w 353"/>
                  <a:gd name="T63" fmla="*/ 687 h 730"/>
                  <a:gd name="T64" fmla="*/ 168 w 353"/>
                  <a:gd name="T65" fmla="*/ 358 h 730"/>
                  <a:gd name="T66" fmla="*/ 185 w 353"/>
                  <a:gd name="T67" fmla="*/ 358 h 730"/>
                  <a:gd name="T68" fmla="*/ 185 w 353"/>
                  <a:gd name="T69" fmla="*/ 687 h 730"/>
                  <a:gd name="T70" fmla="*/ 228 w 353"/>
                  <a:gd name="T71" fmla="*/ 730 h 730"/>
                  <a:gd name="T72" fmla="*/ 272 w 353"/>
                  <a:gd name="T73" fmla="*/ 687 h 730"/>
                  <a:gd name="T74" fmla="*/ 272 w 353"/>
                  <a:gd name="T75" fmla="*/ 683 h 730"/>
                  <a:gd name="T76" fmla="*/ 272 w 353"/>
                  <a:gd name="T77" fmla="*/ 687 h 730"/>
                  <a:gd name="T78" fmla="*/ 272 w 353"/>
                  <a:gd name="T79" fmla="*/ 117 h 730"/>
                  <a:gd name="T80" fmla="*/ 289 w 353"/>
                  <a:gd name="T81" fmla="*/ 117 h 730"/>
                  <a:gd name="T82" fmla="*/ 289 w 353"/>
                  <a:gd name="T83" fmla="*/ 315 h 730"/>
                  <a:gd name="T84" fmla="*/ 289 w 353"/>
                  <a:gd name="T85" fmla="*/ 314 h 730"/>
                  <a:gd name="T86" fmla="*/ 289 w 353"/>
                  <a:gd name="T87" fmla="*/ 323 h 730"/>
                  <a:gd name="T88" fmla="*/ 294 w 353"/>
                  <a:gd name="T89" fmla="*/ 342 h 730"/>
                  <a:gd name="T90" fmla="*/ 321 w 353"/>
                  <a:gd name="T91" fmla="*/ 356 h 730"/>
                  <a:gd name="T92" fmla="*/ 353 w 353"/>
                  <a:gd name="T93" fmla="*/ 325 h 730"/>
                  <a:gd name="T94" fmla="*/ 353 w 353"/>
                  <a:gd name="T95" fmla="*/ 323 h 730"/>
                  <a:gd name="T96" fmla="*/ 353 w 353"/>
                  <a:gd name="T97" fmla="*/ 323 h 730"/>
                  <a:gd name="T98" fmla="*/ 353 w 353"/>
                  <a:gd name="T99" fmla="*/ 298 h 730"/>
                  <a:gd name="T100" fmla="*/ 353 w 353"/>
                  <a:gd name="T101" fmla="*/ 95 h 730"/>
                  <a:gd name="T102" fmla="*/ 327 w 353"/>
                  <a:gd name="T103" fmla="*/ 3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3" h="730">
                    <a:moveTo>
                      <a:pt x="327" y="30"/>
                    </a:moveTo>
                    <a:cubicBezTo>
                      <a:pt x="327" y="30"/>
                      <a:pt x="327" y="30"/>
                      <a:pt x="327" y="30"/>
                    </a:cubicBezTo>
                    <a:cubicBezTo>
                      <a:pt x="326" y="29"/>
                      <a:pt x="324" y="27"/>
                      <a:pt x="323" y="26"/>
                    </a:cubicBezTo>
                    <a:cubicBezTo>
                      <a:pt x="322" y="25"/>
                      <a:pt x="321" y="25"/>
                      <a:pt x="321" y="24"/>
                    </a:cubicBezTo>
                    <a:cubicBezTo>
                      <a:pt x="320" y="24"/>
                      <a:pt x="320" y="24"/>
                      <a:pt x="320" y="23"/>
                    </a:cubicBezTo>
                    <a:cubicBezTo>
                      <a:pt x="310" y="15"/>
                      <a:pt x="299" y="9"/>
                      <a:pt x="287" y="5"/>
                    </a:cubicBezTo>
                    <a:cubicBezTo>
                      <a:pt x="287" y="5"/>
                      <a:pt x="287" y="5"/>
                      <a:pt x="287" y="5"/>
                    </a:cubicBezTo>
                    <a:cubicBezTo>
                      <a:pt x="286" y="5"/>
                      <a:pt x="285" y="4"/>
                      <a:pt x="283" y="4"/>
                    </a:cubicBezTo>
                    <a:cubicBezTo>
                      <a:pt x="283" y="4"/>
                      <a:pt x="283" y="4"/>
                      <a:pt x="282" y="4"/>
                    </a:cubicBezTo>
                    <a:cubicBezTo>
                      <a:pt x="281" y="3"/>
                      <a:pt x="280" y="3"/>
                      <a:pt x="280" y="3"/>
                    </a:cubicBezTo>
                    <a:cubicBezTo>
                      <a:pt x="279" y="3"/>
                      <a:pt x="278" y="3"/>
                      <a:pt x="277" y="2"/>
                    </a:cubicBezTo>
                    <a:cubicBezTo>
                      <a:pt x="277" y="2"/>
                      <a:pt x="276" y="2"/>
                      <a:pt x="276" y="2"/>
                    </a:cubicBezTo>
                    <a:cubicBezTo>
                      <a:pt x="274" y="2"/>
                      <a:pt x="273" y="2"/>
                      <a:pt x="272" y="2"/>
                    </a:cubicBezTo>
                    <a:cubicBezTo>
                      <a:pt x="272" y="2"/>
                      <a:pt x="272" y="2"/>
                      <a:pt x="272" y="1"/>
                    </a:cubicBezTo>
                    <a:cubicBezTo>
                      <a:pt x="270" y="1"/>
                      <a:pt x="269" y="1"/>
                      <a:pt x="267" y="1"/>
                    </a:cubicBezTo>
                    <a:cubicBezTo>
                      <a:pt x="267" y="1"/>
                      <a:pt x="267" y="1"/>
                      <a:pt x="267" y="1"/>
                    </a:cubicBezTo>
                    <a:cubicBezTo>
                      <a:pt x="266" y="1"/>
                      <a:pt x="264" y="1"/>
                      <a:pt x="263" y="1"/>
                    </a:cubicBezTo>
                    <a:cubicBezTo>
                      <a:pt x="262" y="1"/>
                      <a:pt x="262" y="1"/>
                      <a:pt x="262" y="1"/>
                    </a:cubicBezTo>
                    <a:cubicBezTo>
                      <a:pt x="261" y="1"/>
                      <a:pt x="259" y="0"/>
                      <a:pt x="258" y="0"/>
                    </a:cubicBezTo>
                    <a:cubicBezTo>
                      <a:pt x="258" y="0"/>
                      <a:pt x="258" y="0"/>
                      <a:pt x="258" y="0"/>
                    </a:cubicBezTo>
                    <a:cubicBezTo>
                      <a:pt x="96" y="0"/>
                      <a:pt x="96" y="0"/>
                      <a:pt x="96" y="0"/>
                    </a:cubicBezTo>
                    <a:cubicBezTo>
                      <a:pt x="95" y="0"/>
                      <a:pt x="95" y="0"/>
                      <a:pt x="95" y="0"/>
                    </a:cubicBezTo>
                    <a:cubicBezTo>
                      <a:pt x="95" y="0"/>
                      <a:pt x="95" y="0"/>
                      <a:pt x="95" y="0"/>
                    </a:cubicBezTo>
                    <a:cubicBezTo>
                      <a:pt x="43" y="1"/>
                      <a:pt x="0" y="43"/>
                      <a:pt x="0" y="95"/>
                    </a:cubicBezTo>
                    <a:cubicBezTo>
                      <a:pt x="0" y="323"/>
                      <a:pt x="0" y="323"/>
                      <a:pt x="0" y="323"/>
                    </a:cubicBezTo>
                    <a:cubicBezTo>
                      <a:pt x="0" y="341"/>
                      <a:pt x="15" y="356"/>
                      <a:pt x="32" y="356"/>
                    </a:cubicBezTo>
                    <a:cubicBezTo>
                      <a:pt x="50" y="356"/>
                      <a:pt x="64" y="341"/>
                      <a:pt x="64" y="323"/>
                    </a:cubicBezTo>
                    <a:cubicBezTo>
                      <a:pt x="64" y="117"/>
                      <a:pt x="64" y="117"/>
                      <a:pt x="64" y="117"/>
                    </a:cubicBezTo>
                    <a:cubicBezTo>
                      <a:pt x="81" y="117"/>
                      <a:pt x="81" y="117"/>
                      <a:pt x="81" y="117"/>
                    </a:cubicBezTo>
                    <a:cubicBezTo>
                      <a:pt x="81" y="687"/>
                      <a:pt x="81" y="687"/>
                      <a:pt x="81" y="687"/>
                    </a:cubicBezTo>
                    <a:cubicBezTo>
                      <a:pt x="81" y="711"/>
                      <a:pt x="101" y="730"/>
                      <a:pt x="125" y="730"/>
                    </a:cubicBezTo>
                    <a:cubicBezTo>
                      <a:pt x="148" y="730"/>
                      <a:pt x="168" y="711"/>
                      <a:pt x="168" y="687"/>
                    </a:cubicBezTo>
                    <a:cubicBezTo>
                      <a:pt x="168" y="358"/>
                      <a:pt x="168" y="358"/>
                      <a:pt x="168" y="358"/>
                    </a:cubicBezTo>
                    <a:cubicBezTo>
                      <a:pt x="185" y="358"/>
                      <a:pt x="185" y="358"/>
                      <a:pt x="185" y="358"/>
                    </a:cubicBezTo>
                    <a:cubicBezTo>
                      <a:pt x="185" y="687"/>
                      <a:pt x="185" y="687"/>
                      <a:pt x="185" y="687"/>
                    </a:cubicBezTo>
                    <a:cubicBezTo>
                      <a:pt x="185" y="711"/>
                      <a:pt x="204" y="730"/>
                      <a:pt x="228" y="730"/>
                    </a:cubicBezTo>
                    <a:cubicBezTo>
                      <a:pt x="252" y="730"/>
                      <a:pt x="272" y="711"/>
                      <a:pt x="272" y="687"/>
                    </a:cubicBezTo>
                    <a:cubicBezTo>
                      <a:pt x="272" y="686"/>
                      <a:pt x="272" y="685"/>
                      <a:pt x="272" y="683"/>
                    </a:cubicBezTo>
                    <a:cubicBezTo>
                      <a:pt x="272" y="687"/>
                      <a:pt x="272" y="687"/>
                      <a:pt x="272" y="687"/>
                    </a:cubicBezTo>
                    <a:cubicBezTo>
                      <a:pt x="272" y="687"/>
                      <a:pt x="272" y="687"/>
                      <a:pt x="272" y="117"/>
                    </a:cubicBezTo>
                    <a:cubicBezTo>
                      <a:pt x="272" y="117"/>
                      <a:pt x="272" y="117"/>
                      <a:pt x="289" y="117"/>
                    </a:cubicBezTo>
                    <a:cubicBezTo>
                      <a:pt x="289" y="117"/>
                      <a:pt x="289" y="117"/>
                      <a:pt x="289" y="315"/>
                    </a:cubicBezTo>
                    <a:cubicBezTo>
                      <a:pt x="289" y="314"/>
                      <a:pt x="289" y="314"/>
                      <a:pt x="289" y="314"/>
                    </a:cubicBezTo>
                    <a:cubicBezTo>
                      <a:pt x="289" y="323"/>
                      <a:pt x="289" y="323"/>
                      <a:pt x="289" y="323"/>
                    </a:cubicBezTo>
                    <a:cubicBezTo>
                      <a:pt x="289" y="330"/>
                      <a:pt x="291" y="337"/>
                      <a:pt x="294" y="342"/>
                    </a:cubicBezTo>
                    <a:cubicBezTo>
                      <a:pt x="300" y="350"/>
                      <a:pt x="310" y="356"/>
                      <a:pt x="321" y="356"/>
                    </a:cubicBezTo>
                    <a:cubicBezTo>
                      <a:pt x="338" y="356"/>
                      <a:pt x="352" y="342"/>
                      <a:pt x="353" y="325"/>
                    </a:cubicBezTo>
                    <a:cubicBezTo>
                      <a:pt x="353" y="324"/>
                      <a:pt x="353" y="324"/>
                      <a:pt x="353" y="323"/>
                    </a:cubicBezTo>
                    <a:cubicBezTo>
                      <a:pt x="353" y="323"/>
                      <a:pt x="353" y="323"/>
                      <a:pt x="353" y="323"/>
                    </a:cubicBezTo>
                    <a:cubicBezTo>
                      <a:pt x="353" y="298"/>
                      <a:pt x="353" y="298"/>
                      <a:pt x="353" y="298"/>
                    </a:cubicBezTo>
                    <a:cubicBezTo>
                      <a:pt x="353" y="270"/>
                      <a:pt x="353" y="213"/>
                      <a:pt x="353" y="95"/>
                    </a:cubicBezTo>
                    <a:cubicBezTo>
                      <a:pt x="353" y="70"/>
                      <a:pt x="343" y="47"/>
                      <a:pt x="327" y="30"/>
                    </a:cubicBezTo>
                    <a:close/>
                  </a:path>
                </a:pathLst>
              </a:custGeom>
              <a:grp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1097364" rtl="0" eaLnBrk="1" latinLnBrk="0" hangingPunct="1">
                  <a:defRPr sz="2100" kern="1200">
                    <a:solidFill>
                      <a:schemeClr val="lt1"/>
                    </a:solidFill>
                    <a:latin typeface="+mn-lt"/>
                    <a:ea typeface="+mn-ea"/>
                    <a:cs typeface="+mn-cs"/>
                  </a:defRPr>
                </a:lvl1pPr>
                <a:lvl2pPr marL="548683" algn="l" defTabSz="1097364" rtl="0" eaLnBrk="1" latinLnBrk="0" hangingPunct="1">
                  <a:defRPr sz="2100" kern="1200">
                    <a:solidFill>
                      <a:schemeClr val="lt1"/>
                    </a:solidFill>
                    <a:latin typeface="+mn-lt"/>
                    <a:ea typeface="+mn-ea"/>
                    <a:cs typeface="+mn-cs"/>
                  </a:defRPr>
                </a:lvl2pPr>
                <a:lvl3pPr marL="1097364" algn="l" defTabSz="1097364" rtl="0" eaLnBrk="1" latinLnBrk="0" hangingPunct="1">
                  <a:defRPr sz="2100" kern="1200">
                    <a:solidFill>
                      <a:schemeClr val="lt1"/>
                    </a:solidFill>
                    <a:latin typeface="+mn-lt"/>
                    <a:ea typeface="+mn-ea"/>
                    <a:cs typeface="+mn-cs"/>
                  </a:defRPr>
                </a:lvl3pPr>
                <a:lvl4pPr marL="1646046" algn="l" defTabSz="1097364" rtl="0" eaLnBrk="1" latinLnBrk="0" hangingPunct="1">
                  <a:defRPr sz="2100" kern="1200">
                    <a:solidFill>
                      <a:schemeClr val="lt1"/>
                    </a:solidFill>
                    <a:latin typeface="+mn-lt"/>
                    <a:ea typeface="+mn-ea"/>
                    <a:cs typeface="+mn-cs"/>
                  </a:defRPr>
                </a:lvl4pPr>
                <a:lvl5pPr marL="2194729" algn="l" defTabSz="1097364" rtl="0" eaLnBrk="1" latinLnBrk="0" hangingPunct="1">
                  <a:defRPr sz="2100" kern="1200">
                    <a:solidFill>
                      <a:schemeClr val="lt1"/>
                    </a:solidFill>
                    <a:latin typeface="+mn-lt"/>
                    <a:ea typeface="+mn-ea"/>
                    <a:cs typeface="+mn-cs"/>
                  </a:defRPr>
                </a:lvl5pPr>
                <a:lvl6pPr marL="2743411" algn="l" defTabSz="1097364" rtl="0" eaLnBrk="1" latinLnBrk="0" hangingPunct="1">
                  <a:defRPr sz="2100" kern="1200">
                    <a:solidFill>
                      <a:schemeClr val="lt1"/>
                    </a:solidFill>
                    <a:latin typeface="+mn-lt"/>
                    <a:ea typeface="+mn-ea"/>
                    <a:cs typeface="+mn-cs"/>
                  </a:defRPr>
                </a:lvl6pPr>
                <a:lvl7pPr marL="3292093" algn="l" defTabSz="1097364" rtl="0" eaLnBrk="1" latinLnBrk="0" hangingPunct="1">
                  <a:defRPr sz="2100" kern="1200">
                    <a:solidFill>
                      <a:schemeClr val="lt1"/>
                    </a:solidFill>
                    <a:latin typeface="+mn-lt"/>
                    <a:ea typeface="+mn-ea"/>
                    <a:cs typeface="+mn-cs"/>
                  </a:defRPr>
                </a:lvl7pPr>
                <a:lvl8pPr marL="3840774" algn="l" defTabSz="1097364" rtl="0" eaLnBrk="1" latinLnBrk="0" hangingPunct="1">
                  <a:defRPr sz="2100" kern="1200">
                    <a:solidFill>
                      <a:schemeClr val="lt1"/>
                    </a:solidFill>
                    <a:latin typeface="+mn-lt"/>
                    <a:ea typeface="+mn-ea"/>
                    <a:cs typeface="+mn-cs"/>
                  </a:defRPr>
                </a:lvl8pPr>
                <a:lvl9pPr marL="4389456" algn="l" defTabSz="1097364" rtl="0" eaLnBrk="1" latinLnBrk="0" hangingPunct="1">
                  <a:defRPr sz="2100" kern="1200">
                    <a:solidFill>
                      <a:schemeClr val="lt1"/>
                    </a:solidFill>
                    <a:latin typeface="+mn-lt"/>
                    <a:ea typeface="+mn-ea"/>
                    <a:cs typeface="+mn-cs"/>
                  </a:defRPr>
                </a:lvl9pPr>
              </a:lstStyle>
              <a:p>
                <a:pPr algn="ctr" defTabSz="555629"/>
                <a:endParaRPr lang="en-US" spc="-92" dirty="0">
                  <a:solidFill>
                    <a:schemeClr val="accent4"/>
                  </a:solidFill>
                  <a:latin typeface="+mj-lt"/>
                </a:endParaRPr>
              </a:p>
            </p:txBody>
          </p:sp>
        </p:grpSp>
        <p:sp>
          <p:nvSpPr>
            <p:cNvPr id="276" name="TextBox 275"/>
            <p:cNvSpPr txBox="1"/>
            <p:nvPr/>
          </p:nvSpPr>
          <p:spPr>
            <a:xfrm>
              <a:off x="5093775" y="6238238"/>
              <a:ext cx="1002225" cy="225703"/>
            </a:xfrm>
            <a:prstGeom prst="rect">
              <a:avLst/>
            </a:prstGeom>
            <a:noFill/>
          </p:spPr>
          <p:txBody>
            <a:bodyPr wrap="square" lIns="0" tIns="0" rIns="0" bIns="0" rtlCol="0">
              <a:spAutoFit/>
            </a:bodyPr>
            <a:lstStyle/>
            <a:p>
              <a:pPr algn="ctr"/>
              <a:r>
                <a:rPr lang="en-US" sz="1100" b="1" dirty="0">
                  <a:solidFill>
                    <a:schemeClr val="accent2">
                      <a:alpha val="99000"/>
                    </a:schemeClr>
                  </a:solidFill>
                </a:rPr>
                <a:t>Developer</a:t>
              </a:r>
            </a:p>
          </p:txBody>
        </p:sp>
      </p:grpSp>
      <p:sp>
        <p:nvSpPr>
          <p:cNvPr id="125" name="TextBox 124"/>
          <p:cNvSpPr txBox="1"/>
          <p:nvPr/>
        </p:nvSpPr>
        <p:spPr>
          <a:xfrm>
            <a:off x="7880191" y="1252060"/>
            <a:ext cx="769600" cy="369332"/>
          </a:xfrm>
          <a:prstGeom prst="rect">
            <a:avLst/>
          </a:prstGeom>
          <a:noFill/>
        </p:spPr>
        <p:txBody>
          <a:bodyPr wrap="square" lIns="0" tIns="0" rIns="0" bIns="0" rtlCol="0">
            <a:spAutoFit/>
          </a:bodyPr>
          <a:lstStyle/>
          <a:p>
            <a:pPr algn="r"/>
            <a:r>
              <a:rPr lang="en-US" sz="1200" dirty="0">
                <a:solidFill>
                  <a:schemeClr val="bg1">
                    <a:alpha val="99000"/>
                  </a:schemeClr>
                </a:solidFill>
              </a:rPr>
              <a:t>Cloud </a:t>
            </a:r>
          </a:p>
          <a:p>
            <a:pPr algn="r"/>
            <a:r>
              <a:rPr lang="en-US" sz="1200" dirty="0">
                <a:solidFill>
                  <a:schemeClr val="bg1">
                    <a:alpha val="99000"/>
                  </a:schemeClr>
                </a:solidFill>
              </a:rPr>
              <a:t>Service1</a:t>
            </a:r>
          </a:p>
        </p:txBody>
      </p:sp>
      <p:sp>
        <p:nvSpPr>
          <p:cNvPr id="126" name="TextBox 125"/>
          <p:cNvSpPr txBox="1"/>
          <p:nvPr/>
        </p:nvSpPr>
        <p:spPr>
          <a:xfrm>
            <a:off x="7701594" y="3358983"/>
            <a:ext cx="892216" cy="369332"/>
          </a:xfrm>
          <a:prstGeom prst="rect">
            <a:avLst/>
          </a:prstGeom>
          <a:noFill/>
        </p:spPr>
        <p:txBody>
          <a:bodyPr wrap="square" lIns="0" tIns="0" rIns="0" bIns="0" rtlCol="0">
            <a:spAutoFit/>
          </a:bodyPr>
          <a:lstStyle/>
          <a:p>
            <a:pPr algn="r"/>
            <a:r>
              <a:rPr lang="en-US" sz="1200" dirty="0">
                <a:solidFill>
                  <a:schemeClr val="bg1">
                    <a:alpha val="99000"/>
                  </a:schemeClr>
                </a:solidFill>
              </a:rPr>
              <a:t>Cloud </a:t>
            </a:r>
          </a:p>
          <a:p>
            <a:pPr algn="r"/>
            <a:r>
              <a:rPr lang="en-US" sz="1200" dirty="0">
                <a:solidFill>
                  <a:schemeClr val="bg1">
                    <a:alpha val="99000"/>
                  </a:schemeClr>
                </a:solidFill>
              </a:rPr>
              <a:t>Service 2</a:t>
            </a:r>
          </a:p>
        </p:txBody>
      </p:sp>
    </p:spTree>
    <p:extLst>
      <p:ext uri="{BB962C8B-B14F-4D97-AF65-F5344CB8AC3E}">
        <p14:creationId xmlns:p14="http://schemas.microsoft.com/office/powerpoint/2010/main" val="27529772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par>
                                <p:cTn id="11" presetID="10" presetClass="entr" presetSubtype="0" fill="hold" nodeType="withEffect">
                                  <p:stCondLst>
                                    <p:cond delay="11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nodeType="withEffect">
                                  <p:stCondLst>
                                    <p:cond delay="22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childTnLst>
                          </p:cTn>
                        </p:par>
                        <p:par>
                          <p:cTn id="17" fill="hold">
                            <p:stCondLst>
                              <p:cond delay="720"/>
                            </p:stCondLst>
                            <p:childTnLst>
                              <p:par>
                                <p:cTn id="18" presetID="22" presetClass="entr" presetSubtype="8" fill="hold" grpId="0" nodeType="afterEffect">
                                  <p:stCondLst>
                                    <p:cond delay="0"/>
                                  </p:stCondLst>
                                  <p:childTnLst>
                                    <p:set>
                                      <p:cBhvr>
                                        <p:cTn id="19" dur="1" fill="hold">
                                          <p:stCondLst>
                                            <p:cond delay="0"/>
                                          </p:stCondLst>
                                        </p:cTn>
                                        <p:tgtEl>
                                          <p:spTgt spid="258"/>
                                        </p:tgtEl>
                                        <p:attrNameLst>
                                          <p:attrName>style.visibility</p:attrName>
                                        </p:attrNameLst>
                                      </p:cBhvr>
                                      <p:to>
                                        <p:strVal val="visible"/>
                                      </p:to>
                                    </p:set>
                                    <p:animEffect transition="in" filter="wipe(left)">
                                      <p:cBhvr>
                                        <p:cTn id="20" dur="500"/>
                                        <p:tgtEl>
                                          <p:spTgt spid="25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
                                            <p:txEl>
                                              <p:pRg st="0" end="0"/>
                                            </p:txEl>
                                          </p:spTgt>
                                        </p:tgtEl>
                                        <p:attrNameLst>
                                          <p:attrName>style.visibility</p:attrName>
                                        </p:attrNameLst>
                                      </p:cBhvr>
                                      <p:to>
                                        <p:strVal val="visible"/>
                                      </p:to>
                                    </p:set>
                                    <p:animEffect transition="in" filter="fade">
                                      <p:cBhvr>
                                        <p:cTn id="25" dur="500"/>
                                        <p:tgtEl>
                                          <p:spTgt spid="26">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6">
                                            <p:txEl>
                                              <p:pRg st="1" end="1"/>
                                            </p:txEl>
                                          </p:spTgt>
                                        </p:tgtEl>
                                        <p:attrNameLst>
                                          <p:attrName>style.visibility</p:attrName>
                                        </p:attrNameLst>
                                      </p:cBhvr>
                                      <p:to>
                                        <p:strVal val="visible"/>
                                      </p:to>
                                    </p:set>
                                    <p:animEffect transition="in" filter="fade">
                                      <p:cBhvr>
                                        <p:cTn id="28" dur="500"/>
                                        <p:tgtEl>
                                          <p:spTgt spid="26">
                                            <p:txEl>
                                              <p:pRg st="1" end="1"/>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0"/>
                                        </p:tgtEl>
                                        <p:attrNameLst>
                                          <p:attrName>style.visibility</p:attrName>
                                        </p:attrNameLst>
                                      </p:cBhvr>
                                      <p:to>
                                        <p:strVal val="visible"/>
                                      </p:to>
                                    </p:set>
                                    <p:animEffect transition="in" filter="fade">
                                      <p:cBhvr>
                                        <p:cTn id="31" dur="500"/>
                                        <p:tgtEl>
                                          <p:spTgt spid="16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57"/>
                                        </p:tgtEl>
                                        <p:attrNameLst>
                                          <p:attrName>style.visibility</p:attrName>
                                        </p:attrNameLst>
                                      </p:cBhvr>
                                      <p:to>
                                        <p:strVal val="visible"/>
                                      </p:to>
                                    </p:set>
                                    <p:animEffect transition="in" filter="fade">
                                      <p:cBhvr>
                                        <p:cTn id="34" dur="500"/>
                                        <p:tgtEl>
                                          <p:spTgt spid="25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9"/>
                                        </p:tgtEl>
                                        <p:attrNameLst>
                                          <p:attrName>style.visibility</p:attrName>
                                        </p:attrNameLst>
                                      </p:cBhvr>
                                      <p:to>
                                        <p:strVal val="visible"/>
                                      </p:to>
                                    </p:set>
                                    <p:animEffect transition="in" filter="fade">
                                      <p:cBhvr>
                                        <p:cTn id="37" dur="5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p:bldP spid="160" grpId="0"/>
      <p:bldP spid="26" grpId="0" build="p"/>
      <p:bldP spid="46" grpId="0"/>
      <p:bldP spid="257" grpId="0"/>
      <p:bldP spid="258"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74"/>
          <p:cNvSpPr>
            <a:spLocks noEditPoints="1"/>
          </p:cNvSpPr>
          <p:nvPr/>
        </p:nvSpPr>
        <p:spPr bwMode="black">
          <a:xfrm>
            <a:off x="4881914" y="2397526"/>
            <a:ext cx="1298053" cy="1110056"/>
          </a:xfrm>
          <a:custGeom>
            <a:avLst/>
            <a:gdLst>
              <a:gd name="T0" fmla="*/ 2004 w 2444"/>
              <a:gd name="T1" fmla="*/ 326 h 2090"/>
              <a:gd name="T2" fmla="*/ 1774 w 2444"/>
              <a:gd name="T3" fmla="*/ 391 h 2090"/>
              <a:gd name="T4" fmla="*/ 1156 w 2444"/>
              <a:gd name="T5" fmla="*/ 0 h 2090"/>
              <a:gd name="T6" fmla="*/ 489 w 2444"/>
              <a:gd name="T7" fmla="*/ 535 h 2090"/>
              <a:gd name="T8" fmla="*/ 350 w 2444"/>
              <a:gd name="T9" fmla="*/ 506 h 2090"/>
              <a:gd name="T10" fmla="*/ 0 w 2444"/>
              <a:gd name="T11" fmla="*/ 856 h 2090"/>
              <a:gd name="T12" fmla="*/ 350 w 2444"/>
              <a:gd name="T13" fmla="*/ 1206 h 2090"/>
              <a:gd name="T14" fmla="*/ 2004 w 2444"/>
              <a:gd name="T15" fmla="*/ 1206 h 2090"/>
              <a:gd name="T16" fmla="*/ 2444 w 2444"/>
              <a:gd name="T17" fmla="*/ 766 h 2090"/>
              <a:gd name="T18" fmla="*/ 2004 w 2444"/>
              <a:gd name="T19" fmla="*/ 326 h 2090"/>
              <a:gd name="T20" fmla="*/ 1590 w 2444"/>
              <a:gd name="T21" fmla="*/ 1326 h 2090"/>
              <a:gd name="T22" fmla="*/ 1465 w 2444"/>
              <a:gd name="T23" fmla="*/ 1326 h 2090"/>
              <a:gd name="T24" fmla="*/ 1465 w 2444"/>
              <a:gd name="T25" fmla="*/ 1743 h 2090"/>
              <a:gd name="T26" fmla="*/ 1222 w 2444"/>
              <a:gd name="T27" fmla="*/ 1934 h 2090"/>
              <a:gd name="T28" fmla="*/ 980 w 2444"/>
              <a:gd name="T29" fmla="*/ 1743 h 2090"/>
              <a:gd name="T30" fmla="*/ 980 w 2444"/>
              <a:gd name="T31" fmla="*/ 1326 h 2090"/>
              <a:gd name="T32" fmla="*/ 854 w 2444"/>
              <a:gd name="T33" fmla="*/ 1326 h 2090"/>
              <a:gd name="T34" fmla="*/ 854 w 2444"/>
              <a:gd name="T35" fmla="*/ 1656 h 2090"/>
              <a:gd name="T36" fmla="*/ 666 w 2444"/>
              <a:gd name="T37" fmla="*/ 1656 h 2090"/>
              <a:gd name="T38" fmla="*/ 1222 w 2444"/>
              <a:gd name="T39" fmla="*/ 2090 h 2090"/>
              <a:gd name="T40" fmla="*/ 1779 w 2444"/>
              <a:gd name="T41" fmla="*/ 1656 h 2090"/>
              <a:gd name="T42" fmla="*/ 1590 w 2444"/>
              <a:gd name="T43" fmla="*/ 1656 h 2090"/>
              <a:gd name="T44" fmla="*/ 1590 w 2444"/>
              <a:gd name="T45" fmla="*/ 1326 h 2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44" h="2090">
                <a:moveTo>
                  <a:pt x="2004" y="326"/>
                </a:moveTo>
                <a:cubicBezTo>
                  <a:pt x="1920" y="326"/>
                  <a:pt x="1841" y="350"/>
                  <a:pt x="1774" y="391"/>
                </a:cubicBezTo>
                <a:cubicBezTo>
                  <a:pt x="1665" y="160"/>
                  <a:pt x="1429" y="0"/>
                  <a:pt x="1156" y="0"/>
                </a:cubicBezTo>
                <a:cubicBezTo>
                  <a:pt x="830" y="0"/>
                  <a:pt x="557" y="229"/>
                  <a:pt x="489" y="535"/>
                </a:cubicBezTo>
                <a:cubicBezTo>
                  <a:pt x="446" y="516"/>
                  <a:pt x="399" y="506"/>
                  <a:pt x="350" y="506"/>
                </a:cubicBezTo>
                <a:cubicBezTo>
                  <a:pt x="157" y="506"/>
                  <a:pt x="0" y="663"/>
                  <a:pt x="0" y="856"/>
                </a:cubicBezTo>
                <a:cubicBezTo>
                  <a:pt x="0" y="1049"/>
                  <a:pt x="157" y="1206"/>
                  <a:pt x="350" y="1206"/>
                </a:cubicBezTo>
                <a:cubicBezTo>
                  <a:pt x="2004" y="1206"/>
                  <a:pt x="2004" y="1206"/>
                  <a:pt x="2004" y="1206"/>
                </a:cubicBezTo>
                <a:cubicBezTo>
                  <a:pt x="2247" y="1206"/>
                  <a:pt x="2444" y="1009"/>
                  <a:pt x="2444" y="766"/>
                </a:cubicBezTo>
                <a:cubicBezTo>
                  <a:pt x="2444" y="523"/>
                  <a:pt x="2247" y="326"/>
                  <a:pt x="2004" y="326"/>
                </a:cubicBezTo>
                <a:close/>
                <a:moveTo>
                  <a:pt x="1590" y="1326"/>
                </a:moveTo>
                <a:cubicBezTo>
                  <a:pt x="1465" y="1326"/>
                  <a:pt x="1465" y="1326"/>
                  <a:pt x="1465" y="1326"/>
                </a:cubicBezTo>
                <a:cubicBezTo>
                  <a:pt x="1465" y="1743"/>
                  <a:pt x="1465" y="1743"/>
                  <a:pt x="1465" y="1743"/>
                </a:cubicBezTo>
                <a:cubicBezTo>
                  <a:pt x="1222" y="1934"/>
                  <a:pt x="1222" y="1934"/>
                  <a:pt x="1222" y="1934"/>
                </a:cubicBezTo>
                <a:cubicBezTo>
                  <a:pt x="980" y="1743"/>
                  <a:pt x="980" y="1743"/>
                  <a:pt x="980" y="1743"/>
                </a:cubicBezTo>
                <a:cubicBezTo>
                  <a:pt x="980" y="1326"/>
                  <a:pt x="980" y="1326"/>
                  <a:pt x="980" y="1326"/>
                </a:cubicBezTo>
                <a:cubicBezTo>
                  <a:pt x="854" y="1326"/>
                  <a:pt x="854" y="1326"/>
                  <a:pt x="854" y="1326"/>
                </a:cubicBezTo>
                <a:cubicBezTo>
                  <a:pt x="854" y="1656"/>
                  <a:pt x="854" y="1656"/>
                  <a:pt x="854" y="1656"/>
                </a:cubicBezTo>
                <a:cubicBezTo>
                  <a:pt x="666" y="1656"/>
                  <a:pt x="666" y="1656"/>
                  <a:pt x="666" y="1656"/>
                </a:cubicBezTo>
                <a:cubicBezTo>
                  <a:pt x="1222" y="2090"/>
                  <a:pt x="1222" y="2090"/>
                  <a:pt x="1222" y="2090"/>
                </a:cubicBezTo>
                <a:cubicBezTo>
                  <a:pt x="1779" y="1656"/>
                  <a:pt x="1779" y="1656"/>
                  <a:pt x="1779" y="1656"/>
                </a:cubicBezTo>
                <a:cubicBezTo>
                  <a:pt x="1590" y="1656"/>
                  <a:pt x="1590" y="1656"/>
                  <a:pt x="1590" y="1656"/>
                </a:cubicBezTo>
                <a:lnTo>
                  <a:pt x="1590" y="1326"/>
                </a:lnTo>
                <a:close/>
              </a:path>
            </a:pathLst>
          </a:custGeom>
          <a:solidFill>
            <a:schemeClr val="accent2">
              <a:lumMod val="40000"/>
              <a:lumOff val="60000"/>
            </a:schemeClr>
          </a:solidFill>
          <a:ln>
            <a:noFill/>
          </a:ln>
        </p:spPr>
        <p:txBody>
          <a:bodyPr vert="horz" wrap="square" lIns="61737" tIns="30869" rIns="61737" bIns="30869" numCol="1" anchor="t" anchorCtr="0" compatLnSpc="1">
            <a:prstTxWarp prst="textNoShape">
              <a:avLst/>
            </a:prstTxWarp>
          </a:bodyPr>
          <a:lstStyle/>
          <a:p>
            <a:endParaRPr lang="en-US" sz="1200"/>
          </a:p>
        </p:txBody>
      </p:sp>
      <p:sp>
        <p:nvSpPr>
          <p:cNvPr id="19" name="Rectangle 18"/>
          <p:cNvSpPr/>
          <p:nvPr/>
        </p:nvSpPr>
        <p:spPr bwMode="auto">
          <a:xfrm>
            <a:off x="5032127" y="3092356"/>
            <a:ext cx="1026219" cy="57485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41" name="Flowchart: Delay 40"/>
          <p:cNvSpPr/>
          <p:nvPr/>
        </p:nvSpPr>
        <p:spPr bwMode="auto">
          <a:xfrm rot="16200000">
            <a:off x="6469362" y="1051289"/>
            <a:ext cx="2283714" cy="2284309"/>
          </a:xfrm>
          <a:prstGeom prst="flowChartDelay">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42" name="Rectangle 41"/>
          <p:cNvSpPr/>
          <p:nvPr/>
        </p:nvSpPr>
        <p:spPr bwMode="auto">
          <a:xfrm>
            <a:off x="6469066" y="2207561"/>
            <a:ext cx="2284308" cy="1419251"/>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2" name="Title 1"/>
          <p:cNvSpPr>
            <a:spLocks noGrp="1"/>
          </p:cNvSpPr>
          <p:nvPr>
            <p:ph type="title"/>
          </p:nvPr>
        </p:nvSpPr>
        <p:spPr>
          <a:xfrm>
            <a:off x="389436" y="171450"/>
            <a:ext cx="8363938" cy="844847"/>
          </a:xfrm>
        </p:spPr>
        <p:txBody>
          <a:bodyPr/>
          <a:lstStyle/>
          <a:p>
            <a:r>
              <a:rPr lang="en-US" dirty="0" smtClean="0"/>
              <a:t>VNET Connected with VPN</a:t>
            </a:r>
            <a:br>
              <a:rPr lang="en-US" dirty="0" smtClean="0"/>
            </a:br>
            <a:r>
              <a:rPr lang="en-US" sz="2000" dirty="0" err="1">
                <a:solidFill>
                  <a:schemeClr val="accent2">
                    <a:alpha val="99000"/>
                  </a:schemeClr>
                </a:solidFill>
              </a:rPr>
              <a:t>ContosoVNet</a:t>
            </a:r>
            <a:r>
              <a:rPr lang="en-US" sz="2000" dirty="0">
                <a:solidFill>
                  <a:schemeClr val="accent2">
                    <a:alpha val="99000"/>
                  </a:schemeClr>
                </a:solidFill>
              </a:rPr>
              <a:t> (10.0.0.0/8) </a:t>
            </a:r>
            <a:r>
              <a:rPr lang="en-US" sz="2000" dirty="0">
                <a:solidFill>
                  <a:schemeClr val="accent2">
                    <a:alpha val="99000"/>
                  </a:schemeClr>
                </a:solidFill>
                <a:sym typeface="Wingdings" pitchFamily="2" charset="2"/>
              </a:rPr>
              <a:t></a:t>
            </a:r>
            <a:r>
              <a:rPr lang="en-US" sz="2000" dirty="0">
                <a:solidFill>
                  <a:schemeClr val="accent2">
                    <a:alpha val="99000"/>
                  </a:schemeClr>
                </a:solidFill>
              </a:rPr>
              <a:t> </a:t>
            </a:r>
            <a:r>
              <a:rPr lang="en-US" sz="2000" dirty="0" err="1">
                <a:solidFill>
                  <a:schemeClr val="accent2">
                    <a:alpha val="99000"/>
                  </a:schemeClr>
                </a:solidFill>
              </a:rPr>
              <a:t>MyAffinityGroup</a:t>
            </a:r>
            <a:endParaRPr lang="en-US" sz="2000" dirty="0">
              <a:solidFill>
                <a:schemeClr val="accent2">
                  <a:alpha val="99000"/>
                </a:schemeClr>
              </a:solidFill>
            </a:endParaRPr>
          </a:p>
        </p:txBody>
      </p:sp>
      <p:sp>
        <p:nvSpPr>
          <p:cNvPr id="55" name="TextBox 54"/>
          <p:cNvSpPr txBox="1"/>
          <p:nvPr/>
        </p:nvSpPr>
        <p:spPr>
          <a:xfrm>
            <a:off x="7395797" y="3335300"/>
            <a:ext cx="862585" cy="215444"/>
          </a:xfrm>
          <a:prstGeom prst="rect">
            <a:avLst/>
          </a:prstGeom>
          <a:noFill/>
        </p:spPr>
        <p:txBody>
          <a:bodyPr wrap="square" lIns="0" tIns="0" rIns="0" bIns="0" rtlCol="0">
            <a:spAutoFit/>
          </a:bodyPr>
          <a:lstStyle>
            <a:defPPr>
              <a:defRPr lang="en-US"/>
            </a:defPPr>
            <a:lvl1pPr algn="ctr">
              <a:defRPr sz="1400">
                <a:solidFill>
                  <a:schemeClr val="bg1">
                    <a:alpha val="99000"/>
                  </a:schemeClr>
                </a:solidFill>
              </a:defRPr>
            </a:lvl1pPr>
          </a:lstStyle>
          <a:p>
            <a:r>
              <a:rPr lang="en-US" dirty="0"/>
              <a:t>AD / DNS</a:t>
            </a:r>
          </a:p>
        </p:txBody>
      </p:sp>
      <p:sp>
        <p:nvSpPr>
          <p:cNvPr id="74" name="TextBox 73"/>
          <p:cNvSpPr txBox="1"/>
          <p:nvPr/>
        </p:nvSpPr>
        <p:spPr>
          <a:xfrm>
            <a:off x="4881914" y="2771964"/>
            <a:ext cx="1298053" cy="276999"/>
          </a:xfrm>
          <a:prstGeom prst="rect">
            <a:avLst/>
          </a:prstGeom>
          <a:noFill/>
        </p:spPr>
        <p:txBody>
          <a:bodyPr wrap="square" lIns="0" tIns="0" rIns="0" bIns="0" rtlCol="0">
            <a:spAutoFit/>
          </a:bodyPr>
          <a:lstStyle/>
          <a:p>
            <a:pPr algn="ctr"/>
            <a:r>
              <a:rPr lang="en-US" dirty="0" err="1" smtClean="0">
                <a:solidFill>
                  <a:schemeClr val="tx2">
                    <a:alpha val="99000"/>
                  </a:schemeClr>
                </a:solidFill>
              </a:rPr>
              <a:t>VPN</a:t>
            </a:r>
            <a:r>
              <a:rPr lang="en-US" dirty="0" smtClean="0">
                <a:solidFill>
                  <a:schemeClr val="tx2">
                    <a:alpha val="99000"/>
                  </a:schemeClr>
                </a:solidFill>
              </a:rPr>
              <a:t> Tunnel</a:t>
            </a:r>
          </a:p>
        </p:txBody>
      </p:sp>
      <p:cxnSp>
        <p:nvCxnSpPr>
          <p:cNvPr id="75" name="Straight Arrow Connector 74"/>
          <p:cNvCxnSpPr/>
          <p:nvPr/>
        </p:nvCxnSpPr>
        <p:spPr>
          <a:xfrm>
            <a:off x="4573192" y="2738106"/>
            <a:ext cx="2014920" cy="0"/>
          </a:xfrm>
          <a:prstGeom prst="straightConnector1">
            <a:avLst/>
          </a:prstGeom>
          <a:ln w="31750">
            <a:solidFill>
              <a:schemeClr val="accent1"/>
            </a:solidFill>
            <a:headEnd type="arrow"/>
            <a:tailEnd type="arrow"/>
          </a:ln>
          <a:effectLst/>
        </p:spPr>
        <p:style>
          <a:lnRef idx="3">
            <a:schemeClr val="accent2"/>
          </a:lnRef>
          <a:fillRef idx="0">
            <a:schemeClr val="accent2"/>
          </a:fillRef>
          <a:effectRef idx="2">
            <a:schemeClr val="accent2"/>
          </a:effectRef>
          <a:fontRef idx="minor">
            <a:schemeClr val="tx1"/>
          </a:fontRef>
        </p:style>
      </p:cxnSp>
      <p:sp>
        <p:nvSpPr>
          <p:cNvPr id="76" name="TextBox 75"/>
          <p:cNvSpPr txBox="1"/>
          <p:nvPr/>
        </p:nvSpPr>
        <p:spPr>
          <a:xfrm>
            <a:off x="4573191" y="4034382"/>
            <a:ext cx="4180182" cy="692498"/>
          </a:xfrm>
          <a:prstGeom prst="rect">
            <a:avLst/>
          </a:prstGeom>
          <a:noFill/>
        </p:spPr>
        <p:txBody>
          <a:bodyPr wrap="square" lIns="0" tIns="0" rIns="0" bIns="0" rtlCol="0">
            <a:spAutoFit/>
          </a:bodyPr>
          <a:lstStyle/>
          <a:p>
            <a:pPr marL="257209" indent="-257209">
              <a:buFont typeface="Arial" pitchFamily="34" charset="0"/>
              <a:buChar char="•"/>
            </a:pPr>
            <a:r>
              <a:rPr lang="en-US" sz="1500" dirty="0">
                <a:gradFill>
                  <a:gsLst>
                    <a:gs pos="0">
                      <a:schemeClr val="tx1"/>
                    </a:gs>
                    <a:gs pos="86000">
                      <a:schemeClr val="tx1"/>
                    </a:gs>
                  </a:gsLst>
                  <a:lin ang="5400000" scaled="0"/>
                </a:gradFill>
              </a:rPr>
              <a:t>Access on premises resources</a:t>
            </a:r>
          </a:p>
          <a:p>
            <a:pPr marL="257209" indent="-257209">
              <a:buFont typeface="Arial" pitchFamily="34" charset="0"/>
              <a:buChar char="•"/>
            </a:pPr>
            <a:r>
              <a:rPr lang="en-US" sz="1500" dirty="0">
                <a:gradFill>
                  <a:gsLst>
                    <a:gs pos="0">
                      <a:schemeClr val="tx1"/>
                    </a:gs>
                    <a:gs pos="86000">
                      <a:schemeClr val="tx1"/>
                    </a:gs>
                  </a:gsLst>
                  <a:lin ang="5400000" scaled="0"/>
                </a:gradFill>
              </a:rPr>
              <a:t>Local Testing - allows direct connection </a:t>
            </a:r>
            <a:br>
              <a:rPr lang="en-US" sz="1500" dirty="0">
                <a:gradFill>
                  <a:gsLst>
                    <a:gs pos="0">
                      <a:schemeClr val="tx1"/>
                    </a:gs>
                    <a:gs pos="86000">
                      <a:schemeClr val="tx1"/>
                    </a:gs>
                  </a:gsLst>
                  <a:lin ang="5400000" scaled="0"/>
                </a:gradFill>
              </a:rPr>
            </a:br>
            <a:r>
              <a:rPr lang="en-US" sz="1500" dirty="0">
                <a:gradFill>
                  <a:gsLst>
                    <a:gs pos="0">
                      <a:schemeClr val="tx1"/>
                    </a:gs>
                    <a:gs pos="86000">
                      <a:schemeClr val="tx1"/>
                    </a:gs>
                  </a:gsLst>
                  <a:lin ang="5400000" scaled="0"/>
                </a:gradFill>
              </a:rPr>
              <a:t>to Virtual Machines in the cloud</a:t>
            </a:r>
          </a:p>
        </p:txBody>
      </p:sp>
      <p:grpSp>
        <p:nvGrpSpPr>
          <p:cNvPr id="125" name="Group 124"/>
          <p:cNvGrpSpPr/>
          <p:nvPr/>
        </p:nvGrpSpPr>
        <p:grpSpPr>
          <a:xfrm>
            <a:off x="1576584" y="3145168"/>
            <a:ext cx="2932059" cy="1697005"/>
            <a:chOff x="214313" y="2174875"/>
            <a:chExt cx="990600" cy="598488"/>
          </a:xfrm>
          <a:solidFill>
            <a:schemeClr val="accent2"/>
          </a:solidFill>
        </p:grpSpPr>
        <p:sp>
          <p:nvSpPr>
            <p:cNvPr id="126" name="Freeform 6"/>
            <p:cNvSpPr>
              <a:spLocks/>
            </p:cNvSpPr>
            <p:nvPr/>
          </p:nvSpPr>
          <p:spPr bwMode="auto">
            <a:xfrm>
              <a:off x="496888" y="2174875"/>
              <a:ext cx="708025" cy="379413"/>
            </a:xfrm>
            <a:custGeom>
              <a:avLst/>
              <a:gdLst>
                <a:gd name="T0" fmla="*/ 138 w 189"/>
                <a:gd name="T1" fmla="*/ 0 h 101"/>
                <a:gd name="T2" fmla="*/ 94 w 189"/>
                <a:gd name="T3" fmla="*/ 26 h 101"/>
                <a:gd name="T4" fmla="*/ 75 w 189"/>
                <a:gd name="T5" fmla="*/ 21 h 101"/>
                <a:gd name="T6" fmla="*/ 40 w 189"/>
                <a:gd name="T7" fmla="*/ 42 h 101"/>
                <a:gd name="T8" fmla="*/ 29 w 189"/>
                <a:gd name="T9" fmla="*/ 40 h 101"/>
                <a:gd name="T10" fmla="*/ 0 w 189"/>
                <a:gd name="T11" fmla="*/ 64 h 101"/>
                <a:gd name="T12" fmla="*/ 11 w 189"/>
                <a:gd name="T13" fmla="*/ 62 h 101"/>
                <a:gd name="T14" fmla="*/ 30 w 189"/>
                <a:gd name="T15" fmla="*/ 66 h 101"/>
                <a:gd name="T16" fmla="*/ 82 w 189"/>
                <a:gd name="T17" fmla="*/ 39 h 101"/>
                <a:gd name="T18" fmla="*/ 145 w 189"/>
                <a:gd name="T19" fmla="*/ 101 h 101"/>
                <a:gd name="T20" fmla="*/ 189 w 189"/>
                <a:gd name="T21" fmla="*/ 51 h 101"/>
                <a:gd name="T22" fmla="*/ 138 w 189"/>
                <a:gd name="T2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01">
                  <a:moveTo>
                    <a:pt x="138" y="0"/>
                  </a:moveTo>
                  <a:cubicBezTo>
                    <a:pt x="119" y="0"/>
                    <a:pt x="103" y="10"/>
                    <a:pt x="94" y="26"/>
                  </a:cubicBezTo>
                  <a:cubicBezTo>
                    <a:pt x="89" y="23"/>
                    <a:pt x="82" y="21"/>
                    <a:pt x="75" y="21"/>
                  </a:cubicBezTo>
                  <a:cubicBezTo>
                    <a:pt x="60" y="21"/>
                    <a:pt x="46" y="30"/>
                    <a:pt x="40" y="42"/>
                  </a:cubicBezTo>
                  <a:cubicBezTo>
                    <a:pt x="36" y="41"/>
                    <a:pt x="33" y="40"/>
                    <a:pt x="29" y="40"/>
                  </a:cubicBezTo>
                  <a:cubicBezTo>
                    <a:pt x="15" y="40"/>
                    <a:pt x="3" y="50"/>
                    <a:pt x="0" y="64"/>
                  </a:cubicBezTo>
                  <a:cubicBezTo>
                    <a:pt x="3" y="63"/>
                    <a:pt x="7" y="62"/>
                    <a:pt x="11" y="62"/>
                  </a:cubicBezTo>
                  <a:cubicBezTo>
                    <a:pt x="17" y="62"/>
                    <a:pt x="24" y="64"/>
                    <a:pt x="30" y="66"/>
                  </a:cubicBezTo>
                  <a:cubicBezTo>
                    <a:pt x="42" y="49"/>
                    <a:pt x="61" y="39"/>
                    <a:pt x="82" y="39"/>
                  </a:cubicBezTo>
                  <a:cubicBezTo>
                    <a:pt x="117" y="39"/>
                    <a:pt x="145" y="67"/>
                    <a:pt x="145" y="101"/>
                  </a:cubicBezTo>
                  <a:cubicBezTo>
                    <a:pt x="170" y="98"/>
                    <a:pt x="189" y="77"/>
                    <a:pt x="189" y="51"/>
                  </a:cubicBezTo>
                  <a:cubicBezTo>
                    <a:pt x="189" y="22"/>
                    <a:pt x="167" y="0"/>
                    <a:pt x="13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7"/>
            <p:cNvSpPr>
              <a:spLocks/>
            </p:cNvSpPr>
            <p:nvPr/>
          </p:nvSpPr>
          <p:spPr bwMode="auto">
            <a:xfrm>
              <a:off x="214313" y="2344738"/>
              <a:ext cx="803275" cy="428625"/>
            </a:xfrm>
            <a:custGeom>
              <a:avLst/>
              <a:gdLst>
                <a:gd name="T0" fmla="*/ 157 w 214"/>
                <a:gd name="T1" fmla="*/ 0 h 114"/>
                <a:gd name="T2" fmla="*/ 107 w 214"/>
                <a:gd name="T3" fmla="*/ 29 h 114"/>
                <a:gd name="T4" fmla="*/ 86 w 214"/>
                <a:gd name="T5" fmla="*/ 23 h 114"/>
                <a:gd name="T6" fmla="*/ 46 w 214"/>
                <a:gd name="T7" fmla="*/ 48 h 114"/>
                <a:gd name="T8" fmla="*/ 34 w 214"/>
                <a:gd name="T9" fmla="*/ 45 h 114"/>
                <a:gd name="T10" fmla="*/ 0 w 214"/>
                <a:gd name="T11" fmla="*/ 80 h 114"/>
                <a:gd name="T12" fmla="*/ 34 w 214"/>
                <a:gd name="T13" fmla="*/ 114 h 114"/>
                <a:gd name="T14" fmla="*/ 86 w 214"/>
                <a:gd name="T15" fmla="*/ 114 h 114"/>
                <a:gd name="T16" fmla="*/ 157 w 214"/>
                <a:gd name="T17" fmla="*/ 114 h 114"/>
                <a:gd name="T18" fmla="*/ 214 w 214"/>
                <a:gd name="T19" fmla="*/ 57 h 114"/>
                <a:gd name="T20" fmla="*/ 157 w 214"/>
                <a:gd name="T2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14">
                  <a:moveTo>
                    <a:pt x="157" y="0"/>
                  </a:moveTo>
                  <a:cubicBezTo>
                    <a:pt x="136" y="0"/>
                    <a:pt x="117" y="11"/>
                    <a:pt x="107" y="29"/>
                  </a:cubicBezTo>
                  <a:cubicBezTo>
                    <a:pt x="101" y="25"/>
                    <a:pt x="94" y="23"/>
                    <a:pt x="86" y="23"/>
                  </a:cubicBezTo>
                  <a:cubicBezTo>
                    <a:pt x="69" y="23"/>
                    <a:pt x="54" y="33"/>
                    <a:pt x="46" y="48"/>
                  </a:cubicBezTo>
                  <a:cubicBezTo>
                    <a:pt x="42" y="46"/>
                    <a:pt x="38" y="45"/>
                    <a:pt x="34" y="45"/>
                  </a:cubicBezTo>
                  <a:cubicBezTo>
                    <a:pt x="15" y="45"/>
                    <a:pt x="0" y="61"/>
                    <a:pt x="0" y="80"/>
                  </a:cubicBezTo>
                  <a:cubicBezTo>
                    <a:pt x="0" y="99"/>
                    <a:pt x="15" y="114"/>
                    <a:pt x="34" y="114"/>
                  </a:cubicBezTo>
                  <a:cubicBezTo>
                    <a:pt x="86" y="114"/>
                    <a:pt x="86" y="114"/>
                    <a:pt x="86" y="114"/>
                  </a:cubicBezTo>
                  <a:cubicBezTo>
                    <a:pt x="157" y="114"/>
                    <a:pt x="157" y="114"/>
                    <a:pt x="157" y="114"/>
                  </a:cubicBezTo>
                  <a:cubicBezTo>
                    <a:pt x="189" y="114"/>
                    <a:pt x="214" y="89"/>
                    <a:pt x="214" y="57"/>
                  </a:cubicBezTo>
                  <a:cubicBezTo>
                    <a:pt x="214" y="25"/>
                    <a:pt x="189" y="0"/>
                    <a:pt x="15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18" name="Group 117"/>
          <p:cNvGrpSpPr/>
          <p:nvPr/>
        </p:nvGrpSpPr>
        <p:grpSpPr>
          <a:xfrm>
            <a:off x="1580528" y="1051587"/>
            <a:ext cx="2932059" cy="1697005"/>
            <a:chOff x="214313" y="2174875"/>
            <a:chExt cx="990600" cy="598488"/>
          </a:xfrm>
          <a:solidFill>
            <a:schemeClr val="accent2"/>
          </a:solidFill>
        </p:grpSpPr>
        <p:sp>
          <p:nvSpPr>
            <p:cNvPr id="119" name="Freeform 6"/>
            <p:cNvSpPr>
              <a:spLocks/>
            </p:cNvSpPr>
            <p:nvPr/>
          </p:nvSpPr>
          <p:spPr bwMode="auto">
            <a:xfrm>
              <a:off x="496888" y="2174875"/>
              <a:ext cx="708025" cy="379413"/>
            </a:xfrm>
            <a:custGeom>
              <a:avLst/>
              <a:gdLst>
                <a:gd name="T0" fmla="*/ 138 w 189"/>
                <a:gd name="T1" fmla="*/ 0 h 101"/>
                <a:gd name="T2" fmla="*/ 94 w 189"/>
                <a:gd name="T3" fmla="*/ 26 h 101"/>
                <a:gd name="T4" fmla="*/ 75 w 189"/>
                <a:gd name="T5" fmla="*/ 21 h 101"/>
                <a:gd name="T6" fmla="*/ 40 w 189"/>
                <a:gd name="T7" fmla="*/ 42 h 101"/>
                <a:gd name="T8" fmla="*/ 29 w 189"/>
                <a:gd name="T9" fmla="*/ 40 h 101"/>
                <a:gd name="T10" fmla="*/ 0 w 189"/>
                <a:gd name="T11" fmla="*/ 64 h 101"/>
                <a:gd name="T12" fmla="*/ 11 w 189"/>
                <a:gd name="T13" fmla="*/ 62 h 101"/>
                <a:gd name="T14" fmla="*/ 30 w 189"/>
                <a:gd name="T15" fmla="*/ 66 h 101"/>
                <a:gd name="T16" fmla="*/ 82 w 189"/>
                <a:gd name="T17" fmla="*/ 39 h 101"/>
                <a:gd name="T18" fmla="*/ 145 w 189"/>
                <a:gd name="T19" fmla="*/ 101 h 101"/>
                <a:gd name="T20" fmla="*/ 189 w 189"/>
                <a:gd name="T21" fmla="*/ 51 h 101"/>
                <a:gd name="T22" fmla="*/ 138 w 189"/>
                <a:gd name="T2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01">
                  <a:moveTo>
                    <a:pt x="138" y="0"/>
                  </a:moveTo>
                  <a:cubicBezTo>
                    <a:pt x="119" y="0"/>
                    <a:pt x="103" y="10"/>
                    <a:pt x="94" y="26"/>
                  </a:cubicBezTo>
                  <a:cubicBezTo>
                    <a:pt x="89" y="23"/>
                    <a:pt x="82" y="21"/>
                    <a:pt x="75" y="21"/>
                  </a:cubicBezTo>
                  <a:cubicBezTo>
                    <a:pt x="60" y="21"/>
                    <a:pt x="46" y="30"/>
                    <a:pt x="40" y="42"/>
                  </a:cubicBezTo>
                  <a:cubicBezTo>
                    <a:pt x="36" y="41"/>
                    <a:pt x="33" y="40"/>
                    <a:pt x="29" y="40"/>
                  </a:cubicBezTo>
                  <a:cubicBezTo>
                    <a:pt x="15" y="40"/>
                    <a:pt x="3" y="50"/>
                    <a:pt x="0" y="64"/>
                  </a:cubicBezTo>
                  <a:cubicBezTo>
                    <a:pt x="3" y="63"/>
                    <a:pt x="7" y="62"/>
                    <a:pt x="11" y="62"/>
                  </a:cubicBezTo>
                  <a:cubicBezTo>
                    <a:pt x="17" y="62"/>
                    <a:pt x="24" y="64"/>
                    <a:pt x="30" y="66"/>
                  </a:cubicBezTo>
                  <a:cubicBezTo>
                    <a:pt x="42" y="49"/>
                    <a:pt x="61" y="39"/>
                    <a:pt x="82" y="39"/>
                  </a:cubicBezTo>
                  <a:cubicBezTo>
                    <a:pt x="117" y="39"/>
                    <a:pt x="145" y="67"/>
                    <a:pt x="145" y="101"/>
                  </a:cubicBezTo>
                  <a:cubicBezTo>
                    <a:pt x="170" y="98"/>
                    <a:pt x="189" y="77"/>
                    <a:pt x="189" y="51"/>
                  </a:cubicBezTo>
                  <a:cubicBezTo>
                    <a:pt x="189" y="22"/>
                    <a:pt x="167" y="0"/>
                    <a:pt x="13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7"/>
            <p:cNvSpPr>
              <a:spLocks/>
            </p:cNvSpPr>
            <p:nvPr/>
          </p:nvSpPr>
          <p:spPr bwMode="auto">
            <a:xfrm>
              <a:off x="214313" y="2344738"/>
              <a:ext cx="803275" cy="428625"/>
            </a:xfrm>
            <a:custGeom>
              <a:avLst/>
              <a:gdLst>
                <a:gd name="T0" fmla="*/ 157 w 214"/>
                <a:gd name="T1" fmla="*/ 0 h 114"/>
                <a:gd name="T2" fmla="*/ 107 w 214"/>
                <a:gd name="T3" fmla="*/ 29 h 114"/>
                <a:gd name="T4" fmla="*/ 86 w 214"/>
                <a:gd name="T5" fmla="*/ 23 h 114"/>
                <a:gd name="T6" fmla="*/ 46 w 214"/>
                <a:gd name="T7" fmla="*/ 48 h 114"/>
                <a:gd name="T8" fmla="*/ 34 w 214"/>
                <a:gd name="T9" fmla="*/ 45 h 114"/>
                <a:gd name="T10" fmla="*/ 0 w 214"/>
                <a:gd name="T11" fmla="*/ 80 h 114"/>
                <a:gd name="T12" fmla="*/ 34 w 214"/>
                <a:gd name="T13" fmla="*/ 114 h 114"/>
                <a:gd name="T14" fmla="*/ 86 w 214"/>
                <a:gd name="T15" fmla="*/ 114 h 114"/>
                <a:gd name="T16" fmla="*/ 157 w 214"/>
                <a:gd name="T17" fmla="*/ 114 h 114"/>
                <a:gd name="T18" fmla="*/ 214 w 214"/>
                <a:gd name="T19" fmla="*/ 57 h 114"/>
                <a:gd name="T20" fmla="*/ 157 w 214"/>
                <a:gd name="T2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14">
                  <a:moveTo>
                    <a:pt x="157" y="0"/>
                  </a:moveTo>
                  <a:cubicBezTo>
                    <a:pt x="136" y="0"/>
                    <a:pt x="117" y="11"/>
                    <a:pt x="107" y="29"/>
                  </a:cubicBezTo>
                  <a:cubicBezTo>
                    <a:pt x="101" y="25"/>
                    <a:pt x="94" y="23"/>
                    <a:pt x="86" y="23"/>
                  </a:cubicBezTo>
                  <a:cubicBezTo>
                    <a:pt x="69" y="23"/>
                    <a:pt x="54" y="33"/>
                    <a:pt x="46" y="48"/>
                  </a:cubicBezTo>
                  <a:cubicBezTo>
                    <a:pt x="42" y="46"/>
                    <a:pt x="38" y="45"/>
                    <a:pt x="34" y="45"/>
                  </a:cubicBezTo>
                  <a:cubicBezTo>
                    <a:pt x="15" y="45"/>
                    <a:pt x="0" y="61"/>
                    <a:pt x="0" y="80"/>
                  </a:cubicBezTo>
                  <a:cubicBezTo>
                    <a:pt x="0" y="99"/>
                    <a:pt x="15" y="114"/>
                    <a:pt x="34" y="114"/>
                  </a:cubicBezTo>
                  <a:cubicBezTo>
                    <a:pt x="86" y="114"/>
                    <a:pt x="86" y="114"/>
                    <a:pt x="86" y="114"/>
                  </a:cubicBezTo>
                  <a:cubicBezTo>
                    <a:pt x="157" y="114"/>
                    <a:pt x="157" y="114"/>
                    <a:pt x="157" y="114"/>
                  </a:cubicBezTo>
                  <a:cubicBezTo>
                    <a:pt x="189" y="114"/>
                    <a:pt x="214" y="89"/>
                    <a:pt x="214" y="57"/>
                  </a:cubicBezTo>
                  <a:cubicBezTo>
                    <a:pt x="214" y="25"/>
                    <a:pt x="189" y="0"/>
                    <a:pt x="15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29" name="TextBox 28"/>
          <p:cNvSpPr txBox="1"/>
          <p:nvPr/>
        </p:nvSpPr>
        <p:spPr>
          <a:xfrm>
            <a:off x="2304469" y="2899608"/>
            <a:ext cx="872739" cy="338554"/>
          </a:xfrm>
          <a:prstGeom prst="rect">
            <a:avLst/>
          </a:prstGeom>
          <a:noFill/>
        </p:spPr>
        <p:txBody>
          <a:bodyPr wrap="square" lIns="0" tIns="0" rIns="0" bIns="0" rtlCol="0">
            <a:spAutoFit/>
          </a:bodyPr>
          <a:lstStyle/>
          <a:p>
            <a:pPr algn="ctr"/>
            <a:r>
              <a:rPr lang="en-US" sz="1100" dirty="0">
                <a:solidFill>
                  <a:schemeClr val="tx2">
                    <a:alpha val="99000"/>
                  </a:schemeClr>
                </a:solidFill>
              </a:rPr>
              <a:t>Direct Access </a:t>
            </a:r>
            <a:br>
              <a:rPr lang="en-US" sz="1100" dirty="0">
                <a:solidFill>
                  <a:schemeClr val="tx2">
                    <a:alpha val="99000"/>
                  </a:schemeClr>
                </a:solidFill>
              </a:rPr>
            </a:br>
            <a:r>
              <a:rPr lang="en-US" sz="1100" dirty="0">
                <a:solidFill>
                  <a:schemeClr val="tx2">
                    <a:alpha val="99000"/>
                  </a:schemeClr>
                </a:solidFill>
              </a:rPr>
              <a:t>via VNET</a:t>
            </a:r>
          </a:p>
        </p:txBody>
      </p:sp>
      <p:sp>
        <p:nvSpPr>
          <p:cNvPr id="32" name="TextBox 31"/>
          <p:cNvSpPr txBox="1"/>
          <p:nvPr/>
        </p:nvSpPr>
        <p:spPr>
          <a:xfrm>
            <a:off x="2828204" y="1737066"/>
            <a:ext cx="1036833" cy="276999"/>
          </a:xfrm>
          <a:prstGeom prst="rect">
            <a:avLst/>
          </a:prstGeom>
          <a:noFill/>
        </p:spPr>
        <p:txBody>
          <a:bodyPr wrap="square" lIns="0" tIns="0" rIns="0" bIns="0" rtlCol="0">
            <a:spAutoFit/>
          </a:bodyPr>
          <a:lstStyle/>
          <a:p>
            <a:pPr algn="ctr"/>
            <a:r>
              <a:rPr lang="en-US" sz="900" b="1" dirty="0" err="1">
                <a:solidFill>
                  <a:schemeClr val="accent6">
                    <a:alpha val="99000"/>
                  </a:schemeClr>
                </a:solidFill>
              </a:rPr>
              <a:t>FrontEndSubnet</a:t>
            </a:r>
            <a:r>
              <a:rPr lang="en-US" sz="900" b="1" dirty="0">
                <a:solidFill>
                  <a:schemeClr val="accent6">
                    <a:alpha val="99000"/>
                  </a:schemeClr>
                </a:solidFill>
              </a:rPr>
              <a:t> </a:t>
            </a:r>
          </a:p>
          <a:p>
            <a:pPr algn="ctr"/>
            <a:r>
              <a:rPr lang="en-US" sz="900" b="1" dirty="0">
                <a:solidFill>
                  <a:schemeClr val="accent6">
                    <a:alpha val="99000"/>
                  </a:schemeClr>
                </a:solidFill>
              </a:rPr>
              <a:t>(10.0.0.0/16)</a:t>
            </a:r>
          </a:p>
        </p:txBody>
      </p:sp>
      <p:sp>
        <p:nvSpPr>
          <p:cNvPr id="33" name="TextBox 32"/>
          <p:cNvSpPr txBox="1"/>
          <p:nvPr/>
        </p:nvSpPr>
        <p:spPr>
          <a:xfrm>
            <a:off x="2796226" y="3728314"/>
            <a:ext cx="956942" cy="369332"/>
          </a:xfrm>
          <a:prstGeom prst="rect">
            <a:avLst/>
          </a:prstGeom>
          <a:noFill/>
        </p:spPr>
        <p:txBody>
          <a:bodyPr wrap="square" lIns="0" tIns="0" rIns="0" bIns="0" rtlCol="0">
            <a:spAutoFit/>
          </a:bodyPr>
          <a:lstStyle>
            <a:defPPr>
              <a:defRPr lang="en-US"/>
            </a:defPPr>
            <a:lvl1pPr algn="ctr">
              <a:defRPr sz="1200" b="1">
                <a:solidFill>
                  <a:schemeClr val="accent6">
                    <a:alpha val="99000"/>
                  </a:schemeClr>
                </a:solidFill>
              </a:defRPr>
            </a:lvl1pPr>
          </a:lstStyle>
          <a:p>
            <a:r>
              <a:rPr lang="en-US" dirty="0" err="1"/>
              <a:t>SQLSubnet</a:t>
            </a:r>
            <a:r>
              <a:rPr lang="en-US" dirty="0"/>
              <a:t> </a:t>
            </a:r>
          </a:p>
          <a:p>
            <a:r>
              <a:rPr lang="en-US" dirty="0"/>
              <a:t>(10.1.0.0/16)</a:t>
            </a:r>
          </a:p>
        </p:txBody>
      </p:sp>
      <p:sp>
        <p:nvSpPr>
          <p:cNvPr id="79" name="TextBox 78"/>
          <p:cNvSpPr txBox="1"/>
          <p:nvPr/>
        </p:nvSpPr>
        <p:spPr>
          <a:xfrm>
            <a:off x="2348495" y="4302128"/>
            <a:ext cx="354529" cy="215444"/>
          </a:xfrm>
          <a:prstGeom prst="rect">
            <a:avLst/>
          </a:prstGeom>
          <a:noFill/>
        </p:spPr>
        <p:txBody>
          <a:bodyPr wrap="square" lIns="0" tIns="0" rIns="0" bIns="0" rtlCol="0">
            <a:spAutoFit/>
          </a:bodyPr>
          <a:lstStyle>
            <a:defPPr>
              <a:defRPr lang="en-US"/>
            </a:defPPr>
            <a:lvl1pPr algn="ctr">
              <a:defRPr sz="1400">
                <a:solidFill>
                  <a:schemeClr val="bg1">
                    <a:alpha val="99000"/>
                  </a:schemeClr>
                </a:solidFill>
              </a:defRPr>
            </a:lvl1pPr>
          </a:lstStyle>
          <a:p>
            <a:pPr algn="r"/>
            <a:r>
              <a:rPr lang="en-US" dirty="0"/>
              <a:t>AD</a:t>
            </a:r>
          </a:p>
        </p:txBody>
      </p:sp>
      <p:sp>
        <p:nvSpPr>
          <p:cNvPr id="50" name="TextBox 49"/>
          <p:cNvSpPr txBox="1"/>
          <p:nvPr/>
        </p:nvSpPr>
        <p:spPr>
          <a:xfrm>
            <a:off x="429405" y="2610651"/>
            <a:ext cx="1002409" cy="338554"/>
          </a:xfrm>
          <a:prstGeom prst="rect">
            <a:avLst/>
          </a:prstGeom>
          <a:noFill/>
        </p:spPr>
        <p:txBody>
          <a:bodyPr wrap="square" lIns="0" tIns="0" rIns="0" bIns="0" rtlCol="0">
            <a:spAutoFit/>
          </a:bodyPr>
          <a:lstStyle/>
          <a:p>
            <a:pPr algn="ctr"/>
            <a:r>
              <a:rPr lang="en-US" sz="1100" dirty="0">
                <a:gradFill>
                  <a:gsLst>
                    <a:gs pos="0">
                      <a:srgbClr val="595959"/>
                    </a:gs>
                    <a:gs pos="86000">
                      <a:srgbClr val="595959"/>
                    </a:gs>
                  </a:gsLst>
                  <a:lin ang="5400000" scaled="0"/>
                </a:gradFill>
              </a:rPr>
              <a:t>Load </a:t>
            </a:r>
            <a:br>
              <a:rPr lang="en-US" sz="1100" dirty="0">
                <a:gradFill>
                  <a:gsLst>
                    <a:gs pos="0">
                      <a:srgbClr val="595959"/>
                    </a:gs>
                    <a:gs pos="86000">
                      <a:srgbClr val="595959"/>
                    </a:gs>
                  </a:gsLst>
                  <a:lin ang="5400000" scaled="0"/>
                </a:gradFill>
              </a:rPr>
            </a:br>
            <a:r>
              <a:rPr lang="en-US" sz="1100" dirty="0">
                <a:gradFill>
                  <a:gsLst>
                    <a:gs pos="0">
                      <a:srgbClr val="595959"/>
                    </a:gs>
                    <a:gs pos="86000">
                      <a:srgbClr val="595959"/>
                    </a:gs>
                  </a:gsLst>
                  <a:lin ang="5400000" scaled="0"/>
                </a:gradFill>
              </a:rPr>
              <a:t>Balancer</a:t>
            </a:r>
          </a:p>
        </p:txBody>
      </p:sp>
      <p:sp>
        <p:nvSpPr>
          <p:cNvPr id="51" name="Right Arrow 50"/>
          <p:cNvSpPr/>
          <p:nvPr/>
        </p:nvSpPr>
        <p:spPr bwMode="auto">
          <a:xfrm>
            <a:off x="1233482" y="1770982"/>
            <a:ext cx="1203509" cy="623210"/>
          </a:xfrm>
          <a:prstGeom prst="rightArrow">
            <a:avLst/>
          </a:prstGeom>
          <a:solidFill>
            <a:schemeClr val="accent4"/>
          </a:solidFill>
          <a:ln w="3175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r>
              <a:rPr lang="en-US" sz="2100" dirty="0">
                <a:gradFill>
                  <a:gsLst>
                    <a:gs pos="0">
                      <a:srgbClr val="FFFFFF"/>
                    </a:gs>
                    <a:gs pos="100000">
                      <a:srgbClr val="FFFFFF"/>
                    </a:gs>
                  </a:gsLst>
                  <a:lin ang="5400000" scaled="0"/>
                </a:gradFill>
              </a:rPr>
              <a:t>80</a:t>
            </a:r>
          </a:p>
        </p:txBody>
      </p:sp>
      <p:sp>
        <p:nvSpPr>
          <p:cNvPr id="52" name="Oval 51"/>
          <p:cNvSpPr/>
          <p:nvPr/>
        </p:nvSpPr>
        <p:spPr bwMode="auto">
          <a:xfrm>
            <a:off x="1011865" y="1904587"/>
            <a:ext cx="469981" cy="403541"/>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grpSp>
        <p:nvGrpSpPr>
          <p:cNvPr id="53" name="Group 52"/>
          <p:cNvGrpSpPr/>
          <p:nvPr/>
        </p:nvGrpSpPr>
        <p:grpSpPr bwMode="black">
          <a:xfrm>
            <a:off x="377201" y="1709818"/>
            <a:ext cx="1106814" cy="854183"/>
            <a:chOff x="7010400" y="2133600"/>
            <a:chExt cx="1379538" cy="1065213"/>
          </a:xfrm>
          <a:solidFill>
            <a:schemeClr val="tx2"/>
          </a:solidFill>
        </p:grpSpPr>
        <p:sp>
          <p:nvSpPr>
            <p:cNvPr id="56" name="Freeform 161"/>
            <p:cNvSpPr>
              <a:spLocks/>
            </p:cNvSpPr>
            <p:nvPr/>
          </p:nvSpPr>
          <p:spPr bwMode="black">
            <a:xfrm>
              <a:off x="7189788" y="2416175"/>
              <a:ext cx="57150" cy="49213"/>
            </a:xfrm>
            <a:custGeom>
              <a:avLst/>
              <a:gdLst>
                <a:gd name="T0" fmla="*/ 36 w 36"/>
                <a:gd name="T1" fmla="*/ 15 h 31"/>
                <a:gd name="T2" fmla="*/ 28 w 36"/>
                <a:gd name="T3" fmla="*/ 0 h 31"/>
                <a:gd name="T4" fmla="*/ 0 w 36"/>
                <a:gd name="T5" fmla="*/ 16 h 31"/>
                <a:gd name="T6" fmla="*/ 8 w 36"/>
                <a:gd name="T7" fmla="*/ 31 h 31"/>
                <a:gd name="T8" fmla="*/ 36 w 36"/>
                <a:gd name="T9" fmla="*/ 15 h 31"/>
              </a:gdLst>
              <a:ahLst/>
              <a:cxnLst>
                <a:cxn ang="0">
                  <a:pos x="T0" y="T1"/>
                </a:cxn>
                <a:cxn ang="0">
                  <a:pos x="T2" y="T3"/>
                </a:cxn>
                <a:cxn ang="0">
                  <a:pos x="T4" y="T5"/>
                </a:cxn>
                <a:cxn ang="0">
                  <a:pos x="T6" y="T7"/>
                </a:cxn>
                <a:cxn ang="0">
                  <a:pos x="T8" y="T9"/>
                </a:cxn>
              </a:cxnLst>
              <a:rect l="0" t="0" r="r" b="b"/>
              <a:pathLst>
                <a:path w="36" h="31">
                  <a:moveTo>
                    <a:pt x="36" y="15"/>
                  </a:moveTo>
                  <a:lnTo>
                    <a:pt x="28" y="0"/>
                  </a:lnTo>
                  <a:lnTo>
                    <a:pt x="0" y="16"/>
                  </a:lnTo>
                  <a:lnTo>
                    <a:pt x="8" y="31"/>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7" name="Freeform 162"/>
            <p:cNvSpPr>
              <a:spLocks/>
            </p:cNvSpPr>
            <p:nvPr/>
          </p:nvSpPr>
          <p:spPr bwMode="black">
            <a:xfrm>
              <a:off x="7539038" y="2225675"/>
              <a:ext cx="57150" cy="47625"/>
            </a:xfrm>
            <a:custGeom>
              <a:avLst/>
              <a:gdLst>
                <a:gd name="T0" fmla="*/ 36 w 36"/>
                <a:gd name="T1" fmla="*/ 14 h 30"/>
                <a:gd name="T2" fmla="*/ 28 w 36"/>
                <a:gd name="T3" fmla="*/ 0 h 30"/>
                <a:gd name="T4" fmla="*/ 0 w 36"/>
                <a:gd name="T5" fmla="*/ 15 h 30"/>
                <a:gd name="T6" fmla="*/ 8 w 36"/>
                <a:gd name="T7" fmla="*/ 30 h 30"/>
                <a:gd name="T8" fmla="*/ 36 w 36"/>
                <a:gd name="T9" fmla="*/ 14 h 30"/>
              </a:gdLst>
              <a:ahLst/>
              <a:cxnLst>
                <a:cxn ang="0">
                  <a:pos x="T0" y="T1"/>
                </a:cxn>
                <a:cxn ang="0">
                  <a:pos x="T2" y="T3"/>
                </a:cxn>
                <a:cxn ang="0">
                  <a:pos x="T4" y="T5"/>
                </a:cxn>
                <a:cxn ang="0">
                  <a:pos x="T6" y="T7"/>
                </a:cxn>
                <a:cxn ang="0">
                  <a:pos x="T8" y="T9"/>
                </a:cxn>
              </a:cxnLst>
              <a:rect l="0" t="0" r="r" b="b"/>
              <a:pathLst>
                <a:path w="36" h="30">
                  <a:moveTo>
                    <a:pt x="36" y="14"/>
                  </a:moveTo>
                  <a:lnTo>
                    <a:pt x="28" y="0"/>
                  </a:lnTo>
                  <a:lnTo>
                    <a:pt x="0" y="15"/>
                  </a:lnTo>
                  <a:lnTo>
                    <a:pt x="8" y="30"/>
                  </a:lnTo>
                  <a:lnTo>
                    <a:pt x="36"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8" name="Freeform 163"/>
            <p:cNvSpPr>
              <a:spLocks/>
            </p:cNvSpPr>
            <p:nvPr/>
          </p:nvSpPr>
          <p:spPr bwMode="black">
            <a:xfrm>
              <a:off x="7329488" y="2339975"/>
              <a:ext cx="57150" cy="47625"/>
            </a:xfrm>
            <a:custGeom>
              <a:avLst/>
              <a:gdLst>
                <a:gd name="T0" fmla="*/ 36 w 36"/>
                <a:gd name="T1" fmla="*/ 15 h 30"/>
                <a:gd name="T2" fmla="*/ 28 w 36"/>
                <a:gd name="T3" fmla="*/ 0 h 30"/>
                <a:gd name="T4" fmla="*/ 0 w 36"/>
                <a:gd name="T5" fmla="*/ 16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6"/>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9" name="Freeform 164"/>
            <p:cNvSpPr>
              <a:spLocks/>
            </p:cNvSpPr>
            <p:nvPr/>
          </p:nvSpPr>
          <p:spPr bwMode="black">
            <a:xfrm>
              <a:off x="7399338" y="2301875"/>
              <a:ext cx="57150" cy="47625"/>
            </a:xfrm>
            <a:custGeom>
              <a:avLst/>
              <a:gdLst>
                <a:gd name="T0" fmla="*/ 36 w 36"/>
                <a:gd name="T1" fmla="*/ 15 h 30"/>
                <a:gd name="T2" fmla="*/ 28 w 36"/>
                <a:gd name="T3" fmla="*/ 0 h 30"/>
                <a:gd name="T4" fmla="*/ 0 w 36"/>
                <a:gd name="T5" fmla="*/ 15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5"/>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0" name="Freeform 165"/>
            <p:cNvSpPr>
              <a:spLocks/>
            </p:cNvSpPr>
            <p:nvPr/>
          </p:nvSpPr>
          <p:spPr bwMode="black">
            <a:xfrm>
              <a:off x="7469188" y="2263775"/>
              <a:ext cx="58738" cy="47625"/>
            </a:xfrm>
            <a:custGeom>
              <a:avLst/>
              <a:gdLst>
                <a:gd name="T0" fmla="*/ 37 w 37"/>
                <a:gd name="T1" fmla="*/ 14 h 30"/>
                <a:gd name="T2" fmla="*/ 29 w 37"/>
                <a:gd name="T3" fmla="*/ 0 h 30"/>
                <a:gd name="T4" fmla="*/ 0 w 37"/>
                <a:gd name="T5" fmla="*/ 15 h 30"/>
                <a:gd name="T6" fmla="*/ 8 w 37"/>
                <a:gd name="T7" fmla="*/ 30 h 30"/>
                <a:gd name="T8" fmla="*/ 37 w 37"/>
                <a:gd name="T9" fmla="*/ 14 h 30"/>
              </a:gdLst>
              <a:ahLst/>
              <a:cxnLst>
                <a:cxn ang="0">
                  <a:pos x="T0" y="T1"/>
                </a:cxn>
                <a:cxn ang="0">
                  <a:pos x="T2" y="T3"/>
                </a:cxn>
                <a:cxn ang="0">
                  <a:pos x="T4" y="T5"/>
                </a:cxn>
                <a:cxn ang="0">
                  <a:pos x="T6" y="T7"/>
                </a:cxn>
                <a:cxn ang="0">
                  <a:pos x="T8" y="T9"/>
                </a:cxn>
              </a:cxnLst>
              <a:rect l="0" t="0" r="r" b="b"/>
              <a:pathLst>
                <a:path w="37" h="30">
                  <a:moveTo>
                    <a:pt x="37" y="14"/>
                  </a:moveTo>
                  <a:lnTo>
                    <a:pt x="29" y="0"/>
                  </a:lnTo>
                  <a:lnTo>
                    <a:pt x="0" y="15"/>
                  </a:lnTo>
                  <a:lnTo>
                    <a:pt x="8" y="30"/>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1" name="Freeform 166"/>
            <p:cNvSpPr>
              <a:spLocks/>
            </p:cNvSpPr>
            <p:nvPr/>
          </p:nvSpPr>
          <p:spPr bwMode="black">
            <a:xfrm>
              <a:off x="7011988" y="2725738"/>
              <a:ext cx="31750" cy="52388"/>
            </a:xfrm>
            <a:custGeom>
              <a:avLst/>
              <a:gdLst>
                <a:gd name="T0" fmla="*/ 40 w 41"/>
                <a:gd name="T1" fmla="*/ 60 h 71"/>
                <a:gd name="T2" fmla="*/ 36 w 41"/>
                <a:gd name="T3" fmla="*/ 7 h 71"/>
                <a:gd name="T4" fmla="*/ 35 w 41"/>
                <a:gd name="T5" fmla="*/ 0 h 71"/>
                <a:gd name="T6" fmla="*/ 0 w 41"/>
                <a:gd name="T7" fmla="*/ 2 h 71"/>
                <a:gd name="T8" fmla="*/ 0 w 41"/>
                <a:gd name="T9" fmla="*/ 10 h 71"/>
                <a:gd name="T10" fmla="*/ 5 w 41"/>
                <a:gd name="T11" fmla="*/ 64 h 71"/>
                <a:gd name="T12" fmla="*/ 6 w 41"/>
                <a:gd name="T13" fmla="*/ 71 h 71"/>
                <a:gd name="T14" fmla="*/ 41 w 41"/>
                <a:gd name="T15" fmla="*/ 67 h 71"/>
                <a:gd name="T16" fmla="*/ 40 w 41"/>
                <a:gd name="T17" fmla="*/ 6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71">
                  <a:moveTo>
                    <a:pt x="40" y="60"/>
                  </a:moveTo>
                  <a:cubicBezTo>
                    <a:pt x="38" y="45"/>
                    <a:pt x="37" y="27"/>
                    <a:pt x="36" y="7"/>
                  </a:cubicBezTo>
                  <a:cubicBezTo>
                    <a:pt x="35" y="0"/>
                    <a:pt x="35" y="0"/>
                    <a:pt x="35" y="0"/>
                  </a:cubicBezTo>
                  <a:cubicBezTo>
                    <a:pt x="0" y="2"/>
                    <a:pt x="0" y="2"/>
                    <a:pt x="0" y="2"/>
                  </a:cubicBezTo>
                  <a:cubicBezTo>
                    <a:pt x="0" y="10"/>
                    <a:pt x="0" y="10"/>
                    <a:pt x="0" y="10"/>
                  </a:cubicBezTo>
                  <a:cubicBezTo>
                    <a:pt x="2" y="29"/>
                    <a:pt x="3" y="48"/>
                    <a:pt x="5" y="64"/>
                  </a:cubicBezTo>
                  <a:cubicBezTo>
                    <a:pt x="6" y="71"/>
                    <a:pt x="6" y="71"/>
                    <a:pt x="6" y="71"/>
                  </a:cubicBezTo>
                  <a:cubicBezTo>
                    <a:pt x="41" y="67"/>
                    <a:pt x="41" y="67"/>
                    <a:pt x="41" y="67"/>
                  </a:cubicBezTo>
                  <a:lnTo>
                    <a:pt x="40"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2" name="Freeform 167"/>
            <p:cNvSpPr>
              <a:spLocks/>
            </p:cNvSpPr>
            <p:nvPr/>
          </p:nvSpPr>
          <p:spPr bwMode="black">
            <a:xfrm>
              <a:off x="7116763" y="2451100"/>
              <a:ext cx="57150" cy="31750"/>
            </a:xfrm>
            <a:custGeom>
              <a:avLst/>
              <a:gdLst>
                <a:gd name="T0" fmla="*/ 51 w 77"/>
                <a:gd name="T1" fmla="*/ 44 h 44"/>
                <a:gd name="T2" fmla="*/ 70 w 77"/>
                <a:gd name="T3" fmla="*/ 41 h 44"/>
                <a:gd name="T4" fmla="*/ 77 w 77"/>
                <a:gd name="T5" fmla="*/ 39 h 44"/>
                <a:gd name="T6" fmla="*/ 67 w 77"/>
                <a:gd name="T7" fmla="*/ 5 h 44"/>
                <a:gd name="T8" fmla="*/ 60 w 77"/>
                <a:gd name="T9" fmla="*/ 8 h 44"/>
                <a:gd name="T10" fmla="*/ 18 w 77"/>
                <a:gd name="T11" fmla="*/ 2 h 44"/>
                <a:gd name="T12" fmla="*/ 11 w 77"/>
                <a:gd name="T13" fmla="*/ 0 h 44"/>
                <a:gd name="T14" fmla="*/ 0 w 77"/>
                <a:gd name="T15" fmla="*/ 33 h 44"/>
                <a:gd name="T16" fmla="*/ 7 w 77"/>
                <a:gd name="T17" fmla="*/ 36 h 44"/>
                <a:gd name="T18" fmla="*/ 51 w 77"/>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44">
                  <a:moveTo>
                    <a:pt x="51" y="44"/>
                  </a:moveTo>
                  <a:cubicBezTo>
                    <a:pt x="58" y="44"/>
                    <a:pt x="64" y="43"/>
                    <a:pt x="70" y="41"/>
                  </a:cubicBezTo>
                  <a:cubicBezTo>
                    <a:pt x="77" y="39"/>
                    <a:pt x="77" y="39"/>
                    <a:pt x="77" y="39"/>
                  </a:cubicBezTo>
                  <a:cubicBezTo>
                    <a:pt x="67" y="5"/>
                    <a:pt x="67" y="5"/>
                    <a:pt x="67" y="5"/>
                  </a:cubicBezTo>
                  <a:cubicBezTo>
                    <a:pt x="60" y="8"/>
                    <a:pt x="60" y="8"/>
                    <a:pt x="60" y="8"/>
                  </a:cubicBezTo>
                  <a:cubicBezTo>
                    <a:pt x="51" y="10"/>
                    <a:pt x="38" y="8"/>
                    <a:pt x="18" y="2"/>
                  </a:cubicBezTo>
                  <a:cubicBezTo>
                    <a:pt x="11" y="0"/>
                    <a:pt x="11" y="0"/>
                    <a:pt x="11" y="0"/>
                  </a:cubicBezTo>
                  <a:cubicBezTo>
                    <a:pt x="0" y="33"/>
                    <a:pt x="0" y="33"/>
                    <a:pt x="0" y="33"/>
                  </a:cubicBezTo>
                  <a:cubicBezTo>
                    <a:pt x="7" y="36"/>
                    <a:pt x="7" y="36"/>
                    <a:pt x="7" y="36"/>
                  </a:cubicBezTo>
                  <a:cubicBezTo>
                    <a:pt x="25" y="41"/>
                    <a:pt x="39" y="44"/>
                    <a:pt x="5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3" name="Freeform 168"/>
            <p:cNvSpPr>
              <a:spLocks/>
            </p:cNvSpPr>
            <p:nvPr/>
          </p:nvSpPr>
          <p:spPr bwMode="black">
            <a:xfrm>
              <a:off x="7010400" y="2646363"/>
              <a:ext cx="26988" cy="52388"/>
            </a:xfrm>
            <a:custGeom>
              <a:avLst/>
              <a:gdLst>
                <a:gd name="T0" fmla="*/ 36 w 36"/>
                <a:gd name="T1" fmla="*/ 61 h 70"/>
                <a:gd name="T2" fmla="*/ 35 w 36"/>
                <a:gd name="T3" fmla="*/ 22 h 70"/>
                <a:gd name="T4" fmla="*/ 35 w 36"/>
                <a:gd name="T5" fmla="*/ 8 h 70"/>
                <a:gd name="T6" fmla="*/ 35 w 36"/>
                <a:gd name="T7" fmla="*/ 1 h 70"/>
                <a:gd name="T8" fmla="*/ 0 w 36"/>
                <a:gd name="T9" fmla="*/ 0 h 70"/>
                <a:gd name="T10" fmla="*/ 0 w 36"/>
                <a:gd name="T11" fmla="*/ 8 h 70"/>
                <a:gd name="T12" fmla="*/ 0 w 36"/>
                <a:gd name="T13" fmla="*/ 22 h 70"/>
                <a:gd name="T14" fmla="*/ 1 w 36"/>
                <a:gd name="T15" fmla="*/ 62 h 70"/>
                <a:gd name="T16" fmla="*/ 1 w 36"/>
                <a:gd name="T17" fmla="*/ 70 h 70"/>
                <a:gd name="T18" fmla="*/ 36 w 36"/>
                <a:gd name="T19" fmla="*/ 68 h 70"/>
                <a:gd name="T20" fmla="*/ 36 w 36"/>
                <a:gd name="T21" fmla="*/ 6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70">
                  <a:moveTo>
                    <a:pt x="36" y="61"/>
                  </a:moveTo>
                  <a:cubicBezTo>
                    <a:pt x="35" y="47"/>
                    <a:pt x="35" y="34"/>
                    <a:pt x="35" y="22"/>
                  </a:cubicBezTo>
                  <a:cubicBezTo>
                    <a:pt x="35" y="17"/>
                    <a:pt x="35" y="13"/>
                    <a:pt x="35" y="8"/>
                  </a:cubicBezTo>
                  <a:cubicBezTo>
                    <a:pt x="35" y="1"/>
                    <a:pt x="35" y="1"/>
                    <a:pt x="35" y="1"/>
                  </a:cubicBezTo>
                  <a:cubicBezTo>
                    <a:pt x="0" y="0"/>
                    <a:pt x="0" y="0"/>
                    <a:pt x="0" y="0"/>
                  </a:cubicBezTo>
                  <a:cubicBezTo>
                    <a:pt x="0" y="8"/>
                    <a:pt x="0" y="8"/>
                    <a:pt x="0" y="8"/>
                  </a:cubicBezTo>
                  <a:cubicBezTo>
                    <a:pt x="0" y="12"/>
                    <a:pt x="0" y="17"/>
                    <a:pt x="0" y="22"/>
                  </a:cubicBezTo>
                  <a:cubicBezTo>
                    <a:pt x="0" y="34"/>
                    <a:pt x="0" y="48"/>
                    <a:pt x="1" y="62"/>
                  </a:cubicBezTo>
                  <a:cubicBezTo>
                    <a:pt x="1" y="70"/>
                    <a:pt x="1" y="70"/>
                    <a:pt x="1" y="70"/>
                  </a:cubicBezTo>
                  <a:cubicBezTo>
                    <a:pt x="36" y="68"/>
                    <a:pt x="36" y="68"/>
                    <a:pt x="36" y="68"/>
                  </a:cubicBezTo>
                  <a:lnTo>
                    <a:pt x="36"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4" name="Freeform 169"/>
            <p:cNvSpPr>
              <a:spLocks/>
            </p:cNvSpPr>
            <p:nvPr/>
          </p:nvSpPr>
          <p:spPr bwMode="black">
            <a:xfrm>
              <a:off x="7608888" y="2187575"/>
              <a:ext cx="58738" cy="47625"/>
            </a:xfrm>
            <a:custGeom>
              <a:avLst/>
              <a:gdLst>
                <a:gd name="T0" fmla="*/ 37 w 37"/>
                <a:gd name="T1" fmla="*/ 14 h 30"/>
                <a:gd name="T2" fmla="*/ 29 w 37"/>
                <a:gd name="T3" fmla="*/ 0 h 30"/>
                <a:gd name="T4" fmla="*/ 0 w 37"/>
                <a:gd name="T5" fmla="*/ 15 h 30"/>
                <a:gd name="T6" fmla="*/ 8 w 37"/>
                <a:gd name="T7" fmla="*/ 30 h 30"/>
                <a:gd name="T8" fmla="*/ 37 w 37"/>
                <a:gd name="T9" fmla="*/ 14 h 30"/>
              </a:gdLst>
              <a:ahLst/>
              <a:cxnLst>
                <a:cxn ang="0">
                  <a:pos x="T0" y="T1"/>
                </a:cxn>
                <a:cxn ang="0">
                  <a:pos x="T2" y="T3"/>
                </a:cxn>
                <a:cxn ang="0">
                  <a:pos x="T4" y="T5"/>
                </a:cxn>
                <a:cxn ang="0">
                  <a:pos x="T6" y="T7"/>
                </a:cxn>
                <a:cxn ang="0">
                  <a:pos x="T8" y="T9"/>
                </a:cxn>
              </a:cxnLst>
              <a:rect l="0" t="0" r="r" b="b"/>
              <a:pathLst>
                <a:path w="37" h="30">
                  <a:moveTo>
                    <a:pt x="37" y="14"/>
                  </a:moveTo>
                  <a:lnTo>
                    <a:pt x="29" y="0"/>
                  </a:lnTo>
                  <a:lnTo>
                    <a:pt x="0" y="15"/>
                  </a:lnTo>
                  <a:lnTo>
                    <a:pt x="8" y="30"/>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0" name="Freeform 170"/>
            <p:cNvSpPr>
              <a:spLocks/>
            </p:cNvSpPr>
            <p:nvPr/>
          </p:nvSpPr>
          <p:spPr bwMode="black">
            <a:xfrm>
              <a:off x="7011988" y="2566988"/>
              <a:ext cx="34925" cy="53975"/>
            </a:xfrm>
            <a:custGeom>
              <a:avLst/>
              <a:gdLst>
                <a:gd name="T0" fmla="*/ 36 w 46"/>
                <a:gd name="T1" fmla="*/ 64 h 72"/>
                <a:gd name="T2" fmla="*/ 37 w 46"/>
                <a:gd name="T3" fmla="*/ 61 h 72"/>
                <a:gd name="T4" fmla="*/ 46 w 46"/>
                <a:gd name="T5" fmla="*/ 21 h 72"/>
                <a:gd name="T6" fmla="*/ 46 w 46"/>
                <a:gd name="T7" fmla="*/ 7 h 72"/>
                <a:gd name="T8" fmla="*/ 45 w 46"/>
                <a:gd name="T9" fmla="*/ 0 h 72"/>
                <a:gd name="T10" fmla="*/ 10 w 46"/>
                <a:gd name="T11" fmla="*/ 2 h 72"/>
                <a:gd name="T12" fmla="*/ 11 w 46"/>
                <a:gd name="T13" fmla="*/ 10 h 72"/>
                <a:gd name="T14" fmla="*/ 11 w 46"/>
                <a:gd name="T15" fmla="*/ 21 h 72"/>
                <a:gd name="T16" fmla="*/ 8 w 46"/>
                <a:gd name="T17" fmla="*/ 42 h 72"/>
                <a:gd name="T18" fmla="*/ 2 w 46"/>
                <a:gd name="T19" fmla="*/ 56 h 72"/>
                <a:gd name="T20" fmla="*/ 0 w 46"/>
                <a:gd name="T21" fmla="*/ 63 h 72"/>
                <a:gd name="T22" fmla="*/ 34 w 46"/>
                <a:gd name="T23" fmla="*/ 72 h 72"/>
                <a:gd name="T24" fmla="*/ 36 w 46"/>
                <a:gd name="T25" fmla="*/ 6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72">
                  <a:moveTo>
                    <a:pt x="36" y="64"/>
                  </a:moveTo>
                  <a:cubicBezTo>
                    <a:pt x="37" y="62"/>
                    <a:pt x="37" y="61"/>
                    <a:pt x="37" y="61"/>
                  </a:cubicBezTo>
                  <a:cubicBezTo>
                    <a:pt x="43" y="51"/>
                    <a:pt x="46" y="38"/>
                    <a:pt x="46" y="21"/>
                  </a:cubicBezTo>
                  <a:cubicBezTo>
                    <a:pt x="46" y="17"/>
                    <a:pt x="46" y="12"/>
                    <a:pt x="46" y="7"/>
                  </a:cubicBezTo>
                  <a:cubicBezTo>
                    <a:pt x="45" y="0"/>
                    <a:pt x="45" y="0"/>
                    <a:pt x="45" y="0"/>
                  </a:cubicBezTo>
                  <a:cubicBezTo>
                    <a:pt x="10" y="2"/>
                    <a:pt x="10" y="2"/>
                    <a:pt x="10" y="2"/>
                  </a:cubicBezTo>
                  <a:cubicBezTo>
                    <a:pt x="11" y="10"/>
                    <a:pt x="11" y="10"/>
                    <a:pt x="11" y="10"/>
                  </a:cubicBezTo>
                  <a:cubicBezTo>
                    <a:pt x="11" y="14"/>
                    <a:pt x="11" y="17"/>
                    <a:pt x="11" y="21"/>
                  </a:cubicBezTo>
                  <a:cubicBezTo>
                    <a:pt x="11" y="35"/>
                    <a:pt x="9" y="40"/>
                    <a:pt x="8" y="42"/>
                  </a:cubicBezTo>
                  <a:cubicBezTo>
                    <a:pt x="5" y="46"/>
                    <a:pt x="3" y="50"/>
                    <a:pt x="2" y="56"/>
                  </a:cubicBezTo>
                  <a:cubicBezTo>
                    <a:pt x="0" y="63"/>
                    <a:pt x="0" y="63"/>
                    <a:pt x="0" y="63"/>
                  </a:cubicBezTo>
                  <a:cubicBezTo>
                    <a:pt x="34" y="72"/>
                    <a:pt x="34" y="72"/>
                    <a:pt x="34" y="72"/>
                  </a:cubicBezTo>
                  <a:lnTo>
                    <a:pt x="36"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1" name="Freeform 171"/>
            <p:cNvSpPr>
              <a:spLocks/>
            </p:cNvSpPr>
            <p:nvPr/>
          </p:nvSpPr>
          <p:spPr bwMode="black">
            <a:xfrm>
              <a:off x="7011988" y="2484438"/>
              <a:ext cx="34925" cy="57150"/>
            </a:xfrm>
            <a:custGeom>
              <a:avLst/>
              <a:gdLst>
                <a:gd name="T0" fmla="*/ 5 w 46"/>
                <a:gd name="T1" fmla="*/ 76 h 76"/>
                <a:gd name="T2" fmla="*/ 39 w 46"/>
                <a:gd name="T3" fmla="*/ 70 h 76"/>
                <a:gd name="T4" fmla="*/ 38 w 46"/>
                <a:gd name="T5" fmla="*/ 63 h 76"/>
                <a:gd name="T6" fmla="*/ 36 w 46"/>
                <a:gd name="T7" fmla="*/ 46 h 76"/>
                <a:gd name="T8" fmla="*/ 43 w 46"/>
                <a:gd name="T9" fmla="*/ 21 h 76"/>
                <a:gd name="T10" fmla="*/ 46 w 46"/>
                <a:gd name="T11" fmla="*/ 14 h 76"/>
                <a:gd name="T12" fmla="*/ 13 w 46"/>
                <a:gd name="T13" fmla="*/ 0 h 76"/>
                <a:gd name="T14" fmla="*/ 11 w 46"/>
                <a:gd name="T15" fmla="*/ 7 h 76"/>
                <a:gd name="T16" fmla="*/ 0 w 46"/>
                <a:gd name="T17" fmla="*/ 46 h 76"/>
                <a:gd name="T18" fmla="*/ 3 w 46"/>
                <a:gd name="T19" fmla="*/ 69 h 76"/>
                <a:gd name="T20" fmla="*/ 5 w 46"/>
                <a:gd name="T2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76">
                  <a:moveTo>
                    <a:pt x="5" y="76"/>
                  </a:moveTo>
                  <a:cubicBezTo>
                    <a:pt x="39" y="70"/>
                    <a:pt x="39" y="70"/>
                    <a:pt x="39" y="70"/>
                  </a:cubicBezTo>
                  <a:cubicBezTo>
                    <a:pt x="38" y="63"/>
                    <a:pt x="38" y="63"/>
                    <a:pt x="38" y="63"/>
                  </a:cubicBezTo>
                  <a:cubicBezTo>
                    <a:pt x="37" y="58"/>
                    <a:pt x="36" y="49"/>
                    <a:pt x="36" y="46"/>
                  </a:cubicBezTo>
                  <a:cubicBezTo>
                    <a:pt x="36" y="43"/>
                    <a:pt x="37" y="35"/>
                    <a:pt x="43" y="21"/>
                  </a:cubicBezTo>
                  <a:cubicBezTo>
                    <a:pt x="46" y="14"/>
                    <a:pt x="46" y="14"/>
                    <a:pt x="46" y="14"/>
                  </a:cubicBezTo>
                  <a:cubicBezTo>
                    <a:pt x="13" y="0"/>
                    <a:pt x="13" y="0"/>
                    <a:pt x="13" y="0"/>
                  </a:cubicBezTo>
                  <a:cubicBezTo>
                    <a:pt x="11" y="7"/>
                    <a:pt x="11" y="7"/>
                    <a:pt x="11" y="7"/>
                  </a:cubicBezTo>
                  <a:cubicBezTo>
                    <a:pt x="6" y="18"/>
                    <a:pt x="0" y="34"/>
                    <a:pt x="0" y="46"/>
                  </a:cubicBezTo>
                  <a:cubicBezTo>
                    <a:pt x="0" y="51"/>
                    <a:pt x="1" y="58"/>
                    <a:pt x="3" y="69"/>
                  </a:cubicBezTo>
                  <a:lnTo>
                    <a:pt x="5"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2" name="Freeform 172"/>
            <p:cNvSpPr>
              <a:spLocks/>
            </p:cNvSpPr>
            <p:nvPr/>
          </p:nvSpPr>
          <p:spPr bwMode="black">
            <a:xfrm>
              <a:off x="8045450" y="2289175"/>
              <a:ext cx="58738" cy="47625"/>
            </a:xfrm>
            <a:custGeom>
              <a:avLst/>
              <a:gdLst>
                <a:gd name="T0" fmla="*/ 53 w 77"/>
                <a:gd name="T1" fmla="*/ 61 h 64"/>
                <a:gd name="T2" fmla="*/ 60 w 77"/>
                <a:gd name="T3" fmla="*/ 64 h 64"/>
                <a:gd name="T4" fmla="*/ 77 w 77"/>
                <a:gd name="T5" fmla="*/ 34 h 64"/>
                <a:gd name="T6" fmla="*/ 70 w 77"/>
                <a:gd name="T7" fmla="*/ 30 h 64"/>
                <a:gd name="T8" fmla="*/ 23 w 77"/>
                <a:gd name="T9" fmla="*/ 4 h 64"/>
                <a:gd name="T10" fmla="*/ 17 w 77"/>
                <a:gd name="T11" fmla="*/ 0 h 64"/>
                <a:gd name="T12" fmla="*/ 0 w 77"/>
                <a:gd name="T13" fmla="*/ 31 h 64"/>
                <a:gd name="T14" fmla="*/ 6 w 77"/>
                <a:gd name="T15" fmla="*/ 35 h 64"/>
                <a:gd name="T16" fmla="*/ 53 w 77"/>
                <a:gd name="T17" fmla="*/ 6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3" y="61"/>
                  </a:moveTo>
                  <a:cubicBezTo>
                    <a:pt x="60" y="64"/>
                    <a:pt x="60" y="64"/>
                    <a:pt x="60" y="64"/>
                  </a:cubicBezTo>
                  <a:cubicBezTo>
                    <a:pt x="77" y="34"/>
                    <a:pt x="77" y="34"/>
                    <a:pt x="77" y="34"/>
                  </a:cubicBezTo>
                  <a:cubicBezTo>
                    <a:pt x="70" y="30"/>
                    <a:pt x="70" y="30"/>
                    <a:pt x="70" y="30"/>
                  </a:cubicBezTo>
                  <a:cubicBezTo>
                    <a:pt x="54" y="21"/>
                    <a:pt x="39" y="12"/>
                    <a:pt x="23" y="4"/>
                  </a:cubicBezTo>
                  <a:cubicBezTo>
                    <a:pt x="17" y="0"/>
                    <a:pt x="17" y="0"/>
                    <a:pt x="17" y="0"/>
                  </a:cubicBezTo>
                  <a:cubicBezTo>
                    <a:pt x="0" y="31"/>
                    <a:pt x="0" y="31"/>
                    <a:pt x="0" y="31"/>
                  </a:cubicBezTo>
                  <a:cubicBezTo>
                    <a:pt x="6" y="35"/>
                    <a:pt x="6" y="35"/>
                    <a:pt x="6" y="35"/>
                  </a:cubicBezTo>
                  <a:cubicBezTo>
                    <a:pt x="24" y="45"/>
                    <a:pt x="39" y="53"/>
                    <a:pt x="53"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3" name="Freeform 173"/>
            <p:cNvSpPr>
              <a:spLocks/>
            </p:cNvSpPr>
            <p:nvPr/>
          </p:nvSpPr>
          <p:spPr bwMode="black">
            <a:xfrm>
              <a:off x="8251825" y="2411413"/>
              <a:ext cx="58738" cy="50800"/>
            </a:xfrm>
            <a:custGeom>
              <a:avLst/>
              <a:gdLst>
                <a:gd name="T0" fmla="*/ 51 w 77"/>
                <a:gd name="T1" fmla="*/ 63 h 67"/>
                <a:gd name="T2" fmla="*/ 57 w 77"/>
                <a:gd name="T3" fmla="*/ 67 h 67"/>
                <a:gd name="T4" fmla="*/ 77 w 77"/>
                <a:gd name="T5" fmla="*/ 38 h 67"/>
                <a:gd name="T6" fmla="*/ 71 w 77"/>
                <a:gd name="T7" fmla="*/ 34 h 67"/>
                <a:gd name="T8" fmla="*/ 26 w 77"/>
                <a:gd name="T9" fmla="*/ 4 h 67"/>
                <a:gd name="T10" fmla="*/ 19 w 77"/>
                <a:gd name="T11" fmla="*/ 0 h 67"/>
                <a:gd name="T12" fmla="*/ 0 w 77"/>
                <a:gd name="T13" fmla="*/ 29 h 67"/>
                <a:gd name="T14" fmla="*/ 7 w 77"/>
                <a:gd name="T15" fmla="*/ 33 h 67"/>
                <a:gd name="T16" fmla="*/ 51 w 77"/>
                <a:gd name="T17" fmla="*/ 6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7">
                  <a:moveTo>
                    <a:pt x="51" y="63"/>
                  </a:moveTo>
                  <a:cubicBezTo>
                    <a:pt x="57" y="67"/>
                    <a:pt x="57" y="67"/>
                    <a:pt x="57" y="67"/>
                  </a:cubicBezTo>
                  <a:cubicBezTo>
                    <a:pt x="77" y="38"/>
                    <a:pt x="77" y="38"/>
                    <a:pt x="77" y="38"/>
                  </a:cubicBezTo>
                  <a:cubicBezTo>
                    <a:pt x="71" y="34"/>
                    <a:pt x="71" y="34"/>
                    <a:pt x="71" y="34"/>
                  </a:cubicBezTo>
                  <a:cubicBezTo>
                    <a:pt x="58" y="25"/>
                    <a:pt x="42" y="15"/>
                    <a:pt x="26" y="4"/>
                  </a:cubicBezTo>
                  <a:cubicBezTo>
                    <a:pt x="19" y="0"/>
                    <a:pt x="19" y="0"/>
                    <a:pt x="19" y="0"/>
                  </a:cubicBezTo>
                  <a:cubicBezTo>
                    <a:pt x="0" y="29"/>
                    <a:pt x="0" y="29"/>
                    <a:pt x="0" y="29"/>
                  </a:cubicBezTo>
                  <a:cubicBezTo>
                    <a:pt x="7" y="33"/>
                    <a:pt x="7" y="33"/>
                    <a:pt x="7" y="33"/>
                  </a:cubicBezTo>
                  <a:cubicBezTo>
                    <a:pt x="23" y="44"/>
                    <a:pt x="38" y="54"/>
                    <a:pt x="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4" name="Freeform 174"/>
            <p:cNvSpPr>
              <a:spLocks/>
            </p:cNvSpPr>
            <p:nvPr/>
          </p:nvSpPr>
          <p:spPr bwMode="black">
            <a:xfrm>
              <a:off x="8185150" y="2368550"/>
              <a:ext cx="57150" cy="49213"/>
            </a:xfrm>
            <a:custGeom>
              <a:avLst/>
              <a:gdLst>
                <a:gd name="T0" fmla="*/ 52 w 77"/>
                <a:gd name="T1" fmla="*/ 62 h 66"/>
                <a:gd name="T2" fmla="*/ 58 w 77"/>
                <a:gd name="T3" fmla="*/ 66 h 66"/>
                <a:gd name="T4" fmla="*/ 77 w 77"/>
                <a:gd name="T5" fmla="*/ 36 h 66"/>
                <a:gd name="T6" fmla="*/ 70 w 77"/>
                <a:gd name="T7" fmla="*/ 32 h 66"/>
                <a:gd name="T8" fmla="*/ 24 w 77"/>
                <a:gd name="T9" fmla="*/ 4 h 66"/>
                <a:gd name="T10" fmla="*/ 18 w 77"/>
                <a:gd name="T11" fmla="*/ 0 h 66"/>
                <a:gd name="T12" fmla="*/ 0 w 77"/>
                <a:gd name="T13" fmla="*/ 31 h 66"/>
                <a:gd name="T14" fmla="*/ 6 w 77"/>
                <a:gd name="T15" fmla="*/ 35 h 66"/>
                <a:gd name="T16" fmla="*/ 52 w 77"/>
                <a:gd name="T1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62"/>
                  </a:moveTo>
                  <a:cubicBezTo>
                    <a:pt x="58" y="66"/>
                    <a:pt x="58" y="66"/>
                    <a:pt x="58" y="66"/>
                  </a:cubicBezTo>
                  <a:cubicBezTo>
                    <a:pt x="77" y="36"/>
                    <a:pt x="77" y="36"/>
                    <a:pt x="77" y="36"/>
                  </a:cubicBezTo>
                  <a:cubicBezTo>
                    <a:pt x="70" y="32"/>
                    <a:pt x="70" y="32"/>
                    <a:pt x="70" y="32"/>
                  </a:cubicBezTo>
                  <a:cubicBezTo>
                    <a:pt x="56" y="23"/>
                    <a:pt x="41" y="14"/>
                    <a:pt x="24" y="4"/>
                  </a:cubicBezTo>
                  <a:cubicBezTo>
                    <a:pt x="18" y="0"/>
                    <a:pt x="18" y="0"/>
                    <a:pt x="18" y="0"/>
                  </a:cubicBezTo>
                  <a:cubicBezTo>
                    <a:pt x="0" y="31"/>
                    <a:pt x="0" y="31"/>
                    <a:pt x="0" y="31"/>
                  </a:cubicBezTo>
                  <a:cubicBezTo>
                    <a:pt x="6" y="35"/>
                    <a:pt x="6" y="35"/>
                    <a:pt x="6" y="35"/>
                  </a:cubicBezTo>
                  <a:cubicBezTo>
                    <a:pt x="23" y="44"/>
                    <a:pt x="38" y="53"/>
                    <a:pt x="5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5" name="Freeform 175"/>
            <p:cNvSpPr>
              <a:spLocks/>
            </p:cNvSpPr>
            <p:nvPr/>
          </p:nvSpPr>
          <p:spPr bwMode="black">
            <a:xfrm>
              <a:off x="8356600" y="2528888"/>
              <a:ext cx="33338" cy="55563"/>
            </a:xfrm>
            <a:custGeom>
              <a:avLst/>
              <a:gdLst>
                <a:gd name="T0" fmla="*/ 2 w 44"/>
                <a:gd name="T1" fmla="*/ 15 h 73"/>
                <a:gd name="T2" fmla="*/ 9 w 44"/>
                <a:gd name="T3" fmla="*/ 65 h 73"/>
                <a:gd name="T4" fmla="*/ 9 w 44"/>
                <a:gd name="T5" fmla="*/ 73 h 73"/>
                <a:gd name="T6" fmla="*/ 44 w 44"/>
                <a:gd name="T7" fmla="*/ 70 h 73"/>
                <a:gd name="T8" fmla="*/ 44 w 44"/>
                <a:gd name="T9" fmla="*/ 62 h 73"/>
                <a:gd name="T10" fmla="*/ 36 w 44"/>
                <a:gd name="T11" fmla="*/ 7 h 73"/>
                <a:gd name="T12" fmla="*/ 35 w 44"/>
                <a:gd name="T13" fmla="*/ 0 h 73"/>
                <a:gd name="T14" fmla="*/ 0 w 44"/>
                <a:gd name="T15" fmla="*/ 7 h 73"/>
                <a:gd name="T16" fmla="*/ 2 w 44"/>
                <a:gd name="T17" fmla="*/ 1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73">
                  <a:moveTo>
                    <a:pt x="2" y="15"/>
                  </a:moveTo>
                  <a:cubicBezTo>
                    <a:pt x="5" y="29"/>
                    <a:pt x="7" y="46"/>
                    <a:pt x="9" y="65"/>
                  </a:cubicBezTo>
                  <a:cubicBezTo>
                    <a:pt x="9" y="73"/>
                    <a:pt x="9" y="73"/>
                    <a:pt x="9" y="73"/>
                  </a:cubicBezTo>
                  <a:cubicBezTo>
                    <a:pt x="44" y="70"/>
                    <a:pt x="44" y="70"/>
                    <a:pt x="44" y="70"/>
                  </a:cubicBezTo>
                  <a:cubicBezTo>
                    <a:pt x="44" y="62"/>
                    <a:pt x="44" y="62"/>
                    <a:pt x="44" y="62"/>
                  </a:cubicBezTo>
                  <a:cubicBezTo>
                    <a:pt x="42" y="42"/>
                    <a:pt x="39" y="24"/>
                    <a:pt x="36" y="7"/>
                  </a:cubicBezTo>
                  <a:cubicBezTo>
                    <a:pt x="35" y="0"/>
                    <a:pt x="35" y="0"/>
                    <a:pt x="35" y="0"/>
                  </a:cubicBezTo>
                  <a:cubicBezTo>
                    <a:pt x="0" y="7"/>
                    <a:pt x="0" y="7"/>
                    <a:pt x="0" y="7"/>
                  </a:cubicBezTo>
                  <a:lnTo>
                    <a:pt x="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6" name="Freeform 176"/>
            <p:cNvSpPr>
              <a:spLocks/>
            </p:cNvSpPr>
            <p:nvPr/>
          </p:nvSpPr>
          <p:spPr bwMode="black">
            <a:xfrm>
              <a:off x="8316913" y="2457450"/>
              <a:ext cx="55563" cy="52388"/>
            </a:xfrm>
            <a:custGeom>
              <a:avLst/>
              <a:gdLst>
                <a:gd name="T0" fmla="*/ 38 w 73"/>
                <a:gd name="T1" fmla="*/ 65 h 71"/>
                <a:gd name="T2" fmla="*/ 42 w 73"/>
                <a:gd name="T3" fmla="*/ 71 h 71"/>
                <a:gd name="T4" fmla="*/ 73 w 73"/>
                <a:gd name="T5" fmla="*/ 55 h 71"/>
                <a:gd name="T6" fmla="*/ 69 w 73"/>
                <a:gd name="T7" fmla="*/ 48 h 71"/>
                <a:gd name="T8" fmla="*/ 28 w 73"/>
                <a:gd name="T9" fmla="*/ 5 h 71"/>
                <a:gd name="T10" fmla="*/ 22 w 73"/>
                <a:gd name="T11" fmla="*/ 0 h 71"/>
                <a:gd name="T12" fmla="*/ 0 w 73"/>
                <a:gd name="T13" fmla="*/ 28 h 71"/>
                <a:gd name="T14" fmla="*/ 6 w 73"/>
                <a:gd name="T15" fmla="*/ 33 h 71"/>
                <a:gd name="T16" fmla="*/ 38 w 73"/>
                <a:gd name="T17" fmla="*/ 6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71">
                  <a:moveTo>
                    <a:pt x="38" y="65"/>
                  </a:moveTo>
                  <a:cubicBezTo>
                    <a:pt x="42" y="71"/>
                    <a:pt x="42" y="71"/>
                    <a:pt x="42" y="71"/>
                  </a:cubicBezTo>
                  <a:cubicBezTo>
                    <a:pt x="73" y="55"/>
                    <a:pt x="73" y="55"/>
                    <a:pt x="73" y="55"/>
                  </a:cubicBezTo>
                  <a:cubicBezTo>
                    <a:pt x="69" y="48"/>
                    <a:pt x="69" y="48"/>
                    <a:pt x="69" y="48"/>
                  </a:cubicBezTo>
                  <a:cubicBezTo>
                    <a:pt x="63" y="36"/>
                    <a:pt x="50" y="23"/>
                    <a:pt x="28" y="5"/>
                  </a:cubicBezTo>
                  <a:cubicBezTo>
                    <a:pt x="22" y="0"/>
                    <a:pt x="22" y="0"/>
                    <a:pt x="22" y="0"/>
                  </a:cubicBezTo>
                  <a:cubicBezTo>
                    <a:pt x="0" y="28"/>
                    <a:pt x="0" y="28"/>
                    <a:pt x="0" y="28"/>
                  </a:cubicBezTo>
                  <a:cubicBezTo>
                    <a:pt x="6" y="33"/>
                    <a:pt x="6" y="33"/>
                    <a:pt x="6" y="33"/>
                  </a:cubicBezTo>
                  <a:cubicBezTo>
                    <a:pt x="30" y="52"/>
                    <a:pt x="37" y="62"/>
                    <a:pt x="38"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7" name="Freeform 177"/>
            <p:cNvSpPr>
              <a:spLocks/>
            </p:cNvSpPr>
            <p:nvPr/>
          </p:nvSpPr>
          <p:spPr bwMode="black">
            <a:xfrm>
              <a:off x="8115300" y="2328863"/>
              <a:ext cx="58738" cy="47625"/>
            </a:xfrm>
            <a:custGeom>
              <a:avLst/>
              <a:gdLst>
                <a:gd name="T0" fmla="*/ 52 w 77"/>
                <a:gd name="T1" fmla="*/ 60 h 64"/>
                <a:gd name="T2" fmla="*/ 59 w 77"/>
                <a:gd name="T3" fmla="*/ 64 h 64"/>
                <a:gd name="T4" fmla="*/ 77 w 77"/>
                <a:gd name="T5" fmla="*/ 34 h 64"/>
                <a:gd name="T6" fmla="*/ 70 w 77"/>
                <a:gd name="T7" fmla="*/ 30 h 64"/>
                <a:gd name="T8" fmla="*/ 24 w 77"/>
                <a:gd name="T9" fmla="*/ 3 h 64"/>
                <a:gd name="T10" fmla="*/ 17 w 77"/>
                <a:gd name="T11" fmla="*/ 0 h 64"/>
                <a:gd name="T12" fmla="*/ 0 w 77"/>
                <a:gd name="T13" fmla="*/ 30 h 64"/>
                <a:gd name="T14" fmla="*/ 6 w 77"/>
                <a:gd name="T15" fmla="*/ 34 h 64"/>
                <a:gd name="T16" fmla="*/ 52 w 77"/>
                <a:gd name="T1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2" y="60"/>
                  </a:moveTo>
                  <a:cubicBezTo>
                    <a:pt x="59" y="64"/>
                    <a:pt x="59" y="64"/>
                    <a:pt x="59" y="64"/>
                  </a:cubicBezTo>
                  <a:cubicBezTo>
                    <a:pt x="77" y="34"/>
                    <a:pt x="77" y="34"/>
                    <a:pt x="77" y="34"/>
                  </a:cubicBezTo>
                  <a:cubicBezTo>
                    <a:pt x="70" y="30"/>
                    <a:pt x="70" y="30"/>
                    <a:pt x="70" y="30"/>
                  </a:cubicBezTo>
                  <a:cubicBezTo>
                    <a:pt x="55" y="22"/>
                    <a:pt x="40" y="13"/>
                    <a:pt x="24" y="3"/>
                  </a:cubicBezTo>
                  <a:cubicBezTo>
                    <a:pt x="17" y="0"/>
                    <a:pt x="17" y="0"/>
                    <a:pt x="17" y="0"/>
                  </a:cubicBezTo>
                  <a:cubicBezTo>
                    <a:pt x="0" y="30"/>
                    <a:pt x="0" y="30"/>
                    <a:pt x="0" y="30"/>
                  </a:cubicBezTo>
                  <a:cubicBezTo>
                    <a:pt x="6" y="34"/>
                    <a:pt x="6" y="34"/>
                    <a:pt x="6" y="34"/>
                  </a:cubicBezTo>
                  <a:cubicBezTo>
                    <a:pt x="22" y="43"/>
                    <a:pt x="38" y="52"/>
                    <a:pt x="52"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8" name="Freeform 178"/>
            <p:cNvSpPr>
              <a:spLocks/>
            </p:cNvSpPr>
            <p:nvPr/>
          </p:nvSpPr>
          <p:spPr bwMode="black">
            <a:xfrm>
              <a:off x="7821613" y="2162175"/>
              <a:ext cx="58738" cy="49213"/>
            </a:xfrm>
            <a:custGeom>
              <a:avLst/>
              <a:gdLst>
                <a:gd name="T0" fmla="*/ 52 w 77"/>
                <a:gd name="T1" fmla="*/ 62 h 66"/>
                <a:gd name="T2" fmla="*/ 59 w 77"/>
                <a:gd name="T3" fmla="*/ 66 h 66"/>
                <a:gd name="T4" fmla="*/ 77 w 77"/>
                <a:gd name="T5" fmla="*/ 36 h 66"/>
                <a:gd name="T6" fmla="*/ 71 w 77"/>
                <a:gd name="T7" fmla="*/ 32 h 66"/>
                <a:gd name="T8" fmla="*/ 24 w 77"/>
                <a:gd name="T9" fmla="*/ 4 h 66"/>
                <a:gd name="T10" fmla="*/ 18 w 77"/>
                <a:gd name="T11" fmla="*/ 0 h 66"/>
                <a:gd name="T12" fmla="*/ 0 w 77"/>
                <a:gd name="T13" fmla="*/ 31 h 66"/>
                <a:gd name="T14" fmla="*/ 7 w 77"/>
                <a:gd name="T15" fmla="*/ 35 h 66"/>
                <a:gd name="T16" fmla="*/ 52 w 77"/>
                <a:gd name="T1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62"/>
                  </a:moveTo>
                  <a:cubicBezTo>
                    <a:pt x="59" y="66"/>
                    <a:pt x="59" y="66"/>
                    <a:pt x="59" y="66"/>
                  </a:cubicBezTo>
                  <a:cubicBezTo>
                    <a:pt x="77" y="36"/>
                    <a:pt x="77" y="36"/>
                    <a:pt x="77" y="36"/>
                  </a:cubicBezTo>
                  <a:cubicBezTo>
                    <a:pt x="71" y="32"/>
                    <a:pt x="71" y="32"/>
                    <a:pt x="71" y="32"/>
                  </a:cubicBezTo>
                  <a:cubicBezTo>
                    <a:pt x="54" y="21"/>
                    <a:pt x="39" y="12"/>
                    <a:pt x="24" y="4"/>
                  </a:cubicBezTo>
                  <a:cubicBezTo>
                    <a:pt x="18" y="0"/>
                    <a:pt x="18" y="0"/>
                    <a:pt x="18" y="0"/>
                  </a:cubicBezTo>
                  <a:cubicBezTo>
                    <a:pt x="0" y="31"/>
                    <a:pt x="0" y="31"/>
                    <a:pt x="0" y="31"/>
                  </a:cubicBezTo>
                  <a:cubicBezTo>
                    <a:pt x="7" y="35"/>
                    <a:pt x="7" y="35"/>
                    <a:pt x="7" y="35"/>
                  </a:cubicBezTo>
                  <a:cubicBezTo>
                    <a:pt x="21" y="42"/>
                    <a:pt x="36" y="51"/>
                    <a:pt x="5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89" name="Freeform 179"/>
            <p:cNvSpPr>
              <a:spLocks/>
            </p:cNvSpPr>
            <p:nvPr/>
          </p:nvSpPr>
          <p:spPr bwMode="black">
            <a:xfrm>
              <a:off x="7754938" y="2133600"/>
              <a:ext cx="53975" cy="39688"/>
            </a:xfrm>
            <a:custGeom>
              <a:avLst/>
              <a:gdLst>
                <a:gd name="T0" fmla="*/ 10 w 73"/>
                <a:gd name="T1" fmla="*/ 35 h 52"/>
                <a:gd name="T2" fmla="*/ 15 w 73"/>
                <a:gd name="T3" fmla="*/ 35 h 52"/>
                <a:gd name="T4" fmla="*/ 51 w 73"/>
                <a:gd name="T5" fmla="*/ 48 h 52"/>
                <a:gd name="T6" fmla="*/ 58 w 73"/>
                <a:gd name="T7" fmla="*/ 52 h 52"/>
                <a:gd name="T8" fmla="*/ 73 w 73"/>
                <a:gd name="T9" fmla="*/ 20 h 52"/>
                <a:gd name="T10" fmla="*/ 66 w 73"/>
                <a:gd name="T11" fmla="*/ 17 h 52"/>
                <a:gd name="T12" fmla="*/ 19 w 73"/>
                <a:gd name="T13" fmla="*/ 0 h 52"/>
                <a:gd name="T14" fmla="*/ 10 w 73"/>
                <a:gd name="T15" fmla="*/ 0 h 52"/>
                <a:gd name="T16" fmla="*/ 10 w 73"/>
                <a:gd name="T17" fmla="*/ 0 h 52"/>
                <a:gd name="T18" fmla="*/ 0 w 73"/>
                <a:gd name="T19" fmla="*/ 0 h 52"/>
                <a:gd name="T20" fmla="*/ 1 w 73"/>
                <a:gd name="T21" fmla="*/ 35 h 52"/>
                <a:gd name="T22" fmla="*/ 10 w 73"/>
                <a:gd name="T23" fmla="*/ 35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52">
                  <a:moveTo>
                    <a:pt x="10" y="35"/>
                  </a:moveTo>
                  <a:cubicBezTo>
                    <a:pt x="11" y="35"/>
                    <a:pt x="13" y="35"/>
                    <a:pt x="15" y="35"/>
                  </a:cubicBezTo>
                  <a:cubicBezTo>
                    <a:pt x="19" y="36"/>
                    <a:pt x="30" y="38"/>
                    <a:pt x="51" y="48"/>
                  </a:cubicBezTo>
                  <a:cubicBezTo>
                    <a:pt x="58" y="52"/>
                    <a:pt x="58" y="52"/>
                    <a:pt x="58" y="52"/>
                  </a:cubicBezTo>
                  <a:cubicBezTo>
                    <a:pt x="73" y="20"/>
                    <a:pt x="73" y="20"/>
                    <a:pt x="73" y="20"/>
                  </a:cubicBezTo>
                  <a:cubicBezTo>
                    <a:pt x="66" y="17"/>
                    <a:pt x="66" y="17"/>
                    <a:pt x="66" y="17"/>
                  </a:cubicBezTo>
                  <a:cubicBezTo>
                    <a:pt x="46" y="7"/>
                    <a:pt x="31" y="2"/>
                    <a:pt x="19" y="0"/>
                  </a:cubicBezTo>
                  <a:cubicBezTo>
                    <a:pt x="16" y="0"/>
                    <a:pt x="13" y="0"/>
                    <a:pt x="10" y="0"/>
                  </a:cubicBezTo>
                  <a:cubicBezTo>
                    <a:pt x="10" y="0"/>
                    <a:pt x="10" y="0"/>
                    <a:pt x="10" y="0"/>
                  </a:cubicBezTo>
                  <a:cubicBezTo>
                    <a:pt x="0" y="0"/>
                    <a:pt x="0" y="0"/>
                    <a:pt x="0" y="0"/>
                  </a:cubicBezTo>
                  <a:cubicBezTo>
                    <a:pt x="1" y="35"/>
                    <a:pt x="1" y="35"/>
                    <a:pt x="1" y="35"/>
                  </a:cubicBezTo>
                  <a:lnTo>
                    <a:pt x="10"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0" name="Freeform 180"/>
            <p:cNvSpPr>
              <a:spLocks/>
            </p:cNvSpPr>
            <p:nvPr/>
          </p:nvSpPr>
          <p:spPr bwMode="black">
            <a:xfrm>
              <a:off x="7677150" y="2144713"/>
              <a:ext cx="57150" cy="49213"/>
            </a:xfrm>
            <a:custGeom>
              <a:avLst/>
              <a:gdLst>
                <a:gd name="T0" fmla="*/ 27 w 76"/>
                <a:gd name="T1" fmla="*/ 61 h 66"/>
                <a:gd name="T2" fmla="*/ 69 w 76"/>
                <a:gd name="T3" fmla="*/ 35 h 66"/>
                <a:gd name="T4" fmla="*/ 76 w 76"/>
                <a:gd name="T5" fmla="*/ 31 h 66"/>
                <a:gd name="T6" fmla="*/ 60 w 76"/>
                <a:gd name="T7" fmla="*/ 0 h 66"/>
                <a:gd name="T8" fmla="*/ 53 w 76"/>
                <a:gd name="T9" fmla="*/ 3 h 66"/>
                <a:gd name="T10" fmla="*/ 6 w 76"/>
                <a:gd name="T11" fmla="*/ 33 h 66"/>
                <a:gd name="T12" fmla="*/ 0 w 76"/>
                <a:gd name="T13" fmla="*/ 38 h 66"/>
                <a:gd name="T14" fmla="*/ 21 w 76"/>
                <a:gd name="T15" fmla="*/ 66 h 66"/>
                <a:gd name="T16" fmla="*/ 27 w 76"/>
                <a:gd name="T17" fmla="*/ 6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6">
                  <a:moveTo>
                    <a:pt x="27" y="61"/>
                  </a:moveTo>
                  <a:cubicBezTo>
                    <a:pt x="37" y="54"/>
                    <a:pt x="52" y="43"/>
                    <a:pt x="69" y="35"/>
                  </a:cubicBezTo>
                  <a:cubicBezTo>
                    <a:pt x="76" y="31"/>
                    <a:pt x="76" y="31"/>
                    <a:pt x="76" y="31"/>
                  </a:cubicBezTo>
                  <a:cubicBezTo>
                    <a:pt x="60" y="0"/>
                    <a:pt x="60" y="0"/>
                    <a:pt x="60" y="0"/>
                  </a:cubicBezTo>
                  <a:cubicBezTo>
                    <a:pt x="53" y="3"/>
                    <a:pt x="53" y="3"/>
                    <a:pt x="53" y="3"/>
                  </a:cubicBezTo>
                  <a:cubicBezTo>
                    <a:pt x="34" y="13"/>
                    <a:pt x="17" y="25"/>
                    <a:pt x="6" y="33"/>
                  </a:cubicBezTo>
                  <a:cubicBezTo>
                    <a:pt x="0" y="38"/>
                    <a:pt x="0" y="38"/>
                    <a:pt x="0" y="38"/>
                  </a:cubicBezTo>
                  <a:cubicBezTo>
                    <a:pt x="21" y="66"/>
                    <a:pt x="21" y="66"/>
                    <a:pt x="21" y="66"/>
                  </a:cubicBezTo>
                  <a:lnTo>
                    <a:pt x="27"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1" name="Freeform 181"/>
            <p:cNvSpPr>
              <a:spLocks/>
            </p:cNvSpPr>
            <p:nvPr/>
          </p:nvSpPr>
          <p:spPr bwMode="black">
            <a:xfrm>
              <a:off x="7026275" y="2797175"/>
              <a:ext cx="57150" cy="49213"/>
            </a:xfrm>
            <a:custGeom>
              <a:avLst/>
              <a:gdLst>
                <a:gd name="T0" fmla="*/ 31 w 76"/>
                <a:gd name="T1" fmla="*/ 5 h 67"/>
                <a:gd name="T2" fmla="*/ 26 w 76"/>
                <a:gd name="T3" fmla="*/ 0 h 67"/>
                <a:gd name="T4" fmla="*/ 0 w 76"/>
                <a:gd name="T5" fmla="*/ 23 h 67"/>
                <a:gd name="T6" fmla="*/ 5 w 76"/>
                <a:gd name="T7" fmla="*/ 29 h 67"/>
                <a:gd name="T8" fmla="*/ 53 w 76"/>
                <a:gd name="T9" fmla="*/ 64 h 67"/>
                <a:gd name="T10" fmla="*/ 59 w 76"/>
                <a:gd name="T11" fmla="*/ 67 h 67"/>
                <a:gd name="T12" fmla="*/ 76 w 76"/>
                <a:gd name="T13" fmla="*/ 36 h 67"/>
                <a:gd name="T14" fmla="*/ 69 w 76"/>
                <a:gd name="T15" fmla="*/ 33 h 67"/>
                <a:gd name="T16" fmla="*/ 31 w 76"/>
                <a:gd name="T17" fmla="*/ 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7">
                  <a:moveTo>
                    <a:pt x="31" y="5"/>
                  </a:moveTo>
                  <a:cubicBezTo>
                    <a:pt x="26" y="0"/>
                    <a:pt x="26" y="0"/>
                    <a:pt x="26" y="0"/>
                  </a:cubicBezTo>
                  <a:cubicBezTo>
                    <a:pt x="0" y="23"/>
                    <a:pt x="0" y="23"/>
                    <a:pt x="0" y="23"/>
                  </a:cubicBezTo>
                  <a:cubicBezTo>
                    <a:pt x="5" y="29"/>
                    <a:pt x="5" y="29"/>
                    <a:pt x="5" y="29"/>
                  </a:cubicBezTo>
                  <a:cubicBezTo>
                    <a:pt x="18" y="43"/>
                    <a:pt x="38" y="56"/>
                    <a:pt x="53" y="64"/>
                  </a:cubicBezTo>
                  <a:cubicBezTo>
                    <a:pt x="59" y="67"/>
                    <a:pt x="59" y="67"/>
                    <a:pt x="59" y="67"/>
                  </a:cubicBezTo>
                  <a:cubicBezTo>
                    <a:pt x="76" y="36"/>
                    <a:pt x="76" y="36"/>
                    <a:pt x="76" y="36"/>
                  </a:cubicBezTo>
                  <a:cubicBezTo>
                    <a:pt x="69" y="33"/>
                    <a:pt x="69" y="33"/>
                    <a:pt x="69" y="33"/>
                  </a:cubicBezTo>
                  <a:cubicBezTo>
                    <a:pt x="52" y="23"/>
                    <a:pt x="38" y="14"/>
                    <a:pt x="3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2" name="Freeform 182"/>
            <p:cNvSpPr>
              <a:spLocks/>
            </p:cNvSpPr>
            <p:nvPr/>
          </p:nvSpPr>
          <p:spPr bwMode="black">
            <a:xfrm>
              <a:off x="7975600" y="2251075"/>
              <a:ext cx="57150" cy="47625"/>
            </a:xfrm>
            <a:custGeom>
              <a:avLst/>
              <a:gdLst>
                <a:gd name="T0" fmla="*/ 54 w 77"/>
                <a:gd name="T1" fmla="*/ 60 h 64"/>
                <a:gd name="T2" fmla="*/ 60 w 77"/>
                <a:gd name="T3" fmla="*/ 64 h 64"/>
                <a:gd name="T4" fmla="*/ 77 w 77"/>
                <a:gd name="T5" fmla="*/ 33 h 64"/>
                <a:gd name="T6" fmla="*/ 71 w 77"/>
                <a:gd name="T7" fmla="*/ 29 h 64"/>
                <a:gd name="T8" fmla="*/ 23 w 77"/>
                <a:gd name="T9" fmla="*/ 4 h 64"/>
                <a:gd name="T10" fmla="*/ 17 w 77"/>
                <a:gd name="T11" fmla="*/ 0 h 64"/>
                <a:gd name="T12" fmla="*/ 0 w 77"/>
                <a:gd name="T13" fmla="*/ 31 h 64"/>
                <a:gd name="T14" fmla="*/ 7 w 77"/>
                <a:gd name="T15" fmla="*/ 35 h 64"/>
                <a:gd name="T16" fmla="*/ 54 w 77"/>
                <a:gd name="T1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4" y="60"/>
                  </a:moveTo>
                  <a:cubicBezTo>
                    <a:pt x="60" y="64"/>
                    <a:pt x="60" y="64"/>
                    <a:pt x="60" y="64"/>
                  </a:cubicBezTo>
                  <a:cubicBezTo>
                    <a:pt x="77" y="33"/>
                    <a:pt x="77" y="33"/>
                    <a:pt x="77" y="33"/>
                  </a:cubicBezTo>
                  <a:cubicBezTo>
                    <a:pt x="71" y="29"/>
                    <a:pt x="71" y="29"/>
                    <a:pt x="71" y="29"/>
                  </a:cubicBezTo>
                  <a:cubicBezTo>
                    <a:pt x="54" y="20"/>
                    <a:pt x="38" y="12"/>
                    <a:pt x="23" y="4"/>
                  </a:cubicBezTo>
                  <a:cubicBezTo>
                    <a:pt x="17" y="0"/>
                    <a:pt x="17" y="0"/>
                    <a:pt x="17" y="0"/>
                  </a:cubicBezTo>
                  <a:cubicBezTo>
                    <a:pt x="0" y="31"/>
                    <a:pt x="0" y="31"/>
                    <a:pt x="0" y="31"/>
                  </a:cubicBezTo>
                  <a:cubicBezTo>
                    <a:pt x="7" y="35"/>
                    <a:pt x="7" y="35"/>
                    <a:pt x="7" y="35"/>
                  </a:cubicBezTo>
                  <a:cubicBezTo>
                    <a:pt x="21" y="43"/>
                    <a:pt x="37" y="51"/>
                    <a:pt x="54"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3" name="Freeform 183"/>
            <p:cNvSpPr>
              <a:spLocks/>
            </p:cNvSpPr>
            <p:nvPr/>
          </p:nvSpPr>
          <p:spPr bwMode="black">
            <a:xfrm>
              <a:off x="7889875" y="2203450"/>
              <a:ext cx="73025" cy="57150"/>
            </a:xfrm>
            <a:custGeom>
              <a:avLst/>
              <a:gdLst>
                <a:gd name="T0" fmla="*/ 21 w 97"/>
                <a:gd name="T1" fmla="*/ 44 h 76"/>
                <a:gd name="T2" fmla="*/ 26 w 97"/>
                <a:gd name="T3" fmla="*/ 47 h 76"/>
                <a:gd name="T4" fmla="*/ 27 w 97"/>
                <a:gd name="T5" fmla="*/ 48 h 76"/>
                <a:gd name="T6" fmla="*/ 74 w 97"/>
                <a:gd name="T7" fmla="*/ 73 h 76"/>
                <a:gd name="T8" fmla="*/ 80 w 97"/>
                <a:gd name="T9" fmla="*/ 76 h 76"/>
                <a:gd name="T10" fmla="*/ 97 w 97"/>
                <a:gd name="T11" fmla="*/ 45 h 76"/>
                <a:gd name="T12" fmla="*/ 90 w 97"/>
                <a:gd name="T13" fmla="*/ 41 h 76"/>
                <a:gd name="T14" fmla="*/ 44 w 97"/>
                <a:gd name="T15" fmla="*/ 17 h 76"/>
                <a:gd name="T16" fmla="*/ 44 w 97"/>
                <a:gd name="T17" fmla="*/ 17 h 76"/>
                <a:gd name="T18" fmla="*/ 25 w 97"/>
                <a:gd name="T19" fmla="*/ 5 h 76"/>
                <a:gd name="T20" fmla="*/ 19 w 97"/>
                <a:gd name="T21" fmla="*/ 0 h 76"/>
                <a:gd name="T22" fmla="*/ 0 w 97"/>
                <a:gd name="T23" fmla="*/ 30 h 76"/>
                <a:gd name="T24" fmla="*/ 6 w 97"/>
                <a:gd name="T25" fmla="*/ 34 h 76"/>
                <a:gd name="T26" fmla="*/ 21 w 97"/>
                <a:gd name="T27" fmla="*/ 4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76">
                  <a:moveTo>
                    <a:pt x="21" y="44"/>
                  </a:moveTo>
                  <a:cubicBezTo>
                    <a:pt x="24" y="46"/>
                    <a:pt x="26" y="47"/>
                    <a:pt x="26" y="47"/>
                  </a:cubicBezTo>
                  <a:cubicBezTo>
                    <a:pt x="27" y="48"/>
                    <a:pt x="27" y="48"/>
                    <a:pt x="27" y="48"/>
                  </a:cubicBezTo>
                  <a:cubicBezTo>
                    <a:pt x="29" y="49"/>
                    <a:pt x="46" y="58"/>
                    <a:pt x="74" y="73"/>
                  </a:cubicBezTo>
                  <a:cubicBezTo>
                    <a:pt x="80" y="76"/>
                    <a:pt x="80" y="76"/>
                    <a:pt x="80" y="76"/>
                  </a:cubicBezTo>
                  <a:cubicBezTo>
                    <a:pt x="97" y="45"/>
                    <a:pt x="97" y="45"/>
                    <a:pt x="97" y="45"/>
                  </a:cubicBezTo>
                  <a:cubicBezTo>
                    <a:pt x="90" y="41"/>
                    <a:pt x="90" y="41"/>
                    <a:pt x="90" y="41"/>
                  </a:cubicBezTo>
                  <a:cubicBezTo>
                    <a:pt x="60" y="26"/>
                    <a:pt x="49" y="20"/>
                    <a:pt x="44" y="17"/>
                  </a:cubicBezTo>
                  <a:cubicBezTo>
                    <a:pt x="44" y="17"/>
                    <a:pt x="44" y="17"/>
                    <a:pt x="44" y="17"/>
                  </a:cubicBezTo>
                  <a:cubicBezTo>
                    <a:pt x="44" y="17"/>
                    <a:pt x="37" y="12"/>
                    <a:pt x="25" y="5"/>
                  </a:cubicBezTo>
                  <a:cubicBezTo>
                    <a:pt x="19" y="0"/>
                    <a:pt x="19" y="0"/>
                    <a:pt x="19" y="0"/>
                  </a:cubicBezTo>
                  <a:cubicBezTo>
                    <a:pt x="0" y="30"/>
                    <a:pt x="0" y="30"/>
                    <a:pt x="0" y="30"/>
                  </a:cubicBezTo>
                  <a:cubicBezTo>
                    <a:pt x="6" y="34"/>
                    <a:pt x="6" y="34"/>
                    <a:pt x="6" y="34"/>
                  </a:cubicBezTo>
                  <a:cubicBezTo>
                    <a:pt x="12" y="38"/>
                    <a:pt x="18" y="42"/>
                    <a:pt x="2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4" name="Freeform 184"/>
            <p:cNvSpPr>
              <a:spLocks/>
            </p:cNvSpPr>
            <p:nvPr/>
          </p:nvSpPr>
          <p:spPr bwMode="black">
            <a:xfrm>
              <a:off x="7259638" y="2378075"/>
              <a:ext cx="57150" cy="47625"/>
            </a:xfrm>
            <a:custGeom>
              <a:avLst/>
              <a:gdLst>
                <a:gd name="T0" fmla="*/ 36 w 36"/>
                <a:gd name="T1" fmla="*/ 15 h 30"/>
                <a:gd name="T2" fmla="*/ 28 w 36"/>
                <a:gd name="T3" fmla="*/ 0 h 30"/>
                <a:gd name="T4" fmla="*/ 0 w 36"/>
                <a:gd name="T5" fmla="*/ 16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6"/>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5" name="Freeform 185"/>
            <p:cNvSpPr>
              <a:spLocks/>
            </p:cNvSpPr>
            <p:nvPr/>
          </p:nvSpPr>
          <p:spPr bwMode="black">
            <a:xfrm>
              <a:off x="8091488" y="2879725"/>
              <a:ext cx="57150" cy="47625"/>
            </a:xfrm>
            <a:custGeom>
              <a:avLst/>
              <a:gdLst>
                <a:gd name="T0" fmla="*/ 0 w 36"/>
                <a:gd name="T1" fmla="*/ 16 h 30"/>
                <a:gd name="T2" fmla="*/ 8 w 36"/>
                <a:gd name="T3" fmla="*/ 30 h 30"/>
                <a:gd name="T4" fmla="*/ 36 w 36"/>
                <a:gd name="T5" fmla="*/ 14 h 30"/>
                <a:gd name="T6" fmla="*/ 28 w 36"/>
                <a:gd name="T7" fmla="*/ 0 h 30"/>
                <a:gd name="T8" fmla="*/ 0 w 36"/>
                <a:gd name="T9" fmla="*/ 16 h 30"/>
              </a:gdLst>
              <a:ahLst/>
              <a:cxnLst>
                <a:cxn ang="0">
                  <a:pos x="T0" y="T1"/>
                </a:cxn>
                <a:cxn ang="0">
                  <a:pos x="T2" y="T3"/>
                </a:cxn>
                <a:cxn ang="0">
                  <a:pos x="T4" y="T5"/>
                </a:cxn>
                <a:cxn ang="0">
                  <a:pos x="T6" y="T7"/>
                </a:cxn>
                <a:cxn ang="0">
                  <a:pos x="T8" y="T9"/>
                </a:cxn>
              </a:cxnLst>
              <a:rect l="0" t="0" r="r" b="b"/>
              <a:pathLst>
                <a:path w="36" h="30">
                  <a:moveTo>
                    <a:pt x="0" y="16"/>
                  </a:moveTo>
                  <a:lnTo>
                    <a:pt x="8" y="30"/>
                  </a:lnTo>
                  <a:lnTo>
                    <a:pt x="36" y="14"/>
                  </a:lnTo>
                  <a:lnTo>
                    <a:pt x="28" y="0"/>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6" name="Freeform 186"/>
            <p:cNvSpPr>
              <a:spLocks/>
            </p:cNvSpPr>
            <p:nvPr/>
          </p:nvSpPr>
          <p:spPr bwMode="black">
            <a:xfrm>
              <a:off x="7953375" y="2960688"/>
              <a:ext cx="57150" cy="49213"/>
            </a:xfrm>
            <a:custGeom>
              <a:avLst/>
              <a:gdLst>
                <a:gd name="T0" fmla="*/ 52 w 77"/>
                <a:gd name="T1" fmla="*/ 4 h 66"/>
                <a:gd name="T2" fmla="*/ 6 w 77"/>
                <a:gd name="T3" fmla="*/ 32 h 66"/>
                <a:gd name="T4" fmla="*/ 0 w 77"/>
                <a:gd name="T5" fmla="*/ 36 h 66"/>
                <a:gd name="T6" fmla="*/ 18 w 77"/>
                <a:gd name="T7" fmla="*/ 66 h 66"/>
                <a:gd name="T8" fmla="*/ 24 w 77"/>
                <a:gd name="T9" fmla="*/ 62 h 66"/>
                <a:gd name="T10" fmla="*/ 70 w 77"/>
                <a:gd name="T11" fmla="*/ 34 h 66"/>
                <a:gd name="T12" fmla="*/ 77 w 77"/>
                <a:gd name="T13" fmla="*/ 31 h 66"/>
                <a:gd name="T14" fmla="*/ 59 w 77"/>
                <a:gd name="T15" fmla="*/ 0 h 66"/>
                <a:gd name="T16" fmla="*/ 52 w 77"/>
                <a:gd name="T1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4"/>
                  </a:moveTo>
                  <a:cubicBezTo>
                    <a:pt x="35" y="14"/>
                    <a:pt x="20" y="23"/>
                    <a:pt x="6" y="32"/>
                  </a:cubicBezTo>
                  <a:cubicBezTo>
                    <a:pt x="0" y="36"/>
                    <a:pt x="0" y="36"/>
                    <a:pt x="0" y="36"/>
                  </a:cubicBezTo>
                  <a:cubicBezTo>
                    <a:pt x="18" y="66"/>
                    <a:pt x="18" y="66"/>
                    <a:pt x="18" y="66"/>
                  </a:cubicBezTo>
                  <a:cubicBezTo>
                    <a:pt x="24" y="62"/>
                    <a:pt x="24" y="62"/>
                    <a:pt x="24" y="62"/>
                  </a:cubicBezTo>
                  <a:cubicBezTo>
                    <a:pt x="39" y="53"/>
                    <a:pt x="54" y="44"/>
                    <a:pt x="70" y="34"/>
                  </a:cubicBezTo>
                  <a:cubicBezTo>
                    <a:pt x="77" y="31"/>
                    <a:pt x="77" y="31"/>
                    <a:pt x="77" y="31"/>
                  </a:cubicBezTo>
                  <a:cubicBezTo>
                    <a:pt x="59" y="0"/>
                    <a:pt x="59" y="0"/>
                    <a:pt x="59" y="0"/>
                  </a:cubicBez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7" name="Freeform 187"/>
            <p:cNvSpPr>
              <a:spLocks/>
            </p:cNvSpPr>
            <p:nvPr/>
          </p:nvSpPr>
          <p:spPr bwMode="black">
            <a:xfrm>
              <a:off x="8021638" y="2919413"/>
              <a:ext cx="58738" cy="49213"/>
            </a:xfrm>
            <a:custGeom>
              <a:avLst/>
              <a:gdLst>
                <a:gd name="T0" fmla="*/ 52 w 77"/>
                <a:gd name="T1" fmla="*/ 4 h 65"/>
                <a:gd name="T2" fmla="*/ 6 w 77"/>
                <a:gd name="T3" fmla="*/ 31 h 65"/>
                <a:gd name="T4" fmla="*/ 0 w 77"/>
                <a:gd name="T5" fmla="*/ 35 h 65"/>
                <a:gd name="T6" fmla="*/ 17 w 77"/>
                <a:gd name="T7" fmla="*/ 65 h 65"/>
                <a:gd name="T8" fmla="*/ 24 w 77"/>
                <a:gd name="T9" fmla="*/ 61 h 65"/>
                <a:gd name="T10" fmla="*/ 70 w 77"/>
                <a:gd name="T11" fmla="*/ 34 h 65"/>
                <a:gd name="T12" fmla="*/ 77 w 77"/>
                <a:gd name="T13" fmla="*/ 31 h 65"/>
                <a:gd name="T14" fmla="*/ 59 w 77"/>
                <a:gd name="T15" fmla="*/ 0 h 65"/>
                <a:gd name="T16" fmla="*/ 52 w 77"/>
                <a:gd name="T17"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5">
                  <a:moveTo>
                    <a:pt x="52" y="4"/>
                  </a:moveTo>
                  <a:cubicBezTo>
                    <a:pt x="37" y="13"/>
                    <a:pt x="21" y="22"/>
                    <a:pt x="6" y="31"/>
                  </a:cubicBezTo>
                  <a:cubicBezTo>
                    <a:pt x="0" y="35"/>
                    <a:pt x="0" y="35"/>
                    <a:pt x="0" y="35"/>
                  </a:cubicBezTo>
                  <a:cubicBezTo>
                    <a:pt x="17" y="65"/>
                    <a:pt x="17" y="65"/>
                    <a:pt x="17" y="65"/>
                  </a:cubicBezTo>
                  <a:cubicBezTo>
                    <a:pt x="24" y="61"/>
                    <a:pt x="24" y="61"/>
                    <a:pt x="24" y="61"/>
                  </a:cubicBezTo>
                  <a:cubicBezTo>
                    <a:pt x="39" y="52"/>
                    <a:pt x="55" y="44"/>
                    <a:pt x="70" y="34"/>
                  </a:cubicBezTo>
                  <a:cubicBezTo>
                    <a:pt x="77" y="31"/>
                    <a:pt x="77" y="31"/>
                    <a:pt x="77" y="31"/>
                  </a:cubicBezTo>
                  <a:cubicBezTo>
                    <a:pt x="59" y="0"/>
                    <a:pt x="59" y="0"/>
                    <a:pt x="59" y="0"/>
                  </a:cubicBez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8" name="Freeform 188"/>
            <p:cNvSpPr>
              <a:spLocks/>
            </p:cNvSpPr>
            <p:nvPr/>
          </p:nvSpPr>
          <p:spPr bwMode="black">
            <a:xfrm>
              <a:off x="7821613" y="3046413"/>
              <a:ext cx="53975" cy="53975"/>
            </a:xfrm>
            <a:custGeom>
              <a:avLst/>
              <a:gdLst>
                <a:gd name="T0" fmla="*/ 45 w 72"/>
                <a:gd name="T1" fmla="*/ 5 h 72"/>
                <a:gd name="T2" fmla="*/ 10 w 72"/>
                <a:gd name="T3" fmla="*/ 38 h 72"/>
                <a:gd name="T4" fmla="*/ 4 w 72"/>
                <a:gd name="T5" fmla="*/ 48 h 72"/>
                <a:gd name="T6" fmla="*/ 0 w 72"/>
                <a:gd name="T7" fmla="*/ 54 h 72"/>
                <a:gd name="T8" fmla="*/ 30 w 72"/>
                <a:gd name="T9" fmla="*/ 72 h 72"/>
                <a:gd name="T10" fmla="*/ 34 w 72"/>
                <a:gd name="T11" fmla="*/ 66 h 72"/>
                <a:gd name="T12" fmla="*/ 39 w 72"/>
                <a:gd name="T13" fmla="*/ 57 h 72"/>
                <a:gd name="T14" fmla="*/ 66 w 72"/>
                <a:gd name="T15" fmla="*/ 33 h 72"/>
                <a:gd name="T16" fmla="*/ 72 w 72"/>
                <a:gd name="T17" fmla="*/ 28 h 72"/>
                <a:gd name="T18" fmla="*/ 51 w 72"/>
                <a:gd name="T19" fmla="*/ 0 h 72"/>
                <a:gd name="T20" fmla="*/ 45 w 72"/>
                <a:gd name="T21" fmla="*/ 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2">
                  <a:moveTo>
                    <a:pt x="45" y="5"/>
                  </a:moveTo>
                  <a:cubicBezTo>
                    <a:pt x="26" y="19"/>
                    <a:pt x="15" y="29"/>
                    <a:pt x="10" y="38"/>
                  </a:cubicBezTo>
                  <a:cubicBezTo>
                    <a:pt x="8" y="41"/>
                    <a:pt x="6" y="44"/>
                    <a:pt x="4" y="48"/>
                  </a:cubicBezTo>
                  <a:cubicBezTo>
                    <a:pt x="0" y="54"/>
                    <a:pt x="0" y="54"/>
                    <a:pt x="0" y="54"/>
                  </a:cubicBezTo>
                  <a:cubicBezTo>
                    <a:pt x="30" y="72"/>
                    <a:pt x="30" y="72"/>
                    <a:pt x="30" y="72"/>
                  </a:cubicBezTo>
                  <a:cubicBezTo>
                    <a:pt x="34" y="66"/>
                    <a:pt x="34" y="66"/>
                    <a:pt x="34" y="66"/>
                  </a:cubicBezTo>
                  <a:cubicBezTo>
                    <a:pt x="36" y="63"/>
                    <a:pt x="37" y="60"/>
                    <a:pt x="39" y="57"/>
                  </a:cubicBezTo>
                  <a:cubicBezTo>
                    <a:pt x="40" y="55"/>
                    <a:pt x="45" y="49"/>
                    <a:pt x="66" y="33"/>
                  </a:cubicBezTo>
                  <a:cubicBezTo>
                    <a:pt x="72" y="28"/>
                    <a:pt x="72" y="28"/>
                    <a:pt x="72" y="28"/>
                  </a:cubicBezTo>
                  <a:cubicBezTo>
                    <a:pt x="51" y="0"/>
                    <a:pt x="51" y="0"/>
                    <a:pt x="51" y="0"/>
                  </a:cubicBezTo>
                  <a:lnTo>
                    <a:pt x="45"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99" name="Freeform 189"/>
            <p:cNvSpPr>
              <a:spLocks/>
            </p:cNvSpPr>
            <p:nvPr/>
          </p:nvSpPr>
          <p:spPr bwMode="black">
            <a:xfrm>
              <a:off x="7885113" y="3001963"/>
              <a:ext cx="57150" cy="49213"/>
            </a:xfrm>
            <a:custGeom>
              <a:avLst/>
              <a:gdLst>
                <a:gd name="T0" fmla="*/ 51 w 77"/>
                <a:gd name="T1" fmla="*/ 4 h 66"/>
                <a:gd name="T2" fmla="*/ 6 w 77"/>
                <a:gd name="T3" fmla="*/ 33 h 66"/>
                <a:gd name="T4" fmla="*/ 0 w 77"/>
                <a:gd name="T5" fmla="*/ 37 h 66"/>
                <a:gd name="T6" fmla="*/ 19 w 77"/>
                <a:gd name="T7" fmla="*/ 66 h 66"/>
                <a:gd name="T8" fmla="*/ 25 w 77"/>
                <a:gd name="T9" fmla="*/ 62 h 66"/>
                <a:gd name="T10" fmla="*/ 70 w 77"/>
                <a:gd name="T11" fmla="*/ 34 h 66"/>
                <a:gd name="T12" fmla="*/ 77 w 77"/>
                <a:gd name="T13" fmla="*/ 30 h 66"/>
                <a:gd name="T14" fmla="*/ 58 w 77"/>
                <a:gd name="T15" fmla="*/ 0 h 66"/>
                <a:gd name="T16" fmla="*/ 51 w 77"/>
                <a:gd name="T1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1" y="4"/>
                  </a:moveTo>
                  <a:cubicBezTo>
                    <a:pt x="35" y="14"/>
                    <a:pt x="19" y="24"/>
                    <a:pt x="6" y="33"/>
                  </a:cubicBezTo>
                  <a:cubicBezTo>
                    <a:pt x="0" y="37"/>
                    <a:pt x="0" y="37"/>
                    <a:pt x="0" y="37"/>
                  </a:cubicBezTo>
                  <a:cubicBezTo>
                    <a:pt x="19" y="66"/>
                    <a:pt x="19" y="66"/>
                    <a:pt x="19" y="66"/>
                  </a:cubicBezTo>
                  <a:cubicBezTo>
                    <a:pt x="25" y="62"/>
                    <a:pt x="25" y="62"/>
                    <a:pt x="25" y="62"/>
                  </a:cubicBezTo>
                  <a:cubicBezTo>
                    <a:pt x="39" y="53"/>
                    <a:pt x="54" y="44"/>
                    <a:pt x="70" y="34"/>
                  </a:cubicBezTo>
                  <a:cubicBezTo>
                    <a:pt x="77" y="30"/>
                    <a:pt x="77" y="30"/>
                    <a:pt x="77" y="30"/>
                  </a:cubicBezTo>
                  <a:cubicBezTo>
                    <a:pt x="58" y="0"/>
                    <a:pt x="58" y="0"/>
                    <a:pt x="58" y="0"/>
                  </a:cubicBezTo>
                  <a:lnTo>
                    <a:pt x="51"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0" name="Freeform 190"/>
            <p:cNvSpPr>
              <a:spLocks/>
            </p:cNvSpPr>
            <p:nvPr/>
          </p:nvSpPr>
          <p:spPr bwMode="black">
            <a:xfrm>
              <a:off x="8159750" y="2840038"/>
              <a:ext cx="58738" cy="47625"/>
            </a:xfrm>
            <a:custGeom>
              <a:avLst/>
              <a:gdLst>
                <a:gd name="T0" fmla="*/ 0 w 37"/>
                <a:gd name="T1" fmla="*/ 16 h 30"/>
                <a:gd name="T2" fmla="*/ 9 w 37"/>
                <a:gd name="T3" fmla="*/ 30 h 30"/>
                <a:gd name="T4" fmla="*/ 37 w 37"/>
                <a:gd name="T5" fmla="*/ 14 h 30"/>
                <a:gd name="T6" fmla="*/ 28 w 37"/>
                <a:gd name="T7" fmla="*/ 0 h 30"/>
                <a:gd name="T8" fmla="*/ 0 w 37"/>
                <a:gd name="T9" fmla="*/ 16 h 30"/>
              </a:gdLst>
              <a:ahLst/>
              <a:cxnLst>
                <a:cxn ang="0">
                  <a:pos x="T0" y="T1"/>
                </a:cxn>
                <a:cxn ang="0">
                  <a:pos x="T2" y="T3"/>
                </a:cxn>
                <a:cxn ang="0">
                  <a:pos x="T4" y="T5"/>
                </a:cxn>
                <a:cxn ang="0">
                  <a:pos x="T6" y="T7"/>
                </a:cxn>
                <a:cxn ang="0">
                  <a:pos x="T8" y="T9"/>
                </a:cxn>
              </a:cxnLst>
              <a:rect l="0" t="0" r="r" b="b"/>
              <a:pathLst>
                <a:path w="37" h="30">
                  <a:moveTo>
                    <a:pt x="0" y="16"/>
                  </a:moveTo>
                  <a:lnTo>
                    <a:pt x="9" y="30"/>
                  </a:lnTo>
                  <a:lnTo>
                    <a:pt x="37" y="14"/>
                  </a:lnTo>
                  <a:lnTo>
                    <a:pt x="28" y="0"/>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1" name="Freeform 191"/>
            <p:cNvSpPr>
              <a:spLocks/>
            </p:cNvSpPr>
            <p:nvPr/>
          </p:nvSpPr>
          <p:spPr bwMode="black">
            <a:xfrm>
              <a:off x="7038975" y="2435225"/>
              <a:ext cx="58738" cy="39688"/>
            </a:xfrm>
            <a:custGeom>
              <a:avLst/>
              <a:gdLst>
                <a:gd name="T0" fmla="*/ 27 w 77"/>
                <a:gd name="T1" fmla="*/ 5 h 53"/>
                <a:gd name="T2" fmla="*/ 5 w 77"/>
                <a:gd name="T3" fmla="*/ 24 h 53"/>
                <a:gd name="T4" fmla="*/ 0 w 77"/>
                <a:gd name="T5" fmla="*/ 30 h 53"/>
                <a:gd name="T6" fmla="*/ 26 w 77"/>
                <a:gd name="T7" fmla="*/ 53 h 53"/>
                <a:gd name="T8" fmla="*/ 31 w 77"/>
                <a:gd name="T9" fmla="*/ 47 h 53"/>
                <a:gd name="T10" fmla="*/ 43 w 77"/>
                <a:gd name="T11" fmla="*/ 37 h 53"/>
                <a:gd name="T12" fmla="*/ 61 w 77"/>
                <a:gd name="T13" fmla="*/ 39 h 53"/>
                <a:gd name="T14" fmla="*/ 68 w 77"/>
                <a:gd name="T15" fmla="*/ 41 h 53"/>
                <a:gd name="T16" fmla="*/ 77 w 77"/>
                <a:gd name="T17" fmla="*/ 8 h 53"/>
                <a:gd name="T18" fmla="*/ 70 w 77"/>
                <a:gd name="T19" fmla="*/ 6 h 53"/>
                <a:gd name="T20" fmla="*/ 27 w 77"/>
                <a:gd name="T21" fmla="*/ 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53">
                  <a:moveTo>
                    <a:pt x="27" y="5"/>
                  </a:moveTo>
                  <a:cubicBezTo>
                    <a:pt x="20" y="9"/>
                    <a:pt x="12" y="15"/>
                    <a:pt x="5" y="24"/>
                  </a:cubicBezTo>
                  <a:cubicBezTo>
                    <a:pt x="0" y="30"/>
                    <a:pt x="0" y="30"/>
                    <a:pt x="0" y="30"/>
                  </a:cubicBezTo>
                  <a:cubicBezTo>
                    <a:pt x="26" y="53"/>
                    <a:pt x="26" y="53"/>
                    <a:pt x="26" y="53"/>
                  </a:cubicBezTo>
                  <a:cubicBezTo>
                    <a:pt x="31" y="47"/>
                    <a:pt x="31" y="47"/>
                    <a:pt x="31" y="47"/>
                  </a:cubicBezTo>
                  <a:cubicBezTo>
                    <a:pt x="35" y="42"/>
                    <a:pt x="40" y="39"/>
                    <a:pt x="43" y="37"/>
                  </a:cubicBezTo>
                  <a:cubicBezTo>
                    <a:pt x="43" y="37"/>
                    <a:pt x="46" y="35"/>
                    <a:pt x="61" y="39"/>
                  </a:cubicBezTo>
                  <a:cubicBezTo>
                    <a:pt x="68" y="41"/>
                    <a:pt x="68" y="41"/>
                    <a:pt x="68" y="41"/>
                  </a:cubicBezTo>
                  <a:cubicBezTo>
                    <a:pt x="77" y="8"/>
                    <a:pt x="77" y="8"/>
                    <a:pt x="77" y="8"/>
                  </a:cubicBezTo>
                  <a:cubicBezTo>
                    <a:pt x="70" y="6"/>
                    <a:pt x="70" y="6"/>
                    <a:pt x="70" y="6"/>
                  </a:cubicBezTo>
                  <a:cubicBezTo>
                    <a:pt x="51" y="0"/>
                    <a:pt x="38" y="0"/>
                    <a:pt x="2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2" name="Freeform 192"/>
            <p:cNvSpPr>
              <a:spLocks/>
            </p:cNvSpPr>
            <p:nvPr/>
          </p:nvSpPr>
          <p:spPr bwMode="black">
            <a:xfrm>
              <a:off x="8348663" y="2689225"/>
              <a:ext cx="36513" cy="55563"/>
            </a:xfrm>
            <a:custGeom>
              <a:avLst/>
              <a:gdLst>
                <a:gd name="T0" fmla="*/ 13 w 49"/>
                <a:gd name="T1" fmla="*/ 7 h 75"/>
                <a:gd name="T2" fmla="*/ 2 w 49"/>
                <a:gd name="T3" fmla="*/ 57 h 75"/>
                <a:gd name="T4" fmla="*/ 0 w 49"/>
                <a:gd name="T5" fmla="*/ 64 h 75"/>
                <a:gd name="T6" fmla="*/ 34 w 49"/>
                <a:gd name="T7" fmla="*/ 75 h 75"/>
                <a:gd name="T8" fmla="*/ 36 w 49"/>
                <a:gd name="T9" fmla="*/ 67 h 75"/>
                <a:gd name="T10" fmla="*/ 48 w 49"/>
                <a:gd name="T11" fmla="*/ 13 h 75"/>
                <a:gd name="T12" fmla="*/ 49 w 49"/>
                <a:gd name="T13" fmla="*/ 5 h 75"/>
                <a:gd name="T14" fmla="*/ 15 w 49"/>
                <a:gd name="T15" fmla="*/ 0 h 75"/>
                <a:gd name="T16" fmla="*/ 13 w 49"/>
                <a:gd name="T17" fmla="*/ 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75">
                  <a:moveTo>
                    <a:pt x="13" y="7"/>
                  </a:moveTo>
                  <a:cubicBezTo>
                    <a:pt x="10" y="26"/>
                    <a:pt x="7" y="43"/>
                    <a:pt x="2" y="57"/>
                  </a:cubicBezTo>
                  <a:cubicBezTo>
                    <a:pt x="0" y="64"/>
                    <a:pt x="0" y="64"/>
                    <a:pt x="0" y="64"/>
                  </a:cubicBezTo>
                  <a:cubicBezTo>
                    <a:pt x="34" y="75"/>
                    <a:pt x="34" y="75"/>
                    <a:pt x="34" y="75"/>
                  </a:cubicBezTo>
                  <a:cubicBezTo>
                    <a:pt x="36" y="67"/>
                    <a:pt x="36" y="67"/>
                    <a:pt x="36" y="67"/>
                  </a:cubicBezTo>
                  <a:cubicBezTo>
                    <a:pt x="41" y="52"/>
                    <a:pt x="45" y="34"/>
                    <a:pt x="48" y="13"/>
                  </a:cubicBezTo>
                  <a:cubicBezTo>
                    <a:pt x="49" y="5"/>
                    <a:pt x="49" y="5"/>
                    <a:pt x="49" y="5"/>
                  </a:cubicBezTo>
                  <a:cubicBezTo>
                    <a:pt x="15" y="0"/>
                    <a:pt x="15" y="0"/>
                    <a:pt x="15" y="0"/>
                  </a:cubicBezTo>
                  <a:lnTo>
                    <a:pt x="13"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3" name="Freeform 193"/>
            <p:cNvSpPr>
              <a:spLocks/>
            </p:cNvSpPr>
            <p:nvPr/>
          </p:nvSpPr>
          <p:spPr bwMode="black">
            <a:xfrm>
              <a:off x="8362950" y="2611438"/>
              <a:ext cx="26988" cy="52388"/>
            </a:xfrm>
            <a:custGeom>
              <a:avLst/>
              <a:gdLst>
                <a:gd name="T0" fmla="*/ 2 w 38"/>
                <a:gd name="T1" fmla="*/ 0 h 70"/>
                <a:gd name="T2" fmla="*/ 2 w 38"/>
                <a:gd name="T3" fmla="*/ 8 h 70"/>
                <a:gd name="T4" fmla="*/ 0 w 38"/>
                <a:gd name="T5" fmla="*/ 60 h 70"/>
                <a:gd name="T6" fmla="*/ 0 w 38"/>
                <a:gd name="T7" fmla="*/ 67 h 70"/>
                <a:gd name="T8" fmla="*/ 35 w 38"/>
                <a:gd name="T9" fmla="*/ 70 h 70"/>
                <a:gd name="T10" fmla="*/ 35 w 38"/>
                <a:gd name="T11" fmla="*/ 62 h 70"/>
                <a:gd name="T12" fmla="*/ 38 w 38"/>
                <a:gd name="T13" fmla="*/ 8 h 70"/>
                <a:gd name="T14" fmla="*/ 38 w 38"/>
                <a:gd name="T15" fmla="*/ 0 h 70"/>
                <a:gd name="T16" fmla="*/ 2 w 38"/>
                <a:gd name="T1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70">
                  <a:moveTo>
                    <a:pt x="2" y="0"/>
                  </a:moveTo>
                  <a:cubicBezTo>
                    <a:pt x="2" y="8"/>
                    <a:pt x="2" y="8"/>
                    <a:pt x="2" y="8"/>
                  </a:cubicBezTo>
                  <a:cubicBezTo>
                    <a:pt x="2" y="25"/>
                    <a:pt x="2" y="43"/>
                    <a:pt x="0" y="60"/>
                  </a:cubicBezTo>
                  <a:cubicBezTo>
                    <a:pt x="0" y="67"/>
                    <a:pt x="0" y="67"/>
                    <a:pt x="0" y="67"/>
                  </a:cubicBezTo>
                  <a:cubicBezTo>
                    <a:pt x="35" y="70"/>
                    <a:pt x="35" y="70"/>
                    <a:pt x="35" y="70"/>
                  </a:cubicBezTo>
                  <a:cubicBezTo>
                    <a:pt x="35" y="62"/>
                    <a:pt x="35" y="62"/>
                    <a:pt x="35" y="62"/>
                  </a:cubicBezTo>
                  <a:cubicBezTo>
                    <a:pt x="37" y="44"/>
                    <a:pt x="38" y="26"/>
                    <a:pt x="38" y="8"/>
                  </a:cubicBezTo>
                  <a:cubicBezTo>
                    <a:pt x="38" y="0"/>
                    <a:pt x="38" y="0"/>
                    <a:pt x="38" y="0"/>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4" name="Freeform 194"/>
            <p:cNvSpPr>
              <a:spLocks/>
            </p:cNvSpPr>
            <p:nvPr/>
          </p:nvSpPr>
          <p:spPr bwMode="black">
            <a:xfrm>
              <a:off x="7783513" y="3113088"/>
              <a:ext cx="47625" cy="57150"/>
            </a:xfrm>
            <a:custGeom>
              <a:avLst/>
              <a:gdLst>
                <a:gd name="T0" fmla="*/ 32 w 63"/>
                <a:gd name="T1" fmla="*/ 0 h 76"/>
                <a:gd name="T2" fmla="*/ 29 w 63"/>
                <a:gd name="T3" fmla="*/ 7 h 76"/>
                <a:gd name="T4" fmla="*/ 5 w 63"/>
                <a:gd name="T5" fmla="*/ 50 h 76"/>
                <a:gd name="T6" fmla="*/ 0 w 63"/>
                <a:gd name="T7" fmla="*/ 57 h 76"/>
                <a:gd name="T8" fmla="*/ 30 w 63"/>
                <a:gd name="T9" fmla="*/ 76 h 76"/>
                <a:gd name="T10" fmla="*/ 34 w 63"/>
                <a:gd name="T11" fmla="*/ 70 h 76"/>
                <a:gd name="T12" fmla="*/ 60 w 63"/>
                <a:gd name="T13" fmla="*/ 22 h 76"/>
                <a:gd name="T14" fmla="*/ 63 w 63"/>
                <a:gd name="T15" fmla="*/ 16 h 76"/>
                <a:gd name="T16" fmla="*/ 49 w 63"/>
                <a:gd name="T17" fmla="*/ 7 h 76"/>
                <a:gd name="T18" fmla="*/ 32 w 63"/>
                <a:gd name="T19"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76">
                  <a:moveTo>
                    <a:pt x="32" y="0"/>
                  </a:moveTo>
                  <a:cubicBezTo>
                    <a:pt x="29" y="7"/>
                    <a:pt x="29" y="7"/>
                    <a:pt x="29" y="7"/>
                  </a:cubicBezTo>
                  <a:cubicBezTo>
                    <a:pt x="20" y="23"/>
                    <a:pt x="13" y="38"/>
                    <a:pt x="5" y="50"/>
                  </a:cubicBezTo>
                  <a:cubicBezTo>
                    <a:pt x="0" y="57"/>
                    <a:pt x="0" y="57"/>
                    <a:pt x="0" y="57"/>
                  </a:cubicBezTo>
                  <a:cubicBezTo>
                    <a:pt x="30" y="76"/>
                    <a:pt x="30" y="76"/>
                    <a:pt x="30" y="76"/>
                  </a:cubicBezTo>
                  <a:cubicBezTo>
                    <a:pt x="34" y="70"/>
                    <a:pt x="34" y="70"/>
                    <a:pt x="34" y="70"/>
                  </a:cubicBezTo>
                  <a:cubicBezTo>
                    <a:pt x="43" y="56"/>
                    <a:pt x="51" y="40"/>
                    <a:pt x="60" y="22"/>
                  </a:cubicBezTo>
                  <a:cubicBezTo>
                    <a:pt x="63" y="16"/>
                    <a:pt x="63" y="16"/>
                    <a:pt x="63" y="16"/>
                  </a:cubicBezTo>
                  <a:cubicBezTo>
                    <a:pt x="49" y="7"/>
                    <a:pt x="49" y="7"/>
                    <a:pt x="49" y="7"/>
                  </a:cubicBezTo>
                  <a:lnTo>
                    <a:pt x="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5" name="Freeform 195"/>
            <p:cNvSpPr>
              <a:spLocks/>
            </p:cNvSpPr>
            <p:nvPr/>
          </p:nvSpPr>
          <p:spPr bwMode="black">
            <a:xfrm>
              <a:off x="8229600" y="2798763"/>
              <a:ext cx="57150" cy="49213"/>
            </a:xfrm>
            <a:custGeom>
              <a:avLst/>
              <a:gdLst>
                <a:gd name="T0" fmla="*/ 52 w 76"/>
                <a:gd name="T1" fmla="*/ 3 h 65"/>
                <a:gd name="T2" fmla="*/ 6 w 76"/>
                <a:gd name="T3" fmla="*/ 31 h 65"/>
                <a:gd name="T4" fmla="*/ 0 w 76"/>
                <a:gd name="T5" fmla="*/ 35 h 65"/>
                <a:gd name="T6" fmla="*/ 17 w 76"/>
                <a:gd name="T7" fmla="*/ 65 h 65"/>
                <a:gd name="T8" fmla="*/ 24 w 76"/>
                <a:gd name="T9" fmla="*/ 61 h 65"/>
                <a:gd name="T10" fmla="*/ 70 w 76"/>
                <a:gd name="T11" fmla="*/ 33 h 65"/>
                <a:gd name="T12" fmla="*/ 76 w 76"/>
                <a:gd name="T13" fmla="*/ 30 h 65"/>
                <a:gd name="T14" fmla="*/ 58 w 76"/>
                <a:gd name="T15" fmla="*/ 0 h 65"/>
                <a:gd name="T16" fmla="*/ 52 w 76"/>
                <a:gd name="T17" fmla="*/ 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5">
                  <a:moveTo>
                    <a:pt x="52" y="3"/>
                  </a:moveTo>
                  <a:cubicBezTo>
                    <a:pt x="38" y="12"/>
                    <a:pt x="22" y="21"/>
                    <a:pt x="6" y="31"/>
                  </a:cubicBezTo>
                  <a:cubicBezTo>
                    <a:pt x="0" y="35"/>
                    <a:pt x="0" y="35"/>
                    <a:pt x="0" y="35"/>
                  </a:cubicBezTo>
                  <a:cubicBezTo>
                    <a:pt x="17" y="65"/>
                    <a:pt x="17" y="65"/>
                    <a:pt x="17" y="65"/>
                  </a:cubicBezTo>
                  <a:cubicBezTo>
                    <a:pt x="24" y="61"/>
                    <a:pt x="24" y="61"/>
                    <a:pt x="24" y="61"/>
                  </a:cubicBezTo>
                  <a:cubicBezTo>
                    <a:pt x="41" y="51"/>
                    <a:pt x="56" y="42"/>
                    <a:pt x="70" y="33"/>
                  </a:cubicBezTo>
                  <a:cubicBezTo>
                    <a:pt x="76" y="30"/>
                    <a:pt x="76" y="30"/>
                    <a:pt x="76" y="30"/>
                  </a:cubicBezTo>
                  <a:cubicBezTo>
                    <a:pt x="58" y="0"/>
                    <a:pt x="58" y="0"/>
                    <a:pt x="58" y="0"/>
                  </a:cubicBezTo>
                  <a:lnTo>
                    <a:pt x="52"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6" name="Freeform 196"/>
            <p:cNvSpPr>
              <a:spLocks/>
            </p:cNvSpPr>
            <p:nvPr/>
          </p:nvSpPr>
          <p:spPr bwMode="black">
            <a:xfrm>
              <a:off x="8297863" y="2754313"/>
              <a:ext cx="57150" cy="50800"/>
            </a:xfrm>
            <a:custGeom>
              <a:avLst/>
              <a:gdLst>
                <a:gd name="T0" fmla="*/ 49 w 77"/>
                <a:gd name="T1" fmla="*/ 5 h 68"/>
                <a:gd name="T2" fmla="*/ 7 w 77"/>
                <a:gd name="T3" fmla="*/ 34 h 68"/>
                <a:gd name="T4" fmla="*/ 0 w 77"/>
                <a:gd name="T5" fmla="*/ 39 h 68"/>
                <a:gd name="T6" fmla="*/ 19 w 77"/>
                <a:gd name="T7" fmla="*/ 68 h 68"/>
                <a:gd name="T8" fmla="*/ 26 w 77"/>
                <a:gd name="T9" fmla="*/ 64 h 68"/>
                <a:gd name="T10" fmla="*/ 71 w 77"/>
                <a:gd name="T11" fmla="*/ 33 h 68"/>
                <a:gd name="T12" fmla="*/ 77 w 77"/>
                <a:gd name="T13" fmla="*/ 28 h 68"/>
                <a:gd name="T14" fmla="*/ 55 w 77"/>
                <a:gd name="T15" fmla="*/ 0 h 68"/>
                <a:gd name="T16" fmla="*/ 49 w 77"/>
                <a:gd name="T17"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8">
                  <a:moveTo>
                    <a:pt x="49" y="5"/>
                  </a:moveTo>
                  <a:cubicBezTo>
                    <a:pt x="40" y="12"/>
                    <a:pt x="26" y="22"/>
                    <a:pt x="7" y="34"/>
                  </a:cubicBezTo>
                  <a:cubicBezTo>
                    <a:pt x="0" y="39"/>
                    <a:pt x="0" y="39"/>
                    <a:pt x="0" y="39"/>
                  </a:cubicBezTo>
                  <a:cubicBezTo>
                    <a:pt x="19" y="68"/>
                    <a:pt x="19" y="68"/>
                    <a:pt x="19" y="68"/>
                  </a:cubicBezTo>
                  <a:cubicBezTo>
                    <a:pt x="26" y="64"/>
                    <a:pt x="26" y="64"/>
                    <a:pt x="26" y="64"/>
                  </a:cubicBezTo>
                  <a:cubicBezTo>
                    <a:pt x="46" y="51"/>
                    <a:pt x="61" y="41"/>
                    <a:pt x="71" y="33"/>
                  </a:cubicBezTo>
                  <a:cubicBezTo>
                    <a:pt x="77" y="28"/>
                    <a:pt x="77" y="28"/>
                    <a:pt x="77" y="28"/>
                  </a:cubicBezTo>
                  <a:cubicBezTo>
                    <a:pt x="55" y="0"/>
                    <a:pt x="55" y="0"/>
                    <a:pt x="55" y="0"/>
                  </a:cubicBezTo>
                  <a:lnTo>
                    <a:pt x="49"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7" name="Freeform 197"/>
            <p:cNvSpPr>
              <a:spLocks/>
            </p:cNvSpPr>
            <p:nvPr/>
          </p:nvSpPr>
          <p:spPr bwMode="black">
            <a:xfrm>
              <a:off x="7313613" y="2935288"/>
              <a:ext cx="57150" cy="49213"/>
            </a:xfrm>
            <a:custGeom>
              <a:avLst/>
              <a:gdLst>
                <a:gd name="T0" fmla="*/ 24 w 77"/>
                <a:gd name="T1" fmla="*/ 4 h 65"/>
                <a:gd name="T2" fmla="*/ 18 w 77"/>
                <a:gd name="T3" fmla="*/ 0 h 65"/>
                <a:gd name="T4" fmla="*/ 0 w 77"/>
                <a:gd name="T5" fmla="*/ 30 h 65"/>
                <a:gd name="T6" fmla="*/ 7 w 77"/>
                <a:gd name="T7" fmla="*/ 34 h 65"/>
                <a:gd name="T8" fmla="*/ 53 w 77"/>
                <a:gd name="T9" fmla="*/ 61 h 65"/>
                <a:gd name="T10" fmla="*/ 59 w 77"/>
                <a:gd name="T11" fmla="*/ 65 h 65"/>
                <a:gd name="T12" fmla="*/ 77 w 77"/>
                <a:gd name="T13" fmla="*/ 34 h 65"/>
                <a:gd name="T14" fmla="*/ 71 w 77"/>
                <a:gd name="T15" fmla="*/ 31 h 65"/>
                <a:gd name="T16" fmla="*/ 24 w 77"/>
                <a:gd name="T17"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5">
                  <a:moveTo>
                    <a:pt x="24" y="4"/>
                  </a:moveTo>
                  <a:cubicBezTo>
                    <a:pt x="18" y="0"/>
                    <a:pt x="18" y="0"/>
                    <a:pt x="18" y="0"/>
                  </a:cubicBezTo>
                  <a:cubicBezTo>
                    <a:pt x="0" y="30"/>
                    <a:pt x="0" y="30"/>
                    <a:pt x="0" y="30"/>
                  </a:cubicBezTo>
                  <a:cubicBezTo>
                    <a:pt x="7" y="34"/>
                    <a:pt x="7" y="34"/>
                    <a:pt x="7" y="34"/>
                  </a:cubicBezTo>
                  <a:cubicBezTo>
                    <a:pt x="22" y="43"/>
                    <a:pt x="37" y="52"/>
                    <a:pt x="53" y="61"/>
                  </a:cubicBezTo>
                  <a:cubicBezTo>
                    <a:pt x="59" y="65"/>
                    <a:pt x="59" y="65"/>
                    <a:pt x="59" y="65"/>
                  </a:cubicBezTo>
                  <a:cubicBezTo>
                    <a:pt x="77" y="34"/>
                    <a:pt x="77" y="34"/>
                    <a:pt x="77" y="34"/>
                  </a:cubicBezTo>
                  <a:cubicBezTo>
                    <a:pt x="71" y="31"/>
                    <a:pt x="71" y="31"/>
                    <a:pt x="71" y="31"/>
                  </a:cubicBezTo>
                  <a:cubicBezTo>
                    <a:pt x="55" y="22"/>
                    <a:pt x="40" y="13"/>
                    <a:pt x="2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8" name="Freeform 198"/>
            <p:cNvSpPr>
              <a:spLocks/>
            </p:cNvSpPr>
            <p:nvPr/>
          </p:nvSpPr>
          <p:spPr bwMode="black">
            <a:xfrm>
              <a:off x="7381875" y="2974975"/>
              <a:ext cx="57150" cy="49213"/>
            </a:xfrm>
            <a:custGeom>
              <a:avLst/>
              <a:gdLst>
                <a:gd name="T0" fmla="*/ 0 w 36"/>
                <a:gd name="T1" fmla="*/ 15 h 31"/>
                <a:gd name="T2" fmla="*/ 28 w 36"/>
                <a:gd name="T3" fmla="*/ 31 h 31"/>
                <a:gd name="T4" fmla="*/ 36 w 36"/>
                <a:gd name="T5" fmla="*/ 17 h 31"/>
                <a:gd name="T6" fmla="*/ 8 w 36"/>
                <a:gd name="T7" fmla="*/ 0 h 31"/>
                <a:gd name="T8" fmla="*/ 0 w 36"/>
                <a:gd name="T9" fmla="*/ 15 h 31"/>
              </a:gdLst>
              <a:ahLst/>
              <a:cxnLst>
                <a:cxn ang="0">
                  <a:pos x="T0" y="T1"/>
                </a:cxn>
                <a:cxn ang="0">
                  <a:pos x="T2" y="T3"/>
                </a:cxn>
                <a:cxn ang="0">
                  <a:pos x="T4" y="T5"/>
                </a:cxn>
                <a:cxn ang="0">
                  <a:pos x="T6" y="T7"/>
                </a:cxn>
                <a:cxn ang="0">
                  <a:pos x="T8" y="T9"/>
                </a:cxn>
              </a:cxnLst>
              <a:rect l="0" t="0" r="r" b="b"/>
              <a:pathLst>
                <a:path w="36" h="31">
                  <a:moveTo>
                    <a:pt x="0" y="15"/>
                  </a:moveTo>
                  <a:lnTo>
                    <a:pt x="28" y="31"/>
                  </a:lnTo>
                  <a:lnTo>
                    <a:pt x="36" y="17"/>
                  </a:lnTo>
                  <a:lnTo>
                    <a:pt x="8" y="0"/>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09" name="Freeform 199"/>
            <p:cNvSpPr>
              <a:spLocks/>
            </p:cNvSpPr>
            <p:nvPr/>
          </p:nvSpPr>
          <p:spPr bwMode="black">
            <a:xfrm>
              <a:off x="7243763" y="2895600"/>
              <a:ext cx="58738" cy="47625"/>
            </a:xfrm>
            <a:custGeom>
              <a:avLst/>
              <a:gdLst>
                <a:gd name="T0" fmla="*/ 24 w 77"/>
                <a:gd name="T1" fmla="*/ 4 h 64"/>
                <a:gd name="T2" fmla="*/ 17 w 77"/>
                <a:gd name="T3" fmla="*/ 0 h 64"/>
                <a:gd name="T4" fmla="*/ 0 w 77"/>
                <a:gd name="T5" fmla="*/ 31 h 64"/>
                <a:gd name="T6" fmla="*/ 6 w 77"/>
                <a:gd name="T7" fmla="*/ 34 h 64"/>
                <a:gd name="T8" fmla="*/ 53 w 77"/>
                <a:gd name="T9" fmla="*/ 61 h 64"/>
                <a:gd name="T10" fmla="*/ 59 w 77"/>
                <a:gd name="T11" fmla="*/ 64 h 64"/>
                <a:gd name="T12" fmla="*/ 77 w 77"/>
                <a:gd name="T13" fmla="*/ 34 h 64"/>
                <a:gd name="T14" fmla="*/ 70 w 77"/>
                <a:gd name="T15" fmla="*/ 30 h 64"/>
                <a:gd name="T16" fmla="*/ 24 w 77"/>
                <a:gd name="T17" fmla="*/ 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24" y="4"/>
                  </a:moveTo>
                  <a:cubicBezTo>
                    <a:pt x="17" y="0"/>
                    <a:pt x="17" y="0"/>
                    <a:pt x="17" y="0"/>
                  </a:cubicBezTo>
                  <a:cubicBezTo>
                    <a:pt x="0" y="31"/>
                    <a:pt x="0" y="31"/>
                    <a:pt x="0" y="31"/>
                  </a:cubicBezTo>
                  <a:cubicBezTo>
                    <a:pt x="6" y="34"/>
                    <a:pt x="6" y="34"/>
                    <a:pt x="6" y="34"/>
                  </a:cubicBezTo>
                  <a:cubicBezTo>
                    <a:pt x="21" y="42"/>
                    <a:pt x="36" y="51"/>
                    <a:pt x="53" y="61"/>
                  </a:cubicBezTo>
                  <a:cubicBezTo>
                    <a:pt x="59" y="64"/>
                    <a:pt x="59" y="64"/>
                    <a:pt x="59" y="64"/>
                  </a:cubicBezTo>
                  <a:cubicBezTo>
                    <a:pt x="77" y="34"/>
                    <a:pt x="77" y="34"/>
                    <a:pt x="77" y="34"/>
                  </a:cubicBezTo>
                  <a:cubicBezTo>
                    <a:pt x="70" y="30"/>
                    <a:pt x="70" y="30"/>
                    <a:pt x="70" y="30"/>
                  </a:cubicBezTo>
                  <a:cubicBezTo>
                    <a:pt x="53" y="20"/>
                    <a:pt x="38" y="12"/>
                    <a:pt x="2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0" name="Freeform 200"/>
            <p:cNvSpPr>
              <a:spLocks/>
            </p:cNvSpPr>
            <p:nvPr/>
          </p:nvSpPr>
          <p:spPr bwMode="black">
            <a:xfrm>
              <a:off x="7173913" y="2857500"/>
              <a:ext cx="57150" cy="47625"/>
            </a:xfrm>
            <a:custGeom>
              <a:avLst/>
              <a:gdLst>
                <a:gd name="T0" fmla="*/ 23 w 77"/>
                <a:gd name="T1" fmla="*/ 3 h 63"/>
                <a:gd name="T2" fmla="*/ 16 w 77"/>
                <a:gd name="T3" fmla="*/ 0 h 63"/>
                <a:gd name="T4" fmla="*/ 0 w 77"/>
                <a:gd name="T5" fmla="*/ 31 h 63"/>
                <a:gd name="T6" fmla="*/ 7 w 77"/>
                <a:gd name="T7" fmla="*/ 35 h 63"/>
                <a:gd name="T8" fmla="*/ 54 w 77"/>
                <a:gd name="T9" fmla="*/ 59 h 63"/>
                <a:gd name="T10" fmla="*/ 60 w 77"/>
                <a:gd name="T11" fmla="*/ 63 h 63"/>
                <a:gd name="T12" fmla="*/ 77 w 77"/>
                <a:gd name="T13" fmla="*/ 32 h 63"/>
                <a:gd name="T14" fmla="*/ 71 w 77"/>
                <a:gd name="T15" fmla="*/ 29 h 63"/>
                <a:gd name="T16" fmla="*/ 23 w 77"/>
                <a:gd name="T17" fmla="*/ 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3">
                  <a:moveTo>
                    <a:pt x="23" y="3"/>
                  </a:moveTo>
                  <a:cubicBezTo>
                    <a:pt x="16" y="0"/>
                    <a:pt x="16" y="0"/>
                    <a:pt x="16" y="0"/>
                  </a:cubicBezTo>
                  <a:cubicBezTo>
                    <a:pt x="0" y="31"/>
                    <a:pt x="0" y="31"/>
                    <a:pt x="0" y="31"/>
                  </a:cubicBezTo>
                  <a:cubicBezTo>
                    <a:pt x="7" y="35"/>
                    <a:pt x="7" y="35"/>
                    <a:pt x="7" y="35"/>
                  </a:cubicBezTo>
                  <a:cubicBezTo>
                    <a:pt x="20" y="41"/>
                    <a:pt x="36" y="50"/>
                    <a:pt x="54" y="59"/>
                  </a:cubicBezTo>
                  <a:cubicBezTo>
                    <a:pt x="60" y="63"/>
                    <a:pt x="60" y="63"/>
                    <a:pt x="60" y="63"/>
                  </a:cubicBezTo>
                  <a:cubicBezTo>
                    <a:pt x="77" y="32"/>
                    <a:pt x="77" y="32"/>
                    <a:pt x="77" y="32"/>
                  </a:cubicBezTo>
                  <a:cubicBezTo>
                    <a:pt x="71" y="29"/>
                    <a:pt x="71" y="29"/>
                    <a:pt x="71" y="29"/>
                  </a:cubicBezTo>
                  <a:cubicBezTo>
                    <a:pt x="52" y="18"/>
                    <a:pt x="36" y="10"/>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1" name="Freeform 201"/>
            <p:cNvSpPr>
              <a:spLocks/>
            </p:cNvSpPr>
            <p:nvPr/>
          </p:nvSpPr>
          <p:spPr bwMode="black">
            <a:xfrm>
              <a:off x="7099300" y="2835275"/>
              <a:ext cx="57150" cy="34925"/>
            </a:xfrm>
            <a:custGeom>
              <a:avLst/>
              <a:gdLst>
                <a:gd name="T0" fmla="*/ 60 w 76"/>
                <a:gd name="T1" fmla="*/ 10 h 47"/>
                <a:gd name="T2" fmla="*/ 58 w 76"/>
                <a:gd name="T3" fmla="*/ 10 h 47"/>
                <a:gd name="T4" fmla="*/ 18 w 76"/>
                <a:gd name="T5" fmla="*/ 2 h 47"/>
                <a:gd name="T6" fmla="*/ 11 w 76"/>
                <a:gd name="T7" fmla="*/ 0 h 47"/>
                <a:gd name="T8" fmla="*/ 0 w 76"/>
                <a:gd name="T9" fmla="*/ 33 h 47"/>
                <a:gd name="T10" fmla="*/ 7 w 76"/>
                <a:gd name="T11" fmla="*/ 35 h 47"/>
                <a:gd name="T12" fmla="*/ 55 w 76"/>
                <a:gd name="T13" fmla="*/ 45 h 47"/>
                <a:gd name="T14" fmla="*/ 60 w 76"/>
                <a:gd name="T15" fmla="*/ 45 h 47"/>
                <a:gd name="T16" fmla="*/ 61 w 76"/>
                <a:gd name="T17" fmla="*/ 45 h 47"/>
                <a:gd name="T18" fmla="*/ 68 w 76"/>
                <a:gd name="T19" fmla="*/ 47 h 47"/>
                <a:gd name="T20" fmla="*/ 76 w 76"/>
                <a:gd name="T21" fmla="*/ 13 h 47"/>
                <a:gd name="T22" fmla="*/ 69 w 76"/>
                <a:gd name="T23" fmla="*/ 11 h 47"/>
                <a:gd name="T24" fmla="*/ 60 w 76"/>
                <a:gd name="T25" fmla="*/ 1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47">
                  <a:moveTo>
                    <a:pt x="60" y="10"/>
                  </a:moveTo>
                  <a:cubicBezTo>
                    <a:pt x="58" y="10"/>
                    <a:pt x="58" y="10"/>
                    <a:pt x="58" y="10"/>
                  </a:cubicBezTo>
                  <a:cubicBezTo>
                    <a:pt x="49" y="11"/>
                    <a:pt x="35" y="8"/>
                    <a:pt x="18" y="2"/>
                  </a:cubicBezTo>
                  <a:cubicBezTo>
                    <a:pt x="11" y="0"/>
                    <a:pt x="11" y="0"/>
                    <a:pt x="11" y="0"/>
                  </a:cubicBezTo>
                  <a:cubicBezTo>
                    <a:pt x="0" y="33"/>
                    <a:pt x="0" y="33"/>
                    <a:pt x="0" y="33"/>
                  </a:cubicBezTo>
                  <a:cubicBezTo>
                    <a:pt x="7" y="35"/>
                    <a:pt x="7" y="35"/>
                    <a:pt x="7" y="35"/>
                  </a:cubicBezTo>
                  <a:cubicBezTo>
                    <a:pt x="20" y="40"/>
                    <a:pt x="39" y="45"/>
                    <a:pt x="55" y="45"/>
                  </a:cubicBezTo>
                  <a:cubicBezTo>
                    <a:pt x="57" y="45"/>
                    <a:pt x="59" y="45"/>
                    <a:pt x="60" y="45"/>
                  </a:cubicBezTo>
                  <a:cubicBezTo>
                    <a:pt x="60" y="45"/>
                    <a:pt x="61" y="45"/>
                    <a:pt x="61" y="45"/>
                  </a:cubicBezTo>
                  <a:cubicBezTo>
                    <a:pt x="68" y="47"/>
                    <a:pt x="68" y="47"/>
                    <a:pt x="68" y="47"/>
                  </a:cubicBezTo>
                  <a:cubicBezTo>
                    <a:pt x="76" y="13"/>
                    <a:pt x="76" y="13"/>
                    <a:pt x="76" y="13"/>
                  </a:cubicBezTo>
                  <a:cubicBezTo>
                    <a:pt x="69" y="11"/>
                    <a:pt x="69" y="11"/>
                    <a:pt x="69" y="11"/>
                  </a:cubicBezTo>
                  <a:cubicBezTo>
                    <a:pt x="66" y="10"/>
                    <a:pt x="63" y="10"/>
                    <a:pt x="60"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2" name="Freeform 202"/>
            <p:cNvSpPr>
              <a:spLocks/>
            </p:cNvSpPr>
            <p:nvPr/>
          </p:nvSpPr>
          <p:spPr bwMode="black">
            <a:xfrm>
              <a:off x="7721600" y="3168650"/>
              <a:ext cx="55563" cy="30163"/>
            </a:xfrm>
            <a:custGeom>
              <a:avLst/>
              <a:gdLst>
                <a:gd name="T0" fmla="*/ 57 w 74"/>
                <a:gd name="T1" fmla="*/ 3 h 40"/>
                <a:gd name="T2" fmla="*/ 53 w 74"/>
                <a:gd name="T3" fmla="*/ 4 h 40"/>
                <a:gd name="T4" fmla="*/ 11 w 74"/>
                <a:gd name="T5" fmla="*/ 4 h 40"/>
                <a:gd name="T6" fmla="*/ 3 w 74"/>
                <a:gd name="T7" fmla="*/ 3 h 40"/>
                <a:gd name="T8" fmla="*/ 0 w 74"/>
                <a:gd name="T9" fmla="*/ 38 h 40"/>
                <a:gd name="T10" fmla="*/ 7 w 74"/>
                <a:gd name="T11" fmla="*/ 39 h 40"/>
                <a:gd name="T12" fmla="*/ 32 w 74"/>
                <a:gd name="T13" fmla="*/ 40 h 40"/>
                <a:gd name="T14" fmla="*/ 60 w 74"/>
                <a:gd name="T15" fmla="*/ 38 h 40"/>
                <a:gd name="T16" fmla="*/ 67 w 74"/>
                <a:gd name="T17" fmla="*/ 36 h 40"/>
                <a:gd name="T18" fmla="*/ 74 w 74"/>
                <a:gd name="T19" fmla="*/ 34 h 40"/>
                <a:gd name="T20" fmla="*/ 64 w 74"/>
                <a:gd name="T21" fmla="*/ 0 h 40"/>
                <a:gd name="T22" fmla="*/ 57 w 74"/>
                <a:gd name="T23" fmla="*/ 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40">
                  <a:moveTo>
                    <a:pt x="57" y="3"/>
                  </a:moveTo>
                  <a:cubicBezTo>
                    <a:pt x="56" y="3"/>
                    <a:pt x="55" y="3"/>
                    <a:pt x="53" y="4"/>
                  </a:cubicBezTo>
                  <a:cubicBezTo>
                    <a:pt x="43" y="5"/>
                    <a:pt x="28" y="6"/>
                    <a:pt x="11" y="4"/>
                  </a:cubicBezTo>
                  <a:cubicBezTo>
                    <a:pt x="3" y="3"/>
                    <a:pt x="3" y="3"/>
                    <a:pt x="3" y="3"/>
                  </a:cubicBezTo>
                  <a:cubicBezTo>
                    <a:pt x="0" y="38"/>
                    <a:pt x="0" y="38"/>
                    <a:pt x="0" y="38"/>
                  </a:cubicBezTo>
                  <a:cubicBezTo>
                    <a:pt x="7" y="39"/>
                    <a:pt x="7" y="39"/>
                    <a:pt x="7" y="39"/>
                  </a:cubicBezTo>
                  <a:cubicBezTo>
                    <a:pt x="16" y="40"/>
                    <a:pt x="25" y="40"/>
                    <a:pt x="32" y="40"/>
                  </a:cubicBezTo>
                  <a:cubicBezTo>
                    <a:pt x="43" y="40"/>
                    <a:pt x="52" y="40"/>
                    <a:pt x="60" y="38"/>
                  </a:cubicBezTo>
                  <a:cubicBezTo>
                    <a:pt x="62" y="38"/>
                    <a:pt x="65" y="37"/>
                    <a:pt x="67" y="36"/>
                  </a:cubicBezTo>
                  <a:cubicBezTo>
                    <a:pt x="74" y="34"/>
                    <a:pt x="74" y="34"/>
                    <a:pt x="74" y="34"/>
                  </a:cubicBezTo>
                  <a:cubicBezTo>
                    <a:pt x="64" y="0"/>
                    <a:pt x="64" y="0"/>
                    <a:pt x="64" y="0"/>
                  </a:cubicBezTo>
                  <a:lnTo>
                    <a:pt x="57"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3" name="Freeform 203"/>
            <p:cNvSpPr>
              <a:spLocks/>
            </p:cNvSpPr>
            <p:nvPr/>
          </p:nvSpPr>
          <p:spPr bwMode="black">
            <a:xfrm>
              <a:off x="7583488" y="3100388"/>
              <a:ext cx="49213" cy="58738"/>
            </a:xfrm>
            <a:custGeom>
              <a:avLst/>
              <a:gdLst>
                <a:gd name="T0" fmla="*/ 49 w 64"/>
                <a:gd name="T1" fmla="*/ 34 h 78"/>
                <a:gd name="T2" fmla="*/ 49 w 64"/>
                <a:gd name="T3" fmla="*/ 33 h 78"/>
                <a:gd name="T4" fmla="*/ 33 w 64"/>
                <a:gd name="T5" fmla="*/ 6 h 78"/>
                <a:gd name="T6" fmla="*/ 29 w 64"/>
                <a:gd name="T7" fmla="*/ 0 h 78"/>
                <a:gd name="T8" fmla="*/ 0 w 64"/>
                <a:gd name="T9" fmla="*/ 19 h 78"/>
                <a:gd name="T10" fmla="*/ 4 w 64"/>
                <a:gd name="T11" fmla="*/ 26 h 78"/>
                <a:gd name="T12" fmla="*/ 18 w 64"/>
                <a:gd name="T13" fmla="*/ 50 h 78"/>
                <a:gd name="T14" fmla="*/ 31 w 64"/>
                <a:gd name="T15" fmla="*/ 72 h 78"/>
                <a:gd name="T16" fmla="*/ 35 w 64"/>
                <a:gd name="T17" fmla="*/ 78 h 78"/>
                <a:gd name="T18" fmla="*/ 64 w 64"/>
                <a:gd name="T19" fmla="*/ 59 h 78"/>
                <a:gd name="T20" fmla="*/ 60 w 64"/>
                <a:gd name="T21" fmla="*/ 52 h 78"/>
                <a:gd name="T22" fmla="*/ 49 w 64"/>
                <a:gd name="T23" fmla="*/ 3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78">
                  <a:moveTo>
                    <a:pt x="49" y="34"/>
                  </a:moveTo>
                  <a:cubicBezTo>
                    <a:pt x="49" y="33"/>
                    <a:pt x="49" y="33"/>
                    <a:pt x="49" y="33"/>
                  </a:cubicBezTo>
                  <a:cubicBezTo>
                    <a:pt x="44" y="25"/>
                    <a:pt x="39" y="15"/>
                    <a:pt x="33" y="6"/>
                  </a:cubicBezTo>
                  <a:cubicBezTo>
                    <a:pt x="29" y="0"/>
                    <a:pt x="29" y="0"/>
                    <a:pt x="29" y="0"/>
                  </a:cubicBezTo>
                  <a:cubicBezTo>
                    <a:pt x="0" y="19"/>
                    <a:pt x="0" y="19"/>
                    <a:pt x="0" y="19"/>
                  </a:cubicBezTo>
                  <a:cubicBezTo>
                    <a:pt x="4" y="26"/>
                    <a:pt x="4" y="26"/>
                    <a:pt x="4" y="26"/>
                  </a:cubicBezTo>
                  <a:cubicBezTo>
                    <a:pt x="9" y="34"/>
                    <a:pt x="14" y="43"/>
                    <a:pt x="18" y="50"/>
                  </a:cubicBezTo>
                  <a:cubicBezTo>
                    <a:pt x="22" y="58"/>
                    <a:pt x="27" y="65"/>
                    <a:pt x="31" y="72"/>
                  </a:cubicBezTo>
                  <a:cubicBezTo>
                    <a:pt x="35" y="78"/>
                    <a:pt x="35" y="78"/>
                    <a:pt x="35" y="78"/>
                  </a:cubicBezTo>
                  <a:cubicBezTo>
                    <a:pt x="64" y="59"/>
                    <a:pt x="64" y="59"/>
                    <a:pt x="64" y="59"/>
                  </a:cubicBezTo>
                  <a:cubicBezTo>
                    <a:pt x="60" y="52"/>
                    <a:pt x="60" y="52"/>
                    <a:pt x="60" y="52"/>
                  </a:cubicBezTo>
                  <a:cubicBezTo>
                    <a:pt x="57" y="47"/>
                    <a:pt x="53" y="41"/>
                    <a:pt x="4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4" name="Freeform 204"/>
            <p:cNvSpPr>
              <a:spLocks/>
            </p:cNvSpPr>
            <p:nvPr/>
          </p:nvSpPr>
          <p:spPr bwMode="black">
            <a:xfrm>
              <a:off x="7521575" y="3054350"/>
              <a:ext cx="55563" cy="47625"/>
            </a:xfrm>
            <a:custGeom>
              <a:avLst/>
              <a:gdLst>
                <a:gd name="T0" fmla="*/ 23 w 75"/>
                <a:gd name="T1" fmla="*/ 4 h 62"/>
                <a:gd name="T2" fmla="*/ 17 w 75"/>
                <a:gd name="T3" fmla="*/ 0 h 62"/>
                <a:gd name="T4" fmla="*/ 0 w 75"/>
                <a:gd name="T5" fmla="*/ 31 h 62"/>
                <a:gd name="T6" fmla="*/ 6 w 75"/>
                <a:gd name="T7" fmla="*/ 35 h 62"/>
                <a:gd name="T8" fmla="*/ 57 w 75"/>
                <a:gd name="T9" fmla="*/ 59 h 62"/>
                <a:gd name="T10" fmla="*/ 66 w 75"/>
                <a:gd name="T11" fmla="*/ 62 h 62"/>
                <a:gd name="T12" fmla="*/ 75 w 75"/>
                <a:gd name="T13" fmla="*/ 28 h 62"/>
                <a:gd name="T14" fmla="*/ 66 w 75"/>
                <a:gd name="T15" fmla="*/ 25 h 62"/>
                <a:gd name="T16" fmla="*/ 23 w 75"/>
                <a:gd name="T17"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62">
                  <a:moveTo>
                    <a:pt x="23" y="4"/>
                  </a:moveTo>
                  <a:cubicBezTo>
                    <a:pt x="17" y="0"/>
                    <a:pt x="17" y="0"/>
                    <a:pt x="17" y="0"/>
                  </a:cubicBezTo>
                  <a:cubicBezTo>
                    <a:pt x="0" y="31"/>
                    <a:pt x="0" y="31"/>
                    <a:pt x="0" y="31"/>
                  </a:cubicBezTo>
                  <a:cubicBezTo>
                    <a:pt x="6" y="35"/>
                    <a:pt x="6" y="35"/>
                    <a:pt x="6" y="35"/>
                  </a:cubicBezTo>
                  <a:cubicBezTo>
                    <a:pt x="42" y="54"/>
                    <a:pt x="52" y="58"/>
                    <a:pt x="57" y="59"/>
                  </a:cubicBezTo>
                  <a:cubicBezTo>
                    <a:pt x="66" y="62"/>
                    <a:pt x="66" y="62"/>
                    <a:pt x="66" y="62"/>
                  </a:cubicBezTo>
                  <a:cubicBezTo>
                    <a:pt x="75" y="28"/>
                    <a:pt x="75" y="28"/>
                    <a:pt x="75" y="28"/>
                  </a:cubicBezTo>
                  <a:cubicBezTo>
                    <a:pt x="66" y="25"/>
                    <a:pt x="66" y="25"/>
                    <a:pt x="66" y="25"/>
                  </a:cubicBezTo>
                  <a:cubicBezTo>
                    <a:pt x="65" y="25"/>
                    <a:pt x="58" y="23"/>
                    <a:pt x="2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5" name="Freeform 205"/>
            <p:cNvSpPr>
              <a:spLocks/>
            </p:cNvSpPr>
            <p:nvPr/>
          </p:nvSpPr>
          <p:spPr bwMode="black">
            <a:xfrm>
              <a:off x="7640638" y="3154363"/>
              <a:ext cx="57150" cy="38100"/>
            </a:xfrm>
            <a:custGeom>
              <a:avLst/>
              <a:gdLst>
                <a:gd name="T0" fmla="*/ 19 w 76"/>
                <a:gd name="T1" fmla="*/ 3 h 52"/>
                <a:gd name="T2" fmla="*/ 12 w 76"/>
                <a:gd name="T3" fmla="*/ 0 h 52"/>
                <a:gd name="T4" fmla="*/ 0 w 76"/>
                <a:gd name="T5" fmla="*/ 33 h 52"/>
                <a:gd name="T6" fmla="*/ 7 w 76"/>
                <a:gd name="T7" fmla="*/ 36 h 52"/>
                <a:gd name="T8" fmla="*/ 61 w 76"/>
                <a:gd name="T9" fmla="*/ 51 h 52"/>
                <a:gd name="T10" fmla="*/ 68 w 76"/>
                <a:gd name="T11" fmla="*/ 52 h 52"/>
                <a:gd name="T12" fmla="*/ 76 w 76"/>
                <a:gd name="T13" fmla="*/ 18 h 52"/>
                <a:gd name="T14" fmla="*/ 68 w 76"/>
                <a:gd name="T15" fmla="*/ 16 h 52"/>
                <a:gd name="T16" fmla="*/ 19 w 76"/>
                <a:gd name="T17" fmla="*/ 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52">
                  <a:moveTo>
                    <a:pt x="19" y="3"/>
                  </a:moveTo>
                  <a:cubicBezTo>
                    <a:pt x="12" y="0"/>
                    <a:pt x="12" y="0"/>
                    <a:pt x="12" y="0"/>
                  </a:cubicBezTo>
                  <a:cubicBezTo>
                    <a:pt x="0" y="33"/>
                    <a:pt x="0" y="33"/>
                    <a:pt x="0" y="33"/>
                  </a:cubicBezTo>
                  <a:cubicBezTo>
                    <a:pt x="7" y="36"/>
                    <a:pt x="7" y="36"/>
                    <a:pt x="7" y="36"/>
                  </a:cubicBezTo>
                  <a:cubicBezTo>
                    <a:pt x="23" y="41"/>
                    <a:pt x="41" y="46"/>
                    <a:pt x="61" y="51"/>
                  </a:cubicBezTo>
                  <a:cubicBezTo>
                    <a:pt x="68" y="52"/>
                    <a:pt x="68" y="52"/>
                    <a:pt x="68" y="52"/>
                  </a:cubicBezTo>
                  <a:cubicBezTo>
                    <a:pt x="76" y="18"/>
                    <a:pt x="76" y="18"/>
                    <a:pt x="76" y="18"/>
                  </a:cubicBezTo>
                  <a:cubicBezTo>
                    <a:pt x="68" y="16"/>
                    <a:pt x="68" y="16"/>
                    <a:pt x="68" y="16"/>
                  </a:cubicBezTo>
                  <a:cubicBezTo>
                    <a:pt x="50" y="12"/>
                    <a:pt x="33" y="8"/>
                    <a:pt x="1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6" name="Freeform 206"/>
            <p:cNvSpPr>
              <a:spLocks/>
            </p:cNvSpPr>
            <p:nvPr/>
          </p:nvSpPr>
          <p:spPr bwMode="black">
            <a:xfrm>
              <a:off x="7451725" y="3016250"/>
              <a:ext cx="57150" cy="47625"/>
            </a:xfrm>
            <a:custGeom>
              <a:avLst/>
              <a:gdLst>
                <a:gd name="T0" fmla="*/ 24 w 77"/>
                <a:gd name="T1" fmla="*/ 3 h 64"/>
                <a:gd name="T2" fmla="*/ 17 w 77"/>
                <a:gd name="T3" fmla="*/ 0 h 64"/>
                <a:gd name="T4" fmla="*/ 0 w 77"/>
                <a:gd name="T5" fmla="*/ 30 h 64"/>
                <a:gd name="T6" fmla="*/ 6 w 77"/>
                <a:gd name="T7" fmla="*/ 34 h 64"/>
                <a:gd name="T8" fmla="*/ 53 w 77"/>
                <a:gd name="T9" fmla="*/ 61 h 64"/>
                <a:gd name="T10" fmla="*/ 59 w 77"/>
                <a:gd name="T11" fmla="*/ 64 h 64"/>
                <a:gd name="T12" fmla="*/ 77 w 77"/>
                <a:gd name="T13" fmla="*/ 34 h 64"/>
                <a:gd name="T14" fmla="*/ 70 w 77"/>
                <a:gd name="T15" fmla="*/ 30 h 64"/>
                <a:gd name="T16" fmla="*/ 24 w 77"/>
                <a:gd name="T17" fmla="*/ 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24" y="3"/>
                  </a:moveTo>
                  <a:cubicBezTo>
                    <a:pt x="17" y="0"/>
                    <a:pt x="17" y="0"/>
                    <a:pt x="17" y="0"/>
                  </a:cubicBezTo>
                  <a:cubicBezTo>
                    <a:pt x="0" y="30"/>
                    <a:pt x="0" y="30"/>
                    <a:pt x="0" y="30"/>
                  </a:cubicBezTo>
                  <a:cubicBezTo>
                    <a:pt x="6" y="34"/>
                    <a:pt x="6" y="34"/>
                    <a:pt x="6" y="34"/>
                  </a:cubicBezTo>
                  <a:cubicBezTo>
                    <a:pt x="23" y="43"/>
                    <a:pt x="38" y="52"/>
                    <a:pt x="53" y="61"/>
                  </a:cubicBezTo>
                  <a:cubicBezTo>
                    <a:pt x="59" y="64"/>
                    <a:pt x="59" y="64"/>
                    <a:pt x="59" y="64"/>
                  </a:cubicBezTo>
                  <a:cubicBezTo>
                    <a:pt x="77" y="34"/>
                    <a:pt x="77" y="34"/>
                    <a:pt x="77" y="34"/>
                  </a:cubicBezTo>
                  <a:cubicBezTo>
                    <a:pt x="70" y="30"/>
                    <a:pt x="70" y="30"/>
                    <a:pt x="70" y="30"/>
                  </a:cubicBezTo>
                  <a:cubicBezTo>
                    <a:pt x="56" y="22"/>
                    <a:pt x="41" y="13"/>
                    <a:pt x="2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117" name="Freeform 207"/>
            <p:cNvSpPr>
              <a:spLocks noEditPoints="1"/>
            </p:cNvSpPr>
            <p:nvPr/>
          </p:nvSpPr>
          <p:spPr bwMode="black">
            <a:xfrm>
              <a:off x="7108825" y="2208213"/>
              <a:ext cx="1198563" cy="892175"/>
            </a:xfrm>
            <a:custGeom>
              <a:avLst/>
              <a:gdLst>
                <a:gd name="T0" fmla="*/ 1583 w 1601"/>
                <a:gd name="T1" fmla="*/ 409 h 1191"/>
                <a:gd name="T2" fmla="*/ 891 w 1601"/>
                <a:gd name="T3" fmla="*/ 6 h 1191"/>
                <a:gd name="T4" fmla="*/ 841 w 1601"/>
                <a:gd name="T5" fmla="*/ 6 h 1191"/>
                <a:gd name="T6" fmla="*/ 861 w 1601"/>
                <a:gd name="T7" fmla="*/ 834 h 1191"/>
                <a:gd name="T8" fmla="*/ 596 w 1601"/>
                <a:gd name="T9" fmla="*/ 987 h 1191"/>
                <a:gd name="T10" fmla="*/ 148 w 1601"/>
                <a:gd name="T11" fmla="*/ 797 h 1191"/>
                <a:gd name="T12" fmla="*/ 200 w 1601"/>
                <a:gd name="T13" fmla="*/ 762 h 1191"/>
                <a:gd name="T14" fmla="*/ 886 w 1601"/>
                <a:gd name="T15" fmla="*/ 1163 h 1191"/>
                <a:gd name="T16" fmla="*/ 853 w 1601"/>
                <a:gd name="T17" fmla="*/ 1191 h 1191"/>
                <a:gd name="T18" fmla="*/ 677 w 1601"/>
                <a:gd name="T19" fmla="*/ 1097 h 1191"/>
                <a:gd name="T20" fmla="*/ 730 w 1601"/>
                <a:gd name="T21" fmla="*/ 1062 h 1191"/>
                <a:gd name="T22" fmla="*/ 831 w 1601"/>
                <a:gd name="T23" fmla="*/ 926 h 1191"/>
                <a:gd name="T24" fmla="*/ 56 w 1601"/>
                <a:gd name="T25" fmla="*/ 679 h 1191"/>
                <a:gd name="T26" fmla="*/ 66 w 1601"/>
                <a:gd name="T27" fmla="*/ 687 h 1191"/>
                <a:gd name="T28" fmla="*/ 27 w 1601"/>
                <a:gd name="T29" fmla="*/ 728 h 1191"/>
                <a:gd name="T30" fmla="*/ 0 w 1601"/>
                <a:gd name="T31" fmla="*/ 691 h 1191"/>
                <a:gd name="T32" fmla="*/ 17 w 1601"/>
                <a:gd name="T33" fmla="*/ 416 h 1191"/>
                <a:gd name="T34" fmla="*/ 96 w 1601"/>
                <a:gd name="T35" fmla="*/ 442 h 1191"/>
                <a:gd name="T36" fmla="*/ 877 w 1601"/>
                <a:gd name="T37" fmla="*/ 881 h 1191"/>
                <a:gd name="T38" fmla="*/ 1600 w 1601"/>
                <a:gd name="T39" fmla="*/ 438 h 1191"/>
                <a:gd name="T40" fmla="*/ 1601 w 1601"/>
                <a:gd name="T41" fmla="*/ 669 h 1191"/>
                <a:gd name="T42" fmla="*/ 919 w 1601"/>
                <a:gd name="T43" fmla="*/ 1087 h 1191"/>
                <a:gd name="T44" fmla="*/ 894 w 1601"/>
                <a:gd name="T45" fmla="*/ 853 h 1191"/>
                <a:gd name="T46" fmla="*/ 525 w 1601"/>
                <a:gd name="T47" fmla="*/ 886 h 1191"/>
                <a:gd name="T48" fmla="*/ 316 w 1601"/>
                <a:gd name="T49" fmla="*/ 770 h 1191"/>
                <a:gd name="T50" fmla="*/ 300 w 1601"/>
                <a:gd name="T51" fmla="*/ 721 h 1191"/>
                <a:gd name="T52" fmla="*/ 523 w 1601"/>
                <a:gd name="T53" fmla="*/ 822 h 1191"/>
                <a:gd name="T54" fmla="*/ 539 w 1601"/>
                <a:gd name="T55" fmla="*/ 870 h 1191"/>
                <a:gd name="T56" fmla="*/ 712 w 1601"/>
                <a:gd name="T57" fmla="*/ 1033 h 1191"/>
                <a:gd name="T58" fmla="*/ 648 w 1601"/>
                <a:gd name="T59" fmla="*/ 1091 h 1191"/>
                <a:gd name="T60" fmla="*/ 617 w 1601"/>
                <a:gd name="T61" fmla="*/ 1070 h 1191"/>
                <a:gd name="T62" fmla="*/ 625 w 1601"/>
                <a:gd name="T63" fmla="*/ 914 h 1191"/>
                <a:gd name="T64" fmla="*/ 712 w 1601"/>
                <a:gd name="T65" fmla="*/ 885 h 1191"/>
                <a:gd name="T66" fmla="*/ 708 w 1601"/>
                <a:gd name="T67" fmla="*/ 909 h 1191"/>
                <a:gd name="T68" fmla="*/ 659 w 1601"/>
                <a:gd name="T69" fmla="*/ 1044 h 1191"/>
                <a:gd name="T70" fmla="*/ 712 w 1601"/>
                <a:gd name="T71" fmla="*/ 1033 h 1191"/>
                <a:gd name="T72" fmla="*/ 177 w 1601"/>
                <a:gd name="T73" fmla="*/ 756 h 1191"/>
                <a:gd name="T74" fmla="*/ 92 w 1601"/>
                <a:gd name="T75" fmla="*/ 786 h 1191"/>
                <a:gd name="T76" fmla="*/ 86 w 1601"/>
                <a:gd name="T77" fmla="*/ 632 h 1191"/>
                <a:gd name="T78" fmla="*/ 154 w 1601"/>
                <a:gd name="T79" fmla="*/ 580 h 1191"/>
                <a:gd name="T80" fmla="*/ 181 w 1601"/>
                <a:gd name="T81" fmla="*/ 585 h 1191"/>
                <a:gd name="T82" fmla="*/ 129 w 1601"/>
                <a:gd name="T83" fmla="*/ 637 h 1191"/>
                <a:gd name="T84" fmla="*/ 154 w 1601"/>
                <a:gd name="T85" fmla="*/ 729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01" h="1191">
                  <a:moveTo>
                    <a:pt x="861" y="834"/>
                  </a:moveTo>
                  <a:cubicBezTo>
                    <a:pt x="1583" y="409"/>
                    <a:pt x="1583" y="409"/>
                    <a:pt x="1583" y="409"/>
                  </a:cubicBezTo>
                  <a:cubicBezTo>
                    <a:pt x="1581" y="407"/>
                    <a:pt x="1579" y="406"/>
                    <a:pt x="1576" y="404"/>
                  </a:cubicBezTo>
                  <a:cubicBezTo>
                    <a:pt x="891" y="6"/>
                    <a:pt x="891" y="6"/>
                    <a:pt x="891" y="6"/>
                  </a:cubicBezTo>
                  <a:cubicBezTo>
                    <a:pt x="884" y="2"/>
                    <a:pt x="875" y="0"/>
                    <a:pt x="866" y="0"/>
                  </a:cubicBezTo>
                  <a:cubicBezTo>
                    <a:pt x="857" y="0"/>
                    <a:pt x="848" y="2"/>
                    <a:pt x="841" y="6"/>
                  </a:cubicBezTo>
                  <a:cubicBezTo>
                    <a:pt x="130" y="422"/>
                    <a:pt x="130" y="422"/>
                    <a:pt x="130" y="422"/>
                  </a:cubicBezTo>
                  <a:lnTo>
                    <a:pt x="861" y="834"/>
                  </a:lnTo>
                  <a:close/>
                  <a:moveTo>
                    <a:pt x="200" y="762"/>
                  </a:moveTo>
                  <a:cubicBezTo>
                    <a:pt x="596" y="987"/>
                    <a:pt x="596" y="987"/>
                    <a:pt x="596" y="987"/>
                  </a:cubicBezTo>
                  <a:cubicBezTo>
                    <a:pt x="596" y="1051"/>
                    <a:pt x="596" y="1051"/>
                    <a:pt x="596" y="1051"/>
                  </a:cubicBezTo>
                  <a:cubicBezTo>
                    <a:pt x="148" y="797"/>
                    <a:pt x="148" y="797"/>
                    <a:pt x="148" y="797"/>
                  </a:cubicBezTo>
                  <a:cubicBezTo>
                    <a:pt x="188" y="773"/>
                    <a:pt x="188" y="773"/>
                    <a:pt x="188" y="773"/>
                  </a:cubicBezTo>
                  <a:cubicBezTo>
                    <a:pt x="192" y="771"/>
                    <a:pt x="197" y="767"/>
                    <a:pt x="200" y="762"/>
                  </a:cubicBezTo>
                  <a:close/>
                  <a:moveTo>
                    <a:pt x="886" y="897"/>
                  </a:moveTo>
                  <a:cubicBezTo>
                    <a:pt x="886" y="1163"/>
                    <a:pt x="886" y="1163"/>
                    <a:pt x="886" y="1163"/>
                  </a:cubicBezTo>
                  <a:cubicBezTo>
                    <a:pt x="884" y="1173"/>
                    <a:pt x="878" y="1182"/>
                    <a:pt x="870" y="1187"/>
                  </a:cubicBezTo>
                  <a:cubicBezTo>
                    <a:pt x="865" y="1190"/>
                    <a:pt x="859" y="1191"/>
                    <a:pt x="853" y="1191"/>
                  </a:cubicBezTo>
                  <a:cubicBezTo>
                    <a:pt x="847" y="1191"/>
                    <a:pt x="840" y="1190"/>
                    <a:pt x="834" y="1186"/>
                  </a:cubicBezTo>
                  <a:cubicBezTo>
                    <a:pt x="677" y="1097"/>
                    <a:pt x="677" y="1097"/>
                    <a:pt x="677" y="1097"/>
                  </a:cubicBezTo>
                  <a:cubicBezTo>
                    <a:pt x="718" y="1073"/>
                    <a:pt x="718" y="1073"/>
                    <a:pt x="718" y="1073"/>
                  </a:cubicBezTo>
                  <a:cubicBezTo>
                    <a:pt x="723" y="1071"/>
                    <a:pt x="727" y="1067"/>
                    <a:pt x="730" y="1062"/>
                  </a:cubicBezTo>
                  <a:cubicBezTo>
                    <a:pt x="831" y="1120"/>
                    <a:pt x="831" y="1120"/>
                    <a:pt x="831" y="1120"/>
                  </a:cubicBezTo>
                  <a:cubicBezTo>
                    <a:pt x="831" y="926"/>
                    <a:pt x="831" y="926"/>
                    <a:pt x="831" y="926"/>
                  </a:cubicBezTo>
                  <a:cubicBezTo>
                    <a:pt x="56" y="483"/>
                    <a:pt x="56" y="483"/>
                    <a:pt x="56" y="483"/>
                  </a:cubicBezTo>
                  <a:cubicBezTo>
                    <a:pt x="56" y="679"/>
                    <a:pt x="56" y="679"/>
                    <a:pt x="56" y="679"/>
                  </a:cubicBezTo>
                  <a:cubicBezTo>
                    <a:pt x="57" y="681"/>
                    <a:pt x="57" y="681"/>
                    <a:pt x="57" y="681"/>
                  </a:cubicBezTo>
                  <a:cubicBezTo>
                    <a:pt x="66" y="687"/>
                    <a:pt x="66" y="687"/>
                    <a:pt x="66" y="687"/>
                  </a:cubicBezTo>
                  <a:cubicBezTo>
                    <a:pt x="66" y="750"/>
                    <a:pt x="66" y="750"/>
                    <a:pt x="66" y="750"/>
                  </a:cubicBezTo>
                  <a:cubicBezTo>
                    <a:pt x="27" y="728"/>
                    <a:pt x="27" y="728"/>
                    <a:pt x="27" y="728"/>
                  </a:cubicBezTo>
                  <a:cubicBezTo>
                    <a:pt x="4" y="710"/>
                    <a:pt x="4" y="710"/>
                    <a:pt x="4" y="710"/>
                  </a:cubicBezTo>
                  <a:cubicBezTo>
                    <a:pt x="0" y="691"/>
                    <a:pt x="0" y="691"/>
                    <a:pt x="0" y="691"/>
                  </a:cubicBezTo>
                  <a:cubicBezTo>
                    <a:pt x="0" y="448"/>
                    <a:pt x="0" y="448"/>
                    <a:pt x="0" y="448"/>
                  </a:cubicBezTo>
                  <a:cubicBezTo>
                    <a:pt x="0" y="434"/>
                    <a:pt x="6" y="423"/>
                    <a:pt x="17" y="416"/>
                  </a:cubicBezTo>
                  <a:cubicBezTo>
                    <a:pt x="28" y="410"/>
                    <a:pt x="41" y="410"/>
                    <a:pt x="53" y="417"/>
                  </a:cubicBezTo>
                  <a:cubicBezTo>
                    <a:pt x="96" y="442"/>
                    <a:pt x="96" y="442"/>
                    <a:pt x="96" y="442"/>
                  </a:cubicBezTo>
                  <a:cubicBezTo>
                    <a:pt x="97" y="441"/>
                    <a:pt x="97" y="441"/>
                    <a:pt x="97" y="441"/>
                  </a:cubicBezTo>
                  <a:cubicBezTo>
                    <a:pt x="877" y="881"/>
                    <a:pt x="877" y="881"/>
                    <a:pt x="877" y="881"/>
                  </a:cubicBezTo>
                  <a:cubicBezTo>
                    <a:pt x="881" y="883"/>
                    <a:pt x="886" y="892"/>
                    <a:pt x="886" y="897"/>
                  </a:cubicBezTo>
                  <a:close/>
                  <a:moveTo>
                    <a:pt x="1600" y="438"/>
                  </a:moveTo>
                  <a:cubicBezTo>
                    <a:pt x="1601" y="441"/>
                    <a:pt x="1601" y="444"/>
                    <a:pt x="1601" y="448"/>
                  </a:cubicBezTo>
                  <a:cubicBezTo>
                    <a:pt x="1601" y="669"/>
                    <a:pt x="1601" y="669"/>
                    <a:pt x="1601" y="669"/>
                  </a:cubicBezTo>
                  <a:cubicBezTo>
                    <a:pt x="1601" y="686"/>
                    <a:pt x="1591" y="704"/>
                    <a:pt x="1576" y="712"/>
                  </a:cubicBezTo>
                  <a:cubicBezTo>
                    <a:pt x="919" y="1087"/>
                    <a:pt x="919" y="1087"/>
                    <a:pt x="919" y="1087"/>
                  </a:cubicBezTo>
                  <a:cubicBezTo>
                    <a:pt x="919" y="897"/>
                    <a:pt x="919" y="897"/>
                    <a:pt x="919" y="897"/>
                  </a:cubicBezTo>
                  <a:cubicBezTo>
                    <a:pt x="919" y="880"/>
                    <a:pt x="909" y="862"/>
                    <a:pt x="894" y="853"/>
                  </a:cubicBezTo>
                  <a:lnTo>
                    <a:pt x="1600" y="438"/>
                  </a:lnTo>
                  <a:close/>
                  <a:moveTo>
                    <a:pt x="525" y="886"/>
                  </a:moveTo>
                  <a:cubicBezTo>
                    <a:pt x="522" y="886"/>
                    <a:pt x="519" y="885"/>
                    <a:pt x="516" y="884"/>
                  </a:cubicBezTo>
                  <a:cubicBezTo>
                    <a:pt x="316" y="770"/>
                    <a:pt x="316" y="770"/>
                    <a:pt x="316" y="770"/>
                  </a:cubicBezTo>
                  <a:cubicBezTo>
                    <a:pt x="307" y="765"/>
                    <a:pt x="300" y="753"/>
                    <a:pt x="300" y="742"/>
                  </a:cubicBezTo>
                  <a:cubicBezTo>
                    <a:pt x="300" y="721"/>
                    <a:pt x="300" y="721"/>
                    <a:pt x="300" y="721"/>
                  </a:cubicBezTo>
                  <a:cubicBezTo>
                    <a:pt x="300" y="708"/>
                    <a:pt x="311" y="701"/>
                    <a:pt x="323" y="708"/>
                  </a:cubicBezTo>
                  <a:cubicBezTo>
                    <a:pt x="523" y="822"/>
                    <a:pt x="523" y="822"/>
                    <a:pt x="523" y="822"/>
                  </a:cubicBezTo>
                  <a:cubicBezTo>
                    <a:pt x="532" y="827"/>
                    <a:pt x="539" y="839"/>
                    <a:pt x="539" y="849"/>
                  </a:cubicBezTo>
                  <a:cubicBezTo>
                    <a:pt x="539" y="870"/>
                    <a:pt x="539" y="870"/>
                    <a:pt x="539" y="870"/>
                  </a:cubicBezTo>
                  <a:cubicBezTo>
                    <a:pt x="539" y="880"/>
                    <a:pt x="533" y="886"/>
                    <a:pt x="525" y="886"/>
                  </a:cubicBezTo>
                  <a:close/>
                  <a:moveTo>
                    <a:pt x="712" y="1033"/>
                  </a:moveTo>
                  <a:cubicBezTo>
                    <a:pt x="718" y="1040"/>
                    <a:pt x="716" y="1051"/>
                    <a:pt x="708" y="1056"/>
                  </a:cubicBezTo>
                  <a:cubicBezTo>
                    <a:pt x="648" y="1091"/>
                    <a:pt x="648" y="1091"/>
                    <a:pt x="648" y="1091"/>
                  </a:cubicBezTo>
                  <a:cubicBezTo>
                    <a:pt x="640" y="1096"/>
                    <a:pt x="626" y="1090"/>
                    <a:pt x="622" y="1086"/>
                  </a:cubicBezTo>
                  <a:cubicBezTo>
                    <a:pt x="618" y="1082"/>
                    <a:pt x="617" y="1070"/>
                    <a:pt x="617" y="1070"/>
                  </a:cubicBezTo>
                  <a:cubicBezTo>
                    <a:pt x="617" y="932"/>
                    <a:pt x="617" y="932"/>
                    <a:pt x="617" y="932"/>
                  </a:cubicBezTo>
                  <a:cubicBezTo>
                    <a:pt x="617" y="932"/>
                    <a:pt x="618" y="918"/>
                    <a:pt x="625" y="914"/>
                  </a:cubicBezTo>
                  <a:cubicBezTo>
                    <a:pt x="684" y="880"/>
                    <a:pt x="684" y="880"/>
                    <a:pt x="684" y="880"/>
                  </a:cubicBezTo>
                  <a:cubicBezTo>
                    <a:pt x="693" y="875"/>
                    <a:pt x="706" y="878"/>
                    <a:pt x="712" y="885"/>
                  </a:cubicBezTo>
                  <a:cubicBezTo>
                    <a:pt x="712" y="885"/>
                    <a:pt x="712" y="885"/>
                    <a:pt x="712" y="885"/>
                  </a:cubicBezTo>
                  <a:cubicBezTo>
                    <a:pt x="717" y="893"/>
                    <a:pt x="716" y="904"/>
                    <a:pt x="708" y="909"/>
                  </a:cubicBezTo>
                  <a:cubicBezTo>
                    <a:pt x="659" y="937"/>
                    <a:pt x="659" y="937"/>
                    <a:pt x="659" y="937"/>
                  </a:cubicBezTo>
                  <a:cubicBezTo>
                    <a:pt x="659" y="1044"/>
                    <a:pt x="659" y="1044"/>
                    <a:pt x="659" y="1044"/>
                  </a:cubicBezTo>
                  <a:cubicBezTo>
                    <a:pt x="684" y="1029"/>
                    <a:pt x="684" y="1029"/>
                    <a:pt x="684" y="1029"/>
                  </a:cubicBezTo>
                  <a:cubicBezTo>
                    <a:pt x="693" y="1024"/>
                    <a:pt x="706" y="1025"/>
                    <a:pt x="712" y="1033"/>
                  </a:cubicBezTo>
                  <a:close/>
                  <a:moveTo>
                    <a:pt x="182" y="733"/>
                  </a:moveTo>
                  <a:cubicBezTo>
                    <a:pt x="188" y="740"/>
                    <a:pt x="186" y="751"/>
                    <a:pt x="177" y="756"/>
                  </a:cubicBezTo>
                  <a:cubicBezTo>
                    <a:pt x="118" y="791"/>
                    <a:pt x="118" y="791"/>
                    <a:pt x="118" y="791"/>
                  </a:cubicBezTo>
                  <a:cubicBezTo>
                    <a:pt x="109" y="796"/>
                    <a:pt x="96" y="790"/>
                    <a:pt x="92" y="786"/>
                  </a:cubicBezTo>
                  <a:cubicBezTo>
                    <a:pt x="88" y="782"/>
                    <a:pt x="86" y="770"/>
                    <a:pt x="86" y="770"/>
                  </a:cubicBezTo>
                  <a:cubicBezTo>
                    <a:pt x="86" y="632"/>
                    <a:pt x="86" y="632"/>
                    <a:pt x="86" y="632"/>
                  </a:cubicBezTo>
                  <a:cubicBezTo>
                    <a:pt x="86" y="632"/>
                    <a:pt x="88" y="618"/>
                    <a:pt x="95" y="614"/>
                  </a:cubicBezTo>
                  <a:cubicBezTo>
                    <a:pt x="154" y="580"/>
                    <a:pt x="154" y="580"/>
                    <a:pt x="154" y="580"/>
                  </a:cubicBezTo>
                  <a:cubicBezTo>
                    <a:pt x="163" y="575"/>
                    <a:pt x="176" y="578"/>
                    <a:pt x="181" y="585"/>
                  </a:cubicBezTo>
                  <a:cubicBezTo>
                    <a:pt x="181" y="585"/>
                    <a:pt x="181" y="585"/>
                    <a:pt x="181" y="585"/>
                  </a:cubicBezTo>
                  <a:cubicBezTo>
                    <a:pt x="187" y="593"/>
                    <a:pt x="186" y="604"/>
                    <a:pt x="177" y="609"/>
                  </a:cubicBezTo>
                  <a:cubicBezTo>
                    <a:pt x="129" y="637"/>
                    <a:pt x="129" y="637"/>
                    <a:pt x="129" y="637"/>
                  </a:cubicBezTo>
                  <a:cubicBezTo>
                    <a:pt x="129" y="744"/>
                    <a:pt x="129" y="744"/>
                    <a:pt x="129" y="744"/>
                  </a:cubicBezTo>
                  <a:cubicBezTo>
                    <a:pt x="154" y="729"/>
                    <a:pt x="154" y="729"/>
                    <a:pt x="154" y="729"/>
                  </a:cubicBezTo>
                  <a:cubicBezTo>
                    <a:pt x="163" y="724"/>
                    <a:pt x="176" y="725"/>
                    <a:pt x="182" y="7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grpSp>
      <p:grpSp>
        <p:nvGrpSpPr>
          <p:cNvPr id="20" name="Group 19"/>
          <p:cNvGrpSpPr/>
          <p:nvPr/>
        </p:nvGrpSpPr>
        <p:grpSpPr>
          <a:xfrm>
            <a:off x="2367529" y="1772195"/>
            <a:ext cx="857394" cy="938859"/>
            <a:chOff x="3815435" y="2014965"/>
            <a:chExt cx="1240945" cy="1359208"/>
          </a:xfrm>
        </p:grpSpPr>
        <p:grpSp>
          <p:nvGrpSpPr>
            <p:cNvPr id="121" name="Group 120"/>
            <p:cNvGrpSpPr/>
            <p:nvPr/>
          </p:nvGrpSpPr>
          <p:grpSpPr>
            <a:xfrm>
              <a:off x="3939389" y="2014965"/>
              <a:ext cx="993037" cy="1196638"/>
              <a:chOff x="6416842" y="3516010"/>
              <a:chExt cx="1304729" cy="1572236"/>
            </a:xfrm>
          </p:grpSpPr>
          <p:pic>
            <p:nvPicPr>
              <p:cNvPr id="122" name="Picture 6" descr="\\magnum\Projects\Microsoft\Cloud Power FY12\Design\Icons\PNGs\Server_2.png"/>
              <p:cNvPicPr>
                <a:picLocks noChangeAspect="1" noChangeArrowheads="1"/>
              </p:cNvPicPr>
              <p:nvPr/>
            </p:nvPicPr>
            <p:blipFill rotWithShape="1">
              <a:blip r:embed="rId3" cstate="print">
                <a:biLevel thresh="25000"/>
              </a:blip>
              <a:srcRect l="27509"/>
              <a:stretch/>
            </p:blipFill>
            <p:spPr bwMode="auto">
              <a:xfrm>
                <a:off x="6416842" y="3516010"/>
                <a:ext cx="1175708" cy="1572236"/>
              </a:xfrm>
              <a:prstGeom prst="rect">
                <a:avLst/>
              </a:prstGeom>
              <a:noFill/>
            </p:spPr>
          </p:pic>
          <p:sp>
            <p:nvSpPr>
              <p:cNvPr id="123" name="Freeform 62"/>
              <p:cNvSpPr>
                <a:spLocks noEditPoints="1"/>
              </p:cNvSpPr>
              <p:nvPr/>
            </p:nvSpPr>
            <p:spPr bwMode="black">
              <a:xfrm>
                <a:off x="7025725" y="4197560"/>
                <a:ext cx="695846" cy="695665"/>
              </a:xfrm>
              <a:custGeom>
                <a:avLst/>
                <a:gdLst>
                  <a:gd name="T0" fmla="*/ 189 w 189"/>
                  <a:gd name="T1" fmla="*/ 94 h 189"/>
                  <a:gd name="T2" fmla="*/ 0 w 189"/>
                  <a:gd name="T3" fmla="*/ 94 h 189"/>
                  <a:gd name="T4" fmla="*/ 129 w 189"/>
                  <a:gd name="T5" fmla="*/ 172 h 189"/>
                  <a:gd name="T6" fmla="*/ 124 w 189"/>
                  <a:gd name="T7" fmla="*/ 123 h 189"/>
                  <a:gd name="T8" fmla="*/ 123 w 189"/>
                  <a:gd name="T9" fmla="*/ 84 h 189"/>
                  <a:gd name="T10" fmla="*/ 140 w 189"/>
                  <a:gd name="T11" fmla="*/ 85 h 189"/>
                  <a:gd name="T12" fmla="*/ 152 w 189"/>
                  <a:gd name="T13" fmla="*/ 89 h 189"/>
                  <a:gd name="T14" fmla="*/ 158 w 189"/>
                  <a:gd name="T15" fmla="*/ 84 h 189"/>
                  <a:gd name="T16" fmla="*/ 152 w 189"/>
                  <a:gd name="T17" fmla="*/ 82 h 189"/>
                  <a:gd name="T18" fmla="*/ 146 w 189"/>
                  <a:gd name="T19" fmla="*/ 78 h 189"/>
                  <a:gd name="T20" fmla="*/ 139 w 189"/>
                  <a:gd name="T21" fmla="*/ 74 h 189"/>
                  <a:gd name="T22" fmla="*/ 128 w 189"/>
                  <a:gd name="T23" fmla="*/ 80 h 189"/>
                  <a:gd name="T24" fmla="*/ 121 w 189"/>
                  <a:gd name="T25" fmla="*/ 72 h 189"/>
                  <a:gd name="T26" fmla="*/ 132 w 189"/>
                  <a:gd name="T27" fmla="*/ 59 h 189"/>
                  <a:gd name="T28" fmla="*/ 140 w 189"/>
                  <a:gd name="T29" fmla="*/ 57 h 189"/>
                  <a:gd name="T30" fmla="*/ 149 w 189"/>
                  <a:gd name="T31" fmla="*/ 52 h 189"/>
                  <a:gd name="T32" fmla="*/ 148 w 189"/>
                  <a:gd name="T33" fmla="*/ 44 h 189"/>
                  <a:gd name="T34" fmla="*/ 144 w 189"/>
                  <a:gd name="T35" fmla="*/ 46 h 189"/>
                  <a:gd name="T36" fmla="*/ 138 w 189"/>
                  <a:gd name="T37" fmla="*/ 48 h 189"/>
                  <a:gd name="T38" fmla="*/ 147 w 189"/>
                  <a:gd name="T39" fmla="*/ 28 h 189"/>
                  <a:gd name="T40" fmla="*/ 108 w 189"/>
                  <a:gd name="T41" fmla="*/ 11 h 189"/>
                  <a:gd name="T42" fmla="*/ 90 w 189"/>
                  <a:gd name="T43" fmla="*/ 43 h 189"/>
                  <a:gd name="T44" fmla="*/ 78 w 189"/>
                  <a:gd name="T45" fmla="*/ 21 h 189"/>
                  <a:gd name="T46" fmla="*/ 69 w 189"/>
                  <a:gd name="T47" fmla="*/ 13 h 189"/>
                  <a:gd name="T48" fmla="*/ 60 w 189"/>
                  <a:gd name="T49" fmla="*/ 23 h 189"/>
                  <a:gd name="T50" fmla="*/ 72 w 189"/>
                  <a:gd name="T51" fmla="*/ 43 h 189"/>
                  <a:gd name="T52" fmla="*/ 59 w 189"/>
                  <a:gd name="T53" fmla="*/ 31 h 189"/>
                  <a:gd name="T54" fmla="*/ 44 w 189"/>
                  <a:gd name="T55" fmla="*/ 49 h 189"/>
                  <a:gd name="T56" fmla="*/ 57 w 189"/>
                  <a:gd name="T57" fmla="*/ 47 h 189"/>
                  <a:gd name="T58" fmla="*/ 73 w 189"/>
                  <a:gd name="T59" fmla="*/ 70 h 189"/>
                  <a:gd name="T60" fmla="*/ 47 w 189"/>
                  <a:gd name="T61" fmla="*/ 100 h 189"/>
                  <a:gd name="T62" fmla="*/ 31 w 189"/>
                  <a:gd name="T63" fmla="*/ 97 h 189"/>
                  <a:gd name="T64" fmla="*/ 40 w 189"/>
                  <a:gd name="T65" fmla="*/ 103 h 189"/>
                  <a:gd name="T66" fmla="*/ 42 w 189"/>
                  <a:gd name="T67" fmla="*/ 116 h 189"/>
                  <a:gd name="T68" fmla="*/ 81 w 189"/>
                  <a:gd name="T69" fmla="*/ 132 h 189"/>
                  <a:gd name="T70" fmla="*/ 67 w 189"/>
                  <a:gd name="T71" fmla="*/ 175 h 189"/>
                  <a:gd name="T72" fmla="*/ 129 w 189"/>
                  <a:gd name="T73" fmla="*/ 172 h 189"/>
                  <a:gd name="T74" fmla="*/ 172 w 189"/>
                  <a:gd name="T75" fmla="*/ 115 h 189"/>
                  <a:gd name="T76" fmla="*/ 172 w 189"/>
                  <a:gd name="T77" fmla="*/ 118 h 189"/>
                  <a:gd name="T78" fmla="*/ 177 w 189"/>
                  <a:gd name="T79" fmla="*/ 114 h 189"/>
                  <a:gd name="T80" fmla="*/ 156 w 189"/>
                  <a:gd name="T81" fmla="*/ 152 h 189"/>
                  <a:gd name="T82" fmla="*/ 52 w 189"/>
                  <a:gd name="T83" fmla="*/ 168 h 189"/>
                  <a:gd name="T84" fmla="*/ 47 w 189"/>
                  <a:gd name="T85" fmla="*/ 126 h 189"/>
                  <a:gd name="T86" fmla="*/ 42 w 189"/>
                  <a:gd name="T87" fmla="*/ 121 h 189"/>
                  <a:gd name="T88" fmla="*/ 20 w 189"/>
                  <a:gd name="T89" fmla="*/ 103 h 189"/>
                  <a:gd name="T90" fmla="*/ 9 w 189"/>
                  <a:gd name="T91" fmla="*/ 94 h 189"/>
                  <a:gd name="T92" fmla="*/ 108 w 189"/>
                  <a:gd name="T93" fmla="*/ 41 h 189"/>
                  <a:gd name="T94" fmla="*/ 108 w 189"/>
                  <a:gd name="T95" fmla="*/ 41 h 189"/>
                  <a:gd name="T96" fmla="*/ 129 w 189"/>
                  <a:gd name="T97" fmla="*/ 58 h 189"/>
                  <a:gd name="T98" fmla="*/ 125 w 189"/>
                  <a:gd name="T99" fmla="*/ 49 h 189"/>
                  <a:gd name="T100" fmla="*/ 160 w 189"/>
                  <a:gd name="T101" fmla="*/ 69 h 189"/>
                  <a:gd name="T102" fmla="*/ 158 w 189"/>
                  <a:gd name="T103" fmla="*/ 77 h 189"/>
                  <a:gd name="T104" fmla="*/ 59 w 189"/>
                  <a:gd name="T105" fmla="*/ 106 h 189"/>
                  <a:gd name="T106" fmla="*/ 46 w 189"/>
                  <a:gd name="T107" fmla="*/ 10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9" h="189">
                    <a:moveTo>
                      <a:pt x="94" y="0"/>
                    </a:moveTo>
                    <a:cubicBezTo>
                      <a:pt x="146" y="0"/>
                      <a:pt x="189" y="42"/>
                      <a:pt x="189" y="94"/>
                    </a:cubicBezTo>
                    <a:cubicBezTo>
                      <a:pt x="189" y="147"/>
                      <a:pt x="146" y="189"/>
                      <a:pt x="94" y="189"/>
                    </a:cubicBezTo>
                    <a:cubicBezTo>
                      <a:pt x="42" y="189"/>
                      <a:pt x="0" y="147"/>
                      <a:pt x="0" y="94"/>
                    </a:cubicBezTo>
                    <a:cubicBezTo>
                      <a:pt x="0" y="42"/>
                      <a:pt x="42" y="0"/>
                      <a:pt x="94" y="0"/>
                    </a:cubicBezTo>
                    <a:close/>
                    <a:moveTo>
                      <a:pt x="129" y="172"/>
                    </a:moveTo>
                    <a:cubicBezTo>
                      <a:pt x="126" y="156"/>
                      <a:pt x="135" y="129"/>
                      <a:pt x="130" y="124"/>
                    </a:cubicBezTo>
                    <a:cubicBezTo>
                      <a:pt x="128" y="123"/>
                      <a:pt x="126" y="122"/>
                      <a:pt x="124" y="123"/>
                    </a:cubicBezTo>
                    <a:cubicBezTo>
                      <a:pt x="120" y="124"/>
                      <a:pt x="116" y="126"/>
                      <a:pt x="113" y="125"/>
                    </a:cubicBezTo>
                    <a:cubicBezTo>
                      <a:pt x="96" y="117"/>
                      <a:pt x="106" y="90"/>
                      <a:pt x="123" y="84"/>
                    </a:cubicBezTo>
                    <a:cubicBezTo>
                      <a:pt x="126" y="83"/>
                      <a:pt x="129" y="83"/>
                      <a:pt x="132" y="83"/>
                    </a:cubicBezTo>
                    <a:cubicBezTo>
                      <a:pt x="137" y="82"/>
                      <a:pt x="140" y="82"/>
                      <a:pt x="140" y="85"/>
                    </a:cubicBezTo>
                    <a:cubicBezTo>
                      <a:pt x="140" y="89"/>
                      <a:pt x="148" y="92"/>
                      <a:pt x="150" y="92"/>
                    </a:cubicBezTo>
                    <a:cubicBezTo>
                      <a:pt x="151" y="92"/>
                      <a:pt x="151" y="89"/>
                      <a:pt x="152" y="89"/>
                    </a:cubicBezTo>
                    <a:cubicBezTo>
                      <a:pt x="159" y="89"/>
                      <a:pt x="164" y="93"/>
                      <a:pt x="165" y="90"/>
                    </a:cubicBezTo>
                    <a:cubicBezTo>
                      <a:pt x="167" y="80"/>
                      <a:pt x="166" y="85"/>
                      <a:pt x="158" y="84"/>
                    </a:cubicBezTo>
                    <a:cubicBezTo>
                      <a:pt x="155" y="83"/>
                      <a:pt x="157" y="78"/>
                      <a:pt x="154" y="78"/>
                    </a:cubicBezTo>
                    <a:cubicBezTo>
                      <a:pt x="152" y="77"/>
                      <a:pt x="155" y="84"/>
                      <a:pt x="152" y="82"/>
                    </a:cubicBezTo>
                    <a:cubicBezTo>
                      <a:pt x="148" y="79"/>
                      <a:pt x="146" y="72"/>
                      <a:pt x="142" y="71"/>
                    </a:cubicBezTo>
                    <a:cubicBezTo>
                      <a:pt x="137" y="70"/>
                      <a:pt x="145" y="75"/>
                      <a:pt x="146" y="78"/>
                    </a:cubicBezTo>
                    <a:cubicBezTo>
                      <a:pt x="147" y="81"/>
                      <a:pt x="143" y="85"/>
                      <a:pt x="141" y="82"/>
                    </a:cubicBezTo>
                    <a:cubicBezTo>
                      <a:pt x="140" y="81"/>
                      <a:pt x="145" y="78"/>
                      <a:pt x="139" y="74"/>
                    </a:cubicBezTo>
                    <a:cubicBezTo>
                      <a:pt x="138" y="72"/>
                      <a:pt x="135" y="72"/>
                      <a:pt x="133" y="74"/>
                    </a:cubicBezTo>
                    <a:cubicBezTo>
                      <a:pt x="130" y="77"/>
                      <a:pt x="129" y="80"/>
                      <a:pt x="128" y="80"/>
                    </a:cubicBezTo>
                    <a:cubicBezTo>
                      <a:pt x="125" y="82"/>
                      <a:pt x="123" y="82"/>
                      <a:pt x="120" y="81"/>
                    </a:cubicBezTo>
                    <a:cubicBezTo>
                      <a:pt x="116" y="80"/>
                      <a:pt x="117" y="71"/>
                      <a:pt x="121" y="72"/>
                    </a:cubicBezTo>
                    <a:cubicBezTo>
                      <a:pt x="133" y="75"/>
                      <a:pt x="122" y="68"/>
                      <a:pt x="125" y="66"/>
                    </a:cubicBezTo>
                    <a:cubicBezTo>
                      <a:pt x="126" y="65"/>
                      <a:pt x="130" y="62"/>
                      <a:pt x="132" y="59"/>
                    </a:cubicBezTo>
                    <a:cubicBezTo>
                      <a:pt x="134" y="57"/>
                      <a:pt x="133" y="51"/>
                      <a:pt x="137" y="52"/>
                    </a:cubicBezTo>
                    <a:cubicBezTo>
                      <a:pt x="139" y="52"/>
                      <a:pt x="138" y="56"/>
                      <a:pt x="140" y="57"/>
                    </a:cubicBezTo>
                    <a:cubicBezTo>
                      <a:pt x="141" y="58"/>
                      <a:pt x="144" y="57"/>
                      <a:pt x="146" y="57"/>
                    </a:cubicBezTo>
                    <a:cubicBezTo>
                      <a:pt x="149" y="57"/>
                      <a:pt x="149" y="55"/>
                      <a:pt x="149" y="52"/>
                    </a:cubicBezTo>
                    <a:cubicBezTo>
                      <a:pt x="149" y="48"/>
                      <a:pt x="156" y="49"/>
                      <a:pt x="156" y="47"/>
                    </a:cubicBezTo>
                    <a:cubicBezTo>
                      <a:pt x="155" y="44"/>
                      <a:pt x="148" y="48"/>
                      <a:pt x="148" y="44"/>
                    </a:cubicBezTo>
                    <a:cubicBezTo>
                      <a:pt x="148" y="39"/>
                      <a:pt x="154" y="38"/>
                      <a:pt x="150" y="37"/>
                    </a:cubicBezTo>
                    <a:cubicBezTo>
                      <a:pt x="147" y="36"/>
                      <a:pt x="143" y="39"/>
                      <a:pt x="144" y="46"/>
                    </a:cubicBezTo>
                    <a:cubicBezTo>
                      <a:pt x="145" y="53"/>
                      <a:pt x="146" y="56"/>
                      <a:pt x="141" y="54"/>
                    </a:cubicBezTo>
                    <a:cubicBezTo>
                      <a:pt x="137" y="51"/>
                      <a:pt x="142" y="46"/>
                      <a:pt x="138" y="48"/>
                    </a:cubicBezTo>
                    <a:cubicBezTo>
                      <a:pt x="135" y="50"/>
                      <a:pt x="133" y="51"/>
                      <a:pt x="133" y="46"/>
                    </a:cubicBezTo>
                    <a:cubicBezTo>
                      <a:pt x="133" y="42"/>
                      <a:pt x="141" y="30"/>
                      <a:pt x="147" y="28"/>
                    </a:cubicBezTo>
                    <a:cubicBezTo>
                      <a:pt x="136" y="19"/>
                      <a:pt x="123" y="13"/>
                      <a:pt x="108" y="11"/>
                    </a:cubicBezTo>
                    <a:cubicBezTo>
                      <a:pt x="108" y="11"/>
                      <a:pt x="108" y="11"/>
                      <a:pt x="108" y="11"/>
                    </a:cubicBezTo>
                    <a:cubicBezTo>
                      <a:pt x="108" y="19"/>
                      <a:pt x="108" y="24"/>
                      <a:pt x="107" y="28"/>
                    </a:cubicBezTo>
                    <a:cubicBezTo>
                      <a:pt x="107" y="33"/>
                      <a:pt x="92" y="34"/>
                      <a:pt x="90" y="43"/>
                    </a:cubicBezTo>
                    <a:cubicBezTo>
                      <a:pt x="88" y="51"/>
                      <a:pt x="85" y="46"/>
                      <a:pt x="80" y="40"/>
                    </a:cubicBezTo>
                    <a:cubicBezTo>
                      <a:pt x="75" y="34"/>
                      <a:pt x="81" y="26"/>
                      <a:pt x="78" y="21"/>
                    </a:cubicBezTo>
                    <a:cubicBezTo>
                      <a:pt x="76" y="16"/>
                      <a:pt x="67" y="23"/>
                      <a:pt x="67" y="18"/>
                    </a:cubicBezTo>
                    <a:cubicBezTo>
                      <a:pt x="67" y="16"/>
                      <a:pt x="69" y="14"/>
                      <a:pt x="69" y="13"/>
                    </a:cubicBezTo>
                    <a:cubicBezTo>
                      <a:pt x="68" y="14"/>
                      <a:pt x="67" y="14"/>
                      <a:pt x="66" y="14"/>
                    </a:cubicBezTo>
                    <a:cubicBezTo>
                      <a:pt x="63" y="16"/>
                      <a:pt x="61" y="22"/>
                      <a:pt x="60" y="23"/>
                    </a:cubicBezTo>
                    <a:cubicBezTo>
                      <a:pt x="57" y="27"/>
                      <a:pt x="64" y="26"/>
                      <a:pt x="67" y="30"/>
                    </a:cubicBezTo>
                    <a:cubicBezTo>
                      <a:pt x="71" y="36"/>
                      <a:pt x="74" y="40"/>
                      <a:pt x="72" y="43"/>
                    </a:cubicBezTo>
                    <a:cubicBezTo>
                      <a:pt x="71" y="46"/>
                      <a:pt x="59" y="43"/>
                      <a:pt x="61" y="38"/>
                    </a:cubicBezTo>
                    <a:cubicBezTo>
                      <a:pt x="64" y="33"/>
                      <a:pt x="62" y="32"/>
                      <a:pt x="59" y="31"/>
                    </a:cubicBezTo>
                    <a:cubicBezTo>
                      <a:pt x="56" y="31"/>
                      <a:pt x="56" y="35"/>
                      <a:pt x="56" y="40"/>
                    </a:cubicBezTo>
                    <a:cubicBezTo>
                      <a:pt x="56" y="44"/>
                      <a:pt x="48" y="45"/>
                      <a:pt x="44" y="49"/>
                    </a:cubicBezTo>
                    <a:cubicBezTo>
                      <a:pt x="40" y="54"/>
                      <a:pt x="47" y="58"/>
                      <a:pt x="53" y="60"/>
                    </a:cubicBezTo>
                    <a:cubicBezTo>
                      <a:pt x="59" y="62"/>
                      <a:pt x="55" y="52"/>
                      <a:pt x="57" y="47"/>
                    </a:cubicBezTo>
                    <a:cubicBezTo>
                      <a:pt x="59" y="40"/>
                      <a:pt x="66" y="46"/>
                      <a:pt x="71" y="52"/>
                    </a:cubicBezTo>
                    <a:cubicBezTo>
                      <a:pt x="75" y="58"/>
                      <a:pt x="82" y="66"/>
                      <a:pt x="73" y="70"/>
                    </a:cubicBezTo>
                    <a:cubicBezTo>
                      <a:pt x="58" y="76"/>
                      <a:pt x="52" y="83"/>
                      <a:pt x="49" y="89"/>
                    </a:cubicBezTo>
                    <a:cubicBezTo>
                      <a:pt x="46" y="95"/>
                      <a:pt x="49" y="98"/>
                      <a:pt x="47" y="100"/>
                    </a:cubicBezTo>
                    <a:cubicBezTo>
                      <a:pt x="45" y="102"/>
                      <a:pt x="45" y="99"/>
                      <a:pt x="43" y="94"/>
                    </a:cubicBezTo>
                    <a:cubicBezTo>
                      <a:pt x="41" y="91"/>
                      <a:pt x="34" y="91"/>
                      <a:pt x="31" y="97"/>
                    </a:cubicBezTo>
                    <a:cubicBezTo>
                      <a:pt x="29" y="98"/>
                      <a:pt x="29" y="101"/>
                      <a:pt x="29" y="104"/>
                    </a:cubicBezTo>
                    <a:cubicBezTo>
                      <a:pt x="29" y="114"/>
                      <a:pt x="36" y="101"/>
                      <a:pt x="40" y="103"/>
                    </a:cubicBezTo>
                    <a:cubicBezTo>
                      <a:pt x="45" y="104"/>
                      <a:pt x="36" y="105"/>
                      <a:pt x="37" y="109"/>
                    </a:cubicBezTo>
                    <a:cubicBezTo>
                      <a:pt x="38" y="113"/>
                      <a:pt x="44" y="107"/>
                      <a:pt x="42" y="116"/>
                    </a:cubicBezTo>
                    <a:cubicBezTo>
                      <a:pt x="41" y="121"/>
                      <a:pt x="49" y="117"/>
                      <a:pt x="54" y="115"/>
                    </a:cubicBezTo>
                    <a:cubicBezTo>
                      <a:pt x="65" y="111"/>
                      <a:pt x="73" y="129"/>
                      <a:pt x="81" y="132"/>
                    </a:cubicBezTo>
                    <a:cubicBezTo>
                      <a:pt x="90" y="135"/>
                      <a:pt x="93" y="137"/>
                      <a:pt x="91" y="141"/>
                    </a:cubicBezTo>
                    <a:cubicBezTo>
                      <a:pt x="85" y="153"/>
                      <a:pt x="73" y="161"/>
                      <a:pt x="67" y="175"/>
                    </a:cubicBezTo>
                    <a:cubicBezTo>
                      <a:pt x="75" y="178"/>
                      <a:pt x="85" y="179"/>
                      <a:pt x="94" y="179"/>
                    </a:cubicBezTo>
                    <a:cubicBezTo>
                      <a:pt x="107" y="179"/>
                      <a:pt x="118" y="177"/>
                      <a:pt x="129" y="172"/>
                    </a:cubicBezTo>
                    <a:close/>
                    <a:moveTo>
                      <a:pt x="177" y="114"/>
                    </a:moveTo>
                    <a:cubicBezTo>
                      <a:pt x="175" y="114"/>
                      <a:pt x="173" y="115"/>
                      <a:pt x="172" y="115"/>
                    </a:cubicBezTo>
                    <a:cubicBezTo>
                      <a:pt x="167" y="113"/>
                      <a:pt x="170" y="93"/>
                      <a:pt x="163" y="94"/>
                    </a:cubicBezTo>
                    <a:cubicBezTo>
                      <a:pt x="160" y="95"/>
                      <a:pt x="165" y="110"/>
                      <a:pt x="172" y="118"/>
                    </a:cubicBezTo>
                    <a:cubicBezTo>
                      <a:pt x="173" y="119"/>
                      <a:pt x="174" y="118"/>
                      <a:pt x="176" y="118"/>
                    </a:cubicBezTo>
                    <a:cubicBezTo>
                      <a:pt x="176" y="117"/>
                      <a:pt x="177" y="115"/>
                      <a:pt x="177" y="114"/>
                    </a:cubicBezTo>
                    <a:close/>
                    <a:moveTo>
                      <a:pt x="172" y="128"/>
                    </a:moveTo>
                    <a:cubicBezTo>
                      <a:pt x="164" y="126"/>
                      <a:pt x="158" y="144"/>
                      <a:pt x="156" y="152"/>
                    </a:cubicBezTo>
                    <a:cubicBezTo>
                      <a:pt x="163" y="145"/>
                      <a:pt x="168" y="137"/>
                      <a:pt x="172" y="128"/>
                    </a:cubicBezTo>
                    <a:close/>
                    <a:moveTo>
                      <a:pt x="52" y="168"/>
                    </a:moveTo>
                    <a:cubicBezTo>
                      <a:pt x="53" y="160"/>
                      <a:pt x="54" y="151"/>
                      <a:pt x="52" y="150"/>
                    </a:cubicBezTo>
                    <a:cubicBezTo>
                      <a:pt x="45" y="144"/>
                      <a:pt x="40" y="135"/>
                      <a:pt x="47" y="126"/>
                    </a:cubicBezTo>
                    <a:cubicBezTo>
                      <a:pt x="48" y="125"/>
                      <a:pt x="49" y="124"/>
                      <a:pt x="49" y="122"/>
                    </a:cubicBezTo>
                    <a:cubicBezTo>
                      <a:pt x="50" y="119"/>
                      <a:pt x="47" y="121"/>
                      <a:pt x="42" y="121"/>
                    </a:cubicBezTo>
                    <a:cubicBezTo>
                      <a:pt x="37" y="121"/>
                      <a:pt x="41" y="113"/>
                      <a:pt x="31" y="112"/>
                    </a:cubicBezTo>
                    <a:cubicBezTo>
                      <a:pt x="21" y="111"/>
                      <a:pt x="21" y="109"/>
                      <a:pt x="20" y="103"/>
                    </a:cubicBezTo>
                    <a:cubicBezTo>
                      <a:pt x="20" y="97"/>
                      <a:pt x="14" y="91"/>
                      <a:pt x="9" y="90"/>
                    </a:cubicBezTo>
                    <a:cubicBezTo>
                      <a:pt x="9" y="91"/>
                      <a:pt x="9" y="93"/>
                      <a:pt x="9" y="94"/>
                    </a:cubicBezTo>
                    <a:cubicBezTo>
                      <a:pt x="9" y="126"/>
                      <a:pt x="27" y="154"/>
                      <a:pt x="52" y="168"/>
                    </a:cubicBezTo>
                    <a:close/>
                    <a:moveTo>
                      <a:pt x="108" y="41"/>
                    </a:moveTo>
                    <a:cubicBezTo>
                      <a:pt x="112" y="43"/>
                      <a:pt x="116" y="40"/>
                      <a:pt x="115" y="37"/>
                    </a:cubicBezTo>
                    <a:cubicBezTo>
                      <a:pt x="112" y="32"/>
                      <a:pt x="103" y="35"/>
                      <a:pt x="108" y="41"/>
                    </a:cubicBezTo>
                    <a:close/>
                    <a:moveTo>
                      <a:pt x="125" y="49"/>
                    </a:moveTo>
                    <a:cubicBezTo>
                      <a:pt x="128" y="49"/>
                      <a:pt x="130" y="55"/>
                      <a:pt x="129" y="58"/>
                    </a:cubicBezTo>
                    <a:cubicBezTo>
                      <a:pt x="127" y="64"/>
                      <a:pt x="122" y="60"/>
                      <a:pt x="121" y="56"/>
                    </a:cubicBezTo>
                    <a:cubicBezTo>
                      <a:pt x="121" y="52"/>
                      <a:pt x="122" y="49"/>
                      <a:pt x="125" y="49"/>
                    </a:cubicBezTo>
                    <a:close/>
                    <a:moveTo>
                      <a:pt x="158" y="77"/>
                    </a:moveTo>
                    <a:cubicBezTo>
                      <a:pt x="155" y="74"/>
                      <a:pt x="156" y="70"/>
                      <a:pt x="160" y="69"/>
                    </a:cubicBezTo>
                    <a:cubicBezTo>
                      <a:pt x="167" y="68"/>
                      <a:pt x="176" y="75"/>
                      <a:pt x="170" y="77"/>
                    </a:cubicBezTo>
                    <a:cubicBezTo>
                      <a:pt x="167" y="78"/>
                      <a:pt x="162" y="78"/>
                      <a:pt x="158" y="77"/>
                    </a:cubicBezTo>
                    <a:close/>
                    <a:moveTo>
                      <a:pt x="46" y="102"/>
                    </a:moveTo>
                    <a:cubicBezTo>
                      <a:pt x="49" y="102"/>
                      <a:pt x="57" y="104"/>
                      <a:pt x="59" y="106"/>
                    </a:cubicBezTo>
                    <a:cubicBezTo>
                      <a:pt x="61" y="109"/>
                      <a:pt x="53" y="108"/>
                      <a:pt x="48" y="106"/>
                    </a:cubicBezTo>
                    <a:cubicBezTo>
                      <a:pt x="45" y="105"/>
                      <a:pt x="43" y="103"/>
                      <a:pt x="46" y="102"/>
                    </a:cubicBez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sz="1200"/>
              </a:p>
            </p:txBody>
          </p:sp>
        </p:grpSp>
        <p:sp>
          <p:nvSpPr>
            <p:cNvPr id="124" name="TextBox 123"/>
            <p:cNvSpPr txBox="1"/>
            <p:nvPr/>
          </p:nvSpPr>
          <p:spPr>
            <a:xfrm>
              <a:off x="3815435" y="3129107"/>
              <a:ext cx="1240945" cy="245066"/>
            </a:xfrm>
            <a:prstGeom prst="rect">
              <a:avLst/>
            </a:prstGeom>
            <a:noFill/>
          </p:spPr>
          <p:txBody>
            <a:bodyPr wrap="square" lIns="0" tIns="0" rIns="0" bIns="0" rtlCol="0">
              <a:spAutoFit/>
            </a:bodyPr>
            <a:lstStyle/>
            <a:p>
              <a:pPr algn="ctr"/>
              <a:r>
                <a:rPr lang="en-US" sz="1100" dirty="0">
                  <a:solidFill>
                    <a:schemeClr val="bg1">
                      <a:alpha val="99000"/>
                    </a:schemeClr>
                  </a:solidFill>
                </a:rPr>
                <a:t>WA Web Role</a:t>
              </a:r>
            </a:p>
          </p:txBody>
        </p:sp>
      </p:grpSp>
      <p:grpSp>
        <p:nvGrpSpPr>
          <p:cNvPr id="25" name="Group 24"/>
          <p:cNvGrpSpPr/>
          <p:nvPr/>
        </p:nvGrpSpPr>
        <p:grpSpPr>
          <a:xfrm>
            <a:off x="2132511" y="4001725"/>
            <a:ext cx="589472" cy="788077"/>
            <a:chOff x="2575715" y="5186214"/>
            <a:chExt cx="785758" cy="1050769"/>
          </a:xfrm>
        </p:grpSpPr>
        <p:pic>
          <p:nvPicPr>
            <p:cNvPr id="130" name="Picture 6" descr="\\magnum\Projects\Microsoft\Cloud Power FY12\Design\Icons\PNGs\Server_2.png"/>
            <p:cNvPicPr>
              <a:picLocks noChangeAspect="1" noChangeArrowheads="1"/>
            </p:cNvPicPr>
            <p:nvPr/>
          </p:nvPicPr>
          <p:blipFill rotWithShape="1">
            <a:blip r:embed="rId3" cstate="print">
              <a:biLevel thresh="25000"/>
            </a:blip>
            <a:srcRect l="27509"/>
            <a:stretch/>
          </p:blipFill>
          <p:spPr bwMode="auto">
            <a:xfrm>
              <a:off x="2575715" y="5186214"/>
              <a:ext cx="785758" cy="1050769"/>
            </a:xfrm>
            <a:prstGeom prst="rect">
              <a:avLst/>
            </a:prstGeom>
            <a:noFill/>
          </p:spPr>
        </p:pic>
        <p:grpSp>
          <p:nvGrpSpPr>
            <p:cNvPr id="155" name="Group 154"/>
            <p:cNvGrpSpPr/>
            <p:nvPr/>
          </p:nvGrpSpPr>
          <p:grpSpPr>
            <a:xfrm>
              <a:off x="2716724" y="5793346"/>
              <a:ext cx="619477" cy="443637"/>
              <a:chOff x="1840649" y="4818296"/>
              <a:chExt cx="966161" cy="691914"/>
            </a:xfrm>
          </p:grpSpPr>
          <p:sp>
            <p:nvSpPr>
              <p:cNvPr id="156" name="Freeform 155"/>
              <p:cNvSpPr>
                <a:spLocks noChangeAspect="1"/>
              </p:cNvSpPr>
              <p:nvPr/>
            </p:nvSpPr>
            <p:spPr bwMode="auto">
              <a:xfrm>
                <a:off x="1840649" y="4818297"/>
                <a:ext cx="483050" cy="691913"/>
              </a:xfrm>
              <a:custGeom>
                <a:avLst/>
                <a:gdLst/>
                <a:ahLst/>
                <a:cxnLst>
                  <a:cxn ang="0">
                    <a:pos x="690" y="0"/>
                  </a:cxn>
                  <a:cxn ang="0">
                    <a:pos x="0" y="1003"/>
                  </a:cxn>
                  <a:cxn ang="0">
                    <a:pos x="689" y="1143"/>
                  </a:cxn>
                  <a:cxn ang="0">
                    <a:pos x="690" y="0"/>
                  </a:cxn>
                </a:cxnLst>
                <a:rect l="0" t="0" r="r" b="b"/>
                <a:pathLst>
                  <a:path w="690" h="1143">
                    <a:moveTo>
                      <a:pt x="690" y="0"/>
                    </a:moveTo>
                    <a:lnTo>
                      <a:pt x="0" y="1003"/>
                    </a:lnTo>
                    <a:lnTo>
                      <a:pt x="689" y="1143"/>
                    </a:lnTo>
                    <a:lnTo>
                      <a:pt x="690" y="0"/>
                    </a:lnTo>
                    <a:close/>
                  </a:path>
                </a:pathLst>
              </a:custGeom>
              <a:solidFill>
                <a:schemeClr val="accent4"/>
              </a:solidFill>
              <a:ln w="9525" cap="flat" cmpd="sng">
                <a:noFill/>
                <a:prstDash val="solid"/>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57" name="Freeform 156"/>
              <p:cNvSpPr>
                <a:spLocks noChangeAspect="1"/>
              </p:cNvSpPr>
              <p:nvPr/>
            </p:nvSpPr>
            <p:spPr bwMode="auto">
              <a:xfrm flipH="1">
                <a:off x="2323760" y="4818296"/>
                <a:ext cx="483050" cy="691913"/>
              </a:xfrm>
              <a:custGeom>
                <a:avLst/>
                <a:gdLst/>
                <a:ahLst/>
                <a:cxnLst>
                  <a:cxn ang="0">
                    <a:pos x="690" y="0"/>
                  </a:cxn>
                  <a:cxn ang="0">
                    <a:pos x="0" y="1003"/>
                  </a:cxn>
                  <a:cxn ang="0">
                    <a:pos x="689" y="1143"/>
                  </a:cxn>
                  <a:cxn ang="0">
                    <a:pos x="690" y="0"/>
                  </a:cxn>
                </a:cxnLst>
                <a:rect l="0" t="0" r="r" b="b"/>
                <a:pathLst>
                  <a:path w="690" h="1143">
                    <a:moveTo>
                      <a:pt x="690" y="0"/>
                    </a:moveTo>
                    <a:lnTo>
                      <a:pt x="0" y="1003"/>
                    </a:lnTo>
                    <a:lnTo>
                      <a:pt x="689" y="1143"/>
                    </a:lnTo>
                    <a:lnTo>
                      <a:pt x="690" y="0"/>
                    </a:lnTo>
                    <a:close/>
                  </a:path>
                </a:pathLst>
              </a:custGeom>
              <a:solidFill>
                <a:schemeClr val="accent4">
                  <a:lumMod val="75000"/>
                </a:schemeClr>
              </a:solidFill>
              <a:ln w="9525" cap="flat" cmpd="sng">
                <a:noFill/>
                <a:prstDash val="solid"/>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58" name="Oval 157"/>
              <p:cNvSpPr>
                <a:spLocks noChangeAspect="1" noChangeArrowheads="1"/>
              </p:cNvSpPr>
              <p:nvPr/>
            </p:nvSpPr>
            <p:spPr bwMode="auto">
              <a:xfrm>
                <a:off x="2201709" y="4985896"/>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59" name="Oval 158"/>
              <p:cNvSpPr>
                <a:spLocks noChangeAspect="1" noChangeArrowheads="1"/>
              </p:cNvSpPr>
              <p:nvPr/>
            </p:nvSpPr>
            <p:spPr bwMode="auto">
              <a:xfrm flipH="1">
                <a:off x="2351276" y="4985914"/>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60" name="Oval 159"/>
              <p:cNvSpPr>
                <a:spLocks noChangeAspect="1" noChangeArrowheads="1"/>
              </p:cNvSpPr>
              <p:nvPr/>
            </p:nvSpPr>
            <p:spPr bwMode="auto">
              <a:xfrm>
                <a:off x="2201709" y="531709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61" name="Oval 160"/>
              <p:cNvSpPr>
                <a:spLocks noChangeAspect="1" noChangeArrowheads="1"/>
              </p:cNvSpPr>
              <p:nvPr/>
            </p:nvSpPr>
            <p:spPr bwMode="auto">
              <a:xfrm flipH="1">
                <a:off x="2351276" y="5317110"/>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62" name="Oval 161"/>
              <p:cNvSpPr>
                <a:spLocks noChangeAspect="1" noChangeArrowheads="1"/>
              </p:cNvSpPr>
              <p:nvPr/>
            </p:nvSpPr>
            <p:spPr bwMode="auto">
              <a:xfrm flipH="1">
                <a:off x="2477440" y="529328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63" name="Oval 162"/>
              <p:cNvSpPr>
                <a:spLocks noChangeAspect="1" noChangeArrowheads="1"/>
              </p:cNvSpPr>
              <p:nvPr/>
            </p:nvSpPr>
            <p:spPr bwMode="auto">
              <a:xfrm>
                <a:off x="2077441" y="529328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64" name="Oval 163"/>
              <p:cNvSpPr>
                <a:spLocks noChangeAspect="1" noChangeArrowheads="1"/>
              </p:cNvSpPr>
              <p:nvPr/>
            </p:nvSpPr>
            <p:spPr bwMode="auto">
              <a:xfrm flipH="1">
                <a:off x="2603604" y="5277799"/>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65" name="Oval 164"/>
              <p:cNvSpPr>
                <a:spLocks noChangeAspect="1" noChangeArrowheads="1"/>
              </p:cNvSpPr>
              <p:nvPr/>
            </p:nvSpPr>
            <p:spPr bwMode="auto">
              <a:xfrm flipH="1">
                <a:off x="1953173" y="5277799"/>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66" name="Arc 165"/>
              <p:cNvSpPr/>
              <p:nvPr/>
            </p:nvSpPr>
            <p:spPr>
              <a:xfrm rot="5012506">
                <a:off x="2200463" y="5152334"/>
                <a:ext cx="197274" cy="174698"/>
              </a:xfrm>
              <a:prstGeom prst="arc">
                <a:avLst>
                  <a:gd name="adj1" fmla="val 16200000"/>
                  <a:gd name="adj2" fmla="val 81480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sp>
            <p:nvSpPr>
              <p:cNvPr id="167" name="Arc 166"/>
              <p:cNvSpPr/>
              <p:nvPr/>
            </p:nvSpPr>
            <p:spPr>
              <a:xfrm rot="16587494" flipH="1">
                <a:off x="2252986" y="5152334"/>
                <a:ext cx="197274" cy="174698"/>
              </a:xfrm>
              <a:prstGeom prst="arc">
                <a:avLst>
                  <a:gd name="adj1" fmla="val 16200000"/>
                  <a:gd name="adj2" fmla="val 81480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sp>
            <p:nvSpPr>
              <p:cNvPr id="168" name="Arc 167"/>
              <p:cNvSpPr/>
              <p:nvPr/>
            </p:nvSpPr>
            <p:spPr>
              <a:xfrm rot="7395384">
                <a:off x="2218960" y="4926421"/>
                <a:ext cx="150756" cy="174698"/>
              </a:xfrm>
              <a:prstGeom prst="arc">
                <a:avLst>
                  <a:gd name="adj1" fmla="val 16200000"/>
                  <a:gd name="adj2" fmla="val 21459126"/>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cxnSp>
            <p:nvCxnSpPr>
              <p:cNvPr id="169" name="Straight Connector 168"/>
              <p:cNvCxnSpPr>
                <a:stCxn id="158" idx="4"/>
                <a:endCxn id="160" idx="0"/>
              </p:cNvCxnSpPr>
              <p:nvPr/>
            </p:nvCxnSpPr>
            <p:spPr>
              <a:xfrm>
                <a:off x="2247429" y="5077336"/>
                <a:ext cx="0" cy="2397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0" name="Oval 169"/>
              <p:cNvSpPr>
                <a:spLocks noChangeAspect="1" noChangeArrowheads="1"/>
              </p:cNvSpPr>
              <p:nvPr/>
            </p:nvSpPr>
            <p:spPr bwMode="auto">
              <a:xfrm>
                <a:off x="2201709" y="5139927"/>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171" name="Straight Connector 170"/>
              <p:cNvCxnSpPr>
                <a:stCxn id="159" idx="4"/>
                <a:endCxn id="161" idx="0"/>
              </p:cNvCxnSpPr>
              <p:nvPr/>
            </p:nvCxnSpPr>
            <p:spPr>
              <a:xfrm>
                <a:off x="2396996" y="5077354"/>
                <a:ext cx="0" cy="2397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2" name="Oval 171"/>
              <p:cNvSpPr>
                <a:spLocks noChangeAspect="1" noChangeArrowheads="1"/>
              </p:cNvSpPr>
              <p:nvPr/>
            </p:nvSpPr>
            <p:spPr bwMode="auto">
              <a:xfrm flipH="1">
                <a:off x="2351275" y="5139945"/>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173" name="Straight Connector 172"/>
              <p:cNvCxnSpPr>
                <a:stCxn id="159" idx="3"/>
                <a:endCxn id="164" idx="7"/>
              </p:cNvCxnSpPr>
              <p:nvPr/>
            </p:nvCxnSpPr>
            <p:spPr>
              <a:xfrm>
                <a:off x="2429325" y="5063963"/>
                <a:ext cx="187670" cy="22722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4" name="Oval 173"/>
              <p:cNvSpPr>
                <a:spLocks noChangeAspect="1" noChangeArrowheads="1"/>
              </p:cNvSpPr>
              <p:nvPr/>
            </p:nvSpPr>
            <p:spPr bwMode="auto">
              <a:xfrm flipH="1">
                <a:off x="2477440" y="5131857"/>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175" name="Straight Connector 174"/>
              <p:cNvCxnSpPr>
                <a:stCxn id="158" idx="3"/>
                <a:endCxn id="165" idx="1"/>
              </p:cNvCxnSpPr>
              <p:nvPr/>
            </p:nvCxnSpPr>
            <p:spPr>
              <a:xfrm flipH="1">
                <a:off x="2031222" y="5063945"/>
                <a:ext cx="183878" cy="2272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6" name="Oval 175"/>
              <p:cNvSpPr>
                <a:spLocks noChangeAspect="1" noChangeArrowheads="1"/>
              </p:cNvSpPr>
              <p:nvPr/>
            </p:nvSpPr>
            <p:spPr bwMode="auto">
              <a:xfrm>
                <a:off x="2082174" y="5131848"/>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177" name="Straight Connector 176"/>
              <p:cNvCxnSpPr>
                <a:stCxn id="170" idx="3"/>
                <a:endCxn id="163" idx="7"/>
              </p:cNvCxnSpPr>
              <p:nvPr/>
            </p:nvCxnSpPr>
            <p:spPr>
              <a:xfrm flipH="1">
                <a:off x="2155490" y="5217976"/>
                <a:ext cx="59610" cy="886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a:stCxn id="172" idx="3"/>
                <a:endCxn id="162" idx="7"/>
              </p:cNvCxnSpPr>
              <p:nvPr/>
            </p:nvCxnSpPr>
            <p:spPr>
              <a:xfrm>
                <a:off x="2429325" y="5217994"/>
                <a:ext cx="61506" cy="8867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26" name="Group 25"/>
          <p:cNvGrpSpPr/>
          <p:nvPr/>
        </p:nvGrpSpPr>
        <p:grpSpPr>
          <a:xfrm>
            <a:off x="2960469" y="4071295"/>
            <a:ext cx="660522" cy="947072"/>
            <a:chOff x="3803631" y="4942798"/>
            <a:chExt cx="880467" cy="1262763"/>
          </a:xfrm>
        </p:grpSpPr>
        <p:sp>
          <p:nvSpPr>
            <p:cNvPr id="12" name="TextBox 11"/>
            <p:cNvSpPr txBox="1"/>
            <p:nvPr/>
          </p:nvSpPr>
          <p:spPr>
            <a:xfrm>
              <a:off x="3803632" y="5631045"/>
              <a:ext cx="880466" cy="574516"/>
            </a:xfrm>
            <a:prstGeom prst="rect">
              <a:avLst/>
            </a:prstGeom>
            <a:noFill/>
          </p:spPr>
          <p:txBody>
            <a:bodyPr wrap="square" lIns="0" tIns="0" rIns="0" bIns="0" rtlCol="0">
              <a:spAutoFit/>
            </a:bodyPr>
            <a:lstStyle>
              <a:defPPr>
                <a:defRPr lang="en-US"/>
              </a:defPPr>
              <a:lvl1pPr algn="ctr">
                <a:defRPr sz="1400">
                  <a:solidFill>
                    <a:schemeClr val="bg1">
                      <a:alpha val="99000"/>
                    </a:schemeClr>
                  </a:solidFill>
                </a:defRPr>
              </a:lvl1pPr>
            </a:lstStyle>
            <a:p>
              <a:r>
                <a:rPr lang="en-US" dirty="0"/>
                <a:t>SQL Mirror</a:t>
              </a:r>
            </a:p>
          </p:txBody>
        </p:sp>
        <p:grpSp>
          <p:nvGrpSpPr>
            <p:cNvPr id="179" name="Group 178"/>
            <p:cNvGrpSpPr/>
            <p:nvPr/>
          </p:nvGrpSpPr>
          <p:grpSpPr>
            <a:xfrm>
              <a:off x="3803631" y="4942798"/>
              <a:ext cx="880466" cy="684737"/>
              <a:chOff x="8150715" y="4071372"/>
              <a:chExt cx="1143692" cy="889448"/>
            </a:xfrm>
          </p:grpSpPr>
          <p:sp>
            <p:nvSpPr>
              <p:cNvPr id="180" name="Freeform 34"/>
              <p:cNvSpPr>
                <a:spLocks noEditPoints="1"/>
              </p:cNvSpPr>
              <p:nvPr/>
            </p:nvSpPr>
            <p:spPr bwMode="auto">
              <a:xfrm>
                <a:off x="8810226" y="4485693"/>
                <a:ext cx="484181" cy="475127"/>
              </a:xfrm>
              <a:custGeom>
                <a:avLst/>
                <a:gdLst>
                  <a:gd name="T0" fmla="*/ 1691 w 1811"/>
                  <a:gd name="T1" fmla="*/ 192 h 1777"/>
                  <a:gd name="T2" fmla="*/ 907 w 1811"/>
                  <a:gd name="T3" fmla="*/ 0 h 1777"/>
                  <a:gd name="T4" fmla="*/ 330 w 1811"/>
                  <a:gd name="T5" fmla="*/ 83 h 1777"/>
                  <a:gd name="T6" fmla="*/ 120 w 1811"/>
                  <a:gd name="T7" fmla="*/ 192 h 1777"/>
                  <a:gd name="T8" fmla="*/ 0 w 1811"/>
                  <a:gd name="T9" fmla="*/ 419 h 1777"/>
                  <a:gd name="T10" fmla="*/ 0 w 1811"/>
                  <a:gd name="T11" fmla="*/ 1306 h 1777"/>
                  <a:gd name="T12" fmla="*/ 108 w 1811"/>
                  <a:gd name="T13" fmla="*/ 1543 h 1777"/>
                  <a:gd name="T14" fmla="*/ 907 w 1811"/>
                  <a:gd name="T15" fmla="*/ 1777 h 1777"/>
                  <a:gd name="T16" fmla="*/ 1150 w 1811"/>
                  <a:gd name="T17" fmla="*/ 1762 h 1777"/>
                  <a:gd name="T18" fmla="*/ 1700 w 1811"/>
                  <a:gd name="T19" fmla="*/ 1547 h 1777"/>
                  <a:gd name="T20" fmla="*/ 1703 w 1811"/>
                  <a:gd name="T21" fmla="*/ 1547 h 1777"/>
                  <a:gd name="T22" fmla="*/ 1811 w 1811"/>
                  <a:gd name="T23" fmla="*/ 1310 h 1777"/>
                  <a:gd name="T24" fmla="*/ 1811 w 1811"/>
                  <a:gd name="T25" fmla="*/ 832 h 1777"/>
                  <a:gd name="T26" fmla="*/ 1811 w 1811"/>
                  <a:gd name="T27" fmla="*/ 832 h 1777"/>
                  <a:gd name="T28" fmla="*/ 1811 w 1811"/>
                  <a:gd name="T29" fmla="*/ 419 h 1777"/>
                  <a:gd name="T30" fmla="*/ 1691 w 1811"/>
                  <a:gd name="T31" fmla="*/ 192 h 1777"/>
                  <a:gd name="T32" fmla="*/ 907 w 1811"/>
                  <a:gd name="T33" fmla="*/ 167 h 1777"/>
                  <a:gd name="T34" fmla="*/ 1646 w 1811"/>
                  <a:gd name="T35" fmla="*/ 419 h 1777"/>
                  <a:gd name="T36" fmla="*/ 907 w 1811"/>
                  <a:gd name="T37" fmla="*/ 672 h 1777"/>
                  <a:gd name="T38" fmla="*/ 167 w 1811"/>
                  <a:gd name="T39" fmla="*/ 419 h 1777"/>
                  <a:gd name="T40" fmla="*/ 907 w 1811"/>
                  <a:gd name="T41" fmla="*/ 167 h 1777"/>
                  <a:gd name="T42" fmla="*/ 167 w 1811"/>
                  <a:gd name="T43" fmla="*/ 593 h 1777"/>
                  <a:gd name="T44" fmla="*/ 232 w 1811"/>
                  <a:gd name="T45" fmla="*/ 638 h 1777"/>
                  <a:gd name="T46" fmla="*/ 907 w 1811"/>
                  <a:gd name="T47" fmla="*/ 771 h 1777"/>
                  <a:gd name="T48" fmla="*/ 1455 w 1811"/>
                  <a:gd name="T49" fmla="*/ 692 h 1777"/>
                  <a:gd name="T50" fmla="*/ 1641 w 1811"/>
                  <a:gd name="T51" fmla="*/ 598 h 1777"/>
                  <a:gd name="T52" fmla="*/ 1646 w 1811"/>
                  <a:gd name="T53" fmla="*/ 593 h 1777"/>
                  <a:gd name="T54" fmla="*/ 1646 w 1811"/>
                  <a:gd name="T55" fmla="*/ 774 h 1777"/>
                  <a:gd name="T56" fmla="*/ 1646 w 1811"/>
                  <a:gd name="T57" fmla="*/ 822 h 1777"/>
                  <a:gd name="T58" fmla="*/ 1245 w 1811"/>
                  <a:gd name="T59" fmla="*/ 932 h 1777"/>
                  <a:gd name="T60" fmla="*/ 901 w 1811"/>
                  <a:gd name="T61" fmla="*/ 962 h 1777"/>
                  <a:gd name="T62" fmla="*/ 167 w 1811"/>
                  <a:gd name="T63" fmla="*/ 722 h 1777"/>
                  <a:gd name="T64" fmla="*/ 167 w 1811"/>
                  <a:gd name="T65" fmla="*/ 593 h 1777"/>
                  <a:gd name="T66" fmla="*/ 167 w 1811"/>
                  <a:gd name="T67" fmla="*/ 1049 h 1777"/>
                  <a:gd name="T68" fmla="*/ 167 w 1811"/>
                  <a:gd name="T69" fmla="*/ 884 h 1777"/>
                  <a:gd name="T70" fmla="*/ 232 w 1811"/>
                  <a:gd name="T71" fmla="*/ 929 h 1777"/>
                  <a:gd name="T72" fmla="*/ 901 w 1811"/>
                  <a:gd name="T73" fmla="*/ 1058 h 1777"/>
                  <a:gd name="T74" fmla="*/ 1183 w 1811"/>
                  <a:gd name="T75" fmla="*/ 1040 h 1777"/>
                  <a:gd name="T76" fmla="*/ 1646 w 1811"/>
                  <a:gd name="T77" fmla="*/ 934 h 1777"/>
                  <a:gd name="T78" fmla="*/ 1646 w 1811"/>
                  <a:gd name="T79" fmla="*/ 1138 h 1777"/>
                  <a:gd name="T80" fmla="*/ 1159 w 1811"/>
                  <a:gd name="T81" fmla="*/ 1252 h 1777"/>
                  <a:gd name="T82" fmla="*/ 901 w 1811"/>
                  <a:gd name="T83" fmla="*/ 1268 h 1777"/>
                  <a:gd name="T84" fmla="*/ 167 w 1811"/>
                  <a:gd name="T85" fmla="*/ 1053 h 1777"/>
                  <a:gd name="T86" fmla="*/ 167 w 1811"/>
                  <a:gd name="T87" fmla="*/ 1049 h 1777"/>
                  <a:gd name="T88" fmla="*/ 907 w 1811"/>
                  <a:gd name="T89" fmla="*/ 1611 h 1777"/>
                  <a:gd name="T90" fmla="*/ 167 w 1811"/>
                  <a:gd name="T91" fmla="*/ 1306 h 1777"/>
                  <a:gd name="T92" fmla="*/ 167 w 1811"/>
                  <a:gd name="T93" fmla="*/ 1196 h 1777"/>
                  <a:gd name="T94" fmla="*/ 226 w 1811"/>
                  <a:gd name="T95" fmla="*/ 1233 h 1777"/>
                  <a:gd name="T96" fmla="*/ 901 w 1811"/>
                  <a:gd name="T97" fmla="*/ 1365 h 1777"/>
                  <a:gd name="T98" fmla="*/ 1157 w 1811"/>
                  <a:gd name="T99" fmla="*/ 1350 h 1777"/>
                  <a:gd name="T100" fmla="*/ 1646 w 1811"/>
                  <a:gd name="T101" fmla="*/ 1241 h 1777"/>
                  <a:gd name="T102" fmla="*/ 1646 w 1811"/>
                  <a:gd name="T103" fmla="*/ 1394 h 1777"/>
                  <a:gd name="T104" fmla="*/ 1517 w 1811"/>
                  <a:gd name="T105" fmla="*/ 1510 h 1777"/>
                  <a:gd name="T106" fmla="*/ 1153 w 1811"/>
                  <a:gd name="T107" fmla="*/ 1594 h 1777"/>
                  <a:gd name="T108" fmla="*/ 907 w 1811"/>
                  <a:gd name="T109" fmla="*/ 1611 h 1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1" h="1777">
                    <a:moveTo>
                      <a:pt x="1691" y="192"/>
                    </a:moveTo>
                    <a:cubicBezTo>
                      <a:pt x="1512" y="56"/>
                      <a:pt x="1237" y="5"/>
                      <a:pt x="907" y="0"/>
                    </a:cubicBezTo>
                    <a:cubicBezTo>
                      <a:pt x="686" y="0"/>
                      <a:pt x="486" y="30"/>
                      <a:pt x="330" y="83"/>
                    </a:cubicBezTo>
                    <a:cubicBezTo>
                      <a:pt x="250" y="111"/>
                      <a:pt x="181" y="143"/>
                      <a:pt x="120" y="192"/>
                    </a:cubicBezTo>
                    <a:cubicBezTo>
                      <a:pt x="61" y="237"/>
                      <a:pt x="0" y="315"/>
                      <a:pt x="0" y="419"/>
                    </a:cubicBezTo>
                    <a:cubicBezTo>
                      <a:pt x="0" y="1306"/>
                      <a:pt x="0" y="1306"/>
                      <a:pt x="0" y="1306"/>
                    </a:cubicBezTo>
                    <a:cubicBezTo>
                      <a:pt x="0" y="1405"/>
                      <a:pt x="49" y="1488"/>
                      <a:pt x="108" y="1543"/>
                    </a:cubicBezTo>
                    <a:cubicBezTo>
                      <a:pt x="286" y="1707"/>
                      <a:pt x="571" y="1772"/>
                      <a:pt x="907" y="1777"/>
                    </a:cubicBezTo>
                    <a:cubicBezTo>
                      <a:pt x="989" y="1777"/>
                      <a:pt x="1074" y="1772"/>
                      <a:pt x="1150" y="1762"/>
                    </a:cubicBezTo>
                    <a:cubicBezTo>
                      <a:pt x="1150" y="1762"/>
                      <a:pt x="1560" y="1688"/>
                      <a:pt x="1700" y="1547"/>
                    </a:cubicBezTo>
                    <a:cubicBezTo>
                      <a:pt x="1703" y="1547"/>
                      <a:pt x="1703" y="1547"/>
                      <a:pt x="1703" y="1547"/>
                    </a:cubicBezTo>
                    <a:cubicBezTo>
                      <a:pt x="1762" y="1492"/>
                      <a:pt x="1811" y="1409"/>
                      <a:pt x="1811" y="1310"/>
                    </a:cubicBezTo>
                    <a:cubicBezTo>
                      <a:pt x="1811" y="1310"/>
                      <a:pt x="1811" y="1310"/>
                      <a:pt x="1811" y="832"/>
                    </a:cubicBezTo>
                    <a:cubicBezTo>
                      <a:pt x="1811" y="832"/>
                      <a:pt x="1811" y="832"/>
                      <a:pt x="1811" y="832"/>
                    </a:cubicBezTo>
                    <a:cubicBezTo>
                      <a:pt x="1811" y="419"/>
                      <a:pt x="1811" y="419"/>
                      <a:pt x="1811" y="419"/>
                    </a:cubicBezTo>
                    <a:cubicBezTo>
                      <a:pt x="1811" y="315"/>
                      <a:pt x="1750" y="237"/>
                      <a:pt x="1691" y="192"/>
                    </a:cubicBezTo>
                    <a:close/>
                    <a:moveTo>
                      <a:pt x="907" y="167"/>
                    </a:moveTo>
                    <a:cubicBezTo>
                      <a:pt x="1313" y="167"/>
                      <a:pt x="1646" y="280"/>
                      <a:pt x="1646" y="419"/>
                    </a:cubicBezTo>
                    <a:cubicBezTo>
                      <a:pt x="1646" y="559"/>
                      <a:pt x="1313" y="672"/>
                      <a:pt x="907" y="672"/>
                    </a:cubicBezTo>
                    <a:cubicBezTo>
                      <a:pt x="498" y="672"/>
                      <a:pt x="167" y="559"/>
                      <a:pt x="167" y="419"/>
                    </a:cubicBezTo>
                    <a:cubicBezTo>
                      <a:pt x="167" y="280"/>
                      <a:pt x="498" y="167"/>
                      <a:pt x="907" y="167"/>
                    </a:cubicBezTo>
                    <a:close/>
                    <a:moveTo>
                      <a:pt x="167" y="593"/>
                    </a:moveTo>
                    <a:cubicBezTo>
                      <a:pt x="186" y="609"/>
                      <a:pt x="208" y="625"/>
                      <a:pt x="232" y="638"/>
                    </a:cubicBezTo>
                    <a:cubicBezTo>
                      <a:pt x="385" y="722"/>
                      <a:pt x="626" y="769"/>
                      <a:pt x="907" y="771"/>
                    </a:cubicBezTo>
                    <a:cubicBezTo>
                      <a:pt x="1117" y="771"/>
                      <a:pt x="1310" y="742"/>
                      <a:pt x="1455" y="692"/>
                    </a:cubicBezTo>
                    <a:cubicBezTo>
                      <a:pt x="1529" y="667"/>
                      <a:pt x="1590" y="636"/>
                      <a:pt x="1641" y="598"/>
                    </a:cubicBezTo>
                    <a:cubicBezTo>
                      <a:pt x="1642" y="596"/>
                      <a:pt x="1644" y="594"/>
                      <a:pt x="1646" y="593"/>
                    </a:cubicBezTo>
                    <a:cubicBezTo>
                      <a:pt x="1646" y="774"/>
                      <a:pt x="1646" y="774"/>
                      <a:pt x="1646" y="774"/>
                    </a:cubicBezTo>
                    <a:cubicBezTo>
                      <a:pt x="1646" y="822"/>
                      <a:pt x="1646" y="822"/>
                      <a:pt x="1646" y="822"/>
                    </a:cubicBezTo>
                    <a:cubicBezTo>
                      <a:pt x="1472" y="895"/>
                      <a:pt x="1245" y="932"/>
                      <a:pt x="1245" y="932"/>
                    </a:cubicBezTo>
                    <a:cubicBezTo>
                      <a:pt x="1143" y="950"/>
                      <a:pt x="1025" y="962"/>
                      <a:pt x="901" y="962"/>
                    </a:cubicBezTo>
                    <a:cubicBezTo>
                      <a:pt x="505" y="962"/>
                      <a:pt x="182" y="854"/>
                      <a:pt x="167" y="722"/>
                    </a:cubicBezTo>
                    <a:cubicBezTo>
                      <a:pt x="167" y="593"/>
                      <a:pt x="167" y="593"/>
                      <a:pt x="167" y="593"/>
                    </a:cubicBezTo>
                    <a:close/>
                    <a:moveTo>
                      <a:pt x="167" y="1049"/>
                    </a:moveTo>
                    <a:cubicBezTo>
                      <a:pt x="167" y="940"/>
                      <a:pt x="167" y="899"/>
                      <a:pt x="167" y="884"/>
                    </a:cubicBezTo>
                    <a:cubicBezTo>
                      <a:pt x="187" y="901"/>
                      <a:pt x="209" y="914"/>
                      <a:pt x="232" y="929"/>
                    </a:cubicBezTo>
                    <a:cubicBezTo>
                      <a:pt x="385" y="1012"/>
                      <a:pt x="625" y="1058"/>
                      <a:pt x="901" y="1058"/>
                    </a:cubicBezTo>
                    <a:cubicBezTo>
                      <a:pt x="1000" y="1058"/>
                      <a:pt x="1096" y="1048"/>
                      <a:pt x="1183" y="1040"/>
                    </a:cubicBezTo>
                    <a:cubicBezTo>
                      <a:pt x="1381" y="1022"/>
                      <a:pt x="1569" y="961"/>
                      <a:pt x="1646" y="934"/>
                    </a:cubicBezTo>
                    <a:cubicBezTo>
                      <a:pt x="1646" y="1138"/>
                      <a:pt x="1646" y="1138"/>
                      <a:pt x="1646" y="1138"/>
                    </a:cubicBezTo>
                    <a:cubicBezTo>
                      <a:pt x="1283" y="1244"/>
                      <a:pt x="1159" y="1252"/>
                      <a:pt x="1159" y="1252"/>
                    </a:cubicBezTo>
                    <a:cubicBezTo>
                      <a:pt x="1079" y="1262"/>
                      <a:pt x="991" y="1268"/>
                      <a:pt x="901" y="1268"/>
                    </a:cubicBezTo>
                    <a:cubicBezTo>
                      <a:pt x="527" y="1268"/>
                      <a:pt x="218" y="1174"/>
                      <a:pt x="167" y="1053"/>
                    </a:cubicBezTo>
                    <a:cubicBezTo>
                      <a:pt x="167" y="1049"/>
                      <a:pt x="167" y="1049"/>
                      <a:pt x="167" y="1049"/>
                    </a:cubicBezTo>
                    <a:close/>
                    <a:moveTo>
                      <a:pt x="907" y="1611"/>
                    </a:moveTo>
                    <a:cubicBezTo>
                      <a:pt x="498" y="1611"/>
                      <a:pt x="167" y="1474"/>
                      <a:pt x="167" y="1306"/>
                    </a:cubicBezTo>
                    <a:cubicBezTo>
                      <a:pt x="167" y="1262"/>
                      <a:pt x="167" y="1226"/>
                      <a:pt x="167" y="1196"/>
                    </a:cubicBezTo>
                    <a:cubicBezTo>
                      <a:pt x="186" y="1210"/>
                      <a:pt x="205" y="1221"/>
                      <a:pt x="226" y="1233"/>
                    </a:cubicBezTo>
                    <a:cubicBezTo>
                      <a:pt x="378" y="1318"/>
                      <a:pt x="622" y="1365"/>
                      <a:pt x="901" y="1365"/>
                    </a:cubicBezTo>
                    <a:cubicBezTo>
                      <a:pt x="991" y="1365"/>
                      <a:pt x="1076" y="1359"/>
                      <a:pt x="1157" y="1350"/>
                    </a:cubicBezTo>
                    <a:cubicBezTo>
                      <a:pt x="1346" y="1327"/>
                      <a:pt x="1544" y="1272"/>
                      <a:pt x="1646" y="1241"/>
                    </a:cubicBezTo>
                    <a:cubicBezTo>
                      <a:pt x="1646" y="1394"/>
                      <a:pt x="1646" y="1394"/>
                      <a:pt x="1646" y="1394"/>
                    </a:cubicBezTo>
                    <a:cubicBezTo>
                      <a:pt x="1636" y="1419"/>
                      <a:pt x="1607" y="1462"/>
                      <a:pt x="1517" y="1510"/>
                    </a:cubicBezTo>
                    <a:cubicBezTo>
                      <a:pt x="1291" y="1579"/>
                      <a:pt x="1153" y="1594"/>
                      <a:pt x="1153" y="1594"/>
                    </a:cubicBezTo>
                    <a:cubicBezTo>
                      <a:pt x="1077" y="1606"/>
                      <a:pt x="991" y="1611"/>
                      <a:pt x="907" y="1611"/>
                    </a:cubicBezTo>
                    <a:close/>
                  </a:path>
                </a:pathLst>
              </a:custGeom>
              <a:solidFill>
                <a:srgbClr val="FFFFFF"/>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302" tIns="41151" rIns="82302" bIns="41151" numCol="1" rtlCol="0" anchor="ctr" anchorCtr="0" compatLnSpc="1">
                <a:prstTxWarp prst="textNoShape">
                  <a:avLst/>
                </a:prstTxWarp>
              </a:bodyPr>
              <a:lstStyle/>
              <a:p>
                <a:pPr defTabSz="555629"/>
                <a:endParaRPr lang="en-US" spc="-92">
                  <a:solidFill>
                    <a:schemeClr val="tx1">
                      <a:lumMod val="50000"/>
                    </a:schemeClr>
                  </a:solidFill>
                  <a:latin typeface="Segoe Light" pitchFamily="34" charset="0"/>
                </a:endParaRPr>
              </a:p>
            </p:txBody>
          </p:sp>
          <p:sp>
            <p:nvSpPr>
              <p:cNvPr id="181" name="Freeform 180"/>
              <p:cNvSpPr>
                <a:spLocks noEditPoints="1"/>
              </p:cNvSpPr>
              <p:nvPr/>
            </p:nvSpPr>
            <p:spPr bwMode="black">
              <a:xfrm>
                <a:off x="8150715" y="4071372"/>
                <a:ext cx="298127" cy="601200"/>
              </a:xfrm>
              <a:custGeom>
                <a:avLst/>
                <a:gdLst/>
                <a:ahLst/>
                <a:cxnLst>
                  <a:cxn ang="0">
                    <a:pos x="260" y="0"/>
                  </a:cxn>
                  <a:cxn ang="0">
                    <a:pos x="7" y="0"/>
                  </a:cxn>
                  <a:cxn ang="0">
                    <a:pos x="0" y="7"/>
                  </a:cxn>
                  <a:cxn ang="0">
                    <a:pos x="0" y="112"/>
                  </a:cxn>
                  <a:cxn ang="0">
                    <a:pos x="0" y="119"/>
                  </a:cxn>
                  <a:cxn ang="0">
                    <a:pos x="0" y="531"/>
                  </a:cxn>
                  <a:cxn ang="0">
                    <a:pos x="7" y="538"/>
                  </a:cxn>
                  <a:cxn ang="0">
                    <a:pos x="260" y="538"/>
                  </a:cxn>
                  <a:cxn ang="0">
                    <a:pos x="267" y="531"/>
                  </a:cxn>
                  <a:cxn ang="0">
                    <a:pos x="267" y="119"/>
                  </a:cxn>
                  <a:cxn ang="0">
                    <a:pos x="267" y="112"/>
                  </a:cxn>
                  <a:cxn ang="0">
                    <a:pos x="267" y="7"/>
                  </a:cxn>
                  <a:cxn ang="0">
                    <a:pos x="260" y="0"/>
                  </a:cxn>
                  <a:cxn ang="0">
                    <a:pos x="32" y="82"/>
                  </a:cxn>
                  <a:cxn ang="0">
                    <a:pos x="32" y="57"/>
                  </a:cxn>
                  <a:cxn ang="0">
                    <a:pos x="39" y="50"/>
                  </a:cxn>
                  <a:cxn ang="0">
                    <a:pos x="228" y="50"/>
                  </a:cxn>
                  <a:cxn ang="0">
                    <a:pos x="235" y="57"/>
                  </a:cxn>
                  <a:cxn ang="0">
                    <a:pos x="235" y="82"/>
                  </a:cxn>
                  <a:cxn ang="0">
                    <a:pos x="228" y="89"/>
                  </a:cxn>
                  <a:cxn ang="0">
                    <a:pos x="39" y="89"/>
                  </a:cxn>
                  <a:cxn ang="0">
                    <a:pos x="32" y="82"/>
                  </a:cxn>
                  <a:cxn ang="0">
                    <a:pos x="213" y="254"/>
                  </a:cxn>
                  <a:cxn ang="0">
                    <a:pos x="195" y="236"/>
                  </a:cxn>
                  <a:cxn ang="0">
                    <a:pos x="213" y="218"/>
                  </a:cxn>
                  <a:cxn ang="0">
                    <a:pos x="232" y="236"/>
                  </a:cxn>
                  <a:cxn ang="0">
                    <a:pos x="213" y="254"/>
                  </a:cxn>
                  <a:cxn ang="0">
                    <a:pos x="213" y="194"/>
                  </a:cxn>
                  <a:cxn ang="0">
                    <a:pos x="189" y="170"/>
                  </a:cxn>
                  <a:cxn ang="0">
                    <a:pos x="213" y="146"/>
                  </a:cxn>
                  <a:cxn ang="0">
                    <a:pos x="238" y="170"/>
                  </a:cxn>
                  <a:cxn ang="0">
                    <a:pos x="213" y="194"/>
                  </a:cxn>
                </a:cxnLst>
                <a:rect l="0" t="0" r="r" b="b"/>
                <a:pathLst>
                  <a:path w="267" h="538">
                    <a:moveTo>
                      <a:pt x="260" y="0"/>
                    </a:moveTo>
                    <a:cubicBezTo>
                      <a:pt x="7" y="0"/>
                      <a:pt x="7" y="0"/>
                      <a:pt x="7" y="0"/>
                    </a:cubicBezTo>
                    <a:cubicBezTo>
                      <a:pt x="3" y="0"/>
                      <a:pt x="0" y="3"/>
                      <a:pt x="0" y="7"/>
                    </a:cubicBezTo>
                    <a:cubicBezTo>
                      <a:pt x="0" y="112"/>
                      <a:pt x="0" y="112"/>
                      <a:pt x="0" y="112"/>
                    </a:cubicBezTo>
                    <a:cubicBezTo>
                      <a:pt x="0" y="119"/>
                      <a:pt x="0" y="119"/>
                      <a:pt x="0" y="119"/>
                    </a:cubicBezTo>
                    <a:cubicBezTo>
                      <a:pt x="0" y="531"/>
                      <a:pt x="0" y="531"/>
                      <a:pt x="0" y="531"/>
                    </a:cubicBezTo>
                    <a:cubicBezTo>
                      <a:pt x="0" y="535"/>
                      <a:pt x="3" y="538"/>
                      <a:pt x="7" y="538"/>
                    </a:cubicBezTo>
                    <a:cubicBezTo>
                      <a:pt x="260" y="538"/>
                      <a:pt x="260" y="538"/>
                      <a:pt x="260" y="538"/>
                    </a:cubicBezTo>
                    <a:cubicBezTo>
                      <a:pt x="264" y="538"/>
                      <a:pt x="267" y="535"/>
                      <a:pt x="267" y="531"/>
                    </a:cubicBezTo>
                    <a:cubicBezTo>
                      <a:pt x="267" y="119"/>
                      <a:pt x="267" y="119"/>
                      <a:pt x="267" y="119"/>
                    </a:cubicBezTo>
                    <a:cubicBezTo>
                      <a:pt x="267" y="112"/>
                      <a:pt x="267" y="112"/>
                      <a:pt x="267" y="112"/>
                    </a:cubicBezTo>
                    <a:cubicBezTo>
                      <a:pt x="267" y="7"/>
                      <a:pt x="267" y="7"/>
                      <a:pt x="267" y="7"/>
                    </a:cubicBezTo>
                    <a:cubicBezTo>
                      <a:pt x="267" y="3"/>
                      <a:pt x="264" y="0"/>
                      <a:pt x="260" y="0"/>
                    </a:cubicBezTo>
                    <a:close/>
                    <a:moveTo>
                      <a:pt x="32" y="82"/>
                    </a:moveTo>
                    <a:cubicBezTo>
                      <a:pt x="32" y="57"/>
                      <a:pt x="32" y="57"/>
                      <a:pt x="32" y="57"/>
                    </a:cubicBezTo>
                    <a:cubicBezTo>
                      <a:pt x="32" y="53"/>
                      <a:pt x="35" y="50"/>
                      <a:pt x="39" y="50"/>
                    </a:cubicBezTo>
                    <a:cubicBezTo>
                      <a:pt x="228" y="50"/>
                      <a:pt x="228" y="50"/>
                      <a:pt x="228" y="50"/>
                    </a:cubicBezTo>
                    <a:cubicBezTo>
                      <a:pt x="232" y="50"/>
                      <a:pt x="235" y="53"/>
                      <a:pt x="235" y="57"/>
                    </a:cubicBezTo>
                    <a:cubicBezTo>
                      <a:pt x="235" y="82"/>
                      <a:pt x="235" y="82"/>
                      <a:pt x="235" y="82"/>
                    </a:cubicBezTo>
                    <a:cubicBezTo>
                      <a:pt x="235" y="86"/>
                      <a:pt x="232" y="89"/>
                      <a:pt x="228" y="89"/>
                    </a:cubicBezTo>
                    <a:cubicBezTo>
                      <a:pt x="39" y="89"/>
                      <a:pt x="39" y="89"/>
                      <a:pt x="39" y="89"/>
                    </a:cubicBezTo>
                    <a:cubicBezTo>
                      <a:pt x="35" y="89"/>
                      <a:pt x="32" y="86"/>
                      <a:pt x="32" y="82"/>
                    </a:cubicBezTo>
                    <a:close/>
                    <a:moveTo>
                      <a:pt x="213" y="254"/>
                    </a:moveTo>
                    <a:cubicBezTo>
                      <a:pt x="203" y="254"/>
                      <a:pt x="195" y="246"/>
                      <a:pt x="195" y="236"/>
                    </a:cubicBezTo>
                    <a:cubicBezTo>
                      <a:pt x="195" y="226"/>
                      <a:pt x="203" y="218"/>
                      <a:pt x="213" y="218"/>
                    </a:cubicBezTo>
                    <a:cubicBezTo>
                      <a:pt x="223" y="218"/>
                      <a:pt x="232" y="226"/>
                      <a:pt x="232" y="236"/>
                    </a:cubicBezTo>
                    <a:cubicBezTo>
                      <a:pt x="232" y="246"/>
                      <a:pt x="223" y="254"/>
                      <a:pt x="213" y="254"/>
                    </a:cubicBezTo>
                    <a:close/>
                    <a:moveTo>
                      <a:pt x="213" y="194"/>
                    </a:moveTo>
                    <a:cubicBezTo>
                      <a:pt x="200" y="194"/>
                      <a:pt x="189" y="183"/>
                      <a:pt x="189" y="170"/>
                    </a:cubicBezTo>
                    <a:cubicBezTo>
                      <a:pt x="189" y="156"/>
                      <a:pt x="200" y="146"/>
                      <a:pt x="213" y="146"/>
                    </a:cubicBezTo>
                    <a:cubicBezTo>
                      <a:pt x="227" y="146"/>
                      <a:pt x="238" y="156"/>
                      <a:pt x="238" y="170"/>
                    </a:cubicBezTo>
                    <a:cubicBezTo>
                      <a:pt x="238" y="183"/>
                      <a:pt x="227" y="194"/>
                      <a:pt x="213" y="194"/>
                    </a:cubicBezTo>
                    <a:close/>
                  </a:path>
                </a:pathLst>
              </a:custGeom>
              <a:solidFill>
                <a:srgbClr val="FFFFFF"/>
              </a:solid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defTabSz="555629"/>
                <a:r>
                  <a:rPr lang="en-US" spc="-92" dirty="0">
                    <a:solidFill>
                      <a:schemeClr val="tx1">
                        <a:lumMod val="50000"/>
                      </a:schemeClr>
                    </a:solidFill>
                    <a:latin typeface="Segoe Light" pitchFamily="34" charset="0"/>
                  </a:rPr>
                  <a:t> </a:t>
                </a:r>
              </a:p>
            </p:txBody>
          </p:sp>
          <p:sp>
            <p:nvSpPr>
              <p:cNvPr id="182" name="Freeform 181"/>
              <p:cNvSpPr>
                <a:spLocks noEditPoints="1"/>
              </p:cNvSpPr>
              <p:nvPr/>
            </p:nvSpPr>
            <p:spPr bwMode="black">
              <a:xfrm>
                <a:off x="8480471" y="4278533"/>
                <a:ext cx="298127" cy="601200"/>
              </a:xfrm>
              <a:custGeom>
                <a:avLst/>
                <a:gdLst/>
                <a:ahLst/>
                <a:cxnLst>
                  <a:cxn ang="0">
                    <a:pos x="260" y="0"/>
                  </a:cxn>
                  <a:cxn ang="0">
                    <a:pos x="7" y="0"/>
                  </a:cxn>
                  <a:cxn ang="0">
                    <a:pos x="0" y="7"/>
                  </a:cxn>
                  <a:cxn ang="0">
                    <a:pos x="0" y="112"/>
                  </a:cxn>
                  <a:cxn ang="0">
                    <a:pos x="0" y="119"/>
                  </a:cxn>
                  <a:cxn ang="0">
                    <a:pos x="0" y="531"/>
                  </a:cxn>
                  <a:cxn ang="0">
                    <a:pos x="7" y="538"/>
                  </a:cxn>
                  <a:cxn ang="0">
                    <a:pos x="260" y="538"/>
                  </a:cxn>
                  <a:cxn ang="0">
                    <a:pos x="267" y="531"/>
                  </a:cxn>
                  <a:cxn ang="0">
                    <a:pos x="267" y="119"/>
                  </a:cxn>
                  <a:cxn ang="0">
                    <a:pos x="267" y="112"/>
                  </a:cxn>
                  <a:cxn ang="0">
                    <a:pos x="267" y="7"/>
                  </a:cxn>
                  <a:cxn ang="0">
                    <a:pos x="260" y="0"/>
                  </a:cxn>
                  <a:cxn ang="0">
                    <a:pos x="32" y="82"/>
                  </a:cxn>
                  <a:cxn ang="0">
                    <a:pos x="32" y="57"/>
                  </a:cxn>
                  <a:cxn ang="0">
                    <a:pos x="39" y="50"/>
                  </a:cxn>
                  <a:cxn ang="0">
                    <a:pos x="228" y="50"/>
                  </a:cxn>
                  <a:cxn ang="0">
                    <a:pos x="235" y="57"/>
                  </a:cxn>
                  <a:cxn ang="0">
                    <a:pos x="235" y="82"/>
                  </a:cxn>
                  <a:cxn ang="0">
                    <a:pos x="228" y="89"/>
                  </a:cxn>
                  <a:cxn ang="0">
                    <a:pos x="39" y="89"/>
                  </a:cxn>
                  <a:cxn ang="0">
                    <a:pos x="32" y="82"/>
                  </a:cxn>
                  <a:cxn ang="0">
                    <a:pos x="213" y="254"/>
                  </a:cxn>
                  <a:cxn ang="0">
                    <a:pos x="195" y="236"/>
                  </a:cxn>
                  <a:cxn ang="0">
                    <a:pos x="213" y="218"/>
                  </a:cxn>
                  <a:cxn ang="0">
                    <a:pos x="232" y="236"/>
                  </a:cxn>
                  <a:cxn ang="0">
                    <a:pos x="213" y="254"/>
                  </a:cxn>
                  <a:cxn ang="0">
                    <a:pos x="213" y="194"/>
                  </a:cxn>
                  <a:cxn ang="0">
                    <a:pos x="189" y="170"/>
                  </a:cxn>
                  <a:cxn ang="0">
                    <a:pos x="213" y="146"/>
                  </a:cxn>
                  <a:cxn ang="0">
                    <a:pos x="238" y="170"/>
                  </a:cxn>
                  <a:cxn ang="0">
                    <a:pos x="213" y="194"/>
                  </a:cxn>
                </a:cxnLst>
                <a:rect l="0" t="0" r="r" b="b"/>
                <a:pathLst>
                  <a:path w="267" h="538">
                    <a:moveTo>
                      <a:pt x="260" y="0"/>
                    </a:moveTo>
                    <a:cubicBezTo>
                      <a:pt x="7" y="0"/>
                      <a:pt x="7" y="0"/>
                      <a:pt x="7" y="0"/>
                    </a:cubicBezTo>
                    <a:cubicBezTo>
                      <a:pt x="3" y="0"/>
                      <a:pt x="0" y="3"/>
                      <a:pt x="0" y="7"/>
                    </a:cubicBezTo>
                    <a:cubicBezTo>
                      <a:pt x="0" y="112"/>
                      <a:pt x="0" y="112"/>
                      <a:pt x="0" y="112"/>
                    </a:cubicBezTo>
                    <a:cubicBezTo>
                      <a:pt x="0" y="119"/>
                      <a:pt x="0" y="119"/>
                      <a:pt x="0" y="119"/>
                    </a:cubicBezTo>
                    <a:cubicBezTo>
                      <a:pt x="0" y="531"/>
                      <a:pt x="0" y="531"/>
                      <a:pt x="0" y="531"/>
                    </a:cubicBezTo>
                    <a:cubicBezTo>
                      <a:pt x="0" y="535"/>
                      <a:pt x="3" y="538"/>
                      <a:pt x="7" y="538"/>
                    </a:cubicBezTo>
                    <a:cubicBezTo>
                      <a:pt x="260" y="538"/>
                      <a:pt x="260" y="538"/>
                      <a:pt x="260" y="538"/>
                    </a:cubicBezTo>
                    <a:cubicBezTo>
                      <a:pt x="264" y="538"/>
                      <a:pt x="267" y="535"/>
                      <a:pt x="267" y="531"/>
                    </a:cubicBezTo>
                    <a:cubicBezTo>
                      <a:pt x="267" y="119"/>
                      <a:pt x="267" y="119"/>
                      <a:pt x="267" y="119"/>
                    </a:cubicBezTo>
                    <a:cubicBezTo>
                      <a:pt x="267" y="112"/>
                      <a:pt x="267" y="112"/>
                      <a:pt x="267" y="112"/>
                    </a:cubicBezTo>
                    <a:cubicBezTo>
                      <a:pt x="267" y="7"/>
                      <a:pt x="267" y="7"/>
                      <a:pt x="267" y="7"/>
                    </a:cubicBezTo>
                    <a:cubicBezTo>
                      <a:pt x="267" y="3"/>
                      <a:pt x="264" y="0"/>
                      <a:pt x="260" y="0"/>
                    </a:cubicBezTo>
                    <a:close/>
                    <a:moveTo>
                      <a:pt x="32" y="82"/>
                    </a:moveTo>
                    <a:cubicBezTo>
                      <a:pt x="32" y="57"/>
                      <a:pt x="32" y="57"/>
                      <a:pt x="32" y="57"/>
                    </a:cubicBezTo>
                    <a:cubicBezTo>
                      <a:pt x="32" y="53"/>
                      <a:pt x="35" y="50"/>
                      <a:pt x="39" y="50"/>
                    </a:cubicBezTo>
                    <a:cubicBezTo>
                      <a:pt x="228" y="50"/>
                      <a:pt x="228" y="50"/>
                      <a:pt x="228" y="50"/>
                    </a:cubicBezTo>
                    <a:cubicBezTo>
                      <a:pt x="232" y="50"/>
                      <a:pt x="235" y="53"/>
                      <a:pt x="235" y="57"/>
                    </a:cubicBezTo>
                    <a:cubicBezTo>
                      <a:pt x="235" y="82"/>
                      <a:pt x="235" y="82"/>
                      <a:pt x="235" y="82"/>
                    </a:cubicBezTo>
                    <a:cubicBezTo>
                      <a:pt x="235" y="86"/>
                      <a:pt x="232" y="89"/>
                      <a:pt x="228" y="89"/>
                    </a:cubicBezTo>
                    <a:cubicBezTo>
                      <a:pt x="39" y="89"/>
                      <a:pt x="39" y="89"/>
                      <a:pt x="39" y="89"/>
                    </a:cubicBezTo>
                    <a:cubicBezTo>
                      <a:pt x="35" y="89"/>
                      <a:pt x="32" y="86"/>
                      <a:pt x="32" y="82"/>
                    </a:cubicBezTo>
                    <a:close/>
                    <a:moveTo>
                      <a:pt x="213" y="254"/>
                    </a:moveTo>
                    <a:cubicBezTo>
                      <a:pt x="203" y="254"/>
                      <a:pt x="195" y="246"/>
                      <a:pt x="195" y="236"/>
                    </a:cubicBezTo>
                    <a:cubicBezTo>
                      <a:pt x="195" y="226"/>
                      <a:pt x="203" y="218"/>
                      <a:pt x="213" y="218"/>
                    </a:cubicBezTo>
                    <a:cubicBezTo>
                      <a:pt x="223" y="218"/>
                      <a:pt x="232" y="226"/>
                      <a:pt x="232" y="236"/>
                    </a:cubicBezTo>
                    <a:cubicBezTo>
                      <a:pt x="232" y="246"/>
                      <a:pt x="223" y="254"/>
                      <a:pt x="213" y="254"/>
                    </a:cubicBezTo>
                    <a:close/>
                    <a:moveTo>
                      <a:pt x="213" y="194"/>
                    </a:moveTo>
                    <a:cubicBezTo>
                      <a:pt x="200" y="194"/>
                      <a:pt x="189" y="183"/>
                      <a:pt x="189" y="170"/>
                    </a:cubicBezTo>
                    <a:cubicBezTo>
                      <a:pt x="189" y="156"/>
                      <a:pt x="200" y="146"/>
                      <a:pt x="213" y="146"/>
                    </a:cubicBezTo>
                    <a:cubicBezTo>
                      <a:pt x="227" y="146"/>
                      <a:pt x="238" y="156"/>
                      <a:pt x="238" y="170"/>
                    </a:cubicBezTo>
                    <a:cubicBezTo>
                      <a:pt x="238" y="183"/>
                      <a:pt x="227" y="194"/>
                      <a:pt x="213" y="194"/>
                    </a:cubicBezTo>
                    <a:close/>
                  </a:path>
                </a:pathLst>
              </a:custGeom>
              <a:solidFill>
                <a:srgbClr val="FFFFFF"/>
              </a:solid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defTabSz="555629"/>
                <a:r>
                  <a:rPr lang="en-US" spc="-92" dirty="0">
                    <a:solidFill>
                      <a:schemeClr val="tx1">
                        <a:lumMod val="50000"/>
                      </a:schemeClr>
                    </a:solidFill>
                    <a:latin typeface="Segoe Light" pitchFamily="34" charset="0"/>
                  </a:rPr>
                  <a:t> </a:t>
                </a:r>
              </a:p>
            </p:txBody>
          </p:sp>
        </p:grpSp>
      </p:grpSp>
      <p:sp>
        <p:nvSpPr>
          <p:cNvPr id="31" name="Rectangle 30"/>
          <p:cNvSpPr/>
          <p:nvPr/>
        </p:nvSpPr>
        <p:spPr>
          <a:xfrm>
            <a:off x="6939562" y="660274"/>
            <a:ext cx="1377318" cy="377036"/>
          </a:xfrm>
          <a:prstGeom prst="rect">
            <a:avLst/>
          </a:prstGeom>
        </p:spPr>
        <p:txBody>
          <a:bodyPr wrap="none" lIns="68589" tIns="34295" rIns="68589" bIns="34295">
            <a:spAutoFit/>
          </a:bodyPr>
          <a:lstStyle/>
          <a:p>
            <a:r>
              <a:rPr lang="en-US" sz="2000" spc="-75" dirty="0">
                <a:ln w="3175">
                  <a:noFill/>
                </a:ln>
                <a:solidFill>
                  <a:schemeClr val="accent2">
                    <a:alpha val="99000"/>
                  </a:schemeClr>
                </a:solidFill>
                <a:latin typeface="Segoe UI Light" pitchFamily="34" charset="0"/>
                <a:cs typeface="Arial" charset="0"/>
              </a:rPr>
              <a:t>On Premises</a:t>
            </a:r>
          </a:p>
        </p:txBody>
      </p:sp>
      <p:cxnSp>
        <p:nvCxnSpPr>
          <p:cNvPr id="16" name="Straight Arrow Connector 15"/>
          <p:cNvCxnSpPr/>
          <p:nvPr/>
        </p:nvCxnSpPr>
        <p:spPr>
          <a:xfrm>
            <a:off x="3156833" y="2738106"/>
            <a:ext cx="0" cy="639004"/>
          </a:xfrm>
          <a:prstGeom prst="straightConnector1">
            <a:avLst/>
          </a:prstGeom>
          <a:ln w="31750">
            <a:solidFill>
              <a:schemeClr val="accent1"/>
            </a:solidFill>
            <a:headEnd type="arrow"/>
            <a:tailEnd type="arrow"/>
          </a:ln>
          <a:effectLst/>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3819402" y="1745037"/>
            <a:ext cx="861703" cy="1788443"/>
            <a:chOff x="5091210" y="2326715"/>
            <a:chExt cx="1148638" cy="2384591"/>
          </a:xfrm>
        </p:grpSpPr>
        <p:sp>
          <p:nvSpPr>
            <p:cNvPr id="40" name="Trapezoid 39"/>
            <p:cNvSpPr/>
            <p:nvPr/>
          </p:nvSpPr>
          <p:spPr bwMode="auto">
            <a:xfrm rot="16200000">
              <a:off x="4604271" y="3213510"/>
              <a:ext cx="1780324" cy="599772"/>
            </a:xfrm>
            <a:prstGeom prst="trapezoid">
              <a:avLst>
                <a:gd name="adj" fmla="val 18982"/>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pic>
          <p:nvPicPr>
            <p:cNvPr id="184" name="Picture 6" descr="\\magnum\Projects\Microsoft\Cloud Power FY12\Design\Icons\PNGs\Server_2.png"/>
            <p:cNvPicPr>
              <a:picLocks noChangeAspect="1" noChangeArrowheads="1"/>
            </p:cNvPicPr>
            <p:nvPr/>
          </p:nvPicPr>
          <p:blipFill rotWithShape="1">
            <a:blip r:embed="rId3" cstate="print">
              <a:duotone>
                <a:prstClr val="black"/>
                <a:schemeClr val="tx2">
                  <a:tint val="45000"/>
                  <a:satMod val="400000"/>
                </a:schemeClr>
              </a:duotone>
            </a:blip>
            <a:srcRect l="27509" r="25796"/>
            <a:stretch/>
          </p:blipFill>
          <p:spPr bwMode="auto">
            <a:xfrm>
              <a:off x="5091210" y="2326715"/>
              <a:ext cx="1148638" cy="2384591"/>
            </a:xfrm>
            <a:prstGeom prst="rect">
              <a:avLst/>
            </a:prstGeom>
            <a:noFill/>
          </p:spPr>
        </p:pic>
      </p:grpSp>
      <p:grpSp>
        <p:nvGrpSpPr>
          <p:cNvPr id="185" name="Group 184"/>
          <p:cNvGrpSpPr/>
          <p:nvPr/>
        </p:nvGrpSpPr>
        <p:grpSpPr>
          <a:xfrm>
            <a:off x="7478972" y="2503037"/>
            <a:ext cx="589472" cy="788077"/>
            <a:chOff x="2575715" y="5186214"/>
            <a:chExt cx="785758" cy="1050769"/>
          </a:xfrm>
        </p:grpSpPr>
        <p:pic>
          <p:nvPicPr>
            <p:cNvPr id="186" name="Picture 6" descr="\\magnum\Projects\Microsoft\Cloud Power FY12\Design\Icons\PNGs\Server_2.png"/>
            <p:cNvPicPr>
              <a:picLocks noChangeAspect="1" noChangeArrowheads="1"/>
            </p:cNvPicPr>
            <p:nvPr/>
          </p:nvPicPr>
          <p:blipFill rotWithShape="1">
            <a:blip r:embed="rId3" cstate="print">
              <a:biLevel thresh="25000"/>
            </a:blip>
            <a:srcRect l="27509"/>
            <a:stretch/>
          </p:blipFill>
          <p:spPr bwMode="auto">
            <a:xfrm>
              <a:off x="2575715" y="5186214"/>
              <a:ext cx="785758" cy="1050769"/>
            </a:xfrm>
            <a:prstGeom prst="rect">
              <a:avLst/>
            </a:prstGeom>
            <a:noFill/>
          </p:spPr>
        </p:pic>
        <p:grpSp>
          <p:nvGrpSpPr>
            <p:cNvPr id="187" name="Group 186"/>
            <p:cNvGrpSpPr/>
            <p:nvPr/>
          </p:nvGrpSpPr>
          <p:grpSpPr>
            <a:xfrm>
              <a:off x="2716724" y="5793346"/>
              <a:ext cx="619477" cy="443637"/>
              <a:chOff x="1840649" y="4818296"/>
              <a:chExt cx="966161" cy="691914"/>
            </a:xfrm>
          </p:grpSpPr>
          <p:sp>
            <p:nvSpPr>
              <p:cNvPr id="188" name="Freeform 187"/>
              <p:cNvSpPr>
                <a:spLocks noChangeAspect="1"/>
              </p:cNvSpPr>
              <p:nvPr/>
            </p:nvSpPr>
            <p:spPr bwMode="auto">
              <a:xfrm>
                <a:off x="1840649" y="4818297"/>
                <a:ext cx="483050" cy="691913"/>
              </a:xfrm>
              <a:custGeom>
                <a:avLst/>
                <a:gdLst/>
                <a:ahLst/>
                <a:cxnLst>
                  <a:cxn ang="0">
                    <a:pos x="690" y="0"/>
                  </a:cxn>
                  <a:cxn ang="0">
                    <a:pos x="0" y="1003"/>
                  </a:cxn>
                  <a:cxn ang="0">
                    <a:pos x="689" y="1143"/>
                  </a:cxn>
                  <a:cxn ang="0">
                    <a:pos x="690" y="0"/>
                  </a:cxn>
                </a:cxnLst>
                <a:rect l="0" t="0" r="r" b="b"/>
                <a:pathLst>
                  <a:path w="690" h="1143">
                    <a:moveTo>
                      <a:pt x="690" y="0"/>
                    </a:moveTo>
                    <a:lnTo>
                      <a:pt x="0" y="1003"/>
                    </a:lnTo>
                    <a:lnTo>
                      <a:pt x="689" y="1143"/>
                    </a:lnTo>
                    <a:lnTo>
                      <a:pt x="690" y="0"/>
                    </a:lnTo>
                    <a:close/>
                  </a:path>
                </a:pathLst>
              </a:custGeom>
              <a:solidFill>
                <a:schemeClr val="accent4"/>
              </a:solidFill>
              <a:ln w="9525" cap="flat" cmpd="sng">
                <a:noFill/>
                <a:prstDash val="solid"/>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89" name="Freeform 188"/>
              <p:cNvSpPr>
                <a:spLocks noChangeAspect="1"/>
              </p:cNvSpPr>
              <p:nvPr/>
            </p:nvSpPr>
            <p:spPr bwMode="auto">
              <a:xfrm flipH="1">
                <a:off x="2323760" y="4818296"/>
                <a:ext cx="483050" cy="691913"/>
              </a:xfrm>
              <a:custGeom>
                <a:avLst/>
                <a:gdLst/>
                <a:ahLst/>
                <a:cxnLst>
                  <a:cxn ang="0">
                    <a:pos x="690" y="0"/>
                  </a:cxn>
                  <a:cxn ang="0">
                    <a:pos x="0" y="1003"/>
                  </a:cxn>
                  <a:cxn ang="0">
                    <a:pos x="689" y="1143"/>
                  </a:cxn>
                  <a:cxn ang="0">
                    <a:pos x="690" y="0"/>
                  </a:cxn>
                </a:cxnLst>
                <a:rect l="0" t="0" r="r" b="b"/>
                <a:pathLst>
                  <a:path w="690" h="1143">
                    <a:moveTo>
                      <a:pt x="690" y="0"/>
                    </a:moveTo>
                    <a:lnTo>
                      <a:pt x="0" y="1003"/>
                    </a:lnTo>
                    <a:lnTo>
                      <a:pt x="689" y="1143"/>
                    </a:lnTo>
                    <a:lnTo>
                      <a:pt x="690" y="0"/>
                    </a:lnTo>
                    <a:close/>
                  </a:path>
                </a:pathLst>
              </a:custGeom>
              <a:solidFill>
                <a:schemeClr val="accent4">
                  <a:lumMod val="75000"/>
                </a:schemeClr>
              </a:solidFill>
              <a:ln w="9525" cap="flat" cmpd="sng">
                <a:noFill/>
                <a:prstDash val="solid"/>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90" name="Oval 189"/>
              <p:cNvSpPr>
                <a:spLocks noChangeAspect="1" noChangeArrowheads="1"/>
              </p:cNvSpPr>
              <p:nvPr/>
            </p:nvSpPr>
            <p:spPr bwMode="auto">
              <a:xfrm>
                <a:off x="2201709" y="4985896"/>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91" name="Oval 190"/>
              <p:cNvSpPr>
                <a:spLocks noChangeAspect="1" noChangeArrowheads="1"/>
              </p:cNvSpPr>
              <p:nvPr/>
            </p:nvSpPr>
            <p:spPr bwMode="auto">
              <a:xfrm flipH="1">
                <a:off x="2351276" y="4985914"/>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92" name="Oval 191"/>
              <p:cNvSpPr>
                <a:spLocks noChangeAspect="1" noChangeArrowheads="1"/>
              </p:cNvSpPr>
              <p:nvPr/>
            </p:nvSpPr>
            <p:spPr bwMode="auto">
              <a:xfrm>
                <a:off x="2201709" y="531709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93" name="Oval 192"/>
              <p:cNvSpPr>
                <a:spLocks noChangeAspect="1" noChangeArrowheads="1"/>
              </p:cNvSpPr>
              <p:nvPr/>
            </p:nvSpPr>
            <p:spPr bwMode="auto">
              <a:xfrm flipH="1">
                <a:off x="2351276" y="5317110"/>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94" name="Oval 193"/>
              <p:cNvSpPr>
                <a:spLocks noChangeAspect="1" noChangeArrowheads="1"/>
              </p:cNvSpPr>
              <p:nvPr/>
            </p:nvSpPr>
            <p:spPr bwMode="auto">
              <a:xfrm flipH="1">
                <a:off x="2477440" y="529328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95" name="Oval 194"/>
              <p:cNvSpPr>
                <a:spLocks noChangeAspect="1" noChangeArrowheads="1"/>
              </p:cNvSpPr>
              <p:nvPr/>
            </p:nvSpPr>
            <p:spPr bwMode="auto">
              <a:xfrm>
                <a:off x="2077441" y="529328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96" name="Oval 195"/>
              <p:cNvSpPr>
                <a:spLocks noChangeAspect="1" noChangeArrowheads="1"/>
              </p:cNvSpPr>
              <p:nvPr/>
            </p:nvSpPr>
            <p:spPr bwMode="auto">
              <a:xfrm flipH="1">
                <a:off x="2603604" y="5277799"/>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97" name="Oval 196"/>
              <p:cNvSpPr>
                <a:spLocks noChangeAspect="1" noChangeArrowheads="1"/>
              </p:cNvSpPr>
              <p:nvPr/>
            </p:nvSpPr>
            <p:spPr bwMode="auto">
              <a:xfrm flipH="1">
                <a:off x="1953173" y="5277799"/>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198" name="Arc 197"/>
              <p:cNvSpPr/>
              <p:nvPr/>
            </p:nvSpPr>
            <p:spPr>
              <a:xfrm rot="5012506">
                <a:off x="2200463" y="5152334"/>
                <a:ext cx="197274" cy="174698"/>
              </a:xfrm>
              <a:prstGeom prst="arc">
                <a:avLst>
                  <a:gd name="adj1" fmla="val 16200000"/>
                  <a:gd name="adj2" fmla="val 81480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sp>
            <p:nvSpPr>
              <p:cNvPr id="199" name="Arc 198"/>
              <p:cNvSpPr/>
              <p:nvPr/>
            </p:nvSpPr>
            <p:spPr>
              <a:xfrm rot="16587494" flipH="1">
                <a:off x="2252986" y="5152334"/>
                <a:ext cx="197274" cy="174698"/>
              </a:xfrm>
              <a:prstGeom prst="arc">
                <a:avLst>
                  <a:gd name="adj1" fmla="val 16200000"/>
                  <a:gd name="adj2" fmla="val 81480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sp>
            <p:nvSpPr>
              <p:cNvPr id="200" name="Arc 199"/>
              <p:cNvSpPr/>
              <p:nvPr/>
            </p:nvSpPr>
            <p:spPr>
              <a:xfrm rot="7395384">
                <a:off x="2218960" y="4926421"/>
                <a:ext cx="150756" cy="174698"/>
              </a:xfrm>
              <a:prstGeom prst="arc">
                <a:avLst>
                  <a:gd name="adj1" fmla="val 16200000"/>
                  <a:gd name="adj2" fmla="val 21459126"/>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cxnSp>
            <p:nvCxnSpPr>
              <p:cNvPr id="201" name="Straight Connector 200"/>
              <p:cNvCxnSpPr>
                <a:stCxn id="190" idx="4"/>
                <a:endCxn id="192" idx="0"/>
              </p:cNvCxnSpPr>
              <p:nvPr/>
            </p:nvCxnSpPr>
            <p:spPr>
              <a:xfrm>
                <a:off x="2247429" y="5077336"/>
                <a:ext cx="0" cy="2397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2" name="Oval 201"/>
              <p:cNvSpPr>
                <a:spLocks noChangeAspect="1" noChangeArrowheads="1"/>
              </p:cNvSpPr>
              <p:nvPr/>
            </p:nvSpPr>
            <p:spPr bwMode="auto">
              <a:xfrm>
                <a:off x="2201709" y="5139927"/>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203" name="Straight Connector 202"/>
              <p:cNvCxnSpPr>
                <a:stCxn id="191" idx="4"/>
                <a:endCxn id="193" idx="0"/>
              </p:cNvCxnSpPr>
              <p:nvPr/>
            </p:nvCxnSpPr>
            <p:spPr>
              <a:xfrm>
                <a:off x="2396996" y="5077354"/>
                <a:ext cx="0" cy="2397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4" name="Oval 203"/>
              <p:cNvSpPr>
                <a:spLocks noChangeAspect="1" noChangeArrowheads="1"/>
              </p:cNvSpPr>
              <p:nvPr/>
            </p:nvSpPr>
            <p:spPr bwMode="auto">
              <a:xfrm flipH="1">
                <a:off x="2351275" y="5139945"/>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205" name="Straight Connector 204"/>
              <p:cNvCxnSpPr>
                <a:stCxn id="191" idx="3"/>
                <a:endCxn id="196" idx="7"/>
              </p:cNvCxnSpPr>
              <p:nvPr/>
            </p:nvCxnSpPr>
            <p:spPr>
              <a:xfrm>
                <a:off x="2429325" y="5063963"/>
                <a:ext cx="187670" cy="22722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6" name="Oval 205"/>
              <p:cNvSpPr>
                <a:spLocks noChangeAspect="1" noChangeArrowheads="1"/>
              </p:cNvSpPr>
              <p:nvPr/>
            </p:nvSpPr>
            <p:spPr bwMode="auto">
              <a:xfrm flipH="1">
                <a:off x="2477440" y="5131857"/>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207" name="Straight Connector 206"/>
              <p:cNvCxnSpPr>
                <a:stCxn id="190" idx="3"/>
                <a:endCxn id="197" idx="1"/>
              </p:cNvCxnSpPr>
              <p:nvPr/>
            </p:nvCxnSpPr>
            <p:spPr>
              <a:xfrm flipH="1">
                <a:off x="2031222" y="5063945"/>
                <a:ext cx="183878" cy="2272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8" name="Oval 207"/>
              <p:cNvSpPr>
                <a:spLocks noChangeAspect="1" noChangeArrowheads="1"/>
              </p:cNvSpPr>
              <p:nvPr/>
            </p:nvSpPr>
            <p:spPr bwMode="auto">
              <a:xfrm>
                <a:off x="2082174" y="5131848"/>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209" name="Straight Connector 208"/>
              <p:cNvCxnSpPr>
                <a:stCxn id="202" idx="3"/>
                <a:endCxn id="195" idx="7"/>
              </p:cNvCxnSpPr>
              <p:nvPr/>
            </p:nvCxnSpPr>
            <p:spPr>
              <a:xfrm flipH="1">
                <a:off x="2155490" y="5217976"/>
                <a:ext cx="59610" cy="886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a:stCxn id="204" idx="3"/>
                <a:endCxn id="194" idx="7"/>
              </p:cNvCxnSpPr>
              <p:nvPr/>
            </p:nvCxnSpPr>
            <p:spPr>
              <a:xfrm>
                <a:off x="2429325" y="5217994"/>
                <a:ext cx="61506" cy="8867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43" name="Group 42"/>
          <p:cNvGrpSpPr/>
          <p:nvPr/>
        </p:nvGrpSpPr>
        <p:grpSpPr>
          <a:xfrm>
            <a:off x="6735678" y="1293356"/>
            <a:ext cx="1002409" cy="1125150"/>
            <a:chOff x="9248815" y="2235472"/>
            <a:chExt cx="1336197" cy="1500201"/>
          </a:xfrm>
        </p:grpSpPr>
        <p:sp>
          <p:nvSpPr>
            <p:cNvPr id="67" name="TextBox 66"/>
            <p:cNvSpPr txBox="1"/>
            <p:nvPr/>
          </p:nvSpPr>
          <p:spPr>
            <a:xfrm>
              <a:off x="9248815" y="3284268"/>
              <a:ext cx="1336197" cy="451405"/>
            </a:xfrm>
            <a:prstGeom prst="rect">
              <a:avLst/>
            </a:prstGeom>
            <a:noFill/>
          </p:spPr>
          <p:txBody>
            <a:bodyPr wrap="square" lIns="0" tIns="0" rIns="0" bIns="0" rtlCol="0">
              <a:spAutoFit/>
            </a:bodyPr>
            <a:lstStyle/>
            <a:p>
              <a:pPr algn="ctr"/>
              <a:r>
                <a:rPr lang="en-US" sz="1100" dirty="0">
                  <a:solidFill>
                    <a:schemeClr val="bg1">
                      <a:alpha val="99000"/>
                    </a:schemeClr>
                  </a:solidFill>
                </a:rPr>
                <a:t>WA Developer Fabric</a:t>
              </a:r>
            </a:p>
          </p:txBody>
        </p:sp>
        <p:grpSp>
          <p:nvGrpSpPr>
            <p:cNvPr id="212" name="Group 211"/>
            <p:cNvGrpSpPr/>
            <p:nvPr/>
          </p:nvGrpSpPr>
          <p:grpSpPr>
            <a:xfrm>
              <a:off x="9459626" y="2235472"/>
              <a:ext cx="914574" cy="1102088"/>
              <a:chOff x="6416842" y="3516010"/>
              <a:chExt cx="1304729" cy="1572236"/>
            </a:xfrm>
          </p:grpSpPr>
          <p:pic>
            <p:nvPicPr>
              <p:cNvPr id="214" name="Picture 6" descr="\\magnum\Projects\Microsoft\Cloud Power FY12\Design\Icons\PNGs\Server_2.png"/>
              <p:cNvPicPr>
                <a:picLocks noChangeAspect="1" noChangeArrowheads="1"/>
              </p:cNvPicPr>
              <p:nvPr/>
            </p:nvPicPr>
            <p:blipFill rotWithShape="1">
              <a:blip r:embed="rId3" cstate="print">
                <a:biLevel thresh="25000"/>
              </a:blip>
              <a:srcRect l="27509"/>
              <a:stretch/>
            </p:blipFill>
            <p:spPr bwMode="auto">
              <a:xfrm>
                <a:off x="6416842" y="3516010"/>
                <a:ext cx="1175708" cy="1572236"/>
              </a:xfrm>
              <a:prstGeom prst="rect">
                <a:avLst/>
              </a:prstGeom>
              <a:noFill/>
            </p:spPr>
          </p:pic>
          <p:sp>
            <p:nvSpPr>
              <p:cNvPr id="215" name="Freeform 62"/>
              <p:cNvSpPr>
                <a:spLocks noEditPoints="1"/>
              </p:cNvSpPr>
              <p:nvPr/>
            </p:nvSpPr>
            <p:spPr bwMode="black">
              <a:xfrm>
                <a:off x="7025725" y="4197560"/>
                <a:ext cx="695846" cy="695665"/>
              </a:xfrm>
              <a:custGeom>
                <a:avLst/>
                <a:gdLst>
                  <a:gd name="T0" fmla="*/ 189 w 189"/>
                  <a:gd name="T1" fmla="*/ 94 h 189"/>
                  <a:gd name="T2" fmla="*/ 0 w 189"/>
                  <a:gd name="T3" fmla="*/ 94 h 189"/>
                  <a:gd name="T4" fmla="*/ 129 w 189"/>
                  <a:gd name="T5" fmla="*/ 172 h 189"/>
                  <a:gd name="T6" fmla="*/ 124 w 189"/>
                  <a:gd name="T7" fmla="*/ 123 h 189"/>
                  <a:gd name="T8" fmla="*/ 123 w 189"/>
                  <a:gd name="T9" fmla="*/ 84 h 189"/>
                  <a:gd name="T10" fmla="*/ 140 w 189"/>
                  <a:gd name="T11" fmla="*/ 85 h 189"/>
                  <a:gd name="T12" fmla="*/ 152 w 189"/>
                  <a:gd name="T13" fmla="*/ 89 h 189"/>
                  <a:gd name="T14" fmla="*/ 158 w 189"/>
                  <a:gd name="T15" fmla="*/ 84 h 189"/>
                  <a:gd name="T16" fmla="*/ 152 w 189"/>
                  <a:gd name="T17" fmla="*/ 82 h 189"/>
                  <a:gd name="T18" fmla="*/ 146 w 189"/>
                  <a:gd name="T19" fmla="*/ 78 h 189"/>
                  <a:gd name="T20" fmla="*/ 139 w 189"/>
                  <a:gd name="T21" fmla="*/ 74 h 189"/>
                  <a:gd name="T22" fmla="*/ 128 w 189"/>
                  <a:gd name="T23" fmla="*/ 80 h 189"/>
                  <a:gd name="T24" fmla="*/ 121 w 189"/>
                  <a:gd name="T25" fmla="*/ 72 h 189"/>
                  <a:gd name="T26" fmla="*/ 132 w 189"/>
                  <a:gd name="T27" fmla="*/ 59 h 189"/>
                  <a:gd name="T28" fmla="*/ 140 w 189"/>
                  <a:gd name="T29" fmla="*/ 57 h 189"/>
                  <a:gd name="T30" fmla="*/ 149 w 189"/>
                  <a:gd name="T31" fmla="*/ 52 h 189"/>
                  <a:gd name="T32" fmla="*/ 148 w 189"/>
                  <a:gd name="T33" fmla="*/ 44 h 189"/>
                  <a:gd name="T34" fmla="*/ 144 w 189"/>
                  <a:gd name="T35" fmla="*/ 46 h 189"/>
                  <a:gd name="T36" fmla="*/ 138 w 189"/>
                  <a:gd name="T37" fmla="*/ 48 h 189"/>
                  <a:gd name="T38" fmla="*/ 147 w 189"/>
                  <a:gd name="T39" fmla="*/ 28 h 189"/>
                  <a:gd name="T40" fmla="*/ 108 w 189"/>
                  <a:gd name="T41" fmla="*/ 11 h 189"/>
                  <a:gd name="T42" fmla="*/ 90 w 189"/>
                  <a:gd name="T43" fmla="*/ 43 h 189"/>
                  <a:gd name="T44" fmla="*/ 78 w 189"/>
                  <a:gd name="T45" fmla="*/ 21 h 189"/>
                  <a:gd name="T46" fmla="*/ 69 w 189"/>
                  <a:gd name="T47" fmla="*/ 13 h 189"/>
                  <a:gd name="T48" fmla="*/ 60 w 189"/>
                  <a:gd name="T49" fmla="*/ 23 h 189"/>
                  <a:gd name="T50" fmla="*/ 72 w 189"/>
                  <a:gd name="T51" fmla="*/ 43 h 189"/>
                  <a:gd name="T52" fmla="*/ 59 w 189"/>
                  <a:gd name="T53" fmla="*/ 31 h 189"/>
                  <a:gd name="T54" fmla="*/ 44 w 189"/>
                  <a:gd name="T55" fmla="*/ 49 h 189"/>
                  <a:gd name="T56" fmla="*/ 57 w 189"/>
                  <a:gd name="T57" fmla="*/ 47 h 189"/>
                  <a:gd name="T58" fmla="*/ 73 w 189"/>
                  <a:gd name="T59" fmla="*/ 70 h 189"/>
                  <a:gd name="T60" fmla="*/ 47 w 189"/>
                  <a:gd name="T61" fmla="*/ 100 h 189"/>
                  <a:gd name="T62" fmla="*/ 31 w 189"/>
                  <a:gd name="T63" fmla="*/ 97 h 189"/>
                  <a:gd name="T64" fmla="*/ 40 w 189"/>
                  <a:gd name="T65" fmla="*/ 103 h 189"/>
                  <a:gd name="T66" fmla="*/ 42 w 189"/>
                  <a:gd name="T67" fmla="*/ 116 h 189"/>
                  <a:gd name="T68" fmla="*/ 81 w 189"/>
                  <a:gd name="T69" fmla="*/ 132 h 189"/>
                  <a:gd name="T70" fmla="*/ 67 w 189"/>
                  <a:gd name="T71" fmla="*/ 175 h 189"/>
                  <a:gd name="T72" fmla="*/ 129 w 189"/>
                  <a:gd name="T73" fmla="*/ 172 h 189"/>
                  <a:gd name="T74" fmla="*/ 172 w 189"/>
                  <a:gd name="T75" fmla="*/ 115 h 189"/>
                  <a:gd name="T76" fmla="*/ 172 w 189"/>
                  <a:gd name="T77" fmla="*/ 118 h 189"/>
                  <a:gd name="T78" fmla="*/ 177 w 189"/>
                  <a:gd name="T79" fmla="*/ 114 h 189"/>
                  <a:gd name="T80" fmla="*/ 156 w 189"/>
                  <a:gd name="T81" fmla="*/ 152 h 189"/>
                  <a:gd name="T82" fmla="*/ 52 w 189"/>
                  <a:gd name="T83" fmla="*/ 168 h 189"/>
                  <a:gd name="T84" fmla="*/ 47 w 189"/>
                  <a:gd name="T85" fmla="*/ 126 h 189"/>
                  <a:gd name="T86" fmla="*/ 42 w 189"/>
                  <a:gd name="T87" fmla="*/ 121 h 189"/>
                  <a:gd name="T88" fmla="*/ 20 w 189"/>
                  <a:gd name="T89" fmla="*/ 103 h 189"/>
                  <a:gd name="T90" fmla="*/ 9 w 189"/>
                  <a:gd name="T91" fmla="*/ 94 h 189"/>
                  <a:gd name="T92" fmla="*/ 108 w 189"/>
                  <a:gd name="T93" fmla="*/ 41 h 189"/>
                  <a:gd name="T94" fmla="*/ 108 w 189"/>
                  <a:gd name="T95" fmla="*/ 41 h 189"/>
                  <a:gd name="T96" fmla="*/ 129 w 189"/>
                  <a:gd name="T97" fmla="*/ 58 h 189"/>
                  <a:gd name="T98" fmla="*/ 125 w 189"/>
                  <a:gd name="T99" fmla="*/ 49 h 189"/>
                  <a:gd name="T100" fmla="*/ 160 w 189"/>
                  <a:gd name="T101" fmla="*/ 69 h 189"/>
                  <a:gd name="T102" fmla="*/ 158 w 189"/>
                  <a:gd name="T103" fmla="*/ 77 h 189"/>
                  <a:gd name="T104" fmla="*/ 59 w 189"/>
                  <a:gd name="T105" fmla="*/ 106 h 189"/>
                  <a:gd name="T106" fmla="*/ 46 w 189"/>
                  <a:gd name="T107" fmla="*/ 10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9" h="189">
                    <a:moveTo>
                      <a:pt x="94" y="0"/>
                    </a:moveTo>
                    <a:cubicBezTo>
                      <a:pt x="146" y="0"/>
                      <a:pt x="189" y="42"/>
                      <a:pt x="189" y="94"/>
                    </a:cubicBezTo>
                    <a:cubicBezTo>
                      <a:pt x="189" y="147"/>
                      <a:pt x="146" y="189"/>
                      <a:pt x="94" y="189"/>
                    </a:cubicBezTo>
                    <a:cubicBezTo>
                      <a:pt x="42" y="189"/>
                      <a:pt x="0" y="147"/>
                      <a:pt x="0" y="94"/>
                    </a:cubicBezTo>
                    <a:cubicBezTo>
                      <a:pt x="0" y="42"/>
                      <a:pt x="42" y="0"/>
                      <a:pt x="94" y="0"/>
                    </a:cubicBezTo>
                    <a:close/>
                    <a:moveTo>
                      <a:pt x="129" y="172"/>
                    </a:moveTo>
                    <a:cubicBezTo>
                      <a:pt x="126" y="156"/>
                      <a:pt x="135" y="129"/>
                      <a:pt x="130" y="124"/>
                    </a:cubicBezTo>
                    <a:cubicBezTo>
                      <a:pt x="128" y="123"/>
                      <a:pt x="126" y="122"/>
                      <a:pt x="124" y="123"/>
                    </a:cubicBezTo>
                    <a:cubicBezTo>
                      <a:pt x="120" y="124"/>
                      <a:pt x="116" y="126"/>
                      <a:pt x="113" y="125"/>
                    </a:cubicBezTo>
                    <a:cubicBezTo>
                      <a:pt x="96" y="117"/>
                      <a:pt x="106" y="90"/>
                      <a:pt x="123" y="84"/>
                    </a:cubicBezTo>
                    <a:cubicBezTo>
                      <a:pt x="126" y="83"/>
                      <a:pt x="129" y="83"/>
                      <a:pt x="132" y="83"/>
                    </a:cubicBezTo>
                    <a:cubicBezTo>
                      <a:pt x="137" y="82"/>
                      <a:pt x="140" y="82"/>
                      <a:pt x="140" y="85"/>
                    </a:cubicBezTo>
                    <a:cubicBezTo>
                      <a:pt x="140" y="89"/>
                      <a:pt x="148" y="92"/>
                      <a:pt x="150" y="92"/>
                    </a:cubicBezTo>
                    <a:cubicBezTo>
                      <a:pt x="151" y="92"/>
                      <a:pt x="151" y="89"/>
                      <a:pt x="152" y="89"/>
                    </a:cubicBezTo>
                    <a:cubicBezTo>
                      <a:pt x="159" y="89"/>
                      <a:pt x="164" y="93"/>
                      <a:pt x="165" y="90"/>
                    </a:cubicBezTo>
                    <a:cubicBezTo>
                      <a:pt x="167" y="80"/>
                      <a:pt x="166" y="85"/>
                      <a:pt x="158" y="84"/>
                    </a:cubicBezTo>
                    <a:cubicBezTo>
                      <a:pt x="155" y="83"/>
                      <a:pt x="157" y="78"/>
                      <a:pt x="154" y="78"/>
                    </a:cubicBezTo>
                    <a:cubicBezTo>
                      <a:pt x="152" y="77"/>
                      <a:pt x="155" y="84"/>
                      <a:pt x="152" y="82"/>
                    </a:cubicBezTo>
                    <a:cubicBezTo>
                      <a:pt x="148" y="79"/>
                      <a:pt x="146" y="72"/>
                      <a:pt x="142" y="71"/>
                    </a:cubicBezTo>
                    <a:cubicBezTo>
                      <a:pt x="137" y="70"/>
                      <a:pt x="145" y="75"/>
                      <a:pt x="146" y="78"/>
                    </a:cubicBezTo>
                    <a:cubicBezTo>
                      <a:pt x="147" y="81"/>
                      <a:pt x="143" y="85"/>
                      <a:pt x="141" y="82"/>
                    </a:cubicBezTo>
                    <a:cubicBezTo>
                      <a:pt x="140" y="81"/>
                      <a:pt x="145" y="78"/>
                      <a:pt x="139" y="74"/>
                    </a:cubicBezTo>
                    <a:cubicBezTo>
                      <a:pt x="138" y="72"/>
                      <a:pt x="135" y="72"/>
                      <a:pt x="133" y="74"/>
                    </a:cubicBezTo>
                    <a:cubicBezTo>
                      <a:pt x="130" y="77"/>
                      <a:pt x="129" y="80"/>
                      <a:pt x="128" y="80"/>
                    </a:cubicBezTo>
                    <a:cubicBezTo>
                      <a:pt x="125" y="82"/>
                      <a:pt x="123" y="82"/>
                      <a:pt x="120" y="81"/>
                    </a:cubicBezTo>
                    <a:cubicBezTo>
                      <a:pt x="116" y="80"/>
                      <a:pt x="117" y="71"/>
                      <a:pt x="121" y="72"/>
                    </a:cubicBezTo>
                    <a:cubicBezTo>
                      <a:pt x="133" y="75"/>
                      <a:pt x="122" y="68"/>
                      <a:pt x="125" y="66"/>
                    </a:cubicBezTo>
                    <a:cubicBezTo>
                      <a:pt x="126" y="65"/>
                      <a:pt x="130" y="62"/>
                      <a:pt x="132" y="59"/>
                    </a:cubicBezTo>
                    <a:cubicBezTo>
                      <a:pt x="134" y="57"/>
                      <a:pt x="133" y="51"/>
                      <a:pt x="137" y="52"/>
                    </a:cubicBezTo>
                    <a:cubicBezTo>
                      <a:pt x="139" y="52"/>
                      <a:pt x="138" y="56"/>
                      <a:pt x="140" y="57"/>
                    </a:cubicBezTo>
                    <a:cubicBezTo>
                      <a:pt x="141" y="58"/>
                      <a:pt x="144" y="57"/>
                      <a:pt x="146" y="57"/>
                    </a:cubicBezTo>
                    <a:cubicBezTo>
                      <a:pt x="149" y="57"/>
                      <a:pt x="149" y="55"/>
                      <a:pt x="149" y="52"/>
                    </a:cubicBezTo>
                    <a:cubicBezTo>
                      <a:pt x="149" y="48"/>
                      <a:pt x="156" y="49"/>
                      <a:pt x="156" y="47"/>
                    </a:cubicBezTo>
                    <a:cubicBezTo>
                      <a:pt x="155" y="44"/>
                      <a:pt x="148" y="48"/>
                      <a:pt x="148" y="44"/>
                    </a:cubicBezTo>
                    <a:cubicBezTo>
                      <a:pt x="148" y="39"/>
                      <a:pt x="154" y="38"/>
                      <a:pt x="150" y="37"/>
                    </a:cubicBezTo>
                    <a:cubicBezTo>
                      <a:pt x="147" y="36"/>
                      <a:pt x="143" y="39"/>
                      <a:pt x="144" y="46"/>
                    </a:cubicBezTo>
                    <a:cubicBezTo>
                      <a:pt x="145" y="53"/>
                      <a:pt x="146" y="56"/>
                      <a:pt x="141" y="54"/>
                    </a:cubicBezTo>
                    <a:cubicBezTo>
                      <a:pt x="137" y="51"/>
                      <a:pt x="142" y="46"/>
                      <a:pt x="138" y="48"/>
                    </a:cubicBezTo>
                    <a:cubicBezTo>
                      <a:pt x="135" y="50"/>
                      <a:pt x="133" y="51"/>
                      <a:pt x="133" y="46"/>
                    </a:cubicBezTo>
                    <a:cubicBezTo>
                      <a:pt x="133" y="42"/>
                      <a:pt x="141" y="30"/>
                      <a:pt x="147" y="28"/>
                    </a:cubicBezTo>
                    <a:cubicBezTo>
                      <a:pt x="136" y="19"/>
                      <a:pt x="123" y="13"/>
                      <a:pt x="108" y="11"/>
                    </a:cubicBezTo>
                    <a:cubicBezTo>
                      <a:pt x="108" y="11"/>
                      <a:pt x="108" y="11"/>
                      <a:pt x="108" y="11"/>
                    </a:cubicBezTo>
                    <a:cubicBezTo>
                      <a:pt x="108" y="19"/>
                      <a:pt x="108" y="24"/>
                      <a:pt x="107" y="28"/>
                    </a:cubicBezTo>
                    <a:cubicBezTo>
                      <a:pt x="107" y="33"/>
                      <a:pt x="92" y="34"/>
                      <a:pt x="90" y="43"/>
                    </a:cubicBezTo>
                    <a:cubicBezTo>
                      <a:pt x="88" y="51"/>
                      <a:pt x="85" y="46"/>
                      <a:pt x="80" y="40"/>
                    </a:cubicBezTo>
                    <a:cubicBezTo>
                      <a:pt x="75" y="34"/>
                      <a:pt x="81" y="26"/>
                      <a:pt x="78" y="21"/>
                    </a:cubicBezTo>
                    <a:cubicBezTo>
                      <a:pt x="76" y="16"/>
                      <a:pt x="67" y="23"/>
                      <a:pt x="67" y="18"/>
                    </a:cubicBezTo>
                    <a:cubicBezTo>
                      <a:pt x="67" y="16"/>
                      <a:pt x="69" y="14"/>
                      <a:pt x="69" y="13"/>
                    </a:cubicBezTo>
                    <a:cubicBezTo>
                      <a:pt x="68" y="14"/>
                      <a:pt x="67" y="14"/>
                      <a:pt x="66" y="14"/>
                    </a:cubicBezTo>
                    <a:cubicBezTo>
                      <a:pt x="63" y="16"/>
                      <a:pt x="61" y="22"/>
                      <a:pt x="60" y="23"/>
                    </a:cubicBezTo>
                    <a:cubicBezTo>
                      <a:pt x="57" y="27"/>
                      <a:pt x="64" y="26"/>
                      <a:pt x="67" y="30"/>
                    </a:cubicBezTo>
                    <a:cubicBezTo>
                      <a:pt x="71" y="36"/>
                      <a:pt x="74" y="40"/>
                      <a:pt x="72" y="43"/>
                    </a:cubicBezTo>
                    <a:cubicBezTo>
                      <a:pt x="71" y="46"/>
                      <a:pt x="59" y="43"/>
                      <a:pt x="61" y="38"/>
                    </a:cubicBezTo>
                    <a:cubicBezTo>
                      <a:pt x="64" y="33"/>
                      <a:pt x="62" y="32"/>
                      <a:pt x="59" y="31"/>
                    </a:cubicBezTo>
                    <a:cubicBezTo>
                      <a:pt x="56" y="31"/>
                      <a:pt x="56" y="35"/>
                      <a:pt x="56" y="40"/>
                    </a:cubicBezTo>
                    <a:cubicBezTo>
                      <a:pt x="56" y="44"/>
                      <a:pt x="48" y="45"/>
                      <a:pt x="44" y="49"/>
                    </a:cubicBezTo>
                    <a:cubicBezTo>
                      <a:pt x="40" y="54"/>
                      <a:pt x="47" y="58"/>
                      <a:pt x="53" y="60"/>
                    </a:cubicBezTo>
                    <a:cubicBezTo>
                      <a:pt x="59" y="62"/>
                      <a:pt x="55" y="52"/>
                      <a:pt x="57" y="47"/>
                    </a:cubicBezTo>
                    <a:cubicBezTo>
                      <a:pt x="59" y="40"/>
                      <a:pt x="66" y="46"/>
                      <a:pt x="71" y="52"/>
                    </a:cubicBezTo>
                    <a:cubicBezTo>
                      <a:pt x="75" y="58"/>
                      <a:pt x="82" y="66"/>
                      <a:pt x="73" y="70"/>
                    </a:cubicBezTo>
                    <a:cubicBezTo>
                      <a:pt x="58" y="76"/>
                      <a:pt x="52" y="83"/>
                      <a:pt x="49" y="89"/>
                    </a:cubicBezTo>
                    <a:cubicBezTo>
                      <a:pt x="46" y="95"/>
                      <a:pt x="49" y="98"/>
                      <a:pt x="47" y="100"/>
                    </a:cubicBezTo>
                    <a:cubicBezTo>
                      <a:pt x="45" y="102"/>
                      <a:pt x="45" y="99"/>
                      <a:pt x="43" y="94"/>
                    </a:cubicBezTo>
                    <a:cubicBezTo>
                      <a:pt x="41" y="91"/>
                      <a:pt x="34" y="91"/>
                      <a:pt x="31" y="97"/>
                    </a:cubicBezTo>
                    <a:cubicBezTo>
                      <a:pt x="29" y="98"/>
                      <a:pt x="29" y="101"/>
                      <a:pt x="29" y="104"/>
                    </a:cubicBezTo>
                    <a:cubicBezTo>
                      <a:pt x="29" y="114"/>
                      <a:pt x="36" y="101"/>
                      <a:pt x="40" y="103"/>
                    </a:cubicBezTo>
                    <a:cubicBezTo>
                      <a:pt x="45" y="104"/>
                      <a:pt x="36" y="105"/>
                      <a:pt x="37" y="109"/>
                    </a:cubicBezTo>
                    <a:cubicBezTo>
                      <a:pt x="38" y="113"/>
                      <a:pt x="44" y="107"/>
                      <a:pt x="42" y="116"/>
                    </a:cubicBezTo>
                    <a:cubicBezTo>
                      <a:pt x="41" y="121"/>
                      <a:pt x="49" y="117"/>
                      <a:pt x="54" y="115"/>
                    </a:cubicBezTo>
                    <a:cubicBezTo>
                      <a:pt x="65" y="111"/>
                      <a:pt x="73" y="129"/>
                      <a:pt x="81" y="132"/>
                    </a:cubicBezTo>
                    <a:cubicBezTo>
                      <a:pt x="90" y="135"/>
                      <a:pt x="93" y="137"/>
                      <a:pt x="91" y="141"/>
                    </a:cubicBezTo>
                    <a:cubicBezTo>
                      <a:pt x="85" y="153"/>
                      <a:pt x="73" y="161"/>
                      <a:pt x="67" y="175"/>
                    </a:cubicBezTo>
                    <a:cubicBezTo>
                      <a:pt x="75" y="178"/>
                      <a:pt x="85" y="179"/>
                      <a:pt x="94" y="179"/>
                    </a:cubicBezTo>
                    <a:cubicBezTo>
                      <a:pt x="107" y="179"/>
                      <a:pt x="118" y="177"/>
                      <a:pt x="129" y="172"/>
                    </a:cubicBezTo>
                    <a:close/>
                    <a:moveTo>
                      <a:pt x="177" y="114"/>
                    </a:moveTo>
                    <a:cubicBezTo>
                      <a:pt x="175" y="114"/>
                      <a:pt x="173" y="115"/>
                      <a:pt x="172" y="115"/>
                    </a:cubicBezTo>
                    <a:cubicBezTo>
                      <a:pt x="167" y="113"/>
                      <a:pt x="170" y="93"/>
                      <a:pt x="163" y="94"/>
                    </a:cubicBezTo>
                    <a:cubicBezTo>
                      <a:pt x="160" y="95"/>
                      <a:pt x="165" y="110"/>
                      <a:pt x="172" y="118"/>
                    </a:cubicBezTo>
                    <a:cubicBezTo>
                      <a:pt x="173" y="119"/>
                      <a:pt x="174" y="118"/>
                      <a:pt x="176" y="118"/>
                    </a:cubicBezTo>
                    <a:cubicBezTo>
                      <a:pt x="176" y="117"/>
                      <a:pt x="177" y="115"/>
                      <a:pt x="177" y="114"/>
                    </a:cubicBezTo>
                    <a:close/>
                    <a:moveTo>
                      <a:pt x="172" y="128"/>
                    </a:moveTo>
                    <a:cubicBezTo>
                      <a:pt x="164" y="126"/>
                      <a:pt x="158" y="144"/>
                      <a:pt x="156" y="152"/>
                    </a:cubicBezTo>
                    <a:cubicBezTo>
                      <a:pt x="163" y="145"/>
                      <a:pt x="168" y="137"/>
                      <a:pt x="172" y="128"/>
                    </a:cubicBezTo>
                    <a:close/>
                    <a:moveTo>
                      <a:pt x="52" y="168"/>
                    </a:moveTo>
                    <a:cubicBezTo>
                      <a:pt x="53" y="160"/>
                      <a:pt x="54" y="151"/>
                      <a:pt x="52" y="150"/>
                    </a:cubicBezTo>
                    <a:cubicBezTo>
                      <a:pt x="45" y="144"/>
                      <a:pt x="40" y="135"/>
                      <a:pt x="47" y="126"/>
                    </a:cubicBezTo>
                    <a:cubicBezTo>
                      <a:pt x="48" y="125"/>
                      <a:pt x="49" y="124"/>
                      <a:pt x="49" y="122"/>
                    </a:cubicBezTo>
                    <a:cubicBezTo>
                      <a:pt x="50" y="119"/>
                      <a:pt x="47" y="121"/>
                      <a:pt x="42" y="121"/>
                    </a:cubicBezTo>
                    <a:cubicBezTo>
                      <a:pt x="37" y="121"/>
                      <a:pt x="41" y="113"/>
                      <a:pt x="31" y="112"/>
                    </a:cubicBezTo>
                    <a:cubicBezTo>
                      <a:pt x="21" y="111"/>
                      <a:pt x="21" y="109"/>
                      <a:pt x="20" y="103"/>
                    </a:cubicBezTo>
                    <a:cubicBezTo>
                      <a:pt x="20" y="97"/>
                      <a:pt x="14" y="91"/>
                      <a:pt x="9" y="90"/>
                    </a:cubicBezTo>
                    <a:cubicBezTo>
                      <a:pt x="9" y="91"/>
                      <a:pt x="9" y="93"/>
                      <a:pt x="9" y="94"/>
                    </a:cubicBezTo>
                    <a:cubicBezTo>
                      <a:pt x="9" y="126"/>
                      <a:pt x="27" y="154"/>
                      <a:pt x="52" y="168"/>
                    </a:cubicBezTo>
                    <a:close/>
                    <a:moveTo>
                      <a:pt x="108" y="41"/>
                    </a:moveTo>
                    <a:cubicBezTo>
                      <a:pt x="112" y="43"/>
                      <a:pt x="116" y="40"/>
                      <a:pt x="115" y="37"/>
                    </a:cubicBezTo>
                    <a:cubicBezTo>
                      <a:pt x="112" y="32"/>
                      <a:pt x="103" y="35"/>
                      <a:pt x="108" y="41"/>
                    </a:cubicBezTo>
                    <a:close/>
                    <a:moveTo>
                      <a:pt x="125" y="49"/>
                    </a:moveTo>
                    <a:cubicBezTo>
                      <a:pt x="128" y="49"/>
                      <a:pt x="130" y="55"/>
                      <a:pt x="129" y="58"/>
                    </a:cubicBezTo>
                    <a:cubicBezTo>
                      <a:pt x="127" y="64"/>
                      <a:pt x="122" y="60"/>
                      <a:pt x="121" y="56"/>
                    </a:cubicBezTo>
                    <a:cubicBezTo>
                      <a:pt x="121" y="52"/>
                      <a:pt x="122" y="49"/>
                      <a:pt x="125" y="49"/>
                    </a:cubicBezTo>
                    <a:close/>
                    <a:moveTo>
                      <a:pt x="158" y="77"/>
                    </a:moveTo>
                    <a:cubicBezTo>
                      <a:pt x="155" y="74"/>
                      <a:pt x="156" y="70"/>
                      <a:pt x="160" y="69"/>
                    </a:cubicBezTo>
                    <a:cubicBezTo>
                      <a:pt x="167" y="68"/>
                      <a:pt x="176" y="75"/>
                      <a:pt x="170" y="77"/>
                    </a:cubicBezTo>
                    <a:cubicBezTo>
                      <a:pt x="167" y="78"/>
                      <a:pt x="162" y="78"/>
                      <a:pt x="158" y="77"/>
                    </a:cubicBezTo>
                    <a:close/>
                    <a:moveTo>
                      <a:pt x="46" y="102"/>
                    </a:moveTo>
                    <a:cubicBezTo>
                      <a:pt x="49" y="102"/>
                      <a:pt x="57" y="104"/>
                      <a:pt x="59" y="106"/>
                    </a:cubicBezTo>
                    <a:cubicBezTo>
                      <a:pt x="61" y="109"/>
                      <a:pt x="53" y="108"/>
                      <a:pt x="48" y="106"/>
                    </a:cubicBezTo>
                    <a:cubicBezTo>
                      <a:pt x="45" y="105"/>
                      <a:pt x="43" y="103"/>
                      <a:pt x="46" y="102"/>
                    </a:cubicBez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sz="1200"/>
              </a:p>
            </p:txBody>
          </p:sp>
        </p:grpSp>
      </p:grpSp>
      <p:sp>
        <p:nvSpPr>
          <p:cNvPr id="217" name="Freeform 92"/>
          <p:cNvSpPr>
            <a:spLocks noEditPoints="1"/>
          </p:cNvSpPr>
          <p:nvPr/>
        </p:nvSpPr>
        <p:spPr bwMode="black">
          <a:xfrm>
            <a:off x="6941661" y="2624437"/>
            <a:ext cx="133322" cy="181604"/>
          </a:xfrm>
          <a:custGeom>
            <a:avLst/>
            <a:gdLst>
              <a:gd name="T0" fmla="*/ 15 w 48"/>
              <a:gd name="T1" fmla="*/ 11 h 66"/>
              <a:gd name="T2" fmla="*/ 24 w 48"/>
              <a:gd name="T3" fmla="*/ 9 h 66"/>
              <a:gd name="T4" fmla="*/ 33 w 48"/>
              <a:gd name="T5" fmla="*/ 11 h 66"/>
              <a:gd name="T6" fmla="*/ 35 w 48"/>
              <a:gd name="T7" fmla="*/ 23 h 66"/>
              <a:gd name="T8" fmla="*/ 35 w 48"/>
              <a:gd name="T9" fmla="*/ 25 h 66"/>
              <a:gd name="T10" fmla="*/ 35 w 48"/>
              <a:gd name="T11" fmla="*/ 27 h 66"/>
              <a:gd name="T12" fmla="*/ 14 w 48"/>
              <a:gd name="T13" fmla="*/ 27 h 66"/>
              <a:gd name="T14" fmla="*/ 14 w 48"/>
              <a:gd name="T15" fmla="*/ 25 h 66"/>
              <a:gd name="T16" fmla="*/ 14 w 48"/>
              <a:gd name="T17" fmla="*/ 22 h 66"/>
              <a:gd name="T18" fmla="*/ 15 w 48"/>
              <a:gd name="T19" fmla="*/ 11 h 66"/>
              <a:gd name="T20" fmla="*/ 44 w 48"/>
              <a:gd name="T21" fmla="*/ 28 h 66"/>
              <a:gd name="T22" fmla="*/ 44 w 48"/>
              <a:gd name="T23" fmla="*/ 25 h 66"/>
              <a:gd name="T24" fmla="*/ 44 w 48"/>
              <a:gd name="T25" fmla="*/ 23 h 66"/>
              <a:gd name="T26" fmla="*/ 39 w 48"/>
              <a:gd name="T27" fmla="*/ 5 h 66"/>
              <a:gd name="T28" fmla="*/ 24 w 48"/>
              <a:gd name="T29" fmla="*/ 0 h 66"/>
              <a:gd name="T30" fmla="*/ 9 w 48"/>
              <a:gd name="T31" fmla="*/ 5 h 66"/>
              <a:gd name="T32" fmla="*/ 5 w 48"/>
              <a:gd name="T33" fmla="*/ 22 h 66"/>
              <a:gd name="T34" fmla="*/ 5 w 48"/>
              <a:gd name="T35" fmla="*/ 25 h 66"/>
              <a:gd name="T36" fmla="*/ 5 w 48"/>
              <a:gd name="T37" fmla="*/ 27 h 66"/>
              <a:gd name="T38" fmla="*/ 0 w 48"/>
              <a:gd name="T39" fmla="*/ 32 h 66"/>
              <a:gd name="T40" fmla="*/ 0 w 48"/>
              <a:gd name="T41" fmla="*/ 62 h 66"/>
              <a:gd name="T42" fmla="*/ 5 w 48"/>
              <a:gd name="T43" fmla="*/ 66 h 66"/>
              <a:gd name="T44" fmla="*/ 43 w 48"/>
              <a:gd name="T45" fmla="*/ 66 h 66"/>
              <a:gd name="T46" fmla="*/ 48 w 48"/>
              <a:gd name="T47" fmla="*/ 62 h 66"/>
              <a:gd name="T48" fmla="*/ 48 w 48"/>
              <a:gd name="T49" fmla="*/ 32 h 66"/>
              <a:gd name="T50" fmla="*/ 44 w 48"/>
              <a:gd name="T51" fmla="*/ 2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66">
                <a:moveTo>
                  <a:pt x="15" y="11"/>
                </a:moveTo>
                <a:cubicBezTo>
                  <a:pt x="17" y="10"/>
                  <a:pt x="20" y="9"/>
                  <a:pt x="24" y="9"/>
                </a:cubicBezTo>
                <a:cubicBezTo>
                  <a:pt x="29" y="9"/>
                  <a:pt x="32" y="10"/>
                  <a:pt x="33" y="11"/>
                </a:cubicBezTo>
                <a:cubicBezTo>
                  <a:pt x="35" y="13"/>
                  <a:pt x="35" y="18"/>
                  <a:pt x="35" y="23"/>
                </a:cubicBezTo>
                <a:cubicBezTo>
                  <a:pt x="35" y="25"/>
                  <a:pt x="35" y="25"/>
                  <a:pt x="35" y="25"/>
                </a:cubicBezTo>
                <a:cubicBezTo>
                  <a:pt x="35" y="26"/>
                  <a:pt x="35" y="27"/>
                  <a:pt x="35" y="27"/>
                </a:cubicBezTo>
                <a:cubicBezTo>
                  <a:pt x="14" y="27"/>
                  <a:pt x="14" y="27"/>
                  <a:pt x="14" y="27"/>
                </a:cubicBezTo>
                <a:cubicBezTo>
                  <a:pt x="14" y="27"/>
                  <a:pt x="14" y="26"/>
                  <a:pt x="14" y="25"/>
                </a:cubicBezTo>
                <a:cubicBezTo>
                  <a:pt x="14" y="22"/>
                  <a:pt x="14" y="22"/>
                  <a:pt x="14" y="22"/>
                </a:cubicBezTo>
                <a:cubicBezTo>
                  <a:pt x="14" y="17"/>
                  <a:pt x="14" y="13"/>
                  <a:pt x="15" y="11"/>
                </a:cubicBezTo>
                <a:moveTo>
                  <a:pt x="44" y="28"/>
                </a:moveTo>
                <a:cubicBezTo>
                  <a:pt x="44" y="27"/>
                  <a:pt x="44" y="26"/>
                  <a:pt x="44" y="25"/>
                </a:cubicBezTo>
                <a:cubicBezTo>
                  <a:pt x="44" y="23"/>
                  <a:pt x="44" y="23"/>
                  <a:pt x="44" y="23"/>
                </a:cubicBezTo>
                <a:cubicBezTo>
                  <a:pt x="44" y="16"/>
                  <a:pt x="44" y="10"/>
                  <a:pt x="39" y="5"/>
                </a:cubicBezTo>
                <a:cubicBezTo>
                  <a:pt x="36" y="2"/>
                  <a:pt x="31" y="0"/>
                  <a:pt x="24" y="0"/>
                </a:cubicBezTo>
                <a:cubicBezTo>
                  <a:pt x="17" y="0"/>
                  <a:pt x="12" y="2"/>
                  <a:pt x="9" y="5"/>
                </a:cubicBezTo>
                <a:cubicBezTo>
                  <a:pt x="5" y="9"/>
                  <a:pt x="5" y="16"/>
                  <a:pt x="5" y="22"/>
                </a:cubicBezTo>
                <a:cubicBezTo>
                  <a:pt x="5" y="25"/>
                  <a:pt x="5" y="25"/>
                  <a:pt x="5" y="25"/>
                </a:cubicBezTo>
                <a:cubicBezTo>
                  <a:pt x="5" y="26"/>
                  <a:pt x="5" y="27"/>
                  <a:pt x="5" y="27"/>
                </a:cubicBezTo>
                <a:cubicBezTo>
                  <a:pt x="2" y="28"/>
                  <a:pt x="0" y="30"/>
                  <a:pt x="0" y="32"/>
                </a:cubicBezTo>
                <a:cubicBezTo>
                  <a:pt x="0" y="62"/>
                  <a:pt x="0" y="62"/>
                  <a:pt x="0" y="62"/>
                </a:cubicBezTo>
                <a:cubicBezTo>
                  <a:pt x="0" y="64"/>
                  <a:pt x="2" y="66"/>
                  <a:pt x="5" y="66"/>
                </a:cubicBezTo>
                <a:cubicBezTo>
                  <a:pt x="43" y="66"/>
                  <a:pt x="43" y="66"/>
                  <a:pt x="43" y="66"/>
                </a:cubicBezTo>
                <a:cubicBezTo>
                  <a:pt x="46" y="66"/>
                  <a:pt x="48" y="64"/>
                  <a:pt x="48" y="62"/>
                </a:cubicBezTo>
                <a:cubicBezTo>
                  <a:pt x="48" y="32"/>
                  <a:pt x="48" y="32"/>
                  <a:pt x="48" y="32"/>
                </a:cubicBezTo>
                <a:cubicBezTo>
                  <a:pt x="48" y="30"/>
                  <a:pt x="46" y="28"/>
                  <a:pt x="44" y="28"/>
                </a:cubicBezTo>
              </a:path>
            </a:pathLst>
          </a:custGeom>
          <a:solidFill>
            <a:srgbClr val="FFFFFF"/>
          </a:solidFill>
          <a:ln>
            <a:noFill/>
          </a:ln>
          <a:extLst/>
        </p:spPr>
        <p:txBody>
          <a:bodyPr vert="horz" wrap="square" lIns="68589" tIns="34295" rIns="68589" bIns="34295" numCol="1" anchor="t" anchorCtr="0" compatLnSpc="1">
            <a:prstTxWarp prst="textNoShape">
              <a:avLst/>
            </a:prstTxWarp>
          </a:bodyPr>
          <a:lstStyle/>
          <a:p>
            <a:endParaRPr lang="en-US"/>
          </a:p>
        </p:txBody>
      </p:sp>
      <p:grpSp>
        <p:nvGrpSpPr>
          <p:cNvPr id="218" name="Group 217"/>
          <p:cNvGrpSpPr/>
          <p:nvPr/>
        </p:nvGrpSpPr>
        <p:grpSpPr>
          <a:xfrm>
            <a:off x="7876507" y="1328833"/>
            <a:ext cx="382610" cy="971657"/>
            <a:chOff x="6630187" y="1563029"/>
            <a:chExt cx="613189" cy="1557629"/>
          </a:xfrm>
          <a:solidFill>
            <a:schemeClr val="bg1"/>
          </a:solidFill>
        </p:grpSpPr>
        <p:sp>
          <p:nvSpPr>
            <p:cNvPr id="219" name="Oval 218"/>
            <p:cNvSpPr>
              <a:spLocks noChangeArrowheads="1"/>
            </p:cNvSpPr>
            <p:nvPr/>
          </p:nvSpPr>
          <p:spPr bwMode="auto">
            <a:xfrm>
              <a:off x="6809064" y="1563029"/>
              <a:ext cx="253962" cy="259114"/>
            </a:xfrm>
            <a:prstGeom prst="ellipse">
              <a:avLst/>
            </a:prstGeom>
            <a:grp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1097364" rtl="0" eaLnBrk="1" latinLnBrk="0" hangingPunct="1">
                <a:defRPr sz="2100" kern="1200">
                  <a:solidFill>
                    <a:schemeClr val="lt1"/>
                  </a:solidFill>
                  <a:latin typeface="+mn-lt"/>
                  <a:ea typeface="+mn-ea"/>
                  <a:cs typeface="+mn-cs"/>
                </a:defRPr>
              </a:lvl1pPr>
              <a:lvl2pPr marL="548683" algn="l" defTabSz="1097364" rtl="0" eaLnBrk="1" latinLnBrk="0" hangingPunct="1">
                <a:defRPr sz="2100" kern="1200">
                  <a:solidFill>
                    <a:schemeClr val="lt1"/>
                  </a:solidFill>
                  <a:latin typeface="+mn-lt"/>
                  <a:ea typeface="+mn-ea"/>
                  <a:cs typeface="+mn-cs"/>
                </a:defRPr>
              </a:lvl2pPr>
              <a:lvl3pPr marL="1097364" algn="l" defTabSz="1097364" rtl="0" eaLnBrk="1" latinLnBrk="0" hangingPunct="1">
                <a:defRPr sz="2100" kern="1200">
                  <a:solidFill>
                    <a:schemeClr val="lt1"/>
                  </a:solidFill>
                  <a:latin typeface="+mn-lt"/>
                  <a:ea typeface="+mn-ea"/>
                  <a:cs typeface="+mn-cs"/>
                </a:defRPr>
              </a:lvl3pPr>
              <a:lvl4pPr marL="1646046" algn="l" defTabSz="1097364" rtl="0" eaLnBrk="1" latinLnBrk="0" hangingPunct="1">
                <a:defRPr sz="2100" kern="1200">
                  <a:solidFill>
                    <a:schemeClr val="lt1"/>
                  </a:solidFill>
                  <a:latin typeface="+mn-lt"/>
                  <a:ea typeface="+mn-ea"/>
                  <a:cs typeface="+mn-cs"/>
                </a:defRPr>
              </a:lvl4pPr>
              <a:lvl5pPr marL="2194729" algn="l" defTabSz="1097364" rtl="0" eaLnBrk="1" latinLnBrk="0" hangingPunct="1">
                <a:defRPr sz="2100" kern="1200">
                  <a:solidFill>
                    <a:schemeClr val="lt1"/>
                  </a:solidFill>
                  <a:latin typeface="+mn-lt"/>
                  <a:ea typeface="+mn-ea"/>
                  <a:cs typeface="+mn-cs"/>
                </a:defRPr>
              </a:lvl5pPr>
              <a:lvl6pPr marL="2743411" algn="l" defTabSz="1097364" rtl="0" eaLnBrk="1" latinLnBrk="0" hangingPunct="1">
                <a:defRPr sz="2100" kern="1200">
                  <a:solidFill>
                    <a:schemeClr val="lt1"/>
                  </a:solidFill>
                  <a:latin typeface="+mn-lt"/>
                  <a:ea typeface="+mn-ea"/>
                  <a:cs typeface="+mn-cs"/>
                </a:defRPr>
              </a:lvl6pPr>
              <a:lvl7pPr marL="3292093" algn="l" defTabSz="1097364" rtl="0" eaLnBrk="1" latinLnBrk="0" hangingPunct="1">
                <a:defRPr sz="2100" kern="1200">
                  <a:solidFill>
                    <a:schemeClr val="lt1"/>
                  </a:solidFill>
                  <a:latin typeface="+mn-lt"/>
                  <a:ea typeface="+mn-ea"/>
                  <a:cs typeface="+mn-cs"/>
                </a:defRPr>
              </a:lvl7pPr>
              <a:lvl8pPr marL="3840774" algn="l" defTabSz="1097364" rtl="0" eaLnBrk="1" latinLnBrk="0" hangingPunct="1">
                <a:defRPr sz="2100" kern="1200">
                  <a:solidFill>
                    <a:schemeClr val="lt1"/>
                  </a:solidFill>
                  <a:latin typeface="+mn-lt"/>
                  <a:ea typeface="+mn-ea"/>
                  <a:cs typeface="+mn-cs"/>
                </a:defRPr>
              </a:lvl8pPr>
              <a:lvl9pPr marL="4389456" algn="l" defTabSz="1097364" rtl="0" eaLnBrk="1" latinLnBrk="0" hangingPunct="1">
                <a:defRPr sz="2100" kern="1200">
                  <a:solidFill>
                    <a:schemeClr val="lt1"/>
                  </a:solidFill>
                  <a:latin typeface="+mn-lt"/>
                  <a:ea typeface="+mn-ea"/>
                  <a:cs typeface="+mn-cs"/>
                </a:defRPr>
              </a:lvl9pPr>
            </a:lstStyle>
            <a:p>
              <a:pPr algn="ctr" defTabSz="555629"/>
              <a:endParaRPr lang="en-US" spc="-92" dirty="0">
                <a:solidFill>
                  <a:schemeClr val="accent4"/>
                </a:solidFill>
                <a:latin typeface="+mj-lt"/>
              </a:endParaRPr>
            </a:p>
          </p:txBody>
        </p:sp>
        <p:sp>
          <p:nvSpPr>
            <p:cNvPr id="220" name="Freeform 219"/>
            <p:cNvSpPr>
              <a:spLocks/>
            </p:cNvSpPr>
            <p:nvPr/>
          </p:nvSpPr>
          <p:spPr bwMode="auto">
            <a:xfrm>
              <a:off x="6630187" y="1851588"/>
              <a:ext cx="613189" cy="1269070"/>
            </a:xfrm>
            <a:custGeom>
              <a:avLst/>
              <a:gdLst>
                <a:gd name="T0" fmla="*/ 327 w 353"/>
                <a:gd name="T1" fmla="*/ 30 h 730"/>
                <a:gd name="T2" fmla="*/ 327 w 353"/>
                <a:gd name="T3" fmla="*/ 30 h 730"/>
                <a:gd name="T4" fmla="*/ 323 w 353"/>
                <a:gd name="T5" fmla="*/ 26 h 730"/>
                <a:gd name="T6" fmla="*/ 321 w 353"/>
                <a:gd name="T7" fmla="*/ 24 h 730"/>
                <a:gd name="T8" fmla="*/ 320 w 353"/>
                <a:gd name="T9" fmla="*/ 23 h 730"/>
                <a:gd name="T10" fmla="*/ 287 w 353"/>
                <a:gd name="T11" fmla="*/ 5 h 730"/>
                <a:gd name="T12" fmla="*/ 287 w 353"/>
                <a:gd name="T13" fmla="*/ 5 h 730"/>
                <a:gd name="T14" fmla="*/ 283 w 353"/>
                <a:gd name="T15" fmla="*/ 4 h 730"/>
                <a:gd name="T16" fmla="*/ 282 w 353"/>
                <a:gd name="T17" fmla="*/ 4 h 730"/>
                <a:gd name="T18" fmla="*/ 280 w 353"/>
                <a:gd name="T19" fmla="*/ 3 h 730"/>
                <a:gd name="T20" fmla="*/ 277 w 353"/>
                <a:gd name="T21" fmla="*/ 2 h 730"/>
                <a:gd name="T22" fmla="*/ 276 w 353"/>
                <a:gd name="T23" fmla="*/ 2 h 730"/>
                <a:gd name="T24" fmla="*/ 272 w 353"/>
                <a:gd name="T25" fmla="*/ 2 h 730"/>
                <a:gd name="T26" fmla="*/ 272 w 353"/>
                <a:gd name="T27" fmla="*/ 1 h 730"/>
                <a:gd name="T28" fmla="*/ 267 w 353"/>
                <a:gd name="T29" fmla="*/ 1 h 730"/>
                <a:gd name="T30" fmla="*/ 267 w 353"/>
                <a:gd name="T31" fmla="*/ 1 h 730"/>
                <a:gd name="T32" fmla="*/ 263 w 353"/>
                <a:gd name="T33" fmla="*/ 1 h 730"/>
                <a:gd name="T34" fmla="*/ 262 w 353"/>
                <a:gd name="T35" fmla="*/ 1 h 730"/>
                <a:gd name="T36" fmla="*/ 258 w 353"/>
                <a:gd name="T37" fmla="*/ 0 h 730"/>
                <a:gd name="T38" fmla="*/ 258 w 353"/>
                <a:gd name="T39" fmla="*/ 0 h 730"/>
                <a:gd name="T40" fmla="*/ 96 w 353"/>
                <a:gd name="T41" fmla="*/ 0 h 730"/>
                <a:gd name="T42" fmla="*/ 95 w 353"/>
                <a:gd name="T43" fmla="*/ 0 h 730"/>
                <a:gd name="T44" fmla="*/ 95 w 353"/>
                <a:gd name="T45" fmla="*/ 0 h 730"/>
                <a:gd name="T46" fmla="*/ 0 w 353"/>
                <a:gd name="T47" fmla="*/ 95 h 730"/>
                <a:gd name="T48" fmla="*/ 0 w 353"/>
                <a:gd name="T49" fmla="*/ 323 h 730"/>
                <a:gd name="T50" fmla="*/ 32 w 353"/>
                <a:gd name="T51" fmla="*/ 356 h 730"/>
                <a:gd name="T52" fmla="*/ 64 w 353"/>
                <a:gd name="T53" fmla="*/ 323 h 730"/>
                <a:gd name="T54" fmla="*/ 64 w 353"/>
                <a:gd name="T55" fmla="*/ 117 h 730"/>
                <a:gd name="T56" fmla="*/ 81 w 353"/>
                <a:gd name="T57" fmla="*/ 117 h 730"/>
                <a:gd name="T58" fmla="*/ 81 w 353"/>
                <a:gd name="T59" fmla="*/ 687 h 730"/>
                <a:gd name="T60" fmla="*/ 125 w 353"/>
                <a:gd name="T61" fmla="*/ 730 h 730"/>
                <a:gd name="T62" fmla="*/ 168 w 353"/>
                <a:gd name="T63" fmla="*/ 687 h 730"/>
                <a:gd name="T64" fmla="*/ 168 w 353"/>
                <a:gd name="T65" fmla="*/ 358 h 730"/>
                <a:gd name="T66" fmla="*/ 185 w 353"/>
                <a:gd name="T67" fmla="*/ 358 h 730"/>
                <a:gd name="T68" fmla="*/ 185 w 353"/>
                <a:gd name="T69" fmla="*/ 687 h 730"/>
                <a:gd name="T70" fmla="*/ 228 w 353"/>
                <a:gd name="T71" fmla="*/ 730 h 730"/>
                <a:gd name="T72" fmla="*/ 272 w 353"/>
                <a:gd name="T73" fmla="*/ 687 h 730"/>
                <a:gd name="T74" fmla="*/ 272 w 353"/>
                <a:gd name="T75" fmla="*/ 683 h 730"/>
                <a:gd name="T76" fmla="*/ 272 w 353"/>
                <a:gd name="T77" fmla="*/ 687 h 730"/>
                <a:gd name="T78" fmla="*/ 272 w 353"/>
                <a:gd name="T79" fmla="*/ 117 h 730"/>
                <a:gd name="T80" fmla="*/ 289 w 353"/>
                <a:gd name="T81" fmla="*/ 117 h 730"/>
                <a:gd name="T82" fmla="*/ 289 w 353"/>
                <a:gd name="T83" fmla="*/ 315 h 730"/>
                <a:gd name="T84" fmla="*/ 289 w 353"/>
                <a:gd name="T85" fmla="*/ 314 h 730"/>
                <a:gd name="T86" fmla="*/ 289 w 353"/>
                <a:gd name="T87" fmla="*/ 323 h 730"/>
                <a:gd name="T88" fmla="*/ 294 w 353"/>
                <a:gd name="T89" fmla="*/ 342 h 730"/>
                <a:gd name="T90" fmla="*/ 321 w 353"/>
                <a:gd name="T91" fmla="*/ 356 h 730"/>
                <a:gd name="T92" fmla="*/ 353 w 353"/>
                <a:gd name="T93" fmla="*/ 325 h 730"/>
                <a:gd name="T94" fmla="*/ 353 w 353"/>
                <a:gd name="T95" fmla="*/ 323 h 730"/>
                <a:gd name="T96" fmla="*/ 353 w 353"/>
                <a:gd name="T97" fmla="*/ 323 h 730"/>
                <a:gd name="T98" fmla="*/ 353 w 353"/>
                <a:gd name="T99" fmla="*/ 298 h 730"/>
                <a:gd name="T100" fmla="*/ 353 w 353"/>
                <a:gd name="T101" fmla="*/ 95 h 730"/>
                <a:gd name="T102" fmla="*/ 327 w 353"/>
                <a:gd name="T103" fmla="*/ 3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3" h="730">
                  <a:moveTo>
                    <a:pt x="327" y="30"/>
                  </a:moveTo>
                  <a:cubicBezTo>
                    <a:pt x="327" y="30"/>
                    <a:pt x="327" y="30"/>
                    <a:pt x="327" y="30"/>
                  </a:cubicBezTo>
                  <a:cubicBezTo>
                    <a:pt x="326" y="29"/>
                    <a:pt x="324" y="27"/>
                    <a:pt x="323" y="26"/>
                  </a:cubicBezTo>
                  <a:cubicBezTo>
                    <a:pt x="322" y="25"/>
                    <a:pt x="321" y="25"/>
                    <a:pt x="321" y="24"/>
                  </a:cubicBezTo>
                  <a:cubicBezTo>
                    <a:pt x="320" y="24"/>
                    <a:pt x="320" y="24"/>
                    <a:pt x="320" y="23"/>
                  </a:cubicBezTo>
                  <a:cubicBezTo>
                    <a:pt x="310" y="15"/>
                    <a:pt x="299" y="9"/>
                    <a:pt x="287" y="5"/>
                  </a:cubicBezTo>
                  <a:cubicBezTo>
                    <a:pt x="287" y="5"/>
                    <a:pt x="287" y="5"/>
                    <a:pt x="287" y="5"/>
                  </a:cubicBezTo>
                  <a:cubicBezTo>
                    <a:pt x="286" y="5"/>
                    <a:pt x="285" y="4"/>
                    <a:pt x="283" y="4"/>
                  </a:cubicBezTo>
                  <a:cubicBezTo>
                    <a:pt x="283" y="4"/>
                    <a:pt x="283" y="4"/>
                    <a:pt x="282" y="4"/>
                  </a:cubicBezTo>
                  <a:cubicBezTo>
                    <a:pt x="281" y="3"/>
                    <a:pt x="280" y="3"/>
                    <a:pt x="280" y="3"/>
                  </a:cubicBezTo>
                  <a:cubicBezTo>
                    <a:pt x="279" y="3"/>
                    <a:pt x="278" y="3"/>
                    <a:pt x="277" y="2"/>
                  </a:cubicBezTo>
                  <a:cubicBezTo>
                    <a:pt x="277" y="2"/>
                    <a:pt x="276" y="2"/>
                    <a:pt x="276" y="2"/>
                  </a:cubicBezTo>
                  <a:cubicBezTo>
                    <a:pt x="274" y="2"/>
                    <a:pt x="273" y="2"/>
                    <a:pt x="272" y="2"/>
                  </a:cubicBezTo>
                  <a:cubicBezTo>
                    <a:pt x="272" y="2"/>
                    <a:pt x="272" y="2"/>
                    <a:pt x="272" y="1"/>
                  </a:cubicBezTo>
                  <a:cubicBezTo>
                    <a:pt x="270" y="1"/>
                    <a:pt x="269" y="1"/>
                    <a:pt x="267" y="1"/>
                  </a:cubicBezTo>
                  <a:cubicBezTo>
                    <a:pt x="267" y="1"/>
                    <a:pt x="267" y="1"/>
                    <a:pt x="267" y="1"/>
                  </a:cubicBezTo>
                  <a:cubicBezTo>
                    <a:pt x="266" y="1"/>
                    <a:pt x="264" y="1"/>
                    <a:pt x="263" y="1"/>
                  </a:cubicBezTo>
                  <a:cubicBezTo>
                    <a:pt x="262" y="1"/>
                    <a:pt x="262" y="1"/>
                    <a:pt x="262" y="1"/>
                  </a:cubicBezTo>
                  <a:cubicBezTo>
                    <a:pt x="261" y="1"/>
                    <a:pt x="259" y="0"/>
                    <a:pt x="258" y="0"/>
                  </a:cubicBezTo>
                  <a:cubicBezTo>
                    <a:pt x="258" y="0"/>
                    <a:pt x="258" y="0"/>
                    <a:pt x="258" y="0"/>
                  </a:cubicBezTo>
                  <a:cubicBezTo>
                    <a:pt x="96" y="0"/>
                    <a:pt x="96" y="0"/>
                    <a:pt x="96" y="0"/>
                  </a:cubicBezTo>
                  <a:cubicBezTo>
                    <a:pt x="95" y="0"/>
                    <a:pt x="95" y="0"/>
                    <a:pt x="95" y="0"/>
                  </a:cubicBezTo>
                  <a:cubicBezTo>
                    <a:pt x="95" y="0"/>
                    <a:pt x="95" y="0"/>
                    <a:pt x="95" y="0"/>
                  </a:cubicBezTo>
                  <a:cubicBezTo>
                    <a:pt x="43" y="1"/>
                    <a:pt x="0" y="43"/>
                    <a:pt x="0" y="95"/>
                  </a:cubicBezTo>
                  <a:cubicBezTo>
                    <a:pt x="0" y="323"/>
                    <a:pt x="0" y="323"/>
                    <a:pt x="0" y="323"/>
                  </a:cubicBezTo>
                  <a:cubicBezTo>
                    <a:pt x="0" y="341"/>
                    <a:pt x="15" y="356"/>
                    <a:pt x="32" y="356"/>
                  </a:cubicBezTo>
                  <a:cubicBezTo>
                    <a:pt x="50" y="356"/>
                    <a:pt x="64" y="341"/>
                    <a:pt x="64" y="323"/>
                  </a:cubicBezTo>
                  <a:cubicBezTo>
                    <a:pt x="64" y="117"/>
                    <a:pt x="64" y="117"/>
                    <a:pt x="64" y="117"/>
                  </a:cubicBezTo>
                  <a:cubicBezTo>
                    <a:pt x="81" y="117"/>
                    <a:pt x="81" y="117"/>
                    <a:pt x="81" y="117"/>
                  </a:cubicBezTo>
                  <a:cubicBezTo>
                    <a:pt x="81" y="687"/>
                    <a:pt x="81" y="687"/>
                    <a:pt x="81" y="687"/>
                  </a:cubicBezTo>
                  <a:cubicBezTo>
                    <a:pt x="81" y="711"/>
                    <a:pt x="101" y="730"/>
                    <a:pt x="125" y="730"/>
                  </a:cubicBezTo>
                  <a:cubicBezTo>
                    <a:pt x="148" y="730"/>
                    <a:pt x="168" y="711"/>
                    <a:pt x="168" y="687"/>
                  </a:cubicBezTo>
                  <a:cubicBezTo>
                    <a:pt x="168" y="358"/>
                    <a:pt x="168" y="358"/>
                    <a:pt x="168" y="358"/>
                  </a:cubicBezTo>
                  <a:cubicBezTo>
                    <a:pt x="185" y="358"/>
                    <a:pt x="185" y="358"/>
                    <a:pt x="185" y="358"/>
                  </a:cubicBezTo>
                  <a:cubicBezTo>
                    <a:pt x="185" y="687"/>
                    <a:pt x="185" y="687"/>
                    <a:pt x="185" y="687"/>
                  </a:cubicBezTo>
                  <a:cubicBezTo>
                    <a:pt x="185" y="711"/>
                    <a:pt x="204" y="730"/>
                    <a:pt x="228" y="730"/>
                  </a:cubicBezTo>
                  <a:cubicBezTo>
                    <a:pt x="252" y="730"/>
                    <a:pt x="272" y="711"/>
                    <a:pt x="272" y="687"/>
                  </a:cubicBezTo>
                  <a:cubicBezTo>
                    <a:pt x="272" y="686"/>
                    <a:pt x="272" y="685"/>
                    <a:pt x="272" y="683"/>
                  </a:cubicBezTo>
                  <a:cubicBezTo>
                    <a:pt x="272" y="687"/>
                    <a:pt x="272" y="687"/>
                    <a:pt x="272" y="687"/>
                  </a:cubicBezTo>
                  <a:cubicBezTo>
                    <a:pt x="272" y="687"/>
                    <a:pt x="272" y="687"/>
                    <a:pt x="272" y="117"/>
                  </a:cubicBezTo>
                  <a:cubicBezTo>
                    <a:pt x="272" y="117"/>
                    <a:pt x="272" y="117"/>
                    <a:pt x="289" y="117"/>
                  </a:cubicBezTo>
                  <a:cubicBezTo>
                    <a:pt x="289" y="117"/>
                    <a:pt x="289" y="117"/>
                    <a:pt x="289" y="315"/>
                  </a:cubicBezTo>
                  <a:cubicBezTo>
                    <a:pt x="289" y="314"/>
                    <a:pt x="289" y="314"/>
                    <a:pt x="289" y="314"/>
                  </a:cubicBezTo>
                  <a:cubicBezTo>
                    <a:pt x="289" y="323"/>
                    <a:pt x="289" y="323"/>
                    <a:pt x="289" y="323"/>
                  </a:cubicBezTo>
                  <a:cubicBezTo>
                    <a:pt x="289" y="330"/>
                    <a:pt x="291" y="337"/>
                    <a:pt x="294" y="342"/>
                  </a:cubicBezTo>
                  <a:cubicBezTo>
                    <a:pt x="300" y="350"/>
                    <a:pt x="310" y="356"/>
                    <a:pt x="321" y="356"/>
                  </a:cubicBezTo>
                  <a:cubicBezTo>
                    <a:pt x="338" y="356"/>
                    <a:pt x="352" y="342"/>
                    <a:pt x="353" y="325"/>
                  </a:cubicBezTo>
                  <a:cubicBezTo>
                    <a:pt x="353" y="324"/>
                    <a:pt x="353" y="324"/>
                    <a:pt x="353" y="323"/>
                  </a:cubicBezTo>
                  <a:cubicBezTo>
                    <a:pt x="353" y="323"/>
                    <a:pt x="353" y="323"/>
                    <a:pt x="353" y="323"/>
                  </a:cubicBezTo>
                  <a:cubicBezTo>
                    <a:pt x="353" y="298"/>
                    <a:pt x="353" y="298"/>
                    <a:pt x="353" y="298"/>
                  </a:cubicBezTo>
                  <a:cubicBezTo>
                    <a:pt x="353" y="270"/>
                    <a:pt x="353" y="213"/>
                    <a:pt x="353" y="95"/>
                  </a:cubicBezTo>
                  <a:cubicBezTo>
                    <a:pt x="353" y="70"/>
                    <a:pt x="343" y="47"/>
                    <a:pt x="327" y="30"/>
                  </a:cubicBezTo>
                  <a:close/>
                </a:path>
              </a:pathLst>
            </a:custGeom>
            <a:grp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1097364" rtl="0" eaLnBrk="1" latinLnBrk="0" hangingPunct="1">
                <a:defRPr sz="2100" kern="1200">
                  <a:solidFill>
                    <a:schemeClr val="lt1"/>
                  </a:solidFill>
                  <a:latin typeface="+mn-lt"/>
                  <a:ea typeface="+mn-ea"/>
                  <a:cs typeface="+mn-cs"/>
                </a:defRPr>
              </a:lvl1pPr>
              <a:lvl2pPr marL="548683" algn="l" defTabSz="1097364" rtl="0" eaLnBrk="1" latinLnBrk="0" hangingPunct="1">
                <a:defRPr sz="2100" kern="1200">
                  <a:solidFill>
                    <a:schemeClr val="lt1"/>
                  </a:solidFill>
                  <a:latin typeface="+mn-lt"/>
                  <a:ea typeface="+mn-ea"/>
                  <a:cs typeface="+mn-cs"/>
                </a:defRPr>
              </a:lvl2pPr>
              <a:lvl3pPr marL="1097364" algn="l" defTabSz="1097364" rtl="0" eaLnBrk="1" latinLnBrk="0" hangingPunct="1">
                <a:defRPr sz="2100" kern="1200">
                  <a:solidFill>
                    <a:schemeClr val="lt1"/>
                  </a:solidFill>
                  <a:latin typeface="+mn-lt"/>
                  <a:ea typeface="+mn-ea"/>
                  <a:cs typeface="+mn-cs"/>
                </a:defRPr>
              </a:lvl3pPr>
              <a:lvl4pPr marL="1646046" algn="l" defTabSz="1097364" rtl="0" eaLnBrk="1" latinLnBrk="0" hangingPunct="1">
                <a:defRPr sz="2100" kern="1200">
                  <a:solidFill>
                    <a:schemeClr val="lt1"/>
                  </a:solidFill>
                  <a:latin typeface="+mn-lt"/>
                  <a:ea typeface="+mn-ea"/>
                  <a:cs typeface="+mn-cs"/>
                </a:defRPr>
              </a:lvl4pPr>
              <a:lvl5pPr marL="2194729" algn="l" defTabSz="1097364" rtl="0" eaLnBrk="1" latinLnBrk="0" hangingPunct="1">
                <a:defRPr sz="2100" kern="1200">
                  <a:solidFill>
                    <a:schemeClr val="lt1"/>
                  </a:solidFill>
                  <a:latin typeface="+mn-lt"/>
                  <a:ea typeface="+mn-ea"/>
                  <a:cs typeface="+mn-cs"/>
                </a:defRPr>
              </a:lvl5pPr>
              <a:lvl6pPr marL="2743411" algn="l" defTabSz="1097364" rtl="0" eaLnBrk="1" latinLnBrk="0" hangingPunct="1">
                <a:defRPr sz="2100" kern="1200">
                  <a:solidFill>
                    <a:schemeClr val="lt1"/>
                  </a:solidFill>
                  <a:latin typeface="+mn-lt"/>
                  <a:ea typeface="+mn-ea"/>
                  <a:cs typeface="+mn-cs"/>
                </a:defRPr>
              </a:lvl6pPr>
              <a:lvl7pPr marL="3292093" algn="l" defTabSz="1097364" rtl="0" eaLnBrk="1" latinLnBrk="0" hangingPunct="1">
                <a:defRPr sz="2100" kern="1200">
                  <a:solidFill>
                    <a:schemeClr val="lt1"/>
                  </a:solidFill>
                  <a:latin typeface="+mn-lt"/>
                  <a:ea typeface="+mn-ea"/>
                  <a:cs typeface="+mn-cs"/>
                </a:defRPr>
              </a:lvl7pPr>
              <a:lvl8pPr marL="3840774" algn="l" defTabSz="1097364" rtl="0" eaLnBrk="1" latinLnBrk="0" hangingPunct="1">
                <a:defRPr sz="2100" kern="1200">
                  <a:solidFill>
                    <a:schemeClr val="lt1"/>
                  </a:solidFill>
                  <a:latin typeface="+mn-lt"/>
                  <a:ea typeface="+mn-ea"/>
                  <a:cs typeface="+mn-cs"/>
                </a:defRPr>
              </a:lvl8pPr>
              <a:lvl9pPr marL="4389456" algn="l" defTabSz="1097364" rtl="0" eaLnBrk="1" latinLnBrk="0" hangingPunct="1">
                <a:defRPr sz="2100" kern="1200">
                  <a:solidFill>
                    <a:schemeClr val="lt1"/>
                  </a:solidFill>
                  <a:latin typeface="+mn-lt"/>
                  <a:ea typeface="+mn-ea"/>
                  <a:cs typeface="+mn-cs"/>
                </a:defRPr>
              </a:lvl9pPr>
            </a:lstStyle>
            <a:p>
              <a:pPr algn="ctr" defTabSz="555629"/>
              <a:endParaRPr lang="en-US" spc="-92" dirty="0">
                <a:solidFill>
                  <a:schemeClr val="accent4"/>
                </a:solidFill>
                <a:latin typeface="+mj-lt"/>
              </a:endParaRPr>
            </a:p>
          </p:txBody>
        </p:sp>
      </p:grpSp>
      <p:sp>
        <p:nvSpPr>
          <p:cNvPr id="221" name="TextBox 220"/>
          <p:cNvSpPr txBox="1"/>
          <p:nvPr/>
        </p:nvSpPr>
        <p:spPr>
          <a:xfrm>
            <a:off x="7566148" y="2323448"/>
            <a:ext cx="1002409" cy="169277"/>
          </a:xfrm>
          <a:prstGeom prst="rect">
            <a:avLst/>
          </a:prstGeom>
          <a:noFill/>
        </p:spPr>
        <p:txBody>
          <a:bodyPr wrap="square" lIns="0" tIns="0" rIns="0" bIns="0" rtlCol="0">
            <a:spAutoFit/>
          </a:bodyPr>
          <a:lstStyle/>
          <a:p>
            <a:pPr algn="ctr"/>
            <a:r>
              <a:rPr lang="en-US" sz="1100" b="1" dirty="0">
                <a:solidFill>
                  <a:schemeClr val="accent2">
                    <a:alpha val="99000"/>
                  </a:schemeClr>
                </a:solidFill>
              </a:rPr>
              <a:t>Developer</a:t>
            </a:r>
          </a:p>
        </p:txBody>
      </p:sp>
      <p:pic>
        <p:nvPicPr>
          <p:cNvPr id="226" name="Picture 6" descr="\\magnum\Projects\Microsoft\Cloud Power FY12\Design\Icons\PNGs\Server_2.png"/>
          <p:cNvPicPr>
            <a:picLocks noChangeAspect="1" noChangeArrowheads="1"/>
          </p:cNvPicPr>
          <p:nvPr/>
        </p:nvPicPr>
        <p:blipFill rotWithShape="1">
          <a:blip r:embed="rId3" cstate="print">
            <a:biLevel thresh="25000"/>
          </a:blip>
          <a:srcRect l="27509"/>
          <a:stretch/>
        </p:blipFill>
        <p:spPr bwMode="auto">
          <a:xfrm>
            <a:off x="6554413" y="2301956"/>
            <a:ext cx="618262" cy="826566"/>
          </a:xfrm>
          <a:prstGeom prst="rect">
            <a:avLst/>
          </a:prstGeom>
          <a:noFill/>
        </p:spPr>
      </p:pic>
      <p:sp>
        <p:nvSpPr>
          <p:cNvPr id="153" name="TextBox 152"/>
          <p:cNvSpPr txBox="1"/>
          <p:nvPr/>
        </p:nvSpPr>
        <p:spPr>
          <a:xfrm>
            <a:off x="3566221" y="1282333"/>
            <a:ext cx="892216" cy="369332"/>
          </a:xfrm>
          <a:prstGeom prst="rect">
            <a:avLst/>
          </a:prstGeom>
          <a:noFill/>
        </p:spPr>
        <p:txBody>
          <a:bodyPr wrap="square" lIns="0" tIns="0" rIns="0" bIns="0" rtlCol="0">
            <a:spAutoFit/>
          </a:bodyPr>
          <a:lstStyle/>
          <a:p>
            <a:pPr algn="r"/>
            <a:r>
              <a:rPr lang="en-US" sz="1200" dirty="0">
                <a:solidFill>
                  <a:schemeClr val="bg1">
                    <a:alpha val="99000"/>
                  </a:schemeClr>
                </a:solidFill>
              </a:rPr>
              <a:t>Cloud </a:t>
            </a:r>
          </a:p>
          <a:p>
            <a:pPr algn="r"/>
            <a:r>
              <a:rPr lang="en-US" sz="1200" dirty="0">
                <a:solidFill>
                  <a:schemeClr val="bg1">
                    <a:alpha val="99000"/>
                  </a:schemeClr>
                </a:solidFill>
              </a:rPr>
              <a:t>Service 1</a:t>
            </a:r>
          </a:p>
        </p:txBody>
      </p:sp>
      <p:sp>
        <p:nvSpPr>
          <p:cNvPr id="154" name="TextBox 153"/>
          <p:cNvSpPr txBox="1"/>
          <p:nvPr/>
        </p:nvSpPr>
        <p:spPr>
          <a:xfrm>
            <a:off x="3566221" y="3416092"/>
            <a:ext cx="892216" cy="369332"/>
          </a:xfrm>
          <a:prstGeom prst="rect">
            <a:avLst/>
          </a:prstGeom>
          <a:noFill/>
        </p:spPr>
        <p:txBody>
          <a:bodyPr wrap="square" lIns="0" tIns="0" rIns="0" bIns="0" rtlCol="0">
            <a:spAutoFit/>
          </a:bodyPr>
          <a:lstStyle/>
          <a:p>
            <a:pPr algn="r"/>
            <a:r>
              <a:rPr lang="en-US" sz="1200" dirty="0">
                <a:solidFill>
                  <a:schemeClr val="bg1">
                    <a:alpha val="99000"/>
                  </a:schemeClr>
                </a:solidFill>
              </a:rPr>
              <a:t>Cloud </a:t>
            </a:r>
          </a:p>
          <a:p>
            <a:pPr algn="r"/>
            <a:r>
              <a:rPr lang="en-US" sz="1200" dirty="0">
                <a:solidFill>
                  <a:schemeClr val="bg1">
                    <a:alpha val="99000"/>
                  </a:schemeClr>
                </a:solidFill>
              </a:rPr>
              <a:t>Service 2</a:t>
            </a:r>
          </a:p>
        </p:txBody>
      </p:sp>
    </p:spTree>
    <p:extLst>
      <p:ext uri="{BB962C8B-B14F-4D97-AF65-F5344CB8AC3E}">
        <p14:creationId xmlns:p14="http://schemas.microsoft.com/office/powerpoint/2010/main" val="36728765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wipe(left)">
                                      <p:cBhvr>
                                        <p:cTn id="11" dur="500"/>
                                        <p:tgtEl>
                                          <p:spTgt spid="75"/>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74"/>
                                        </p:tgtEl>
                                        <p:attrNameLst>
                                          <p:attrName>style.visibility</p:attrName>
                                        </p:attrNameLst>
                                      </p:cBhvr>
                                      <p:to>
                                        <p:strVal val="visible"/>
                                      </p:to>
                                    </p:set>
                                    <p:animEffect transition="in" filter="wipe(left)">
                                      <p:cBhvr>
                                        <p:cTn id="14" dur="500"/>
                                        <p:tgtEl>
                                          <p:spTgt spid="74"/>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500"/>
                                        <p:tgtEl>
                                          <p:spTgt spid="4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74" grpId="0"/>
      <p:bldP spid="7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9436" y="171450"/>
            <a:ext cx="8363938" cy="567848"/>
          </a:xfrm>
        </p:spPr>
        <p:txBody>
          <a:bodyPr/>
          <a:lstStyle/>
          <a:p>
            <a:r>
              <a:rPr lang="en-US" dirty="0" smtClean="0"/>
              <a:t>VNET Connected Deployment Steps</a:t>
            </a:r>
            <a:endParaRPr lang="en-US" dirty="0"/>
          </a:p>
        </p:txBody>
      </p:sp>
      <p:sp>
        <p:nvSpPr>
          <p:cNvPr id="5" name="Rectangle 4"/>
          <p:cNvSpPr/>
          <p:nvPr/>
        </p:nvSpPr>
        <p:spPr>
          <a:xfrm>
            <a:off x="2754466" y="1693093"/>
            <a:ext cx="5998908" cy="548640"/>
          </a:xfrm>
          <a:prstGeom prst="rect">
            <a:avLst/>
          </a:prstGeom>
          <a:solidFill>
            <a:schemeClr val="bg2">
              <a:alpha val="90000"/>
            </a:schemeClr>
          </a:solidFill>
          <a:ln>
            <a:noFill/>
          </a:ln>
          <a:effectLst/>
          <a:scene3d>
            <a:camera prst="orthographicFront"/>
            <a:lightRig rig="flat" dir="t"/>
          </a:scene3d>
          <a:sp3d extrusionH="12700" prstMaterial="plastic"/>
        </p:spPr>
        <p:style>
          <a:lnRef idx="1">
            <a:schemeClr val="accent4">
              <a:alpha val="90000"/>
              <a:tint val="40000"/>
              <a:hueOff val="0"/>
              <a:satOff val="0"/>
              <a:lumOff val="0"/>
              <a:alphaOff val="0"/>
            </a:schemeClr>
          </a:lnRef>
          <a:fillRef idx="1">
            <a:schemeClr val="accent4">
              <a:alpha val="90000"/>
              <a:tint val="40000"/>
              <a:hueOff val="0"/>
              <a:satOff val="0"/>
              <a:lumOff val="0"/>
              <a:alphaOff val="0"/>
            </a:schemeClr>
          </a:fillRef>
          <a:effectRef idx="2">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57" tIns="34295" rIns="68589" bIns="34295" numCol="1" spcCol="953" anchor="ctr" anchorCtr="0">
            <a:noAutofit/>
          </a:bodyPr>
          <a:lstStyle/>
          <a:p>
            <a:pPr marL="0" lvl="1" defTabSz="600155">
              <a:spcBef>
                <a:spcPts val="450"/>
              </a:spcBef>
            </a:pPr>
            <a:r>
              <a:rPr lang="en-US" sz="1400" dirty="0">
                <a:ln>
                  <a:solidFill>
                    <a:schemeClr val="bg1">
                      <a:alpha val="0"/>
                    </a:schemeClr>
                  </a:solidFill>
                </a:ln>
                <a:solidFill>
                  <a:srgbClr val="595959">
                    <a:alpha val="99000"/>
                  </a:srgbClr>
                </a:solidFill>
              </a:rPr>
              <a:t>Deploy Virtual Machine(s). If AD is desired deploy at this stage </a:t>
            </a:r>
            <a:br>
              <a:rPr lang="en-US" sz="1400" dirty="0">
                <a:ln>
                  <a:solidFill>
                    <a:schemeClr val="bg1">
                      <a:alpha val="0"/>
                    </a:schemeClr>
                  </a:solidFill>
                </a:ln>
                <a:solidFill>
                  <a:srgbClr val="595959">
                    <a:alpha val="99000"/>
                  </a:srgbClr>
                </a:solidFill>
              </a:rPr>
            </a:br>
            <a:r>
              <a:rPr lang="en-US" sz="1400" dirty="0">
                <a:ln>
                  <a:solidFill>
                    <a:schemeClr val="bg1">
                      <a:alpha val="0"/>
                    </a:schemeClr>
                  </a:solidFill>
                </a:ln>
                <a:solidFill>
                  <a:srgbClr val="595959">
                    <a:alpha val="99000"/>
                  </a:srgbClr>
                </a:solidFill>
              </a:rPr>
              <a:t>so remaining VMs can start domain joined. </a:t>
            </a:r>
          </a:p>
        </p:txBody>
      </p:sp>
      <p:sp>
        <p:nvSpPr>
          <p:cNvPr id="6" name="Rectangle 5"/>
          <p:cNvSpPr/>
          <p:nvPr/>
        </p:nvSpPr>
        <p:spPr>
          <a:xfrm>
            <a:off x="2757022" y="2302117"/>
            <a:ext cx="5996351" cy="548640"/>
          </a:xfrm>
          <a:prstGeom prst="rect">
            <a:avLst/>
          </a:prstGeom>
          <a:solidFill>
            <a:schemeClr val="bg2">
              <a:alpha val="90000"/>
            </a:schemeClr>
          </a:solidFill>
          <a:ln>
            <a:noFill/>
          </a:ln>
          <a:effectLst/>
          <a:scene3d>
            <a:camera prst="orthographicFront"/>
            <a:lightRig rig="flat" dir="t"/>
          </a:scene3d>
          <a:sp3d extrusionH="12700" prstMaterial="plastic"/>
        </p:spPr>
        <p:style>
          <a:lnRef idx="1">
            <a:schemeClr val="accent4">
              <a:alpha val="90000"/>
              <a:tint val="40000"/>
              <a:hueOff val="0"/>
              <a:satOff val="0"/>
              <a:lumOff val="0"/>
              <a:alphaOff val="0"/>
            </a:schemeClr>
          </a:lnRef>
          <a:fillRef idx="1">
            <a:schemeClr val="accent4">
              <a:alpha val="90000"/>
              <a:tint val="40000"/>
              <a:hueOff val="0"/>
              <a:satOff val="0"/>
              <a:lumOff val="0"/>
              <a:alphaOff val="0"/>
            </a:schemeClr>
          </a:fillRef>
          <a:effectRef idx="2">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57" tIns="34295" rIns="68589" bIns="34295" numCol="1" spcCol="953" anchor="ctr" anchorCtr="0">
            <a:noAutofit/>
          </a:bodyPr>
          <a:lstStyle/>
          <a:p>
            <a:pPr marL="0" lvl="1" defTabSz="600155">
              <a:spcBef>
                <a:spcPts val="450"/>
              </a:spcBef>
            </a:pPr>
            <a:r>
              <a:rPr lang="en-US" sz="1400" dirty="0">
                <a:ln>
                  <a:solidFill>
                    <a:schemeClr val="bg1">
                      <a:alpha val="0"/>
                    </a:schemeClr>
                  </a:solidFill>
                </a:ln>
                <a:solidFill>
                  <a:srgbClr val="595959">
                    <a:alpha val="99000"/>
                  </a:srgbClr>
                </a:solidFill>
              </a:rPr>
              <a:t>Use RDP to customize the new persistent VM(s) by installing software, configuring roles etc…</a:t>
            </a:r>
          </a:p>
        </p:txBody>
      </p:sp>
      <p:sp>
        <p:nvSpPr>
          <p:cNvPr id="7" name="Rectangle 6"/>
          <p:cNvSpPr/>
          <p:nvPr/>
        </p:nvSpPr>
        <p:spPr>
          <a:xfrm>
            <a:off x="2757022" y="2922194"/>
            <a:ext cx="5996351" cy="548640"/>
          </a:xfrm>
          <a:prstGeom prst="rect">
            <a:avLst/>
          </a:prstGeom>
          <a:solidFill>
            <a:schemeClr val="bg2">
              <a:alpha val="90000"/>
            </a:schemeClr>
          </a:solidFill>
          <a:ln>
            <a:noFill/>
          </a:ln>
          <a:effectLst/>
          <a:scene3d>
            <a:camera prst="orthographicFront"/>
            <a:lightRig rig="flat" dir="t"/>
          </a:scene3d>
          <a:sp3d extrusionH="12700" prstMaterial="plastic"/>
        </p:spPr>
        <p:style>
          <a:lnRef idx="1">
            <a:schemeClr val="accent4">
              <a:alpha val="90000"/>
              <a:tint val="40000"/>
              <a:hueOff val="0"/>
              <a:satOff val="0"/>
              <a:lumOff val="0"/>
              <a:alphaOff val="0"/>
            </a:schemeClr>
          </a:lnRef>
          <a:fillRef idx="1">
            <a:schemeClr val="accent4">
              <a:alpha val="90000"/>
              <a:tint val="40000"/>
              <a:hueOff val="0"/>
              <a:satOff val="0"/>
              <a:lumOff val="0"/>
              <a:alphaOff val="0"/>
            </a:schemeClr>
          </a:fillRef>
          <a:effectRef idx="2">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57" tIns="34295" rIns="68589" bIns="34295" numCol="1" spcCol="953" anchor="ctr" anchorCtr="0">
            <a:noAutofit/>
          </a:bodyPr>
          <a:lstStyle/>
          <a:p>
            <a:pPr marL="0" lvl="1" defTabSz="600155">
              <a:spcBef>
                <a:spcPts val="450"/>
              </a:spcBef>
            </a:pPr>
            <a:r>
              <a:rPr lang="en-US" sz="1400" dirty="0">
                <a:ln>
                  <a:solidFill>
                    <a:schemeClr val="bg1">
                      <a:alpha val="0"/>
                    </a:schemeClr>
                  </a:solidFill>
                </a:ln>
                <a:solidFill>
                  <a:srgbClr val="595959">
                    <a:alpha val="99000"/>
                  </a:srgbClr>
                </a:solidFill>
              </a:rPr>
              <a:t>Build and test locally using the emulator. Testing live can be achieved by using public endpoints or VPN connectivity.</a:t>
            </a:r>
          </a:p>
        </p:txBody>
      </p:sp>
      <p:sp>
        <p:nvSpPr>
          <p:cNvPr id="9" name="Rectangle 8"/>
          <p:cNvSpPr/>
          <p:nvPr/>
        </p:nvSpPr>
        <p:spPr>
          <a:xfrm>
            <a:off x="2754465" y="3529114"/>
            <a:ext cx="5996351" cy="548640"/>
          </a:xfrm>
          <a:prstGeom prst="rect">
            <a:avLst/>
          </a:prstGeom>
          <a:solidFill>
            <a:schemeClr val="bg2">
              <a:alpha val="90000"/>
            </a:schemeClr>
          </a:solidFill>
          <a:ln>
            <a:noFill/>
          </a:ln>
          <a:effectLst/>
          <a:scene3d>
            <a:camera prst="orthographicFront"/>
            <a:lightRig rig="flat" dir="t"/>
          </a:scene3d>
          <a:sp3d extrusionH="12700" prstMaterial="plastic"/>
        </p:spPr>
        <p:style>
          <a:lnRef idx="1">
            <a:schemeClr val="accent4">
              <a:alpha val="90000"/>
              <a:tint val="40000"/>
              <a:hueOff val="0"/>
              <a:satOff val="0"/>
              <a:lumOff val="0"/>
              <a:alphaOff val="0"/>
            </a:schemeClr>
          </a:lnRef>
          <a:fillRef idx="1">
            <a:schemeClr val="accent4">
              <a:alpha val="90000"/>
              <a:tint val="40000"/>
              <a:hueOff val="0"/>
              <a:satOff val="0"/>
              <a:lumOff val="0"/>
              <a:alphaOff val="0"/>
            </a:schemeClr>
          </a:fillRef>
          <a:effectRef idx="2">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57" tIns="34295" rIns="68589" bIns="34295" numCol="1" spcCol="953" anchor="ctr" anchorCtr="0">
            <a:noAutofit/>
          </a:bodyPr>
          <a:lstStyle/>
          <a:p>
            <a:pPr marL="0" lvl="1" defTabSz="600155">
              <a:spcBef>
                <a:spcPts val="450"/>
              </a:spcBef>
            </a:pPr>
            <a:r>
              <a:rPr lang="en-US" sz="1400" dirty="0">
                <a:ln>
                  <a:solidFill>
                    <a:schemeClr val="bg1">
                      <a:alpha val="0"/>
                    </a:schemeClr>
                  </a:solidFill>
                </a:ln>
                <a:solidFill>
                  <a:srgbClr val="595959">
                    <a:alpha val="99000"/>
                  </a:srgbClr>
                </a:solidFill>
              </a:rPr>
              <a:t>Specify instance count, virtual network settings and other configuration details. Deploy to a separate hosted service.</a:t>
            </a:r>
          </a:p>
        </p:txBody>
      </p:sp>
      <p:sp>
        <p:nvSpPr>
          <p:cNvPr id="10" name="Rectangle 9"/>
          <p:cNvSpPr/>
          <p:nvPr/>
        </p:nvSpPr>
        <p:spPr>
          <a:xfrm>
            <a:off x="2759580" y="4138136"/>
            <a:ext cx="5996351" cy="548640"/>
          </a:xfrm>
          <a:prstGeom prst="rect">
            <a:avLst/>
          </a:prstGeom>
          <a:solidFill>
            <a:schemeClr val="bg2">
              <a:alpha val="90000"/>
            </a:schemeClr>
          </a:solidFill>
          <a:ln>
            <a:noFill/>
          </a:ln>
          <a:effectLst/>
          <a:scene3d>
            <a:camera prst="orthographicFront"/>
            <a:lightRig rig="flat" dir="t"/>
          </a:scene3d>
          <a:sp3d extrusionH="12700" prstMaterial="plastic"/>
        </p:spPr>
        <p:style>
          <a:lnRef idx="1">
            <a:schemeClr val="accent4">
              <a:alpha val="90000"/>
              <a:tint val="40000"/>
              <a:hueOff val="0"/>
              <a:satOff val="0"/>
              <a:lumOff val="0"/>
              <a:alphaOff val="0"/>
            </a:schemeClr>
          </a:lnRef>
          <a:fillRef idx="1">
            <a:schemeClr val="accent4">
              <a:alpha val="90000"/>
              <a:tint val="40000"/>
              <a:hueOff val="0"/>
              <a:satOff val="0"/>
              <a:lumOff val="0"/>
              <a:alphaOff val="0"/>
            </a:schemeClr>
          </a:fillRef>
          <a:effectRef idx="2">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57" tIns="34295" rIns="68589" bIns="34295" numCol="1" spcCol="953" anchor="ctr" anchorCtr="0">
            <a:noAutofit/>
          </a:bodyPr>
          <a:lstStyle/>
          <a:p>
            <a:pPr marL="0" lvl="1" defTabSz="600155">
              <a:spcBef>
                <a:spcPts val="450"/>
              </a:spcBef>
            </a:pPr>
            <a:r>
              <a:rPr lang="en-US" sz="1400" dirty="0">
                <a:ln>
                  <a:solidFill>
                    <a:schemeClr val="bg1">
                      <a:alpha val="0"/>
                    </a:schemeClr>
                  </a:solidFill>
                </a:ln>
                <a:solidFill>
                  <a:srgbClr val="595959">
                    <a:alpha val="99000"/>
                  </a:srgbClr>
                </a:solidFill>
              </a:rPr>
              <a:t>If previously opened, close public endpoints to lock down service.</a:t>
            </a:r>
          </a:p>
        </p:txBody>
      </p:sp>
      <p:sp>
        <p:nvSpPr>
          <p:cNvPr id="11" name="Rectangle 10"/>
          <p:cNvSpPr/>
          <p:nvPr/>
        </p:nvSpPr>
        <p:spPr>
          <a:xfrm>
            <a:off x="388241" y="1691664"/>
            <a:ext cx="2291852" cy="548640"/>
          </a:xfrm>
          <a:prstGeom prst="rect">
            <a:avLst/>
          </a:prstGeom>
          <a:solidFill>
            <a:schemeClr val="accent2"/>
          </a:solidFill>
          <a:effectLst/>
          <a:scene3d>
            <a:camera prst="orthographicFront"/>
            <a:lightRig rig="flat" dir="t"/>
          </a:scene3d>
          <a:sp3d prstMaterial="plastic"/>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11700" tIns="71689" rIns="111700" bIns="71689" numCol="1" spcCol="953" anchor="ctr" anchorCtr="0">
            <a:noAutofit/>
          </a:bodyPr>
          <a:lstStyle/>
          <a:p>
            <a:pPr defTabSz="933574">
              <a:lnSpc>
                <a:spcPct val="90000"/>
              </a:lnSpc>
              <a:spcBef>
                <a:spcPct val="0"/>
              </a:spcBef>
              <a:spcAft>
                <a:spcPct val="35000"/>
              </a:spcAft>
            </a:pPr>
            <a:r>
              <a:rPr lang="en-US" sz="1500" b="1" dirty="0">
                <a:ln>
                  <a:solidFill>
                    <a:schemeClr val="bg1">
                      <a:alpha val="0"/>
                    </a:schemeClr>
                  </a:solidFill>
                </a:ln>
                <a:solidFill>
                  <a:schemeClr val="lt1">
                    <a:alpha val="99000"/>
                  </a:schemeClr>
                </a:solidFill>
              </a:rPr>
              <a:t>Deploy</a:t>
            </a:r>
            <a:r>
              <a:rPr lang="en-US" sz="1500" dirty="0">
                <a:ln>
                  <a:solidFill>
                    <a:schemeClr val="bg1">
                      <a:alpha val="0"/>
                    </a:schemeClr>
                  </a:solidFill>
                </a:ln>
                <a:solidFill>
                  <a:schemeClr val="lt1">
                    <a:alpha val="99000"/>
                  </a:schemeClr>
                </a:solidFill>
              </a:rPr>
              <a:t> VM’s</a:t>
            </a:r>
          </a:p>
        </p:txBody>
      </p:sp>
      <p:sp>
        <p:nvSpPr>
          <p:cNvPr id="12" name="Rectangle 11"/>
          <p:cNvSpPr/>
          <p:nvPr/>
        </p:nvSpPr>
        <p:spPr>
          <a:xfrm>
            <a:off x="389436" y="2302117"/>
            <a:ext cx="2291852" cy="548640"/>
          </a:xfrm>
          <a:prstGeom prst="rect">
            <a:avLst/>
          </a:prstGeom>
          <a:solidFill>
            <a:schemeClr val="accent2"/>
          </a:solidFill>
          <a:effectLst/>
          <a:scene3d>
            <a:camera prst="orthographicFront"/>
            <a:lightRig rig="flat" dir="t"/>
          </a:scene3d>
          <a:sp3d prstMaterial="plastic"/>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11700" tIns="71689" rIns="111700" bIns="71689" numCol="1" spcCol="953" anchor="ctr" anchorCtr="0">
            <a:noAutofit/>
          </a:bodyPr>
          <a:lstStyle/>
          <a:p>
            <a:pPr defTabSz="933574">
              <a:lnSpc>
                <a:spcPct val="90000"/>
              </a:lnSpc>
              <a:spcBef>
                <a:spcPct val="0"/>
              </a:spcBef>
              <a:spcAft>
                <a:spcPct val="35000"/>
              </a:spcAft>
            </a:pPr>
            <a:r>
              <a:rPr lang="en-US" sz="1500" b="1" dirty="0">
                <a:ln>
                  <a:solidFill>
                    <a:schemeClr val="bg1">
                      <a:alpha val="0"/>
                    </a:schemeClr>
                  </a:solidFill>
                </a:ln>
                <a:solidFill>
                  <a:schemeClr val="lt1">
                    <a:alpha val="99000"/>
                  </a:schemeClr>
                </a:solidFill>
              </a:rPr>
              <a:t>Customize</a:t>
            </a:r>
          </a:p>
        </p:txBody>
      </p:sp>
      <p:sp>
        <p:nvSpPr>
          <p:cNvPr id="13" name="Rectangle 12"/>
          <p:cNvSpPr/>
          <p:nvPr/>
        </p:nvSpPr>
        <p:spPr>
          <a:xfrm>
            <a:off x="388242" y="2911141"/>
            <a:ext cx="2291852" cy="548640"/>
          </a:xfrm>
          <a:prstGeom prst="rect">
            <a:avLst/>
          </a:prstGeom>
          <a:solidFill>
            <a:schemeClr val="accent2"/>
          </a:solidFill>
          <a:effectLst/>
          <a:scene3d>
            <a:camera prst="orthographicFront"/>
            <a:lightRig rig="flat" dir="t"/>
          </a:scene3d>
          <a:sp3d prstMaterial="plastic"/>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11700" tIns="71689" rIns="111700" bIns="71689" numCol="1" spcCol="953" anchor="ctr" anchorCtr="0">
            <a:noAutofit/>
          </a:bodyPr>
          <a:lstStyle/>
          <a:p>
            <a:pPr defTabSz="933574">
              <a:lnSpc>
                <a:spcPct val="90000"/>
              </a:lnSpc>
              <a:spcBef>
                <a:spcPct val="0"/>
              </a:spcBef>
              <a:spcAft>
                <a:spcPct val="35000"/>
              </a:spcAft>
            </a:pPr>
            <a:r>
              <a:rPr lang="en-US" sz="1500" dirty="0">
                <a:ln>
                  <a:solidFill>
                    <a:schemeClr val="bg1">
                      <a:alpha val="0"/>
                    </a:schemeClr>
                  </a:solidFill>
                </a:ln>
                <a:solidFill>
                  <a:schemeClr val="lt1">
                    <a:alpha val="99000"/>
                  </a:schemeClr>
                </a:solidFill>
              </a:rPr>
              <a:t>Local </a:t>
            </a:r>
            <a:r>
              <a:rPr lang="en-US" sz="1500" dirty="0" err="1">
                <a:ln>
                  <a:solidFill>
                    <a:schemeClr val="bg1">
                      <a:alpha val="0"/>
                    </a:schemeClr>
                  </a:solidFill>
                </a:ln>
                <a:solidFill>
                  <a:schemeClr val="lt1">
                    <a:alpha val="99000"/>
                  </a:schemeClr>
                </a:solidFill>
              </a:rPr>
              <a:t>Dev</a:t>
            </a:r>
            <a:r>
              <a:rPr lang="en-US" sz="1500" dirty="0">
                <a:ln>
                  <a:solidFill>
                    <a:schemeClr val="bg1">
                      <a:alpha val="0"/>
                    </a:schemeClr>
                  </a:solidFill>
                </a:ln>
                <a:solidFill>
                  <a:schemeClr val="lt1">
                    <a:alpha val="99000"/>
                  </a:schemeClr>
                </a:solidFill>
              </a:rPr>
              <a:t>/</a:t>
            </a:r>
            <a:r>
              <a:rPr lang="en-US" sz="1500" b="1" dirty="0">
                <a:ln>
                  <a:solidFill>
                    <a:schemeClr val="bg1">
                      <a:alpha val="0"/>
                    </a:schemeClr>
                  </a:solidFill>
                </a:ln>
                <a:solidFill>
                  <a:schemeClr val="lt1">
                    <a:alpha val="99000"/>
                  </a:schemeClr>
                </a:solidFill>
              </a:rPr>
              <a:t>Test</a:t>
            </a:r>
          </a:p>
        </p:txBody>
      </p:sp>
      <p:sp>
        <p:nvSpPr>
          <p:cNvPr id="15" name="Rectangle 14"/>
          <p:cNvSpPr/>
          <p:nvPr/>
        </p:nvSpPr>
        <p:spPr>
          <a:xfrm>
            <a:off x="388243" y="3529114"/>
            <a:ext cx="2291852" cy="548640"/>
          </a:xfrm>
          <a:prstGeom prst="rect">
            <a:avLst/>
          </a:prstGeom>
          <a:solidFill>
            <a:schemeClr val="accent2"/>
          </a:solidFill>
          <a:effectLst/>
          <a:scene3d>
            <a:camera prst="orthographicFront"/>
            <a:lightRig rig="flat" dir="t"/>
          </a:scene3d>
          <a:sp3d prstMaterial="plastic"/>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11700" tIns="71689" rIns="111700" bIns="71689" numCol="1" spcCol="953" anchor="ctr" anchorCtr="0">
            <a:noAutofit/>
          </a:bodyPr>
          <a:lstStyle/>
          <a:p>
            <a:pPr defTabSz="933574">
              <a:lnSpc>
                <a:spcPct val="90000"/>
              </a:lnSpc>
              <a:spcBef>
                <a:spcPct val="0"/>
              </a:spcBef>
              <a:spcAft>
                <a:spcPct val="35000"/>
              </a:spcAft>
            </a:pPr>
            <a:r>
              <a:rPr lang="en-US" sz="1500" b="1" dirty="0">
                <a:ln>
                  <a:solidFill>
                    <a:schemeClr val="bg1">
                      <a:alpha val="0"/>
                    </a:schemeClr>
                  </a:solidFill>
                </a:ln>
                <a:solidFill>
                  <a:schemeClr val="lt1">
                    <a:alpha val="99000"/>
                  </a:schemeClr>
                </a:solidFill>
              </a:rPr>
              <a:t>Deploy</a:t>
            </a:r>
            <a:r>
              <a:rPr lang="en-US" sz="1500" dirty="0">
                <a:ln>
                  <a:solidFill>
                    <a:schemeClr val="bg1">
                      <a:alpha val="0"/>
                    </a:schemeClr>
                  </a:solidFill>
                </a:ln>
                <a:solidFill>
                  <a:schemeClr val="lt1">
                    <a:alpha val="99000"/>
                  </a:schemeClr>
                </a:solidFill>
              </a:rPr>
              <a:t> Service</a:t>
            </a:r>
          </a:p>
        </p:txBody>
      </p:sp>
      <p:sp>
        <p:nvSpPr>
          <p:cNvPr id="16" name="Rectangle 15"/>
          <p:cNvSpPr/>
          <p:nvPr/>
        </p:nvSpPr>
        <p:spPr>
          <a:xfrm>
            <a:off x="388242" y="4138136"/>
            <a:ext cx="2291852" cy="548640"/>
          </a:xfrm>
          <a:prstGeom prst="rect">
            <a:avLst/>
          </a:prstGeom>
          <a:solidFill>
            <a:schemeClr val="accent2"/>
          </a:solidFill>
          <a:effectLst/>
          <a:scene3d>
            <a:camera prst="orthographicFront"/>
            <a:lightRig rig="flat" dir="t"/>
          </a:scene3d>
          <a:sp3d prstMaterial="plastic"/>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11700" tIns="71689" rIns="111700" bIns="71689" numCol="1" spcCol="953" anchor="ctr" anchorCtr="0">
            <a:noAutofit/>
          </a:bodyPr>
          <a:lstStyle/>
          <a:p>
            <a:pPr defTabSz="933574">
              <a:lnSpc>
                <a:spcPct val="90000"/>
              </a:lnSpc>
              <a:spcBef>
                <a:spcPct val="0"/>
              </a:spcBef>
              <a:spcAft>
                <a:spcPct val="35000"/>
              </a:spcAft>
            </a:pPr>
            <a:r>
              <a:rPr lang="en-US" sz="1500" b="1" dirty="0">
                <a:ln>
                  <a:solidFill>
                    <a:schemeClr val="bg1">
                      <a:alpha val="0"/>
                    </a:schemeClr>
                  </a:solidFill>
                </a:ln>
                <a:solidFill>
                  <a:schemeClr val="lt1">
                    <a:alpha val="99000"/>
                  </a:schemeClr>
                </a:solidFill>
              </a:rPr>
              <a:t>Make</a:t>
            </a:r>
            <a:r>
              <a:rPr lang="en-US" sz="1500" dirty="0">
                <a:ln>
                  <a:solidFill>
                    <a:schemeClr val="bg1">
                      <a:alpha val="0"/>
                    </a:schemeClr>
                  </a:solidFill>
                </a:ln>
                <a:solidFill>
                  <a:schemeClr val="lt1">
                    <a:alpha val="99000"/>
                  </a:schemeClr>
                </a:solidFill>
              </a:rPr>
              <a:t> Production Ready</a:t>
            </a:r>
          </a:p>
        </p:txBody>
      </p:sp>
      <p:sp>
        <p:nvSpPr>
          <p:cNvPr id="18" name="Rectangle 17"/>
          <p:cNvSpPr/>
          <p:nvPr/>
        </p:nvSpPr>
        <p:spPr>
          <a:xfrm>
            <a:off x="388240" y="1073868"/>
            <a:ext cx="2291852" cy="548640"/>
          </a:xfrm>
          <a:prstGeom prst="rect">
            <a:avLst/>
          </a:prstGeom>
          <a:solidFill>
            <a:schemeClr val="accent2"/>
          </a:solidFill>
          <a:effectLst/>
          <a:scene3d>
            <a:camera prst="orthographicFront"/>
            <a:lightRig rig="flat" dir="t"/>
          </a:scene3d>
          <a:sp3d prstMaterial="plastic"/>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11700" tIns="71689" rIns="111700" bIns="71689" numCol="1" spcCol="953" anchor="ctr" anchorCtr="0">
            <a:noAutofit/>
          </a:bodyPr>
          <a:lstStyle/>
          <a:p>
            <a:pPr defTabSz="933574">
              <a:lnSpc>
                <a:spcPct val="90000"/>
              </a:lnSpc>
              <a:spcBef>
                <a:spcPct val="0"/>
              </a:spcBef>
              <a:spcAft>
                <a:spcPct val="35000"/>
              </a:spcAft>
            </a:pPr>
            <a:r>
              <a:rPr lang="en-US" sz="1500" b="1" dirty="0">
                <a:ln>
                  <a:solidFill>
                    <a:schemeClr val="bg1">
                      <a:alpha val="0"/>
                    </a:schemeClr>
                  </a:solidFill>
                </a:ln>
                <a:solidFill>
                  <a:schemeClr val="lt1">
                    <a:alpha val="99000"/>
                  </a:schemeClr>
                </a:solidFill>
              </a:rPr>
              <a:t>Design</a:t>
            </a:r>
            <a:r>
              <a:rPr lang="en-US" sz="1500" dirty="0">
                <a:ln>
                  <a:solidFill>
                    <a:schemeClr val="bg1">
                      <a:alpha val="0"/>
                    </a:schemeClr>
                  </a:solidFill>
                </a:ln>
                <a:solidFill>
                  <a:schemeClr val="lt1">
                    <a:alpha val="99000"/>
                  </a:schemeClr>
                </a:solidFill>
              </a:rPr>
              <a:t> VNET</a:t>
            </a:r>
          </a:p>
        </p:txBody>
      </p:sp>
      <p:sp>
        <p:nvSpPr>
          <p:cNvPr id="19" name="Rectangle 18"/>
          <p:cNvSpPr/>
          <p:nvPr/>
        </p:nvSpPr>
        <p:spPr>
          <a:xfrm>
            <a:off x="2757023" y="1073868"/>
            <a:ext cx="5998908" cy="548640"/>
          </a:xfrm>
          <a:prstGeom prst="rect">
            <a:avLst/>
          </a:prstGeom>
          <a:solidFill>
            <a:schemeClr val="bg2">
              <a:alpha val="90000"/>
            </a:schemeClr>
          </a:solidFill>
          <a:ln>
            <a:noFill/>
          </a:ln>
          <a:effectLst/>
          <a:scene3d>
            <a:camera prst="orthographicFront"/>
            <a:lightRig rig="flat" dir="t"/>
          </a:scene3d>
          <a:sp3d extrusionH="12700" prstMaterial="plastic"/>
        </p:spPr>
        <p:style>
          <a:lnRef idx="1">
            <a:schemeClr val="accent4">
              <a:alpha val="90000"/>
              <a:tint val="40000"/>
              <a:hueOff val="0"/>
              <a:satOff val="0"/>
              <a:lumOff val="0"/>
              <a:alphaOff val="0"/>
            </a:schemeClr>
          </a:lnRef>
          <a:fillRef idx="1">
            <a:schemeClr val="accent4">
              <a:alpha val="90000"/>
              <a:tint val="40000"/>
              <a:hueOff val="0"/>
              <a:satOff val="0"/>
              <a:lumOff val="0"/>
              <a:alphaOff val="0"/>
            </a:schemeClr>
          </a:fillRef>
          <a:effectRef idx="2">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57" tIns="34295" rIns="68589" bIns="34295" numCol="1" spcCol="953" anchor="ctr" anchorCtr="0">
            <a:noAutofit/>
          </a:bodyPr>
          <a:lstStyle/>
          <a:p>
            <a:pPr marL="0" lvl="1" defTabSz="600155">
              <a:spcBef>
                <a:spcPts val="450"/>
              </a:spcBef>
            </a:pPr>
            <a:r>
              <a:rPr lang="en-US" sz="1400" dirty="0">
                <a:ln>
                  <a:solidFill>
                    <a:schemeClr val="bg1">
                      <a:alpha val="0"/>
                    </a:schemeClr>
                  </a:solidFill>
                </a:ln>
                <a:solidFill>
                  <a:srgbClr val="595959">
                    <a:alpha val="99000"/>
                  </a:srgbClr>
                </a:solidFill>
              </a:rPr>
              <a:t>Define virtual networks and subnets for hosted services to reside in. </a:t>
            </a:r>
          </a:p>
        </p:txBody>
      </p:sp>
    </p:spTree>
    <p:extLst>
      <p:ext uri="{BB962C8B-B14F-4D97-AF65-F5344CB8AC3E}">
        <p14:creationId xmlns:p14="http://schemas.microsoft.com/office/powerpoint/2010/main" val="52250625"/>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3745286" y="1085850"/>
            <a:ext cx="5008087" cy="3024937"/>
            <a:chOff x="214313" y="2174875"/>
            <a:chExt cx="990600" cy="598488"/>
          </a:xfrm>
          <a:solidFill>
            <a:schemeClr val="accent2"/>
          </a:solidFill>
        </p:grpSpPr>
        <p:sp>
          <p:nvSpPr>
            <p:cNvPr id="24" name="Freeform 6"/>
            <p:cNvSpPr>
              <a:spLocks/>
            </p:cNvSpPr>
            <p:nvPr/>
          </p:nvSpPr>
          <p:spPr bwMode="auto">
            <a:xfrm>
              <a:off x="496888" y="2174875"/>
              <a:ext cx="708025" cy="379413"/>
            </a:xfrm>
            <a:custGeom>
              <a:avLst/>
              <a:gdLst>
                <a:gd name="T0" fmla="*/ 138 w 189"/>
                <a:gd name="T1" fmla="*/ 0 h 101"/>
                <a:gd name="T2" fmla="*/ 94 w 189"/>
                <a:gd name="T3" fmla="*/ 26 h 101"/>
                <a:gd name="T4" fmla="*/ 75 w 189"/>
                <a:gd name="T5" fmla="*/ 21 h 101"/>
                <a:gd name="T6" fmla="*/ 40 w 189"/>
                <a:gd name="T7" fmla="*/ 42 h 101"/>
                <a:gd name="T8" fmla="*/ 29 w 189"/>
                <a:gd name="T9" fmla="*/ 40 h 101"/>
                <a:gd name="T10" fmla="*/ 0 w 189"/>
                <a:gd name="T11" fmla="*/ 64 h 101"/>
                <a:gd name="T12" fmla="*/ 11 w 189"/>
                <a:gd name="T13" fmla="*/ 62 h 101"/>
                <a:gd name="T14" fmla="*/ 30 w 189"/>
                <a:gd name="T15" fmla="*/ 66 h 101"/>
                <a:gd name="T16" fmla="*/ 82 w 189"/>
                <a:gd name="T17" fmla="*/ 39 h 101"/>
                <a:gd name="T18" fmla="*/ 145 w 189"/>
                <a:gd name="T19" fmla="*/ 101 h 101"/>
                <a:gd name="T20" fmla="*/ 189 w 189"/>
                <a:gd name="T21" fmla="*/ 51 h 101"/>
                <a:gd name="T22" fmla="*/ 138 w 189"/>
                <a:gd name="T2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01">
                  <a:moveTo>
                    <a:pt x="138" y="0"/>
                  </a:moveTo>
                  <a:cubicBezTo>
                    <a:pt x="119" y="0"/>
                    <a:pt x="103" y="10"/>
                    <a:pt x="94" y="26"/>
                  </a:cubicBezTo>
                  <a:cubicBezTo>
                    <a:pt x="89" y="23"/>
                    <a:pt x="82" y="21"/>
                    <a:pt x="75" y="21"/>
                  </a:cubicBezTo>
                  <a:cubicBezTo>
                    <a:pt x="60" y="21"/>
                    <a:pt x="46" y="30"/>
                    <a:pt x="40" y="42"/>
                  </a:cubicBezTo>
                  <a:cubicBezTo>
                    <a:pt x="36" y="41"/>
                    <a:pt x="33" y="40"/>
                    <a:pt x="29" y="40"/>
                  </a:cubicBezTo>
                  <a:cubicBezTo>
                    <a:pt x="15" y="40"/>
                    <a:pt x="3" y="50"/>
                    <a:pt x="0" y="64"/>
                  </a:cubicBezTo>
                  <a:cubicBezTo>
                    <a:pt x="3" y="63"/>
                    <a:pt x="7" y="62"/>
                    <a:pt x="11" y="62"/>
                  </a:cubicBezTo>
                  <a:cubicBezTo>
                    <a:pt x="17" y="62"/>
                    <a:pt x="24" y="64"/>
                    <a:pt x="30" y="66"/>
                  </a:cubicBezTo>
                  <a:cubicBezTo>
                    <a:pt x="42" y="49"/>
                    <a:pt x="61" y="39"/>
                    <a:pt x="82" y="39"/>
                  </a:cubicBezTo>
                  <a:cubicBezTo>
                    <a:pt x="117" y="39"/>
                    <a:pt x="145" y="67"/>
                    <a:pt x="145" y="101"/>
                  </a:cubicBezTo>
                  <a:cubicBezTo>
                    <a:pt x="170" y="98"/>
                    <a:pt x="189" y="77"/>
                    <a:pt x="189" y="51"/>
                  </a:cubicBezTo>
                  <a:cubicBezTo>
                    <a:pt x="189" y="22"/>
                    <a:pt x="167" y="0"/>
                    <a:pt x="13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7"/>
            <p:cNvSpPr>
              <a:spLocks/>
            </p:cNvSpPr>
            <p:nvPr/>
          </p:nvSpPr>
          <p:spPr bwMode="auto">
            <a:xfrm>
              <a:off x="214313" y="2344738"/>
              <a:ext cx="803275" cy="428625"/>
            </a:xfrm>
            <a:custGeom>
              <a:avLst/>
              <a:gdLst>
                <a:gd name="T0" fmla="*/ 157 w 214"/>
                <a:gd name="T1" fmla="*/ 0 h 114"/>
                <a:gd name="T2" fmla="*/ 107 w 214"/>
                <a:gd name="T3" fmla="*/ 29 h 114"/>
                <a:gd name="T4" fmla="*/ 86 w 214"/>
                <a:gd name="T5" fmla="*/ 23 h 114"/>
                <a:gd name="T6" fmla="*/ 46 w 214"/>
                <a:gd name="T7" fmla="*/ 48 h 114"/>
                <a:gd name="T8" fmla="*/ 34 w 214"/>
                <a:gd name="T9" fmla="*/ 45 h 114"/>
                <a:gd name="T10" fmla="*/ 0 w 214"/>
                <a:gd name="T11" fmla="*/ 80 h 114"/>
                <a:gd name="T12" fmla="*/ 34 w 214"/>
                <a:gd name="T13" fmla="*/ 114 h 114"/>
                <a:gd name="T14" fmla="*/ 86 w 214"/>
                <a:gd name="T15" fmla="*/ 114 h 114"/>
                <a:gd name="T16" fmla="*/ 157 w 214"/>
                <a:gd name="T17" fmla="*/ 114 h 114"/>
                <a:gd name="T18" fmla="*/ 214 w 214"/>
                <a:gd name="T19" fmla="*/ 57 h 114"/>
                <a:gd name="T20" fmla="*/ 157 w 214"/>
                <a:gd name="T2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14">
                  <a:moveTo>
                    <a:pt x="157" y="0"/>
                  </a:moveTo>
                  <a:cubicBezTo>
                    <a:pt x="136" y="0"/>
                    <a:pt x="117" y="11"/>
                    <a:pt x="107" y="29"/>
                  </a:cubicBezTo>
                  <a:cubicBezTo>
                    <a:pt x="101" y="25"/>
                    <a:pt x="94" y="23"/>
                    <a:pt x="86" y="23"/>
                  </a:cubicBezTo>
                  <a:cubicBezTo>
                    <a:pt x="69" y="23"/>
                    <a:pt x="54" y="33"/>
                    <a:pt x="46" y="48"/>
                  </a:cubicBezTo>
                  <a:cubicBezTo>
                    <a:pt x="42" y="46"/>
                    <a:pt x="38" y="45"/>
                    <a:pt x="34" y="45"/>
                  </a:cubicBezTo>
                  <a:cubicBezTo>
                    <a:pt x="15" y="45"/>
                    <a:pt x="0" y="61"/>
                    <a:pt x="0" y="80"/>
                  </a:cubicBezTo>
                  <a:cubicBezTo>
                    <a:pt x="0" y="99"/>
                    <a:pt x="15" y="114"/>
                    <a:pt x="34" y="114"/>
                  </a:cubicBezTo>
                  <a:cubicBezTo>
                    <a:pt x="86" y="114"/>
                    <a:pt x="86" y="114"/>
                    <a:pt x="86" y="114"/>
                  </a:cubicBezTo>
                  <a:cubicBezTo>
                    <a:pt x="157" y="114"/>
                    <a:pt x="157" y="114"/>
                    <a:pt x="157" y="114"/>
                  </a:cubicBezTo>
                  <a:cubicBezTo>
                    <a:pt x="189" y="114"/>
                    <a:pt x="214" y="89"/>
                    <a:pt x="214" y="57"/>
                  </a:cubicBezTo>
                  <a:cubicBezTo>
                    <a:pt x="214" y="25"/>
                    <a:pt x="189" y="0"/>
                    <a:pt x="15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77" name="Group 76"/>
          <p:cNvGrpSpPr/>
          <p:nvPr/>
        </p:nvGrpSpPr>
        <p:grpSpPr>
          <a:xfrm>
            <a:off x="4973786" y="2618102"/>
            <a:ext cx="978802" cy="1179177"/>
            <a:chOff x="6416842" y="3516010"/>
            <a:chExt cx="1304729" cy="1572236"/>
          </a:xfrm>
        </p:grpSpPr>
        <p:pic>
          <p:nvPicPr>
            <p:cNvPr id="79" name="Picture 6" descr="\\magnum\Projects\Microsoft\Cloud Power FY12\Design\Icons\PNGs\Server_2.png"/>
            <p:cNvPicPr>
              <a:picLocks noChangeAspect="1" noChangeArrowheads="1"/>
            </p:cNvPicPr>
            <p:nvPr/>
          </p:nvPicPr>
          <p:blipFill rotWithShape="1">
            <a:blip r:embed="rId3" cstate="print">
              <a:biLevel thresh="25000"/>
            </a:blip>
            <a:srcRect l="27509"/>
            <a:stretch/>
          </p:blipFill>
          <p:spPr bwMode="auto">
            <a:xfrm>
              <a:off x="6416842" y="3516010"/>
              <a:ext cx="1175708" cy="1572236"/>
            </a:xfrm>
            <a:prstGeom prst="rect">
              <a:avLst/>
            </a:prstGeom>
            <a:noFill/>
          </p:spPr>
        </p:pic>
        <p:sp>
          <p:nvSpPr>
            <p:cNvPr id="78" name="Freeform 62"/>
            <p:cNvSpPr>
              <a:spLocks noEditPoints="1"/>
            </p:cNvSpPr>
            <p:nvPr/>
          </p:nvSpPr>
          <p:spPr bwMode="black">
            <a:xfrm>
              <a:off x="7025725" y="4197560"/>
              <a:ext cx="695846" cy="695665"/>
            </a:xfrm>
            <a:custGeom>
              <a:avLst/>
              <a:gdLst>
                <a:gd name="T0" fmla="*/ 189 w 189"/>
                <a:gd name="T1" fmla="*/ 94 h 189"/>
                <a:gd name="T2" fmla="*/ 0 w 189"/>
                <a:gd name="T3" fmla="*/ 94 h 189"/>
                <a:gd name="T4" fmla="*/ 129 w 189"/>
                <a:gd name="T5" fmla="*/ 172 h 189"/>
                <a:gd name="T6" fmla="*/ 124 w 189"/>
                <a:gd name="T7" fmla="*/ 123 h 189"/>
                <a:gd name="T8" fmla="*/ 123 w 189"/>
                <a:gd name="T9" fmla="*/ 84 h 189"/>
                <a:gd name="T10" fmla="*/ 140 w 189"/>
                <a:gd name="T11" fmla="*/ 85 h 189"/>
                <a:gd name="T12" fmla="*/ 152 w 189"/>
                <a:gd name="T13" fmla="*/ 89 h 189"/>
                <a:gd name="T14" fmla="*/ 158 w 189"/>
                <a:gd name="T15" fmla="*/ 84 h 189"/>
                <a:gd name="T16" fmla="*/ 152 w 189"/>
                <a:gd name="T17" fmla="*/ 82 h 189"/>
                <a:gd name="T18" fmla="*/ 146 w 189"/>
                <a:gd name="T19" fmla="*/ 78 h 189"/>
                <a:gd name="T20" fmla="*/ 139 w 189"/>
                <a:gd name="T21" fmla="*/ 74 h 189"/>
                <a:gd name="T22" fmla="*/ 128 w 189"/>
                <a:gd name="T23" fmla="*/ 80 h 189"/>
                <a:gd name="T24" fmla="*/ 121 w 189"/>
                <a:gd name="T25" fmla="*/ 72 h 189"/>
                <a:gd name="T26" fmla="*/ 132 w 189"/>
                <a:gd name="T27" fmla="*/ 59 h 189"/>
                <a:gd name="T28" fmla="*/ 140 w 189"/>
                <a:gd name="T29" fmla="*/ 57 h 189"/>
                <a:gd name="T30" fmla="*/ 149 w 189"/>
                <a:gd name="T31" fmla="*/ 52 h 189"/>
                <a:gd name="T32" fmla="*/ 148 w 189"/>
                <a:gd name="T33" fmla="*/ 44 h 189"/>
                <a:gd name="T34" fmla="*/ 144 w 189"/>
                <a:gd name="T35" fmla="*/ 46 h 189"/>
                <a:gd name="T36" fmla="*/ 138 w 189"/>
                <a:gd name="T37" fmla="*/ 48 h 189"/>
                <a:gd name="T38" fmla="*/ 147 w 189"/>
                <a:gd name="T39" fmla="*/ 28 h 189"/>
                <a:gd name="T40" fmla="*/ 108 w 189"/>
                <a:gd name="T41" fmla="*/ 11 h 189"/>
                <a:gd name="T42" fmla="*/ 90 w 189"/>
                <a:gd name="T43" fmla="*/ 43 h 189"/>
                <a:gd name="T44" fmla="*/ 78 w 189"/>
                <a:gd name="T45" fmla="*/ 21 h 189"/>
                <a:gd name="T46" fmla="*/ 69 w 189"/>
                <a:gd name="T47" fmla="*/ 13 h 189"/>
                <a:gd name="T48" fmla="*/ 60 w 189"/>
                <a:gd name="T49" fmla="*/ 23 h 189"/>
                <a:gd name="T50" fmla="*/ 72 w 189"/>
                <a:gd name="T51" fmla="*/ 43 h 189"/>
                <a:gd name="T52" fmla="*/ 59 w 189"/>
                <a:gd name="T53" fmla="*/ 31 h 189"/>
                <a:gd name="T54" fmla="*/ 44 w 189"/>
                <a:gd name="T55" fmla="*/ 49 h 189"/>
                <a:gd name="T56" fmla="*/ 57 w 189"/>
                <a:gd name="T57" fmla="*/ 47 h 189"/>
                <a:gd name="T58" fmla="*/ 73 w 189"/>
                <a:gd name="T59" fmla="*/ 70 h 189"/>
                <a:gd name="T60" fmla="*/ 47 w 189"/>
                <a:gd name="T61" fmla="*/ 100 h 189"/>
                <a:gd name="T62" fmla="*/ 31 w 189"/>
                <a:gd name="T63" fmla="*/ 97 h 189"/>
                <a:gd name="T64" fmla="*/ 40 w 189"/>
                <a:gd name="T65" fmla="*/ 103 h 189"/>
                <a:gd name="T66" fmla="*/ 42 w 189"/>
                <a:gd name="T67" fmla="*/ 116 h 189"/>
                <a:gd name="T68" fmla="*/ 81 w 189"/>
                <a:gd name="T69" fmla="*/ 132 h 189"/>
                <a:gd name="T70" fmla="*/ 67 w 189"/>
                <a:gd name="T71" fmla="*/ 175 h 189"/>
                <a:gd name="T72" fmla="*/ 129 w 189"/>
                <a:gd name="T73" fmla="*/ 172 h 189"/>
                <a:gd name="T74" fmla="*/ 172 w 189"/>
                <a:gd name="T75" fmla="*/ 115 h 189"/>
                <a:gd name="T76" fmla="*/ 172 w 189"/>
                <a:gd name="T77" fmla="*/ 118 h 189"/>
                <a:gd name="T78" fmla="*/ 177 w 189"/>
                <a:gd name="T79" fmla="*/ 114 h 189"/>
                <a:gd name="T80" fmla="*/ 156 w 189"/>
                <a:gd name="T81" fmla="*/ 152 h 189"/>
                <a:gd name="T82" fmla="*/ 52 w 189"/>
                <a:gd name="T83" fmla="*/ 168 h 189"/>
                <a:gd name="T84" fmla="*/ 47 w 189"/>
                <a:gd name="T85" fmla="*/ 126 h 189"/>
                <a:gd name="T86" fmla="*/ 42 w 189"/>
                <a:gd name="T87" fmla="*/ 121 h 189"/>
                <a:gd name="T88" fmla="*/ 20 w 189"/>
                <a:gd name="T89" fmla="*/ 103 h 189"/>
                <a:gd name="T90" fmla="*/ 9 w 189"/>
                <a:gd name="T91" fmla="*/ 94 h 189"/>
                <a:gd name="T92" fmla="*/ 108 w 189"/>
                <a:gd name="T93" fmla="*/ 41 h 189"/>
                <a:gd name="T94" fmla="*/ 108 w 189"/>
                <a:gd name="T95" fmla="*/ 41 h 189"/>
                <a:gd name="T96" fmla="*/ 129 w 189"/>
                <a:gd name="T97" fmla="*/ 58 h 189"/>
                <a:gd name="T98" fmla="*/ 125 w 189"/>
                <a:gd name="T99" fmla="*/ 49 h 189"/>
                <a:gd name="T100" fmla="*/ 160 w 189"/>
                <a:gd name="T101" fmla="*/ 69 h 189"/>
                <a:gd name="T102" fmla="*/ 158 w 189"/>
                <a:gd name="T103" fmla="*/ 77 h 189"/>
                <a:gd name="T104" fmla="*/ 59 w 189"/>
                <a:gd name="T105" fmla="*/ 106 h 189"/>
                <a:gd name="T106" fmla="*/ 46 w 189"/>
                <a:gd name="T107" fmla="*/ 10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9" h="189">
                  <a:moveTo>
                    <a:pt x="94" y="0"/>
                  </a:moveTo>
                  <a:cubicBezTo>
                    <a:pt x="146" y="0"/>
                    <a:pt x="189" y="42"/>
                    <a:pt x="189" y="94"/>
                  </a:cubicBezTo>
                  <a:cubicBezTo>
                    <a:pt x="189" y="147"/>
                    <a:pt x="146" y="189"/>
                    <a:pt x="94" y="189"/>
                  </a:cubicBezTo>
                  <a:cubicBezTo>
                    <a:pt x="42" y="189"/>
                    <a:pt x="0" y="147"/>
                    <a:pt x="0" y="94"/>
                  </a:cubicBezTo>
                  <a:cubicBezTo>
                    <a:pt x="0" y="42"/>
                    <a:pt x="42" y="0"/>
                    <a:pt x="94" y="0"/>
                  </a:cubicBezTo>
                  <a:close/>
                  <a:moveTo>
                    <a:pt x="129" y="172"/>
                  </a:moveTo>
                  <a:cubicBezTo>
                    <a:pt x="126" y="156"/>
                    <a:pt x="135" y="129"/>
                    <a:pt x="130" y="124"/>
                  </a:cubicBezTo>
                  <a:cubicBezTo>
                    <a:pt x="128" y="123"/>
                    <a:pt x="126" y="122"/>
                    <a:pt x="124" y="123"/>
                  </a:cubicBezTo>
                  <a:cubicBezTo>
                    <a:pt x="120" y="124"/>
                    <a:pt x="116" y="126"/>
                    <a:pt x="113" y="125"/>
                  </a:cubicBezTo>
                  <a:cubicBezTo>
                    <a:pt x="96" y="117"/>
                    <a:pt x="106" y="90"/>
                    <a:pt x="123" y="84"/>
                  </a:cubicBezTo>
                  <a:cubicBezTo>
                    <a:pt x="126" y="83"/>
                    <a:pt x="129" y="83"/>
                    <a:pt x="132" y="83"/>
                  </a:cubicBezTo>
                  <a:cubicBezTo>
                    <a:pt x="137" y="82"/>
                    <a:pt x="140" y="82"/>
                    <a:pt x="140" y="85"/>
                  </a:cubicBezTo>
                  <a:cubicBezTo>
                    <a:pt x="140" y="89"/>
                    <a:pt x="148" y="92"/>
                    <a:pt x="150" y="92"/>
                  </a:cubicBezTo>
                  <a:cubicBezTo>
                    <a:pt x="151" y="92"/>
                    <a:pt x="151" y="89"/>
                    <a:pt x="152" y="89"/>
                  </a:cubicBezTo>
                  <a:cubicBezTo>
                    <a:pt x="159" y="89"/>
                    <a:pt x="164" y="93"/>
                    <a:pt x="165" y="90"/>
                  </a:cubicBezTo>
                  <a:cubicBezTo>
                    <a:pt x="167" y="80"/>
                    <a:pt x="166" y="85"/>
                    <a:pt x="158" y="84"/>
                  </a:cubicBezTo>
                  <a:cubicBezTo>
                    <a:pt x="155" y="83"/>
                    <a:pt x="157" y="78"/>
                    <a:pt x="154" y="78"/>
                  </a:cubicBezTo>
                  <a:cubicBezTo>
                    <a:pt x="152" y="77"/>
                    <a:pt x="155" y="84"/>
                    <a:pt x="152" y="82"/>
                  </a:cubicBezTo>
                  <a:cubicBezTo>
                    <a:pt x="148" y="79"/>
                    <a:pt x="146" y="72"/>
                    <a:pt x="142" y="71"/>
                  </a:cubicBezTo>
                  <a:cubicBezTo>
                    <a:pt x="137" y="70"/>
                    <a:pt x="145" y="75"/>
                    <a:pt x="146" y="78"/>
                  </a:cubicBezTo>
                  <a:cubicBezTo>
                    <a:pt x="147" y="81"/>
                    <a:pt x="143" y="85"/>
                    <a:pt x="141" y="82"/>
                  </a:cubicBezTo>
                  <a:cubicBezTo>
                    <a:pt x="140" y="81"/>
                    <a:pt x="145" y="78"/>
                    <a:pt x="139" y="74"/>
                  </a:cubicBezTo>
                  <a:cubicBezTo>
                    <a:pt x="138" y="72"/>
                    <a:pt x="135" y="72"/>
                    <a:pt x="133" y="74"/>
                  </a:cubicBezTo>
                  <a:cubicBezTo>
                    <a:pt x="130" y="77"/>
                    <a:pt x="129" y="80"/>
                    <a:pt x="128" y="80"/>
                  </a:cubicBezTo>
                  <a:cubicBezTo>
                    <a:pt x="125" y="82"/>
                    <a:pt x="123" y="82"/>
                    <a:pt x="120" y="81"/>
                  </a:cubicBezTo>
                  <a:cubicBezTo>
                    <a:pt x="116" y="80"/>
                    <a:pt x="117" y="71"/>
                    <a:pt x="121" y="72"/>
                  </a:cubicBezTo>
                  <a:cubicBezTo>
                    <a:pt x="133" y="75"/>
                    <a:pt x="122" y="68"/>
                    <a:pt x="125" y="66"/>
                  </a:cubicBezTo>
                  <a:cubicBezTo>
                    <a:pt x="126" y="65"/>
                    <a:pt x="130" y="62"/>
                    <a:pt x="132" y="59"/>
                  </a:cubicBezTo>
                  <a:cubicBezTo>
                    <a:pt x="134" y="57"/>
                    <a:pt x="133" y="51"/>
                    <a:pt x="137" y="52"/>
                  </a:cubicBezTo>
                  <a:cubicBezTo>
                    <a:pt x="139" y="52"/>
                    <a:pt x="138" y="56"/>
                    <a:pt x="140" y="57"/>
                  </a:cubicBezTo>
                  <a:cubicBezTo>
                    <a:pt x="141" y="58"/>
                    <a:pt x="144" y="57"/>
                    <a:pt x="146" y="57"/>
                  </a:cubicBezTo>
                  <a:cubicBezTo>
                    <a:pt x="149" y="57"/>
                    <a:pt x="149" y="55"/>
                    <a:pt x="149" y="52"/>
                  </a:cubicBezTo>
                  <a:cubicBezTo>
                    <a:pt x="149" y="48"/>
                    <a:pt x="156" y="49"/>
                    <a:pt x="156" y="47"/>
                  </a:cubicBezTo>
                  <a:cubicBezTo>
                    <a:pt x="155" y="44"/>
                    <a:pt x="148" y="48"/>
                    <a:pt x="148" y="44"/>
                  </a:cubicBezTo>
                  <a:cubicBezTo>
                    <a:pt x="148" y="39"/>
                    <a:pt x="154" y="38"/>
                    <a:pt x="150" y="37"/>
                  </a:cubicBezTo>
                  <a:cubicBezTo>
                    <a:pt x="147" y="36"/>
                    <a:pt x="143" y="39"/>
                    <a:pt x="144" y="46"/>
                  </a:cubicBezTo>
                  <a:cubicBezTo>
                    <a:pt x="145" y="53"/>
                    <a:pt x="146" y="56"/>
                    <a:pt x="141" y="54"/>
                  </a:cubicBezTo>
                  <a:cubicBezTo>
                    <a:pt x="137" y="51"/>
                    <a:pt x="142" y="46"/>
                    <a:pt x="138" y="48"/>
                  </a:cubicBezTo>
                  <a:cubicBezTo>
                    <a:pt x="135" y="50"/>
                    <a:pt x="133" y="51"/>
                    <a:pt x="133" y="46"/>
                  </a:cubicBezTo>
                  <a:cubicBezTo>
                    <a:pt x="133" y="42"/>
                    <a:pt x="141" y="30"/>
                    <a:pt x="147" y="28"/>
                  </a:cubicBezTo>
                  <a:cubicBezTo>
                    <a:pt x="136" y="19"/>
                    <a:pt x="123" y="13"/>
                    <a:pt x="108" y="11"/>
                  </a:cubicBezTo>
                  <a:cubicBezTo>
                    <a:pt x="108" y="11"/>
                    <a:pt x="108" y="11"/>
                    <a:pt x="108" y="11"/>
                  </a:cubicBezTo>
                  <a:cubicBezTo>
                    <a:pt x="108" y="19"/>
                    <a:pt x="108" y="24"/>
                    <a:pt x="107" y="28"/>
                  </a:cubicBezTo>
                  <a:cubicBezTo>
                    <a:pt x="107" y="33"/>
                    <a:pt x="92" y="34"/>
                    <a:pt x="90" y="43"/>
                  </a:cubicBezTo>
                  <a:cubicBezTo>
                    <a:pt x="88" y="51"/>
                    <a:pt x="85" y="46"/>
                    <a:pt x="80" y="40"/>
                  </a:cubicBezTo>
                  <a:cubicBezTo>
                    <a:pt x="75" y="34"/>
                    <a:pt x="81" y="26"/>
                    <a:pt x="78" y="21"/>
                  </a:cubicBezTo>
                  <a:cubicBezTo>
                    <a:pt x="76" y="16"/>
                    <a:pt x="67" y="23"/>
                    <a:pt x="67" y="18"/>
                  </a:cubicBezTo>
                  <a:cubicBezTo>
                    <a:pt x="67" y="16"/>
                    <a:pt x="69" y="14"/>
                    <a:pt x="69" y="13"/>
                  </a:cubicBezTo>
                  <a:cubicBezTo>
                    <a:pt x="68" y="14"/>
                    <a:pt x="67" y="14"/>
                    <a:pt x="66" y="14"/>
                  </a:cubicBezTo>
                  <a:cubicBezTo>
                    <a:pt x="63" y="16"/>
                    <a:pt x="61" y="22"/>
                    <a:pt x="60" y="23"/>
                  </a:cubicBezTo>
                  <a:cubicBezTo>
                    <a:pt x="57" y="27"/>
                    <a:pt x="64" y="26"/>
                    <a:pt x="67" y="30"/>
                  </a:cubicBezTo>
                  <a:cubicBezTo>
                    <a:pt x="71" y="36"/>
                    <a:pt x="74" y="40"/>
                    <a:pt x="72" y="43"/>
                  </a:cubicBezTo>
                  <a:cubicBezTo>
                    <a:pt x="71" y="46"/>
                    <a:pt x="59" y="43"/>
                    <a:pt x="61" y="38"/>
                  </a:cubicBezTo>
                  <a:cubicBezTo>
                    <a:pt x="64" y="33"/>
                    <a:pt x="62" y="32"/>
                    <a:pt x="59" y="31"/>
                  </a:cubicBezTo>
                  <a:cubicBezTo>
                    <a:pt x="56" y="31"/>
                    <a:pt x="56" y="35"/>
                    <a:pt x="56" y="40"/>
                  </a:cubicBezTo>
                  <a:cubicBezTo>
                    <a:pt x="56" y="44"/>
                    <a:pt x="48" y="45"/>
                    <a:pt x="44" y="49"/>
                  </a:cubicBezTo>
                  <a:cubicBezTo>
                    <a:pt x="40" y="54"/>
                    <a:pt x="47" y="58"/>
                    <a:pt x="53" y="60"/>
                  </a:cubicBezTo>
                  <a:cubicBezTo>
                    <a:pt x="59" y="62"/>
                    <a:pt x="55" y="52"/>
                    <a:pt x="57" y="47"/>
                  </a:cubicBezTo>
                  <a:cubicBezTo>
                    <a:pt x="59" y="40"/>
                    <a:pt x="66" y="46"/>
                    <a:pt x="71" y="52"/>
                  </a:cubicBezTo>
                  <a:cubicBezTo>
                    <a:pt x="75" y="58"/>
                    <a:pt x="82" y="66"/>
                    <a:pt x="73" y="70"/>
                  </a:cubicBezTo>
                  <a:cubicBezTo>
                    <a:pt x="58" y="76"/>
                    <a:pt x="52" y="83"/>
                    <a:pt x="49" y="89"/>
                  </a:cubicBezTo>
                  <a:cubicBezTo>
                    <a:pt x="46" y="95"/>
                    <a:pt x="49" y="98"/>
                    <a:pt x="47" y="100"/>
                  </a:cubicBezTo>
                  <a:cubicBezTo>
                    <a:pt x="45" y="102"/>
                    <a:pt x="45" y="99"/>
                    <a:pt x="43" y="94"/>
                  </a:cubicBezTo>
                  <a:cubicBezTo>
                    <a:pt x="41" y="91"/>
                    <a:pt x="34" y="91"/>
                    <a:pt x="31" y="97"/>
                  </a:cubicBezTo>
                  <a:cubicBezTo>
                    <a:pt x="29" y="98"/>
                    <a:pt x="29" y="101"/>
                    <a:pt x="29" y="104"/>
                  </a:cubicBezTo>
                  <a:cubicBezTo>
                    <a:pt x="29" y="114"/>
                    <a:pt x="36" y="101"/>
                    <a:pt x="40" y="103"/>
                  </a:cubicBezTo>
                  <a:cubicBezTo>
                    <a:pt x="45" y="104"/>
                    <a:pt x="36" y="105"/>
                    <a:pt x="37" y="109"/>
                  </a:cubicBezTo>
                  <a:cubicBezTo>
                    <a:pt x="38" y="113"/>
                    <a:pt x="44" y="107"/>
                    <a:pt x="42" y="116"/>
                  </a:cubicBezTo>
                  <a:cubicBezTo>
                    <a:pt x="41" y="121"/>
                    <a:pt x="49" y="117"/>
                    <a:pt x="54" y="115"/>
                  </a:cubicBezTo>
                  <a:cubicBezTo>
                    <a:pt x="65" y="111"/>
                    <a:pt x="73" y="129"/>
                    <a:pt x="81" y="132"/>
                  </a:cubicBezTo>
                  <a:cubicBezTo>
                    <a:pt x="90" y="135"/>
                    <a:pt x="93" y="137"/>
                    <a:pt x="91" y="141"/>
                  </a:cubicBezTo>
                  <a:cubicBezTo>
                    <a:pt x="85" y="153"/>
                    <a:pt x="73" y="161"/>
                    <a:pt x="67" y="175"/>
                  </a:cubicBezTo>
                  <a:cubicBezTo>
                    <a:pt x="75" y="178"/>
                    <a:pt x="85" y="179"/>
                    <a:pt x="94" y="179"/>
                  </a:cubicBezTo>
                  <a:cubicBezTo>
                    <a:pt x="107" y="179"/>
                    <a:pt x="118" y="177"/>
                    <a:pt x="129" y="172"/>
                  </a:cubicBezTo>
                  <a:close/>
                  <a:moveTo>
                    <a:pt x="177" y="114"/>
                  </a:moveTo>
                  <a:cubicBezTo>
                    <a:pt x="175" y="114"/>
                    <a:pt x="173" y="115"/>
                    <a:pt x="172" y="115"/>
                  </a:cubicBezTo>
                  <a:cubicBezTo>
                    <a:pt x="167" y="113"/>
                    <a:pt x="170" y="93"/>
                    <a:pt x="163" y="94"/>
                  </a:cubicBezTo>
                  <a:cubicBezTo>
                    <a:pt x="160" y="95"/>
                    <a:pt x="165" y="110"/>
                    <a:pt x="172" y="118"/>
                  </a:cubicBezTo>
                  <a:cubicBezTo>
                    <a:pt x="173" y="119"/>
                    <a:pt x="174" y="118"/>
                    <a:pt x="176" y="118"/>
                  </a:cubicBezTo>
                  <a:cubicBezTo>
                    <a:pt x="176" y="117"/>
                    <a:pt x="177" y="115"/>
                    <a:pt x="177" y="114"/>
                  </a:cubicBezTo>
                  <a:close/>
                  <a:moveTo>
                    <a:pt x="172" y="128"/>
                  </a:moveTo>
                  <a:cubicBezTo>
                    <a:pt x="164" y="126"/>
                    <a:pt x="158" y="144"/>
                    <a:pt x="156" y="152"/>
                  </a:cubicBezTo>
                  <a:cubicBezTo>
                    <a:pt x="163" y="145"/>
                    <a:pt x="168" y="137"/>
                    <a:pt x="172" y="128"/>
                  </a:cubicBezTo>
                  <a:close/>
                  <a:moveTo>
                    <a:pt x="52" y="168"/>
                  </a:moveTo>
                  <a:cubicBezTo>
                    <a:pt x="53" y="160"/>
                    <a:pt x="54" y="151"/>
                    <a:pt x="52" y="150"/>
                  </a:cubicBezTo>
                  <a:cubicBezTo>
                    <a:pt x="45" y="144"/>
                    <a:pt x="40" y="135"/>
                    <a:pt x="47" y="126"/>
                  </a:cubicBezTo>
                  <a:cubicBezTo>
                    <a:pt x="48" y="125"/>
                    <a:pt x="49" y="124"/>
                    <a:pt x="49" y="122"/>
                  </a:cubicBezTo>
                  <a:cubicBezTo>
                    <a:pt x="50" y="119"/>
                    <a:pt x="47" y="121"/>
                    <a:pt x="42" y="121"/>
                  </a:cubicBezTo>
                  <a:cubicBezTo>
                    <a:pt x="37" y="121"/>
                    <a:pt x="41" y="113"/>
                    <a:pt x="31" y="112"/>
                  </a:cubicBezTo>
                  <a:cubicBezTo>
                    <a:pt x="21" y="111"/>
                    <a:pt x="21" y="109"/>
                    <a:pt x="20" y="103"/>
                  </a:cubicBezTo>
                  <a:cubicBezTo>
                    <a:pt x="20" y="97"/>
                    <a:pt x="14" y="91"/>
                    <a:pt x="9" y="90"/>
                  </a:cubicBezTo>
                  <a:cubicBezTo>
                    <a:pt x="9" y="91"/>
                    <a:pt x="9" y="93"/>
                    <a:pt x="9" y="94"/>
                  </a:cubicBezTo>
                  <a:cubicBezTo>
                    <a:pt x="9" y="126"/>
                    <a:pt x="27" y="154"/>
                    <a:pt x="52" y="168"/>
                  </a:cubicBezTo>
                  <a:close/>
                  <a:moveTo>
                    <a:pt x="108" y="41"/>
                  </a:moveTo>
                  <a:cubicBezTo>
                    <a:pt x="112" y="43"/>
                    <a:pt x="116" y="40"/>
                    <a:pt x="115" y="37"/>
                  </a:cubicBezTo>
                  <a:cubicBezTo>
                    <a:pt x="112" y="32"/>
                    <a:pt x="103" y="35"/>
                    <a:pt x="108" y="41"/>
                  </a:cubicBezTo>
                  <a:close/>
                  <a:moveTo>
                    <a:pt x="125" y="49"/>
                  </a:moveTo>
                  <a:cubicBezTo>
                    <a:pt x="128" y="49"/>
                    <a:pt x="130" y="55"/>
                    <a:pt x="129" y="58"/>
                  </a:cubicBezTo>
                  <a:cubicBezTo>
                    <a:pt x="127" y="64"/>
                    <a:pt x="122" y="60"/>
                    <a:pt x="121" y="56"/>
                  </a:cubicBezTo>
                  <a:cubicBezTo>
                    <a:pt x="121" y="52"/>
                    <a:pt x="122" y="49"/>
                    <a:pt x="125" y="49"/>
                  </a:cubicBezTo>
                  <a:close/>
                  <a:moveTo>
                    <a:pt x="158" y="77"/>
                  </a:moveTo>
                  <a:cubicBezTo>
                    <a:pt x="155" y="74"/>
                    <a:pt x="156" y="70"/>
                    <a:pt x="160" y="69"/>
                  </a:cubicBezTo>
                  <a:cubicBezTo>
                    <a:pt x="167" y="68"/>
                    <a:pt x="176" y="75"/>
                    <a:pt x="170" y="77"/>
                  </a:cubicBezTo>
                  <a:cubicBezTo>
                    <a:pt x="167" y="78"/>
                    <a:pt x="162" y="78"/>
                    <a:pt x="158" y="77"/>
                  </a:cubicBezTo>
                  <a:close/>
                  <a:moveTo>
                    <a:pt x="46" y="102"/>
                  </a:moveTo>
                  <a:cubicBezTo>
                    <a:pt x="49" y="102"/>
                    <a:pt x="57" y="104"/>
                    <a:pt x="59" y="106"/>
                  </a:cubicBezTo>
                  <a:cubicBezTo>
                    <a:pt x="61" y="109"/>
                    <a:pt x="53" y="108"/>
                    <a:pt x="48" y="106"/>
                  </a:cubicBezTo>
                  <a:cubicBezTo>
                    <a:pt x="45" y="105"/>
                    <a:pt x="43" y="103"/>
                    <a:pt x="46" y="102"/>
                  </a:cubicBez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sz="1200"/>
            </a:p>
          </p:txBody>
        </p:sp>
      </p:grpSp>
      <p:sp>
        <p:nvSpPr>
          <p:cNvPr id="2" name="Title 1"/>
          <p:cNvSpPr>
            <a:spLocks noGrp="1"/>
          </p:cNvSpPr>
          <p:nvPr>
            <p:ph type="title"/>
          </p:nvPr>
        </p:nvSpPr>
        <p:spPr/>
        <p:txBody>
          <a:bodyPr/>
          <a:lstStyle/>
          <a:p>
            <a:r>
              <a:rPr lang="en-US" dirty="0" smtClean="0"/>
              <a:t>Mixed Mode – Shared Cloud Service</a:t>
            </a:r>
            <a:endParaRPr lang="en-US" dirty="0"/>
          </a:p>
        </p:txBody>
      </p:sp>
      <p:sp>
        <p:nvSpPr>
          <p:cNvPr id="21" name="Content Placeholder 2"/>
          <p:cNvSpPr>
            <a:spLocks noGrp="1"/>
          </p:cNvSpPr>
          <p:nvPr>
            <p:ph type="body" sz="quarter" idx="10"/>
          </p:nvPr>
        </p:nvSpPr>
        <p:spPr>
          <a:xfrm>
            <a:off x="389436" y="1085850"/>
            <a:ext cx="2952164" cy="1166858"/>
          </a:xfrm>
        </p:spPr>
        <p:txBody>
          <a:bodyPr/>
          <a:lstStyle/>
          <a:p>
            <a:r>
              <a:rPr lang="en-US" sz="2400" dirty="0">
                <a:solidFill>
                  <a:schemeClr val="accent2">
                    <a:alpha val="99000"/>
                  </a:schemeClr>
                </a:solidFill>
              </a:rPr>
              <a:t>Strengths</a:t>
            </a:r>
          </a:p>
          <a:p>
            <a:pPr lvl="1"/>
            <a:r>
              <a:rPr lang="en-US" sz="1800" spc="0" dirty="0"/>
              <a:t>Simplicity</a:t>
            </a:r>
          </a:p>
          <a:p>
            <a:pPr lvl="1"/>
            <a:r>
              <a:rPr lang="en-US" sz="1800" spc="0" dirty="0"/>
              <a:t>Connectivity</a:t>
            </a:r>
          </a:p>
          <a:p>
            <a:pPr lvl="1"/>
            <a:r>
              <a:rPr lang="en-US" sz="1800" spc="0" dirty="0" err="1"/>
              <a:t>iDNS</a:t>
            </a:r>
            <a:endParaRPr lang="en-US" sz="1800" spc="0" dirty="0"/>
          </a:p>
        </p:txBody>
      </p:sp>
      <p:sp>
        <p:nvSpPr>
          <p:cNvPr id="8" name="TextBox 7"/>
          <p:cNvSpPr txBox="1"/>
          <p:nvPr/>
        </p:nvSpPr>
        <p:spPr>
          <a:xfrm>
            <a:off x="4667120" y="3688688"/>
            <a:ext cx="1495343" cy="276999"/>
          </a:xfrm>
          <a:prstGeom prst="rect">
            <a:avLst/>
          </a:prstGeom>
          <a:noFill/>
        </p:spPr>
        <p:txBody>
          <a:bodyPr wrap="square" lIns="0" tIns="0" rIns="0" bIns="0" rtlCol="0">
            <a:spAutoFit/>
          </a:bodyPr>
          <a:lstStyle/>
          <a:p>
            <a:pPr algn="ctr"/>
            <a:r>
              <a:rPr lang="en-US" dirty="0">
                <a:solidFill>
                  <a:schemeClr val="bg1">
                    <a:alpha val="99000"/>
                  </a:schemeClr>
                </a:solidFill>
              </a:rPr>
              <a:t>WA Web Role</a:t>
            </a:r>
          </a:p>
        </p:txBody>
      </p:sp>
      <p:sp>
        <p:nvSpPr>
          <p:cNvPr id="12" name="TextBox 11"/>
          <p:cNvSpPr txBox="1"/>
          <p:nvPr/>
        </p:nvSpPr>
        <p:spPr>
          <a:xfrm>
            <a:off x="6261720" y="2896177"/>
            <a:ext cx="1002409" cy="553998"/>
          </a:xfrm>
          <a:prstGeom prst="rect">
            <a:avLst/>
          </a:prstGeom>
          <a:noFill/>
        </p:spPr>
        <p:txBody>
          <a:bodyPr wrap="square" lIns="0" tIns="0" rIns="0" bIns="0" rtlCol="0">
            <a:spAutoFit/>
          </a:bodyPr>
          <a:lstStyle>
            <a:defPPr>
              <a:defRPr lang="en-US"/>
            </a:defPPr>
            <a:lvl1pPr algn="ctr">
              <a:defRPr sz="1400">
                <a:solidFill>
                  <a:schemeClr val="bg1">
                    <a:alpha val="99000"/>
                  </a:schemeClr>
                </a:solidFill>
              </a:defRPr>
            </a:lvl1pPr>
          </a:lstStyle>
          <a:p>
            <a:r>
              <a:rPr lang="en-US" sz="1800" dirty="0"/>
              <a:t>Virtual Machine</a:t>
            </a:r>
          </a:p>
        </p:txBody>
      </p:sp>
      <p:sp>
        <p:nvSpPr>
          <p:cNvPr id="15" name="TextBox 14"/>
          <p:cNvSpPr txBox="1"/>
          <p:nvPr/>
        </p:nvSpPr>
        <p:spPr>
          <a:xfrm>
            <a:off x="2074066" y="3985043"/>
            <a:ext cx="1002409" cy="553998"/>
          </a:xfrm>
          <a:prstGeom prst="rect">
            <a:avLst/>
          </a:prstGeom>
          <a:noFill/>
        </p:spPr>
        <p:txBody>
          <a:bodyPr wrap="square" lIns="0" tIns="0" rIns="0" bIns="0" rtlCol="0">
            <a:spAutoFit/>
          </a:bodyPr>
          <a:lstStyle/>
          <a:p>
            <a:pPr algn="ctr"/>
            <a:r>
              <a:rPr lang="en-US" dirty="0">
                <a:gradFill>
                  <a:gsLst>
                    <a:gs pos="0">
                      <a:srgbClr val="595959"/>
                    </a:gs>
                    <a:gs pos="86000">
                      <a:srgbClr val="595959"/>
                    </a:gs>
                  </a:gsLst>
                  <a:lin ang="5400000" scaled="0"/>
                </a:gradFill>
              </a:rPr>
              <a:t>Load Balancer</a:t>
            </a:r>
          </a:p>
        </p:txBody>
      </p:sp>
      <p:sp>
        <p:nvSpPr>
          <p:cNvPr id="18" name="Right Arrow 17"/>
          <p:cNvSpPr/>
          <p:nvPr/>
        </p:nvSpPr>
        <p:spPr bwMode="auto">
          <a:xfrm>
            <a:off x="2954186" y="3145374"/>
            <a:ext cx="1514863" cy="623210"/>
          </a:xfrm>
          <a:prstGeom prst="rightArrow">
            <a:avLst/>
          </a:prstGeom>
          <a:solidFill>
            <a:schemeClr val="accent4"/>
          </a:solidFill>
          <a:ln w="3175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r>
              <a:rPr lang="en-US" sz="2100" dirty="0">
                <a:gradFill>
                  <a:gsLst>
                    <a:gs pos="0">
                      <a:srgbClr val="FFFFFF"/>
                    </a:gs>
                    <a:gs pos="100000">
                      <a:srgbClr val="FFFFFF"/>
                    </a:gs>
                  </a:gsLst>
                  <a:lin ang="5400000" scaled="0"/>
                </a:gradFill>
              </a:rPr>
              <a:t>80</a:t>
            </a:r>
          </a:p>
        </p:txBody>
      </p:sp>
      <p:sp>
        <p:nvSpPr>
          <p:cNvPr id="36" name="TextBox 35"/>
          <p:cNvSpPr txBox="1"/>
          <p:nvPr/>
        </p:nvSpPr>
        <p:spPr>
          <a:xfrm>
            <a:off x="6471416" y="1508751"/>
            <a:ext cx="1789749" cy="738664"/>
          </a:xfrm>
          <a:prstGeom prst="rect">
            <a:avLst/>
          </a:prstGeom>
          <a:noFill/>
        </p:spPr>
        <p:txBody>
          <a:bodyPr wrap="square" lIns="0" tIns="0" rIns="0" bIns="0" rtlCol="0">
            <a:spAutoFit/>
          </a:bodyPr>
          <a:lstStyle/>
          <a:p>
            <a:pPr algn="r"/>
            <a:r>
              <a:rPr lang="en-US" sz="2400" dirty="0">
                <a:solidFill>
                  <a:schemeClr val="bg1">
                    <a:alpha val="99000"/>
                  </a:schemeClr>
                </a:solidFill>
              </a:rPr>
              <a:t>Cloud </a:t>
            </a:r>
          </a:p>
          <a:p>
            <a:pPr algn="r"/>
            <a:r>
              <a:rPr lang="en-US" sz="2400" dirty="0">
                <a:solidFill>
                  <a:schemeClr val="bg1">
                    <a:alpha val="99000"/>
                  </a:schemeClr>
                </a:solidFill>
              </a:rPr>
              <a:t>App</a:t>
            </a:r>
          </a:p>
        </p:txBody>
      </p:sp>
      <p:sp>
        <p:nvSpPr>
          <p:cNvPr id="25" name="TextBox 24"/>
          <p:cNvSpPr txBox="1"/>
          <p:nvPr/>
        </p:nvSpPr>
        <p:spPr>
          <a:xfrm>
            <a:off x="389435" y="2443301"/>
            <a:ext cx="2839739" cy="369332"/>
          </a:xfrm>
          <a:prstGeom prst="rect">
            <a:avLst/>
          </a:prstGeom>
          <a:noFill/>
        </p:spPr>
        <p:txBody>
          <a:bodyPr wrap="none" lIns="0" tIns="0" rIns="0" bIns="0" rtlCol="0">
            <a:spAutoFit/>
          </a:bodyPr>
          <a:lstStyle/>
          <a:p>
            <a:r>
              <a:rPr lang="en-US" sz="2400" spc="-75" dirty="0">
                <a:solidFill>
                  <a:schemeClr val="accent2">
                    <a:alpha val="99000"/>
                  </a:schemeClr>
                </a:solidFill>
                <a:latin typeface="Segoe UI Light" pitchFamily="34" charset="0"/>
              </a:rPr>
              <a:t>Available in Fall Release </a:t>
            </a:r>
          </a:p>
        </p:txBody>
      </p:sp>
      <p:sp>
        <p:nvSpPr>
          <p:cNvPr id="22" name="Content Placeholder 2"/>
          <p:cNvSpPr txBox="1">
            <a:spLocks/>
          </p:cNvSpPr>
          <p:nvPr/>
        </p:nvSpPr>
        <p:spPr>
          <a:xfrm>
            <a:off x="2407784" y="1085849"/>
            <a:ext cx="2856998" cy="706656"/>
          </a:xfrm>
          <a:prstGeom prst="rect">
            <a:avLst/>
          </a:prstGeom>
        </p:spPr>
        <p:txBody>
          <a:bodyPr vert="horz" wrap="square" lIns="0" tIns="0" rIns="0" bIns="0" rtlCol="0">
            <a:normAutofit lnSpcReduction="10000"/>
          </a:bodyPr>
          <a:lstStyle>
            <a:lvl1pPr marL="460375" indent="-460375" algn="l" defTabSz="914363" rtl="0" eaLnBrk="1" latinLnBrk="0" hangingPunct="1">
              <a:lnSpc>
                <a:spcPct val="90000"/>
              </a:lnSpc>
              <a:spcBef>
                <a:spcPct val="20000"/>
              </a:spcBef>
              <a:buSzPct val="90000"/>
              <a:buFontTx/>
              <a:buBlip>
                <a:blip r:embed="rId4"/>
              </a:buBlip>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90000"/>
              <a:buFontTx/>
              <a:buBlip>
                <a:blip r:embed="rId4"/>
              </a:buBlip>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90000"/>
              <a:buFontTx/>
              <a:buBlip>
                <a:blip r:embed="rId4"/>
              </a:buBlip>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4"/>
              </a:buBlip>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4"/>
              </a:buBlip>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pc="-75" dirty="0">
                <a:solidFill>
                  <a:schemeClr val="accent2">
                    <a:alpha val="99000"/>
                  </a:schemeClr>
                </a:solidFill>
                <a:latin typeface="Segoe UI Light" pitchFamily="34" charset="0"/>
              </a:rPr>
              <a:t>Weaknesses</a:t>
            </a:r>
          </a:p>
          <a:p>
            <a:pPr marL="0" indent="0">
              <a:buNone/>
            </a:pPr>
            <a:r>
              <a:rPr lang="en-US" sz="1800" dirty="0">
                <a:gradFill>
                  <a:gsLst>
                    <a:gs pos="0">
                      <a:srgbClr val="595959"/>
                    </a:gs>
                    <a:gs pos="86000">
                      <a:srgbClr val="595959"/>
                    </a:gs>
                  </a:gsLst>
                  <a:lin ang="5400000" scaled="0"/>
                </a:gradFill>
              </a:rPr>
              <a:t>Lack of VIP Swap</a:t>
            </a:r>
          </a:p>
        </p:txBody>
      </p:sp>
      <p:sp>
        <p:nvSpPr>
          <p:cNvPr id="19" name="Oval 18"/>
          <p:cNvSpPr/>
          <p:nvPr/>
        </p:nvSpPr>
        <p:spPr bwMode="auto">
          <a:xfrm>
            <a:off x="2732569" y="3278979"/>
            <a:ext cx="469981" cy="403541"/>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grpSp>
        <p:nvGrpSpPr>
          <p:cNvPr id="27" name="Group 26"/>
          <p:cNvGrpSpPr/>
          <p:nvPr/>
        </p:nvGrpSpPr>
        <p:grpSpPr bwMode="black">
          <a:xfrm>
            <a:off x="2095735" y="3084210"/>
            <a:ext cx="1106814" cy="854183"/>
            <a:chOff x="7010400" y="2133600"/>
            <a:chExt cx="1379538" cy="1065213"/>
          </a:xfrm>
          <a:solidFill>
            <a:schemeClr val="tx2"/>
          </a:solidFill>
        </p:grpSpPr>
        <p:sp>
          <p:nvSpPr>
            <p:cNvPr id="28" name="Freeform 161"/>
            <p:cNvSpPr>
              <a:spLocks/>
            </p:cNvSpPr>
            <p:nvPr/>
          </p:nvSpPr>
          <p:spPr bwMode="black">
            <a:xfrm>
              <a:off x="7189788" y="2416175"/>
              <a:ext cx="57150" cy="49213"/>
            </a:xfrm>
            <a:custGeom>
              <a:avLst/>
              <a:gdLst>
                <a:gd name="T0" fmla="*/ 36 w 36"/>
                <a:gd name="T1" fmla="*/ 15 h 31"/>
                <a:gd name="T2" fmla="*/ 28 w 36"/>
                <a:gd name="T3" fmla="*/ 0 h 31"/>
                <a:gd name="T4" fmla="*/ 0 w 36"/>
                <a:gd name="T5" fmla="*/ 16 h 31"/>
                <a:gd name="T6" fmla="*/ 8 w 36"/>
                <a:gd name="T7" fmla="*/ 31 h 31"/>
                <a:gd name="T8" fmla="*/ 36 w 36"/>
                <a:gd name="T9" fmla="*/ 15 h 31"/>
              </a:gdLst>
              <a:ahLst/>
              <a:cxnLst>
                <a:cxn ang="0">
                  <a:pos x="T0" y="T1"/>
                </a:cxn>
                <a:cxn ang="0">
                  <a:pos x="T2" y="T3"/>
                </a:cxn>
                <a:cxn ang="0">
                  <a:pos x="T4" y="T5"/>
                </a:cxn>
                <a:cxn ang="0">
                  <a:pos x="T6" y="T7"/>
                </a:cxn>
                <a:cxn ang="0">
                  <a:pos x="T8" y="T9"/>
                </a:cxn>
              </a:cxnLst>
              <a:rect l="0" t="0" r="r" b="b"/>
              <a:pathLst>
                <a:path w="36" h="31">
                  <a:moveTo>
                    <a:pt x="36" y="15"/>
                  </a:moveTo>
                  <a:lnTo>
                    <a:pt x="28" y="0"/>
                  </a:lnTo>
                  <a:lnTo>
                    <a:pt x="0" y="16"/>
                  </a:lnTo>
                  <a:lnTo>
                    <a:pt x="8" y="31"/>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29" name="Freeform 162"/>
            <p:cNvSpPr>
              <a:spLocks/>
            </p:cNvSpPr>
            <p:nvPr/>
          </p:nvSpPr>
          <p:spPr bwMode="black">
            <a:xfrm>
              <a:off x="7539038" y="2225675"/>
              <a:ext cx="57150" cy="47625"/>
            </a:xfrm>
            <a:custGeom>
              <a:avLst/>
              <a:gdLst>
                <a:gd name="T0" fmla="*/ 36 w 36"/>
                <a:gd name="T1" fmla="*/ 14 h 30"/>
                <a:gd name="T2" fmla="*/ 28 w 36"/>
                <a:gd name="T3" fmla="*/ 0 h 30"/>
                <a:gd name="T4" fmla="*/ 0 w 36"/>
                <a:gd name="T5" fmla="*/ 15 h 30"/>
                <a:gd name="T6" fmla="*/ 8 w 36"/>
                <a:gd name="T7" fmla="*/ 30 h 30"/>
                <a:gd name="T8" fmla="*/ 36 w 36"/>
                <a:gd name="T9" fmla="*/ 14 h 30"/>
              </a:gdLst>
              <a:ahLst/>
              <a:cxnLst>
                <a:cxn ang="0">
                  <a:pos x="T0" y="T1"/>
                </a:cxn>
                <a:cxn ang="0">
                  <a:pos x="T2" y="T3"/>
                </a:cxn>
                <a:cxn ang="0">
                  <a:pos x="T4" y="T5"/>
                </a:cxn>
                <a:cxn ang="0">
                  <a:pos x="T6" y="T7"/>
                </a:cxn>
                <a:cxn ang="0">
                  <a:pos x="T8" y="T9"/>
                </a:cxn>
              </a:cxnLst>
              <a:rect l="0" t="0" r="r" b="b"/>
              <a:pathLst>
                <a:path w="36" h="30">
                  <a:moveTo>
                    <a:pt x="36" y="14"/>
                  </a:moveTo>
                  <a:lnTo>
                    <a:pt x="28" y="0"/>
                  </a:lnTo>
                  <a:lnTo>
                    <a:pt x="0" y="15"/>
                  </a:lnTo>
                  <a:lnTo>
                    <a:pt x="8" y="30"/>
                  </a:lnTo>
                  <a:lnTo>
                    <a:pt x="36"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0" name="Freeform 163"/>
            <p:cNvSpPr>
              <a:spLocks/>
            </p:cNvSpPr>
            <p:nvPr/>
          </p:nvSpPr>
          <p:spPr bwMode="black">
            <a:xfrm>
              <a:off x="7329488" y="2339975"/>
              <a:ext cx="57150" cy="47625"/>
            </a:xfrm>
            <a:custGeom>
              <a:avLst/>
              <a:gdLst>
                <a:gd name="T0" fmla="*/ 36 w 36"/>
                <a:gd name="T1" fmla="*/ 15 h 30"/>
                <a:gd name="T2" fmla="*/ 28 w 36"/>
                <a:gd name="T3" fmla="*/ 0 h 30"/>
                <a:gd name="T4" fmla="*/ 0 w 36"/>
                <a:gd name="T5" fmla="*/ 16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6"/>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1" name="Freeform 164"/>
            <p:cNvSpPr>
              <a:spLocks/>
            </p:cNvSpPr>
            <p:nvPr/>
          </p:nvSpPr>
          <p:spPr bwMode="black">
            <a:xfrm>
              <a:off x="7399338" y="2301875"/>
              <a:ext cx="57150" cy="47625"/>
            </a:xfrm>
            <a:custGeom>
              <a:avLst/>
              <a:gdLst>
                <a:gd name="T0" fmla="*/ 36 w 36"/>
                <a:gd name="T1" fmla="*/ 15 h 30"/>
                <a:gd name="T2" fmla="*/ 28 w 36"/>
                <a:gd name="T3" fmla="*/ 0 h 30"/>
                <a:gd name="T4" fmla="*/ 0 w 36"/>
                <a:gd name="T5" fmla="*/ 15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5"/>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2" name="Freeform 165"/>
            <p:cNvSpPr>
              <a:spLocks/>
            </p:cNvSpPr>
            <p:nvPr/>
          </p:nvSpPr>
          <p:spPr bwMode="black">
            <a:xfrm>
              <a:off x="7469188" y="2263775"/>
              <a:ext cx="58738" cy="47625"/>
            </a:xfrm>
            <a:custGeom>
              <a:avLst/>
              <a:gdLst>
                <a:gd name="T0" fmla="*/ 37 w 37"/>
                <a:gd name="T1" fmla="*/ 14 h 30"/>
                <a:gd name="T2" fmla="*/ 29 w 37"/>
                <a:gd name="T3" fmla="*/ 0 h 30"/>
                <a:gd name="T4" fmla="*/ 0 w 37"/>
                <a:gd name="T5" fmla="*/ 15 h 30"/>
                <a:gd name="T6" fmla="*/ 8 w 37"/>
                <a:gd name="T7" fmla="*/ 30 h 30"/>
                <a:gd name="T8" fmla="*/ 37 w 37"/>
                <a:gd name="T9" fmla="*/ 14 h 30"/>
              </a:gdLst>
              <a:ahLst/>
              <a:cxnLst>
                <a:cxn ang="0">
                  <a:pos x="T0" y="T1"/>
                </a:cxn>
                <a:cxn ang="0">
                  <a:pos x="T2" y="T3"/>
                </a:cxn>
                <a:cxn ang="0">
                  <a:pos x="T4" y="T5"/>
                </a:cxn>
                <a:cxn ang="0">
                  <a:pos x="T6" y="T7"/>
                </a:cxn>
                <a:cxn ang="0">
                  <a:pos x="T8" y="T9"/>
                </a:cxn>
              </a:cxnLst>
              <a:rect l="0" t="0" r="r" b="b"/>
              <a:pathLst>
                <a:path w="37" h="30">
                  <a:moveTo>
                    <a:pt x="37" y="14"/>
                  </a:moveTo>
                  <a:lnTo>
                    <a:pt x="29" y="0"/>
                  </a:lnTo>
                  <a:lnTo>
                    <a:pt x="0" y="15"/>
                  </a:lnTo>
                  <a:lnTo>
                    <a:pt x="8" y="30"/>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3" name="Freeform 166"/>
            <p:cNvSpPr>
              <a:spLocks/>
            </p:cNvSpPr>
            <p:nvPr/>
          </p:nvSpPr>
          <p:spPr bwMode="black">
            <a:xfrm>
              <a:off x="7011988" y="2725738"/>
              <a:ext cx="31750" cy="52388"/>
            </a:xfrm>
            <a:custGeom>
              <a:avLst/>
              <a:gdLst>
                <a:gd name="T0" fmla="*/ 40 w 41"/>
                <a:gd name="T1" fmla="*/ 60 h 71"/>
                <a:gd name="T2" fmla="*/ 36 w 41"/>
                <a:gd name="T3" fmla="*/ 7 h 71"/>
                <a:gd name="T4" fmla="*/ 35 w 41"/>
                <a:gd name="T5" fmla="*/ 0 h 71"/>
                <a:gd name="T6" fmla="*/ 0 w 41"/>
                <a:gd name="T7" fmla="*/ 2 h 71"/>
                <a:gd name="T8" fmla="*/ 0 w 41"/>
                <a:gd name="T9" fmla="*/ 10 h 71"/>
                <a:gd name="T10" fmla="*/ 5 w 41"/>
                <a:gd name="T11" fmla="*/ 64 h 71"/>
                <a:gd name="T12" fmla="*/ 6 w 41"/>
                <a:gd name="T13" fmla="*/ 71 h 71"/>
                <a:gd name="T14" fmla="*/ 41 w 41"/>
                <a:gd name="T15" fmla="*/ 67 h 71"/>
                <a:gd name="T16" fmla="*/ 40 w 41"/>
                <a:gd name="T17" fmla="*/ 6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71">
                  <a:moveTo>
                    <a:pt x="40" y="60"/>
                  </a:moveTo>
                  <a:cubicBezTo>
                    <a:pt x="38" y="45"/>
                    <a:pt x="37" y="27"/>
                    <a:pt x="36" y="7"/>
                  </a:cubicBezTo>
                  <a:cubicBezTo>
                    <a:pt x="35" y="0"/>
                    <a:pt x="35" y="0"/>
                    <a:pt x="35" y="0"/>
                  </a:cubicBezTo>
                  <a:cubicBezTo>
                    <a:pt x="0" y="2"/>
                    <a:pt x="0" y="2"/>
                    <a:pt x="0" y="2"/>
                  </a:cubicBezTo>
                  <a:cubicBezTo>
                    <a:pt x="0" y="10"/>
                    <a:pt x="0" y="10"/>
                    <a:pt x="0" y="10"/>
                  </a:cubicBezTo>
                  <a:cubicBezTo>
                    <a:pt x="2" y="29"/>
                    <a:pt x="3" y="48"/>
                    <a:pt x="5" y="64"/>
                  </a:cubicBezTo>
                  <a:cubicBezTo>
                    <a:pt x="6" y="71"/>
                    <a:pt x="6" y="71"/>
                    <a:pt x="6" y="71"/>
                  </a:cubicBezTo>
                  <a:cubicBezTo>
                    <a:pt x="41" y="67"/>
                    <a:pt x="41" y="67"/>
                    <a:pt x="41" y="67"/>
                  </a:cubicBezTo>
                  <a:lnTo>
                    <a:pt x="40"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4" name="Freeform 167"/>
            <p:cNvSpPr>
              <a:spLocks/>
            </p:cNvSpPr>
            <p:nvPr/>
          </p:nvSpPr>
          <p:spPr bwMode="black">
            <a:xfrm>
              <a:off x="7116763" y="2451100"/>
              <a:ext cx="57150" cy="31750"/>
            </a:xfrm>
            <a:custGeom>
              <a:avLst/>
              <a:gdLst>
                <a:gd name="T0" fmla="*/ 51 w 77"/>
                <a:gd name="T1" fmla="*/ 44 h 44"/>
                <a:gd name="T2" fmla="*/ 70 w 77"/>
                <a:gd name="T3" fmla="*/ 41 h 44"/>
                <a:gd name="T4" fmla="*/ 77 w 77"/>
                <a:gd name="T5" fmla="*/ 39 h 44"/>
                <a:gd name="T6" fmla="*/ 67 w 77"/>
                <a:gd name="T7" fmla="*/ 5 h 44"/>
                <a:gd name="T8" fmla="*/ 60 w 77"/>
                <a:gd name="T9" fmla="*/ 8 h 44"/>
                <a:gd name="T10" fmla="*/ 18 w 77"/>
                <a:gd name="T11" fmla="*/ 2 h 44"/>
                <a:gd name="T12" fmla="*/ 11 w 77"/>
                <a:gd name="T13" fmla="*/ 0 h 44"/>
                <a:gd name="T14" fmla="*/ 0 w 77"/>
                <a:gd name="T15" fmla="*/ 33 h 44"/>
                <a:gd name="T16" fmla="*/ 7 w 77"/>
                <a:gd name="T17" fmla="*/ 36 h 44"/>
                <a:gd name="T18" fmla="*/ 51 w 77"/>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44">
                  <a:moveTo>
                    <a:pt x="51" y="44"/>
                  </a:moveTo>
                  <a:cubicBezTo>
                    <a:pt x="58" y="44"/>
                    <a:pt x="64" y="43"/>
                    <a:pt x="70" y="41"/>
                  </a:cubicBezTo>
                  <a:cubicBezTo>
                    <a:pt x="77" y="39"/>
                    <a:pt x="77" y="39"/>
                    <a:pt x="77" y="39"/>
                  </a:cubicBezTo>
                  <a:cubicBezTo>
                    <a:pt x="67" y="5"/>
                    <a:pt x="67" y="5"/>
                    <a:pt x="67" y="5"/>
                  </a:cubicBezTo>
                  <a:cubicBezTo>
                    <a:pt x="60" y="8"/>
                    <a:pt x="60" y="8"/>
                    <a:pt x="60" y="8"/>
                  </a:cubicBezTo>
                  <a:cubicBezTo>
                    <a:pt x="51" y="10"/>
                    <a:pt x="38" y="8"/>
                    <a:pt x="18" y="2"/>
                  </a:cubicBezTo>
                  <a:cubicBezTo>
                    <a:pt x="11" y="0"/>
                    <a:pt x="11" y="0"/>
                    <a:pt x="11" y="0"/>
                  </a:cubicBezTo>
                  <a:cubicBezTo>
                    <a:pt x="0" y="33"/>
                    <a:pt x="0" y="33"/>
                    <a:pt x="0" y="33"/>
                  </a:cubicBezTo>
                  <a:cubicBezTo>
                    <a:pt x="7" y="36"/>
                    <a:pt x="7" y="36"/>
                    <a:pt x="7" y="36"/>
                  </a:cubicBezTo>
                  <a:cubicBezTo>
                    <a:pt x="25" y="41"/>
                    <a:pt x="39" y="44"/>
                    <a:pt x="5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5" name="Freeform 168"/>
            <p:cNvSpPr>
              <a:spLocks/>
            </p:cNvSpPr>
            <p:nvPr/>
          </p:nvSpPr>
          <p:spPr bwMode="black">
            <a:xfrm>
              <a:off x="7010400" y="2646363"/>
              <a:ext cx="26988" cy="52388"/>
            </a:xfrm>
            <a:custGeom>
              <a:avLst/>
              <a:gdLst>
                <a:gd name="T0" fmla="*/ 36 w 36"/>
                <a:gd name="T1" fmla="*/ 61 h 70"/>
                <a:gd name="T2" fmla="*/ 35 w 36"/>
                <a:gd name="T3" fmla="*/ 22 h 70"/>
                <a:gd name="T4" fmla="*/ 35 w 36"/>
                <a:gd name="T5" fmla="*/ 8 h 70"/>
                <a:gd name="T6" fmla="*/ 35 w 36"/>
                <a:gd name="T7" fmla="*/ 1 h 70"/>
                <a:gd name="T8" fmla="*/ 0 w 36"/>
                <a:gd name="T9" fmla="*/ 0 h 70"/>
                <a:gd name="T10" fmla="*/ 0 w 36"/>
                <a:gd name="T11" fmla="*/ 8 h 70"/>
                <a:gd name="T12" fmla="*/ 0 w 36"/>
                <a:gd name="T13" fmla="*/ 22 h 70"/>
                <a:gd name="T14" fmla="*/ 1 w 36"/>
                <a:gd name="T15" fmla="*/ 62 h 70"/>
                <a:gd name="T16" fmla="*/ 1 w 36"/>
                <a:gd name="T17" fmla="*/ 70 h 70"/>
                <a:gd name="T18" fmla="*/ 36 w 36"/>
                <a:gd name="T19" fmla="*/ 68 h 70"/>
                <a:gd name="T20" fmla="*/ 36 w 36"/>
                <a:gd name="T21" fmla="*/ 6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70">
                  <a:moveTo>
                    <a:pt x="36" y="61"/>
                  </a:moveTo>
                  <a:cubicBezTo>
                    <a:pt x="35" y="47"/>
                    <a:pt x="35" y="34"/>
                    <a:pt x="35" y="22"/>
                  </a:cubicBezTo>
                  <a:cubicBezTo>
                    <a:pt x="35" y="17"/>
                    <a:pt x="35" y="13"/>
                    <a:pt x="35" y="8"/>
                  </a:cubicBezTo>
                  <a:cubicBezTo>
                    <a:pt x="35" y="1"/>
                    <a:pt x="35" y="1"/>
                    <a:pt x="35" y="1"/>
                  </a:cubicBezTo>
                  <a:cubicBezTo>
                    <a:pt x="0" y="0"/>
                    <a:pt x="0" y="0"/>
                    <a:pt x="0" y="0"/>
                  </a:cubicBezTo>
                  <a:cubicBezTo>
                    <a:pt x="0" y="8"/>
                    <a:pt x="0" y="8"/>
                    <a:pt x="0" y="8"/>
                  </a:cubicBezTo>
                  <a:cubicBezTo>
                    <a:pt x="0" y="12"/>
                    <a:pt x="0" y="17"/>
                    <a:pt x="0" y="22"/>
                  </a:cubicBezTo>
                  <a:cubicBezTo>
                    <a:pt x="0" y="34"/>
                    <a:pt x="0" y="48"/>
                    <a:pt x="1" y="62"/>
                  </a:cubicBezTo>
                  <a:cubicBezTo>
                    <a:pt x="1" y="70"/>
                    <a:pt x="1" y="70"/>
                    <a:pt x="1" y="70"/>
                  </a:cubicBezTo>
                  <a:cubicBezTo>
                    <a:pt x="36" y="68"/>
                    <a:pt x="36" y="68"/>
                    <a:pt x="36" y="68"/>
                  </a:cubicBezTo>
                  <a:lnTo>
                    <a:pt x="36"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7" name="Freeform 169"/>
            <p:cNvSpPr>
              <a:spLocks/>
            </p:cNvSpPr>
            <p:nvPr/>
          </p:nvSpPr>
          <p:spPr bwMode="black">
            <a:xfrm>
              <a:off x="7608888" y="2187575"/>
              <a:ext cx="58738" cy="47625"/>
            </a:xfrm>
            <a:custGeom>
              <a:avLst/>
              <a:gdLst>
                <a:gd name="T0" fmla="*/ 37 w 37"/>
                <a:gd name="T1" fmla="*/ 14 h 30"/>
                <a:gd name="T2" fmla="*/ 29 w 37"/>
                <a:gd name="T3" fmla="*/ 0 h 30"/>
                <a:gd name="T4" fmla="*/ 0 w 37"/>
                <a:gd name="T5" fmla="*/ 15 h 30"/>
                <a:gd name="T6" fmla="*/ 8 w 37"/>
                <a:gd name="T7" fmla="*/ 30 h 30"/>
                <a:gd name="T8" fmla="*/ 37 w 37"/>
                <a:gd name="T9" fmla="*/ 14 h 30"/>
              </a:gdLst>
              <a:ahLst/>
              <a:cxnLst>
                <a:cxn ang="0">
                  <a:pos x="T0" y="T1"/>
                </a:cxn>
                <a:cxn ang="0">
                  <a:pos x="T2" y="T3"/>
                </a:cxn>
                <a:cxn ang="0">
                  <a:pos x="T4" y="T5"/>
                </a:cxn>
                <a:cxn ang="0">
                  <a:pos x="T6" y="T7"/>
                </a:cxn>
                <a:cxn ang="0">
                  <a:pos x="T8" y="T9"/>
                </a:cxn>
              </a:cxnLst>
              <a:rect l="0" t="0" r="r" b="b"/>
              <a:pathLst>
                <a:path w="37" h="30">
                  <a:moveTo>
                    <a:pt x="37" y="14"/>
                  </a:moveTo>
                  <a:lnTo>
                    <a:pt x="29" y="0"/>
                  </a:lnTo>
                  <a:lnTo>
                    <a:pt x="0" y="15"/>
                  </a:lnTo>
                  <a:lnTo>
                    <a:pt x="8" y="30"/>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8" name="Freeform 170"/>
            <p:cNvSpPr>
              <a:spLocks/>
            </p:cNvSpPr>
            <p:nvPr/>
          </p:nvSpPr>
          <p:spPr bwMode="black">
            <a:xfrm>
              <a:off x="7011988" y="2566988"/>
              <a:ext cx="34925" cy="53975"/>
            </a:xfrm>
            <a:custGeom>
              <a:avLst/>
              <a:gdLst>
                <a:gd name="T0" fmla="*/ 36 w 46"/>
                <a:gd name="T1" fmla="*/ 64 h 72"/>
                <a:gd name="T2" fmla="*/ 37 w 46"/>
                <a:gd name="T3" fmla="*/ 61 h 72"/>
                <a:gd name="T4" fmla="*/ 46 w 46"/>
                <a:gd name="T5" fmla="*/ 21 h 72"/>
                <a:gd name="T6" fmla="*/ 46 w 46"/>
                <a:gd name="T7" fmla="*/ 7 h 72"/>
                <a:gd name="T8" fmla="*/ 45 w 46"/>
                <a:gd name="T9" fmla="*/ 0 h 72"/>
                <a:gd name="T10" fmla="*/ 10 w 46"/>
                <a:gd name="T11" fmla="*/ 2 h 72"/>
                <a:gd name="T12" fmla="*/ 11 w 46"/>
                <a:gd name="T13" fmla="*/ 10 h 72"/>
                <a:gd name="T14" fmla="*/ 11 w 46"/>
                <a:gd name="T15" fmla="*/ 21 h 72"/>
                <a:gd name="T16" fmla="*/ 8 w 46"/>
                <a:gd name="T17" fmla="*/ 42 h 72"/>
                <a:gd name="T18" fmla="*/ 2 w 46"/>
                <a:gd name="T19" fmla="*/ 56 h 72"/>
                <a:gd name="T20" fmla="*/ 0 w 46"/>
                <a:gd name="T21" fmla="*/ 63 h 72"/>
                <a:gd name="T22" fmla="*/ 34 w 46"/>
                <a:gd name="T23" fmla="*/ 72 h 72"/>
                <a:gd name="T24" fmla="*/ 36 w 46"/>
                <a:gd name="T25" fmla="*/ 6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72">
                  <a:moveTo>
                    <a:pt x="36" y="64"/>
                  </a:moveTo>
                  <a:cubicBezTo>
                    <a:pt x="37" y="62"/>
                    <a:pt x="37" y="61"/>
                    <a:pt x="37" y="61"/>
                  </a:cubicBezTo>
                  <a:cubicBezTo>
                    <a:pt x="43" y="51"/>
                    <a:pt x="46" y="38"/>
                    <a:pt x="46" y="21"/>
                  </a:cubicBezTo>
                  <a:cubicBezTo>
                    <a:pt x="46" y="17"/>
                    <a:pt x="46" y="12"/>
                    <a:pt x="46" y="7"/>
                  </a:cubicBezTo>
                  <a:cubicBezTo>
                    <a:pt x="45" y="0"/>
                    <a:pt x="45" y="0"/>
                    <a:pt x="45" y="0"/>
                  </a:cubicBezTo>
                  <a:cubicBezTo>
                    <a:pt x="10" y="2"/>
                    <a:pt x="10" y="2"/>
                    <a:pt x="10" y="2"/>
                  </a:cubicBezTo>
                  <a:cubicBezTo>
                    <a:pt x="11" y="10"/>
                    <a:pt x="11" y="10"/>
                    <a:pt x="11" y="10"/>
                  </a:cubicBezTo>
                  <a:cubicBezTo>
                    <a:pt x="11" y="14"/>
                    <a:pt x="11" y="17"/>
                    <a:pt x="11" y="21"/>
                  </a:cubicBezTo>
                  <a:cubicBezTo>
                    <a:pt x="11" y="35"/>
                    <a:pt x="9" y="40"/>
                    <a:pt x="8" y="42"/>
                  </a:cubicBezTo>
                  <a:cubicBezTo>
                    <a:pt x="5" y="46"/>
                    <a:pt x="3" y="50"/>
                    <a:pt x="2" y="56"/>
                  </a:cubicBezTo>
                  <a:cubicBezTo>
                    <a:pt x="0" y="63"/>
                    <a:pt x="0" y="63"/>
                    <a:pt x="0" y="63"/>
                  </a:cubicBezTo>
                  <a:cubicBezTo>
                    <a:pt x="34" y="72"/>
                    <a:pt x="34" y="72"/>
                    <a:pt x="34" y="72"/>
                  </a:cubicBezTo>
                  <a:lnTo>
                    <a:pt x="36"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9" name="Freeform 171"/>
            <p:cNvSpPr>
              <a:spLocks/>
            </p:cNvSpPr>
            <p:nvPr/>
          </p:nvSpPr>
          <p:spPr bwMode="black">
            <a:xfrm>
              <a:off x="7011988" y="2484438"/>
              <a:ext cx="34925" cy="57150"/>
            </a:xfrm>
            <a:custGeom>
              <a:avLst/>
              <a:gdLst>
                <a:gd name="T0" fmla="*/ 5 w 46"/>
                <a:gd name="T1" fmla="*/ 76 h 76"/>
                <a:gd name="T2" fmla="*/ 39 w 46"/>
                <a:gd name="T3" fmla="*/ 70 h 76"/>
                <a:gd name="T4" fmla="*/ 38 w 46"/>
                <a:gd name="T5" fmla="*/ 63 h 76"/>
                <a:gd name="T6" fmla="*/ 36 w 46"/>
                <a:gd name="T7" fmla="*/ 46 h 76"/>
                <a:gd name="T8" fmla="*/ 43 w 46"/>
                <a:gd name="T9" fmla="*/ 21 h 76"/>
                <a:gd name="T10" fmla="*/ 46 w 46"/>
                <a:gd name="T11" fmla="*/ 14 h 76"/>
                <a:gd name="T12" fmla="*/ 13 w 46"/>
                <a:gd name="T13" fmla="*/ 0 h 76"/>
                <a:gd name="T14" fmla="*/ 11 w 46"/>
                <a:gd name="T15" fmla="*/ 7 h 76"/>
                <a:gd name="T16" fmla="*/ 0 w 46"/>
                <a:gd name="T17" fmla="*/ 46 h 76"/>
                <a:gd name="T18" fmla="*/ 3 w 46"/>
                <a:gd name="T19" fmla="*/ 69 h 76"/>
                <a:gd name="T20" fmla="*/ 5 w 46"/>
                <a:gd name="T21"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76">
                  <a:moveTo>
                    <a:pt x="5" y="76"/>
                  </a:moveTo>
                  <a:cubicBezTo>
                    <a:pt x="39" y="70"/>
                    <a:pt x="39" y="70"/>
                    <a:pt x="39" y="70"/>
                  </a:cubicBezTo>
                  <a:cubicBezTo>
                    <a:pt x="38" y="63"/>
                    <a:pt x="38" y="63"/>
                    <a:pt x="38" y="63"/>
                  </a:cubicBezTo>
                  <a:cubicBezTo>
                    <a:pt x="37" y="58"/>
                    <a:pt x="36" y="49"/>
                    <a:pt x="36" y="46"/>
                  </a:cubicBezTo>
                  <a:cubicBezTo>
                    <a:pt x="36" y="43"/>
                    <a:pt x="37" y="35"/>
                    <a:pt x="43" y="21"/>
                  </a:cubicBezTo>
                  <a:cubicBezTo>
                    <a:pt x="46" y="14"/>
                    <a:pt x="46" y="14"/>
                    <a:pt x="46" y="14"/>
                  </a:cubicBezTo>
                  <a:cubicBezTo>
                    <a:pt x="13" y="0"/>
                    <a:pt x="13" y="0"/>
                    <a:pt x="13" y="0"/>
                  </a:cubicBezTo>
                  <a:cubicBezTo>
                    <a:pt x="11" y="7"/>
                    <a:pt x="11" y="7"/>
                    <a:pt x="11" y="7"/>
                  </a:cubicBezTo>
                  <a:cubicBezTo>
                    <a:pt x="6" y="18"/>
                    <a:pt x="0" y="34"/>
                    <a:pt x="0" y="46"/>
                  </a:cubicBezTo>
                  <a:cubicBezTo>
                    <a:pt x="0" y="51"/>
                    <a:pt x="1" y="58"/>
                    <a:pt x="3" y="69"/>
                  </a:cubicBezTo>
                  <a:lnTo>
                    <a:pt x="5"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0" name="Freeform 172"/>
            <p:cNvSpPr>
              <a:spLocks/>
            </p:cNvSpPr>
            <p:nvPr/>
          </p:nvSpPr>
          <p:spPr bwMode="black">
            <a:xfrm>
              <a:off x="8045450" y="2289175"/>
              <a:ext cx="58738" cy="47625"/>
            </a:xfrm>
            <a:custGeom>
              <a:avLst/>
              <a:gdLst>
                <a:gd name="T0" fmla="*/ 53 w 77"/>
                <a:gd name="T1" fmla="*/ 61 h 64"/>
                <a:gd name="T2" fmla="*/ 60 w 77"/>
                <a:gd name="T3" fmla="*/ 64 h 64"/>
                <a:gd name="T4" fmla="*/ 77 w 77"/>
                <a:gd name="T5" fmla="*/ 34 h 64"/>
                <a:gd name="T6" fmla="*/ 70 w 77"/>
                <a:gd name="T7" fmla="*/ 30 h 64"/>
                <a:gd name="T8" fmla="*/ 23 w 77"/>
                <a:gd name="T9" fmla="*/ 4 h 64"/>
                <a:gd name="T10" fmla="*/ 17 w 77"/>
                <a:gd name="T11" fmla="*/ 0 h 64"/>
                <a:gd name="T12" fmla="*/ 0 w 77"/>
                <a:gd name="T13" fmla="*/ 31 h 64"/>
                <a:gd name="T14" fmla="*/ 6 w 77"/>
                <a:gd name="T15" fmla="*/ 35 h 64"/>
                <a:gd name="T16" fmla="*/ 53 w 77"/>
                <a:gd name="T17" fmla="*/ 6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3" y="61"/>
                  </a:moveTo>
                  <a:cubicBezTo>
                    <a:pt x="60" y="64"/>
                    <a:pt x="60" y="64"/>
                    <a:pt x="60" y="64"/>
                  </a:cubicBezTo>
                  <a:cubicBezTo>
                    <a:pt x="77" y="34"/>
                    <a:pt x="77" y="34"/>
                    <a:pt x="77" y="34"/>
                  </a:cubicBezTo>
                  <a:cubicBezTo>
                    <a:pt x="70" y="30"/>
                    <a:pt x="70" y="30"/>
                    <a:pt x="70" y="30"/>
                  </a:cubicBezTo>
                  <a:cubicBezTo>
                    <a:pt x="54" y="21"/>
                    <a:pt x="39" y="12"/>
                    <a:pt x="23" y="4"/>
                  </a:cubicBezTo>
                  <a:cubicBezTo>
                    <a:pt x="17" y="0"/>
                    <a:pt x="17" y="0"/>
                    <a:pt x="17" y="0"/>
                  </a:cubicBezTo>
                  <a:cubicBezTo>
                    <a:pt x="0" y="31"/>
                    <a:pt x="0" y="31"/>
                    <a:pt x="0" y="31"/>
                  </a:cubicBezTo>
                  <a:cubicBezTo>
                    <a:pt x="6" y="35"/>
                    <a:pt x="6" y="35"/>
                    <a:pt x="6" y="35"/>
                  </a:cubicBezTo>
                  <a:cubicBezTo>
                    <a:pt x="24" y="45"/>
                    <a:pt x="39" y="53"/>
                    <a:pt x="53"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1" name="Freeform 173"/>
            <p:cNvSpPr>
              <a:spLocks/>
            </p:cNvSpPr>
            <p:nvPr/>
          </p:nvSpPr>
          <p:spPr bwMode="black">
            <a:xfrm>
              <a:off x="8251825" y="2411413"/>
              <a:ext cx="58738" cy="50800"/>
            </a:xfrm>
            <a:custGeom>
              <a:avLst/>
              <a:gdLst>
                <a:gd name="T0" fmla="*/ 51 w 77"/>
                <a:gd name="T1" fmla="*/ 63 h 67"/>
                <a:gd name="T2" fmla="*/ 57 w 77"/>
                <a:gd name="T3" fmla="*/ 67 h 67"/>
                <a:gd name="T4" fmla="*/ 77 w 77"/>
                <a:gd name="T5" fmla="*/ 38 h 67"/>
                <a:gd name="T6" fmla="*/ 71 w 77"/>
                <a:gd name="T7" fmla="*/ 34 h 67"/>
                <a:gd name="T8" fmla="*/ 26 w 77"/>
                <a:gd name="T9" fmla="*/ 4 h 67"/>
                <a:gd name="T10" fmla="*/ 19 w 77"/>
                <a:gd name="T11" fmla="*/ 0 h 67"/>
                <a:gd name="T12" fmla="*/ 0 w 77"/>
                <a:gd name="T13" fmla="*/ 29 h 67"/>
                <a:gd name="T14" fmla="*/ 7 w 77"/>
                <a:gd name="T15" fmla="*/ 33 h 67"/>
                <a:gd name="T16" fmla="*/ 51 w 77"/>
                <a:gd name="T17" fmla="*/ 6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7">
                  <a:moveTo>
                    <a:pt x="51" y="63"/>
                  </a:moveTo>
                  <a:cubicBezTo>
                    <a:pt x="57" y="67"/>
                    <a:pt x="57" y="67"/>
                    <a:pt x="57" y="67"/>
                  </a:cubicBezTo>
                  <a:cubicBezTo>
                    <a:pt x="77" y="38"/>
                    <a:pt x="77" y="38"/>
                    <a:pt x="77" y="38"/>
                  </a:cubicBezTo>
                  <a:cubicBezTo>
                    <a:pt x="71" y="34"/>
                    <a:pt x="71" y="34"/>
                    <a:pt x="71" y="34"/>
                  </a:cubicBezTo>
                  <a:cubicBezTo>
                    <a:pt x="58" y="25"/>
                    <a:pt x="42" y="15"/>
                    <a:pt x="26" y="4"/>
                  </a:cubicBezTo>
                  <a:cubicBezTo>
                    <a:pt x="19" y="0"/>
                    <a:pt x="19" y="0"/>
                    <a:pt x="19" y="0"/>
                  </a:cubicBezTo>
                  <a:cubicBezTo>
                    <a:pt x="0" y="29"/>
                    <a:pt x="0" y="29"/>
                    <a:pt x="0" y="29"/>
                  </a:cubicBezTo>
                  <a:cubicBezTo>
                    <a:pt x="7" y="33"/>
                    <a:pt x="7" y="33"/>
                    <a:pt x="7" y="33"/>
                  </a:cubicBezTo>
                  <a:cubicBezTo>
                    <a:pt x="23" y="44"/>
                    <a:pt x="38" y="54"/>
                    <a:pt x="51"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2" name="Freeform 174"/>
            <p:cNvSpPr>
              <a:spLocks/>
            </p:cNvSpPr>
            <p:nvPr/>
          </p:nvSpPr>
          <p:spPr bwMode="black">
            <a:xfrm>
              <a:off x="8185150" y="2368550"/>
              <a:ext cx="57150" cy="49213"/>
            </a:xfrm>
            <a:custGeom>
              <a:avLst/>
              <a:gdLst>
                <a:gd name="T0" fmla="*/ 52 w 77"/>
                <a:gd name="T1" fmla="*/ 62 h 66"/>
                <a:gd name="T2" fmla="*/ 58 w 77"/>
                <a:gd name="T3" fmla="*/ 66 h 66"/>
                <a:gd name="T4" fmla="*/ 77 w 77"/>
                <a:gd name="T5" fmla="*/ 36 h 66"/>
                <a:gd name="T6" fmla="*/ 70 w 77"/>
                <a:gd name="T7" fmla="*/ 32 h 66"/>
                <a:gd name="T8" fmla="*/ 24 w 77"/>
                <a:gd name="T9" fmla="*/ 4 h 66"/>
                <a:gd name="T10" fmla="*/ 18 w 77"/>
                <a:gd name="T11" fmla="*/ 0 h 66"/>
                <a:gd name="T12" fmla="*/ 0 w 77"/>
                <a:gd name="T13" fmla="*/ 31 h 66"/>
                <a:gd name="T14" fmla="*/ 6 w 77"/>
                <a:gd name="T15" fmla="*/ 35 h 66"/>
                <a:gd name="T16" fmla="*/ 52 w 77"/>
                <a:gd name="T1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62"/>
                  </a:moveTo>
                  <a:cubicBezTo>
                    <a:pt x="58" y="66"/>
                    <a:pt x="58" y="66"/>
                    <a:pt x="58" y="66"/>
                  </a:cubicBezTo>
                  <a:cubicBezTo>
                    <a:pt x="77" y="36"/>
                    <a:pt x="77" y="36"/>
                    <a:pt x="77" y="36"/>
                  </a:cubicBezTo>
                  <a:cubicBezTo>
                    <a:pt x="70" y="32"/>
                    <a:pt x="70" y="32"/>
                    <a:pt x="70" y="32"/>
                  </a:cubicBezTo>
                  <a:cubicBezTo>
                    <a:pt x="56" y="23"/>
                    <a:pt x="41" y="14"/>
                    <a:pt x="24" y="4"/>
                  </a:cubicBezTo>
                  <a:cubicBezTo>
                    <a:pt x="18" y="0"/>
                    <a:pt x="18" y="0"/>
                    <a:pt x="18" y="0"/>
                  </a:cubicBezTo>
                  <a:cubicBezTo>
                    <a:pt x="0" y="31"/>
                    <a:pt x="0" y="31"/>
                    <a:pt x="0" y="31"/>
                  </a:cubicBezTo>
                  <a:cubicBezTo>
                    <a:pt x="6" y="35"/>
                    <a:pt x="6" y="35"/>
                    <a:pt x="6" y="35"/>
                  </a:cubicBezTo>
                  <a:cubicBezTo>
                    <a:pt x="23" y="44"/>
                    <a:pt x="38" y="53"/>
                    <a:pt x="5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3" name="Freeform 175"/>
            <p:cNvSpPr>
              <a:spLocks/>
            </p:cNvSpPr>
            <p:nvPr/>
          </p:nvSpPr>
          <p:spPr bwMode="black">
            <a:xfrm>
              <a:off x="8356600" y="2528888"/>
              <a:ext cx="33338" cy="55563"/>
            </a:xfrm>
            <a:custGeom>
              <a:avLst/>
              <a:gdLst>
                <a:gd name="T0" fmla="*/ 2 w 44"/>
                <a:gd name="T1" fmla="*/ 15 h 73"/>
                <a:gd name="T2" fmla="*/ 9 w 44"/>
                <a:gd name="T3" fmla="*/ 65 h 73"/>
                <a:gd name="T4" fmla="*/ 9 w 44"/>
                <a:gd name="T5" fmla="*/ 73 h 73"/>
                <a:gd name="T6" fmla="*/ 44 w 44"/>
                <a:gd name="T7" fmla="*/ 70 h 73"/>
                <a:gd name="T8" fmla="*/ 44 w 44"/>
                <a:gd name="T9" fmla="*/ 62 h 73"/>
                <a:gd name="T10" fmla="*/ 36 w 44"/>
                <a:gd name="T11" fmla="*/ 7 h 73"/>
                <a:gd name="T12" fmla="*/ 35 w 44"/>
                <a:gd name="T13" fmla="*/ 0 h 73"/>
                <a:gd name="T14" fmla="*/ 0 w 44"/>
                <a:gd name="T15" fmla="*/ 7 h 73"/>
                <a:gd name="T16" fmla="*/ 2 w 44"/>
                <a:gd name="T17" fmla="*/ 1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73">
                  <a:moveTo>
                    <a:pt x="2" y="15"/>
                  </a:moveTo>
                  <a:cubicBezTo>
                    <a:pt x="5" y="29"/>
                    <a:pt x="7" y="46"/>
                    <a:pt x="9" y="65"/>
                  </a:cubicBezTo>
                  <a:cubicBezTo>
                    <a:pt x="9" y="73"/>
                    <a:pt x="9" y="73"/>
                    <a:pt x="9" y="73"/>
                  </a:cubicBezTo>
                  <a:cubicBezTo>
                    <a:pt x="44" y="70"/>
                    <a:pt x="44" y="70"/>
                    <a:pt x="44" y="70"/>
                  </a:cubicBezTo>
                  <a:cubicBezTo>
                    <a:pt x="44" y="62"/>
                    <a:pt x="44" y="62"/>
                    <a:pt x="44" y="62"/>
                  </a:cubicBezTo>
                  <a:cubicBezTo>
                    <a:pt x="42" y="42"/>
                    <a:pt x="39" y="24"/>
                    <a:pt x="36" y="7"/>
                  </a:cubicBezTo>
                  <a:cubicBezTo>
                    <a:pt x="35" y="0"/>
                    <a:pt x="35" y="0"/>
                    <a:pt x="35" y="0"/>
                  </a:cubicBezTo>
                  <a:cubicBezTo>
                    <a:pt x="0" y="7"/>
                    <a:pt x="0" y="7"/>
                    <a:pt x="0" y="7"/>
                  </a:cubicBezTo>
                  <a:lnTo>
                    <a:pt x="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4" name="Freeform 176"/>
            <p:cNvSpPr>
              <a:spLocks/>
            </p:cNvSpPr>
            <p:nvPr/>
          </p:nvSpPr>
          <p:spPr bwMode="black">
            <a:xfrm>
              <a:off x="8316913" y="2457450"/>
              <a:ext cx="55563" cy="52388"/>
            </a:xfrm>
            <a:custGeom>
              <a:avLst/>
              <a:gdLst>
                <a:gd name="T0" fmla="*/ 38 w 73"/>
                <a:gd name="T1" fmla="*/ 65 h 71"/>
                <a:gd name="T2" fmla="*/ 42 w 73"/>
                <a:gd name="T3" fmla="*/ 71 h 71"/>
                <a:gd name="T4" fmla="*/ 73 w 73"/>
                <a:gd name="T5" fmla="*/ 55 h 71"/>
                <a:gd name="T6" fmla="*/ 69 w 73"/>
                <a:gd name="T7" fmla="*/ 48 h 71"/>
                <a:gd name="T8" fmla="*/ 28 w 73"/>
                <a:gd name="T9" fmla="*/ 5 h 71"/>
                <a:gd name="T10" fmla="*/ 22 w 73"/>
                <a:gd name="T11" fmla="*/ 0 h 71"/>
                <a:gd name="T12" fmla="*/ 0 w 73"/>
                <a:gd name="T13" fmla="*/ 28 h 71"/>
                <a:gd name="T14" fmla="*/ 6 w 73"/>
                <a:gd name="T15" fmla="*/ 33 h 71"/>
                <a:gd name="T16" fmla="*/ 38 w 73"/>
                <a:gd name="T17" fmla="*/ 6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71">
                  <a:moveTo>
                    <a:pt x="38" y="65"/>
                  </a:moveTo>
                  <a:cubicBezTo>
                    <a:pt x="42" y="71"/>
                    <a:pt x="42" y="71"/>
                    <a:pt x="42" y="71"/>
                  </a:cubicBezTo>
                  <a:cubicBezTo>
                    <a:pt x="73" y="55"/>
                    <a:pt x="73" y="55"/>
                    <a:pt x="73" y="55"/>
                  </a:cubicBezTo>
                  <a:cubicBezTo>
                    <a:pt x="69" y="48"/>
                    <a:pt x="69" y="48"/>
                    <a:pt x="69" y="48"/>
                  </a:cubicBezTo>
                  <a:cubicBezTo>
                    <a:pt x="63" y="36"/>
                    <a:pt x="50" y="23"/>
                    <a:pt x="28" y="5"/>
                  </a:cubicBezTo>
                  <a:cubicBezTo>
                    <a:pt x="22" y="0"/>
                    <a:pt x="22" y="0"/>
                    <a:pt x="22" y="0"/>
                  </a:cubicBezTo>
                  <a:cubicBezTo>
                    <a:pt x="0" y="28"/>
                    <a:pt x="0" y="28"/>
                    <a:pt x="0" y="28"/>
                  </a:cubicBezTo>
                  <a:cubicBezTo>
                    <a:pt x="6" y="33"/>
                    <a:pt x="6" y="33"/>
                    <a:pt x="6" y="33"/>
                  </a:cubicBezTo>
                  <a:cubicBezTo>
                    <a:pt x="30" y="52"/>
                    <a:pt x="37" y="62"/>
                    <a:pt x="38"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5" name="Freeform 177"/>
            <p:cNvSpPr>
              <a:spLocks/>
            </p:cNvSpPr>
            <p:nvPr/>
          </p:nvSpPr>
          <p:spPr bwMode="black">
            <a:xfrm>
              <a:off x="8115300" y="2328863"/>
              <a:ext cx="58738" cy="47625"/>
            </a:xfrm>
            <a:custGeom>
              <a:avLst/>
              <a:gdLst>
                <a:gd name="T0" fmla="*/ 52 w 77"/>
                <a:gd name="T1" fmla="*/ 60 h 64"/>
                <a:gd name="T2" fmla="*/ 59 w 77"/>
                <a:gd name="T3" fmla="*/ 64 h 64"/>
                <a:gd name="T4" fmla="*/ 77 w 77"/>
                <a:gd name="T5" fmla="*/ 34 h 64"/>
                <a:gd name="T6" fmla="*/ 70 w 77"/>
                <a:gd name="T7" fmla="*/ 30 h 64"/>
                <a:gd name="T8" fmla="*/ 24 w 77"/>
                <a:gd name="T9" fmla="*/ 3 h 64"/>
                <a:gd name="T10" fmla="*/ 17 w 77"/>
                <a:gd name="T11" fmla="*/ 0 h 64"/>
                <a:gd name="T12" fmla="*/ 0 w 77"/>
                <a:gd name="T13" fmla="*/ 30 h 64"/>
                <a:gd name="T14" fmla="*/ 6 w 77"/>
                <a:gd name="T15" fmla="*/ 34 h 64"/>
                <a:gd name="T16" fmla="*/ 52 w 77"/>
                <a:gd name="T1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2" y="60"/>
                  </a:moveTo>
                  <a:cubicBezTo>
                    <a:pt x="59" y="64"/>
                    <a:pt x="59" y="64"/>
                    <a:pt x="59" y="64"/>
                  </a:cubicBezTo>
                  <a:cubicBezTo>
                    <a:pt x="77" y="34"/>
                    <a:pt x="77" y="34"/>
                    <a:pt x="77" y="34"/>
                  </a:cubicBezTo>
                  <a:cubicBezTo>
                    <a:pt x="70" y="30"/>
                    <a:pt x="70" y="30"/>
                    <a:pt x="70" y="30"/>
                  </a:cubicBezTo>
                  <a:cubicBezTo>
                    <a:pt x="55" y="22"/>
                    <a:pt x="40" y="13"/>
                    <a:pt x="24" y="3"/>
                  </a:cubicBezTo>
                  <a:cubicBezTo>
                    <a:pt x="17" y="0"/>
                    <a:pt x="17" y="0"/>
                    <a:pt x="17" y="0"/>
                  </a:cubicBezTo>
                  <a:cubicBezTo>
                    <a:pt x="0" y="30"/>
                    <a:pt x="0" y="30"/>
                    <a:pt x="0" y="30"/>
                  </a:cubicBezTo>
                  <a:cubicBezTo>
                    <a:pt x="6" y="34"/>
                    <a:pt x="6" y="34"/>
                    <a:pt x="6" y="34"/>
                  </a:cubicBezTo>
                  <a:cubicBezTo>
                    <a:pt x="22" y="43"/>
                    <a:pt x="38" y="52"/>
                    <a:pt x="52"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6" name="Freeform 178"/>
            <p:cNvSpPr>
              <a:spLocks/>
            </p:cNvSpPr>
            <p:nvPr/>
          </p:nvSpPr>
          <p:spPr bwMode="black">
            <a:xfrm>
              <a:off x="7821613" y="2162175"/>
              <a:ext cx="58738" cy="49213"/>
            </a:xfrm>
            <a:custGeom>
              <a:avLst/>
              <a:gdLst>
                <a:gd name="T0" fmla="*/ 52 w 77"/>
                <a:gd name="T1" fmla="*/ 62 h 66"/>
                <a:gd name="T2" fmla="*/ 59 w 77"/>
                <a:gd name="T3" fmla="*/ 66 h 66"/>
                <a:gd name="T4" fmla="*/ 77 w 77"/>
                <a:gd name="T5" fmla="*/ 36 h 66"/>
                <a:gd name="T6" fmla="*/ 71 w 77"/>
                <a:gd name="T7" fmla="*/ 32 h 66"/>
                <a:gd name="T8" fmla="*/ 24 w 77"/>
                <a:gd name="T9" fmla="*/ 4 h 66"/>
                <a:gd name="T10" fmla="*/ 18 w 77"/>
                <a:gd name="T11" fmla="*/ 0 h 66"/>
                <a:gd name="T12" fmla="*/ 0 w 77"/>
                <a:gd name="T13" fmla="*/ 31 h 66"/>
                <a:gd name="T14" fmla="*/ 7 w 77"/>
                <a:gd name="T15" fmla="*/ 35 h 66"/>
                <a:gd name="T16" fmla="*/ 52 w 77"/>
                <a:gd name="T17" fmla="*/ 6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62"/>
                  </a:moveTo>
                  <a:cubicBezTo>
                    <a:pt x="59" y="66"/>
                    <a:pt x="59" y="66"/>
                    <a:pt x="59" y="66"/>
                  </a:cubicBezTo>
                  <a:cubicBezTo>
                    <a:pt x="77" y="36"/>
                    <a:pt x="77" y="36"/>
                    <a:pt x="77" y="36"/>
                  </a:cubicBezTo>
                  <a:cubicBezTo>
                    <a:pt x="71" y="32"/>
                    <a:pt x="71" y="32"/>
                    <a:pt x="71" y="32"/>
                  </a:cubicBezTo>
                  <a:cubicBezTo>
                    <a:pt x="54" y="21"/>
                    <a:pt x="39" y="12"/>
                    <a:pt x="24" y="4"/>
                  </a:cubicBezTo>
                  <a:cubicBezTo>
                    <a:pt x="18" y="0"/>
                    <a:pt x="18" y="0"/>
                    <a:pt x="18" y="0"/>
                  </a:cubicBezTo>
                  <a:cubicBezTo>
                    <a:pt x="0" y="31"/>
                    <a:pt x="0" y="31"/>
                    <a:pt x="0" y="31"/>
                  </a:cubicBezTo>
                  <a:cubicBezTo>
                    <a:pt x="7" y="35"/>
                    <a:pt x="7" y="35"/>
                    <a:pt x="7" y="35"/>
                  </a:cubicBezTo>
                  <a:cubicBezTo>
                    <a:pt x="21" y="42"/>
                    <a:pt x="36" y="51"/>
                    <a:pt x="5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7" name="Freeform 179"/>
            <p:cNvSpPr>
              <a:spLocks/>
            </p:cNvSpPr>
            <p:nvPr/>
          </p:nvSpPr>
          <p:spPr bwMode="black">
            <a:xfrm>
              <a:off x="7754938" y="2133600"/>
              <a:ext cx="53975" cy="39688"/>
            </a:xfrm>
            <a:custGeom>
              <a:avLst/>
              <a:gdLst>
                <a:gd name="T0" fmla="*/ 10 w 73"/>
                <a:gd name="T1" fmla="*/ 35 h 52"/>
                <a:gd name="T2" fmla="*/ 15 w 73"/>
                <a:gd name="T3" fmla="*/ 35 h 52"/>
                <a:gd name="T4" fmla="*/ 51 w 73"/>
                <a:gd name="T5" fmla="*/ 48 h 52"/>
                <a:gd name="T6" fmla="*/ 58 w 73"/>
                <a:gd name="T7" fmla="*/ 52 h 52"/>
                <a:gd name="T8" fmla="*/ 73 w 73"/>
                <a:gd name="T9" fmla="*/ 20 h 52"/>
                <a:gd name="T10" fmla="*/ 66 w 73"/>
                <a:gd name="T11" fmla="*/ 17 h 52"/>
                <a:gd name="T12" fmla="*/ 19 w 73"/>
                <a:gd name="T13" fmla="*/ 0 h 52"/>
                <a:gd name="T14" fmla="*/ 10 w 73"/>
                <a:gd name="T15" fmla="*/ 0 h 52"/>
                <a:gd name="T16" fmla="*/ 10 w 73"/>
                <a:gd name="T17" fmla="*/ 0 h 52"/>
                <a:gd name="T18" fmla="*/ 0 w 73"/>
                <a:gd name="T19" fmla="*/ 0 h 52"/>
                <a:gd name="T20" fmla="*/ 1 w 73"/>
                <a:gd name="T21" fmla="*/ 35 h 52"/>
                <a:gd name="T22" fmla="*/ 10 w 73"/>
                <a:gd name="T23" fmla="*/ 35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52">
                  <a:moveTo>
                    <a:pt x="10" y="35"/>
                  </a:moveTo>
                  <a:cubicBezTo>
                    <a:pt x="11" y="35"/>
                    <a:pt x="13" y="35"/>
                    <a:pt x="15" y="35"/>
                  </a:cubicBezTo>
                  <a:cubicBezTo>
                    <a:pt x="19" y="36"/>
                    <a:pt x="30" y="38"/>
                    <a:pt x="51" y="48"/>
                  </a:cubicBezTo>
                  <a:cubicBezTo>
                    <a:pt x="58" y="52"/>
                    <a:pt x="58" y="52"/>
                    <a:pt x="58" y="52"/>
                  </a:cubicBezTo>
                  <a:cubicBezTo>
                    <a:pt x="73" y="20"/>
                    <a:pt x="73" y="20"/>
                    <a:pt x="73" y="20"/>
                  </a:cubicBezTo>
                  <a:cubicBezTo>
                    <a:pt x="66" y="17"/>
                    <a:pt x="66" y="17"/>
                    <a:pt x="66" y="17"/>
                  </a:cubicBezTo>
                  <a:cubicBezTo>
                    <a:pt x="46" y="7"/>
                    <a:pt x="31" y="2"/>
                    <a:pt x="19" y="0"/>
                  </a:cubicBezTo>
                  <a:cubicBezTo>
                    <a:pt x="16" y="0"/>
                    <a:pt x="13" y="0"/>
                    <a:pt x="10" y="0"/>
                  </a:cubicBezTo>
                  <a:cubicBezTo>
                    <a:pt x="10" y="0"/>
                    <a:pt x="10" y="0"/>
                    <a:pt x="10" y="0"/>
                  </a:cubicBezTo>
                  <a:cubicBezTo>
                    <a:pt x="0" y="0"/>
                    <a:pt x="0" y="0"/>
                    <a:pt x="0" y="0"/>
                  </a:cubicBezTo>
                  <a:cubicBezTo>
                    <a:pt x="1" y="35"/>
                    <a:pt x="1" y="35"/>
                    <a:pt x="1" y="35"/>
                  </a:cubicBezTo>
                  <a:lnTo>
                    <a:pt x="10"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8" name="Freeform 180"/>
            <p:cNvSpPr>
              <a:spLocks/>
            </p:cNvSpPr>
            <p:nvPr/>
          </p:nvSpPr>
          <p:spPr bwMode="black">
            <a:xfrm>
              <a:off x="7677150" y="2144713"/>
              <a:ext cx="57150" cy="49213"/>
            </a:xfrm>
            <a:custGeom>
              <a:avLst/>
              <a:gdLst>
                <a:gd name="T0" fmla="*/ 27 w 76"/>
                <a:gd name="T1" fmla="*/ 61 h 66"/>
                <a:gd name="T2" fmla="*/ 69 w 76"/>
                <a:gd name="T3" fmla="*/ 35 h 66"/>
                <a:gd name="T4" fmla="*/ 76 w 76"/>
                <a:gd name="T5" fmla="*/ 31 h 66"/>
                <a:gd name="T6" fmla="*/ 60 w 76"/>
                <a:gd name="T7" fmla="*/ 0 h 66"/>
                <a:gd name="T8" fmla="*/ 53 w 76"/>
                <a:gd name="T9" fmla="*/ 3 h 66"/>
                <a:gd name="T10" fmla="*/ 6 w 76"/>
                <a:gd name="T11" fmla="*/ 33 h 66"/>
                <a:gd name="T12" fmla="*/ 0 w 76"/>
                <a:gd name="T13" fmla="*/ 38 h 66"/>
                <a:gd name="T14" fmla="*/ 21 w 76"/>
                <a:gd name="T15" fmla="*/ 66 h 66"/>
                <a:gd name="T16" fmla="*/ 27 w 76"/>
                <a:gd name="T17" fmla="*/ 6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6">
                  <a:moveTo>
                    <a:pt x="27" y="61"/>
                  </a:moveTo>
                  <a:cubicBezTo>
                    <a:pt x="37" y="54"/>
                    <a:pt x="52" y="43"/>
                    <a:pt x="69" y="35"/>
                  </a:cubicBezTo>
                  <a:cubicBezTo>
                    <a:pt x="76" y="31"/>
                    <a:pt x="76" y="31"/>
                    <a:pt x="76" y="31"/>
                  </a:cubicBezTo>
                  <a:cubicBezTo>
                    <a:pt x="60" y="0"/>
                    <a:pt x="60" y="0"/>
                    <a:pt x="60" y="0"/>
                  </a:cubicBezTo>
                  <a:cubicBezTo>
                    <a:pt x="53" y="3"/>
                    <a:pt x="53" y="3"/>
                    <a:pt x="53" y="3"/>
                  </a:cubicBezTo>
                  <a:cubicBezTo>
                    <a:pt x="34" y="13"/>
                    <a:pt x="17" y="25"/>
                    <a:pt x="6" y="33"/>
                  </a:cubicBezTo>
                  <a:cubicBezTo>
                    <a:pt x="0" y="38"/>
                    <a:pt x="0" y="38"/>
                    <a:pt x="0" y="38"/>
                  </a:cubicBezTo>
                  <a:cubicBezTo>
                    <a:pt x="21" y="66"/>
                    <a:pt x="21" y="66"/>
                    <a:pt x="21" y="66"/>
                  </a:cubicBezTo>
                  <a:lnTo>
                    <a:pt x="27"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49" name="Freeform 181"/>
            <p:cNvSpPr>
              <a:spLocks/>
            </p:cNvSpPr>
            <p:nvPr/>
          </p:nvSpPr>
          <p:spPr bwMode="black">
            <a:xfrm>
              <a:off x="7026275" y="2797175"/>
              <a:ext cx="57150" cy="49213"/>
            </a:xfrm>
            <a:custGeom>
              <a:avLst/>
              <a:gdLst>
                <a:gd name="T0" fmla="*/ 31 w 76"/>
                <a:gd name="T1" fmla="*/ 5 h 67"/>
                <a:gd name="T2" fmla="*/ 26 w 76"/>
                <a:gd name="T3" fmla="*/ 0 h 67"/>
                <a:gd name="T4" fmla="*/ 0 w 76"/>
                <a:gd name="T5" fmla="*/ 23 h 67"/>
                <a:gd name="T6" fmla="*/ 5 w 76"/>
                <a:gd name="T7" fmla="*/ 29 h 67"/>
                <a:gd name="T8" fmla="*/ 53 w 76"/>
                <a:gd name="T9" fmla="*/ 64 h 67"/>
                <a:gd name="T10" fmla="*/ 59 w 76"/>
                <a:gd name="T11" fmla="*/ 67 h 67"/>
                <a:gd name="T12" fmla="*/ 76 w 76"/>
                <a:gd name="T13" fmla="*/ 36 h 67"/>
                <a:gd name="T14" fmla="*/ 69 w 76"/>
                <a:gd name="T15" fmla="*/ 33 h 67"/>
                <a:gd name="T16" fmla="*/ 31 w 76"/>
                <a:gd name="T17" fmla="*/ 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7">
                  <a:moveTo>
                    <a:pt x="31" y="5"/>
                  </a:moveTo>
                  <a:cubicBezTo>
                    <a:pt x="26" y="0"/>
                    <a:pt x="26" y="0"/>
                    <a:pt x="26" y="0"/>
                  </a:cubicBezTo>
                  <a:cubicBezTo>
                    <a:pt x="0" y="23"/>
                    <a:pt x="0" y="23"/>
                    <a:pt x="0" y="23"/>
                  </a:cubicBezTo>
                  <a:cubicBezTo>
                    <a:pt x="5" y="29"/>
                    <a:pt x="5" y="29"/>
                    <a:pt x="5" y="29"/>
                  </a:cubicBezTo>
                  <a:cubicBezTo>
                    <a:pt x="18" y="43"/>
                    <a:pt x="38" y="56"/>
                    <a:pt x="53" y="64"/>
                  </a:cubicBezTo>
                  <a:cubicBezTo>
                    <a:pt x="59" y="67"/>
                    <a:pt x="59" y="67"/>
                    <a:pt x="59" y="67"/>
                  </a:cubicBezTo>
                  <a:cubicBezTo>
                    <a:pt x="76" y="36"/>
                    <a:pt x="76" y="36"/>
                    <a:pt x="76" y="36"/>
                  </a:cubicBezTo>
                  <a:cubicBezTo>
                    <a:pt x="69" y="33"/>
                    <a:pt x="69" y="33"/>
                    <a:pt x="69" y="33"/>
                  </a:cubicBezTo>
                  <a:cubicBezTo>
                    <a:pt x="52" y="23"/>
                    <a:pt x="38" y="14"/>
                    <a:pt x="3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0" name="Freeform 182"/>
            <p:cNvSpPr>
              <a:spLocks/>
            </p:cNvSpPr>
            <p:nvPr/>
          </p:nvSpPr>
          <p:spPr bwMode="black">
            <a:xfrm>
              <a:off x="7975600" y="2251075"/>
              <a:ext cx="57150" cy="47625"/>
            </a:xfrm>
            <a:custGeom>
              <a:avLst/>
              <a:gdLst>
                <a:gd name="T0" fmla="*/ 54 w 77"/>
                <a:gd name="T1" fmla="*/ 60 h 64"/>
                <a:gd name="T2" fmla="*/ 60 w 77"/>
                <a:gd name="T3" fmla="*/ 64 h 64"/>
                <a:gd name="T4" fmla="*/ 77 w 77"/>
                <a:gd name="T5" fmla="*/ 33 h 64"/>
                <a:gd name="T6" fmla="*/ 71 w 77"/>
                <a:gd name="T7" fmla="*/ 29 h 64"/>
                <a:gd name="T8" fmla="*/ 23 w 77"/>
                <a:gd name="T9" fmla="*/ 4 h 64"/>
                <a:gd name="T10" fmla="*/ 17 w 77"/>
                <a:gd name="T11" fmla="*/ 0 h 64"/>
                <a:gd name="T12" fmla="*/ 0 w 77"/>
                <a:gd name="T13" fmla="*/ 31 h 64"/>
                <a:gd name="T14" fmla="*/ 7 w 77"/>
                <a:gd name="T15" fmla="*/ 35 h 64"/>
                <a:gd name="T16" fmla="*/ 54 w 77"/>
                <a:gd name="T1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54" y="60"/>
                  </a:moveTo>
                  <a:cubicBezTo>
                    <a:pt x="60" y="64"/>
                    <a:pt x="60" y="64"/>
                    <a:pt x="60" y="64"/>
                  </a:cubicBezTo>
                  <a:cubicBezTo>
                    <a:pt x="77" y="33"/>
                    <a:pt x="77" y="33"/>
                    <a:pt x="77" y="33"/>
                  </a:cubicBezTo>
                  <a:cubicBezTo>
                    <a:pt x="71" y="29"/>
                    <a:pt x="71" y="29"/>
                    <a:pt x="71" y="29"/>
                  </a:cubicBezTo>
                  <a:cubicBezTo>
                    <a:pt x="54" y="20"/>
                    <a:pt x="38" y="12"/>
                    <a:pt x="23" y="4"/>
                  </a:cubicBezTo>
                  <a:cubicBezTo>
                    <a:pt x="17" y="0"/>
                    <a:pt x="17" y="0"/>
                    <a:pt x="17" y="0"/>
                  </a:cubicBezTo>
                  <a:cubicBezTo>
                    <a:pt x="0" y="31"/>
                    <a:pt x="0" y="31"/>
                    <a:pt x="0" y="31"/>
                  </a:cubicBezTo>
                  <a:cubicBezTo>
                    <a:pt x="7" y="35"/>
                    <a:pt x="7" y="35"/>
                    <a:pt x="7" y="35"/>
                  </a:cubicBezTo>
                  <a:cubicBezTo>
                    <a:pt x="21" y="43"/>
                    <a:pt x="37" y="51"/>
                    <a:pt x="54"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1" name="Freeform 183"/>
            <p:cNvSpPr>
              <a:spLocks/>
            </p:cNvSpPr>
            <p:nvPr/>
          </p:nvSpPr>
          <p:spPr bwMode="black">
            <a:xfrm>
              <a:off x="7889875" y="2203450"/>
              <a:ext cx="73025" cy="57150"/>
            </a:xfrm>
            <a:custGeom>
              <a:avLst/>
              <a:gdLst>
                <a:gd name="T0" fmla="*/ 21 w 97"/>
                <a:gd name="T1" fmla="*/ 44 h 76"/>
                <a:gd name="T2" fmla="*/ 26 w 97"/>
                <a:gd name="T3" fmla="*/ 47 h 76"/>
                <a:gd name="T4" fmla="*/ 27 w 97"/>
                <a:gd name="T5" fmla="*/ 48 h 76"/>
                <a:gd name="T6" fmla="*/ 74 w 97"/>
                <a:gd name="T7" fmla="*/ 73 h 76"/>
                <a:gd name="T8" fmla="*/ 80 w 97"/>
                <a:gd name="T9" fmla="*/ 76 h 76"/>
                <a:gd name="T10" fmla="*/ 97 w 97"/>
                <a:gd name="T11" fmla="*/ 45 h 76"/>
                <a:gd name="T12" fmla="*/ 90 w 97"/>
                <a:gd name="T13" fmla="*/ 41 h 76"/>
                <a:gd name="T14" fmla="*/ 44 w 97"/>
                <a:gd name="T15" fmla="*/ 17 h 76"/>
                <a:gd name="T16" fmla="*/ 44 w 97"/>
                <a:gd name="T17" fmla="*/ 17 h 76"/>
                <a:gd name="T18" fmla="*/ 25 w 97"/>
                <a:gd name="T19" fmla="*/ 5 h 76"/>
                <a:gd name="T20" fmla="*/ 19 w 97"/>
                <a:gd name="T21" fmla="*/ 0 h 76"/>
                <a:gd name="T22" fmla="*/ 0 w 97"/>
                <a:gd name="T23" fmla="*/ 30 h 76"/>
                <a:gd name="T24" fmla="*/ 6 w 97"/>
                <a:gd name="T25" fmla="*/ 34 h 76"/>
                <a:gd name="T26" fmla="*/ 21 w 97"/>
                <a:gd name="T27" fmla="*/ 4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76">
                  <a:moveTo>
                    <a:pt x="21" y="44"/>
                  </a:moveTo>
                  <a:cubicBezTo>
                    <a:pt x="24" y="46"/>
                    <a:pt x="26" y="47"/>
                    <a:pt x="26" y="47"/>
                  </a:cubicBezTo>
                  <a:cubicBezTo>
                    <a:pt x="27" y="48"/>
                    <a:pt x="27" y="48"/>
                    <a:pt x="27" y="48"/>
                  </a:cubicBezTo>
                  <a:cubicBezTo>
                    <a:pt x="29" y="49"/>
                    <a:pt x="46" y="58"/>
                    <a:pt x="74" y="73"/>
                  </a:cubicBezTo>
                  <a:cubicBezTo>
                    <a:pt x="80" y="76"/>
                    <a:pt x="80" y="76"/>
                    <a:pt x="80" y="76"/>
                  </a:cubicBezTo>
                  <a:cubicBezTo>
                    <a:pt x="97" y="45"/>
                    <a:pt x="97" y="45"/>
                    <a:pt x="97" y="45"/>
                  </a:cubicBezTo>
                  <a:cubicBezTo>
                    <a:pt x="90" y="41"/>
                    <a:pt x="90" y="41"/>
                    <a:pt x="90" y="41"/>
                  </a:cubicBezTo>
                  <a:cubicBezTo>
                    <a:pt x="60" y="26"/>
                    <a:pt x="49" y="20"/>
                    <a:pt x="44" y="17"/>
                  </a:cubicBezTo>
                  <a:cubicBezTo>
                    <a:pt x="44" y="17"/>
                    <a:pt x="44" y="17"/>
                    <a:pt x="44" y="17"/>
                  </a:cubicBezTo>
                  <a:cubicBezTo>
                    <a:pt x="44" y="17"/>
                    <a:pt x="37" y="12"/>
                    <a:pt x="25" y="5"/>
                  </a:cubicBezTo>
                  <a:cubicBezTo>
                    <a:pt x="19" y="0"/>
                    <a:pt x="19" y="0"/>
                    <a:pt x="19" y="0"/>
                  </a:cubicBezTo>
                  <a:cubicBezTo>
                    <a:pt x="0" y="30"/>
                    <a:pt x="0" y="30"/>
                    <a:pt x="0" y="30"/>
                  </a:cubicBezTo>
                  <a:cubicBezTo>
                    <a:pt x="6" y="34"/>
                    <a:pt x="6" y="34"/>
                    <a:pt x="6" y="34"/>
                  </a:cubicBezTo>
                  <a:cubicBezTo>
                    <a:pt x="12" y="38"/>
                    <a:pt x="18" y="42"/>
                    <a:pt x="2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2" name="Freeform 184"/>
            <p:cNvSpPr>
              <a:spLocks/>
            </p:cNvSpPr>
            <p:nvPr/>
          </p:nvSpPr>
          <p:spPr bwMode="black">
            <a:xfrm>
              <a:off x="7259638" y="2378075"/>
              <a:ext cx="57150" cy="47625"/>
            </a:xfrm>
            <a:custGeom>
              <a:avLst/>
              <a:gdLst>
                <a:gd name="T0" fmla="*/ 36 w 36"/>
                <a:gd name="T1" fmla="*/ 15 h 30"/>
                <a:gd name="T2" fmla="*/ 28 w 36"/>
                <a:gd name="T3" fmla="*/ 0 h 30"/>
                <a:gd name="T4" fmla="*/ 0 w 36"/>
                <a:gd name="T5" fmla="*/ 16 h 30"/>
                <a:gd name="T6" fmla="*/ 8 w 36"/>
                <a:gd name="T7" fmla="*/ 30 h 30"/>
                <a:gd name="T8" fmla="*/ 36 w 36"/>
                <a:gd name="T9" fmla="*/ 15 h 30"/>
              </a:gdLst>
              <a:ahLst/>
              <a:cxnLst>
                <a:cxn ang="0">
                  <a:pos x="T0" y="T1"/>
                </a:cxn>
                <a:cxn ang="0">
                  <a:pos x="T2" y="T3"/>
                </a:cxn>
                <a:cxn ang="0">
                  <a:pos x="T4" y="T5"/>
                </a:cxn>
                <a:cxn ang="0">
                  <a:pos x="T6" y="T7"/>
                </a:cxn>
                <a:cxn ang="0">
                  <a:pos x="T8" y="T9"/>
                </a:cxn>
              </a:cxnLst>
              <a:rect l="0" t="0" r="r" b="b"/>
              <a:pathLst>
                <a:path w="36" h="30">
                  <a:moveTo>
                    <a:pt x="36" y="15"/>
                  </a:moveTo>
                  <a:lnTo>
                    <a:pt x="28" y="0"/>
                  </a:lnTo>
                  <a:lnTo>
                    <a:pt x="0" y="16"/>
                  </a:lnTo>
                  <a:lnTo>
                    <a:pt x="8" y="30"/>
                  </a:lnTo>
                  <a:lnTo>
                    <a:pt x="3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3" name="Freeform 185"/>
            <p:cNvSpPr>
              <a:spLocks/>
            </p:cNvSpPr>
            <p:nvPr/>
          </p:nvSpPr>
          <p:spPr bwMode="black">
            <a:xfrm>
              <a:off x="8091488" y="2879725"/>
              <a:ext cx="57150" cy="47625"/>
            </a:xfrm>
            <a:custGeom>
              <a:avLst/>
              <a:gdLst>
                <a:gd name="T0" fmla="*/ 0 w 36"/>
                <a:gd name="T1" fmla="*/ 16 h 30"/>
                <a:gd name="T2" fmla="*/ 8 w 36"/>
                <a:gd name="T3" fmla="*/ 30 h 30"/>
                <a:gd name="T4" fmla="*/ 36 w 36"/>
                <a:gd name="T5" fmla="*/ 14 h 30"/>
                <a:gd name="T6" fmla="*/ 28 w 36"/>
                <a:gd name="T7" fmla="*/ 0 h 30"/>
                <a:gd name="T8" fmla="*/ 0 w 36"/>
                <a:gd name="T9" fmla="*/ 16 h 30"/>
              </a:gdLst>
              <a:ahLst/>
              <a:cxnLst>
                <a:cxn ang="0">
                  <a:pos x="T0" y="T1"/>
                </a:cxn>
                <a:cxn ang="0">
                  <a:pos x="T2" y="T3"/>
                </a:cxn>
                <a:cxn ang="0">
                  <a:pos x="T4" y="T5"/>
                </a:cxn>
                <a:cxn ang="0">
                  <a:pos x="T6" y="T7"/>
                </a:cxn>
                <a:cxn ang="0">
                  <a:pos x="T8" y="T9"/>
                </a:cxn>
              </a:cxnLst>
              <a:rect l="0" t="0" r="r" b="b"/>
              <a:pathLst>
                <a:path w="36" h="30">
                  <a:moveTo>
                    <a:pt x="0" y="16"/>
                  </a:moveTo>
                  <a:lnTo>
                    <a:pt x="8" y="30"/>
                  </a:lnTo>
                  <a:lnTo>
                    <a:pt x="36" y="14"/>
                  </a:lnTo>
                  <a:lnTo>
                    <a:pt x="28" y="0"/>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4" name="Freeform 186"/>
            <p:cNvSpPr>
              <a:spLocks/>
            </p:cNvSpPr>
            <p:nvPr/>
          </p:nvSpPr>
          <p:spPr bwMode="black">
            <a:xfrm>
              <a:off x="7953375" y="2960688"/>
              <a:ext cx="57150" cy="49213"/>
            </a:xfrm>
            <a:custGeom>
              <a:avLst/>
              <a:gdLst>
                <a:gd name="T0" fmla="*/ 52 w 77"/>
                <a:gd name="T1" fmla="*/ 4 h 66"/>
                <a:gd name="T2" fmla="*/ 6 w 77"/>
                <a:gd name="T3" fmla="*/ 32 h 66"/>
                <a:gd name="T4" fmla="*/ 0 w 77"/>
                <a:gd name="T5" fmla="*/ 36 h 66"/>
                <a:gd name="T6" fmla="*/ 18 w 77"/>
                <a:gd name="T7" fmla="*/ 66 h 66"/>
                <a:gd name="T8" fmla="*/ 24 w 77"/>
                <a:gd name="T9" fmla="*/ 62 h 66"/>
                <a:gd name="T10" fmla="*/ 70 w 77"/>
                <a:gd name="T11" fmla="*/ 34 h 66"/>
                <a:gd name="T12" fmla="*/ 77 w 77"/>
                <a:gd name="T13" fmla="*/ 31 h 66"/>
                <a:gd name="T14" fmla="*/ 59 w 77"/>
                <a:gd name="T15" fmla="*/ 0 h 66"/>
                <a:gd name="T16" fmla="*/ 52 w 77"/>
                <a:gd name="T1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2" y="4"/>
                  </a:moveTo>
                  <a:cubicBezTo>
                    <a:pt x="35" y="14"/>
                    <a:pt x="20" y="23"/>
                    <a:pt x="6" y="32"/>
                  </a:cubicBezTo>
                  <a:cubicBezTo>
                    <a:pt x="0" y="36"/>
                    <a:pt x="0" y="36"/>
                    <a:pt x="0" y="36"/>
                  </a:cubicBezTo>
                  <a:cubicBezTo>
                    <a:pt x="18" y="66"/>
                    <a:pt x="18" y="66"/>
                    <a:pt x="18" y="66"/>
                  </a:cubicBezTo>
                  <a:cubicBezTo>
                    <a:pt x="24" y="62"/>
                    <a:pt x="24" y="62"/>
                    <a:pt x="24" y="62"/>
                  </a:cubicBezTo>
                  <a:cubicBezTo>
                    <a:pt x="39" y="53"/>
                    <a:pt x="54" y="44"/>
                    <a:pt x="70" y="34"/>
                  </a:cubicBezTo>
                  <a:cubicBezTo>
                    <a:pt x="77" y="31"/>
                    <a:pt x="77" y="31"/>
                    <a:pt x="77" y="31"/>
                  </a:cubicBezTo>
                  <a:cubicBezTo>
                    <a:pt x="59" y="0"/>
                    <a:pt x="59" y="0"/>
                    <a:pt x="59" y="0"/>
                  </a:cubicBez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5" name="Freeform 187"/>
            <p:cNvSpPr>
              <a:spLocks/>
            </p:cNvSpPr>
            <p:nvPr/>
          </p:nvSpPr>
          <p:spPr bwMode="black">
            <a:xfrm>
              <a:off x="8021638" y="2919413"/>
              <a:ext cx="58738" cy="49213"/>
            </a:xfrm>
            <a:custGeom>
              <a:avLst/>
              <a:gdLst>
                <a:gd name="T0" fmla="*/ 52 w 77"/>
                <a:gd name="T1" fmla="*/ 4 h 65"/>
                <a:gd name="T2" fmla="*/ 6 w 77"/>
                <a:gd name="T3" fmla="*/ 31 h 65"/>
                <a:gd name="T4" fmla="*/ 0 w 77"/>
                <a:gd name="T5" fmla="*/ 35 h 65"/>
                <a:gd name="T6" fmla="*/ 17 w 77"/>
                <a:gd name="T7" fmla="*/ 65 h 65"/>
                <a:gd name="T8" fmla="*/ 24 w 77"/>
                <a:gd name="T9" fmla="*/ 61 h 65"/>
                <a:gd name="T10" fmla="*/ 70 w 77"/>
                <a:gd name="T11" fmla="*/ 34 h 65"/>
                <a:gd name="T12" fmla="*/ 77 w 77"/>
                <a:gd name="T13" fmla="*/ 31 h 65"/>
                <a:gd name="T14" fmla="*/ 59 w 77"/>
                <a:gd name="T15" fmla="*/ 0 h 65"/>
                <a:gd name="T16" fmla="*/ 52 w 77"/>
                <a:gd name="T17"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5">
                  <a:moveTo>
                    <a:pt x="52" y="4"/>
                  </a:moveTo>
                  <a:cubicBezTo>
                    <a:pt x="37" y="13"/>
                    <a:pt x="21" y="22"/>
                    <a:pt x="6" y="31"/>
                  </a:cubicBezTo>
                  <a:cubicBezTo>
                    <a:pt x="0" y="35"/>
                    <a:pt x="0" y="35"/>
                    <a:pt x="0" y="35"/>
                  </a:cubicBezTo>
                  <a:cubicBezTo>
                    <a:pt x="17" y="65"/>
                    <a:pt x="17" y="65"/>
                    <a:pt x="17" y="65"/>
                  </a:cubicBezTo>
                  <a:cubicBezTo>
                    <a:pt x="24" y="61"/>
                    <a:pt x="24" y="61"/>
                    <a:pt x="24" y="61"/>
                  </a:cubicBezTo>
                  <a:cubicBezTo>
                    <a:pt x="39" y="52"/>
                    <a:pt x="55" y="44"/>
                    <a:pt x="70" y="34"/>
                  </a:cubicBezTo>
                  <a:cubicBezTo>
                    <a:pt x="77" y="31"/>
                    <a:pt x="77" y="31"/>
                    <a:pt x="77" y="31"/>
                  </a:cubicBezTo>
                  <a:cubicBezTo>
                    <a:pt x="59" y="0"/>
                    <a:pt x="59" y="0"/>
                    <a:pt x="59" y="0"/>
                  </a:cubicBezTo>
                  <a:lnTo>
                    <a:pt x="5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6" name="Freeform 188"/>
            <p:cNvSpPr>
              <a:spLocks/>
            </p:cNvSpPr>
            <p:nvPr/>
          </p:nvSpPr>
          <p:spPr bwMode="black">
            <a:xfrm>
              <a:off x="7821613" y="3046413"/>
              <a:ext cx="53975" cy="53975"/>
            </a:xfrm>
            <a:custGeom>
              <a:avLst/>
              <a:gdLst>
                <a:gd name="T0" fmla="*/ 45 w 72"/>
                <a:gd name="T1" fmla="*/ 5 h 72"/>
                <a:gd name="T2" fmla="*/ 10 w 72"/>
                <a:gd name="T3" fmla="*/ 38 h 72"/>
                <a:gd name="T4" fmla="*/ 4 w 72"/>
                <a:gd name="T5" fmla="*/ 48 h 72"/>
                <a:gd name="T6" fmla="*/ 0 w 72"/>
                <a:gd name="T7" fmla="*/ 54 h 72"/>
                <a:gd name="T8" fmla="*/ 30 w 72"/>
                <a:gd name="T9" fmla="*/ 72 h 72"/>
                <a:gd name="T10" fmla="*/ 34 w 72"/>
                <a:gd name="T11" fmla="*/ 66 h 72"/>
                <a:gd name="T12" fmla="*/ 39 w 72"/>
                <a:gd name="T13" fmla="*/ 57 h 72"/>
                <a:gd name="T14" fmla="*/ 66 w 72"/>
                <a:gd name="T15" fmla="*/ 33 h 72"/>
                <a:gd name="T16" fmla="*/ 72 w 72"/>
                <a:gd name="T17" fmla="*/ 28 h 72"/>
                <a:gd name="T18" fmla="*/ 51 w 72"/>
                <a:gd name="T19" fmla="*/ 0 h 72"/>
                <a:gd name="T20" fmla="*/ 45 w 72"/>
                <a:gd name="T21" fmla="*/ 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2">
                  <a:moveTo>
                    <a:pt x="45" y="5"/>
                  </a:moveTo>
                  <a:cubicBezTo>
                    <a:pt x="26" y="19"/>
                    <a:pt x="15" y="29"/>
                    <a:pt x="10" y="38"/>
                  </a:cubicBezTo>
                  <a:cubicBezTo>
                    <a:pt x="8" y="41"/>
                    <a:pt x="6" y="44"/>
                    <a:pt x="4" y="48"/>
                  </a:cubicBezTo>
                  <a:cubicBezTo>
                    <a:pt x="0" y="54"/>
                    <a:pt x="0" y="54"/>
                    <a:pt x="0" y="54"/>
                  </a:cubicBezTo>
                  <a:cubicBezTo>
                    <a:pt x="30" y="72"/>
                    <a:pt x="30" y="72"/>
                    <a:pt x="30" y="72"/>
                  </a:cubicBezTo>
                  <a:cubicBezTo>
                    <a:pt x="34" y="66"/>
                    <a:pt x="34" y="66"/>
                    <a:pt x="34" y="66"/>
                  </a:cubicBezTo>
                  <a:cubicBezTo>
                    <a:pt x="36" y="63"/>
                    <a:pt x="37" y="60"/>
                    <a:pt x="39" y="57"/>
                  </a:cubicBezTo>
                  <a:cubicBezTo>
                    <a:pt x="40" y="55"/>
                    <a:pt x="45" y="49"/>
                    <a:pt x="66" y="33"/>
                  </a:cubicBezTo>
                  <a:cubicBezTo>
                    <a:pt x="72" y="28"/>
                    <a:pt x="72" y="28"/>
                    <a:pt x="72" y="28"/>
                  </a:cubicBezTo>
                  <a:cubicBezTo>
                    <a:pt x="51" y="0"/>
                    <a:pt x="51" y="0"/>
                    <a:pt x="51" y="0"/>
                  </a:cubicBezTo>
                  <a:lnTo>
                    <a:pt x="45"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7" name="Freeform 189"/>
            <p:cNvSpPr>
              <a:spLocks/>
            </p:cNvSpPr>
            <p:nvPr/>
          </p:nvSpPr>
          <p:spPr bwMode="black">
            <a:xfrm>
              <a:off x="7885113" y="3001963"/>
              <a:ext cx="57150" cy="49213"/>
            </a:xfrm>
            <a:custGeom>
              <a:avLst/>
              <a:gdLst>
                <a:gd name="T0" fmla="*/ 51 w 77"/>
                <a:gd name="T1" fmla="*/ 4 h 66"/>
                <a:gd name="T2" fmla="*/ 6 w 77"/>
                <a:gd name="T3" fmla="*/ 33 h 66"/>
                <a:gd name="T4" fmla="*/ 0 w 77"/>
                <a:gd name="T5" fmla="*/ 37 h 66"/>
                <a:gd name="T6" fmla="*/ 19 w 77"/>
                <a:gd name="T7" fmla="*/ 66 h 66"/>
                <a:gd name="T8" fmla="*/ 25 w 77"/>
                <a:gd name="T9" fmla="*/ 62 h 66"/>
                <a:gd name="T10" fmla="*/ 70 w 77"/>
                <a:gd name="T11" fmla="*/ 34 h 66"/>
                <a:gd name="T12" fmla="*/ 77 w 77"/>
                <a:gd name="T13" fmla="*/ 30 h 66"/>
                <a:gd name="T14" fmla="*/ 58 w 77"/>
                <a:gd name="T15" fmla="*/ 0 h 66"/>
                <a:gd name="T16" fmla="*/ 51 w 77"/>
                <a:gd name="T1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6">
                  <a:moveTo>
                    <a:pt x="51" y="4"/>
                  </a:moveTo>
                  <a:cubicBezTo>
                    <a:pt x="35" y="14"/>
                    <a:pt x="19" y="24"/>
                    <a:pt x="6" y="33"/>
                  </a:cubicBezTo>
                  <a:cubicBezTo>
                    <a:pt x="0" y="37"/>
                    <a:pt x="0" y="37"/>
                    <a:pt x="0" y="37"/>
                  </a:cubicBezTo>
                  <a:cubicBezTo>
                    <a:pt x="19" y="66"/>
                    <a:pt x="19" y="66"/>
                    <a:pt x="19" y="66"/>
                  </a:cubicBezTo>
                  <a:cubicBezTo>
                    <a:pt x="25" y="62"/>
                    <a:pt x="25" y="62"/>
                    <a:pt x="25" y="62"/>
                  </a:cubicBezTo>
                  <a:cubicBezTo>
                    <a:pt x="39" y="53"/>
                    <a:pt x="54" y="44"/>
                    <a:pt x="70" y="34"/>
                  </a:cubicBezTo>
                  <a:cubicBezTo>
                    <a:pt x="77" y="30"/>
                    <a:pt x="77" y="30"/>
                    <a:pt x="77" y="30"/>
                  </a:cubicBezTo>
                  <a:cubicBezTo>
                    <a:pt x="58" y="0"/>
                    <a:pt x="58" y="0"/>
                    <a:pt x="58" y="0"/>
                  </a:cubicBezTo>
                  <a:lnTo>
                    <a:pt x="51"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8" name="Freeform 190"/>
            <p:cNvSpPr>
              <a:spLocks/>
            </p:cNvSpPr>
            <p:nvPr/>
          </p:nvSpPr>
          <p:spPr bwMode="black">
            <a:xfrm>
              <a:off x="8159750" y="2840038"/>
              <a:ext cx="58738" cy="47625"/>
            </a:xfrm>
            <a:custGeom>
              <a:avLst/>
              <a:gdLst>
                <a:gd name="T0" fmla="*/ 0 w 37"/>
                <a:gd name="T1" fmla="*/ 16 h 30"/>
                <a:gd name="T2" fmla="*/ 9 w 37"/>
                <a:gd name="T3" fmla="*/ 30 h 30"/>
                <a:gd name="T4" fmla="*/ 37 w 37"/>
                <a:gd name="T5" fmla="*/ 14 h 30"/>
                <a:gd name="T6" fmla="*/ 28 w 37"/>
                <a:gd name="T7" fmla="*/ 0 h 30"/>
                <a:gd name="T8" fmla="*/ 0 w 37"/>
                <a:gd name="T9" fmla="*/ 16 h 30"/>
              </a:gdLst>
              <a:ahLst/>
              <a:cxnLst>
                <a:cxn ang="0">
                  <a:pos x="T0" y="T1"/>
                </a:cxn>
                <a:cxn ang="0">
                  <a:pos x="T2" y="T3"/>
                </a:cxn>
                <a:cxn ang="0">
                  <a:pos x="T4" y="T5"/>
                </a:cxn>
                <a:cxn ang="0">
                  <a:pos x="T6" y="T7"/>
                </a:cxn>
                <a:cxn ang="0">
                  <a:pos x="T8" y="T9"/>
                </a:cxn>
              </a:cxnLst>
              <a:rect l="0" t="0" r="r" b="b"/>
              <a:pathLst>
                <a:path w="37" h="30">
                  <a:moveTo>
                    <a:pt x="0" y="16"/>
                  </a:moveTo>
                  <a:lnTo>
                    <a:pt x="9" y="30"/>
                  </a:lnTo>
                  <a:lnTo>
                    <a:pt x="37" y="14"/>
                  </a:lnTo>
                  <a:lnTo>
                    <a:pt x="28" y="0"/>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9" name="Freeform 191"/>
            <p:cNvSpPr>
              <a:spLocks/>
            </p:cNvSpPr>
            <p:nvPr/>
          </p:nvSpPr>
          <p:spPr bwMode="black">
            <a:xfrm>
              <a:off x="7038975" y="2435225"/>
              <a:ext cx="58738" cy="39688"/>
            </a:xfrm>
            <a:custGeom>
              <a:avLst/>
              <a:gdLst>
                <a:gd name="T0" fmla="*/ 27 w 77"/>
                <a:gd name="T1" fmla="*/ 5 h 53"/>
                <a:gd name="T2" fmla="*/ 5 w 77"/>
                <a:gd name="T3" fmla="*/ 24 h 53"/>
                <a:gd name="T4" fmla="*/ 0 w 77"/>
                <a:gd name="T5" fmla="*/ 30 h 53"/>
                <a:gd name="T6" fmla="*/ 26 w 77"/>
                <a:gd name="T7" fmla="*/ 53 h 53"/>
                <a:gd name="T8" fmla="*/ 31 w 77"/>
                <a:gd name="T9" fmla="*/ 47 h 53"/>
                <a:gd name="T10" fmla="*/ 43 w 77"/>
                <a:gd name="T11" fmla="*/ 37 h 53"/>
                <a:gd name="T12" fmla="*/ 61 w 77"/>
                <a:gd name="T13" fmla="*/ 39 h 53"/>
                <a:gd name="T14" fmla="*/ 68 w 77"/>
                <a:gd name="T15" fmla="*/ 41 h 53"/>
                <a:gd name="T16" fmla="*/ 77 w 77"/>
                <a:gd name="T17" fmla="*/ 8 h 53"/>
                <a:gd name="T18" fmla="*/ 70 w 77"/>
                <a:gd name="T19" fmla="*/ 6 h 53"/>
                <a:gd name="T20" fmla="*/ 27 w 77"/>
                <a:gd name="T21" fmla="*/ 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53">
                  <a:moveTo>
                    <a:pt x="27" y="5"/>
                  </a:moveTo>
                  <a:cubicBezTo>
                    <a:pt x="20" y="9"/>
                    <a:pt x="12" y="15"/>
                    <a:pt x="5" y="24"/>
                  </a:cubicBezTo>
                  <a:cubicBezTo>
                    <a:pt x="0" y="30"/>
                    <a:pt x="0" y="30"/>
                    <a:pt x="0" y="30"/>
                  </a:cubicBezTo>
                  <a:cubicBezTo>
                    <a:pt x="26" y="53"/>
                    <a:pt x="26" y="53"/>
                    <a:pt x="26" y="53"/>
                  </a:cubicBezTo>
                  <a:cubicBezTo>
                    <a:pt x="31" y="47"/>
                    <a:pt x="31" y="47"/>
                    <a:pt x="31" y="47"/>
                  </a:cubicBezTo>
                  <a:cubicBezTo>
                    <a:pt x="35" y="42"/>
                    <a:pt x="40" y="39"/>
                    <a:pt x="43" y="37"/>
                  </a:cubicBezTo>
                  <a:cubicBezTo>
                    <a:pt x="43" y="37"/>
                    <a:pt x="46" y="35"/>
                    <a:pt x="61" y="39"/>
                  </a:cubicBezTo>
                  <a:cubicBezTo>
                    <a:pt x="68" y="41"/>
                    <a:pt x="68" y="41"/>
                    <a:pt x="68" y="41"/>
                  </a:cubicBezTo>
                  <a:cubicBezTo>
                    <a:pt x="77" y="8"/>
                    <a:pt x="77" y="8"/>
                    <a:pt x="77" y="8"/>
                  </a:cubicBezTo>
                  <a:cubicBezTo>
                    <a:pt x="70" y="6"/>
                    <a:pt x="70" y="6"/>
                    <a:pt x="70" y="6"/>
                  </a:cubicBezTo>
                  <a:cubicBezTo>
                    <a:pt x="51" y="0"/>
                    <a:pt x="38" y="0"/>
                    <a:pt x="2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0" name="Freeform 192"/>
            <p:cNvSpPr>
              <a:spLocks/>
            </p:cNvSpPr>
            <p:nvPr/>
          </p:nvSpPr>
          <p:spPr bwMode="black">
            <a:xfrm>
              <a:off x="8348663" y="2689225"/>
              <a:ext cx="36513" cy="55563"/>
            </a:xfrm>
            <a:custGeom>
              <a:avLst/>
              <a:gdLst>
                <a:gd name="T0" fmla="*/ 13 w 49"/>
                <a:gd name="T1" fmla="*/ 7 h 75"/>
                <a:gd name="T2" fmla="*/ 2 w 49"/>
                <a:gd name="T3" fmla="*/ 57 h 75"/>
                <a:gd name="T4" fmla="*/ 0 w 49"/>
                <a:gd name="T5" fmla="*/ 64 h 75"/>
                <a:gd name="T6" fmla="*/ 34 w 49"/>
                <a:gd name="T7" fmla="*/ 75 h 75"/>
                <a:gd name="T8" fmla="*/ 36 w 49"/>
                <a:gd name="T9" fmla="*/ 67 h 75"/>
                <a:gd name="T10" fmla="*/ 48 w 49"/>
                <a:gd name="T11" fmla="*/ 13 h 75"/>
                <a:gd name="T12" fmla="*/ 49 w 49"/>
                <a:gd name="T13" fmla="*/ 5 h 75"/>
                <a:gd name="T14" fmla="*/ 15 w 49"/>
                <a:gd name="T15" fmla="*/ 0 h 75"/>
                <a:gd name="T16" fmla="*/ 13 w 49"/>
                <a:gd name="T17" fmla="*/ 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75">
                  <a:moveTo>
                    <a:pt x="13" y="7"/>
                  </a:moveTo>
                  <a:cubicBezTo>
                    <a:pt x="10" y="26"/>
                    <a:pt x="7" y="43"/>
                    <a:pt x="2" y="57"/>
                  </a:cubicBezTo>
                  <a:cubicBezTo>
                    <a:pt x="0" y="64"/>
                    <a:pt x="0" y="64"/>
                    <a:pt x="0" y="64"/>
                  </a:cubicBezTo>
                  <a:cubicBezTo>
                    <a:pt x="34" y="75"/>
                    <a:pt x="34" y="75"/>
                    <a:pt x="34" y="75"/>
                  </a:cubicBezTo>
                  <a:cubicBezTo>
                    <a:pt x="36" y="67"/>
                    <a:pt x="36" y="67"/>
                    <a:pt x="36" y="67"/>
                  </a:cubicBezTo>
                  <a:cubicBezTo>
                    <a:pt x="41" y="52"/>
                    <a:pt x="45" y="34"/>
                    <a:pt x="48" y="13"/>
                  </a:cubicBezTo>
                  <a:cubicBezTo>
                    <a:pt x="49" y="5"/>
                    <a:pt x="49" y="5"/>
                    <a:pt x="49" y="5"/>
                  </a:cubicBezTo>
                  <a:cubicBezTo>
                    <a:pt x="15" y="0"/>
                    <a:pt x="15" y="0"/>
                    <a:pt x="15" y="0"/>
                  </a:cubicBezTo>
                  <a:lnTo>
                    <a:pt x="13"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1" name="Freeform 193"/>
            <p:cNvSpPr>
              <a:spLocks/>
            </p:cNvSpPr>
            <p:nvPr/>
          </p:nvSpPr>
          <p:spPr bwMode="black">
            <a:xfrm>
              <a:off x="8362950" y="2611438"/>
              <a:ext cx="26988" cy="52388"/>
            </a:xfrm>
            <a:custGeom>
              <a:avLst/>
              <a:gdLst>
                <a:gd name="T0" fmla="*/ 2 w 38"/>
                <a:gd name="T1" fmla="*/ 0 h 70"/>
                <a:gd name="T2" fmla="*/ 2 w 38"/>
                <a:gd name="T3" fmla="*/ 8 h 70"/>
                <a:gd name="T4" fmla="*/ 0 w 38"/>
                <a:gd name="T5" fmla="*/ 60 h 70"/>
                <a:gd name="T6" fmla="*/ 0 w 38"/>
                <a:gd name="T7" fmla="*/ 67 h 70"/>
                <a:gd name="T8" fmla="*/ 35 w 38"/>
                <a:gd name="T9" fmla="*/ 70 h 70"/>
                <a:gd name="T10" fmla="*/ 35 w 38"/>
                <a:gd name="T11" fmla="*/ 62 h 70"/>
                <a:gd name="T12" fmla="*/ 38 w 38"/>
                <a:gd name="T13" fmla="*/ 8 h 70"/>
                <a:gd name="T14" fmla="*/ 38 w 38"/>
                <a:gd name="T15" fmla="*/ 0 h 70"/>
                <a:gd name="T16" fmla="*/ 2 w 38"/>
                <a:gd name="T1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70">
                  <a:moveTo>
                    <a:pt x="2" y="0"/>
                  </a:moveTo>
                  <a:cubicBezTo>
                    <a:pt x="2" y="8"/>
                    <a:pt x="2" y="8"/>
                    <a:pt x="2" y="8"/>
                  </a:cubicBezTo>
                  <a:cubicBezTo>
                    <a:pt x="2" y="25"/>
                    <a:pt x="2" y="43"/>
                    <a:pt x="0" y="60"/>
                  </a:cubicBezTo>
                  <a:cubicBezTo>
                    <a:pt x="0" y="67"/>
                    <a:pt x="0" y="67"/>
                    <a:pt x="0" y="67"/>
                  </a:cubicBezTo>
                  <a:cubicBezTo>
                    <a:pt x="35" y="70"/>
                    <a:pt x="35" y="70"/>
                    <a:pt x="35" y="70"/>
                  </a:cubicBezTo>
                  <a:cubicBezTo>
                    <a:pt x="35" y="62"/>
                    <a:pt x="35" y="62"/>
                    <a:pt x="35" y="62"/>
                  </a:cubicBezTo>
                  <a:cubicBezTo>
                    <a:pt x="37" y="44"/>
                    <a:pt x="38" y="26"/>
                    <a:pt x="38" y="8"/>
                  </a:cubicBezTo>
                  <a:cubicBezTo>
                    <a:pt x="38" y="0"/>
                    <a:pt x="38" y="0"/>
                    <a:pt x="38" y="0"/>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2" name="Freeform 194"/>
            <p:cNvSpPr>
              <a:spLocks/>
            </p:cNvSpPr>
            <p:nvPr/>
          </p:nvSpPr>
          <p:spPr bwMode="black">
            <a:xfrm>
              <a:off x="7783513" y="3113088"/>
              <a:ext cx="47625" cy="57150"/>
            </a:xfrm>
            <a:custGeom>
              <a:avLst/>
              <a:gdLst>
                <a:gd name="T0" fmla="*/ 32 w 63"/>
                <a:gd name="T1" fmla="*/ 0 h 76"/>
                <a:gd name="T2" fmla="*/ 29 w 63"/>
                <a:gd name="T3" fmla="*/ 7 h 76"/>
                <a:gd name="T4" fmla="*/ 5 w 63"/>
                <a:gd name="T5" fmla="*/ 50 h 76"/>
                <a:gd name="T6" fmla="*/ 0 w 63"/>
                <a:gd name="T7" fmla="*/ 57 h 76"/>
                <a:gd name="T8" fmla="*/ 30 w 63"/>
                <a:gd name="T9" fmla="*/ 76 h 76"/>
                <a:gd name="T10" fmla="*/ 34 w 63"/>
                <a:gd name="T11" fmla="*/ 70 h 76"/>
                <a:gd name="T12" fmla="*/ 60 w 63"/>
                <a:gd name="T13" fmla="*/ 22 h 76"/>
                <a:gd name="T14" fmla="*/ 63 w 63"/>
                <a:gd name="T15" fmla="*/ 16 h 76"/>
                <a:gd name="T16" fmla="*/ 49 w 63"/>
                <a:gd name="T17" fmla="*/ 7 h 76"/>
                <a:gd name="T18" fmla="*/ 32 w 63"/>
                <a:gd name="T19"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76">
                  <a:moveTo>
                    <a:pt x="32" y="0"/>
                  </a:moveTo>
                  <a:cubicBezTo>
                    <a:pt x="29" y="7"/>
                    <a:pt x="29" y="7"/>
                    <a:pt x="29" y="7"/>
                  </a:cubicBezTo>
                  <a:cubicBezTo>
                    <a:pt x="20" y="23"/>
                    <a:pt x="13" y="38"/>
                    <a:pt x="5" y="50"/>
                  </a:cubicBezTo>
                  <a:cubicBezTo>
                    <a:pt x="0" y="57"/>
                    <a:pt x="0" y="57"/>
                    <a:pt x="0" y="57"/>
                  </a:cubicBezTo>
                  <a:cubicBezTo>
                    <a:pt x="30" y="76"/>
                    <a:pt x="30" y="76"/>
                    <a:pt x="30" y="76"/>
                  </a:cubicBezTo>
                  <a:cubicBezTo>
                    <a:pt x="34" y="70"/>
                    <a:pt x="34" y="70"/>
                    <a:pt x="34" y="70"/>
                  </a:cubicBezTo>
                  <a:cubicBezTo>
                    <a:pt x="43" y="56"/>
                    <a:pt x="51" y="40"/>
                    <a:pt x="60" y="22"/>
                  </a:cubicBezTo>
                  <a:cubicBezTo>
                    <a:pt x="63" y="16"/>
                    <a:pt x="63" y="16"/>
                    <a:pt x="63" y="16"/>
                  </a:cubicBezTo>
                  <a:cubicBezTo>
                    <a:pt x="49" y="7"/>
                    <a:pt x="49" y="7"/>
                    <a:pt x="49" y="7"/>
                  </a:cubicBezTo>
                  <a:lnTo>
                    <a:pt x="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3" name="Freeform 195"/>
            <p:cNvSpPr>
              <a:spLocks/>
            </p:cNvSpPr>
            <p:nvPr/>
          </p:nvSpPr>
          <p:spPr bwMode="black">
            <a:xfrm>
              <a:off x="8229600" y="2798763"/>
              <a:ext cx="57150" cy="49213"/>
            </a:xfrm>
            <a:custGeom>
              <a:avLst/>
              <a:gdLst>
                <a:gd name="T0" fmla="*/ 52 w 76"/>
                <a:gd name="T1" fmla="*/ 3 h 65"/>
                <a:gd name="T2" fmla="*/ 6 w 76"/>
                <a:gd name="T3" fmla="*/ 31 h 65"/>
                <a:gd name="T4" fmla="*/ 0 w 76"/>
                <a:gd name="T5" fmla="*/ 35 h 65"/>
                <a:gd name="T6" fmla="*/ 17 w 76"/>
                <a:gd name="T7" fmla="*/ 65 h 65"/>
                <a:gd name="T8" fmla="*/ 24 w 76"/>
                <a:gd name="T9" fmla="*/ 61 h 65"/>
                <a:gd name="T10" fmla="*/ 70 w 76"/>
                <a:gd name="T11" fmla="*/ 33 h 65"/>
                <a:gd name="T12" fmla="*/ 76 w 76"/>
                <a:gd name="T13" fmla="*/ 30 h 65"/>
                <a:gd name="T14" fmla="*/ 58 w 76"/>
                <a:gd name="T15" fmla="*/ 0 h 65"/>
                <a:gd name="T16" fmla="*/ 52 w 76"/>
                <a:gd name="T17" fmla="*/ 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65">
                  <a:moveTo>
                    <a:pt x="52" y="3"/>
                  </a:moveTo>
                  <a:cubicBezTo>
                    <a:pt x="38" y="12"/>
                    <a:pt x="22" y="21"/>
                    <a:pt x="6" y="31"/>
                  </a:cubicBezTo>
                  <a:cubicBezTo>
                    <a:pt x="0" y="35"/>
                    <a:pt x="0" y="35"/>
                    <a:pt x="0" y="35"/>
                  </a:cubicBezTo>
                  <a:cubicBezTo>
                    <a:pt x="17" y="65"/>
                    <a:pt x="17" y="65"/>
                    <a:pt x="17" y="65"/>
                  </a:cubicBezTo>
                  <a:cubicBezTo>
                    <a:pt x="24" y="61"/>
                    <a:pt x="24" y="61"/>
                    <a:pt x="24" y="61"/>
                  </a:cubicBezTo>
                  <a:cubicBezTo>
                    <a:pt x="41" y="51"/>
                    <a:pt x="56" y="42"/>
                    <a:pt x="70" y="33"/>
                  </a:cubicBezTo>
                  <a:cubicBezTo>
                    <a:pt x="76" y="30"/>
                    <a:pt x="76" y="30"/>
                    <a:pt x="76" y="30"/>
                  </a:cubicBezTo>
                  <a:cubicBezTo>
                    <a:pt x="58" y="0"/>
                    <a:pt x="58" y="0"/>
                    <a:pt x="58" y="0"/>
                  </a:cubicBezTo>
                  <a:lnTo>
                    <a:pt x="52"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4" name="Freeform 196"/>
            <p:cNvSpPr>
              <a:spLocks/>
            </p:cNvSpPr>
            <p:nvPr/>
          </p:nvSpPr>
          <p:spPr bwMode="black">
            <a:xfrm>
              <a:off x="8297863" y="2754313"/>
              <a:ext cx="57150" cy="50800"/>
            </a:xfrm>
            <a:custGeom>
              <a:avLst/>
              <a:gdLst>
                <a:gd name="T0" fmla="*/ 49 w 77"/>
                <a:gd name="T1" fmla="*/ 5 h 68"/>
                <a:gd name="T2" fmla="*/ 7 w 77"/>
                <a:gd name="T3" fmla="*/ 34 h 68"/>
                <a:gd name="T4" fmla="*/ 0 w 77"/>
                <a:gd name="T5" fmla="*/ 39 h 68"/>
                <a:gd name="T6" fmla="*/ 19 w 77"/>
                <a:gd name="T7" fmla="*/ 68 h 68"/>
                <a:gd name="T8" fmla="*/ 26 w 77"/>
                <a:gd name="T9" fmla="*/ 64 h 68"/>
                <a:gd name="T10" fmla="*/ 71 w 77"/>
                <a:gd name="T11" fmla="*/ 33 h 68"/>
                <a:gd name="T12" fmla="*/ 77 w 77"/>
                <a:gd name="T13" fmla="*/ 28 h 68"/>
                <a:gd name="T14" fmla="*/ 55 w 77"/>
                <a:gd name="T15" fmla="*/ 0 h 68"/>
                <a:gd name="T16" fmla="*/ 49 w 77"/>
                <a:gd name="T17"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8">
                  <a:moveTo>
                    <a:pt x="49" y="5"/>
                  </a:moveTo>
                  <a:cubicBezTo>
                    <a:pt x="40" y="12"/>
                    <a:pt x="26" y="22"/>
                    <a:pt x="7" y="34"/>
                  </a:cubicBezTo>
                  <a:cubicBezTo>
                    <a:pt x="0" y="39"/>
                    <a:pt x="0" y="39"/>
                    <a:pt x="0" y="39"/>
                  </a:cubicBezTo>
                  <a:cubicBezTo>
                    <a:pt x="19" y="68"/>
                    <a:pt x="19" y="68"/>
                    <a:pt x="19" y="68"/>
                  </a:cubicBezTo>
                  <a:cubicBezTo>
                    <a:pt x="26" y="64"/>
                    <a:pt x="26" y="64"/>
                    <a:pt x="26" y="64"/>
                  </a:cubicBezTo>
                  <a:cubicBezTo>
                    <a:pt x="46" y="51"/>
                    <a:pt x="61" y="41"/>
                    <a:pt x="71" y="33"/>
                  </a:cubicBezTo>
                  <a:cubicBezTo>
                    <a:pt x="77" y="28"/>
                    <a:pt x="77" y="28"/>
                    <a:pt x="77" y="28"/>
                  </a:cubicBezTo>
                  <a:cubicBezTo>
                    <a:pt x="55" y="0"/>
                    <a:pt x="55" y="0"/>
                    <a:pt x="55" y="0"/>
                  </a:cubicBezTo>
                  <a:lnTo>
                    <a:pt x="49"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5" name="Freeform 197"/>
            <p:cNvSpPr>
              <a:spLocks/>
            </p:cNvSpPr>
            <p:nvPr/>
          </p:nvSpPr>
          <p:spPr bwMode="black">
            <a:xfrm>
              <a:off x="7313613" y="2935288"/>
              <a:ext cx="57150" cy="49213"/>
            </a:xfrm>
            <a:custGeom>
              <a:avLst/>
              <a:gdLst>
                <a:gd name="T0" fmla="*/ 24 w 77"/>
                <a:gd name="T1" fmla="*/ 4 h 65"/>
                <a:gd name="T2" fmla="*/ 18 w 77"/>
                <a:gd name="T3" fmla="*/ 0 h 65"/>
                <a:gd name="T4" fmla="*/ 0 w 77"/>
                <a:gd name="T5" fmla="*/ 30 h 65"/>
                <a:gd name="T6" fmla="*/ 7 w 77"/>
                <a:gd name="T7" fmla="*/ 34 h 65"/>
                <a:gd name="T8" fmla="*/ 53 w 77"/>
                <a:gd name="T9" fmla="*/ 61 h 65"/>
                <a:gd name="T10" fmla="*/ 59 w 77"/>
                <a:gd name="T11" fmla="*/ 65 h 65"/>
                <a:gd name="T12" fmla="*/ 77 w 77"/>
                <a:gd name="T13" fmla="*/ 34 h 65"/>
                <a:gd name="T14" fmla="*/ 71 w 77"/>
                <a:gd name="T15" fmla="*/ 31 h 65"/>
                <a:gd name="T16" fmla="*/ 24 w 77"/>
                <a:gd name="T17"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5">
                  <a:moveTo>
                    <a:pt x="24" y="4"/>
                  </a:moveTo>
                  <a:cubicBezTo>
                    <a:pt x="18" y="0"/>
                    <a:pt x="18" y="0"/>
                    <a:pt x="18" y="0"/>
                  </a:cubicBezTo>
                  <a:cubicBezTo>
                    <a:pt x="0" y="30"/>
                    <a:pt x="0" y="30"/>
                    <a:pt x="0" y="30"/>
                  </a:cubicBezTo>
                  <a:cubicBezTo>
                    <a:pt x="7" y="34"/>
                    <a:pt x="7" y="34"/>
                    <a:pt x="7" y="34"/>
                  </a:cubicBezTo>
                  <a:cubicBezTo>
                    <a:pt x="22" y="43"/>
                    <a:pt x="37" y="52"/>
                    <a:pt x="53" y="61"/>
                  </a:cubicBezTo>
                  <a:cubicBezTo>
                    <a:pt x="59" y="65"/>
                    <a:pt x="59" y="65"/>
                    <a:pt x="59" y="65"/>
                  </a:cubicBezTo>
                  <a:cubicBezTo>
                    <a:pt x="77" y="34"/>
                    <a:pt x="77" y="34"/>
                    <a:pt x="77" y="34"/>
                  </a:cubicBezTo>
                  <a:cubicBezTo>
                    <a:pt x="71" y="31"/>
                    <a:pt x="71" y="31"/>
                    <a:pt x="71" y="31"/>
                  </a:cubicBezTo>
                  <a:cubicBezTo>
                    <a:pt x="55" y="22"/>
                    <a:pt x="40" y="13"/>
                    <a:pt x="2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6" name="Freeform 198"/>
            <p:cNvSpPr>
              <a:spLocks/>
            </p:cNvSpPr>
            <p:nvPr/>
          </p:nvSpPr>
          <p:spPr bwMode="black">
            <a:xfrm>
              <a:off x="7381875" y="2974975"/>
              <a:ext cx="57150" cy="49213"/>
            </a:xfrm>
            <a:custGeom>
              <a:avLst/>
              <a:gdLst>
                <a:gd name="T0" fmla="*/ 0 w 36"/>
                <a:gd name="T1" fmla="*/ 15 h 31"/>
                <a:gd name="T2" fmla="*/ 28 w 36"/>
                <a:gd name="T3" fmla="*/ 31 h 31"/>
                <a:gd name="T4" fmla="*/ 36 w 36"/>
                <a:gd name="T5" fmla="*/ 17 h 31"/>
                <a:gd name="T6" fmla="*/ 8 w 36"/>
                <a:gd name="T7" fmla="*/ 0 h 31"/>
                <a:gd name="T8" fmla="*/ 0 w 36"/>
                <a:gd name="T9" fmla="*/ 15 h 31"/>
              </a:gdLst>
              <a:ahLst/>
              <a:cxnLst>
                <a:cxn ang="0">
                  <a:pos x="T0" y="T1"/>
                </a:cxn>
                <a:cxn ang="0">
                  <a:pos x="T2" y="T3"/>
                </a:cxn>
                <a:cxn ang="0">
                  <a:pos x="T4" y="T5"/>
                </a:cxn>
                <a:cxn ang="0">
                  <a:pos x="T6" y="T7"/>
                </a:cxn>
                <a:cxn ang="0">
                  <a:pos x="T8" y="T9"/>
                </a:cxn>
              </a:cxnLst>
              <a:rect l="0" t="0" r="r" b="b"/>
              <a:pathLst>
                <a:path w="36" h="31">
                  <a:moveTo>
                    <a:pt x="0" y="15"/>
                  </a:moveTo>
                  <a:lnTo>
                    <a:pt x="28" y="31"/>
                  </a:lnTo>
                  <a:lnTo>
                    <a:pt x="36" y="17"/>
                  </a:lnTo>
                  <a:lnTo>
                    <a:pt x="8" y="0"/>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7" name="Freeform 199"/>
            <p:cNvSpPr>
              <a:spLocks/>
            </p:cNvSpPr>
            <p:nvPr/>
          </p:nvSpPr>
          <p:spPr bwMode="black">
            <a:xfrm>
              <a:off x="7243763" y="2895600"/>
              <a:ext cx="58738" cy="47625"/>
            </a:xfrm>
            <a:custGeom>
              <a:avLst/>
              <a:gdLst>
                <a:gd name="T0" fmla="*/ 24 w 77"/>
                <a:gd name="T1" fmla="*/ 4 h 64"/>
                <a:gd name="T2" fmla="*/ 17 w 77"/>
                <a:gd name="T3" fmla="*/ 0 h 64"/>
                <a:gd name="T4" fmla="*/ 0 w 77"/>
                <a:gd name="T5" fmla="*/ 31 h 64"/>
                <a:gd name="T6" fmla="*/ 6 w 77"/>
                <a:gd name="T7" fmla="*/ 34 h 64"/>
                <a:gd name="T8" fmla="*/ 53 w 77"/>
                <a:gd name="T9" fmla="*/ 61 h 64"/>
                <a:gd name="T10" fmla="*/ 59 w 77"/>
                <a:gd name="T11" fmla="*/ 64 h 64"/>
                <a:gd name="T12" fmla="*/ 77 w 77"/>
                <a:gd name="T13" fmla="*/ 34 h 64"/>
                <a:gd name="T14" fmla="*/ 70 w 77"/>
                <a:gd name="T15" fmla="*/ 30 h 64"/>
                <a:gd name="T16" fmla="*/ 24 w 77"/>
                <a:gd name="T17" fmla="*/ 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24" y="4"/>
                  </a:moveTo>
                  <a:cubicBezTo>
                    <a:pt x="17" y="0"/>
                    <a:pt x="17" y="0"/>
                    <a:pt x="17" y="0"/>
                  </a:cubicBezTo>
                  <a:cubicBezTo>
                    <a:pt x="0" y="31"/>
                    <a:pt x="0" y="31"/>
                    <a:pt x="0" y="31"/>
                  </a:cubicBezTo>
                  <a:cubicBezTo>
                    <a:pt x="6" y="34"/>
                    <a:pt x="6" y="34"/>
                    <a:pt x="6" y="34"/>
                  </a:cubicBezTo>
                  <a:cubicBezTo>
                    <a:pt x="21" y="42"/>
                    <a:pt x="36" y="51"/>
                    <a:pt x="53" y="61"/>
                  </a:cubicBezTo>
                  <a:cubicBezTo>
                    <a:pt x="59" y="64"/>
                    <a:pt x="59" y="64"/>
                    <a:pt x="59" y="64"/>
                  </a:cubicBezTo>
                  <a:cubicBezTo>
                    <a:pt x="77" y="34"/>
                    <a:pt x="77" y="34"/>
                    <a:pt x="77" y="34"/>
                  </a:cubicBezTo>
                  <a:cubicBezTo>
                    <a:pt x="70" y="30"/>
                    <a:pt x="70" y="30"/>
                    <a:pt x="70" y="30"/>
                  </a:cubicBezTo>
                  <a:cubicBezTo>
                    <a:pt x="53" y="20"/>
                    <a:pt x="38" y="12"/>
                    <a:pt x="2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8" name="Freeform 200"/>
            <p:cNvSpPr>
              <a:spLocks/>
            </p:cNvSpPr>
            <p:nvPr/>
          </p:nvSpPr>
          <p:spPr bwMode="black">
            <a:xfrm>
              <a:off x="7173913" y="2857500"/>
              <a:ext cx="57150" cy="47625"/>
            </a:xfrm>
            <a:custGeom>
              <a:avLst/>
              <a:gdLst>
                <a:gd name="T0" fmla="*/ 23 w 77"/>
                <a:gd name="T1" fmla="*/ 3 h 63"/>
                <a:gd name="T2" fmla="*/ 16 w 77"/>
                <a:gd name="T3" fmla="*/ 0 h 63"/>
                <a:gd name="T4" fmla="*/ 0 w 77"/>
                <a:gd name="T5" fmla="*/ 31 h 63"/>
                <a:gd name="T6" fmla="*/ 7 w 77"/>
                <a:gd name="T7" fmla="*/ 35 h 63"/>
                <a:gd name="T8" fmla="*/ 54 w 77"/>
                <a:gd name="T9" fmla="*/ 59 h 63"/>
                <a:gd name="T10" fmla="*/ 60 w 77"/>
                <a:gd name="T11" fmla="*/ 63 h 63"/>
                <a:gd name="T12" fmla="*/ 77 w 77"/>
                <a:gd name="T13" fmla="*/ 32 h 63"/>
                <a:gd name="T14" fmla="*/ 71 w 77"/>
                <a:gd name="T15" fmla="*/ 29 h 63"/>
                <a:gd name="T16" fmla="*/ 23 w 77"/>
                <a:gd name="T17" fmla="*/ 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3">
                  <a:moveTo>
                    <a:pt x="23" y="3"/>
                  </a:moveTo>
                  <a:cubicBezTo>
                    <a:pt x="16" y="0"/>
                    <a:pt x="16" y="0"/>
                    <a:pt x="16" y="0"/>
                  </a:cubicBezTo>
                  <a:cubicBezTo>
                    <a:pt x="0" y="31"/>
                    <a:pt x="0" y="31"/>
                    <a:pt x="0" y="31"/>
                  </a:cubicBezTo>
                  <a:cubicBezTo>
                    <a:pt x="7" y="35"/>
                    <a:pt x="7" y="35"/>
                    <a:pt x="7" y="35"/>
                  </a:cubicBezTo>
                  <a:cubicBezTo>
                    <a:pt x="20" y="41"/>
                    <a:pt x="36" y="50"/>
                    <a:pt x="54" y="59"/>
                  </a:cubicBezTo>
                  <a:cubicBezTo>
                    <a:pt x="60" y="63"/>
                    <a:pt x="60" y="63"/>
                    <a:pt x="60" y="63"/>
                  </a:cubicBezTo>
                  <a:cubicBezTo>
                    <a:pt x="77" y="32"/>
                    <a:pt x="77" y="32"/>
                    <a:pt x="77" y="32"/>
                  </a:cubicBezTo>
                  <a:cubicBezTo>
                    <a:pt x="71" y="29"/>
                    <a:pt x="71" y="29"/>
                    <a:pt x="71" y="29"/>
                  </a:cubicBezTo>
                  <a:cubicBezTo>
                    <a:pt x="52" y="18"/>
                    <a:pt x="36" y="10"/>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69" name="Freeform 201"/>
            <p:cNvSpPr>
              <a:spLocks/>
            </p:cNvSpPr>
            <p:nvPr/>
          </p:nvSpPr>
          <p:spPr bwMode="black">
            <a:xfrm>
              <a:off x="7099300" y="2835275"/>
              <a:ext cx="57150" cy="34925"/>
            </a:xfrm>
            <a:custGeom>
              <a:avLst/>
              <a:gdLst>
                <a:gd name="T0" fmla="*/ 60 w 76"/>
                <a:gd name="T1" fmla="*/ 10 h 47"/>
                <a:gd name="T2" fmla="*/ 58 w 76"/>
                <a:gd name="T3" fmla="*/ 10 h 47"/>
                <a:gd name="T4" fmla="*/ 18 w 76"/>
                <a:gd name="T5" fmla="*/ 2 h 47"/>
                <a:gd name="T6" fmla="*/ 11 w 76"/>
                <a:gd name="T7" fmla="*/ 0 h 47"/>
                <a:gd name="T8" fmla="*/ 0 w 76"/>
                <a:gd name="T9" fmla="*/ 33 h 47"/>
                <a:gd name="T10" fmla="*/ 7 w 76"/>
                <a:gd name="T11" fmla="*/ 35 h 47"/>
                <a:gd name="T12" fmla="*/ 55 w 76"/>
                <a:gd name="T13" fmla="*/ 45 h 47"/>
                <a:gd name="T14" fmla="*/ 60 w 76"/>
                <a:gd name="T15" fmla="*/ 45 h 47"/>
                <a:gd name="T16" fmla="*/ 61 w 76"/>
                <a:gd name="T17" fmla="*/ 45 h 47"/>
                <a:gd name="T18" fmla="*/ 68 w 76"/>
                <a:gd name="T19" fmla="*/ 47 h 47"/>
                <a:gd name="T20" fmla="*/ 76 w 76"/>
                <a:gd name="T21" fmla="*/ 13 h 47"/>
                <a:gd name="T22" fmla="*/ 69 w 76"/>
                <a:gd name="T23" fmla="*/ 11 h 47"/>
                <a:gd name="T24" fmla="*/ 60 w 76"/>
                <a:gd name="T25" fmla="*/ 1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47">
                  <a:moveTo>
                    <a:pt x="60" y="10"/>
                  </a:moveTo>
                  <a:cubicBezTo>
                    <a:pt x="58" y="10"/>
                    <a:pt x="58" y="10"/>
                    <a:pt x="58" y="10"/>
                  </a:cubicBezTo>
                  <a:cubicBezTo>
                    <a:pt x="49" y="11"/>
                    <a:pt x="35" y="8"/>
                    <a:pt x="18" y="2"/>
                  </a:cubicBezTo>
                  <a:cubicBezTo>
                    <a:pt x="11" y="0"/>
                    <a:pt x="11" y="0"/>
                    <a:pt x="11" y="0"/>
                  </a:cubicBezTo>
                  <a:cubicBezTo>
                    <a:pt x="0" y="33"/>
                    <a:pt x="0" y="33"/>
                    <a:pt x="0" y="33"/>
                  </a:cubicBezTo>
                  <a:cubicBezTo>
                    <a:pt x="7" y="35"/>
                    <a:pt x="7" y="35"/>
                    <a:pt x="7" y="35"/>
                  </a:cubicBezTo>
                  <a:cubicBezTo>
                    <a:pt x="20" y="40"/>
                    <a:pt x="39" y="45"/>
                    <a:pt x="55" y="45"/>
                  </a:cubicBezTo>
                  <a:cubicBezTo>
                    <a:pt x="57" y="45"/>
                    <a:pt x="59" y="45"/>
                    <a:pt x="60" y="45"/>
                  </a:cubicBezTo>
                  <a:cubicBezTo>
                    <a:pt x="60" y="45"/>
                    <a:pt x="61" y="45"/>
                    <a:pt x="61" y="45"/>
                  </a:cubicBezTo>
                  <a:cubicBezTo>
                    <a:pt x="68" y="47"/>
                    <a:pt x="68" y="47"/>
                    <a:pt x="68" y="47"/>
                  </a:cubicBezTo>
                  <a:cubicBezTo>
                    <a:pt x="76" y="13"/>
                    <a:pt x="76" y="13"/>
                    <a:pt x="76" y="13"/>
                  </a:cubicBezTo>
                  <a:cubicBezTo>
                    <a:pt x="69" y="11"/>
                    <a:pt x="69" y="11"/>
                    <a:pt x="69" y="11"/>
                  </a:cubicBezTo>
                  <a:cubicBezTo>
                    <a:pt x="66" y="10"/>
                    <a:pt x="63" y="10"/>
                    <a:pt x="60"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0" name="Freeform 202"/>
            <p:cNvSpPr>
              <a:spLocks/>
            </p:cNvSpPr>
            <p:nvPr/>
          </p:nvSpPr>
          <p:spPr bwMode="black">
            <a:xfrm>
              <a:off x="7721600" y="3168650"/>
              <a:ext cx="55563" cy="30163"/>
            </a:xfrm>
            <a:custGeom>
              <a:avLst/>
              <a:gdLst>
                <a:gd name="T0" fmla="*/ 57 w 74"/>
                <a:gd name="T1" fmla="*/ 3 h 40"/>
                <a:gd name="T2" fmla="*/ 53 w 74"/>
                <a:gd name="T3" fmla="*/ 4 h 40"/>
                <a:gd name="T4" fmla="*/ 11 w 74"/>
                <a:gd name="T5" fmla="*/ 4 h 40"/>
                <a:gd name="T6" fmla="*/ 3 w 74"/>
                <a:gd name="T7" fmla="*/ 3 h 40"/>
                <a:gd name="T8" fmla="*/ 0 w 74"/>
                <a:gd name="T9" fmla="*/ 38 h 40"/>
                <a:gd name="T10" fmla="*/ 7 w 74"/>
                <a:gd name="T11" fmla="*/ 39 h 40"/>
                <a:gd name="T12" fmla="*/ 32 w 74"/>
                <a:gd name="T13" fmla="*/ 40 h 40"/>
                <a:gd name="T14" fmla="*/ 60 w 74"/>
                <a:gd name="T15" fmla="*/ 38 h 40"/>
                <a:gd name="T16" fmla="*/ 67 w 74"/>
                <a:gd name="T17" fmla="*/ 36 h 40"/>
                <a:gd name="T18" fmla="*/ 74 w 74"/>
                <a:gd name="T19" fmla="*/ 34 h 40"/>
                <a:gd name="T20" fmla="*/ 64 w 74"/>
                <a:gd name="T21" fmla="*/ 0 h 40"/>
                <a:gd name="T22" fmla="*/ 57 w 74"/>
                <a:gd name="T23" fmla="*/ 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40">
                  <a:moveTo>
                    <a:pt x="57" y="3"/>
                  </a:moveTo>
                  <a:cubicBezTo>
                    <a:pt x="56" y="3"/>
                    <a:pt x="55" y="3"/>
                    <a:pt x="53" y="4"/>
                  </a:cubicBezTo>
                  <a:cubicBezTo>
                    <a:pt x="43" y="5"/>
                    <a:pt x="28" y="6"/>
                    <a:pt x="11" y="4"/>
                  </a:cubicBezTo>
                  <a:cubicBezTo>
                    <a:pt x="3" y="3"/>
                    <a:pt x="3" y="3"/>
                    <a:pt x="3" y="3"/>
                  </a:cubicBezTo>
                  <a:cubicBezTo>
                    <a:pt x="0" y="38"/>
                    <a:pt x="0" y="38"/>
                    <a:pt x="0" y="38"/>
                  </a:cubicBezTo>
                  <a:cubicBezTo>
                    <a:pt x="7" y="39"/>
                    <a:pt x="7" y="39"/>
                    <a:pt x="7" y="39"/>
                  </a:cubicBezTo>
                  <a:cubicBezTo>
                    <a:pt x="16" y="40"/>
                    <a:pt x="25" y="40"/>
                    <a:pt x="32" y="40"/>
                  </a:cubicBezTo>
                  <a:cubicBezTo>
                    <a:pt x="43" y="40"/>
                    <a:pt x="52" y="40"/>
                    <a:pt x="60" y="38"/>
                  </a:cubicBezTo>
                  <a:cubicBezTo>
                    <a:pt x="62" y="38"/>
                    <a:pt x="65" y="37"/>
                    <a:pt x="67" y="36"/>
                  </a:cubicBezTo>
                  <a:cubicBezTo>
                    <a:pt x="74" y="34"/>
                    <a:pt x="74" y="34"/>
                    <a:pt x="74" y="34"/>
                  </a:cubicBezTo>
                  <a:cubicBezTo>
                    <a:pt x="64" y="0"/>
                    <a:pt x="64" y="0"/>
                    <a:pt x="64" y="0"/>
                  </a:cubicBezTo>
                  <a:lnTo>
                    <a:pt x="57"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1" name="Freeform 203"/>
            <p:cNvSpPr>
              <a:spLocks/>
            </p:cNvSpPr>
            <p:nvPr/>
          </p:nvSpPr>
          <p:spPr bwMode="black">
            <a:xfrm>
              <a:off x="7583488" y="3100388"/>
              <a:ext cx="49213" cy="58738"/>
            </a:xfrm>
            <a:custGeom>
              <a:avLst/>
              <a:gdLst>
                <a:gd name="T0" fmla="*/ 49 w 64"/>
                <a:gd name="T1" fmla="*/ 34 h 78"/>
                <a:gd name="T2" fmla="*/ 49 w 64"/>
                <a:gd name="T3" fmla="*/ 33 h 78"/>
                <a:gd name="T4" fmla="*/ 33 w 64"/>
                <a:gd name="T5" fmla="*/ 6 h 78"/>
                <a:gd name="T6" fmla="*/ 29 w 64"/>
                <a:gd name="T7" fmla="*/ 0 h 78"/>
                <a:gd name="T8" fmla="*/ 0 w 64"/>
                <a:gd name="T9" fmla="*/ 19 h 78"/>
                <a:gd name="T10" fmla="*/ 4 w 64"/>
                <a:gd name="T11" fmla="*/ 26 h 78"/>
                <a:gd name="T12" fmla="*/ 18 w 64"/>
                <a:gd name="T13" fmla="*/ 50 h 78"/>
                <a:gd name="T14" fmla="*/ 31 w 64"/>
                <a:gd name="T15" fmla="*/ 72 h 78"/>
                <a:gd name="T16" fmla="*/ 35 w 64"/>
                <a:gd name="T17" fmla="*/ 78 h 78"/>
                <a:gd name="T18" fmla="*/ 64 w 64"/>
                <a:gd name="T19" fmla="*/ 59 h 78"/>
                <a:gd name="T20" fmla="*/ 60 w 64"/>
                <a:gd name="T21" fmla="*/ 52 h 78"/>
                <a:gd name="T22" fmla="*/ 49 w 64"/>
                <a:gd name="T23" fmla="*/ 3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78">
                  <a:moveTo>
                    <a:pt x="49" y="34"/>
                  </a:moveTo>
                  <a:cubicBezTo>
                    <a:pt x="49" y="33"/>
                    <a:pt x="49" y="33"/>
                    <a:pt x="49" y="33"/>
                  </a:cubicBezTo>
                  <a:cubicBezTo>
                    <a:pt x="44" y="25"/>
                    <a:pt x="39" y="15"/>
                    <a:pt x="33" y="6"/>
                  </a:cubicBezTo>
                  <a:cubicBezTo>
                    <a:pt x="29" y="0"/>
                    <a:pt x="29" y="0"/>
                    <a:pt x="29" y="0"/>
                  </a:cubicBezTo>
                  <a:cubicBezTo>
                    <a:pt x="0" y="19"/>
                    <a:pt x="0" y="19"/>
                    <a:pt x="0" y="19"/>
                  </a:cubicBezTo>
                  <a:cubicBezTo>
                    <a:pt x="4" y="26"/>
                    <a:pt x="4" y="26"/>
                    <a:pt x="4" y="26"/>
                  </a:cubicBezTo>
                  <a:cubicBezTo>
                    <a:pt x="9" y="34"/>
                    <a:pt x="14" y="43"/>
                    <a:pt x="18" y="50"/>
                  </a:cubicBezTo>
                  <a:cubicBezTo>
                    <a:pt x="22" y="58"/>
                    <a:pt x="27" y="65"/>
                    <a:pt x="31" y="72"/>
                  </a:cubicBezTo>
                  <a:cubicBezTo>
                    <a:pt x="35" y="78"/>
                    <a:pt x="35" y="78"/>
                    <a:pt x="35" y="78"/>
                  </a:cubicBezTo>
                  <a:cubicBezTo>
                    <a:pt x="64" y="59"/>
                    <a:pt x="64" y="59"/>
                    <a:pt x="64" y="59"/>
                  </a:cubicBezTo>
                  <a:cubicBezTo>
                    <a:pt x="60" y="52"/>
                    <a:pt x="60" y="52"/>
                    <a:pt x="60" y="52"/>
                  </a:cubicBezTo>
                  <a:cubicBezTo>
                    <a:pt x="57" y="47"/>
                    <a:pt x="53" y="41"/>
                    <a:pt x="4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2" name="Freeform 204"/>
            <p:cNvSpPr>
              <a:spLocks/>
            </p:cNvSpPr>
            <p:nvPr/>
          </p:nvSpPr>
          <p:spPr bwMode="black">
            <a:xfrm>
              <a:off x="7521575" y="3054350"/>
              <a:ext cx="55563" cy="47625"/>
            </a:xfrm>
            <a:custGeom>
              <a:avLst/>
              <a:gdLst>
                <a:gd name="T0" fmla="*/ 23 w 75"/>
                <a:gd name="T1" fmla="*/ 4 h 62"/>
                <a:gd name="T2" fmla="*/ 17 w 75"/>
                <a:gd name="T3" fmla="*/ 0 h 62"/>
                <a:gd name="T4" fmla="*/ 0 w 75"/>
                <a:gd name="T5" fmla="*/ 31 h 62"/>
                <a:gd name="T6" fmla="*/ 6 w 75"/>
                <a:gd name="T7" fmla="*/ 35 h 62"/>
                <a:gd name="T8" fmla="*/ 57 w 75"/>
                <a:gd name="T9" fmla="*/ 59 h 62"/>
                <a:gd name="T10" fmla="*/ 66 w 75"/>
                <a:gd name="T11" fmla="*/ 62 h 62"/>
                <a:gd name="T12" fmla="*/ 75 w 75"/>
                <a:gd name="T13" fmla="*/ 28 h 62"/>
                <a:gd name="T14" fmla="*/ 66 w 75"/>
                <a:gd name="T15" fmla="*/ 25 h 62"/>
                <a:gd name="T16" fmla="*/ 23 w 75"/>
                <a:gd name="T17"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62">
                  <a:moveTo>
                    <a:pt x="23" y="4"/>
                  </a:moveTo>
                  <a:cubicBezTo>
                    <a:pt x="17" y="0"/>
                    <a:pt x="17" y="0"/>
                    <a:pt x="17" y="0"/>
                  </a:cubicBezTo>
                  <a:cubicBezTo>
                    <a:pt x="0" y="31"/>
                    <a:pt x="0" y="31"/>
                    <a:pt x="0" y="31"/>
                  </a:cubicBezTo>
                  <a:cubicBezTo>
                    <a:pt x="6" y="35"/>
                    <a:pt x="6" y="35"/>
                    <a:pt x="6" y="35"/>
                  </a:cubicBezTo>
                  <a:cubicBezTo>
                    <a:pt x="42" y="54"/>
                    <a:pt x="52" y="58"/>
                    <a:pt x="57" y="59"/>
                  </a:cubicBezTo>
                  <a:cubicBezTo>
                    <a:pt x="66" y="62"/>
                    <a:pt x="66" y="62"/>
                    <a:pt x="66" y="62"/>
                  </a:cubicBezTo>
                  <a:cubicBezTo>
                    <a:pt x="75" y="28"/>
                    <a:pt x="75" y="28"/>
                    <a:pt x="75" y="28"/>
                  </a:cubicBezTo>
                  <a:cubicBezTo>
                    <a:pt x="66" y="25"/>
                    <a:pt x="66" y="25"/>
                    <a:pt x="66" y="25"/>
                  </a:cubicBezTo>
                  <a:cubicBezTo>
                    <a:pt x="65" y="25"/>
                    <a:pt x="58" y="23"/>
                    <a:pt x="2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3" name="Freeform 205"/>
            <p:cNvSpPr>
              <a:spLocks/>
            </p:cNvSpPr>
            <p:nvPr/>
          </p:nvSpPr>
          <p:spPr bwMode="black">
            <a:xfrm>
              <a:off x="7640638" y="3154363"/>
              <a:ext cx="57150" cy="38100"/>
            </a:xfrm>
            <a:custGeom>
              <a:avLst/>
              <a:gdLst>
                <a:gd name="T0" fmla="*/ 19 w 76"/>
                <a:gd name="T1" fmla="*/ 3 h 52"/>
                <a:gd name="T2" fmla="*/ 12 w 76"/>
                <a:gd name="T3" fmla="*/ 0 h 52"/>
                <a:gd name="T4" fmla="*/ 0 w 76"/>
                <a:gd name="T5" fmla="*/ 33 h 52"/>
                <a:gd name="T6" fmla="*/ 7 w 76"/>
                <a:gd name="T7" fmla="*/ 36 h 52"/>
                <a:gd name="T8" fmla="*/ 61 w 76"/>
                <a:gd name="T9" fmla="*/ 51 h 52"/>
                <a:gd name="T10" fmla="*/ 68 w 76"/>
                <a:gd name="T11" fmla="*/ 52 h 52"/>
                <a:gd name="T12" fmla="*/ 76 w 76"/>
                <a:gd name="T13" fmla="*/ 18 h 52"/>
                <a:gd name="T14" fmla="*/ 68 w 76"/>
                <a:gd name="T15" fmla="*/ 16 h 52"/>
                <a:gd name="T16" fmla="*/ 19 w 76"/>
                <a:gd name="T17" fmla="*/ 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52">
                  <a:moveTo>
                    <a:pt x="19" y="3"/>
                  </a:moveTo>
                  <a:cubicBezTo>
                    <a:pt x="12" y="0"/>
                    <a:pt x="12" y="0"/>
                    <a:pt x="12" y="0"/>
                  </a:cubicBezTo>
                  <a:cubicBezTo>
                    <a:pt x="0" y="33"/>
                    <a:pt x="0" y="33"/>
                    <a:pt x="0" y="33"/>
                  </a:cubicBezTo>
                  <a:cubicBezTo>
                    <a:pt x="7" y="36"/>
                    <a:pt x="7" y="36"/>
                    <a:pt x="7" y="36"/>
                  </a:cubicBezTo>
                  <a:cubicBezTo>
                    <a:pt x="23" y="41"/>
                    <a:pt x="41" y="46"/>
                    <a:pt x="61" y="51"/>
                  </a:cubicBezTo>
                  <a:cubicBezTo>
                    <a:pt x="68" y="52"/>
                    <a:pt x="68" y="52"/>
                    <a:pt x="68" y="52"/>
                  </a:cubicBezTo>
                  <a:cubicBezTo>
                    <a:pt x="76" y="18"/>
                    <a:pt x="76" y="18"/>
                    <a:pt x="76" y="18"/>
                  </a:cubicBezTo>
                  <a:cubicBezTo>
                    <a:pt x="68" y="16"/>
                    <a:pt x="68" y="16"/>
                    <a:pt x="68" y="16"/>
                  </a:cubicBezTo>
                  <a:cubicBezTo>
                    <a:pt x="50" y="12"/>
                    <a:pt x="33" y="8"/>
                    <a:pt x="1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4" name="Freeform 206"/>
            <p:cNvSpPr>
              <a:spLocks/>
            </p:cNvSpPr>
            <p:nvPr/>
          </p:nvSpPr>
          <p:spPr bwMode="black">
            <a:xfrm>
              <a:off x="7451725" y="3016250"/>
              <a:ext cx="57150" cy="47625"/>
            </a:xfrm>
            <a:custGeom>
              <a:avLst/>
              <a:gdLst>
                <a:gd name="T0" fmla="*/ 24 w 77"/>
                <a:gd name="T1" fmla="*/ 3 h 64"/>
                <a:gd name="T2" fmla="*/ 17 w 77"/>
                <a:gd name="T3" fmla="*/ 0 h 64"/>
                <a:gd name="T4" fmla="*/ 0 w 77"/>
                <a:gd name="T5" fmla="*/ 30 h 64"/>
                <a:gd name="T6" fmla="*/ 6 w 77"/>
                <a:gd name="T7" fmla="*/ 34 h 64"/>
                <a:gd name="T8" fmla="*/ 53 w 77"/>
                <a:gd name="T9" fmla="*/ 61 h 64"/>
                <a:gd name="T10" fmla="*/ 59 w 77"/>
                <a:gd name="T11" fmla="*/ 64 h 64"/>
                <a:gd name="T12" fmla="*/ 77 w 77"/>
                <a:gd name="T13" fmla="*/ 34 h 64"/>
                <a:gd name="T14" fmla="*/ 70 w 77"/>
                <a:gd name="T15" fmla="*/ 30 h 64"/>
                <a:gd name="T16" fmla="*/ 24 w 77"/>
                <a:gd name="T17" fmla="*/ 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4">
                  <a:moveTo>
                    <a:pt x="24" y="3"/>
                  </a:moveTo>
                  <a:cubicBezTo>
                    <a:pt x="17" y="0"/>
                    <a:pt x="17" y="0"/>
                    <a:pt x="17" y="0"/>
                  </a:cubicBezTo>
                  <a:cubicBezTo>
                    <a:pt x="0" y="30"/>
                    <a:pt x="0" y="30"/>
                    <a:pt x="0" y="30"/>
                  </a:cubicBezTo>
                  <a:cubicBezTo>
                    <a:pt x="6" y="34"/>
                    <a:pt x="6" y="34"/>
                    <a:pt x="6" y="34"/>
                  </a:cubicBezTo>
                  <a:cubicBezTo>
                    <a:pt x="23" y="43"/>
                    <a:pt x="38" y="52"/>
                    <a:pt x="53" y="61"/>
                  </a:cubicBezTo>
                  <a:cubicBezTo>
                    <a:pt x="59" y="64"/>
                    <a:pt x="59" y="64"/>
                    <a:pt x="59" y="64"/>
                  </a:cubicBezTo>
                  <a:cubicBezTo>
                    <a:pt x="77" y="34"/>
                    <a:pt x="77" y="34"/>
                    <a:pt x="77" y="34"/>
                  </a:cubicBezTo>
                  <a:cubicBezTo>
                    <a:pt x="70" y="30"/>
                    <a:pt x="70" y="30"/>
                    <a:pt x="70" y="30"/>
                  </a:cubicBezTo>
                  <a:cubicBezTo>
                    <a:pt x="56" y="22"/>
                    <a:pt x="41" y="13"/>
                    <a:pt x="2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75" name="Freeform 207"/>
            <p:cNvSpPr>
              <a:spLocks noEditPoints="1"/>
            </p:cNvSpPr>
            <p:nvPr/>
          </p:nvSpPr>
          <p:spPr bwMode="black">
            <a:xfrm>
              <a:off x="7108825" y="2208213"/>
              <a:ext cx="1198563" cy="892175"/>
            </a:xfrm>
            <a:custGeom>
              <a:avLst/>
              <a:gdLst>
                <a:gd name="T0" fmla="*/ 1583 w 1601"/>
                <a:gd name="T1" fmla="*/ 409 h 1191"/>
                <a:gd name="T2" fmla="*/ 891 w 1601"/>
                <a:gd name="T3" fmla="*/ 6 h 1191"/>
                <a:gd name="T4" fmla="*/ 841 w 1601"/>
                <a:gd name="T5" fmla="*/ 6 h 1191"/>
                <a:gd name="T6" fmla="*/ 861 w 1601"/>
                <a:gd name="T7" fmla="*/ 834 h 1191"/>
                <a:gd name="T8" fmla="*/ 596 w 1601"/>
                <a:gd name="T9" fmla="*/ 987 h 1191"/>
                <a:gd name="T10" fmla="*/ 148 w 1601"/>
                <a:gd name="T11" fmla="*/ 797 h 1191"/>
                <a:gd name="T12" fmla="*/ 200 w 1601"/>
                <a:gd name="T13" fmla="*/ 762 h 1191"/>
                <a:gd name="T14" fmla="*/ 886 w 1601"/>
                <a:gd name="T15" fmla="*/ 1163 h 1191"/>
                <a:gd name="T16" fmla="*/ 853 w 1601"/>
                <a:gd name="T17" fmla="*/ 1191 h 1191"/>
                <a:gd name="T18" fmla="*/ 677 w 1601"/>
                <a:gd name="T19" fmla="*/ 1097 h 1191"/>
                <a:gd name="T20" fmla="*/ 730 w 1601"/>
                <a:gd name="T21" fmla="*/ 1062 h 1191"/>
                <a:gd name="T22" fmla="*/ 831 w 1601"/>
                <a:gd name="T23" fmla="*/ 926 h 1191"/>
                <a:gd name="T24" fmla="*/ 56 w 1601"/>
                <a:gd name="T25" fmla="*/ 679 h 1191"/>
                <a:gd name="T26" fmla="*/ 66 w 1601"/>
                <a:gd name="T27" fmla="*/ 687 h 1191"/>
                <a:gd name="T28" fmla="*/ 27 w 1601"/>
                <a:gd name="T29" fmla="*/ 728 h 1191"/>
                <a:gd name="T30" fmla="*/ 0 w 1601"/>
                <a:gd name="T31" fmla="*/ 691 h 1191"/>
                <a:gd name="T32" fmla="*/ 17 w 1601"/>
                <a:gd name="T33" fmla="*/ 416 h 1191"/>
                <a:gd name="T34" fmla="*/ 96 w 1601"/>
                <a:gd name="T35" fmla="*/ 442 h 1191"/>
                <a:gd name="T36" fmla="*/ 877 w 1601"/>
                <a:gd name="T37" fmla="*/ 881 h 1191"/>
                <a:gd name="T38" fmla="*/ 1600 w 1601"/>
                <a:gd name="T39" fmla="*/ 438 h 1191"/>
                <a:gd name="T40" fmla="*/ 1601 w 1601"/>
                <a:gd name="T41" fmla="*/ 669 h 1191"/>
                <a:gd name="T42" fmla="*/ 919 w 1601"/>
                <a:gd name="T43" fmla="*/ 1087 h 1191"/>
                <a:gd name="T44" fmla="*/ 894 w 1601"/>
                <a:gd name="T45" fmla="*/ 853 h 1191"/>
                <a:gd name="T46" fmla="*/ 525 w 1601"/>
                <a:gd name="T47" fmla="*/ 886 h 1191"/>
                <a:gd name="T48" fmla="*/ 316 w 1601"/>
                <a:gd name="T49" fmla="*/ 770 h 1191"/>
                <a:gd name="T50" fmla="*/ 300 w 1601"/>
                <a:gd name="T51" fmla="*/ 721 h 1191"/>
                <a:gd name="T52" fmla="*/ 523 w 1601"/>
                <a:gd name="T53" fmla="*/ 822 h 1191"/>
                <a:gd name="T54" fmla="*/ 539 w 1601"/>
                <a:gd name="T55" fmla="*/ 870 h 1191"/>
                <a:gd name="T56" fmla="*/ 712 w 1601"/>
                <a:gd name="T57" fmla="*/ 1033 h 1191"/>
                <a:gd name="T58" fmla="*/ 648 w 1601"/>
                <a:gd name="T59" fmla="*/ 1091 h 1191"/>
                <a:gd name="T60" fmla="*/ 617 w 1601"/>
                <a:gd name="T61" fmla="*/ 1070 h 1191"/>
                <a:gd name="T62" fmla="*/ 625 w 1601"/>
                <a:gd name="T63" fmla="*/ 914 h 1191"/>
                <a:gd name="T64" fmla="*/ 712 w 1601"/>
                <a:gd name="T65" fmla="*/ 885 h 1191"/>
                <a:gd name="T66" fmla="*/ 708 w 1601"/>
                <a:gd name="T67" fmla="*/ 909 h 1191"/>
                <a:gd name="T68" fmla="*/ 659 w 1601"/>
                <a:gd name="T69" fmla="*/ 1044 h 1191"/>
                <a:gd name="T70" fmla="*/ 712 w 1601"/>
                <a:gd name="T71" fmla="*/ 1033 h 1191"/>
                <a:gd name="T72" fmla="*/ 177 w 1601"/>
                <a:gd name="T73" fmla="*/ 756 h 1191"/>
                <a:gd name="T74" fmla="*/ 92 w 1601"/>
                <a:gd name="T75" fmla="*/ 786 h 1191"/>
                <a:gd name="T76" fmla="*/ 86 w 1601"/>
                <a:gd name="T77" fmla="*/ 632 h 1191"/>
                <a:gd name="T78" fmla="*/ 154 w 1601"/>
                <a:gd name="T79" fmla="*/ 580 h 1191"/>
                <a:gd name="T80" fmla="*/ 181 w 1601"/>
                <a:gd name="T81" fmla="*/ 585 h 1191"/>
                <a:gd name="T82" fmla="*/ 129 w 1601"/>
                <a:gd name="T83" fmla="*/ 637 h 1191"/>
                <a:gd name="T84" fmla="*/ 154 w 1601"/>
                <a:gd name="T85" fmla="*/ 729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01" h="1191">
                  <a:moveTo>
                    <a:pt x="861" y="834"/>
                  </a:moveTo>
                  <a:cubicBezTo>
                    <a:pt x="1583" y="409"/>
                    <a:pt x="1583" y="409"/>
                    <a:pt x="1583" y="409"/>
                  </a:cubicBezTo>
                  <a:cubicBezTo>
                    <a:pt x="1581" y="407"/>
                    <a:pt x="1579" y="406"/>
                    <a:pt x="1576" y="404"/>
                  </a:cubicBezTo>
                  <a:cubicBezTo>
                    <a:pt x="891" y="6"/>
                    <a:pt x="891" y="6"/>
                    <a:pt x="891" y="6"/>
                  </a:cubicBezTo>
                  <a:cubicBezTo>
                    <a:pt x="884" y="2"/>
                    <a:pt x="875" y="0"/>
                    <a:pt x="866" y="0"/>
                  </a:cubicBezTo>
                  <a:cubicBezTo>
                    <a:pt x="857" y="0"/>
                    <a:pt x="848" y="2"/>
                    <a:pt x="841" y="6"/>
                  </a:cubicBezTo>
                  <a:cubicBezTo>
                    <a:pt x="130" y="422"/>
                    <a:pt x="130" y="422"/>
                    <a:pt x="130" y="422"/>
                  </a:cubicBezTo>
                  <a:lnTo>
                    <a:pt x="861" y="834"/>
                  </a:lnTo>
                  <a:close/>
                  <a:moveTo>
                    <a:pt x="200" y="762"/>
                  </a:moveTo>
                  <a:cubicBezTo>
                    <a:pt x="596" y="987"/>
                    <a:pt x="596" y="987"/>
                    <a:pt x="596" y="987"/>
                  </a:cubicBezTo>
                  <a:cubicBezTo>
                    <a:pt x="596" y="1051"/>
                    <a:pt x="596" y="1051"/>
                    <a:pt x="596" y="1051"/>
                  </a:cubicBezTo>
                  <a:cubicBezTo>
                    <a:pt x="148" y="797"/>
                    <a:pt x="148" y="797"/>
                    <a:pt x="148" y="797"/>
                  </a:cubicBezTo>
                  <a:cubicBezTo>
                    <a:pt x="188" y="773"/>
                    <a:pt x="188" y="773"/>
                    <a:pt x="188" y="773"/>
                  </a:cubicBezTo>
                  <a:cubicBezTo>
                    <a:pt x="192" y="771"/>
                    <a:pt x="197" y="767"/>
                    <a:pt x="200" y="762"/>
                  </a:cubicBezTo>
                  <a:close/>
                  <a:moveTo>
                    <a:pt x="886" y="897"/>
                  </a:moveTo>
                  <a:cubicBezTo>
                    <a:pt x="886" y="1163"/>
                    <a:pt x="886" y="1163"/>
                    <a:pt x="886" y="1163"/>
                  </a:cubicBezTo>
                  <a:cubicBezTo>
                    <a:pt x="884" y="1173"/>
                    <a:pt x="878" y="1182"/>
                    <a:pt x="870" y="1187"/>
                  </a:cubicBezTo>
                  <a:cubicBezTo>
                    <a:pt x="865" y="1190"/>
                    <a:pt x="859" y="1191"/>
                    <a:pt x="853" y="1191"/>
                  </a:cubicBezTo>
                  <a:cubicBezTo>
                    <a:pt x="847" y="1191"/>
                    <a:pt x="840" y="1190"/>
                    <a:pt x="834" y="1186"/>
                  </a:cubicBezTo>
                  <a:cubicBezTo>
                    <a:pt x="677" y="1097"/>
                    <a:pt x="677" y="1097"/>
                    <a:pt x="677" y="1097"/>
                  </a:cubicBezTo>
                  <a:cubicBezTo>
                    <a:pt x="718" y="1073"/>
                    <a:pt x="718" y="1073"/>
                    <a:pt x="718" y="1073"/>
                  </a:cubicBezTo>
                  <a:cubicBezTo>
                    <a:pt x="723" y="1071"/>
                    <a:pt x="727" y="1067"/>
                    <a:pt x="730" y="1062"/>
                  </a:cubicBezTo>
                  <a:cubicBezTo>
                    <a:pt x="831" y="1120"/>
                    <a:pt x="831" y="1120"/>
                    <a:pt x="831" y="1120"/>
                  </a:cubicBezTo>
                  <a:cubicBezTo>
                    <a:pt x="831" y="926"/>
                    <a:pt x="831" y="926"/>
                    <a:pt x="831" y="926"/>
                  </a:cubicBezTo>
                  <a:cubicBezTo>
                    <a:pt x="56" y="483"/>
                    <a:pt x="56" y="483"/>
                    <a:pt x="56" y="483"/>
                  </a:cubicBezTo>
                  <a:cubicBezTo>
                    <a:pt x="56" y="679"/>
                    <a:pt x="56" y="679"/>
                    <a:pt x="56" y="679"/>
                  </a:cubicBezTo>
                  <a:cubicBezTo>
                    <a:pt x="57" y="681"/>
                    <a:pt x="57" y="681"/>
                    <a:pt x="57" y="681"/>
                  </a:cubicBezTo>
                  <a:cubicBezTo>
                    <a:pt x="66" y="687"/>
                    <a:pt x="66" y="687"/>
                    <a:pt x="66" y="687"/>
                  </a:cubicBezTo>
                  <a:cubicBezTo>
                    <a:pt x="66" y="750"/>
                    <a:pt x="66" y="750"/>
                    <a:pt x="66" y="750"/>
                  </a:cubicBezTo>
                  <a:cubicBezTo>
                    <a:pt x="27" y="728"/>
                    <a:pt x="27" y="728"/>
                    <a:pt x="27" y="728"/>
                  </a:cubicBezTo>
                  <a:cubicBezTo>
                    <a:pt x="4" y="710"/>
                    <a:pt x="4" y="710"/>
                    <a:pt x="4" y="710"/>
                  </a:cubicBezTo>
                  <a:cubicBezTo>
                    <a:pt x="0" y="691"/>
                    <a:pt x="0" y="691"/>
                    <a:pt x="0" y="691"/>
                  </a:cubicBezTo>
                  <a:cubicBezTo>
                    <a:pt x="0" y="448"/>
                    <a:pt x="0" y="448"/>
                    <a:pt x="0" y="448"/>
                  </a:cubicBezTo>
                  <a:cubicBezTo>
                    <a:pt x="0" y="434"/>
                    <a:pt x="6" y="423"/>
                    <a:pt x="17" y="416"/>
                  </a:cubicBezTo>
                  <a:cubicBezTo>
                    <a:pt x="28" y="410"/>
                    <a:pt x="41" y="410"/>
                    <a:pt x="53" y="417"/>
                  </a:cubicBezTo>
                  <a:cubicBezTo>
                    <a:pt x="96" y="442"/>
                    <a:pt x="96" y="442"/>
                    <a:pt x="96" y="442"/>
                  </a:cubicBezTo>
                  <a:cubicBezTo>
                    <a:pt x="97" y="441"/>
                    <a:pt x="97" y="441"/>
                    <a:pt x="97" y="441"/>
                  </a:cubicBezTo>
                  <a:cubicBezTo>
                    <a:pt x="877" y="881"/>
                    <a:pt x="877" y="881"/>
                    <a:pt x="877" y="881"/>
                  </a:cubicBezTo>
                  <a:cubicBezTo>
                    <a:pt x="881" y="883"/>
                    <a:pt x="886" y="892"/>
                    <a:pt x="886" y="897"/>
                  </a:cubicBezTo>
                  <a:close/>
                  <a:moveTo>
                    <a:pt x="1600" y="438"/>
                  </a:moveTo>
                  <a:cubicBezTo>
                    <a:pt x="1601" y="441"/>
                    <a:pt x="1601" y="444"/>
                    <a:pt x="1601" y="448"/>
                  </a:cubicBezTo>
                  <a:cubicBezTo>
                    <a:pt x="1601" y="669"/>
                    <a:pt x="1601" y="669"/>
                    <a:pt x="1601" y="669"/>
                  </a:cubicBezTo>
                  <a:cubicBezTo>
                    <a:pt x="1601" y="686"/>
                    <a:pt x="1591" y="704"/>
                    <a:pt x="1576" y="712"/>
                  </a:cubicBezTo>
                  <a:cubicBezTo>
                    <a:pt x="919" y="1087"/>
                    <a:pt x="919" y="1087"/>
                    <a:pt x="919" y="1087"/>
                  </a:cubicBezTo>
                  <a:cubicBezTo>
                    <a:pt x="919" y="897"/>
                    <a:pt x="919" y="897"/>
                    <a:pt x="919" y="897"/>
                  </a:cubicBezTo>
                  <a:cubicBezTo>
                    <a:pt x="919" y="880"/>
                    <a:pt x="909" y="862"/>
                    <a:pt x="894" y="853"/>
                  </a:cubicBezTo>
                  <a:lnTo>
                    <a:pt x="1600" y="438"/>
                  </a:lnTo>
                  <a:close/>
                  <a:moveTo>
                    <a:pt x="525" y="886"/>
                  </a:moveTo>
                  <a:cubicBezTo>
                    <a:pt x="522" y="886"/>
                    <a:pt x="519" y="885"/>
                    <a:pt x="516" y="884"/>
                  </a:cubicBezTo>
                  <a:cubicBezTo>
                    <a:pt x="316" y="770"/>
                    <a:pt x="316" y="770"/>
                    <a:pt x="316" y="770"/>
                  </a:cubicBezTo>
                  <a:cubicBezTo>
                    <a:pt x="307" y="765"/>
                    <a:pt x="300" y="753"/>
                    <a:pt x="300" y="742"/>
                  </a:cubicBezTo>
                  <a:cubicBezTo>
                    <a:pt x="300" y="721"/>
                    <a:pt x="300" y="721"/>
                    <a:pt x="300" y="721"/>
                  </a:cubicBezTo>
                  <a:cubicBezTo>
                    <a:pt x="300" y="708"/>
                    <a:pt x="311" y="701"/>
                    <a:pt x="323" y="708"/>
                  </a:cubicBezTo>
                  <a:cubicBezTo>
                    <a:pt x="523" y="822"/>
                    <a:pt x="523" y="822"/>
                    <a:pt x="523" y="822"/>
                  </a:cubicBezTo>
                  <a:cubicBezTo>
                    <a:pt x="532" y="827"/>
                    <a:pt x="539" y="839"/>
                    <a:pt x="539" y="849"/>
                  </a:cubicBezTo>
                  <a:cubicBezTo>
                    <a:pt x="539" y="870"/>
                    <a:pt x="539" y="870"/>
                    <a:pt x="539" y="870"/>
                  </a:cubicBezTo>
                  <a:cubicBezTo>
                    <a:pt x="539" y="880"/>
                    <a:pt x="533" y="886"/>
                    <a:pt x="525" y="886"/>
                  </a:cubicBezTo>
                  <a:close/>
                  <a:moveTo>
                    <a:pt x="712" y="1033"/>
                  </a:moveTo>
                  <a:cubicBezTo>
                    <a:pt x="718" y="1040"/>
                    <a:pt x="716" y="1051"/>
                    <a:pt x="708" y="1056"/>
                  </a:cubicBezTo>
                  <a:cubicBezTo>
                    <a:pt x="648" y="1091"/>
                    <a:pt x="648" y="1091"/>
                    <a:pt x="648" y="1091"/>
                  </a:cubicBezTo>
                  <a:cubicBezTo>
                    <a:pt x="640" y="1096"/>
                    <a:pt x="626" y="1090"/>
                    <a:pt x="622" y="1086"/>
                  </a:cubicBezTo>
                  <a:cubicBezTo>
                    <a:pt x="618" y="1082"/>
                    <a:pt x="617" y="1070"/>
                    <a:pt x="617" y="1070"/>
                  </a:cubicBezTo>
                  <a:cubicBezTo>
                    <a:pt x="617" y="932"/>
                    <a:pt x="617" y="932"/>
                    <a:pt x="617" y="932"/>
                  </a:cubicBezTo>
                  <a:cubicBezTo>
                    <a:pt x="617" y="932"/>
                    <a:pt x="618" y="918"/>
                    <a:pt x="625" y="914"/>
                  </a:cubicBezTo>
                  <a:cubicBezTo>
                    <a:pt x="684" y="880"/>
                    <a:pt x="684" y="880"/>
                    <a:pt x="684" y="880"/>
                  </a:cubicBezTo>
                  <a:cubicBezTo>
                    <a:pt x="693" y="875"/>
                    <a:pt x="706" y="878"/>
                    <a:pt x="712" y="885"/>
                  </a:cubicBezTo>
                  <a:cubicBezTo>
                    <a:pt x="712" y="885"/>
                    <a:pt x="712" y="885"/>
                    <a:pt x="712" y="885"/>
                  </a:cubicBezTo>
                  <a:cubicBezTo>
                    <a:pt x="717" y="893"/>
                    <a:pt x="716" y="904"/>
                    <a:pt x="708" y="909"/>
                  </a:cubicBezTo>
                  <a:cubicBezTo>
                    <a:pt x="659" y="937"/>
                    <a:pt x="659" y="937"/>
                    <a:pt x="659" y="937"/>
                  </a:cubicBezTo>
                  <a:cubicBezTo>
                    <a:pt x="659" y="1044"/>
                    <a:pt x="659" y="1044"/>
                    <a:pt x="659" y="1044"/>
                  </a:cubicBezTo>
                  <a:cubicBezTo>
                    <a:pt x="684" y="1029"/>
                    <a:pt x="684" y="1029"/>
                    <a:pt x="684" y="1029"/>
                  </a:cubicBezTo>
                  <a:cubicBezTo>
                    <a:pt x="693" y="1024"/>
                    <a:pt x="706" y="1025"/>
                    <a:pt x="712" y="1033"/>
                  </a:cubicBezTo>
                  <a:close/>
                  <a:moveTo>
                    <a:pt x="182" y="733"/>
                  </a:moveTo>
                  <a:cubicBezTo>
                    <a:pt x="188" y="740"/>
                    <a:pt x="186" y="751"/>
                    <a:pt x="177" y="756"/>
                  </a:cubicBezTo>
                  <a:cubicBezTo>
                    <a:pt x="118" y="791"/>
                    <a:pt x="118" y="791"/>
                    <a:pt x="118" y="791"/>
                  </a:cubicBezTo>
                  <a:cubicBezTo>
                    <a:pt x="109" y="796"/>
                    <a:pt x="96" y="790"/>
                    <a:pt x="92" y="786"/>
                  </a:cubicBezTo>
                  <a:cubicBezTo>
                    <a:pt x="88" y="782"/>
                    <a:pt x="86" y="770"/>
                    <a:pt x="86" y="770"/>
                  </a:cubicBezTo>
                  <a:cubicBezTo>
                    <a:pt x="86" y="632"/>
                    <a:pt x="86" y="632"/>
                    <a:pt x="86" y="632"/>
                  </a:cubicBezTo>
                  <a:cubicBezTo>
                    <a:pt x="86" y="632"/>
                    <a:pt x="88" y="618"/>
                    <a:pt x="95" y="614"/>
                  </a:cubicBezTo>
                  <a:cubicBezTo>
                    <a:pt x="154" y="580"/>
                    <a:pt x="154" y="580"/>
                    <a:pt x="154" y="580"/>
                  </a:cubicBezTo>
                  <a:cubicBezTo>
                    <a:pt x="163" y="575"/>
                    <a:pt x="176" y="578"/>
                    <a:pt x="181" y="585"/>
                  </a:cubicBezTo>
                  <a:cubicBezTo>
                    <a:pt x="181" y="585"/>
                    <a:pt x="181" y="585"/>
                    <a:pt x="181" y="585"/>
                  </a:cubicBezTo>
                  <a:cubicBezTo>
                    <a:pt x="187" y="593"/>
                    <a:pt x="186" y="604"/>
                    <a:pt x="177" y="609"/>
                  </a:cubicBezTo>
                  <a:cubicBezTo>
                    <a:pt x="129" y="637"/>
                    <a:pt x="129" y="637"/>
                    <a:pt x="129" y="637"/>
                  </a:cubicBezTo>
                  <a:cubicBezTo>
                    <a:pt x="129" y="744"/>
                    <a:pt x="129" y="744"/>
                    <a:pt x="129" y="744"/>
                  </a:cubicBezTo>
                  <a:cubicBezTo>
                    <a:pt x="154" y="729"/>
                    <a:pt x="154" y="729"/>
                    <a:pt x="154" y="729"/>
                  </a:cubicBezTo>
                  <a:cubicBezTo>
                    <a:pt x="163" y="724"/>
                    <a:pt x="176" y="725"/>
                    <a:pt x="182" y="7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grpSp>
      <p:grpSp>
        <p:nvGrpSpPr>
          <p:cNvPr id="76" name="Group 75"/>
          <p:cNvGrpSpPr/>
          <p:nvPr/>
        </p:nvGrpSpPr>
        <p:grpSpPr>
          <a:xfrm>
            <a:off x="6333927" y="2222158"/>
            <a:ext cx="857992" cy="667086"/>
            <a:chOff x="8150715" y="4071372"/>
            <a:chExt cx="1143692" cy="889448"/>
          </a:xfrm>
        </p:grpSpPr>
        <p:sp>
          <p:nvSpPr>
            <p:cNvPr id="80" name="Freeform 34"/>
            <p:cNvSpPr>
              <a:spLocks noEditPoints="1"/>
            </p:cNvSpPr>
            <p:nvPr/>
          </p:nvSpPr>
          <p:spPr bwMode="auto">
            <a:xfrm>
              <a:off x="8810226" y="4485693"/>
              <a:ext cx="484181" cy="475127"/>
            </a:xfrm>
            <a:custGeom>
              <a:avLst/>
              <a:gdLst>
                <a:gd name="T0" fmla="*/ 1691 w 1811"/>
                <a:gd name="T1" fmla="*/ 192 h 1777"/>
                <a:gd name="T2" fmla="*/ 907 w 1811"/>
                <a:gd name="T3" fmla="*/ 0 h 1777"/>
                <a:gd name="T4" fmla="*/ 330 w 1811"/>
                <a:gd name="T5" fmla="*/ 83 h 1777"/>
                <a:gd name="T6" fmla="*/ 120 w 1811"/>
                <a:gd name="T7" fmla="*/ 192 h 1777"/>
                <a:gd name="T8" fmla="*/ 0 w 1811"/>
                <a:gd name="T9" fmla="*/ 419 h 1777"/>
                <a:gd name="T10" fmla="*/ 0 w 1811"/>
                <a:gd name="T11" fmla="*/ 1306 h 1777"/>
                <a:gd name="T12" fmla="*/ 108 w 1811"/>
                <a:gd name="T13" fmla="*/ 1543 h 1777"/>
                <a:gd name="T14" fmla="*/ 907 w 1811"/>
                <a:gd name="T15" fmla="*/ 1777 h 1777"/>
                <a:gd name="T16" fmla="*/ 1150 w 1811"/>
                <a:gd name="T17" fmla="*/ 1762 h 1777"/>
                <a:gd name="T18" fmla="*/ 1700 w 1811"/>
                <a:gd name="T19" fmla="*/ 1547 h 1777"/>
                <a:gd name="T20" fmla="*/ 1703 w 1811"/>
                <a:gd name="T21" fmla="*/ 1547 h 1777"/>
                <a:gd name="T22" fmla="*/ 1811 w 1811"/>
                <a:gd name="T23" fmla="*/ 1310 h 1777"/>
                <a:gd name="T24" fmla="*/ 1811 w 1811"/>
                <a:gd name="T25" fmla="*/ 832 h 1777"/>
                <a:gd name="T26" fmla="*/ 1811 w 1811"/>
                <a:gd name="T27" fmla="*/ 832 h 1777"/>
                <a:gd name="T28" fmla="*/ 1811 w 1811"/>
                <a:gd name="T29" fmla="*/ 419 h 1777"/>
                <a:gd name="T30" fmla="*/ 1691 w 1811"/>
                <a:gd name="T31" fmla="*/ 192 h 1777"/>
                <a:gd name="T32" fmla="*/ 907 w 1811"/>
                <a:gd name="T33" fmla="*/ 167 h 1777"/>
                <a:gd name="T34" fmla="*/ 1646 w 1811"/>
                <a:gd name="T35" fmla="*/ 419 h 1777"/>
                <a:gd name="T36" fmla="*/ 907 w 1811"/>
                <a:gd name="T37" fmla="*/ 672 h 1777"/>
                <a:gd name="T38" fmla="*/ 167 w 1811"/>
                <a:gd name="T39" fmla="*/ 419 h 1777"/>
                <a:gd name="T40" fmla="*/ 907 w 1811"/>
                <a:gd name="T41" fmla="*/ 167 h 1777"/>
                <a:gd name="T42" fmla="*/ 167 w 1811"/>
                <a:gd name="T43" fmla="*/ 593 h 1777"/>
                <a:gd name="T44" fmla="*/ 232 w 1811"/>
                <a:gd name="T45" fmla="*/ 638 h 1777"/>
                <a:gd name="T46" fmla="*/ 907 w 1811"/>
                <a:gd name="T47" fmla="*/ 771 h 1777"/>
                <a:gd name="T48" fmla="*/ 1455 w 1811"/>
                <a:gd name="T49" fmla="*/ 692 h 1777"/>
                <a:gd name="T50" fmla="*/ 1641 w 1811"/>
                <a:gd name="T51" fmla="*/ 598 h 1777"/>
                <a:gd name="T52" fmla="*/ 1646 w 1811"/>
                <a:gd name="T53" fmla="*/ 593 h 1777"/>
                <a:gd name="T54" fmla="*/ 1646 w 1811"/>
                <a:gd name="T55" fmla="*/ 774 h 1777"/>
                <a:gd name="T56" fmla="*/ 1646 w 1811"/>
                <a:gd name="T57" fmla="*/ 822 h 1777"/>
                <a:gd name="T58" fmla="*/ 1245 w 1811"/>
                <a:gd name="T59" fmla="*/ 932 h 1777"/>
                <a:gd name="T60" fmla="*/ 901 w 1811"/>
                <a:gd name="T61" fmla="*/ 962 h 1777"/>
                <a:gd name="T62" fmla="*/ 167 w 1811"/>
                <a:gd name="T63" fmla="*/ 722 h 1777"/>
                <a:gd name="T64" fmla="*/ 167 w 1811"/>
                <a:gd name="T65" fmla="*/ 593 h 1777"/>
                <a:gd name="T66" fmla="*/ 167 w 1811"/>
                <a:gd name="T67" fmla="*/ 1049 h 1777"/>
                <a:gd name="T68" fmla="*/ 167 w 1811"/>
                <a:gd name="T69" fmla="*/ 884 h 1777"/>
                <a:gd name="T70" fmla="*/ 232 w 1811"/>
                <a:gd name="T71" fmla="*/ 929 h 1777"/>
                <a:gd name="T72" fmla="*/ 901 w 1811"/>
                <a:gd name="T73" fmla="*/ 1058 h 1777"/>
                <a:gd name="T74" fmla="*/ 1183 w 1811"/>
                <a:gd name="T75" fmla="*/ 1040 h 1777"/>
                <a:gd name="T76" fmla="*/ 1646 w 1811"/>
                <a:gd name="T77" fmla="*/ 934 h 1777"/>
                <a:gd name="T78" fmla="*/ 1646 w 1811"/>
                <a:gd name="T79" fmla="*/ 1138 h 1777"/>
                <a:gd name="T80" fmla="*/ 1159 w 1811"/>
                <a:gd name="T81" fmla="*/ 1252 h 1777"/>
                <a:gd name="T82" fmla="*/ 901 w 1811"/>
                <a:gd name="T83" fmla="*/ 1268 h 1777"/>
                <a:gd name="T84" fmla="*/ 167 w 1811"/>
                <a:gd name="T85" fmla="*/ 1053 h 1777"/>
                <a:gd name="T86" fmla="*/ 167 w 1811"/>
                <a:gd name="T87" fmla="*/ 1049 h 1777"/>
                <a:gd name="T88" fmla="*/ 907 w 1811"/>
                <a:gd name="T89" fmla="*/ 1611 h 1777"/>
                <a:gd name="T90" fmla="*/ 167 w 1811"/>
                <a:gd name="T91" fmla="*/ 1306 h 1777"/>
                <a:gd name="T92" fmla="*/ 167 w 1811"/>
                <a:gd name="T93" fmla="*/ 1196 h 1777"/>
                <a:gd name="T94" fmla="*/ 226 w 1811"/>
                <a:gd name="T95" fmla="*/ 1233 h 1777"/>
                <a:gd name="T96" fmla="*/ 901 w 1811"/>
                <a:gd name="T97" fmla="*/ 1365 h 1777"/>
                <a:gd name="T98" fmla="*/ 1157 w 1811"/>
                <a:gd name="T99" fmla="*/ 1350 h 1777"/>
                <a:gd name="T100" fmla="*/ 1646 w 1811"/>
                <a:gd name="T101" fmla="*/ 1241 h 1777"/>
                <a:gd name="T102" fmla="*/ 1646 w 1811"/>
                <a:gd name="T103" fmla="*/ 1394 h 1777"/>
                <a:gd name="T104" fmla="*/ 1517 w 1811"/>
                <a:gd name="T105" fmla="*/ 1510 h 1777"/>
                <a:gd name="T106" fmla="*/ 1153 w 1811"/>
                <a:gd name="T107" fmla="*/ 1594 h 1777"/>
                <a:gd name="T108" fmla="*/ 907 w 1811"/>
                <a:gd name="T109" fmla="*/ 1611 h 1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1" h="1777">
                  <a:moveTo>
                    <a:pt x="1691" y="192"/>
                  </a:moveTo>
                  <a:cubicBezTo>
                    <a:pt x="1512" y="56"/>
                    <a:pt x="1237" y="5"/>
                    <a:pt x="907" y="0"/>
                  </a:cubicBezTo>
                  <a:cubicBezTo>
                    <a:pt x="686" y="0"/>
                    <a:pt x="486" y="30"/>
                    <a:pt x="330" y="83"/>
                  </a:cubicBezTo>
                  <a:cubicBezTo>
                    <a:pt x="250" y="111"/>
                    <a:pt x="181" y="143"/>
                    <a:pt x="120" y="192"/>
                  </a:cubicBezTo>
                  <a:cubicBezTo>
                    <a:pt x="61" y="237"/>
                    <a:pt x="0" y="315"/>
                    <a:pt x="0" y="419"/>
                  </a:cubicBezTo>
                  <a:cubicBezTo>
                    <a:pt x="0" y="1306"/>
                    <a:pt x="0" y="1306"/>
                    <a:pt x="0" y="1306"/>
                  </a:cubicBezTo>
                  <a:cubicBezTo>
                    <a:pt x="0" y="1405"/>
                    <a:pt x="49" y="1488"/>
                    <a:pt x="108" y="1543"/>
                  </a:cubicBezTo>
                  <a:cubicBezTo>
                    <a:pt x="286" y="1707"/>
                    <a:pt x="571" y="1772"/>
                    <a:pt x="907" y="1777"/>
                  </a:cubicBezTo>
                  <a:cubicBezTo>
                    <a:pt x="989" y="1777"/>
                    <a:pt x="1074" y="1772"/>
                    <a:pt x="1150" y="1762"/>
                  </a:cubicBezTo>
                  <a:cubicBezTo>
                    <a:pt x="1150" y="1762"/>
                    <a:pt x="1560" y="1688"/>
                    <a:pt x="1700" y="1547"/>
                  </a:cubicBezTo>
                  <a:cubicBezTo>
                    <a:pt x="1703" y="1547"/>
                    <a:pt x="1703" y="1547"/>
                    <a:pt x="1703" y="1547"/>
                  </a:cubicBezTo>
                  <a:cubicBezTo>
                    <a:pt x="1762" y="1492"/>
                    <a:pt x="1811" y="1409"/>
                    <a:pt x="1811" y="1310"/>
                  </a:cubicBezTo>
                  <a:cubicBezTo>
                    <a:pt x="1811" y="1310"/>
                    <a:pt x="1811" y="1310"/>
                    <a:pt x="1811" y="832"/>
                  </a:cubicBezTo>
                  <a:cubicBezTo>
                    <a:pt x="1811" y="832"/>
                    <a:pt x="1811" y="832"/>
                    <a:pt x="1811" y="832"/>
                  </a:cubicBezTo>
                  <a:cubicBezTo>
                    <a:pt x="1811" y="419"/>
                    <a:pt x="1811" y="419"/>
                    <a:pt x="1811" y="419"/>
                  </a:cubicBezTo>
                  <a:cubicBezTo>
                    <a:pt x="1811" y="315"/>
                    <a:pt x="1750" y="237"/>
                    <a:pt x="1691" y="192"/>
                  </a:cubicBezTo>
                  <a:close/>
                  <a:moveTo>
                    <a:pt x="907" y="167"/>
                  </a:moveTo>
                  <a:cubicBezTo>
                    <a:pt x="1313" y="167"/>
                    <a:pt x="1646" y="280"/>
                    <a:pt x="1646" y="419"/>
                  </a:cubicBezTo>
                  <a:cubicBezTo>
                    <a:pt x="1646" y="559"/>
                    <a:pt x="1313" y="672"/>
                    <a:pt x="907" y="672"/>
                  </a:cubicBezTo>
                  <a:cubicBezTo>
                    <a:pt x="498" y="672"/>
                    <a:pt x="167" y="559"/>
                    <a:pt x="167" y="419"/>
                  </a:cubicBezTo>
                  <a:cubicBezTo>
                    <a:pt x="167" y="280"/>
                    <a:pt x="498" y="167"/>
                    <a:pt x="907" y="167"/>
                  </a:cubicBezTo>
                  <a:close/>
                  <a:moveTo>
                    <a:pt x="167" y="593"/>
                  </a:moveTo>
                  <a:cubicBezTo>
                    <a:pt x="186" y="609"/>
                    <a:pt x="208" y="625"/>
                    <a:pt x="232" y="638"/>
                  </a:cubicBezTo>
                  <a:cubicBezTo>
                    <a:pt x="385" y="722"/>
                    <a:pt x="626" y="769"/>
                    <a:pt x="907" y="771"/>
                  </a:cubicBezTo>
                  <a:cubicBezTo>
                    <a:pt x="1117" y="771"/>
                    <a:pt x="1310" y="742"/>
                    <a:pt x="1455" y="692"/>
                  </a:cubicBezTo>
                  <a:cubicBezTo>
                    <a:pt x="1529" y="667"/>
                    <a:pt x="1590" y="636"/>
                    <a:pt x="1641" y="598"/>
                  </a:cubicBezTo>
                  <a:cubicBezTo>
                    <a:pt x="1642" y="596"/>
                    <a:pt x="1644" y="594"/>
                    <a:pt x="1646" y="593"/>
                  </a:cubicBezTo>
                  <a:cubicBezTo>
                    <a:pt x="1646" y="774"/>
                    <a:pt x="1646" y="774"/>
                    <a:pt x="1646" y="774"/>
                  </a:cubicBezTo>
                  <a:cubicBezTo>
                    <a:pt x="1646" y="822"/>
                    <a:pt x="1646" y="822"/>
                    <a:pt x="1646" y="822"/>
                  </a:cubicBezTo>
                  <a:cubicBezTo>
                    <a:pt x="1472" y="895"/>
                    <a:pt x="1245" y="932"/>
                    <a:pt x="1245" y="932"/>
                  </a:cubicBezTo>
                  <a:cubicBezTo>
                    <a:pt x="1143" y="950"/>
                    <a:pt x="1025" y="962"/>
                    <a:pt x="901" y="962"/>
                  </a:cubicBezTo>
                  <a:cubicBezTo>
                    <a:pt x="505" y="962"/>
                    <a:pt x="182" y="854"/>
                    <a:pt x="167" y="722"/>
                  </a:cubicBezTo>
                  <a:cubicBezTo>
                    <a:pt x="167" y="593"/>
                    <a:pt x="167" y="593"/>
                    <a:pt x="167" y="593"/>
                  </a:cubicBezTo>
                  <a:close/>
                  <a:moveTo>
                    <a:pt x="167" y="1049"/>
                  </a:moveTo>
                  <a:cubicBezTo>
                    <a:pt x="167" y="940"/>
                    <a:pt x="167" y="899"/>
                    <a:pt x="167" y="884"/>
                  </a:cubicBezTo>
                  <a:cubicBezTo>
                    <a:pt x="187" y="901"/>
                    <a:pt x="209" y="914"/>
                    <a:pt x="232" y="929"/>
                  </a:cubicBezTo>
                  <a:cubicBezTo>
                    <a:pt x="385" y="1012"/>
                    <a:pt x="625" y="1058"/>
                    <a:pt x="901" y="1058"/>
                  </a:cubicBezTo>
                  <a:cubicBezTo>
                    <a:pt x="1000" y="1058"/>
                    <a:pt x="1096" y="1048"/>
                    <a:pt x="1183" y="1040"/>
                  </a:cubicBezTo>
                  <a:cubicBezTo>
                    <a:pt x="1381" y="1022"/>
                    <a:pt x="1569" y="961"/>
                    <a:pt x="1646" y="934"/>
                  </a:cubicBezTo>
                  <a:cubicBezTo>
                    <a:pt x="1646" y="1138"/>
                    <a:pt x="1646" y="1138"/>
                    <a:pt x="1646" y="1138"/>
                  </a:cubicBezTo>
                  <a:cubicBezTo>
                    <a:pt x="1283" y="1244"/>
                    <a:pt x="1159" y="1252"/>
                    <a:pt x="1159" y="1252"/>
                  </a:cubicBezTo>
                  <a:cubicBezTo>
                    <a:pt x="1079" y="1262"/>
                    <a:pt x="991" y="1268"/>
                    <a:pt x="901" y="1268"/>
                  </a:cubicBezTo>
                  <a:cubicBezTo>
                    <a:pt x="527" y="1268"/>
                    <a:pt x="218" y="1174"/>
                    <a:pt x="167" y="1053"/>
                  </a:cubicBezTo>
                  <a:cubicBezTo>
                    <a:pt x="167" y="1049"/>
                    <a:pt x="167" y="1049"/>
                    <a:pt x="167" y="1049"/>
                  </a:cubicBezTo>
                  <a:close/>
                  <a:moveTo>
                    <a:pt x="907" y="1611"/>
                  </a:moveTo>
                  <a:cubicBezTo>
                    <a:pt x="498" y="1611"/>
                    <a:pt x="167" y="1474"/>
                    <a:pt x="167" y="1306"/>
                  </a:cubicBezTo>
                  <a:cubicBezTo>
                    <a:pt x="167" y="1262"/>
                    <a:pt x="167" y="1226"/>
                    <a:pt x="167" y="1196"/>
                  </a:cubicBezTo>
                  <a:cubicBezTo>
                    <a:pt x="186" y="1210"/>
                    <a:pt x="205" y="1221"/>
                    <a:pt x="226" y="1233"/>
                  </a:cubicBezTo>
                  <a:cubicBezTo>
                    <a:pt x="378" y="1318"/>
                    <a:pt x="622" y="1365"/>
                    <a:pt x="901" y="1365"/>
                  </a:cubicBezTo>
                  <a:cubicBezTo>
                    <a:pt x="991" y="1365"/>
                    <a:pt x="1076" y="1359"/>
                    <a:pt x="1157" y="1350"/>
                  </a:cubicBezTo>
                  <a:cubicBezTo>
                    <a:pt x="1346" y="1327"/>
                    <a:pt x="1544" y="1272"/>
                    <a:pt x="1646" y="1241"/>
                  </a:cubicBezTo>
                  <a:cubicBezTo>
                    <a:pt x="1646" y="1394"/>
                    <a:pt x="1646" y="1394"/>
                    <a:pt x="1646" y="1394"/>
                  </a:cubicBezTo>
                  <a:cubicBezTo>
                    <a:pt x="1636" y="1419"/>
                    <a:pt x="1607" y="1462"/>
                    <a:pt x="1517" y="1510"/>
                  </a:cubicBezTo>
                  <a:cubicBezTo>
                    <a:pt x="1291" y="1579"/>
                    <a:pt x="1153" y="1594"/>
                    <a:pt x="1153" y="1594"/>
                  </a:cubicBezTo>
                  <a:cubicBezTo>
                    <a:pt x="1077" y="1606"/>
                    <a:pt x="991" y="1611"/>
                    <a:pt x="907" y="1611"/>
                  </a:cubicBezTo>
                  <a:close/>
                </a:path>
              </a:pathLst>
            </a:custGeom>
            <a:solidFill>
              <a:srgbClr val="FFFFFF"/>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302" tIns="41151" rIns="82302" bIns="41151" numCol="1" rtlCol="0" anchor="ctr" anchorCtr="0" compatLnSpc="1">
              <a:prstTxWarp prst="textNoShape">
                <a:avLst/>
              </a:prstTxWarp>
            </a:bodyPr>
            <a:lstStyle/>
            <a:p>
              <a:pPr defTabSz="555629"/>
              <a:endParaRPr lang="en-US" spc="-92">
                <a:solidFill>
                  <a:schemeClr val="tx1">
                    <a:lumMod val="50000"/>
                  </a:schemeClr>
                </a:solidFill>
                <a:latin typeface="Segoe Light" pitchFamily="34" charset="0"/>
              </a:endParaRPr>
            </a:p>
          </p:txBody>
        </p:sp>
        <p:sp>
          <p:nvSpPr>
            <p:cNvPr id="81" name="Freeform 80"/>
            <p:cNvSpPr>
              <a:spLocks noEditPoints="1"/>
            </p:cNvSpPr>
            <p:nvPr/>
          </p:nvSpPr>
          <p:spPr bwMode="black">
            <a:xfrm>
              <a:off x="8150715" y="4071372"/>
              <a:ext cx="298127" cy="601200"/>
            </a:xfrm>
            <a:custGeom>
              <a:avLst/>
              <a:gdLst/>
              <a:ahLst/>
              <a:cxnLst>
                <a:cxn ang="0">
                  <a:pos x="260" y="0"/>
                </a:cxn>
                <a:cxn ang="0">
                  <a:pos x="7" y="0"/>
                </a:cxn>
                <a:cxn ang="0">
                  <a:pos x="0" y="7"/>
                </a:cxn>
                <a:cxn ang="0">
                  <a:pos x="0" y="112"/>
                </a:cxn>
                <a:cxn ang="0">
                  <a:pos x="0" y="119"/>
                </a:cxn>
                <a:cxn ang="0">
                  <a:pos x="0" y="531"/>
                </a:cxn>
                <a:cxn ang="0">
                  <a:pos x="7" y="538"/>
                </a:cxn>
                <a:cxn ang="0">
                  <a:pos x="260" y="538"/>
                </a:cxn>
                <a:cxn ang="0">
                  <a:pos x="267" y="531"/>
                </a:cxn>
                <a:cxn ang="0">
                  <a:pos x="267" y="119"/>
                </a:cxn>
                <a:cxn ang="0">
                  <a:pos x="267" y="112"/>
                </a:cxn>
                <a:cxn ang="0">
                  <a:pos x="267" y="7"/>
                </a:cxn>
                <a:cxn ang="0">
                  <a:pos x="260" y="0"/>
                </a:cxn>
                <a:cxn ang="0">
                  <a:pos x="32" y="82"/>
                </a:cxn>
                <a:cxn ang="0">
                  <a:pos x="32" y="57"/>
                </a:cxn>
                <a:cxn ang="0">
                  <a:pos x="39" y="50"/>
                </a:cxn>
                <a:cxn ang="0">
                  <a:pos x="228" y="50"/>
                </a:cxn>
                <a:cxn ang="0">
                  <a:pos x="235" y="57"/>
                </a:cxn>
                <a:cxn ang="0">
                  <a:pos x="235" y="82"/>
                </a:cxn>
                <a:cxn ang="0">
                  <a:pos x="228" y="89"/>
                </a:cxn>
                <a:cxn ang="0">
                  <a:pos x="39" y="89"/>
                </a:cxn>
                <a:cxn ang="0">
                  <a:pos x="32" y="82"/>
                </a:cxn>
                <a:cxn ang="0">
                  <a:pos x="213" y="254"/>
                </a:cxn>
                <a:cxn ang="0">
                  <a:pos x="195" y="236"/>
                </a:cxn>
                <a:cxn ang="0">
                  <a:pos x="213" y="218"/>
                </a:cxn>
                <a:cxn ang="0">
                  <a:pos x="232" y="236"/>
                </a:cxn>
                <a:cxn ang="0">
                  <a:pos x="213" y="254"/>
                </a:cxn>
                <a:cxn ang="0">
                  <a:pos x="213" y="194"/>
                </a:cxn>
                <a:cxn ang="0">
                  <a:pos x="189" y="170"/>
                </a:cxn>
                <a:cxn ang="0">
                  <a:pos x="213" y="146"/>
                </a:cxn>
                <a:cxn ang="0">
                  <a:pos x="238" y="170"/>
                </a:cxn>
                <a:cxn ang="0">
                  <a:pos x="213" y="194"/>
                </a:cxn>
              </a:cxnLst>
              <a:rect l="0" t="0" r="r" b="b"/>
              <a:pathLst>
                <a:path w="267" h="538">
                  <a:moveTo>
                    <a:pt x="260" y="0"/>
                  </a:moveTo>
                  <a:cubicBezTo>
                    <a:pt x="7" y="0"/>
                    <a:pt x="7" y="0"/>
                    <a:pt x="7" y="0"/>
                  </a:cubicBezTo>
                  <a:cubicBezTo>
                    <a:pt x="3" y="0"/>
                    <a:pt x="0" y="3"/>
                    <a:pt x="0" y="7"/>
                  </a:cubicBezTo>
                  <a:cubicBezTo>
                    <a:pt x="0" y="112"/>
                    <a:pt x="0" y="112"/>
                    <a:pt x="0" y="112"/>
                  </a:cubicBezTo>
                  <a:cubicBezTo>
                    <a:pt x="0" y="119"/>
                    <a:pt x="0" y="119"/>
                    <a:pt x="0" y="119"/>
                  </a:cubicBezTo>
                  <a:cubicBezTo>
                    <a:pt x="0" y="531"/>
                    <a:pt x="0" y="531"/>
                    <a:pt x="0" y="531"/>
                  </a:cubicBezTo>
                  <a:cubicBezTo>
                    <a:pt x="0" y="535"/>
                    <a:pt x="3" y="538"/>
                    <a:pt x="7" y="538"/>
                  </a:cubicBezTo>
                  <a:cubicBezTo>
                    <a:pt x="260" y="538"/>
                    <a:pt x="260" y="538"/>
                    <a:pt x="260" y="538"/>
                  </a:cubicBezTo>
                  <a:cubicBezTo>
                    <a:pt x="264" y="538"/>
                    <a:pt x="267" y="535"/>
                    <a:pt x="267" y="531"/>
                  </a:cubicBezTo>
                  <a:cubicBezTo>
                    <a:pt x="267" y="119"/>
                    <a:pt x="267" y="119"/>
                    <a:pt x="267" y="119"/>
                  </a:cubicBezTo>
                  <a:cubicBezTo>
                    <a:pt x="267" y="112"/>
                    <a:pt x="267" y="112"/>
                    <a:pt x="267" y="112"/>
                  </a:cubicBezTo>
                  <a:cubicBezTo>
                    <a:pt x="267" y="7"/>
                    <a:pt x="267" y="7"/>
                    <a:pt x="267" y="7"/>
                  </a:cubicBezTo>
                  <a:cubicBezTo>
                    <a:pt x="267" y="3"/>
                    <a:pt x="264" y="0"/>
                    <a:pt x="260" y="0"/>
                  </a:cubicBezTo>
                  <a:close/>
                  <a:moveTo>
                    <a:pt x="32" y="82"/>
                  </a:moveTo>
                  <a:cubicBezTo>
                    <a:pt x="32" y="57"/>
                    <a:pt x="32" y="57"/>
                    <a:pt x="32" y="57"/>
                  </a:cubicBezTo>
                  <a:cubicBezTo>
                    <a:pt x="32" y="53"/>
                    <a:pt x="35" y="50"/>
                    <a:pt x="39" y="50"/>
                  </a:cubicBezTo>
                  <a:cubicBezTo>
                    <a:pt x="228" y="50"/>
                    <a:pt x="228" y="50"/>
                    <a:pt x="228" y="50"/>
                  </a:cubicBezTo>
                  <a:cubicBezTo>
                    <a:pt x="232" y="50"/>
                    <a:pt x="235" y="53"/>
                    <a:pt x="235" y="57"/>
                  </a:cubicBezTo>
                  <a:cubicBezTo>
                    <a:pt x="235" y="82"/>
                    <a:pt x="235" y="82"/>
                    <a:pt x="235" y="82"/>
                  </a:cubicBezTo>
                  <a:cubicBezTo>
                    <a:pt x="235" y="86"/>
                    <a:pt x="232" y="89"/>
                    <a:pt x="228" y="89"/>
                  </a:cubicBezTo>
                  <a:cubicBezTo>
                    <a:pt x="39" y="89"/>
                    <a:pt x="39" y="89"/>
                    <a:pt x="39" y="89"/>
                  </a:cubicBezTo>
                  <a:cubicBezTo>
                    <a:pt x="35" y="89"/>
                    <a:pt x="32" y="86"/>
                    <a:pt x="32" y="82"/>
                  </a:cubicBezTo>
                  <a:close/>
                  <a:moveTo>
                    <a:pt x="213" y="254"/>
                  </a:moveTo>
                  <a:cubicBezTo>
                    <a:pt x="203" y="254"/>
                    <a:pt x="195" y="246"/>
                    <a:pt x="195" y="236"/>
                  </a:cubicBezTo>
                  <a:cubicBezTo>
                    <a:pt x="195" y="226"/>
                    <a:pt x="203" y="218"/>
                    <a:pt x="213" y="218"/>
                  </a:cubicBezTo>
                  <a:cubicBezTo>
                    <a:pt x="223" y="218"/>
                    <a:pt x="232" y="226"/>
                    <a:pt x="232" y="236"/>
                  </a:cubicBezTo>
                  <a:cubicBezTo>
                    <a:pt x="232" y="246"/>
                    <a:pt x="223" y="254"/>
                    <a:pt x="213" y="254"/>
                  </a:cubicBezTo>
                  <a:close/>
                  <a:moveTo>
                    <a:pt x="213" y="194"/>
                  </a:moveTo>
                  <a:cubicBezTo>
                    <a:pt x="200" y="194"/>
                    <a:pt x="189" y="183"/>
                    <a:pt x="189" y="170"/>
                  </a:cubicBezTo>
                  <a:cubicBezTo>
                    <a:pt x="189" y="156"/>
                    <a:pt x="200" y="146"/>
                    <a:pt x="213" y="146"/>
                  </a:cubicBezTo>
                  <a:cubicBezTo>
                    <a:pt x="227" y="146"/>
                    <a:pt x="238" y="156"/>
                    <a:pt x="238" y="170"/>
                  </a:cubicBezTo>
                  <a:cubicBezTo>
                    <a:pt x="238" y="183"/>
                    <a:pt x="227" y="194"/>
                    <a:pt x="213" y="194"/>
                  </a:cubicBezTo>
                  <a:close/>
                </a:path>
              </a:pathLst>
            </a:custGeom>
            <a:solidFill>
              <a:srgbClr val="FFFFFF"/>
            </a:solid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defTabSz="555629"/>
              <a:r>
                <a:rPr lang="en-US" spc="-92" dirty="0">
                  <a:solidFill>
                    <a:schemeClr val="tx1">
                      <a:lumMod val="50000"/>
                    </a:schemeClr>
                  </a:solidFill>
                  <a:latin typeface="Segoe Light" pitchFamily="34" charset="0"/>
                </a:rPr>
                <a:t> </a:t>
              </a:r>
            </a:p>
          </p:txBody>
        </p:sp>
        <p:sp>
          <p:nvSpPr>
            <p:cNvPr id="82" name="Freeform 81"/>
            <p:cNvSpPr>
              <a:spLocks noEditPoints="1"/>
            </p:cNvSpPr>
            <p:nvPr/>
          </p:nvSpPr>
          <p:spPr bwMode="black">
            <a:xfrm>
              <a:off x="8480471" y="4278533"/>
              <a:ext cx="298127" cy="601200"/>
            </a:xfrm>
            <a:custGeom>
              <a:avLst/>
              <a:gdLst/>
              <a:ahLst/>
              <a:cxnLst>
                <a:cxn ang="0">
                  <a:pos x="260" y="0"/>
                </a:cxn>
                <a:cxn ang="0">
                  <a:pos x="7" y="0"/>
                </a:cxn>
                <a:cxn ang="0">
                  <a:pos x="0" y="7"/>
                </a:cxn>
                <a:cxn ang="0">
                  <a:pos x="0" y="112"/>
                </a:cxn>
                <a:cxn ang="0">
                  <a:pos x="0" y="119"/>
                </a:cxn>
                <a:cxn ang="0">
                  <a:pos x="0" y="531"/>
                </a:cxn>
                <a:cxn ang="0">
                  <a:pos x="7" y="538"/>
                </a:cxn>
                <a:cxn ang="0">
                  <a:pos x="260" y="538"/>
                </a:cxn>
                <a:cxn ang="0">
                  <a:pos x="267" y="531"/>
                </a:cxn>
                <a:cxn ang="0">
                  <a:pos x="267" y="119"/>
                </a:cxn>
                <a:cxn ang="0">
                  <a:pos x="267" y="112"/>
                </a:cxn>
                <a:cxn ang="0">
                  <a:pos x="267" y="7"/>
                </a:cxn>
                <a:cxn ang="0">
                  <a:pos x="260" y="0"/>
                </a:cxn>
                <a:cxn ang="0">
                  <a:pos x="32" y="82"/>
                </a:cxn>
                <a:cxn ang="0">
                  <a:pos x="32" y="57"/>
                </a:cxn>
                <a:cxn ang="0">
                  <a:pos x="39" y="50"/>
                </a:cxn>
                <a:cxn ang="0">
                  <a:pos x="228" y="50"/>
                </a:cxn>
                <a:cxn ang="0">
                  <a:pos x="235" y="57"/>
                </a:cxn>
                <a:cxn ang="0">
                  <a:pos x="235" y="82"/>
                </a:cxn>
                <a:cxn ang="0">
                  <a:pos x="228" y="89"/>
                </a:cxn>
                <a:cxn ang="0">
                  <a:pos x="39" y="89"/>
                </a:cxn>
                <a:cxn ang="0">
                  <a:pos x="32" y="82"/>
                </a:cxn>
                <a:cxn ang="0">
                  <a:pos x="213" y="254"/>
                </a:cxn>
                <a:cxn ang="0">
                  <a:pos x="195" y="236"/>
                </a:cxn>
                <a:cxn ang="0">
                  <a:pos x="213" y="218"/>
                </a:cxn>
                <a:cxn ang="0">
                  <a:pos x="232" y="236"/>
                </a:cxn>
                <a:cxn ang="0">
                  <a:pos x="213" y="254"/>
                </a:cxn>
                <a:cxn ang="0">
                  <a:pos x="213" y="194"/>
                </a:cxn>
                <a:cxn ang="0">
                  <a:pos x="189" y="170"/>
                </a:cxn>
                <a:cxn ang="0">
                  <a:pos x="213" y="146"/>
                </a:cxn>
                <a:cxn ang="0">
                  <a:pos x="238" y="170"/>
                </a:cxn>
                <a:cxn ang="0">
                  <a:pos x="213" y="194"/>
                </a:cxn>
              </a:cxnLst>
              <a:rect l="0" t="0" r="r" b="b"/>
              <a:pathLst>
                <a:path w="267" h="538">
                  <a:moveTo>
                    <a:pt x="260" y="0"/>
                  </a:moveTo>
                  <a:cubicBezTo>
                    <a:pt x="7" y="0"/>
                    <a:pt x="7" y="0"/>
                    <a:pt x="7" y="0"/>
                  </a:cubicBezTo>
                  <a:cubicBezTo>
                    <a:pt x="3" y="0"/>
                    <a:pt x="0" y="3"/>
                    <a:pt x="0" y="7"/>
                  </a:cubicBezTo>
                  <a:cubicBezTo>
                    <a:pt x="0" y="112"/>
                    <a:pt x="0" y="112"/>
                    <a:pt x="0" y="112"/>
                  </a:cubicBezTo>
                  <a:cubicBezTo>
                    <a:pt x="0" y="119"/>
                    <a:pt x="0" y="119"/>
                    <a:pt x="0" y="119"/>
                  </a:cubicBezTo>
                  <a:cubicBezTo>
                    <a:pt x="0" y="531"/>
                    <a:pt x="0" y="531"/>
                    <a:pt x="0" y="531"/>
                  </a:cubicBezTo>
                  <a:cubicBezTo>
                    <a:pt x="0" y="535"/>
                    <a:pt x="3" y="538"/>
                    <a:pt x="7" y="538"/>
                  </a:cubicBezTo>
                  <a:cubicBezTo>
                    <a:pt x="260" y="538"/>
                    <a:pt x="260" y="538"/>
                    <a:pt x="260" y="538"/>
                  </a:cubicBezTo>
                  <a:cubicBezTo>
                    <a:pt x="264" y="538"/>
                    <a:pt x="267" y="535"/>
                    <a:pt x="267" y="531"/>
                  </a:cubicBezTo>
                  <a:cubicBezTo>
                    <a:pt x="267" y="119"/>
                    <a:pt x="267" y="119"/>
                    <a:pt x="267" y="119"/>
                  </a:cubicBezTo>
                  <a:cubicBezTo>
                    <a:pt x="267" y="112"/>
                    <a:pt x="267" y="112"/>
                    <a:pt x="267" y="112"/>
                  </a:cubicBezTo>
                  <a:cubicBezTo>
                    <a:pt x="267" y="7"/>
                    <a:pt x="267" y="7"/>
                    <a:pt x="267" y="7"/>
                  </a:cubicBezTo>
                  <a:cubicBezTo>
                    <a:pt x="267" y="3"/>
                    <a:pt x="264" y="0"/>
                    <a:pt x="260" y="0"/>
                  </a:cubicBezTo>
                  <a:close/>
                  <a:moveTo>
                    <a:pt x="32" y="82"/>
                  </a:moveTo>
                  <a:cubicBezTo>
                    <a:pt x="32" y="57"/>
                    <a:pt x="32" y="57"/>
                    <a:pt x="32" y="57"/>
                  </a:cubicBezTo>
                  <a:cubicBezTo>
                    <a:pt x="32" y="53"/>
                    <a:pt x="35" y="50"/>
                    <a:pt x="39" y="50"/>
                  </a:cubicBezTo>
                  <a:cubicBezTo>
                    <a:pt x="228" y="50"/>
                    <a:pt x="228" y="50"/>
                    <a:pt x="228" y="50"/>
                  </a:cubicBezTo>
                  <a:cubicBezTo>
                    <a:pt x="232" y="50"/>
                    <a:pt x="235" y="53"/>
                    <a:pt x="235" y="57"/>
                  </a:cubicBezTo>
                  <a:cubicBezTo>
                    <a:pt x="235" y="82"/>
                    <a:pt x="235" y="82"/>
                    <a:pt x="235" y="82"/>
                  </a:cubicBezTo>
                  <a:cubicBezTo>
                    <a:pt x="235" y="86"/>
                    <a:pt x="232" y="89"/>
                    <a:pt x="228" y="89"/>
                  </a:cubicBezTo>
                  <a:cubicBezTo>
                    <a:pt x="39" y="89"/>
                    <a:pt x="39" y="89"/>
                    <a:pt x="39" y="89"/>
                  </a:cubicBezTo>
                  <a:cubicBezTo>
                    <a:pt x="35" y="89"/>
                    <a:pt x="32" y="86"/>
                    <a:pt x="32" y="82"/>
                  </a:cubicBezTo>
                  <a:close/>
                  <a:moveTo>
                    <a:pt x="213" y="254"/>
                  </a:moveTo>
                  <a:cubicBezTo>
                    <a:pt x="203" y="254"/>
                    <a:pt x="195" y="246"/>
                    <a:pt x="195" y="236"/>
                  </a:cubicBezTo>
                  <a:cubicBezTo>
                    <a:pt x="195" y="226"/>
                    <a:pt x="203" y="218"/>
                    <a:pt x="213" y="218"/>
                  </a:cubicBezTo>
                  <a:cubicBezTo>
                    <a:pt x="223" y="218"/>
                    <a:pt x="232" y="226"/>
                    <a:pt x="232" y="236"/>
                  </a:cubicBezTo>
                  <a:cubicBezTo>
                    <a:pt x="232" y="246"/>
                    <a:pt x="223" y="254"/>
                    <a:pt x="213" y="254"/>
                  </a:cubicBezTo>
                  <a:close/>
                  <a:moveTo>
                    <a:pt x="213" y="194"/>
                  </a:moveTo>
                  <a:cubicBezTo>
                    <a:pt x="200" y="194"/>
                    <a:pt x="189" y="183"/>
                    <a:pt x="189" y="170"/>
                  </a:cubicBezTo>
                  <a:cubicBezTo>
                    <a:pt x="189" y="156"/>
                    <a:pt x="200" y="146"/>
                    <a:pt x="213" y="146"/>
                  </a:cubicBezTo>
                  <a:cubicBezTo>
                    <a:pt x="227" y="146"/>
                    <a:pt x="238" y="156"/>
                    <a:pt x="238" y="170"/>
                  </a:cubicBezTo>
                  <a:cubicBezTo>
                    <a:pt x="238" y="183"/>
                    <a:pt x="227" y="194"/>
                    <a:pt x="213" y="194"/>
                  </a:cubicBezTo>
                  <a:close/>
                </a:path>
              </a:pathLst>
            </a:custGeom>
            <a:solidFill>
              <a:srgbClr val="FFFFFF"/>
            </a:solid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defTabSz="555629"/>
              <a:r>
                <a:rPr lang="en-US" spc="-92" dirty="0">
                  <a:solidFill>
                    <a:schemeClr val="tx1">
                      <a:lumMod val="50000"/>
                    </a:schemeClr>
                  </a:solidFill>
                  <a:latin typeface="Segoe Light" pitchFamily="34" charset="0"/>
                </a:rPr>
                <a:t> </a:t>
              </a:r>
            </a:p>
          </p:txBody>
        </p:sp>
      </p:grpSp>
    </p:spTree>
    <p:extLst>
      <p:ext uri="{BB962C8B-B14F-4D97-AF65-F5344CB8AC3E}">
        <p14:creationId xmlns:p14="http://schemas.microsoft.com/office/powerpoint/2010/main" val="12571168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fade">
                                      <p:cBhvr>
                                        <p:cTn id="7" dur="500"/>
                                        <p:tgtEl>
                                          <p:spTgt spid="2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xEl>
                                              <p:pRg st="1" end="1"/>
                                            </p:txEl>
                                          </p:spTgt>
                                        </p:tgtEl>
                                        <p:attrNameLst>
                                          <p:attrName>style.visibility</p:attrName>
                                        </p:attrNameLst>
                                      </p:cBhvr>
                                      <p:to>
                                        <p:strVal val="visible"/>
                                      </p:to>
                                    </p:set>
                                    <p:animEffect transition="in" filter="fade">
                                      <p:cBhvr>
                                        <p:cTn id="10" dur="500"/>
                                        <p:tgtEl>
                                          <p:spTgt spid="2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xEl>
                                              <p:pRg st="2" end="2"/>
                                            </p:txEl>
                                          </p:spTgt>
                                        </p:tgtEl>
                                        <p:attrNameLst>
                                          <p:attrName>style.visibility</p:attrName>
                                        </p:attrNameLst>
                                      </p:cBhvr>
                                      <p:to>
                                        <p:strVal val="visible"/>
                                      </p:to>
                                    </p:set>
                                    <p:animEffect transition="in" filter="fade">
                                      <p:cBhvr>
                                        <p:cTn id="13" dur="500"/>
                                        <p:tgtEl>
                                          <p:spTgt spid="2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
                                            <p:txEl>
                                              <p:pRg st="3" end="3"/>
                                            </p:txEl>
                                          </p:spTgt>
                                        </p:tgtEl>
                                        <p:attrNameLst>
                                          <p:attrName>style.visibility</p:attrName>
                                        </p:attrNameLst>
                                      </p:cBhvr>
                                      <p:to>
                                        <p:strVal val="visible"/>
                                      </p:to>
                                    </p:set>
                                    <p:animEffect transition="in" filter="fade">
                                      <p:cBhvr>
                                        <p:cTn id="16" dur="500"/>
                                        <p:tgtEl>
                                          <p:spTgt spid="2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5" grpId="0"/>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VM to VM Performance</a:t>
            </a:r>
            <a:endParaRPr lang="en-US" dirty="0"/>
          </a:p>
        </p:txBody>
      </p:sp>
      <p:sp>
        <p:nvSpPr>
          <p:cNvPr id="6" name="Text Placeholder 5"/>
          <p:cNvSpPr>
            <a:spLocks noGrp="1"/>
          </p:cNvSpPr>
          <p:nvPr>
            <p:ph type="body" sz="quarter" idx="10"/>
          </p:nvPr>
        </p:nvSpPr>
        <p:spPr>
          <a:xfrm>
            <a:off x="389436" y="1085850"/>
            <a:ext cx="8363938" cy="415498"/>
          </a:xfrm>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349039099"/>
              </p:ext>
            </p:extLst>
          </p:nvPr>
        </p:nvGraphicFramePr>
        <p:xfrm>
          <a:off x="389435" y="1085849"/>
          <a:ext cx="8363940" cy="2331720"/>
        </p:xfrm>
        <a:graphic>
          <a:graphicData uri="http://schemas.openxmlformats.org/drawingml/2006/table">
            <a:tbl>
              <a:tblPr firstRow="1" firstCol="1" bandRow="1">
                <a:effectLst/>
                <a:tableStyleId>{18603FDC-E32A-4AB5-989C-0864C3EAD2B8}</a:tableStyleId>
              </a:tblPr>
              <a:tblGrid>
                <a:gridCol w="2734824"/>
                <a:gridCol w="1876372"/>
                <a:gridCol w="1876372"/>
                <a:gridCol w="1876372"/>
              </a:tblGrid>
              <a:tr h="777240">
                <a:tc>
                  <a:txBody>
                    <a:bodyPr/>
                    <a:lstStyle/>
                    <a:p>
                      <a:pPr marL="0" marR="0" algn="l">
                        <a:spcBef>
                          <a:spcPts val="0"/>
                        </a:spcBef>
                        <a:spcAft>
                          <a:spcPts val="0"/>
                        </a:spcAft>
                      </a:pPr>
                      <a:r>
                        <a:rPr lang="en-US" sz="1500" dirty="0" smtClean="0">
                          <a:solidFill>
                            <a:schemeClr val="lt1">
                              <a:alpha val="99000"/>
                            </a:schemeClr>
                          </a:solidFill>
                          <a:effectLst/>
                        </a:rPr>
                        <a:t>Category</a:t>
                      </a:r>
                      <a:br>
                        <a:rPr lang="en-US" sz="1500" dirty="0" smtClean="0">
                          <a:solidFill>
                            <a:schemeClr val="lt1">
                              <a:alpha val="99000"/>
                            </a:schemeClr>
                          </a:solidFill>
                          <a:effectLst/>
                        </a:rPr>
                      </a:br>
                      <a:endParaRPr lang="en-US" sz="1500" dirty="0">
                        <a:solidFill>
                          <a:schemeClr val="lt1">
                            <a:alpha val="99000"/>
                          </a:schemeClr>
                        </a:solidFill>
                        <a:effectLst/>
                        <a:latin typeface="Calibri"/>
                        <a:ea typeface="Calibri"/>
                      </a:endParaRPr>
                    </a:p>
                  </a:txBody>
                  <a:tcPr marL="68598" marR="68598"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4"/>
                    </a:solidFill>
                  </a:tcPr>
                </a:tc>
                <a:tc>
                  <a:txBody>
                    <a:bodyPr/>
                    <a:lstStyle/>
                    <a:p>
                      <a:pPr marL="0" marR="0" algn="ctr">
                        <a:spcBef>
                          <a:spcPts val="0"/>
                        </a:spcBef>
                        <a:spcAft>
                          <a:spcPts val="0"/>
                        </a:spcAft>
                      </a:pPr>
                      <a:r>
                        <a:rPr lang="en-US" sz="1500" dirty="0">
                          <a:solidFill>
                            <a:schemeClr val="lt1">
                              <a:alpha val="99000"/>
                            </a:schemeClr>
                          </a:solidFill>
                          <a:effectLst/>
                        </a:rPr>
                        <a:t>Latency </a:t>
                      </a:r>
                      <a:r>
                        <a:rPr lang="en-US" sz="1500" dirty="0" smtClean="0">
                          <a:solidFill>
                            <a:schemeClr val="lt1">
                              <a:alpha val="99000"/>
                            </a:schemeClr>
                          </a:solidFill>
                          <a:effectLst/>
                        </a:rPr>
                        <a:t/>
                      </a:r>
                      <a:br>
                        <a:rPr lang="en-US" sz="1500" dirty="0" smtClean="0">
                          <a:solidFill>
                            <a:schemeClr val="lt1">
                              <a:alpha val="99000"/>
                            </a:schemeClr>
                          </a:solidFill>
                          <a:effectLst/>
                        </a:rPr>
                      </a:br>
                      <a:r>
                        <a:rPr lang="en-US" sz="1500" dirty="0" smtClean="0">
                          <a:solidFill>
                            <a:schemeClr val="lt1">
                              <a:alpha val="99000"/>
                            </a:schemeClr>
                          </a:solidFill>
                          <a:effectLst/>
                        </a:rPr>
                        <a:t>(Round-Trip)</a:t>
                      </a:r>
                      <a:endParaRPr lang="en-US" sz="1500" dirty="0">
                        <a:solidFill>
                          <a:schemeClr val="lt1">
                            <a:alpha val="99000"/>
                          </a:schemeClr>
                        </a:solidFill>
                        <a:effectLst/>
                        <a:latin typeface="Calibri"/>
                        <a:ea typeface="Calibri"/>
                      </a:endParaRPr>
                    </a:p>
                  </a:txBody>
                  <a:tcPr marL="68598" marR="68598"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4"/>
                    </a:solidFill>
                  </a:tcPr>
                </a:tc>
                <a:tc>
                  <a:txBody>
                    <a:bodyPr/>
                    <a:lstStyle/>
                    <a:p>
                      <a:pPr marL="0" marR="0" algn="ctr">
                        <a:spcBef>
                          <a:spcPts val="0"/>
                        </a:spcBef>
                        <a:spcAft>
                          <a:spcPts val="0"/>
                        </a:spcAft>
                      </a:pPr>
                      <a:r>
                        <a:rPr lang="en-US" sz="1500" dirty="0" smtClean="0">
                          <a:solidFill>
                            <a:schemeClr val="lt1">
                              <a:alpha val="99000"/>
                            </a:schemeClr>
                          </a:solidFill>
                          <a:effectLst/>
                        </a:rPr>
                        <a:t>Comment</a:t>
                      </a:r>
                      <a:br>
                        <a:rPr lang="en-US" sz="1500" dirty="0" smtClean="0">
                          <a:solidFill>
                            <a:schemeClr val="lt1">
                              <a:alpha val="99000"/>
                            </a:schemeClr>
                          </a:solidFill>
                          <a:effectLst/>
                        </a:rPr>
                      </a:br>
                      <a:endParaRPr lang="en-US" sz="1500" dirty="0">
                        <a:solidFill>
                          <a:schemeClr val="lt1">
                            <a:alpha val="99000"/>
                          </a:schemeClr>
                        </a:solidFill>
                        <a:effectLst/>
                        <a:latin typeface="Calibri"/>
                        <a:ea typeface="Calibri"/>
                      </a:endParaRPr>
                    </a:p>
                  </a:txBody>
                  <a:tcPr marL="68598" marR="68598"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4"/>
                    </a:solidFill>
                  </a:tcPr>
                </a:tc>
                <a:tc>
                  <a:txBody>
                    <a:bodyPr/>
                    <a:lstStyle/>
                    <a:p>
                      <a:pPr marL="0" marR="0" algn="ctr">
                        <a:spcBef>
                          <a:spcPts val="0"/>
                        </a:spcBef>
                        <a:spcAft>
                          <a:spcPts val="0"/>
                        </a:spcAft>
                      </a:pPr>
                      <a:r>
                        <a:rPr lang="en-US" sz="1500" dirty="0" smtClean="0">
                          <a:solidFill>
                            <a:schemeClr val="lt1">
                              <a:alpha val="99000"/>
                            </a:schemeClr>
                          </a:solidFill>
                          <a:effectLst/>
                        </a:rPr>
                        <a:t>Network </a:t>
                      </a:r>
                      <a:br>
                        <a:rPr lang="en-US" sz="1500" dirty="0" smtClean="0">
                          <a:solidFill>
                            <a:schemeClr val="lt1">
                              <a:alpha val="99000"/>
                            </a:schemeClr>
                          </a:solidFill>
                          <a:effectLst/>
                        </a:rPr>
                      </a:br>
                      <a:r>
                        <a:rPr lang="en-US" sz="1500" dirty="0" smtClean="0">
                          <a:solidFill>
                            <a:schemeClr val="lt1">
                              <a:alpha val="99000"/>
                            </a:schemeClr>
                          </a:solidFill>
                          <a:effectLst/>
                        </a:rPr>
                        <a:t>Link Details</a:t>
                      </a:r>
                      <a:endParaRPr lang="en-US" sz="1500" dirty="0">
                        <a:solidFill>
                          <a:schemeClr val="lt1">
                            <a:alpha val="99000"/>
                          </a:schemeClr>
                        </a:solidFill>
                        <a:effectLst/>
                        <a:latin typeface="Calibri"/>
                        <a:ea typeface="Calibri"/>
                      </a:endParaRPr>
                    </a:p>
                  </a:txBody>
                  <a:tcPr marL="68598" marR="68598"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4"/>
                    </a:solidFill>
                  </a:tcPr>
                </a:tc>
              </a:tr>
              <a:tr h="777240">
                <a:tc>
                  <a:txBody>
                    <a:bodyPr/>
                    <a:lstStyle/>
                    <a:p>
                      <a:pPr marL="0" marR="0" algn="l">
                        <a:spcBef>
                          <a:spcPts val="0"/>
                        </a:spcBef>
                        <a:spcAft>
                          <a:spcPts val="0"/>
                        </a:spcAft>
                      </a:pPr>
                      <a:r>
                        <a:rPr lang="en-US" sz="1500" dirty="0" smtClean="0">
                          <a:solidFill>
                            <a:schemeClr val="tx2">
                              <a:alpha val="99000"/>
                            </a:schemeClr>
                          </a:solidFill>
                          <a:effectLst/>
                        </a:rPr>
                        <a:t>Inter-VM within a deployment (or</a:t>
                      </a:r>
                      <a:r>
                        <a:rPr lang="en-US" sz="1500" baseline="0" dirty="0" smtClean="0">
                          <a:solidFill>
                            <a:schemeClr val="tx2">
                              <a:alpha val="99000"/>
                            </a:schemeClr>
                          </a:solidFill>
                          <a:effectLst/>
                        </a:rPr>
                        <a:t> deployment to deployment with VNET)</a:t>
                      </a:r>
                      <a:endParaRPr lang="en-US" sz="1500" dirty="0">
                        <a:solidFill>
                          <a:schemeClr val="tx2">
                            <a:alpha val="99000"/>
                          </a:schemeClr>
                        </a:solidFill>
                        <a:effectLst/>
                        <a:latin typeface="Calibri"/>
                        <a:ea typeface="Calibri"/>
                      </a:endParaRPr>
                    </a:p>
                  </a:txBody>
                  <a:tcPr marL="68598" marR="68598"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500" dirty="0">
                          <a:solidFill>
                            <a:schemeClr val="tx2">
                              <a:alpha val="99000"/>
                            </a:schemeClr>
                          </a:solidFill>
                          <a:effectLst/>
                        </a:rPr>
                        <a:t>0.29 </a:t>
                      </a:r>
                      <a:r>
                        <a:rPr lang="en-US" sz="1500" dirty="0" err="1">
                          <a:solidFill>
                            <a:schemeClr val="tx2">
                              <a:alpha val="99000"/>
                            </a:schemeClr>
                          </a:solidFill>
                          <a:effectLst/>
                        </a:rPr>
                        <a:t>ms</a:t>
                      </a:r>
                      <a:endParaRPr lang="en-US" sz="1500" dirty="0">
                        <a:solidFill>
                          <a:schemeClr val="tx2">
                            <a:alpha val="99000"/>
                          </a:schemeClr>
                        </a:solidFill>
                        <a:effectLst/>
                        <a:latin typeface="Calibri"/>
                        <a:ea typeface="Calibri"/>
                      </a:endParaRPr>
                    </a:p>
                  </a:txBody>
                  <a:tcPr marL="68598" marR="68598"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500" dirty="0">
                          <a:solidFill>
                            <a:schemeClr val="tx2">
                              <a:alpha val="99000"/>
                            </a:schemeClr>
                          </a:solidFill>
                          <a:effectLst/>
                        </a:rPr>
                        <a:t>DIP </a:t>
                      </a:r>
                      <a:r>
                        <a:rPr lang="en-US" sz="1500" dirty="0" smtClean="0">
                          <a:solidFill>
                            <a:schemeClr val="tx2">
                              <a:alpha val="99000"/>
                            </a:schemeClr>
                          </a:solidFill>
                          <a:effectLst/>
                        </a:rPr>
                        <a:t/>
                      </a:r>
                      <a:br>
                        <a:rPr lang="en-US" sz="1500" dirty="0" smtClean="0">
                          <a:solidFill>
                            <a:schemeClr val="tx2">
                              <a:alpha val="99000"/>
                            </a:schemeClr>
                          </a:solidFill>
                          <a:effectLst/>
                        </a:rPr>
                      </a:br>
                      <a:r>
                        <a:rPr lang="en-US" sz="1500" dirty="0" smtClean="0">
                          <a:solidFill>
                            <a:schemeClr val="tx2">
                              <a:alpha val="99000"/>
                            </a:schemeClr>
                          </a:solidFill>
                          <a:effectLst/>
                        </a:rPr>
                        <a:t>to </a:t>
                      </a:r>
                      <a:r>
                        <a:rPr lang="en-US" sz="1500" dirty="0">
                          <a:solidFill>
                            <a:schemeClr val="tx2">
                              <a:alpha val="99000"/>
                            </a:schemeClr>
                          </a:solidFill>
                          <a:effectLst/>
                        </a:rPr>
                        <a:t>DIP</a:t>
                      </a:r>
                      <a:endParaRPr lang="en-US" sz="1500" dirty="0">
                        <a:solidFill>
                          <a:schemeClr val="tx2">
                            <a:alpha val="99000"/>
                          </a:schemeClr>
                        </a:solidFill>
                        <a:effectLst/>
                        <a:latin typeface="Calibri"/>
                        <a:ea typeface="Calibri"/>
                      </a:endParaRPr>
                    </a:p>
                  </a:txBody>
                  <a:tcPr marL="68598" marR="68598"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500" dirty="0" smtClean="0">
                          <a:solidFill>
                            <a:schemeClr val="tx2">
                              <a:alpha val="99000"/>
                            </a:schemeClr>
                          </a:solidFill>
                          <a:effectLst/>
                        </a:rPr>
                        <a:t>Traffic does not</a:t>
                      </a:r>
                      <a:r>
                        <a:rPr lang="en-US" sz="1500" baseline="0" dirty="0" smtClean="0">
                          <a:solidFill>
                            <a:schemeClr val="tx2">
                              <a:alpha val="99000"/>
                            </a:schemeClr>
                          </a:solidFill>
                          <a:effectLst/>
                        </a:rPr>
                        <a:t> flow through the LB</a:t>
                      </a:r>
                      <a:endParaRPr lang="en-US" sz="1500" dirty="0">
                        <a:solidFill>
                          <a:schemeClr val="tx2">
                            <a:alpha val="99000"/>
                          </a:schemeClr>
                        </a:solidFill>
                        <a:effectLst/>
                        <a:latin typeface="+mn-lt"/>
                        <a:ea typeface="Calibri"/>
                      </a:endParaRPr>
                    </a:p>
                  </a:txBody>
                  <a:tcPr marL="68598" marR="68598"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r>
              <a:tr h="777240">
                <a:tc>
                  <a:txBody>
                    <a:bodyPr/>
                    <a:lstStyle/>
                    <a:p>
                      <a:pPr marL="0" marR="0" algn="l">
                        <a:spcBef>
                          <a:spcPts val="0"/>
                        </a:spcBef>
                        <a:spcAft>
                          <a:spcPts val="0"/>
                        </a:spcAft>
                      </a:pPr>
                      <a:r>
                        <a:rPr lang="en-US" sz="1500" dirty="0" smtClean="0">
                          <a:solidFill>
                            <a:schemeClr val="tx2">
                              <a:alpha val="99000"/>
                            </a:schemeClr>
                          </a:solidFill>
                          <a:effectLst/>
                        </a:rPr>
                        <a:t>Inter-VM crossing a deployment</a:t>
                      </a:r>
                      <a:r>
                        <a:rPr lang="en-US" sz="1500" baseline="0" dirty="0" smtClean="0">
                          <a:solidFill>
                            <a:schemeClr val="tx2">
                              <a:alpha val="99000"/>
                            </a:schemeClr>
                          </a:solidFill>
                          <a:effectLst/>
                        </a:rPr>
                        <a:t> (same region)</a:t>
                      </a:r>
                      <a:endParaRPr lang="en-US" sz="1500" dirty="0">
                        <a:solidFill>
                          <a:schemeClr val="tx2">
                            <a:alpha val="99000"/>
                          </a:schemeClr>
                        </a:solidFill>
                        <a:effectLst/>
                        <a:latin typeface="Calibri"/>
                        <a:ea typeface="Calibri"/>
                      </a:endParaRPr>
                    </a:p>
                  </a:txBody>
                  <a:tcPr marL="68598" marR="68598"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500" dirty="0">
                          <a:solidFill>
                            <a:schemeClr val="tx2">
                              <a:alpha val="99000"/>
                            </a:schemeClr>
                          </a:solidFill>
                          <a:effectLst/>
                        </a:rPr>
                        <a:t>0.88 </a:t>
                      </a:r>
                      <a:r>
                        <a:rPr lang="en-US" sz="1500" dirty="0" err="1">
                          <a:solidFill>
                            <a:schemeClr val="tx2">
                              <a:alpha val="99000"/>
                            </a:schemeClr>
                          </a:solidFill>
                          <a:effectLst/>
                        </a:rPr>
                        <a:t>ms</a:t>
                      </a:r>
                      <a:endParaRPr lang="en-US" sz="1500" dirty="0">
                        <a:solidFill>
                          <a:schemeClr val="tx2">
                            <a:alpha val="99000"/>
                          </a:schemeClr>
                        </a:solidFill>
                        <a:effectLst/>
                        <a:latin typeface="Calibri"/>
                        <a:ea typeface="Calibri"/>
                      </a:endParaRPr>
                    </a:p>
                  </a:txBody>
                  <a:tcPr marL="68598" marR="68598"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500" dirty="0">
                          <a:solidFill>
                            <a:schemeClr val="tx2">
                              <a:alpha val="99000"/>
                            </a:schemeClr>
                          </a:solidFill>
                          <a:effectLst/>
                        </a:rPr>
                        <a:t>VIP </a:t>
                      </a:r>
                      <a:r>
                        <a:rPr lang="en-US" sz="1500" dirty="0" smtClean="0">
                          <a:solidFill>
                            <a:schemeClr val="tx2">
                              <a:alpha val="99000"/>
                            </a:schemeClr>
                          </a:solidFill>
                          <a:effectLst/>
                        </a:rPr>
                        <a:t/>
                      </a:r>
                      <a:br>
                        <a:rPr lang="en-US" sz="1500" dirty="0" smtClean="0">
                          <a:solidFill>
                            <a:schemeClr val="tx2">
                              <a:alpha val="99000"/>
                            </a:schemeClr>
                          </a:solidFill>
                          <a:effectLst/>
                        </a:rPr>
                      </a:br>
                      <a:r>
                        <a:rPr lang="en-US" sz="1500" dirty="0" smtClean="0">
                          <a:solidFill>
                            <a:schemeClr val="tx2">
                              <a:alpha val="99000"/>
                            </a:schemeClr>
                          </a:solidFill>
                          <a:effectLst/>
                        </a:rPr>
                        <a:t>to </a:t>
                      </a:r>
                      <a:r>
                        <a:rPr lang="en-US" sz="1500" dirty="0">
                          <a:solidFill>
                            <a:schemeClr val="tx2">
                              <a:alpha val="99000"/>
                            </a:schemeClr>
                          </a:solidFill>
                          <a:effectLst/>
                        </a:rPr>
                        <a:t>VIP</a:t>
                      </a:r>
                      <a:endParaRPr lang="en-US" sz="1500" dirty="0">
                        <a:solidFill>
                          <a:schemeClr val="tx2">
                            <a:alpha val="99000"/>
                          </a:schemeClr>
                        </a:solidFill>
                        <a:effectLst/>
                        <a:latin typeface="Calibri"/>
                        <a:ea typeface="Calibri"/>
                      </a:endParaRPr>
                    </a:p>
                  </a:txBody>
                  <a:tcPr marL="68598" marR="68598"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500" dirty="0" smtClean="0">
                          <a:solidFill>
                            <a:schemeClr val="tx2">
                              <a:alpha val="99000"/>
                            </a:schemeClr>
                          </a:solidFill>
                          <a:effectLst/>
                        </a:rPr>
                        <a:t>Traffic</a:t>
                      </a:r>
                      <a:r>
                        <a:rPr lang="en-US" sz="1500" baseline="0" dirty="0" smtClean="0">
                          <a:solidFill>
                            <a:schemeClr val="tx2">
                              <a:alpha val="99000"/>
                            </a:schemeClr>
                          </a:solidFill>
                          <a:effectLst/>
                        </a:rPr>
                        <a:t> flows </a:t>
                      </a:r>
                      <a:br>
                        <a:rPr lang="en-US" sz="1500" baseline="0" dirty="0" smtClean="0">
                          <a:solidFill>
                            <a:schemeClr val="tx2">
                              <a:alpha val="99000"/>
                            </a:schemeClr>
                          </a:solidFill>
                          <a:effectLst/>
                        </a:rPr>
                      </a:br>
                      <a:r>
                        <a:rPr lang="en-US" sz="1500" baseline="0" dirty="0" smtClean="0">
                          <a:solidFill>
                            <a:schemeClr val="tx2">
                              <a:alpha val="99000"/>
                            </a:schemeClr>
                          </a:solidFill>
                          <a:effectLst/>
                        </a:rPr>
                        <a:t>through the LB</a:t>
                      </a:r>
                      <a:endParaRPr lang="en-US" sz="1500" dirty="0">
                        <a:solidFill>
                          <a:schemeClr val="tx2">
                            <a:alpha val="99000"/>
                          </a:schemeClr>
                        </a:solidFill>
                        <a:effectLst/>
                        <a:latin typeface="Calibri"/>
                        <a:ea typeface="Calibri"/>
                      </a:endParaRPr>
                    </a:p>
                  </a:txBody>
                  <a:tcPr marL="68598" marR="68598" marT="34290" marB="3429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3816427679"/>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Tiered Migrations</a:t>
            </a:r>
            <a:endParaRPr lang="en-US" dirty="0"/>
          </a:p>
        </p:txBody>
      </p:sp>
      <p:sp>
        <p:nvSpPr>
          <p:cNvPr id="4" name="Text Placeholder 3"/>
          <p:cNvSpPr>
            <a:spLocks noGrp="1"/>
          </p:cNvSpPr>
          <p:nvPr>
            <p:ph type="body" sz="quarter" idx="10"/>
          </p:nvPr>
        </p:nvSpPr>
        <p:spPr>
          <a:xfrm>
            <a:off x="391222" y="1085849"/>
            <a:ext cx="8363938" cy="3721019"/>
          </a:xfrm>
        </p:spPr>
        <p:txBody>
          <a:bodyPr/>
          <a:lstStyle/>
          <a:p>
            <a:r>
              <a:rPr lang="en-US" sz="2400" dirty="0">
                <a:solidFill>
                  <a:schemeClr val="accent2">
                    <a:alpha val="99000"/>
                  </a:schemeClr>
                </a:solidFill>
              </a:rPr>
              <a:t>Take </a:t>
            </a:r>
            <a:r>
              <a:rPr lang="en-US" sz="2400" dirty="0" smtClean="0">
                <a:solidFill>
                  <a:schemeClr val="accent2">
                    <a:alpha val="99000"/>
                  </a:schemeClr>
                </a:solidFill>
              </a:rPr>
              <a:t>Advantage </a:t>
            </a:r>
            <a:r>
              <a:rPr lang="en-US" sz="2400" b="1" dirty="0" smtClean="0">
                <a:solidFill>
                  <a:schemeClr val="accent2">
                    <a:alpha val="99000"/>
                  </a:schemeClr>
                </a:solidFill>
              </a:rPr>
              <a:t>of </a:t>
            </a:r>
            <a:r>
              <a:rPr lang="en-US" sz="2400" b="1" dirty="0" err="1" smtClean="0">
                <a:solidFill>
                  <a:schemeClr val="accent2">
                    <a:alpha val="99000"/>
                  </a:schemeClr>
                </a:solidFill>
              </a:rPr>
              <a:t>PaaS</a:t>
            </a:r>
            <a:r>
              <a:rPr lang="en-US" sz="2400" dirty="0" smtClean="0">
                <a:solidFill>
                  <a:schemeClr val="accent2">
                    <a:alpha val="99000"/>
                  </a:schemeClr>
                </a:solidFill>
              </a:rPr>
              <a:t> </a:t>
            </a:r>
            <a:r>
              <a:rPr lang="en-US" sz="2400" dirty="0">
                <a:solidFill>
                  <a:schemeClr val="accent2">
                    <a:alpha val="99000"/>
                  </a:schemeClr>
                </a:solidFill>
              </a:rPr>
              <a:t>Where You Can</a:t>
            </a:r>
          </a:p>
          <a:p>
            <a:pPr lvl="1">
              <a:lnSpc>
                <a:spcPct val="100000"/>
              </a:lnSpc>
              <a:spcAft>
                <a:spcPts val="450"/>
              </a:spcAft>
            </a:pPr>
            <a:r>
              <a:rPr lang="en-US" sz="1800" spc="0" dirty="0"/>
              <a:t>Many Applications could benefit from migrating to a mixed deployment. </a:t>
            </a:r>
            <a:br>
              <a:rPr lang="en-US" sz="1800" spc="0" dirty="0"/>
            </a:br>
            <a:r>
              <a:rPr lang="en-US" sz="1800" spc="0" dirty="0"/>
              <a:t>Migrating to web/worker roles or taking advantage of other </a:t>
            </a:r>
            <a:br>
              <a:rPr lang="en-US" sz="1800" spc="0" dirty="0"/>
            </a:br>
            <a:r>
              <a:rPr lang="en-US" sz="1800" spc="0" dirty="0"/>
              <a:t>Windows Azure services (storage, cache etc..)</a:t>
            </a:r>
          </a:p>
          <a:p>
            <a:r>
              <a:rPr lang="en-US" sz="2400" dirty="0">
                <a:solidFill>
                  <a:schemeClr val="accent2">
                    <a:alpha val="99000"/>
                  </a:schemeClr>
                </a:solidFill>
              </a:rPr>
              <a:t>Benefits of Web and Worker Roles</a:t>
            </a:r>
          </a:p>
          <a:p>
            <a:pPr lvl="1"/>
            <a:r>
              <a:rPr lang="en-US" sz="1800" spc="0" dirty="0"/>
              <a:t>Simplified Deployment and Configuration</a:t>
            </a:r>
          </a:p>
          <a:p>
            <a:pPr lvl="1"/>
            <a:r>
              <a:rPr lang="en-US" sz="1800" spc="0" dirty="0"/>
              <a:t>Health Model</a:t>
            </a:r>
          </a:p>
          <a:p>
            <a:pPr lvl="1"/>
            <a:r>
              <a:rPr lang="en-US" sz="1800" spc="0" dirty="0"/>
              <a:t>Easy High Availability</a:t>
            </a:r>
          </a:p>
          <a:p>
            <a:pPr lvl="1"/>
            <a:r>
              <a:rPr lang="en-US" sz="1800" spc="0" dirty="0"/>
              <a:t>Instance Scalability</a:t>
            </a:r>
          </a:p>
          <a:p>
            <a:pPr lvl="1"/>
            <a:r>
              <a:rPr lang="en-US" sz="1800" spc="0" dirty="0"/>
              <a:t>OS Patching</a:t>
            </a:r>
          </a:p>
          <a:p>
            <a:pPr lvl="1"/>
            <a:r>
              <a:rPr lang="en-US" sz="1800" spc="0" dirty="0"/>
              <a:t>Automatic Firewall Configuration</a:t>
            </a:r>
          </a:p>
          <a:p>
            <a:pPr lvl="1"/>
            <a:r>
              <a:rPr lang="en-US" sz="1800" spc="0" dirty="0"/>
              <a:t>Simple Certificate Deployment</a:t>
            </a:r>
          </a:p>
          <a:p>
            <a:pPr lvl="1"/>
            <a:r>
              <a:rPr lang="en-US" sz="1800" spc="0" dirty="0"/>
              <a:t>Many others</a:t>
            </a:r>
          </a:p>
        </p:txBody>
      </p:sp>
      <p:sp>
        <p:nvSpPr>
          <p:cNvPr id="5" name="Freeform 15"/>
          <p:cNvSpPr>
            <a:spLocks noEditPoints="1"/>
          </p:cNvSpPr>
          <p:nvPr/>
        </p:nvSpPr>
        <p:spPr bwMode="black">
          <a:xfrm>
            <a:off x="5379160" y="2579186"/>
            <a:ext cx="2390737" cy="2392865"/>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chemeClr val="accent2">
              <a:lumMod val="40000"/>
              <a:lumOff val="60000"/>
            </a:schemeClr>
          </a:solidFill>
          <a:ln>
            <a:noFill/>
          </a:ln>
        </p:spPr>
        <p:txBody>
          <a:bodyPr vert="horz" wrap="square" lIns="61737" tIns="30869" rIns="61737" bIns="30869" numCol="1" anchor="t" anchorCtr="0" compatLnSpc="1">
            <a:prstTxWarp prst="textNoShape">
              <a:avLst/>
            </a:prstTxWarp>
          </a:bodyPr>
          <a:lstStyle/>
          <a:p>
            <a:endParaRPr lang="en-US" sz="1200"/>
          </a:p>
        </p:txBody>
      </p:sp>
    </p:spTree>
    <p:extLst>
      <p:ext uri="{BB962C8B-B14F-4D97-AF65-F5344CB8AC3E}">
        <p14:creationId xmlns:p14="http://schemas.microsoft.com/office/powerpoint/2010/main" val="428145818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p:cNvGrpSpPr/>
          <p:nvPr/>
        </p:nvGrpSpPr>
        <p:grpSpPr>
          <a:xfrm>
            <a:off x="392002" y="1631610"/>
            <a:ext cx="5008087" cy="3024937"/>
            <a:chOff x="214313" y="2174875"/>
            <a:chExt cx="990600" cy="598488"/>
          </a:xfrm>
          <a:solidFill>
            <a:schemeClr val="accent2"/>
          </a:solidFill>
        </p:grpSpPr>
        <p:sp>
          <p:nvSpPr>
            <p:cNvPr id="91" name="Freeform 6"/>
            <p:cNvSpPr>
              <a:spLocks/>
            </p:cNvSpPr>
            <p:nvPr/>
          </p:nvSpPr>
          <p:spPr bwMode="auto">
            <a:xfrm>
              <a:off x="496888" y="2174875"/>
              <a:ext cx="708025" cy="379413"/>
            </a:xfrm>
            <a:custGeom>
              <a:avLst/>
              <a:gdLst>
                <a:gd name="T0" fmla="*/ 138 w 189"/>
                <a:gd name="T1" fmla="*/ 0 h 101"/>
                <a:gd name="T2" fmla="*/ 94 w 189"/>
                <a:gd name="T3" fmla="*/ 26 h 101"/>
                <a:gd name="T4" fmla="*/ 75 w 189"/>
                <a:gd name="T5" fmla="*/ 21 h 101"/>
                <a:gd name="T6" fmla="*/ 40 w 189"/>
                <a:gd name="T7" fmla="*/ 42 h 101"/>
                <a:gd name="T8" fmla="*/ 29 w 189"/>
                <a:gd name="T9" fmla="*/ 40 h 101"/>
                <a:gd name="T10" fmla="*/ 0 w 189"/>
                <a:gd name="T11" fmla="*/ 64 h 101"/>
                <a:gd name="T12" fmla="*/ 11 w 189"/>
                <a:gd name="T13" fmla="*/ 62 h 101"/>
                <a:gd name="T14" fmla="*/ 30 w 189"/>
                <a:gd name="T15" fmla="*/ 66 h 101"/>
                <a:gd name="T16" fmla="*/ 82 w 189"/>
                <a:gd name="T17" fmla="*/ 39 h 101"/>
                <a:gd name="T18" fmla="*/ 145 w 189"/>
                <a:gd name="T19" fmla="*/ 101 h 101"/>
                <a:gd name="T20" fmla="*/ 189 w 189"/>
                <a:gd name="T21" fmla="*/ 51 h 101"/>
                <a:gd name="T22" fmla="*/ 138 w 189"/>
                <a:gd name="T2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01">
                  <a:moveTo>
                    <a:pt x="138" y="0"/>
                  </a:moveTo>
                  <a:cubicBezTo>
                    <a:pt x="119" y="0"/>
                    <a:pt x="103" y="10"/>
                    <a:pt x="94" y="26"/>
                  </a:cubicBezTo>
                  <a:cubicBezTo>
                    <a:pt x="89" y="23"/>
                    <a:pt x="82" y="21"/>
                    <a:pt x="75" y="21"/>
                  </a:cubicBezTo>
                  <a:cubicBezTo>
                    <a:pt x="60" y="21"/>
                    <a:pt x="46" y="30"/>
                    <a:pt x="40" y="42"/>
                  </a:cubicBezTo>
                  <a:cubicBezTo>
                    <a:pt x="36" y="41"/>
                    <a:pt x="33" y="40"/>
                    <a:pt x="29" y="40"/>
                  </a:cubicBezTo>
                  <a:cubicBezTo>
                    <a:pt x="15" y="40"/>
                    <a:pt x="3" y="50"/>
                    <a:pt x="0" y="64"/>
                  </a:cubicBezTo>
                  <a:cubicBezTo>
                    <a:pt x="3" y="63"/>
                    <a:pt x="7" y="62"/>
                    <a:pt x="11" y="62"/>
                  </a:cubicBezTo>
                  <a:cubicBezTo>
                    <a:pt x="17" y="62"/>
                    <a:pt x="24" y="64"/>
                    <a:pt x="30" y="66"/>
                  </a:cubicBezTo>
                  <a:cubicBezTo>
                    <a:pt x="42" y="49"/>
                    <a:pt x="61" y="39"/>
                    <a:pt x="82" y="39"/>
                  </a:cubicBezTo>
                  <a:cubicBezTo>
                    <a:pt x="117" y="39"/>
                    <a:pt x="145" y="67"/>
                    <a:pt x="145" y="101"/>
                  </a:cubicBezTo>
                  <a:cubicBezTo>
                    <a:pt x="170" y="98"/>
                    <a:pt x="189" y="77"/>
                    <a:pt x="189" y="51"/>
                  </a:cubicBezTo>
                  <a:cubicBezTo>
                    <a:pt x="189" y="22"/>
                    <a:pt x="167" y="0"/>
                    <a:pt x="13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7"/>
            <p:cNvSpPr>
              <a:spLocks/>
            </p:cNvSpPr>
            <p:nvPr/>
          </p:nvSpPr>
          <p:spPr bwMode="auto">
            <a:xfrm>
              <a:off x="214313" y="2344738"/>
              <a:ext cx="803275" cy="428625"/>
            </a:xfrm>
            <a:custGeom>
              <a:avLst/>
              <a:gdLst>
                <a:gd name="T0" fmla="*/ 157 w 214"/>
                <a:gd name="T1" fmla="*/ 0 h 114"/>
                <a:gd name="T2" fmla="*/ 107 w 214"/>
                <a:gd name="T3" fmla="*/ 29 h 114"/>
                <a:gd name="T4" fmla="*/ 86 w 214"/>
                <a:gd name="T5" fmla="*/ 23 h 114"/>
                <a:gd name="T6" fmla="*/ 46 w 214"/>
                <a:gd name="T7" fmla="*/ 48 h 114"/>
                <a:gd name="T8" fmla="*/ 34 w 214"/>
                <a:gd name="T9" fmla="*/ 45 h 114"/>
                <a:gd name="T10" fmla="*/ 0 w 214"/>
                <a:gd name="T11" fmla="*/ 80 h 114"/>
                <a:gd name="T12" fmla="*/ 34 w 214"/>
                <a:gd name="T13" fmla="*/ 114 h 114"/>
                <a:gd name="T14" fmla="*/ 86 w 214"/>
                <a:gd name="T15" fmla="*/ 114 h 114"/>
                <a:gd name="T16" fmla="*/ 157 w 214"/>
                <a:gd name="T17" fmla="*/ 114 h 114"/>
                <a:gd name="T18" fmla="*/ 214 w 214"/>
                <a:gd name="T19" fmla="*/ 57 h 114"/>
                <a:gd name="T20" fmla="*/ 157 w 214"/>
                <a:gd name="T2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14">
                  <a:moveTo>
                    <a:pt x="157" y="0"/>
                  </a:moveTo>
                  <a:cubicBezTo>
                    <a:pt x="136" y="0"/>
                    <a:pt x="117" y="11"/>
                    <a:pt x="107" y="29"/>
                  </a:cubicBezTo>
                  <a:cubicBezTo>
                    <a:pt x="101" y="25"/>
                    <a:pt x="94" y="23"/>
                    <a:pt x="86" y="23"/>
                  </a:cubicBezTo>
                  <a:cubicBezTo>
                    <a:pt x="69" y="23"/>
                    <a:pt x="54" y="33"/>
                    <a:pt x="46" y="48"/>
                  </a:cubicBezTo>
                  <a:cubicBezTo>
                    <a:pt x="42" y="46"/>
                    <a:pt x="38" y="45"/>
                    <a:pt x="34" y="45"/>
                  </a:cubicBezTo>
                  <a:cubicBezTo>
                    <a:pt x="15" y="45"/>
                    <a:pt x="0" y="61"/>
                    <a:pt x="0" y="80"/>
                  </a:cubicBezTo>
                  <a:cubicBezTo>
                    <a:pt x="0" y="99"/>
                    <a:pt x="15" y="114"/>
                    <a:pt x="34" y="114"/>
                  </a:cubicBezTo>
                  <a:cubicBezTo>
                    <a:pt x="86" y="114"/>
                    <a:pt x="86" y="114"/>
                    <a:pt x="86" y="114"/>
                  </a:cubicBezTo>
                  <a:cubicBezTo>
                    <a:pt x="157" y="114"/>
                    <a:pt x="157" y="114"/>
                    <a:pt x="157" y="114"/>
                  </a:cubicBezTo>
                  <a:cubicBezTo>
                    <a:pt x="189" y="114"/>
                    <a:pt x="214" y="89"/>
                    <a:pt x="214" y="57"/>
                  </a:cubicBezTo>
                  <a:cubicBezTo>
                    <a:pt x="214" y="25"/>
                    <a:pt x="189" y="0"/>
                    <a:pt x="15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p:txBody>
          <a:bodyPr/>
          <a:lstStyle/>
          <a:p>
            <a:r>
              <a:rPr lang="en-US" smtClean="0"/>
              <a:t>Horizontal Migration</a:t>
            </a:r>
            <a:endParaRPr lang="en-US" dirty="0"/>
          </a:p>
        </p:txBody>
      </p:sp>
      <p:sp>
        <p:nvSpPr>
          <p:cNvPr id="6" name="Text Placeholder 5"/>
          <p:cNvSpPr>
            <a:spLocks noGrp="1"/>
          </p:cNvSpPr>
          <p:nvPr>
            <p:ph type="body" sz="quarter" idx="10"/>
          </p:nvPr>
        </p:nvSpPr>
        <p:spPr>
          <a:xfrm>
            <a:off x="389436" y="1085849"/>
            <a:ext cx="8363938" cy="415499"/>
          </a:xfrm>
        </p:spPr>
        <p:txBody>
          <a:bodyPr/>
          <a:lstStyle/>
          <a:p>
            <a:r>
              <a:rPr lang="en-US" dirty="0" smtClean="0"/>
              <a:t>Use Virtual Machines and VNET for Forklift Migration</a:t>
            </a:r>
            <a:endParaRPr lang="en-US" dirty="0"/>
          </a:p>
        </p:txBody>
      </p:sp>
      <p:sp>
        <p:nvSpPr>
          <p:cNvPr id="49" name="Freeform 48"/>
          <p:cNvSpPr>
            <a:spLocks noEditPoints="1"/>
          </p:cNvSpPr>
          <p:nvPr/>
        </p:nvSpPr>
        <p:spPr bwMode="auto">
          <a:xfrm>
            <a:off x="1411021" y="3441173"/>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solidFill>
          <a:ln>
            <a:noFill/>
          </a:ln>
        </p:spPr>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p>
        </p:txBody>
      </p:sp>
      <p:sp>
        <p:nvSpPr>
          <p:cNvPr id="50" name="Freeform 49"/>
          <p:cNvSpPr>
            <a:spLocks noEditPoints="1"/>
          </p:cNvSpPr>
          <p:nvPr/>
        </p:nvSpPr>
        <p:spPr bwMode="auto">
          <a:xfrm>
            <a:off x="1782593" y="3441173"/>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solidFill>
          <a:ln>
            <a:noFill/>
          </a:ln>
        </p:spPr>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p>
        </p:txBody>
      </p:sp>
      <p:sp>
        <p:nvSpPr>
          <p:cNvPr id="51" name="Freeform 50"/>
          <p:cNvSpPr>
            <a:spLocks noEditPoints="1"/>
          </p:cNvSpPr>
          <p:nvPr/>
        </p:nvSpPr>
        <p:spPr bwMode="auto">
          <a:xfrm>
            <a:off x="2125582" y="3441173"/>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solidFill>
          <a:ln>
            <a:noFill/>
          </a:ln>
        </p:spPr>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p>
        </p:txBody>
      </p:sp>
      <p:sp>
        <p:nvSpPr>
          <p:cNvPr id="52" name="Freeform 51"/>
          <p:cNvSpPr>
            <a:spLocks noEditPoints="1"/>
          </p:cNvSpPr>
          <p:nvPr/>
        </p:nvSpPr>
        <p:spPr bwMode="auto">
          <a:xfrm>
            <a:off x="2449880" y="3441173"/>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solidFill>
          <a:ln>
            <a:noFill/>
          </a:ln>
        </p:spPr>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p>
        </p:txBody>
      </p:sp>
      <p:sp>
        <p:nvSpPr>
          <p:cNvPr id="53" name="TextBox 52"/>
          <p:cNvSpPr txBox="1"/>
          <p:nvPr/>
        </p:nvSpPr>
        <p:spPr>
          <a:xfrm>
            <a:off x="2748437" y="3491451"/>
            <a:ext cx="757808" cy="207749"/>
          </a:xfrm>
          <a:prstGeom prst="rect">
            <a:avLst/>
          </a:prstGeom>
          <a:noFill/>
        </p:spPr>
        <p:txBody>
          <a:bodyPr wrap="none" lIns="0" tIns="0" rIns="0" bIns="0" rtlCol="0">
            <a:spAutoFit/>
          </a:bodyPr>
          <a:lstStyle/>
          <a:p>
            <a:pPr>
              <a:lnSpc>
                <a:spcPct val="90000"/>
              </a:lnSpc>
              <a:spcBef>
                <a:spcPct val="20000"/>
              </a:spcBef>
              <a:buSzPct val="80000"/>
            </a:pPr>
            <a:r>
              <a:rPr lang="en-US" sz="1500" dirty="0">
                <a:solidFill>
                  <a:schemeClr val="bg1">
                    <a:lumMod val="75000"/>
                    <a:lumOff val="25000"/>
                    <a:alpha val="99000"/>
                  </a:schemeClr>
                </a:solidFill>
              </a:rPr>
              <a:t>Web Tier</a:t>
            </a:r>
            <a:endParaRPr lang="en-US" dirty="0">
              <a:solidFill>
                <a:schemeClr val="bg1">
                  <a:lumMod val="75000"/>
                  <a:lumOff val="25000"/>
                  <a:alpha val="99000"/>
                </a:schemeClr>
              </a:solidFill>
            </a:endParaRPr>
          </a:p>
        </p:txBody>
      </p:sp>
      <p:sp>
        <p:nvSpPr>
          <p:cNvPr id="54" name="Freeform 53"/>
          <p:cNvSpPr>
            <a:spLocks noEditPoints="1"/>
          </p:cNvSpPr>
          <p:nvPr/>
        </p:nvSpPr>
        <p:spPr bwMode="auto">
          <a:xfrm>
            <a:off x="1782592" y="3858961"/>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solidFill>
          <a:ln>
            <a:noFill/>
          </a:ln>
        </p:spPr>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solidFill>
                <a:schemeClr val="tx2"/>
              </a:solidFill>
            </a:endParaRPr>
          </a:p>
        </p:txBody>
      </p:sp>
      <p:sp>
        <p:nvSpPr>
          <p:cNvPr id="55" name="Freeform 54"/>
          <p:cNvSpPr>
            <a:spLocks noEditPoints="1"/>
          </p:cNvSpPr>
          <p:nvPr/>
        </p:nvSpPr>
        <p:spPr bwMode="auto">
          <a:xfrm>
            <a:off x="2154164" y="3858961"/>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solidFill>
          <a:ln>
            <a:noFill/>
          </a:ln>
        </p:spPr>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solidFill>
                <a:schemeClr val="tx2"/>
              </a:solidFill>
            </a:endParaRPr>
          </a:p>
        </p:txBody>
      </p:sp>
      <p:sp>
        <p:nvSpPr>
          <p:cNvPr id="56" name="TextBox 55"/>
          <p:cNvSpPr txBox="1"/>
          <p:nvPr/>
        </p:nvSpPr>
        <p:spPr>
          <a:xfrm>
            <a:off x="2748437" y="3909239"/>
            <a:ext cx="719134" cy="207749"/>
          </a:xfrm>
          <a:prstGeom prst="rect">
            <a:avLst/>
          </a:prstGeom>
          <a:noFill/>
        </p:spPr>
        <p:txBody>
          <a:bodyPr wrap="none" lIns="0" tIns="0" rIns="0" bIns="0" rtlCol="0">
            <a:spAutoFit/>
          </a:bodyPr>
          <a:lstStyle/>
          <a:p>
            <a:pPr>
              <a:lnSpc>
                <a:spcPct val="90000"/>
              </a:lnSpc>
              <a:spcBef>
                <a:spcPct val="20000"/>
              </a:spcBef>
              <a:buSzPct val="80000"/>
            </a:pPr>
            <a:r>
              <a:rPr lang="en-US" sz="1500" dirty="0">
                <a:solidFill>
                  <a:schemeClr val="bg1">
                    <a:lumMod val="75000"/>
                    <a:lumOff val="25000"/>
                    <a:alpha val="99000"/>
                  </a:schemeClr>
                </a:solidFill>
              </a:rPr>
              <a:t>App Tier</a:t>
            </a:r>
            <a:endParaRPr lang="en-US" dirty="0">
              <a:solidFill>
                <a:schemeClr val="bg1">
                  <a:lumMod val="75000"/>
                  <a:lumOff val="25000"/>
                  <a:alpha val="99000"/>
                </a:schemeClr>
              </a:solidFill>
            </a:endParaRPr>
          </a:p>
        </p:txBody>
      </p:sp>
      <p:sp>
        <p:nvSpPr>
          <p:cNvPr id="58" name="TextBox 57"/>
          <p:cNvSpPr txBox="1"/>
          <p:nvPr/>
        </p:nvSpPr>
        <p:spPr>
          <a:xfrm>
            <a:off x="880925" y="3501838"/>
            <a:ext cx="336673" cy="193899"/>
          </a:xfrm>
          <a:prstGeom prst="rect">
            <a:avLst/>
          </a:prstGeom>
          <a:noFill/>
        </p:spPr>
        <p:txBody>
          <a:bodyPr wrap="square" lIns="0" tIns="0" rIns="0" bIns="0" rtlCol="0">
            <a:spAutoFit/>
          </a:bodyPr>
          <a:lstStyle/>
          <a:p>
            <a:pPr>
              <a:lnSpc>
                <a:spcPct val="90000"/>
              </a:lnSpc>
              <a:spcBef>
                <a:spcPct val="20000"/>
              </a:spcBef>
              <a:buSzPct val="80000"/>
            </a:pPr>
            <a:r>
              <a:rPr lang="en-US" sz="1400" dirty="0">
                <a:solidFill>
                  <a:schemeClr val="bg1">
                    <a:lumMod val="75000"/>
                    <a:lumOff val="25000"/>
                    <a:alpha val="99000"/>
                  </a:schemeClr>
                </a:solidFill>
              </a:rPr>
              <a:t>AD</a:t>
            </a:r>
            <a:endParaRPr lang="en-US" dirty="0">
              <a:solidFill>
                <a:schemeClr val="bg1">
                  <a:lumMod val="75000"/>
                  <a:lumOff val="25000"/>
                  <a:alpha val="99000"/>
                </a:schemeClr>
              </a:solidFill>
            </a:endParaRPr>
          </a:p>
        </p:txBody>
      </p:sp>
      <p:sp>
        <p:nvSpPr>
          <p:cNvPr id="59" name="Freeform 58"/>
          <p:cNvSpPr>
            <a:spLocks noEditPoints="1"/>
          </p:cNvSpPr>
          <p:nvPr/>
        </p:nvSpPr>
        <p:spPr bwMode="auto">
          <a:xfrm>
            <a:off x="797950" y="3722724"/>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lumMod val="20000"/>
              <a:lumOff val="80000"/>
            </a:schemeClr>
          </a:solidFill>
          <a:ln>
            <a:noFill/>
          </a:ln>
        </p:spPr>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solidFill>
                <a:schemeClr val="tx2"/>
              </a:solidFill>
            </a:endParaRPr>
          </a:p>
        </p:txBody>
      </p:sp>
      <p:grpSp>
        <p:nvGrpSpPr>
          <p:cNvPr id="60" name="Group 59"/>
          <p:cNvGrpSpPr/>
          <p:nvPr/>
        </p:nvGrpSpPr>
        <p:grpSpPr>
          <a:xfrm>
            <a:off x="881935" y="3771717"/>
            <a:ext cx="529243" cy="378917"/>
            <a:chOff x="1840649" y="4818296"/>
            <a:chExt cx="966161" cy="691914"/>
          </a:xfrm>
        </p:grpSpPr>
        <p:sp>
          <p:nvSpPr>
            <p:cNvPr id="61" name="Freeform 60"/>
            <p:cNvSpPr>
              <a:spLocks noChangeAspect="1"/>
            </p:cNvSpPr>
            <p:nvPr/>
          </p:nvSpPr>
          <p:spPr bwMode="auto">
            <a:xfrm>
              <a:off x="1840649" y="4818297"/>
              <a:ext cx="483050" cy="691913"/>
            </a:xfrm>
            <a:custGeom>
              <a:avLst/>
              <a:gdLst/>
              <a:ahLst/>
              <a:cxnLst>
                <a:cxn ang="0">
                  <a:pos x="690" y="0"/>
                </a:cxn>
                <a:cxn ang="0">
                  <a:pos x="0" y="1003"/>
                </a:cxn>
                <a:cxn ang="0">
                  <a:pos x="689" y="1143"/>
                </a:cxn>
                <a:cxn ang="0">
                  <a:pos x="690" y="0"/>
                </a:cxn>
              </a:cxnLst>
              <a:rect l="0" t="0" r="r" b="b"/>
              <a:pathLst>
                <a:path w="690" h="1143">
                  <a:moveTo>
                    <a:pt x="690" y="0"/>
                  </a:moveTo>
                  <a:lnTo>
                    <a:pt x="0" y="1003"/>
                  </a:lnTo>
                  <a:lnTo>
                    <a:pt x="689" y="1143"/>
                  </a:lnTo>
                  <a:lnTo>
                    <a:pt x="690" y="0"/>
                  </a:lnTo>
                  <a:close/>
                </a:path>
              </a:pathLst>
            </a:custGeom>
            <a:solidFill>
              <a:schemeClr val="accent4"/>
            </a:solidFill>
            <a:ln w="9525" cap="flat" cmpd="sng">
              <a:noFill/>
              <a:prstDash val="solid"/>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62" name="Freeform 61"/>
            <p:cNvSpPr>
              <a:spLocks noChangeAspect="1"/>
            </p:cNvSpPr>
            <p:nvPr/>
          </p:nvSpPr>
          <p:spPr bwMode="auto">
            <a:xfrm flipH="1">
              <a:off x="2323760" y="4818296"/>
              <a:ext cx="483050" cy="691913"/>
            </a:xfrm>
            <a:custGeom>
              <a:avLst/>
              <a:gdLst/>
              <a:ahLst/>
              <a:cxnLst>
                <a:cxn ang="0">
                  <a:pos x="690" y="0"/>
                </a:cxn>
                <a:cxn ang="0">
                  <a:pos x="0" y="1003"/>
                </a:cxn>
                <a:cxn ang="0">
                  <a:pos x="689" y="1143"/>
                </a:cxn>
                <a:cxn ang="0">
                  <a:pos x="690" y="0"/>
                </a:cxn>
              </a:cxnLst>
              <a:rect l="0" t="0" r="r" b="b"/>
              <a:pathLst>
                <a:path w="690" h="1143">
                  <a:moveTo>
                    <a:pt x="690" y="0"/>
                  </a:moveTo>
                  <a:lnTo>
                    <a:pt x="0" y="1003"/>
                  </a:lnTo>
                  <a:lnTo>
                    <a:pt x="689" y="1143"/>
                  </a:lnTo>
                  <a:lnTo>
                    <a:pt x="690" y="0"/>
                  </a:lnTo>
                  <a:close/>
                </a:path>
              </a:pathLst>
            </a:custGeom>
            <a:solidFill>
              <a:schemeClr val="accent4">
                <a:lumMod val="75000"/>
              </a:schemeClr>
            </a:solidFill>
            <a:ln w="9525" cap="flat" cmpd="sng">
              <a:noFill/>
              <a:prstDash val="solid"/>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63" name="Oval 62"/>
            <p:cNvSpPr>
              <a:spLocks noChangeAspect="1" noChangeArrowheads="1"/>
            </p:cNvSpPr>
            <p:nvPr/>
          </p:nvSpPr>
          <p:spPr bwMode="auto">
            <a:xfrm>
              <a:off x="2201709" y="4985896"/>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64" name="Oval 63"/>
            <p:cNvSpPr>
              <a:spLocks noChangeAspect="1" noChangeArrowheads="1"/>
            </p:cNvSpPr>
            <p:nvPr/>
          </p:nvSpPr>
          <p:spPr bwMode="auto">
            <a:xfrm flipH="1">
              <a:off x="2351276" y="4985914"/>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65" name="Oval 64"/>
            <p:cNvSpPr>
              <a:spLocks noChangeAspect="1" noChangeArrowheads="1"/>
            </p:cNvSpPr>
            <p:nvPr/>
          </p:nvSpPr>
          <p:spPr bwMode="auto">
            <a:xfrm>
              <a:off x="2201709" y="531709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66" name="Oval 65"/>
            <p:cNvSpPr>
              <a:spLocks noChangeAspect="1" noChangeArrowheads="1"/>
            </p:cNvSpPr>
            <p:nvPr/>
          </p:nvSpPr>
          <p:spPr bwMode="auto">
            <a:xfrm flipH="1">
              <a:off x="2351276" y="5317110"/>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67" name="Oval 66"/>
            <p:cNvSpPr>
              <a:spLocks noChangeAspect="1" noChangeArrowheads="1"/>
            </p:cNvSpPr>
            <p:nvPr/>
          </p:nvSpPr>
          <p:spPr bwMode="auto">
            <a:xfrm flipH="1">
              <a:off x="2477440" y="529328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68" name="Oval 67"/>
            <p:cNvSpPr>
              <a:spLocks noChangeAspect="1" noChangeArrowheads="1"/>
            </p:cNvSpPr>
            <p:nvPr/>
          </p:nvSpPr>
          <p:spPr bwMode="auto">
            <a:xfrm>
              <a:off x="2077441" y="5293282"/>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69" name="Oval 68"/>
            <p:cNvSpPr>
              <a:spLocks noChangeAspect="1" noChangeArrowheads="1"/>
            </p:cNvSpPr>
            <p:nvPr/>
          </p:nvSpPr>
          <p:spPr bwMode="auto">
            <a:xfrm flipH="1">
              <a:off x="2603604" y="5277799"/>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70" name="Oval 69"/>
            <p:cNvSpPr>
              <a:spLocks noChangeAspect="1" noChangeArrowheads="1"/>
            </p:cNvSpPr>
            <p:nvPr/>
          </p:nvSpPr>
          <p:spPr bwMode="auto">
            <a:xfrm flipH="1">
              <a:off x="1953173" y="5277799"/>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sp>
          <p:nvSpPr>
            <p:cNvPr id="71" name="Arc 70"/>
            <p:cNvSpPr/>
            <p:nvPr/>
          </p:nvSpPr>
          <p:spPr>
            <a:xfrm rot="5012506">
              <a:off x="2200463" y="5152334"/>
              <a:ext cx="197274" cy="174698"/>
            </a:xfrm>
            <a:prstGeom prst="arc">
              <a:avLst>
                <a:gd name="adj1" fmla="val 16200000"/>
                <a:gd name="adj2" fmla="val 81480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sp>
          <p:nvSpPr>
            <p:cNvPr id="72" name="Arc 71"/>
            <p:cNvSpPr/>
            <p:nvPr/>
          </p:nvSpPr>
          <p:spPr>
            <a:xfrm rot="16587494" flipH="1">
              <a:off x="2252986" y="5152334"/>
              <a:ext cx="197274" cy="174698"/>
            </a:xfrm>
            <a:prstGeom prst="arc">
              <a:avLst>
                <a:gd name="adj1" fmla="val 16200000"/>
                <a:gd name="adj2" fmla="val 81480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sp>
          <p:nvSpPr>
            <p:cNvPr id="73" name="Arc 72"/>
            <p:cNvSpPr/>
            <p:nvPr/>
          </p:nvSpPr>
          <p:spPr>
            <a:xfrm rot="7395384">
              <a:off x="2218960" y="4926421"/>
              <a:ext cx="150756" cy="174698"/>
            </a:xfrm>
            <a:prstGeom prst="arc">
              <a:avLst>
                <a:gd name="adj1" fmla="val 16200000"/>
                <a:gd name="adj2" fmla="val 21459126"/>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endParaRPr lang="en-US" dirty="0">
                <a:ln>
                  <a:solidFill>
                    <a:schemeClr val="bg1">
                      <a:alpha val="0"/>
                    </a:schemeClr>
                  </a:solidFill>
                </a:ln>
              </a:endParaRPr>
            </a:p>
          </p:txBody>
        </p:sp>
        <p:cxnSp>
          <p:nvCxnSpPr>
            <p:cNvPr id="74" name="Straight Connector 73"/>
            <p:cNvCxnSpPr>
              <a:stCxn id="63" idx="4"/>
              <a:endCxn id="65" idx="0"/>
            </p:cNvCxnSpPr>
            <p:nvPr/>
          </p:nvCxnSpPr>
          <p:spPr>
            <a:xfrm>
              <a:off x="2247429" y="5077336"/>
              <a:ext cx="0" cy="2397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5" name="Oval 74"/>
            <p:cNvSpPr>
              <a:spLocks noChangeAspect="1" noChangeArrowheads="1"/>
            </p:cNvSpPr>
            <p:nvPr/>
          </p:nvSpPr>
          <p:spPr bwMode="auto">
            <a:xfrm>
              <a:off x="2201709" y="5139927"/>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76" name="Straight Connector 75"/>
            <p:cNvCxnSpPr>
              <a:stCxn id="64" idx="4"/>
              <a:endCxn id="66" idx="0"/>
            </p:cNvCxnSpPr>
            <p:nvPr/>
          </p:nvCxnSpPr>
          <p:spPr>
            <a:xfrm>
              <a:off x="2396996" y="5077354"/>
              <a:ext cx="0" cy="2397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7" name="Oval 76"/>
            <p:cNvSpPr>
              <a:spLocks noChangeAspect="1" noChangeArrowheads="1"/>
            </p:cNvSpPr>
            <p:nvPr/>
          </p:nvSpPr>
          <p:spPr bwMode="auto">
            <a:xfrm flipH="1">
              <a:off x="2351275" y="5139945"/>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78" name="Straight Connector 77"/>
            <p:cNvCxnSpPr>
              <a:stCxn id="64" idx="3"/>
              <a:endCxn id="69" idx="7"/>
            </p:cNvCxnSpPr>
            <p:nvPr/>
          </p:nvCxnSpPr>
          <p:spPr>
            <a:xfrm>
              <a:off x="2429325" y="5063963"/>
              <a:ext cx="187670" cy="22722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Oval 78"/>
            <p:cNvSpPr>
              <a:spLocks noChangeAspect="1" noChangeArrowheads="1"/>
            </p:cNvSpPr>
            <p:nvPr/>
          </p:nvSpPr>
          <p:spPr bwMode="auto">
            <a:xfrm flipH="1">
              <a:off x="2477440" y="5131857"/>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80" name="Straight Connector 79"/>
            <p:cNvCxnSpPr>
              <a:stCxn id="63" idx="3"/>
              <a:endCxn id="70" idx="1"/>
            </p:cNvCxnSpPr>
            <p:nvPr/>
          </p:nvCxnSpPr>
          <p:spPr>
            <a:xfrm flipH="1">
              <a:off x="2031222" y="5063945"/>
              <a:ext cx="183878" cy="2272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1" name="Oval 80"/>
            <p:cNvSpPr>
              <a:spLocks noChangeAspect="1" noChangeArrowheads="1"/>
            </p:cNvSpPr>
            <p:nvPr/>
          </p:nvSpPr>
          <p:spPr bwMode="auto">
            <a:xfrm>
              <a:off x="2082174" y="5131848"/>
              <a:ext cx="91440" cy="91440"/>
            </a:xfrm>
            <a:prstGeom prst="ellipse">
              <a:avLst/>
            </a:prstGeom>
            <a:solidFill>
              <a:schemeClr val="bg1"/>
            </a:solidFill>
            <a:ln w="9525">
              <a:noFill/>
              <a:round/>
              <a:headEnd/>
              <a:tailEnd/>
            </a:ln>
            <a:effectLst/>
          </p:spPr>
          <p:txBody>
            <a:bodyPr wrap="none" anchor="ct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endParaRPr lang="en-US" kern="0" dirty="0">
                <a:ln>
                  <a:solidFill>
                    <a:schemeClr val="bg1">
                      <a:alpha val="0"/>
                    </a:schemeClr>
                  </a:solidFill>
                </a:ln>
              </a:endParaRPr>
            </a:p>
          </p:txBody>
        </p:sp>
        <p:cxnSp>
          <p:nvCxnSpPr>
            <p:cNvPr id="82" name="Straight Connector 81"/>
            <p:cNvCxnSpPr>
              <a:stCxn id="75" idx="3"/>
              <a:endCxn id="68" idx="7"/>
            </p:cNvCxnSpPr>
            <p:nvPr/>
          </p:nvCxnSpPr>
          <p:spPr>
            <a:xfrm flipH="1">
              <a:off x="2155490" y="5217976"/>
              <a:ext cx="59610" cy="886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77" idx="3"/>
              <a:endCxn id="67" idx="7"/>
            </p:cNvCxnSpPr>
            <p:nvPr/>
          </p:nvCxnSpPr>
          <p:spPr>
            <a:xfrm>
              <a:off x="2429325" y="5217994"/>
              <a:ext cx="61506" cy="8867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7" name="TextBox 86"/>
          <p:cNvSpPr txBox="1"/>
          <p:nvPr/>
        </p:nvSpPr>
        <p:spPr>
          <a:xfrm>
            <a:off x="2748437" y="4310373"/>
            <a:ext cx="763629" cy="207749"/>
          </a:xfrm>
          <a:prstGeom prst="rect">
            <a:avLst/>
          </a:prstGeom>
          <a:noFill/>
        </p:spPr>
        <p:txBody>
          <a:bodyPr wrap="none" lIns="0" tIns="0" rIns="0" bIns="0" rtlCol="0">
            <a:spAutoFit/>
          </a:bodyPr>
          <a:lstStyle/>
          <a:p>
            <a:pPr>
              <a:lnSpc>
                <a:spcPct val="90000"/>
              </a:lnSpc>
              <a:spcBef>
                <a:spcPct val="20000"/>
              </a:spcBef>
              <a:buSzPct val="80000"/>
            </a:pPr>
            <a:r>
              <a:rPr lang="en-US" sz="1500" dirty="0">
                <a:solidFill>
                  <a:schemeClr val="bg1">
                    <a:lumMod val="75000"/>
                    <a:lumOff val="25000"/>
                    <a:alpha val="99000"/>
                  </a:schemeClr>
                </a:solidFill>
              </a:rPr>
              <a:t>Data Tier</a:t>
            </a:r>
            <a:endParaRPr lang="en-US" dirty="0">
              <a:solidFill>
                <a:schemeClr val="bg1">
                  <a:lumMod val="75000"/>
                  <a:lumOff val="25000"/>
                  <a:alpha val="99000"/>
                </a:schemeClr>
              </a:solidFill>
            </a:endParaRPr>
          </a:p>
        </p:txBody>
      </p:sp>
      <p:sp>
        <p:nvSpPr>
          <p:cNvPr id="89" name="TextBox 88"/>
          <p:cNvSpPr txBox="1"/>
          <p:nvPr/>
        </p:nvSpPr>
        <p:spPr>
          <a:xfrm>
            <a:off x="5726681" y="2584847"/>
            <a:ext cx="3026692" cy="637097"/>
          </a:xfrm>
          <a:prstGeom prst="rect">
            <a:avLst/>
          </a:prstGeom>
          <a:solidFill>
            <a:schemeClr val="accent6"/>
          </a:solidFill>
        </p:spPr>
        <p:txBody>
          <a:bodyPr wrap="square" lIns="68589" tIns="68589" rIns="68589" bIns="68589" rtlCol="0">
            <a:spAutoFit/>
          </a:bodyPr>
          <a:lstStyle/>
          <a:p>
            <a:pPr>
              <a:lnSpc>
                <a:spcPct val="90000"/>
              </a:lnSpc>
              <a:spcBef>
                <a:spcPct val="20000"/>
              </a:spcBef>
              <a:buSzPct val="80000"/>
            </a:pPr>
            <a:r>
              <a:rPr lang="en-US" dirty="0">
                <a:solidFill>
                  <a:schemeClr val="bg1">
                    <a:alpha val="98000"/>
                  </a:schemeClr>
                </a:solidFill>
              </a:rPr>
              <a:t>Convert Web Apps </a:t>
            </a:r>
            <a:br>
              <a:rPr lang="en-US" dirty="0">
                <a:solidFill>
                  <a:schemeClr val="bg1">
                    <a:alpha val="98000"/>
                  </a:schemeClr>
                </a:solidFill>
              </a:rPr>
            </a:br>
            <a:r>
              <a:rPr lang="en-US" dirty="0">
                <a:solidFill>
                  <a:schemeClr val="bg1">
                    <a:alpha val="98000"/>
                  </a:schemeClr>
                </a:solidFill>
              </a:rPr>
              <a:t>to </a:t>
            </a:r>
            <a:r>
              <a:rPr lang="en-US" b="1" dirty="0">
                <a:solidFill>
                  <a:schemeClr val="bg1">
                    <a:alpha val="98000"/>
                  </a:schemeClr>
                </a:solidFill>
              </a:rPr>
              <a:t>Web Roles (optional)</a:t>
            </a:r>
          </a:p>
        </p:txBody>
      </p:sp>
      <p:sp>
        <p:nvSpPr>
          <p:cNvPr id="114" name="TextBox 113"/>
          <p:cNvSpPr txBox="1"/>
          <p:nvPr/>
        </p:nvSpPr>
        <p:spPr>
          <a:xfrm>
            <a:off x="2748437" y="3491451"/>
            <a:ext cx="861902" cy="207749"/>
          </a:xfrm>
          <a:prstGeom prst="rect">
            <a:avLst/>
          </a:prstGeom>
          <a:noFill/>
        </p:spPr>
        <p:txBody>
          <a:bodyPr wrap="none" lIns="0" tIns="0" rIns="0" bIns="0" rtlCol="0">
            <a:spAutoFit/>
          </a:bodyPr>
          <a:lstStyle/>
          <a:p>
            <a:pPr>
              <a:lnSpc>
                <a:spcPct val="90000"/>
              </a:lnSpc>
              <a:spcBef>
                <a:spcPct val="20000"/>
              </a:spcBef>
              <a:buSzPct val="80000"/>
            </a:pPr>
            <a:r>
              <a:rPr lang="en-US" sz="1500" b="1" dirty="0">
                <a:solidFill>
                  <a:schemeClr val="bg1">
                    <a:alpha val="99000"/>
                  </a:schemeClr>
                </a:solidFill>
              </a:rPr>
              <a:t>Web Role</a:t>
            </a:r>
            <a:endParaRPr lang="en-US" b="1" dirty="0">
              <a:solidFill>
                <a:schemeClr val="bg1">
                  <a:alpha val="99000"/>
                </a:schemeClr>
              </a:solidFill>
            </a:endParaRPr>
          </a:p>
        </p:txBody>
      </p:sp>
      <p:sp>
        <p:nvSpPr>
          <p:cNvPr id="115" name="Freeform 114"/>
          <p:cNvSpPr>
            <a:spLocks noEditPoints="1"/>
          </p:cNvSpPr>
          <p:nvPr/>
        </p:nvSpPr>
        <p:spPr bwMode="auto">
          <a:xfrm>
            <a:off x="1299866" y="3441173"/>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p>
        </p:txBody>
      </p:sp>
      <p:sp>
        <p:nvSpPr>
          <p:cNvPr id="116" name="Freeform 115"/>
          <p:cNvSpPr>
            <a:spLocks noEditPoints="1"/>
          </p:cNvSpPr>
          <p:nvPr/>
        </p:nvSpPr>
        <p:spPr bwMode="auto">
          <a:xfrm>
            <a:off x="1681430" y="3441173"/>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p>
        </p:txBody>
      </p:sp>
      <p:sp>
        <p:nvSpPr>
          <p:cNvPr id="117" name="Freeform 116"/>
          <p:cNvSpPr>
            <a:spLocks noEditPoints="1"/>
          </p:cNvSpPr>
          <p:nvPr/>
        </p:nvSpPr>
        <p:spPr bwMode="auto">
          <a:xfrm>
            <a:off x="2062993" y="3441173"/>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p>
        </p:txBody>
      </p:sp>
      <p:sp>
        <p:nvSpPr>
          <p:cNvPr id="118" name="Freeform 117"/>
          <p:cNvSpPr>
            <a:spLocks noEditPoints="1"/>
          </p:cNvSpPr>
          <p:nvPr/>
        </p:nvSpPr>
        <p:spPr bwMode="auto">
          <a:xfrm>
            <a:off x="2444558" y="3441173"/>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p>
        </p:txBody>
      </p:sp>
      <p:sp>
        <p:nvSpPr>
          <p:cNvPr id="119" name="TextBox 118"/>
          <p:cNvSpPr txBox="1"/>
          <p:nvPr/>
        </p:nvSpPr>
        <p:spPr>
          <a:xfrm>
            <a:off x="2748437" y="3909239"/>
            <a:ext cx="1203095" cy="207749"/>
          </a:xfrm>
          <a:prstGeom prst="rect">
            <a:avLst/>
          </a:prstGeom>
          <a:noFill/>
        </p:spPr>
        <p:txBody>
          <a:bodyPr wrap="none" lIns="0" tIns="0" rIns="0" bIns="0" rtlCol="0">
            <a:spAutoFit/>
          </a:bodyPr>
          <a:lstStyle/>
          <a:p>
            <a:pPr>
              <a:lnSpc>
                <a:spcPct val="90000"/>
              </a:lnSpc>
              <a:spcBef>
                <a:spcPct val="20000"/>
              </a:spcBef>
              <a:buSzPct val="80000"/>
            </a:pPr>
            <a:r>
              <a:rPr lang="en-US" sz="1500" b="1" dirty="0">
                <a:solidFill>
                  <a:schemeClr val="bg1">
                    <a:alpha val="99000"/>
                  </a:schemeClr>
                </a:solidFill>
              </a:rPr>
              <a:t>Worker Roles</a:t>
            </a:r>
            <a:endParaRPr lang="en-US" b="1" dirty="0">
              <a:solidFill>
                <a:schemeClr val="bg1">
                  <a:alpha val="99000"/>
                </a:schemeClr>
              </a:solidFill>
            </a:endParaRPr>
          </a:p>
        </p:txBody>
      </p:sp>
      <p:sp>
        <p:nvSpPr>
          <p:cNvPr id="120" name="TextBox 119"/>
          <p:cNvSpPr txBox="1"/>
          <p:nvPr/>
        </p:nvSpPr>
        <p:spPr>
          <a:xfrm>
            <a:off x="2748437" y="4310373"/>
            <a:ext cx="931219" cy="207749"/>
          </a:xfrm>
          <a:prstGeom prst="rect">
            <a:avLst/>
          </a:prstGeom>
          <a:noFill/>
        </p:spPr>
        <p:txBody>
          <a:bodyPr wrap="none" lIns="0" tIns="0" rIns="0" bIns="0" rtlCol="0">
            <a:spAutoFit/>
          </a:bodyPr>
          <a:lstStyle/>
          <a:p>
            <a:pPr>
              <a:lnSpc>
                <a:spcPct val="90000"/>
              </a:lnSpc>
              <a:spcBef>
                <a:spcPct val="20000"/>
              </a:spcBef>
              <a:buSzPct val="80000"/>
            </a:pPr>
            <a:r>
              <a:rPr lang="en-US" sz="1500" b="1" dirty="0">
                <a:solidFill>
                  <a:schemeClr val="bg1">
                    <a:alpha val="99000"/>
                  </a:schemeClr>
                </a:solidFill>
              </a:rPr>
              <a:t>SQL Azure</a:t>
            </a:r>
            <a:endParaRPr lang="en-US" b="1" dirty="0">
              <a:solidFill>
                <a:schemeClr val="bg1">
                  <a:alpha val="99000"/>
                </a:schemeClr>
              </a:solidFill>
            </a:endParaRPr>
          </a:p>
        </p:txBody>
      </p:sp>
      <p:sp>
        <p:nvSpPr>
          <p:cNvPr id="121" name="Freeform 120"/>
          <p:cNvSpPr>
            <a:spLocks noEditPoints="1"/>
          </p:cNvSpPr>
          <p:nvPr/>
        </p:nvSpPr>
        <p:spPr bwMode="auto">
          <a:xfrm>
            <a:off x="2062620" y="3858961"/>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solidFill>
                <a:schemeClr val="tx2"/>
              </a:solidFill>
            </a:endParaRPr>
          </a:p>
        </p:txBody>
      </p:sp>
      <p:sp>
        <p:nvSpPr>
          <p:cNvPr id="122" name="Freeform 121"/>
          <p:cNvSpPr>
            <a:spLocks noEditPoints="1"/>
          </p:cNvSpPr>
          <p:nvPr/>
        </p:nvSpPr>
        <p:spPr bwMode="auto">
          <a:xfrm>
            <a:off x="1681430" y="3858961"/>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solidFill>
                <a:schemeClr val="tx2"/>
              </a:solidFill>
            </a:endParaRPr>
          </a:p>
        </p:txBody>
      </p:sp>
      <p:sp>
        <p:nvSpPr>
          <p:cNvPr id="123" name="Freeform 122"/>
          <p:cNvSpPr>
            <a:spLocks noEditPoints="1"/>
          </p:cNvSpPr>
          <p:nvPr/>
        </p:nvSpPr>
        <p:spPr bwMode="auto">
          <a:xfrm>
            <a:off x="1868145" y="4463062"/>
            <a:ext cx="173024" cy="107439"/>
          </a:xfrm>
          <a:custGeom>
            <a:avLst/>
            <a:gdLst>
              <a:gd name="T0" fmla="*/ 1691 w 1811"/>
              <a:gd name="T1" fmla="*/ 192 h 1777"/>
              <a:gd name="T2" fmla="*/ 907 w 1811"/>
              <a:gd name="T3" fmla="*/ 0 h 1777"/>
              <a:gd name="T4" fmla="*/ 330 w 1811"/>
              <a:gd name="T5" fmla="*/ 83 h 1777"/>
              <a:gd name="T6" fmla="*/ 120 w 1811"/>
              <a:gd name="T7" fmla="*/ 192 h 1777"/>
              <a:gd name="T8" fmla="*/ 0 w 1811"/>
              <a:gd name="T9" fmla="*/ 419 h 1777"/>
              <a:gd name="T10" fmla="*/ 0 w 1811"/>
              <a:gd name="T11" fmla="*/ 1306 h 1777"/>
              <a:gd name="T12" fmla="*/ 108 w 1811"/>
              <a:gd name="T13" fmla="*/ 1543 h 1777"/>
              <a:gd name="T14" fmla="*/ 907 w 1811"/>
              <a:gd name="T15" fmla="*/ 1777 h 1777"/>
              <a:gd name="T16" fmla="*/ 1150 w 1811"/>
              <a:gd name="T17" fmla="*/ 1762 h 1777"/>
              <a:gd name="T18" fmla="*/ 1700 w 1811"/>
              <a:gd name="T19" fmla="*/ 1547 h 1777"/>
              <a:gd name="T20" fmla="*/ 1703 w 1811"/>
              <a:gd name="T21" fmla="*/ 1547 h 1777"/>
              <a:gd name="T22" fmla="*/ 1811 w 1811"/>
              <a:gd name="T23" fmla="*/ 1310 h 1777"/>
              <a:gd name="T24" fmla="*/ 1811 w 1811"/>
              <a:gd name="T25" fmla="*/ 832 h 1777"/>
              <a:gd name="T26" fmla="*/ 1811 w 1811"/>
              <a:gd name="T27" fmla="*/ 832 h 1777"/>
              <a:gd name="T28" fmla="*/ 1811 w 1811"/>
              <a:gd name="T29" fmla="*/ 419 h 1777"/>
              <a:gd name="T30" fmla="*/ 1691 w 1811"/>
              <a:gd name="T31" fmla="*/ 192 h 1777"/>
              <a:gd name="T32" fmla="*/ 907 w 1811"/>
              <a:gd name="T33" fmla="*/ 167 h 1777"/>
              <a:gd name="T34" fmla="*/ 1646 w 1811"/>
              <a:gd name="T35" fmla="*/ 419 h 1777"/>
              <a:gd name="T36" fmla="*/ 907 w 1811"/>
              <a:gd name="T37" fmla="*/ 672 h 1777"/>
              <a:gd name="T38" fmla="*/ 167 w 1811"/>
              <a:gd name="T39" fmla="*/ 419 h 1777"/>
              <a:gd name="T40" fmla="*/ 907 w 1811"/>
              <a:gd name="T41" fmla="*/ 167 h 1777"/>
              <a:gd name="T42" fmla="*/ 167 w 1811"/>
              <a:gd name="T43" fmla="*/ 593 h 1777"/>
              <a:gd name="T44" fmla="*/ 232 w 1811"/>
              <a:gd name="T45" fmla="*/ 638 h 1777"/>
              <a:gd name="T46" fmla="*/ 907 w 1811"/>
              <a:gd name="T47" fmla="*/ 771 h 1777"/>
              <a:gd name="T48" fmla="*/ 1455 w 1811"/>
              <a:gd name="T49" fmla="*/ 692 h 1777"/>
              <a:gd name="T50" fmla="*/ 1641 w 1811"/>
              <a:gd name="T51" fmla="*/ 598 h 1777"/>
              <a:gd name="T52" fmla="*/ 1646 w 1811"/>
              <a:gd name="T53" fmla="*/ 593 h 1777"/>
              <a:gd name="T54" fmla="*/ 1646 w 1811"/>
              <a:gd name="T55" fmla="*/ 774 h 1777"/>
              <a:gd name="T56" fmla="*/ 1646 w 1811"/>
              <a:gd name="T57" fmla="*/ 822 h 1777"/>
              <a:gd name="T58" fmla="*/ 1245 w 1811"/>
              <a:gd name="T59" fmla="*/ 932 h 1777"/>
              <a:gd name="T60" fmla="*/ 901 w 1811"/>
              <a:gd name="T61" fmla="*/ 962 h 1777"/>
              <a:gd name="T62" fmla="*/ 167 w 1811"/>
              <a:gd name="T63" fmla="*/ 722 h 1777"/>
              <a:gd name="T64" fmla="*/ 167 w 1811"/>
              <a:gd name="T65" fmla="*/ 593 h 1777"/>
              <a:gd name="T66" fmla="*/ 167 w 1811"/>
              <a:gd name="T67" fmla="*/ 1049 h 1777"/>
              <a:gd name="T68" fmla="*/ 167 w 1811"/>
              <a:gd name="T69" fmla="*/ 884 h 1777"/>
              <a:gd name="T70" fmla="*/ 232 w 1811"/>
              <a:gd name="T71" fmla="*/ 929 h 1777"/>
              <a:gd name="T72" fmla="*/ 901 w 1811"/>
              <a:gd name="T73" fmla="*/ 1058 h 1777"/>
              <a:gd name="T74" fmla="*/ 1183 w 1811"/>
              <a:gd name="T75" fmla="*/ 1040 h 1777"/>
              <a:gd name="T76" fmla="*/ 1646 w 1811"/>
              <a:gd name="T77" fmla="*/ 934 h 1777"/>
              <a:gd name="T78" fmla="*/ 1646 w 1811"/>
              <a:gd name="T79" fmla="*/ 1138 h 1777"/>
              <a:gd name="T80" fmla="*/ 1159 w 1811"/>
              <a:gd name="T81" fmla="*/ 1252 h 1777"/>
              <a:gd name="T82" fmla="*/ 901 w 1811"/>
              <a:gd name="T83" fmla="*/ 1268 h 1777"/>
              <a:gd name="T84" fmla="*/ 167 w 1811"/>
              <a:gd name="T85" fmla="*/ 1053 h 1777"/>
              <a:gd name="T86" fmla="*/ 167 w 1811"/>
              <a:gd name="T87" fmla="*/ 1049 h 1777"/>
              <a:gd name="T88" fmla="*/ 907 w 1811"/>
              <a:gd name="T89" fmla="*/ 1611 h 1777"/>
              <a:gd name="T90" fmla="*/ 167 w 1811"/>
              <a:gd name="T91" fmla="*/ 1306 h 1777"/>
              <a:gd name="T92" fmla="*/ 167 w 1811"/>
              <a:gd name="T93" fmla="*/ 1196 h 1777"/>
              <a:gd name="T94" fmla="*/ 226 w 1811"/>
              <a:gd name="T95" fmla="*/ 1233 h 1777"/>
              <a:gd name="T96" fmla="*/ 901 w 1811"/>
              <a:gd name="T97" fmla="*/ 1365 h 1777"/>
              <a:gd name="T98" fmla="*/ 1157 w 1811"/>
              <a:gd name="T99" fmla="*/ 1350 h 1777"/>
              <a:gd name="T100" fmla="*/ 1646 w 1811"/>
              <a:gd name="T101" fmla="*/ 1241 h 1777"/>
              <a:gd name="T102" fmla="*/ 1646 w 1811"/>
              <a:gd name="T103" fmla="*/ 1394 h 1777"/>
              <a:gd name="T104" fmla="*/ 1517 w 1811"/>
              <a:gd name="T105" fmla="*/ 1510 h 1777"/>
              <a:gd name="T106" fmla="*/ 1153 w 1811"/>
              <a:gd name="T107" fmla="*/ 1594 h 1777"/>
              <a:gd name="T108" fmla="*/ 907 w 1811"/>
              <a:gd name="T109" fmla="*/ 1611 h 1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1" h="1777">
                <a:moveTo>
                  <a:pt x="1691" y="192"/>
                </a:moveTo>
                <a:cubicBezTo>
                  <a:pt x="1512" y="56"/>
                  <a:pt x="1237" y="5"/>
                  <a:pt x="907" y="0"/>
                </a:cubicBezTo>
                <a:cubicBezTo>
                  <a:pt x="686" y="0"/>
                  <a:pt x="486" y="30"/>
                  <a:pt x="330" y="83"/>
                </a:cubicBezTo>
                <a:cubicBezTo>
                  <a:pt x="250" y="111"/>
                  <a:pt x="181" y="143"/>
                  <a:pt x="120" y="192"/>
                </a:cubicBezTo>
                <a:cubicBezTo>
                  <a:pt x="61" y="237"/>
                  <a:pt x="0" y="315"/>
                  <a:pt x="0" y="419"/>
                </a:cubicBezTo>
                <a:cubicBezTo>
                  <a:pt x="0" y="1306"/>
                  <a:pt x="0" y="1306"/>
                  <a:pt x="0" y="1306"/>
                </a:cubicBezTo>
                <a:cubicBezTo>
                  <a:pt x="0" y="1405"/>
                  <a:pt x="49" y="1488"/>
                  <a:pt x="108" y="1543"/>
                </a:cubicBezTo>
                <a:cubicBezTo>
                  <a:pt x="286" y="1707"/>
                  <a:pt x="571" y="1772"/>
                  <a:pt x="907" y="1777"/>
                </a:cubicBezTo>
                <a:cubicBezTo>
                  <a:pt x="989" y="1777"/>
                  <a:pt x="1074" y="1772"/>
                  <a:pt x="1150" y="1762"/>
                </a:cubicBezTo>
                <a:cubicBezTo>
                  <a:pt x="1150" y="1762"/>
                  <a:pt x="1560" y="1688"/>
                  <a:pt x="1700" y="1547"/>
                </a:cubicBezTo>
                <a:cubicBezTo>
                  <a:pt x="1703" y="1547"/>
                  <a:pt x="1703" y="1547"/>
                  <a:pt x="1703" y="1547"/>
                </a:cubicBezTo>
                <a:cubicBezTo>
                  <a:pt x="1762" y="1492"/>
                  <a:pt x="1811" y="1409"/>
                  <a:pt x="1811" y="1310"/>
                </a:cubicBezTo>
                <a:cubicBezTo>
                  <a:pt x="1811" y="1310"/>
                  <a:pt x="1811" y="1310"/>
                  <a:pt x="1811" y="832"/>
                </a:cubicBezTo>
                <a:cubicBezTo>
                  <a:pt x="1811" y="832"/>
                  <a:pt x="1811" y="832"/>
                  <a:pt x="1811" y="832"/>
                </a:cubicBezTo>
                <a:cubicBezTo>
                  <a:pt x="1811" y="419"/>
                  <a:pt x="1811" y="419"/>
                  <a:pt x="1811" y="419"/>
                </a:cubicBezTo>
                <a:cubicBezTo>
                  <a:pt x="1811" y="315"/>
                  <a:pt x="1750" y="237"/>
                  <a:pt x="1691" y="192"/>
                </a:cubicBezTo>
                <a:close/>
                <a:moveTo>
                  <a:pt x="907" y="167"/>
                </a:moveTo>
                <a:cubicBezTo>
                  <a:pt x="1313" y="167"/>
                  <a:pt x="1646" y="280"/>
                  <a:pt x="1646" y="419"/>
                </a:cubicBezTo>
                <a:cubicBezTo>
                  <a:pt x="1646" y="559"/>
                  <a:pt x="1313" y="672"/>
                  <a:pt x="907" y="672"/>
                </a:cubicBezTo>
                <a:cubicBezTo>
                  <a:pt x="498" y="672"/>
                  <a:pt x="167" y="559"/>
                  <a:pt x="167" y="419"/>
                </a:cubicBezTo>
                <a:cubicBezTo>
                  <a:pt x="167" y="280"/>
                  <a:pt x="498" y="167"/>
                  <a:pt x="907" y="167"/>
                </a:cubicBezTo>
                <a:close/>
                <a:moveTo>
                  <a:pt x="167" y="593"/>
                </a:moveTo>
                <a:cubicBezTo>
                  <a:pt x="186" y="609"/>
                  <a:pt x="208" y="625"/>
                  <a:pt x="232" y="638"/>
                </a:cubicBezTo>
                <a:cubicBezTo>
                  <a:pt x="385" y="722"/>
                  <a:pt x="626" y="769"/>
                  <a:pt x="907" y="771"/>
                </a:cubicBezTo>
                <a:cubicBezTo>
                  <a:pt x="1117" y="771"/>
                  <a:pt x="1310" y="742"/>
                  <a:pt x="1455" y="692"/>
                </a:cubicBezTo>
                <a:cubicBezTo>
                  <a:pt x="1529" y="667"/>
                  <a:pt x="1590" y="636"/>
                  <a:pt x="1641" y="598"/>
                </a:cubicBezTo>
                <a:cubicBezTo>
                  <a:pt x="1642" y="596"/>
                  <a:pt x="1644" y="594"/>
                  <a:pt x="1646" y="593"/>
                </a:cubicBezTo>
                <a:cubicBezTo>
                  <a:pt x="1646" y="774"/>
                  <a:pt x="1646" y="774"/>
                  <a:pt x="1646" y="774"/>
                </a:cubicBezTo>
                <a:cubicBezTo>
                  <a:pt x="1646" y="822"/>
                  <a:pt x="1646" y="822"/>
                  <a:pt x="1646" y="822"/>
                </a:cubicBezTo>
                <a:cubicBezTo>
                  <a:pt x="1472" y="895"/>
                  <a:pt x="1245" y="932"/>
                  <a:pt x="1245" y="932"/>
                </a:cubicBezTo>
                <a:cubicBezTo>
                  <a:pt x="1143" y="950"/>
                  <a:pt x="1025" y="962"/>
                  <a:pt x="901" y="962"/>
                </a:cubicBezTo>
                <a:cubicBezTo>
                  <a:pt x="505" y="962"/>
                  <a:pt x="182" y="854"/>
                  <a:pt x="167" y="722"/>
                </a:cubicBezTo>
                <a:cubicBezTo>
                  <a:pt x="167" y="593"/>
                  <a:pt x="167" y="593"/>
                  <a:pt x="167" y="593"/>
                </a:cubicBezTo>
                <a:close/>
                <a:moveTo>
                  <a:pt x="167" y="1049"/>
                </a:moveTo>
                <a:cubicBezTo>
                  <a:pt x="167" y="940"/>
                  <a:pt x="167" y="899"/>
                  <a:pt x="167" y="884"/>
                </a:cubicBezTo>
                <a:cubicBezTo>
                  <a:pt x="187" y="901"/>
                  <a:pt x="209" y="914"/>
                  <a:pt x="232" y="929"/>
                </a:cubicBezTo>
                <a:cubicBezTo>
                  <a:pt x="385" y="1012"/>
                  <a:pt x="625" y="1058"/>
                  <a:pt x="901" y="1058"/>
                </a:cubicBezTo>
                <a:cubicBezTo>
                  <a:pt x="1000" y="1058"/>
                  <a:pt x="1096" y="1048"/>
                  <a:pt x="1183" y="1040"/>
                </a:cubicBezTo>
                <a:cubicBezTo>
                  <a:pt x="1381" y="1022"/>
                  <a:pt x="1569" y="961"/>
                  <a:pt x="1646" y="934"/>
                </a:cubicBezTo>
                <a:cubicBezTo>
                  <a:pt x="1646" y="1138"/>
                  <a:pt x="1646" y="1138"/>
                  <a:pt x="1646" y="1138"/>
                </a:cubicBezTo>
                <a:cubicBezTo>
                  <a:pt x="1283" y="1244"/>
                  <a:pt x="1159" y="1252"/>
                  <a:pt x="1159" y="1252"/>
                </a:cubicBezTo>
                <a:cubicBezTo>
                  <a:pt x="1079" y="1262"/>
                  <a:pt x="991" y="1268"/>
                  <a:pt x="901" y="1268"/>
                </a:cubicBezTo>
                <a:cubicBezTo>
                  <a:pt x="527" y="1268"/>
                  <a:pt x="218" y="1174"/>
                  <a:pt x="167" y="1053"/>
                </a:cubicBezTo>
                <a:cubicBezTo>
                  <a:pt x="167" y="1049"/>
                  <a:pt x="167" y="1049"/>
                  <a:pt x="167" y="1049"/>
                </a:cubicBezTo>
                <a:close/>
                <a:moveTo>
                  <a:pt x="907" y="1611"/>
                </a:moveTo>
                <a:cubicBezTo>
                  <a:pt x="498" y="1611"/>
                  <a:pt x="167" y="1474"/>
                  <a:pt x="167" y="1306"/>
                </a:cubicBezTo>
                <a:cubicBezTo>
                  <a:pt x="167" y="1262"/>
                  <a:pt x="167" y="1226"/>
                  <a:pt x="167" y="1196"/>
                </a:cubicBezTo>
                <a:cubicBezTo>
                  <a:pt x="186" y="1210"/>
                  <a:pt x="205" y="1221"/>
                  <a:pt x="226" y="1233"/>
                </a:cubicBezTo>
                <a:cubicBezTo>
                  <a:pt x="378" y="1318"/>
                  <a:pt x="622" y="1365"/>
                  <a:pt x="901" y="1365"/>
                </a:cubicBezTo>
                <a:cubicBezTo>
                  <a:pt x="991" y="1365"/>
                  <a:pt x="1076" y="1359"/>
                  <a:pt x="1157" y="1350"/>
                </a:cubicBezTo>
                <a:cubicBezTo>
                  <a:pt x="1346" y="1327"/>
                  <a:pt x="1544" y="1272"/>
                  <a:pt x="1646" y="1241"/>
                </a:cubicBezTo>
                <a:cubicBezTo>
                  <a:pt x="1646" y="1394"/>
                  <a:pt x="1646" y="1394"/>
                  <a:pt x="1646" y="1394"/>
                </a:cubicBezTo>
                <a:cubicBezTo>
                  <a:pt x="1636" y="1419"/>
                  <a:pt x="1607" y="1462"/>
                  <a:pt x="1517" y="1510"/>
                </a:cubicBezTo>
                <a:cubicBezTo>
                  <a:pt x="1291" y="1579"/>
                  <a:pt x="1153" y="1594"/>
                  <a:pt x="1153" y="1594"/>
                </a:cubicBezTo>
                <a:cubicBezTo>
                  <a:pt x="1077" y="1606"/>
                  <a:pt x="991" y="1611"/>
                  <a:pt x="907" y="1611"/>
                </a:cubicBezTo>
                <a:close/>
              </a:path>
            </a:pathLst>
          </a:custGeom>
          <a:solidFill>
            <a:schemeClr val="accent2">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p>
        </p:txBody>
      </p:sp>
      <p:sp>
        <p:nvSpPr>
          <p:cNvPr id="124" name="Freeform 123"/>
          <p:cNvSpPr>
            <a:spLocks noEditPoints="1"/>
          </p:cNvSpPr>
          <p:nvPr/>
        </p:nvSpPr>
        <p:spPr bwMode="auto">
          <a:xfrm>
            <a:off x="1681430" y="4260095"/>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solidFill>
                <a:schemeClr val="tx2"/>
              </a:solidFill>
            </a:endParaRPr>
          </a:p>
        </p:txBody>
      </p:sp>
      <p:sp>
        <p:nvSpPr>
          <p:cNvPr id="125" name="Freeform 124"/>
          <p:cNvSpPr>
            <a:spLocks noEditPoints="1"/>
          </p:cNvSpPr>
          <p:nvPr/>
        </p:nvSpPr>
        <p:spPr bwMode="auto">
          <a:xfrm>
            <a:off x="2063749" y="4260095"/>
            <a:ext cx="181751" cy="308303"/>
          </a:xfrm>
          <a:custGeom>
            <a:avLst/>
            <a:gdLst>
              <a:gd name="T0" fmla="*/ 192 w 221"/>
              <a:gd name="T1" fmla="*/ 0 h 374"/>
              <a:gd name="T2" fmla="*/ 192 w 221"/>
              <a:gd name="T3" fmla="*/ 0 h 374"/>
              <a:gd name="T4" fmla="*/ 221 w 221"/>
              <a:gd name="T5" fmla="*/ 29 h 374"/>
              <a:gd name="T6" fmla="*/ 221 w 221"/>
              <a:gd name="T7" fmla="*/ 345 h 374"/>
              <a:gd name="T8" fmla="*/ 192 w 221"/>
              <a:gd name="T9" fmla="*/ 374 h 374"/>
              <a:gd name="T10" fmla="*/ 29 w 221"/>
              <a:gd name="T11" fmla="*/ 374 h 374"/>
              <a:gd name="T12" fmla="*/ 0 w 221"/>
              <a:gd name="T13" fmla="*/ 345 h 374"/>
              <a:gd name="T14" fmla="*/ 0 w 221"/>
              <a:gd name="T15" fmla="*/ 29 h 374"/>
              <a:gd name="T16" fmla="*/ 29 w 221"/>
              <a:gd name="T17" fmla="*/ 0 h 374"/>
              <a:gd name="T18" fmla="*/ 192 w 221"/>
              <a:gd name="T19" fmla="*/ 0 h 374"/>
              <a:gd name="T20" fmla="*/ 181 w 221"/>
              <a:gd name="T21" fmla="*/ 311 h 374"/>
              <a:gd name="T22" fmla="*/ 49 w 221"/>
              <a:gd name="T23" fmla="*/ 311 h 374"/>
              <a:gd name="T24" fmla="*/ 38 w 221"/>
              <a:gd name="T25" fmla="*/ 299 h 374"/>
              <a:gd name="T26" fmla="*/ 49 w 221"/>
              <a:gd name="T27" fmla="*/ 288 h 374"/>
              <a:gd name="T28" fmla="*/ 181 w 221"/>
              <a:gd name="T29" fmla="*/ 288 h 374"/>
              <a:gd name="T30" fmla="*/ 193 w 221"/>
              <a:gd name="T31" fmla="*/ 299 h 374"/>
              <a:gd name="T32" fmla="*/ 181 w 221"/>
              <a:gd name="T33" fmla="*/ 311 h 374"/>
              <a:gd name="T34" fmla="*/ 181 w 221"/>
              <a:gd name="T35" fmla="*/ 258 h 374"/>
              <a:gd name="T36" fmla="*/ 49 w 221"/>
              <a:gd name="T37" fmla="*/ 258 h 374"/>
              <a:gd name="T38" fmla="*/ 38 w 221"/>
              <a:gd name="T39" fmla="*/ 246 h 374"/>
              <a:gd name="T40" fmla="*/ 49 w 221"/>
              <a:gd name="T41" fmla="*/ 235 h 374"/>
              <a:gd name="T42" fmla="*/ 181 w 221"/>
              <a:gd name="T43" fmla="*/ 235 h 374"/>
              <a:gd name="T44" fmla="*/ 193 w 221"/>
              <a:gd name="T45" fmla="*/ 246 h 374"/>
              <a:gd name="T46" fmla="*/ 181 w 221"/>
              <a:gd name="T47" fmla="*/ 258 h 374"/>
              <a:gd name="T48" fmla="*/ 177 w 221"/>
              <a:gd name="T49" fmla="*/ 194 h 374"/>
              <a:gd name="T50" fmla="*/ 161 w 221"/>
              <a:gd name="T51" fmla="*/ 178 h 374"/>
              <a:gd name="T52" fmla="*/ 177 w 221"/>
              <a:gd name="T53" fmla="*/ 162 h 374"/>
              <a:gd name="T54" fmla="*/ 193 w 221"/>
              <a:gd name="T55" fmla="*/ 178 h 374"/>
              <a:gd name="T56" fmla="*/ 177 w 221"/>
              <a:gd name="T57" fmla="*/ 19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374">
                <a:moveTo>
                  <a:pt x="192" y="0"/>
                </a:moveTo>
                <a:cubicBezTo>
                  <a:pt x="192" y="0"/>
                  <a:pt x="192" y="0"/>
                  <a:pt x="192" y="0"/>
                </a:cubicBezTo>
                <a:cubicBezTo>
                  <a:pt x="208" y="0"/>
                  <a:pt x="221" y="13"/>
                  <a:pt x="221" y="29"/>
                </a:cubicBezTo>
                <a:cubicBezTo>
                  <a:pt x="221" y="29"/>
                  <a:pt x="221" y="29"/>
                  <a:pt x="221" y="345"/>
                </a:cubicBezTo>
                <a:cubicBezTo>
                  <a:pt x="221" y="361"/>
                  <a:pt x="208" y="374"/>
                  <a:pt x="192" y="374"/>
                </a:cubicBezTo>
                <a:cubicBezTo>
                  <a:pt x="192" y="374"/>
                  <a:pt x="192" y="374"/>
                  <a:pt x="29" y="374"/>
                </a:cubicBezTo>
                <a:cubicBezTo>
                  <a:pt x="12" y="374"/>
                  <a:pt x="0" y="361"/>
                  <a:pt x="0" y="345"/>
                </a:cubicBezTo>
                <a:cubicBezTo>
                  <a:pt x="0" y="345"/>
                  <a:pt x="0" y="345"/>
                  <a:pt x="0" y="29"/>
                </a:cubicBezTo>
                <a:cubicBezTo>
                  <a:pt x="0" y="13"/>
                  <a:pt x="12" y="0"/>
                  <a:pt x="29" y="0"/>
                </a:cubicBezTo>
                <a:lnTo>
                  <a:pt x="192" y="0"/>
                </a:lnTo>
                <a:close/>
                <a:moveTo>
                  <a:pt x="181" y="311"/>
                </a:moveTo>
                <a:cubicBezTo>
                  <a:pt x="49" y="311"/>
                  <a:pt x="49" y="311"/>
                  <a:pt x="49" y="311"/>
                </a:cubicBezTo>
                <a:cubicBezTo>
                  <a:pt x="43" y="311"/>
                  <a:pt x="38" y="306"/>
                  <a:pt x="38" y="299"/>
                </a:cubicBezTo>
                <a:cubicBezTo>
                  <a:pt x="38" y="293"/>
                  <a:pt x="43" y="288"/>
                  <a:pt x="49" y="288"/>
                </a:cubicBezTo>
                <a:cubicBezTo>
                  <a:pt x="181" y="288"/>
                  <a:pt x="181" y="288"/>
                  <a:pt x="181" y="288"/>
                </a:cubicBezTo>
                <a:cubicBezTo>
                  <a:pt x="188" y="288"/>
                  <a:pt x="193" y="293"/>
                  <a:pt x="193" y="299"/>
                </a:cubicBezTo>
                <a:cubicBezTo>
                  <a:pt x="193" y="306"/>
                  <a:pt x="188" y="311"/>
                  <a:pt x="181" y="311"/>
                </a:cubicBezTo>
                <a:close/>
                <a:moveTo>
                  <a:pt x="181" y="258"/>
                </a:moveTo>
                <a:cubicBezTo>
                  <a:pt x="49" y="258"/>
                  <a:pt x="49" y="258"/>
                  <a:pt x="49" y="258"/>
                </a:cubicBezTo>
                <a:cubicBezTo>
                  <a:pt x="43" y="258"/>
                  <a:pt x="38" y="253"/>
                  <a:pt x="38" y="246"/>
                </a:cubicBezTo>
                <a:cubicBezTo>
                  <a:pt x="38" y="240"/>
                  <a:pt x="43" y="235"/>
                  <a:pt x="49" y="235"/>
                </a:cubicBezTo>
                <a:cubicBezTo>
                  <a:pt x="181" y="235"/>
                  <a:pt x="181" y="235"/>
                  <a:pt x="181" y="235"/>
                </a:cubicBezTo>
                <a:cubicBezTo>
                  <a:pt x="188" y="235"/>
                  <a:pt x="193" y="240"/>
                  <a:pt x="193" y="246"/>
                </a:cubicBezTo>
                <a:cubicBezTo>
                  <a:pt x="193" y="253"/>
                  <a:pt x="188" y="258"/>
                  <a:pt x="181" y="258"/>
                </a:cubicBezTo>
                <a:close/>
                <a:moveTo>
                  <a:pt x="177" y="194"/>
                </a:moveTo>
                <a:cubicBezTo>
                  <a:pt x="168" y="194"/>
                  <a:pt x="161" y="187"/>
                  <a:pt x="161" y="178"/>
                </a:cubicBezTo>
                <a:cubicBezTo>
                  <a:pt x="161" y="170"/>
                  <a:pt x="168" y="162"/>
                  <a:pt x="177" y="162"/>
                </a:cubicBezTo>
                <a:cubicBezTo>
                  <a:pt x="186" y="162"/>
                  <a:pt x="193" y="170"/>
                  <a:pt x="193" y="178"/>
                </a:cubicBezTo>
                <a:cubicBezTo>
                  <a:pt x="193" y="187"/>
                  <a:pt x="186" y="194"/>
                  <a:pt x="177" y="194"/>
                </a:cubicBezTo>
                <a:close/>
              </a:path>
            </a:pathLst>
          </a:custGeom>
          <a:solidFill>
            <a:schemeClr val="accent2">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solidFill>
                <a:schemeClr val="tx2"/>
              </a:solidFill>
            </a:endParaRPr>
          </a:p>
        </p:txBody>
      </p:sp>
      <p:sp>
        <p:nvSpPr>
          <p:cNvPr id="126" name="Freeform 125"/>
          <p:cNvSpPr>
            <a:spLocks noEditPoints="1"/>
          </p:cNvSpPr>
          <p:nvPr/>
        </p:nvSpPr>
        <p:spPr bwMode="auto">
          <a:xfrm>
            <a:off x="2250957" y="4463062"/>
            <a:ext cx="173024" cy="107439"/>
          </a:xfrm>
          <a:custGeom>
            <a:avLst/>
            <a:gdLst>
              <a:gd name="T0" fmla="*/ 1691 w 1811"/>
              <a:gd name="T1" fmla="*/ 192 h 1777"/>
              <a:gd name="T2" fmla="*/ 907 w 1811"/>
              <a:gd name="T3" fmla="*/ 0 h 1777"/>
              <a:gd name="T4" fmla="*/ 330 w 1811"/>
              <a:gd name="T5" fmla="*/ 83 h 1777"/>
              <a:gd name="T6" fmla="*/ 120 w 1811"/>
              <a:gd name="T7" fmla="*/ 192 h 1777"/>
              <a:gd name="T8" fmla="*/ 0 w 1811"/>
              <a:gd name="T9" fmla="*/ 419 h 1777"/>
              <a:gd name="T10" fmla="*/ 0 w 1811"/>
              <a:gd name="T11" fmla="*/ 1306 h 1777"/>
              <a:gd name="T12" fmla="*/ 108 w 1811"/>
              <a:gd name="T13" fmla="*/ 1543 h 1777"/>
              <a:gd name="T14" fmla="*/ 907 w 1811"/>
              <a:gd name="T15" fmla="*/ 1777 h 1777"/>
              <a:gd name="T16" fmla="*/ 1150 w 1811"/>
              <a:gd name="T17" fmla="*/ 1762 h 1777"/>
              <a:gd name="T18" fmla="*/ 1700 w 1811"/>
              <a:gd name="T19" fmla="*/ 1547 h 1777"/>
              <a:gd name="T20" fmla="*/ 1703 w 1811"/>
              <a:gd name="T21" fmla="*/ 1547 h 1777"/>
              <a:gd name="T22" fmla="*/ 1811 w 1811"/>
              <a:gd name="T23" fmla="*/ 1310 h 1777"/>
              <a:gd name="T24" fmla="*/ 1811 w 1811"/>
              <a:gd name="T25" fmla="*/ 832 h 1777"/>
              <a:gd name="T26" fmla="*/ 1811 w 1811"/>
              <a:gd name="T27" fmla="*/ 832 h 1777"/>
              <a:gd name="T28" fmla="*/ 1811 w 1811"/>
              <a:gd name="T29" fmla="*/ 419 h 1777"/>
              <a:gd name="T30" fmla="*/ 1691 w 1811"/>
              <a:gd name="T31" fmla="*/ 192 h 1777"/>
              <a:gd name="T32" fmla="*/ 907 w 1811"/>
              <a:gd name="T33" fmla="*/ 167 h 1777"/>
              <a:gd name="T34" fmla="*/ 1646 w 1811"/>
              <a:gd name="T35" fmla="*/ 419 h 1777"/>
              <a:gd name="T36" fmla="*/ 907 w 1811"/>
              <a:gd name="T37" fmla="*/ 672 h 1777"/>
              <a:gd name="T38" fmla="*/ 167 w 1811"/>
              <a:gd name="T39" fmla="*/ 419 h 1777"/>
              <a:gd name="T40" fmla="*/ 907 w 1811"/>
              <a:gd name="T41" fmla="*/ 167 h 1777"/>
              <a:gd name="T42" fmla="*/ 167 w 1811"/>
              <a:gd name="T43" fmla="*/ 593 h 1777"/>
              <a:gd name="T44" fmla="*/ 232 w 1811"/>
              <a:gd name="T45" fmla="*/ 638 h 1777"/>
              <a:gd name="T46" fmla="*/ 907 w 1811"/>
              <a:gd name="T47" fmla="*/ 771 h 1777"/>
              <a:gd name="T48" fmla="*/ 1455 w 1811"/>
              <a:gd name="T49" fmla="*/ 692 h 1777"/>
              <a:gd name="T50" fmla="*/ 1641 w 1811"/>
              <a:gd name="T51" fmla="*/ 598 h 1777"/>
              <a:gd name="T52" fmla="*/ 1646 w 1811"/>
              <a:gd name="T53" fmla="*/ 593 h 1777"/>
              <a:gd name="T54" fmla="*/ 1646 w 1811"/>
              <a:gd name="T55" fmla="*/ 774 h 1777"/>
              <a:gd name="T56" fmla="*/ 1646 w 1811"/>
              <a:gd name="T57" fmla="*/ 822 h 1777"/>
              <a:gd name="T58" fmla="*/ 1245 w 1811"/>
              <a:gd name="T59" fmla="*/ 932 h 1777"/>
              <a:gd name="T60" fmla="*/ 901 w 1811"/>
              <a:gd name="T61" fmla="*/ 962 h 1777"/>
              <a:gd name="T62" fmla="*/ 167 w 1811"/>
              <a:gd name="T63" fmla="*/ 722 h 1777"/>
              <a:gd name="T64" fmla="*/ 167 w 1811"/>
              <a:gd name="T65" fmla="*/ 593 h 1777"/>
              <a:gd name="T66" fmla="*/ 167 w 1811"/>
              <a:gd name="T67" fmla="*/ 1049 h 1777"/>
              <a:gd name="T68" fmla="*/ 167 w 1811"/>
              <a:gd name="T69" fmla="*/ 884 h 1777"/>
              <a:gd name="T70" fmla="*/ 232 w 1811"/>
              <a:gd name="T71" fmla="*/ 929 h 1777"/>
              <a:gd name="T72" fmla="*/ 901 w 1811"/>
              <a:gd name="T73" fmla="*/ 1058 h 1777"/>
              <a:gd name="T74" fmla="*/ 1183 w 1811"/>
              <a:gd name="T75" fmla="*/ 1040 h 1777"/>
              <a:gd name="T76" fmla="*/ 1646 w 1811"/>
              <a:gd name="T77" fmla="*/ 934 h 1777"/>
              <a:gd name="T78" fmla="*/ 1646 w 1811"/>
              <a:gd name="T79" fmla="*/ 1138 h 1777"/>
              <a:gd name="T80" fmla="*/ 1159 w 1811"/>
              <a:gd name="T81" fmla="*/ 1252 h 1777"/>
              <a:gd name="T82" fmla="*/ 901 w 1811"/>
              <a:gd name="T83" fmla="*/ 1268 h 1777"/>
              <a:gd name="T84" fmla="*/ 167 w 1811"/>
              <a:gd name="T85" fmla="*/ 1053 h 1777"/>
              <a:gd name="T86" fmla="*/ 167 w 1811"/>
              <a:gd name="T87" fmla="*/ 1049 h 1777"/>
              <a:gd name="T88" fmla="*/ 907 w 1811"/>
              <a:gd name="T89" fmla="*/ 1611 h 1777"/>
              <a:gd name="T90" fmla="*/ 167 w 1811"/>
              <a:gd name="T91" fmla="*/ 1306 h 1777"/>
              <a:gd name="T92" fmla="*/ 167 w 1811"/>
              <a:gd name="T93" fmla="*/ 1196 h 1777"/>
              <a:gd name="T94" fmla="*/ 226 w 1811"/>
              <a:gd name="T95" fmla="*/ 1233 h 1777"/>
              <a:gd name="T96" fmla="*/ 901 w 1811"/>
              <a:gd name="T97" fmla="*/ 1365 h 1777"/>
              <a:gd name="T98" fmla="*/ 1157 w 1811"/>
              <a:gd name="T99" fmla="*/ 1350 h 1777"/>
              <a:gd name="T100" fmla="*/ 1646 w 1811"/>
              <a:gd name="T101" fmla="*/ 1241 h 1777"/>
              <a:gd name="T102" fmla="*/ 1646 w 1811"/>
              <a:gd name="T103" fmla="*/ 1394 h 1777"/>
              <a:gd name="T104" fmla="*/ 1517 w 1811"/>
              <a:gd name="T105" fmla="*/ 1510 h 1777"/>
              <a:gd name="T106" fmla="*/ 1153 w 1811"/>
              <a:gd name="T107" fmla="*/ 1594 h 1777"/>
              <a:gd name="T108" fmla="*/ 907 w 1811"/>
              <a:gd name="T109" fmla="*/ 1611 h 1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1" h="1777">
                <a:moveTo>
                  <a:pt x="1691" y="192"/>
                </a:moveTo>
                <a:cubicBezTo>
                  <a:pt x="1512" y="56"/>
                  <a:pt x="1237" y="5"/>
                  <a:pt x="907" y="0"/>
                </a:cubicBezTo>
                <a:cubicBezTo>
                  <a:pt x="686" y="0"/>
                  <a:pt x="486" y="30"/>
                  <a:pt x="330" y="83"/>
                </a:cubicBezTo>
                <a:cubicBezTo>
                  <a:pt x="250" y="111"/>
                  <a:pt x="181" y="143"/>
                  <a:pt x="120" y="192"/>
                </a:cubicBezTo>
                <a:cubicBezTo>
                  <a:pt x="61" y="237"/>
                  <a:pt x="0" y="315"/>
                  <a:pt x="0" y="419"/>
                </a:cubicBezTo>
                <a:cubicBezTo>
                  <a:pt x="0" y="1306"/>
                  <a:pt x="0" y="1306"/>
                  <a:pt x="0" y="1306"/>
                </a:cubicBezTo>
                <a:cubicBezTo>
                  <a:pt x="0" y="1405"/>
                  <a:pt x="49" y="1488"/>
                  <a:pt x="108" y="1543"/>
                </a:cubicBezTo>
                <a:cubicBezTo>
                  <a:pt x="286" y="1707"/>
                  <a:pt x="571" y="1772"/>
                  <a:pt x="907" y="1777"/>
                </a:cubicBezTo>
                <a:cubicBezTo>
                  <a:pt x="989" y="1777"/>
                  <a:pt x="1074" y="1772"/>
                  <a:pt x="1150" y="1762"/>
                </a:cubicBezTo>
                <a:cubicBezTo>
                  <a:pt x="1150" y="1762"/>
                  <a:pt x="1560" y="1688"/>
                  <a:pt x="1700" y="1547"/>
                </a:cubicBezTo>
                <a:cubicBezTo>
                  <a:pt x="1703" y="1547"/>
                  <a:pt x="1703" y="1547"/>
                  <a:pt x="1703" y="1547"/>
                </a:cubicBezTo>
                <a:cubicBezTo>
                  <a:pt x="1762" y="1492"/>
                  <a:pt x="1811" y="1409"/>
                  <a:pt x="1811" y="1310"/>
                </a:cubicBezTo>
                <a:cubicBezTo>
                  <a:pt x="1811" y="1310"/>
                  <a:pt x="1811" y="1310"/>
                  <a:pt x="1811" y="832"/>
                </a:cubicBezTo>
                <a:cubicBezTo>
                  <a:pt x="1811" y="832"/>
                  <a:pt x="1811" y="832"/>
                  <a:pt x="1811" y="832"/>
                </a:cubicBezTo>
                <a:cubicBezTo>
                  <a:pt x="1811" y="419"/>
                  <a:pt x="1811" y="419"/>
                  <a:pt x="1811" y="419"/>
                </a:cubicBezTo>
                <a:cubicBezTo>
                  <a:pt x="1811" y="315"/>
                  <a:pt x="1750" y="237"/>
                  <a:pt x="1691" y="192"/>
                </a:cubicBezTo>
                <a:close/>
                <a:moveTo>
                  <a:pt x="907" y="167"/>
                </a:moveTo>
                <a:cubicBezTo>
                  <a:pt x="1313" y="167"/>
                  <a:pt x="1646" y="280"/>
                  <a:pt x="1646" y="419"/>
                </a:cubicBezTo>
                <a:cubicBezTo>
                  <a:pt x="1646" y="559"/>
                  <a:pt x="1313" y="672"/>
                  <a:pt x="907" y="672"/>
                </a:cubicBezTo>
                <a:cubicBezTo>
                  <a:pt x="498" y="672"/>
                  <a:pt x="167" y="559"/>
                  <a:pt x="167" y="419"/>
                </a:cubicBezTo>
                <a:cubicBezTo>
                  <a:pt x="167" y="280"/>
                  <a:pt x="498" y="167"/>
                  <a:pt x="907" y="167"/>
                </a:cubicBezTo>
                <a:close/>
                <a:moveTo>
                  <a:pt x="167" y="593"/>
                </a:moveTo>
                <a:cubicBezTo>
                  <a:pt x="186" y="609"/>
                  <a:pt x="208" y="625"/>
                  <a:pt x="232" y="638"/>
                </a:cubicBezTo>
                <a:cubicBezTo>
                  <a:pt x="385" y="722"/>
                  <a:pt x="626" y="769"/>
                  <a:pt x="907" y="771"/>
                </a:cubicBezTo>
                <a:cubicBezTo>
                  <a:pt x="1117" y="771"/>
                  <a:pt x="1310" y="742"/>
                  <a:pt x="1455" y="692"/>
                </a:cubicBezTo>
                <a:cubicBezTo>
                  <a:pt x="1529" y="667"/>
                  <a:pt x="1590" y="636"/>
                  <a:pt x="1641" y="598"/>
                </a:cubicBezTo>
                <a:cubicBezTo>
                  <a:pt x="1642" y="596"/>
                  <a:pt x="1644" y="594"/>
                  <a:pt x="1646" y="593"/>
                </a:cubicBezTo>
                <a:cubicBezTo>
                  <a:pt x="1646" y="774"/>
                  <a:pt x="1646" y="774"/>
                  <a:pt x="1646" y="774"/>
                </a:cubicBezTo>
                <a:cubicBezTo>
                  <a:pt x="1646" y="822"/>
                  <a:pt x="1646" y="822"/>
                  <a:pt x="1646" y="822"/>
                </a:cubicBezTo>
                <a:cubicBezTo>
                  <a:pt x="1472" y="895"/>
                  <a:pt x="1245" y="932"/>
                  <a:pt x="1245" y="932"/>
                </a:cubicBezTo>
                <a:cubicBezTo>
                  <a:pt x="1143" y="950"/>
                  <a:pt x="1025" y="962"/>
                  <a:pt x="901" y="962"/>
                </a:cubicBezTo>
                <a:cubicBezTo>
                  <a:pt x="505" y="962"/>
                  <a:pt x="182" y="854"/>
                  <a:pt x="167" y="722"/>
                </a:cubicBezTo>
                <a:cubicBezTo>
                  <a:pt x="167" y="593"/>
                  <a:pt x="167" y="593"/>
                  <a:pt x="167" y="593"/>
                </a:cubicBezTo>
                <a:close/>
                <a:moveTo>
                  <a:pt x="167" y="1049"/>
                </a:moveTo>
                <a:cubicBezTo>
                  <a:pt x="167" y="940"/>
                  <a:pt x="167" y="899"/>
                  <a:pt x="167" y="884"/>
                </a:cubicBezTo>
                <a:cubicBezTo>
                  <a:pt x="187" y="901"/>
                  <a:pt x="209" y="914"/>
                  <a:pt x="232" y="929"/>
                </a:cubicBezTo>
                <a:cubicBezTo>
                  <a:pt x="385" y="1012"/>
                  <a:pt x="625" y="1058"/>
                  <a:pt x="901" y="1058"/>
                </a:cubicBezTo>
                <a:cubicBezTo>
                  <a:pt x="1000" y="1058"/>
                  <a:pt x="1096" y="1048"/>
                  <a:pt x="1183" y="1040"/>
                </a:cubicBezTo>
                <a:cubicBezTo>
                  <a:pt x="1381" y="1022"/>
                  <a:pt x="1569" y="961"/>
                  <a:pt x="1646" y="934"/>
                </a:cubicBezTo>
                <a:cubicBezTo>
                  <a:pt x="1646" y="1138"/>
                  <a:pt x="1646" y="1138"/>
                  <a:pt x="1646" y="1138"/>
                </a:cubicBezTo>
                <a:cubicBezTo>
                  <a:pt x="1283" y="1244"/>
                  <a:pt x="1159" y="1252"/>
                  <a:pt x="1159" y="1252"/>
                </a:cubicBezTo>
                <a:cubicBezTo>
                  <a:pt x="1079" y="1262"/>
                  <a:pt x="991" y="1268"/>
                  <a:pt x="901" y="1268"/>
                </a:cubicBezTo>
                <a:cubicBezTo>
                  <a:pt x="527" y="1268"/>
                  <a:pt x="218" y="1174"/>
                  <a:pt x="167" y="1053"/>
                </a:cubicBezTo>
                <a:cubicBezTo>
                  <a:pt x="167" y="1049"/>
                  <a:pt x="167" y="1049"/>
                  <a:pt x="167" y="1049"/>
                </a:cubicBezTo>
                <a:close/>
                <a:moveTo>
                  <a:pt x="907" y="1611"/>
                </a:moveTo>
                <a:cubicBezTo>
                  <a:pt x="498" y="1611"/>
                  <a:pt x="167" y="1474"/>
                  <a:pt x="167" y="1306"/>
                </a:cubicBezTo>
                <a:cubicBezTo>
                  <a:pt x="167" y="1262"/>
                  <a:pt x="167" y="1226"/>
                  <a:pt x="167" y="1196"/>
                </a:cubicBezTo>
                <a:cubicBezTo>
                  <a:pt x="186" y="1210"/>
                  <a:pt x="205" y="1221"/>
                  <a:pt x="226" y="1233"/>
                </a:cubicBezTo>
                <a:cubicBezTo>
                  <a:pt x="378" y="1318"/>
                  <a:pt x="622" y="1365"/>
                  <a:pt x="901" y="1365"/>
                </a:cubicBezTo>
                <a:cubicBezTo>
                  <a:pt x="991" y="1365"/>
                  <a:pt x="1076" y="1359"/>
                  <a:pt x="1157" y="1350"/>
                </a:cubicBezTo>
                <a:cubicBezTo>
                  <a:pt x="1346" y="1327"/>
                  <a:pt x="1544" y="1272"/>
                  <a:pt x="1646" y="1241"/>
                </a:cubicBezTo>
                <a:cubicBezTo>
                  <a:pt x="1646" y="1394"/>
                  <a:pt x="1646" y="1394"/>
                  <a:pt x="1646" y="1394"/>
                </a:cubicBezTo>
                <a:cubicBezTo>
                  <a:pt x="1636" y="1419"/>
                  <a:pt x="1607" y="1462"/>
                  <a:pt x="1517" y="1510"/>
                </a:cubicBezTo>
                <a:cubicBezTo>
                  <a:pt x="1291" y="1579"/>
                  <a:pt x="1153" y="1594"/>
                  <a:pt x="1153" y="1594"/>
                </a:cubicBezTo>
                <a:cubicBezTo>
                  <a:pt x="1077" y="1606"/>
                  <a:pt x="991" y="1611"/>
                  <a:pt x="907" y="1611"/>
                </a:cubicBezTo>
                <a:close/>
              </a:path>
            </a:pathLst>
          </a:custGeom>
          <a:solidFill>
            <a:schemeClr val="accent2">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vert="horz" wrap="square" lIns="68589" tIns="34295" rIns="68589" bIns="34295"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dirty="0"/>
          </a:p>
        </p:txBody>
      </p:sp>
      <p:sp>
        <p:nvSpPr>
          <p:cNvPr id="3" name="TextBox 2"/>
          <p:cNvSpPr txBox="1"/>
          <p:nvPr/>
        </p:nvSpPr>
        <p:spPr>
          <a:xfrm>
            <a:off x="5726681" y="3246747"/>
            <a:ext cx="3026692" cy="692498"/>
          </a:xfrm>
          <a:prstGeom prst="rect">
            <a:avLst/>
          </a:prstGeom>
          <a:solidFill>
            <a:schemeClr val="accent4"/>
          </a:solidFill>
        </p:spPr>
        <p:txBody>
          <a:bodyPr wrap="square" lIns="68589" tIns="68589" rIns="68589" bIns="68589" rtlCol="0">
            <a:spAutoFit/>
          </a:bodyPr>
          <a:lstStyle/>
          <a:p>
            <a:r>
              <a:rPr lang="en-US" dirty="0">
                <a:solidFill>
                  <a:schemeClr val="bg1">
                    <a:alpha val="98000"/>
                  </a:schemeClr>
                </a:solidFill>
              </a:rPr>
              <a:t>Convert App Logic </a:t>
            </a:r>
            <a:br>
              <a:rPr lang="en-US" dirty="0">
                <a:solidFill>
                  <a:schemeClr val="bg1">
                    <a:alpha val="98000"/>
                  </a:schemeClr>
                </a:solidFill>
              </a:rPr>
            </a:br>
            <a:r>
              <a:rPr lang="en-US" dirty="0">
                <a:solidFill>
                  <a:schemeClr val="bg1">
                    <a:alpha val="98000"/>
                  </a:schemeClr>
                </a:solidFill>
              </a:rPr>
              <a:t>to </a:t>
            </a:r>
            <a:r>
              <a:rPr lang="en-US" b="1" dirty="0">
                <a:solidFill>
                  <a:schemeClr val="bg1">
                    <a:alpha val="98000"/>
                  </a:schemeClr>
                </a:solidFill>
              </a:rPr>
              <a:t>Worker Roles (optional)</a:t>
            </a:r>
          </a:p>
        </p:txBody>
      </p:sp>
      <p:sp>
        <p:nvSpPr>
          <p:cNvPr id="13" name="TextBox 12"/>
          <p:cNvSpPr txBox="1"/>
          <p:nvPr/>
        </p:nvSpPr>
        <p:spPr>
          <a:xfrm>
            <a:off x="5726681" y="3964048"/>
            <a:ext cx="3026692" cy="692498"/>
          </a:xfrm>
          <a:prstGeom prst="rect">
            <a:avLst/>
          </a:prstGeom>
          <a:solidFill>
            <a:schemeClr val="accent1"/>
          </a:solidFill>
        </p:spPr>
        <p:txBody>
          <a:bodyPr wrap="square" lIns="68589" tIns="68589" rIns="68589" bIns="68589" rtlCol="0">
            <a:spAutoFit/>
          </a:bodyPr>
          <a:lstStyle/>
          <a:p>
            <a:r>
              <a:rPr lang="en-US" dirty="0">
                <a:solidFill>
                  <a:schemeClr val="bg1">
                    <a:alpha val="98000"/>
                  </a:schemeClr>
                </a:solidFill>
              </a:rPr>
              <a:t>Convert Data Tier </a:t>
            </a:r>
            <a:br>
              <a:rPr lang="en-US" dirty="0">
                <a:solidFill>
                  <a:schemeClr val="bg1">
                    <a:alpha val="98000"/>
                  </a:schemeClr>
                </a:solidFill>
              </a:rPr>
            </a:br>
            <a:r>
              <a:rPr lang="en-US" dirty="0">
                <a:solidFill>
                  <a:schemeClr val="bg1">
                    <a:alpha val="98000"/>
                  </a:schemeClr>
                </a:solidFill>
              </a:rPr>
              <a:t>to Azure SQL DB</a:t>
            </a:r>
            <a:r>
              <a:rPr lang="en-US" b="1" dirty="0">
                <a:solidFill>
                  <a:schemeClr val="bg1">
                    <a:alpha val="98000"/>
                  </a:schemeClr>
                </a:solidFill>
              </a:rPr>
              <a:t> (optional)</a:t>
            </a:r>
          </a:p>
        </p:txBody>
      </p:sp>
      <p:pic>
        <p:nvPicPr>
          <p:cNvPr id="93" name="Picture 92"/>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651829" y="3066742"/>
            <a:ext cx="2336193" cy="271481"/>
          </a:xfrm>
          <a:prstGeom prst="rect">
            <a:avLst/>
          </a:prstGeom>
        </p:spPr>
      </p:pic>
    </p:spTree>
    <p:extLst>
      <p:ext uri="{BB962C8B-B14F-4D97-AF65-F5344CB8AC3E}">
        <p14:creationId xmlns:p14="http://schemas.microsoft.com/office/powerpoint/2010/main" val="24184092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2" fill="hold" grpId="0" nodeType="clickEffect">
                                  <p:stCondLst>
                                    <p:cond delay="0"/>
                                  </p:stCondLst>
                                  <p:childTnLst>
                                    <p:animEffect transition="out" filter="wipe(right)">
                                      <p:cBhvr>
                                        <p:cTn id="6" dur="500"/>
                                        <p:tgtEl>
                                          <p:spTgt spid="53"/>
                                        </p:tgtEl>
                                      </p:cBhvr>
                                    </p:animEffect>
                                    <p:set>
                                      <p:cBhvr>
                                        <p:cTn id="7" dur="1" fill="hold">
                                          <p:stCondLst>
                                            <p:cond delay="499"/>
                                          </p:stCondLst>
                                        </p:cTn>
                                        <p:tgtEl>
                                          <p:spTgt spid="53"/>
                                        </p:tgtEl>
                                        <p:attrNameLst>
                                          <p:attrName>style.visibility</p:attrName>
                                        </p:attrNameLst>
                                      </p:cBhvr>
                                      <p:to>
                                        <p:strVal val="hidden"/>
                                      </p:to>
                                    </p:set>
                                  </p:childTnLst>
                                </p:cTn>
                              </p:par>
                              <p:par>
                                <p:cTn id="8" presetID="1" presetClass="emph" presetSubtype="2" decel="100000" fill="hold" grpId="0" nodeType="withEffect">
                                  <p:stCondLst>
                                    <p:cond delay="110"/>
                                  </p:stCondLst>
                                  <p:childTnLst>
                                    <p:animClr clrSpc="rgb" dir="cw">
                                      <p:cBhvr>
                                        <p:cTn id="9" dur="500" fill="hold"/>
                                        <p:tgtEl>
                                          <p:spTgt spid="118"/>
                                        </p:tgtEl>
                                        <p:attrNameLst>
                                          <p:attrName>fillcolor</p:attrName>
                                        </p:attrNameLst>
                                      </p:cBhvr>
                                      <p:to>
                                        <a:schemeClr val="accent2"/>
                                      </p:to>
                                    </p:animClr>
                                    <p:set>
                                      <p:cBhvr>
                                        <p:cTn id="10" dur="500" fill="hold"/>
                                        <p:tgtEl>
                                          <p:spTgt spid="118"/>
                                        </p:tgtEl>
                                        <p:attrNameLst>
                                          <p:attrName>fill.type</p:attrName>
                                        </p:attrNameLst>
                                      </p:cBhvr>
                                      <p:to>
                                        <p:strVal val="solid"/>
                                      </p:to>
                                    </p:set>
                                    <p:set>
                                      <p:cBhvr>
                                        <p:cTn id="11" dur="500" fill="hold"/>
                                        <p:tgtEl>
                                          <p:spTgt spid="118"/>
                                        </p:tgtEl>
                                        <p:attrNameLst>
                                          <p:attrName>fill.on</p:attrName>
                                        </p:attrNameLst>
                                      </p:cBhvr>
                                      <p:to>
                                        <p:strVal val="true"/>
                                      </p:to>
                                    </p:set>
                                  </p:childTnLst>
                                </p:cTn>
                              </p:par>
                              <p:par>
                                <p:cTn id="12" presetID="1" presetClass="emph" presetSubtype="2" decel="100000" fill="hold" grpId="0" nodeType="withEffect">
                                  <p:stCondLst>
                                    <p:cond delay="220"/>
                                  </p:stCondLst>
                                  <p:childTnLst>
                                    <p:animClr clrSpc="rgb" dir="cw">
                                      <p:cBhvr>
                                        <p:cTn id="13" dur="500" fill="hold"/>
                                        <p:tgtEl>
                                          <p:spTgt spid="117"/>
                                        </p:tgtEl>
                                        <p:attrNameLst>
                                          <p:attrName>fillcolor</p:attrName>
                                        </p:attrNameLst>
                                      </p:cBhvr>
                                      <p:to>
                                        <a:schemeClr val="accent2"/>
                                      </p:to>
                                    </p:animClr>
                                    <p:set>
                                      <p:cBhvr>
                                        <p:cTn id="14" dur="500" fill="hold"/>
                                        <p:tgtEl>
                                          <p:spTgt spid="117"/>
                                        </p:tgtEl>
                                        <p:attrNameLst>
                                          <p:attrName>fill.type</p:attrName>
                                        </p:attrNameLst>
                                      </p:cBhvr>
                                      <p:to>
                                        <p:strVal val="solid"/>
                                      </p:to>
                                    </p:set>
                                    <p:set>
                                      <p:cBhvr>
                                        <p:cTn id="15" dur="500" fill="hold"/>
                                        <p:tgtEl>
                                          <p:spTgt spid="117"/>
                                        </p:tgtEl>
                                        <p:attrNameLst>
                                          <p:attrName>fill.on</p:attrName>
                                        </p:attrNameLst>
                                      </p:cBhvr>
                                      <p:to>
                                        <p:strVal val="true"/>
                                      </p:to>
                                    </p:set>
                                  </p:childTnLst>
                                </p:cTn>
                              </p:par>
                              <p:par>
                                <p:cTn id="16" presetID="1" presetClass="emph" presetSubtype="2" decel="100000" fill="hold" grpId="0" nodeType="withEffect">
                                  <p:stCondLst>
                                    <p:cond delay="330"/>
                                  </p:stCondLst>
                                  <p:childTnLst>
                                    <p:animClr clrSpc="rgb" dir="cw">
                                      <p:cBhvr>
                                        <p:cTn id="17" dur="500" fill="hold"/>
                                        <p:tgtEl>
                                          <p:spTgt spid="116"/>
                                        </p:tgtEl>
                                        <p:attrNameLst>
                                          <p:attrName>fillcolor</p:attrName>
                                        </p:attrNameLst>
                                      </p:cBhvr>
                                      <p:to>
                                        <a:schemeClr val="accent2"/>
                                      </p:to>
                                    </p:animClr>
                                    <p:set>
                                      <p:cBhvr>
                                        <p:cTn id="18" dur="500" fill="hold"/>
                                        <p:tgtEl>
                                          <p:spTgt spid="116"/>
                                        </p:tgtEl>
                                        <p:attrNameLst>
                                          <p:attrName>fill.type</p:attrName>
                                        </p:attrNameLst>
                                      </p:cBhvr>
                                      <p:to>
                                        <p:strVal val="solid"/>
                                      </p:to>
                                    </p:set>
                                    <p:set>
                                      <p:cBhvr>
                                        <p:cTn id="19" dur="500" fill="hold"/>
                                        <p:tgtEl>
                                          <p:spTgt spid="116"/>
                                        </p:tgtEl>
                                        <p:attrNameLst>
                                          <p:attrName>fill.on</p:attrName>
                                        </p:attrNameLst>
                                      </p:cBhvr>
                                      <p:to>
                                        <p:strVal val="true"/>
                                      </p:to>
                                    </p:set>
                                  </p:childTnLst>
                                </p:cTn>
                              </p:par>
                              <p:par>
                                <p:cTn id="20" presetID="1" presetClass="emph" presetSubtype="2" decel="100000" fill="hold" grpId="0" nodeType="withEffect">
                                  <p:stCondLst>
                                    <p:cond delay="440"/>
                                  </p:stCondLst>
                                  <p:childTnLst>
                                    <p:animClr clrSpc="rgb" dir="cw">
                                      <p:cBhvr>
                                        <p:cTn id="21" dur="500" fill="hold"/>
                                        <p:tgtEl>
                                          <p:spTgt spid="115"/>
                                        </p:tgtEl>
                                        <p:attrNameLst>
                                          <p:attrName>fillcolor</p:attrName>
                                        </p:attrNameLst>
                                      </p:cBhvr>
                                      <p:to>
                                        <a:schemeClr val="accent2"/>
                                      </p:to>
                                    </p:animClr>
                                    <p:set>
                                      <p:cBhvr>
                                        <p:cTn id="22" dur="500" fill="hold"/>
                                        <p:tgtEl>
                                          <p:spTgt spid="115"/>
                                        </p:tgtEl>
                                        <p:attrNameLst>
                                          <p:attrName>fill.type</p:attrName>
                                        </p:attrNameLst>
                                      </p:cBhvr>
                                      <p:to>
                                        <p:strVal val="solid"/>
                                      </p:to>
                                    </p:set>
                                    <p:set>
                                      <p:cBhvr>
                                        <p:cTn id="23" dur="500" fill="hold"/>
                                        <p:tgtEl>
                                          <p:spTgt spid="115"/>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grpId="1" nodeType="clickEffect">
                                  <p:stCondLst>
                                    <p:cond delay="0"/>
                                  </p:stCondLst>
                                  <p:childTnLst>
                                    <p:animClr clrSpc="rgb" dir="cw">
                                      <p:cBhvr override="childStyle">
                                        <p:cTn id="27" dur="500" fill="hold"/>
                                        <p:tgtEl>
                                          <p:spTgt spid="115"/>
                                        </p:tgtEl>
                                        <p:attrNameLst>
                                          <p:attrName>style.color</p:attrName>
                                        </p:attrNameLst>
                                      </p:cBhvr>
                                      <p:to>
                                        <a:srgbClr val="FFFFFF"/>
                                      </p:to>
                                    </p:animClr>
                                    <p:animClr clrSpc="rgb" dir="cw">
                                      <p:cBhvr>
                                        <p:cTn id="28" dur="500" fill="hold"/>
                                        <p:tgtEl>
                                          <p:spTgt spid="115"/>
                                        </p:tgtEl>
                                        <p:attrNameLst>
                                          <p:attrName>fillcolor</p:attrName>
                                        </p:attrNameLst>
                                      </p:cBhvr>
                                      <p:to>
                                        <a:srgbClr val="FFFFFF"/>
                                      </p:to>
                                    </p:animClr>
                                    <p:set>
                                      <p:cBhvr>
                                        <p:cTn id="29" dur="500" fill="hold"/>
                                        <p:tgtEl>
                                          <p:spTgt spid="115"/>
                                        </p:tgtEl>
                                        <p:attrNameLst>
                                          <p:attrName>fill.type</p:attrName>
                                        </p:attrNameLst>
                                      </p:cBhvr>
                                      <p:to>
                                        <p:strVal val="solid"/>
                                      </p:to>
                                    </p:set>
                                    <p:set>
                                      <p:cBhvr>
                                        <p:cTn id="30" dur="500" fill="hold"/>
                                        <p:tgtEl>
                                          <p:spTgt spid="115"/>
                                        </p:tgtEl>
                                        <p:attrNameLst>
                                          <p:attrName>fill.on</p:attrName>
                                        </p:attrNameLst>
                                      </p:cBhvr>
                                      <p:to>
                                        <p:strVal val="true"/>
                                      </p:to>
                                    </p:set>
                                  </p:childTnLst>
                                </p:cTn>
                              </p:par>
                              <p:par>
                                <p:cTn id="31" presetID="42" presetClass="entr" presetSubtype="0" fill="hold" grpId="0" nodeType="with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fade">
                                      <p:cBhvr>
                                        <p:cTn id="33" dur="1000"/>
                                        <p:tgtEl>
                                          <p:spTgt spid="89"/>
                                        </p:tgtEl>
                                      </p:cBhvr>
                                    </p:animEffect>
                                    <p:anim calcmode="lin" valueType="num">
                                      <p:cBhvr>
                                        <p:cTn id="34" dur="1000" fill="hold"/>
                                        <p:tgtEl>
                                          <p:spTgt spid="89"/>
                                        </p:tgtEl>
                                        <p:attrNameLst>
                                          <p:attrName>ppt_x</p:attrName>
                                        </p:attrNameLst>
                                      </p:cBhvr>
                                      <p:tavLst>
                                        <p:tav tm="0">
                                          <p:val>
                                            <p:strVal val="#ppt_x"/>
                                          </p:val>
                                        </p:tav>
                                        <p:tav tm="100000">
                                          <p:val>
                                            <p:strVal val="#ppt_x"/>
                                          </p:val>
                                        </p:tav>
                                      </p:tavLst>
                                    </p:anim>
                                    <p:anim calcmode="lin" valueType="num">
                                      <p:cBhvr>
                                        <p:cTn id="35" dur="1000" fill="hold"/>
                                        <p:tgtEl>
                                          <p:spTgt spid="89"/>
                                        </p:tgtEl>
                                        <p:attrNameLst>
                                          <p:attrName>ppt_y</p:attrName>
                                        </p:attrNameLst>
                                      </p:cBhvr>
                                      <p:tavLst>
                                        <p:tav tm="0">
                                          <p:val>
                                            <p:strVal val="#ppt_y+.1"/>
                                          </p:val>
                                        </p:tav>
                                        <p:tav tm="100000">
                                          <p:val>
                                            <p:strVal val="#ppt_y"/>
                                          </p:val>
                                        </p:tav>
                                      </p:tavLst>
                                    </p:anim>
                                  </p:childTnLst>
                                </p:cTn>
                              </p:par>
                              <p:par>
                                <p:cTn id="36" presetID="19" presetClass="emph" presetSubtype="0" fill="hold" grpId="1" nodeType="withEffect">
                                  <p:stCondLst>
                                    <p:cond delay="110"/>
                                  </p:stCondLst>
                                  <p:childTnLst>
                                    <p:animClr clrSpc="rgb" dir="cw">
                                      <p:cBhvr override="childStyle">
                                        <p:cTn id="37" dur="500" fill="hold"/>
                                        <p:tgtEl>
                                          <p:spTgt spid="116"/>
                                        </p:tgtEl>
                                        <p:attrNameLst>
                                          <p:attrName>style.color</p:attrName>
                                        </p:attrNameLst>
                                      </p:cBhvr>
                                      <p:to>
                                        <a:srgbClr val="FFFFFF"/>
                                      </p:to>
                                    </p:animClr>
                                    <p:animClr clrSpc="rgb" dir="cw">
                                      <p:cBhvr>
                                        <p:cTn id="38" dur="500" fill="hold"/>
                                        <p:tgtEl>
                                          <p:spTgt spid="116"/>
                                        </p:tgtEl>
                                        <p:attrNameLst>
                                          <p:attrName>fillcolor</p:attrName>
                                        </p:attrNameLst>
                                      </p:cBhvr>
                                      <p:to>
                                        <a:srgbClr val="FFFFFF"/>
                                      </p:to>
                                    </p:animClr>
                                    <p:set>
                                      <p:cBhvr>
                                        <p:cTn id="39" dur="500" fill="hold"/>
                                        <p:tgtEl>
                                          <p:spTgt spid="116"/>
                                        </p:tgtEl>
                                        <p:attrNameLst>
                                          <p:attrName>fill.type</p:attrName>
                                        </p:attrNameLst>
                                      </p:cBhvr>
                                      <p:to>
                                        <p:strVal val="solid"/>
                                      </p:to>
                                    </p:set>
                                    <p:set>
                                      <p:cBhvr>
                                        <p:cTn id="40" dur="500" fill="hold"/>
                                        <p:tgtEl>
                                          <p:spTgt spid="116"/>
                                        </p:tgtEl>
                                        <p:attrNameLst>
                                          <p:attrName>fill.on</p:attrName>
                                        </p:attrNameLst>
                                      </p:cBhvr>
                                      <p:to>
                                        <p:strVal val="true"/>
                                      </p:to>
                                    </p:set>
                                  </p:childTnLst>
                                </p:cTn>
                              </p:par>
                              <p:par>
                                <p:cTn id="41" presetID="19" presetClass="emph" presetSubtype="0" fill="hold" grpId="1" nodeType="withEffect">
                                  <p:stCondLst>
                                    <p:cond delay="220"/>
                                  </p:stCondLst>
                                  <p:childTnLst>
                                    <p:animClr clrSpc="rgb" dir="cw">
                                      <p:cBhvr override="childStyle">
                                        <p:cTn id="42" dur="500" fill="hold"/>
                                        <p:tgtEl>
                                          <p:spTgt spid="117"/>
                                        </p:tgtEl>
                                        <p:attrNameLst>
                                          <p:attrName>style.color</p:attrName>
                                        </p:attrNameLst>
                                      </p:cBhvr>
                                      <p:to>
                                        <a:srgbClr val="FFFFFF"/>
                                      </p:to>
                                    </p:animClr>
                                    <p:animClr clrSpc="rgb" dir="cw">
                                      <p:cBhvr>
                                        <p:cTn id="43" dur="500" fill="hold"/>
                                        <p:tgtEl>
                                          <p:spTgt spid="117"/>
                                        </p:tgtEl>
                                        <p:attrNameLst>
                                          <p:attrName>fillcolor</p:attrName>
                                        </p:attrNameLst>
                                      </p:cBhvr>
                                      <p:to>
                                        <a:srgbClr val="FFFFFF"/>
                                      </p:to>
                                    </p:animClr>
                                    <p:set>
                                      <p:cBhvr>
                                        <p:cTn id="44" dur="500" fill="hold"/>
                                        <p:tgtEl>
                                          <p:spTgt spid="117"/>
                                        </p:tgtEl>
                                        <p:attrNameLst>
                                          <p:attrName>fill.type</p:attrName>
                                        </p:attrNameLst>
                                      </p:cBhvr>
                                      <p:to>
                                        <p:strVal val="solid"/>
                                      </p:to>
                                    </p:set>
                                    <p:set>
                                      <p:cBhvr>
                                        <p:cTn id="45" dur="500" fill="hold"/>
                                        <p:tgtEl>
                                          <p:spTgt spid="117"/>
                                        </p:tgtEl>
                                        <p:attrNameLst>
                                          <p:attrName>fill.on</p:attrName>
                                        </p:attrNameLst>
                                      </p:cBhvr>
                                      <p:to>
                                        <p:strVal val="true"/>
                                      </p:to>
                                    </p:set>
                                  </p:childTnLst>
                                </p:cTn>
                              </p:par>
                              <p:par>
                                <p:cTn id="46" presetID="19" presetClass="emph" presetSubtype="0" fill="hold" grpId="1" nodeType="withEffect">
                                  <p:stCondLst>
                                    <p:cond delay="330"/>
                                  </p:stCondLst>
                                  <p:childTnLst>
                                    <p:animClr clrSpc="rgb" dir="cw">
                                      <p:cBhvr override="childStyle">
                                        <p:cTn id="47" dur="500" fill="hold"/>
                                        <p:tgtEl>
                                          <p:spTgt spid="118"/>
                                        </p:tgtEl>
                                        <p:attrNameLst>
                                          <p:attrName>style.color</p:attrName>
                                        </p:attrNameLst>
                                      </p:cBhvr>
                                      <p:to>
                                        <a:srgbClr val="FFFFFF"/>
                                      </p:to>
                                    </p:animClr>
                                    <p:animClr clrSpc="rgb" dir="cw">
                                      <p:cBhvr>
                                        <p:cTn id="48" dur="500" fill="hold"/>
                                        <p:tgtEl>
                                          <p:spTgt spid="118"/>
                                        </p:tgtEl>
                                        <p:attrNameLst>
                                          <p:attrName>fillcolor</p:attrName>
                                        </p:attrNameLst>
                                      </p:cBhvr>
                                      <p:to>
                                        <a:srgbClr val="FFFFFF"/>
                                      </p:to>
                                    </p:animClr>
                                    <p:set>
                                      <p:cBhvr>
                                        <p:cTn id="49" dur="500" fill="hold"/>
                                        <p:tgtEl>
                                          <p:spTgt spid="118"/>
                                        </p:tgtEl>
                                        <p:attrNameLst>
                                          <p:attrName>fill.type</p:attrName>
                                        </p:attrNameLst>
                                      </p:cBhvr>
                                      <p:to>
                                        <p:strVal val="solid"/>
                                      </p:to>
                                    </p:set>
                                    <p:set>
                                      <p:cBhvr>
                                        <p:cTn id="50" dur="500" fill="hold"/>
                                        <p:tgtEl>
                                          <p:spTgt spid="118"/>
                                        </p:tgtEl>
                                        <p:attrNameLst>
                                          <p:attrName>fill.on</p:attrName>
                                        </p:attrNameLst>
                                      </p:cBhvr>
                                      <p:to>
                                        <p:strVal val="true"/>
                                      </p:to>
                                    </p:set>
                                  </p:childTnLst>
                                </p:cTn>
                              </p:par>
                              <p:par>
                                <p:cTn id="51" presetID="22" presetClass="entr" presetSubtype="8" fill="hold" grpId="0" nodeType="withEffect">
                                  <p:stCondLst>
                                    <p:cond delay="440"/>
                                  </p:stCondLst>
                                  <p:childTnLst>
                                    <p:set>
                                      <p:cBhvr>
                                        <p:cTn id="52" dur="1" fill="hold">
                                          <p:stCondLst>
                                            <p:cond delay="0"/>
                                          </p:stCondLst>
                                        </p:cTn>
                                        <p:tgtEl>
                                          <p:spTgt spid="114"/>
                                        </p:tgtEl>
                                        <p:attrNameLst>
                                          <p:attrName>style.visibility</p:attrName>
                                        </p:attrNameLst>
                                      </p:cBhvr>
                                      <p:to>
                                        <p:strVal val="visible"/>
                                      </p:to>
                                    </p:set>
                                    <p:animEffect transition="in" filter="wipe(left)">
                                      <p:cBhvr>
                                        <p:cTn id="53" dur="500"/>
                                        <p:tgtEl>
                                          <p:spTgt spid="11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xit" presetSubtype="2" fill="hold" grpId="0" nodeType="clickEffect">
                                  <p:stCondLst>
                                    <p:cond delay="0"/>
                                  </p:stCondLst>
                                  <p:childTnLst>
                                    <p:animEffect transition="out" filter="wipe(right)">
                                      <p:cBhvr>
                                        <p:cTn id="57" dur="500"/>
                                        <p:tgtEl>
                                          <p:spTgt spid="56"/>
                                        </p:tgtEl>
                                      </p:cBhvr>
                                    </p:animEffect>
                                    <p:set>
                                      <p:cBhvr>
                                        <p:cTn id="58" dur="1" fill="hold">
                                          <p:stCondLst>
                                            <p:cond delay="499"/>
                                          </p:stCondLst>
                                        </p:cTn>
                                        <p:tgtEl>
                                          <p:spTgt spid="56"/>
                                        </p:tgtEl>
                                        <p:attrNameLst>
                                          <p:attrName>style.visibility</p:attrName>
                                        </p:attrNameLst>
                                      </p:cBhvr>
                                      <p:to>
                                        <p:strVal val="hidden"/>
                                      </p:to>
                                    </p:set>
                                  </p:childTnLst>
                                </p:cTn>
                              </p:par>
                              <p:par>
                                <p:cTn id="59" presetID="1" presetClass="emph" presetSubtype="2" decel="100000" fill="hold" nodeType="withEffect">
                                  <p:stCondLst>
                                    <p:cond delay="0"/>
                                  </p:stCondLst>
                                  <p:childTnLst>
                                    <p:animClr clrSpc="rgb" dir="cw">
                                      <p:cBhvr>
                                        <p:cTn id="60" dur="500" fill="hold"/>
                                        <p:tgtEl>
                                          <p:spTgt spid="121"/>
                                        </p:tgtEl>
                                        <p:attrNameLst>
                                          <p:attrName>fillcolor</p:attrName>
                                        </p:attrNameLst>
                                      </p:cBhvr>
                                      <p:to>
                                        <a:schemeClr val="accent2"/>
                                      </p:to>
                                    </p:animClr>
                                    <p:set>
                                      <p:cBhvr>
                                        <p:cTn id="61" dur="500" fill="hold"/>
                                        <p:tgtEl>
                                          <p:spTgt spid="121"/>
                                        </p:tgtEl>
                                        <p:attrNameLst>
                                          <p:attrName>fill.type</p:attrName>
                                        </p:attrNameLst>
                                      </p:cBhvr>
                                      <p:to>
                                        <p:strVal val="solid"/>
                                      </p:to>
                                    </p:set>
                                    <p:set>
                                      <p:cBhvr>
                                        <p:cTn id="62" dur="500" fill="hold"/>
                                        <p:tgtEl>
                                          <p:spTgt spid="121"/>
                                        </p:tgtEl>
                                        <p:attrNameLst>
                                          <p:attrName>fill.on</p:attrName>
                                        </p:attrNameLst>
                                      </p:cBhvr>
                                      <p:to>
                                        <p:strVal val="true"/>
                                      </p:to>
                                    </p:set>
                                  </p:childTnLst>
                                </p:cTn>
                              </p:par>
                              <p:par>
                                <p:cTn id="63" presetID="1" presetClass="emph" presetSubtype="2" decel="100000" fill="hold" nodeType="withEffect">
                                  <p:stCondLst>
                                    <p:cond delay="110"/>
                                  </p:stCondLst>
                                  <p:childTnLst>
                                    <p:animClr clrSpc="rgb" dir="cw">
                                      <p:cBhvr>
                                        <p:cTn id="64" dur="500" fill="hold"/>
                                        <p:tgtEl>
                                          <p:spTgt spid="122"/>
                                        </p:tgtEl>
                                        <p:attrNameLst>
                                          <p:attrName>fillcolor</p:attrName>
                                        </p:attrNameLst>
                                      </p:cBhvr>
                                      <p:to>
                                        <a:schemeClr val="accent2"/>
                                      </p:to>
                                    </p:animClr>
                                    <p:set>
                                      <p:cBhvr>
                                        <p:cTn id="65" dur="500" fill="hold"/>
                                        <p:tgtEl>
                                          <p:spTgt spid="122"/>
                                        </p:tgtEl>
                                        <p:attrNameLst>
                                          <p:attrName>fill.type</p:attrName>
                                        </p:attrNameLst>
                                      </p:cBhvr>
                                      <p:to>
                                        <p:strVal val="solid"/>
                                      </p:to>
                                    </p:set>
                                    <p:set>
                                      <p:cBhvr>
                                        <p:cTn id="66" dur="500" fill="hold"/>
                                        <p:tgtEl>
                                          <p:spTgt spid="122"/>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9" presetClass="emph" presetSubtype="0" fill="hold" grpId="0" nodeType="clickEffect">
                                  <p:stCondLst>
                                    <p:cond delay="0"/>
                                  </p:stCondLst>
                                  <p:childTnLst>
                                    <p:animClr clrSpc="rgb" dir="cw">
                                      <p:cBhvr override="childStyle">
                                        <p:cTn id="70" dur="500" fill="hold"/>
                                        <p:tgtEl>
                                          <p:spTgt spid="122"/>
                                        </p:tgtEl>
                                        <p:attrNameLst>
                                          <p:attrName>style.color</p:attrName>
                                        </p:attrNameLst>
                                      </p:cBhvr>
                                      <p:to>
                                        <a:srgbClr val="FFFFFF"/>
                                      </p:to>
                                    </p:animClr>
                                    <p:animClr clrSpc="rgb" dir="cw">
                                      <p:cBhvr>
                                        <p:cTn id="71" dur="500" fill="hold"/>
                                        <p:tgtEl>
                                          <p:spTgt spid="122"/>
                                        </p:tgtEl>
                                        <p:attrNameLst>
                                          <p:attrName>fillcolor</p:attrName>
                                        </p:attrNameLst>
                                      </p:cBhvr>
                                      <p:to>
                                        <a:srgbClr val="FFFFFF"/>
                                      </p:to>
                                    </p:animClr>
                                    <p:set>
                                      <p:cBhvr>
                                        <p:cTn id="72" dur="500" fill="hold"/>
                                        <p:tgtEl>
                                          <p:spTgt spid="122"/>
                                        </p:tgtEl>
                                        <p:attrNameLst>
                                          <p:attrName>fill.type</p:attrName>
                                        </p:attrNameLst>
                                      </p:cBhvr>
                                      <p:to>
                                        <p:strVal val="solid"/>
                                      </p:to>
                                    </p:set>
                                    <p:set>
                                      <p:cBhvr>
                                        <p:cTn id="73" dur="500" fill="hold"/>
                                        <p:tgtEl>
                                          <p:spTgt spid="122"/>
                                        </p:tgtEl>
                                        <p:attrNameLst>
                                          <p:attrName>fill.on</p:attrName>
                                        </p:attrNameLst>
                                      </p:cBhvr>
                                      <p:to>
                                        <p:strVal val="true"/>
                                      </p:to>
                                    </p:set>
                                  </p:childTnLst>
                                </p:cTn>
                              </p:par>
                              <p:par>
                                <p:cTn id="74" presetID="42" presetClass="entr" presetSubtype="0" fill="hold" grpId="0" nodeType="withEffect">
                                  <p:stCondLst>
                                    <p:cond delay="0"/>
                                  </p:stCondLst>
                                  <p:childTnLst>
                                    <p:set>
                                      <p:cBhvr>
                                        <p:cTn id="75" dur="1" fill="hold">
                                          <p:stCondLst>
                                            <p:cond delay="0"/>
                                          </p:stCondLst>
                                        </p:cTn>
                                        <p:tgtEl>
                                          <p:spTgt spid="3"/>
                                        </p:tgtEl>
                                        <p:attrNameLst>
                                          <p:attrName>style.visibility</p:attrName>
                                        </p:attrNameLst>
                                      </p:cBhvr>
                                      <p:to>
                                        <p:strVal val="visible"/>
                                      </p:to>
                                    </p:set>
                                    <p:animEffect transition="in" filter="fade">
                                      <p:cBhvr>
                                        <p:cTn id="76" dur="1000"/>
                                        <p:tgtEl>
                                          <p:spTgt spid="3"/>
                                        </p:tgtEl>
                                      </p:cBhvr>
                                    </p:animEffect>
                                    <p:anim calcmode="lin" valueType="num">
                                      <p:cBhvr>
                                        <p:cTn id="77" dur="1000" fill="hold"/>
                                        <p:tgtEl>
                                          <p:spTgt spid="3"/>
                                        </p:tgtEl>
                                        <p:attrNameLst>
                                          <p:attrName>ppt_x</p:attrName>
                                        </p:attrNameLst>
                                      </p:cBhvr>
                                      <p:tavLst>
                                        <p:tav tm="0">
                                          <p:val>
                                            <p:strVal val="#ppt_x"/>
                                          </p:val>
                                        </p:tav>
                                        <p:tav tm="100000">
                                          <p:val>
                                            <p:strVal val="#ppt_x"/>
                                          </p:val>
                                        </p:tav>
                                      </p:tavLst>
                                    </p:anim>
                                    <p:anim calcmode="lin" valueType="num">
                                      <p:cBhvr>
                                        <p:cTn id="78" dur="1000" fill="hold"/>
                                        <p:tgtEl>
                                          <p:spTgt spid="3"/>
                                        </p:tgtEl>
                                        <p:attrNameLst>
                                          <p:attrName>ppt_y</p:attrName>
                                        </p:attrNameLst>
                                      </p:cBhvr>
                                      <p:tavLst>
                                        <p:tav tm="0">
                                          <p:val>
                                            <p:strVal val="#ppt_y+.1"/>
                                          </p:val>
                                        </p:tav>
                                        <p:tav tm="100000">
                                          <p:val>
                                            <p:strVal val="#ppt_y"/>
                                          </p:val>
                                        </p:tav>
                                      </p:tavLst>
                                    </p:anim>
                                  </p:childTnLst>
                                </p:cTn>
                              </p:par>
                              <p:par>
                                <p:cTn id="79" presetID="19" presetClass="emph" presetSubtype="0" fill="hold" grpId="0" nodeType="withEffect">
                                  <p:stCondLst>
                                    <p:cond delay="110"/>
                                  </p:stCondLst>
                                  <p:childTnLst>
                                    <p:animClr clrSpc="rgb" dir="cw">
                                      <p:cBhvr override="childStyle">
                                        <p:cTn id="80" dur="500" fill="hold"/>
                                        <p:tgtEl>
                                          <p:spTgt spid="121"/>
                                        </p:tgtEl>
                                        <p:attrNameLst>
                                          <p:attrName>style.color</p:attrName>
                                        </p:attrNameLst>
                                      </p:cBhvr>
                                      <p:to>
                                        <a:srgbClr val="FFFFFF"/>
                                      </p:to>
                                    </p:animClr>
                                    <p:animClr clrSpc="rgb" dir="cw">
                                      <p:cBhvr>
                                        <p:cTn id="81" dur="500" fill="hold"/>
                                        <p:tgtEl>
                                          <p:spTgt spid="121"/>
                                        </p:tgtEl>
                                        <p:attrNameLst>
                                          <p:attrName>fillcolor</p:attrName>
                                        </p:attrNameLst>
                                      </p:cBhvr>
                                      <p:to>
                                        <a:srgbClr val="FFFFFF"/>
                                      </p:to>
                                    </p:animClr>
                                    <p:set>
                                      <p:cBhvr>
                                        <p:cTn id="82" dur="500" fill="hold"/>
                                        <p:tgtEl>
                                          <p:spTgt spid="121"/>
                                        </p:tgtEl>
                                        <p:attrNameLst>
                                          <p:attrName>fill.type</p:attrName>
                                        </p:attrNameLst>
                                      </p:cBhvr>
                                      <p:to>
                                        <p:strVal val="solid"/>
                                      </p:to>
                                    </p:set>
                                    <p:set>
                                      <p:cBhvr>
                                        <p:cTn id="83" dur="500" fill="hold"/>
                                        <p:tgtEl>
                                          <p:spTgt spid="121"/>
                                        </p:tgtEl>
                                        <p:attrNameLst>
                                          <p:attrName>fill.on</p:attrName>
                                        </p:attrNameLst>
                                      </p:cBhvr>
                                      <p:to>
                                        <p:strVal val="true"/>
                                      </p:to>
                                    </p:set>
                                  </p:childTnLst>
                                </p:cTn>
                              </p:par>
                              <p:par>
                                <p:cTn id="84" presetID="22" presetClass="entr" presetSubtype="8" fill="hold" grpId="0" nodeType="withEffect">
                                  <p:stCondLst>
                                    <p:cond delay="220"/>
                                  </p:stCondLst>
                                  <p:childTnLst>
                                    <p:set>
                                      <p:cBhvr>
                                        <p:cTn id="85" dur="1" fill="hold">
                                          <p:stCondLst>
                                            <p:cond delay="0"/>
                                          </p:stCondLst>
                                        </p:cTn>
                                        <p:tgtEl>
                                          <p:spTgt spid="119"/>
                                        </p:tgtEl>
                                        <p:attrNameLst>
                                          <p:attrName>style.visibility</p:attrName>
                                        </p:attrNameLst>
                                      </p:cBhvr>
                                      <p:to>
                                        <p:strVal val="visible"/>
                                      </p:to>
                                    </p:set>
                                    <p:animEffect transition="in" filter="wipe(left)">
                                      <p:cBhvr>
                                        <p:cTn id="86" dur="500"/>
                                        <p:tgtEl>
                                          <p:spTgt spid="119"/>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xit" presetSubtype="2" fill="hold" grpId="0" nodeType="clickEffect">
                                  <p:stCondLst>
                                    <p:cond delay="0"/>
                                  </p:stCondLst>
                                  <p:childTnLst>
                                    <p:animEffect transition="out" filter="wipe(right)">
                                      <p:cBhvr>
                                        <p:cTn id="90" dur="500"/>
                                        <p:tgtEl>
                                          <p:spTgt spid="87"/>
                                        </p:tgtEl>
                                      </p:cBhvr>
                                    </p:animEffect>
                                    <p:set>
                                      <p:cBhvr>
                                        <p:cTn id="91" dur="1" fill="hold">
                                          <p:stCondLst>
                                            <p:cond delay="499"/>
                                          </p:stCondLst>
                                        </p:cTn>
                                        <p:tgtEl>
                                          <p:spTgt spid="87"/>
                                        </p:tgtEl>
                                        <p:attrNameLst>
                                          <p:attrName>style.visibility</p:attrName>
                                        </p:attrNameLst>
                                      </p:cBhvr>
                                      <p:to>
                                        <p:strVal val="hidden"/>
                                      </p:to>
                                    </p:set>
                                  </p:childTnLst>
                                </p:cTn>
                              </p:par>
                              <p:par>
                                <p:cTn id="92" presetID="1" presetClass="emph" presetSubtype="2" decel="100000" fill="hold" nodeType="withEffect">
                                  <p:stCondLst>
                                    <p:cond delay="110"/>
                                  </p:stCondLst>
                                  <p:childTnLst>
                                    <p:animClr clrSpc="rgb" dir="cw">
                                      <p:cBhvr>
                                        <p:cTn id="93" dur="500" fill="hold"/>
                                        <p:tgtEl>
                                          <p:spTgt spid="126"/>
                                        </p:tgtEl>
                                        <p:attrNameLst>
                                          <p:attrName>fillcolor</p:attrName>
                                        </p:attrNameLst>
                                      </p:cBhvr>
                                      <p:to>
                                        <a:schemeClr val="accent2"/>
                                      </p:to>
                                    </p:animClr>
                                    <p:set>
                                      <p:cBhvr>
                                        <p:cTn id="94" dur="500" fill="hold"/>
                                        <p:tgtEl>
                                          <p:spTgt spid="126"/>
                                        </p:tgtEl>
                                        <p:attrNameLst>
                                          <p:attrName>fill.type</p:attrName>
                                        </p:attrNameLst>
                                      </p:cBhvr>
                                      <p:to>
                                        <p:strVal val="solid"/>
                                      </p:to>
                                    </p:set>
                                    <p:set>
                                      <p:cBhvr>
                                        <p:cTn id="95" dur="500" fill="hold"/>
                                        <p:tgtEl>
                                          <p:spTgt spid="126"/>
                                        </p:tgtEl>
                                        <p:attrNameLst>
                                          <p:attrName>fill.on</p:attrName>
                                        </p:attrNameLst>
                                      </p:cBhvr>
                                      <p:to>
                                        <p:strVal val="true"/>
                                      </p:to>
                                    </p:set>
                                  </p:childTnLst>
                                </p:cTn>
                              </p:par>
                              <p:par>
                                <p:cTn id="96" presetID="1" presetClass="emph" presetSubtype="2" decel="100000" fill="hold" nodeType="withEffect">
                                  <p:stCondLst>
                                    <p:cond delay="220"/>
                                  </p:stCondLst>
                                  <p:childTnLst>
                                    <p:animClr clrSpc="rgb" dir="cw">
                                      <p:cBhvr>
                                        <p:cTn id="97" dur="500" fill="hold"/>
                                        <p:tgtEl>
                                          <p:spTgt spid="125"/>
                                        </p:tgtEl>
                                        <p:attrNameLst>
                                          <p:attrName>fillcolor</p:attrName>
                                        </p:attrNameLst>
                                      </p:cBhvr>
                                      <p:to>
                                        <a:schemeClr val="accent2"/>
                                      </p:to>
                                    </p:animClr>
                                    <p:set>
                                      <p:cBhvr>
                                        <p:cTn id="98" dur="500" fill="hold"/>
                                        <p:tgtEl>
                                          <p:spTgt spid="125"/>
                                        </p:tgtEl>
                                        <p:attrNameLst>
                                          <p:attrName>fill.type</p:attrName>
                                        </p:attrNameLst>
                                      </p:cBhvr>
                                      <p:to>
                                        <p:strVal val="solid"/>
                                      </p:to>
                                    </p:set>
                                    <p:set>
                                      <p:cBhvr>
                                        <p:cTn id="99" dur="500" fill="hold"/>
                                        <p:tgtEl>
                                          <p:spTgt spid="125"/>
                                        </p:tgtEl>
                                        <p:attrNameLst>
                                          <p:attrName>fill.on</p:attrName>
                                        </p:attrNameLst>
                                      </p:cBhvr>
                                      <p:to>
                                        <p:strVal val="true"/>
                                      </p:to>
                                    </p:set>
                                  </p:childTnLst>
                                </p:cTn>
                              </p:par>
                              <p:par>
                                <p:cTn id="100" presetID="1" presetClass="emph" presetSubtype="2" decel="100000" fill="hold" nodeType="withEffect">
                                  <p:stCondLst>
                                    <p:cond delay="330"/>
                                  </p:stCondLst>
                                  <p:childTnLst>
                                    <p:animClr clrSpc="rgb" dir="cw">
                                      <p:cBhvr>
                                        <p:cTn id="101" dur="500" fill="hold"/>
                                        <p:tgtEl>
                                          <p:spTgt spid="123"/>
                                        </p:tgtEl>
                                        <p:attrNameLst>
                                          <p:attrName>fillcolor</p:attrName>
                                        </p:attrNameLst>
                                      </p:cBhvr>
                                      <p:to>
                                        <a:schemeClr val="accent2"/>
                                      </p:to>
                                    </p:animClr>
                                    <p:set>
                                      <p:cBhvr>
                                        <p:cTn id="102" dur="500" fill="hold"/>
                                        <p:tgtEl>
                                          <p:spTgt spid="123"/>
                                        </p:tgtEl>
                                        <p:attrNameLst>
                                          <p:attrName>fill.type</p:attrName>
                                        </p:attrNameLst>
                                      </p:cBhvr>
                                      <p:to>
                                        <p:strVal val="solid"/>
                                      </p:to>
                                    </p:set>
                                    <p:set>
                                      <p:cBhvr>
                                        <p:cTn id="103" dur="500" fill="hold"/>
                                        <p:tgtEl>
                                          <p:spTgt spid="123"/>
                                        </p:tgtEl>
                                        <p:attrNameLst>
                                          <p:attrName>fill.on</p:attrName>
                                        </p:attrNameLst>
                                      </p:cBhvr>
                                      <p:to>
                                        <p:strVal val="true"/>
                                      </p:to>
                                    </p:set>
                                  </p:childTnLst>
                                </p:cTn>
                              </p:par>
                              <p:par>
                                <p:cTn id="104" presetID="1" presetClass="emph" presetSubtype="2" decel="100000" fill="hold" nodeType="withEffect">
                                  <p:stCondLst>
                                    <p:cond delay="440"/>
                                  </p:stCondLst>
                                  <p:childTnLst>
                                    <p:animClr clrSpc="rgb" dir="cw">
                                      <p:cBhvr>
                                        <p:cTn id="105" dur="500" fill="hold"/>
                                        <p:tgtEl>
                                          <p:spTgt spid="124"/>
                                        </p:tgtEl>
                                        <p:attrNameLst>
                                          <p:attrName>fillcolor</p:attrName>
                                        </p:attrNameLst>
                                      </p:cBhvr>
                                      <p:to>
                                        <a:schemeClr val="accent2"/>
                                      </p:to>
                                    </p:animClr>
                                    <p:set>
                                      <p:cBhvr>
                                        <p:cTn id="106" dur="500" fill="hold"/>
                                        <p:tgtEl>
                                          <p:spTgt spid="124"/>
                                        </p:tgtEl>
                                        <p:attrNameLst>
                                          <p:attrName>fill.type</p:attrName>
                                        </p:attrNameLst>
                                      </p:cBhvr>
                                      <p:to>
                                        <p:strVal val="solid"/>
                                      </p:to>
                                    </p:set>
                                    <p:set>
                                      <p:cBhvr>
                                        <p:cTn id="107" dur="500" fill="hold"/>
                                        <p:tgtEl>
                                          <p:spTgt spid="124"/>
                                        </p:tgtEl>
                                        <p:attrNameLst>
                                          <p:attrName>fill.on</p:attrName>
                                        </p:attrNameLst>
                                      </p:cBhvr>
                                      <p:to>
                                        <p:strVal val="true"/>
                                      </p:to>
                                    </p:set>
                                  </p:childTnLst>
                                </p:cTn>
                              </p:par>
                            </p:childTnLst>
                          </p:cTn>
                        </p:par>
                      </p:childTnLst>
                    </p:cTn>
                  </p:par>
                  <p:par>
                    <p:cTn id="108" fill="hold">
                      <p:stCondLst>
                        <p:cond delay="indefinite"/>
                      </p:stCondLst>
                      <p:childTnLst>
                        <p:par>
                          <p:cTn id="109" fill="hold">
                            <p:stCondLst>
                              <p:cond delay="0"/>
                            </p:stCondLst>
                            <p:childTnLst>
                              <p:par>
                                <p:cTn id="110" presetID="19" presetClass="emph" presetSubtype="0" fill="hold" grpId="0" nodeType="clickEffect">
                                  <p:stCondLst>
                                    <p:cond delay="0"/>
                                  </p:stCondLst>
                                  <p:childTnLst>
                                    <p:animClr clrSpc="rgb" dir="cw">
                                      <p:cBhvr override="childStyle">
                                        <p:cTn id="111" dur="500" fill="hold"/>
                                        <p:tgtEl>
                                          <p:spTgt spid="124"/>
                                        </p:tgtEl>
                                        <p:attrNameLst>
                                          <p:attrName>style.color</p:attrName>
                                        </p:attrNameLst>
                                      </p:cBhvr>
                                      <p:to>
                                        <a:srgbClr val="FFFFFF"/>
                                      </p:to>
                                    </p:animClr>
                                    <p:animClr clrSpc="rgb" dir="cw">
                                      <p:cBhvr>
                                        <p:cTn id="112" dur="500" fill="hold"/>
                                        <p:tgtEl>
                                          <p:spTgt spid="124"/>
                                        </p:tgtEl>
                                        <p:attrNameLst>
                                          <p:attrName>fillcolor</p:attrName>
                                        </p:attrNameLst>
                                      </p:cBhvr>
                                      <p:to>
                                        <a:srgbClr val="FFFFFF"/>
                                      </p:to>
                                    </p:animClr>
                                    <p:set>
                                      <p:cBhvr>
                                        <p:cTn id="113" dur="500" fill="hold"/>
                                        <p:tgtEl>
                                          <p:spTgt spid="124"/>
                                        </p:tgtEl>
                                        <p:attrNameLst>
                                          <p:attrName>fill.type</p:attrName>
                                        </p:attrNameLst>
                                      </p:cBhvr>
                                      <p:to>
                                        <p:strVal val="solid"/>
                                      </p:to>
                                    </p:set>
                                    <p:set>
                                      <p:cBhvr>
                                        <p:cTn id="114" dur="500" fill="hold"/>
                                        <p:tgtEl>
                                          <p:spTgt spid="124"/>
                                        </p:tgtEl>
                                        <p:attrNameLst>
                                          <p:attrName>fill.on</p:attrName>
                                        </p:attrNameLst>
                                      </p:cBhvr>
                                      <p:to>
                                        <p:strVal val="true"/>
                                      </p:to>
                                    </p:set>
                                  </p:childTnLst>
                                </p:cTn>
                              </p:par>
                              <p:par>
                                <p:cTn id="115" presetID="42" presetClass="entr" presetSubtype="0" fill="hold" grpId="0" nodeType="withEffect">
                                  <p:stCondLst>
                                    <p:cond delay="0"/>
                                  </p:stCondLst>
                                  <p:childTnLst>
                                    <p:set>
                                      <p:cBhvr>
                                        <p:cTn id="116" dur="1" fill="hold">
                                          <p:stCondLst>
                                            <p:cond delay="0"/>
                                          </p:stCondLst>
                                        </p:cTn>
                                        <p:tgtEl>
                                          <p:spTgt spid="13"/>
                                        </p:tgtEl>
                                        <p:attrNameLst>
                                          <p:attrName>style.visibility</p:attrName>
                                        </p:attrNameLst>
                                      </p:cBhvr>
                                      <p:to>
                                        <p:strVal val="visible"/>
                                      </p:to>
                                    </p:set>
                                    <p:animEffect transition="in" filter="fade">
                                      <p:cBhvr>
                                        <p:cTn id="117" dur="1000"/>
                                        <p:tgtEl>
                                          <p:spTgt spid="13"/>
                                        </p:tgtEl>
                                      </p:cBhvr>
                                    </p:animEffect>
                                    <p:anim calcmode="lin" valueType="num">
                                      <p:cBhvr>
                                        <p:cTn id="118" dur="1000" fill="hold"/>
                                        <p:tgtEl>
                                          <p:spTgt spid="13"/>
                                        </p:tgtEl>
                                        <p:attrNameLst>
                                          <p:attrName>ppt_x</p:attrName>
                                        </p:attrNameLst>
                                      </p:cBhvr>
                                      <p:tavLst>
                                        <p:tav tm="0">
                                          <p:val>
                                            <p:strVal val="#ppt_x"/>
                                          </p:val>
                                        </p:tav>
                                        <p:tav tm="100000">
                                          <p:val>
                                            <p:strVal val="#ppt_x"/>
                                          </p:val>
                                        </p:tav>
                                      </p:tavLst>
                                    </p:anim>
                                    <p:anim calcmode="lin" valueType="num">
                                      <p:cBhvr>
                                        <p:cTn id="119" dur="1000" fill="hold"/>
                                        <p:tgtEl>
                                          <p:spTgt spid="13"/>
                                        </p:tgtEl>
                                        <p:attrNameLst>
                                          <p:attrName>ppt_y</p:attrName>
                                        </p:attrNameLst>
                                      </p:cBhvr>
                                      <p:tavLst>
                                        <p:tav tm="0">
                                          <p:val>
                                            <p:strVal val="#ppt_y+.1"/>
                                          </p:val>
                                        </p:tav>
                                        <p:tav tm="100000">
                                          <p:val>
                                            <p:strVal val="#ppt_y"/>
                                          </p:val>
                                        </p:tav>
                                      </p:tavLst>
                                    </p:anim>
                                  </p:childTnLst>
                                </p:cTn>
                              </p:par>
                              <p:par>
                                <p:cTn id="120" presetID="19" presetClass="emph" presetSubtype="0" fill="hold" grpId="0" nodeType="withEffect">
                                  <p:stCondLst>
                                    <p:cond delay="110"/>
                                  </p:stCondLst>
                                  <p:childTnLst>
                                    <p:animClr clrSpc="rgb" dir="cw">
                                      <p:cBhvr override="childStyle">
                                        <p:cTn id="121" dur="500" fill="hold"/>
                                        <p:tgtEl>
                                          <p:spTgt spid="123"/>
                                        </p:tgtEl>
                                        <p:attrNameLst>
                                          <p:attrName>style.color</p:attrName>
                                        </p:attrNameLst>
                                      </p:cBhvr>
                                      <p:to>
                                        <a:srgbClr val="FFFFFF"/>
                                      </p:to>
                                    </p:animClr>
                                    <p:animClr clrSpc="rgb" dir="cw">
                                      <p:cBhvr>
                                        <p:cTn id="122" dur="500" fill="hold"/>
                                        <p:tgtEl>
                                          <p:spTgt spid="123"/>
                                        </p:tgtEl>
                                        <p:attrNameLst>
                                          <p:attrName>fillcolor</p:attrName>
                                        </p:attrNameLst>
                                      </p:cBhvr>
                                      <p:to>
                                        <a:srgbClr val="FFFFFF"/>
                                      </p:to>
                                    </p:animClr>
                                    <p:set>
                                      <p:cBhvr>
                                        <p:cTn id="123" dur="500" fill="hold"/>
                                        <p:tgtEl>
                                          <p:spTgt spid="123"/>
                                        </p:tgtEl>
                                        <p:attrNameLst>
                                          <p:attrName>fill.type</p:attrName>
                                        </p:attrNameLst>
                                      </p:cBhvr>
                                      <p:to>
                                        <p:strVal val="solid"/>
                                      </p:to>
                                    </p:set>
                                    <p:set>
                                      <p:cBhvr>
                                        <p:cTn id="124" dur="500" fill="hold"/>
                                        <p:tgtEl>
                                          <p:spTgt spid="123"/>
                                        </p:tgtEl>
                                        <p:attrNameLst>
                                          <p:attrName>fill.on</p:attrName>
                                        </p:attrNameLst>
                                      </p:cBhvr>
                                      <p:to>
                                        <p:strVal val="true"/>
                                      </p:to>
                                    </p:set>
                                  </p:childTnLst>
                                </p:cTn>
                              </p:par>
                              <p:par>
                                <p:cTn id="125" presetID="19" presetClass="emph" presetSubtype="0" fill="hold" grpId="0" nodeType="withEffect">
                                  <p:stCondLst>
                                    <p:cond delay="220"/>
                                  </p:stCondLst>
                                  <p:childTnLst>
                                    <p:animClr clrSpc="rgb" dir="cw">
                                      <p:cBhvr override="childStyle">
                                        <p:cTn id="126" dur="500" fill="hold"/>
                                        <p:tgtEl>
                                          <p:spTgt spid="125"/>
                                        </p:tgtEl>
                                        <p:attrNameLst>
                                          <p:attrName>style.color</p:attrName>
                                        </p:attrNameLst>
                                      </p:cBhvr>
                                      <p:to>
                                        <a:srgbClr val="FFFFFF"/>
                                      </p:to>
                                    </p:animClr>
                                    <p:animClr clrSpc="rgb" dir="cw">
                                      <p:cBhvr>
                                        <p:cTn id="127" dur="500" fill="hold"/>
                                        <p:tgtEl>
                                          <p:spTgt spid="125"/>
                                        </p:tgtEl>
                                        <p:attrNameLst>
                                          <p:attrName>fillcolor</p:attrName>
                                        </p:attrNameLst>
                                      </p:cBhvr>
                                      <p:to>
                                        <a:srgbClr val="FFFFFF"/>
                                      </p:to>
                                    </p:animClr>
                                    <p:set>
                                      <p:cBhvr>
                                        <p:cTn id="128" dur="500" fill="hold"/>
                                        <p:tgtEl>
                                          <p:spTgt spid="125"/>
                                        </p:tgtEl>
                                        <p:attrNameLst>
                                          <p:attrName>fill.type</p:attrName>
                                        </p:attrNameLst>
                                      </p:cBhvr>
                                      <p:to>
                                        <p:strVal val="solid"/>
                                      </p:to>
                                    </p:set>
                                    <p:set>
                                      <p:cBhvr>
                                        <p:cTn id="129" dur="500" fill="hold"/>
                                        <p:tgtEl>
                                          <p:spTgt spid="125"/>
                                        </p:tgtEl>
                                        <p:attrNameLst>
                                          <p:attrName>fill.on</p:attrName>
                                        </p:attrNameLst>
                                      </p:cBhvr>
                                      <p:to>
                                        <p:strVal val="true"/>
                                      </p:to>
                                    </p:set>
                                  </p:childTnLst>
                                </p:cTn>
                              </p:par>
                              <p:par>
                                <p:cTn id="130" presetID="19" presetClass="emph" presetSubtype="0" fill="hold" grpId="0" nodeType="withEffect">
                                  <p:stCondLst>
                                    <p:cond delay="330"/>
                                  </p:stCondLst>
                                  <p:childTnLst>
                                    <p:animClr clrSpc="rgb" dir="cw">
                                      <p:cBhvr override="childStyle">
                                        <p:cTn id="131" dur="500" fill="hold"/>
                                        <p:tgtEl>
                                          <p:spTgt spid="126"/>
                                        </p:tgtEl>
                                        <p:attrNameLst>
                                          <p:attrName>style.color</p:attrName>
                                        </p:attrNameLst>
                                      </p:cBhvr>
                                      <p:to>
                                        <a:srgbClr val="FFFFFF"/>
                                      </p:to>
                                    </p:animClr>
                                    <p:animClr clrSpc="rgb" dir="cw">
                                      <p:cBhvr>
                                        <p:cTn id="132" dur="500" fill="hold"/>
                                        <p:tgtEl>
                                          <p:spTgt spid="126"/>
                                        </p:tgtEl>
                                        <p:attrNameLst>
                                          <p:attrName>fillcolor</p:attrName>
                                        </p:attrNameLst>
                                      </p:cBhvr>
                                      <p:to>
                                        <a:srgbClr val="FFFFFF"/>
                                      </p:to>
                                    </p:animClr>
                                    <p:set>
                                      <p:cBhvr>
                                        <p:cTn id="133" dur="500" fill="hold"/>
                                        <p:tgtEl>
                                          <p:spTgt spid="126"/>
                                        </p:tgtEl>
                                        <p:attrNameLst>
                                          <p:attrName>fill.type</p:attrName>
                                        </p:attrNameLst>
                                      </p:cBhvr>
                                      <p:to>
                                        <p:strVal val="solid"/>
                                      </p:to>
                                    </p:set>
                                    <p:set>
                                      <p:cBhvr>
                                        <p:cTn id="134" dur="500" fill="hold"/>
                                        <p:tgtEl>
                                          <p:spTgt spid="126"/>
                                        </p:tgtEl>
                                        <p:attrNameLst>
                                          <p:attrName>fill.on</p:attrName>
                                        </p:attrNameLst>
                                      </p:cBhvr>
                                      <p:to>
                                        <p:strVal val="true"/>
                                      </p:to>
                                    </p:set>
                                  </p:childTnLst>
                                </p:cTn>
                              </p:par>
                              <p:par>
                                <p:cTn id="135" presetID="22" presetClass="entr" presetSubtype="8" fill="hold" grpId="0" nodeType="withEffect">
                                  <p:stCondLst>
                                    <p:cond delay="440"/>
                                  </p:stCondLst>
                                  <p:childTnLst>
                                    <p:set>
                                      <p:cBhvr>
                                        <p:cTn id="136" dur="1" fill="hold">
                                          <p:stCondLst>
                                            <p:cond delay="0"/>
                                          </p:stCondLst>
                                        </p:cTn>
                                        <p:tgtEl>
                                          <p:spTgt spid="120"/>
                                        </p:tgtEl>
                                        <p:attrNameLst>
                                          <p:attrName>style.visibility</p:attrName>
                                        </p:attrNameLst>
                                      </p:cBhvr>
                                      <p:to>
                                        <p:strVal val="visible"/>
                                      </p:to>
                                    </p:set>
                                    <p:animEffect transition="in" filter="wipe(left)">
                                      <p:cBhvr>
                                        <p:cTn id="137"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6" grpId="0"/>
      <p:bldP spid="87" grpId="0"/>
      <p:bldP spid="89" grpId="0" animBg="1"/>
      <p:bldP spid="114" grpId="0"/>
      <p:bldP spid="115" grpId="0" animBg="1"/>
      <p:bldP spid="115" grpId="1" animBg="1"/>
      <p:bldP spid="116" grpId="0" animBg="1"/>
      <p:bldP spid="116" grpId="1" animBg="1"/>
      <p:bldP spid="117" grpId="0" animBg="1"/>
      <p:bldP spid="117" grpId="1" animBg="1"/>
      <p:bldP spid="118" grpId="0" animBg="1"/>
      <p:bldP spid="118" grpId="1" animBg="1"/>
      <p:bldP spid="119" grpId="0"/>
      <p:bldP spid="120" grpId="0"/>
      <p:bldP spid="121" grpId="0" animBg="1"/>
      <p:bldP spid="122" grpId="0" animBg="1"/>
      <p:bldP spid="123" grpId="0" animBg="1"/>
      <p:bldP spid="124" grpId="0" animBg="1"/>
      <p:bldP spid="125" grpId="0" animBg="1"/>
      <p:bldP spid="126" grpId="0" animBg="1"/>
      <p:bldP spid="3" grpId="0" animBg="1"/>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Wrap Up</a:t>
            </a:r>
            <a:endParaRPr lang="en-US" dirty="0"/>
          </a:p>
        </p:txBody>
      </p:sp>
      <p:sp>
        <p:nvSpPr>
          <p:cNvPr id="4" name="Text Placeholder 3"/>
          <p:cNvSpPr>
            <a:spLocks noGrp="1"/>
          </p:cNvSpPr>
          <p:nvPr>
            <p:ph type="body" sz="quarter" idx="10"/>
          </p:nvPr>
        </p:nvSpPr>
        <p:spPr>
          <a:xfrm>
            <a:off x="389436" y="1085849"/>
            <a:ext cx="8363938" cy="3341300"/>
          </a:xfrm>
        </p:spPr>
        <p:txBody>
          <a:bodyPr/>
          <a:lstStyle/>
          <a:p>
            <a:r>
              <a:rPr lang="en-US" sz="2400" spc="0" dirty="0">
                <a:solidFill>
                  <a:schemeClr val="accent2">
                    <a:alpha val="99000"/>
                  </a:schemeClr>
                </a:solidFill>
              </a:rPr>
              <a:t>Connecting </a:t>
            </a:r>
            <a:r>
              <a:rPr lang="en-US" sz="2400" spc="0" dirty="0" err="1">
                <a:solidFill>
                  <a:schemeClr val="accent2">
                    <a:alpha val="99000"/>
                  </a:schemeClr>
                </a:solidFill>
              </a:rPr>
              <a:t>IaaS</a:t>
            </a:r>
            <a:r>
              <a:rPr lang="en-US" sz="2400" spc="0" dirty="0">
                <a:solidFill>
                  <a:schemeClr val="accent2">
                    <a:alpha val="99000"/>
                  </a:schemeClr>
                </a:solidFill>
              </a:rPr>
              <a:t> and </a:t>
            </a:r>
            <a:r>
              <a:rPr lang="en-US" sz="2400" spc="0" dirty="0" err="1">
                <a:solidFill>
                  <a:schemeClr val="accent2">
                    <a:alpha val="99000"/>
                  </a:schemeClr>
                </a:solidFill>
              </a:rPr>
              <a:t>PaaS</a:t>
            </a:r>
            <a:endParaRPr lang="en-US" sz="2400" spc="0" dirty="0">
              <a:solidFill>
                <a:schemeClr val="accent2">
                  <a:alpha val="99000"/>
                </a:schemeClr>
              </a:solidFill>
            </a:endParaRPr>
          </a:p>
          <a:p>
            <a:pPr lvl="1"/>
            <a:r>
              <a:rPr lang="en-US" sz="1800" spc="0" dirty="0">
                <a:solidFill>
                  <a:schemeClr val="tx2">
                    <a:alpha val="99000"/>
                  </a:schemeClr>
                </a:solidFill>
              </a:rPr>
              <a:t>Connecting an application hosted in Windows Azure such </a:t>
            </a:r>
            <a:r>
              <a:rPr lang="en-US" sz="1800" spc="0">
                <a:solidFill>
                  <a:schemeClr val="tx2">
                    <a:alpha val="99000"/>
                  </a:schemeClr>
                </a:solidFill>
              </a:rPr>
              <a:t>as Web Sites </a:t>
            </a:r>
            <a:r>
              <a:rPr lang="en-US" sz="1800" spc="0" dirty="0">
                <a:solidFill>
                  <a:schemeClr val="tx2">
                    <a:alpha val="99000"/>
                  </a:schemeClr>
                </a:solidFill>
              </a:rPr>
              <a:t>or Web/Worker Roles with a Virtual Machine.</a:t>
            </a:r>
          </a:p>
          <a:p>
            <a:endParaRPr lang="en-US" sz="1500" spc="0" dirty="0">
              <a:solidFill>
                <a:schemeClr val="accent6"/>
              </a:solidFill>
            </a:endParaRPr>
          </a:p>
          <a:p>
            <a:r>
              <a:rPr lang="en-US" sz="2400" spc="0" dirty="0">
                <a:solidFill>
                  <a:schemeClr val="accent2">
                    <a:alpha val="99000"/>
                  </a:schemeClr>
                </a:solidFill>
              </a:rPr>
              <a:t>Unblocks Building Applications with Dependencies</a:t>
            </a:r>
          </a:p>
          <a:p>
            <a:pPr lvl="1"/>
            <a:r>
              <a:rPr lang="en-US" sz="1800" spc="0" dirty="0">
                <a:solidFill>
                  <a:schemeClr val="tx2">
                    <a:alpha val="99000"/>
                  </a:schemeClr>
                </a:solidFill>
              </a:rPr>
              <a:t>Dependencies such as Active Directory, SharePoint, SQL Server, Linux, Mongo DB, COM+, MSMQ etc…</a:t>
            </a:r>
          </a:p>
          <a:p>
            <a:endParaRPr lang="en-US" sz="1500" spc="0" dirty="0">
              <a:solidFill>
                <a:schemeClr val="accent6"/>
              </a:solidFill>
            </a:endParaRPr>
          </a:p>
          <a:p>
            <a:r>
              <a:rPr lang="en-US" sz="2400" spc="0" dirty="0">
                <a:solidFill>
                  <a:schemeClr val="accent2">
                    <a:alpha val="99000"/>
                  </a:schemeClr>
                </a:solidFill>
              </a:rPr>
              <a:t>Migration On-Ramp for Existing Applications</a:t>
            </a:r>
          </a:p>
          <a:p>
            <a:pPr lvl="1"/>
            <a:r>
              <a:rPr lang="en-US" sz="1800" spc="0" dirty="0">
                <a:solidFill>
                  <a:schemeClr val="tx2">
                    <a:alpha val="99000"/>
                  </a:schemeClr>
                </a:solidFill>
              </a:rPr>
              <a:t>Migrate application from on-premises take advantage of </a:t>
            </a:r>
            <a:r>
              <a:rPr lang="en-US" sz="1800" spc="0" dirty="0" err="1">
                <a:solidFill>
                  <a:schemeClr val="tx2">
                    <a:alpha val="99000"/>
                  </a:schemeClr>
                </a:solidFill>
              </a:rPr>
              <a:t>PaaS</a:t>
            </a:r>
            <a:r>
              <a:rPr lang="en-US" sz="1800" spc="0" dirty="0">
                <a:solidFill>
                  <a:schemeClr val="tx2">
                    <a:alpha val="99000"/>
                  </a:schemeClr>
                </a:solidFill>
              </a:rPr>
              <a:t> efficiencies without blockers on dependencies.</a:t>
            </a:r>
          </a:p>
        </p:txBody>
      </p:sp>
    </p:spTree>
    <p:extLst>
      <p:ext uri="{BB962C8B-B14F-4D97-AF65-F5344CB8AC3E}">
        <p14:creationId xmlns:p14="http://schemas.microsoft.com/office/powerpoint/2010/main" val="157043987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Models </a:t>
            </a:r>
            <a:endParaRPr lang="en-US" dirty="0"/>
          </a:p>
        </p:txBody>
      </p:sp>
      <p:grpSp>
        <p:nvGrpSpPr>
          <p:cNvPr id="94" name="Group 93"/>
          <p:cNvGrpSpPr/>
          <p:nvPr/>
        </p:nvGrpSpPr>
        <p:grpSpPr>
          <a:xfrm>
            <a:off x="148818" y="859150"/>
            <a:ext cx="1857326" cy="3879608"/>
            <a:chOff x="855665" y="1698693"/>
            <a:chExt cx="2237001" cy="4675111"/>
          </a:xfrm>
        </p:grpSpPr>
        <p:sp>
          <p:nvSpPr>
            <p:cNvPr id="95" name="Rectangle 94"/>
            <p:cNvSpPr/>
            <p:nvPr/>
          </p:nvSpPr>
          <p:spPr>
            <a:xfrm>
              <a:off x="1225894" y="1698693"/>
              <a:ext cx="1866772" cy="640080"/>
            </a:xfrm>
            <a:prstGeom prst="rect">
              <a:avLst/>
            </a:prstGeom>
            <a:noFill/>
            <a:ln w="9525" cap="flat" cmpd="sng" algn="ctr">
              <a:noFill/>
              <a:prstDash val="solid"/>
            </a:ln>
            <a:effectLst/>
          </p:spPr>
          <p:txBody>
            <a:bodyPr lIns="0" tIns="0" rIns="0" b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lgn="ctr" defTabSz="1097282" fontAlgn="base">
                <a:spcAft>
                  <a:spcPct val="0"/>
                </a:spcAft>
                <a:defRPr/>
              </a:pPr>
              <a:r>
                <a:rPr lang="en-US" dirty="0">
                  <a:solidFill>
                    <a:srgbClr val="595959">
                      <a:alpha val="99000"/>
                    </a:srgbClr>
                  </a:solidFill>
                  <a:latin typeface="Segoe UI"/>
                  <a:ea typeface="Kozuka Gothic Pro R" pitchFamily="34" charset="-128"/>
                </a:rPr>
                <a:t>On Premises</a:t>
              </a:r>
            </a:p>
          </p:txBody>
        </p:sp>
        <p:sp>
          <p:nvSpPr>
            <p:cNvPr id="96" name="Rectangle 95"/>
            <p:cNvSpPr/>
            <p:nvPr/>
          </p:nvSpPr>
          <p:spPr>
            <a:xfrm>
              <a:off x="1396458" y="5537987"/>
              <a:ext cx="1638241" cy="381000"/>
            </a:xfrm>
            <a:prstGeom prst="rect">
              <a:avLst/>
            </a:prstGeom>
            <a:solidFill>
              <a:schemeClr val="accent6"/>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097372">
                <a:defRPr/>
              </a:pPr>
              <a:r>
                <a:rPr lang="en-US" sz="1400">
                  <a:solidFill>
                    <a:schemeClr val="bg1">
                      <a:alpha val="99000"/>
                    </a:schemeClr>
                  </a:solidFill>
                  <a:latin typeface="Segoe UI"/>
                  <a:ea typeface="Segoe UI" pitchFamily="34" charset="0"/>
                  <a:cs typeface="Segoe UI" pitchFamily="34" charset="0"/>
                </a:rPr>
                <a:t>Storage</a:t>
              </a:r>
            </a:p>
          </p:txBody>
        </p:sp>
        <p:sp>
          <p:nvSpPr>
            <p:cNvPr id="97" name="Rectangle 96"/>
            <p:cNvSpPr/>
            <p:nvPr/>
          </p:nvSpPr>
          <p:spPr>
            <a:xfrm>
              <a:off x="1396458" y="5083168"/>
              <a:ext cx="1638241" cy="381000"/>
            </a:xfrm>
            <a:prstGeom prst="rect">
              <a:avLst/>
            </a:prstGeom>
            <a:solidFill>
              <a:schemeClr val="accent6"/>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097372">
                <a:defRPr/>
              </a:pPr>
              <a:r>
                <a:rPr lang="en-US" sz="1400">
                  <a:solidFill>
                    <a:schemeClr val="bg1">
                      <a:alpha val="99000"/>
                    </a:schemeClr>
                  </a:solidFill>
                  <a:latin typeface="Segoe UI"/>
                  <a:ea typeface="Segoe UI" pitchFamily="34" charset="0"/>
                  <a:cs typeface="Segoe UI" pitchFamily="34" charset="0"/>
                </a:rPr>
                <a:t>Servers</a:t>
              </a:r>
            </a:p>
          </p:txBody>
        </p:sp>
        <p:sp>
          <p:nvSpPr>
            <p:cNvPr id="98" name="Rectangle 97"/>
            <p:cNvSpPr/>
            <p:nvPr/>
          </p:nvSpPr>
          <p:spPr>
            <a:xfrm>
              <a:off x="1396458" y="5992804"/>
              <a:ext cx="1638241" cy="381000"/>
            </a:xfrm>
            <a:prstGeom prst="rect">
              <a:avLst/>
            </a:prstGeom>
            <a:solidFill>
              <a:schemeClr val="accent6"/>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097372">
                <a:defRPr/>
              </a:pPr>
              <a:r>
                <a:rPr lang="en-US" sz="1400">
                  <a:solidFill>
                    <a:schemeClr val="bg1">
                      <a:alpha val="99000"/>
                    </a:schemeClr>
                  </a:solidFill>
                  <a:latin typeface="Segoe UI"/>
                  <a:ea typeface="Segoe UI" pitchFamily="34" charset="0"/>
                  <a:cs typeface="Segoe UI" pitchFamily="34" charset="0"/>
                </a:rPr>
                <a:t>Networking</a:t>
              </a:r>
            </a:p>
          </p:txBody>
        </p:sp>
        <p:sp>
          <p:nvSpPr>
            <p:cNvPr id="99" name="Rectangle 98"/>
            <p:cNvSpPr/>
            <p:nvPr/>
          </p:nvSpPr>
          <p:spPr>
            <a:xfrm>
              <a:off x="1396458" y="4173530"/>
              <a:ext cx="1638241" cy="381000"/>
            </a:xfrm>
            <a:prstGeom prst="rect">
              <a:avLst/>
            </a:prstGeom>
            <a:solidFill>
              <a:schemeClr val="accent6"/>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097372">
                <a:defRPr/>
              </a:pPr>
              <a:r>
                <a:rPr lang="en-US" sz="1400">
                  <a:solidFill>
                    <a:schemeClr val="bg1">
                      <a:alpha val="99000"/>
                    </a:schemeClr>
                  </a:solidFill>
                  <a:latin typeface="Segoe UI"/>
                  <a:ea typeface="Segoe UI" pitchFamily="34" charset="0"/>
                  <a:cs typeface="Segoe UI" pitchFamily="34" charset="0"/>
                </a:rPr>
                <a:t>O/S</a:t>
              </a:r>
            </a:p>
          </p:txBody>
        </p:sp>
        <p:sp>
          <p:nvSpPr>
            <p:cNvPr id="100" name="Rectangle 99"/>
            <p:cNvSpPr/>
            <p:nvPr/>
          </p:nvSpPr>
          <p:spPr>
            <a:xfrm>
              <a:off x="1396458" y="3718711"/>
              <a:ext cx="1638241" cy="381000"/>
            </a:xfrm>
            <a:prstGeom prst="rect">
              <a:avLst/>
            </a:prstGeom>
            <a:solidFill>
              <a:schemeClr val="accent6"/>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097372">
                <a:defRPr/>
              </a:pPr>
              <a:r>
                <a:rPr lang="en-US" sz="1400">
                  <a:solidFill>
                    <a:schemeClr val="bg1">
                      <a:alpha val="99000"/>
                    </a:schemeClr>
                  </a:solidFill>
                  <a:latin typeface="Segoe UI"/>
                  <a:ea typeface="Segoe UI" pitchFamily="34" charset="0"/>
                  <a:cs typeface="Segoe UI" pitchFamily="34" charset="0"/>
                </a:rPr>
                <a:t>Middleware</a:t>
              </a:r>
            </a:p>
          </p:txBody>
        </p:sp>
        <p:sp>
          <p:nvSpPr>
            <p:cNvPr id="101" name="Rectangle 100"/>
            <p:cNvSpPr/>
            <p:nvPr/>
          </p:nvSpPr>
          <p:spPr>
            <a:xfrm>
              <a:off x="1396458" y="4628349"/>
              <a:ext cx="1638241" cy="381000"/>
            </a:xfrm>
            <a:prstGeom prst="rect">
              <a:avLst/>
            </a:prstGeom>
            <a:solidFill>
              <a:schemeClr val="accent6"/>
            </a:solidFill>
            <a:ln w="9525" cap="flat" cmpd="sng" algn="ctr">
              <a:noFill/>
              <a:prstDash val="solid"/>
            </a:ln>
            <a:effectLst/>
          </p:spPr>
          <p:txBody>
            <a:bodyPr lIns="0" r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097372">
                <a:defRPr/>
              </a:pPr>
              <a:r>
                <a:rPr lang="en-US" sz="1400">
                  <a:solidFill>
                    <a:schemeClr val="bg1">
                      <a:alpha val="99000"/>
                    </a:schemeClr>
                  </a:solidFill>
                  <a:latin typeface="Segoe UI"/>
                  <a:ea typeface="Segoe UI" pitchFamily="34" charset="0"/>
                  <a:cs typeface="Segoe UI" pitchFamily="34" charset="0"/>
                </a:rPr>
                <a:t>Virtualization</a:t>
              </a:r>
            </a:p>
          </p:txBody>
        </p:sp>
        <p:sp>
          <p:nvSpPr>
            <p:cNvPr id="102" name="Rectangle 101"/>
            <p:cNvSpPr/>
            <p:nvPr/>
          </p:nvSpPr>
          <p:spPr>
            <a:xfrm>
              <a:off x="1396458" y="2809073"/>
              <a:ext cx="1638241" cy="381000"/>
            </a:xfrm>
            <a:prstGeom prst="rect">
              <a:avLst/>
            </a:prstGeom>
            <a:solidFill>
              <a:schemeClr val="accent6"/>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097372">
                <a:defRPr/>
              </a:pPr>
              <a:r>
                <a:rPr lang="en-US" sz="1400">
                  <a:solidFill>
                    <a:schemeClr val="bg1">
                      <a:alpha val="99000"/>
                    </a:schemeClr>
                  </a:solidFill>
                  <a:latin typeface="Segoe UI"/>
                  <a:ea typeface="Segoe UI" pitchFamily="34" charset="0"/>
                  <a:cs typeface="Segoe UI" pitchFamily="34" charset="0"/>
                </a:rPr>
                <a:t>Data</a:t>
              </a:r>
            </a:p>
          </p:txBody>
        </p:sp>
        <p:sp>
          <p:nvSpPr>
            <p:cNvPr id="103" name="Rectangle 102"/>
            <p:cNvSpPr/>
            <p:nvPr/>
          </p:nvSpPr>
          <p:spPr>
            <a:xfrm>
              <a:off x="1396458" y="2354254"/>
              <a:ext cx="1638241" cy="381000"/>
            </a:xfrm>
            <a:prstGeom prst="rect">
              <a:avLst/>
            </a:prstGeom>
            <a:solidFill>
              <a:schemeClr val="accent6"/>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097372">
                <a:defRPr/>
              </a:pPr>
              <a:r>
                <a:rPr lang="en-US" sz="1400" dirty="0">
                  <a:solidFill>
                    <a:schemeClr val="bg1">
                      <a:alpha val="99000"/>
                    </a:schemeClr>
                  </a:solidFill>
                  <a:latin typeface="Segoe UI"/>
                  <a:ea typeface="Segoe UI" pitchFamily="34" charset="0"/>
                  <a:cs typeface="Segoe UI" pitchFamily="34" charset="0"/>
                </a:rPr>
                <a:t>Applications</a:t>
              </a:r>
            </a:p>
          </p:txBody>
        </p:sp>
        <p:sp>
          <p:nvSpPr>
            <p:cNvPr id="104" name="Rectangle 103"/>
            <p:cNvSpPr/>
            <p:nvPr/>
          </p:nvSpPr>
          <p:spPr>
            <a:xfrm>
              <a:off x="1396458" y="3263892"/>
              <a:ext cx="1638241" cy="381000"/>
            </a:xfrm>
            <a:prstGeom prst="rect">
              <a:avLst/>
            </a:prstGeom>
            <a:solidFill>
              <a:schemeClr val="accent6"/>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097372">
                <a:defRPr/>
              </a:pPr>
              <a:r>
                <a:rPr lang="en-US" sz="1400">
                  <a:solidFill>
                    <a:schemeClr val="bg1">
                      <a:alpha val="99000"/>
                    </a:schemeClr>
                  </a:solidFill>
                  <a:latin typeface="Segoe UI"/>
                  <a:ea typeface="Segoe UI" pitchFamily="34" charset="0"/>
                  <a:cs typeface="Segoe UI" pitchFamily="34" charset="0"/>
                </a:rPr>
                <a:t>Runtime</a:t>
              </a:r>
            </a:p>
          </p:txBody>
        </p:sp>
        <p:sp>
          <p:nvSpPr>
            <p:cNvPr id="105" name="Left Brace 104"/>
            <p:cNvSpPr/>
            <p:nvPr/>
          </p:nvSpPr>
          <p:spPr>
            <a:xfrm>
              <a:off x="1249156" y="2354254"/>
              <a:ext cx="137875" cy="4019550"/>
            </a:xfrm>
            <a:prstGeom prst="leftBrace">
              <a:avLst>
                <a:gd name="adj1" fmla="val 0"/>
                <a:gd name="adj2" fmla="val 50000"/>
              </a:avLst>
            </a:prstGeom>
            <a:noFill/>
            <a:ln w="19050" cap="flat" cmpd="sng" algn="ctr">
              <a:solidFill>
                <a:sysClr val="windowText" lastClr="000000">
                  <a:lumMod val="50000"/>
                  <a:lumOff val="50000"/>
                </a:sys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97372">
                <a:defRPr/>
              </a:pPr>
              <a:endParaRPr lang="en-US" sz="1400">
                <a:solidFill>
                  <a:srgbClr val="FFFFFF"/>
                </a:solidFill>
                <a:latin typeface="Segoe UI"/>
                <a:ea typeface="Segoe UI" pitchFamily="34" charset="0"/>
                <a:cs typeface="Segoe UI" pitchFamily="34" charset="0"/>
              </a:endParaRPr>
            </a:p>
          </p:txBody>
        </p:sp>
        <p:sp>
          <p:nvSpPr>
            <p:cNvPr id="106" name="TextBox 52"/>
            <p:cNvSpPr txBox="1"/>
            <p:nvPr/>
          </p:nvSpPr>
          <p:spPr>
            <a:xfrm>
              <a:off x="855665" y="3753955"/>
              <a:ext cx="463366" cy="1204295"/>
            </a:xfrm>
            <a:prstGeom prst="rect">
              <a:avLst/>
            </a:prstGeom>
            <a:noFill/>
          </p:spPr>
          <p:txBody>
            <a:bodyPr vert="vert270"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1097282" fontAlgn="base">
                <a:spcAft>
                  <a:spcPct val="0"/>
                </a:spcAft>
                <a:defRPr/>
              </a:pPr>
              <a:r>
                <a:rPr lang="en-US" sz="1300" dirty="0">
                  <a:solidFill>
                    <a:srgbClr val="595959">
                      <a:alpha val="99000"/>
                    </a:srgbClr>
                  </a:solidFill>
                  <a:latin typeface="Segoe UI"/>
                  <a:ea typeface="Kozuka Gothic Pro R" pitchFamily="34" charset="-128"/>
                </a:rPr>
                <a:t>You manage</a:t>
              </a:r>
            </a:p>
          </p:txBody>
        </p:sp>
      </p:grpSp>
      <p:grpSp>
        <p:nvGrpSpPr>
          <p:cNvPr id="107" name="Group 106"/>
          <p:cNvGrpSpPr/>
          <p:nvPr/>
        </p:nvGrpSpPr>
        <p:grpSpPr>
          <a:xfrm>
            <a:off x="2271293" y="859150"/>
            <a:ext cx="2301461" cy="4000985"/>
            <a:chOff x="3377366" y="1698693"/>
            <a:chExt cx="2771925" cy="4821377"/>
          </a:xfrm>
        </p:grpSpPr>
        <p:sp>
          <p:nvSpPr>
            <p:cNvPr id="108" name="Rectangle 107"/>
            <p:cNvSpPr/>
            <p:nvPr/>
          </p:nvSpPr>
          <p:spPr>
            <a:xfrm>
              <a:off x="3442874" y="1698693"/>
              <a:ext cx="2593774" cy="640080"/>
            </a:xfrm>
            <a:prstGeom prst="rect">
              <a:avLst/>
            </a:prstGeom>
            <a:noFill/>
            <a:ln w="9525" cap="flat" cmpd="sng" algn="ctr">
              <a:noFill/>
              <a:prstDash val="solid"/>
            </a:ln>
            <a:effectLst/>
          </p:spPr>
          <p:txBody>
            <a:bodyPr tIns="0" b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lgn="ctr" defTabSz="1097282" fontAlgn="base">
                <a:spcAft>
                  <a:spcPct val="0"/>
                </a:spcAft>
                <a:defRPr/>
              </a:pPr>
              <a:r>
                <a:rPr lang="en-US" dirty="0">
                  <a:solidFill>
                    <a:srgbClr val="595959">
                      <a:alpha val="99000"/>
                    </a:srgbClr>
                  </a:solidFill>
                  <a:latin typeface="Segoe UI"/>
                  <a:ea typeface="Kozuka Gothic Pro R" pitchFamily="34" charset="-128"/>
                </a:rPr>
                <a:t>Infrastructure</a:t>
              </a:r>
            </a:p>
            <a:p>
              <a:pPr algn="ctr" defTabSz="1097372">
                <a:defRPr/>
              </a:pPr>
              <a:r>
                <a:rPr lang="en-US" sz="1400" dirty="0">
                  <a:solidFill>
                    <a:srgbClr val="595959">
                      <a:alpha val="99000"/>
                    </a:srgbClr>
                  </a:solidFill>
                  <a:latin typeface="Segoe UI"/>
                  <a:ea typeface="Kozuka Gothic Pro R" pitchFamily="34" charset="-128"/>
                </a:rPr>
                <a:t>(as a Service)</a:t>
              </a:r>
            </a:p>
          </p:txBody>
        </p:sp>
        <p:sp>
          <p:nvSpPr>
            <p:cNvPr id="109" name="Rectangle 108"/>
            <p:cNvSpPr/>
            <p:nvPr/>
          </p:nvSpPr>
          <p:spPr>
            <a:xfrm>
              <a:off x="3928143" y="5537991"/>
              <a:ext cx="1638241" cy="381000"/>
            </a:xfrm>
            <a:prstGeom prst="rect">
              <a:avLst/>
            </a:prstGeom>
            <a:solidFill>
              <a:schemeClr val="accent4"/>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1097372">
                <a:defRPr/>
              </a:pPr>
              <a:r>
                <a:rPr lang="en-US" sz="1400">
                  <a:solidFill>
                    <a:sysClr val="window" lastClr="FFFFFF">
                      <a:alpha val="99000"/>
                    </a:sysClr>
                  </a:solidFill>
                  <a:latin typeface="Segoe UI"/>
                  <a:ea typeface="Segoe UI" pitchFamily="34" charset="0"/>
                  <a:cs typeface="Segoe UI" pitchFamily="34" charset="0"/>
                </a:rPr>
                <a:t>Storage</a:t>
              </a:r>
            </a:p>
          </p:txBody>
        </p:sp>
        <p:sp>
          <p:nvSpPr>
            <p:cNvPr id="110" name="Rectangle 109"/>
            <p:cNvSpPr/>
            <p:nvPr/>
          </p:nvSpPr>
          <p:spPr>
            <a:xfrm>
              <a:off x="3928143" y="5083172"/>
              <a:ext cx="1638241" cy="381000"/>
            </a:xfrm>
            <a:prstGeom prst="rect">
              <a:avLst/>
            </a:prstGeom>
            <a:solidFill>
              <a:schemeClr val="accent4"/>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1097372">
                <a:defRPr/>
              </a:pPr>
              <a:r>
                <a:rPr lang="en-US" sz="1400">
                  <a:solidFill>
                    <a:sysClr val="window" lastClr="FFFFFF">
                      <a:alpha val="99000"/>
                    </a:sysClr>
                  </a:solidFill>
                  <a:latin typeface="Segoe UI"/>
                  <a:ea typeface="Segoe UI" pitchFamily="34" charset="0"/>
                  <a:cs typeface="Segoe UI" pitchFamily="34" charset="0"/>
                </a:rPr>
                <a:t>Servers</a:t>
              </a:r>
            </a:p>
          </p:txBody>
        </p:sp>
        <p:sp>
          <p:nvSpPr>
            <p:cNvPr id="111" name="Rectangle 110"/>
            <p:cNvSpPr/>
            <p:nvPr/>
          </p:nvSpPr>
          <p:spPr>
            <a:xfrm>
              <a:off x="3928143" y="5992808"/>
              <a:ext cx="1638241" cy="381000"/>
            </a:xfrm>
            <a:prstGeom prst="rect">
              <a:avLst/>
            </a:prstGeom>
            <a:solidFill>
              <a:schemeClr val="accent4"/>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1097372">
                <a:defRPr/>
              </a:pPr>
              <a:r>
                <a:rPr lang="en-US" sz="1400">
                  <a:solidFill>
                    <a:sysClr val="window" lastClr="FFFFFF">
                      <a:alpha val="99000"/>
                    </a:sysClr>
                  </a:solidFill>
                  <a:latin typeface="Segoe UI"/>
                  <a:ea typeface="Segoe UI" pitchFamily="34" charset="0"/>
                  <a:cs typeface="Segoe UI" pitchFamily="34" charset="0"/>
                </a:rPr>
                <a:t>Networking</a:t>
              </a:r>
            </a:p>
          </p:txBody>
        </p:sp>
        <p:sp>
          <p:nvSpPr>
            <p:cNvPr id="112" name="Rectangle 111"/>
            <p:cNvSpPr/>
            <p:nvPr/>
          </p:nvSpPr>
          <p:spPr>
            <a:xfrm>
              <a:off x="3928143" y="4173534"/>
              <a:ext cx="1638241" cy="381000"/>
            </a:xfrm>
            <a:prstGeom prst="rect">
              <a:avLst/>
            </a:prstGeom>
            <a:solidFill>
              <a:schemeClr val="accent6"/>
            </a:solidFill>
            <a:ln w="9525" cap="flat" cmpd="sng" algn="ctr">
              <a:noFill/>
              <a:prstDash val="solid"/>
            </a:ln>
            <a:effectLst/>
          </p:spPr>
          <p:txBody>
            <a:bodyPr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O/S</a:t>
              </a:r>
            </a:p>
          </p:txBody>
        </p:sp>
        <p:sp>
          <p:nvSpPr>
            <p:cNvPr id="113" name="Rectangle 112"/>
            <p:cNvSpPr/>
            <p:nvPr/>
          </p:nvSpPr>
          <p:spPr>
            <a:xfrm>
              <a:off x="3928143" y="3718715"/>
              <a:ext cx="1638241" cy="381000"/>
            </a:xfrm>
            <a:prstGeom prst="rect">
              <a:avLst/>
            </a:prstGeom>
            <a:solidFill>
              <a:schemeClr val="accent6"/>
            </a:solidFill>
            <a:ln w="9525" cap="flat" cmpd="sng" algn="ctr">
              <a:noFill/>
              <a:prstDash val="solid"/>
            </a:ln>
            <a:effectLst/>
          </p:spPr>
          <p:txBody>
            <a:bodyPr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Middleware</a:t>
              </a:r>
            </a:p>
          </p:txBody>
        </p:sp>
        <p:sp>
          <p:nvSpPr>
            <p:cNvPr id="114" name="Rectangle 113"/>
            <p:cNvSpPr/>
            <p:nvPr/>
          </p:nvSpPr>
          <p:spPr>
            <a:xfrm>
              <a:off x="3928143" y="4628353"/>
              <a:ext cx="1638241" cy="381000"/>
            </a:xfrm>
            <a:prstGeom prst="rect">
              <a:avLst/>
            </a:prstGeom>
            <a:solidFill>
              <a:schemeClr val="accent4"/>
            </a:solidFill>
            <a:ln w="9525" cap="flat" cmpd="sng" algn="ctr">
              <a:noFill/>
              <a:prstDash val="solid"/>
            </a:ln>
            <a:effectLst/>
          </p:spPr>
          <p:txBody>
            <a:bodyPr lIns="0" rIns="0"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1097372">
                <a:defRPr/>
              </a:pPr>
              <a:r>
                <a:rPr lang="en-US" sz="1400">
                  <a:solidFill>
                    <a:sysClr val="window" lastClr="FFFFFF">
                      <a:alpha val="99000"/>
                    </a:sysClr>
                  </a:solidFill>
                  <a:latin typeface="Segoe UI"/>
                  <a:ea typeface="Segoe UI" pitchFamily="34" charset="0"/>
                  <a:cs typeface="Segoe UI" pitchFamily="34" charset="0"/>
                </a:rPr>
                <a:t>Virtualization</a:t>
              </a:r>
            </a:p>
          </p:txBody>
        </p:sp>
        <p:sp>
          <p:nvSpPr>
            <p:cNvPr id="115" name="Rectangle 114"/>
            <p:cNvSpPr/>
            <p:nvPr/>
          </p:nvSpPr>
          <p:spPr>
            <a:xfrm>
              <a:off x="3928143" y="2809077"/>
              <a:ext cx="1638241" cy="381000"/>
            </a:xfrm>
            <a:prstGeom prst="rect">
              <a:avLst/>
            </a:prstGeom>
            <a:solidFill>
              <a:schemeClr val="accent6"/>
            </a:solidFill>
            <a:ln w="9525" cap="flat" cmpd="sng" algn="ctr">
              <a:noFill/>
              <a:prstDash val="solid"/>
            </a:ln>
            <a:effectLst/>
          </p:spPr>
          <p:txBody>
            <a:bodyPr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Data</a:t>
              </a:r>
            </a:p>
          </p:txBody>
        </p:sp>
        <p:sp>
          <p:nvSpPr>
            <p:cNvPr id="116" name="Rectangle 115"/>
            <p:cNvSpPr/>
            <p:nvPr/>
          </p:nvSpPr>
          <p:spPr>
            <a:xfrm>
              <a:off x="3928143" y="2354258"/>
              <a:ext cx="1638241" cy="381000"/>
            </a:xfrm>
            <a:prstGeom prst="rect">
              <a:avLst/>
            </a:prstGeom>
            <a:solidFill>
              <a:schemeClr val="accent6"/>
            </a:solidFill>
            <a:ln w="9525" cap="flat" cmpd="sng" algn="ctr">
              <a:noFill/>
              <a:prstDash val="solid"/>
            </a:ln>
            <a:effectLst/>
          </p:spPr>
          <p:txBody>
            <a:bodyPr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Applications</a:t>
              </a:r>
            </a:p>
          </p:txBody>
        </p:sp>
        <p:sp>
          <p:nvSpPr>
            <p:cNvPr id="117" name="Rectangle 116"/>
            <p:cNvSpPr/>
            <p:nvPr/>
          </p:nvSpPr>
          <p:spPr>
            <a:xfrm>
              <a:off x="3928143" y="3263896"/>
              <a:ext cx="1638241" cy="381000"/>
            </a:xfrm>
            <a:prstGeom prst="rect">
              <a:avLst/>
            </a:prstGeom>
            <a:solidFill>
              <a:schemeClr val="accent6"/>
            </a:solidFill>
            <a:ln w="9525" cap="flat" cmpd="sng" algn="ctr">
              <a:noFill/>
              <a:prstDash val="solid"/>
            </a:ln>
            <a:effectLst/>
          </p:spPr>
          <p:txBody>
            <a:bodyPr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Runtime</a:t>
              </a:r>
            </a:p>
          </p:txBody>
        </p:sp>
        <p:sp>
          <p:nvSpPr>
            <p:cNvPr id="118" name="Left Brace 117"/>
            <p:cNvSpPr/>
            <p:nvPr/>
          </p:nvSpPr>
          <p:spPr>
            <a:xfrm flipH="1">
              <a:off x="5575615" y="4587244"/>
              <a:ext cx="228600" cy="1764000"/>
            </a:xfrm>
            <a:prstGeom prst="leftBrace">
              <a:avLst>
                <a:gd name="adj1" fmla="val 0"/>
                <a:gd name="adj2" fmla="val 50000"/>
              </a:avLst>
            </a:prstGeom>
            <a:noFill/>
            <a:ln w="19050" cap="flat" cmpd="sng" algn="ctr">
              <a:solidFill>
                <a:sysClr val="windowText" lastClr="000000">
                  <a:lumMod val="50000"/>
                  <a:lumOff val="50000"/>
                </a:sysClr>
              </a:solidFill>
              <a:prstDash val="solid"/>
            </a:ln>
            <a:effectLst/>
          </p:spPr>
          <p:txBody>
            <a:bodyPr rtlCol="0" anchor="ctr"/>
            <a:lstStyle/>
            <a:p>
              <a:pPr algn="ctr" defTabSz="1097372">
                <a:defRPr/>
              </a:pPr>
              <a:endParaRPr lang="en-US" sz="1700" kern="0">
                <a:solidFill>
                  <a:srgbClr val="FFFFFF"/>
                </a:solidFill>
                <a:latin typeface="Segoe UI"/>
                <a:ea typeface="Segoe UI" pitchFamily="34" charset="0"/>
                <a:cs typeface="Segoe UI" pitchFamily="34" charset="0"/>
              </a:endParaRPr>
            </a:p>
          </p:txBody>
        </p:sp>
        <p:sp>
          <p:nvSpPr>
            <p:cNvPr id="119" name="TextBox 56"/>
            <p:cNvSpPr txBox="1"/>
            <p:nvPr/>
          </p:nvSpPr>
          <p:spPr>
            <a:xfrm flipH="1">
              <a:off x="5685925" y="4408265"/>
              <a:ext cx="463366" cy="2111805"/>
            </a:xfrm>
            <a:prstGeom prst="rect">
              <a:avLst/>
            </a:prstGeom>
            <a:noFill/>
          </p:spPr>
          <p:txBody>
            <a:bodyPr vert="eaVert"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1097282" fontAlgn="base">
                <a:spcAft>
                  <a:spcPct val="0"/>
                </a:spcAft>
                <a:defRPr/>
              </a:pPr>
              <a:r>
                <a:rPr lang="en-US" sz="1300" dirty="0">
                  <a:solidFill>
                    <a:srgbClr val="595959">
                      <a:alpha val="99000"/>
                    </a:srgbClr>
                  </a:solidFill>
                  <a:latin typeface="Segoe UI"/>
                  <a:ea typeface="Kozuka Gothic Pro R" pitchFamily="34" charset="-128"/>
                </a:rPr>
                <a:t>Managed by Microsoft</a:t>
              </a:r>
            </a:p>
          </p:txBody>
        </p:sp>
        <p:sp>
          <p:nvSpPr>
            <p:cNvPr id="120" name="Left Brace 119"/>
            <p:cNvSpPr/>
            <p:nvPr/>
          </p:nvSpPr>
          <p:spPr>
            <a:xfrm>
              <a:off x="3789635" y="2354258"/>
              <a:ext cx="133350" cy="2200276"/>
            </a:xfrm>
            <a:prstGeom prst="leftBrace">
              <a:avLst>
                <a:gd name="adj1" fmla="val 0"/>
                <a:gd name="adj2" fmla="val 50000"/>
              </a:avLst>
            </a:prstGeom>
            <a:noFill/>
            <a:ln w="19050" cap="flat" cmpd="sng" algn="ctr">
              <a:solidFill>
                <a:sysClr val="windowText" lastClr="000000">
                  <a:lumMod val="50000"/>
                  <a:lumOff val="50000"/>
                </a:sysClr>
              </a:solidFill>
              <a:prstDash val="solid"/>
            </a:ln>
            <a:effectLst/>
          </p:spPr>
          <p:txBody>
            <a:bodyPr rtlCol="0" anchor="ctr"/>
            <a:lstStyle/>
            <a:p>
              <a:pPr algn="ctr" defTabSz="1097372">
                <a:defRPr/>
              </a:pPr>
              <a:endParaRPr lang="en-US" sz="1700" kern="0">
                <a:solidFill>
                  <a:srgbClr val="FFFFFF"/>
                </a:solidFill>
                <a:latin typeface="Segoe UI"/>
                <a:ea typeface="Segoe UI" pitchFamily="34" charset="0"/>
                <a:cs typeface="Segoe UI" pitchFamily="34" charset="0"/>
              </a:endParaRPr>
            </a:p>
          </p:txBody>
        </p:sp>
        <p:sp>
          <p:nvSpPr>
            <p:cNvPr id="121" name="TextBox 58"/>
            <p:cNvSpPr txBox="1"/>
            <p:nvPr/>
          </p:nvSpPr>
          <p:spPr>
            <a:xfrm>
              <a:off x="3377366" y="2852244"/>
              <a:ext cx="463366" cy="1204296"/>
            </a:xfrm>
            <a:prstGeom prst="rect">
              <a:avLst/>
            </a:prstGeom>
            <a:noFill/>
          </p:spPr>
          <p:txBody>
            <a:bodyPr vert="vert270"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1097282" fontAlgn="base">
                <a:spcAft>
                  <a:spcPct val="0"/>
                </a:spcAft>
                <a:defRPr/>
              </a:pPr>
              <a:r>
                <a:rPr lang="en-US" sz="1300" dirty="0">
                  <a:solidFill>
                    <a:srgbClr val="595959">
                      <a:alpha val="99000"/>
                    </a:srgbClr>
                  </a:solidFill>
                  <a:latin typeface="Segoe UI"/>
                  <a:ea typeface="Kozuka Gothic Pro R" pitchFamily="34" charset="-128"/>
                </a:rPr>
                <a:t>You manage</a:t>
              </a:r>
            </a:p>
          </p:txBody>
        </p:sp>
      </p:grpSp>
      <p:grpSp>
        <p:nvGrpSpPr>
          <p:cNvPr id="122" name="Group 121"/>
          <p:cNvGrpSpPr/>
          <p:nvPr/>
        </p:nvGrpSpPr>
        <p:grpSpPr>
          <a:xfrm>
            <a:off x="4609764" y="859151"/>
            <a:ext cx="2247074" cy="3886475"/>
            <a:chOff x="5979422" y="1698693"/>
            <a:chExt cx="2706420" cy="4683386"/>
          </a:xfrm>
        </p:grpSpPr>
        <p:sp>
          <p:nvSpPr>
            <p:cNvPr id="123" name="Rectangle 122"/>
            <p:cNvSpPr/>
            <p:nvPr/>
          </p:nvSpPr>
          <p:spPr>
            <a:xfrm>
              <a:off x="6315305" y="1698693"/>
              <a:ext cx="2000311" cy="640080"/>
            </a:xfrm>
            <a:prstGeom prst="rect">
              <a:avLst/>
            </a:prstGeom>
            <a:noFill/>
            <a:ln w="9525" cap="flat" cmpd="sng" algn="ctr">
              <a:noFill/>
              <a:prstDash val="solid"/>
            </a:ln>
            <a:effectLst/>
          </p:spPr>
          <p:txBody>
            <a:bodyPr tIns="0" b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lgn="ctr" defTabSz="1097282" fontAlgn="base">
                <a:spcAft>
                  <a:spcPct val="0"/>
                </a:spcAft>
                <a:defRPr/>
              </a:pPr>
              <a:r>
                <a:rPr lang="en-US" dirty="0">
                  <a:solidFill>
                    <a:srgbClr val="595959">
                      <a:alpha val="99000"/>
                    </a:srgbClr>
                  </a:solidFill>
                  <a:latin typeface="Segoe UI"/>
                  <a:ea typeface="Kozuka Gothic Pro R" pitchFamily="34" charset="-128"/>
                </a:rPr>
                <a:t>Platform</a:t>
              </a:r>
            </a:p>
            <a:p>
              <a:pPr algn="ctr" defTabSz="1097372">
                <a:defRPr/>
              </a:pPr>
              <a:r>
                <a:rPr lang="en-US" sz="1400" dirty="0">
                  <a:solidFill>
                    <a:srgbClr val="595959">
                      <a:alpha val="99000"/>
                    </a:srgbClr>
                  </a:solidFill>
                  <a:latin typeface="Segoe UI"/>
                  <a:ea typeface="Kozuka Gothic Pro R" pitchFamily="34" charset="-128"/>
                </a:rPr>
                <a:t>(as a Service)</a:t>
              </a:r>
            </a:p>
          </p:txBody>
        </p:sp>
        <p:sp>
          <p:nvSpPr>
            <p:cNvPr id="124" name="Left Brace 123"/>
            <p:cNvSpPr/>
            <p:nvPr/>
          </p:nvSpPr>
          <p:spPr>
            <a:xfrm flipH="1">
              <a:off x="8131739" y="3259131"/>
              <a:ext cx="209580" cy="3122948"/>
            </a:xfrm>
            <a:prstGeom prst="leftBrace">
              <a:avLst>
                <a:gd name="adj1" fmla="val 0"/>
                <a:gd name="adj2" fmla="val 50000"/>
              </a:avLst>
            </a:prstGeom>
            <a:noFill/>
            <a:ln w="19050" cap="flat" cmpd="sng" algn="ctr">
              <a:solidFill>
                <a:sysClr val="windowText" lastClr="000000">
                  <a:lumMod val="50000"/>
                  <a:lumOff val="50000"/>
                </a:sysClr>
              </a:solidFill>
              <a:prstDash val="solid"/>
            </a:ln>
            <a:effectLst/>
          </p:spPr>
          <p:txBody>
            <a:bodyPr rtlCol="0" anchor="ctr"/>
            <a:lstStyle/>
            <a:p>
              <a:pPr algn="ctr" defTabSz="1097372">
                <a:defRPr/>
              </a:pPr>
              <a:endParaRPr lang="en-US" sz="1700" kern="0">
                <a:solidFill>
                  <a:srgbClr val="FFFFFF"/>
                </a:solidFill>
                <a:latin typeface="Segoe UI"/>
                <a:ea typeface="Segoe UI" pitchFamily="34" charset="0"/>
                <a:cs typeface="Segoe UI" pitchFamily="34" charset="0"/>
              </a:endParaRPr>
            </a:p>
          </p:txBody>
        </p:sp>
        <p:sp>
          <p:nvSpPr>
            <p:cNvPr id="125" name="TextBox 54"/>
            <p:cNvSpPr txBox="1"/>
            <p:nvPr/>
          </p:nvSpPr>
          <p:spPr>
            <a:xfrm flipH="1">
              <a:off x="8222476" y="3781898"/>
              <a:ext cx="463366" cy="2111804"/>
            </a:xfrm>
            <a:prstGeom prst="rect">
              <a:avLst/>
            </a:prstGeom>
            <a:noFill/>
          </p:spPr>
          <p:txBody>
            <a:bodyPr vert="eaVert"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1097282" fontAlgn="base">
                <a:spcAft>
                  <a:spcPct val="0"/>
                </a:spcAft>
                <a:defRPr/>
              </a:pPr>
              <a:r>
                <a:rPr lang="en-US" sz="1300" dirty="0">
                  <a:solidFill>
                    <a:srgbClr val="595959">
                      <a:alpha val="99000"/>
                    </a:srgbClr>
                  </a:solidFill>
                  <a:latin typeface="Segoe UI"/>
                  <a:ea typeface="Kozuka Gothic Pro R" pitchFamily="34" charset="-128"/>
                </a:rPr>
                <a:t>Managed by Microsoft</a:t>
              </a:r>
            </a:p>
          </p:txBody>
        </p:sp>
        <p:sp>
          <p:nvSpPr>
            <p:cNvPr id="126" name="Left Brace 125"/>
            <p:cNvSpPr/>
            <p:nvPr/>
          </p:nvSpPr>
          <p:spPr>
            <a:xfrm>
              <a:off x="6322411" y="2335206"/>
              <a:ext cx="152400" cy="847725"/>
            </a:xfrm>
            <a:prstGeom prst="leftBrace">
              <a:avLst>
                <a:gd name="adj1" fmla="val 0"/>
                <a:gd name="adj2" fmla="val 50000"/>
              </a:avLst>
            </a:prstGeom>
            <a:noFill/>
            <a:ln w="19050" cap="flat" cmpd="sng" algn="ctr">
              <a:solidFill>
                <a:sysClr val="windowText" lastClr="000000">
                  <a:lumMod val="50000"/>
                  <a:lumOff val="50000"/>
                </a:sysClr>
              </a:solidFill>
              <a:prstDash val="solid"/>
            </a:ln>
            <a:effectLst/>
          </p:spPr>
          <p:txBody>
            <a:bodyPr rtlCol="0" anchor="ctr"/>
            <a:lstStyle/>
            <a:p>
              <a:pPr algn="ctr" defTabSz="1097372">
                <a:defRPr/>
              </a:pPr>
              <a:endParaRPr lang="en-US" sz="1700" kern="0">
                <a:solidFill>
                  <a:srgbClr val="FFFFFF"/>
                </a:solidFill>
                <a:latin typeface="Segoe UI"/>
                <a:ea typeface="Segoe UI" pitchFamily="34" charset="0"/>
                <a:cs typeface="Segoe UI" pitchFamily="34" charset="0"/>
              </a:endParaRPr>
            </a:p>
          </p:txBody>
        </p:sp>
        <p:sp>
          <p:nvSpPr>
            <p:cNvPr id="127" name="TextBox 60"/>
            <p:cNvSpPr txBox="1"/>
            <p:nvPr/>
          </p:nvSpPr>
          <p:spPr>
            <a:xfrm>
              <a:off x="5979422" y="2153760"/>
              <a:ext cx="463366" cy="1204295"/>
            </a:xfrm>
            <a:prstGeom prst="rect">
              <a:avLst/>
            </a:prstGeom>
            <a:noFill/>
          </p:spPr>
          <p:txBody>
            <a:bodyPr vert="vert270"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1097282" fontAlgn="base">
                <a:spcAft>
                  <a:spcPct val="0"/>
                </a:spcAft>
                <a:defRPr/>
              </a:pPr>
              <a:r>
                <a:rPr lang="en-US" sz="1300" dirty="0">
                  <a:solidFill>
                    <a:srgbClr val="595959">
                      <a:alpha val="99000"/>
                    </a:srgbClr>
                  </a:solidFill>
                  <a:latin typeface="Segoe UI"/>
                  <a:ea typeface="Kozuka Gothic Pro R" pitchFamily="34" charset="-128"/>
                </a:rPr>
                <a:t>You manage</a:t>
              </a:r>
            </a:p>
          </p:txBody>
        </p:sp>
        <p:sp>
          <p:nvSpPr>
            <p:cNvPr id="128" name="Rectangle 127"/>
            <p:cNvSpPr/>
            <p:nvPr/>
          </p:nvSpPr>
          <p:spPr>
            <a:xfrm>
              <a:off x="6484238" y="5537990"/>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Storage</a:t>
              </a:r>
            </a:p>
          </p:txBody>
        </p:sp>
        <p:sp>
          <p:nvSpPr>
            <p:cNvPr id="129" name="Rectangle 128"/>
            <p:cNvSpPr/>
            <p:nvPr/>
          </p:nvSpPr>
          <p:spPr>
            <a:xfrm>
              <a:off x="6484238" y="5083171"/>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Servers</a:t>
              </a:r>
            </a:p>
          </p:txBody>
        </p:sp>
        <p:sp>
          <p:nvSpPr>
            <p:cNvPr id="130" name="Rectangle 129"/>
            <p:cNvSpPr/>
            <p:nvPr/>
          </p:nvSpPr>
          <p:spPr>
            <a:xfrm>
              <a:off x="6484238" y="5992807"/>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Networking</a:t>
              </a:r>
            </a:p>
          </p:txBody>
        </p:sp>
        <p:sp>
          <p:nvSpPr>
            <p:cNvPr id="131" name="Rectangle 130"/>
            <p:cNvSpPr/>
            <p:nvPr/>
          </p:nvSpPr>
          <p:spPr>
            <a:xfrm>
              <a:off x="6484238" y="4173533"/>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O/S</a:t>
              </a:r>
            </a:p>
          </p:txBody>
        </p:sp>
        <p:sp>
          <p:nvSpPr>
            <p:cNvPr id="132" name="Rectangle 131"/>
            <p:cNvSpPr/>
            <p:nvPr/>
          </p:nvSpPr>
          <p:spPr>
            <a:xfrm>
              <a:off x="6484238" y="3718714"/>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dirty="0">
                  <a:solidFill>
                    <a:sysClr val="window" lastClr="FFFFFF">
                      <a:alpha val="99000"/>
                    </a:sysClr>
                  </a:solidFill>
                  <a:latin typeface="Segoe UI"/>
                  <a:ea typeface="Segoe UI" pitchFamily="34" charset="0"/>
                  <a:cs typeface="Segoe UI" pitchFamily="34" charset="0"/>
                </a:rPr>
                <a:t>Middleware</a:t>
              </a:r>
            </a:p>
          </p:txBody>
        </p:sp>
        <p:sp>
          <p:nvSpPr>
            <p:cNvPr id="133" name="Rectangle 132"/>
            <p:cNvSpPr/>
            <p:nvPr/>
          </p:nvSpPr>
          <p:spPr>
            <a:xfrm>
              <a:off x="6484238" y="4628352"/>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Virtualization</a:t>
              </a:r>
            </a:p>
          </p:txBody>
        </p:sp>
        <p:sp>
          <p:nvSpPr>
            <p:cNvPr id="134" name="Rectangle 133"/>
            <p:cNvSpPr/>
            <p:nvPr/>
          </p:nvSpPr>
          <p:spPr>
            <a:xfrm>
              <a:off x="6484238" y="2354257"/>
              <a:ext cx="1638240" cy="381000"/>
            </a:xfrm>
            <a:prstGeom prst="rect">
              <a:avLst/>
            </a:prstGeom>
            <a:solidFill>
              <a:schemeClr val="accent6"/>
            </a:solidFill>
            <a:ln w="9525" cap="flat" cmpd="sng" algn="ctr">
              <a:noFill/>
              <a:prstDash val="solid"/>
            </a:ln>
            <a:effectLst/>
          </p:spPr>
          <p:txBody>
            <a:bodyPr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Applications</a:t>
              </a:r>
            </a:p>
          </p:txBody>
        </p:sp>
        <p:sp>
          <p:nvSpPr>
            <p:cNvPr id="135" name="Rectangle 134"/>
            <p:cNvSpPr/>
            <p:nvPr/>
          </p:nvSpPr>
          <p:spPr>
            <a:xfrm>
              <a:off x="6484238" y="3263895"/>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Runtime</a:t>
              </a:r>
            </a:p>
          </p:txBody>
        </p:sp>
        <p:sp>
          <p:nvSpPr>
            <p:cNvPr id="136" name="Rectangle 135"/>
            <p:cNvSpPr/>
            <p:nvPr/>
          </p:nvSpPr>
          <p:spPr>
            <a:xfrm>
              <a:off x="6484238" y="2809076"/>
              <a:ext cx="1638240" cy="381000"/>
            </a:xfrm>
            <a:prstGeom prst="rect">
              <a:avLst/>
            </a:prstGeom>
            <a:solidFill>
              <a:schemeClr val="accent6"/>
            </a:solidFill>
            <a:ln w="9525" cap="flat" cmpd="sng" algn="ctr">
              <a:noFill/>
              <a:prstDash val="solid"/>
            </a:ln>
            <a:effectLst/>
          </p:spPr>
          <p:txBody>
            <a:bodyPr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Data</a:t>
              </a:r>
            </a:p>
          </p:txBody>
        </p:sp>
      </p:grpSp>
      <p:grpSp>
        <p:nvGrpSpPr>
          <p:cNvPr id="137" name="Group 136"/>
          <p:cNvGrpSpPr/>
          <p:nvPr/>
        </p:nvGrpSpPr>
        <p:grpSpPr>
          <a:xfrm>
            <a:off x="6982952" y="859150"/>
            <a:ext cx="2045606" cy="3886473"/>
            <a:chOff x="8840159" y="1698693"/>
            <a:chExt cx="2463768" cy="4683383"/>
          </a:xfrm>
        </p:grpSpPr>
        <p:sp>
          <p:nvSpPr>
            <p:cNvPr id="138" name="Rectangle 137"/>
            <p:cNvSpPr/>
            <p:nvPr/>
          </p:nvSpPr>
          <p:spPr>
            <a:xfrm>
              <a:off x="8840159" y="1698693"/>
              <a:ext cx="2028257" cy="640080"/>
            </a:xfrm>
            <a:prstGeom prst="rect">
              <a:avLst/>
            </a:prstGeom>
            <a:noFill/>
            <a:ln w="9525" cap="flat" cmpd="sng" algn="ctr">
              <a:noFill/>
              <a:prstDash val="solid"/>
            </a:ln>
            <a:effectLst/>
          </p:spPr>
          <p:txBody>
            <a:bodyPr tIns="0" b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lgn="ctr" defTabSz="1097282" fontAlgn="base">
                <a:spcAft>
                  <a:spcPct val="0"/>
                </a:spcAft>
                <a:defRPr/>
              </a:pPr>
              <a:r>
                <a:rPr lang="en-US" dirty="0">
                  <a:solidFill>
                    <a:srgbClr val="595959">
                      <a:alpha val="99000"/>
                    </a:srgbClr>
                  </a:solidFill>
                  <a:latin typeface="Segoe UI"/>
                  <a:ea typeface="Kozuka Gothic Pro R" pitchFamily="34" charset="-128"/>
                </a:rPr>
                <a:t>Software</a:t>
              </a:r>
            </a:p>
            <a:p>
              <a:pPr algn="ctr" defTabSz="1097372">
                <a:defRPr/>
              </a:pPr>
              <a:r>
                <a:rPr lang="en-US" sz="1400" dirty="0">
                  <a:solidFill>
                    <a:srgbClr val="595959">
                      <a:alpha val="99000"/>
                    </a:srgbClr>
                  </a:solidFill>
                  <a:latin typeface="Segoe UI"/>
                  <a:ea typeface="Kozuka Gothic Pro R" pitchFamily="34" charset="-128"/>
                </a:rPr>
                <a:t>(as a Service)</a:t>
              </a:r>
            </a:p>
          </p:txBody>
        </p:sp>
        <p:sp>
          <p:nvSpPr>
            <p:cNvPr id="139" name="Left Brace 138"/>
            <p:cNvSpPr/>
            <p:nvPr/>
          </p:nvSpPr>
          <p:spPr>
            <a:xfrm flipH="1">
              <a:off x="10688405" y="2335204"/>
              <a:ext cx="200055" cy="4046872"/>
            </a:xfrm>
            <a:prstGeom prst="leftBrace">
              <a:avLst>
                <a:gd name="adj1" fmla="val 0"/>
                <a:gd name="adj2" fmla="val 50000"/>
              </a:avLst>
            </a:prstGeom>
            <a:noFill/>
            <a:ln w="19050" cap="flat" cmpd="sng" algn="ctr">
              <a:solidFill>
                <a:sysClr val="windowText" lastClr="000000">
                  <a:lumMod val="50000"/>
                  <a:lumOff val="50000"/>
                </a:sysClr>
              </a:solidFill>
              <a:prstDash val="solid"/>
            </a:ln>
            <a:effectLst/>
          </p:spPr>
          <p:txBody>
            <a:bodyPr rtlCol="0" anchor="ctr"/>
            <a:lstStyle/>
            <a:p>
              <a:pPr algn="ctr" defTabSz="1097372">
                <a:defRPr/>
              </a:pPr>
              <a:endParaRPr lang="en-US" sz="1700" kern="0">
                <a:solidFill>
                  <a:srgbClr val="FFFFFF"/>
                </a:solidFill>
                <a:latin typeface="Segoe UI"/>
                <a:ea typeface="Segoe UI" pitchFamily="34" charset="0"/>
                <a:cs typeface="Segoe UI" pitchFamily="34" charset="0"/>
              </a:endParaRPr>
            </a:p>
          </p:txBody>
        </p:sp>
        <p:sp>
          <p:nvSpPr>
            <p:cNvPr id="140" name="TextBox 64"/>
            <p:cNvSpPr txBox="1"/>
            <p:nvPr/>
          </p:nvSpPr>
          <p:spPr>
            <a:xfrm flipH="1">
              <a:off x="10840561" y="3309994"/>
              <a:ext cx="463366" cy="2111804"/>
            </a:xfrm>
            <a:prstGeom prst="rect">
              <a:avLst/>
            </a:prstGeom>
            <a:noFill/>
          </p:spPr>
          <p:txBody>
            <a:bodyPr vert="eaVert"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1097282" fontAlgn="base">
                <a:spcAft>
                  <a:spcPct val="0"/>
                </a:spcAft>
                <a:defRPr/>
              </a:pPr>
              <a:r>
                <a:rPr lang="en-US" sz="1300" dirty="0">
                  <a:solidFill>
                    <a:srgbClr val="595959">
                      <a:alpha val="99000"/>
                    </a:srgbClr>
                  </a:solidFill>
                  <a:latin typeface="Segoe UI"/>
                  <a:ea typeface="Kozuka Gothic Pro R" pitchFamily="34" charset="-128"/>
                </a:rPr>
                <a:t>Managed by Microsoft</a:t>
              </a:r>
            </a:p>
          </p:txBody>
        </p:sp>
        <p:sp>
          <p:nvSpPr>
            <p:cNvPr id="141" name="Rectangle 140"/>
            <p:cNvSpPr/>
            <p:nvPr/>
          </p:nvSpPr>
          <p:spPr>
            <a:xfrm>
              <a:off x="9040806" y="5537987"/>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Storage</a:t>
              </a:r>
            </a:p>
          </p:txBody>
        </p:sp>
        <p:sp>
          <p:nvSpPr>
            <p:cNvPr id="142" name="Rectangle 141"/>
            <p:cNvSpPr/>
            <p:nvPr/>
          </p:nvSpPr>
          <p:spPr>
            <a:xfrm>
              <a:off x="9040806" y="5083168"/>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Servers</a:t>
              </a:r>
            </a:p>
          </p:txBody>
        </p:sp>
        <p:sp>
          <p:nvSpPr>
            <p:cNvPr id="143" name="Rectangle 142"/>
            <p:cNvSpPr/>
            <p:nvPr/>
          </p:nvSpPr>
          <p:spPr>
            <a:xfrm>
              <a:off x="9040806" y="5992804"/>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Networking</a:t>
              </a:r>
            </a:p>
          </p:txBody>
        </p:sp>
        <p:sp>
          <p:nvSpPr>
            <p:cNvPr id="144" name="Rectangle 143"/>
            <p:cNvSpPr/>
            <p:nvPr/>
          </p:nvSpPr>
          <p:spPr>
            <a:xfrm>
              <a:off x="9040806" y="4173530"/>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O/S</a:t>
              </a:r>
            </a:p>
          </p:txBody>
        </p:sp>
        <p:sp>
          <p:nvSpPr>
            <p:cNvPr id="145" name="Rectangle 144"/>
            <p:cNvSpPr/>
            <p:nvPr/>
          </p:nvSpPr>
          <p:spPr>
            <a:xfrm>
              <a:off x="9040806" y="3718711"/>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Middleware</a:t>
              </a:r>
            </a:p>
          </p:txBody>
        </p:sp>
        <p:sp>
          <p:nvSpPr>
            <p:cNvPr id="146" name="Rectangle 145"/>
            <p:cNvSpPr/>
            <p:nvPr/>
          </p:nvSpPr>
          <p:spPr>
            <a:xfrm>
              <a:off x="9040806" y="4628349"/>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Virtualization</a:t>
              </a:r>
            </a:p>
          </p:txBody>
        </p:sp>
        <p:sp>
          <p:nvSpPr>
            <p:cNvPr id="147" name="Rectangle 146"/>
            <p:cNvSpPr/>
            <p:nvPr/>
          </p:nvSpPr>
          <p:spPr>
            <a:xfrm>
              <a:off x="9040806" y="2354254"/>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dirty="0">
                  <a:solidFill>
                    <a:sysClr val="window" lastClr="FFFFFF">
                      <a:alpha val="99000"/>
                    </a:sysClr>
                  </a:solidFill>
                  <a:latin typeface="Segoe UI"/>
                  <a:ea typeface="Segoe UI" pitchFamily="34" charset="0"/>
                  <a:cs typeface="Segoe UI" pitchFamily="34" charset="0"/>
                </a:rPr>
                <a:t>Applications</a:t>
              </a:r>
            </a:p>
          </p:txBody>
        </p:sp>
        <p:sp>
          <p:nvSpPr>
            <p:cNvPr id="148" name="Rectangle 147"/>
            <p:cNvSpPr/>
            <p:nvPr/>
          </p:nvSpPr>
          <p:spPr>
            <a:xfrm>
              <a:off x="9040806" y="3263892"/>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Runtime</a:t>
              </a:r>
            </a:p>
          </p:txBody>
        </p:sp>
        <p:sp>
          <p:nvSpPr>
            <p:cNvPr id="149" name="Rectangle 148"/>
            <p:cNvSpPr/>
            <p:nvPr/>
          </p:nvSpPr>
          <p:spPr>
            <a:xfrm>
              <a:off x="9040806" y="2809073"/>
              <a:ext cx="1638240" cy="381000"/>
            </a:xfrm>
            <a:prstGeom prst="rect">
              <a:avLst/>
            </a:prstGeom>
            <a:solidFill>
              <a:schemeClr val="accent4"/>
            </a:solidFill>
            <a:ln w="9525" cap="flat" cmpd="sng" algn="ctr">
              <a:noFill/>
              <a:prstDash val="solid"/>
            </a:ln>
            <a:effectLst/>
          </p:spPr>
          <p:txBody>
            <a:bodyPr lIns="0" rIns="0" rtlCol="0" anchor="t" anchorCtr="0"/>
            <a:lstStyle/>
            <a:p>
              <a:pPr algn="ctr" defTabSz="1097372">
                <a:defRPr/>
              </a:pPr>
              <a:r>
                <a:rPr lang="en-US" sz="1400" kern="0">
                  <a:solidFill>
                    <a:sysClr val="window" lastClr="FFFFFF">
                      <a:alpha val="99000"/>
                    </a:sysClr>
                  </a:solidFill>
                  <a:latin typeface="Segoe UI"/>
                  <a:ea typeface="Segoe UI" pitchFamily="34" charset="0"/>
                  <a:cs typeface="Segoe UI" pitchFamily="34" charset="0"/>
                </a:rPr>
                <a:t>Data</a:t>
              </a:r>
            </a:p>
          </p:txBody>
        </p:sp>
      </p:grpSp>
    </p:spTree>
    <p:extLst>
      <p:ext uri="{BB962C8B-B14F-4D97-AF65-F5344CB8AC3E}">
        <p14:creationId xmlns:p14="http://schemas.microsoft.com/office/powerpoint/2010/main" val="114140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fade">
                                      <p:cBhvr>
                                        <p:cTn id="7" dur="500"/>
                                        <p:tgtEl>
                                          <p:spTgt spid="10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
                                        </p:tgtEl>
                                        <p:attrNameLst>
                                          <p:attrName>style.visibility</p:attrName>
                                        </p:attrNameLst>
                                      </p:cBhvr>
                                      <p:to>
                                        <p:strVal val="visible"/>
                                      </p:to>
                                    </p:set>
                                    <p:animEffect transition="in" filter="fade">
                                      <p:cBhvr>
                                        <p:cTn id="12" dur="500"/>
                                        <p:tgtEl>
                                          <p:spTgt spid="1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7"/>
                                        </p:tgtEl>
                                        <p:attrNameLst>
                                          <p:attrName>style.visibility</p:attrName>
                                        </p:attrNameLst>
                                      </p:cBhvr>
                                      <p:to>
                                        <p:strVal val="visible"/>
                                      </p:to>
                                    </p:set>
                                    <p:animEffect transition="in" filter="fade">
                                      <p:cBhvr>
                                        <p:cTn id="1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bwMode="auto">
          <a:xfrm>
            <a:off x="4859845" y="3120163"/>
            <a:ext cx="1162683" cy="389187"/>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0" rIns="91440" bIns="0" numCol="1" rtlCol="0" anchor="ctr" anchorCtr="1" compatLnSpc="1">
            <a:prstTxWarp prst="textNoShape">
              <a:avLst/>
            </a:prstTxWarp>
          </a:bodyPr>
          <a:lstStyle/>
          <a:p>
            <a:pPr defTabSz="685891">
              <a:lnSpc>
                <a:spcPct val="90000"/>
              </a:lnSpc>
              <a:buSzPct val="90000"/>
            </a:pPr>
            <a:endParaRPr lang="en-US" kern="0" dirty="0">
              <a:gradFill>
                <a:gsLst>
                  <a:gs pos="85000">
                    <a:srgbClr val="FFFFFF"/>
                  </a:gs>
                  <a:gs pos="0">
                    <a:srgbClr val="FFFFFF"/>
                  </a:gs>
                </a:gsLst>
                <a:lin ang="5400000" scaled="0"/>
              </a:gradFill>
            </a:endParaRPr>
          </a:p>
        </p:txBody>
      </p:sp>
      <p:sp>
        <p:nvSpPr>
          <p:cNvPr id="29" name="Rectangle 28"/>
          <p:cNvSpPr/>
          <p:nvPr/>
        </p:nvSpPr>
        <p:spPr bwMode="auto">
          <a:xfrm>
            <a:off x="4858704" y="1652900"/>
            <a:ext cx="1162683" cy="1431393"/>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sp>
        <p:nvSpPr>
          <p:cNvPr id="81" name="Rectangle 80"/>
          <p:cNvSpPr/>
          <p:nvPr/>
        </p:nvSpPr>
        <p:spPr bwMode="auto">
          <a:xfrm>
            <a:off x="4858705" y="0"/>
            <a:ext cx="1162683" cy="5143500"/>
          </a:xfrm>
          <a:prstGeom prst="rect">
            <a:avLst/>
          </a:prstGeom>
          <a:solidFill>
            <a:schemeClr val="accent2"/>
          </a:solid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sp>
        <p:nvSpPr>
          <p:cNvPr id="59" name="Rectangle 58"/>
          <p:cNvSpPr/>
          <p:nvPr/>
        </p:nvSpPr>
        <p:spPr bwMode="auto">
          <a:xfrm>
            <a:off x="6055761" y="3120163"/>
            <a:ext cx="1162683" cy="389187"/>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0" rIns="91440" bIns="0" numCol="1" rtlCol="0" anchor="ctr" anchorCtr="1" compatLnSpc="1">
            <a:prstTxWarp prst="textNoShape">
              <a:avLst/>
            </a:prstTxWarp>
          </a:bodyPr>
          <a:lstStyle/>
          <a:p>
            <a:pPr defTabSz="685891">
              <a:lnSpc>
                <a:spcPct val="90000"/>
              </a:lnSpc>
              <a:buSzPct val="90000"/>
              <a:defRPr/>
            </a:pPr>
            <a:r>
              <a:rPr lang="en-US" kern="0">
                <a:gradFill>
                  <a:gsLst>
                    <a:gs pos="85000">
                      <a:srgbClr val="FFFFFF"/>
                    </a:gs>
                    <a:gs pos="0">
                      <a:srgbClr val="FFFFFF"/>
                    </a:gs>
                  </a:gsLst>
                  <a:lin ang="5400000" scaled="0"/>
                </a:gradFill>
              </a:rPr>
              <a:t>PaaS</a:t>
            </a:r>
          </a:p>
        </p:txBody>
      </p:sp>
      <p:sp>
        <p:nvSpPr>
          <p:cNvPr id="60" name="Rectangle 59"/>
          <p:cNvSpPr/>
          <p:nvPr/>
        </p:nvSpPr>
        <p:spPr bwMode="auto">
          <a:xfrm>
            <a:off x="7251675" y="3120163"/>
            <a:ext cx="1162683" cy="389187"/>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0" rIns="91440" bIns="0" numCol="1" rtlCol="0" anchor="ctr" anchorCtr="1" compatLnSpc="1">
            <a:prstTxWarp prst="textNoShape">
              <a:avLst/>
            </a:prstTxWarp>
          </a:bodyPr>
          <a:lstStyle/>
          <a:p>
            <a:pPr defTabSz="685891">
              <a:lnSpc>
                <a:spcPct val="90000"/>
              </a:lnSpc>
              <a:buSzPct val="90000"/>
              <a:defRPr/>
            </a:pPr>
            <a:r>
              <a:rPr lang="en-US" kern="0">
                <a:gradFill>
                  <a:gsLst>
                    <a:gs pos="85000">
                      <a:srgbClr val="FFFFFF"/>
                    </a:gs>
                    <a:gs pos="0">
                      <a:srgbClr val="FFFFFF"/>
                    </a:gs>
                  </a:gsLst>
                  <a:lin ang="5400000" scaled="0"/>
                </a:gradFill>
              </a:rPr>
              <a:t>SaaS</a:t>
            </a:r>
          </a:p>
        </p:txBody>
      </p:sp>
      <p:sp>
        <p:nvSpPr>
          <p:cNvPr id="61" name="Rectangle 60"/>
          <p:cNvSpPr/>
          <p:nvPr/>
        </p:nvSpPr>
        <p:spPr bwMode="auto">
          <a:xfrm>
            <a:off x="6054619" y="1652900"/>
            <a:ext cx="1162683" cy="1431393"/>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sp>
        <p:nvSpPr>
          <p:cNvPr id="62" name="Rectangle 61"/>
          <p:cNvSpPr/>
          <p:nvPr/>
        </p:nvSpPr>
        <p:spPr bwMode="auto">
          <a:xfrm>
            <a:off x="7250533" y="1652900"/>
            <a:ext cx="1162683" cy="1431393"/>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sp>
        <p:nvSpPr>
          <p:cNvPr id="64" name="Rectangle 63"/>
          <p:cNvSpPr/>
          <p:nvPr/>
        </p:nvSpPr>
        <p:spPr bwMode="auto">
          <a:xfrm>
            <a:off x="2468019" y="3120163"/>
            <a:ext cx="1162683" cy="389187"/>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91440" tIns="0" rIns="0" bIns="0" numCol="1" rtlCol="0" anchor="ctr" anchorCtr="1" compatLnSpc="1">
            <a:prstTxWarp prst="textNoShape">
              <a:avLst/>
            </a:prstTxWarp>
          </a:bodyPr>
          <a:lstStyle/>
          <a:p>
            <a:pPr algn="ctr" defTabSz="685891">
              <a:buSzPct val="90000"/>
              <a:defRPr/>
            </a:pPr>
            <a:r>
              <a:rPr lang="en-US" kern="0">
                <a:gradFill>
                  <a:gsLst>
                    <a:gs pos="85000">
                      <a:srgbClr val="FFFFFF"/>
                    </a:gs>
                    <a:gs pos="0">
                      <a:srgbClr val="FFFFFF"/>
                    </a:gs>
                  </a:gsLst>
                  <a:lin ang="5400000" scaled="0"/>
                </a:gradFill>
              </a:rPr>
              <a:t>Physical</a:t>
            </a:r>
          </a:p>
        </p:txBody>
      </p:sp>
      <p:sp>
        <p:nvSpPr>
          <p:cNvPr id="65" name="Rectangle 64"/>
          <p:cNvSpPr/>
          <p:nvPr/>
        </p:nvSpPr>
        <p:spPr bwMode="auto">
          <a:xfrm>
            <a:off x="2466877" y="1652900"/>
            <a:ext cx="1162683" cy="1431393"/>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pic>
        <p:nvPicPr>
          <p:cNvPr id="66" name="Picture 6" descr="\\magnum\Projects\Microsoft\Cloud Power FY12\Design\Icons\PNGs\Server_2.png"/>
          <p:cNvPicPr>
            <a:picLocks noChangeAspect="1" noChangeArrowheads="1"/>
          </p:cNvPicPr>
          <p:nvPr/>
        </p:nvPicPr>
        <p:blipFill>
          <a:blip r:embed="rId3" cstate="print">
            <a:lum bright="100000"/>
          </a:blip>
          <a:srcRect/>
          <a:stretch>
            <a:fillRect/>
          </a:stretch>
        </p:blipFill>
        <p:spPr bwMode="auto">
          <a:xfrm>
            <a:off x="2638857" y="1958310"/>
            <a:ext cx="830658" cy="830440"/>
          </a:xfrm>
          <a:prstGeom prst="rect">
            <a:avLst/>
          </a:prstGeom>
          <a:noFill/>
        </p:spPr>
      </p:pic>
      <p:sp>
        <p:nvSpPr>
          <p:cNvPr id="68" name="Isosceles Triangle 67"/>
          <p:cNvSpPr/>
          <p:nvPr/>
        </p:nvSpPr>
        <p:spPr bwMode="auto">
          <a:xfrm rot="10800000">
            <a:off x="6328212" y="2170473"/>
            <a:ext cx="436736" cy="546931"/>
          </a:xfrm>
          <a:prstGeom prst="triangle">
            <a:avLst>
              <a:gd name="adj" fmla="val 0"/>
            </a:avLst>
          </a:prstGeom>
          <a:gradFill rotWithShape="1">
            <a:gsLst>
              <a:gs pos="0">
                <a:sysClr val="window" lastClr="FFFFFF">
                  <a:lumMod val="95000"/>
                  <a:alpha val="0"/>
                </a:sysClr>
              </a:gs>
              <a:gs pos="50000">
                <a:schemeClr val="bg1">
                  <a:alpha val="53000"/>
                </a:schemeClr>
              </a:gs>
              <a:gs pos="100000">
                <a:schemeClr val="bg1"/>
              </a:gs>
            </a:gsLst>
            <a:lin ang="5400000" scaled="0"/>
          </a:gra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685666">
              <a:defRPr/>
            </a:pPr>
            <a:endParaRPr lang="en-US" sz="1400" kern="0">
              <a:gradFill>
                <a:gsLst>
                  <a:gs pos="0">
                    <a:srgbClr val="FFFFFF"/>
                  </a:gs>
                  <a:gs pos="100000">
                    <a:srgbClr val="FFFFFF"/>
                  </a:gs>
                </a:gsLst>
                <a:lin ang="5400000" scaled="0"/>
              </a:gradFill>
              <a:latin typeface="Segoe UI"/>
            </a:endParaRPr>
          </a:p>
        </p:txBody>
      </p:sp>
      <p:pic>
        <p:nvPicPr>
          <p:cNvPr id="69" name="Picture 68"/>
          <p:cNvPicPr>
            <a:picLocks noChangeAspect="1"/>
          </p:cNvPicPr>
          <p:nvPr/>
        </p:nvPicPr>
        <p:blipFill>
          <a:blip r:embed="rId4" cstate="print">
            <a:lum bright="100000" contrast="100000"/>
          </a:blip>
          <a:stretch>
            <a:fillRect/>
          </a:stretch>
        </p:blipFill>
        <p:spPr>
          <a:xfrm>
            <a:off x="6224923" y="2491889"/>
            <a:ext cx="869612" cy="518146"/>
          </a:xfrm>
          <a:prstGeom prst="rect">
            <a:avLst/>
          </a:prstGeom>
          <a:noFill/>
          <a:ln>
            <a:noFill/>
          </a:ln>
          <a:effectLst/>
        </p:spPr>
      </p:pic>
      <p:pic>
        <p:nvPicPr>
          <p:cNvPr id="70" name="Picture 69" descr="\\MAGNUM\Projects\Microsoft\Cloud Power FY12\Design\ICONS_PNG\Application.png"/>
          <p:cNvPicPr>
            <a:picLocks noChangeAspect="1" noChangeArrowheads="1"/>
          </p:cNvPicPr>
          <p:nvPr/>
        </p:nvPicPr>
        <p:blipFill>
          <a:blip r:embed="rId5" cstate="print">
            <a:lum bright="100000"/>
          </a:blip>
          <a:srcRect/>
          <a:stretch>
            <a:fillRect/>
          </a:stretch>
        </p:blipFill>
        <p:spPr bwMode="auto">
          <a:xfrm>
            <a:off x="6224923" y="1639410"/>
            <a:ext cx="643313" cy="642978"/>
          </a:xfrm>
          <a:prstGeom prst="rect">
            <a:avLst/>
          </a:prstGeom>
          <a:noFill/>
        </p:spPr>
      </p:pic>
      <p:grpSp>
        <p:nvGrpSpPr>
          <p:cNvPr id="71" name="Group 70"/>
          <p:cNvGrpSpPr/>
          <p:nvPr/>
        </p:nvGrpSpPr>
        <p:grpSpPr>
          <a:xfrm>
            <a:off x="7404781" y="1719014"/>
            <a:ext cx="869612" cy="1291021"/>
            <a:chOff x="10948236" y="3048621"/>
            <a:chExt cx="2113909" cy="3139117"/>
          </a:xfrm>
        </p:grpSpPr>
        <p:pic>
          <p:nvPicPr>
            <p:cNvPr id="72" name="Picture 2" descr="\\MAGNUM\Projects\Microsoft\Cloud Power FY12\Design\Icons\PNGs\Web.png"/>
            <p:cNvPicPr>
              <a:picLocks noChangeAspect="1" noChangeArrowheads="1"/>
            </p:cNvPicPr>
            <p:nvPr/>
          </p:nvPicPr>
          <p:blipFill rotWithShape="1">
            <a:blip r:embed="rId6" cstate="print">
              <a:lum bright="100000"/>
            </a:blip>
            <a:srcRect t="1" b="-1316"/>
            <a:stretch/>
          </p:blipFill>
          <p:spPr bwMode="auto">
            <a:xfrm>
              <a:off x="11112870" y="3048621"/>
              <a:ext cx="1234537" cy="1250773"/>
            </a:xfrm>
            <a:prstGeom prst="rect">
              <a:avLst/>
            </a:prstGeom>
            <a:noFill/>
          </p:spPr>
        </p:pic>
        <p:sp>
          <p:nvSpPr>
            <p:cNvPr id="73" name="Isosceles Triangle 72"/>
            <p:cNvSpPr/>
            <p:nvPr/>
          </p:nvSpPr>
          <p:spPr bwMode="auto">
            <a:xfrm rot="10800000">
              <a:off x="11199316" y="4146344"/>
              <a:ext cx="1061647" cy="1329862"/>
            </a:xfrm>
            <a:prstGeom prst="triangle">
              <a:avLst>
                <a:gd name="adj" fmla="val 0"/>
              </a:avLst>
            </a:prstGeom>
            <a:gradFill rotWithShape="1">
              <a:gsLst>
                <a:gs pos="0">
                  <a:sysClr val="window" lastClr="FFFFFF">
                    <a:lumMod val="95000"/>
                    <a:alpha val="0"/>
                  </a:sysClr>
                </a:gs>
                <a:gs pos="50000">
                  <a:schemeClr val="bg1">
                    <a:alpha val="67000"/>
                  </a:schemeClr>
                </a:gs>
                <a:gs pos="100000">
                  <a:schemeClr val="bg1"/>
                </a:gs>
              </a:gsLst>
              <a:lin ang="5400000" scaled="0"/>
            </a:gra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685666">
                <a:defRPr/>
              </a:pPr>
              <a:endParaRPr lang="en-US" sz="1400" kern="0">
                <a:gradFill>
                  <a:gsLst>
                    <a:gs pos="0">
                      <a:srgbClr val="FFFFFF"/>
                    </a:gs>
                    <a:gs pos="100000">
                      <a:srgbClr val="FFFFFF"/>
                    </a:gs>
                  </a:gsLst>
                  <a:lin ang="5400000" scaled="0"/>
                </a:gradFill>
                <a:latin typeface="Segoe UI"/>
              </a:endParaRPr>
            </a:p>
          </p:txBody>
        </p:sp>
        <p:pic>
          <p:nvPicPr>
            <p:cNvPr id="74" name="Picture 73"/>
            <p:cNvPicPr>
              <a:picLocks noChangeAspect="1"/>
            </p:cNvPicPr>
            <p:nvPr/>
          </p:nvPicPr>
          <p:blipFill>
            <a:blip r:embed="rId4" cstate="print">
              <a:lum bright="100000" contrast="100000"/>
            </a:blip>
            <a:stretch>
              <a:fillRect/>
            </a:stretch>
          </p:blipFill>
          <p:spPr>
            <a:xfrm>
              <a:off x="10948236" y="4927866"/>
              <a:ext cx="2113909" cy="1259872"/>
            </a:xfrm>
            <a:prstGeom prst="rect">
              <a:avLst/>
            </a:prstGeom>
            <a:noFill/>
            <a:ln>
              <a:noFill/>
            </a:ln>
            <a:effectLst/>
          </p:spPr>
        </p:pic>
      </p:grpSp>
      <p:grpSp>
        <p:nvGrpSpPr>
          <p:cNvPr id="75" name="Group 74"/>
          <p:cNvGrpSpPr/>
          <p:nvPr/>
        </p:nvGrpSpPr>
        <p:grpSpPr>
          <a:xfrm>
            <a:off x="3662792" y="1652900"/>
            <a:ext cx="1163824" cy="1856450"/>
            <a:chOff x="2983003" y="2764132"/>
            <a:chExt cx="2829100" cy="4513958"/>
          </a:xfrm>
        </p:grpSpPr>
        <p:sp>
          <p:nvSpPr>
            <p:cNvPr id="76" name="Rectangle 75"/>
            <p:cNvSpPr/>
            <p:nvPr/>
          </p:nvSpPr>
          <p:spPr bwMode="auto">
            <a:xfrm>
              <a:off x="2985776" y="6331781"/>
              <a:ext cx="2826327" cy="946309"/>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0" tIns="0" rIns="0" bIns="0" numCol="1" rtlCol="0" anchor="ctr" anchorCtr="1" compatLnSpc="1">
              <a:prstTxWarp prst="textNoShape">
                <a:avLst/>
              </a:prstTxWarp>
            </a:bodyPr>
            <a:lstStyle/>
            <a:p>
              <a:pPr defTabSz="685891">
                <a:lnSpc>
                  <a:spcPct val="90000"/>
                </a:lnSpc>
                <a:buSzPct val="90000"/>
                <a:defRPr/>
              </a:pPr>
              <a:r>
                <a:rPr lang="en-US" kern="0">
                  <a:gradFill>
                    <a:gsLst>
                      <a:gs pos="85000">
                        <a:srgbClr val="FFFFFF"/>
                      </a:gs>
                      <a:gs pos="0">
                        <a:srgbClr val="FFFFFF"/>
                      </a:gs>
                    </a:gsLst>
                    <a:lin ang="5400000" scaled="0"/>
                  </a:gradFill>
                  <a:latin typeface="+mj-lt"/>
                </a:rPr>
                <a:t>Virtual</a:t>
              </a:r>
            </a:p>
          </p:txBody>
        </p:sp>
        <p:sp>
          <p:nvSpPr>
            <p:cNvPr id="77" name="Rectangle 76"/>
            <p:cNvSpPr/>
            <p:nvPr/>
          </p:nvSpPr>
          <p:spPr bwMode="auto">
            <a:xfrm>
              <a:off x="2983003" y="2764132"/>
              <a:ext cx="2826327" cy="3480433"/>
            </a:xfrm>
            <a:prstGeom prst="rect">
              <a:avLst/>
            </a:prstGeom>
            <a:solidFill>
              <a:schemeClr val="accent6">
                <a:lumMod val="40000"/>
                <a:lumOff val="60000"/>
              </a:schemeClr>
            </a:solidFill>
            <a:ln w="9525" cap="flat" cmpd="sng" algn="ctr">
              <a:noFill/>
              <a:prstDash val="solid"/>
              <a:headEnd type="none" w="med" len="med"/>
              <a:tailEnd type="none" w="med" len="med"/>
            </a:ln>
            <a:effectLst/>
          </p:spPr>
          <p:txBody>
            <a:bodyPr vert="horz" wrap="square" lIns="182880" tIns="182880" rIns="91440" bIns="45718" numCol="1" rtlCol="0" anchor="t" anchorCtr="0" compatLnSpc="1">
              <a:prstTxWarp prst="textNoShape">
                <a:avLst/>
              </a:prstTxWarp>
            </a:bodyPr>
            <a:lstStyle/>
            <a:p>
              <a:pPr defTabSz="685891">
                <a:lnSpc>
                  <a:spcPct val="90000"/>
                </a:lnSpc>
                <a:buSzPct val="90000"/>
                <a:defRPr/>
              </a:pPr>
              <a:endParaRPr lang="en-US" sz="2200" kern="0">
                <a:gradFill>
                  <a:gsLst>
                    <a:gs pos="85000">
                      <a:srgbClr val="FFFFFF"/>
                    </a:gs>
                    <a:gs pos="0">
                      <a:srgbClr val="FFFFFF"/>
                    </a:gs>
                  </a:gsLst>
                  <a:lin ang="5400000" scaled="0"/>
                </a:gradFill>
              </a:endParaRPr>
            </a:p>
          </p:txBody>
        </p:sp>
        <p:pic>
          <p:nvPicPr>
            <p:cNvPr id="78" name="Picture 2"/>
            <p:cNvPicPr>
              <a:picLocks noChangeAspect="1" noChangeArrowheads="1"/>
            </p:cNvPicPr>
            <p:nvPr/>
          </p:nvPicPr>
          <p:blipFill>
            <a:blip r:embed="rId7" cstate="print">
              <a:lum bright="100000" contrast="100000"/>
            </a:blip>
            <a:srcRect/>
            <a:stretch>
              <a:fillRect/>
            </a:stretch>
          </p:blipFill>
          <p:spPr bwMode="auto">
            <a:xfrm>
              <a:off x="3085313" y="3346910"/>
              <a:ext cx="2552600" cy="2338866"/>
            </a:xfrm>
            <a:prstGeom prst="rect">
              <a:avLst/>
            </a:prstGeom>
            <a:noFill/>
            <a:ln w="9525">
              <a:noFill/>
              <a:miter lim="800000"/>
              <a:headEnd/>
              <a:tailEnd/>
            </a:ln>
            <a:effectLst/>
          </p:spPr>
        </p:pic>
      </p:grpSp>
      <p:sp>
        <p:nvSpPr>
          <p:cNvPr id="80" name="Rectangle 79"/>
          <p:cNvSpPr/>
          <p:nvPr/>
        </p:nvSpPr>
        <p:spPr bwMode="auto">
          <a:xfrm>
            <a:off x="4859847" y="3120163"/>
            <a:ext cx="1162683" cy="389187"/>
          </a:xfrm>
          <a:prstGeom prst="rect">
            <a:avLst/>
          </a:prstGeom>
          <a:noFill/>
          <a:ln w="9525" cap="flat" cmpd="sng" algn="ctr">
            <a:noFill/>
            <a:prstDash val="solid"/>
            <a:headEnd type="none" w="med" len="med"/>
            <a:tailEnd type="none" w="med" len="med"/>
          </a:ln>
          <a:effectLst/>
        </p:spPr>
        <p:txBody>
          <a:bodyPr vert="horz" wrap="square" lIns="182880" tIns="0" rIns="91440" bIns="0" numCol="1" rtlCol="0" anchor="ctr" anchorCtr="1" compatLnSpc="1">
            <a:prstTxWarp prst="textNoShape">
              <a:avLst/>
            </a:prstTxWarp>
          </a:bodyPr>
          <a:lstStyle/>
          <a:p>
            <a:pPr defTabSz="685891">
              <a:lnSpc>
                <a:spcPct val="90000"/>
              </a:lnSpc>
              <a:buSzPct val="90000"/>
              <a:defRPr/>
            </a:pPr>
            <a:r>
              <a:rPr lang="en-US" kern="0" dirty="0" err="1">
                <a:gradFill>
                  <a:gsLst>
                    <a:gs pos="85000">
                      <a:srgbClr val="FFFFFF"/>
                    </a:gs>
                    <a:gs pos="0">
                      <a:srgbClr val="FFFFFF"/>
                    </a:gs>
                  </a:gsLst>
                  <a:lin ang="5400000" scaled="0"/>
                </a:gradFill>
              </a:rPr>
              <a:t>IaaS</a:t>
            </a:r>
            <a:endParaRPr lang="en-US" kern="0" dirty="0">
              <a:gradFill>
                <a:gsLst>
                  <a:gs pos="85000">
                    <a:srgbClr val="FFFFFF"/>
                  </a:gs>
                  <a:gs pos="0">
                    <a:srgbClr val="FFFFFF"/>
                  </a:gs>
                </a:gsLst>
                <a:lin ang="5400000" scaled="0"/>
              </a:gradFill>
            </a:endParaRPr>
          </a:p>
        </p:txBody>
      </p:sp>
      <p:grpSp>
        <p:nvGrpSpPr>
          <p:cNvPr id="82" name="Group 81"/>
          <p:cNvGrpSpPr/>
          <p:nvPr/>
        </p:nvGrpSpPr>
        <p:grpSpPr>
          <a:xfrm>
            <a:off x="4839863" y="1634151"/>
            <a:ext cx="1142501" cy="1375883"/>
            <a:chOff x="5062551" y="2861874"/>
            <a:chExt cx="2777268" cy="3345461"/>
          </a:xfrm>
        </p:grpSpPr>
        <p:pic>
          <p:nvPicPr>
            <p:cNvPr id="83" name="Picture 2"/>
            <p:cNvPicPr>
              <a:picLocks noChangeAspect="1" noChangeArrowheads="1"/>
            </p:cNvPicPr>
            <p:nvPr/>
          </p:nvPicPr>
          <p:blipFill>
            <a:blip r:embed="rId7" cstate="print">
              <a:lum bright="100000" contrast="100000"/>
            </a:blip>
            <a:srcRect/>
            <a:stretch>
              <a:fillRect/>
            </a:stretch>
          </p:blipFill>
          <p:spPr bwMode="auto">
            <a:xfrm>
              <a:off x="5062551" y="2861874"/>
              <a:ext cx="2148932" cy="1968998"/>
            </a:xfrm>
            <a:prstGeom prst="rect">
              <a:avLst/>
            </a:prstGeom>
            <a:noFill/>
            <a:ln w="9525">
              <a:noFill/>
              <a:miter lim="800000"/>
              <a:headEnd/>
              <a:tailEnd/>
            </a:ln>
            <a:effectLst/>
          </p:spPr>
        </p:pic>
        <p:sp>
          <p:nvSpPr>
            <p:cNvPr id="84" name="Isosceles Triangle 83"/>
            <p:cNvSpPr/>
            <p:nvPr/>
          </p:nvSpPr>
          <p:spPr bwMode="auto">
            <a:xfrm rot="9180217">
              <a:off x="6169786" y="4246310"/>
              <a:ext cx="1061647" cy="1329862"/>
            </a:xfrm>
            <a:prstGeom prst="triangle">
              <a:avLst>
                <a:gd name="adj" fmla="val 64317"/>
              </a:avLst>
            </a:prstGeom>
            <a:gradFill rotWithShape="1">
              <a:gsLst>
                <a:gs pos="0">
                  <a:sysClr val="window" lastClr="FFFFFF">
                    <a:lumMod val="95000"/>
                    <a:alpha val="0"/>
                  </a:sysClr>
                </a:gs>
                <a:gs pos="50000">
                  <a:schemeClr val="bg1">
                    <a:alpha val="58000"/>
                  </a:schemeClr>
                </a:gs>
                <a:gs pos="100000">
                  <a:schemeClr val="bg1"/>
                </a:gs>
              </a:gsLst>
              <a:lin ang="5400000" scaled="0"/>
            </a:gra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685666">
                <a:defRPr/>
              </a:pPr>
              <a:endParaRPr lang="en-US" sz="1400" kern="0">
                <a:gradFill>
                  <a:gsLst>
                    <a:gs pos="0">
                      <a:srgbClr val="FFFFFF"/>
                    </a:gs>
                    <a:gs pos="100000">
                      <a:srgbClr val="FFFFFF"/>
                    </a:gs>
                  </a:gsLst>
                  <a:lin ang="5400000" scaled="0"/>
                </a:gradFill>
                <a:latin typeface="Segoe UI"/>
              </a:endParaRPr>
            </a:p>
          </p:txBody>
        </p:sp>
        <p:pic>
          <p:nvPicPr>
            <p:cNvPr id="85" name="Picture 84"/>
            <p:cNvPicPr>
              <a:picLocks noChangeAspect="1"/>
            </p:cNvPicPr>
            <p:nvPr/>
          </p:nvPicPr>
          <p:blipFill>
            <a:blip r:embed="rId4" cstate="print">
              <a:lum bright="100000" contrast="100000"/>
            </a:blip>
            <a:stretch>
              <a:fillRect/>
            </a:stretch>
          </p:blipFill>
          <p:spPr>
            <a:xfrm>
              <a:off x="5725910" y="4947463"/>
              <a:ext cx="2113909" cy="1259872"/>
            </a:xfrm>
            <a:prstGeom prst="rect">
              <a:avLst/>
            </a:prstGeom>
            <a:noFill/>
            <a:ln>
              <a:noFill/>
            </a:ln>
            <a:effectLst/>
          </p:spPr>
        </p:pic>
      </p:grpSp>
      <p:sp>
        <p:nvSpPr>
          <p:cNvPr id="5" name="Title 4"/>
          <p:cNvSpPr>
            <a:spLocks noGrp="1"/>
          </p:cNvSpPr>
          <p:nvPr>
            <p:ph type="title"/>
          </p:nvPr>
        </p:nvSpPr>
        <p:spPr>
          <a:xfrm>
            <a:off x="389436" y="171450"/>
            <a:ext cx="8363938" cy="1994393"/>
          </a:xfrm>
        </p:spPr>
        <p:txBody>
          <a:bodyPr/>
          <a:lstStyle/>
          <a:p>
            <a:r>
              <a:rPr lang="en-US" sz="3600" dirty="0"/>
              <a:t>A Continuous Offering </a:t>
            </a:r>
            <a:br>
              <a:rPr lang="en-US" sz="3600" dirty="0"/>
            </a:br>
            <a:r>
              <a:rPr lang="en-US" sz="3600" dirty="0"/>
              <a:t>		From Private to </a:t>
            </a:r>
            <a:br>
              <a:rPr lang="en-US" sz="3600" dirty="0"/>
            </a:br>
            <a:r>
              <a:rPr lang="en-US" sz="3600" dirty="0"/>
              <a:t>			Public Cloud</a:t>
            </a:r>
            <a:br>
              <a:rPr lang="en-US" sz="3600" dirty="0"/>
            </a:br>
            <a:endParaRPr lang="en-US" sz="3600" dirty="0"/>
          </a:p>
        </p:txBody>
      </p:sp>
    </p:spTree>
    <p:extLst>
      <p:ext uri="{BB962C8B-B14F-4D97-AF65-F5344CB8AC3E}">
        <p14:creationId xmlns:p14="http://schemas.microsoft.com/office/powerpoint/2010/main" val="329248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wipe(up)">
                                      <p:cBhvr>
                                        <p:cTn id="7"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Azure Virtual Machines</a:t>
            </a:r>
            <a:endParaRPr lang="en-US" dirty="0"/>
          </a:p>
        </p:txBody>
      </p:sp>
      <p:sp>
        <p:nvSpPr>
          <p:cNvPr id="3" name="Text Placeholder 2"/>
          <p:cNvSpPr>
            <a:spLocks noGrp="1"/>
          </p:cNvSpPr>
          <p:nvPr>
            <p:ph type="body" sz="quarter" idx="10"/>
          </p:nvPr>
        </p:nvSpPr>
        <p:spPr>
          <a:xfrm>
            <a:off x="389436" y="1085851"/>
            <a:ext cx="8363938" cy="2742289"/>
          </a:xfrm>
        </p:spPr>
        <p:txBody>
          <a:bodyPr/>
          <a:lstStyle/>
          <a:p>
            <a:pPr lvl="1"/>
            <a:r>
              <a:rPr lang="en-US" sz="2800" dirty="0" smtClean="0">
                <a:solidFill>
                  <a:schemeClr val="accent2"/>
                </a:solidFill>
              </a:rPr>
              <a:t>Support </a:t>
            </a:r>
            <a:r>
              <a:rPr lang="en-US" sz="2800" dirty="0">
                <a:solidFill>
                  <a:schemeClr val="accent2"/>
                </a:solidFill>
              </a:rPr>
              <a:t>for key server </a:t>
            </a:r>
            <a:r>
              <a:rPr lang="en-US" sz="2800" dirty="0" smtClean="0">
                <a:solidFill>
                  <a:schemeClr val="accent2"/>
                </a:solidFill>
              </a:rPr>
              <a:t>applications and workloads</a:t>
            </a:r>
            <a:endParaRPr lang="en-US" sz="2800" dirty="0">
              <a:solidFill>
                <a:schemeClr val="accent2"/>
              </a:solidFill>
            </a:endParaRPr>
          </a:p>
          <a:p>
            <a:pPr lvl="1"/>
            <a:r>
              <a:rPr lang="en-US" sz="2800" dirty="0">
                <a:solidFill>
                  <a:schemeClr val="accent2"/>
                </a:solidFill>
              </a:rPr>
              <a:t>Easy storage manageability</a:t>
            </a:r>
          </a:p>
          <a:p>
            <a:pPr lvl="1"/>
            <a:r>
              <a:rPr lang="en-US" sz="2800" dirty="0">
                <a:solidFill>
                  <a:schemeClr val="accent2"/>
                </a:solidFill>
              </a:rPr>
              <a:t>High availability features</a:t>
            </a:r>
          </a:p>
          <a:p>
            <a:pPr lvl="1"/>
            <a:r>
              <a:rPr lang="en-US" sz="2800" dirty="0">
                <a:solidFill>
                  <a:schemeClr val="accent2"/>
                </a:solidFill>
              </a:rPr>
              <a:t>Advanced networking</a:t>
            </a:r>
          </a:p>
          <a:p>
            <a:pPr lvl="1"/>
            <a:r>
              <a:rPr lang="en-US" sz="2800" dirty="0">
                <a:solidFill>
                  <a:schemeClr val="accent2"/>
                </a:solidFill>
              </a:rPr>
              <a:t>Integration with compute </a:t>
            </a:r>
            <a:r>
              <a:rPr lang="en-US" sz="2800" dirty="0" err="1">
                <a:solidFill>
                  <a:schemeClr val="accent2"/>
                </a:solidFill>
              </a:rPr>
              <a:t>PaaS</a:t>
            </a:r>
            <a:endParaRPr lang="en-US" sz="2800" dirty="0">
              <a:solidFill>
                <a:schemeClr val="accent2"/>
              </a:solidFill>
            </a:endParaRPr>
          </a:p>
          <a:p>
            <a:pPr lvl="1"/>
            <a:r>
              <a:rPr lang="en-US" sz="2800" dirty="0">
                <a:solidFill>
                  <a:schemeClr val="accent2"/>
                </a:solidFill>
              </a:rPr>
              <a:t>Easy Application Migration</a:t>
            </a:r>
          </a:p>
          <a:p>
            <a:endParaRPr lang="en-US" dirty="0"/>
          </a:p>
        </p:txBody>
      </p:sp>
      <p:sp>
        <p:nvSpPr>
          <p:cNvPr id="5" name="TextBox 4"/>
          <p:cNvSpPr txBox="1"/>
          <p:nvPr/>
        </p:nvSpPr>
        <p:spPr>
          <a:xfrm>
            <a:off x="972152" y="4062964"/>
            <a:ext cx="6729150" cy="443198"/>
          </a:xfrm>
          <a:prstGeom prst="rect">
            <a:avLst/>
          </a:prstGeom>
          <a:noFill/>
        </p:spPr>
        <p:txBody>
          <a:bodyPr wrap="none" lIns="0" tIns="0" rIns="0" bIns="0" rtlCol="0">
            <a:spAutoFit/>
          </a:bodyPr>
          <a:lstStyle/>
          <a:p>
            <a:pPr>
              <a:lnSpc>
                <a:spcPct val="90000"/>
              </a:lnSpc>
              <a:spcBef>
                <a:spcPct val="20000"/>
              </a:spcBef>
              <a:buSzPct val="80000"/>
            </a:pPr>
            <a:r>
              <a:rPr lang="en-US" sz="3200" i="1" dirty="0">
                <a:gradFill>
                  <a:gsLst>
                    <a:gs pos="0">
                      <a:srgbClr val="292929">
                        <a:lumMod val="90000"/>
                        <a:lumOff val="10000"/>
                      </a:srgbClr>
                    </a:gs>
                    <a:gs pos="86000">
                      <a:srgbClr val="292929">
                        <a:lumMod val="90000"/>
                        <a:lumOff val="10000"/>
                      </a:srgbClr>
                    </a:gs>
                  </a:gsLst>
                  <a:lin ang="5400000" scaled="0"/>
                </a:gradFill>
              </a:rPr>
              <a:t>If it requires development, it’s not </a:t>
            </a:r>
            <a:r>
              <a:rPr lang="en-US" sz="3200" i="1" dirty="0" err="1">
                <a:gradFill>
                  <a:gsLst>
                    <a:gs pos="0">
                      <a:srgbClr val="292929">
                        <a:lumMod val="90000"/>
                        <a:lumOff val="10000"/>
                      </a:srgbClr>
                    </a:gs>
                    <a:gs pos="86000">
                      <a:srgbClr val="292929">
                        <a:lumMod val="90000"/>
                        <a:lumOff val="10000"/>
                      </a:srgbClr>
                    </a:gs>
                  </a:gsLst>
                  <a:lin ang="5400000" scaled="0"/>
                </a:gradFill>
              </a:rPr>
              <a:t>IaaS</a:t>
            </a:r>
            <a:endParaRPr lang="en-US" sz="3200" i="1" dirty="0">
              <a:gradFill>
                <a:gsLst>
                  <a:gs pos="0">
                    <a:srgbClr val="292929">
                      <a:lumMod val="90000"/>
                      <a:lumOff val="10000"/>
                    </a:srgbClr>
                  </a:gs>
                  <a:gs pos="86000">
                    <a:srgbClr val="292929">
                      <a:lumMod val="90000"/>
                      <a:lumOff val="10000"/>
                    </a:srgbClr>
                  </a:gs>
                </a:gsLst>
                <a:lin ang="5400000" scaled="0"/>
              </a:gradFill>
            </a:endParaRPr>
          </a:p>
        </p:txBody>
      </p:sp>
      <p:sp>
        <p:nvSpPr>
          <p:cNvPr id="6" name="Freeform 18"/>
          <p:cNvSpPr>
            <a:spLocks noEditPoints="1"/>
          </p:cNvSpPr>
          <p:nvPr/>
        </p:nvSpPr>
        <p:spPr bwMode="black">
          <a:xfrm>
            <a:off x="7266587" y="1985630"/>
            <a:ext cx="1588080" cy="1951167"/>
          </a:xfrm>
          <a:custGeom>
            <a:avLst/>
            <a:gdLst>
              <a:gd name="T0" fmla="*/ 129 w 246"/>
              <a:gd name="T1" fmla="*/ 192 h 300"/>
              <a:gd name="T2" fmla="*/ 43 w 246"/>
              <a:gd name="T3" fmla="*/ 202 h 300"/>
              <a:gd name="T4" fmla="*/ 129 w 246"/>
              <a:gd name="T5" fmla="*/ 126 h 300"/>
              <a:gd name="T6" fmla="*/ 43 w 246"/>
              <a:gd name="T7" fmla="*/ 135 h 300"/>
              <a:gd name="T8" fmla="*/ 129 w 246"/>
              <a:gd name="T9" fmla="*/ 126 h 300"/>
              <a:gd name="T10" fmla="*/ 215 w 246"/>
              <a:gd name="T11" fmla="*/ 101 h 300"/>
              <a:gd name="T12" fmla="*/ 219 w 246"/>
              <a:gd name="T13" fmla="*/ 90 h 300"/>
              <a:gd name="T14" fmla="*/ 208 w 246"/>
              <a:gd name="T15" fmla="*/ 111 h 300"/>
              <a:gd name="T16" fmla="*/ 43 w 246"/>
              <a:gd name="T17" fmla="*/ 92 h 300"/>
              <a:gd name="T18" fmla="*/ 117 w 246"/>
              <a:gd name="T19" fmla="*/ 102 h 300"/>
              <a:gd name="T20" fmla="*/ 43 w 246"/>
              <a:gd name="T21" fmla="*/ 235 h 300"/>
              <a:gd name="T22" fmla="*/ 117 w 246"/>
              <a:gd name="T23" fmla="*/ 226 h 300"/>
              <a:gd name="T24" fmla="*/ 43 w 246"/>
              <a:gd name="T25" fmla="*/ 235 h 300"/>
              <a:gd name="T26" fmla="*/ 11 w 246"/>
              <a:gd name="T27" fmla="*/ 287 h 300"/>
              <a:gd name="T28" fmla="*/ 35 w 246"/>
              <a:gd name="T29" fmla="*/ 36 h 300"/>
              <a:gd name="T30" fmla="*/ 0 w 246"/>
              <a:gd name="T31" fmla="*/ 22 h 300"/>
              <a:gd name="T32" fmla="*/ 219 w 246"/>
              <a:gd name="T33" fmla="*/ 300 h 300"/>
              <a:gd name="T34" fmla="*/ 208 w 246"/>
              <a:gd name="T35" fmla="*/ 173 h 300"/>
              <a:gd name="T36" fmla="*/ 117 w 246"/>
              <a:gd name="T37" fmla="*/ 159 h 300"/>
              <a:gd name="T38" fmla="*/ 43 w 246"/>
              <a:gd name="T39" fmla="*/ 169 h 300"/>
              <a:gd name="T40" fmla="*/ 117 w 246"/>
              <a:gd name="T41" fmla="*/ 159 h 300"/>
              <a:gd name="T42" fmla="*/ 57 w 246"/>
              <a:gd name="T43" fmla="*/ 22 h 300"/>
              <a:gd name="T44" fmla="*/ 86 w 246"/>
              <a:gd name="T45" fmla="*/ 20 h 300"/>
              <a:gd name="T46" fmla="*/ 110 w 246"/>
              <a:gd name="T47" fmla="*/ 0 h 300"/>
              <a:gd name="T48" fmla="*/ 133 w 246"/>
              <a:gd name="T49" fmla="*/ 20 h 300"/>
              <a:gd name="T50" fmla="*/ 162 w 246"/>
              <a:gd name="T51" fmla="*/ 22 h 300"/>
              <a:gd name="T52" fmla="*/ 179 w 246"/>
              <a:gd name="T53" fmla="*/ 43 h 300"/>
              <a:gd name="T54" fmla="*/ 41 w 246"/>
              <a:gd name="T55" fmla="*/ 36 h 300"/>
              <a:gd name="T56" fmla="*/ 110 w 246"/>
              <a:gd name="T57" fmla="*/ 20 h 300"/>
              <a:gd name="T58" fmla="*/ 110 w 246"/>
              <a:gd name="T59" fmla="*/ 11 h 300"/>
              <a:gd name="T60" fmla="*/ 190 w 246"/>
              <a:gd name="T61" fmla="*/ 269 h 300"/>
              <a:gd name="T62" fmla="*/ 29 w 246"/>
              <a:gd name="T63" fmla="*/ 59 h 300"/>
              <a:gd name="T64" fmla="*/ 190 w 246"/>
              <a:gd name="T65" fmla="*/ 71 h 300"/>
              <a:gd name="T66" fmla="*/ 200 w 246"/>
              <a:gd name="T67" fmla="*/ 49 h 300"/>
              <a:gd name="T68" fmla="*/ 19 w 246"/>
              <a:gd name="T69" fmla="*/ 278 h 300"/>
              <a:gd name="T70" fmla="*/ 200 w 246"/>
              <a:gd name="T71" fmla="*/ 185 h 300"/>
              <a:gd name="T72" fmla="*/ 190 w 246"/>
              <a:gd name="T73" fmla="*/ 269 h 300"/>
              <a:gd name="T74" fmla="*/ 190 w 246"/>
              <a:gd name="T75" fmla="*/ 133 h 300"/>
              <a:gd name="T76" fmla="*/ 200 w 246"/>
              <a:gd name="T77" fmla="*/ 124 h 300"/>
              <a:gd name="T78" fmla="*/ 215 w 246"/>
              <a:gd name="T79" fmla="*/ 35 h 300"/>
              <a:gd name="T80" fmla="*/ 219 w 246"/>
              <a:gd name="T81" fmla="*/ 22 h 300"/>
              <a:gd name="T82" fmla="*/ 184 w 246"/>
              <a:gd name="T83" fmla="*/ 36 h 300"/>
              <a:gd name="T84" fmla="*/ 208 w 246"/>
              <a:gd name="T85" fmla="*/ 44 h 300"/>
              <a:gd name="T86" fmla="*/ 246 w 246"/>
              <a:gd name="T87" fmla="*/ 41 h 300"/>
              <a:gd name="T88" fmla="*/ 155 w 246"/>
              <a:gd name="T89" fmla="*/ 134 h 300"/>
              <a:gd name="T90" fmla="*/ 156 w 246"/>
              <a:gd name="T91" fmla="*/ 92 h 300"/>
              <a:gd name="T92" fmla="*/ 218 w 246"/>
              <a:gd name="T93" fmla="*/ 41 h 300"/>
              <a:gd name="T94" fmla="*/ 246 w 246"/>
              <a:gd name="T95" fmla="*/ 107 h 300"/>
              <a:gd name="T96" fmla="*/ 155 w 246"/>
              <a:gd name="T97" fmla="*/ 201 h 300"/>
              <a:gd name="T98" fmla="*/ 156 w 246"/>
              <a:gd name="T99" fmla="*/ 159 h 300"/>
              <a:gd name="T100" fmla="*/ 218 w 246"/>
              <a:gd name="T101" fmla="*/ 10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6" h="300">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rgbClr val="595959"/>
          </a:solidFill>
          <a:ln>
            <a:noFill/>
          </a:ln>
        </p:spPr>
        <p:txBody>
          <a:bodyPr vert="horz" wrap="square" lIns="61726" tIns="30863" rIns="61726" bIns="30863" numCol="1" anchor="t" anchorCtr="0" compatLnSpc="1">
            <a:prstTxWarp prst="textNoShape">
              <a:avLst/>
            </a:prstTxWarp>
          </a:bodyPr>
          <a:lstStyle/>
          <a:p>
            <a:endParaRPr lang="en-US" sz="1200" dirty="0"/>
          </a:p>
        </p:txBody>
      </p:sp>
    </p:spTree>
    <p:extLst>
      <p:ext uri="{BB962C8B-B14F-4D97-AF65-F5344CB8AC3E}">
        <p14:creationId xmlns:p14="http://schemas.microsoft.com/office/powerpoint/2010/main" val="17295395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bwMode="auto">
          <a:xfrm>
            <a:off x="375985" y="1238908"/>
            <a:ext cx="1026258" cy="2426507"/>
          </a:xfrm>
          <a:prstGeom prst="rect">
            <a:avLst/>
          </a:prstGeom>
          <a:solidFill>
            <a:schemeClr val="accent6">
              <a:lumMod val="40000"/>
              <a:lumOff val="6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15" name="Rectangle 14"/>
          <p:cNvSpPr/>
          <p:nvPr/>
        </p:nvSpPr>
        <p:spPr bwMode="auto">
          <a:xfrm>
            <a:off x="7727115" y="1238908"/>
            <a:ext cx="1026258" cy="2426507"/>
          </a:xfrm>
          <a:prstGeom prst="rect">
            <a:avLst/>
          </a:prstGeom>
          <a:solidFill>
            <a:schemeClr val="accent1">
              <a:lumMod val="40000"/>
              <a:lumOff val="6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34293" rIns="68586" bIns="34293" numCol="1" rtlCol="0" anchor="ctr" anchorCtr="0" compatLnSpc="1">
            <a:prstTxWarp prst="textNoShape">
              <a:avLst/>
            </a:prstTxWarp>
          </a:body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2" name="Title 1"/>
          <p:cNvSpPr>
            <a:spLocks noGrp="1"/>
          </p:cNvSpPr>
          <p:nvPr>
            <p:ph type="title"/>
          </p:nvPr>
        </p:nvSpPr>
        <p:spPr>
          <a:xfrm>
            <a:off x="389436" y="171451"/>
            <a:ext cx="8363938" cy="567848"/>
          </a:xfrm>
        </p:spPr>
        <p:txBody>
          <a:bodyPr/>
          <a:lstStyle/>
          <a:p>
            <a:r>
              <a:rPr lang="en-US" dirty="0" smtClean="0"/>
              <a:t>Images Available at Preview</a:t>
            </a:r>
            <a:endParaRPr lang="en-US" sz="2700" dirty="0">
              <a:solidFill>
                <a:schemeClr val="accent4">
                  <a:alpha val="99000"/>
                </a:schemeClr>
              </a:solidFill>
            </a:endParaRPr>
          </a:p>
        </p:txBody>
      </p:sp>
      <p:sp>
        <p:nvSpPr>
          <p:cNvPr id="3" name="Rectangle 2"/>
          <p:cNvSpPr/>
          <p:nvPr/>
        </p:nvSpPr>
        <p:spPr bwMode="auto">
          <a:xfrm>
            <a:off x="4708809" y="1238908"/>
            <a:ext cx="3018306" cy="242650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137178" rIns="68586" bIns="34293" numCol="1" rtlCol="0" anchor="t" anchorCtr="0" compatLnSpc="1">
            <a:prstTxWarp prst="textNoShape">
              <a:avLst/>
            </a:prstTxWarp>
          </a:bodyPr>
          <a:lstStyle/>
          <a:p>
            <a:pPr marL="0" lvl="1">
              <a:lnSpc>
                <a:spcPts val="2250"/>
              </a:lnSpc>
            </a:pPr>
            <a:r>
              <a:rPr lang="en-US" sz="1600" dirty="0" err="1" smtClean="0">
                <a:latin typeface="Segoe UI Light" pitchFamily="34" charset="0"/>
              </a:rPr>
              <a:t>OpenSUSE</a:t>
            </a:r>
            <a:r>
              <a:rPr lang="en-US" sz="1600" dirty="0" smtClean="0">
                <a:latin typeface="Segoe UI Light" pitchFamily="34" charset="0"/>
              </a:rPr>
              <a:t> </a:t>
            </a:r>
            <a:r>
              <a:rPr lang="en-US" sz="1600" dirty="0">
                <a:latin typeface="Segoe UI Light" pitchFamily="34" charset="0"/>
              </a:rPr>
              <a:t>12.1</a:t>
            </a:r>
          </a:p>
          <a:p>
            <a:pPr marL="0" lvl="1">
              <a:lnSpc>
                <a:spcPts val="2250"/>
              </a:lnSpc>
            </a:pPr>
            <a:r>
              <a:rPr lang="en-US" sz="1600" dirty="0" err="1" smtClean="0">
                <a:latin typeface="Segoe UI Light" pitchFamily="34" charset="0"/>
              </a:rPr>
              <a:t>CentOS</a:t>
            </a:r>
            <a:r>
              <a:rPr lang="en-US" sz="1600" dirty="0" smtClean="0">
                <a:latin typeface="Segoe UI Light" pitchFamily="34" charset="0"/>
              </a:rPr>
              <a:t> </a:t>
            </a:r>
            <a:r>
              <a:rPr lang="en-US" sz="1600" dirty="0">
                <a:latin typeface="Segoe UI Light" pitchFamily="34" charset="0"/>
              </a:rPr>
              <a:t>6.2 </a:t>
            </a:r>
            <a:r>
              <a:rPr lang="en-US" sz="1600" i="1" dirty="0">
                <a:solidFill>
                  <a:srgbClr val="FF0000"/>
                </a:solidFill>
                <a:latin typeface="Segoe UI Light" pitchFamily="34" charset="0"/>
              </a:rPr>
              <a:t> </a:t>
            </a:r>
          </a:p>
          <a:p>
            <a:pPr marL="0" lvl="1">
              <a:lnSpc>
                <a:spcPts val="2250"/>
              </a:lnSpc>
            </a:pPr>
            <a:r>
              <a:rPr lang="en-US" sz="1600" dirty="0" smtClean="0">
                <a:latin typeface="Segoe UI Light" pitchFamily="34" charset="0"/>
              </a:rPr>
              <a:t>Ubuntu 12.04</a:t>
            </a:r>
          </a:p>
          <a:p>
            <a:pPr marL="0" lvl="1">
              <a:lnSpc>
                <a:spcPts val="2250"/>
              </a:lnSpc>
            </a:pPr>
            <a:r>
              <a:rPr lang="en-US" sz="1600" dirty="0" smtClean="0">
                <a:latin typeface="Segoe UI Light" pitchFamily="34" charset="0"/>
              </a:rPr>
              <a:t>SUSE Linux Enterprise Server SP2</a:t>
            </a:r>
          </a:p>
        </p:txBody>
      </p:sp>
      <p:sp>
        <p:nvSpPr>
          <p:cNvPr id="4" name="Rectangle 3"/>
          <p:cNvSpPr/>
          <p:nvPr/>
        </p:nvSpPr>
        <p:spPr bwMode="auto">
          <a:xfrm>
            <a:off x="1402242" y="1238908"/>
            <a:ext cx="3018306" cy="2426507"/>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86" tIns="137178" rIns="68586" bIns="34293" numCol="1" rtlCol="0" anchor="t" anchorCtr="0" compatLnSpc="1">
            <a:prstTxWarp prst="textNoShape">
              <a:avLst/>
            </a:prstTxWarp>
          </a:bodyPr>
          <a:lstStyle/>
          <a:p>
            <a:pPr>
              <a:spcAft>
                <a:spcPts val="450"/>
              </a:spcAft>
            </a:pPr>
            <a:r>
              <a:rPr lang="en-US" sz="1600" dirty="0" smtClean="0">
                <a:solidFill>
                  <a:srgbClr val="FFFFFF"/>
                </a:solidFill>
                <a:latin typeface="Segoe UI Light" pitchFamily="34" charset="0"/>
              </a:rPr>
              <a:t>Windows </a:t>
            </a:r>
            <a:r>
              <a:rPr lang="en-US" sz="1600" dirty="0">
                <a:solidFill>
                  <a:srgbClr val="FFFFFF"/>
                </a:solidFill>
                <a:latin typeface="Segoe UI Light" pitchFamily="34" charset="0"/>
              </a:rPr>
              <a:t>Server 2008 R2</a:t>
            </a:r>
          </a:p>
          <a:p>
            <a:pPr>
              <a:spcAft>
                <a:spcPts val="450"/>
              </a:spcAft>
            </a:pPr>
            <a:r>
              <a:rPr lang="en-US" sz="1600" dirty="0" smtClean="0">
                <a:solidFill>
                  <a:srgbClr val="FFFFFF"/>
                </a:solidFill>
                <a:latin typeface="Segoe UI Light" pitchFamily="34" charset="0"/>
              </a:rPr>
              <a:t>Windows </a:t>
            </a:r>
            <a:r>
              <a:rPr lang="en-US" sz="1600" dirty="0">
                <a:solidFill>
                  <a:srgbClr val="FFFFFF"/>
                </a:solidFill>
                <a:latin typeface="Segoe UI Light" pitchFamily="34" charset="0"/>
              </a:rPr>
              <a:t>Server 2008 </a:t>
            </a:r>
            <a:r>
              <a:rPr lang="en-US" sz="1600" dirty="0" smtClean="0">
                <a:solidFill>
                  <a:srgbClr val="FFFFFF"/>
                </a:solidFill>
                <a:latin typeface="Segoe UI Light" pitchFamily="34" charset="0"/>
              </a:rPr>
              <a:t>R2 with</a:t>
            </a:r>
          </a:p>
          <a:p>
            <a:pPr marL="285750" indent="-285750">
              <a:spcAft>
                <a:spcPts val="450"/>
              </a:spcAft>
              <a:buFont typeface="Arial" pitchFamily="34" charset="0"/>
              <a:buChar char="•"/>
            </a:pPr>
            <a:r>
              <a:rPr lang="en-US" sz="1600" dirty="0" smtClean="0">
                <a:solidFill>
                  <a:srgbClr val="FFFFFF"/>
                </a:solidFill>
                <a:latin typeface="Segoe UI Light" pitchFamily="34" charset="0"/>
              </a:rPr>
              <a:t>SQL Server 2012 Evaluation</a:t>
            </a:r>
            <a:endParaRPr lang="en-US" sz="1600" dirty="0">
              <a:solidFill>
                <a:srgbClr val="FFFFFF"/>
              </a:solidFill>
              <a:latin typeface="Segoe UI Light" pitchFamily="34" charset="0"/>
            </a:endParaRPr>
          </a:p>
          <a:p>
            <a:pPr>
              <a:spcAft>
                <a:spcPts val="450"/>
              </a:spcAft>
            </a:pPr>
            <a:r>
              <a:rPr lang="en-US" sz="1600" dirty="0" smtClean="0">
                <a:solidFill>
                  <a:srgbClr val="FFFFFF"/>
                </a:solidFill>
                <a:latin typeface="Segoe UI Light" pitchFamily="34" charset="0"/>
              </a:rPr>
              <a:t>Windows Server 8 RC</a:t>
            </a:r>
          </a:p>
          <a:p>
            <a:pPr>
              <a:spcAft>
                <a:spcPts val="450"/>
              </a:spcAft>
            </a:pPr>
            <a:endParaRPr lang="en-US" sz="1600" dirty="0">
              <a:solidFill>
                <a:srgbClr val="FFFFFF"/>
              </a:solidFill>
              <a:latin typeface="Segoe UI Light" pitchFamily="34" charset="0"/>
            </a:endParaRPr>
          </a:p>
          <a:p>
            <a:pPr>
              <a:spcAft>
                <a:spcPts val="1800"/>
              </a:spcAft>
            </a:pPr>
            <a:endParaRPr lang="en-US" sz="1600" dirty="0">
              <a:solidFill>
                <a:schemeClr val="lt1">
                  <a:alpha val="99000"/>
                </a:schemeClr>
              </a:solidFill>
              <a:latin typeface="Segoe UI Light" pitchFamily="34" charset="0"/>
            </a:endParaRPr>
          </a:p>
        </p:txBody>
      </p:sp>
      <p:grpSp>
        <p:nvGrpSpPr>
          <p:cNvPr id="18" name="Group 17"/>
          <p:cNvGrpSpPr/>
          <p:nvPr/>
        </p:nvGrpSpPr>
        <p:grpSpPr>
          <a:xfrm>
            <a:off x="431574" y="1302932"/>
            <a:ext cx="945059" cy="1030222"/>
            <a:chOff x="575282" y="2156629"/>
            <a:chExt cx="1259750" cy="1373629"/>
          </a:xfrm>
        </p:grpSpPr>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75282" y="2156629"/>
              <a:ext cx="1259750" cy="1005776"/>
            </a:xfrm>
            <a:prstGeom prst="rect">
              <a:avLst/>
            </a:prstGeom>
          </p:spPr>
        </p:pic>
        <p:sp>
          <p:nvSpPr>
            <p:cNvPr id="11" name="TextBox 10"/>
            <p:cNvSpPr txBox="1"/>
            <p:nvPr/>
          </p:nvSpPr>
          <p:spPr>
            <a:xfrm>
              <a:off x="683380" y="3253259"/>
              <a:ext cx="1043555" cy="276999"/>
            </a:xfrm>
            <a:prstGeom prst="rect">
              <a:avLst/>
            </a:prstGeom>
            <a:noFill/>
          </p:spPr>
          <p:txBody>
            <a:bodyPr wrap="none" lIns="0" tIns="0" rIns="0" bIns="0" rtlCol="0">
              <a:spAutoFit/>
            </a:bodyPr>
            <a:lstStyle/>
            <a:p>
              <a:pPr>
                <a:lnSpc>
                  <a:spcPct val="90000"/>
                </a:lnSpc>
                <a:spcBef>
                  <a:spcPct val="20000"/>
                </a:spcBef>
                <a:buSzPct val="80000"/>
              </a:pPr>
              <a:r>
                <a:rPr lang="en-US" sz="1500" dirty="0">
                  <a:solidFill>
                    <a:schemeClr val="bg1">
                      <a:alpha val="99000"/>
                    </a:schemeClr>
                  </a:solidFill>
                </a:rPr>
                <a:t>Windows</a:t>
              </a:r>
            </a:p>
          </p:txBody>
        </p:sp>
      </p:grpSp>
      <p:grpSp>
        <p:nvGrpSpPr>
          <p:cNvPr id="17" name="Group 16"/>
          <p:cNvGrpSpPr/>
          <p:nvPr/>
        </p:nvGrpSpPr>
        <p:grpSpPr>
          <a:xfrm>
            <a:off x="7812711" y="1302932"/>
            <a:ext cx="855064" cy="1266137"/>
            <a:chOff x="10414236" y="1990365"/>
            <a:chExt cx="1139788" cy="1688183"/>
          </a:xfrm>
        </p:grpSpPr>
        <p:pic>
          <p:nvPicPr>
            <p:cNvPr id="9" name="Picture 8"/>
            <p:cNvPicPr>
              <a:picLocks noChangeAspect="1"/>
            </p:cNvPicPr>
            <p:nvPr/>
          </p:nvPicPr>
          <p:blipFill>
            <a:blip r:embed="rId4" cstate="print">
              <a:biLevel thresh="75000"/>
              <a:extLst>
                <a:ext uri="{BEBA8EAE-BF5A-486C-A8C5-ECC9F3942E4B}">
                  <a14:imgProps xmlns:a14="http://schemas.microsoft.com/office/drawing/2010/main">
                    <a14:imgLayer r:embed="rId5">
                      <a14:imgEffect>
                        <a14:artisticPhotocopy/>
                      </a14:imgEffect>
                      <a14:imgEffect>
                        <a14:colorTemperature colorTemp="6625"/>
                      </a14:imgEffect>
                      <a14:imgEffect>
                        <a14:saturation sat="25000"/>
                      </a14:imgEffect>
                    </a14:imgLayer>
                  </a14:imgProps>
                </a:ext>
                <a:ext uri="{28A0092B-C50C-407E-A947-70E740481C1C}">
                  <a14:useLocalDpi xmlns:a14="http://schemas.microsoft.com/office/drawing/2010/main" val="0"/>
                </a:ext>
              </a:extLst>
            </a:blip>
            <a:stretch>
              <a:fillRect/>
            </a:stretch>
          </p:blipFill>
          <p:spPr>
            <a:xfrm>
              <a:off x="10414236" y="1990365"/>
              <a:ext cx="1139788" cy="1338304"/>
            </a:xfrm>
            <a:prstGeom prst="rect">
              <a:avLst/>
            </a:prstGeom>
          </p:spPr>
        </p:pic>
        <p:sp>
          <p:nvSpPr>
            <p:cNvPr id="12" name="TextBox 11"/>
            <p:cNvSpPr txBox="1"/>
            <p:nvPr/>
          </p:nvSpPr>
          <p:spPr>
            <a:xfrm>
              <a:off x="10688376" y="3401549"/>
              <a:ext cx="591509" cy="276999"/>
            </a:xfrm>
            <a:prstGeom prst="rect">
              <a:avLst/>
            </a:prstGeom>
            <a:noFill/>
          </p:spPr>
          <p:txBody>
            <a:bodyPr wrap="none" lIns="0" tIns="0" rIns="0" bIns="0" rtlCol="0">
              <a:spAutoFit/>
            </a:bodyPr>
            <a:lstStyle/>
            <a:p>
              <a:pPr>
                <a:lnSpc>
                  <a:spcPct val="90000"/>
                </a:lnSpc>
                <a:spcBef>
                  <a:spcPct val="20000"/>
                </a:spcBef>
                <a:buSzPct val="80000"/>
              </a:pPr>
              <a:r>
                <a:rPr lang="en-US" sz="1500" dirty="0">
                  <a:solidFill>
                    <a:schemeClr val="tx1">
                      <a:alpha val="99000"/>
                    </a:schemeClr>
                  </a:solidFill>
                </a:rPr>
                <a:t>Linux</a:t>
              </a:r>
            </a:p>
          </p:txBody>
        </p:sp>
      </p:grpSp>
    </p:spTree>
    <p:extLst>
      <p:ext uri="{BB962C8B-B14F-4D97-AF65-F5344CB8AC3E}">
        <p14:creationId xmlns:p14="http://schemas.microsoft.com/office/powerpoint/2010/main" val="232174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 </a:t>
            </a:r>
            <a:r>
              <a:rPr lang="en-US" dirty="0" err="1" smtClean="0"/>
              <a:t>vs</a:t>
            </a:r>
            <a:r>
              <a:rPr lang="en-US" dirty="0" smtClean="0"/>
              <a:t> VM Role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87159060"/>
              </p:ext>
            </p:extLst>
          </p:nvPr>
        </p:nvGraphicFramePr>
        <p:xfrm>
          <a:off x="773717" y="1086354"/>
          <a:ext cx="7612186" cy="3556319"/>
        </p:xfrm>
        <a:graphic>
          <a:graphicData uri="http://schemas.openxmlformats.org/drawingml/2006/table">
            <a:tbl>
              <a:tblPr firstRow="1" bandRow="1">
                <a:tableStyleId>{18603FDC-E32A-4AB5-989C-0864C3EAD2B8}</a:tableStyleId>
              </a:tblPr>
              <a:tblGrid>
                <a:gridCol w="1662431"/>
                <a:gridCol w="2673502"/>
                <a:gridCol w="3276253"/>
              </a:tblGrid>
              <a:tr h="323198">
                <a:tc>
                  <a:txBody>
                    <a:bodyPr/>
                    <a:lstStyle/>
                    <a:p>
                      <a:endParaRPr lang="en-US" sz="1400" dirty="0"/>
                    </a:p>
                  </a:txBody>
                  <a:tcPr/>
                </a:tc>
                <a:tc>
                  <a:txBody>
                    <a:bodyPr/>
                    <a:lstStyle/>
                    <a:p>
                      <a:r>
                        <a:rPr lang="en-US" sz="1400" dirty="0" smtClean="0"/>
                        <a:t>VM Role</a:t>
                      </a:r>
                      <a:endParaRPr lang="en-US" sz="1400" dirty="0"/>
                    </a:p>
                  </a:txBody>
                  <a:tcPr/>
                </a:tc>
                <a:tc>
                  <a:txBody>
                    <a:bodyPr/>
                    <a:lstStyle/>
                    <a:p>
                      <a:r>
                        <a:rPr lang="en-US" sz="1400" dirty="0" smtClean="0"/>
                        <a:t>Virtual</a:t>
                      </a:r>
                      <a:r>
                        <a:rPr lang="en-US" sz="1400" baseline="0" dirty="0" smtClean="0"/>
                        <a:t> Machine</a:t>
                      </a:r>
                      <a:endParaRPr lang="en-US" sz="1400" dirty="0"/>
                    </a:p>
                  </a:txBody>
                  <a:tcPr/>
                </a:tc>
              </a:tr>
              <a:tr h="612366">
                <a:tc>
                  <a:txBody>
                    <a:bodyPr/>
                    <a:lstStyle/>
                    <a:p>
                      <a:r>
                        <a:rPr lang="en-US" sz="1400" dirty="0" smtClean="0"/>
                        <a:t>Storage</a:t>
                      </a:r>
                      <a:endParaRPr lang="en-US" sz="1400" dirty="0"/>
                    </a:p>
                  </a:txBody>
                  <a:tcPr/>
                </a:tc>
                <a:tc>
                  <a:txBody>
                    <a:bodyPr/>
                    <a:lstStyle/>
                    <a:p>
                      <a:r>
                        <a:rPr lang="en-US" sz="1400" dirty="0" smtClean="0"/>
                        <a:t>Non-Persistent</a:t>
                      </a:r>
                      <a:r>
                        <a:rPr lang="en-US" sz="1400" baseline="0" dirty="0" smtClean="0"/>
                        <a:t> Storage</a:t>
                      </a:r>
                      <a:endParaRPr lang="en-US" sz="1400" dirty="0"/>
                    </a:p>
                  </a:txBody>
                  <a:tcPr/>
                </a:tc>
                <a:tc>
                  <a:txBody>
                    <a:bodyPr/>
                    <a:lstStyle/>
                    <a:p>
                      <a:r>
                        <a:rPr lang="en-US" sz="1400" dirty="0" smtClean="0"/>
                        <a:t>Persistent Storage</a:t>
                      </a:r>
                    </a:p>
                    <a:p>
                      <a:r>
                        <a:rPr lang="en-US" sz="1400" dirty="0" smtClean="0"/>
                        <a:t>Easily add</a:t>
                      </a:r>
                      <a:r>
                        <a:rPr lang="en-US" sz="1400" baseline="0" dirty="0" smtClean="0"/>
                        <a:t> additional storage </a:t>
                      </a:r>
                      <a:endParaRPr lang="en-US" sz="1400" dirty="0"/>
                    </a:p>
                  </a:txBody>
                  <a:tcPr/>
                </a:tc>
              </a:tr>
              <a:tr h="612366">
                <a:tc>
                  <a:txBody>
                    <a:bodyPr/>
                    <a:lstStyle/>
                    <a:p>
                      <a:r>
                        <a:rPr lang="en-US" sz="1400" dirty="0" smtClean="0"/>
                        <a:t>Deployment</a:t>
                      </a:r>
                      <a:endParaRPr lang="en-US" sz="1400" dirty="0"/>
                    </a:p>
                  </a:txBody>
                  <a:tcPr/>
                </a:tc>
                <a:tc>
                  <a:txBody>
                    <a:bodyPr/>
                    <a:lstStyle/>
                    <a:p>
                      <a:r>
                        <a:rPr lang="en-US" sz="1400" dirty="0" smtClean="0"/>
                        <a:t>Build VHD offsite and upload to</a:t>
                      </a:r>
                      <a:r>
                        <a:rPr lang="en-US" sz="1400" baseline="0" dirty="0" smtClean="0"/>
                        <a:t> storage.</a:t>
                      </a:r>
                      <a:endParaRPr lang="en-US" sz="1400" dirty="0"/>
                    </a:p>
                  </a:txBody>
                  <a:tcPr/>
                </a:tc>
                <a:tc>
                  <a:txBody>
                    <a:bodyPr/>
                    <a:lstStyle/>
                    <a:p>
                      <a:r>
                        <a:rPr lang="en-US" sz="1400" dirty="0" smtClean="0"/>
                        <a:t>Build</a:t>
                      </a:r>
                      <a:r>
                        <a:rPr lang="en-US" sz="1400" baseline="0" dirty="0" smtClean="0"/>
                        <a:t> VHD directly in the cloud or build the VHD offsite and upload</a:t>
                      </a:r>
                      <a:endParaRPr lang="en-US" sz="1400" dirty="0"/>
                    </a:p>
                  </a:txBody>
                  <a:tcPr/>
                </a:tc>
              </a:tr>
              <a:tr h="969072">
                <a:tc>
                  <a:txBody>
                    <a:bodyPr/>
                    <a:lstStyle/>
                    <a:p>
                      <a:r>
                        <a:rPr lang="en-US" sz="1400" dirty="0" smtClean="0"/>
                        <a:t>Networking</a:t>
                      </a:r>
                      <a:endParaRPr lang="en-US" sz="1400" dirty="0"/>
                    </a:p>
                  </a:txBody>
                  <a:tcPr/>
                </a:tc>
                <a:tc>
                  <a:txBody>
                    <a:bodyPr/>
                    <a:lstStyle/>
                    <a:p>
                      <a:r>
                        <a:rPr lang="en-US" sz="1400" baseline="0" dirty="0" smtClean="0"/>
                        <a:t>Internal and Input Endpoints configured through service model.  </a:t>
                      </a:r>
                      <a:endParaRPr lang="en-US" sz="1400" dirty="0"/>
                    </a:p>
                  </a:txBody>
                  <a:tcPr/>
                </a:tc>
                <a:tc>
                  <a:txBody>
                    <a:bodyPr/>
                    <a:lstStyle/>
                    <a:p>
                      <a:r>
                        <a:rPr lang="en-US" sz="1400" dirty="0" smtClean="0"/>
                        <a:t>Internal</a:t>
                      </a:r>
                      <a:r>
                        <a:rPr lang="en-US" sz="1400" baseline="0" dirty="0" smtClean="0"/>
                        <a:t> Endpoints are open by default.</a:t>
                      </a:r>
                    </a:p>
                    <a:p>
                      <a:r>
                        <a:rPr lang="en-US" sz="1400" baseline="0" dirty="0" smtClean="0"/>
                        <a:t>Access control with firewall on guest OS. Input endpoints controlled through portal, service model or API/Script.</a:t>
                      </a:r>
                      <a:endParaRPr lang="en-US" sz="1400" dirty="0"/>
                    </a:p>
                  </a:txBody>
                  <a:tcPr/>
                </a:tc>
              </a:tr>
              <a:tr h="1039317">
                <a:tc>
                  <a:txBody>
                    <a:bodyPr/>
                    <a:lstStyle/>
                    <a:p>
                      <a:r>
                        <a:rPr lang="en-US" sz="1400" dirty="0" smtClean="0"/>
                        <a:t>Primary Use</a:t>
                      </a:r>
                      <a:endParaRPr lang="en-US" sz="1400" dirty="0"/>
                    </a:p>
                  </a:txBody>
                  <a:tcPr/>
                </a:tc>
                <a:tc>
                  <a:txBody>
                    <a:bodyPr/>
                    <a:lstStyle/>
                    <a:p>
                      <a:r>
                        <a:rPr lang="en-US" sz="1400" dirty="0" smtClean="0"/>
                        <a:t>Deploying applications with long or complex installation</a:t>
                      </a:r>
                      <a:r>
                        <a:rPr lang="en-US" sz="1400" baseline="0" dirty="0" smtClean="0"/>
                        <a:t> requirements into stateless </a:t>
                      </a:r>
                      <a:r>
                        <a:rPr lang="en-US" sz="1400" baseline="0" dirty="0" err="1" smtClean="0"/>
                        <a:t>PaaS</a:t>
                      </a:r>
                      <a:r>
                        <a:rPr lang="en-US" sz="1400" baseline="0" dirty="0" smtClean="0"/>
                        <a:t> applications</a:t>
                      </a:r>
                      <a:endParaRPr lang="en-US" sz="1400" dirty="0"/>
                    </a:p>
                  </a:txBody>
                  <a:tcPr/>
                </a:tc>
                <a:tc>
                  <a:txBody>
                    <a:bodyPr/>
                    <a:lstStyle/>
                    <a:p>
                      <a:r>
                        <a:rPr lang="en-US" sz="1400" baseline="0" dirty="0" smtClean="0"/>
                        <a:t>Applications that require persistent storage to easily run in Windows Azure. </a:t>
                      </a:r>
                      <a:endParaRPr lang="en-US" sz="1400" dirty="0"/>
                    </a:p>
                  </a:txBody>
                  <a:tcPr/>
                </a:tc>
              </a:tr>
            </a:tbl>
          </a:graphicData>
        </a:graphic>
      </p:graphicFrame>
    </p:spTree>
    <p:extLst>
      <p:ext uri="{BB962C8B-B14F-4D97-AF65-F5344CB8AC3E}">
        <p14:creationId xmlns:p14="http://schemas.microsoft.com/office/powerpoint/2010/main" val="307153078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Persistent Disks and Highly Durable</a:t>
            </a:r>
          </a:p>
        </p:txBody>
      </p:sp>
      <p:sp>
        <p:nvSpPr>
          <p:cNvPr id="5" name="Rectangle 4"/>
          <p:cNvSpPr/>
          <p:nvPr/>
        </p:nvSpPr>
        <p:spPr bwMode="auto">
          <a:xfrm>
            <a:off x="5271716" y="2274075"/>
            <a:ext cx="3491285" cy="2431277"/>
          </a:xfrm>
          <a:prstGeom prst="rect">
            <a:avLst/>
          </a:prstGeom>
          <a:solidFill>
            <a:schemeClr val="accent4"/>
          </a:solidFill>
          <a:ln w="9525" cap="flat" cmpd="sng" algn="ctr">
            <a:noFill/>
            <a:prstDash val="solid"/>
            <a:headEnd type="none" w="med" len="med"/>
            <a:tailEnd type="none" w="med" len="med"/>
          </a:ln>
          <a:effectLst/>
        </p:spPr>
        <p:txBody>
          <a:bodyPr vert="horz" wrap="square" lIns="91432" tIns="91432" rIns="91432" bIns="91432" numCol="1" rtlCol="0" anchor="t" anchorCtr="0" compatLnSpc="1">
            <a:prstTxWarp prst="textNoShape">
              <a:avLst/>
            </a:prstTxWarp>
          </a:bodyPr>
          <a:lstStyle/>
          <a:p>
            <a:pPr>
              <a:lnSpc>
                <a:spcPct val="90000"/>
              </a:lnSpc>
              <a:buSzPct val="90000"/>
              <a:defRPr/>
            </a:pPr>
            <a:r>
              <a:rPr lang="en-US" sz="2200"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t>Windows Azure Storage</a:t>
            </a:r>
          </a:p>
        </p:txBody>
      </p:sp>
      <p:sp>
        <p:nvSpPr>
          <p:cNvPr id="6" name="Rectangle 5"/>
          <p:cNvSpPr/>
          <p:nvPr/>
        </p:nvSpPr>
        <p:spPr bwMode="auto">
          <a:xfrm>
            <a:off x="381001" y="819152"/>
            <a:ext cx="2815424" cy="1831989"/>
          </a:xfrm>
          <a:prstGeom prst="rect">
            <a:avLst/>
          </a:prstGeom>
          <a:solidFill>
            <a:schemeClr val="accent2"/>
          </a:solidFill>
          <a:ln w="9525" cap="flat" cmpd="sng" algn="ctr">
            <a:noFill/>
            <a:prstDash val="solid"/>
            <a:headEnd type="none" w="med" len="med"/>
            <a:tailEnd type="none" w="med" len="med"/>
          </a:ln>
          <a:effectLst/>
        </p:spPr>
        <p:txBody>
          <a:bodyPr vert="horz" wrap="square" lIns="91432" tIns="91432" rIns="91432" bIns="91432" numCol="1" rtlCol="0" anchor="t" anchorCtr="0" compatLnSpc="1">
            <a:prstTxWarp prst="textNoShape">
              <a:avLst/>
            </a:prstTxWarp>
          </a:bodyPr>
          <a:lstStyle/>
          <a:p>
            <a:pPr>
              <a:lnSpc>
                <a:spcPct val="90000"/>
              </a:lnSpc>
              <a:buSzPct val="90000"/>
              <a:defRPr/>
            </a:pPr>
            <a:r>
              <a:rPr lang="en-US" sz="2000"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t>Windows Azure Storage </a:t>
            </a:r>
            <a:r>
              <a:rPr lang="en-US"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t>(Disaster Recovery)</a:t>
            </a:r>
          </a:p>
        </p:txBody>
      </p:sp>
      <p:sp>
        <p:nvSpPr>
          <p:cNvPr id="8" name="Freeform 79"/>
          <p:cNvSpPr>
            <a:spLocks noEditPoints="1"/>
          </p:cNvSpPr>
          <p:nvPr/>
        </p:nvSpPr>
        <p:spPr bwMode="black">
          <a:xfrm>
            <a:off x="5977700" y="2863514"/>
            <a:ext cx="510258" cy="689805"/>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9" name="Freeform 79"/>
          <p:cNvSpPr>
            <a:spLocks noEditPoints="1"/>
          </p:cNvSpPr>
          <p:nvPr/>
        </p:nvSpPr>
        <p:spPr bwMode="black">
          <a:xfrm>
            <a:off x="5977700" y="3795143"/>
            <a:ext cx="510258" cy="689805"/>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0" name="Freeform 79"/>
          <p:cNvSpPr>
            <a:spLocks noEditPoints="1"/>
          </p:cNvSpPr>
          <p:nvPr/>
        </p:nvSpPr>
        <p:spPr bwMode="black">
          <a:xfrm>
            <a:off x="6762228" y="2863514"/>
            <a:ext cx="510258" cy="689805"/>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1" name="Freeform 79"/>
          <p:cNvSpPr>
            <a:spLocks noEditPoints="1"/>
          </p:cNvSpPr>
          <p:nvPr/>
        </p:nvSpPr>
        <p:spPr bwMode="black">
          <a:xfrm>
            <a:off x="6762228" y="3795143"/>
            <a:ext cx="510258" cy="689805"/>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2" name="Freeform 79"/>
          <p:cNvSpPr>
            <a:spLocks noEditPoints="1"/>
          </p:cNvSpPr>
          <p:nvPr/>
        </p:nvSpPr>
        <p:spPr bwMode="black">
          <a:xfrm>
            <a:off x="7546757" y="2863514"/>
            <a:ext cx="510258" cy="689805"/>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3" name="Freeform 79"/>
          <p:cNvSpPr>
            <a:spLocks noEditPoints="1"/>
          </p:cNvSpPr>
          <p:nvPr/>
        </p:nvSpPr>
        <p:spPr bwMode="black">
          <a:xfrm>
            <a:off x="7546757" y="3795143"/>
            <a:ext cx="510258" cy="689805"/>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6" name="Freeform 79"/>
          <p:cNvSpPr>
            <a:spLocks noEditPoints="1"/>
          </p:cNvSpPr>
          <p:nvPr/>
        </p:nvSpPr>
        <p:spPr bwMode="black">
          <a:xfrm>
            <a:off x="1216040" y="1586983"/>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7" name="Freeform 79"/>
          <p:cNvSpPr>
            <a:spLocks noEditPoints="1"/>
          </p:cNvSpPr>
          <p:nvPr/>
        </p:nvSpPr>
        <p:spPr bwMode="black">
          <a:xfrm>
            <a:off x="1216040" y="2100151"/>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8" name="Freeform 79"/>
          <p:cNvSpPr>
            <a:spLocks noEditPoints="1"/>
          </p:cNvSpPr>
          <p:nvPr/>
        </p:nvSpPr>
        <p:spPr bwMode="black">
          <a:xfrm>
            <a:off x="1648180" y="1586983"/>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9" name="Freeform 79"/>
          <p:cNvSpPr>
            <a:spLocks noEditPoints="1"/>
          </p:cNvSpPr>
          <p:nvPr/>
        </p:nvSpPr>
        <p:spPr bwMode="black">
          <a:xfrm>
            <a:off x="1648180" y="2100151"/>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20" name="Freeform 79"/>
          <p:cNvSpPr>
            <a:spLocks noEditPoints="1"/>
          </p:cNvSpPr>
          <p:nvPr/>
        </p:nvSpPr>
        <p:spPr bwMode="black">
          <a:xfrm>
            <a:off x="2080321" y="1586983"/>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21" name="Freeform 79"/>
          <p:cNvSpPr>
            <a:spLocks noEditPoints="1"/>
          </p:cNvSpPr>
          <p:nvPr/>
        </p:nvSpPr>
        <p:spPr bwMode="black">
          <a:xfrm>
            <a:off x="2080321" y="2100151"/>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cxnSp>
        <p:nvCxnSpPr>
          <p:cNvPr id="26" name="Straight Connector 25"/>
          <p:cNvCxnSpPr/>
          <p:nvPr/>
        </p:nvCxnSpPr>
        <p:spPr>
          <a:xfrm>
            <a:off x="6232829" y="3553321"/>
            <a:ext cx="784529" cy="241823"/>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232828" y="3553320"/>
            <a:ext cx="0" cy="236036"/>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361385" y="1776965"/>
            <a:ext cx="3616314" cy="1431450"/>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1929245" y="1776966"/>
            <a:ext cx="151077" cy="1"/>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220853" y="1966948"/>
            <a:ext cx="0" cy="133202"/>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381000" y="2863513"/>
            <a:ext cx="1309900" cy="1831989"/>
            <a:chOff x="381000" y="2873361"/>
            <a:chExt cx="1309900" cy="1831989"/>
          </a:xfrm>
        </p:grpSpPr>
        <p:sp>
          <p:nvSpPr>
            <p:cNvPr id="46" name="Rectangle 45"/>
            <p:cNvSpPr/>
            <p:nvPr/>
          </p:nvSpPr>
          <p:spPr bwMode="auto">
            <a:xfrm>
              <a:off x="381000" y="2873361"/>
              <a:ext cx="1309900" cy="1831989"/>
            </a:xfrm>
            <a:prstGeom prst="rect">
              <a:avLst/>
            </a:prstGeom>
            <a:solidFill>
              <a:schemeClr val="accent2"/>
            </a:solidFill>
            <a:ln w="9525" cap="flat" cmpd="sng" algn="ctr">
              <a:noFill/>
              <a:prstDash val="solid"/>
              <a:headEnd type="none" w="med" len="med"/>
              <a:tailEnd type="none" w="med" len="med"/>
            </a:ln>
            <a:effectLst/>
          </p:spPr>
          <p:txBody>
            <a:bodyPr vert="horz" wrap="square" lIns="91440" tIns="91440" rIns="91440" bIns="91440" numCol="1" rtlCol="0" anchor="t" anchorCtr="0" compatLnSpc="1">
              <a:prstTxWarp prst="textNoShape">
                <a:avLst/>
              </a:prstTxWarp>
            </a:bodyPr>
            <a:lstStyle/>
            <a:p>
              <a:pPr>
                <a:lnSpc>
                  <a:spcPct val="90000"/>
                </a:lnSpc>
                <a:buSzPct val="90000"/>
                <a:defRPr/>
              </a:pPr>
              <a:r>
                <a:rPr lang="en-US" sz="2000"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t>Virtual Machine</a:t>
              </a:r>
            </a:p>
          </p:txBody>
        </p:sp>
        <p:sp>
          <p:nvSpPr>
            <p:cNvPr id="47" name="Freeform 128"/>
            <p:cNvSpPr>
              <a:spLocks noChangeAspect="1"/>
            </p:cNvSpPr>
            <p:nvPr/>
          </p:nvSpPr>
          <p:spPr bwMode="black">
            <a:xfrm>
              <a:off x="469866" y="3795142"/>
              <a:ext cx="1132168" cy="625426"/>
            </a:xfrm>
            <a:custGeom>
              <a:avLst/>
              <a:gdLst>
                <a:gd name="T0" fmla="*/ 396 w 509"/>
                <a:gd name="T1" fmla="*/ 281 h 281"/>
                <a:gd name="T2" fmla="*/ 57 w 509"/>
                <a:gd name="T3" fmla="*/ 281 h 281"/>
                <a:gd name="T4" fmla="*/ 0 w 509"/>
                <a:gd name="T5" fmla="*/ 223 h 281"/>
                <a:gd name="T6" fmla="*/ 43 w 509"/>
                <a:gd name="T7" fmla="*/ 168 h 281"/>
                <a:gd name="T8" fmla="*/ 110 w 509"/>
                <a:gd name="T9" fmla="*/ 116 h 281"/>
                <a:gd name="T10" fmla="*/ 232 w 509"/>
                <a:gd name="T11" fmla="*/ 0 h 281"/>
                <a:gd name="T12" fmla="*/ 343 w 509"/>
                <a:gd name="T13" fmla="*/ 70 h 281"/>
                <a:gd name="T14" fmla="*/ 396 w 509"/>
                <a:gd name="T15" fmla="*/ 56 h 281"/>
                <a:gd name="T16" fmla="*/ 509 w 509"/>
                <a:gd name="T17" fmla="*/ 169 h 281"/>
                <a:gd name="T18" fmla="*/ 396 w 509"/>
                <a:gd name="T19"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281">
                  <a:moveTo>
                    <a:pt x="396" y="281"/>
                  </a:moveTo>
                  <a:cubicBezTo>
                    <a:pt x="57" y="281"/>
                    <a:pt x="57" y="281"/>
                    <a:pt x="57" y="281"/>
                  </a:cubicBezTo>
                  <a:cubicBezTo>
                    <a:pt x="26" y="281"/>
                    <a:pt x="0" y="255"/>
                    <a:pt x="0" y="223"/>
                  </a:cubicBezTo>
                  <a:cubicBezTo>
                    <a:pt x="0" y="196"/>
                    <a:pt x="18" y="174"/>
                    <a:pt x="43" y="168"/>
                  </a:cubicBezTo>
                  <a:cubicBezTo>
                    <a:pt x="55" y="140"/>
                    <a:pt x="80" y="120"/>
                    <a:pt x="110" y="116"/>
                  </a:cubicBezTo>
                  <a:cubicBezTo>
                    <a:pt x="113" y="52"/>
                    <a:pt x="167" y="0"/>
                    <a:pt x="232" y="0"/>
                  </a:cubicBezTo>
                  <a:cubicBezTo>
                    <a:pt x="280" y="0"/>
                    <a:pt x="323" y="28"/>
                    <a:pt x="343" y="70"/>
                  </a:cubicBezTo>
                  <a:cubicBezTo>
                    <a:pt x="359" y="61"/>
                    <a:pt x="377" y="56"/>
                    <a:pt x="396" y="56"/>
                  </a:cubicBezTo>
                  <a:cubicBezTo>
                    <a:pt x="458" y="56"/>
                    <a:pt x="509" y="107"/>
                    <a:pt x="509" y="169"/>
                  </a:cubicBezTo>
                  <a:cubicBezTo>
                    <a:pt x="509" y="230"/>
                    <a:pt x="458" y="281"/>
                    <a:pt x="396" y="281"/>
                  </a:cubicBezTo>
                  <a:close/>
                </a:path>
              </a:pathLst>
            </a:custGeom>
            <a:solidFill>
              <a:srgbClr val="FFFFFF"/>
            </a:solidFill>
            <a:ln>
              <a:noFill/>
            </a:ln>
            <a:extLst/>
          </p:spPr>
          <p:txBody>
            <a:bodyPr vert="horz" wrap="square" lIns="91440" tIns="45720" rIns="91440" bIns="45720" numCol="1" anchor="t" anchorCtr="0" compatLnSpc="1">
              <a:prstTxWarp prst="textNoShape">
                <a:avLst/>
              </a:prstTxWarp>
            </a:bodyPr>
            <a:lstStyle/>
            <a:p>
              <a:endParaRPr lang="en-US">
                <a:solidFill>
                  <a:srgbClr val="292929"/>
                </a:solidFill>
              </a:endParaRPr>
            </a:p>
          </p:txBody>
        </p:sp>
        <p:pic>
          <p:nvPicPr>
            <p:cNvPr id="4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934376" y="3975652"/>
              <a:ext cx="203148" cy="335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49" name="Straight Connector 48"/>
          <p:cNvCxnSpPr>
            <a:stCxn id="46" idx="3"/>
          </p:cNvCxnSpPr>
          <p:nvPr/>
        </p:nvCxnSpPr>
        <p:spPr>
          <a:xfrm flipV="1">
            <a:off x="1690902" y="3198568"/>
            <a:ext cx="4286799" cy="580940"/>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7008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par>
                          <p:cTn id="24" fill="hold">
                            <p:stCondLst>
                              <p:cond delay="1000"/>
                            </p:stCondLst>
                            <p:childTnLst>
                              <p:par>
                                <p:cTn id="25" presetID="19" presetClass="emph" presetSubtype="0" fill="remove" grpId="1" nodeType="afterEffect">
                                  <p:stCondLst>
                                    <p:cond delay="0"/>
                                  </p:stCondLst>
                                  <p:childTnLst>
                                    <p:animClr clrSpc="rgb" dir="cw">
                                      <p:cBhvr override="childStyle">
                                        <p:cTn id="26" dur="2000" fill="hold"/>
                                        <p:tgtEl>
                                          <p:spTgt spid="8"/>
                                        </p:tgtEl>
                                        <p:attrNameLst>
                                          <p:attrName>style.color</p:attrName>
                                        </p:attrNameLst>
                                      </p:cBhvr>
                                      <p:to>
                                        <a:schemeClr val="accent1"/>
                                      </p:to>
                                    </p:animClr>
                                    <p:animClr clrSpc="rgb" dir="cw">
                                      <p:cBhvr>
                                        <p:cTn id="27" dur="2000" fill="hold"/>
                                        <p:tgtEl>
                                          <p:spTgt spid="8"/>
                                        </p:tgtEl>
                                        <p:attrNameLst>
                                          <p:attrName>fillcolor</p:attrName>
                                        </p:attrNameLst>
                                      </p:cBhvr>
                                      <p:to>
                                        <a:schemeClr val="accent1"/>
                                      </p:to>
                                    </p:animClr>
                                    <p:set>
                                      <p:cBhvr>
                                        <p:cTn id="28" dur="2000" fill="hold"/>
                                        <p:tgtEl>
                                          <p:spTgt spid="8"/>
                                        </p:tgtEl>
                                        <p:attrNameLst>
                                          <p:attrName>fill.type</p:attrName>
                                        </p:attrNameLst>
                                      </p:cBhvr>
                                      <p:to>
                                        <p:strVal val="solid"/>
                                      </p:to>
                                    </p:set>
                                    <p:set>
                                      <p:cBhvr>
                                        <p:cTn id="29" dur="2000" fill="hold"/>
                                        <p:tgtEl>
                                          <p:spTgt spid="8"/>
                                        </p:tgtEl>
                                        <p:attrNameLst>
                                          <p:attrName>fill.on</p:attrName>
                                        </p:attrNameLst>
                                      </p:cBhvr>
                                      <p:to>
                                        <p:strVal val="true"/>
                                      </p:to>
                                    </p:set>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wipe(up)">
                                      <p:cBhvr>
                                        <p:cTn id="33" dur="500"/>
                                        <p:tgtEl>
                                          <p:spTgt spid="31"/>
                                        </p:tgtEl>
                                      </p:cBhvr>
                                    </p:animEffect>
                                  </p:childTnLst>
                                </p:cTn>
                              </p:par>
                              <p:par>
                                <p:cTn id="34" presetID="22" presetClass="entr" presetSubtype="1" fill="hold"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up)">
                                      <p:cBhvr>
                                        <p:cTn id="36" dur="500"/>
                                        <p:tgtEl>
                                          <p:spTgt spid="26"/>
                                        </p:tgtEl>
                                      </p:cBhvr>
                                    </p:animEffect>
                                  </p:childTnLst>
                                </p:cTn>
                              </p:par>
                            </p:childTnLst>
                          </p:cTn>
                        </p:par>
                        <p:par>
                          <p:cTn id="37" fill="hold">
                            <p:stCondLst>
                              <p:cond delay="3500"/>
                            </p:stCondLst>
                            <p:childTnLst>
                              <p:par>
                                <p:cTn id="38" presetID="19" presetClass="emph" presetSubtype="0" fill="remove" grpId="0" nodeType="afterEffect">
                                  <p:stCondLst>
                                    <p:cond delay="0"/>
                                  </p:stCondLst>
                                  <p:childTnLst>
                                    <p:animClr clrSpc="rgb" dir="cw">
                                      <p:cBhvr override="childStyle">
                                        <p:cTn id="39" dur="2000" fill="hold"/>
                                        <p:tgtEl>
                                          <p:spTgt spid="9"/>
                                        </p:tgtEl>
                                        <p:attrNameLst>
                                          <p:attrName>style.color</p:attrName>
                                        </p:attrNameLst>
                                      </p:cBhvr>
                                      <p:to>
                                        <a:schemeClr val="accent1"/>
                                      </p:to>
                                    </p:animClr>
                                    <p:animClr clrSpc="rgb" dir="cw">
                                      <p:cBhvr>
                                        <p:cTn id="40" dur="2000" fill="hold"/>
                                        <p:tgtEl>
                                          <p:spTgt spid="9"/>
                                        </p:tgtEl>
                                        <p:attrNameLst>
                                          <p:attrName>fillcolor</p:attrName>
                                        </p:attrNameLst>
                                      </p:cBhvr>
                                      <p:to>
                                        <a:schemeClr val="accent1"/>
                                      </p:to>
                                    </p:animClr>
                                    <p:set>
                                      <p:cBhvr>
                                        <p:cTn id="41" dur="2000" fill="hold"/>
                                        <p:tgtEl>
                                          <p:spTgt spid="9"/>
                                        </p:tgtEl>
                                        <p:attrNameLst>
                                          <p:attrName>fill.type</p:attrName>
                                        </p:attrNameLst>
                                      </p:cBhvr>
                                      <p:to>
                                        <p:strVal val="solid"/>
                                      </p:to>
                                    </p:set>
                                    <p:set>
                                      <p:cBhvr>
                                        <p:cTn id="42" dur="2000" fill="hold"/>
                                        <p:tgtEl>
                                          <p:spTgt spid="9"/>
                                        </p:tgtEl>
                                        <p:attrNameLst>
                                          <p:attrName>fill.on</p:attrName>
                                        </p:attrNameLst>
                                      </p:cBhvr>
                                      <p:to>
                                        <p:strVal val="true"/>
                                      </p:to>
                                    </p:set>
                                  </p:childTnLst>
                                </p:cTn>
                              </p:par>
                              <p:par>
                                <p:cTn id="43" presetID="19" presetClass="emph" presetSubtype="0" fill="remove" grpId="0" nodeType="withEffect">
                                  <p:stCondLst>
                                    <p:cond delay="0"/>
                                  </p:stCondLst>
                                  <p:childTnLst>
                                    <p:animClr clrSpc="rgb" dir="cw">
                                      <p:cBhvr override="childStyle">
                                        <p:cTn id="44" dur="2000" fill="hold"/>
                                        <p:tgtEl>
                                          <p:spTgt spid="11"/>
                                        </p:tgtEl>
                                        <p:attrNameLst>
                                          <p:attrName>style.color</p:attrName>
                                        </p:attrNameLst>
                                      </p:cBhvr>
                                      <p:to>
                                        <a:schemeClr val="accent1"/>
                                      </p:to>
                                    </p:animClr>
                                    <p:animClr clrSpc="rgb" dir="cw">
                                      <p:cBhvr>
                                        <p:cTn id="45" dur="2000" fill="hold"/>
                                        <p:tgtEl>
                                          <p:spTgt spid="11"/>
                                        </p:tgtEl>
                                        <p:attrNameLst>
                                          <p:attrName>fillcolor</p:attrName>
                                        </p:attrNameLst>
                                      </p:cBhvr>
                                      <p:to>
                                        <a:schemeClr val="accent1"/>
                                      </p:to>
                                    </p:animClr>
                                    <p:set>
                                      <p:cBhvr>
                                        <p:cTn id="46" dur="2000" fill="hold"/>
                                        <p:tgtEl>
                                          <p:spTgt spid="11"/>
                                        </p:tgtEl>
                                        <p:attrNameLst>
                                          <p:attrName>fill.type</p:attrName>
                                        </p:attrNameLst>
                                      </p:cBhvr>
                                      <p:to>
                                        <p:strVal val="solid"/>
                                      </p:to>
                                    </p:set>
                                    <p:set>
                                      <p:cBhvr>
                                        <p:cTn id="47" dur="2000" fill="hold"/>
                                        <p:tgtEl>
                                          <p:spTgt spid="11"/>
                                        </p:tgtEl>
                                        <p:attrNameLst>
                                          <p:attrName>fill.on</p:attrName>
                                        </p:attrNameLst>
                                      </p:cBhvr>
                                      <p:to>
                                        <p:strVal val="tru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wipe(right)">
                                      <p:cBhvr>
                                        <p:cTn id="52" dur="1000"/>
                                        <p:tgtEl>
                                          <p:spTgt spid="3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500"/>
                                        <p:tgtEl>
                                          <p:spTgt spid="1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fade">
                                      <p:cBhvr>
                                        <p:cTn id="64" dur="500"/>
                                        <p:tgtEl>
                                          <p:spTgt spid="6"/>
                                        </p:tgtEl>
                                      </p:cBhvr>
                                    </p:animEffect>
                                  </p:childTnLst>
                                </p:cTn>
                              </p:par>
                            </p:childTnLst>
                          </p:cTn>
                        </p:par>
                        <p:par>
                          <p:cTn id="65" fill="hold">
                            <p:stCondLst>
                              <p:cond delay="1000"/>
                            </p:stCondLst>
                            <p:childTnLst>
                              <p:par>
                                <p:cTn id="66" presetID="22" presetClass="entr" presetSubtype="1" fill="hold"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wipe(up)">
                                      <p:cBhvr>
                                        <p:cTn id="68" dur="500"/>
                                        <p:tgtEl>
                                          <p:spTgt spid="39"/>
                                        </p:tgtEl>
                                      </p:cBhvr>
                                    </p:animEffect>
                                  </p:childTnLst>
                                </p:cTn>
                              </p:par>
                              <p:par>
                                <p:cTn id="69" presetID="22" presetClass="entr" presetSubtype="1" fill="hold" nodeType="with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up)">
                                      <p:cBhvr>
                                        <p:cTn id="71" dur="500"/>
                                        <p:tgtEl>
                                          <p:spTgt spid="36"/>
                                        </p:tgtEl>
                                      </p:cBhvr>
                                    </p:animEffect>
                                  </p:childTnLst>
                                </p:cTn>
                              </p:par>
                            </p:childTnLst>
                          </p:cTn>
                        </p:par>
                        <p:par>
                          <p:cTn id="72" fill="hold">
                            <p:stCondLst>
                              <p:cond delay="1500"/>
                            </p:stCondLst>
                            <p:childTnLst>
                              <p:par>
                                <p:cTn id="73" presetID="19" presetClass="emph" presetSubtype="0" fill="remove" grpId="0" nodeType="afterEffect">
                                  <p:stCondLst>
                                    <p:cond delay="0"/>
                                  </p:stCondLst>
                                  <p:childTnLst>
                                    <p:animClr clrSpc="rgb" dir="cw">
                                      <p:cBhvr override="childStyle">
                                        <p:cTn id="74" dur="2000" fill="hold"/>
                                        <p:tgtEl>
                                          <p:spTgt spid="20"/>
                                        </p:tgtEl>
                                        <p:attrNameLst>
                                          <p:attrName>style.color</p:attrName>
                                        </p:attrNameLst>
                                      </p:cBhvr>
                                      <p:to>
                                        <a:schemeClr val="accent1"/>
                                      </p:to>
                                    </p:animClr>
                                    <p:animClr clrSpc="rgb" dir="cw">
                                      <p:cBhvr>
                                        <p:cTn id="75" dur="2000" fill="hold"/>
                                        <p:tgtEl>
                                          <p:spTgt spid="20"/>
                                        </p:tgtEl>
                                        <p:attrNameLst>
                                          <p:attrName>fillcolor</p:attrName>
                                        </p:attrNameLst>
                                      </p:cBhvr>
                                      <p:to>
                                        <a:schemeClr val="accent1"/>
                                      </p:to>
                                    </p:animClr>
                                    <p:set>
                                      <p:cBhvr>
                                        <p:cTn id="76" dur="2000" fill="hold"/>
                                        <p:tgtEl>
                                          <p:spTgt spid="20"/>
                                        </p:tgtEl>
                                        <p:attrNameLst>
                                          <p:attrName>fill.type</p:attrName>
                                        </p:attrNameLst>
                                      </p:cBhvr>
                                      <p:to>
                                        <p:strVal val="solid"/>
                                      </p:to>
                                    </p:set>
                                    <p:set>
                                      <p:cBhvr>
                                        <p:cTn id="77" dur="2000" fill="hold"/>
                                        <p:tgtEl>
                                          <p:spTgt spid="20"/>
                                        </p:tgtEl>
                                        <p:attrNameLst>
                                          <p:attrName>fill.on</p:attrName>
                                        </p:attrNameLst>
                                      </p:cBhvr>
                                      <p:to>
                                        <p:strVal val="true"/>
                                      </p:to>
                                    </p:set>
                                  </p:childTnLst>
                                </p:cTn>
                              </p:par>
                              <p:par>
                                <p:cTn id="78" presetID="19" presetClass="emph" presetSubtype="0" fill="remove" grpId="0" nodeType="withEffect">
                                  <p:stCondLst>
                                    <p:cond delay="0"/>
                                  </p:stCondLst>
                                  <p:childTnLst>
                                    <p:animClr clrSpc="rgb" dir="cw">
                                      <p:cBhvr override="childStyle">
                                        <p:cTn id="79" dur="2000" fill="hold"/>
                                        <p:tgtEl>
                                          <p:spTgt spid="18"/>
                                        </p:tgtEl>
                                        <p:attrNameLst>
                                          <p:attrName>style.color</p:attrName>
                                        </p:attrNameLst>
                                      </p:cBhvr>
                                      <p:to>
                                        <a:schemeClr val="accent1"/>
                                      </p:to>
                                    </p:animClr>
                                    <p:animClr clrSpc="rgb" dir="cw">
                                      <p:cBhvr>
                                        <p:cTn id="80" dur="2000" fill="hold"/>
                                        <p:tgtEl>
                                          <p:spTgt spid="18"/>
                                        </p:tgtEl>
                                        <p:attrNameLst>
                                          <p:attrName>fillcolor</p:attrName>
                                        </p:attrNameLst>
                                      </p:cBhvr>
                                      <p:to>
                                        <a:schemeClr val="accent1"/>
                                      </p:to>
                                    </p:animClr>
                                    <p:set>
                                      <p:cBhvr>
                                        <p:cTn id="81" dur="2000" fill="hold"/>
                                        <p:tgtEl>
                                          <p:spTgt spid="18"/>
                                        </p:tgtEl>
                                        <p:attrNameLst>
                                          <p:attrName>fill.type</p:attrName>
                                        </p:attrNameLst>
                                      </p:cBhvr>
                                      <p:to>
                                        <p:strVal val="solid"/>
                                      </p:to>
                                    </p:set>
                                    <p:set>
                                      <p:cBhvr>
                                        <p:cTn id="82" dur="2000" fill="hold"/>
                                        <p:tgtEl>
                                          <p:spTgt spid="18"/>
                                        </p:tgtEl>
                                        <p:attrNameLst>
                                          <p:attrName>fill.on</p:attrName>
                                        </p:attrNameLst>
                                      </p:cBhvr>
                                      <p:to>
                                        <p:strVal val="true"/>
                                      </p:to>
                                    </p:set>
                                  </p:childTnLst>
                                </p:cTn>
                              </p:par>
                              <p:par>
                                <p:cTn id="83" presetID="19" presetClass="emph" presetSubtype="0" fill="remove" grpId="0" nodeType="withEffect">
                                  <p:stCondLst>
                                    <p:cond delay="0"/>
                                  </p:stCondLst>
                                  <p:childTnLst>
                                    <p:animClr clrSpc="rgb" dir="cw">
                                      <p:cBhvr override="childStyle">
                                        <p:cTn id="84" dur="2000" fill="hold"/>
                                        <p:tgtEl>
                                          <p:spTgt spid="21"/>
                                        </p:tgtEl>
                                        <p:attrNameLst>
                                          <p:attrName>style.color</p:attrName>
                                        </p:attrNameLst>
                                      </p:cBhvr>
                                      <p:to>
                                        <a:schemeClr val="accent1"/>
                                      </p:to>
                                    </p:animClr>
                                    <p:animClr clrSpc="rgb" dir="cw">
                                      <p:cBhvr>
                                        <p:cTn id="85" dur="2000" fill="hold"/>
                                        <p:tgtEl>
                                          <p:spTgt spid="21"/>
                                        </p:tgtEl>
                                        <p:attrNameLst>
                                          <p:attrName>fillcolor</p:attrName>
                                        </p:attrNameLst>
                                      </p:cBhvr>
                                      <p:to>
                                        <a:schemeClr val="accent1"/>
                                      </p:to>
                                    </p:animClr>
                                    <p:set>
                                      <p:cBhvr>
                                        <p:cTn id="86" dur="2000" fill="hold"/>
                                        <p:tgtEl>
                                          <p:spTgt spid="21"/>
                                        </p:tgtEl>
                                        <p:attrNameLst>
                                          <p:attrName>fill.type</p:attrName>
                                        </p:attrNameLst>
                                      </p:cBhvr>
                                      <p:to>
                                        <p:strVal val="solid"/>
                                      </p:to>
                                    </p:set>
                                    <p:set>
                                      <p:cBhvr>
                                        <p:cTn id="87" dur="2000" fill="hold"/>
                                        <p:tgtEl>
                                          <p:spTgt spid="2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8" grpId="1" animBg="1"/>
      <p:bldP spid="9" grpId="0" animBg="1"/>
      <p:bldP spid="10" grpId="0" animBg="1"/>
      <p:bldP spid="11" grpId="0" animBg="1"/>
      <p:bldP spid="12" grpId="0" animBg="1"/>
      <p:bldP spid="13" grpId="0" animBg="1"/>
      <p:bldP spid="16" grpId="0" animBg="1"/>
      <p:bldP spid="17" grpId="0" animBg="1"/>
      <p:bldP spid="18" grpId="0" animBg="1"/>
      <p:bldP spid="19"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Persistent Disks and Highly Durable</a:t>
            </a:r>
          </a:p>
        </p:txBody>
      </p:sp>
      <p:sp>
        <p:nvSpPr>
          <p:cNvPr id="5" name="Rectangle 4"/>
          <p:cNvSpPr/>
          <p:nvPr/>
        </p:nvSpPr>
        <p:spPr bwMode="auto">
          <a:xfrm>
            <a:off x="5271716" y="2274075"/>
            <a:ext cx="3491285" cy="2431277"/>
          </a:xfrm>
          <a:prstGeom prst="rect">
            <a:avLst/>
          </a:prstGeom>
          <a:solidFill>
            <a:schemeClr val="accent4"/>
          </a:solidFill>
          <a:ln w="9525" cap="flat" cmpd="sng" algn="ctr">
            <a:noFill/>
            <a:prstDash val="solid"/>
            <a:headEnd type="none" w="med" len="med"/>
            <a:tailEnd type="none" w="med" len="med"/>
          </a:ln>
          <a:effectLst/>
        </p:spPr>
        <p:txBody>
          <a:bodyPr vert="horz" wrap="square" lIns="91432" tIns="91432" rIns="91432" bIns="91432" numCol="1" rtlCol="0" anchor="t" anchorCtr="0" compatLnSpc="1">
            <a:prstTxWarp prst="textNoShape">
              <a:avLst/>
            </a:prstTxWarp>
          </a:bodyPr>
          <a:lstStyle/>
          <a:p>
            <a:pPr>
              <a:lnSpc>
                <a:spcPct val="90000"/>
              </a:lnSpc>
              <a:buSzPct val="90000"/>
              <a:defRPr/>
            </a:pPr>
            <a:r>
              <a:rPr lang="en-US" sz="2200"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t>Windows Azure Storage</a:t>
            </a:r>
          </a:p>
        </p:txBody>
      </p:sp>
      <p:sp>
        <p:nvSpPr>
          <p:cNvPr id="6" name="Rectangle 5"/>
          <p:cNvSpPr/>
          <p:nvPr/>
        </p:nvSpPr>
        <p:spPr bwMode="auto">
          <a:xfrm>
            <a:off x="381001" y="819152"/>
            <a:ext cx="2815424" cy="1831989"/>
          </a:xfrm>
          <a:prstGeom prst="rect">
            <a:avLst/>
          </a:prstGeom>
          <a:solidFill>
            <a:schemeClr val="accent2"/>
          </a:solidFill>
          <a:ln w="9525" cap="flat" cmpd="sng" algn="ctr">
            <a:noFill/>
            <a:prstDash val="solid"/>
            <a:headEnd type="none" w="med" len="med"/>
            <a:tailEnd type="none" w="med" len="med"/>
          </a:ln>
          <a:effectLst/>
        </p:spPr>
        <p:txBody>
          <a:bodyPr vert="horz" wrap="square" lIns="91432" tIns="91432" rIns="91432" bIns="91432" numCol="1" rtlCol="0" anchor="t" anchorCtr="0" compatLnSpc="1">
            <a:prstTxWarp prst="textNoShape">
              <a:avLst/>
            </a:prstTxWarp>
          </a:bodyPr>
          <a:lstStyle/>
          <a:p>
            <a:pPr>
              <a:lnSpc>
                <a:spcPct val="90000"/>
              </a:lnSpc>
              <a:buSzPct val="90000"/>
              <a:defRPr/>
            </a:pPr>
            <a:r>
              <a:rPr lang="en-US" sz="2000"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t>Windows Azure Storage </a:t>
            </a:r>
            <a:r>
              <a:rPr lang="en-US"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t>(Disaster Recovery)</a:t>
            </a:r>
          </a:p>
        </p:txBody>
      </p:sp>
      <p:sp>
        <p:nvSpPr>
          <p:cNvPr id="8" name="Freeform 79"/>
          <p:cNvSpPr>
            <a:spLocks noEditPoints="1"/>
          </p:cNvSpPr>
          <p:nvPr/>
        </p:nvSpPr>
        <p:spPr bwMode="black">
          <a:xfrm>
            <a:off x="5977700" y="2863514"/>
            <a:ext cx="510258" cy="689805"/>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9" name="Freeform 79"/>
          <p:cNvSpPr>
            <a:spLocks noEditPoints="1"/>
          </p:cNvSpPr>
          <p:nvPr/>
        </p:nvSpPr>
        <p:spPr bwMode="black">
          <a:xfrm>
            <a:off x="5977700" y="3795143"/>
            <a:ext cx="510258" cy="689805"/>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0" name="Freeform 79"/>
          <p:cNvSpPr>
            <a:spLocks noEditPoints="1"/>
          </p:cNvSpPr>
          <p:nvPr/>
        </p:nvSpPr>
        <p:spPr bwMode="black">
          <a:xfrm>
            <a:off x="6762228" y="2863514"/>
            <a:ext cx="510258" cy="689805"/>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1" name="Freeform 79"/>
          <p:cNvSpPr>
            <a:spLocks noEditPoints="1"/>
          </p:cNvSpPr>
          <p:nvPr/>
        </p:nvSpPr>
        <p:spPr bwMode="black">
          <a:xfrm>
            <a:off x="6762228" y="3795143"/>
            <a:ext cx="510258" cy="689805"/>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2" name="Freeform 79"/>
          <p:cNvSpPr>
            <a:spLocks noEditPoints="1"/>
          </p:cNvSpPr>
          <p:nvPr/>
        </p:nvSpPr>
        <p:spPr bwMode="black">
          <a:xfrm>
            <a:off x="7546757" y="2863514"/>
            <a:ext cx="510258" cy="689805"/>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3" name="Freeform 79"/>
          <p:cNvSpPr>
            <a:spLocks noEditPoints="1"/>
          </p:cNvSpPr>
          <p:nvPr/>
        </p:nvSpPr>
        <p:spPr bwMode="black">
          <a:xfrm>
            <a:off x="7546757" y="3795143"/>
            <a:ext cx="510258" cy="689805"/>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6" name="Freeform 79"/>
          <p:cNvSpPr>
            <a:spLocks noEditPoints="1"/>
          </p:cNvSpPr>
          <p:nvPr/>
        </p:nvSpPr>
        <p:spPr bwMode="black">
          <a:xfrm>
            <a:off x="1216040" y="1586983"/>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7" name="Freeform 79"/>
          <p:cNvSpPr>
            <a:spLocks noEditPoints="1"/>
          </p:cNvSpPr>
          <p:nvPr/>
        </p:nvSpPr>
        <p:spPr bwMode="black">
          <a:xfrm>
            <a:off x="1216040" y="2100151"/>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8" name="Freeform 79"/>
          <p:cNvSpPr>
            <a:spLocks noEditPoints="1"/>
          </p:cNvSpPr>
          <p:nvPr/>
        </p:nvSpPr>
        <p:spPr bwMode="black">
          <a:xfrm>
            <a:off x="1648180" y="1586983"/>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19" name="Freeform 79"/>
          <p:cNvSpPr>
            <a:spLocks noEditPoints="1"/>
          </p:cNvSpPr>
          <p:nvPr/>
        </p:nvSpPr>
        <p:spPr bwMode="black">
          <a:xfrm>
            <a:off x="1648180" y="2100151"/>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20" name="Freeform 79"/>
          <p:cNvSpPr>
            <a:spLocks noEditPoints="1"/>
          </p:cNvSpPr>
          <p:nvPr/>
        </p:nvSpPr>
        <p:spPr bwMode="black">
          <a:xfrm>
            <a:off x="2080321" y="1586983"/>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21" name="Freeform 79"/>
          <p:cNvSpPr>
            <a:spLocks noEditPoints="1"/>
          </p:cNvSpPr>
          <p:nvPr/>
        </p:nvSpPr>
        <p:spPr bwMode="black">
          <a:xfrm>
            <a:off x="2080321" y="2100151"/>
            <a:ext cx="281064" cy="379964"/>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299" tIns="41149" rIns="82299" bIns="41149" numCol="1" anchor="t" anchorCtr="0" compatLnSpc="1">
            <a:prstTxWarp prst="textNoShape">
              <a:avLst/>
            </a:prstTxWarp>
          </a:bodyPr>
          <a:lstStyle/>
          <a:p>
            <a:endParaRPr lang="en-US" sz="1600" dirty="0">
              <a:solidFill>
                <a:srgbClr val="292929"/>
              </a:solidFill>
            </a:endParaRPr>
          </a:p>
        </p:txBody>
      </p:sp>
      <p:sp>
        <p:nvSpPr>
          <p:cNvPr id="7" name="Rectangle 6"/>
          <p:cNvSpPr/>
          <p:nvPr/>
        </p:nvSpPr>
        <p:spPr bwMode="auto">
          <a:xfrm>
            <a:off x="381000" y="2863513"/>
            <a:ext cx="1309900" cy="1831989"/>
          </a:xfrm>
          <a:prstGeom prst="rect">
            <a:avLst/>
          </a:prstGeom>
          <a:solidFill>
            <a:schemeClr val="accent2"/>
          </a:solidFill>
          <a:ln w="9525" cap="flat" cmpd="sng" algn="ctr">
            <a:noFill/>
            <a:prstDash val="solid"/>
            <a:headEnd type="none" w="med" len="med"/>
            <a:tailEnd type="none" w="med" len="med"/>
          </a:ln>
          <a:effectLst/>
        </p:spPr>
        <p:txBody>
          <a:bodyPr vert="horz" wrap="square" lIns="91432" tIns="91432" rIns="91432" bIns="91432" numCol="1" rtlCol="0" anchor="t" anchorCtr="0" compatLnSpc="1">
            <a:prstTxWarp prst="textNoShape">
              <a:avLst/>
            </a:prstTxWarp>
          </a:bodyPr>
          <a:lstStyle/>
          <a:p>
            <a:pPr>
              <a:lnSpc>
                <a:spcPct val="90000"/>
              </a:lnSpc>
              <a:buSzPct val="90000"/>
              <a:defRPr/>
            </a:pPr>
            <a:endParaRPr lang="en-US" sz="2000"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endParaRPr>
          </a:p>
        </p:txBody>
      </p:sp>
      <p:sp>
        <p:nvSpPr>
          <p:cNvPr id="22" name="Freeform 128"/>
          <p:cNvSpPr>
            <a:spLocks noChangeAspect="1"/>
          </p:cNvSpPr>
          <p:nvPr/>
        </p:nvSpPr>
        <p:spPr bwMode="black">
          <a:xfrm>
            <a:off x="469866" y="3785295"/>
            <a:ext cx="1132168" cy="625426"/>
          </a:xfrm>
          <a:custGeom>
            <a:avLst/>
            <a:gdLst>
              <a:gd name="T0" fmla="*/ 396 w 509"/>
              <a:gd name="T1" fmla="*/ 281 h 281"/>
              <a:gd name="T2" fmla="*/ 57 w 509"/>
              <a:gd name="T3" fmla="*/ 281 h 281"/>
              <a:gd name="T4" fmla="*/ 0 w 509"/>
              <a:gd name="T5" fmla="*/ 223 h 281"/>
              <a:gd name="T6" fmla="*/ 43 w 509"/>
              <a:gd name="T7" fmla="*/ 168 h 281"/>
              <a:gd name="T8" fmla="*/ 110 w 509"/>
              <a:gd name="T9" fmla="*/ 116 h 281"/>
              <a:gd name="T10" fmla="*/ 232 w 509"/>
              <a:gd name="T11" fmla="*/ 0 h 281"/>
              <a:gd name="T12" fmla="*/ 343 w 509"/>
              <a:gd name="T13" fmla="*/ 70 h 281"/>
              <a:gd name="T14" fmla="*/ 396 w 509"/>
              <a:gd name="T15" fmla="*/ 56 h 281"/>
              <a:gd name="T16" fmla="*/ 509 w 509"/>
              <a:gd name="T17" fmla="*/ 169 h 281"/>
              <a:gd name="T18" fmla="*/ 396 w 509"/>
              <a:gd name="T19"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281">
                <a:moveTo>
                  <a:pt x="396" y="281"/>
                </a:moveTo>
                <a:cubicBezTo>
                  <a:pt x="57" y="281"/>
                  <a:pt x="57" y="281"/>
                  <a:pt x="57" y="281"/>
                </a:cubicBezTo>
                <a:cubicBezTo>
                  <a:pt x="26" y="281"/>
                  <a:pt x="0" y="255"/>
                  <a:pt x="0" y="223"/>
                </a:cubicBezTo>
                <a:cubicBezTo>
                  <a:pt x="0" y="196"/>
                  <a:pt x="18" y="174"/>
                  <a:pt x="43" y="168"/>
                </a:cubicBezTo>
                <a:cubicBezTo>
                  <a:pt x="55" y="140"/>
                  <a:pt x="80" y="120"/>
                  <a:pt x="110" y="116"/>
                </a:cubicBezTo>
                <a:cubicBezTo>
                  <a:pt x="113" y="52"/>
                  <a:pt x="167" y="0"/>
                  <a:pt x="232" y="0"/>
                </a:cubicBezTo>
                <a:cubicBezTo>
                  <a:pt x="280" y="0"/>
                  <a:pt x="323" y="28"/>
                  <a:pt x="343" y="70"/>
                </a:cubicBezTo>
                <a:cubicBezTo>
                  <a:pt x="359" y="61"/>
                  <a:pt x="377" y="56"/>
                  <a:pt x="396" y="56"/>
                </a:cubicBezTo>
                <a:cubicBezTo>
                  <a:pt x="458" y="56"/>
                  <a:pt x="509" y="107"/>
                  <a:pt x="509" y="169"/>
                </a:cubicBezTo>
                <a:cubicBezTo>
                  <a:pt x="509" y="230"/>
                  <a:pt x="458" y="281"/>
                  <a:pt x="396" y="281"/>
                </a:cubicBezTo>
                <a:close/>
              </a:path>
            </a:pathLst>
          </a:custGeom>
          <a:solidFill>
            <a:srgbClr val="FFFFFF"/>
          </a:solidFill>
          <a:ln>
            <a:noFill/>
          </a:ln>
          <a:extLst/>
        </p:spPr>
        <p:txBody>
          <a:bodyPr vert="horz" wrap="square" lIns="91432" tIns="45716" rIns="91432" bIns="45716" numCol="1" anchor="t" anchorCtr="0" compatLnSpc="1">
            <a:prstTxWarp prst="textNoShape">
              <a:avLst/>
            </a:prstTxWarp>
          </a:bodyPr>
          <a:lstStyle/>
          <a:p>
            <a:endParaRPr lang="en-US">
              <a:solidFill>
                <a:srgbClr val="292929"/>
              </a:solidFill>
            </a:endParaRPr>
          </a:p>
        </p:txBody>
      </p:sp>
      <p:pic>
        <p:nvPicPr>
          <p:cNvPr id="717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934376" y="3965804"/>
            <a:ext cx="203148" cy="335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6" name="Straight Connector 25"/>
          <p:cNvCxnSpPr/>
          <p:nvPr/>
        </p:nvCxnSpPr>
        <p:spPr>
          <a:xfrm>
            <a:off x="6232829" y="3553321"/>
            <a:ext cx="784529" cy="241823"/>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232828" y="3553320"/>
            <a:ext cx="0" cy="236036"/>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361385" y="1776965"/>
            <a:ext cx="3616314" cy="1431450"/>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1929245" y="1776966"/>
            <a:ext cx="151077" cy="1"/>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220853" y="1966948"/>
            <a:ext cx="0" cy="133202"/>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7" idx="3"/>
          </p:cNvCxnSpPr>
          <p:nvPr/>
        </p:nvCxnSpPr>
        <p:spPr>
          <a:xfrm flipV="1">
            <a:off x="1690902" y="3198568"/>
            <a:ext cx="4286799" cy="580940"/>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3" name="Multiply 2"/>
          <p:cNvSpPr/>
          <p:nvPr/>
        </p:nvSpPr>
        <p:spPr bwMode="auto">
          <a:xfrm>
            <a:off x="347375" y="3426684"/>
            <a:ext cx="1359901" cy="1359901"/>
          </a:xfrm>
          <a:prstGeom prst="mathMultiply">
            <a:avLst/>
          </a:prstGeom>
          <a:solidFill>
            <a:schemeClr val="bg1"/>
          </a:solidFill>
          <a:ln>
            <a:solidFill>
              <a:schemeClr val="accent5"/>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28" tIns="45714" rIns="91428" bIns="45714" numCol="1" rtlCol="0" anchor="ctr" anchorCtr="0" compatLnSpc="1">
            <a:prstTxWarp prst="textNoShape">
              <a:avLst/>
            </a:prstTxWarp>
          </a:bodyPr>
          <a:lstStyle/>
          <a:p>
            <a:pPr algn="ctr" defTabSz="914023"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24" name="Rectangle 23"/>
          <p:cNvSpPr/>
          <p:nvPr/>
        </p:nvSpPr>
        <p:spPr>
          <a:xfrm>
            <a:off x="384588" y="2907409"/>
            <a:ext cx="1108252" cy="653239"/>
          </a:xfrm>
          <a:prstGeom prst="rect">
            <a:avLst/>
          </a:prstGeom>
        </p:spPr>
        <p:txBody>
          <a:bodyPr wrap="none" lIns="91432" tIns="45716" rIns="91432" bIns="45716">
            <a:spAutoFit/>
          </a:bodyPr>
          <a:lstStyle/>
          <a:p>
            <a:pPr>
              <a:lnSpc>
                <a:spcPct val="90000"/>
              </a:lnSpc>
              <a:buSzPct val="90000"/>
              <a:defRPr/>
            </a:pPr>
            <a:r>
              <a:rPr lang="en-US" sz="2000"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t>Virtual </a:t>
            </a:r>
            <a:br>
              <a:rPr lang="en-US" sz="2000"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br>
            <a:r>
              <a:rPr lang="en-US" sz="2000"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t>Machine</a:t>
            </a:r>
          </a:p>
        </p:txBody>
      </p:sp>
      <p:grpSp>
        <p:nvGrpSpPr>
          <p:cNvPr id="33" name="Group 32"/>
          <p:cNvGrpSpPr/>
          <p:nvPr/>
        </p:nvGrpSpPr>
        <p:grpSpPr>
          <a:xfrm>
            <a:off x="1886524" y="2863513"/>
            <a:ext cx="1309900" cy="1831989"/>
            <a:chOff x="381000" y="2873361"/>
            <a:chExt cx="1309900" cy="1831989"/>
          </a:xfrm>
        </p:grpSpPr>
        <p:sp>
          <p:nvSpPr>
            <p:cNvPr id="35" name="Rectangle 34"/>
            <p:cNvSpPr/>
            <p:nvPr/>
          </p:nvSpPr>
          <p:spPr bwMode="auto">
            <a:xfrm>
              <a:off x="381000" y="2873361"/>
              <a:ext cx="1309900" cy="1831989"/>
            </a:xfrm>
            <a:prstGeom prst="rect">
              <a:avLst/>
            </a:prstGeom>
            <a:solidFill>
              <a:schemeClr val="accent2"/>
            </a:solidFill>
            <a:ln w="9525" cap="flat" cmpd="sng" algn="ctr">
              <a:noFill/>
              <a:prstDash val="solid"/>
              <a:headEnd type="none" w="med" len="med"/>
              <a:tailEnd type="none" w="med" len="med"/>
            </a:ln>
            <a:effectLst/>
          </p:spPr>
          <p:txBody>
            <a:bodyPr vert="horz" wrap="square" lIns="91440" tIns="91440" rIns="91440" bIns="91440" numCol="1" rtlCol="0" anchor="t" anchorCtr="0" compatLnSpc="1">
              <a:prstTxWarp prst="textNoShape">
                <a:avLst/>
              </a:prstTxWarp>
            </a:bodyPr>
            <a:lstStyle/>
            <a:p>
              <a:pPr>
                <a:lnSpc>
                  <a:spcPct val="90000"/>
                </a:lnSpc>
                <a:buSzPct val="90000"/>
                <a:defRPr/>
              </a:pPr>
              <a:r>
                <a:rPr lang="en-US" sz="2000" kern="0" dirty="0">
                  <a:gradFill>
                    <a:gsLst>
                      <a:gs pos="85000">
                        <a:srgbClr val="FFFFFF"/>
                      </a:gs>
                      <a:gs pos="0">
                        <a:srgbClr val="FFFFFF"/>
                      </a:gs>
                    </a:gsLst>
                    <a:lin ang="5400000" scaled="0"/>
                  </a:gradFill>
                  <a:latin typeface="Segoe UI Light" pitchFamily="34" charset="0"/>
                  <a:ea typeface="Segoe UI" pitchFamily="34" charset="0"/>
                  <a:cs typeface="Segoe UI" pitchFamily="34" charset="0"/>
                </a:rPr>
                <a:t>Virtual Machine</a:t>
              </a:r>
            </a:p>
          </p:txBody>
        </p:sp>
        <p:sp>
          <p:nvSpPr>
            <p:cNvPr id="37" name="Freeform 128"/>
            <p:cNvSpPr>
              <a:spLocks noChangeAspect="1"/>
            </p:cNvSpPr>
            <p:nvPr/>
          </p:nvSpPr>
          <p:spPr bwMode="black">
            <a:xfrm>
              <a:off x="469866" y="3795142"/>
              <a:ext cx="1132168" cy="625426"/>
            </a:xfrm>
            <a:custGeom>
              <a:avLst/>
              <a:gdLst>
                <a:gd name="T0" fmla="*/ 396 w 509"/>
                <a:gd name="T1" fmla="*/ 281 h 281"/>
                <a:gd name="T2" fmla="*/ 57 w 509"/>
                <a:gd name="T3" fmla="*/ 281 h 281"/>
                <a:gd name="T4" fmla="*/ 0 w 509"/>
                <a:gd name="T5" fmla="*/ 223 h 281"/>
                <a:gd name="T6" fmla="*/ 43 w 509"/>
                <a:gd name="T7" fmla="*/ 168 h 281"/>
                <a:gd name="T8" fmla="*/ 110 w 509"/>
                <a:gd name="T9" fmla="*/ 116 h 281"/>
                <a:gd name="T10" fmla="*/ 232 w 509"/>
                <a:gd name="T11" fmla="*/ 0 h 281"/>
                <a:gd name="T12" fmla="*/ 343 w 509"/>
                <a:gd name="T13" fmla="*/ 70 h 281"/>
                <a:gd name="T14" fmla="*/ 396 w 509"/>
                <a:gd name="T15" fmla="*/ 56 h 281"/>
                <a:gd name="T16" fmla="*/ 509 w 509"/>
                <a:gd name="T17" fmla="*/ 169 h 281"/>
                <a:gd name="T18" fmla="*/ 396 w 509"/>
                <a:gd name="T19"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281">
                  <a:moveTo>
                    <a:pt x="396" y="281"/>
                  </a:moveTo>
                  <a:cubicBezTo>
                    <a:pt x="57" y="281"/>
                    <a:pt x="57" y="281"/>
                    <a:pt x="57" y="281"/>
                  </a:cubicBezTo>
                  <a:cubicBezTo>
                    <a:pt x="26" y="281"/>
                    <a:pt x="0" y="255"/>
                    <a:pt x="0" y="223"/>
                  </a:cubicBezTo>
                  <a:cubicBezTo>
                    <a:pt x="0" y="196"/>
                    <a:pt x="18" y="174"/>
                    <a:pt x="43" y="168"/>
                  </a:cubicBezTo>
                  <a:cubicBezTo>
                    <a:pt x="55" y="140"/>
                    <a:pt x="80" y="120"/>
                    <a:pt x="110" y="116"/>
                  </a:cubicBezTo>
                  <a:cubicBezTo>
                    <a:pt x="113" y="52"/>
                    <a:pt x="167" y="0"/>
                    <a:pt x="232" y="0"/>
                  </a:cubicBezTo>
                  <a:cubicBezTo>
                    <a:pt x="280" y="0"/>
                    <a:pt x="323" y="28"/>
                    <a:pt x="343" y="70"/>
                  </a:cubicBezTo>
                  <a:cubicBezTo>
                    <a:pt x="359" y="61"/>
                    <a:pt x="377" y="56"/>
                    <a:pt x="396" y="56"/>
                  </a:cubicBezTo>
                  <a:cubicBezTo>
                    <a:pt x="458" y="56"/>
                    <a:pt x="509" y="107"/>
                    <a:pt x="509" y="169"/>
                  </a:cubicBezTo>
                  <a:cubicBezTo>
                    <a:pt x="509" y="230"/>
                    <a:pt x="458" y="281"/>
                    <a:pt x="396" y="281"/>
                  </a:cubicBezTo>
                  <a:close/>
                </a:path>
              </a:pathLst>
            </a:custGeom>
            <a:solidFill>
              <a:srgbClr val="FFFFFF"/>
            </a:solidFill>
            <a:ln>
              <a:noFill/>
            </a:ln>
            <a:extLst/>
          </p:spPr>
          <p:txBody>
            <a:bodyPr vert="horz" wrap="square" lIns="91440" tIns="45720" rIns="91440" bIns="45720" numCol="1" anchor="t" anchorCtr="0" compatLnSpc="1">
              <a:prstTxWarp prst="textNoShape">
                <a:avLst/>
              </a:prstTxWarp>
            </a:bodyPr>
            <a:lstStyle/>
            <a:p>
              <a:endParaRPr lang="en-US">
                <a:solidFill>
                  <a:srgbClr val="292929"/>
                </a:solidFill>
              </a:endParaRPr>
            </a:p>
          </p:txBody>
        </p:sp>
        <p:pic>
          <p:nvPicPr>
            <p:cNvPr id="3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934376" y="3975652"/>
              <a:ext cx="203148" cy="335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40" name="Straight Connector 39"/>
          <p:cNvCxnSpPr>
            <a:stCxn id="35" idx="3"/>
          </p:cNvCxnSpPr>
          <p:nvPr/>
        </p:nvCxnSpPr>
        <p:spPr>
          <a:xfrm flipV="1">
            <a:off x="3196426" y="3230572"/>
            <a:ext cx="2781275" cy="548936"/>
          </a:xfrm>
          <a:prstGeom prst="line">
            <a:avLst/>
          </a:prstGeom>
          <a:ln w="38100" cap="rnd">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7753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mph" presetSubtype="0" fill="hold" grpId="0" nodeType="afterEffect">
                                  <p:stCondLst>
                                    <p:cond delay="0"/>
                                  </p:stCondLst>
                                  <p:childTnLst>
                                    <p:animClr clrSpc="rgb" dir="cw">
                                      <p:cBhvr override="childStyle">
                                        <p:cTn id="6" dur="2000" fill="hold"/>
                                        <p:tgtEl>
                                          <p:spTgt spid="7"/>
                                        </p:tgtEl>
                                        <p:attrNameLst>
                                          <p:attrName>style.color</p:attrName>
                                        </p:attrNameLst>
                                      </p:cBhvr>
                                      <p:to>
                                        <a:srgbClr val="FF0000"/>
                                      </p:to>
                                    </p:animClr>
                                    <p:animClr clrSpc="rgb" dir="cw">
                                      <p:cBhvr>
                                        <p:cTn id="7" dur="2000" fill="hold"/>
                                        <p:tgtEl>
                                          <p:spTgt spid="7"/>
                                        </p:tgtEl>
                                        <p:attrNameLst>
                                          <p:attrName>fillcolor</p:attrName>
                                        </p:attrNameLst>
                                      </p:cBhvr>
                                      <p:to>
                                        <a:srgbClr val="FF0000"/>
                                      </p:to>
                                    </p:animClr>
                                    <p:set>
                                      <p:cBhvr>
                                        <p:cTn id="8" dur="2000" fill="hold"/>
                                        <p:tgtEl>
                                          <p:spTgt spid="7"/>
                                        </p:tgtEl>
                                        <p:attrNameLst>
                                          <p:attrName>fill.type</p:attrName>
                                        </p:attrNameLst>
                                      </p:cBhvr>
                                      <p:to>
                                        <p:strVal val="solid"/>
                                      </p:to>
                                    </p:set>
                                    <p:set>
                                      <p:cBhvr>
                                        <p:cTn id="9" dur="2000" fill="hold"/>
                                        <p:tgtEl>
                                          <p:spTgt spid="7"/>
                                        </p:tgtEl>
                                        <p:attrNameLst>
                                          <p:attrName>fill.on</p:attrName>
                                        </p:attrNameLst>
                                      </p:cBhvr>
                                      <p:to>
                                        <p:strVal val="true"/>
                                      </p:to>
                                    </p:set>
                                  </p:childTnLst>
                                </p:cTn>
                              </p:par>
                              <p:par>
                                <p:cTn id="10" presetID="10" presetClass="exit" presetSubtype="0" fill="hold" nodeType="withEffect">
                                  <p:stCondLst>
                                    <p:cond delay="0"/>
                                  </p:stCondLst>
                                  <p:childTnLst>
                                    <p:animEffect transition="out" filter="fade">
                                      <p:cBhvr>
                                        <p:cTn id="11" dur="500"/>
                                        <p:tgtEl>
                                          <p:spTgt spid="7170"/>
                                        </p:tgtEl>
                                      </p:cBhvr>
                                    </p:animEffect>
                                    <p:set>
                                      <p:cBhvr>
                                        <p:cTn id="12" dur="1" fill="hold">
                                          <p:stCondLst>
                                            <p:cond delay="499"/>
                                          </p:stCondLst>
                                        </p:cTn>
                                        <p:tgtEl>
                                          <p:spTgt spid="717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22"/>
                                        </p:tgtEl>
                                      </p:cBhvr>
                                    </p:animEffect>
                                    <p:set>
                                      <p:cBhvr>
                                        <p:cTn id="20" dur="1" fill="hold">
                                          <p:stCondLst>
                                            <p:cond delay="499"/>
                                          </p:stCondLst>
                                        </p:cTn>
                                        <p:tgtEl>
                                          <p:spTgt spid="22"/>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3"/>
                                        </p:tgtEl>
                                      </p:cBhvr>
                                    </p:animEffect>
                                    <p:set>
                                      <p:cBhvr>
                                        <p:cTn id="23" dur="1" fill="hold">
                                          <p:stCondLst>
                                            <p:cond delay="499"/>
                                          </p:stCondLst>
                                        </p:cTn>
                                        <p:tgtEl>
                                          <p:spTgt spid="3"/>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42"/>
                                        </p:tgtEl>
                                      </p:cBhvr>
                                    </p:animEffect>
                                    <p:set>
                                      <p:cBhvr>
                                        <p:cTn id="26" dur="1" fill="hold">
                                          <p:stCondLst>
                                            <p:cond delay="499"/>
                                          </p:stCondLst>
                                        </p:cTn>
                                        <p:tgtEl>
                                          <p:spTgt spid="42"/>
                                        </p:tgtEl>
                                        <p:attrNameLst>
                                          <p:attrName>style.visibility</p:attrName>
                                        </p:attrNameLst>
                                      </p:cBhvr>
                                      <p:to>
                                        <p:strVal val="hidden"/>
                                      </p:to>
                                    </p:se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500"/>
                                        <p:tgtEl>
                                          <p:spTgt spid="33"/>
                                        </p:tgtEl>
                                      </p:cBhvr>
                                    </p:animEffect>
                                  </p:childTnLst>
                                </p:cTn>
                              </p:par>
                              <p:par>
                                <p:cTn id="31" presetID="10"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22" grpId="0" animBg="1"/>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8.xGrdItlk28IM1BKgbeT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Nrdie26ws0..eWODsZ1HT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3L3swBQBkE2skIx0Ya5cg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TJM__qgpP0yABri2K6yiA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o4XdO9_5L0qt2uIetRGts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_9S5zw6dcUyEEC_CQiEbj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PeOV6Y6TQ0SfGHeCdWaca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TJM__qgpP0yABri2K6yiA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o4XdO9_5L0qt2uIetRGts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_9S5zw6dcUyEEC_CQiEbj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Nrdie26ws0..eWODsZ1HT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VsuBQaKESO3pDLox_Dy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TJM__qgpP0yABri2K6yiA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o4XdO9_5L0qt2uIetRGts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_9S5zw6dcUyEEC_CQiEbj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gbA4Ha7wD0Ka.2bqtfsnV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kLQArNYiUuYywvodHNwp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TJM__qgpP0yABri2K6yiA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o4XdO9_5L0qt2uIetRGts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_9S5zw6dcUyEEC_CQiEbj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gbA4Ha7wD0Ka.2bqtfsnV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kLQArNYiUuYywvodHNwp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IteiN2v0ME6nhkNliWLD6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PeOV6Y6TQ0SfGHeCdWaca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5rKWxCPQxkeOMkhyHMse5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3L3swBQBkE2skIx0Ya5cg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5rKWxCPQxkeOMkhyHMse5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Nrdie26ws0..eWODsZ1HT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TJM__qgpP0yABri2K6yiA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Nrdie26ws0..eWODsZ1HT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TJM__qgpP0yABri2K6yiA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Nrdie26ws0..eWODsZ1HT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TJM__qgpP0yABri2K6yiA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D_IEFF_4T0WppEVyI2v_a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o4XdO9_5L0qt2uIetRGts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_9S5zw6dcUyEEC_CQiEbj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gbA4Ha7wD0Ka.2bqtfsnV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kLQArNYiUuYywvodHNwp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Nrdie26ws0..eWODsZ1HT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TJM__qgpP0yABri2K6yiA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o4XdO9_5L0qt2uIetRGts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_9S5zw6dcUyEEC_CQiEbj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gbA4Ha7wD0Ka.2bqtfsnV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FkLQArNYiUuYywvodHNwp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IQNeDWAPkUquYlSaquy_o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PeOV6Y6TQ0SfGHeCdWaca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IteiN2v0ME6nhkNliWLD6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IteiN2v0ME6nhkNliWLD6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IQNeDWAPkUquYlSaquy_o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5rKWxCPQxkeOMkhyHMse5A"/>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MS1444_Windows Azure Template 16x9_r08b">
  <a:themeElements>
    <a:clrScheme name="Custom 14">
      <a:dk1>
        <a:srgbClr val="292929"/>
      </a:dk1>
      <a:lt1>
        <a:srgbClr val="FFFFFF"/>
      </a:lt1>
      <a:dk2>
        <a:srgbClr val="5F5F5F"/>
      </a:dk2>
      <a:lt2>
        <a:srgbClr val="DDDDDD"/>
      </a:lt2>
      <a:accent1>
        <a:srgbClr val="FF8A00"/>
      </a:accent1>
      <a:accent2>
        <a:srgbClr val="00AEEF"/>
      </a:accent2>
      <a:accent3>
        <a:srgbClr val="910091"/>
      </a:accent3>
      <a:accent4>
        <a:srgbClr val="8CC600"/>
      </a:accent4>
      <a:accent5>
        <a:srgbClr val="FF0000"/>
      </a:accent5>
      <a:accent6>
        <a:srgbClr val="0071BC"/>
      </a:accent6>
      <a:hlink>
        <a:srgbClr val="0071BC"/>
      </a:hlink>
      <a:folHlink>
        <a:srgbClr val="00AEEF"/>
      </a:folHlink>
    </a:clrScheme>
    <a:fontScheme name="Segoe UI">
      <a:majorFont>
        <a:latin typeface="Segoe UI"/>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a:noFill/>
          <a:headEnd type="none" w="med" len="med"/>
          <a:tailEnd type="none" w="med" len="med"/>
        </a:ln>
        <a:effectLst/>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200" dirty="0" smtClean="0">
            <a:gradFill>
              <a:gsLst>
                <a:gs pos="0">
                  <a:srgbClr val="FFFFFF"/>
                </a:gs>
                <a:gs pos="100000">
                  <a:srgbClr val="FFFFFF"/>
                </a:gs>
              </a:gsLst>
              <a:lin ang="5400000" scaled="0"/>
            </a:gradFill>
          </a:defRPr>
        </a:defPPr>
      </a:lstStyle>
      <a:style>
        <a:lnRef idx="1">
          <a:schemeClr val="accent2"/>
        </a:lnRef>
        <a:fillRef idx="3">
          <a:schemeClr val="accent2"/>
        </a:fillRef>
        <a:effectRef idx="2">
          <a:schemeClr val="accent2"/>
        </a:effectRef>
        <a:fontRef idx="minor">
          <a:schemeClr val="lt1"/>
        </a:fontRef>
      </a:style>
    </a:spDef>
    <a:txDef>
      <a:spPr>
        <a:noFill/>
      </a:spPr>
      <a:bodyPr wrap="square" lIns="0" tIns="0" rIns="0" bIns="0" rtlCol="0">
        <a:spAutoFit/>
      </a:bodyPr>
      <a:lstStyle>
        <a:defPPr marL="460375" indent="-460375">
          <a:lnSpc>
            <a:spcPct val="90000"/>
          </a:lnSpc>
          <a:spcBef>
            <a:spcPct val="20000"/>
          </a:spcBef>
          <a:buSzPct val="80000"/>
          <a:buBlip>
            <a:blip xmlns:r="http://schemas.openxmlformats.org/officeDocument/2006/relationships" r:embed="rId1"/>
          </a:buBlip>
          <a:defRPr sz="3200" dirty="0">
            <a:gradFill>
              <a:gsLst>
                <a:gs pos="0">
                  <a:srgbClr val="292929">
                    <a:lumMod val="90000"/>
                    <a:lumOff val="10000"/>
                  </a:srgbClr>
                </a:gs>
                <a:gs pos="86000">
                  <a:srgbClr val="292929">
                    <a:lumMod val="90000"/>
                    <a:lumOff val="10000"/>
                  </a:srgbClr>
                </a:gs>
              </a:gsLst>
              <a:lin ang="5400000" scaled="0"/>
            </a:gra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MS1444_Windows Azure Template 16x9_r08b</Template>
  <TotalTime>0</TotalTime>
  <Words>2446</Words>
  <Application>Microsoft Office PowerPoint</Application>
  <PresentationFormat>On-screen Show (16:9)</PresentationFormat>
  <Paragraphs>538</Paragraphs>
  <Slides>29</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Kozuka Gothic Pro R</vt:lpstr>
      <vt:lpstr>Segoe Light</vt:lpstr>
      <vt:lpstr>Segoe UI</vt:lpstr>
      <vt:lpstr>Segoe UI Light</vt:lpstr>
      <vt:lpstr>Wingdings</vt:lpstr>
      <vt:lpstr>MS1444_Windows Azure Template 16x9_r08b</vt:lpstr>
      <vt:lpstr>Windows Azure Introducing Virtual Machines (IaaS)</vt:lpstr>
      <vt:lpstr>Infrastructure as a Service</vt:lpstr>
      <vt:lpstr>Cloud Models </vt:lpstr>
      <vt:lpstr>A Continuous Offering    From Private to     Public Cloud </vt:lpstr>
      <vt:lpstr>Windows Azure Virtual Machines</vt:lpstr>
      <vt:lpstr>Images Available at Preview</vt:lpstr>
      <vt:lpstr>Virtual Machine vs VM Role</vt:lpstr>
      <vt:lpstr>Persistent Disks and Highly Durable</vt:lpstr>
      <vt:lpstr>Persistent Disks and Highly Durable</vt:lpstr>
      <vt:lpstr>Disks and Images</vt:lpstr>
      <vt:lpstr>Cross-premise Connectivity</vt:lpstr>
      <vt:lpstr>Windows Azure Virtual Network</vt:lpstr>
      <vt:lpstr>Windows Azure Virtual Network Scenarios</vt:lpstr>
      <vt:lpstr>Bringing Workloads to the Cloud</vt:lpstr>
      <vt:lpstr>IaaS and PaaS   – Better Together</vt:lpstr>
      <vt:lpstr>Why Mix Models?</vt:lpstr>
      <vt:lpstr>Windows Azure Service Model  Example cloud service configuration with a single web role and a single worker role</vt:lpstr>
      <vt:lpstr>Mixing Virtual Machines and Stateless Roles Multiple cloud services with stateless and virtual machines</vt:lpstr>
      <vt:lpstr>Connecting Cloud Services via VIPs</vt:lpstr>
      <vt:lpstr>Deployment Steps (VIP Connectivity)</vt:lpstr>
      <vt:lpstr>Connecting Cloud Services with VNET</vt:lpstr>
      <vt:lpstr>VNET Connected – Local Testing</vt:lpstr>
      <vt:lpstr>VNET Connected with VPN ContosoVNet (10.0.0.0/8)  MyAffinityGroup</vt:lpstr>
      <vt:lpstr>VNET Connected Deployment Steps</vt:lpstr>
      <vt:lpstr>Mixed Mode – Shared Cloud Service</vt:lpstr>
      <vt:lpstr>VM to VM Performance</vt:lpstr>
      <vt:lpstr>Tiered Migrations</vt:lpstr>
      <vt:lpstr>Horizontal Migration</vt:lpstr>
      <vt:lpstr>Wrap 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2021-08-13T06:23:18Z</dcterms:created>
  <dcterms:modified xsi:type="dcterms:W3CDTF">2021-08-22T06:12:24Z</dcterms:modified>
</cp:coreProperties>
</file>