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2"/>
  </p:notesMasterIdLst>
  <p:handoutMasterIdLst>
    <p:handoutMasterId r:id="rId33"/>
  </p:handoutMasterIdLst>
  <p:sldIdLst>
    <p:sldId id="263" r:id="rId4"/>
    <p:sldId id="318" r:id="rId5"/>
    <p:sldId id="271" r:id="rId6"/>
    <p:sldId id="387" r:id="rId7"/>
    <p:sldId id="374" r:id="rId8"/>
    <p:sldId id="405" r:id="rId9"/>
    <p:sldId id="321" r:id="rId10"/>
    <p:sldId id="394" r:id="rId11"/>
    <p:sldId id="406" r:id="rId12"/>
    <p:sldId id="397" r:id="rId13"/>
    <p:sldId id="366" r:id="rId14"/>
    <p:sldId id="407" r:id="rId15"/>
    <p:sldId id="379" r:id="rId16"/>
    <p:sldId id="408" r:id="rId17"/>
    <p:sldId id="381" r:id="rId18"/>
    <p:sldId id="403" r:id="rId19"/>
    <p:sldId id="409" r:id="rId20"/>
    <p:sldId id="398" r:id="rId21"/>
    <p:sldId id="410" r:id="rId22"/>
    <p:sldId id="411" r:id="rId23"/>
    <p:sldId id="377" r:id="rId24"/>
    <p:sldId id="367" r:id="rId25"/>
    <p:sldId id="347" r:id="rId26"/>
    <p:sldId id="348" r:id="rId27"/>
    <p:sldId id="368" r:id="rId28"/>
    <p:sldId id="369" r:id="rId29"/>
    <p:sldId id="395" r:id="rId30"/>
    <p:sldId id="396"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85444" autoAdjust="0"/>
  </p:normalViewPr>
  <p:slideViewPr>
    <p:cSldViewPr>
      <p:cViewPr>
        <p:scale>
          <a:sx n="80" d="100"/>
          <a:sy n="80" d="100"/>
        </p:scale>
        <p:origin x="-1794"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50" d="100"/>
          <a:sy n="150" d="100"/>
        </p:scale>
        <p:origin x="-1590" y="361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93758C79-AC88-4881-AD0F-E7D18F3A6DC9}"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C94FD3FF-F684-410E-B9DF-EC84545B15BC}"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2/16/2011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2/16/2011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Copyright © 2011 Microsoft Corporation. This documentation is licensed to you under the Creative Commons Attribution License.  To view a copy of this license, visit http://creativecommons.org/licenses/by/3.0/us/ or send a letter to Creative Commons, 543 Howard Street, 5th Floor, San Francisco, California, 94105, USA.  When using this documentation, provide the following attribution: Infrastructure Planning and Design is provided with permission from Microsoft Corporation.  </a:t>
            </a:r>
          </a:p>
          <a:p>
            <a:endParaRPr lang="en-US" sz="800" dirty="0" smtClean="0"/>
          </a:p>
          <a:p>
            <a:r>
              <a:rPr lang="en-US" sz="80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endParaRPr lang="en-US" sz="800" dirty="0" smtClean="0"/>
          </a:p>
          <a:p>
            <a:r>
              <a:rPr lang="en-US" sz="80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endParaRPr lang="en-US" sz="800" dirty="0" smtClean="0"/>
          </a:p>
          <a:p>
            <a:r>
              <a:rPr lang="en-US" sz="800" dirty="0" smtClean="0"/>
              <a:t>Information in this document, including URL and other Internet website references, is subject to change without notice. Unless otherwise noted, the example companies, organizations, products, domain names, email addresses, logos, people, places and events depicted herein are fictitious.  </a:t>
            </a:r>
          </a:p>
          <a:p>
            <a:endParaRPr lang="en-US" sz="800" dirty="0" smtClean="0"/>
          </a:p>
          <a:p>
            <a:r>
              <a:rPr lang="en-US" sz="800" dirty="0" smtClean="0"/>
              <a:t>Microsoft, Active Directory, Excel, Hyper-V, SQL Server, Windows, Windows Server, and Windows Vista are either registered trademarks or trademarks of Microsoft Corporation in the United States and/or other countries and regions. </a:t>
            </a:r>
          </a:p>
          <a:p>
            <a:endParaRPr lang="en-US" sz="800" dirty="0" smtClean="0"/>
          </a:p>
          <a:p>
            <a:r>
              <a:rPr lang="en-US" sz="800" dirty="0" smtClean="0"/>
              <a:t>The names of actual companies and products mentioned herein may be the trademarks of their respective owners.</a:t>
            </a:r>
          </a:p>
          <a:p>
            <a:endParaRPr lang="en-US" sz="800" dirty="0" smtClean="0"/>
          </a:p>
          <a:p>
            <a:r>
              <a:rPr lang="en-US" sz="80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Step</a:t>
            </a:r>
            <a:r>
              <a:rPr lang="en-US" sz="1000" b="1" baseline="0" dirty="0" smtClean="0">
                <a:latin typeface="+mn-lt"/>
              </a:rPr>
              <a:t> 1: </a:t>
            </a:r>
            <a:r>
              <a:rPr lang="en-US" sz="1000" b="1" dirty="0" smtClean="0">
                <a:latin typeface="+mn-lt"/>
              </a:rPr>
              <a:t>Determine the Virtualization </a:t>
            </a:r>
            <a:r>
              <a:rPr lang="en-US" sz="1000" b="1" baseline="0" dirty="0" smtClean="0">
                <a:latin typeface="+mn-lt"/>
              </a:rPr>
              <a:t>Scope</a:t>
            </a:r>
          </a:p>
          <a:p>
            <a:endParaRPr lang="en-US" sz="1000" b="1" baseline="0" dirty="0" smtClean="0">
              <a:latin typeface="+mn-lt"/>
            </a:endParaRPr>
          </a:p>
          <a:p>
            <a:r>
              <a:rPr lang="en-US" sz="1000" b="0" dirty="0" smtClean="0">
                <a:latin typeface="+mn-lt"/>
              </a:rPr>
              <a:t>Most infrastructure services can be broken down into smaller units to simplify planning. </a:t>
            </a:r>
            <a:r>
              <a:rPr lang="en-US" sz="1000" dirty="0" smtClean="0">
                <a:latin typeface="+mn-lt"/>
              </a:rPr>
              <a:t>Virtualization technology can apply to all areas of an organization.  In this step, businesses should document their primary goals for virtualization. By the completion of this step, an approach to virtualization should be identified and validated with the business.</a:t>
            </a:r>
          </a:p>
          <a:p>
            <a:endParaRPr lang="en-US" sz="1000" dirty="0" smtClean="0">
              <a:latin typeface="+mn-lt"/>
            </a:endParaRPr>
          </a:p>
          <a:p>
            <a:r>
              <a:rPr lang="en-US" sz="1000" b="1" dirty="0" smtClean="0">
                <a:latin typeface="+mn-lt"/>
              </a:rPr>
              <a:t>Task 1: Determine</a:t>
            </a:r>
            <a:r>
              <a:rPr lang="en-US" sz="1000" b="1" baseline="0" dirty="0" smtClean="0">
                <a:latin typeface="+mn-lt"/>
              </a:rPr>
              <a:t> the Scope of the Project</a:t>
            </a:r>
          </a:p>
          <a:p>
            <a:r>
              <a:rPr lang="en-US" sz="1000" dirty="0" smtClean="0">
                <a:latin typeface="+mn-lt"/>
              </a:rPr>
              <a:t>Many organizations will have the need to deploy virtualization using all three options. Specific design decisions in subsequent steps should keep these decisions in mind.</a:t>
            </a:r>
          </a:p>
          <a:p>
            <a:r>
              <a:rPr lang="en-US" sz="1000" kern="1200" dirty="0" smtClean="0">
                <a:solidFill>
                  <a:schemeClr val="tx1"/>
                </a:solidFill>
                <a:latin typeface="+mn-lt"/>
                <a:ea typeface="+mn-ea"/>
                <a:cs typeface="+mn-cs"/>
              </a:rPr>
              <a:t>For the audience, define or explain: </a:t>
            </a:r>
          </a:p>
          <a:p>
            <a:pPr marL="233363" indent="-233363"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Option 1: Enterprise—The entire organization</a:t>
            </a:r>
          </a:p>
          <a:p>
            <a:pPr marL="233363" indent="-233363"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Option 2: Hub—Centralized location</a:t>
            </a:r>
          </a:p>
          <a:p>
            <a:pPr marL="233363" indent="-233363"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Option 3: Satellite—Smaller location, possibly with limited connectivity to central office resources</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Business Validation</a:t>
            </a:r>
          </a:p>
          <a:p>
            <a:pPr marL="233363" indent="-233363" algn="l" rtl="0" eaLnBrk="0" fontAlgn="base" hangingPunct="0">
              <a:spcBef>
                <a:spcPct val="30000"/>
              </a:spcBef>
              <a:spcAft>
                <a:spcPct val="0"/>
              </a:spcAft>
              <a:buFontTx/>
              <a:buChar char="•"/>
            </a:pPr>
            <a:r>
              <a:rPr lang="en-US" sz="1000" b="1" kern="1200" dirty="0" smtClean="0">
                <a:solidFill>
                  <a:schemeClr val="tx1"/>
                </a:solidFill>
                <a:latin typeface="+mn-lt"/>
                <a:ea typeface="+mn-ea"/>
                <a:cs typeface="+mn-cs"/>
              </a:rPr>
              <a:t>What is the primary reason for implementing virtualization? </a:t>
            </a:r>
            <a:r>
              <a:rPr lang="en-US" sz="1000" kern="1200" dirty="0" smtClean="0">
                <a:solidFill>
                  <a:schemeClr val="tx1"/>
                </a:solidFill>
                <a:latin typeface="+mn-lt"/>
                <a:ea typeface="+mn-ea"/>
                <a:cs typeface="+mn-cs"/>
              </a:rPr>
              <a:t>Business goals should determine which portions of the infrastructure to virtualize—for example, reducing data center costs by reducing the number of physical servers as well as consolidating applications and workloads. Another business goal may be to centralize desktop workloads to reduce maintenance costs.</a:t>
            </a:r>
          </a:p>
          <a:p>
            <a:pPr marL="233363" indent="-233363" algn="l" rtl="0" eaLnBrk="0" fontAlgn="base" hangingPunct="0">
              <a:spcBef>
                <a:spcPct val="30000"/>
              </a:spcBef>
              <a:spcAft>
                <a:spcPct val="0"/>
              </a:spcAft>
              <a:buFontTx/>
              <a:buChar char="•"/>
            </a:pPr>
            <a:r>
              <a:rPr lang="en-US" sz="1000" b="1" kern="1200" dirty="0" smtClean="0">
                <a:solidFill>
                  <a:schemeClr val="tx1"/>
                </a:solidFill>
                <a:latin typeface="+mn-lt"/>
                <a:ea typeface="+mn-ea"/>
                <a:cs typeface="+mn-cs"/>
              </a:rPr>
              <a:t>What is the expected timeline for moving to virtualization? </a:t>
            </a:r>
            <a:r>
              <a:rPr lang="en-US" sz="1000" kern="1200" dirty="0" smtClean="0">
                <a:solidFill>
                  <a:schemeClr val="tx1"/>
                </a:solidFill>
                <a:latin typeface="+mn-lt"/>
                <a:ea typeface="+mn-ea"/>
                <a:cs typeface="+mn-cs"/>
              </a:rPr>
              <a:t>In many cases, organizations start with a limited deployment in order to gain expertise with the technology and to test various configurations.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2: Creat</a:t>
            </a:r>
            <a:r>
              <a:rPr lang="en-US" sz="900" b="1" baseline="0" dirty="0" smtClean="0">
                <a:latin typeface="+mn-lt"/>
              </a:rPr>
              <a:t>e the List of Workloads</a:t>
            </a:r>
          </a:p>
          <a:p>
            <a:r>
              <a:rPr lang="en-US" sz="900" dirty="0" smtClean="0">
                <a:latin typeface="+mn-lt"/>
              </a:rPr>
              <a:t>Now that the project scope has been determined, decide which workloads will be run in the virtualized environment. </a:t>
            </a:r>
          </a:p>
          <a:p>
            <a:r>
              <a:rPr lang="en-US" sz="900" b="1" dirty="0" smtClean="0">
                <a:latin typeface="+mn-lt"/>
              </a:rPr>
              <a:t>Task 1: Create the List of Candidate Workloads</a:t>
            </a:r>
          </a:p>
          <a:p>
            <a:r>
              <a:rPr lang="en-US" sz="900" dirty="0" smtClean="0">
                <a:latin typeface="+mn-lt"/>
              </a:rPr>
              <a:t>Create a table of all the candidate workloads that are in-scope for virtualization. For each workload record the following in Table A-1 in Appendix A: “Job Aids” in the guide:</a:t>
            </a:r>
          </a:p>
          <a:p>
            <a:pPr marL="169863" indent="-169863" algn="l" rtl="0" eaLnBrk="0" fontAlgn="base" hangingPunct="0">
              <a:spcBef>
                <a:spcPct val="30000"/>
              </a:spcBef>
              <a:spcAft>
                <a:spcPct val="0"/>
              </a:spcAft>
              <a:buFontTx/>
              <a:buChar char="•"/>
            </a:pPr>
            <a:r>
              <a:rPr lang="en-US" sz="900" b="1" kern="1200" dirty="0" smtClean="0">
                <a:solidFill>
                  <a:schemeClr val="tx1"/>
                </a:solidFill>
                <a:latin typeface="+mn-lt"/>
                <a:ea typeface="+mn-ea"/>
                <a:cs typeface="+mn-cs"/>
              </a:rPr>
              <a:t>Current location.</a:t>
            </a:r>
            <a:r>
              <a:rPr lang="en-US" sz="900" kern="1200" dirty="0" smtClean="0">
                <a:solidFill>
                  <a:schemeClr val="tx1"/>
                </a:solidFill>
                <a:latin typeface="+mn-lt"/>
                <a:ea typeface="+mn-ea"/>
                <a:cs typeface="+mn-cs"/>
              </a:rPr>
              <a:t> Used to determine the network bandwidth and connectivity requirements. Also used to evaluate whether there are restrictions on where the virtualized workload can be run.</a:t>
            </a:r>
          </a:p>
          <a:p>
            <a:pPr marL="169863" indent="-169863" algn="l" rtl="0" eaLnBrk="0" fontAlgn="base" hangingPunct="0">
              <a:spcBef>
                <a:spcPct val="30000"/>
              </a:spcBef>
              <a:spcAft>
                <a:spcPct val="0"/>
              </a:spcAft>
              <a:buFontTx/>
              <a:buChar char="•"/>
            </a:pPr>
            <a:r>
              <a:rPr lang="en-US" sz="900" b="1" kern="1200" dirty="0" smtClean="0">
                <a:solidFill>
                  <a:schemeClr val="tx1"/>
                </a:solidFill>
                <a:latin typeface="+mn-lt"/>
                <a:ea typeface="+mn-ea"/>
                <a:cs typeface="+mn-cs"/>
              </a:rPr>
              <a:t>Admin contact.</a:t>
            </a:r>
            <a:r>
              <a:rPr lang="en-US" sz="900" kern="1200" dirty="0" smtClean="0">
                <a:solidFill>
                  <a:schemeClr val="tx1"/>
                </a:solidFill>
                <a:latin typeface="+mn-lt"/>
                <a:ea typeface="+mn-ea"/>
                <a:cs typeface="+mn-cs"/>
              </a:rPr>
              <a:t> The person who is responsible for administration of the workload. Can determine the suitability of workloads for virtualization.</a:t>
            </a:r>
          </a:p>
          <a:p>
            <a:pPr marL="169863" indent="-169863" algn="l" rtl="0" eaLnBrk="0" fontAlgn="base" hangingPunct="0">
              <a:spcBef>
                <a:spcPct val="30000"/>
              </a:spcBef>
              <a:spcAft>
                <a:spcPct val="0"/>
              </a:spcAft>
              <a:buFontTx/>
              <a:buChar char="•"/>
            </a:pPr>
            <a:r>
              <a:rPr lang="en-US" sz="900" b="1" kern="1200" dirty="0" smtClean="0">
                <a:solidFill>
                  <a:schemeClr val="tx1"/>
                </a:solidFill>
                <a:latin typeface="+mn-lt"/>
                <a:ea typeface="+mn-ea"/>
                <a:cs typeface="+mn-cs"/>
              </a:rPr>
              <a:t>Operating system.</a:t>
            </a:r>
            <a:r>
              <a:rPr lang="en-US" sz="900" kern="1200" dirty="0" smtClean="0">
                <a:solidFill>
                  <a:schemeClr val="tx1"/>
                </a:solidFill>
                <a:latin typeface="+mn-lt"/>
                <a:ea typeface="+mn-ea"/>
                <a:cs typeface="+mn-cs"/>
              </a:rPr>
              <a:t> Used to determine whether the workload can be run and supported in a virtual machine (VM).</a:t>
            </a:r>
          </a:p>
          <a:p>
            <a:pPr marL="169863" indent="-169863" algn="l" rtl="0" eaLnBrk="0" fontAlgn="base" hangingPunct="0">
              <a:spcBef>
                <a:spcPct val="30000"/>
              </a:spcBef>
              <a:spcAft>
                <a:spcPct val="0"/>
              </a:spcAft>
              <a:buFontTx/>
              <a:buChar char="•"/>
            </a:pPr>
            <a:r>
              <a:rPr lang="en-US" sz="900" b="1" kern="1200" dirty="0" smtClean="0">
                <a:solidFill>
                  <a:schemeClr val="tx1"/>
                </a:solidFill>
                <a:latin typeface="+mn-lt"/>
                <a:ea typeface="+mn-ea"/>
                <a:cs typeface="+mn-cs"/>
              </a:rPr>
              <a:t>Applications.</a:t>
            </a:r>
            <a:r>
              <a:rPr lang="en-US" sz="900" kern="1200" dirty="0" smtClean="0">
                <a:solidFill>
                  <a:schemeClr val="tx1"/>
                </a:solidFill>
                <a:latin typeface="+mn-lt"/>
                <a:ea typeface="+mn-ea"/>
                <a:cs typeface="+mn-cs"/>
              </a:rPr>
              <a:t> Used to determine whether workloads  can be run and supported in a VM.</a:t>
            </a:r>
          </a:p>
          <a:p>
            <a:r>
              <a:rPr lang="en-US" sz="900" dirty="0" smtClean="0">
                <a:latin typeface="+mn-lt"/>
              </a:rPr>
              <a:t>Once complete, this list will be used to examine the compatibility of each of the candidate workloads with the virtualization environment.</a:t>
            </a:r>
          </a:p>
          <a:p>
            <a:r>
              <a:rPr lang="en-US" sz="900" b="1" dirty="0" smtClean="0">
                <a:latin typeface="+mn-lt"/>
              </a:rPr>
              <a:t>Task 2: Determine Workload Compatibility</a:t>
            </a:r>
          </a:p>
          <a:p>
            <a:r>
              <a:rPr lang="en-US" sz="900" dirty="0" smtClean="0">
                <a:latin typeface="+mn-lt"/>
              </a:rPr>
              <a:t>For each workload, examine the specific technical requirements for the applications and the operating system and map those against any constraints in the virtualization technology. Factors include:</a:t>
            </a:r>
          </a:p>
          <a:p>
            <a:pPr marL="169863" indent="-169863"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Special hardware requirements, such as access to USB devices or Host Bus Adapters. These are not available to VMs.</a:t>
            </a:r>
          </a:p>
          <a:p>
            <a:pPr marL="169863" indent="-169863"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64-bit workloads. Windows Server 2008 Hyper-V can support 64-bit guests, but Microsoft Virtual Server 2005 R2 with Service Pack 1 (SP1) cannot.</a:t>
            </a:r>
          </a:p>
          <a:p>
            <a:pPr marL="169863" indent="-169863"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Workloads that require more than 3.6 gigabytes of virtual memory. Windows Server 2008 Hyper-V can support this, but Virtual Server 2005 R2 with SP1 cannot. </a:t>
            </a:r>
          </a:p>
          <a:p>
            <a:pPr marL="169863" indent="-169863"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Workloads that must, or should, run on multiple CPUs. Windows Server 2008 Hyper-V can support 64-bit guests, but Virtual Server 2005 R2 with SP1 cannot. </a:t>
            </a:r>
          </a:p>
          <a:p>
            <a:r>
              <a:rPr lang="en-US" sz="900" dirty="0" smtClean="0">
                <a:latin typeface="+mn-lt"/>
              </a:rPr>
              <a:t>In addition to verifying technical compatibility, confirm that the operating systems and applications suppliers will support the workload and allow it to be licensed for use in a VM. Check also whether security and/or other business requirements may lead an organization to run a workload on physical hardware rather than virtually.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000" b="1" dirty="0" smtClean="0">
                <a:latin typeface="+mn-lt"/>
              </a:rPr>
              <a:t>Step 2: Creat</a:t>
            </a:r>
            <a:r>
              <a:rPr lang="en-US" sz="1000" b="1" baseline="0" dirty="0" smtClean="0">
                <a:latin typeface="+mn-lt"/>
              </a:rPr>
              <a:t>e the List of Workloads (Continued)</a:t>
            </a:r>
          </a:p>
          <a:p>
            <a:endParaRPr lang="en-US" sz="1000" baseline="0" dirty="0" smtClean="0">
              <a:latin typeface="+mn-lt"/>
            </a:endParaRPr>
          </a:p>
          <a:p>
            <a:r>
              <a:rPr lang="en-US" sz="1000" b="1" dirty="0" smtClean="0">
                <a:latin typeface="+mn-lt"/>
              </a:rPr>
              <a:t>Task 3: Determine Resource Requirements</a:t>
            </a:r>
          </a:p>
          <a:p>
            <a:r>
              <a:rPr lang="en-US" sz="1000" dirty="0" smtClean="0">
                <a:latin typeface="+mn-lt"/>
              </a:rPr>
              <a:t>In this task, the technical requirements for each workload being virtualized will be collected. These requirements will be used in subsequent steps to design the host infrastructure.</a:t>
            </a:r>
          </a:p>
          <a:p>
            <a:endParaRPr lang="en-US" sz="1000" dirty="0" smtClean="0">
              <a:latin typeface="+mn-lt"/>
            </a:endParaRPr>
          </a:p>
          <a:p>
            <a:r>
              <a:rPr lang="en-US" sz="1000" dirty="0" smtClean="0">
                <a:latin typeface="+mn-lt"/>
              </a:rPr>
              <a:t>The organization should plan to support the peak load of each workload to ensure that the host system can handle the full load of all of the workloads. It’s also recommended that a buffer amount  be added when determining specific host requirements to ensure enough resources will be provided. This can be done by adding additional capacity for each application that is appropriate for its requirements, or by adding a fixed percentage that applies for all applications.</a:t>
            </a:r>
          </a:p>
          <a:p>
            <a:endParaRPr lang="en-US" sz="1000" dirty="0" smtClean="0">
              <a:latin typeface="+mn-lt"/>
            </a:endParaRPr>
          </a:p>
          <a:p>
            <a:r>
              <a:rPr lang="en-US" sz="1000" dirty="0" smtClean="0">
                <a:latin typeface="+mn-lt"/>
              </a:rPr>
              <a:t>For existing production workloads, there are three ways to determine the resource requirements. </a:t>
            </a:r>
          </a:p>
          <a:p>
            <a:pPr marL="114300" indent="-114300">
              <a:buFont typeface="Arial" pitchFamily="34" charset="0"/>
              <a:buNone/>
            </a:pPr>
            <a:endParaRPr lang="en-US" sz="1000" kern="1200" dirty="0" smtClean="0">
              <a:solidFill>
                <a:schemeClr val="tx1"/>
              </a:solidFill>
              <a:latin typeface="+mn-lt"/>
              <a:ea typeface="+mn-ea"/>
              <a:cs typeface="+mn-cs"/>
            </a:endParaRPr>
          </a:p>
          <a:p>
            <a:pPr marL="114300" indent="-114300">
              <a:buFont typeface="Arial" pitchFamily="34" charset="0"/>
              <a:buNone/>
            </a:pPr>
            <a:r>
              <a:rPr lang="en-US" sz="1000" b="1" kern="1200" dirty="0" smtClean="0">
                <a:solidFill>
                  <a:schemeClr val="tx1"/>
                </a:solidFill>
                <a:latin typeface="+mn-lt"/>
                <a:ea typeface="+mn-ea"/>
                <a:cs typeface="+mn-cs"/>
              </a:rPr>
              <a:t>Option 1: The Microsoft Assessment and Planning (MAP) Toolkit</a:t>
            </a:r>
          </a:p>
          <a:p>
            <a:pPr marL="114300" indent="-11430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MAP is a planning toolkit that can be used to inventory a current server and workstation environment, determine which machines are underutilized, and then generate virtualization candidate assessments for implementation. It can also be used to model the environment on different hardware platforms.</a:t>
            </a:r>
          </a:p>
          <a:p>
            <a:pPr marL="114300" indent="-114300" algn="l" rtl="0" fontAlgn="base">
              <a:spcBef>
                <a:spcPct val="30000"/>
              </a:spcBef>
              <a:spcAft>
                <a:spcPct val="0"/>
              </a:spcAft>
              <a:buFont typeface="Arial" pitchFamily="34" charset="0"/>
              <a:buNone/>
            </a:pPr>
            <a:endParaRPr lang="en-US" sz="1000" kern="1200" dirty="0" smtClean="0">
              <a:solidFill>
                <a:schemeClr val="tx1"/>
              </a:solidFill>
              <a:latin typeface="+mn-lt"/>
              <a:ea typeface="+mn-ea"/>
              <a:cs typeface="+mn-cs"/>
            </a:endParaRPr>
          </a:p>
          <a:p>
            <a:pPr marL="114300" indent="-114300" algn="l" rtl="0" fontAlgn="base">
              <a:spcBef>
                <a:spcPct val="30000"/>
              </a:spcBef>
              <a:spcAft>
                <a:spcPct val="0"/>
              </a:spcAft>
              <a:buFont typeface="Arial" pitchFamily="34" charset="0"/>
              <a:buNone/>
            </a:pPr>
            <a:r>
              <a:rPr lang="en-US" sz="1000" b="1" dirty="0" smtClean="0">
                <a:latin typeface="+mn-lt"/>
              </a:rPr>
              <a:t>Option 2: Microsoft System Center Virtual Machine Manager 2008 R2</a:t>
            </a:r>
          </a:p>
          <a:p>
            <a:pPr marL="114300" indent="-11430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System Center Virtual Machine Manager can be used to manage a virtualized server environment. It can analyze performance data and resource requirements both for workloads that will be virtualized and for existing virtualized workloads, which can be used to create deployment recommendations and to enable modeling workloads on existing virtualization hosts. To determine the resource requirements of a workload, a System Center Virtual Machine Manager agent must be installed on that workload. </a:t>
            </a:r>
          </a:p>
          <a:p>
            <a:pPr marL="114300"/>
            <a:endParaRPr lang="en-US" sz="1000" b="1" dirty="0" smtClean="0">
              <a:latin typeface="+mn-lt"/>
            </a:endParaRPr>
          </a:p>
          <a:p>
            <a:pPr marL="114300" indent="-114300">
              <a:buFont typeface="Arial" pitchFamily="34" charset="0"/>
              <a:buNone/>
            </a:pPr>
            <a:r>
              <a:rPr lang="en-US" sz="1000" b="1" dirty="0" smtClean="0">
                <a:latin typeface="+mn-lt"/>
              </a:rPr>
              <a:t>Option 3: Manually</a:t>
            </a:r>
          </a:p>
          <a:p>
            <a:pPr marL="114300" indent="-11430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Use one or more of the following techniques to manually determine resource requirements:</a:t>
            </a:r>
          </a:p>
          <a:p>
            <a:pPr marL="285750" indent="-17145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Real-world performance data (based on monitoring existing workloads)</a:t>
            </a:r>
          </a:p>
          <a:p>
            <a:pPr marL="285750" indent="-17145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Specifications and requirements from application and operating system vendors</a:t>
            </a:r>
          </a:p>
          <a:p>
            <a:pPr marL="285750" indent="-17145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Results from application benchmark testing</a:t>
            </a:r>
          </a:p>
          <a:p>
            <a:pPr marL="285750" indent="-17145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Details that application developers and systems integrators provide</a:t>
            </a:r>
          </a:p>
          <a:p>
            <a:pPr marL="285750" indent="-171450" algn="l" rtl="0" eaLnBrk="0" fontAlgn="base" hangingPunct="0">
              <a:spcBef>
                <a:spcPct val="30000"/>
              </a:spcBef>
              <a:spcAft>
                <a:spcPct val="0"/>
              </a:spcAft>
              <a:buFontTx/>
              <a:buChar char="•"/>
            </a:pPr>
            <a:r>
              <a:rPr lang="en-US" sz="1000" kern="1200" dirty="0" smtClean="0">
                <a:solidFill>
                  <a:schemeClr val="tx1"/>
                </a:solidFill>
                <a:latin typeface="+mn-lt"/>
                <a:ea typeface="+mn-ea"/>
                <a:cs typeface="+mn-cs"/>
              </a:rPr>
              <a:t>Load-testing based on expected use patterns and metrics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90000"/>
              </a:lnSpc>
            </a:pPr>
            <a:r>
              <a:rPr lang="en-US" b="1" dirty="0" smtClean="0">
                <a:latin typeface="+mn-lt"/>
              </a:rPr>
              <a:t>Step 3: Select the Backup and Fault Tolerance Approaches for Each Workload</a:t>
            </a:r>
          </a:p>
          <a:p>
            <a:pPr>
              <a:lnSpc>
                <a:spcPct val="90000"/>
              </a:lnSpc>
            </a:pPr>
            <a:endParaRPr lang="en-US" dirty="0" smtClean="0">
              <a:latin typeface="+mn-lt"/>
            </a:endParaRPr>
          </a:p>
          <a:p>
            <a:pPr>
              <a:lnSpc>
                <a:spcPct val="90000"/>
              </a:lnSpc>
            </a:pPr>
            <a:r>
              <a:rPr lang="en-US" b="1" dirty="0" smtClean="0">
                <a:latin typeface="+mn-lt"/>
              </a:rPr>
              <a:t>Task 1: Select the Backup Approach</a:t>
            </a:r>
          </a:p>
          <a:p>
            <a:pPr>
              <a:lnSpc>
                <a:spcPct val="90000"/>
              </a:lnSpc>
            </a:pPr>
            <a:r>
              <a:rPr lang="en-US" dirty="0" smtClean="0">
                <a:latin typeface="+mn-lt"/>
              </a:rPr>
              <a:t>There are three options available to meet the workload’s backup and restore requirements. </a:t>
            </a:r>
          </a:p>
          <a:p>
            <a:pPr>
              <a:lnSpc>
                <a:spcPct val="90000"/>
              </a:lnSpc>
            </a:pPr>
            <a:endParaRPr lang="en-US" dirty="0" smtClean="0">
              <a:latin typeface="+mn-lt"/>
            </a:endParaRPr>
          </a:p>
          <a:p>
            <a:pPr>
              <a:lnSpc>
                <a:spcPct val="90000"/>
              </a:lnSpc>
            </a:pPr>
            <a:r>
              <a:rPr lang="en-US" dirty="0" smtClean="0">
                <a:latin typeface="+mn-lt"/>
              </a:rPr>
              <a:t>The reason for understanding the type of backup approach for each workload is to:</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Allow for the possibility of grouping workloads with similar backup requirements onto the same hosts.</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Determine the impact that backups will have on the host system from a resource perspective.</a:t>
            </a:r>
          </a:p>
          <a:p>
            <a:pPr marL="171450" indent="-171450" algn="l" rtl="0" eaLnBrk="0" fontAlgn="base" hangingPunct="0">
              <a:lnSpc>
                <a:spcPct val="90000"/>
              </a:lnSpc>
              <a:spcBef>
                <a:spcPct val="30000"/>
              </a:spcBef>
              <a:spcAft>
                <a:spcPct val="0"/>
              </a:spcAft>
              <a:buFontTx/>
              <a:buChar char="•"/>
            </a:pPr>
            <a:endParaRPr lang="en-US" kern="1200" dirty="0" smtClean="0">
              <a:solidFill>
                <a:schemeClr val="tx1"/>
              </a:solidFill>
              <a:latin typeface="+mn-lt"/>
              <a:ea typeface="+mn-ea"/>
              <a:cs typeface="+mn-cs"/>
            </a:endParaRPr>
          </a:p>
          <a:p>
            <a:pPr>
              <a:lnSpc>
                <a:spcPct val="90000"/>
              </a:lnSpc>
            </a:pPr>
            <a:r>
              <a:rPr lang="en-US" dirty="0" smtClean="0">
                <a:latin typeface="+mn-lt"/>
              </a:rPr>
              <a:t>Backup can be performed in the following ways:</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While the workload is running and in use. In that case, products such as Microsoft SQL Server® and </a:t>
            </a:r>
            <a:r>
              <a:rPr lang="en-US" dirty="0" smtClean="0"/>
              <a:t>Microsoft </a:t>
            </a:r>
            <a:r>
              <a:rPr lang="en-US" kern="1200" dirty="0" smtClean="0">
                <a:solidFill>
                  <a:schemeClr val="tx1"/>
                </a:solidFill>
                <a:latin typeface="+mn-lt"/>
                <a:ea typeface="+mn-ea"/>
                <a:cs typeface="+mn-cs"/>
              </a:rPr>
              <a:t>Exchange Server have specific backup application requirements to ensure that a complete backup is obtained. For example, transactions that are in memory must be backed up and transaction log files must be committed to the database.</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The workload can be paused while a backup is completed. That will ensure a complete backup, but the applications will be unavailable to users while the backup takes place. </a:t>
            </a:r>
          </a:p>
          <a:p>
            <a:pPr>
              <a:lnSpc>
                <a:spcPct val="90000"/>
              </a:lnSpc>
            </a:pPr>
            <a:endParaRPr lang="en-US" dirty="0" smtClean="0">
              <a:latin typeface="+mn-lt"/>
            </a:endParaRPr>
          </a:p>
          <a:p>
            <a:pPr>
              <a:lnSpc>
                <a:spcPct val="90000"/>
              </a:lnSpc>
            </a:pPr>
            <a:r>
              <a:rPr lang="en-US" b="1" dirty="0" smtClean="0">
                <a:latin typeface="+mn-lt"/>
              </a:rPr>
              <a:t>Option 1: Application Backup Approach</a:t>
            </a:r>
          </a:p>
          <a:p>
            <a:pPr>
              <a:lnSpc>
                <a:spcPct val="90000"/>
              </a:lnSpc>
            </a:pPr>
            <a:r>
              <a:rPr lang="en-US" dirty="0" smtClean="0">
                <a:latin typeface="+mn-lt"/>
              </a:rPr>
              <a:t>Performing application-level backups has the following characteristics: </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The backup and restore process may be simplified, because administrators can use specific application-level capabilities to manage the backup and restore processes. </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The backup files themselves can be significantly smaller than those generated from a guest- or host-level backup.</a:t>
            </a:r>
          </a:p>
          <a:p>
            <a:pPr marL="171450" indent="-171450" algn="l" rtl="0" eaLnBrk="0" fontAlgn="base" hangingPunct="0">
              <a:lnSpc>
                <a:spcPct val="90000"/>
              </a:lnSpc>
              <a:spcBef>
                <a:spcPct val="30000"/>
              </a:spcBef>
              <a:spcAft>
                <a:spcPct val="0"/>
              </a:spcAft>
              <a:buFontTx/>
              <a:buChar char="•"/>
            </a:pPr>
            <a:r>
              <a:rPr lang="en-US" kern="1200" dirty="0" smtClean="0">
                <a:solidFill>
                  <a:schemeClr val="tx1"/>
                </a:solidFill>
                <a:latin typeface="+mn-lt"/>
                <a:ea typeface="+mn-ea"/>
                <a:cs typeface="+mn-cs"/>
              </a:rPr>
              <a:t>Application-specific backups can have a significant impact on the host system from a CPU, disk, and network usage perspective.</a:t>
            </a:r>
          </a:p>
          <a:p>
            <a:pPr marL="171450" indent="-171450" algn="l" rtl="0" eaLnBrk="0" fontAlgn="base" hangingPunct="0">
              <a:lnSpc>
                <a:spcPct val="90000"/>
              </a:lnSpc>
              <a:spcBef>
                <a:spcPct val="30000"/>
              </a:spcBef>
              <a:spcAft>
                <a:spcPct val="0"/>
              </a:spcAft>
              <a:buFontTx/>
              <a:buChar char="•"/>
            </a:pPr>
            <a:endParaRPr lang="en-US" sz="1000" kern="1200" dirty="0" smtClean="0">
              <a:solidFill>
                <a:schemeClr val="tx1"/>
              </a:solidFill>
              <a:latin typeface="+mn-lt"/>
              <a:ea typeface="+mn-ea"/>
              <a:cs typeface="+mn-cs"/>
            </a:endParaRPr>
          </a:p>
          <a:p>
            <a:pPr>
              <a:lnSpc>
                <a:spcPct val="90000"/>
              </a:lnSpc>
            </a:pPr>
            <a:r>
              <a:rPr lang="en-US" b="1" dirty="0" smtClean="0">
                <a:latin typeface="+mn-lt"/>
              </a:rPr>
              <a:t>Option 2: Workload Backup Approach</a:t>
            </a:r>
          </a:p>
          <a:p>
            <a:pPr>
              <a:lnSpc>
                <a:spcPct val="90000"/>
              </a:lnSpc>
            </a:pPr>
            <a:r>
              <a:rPr lang="en-US" dirty="0" smtClean="0">
                <a:latin typeface="+mn-lt"/>
              </a:rPr>
              <a:t>In workload-level backups, the virtualized workload may include a backup agent such as Microsoft System Center Data Protection Manager 2007 that is responsible for transferring backups to a designated storage location, or the native Windows® Backup application can be used. Workload-level backups can have a significant performance impact on the host system from a CPU, disk, and network usage perspective.</a:t>
            </a:r>
          </a:p>
          <a:p>
            <a:pPr>
              <a:lnSpc>
                <a:spcPct val="90000"/>
              </a:lnSpc>
            </a:pPr>
            <a:endParaRPr lang="en-US" dirty="0" smtClean="0">
              <a:latin typeface="+mn-lt"/>
            </a:endParaRPr>
          </a:p>
          <a:p>
            <a:pPr>
              <a:lnSpc>
                <a:spcPct val="90000"/>
              </a:lnSpc>
            </a:pPr>
            <a:r>
              <a:rPr lang="en-US" b="1" dirty="0" smtClean="0">
                <a:latin typeface="+mn-lt"/>
              </a:rPr>
              <a:t>Option 3: Virtualization Host Backup Approach</a:t>
            </a:r>
          </a:p>
          <a:p>
            <a:pPr>
              <a:lnSpc>
                <a:spcPct val="90000"/>
              </a:lnSpc>
            </a:pPr>
            <a:r>
              <a:rPr lang="en-US" dirty="0" smtClean="0">
                <a:latin typeface="+mn-lt"/>
              </a:rPr>
              <a:t>When performing backups at the virtualization host level, two options are available: </a:t>
            </a:r>
          </a:p>
          <a:p>
            <a:pPr marL="171450" indent="-171450" algn="l" rtl="0" eaLnBrk="0" fontAlgn="base" hangingPunct="0">
              <a:lnSpc>
                <a:spcPct val="90000"/>
              </a:lnSpc>
              <a:spcBef>
                <a:spcPct val="30000"/>
              </a:spcBef>
              <a:spcAft>
                <a:spcPct val="0"/>
              </a:spcAft>
              <a:buFontTx/>
              <a:buChar char="•"/>
            </a:pPr>
            <a:r>
              <a:rPr lang="en-US" b="1" kern="1200" dirty="0" smtClean="0">
                <a:solidFill>
                  <a:schemeClr val="tx1"/>
                </a:solidFill>
                <a:latin typeface="+mn-lt"/>
                <a:ea typeface="+mn-ea"/>
                <a:cs typeface="+mn-cs"/>
              </a:rPr>
              <a:t>Offline backups.</a:t>
            </a:r>
            <a:r>
              <a:rPr lang="en-US" kern="1200" dirty="0" smtClean="0">
                <a:solidFill>
                  <a:schemeClr val="tx1"/>
                </a:solidFill>
                <a:latin typeface="+mn-lt"/>
                <a:ea typeface="+mn-ea"/>
                <a:cs typeface="+mn-cs"/>
              </a:rPr>
              <a:t> This approach requires turning off the VM or placing it in a saved state before copying files. After the copy process is complete, the VM can be started again. This approach involves downtime for each VM, but it provides a simple method for implementing complete backups.</a:t>
            </a:r>
          </a:p>
          <a:p>
            <a:pPr marL="171450" indent="-171450" algn="l" rtl="0" eaLnBrk="0" fontAlgn="base" hangingPunct="0">
              <a:lnSpc>
                <a:spcPct val="90000"/>
              </a:lnSpc>
              <a:spcBef>
                <a:spcPct val="30000"/>
              </a:spcBef>
              <a:spcAft>
                <a:spcPct val="0"/>
              </a:spcAft>
              <a:buFontTx/>
              <a:buChar char="•"/>
            </a:pPr>
            <a:r>
              <a:rPr lang="en-US" b="1" kern="1200" dirty="0" smtClean="0">
                <a:solidFill>
                  <a:schemeClr val="tx1"/>
                </a:solidFill>
                <a:latin typeface="+mn-lt"/>
                <a:ea typeface="+mn-ea"/>
                <a:cs typeface="+mn-cs"/>
              </a:rPr>
              <a:t>Online backups.</a:t>
            </a:r>
            <a:r>
              <a:rPr lang="en-US" kern="1200" dirty="0" smtClean="0">
                <a:solidFill>
                  <a:schemeClr val="tx1"/>
                </a:solidFill>
                <a:latin typeface="+mn-lt"/>
                <a:ea typeface="+mn-ea"/>
                <a:cs typeface="+mn-cs"/>
              </a:rPr>
              <a:t> This approach uses System Center Data Protection Manager, which takes a snapshot using Volume Shadow Copy Service (VSS), while the VM is running. Using this method avoids downtime but may affect performance momentarily.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90000"/>
              </a:lnSpc>
              <a:spcBef>
                <a:spcPct val="30000"/>
              </a:spcBef>
              <a:spcAft>
                <a:spcPct val="0"/>
              </a:spcAft>
              <a:buClrTx/>
              <a:buSzTx/>
              <a:buFontTx/>
              <a:buNone/>
              <a:tabLst/>
              <a:defRPr/>
            </a:pPr>
            <a:r>
              <a:rPr lang="en-US" sz="1000" b="1" dirty="0" smtClean="0">
                <a:latin typeface="+mn-lt"/>
              </a:rPr>
              <a:t>Step 3: Select the Backup and Fault Tolerance Approaches for Each Workload (Continued)</a:t>
            </a:r>
          </a:p>
          <a:p>
            <a:pPr>
              <a:lnSpc>
                <a:spcPct val="90000"/>
              </a:lnSpc>
            </a:pPr>
            <a:endParaRPr lang="en-US" sz="1000" dirty="0" smtClean="0">
              <a:latin typeface="+mn-lt"/>
            </a:endParaRPr>
          </a:p>
          <a:p>
            <a:pPr>
              <a:lnSpc>
                <a:spcPct val="90000"/>
              </a:lnSpc>
            </a:pPr>
            <a:r>
              <a:rPr lang="en-US" sz="1000" b="1" dirty="0" smtClean="0">
                <a:latin typeface="+mn-lt"/>
              </a:rPr>
              <a:t>Task 2: Select the Fault Tolerance Approach</a:t>
            </a:r>
          </a:p>
          <a:p>
            <a:pPr>
              <a:lnSpc>
                <a:spcPct val="90000"/>
              </a:lnSpc>
            </a:pPr>
            <a:r>
              <a:rPr lang="en-US" sz="1000" dirty="0" smtClean="0">
                <a:latin typeface="+mn-lt"/>
              </a:rPr>
              <a:t>Select the most appropriate fault tolerance approach for each workload that will be virtualized. The technical approach can vary based on the details of the underlying operating system and applications that will run in the virtualized environment. Complete this task for each workload and record the option selected in Table A-4 in Appendix A in the guide.</a:t>
            </a:r>
          </a:p>
          <a:p>
            <a:pPr>
              <a:lnSpc>
                <a:spcPct val="90000"/>
              </a:lnSpc>
            </a:pPr>
            <a:endParaRPr lang="en-US" sz="1000" dirty="0" smtClean="0">
              <a:latin typeface="+mn-lt"/>
            </a:endParaRPr>
          </a:p>
          <a:p>
            <a:pPr>
              <a:lnSpc>
                <a:spcPct val="90000"/>
              </a:lnSpc>
            </a:pPr>
            <a:r>
              <a:rPr lang="en-US" sz="1000" b="1" dirty="0" smtClean="0">
                <a:latin typeface="+mn-lt"/>
              </a:rPr>
              <a:t>Option 1: Network Load Balancing (NLB)</a:t>
            </a:r>
          </a:p>
          <a:p>
            <a:pPr>
              <a:lnSpc>
                <a:spcPct val="90000"/>
              </a:lnSpc>
            </a:pPr>
            <a:r>
              <a:rPr lang="en-US" sz="1000" dirty="0" smtClean="0">
                <a:latin typeface="+mn-lt"/>
              </a:rPr>
              <a:t>Stateless applications such as web servers can have fault tolerance support by establishing </a:t>
            </a:r>
            <a:r>
              <a:rPr lang="en-US" sz="1000" dirty="0" smtClean="0"/>
              <a:t>NLB</a:t>
            </a:r>
            <a:r>
              <a:rPr lang="en-US" sz="1000" dirty="0" smtClean="0">
                <a:latin typeface="+mn-lt"/>
              </a:rPr>
              <a:t> across multiple identical instances of the application. NLB technology distributes the inbound traffic headed for the application across multiple machines running the same application, which allows for one server to fail and the remaining servers to pick up the load. Windows Server has a software implementation of NLB built in.</a:t>
            </a:r>
          </a:p>
          <a:p>
            <a:pPr>
              <a:lnSpc>
                <a:spcPct val="90000"/>
              </a:lnSpc>
            </a:pPr>
            <a:endParaRPr lang="en-US" sz="1000" dirty="0" smtClean="0">
              <a:latin typeface="+mn-lt"/>
            </a:endParaRPr>
          </a:p>
          <a:p>
            <a:pPr>
              <a:lnSpc>
                <a:spcPct val="90000"/>
              </a:lnSpc>
            </a:pPr>
            <a:r>
              <a:rPr lang="en-US" sz="1000" dirty="0" smtClean="0">
                <a:latin typeface="+mn-lt"/>
              </a:rPr>
              <a:t>A hardware NLB solution can distribute requests based on a variety of load-distribution algorithms. It can also monitor various nodes in the server farm and ensure that they are operating properly before sending requests to them. This option requires that at least one additional VM be added for each application using NLB.</a:t>
            </a:r>
          </a:p>
          <a:p>
            <a:pPr>
              <a:lnSpc>
                <a:spcPct val="90000"/>
              </a:lnSpc>
            </a:pPr>
            <a:endParaRPr lang="en-US" sz="1000" dirty="0" smtClean="0">
              <a:latin typeface="+mn-lt"/>
            </a:endParaRPr>
          </a:p>
          <a:p>
            <a:pPr>
              <a:lnSpc>
                <a:spcPct val="90000"/>
              </a:lnSpc>
            </a:pPr>
            <a:r>
              <a:rPr lang="en-US" sz="1000" b="1" dirty="0" smtClean="0">
                <a:latin typeface="+mn-lt"/>
              </a:rPr>
              <a:t>Option 2: Application-specific Clustering</a:t>
            </a:r>
          </a:p>
          <a:p>
            <a:pPr>
              <a:lnSpc>
                <a:spcPct val="90000"/>
              </a:lnSpc>
            </a:pPr>
            <a:r>
              <a:rPr lang="en-US" sz="1000" dirty="0" smtClean="0">
                <a:latin typeface="+mn-lt"/>
              </a:rPr>
              <a:t>Many enterprise applications that customers consider mission critical have fail over capabilities built into them through cluster awareness. These applications were designed and built to run on a Microsoft Failover Cluster service. Examples include SQL Server and Exchange Server. A cluster can be configured by using multiple VMs that have a common shared disk. This option requires that at least one additional VM be added for each workload that is being clustered. </a:t>
            </a:r>
          </a:p>
          <a:p>
            <a:pPr>
              <a:lnSpc>
                <a:spcPct val="90000"/>
              </a:lnSpc>
            </a:pPr>
            <a:endParaRPr lang="en-US" sz="1000" dirty="0" smtClean="0">
              <a:latin typeface="+mn-lt"/>
            </a:endParaRPr>
          </a:p>
          <a:p>
            <a:pPr>
              <a:lnSpc>
                <a:spcPct val="90000"/>
              </a:lnSpc>
            </a:pPr>
            <a:r>
              <a:rPr lang="en-US" sz="1000" b="1" dirty="0" smtClean="0">
                <a:latin typeface="+mn-lt"/>
              </a:rPr>
              <a:t>Option 3: Host Clustering</a:t>
            </a:r>
          </a:p>
          <a:p>
            <a:pPr>
              <a:lnSpc>
                <a:spcPct val="90000"/>
              </a:lnSpc>
            </a:pPr>
            <a:r>
              <a:rPr lang="en-US" sz="1000" dirty="0" smtClean="0">
                <a:latin typeface="+mn-lt"/>
              </a:rPr>
              <a:t>The physical virtualization hosts can be configured with Microsoft Failover Cluster service as a failover cluster using shared storage. In this configuration, if the host server running the VMs fails, the virtualization host and all its VMs fail over to another host in the cluster. The cluster would then attempt to restart each VM on the new node of the cluster.</a:t>
            </a:r>
          </a:p>
          <a:p>
            <a:pPr>
              <a:lnSpc>
                <a:spcPct val="90000"/>
              </a:lnSpc>
            </a:pPr>
            <a:r>
              <a:rPr lang="en-US" sz="1000" b="1" dirty="0" smtClean="0">
                <a:latin typeface="+mn-lt"/>
              </a:rPr>
              <a:t>Note:</a:t>
            </a:r>
            <a:r>
              <a:rPr lang="en-US" sz="1000" dirty="0" smtClean="0">
                <a:latin typeface="+mn-lt"/>
              </a:rPr>
              <a:t>  The applications inside each VM are not cluster aware, so there is no guarantee that the application will restart in the correct manner.</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50" b="1" dirty="0" smtClean="0">
                <a:latin typeface="+mn-lt"/>
              </a:rPr>
              <a:t>Step 4: Summarize and Analyze the Workload Requirements</a:t>
            </a:r>
          </a:p>
          <a:p>
            <a:r>
              <a:rPr lang="en-US" sz="850" dirty="0" smtClean="0">
                <a:latin typeface="+mn-lt"/>
              </a:rPr>
              <a:t>In this step, the information collected in the previous</a:t>
            </a:r>
            <a:r>
              <a:rPr lang="en-US" sz="850" baseline="0" dirty="0" smtClean="0">
                <a:latin typeface="+mn-lt"/>
              </a:rPr>
              <a:t> steps </a:t>
            </a:r>
            <a:r>
              <a:rPr lang="en-US" sz="850" dirty="0" smtClean="0">
                <a:latin typeface="+mn-lt"/>
              </a:rPr>
              <a:t>will be combined to summarize the overall requirements for the solution. By the end of the step, the information will be available to start designing the virtualization host infrastructure.</a:t>
            </a:r>
          </a:p>
          <a:p>
            <a:r>
              <a:rPr lang="en-US" sz="850" b="1" dirty="0" smtClean="0">
                <a:latin typeface="+mn-lt"/>
              </a:rPr>
              <a:t>Task 1: Group Workloads</a:t>
            </a:r>
          </a:p>
          <a:p>
            <a:r>
              <a:rPr lang="en-US" sz="850" dirty="0" smtClean="0">
                <a:latin typeface="+mn-lt"/>
              </a:rPr>
              <a:t>Group workloads based on similarities in:</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Physical isolation requirements.</a:t>
            </a:r>
            <a:r>
              <a:rPr lang="en-US" sz="850" kern="1200" dirty="0" smtClean="0">
                <a:solidFill>
                  <a:schemeClr val="tx1"/>
                </a:solidFill>
                <a:latin typeface="+mn-lt"/>
                <a:ea typeface="+mn-ea"/>
                <a:cs typeface="+mn-cs"/>
              </a:rPr>
              <a:t> Separate workloads that must be isolated from each other into different groups.</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Coexistence and compatibility of workloads.</a:t>
            </a:r>
            <a:r>
              <a:rPr lang="en-US" sz="850" kern="1200" dirty="0" smtClean="0">
                <a:solidFill>
                  <a:schemeClr val="tx1"/>
                </a:solidFill>
                <a:latin typeface="+mn-lt"/>
                <a:ea typeface="+mn-ea"/>
                <a:cs typeface="+mn-cs"/>
              </a:rPr>
              <a:t> Add workloads to groups with which they share attributes—for example, where the workloads service users in the same geography.  </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Backup requirements and approach</a:t>
            </a:r>
            <a:r>
              <a:rPr lang="en-US" sz="850" kern="1200" dirty="0" smtClean="0">
                <a:solidFill>
                  <a:schemeClr val="tx1"/>
                </a:solidFill>
                <a:latin typeface="+mn-lt"/>
                <a:ea typeface="+mn-ea"/>
                <a:cs typeface="+mn-cs"/>
              </a:rPr>
              <a:t>. Group workloads that are backed up in the same way to simplify backup procedures.</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Fault tolerance requirements.</a:t>
            </a:r>
            <a:r>
              <a:rPr lang="en-US" sz="850" kern="1200" dirty="0" smtClean="0">
                <a:solidFill>
                  <a:schemeClr val="tx1"/>
                </a:solidFill>
                <a:latin typeface="+mn-lt"/>
                <a:ea typeface="+mn-ea"/>
                <a:cs typeface="+mn-cs"/>
              </a:rPr>
              <a:t> Add workloads to groups with which they share fault tolerance requirements, which may enable a single fault-tolerant solution to be applied to each group, thereby simplifying operations.</a:t>
            </a:r>
          </a:p>
          <a:p>
            <a:r>
              <a:rPr lang="en-US" sz="850" dirty="0" smtClean="0">
                <a:latin typeface="+mn-lt"/>
              </a:rPr>
              <a:t>Group workloads that have similar requirements to determine whether they might be able to run concurrently on the same virtualization host servers.</a:t>
            </a:r>
          </a:p>
          <a:p>
            <a:r>
              <a:rPr lang="en-US" sz="850" b="1" dirty="0" smtClean="0">
                <a:latin typeface="+mn-lt"/>
              </a:rPr>
              <a:t>Task 2: Summarize Workload Hardware Resource Requirements</a:t>
            </a:r>
          </a:p>
          <a:p>
            <a:r>
              <a:rPr lang="en-US" sz="850" dirty="0" smtClean="0">
                <a:latin typeface="+mn-lt"/>
              </a:rPr>
              <a:t>For each group of workloads, use the output of Step 2 to determine the total resource requirements of the virtualization host hardware by summing the requirements of each workload that will run in the virtual infrastructure:</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CPU.</a:t>
            </a:r>
            <a:r>
              <a:rPr lang="en-US" sz="850" kern="1200" dirty="0" smtClean="0">
                <a:solidFill>
                  <a:schemeClr val="tx1"/>
                </a:solidFill>
                <a:latin typeface="+mn-lt"/>
                <a:ea typeface="+mn-ea"/>
                <a:cs typeface="+mn-cs"/>
              </a:rPr>
              <a:t> Total the CPU requirements. The final number represents the total CPU capacity requirements for the host hardware pool. </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Memory.</a:t>
            </a:r>
            <a:r>
              <a:rPr lang="en-US" sz="850" kern="1200" dirty="0" smtClean="0">
                <a:solidFill>
                  <a:schemeClr val="tx1"/>
                </a:solidFill>
                <a:latin typeface="+mn-lt"/>
                <a:ea typeface="+mn-ea"/>
                <a:cs typeface="+mn-cs"/>
              </a:rPr>
              <a:t> Total the physical RAM requirements that were obtained by using application estimates or production performance data. The result will be a value for the total amount of memory in gigabytes that the VMs require.</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Disk (storage capacity).</a:t>
            </a:r>
            <a:r>
              <a:rPr lang="en-US" sz="850" kern="1200" dirty="0" smtClean="0">
                <a:solidFill>
                  <a:schemeClr val="tx1"/>
                </a:solidFill>
                <a:latin typeface="+mn-lt"/>
                <a:ea typeface="+mn-ea"/>
                <a:cs typeface="+mn-cs"/>
              </a:rPr>
              <a:t> The specific storage requirements should include the required amount of disk space for all the VHDs created for VMs. </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Disk (performance).</a:t>
            </a:r>
            <a:r>
              <a:rPr lang="en-US" sz="850" kern="1200" dirty="0" smtClean="0">
                <a:solidFill>
                  <a:schemeClr val="tx1"/>
                </a:solidFill>
                <a:latin typeface="+mn-lt"/>
                <a:ea typeface="+mn-ea"/>
                <a:cs typeface="+mn-cs"/>
              </a:rPr>
              <a:t> Total the input/output per second (IOps) requirements to obtain a view of the total disk performance requirements.</a:t>
            </a:r>
          </a:p>
          <a:p>
            <a:pPr marL="171450" indent="-171450" algn="l" rtl="0" eaLnBrk="0" fontAlgn="base" hangingPunct="0">
              <a:spcBef>
                <a:spcPct val="30000"/>
              </a:spcBef>
              <a:spcAft>
                <a:spcPct val="0"/>
              </a:spcAft>
              <a:buFontTx/>
              <a:buChar char="•"/>
            </a:pPr>
            <a:r>
              <a:rPr lang="en-US" sz="850" b="1" kern="1200" dirty="0" smtClean="0">
                <a:solidFill>
                  <a:schemeClr val="tx1"/>
                </a:solidFill>
                <a:latin typeface="+mn-lt"/>
                <a:ea typeface="+mn-ea"/>
                <a:cs typeface="+mn-cs"/>
              </a:rPr>
              <a:t>Network.</a:t>
            </a:r>
            <a:r>
              <a:rPr lang="en-US" sz="850" kern="1200" dirty="0" smtClean="0">
                <a:solidFill>
                  <a:schemeClr val="tx1"/>
                </a:solidFill>
                <a:latin typeface="+mn-lt"/>
                <a:ea typeface="+mn-ea"/>
                <a:cs typeface="+mn-cs"/>
              </a:rPr>
              <a:t> To determine host network requirements, total the peak values of network bandwidth use. Express the result in megabits per second and the number of network adapters.</a:t>
            </a:r>
          </a:p>
          <a:p>
            <a:r>
              <a:rPr lang="en-US" sz="850" dirty="0" smtClean="0">
                <a:latin typeface="+mn-lt"/>
              </a:rPr>
              <a:t>To provide a safeguard against underestimating resource requirements, add buffer amounts when determining specific virtualization host requirements. Obtain this by adding additional capacity for each workload or by using a percentage or constant adjustment for all workloads.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latin typeface="+mn-lt"/>
              </a:rPr>
              <a:t>Step 5: Design and Place Virtualization Host Hardware</a:t>
            </a:r>
          </a:p>
          <a:p>
            <a:r>
              <a:rPr lang="en-US" sz="900" dirty="0" smtClean="0">
                <a:latin typeface="+mn-lt"/>
              </a:rPr>
              <a:t>In this step, the most appropriate type of virtualization host hardware on which to deploy the VMs will be determined.</a:t>
            </a:r>
          </a:p>
          <a:p>
            <a:r>
              <a:rPr lang="en-US" sz="900" b="1" dirty="0" smtClean="0">
                <a:latin typeface="+mn-lt"/>
              </a:rPr>
              <a:t>Task 1: Determine the Scale Strategy</a:t>
            </a:r>
          </a:p>
          <a:p>
            <a:r>
              <a:rPr lang="en-US" sz="900" dirty="0" smtClean="0">
                <a:latin typeface="+mn-lt"/>
              </a:rPr>
              <a:t>Review whether the organization has a policy for server scaling and, if so, whether that policy is to scale up or to scale out. Fewer servers with large memory and CPU support can be easier to manage and can be more cost-efficient for some infrastructures. Using smaller commodity servers with lower capacity can involve a smaller capital investment but often requires additional management effort. </a:t>
            </a:r>
          </a:p>
          <a:p>
            <a:r>
              <a:rPr lang="en-US" sz="900" b="1" dirty="0" smtClean="0">
                <a:latin typeface="+mn-lt"/>
              </a:rPr>
              <a:t>Task 2: Select the Server Hardware</a:t>
            </a:r>
          </a:p>
          <a:p>
            <a:r>
              <a:rPr lang="en-US" sz="900" dirty="0" smtClean="0">
                <a:latin typeface="+mn-lt"/>
              </a:rPr>
              <a:t>Select server hardware that supports the prerequisites for the virtualization platform that will be used: Windows Server 2008 R2 Hyper-V or Virtual Server 2005 R2 with SP1. Then, refer to the fault tolerance approach for the workloads that was determined in Step 3. If Hyper-V live migration will be used to migrate workloads within a failover cluster, both hosts in a live migration pair must use processors from the same manufacturer.</a:t>
            </a:r>
          </a:p>
          <a:p>
            <a:r>
              <a:rPr lang="en-US" sz="900" b="1" dirty="0" smtClean="0">
                <a:latin typeface="+mn-lt"/>
              </a:rPr>
              <a:t>Task 3: Place the Virtualization Servers</a:t>
            </a:r>
          </a:p>
          <a:p>
            <a:r>
              <a:rPr lang="en-US" sz="900" dirty="0" smtClean="0">
                <a:latin typeface="+mn-lt"/>
              </a:rPr>
              <a:t>Review the organization’s overall goals relative to centralization, regionalization, and decentralization of workloads. Then, for each workload that will be virtualized, use the output of Step 4, Task 1 and the following to determine the ideal location for each server that would host that workload:</a:t>
            </a:r>
          </a:p>
          <a:p>
            <a:pPr marL="171450" indent="-171450"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User location, if users are concentrated in a few locations.</a:t>
            </a:r>
          </a:p>
          <a:p>
            <a:pPr marL="171450" indent="-171450"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Regulatory or business requirements.</a:t>
            </a:r>
          </a:p>
          <a:p>
            <a:pPr marL="171450" indent="-171450"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Availability of skills and resources to operate the servers.</a:t>
            </a:r>
          </a:p>
          <a:p>
            <a:pPr marL="171450" indent="-171450" algn="l" rtl="0" eaLnBrk="0" fontAlgn="base" hangingPunct="0">
              <a:spcBef>
                <a:spcPct val="30000"/>
              </a:spcBef>
              <a:spcAft>
                <a:spcPct val="0"/>
              </a:spcAft>
              <a:buFontTx/>
              <a:buChar char="•"/>
            </a:pPr>
            <a:r>
              <a:rPr lang="en-US" sz="900" kern="1200" dirty="0" smtClean="0">
                <a:solidFill>
                  <a:schemeClr val="tx1"/>
                </a:solidFill>
                <a:latin typeface="+mn-lt"/>
                <a:ea typeface="+mn-ea"/>
                <a:cs typeface="+mn-cs"/>
              </a:rPr>
              <a:t>Maintenance strategy. If Hyper-V live migration will be used to move workloads between hosts (for example, to enable planned downtime on one of those hosts), then the hosts must be connected in a failover cluster on the same local area network segment, with access to a shared logical unit number.</a:t>
            </a:r>
          </a:p>
          <a:p>
            <a:r>
              <a:rPr lang="en-US" sz="900" dirty="0" smtClean="0">
                <a:latin typeface="+mn-lt"/>
              </a:rPr>
              <a:t>After completing this task, the location of the servers will have been determined. </a:t>
            </a:r>
          </a:p>
          <a:p>
            <a:r>
              <a:rPr lang="en-US" sz="900" b="1" dirty="0" smtClean="0">
                <a:latin typeface="+mn-lt"/>
              </a:rPr>
              <a:t>Task 4: Apply Fault-Tolerance Requirements</a:t>
            </a:r>
          </a:p>
          <a:p>
            <a:r>
              <a:rPr lang="en-US" sz="900" dirty="0" smtClean="0">
                <a:latin typeface="+mn-lt"/>
              </a:rPr>
              <a:t>Review the requirements for fault tolerance that were determined in Step 3. The hosts in the failover cluster may require access to shared storage, in which case both hosts in a failover pair may need to be sited local to each other.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6: Map Workloads to Hosts</a:t>
            </a:r>
          </a:p>
          <a:p>
            <a:r>
              <a:rPr lang="en-US" sz="1000" dirty="0" smtClean="0"/>
              <a:t>The purpose of this step is to determine which workloads will be placed on which physical hosts and how many of those hosts will be required. </a:t>
            </a:r>
          </a:p>
          <a:p>
            <a:endParaRPr lang="en-US" sz="1000" dirty="0" smtClean="0"/>
          </a:p>
          <a:p>
            <a:r>
              <a:rPr lang="en-US" sz="1000" b="1" dirty="0" smtClean="0"/>
              <a:t>Task 1: Determine Host Resource Threshold/Buffer Limits</a:t>
            </a:r>
          </a:p>
          <a:p>
            <a:r>
              <a:rPr lang="en-US" sz="1000" dirty="0" smtClean="0"/>
              <a:t>Decide on the optimum host resource use levels for CPU and memory, since that will determine how many workloads can fit on any given host. </a:t>
            </a:r>
          </a:p>
          <a:p>
            <a:endParaRPr lang="en-US" sz="1000" dirty="0" smtClean="0"/>
          </a:p>
          <a:p>
            <a:r>
              <a:rPr lang="en-US" sz="1000" b="1" dirty="0" smtClean="0"/>
              <a:t>Task 2: Map Workloads to the Form Factor</a:t>
            </a:r>
          </a:p>
          <a:p>
            <a:r>
              <a:rPr lang="en-US" sz="1000" dirty="0" smtClean="0"/>
              <a:t>Map all of the workloads onto as few physical servers as possible in each geography, while respecting the needs for server buffer, isolation, availability, backup type, and geographic location. To do this, refer to Step 2 and the method that was used to collect the workload requirements. If System Center Virtual Machine Manager or MAP were used, they can be used here to model and recommend workload placement. If these tools are not available or not appropriate, then this task must be performed manually. Start by categorizing the workloads based on their CPU and memory requirements. </a:t>
            </a:r>
          </a:p>
          <a:p>
            <a:endParaRPr lang="en-US" sz="1000" dirty="0" smtClean="0"/>
          </a:p>
          <a:p>
            <a:r>
              <a:rPr lang="en-US" sz="1000" dirty="0" smtClean="0"/>
              <a:t>Next, combine or separate workloads based on their backup, availability, and isolation requirements. For example, if entire VM backup is required, deploy the workload onto virtualization host servers designated for that task. System Center Data Protection Manager provides this capability to back up an entire VM. Ideally, this process would be likened to an automatic coin counter where all of the coins are put in a funnel in the top of the machine and the coins are automatically separated into their respective denominations and stacked in sizes that fit the coin wrappers. When a stack is full, the machine stops until the full wrapper is removed and a new one is positioned.</a:t>
            </a:r>
          </a:p>
          <a:p>
            <a:endParaRPr lang="en-US" sz="1000" dirty="0" smtClean="0"/>
          </a:p>
          <a:p>
            <a:r>
              <a:rPr lang="en-US" sz="1000" dirty="0" smtClean="0"/>
              <a:t>At the end of this exercise, all workloads and requirements should be accounted for and the number of physical servers should be identified. Additional servers may be required to meet fault tolerance requirements. These are addressed in the guide. It may be appropriate to iterate through this process using different form factor designs to find the optimal configuration.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50" b="1" dirty="0" smtClean="0">
                <a:latin typeface="+mn-lt"/>
              </a:rPr>
              <a:t>Step 7: Design the Network Connections</a:t>
            </a:r>
          </a:p>
          <a:p>
            <a:endParaRPr lang="en-US" sz="950" b="1" dirty="0" smtClean="0">
              <a:latin typeface="+mn-lt"/>
            </a:endParaRPr>
          </a:p>
          <a:p>
            <a:r>
              <a:rPr lang="en-US" sz="950" b="1" dirty="0" smtClean="0">
                <a:latin typeface="+mn-lt"/>
              </a:rPr>
              <a:t>Task 1: Select the Backup Approach</a:t>
            </a:r>
          </a:p>
          <a:p>
            <a:r>
              <a:rPr lang="en-US" sz="950" dirty="0" smtClean="0">
                <a:latin typeface="+mn-lt"/>
              </a:rPr>
              <a:t>The following items provide more information to consider relative to designing the backup approach: </a:t>
            </a:r>
          </a:p>
          <a:p>
            <a:pPr marL="114300" lvl="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Data loss tolerance.</a:t>
            </a:r>
            <a:r>
              <a:rPr lang="en-US" sz="950" kern="1200" dirty="0" smtClean="0">
                <a:solidFill>
                  <a:schemeClr val="tx1"/>
                </a:solidFill>
                <a:latin typeface="+mn-lt"/>
                <a:ea typeface="+mn-ea"/>
                <a:cs typeface="+mn-cs"/>
              </a:rPr>
              <a:t> How much data can the business afford to lose (minutes, hours, or days)? Frequent backups increase the cost and complexity of the implementation.</a:t>
            </a:r>
          </a:p>
          <a:p>
            <a:pPr marL="114300" lvl="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Speed of data recovery.</a:t>
            </a:r>
            <a:r>
              <a:rPr lang="en-US" sz="950" kern="1200" dirty="0" smtClean="0">
                <a:solidFill>
                  <a:schemeClr val="tx1"/>
                </a:solidFill>
                <a:latin typeface="+mn-lt"/>
                <a:ea typeface="+mn-ea"/>
                <a:cs typeface="+mn-cs"/>
              </a:rPr>
              <a:t> How quickly must the organization’s data be recovered after a problem occurs? </a:t>
            </a:r>
          </a:p>
          <a:p>
            <a:pPr marL="114300" lvl="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VHD copy.</a:t>
            </a:r>
            <a:r>
              <a:rPr lang="en-US" sz="950" kern="1200" dirty="0" smtClean="0">
                <a:solidFill>
                  <a:schemeClr val="tx1"/>
                </a:solidFill>
                <a:latin typeface="+mn-lt"/>
                <a:ea typeface="+mn-ea"/>
                <a:cs typeface="+mn-cs"/>
              </a:rPr>
              <a:t> Because the entire contents of a VM are encapsulated in VHD and configuration files, a simple method of performing backups is to copy these files from the host computer’s file system. </a:t>
            </a:r>
          </a:p>
          <a:p>
            <a:pPr marL="114300" lvl="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VSS snapshot.</a:t>
            </a:r>
            <a:r>
              <a:rPr lang="en-US" sz="950" kern="1200" dirty="0" smtClean="0">
                <a:solidFill>
                  <a:schemeClr val="tx1"/>
                </a:solidFill>
                <a:latin typeface="+mn-lt"/>
                <a:ea typeface="+mn-ea"/>
                <a:cs typeface="+mn-cs"/>
              </a:rPr>
              <a:t> System Center Data Protection Manager uses the VSS writer in Windows Server 2008 Hyper-V or Virtual Server 2005 R2 with SP1 to make consistent backups of VMs while they are in use. </a:t>
            </a:r>
          </a:p>
          <a:p>
            <a:pPr marL="171450" indent="-171450">
              <a:buFont typeface="Arial" pitchFamily="34" charset="0"/>
              <a:buChar char="•"/>
            </a:pPr>
            <a:endParaRPr lang="en-US" sz="950" dirty="0" smtClean="0">
              <a:latin typeface="+mn-lt"/>
            </a:endParaRPr>
          </a:p>
          <a:p>
            <a:r>
              <a:rPr lang="en-US" sz="950" b="1" dirty="0" smtClean="0">
                <a:latin typeface="+mn-lt"/>
              </a:rPr>
              <a:t>Task 2: Design Fault Tolerance</a:t>
            </a:r>
          </a:p>
          <a:p>
            <a:pPr marL="11430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Plan for load balancing.</a:t>
            </a:r>
            <a:r>
              <a:rPr lang="en-US" sz="950" kern="1200" dirty="0" smtClean="0">
                <a:solidFill>
                  <a:schemeClr val="tx1"/>
                </a:solidFill>
                <a:latin typeface="+mn-lt"/>
                <a:ea typeface="+mn-ea"/>
                <a:cs typeface="+mn-cs"/>
              </a:rPr>
              <a:t> For each workload identified requiring NLB, determine how many additional instances of the workload are needed, and map them onto physical host systems. Load balanced VMs should be distributed across multiple hosts to protect against the failure of a single host taking down all instances of the load-balanced application.</a:t>
            </a:r>
          </a:p>
          <a:p>
            <a:pPr marL="11430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Plan for application-specific clustering.</a:t>
            </a:r>
            <a:r>
              <a:rPr lang="en-US" sz="950" kern="1200" dirty="0" smtClean="0">
                <a:solidFill>
                  <a:schemeClr val="tx1"/>
                </a:solidFill>
                <a:latin typeface="+mn-lt"/>
                <a:ea typeface="+mn-ea"/>
                <a:cs typeface="+mn-cs"/>
              </a:rPr>
              <a:t> For applications requiring fault tolerance through clustering, determine how many additional instances of the application are needed and map them onto physical host systems.</a:t>
            </a:r>
          </a:p>
          <a:p>
            <a:pPr marL="114300" indent="-114300" algn="l" rtl="0" eaLnBrk="0" fontAlgn="base" hangingPunct="0">
              <a:spcBef>
                <a:spcPct val="30000"/>
              </a:spcBef>
              <a:spcAft>
                <a:spcPct val="0"/>
              </a:spcAft>
              <a:buFontTx/>
              <a:buChar char="•"/>
            </a:pPr>
            <a:r>
              <a:rPr lang="en-US" sz="950" b="1" kern="1200" dirty="0" smtClean="0">
                <a:solidFill>
                  <a:schemeClr val="tx1"/>
                </a:solidFill>
                <a:latin typeface="+mn-lt"/>
                <a:ea typeface="+mn-ea"/>
                <a:cs typeface="+mn-cs"/>
              </a:rPr>
              <a:t>Plan for host clustering.</a:t>
            </a:r>
            <a:r>
              <a:rPr lang="en-US" sz="950" kern="1200" dirty="0" smtClean="0">
                <a:solidFill>
                  <a:schemeClr val="tx1"/>
                </a:solidFill>
                <a:latin typeface="+mn-lt"/>
                <a:ea typeface="+mn-ea"/>
                <a:cs typeface="+mn-cs"/>
              </a:rPr>
              <a:t> If Microsoft Failover Cluster service will be used, count the number of servers that have workloads requiring host clustering. Create a cluster plan supporting the defined number of active nodes. Each cluster will require at least one additional physical host server to act as the passive node in the cluster.</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t>Step 8: Design the Storage</a:t>
            </a:r>
            <a:r>
              <a:rPr lang="en-US" sz="1000" b="1" baseline="0" dirty="0" smtClean="0"/>
              <a:t> Infrastructure</a:t>
            </a:r>
            <a:endParaRPr lang="en-US" sz="1000" b="1" dirty="0" smtClean="0"/>
          </a:p>
          <a:p>
            <a:r>
              <a:rPr lang="en-US" sz="1000" dirty="0" smtClean="0"/>
              <a:t>In this step, the input/output (I/O) performance and capacity requirements of the VMs that will run on each virtualization server will be used to design the I/O subsystem for the servers.</a:t>
            </a:r>
          </a:p>
          <a:p>
            <a:endParaRPr lang="en-US" sz="1000" dirty="0" smtClean="0"/>
          </a:p>
          <a:p>
            <a:r>
              <a:rPr lang="en-US" sz="1000" b="1" dirty="0" smtClean="0"/>
              <a:t>Task 1: Plan for Performance</a:t>
            </a:r>
          </a:p>
          <a:p>
            <a:r>
              <a:rPr lang="en-US" sz="1000" dirty="0" smtClean="0"/>
              <a:t>The goal of designing storage to meet disk performance requirements is to support the required number of IOps. This information was collected in Step 2 and was recorded in Table A-2 in Appendix A: “Job Aids” in the guide. In this task, calculate the total IOps requirement for each virtualization server by totaling the IOps requirements for each VM that will run on that server. Remember to account for host-based activities in the planning, such as the impact of backup operations on disk performance, as well as adding an appropriate buffer to protect the system in the event of any system performance anomalies.</a:t>
            </a:r>
          </a:p>
          <a:p>
            <a:endParaRPr lang="en-US" sz="1000" dirty="0" smtClean="0"/>
          </a:p>
          <a:p>
            <a:r>
              <a:rPr lang="en-US" sz="1000" b="1" dirty="0" smtClean="0"/>
              <a:t>Task 2: Plan for Capacity</a:t>
            </a:r>
          </a:p>
          <a:p>
            <a:r>
              <a:rPr lang="en-US" sz="1000" dirty="0" smtClean="0"/>
              <a:t>In this task, calculate the disk capacity requirements for each virtualization server by totaling the capacity requirements for each workload that will run on the server plus the space that backups need (if any). The capacity requirement for each workload was collected in Step 2 and was recorded in Table A-2 in Appendix A: “Job Aids’ in the guide.</a:t>
            </a:r>
          </a:p>
          <a:p>
            <a:endParaRPr lang="en-US" sz="1000" dirty="0" smtClean="0"/>
          </a:p>
          <a:p>
            <a:r>
              <a:rPr lang="en-US" sz="1000" b="1" dirty="0" smtClean="0"/>
              <a:t>Task 3: Select an I/O Subsystem</a:t>
            </a:r>
          </a:p>
          <a:p>
            <a:r>
              <a:rPr lang="en-US" sz="1000" dirty="0" smtClean="0"/>
              <a:t>The choice of the form factor for the storage system should reflect the ability to provide the performance and capacity requirements as well as clustering support, if applicable, and VSS snapshot backup capabilities, if required. Record the selection for each host server in Table A-5 in Appendix A: “Job Aids” in the guide.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Microsoft</a:t>
            </a:r>
            <a:r>
              <a:rPr lang="en-US" sz="1000" baseline="30000" dirty="0" smtClean="0"/>
              <a:t>®</a:t>
            </a:r>
            <a:r>
              <a:rPr lang="en-US" sz="1000" dirty="0" smtClean="0"/>
              <a:t> Infrastructure Planning and Design (IPD) is a series of planning and design guides created to clarify and streamline the planning and design process for Microsoft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dirty="0" smtClean="0">
                <a:latin typeface="+mn-lt"/>
              </a:rPr>
              <a:t>Step 9: Design the Network</a:t>
            </a:r>
            <a:r>
              <a:rPr lang="en-US" sz="1000" b="1" baseline="0" dirty="0" smtClean="0">
                <a:latin typeface="+mn-lt"/>
              </a:rPr>
              <a:t> Infrastructure</a:t>
            </a:r>
            <a:endParaRPr lang="en-US" sz="1000" b="1" dirty="0" smtClean="0">
              <a:latin typeface="+mn-lt"/>
            </a:endParaRPr>
          </a:p>
          <a:p>
            <a:r>
              <a:rPr lang="en-US" sz="1000" dirty="0" smtClean="0">
                <a:latin typeface="+mn-lt"/>
              </a:rPr>
              <a:t>In this step, the network infrastructure will be designed.</a:t>
            </a:r>
          </a:p>
          <a:p>
            <a:endParaRPr lang="en-US" sz="1000" dirty="0" smtClean="0">
              <a:latin typeface="+mn-lt"/>
            </a:endParaRPr>
          </a:p>
          <a:p>
            <a:r>
              <a:rPr lang="en-US" sz="1000" b="1" dirty="0" smtClean="0">
                <a:latin typeface="+mn-lt"/>
              </a:rPr>
              <a:t>Task 1: Determine Host Connectivity Requirements</a:t>
            </a:r>
          </a:p>
          <a:p>
            <a:r>
              <a:rPr lang="en-US" sz="1000" dirty="0" smtClean="0">
                <a:latin typeface="+mn-lt"/>
              </a:rPr>
              <a:t>Refer to Step 2, where the requirements for network connectivity were determined for each workload. Windows Server 2008 Hyper-V and Virtual Server 2005 R2 provide the ability to configure network settings based on workload requirements.</a:t>
            </a:r>
          </a:p>
          <a:p>
            <a:r>
              <a:rPr lang="en-US" sz="1000" dirty="0" smtClean="0">
                <a:latin typeface="+mn-lt"/>
              </a:rPr>
              <a:t>The following options exist for defining network access settings for VMs:</a:t>
            </a:r>
          </a:p>
          <a:p>
            <a:pPr marL="228600" indent="-228600" algn="l" rtl="0" eaLnBrk="0" fontAlgn="base" hangingPunct="0">
              <a:spcBef>
                <a:spcPct val="30000"/>
              </a:spcBef>
              <a:spcAft>
                <a:spcPct val="0"/>
              </a:spcAft>
              <a:buFontTx/>
              <a:buChar char="•"/>
            </a:pPr>
            <a:r>
              <a:rPr lang="en-US" sz="1000" b="1" kern="1200" dirty="0" smtClean="0">
                <a:solidFill>
                  <a:schemeClr val="tx1"/>
                </a:solidFill>
                <a:latin typeface="+mn-lt"/>
                <a:ea typeface="+mn-ea"/>
                <a:cs typeface="+mn-cs"/>
              </a:rPr>
              <a:t>No network connectivity.</a:t>
            </a:r>
            <a:r>
              <a:rPr lang="en-US" sz="1000" kern="1200" dirty="0" smtClean="0">
                <a:solidFill>
                  <a:schemeClr val="tx1"/>
                </a:solidFill>
                <a:latin typeface="+mn-lt"/>
                <a:ea typeface="+mn-ea"/>
                <a:cs typeface="+mn-cs"/>
              </a:rPr>
              <a:t> In this configuration, the VM does not have network access to other VMs or physical servers.</a:t>
            </a:r>
          </a:p>
          <a:p>
            <a:pPr marL="228600" indent="-228600" algn="l" rtl="0" eaLnBrk="0" fontAlgn="base" hangingPunct="0">
              <a:spcBef>
                <a:spcPct val="30000"/>
              </a:spcBef>
              <a:spcAft>
                <a:spcPct val="0"/>
              </a:spcAft>
              <a:buFontTx/>
              <a:buChar char="•"/>
            </a:pPr>
            <a:r>
              <a:rPr lang="en-US" sz="1000" b="1" kern="1200" dirty="0" smtClean="0">
                <a:solidFill>
                  <a:schemeClr val="tx1"/>
                </a:solidFill>
                <a:latin typeface="+mn-lt"/>
                <a:ea typeface="+mn-ea"/>
                <a:cs typeface="+mn-cs"/>
              </a:rPr>
              <a:t>VM-only (logical) networks.</a:t>
            </a:r>
            <a:r>
              <a:rPr lang="en-US" sz="1000" kern="1200" dirty="0" smtClean="0">
                <a:solidFill>
                  <a:schemeClr val="tx1"/>
                </a:solidFill>
                <a:latin typeface="+mn-lt"/>
                <a:ea typeface="+mn-ea"/>
                <a:cs typeface="+mn-cs"/>
              </a:rPr>
              <a:t> For security purposes, VMs can be configured to communicate only with other VMs that are on the same virtualization host computer.</a:t>
            </a:r>
          </a:p>
          <a:p>
            <a:pPr marL="228600" indent="-228600" algn="l" rtl="0" eaLnBrk="0" fontAlgn="base" hangingPunct="0">
              <a:spcBef>
                <a:spcPct val="30000"/>
              </a:spcBef>
              <a:spcAft>
                <a:spcPct val="0"/>
              </a:spcAft>
              <a:buFontTx/>
              <a:buChar char="•"/>
            </a:pPr>
            <a:r>
              <a:rPr lang="en-US" sz="1000" b="1" kern="1200" dirty="0" smtClean="0">
                <a:solidFill>
                  <a:schemeClr val="tx1"/>
                </a:solidFill>
                <a:latin typeface="+mn-lt"/>
                <a:ea typeface="+mn-ea"/>
                <a:cs typeface="+mn-cs"/>
              </a:rPr>
              <a:t>Physical network access.</a:t>
            </a:r>
            <a:r>
              <a:rPr lang="en-US" sz="1000" kern="1200" dirty="0" smtClean="0">
                <a:solidFill>
                  <a:schemeClr val="tx1"/>
                </a:solidFill>
                <a:latin typeface="+mn-lt"/>
                <a:ea typeface="+mn-ea"/>
                <a:cs typeface="+mn-cs"/>
              </a:rPr>
              <a:t> This method allows VMs to access one or more physical networks to which the virtualization host is connected.</a:t>
            </a:r>
          </a:p>
          <a:p>
            <a:r>
              <a:rPr lang="en-US" sz="1000" dirty="0" smtClean="0">
                <a:latin typeface="+mn-lt"/>
              </a:rPr>
              <a:t>Design the number and types of network connections that will be required for each virtualization host based on the needs of the VMs that will run on it. </a:t>
            </a:r>
          </a:p>
          <a:p>
            <a:endParaRPr lang="en-US" sz="1000" dirty="0" smtClean="0">
              <a:latin typeface="+mn-lt"/>
            </a:endParaRPr>
          </a:p>
          <a:p>
            <a:r>
              <a:rPr lang="en-US" sz="1000" b="1" dirty="0" smtClean="0">
                <a:latin typeface="+mn-lt"/>
              </a:rPr>
              <a:t>Task 2: Determine Host Throughput Requirements</a:t>
            </a:r>
          </a:p>
          <a:p>
            <a:r>
              <a:rPr lang="en-US" sz="1000" dirty="0" smtClean="0">
                <a:latin typeface="+mn-lt"/>
              </a:rPr>
              <a:t>In Step 2, the network bandwidth required for each workload was established. Translate this information into specific host network requirements based on which VMs will reside on which servers. </a:t>
            </a:r>
          </a:p>
          <a:p>
            <a:endParaRPr lang="en-US" sz="1000" dirty="0" smtClean="0">
              <a:latin typeface="+mn-lt"/>
            </a:endParaRPr>
          </a:p>
          <a:p>
            <a:r>
              <a:rPr lang="en-US" sz="1000" b="1" dirty="0" smtClean="0">
                <a:latin typeface="+mn-lt"/>
              </a:rPr>
              <a:t>Task 3: Plan for Network Reliability and Availability</a:t>
            </a:r>
          </a:p>
          <a:p>
            <a:r>
              <a:rPr lang="en-US" sz="1000" dirty="0" smtClean="0">
                <a:latin typeface="+mn-lt"/>
              </a:rPr>
              <a:t>In addition to providing multiple network connections based on functional needs, ensure that physical host network connections meet reliability and availability needs. For each virtualization host, calculate the number of physical network adapters required. The determinations made for this step may inform changes in the host server design if the selected host chassis cannot support the number of physical network adapters required.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Stress the need for ensuring that a virtualized infrastructure serve the requirements of the business. It should not be virtualized for the sake of virtualization but should solve some need for reducing cost, improving performance or reliability, or reducing complexity.</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Windows Server Virtualization Guide</a:t>
            </a: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Windows Server Virtualization guide </a:t>
            </a:r>
            <a:r>
              <a:rPr lang="en-US" sz="1000" b="1" dirty="0" smtClean="0"/>
              <a:t>(continued)</a:t>
            </a:r>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Windows Server Virtualization has on infrastructure maturity as reflected in the Core Infrastructure Optimization (IO) Model.&gt;</a:t>
            </a:r>
          </a:p>
          <a:p>
            <a:endParaRPr lang="en-US" sz="1000" b="1" dirty="0" smtClean="0">
              <a:latin typeface="+mn-lt"/>
            </a:endParaRPr>
          </a:p>
          <a:p>
            <a:r>
              <a:rPr lang="en-US" sz="1000" b="0" kern="1200" dirty="0" smtClean="0">
                <a:solidFill>
                  <a:schemeClr val="tx1"/>
                </a:solidFill>
                <a:effectLst/>
                <a:latin typeface="+mn-lt"/>
                <a:ea typeface="+mn-ea"/>
                <a:cs typeface="+mn-cs"/>
              </a:rPr>
              <a:t>The Microsoft IO Model groups IT processes and technologies across a continuum of organizational maturity. (For more information, see </a:t>
            </a:r>
            <a:r>
              <a:rPr lang="en-US" sz="1000" b="0" u="sng" kern="1200" dirty="0" smtClean="0">
                <a:solidFill>
                  <a:schemeClr val="tx1"/>
                </a:solidFill>
                <a:effectLst/>
                <a:latin typeface="+mn-lt"/>
                <a:ea typeface="+mn-ea"/>
                <a:cs typeface="+mn-cs"/>
                <a:hlinkClick r:id="rId3"/>
              </a:rPr>
              <a:t>http://www.microsoft.com/infrastructure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and Microsoft's own experiences with its enterprise customers. A key goal for Microsoft in creating the IO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IO, Application Platform Optimization, and Business Productivity IO. According to the Core IO Model, organizations that are actively pursuing server consolidation for production workloads with virtualization are meeting one of the requirements necessary to move to the Rationalized level. </a:t>
            </a:r>
            <a:endParaRPr lang="en-US" sz="1000" b="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The guide was created to enable infrastructure planners to design virtualization infrastructure solutions. The guide includes specific design information.</a:t>
            </a:r>
          </a:p>
          <a:p>
            <a:endParaRPr lang="en-US" sz="1000" dirty="0" smtClean="0">
              <a:latin typeface="+mn-lt"/>
            </a:endParaRPr>
          </a:p>
          <a:p>
            <a:pPr>
              <a:buFontTx/>
              <a:buNone/>
            </a:pPr>
            <a:r>
              <a:rPr lang="en-US" sz="1000" dirty="0" smtClean="0">
                <a:latin typeface="+mn-lt"/>
              </a:rPr>
              <a:t>Activities that encourage sound planning. Each activity includes:</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Prerequisites and background on the activity.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Tasks that will be performed to complete the activity.</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Reference information regarding the activity’s impact on characteristics such as cost, complexity, and capacity of the solution.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Questions to ensure business needs are captured and reflected in the solution.</a:t>
            </a:r>
          </a:p>
          <a:p>
            <a:pPr lvl="1">
              <a:buFontTx/>
              <a:buChar char="•"/>
            </a:pPr>
            <a:endParaRPr lang="en-US" sz="1000" dirty="0" smtClean="0">
              <a:latin typeface="+mn-lt"/>
            </a:endParaRPr>
          </a:p>
          <a:p>
            <a:r>
              <a:rPr lang="en-US" sz="1000" dirty="0" smtClean="0">
                <a:latin typeface="+mn-lt"/>
              </a:rPr>
              <a:t>The guide is written for information technology (IT) infrastructure specialists who are responsible for planning and designing a virtualized server infrastructure.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mn-lt"/>
              </a:rPr>
              <a:t>The purpose of the guide is to focus on the considerations that organizations should take into account when designing a virtualization infrastructure.  </a:t>
            </a:r>
          </a:p>
          <a:p>
            <a:endParaRPr lang="en-US" sz="1000" dirty="0" smtClean="0">
              <a:latin typeface="+mn-lt"/>
            </a:endParaRPr>
          </a:p>
          <a:p>
            <a:r>
              <a:rPr lang="en-US" sz="1000" dirty="0" smtClean="0">
                <a:latin typeface="+mn-lt"/>
              </a:rPr>
              <a:t>This will be accomplished by enabling planners to determine workload requirements and, using those requirements, design a Windows Server</a:t>
            </a:r>
            <a:r>
              <a:rPr lang="en-US" sz="1000" b="1" baseline="30000" dirty="0" smtClean="0">
                <a:latin typeface="+mn-lt"/>
                <a:cs typeface="Arial" charset="0"/>
              </a:rPr>
              <a:t>®</a:t>
            </a:r>
            <a:r>
              <a:rPr lang="en-US" sz="1000" dirty="0" smtClean="0">
                <a:latin typeface="+mn-lt"/>
              </a:rPr>
              <a:t> 2008 Hyper-V™ infrastructure.</a:t>
            </a:r>
          </a:p>
          <a:p>
            <a:endParaRPr lang="en-US" sz="1000" dirty="0" smtClean="0">
              <a:latin typeface="+mn-lt"/>
            </a:endParaRPr>
          </a:p>
          <a:p>
            <a:r>
              <a:rPr lang="en-US" sz="1000" dirty="0" smtClean="0">
                <a:latin typeface="+mn-lt"/>
              </a:rPr>
              <a:t>Details about disaster recovery, server support, and server hosting are outside the scope of this guide.</a:t>
            </a:r>
          </a:p>
          <a:p>
            <a:endParaRPr lang="en-US" sz="1000" dirty="0" smtClean="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The guide’s design process is valid for both Windows Server 2008 and Windows Server 2008 R2 environments.</a:t>
            </a:r>
          </a:p>
          <a:p>
            <a:endParaRPr lang="en-US" sz="1000" dirty="0" smtClean="0">
              <a:latin typeface="+mn-lt"/>
            </a:endParaRPr>
          </a:p>
          <a:p>
            <a:r>
              <a:rPr lang="en-US" sz="1000" dirty="0" smtClean="0">
                <a:latin typeface="+mn-lt"/>
              </a:rPr>
              <a:t>Windows Server 2008 R2 introduces new functionality and enhancements to Hyper-V virtualization that provide improved flexibility, increased performance, and greater scalability for users, including the following:</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Live migration</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Cluster Shared Volumes </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Dynamic virtual storage support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Enhanced processor support</a:t>
            </a:r>
          </a:p>
          <a:p>
            <a:pPr marL="231572" lvl="1" indent="-231572" algn="l" rtl="0" eaLnBrk="0" fontAlgn="base" hangingPunct="0">
              <a:spcBef>
                <a:spcPct val="30000"/>
              </a:spcBef>
              <a:spcAft>
                <a:spcPct val="0"/>
              </a:spcAft>
              <a:buFontTx/>
              <a:buChar char="•"/>
              <a:defRPr/>
            </a:pPr>
            <a:r>
              <a:rPr lang="en-US" sz="1000" kern="1200" dirty="0" smtClean="0">
                <a:solidFill>
                  <a:schemeClr val="tx1"/>
                </a:solidFill>
                <a:latin typeface="+mn-lt"/>
                <a:ea typeface="+mn-ea"/>
                <a:cs typeface="+mn-cs"/>
              </a:rPr>
              <a:t>Enhanced networking support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mn-ea"/>
                <a:cs typeface="+mn-cs"/>
              </a:rPr>
              <a:t>Note that Microsoft Virtual Server 2005 R2 with Service Pack 1 (SP1) is not supported in Windows Server 2008 R2.</a:t>
            </a:r>
          </a:p>
          <a:p>
            <a:pPr marL="231572" lvl="1" indent="-231572" algn="l" rtl="0" eaLnBrk="0" fontAlgn="base" hangingPunct="0">
              <a:spcBef>
                <a:spcPct val="30000"/>
              </a:spcBef>
              <a:spcAft>
                <a:spcPct val="0"/>
              </a:spcAft>
              <a:buFontTx/>
              <a:buChar char="•"/>
              <a:defRPr/>
            </a:pPr>
            <a:endParaRPr lang="en-US" sz="1000" kern="1200" dirty="0" smtClean="0">
              <a:solidFill>
                <a:schemeClr val="tx1"/>
              </a:solidFill>
              <a:latin typeface="+mn-lt"/>
              <a:ea typeface="+mn-ea"/>
              <a:cs typeface="+mn-cs"/>
            </a:endParaRPr>
          </a:p>
          <a:p>
            <a:r>
              <a:rPr lang="en-US" sz="1000" dirty="0" smtClean="0">
                <a:latin typeface="+mn-lt"/>
              </a:rPr>
              <a:t>For more details on the changes, see http://technet.microsoft.com/en-us/library/dd391932(WS.10).aspx. </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&lt;Use this slide to discuss broad justifications for choosing server virtualization solutions.&gt;</a:t>
            </a:r>
          </a:p>
          <a:p>
            <a:endParaRPr lang="en-US" sz="1000" dirty="0" smtClean="0"/>
          </a:p>
          <a:p>
            <a:r>
              <a:rPr lang="en-US" sz="1000" dirty="0" smtClean="0"/>
              <a:t>Most organizations explore virtualization for one of the following reasons:</a:t>
            </a:r>
          </a:p>
          <a:p>
            <a:endParaRPr lang="en-US" sz="1000" dirty="0" smtClean="0"/>
          </a:p>
          <a:p>
            <a:pPr marL="171450" indent="-171450">
              <a:buFont typeface="Arial" pitchFamily="34" charset="0"/>
              <a:buChar char="•"/>
            </a:pPr>
            <a:r>
              <a:rPr lang="en-US" sz="1000" b="1" dirty="0" smtClean="0"/>
              <a:t>Server consolidation .</a:t>
            </a:r>
            <a:r>
              <a:rPr lang="en-US" sz="1000" dirty="0" smtClean="0"/>
              <a:t> By consolidating multiple server instances on one set of hardware, efficiency is gained by more fully using the hardware. </a:t>
            </a:r>
          </a:p>
          <a:p>
            <a:pPr>
              <a:buFontTx/>
              <a:buNone/>
            </a:pPr>
            <a:endParaRPr lang="en-US" sz="1000" dirty="0" smtClean="0"/>
          </a:p>
          <a:p>
            <a:pPr marL="171450" indent="-171450">
              <a:buFont typeface="Arial" pitchFamily="34" charset="0"/>
              <a:buChar char="•"/>
            </a:pPr>
            <a:r>
              <a:rPr lang="en-US" sz="1000" b="1" dirty="0" smtClean="0"/>
              <a:t>Application migration. </a:t>
            </a:r>
            <a:r>
              <a:rPr lang="en-US" sz="1000" dirty="0" smtClean="0"/>
              <a:t>Some applications do not run on newer server operating systems, creating a need for the ability to host virtual instances of legacy operating systems to run these applications.</a:t>
            </a:r>
          </a:p>
          <a:p>
            <a:pPr>
              <a:buFontTx/>
              <a:buNone/>
            </a:pPr>
            <a:endParaRPr lang="en-US" sz="1000" dirty="0" smtClean="0"/>
          </a:p>
          <a:p>
            <a:pPr marL="171450" indent="-171450">
              <a:buFont typeface="Arial" pitchFamily="34" charset="0"/>
              <a:buChar char="•"/>
            </a:pPr>
            <a:r>
              <a:rPr lang="en-US" sz="1000" b="1" dirty="0" smtClean="0"/>
              <a:t>Increase IT agility. </a:t>
            </a:r>
            <a:r>
              <a:rPr lang="en-US" sz="1000" dirty="0" smtClean="0"/>
              <a:t>Provides the ability to rapidly add and move servers to respond to changing business needs.</a:t>
            </a:r>
          </a:p>
          <a:p>
            <a:pPr>
              <a:buFontTx/>
              <a:buNone/>
            </a:pPr>
            <a:endParaRPr lang="en-US" sz="1000" dirty="0" smtClean="0"/>
          </a:p>
          <a:p>
            <a:pPr marL="171450" indent="-171450">
              <a:buFont typeface="Arial" pitchFamily="34" charset="0"/>
              <a:buChar char="•"/>
            </a:pPr>
            <a:r>
              <a:rPr lang="en-US" sz="1000" b="1" dirty="0" smtClean="0"/>
              <a:t>Software development. </a:t>
            </a:r>
            <a:r>
              <a:rPr lang="en-US" sz="1000" dirty="0" smtClean="0"/>
              <a:t>By saving and restoring a set of template virtual hard disks (VHDs), developers can rapidly cycle through test scenarios during software development processes.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R="0" indent="0" fontAlgn="auto">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 architecture for Windows Server Virtualization. They are shown together in one possible implementation for illustration purposes, but other configurations are possible. </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r>
              <a:rPr lang="en-US" sz="1000" dirty="0" smtClean="0"/>
              <a:t>This slide depicts the entire planning and design flow for server virtualization. This sequence proceeds in a logical order to first determine requirements and then design an appropriate infrastructure.</a:t>
            </a:r>
          </a:p>
          <a:p>
            <a:endParaRPr lang="en-US" sz="1000" dirty="0" smtClean="0"/>
          </a:p>
          <a:p>
            <a:r>
              <a:rPr lang="en-US" sz="1000" dirty="0" smtClean="0"/>
              <a:t>Where a step represents decisions the organization must make, the guide presents a corresponding list of common response options. Other steps in this list represent tasks the organization must complete; they appear in the guide, because they are needed to complete the infrastructure design.</a:t>
            </a: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dirty="0" smtClean="0"/>
              <a:t>&lt;Use this slide as an opportunity to share best practices for infrastructure planning.&gt;</a:t>
            </a:r>
          </a:p>
          <a:p>
            <a:endParaRPr lang="en-US" sz="1000" dirty="0" smtClean="0"/>
          </a:p>
          <a:p>
            <a:r>
              <a:rPr lang="en-US" sz="1000" b="1" dirty="0" smtClean="0"/>
              <a:t>Some tips: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t>A “Job Aid” spreadsheet or other data capture method is recommended, because most organizations will have many applications and scenarios for virtualization that need to be recorded.</a:t>
            </a:r>
          </a:p>
          <a:p>
            <a:endParaRPr lang="en-US" sz="1000" dirty="0" smtClean="0"/>
          </a:p>
          <a:p>
            <a:r>
              <a:rPr lang="en-US" sz="1000" dirty="0" smtClean="0"/>
              <a:t>Ensure that management stakeholders are made part of the planning process. This ensures that there is commitment to successful completion, that business needs are captured and reflected in the plan, and that budgets can be justified.</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315200" cy="584775"/>
          </a:xfrm>
          <a:prstGeom prst="rect">
            <a:avLst/>
          </a:prstGeom>
          <a:noFill/>
        </p:spPr>
        <p:txBody>
          <a:bodyPr wrap="square" rtlCol="0">
            <a:spAutoFit/>
          </a:bodyPr>
          <a:lstStyle/>
          <a:p>
            <a:r>
              <a:rPr lang="en-US" sz="3200" dirty="0"/>
              <a:t>Windows Server</a:t>
            </a:r>
            <a:r>
              <a:rPr lang="en-US" sz="2400" baseline="30000" dirty="0"/>
              <a:t>®</a:t>
            </a:r>
            <a:r>
              <a:rPr lang="en-US" sz="3200" dirty="0"/>
              <a:t> Virtualization</a:t>
            </a:r>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November 2007</a:t>
            </a:r>
          </a:p>
          <a:p>
            <a:r>
              <a:rPr lang="en-US" sz="1400" dirty="0" smtClean="0"/>
              <a:t>Updated: February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1: Determine the Virtualization Scope</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0" indent="0">
              <a:buNone/>
            </a:pPr>
            <a:r>
              <a:rPr lang="en-US" sz="2400" dirty="0"/>
              <a:t>Task 1: Determine the </a:t>
            </a:r>
            <a:r>
              <a:rPr lang="en-US" sz="2400" dirty="0" smtClean="0"/>
              <a:t>Scope </a:t>
            </a:r>
            <a:r>
              <a:rPr lang="en-US" sz="2400" dirty="0"/>
              <a:t>of the </a:t>
            </a:r>
            <a:r>
              <a:rPr lang="en-US" sz="2400" dirty="0" smtClean="0"/>
              <a:t>Project</a:t>
            </a:r>
          </a:p>
          <a:p>
            <a:pPr marL="239713" indent="-239713"/>
            <a:r>
              <a:rPr lang="en-US" sz="2400" dirty="0"/>
              <a:t>Which part of the infrastructure will be virtualized?</a:t>
            </a:r>
          </a:p>
          <a:p>
            <a:pPr marL="509588" lvl="1" indent="-285750">
              <a:buFont typeface="Arial" pitchFamily="34" charset="0"/>
              <a:buChar char="•"/>
            </a:pPr>
            <a:r>
              <a:rPr lang="fr-FR" dirty="0" smtClean="0"/>
              <a:t>Option </a:t>
            </a:r>
            <a:r>
              <a:rPr lang="fr-FR" dirty="0"/>
              <a:t>1: Enterprise</a:t>
            </a:r>
          </a:p>
          <a:p>
            <a:pPr marL="509588" lvl="1" indent="-285750">
              <a:buFont typeface="Arial" pitchFamily="34" charset="0"/>
              <a:buChar char="•"/>
            </a:pPr>
            <a:r>
              <a:rPr lang="fr-FR" dirty="0"/>
              <a:t>Option 2: Hub</a:t>
            </a:r>
          </a:p>
          <a:p>
            <a:pPr marL="509588" lvl="1" indent="-285750">
              <a:buFont typeface="Arial" pitchFamily="34" charset="0"/>
              <a:buChar char="•"/>
            </a:pPr>
            <a:r>
              <a:rPr lang="fr-FR" dirty="0"/>
              <a:t>Option 3: Satellite</a:t>
            </a:r>
          </a:p>
          <a:p>
            <a:pPr marL="239713" indent="-239713"/>
            <a:r>
              <a:rPr lang="en-US" sz="2400" dirty="0"/>
              <a:t>Business </a:t>
            </a:r>
            <a:r>
              <a:rPr lang="en-US" sz="2400" dirty="0" smtClean="0"/>
              <a:t>validation:</a:t>
            </a:r>
            <a:endParaRPr lang="en-US" sz="2400" dirty="0"/>
          </a:p>
          <a:p>
            <a:pPr marL="509588" lvl="1" indent="-285750">
              <a:buFont typeface="Arial" pitchFamily="34" charset="0"/>
              <a:buChar char="•"/>
            </a:pPr>
            <a:r>
              <a:rPr lang="en-US" dirty="0"/>
              <a:t>Define virtualization goals/benefits</a:t>
            </a:r>
          </a:p>
          <a:p>
            <a:pPr marL="509588" lvl="1" indent="-285750">
              <a:buFont typeface="Arial" pitchFamily="34" charset="0"/>
              <a:buChar char="•"/>
            </a:pPr>
            <a:r>
              <a:rPr lang="en-US" dirty="0"/>
              <a:t>Define the scope and timeline for </a:t>
            </a:r>
            <a:r>
              <a:rPr lang="en-US" dirty="0" smtClean="0"/>
              <a:t>implementation</a:t>
            </a:r>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95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461665"/>
          </a:xfrm>
        </p:spPr>
        <p:txBody>
          <a:bodyPr/>
          <a:lstStyle/>
          <a:p>
            <a:r>
              <a:rPr lang="en-US" dirty="0"/>
              <a:t>Step 2: Create the List of Workloads</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447800"/>
            <a:ext cx="7391400" cy="3208571"/>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Task 1: Create the </a:t>
            </a:r>
            <a:r>
              <a:rPr lang="en-US" sz="2400" dirty="0" smtClean="0">
                <a:solidFill>
                  <a:schemeClr val="tx2"/>
                </a:solidFill>
              </a:rPr>
              <a:t>List </a:t>
            </a:r>
            <a:r>
              <a:rPr lang="en-US" sz="2400" dirty="0">
                <a:solidFill>
                  <a:schemeClr val="tx2"/>
                </a:solidFill>
              </a:rPr>
              <a:t>of </a:t>
            </a:r>
            <a:r>
              <a:rPr lang="en-US" sz="2400" dirty="0" smtClean="0">
                <a:solidFill>
                  <a:schemeClr val="tx2"/>
                </a:solidFill>
              </a:rPr>
              <a:t>Candidate Workloads</a:t>
            </a:r>
          </a:p>
          <a:p>
            <a:pPr marL="566738" lvl="1" indent="-284163">
              <a:spcBef>
                <a:spcPts val="300"/>
              </a:spcBef>
              <a:buClr>
                <a:schemeClr val="accent1"/>
              </a:buClr>
              <a:buFont typeface="Arial" pitchFamily="34" charset="0"/>
              <a:buChar char="•"/>
            </a:pPr>
            <a:r>
              <a:rPr lang="en-US" dirty="0">
                <a:solidFill>
                  <a:schemeClr val="tx2"/>
                </a:solidFill>
              </a:rPr>
              <a:t>Current location</a:t>
            </a:r>
          </a:p>
          <a:p>
            <a:pPr marL="566738" lvl="1" indent="-284163">
              <a:spcBef>
                <a:spcPts val="300"/>
              </a:spcBef>
              <a:buClr>
                <a:schemeClr val="accent1"/>
              </a:buClr>
              <a:buFont typeface="Arial" pitchFamily="34" charset="0"/>
              <a:buChar char="•"/>
            </a:pPr>
            <a:r>
              <a:rPr lang="en-US" dirty="0">
                <a:solidFill>
                  <a:schemeClr val="tx2"/>
                </a:solidFill>
              </a:rPr>
              <a:t>Admin contact</a:t>
            </a:r>
          </a:p>
          <a:p>
            <a:pPr marL="566738" lvl="1" indent="-284163">
              <a:spcBef>
                <a:spcPts val="300"/>
              </a:spcBef>
              <a:buClr>
                <a:schemeClr val="accent1"/>
              </a:buClr>
              <a:buFont typeface="Arial" pitchFamily="34" charset="0"/>
              <a:buChar char="•"/>
            </a:pPr>
            <a:r>
              <a:rPr lang="en-US" dirty="0">
                <a:solidFill>
                  <a:schemeClr val="tx2"/>
                </a:solidFill>
              </a:rPr>
              <a:t>Operating system</a:t>
            </a:r>
          </a:p>
          <a:p>
            <a:pPr marL="566738" lvl="1" indent="-284163">
              <a:spcBef>
                <a:spcPts val="300"/>
              </a:spcBef>
              <a:buClr>
                <a:schemeClr val="accent1"/>
              </a:buClr>
              <a:buFont typeface="Arial" pitchFamily="34" charset="0"/>
              <a:buChar char="•"/>
            </a:pPr>
            <a:r>
              <a:rPr lang="en-US" dirty="0">
                <a:solidFill>
                  <a:schemeClr val="tx2"/>
                </a:solidFill>
              </a:rPr>
              <a:t>Applications</a:t>
            </a:r>
          </a:p>
          <a:p>
            <a:pPr marL="239713" indent="-239713">
              <a:spcBef>
                <a:spcPts val="1200"/>
              </a:spcBef>
              <a:buClr>
                <a:schemeClr val="accent1"/>
              </a:buClr>
              <a:buFont typeface="Arial" pitchFamily="34" charset="0"/>
              <a:buChar char="•"/>
            </a:pPr>
            <a:r>
              <a:rPr lang="en-US" sz="2400" dirty="0">
                <a:solidFill>
                  <a:schemeClr val="tx2"/>
                </a:solidFill>
              </a:rPr>
              <a:t>Task 2: Determine </a:t>
            </a:r>
            <a:r>
              <a:rPr lang="en-US" sz="2400" dirty="0" smtClean="0">
                <a:solidFill>
                  <a:schemeClr val="tx2"/>
                </a:solidFill>
              </a:rPr>
              <a:t>Workload Compatibility</a:t>
            </a:r>
            <a:endParaRPr lang="en-US" sz="2400"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Map any constraints of specific technical requirements  against any constraints in the virtualization </a:t>
            </a:r>
            <a:r>
              <a:rPr lang="en-US" dirty="0" smtClean="0">
                <a:solidFill>
                  <a:schemeClr val="tx2"/>
                </a:solidFill>
              </a:rPr>
              <a:t>technology.</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Create the List of </a:t>
            </a:r>
            <a:r>
              <a:rPr lang="en-US" dirty="0" smtClean="0"/>
              <a:t>Workloads (Continued)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685800" y="1828800"/>
            <a:ext cx="7391400" cy="1685077"/>
          </a:xfrm>
          <a:prstGeom prst="rect">
            <a:avLst/>
          </a:prstGeom>
        </p:spPr>
        <p:txBody>
          <a:bodyPr wrap="square">
            <a:spAutoFit/>
          </a:bodyPr>
          <a:lstStyle/>
          <a:p>
            <a:pPr marL="342900" indent="-342900">
              <a:spcBef>
                <a:spcPts val="1200"/>
              </a:spcBef>
              <a:buClr>
                <a:schemeClr val="accent1"/>
              </a:buClr>
              <a:buFont typeface="Arial" pitchFamily="34" charset="0"/>
              <a:buChar char="•"/>
            </a:pPr>
            <a:r>
              <a:rPr lang="en-US" sz="2400" dirty="0">
                <a:solidFill>
                  <a:schemeClr val="tx2"/>
                </a:solidFill>
              </a:rPr>
              <a:t>Task 3: Determine </a:t>
            </a:r>
            <a:r>
              <a:rPr lang="en-US" sz="2400" dirty="0" smtClean="0">
                <a:solidFill>
                  <a:schemeClr val="tx2"/>
                </a:solidFill>
              </a:rPr>
              <a:t>Resource Requirements</a:t>
            </a:r>
            <a:endParaRPr lang="en-US" sz="2400"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Option 1: The Microsoft Assessment and </a:t>
            </a:r>
            <a:r>
              <a:rPr lang="en-US" dirty="0" smtClean="0">
                <a:solidFill>
                  <a:schemeClr val="tx2"/>
                </a:solidFill>
              </a:rPr>
              <a:t>Planning </a:t>
            </a:r>
            <a:r>
              <a:rPr lang="en-US" dirty="0">
                <a:solidFill>
                  <a:schemeClr val="tx2"/>
                </a:solidFill>
              </a:rPr>
              <a:t>Toolkit</a:t>
            </a:r>
          </a:p>
          <a:p>
            <a:pPr marL="566738" lvl="1" indent="-284163">
              <a:spcBef>
                <a:spcPts val="300"/>
              </a:spcBef>
              <a:buClr>
                <a:schemeClr val="accent1"/>
              </a:buClr>
              <a:buFont typeface="Arial" pitchFamily="34" charset="0"/>
              <a:buChar char="•"/>
            </a:pPr>
            <a:r>
              <a:rPr lang="en-US" dirty="0">
                <a:solidFill>
                  <a:schemeClr val="tx2"/>
                </a:solidFill>
              </a:rPr>
              <a:t>Option 2: </a:t>
            </a:r>
            <a:r>
              <a:rPr lang="en-US" dirty="0" smtClean="0">
                <a:solidFill>
                  <a:schemeClr val="tx2"/>
                </a:solidFill>
              </a:rPr>
              <a:t>Microsoft System </a:t>
            </a:r>
            <a:r>
              <a:rPr lang="en-US" dirty="0">
                <a:solidFill>
                  <a:schemeClr val="tx2"/>
                </a:solidFill>
              </a:rPr>
              <a:t>Center Virtual Machine Manager </a:t>
            </a:r>
            <a:r>
              <a:rPr lang="en-US" dirty="0" smtClean="0">
                <a:solidFill>
                  <a:schemeClr val="tx2"/>
                </a:solidFill>
              </a:rPr>
              <a:t>2008</a:t>
            </a:r>
            <a:endParaRPr lang="en-US" dirty="0">
              <a:solidFill>
                <a:schemeClr val="tx2"/>
              </a:solidFill>
            </a:endParaRPr>
          </a:p>
          <a:p>
            <a:pPr marL="566738" lvl="1" indent="-284163">
              <a:spcBef>
                <a:spcPts val="300"/>
              </a:spcBef>
              <a:buClr>
                <a:schemeClr val="accent1"/>
              </a:buClr>
              <a:buFont typeface="Arial" pitchFamily="34" charset="0"/>
              <a:buChar char="•"/>
            </a:pPr>
            <a:r>
              <a:rPr lang="en-US" dirty="0">
                <a:solidFill>
                  <a:schemeClr val="tx2"/>
                </a:solidFill>
              </a:rPr>
              <a:t>Option 3: </a:t>
            </a:r>
            <a:r>
              <a:rPr lang="en-US" dirty="0" smtClean="0">
                <a:solidFill>
                  <a:schemeClr val="tx2"/>
                </a:solidFill>
              </a:rPr>
              <a:t>Manually</a:t>
            </a:r>
            <a:endParaRPr lang="en-US" dirty="0">
              <a:solidFill>
                <a:schemeClr val="tx2"/>
              </a:solidFill>
            </a:endParaRPr>
          </a:p>
        </p:txBody>
      </p:sp>
    </p:spTree>
    <p:extLst>
      <p:ext uri="{BB962C8B-B14F-4D97-AF65-F5344CB8AC3E}">
        <p14:creationId xmlns:p14="http://schemas.microsoft.com/office/powerpoint/2010/main" val="136782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3: Select the Backup and Fault-Tolerance Approaches for Each Workload</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Select the </a:t>
            </a:r>
            <a:r>
              <a:rPr lang="en-US" sz="2400" dirty="0" smtClean="0"/>
              <a:t>Backup Approach</a:t>
            </a:r>
            <a:endParaRPr lang="en-US" sz="2400" dirty="0"/>
          </a:p>
          <a:p>
            <a:pPr marL="566738" lvl="1" indent="-284163">
              <a:buFont typeface="Arial" pitchFamily="34" charset="0"/>
              <a:buChar char="•"/>
            </a:pPr>
            <a:r>
              <a:rPr lang="en-US" dirty="0"/>
              <a:t>Option 1: Application backup approach</a:t>
            </a:r>
          </a:p>
          <a:p>
            <a:pPr marL="566738" lvl="1" indent="-284163">
              <a:buFont typeface="Arial" pitchFamily="34" charset="0"/>
              <a:buChar char="•"/>
            </a:pPr>
            <a:r>
              <a:rPr lang="en-US" dirty="0"/>
              <a:t>Option 2: Workload backup approach</a:t>
            </a:r>
          </a:p>
          <a:p>
            <a:pPr marL="566738" lvl="1" indent="-284163">
              <a:buFont typeface="Arial" pitchFamily="34" charset="0"/>
              <a:buChar char="•"/>
            </a:pPr>
            <a:r>
              <a:rPr lang="en-US" dirty="0"/>
              <a:t>Option 3: Virtualization host backup </a:t>
            </a:r>
            <a:r>
              <a:rPr lang="en-US" dirty="0" smtClean="0"/>
              <a:t>approach</a:t>
            </a:r>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3: Select the Backup and </a:t>
            </a:r>
            <a:r>
              <a:rPr lang="en-US" dirty="0" smtClean="0"/>
              <a:t>Fault Tolerance </a:t>
            </a:r>
            <a:r>
              <a:rPr lang="en-US" dirty="0"/>
              <a:t>Approaches for Each </a:t>
            </a:r>
            <a:r>
              <a:rPr lang="en-US" dirty="0" smtClean="0"/>
              <a:t>Workload (Continued)</a:t>
            </a:r>
            <a:endParaRPr lang="en-US" dirty="0"/>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2: Select the </a:t>
            </a:r>
            <a:r>
              <a:rPr lang="en-US" sz="2400" dirty="0" smtClean="0"/>
              <a:t>Fault Tolerance Approach</a:t>
            </a:r>
            <a:endParaRPr lang="en-US" sz="2400" dirty="0"/>
          </a:p>
          <a:p>
            <a:pPr marL="566738" lvl="1" indent="-284163">
              <a:buFont typeface="Arial" pitchFamily="34" charset="0"/>
              <a:buChar char="•"/>
            </a:pPr>
            <a:r>
              <a:rPr lang="en-US" dirty="0"/>
              <a:t>Option 1: Network Load </a:t>
            </a:r>
            <a:r>
              <a:rPr lang="en-US" dirty="0" smtClean="0"/>
              <a:t>Balancing</a:t>
            </a:r>
            <a:endParaRPr lang="en-US" dirty="0"/>
          </a:p>
          <a:p>
            <a:pPr marL="566738" lvl="1" indent="-284163">
              <a:buFont typeface="Arial" pitchFamily="34" charset="0"/>
              <a:buChar char="•"/>
            </a:pPr>
            <a:r>
              <a:rPr lang="en-US" dirty="0"/>
              <a:t>Option 2: Application-specific clustering</a:t>
            </a:r>
          </a:p>
          <a:p>
            <a:pPr marL="566738" lvl="1" indent="-284163">
              <a:buFont typeface="Arial" pitchFamily="34" charset="0"/>
              <a:buChar char="•"/>
            </a:pPr>
            <a:r>
              <a:rPr lang="en-US" dirty="0"/>
              <a:t>Option 3: Host </a:t>
            </a:r>
            <a:r>
              <a:rPr lang="en-US" dirty="0" smtClean="0"/>
              <a:t>clustering</a:t>
            </a:r>
            <a:endParaRPr lang="en-US" dirty="0"/>
          </a:p>
        </p:txBody>
      </p:sp>
    </p:spTree>
    <p:extLst>
      <p:ext uri="{BB962C8B-B14F-4D97-AF65-F5344CB8AC3E}">
        <p14:creationId xmlns:p14="http://schemas.microsoft.com/office/powerpoint/2010/main" val="4085363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4: Summarize and Analyze the Workload Requirements</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Group </a:t>
            </a:r>
            <a:r>
              <a:rPr lang="en-US" sz="2400" dirty="0" smtClean="0"/>
              <a:t>Workloads</a:t>
            </a:r>
            <a:endParaRPr lang="en-US" sz="2400" dirty="0"/>
          </a:p>
          <a:p>
            <a:pPr marL="566738" lvl="1" indent="-284163">
              <a:buFont typeface="Arial" pitchFamily="34" charset="0"/>
              <a:buChar char="•"/>
            </a:pPr>
            <a:r>
              <a:rPr lang="en-US" dirty="0"/>
              <a:t>Group workloads with similar requirements to determine </a:t>
            </a:r>
            <a:r>
              <a:rPr lang="en-US" dirty="0" smtClean="0"/>
              <a:t>whether </a:t>
            </a:r>
            <a:r>
              <a:rPr lang="en-US" dirty="0"/>
              <a:t>they might be able to run concurrently on the same virtualization host </a:t>
            </a:r>
            <a:r>
              <a:rPr lang="en-US" dirty="0" smtClean="0"/>
              <a:t>servers.</a:t>
            </a:r>
            <a:endParaRPr lang="en-US" dirty="0"/>
          </a:p>
          <a:p>
            <a:r>
              <a:rPr lang="en-US" sz="2400" dirty="0"/>
              <a:t>Task 2: Summarize </a:t>
            </a:r>
            <a:r>
              <a:rPr lang="en-US" sz="2400" dirty="0" smtClean="0"/>
              <a:t>Workload Hardware Resource Requirements</a:t>
            </a:r>
            <a:endParaRPr lang="en-US" sz="2400" dirty="0"/>
          </a:p>
          <a:p>
            <a:pPr marL="566738" lvl="1" indent="-284163">
              <a:buFont typeface="Arial" pitchFamily="34" charset="0"/>
              <a:buChar char="•"/>
            </a:pPr>
            <a:r>
              <a:rPr lang="en-US" dirty="0"/>
              <a:t>Determine total resource requirements of virtualization host hardware by summing requirements of each workload that will run in the virtual </a:t>
            </a:r>
            <a:r>
              <a:rPr lang="en-US" dirty="0" smtClean="0"/>
              <a:t>infrastructure</a:t>
            </a:r>
            <a:r>
              <a:rPr lang="en-US" dirty="0"/>
              <a:t>.</a:t>
            </a:r>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a:t>
            </a:r>
            <a:r>
              <a:rPr lang="en-US" dirty="0"/>
              <a:t>: Design and Place Virtualization Host Hardware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the </a:t>
            </a:r>
            <a:r>
              <a:rPr lang="en-US" sz="2400" dirty="0" smtClean="0"/>
              <a:t>Scale Strategy</a:t>
            </a:r>
            <a:endParaRPr lang="en-US" sz="2400" dirty="0"/>
          </a:p>
          <a:p>
            <a:r>
              <a:rPr lang="en-US" sz="2400" dirty="0"/>
              <a:t>Task 2: Select the </a:t>
            </a:r>
            <a:r>
              <a:rPr lang="en-US" sz="2400" dirty="0" smtClean="0"/>
              <a:t>Server Hardware</a:t>
            </a:r>
            <a:endParaRPr lang="en-US" sz="2400" dirty="0"/>
          </a:p>
          <a:p>
            <a:r>
              <a:rPr lang="en-US" sz="2400" dirty="0"/>
              <a:t>Task 3: Place the </a:t>
            </a:r>
            <a:r>
              <a:rPr lang="en-US" sz="2400" dirty="0" smtClean="0"/>
              <a:t>Virtualization Servers</a:t>
            </a:r>
            <a:endParaRPr lang="en-US" sz="2400" dirty="0"/>
          </a:p>
          <a:p>
            <a:r>
              <a:rPr lang="en-US" sz="2400" dirty="0"/>
              <a:t>Task 4: Apply </a:t>
            </a:r>
            <a:r>
              <a:rPr lang="en-US" sz="2400" dirty="0" smtClean="0"/>
              <a:t>Fault Tolerance Requirements</a:t>
            </a:r>
            <a:endParaRPr lang="en-US" dirty="0" smtClean="0"/>
          </a:p>
        </p:txBody>
      </p:sp>
    </p:spTree>
    <p:extLst>
      <p:ext uri="{BB962C8B-B14F-4D97-AF65-F5344CB8AC3E}">
        <p14:creationId xmlns:p14="http://schemas.microsoft.com/office/powerpoint/2010/main" val="2604256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6</a:t>
            </a:r>
            <a:r>
              <a:rPr lang="en-US" dirty="0"/>
              <a:t>: Map Workloads to Hosts</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a:t>
            </a:r>
            <a:r>
              <a:rPr lang="en-US" sz="2400" dirty="0" smtClean="0"/>
              <a:t>Host Resource Threshold/Buffer Limits</a:t>
            </a:r>
            <a:endParaRPr lang="en-US" sz="2400" dirty="0"/>
          </a:p>
          <a:p>
            <a:r>
              <a:rPr lang="en-US" sz="2400" dirty="0"/>
              <a:t>Task 2: Map </a:t>
            </a:r>
            <a:r>
              <a:rPr lang="en-US" sz="2400" dirty="0" smtClean="0"/>
              <a:t>Workloads </a:t>
            </a:r>
            <a:r>
              <a:rPr lang="en-US" sz="2400" dirty="0"/>
              <a:t>to the </a:t>
            </a:r>
            <a:r>
              <a:rPr lang="en-US" sz="2400" dirty="0" smtClean="0"/>
              <a:t>Form Factor</a:t>
            </a:r>
            <a:endParaRPr lang="en-US" sz="2400" dirty="0"/>
          </a:p>
        </p:txBody>
      </p:sp>
    </p:spTree>
    <p:extLst>
      <p:ext uri="{BB962C8B-B14F-4D97-AF65-F5344CB8AC3E}">
        <p14:creationId xmlns:p14="http://schemas.microsoft.com/office/powerpoint/2010/main" val="2375397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7</a:t>
            </a:r>
            <a:r>
              <a:rPr lang="en-US" dirty="0"/>
              <a:t>: Design Backup and Fault Tolerance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Select the </a:t>
            </a:r>
            <a:r>
              <a:rPr lang="en-US" sz="2400" dirty="0" smtClean="0"/>
              <a:t>Backup Approach</a:t>
            </a:r>
            <a:endParaRPr lang="en-US" sz="2400" dirty="0"/>
          </a:p>
          <a:p>
            <a:pPr marL="566738" lvl="1" indent="-284163">
              <a:buFont typeface="Arial" pitchFamily="34" charset="0"/>
              <a:buChar char="•"/>
            </a:pPr>
            <a:r>
              <a:rPr lang="en-US" dirty="0"/>
              <a:t>Virtual hard </a:t>
            </a:r>
            <a:r>
              <a:rPr lang="en-US" dirty="0" smtClean="0"/>
              <a:t>disk </a:t>
            </a:r>
            <a:r>
              <a:rPr lang="en-US" dirty="0"/>
              <a:t>copy</a:t>
            </a:r>
          </a:p>
          <a:p>
            <a:pPr marL="566738" lvl="1" indent="-284163">
              <a:buFont typeface="Arial" pitchFamily="34" charset="0"/>
              <a:buChar char="•"/>
            </a:pPr>
            <a:r>
              <a:rPr lang="en-US" dirty="0"/>
              <a:t>Volume Shadow Copy </a:t>
            </a:r>
            <a:r>
              <a:rPr lang="en-US" dirty="0" smtClean="0"/>
              <a:t>Service </a:t>
            </a:r>
            <a:r>
              <a:rPr lang="en-US" dirty="0"/>
              <a:t>snapshot</a:t>
            </a:r>
          </a:p>
          <a:p>
            <a:r>
              <a:rPr lang="en-US" sz="2400" dirty="0"/>
              <a:t>Task 2: Design </a:t>
            </a:r>
            <a:r>
              <a:rPr lang="en-US" sz="2400" dirty="0" smtClean="0"/>
              <a:t>Fault Tolerance</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339227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8</a:t>
            </a:r>
            <a:r>
              <a:rPr lang="en-US" dirty="0"/>
              <a:t>: Design the Storage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Plan for </a:t>
            </a:r>
            <a:r>
              <a:rPr lang="en-US" sz="2400" dirty="0" smtClean="0"/>
              <a:t>Performance</a:t>
            </a:r>
            <a:endParaRPr lang="en-US" sz="2400" dirty="0"/>
          </a:p>
          <a:p>
            <a:r>
              <a:rPr lang="en-US" sz="2400" dirty="0"/>
              <a:t>Task 2: Plan for </a:t>
            </a:r>
            <a:r>
              <a:rPr lang="en-US" sz="2400" dirty="0" smtClean="0"/>
              <a:t>Capacity</a:t>
            </a:r>
            <a:endParaRPr lang="en-US" sz="2400" dirty="0"/>
          </a:p>
          <a:p>
            <a:r>
              <a:rPr lang="en-US" sz="2400" dirty="0"/>
              <a:t>Task 3: Select an </a:t>
            </a:r>
            <a:r>
              <a:rPr lang="en-US" sz="2400" dirty="0" smtClean="0"/>
              <a:t>Input/output Subsystem</a:t>
            </a:r>
            <a:endParaRPr lang="en-US" sz="2400" dirty="0"/>
          </a:p>
          <a:p>
            <a:endParaRPr lang="en-US" dirty="0" smtClean="0"/>
          </a:p>
          <a:p>
            <a:endParaRPr lang="en-US" dirty="0" smtClean="0"/>
          </a:p>
          <a:p>
            <a:endParaRPr lang="en-US" dirty="0"/>
          </a:p>
        </p:txBody>
      </p:sp>
    </p:spTree>
    <p:extLst>
      <p:ext uri="{BB962C8B-B14F-4D97-AF65-F5344CB8AC3E}">
        <p14:creationId xmlns:p14="http://schemas.microsoft.com/office/powerpoint/2010/main" val="214655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r>
              <a:rPr lang="en-US" dirty="0" smtClean="0"/>
              <a:t>.</a:t>
            </a:r>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9</a:t>
            </a:r>
            <a:r>
              <a:rPr lang="en-US" dirty="0"/>
              <a:t>: Design the Network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a:t>
            </a:r>
            <a:r>
              <a:rPr lang="en-US" sz="2400" dirty="0" smtClean="0"/>
              <a:t>Host Connectivity Requirements</a:t>
            </a:r>
            <a:endParaRPr lang="en-US" sz="2400" dirty="0"/>
          </a:p>
          <a:p>
            <a:r>
              <a:rPr lang="en-US" sz="2400" dirty="0"/>
              <a:t>Task 2: Determine </a:t>
            </a:r>
            <a:r>
              <a:rPr lang="en-US" sz="2400" dirty="0" smtClean="0"/>
              <a:t>Host Throughput Requirements</a:t>
            </a:r>
            <a:endParaRPr lang="en-US" sz="2400" dirty="0"/>
          </a:p>
          <a:p>
            <a:r>
              <a:rPr lang="en-US" sz="2400" dirty="0"/>
              <a:t>Task 3: Plan for </a:t>
            </a:r>
            <a:r>
              <a:rPr lang="en-US" sz="2400" dirty="0" smtClean="0"/>
              <a:t>Network Reliability </a:t>
            </a:r>
            <a:r>
              <a:rPr lang="en-US" sz="2400" dirty="0"/>
              <a:t>and </a:t>
            </a:r>
            <a:r>
              <a:rPr lang="en-US" sz="2400" dirty="0" smtClean="0"/>
              <a:t>Availability</a:t>
            </a:r>
            <a:endParaRPr lang="en-US" sz="2400" dirty="0"/>
          </a:p>
        </p:txBody>
      </p:sp>
    </p:spTree>
    <p:extLst>
      <p:ext uri="{BB962C8B-B14F-4D97-AF65-F5344CB8AC3E}">
        <p14:creationId xmlns:p14="http://schemas.microsoft.com/office/powerpoint/2010/main" val="232494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28600" indent="-228600"/>
            <a:r>
              <a:rPr lang="en-US" sz="2400" dirty="0"/>
              <a:t>Organizations should base the design of their virtualization infrastructure on business and technical </a:t>
            </a:r>
            <a:r>
              <a:rPr lang="en-US" sz="2400" dirty="0" smtClean="0"/>
              <a:t>requirements.</a:t>
            </a:r>
            <a:endParaRPr lang="en-US" sz="2400" dirty="0"/>
          </a:p>
          <a:p>
            <a:pPr marL="228600" indent="-228600"/>
            <a:r>
              <a:rPr lang="en-US" sz="2400" dirty="0"/>
              <a:t>Considerations should include:</a:t>
            </a:r>
          </a:p>
          <a:p>
            <a:pPr marL="457200" lvl="1" indent="-228600">
              <a:buFont typeface="Arial" pitchFamily="34" charset="0"/>
              <a:buChar char="•"/>
            </a:pPr>
            <a:r>
              <a:rPr lang="en-US" sz="1900" dirty="0"/>
              <a:t>The scope of </a:t>
            </a:r>
            <a:r>
              <a:rPr lang="en-US" sz="1900" dirty="0" smtClean="0"/>
              <a:t>virtualization.</a:t>
            </a:r>
            <a:endParaRPr lang="en-US" sz="1900" dirty="0"/>
          </a:p>
          <a:p>
            <a:pPr marL="457200" lvl="1" indent="-228600">
              <a:buFont typeface="Arial" pitchFamily="34" charset="0"/>
              <a:buChar char="•"/>
            </a:pPr>
            <a:r>
              <a:rPr lang="en-US" sz="1900" dirty="0"/>
              <a:t>Technical requirements and </a:t>
            </a:r>
            <a:r>
              <a:rPr lang="en-US" sz="1900" dirty="0" smtClean="0"/>
              <a:t>considerations.</a:t>
            </a:r>
            <a:endParaRPr lang="en-US" sz="1900" dirty="0"/>
          </a:p>
          <a:p>
            <a:pPr marL="457200" lvl="1" indent="-228600">
              <a:buFont typeface="Arial" pitchFamily="34" charset="0"/>
              <a:buChar char="•"/>
            </a:pPr>
            <a:r>
              <a:rPr lang="en-US" sz="1900" dirty="0"/>
              <a:t>Additional business </a:t>
            </a:r>
            <a:r>
              <a:rPr lang="en-US" sz="1900" dirty="0" smtClean="0"/>
              <a:t>requirements.</a:t>
            </a:r>
            <a:endParaRPr lang="en-US" sz="1900" dirty="0"/>
          </a:p>
          <a:p>
            <a:pPr marL="457200" lvl="1" indent="-228600">
              <a:buFont typeface="Arial" pitchFamily="34" charset="0"/>
              <a:buChar char="•"/>
            </a:pPr>
            <a:r>
              <a:rPr lang="en-US" sz="1900" dirty="0"/>
              <a:t>Designing a host infrastructure to meet those </a:t>
            </a:r>
            <a:r>
              <a:rPr lang="en-US" sz="1900" dirty="0" smtClean="0"/>
              <a:t>requirements.</a:t>
            </a:r>
            <a:endParaRPr lang="en-US" sz="1900" dirty="0"/>
          </a:p>
          <a:p>
            <a:pPr marL="457200" lvl="1" indent="-228600">
              <a:buFont typeface="Arial" pitchFamily="34" charset="0"/>
              <a:buChar char="•"/>
            </a:pPr>
            <a:r>
              <a:rPr lang="en-US" sz="1900" dirty="0"/>
              <a:t>Validating the overall </a:t>
            </a:r>
            <a:r>
              <a:rPr lang="en-US" sz="1900" dirty="0" smtClean="0"/>
              <a:t>approach.</a:t>
            </a:r>
            <a:endParaRPr lang="en-US" sz="1900" dirty="0"/>
          </a:p>
          <a:p>
            <a:pPr marL="228600" lvl="2" indent="-228600">
              <a:spcBef>
                <a:spcPts val="1200"/>
              </a:spcBef>
              <a:buFont typeface="Arial" pitchFamily="34" charset="0"/>
              <a:buChar char="•"/>
            </a:pPr>
            <a:r>
              <a:rPr lang="en-US" sz="2400" dirty="0" smtClean="0"/>
              <a:t>Provide </a:t>
            </a:r>
            <a:r>
              <a:rPr lang="en-US" sz="2400" dirty="0"/>
              <a:t>feedback to </a:t>
            </a:r>
            <a:r>
              <a:rPr lang="en-US" sz="2400" dirty="0" smtClean="0">
                <a:hlinkClick r:id="rId3"/>
              </a:rPr>
              <a:t>ipdfdbk@microsoft.com</a:t>
            </a:r>
            <a:r>
              <a:rPr lang="en-US" sz="2400" dirty="0" smtClean="0"/>
              <a:t>.</a:t>
            </a:r>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smtClean="0">
                <a:solidFill>
                  <a:schemeClr val="tx2"/>
                </a:solidFill>
              </a:rPr>
              <a:t>Windows Server Virtualization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Windows Server Virtualization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r>
              <a:rPr lang="en-US" sz="1500" dirty="0" smtClean="0"/>
              <a:t>Most cost-effective design solution for implementation</a:t>
            </a:r>
          </a:p>
          <a:p>
            <a:pPr lvl="1"/>
            <a:r>
              <a:rPr lang="en-US" sz="1500" dirty="0" smtClean="0"/>
              <a:t>Alignment between the business and  IT from the beginning of the design process to the end</a:t>
            </a:r>
          </a:p>
          <a:p>
            <a:r>
              <a:rPr lang="en-US" dirty="0" smtClean="0"/>
              <a:t>Benefits for Infrastructure Stakeholders/</a:t>
            </a:r>
            <a:br>
              <a:rPr lang="en-US" dirty="0" smtClean="0"/>
            </a:br>
            <a:r>
              <a:rPr lang="en-US" dirty="0" smtClean="0"/>
              <a:t>Decision Makers</a:t>
            </a:r>
          </a:p>
          <a:p>
            <a:pPr lvl="1"/>
            <a:r>
              <a:rPr lang="en-US" sz="1500" dirty="0" smtClean="0"/>
              <a:t>Authoritative guidance</a:t>
            </a:r>
          </a:p>
          <a:p>
            <a:pPr lvl="1"/>
            <a:r>
              <a:rPr lang="en-US" sz="1500" dirty="0" smtClean="0"/>
              <a:t>Business validation questions ensuring solution meets requirements of business and infrastructure stakeholders</a:t>
            </a:r>
          </a:p>
          <a:p>
            <a:pPr lvl="1"/>
            <a:r>
              <a:rPr lang="en-US" sz="1500" dirty="0" smtClean="0"/>
              <a:t>High integrity design criteria that includes product limitations</a:t>
            </a:r>
          </a:p>
          <a:p>
            <a:pPr lvl="1"/>
            <a:r>
              <a:rPr lang="en-US" sz="1500" dirty="0" smtClean="0"/>
              <a:t>Fault-tolerant infrastructure</a:t>
            </a:r>
          </a:p>
          <a:p>
            <a:pPr lvl="1"/>
            <a:r>
              <a:rPr lang="en-US" sz="1500" dirty="0" smtClean="0"/>
              <a:t>Infrastructure that’s sized appropriately for business requirements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Windows Server Virtualization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r>
              <a:rPr lang="en-US" sz="1500" dirty="0" smtClean="0"/>
              <a:t>Rapid readiness for consulting engagements</a:t>
            </a:r>
          </a:p>
          <a:p>
            <a:pPr lvl="1"/>
            <a:r>
              <a:rPr lang="en-US" sz="1500" dirty="0" smtClean="0"/>
              <a:t>Planning and design template to standardize design and peer reviews</a:t>
            </a:r>
          </a:p>
          <a:p>
            <a:pPr lvl="1"/>
            <a:r>
              <a:rPr lang="en-US" sz="1500" dirty="0" smtClean="0"/>
              <a:t>A “leave-behind</a:t>
            </a:r>
            <a:r>
              <a:rPr lang="en-US" sz="1500" dirty="0" smtClean="0">
                <a:latin typeface="Arial"/>
                <a:cs typeface="Arial"/>
              </a:rPr>
              <a:t>”</a:t>
            </a:r>
            <a:r>
              <a:rPr lang="en-US" sz="1500" dirty="0" smtClean="0"/>
              <a:t> for pre- and post-sales visits to customer sites</a:t>
            </a:r>
          </a:p>
          <a:p>
            <a:pPr lvl="1"/>
            <a:r>
              <a:rPr lang="en-US" sz="1500" dirty="0" smtClean="0"/>
              <a:t>General classroom instruction/preparation</a:t>
            </a:r>
          </a:p>
          <a:p>
            <a:r>
              <a:rPr lang="en-US" dirty="0" smtClean="0"/>
              <a:t>Benefits for the Entire Organization</a:t>
            </a:r>
          </a:p>
          <a:p>
            <a:pPr lvl="1"/>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MOF 4.0</a:t>
            </a:r>
            <a:endParaRPr lang="en-US" dirty="0"/>
          </a:p>
        </p:txBody>
      </p:sp>
      <p:sp>
        <p:nvSpPr>
          <p:cNvPr id="3" name="Content Placeholder 2"/>
          <p:cNvSpPr>
            <a:spLocks noGrp="1"/>
          </p:cNvSpPr>
          <p:nvPr>
            <p:ph idx="1"/>
          </p:nvPr>
        </p:nvSpPr>
        <p:spPr>
          <a:xfrm>
            <a:off x="533400" y="16002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6670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Windows Server Virtualization in Microsoft IO</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630321"/>
            <a:ext cx="7705725" cy="3789404"/>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584775"/>
          </a:xfrm>
          <a:prstGeom prst="rect">
            <a:avLst/>
          </a:prstGeom>
          <a:noFill/>
        </p:spPr>
        <p:txBody>
          <a:bodyPr wrap="square" rtlCol="0">
            <a:spAutoFit/>
          </a:bodyPr>
          <a:lstStyle/>
          <a:p>
            <a:r>
              <a:rPr lang="en-US" sz="3200" dirty="0"/>
              <a:t>Windows </a:t>
            </a:r>
            <a:r>
              <a:rPr lang="en-US" sz="3200" dirty="0" smtClean="0"/>
              <a:t>Server Virtualization</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85542"/>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Windows </a:t>
            </a:r>
            <a:r>
              <a:rPr lang="en-US" dirty="0" smtClean="0">
                <a:solidFill>
                  <a:schemeClr val="tx2"/>
                </a:solidFill>
              </a:rPr>
              <a:t>Server </a:t>
            </a:r>
            <a:r>
              <a:rPr lang="en-US" dirty="0">
                <a:solidFill>
                  <a:schemeClr val="tx2"/>
                </a:solidFill>
              </a:rPr>
              <a:t>2008 Hyper-V</a:t>
            </a:r>
            <a:r>
              <a:rPr lang="en-US" dirty="0" smtClean="0">
                <a:solidFill>
                  <a:schemeClr val="tx2"/>
                </a:solidFill>
              </a:rPr>
              <a:t>™ technology</a:t>
            </a:r>
            <a:endParaRPr lang="en-US" dirty="0" smtClean="0"/>
          </a:p>
          <a:p>
            <a:endParaRPr lang="en-US" sz="2800" dirty="0" smtClean="0"/>
          </a:p>
          <a:p>
            <a:r>
              <a:rPr lang="en-US" sz="2800" dirty="0" smtClean="0"/>
              <a:t>Overview</a:t>
            </a:r>
          </a:p>
          <a:p>
            <a:pPr marL="174625" indent="-174625">
              <a:spcBef>
                <a:spcPts val="1200"/>
              </a:spcBef>
              <a:buClr>
                <a:schemeClr val="accent1"/>
              </a:buClr>
              <a:buFont typeface="Arial" pitchFamily="34" charset="0"/>
              <a:buChar char="•"/>
            </a:pPr>
            <a:r>
              <a:rPr lang="en-US" dirty="0"/>
              <a:t>What’s New in Windows Server 2008 R2</a:t>
            </a:r>
          </a:p>
          <a:p>
            <a:pPr marL="174625" indent="-174625">
              <a:spcBef>
                <a:spcPts val="1200"/>
              </a:spcBef>
              <a:buClr>
                <a:schemeClr val="accent1"/>
              </a:buClr>
              <a:buFont typeface="Arial" pitchFamily="34" charset="0"/>
              <a:buChar char="•"/>
            </a:pPr>
            <a:r>
              <a:rPr lang="en-US" dirty="0"/>
              <a:t>Determine Workload Requirements</a:t>
            </a:r>
          </a:p>
          <a:p>
            <a:pPr marL="174625" indent="-174625">
              <a:spcBef>
                <a:spcPts val="1200"/>
              </a:spcBef>
              <a:buClr>
                <a:schemeClr val="accent1"/>
              </a:buClr>
              <a:buFont typeface="Arial" pitchFamily="34" charset="0"/>
              <a:buChar char="•"/>
            </a:pPr>
            <a:r>
              <a:rPr lang="en-US" dirty="0"/>
              <a:t>Design the Host </a:t>
            </a:r>
            <a:r>
              <a:rPr lang="en-US" dirty="0" smtClean="0"/>
              <a:t>Infrastructure</a:t>
            </a:r>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Windows Server 2008 R2</a:t>
            </a:r>
          </a:p>
        </p:txBody>
      </p:sp>
      <p:sp>
        <p:nvSpPr>
          <p:cNvPr id="3" name="Rectangle 2"/>
          <p:cNvSpPr/>
          <p:nvPr/>
        </p:nvSpPr>
        <p:spPr>
          <a:xfrm>
            <a:off x="609600" y="1447800"/>
            <a:ext cx="7924800" cy="4647426"/>
          </a:xfrm>
          <a:prstGeom prst="rect">
            <a:avLst/>
          </a:prstGeom>
        </p:spPr>
        <p:txBody>
          <a:bodyPr wrap="square">
            <a:spAutoFit/>
          </a:bodyPr>
          <a:lstStyle/>
          <a:p>
            <a:pPr>
              <a:spcBef>
                <a:spcPts val="1200"/>
              </a:spcBef>
              <a:buClr>
                <a:schemeClr val="accent1"/>
              </a:buClr>
            </a:pPr>
            <a:r>
              <a:rPr lang="en-US" sz="2400" dirty="0"/>
              <a:t>Windows Server 2008 R2 introduces new functionality and enhancements to Hyper-V </a:t>
            </a:r>
            <a:r>
              <a:rPr lang="en-US" sz="2400" dirty="0" smtClean="0"/>
              <a:t>virtualization, including:</a:t>
            </a:r>
            <a:endParaRPr lang="en-US" sz="2400" dirty="0"/>
          </a:p>
          <a:p>
            <a:pPr marL="392113" indent="-217488">
              <a:spcBef>
                <a:spcPts val="1200"/>
              </a:spcBef>
              <a:buClr>
                <a:schemeClr val="accent1"/>
              </a:buClr>
              <a:buFont typeface="Arial" pitchFamily="34" charset="0"/>
              <a:buChar char="•"/>
            </a:pPr>
            <a:r>
              <a:rPr lang="en-US" dirty="0">
                <a:solidFill>
                  <a:schemeClr val="tx2"/>
                </a:solidFill>
              </a:rPr>
              <a:t>Live </a:t>
            </a:r>
            <a:r>
              <a:rPr lang="en-US" dirty="0" smtClean="0">
                <a:solidFill>
                  <a:schemeClr val="tx2"/>
                </a:solidFill>
              </a:rPr>
              <a:t>migration.</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Cluster Shared </a:t>
            </a:r>
            <a:r>
              <a:rPr lang="en-US" dirty="0" smtClean="0">
                <a:solidFill>
                  <a:schemeClr val="tx2"/>
                </a:solidFill>
              </a:rPr>
              <a:t>Volumes.</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Dynamic virtual storage </a:t>
            </a:r>
            <a:r>
              <a:rPr lang="en-US" dirty="0" smtClean="0">
                <a:solidFill>
                  <a:schemeClr val="tx2"/>
                </a:solidFill>
              </a:rPr>
              <a:t>support.</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Enhanced processor </a:t>
            </a:r>
            <a:r>
              <a:rPr lang="en-US" dirty="0" smtClean="0">
                <a:solidFill>
                  <a:schemeClr val="tx2"/>
                </a:solidFill>
              </a:rPr>
              <a:t>support.</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Enhanced networking </a:t>
            </a:r>
            <a:r>
              <a:rPr lang="en-US" dirty="0" smtClean="0">
                <a:solidFill>
                  <a:schemeClr val="tx2"/>
                </a:solidFill>
              </a:rPr>
              <a:t>support.</a:t>
            </a:r>
          </a:p>
          <a:p>
            <a:pPr marL="171450" indent="3175">
              <a:spcBef>
                <a:spcPts val="1200"/>
              </a:spcBef>
              <a:buClr>
                <a:schemeClr val="accent1"/>
              </a:buClr>
            </a:pPr>
            <a:r>
              <a:rPr lang="en-US" sz="1600" b="1" dirty="0" smtClean="0">
                <a:solidFill>
                  <a:schemeClr val="tx2"/>
                </a:solidFill>
              </a:rPr>
              <a:t>Note:</a:t>
            </a:r>
            <a:r>
              <a:rPr lang="en-US" sz="1600" dirty="0" smtClean="0">
                <a:solidFill>
                  <a:schemeClr val="tx2"/>
                </a:solidFill>
              </a:rPr>
              <a:t> </a:t>
            </a:r>
            <a:r>
              <a:rPr lang="en-US" sz="1600" dirty="0">
                <a:solidFill>
                  <a:schemeClr val="tx2"/>
                </a:solidFill>
              </a:rPr>
              <a:t>The guide’s design process is valid for both Windows Server 2008 and Windows Server 2008 R2 environments</a:t>
            </a:r>
            <a:r>
              <a:rPr lang="en-US" sz="1600" dirty="0" smtClean="0">
                <a:solidFill>
                  <a:schemeClr val="tx2"/>
                </a:solidFill>
              </a:rPr>
              <a:t>.</a:t>
            </a:r>
          </a:p>
          <a:p>
            <a:pPr marL="171450" indent="3175">
              <a:spcBef>
                <a:spcPts val="1200"/>
              </a:spcBef>
              <a:buClr>
                <a:schemeClr val="accent1"/>
              </a:buClr>
            </a:pPr>
            <a:r>
              <a:rPr lang="en-US" sz="1600" dirty="0" smtClean="0"/>
              <a:t>Microsoft Virtual </a:t>
            </a:r>
            <a:r>
              <a:rPr lang="en-US" sz="1600" dirty="0"/>
              <a:t>Server R2 </a:t>
            </a:r>
            <a:r>
              <a:rPr lang="en-US" sz="1600" dirty="0" smtClean="0"/>
              <a:t>with Service Pack 1 </a:t>
            </a:r>
            <a:r>
              <a:rPr lang="en-US" sz="1600" dirty="0"/>
              <a:t>is not supported </a:t>
            </a:r>
            <a:r>
              <a:rPr lang="en-US" sz="1600" dirty="0" smtClean="0"/>
              <a:t>in </a:t>
            </a:r>
            <a:r>
              <a:rPr lang="en-US" sz="1600" dirty="0"/>
              <a:t>Windows Server 2008 R2</a:t>
            </a:r>
            <a:r>
              <a:rPr lang="en-US" sz="1600" dirty="0" smtClean="0"/>
              <a:t>.</a:t>
            </a:r>
            <a:endParaRPr lang="en-US" sz="1600" dirty="0"/>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Virtualization?</a:t>
            </a:r>
          </a:p>
        </p:txBody>
      </p:sp>
      <p:sp>
        <p:nvSpPr>
          <p:cNvPr id="3" name="Rectangle 2"/>
          <p:cNvSpPr/>
          <p:nvPr/>
        </p:nvSpPr>
        <p:spPr>
          <a:xfrm>
            <a:off x="609600" y="1447800"/>
            <a:ext cx="7924800" cy="2185214"/>
          </a:xfrm>
          <a:prstGeom prst="rect">
            <a:avLst/>
          </a:prstGeom>
        </p:spPr>
        <p:txBody>
          <a:bodyPr wrap="square">
            <a:spAutoFit/>
          </a:bodyPr>
          <a:lstStyle/>
          <a:p>
            <a:pPr>
              <a:spcBef>
                <a:spcPts val="1200"/>
              </a:spcBef>
              <a:buClr>
                <a:schemeClr val="accent1"/>
              </a:buClr>
            </a:pPr>
            <a:r>
              <a:rPr lang="en-US" sz="2400" dirty="0"/>
              <a:t>Here are four virtualization scenarios:</a:t>
            </a:r>
          </a:p>
          <a:p>
            <a:pPr marL="392113" indent="-217488">
              <a:spcBef>
                <a:spcPts val="1200"/>
              </a:spcBef>
              <a:buClr>
                <a:schemeClr val="accent1"/>
              </a:buClr>
              <a:buFont typeface="Arial" pitchFamily="34" charset="0"/>
              <a:buChar char="•"/>
            </a:pPr>
            <a:r>
              <a:rPr lang="en-US" dirty="0">
                <a:solidFill>
                  <a:schemeClr val="tx2"/>
                </a:solidFill>
              </a:rPr>
              <a:t>Server </a:t>
            </a:r>
            <a:r>
              <a:rPr lang="en-US" dirty="0" smtClean="0">
                <a:solidFill>
                  <a:schemeClr val="tx2"/>
                </a:solidFill>
              </a:rPr>
              <a:t>consolidation</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Application </a:t>
            </a:r>
            <a:r>
              <a:rPr lang="en-US" dirty="0" smtClean="0">
                <a:solidFill>
                  <a:schemeClr val="tx2"/>
                </a:solidFill>
              </a:rPr>
              <a:t>migration</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Increased IT </a:t>
            </a:r>
            <a:r>
              <a:rPr lang="en-US" dirty="0" smtClean="0">
                <a:solidFill>
                  <a:schemeClr val="tx2"/>
                </a:solidFill>
              </a:rPr>
              <a:t>agility</a:t>
            </a:r>
            <a:endParaRPr lang="en-US" dirty="0">
              <a:solidFill>
                <a:schemeClr val="tx2"/>
              </a:solidFill>
            </a:endParaRPr>
          </a:p>
          <a:p>
            <a:pPr marL="392113" indent="-217488">
              <a:spcBef>
                <a:spcPts val="1200"/>
              </a:spcBef>
              <a:buClr>
                <a:schemeClr val="accent1"/>
              </a:buClr>
              <a:buFont typeface="Arial" pitchFamily="34" charset="0"/>
              <a:buChar char="•"/>
            </a:pPr>
            <a:r>
              <a:rPr lang="en-US" dirty="0">
                <a:solidFill>
                  <a:schemeClr val="tx2"/>
                </a:solidFill>
              </a:rPr>
              <a:t>Software </a:t>
            </a:r>
            <a:r>
              <a:rPr lang="en-US" dirty="0" smtClean="0">
                <a:solidFill>
                  <a:schemeClr val="tx2"/>
                </a:solidFill>
              </a:rPr>
              <a:t>development </a:t>
            </a:r>
            <a:r>
              <a:rPr lang="en-US" dirty="0">
                <a:solidFill>
                  <a:schemeClr val="tx2"/>
                </a:solidFill>
              </a:rPr>
              <a:t>and </a:t>
            </a:r>
            <a:r>
              <a:rPr lang="en-US" dirty="0" smtClean="0">
                <a:solidFill>
                  <a:schemeClr val="tx2"/>
                </a:solidFill>
              </a:rPr>
              <a:t>training</a:t>
            </a:r>
            <a:endParaRPr lang="en-US" dirty="0">
              <a:solidFill>
                <a:schemeClr val="tx2"/>
              </a:solidFill>
            </a:endParaRPr>
          </a:p>
        </p:txBody>
      </p:sp>
    </p:spTree>
    <p:extLst>
      <p:ext uri="{BB962C8B-B14F-4D97-AF65-F5344CB8AC3E}">
        <p14:creationId xmlns:p14="http://schemas.microsoft.com/office/powerpoint/2010/main" val="23238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1151"/>
            <a:ext cx="8763000" cy="830997"/>
          </a:xfrm>
        </p:spPr>
        <p:txBody>
          <a:bodyPr/>
          <a:lstStyle/>
          <a:p>
            <a:r>
              <a:rPr lang="en-US" sz="2300" dirty="0" smtClean="0"/>
              <a:t>Windows Server Virtualization Architecture Example</a:t>
            </a:r>
            <a:endParaRPr lang="en-US" sz="23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04332"/>
            <a:ext cx="4343400" cy="4986639"/>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Windows Server Virtualization Decision </a:t>
            </a:r>
            <a:r>
              <a:rPr lang="en-US" dirty="0"/>
              <a:t>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8" name="Picture 7" descr="WSV Flowchart.jpg"/>
          <p:cNvPicPr>
            <a:picLocks noChangeAspect="1"/>
          </p:cNvPicPr>
          <p:nvPr/>
        </p:nvPicPr>
        <p:blipFill>
          <a:blip r:embed="rId3" cstate="print"/>
          <a:stretch>
            <a:fillRect/>
          </a:stretch>
        </p:blipFill>
        <p:spPr>
          <a:xfrm>
            <a:off x="1095375" y="1327966"/>
            <a:ext cx="6067425" cy="4920433"/>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Tips for the Planning Process</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Use a spreadsheet or database to track application and host server </a:t>
            </a:r>
            <a:r>
              <a:rPr lang="en-US" sz="2400" dirty="0" smtClean="0"/>
              <a:t>requirements.</a:t>
            </a:r>
            <a:endParaRPr lang="en-US" sz="2400" dirty="0"/>
          </a:p>
          <a:p>
            <a:pPr marL="239713" indent="-239713"/>
            <a:r>
              <a:rPr lang="en-US" sz="2400" dirty="0" smtClean="0"/>
              <a:t>Involve </a:t>
            </a:r>
            <a:r>
              <a:rPr lang="en-US" sz="2400" dirty="0"/>
              <a:t>the entire </a:t>
            </a:r>
            <a:r>
              <a:rPr lang="en-US" sz="2400" dirty="0" smtClean="0"/>
              <a:t>organization:</a:t>
            </a:r>
            <a:endParaRPr lang="en-US" sz="2400" dirty="0"/>
          </a:p>
          <a:p>
            <a:pPr marL="509588" lvl="1" indent="-285750">
              <a:buFont typeface="Arial" pitchFamily="34" charset="0"/>
              <a:buChar char="•"/>
            </a:pPr>
            <a:r>
              <a:rPr lang="en-US" dirty="0"/>
              <a:t>Ensure management’s commitment to the virtualization </a:t>
            </a:r>
            <a:r>
              <a:rPr lang="en-US" dirty="0" smtClean="0"/>
              <a:t>project.</a:t>
            </a:r>
            <a:endParaRPr lang="en-US" dirty="0"/>
          </a:p>
          <a:p>
            <a:pPr marL="509588" lvl="1" indent="-285750">
              <a:buFont typeface="Arial" pitchFamily="34" charset="0"/>
              <a:buChar char="•"/>
            </a:pPr>
            <a:r>
              <a:rPr lang="en-US" dirty="0"/>
              <a:t>Gather requirements and business </a:t>
            </a:r>
            <a:r>
              <a:rPr lang="en-US" dirty="0" smtClean="0"/>
              <a:t>input.</a:t>
            </a:r>
            <a:endParaRPr lang="en-US" dirty="0"/>
          </a:p>
          <a:p>
            <a:pPr marL="509588" lvl="1" indent="-285750">
              <a:buFont typeface="Arial" pitchFamily="34" charset="0"/>
              <a:buChar char="•"/>
            </a:pPr>
            <a:r>
              <a:rPr lang="en-US" dirty="0"/>
              <a:t>Validate all assumptions with business and technical </a:t>
            </a:r>
            <a:r>
              <a:rPr lang="en-US" dirty="0" smtClean="0"/>
              <a:t>experts.</a:t>
            </a:r>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0042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6538</Words>
  <Application>Microsoft Office PowerPoint</Application>
  <PresentationFormat>On-screen Show (4:3)</PresentationFormat>
  <Paragraphs>461</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Windows Server 2008 R2</vt:lpstr>
      <vt:lpstr>Why Use Virtualization?</vt:lpstr>
      <vt:lpstr>Windows Server Virtualization Architecture Example</vt:lpstr>
      <vt:lpstr>Windows Server Virtualization Decision Flow</vt:lpstr>
      <vt:lpstr>Tips for the Planning Process</vt:lpstr>
      <vt:lpstr>Step 1: Determine the Virtualization Scope</vt:lpstr>
      <vt:lpstr>Step 2: Create the List of Workloads</vt:lpstr>
      <vt:lpstr>Step 2: Create the List of Workloads (Continued)</vt:lpstr>
      <vt:lpstr>Step 3: Select the Backup and Fault-Tolerance Approaches for Each Workload</vt:lpstr>
      <vt:lpstr>Step 3: Select the Backup and Fault Tolerance Approaches for Each Workload (Continued)</vt:lpstr>
      <vt:lpstr>Step 4: Summarize and Analyze the Workload Requirements</vt:lpstr>
      <vt:lpstr>Step 5: Design and Place Virtualization Host Hardware</vt:lpstr>
      <vt:lpstr>Step 6: Map Workloads to Hosts</vt:lpstr>
      <vt:lpstr>Step 7: Design Backup and Fault Tolerance</vt:lpstr>
      <vt:lpstr>Step 8: Design the Storage Infrastructure</vt:lpstr>
      <vt:lpstr>Step 9: Design the Network Infrastructure</vt:lpstr>
      <vt:lpstr>Summary and Conclusion </vt:lpstr>
      <vt:lpstr>Find More Information </vt:lpstr>
      <vt:lpstr>Questions?</vt:lpstr>
      <vt:lpstr>Addenda:</vt:lpstr>
      <vt:lpstr>Benefits of Using the Windows Server Virtualization Guide</vt:lpstr>
      <vt:lpstr>Benefits of Using the Windows Server Virtualization Guide (Continued)</vt:lpstr>
      <vt:lpstr>IPD in MOF 4.0</vt:lpstr>
      <vt:lpstr>Windows Server Virtualization in Microsoft 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Windows Server Virtualization version 2.2</dc:title>
  <dc:subject>IPD - Windows Server Virtualization version 2.2</dc:subject>
  <dc:creator/>
  <cp:lastModifiedBy/>
  <cp:revision>1</cp:revision>
  <dcterms:created xsi:type="dcterms:W3CDTF">2011-02-16T18:53:11Z</dcterms:created>
  <dcterms:modified xsi:type="dcterms:W3CDTF">2011-02-16T18:53:58Z</dcterms:modified>
</cp:coreProperties>
</file>