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29" r:id="rId1"/>
  </p:sldMasterIdLst>
  <p:notesMasterIdLst>
    <p:notesMasterId r:id="rId23"/>
  </p:notesMasterIdLst>
  <p:handoutMasterIdLst>
    <p:handoutMasterId r:id="rId24"/>
  </p:handoutMasterIdLst>
  <p:sldIdLst>
    <p:sldId id="1519" r:id="rId2"/>
    <p:sldId id="1831" r:id="rId3"/>
    <p:sldId id="494" r:id="rId4"/>
    <p:sldId id="566" r:id="rId5"/>
    <p:sldId id="567" r:id="rId6"/>
    <p:sldId id="1832" r:id="rId7"/>
    <p:sldId id="263" r:id="rId8"/>
    <p:sldId id="1538" r:id="rId9"/>
    <p:sldId id="1541" r:id="rId10"/>
    <p:sldId id="273" r:id="rId11"/>
    <p:sldId id="1833" r:id="rId12"/>
    <p:sldId id="276" r:id="rId13"/>
    <p:sldId id="1835" r:id="rId14"/>
    <p:sldId id="1574" r:id="rId15"/>
    <p:sldId id="1525" r:id="rId16"/>
    <p:sldId id="1837" r:id="rId17"/>
    <p:sldId id="1836" r:id="rId18"/>
    <p:sldId id="1664" r:id="rId19"/>
    <p:sldId id="1533" r:id="rId20"/>
    <p:sldId id="1524" r:id="rId21"/>
    <p:sldId id="1826" r:id="rId22"/>
  </p:sldIdLst>
  <p:sldSz cx="12192000" cy="6858000"/>
  <p:notesSz cx="6858000" cy="9144000"/>
  <p:defaultTextStyle>
    <a:defPPr>
      <a:defRPr lang="en-US"/>
    </a:defPPr>
    <a:lvl1pPr marL="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57183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914367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7155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82873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85918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8616D459-25C9-41BE-A675-B213035DE140}">
          <p14:sldIdLst>
            <p14:sldId id="1519"/>
            <p14:sldId id="1831"/>
          </p14:sldIdLst>
        </p14:section>
        <p14:section name="Serverless and Function Apps" id="{A073DAE3-B461-442F-A3D3-6642BD875E45}">
          <p14:sldIdLst>
            <p14:sldId id="494"/>
            <p14:sldId id="566"/>
            <p14:sldId id="567"/>
            <p14:sldId id="1832"/>
            <p14:sldId id="263"/>
            <p14:sldId id="1538"/>
            <p14:sldId id="1541"/>
            <p14:sldId id="273"/>
            <p14:sldId id="1833"/>
            <p14:sldId id="276"/>
            <p14:sldId id="1835"/>
            <p14:sldId id="1574"/>
          </p14:sldIdLst>
        </p14:section>
        <p14:section name="DEMOS" id="{69D87A68-4955-46C7-A658-F74AD1861133}">
          <p14:sldIdLst>
            <p14:sldId id="1525"/>
            <p14:sldId id="1837"/>
            <p14:sldId id="1836"/>
            <p14:sldId id="1664"/>
            <p14:sldId id="1533"/>
            <p14:sldId id="1524"/>
            <p14:sldId id="1826"/>
          </p14:sldIdLst>
        </p14:section>
        <p14:section name="Wrapup" id="{07667446-F4D1-4136-B28E-EB877D98FF5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A1A1A"/>
    <a:srgbClr val="0078D4"/>
    <a:srgbClr val="107C10"/>
    <a:srgbClr val="EAEAEA"/>
    <a:srgbClr val="004B50"/>
    <a:srgbClr val="008272"/>
    <a:srgbClr val="00BCF2"/>
    <a:srgbClr val="00188F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77" autoAdjust="0"/>
    <p:restoredTop sz="90704" autoAdjust="0"/>
  </p:normalViewPr>
  <p:slideViewPr>
    <p:cSldViewPr snapToGrid="0">
      <p:cViewPr>
        <p:scale>
          <a:sx n="60" d="100"/>
          <a:sy n="60" d="100"/>
        </p:scale>
        <p:origin x="1162" y="269"/>
      </p:cViewPr>
      <p:guideLst/>
    </p:cSldViewPr>
  </p:slideViewPr>
  <p:outlineViewPr>
    <p:cViewPr>
      <p:scale>
        <a:sx n="33" d="100"/>
        <a:sy n="33" d="100"/>
      </p:scale>
      <p:origin x="0" y="-651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376"/>
    </p:cViewPr>
  </p:sorterViewPr>
  <p:notesViewPr>
    <p:cSldViewPr snapToGrid="0" showGuides="1">
      <p:cViewPr varScale="1">
        <p:scale>
          <a:sx n="75" d="100"/>
          <a:sy n="75" d="100"/>
        </p:scale>
        <p:origin x="2766" y="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German" userId="dd0ea32a-4b28-4901-8b7a-c2ebf9c661df" providerId="ADAL" clId="{794A0C33-8F67-40E8-A36B-3529BCCFC06E}"/>
  </pc:docChgLst>
  <pc:docChgLst>
    <pc:chgData name="Bob German" userId="dd0ea32a-4b28-4901-8b7a-c2ebf9c661df" providerId="ADAL" clId="{B1515A8C-080C-4367-B5FE-0C70777F15F3}"/>
  </pc:docChgLst>
  <pc:docChgLst>
    <pc:chgData name="Bob German" userId="cda79e6a-d052-4eb8-b192-7e039ad0ed73" providerId="ADAL" clId="{FFF3E7B5-5C10-42E0-B361-F8205441DF74}"/>
  </pc:docChgLst>
  <pc:docChgLst>
    <pc:chgData name="Bob German" userId="dd0ea32a-4b28-4901-8b7a-c2ebf9c661df" providerId="ADAL" clId="{3DE36F81-BA7C-4B71-B8DE-F91C02E8F2A5}"/>
    <pc:docChg chg="custSel modSld">
      <pc:chgData name="Bob German" userId="dd0ea32a-4b28-4901-8b7a-c2ebf9c661df" providerId="ADAL" clId="{3DE36F81-BA7C-4B71-B8DE-F91C02E8F2A5}" dt="2018-11-24T01:55:44.329" v="16" actId="478"/>
      <pc:docMkLst>
        <pc:docMk/>
      </pc:docMkLst>
      <pc:sldChg chg="delSp modSp">
        <pc:chgData name="Bob German" userId="dd0ea32a-4b28-4901-8b7a-c2ebf9c661df" providerId="ADAL" clId="{3DE36F81-BA7C-4B71-B8DE-F91C02E8F2A5}" dt="2018-11-24T01:55:44.329" v="16" actId="478"/>
        <pc:sldMkLst>
          <pc:docMk/>
          <pc:sldMk cId="1005736665" sldId="1519"/>
        </pc:sldMkLst>
        <pc:spChg chg="mod">
          <ac:chgData name="Bob German" userId="dd0ea32a-4b28-4901-8b7a-c2ebf9c661df" providerId="ADAL" clId="{3DE36F81-BA7C-4B71-B8DE-F91C02E8F2A5}" dt="2018-11-24T01:53:37.252" v="5" actId="20577"/>
          <ac:spMkLst>
            <pc:docMk/>
            <pc:sldMk cId="1005736665" sldId="1519"/>
            <ac:spMk id="4" creationId="{00000000-0000-0000-0000-000000000000}"/>
          </ac:spMkLst>
        </pc:spChg>
        <pc:spChg chg="mod">
          <ac:chgData name="Bob German" userId="dd0ea32a-4b28-4901-8b7a-c2ebf9c661df" providerId="ADAL" clId="{3DE36F81-BA7C-4B71-B8DE-F91C02E8F2A5}" dt="2018-11-24T01:55:40.321" v="15" actId="20577"/>
          <ac:spMkLst>
            <pc:docMk/>
            <pc:sldMk cId="1005736665" sldId="1519"/>
            <ac:spMk id="5" creationId="{00000000-0000-0000-0000-000000000000}"/>
          </ac:spMkLst>
        </pc:spChg>
        <pc:spChg chg="del">
          <ac:chgData name="Bob German" userId="dd0ea32a-4b28-4901-8b7a-c2ebf9c661df" providerId="ADAL" clId="{3DE36F81-BA7C-4B71-B8DE-F91C02E8F2A5}" dt="2018-11-24T01:55:44.329" v="16" actId="478"/>
          <ac:spMkLst>
            <pc:docMk/>
            <pc:sldMk cId="1005736665" sldId="1519"/>
            <ac:spMk id="6" creationId="{B85B104F-CCB2-435A-AD2A-4D3CB2E64127}"/>
          </ac:spMkLst>
        </pc:spChg>
        <pc:picChg chg="del">
          <ac:chgData name="Bob German" userId="dd0ea32a-4b28-4901-8b7a-c2ebf9c661df" providerId="ADAL" clId="{3DE36F81-BA7C-4B71-B8DE-F91C02E8F2A5}" dt="2018-11-24T01:55:44.329" v="16" actId="478"/>
          <ac:picMkLst>
            <pc:docMk/>
            <pc:sldMk cId="1005736665" sldId="1519"/>
            <ac:picMk id="7" creationId="{A2D440FC-1FB4-45C9-9D46-F630A45318C1}"/>
          </ac:picMkLst>
        </pc:picChg>
        <pc:cxnChg chg="del">
          <ac:chgData name="Bob German" userId="dd0ea32a-4b28-4901-8b7a-c2ebf9c661df" providerId="ADAL" clId="{3DE36F81-BA7C-4B71-B8DE-F91C02E8F2A5}" dt="2018-11-24T01:55:44.329" v="16" actId="478"/>
          <ac:cxnSpMkLst>
            <pc:docMk/>
            <pc:sldMk cId="1005736665" sldId="1519"/>
            <ac:cxnSpMk id="3" creationId="{6B329367-E668-431E-B385-C2CCF09108F4}"/>
          </ac:cxnSpMkLst>
        </pc:cxnChg>
      </pc:sldChg>
    </pc:docChg>
  </pc:docChgLst>
  <pc:docChgLst>
    <pc:chgData name="Bob German" userId="dd0ea32a-4b28-4901-8b7a-c2ebf9c661df" providerId="ADAL" clId="{53EEA685-A6A2-4F63-A753-6C440035E7A9}"/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80199-E171-D64D-97FC-98DC54226E17}" type="doc">
      <dgm:prSet loTypeId="urn:microsoft.com/office/officeart/2005/8/layout/cycle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8D025D8-F1B4-E340-8017-A3F96EB49642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7FC59775-5D47-7040-B655-569FE15A8A3B}" type="parTrans" cxnId="{BA954C29-6641-1742-9C44-2DAE9AEF48B2}">
      <dgm:prSet/>
      <dgm:spPr/>
      <dgm:t>
        <a:bodyPr/>
        <a:lstStyle/>
        <a:p>
          <a:endParaRPr lang="en-US"/>
        </a:p>
      </dgm:t>
    </dgm:pt>
    <dgm:pt modelId="{FD11F52C-A2D5-734C-8456-3C254DFAA87F}" type="sibTrans" cxnId="{BA954C29-6641-1742-9C44-2DAE9AEF48B2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AB23B465-8C21-E846-8FCC-5DFBD178334D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502CBB04-7B0E-7244-9F0F-FE8FDADA0496}" type="parTrans" cxnId="{42F82BBE-3C51-AE40-9201-2E6A93659275}">
      <dgm:prSet/>
      <dgm:spPr/>
      <dgm:t>
        <a:bodyPr/>
        <a:lstStyle/>
        <a:p>
          <a:endParaRPr lang="en-US"/>
        </a:p>
      </dgm:t>
    </dgm:pt>
    <dgm:pt modelId="{E44BEFA8-C88F-7544-AD6C-857B185E495A}" type="sibTrans" cxnId="{42F82BBE-3C51-AE40-9201-2E6A93659275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39872F0B-D76E-AF42-A4CB-32169B00C6BB}" type="pres">
      <dgm:prSet presAssocID="{1BA80199-E171-D64D-97FC-98DC54226E1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E532E6-66D6-C542-B8C3-136424B07555}" type="pres">
      <dgm:prSet presAssocID="{18D025D8-F1B4-E340-8017-A3F96EB4964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CA322-8FF1-034E-BCA3-496EEEFA1B28}" type="pres">
      <dgm:prSet presAssocID="{FD11F52C-A2D5-734C-8456-3C254DFAA87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CBDF54A-8860-7740-AB04-556D1D7774A6}" type="pres">
      <dgm:prSet presAssocID="{FD11F52C-A2D5-734C-8456-3C254DFAA87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F34A553-5877-D14B-B6C4-8484F152709B}" type="pres">
      <dgm:prSet presAssocID="{AB23B465-8C21-E846-8FCC-5DFBD178334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7E740-F8F7-6B41-8142-09025A60FA83}" type="pres">
      <dgm:prSet presAssocID="{E44BEFA8-C88F-7544-AD6C-857B185E495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42A9705-8B08-184E-AE75-417ABD03C1B0}" type="pres">
      <dgm:prSet presAssocID="{E44BEFA8-C88F-7544-AD6C-857B185E495A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267A82A3-AB26-2F4D-8C62-966A59ADF120}" type="presOf" srcId="{AB23B465-8C21-E846-8FCC-5DFBD178334D}" destId="{3F34A553-5877-D14B-B6C4-8484F152709B}" srcOrd="0" destOrd="0" presId="urn:microsoft.com/office/officeart/2005/8/layout/cycle2"/>
    <dgm:cxn modelId="{42F82BBE-3C51-AE40-9201-2E6A93659275}" srcId="{1BA80199-E171-D64D-97FC-98DC54226E17}" destId="{AB23B465-8C21-E846-8FCC-5DFBD178334D}" srcOrd="1" destOrd="0" parTransId="{502CBB04-7B0E-7244-9F0F-FE8FDADA0496}" sibTransId="{E44BEFA8-C88F-7544-AD6C-857B185E495A}"/>
    <dgm:cxn modelId="{D478B156-9B84-D34E-8917-5D8190AB7A96}" type="presOf" srcId="{1BA80199-E171-D64D-97FC-98DC54226E17}" destId="{39872F0B-D76E-AF42-A4CB-32169B00C6BB}" srcOrd="0" destOrd="0" presId="urn:microsoft.com/office/officeart/2005/8/layout/cycle2"/>
    <dgm:cxn modelId="{DCCDB145-5DE0-6748-8342-BCE3A8A38F98}" type="presOf" srcId="{E44BEFA8-C88F-7544-AD6C-857B185E495A}" destId="{242A9705-8B08-184E-AE75-417ABD03C1B0}" srcOrd="1" destOrd="0" presId="urn:microsoft.com/office/officeart/2005/8/layout/cycle2"/>
    <dgm:cxn modelId="{F7F94C27-5824-6342-810E-B4A5E1141458}" type="presOf" srcId="{FD11F52C-A2D5-734C-8456-3C254DFAA87F}" destId="{7CBDF54A-8860-7740-AB04-556D1D7774A6}" srcOrd="1" destOrd="0" presId="urn:microsoft.com/office/officeart/2005/8/layout/cycle2"/>
    <dgm:cxn modelId="{646D4A41-8B18-1440-A93E-B190B9297A87}" type="presOf" srcId="{FD11F52C-A2D5-734C-8456-3C254DFAA87F}" destId="{4CCCA322-8FF1-034E-BCA3-496EEEFA1B28}" srcOrd="0" destOrd="0" presId="urn:microsoft.com/office/officeart/2005/8/layout/cycle2"/>
    <dgm:cxn modelId="{BA954C29-6641-1742-9C44-2DAE9AEF48B2}" srcId="{1BA80199-E171-D64D-97FC-98DC54226E17}" destId="{18D025D8-F1B4-E340-8017-A3F96EB49642}" srcOrd="0" destOrd="0" parTransId="{7FC59775-5D47-7040-B655-569FE15A8A3B}" sibTransId="{FD11F52C-A2D5-734C-8456-3C254DFAA87F}"/>
    <dgm:cxn modelId="{5E09B3CC-0A1E-C444-BFAB-FCDA483641B0}" type="presOf" srcId="{18D025D8-F1B4-E340-8017-A3F96EB49642}" destId="{F4E532E6-66D6-C542-B8C3-136424B07555}" srcOrd="0" destOrd="0" presId="urn:microsoft.com/office/officeart/2005/8/layout/cycle2"/>
    <dgm:cxn modelId="{C9FFB072-0DEF-9646-83DE-04C1CE5B54D4}" type="presOf" srcId="{E44BEFA8-C88F-7544-AD6C-857B185E495A}" destId="{E747E740-F8F7-6B41-8142-09025A60FA83}" srcOrd="0" destOrd="0" presId="urn:microsoft.com/office/officeart/2005/8/layout/cycle2"/>
    <dgm:cxn modelId="{12D4C1E9-0592-8A40-A213-1198FDF56B8B}" type="presParOf" srcId="{39872F0B-D76E-AF42-A4CB-32169B00C6BB}" destId="{F4E532E6-66D6-C542-B8C3-136424B07555}" srcOrd="0" destOrd="0" presId="urn:microsoft.com/office/officeart/2005/8/layout/cycle2"/>
    <dgm:cxn modelId="{718CC46D-E029-524F-BB04-539E86F98D57}" type="presParOf" srcId="{39872F0B-D76E-AF42-A4CB-32169B00C6BB}" destId="{4CCCA322-8FF1-034E-BCA3-496EEEFA1B28}" srcOrd="1" destOrd="0" presId="urn:microsoft.com/office/officeart/2005/8/layout/cycle2"/>
    <dgm:cxn modelId="{5585FAF6-D5BC-7547-B6AA-6A7B7FAC313B}" type="presParOf" srcId="{4CCCA322-8FF1-034E-BCA3-496EEEFA1B28}" destId="{7CBDF54A-8860-7740-AB04-556D1D7774A6}" srcOrd="0" destOrd="0" presId="urn:microsoft.com/office/officeart/2005/8/layout/cycle2"/>
    <dgm:cxn modelId="{65A7F929-9F0F-7E41-A4E7-1DBD23DAE85C}" type="presParOf" srcId="{39872F0B-D76E-AF42-A4CB-32169B00C6BB}" destId="{3F34A553-5877-D14B-B6C4-8484F152709B}" srcOrd="2" destOrd="0" presId="urn:microsoft.com/office/officeart/2005/8/layout/cycle2"/>
    <dgm:cxn modelId="{9A301ACF-CE3C-0A4D-B37B-EB98F40ADC1D}" type="presParOf" srcId="{39872F0B-D76E-AF42-A4CB-32169B00C6BB}" destId="{E747E740-F8F7-6B41-8142-09025A60FA83}" srcOrd="3" destOrd="0" presId="urn:microsoft.com/office/officeart/2005/8/layout/cycle2"/>
    <dgm:cxn modelId="{62F5F254-1C41-A741-994F-3F4D265D04BC}" type="presParOf" srcId="{E747E740-F8F7-6B41-8142-09025A60FA83}" destId="{242A9705-8B08-184E-AE75-417ABD03C1B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532E6-66D6-C542-B8C3-136424B07555}">
      <dsp:nvSpPr>
        <dsp:cNvPr id="0" name=""/>
        <dsp:cNvSpPr/>
      </dsp:nvSpPr>
      <dsp:spPr>
        <a:xfrm>
          <a:off x="468" y="504400"/>
          <a:ext cx="882360" cy="882360"/>
        </a:xfrm>
        <a:prstGeom prst="ellipse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 </a:t>
          </a:r>
        </a:p>
      </dsp:txBody>
      <dsp:txXfrm>
        <a:off x="129687" y="633619"/>
        <a:ext cx="623922" cy="623922"/>
      </dsp:txXfrm>
    </dsp:sp>
    <dsp:sp modelId="{4CCCA322-8FF1-034E-BCA3-496EEEFA1B28}">
      <dsp:nvSpPr>
        <dsp:cNvPr id="0" name=""/>
        <dsp:cNvSpPr/>
      </dsp:nvSpPr>
      <dsp:spPr>
        <a:xfrm>
          <a:off x="814035" y="379702"/>
          <a:ext cx="549938" cy="297796"/>
        </a:xfrm>
        <a:prstGeom prst="rightArrow">
          <a:avLst>
            <a:gd name="adj1" fmla="val 60000"/>
            <a:gd name="adj2" fmla="val 5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814035" y="439261"/>
        <a:ext cx="460599" cy="178678"/>
      </dsp:txXfrm>
    </dsp:sp>
    <dsp:sp modelId="{3F34A553-5877-D14B-B6C4-8484F152709B}">
      <dsp:nvSpPr>
        <dsp:cNvPr id="0" name=""/>
        <dsp:cNvSpPr/>
      </dsp:nvSpPr>
      <dsp:spPr>
        <a:xfrm>
          <a:off x="1326308" y="504400"/>
          <a:ext cx="882360" cy="882360"/>
        </a:xfrm>
        <a:prstGeom prst="ellipse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 </a:t>
          </a:r>
        </a:p>
      </dsp:txBody>
      <dsp:txXfrm>
        <a:off x="1455527" y="633619"/>
        <a:ext cx="623922" cy="623922"/>
      </dsp:txXfrm>
    </dsp:sp>
    <dsp:sp modelId="{E747E740-F8F7-6B41-8142-09025A60FA83}">
      <dsp:nvSpPr>
        <dsp:cNvPr id="0" name=""/>
        <dsp:cNvSpPr/>
      </dsp:nvSpPr>
      <dsp:spPr>
        <a:xfrm rot="10800000">
          <a:off x="845164" y="1213662"/>
          <a:ext cx="549938" cy="297796"/>
        </a:xfrm>
        <a:prstGeom prst="rightArrow">
          <a:avLst>
            <a:gd name="adj1" fmla="val 60000"/>
            <a:gd name="adj2" fmla="val 5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934503" y="1273221"/>
        <a:ext cx="460599" cy="178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F9EC6-89FF-47E1-8594-1A32E3B45134}" type="datetime8">
              <a:rPr lang="en-US" smtClean="0">
                <a:latin typeface="Segoe UI" pitchFamily="34" charset="0"/>
              </a:rPr>
              <a:t>8/22/2021 12:03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6CE63F-9E7F-4C04-9D0D-FCA25A8E9E86}" type="datetime8">
              <a:rPr lang="en-US" smtClean="0"/>
              <a:t>8/22/2021 12:03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367" rtl="0" eaLnBrk="1" latinLnBrk="0" hangingPunct="1">
      <a:lnSpc>
        <a:spcPct val="90000"/>
      </a:lnSpc>
      <a:spcAft>
        <a:spcPts val="333"/>
      </a:spcAft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2982" indent="-105829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28071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82848" indent="-146838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15134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285918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683C9CD-37C6-4B53-B210-CC8F66F90493}" type="datetime8">
              <a:rPr lang="en-US" smtClean="0"/>
              <a:t>8/22/2021 12:03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68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D59A9-FD33-4E4E-A24D-7E7507A87A4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898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D59A9-FD33-4E4E-A24D-7E7507A87A4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610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D59A9-FD33-4E4E-A24D-7E7507A87A4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370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55AF0-6808-4214-B1E5-0442E75531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508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149" indent="-233149">
              <a:spcBef>
                <a:spcPts val="1020"/>
              </a:spcBef>
              <a:buAutoNum type="arabicPeriod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8/22/2021 12:03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33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8/22/2021 12:03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569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8/22/2021 12:03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6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D06CA342-E2E6-44F2-8BF1-07DF243340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22888" y="0"/>
            <a:ext cx="6869112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xmlns="" id="{B75A0920-A5C0-44B4-805C-2A21395BDE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</p:spTree>
    <p:extLst>
      <p:ext uri="{BB962C8B-B14F-4D97-AF65-F5344CB8AC3E}">
        <p14:creationId xmlns:p14="http://schemas.microsoft.com/office/powerpoint/2010/main" val="3017430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orient="horz" pos="2496" userDrawn="1">
          <p15:clr>
            <a:srgbClr val="5ACBF0"/>
          </p15:clr>
        </p15:guide>
        <p15:guide id="3" pos="3355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229" userDrawn="1">
          <p15:clr>
            <a:srgbClr val="5ACBF0"/>
          </p15:clr>
        </p15:guide>
        <p15:guide id="7" pos="3000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61B816F-8A2A-420C-B0E0-1215CE55E57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1444625"/>
            <a:ext cx="11017250" cy="2398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orient="horz" pos="1272" userDrawn="1">
          <p15:clr>
            <a:srgbClr val="5ACBF0"/>
          </p15:clr>
        </p15:guide>
        <p15:guide id="3" orient="horz" pos="288" userDrawn="1">
          <p15:clr>
            <a:srgbClr val="5ACBF0"/>
          </p15:clr>
        </p15:guide>
        <p15:guide id="5" orient="horz" pos="904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3" orient="horz" pos="900" userDrawn="1">
          <p15:clr>
            <a:srgbClr val="5ACBF0"/>
          </p15:clr>
        </p15:guide>
        <p15:guide id="4" orient="horz" pos="1276" userDrawn="1">
          <p15:clr>
            <a:srgbClr val="5ACBF0"/>
          </p15:clr>
        </p15:guide>
        <p15:guide id="5" orient="horz" pos="288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201192C-645E-46EC-B742-29EF2A373DA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69239" y="1187620"/>
            <a:ext cx="5378549" cy="16127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D5EBCC92-7476-488A-8766-71507FC885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42656" y="1187620"/>
            <a:ext cx="5378549" cy="16127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01342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40" y="1189178"/>
            <a:ext cx="11653523" cy="1605504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54" indent="0">
              <a:buNone/>
              <a:defRPr/>
            </a:lvl3pPr>
            <a:lvl4pPr marL="448107" indent="0">
              <a:buNone/>
              <a:defRPr/>
            </a:lvl4pPr>
            <a:lvl5pPr marL="67216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490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785232"/>
          </a:xfrm>
        </p:spPr>
        <p:txBody>
          <a:bodyPr>
            <a:spAutoFit/>
          </a:bodyPr>
          <a:lstStyle>
            <a:lvl1pPr>
              <a:defRPr sz="392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575428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785232"/>
          </a:xfrm>
        </p:spPr>
        <p:txBody>
          <a:bodyPr>
            <a:spAutoFit/>
          </a:bodyPr>
          <a:lstStyle>
            <a:lvl1pPr>
              <a:defRPr sz="392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071192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9" name="NEW Brand Colors 2018">
            <a:extLst>
              <a:ext uri="{FF2B5EF4-FFF2-40B4-BE49-F238E27FC236}">
                <a16:creationId xmlns:a16="http://schemas.microsoft.com/office/drawing/2014/main" xmlns="" id="{9D5783B5-1069-4509-929A-C02C0B0887F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5400000">
            <a:off x="9288988" y="2942644"/>
            <a:ext cx="6858000" cy="972712"/>
          </a:xfrm>
          <a:prstGeom prst="rect">
            <a:avLst/>
          </a:prstGeom>
        </p:spPr>
      </p:pic>
      <p:grpSp>
        <p:nvGrpSpPr>
          <p:cNvPr id="47" name="GRID" hidden="1">
            <a:extLst>
              <a:ext uri="{FF2B5EF4-FFF2-40B4-BE49-F238E27FC236}">
                <a16:creationId xmlns:a16="http://schemas.microsoft.com/office/drawing/2014/main" xmlns="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xmlns="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xmlns="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241" r:id="rId2"/>
    <p:sldLayoutId id="2147484247" r:id="rId3"/>
    <p:sldLayoutId id="2147484675" r:id="rId4"/>
    <p:sldLayoutId id="2147484676" r:id="rId5"/>
    <p:sldLayoutId id="2147484679" r:id="rId6"/>
    <p:sldLayoutId id="2147484680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1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6" pos="368" userDrawn="1">
          <p15:clr>
            <a:srgbClr val="C35EA4"/>
          </p15:clr>
        </p15:guide>
        <p15:guide id="17" pos="7313" userDrawn="1">
          <p15:clr>
            <a:srgbClr val="C35EA4"/>
          </p15:clr>
        </p15:guide>
        <p15:guide id="25" orient="horz" pos="369" userDrawn="1">
          <p15:clr>
            <a:srgbClr val="C35EA4"/>
          </p15:clr>
        </p15:guide>
        <p15:guide id="26" orient="horz" pos="3949" userDrawn="1">
          <p15:clr>
            <a:srgbClr val="C35EA4"/>
          </p15:clr>
        </p15:guide>
        <p15:guide id="27" orient="horz" pos="184" userDrawn="1">
          <p15:clr>
            <a:srgbClr val="A4A3A4"/>
          </p15:clr>
        </p15:guide>
        <p15:guide id="28" pos="185" userDrawn="1">
          <p15:clr>
            <a:srgbClr val="A4A3A4"/>
          </p15:clr>
        </p15:guide>
        <p15:guide id="29" orient="horz" pos="4135" userDrawn="1">
          <p15:clr>
            <a:srgbClr val="A4A3A4"/>
          </p15:clr>
        </p15:guide>
        <p15:guide id="30" pos="7495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AzFuncTool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hyperlink" Target="http://bit.ly/AzFuncOnBehalfO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microsoft.com/en-us/azure/azure-functions/functions-bindings-http-webhook" TargetMode="External"/><Relationship Id="rId13" Type="http://schemas.openxmlformats.org/officeDocument/2006/relationships/hyperlink" Target="https://docs.microsoft.com/en-us/azure/azure-functions/functions-bindings-sendgrid" TargetMode="External"/><Relationship Id="rId3" Type="http://schemas.openxmlformats.org/officeDocument/2006/relationships/hyperlink" Target="https://docs.microsoft.com/en-us/azure/azure-functions/functions-bindings-documentdb" TargetMode="External"/><Relationship Id="rId7" Type="http://schemas.openxmlformats.org/officeDocument/2006/relationships/hyperlink" Target="https://docs.microsoft.com/en-us/azure/azure-functions/functions-bindings-external-table" TargetMode="External"/><Relationship Id="rId12" Type="http://schemas.openxmlformats.org/officeDocument/2006/relationships/hyperlink" Target="https://docs.microsoft.com/en-us/azure/azure-functions/functions-bindings-storage-queue" TargetMode="External"/><Relationship Id="rId17" Type="http://schemas.openxmlformats.org/officeDocument/2006/relationships/hyperlink" Target="https://docs.microsoft.com/en-us/azure/azure-functions/functions-bindings-twilio" TargetMode="External"/><Relationship Id="rId2" Type="http://schemas.openxmlformats.org/officeDocument/2006/relationships/hyperlink" Target="https://docs.microsoft.com/en-us/azure/azure-functions/functions-bindings-storage-blob" TargetMode="External"/><Relationship Id="rId16" Type="http://schemas.openxmlformats.org/officeDocument/2006/relationships/hyperlink" Target="https://docs.microsoft.com/en-us/azure/azure-functions/functions-bindings-timer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s.microsoft.com/en-us/azure/azure-functions/functions-bindings-external-file" TargetMode="External"/><Relationship Id="rId11" Type="http://schemas.openxmlformats.org/officeDocument/2006/relationships/hyperlink" Target="https://docs.microsoft.com/en-us/azure/azure-functions/functions-bindings-notification-hubs" TargetMode="External"/><Relationship Id="rId5" Type="http://schemas.openxmlformats.org/officeDocument/2006/relationships/hyperlink" Target="https://docs.microsoft.com/en-us/azure/azure-functions/functions-bindings-event-hubs" TargetMode="External"/><Relationship Id="rId15" Type="http://schemas.openxmlformats.org/officeDocument/2006/relationships/hyperlink" Target="https://docs.microsoft.com/en-us/azure/azure-functions/functions-bindings-storage-table" TargetMode="External"/><Relationship Id="rId10" Type="http://schemas.openxmlformats.org/officeDocument/2006/relationships/hyperlink" Target="https://docs.microsoft.com/en-us/azure/azure-functions/functions-bindings-mobile-apps" TargetMode="External"/><Relationship Id="rId4" Type="http://schemas.openxmlformats.org/officeDocument/2006/relationships/hyperlink" Target="https://docs.microsoft.com/en-us/azure/azure-functions/functions-bindings-event-grid" TargetMode="External"/><Relationship Id="rId9" Type="http://schemas.openxmlformats.org/officeDocument/2006/relationships/hyperlink" Target="https://docs.microsoft.com/en-us/azure/azure-functions/functions-bindings-microsoft-graph" TargetMode="External"/><Relationship Id="rId14" Type="http://schemas.openxmlformats.org/officeDocument/2006/relationships/hyperlink" Target="https://docs.microsoft.com/en-us/azure/azure-functions/functions-bindings-service-b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8263" y="2728247"/>
            <a:ext cx="4167887" cy="1452962"/>
          </a:xfrm>
        </p:spPr>
        <p:txBody>
          <a:bodyPr/>
          <a:lstStyle/>
          <a:p>
            <a:r>
              <a:rPr lang="en-US" sz="1600" b="0" dirty="0"/>
              <a:t>AZR201</a:t>
            </a:r>
            <a:br>
              <a:rPr lang="en-US" sz="1600" b="0" dirty="0"/>
            </a:br>
            <a:r>
              <a:rPr lang="en-US" sz="3921" dirty="0"/>
              <a:t>Mastering Azure Functions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230B19F-F3E3-4DE3-9A81-D4A1E43DA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496" y="2084364"/>
            <a:ext cx="5437187" cy="4482124"/>
          </a:xfrm>
          <a:prstGeom prst="rect">
            <a:avLst/>
          </a:prstGeom>
        </p:spPr>
      </p:pic>
      <p:pic>
        <p:nvPicPr>
          <p:cNvPr id="9" name="Picture 2" descr="https://encrypted-tbn0.gstatic.com/images?q=tbn:ANd9GcRgjLF9MguhMrN96_TruByDEm3ZjzpJQM590oOnpsABQAoH98Uh">
            <a:extLst>
              <a:ext uri="{FF2B5EF4-FFF2-40B4-BE49-F238E27FC236}">
                <a16:creationId xmlns:a16="http://schemas.microsoft.com/office/drawing/2014/main" xmlns="" id="{7D5BB13F-BAF5-4DFF-BC9D-A9C771DAA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63469"/>
              </a:clrFrom>
              <a:clrTo>
                <a:srgbClr val="06346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2" y="1214437"/>
            <a:ext cx="1452963" cy="145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87C0063-5EB6-45DC-991C-101DC11CDEF1}"/>
              </a:ext>
            </a:extLst>
          </p:cNvPr>
          <p:cNvGrpSpPr/>
          <p:nvPr/>
        </p:nvGrpSpPr>
        <p:grpSpPr>
          <a:xfrm>
            <a:off x="10098193" y="171103"/>
            <a:ext cx="1906128" cy="628271"/>
            <a:chOff x="10333037" y="6317472"/>
            <a:chExt cx="1906128" cy="62827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F305671-F588-4BB5-9CCE-291CF0E9547D}"/>
                </a:ext>
              </a:extLst>
            </p:cNvPr>
            <p:cNvSpPr/>
            <p:nvPr/>
          </p:nvSpPr>
          <p:spPr>
            <a:xfrm>
              <a:off x="10333037" y="6317472"/>
              <a:ext cx="1894357" cy="628271"/>
            </a:xfrm>
            <a:prstGeom prst="rect">
              <a:avLst/>
            </a:prstGeom>
            <a:solidFill>
              <a:srgbClr val="6CAD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>
                <a:solidFill>
                  <a:srgbClr val="6CADDE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939BD622-EF15-49DE-93B8-E935A04E1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33038" y="6319491"/>
              <a:ext cx="553412" cy="611447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6D00F2B1-30E3-4531-A7F7-A055C1BB9315}"/>
                </a:ext>
              </a:extLst>
            </p:cNvPr>
            <p:cNvCxnSpPr>
              <a:cxnSpLocks/>
            </p:cNvCxnSpPr>
            <p:nvPr/>
          </p:nvCxnSpPr>
          <p:spPr>
            <a:xfrm>
              <a:off x="10871233" y="6319491"/>
              <a:ext cx="0" cy="6114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4399232-FC3F-4E7A-A6DF-5C49A7C9E084}"/>
                </a:ext>
              </a:extLst>
            </p:cNvPr>
            <p:cNvSpPr txBox="1"/>
            <p:nvPr/>
          </p:nvSpPr>
          <p:spPr>
            <a:xfrm>
              <a:off x="10883004" y="6397055"/>
              <a:ext cx="1356161" cy="46910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24" dirty="0">
                  <a:solidFill>
                    <a:schemeClr val="bg1"/>
                  </a:solidFill>
                </a:rPr>
                <a:t>@Bob1German</a:t>
              </a:r>
              <a:br>
                <a:rPr lang="en-US" sz="1224" dirty="0">
                  <a:solidFill>
                    <a:schemeClr val="bg1"/>
                  </a:solidFill>
                </a:rPr>
              </a:br>
              <a:r>
                <a:rPr lang="en-US" sz="1224" dirty="0">
                  <a:solidFill>
                    <a:schemeClr val="bg1"/>
                  </a:solidFill>
                </a:rPr>
                <a:t>@</a:t>
              </a:r>
              <a:r>
                <a:rPr lang="en-US" sz="1224" dirty="0" err="1">
                  <a:solidFill>
                    <a:schemeClr val="bg1"/>
                  </a:solidFill>
                </a:rPr>
                <a:t>SharePointFest</a:t>
              </a:r>
              <a:endParaRPr lang="en-US" sz="1224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57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and scaling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EF59E4-120F-432C-8241-2DB85D71D43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8263" y="1187620"/>
            <a:ext cx="5059525" cy="353327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Dynamic</a:t>
            </a:r>
          </a:p>
          <a:p>
            <a:pPr marL="0" indent="0">
              <a:buNone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Platform handles scalability</a:t>
            </a:r>
          </a:p>
          <a:p>
            <a:pPr marL="0" indent="0">
              <a:buNone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Pay based on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# of executions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Amount of memory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Duration of execution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C7B597F-5D6B-4278-B2F9-4F9B497CCC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42656" y="1187620"/>
            <a:ext cx="5378549" cy="387798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Dedicated</a:t>
            </a:r>
          </a:p>
          <a:p>
            <a:pPr marL="0" indent="0">
              <a:buNone/>
            </a:pPr>
            <a:r>
              <a:rPr lang="en-US" dirty="0"/>
              <a:t>Choose any of the App Service plan tiers</a:t>
            </a:r>
          </a:p>
          <a:p>
            <a:r>
              <a:rPr lang="en-US" dirty="0"/>
              <a:t>Basic, Standard, Premium</a:t>
            </a:r>
          </a:p>
          <a:p>
            <a:r>
              <a:rPr lang="en-US" dirty="0"/>
              <a:t>Pay based on # and size of reserved VMs</a:t>
            </a:r>
          </a:p>
          <a:p>
            <a:r>
              <a:rPr lang="en-US" dirty="0"/>
              <a:t>You’re responsible for scale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xmlns="" id="{1ED71946-CC12-477D-A4CE-2AA65BBA6918}"/>
              </a:ext>
            </a:extLst>
          </p:cNvPr>
          <p:cNvSpPr/>
          <p:nvPr/>
        </p:nvSpPr>
        <p:spPr bwMode="auto">
          <a:xfrm>
            <a:off x="746106" y="4720895"/>
            <a:ext cx="4184922" cy="1679905"/>
          </a:xfrm>
          <a:prstGeom prst="up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Popular!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xmlns="" id="{F693E888-4239-4598-B24A-F0A3DE8B1B19}"/>
              </a:ext>
            </a:extLst>
          </p:cNvPr>
          <p:cNvSpPr/>
          <p:nvPr/>
        </p:nvSpPr>
        <p:spPr bwMode="auto">
          <a:xfrm>
            <a:off x="6592469" y="4720895"/>
            <a:ext cx="4184922" cy="1679905"/>
          </a:xfrm>
          <a:prstGeom prst="up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Great if you already have an app service</a:t>
            </a:r>
          </a:p>
        </p:txBody>
      </p:sp>
    </p:spTree>
    <p:extLst>
      <p:ext uri="{BB962C8B-B14F-4D97-AF65-F5344CB8AC3E}">
        <p14:creationId xmlns:p14="http://schemas.microsoft.com/office/powerpoint/2010/main" val="101240158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Authorization Models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EF59E4-120F-432C-8241-2DB85D71D43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8263" y="1187620"/>
            <a:ext cx="5059525" cy="440736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Azure Function App</a:t>
            </a:r>
          </a:p>
          <a:p>
            <a:pPr lvl="0"/>
            <a:r>
              <a:rPr lang="en-US" sz="2400" dirty="0"/>
              <a:t>Function (pass a function key)</a:t>
            </a:r>
          </a:p>
          <a:p>
            <a:pPr lvl="0"/>
            <a:r>
              <a:rPr lang="en-US" sz="2400" dirty="0"/>
              <a:t>Admin (pass function app’s host key)</a:t>
            </a:r>
          </a:p>
          <a:p>
            <a:pPr lvl="0"/>
            <a:r>
              <a:rPr lang="en-US" sz="2400" dirty="0"/>
              <a:t>System (pass function app’s master key)</a:t>
            </a:r>
          </a:p>
          <a:p>
            <a:pPr lvl="0"/>
            <a:r>
              <a:rPr lang="en-US" sz="2400" dirty="0"/>
              <a:t>Anonymous (can be used in conjunction with App Service </a:t>
            </a:r>
            <a:r>
              <a:rPr lang="en-US" sz="2400" dirty="0" err="1"/>
              <a:t>authN</a:t>
            </a:r>
            <a:r>
              <a:rPr lang="en-US" sz="2400" dirty="0"/>
              <a:t>)</a:t>
            </a:r>
          </a:p>
          <a:p>
            <a:pPr lvl="0"/>
            <a:r>
              <a:rPr lang="en-US" sz="2400" dirty="0"/>
              <a:t>Coming soon: User – this will be token based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C7B597F-5D6B-4278-B2F9-4F9B497CCC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42656" y="1187620"/>
            <a:ext cx="5378549" cy="353327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App Service “</a:t>
            </a:r>
            <a:r>
              <a:rPr lang="en-US" u="sng" dirty="0" err="1"/>
              <a:t>EasyAuth</a:t>
            </a:r>
            <a:r>
              <a:rPr lang="en-US" u="sng" dirty="0"/>
              <a:t>”</a:t>
            </a:r>
          </a:p>
          <a:p>
            <a:r>
              <a:rPr lang="en-US" dirty="0"/>
              <a:t>Azure AD</a:t>
            </a:r>
          </a:p>
          <a:p>
            <a:r>
              <a:rPr lang="en-US" dirty="0"/>
              <a:t>Microsoft Account (MSA)</a:t>
            </a:r>
          </a:p>
          <a:p>
            <a:r>
              <a:rPr lang="en-US" dirty="0"/>
              <a:t>Facebook</a:t>
            </a:r>
          </a:p>
          <a:p>
            <a:r>
              <a:rPr lang="en-US" dirty="0"/>
              <a:t>Twitter</a:t>
            </a:r>
          </a:p>
          <a:p>
            <a:r>
              <a:rPr lang="en-US" dirty="0"/>
              <a:t>Google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xmlns="" id="{1ED71946-CC12-477D-A4CE-2AA65BBA6918}"/>
              </a:ext>
            </a:extLst>
          </p:cNvPr>
          <p:cNvSpPr/>
          <p:nvPr/>
        </p:nvSpPr>
        <p:spPr bwMode="auto">
          <a:xfrm>
            <a:off x="746106" y="4720895"/>
            <a:ext cx="4184922" cy="1679905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Not secure in browser or native app!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xmlns="" id="{C64600B7-6D55-4F5A-BEBF-B3A0004487D1}"/>
              </a:ext>
            </a:extLst>
          </p:cNvPr>
          <p:cNvSpPr/>
          <p:nvPr/>
        </p:nvSpPr>
        <p:spPr bwMode="auto">
          <a:xfrm>
            <a:off x="6592469" y="4720895"/>
            <a:ext cx="4184922" cy="1679905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Secure from web browser</a:t>
            </a:r>
          </a:p>
        </p:txBody>
      </p:sp>
    </p:spTree>
    <p:extLst>
      <p:ext uri="{BB962C8B-B14F-4D97-AF65-F5344CB8AC3E}">
        <p14:creationId xmlns:p14="http://schemas.microsoft.com/office/powerpoint/2010/main" val="37534983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Functions Architecture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214425" y="1524063"/>
            <a:ext cx="6812619" cy="5055584"/>
            <a:chOff x="2213874" y="1523793"/>
            <a:chExt cx="4654197" cy="3738054"/>
          </a:xfrm>
        </p:grpSpPr>
        <p:sp>
          <p:nvSpPr>
            <p:cNvPr id="13" name="Rectangle 12"/>
            <p:cNvSpPr/>
            <p:nvPr/>
          </p:nvSpPr>
          <p:spPr>
            <a:xfrm>
              <a:off x="2213874" y="1523793"/>
              <a:ext cx="2288951" cy="2460493"/>
            </a:xfrm>
            <a:prstGeom prst="rect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 anchorCtr="0"/>
            <a:lstStyle/>
            <a:p>
              <a:pPr algn="ctr" defTabSz="914225">
                <a:defRPr/>
              </a:pPr>
              <a:r>
                <a:rPr lang="en-US" sz="2400" kern="0" dirty="0">
                  <a:solidFill>
                    <a:prstClr val="white"/>
                  </a:solidFill>
                  <a:latin typeface="Calibri" panose="020F0502020204030204"/>
                </a:rPr>
                <a:t>Functions</a:t>
              </a:r>
            </a:p>
            <a:p>
              <a:pPr algn="ctr" defTabSz="914225">
                <a:defRPr/>
              </a:pPr>
              <a:r>
                <a:rPr lang="en-US" sz="2400" kern="0" dirty="0">
                  <a:solidFill>
                    <a:prstClr val="white"/>
                  </a:solidFill>
                  <a:latin typeface="Calibri" panose="020F0502020204030204"/>
                </a:rPr>
                <a:t>Runtime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12939" y="1523793"/>
              <a:ext cx="1929907" cy="2466752"/>
            </a:xfrm>
            <a:prstGeom prst="rect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25">
                <a:defRPr/>
              </a:pPr>
              <a:r>
                <a:rPr lang="en-US" sz="2400" kern="0" dirty="0">
                  <a:solidFill>
                    <a:prstClr val="white"/>
                  </a:solidFill>
                  <a:latin typeface="Calibri" panose="020F0502020204030204"/>
                </a:rPr>
                <a:t>Functions Programming Interface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13874" y="4149780"/>
              <a:ext cx="4654197" cy="1112067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25">
                <a:defRPr/>
              </a:pPr>
              <a:r>
                <a:rPr lang="en-US" sz="2400" kern="0" dirty="0">
                  <a:solidFill>
                    <a:prstClr val="white"/>
                  </a:solidFill>
                  <a:latin typeface="Calibri" panose="020F0502020204030204"/>
                </a:rPr>
                <a:t>App Service </a:t>
              </a:r>
            </a:p>
            <a:p>
              <a:pPr algn="ctr" defTabSz="914225">
                <a:defRPr/>
              </a:pPr>
              <a:r>
                <a:rPr lang="en-US" sz="2400" kern="0" dirty="0">
                  <a:solidFill>
                    <a:prstClr val="white"/>
                  </a:solidFill>
                  <a:latin typeface="Calibri" panose="020F0502020204030204"/>
                </a:rPr>
                <a:t>App Hosting Plans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18320" y="1973787"/>
              <a:ext cx="324484" cy="1505309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vert="vert" rtlCol="0" anchor="ctr" anchorCtr="0"/>
            <a:lstStyle/>
            <a:p>
              <a:pPr algn="ctr" defTabSz="914225">
                <a:defRPr/>
              </a:pPr>
              <a:r>
                <a:rPr lang="en-US" sz="1800" kern="0" dirty="0">
                  <a:solidFill>
                    <a:prstClr val="white"/>
                  </a:solidFill>
                  <a:latin typeface="Calibri" panose="020F0502020204030204"/>
                </a:rPr>
                <a:t>Triggers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502825" y="2251884"/>
              <a:ext cx="410114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>
            <a:xfrm flipH="1">
              <a:off x="4502825" y="3392820"/>
              <a:ext cx="410114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9" name="Rectangle 18"/>
            <p:cNvSpPr/>
            <p:nvPr/>
          </p:nvSpPr>
          <p:spPr>
            <a:xfrm>
              <a:off x="2265014" y="1579071"/>
              <a:ext cx="2203569" cy="285090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vert="horz" rtlCol="0" anchor="ctr"/>
            <a:lstStyle/>
            <a:p>
              <a:pPr algn="ctr" defTabSz="914225">
                <a:defRPr/>
              </a:pPr>
              <a:r>
                <a:rPr lang="en-US" sz="1800" kern="0" dirty="0">
                  <a:solidFill>
                    <a:prstClr val="white"/>
                  </a:solidFill>
                  <a:latin typeface="Calibri" panose="020F0502020204030204"/>
                </a:rPr>
                <a:t>Input Bindings</a:t>
              </a:r>
              <a:endParaRPr lang="en-US" sz="20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48114" y="3628158"/>
              <a:ext cx="2220469" cy="285090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vert="horz" rtlCol="0" anchor="ctr"/>
            <a:lstStyle/>
            <a:p>
              <a:pPr algn="ctr" defTabSz="914225">
                <a:defRPr/>
              </a:pPr>
              <a:r>
                <a:rPr lang="en-US" sz="1800" kern="0" dirty="0">
                  <a:solidFill>
                    <a:prstClr val="white"/>
                  </a:solidFill>
                  <a:latin typeface="Calibri" panose="020F0502020204030204"/>
                </a:rPr>
                <a:t>Output  Bindings</a:t>
              </a:r>
              <a:endParaRPr lang="en-US" sz="20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761853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F55B76-3A0E-438C-AA3E-7EAC86828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a Function?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4706318-D356-429A-97F2-9D9F1E7505A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559316494"/>
              </p:ext>
            </p:extLst>
          </p:nvPr>
        </p:nvGraphicFramePr>
        <p:xfrm>
          <a:off x="588963" y="1444625"/>
          <a:ext cx="11017250" cy="3108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61825">
                  <a:extLst>
                    <a:ext uri="{9D8B030D-6E8A-4147-A177-3AD203B41FA5}">
                      <a16:colId xmlns:a16="http://schemas.microsoft.com/office/drawing/2014/main" xmlns="" val="1443224890"/>
                    </a:ext>
                  </a:extLst>
                </a:gridCol>
                <a:gridCol w="6355425">
                  <a:extLst>
                    <a:ext uri="{9D8B030D-6E8A-4147-A177-3AD203B41FA5}">
                      <a16:colId xmlns:a16="http://schemas.microsoft.com/office/drawing/2014/main" xmlns="" val="34870933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What it does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1770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host.json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Host settings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4983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local.settings.json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Settings during local debug (replaced by Application Settings at runtime)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0150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&lt;folder&gt;/</a:t>
                      </a:r>
                      <a:r>
                        <a:rPr lang="en-US" sz="2400" dirty="0" err="1"/>
                        <a:t>function.json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Define function, bindings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425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proxies.json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Define function proxies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6234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package.json</a:t>
                      </a:r>
                      <a:r>
                        <a:rPr lang="en-US" sz="2400" dirty="0"/>
                        <a:t>/package-</a:t>
                      </a:r>
                      <a:r>
                        <a:rPr lang="en-US" sz="2400" dirty="0" err="1"/>
                        <a:t>lock.json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(JavaScript only) – </a:t>
                      </a:r>
                      <a:r>
                        <a:rPr lang="en-US" sz="2400" dirty="0" err="1"/>
                        <a:t>npm</a:t>
                      </a:r>
                      <a:r>
                        <a:rPr lang="en-US" sz="2400" dirty="0"/>
                        <a:t> packages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5020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31315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439574" y="3912803"/>
            <a:ext cx="628562" cy="288064"/>
          </a:xfrm>
          <a:prstGeom prst="rect">
            <a:avLst/>
          </a:prstGeom>
          <a:solidFill>
            <a:srgbClr val="FFC5C5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6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25136" y="2692508"/>
            <a:ext cx="1117440" cy="2878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6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76493" y="3922208"/>
            <a:ext cx="1176700" cy="2856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6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2230" y="1931883"/>
            <a:ext cx="628562" cy="288063"/>
          </a:xfrm>
          <a:prstGeom prst="rect">
            <a:avLst/>
          </a:prstGeom>
          <a:solidFill>
            <a:srgbClr val="FFC5C5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6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0777" y="1931884"/>
            <a:ext cx="910955" cy="3314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6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52230" y="2219949"/>
            <a:ext cx="1183748" cy="284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6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bindings in your code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01951" y="1587834"/>
            <a:ext cx="7366119" cy="3641365"/>
            <a:chOff x="473122" y="1585009"/>
            <a:chExt cx="7367164" cy="3641880"/>
          </a:xfrm>
        </p:grpSpPr>
        <p:sp>
          <p:nvSpPr>
            <p:cNvPr id="14" name="TextBox 13"/>
            <p:cNvSpPr txBox="1"/>
            <p:nvPr/>
          </p:nvSpPr>
          <p:spPr>
            <a:xfrm>
              <a:off x="473122" y="1585009"/>
              <a:ext cx="865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36">
                <a:defRPr/>
              </a:pPr>
              <a:r>
                <a:rPr lang="en-US" b="1" err="1">
                  <a:gradFill>
                    <a:gsLst>
                      <a:gs pos="125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latin typeface="Calibri" panose="020F0502020204030204"/>
                </a:rPr>
                <a:t>run.csx</a:t>
              </a:r>
              <a:endParaRPr lang="en-US" b="1"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latin typeface="Calibri" panose="020F0502020204030204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3122" y="1933214"/>
              <a:ext cx="7367164" cy="3293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36">
                <a:tabLst>
                  <a:tab pos="581555" algn="l"/>
                  <a:tab pos="1163110" algn="l"/>
                  <a:tab pos="1744666" algn="l"/>
                  <a:tab pos="2326222" algn="l"/>
                  <a:tab pos="2907777" algn="l"/>
                  <a:tab pos="3489332" algn="l"/>
                  <a:tab pos="4070886" algn="l"/>
                  <a:tab pos="4652441" algn="l"/>
                  <a:tab pos="5233997" algn="l"/>
                  <a:tab pos="5815552" algn="l"/>
                  <a:tab pos="6397107" algn="l"/>
                  <a:tab pos="6978663" algn="l"/>
                  <a:tab pos="7560218" algn="l"/>
                  <a:tab pos="8141773" algn="l"/>
                  <a:tab pos="8723330" algn="l"/>
                  <a:tab pos="9304885" algn="l"/>
                </a:tabLst>
                <a:defRPr/>
              </a:pPr>
              <a:r>
                <a:rPr lang="en-US" sz="1600">
                  <a:solidFill>
                    <a:srgbClr val="0000FF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public</a:t>
              </a:r>
              <a:r>
                <a:rPr lang="en-US" sz="16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</a:t>
              </a:r>
              <a:r>
                <a:rPr lang="en-US" sz="1600">
                  <a:solidFill>
                    <a:srgbClr val="0000FF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static</a:t>
              </a:r>
              <a:r>
                <a:rPr lang="en-US" sz="16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</a:t>
              </a:r>
              <a:r>
                <a:rPr lang="en-US" sz="1600">
                  <a:solidFill>
                    <a:srgbClr val="0000FF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void</a:t>
              </a:r>
              <a:r>
                <a:rPr lang="en-US" sz="16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Run(</a:t>
              </a:r>
              <a:r>
                <a:rPr lang="en-US" sz="1600">
                  <a:solidFill>
                    <a:srgbClr val="0000FF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byte</a:t>
              </a:r>
              <a:r>
                <a:rPr lang="en-US" sz="16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[] image, </a:t>
              </a:r>
              <a:r>
                <a:rPr lang="en-US" sz="1600">
                  <a:solidFill>
                    <a:srgbClr val="0000FF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string</a:t>
              </a:r>
              <a:r>
                <a:rPr lang="en-US" sz="16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filename, </a:t>
              </a:r>
              <a:endParaRPr lang="en-US" sz="16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914236">
                <a:tabLst>
                  <a:tab pos="581555" algn="l"/>
                  <a:tab pos="1163110" algn="l"/>
                  <a:tab pos="1744666" algn="l"/>
                  <a:tab pos="2326222" algn="l"/>
                  <a:tab pos="2907777" algn="l"/>
                  <a:tab pos="3489332" algn="l"/>
                  <a:tab pos="4070886" algn="l"/>
                  <a:tab pos="4652441" algn="l"/>
                  <a:tab pos="5233997" algn="l"/>
                  <a:tab pos="5815552" algn="l"/>
                  <a:tab pos="6397107" algn="l"/>
                  <a:tab pos="6978663" algn="l"/>
                  <a:tab pos="7560218" algn="l"/>
                  <a:tab pos="8141773" algn="l"/>
                  <a:tab pos="8723330" algn="l"/>
                  <a:tab pos="9304885" algn="l"/>
                </a:tabLst>
                <a:defRPr/>
              </a:pPr>
              <a:r>
                <a:rPr lang="en-US" sz="16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                      Stream </a:t>
              </a:r>
              <a:r>
                <a:rPr lang="en-US" sz="1600" err="1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outputBlob</a:t>
              </a:r>
              <a:r>
                <a:rPr lang="en-US" sz="16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, </a:t>
              </a:r>
              <a:r>
                <a:rPr lang="en-US" sz="1600" err="1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TraceWriter</a:t>
              </a:r>
              <a:r>
                <a:rPr lang="en-US" sz="16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log)</a:t>
              </a:r>
              <a:endParaRPr lang="en-US" sz="16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914236">
                <a:tabLst>
                  <a:tab pos="581555" algn="l"/>
                  <a:tab pos="1163110" algn="l"/>
                  <a:tab pos="1744666" algn="l"/>
                  <a:tab pos="2326222" algn="l"/>
                  <a:tab pos="2907777" algn="l"/>
                  <a:tab pos="3489332" algn="l"/>
                  <a:tab pos="4070886" algn="l"/>
                  <a:tab pos="4652441" algn="l"/>
                  <a:tab pos="5233997" algn="l"/>
                  <a:tab pos="5815552" algn="l"/>
                  <a:tab pos="6397107" algn="l"/>
                  <a:tab pos="6978663" algn="l"/>
                  <a:tab pos="7560218" algn="l"/>
                  <a:tab pos="8141773" algn="l"/>
                  <a:tab pos="8723330" algn="l"/>
                  <a:tab pos="9304885" algn="l"/>
                </a:tabLst>
                <a:defRPr/>
              </a:pPr>
              <a:r>
                <a:rPr lang="en-US" sz="16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{</a:t>
              </a:r>
              <a:endParaRPr lang="en-US" sz="16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914236">
                <a:tabLst>
                  <a:tab pos="581555" algn="l"/>
                  <a:tab pos="1163110" algn="l"/>
                  <a:tab pos="1744666" algn="l"/>
                  <a:tab pos="2326222" algn="l"/>
                  <a:tab pos="2907777" algn="l"/>
                  <a:tab pos="3489332" algn="l"/>
                  <a:tab pos="4070886" algn="l"/>
                  <a:tab pos="4652441" algn="l"/>
                  <a:tab pos="5233997" algn="l"/>
                  <a:tab pos="5815552" algn="l"/>
                  <a:tab pos="6397107" algn="l"/>
                  <a:tab pos="6978663" algn="l"/>
                  <a:tab pos="7560218" algn="l"/>
                  <a:tab pos="8141773" algn="l"/>
                  <a:tab pos="8723330" algn="l"/>
                  <a:tab pos="9304885" algn="l"/>
                </a:tabLst>
                <a:defRPr/>
              </a:pPr>
              <a:r>
                <a:rPr lang="en-US" sz="16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   </a:t>
              </a:r>
              <a:r>
                <a:rPr lang="en-US" sz="1600" err="1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log.Info</a:t>
              </a:r>
              <a:r>
                <a:rPr lang="en-US" sz="16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(</a:t>
              </a:r>
              <a:r>
                <a:rPr lang="en-US" sz="1600">
                  <a:solidFill>
                    <a:srgbClr val="A31515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$"Processing image: </a:t>
              </a:r>
              <a:r>
                <a:rPr lang="en-US" sz="16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{filename}</a:t>
              </a:r>
              <a:r>
                <a:rPr lang="en-US" sz="1600">
                  <a:solidFill>
                    <a:srgbClr val="A31515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"</a:t>
              </a:r>
              <a:r>
                <a:rPr lang="en-US" sz="16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);</a:t>
              </a:r>
              <a:endParaRPr lang="en-US" sz="16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914236">
                <a:tabLst>
                  <a:tab pos="581555" algn="l"/>
                  <a:tab pos="1163110" algn="l"/>
                  <a:tab pos="1744666" algn="l"/>
                  <a:tab pos="2326222" algn="l"/>
                  <a:tab pos="2907777" algn="l"/>
                  <a:tab pos="3489332" algn="l"/>
                  <a:tab pos="4070886" algn="l"/>
                  <a:tab pos="4652441" algn="l"/>
                  <a:tab pos="5233997" algn="l"/>
                  <a:tab pos="5815552" algn="l"/>
                  <a:tab pos="6397107" algn="l"/>
                  <a:tab pos="6978663" algn="l"/>
                  <a:tab pos="7560218" algn="l"/>
                  <a:tab pos="8141773" algn="l"/>
                  <a:tab pos="8723330" algn="l"/>
                  <a:tab pos="9304885" algn="l"/>
                </a:tabLst>
                <a:defRPr/>
              </a:pPr>
              <a:r>
                <a:rPr lang="en-US" sz="16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 </a:t>
              </a:r>
              <a:endParaRPr lang="en-US" sz="16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914236">
                <a:tabLst>
                  <a:tab pos="581555" algn="l"/>
                  <a:tab pos="1163110" algn="l"/>
                  <a:tab pos="1744666" algn="l"/>
                  <a:tab pos="2326222" algn="l"/>
                  <a:tab pos="2907777" algn="l"/>
                  <a:tab pos="3489332" algn="l"/>
                  <a:tab pos="4070886" algn="l"/>
                  <a:tab pos="4652441" algn="l"/>
                  <a:tab pos="5233997" algn="l"/>
                  <a:tab pos="5815552" algn="l"/>
                  <a:tab pos="6397107" algn="l"/>
                  <a:tab pos="6978663" algn="l"/>
                  <a:tab pos="7560218" algn="l"/>
                  <a:tab pos="8141773" algn="l"/>
                  <a:tab pos="8723330" algn="l"/>
                  <a:tab pos="9304885" algn="l"/>
                </a:tabLst>
                <a:defRPr/>
              </a:pPr>
              <a:r>
                <a:rPr lang="en-US" sz="16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   </a:t>
              </a:r>
              <a:r>
                <a:rPr lang="en-US" sz="1600" err="1">
                  <a:solidFill>
                    <a:srgbClr val="0000FF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var</a:t>
              </a:r>
              <a:r>
                <a:rPr lang="en-US" sz="16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</a:t>
              </a:r>
              <a:r>
                <a:rPr lang="en-US" sz="1600" err="1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imageBuilder</a:t>
              </a:r>
              <a:r>
                <a:rPr lang="en-US" sz="16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= </a:t>
              </a:r>
              <a:r>
                <a:rPr lang="en-US" sz="1600" err="1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ImageResizer.ImageBuilder.Current</a:t>
              </a:r>
              <a:r>
                <a:rPr lang="en-US" sz="16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;</a:t>
              </a:r>
              <a:endParaRPr lang="en-US" sz="16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914236">
                <a:tabLst>
                  <a:tab pos="581555" algn="l"/>
                  <a:tab pos="1163110" algn="l"/>
                  <a:tab pos="1744666" algn="l"/>
                  <a:tab pos="2326222" algn="l"/>
                  <a:tab pos="2907777" algn="l"/>
                  <a:tab pos="3489332" algn="l"/>
                  <a:tab pos="4070886" algn="l"/>
                  <a:tab pos="4652441" algn="l"/>
                  <a:tab pos="5233997" algn="l"/>
                  <a:tab pos="5815552" algn="l"/>
                  <a:tab pos="6397107" algn="l"/>
                  <a:tab pos="6978663" algn="l"/>
                  <a:tab pos="7560218" algn="l"/>
                  <a:tab pos="8141773" algn="l"/>
                  <a:tab pos="8723330" algn="l"/>
                  <a:tab pos="9304885" algn="l"/>
                </a:tabLst>
                <a:defRPr/>
              </a:pPr>
              <a:r>
                <a:rPr lang="en-US" sz="16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 </a:t>
              </a:r>
              <a:endParaRPr lang="en-US" sz="16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914236">
                <a:tabLst>
                  <a:tab pos="581555" algn="l"/>
                  <a:tab pos="1163110" algn="l"/>
                  <a:tab pos="1744666" algn="l"/>
                  <a:tab pos="2326222" algn="l"/>
                  <a:tab pos="2907777" algn="l"/>
                  <a:tab pos="3489332" algn="l"/>
                  <a:tab pos="4070886" algn="l"/>
                  <a:tab pos="4652441" algn="l"/>
                  <a:tab pos="5233997" algn="l"/>
                  <a:tab pos="5815552" algn="l"/>
                  <a:tab pos="6397107" algn="l"/>
                  <a:tab pos="6978663" algn="l"/>
                  <a:tab pos="7560218" algn="l"/>
                  <a:tab pos="8141773" algn="l"/>
                  <a:tab pos="8723330" algn="l"/>
                  <a:tab pos="9304885" algn="l"/>
                </a:tabLst>
                <a:defRPr/>
              </a:pPr>
              <a:r>
                <a:rPr lang="en-US" sz="16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   </a:t>
              </a:r>
              <a:r>
                <a:rPr lang="en-US" sz="1600" err="1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imageBuilder.Build</a:t>
              </a:r>
              <a:r>
                <a:rPr lang="en-US" sz="16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(</a:t>
              </a:r>
              <a:endParaRPr lang="en-US" sz="16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914236">
                <a:tabLst>
                  <a:tab pos="581555" algn="l"/>
                  <a:tab pos="1163110" algn="l"/>
                  <a:tab pos="1744666" algn="l"/>
                  <a:tab pos="2326222" algn="l"/>
                  <a:tab pos="2907777" algn="l"/>
                  <a:tab pos="3489332" algn="l"/>
                  <a:tab pos="4070886" algn="l"/>
                  <a:tab pos="4652441" algn="l"/>
                  <a:tab pos="5233997" algn="l"/>
                  <a:tab pos="5815552" algn="l"/>
                  <a:tab pos="6397107" algn="l"/>
                  <a:tab pos="6978663" algn="l"/>
                  <a:tab pos="7560218" algn="l"/>
                  <a:tab pos="8141773" algn="l"/>
                  <a:tab pos="8723330" algn="l"/>
                  <a:tab pos="9304885" algn="l"/>
                </a:tabLst>
                <a:defRPr/>
              </a:pPr>
              <a:r>
                <a:rPr lang="en-US" sz="16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       image, </a:t>
              </a:r>
              <a:r>
                <a:rPr lang="en-US" sz="1600" err="1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outputBlob</a:t>
              </a:r>
              <a:r>
                <a:rPr lang="en-US" sz="16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,</a:t>
              </a:r>
              <a:endParaRPr lang="en-US" sz="16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914236">
                <a:tabLst>
                  <a:tab pos="581555" algn="l"/>
                  <a:tab pos="1163110" algn="l"/>
                  <a:tab pos="1744666" algn="l"/>
                  <a:tab pos="2326222" algn="l"/>
                  <a:tab pos="2907777" algn="l"/>
                  <a:tab pos="3489332" algn="l"/>
                  <a:tab pos="4070886" algn="l"/>
                  <a:tab pos="4652441" algn="l"/>
                  <a:tab pos="5233997" algn="l"/>
                  <a:tab pos="5815552" algn="l"/>
                  <a:tab pos="6397107" algn="l"/>
                  <a:tab pos="6978663" algn="l"/>
                  <a:tab pos="7560218" algn="l"/>
                  <a:tab pos="8141773" algn="l"/>
                  <a:tab pos="8723330" algn="l"/>
                  <a:tab pos="9304885" algn="l"/>
                </a:tabLst>
                <a:defRPr/>
              </a:pPr>
              <a:r>
                <a:rPr lang="en-US" sz="16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       </a:t>
              </a:r>
              <a:r>
                <a:rPr lang="en-US" sz="1600">
                  <a:solidFill>
                    <a:srgbClr val="0000FF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new</a:t>
              </a:r>
              <a:r>
                <a:rPr lang="en-US" sz="16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</a:t>
              </a:r>
              <a:r>
                <a:rPr lang="en-US" sz="1600" err="1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ResizeSettings</a:t>
              </a:r>
              <a:r>
                <a:rPr lang="en-US" sz="16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(640, 400, </a:t>
              </a:r>
              <a:r>
                <a:rPr lang="en-US" sz="1600" err="1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FitMode.Max</a:t>
              </a:r>
              <a:r>
                <a:rPr lang="en-US" sz="16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, </a:t>
              </a:r>
              <a:r>
                <a:rPr lang="en-US" sz="1600">
                  <a:solidFill>
                    <a:srgbClr val="0000FF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null</a:t>
              </a:r>
              <a:r>
                <a:rPr lang="en-US" sz="16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), </a:t>
              </a:r>
              <a:r>
                <a:rPr lang="en-US" sz="1600">
                  <a:solidFill>
                    <a:srgbClr val="0000FF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false</a:t>
              </a:r>
              <a:r>
                <a:rPr lang="en-US" sz="16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);</a:t>
              </a:r>
              <a:endParaRPr lang="en-US" sz="16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914236">
                <a:tabLst>
                  <a:tab pos="581555" algn="l"/>
                  <a:tab pos="1163110" algn="l"/>
                  <a:tab pos="1744666" algn="l"/>
                  <a:tab pos="2326222" algn="l"/>
                  <a:tab pos="2907777" algn="l"/>
                  <a:tab pos="3489332" algn="l"/>
                  <a:tab pos="4070886" algn="l"/>
                  <a:tab pos="4652441" algn="l"/>
                  <a:tab pos="5233997" algn="l"/>
                  <a:tab pos="5815552" algn="l"/>
                  <a:tab pos="6397107" algn="l"/>
                  <a:tab pos="6978663" algn="l"/>
                  <a:tab pos="7560218" algn="l"/>
                  <a:tab pos="8141773" algn="l"/>
                  <a:tab pos="8723330" algn="l"/>
                  <a:tab pos="9304885" algn="l"/>
                </a:tabLst>
                <a:defRPr/>
              </a:pPr>
              <a:r>
                <a:rPr lang="en-US" sz="16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}</a:t>
              </a:r>
              <a:endParaRPr lang="en-US" sz="16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914236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914236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767025" y="1587834"/>
            <a:ext cx="4181962" cy="4346900"/>
            <a:chOff x="7634342" y="1721659"/>
            <a:chExt cx="4182555" cy="4347516"/>
          </a:xfrm>
        </p:grpSpPr>
        <p:sp>
          <p:nvSpPr>
            <p:cNvPr id="20" name="TextBox 19"/>
            <p:cNvSpPr txBox="1"/>
            <p:nvPr/>
          </p:nvSpPr>
          <p:spPr>
            <a:xfrm>
              <a:off x="7634342" y="2100268"/>
              <a:ext cx="4182555" cy="3968907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pPr defTabSz="914236">
                <a:tabLst>
                  <a:tab pos="581555" algn="l"/>
                  <a:tab pos="1163110" algn="l"/>
                  <a:tab pos="1744666" algn="l"/>
                  <a:tab pos="2326222" algn="l"/>
                  <a:tab pos="2907777" algn="l"/>
                  <a:tab pos="3489332" algn="l"/>
                  <a:tab pos="4070886" algn="l"/>
                  <a:tab pos="4652441" algn="l"/>
                  <a:tab pos="5233997" algn="l"/>
                  <a:tab pos="5815552" algn="l"/>
                  <a:tab pos="6397107" algn="l"/>
                  <a:tab pos="6978663" algn="l"/>
                  <a:tab pos="7560218" algn="l"/>
                  <a:tab pos="8141773" algn="l"/>
                  <a:tab pos="8723330" algn="l"/>
                  <a:tab pos="9304885" algn="l"/>
                </a:tabLst>
                <a:defRPr/>
              </a:pPr>
              <a:r>
                <a:rPr lang="en-US" sz="13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{</a:t>
              </a:r>
              <a:endParaRPr lang="en-US" sz="13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914236">
                <a:tabLst>
                  <a:tab pos="581555" algn="l"/>
                  <a:tab pos="1163110" algn="l"/>
                  <a:tab pos="1744666" algn="l"/>
                  <a:tab pos="2326222" algn="l"/>
                  <a:tab pos="2907777" algn="l"/>
                  <a:tab pos="3489332" algn="l"/>
                  <a:tab pos="4070886" algn="l"/>
                  <a:tab pos="4652441" algn="l"/>
                  <a:tab pos="5233997" algn="l"/>
                  <a:tab pos="5815552" algn="l"/>
                  <a:tab pos="6397107" algn="l"/>
                  <a:tab pos="6978663" algn="l"/>
                  <a:tab pos="7560218" algn="l"/>
                  <a:tab pos="8141773" algn="l"/>
                  <a:tab pos="8723330" algn="l"/>
                  <a:tab pos="9304885" algn="l"/>
                </a:tabLst>
                <a:defRPr/>
              </a:pPr>
              <a:r>
                <a:rPr lang="en-US" sz="13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 </a:t>
              </a:r>
              <a:r>
                <a:rPr lang="en-US" sz="1300">
                  <a:solidFill>
                    <a:srgbClr val="2E75B6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"bindings"</a:t>
              </a:r>
              <a:r>
                <a:rPr lang="en-US" sz="13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: [</a:t>
              </a:r>
              <a:endParaRPr lang="en-US" sz="13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914236">
                <a:tabLst>
                  <a:tab pos="581555" algn="l"/>
                  <a:tab pos="1163110" algn="l"/>
                  <a:tab pos="1744666" algn="l"/>
                  <a:tab pos="2326222" algn="l"/>
                  <a:tab pos="2907777" algn="l"/>
                  <a:tab pos="3489332" algn="l"/>
                  <a:tab pos="4070886" algn="l"/>
                  <a:tab pos="4652441" algn="l"/>
                  <a:tab pos="5233997" algn="l"/>
                  <a:tab pos="5815552" algn="l"/>
                  <a:tab pos="6397107" algn="l"/>
                  <a:tab pos="6978663" algn="l"/>
                  <a:tab pos="7560218" algn="l"/>
                  <a:tab pos="8141773" algn="l"/>
                  <a:tab pos="8723330" algn="l"/>
                  <a:tab pos="9304885" algn="l"/>
                </a:tabLst>
                <a:defRPr/>
              </a:pPr>
              <a:r>
                <a:rPr lang="en-US" sz="13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   {</a:t>
              </a:r>
              <a:endParaRPr lang="en-US" sz="13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914236">
                <a:tabLst>
                  <a:tab pos="581555" algn="l"/>
                  <a:tab pos="1163110" algn="l"/>
                  <a:tab pos="1744666" algn="l"/>
                  <a:tab pos="2326222" algn="l"/>
                  <a:tab pos="2907777" algn="l"/>
                  <a:tab pos="3489332" algn="l"/>
                  <a:tab pos="4070886" algn="l"/>
                  <a:tab pos="4652441" algn="l"/>
                  <a:tab pos="5233997" algn="l"/>
                  <a:tab pos="5815552" algn="l"/>
                  <a:tab pos="6397107" algn="l"/>
                  <a:tab pos="6978663" algn="l"/>
                  <a:tab pos="7560218" algn="l"/>
                  <a:tab pos="8141773" algn="l"/>
                  <a:tab pos="8723330" algn="l"/>
                  <a:tab pos="9304885" algn="l"/>
                </a:tabLst>
                <a:defRPr/>
              </a:pPr>
              <a:r>
                <a:rPr lang="en-US" sz="13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     </a:t>
              </a:r>
              <a:r>
                <a:rPr lang="en-US" sz="1300">
                  <a:solidFill>
                    <a:srgbClr val="2E75B6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"name"</a:t>
              </a:r>
              <a:r>
                <a:rPr lang="en-US" sz="13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: </a:t>
              </a:r>
              <a:r>
                <a:rPr lang="en-US" sz="1300">
                  <a:solidFill>
                    <a:srgbClr val="A31515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"image"</a:t>
              </a:r>
              <a:r>
                <a:rPr lang="en-US" sz="13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,</a:t>
              </a:r>
              <a:endParaRPr lang="en-US" sz="13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914236">
                <a:tabLst>
                  <a:tab pos="581555" algn="l"/>
                  <a:tab pos="1163110" algn="l"/>
                  <a:tab pos="1744666" algn="l"/>
                  <a:tab pos="2326222" algn="l"/>
                  <a:tab pos="2907777" algn="l"/>
                  <a:tab pos="3489332" algn="l"/>
                  <a:tab pos="4070886" algn="l"/>
                  <a:tab pos="4652441" algn="l"/>
                  <a:tab pos="5233997" algn="l"/>
                  <a:tab pos="5815552" algn="l"/>
                  <a:tab pos="6397107" algn="l"/>
                  <a:tab pos="6978663" algn="l"/>
                  <a:tab pos="7560218" algn="l"/>
                  <a:tab pos="8141773" algn="l"/>
                  <a:tab pos="8723330" algn="l"/>
                  <a:tab pos="9304885" algn="l"/>
                </a:tabLst>
                <a:defRPr/>
              </a:pPr>
              <a:r>
                <a:rPr lang="en-US" sz="13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     </a:t>
              </a:r>
              <a:r>
                <a:rPr lang="en-US" sz="1300">
                  <a:solidFill>
                    <a:srgbClr val="2E75B6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"type"</a:t>
              </a:r>
              <a:r>
                <a:rPr lang="en-US" sz="13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: </a:t>
              </a:r>
              <a:r>
                <a:rPr lang="en-US" sz="1300">
                  <a:solidFill>
                    <a:srgbClr val="A31515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"</a:t>
              </a:r>
              <a:r>
                <a:rPr lang="en-US" sz="1300" err="1">
                  <a:solidFill>
                    <a:srgbClr val="A31515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blobTrigger</a:t>
              </a:r>
              <a:r>
                <a:rPr lang="en-US" sz="1300">
                  <a:solidFill>
                    <a:srgbClr val="A31515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"</a:t>
              </a:r>
              <a:r>
                <a:rPr lang="en-US" sz="13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,</a:t>
              </a:r>
              <a:endParaRPr lang="en-US" sz="13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914236">
                <a:tabLst>
                  <a:tab pos="581555" algn="l"/>
                  <a:tab pos="1163110" algn="l"/>
                  <a:tab pos="1744666" algn="l"/>
                  <a:tab pos="2326222" algn="l"/>
                  <a:tab pos="2907777" algn="l"/>
                  <a:tab pos="3489332" algn="l"/>
                  <a:tab pos="4070886" algn="l"/>
                  <a:tab pos="4652441" algn="l"/>
                  <a:tab pos="5233997" algn="l"/>
                  <a:tab pos="5815552" algn="l"/>
                  <a:tab pos="6397107" algn="l"/>
                  <a:tab pos="6978663" algn="l"/>
                  <a:tab pos="7560218" algn="l"/>
                  <a:tab pos="8141773" algn="l"/>
                  <a:tab pos="8723330" algn="l"/>
                  <a:tab pos="9304885" algn="l"/>
                </a:tabLst>
                <a:defRPr/>
              </a:pPr>
              <a:r>
                <a:rPr lang="en-US" sz="13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     </a:t>
              </a:r>
              <a:r>
                <a:rPr lang="en-US" sz="1300">
                  <a:solidFill>
                    <a:srgbClr val="2E75B6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"direction"</a:t>
              </a:r>
              <a:r>
                <a:rPr lang="en-US" sz="13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: </a:t>
              </a:r>
              <a:r>
                <a:rPr lang="en-US" sz="1300">
                  <a:solidFill>
                    <a:srgbClr val="A31515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"in"</a:t>
              </a:r>
              <a:r>
                <a:rPr lang="en-US" sz="13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,</a:t>
              </a:r>
              <a:endParaRPr lang="en-US" sz="13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914236">
                <a:tabLst>
                  <a:tab pos="581555" algn="l"/>
                  <a:tab pos="1163110" algn="l"/>
                  <a:tab pos="1744666" algn="l"/>
                  <a:tab pos="2326222" algn="l"/>
                  <a:tab pos="2907777" algn="l"/>
                  <a:tab pos="3489332" algn="l"/>
                  <a:tab pos="4070886" algn="l"/>
                  <a:tab pos="4652441" algn="l"/>
                  <a:tab pos="5233997" algn="l"/>
                  <a:tab pos="5815552" algn="l"/>
                  <a:tab pos="6397107" algn="l"/>
                  <a:tab pos="6978663" algn="l"/>
                  <a:tab pos="7560218" algn="l"/>
                  <a:tab pos="8141773" algn="l"/>
                  <a:tab pos="8723330" algn="l"/>
                  <a:tab pos="9304885" algn="l"/>
                </a:tabLst>
                <a:defRPr/>
              </a:pPr>
              <a:r>
                <a:rPr lang="en-US" sz="13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     </a:t>
              </a:r>
              <a:r>
                <a:rPr lang="en-US" sz="1300">
                  <a:solidFill>
                    <a:srgbClr val="2E75B6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"path"</a:t>
              </a:r>
              <a:r>
                <a:rPr lang="en-US" sz="13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: </a:t>
              </a:r>
              <a:r>
                <a:rPr lang="en-US" sz="1300">
                  <a:solidFill>
                    <a:srgbClr val="A31515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"card-input/{filename}.jpg"</a:t>
              </a:r>
              <a:r>
                <a:rPr lang="en-US" sz="13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,</a:t>
              </a:r>
              <a:endParaRPr lang="en-US" sz="13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914236">
                <a:tabLst>
                  <a:tab pos="581555" algn="l"/>
                  <a:tab pos="1163110" algn="l"/>
                  <a:tab pos="1744666" algn="l"/>
                  <a:tab pos="2326222" algn="l"/>
                  <a:tab pos="2907777" algn="l"/>
                  <a:tab pos="3489332" algn="l"/>
                  <a:tab pos="4070886" algn="l"/>
                  <a:tab pos="4652441" algn="l"/>
                  <a:tab pos="5233997" algn="l"/>
                  <a:tab pos="5815552" algn="l"/>
                  <a:tab pos="6397107" algn="l"/>
                  <a:tab pos="6978663" algn="l"/>
                  <a:tab pos="7560218" algn="l"/>
                  <a:tab pos="8141773" algn="l"/>
                  <a:tab pos="8723330" algn="l"/>
                  <a:tab pos="9304885" algn="l"/>
                </a:tabLst>
                <a:defRPr/>
              </a:pPr>
              <a:r>
                <a:rPr lang="en-US" sz="13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     </a:t>
              </a:r>
              <a:r>
                <a:rPr lang="en-US" sz="1300">
                  <a:solidFill>
                    <a:srgbClr val="2E75B6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"connection"</a:t>
              </a:r>
              <a:r>
                <a:rPr lang="en-US" sz="13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: </a:t>
              </a:r>
              <a:r>
                <a:rPr lang="en-US" sz="1300">
                  <a:solidFill>
                    <a:srgbClr val="A31515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"</a:t>
              </a:r>
              <a:r>
                <a:rPr lang="en-US" sz="1300" err="1">
                  <a:solidFill>
                    <a:srgbClr val="A31515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AzureWebJobsStorage</a:t>
              </a:r>
              <a:r>
                <a:rPr lang="en-US" sz="1300">
                  <a:solidFill>
                    <a:srgbClr val="A31515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"</a:t>
              </a:r>
              <a:endParaRPr lang="en-US" sz="13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914236">
                <a:tabLst>
                  <a:tab pos="581555" algn="l"/>
                  <a:tab pos="1163110" algn="l"/>
                  <a:tab pos="1744666" algn="l"/>
                  <a:tab pos="2326222" algn="l"/>
                  <a:tab pos="2907777" algn="l"/>
                  <a:tab pos="3489332" algn="l"/>
                  <a:tab pos="4070886" algn="l"/>
                  <a:tab pos="4652441" algn="l"/>
                  <a:tab pos="5233997" algn="l"/>
                  <a:tab pos="5815552" algn="l"/>
                  <a:tab pos="6397107" algn="l"/>
                  <a:tab pos="6978663" algn="l"/>
                  <a:tab pos="7560218" algn="l"/>
                  <a:tab pos="8141773" algn="l"/>
                  <a:tab pos="8723330" algn="l"/>
                  <a:tab pos="9304885" algn="l"/>
                </a:tabLst>
                <a:defRPr/>
              </a:pPr>
              <a:r>
                <a:rPr lang="en-US" sz="13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   },</a:t>
              </a:r>
              <a:endParaRPr lang="en-US" sz="13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914236">
                <a:tabLst>
                  <a:tab pos="581555" algn="l"/>
                  <a:tab pos="1163110" algn="l"/>
                  <a:tab pos="1744666" algn="l"/>
                  <a:tab pos="2326222" algn="l"/>
                  <a:tab pos="2907777" algn="l"/>
                  <a:tab pos="3489332" algn="l"/>
                  <a:tab pos="4070886" algn="l"/>
                  <a:tab pos="4652441" algn="l"/>
                  <a:tab pos="5233997" algn="l"/>
                  <a:tab pos="5815552" algn="l"/>
                  <a:tab pos="6397107" algn="l"/>
                  <a:tab pos="6978663" algn="l"/>
                  <a:tab pos="7560218" algn="l"/>
                  <a:tab pos="8141773" algn="l"/>
                  <a:tab pos="8723330" algn="l"/>
                  <a:tab pos="9304885" algn="l"/>
                </a:tabLst>
                <a:defRPr/>
              </a:pPr>
              <a:r>
                <a:rPr lang="en-US" sz="13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   {</a:t>
              </a:r>
              <a:endParaRPr lang="en-US" sz="13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914236">
                <a:tabLst>
                  <a:tab pos="581555" algn="l"/>
                  <a:tab pos="1163110" algn="l"/>
                  <a:tab pos="1744666" algn="l"/>
                  <a:tab pos="2326222" algn="l"/>
                  <a:tab pos="2907777" algn="l"/>
                  <a:tab pos="3489332" algn="l"/>
                  <a:tab pos="4070886" algn="l"/>
                  <a:tab pos="4652441" algn="l"/>
                  <a:tab pos="5233997" algn="l"/>
                  <a:tab pos="5815552" algn="l"/>
                  <a:tab pos="6397107" algn="l"/>
                  <a:tab pos="6978663" algn="l"/>
                  <a:tab pos="7560218" algn="l"/>
                  <a:tab pos="8141773" algn="l"/>
                  <a:tab pos="8723330" algn="l"/>
                  <a:tab pos="9304885" algn="l"/>
                </a:tabLst>
                <a:defRPr/>
              </a:pPr>
              <a:r>
                <a:rPr lang="en-US" sz="13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     </a:t>
              </a:r>
              <a:r>
                <a:rPr lang="en-US" sz="1300">
                  <a:solidFill>
                    <a:srgbClr val="2E75B6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"type"</a:t>
              </a:r>
              <a:r>
                <a:rPr lang="en-US" sz="13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: </a:t>
              </a:r>
              <a:r>
                <a:rPr lang="en-US" sz="1300">
                  <a:solidFill>
                    <a:srgbClr val="A31515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"blob"</a:t>
              </a:r>
              <a:r>
                <a:rPr lang="en-US" sz="13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,</a:t>
              </a:r>
              <a:endParaRPr lang="en-US" sz="13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914236">
                <a:tabLst>
                  <a:tab pos="581555" algn="l"/>
                  <a:tab pos="1163110" algn="l"/>
                  <a:tab pos="1744666" algn="l"/>
                  <a:tab pos="2326222" algn="l"/>
                  <a:tab pos="2907777" algn="l"/>
                  <a:tab pos="3489332" algn="l"/>
                  <a:tab pos="4070886" algn="l"/>
                  <a:tab pos="4652441" algn="l"/>
                  <a:tab pos="5233997" algn="l"/>
                  <a:tab pos="5815552" algn="l"/>
                  <a:tab pos="6397107" algn="l"/>
                  <a:tab pos="6978663" algn="l"/>
                  <a:tab pos="7560218" algn="l"/>
                  <a:tab pos="8141773" algn="l"/>
                  <a:tab pos="8723330" algn="l"/>
                  <a:tab pos="9304885" algn="l"/>
                </a:tabLst>
                <a:defRPr/>
              </a:pPr>
              <a:r>
                <a:rPr lang="en-US" sz="13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     </a:t>
              </a:r>
              <a:r>
                <a:rPr lang="en-US" sz="1300">
                  <a:solidFill>
                    <a:srgbClr val="2E75B6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"name"</a:t>
              </a:r>
              <a:r>
                <a:rPr lang="en-US" sz="13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: </a:t>
              </a:r>
              <a:r>
                <a:rPr lang="en-US" sz="1300">
                  <a:solidFill>
                    <a:srgbClr val="A31515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"</a:t>
              </a:r>
              <a:r>
                <a:rPr lang="en-US" sz="1300" err="1">
                  <a:solidFill>
                    <a:srgbClr val="A31515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outputBlob</a:t>
              </a:r>
              <a:r>
                <a:rPr lang="en-US" sz="1300">
                  <a:solidFill>
                    <a:srgbClr val="A31515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"</a:t>
              </a:r>
              <a:r>
                <a:rPr lang="en-US" sz="13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,</a:t>
              </a:r>
              <a:endParaRPr lang="en-US" sz="13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914236">
                <a:tabLst>
                  <a:tab pos="581555" algn="l"/>
                  <a:tab pos="1163110" algn="l"/>
                  <a:tab pos="1744666" algn="l"/>
                  <a:tab pos="2326222" algn="l"/>
                  <a:tab pos="2907777" algn="l"/>
                  <a:tab pos="3489332" algn="l"/>
                  <a:tab pos="4070886" algn="l"/>
                  <a:tab pos="4652441" algn="l"/>
                  <a:tab pos="5233997" algn="l"/>
                  <a:tab pos="5815552" algn="l"/>
                  <a:tab pos="6397107" algn="l"/>
                  <a:tab pos="6978663" algn="l"/>
                  <a:tab pos="7560218" algn="l"/>
                  <a:tab pos="8141773" algn="l"/>
                  <a:tab pos="8723330" algn="l"/>
                  <a:tab pos="9304885" algn="l"/>
                </a:tabLst>
                <a:defRPr/>
              </a:pPr>
              <a:r>
                <a:rPr lang="en-US" sz="13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     </a:t>
              </a:r>
              <a:r>
                <a:rPr lang="en-US" sz="1300">
                  <a:solidFill>
                    <a:srgbClr val="2E75B6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"path"</a:t>
              </a:r>
              <a:r>
                <a:rPr lang="en-US" sz="13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: </a:t>
              </a:r>
              <a:r>
                <a:rPr lang="en-US" sz="1300">
                  <a:solidFill>
                    <a:srgbClr val="A31515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"card-output/{filename}.jpg"</a:t>
              </a:r>
              <a:r>
                <a:rPr lang="en-US" sz="13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,</a:t>
              </a:r>
              <a:endParaRPr lang="en-US" sz="13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914236">
                <a:tabLst>
                  <a:tab pos="581555" algn="l"/>
                  <a:tab pos="1163110" algn="l"/>
                  <a:tab pos="1744666" algn="l"/>
                  <a:tab pos="2326222" algn="l"/>
                  <a:tab pos="2907777" algn="l"/>
                  <a:tab pos="3489332" algn="l"/>
                  <a:tab pos="4070886" algn="l"/>
                  <a:tab pos="4652441" algn="l"/>
                  <a:tab pos="5233997" algn="l"/>
                  <a:tab pos="5815552" algn="l"/>
                  <a:tab pos="6397107" algn="l"/>
                  <a:tab pos="6978663" algn="l"/>
                  <a:tab pos="7560218" algn="l"/>
                  <a:tab pos="8141773" algn="l"/>
                  <a:tab pos="8723330" algn="l"/>
                  <a:tab pos="9304885" algn="l"/>
                </a:tabLst>
                <a:defRPr/>
              </a:pPr>
              <a:r>
                <a:rPr lang="en-US" sz="13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     </a:t>
              </a:r>
              <a:r>
                <a:rPr lang="en-US" sz="1300">
                  <a:solidFill>
                    <a:srgbClr val="2E75B6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"connection"</a:t>
              </a:r>
              <a:r>
                <a:rPr lang="en-US" sz="13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: </a:t>
              </a:r>
              <a:r>
                <a:rPr lang="en-US" sz="1300">
                  <a:solidFill>
                    <a:srgbClr val="A31515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"</a:t>
              </a:r>
              <a:r>
                <a:rPr lang="en-US" sz="1300" err="1">
                  <a:solidFill>
                    <a:srgbClr val="A31515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AzureWebJobsStorage</a:t>
              </a:r>
              <a:r>
                <a:rPr lang="en-US" sz="1300">
                  <a:solidFill>
                    <a:srgbClr val="A31515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"</a:t>
              </a:r>
              <a:r>
                <a:rPr lang="en-US" sz="13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,</a:t>
              </a:r>
              <a:endParaRPr lang="en-US" sz="13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914236">
                <a:tabLst>
                  <a:tab pos="581555" algn="l"/>
                  <a:tab pos="1163110" algn="l"/>
                  <a:tab pos="1744666" algn="l"/>
                  <a:tab pos="2326222" algn="l"/>
                  <a:tab pos="2907777" algn="l"/>
                  <a:tab pos="3489332" algn="l"/>
                  <a:tab pos="4070886" algn="l"/>
                  <a:tab pos="4652441" algn="l"/>
                  <a:tab pos="5233997" algn="l"/>
                  <a:tab pos="5815552" algn="l"/>
                  <a:tab pos="6397107" algn="l"/>
                  <a:tab pos="6978663" algn="l"/>
                  <a:tab pos="7560218" algn="l"/>
                  <a:tab pos="8141773" algn="l"/>
                  <a:tab pos="8723330" algn="l"/>
                  <a:tab pos="9304885" algn="l"/>
                </a:tabLst>
                <a:defRPr/>
              </a:pPr>
              <a:r>
                <a:rPr lang="en-US" sz="13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     </a:t>
              </a:r>
              <a:r>
                <a:rPr lang="en-US" sz="1300">
                  <a:solidFill>
                    <a:srgbClr val="2E75B6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"direction"</a:t>
              </a:r>
              <a:r>
                <a:rPr lang="en-US" sz="13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: </a:t>
              </a:r>
              <a:r>
                <a:rPr lang="en-US" sz="1300">
                  <a:solidFill>
                    <a:srgbClr val="A31515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"out"</a:t>
              </a:r>
              <a:endParaRPr lang="en-US" sz="13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914236">
                <a:tabLst>
                  <a:tab pos="581555" algn="l"/>
                  <a:tab pos="1163110" algn="l"/>
                  <a:tab pos="1744666" algn="l"/>
                  <a:tab pos="2326222" algn="l"/>
                  <a:tab pos="2907777" algn="l"/>
                  <a:tab pos="3489332" algn="l"/>
                  <a:tab pos="4070886" algn="l"/>
                  <a:tab pos="4652441" algn="l"/>
                  <a:tab pos="5233997" algn="l"/>
                  <a:tab pos="5815552" algn="l"/>
                  <a:tab pos="6397107" algn="l"/>
                  <a:tab pos="6978663" algn="l"/>
                  <a:tab pos="7560218" algn="l"/>
                  <a:tab pos="8141773" algn="l"/>
                  <a:tab pos="8723330" algn="l"/>
                  <a:tab pos="9304885" algn="l"/>
                </a:tabLst>
                <a:defRPr/>
              </a:pPr>
              <a:r>
                <a:rPr lang="en-US" sz="13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   }</a:t>
              </a:r>
              <a:endParaRPr lang="en-US" sz="13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914236">
                <a:tabLst>
                  <a:tab pos="581555" algn="l"/>
                  <a:tab pos="1163110" algn="l"/>
                  <a:tab pos="1744666" algn="l"/>
                  <a:tab pos="2326222" algn="l"/>
                  <a:tab pos="2907777" algn="l"/>
                  <a:tab pos="3489332" algn="l"/>
                  <a:tab pos="4070886" algn="l"/>
                  <a:tab pos="4652441" algn="l"/>
                  <a:tab pos="5233997" algn="l"/>
                  <a:tab pos="5815552" algn="l"/>
                  <a:tab pos="6397107" algn="l"/>
                  <a:tab pos="6978663" algn="l"/>
                  <a:tab pos="7560218" algn="l"/>
                  <a:tab pos="8141773" algn="l"/>
                  <a:tab pos="8723330" algn="l"/>
                  <a:tab pos="9304885" algn="l"/>
                </a:tabLst>
                <a:defRPr/>
              </a:pPr>
              <a:r>
                <a:rPr lang="en-US" sz="13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 ]</a:t>
              </a:r>
              <a:endParaRPr lang="en-US" sz="13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914236">
                <a:tabLst>
                  <a:tab pos="581555" algn="l"/>
                  <a:tab pos="1163110" algn="l"/>
                  <a:tab pos="1744666" algn="l"/>
                  <a:tab pos="2326222" algn="l"/>
                  <a:tab pos="2907777" algn="l"/>
                  <a:tab pos="3489332" algn="l"/>
                  <a:tab pos="4070886" algn="l"/>
                  <a:tab pos="4652441" algn="l"/>
                  <a:tab pos="5233997" algn="l"/>
                  <a:tab pos="5815552" algn="l"/>
                  <a:tab pos="6397107" algn="l"/>
                  <a:tab pos="6978663" algn="l"/>
                  <a:tab pos="7560218" algn="l"/>
                  <a:tab pos="8141773" algn="l"/>
                  <a:tab pos="8723330" algn="l"/>
                  <a:tab pos="9304885" algn="l"/>
                </a:tabLst>
                <a:defRPr/>
              </a:pPr>
              <a:r>
                <a:rPr lang="en-US" sz="1300">
                  <a:solidFill>
                    <a:srgbClr val="000000"/>
                  </a:solidFill>
                  <a:latin typeface="Consolas" panose="020B06090202040302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}</a:t>
              </a:r>
              <a:endParaRPr lang="en-US" sz="13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914236">
                <a:defRPr/>
              </a:pPr>
              <a:endParaRPr lang="en-US" sz="13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34342" y="1721659"/>
              <a:ext cx="1443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36">
                <a:defRPr/>
              </a:pPr>
              <a:r>
                <a:rPr lang="en-US" b="1" err="1">
                  <a:gradFill>
                    <a:gsLst>
                      <a:gs pos="125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latin typeface="Calibri" panose="020F0502020204030204"/>
                </a:rPr>
                <a:t>function.json</a:t>
              </a:r>
              <a:endParaRPr lang="en-US" b="1"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latin typeface="Calibri" panose="020F0502020204030204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9073972" y="2569888"/>
            <a:ext cx="778823" cy="2495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6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90906" y="4167706"/>
            <a:ext cx="1190108" cy="25175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6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81010" y="4360201"/>
            <a:ext cx="909327" cy="23437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6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79425" y="3175037"/>
            <a:ext cx="960120" cy="2370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6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136936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2" grpId="0" animBg="1"/>
      <p:bldP spid="7" grpId="0" animBg="1"/>
      <p:bldP spid="9" grpId="0" animBg="1"/>
      <p:bldP spid="12" grpId="0" animBg="1"/>
      <p:bldP spid="8" grpId="0" animBg="1"/>
      <p:bldP spid="13" grpId="0" animBg="1"/>
      <p:bldP spid="1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9061" y="1189494"/>
            <a:ext cx="11902940" cy="3545586"/>
          </a:xfrm>
        </p:spPr>
        <p:txBody>
          <a:bodyPr/>
          <a:lstStyle/>
          <a:p>
            <a:r>
              <a:rPr lang="en-US" sz="3600" dirty="0"/>
              <a:t>Functions project and templates</a:t>
            </a:r>
          </a:p>
          <a:p>
            <a:r>
              <a:rPr lang="en-US" sz="3600" dirty="0"/>
              <a:t>Uses Azure Functions Developer Tools</a:t>
            </a:r>
          </a:p>
          <a:p>
            <a:r>
              <a:rPr lang="en-US" sz="3600" dirty="0"/>
              <a:t>Run and debug locally or in Azure</a:t>
            </a:r>
          </a:p>
          <a:p>
            <a:r>
              <a:rPr lang="en-US" sz="3600" dirty="0"/>
              <a:t>Trigger on events in Azure</a:t>
            </a:r>
          </a:p>
          <a:p>
            <a:pPr lvl="1"/>
            <a:r>
              <a:rPr lang="en-US" sz="1800" dirty="0"/>
              <a:t>Example: add a new queue item in Azure and hit a breakpoint within your function code!</a:t>
            </a:r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Function Visual Studio Integration </a:t>
            </a:r>
          </a:p>
        </p:txBody>
      </p:sp>
      <p:pic>
        <p:nvPicPr>
          <p:cNvPr id="3074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33" y="4473331"/>
            <a:ext cx="6544009" cy="2157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https://msdnshared.blob.core.windows.net/media/2016/11/image77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638" y="1486746"/>
            <a:ext cx="3025434" cy="2016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Arrow: Pentagon 5">
            <a:extLst>
              <a:ext uri="{FF2B5EF4-FFF2-40B4-BE49-F238E27FC236}">
                <a16:creationId xmlns:a16="http://schemas.microsoft.com/office/drawing/2014/main" xmlns="" id="{5EB0E444-0591-4F30-AFCD-61C79175AC40}"/>
              </a:ext>
            </a:extLst>
          </p:cNvPr>
          <p:cNvSpPr/>
          <p:nvPr/>
        </p:nvSpPr>
        <p:spPr bwMode="auto">
          <a:xfrm>
            <a:off x="7438319" y="5436394"/>
            <a:ext cx="4168464" cy="1272184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DEMO:</a:t>
            </a:r>
            <a:b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en-US" sz="16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Function in C# elevates permission in SharePoint</a:t>
            </a:r>
          </a:p>
        </p:txBody>
      </p:sp>
    </p:spTree>
    <p:extLst>
      <p:ext uri="{BB962C8B-B14F-4D97-AF65-F5344CB8AC3E}">
        <p14:creationId xmlns:p14="http://schemas.microsoft.com/office/powerpoint/2010/main" val="394733890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2653611-CC07-4B6A-89A2-166C35A94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Elevating Permissions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3D16473-CE0F-4EFB-A2D2-FF123A4D8F68}"/>
              </a:ext>
            </a:extLst>
          </p:cNvPr>
          <p:cNvSpPr/>
          <p:nvPr/>
        </p:nvSpPr>
        <p:spPr bwMode="auto">
          <a:xfrm>
            <a:off x="1161232" y="3079793"/>
            <a:ext cx="7023490" cy="162123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Azure Function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C2ECF5-F459-47B3-9D9B-7C278FF9684E}"/>
              </a:ext>
            </a:extLst>
          </p:cNvPr>
          <p:cNvSpPr/>
          <p:nvPr/>
        </p:nvSpPr>
        <p:spPr bwMode="auto">
          <a:xfrm>
            <a:off x="1161232" y="1371137"/>
            <a:ext cx="7023490" cy="162123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SPFx</a:t>
            </a:r>
            <a:r>
              <a:rPr lang="en-US" sz="20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 Solution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8CF3E4A-9D23-40DA-B1C6-D6B74223BA10}"/>
              </a:ext>
            </a:extLst>
          </p:cNvPr>
          <p:cNvGrpSpPr/>
          <p:nvPr/>
        </p:nvGrpSpPr>
        <p:grpSpPr>
          <a:xfrm>
            <a:off x="1385624" y="1576363"/>
            <a:ext cx="1957826" cy="2906820"/>
            <a:chOff x="1385624" y="1576363"/>
            <a:chExt cx="1957826" cy="29068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7AD91BB7-FECA-46FF-B38C-84633D22E00B}"/>
                </a:ext>
              </a:extLst>
            </p:cNvPr>
            <p:cNvSpPr/>
            <p:nvPr/>
          </p:nvSpPr>
          <p:spPr bwMode="auto">
            <a:xfrm>
              <a:off x="1385625" y="1576363"/>
              <a:ext cx="1957825" cy="12285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SharePoint Online Client Extensibility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D8855CEA-F06B-4233-AC03-2A883B70FA31}"/>
                </a:ext>
              </a:extLst>
            </p:cNvPr>
            <p:cNvSpPr/>
            <p:nvPr/>
          </p:nvSpPr>
          <p:spPr bwMode="auto">
            <a:xfrm>
              <a:off x="1385624" y="3254633"/>
              <a:ext cx="1957825" cy="12285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Azure Function Application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BC60C5B9-F9B2-4CE3-9200-6CC1C3468FC2}"/>
                </a:ext>
              </a:extLst>
            </p:cNvPr>
            <p:cNvCxnSpPr>
              <a:stCxn id="4" idx="2"/>
              <a:endCxn id="5" idx="0"/>
            </p:cNvCxnSpPr>
            <p:nvPr/>
          </p:nvCxnSpPr>
          <p:spPr>
            <a:xfrm flipH="1">
              <a:off x="2364537" y="2804913"/>
              <a:ext cx="1" cy="44972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6D0BF60-57B9-4351-B319-1EA14F391423}"/>
              </a:ext>
            </a:extLst>
          </p:cNvPr>
          <p:cNvGrpSpPr/>
          <p:nvPr/>
        </p:nvGrpSpPr>
        <p:grpSpPr>
          <a:xfrm>
            <a:off x="3775872" y="3254633"/>
            <a:ext cx="1957825" cy="2877836"/>
            <a:chOff x="3809062" y="3254633"/>
            <a:chExt cx="1957825" cy="287783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1ECB213-AB25-4ABA-BAD6-2504492B23BA}"/>
                </a:ext>
              </a:extLst>
            </p:cNvPr>
            <p:cNvSpPr/>
            <p:nvPr/>
          </p:nvSpPr>
          <p:spPr bwMode="auto">
            <a:xfrm>
              <a:off x="3809062" y="3254633"/>
              <a:ext cx="1957825" cy="12285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Graph</a:t>
              </a:r>
              <a:br>
                <a: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</a:br>
              <a:r>
                <a: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Client</a:t>
              </a:r>
              <a:br>
                <a: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</a:br>
              <a:r>
                <a: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Application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02F333C-69CC-4313-AA32-B938518B4F48}"/>
                </a:ext>
              </a:extLst>
            </p:cNvPr>
            <p:cNvSpPr/>
            <p:nvPr/>
          </p:nvSpPr>
          <p:spPr bwMode="auto">
            <a:xfrm>
              <a:off x="3809062" y="4903919"/>
              <a:ext cx="1957825" cy="12285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Graph API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46590DD7-F22F-4E20-8590-340F8C335D53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>
              <a:off x="4787975" y="4483183"/>
              <a:ext cx="0" cy="42073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491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2653611-CC07-4B6A-89A2-166C35A94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Elevating Permissions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3D16473-CE0F-4EFB-A2D2-FF123A4D8F68}"/>
              </a:ext>
            </a:extLst>
          </p:cNvPr>
          <p:cNvSpPr/>
          <p:nvPr/>
        </p:nvSpPr>
        <p:spPr bwMode="auto">
          <a:xfrm>
            <a:off x="1161231" y="3079793"/>
            <a:ext cx="9604003" cy="162123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Azure Function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C2ECF5-F459-47B3-9D9B-7C278FF9684E}"/>
              </a:ext>
            </a:extLst>
          </p:cNvPr>
          <p:cNvSpPr/>
          <p:nvPr/>
        </p:nvSpPr>
        <p:spPr bwMode="auto">
          <a:xfrm>
            <a:off x="1161231" y="1371137"/>
            <a:ext cx="9604003" cy="162123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SPFx</a:t>
            </a:r>
            <a:r>
              <a:rPr lang="en-US" sz="20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 Solution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8CF3E4A-9D23-40DA-B1C6-D6B74223BA10}"/>
              </a:ext>
            </a:extLst>
          </p:cNvPr>
          <p:cNvGrpSpPr/>
          <p:nvPr/>
        </p:nvGrpSpPr>
        <p:grpSpPr>
          <a:xfrm>
            <a:off x="1385624" y="1576363"/>
            <a:ext cx="1957826" cy="2906820"/>
            <a:chOff x="1385624" y="1576363"/>
            <a:chExt cx="1957826" cy="29068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7AD91BB7-FECA-46FF-B38C-84633D22E00B}"/>
                </a:ext>
              </a:extLst>
            </p:cNvPr>
            <p:cNvSpPr/>
            <p:nvPr/>
          </p:nvSpPr>
          <p:spPr bwMode="auto">
            <a:xfrm>
              <a:off x="1385625" y="1576363"/>
              <a:ext cx="1957825" cy="12285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SharePoint Online Client Extensibility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D8855CEA-F06B-4233-AC03-2A883B70FA31}"/>
                </a:ext>
              </a:extLst>
            </p:cNvPr>
            <p:cNvSpPr/>
            <p:nvPr/>
          </p:nvSpPr>
          <p:spPr bwMode="auto">
            <a:xfrm>
              <a:off x="1385624" y="3254633"/>
              <a:ext cx="1957825" cy="12285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Azure Function Application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BC60C5B9-F9B2-4CE3-9200-6CC1C3468FC2}"/>
                </a:ext>
              </a:extLst>
            </p:cNvPr>
            <p:cNvCxnSpPr>
              <a:stCxn id="4" idx="2"/>
              <a:endCxn id="5" idx="0"/>
            </p:cNvCxnSpPr>
            <p:nvPr/>
          </p:nvCxnSpPr>
          <p:spPr>
            <a:xfrm flipH="1">
              <a:off x="2364537" y="2804913"/>
              <a:ext cx="1" cy="44972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6D0BF60-57B9-4351-B319-1EA14F391423}"/>
              </a:ext>
            </a:extLst>
          </p:cNvPr>
          <p:cNvGrpSpPr/>
          <p:nvPr/>
        </p:nvGrpSpPr>
        <p:grpSpPr>
          <a:xfrm>
            <a:off x="3775872" y="3254633"/>
            <a:ext cx="1957825" cy="2877836"/>
            <a:chOff x="3809062" y="3254633"/>
            <a:chExt cx="1957825" cy="287783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1ECB213-AB25-4ABA-BAD6-2504492B23BA}"/>
                </a:ext>
              </a:extLst>
            </p:cNvPr>
            <p:cNvSpPr/>
            <p:nvPr/>
          </p:nvSpPr>
          <p:spPr bwMode="auto">
            <a:xfrm>
              <a:off x="3809062" y="3254633"/>
              <a:ext cx="1957825" cy="12285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Graph</a:t>
              </a:r>
              <a:br>
                <a: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</a:br>
              <a:r>
                <a: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Client</a:t>
              </a:r>
              <a:br>
                <a: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</a:br>
              <a:r>
                <a: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Application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02F333C-69CC-4313-AA32-B938518B4F48}"/>
                </a:ext>
              </a:extLst>
            </p:cNvPr>
            <p:cNvSpPr/>
            <p:nvPr/>
          </p:nvSpPr>
          <p:spPr bwMode="auto">
            <a:xfrm>
              <a:off x="3809062" y="4903919"/>
              <a:ext cx="1957825" cy="12285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Graph API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46590DD7-F22F-4E20-8590-340F8C335D53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>
              <a:off x="4787975" y="4483183"/>
              <a:ext cx="0" cy="42073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27AD0B9-93C1-43AA-8A7E-7B0EAB9C17A2}"/>
              </a:ext>
            </a:extLst>
          </p:cNvPr>
          <p:cNvGrpSpPr/>
          <p:nvPr/>
        </p:nvGrpSpPr>
        <p:grpSpPr>
          <a:xfrm>
            <a:off x="6166120" y="3254633"/>
            <a:ext cx="1957825" cy="2877836"/>
            <a:chOff x="6166120" y="3254633"/>
            <a:chExt cx="1957825" cy="287783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217CAA2-9CE6-4010-8EAF-CCF9F2D05D40}"/>
                </a:ext>
              </a:extLst>
            </p:cNvPr>
            <p:cNvSpPr/>
            <p:nvPr/>
          </p:nvSpPr>
          <p:spPr bwMode="auto">
            <a:xfrm>
              <a:off x="6166120" y="3254633"/>
              <a:ext cx="1957825" cy="122855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Managed Service Identity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69ACBD5F-0E06-4E1F-B41E-A6049960995C}"/>
                </a:ext>
              </a:extLst>
            </p:cNvPr>
            <p:cNvSpPr/>
            <p:nvPr/>
          </p:nvSpPr>
          <p:spPr bwMode="auto">
            <a:xfrm>
              <a:off x="6166120" y="4903919"/>
              <a:ext cx="1957825" cy="12285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Key Vault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3B857214-22E1-4662-8100-F5D97B7A08C1}"/>
                </a:ext>
              </a:extLst>
            </p:cNvPr>
            <p:cNvCxnSpPr>
              <a:cxnSpLocks/>
              <a:stCxn id="16" idx="2"/>
              <a:endCxn id="17" idx="0"/>
            </p:cNvCxnSpPr>
            <p:nvPr/>
          </p:nvCxnSpPr>
          <p:spPr>
            <a:xfrm>
              <a:off x="7145033" y="4483183"/>
              <a:ext cx="0" cy="42073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87367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SC17_security_004">
            <a:extLst>
              <a:ext uri="{FF2B5EF4-FFF2-40B4-BE49-F238E27FC236}">
                <a16:creationId xmlns:a16="http://schemas.microsoft.com/office/drawing/2014/main" xmlns="" id="{78CAB4E1-3DA2-4DE6-B571-BDEF1E0CE7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" r="4515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BA4200-01EB-454A-8E1D-B5B1BECC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400">
                <a:solidFill>
                  <a:schemeClr val="tx1"/>
                </a:solidFill>
                <a:ea typeface="+mj-ea"/>
                <a:cs typeface="+mj-cs"/>
              </a:rPr>
              <a:t>The secrets we keep…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C1258B-8C0C-482E-BC83-1A5C0E23120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Connection strings</a:t>
            </a:r>
          </a:p>
          <a:p>
            <a:pPr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Application keys / Client secrets</a:t>
            </a:r>
          </a:p>
          <a:p>
            <a:pPr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Certificates, and passwords to certificate private keys</a:t>
            </a:r>
          </a:p>
          <a:p>
            <a:pPr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Encryption keys</a:t>
            </a:r>
          </a:p>
          <a:p>
            <a:pPr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Service account passwords</a:t>
            </a:r>
          </a:p>
        </p:txBody>
      </p:sp>
    </p:spTree>
    <p:extLst>
      <p:ext uri="{BB962C8B-B14F-4D97-AF65-F5344CB8AC3E}">
        <p14:creationId xmlns:p14="http://schemas.microsoft.com/office/powerpoint/2010/main" val="165340769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D56623-6CE2-4181-B369-4BADD75A1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AD Managed Service Identity*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9E6484-9B21-4D73-A421-04015361F4B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7300" y="1280086"/>
            <a:ext cx="10665462" cy="4136517"/>
          </a:xfrm>
        </p:spPr>
        <p:txBody>
          <a:bodyPr/>
          <a:lstStyle/>
          <a:p>
            <a:r>
              <a:rPr lang="en-US" dirty="0"/>
              <a:t>In Public Preview</a:t>
            </a:r>
          </a:p>
          <a:p>
            <a:r>
              <a:rPr lang="en-US" dirty="0"/>
              <a:t>Automatically generates and manages</a:t>
            </a:r>
            <a:br>
              <a:rPr lang="en-US" dirty="0"/>
            </a:br>
            <a:r>
              <a:rPr lang="en-US" dirty="0"/>
              <a:t>an App Registration and Service</a:t>
            </a:r>
            <a:br>
              <a:rPr lang="en-US" dirty="0"/>
            </a:br>
            <a:r>
              <a:rPr lang="en-US" dirty="0"/>
              <a:t>Principal for your App Service</a:t>
            </a:r>
            <a:br>
              <a:rPr lang="en-US" dirty="0"/>
            </a:br>
            <a:r>
              <a:rPr lang="en-US" dirty="0"/>
              <a:t>or Function</a:t>
            </a:r>
          </a:p>
          <a:p>
            <a:r>
              <a:rPr lang="en-US" dirty="0"/>
              <a:t>In </a:t>
            </a:r>
            <a:r>
              <a:rPr lang="en-US" dirty="0" err="1"/>
              <a:t>KeyVault</a:t>
            </a:r>
            <a:r>
              <a:rPr lang="en-US" dirty="0"/>
              <a:t>, grant applications and</a:t>
            </a:r>
            <a:br>
              <a:rPr lang="en-US" dirty="0"/>
            </a:br>
            <a:r>
              <a:rPr lang="en-US" dirty="0"/>
              <a:t>admins access to only the</a:t>
            </a:r>
            <a:br>
              <a:rPr lang="en-US" dirty="0"/>
            </a:br>
            <a:r>
              <a:rPr lang="en-US" dirty="0"/>
              <a:t>secrets they need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3C62E27-9E70-43CC-86FA-7B1091BB80AB}"/>
              </a:ext>
            </a:extLst>
          </p:cNvPr>
          <p:cNvGrpSpPr/>
          <p:nvPr/>
        </p:nvGrpSpPr>
        <p:grpSpPr>
          <a:xfrm>
            <a:off x="7684152" y="3040120"/>
            <a:ext cx="3286891" cy="2555759"/>
            <a:chOff x="7963552" y="1561448"/>
            <a:chExt cx="3286891" cy="255575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A3320155-5A85-414E-B2C6-2CB6B119DF48}"/>
                </a:ext>
              </a:extLst>
            </p:cNvPr>
            <p:cNvSpPr/>
            <p:nvPr/>
          </p:nvSpPr>
          <p:spPr bwMode="auto">
            <a:xfrm>
              <a:off x="7963552" y="1561448"/>
              <a:ext cx="3286891" cy="971127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I need to get my secrets from </a:t>
              </a:r>
              <a:r>
                <a:rPr lang="en-US" sz="2353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KeyVault</a:t>
              </a:r>
              <a:endParaRPr lang="en-US" sz="2353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4BB0D14E-D611-4A7C-8099-F8FFC2858B4B}"/>
                </a:ext>
              </a:extLst>
            </p:cNvPr>
            <p:cNvSpPr/>
            <p:nvPr/>
          </p:nvSpPr>
          <p:spPr bwMode="auto">
            <a:xfrm>
              <a:off x="7963552" y="2846944"/>
              <a:ext cx="3286891" cy="1270263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What’s the app key that has access to </a:t>
              </a:r>
              <a:r>
                <a:rPr lang="en-US" sz="2353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KeyVault</a:t>
              </a:r>
              <a:r>
                <a:rPr lang="en-US" sz="2353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?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xmlns="" id="{B764A678-589B-4D70-BBE8-3B2191E61085}"/>
                </a:ext>
              </a:extLst>
            </p:cNvPr>
            <p:cNvCxnSpPr>
              <a:cxnSpLocks/>
              <a:stCxn id="4" idx="2"/>
              <a:endCxn id="5" idx="0"/>
            </p:cNvCxnSpPr>
            <p:nvPr/>
          </p:nvCxnSpPr>
          <p:spPr>
            <a:xfrm>
              <a:off x="9606997" y="2532576"/>
              <a:ext cx="0" cy="314369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xmlns="" id="{1515ECBE-9FF3-476C-AE14-ABA81AE67FAE}"/>
                </a:ext>
              </a:extLst>
            </p:cNvPr>
            <p:cNvCxnSpPr>
              <a:endCxn id="4" idx="0"/>
            </p:cNvCxnSpPr>
            <p:nvPr/>
          </p:nvCxnSpPr>
          <p:spPr>
            <a:xfrm rot="5400000" flipH="1" flipV="1">
              <a:off x="8291768" y="2801977"/>
              <a:ext cx="2555759" cy="74702"/>
            </a:xfrm>
            <a:prstGeom prst="bentConnector5">
              <a:avLst>
                <a:gd name="adj1" fmla="val -9150"/>
                <a:gd name="adj2" fmla="val -2400000"/>
                <a:gd name="adj3" fmla="val 108769"/>
              </a:avLst>
            </a:prstGeom>
            <a:ln w="57150">
              <a:solidFill>
                <a:schemeClr val="accent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FCC7F9A-A1D2-4E4C-92A5-FF33BE10449A}"/>
              </a:ext>
            </a:extLst>
          </p:cNvPr>
          <p:cNvSpPr txBox="1">
            <a:spLocks/>
          </p:cNvSpPr>
          <p:nvPr/>
        </p:nvSpPr>
        <p:spPr>
          <a:xfrm>
            <a:off x="585217" y="449089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cap="none" spc="-5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err="1"/>
              <a:t>KeyVault</a:t>
            </a:r>
            <a:r>
              <a:rPr lang="en-US" dirty="0"/>
              <a:t> access is controlled using Azure 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0F41EAD-09CA-4924-9A3D-37FAEA3A4D0F}"/>
              </a:ext>
            </a:extLst>
          </p:cNvPr>
          <p:cNvSpPr txBox="1"/>
          <p:nvPr/>
        </p:nvSpPr>
        <p:spPr>
          <a:xfrm>
            <a:off x="266700" y="6382672"/>
            <a:ext cx="35460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* in preview</a:t>
            </a:r>
          </a:p>
        </p:txBody>
      </p:sp>
    </p:spTree>
    <p:extLst>
      <p:ext uri="{BB962C8B-B14F-4D97-AF65-F5344CB8AC3E}">
        <p14:creationId xmlns:p14="http://schemas.microsoft.com/office/powerpoint/2010/main" val="77898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0.30312 0.1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77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FFC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717F39BE-53D4-44D2-80A8-755E4873E5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r="-13" b="148"/>
          <a:stretch/>
        </p:blipFill>
        <p:spPr>
          <a:xfrm>
            <a:off x="9030743" y="2474254"/>
            <a:ext cx="1912560" cy="190948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05EF28D6-7B50-4AE2-A08E-DA6939ABC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806" y="620421"/>
            <a:ext cx="74741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400" dirty="0">
                <a:solidFill>
                  <a:schemeClr val="tx1"/>
                </a:solidFill>
                <a:ea typeface="+mj-ea"/>
                <a:cs typeface="+mj-cs"/>
              </a:rPr>
              <a:t>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8C5C466-C486-47FB-A184-8FE0E37D17F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5806" y="1857375"/>
            <a:ext cx="7343775" cy="45505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Azure Functions Concepts</a:t>
            </a:r>
          </a:p>
          <a:p>
            <a:pPr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Life on the client side …</a:t>
            </a:r>
            <a:br>
              <a:rPr lang="en-US" dirty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Big scenarios where you may miss the server:</a:t>
            </a:r>
          </a:p>
          <a:p>
            <a:pPr lvl="1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Timer job</a:t>
            </a:r>
          </a:p>
          <a:p>
            <a:pPr lvl="1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Elevating privileges</a:t>
            </a:r>
          </a:p>
          <a:p>
            <a:pPr lvl="1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Hiding API keys with Function Proxies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pPr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Resources – including all the code!</a:t>
            </a:r>
          </a:p>
        </p:txBody>
      </p:sp>
    </p:spTree>
    <p:extLst>
      <p:ext uri="{BB962C8B-B14F-4D97-AF65-F5344CB8AC3E}">
        <p14:creationId xmlns:p14="http://schemas.microsoft.com/office/powerpoint/2010/main" val="32810972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55782" y="1189495"/>
            <a:ext cx="11266980" cy="2699200"/>
          </a:xfrm>
        </p:spPr>
        <p:txBody>
          <a:bodyPr/>
          <a:lstStyle/>
          <a:p>
            <a:r>
              <a:rPr lang="en-US" sz="3200" dirty="0"/>
              <a:t>Create/ Develop / Manage Azure Functions </a:t>
            </a:r>
          </a:p>
          <a:p>
            <a:r>
              <a:rPr lang="en-US" sz="3200" dirty="0"/>
              <a:t>Run and debug locally</a:t>
            </a:r>
          </a:p>
          <a:p>
            <a:pPr marL="465102" lvl="1" indent="-228556">
              <a:spcBef>
                <a:spcPts val="1000"/>
              </a:spcBef>
            </a:pPr>
            <a:r>
              <a:rPr lang="en-US" dirty="0"/>
              <a:t>Run the Functions runtime on your local machine</a:t>
            </a:r>
          </a:p>
          <a:p>
            <a:pPr marL="465102" lvl="1" indent="-228556">
              <a:spcBef>
                <a:spcPts val="1000"/>
              </a:spcBef>
            </a:pPr>
            <a:r>
              <a:rPr lang="en-US" dirty="0"/>
              <a:t>Functions invoked (triggered) based on events in Azure </a:t>
            </a:r>
          </a:p>
          <a:p>
            <a:pPr marL="465102" lvl="1" indent="-228556">
              <a:spcBef>
                <a:spcPts val="1000"/>
              </a:spcBef>
            </a:pPr>
            <a:r>
              <a:rPr lang="en-US" b="1" dirty="0"/>
              <a:t>Not </a:t>
            </a:r>
            <a:r>
              <a:rPr lang="en-US" dirty="0"/>
              <a:t>an emulator or simulator – </a:t>
            </a:r>
            <a:br>
              <a:rPr lang="en-US" dirty="0"/>
            </a:br>
            <a:r>
              <a:rPr lang="en-US" dirty="0"/>
              <a:t>same code that runs your Function Apps in Azure!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Functions Developer Tools*</a:t>
            </a:r>
          </a:p>
        </p:txBody>
      </p:sp>
      <p:sp>
        <p:nvSpPr>
          <p:cNvPr id="5" name="Rectangle 4"/>
          <p:cNvSpPr/>
          <p:nvPr/>
        </p:nvSpPr>
        <p:spPr>
          <a:xfrm>
            <a:off x="295563" y="4335005"/>
            <a:ext cx="6137605" cy="17220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53535"/>
                </a:solidFill>
                <a:latin typeface="Segoe UI Semilight"/>
              </a:rPr>
              <a:t>Do try this at home! </a:t>
            </a:r>
          </a:p>
          <a:p>
            <a:pPr>
              <a:defRPr/>
            </a:pPr>
            <a:r>
              <a:rPr lang="en-US" dirty="0">
                <a:solidFill>
                  <a:srgbClr val="353535"/>
                </a:solidFill>
                <a:latin typeface="Segoe UI Semilight"/>
                <a:hlinkClick r:id="rId3"/>
              </a:rPr>
              <a:t>http://bit.ly/AzFuncTools</a:t>
            </a:r>
            <a:endParaRPr lang="en-US" dirty="0">
              <a:solidFill>
                <a:srgbClr val="353535"/>
              </a:solidFill>
              <a:latin typeface="Segoe UI Semilight"/>
            </a:endParaRPr>
          </a:p>
          <a:p>
            <a:pPr>
              <a:defRPr/>
            </a:pPr>
            <a:endParaRPr lang="en-US" dirty="0">
              <a:solidFill>
                <a:srgbClr val="353535"/>
              </a:solidFill>
              <a:latin typeface="Segoe UI Semilight"/>
            </a:endParaRPr>
          </a:p>
          <a:p>
            <a:pPr>
              <a:defRPr/>
            </a:pPr>
            <a:r>
              <a:rPr lang="en-US" dirty="0">
                <a:solidFill>
                  <a:srgbClr val="353535"/>
                </a:solidFill>
                <a:latin typeface="Segoe UI Semilight"/>
              </a:rPr>
              <a:t>Want to </a:t>
            </a:r>
            <a:r>
              <a:rPr lang="en-US" i="1" dirty="0">
                <a:solidFill>
                  <a:srgbClr val="353535"/>
                </a:solidFill>
                <a:latin typeface="Segoe UI Semilight"/>
              </a:rPr>
              <a:t>not</a:t>
            </a:r>
            <a:r>
              <a:rPr lang="en-US" dirty="0">
                <a:solidFill>
                  <a:srgbClr val="353535"/>
                </a:solidFill>
                <a:latin typeface="Segoe UI Semilight"/>
              </a:rPr>
              <a:t> elevate permissions? Learn about “On Behalf Of” flow in this great blog series by </a:t>
            </a:r>
            <a:r>
              <a:rPr lang="en-US" dirty="0" err="1">
                <a:solidFill>
                  <a:srgbClr val="353535"/>
                </a:solidFill>
                <a:latin typeface="Segoe UI Semilight"/>
              </a:rPr>
              <a:t>Vardhaman</a:t>
            </a:r>
            <a:r>
              <a:rPr lang="en-US" dirty="0">
                <a:solidFill>
                  <a:srgbClr val="353535"/>
                </a:solidFill>
                <a:latin typeface="Segoe UI Semilight"/>
              </a:rPr>
              <a:t> Deshpande</a:t>
            </a:r>
          </a:p>
          <a:p>
            <a:pPr>
              <a:defRPr/>
            </a:pPr>
            <a:r>
              <a:rPr lang="en-US" dirty="0">
                <a:solidFill>
                  <a:srgbClr val="353535"/>
                </a:solidFill>
                <a:latin typeface="Segoe UI Semilight"/>
                <a:hlinkClick r:id="rId4"/>
              </a:rPr>
              <a:t>http://bit.ly/AzFuncOnBehalfOf</a:t>
            </a:r>
            <a:r>
              <a:rPr lang="en-US" dirty="0">
                <a:solidFill>
                  <a:srgbClr val="353535"/>
                </a:solidFill>
                <a:latin typeface="Segoe UI Semilight"/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FD21D0F-7F45-43D0-B5AE-F9B5FF752504}"/>
              </a:ext>
            </a:extLst>
          </p:cNvPr>
          <p:cNvGrpSpPr/>
          <p:nvPr/>
        </p:nvGrpSpPr>
        <p:grpSpPr>
          <a:xfrm>
            <a:off x="7568623" y="1723658"/>
            <a:ext cx="4168464" cy="2611347"/>
            <a:chOff x="7435273" y="3057158"/>
            <a:chExt cx="4168464" cy="26113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D1C4B26-940D-446E-88A6-308B70EB78BC}"/>
                </a:ext>
              </a:extLst>
            </p:cNvPr>
            <p:cNvSpPr/>
            <p:nvPr/>
          </p:nvSpPr>
          <p:spPr bwMode="auto">
            <a:xfrm>
              <a:off x="7435273" y="3057158"/>
              <a:ext cx="4168464" cy="261134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l="614"/>
            <a:stretch/>
          </p:blipFill>
          <p:spPr>
            <a:xfrm>
              <a:off x="7585075" y="3240324"/>
              <a:ext cx="3860640" cy="2252659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9F1D7B4-4B02-4F0A-A82B-CD3AB964270D}"/>
              </a:ext>
            </a:extLst>
          </p:cNvPr>
          <p:cNvSpPr txBox="1"/>
          <p:nvPr/>
        </p:nvSpPr>
        <p:spPr>
          <a:xfrm>
            <a:off x="295563" y="6400800"/>
            <a:ext cx="540327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* Formerly known as Azure Functions CLI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xmlns="" id="{8C625976-E424-4FFF-BDEE-FFD87B2BB86F}"/>
              </a:ext>
            </a:extLst>
          </p:cNvPr>
          <p:cNvSpPr/>
          <p:nvPr/>
        </p:nvSpPr>
        <p:spPr bwMode="auto">
          <a:xfrm>
            <a:off x="7029450" y="4869168"/>
            <a:ext cx="4168464" cy="183941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DEMO:</a:t>
            </a:r>
            <a:b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en-US" sz="16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Function in Node elevates permission in SharePoint</a:t>
            </a: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Using App Services authentication and deployment</a:t>
            </a:r>
            <a:br>
              <a:rPr lang="en-US" sz="16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en-US" sz="16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Consuming from </a:t>
            </a:r>
            <a:r>
              <a:rPr lang="en-US" sz="16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SPFx</a:t>
            </a: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3835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7E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8EE866-6E16-4374-9F72-5939A22C58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t="161" r="-3" b="-3"/>
          <a:stretch/>
        </p:blipFill>
        <p:spPr>
          <a:xfrm>
            <a:off x="9030743" y="2474254"/>
            <a:ext cx="1912560" cy="190948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4B098E5-B2BB-41E8-93F2-23D9E091B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6429" y="2278173"/>
            <a:ext cx="6467867" cy="34506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Light-weight API management</a:t>
            </a:r>
          </a:p>
          <a:p>
            <a:pPr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Change URL, manipulate request and response</a:t>
            </a:r>
          </a:p>
          <a:p>
            <a:pPr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Inherits the configuration of your Function App</a:t>
            </a:r>
            <a:b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(e.g. authentication)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1CB72D0-78E4-4D43-8E13-CBBBDDECA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400">
                <a:solidFill>
                  <a:schemeClr val="tx1"/>
                </a:solidFill>
                <a:ea typeface="+mj-ea"/>
                <a:cs typeface="+mj-cs"/>
              </a:rPr>
              <a:t>Azure Function Proxies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xmlns="" id="{7249D64D-66EE-46A5-9198-C47FF1DB9E38}"/>
              </a:ext>
            </a:extLst>
          </p:cNvPr>
          <p:cNvSpPr/>
          <p:nvPr/>
        </p:nvSpPr>
        <p:spPr bwMode="auto">
          <a:xfrm>
            <a:off x="7029450" y="5531278"/>
            <a:ext cx="4168464" cy="1177299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DEMO:</a:t>
            </a:r>
            <a:b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en-US" sz="16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Hide API key in an Azure Function Proxy</a:t>
            </a: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79371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5"/>
          <p:cNvSpPr>
            <a:spLocks/>
          </p:cNvSpPr>
          <p:nvPr/>
        </p:nvSpPr>
        <p:spPr bwMode="auto">
          <a:xfrm flipH="1">
            <a:off x="43393" y="4035697"/>
            <a:ext cx="3719705" cy="2415652"/>
          </a:xfrm>
          <a:custGeom>
            <a:avLst/>
            <a:gdLst>
              <a:gd name="T0" fmla="*/ 618 w 736"/>
              <a:gd name="T1" fmla="*/ 213 h 484"/>
              <a:gd name="T2" fmla="*/ 618 w 736"/>
              <a:gd name="T3" fmla="*/ 203 h 484"/>
              <a:gd name="T4" fmla="*/ 415 w 736"/>
              <a:gd name="T5" fmla="*/ 0 h 484"/>
              <a:gd name="T6" fmla="*/ 246 w 736"/>
              <a:gd name="T7" fmla="*/ 91 h 484"/>
              <a:gd name="T8" fmla="*/ 191 w 736"/>
              <a:gd name="T9" fmla="*/ 76 h 484"/>
              <a:gd name="T10" fmla="*/ 125 w 736"/>
              <a:gd name="T11" fmla="*/ 96 h 484"/>
              <a:gd name="T12" fmla="*/ 73 w 736"/>
              <a:gd name="T13" fmla="*/ 191 h 484"/>
              <a:gd name="T14" fmla="*/ 0 w 736"/>
              <a:gd name="T15" fmla="*/ 325 h 484"/>
              <a:gd name="T16" fmla="*/ 142 w 736"/>
              <a:gd name="T17" fmla="*/ 484 h 484"/>
              <a:gd name="T18" fmla="*/ 160 w 736"/>
              <a:gd name="T19" fmla="*/ 484 h 484"/>
              <a:gd name="T20" fmla="*/ 176 w 736"/>
              <a:gd name="T21" fmla="*/ 484 h 484"/>
              <a:gd name="T22" fmla="*/ 507 w 736"/>
              <a:gd name="T23" fmla="*/ 484 h 484"/>
              <a:gd name="T24" fmla="*/ 514 w 736"/>
              <a:gd name="T25" fmla="*/ 484 h 484"/>
              <a:gd name="T26" fmla="*/ 522 w 736"/>
              <a:gd name="T27" fmla="*/ 484 h 484"/>
              <a:gd name="T28" fmla="*/ 546 w 736"/>
              <a:gd name="T29" fmla="*/ 484 h 484"/>
              <a:gd name="T30" fmla="*/ 599 w 736"/>
              <a:gd name="T31" fmla="*/ 484 h 484"/>
              <a:gd name="T32" fmla="*/ 736 w 736"/>
              <a:gd name="T33" fmla="*/ 348 h 484"/>
              <a:gd name="T34" fmla="*/ 618 w 736"/>
              <a:gd name="T35" fmla="*/ 21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6" h="484">
                <a:moveTo>
                  <a:pt x="618" y="213"/>
                </a:moveTo>
                <a:cubicBezTo>
                  <a:pt x="618" y="210"/>
                  <a:pt x="618" y="206"/>
                  <a:pt x="618" y="203"/>
                </a:cubicBezTo>
                <a:cubicBezTo>
                  <a:pt x="618" y="91"/>
                  <a:pt x="527" y="0"/>
                  <a:pt x="415" y="0"/>
                </a:cubicBezTo>
                <a:cubicBezTo>
                  <a:pt x="345" y="0"/>
                  <a:pt x="283" y="37"/>
                  <a:pt x="246" y="91"/>
                </a:cubicBezTo>
                <a:cubicBezTo>
                  <a:pt x="230" y="82"/>
                  <a:pt x="211" y="76"/>
                  <a:pt x="191" y="76"/>
                </a:cubicBezTo>
                <a:cubicBezTo>
                  <a:pt x="167" y="76"/>
                  <a:pt x="144" y="83"/>
                  <a:pt x="125" y="96"/>
                </a:cubicBezTo>
                <a:cubicBezTo>
                  <a:pt x="94" y="116"/>
                  <a:pt x="74" y="151"/>
                  <a:pt x="73" y="191"/>
                </a:cubicBezTo>
                <a:cubicBezTo>
                  <a:pt x="30" y="219"/>
                  <a:pt x="0" y="269"/>
                  <a:pt x="0" y="325"/>
                </a:cubicBezTo>
                <a:cubicBezTo>
                  <a:pt x="0" y="407"/>
                  <a:pt x="62" y="475"/>
                  <a:pt x="142" y="484"/>
                </a:cubicBezTo>
                <a:cubicBezTo>
                  <a:pt x="148" y="484"/>
                  <a:pt x="154" y="484"/>
                  <a:pt x="160" y="484"/>
                </a:cubicBezTo>
                <a:cubicBezTo>
                  <a:pt x="165" y="484"/>
                  <a:pt x="171" y="484"/>
                  <a:pt x="176" y="484"/>
                </a:cubicBezTo>
                <a:cubicBezTo>
                  <a:pt x="250" y="484"/>
                  <a:pt x="425" y="484"/>
                  <a:pt x="507" y="484"/>
                </a:cubicBezTo>
                <a:cubicBezTo>
                  <a:pt x="510" y="484"/>
                  <a:pt x="512" y="484"/>
                  <a:pt x="514" y="484"/>
                </a:cubicBezTo>
                <a:cubicBezTo>
                  <a:pt x="522" y="484"/>
                  <a:pt x="522" y="484"/>
                  <a:pt x="522" y="484"/>
                </a:cubicBezTo>
                <a:cubicBezTo>
                  <a:pt x="526" y="484"/>
                  <a:pt x="538" y="484"/>
                  <a:pt x="546" y="484"/>
                </a:cubicBezTo>
                <a:cubicBezTo>
                  <a:pt x="599" y="484"/>
                  <a:pt x="599" y="484"/>
                  <a:pt x="599" y="484"/>
                </a:cubicBezTo>
                <a:cubicBezTo>
                  <a:pt x="675" y="483"/>
                  <a:pt x="736" y="422"/>
                  <a:pt x="736" y="348"/>
                </a:cubicBezTo>
                <a:cubicBezTo>
                  <a:pt x="736" y="279"/>
                  <a:pt x="684" y="222"/>
                  <a:pt x="618" y="213"/>
                </a:cubicBezTo>
                <a:close/>
              </a:path>
            </a:pathLst>
          </a:custGeom>
          <a:solidFill>
            <a:srgbClr val="FFFFFF">
              <a:alpha val="18039"/>
            </a:srgbClr>
          </a:solidFill>
          <a:ln>
            <a:noFill/>
          </a:ln>
          <a:extLst/>
        </p:spPr>
        <p:txBody>
          <a:bodyPr vert="horz" wrap="square" lIns="83992" tIns="41997" rIns="83992" bIns="419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39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1" b="0" i="0" u="none" strike="noStrike" kern="0" cap="none" spc="0" normalizeH="0" baseline="0" noProof="0" dirty="0">
              <a:ln>
                <a:noFill/>
              </a:ln>
              <a:solidFill>
                <a:srgbClr val="505050">
                  <a:lumMod val="9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03727" y="3994209"/>
            <a:ext cx="3806464" cy="1018182"/>
          </a:xfrm>
          <a:prstGeom prst="rect">
            <a:avLst/>
          </a:prstGeom>
          <a:solidFill>
            <a:schemeClr val="bg2">
              <a:lumMod val="50000"/>
              <a:alpha val="80000"/>
            </a:schemeClr>
          </a:solidFill>
        </p:spPr>
        <p:txBody>
          <a:bodyPr vert="horz" wrap="square" lIns="420140" tIns="252083" rIns="336112" bIns="252083" rtlCol="0" anchor="ctr" anchorCtr="0">
            <a:noAutofit/>
          </a:bodyPr>
          <a:lstStyle>
            <a:defPPr>
              <a:defRPr lang="en-US"/>
            </a:defPPr>
            <a:lvl1pPr defTabSz="951026">
              <a:lnSpc>
                <a:spcPct val="90000"/>
              </a:lnSpc>
              <a:spcAft>
                <a:spcPts val="400"/>
              </a:spcAft>
              <a:defRPr sz="2000" b="1">
                <a:gradFill>
                  <a:gsLst>
                    <a:gs pos="69912">
                      <a:srgbClr val="FFFFFF"/>
                    </a:gs>
                    <a:gs pos="43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8738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6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73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69912">
                      <a:srgbClr val="FFFFFF"/>
                    </a:gs>
                    <a:gs pos="43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Serverless</a:t>
            </a:r>
          </a:p>
        </p:txBody>
      </p:sp>
      <p:sp>
        <p:nvSpPr>
          <p:cNvPr id="20" name="Freeform 95"/>
          <p:cNvSpPr>
            <a:spLocks/>
          </p:cNvSpPr>
          <p:nvPr/>
        </p:nvSpPr>
        <p:spPr bwMode="auto">
          <a:xfrm flipH="1">
            <a:off x="7450829" y="4062153"/>
            <a:ext cx="4349135" cy="2824419"/>
          </a:xfrm>
          <a:custGeom>
            <a:avLst/>
            <a:gdLst>
              <a:gd name="T0" fmla="*/ 618 w 736"/>
              <a:gd name="T1" fmla="*/ 213 h 484"/>
              <a:gd name="T2" fmla="*/ 618 w 736"/>
              <a:gd name="T3" fmla="*/ 203 h 484"/>
              <a:gd name="T4" fmla="*/ 415 w 736"/>
              <a:gd name="T5" fmla="*/ 0 h 484"/>
              <a:gd name="T6" fmla="*/ 246 w 736"/>
              <a:gd name="T7" fmla="*/ 91 h 484"/>
              <a:gd name="T8" fmla="*/ 191 w 736"/>
              <a:gd name="T9" fmla="*/ 76 h 484"/>
              <a:gd name="T10" fmla="*/ 125 w 736"/>
              <a:gd name="T11" fmla="*/ 96 h 484"/>
              <a:gd name="T12" fmla="*/ 73 w 736"/>
              <a:gd name="T13" fmla="*/ 191 h 484"/>
              <a:gd name="T14" fmla="*/ 0 w 736"/>
              <a:gd name="T15" fmla="*/ 325 h 484"/>
              <a:gd name="T16" fmla="*/ 142 w 736"/>
              <a:gd name="T17" fmla="*/ 484 h 484"/>
              <a:gd name="T18" fmla="*/ 160 w 736"/>
              <a:gd name="T19" fmla="*/ 484 h 484"/>
              <a:gd name="T20" fmla="*/ 176 w 736"/>
              <a:gd name="T21" fmla="*/ 484 h 484"/>
              <a:gd name="T22" fmla="*/ 507 w 736"/>
              <a:gd name="T23" fmla="*/ 484 h 484"/>
              <a:gd name="T24" fmla="*/ 514 w 736"/>
              <a:gd name="T25" fmla="*/ 484 h 484"/>
              <a:gd name="T26" fmla="*/ 522 w 736"/>
              <a:gd name="T27" fmla="*/ 484 h 484"/>
              <a:gd name="T28" fmla="*/ 546 w 736"/>
              <a:gd name="T29" fmla="*/ 484 h 484"/>
              <a:gd name="T30" fmla="*/ 599 w 736"/>
              <a:gd name="T31" fmla="*/ 484 h 484"/>
              <a:gd name="T32" fmla="*/ 736 w 736"/>
              <a:gd name="T33" fmla="*/ 348 h 484"/>
              <a:gd name="T34" fmla="*/ 618 w 736"/>
              <a:gd name="T35" fmla="*/ 21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6" h="484">
                <a:moveTo>
                  <a:pt x="618" y="213"/>
                </a:moveTo>
                <a:cubicBezTo>
                  <a:pt x="618" y="210"/>
                  <a:pt x="618" y="206"/>
                  <a:pt x="618" y="203"/>
                </a:cubicBezTo>
                <a:cubicBezTo>
                  <a:pt x="618" y="91"/>
                  <a:pt x="527" y="0"/>
                  <a:pt x="415" y="0"/>
                </a:cubicBezTo>
                <a:cubicBezTo>
                  <a:pt x="345" y="0"/>
                  <a:pt x="283" y="37"/>
                  <a:pt x="246" y="91"/>
                </a:cubicBezTo>
                <a:cubicBezTo>
                  <a:pt x="230" y="82"/>
                  <a:pt x="211" y="76"/>
                  <a:pt x="191" y="76"/>
                </a:cubicBezTo>
                <a:cubicBezTo>
                  <a:pt x="167" y="76"/>
                  <a:pt x="144" y="83"/>
                  <a:pt x="125" y="96"/>
                </a:cubicBezTo>
                <a:cubicBezTo>
                  <a:pt x="94" y="116"/>
                  <a:pt x="74" y="151"/>
                  <a:pt x="73" y="191"/>
                </a:cubicBezTo>
                <a:cubicBezTo>
                  <a:pt x="30" y="219"/>
                  <a:pt x="0" y="269"/>
                  <a:pt x="0" y="325"/>
                </a:cubicBezTo>
                <a:cubicBezTo>
                  <a:pt x="0" y="407"/>
                  <a:pt x="62" y="475"/>
                  <a:pt x="142" y="484"/>
                </a:cubicBezTo>
                <a:cubicBezTo>
                  <a:pt x="148" y="484"/>
                  <a:pt x="154" y="484"/>
                  <a:pt x="160" y="484"/>
                </a:cubicBezTo>
                <a:cubicBezTo>
                  <a:pt x="165" y="484"/>
                  <a:pt x="171" y="484"/>
                  <a:pt x="176" y="484"/>
                </a:cubicBezTo>
                <a:cubicBezTo>
                  <a:pt x="250" y="484"/>
                  <a:pt x="425" y="484"/>
                  <a:pt x="507" y="484"/>
                </a:cubicBezTo>
                <a:cubicBezTo>
                  <a:pt x="510" y="484"/>
                  <a:pt x="512" y="484"/>
                  <a:pt x="514" y="484"/>
                </a:cubicBezTo>
                <a:cubicBezTo>
                  <a:pt x="522" y="484"/>
                  <a:pt x="522" y="484"/>
                  <a:pt x="522" y="484"/>
                </a:cubicBezTo>
                <a:cubicBezTo>
                  <a:pt x="526" y="484"/>
                  <a:pt x="538" y="484"/>
                  <a:pt x="546" y="484"/>
                </a:cubicBezTo>
                <a:cubicBezTo>
                  <a:pt x="599" y="484"/>
                  <a:pt x="599" y="484"/>
                  <a:pt x="599" y="484"/>
                </a:cubicBezTo>
                <a:cubicBezTo>
                  <a:pt x="675" y="483"/>
                  <a:pt x="736" y="422"/>
                  <a:pt x="736" y="348"/>
                </a:cubicBezTo>
                <a:cubicBezTo>
                  <a:pt x="736" y="279"/>
                  <a:pt x="684" y="222"/>
                  <a:pt x="618" y="213"/>
                </a:cubicBezTo>
                <a:close/>
              </a:path>
            </a:pathLst>
          </a:custGeom>
          <a:solidFill>
            <a:srgbClr val="FFFFFF">
              <a:alpha val="18039"/>
            </a:srgbClr>
          </a:solidFill>
          <a:ln>
            <a:noFill/>
          </a:ln>
          <a:extLst/>
        </p:spPr>
        <p:txBody>
          <a:bodyPr vert="horz" wrap="square" lIns="83992" tIns="41997" rIns="83992" bIns="419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39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1" b="0" i="0" u="none" strike="noStrike" kern="0" cap="none" spc="0" normalizeH="0" baseline="0" noProof="0" dirty="0">
              <a:ln>
                <a:noFill/>
              </a:ln>
              <a:solidFill>
                <a:srgbClr val="505050">
                  <a:lumMod val="9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8" name="PaaS"/>
          <p:cNvGrpSpPr/>
          <p:nvPr/>
        </p:nvGrpSpPr>
        <p:grpSpPr>
          <a:xfrm>
            <a:off x="4192769" y="1332565"/>
            <a:ext cx="3806464" cy="3679828"/>
            <a:chOff x="4147122" y="1215899"/>
            <a:chExt cx="4142232" cy="4004425"/>
          </a:xfrm>
        </p:grpSpPr>
        <p:sp>
          <p:nvSpPr>
            <p:cNvPr id="24" name="TextBox 23"/>
            <p:cNvSpPr txBox="1"/>
            <p:nvPr/>
          </p:nvSpPr>
          <p:spPr>
            <a:xfrm>
              <a:off x="4147122" y="4112328"/>
              <a:ext cx="4142232" cy="1107996"/>
            </a:xfrm>
            <a:prstGeom prst="rect">
              <a:avLst/>
            </a:prstGeom>
            <a:solidFill>
              <a:schemeClr val="bg2">
                <a:lumMod val="50000"/>
                <a:alpha val="80000"/>
              </a:schemeClr>
            </a:solidFill>
          </p:spPr>
          <p:txBody>
            <a:bodyPr vert="horz" wrap="square" lIns="420140" tIns="252083" rIns="336112" bIns="252083" rtlCol="0" anchor="ctr" anchorCtr="0">
              <a:noAutofit/>
            </a:bodyPr>
            <a:lstStyle>
              <a:defPPr>
                <a:defRPr lang="en-US"/>
              </a:defPPr>
              <a:lvl1pPr defTabSz="951026">
                <a:lnSpc>
                  <a:spcPct val="90000"/>
                </a:lnSpc>
                <a:spcAft>
                  <a:spcPts val="400"/>
                </a:spcAft>
                <a:defRPr sz="2000" b="1">
                  <a:gradFill>
                    <a:gsLst>
                      <a:gs pos="69912">
                        <a:srgbClr val="FFFFFF"/>
                      </a:gs>
                      <a:gs pos="43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 Semibold" panose="020B0702040204020203" pitchFamily="34" charset="0"/>
                </a:defRPr>
              </a:lvl1pPr>
            </a:lstStyle>
            <a:p>
              <a:pPr marL="0" marR="0" lvl="0" indent="0" algn="l" defTabSz="87385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6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73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69912">
                        <a:srgbClr val="FFFFFF"/>
                      </a:gs>
                      <a:gs pos="43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PaaS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-1"/>
            <a:stretch/>
          </p:blipFill>
          <p:spPr>
            <a:xfrm>
              <a:off x="4158144" y="1215899"/>
              <a:ext cx="4122458" cy="2898648"/>
            </a:xfrm>
            <a:prstGeom prst="rect">
              <a:avLst/>
            </a:prstGeom>
          </p:spPr>
        </p:pic>
      </p:grpSp>
      <p:grpSp>
        <p:nvGrpSpPr>
          <p:cNvPr id="5" name="IaaS"/>
          <p:cNvGrpSpPr/>
          <p:nvPr/>
        </p:nvGrpSpPr>
        <p:grpSpPr>
          <a:xfrm>
            <a:off x="381812" y="1332578"/>
            <a:ext cx="3806464" cy="3679815"/>
            <a:chOff x="0" y="1215913"/>
            <a:chExt cx="4142232" cy="400441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51" y="1215913"/>
              <a:ext cx="4133278" cy="289864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0" y="4112328"/>
              <a:ext cx="4142232" cy="1107996"/>
            </a:xfrm>
            <a:prstGeom prst="rect">
              <a:avLst/>
            </a:prstGeom>
            <a:solidFill>
              <a:schemeClr val="bg2">
                <a:lumMod val="50000"/>
                <a:alpha val="80000"/>
              </a:schemeClr>
            </a:solidFill>
          </p:spPr>
          <p:txBody>
            <a:bodyPr vert="horz" wrap="square" lIns="420140" tIns="252083" rIns="336112" bIns="252083" rtlCol="0" anchor="ctr" anchorCtr="0">
              <a:noAutofit/>
            </a:bodyPr>
            <a:lstStyle>
              <a:defPPr>
                <a:defRPr lang="en-US"/>
              </a:defPPr>
              <a:lvl1pPr defTabSz="951026">
                <a:lnSpc>
                  <a:spcPct val="90000"/>
                </a:lnSpc>
                <a:spcAft>
                  <a:spcPts val="400"/>
                </a:spcAft>
                <a:defRPr sz="2000" b="1">
                  <a:gradFill>
                    <a:gsLst>
                      <a:gs pos="69912">
                        <a:srgbClr val="FFFFFF"/>
                      </a:gs>
                      <a:gs pos="43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 Semibold" panose="020B0702040204020203" pitchFamily="34" charset="0"/>
                </a:defRPr>
              </a:lvl1pPr>
            </a:lstStyle>
            <a:p>
              <a:pPr marL="0" marR="0" lvl="0" indent="0" algn="l" defTabSz="87385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6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73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69912">
                        <a:srgbClr val="FFFFFF"/>
                      </a:gs>
                      <a:gs pos="43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IaaS</a:t>
              </a:r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8000732" y="1330769"/>
            <a:ext cx="11626" cy="3680083"/>
          </a:xfrm>
          <a:prstGeom prst="line">
            <a:avLst/>
          </a:prstGeom>
          <a:ln w="28575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191271" y="1328306"/>
            <a:ext cx="0" cy="3692305"/>
          </a:xfrm>
          <a:prstGeom prst="line">
            <a:avLst/>
          </a:prstGeom>
          <a:ln w="28575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179" y="486151"/>
            <a:ext cx="10927350" cy="84331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…if cloud computing was transportation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8344" y="5012156"/>
            <a:ext cx="3806464" cy="1018203"/>
          </a:xfrm>
          <a:prstGeom prst="rect">
            <a:avLst/>
          </a:prstGeom>
        </p:spPr>
        <p:txBody>
          <a:bodyPr vert="horz" wrap="square" lIns="420140" tIns="252083" rIns="420140" bIns="252083" rtlCol="0" anchor="t">
            <a:spAutoFit/>
          </a:bodyPr>
          <a:lstStyle>
            <a:defPPr>
              <a:defRPr lang="en-US"/>
            </a:defPPr>
            <a:lvl1pPr defTabSz="932563">
              <a:lnSpc>
                <a:spcPct val="90000"/>
              </a:lnSpc>
              <a:spcBef>
                <a:spcPts val="1200"/>
              </a:spcBef>
              <a:defRPr sz="1600">
                <a:gradFill>
                  <a:gsLst>
                    <a:gs pos="16832">
                      <a:srgbClr val="282828"/>
                    </a:gs>
                    <a:gs pos="63366">
                      <a:srgbClr val="282828"/>
                    </a:gs>
                  </a:gsLst>
                  <a:lin ang="5400000" scaled="0"/>
                </a:gradFill>
                <a:ea typeface="Segoe UI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856890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8" b="0" i="0" u="none" strike="noStrike" kern="0" cap="none" spc="0" normalizeH="0" baseline="0" noProof="0" dirty="0">
                <a:ln>
                  <a:noFill/>
                </a:ln>
                <a:solidFill>
                  <a:srgbClr val="0072C7"/>
                </a:solidFill>
                <a:effectLst/>
                <a:uLnTx/>
                <a:uFillTx/>
                <a:latin typeface="Segoe UI"/>
                <a:cs typeface="Segoe UI Semibold" panose="020B0702040204020203" pitchFamily="34" charset="0"/>
              </a:rPr>
              <a:t>…you can buy or lease a car and maintain it yourself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948764C-8998-414D-8CD7-0FA681E9B132}"/>
              </a:ext>
            </a:extLst>
          </p:cNvPr>
          <p:cNvGrpSpPr/>
          <p:nvPr/>
        </p:nvGrpSpPr>
        <p:grpSpPr>
          <a:xfrm>
            <a:off x="4191273" y="1327003"/>
            <a:ext cx="3816968" cy="4457275"/>
            <a:chOff x="4145786" y="1210170"/>
            <a:chExt cx="4153073" cy="4849763"/>
          </a:xfrm>
        </p:grpSpPr>
        <p:sp>
          <p:nvSpPr>
            <p:cNvPr id="28" name="Mask right"/>
            <p:cNvSpPr/>
            <p:nvPr/>
          </p:nvSpPr>
          <p:spPr bwMode="auto">
            <a:xfrm>
              <a:off x="4155587" y="1210170"/>
              <a:ext cx="4143272" cy="4008235"/>
            </a:xfrm>
            <a:prstGeom prst="rect">
              <a:avLst/>
            </a:prstGeom>
            <a:solidFill>
              <a:schemeClr val="bg2">
                <a:alpha val="74000"/>
              </a:schemeClr>
            </a:solidFill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2856" rIns="0" bIns="42856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85680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8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145786" y="5229020"/>
              <a:ext cx="4141644" cy="830913"/>
            </a:xfrm>
            <a:prstGeom prst="rect">
              <a:avLst/>
            </a:prstGeom>
          </p:spPr>
          <p:txBody>
            <a:bodyPr vert="horz" wrap="square" lIns="420140" tIns="252083" rIns="420140" bIns="252083" rtlCol="0" anchor="t">
              <a:spAutoFit/>
            </a:bodyPr>
            <a:lstStyle>
              <a:defPPr>
                <a:defRPr lang="en-US"/>
              </a:defPPr>
              <a:lvl1pPr defTabSz="932563">
                <a:lnSpc>
                  <a:spcPct val="90000"/>
                </a:lnSpc>
                <a:spcBef>
                  <a:spcPts val="1200"/>
                </a:spcBef>
                <a:defRPr sz="1600">
                  <a:gradFill>
                    <a:gsLst>
                      <a:gs pos="16832">
                        <a:srgbClr val="282828"/>
                      </a:gs>
                      <a:gs pos="63366">
                        <a:srgbClr val="282828"/>
                      </a:gs>
                    </a:gsLst>
                    <a:lin ang="5400000" scaled="0"/>
                  </a:gradFill>
                  <a:ea typeface="Segoe UI" pitchFamily="34" charset="0"/>
                  <a:cs typeface="Segoe UI Semibold" panose="020B0702040204020203" pitchFamily="34" charset="0"/>
                </a:defRPr>
              </a:lvl1pPr>
            </a:lstStyle>
            <a:p>
              <a:pPr marL="0" marR="0" lvl="0" indent="0" algn="l" defTabSz="856890" rtl="0" eaLnBrk="1" fontAlgn="auto" latinLnBrk="0" hangingPunct="1">
                <a:lnSpc>
                  <a:spcPct val="90000"/>
                </a:lnSpc>
                <a:spcBef>
                  <a:spcPts val="110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8" b="0" i="0" u="none" strike="noStrike" kern="0" cap="none" spc="0" normalizeH="0" baseline="0" noProof="0" dirty="0">
                <a:ln>
                  <a:noFill/>
                </a:ln>
                <a:solidFill>
                  <a:srgbClr val="0072C7"/>
                </a:solidFill>
                <a:effectLst/>
                <a:uLnTx/>
                <a:uFillTx/>
                <a:latin typeface="Segoe UI"/>
                <a:cs typeface="Segoe UI Semibold" panose="020B0702040204020203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954810" y="5020607"/>
            <a:ext cx="3806464" cy="763668"/>
          </a:xfrm>
          <a:prstGeom prst="rect">
            <a:avLst/>
          </a:prstGeom>
        </p:spPr>
        <p:txBody>
          <a:bodyPr vert="horz" wrap="square" lIns="420140" tIns="252083" rIns="420140" bIns="252083" rtlCol="0" anchor="t">
            <a:spAutoFit/>
          </a:bodyPr>
          <a:lstStyle>
            <a:defPPr>
              <a:defRPr lang="en-US"/>
            </a:defPPr>
            <a:lvl1pPr defTabSz="932563">
              <a:lnSpc>
                <a:spcPct val="90000"/>
              </a:lnSpc>
              <a:spcBef>
                <a:spcPts val="1200"/>
              </a:spcBef>
              <a:defRPr sz="1600">
                <a:gradFill>
                  <a:gsLst>
                    <a:gs pos="16832">
                      <a:srgbClr val="282828"/>
                    </a:gs>
                    <a:gs pos="63366">
                      <a:srgbClr val="282828"/>
                    </a:gs>
                  </a:gsLst>
                  <a:lin ang="5400000" scaled="0"/>
                </a:gradFill>
                <a:ea typeface="Segoe UI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856890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8" b="0" i="0" u="none" strike="noStrike" kern="0" cap="none" spc="0" normalizeH="0" baseline="0" noProof="0" dirty="0">
              <a:ln>
                <a:noFill/>
              </a:ln>
              <a:solidFill>
                <a:srgbClr val="0072C7"/>
              </a:solidFill>
              <a:effectLst/>
              <a:uLnTx/>
              <a:uFillTx/>
              <a:latin typeface="Segoe UI"/>
              <a:cs typeface="Segoe UI Semibold" panose="020B070204020402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B4E2929-F071-4056-A706-F32ED8C379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416" t="19193" r="3474" b="1944"/>
          <a:stretch/>
        </p:blipFill>
        <p:spPr>
          <a:xfrm>
            <a:off x="8052372" y="1337680"/>
            <a:ext cx="3745846" cy="2657411"/>
          </a:xfrm>
          <a:prstGeom prst="rect">
            <a:avLst/>
          </a:prstGeom>
        </p:spPr>
      </p:pic>
      <p:sp>
        <p:nvSpPr>
          <p:cNvPr id="23" name="Mask right">
            <a:extLst>
              <a:ext uri="{FF2B5EF4-FFF2-40B4-BE49-F238E27FC236}">
                <a16:creationId xmlns:a16="http://schemas.microsoft.com/office/drawing/2014/main" xmlns="" id="{C974886F-3DB8-4A6C-823F-61E1D1D171D5}"/>
              </a:ext>
            </a:extLst>
          </p:cNvPr>
          <p:cNvSpPr/>
          <p:nvPr/>
        </p:nvSpPr>
        <p:spPr bwMode="auto">
          <a:xfrm>
            <a:off x="7990258" y="1328541"/>
            <a:ext cx="3807960" cy="3683852"/>
          </a:xfrm>
          <a:prstGeom prst="rect">
            <a:avLst/>
          </a:prstGeom>
          <a:solidFill>
            <a:schemeClr val="bg2">
              <a:alpha val="74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2856" rIns="0" bIns="4285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568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38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49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a16="http://schemas.microsoft.com/office/drawing/2014/main" xmlns:a14="http://schemas.microsoft.com/office/drawing/2010/main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5"/>
          <p:cNvSpPr>
            <a:spLocks/>
          </p:cNvSpPr>
          <p:nvPr/>
        </p:nvSpPr>
        <p:spPr bwMode="auto">
          <a:xfrm flipH="1">
            <a:off x="43393" y="4035697"/>
            <a:ext cx="3719705" cy="2415652"/>
          </a:xfrm>
          <a:custGeom>
            <a:avLst/>
            <a:gdLst>
              <a:gd name="T0" fmla="*/ 618 w 736"/>
              <a:gd name="T1" fmla="*/ 213 h 484"/>
              <a:gd name="T2" fmla="*/ 618 w 736"/>
              <a:gd name="T3" fmla="*/ 203 h 484"/>
              <a:gd name="T4" fmla="*/ 415 w 736"/>
              <a:gd name="T5" fmla="*/ 0 h 484"/>
              <a:gd name="T6" fmla="*/ 246 w 736"/>
              <a:gd name="T7" fmla="*/ 91 h 484"/>
              <a:gd name="T8" fmla="*/ 191 w 736"/>
              <a:gd name="T9" fmla="*/ 76 h 484"/>
              <a:gd name="T10" fmla="*/ 125 w 736"/>
              <a:gd name="T11" fmla="*/ 96 h 484"/>
              <a:gd name="T12" fmla="*/ 73 w 736"/>
              <a:gd name="T13" fmla="*/ 191 h 484"/>
              <a:gd name="T14" fmla="*/ 0 w 736"/>
              <a:gd name="T15" fmla="*/ 325 h 484"/>
              <a:gd name="T16" fmla="*/ 142 w 736"/>
              <a:gd name="T17" fmla="*/ 484 h 484"/>
              <a:gd name="T18" fmla="*/ 160 w 736"/>
              <a:gd name="T19" fmla="*/ 484 h 484"/>
              <a:gd name="T20" fmla="*/ 176 w 736"/>
              <a:gd name="T21" fmla="*/ 484 h 484"/>
              <a:gd name="T22" fmla="*/ 507 w 736"/>
              <a:gd name="T23" fmla="*/ 484 h 484"/>
              <a:gd name="T24" fmla="*/ 514 w 736"/>
              <a:gd name="T25" fmla="*/ 484 h 484"/>
              <a:gd name="T26" fmla="*/ 522 w 736"/>
              <a:gd name="T27" fmla="*/ 484 h 484"/>
              <a:gd name="T28" fmla="*/ 546 w 736"/>
              <a:gd name="T29" fmla="*/ 484 h 484"/>
              <a:gd name="T30" fmla="*/ 599 w 736"/>
              <a:gd name="T31" fmla="*/ 484 h 484"/>
              <a:gd name="T32" fmla="*/ 736 w 736"/>
              <a:gd name="T33" fmla="*/ 348 h 484"/>
              <a:gd name="T34" fmla="*/ 618 w 736"/>
              <a:gd name="T35" fmla="*/ 21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6" h="484">
                <a:moveTo>
                  <a:pt x="618" y="213"/>
                </a:moveTo>
                <a:cubicBezTo>
                  <a:pt x="618" y="210"/>
                  <a:pt x="618" y="206"/>
                  <a:pt x="618" y="203"/>
                </a:cubicBezTo>
                <a:cubicBezTo>
                  <a:pt x="618" y="91"/>
                  <a:pt x="527" y="0"/>
                  <a:pt x="415" y="0"/>
                </a:cubicBezTo>
                <a:cubicBezTo>
                  <a:pt x="345" y="0"/>
                  <a:pt x="283" y="37"/>
                  <a:pt x="246" y="91"/>
                </a:cubicBezTo>
                <a:cubicBezTo>
                  <a:pt x="230" y="82"/>
                  <a:pt x="211" y="76"/>
                  <a:pt x="191" y="76"/>
                </a:cubicBezTo>
                <a:cubicBezTo>
                  <a:pt x="167" y="76"/>
                  <a:pt x="144" y="83"/>
                  <a:pt x="125" y="96"/>
                </a:cubicBezTo>
                <a:cubicBezTo>
                  <a:pt x="94" y="116"/>
                  <a:pt x="74" y="151"/>
                  <a:pt x="73" y="191"/>
                </a:cubicBezTo>
                <a:cubicBezTo>
                  <a:pt x="30" y="219"/>
                  <a:pt x="0" y="269"/>
                  <a:pt x="0" y="325"/>
                </a:cubicBezTo>
                <a:cubicBezTo>
                  <a:pt x="0" y="407"/>
                  <a:pt x="62" y="475"/>
                  <a:pt x="142" y="484"/>
                </a:cubicBezTo>
                <a:cubicBezTo>
                  <a:pt x="148" y="484"/>
                  <a:pt x="154" y="484"/>
                  <a:pt x="160" y="484"/>
                </a:cubicBezTo>
                <a:cubicBezTo>
                  <a:pt x="165" y="484"/>
                  <a:pt x="171" y="484"/>
                  <a:pt x="176" y="484"/>
                </a:cubicBezTo>
                <a:cubicBezTo>
                  <a:pt x="250" y="484"/>
                  <a:pt x="425" y="484"/>
                  <a:pt x="507" y="484"/>
                </a:cubicBezTo>
                <a:cubicBezTo>
                  <a:pt x="510" y="484"/>
                  <a:pt x="512" y="484"/>
                  <a:pt x="514" y="484"/>
                </a:cubicBezTo>
                <a:cubicBezTo>
                  <a:pt x="522" y="484"/>
                  <a:pt x="522" y="484"/>
                  <a:pt x="522" y="484"/>
                </a:cubicBezTo>
                <a:cubicBezTo>
                  <a:pt x="526" y="484"/>
                  <a:pt x="538" y="484"/>
                  <a:pt x="546" y="484"/>
                </a:cubicBezTo>
                <a:cubicBezTo>
                  <a:pt x="599" y="484"/>
                  <a:pt x="599" y="484"/>
                  <a:pt x="599" y="484"/>
                </a:cubicBezTo>
                <a:cubicBezTo>
                  <a:pt x="675" y="483"/>
                  <a:pt x="736" y="422"/>
                  <a:pt x="736" y="348"/>
                </a:cubicBezTo>
                <a:cubicBezTo>
                  <a:pt x="736" y="279"/>
                  <a:pt x="684" y="222"/>
                  <a:pt x="618" y="213"/>
                </a:cubicBezTo>
                <a:close/>
              </a:path>
            </a:pathLst>
          </a:custGeom>
          <a:solidFill>
            <a:srgbClr val="FFFFFF">
              <a:alpha val="18039"/>
            </a:srgbClr>
          </a:solidFill>
          <a:ln>
            <a:noFill/>
          </a:ln>
          <a:extLst/>
        </p:spPr>
        <p:txBody>
          <a:bodyPr vert="horz" wrap="square" lIns="83992" tIns="41997" rIns="83992" bIns="419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39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1" b="0" i="0" u="none" strike="noStrike" kern="0" cap="none" spc="0" normalizeH="0" baseline="0" noProof="0" dirty="0">
              <a:ln>
                <a:noFill/>
              </a:ln>
              <a:solidFill>
                <a:srgbClr val="505050">
                  <a:lumMod val="9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03727" y="3994209"/>
            <a:ext cx="3806464" cy="1018182"/>
          </a:xfrm>
          <a:prstGeom prst="rect">
            <a:avLst/>
          </a:prstGeom>
          <a:solidFill>
            <a:schemeClr val="bg2">
              <a:lumMod val="50000"/>
              <a:alpha val="80000"/>
            </a:schemeClr>
          </a:solidFill>
        </p:spPr>
        <p:txBody>
          <a:bodyPr vert="horz" wrap="square" lIns="420140" tIns="252083" rIns="336112" bIns="252083" rtlCol="0" anchor="ctr" anchorCtr="0">
            <a:noAutofit/>
          </a:bodyPr>
          <a:lstStyle>
            <a:defPPr>
              <a:defRPr lang="en-US"/>
            </a:defPPr>
            <a:lvl1pPr defTabSz="951026">
              <a:lnSpc>
                <a:spcPct val="90000"/>
              </a:lnSpc>
              <a:spcAft>
                <a:spcPts val="400"/>
              </a:spcAft>
              <a:defRPr sz="2000" b="1">
                <a:gradFill>
                  <a:gsLst>
                    <a:gs pos="69912">
                      <a:srgbClr val="FFFFFF"/>
                    </a:gs>
                    <a:gs pos="43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8738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6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73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69912">
                      <a:srgbClr val="FFFFFF"/>
                    </a:gs>
                    <a:gs pos="43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Serverless</a:t>
            </a:r>
          </a:p>
        </p:txBody>
      </p:sp>
      <p:sp>
        <p:nvSpPr>
          <p:cNvPr id="20" name="Freeform 95"/>
          <p:cNvSpPr>
            <a:spLocks/>
          </p:cNvSpPr>
          <p:nvPr/>
        </p:nvSpPr>
        <p:spPr bwMode="auto">
          <a:xfrm flipH="1">
            <a:off x="7450829" y="4062153"/>
            <a:ext cx="4349135" cy="2824419"/>
          </a:xfrm>
          <a:custGeom>
            <a:avLst/>
            <a:gdLst>
              <a:gd name="T0" fmla="*/ 618 w 736"/>
              <a:gd name="T1" fmla="*/ 213 h 484"/>
              <a:gd name="T2" fmla="*/ 618 w 736"/>
              <a:gd name="T3" fmla="*/ 203 h 484"/>
              <a:gd name="T4" fmla="*/ 415 w 736"/>
              <a:gd name="T5" fmla="*/ 0 h 484"/>
              <a:gd name="T6" fmla="*/ 246 w 736"/>
              <a:gd name="T7" fmla="*/ 91 h 484"/>
              <a:gd name="T8" fmla="*/ 191 w 736"/>
              <a:gd name="T9" fmla="*/ 76 h 484"/>
              <a:gd name="T10" fmla="*/ 125 w 736"/>
              <a:gd name="T11" fmla="*/ 96 h 484"/>
              <a:gd name="T12" fmla="*/ 73 w 736"/>
              <a:gd name="T13" fmla="*/ 191 h 484"/>
              <a:gd name="T14" fmla="*/ 0 w 736"/>
              <a:gd name="T15" fmla="*/ 325 h 484"/>
              <a:gd name="T16" fmla="*/ 142 w 736"/>
              <a:gd name="T17" fmla="*/ 484 h 484"/>
              <a:gd name="T18" fmla="*/ 160 w 736"/>
              <a:gd name="T19" fmla="*/ 484 h 484"/>
              <a:gd name="T20" fmla="*/ 176 w 736"/>
              <a:gd name="T21" fmla="*/ 484 h 484"/>
              <a:gd name="T22" fmla="*/ 507 w 736"/>
              <a:gd name="T23" fmla="*/ 484 h 484"/>
              <a:gd name="T24" fmla="*/ 514 w 736"/>
              <a:gd name="T25" fmla="*/ 484 h 484"/>
              <a:gd name="T26" fmla="*/ 522 w 736"/>
              <a:gd name="T27" fmla="*/ 484 h 484"/>
              <a:gd name="T28" fmla="*/ 546 w 736"/>
              <a:gd name="T29" fmla="*/ 484 h 484"/>
              <a:gd name="T30" fmla="*/ 599 w 736"/>
              <a:gd name="T31" fmla="*/ 484 h 484"/>
              <a:gd name="T32" fmla="*/ 736 w 736"/>
              <a:gd name="T33" fmla="*/ 348 h 484"/>
              <a:gd name="T34" fmla="*/ 618 w 736"/>
              <a:gd name="T35" fmla="*/ 21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6" h="484">
                <a:moveTo>
                  <a:pt x="618" y="213"/>
                </a:moveTo>
                <a:cubicBezTo>
                  <a:pt x="618" y="210"/>
                  <a:pt x="618" y="206"/>
                  <a:pt x="618" y="203"/>
                </a:cubicBezTo>
                <a:cubicBezTo>
                  <a:pt x="618" y="91"/>
                  <a:pt x="527" y="0"/>
                  <a:pt x="415" y="0"/>
                </a:cubicBezTo>
                <a:cubicBezTo>
                  <a:pt x="345" y="0"/>
                  <a:pt x="283" y="37"/>
                  <a:pt x="246" y="91"/>
                </a:cubicBezTo>
                <a:cubicBezTo>
                  <a:pt x="230" y="82"/>
                  <a:pt x="211" y="76"/>
                  <a:pt x="191" y="76"/>
                </a:cubicBezTo>
                <a:cubicBezTo>
                  <a:pt x="167" y="76"/>
                  <a:pt x="144" y="83"/>
                  <a:pt x="125" y="96"/>
                </a:cubicBezTo>
                <a:cubicBezTo>
                  <a:pt x="94" y="116"/>
                  <a:pt x="74" y="151"/>
                  <a:pt x="73" y="191"/>
                </a:cubicBezTo>
                <a:cubicBezTo>
                  <a:pt x="30" y="219"/>
                  <a:pt x="0" y="269"/>
                  <a:pt x="0" y="325"/>
                </a:cubicBezTo>
                <a:cubicBezTo>
                  <a:pt x="0" y="407"/>
                  <a:pt x="62" y="475"/>
                  <a:pt x="142" y="484"/>
                </a:cubicBezTo>
                <a:cubicBezTo>
                  <a:pt x="148" y="484"/>
                  <a:pt x="154" y="484"/>
                  <a:pt x="160" y="484"/>
                </a:cubicBezTo>
                <a:cubicBezTo>
                  <a:pt x="165" y="484"/>
                  <a:pt x="171" y="484"/>
                  <a:pt x="176" y="484"/>
                </a:cubicBezTo>
                <a:cubicBezTo>
                  <a:pt x="250" y="484"/>
                  <a:pt x="425" y="484"/>
                  <a:pt x="507" y="484"/>
                </a:cubicBezTo>
                <a:cubicBezTo>
                  <a:pt x="510" y="484"/>
                  <a:pt x="512" y="484"/>
                  <a:pt x="514" y="484"/>
                </a:cubicBezTo>
                <a:cubicBezTo>
                  <a:pt x="522" y="484"/>
                  <a:pt x="522" y="484"/>
                  <a:pt x="522" y="484"/>
                </a:cubicBezTo>
                <a:cubicBezTo>
                  <a:pt x="526" y="484"/>
                  <a:pt x="538" y="484"/>
                  <a:pt x="546" y="484"/>
                </a:cubicBezTo>
                <a:cubicBezTo>
                  <a:pt x="599" y="484"/>
                  <a:pt x="599" y="484"/>
                  <a:pt x="599" y="484"/>
                </a:cubicBezTo>
                <a:cubicBezTo>
                  <a:pt x="675" y="483"/>
                  <a:pt x="736" y="422"/>
                  <a:pt x="736" y="348"/>
                </a:cubicBezTo>
                <a:cubicBezTo>
                  <a:pt x="736" y="279"/>
                  <a:pt x="684" y="222"/>
                  <a:pt x="618" y="213"/>
                </a:cubicBezTo>
                <a:close/>
              </a:path>
            </a:pathLst>
          </a:custGeom>
          <a:solidFill>
            <a:srgbClr val="FFFFFF">
              <a:alpha val="18039"/>
            </a:srgbClr>
          </a:solidFill>
          <a:ln>
            <a:noFill/>
          </a:ln>
          <a:extLst/>
        </p:spPr>
        <p:txBody>
          <a:bodyPr vert="horz" wrap="square" lIns="83992" tIns="41997" rIns="83992" bIns="419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39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1" b="0" i="0" u="none" strike="noStrike" kern="0" cap="none" spc="0" normalizeH="0" baseline="0" noProof="0" dirty="0">
              <a:ln>
                <a:noFill/>
              </a:ln>
              <a:solidFill>
                <a:srgbClr val="505050">
                  <a:lumMod val="9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91271" y="5020609"/>
            <a:ext cx="3806464" cy="763637"/>
          </a:xfrm>
          <a:prstGeom prst="rect">
            <a:avLst/>
          </a:prstGeom>
        </p:spPr>
        <p:txBody>
          <a:bodyPr vert="horz" wrap="square" lIns="420140" tIns="252083" rIns="420140" bIns="252083" rtlCol="0" anchor="t">
            <a:spAutoFit/>
          </a:bodyPr>
          <a:lstStyle>
            <a:defPPr>
              <a:defRPr lang="en-US"/>
            </a:defPPr>
            <a:lvl1pPr defTabSz="932563">
              <a:lnSpc>
                <a:spcPct val="90000"/>
              </a:lnSpc>
              <a:spcBef>
                <a:spcPts val="1200"/>
              </a:spcBef>
              <a:defRPr sz="1600">
                <a:gradFill>
                  <a:gsLst>
                    <a:gs pos="16832">
                      <a:srgbClr val="282828"/>
                    </a:gs>
                    <a:gs pos="63366">
                      <a:srgbClr val="282828"/>
                    </a:gs>
                  </a:gsLst>
                  <a:lin ang="5400000" scaled="0"/>
                </a:gradFill>
                <a:ea typeface="Segoe UI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856890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8" b="0" i="0" u="none" strike="noStrike" kern="0" cap="none" spc="0" normalizeH="0" baseline="0" noProof="0" dirty="0">
                <a:ln>
                  <a:noFill/>
                </a:ln>
                <a:solidFill>
                  <a:srgbClr val="505050">
                    <a:lumMod val="95000"/>
                  </a:srgbClr>
                </a:solidFill>
                <a:effectLst/>
                <a:uLnTx/>
                <a:uFillTx/>
                <a:latin typeface="Segoe UI"/>
                <a:cs typeface="Segoe UI Semibold" panose="020B0702040204020203" pitchFamily="34" charset="0"/>
              </a:rPr>
              <a:t>…you can rent a car</a:t>
            </a:r>
          </a:p>
        </p:txBody>
      </p:sp>
      <p:grpSp>
        <p:nvGrpSpPr>
          <p:cNvPr id="8" name="PaaS"/>
          <p:cNvGrpSpPr/>
          <p:nvPr/>
        </p:nvGrpSpPr>
        <p:grpSpPr>
          <a:xfrm>
            <a:off x="4192769" y="1332565"/>
            <a:ext cx="3806464" cy="3679828"/>
            <a:chOff x="4147122" y="1215899"/>
            <a:chExt cx="4142232" cy="4004425"/>
          </a:xfrm>
        </p:grpSpPr>
        <p:sp>
          <p:nvSpPr>
            <p:cNvPr id="24" name="TextBox 23"/>
            <p:cNvSpPr txBox="1"/>
            <p:nvPr/>
          </p:nvSpPr>
          <p:spPr>
            <a:xfrm>
              <a:off x="4147122" y="4112328"/>
              <a:ext cx="4142232" cy="1107996"/>
            </a:xfrm>
            <a:prstGeom prst="rect">
              <a:avLst/>
            </a:prstGeom>
            <a:solidFill>
              <a:schemeClr val="bg2">
                <a:lumMod val="50000"/>
                <a:alpha val="80000"/>
              </a:schemeClr>
            </a:solidFill>
          </p:spPr>
          <p:txBody>
            <a:bodyPr vert="horz" wrap="square" lIns="420140" tIns="252083" rIns="336112" bIns="252083" rtlCol="0" anchor="ctr" anchorCtr="0">
              <a:noAutofit/>
            </a:bodyPr>
            <a:lstStyle>
              <a:defPPr>
                <a:defRPr lang="en-US"/>
              </a:defPPr>
              <a:lvl1pPr defTabSz="951026">
                <a:lnSpc>
                  <a:spcPct val="90000"/>
                </a:lnSpc>
                <a:spcAft>
                  <a:spcPts val="400"/>
                </a:spcAft>
                <a:defRPr sz="2000" b="1">
                  <a:gradFill>
                    <a:gsLst>
                      <a:gs pos="69912">
                        <a:srgbClr val="FFFFFF"/>
                      </a:gs>
                      <a:gs pos="43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 Semibold" panose="020B0702040204020203" pitchFamily="34" charset="0"/>
                </a:defRPr>
              </a:lvl1pPr>
            </a:lstStyle>
            <a:p>
              <a:pPr marL="0" marR="0" lvl="0" indent="0" algn="l" defTabSz="87385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6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73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69912">
                        <a:srgbClr val="FFFFFF"/>
                      </a:gs>
                      <a:gs pos="43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PaaS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-1"/>
            <a:stretch/>
          </p:blipFill>
          <p:spPr>
            <a:xfrm>
              <a:off x="4158144" y="1215899"/>
              <a:ext cx="4122458" cy="2898648"/>
            </a:xfrm>
            <a:prstGeom prst="rect">
              <a:avLst/>
            </a:prstGeom>
          </p:spPr>
        </p:pic>
      </p:grpSp>
      <p:grpSp>
        <p:nvGrpSpPr>
          <p:cNvPr id="5" name="IaaS"/>
          <p:cNvGrpSpPr/>
          <p:nvPr/>
        </p:nvGrpSpPr>
        <p:grpSpPr>
          <a:xfrm>
            <a:off x="381812" y="1332578"/>
            <a:ext cx="3806464" cy="3679815"/>
            <a:chOff x="0" y="1215913"/>
            <a:chExt cx="4142232" cy="400441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51" y="1215913"/>
              <a:ext cx="4133278" cy="289864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0" y="4112328"/>
              <a:ext cx="4142232" cy="1107996"/>
            </a:xfrm>
            <a:prstGeom prst="rect">
              <a:avLst/>
            </a:prstGeom>
            <a:solidFill>
              <a:schemeClr val="bg2">
                <a:lumMod val="50000"/>
                <a:alpha val="80000"/>
              </a:schemeClr>
            </a:solidFill>
          </p:spPr>
          <p:txBody>
            <a:bodyPr vert="horz" wrap="square" lIns="420140" tIns="252083" rIns="336112" bIns="252083" rtlCol="0" anchor="ctr" anchorCtr="0">
              <a:noAutofit/>
            </a:bodyPr>
            <a:lstStyle>
              <a:defPPr>
                <a:defRPr lang="en-US"/>
              </a:defPPr>
              <a:lvl1pPr defTabSz="951026">
                <a:lnSpc>
                  <a:spcPct val="90000"/>
                </a:lnSpc>
                <a:spcAft>
                  <a:spcPts val="400"/>
                </a:spcAft>
                <a:defRPr sz="2000" b="1">
                  <a:gradFill>
                    <a:gsLst>
                      <a:gs pos="69912">
                        <a:srgbClr val="FFFFFF"/>
                      </a:gs>
                      <a:gs pos="43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 Semibold" panose="020B0702040204020203" pitchFamily="34" charset="0"/>
                </a:defRPr>
              </a:lvl1pPr>
            </a:lstStyle>
            <a:p>
              <a:pPr marL="0" marR="0" lvl="0" indent="0" algn="l" defTabSz="87385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6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73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69912">
                        <a:srgbClr val="FFFFFF"/>
                      </a:gs>
                      <a:gs pos="43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IaaS</a:t>
              </a:r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8000732" y="1330769"/>
            <a:ext cx="11626" cy="3680083"/>
          </a:xfrm>
          <a:prstGeom prst="line">
            <a:avLst/>
          </a:prstGeom>
          <a:ln w="28575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191271" y="1328306"/>
            <a:ext cx="0" cy="3692305"/>
          </a:xfrm>
          <a:prstGeom prst="line">
            <a:avLst/>
          </a:prstGeom>
          <a:ln w="28575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179" y="486151"/>
            <a:ext cx="10927350" cy="84331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…if cloud computing was transportation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8344" y="5012156"/>
            <a:ext cx="3806464" cy="1018254"/>
          </a:xfrm>
          <a:prstGeom prst="rect">
            <a:avLst/>
          </a:prstGeom>
        </p:spPr>
        <p:txBody>
          <a:bodyPr vert="horz" wrap="square" lIns="420140" tIns="252083" rIns="420140" bIns="252083" rtlCol="0" anchor="t">
            <a:spAutoFit/>
          </a:bodyPr>
          <a:lstStyle>
            <a:defPPr>
              <a:defRPr lang="en-US"/>
            </a:defPPr>
            <a:lvl1pPr defTabSz="932563">
              <a:lnSpc>
                <a:spcPct val="90000"/>
              </a:lnSpc>
              <a:spcBef>
                <a:spcPts val="1200"/>
              </a:spcBef>
              <a:defRPr sz="1600">
                <a:gradFill>
                  <a:gsLst>
                    <a:gs pos="16832">
                      <a:srgbClr val="282828"/>
                    </a:gs>
                    <a:gs pos="63366">
                      <a:srgbClr val="282828"/>
                    </a:gs>
                  </a:gsLst>
                  <a:lin ang="5400000" scaled="0"/>
                </a:gradFill>
                <a:ea typeface="Segoe UI" pitchFamily="34" charset="0"/>
                <a:cs typeface="Segoe UI Semibold" panose="020B0702040204020203" pitchFamily="34" charset="0"/>
              </a:defRPr>
            </a:lvl1pPr>
          </a:lstStyle>
          <a:p>
            <a:pPr lvl="0" defTabSz="856890">
              <a:spcBef>
                <a:spcPts val="1102"/>
              </a:spcBef>
              <a:defRPr/>
            </a:pPr>
            <a:r>
              <a:rPr lang="en-US" sz="1838" kern="0" dirty="0">
                <a:solidFill>
                  <a:srgbClr val="0072C7"/>
                </a:solidFill>
              </a:rPr>
              <a:t>…you can buy or lease a car and maintain it yourself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91273" y="5020610"/>
            <a:ext cx="3806464" cy="1272835"/>
          </a:xfrm>
          <a:prstGeom prst="rect">
            <a:avLst/>
          </a:prstGeom>
        </p:spPr>
        <p:txBody>
          <a:bodyPr vert="horz" wrap="square" lIns="420140" tIns="252083" rIns="420140" bIns="252083" rtlCol="0" anchor="t">
            <a:spAutoFit/>
          </a:bodyPr>
          <a:lstStyle>
            <a:defPPr>
              <a:defRPr lang="en-US"/>
            </a:defPPr>
            <a:lvl1pPr defTabSz="932563">
              <a:lnSpc>
                <a:spcPct val="90000"/>
              </a:lnSpc>
              <a:spcBef>
                <a:spcPts val="1200"/>
              </a:spcBef>
              <a:defRPr sz="1600">
                <a:gradFill>
                  <a:gsLst>
                    <a:gs pos="16832">
                      <a:srgbClr val="282828"/>
                    </a:gs>
                    <a:gs pos="63366">
                      <a:srgbClr val="282828"/>
                    </a:gs>
                  </a:gsLst>
                  <a:lin ang="5400000" scaled="0"/>
                </a:gradFill>
                <a:ea typeface="Segoe UI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856890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8" b="0" i="0" u="none" strike="noStrike" kern="0" cap="none" spc="0" normalizeH="0" baseline="0" noProof="0" dirty="0">
                <a:ln>
                  <a:noFill/>
                </a:ln>
                <a:solidFill>
                  <a:srgbClr val="0072C7"/>
                </a:solidFill>
                <a:effectLst/>
                <a:uLnTx/>
                <a:uFillTx/>
                <a:latin typeface="Segoe UI"/>
                <a:cs typeface="Segoe UI Semibold" panose="020B0702040204020203" pitchFamily="34" charset="0"/>
              </a:rPr>
              <a:t>…you can rent a car and pay for having it around even when you are not driving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954810" y="5020607"/>
            <a:ext cx="3806464" cy="763668"/>
          </a:xfrm>
          <a:prstGeom prst="rect">
            <a:avLst/>
          </a:prstGeom>
        </p:spPr>
        <p:txBody>
          <a:bodyPr vert="horz" wrap="square" lIns="420140" tIns="252083" rIns="420140" bIns="252083" rtlCol="0" anchor="t">
            <a:spAutoFit/>
          </a:bodyPr>
          <a:lstStyle>
            <a:defPPr>
              <a:defRPr lang="en-US"/>
            </a:defPPr>
            <a:lvl1pPr defTabSz="932563">
              <a:lnSpc>
                <a:spcPct val="90000"/>
              </a:lnSpc>
              <a:spcBef>
                <a:spcPts val="1200"/>
              </a:spcBef>
              <a:defRPr sz="1600">
                <a:gradFill>
                  <a:gsLst>
                    <a:gs pos="16832">
                      <a:srgbClr val="282828"/>
                    </a:gs>
                    <a:gs pos="63366">
                      <a:srgbClr val="282828"/>
                    </a:gs>
                  </a:gsLst>
                  <a:lin ang="5400000" scaled="0"/>
                </a:gradFill>
                <a:ea typeface="Segoe UI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856890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8" b="0" i="0" u="none" strike="noStrike" kern="0" cap="none" spc="0" normalizeH="0" baseline="0" noProof="0" dirty="0">
              <a:ln>
                <a:noFill/>
              </a:ln>
              <a:solidFill>
                <a:srgbClr val="0072C7"/>
              </a:solidFill>
              <a:effectLst/>
              <a:uLnTx/>
              <a:uFillTx/>
              <a:latin typeface="Segoe UI"/>
              <a:cs typeface="Segoe UI Semibold" panose="020B0702040204020203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0725B8D-8E8A-4B4C-9683-25FB5BFF04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416" t="19193" r="3474" b="1944"/>
          <a:stretch/>
        </p:blipFill>
        <p:spPr>
          <a:xfrm>
            <a:off x="8039493" y="1337680"/>
            <a:ext cx="3745846" cy="2657411"/>
          </a:xfrm>
          <a:prstGeom prst="rect">
            <a:avLst/>
          </a:prstGeom>
        </p:spPr>
      </p:pic>
      <p:sp>
        <p:nvSpPr>
          <p:cNvPr id="23" name="Mask right">
            <a:extLst>
              <a:ext uri="{FF2B5EF4-FFF2-40B4-BE49-F238E27FC236}">
                <a16:creationId xmlns:a16="http://schemas.microsoft.com/office/drawing/2014/main" xmlns="" id="{C974886F-3DB8-4A6C-823F-61E1D1D171D5}"/>
              </a:ext>
            </a:extLst>
          </p:cNvPr>
          <p:cNvSpPr/>
          <p:nvPr/>
        </p:nvSpPr>
        <p:spPr bwMode="auto">
          <a:xfrm>
            <a:off x="8003137" y="1321014"/>
            <a:ext cx="3807960" cy="3683852"/>
          </a:xfrm>
          <a:prstGeom prst="rect">
            <a:avLst/>
          </a:prstGeom>
          <a:solidFill>
            <a:schemeClr val="bg2">
              <a:alpha val="74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2856" rIns="0" bIns="4285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568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38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10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a16="http://schemas.microsoft.com/office/drawing/2014/main" xmlns:a14="http://schemas.microsoft.com/office/drawing/2010/main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5"/>
          <p:cNvSpPr>
            <a:spLocks/>
          </p:cNvSpPr>
          <p:nvPr/>
        </p:nvSpPr>
        <p:spPr bwMode="auto">
          <a:xfrm flipH="1">
            <a:off x="43393" y="4035697"/>
            <a:ext cx="3719705" cy="2415652"/>
          </a:xfrm>
          <a:custGeom>
            <a:avLst/>
            <a:gdLst>
              <a:gd name="T0" fmla="*/ 618 w 736"/>
              <a:gd name="T1" fmla="*/ 213 h 484"/>
              <a:gd name="T2" fmla="*/ 618 w 736"/>
              <a:gd name="T3" fmla="*/ 203 h 484"/>
              <a:gd name="T4" fmla="*/ 415 w 736"/>
              <a:gd name="T5" fmla="*/ 0 h 484"/>
              <a:gd name="T6" fmla="*/ 246 w 736"/>
              <a:gd name="T7" fmla="*/ 91 h 484"/>
              <a:gd name="T8" fmla="*/ 191 w 736"/>
              <a:gd name="T9" fmla="*/ 76 h 484"/>
              <a:gd name="T10" fmla="*/ 125 w 736"/>
              <a:gd name="T11" fmla="*/ 96 h 484"/>
              <a:gd name="T12" fmla="*/ 73 w 736"/>
              <a:gd name="T13" fmla="*/ 191 h 484"/>
              <a:gd name="T14" fmla="*/ 0 w 736"/>
              <a:gd name="T15" fmla="*/ 325 h 484"/>
              <a:gd name="T16" fmla="*/ 142 w 736"/>
              <a:gd name="T17" fmla="*/ 484 h 484"/>
              <a:gd name="T18" fmla="*/ 160 w 736"/>
              <a:gd name="T19" fmla="*/ 484 h 484"/>
              <a:gd name="T20" fmla="*/ 176 w 736"/>
              <a:gd name="T21" fmla="*/ 484 h 484"/>
              <a:gd name="T22" fmla="*/ 507 w 736"/>
              <a:gd name="T23" fmla="*/ 484 h 484"/>
              <a:gd name="T24" fmla="*/ 514 w 736"/>
              <a:gd name="T25" fmla="*/ 484 h 484"/>
              <a:gd name="T26" fmla="*/ 522 w 736"/>
              <a:gd name="T27" fmla="*/ 484 h 484"/>
              <a:gd name="T28" fmla="*/ 546 w 736"/>
              <a:gd name="T29" fmla="*/ 484 h 484"/>
              <a:gd name="T30" fmla="*/ 599 w 736"/>
              <a:gd name="T31" fmla="*/ 484 h 484"/>
              <a:gd name="T32" fmla="*/ 736 w 736"/>
              <a:gd name="T33" fmla="*/ 348 h 484"/>
              <a:gd name="T34" fmla="*/ 618 w 736"/>
              <a:gd name="T35" fmla="*/ 21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6" h="484">
                <a:moveTo>
                  <a:pt x="618" y="213"/>
                </a:moveTo>
                <a:cubicBezTo>
                  <a:pt x="618" y="210"/>
                  <a:pt x="618" y="206"/>
                  <a:pt x="618" y="203"/>
                </a:cubicBezTo>
                <a:cubicBezTo>
                  <a:pt x="618" y="91"/>
                  <a:pt x="527" y="0"/>
                  <a:pt x="415" y="0"/>
                </a:cubicBezTo>
                <a:cubicBezTo>
                  <a:pt x="345" y="0"/>
                  <a:pt x="283" y="37"/>
                  <a:pt x="246" y="91"/>
                </a:cubicBezTo>
                <a:cubicBezTo>
                  <a:pt x="230" y="82"/>
                  <a:pt x="211" y="76"/>
                  <a:pt x="191" y="76"/>
                </a:cubicBezTo>
                <a:cubicBezTo>
                  <a:pt x="167" y="76"/>
                  <a:pt x="144" y="83"/>
                  <a:pt x="125" y="96"/>
                </a:cubicBezTo>
                <a:cubicBezTo>
                  <a:pt x="94" y="116"/>
                  <a:pt x="74" y="151"/>
                  <a:pt x="73" y="191"/>
                </a:cubicBezTo>
                <a:cubicBezTo>
                  <a:pt x="30" y="219"/>
                  <a:pt x="0" y="269"/>
                  <a:pt x="0" y="325"/>
                </a:cubicBezTo>
                <a:cubicBezTo>
                  <a:pt x="0" y="407"/>
                  <a:pt x="62" y="475"/>
                  <a:pt x="142" y="484"/>
                </a:cubicBezTo>
                <a:cubicBezTo>
                  <a:pt x="148" y="484"/>
                  <a:pt x="154" y="484"/>
                  <a:pt x="160" y="484"/>
                </a:cubicBezTo>
                <a:cubicBezTo>
                  <a:pt x="165" y="484"/>
                  <a:pt x="171" y="484"/>
                  <a:pt x="176" y="484"/>
                </a:cubicBezTo>
                <a:cubicBezTo>
                  <a:pt x="250" y="484"/>
                  <a:pt x="425" y="484"/>
                  <a:pt x="507" y="484"/>
                </a:cubicBezTo>
                <a:cubicBezTo>
                  <a:pt x="510" y="484"/>
                  <a:pt x="512" y="484"/>
                  <a:pt x="514" y="484"/>
                </a:cubicBezTo>
                <a:cubicBezTo>
                  <a:pt x="522" y="484"/>
                  <a:pt x="522" y="484"/>
                  <a:pt x="522" y="484"/>
                </a:cubicBezTo>
                <a:cubicBezTo>
                  <a:pt x="526" y="484"/>
                  <a:pt x="538" y="484"/>
                  <a:pt x="546" y="484"/>
                </a:cubicBezTo>
                <a:cubicBezTo>
                  <a:pt x="599" y="484"/>
                  <a:pt x="599" y="484"/>
                  <a:pt x="599" y="484"/>
                </a:cubicBezTo>
                <a:cubicBezTo>
                  <a:pt x="675" y="483"/>
                  <a:pt x="736" y="422"/>
                  <a:pt x="736" y="348"/>
                </a:cubicBezTo>
                <a:cubicBezTo>
                  <a:pt x="736" y="279"/>
                  <a:pt x="684" y="222"/>
                  <a:pt x="618" y="213"/>
                </a:cubicBezTo>
                <a:close/>
              </a:path>
            </a:pathLst>
          </a:custGeom>
          <a:solidFill>
            <a:srgbClr val="FFFFFF">
              <a:alpha val="18039"/>
            </a:srgbClr>
          </a:solidFill>
          <a:ln>
            <a:noFill/>
          </a:ln>
          <a:extLst/>
        </p:spPr>
        <p:txBody>
          <a:bodyPr vert="horz" wrap="square" lIns="83992" tIns="41997" rIns="83992" bIns="419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39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1" b="0" i="0" u="none" strike="noStrike" kern="0" cap="none" spc="0" normalizeH="0" baseline="0" noProof="0" dirty="0">
              <a:ln>
                <a:noFill/>
              </a:ln>
              <a:solidFill>
                <a:srgbClr val="505050">
                  <a:lumMod val="9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03727" y="3994209"/>
            <a:ext cx="3806464" cy="1018182"/>
          </a:xfrm>
          <a:prstGeom prst="rect">
            <a:avLst/>
          </a:prstGeom>
          <a:solidFill>
            <a:schemeClr val="bg2">
              <a:lumMod val="50000"/>
              <a:alpha val="80000"/>
            </a:schemeClr>
          </a:solidFill>
        </p:spPr>
        <p:txBody>
          <a:bodyPr vert="horz" wrap="square" lIns="420140" tIns="252083" rIns="336112" bIns="252083" rtlCol="0" anchor="ctr" anchorCtr="0">
            <a:noAutofit/>
          </a:bodyPr>
          <a:lstStyle>
            <a:defPPr>
              <a:defRPr lang="en-US"/>
            </a:defPPr>
            <a:lvl1pPr defTabSz="951026">
              <a:lnSpc>
                <a:spcPct val="90000"/>
              </a:lnSpc>
              <a:spcAft>
                <a:spcPts val="400"/>
              </a:spcAft>
              <a:defRPr sz="2000" b="1">
                <a:gradFill>
                  <a:gsLst>
                    <a:gs pos="69912">
                      <a:srgbClr val="FFFFFF"/>
                    </a:gs>
                    <a:gs pos="43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8738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6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73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69912">
                      <a:srgbClr val="FFFFFF"/>
                    </a:gs>
                    <a:gs pos="43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Serverless</a:t>
            </a:r>
          </a:p>
        </p:txBody>
      </p:sp>
      <p:sp>
        <p:nvSpPr>
          <p:cNvPr id="20" name="Freeform 95"/>
          <p:cNvSpPr>
            <a:spLocks/>
          </p:cNvSpPr>
          <p:nvPr/>
        </p:nvSpPr>
        <p:spPr bwMode="auto">
          <a:xfrm flipH="1">
            <a:off x="7450829" y="4062153"/>
            <a:ext cx="4349135" cy="2824419"/>
          </a:xfrm>
          <a:custGeom>
            <a:avLst/>
            <a:gdLst>
              <a:gd name="T0" fmla="*/ 618 w 736"/>
              <a:gd name="T1" fmla="*/ 213 h 484"/>
              <a:gd name="T2" fmla="*/ 618 w 736"/>
              <a:gd name="T3" fmla="*/ 203 h 484"/>
              <a:gd name="T4" fmla="*/ 415 w 736"/>
              <a:gd name="T5" fmla="*/ 0 h 484"/>
              <a:gd name="T6" fmla="*/ 246 w 736"/>
              <a:gd name="T7" fmla="*/ 91 h 484"/>
              <a:gd name="T8" fmla="*/ 191 w 736"/>
              <a:gd name="T9" fmla="*/ 76 h 484"/>
              <a:gd name="T10" fmla="*/ 125 w 736"/>
              <a:gd name="T11" fmla="*/ 96 h 484"/>
              <a:gd name="T12" fmla="*/ 73 w 736"/>
              <a:gd name="T13" fmla="*/ 191 h 484"/>
              <a:gd name="T14" fmla="*/ 0 w 736"/>
              <a:gd name="T15" fmla="*/ 325 h 484"/>
              <a:gd name="T16" fmla="*/ 142 w 736"/>
              <a:gd name="T17" fmla="*/ 484 h 484"/>
              <a:gd name="T18" fmla="*/ 160 w 736"/>
              <a:gd name="T19" fmla="*/ 484 h 484"/>
              <a:gd name="T20" fmla="*/ 176 w 736"/>
              <a:gd name="T21" fmla="*/ 484 h 484"/>
              <a:gd name="T22" fmla="*/ 507 w 736"/>
              <a:gd name="T23" fmla="*/ 484 h 484"/>
              <a:gd name="T24" fmla="*/ 514 w 736"/>
              <a:gd name="T25" fmla="*/ 484 h 484"/>
              <a:gd name="T26" fmla="*/ 522 w 736"/>
              <a:gd name="T27" fmla="*/ 484 h 484"/>
              <a:gd name="T28" fmla="*/ 546 w 736"/>
              <a:gd name="T29" fmla="*/ 484 h 484"/>
              <a:gd name="T30" fmla="*/ 599 w 736"/>
              <a:gd name="T31" fmla="*/ 484 h 484"/>
              <a:gd name="T32" fmla="*/ 736 w 736"/>
              <a:gd name="T33" fmla="*/ 348 h 484"/>
              <a:gd name="T34" fmla="*/ 618 w 736"/>
              <a:gd name="T35" fmla="*/ 21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6" h="484">
                <a:moveTo>
                  <a:pt x="618" y="213"/>
                </a:moveTo>
                <a:cubicBezTo>
                  <a:pt x="618" y="210"/>
                  <a:pt x="618" y="206"/>
                  <a:pt x="618" y="203"/>
                </a:cubicBezTo>
                <a:cubicBezTo>
                  <a:pt x="618" y="91"/>
                  <a:pt x="527" y="0"/>
                  <a:pt x="415" y="0"/>
                </a:cubicBezTo>
                <a:cubicBezTo>
                  <a:pt x="345" y="0"/>
                  <a:pt x="283" y="37"/>
                  <a:pt x="246" y="91"/>
                </a:cubicBezTo>
                <a:cubicBezTo>
                  <a:pt x="230" y="82"/>
                  <a:pt x="211" y="76"/>
                  <a:pt x="191" y="76"/>
                </a:cubicBezTo>
                <a:cubicBezTo>
                  <a:pt x="167" y="76"/>
                  <a:pt x="144" y="83"/>
                  <a:pt x="125" y="96"/>
                </a:cubicBezTo>
                <a:cubicBezTo>
                  <a:pt x="94" y="116"/>
                  <a:pt x="74" y="151"/>
                  <a:pt x="73" y="191"/>
                </a:cubicBezTo>
                <a:cubicBezTo>
                  <a:pt x="30" y="219"/>
                  <a:pt x="0" y="269"/>
                  <a:pt x="0" y="325"/>
                </a:cubicBezTo>
                <a:cubicBezTo>
                  <a:pt x="0" y="407"/>
                  <a:pt x="62" y="475"/>
                  <a:pt x="142" y="484"/>
                </a:cubicBezTo>
                <a:cubicBezTo>
                  <a:pt x="148" y="484"/>
                  <a:pt x="154" y="484"/>
                  <a:pt x="160" y="484"/>
                </a:cubicBezTo>
                <a:cubicBezTo>
                  <a:pt x="165" y="484"/>
                  <a:pt x="171" y="484"/>
                  <a:pt x="176" y="484"/>
                </a:cubicBezTo>
                <a:cubicBezTo>
                  <a:pt x="250" y="484"/>
                  <a:pt x="425" y="484"/>
                  <a:pt x="507" y="484"/>
                </a:cubicBezTo>
                <a:cubicBezTo>
                  <a:pt x="510" y="484"/>
                  <a:pt x="512" y="484"/>
                  <a:pt x="514" y="484"/>
                </a:cubicBezTo>
                <a:cubicBezTo>
                  <a:pt x="522" y="484"/>
                  <a:pt x="522" y="484"/>
                  <a:pt x="522" y="484"/>
                </a:cubicBezTo>
                <a:cubicBezTo>
                  <a:pt x="526" y="484"/>
                  <a:pt x="538" y="484"/>
                  <a:pt x="546" y="484"/>
                </a:cubicBezTo>
                <a:cubicBezTo>
                  <a:pt x="599" y="484"/>
                  <a:pt x="599" y="484"/>
                  <a:pt x="599" y="484"/>
                </a:cubicBezTo>
                <a:cubicBezTo>
                  <a:pt x="675" y="483"/>
                  <a:pt x="736" y="422"/>
                  <a:pt x="736" y="348"/>
                </a:cubicBezTo>
                <a:cubicBezTo>
                  <a:pt x="736" y="279"/>
                  <a:pt x="684" y="222"/>
                  <a:pt x="618" y="213"/>
                </a:cubicBezTo>
                <a:close/>
              </a:path>
            </a:pathLst>
          </a:custGeom>
          <a:solidFill>
            <a:srgbClr val="FFFFFF">
              <a:alpha val="18039"/>
            </a:srgbClr>
          </a:solidFill>
          <a:ln>
            <a:noFill/>
          </a:ln>
          <a:extLst/>
        </p:spPr>
        <p:txBody>
          <a:bodyPr vert="horz" wrap="square" lIns="83992" tIns="41997" rIns="83992" bIns="419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39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1" b="0" i="0" u="none" strike="noStrike" kern="0" cap="none" spc="0" normalizeH="0" baseline="0" noProof="0" dirty="0">
              <a:ln>
                <a:noFill/>
              </a:ln>
              <a:solidFill>
                <a:srgbClr val="505050">
                  <a:lumMod val="9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91271" y="5020609"/>
            <a:ext cx="3806464" cy="763637"/>
          </a:xfrm>
          <a:prstGeom prst="rect">
            <a:avLst/>
          </a:prstGeom>
        </p:spPr>
        <p:txBody>
          <a:bodyPr vert="horz" wrap="square" lIns="420140" tIns="252083" rIns="420140" bIns="252083" rtlCol="0" anchor="t">
            <a:spAutoFit/>
          </a:bodyPr>
          <a:lstStyle>
            <a:defPPr>
              <a:defRPr lang="en-US"/>
            </a:defPPr>
            <a:lvl1pPr defTabSz="932563">
              <a:lnSpc>
                <a:spcPct val="90000"/>
              </a:lnSpc>
              <a:spcBef>
                <a:spcPts val="1200"/>
              </a:spcBef>
              <a:defRPr sz="1600">
                <a:gradFill>
                  <a:gsLst>
                    <a:gs pos="16832">
                      <a:srgbClr val="282828"/>
                    </a:gs>
                    <a:gs pos="63366">
                      <a:srgbClr val="282828"/>
                    </a:gs>
                  </a:gsLst>
                  <a:lin ang="5400000" scaled="0"/>
                </a:gradFill>
                <a:ea typeface="Segoe UI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856890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8" b="0" i="0" u="none" strike="noStrike" kern="0" cap="none" spc="0" normalizeH="0" baseline="0" noProof="0" dirty="0">
                <a:ln>
                  <a:noFill/>
                </a:ln>
                <a:solidFill>
                  <a:srgbClr val="505050">
                    <a:lumMod val="95000"/>
                  </a:srgbClr>
                </a:solidFill>
                <a:effectLst/>
                <a:uLnTx/>
                <a:uFillTx/>
                <a:latin typeface="Segoe UI"/>
                <a:cs typeface="Segoe UI Semibold" panose="020B0702040204020203" pitchFamily="34" charset="0"/>
              </a:rPr>
              <a:t>…you can rent a car</a:t>
            </a:r>
          </a:p>
        </p:txBody>
      </p:sp>
      <p:grpSp>
        <p:nvGrpSpPr>
          <p:cNvPr id="8" name="PaaS"/>
          <p:cNvGrpSpPr/>
          <p:nvPr/>
        </p:nvGrpSpPr>
        <p:grpSpPr>
          <a:xfrm>
            <a:off x="4192769" y="1332565"/>
            <a:ext cx="3806464" cy="3679828"/>
            <a:chOff x="4147122" y="1215899"/>
            <a:chExt cx="4142232" cy="4004425"/>
          </a:xfrm>
        </p:grpSpPr>
        <p:sp>
          <p:nvSpPr>
            <p:cNvPr id="24" name="TextBox 23"/>
            <p:cNvSpPr txBox="1"/>
            <p:nvPr/>
          </p:nvSpPr>
          <p:spPr>
            <a:xfrm>
              <a:off x="4147122" y="4112328"/>
              <a:ext cx="4142232" cy="1107996"/>
            </a:xfrm>
            <a:prstGeom prst="rect">
              <a:avLst/>
            </a:prstGeom>
            <a:solidFill>
              <a:schemeClr val="bg2">
                <a:lumMod val="50000"/>
                <a:alpha val="80000"/>
              </a:schemeClr>
            </a:solidFill>
          </p:spPr>
          <p:txBody>
            <a:bodyPr vert="horz" wrap="square" lIns="420140" tIns="252083" rIns="336112" bIns="252083" rtlCol="0" anchor="ctr" anchorCtr="0">
              <a:noAutofit/>
            </a:bodyPr>
            <a:lstStyle>
              <a:defPPr>
                <a:defRPr lang="en-US"/>
              </a:defPPr>
              <a:lvl1pPr defTabSz="951026">
                <a:lnSpc>
                  <a:spcPct val="90000"/>
                </a:lnSpc>
                <a:spcAft>
                  <a:spcPts val="400"/>
                </a:spcAft>
                <a:defRPr sz="2000" b="1">
                  <a:gradFill>
                    <a:gsLst>
                      <a:gs pos="69912">
                        <a:srgbClr val="FFFFFF"/>
                      </a:gs>
                      <a:gs pos="43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 Semibold" panose="020B0702040204020203" pitchFamily="34" charset="0"/>
                </a:defRPr>
              </a:lvl1pPr>
            </a:lstStyle>
            <a:p>
              <a:pPr marL="0" marR="0" lvl="0" indent="0" algn="l" defTabSz="87385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6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73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69912">
                        <a:srgbClr val="FFFFFF"/>
                      </a:gs>
                      <a:gs pos="43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PaaS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-1"/>
            <a:stretch/>
          </p:blipFill>
          <p:spPr>
            <a:xfrm>
              <a:off x="4158144" y="1215899"/>
              <a:ext cx="4122458" cy="2898648"/>
            </a:xfrm>
            <a:prstGeom prst="rect">
              <a:avLst/>
            </a:prstGeom>
          </p:spPr>
        </p:pic>
      </p:grpSp>
      <p:grpSp>
        <p:nvGrpSpPr>
          <p:cNvPr id="5" name="IaaS"/>
          <p:cNvGrpSpPr/>
          <p:nvPr/>
        </p:nvGrpSpPr>
        <p:grpSpPr>
          <a:xfrm>
            <a:off x="381812" y="1332578"/>
            <a:ext cx="3806464" cy="3679815"/>
            <a:chOff x="0" y="1215913"/>
            <a:chExt cx="4142232" cy="400441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51" y="1215913"/>
              <a:ext cx="4133278" cy="289864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0" y="4112328"/>
              <a:ext cx="4142232" cy="1107996"/>
            </a:xfrm>
            <a:prstGeom prst="rect">
              <a:avLst/>
            </a:prstGeom>
            <a:solidFill>
              <a:schemeClr val="bg2">
                <a:lumMod val="50000"/>
                <a:alpha val="80000"/>
              </a:schemeClr>
            </a:solidFill>
          </p:spPr>
          <p:txBody>
            <a:bodyPr vert="horz" wrap="square" lIns="420140" tIns="252083" rIns="336112" bIns="252083" rtlCol="0" anchor="ctr" anchorCtr="0">
              <a:noAutofit/>
            </a:bodyPr>
            <a:lstStyle>
              <a:defPPr>
                <a:defRPr lang="en-US"/>
              </a:defPPr>
              <a:lvl1pPr defTabSz="951026">
                <a:lnSpc>
                  <a:spcPct val="90000"/>
                </a:lnSpc>
                <a:spcAft>
                  <a:spcPts val="400"/>
                </a:spcAft>
                <a:defRPr sz="2000" b="1">
                  <a:gradFill>
                    <a:gsLst>
                      <a:gs pos="69912">
                        <a:srgbClr val="FFFFFF"/>
                      </a:gs>
                      <a:gs pos="43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 Semibold" panose="020B0702040204020203" pitchFamily="34" charset="0"/>
                </a:defRPr>
              </a:lvl1pPr>
            </a:lstStyle>
            <a:p>
              <a:pPr marL="0" marR="0" lvl="0" indent="0" algn="l" defTabSz="87385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6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73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69912">
                        <a:srgbClr val="FFFFFF"/>
                      </a:gs>
                      <a:gs pos="43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IaaS</a:t>
              </a:r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4182882" y="1328306"/>
            <a:ext cx="0" cy="3692305"/>
          </a:xfrm>
          <a:prstGeom prst="line">
            <a:avLst/>
          </a:prstGeom>
          <a:ln w="28575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179" y="486151"/>
            <a:ext cx="10927350" cy="84331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…if cloud computing was transportation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8344" y="5012156"/>
            <a:ext cx="3806464" cy="1018254"/>
          </a:xfrm>
          <a:prstGeom prst="rect">
            <a:avLst/>
          </a:prstGeom>
        </p:spPr>
        <p:txBody>
          <a:bodyPr vert="horz" wrap="square" lIns="420140" tIns="252083" rIns="420140" bIns="252083" rtlCol="0" anchor="t">
            <a:spAutoFit/>
          </a:bodyPr>
          <a:lstStyle>
            <a:defPPr>
              <a:defRPr lang="en-US"/>
            </a:defPPr>
            <a:lvl1pPr defTabSz="932563">
              <a:lnSpc>
                <a:spcPct val="90000"/>
              </a:lnSpc>
              <a:spcBef>
                <a:spcPts val="1200"/>
              </a:spcBef>
              <a:defRPr sz="1600">
                <a:gradFill>
                  <a:gsLst>
                    <a:gs pos="16832">
                      <a:srgbClr val="282828"/>
                    </a:gs>
                    <a:gs pos="63366">
                      <a:srgbClr val="282828"/>
                    </a:gs>
                  </a:gsLst>
                  <a:lin ang="5400000" scaled="0"/>
                </a:gradFill>
                <a:ea typeface="Segoe UI" pitchFamily="34" charset="0"/>
                <a:cs typeface="Segoe UI Semibold" panose="020B0702040204020203" pitchFamily="34" charset="0"/>
              </a:defRPr>
            </a:lvl1pPr>
          </a:lstStyle>
          <a:p>
            <a:pPr lvl="0" defTabSz="856890">
              <a:spcBef>
                <a:spcPts val="1102"/>
              </a:spcBef>
              <a:defRPr/>
            </a:pPr>
            <a:r>
              <a:rPr lang="en-US" sz="1838" kern="0" dirty="0">
                <a:solidFill>
                  <a:srgbClr val="0072C7"/>
                </a:solidFill>
              </a:rPr>
              <a:t>…you can buy or lease a car and maintain it yourself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91273" y="5020610"/>
            <a:ext cx="3806464" cy="1272835"/>
          </a:xfrm>
          <a:prstGeom prst="rect">
            <a:avLst/>
          </a:prstGeom>
        </p:spPr>
        <p:txBody>
          <a:bodyPr vert="horz" wrap="square" lIns="420140" tIns="252083" rIns="420140" bIns="252083" rtlCol="0" anchor="t">
            <a:spAutoFit/>
          </a:bodyPr>
          <a:lstStyle>
            <a:defPPr>
              <a:defRPr lang="en-US"/>
            </a:defPPr>
            <a:lvl1pPr defTabSz="932563">
              <a:lnSpc>
                <a:spcPct val="90000"/>
              </a:lnSpc>
              <a:spcBef>
                <a:spcPts val="1200"/>
              </a:spcBef>
              <a:defRPr sz="1600">
                <a:gradFill>
                  <a:gsLst>
                    <a:gs pos="16832">
                      <a:srgbClr val="282828"/>
                    </a:gs>
                    <a:gs pos="63366">
                      <a:srgbClr val="282828"/>
                    </a:gs>
                  </a:gsLst>
                  <a:lin ang="5400000" scaled="0"/>
                </a:gradFill>
                <a:ea typeface="Segoe UI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856890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8" b="0" i="0" u="none" strike="noStrike" kern="0" cap="none" spc="0" normalizeH="0" baseline="0" noProof="0" dirty="0">
                <a:ln>
                  <a:noFill/>
                </a:ln>
                <a:solidFill>
                  <a:srgbClr val="0072C7"/>
                </a:solidFill>
                <a:effectLst/>
                <a:uLnTx/>
                <a:uFillTx/>
                <a:latin typeface="Segoe UI"/>
                <a:cs typeface="Segoe UI Semibold" panose="020B0702040204020203" pitchFamily="34" charset="0"/>
              </a:rPr>
              <a:t>…you can rent a car and pay for having it around even when you are not driving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954809" y="5020607"/>
            <a:ext cx="3806464" cy="1668381"/>
          </a:xfrm>
          <a:prstGeom prst="rect">
            <a:avLst/>
          </a:prstGeom>
        </p:spPr>
        <p:txBody>
          <a:bodyPr vert="horz" wrap="square" lIns="420140" tIns="252083" rIns="420140" bIns="252083" rtlCol="0" anchor="t">
            <a:spAutoFit/>
          </a:bodyPr>
          <a:lstStyle>
            <a:defPPr>
              <a:defRPr lang="en-US"/>
            </a:defPPr>
            <a:lvl1pPr defTabSz="932563">
              <a:lnSpc>
                <a:spcPct val="90000"/>
              </a:lnSpc>
              <a:spcBef>
                <a:spcPts val="1200"/>
              </a:spcBef>
              <a:defRPr sz="1600">
                <a:gradFill>
                  <a:gsLst>
                    <a:gs pos="16832">
                      <a:srgbClr val="282828"/>
                    </a:gs>
                    <a:gs pos="63366">
                      <a:srgbClr val="282828"/>
                    </a:gs>
                  </a:gsLst>
                  <a:lin ang="5400000" scaled="0"/>
                </a:gradFill>
                <a:ea typeface="Segoe UI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856890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8" b="0" i="0" u="none" strike="noStrike" kern="0" cap="none" spc="0" normalizeH="0" baseline="0" noProof="0" dirty="0">
                <a:ln>
                  <a:noFill/>
                </a:ln>
                <a:solidFill>
                  <a:srgbClr val="0072C7"/>
                </a:solidFill>
                <a:effectLst/>
                <a:uLnTx/>
                <a:uFillTx/>
                <a:latin typeface="Segoe UI"/>
                <a:cs typeface="Segoe UI Semibold" panose="020B0702040204020203" pitchFamily="34" charset="0"/>
              </a:rPr>
              <a:t>…you can use a ride sharing app pay only for transportation</a:t>
            </a:r>
          </a:p>
          <a:p>
            <a:pPr marL="0" marR="0" lvl="0" indent="0" algn="l" defTabSz="856890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8" b="0" i="0" u="none" strike="noStrike" kern="0" cap="none" spc="0" normalizeH="0" baseline="0" noProof="0" dirty="0">
              <a:ln>
                <a:noFill/>
              </a:ln>
              <a:solidFill>
                <a:srgbClr val="0072C7"/>
              </a:solidFill>
              <a:effectLst/>
              <a:uLnTx/>
              <a:uFillTx/>
              <a:latin typeface="Segoe UI"/>
              <a:cs typeface="Segoe UI Semibold" panose="020B0702040204020203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CFC2BA6-851C-4004-BF23-CC29778A46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416" t="19193" r="3474" b="1944"/>
          <a:stretch/>
        </p:blipFill>
        <p:spPr>
          <a:xfrm>
            <a:off x="8011585" y="1329467"/>
            <a:ext cx="3801755" cy="2665624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>
            <a:off x="7996244" y="1322380"/>
            <a:ext cx="11626" cy="3680083"/>
          </a:xfrm>
          <a:prstGeom prst="line">
            <a:avLst/>
          </a:prstGeom>
          <a:ln w="28575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77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a16="http://schemas.microsoft.com/office/drawing/2014/main" xmlns:a14="http://schemas.microsoft.com/office/drawing/2010/main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AA797B-D627-46BE-9113-B1BFA410E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Functions Architecture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96207BF-9A8D-4855-8BEB-A951788D9B7B}"/>
              </a:ext>
            </a:extLst>
          </p:cNvPr>
          <p:cNvSpPr/>
          <p:nvPr/>
        </p:nvSpPr>
        <p:spPr bwMode="auto">
          <a:xfrm>
            <a:off x="2148560" y="5763234"/>
            <a:ext cx="6316652" cy="63391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Virtual Machines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C59BE37-4BAA-4277-B06B-ABFCEBA482EA}"/>
              </a:ext>
            </a:extLst>
          </p:cNvPr>
          <p:cNvSpPr/>
          <p:nvPr/>
        </p:nvSpPr>
        <p:spPr bwMode="auto">
          <a:xfrm>
            <a:off x="2148560" y="3474153"/>
            <a:ext cx="6316652" cy="99854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App Service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A0C2F77-8C3B-4D9D-B186-5B5CC8583EA4}"/>
              </a:ext>
            </a:extLst>
          </p:cNvPr>
          <p:cNvSpPr/>
          <p:nvPr/>
        </p:nvSpPr>
        <p:spPr bwMode="auto">
          <a:xfrm>
            <a:off x="2148560" y="2329612"/>
            <a:ext cx="6316652" cy="99854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Function App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0BB4EA2E-50A5-4021-91DB-4A75DDAEEDC0}"/>
              </a:ext>
            </a:extLst>
          </p:cNvPr>
          <p:cNvGrpSpPr/>
          <p:nvPr/>
        </p:nvGrpSpPr>
        <p:grpSpPr>
          <a:xfrm>
            <a:off x="2148560" y="1185071"/>
            <a:ext cx="6316652" cy="998548"/>
            <a:chOff x="2148560" y="1185071"/>
            <a:chExt cx="6316652" cy="99854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041568B-C37A-462A-8BA9-4395946AF0E1}"/>
                </a:ext>
              </a:extLst>
            </p:cNvPr>
            <p:cNvSpPr/>
            <p:nvPr/>
          </p:nvSpPr>
          <p:spPr bwMode="auto">
            <a:xfrm>
              <a:off x="2148560" y="1185071"/>
              <a:ext cx="1419283" cy="998548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Function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643F722-60C8-4FE5-8EED-221AD0EF8D8B}"/>
                </a:ext>
              </a:extLst>
            </p:cNvPr>
            <p:cNvSpPr/>
            <p:nvPr/>
          </p:nvSpPr>
          <p:spPr bwMode="auto">
            <a:xfrm>
              <a:off x="3781016" y="1185071"/>
              <a:ext cx="1419283" cy="998548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Function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9E9F430E-3429-43CD-A38A-FFAB92A8659C}"/>
                </a:ext>
              </a:extLst>
            </p:cNvPr>
            <p:cNvSpPr/>
            <p:nvPr/>
          </p:nvSpPr>
          <p:spPr bwMode="auto">
            <a:xfrm>
              <a:off x="5413472" y="1185071"/>
              <a:ext cx="1419283" cy="998548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Function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5485FE25-B5B3-4205-8D4B-8041F4C5D367}"/>
                </a:ext>
              </a:extLst>
            </p:cNvPr>
            <p:cNvSpPr/>
            <p:nvPr/>
          </p:nvSpPr>
          <p:spPr bwMode="auto">
            <a:xfrm>
              <a:off x="7045929" y="1185071"/>
              <a:ext cx="1419283" cy="998548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Proxy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ADADE5C-D824-48DC-8723-B5D42DC64514}"/>
              </a:ext>
            </a:extLst>
          </p:cNvPr>
          <p:cNvSpPr txBox="1"/>
          <p:nvPr/>
        </p:nvSpPr>
        <p:spPr>
          <a:xfrm>
            <a:off x="8714648" y="3488884"/>
            <a:ext cx="200501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Authentication</a:t>
            </a:r>
          </a:p>
          <a:p>
            <a:pPr algn="l"/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 Settings</a:t>
            </a:r>
          </a:p>
          <a:p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URL hostname</a:t>
            </a:r>
          </a:p>
          <a:p>
            <a:pPr algn="l"/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E993F06-A8C6-4754-9743-3D166242C81E}"/>
              </a:ext>
            </a:extLst>
          </p:cNvPr>
          <p:cNvSpPr txBox="1"/>
          <p:nvPr/>
        </p:nvSpPr>
        <p:spPr>
          <a:xfrm>
            <a:off x="8714648" y="2328479"/>
            <a:ext cx="200501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Authentication</a:t>
            </a:r>
          </a:p>
          <a:p>
            <a:pPr algn="l"/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Runtime Version</a:t>
            </a:r>
          </a:p>
          <a:p>
            <a:pPr algn="l"/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Edit Mode</a:t>
            </a:r>
          </a:p>
          <a:p>
            <a:pPr algn="l"/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Slots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8DBFD1F-19FF-4DA2-80BE-49FC59F204D9}"/>
              </a:ext>
            </a:extLst>
          </p:cNvPr>
          <p:cNvSpPr txBox="1"/>
          <p:nvPr/>
        </p:nvSpPr>
        <p:spPr>
          <a:xfrm>
            <a:off x="8749096" y="1173364"/>
            <a:ext cx="200501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Bindings</a:t>
            </a:r>
          </a:p>
          <a:p>
            <a:pPr algn="l"/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URL Path</a:t>
            </a:r>
          </a:p>
          <a:p>
            <a:pPr algn="l"/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BE9C926-454B-4339-8851-FFA3C9F6F3AD}"/>
              </a:ext>
            </a:extLst>
          </p:cNvPr>
          <p:cNvSpPr/>
          <p:nvPr/>
        </p:nvSpPr>
        <p:spPr bwMode="auto">
          <a:xfrm>
            <a:off x="2148560" y="4618694"/>
            <a:ext cx="6316652" cy="99854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App Service Plan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894677A-2AD5-4DE2-BA42-B87F5CD6BC94}"/>
              </a:ext>
            </a:extLst>
          </p:cNvPr>
          <p:cNvSpPr txBox="1"/>
          <p:nvPr/>
        </p:nvSpPr>
        <p:spPr>
          <a:xfrm>
            <a:off x="8714648" y="4618694"/>
            <a:ext cx="192405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Scale Up</a:t>
            </a:r>
          </a:p>
          <a:p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Scale Out</a:t>
            </a:r>
          </a:p>
          <a:p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Storage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6957B86-C12A-442D-82F9-03C0B545DC6D}"/>
              </a:ext>
            </a:extLst>
          </p:cNvPr>
          <p:cNvCxnSpPr/>
          <p:nvPr/>
        </p:nvCxnSpPr>
        <p:spPr>
          <a:xfrm>
            <a:off x="8624159" y="1185071"/>
            <a:ext cx="0" cy="998548"/>
          </a:xfrm>
          <a:prstGeom prst="line">
            <a:avLst/>
          </a:prstGeom>
          <a:ln w="381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C4E42F8-1763-4FC5-B183-E1E7E33F9D91}"/>
              </a:ext>
            </a:extLst>
          </p:cNvPr>
          <p:cNvCxnSpPr/>
          <p:nvPr/>
        </p:nvCxnSpPr>
        <p:spPr>
          <a:xfrm>
            <a:off x="8629303" y="2332280"/>
            <a:ext cx="0" cy="998548"/>
          </a:xfrm>
          <a:prstGeom prst="line">
            <a:avLst/>
          </a:prstGeom>
          <a:ln w="381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3E7CF02F-D11F-41BD-8F9C-D6A5118F0DC1}"/>
              </a:ext>
            </a:extLst>
          </p:cNvPr>
          <p:cNvCxnSpPr/>
          <p:nvPr/>
        </p:nvCxnSpPr>
        <p:spPr>
          <a:xfrm>
            <a:off x="8634447" y="3479489"/>
            <a:ext cx="0" cy="998548"/>
          </a:xfrm>
          <a:prstGeom prst="line">
            <a:avLst/>
          </a:prstGeom>
          <a:ln w="381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02403E7-F64A-4477-B854-C3DE63108B13}"/>
              </a:ext>
            </a:extLst>
          </p:cNvPr>
          <p:cNvCxnSpPr/>
          <p:nvPr/>
        </p:nvCxnSpPr>
        <p:spPr>
          <a:xfrm>
            <a:off x="8639591" y="4626699"/>
            <a:ext cx="0" cy="998548"/>
          </a:xfrm>
          <a:prstGeom prst="line">
            <a:avLst/>
          </a:prstGeom>
          <a:ln w="381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Up 21">
            <a:extLst>
              <a:ext uri="{FF2B5EF4-FFF2-40B4-BE49-F238E27FC236}">
                <a16:creationId xmlns:a16="http://schemas.microsoft.com/office/drawing/2014/main" xmlns="" id="{0835CF7E-6C90-48E4-A979-0CF34DFF802D}"/>
              </a:ext>
            </a:extLst>
          </p:cNvPr>
          <p:cNvSpPr/>
          <p:nvPr/>
        </p:nvSpPr>
        <p:spPr bwMode="auto">
          <a:xfrm>
            <a:off x="8586788" y="5814520"/>
            <a:ext cx="1257300" cy="504825"/>
          </a:xfrm>
          <a:prstGeom prst="up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F9A38B0-3C48-4311-AA9E-A50C29FFF3CA}"/>
              </a:ext>
            </a:extLst>
          </p:cNvPr>
          <p:cNvSpPr txBox="1"/>
          <p:nvPr/>
        </p:nvSpPr>
        <p:spPr>
          <a:xfrm>
            <a:off x="7810137" y="6397145"/>
            <a:ext cx="28106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What can I configure?</a:t>
            </a:r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xmlns="" id="{57E310D2-7AF1-4C90-AD72-BF5555AA79B5}"/>
              </a:ext>
            </a:extLst>
          </p:cNvPr>
          <p:cNvSpPr/>
          <p:nvPr/>
        </p:nvSpPr>
        <p:spPr bwMode="auto">
          <a:xfrm>
            <a:off x="738860" y="5814520"/>
            <a:ext cx="1257300" cy="504825"/>
          </a:xfrm>
          <a:prstGeom prst="up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333EF5F-524A-4434-ABA4-B286ADBA72CD}"/>
              </a:ext>
            </a:extLst>
          </p:cNvPr>
          <p:cNvSpPr txBox="1"/>
          <p:nvPr/>
        </p:nvSpPr>
        <p:spPr>
          <a:xfrm>
            <a:off x="453110" y="6407573"/>
            <a:ext cx="1828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What is it really?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316A153-F153-4AAF-9967-1227CFF7CC0A}"/>
              </a:ext>
            </a:extLst>
          </p:cNvPr>
          <p:cNvSpPr txBox="1"/>
          <p:nvPr/>
        </p:nvSpPr>
        <p:spPr>
          <a:xfrm>
            <a:off x="1020870" y="4800665"/>
            <a:ext cx="100297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Server farm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2834CDE-23CB-4580-A201-8D282C900864}"/>
              </a:ext>
            </a:extLst>
          </p:cNvPr>
          <p:cNvSpPr txBox="1"/>
          <p:nvPr/>
        </p:nvSpPr>
        <p:spPr>
          <a:xfrm>
            <a:off x="1020870" y="3638868"/>
            <a:ext cx="100297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IIS</a:t>
            </a:r>
            <a:b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65C4F39-6CD3-44F0-8AAE-85C382ABAF37}"/>
              </a:ext>
            </a:extLst>
          </p:cNvPr>
          <p:cNvSpPr txBox="1"/>
          <p:nvPr/>
        </p:nvSpPr>
        <p:spPr>
          <a:xfrm>
            <a:off x="846560" y="2516382"/>
            <a:ext cx="1425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Functions Runtime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D026B9-764C-498E-AA8C-7995B15CF422}"/>
              </a:ext>
            </a:extLst>
          </p:cNvPr>
          <p:cNvSpPr txBox="1"/>
          <p:nvPr/>
        </p:nvSpPr>
        <p:spPr>
          <a:xfrm>
            <a:off x="1039170" y="1222451"/>
            <a:ext cx="100297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Your part of app</a:t>
            </a:r>
          </a:p>
        </p:txBody>
      </p:sp>
    </p:spTree>
    <p:extLst>
      <p:ext uri="{BB962C8B-B14F-4D97-AF65-F5344CB8AC3E}">
        <p14:creationId xmlns:p14="http://schemas.microsoft.com/office/powerpoint/2010/main" val="274498704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99" y="448699"/>
            <a:ext cx="10801919" cy="1231106"/>
          </a:xfrm>
        </p:spPr>
        <p:txBody>
          <a:bodyPr/>
          <a:lstStyle/>
          <a:p>
            <a:r>
              <a:rPr lang="en-US" sz="4000" dirty="0"/>
              <a:t>Best practices for the “Functions” programming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6699" y="1853056"/>
            <a:ext cx="10967489" cy="1465016"/>
          </a:xfrm>
        </p:spPr>
        <p:txBody>
          <a:bodyPr/>
          <a:lstStyle/>
          <a:p>
            <a:pPr marL="571390" indent="-571390">
              <a:buFont typeface="Arial" charset="0"/>
              <a:buChar char="•"/>
            </a:pPr>
            <a:r>
              <a:rPr lang="en-US" dirty="0"/>
              <a:t>Functions </a:t>
            </a:r>
            <a:r>
              <a:rPr lang="en-US" i="1" dirty="0"/>
              <a:t>should</a:t>
            </a:r>
            <a:r>
              <a:rPr lang="en-US" dirty="0"/>
              <a:t> “do one thing”</a:t>
            </a:r>
          </a:p>
          <a:p>
            <a:pPr marL="571390" indent="-571390">
              <a:buFont typeface="Arial" charset="0"/>
              <a:buChar char="•"/>
            </a:pPr>
            <a:r>
              <a:rPr lang="en-US" dirty="0"/>
              <a:t>Functions </a:t>
            </a:r>
            <a:r>
              <a:rPr lang="en-US" i="1" dirty="0"/>
              <a:t>should</a:t>
            </a:r>
            <a:r>
              <a:rPr lang="en-US" dirty="0"/>
              <a:t> be stateless and idempotent</a:t>
            </a:r>
          </a:p>
          <a:p>
            <a:pPr marL="571390" indent="-571390">
              <a:buFont typeface="Arial" charset="0"/>
              <a:buChar char="•"/>
            </a:pPr>
            <a:r>
              <a:rPr lang="en-US" dirty="0"/>
              <a:t>Functions </a:t>
            </a:r>
            <a:r>
              <a:rPr lang="en-US" i="1" dirty="0"/>
              <a:t>should</a:t>
            </a:r>
            <a:r>
              <a:rPr lang="en-US" dirty="0"/>
              <a:t> finish as quickly as possible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077951" y="3822469"/>
            <a:ext cx="2367083" cy="2241841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2000" kern="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812266" y="3822471"/>
            <a:ext cx="2367083" cy="2241841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2000" kern="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546580" y="3822470"/>
            <a:ext cx="2367083" cy="2241841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2000" kern="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7125" y="3857864"/>
            <a:ext cx="1928735" cy="2244527"/>
          </a:xfrm>
          <a:prstGeom prst="rect">
            <a:avLst/>
          </a:prstGeom>
          <a:noFill/>
        </p:spPr>
        <p:txBody>
          <a:bodyPr wrap="square" lIns="182854" tIns="146284" rIns="182854" bIns="146284" rtlCol="0">
            <a:spAutoFit/>
          </a:bodyPr>
          <a:lstStyle/>
          <a:p>
            <a:pPr algn="ctr" defTabSz="914225">
              <a:lnSpc>
                <a:spcPct val="90000"/>
              </a:lnSpc>
              <a:spcAft>
                <a:spcPts val="600"/>
              </a:spcAft>
            </a:pPr>
            <a:r>
              <a:rPr lang="en-US" sz="13798" kern="0">
                <a:solidFill>
                  <a:schemeClr val="bg2"/>
                </a:solidFill>
              </a:rPr>
              <a:t>1</a:t>
            </a:r>
            <a:endParaRPr lang="en-US" sz="13798" kern="0" dirty="0" err="1">
              <a:solidFill>
                <a:schemeClr val="bg2"/>
              </a:solidFill>
            </a:endParaRPr>
          </a:p>
        </p:txBody>
      </p:sp>
      <p:graphicFrame>
        <p:nvGraphicFramePr>
          <p:cNvPr id="14" name="Diagram 13"/>
          <p:cNvGraphicFramePr/>
          <p:nvPr>
            <p:extLst/>
          </p:nvPr>
        </p:nvGraphicFramePr>
        <p:xfrm>
          <a:off x="4880452" y="3995722"/>
          <a:ext cx="2209138" cy="189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Oval 14"/>
          <p:cNvSpPr/>
          <p:nvPr/>
        </p:nvSpPr>
        <p:spPr bwMode="auto">
          <a:xfrm>
            <a:off x="8801239" y="4038515"/>
            <a:ext cx="1857765" cy="1805577"/>
          </a:xfrm>
          <a:prstGeom prst="ellipse">
            <a:avLst/>
          </a:prstGeom>
          <a:noFill/>
          <a:ln w="7620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2000" kern="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9730120" y="4120964"/>
            <a:ext cx="0" cy="225438"/>
          </a:xfrm>
          <a:prstGeom prst="line">
            <a:avLst/>
          </a:prstGeom>
          <a:ln w="19050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9730120" y="4233683"/>
            <a:ext cx="415387" cy="707620"/>
          </a:xfrm>
          <a:prstGeom prst="straightConnector1">
            <a:avLst/>
          </a:prstGeom>
          <a:ln w="76200">
            <a:solidFill>
              <a:schemeClr val="bg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9730121" y="4889160"/>
            <a:ext cx="503058" cy="52143"/>
          </a:xfrm>
          <a:prstGeom prst="straightConnector1">
            <a:avLst/>
          </a:prstGeom>
          <a:ln w="76200">
            <a:solidFill>
              <a:schemeClr val="bg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 bwMode="auto">
          <a:xfrm>
            <a:off x="9626274" y="4797274"/>
            <a:ext cx="206129" cy="22959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2000" kern="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1118209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859B4B-5801-4CAF-98A9-8C5F33104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Functions - Languages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791E8FBC-236E-4ECC-B11B-F813EE035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435768"/>
              </p:ext>
            </p:extLst>
          </p:nvPr>
        </p:nvGraphicFramePr>
        <p:xfrm>
          <a:off x="269241" y="1142939"/>
          <a:ext cx="5333493" cy="494846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018450">
                  <a:extLst>
                    <a:ext uri="{9D8B030D-6E8A-4147-A177-3AD203B41FA5}">
                      <a16:colId xmlns:a16="http://schemas.microsoft.com/office/drawing/2014/main" xmlns="" val="3003139245"/>
                    </a:ext>
                  </a:extLst>
                </a:gridCol>
                <a:gridCol w="1626638">
                  <a:extLst>
                    <a:ext uri="{9D8B030D-6E8A-4147-A177-3AD203B41FA5}">
                      <a16:colId xmlns:a16="http://schemas.microsoft.com/office/drawing/2014/main" xmlns="" val="257780751"/>
                    </a:ext>
                  </a:extLst>
                </a:gridCol>
                <a:gridCol w="1688405">
                  <a:extLst>
                    <a:ext uri="{9D8B030D-6E8A-4147-A177-3AD203B41FA5}">
                      <a16:colId xmlns:a16="http://schemas.microsoft.com/office/drawing/2014/main" xmlns="" val="206753377"/>
                    </a:ext>
                  </a:extLst>
                </a:gridCol>
              </a:tblGrid>
              <a:tr h="68725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89642" marR="89642" marT="44821" marB="448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Functions 1.x</a:t>
                      </a:r>
                    </a:p>
                  </a:txBody>
                  <a:tcPr marL="89642" marR="89642" marT="44821" marB="448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Functions 2.x</a:t>
                      </a:r>
                    </a:p>
                  </a:txBody>
                  <a:tcPr marL="89642" marR="89642" marT="44821" marB="44821"/>
                </a:tc>
                <a:extLst>
                  <a:ext uri="{0D108BD9-81ED-4DB2-BD59-A6C34878D82A}">
                    <a16:rowId xmlns:a16="http://schemas.microsoft.com/office/drawing/2014/main" xmlns="" val="405061384"/>
                  </a:ext>
                </a:extLst>
              </a:tr>
              <a:tr h="388451">
                <a:tc>
                  <a:txBody>
                    <a:bodyPr/>
                    <a:lstStyle/>
                    <a:p>
                      <a:r>
                        <a:rPr lang="en-US" sz="2000" dirty="0"/>
                        <a:t>C#</a:t>
                      </a:r>
                    </a:p>
                  </a:txBody>
                  <a:tcPr marL="89642" marR="89642" marT="44821" marB="448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GA</a:t>
                      </a:r>
                    </a:p>
                  </a:txBody>
                  <a:tcPr marL="89642" marR="89642" marT="44821" marB="448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Preview</a:t>
                      </a:r>
                    </a:p>
                  </a:txBody>
                  <a:tcPr marL="89642" marR="89642" marT="44821" marB="44821"/>
                </a:tc>
                <a:extLst>
                  <a:ext uri="{0D108BD9-81ED-4DB2-BD59-A6C34878D82A}">
                    <a16:rowId xmlns:a16="http://schemas.microsoft.com/office/drawing/2014/main" xmlns="" val="1239931103"/>
                  </a:ext>
                </a:extLst>
              </a:tr>
              <a:tr h="388451">
                <a:tc>
                  <a:txBody>
                    <a:bodyPr/>
                    <a:lstStyle/>
                    <a:p>
                      <a:r>
                        <a:rPr lang="en-US" sz="2000" dirty="0"/>
                        <a:t>JavaScript</a:t>
                      </a:r>
                    </a:p>
                  </a:txBody>
                  <a:tcPr marL="89642" marR="89642" marT="44821" marB="448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GA</a:t>
                      </a:r>
                    </a:p>
                  </a:txBody>
                  <a:tcPr marL="89642" marR="89642" marT="44821" marB="448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Preview</a:t>
                      </a:r>
                    </a:p>
                  </a:txBody>
                  <a:tcPr marL="89642" marR="89642" marT="44821" marB="44821"/>
                </a:tc>
                <a:extLst>
                  <a:ext uri="{0D108BD9-81ED-4DB2-BD59-A6C34878D82A}">
                    <a16:rowId xmlns:a16="http://schemas.microsoft.com/office/drawing/2014/main" xmlns="" val="398096299"/>
                  </a:ext>
                </a:extLst>
              </a:tr>
              <a:tr h="388451">
                <a:tc>
                  <a:txBody>
                    <a:bodyPr/>
                    <a:lstStyle/>
                    <a:p>
                      <a:r>
                        <a:rPr lang="en-US" sz="2000" dirty="0"/>
                        <a:t>F#</a:t>
                      </a:r>
                    </a:p>
                  </a:txBody>
                  <a:tcPr marL="89642" marR="89642" marT="44821" marB="448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GA</a:t>
                      </a:r>
                    </a:p>
                  </a:txBody>
                  <a:tcPr marL="89642" marR="89642" marT="44821" marB="448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Preview</a:t>
                      </a:r>
                    </a:p>
                  </a:txBody>
                  <a:tcPr marL="89642" marR="89642" marT="44821" marB="44821"/>
                </a:tc>
                <a:extLst>
                  <a:ext uri="{0D108BD9-81ED-4DB2-BD59-A6C34878D82A}">
                    <a16:rowId xmlns:a16="http://schemas.microsoft.com/office/drawing/2014/main" xmlns="" val="2479367770"/>
                  </a:ext>
                </a:extLst>
              </a:tr>
              <a:tr h="388451">
                <a:tc>
                  <a:txBody>
                    <a:bodyPr/>
                    <a:lstStyle/>
                    <a:p>
                      <a:r>
                        <a:rPr lang="en-US" sz="2000" dirty="0"/>
                        <a:t>Java</a:t>
                      </a:r>
                    </a:p>
                  </a:txBody>
                  <a:tcPr marL="89642" marR="89642" marT="44821" marB="4482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89642" marR="89642" marT="44821" marB="448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Preview</a:t>
                      </a:r>
                    </a:p>
                  </a:txBody>
                  <a:tcPr marL="89642" marR="89642" marT="44821" marB="44821"/>
                </a:tc>
                <a:extLst>
                  <a:ext uri="{0D108BD9-81ED-4DB2-BD59-A6C34878D82A}">
                    <a16:rowId xmlns:a16="http://schemas.microsoft.com/office/drawing/2014/main" xmlns="" val="3735063532"/>
                  </a:ext>
                </a:extLst>
              </a:tr>
              <a:tr h="388451">
                <a:tc>
                  <a:txBody>
                    <a:bodyPr/>
                    <a:lstStyle/>
                    <a:p>
                      <a:r>
                        <a:rPr lang="en-US" sz="2000" dirty="0"/>
                        <a:t>PowerShell</a:t>
                      </a:r>
                    </a:p>
                  </a:txBody>
                  <a:tcPr marL="89642" marR="89642" marT="44821" marB="448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Experimental</a:t>
                      </a:r>
                    </a:p>
                  </a:txBody>
                  <a:tcPr marL="89642" marR="89642" marT="44821" marB="4482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89642" marR="89642" marT="44821" marB="44821"/>
                </a:tc>
                <a:extLst>
                  <a:ext uri="{0D108BD9-81ED-4DB2-BD59-A6C34878D82A}">
                    <a16:rowId xmlns:a16="http://schemas.microsoft.com/office/drawing/2014/main" xmlns="" val="1155061693"/>
                  </a:ext>
                </a:extLst>
              </a:tr>
              <a:tr h="388451">
                <a:tc>
                  <a:txBody>
                    <a:bodyPr/>
                    <a:lstStyle/>
                    <a:p>
                      <a:r>
                        <a:rPr lang="en-US" sz="2000" dirty="0"/>
                        <a:t>Python</a:t>
                      </a:r>
                    </a:p>
                  </a:txBody>
                  <a:tcPr marL="89642" marR="89642" marT="44821" marB="448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Experimental</a:t>
                      </a:r>
                    </a:p>
                  </a:txBody>
                  <a:tcPr marL="89642" marR="89642" marT="44821" marB="4482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89642" marR="89642" marT="44821" marB="44821"/>
                </a:tc>
                <a:extLst>
                  <a:ext uri="{0D108BD9-81ED-4DB2-BD59-A6C34878D82A}">
                    <a16:rowId xmlns:a16="http://schemas.microsoft.com/office/drawing/2014/main" xmlns="" val="2036277021"/>
                  </a:ext>
                </a:extLst>
              </a:tr>
              <a:tr h="388451">
                <a:tc>
                  <a:txBody>
                    <a:bodyPr/>
                    <a:lstStyle/>
                    <a:p>
                      <a:r>
                        <a:rPr lang="en-US" sz="2000" dirty="0"/>
                        <a:t>PHP</a:t>
                      </a:r>
                    </a:p>
                  </a:txBody>
                  <a:tcPr marL="89642" marR="89642" marT="44821" marB="44821"/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Experimental</a:t>
                      </a:r>
                    </a:p>
                  </a:txBody>
                  <a:tcPr marL="89642" marR="89642" marT="44821" marB="4482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89642" marR="89642" marT="44821" marB="44821"/>
                </a:tc>
                <a:extLst>
                  <a:ext uri="{0D108BD9-81ED-4DB2-BD59-A6C34878D82A}">
                    <a16:rowId xmlns:a16="http://schemas.microsoft.com/office/drawing/2014/main" xmlns="" val="2673692577"/>
                  </a:ext>
                </a:extLst>
              </a:tr>
              <a:tr h="388451">
                <a:tc>
                  <a:txBody>
                    <a:bodyPr/>
                    <a:lstStyle/>
                    <a:p>
                      <a:r>
                        <a:rPr lang="en-US" sz="2000" dirty="0"/>
                        <a:t>TypeScript</a:t>
                      </a:r>
                    </a:p>
                  </a:txBody>
                  <a:tcPr marL="89642" marR="89642" marT="44821" marB="44821"/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Experimental</a:t>
                      </a:r>
                    </a:p>
                  </a:txBody>
                  <a:tcPr marL="89642" marR="89642" marT="44821" marB="4482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89642" marR="89642" marT="44821" marB="44821"/>
                </a:tc>
                <a:extLst>
                  <a:ext uri="{0D108BD9-81ED-4DB2-BD59-A6C34878D82A}">
                    <a16:rowId xmlns:a16="http://schemas.microsoft.com/office/drawing/2014/main" xmlns="" val="2622252400"/>
                  </a:ext>
                </a:extLst>
              </a:tr>
              <a:tr h="687259">
                <a:tc>
                  <a:txBody>
                    <a:bodyPr/>
                    <a:lstStyle/>
                    <a:p>
                      <a:r>
                        <a:rPr lang="en-US" sz="2000" dirty="0"/>
                        <a:t>Batch (.</a:t>
                      </a:r>
                      <a:r>
                        <a:rPr lang="en-US" sz="2000" dirty="0" err="1"/>
                        <a:t>cnd</a:t>
                      </a:r>
                      <a:r>
                        <a:rPr lang="en-US" sz="2000" dirty="0"/>
                        <a:t>, .bat)</a:t>
                      </a:r>
                    </a:p>
                  </a:txBody>
                  <a:tcPr marL="89642" marR="89642" marT="44821" marB="44821"/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Experimental</a:t>
                      </a:r>
                    </a:p>
                  </a:txBody>
                  <a:tcPr marL="89642" marR="89642" marT="44821" marB="4482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89642" marR="89642" marT="44821" marB="44821"/>
                </a:tc>
                <a:extLst>
                  <a:ext uri="{0D108BD9-81ED-4DB2-BD59-A6C34878D82A}">
                    <a16:rowId xmlns:a16="http://schemas.microsoft.com/office/drawing/2014/main" xmlns="" val="769257214"/>
                  </a:ext>
                </a:extLst>
              </a:tr>
              <a:tr h="388451">
                <a:tc>
                  <a:txBody>
                    <a:bodyPr/>
                    <a:lstStyle/>
                    <a:p>
                      <a:r>
                        <a:rPr lang="en-US" sz="2000" dirty="0"/>
                        <a:t>Bash</a:t>
                      </a:r>
                    </a:p>
                  </a:txBody>
                  <a:tcPr marL="89642" marR="89642" marT="44821" marB="44821"/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Experimental</a:t>
                      </a:r>
                    </a:p>
                  </a:txBody>
                  <a:tcPr marL="89642" marR="89642" marT="44821" marB="4482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89642" marR="89642" marT="44821" marB="44821"/>
                </a:tc>
                <a:extLst>
                  <a:ext uri="{0D108BD9-81ED-4DB2-BD59-A6C34878D82A}">
                    <a16:rowId xmlns:a16="http://schemas.microsoft.com/office/drawing/2014/main" xmlns="" val="237058879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C8B0856-B9F4-4ACA-94D7-842B614B73FF}"/>
              </a:ext>
            </a:extLst>
          </p:cNvPr>
          <p:cNvSpPr/>
          <p:nvPr/>
        </p:nvSpPr>
        <p:spPr bwMode="auto">
          <a:xfrm>
            <a:off x="3929640" y="3055490"/>
            <a:ext cx="2763977" cy="270843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F1F5B9-7622-48BD-9A2A-C60BC9DCE1A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29640" y="3055489"/>
            <a:ext cx="8142525" cy="2708434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Experimental </a:t>
            </a:r>
            <a:br>
              <a:rPr lang="en-US" dirty="0"/>
            </a:br>
            <a:r>
              <a:rPr lang="en-US" dirty="0"/>
              <a:t>options</a:t>
            </a:r>
          </a:p>
          <a:p>
            <a:pPr lvl="1"/>
            <a:r>
              <a:rPr lang="en-US" dirty="0"/>
              <a:t>Don’t scale well</a:t>
            </a:r>
          </a:p>
          <a:p>
            <a:pPr lvl="1"/>
            <a:r>
              <a:rPr lang="en-US" dirty="0"/>
              <a:t>Don’t support all bindings</a:t>
            </a:r>
          </a:p>
          <a:p>
            <a:pPr lvl="1"/>
            <a:r>
              <a:rPr lang="en-US" dirty="0"/>
              <a:t>v1 only (there will be no v2 Experimental options)</a:t>
            </a:r>
          </a:p>
          <a:p>
            <a:pPr lvl="1"/>
            <a:r>
              <a:rPr lang="en-US" dirty="0"/>
              <a:t>Not supported – officially not for production use!</a:t>
            </a:r>
          </a:p>
          <a:p>
            <a:pPr lvl="1"/>
            <a:r>
              <a:rPr lang="en-US" dirty="0"/>
              <a:t>Yet … everybody uses them!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746CF37-8BC5-4AF2-8E4C-35633BA2C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43" r="3530"/>
          <a:stretch/>
        </p:blipFill>
        <p:spPr>
          <a:xfrm>
            <a:off x="7779104" y="436413"/>
            <a:ext cx="4088591" cy="403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6097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6F568C-36AD-4E6A-8576-41C803C32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3132"/>
            <a:ext cx="6096000" cy="1107996"/>
          </a:xfrm>
        </p:spPr>
        <p:txBody>
          <a:bodyPr/>
          <a:lstStyle/>
          <a:p>
            <a:pPr algn="ctr"/>
            <a:r>
              <a:rPr lang="en-US" dirty="0"/>
              <a:t>Azure Function </a:t>
            </a:r>
            <a:br>
              <a:rPr lang="en-US" dirty="0"/>
            </a:br>
            <a:r>
              <a:rPr lang="en-US" dirty="0"/>
              <a:t>Bindings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DE109389-137B-4AA2-957F-B3EB46A2E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897182"/>
              </p:ext>
            </p:extLst>
          </p:nvPr>
        </p:nvGraphicFramePr>
        <p:xfrm>
          <a:off x="43778" y="1634558"/>
          <a:ext cx="6052222" cy="510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694">
                  <a:extLst>
                    <a:ext uri="{9D8B030D-6E8A-4147-A177-3AD203B41FA5}">
                      <a16:colId xmlns:a16="http://schemas.microsoft.com/office/drawing/2014/main" xmlns="" val="585799101"/>
                    </a:ext>
                  </a:extLst>
                </a:gridCol>
                <a:gridCol w="721605">
                  <a:extLst>
                    <a:ext uri="{9D8B030D-6E8A-4147-A177-3AD203B41FA5}">
                      <a16:colId xmlns:a16="http://schemas.microsoft.com/office/drawing/2014/main" xmlns="" val="2464097644"/>
                    </a:ext>
                  </a:extLst>
                </a:gridCol>
                <a:gridCol w="721605">
                  <a:extLst>
                    <a:ext uri="{9D8B030D-6E8A-4147-A177-3AD203B41FA5}">
                      <a16:colId xmlns:a16="http://schemas.microsoft.com/office/drawing/2014/main" xmlns="" val="1235487996"/>
                    </a:ext>
                  </a:extLst>
                </a:gridCol>
                <a:gridCol w="958382">
                  <a:extLst>
                    <a:ext uri="{9D8B030D-6E8A-4147-A177-3AD203B41FA5}">
                      <a16:colId xmlns:a16="http://schemas.microsoft.com/office/drawing/2014/main" xmlns="" val="3164707036"/>
                    </a:ext>
                  </a:extLst>
                </a:gridCol>
                <a:gridCol w="848384">
                  <a:extLst>
                    <a:ext uri="{9D8B030D-6E8A-4147-A177-3AD203B41FA5}">
                      <a16:colId xmlns:a16="http://schemas.microsoft.com/office/drawing/2014/main" xmlns="" val="2390811325"/>
                    </a:ext>
                  </a:extLst>
                </a:gridCol>
                <a:gridCol w="1013552">
                  <a:extLst>
                    <a:ext uri="{9D8B030D-6E8A-4147-A177-3AD203B41FA5}">
                      <a16:colId xmlns:a16="http://schemas.microsoft.com/office/drawing/2014/main" xmlns="" val="13109781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dirty="0">
                          <a:effectLst/>
                          <a:latin typeface="segoe-ui_semibold"/>
                        </a:rPr>
                        <a:t>Type</a:t>
                      </a:r>
                    </a:p>
                  </a:txBody>
                  <a:tcPr marL="149404" marR="149404" marT="112053" marB="11205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dirty="0">
                          <a:effectLst/>
                          <a:latin typeface="segoe-ui_semibold"/>
                        </a:rPr>
                        <a:t>1.x</a:t>
                      </a:r>
                    </a:p>
                  </a:txBody>
                  <a:tcPr marL="149404" marR="149404" marT="112053" marB="11205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>
                          <a:effectLst/>
                          <a:latin typeface="segoe-ui_semibold"/>
                        </a:rPr>
                        <a:t>2.x</a:t>
                      </a:r>
                    </a:p>
                  </a:txBody>
                  <a:tcPr marL="149404" marR="149404" marT="112053" marB="11205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>
                          <a:effectLst/>
                          <a:latin typeface="segoe-ui_semibold"/>
                        </a:rPr>
                        <a:t>Trigger</a:t>
                      </a:r>
                    </a:p>
                  </a:txBody>
                  <a:tcPr marL="149404" marR="149404" marT="112053" marB="11205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dirty="0">
                          <a:effectLst/>
                          <a:latin typeface="segoe-ui_semibold"/>
                        </a:rPr>
                        <a:t>Input</a:t>
                      </a:r>
                    </a:p>
                  </a:txBody>
                  <a:tcPr marL="149404" marR="149404" marT="112053" marB="11205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dirty="0">
                          <a:effectLst/>
                          <a:latin typeface="segoe-ui_semibold"/>
                        </a:rPr>
                        <a:t>Output</a:t>
                      </a:r>
                    </a:p>
                  </a:txBody>
                  <a:tcPr marL="149404" marR="149404" marT="112053" marB="112053" anchor="b"/>
                </a:tc>
                <a:extLst>
                  <a:ext uri="{0D108BD9-81ED-4DB2-BD59-A6C34878D82A}">
                    <a16:rowId xmlns:a16="http://schemas.microsoft.com/office/drawing/2014/main" xmlns="" val="1062763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 dirty="0">
                          <a:solidFill>
                            <a:srgbClr val="0078D7"/>
                          </a:solidFill>
                          <a:effectLst/>
                          <a:hlinkClick r:id="rId2"/>
                        </a:rPr>
                        <a:t>Blob Storage</a:t>
                      </a:r>
                      <a:endParaRPr lang="en-US" sz="1400" dirty="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✔</a:t>
                      </a:r>
                      <a:r>
                        <a:rPr lang="en-US" sz="1400" baseline="300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extLst>
                  <a:ext uri="{0D108BD9-81ED-4DB2-BD59-A6C34878D82A}">
                    <a16:rowId xmlns:a16="http://schemas.microsoft.com/office/drawing/2014/main" xmlns="" val="2574363502"/>
                  </a:ext>
                </a:extLst>
              </a:tr>
              <a:tr h="493034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>
                          <a:solidFill>
                            <a:srgbClr val="0078D7"/>
                          </a:solidFill>
                          <a:effectLst/>
                          <a:hlinkClick r:id="rId3"/>
                        </a:rPr>
                        <a:t>Cosmos DB</a:t>
                      </a:r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extLst>
                  <a:ext uri="{0D108BD9-81ED-4DB2-BD59-A6C34878D82A}">
                    <a16:rowId xmlns:a16="http://schemas.microsoft.com/office/drawing/2014/main" xmlns="" val="2004019822"/>
                  </a:ext>
                </a:extLst>
              </a:tr>
              <a:tr h="493034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>
                          <a:solidFill>
                            <a:srgbClr val="0078D7"/>
                          </a:solidFill>
                          <a:effectLst/>
                          <a:hlinkClick r:id="rId4"/>
                        </a:rPr>
                        <a:t>Event Grid</a:t>
                      </a:r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extLst>
                  <a:ext uri="{0D108BD9-81ED-4DB2-BD59-A6C34878D82A}">
                    <a16:rowId xmlns:a16="http://schemas.microsoft.com/office/drawing/2014/main" xmlns="" val="280092199"/>
                  </a:ext>
                </a:extLst>
              </a:tr>
              <a:tr h="493034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>
                          <a:solidFill>
                            <a:srgbClr val="0078D7"/>
                          </a:solidFill>
                          <a:effectLst/>
                          <a:hlinkClick r:id="rId5"/>
                        </a:rPr>
                        <a:t>Event Hubs</a:t>
                      </a:r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extLst>
                  <a:ext uri="{0D108BD9-81ED-4DB2-BD59-A6C34878D82A}">
                    <a16:rowId xmlns:a16="http://schemas.microsoft.com/office/drawing/2014/main" xmlns="" val="1686355131"/>
                  </a:ext>
                </a:extLst>
              </a:tr>
              <a:tr h="493034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 dirty="0">
                          <a:solidFill>
                            <a:srgbClr val="0078D7"/>
                          </a:solidFill>
                          <a:effectLst/>
                          <a:hlinkClick r:id="rId6"/>
                        </a:rPr>
                        <a:t>External File</a:t>
                      </a:r>
                      <a:r>
                        <a:rPr lang="en-US" sz="1400" baseline="300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dirty="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extLst>
                  <a:ext uri="{0D108BD9-81ED-4DB2-BD59-A6C34878D82A}">
                    <a16:rowId xmlns:a16="http://schemas.microsoft.com/office/drawing/2014/main" xmlns="" val="1260986215"/>
                  </a:ext>
                </a:extLst>
              </a:tr>
              <a:tr h="493034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>
                          <a:solidFill>
                            <a:srgbClr val="0078D7"/>
                          </a:solidFill>
                          <a:effectLst/>
                          <a:hlinkClick r:id="rId7"/>
                        </a:rPr>
                        <a:t>External Table</a:t>
                      </a:r>
                      <a:r>
                        <a:rPr lang="en-US" sz="1400" baseline="30000">
                          <a:effectLst/>
                        </a:rPr>
                        <a:t>2</a:t>
                      </a:r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dirty="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extLst>
                  <a:ext uri="{0D108BD9-81ED-4DB2-BD59-A6C34878D82A}">
                    <a16:rowId xmlns:a16="http://schemas.microsoft.com/office/drawing/2014/main" xmlns="" val="1700578039"/>
                  </a:ext>
                </a:extLst>
              </a:tr>
              <a:tr h="399057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>
                          <a:solidFill>
                            <a:srgbClr val="0078D7"/>
                          </a:solidFill>
                          <a:effectLst/>
                          <a:hlinkClick r:id="rId8"/>
                        </a:rPr>
                        <a:t>HTTP</a:t>
                      </a:r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✔</a:t>
                      </a:r>
                      <a:r>
                        <a:rPr lang="en-US" sz="1400" baseline="300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extLst>
                  <a:ext uri="{0D108BD9-81ED-4DB2-BD59-A6C34878D82A}">
                    <a16:rowId xmlns:a16="http://schemas.microsoft.com/office/drawing/2014/main" xmlns="" val="3636375176"/>
                  </a:ext>
                </a:extLst>
              </a:tr>
              <a:tr h="492971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 dirty="0">
                          <a:solidFill>
                            <a:srgbClr val="0078D7"/>
                          </a:solidFill>
                          <a:effectLst/>
                          <a:hlinkClick r:id="rId9"/>
                        </a:rPr>
                        <a:t>Microsoft Graph Excel tables</a:t>
                      </a:r>
                      <a:endParaRPr lang="en-US" sz="1400" dirty="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extLst>
                  <a:ext uri="{0D108BD9-81ED-4DB2-BD59-A6C34878D82A}">
                    <a16:rowId xmlns:a16="http://schemas.microsoft.com/office/drawing/2014/main" xmlns="" val="1023625760"/>
                  </a:ext>
                </a:extLst>
              </a:tr>
              <a:tr h="254910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 dirty="0">
                          <a:solidFill>
                            <a:srgbClr val="0078D7"/>
                          </a:solidFill>
                          <a:effectLst/>
                          <a:hlinkClick r:id="rId9"/>
                        </a:rPr>
                        <a:t>Microsoft Graph OneDrive files</a:t>
                      </a:r>
                      <a:endParaRPr lang="en-US" sz="1400" dirty="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extLst>
                  <a:ext uri="{0D108BD9-81ED-4DB2-BD59-A6C34878D82A}">
                    <a16:rowId xmlns:a16="http://schemas.microsoft.com/office/drawing/2014/main" xmlns="" val="374761020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0BCBDB05-B883-4289-A855-A6E263015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596924"/>
              </p:ext>
            </p:extLst>
          </p:nvPr>
        </p:nvGraphicFramePr>
        <p:xfrm>
          <a:off x="6096000" y="382783"/>
          <a:ext cx="6052222" cy="6366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694">
                  <a:extLst>
                    <a:ext uri="{9D8B030D-6E8A-4147-A177-3AD203B41FA5}">
                      <a16:colId xmlns:a16="http://schemas.microsoft.com/office/drawing/2014/main" xmlns="" val="585799101"/>
                    </a:ext>
                  </a:extLst>
                </a:gridCol>
                <a:gridCol w="721605">
                  <a:extLst>
                    <a:ext uri="{9D8B030D-6E8A-4147-A177-3AD203B41FA5}">
                      <a16:colId xmlns:a16="http://schemas.microsoft.com/office/drawing/2014/main" xmlns="" val="2464097644"/>
                    </a:ext>
                  </a:extLst>
                </a:gridCol>
                <a:gridCol w="721605">
                  <a:extLst>
                    <a:ext uri="{9D8B030D-6E8A-4147-A177-3AD203B41FA5}">
                      <a16:colId xmlns:a16="http://schemas.microsoft.com/office/drawing/2014/main" xmlns="" val="1235487996"/>
                    </a:ext>
                  </a:extLst>
                </a:gridCol>
                <a:gridCol w="958382">
                  <a:extLst>
                    <a:ext uri="{9D8B030D-6E8A-4147-A177-3AD203B41FA5}">
                      <a16:colId xmlns:a16="http://schemas.microsoft.com/office/drawing/2014/main" xmlns="" val="3164707036"/>
                    </a:ext>
                  </a:extLst>
                </a:gridCol>
                <a:gridCol w="848384">
                  <a:extLst>
                    <a:ext uri="{9D8B030D-6E8A-4147-A177-3AD203B41FA5}">
                      <a16:colId xmlns:a16="http://schemas.microsoft.com/office/drawing/2014/main" xmlns="" val="2390811325"/>
                    </a:ext>
                  </a:extLst>
                </a:gridCol>
                <a:gridCol w="1013552">
                  <a:extLst>
                    <a:ext uri="{9D8B030D-6E8A-4147-A177-3AD203B41FA5}">
                      <a16:colId xmlns:a16="http://schemas.microsoft.com/office/drawing/2014/main" xmlns="" val="13109781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dirty="0">
                          <a:effectLst/>
                          <a:latin typeface="segoe-ui_semibold"/>
                        </a:rPr>
                        <a:t>Type</a:t>
                      </a:r>
                    </a:p>
                  </a:txBody>
                  <a:tcPr marL="149404" marR="149404" marT="112053" marB="11205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dirty="0">
                          <a:effectLst/>
                          <a:latin typeface="segoe-ui_semibold"/>
                        </a:rPr>
                        <a:t>1.x</a:t>
                      </a:r>
                    </a:p>
                  </a:txBody>
                  <a:tcPr marL="149404" marR="149404" marT="112053" marB="11205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>
                          <a:effectLst/>
                          <a:latin typeface="segoe-ui_semibold"/>
                        </a:rPr>
                        <a:t>2.x</a:t>
                      </a:r>
                    </a:p>
                  </a:txBody>
                  <a:tcPr marL="149404" marR="149404" marT="112053" marB="11205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>
                          <a:effectLst/>
                          <a:latin typeface="segoe-ui_semibold"/>
                        </a:rPr>
                        <a:t>Trigger</a:t>
                      </a:r>
                    </a:p>
                  </a:txBody>
                  <a:tcPr marL="149404" marR="149404" marT="112053" marB="11205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>
                          <a:effectLst/>
                          <a:latin typeface="segoe-ui_semibold"/>
                        </a:rPr>
                        <a:t>Input</a:t>
                      </a:r>
                    </a:p>
                  </a:txBody>
                  <a:tcPr marL="149404" marR="149404" marT="112053" marB="11205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dirty="0">
                          <a:effectLst/>
                          <a:latin typeface="segoe-ui_semibold"/>
                        </a:rPr>
                        <a:t>Output</a:t>
                      </a:r>
                    </a:p>
                  </a:txBody>
                  <a:tcPr marL="149404" marR="149404" marT="112053" marB="112053" anchor="b"/>
                </a:tc>
                <a:extLst>
                  <a:ext uri="{0D108BD9-81ED-4DB2-BD59-A6C34878D82A}">
                    <a16:rowId xmlns:a16="http://schemas.microsoft.com/office/drawing/2014/main" xmlns="" val="1062763344"/>
                  </a:ext>
                </a:extLst>
              </a:tr>
              <a:tr h="536943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 dirty="0">
                          <a:solidFill>
                            <a:srgbClr val="0078D7"/>
                          </a:solidFill>
                          <a:effectLst/>
                          <a:hlinkClick r:id="rId9"/>
                        </a:rPr>
                        <a:t>Microsoft Graph Outlook email</a:t>
                      </a:r>
                      <a:endParaRPr lang="en-US" sz="1400" dirty="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extLst>
                  <a:ext uri="{0D108BD9-81ED-4DB2-BD59-A6C34878D82A}">
                    <a16:rowId xmlns:a16="http://schemas.microsoft.com/office/drawing/2014/main" xmlns="" val="41780056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 dirty="0">
                          <a:solidFill>
                            <a:srgbClr val="0078D7"/>
                          </a:solidFill>
                          <a:effectLst/>
                          <a:hlinkClick r:id="rId9"/>
                        </a:rPr>
                        <a:t>MS Graph Events</a:t>
                      </a:r>
                      <a:endParaRPr lang="en-US" sz="1400" dirty="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extLst>
                  <a:ext uri="{0D108BD9-81ED-4DB2-BD59-A6C34878D82A}">
                    <a16:rowId xmlns:a16="http://schemas.microsoft.com/office/drawing/2014/main" xmlns="" val="3253982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 dirty="0">
                          <a:solidFill>
                            <a:srgbClr val="0078D7"/>
                          </a:solidFill>
                          <a:effectLst/>
                          <a:hlinkClick r:id="rId9"/>
                        </a:rPr>
                        <a:t>MS Graph Auth tokens</a:t>
                      </a:r>
                      <a:endParaRPr lang="en-US" sz="1400" dirty="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dirty="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dirty="0">
                        <a:effectLst/>
                      </a:endParaRPr>
                    </a:p>
                  </a:txBody>
                  <a:tcPr marL="149404" marR="149404" marT="112053" marB="112053"/>
                </a:tc>
                <a:extLst>
                  <a:ext uri="{0D108BD9-81ED-4DB2-BD59-A6C34878D82A}">
                    <a16:rowId xmlns:a16="http://schemas.microsoft.com/office/drawing/2014/main" xmlns="" val="381673435"/>
                  </a:ext>
                </a:extLst>
              </a:tr>
              <a:tr h="493034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>
                          <a:solidFill>
                            <a:srgbClr val="0078D7"/>
                          </a:solidFill>
                          <a:effectLst/>
                          <a:hlinkClick r:id="rId10"/>
                        </a:rPr>
                        <a:t>Mobile Apps</a:t>
                      </a:r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extLst>
                  <a:ext uri="{0D108BD9-81ED-4DB2-BD59-A6C34878D82A}">
                    <a16:rowId xmlns:a16="http://schemas.microsoft.com/office/drawing/2014/main" xmlns="" val="1730850753"/>
                  </a:ext>
                </a:extLst>
              </a:tr>
              <a:tr h="337171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>
                          <a:solidFill>
                            <a:srgbClr val="0078D7"/>
                          </a:solidFill>
                          <a:effectLst/>
                          <a:hlinkClick r:id="rId11"/>
                        </a:rPr>
                        <a:t>Notification Hubs</a:t>
                      </a:r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dirty="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extLst>
                  <a:ext uri="{0D108BD9-81ED-4DB2-BD59-A6C34878D82A}">
                    <a16:rowId xmlns:a16="http://schemas.microsoft.com/office/drawing/2014/main" xmlns="" val="1098778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 dirty="0">
                          <a:solidFill>
                            <a:srgbClr val="0078D7"/>
                          </a:solidFill>
                          <a:effectLst/>
                          <a:hlinkClick r:id="rId12"/>
                        </a:rPr>
                        <a:t>Queue storage</a:t>
                      </a:r>
                      <a:endParaRPr lang="en-US" sz="1400" dirty="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  <a:r>
                        <a:rPr lang="en-US" sz="1400" baseline="30000">
                          <a:effectLst/>
                        </a:rPr>
                        <a:t>1</a:t>
                      </a:r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dirty="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extLst>
                  <a:ext uri="{0D108BD9-81ED-4DB2-BD59-A6C34878D82A}">
                    <a16:rowId xmlns:a16="http://schemas.microsoft.com/office/drawing/2014/main" xmlns="" val="2806838483"/>
                  </a:ext>
                </a:extLst>
              </a:tr>
              <a:tr h="493034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>
                          <a:solidFill>
                            <a:srgbClr val="0078D7"/>
                          </a:solidFill>
                          <a:effectLst/>
                          <a:hlinkClick r:id="rId13"/>
                        </a:rPr>
                        <a:t>SendGrid</a:t>
                      </a:r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extLst>
                  <a:ext uri="{0D108BD9-81ED-4DB2-BD59-A6C34878D82A}">
                    <a16:rowId xmlns:a16="http://schemas.microsoft.com/office/drawing/2014/main" xmlns="" val="2445955194"/>
                  </a:ext>
                </a:extLst>
              </a:tr>
              <a:tr h="493034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>
                          <a:solidFill>
                            <a:srgbClr val="0078D7"/>
                          </a:solidFill>
                          <a:effectLst/>
                          <a:hlinkClick r:id="rId14"/>
                        </a:rPr>
                        <a:t>Service Bus</a:t>
                      </a:r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extLst>
                  <a:ext uri="{0D108BD9-81ED-4DB2-BD59-A6C34878D82A}">
                    <a16:rowId xmlns:a16="http://schemas.microsoft.com/office/drawing/2014/main" xmlns="" val="1101214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 dirty="0">
                          <a:solidFill>
                            <a:srgbClr val="0078D7"/>
                          </a:solidFill>
                          <a:effectLst/>
                          <a:hlinkClick r:id="rId15"/>
                        </a:rPr>
                        <a:t>Table storage</a:t>
                      </a:r>
                      <a:endParaRPr lang="en-US" sz="1400" dirty="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  <a:r>
                        <a:rPr lang="en-US" sz="1400" baseline="30000">
                          <a:effectLst/>
                        </a:rPr>
                        <a:t>1</a:t>
                      </a:r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extLst>
                  <a:ext uri="{0D108BD9-81ED-4DB2-BD59-A6C34878D82A}">
                    <a16:rowId xmlns:a16="http://schemas.microsoft.com/office/drawing/2014/main" xmlns="" val="2583537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>
                          <a:solidFill>
                            <a:srgbClr val="0078D7"/>
                          </a:solidFill>
                          <a:effectLst/>
                          <a:hlinkClick r:id="rId16"/>
                        </a:rPr>
                        <a:t>Timer</a:t>
                      </a:r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extLst>
                  <a:ext uri="{0D108BD9-81ED-4DB2-BD59-A6C34878D82A}">
                    <a16:rowId xmlns:a16="http://schemas.microsoft.com/office/drawing/2014/main" xmlns="" val="838361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>
                          <a:solidFill>
                            <a:srgbClr val="0078D7"/>
                          </a:solidFill>
                          <a:effectLst/>
                          <a:hlinkClick r:id="rId17"/>
                        </a:rPr>
                        <a:t>Twilio</a:t>
                      </a:r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extLst>
                  <a:ext uri="{0D108BD9-81ED-4DB2-BD59-A6C34878D82A}">
                    <a16:rowId xmlns:a16="http://schemas.microsoft.com/office/drawing/2014/main" xmlns="" val="768344051"/>
                  </a:ext>
                </a:extLst>
              </a:tr>
              <a:tr h="493034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 dirty="0">
                          <a:solidFill>
                            <a:srgbClr val="0078D7"/>
                          </a:solidFill>
                          <a:effectLst/>
                          <a:hlinkClick r:id="rId8"/>
                        </a:rPr>
                        <a:t>Webhooks</a:t>
                      </a:r>
                      <a:endParaRPr lang="en-US" sz="1400" dirty="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>
                        <a:effectLst/>
                      </a:endParaRPr>
                    </a:p>
                  </a:txBody>
                  <a:tcPr marL="149404" marR="149404" marT="112053" marB="11205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✔</a:t>
                      </a:r>
                    </a:p>
                  </a:txBody>
                  <a:tcPr marL="149404" marR="149404" marT="112053" marB="112053"/>
                </a:tc>
                <a:extLst>
                  <a:ext uri="{0D108BD9-81ED-4DB2-BD59-A6C34878D82A}">
                    <a16:rowId xmlns:a16="http://schemas.microsoft.com/office/drawing/2014/main" xmlns="" val="285691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50729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HITE TEMPLATE">
  <a:themeElements>
    <a:clrScheme name="TT for white - NEW 2018">
      <a:dk1>
        <a:srgbClr val="1A1A1A"/>
      </a:dk1>
      <a:lt1>
        <a:srgbClr val="FFFFFF"/>
      </a:lt1>
      <a:dk2>
        <a:srgbClr val="0D0D0D"/>
      </a:dk2>
      <a:lt2>
        <a:srgbClr val="E6E6E6"/>
      </a:lt2>
      <a:accent1>
        <a:srgbClr val="0078D4"/>
      </a:accent1>
      <a:accent2>
        <a:srgbClr val="002050"/>
      </a:accent2>
      <a:accent3>
        <a:srgbClr val="107C10"/>
      </a:accent3>
      <a:accent4>
        <a:srgbClr val="D73B01"/>
      </a:accent4>
      <a:accent5>
        <a:srgbClr val="737373"/>
      </a:accent5>
      <a:accent6>
        <a:srgbClr val="E6E6E6"/>
      </a:accent6>
      <a:hlink>
        <a:srgbClr val="0078D4"/>
      </a:hlink>
      <a:folHlink>
        <a:srgbClr val="0078D4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obG MS2018" id="{C4997D8F-6482-4851-A1CE-95D06F0326DC}" vid="{5DD115E2-81C4-42A4-AB4B-AB10761FF8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BobG MS2018</Template>
  <TotalTime>0</TotalTime>
  <Words>980</Words>
  <Application>Microsoft Office PowerPoint</Application>
  <PresentationFormat>Widescreen</PresentationFormat>
  <Paragraphs>357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Consolas</vt:lpstr>
      <vt:lpstr>Courier New</vt:lpstr>
      <vt:lpstr>Segoe UI</vt:lpstr>
      <vt:lpstr>Segoe UI Light</vt:lpstr>
      <vt:lpstr>Segoe UI Semibold</vt:lpstr>
      <vt:lpstr>Segoe UI Semilight</vt:lpstr>
      <vt:lpstr>segoe-ui_semibold</vt:lpstr>
      <vt:lpstr>Times New Roman</vt:lpstr>
      <vt:lpstr>Wingdings</vt:lpstr>
      <vt:lpstr>WHITE TEMPLATE</vt:lpstr>
      <vt:lpstr>AZR201 Mastering Azure Functions</vt:lpstr>
      <vt:lpstr>Agenda</vt:lpstr>
      <vt:lpstr>…if cloud computing was transportation</vt:lpstr>
      <vt:lpstr>…if cloud computing was transportation</vt:lpstr>
      <vt:lpstr>…if cloud computing was transportation</vt:lpstr>
      <vt:lpstr>Azure Functions Architecture</vt:lpstr>
      <vt:lpstr>Best practices for the “Functions” programming model</vt:lpstr>
      <vt:lpstr>Azure Functions - Languages</vt:lpstr>
      <vt:lpstr>Azure Function  Bindings</vt:lpstr>
      <vt:lpstr>Platform and scaling</vt:lpstr>
      <vt:lpstr>Authorization Models</vt:lpstr>
      <vt:lpstr>Azure Functions Architecture</vt:lpstr>
      <vt:lpstr>What’s in a Function?</vt:lpstr>
      <vt:lpstr>Use bindings in your code</vt:lpstr>
      <vt:lpstr>Azure Function Visual Studio Integration </vt:lpstr>
      <vt:lpstr>Elevating Permissions</vt:lpstr>
      <vt:lpstr>Elevating Permissions</vt:lpstr>
      <vt:lpstr>The secrets we keep…</vt:lpstr>
      <vt:lpstr>Azure AD Managed Service Identity*</vt:lpstr>
      <vt:lpstr>Azure Functions Developer Tools*</vt:lpstr>
      <vt:lpstr>Azure Function Proxies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2021-08-13T06:03:04Z</dcterms:created>
  <dcterms:modified xsi:type="dcterms:W3CDTF">2021-08-22T06:05:46Z</dcterms:modified>
</cp:coreProperties>
</file>