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7" r:id="rId1"/>
  </p:sldMasterIdLst>
  <p:notesMasterIdLst>
    <p:notesMasterId r:id="rId23"/>
  </p:notesMasterIdLst>
  <p:handoutMasterIdLst>
    <p:handoutMasterId r:id="rId24"/>
  </p:handoutMasterIdLst>
  <p:sldIdLst>
    <p:sldId id="279" r:id="rId2"/>
    <p:sldId id="2113415762" r:id="rId3"/>
    <p:sldId id="2113415788" r:id="rId4"/>
    <p:sldId id="2113415763" r:id="rId5"/>
    <p:sldId id="2113415789" r:id="rId6"/>
    <p:sldId id="2113415764" r:id="rId7"/>
    <p:sldId id="2113415766" r:id="rId8"/>
    <p:sldId id="2113415765" r:id="rId9"/>
    <p:sldId id="2113415768" r:id="rId10"/>
    <p:sldId id="2113415769" r:id="rId11"/>
    <p:sldId id="2113415770" r:id="rId12"/>
    <p:sldId id="2113415771" r:id="rId13"/>
    <p:sldId id="2113415772" r:id="rId14"/>
    <p:sldId id="2113415775" r:id="rId15"/>
    <p:sldId id="2113415790" r:id="rId16"/>
    <p:sldId id="2113415780" r:id="rId17"/>
    <p:sldId id="2113415777" r:id="rId18"/>
    <p:sldId id="2113415781" r:id="rId19"/>
    <p:sldId id="2113415782" r:id="rId20"/>
    <p:sldId id="2113415783" r:id="rId21"/>
    <p:sldId id="2113415784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3">
          <p15:clr>
            <a:srgbClr val="A4A3A4"/>
          </p15:clr>
        </p15:guide>
        <p15:guide id="2" orient="horz" pos="123">
          <p15:clr>
            <a:srgbClr val="A4A3A4"/>
          </p15:clr>
        </p15:guide>
        <p15:guide id="3" orient="horz" pos="447">
          <p15:clr>
            <a:srgbClr val="A4A3A4"/>
          </p15:clr>
        </p15:guide>
        <p15:guide id="4" orient="horz" pos="505">
          <p15:clr>
            <a:srgbClr val="A4A3A4"/>
          </p15:clr>
        </p15:guide>
        <p15:guide id="5" orient="horz" pos="747">
          <p15:clr>
            <a:srgbClr val="A4A3A4"/>
          </p15:clr>
        </p15:guide>
        <p15:guide id="6" pos="2880">
          <p15:clr>
            <a:srgbClr val="A4A3A4"/>
          </p15:clr>
        </p15:guide>
        <p15:guide id="7" pos="2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818"/>
    <a:srgbClr val="000000"/>
    <a:srgbClr val="53565A"/>
    <a:srgbClr val="E6E7E8"/>
    <a:srgbClr val="939598"/>
    <a:srgbClr val="B1BABF"/>
    <a:srgbClr val="BD2E2B"/>
    <a:srgbClr val="707070"/>
    <a:srgbClr val="8BC74F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69" autoAdjust="0"/>
    <p:restoredTop sz="95232" autoAdjust="0"/>
  </p:normalViewPr>
  <p:slideViewPr>
    <p:cSldViewPr snapToGrid="0">
      <p:cViewPr varScale="1">
        <p:scale>
          <a:sx n="97" d="100"/>
          <a:sy n="97" d="100"/>
        </p:scale>
        <p:origin x="326" y="77"/>
      </p:cViewPr>
      <p:guideLst>
        <p:guide orient="horz" pos="1583"/>
        <p:guide orient="horz" pos="123"/>
        <p:guide orient="horz" pos="447"/>
        <p:guide orient="horz" pos="505"/>
        <p:guide orient="horz" pos="747"/>
        <p:guide pos="2880"/>
        <p:guide pos="2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12D24A0-2012-4395-9E16-214E5B0874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FF2C9B-24C3-46E3-8AB6-0D874D5AC6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5A85D-3086-4FEE-A7F6-91ED8E0E744A}" type="datetimeFigureOut">
              <a:rPr lang="en-GB" smtClean="0"/>
              <a:t>31/07/2021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583653-F12C-4104-B1E5-783E93C812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Tariq Malik - Version 1 - 1st July 2019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8C8768-17C8-406A-B645-E93A647E76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71E49-F1B5-4F2A-A758-E4AD69492A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39490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76F2B82A-6F63-40D5-9F97-B113F10AA142}" type="datetimeFigureOut">
              <a:rPr lang="en-US" smtClean="0"/>
              <a:pPr/>
              <a:t>7/31/2021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Tariq Malik - Version 1 - 1st July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953C94D5-8CF0-4BDF-ABFF-B8E2C08F7F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2867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995B5-092F-44F9-95D2-B8738E5F12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</p:spTree>
    <p:extLst>
      <p:ext uri="{BB962C8B-B14F-4D97-AF65-F5344CB8AC3E}">
        <p14:creationId xmlns:p14="http://schemas.microsoft.com/office/powerpoint/2010/main" val="2678466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88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62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66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5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455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46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47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62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4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5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49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60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INFOGRAPH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4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5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INFOGRAPH</a:t>
            </a:r>
            <a:endParaRPr lang="en-GB" sz="9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95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98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Tariq Malik - Version 1 - 1st July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C94D5-8CF0-4BDF-ABFF-B8E2C08F7F7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8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rh Shie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9850" y="4150657"/>
            <a:ext cx="36471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918" y="2018812"/>
            <a:ext cx="4103082" cy="953553"/>
          </a:xfrm>
        </p:spPr>
        <p:txBody>
          <a:bodyPr bIns="0" anchor="b"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 Slide Option 1: </a:t>
            </a:r>
            <a:br>
              <a:rPr lang="en-US" dirty="0"/>
            </a:br>
            <a:r>
              <a:rPr lang="en-US" dirty="0"/>
              <a:t>use up to two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8918" y="3165636"/>
            <a:ext cx="3197272" cy="22649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14pt Open Sans </a:t>
            </a:r>
            <a:r>
              <a:rPr lang="fr-FR" dirty="0" err="1"/>
              <a:t>Subhead</a:t>
            </a:r>
            <a:r>
              <a:rPr lang="fr-FR" dirty="0"/>
              <a:t>, Date,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68919" y="4262929"/>
            <a:ext cx="4103082" cy="22623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438447" y="484741"/>
            <a:ext cx="1751645" cy="490219"/>
            <a:chOff x="221" y="738"/>
            <a:chExt cx="2026" cy="567"/>
          </a:xfrm>
          <a:solidFill>
            <a:schemeClr val="bg1"/>
          </a:solidFill>
        </p:grpSpPr>
        <p:sp>
          <p:nvSpPr>
            <p:cNvPr id="46" name="Freeform 5"/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8" name="Freeform 7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2" name="Freeform 11"/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4" name="Freeform 13"/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7" name="Freeform 16"/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8" name="Freeform 17"/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9" name="Freeform 18"/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0" name="Freeform 19"/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1" name="Freeform 20"/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2" name="Freeform 21"/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3" name="Freeform 22"/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4" name="Freeform 23"/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5" name="Freeform 24"/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6" name="Freeform 25"/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7" name="Freeform 26"/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8" name="Freeform 27"/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9" name="Freeform 28"/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0" name="Freeform 29"/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1" name="Freeform 30"/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2" name="Freeform 31"/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1"/>
          <a:stretch/>
        </p:blipFill>
        <p:spPr>
          <a:xfrm>
            <a:off x="5623437" y="261647"/>
            <a:ext cx="3520563" cy="4726537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23F592F-618F-41FB-88EF-BC274D7FA6E7}"/>
              </a:ext>
            </a:extLst>
          </p:cNvPr>
          <p:cNvCxnSpPr/>
          <p:nvPr userDrawn="1"/>
        </p:nvCxnSpPr>
        <p:spPr>
          <a:xfrm>
            <a:off x="459850" y="4150657"/>
            <a:ext cx="36471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4">
            <a:extLst>
              <a:ext uri="{FF2B5EF4-FFF2-40B4-BE49-F238E27FC236}">
                <a16:creationId xmlns:a16="http://schemas.microsoft.com/office/drawing/2014/main" xmlns="" id="{98DD57BD-8872-4790-B182-240E0AD13E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447" y="484741"/>
            <a:ext cx="1751645" cy="490219"/>
            <a:chOff x="221" y="738"/>
            <a:chExt cx="2026" cy="567"/>
          </a:xfrm>
          <a:solidFill>
            <a:schemeClr val="bg1"/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xmlns="" id="{902DC5D1-C88E-43A3-9F5A-9B3FD6067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xmlns="" id="{FC12946C-9247-478C-9326-4B727EBE4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xmlns="" id="{7092F329-24ED-4806-AB00-2BADC693B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xmlns="" id="{68A9E540-E07B-439C-933D-749FAF87D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xmlns="" id="{4F1BE2AE-56B9-491F-A43A-6EE1C115F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xmlns="" id="{8B8B3FEB-035F-4219-9758-A2AA1D2D60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884D55A1-66DC-4779-9A00-D98930B45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E82DDD77-FC68-45A5-91B6-A4FE06124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115CE2E7-5199-48C1-80C2-76A41991C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6EEE7DBB-082F-4934-8868-64788B435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D8A84506-3765-4C88-B110-7B2D8A458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A364CE1D-875A-4940-AF77-8C9990BA5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10811CBA-8FD7-445D-839F-F001585703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67DD949B-55DA-4A37-A8AE-6F294478C7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652E7091-E655-437F-9155-0AF1CF7B00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xmlns="" id="{8C5EC7CA-23D9-44BD-945E-6F0946250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xmlns="" id="{4D56C3AB-1D9E-49A5-BA5E-643D7642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xmlns="" id="{818D74B8-55A8-462A-AC4F-3DA788152E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xmlns="" id="{5385A3FB-C963-4DEE-9146-C1D86B00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xmlns="" id="{00786868-29F7-4BCE-A2A2-02EAEFDC38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xmlns="" id="{EC4AC08C-9CFF-47ED-96E3-6C203D551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xmlns="" id="{3DA5CD1A-0340-4FA7-99EB-B55DB9D5C7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xmlns="" id="{3DB4FE81-4A26-4ED8-B560-77D4FA1728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xmlns="" id="{0266A123-D07A-47B6-BDE5-C67DE633C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xmlns="" id="{C3E8F49E-00A9-4F43-B696-2800DEA9A7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xmlns="" id="{C3CFA8C6-61DC-457A-9D42-8CD22AA9B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xmlns="" id="{50FA71BE-546B-4606-833A-E8ED8B06A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6DE09A0-FC2D-40A8-9050-E2B87D099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1"/>
          <a:stretch/>
        </p:blipFill>
        <p:spPr>
          <a:xfrm>
            <a:off x="5623437" y="261647"/>
            <a:ext cx="3520563" cy="472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976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8155" y="1283135"/>
            <a:ext cx="1577754" cy="2577230"/>
            <a:chOff x="458155" y="1281105"/>
            <a:chExt cx="1577754" cy="257723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58155" y="3858335"/>
              <a:ext cx="15777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8155" y="1281105"/>
              <a:ext cx="15777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7199" y="1718309"/>
            <a:ext cx="7132881" cy="1042773"/>
          </a:xfrm>
        </p:spPr>
        <p:txBody>
          <a:bodyPr anchor="b">
            <a:noAutofit/>
          </a:bodyPr>
          <a:lstStyle>
            <a:lvl1pPr marL="0" algn="l" defTabSz="91436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199" y="2806605"/>
            <a:ext cx="4114801" cy="553676"/>
          </a:xfrm>
        </p:spPr>
        <p:txBody>
          <a:bodyPr anchor="t">
            <a:noAutofit/>
          </a:bodyPr>
          <a:lstStyle>
            <a:lvl1pPr marL="0" algn="l" defTabSz="91436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400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307F6F9-AC25-4279-9681-5A55EB252996}"/>
              </a:ext>
            </a:extLst>
          </p:cNvPr>
          <p:cNvGrpSpPr/>
          <p:nvPr userDrawn="1"/>
        </p:nvGrpSpPr>
        <p:grpSpPr>
          <a:xfrm>
            <a:off x="458155" y="1283135"/>
            <a:ext cx="1577754" cy="2577230"/>
            <a:chOff x="458155" y="1281105"/>
            <a:chExt cx="1577754" cy="257723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CF097A19-7110-48B5-9E43-73F094FE5D39}"/>
                </a:ext>
              </a:extLst>
            </p:cNvPr>
            <p:cNvCxnSpPr/>
            <p:nvPr userDrawn="1"/>
          </p:nvCxnSpPr>
          <p:spPr>
            <a:xfrm>
              <a:off x="458155" y="3858335"/>
              <a:ext cx="15777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52E4539B-4AE2-4DD0-B47F-A3F608058834}"/>
                </a:ext>
              </a:extLst>
            </p:cNvPr>
            <p:cNvCxnSpPr/>
            <p:nvPr userDrawn="1"/>
          </p:nvCxnSpPr>
          <p:spPr>
            <a:xfrm>
              <a:off x="458155" y="1281105"/>
              <a:ext cx="157775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801719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/Clos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453892" y="4869756"/>
            <a:ext cx="822595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bg2"/>
                </a:solidFill>
                <a:latin typeface="Intel Clear"/>
              </a:defRPr>
            </a:lvl1pPr>
          </a:lstStyle>
          <a:p>
            <a:r>
              <a:rPr lang="en-US" dirty="0"/>
              <a:t>4/21/2014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3097923" y="4869756"/>
            <a:ext cx="2940147" cy="154577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latin typeface="Intel Clear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8760612" y="4869757"/>
            <a:ext cx="230989" cy="154577"/>
          </a:xfrm>
          <a:prstGeom prst="rect">
            <a:avLst/>
          </a:prstGeom>
        </p:spPr>
        <p:txBody>
          <a:bodyPr/>
          <a:lstStyle>
            <a:lvl1pPr>
              <a:defRPr>
                <a:latin typeface="Intel Clear"/>
              </a:defRPr>
            </a:lvl1pPr>
          </a:lstStyle>
          <a:p>
            <a:fld id="{EEB8B06D-99A5-468B-806E-293788FE963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 hidden="1"/>
          <p:cNvCxnSpPr/>
          <p:nvPr userDrawn="1"/>
        </p:nvCxnSpPr>
        <p:spPr>
          <a:xfrm>
            <a:off x="8686800" y="4872032"/>
            <a:ext cx="0" cy="152400"/>
          </a:xfrm>
          <a:prstGeom prst="line">
            <a:avLst/>
          </a:prstGeom>
          <a:ln w="63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36" y="4828032"/>
            <a:ext cx="886404" cy="2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>
            <a:off x="2570510" y="1977656"/>
            <a:ext cx="4006237" cy="1121194"/>
            <a:chOff x="221" y="738"/>
            <a:chExt cx="2026" cy="567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solidFill>
              <a:srgbClr val="7516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0" name="Freeform 22"/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2" name="Freeform 24"/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4" name="Freeform 26"/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5" name="Freeform 27"/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7" name="Freeform 29"/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8052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253"/>
            <a:ext cx="8239328" cy="3373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5863"/>
            <a:ext cx="8230898" cy="3446860"/>
          </a:xfrm>
          <a:prstGeom prst="rect">
            <a:avLst/>
          </a:prstGeo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4738254"/>
            <a:ext cx="5101936" cy="134793"/>
          </a:xfrm>
        </p:spPr>
        <p:txBody>
          <a:bodyPr anchor="b"/>
          <a:lstStyle>
            <a:lvl1pPr marL="0" indent="0" algn="l" defTabSz="914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230179" algn="l"/>
              </a:tabLst>
              <a:defRPr lang="en-US" sz="700" b="0" i="0" kern="1200" baseline="0" dirty="0" smtClean="0">
                <a:solidFill>
                  <a:srgbClr val="53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801688"/>
            <a:ext cx="8230898" cy="19346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120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22178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Half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9850" y="4150657"/>
            <a:ext cx="36471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2544" y="4777595"/>
            <a:ext cx="3572891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McAfee Confidentiality Language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420" y="2018812"/>
            <a:ext cx="4103580" cy="953553"/>
          </a:xfrm>
        </p:spPr>
        <p:txBody>
          <a:bodyPr bIns="0" anchor="b"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 Slide Option 2: </a:t>
            </a:r>
            <a:br>
              <a:rPr lang="en-US" dirty="0"/>
            </a:br>
            <a:r>
              <a:rPr lang="en-US" dirty="0"/>
              <a:t>use up to two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8420" y="3165636"/>
            <a:ext cx="3197272" cy="22649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14pt Open Sans </a:t>
            </a:r>
            <a:r>
              <a:rPr lang="fr-FR" dirty="0" err="1"/>
              <a:t>Subhead</a:t>
            </a:r>
            <a:r>
              <a:rPr lang="fr-FR" dirty="0"/>
              <a:t>, Date,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68421" y="4262929"/>
            <a:ext cx="4103580" cy="22623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575411" y="0"/>
            <a:ext cx="4568589" cy="5143500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</p:spPr>
        <p:txBody>
          <a:bodyPr vert="horz" lIns="182880" tIns="91440" rIns="182880" bIns="45720" rtlCol="0" anchor="t">
            <a:noAutofit/>
          </a:bodyPr>
          <a:lstStyle>
            <a:lvl1pPr algn="ctr">
              <a:defRPr lang="en-US" sz="2000" b="0" i="0" dirty="0">
                <a:solidFill>
                  <a:srgbClr val="C0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Drag picture to placeholder or click icon to add. You must use a full bleed image to fill this entire space.</a:t>
            </a: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438447" y="484741"/>
            <a:ext cx="1751645" cy="490219"/>
            <a:chOff x="221" y="738"/>
            <a:chExt cx="2026" cy="567"/>
          </a:xfrm>
          <a:solidFill>
            <a:schemeClr val="bg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0" name="Freeform 22"/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2" name="Freeform 24"/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4" name="Freeform 26"/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5" name="Freeform 27"/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7" name="Freeform 29"/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6463FDD4-F4AD-41A6-9898-2DF4D846E147}"/>
              </a:ext>
            </a:extLst>
          </p:cNvPr>
          <p:cNvCxnSpPr/>
          <p:nvPr userDrawn="1"/>
        </p:nvCxnSpPr>
        <p:spPr>
          <a:xfrm>
            <a:off x="459850" y="4150657"/>
            <a:ext cx="36471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0AF8DD2-935A-406E-BDFE-60716CD3042F}"/>
              </a:ext>
            </a:extLst>
          </p:cNvPr>
          <p:cNvSpPr/>
          <p:nvPr userDrawn="1"/>
        </p:nvSpPr>
        <p:spPr>
          <a:xfrm>
            <a:off x="452544" y="4777595"/>
            <a:ext cx="3572891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McAfee Confidential</a:t>
            </a: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xmlns="" id="{AFF43EBF-06AB-4945-A517-D0E3309A19B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447" y="484741"/>
            <a:ext cx="1751645" cy="490219"/>
            <a:chOff x="221" y="738"/>
            <a:chExt cx="2026" cy="567"/>
          </a:xfrm>
          <a:solidFill>
            <a:schemeClr val="bg1"/>
          </a:soli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xmlns="" id="{4D08530C-356E-41BE-AEE9-49F6E2C09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xmlns="" id="{8C8CBB2F-834A-400A-A9D4-35BED8D9B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xmlns="" id="{40607EC1-FF27-458A-8032-DA6967104E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xmlns="" id="{5830CE3D-4D40-4A2C-A191-86EEA88E5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xmlns="" id="{8D2F6416-3737-4B0E-9917-BD605FFFE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xmlns="" id="{41DACE8A-0E13-4EF2-A485-77747359C0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xmlns="" id="{5482B89B-5A36-41B0-880A-1AF4AF6D04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xmlns="" id="{15FF5CC2-EDA7-44C5-A752-427268FB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xmlns="" id="{B98031B2-A945-48D1-AA9F-50D0B4681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E6E79ECE-76B0-4CBB-B1CB-4DE5D19DB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xmlns="" id="{027F8376-D20C-4D5A-BB84-2FFA727FF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xmlns="" id="{622997B8-9118-499D-AEB2-B193FF864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xmlns="" id="{9F05BAF2-CD9E-4BC7-80A0-192986812D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xmlns="" id="{7DAAFCF2-B565-4584-B51C-3EEE37A918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xmlns="" id="{4C486F2F-FD3B-408F-8676-3142B0B9BD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xmlns="" id="{A698E25A-1E93-4267-BF81-A7E94ABE8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xmlns="" id="{9233F85A-E281-4B42-B3E4-C252CB5E8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xmlns="" id="{559CAF41-DFC9-4A60-A570-63D77EBD70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xmlns="" id="{54B17E5F-A201-4D86-A63B-0C13BB9B3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xmlns="" id="{D7A53B4A-3DD0-4519-8A56-68F11C3073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xmlns="" id="{42E97475-9C03-4587-A086-41AF88EB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xmlns="" id="{058B54A2-C8DB-49B9-B845-2EA5722E1D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xmlns="" id="{6FE23E01-2162-44CA-B316-F15F7AA084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xmlns="" id="{1875435C-8602-45E7-A5E0-5041F3CE0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xmlns="" id="{5ACE9D69-B0FA-4C58-B946-B43298887A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xmlns="" id="{FDB41886-6FC0-4A03-AA4D-B41590749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xmlns="" id="{C332B8AE-3E01-42BA-A057-F3FE7A734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4869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9850" y="4150657"/>
            <a:ext cx="36471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2544" y="4777595"/>
            <a:ext cx="3572891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McAfee Confidentiality Language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420" y="2018812"/>
            <a:ext cx="4103580" cy="953553"/>
          </a:xfrm>
        </p:spPr>
        <p:txBody>
          <a:bodyPr bIns="0" anchor="b"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 Slide Option 2: </a:t>
            </a:r>
            <a:br>
              <a:rPr lang="en-US" dirty="0"/>
            </a:br>
            <a:r>
              <a:rPr lang="en-US" dirty="0"/>
              <a:t>use up to two 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8420" y="3165636"/>
            <a:ext cx="3197272" cy="22649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14pt Open Sans </a:t>
            </a:r>
            <a:r>
              <a:rPr lang="fr-FR" dirty="0" err="1"/>
              <a:t>Subhead</a:t>
            </a:r>
            <a:r>
              <a:rPr lang="fr-FR" dirty="0"/>
              <a:t>, Date,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468421" y="4262929"/>
            <a:ext cx="4103580" cy="22623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438447" y="484741"/>
            <a:ext cx="1751645" cy="490219"/>
            <a:chOff x="221" y="738"/>
            <a:chExt cx="2026" cy="567"/>
          </a:xfrm>
          <a:solidFill>
            <a:schemeClr val="bg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0" name="Freeform 22"/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2" name="Freeform 24"/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4" name="Freeform 26"/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5" name="Freeform 27"/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7" name="Freeform 29"/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31665461-BEA5-4486-A050-9760BA6D7D10}"/>
              </a:ext>
            </a:extLst>
          </p:cNvPr>
          <p:cNvCxnSpPr/>
          <p:nvPr userDrawn="1"/>
        </p:nvCxnSpPr>
        <p:spPr>
          <a:xfrm>
            <a:off x="459850" y="4150657"/>
            <a:ext cx="36471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1AB7778-8378-43B7-A1CE-C18BBDBFF589}"/>
              </a:ext>
            </a:extLst>
          </p:cNvPr>
          <p:cNvSpPr/>
          <p:nvPr userDrawn="1"/>
        </p:nvSpPr>
        <p:spPr>
          <a:xfrm>
            <a:off x="452544" y="4777595"/>
            <a:ext cx="3572891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McAfee Confidentiality Language </a:t>
            </a: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xmlns="" id="{271ACD62-2EC4-4144-8EC8-F447A0A99C8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447" y="484741"/>
            <a:ext cx="1751645" cy="490219"/>
            <a:chOff x="221" y="738"/>
            <a:chExt cx="2026" cy="567"/>
          </a:xfrm>
          <a:solidFill>
            <a:schemeClr val="bg1"/>
          </a:soli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xmlns="" id="{2A4DA414-D38D-4EC5-97F4-C8B2CD7B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xmlns="" id="{8D68FCA2-187C-4EE5-9413-15F65DCAD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xmlns="" id="{CEE12167-71FE-4521-98F7-E2F16D072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xmlns="" id="{E9F944D3-A2AD-4D73-9F45-B4EBAF2EF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xmlns="" id="{3FA4972B-AAE4-4A8E-BBA2-A0C5C02A3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xmlns="" id="{EACE42E0-9C90-48B7-94B2-B793C6981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xmlns="" id="{095FDF90-8699-4DB9-B7FA-741E3411F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xmlns="" id="{FEDE9C65-7B81-4992-8671-E049CA75F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xmlns="" id="{3D98C48B-77F2-4B6C-B33C-5577957AE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xmlns="" id="{941DDFF8-6BB5-41F8-BE95-8A6CBE43E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xmlns="" id="{78AD1068-5123-41E3-A1B1-1994EFF14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xmlns="" id="{D9BF0272-8488-4506-B650-D7143E1D9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xmlns="" id="{12165663-F655-4EC9-A3CF-AB81D7FC7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xmlns="" id="{66E74379-489C-4F69-B0D3-7F7E54CEA7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xmlns="" id="{9B08036A-7476-476A-806E-BE3C2DD4D2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xmlns="" id="{577CC18B-0CBD-413F-80D7-A66B6256B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xmlns="" id="{4D43F1BD-40BF-4C0A-8D81-11FC95EAD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xmlns="" id="{7BA48534-34D9-4F4E-ACF5-BA91D045F6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xmlns="" id="{884619BC-84CE-4631-8B1C-D5DCB554A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xmlns="" id="{3E6E6241-5049-4600-812E-AB4032F74B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xmlns="" id="{3B197F70-A5D9-4E80-A510-7E51EF81F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xmlns="" id="{573458B4-8FE2-4243-865B-5AE9C05848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xmlns="" id="{B6E4CDC0-272A-4776-8C66-30BF0BC424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xmlns="" id="{0608AA87-BB8C-4EF0-9309-04652B75A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xmlns="" id="{A2CC965F-D297-4C2D-B855-30F55193F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xmlns="" id="{CC9E2BCA-CA5F-481F-9F5F-E70CD6488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xmlns="" id="{D0F1E20C-4723-4E03-BFCD-95289656E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7966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3" cy="5143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31800" y="4150657"/>
            <a:ext cx="36471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1324" y="4777595"/>
            <a:ext cx="3572891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McAfee Confidentiality Language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5358" y="2018812"/>
            <a:ext cx="4679215" cy="948740"/>
          </a:xfrm>
        </p:spPr>
        <p:txBody>
          <a:bodyPr vert="horz" lIns="0" tIns="0" rIns="0" bIns="0" rtlCol="0" anchor="b">
            <a:noAutofit/>
          </a:bodyPr>
          <a:lstStyle>
            <a:lvl1pPr marL="0" algn="l" defTabSz="914362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kern="12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62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lang="en-US" sz="3000" kern="1200" dirty="0" smtClean="0">
                <a:solidFill>
                  <a:schemeClr val="bg2"/>
                </a:solidFill>
                <a:latin typeface="Open Sans Regular" charset="0"/>
                <a:ea typeface="Open Sans" charset="0"/>
                <a:cs typeface="Open Sans" charset="0"/>
              </a:defRPr>
            </a:lvl2pPr>
            <a:lvl3pPr marL="0" indent="0" algn="l" defTabSz="914362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lang="en-US" sz="3000" kern="1200" dirty="0" smtClean="0">
                <a:solidFill>
                  <a:schemeClr val="bg2"/>
                </a:solidFill>
                <a:latin typeface="Open Sans Regular" charset="0"/>
                <a:ea typeface="Open Sans" charset="0"/>
                <a:cs typeface="Open Sans" charset="0"/>
              </a:defRPr>
            </a:lvl3pPr>
            <a:lvl4pPr marL="0" indent="0" algn="l" defTabSz="914362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lang="en-US" sz="3000" kern="1200" dirty="0" smtClean="0">
                <a:solidFill>
                  <a:schemeClr val="bg2"/>
                </a:solidFill>
                <a:latin typeface="Open Sans Regular" charset="0"/>
                <a:ea typeface="Open Sans" charset="0"/>
                <a:cs typeface="Open Sans" charset="0"/>
              </a:defRPr>
            </a:lvl4pPr>
            <a:lvl5pPr marL="0" indent="0" algn="l" defTabSz="914362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lang="en-US" sz="3000" kern="1200" dirty="0">
                <a:solidFill>
                  <a:schemeClr val="bg2"/>
                </a:solidFill>
                <a:latin typeface="Open Sans Regular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Title Slide Option 2: </a:t>
            </a:r>
            <a:br>
              <a:rPr lang="en-US" dirty="0"/>
            </a:br>
            <a:r>
              <a:rPr lang="en-US" dirty="0"/>
              <a:t>use up to two lines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65358" y="3162290"/>
            <a:ext cx="3206795" cy="215444"/>
          </a:xfrm>
        </p:spPr>
        <p:txBody>
          <a:bodyPr bIns="0">
            <a:spAutoFit/>
          </a:bodyPr>
          <a:lstStyle>
            <a:lvl1pPr marL="0" indent="0" algn="l" defTabSz="914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230179" algn="l"/>
              </a:tabLst>
              <a:defRPr lang="en-US" sz="1400" b="0" kern="1200" baseline="0" dirty="0" smtClean="0">
                <a:solidFill>
                  <a:srgbClr val="53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230179" algn="l"/>
              </a:tabLst>
              <a:defRPr lang="en-US" sz="1400" b="1" kern="1200" baseline="0" dirty="0" smtClean="0">
                <a:solidFill>
                  <a:schemeClr val="accent6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0" indent="0" algn="l" defTabSz="914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230179" algn="l"/>
              </a:tabLst>
              <a:defRPr lang="en-US" sz="1400" b="1" kern="1200" baseline="0" dirty="0" smtClean="0">
                <a:solidFill>
                  <a:schemeClr val="accent6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0" indent="0" algn="l" defTabSz="914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230179" algn="l"/>
              </a:tabLst>
              <a:defRPr lang="en-US" sz="1400" b="1" kern="1200" baseline="0" dirty="0" smtClean="0">
                <a:solidFill>
                  <a:schemeClr val="accent6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0" indent="0" algn="l" defTabSz="914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230179" algn="l"/>
              </a:tabLst>
              <a:defRPr lang="en-US" sz="1400" b="1" kern="1200" baseline="0" dirty="0">
                <a:solidFill>
                  <a:schemeClr val="accent6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5pPr>
          </a:lstStyle>
          <a:p>
            <a:pPr lvl="0"/>
            <a:r>
              <a:rPr lang="fr-FR" dirty="0"/>
              <a:t>14pt Open Sans </a:t>
            </a:r>
            <a:r>
              <a:rPr lang="fr-FR" dirty="0" err="1"/>
              <a:t>Subhead</a:t>
            </a:r>
            <a:r>
              <a:rPr lang="fr-FR" dirty="0"/>
              <a:t>, Date,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65358" y="4262929"/>
            <a:ext cx="4133850" cy="244505"/>
          </a:xfrm>
        </p:spPr>
        <p:txBody>
          <a:bodyPr/>
          <a:lstStyle>
            <a:lvl1pPr>
              <a:defRPr lang="en-US" sz="1400" kern="12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1400" kern="1200" baseline="0" dirty="0" smtClean="0">
                <a:solidFill>
                  <a:schemeClr val="bg2"/>
                </a:solidFill>
                <a:latin typeface="Open Sans Regular" charset="0"/>
                <a:ea typeface="+mn-ea"/>
                <a:cs typeface="+mn-cs"/>
              </a:defRPr>
            </a:lvl2pPr>
            <a:lvl3pPr>
              <a:defRPr lang="en-US" sz="1400" kern="1200" baseline="0" dirty="0" smtClean="0">
                <a:solidFill>
                  <a:schemeClr val="bg2"/>
                </a:solidFill>
                <a:latin typeface="Open Sans Regular" charset="0"/>
                <a:ea typeface="+mn-ea"/>
                <a:cs typeface="+mn-cs"/>
              </a:defRPr>
            </a:lvl3pPr>
            <a:lvl4pPr>
              <a:defRPr lang="en-US" sz="1400" kern="1200" baseline="0" dirty="0" smtClean="0">
                <a:solidFill>
                  <a:schemeClr val="bg2"/>
                </a:solidFill>
                <a:latin typeface="Open Sans Regular" charset="0"/>
                <a:ea typeface="+mn-ea"/>
                <a:cs typeface="+mn-cs"/>
              </a:defRPr>
            </a:lvl4pPr>
            <a:lvl5pPr>
              <a:defRPr lang="en-US" sz="1400" kern="1200" baseline="0" dirty="0">
                <a:solidFill>
                  <a:schemeClr val="bg2"/>
                </a:solidFill>
                <a:latin typeface="Open Sans Regular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438447" y="484741"/>
            <a:ext cx="1751645" cy="490219"/>
            <a:chOff x="221" y="738"/>
            <a:chExt cx="2026" cy="567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solidFill>
              <a:srgbClr val="7516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0" name="Freeform 22"/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2" name="Freeform 24"/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4" name="Freeform 26"/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5" name="Freeform 27"/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7" name="Freeform 29"/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1DD7CD6-B399-4B11-9A7C-8AE3BECF8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3" cy="514350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A8175F3D-6E9B-4E7B-B668-8ECA34099206}"/>
              </a:ext>
            </a:extLst>
          </p:cNvPr>
          <p:cNvCxnSpPr/>
          <p:nvPr userDrawn="1"/>
        </p:nvCxnSpPr>
        <p:spPr>
          <a:xfrm>
            <a:off x="431800" y="4150657"/>
            <a:ext cx="36471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77FA73B-3B6D-4324-A63F-DA6CF1C57C51}"/>
              </a:ext>
            </a:extLst>
          </p:cNvPr>
          <p:cNvSpPr/>
          <p:nvPr userDrawn="1"/>
        </p:nvSpPr>
        <p:spPr>
          <a:xfrm>
            <a:off x="441324" y="4777595"/>
            <a:ext cx="3572891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McAfee Confidentiality Language </a:t>
            </a:r>
          </a:p>
        </p:txBody>
      </p:sp>
      <p:grpSp>
        <p:nvGrpSpPr>
          <p:cNvPr id="43" name="Group 4">
            <a:extLst>
              <a:ext uri="{FF2B5EF4-FFF2-40B4-BE49-F238E27FC236}">
                <a16:creationId xmlns:a16="http://schemas.microsoft.com/office/drawing/2014/main" xmlns="" id="{2770439B-235A-4754-A62C-7D94501227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447" y="484741"/>
            <a:ext cx="1751645" cy="490219"/>
            <a:chOff x="221" y="738"/>
            <a:chExt cx="2026" cy="567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xmlns="" id="{539F9256-7C76-4B9A-8AE8-E41F19620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" y="818"/>
              <a:ext cx="231" cy="241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3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8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5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3"/>
                    <a:pt x="150" y="123"/>
                    <a:pt x="150" y="123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0"/>
                    <a:pt x="53" y="101"/>
                  </a:cubicBezTo>
                  <a:cubicBezTo>
                    <a:pt x="53" y="71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8"/>
                    <a:pt x="150" y="78"/>
                    <a:pt x="150" y="78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5"/>
                  </a:cubicBezTo>
                  <a:lnTo>
                    <a:pt x="194" y="15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xmlns="" id="{2B90C667-14B7-481F-B3DE-9EFF25B0F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close/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xmlns="" id="{FA265A31-B811-4FAA-9CDE-D90946016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0" y="741"/>
              <a:ext cx="300" cy="318"/>
            </a:xfrm>
            <a:custGeom>
              <a:avLst/>
              <a:gdLst>
                <a:gd name="T0" fmla="*/ 0 w 300"/>
                <a:gd name="T1" fmla="*/ 318 h 318"/>
                <a:gd name="T2" fmla="*/ 74 w 300"/>
                <a:gd name="T3" fmla="*/ 318 h 318"/>
                <a:gd name="T4" fmla="*/ 95 w 300"/>
                <a:gd name="T5" fmla="*/ 263 h 318"/>
                <a:gd name="T6" fmla="*/ 205 w 300"/>
                <a:gd name="T7" fmla="*/ 263 h 318"/>
                <a:gd name="T8" fmla="*/ 227 w 300"/>
                <a:gd name="T9" fmla="*/ 318 h 318"/>
                <a:gd name="T10" fmla="*/ 300 w 300"/>
                <a:gd name="T11" fmla="*/ 318 h 318"/>
                <a:gd name="T12" fmla="*/ 169 w 300"/>
                <a:gd name="T13" fmla="*/ 0 h 318"/>
                <a:gd name="T14" fmla="*/ 104 w 300"/>
                <a:gd name="T15" fmla="*/ 0 h 318"/>
                <a:gd name="T16" fmla="*/ 121 w 300"/>
                <a:gd name="T17" fmla="*/ 41 h 318"/>
                <a:gd name="T18" fmla="*/ 0 w 300"/>
                <a:gd name="T19" fmla="*/ 318 h 318"/>
                <a:gd name="T20" fmla="*/ 151 w 300"/>
                <a:gd name="T21" fmla="*/ 125 h 318"/>
                <a:gd name="T22" fmla="*/ 181 w 300"/>
                <a:gd name="T23" fmla="*/ 200 h 318"/>
                <a:gd name="T24" fmla="*/ 120 w 300"/>
                <a:gd name="T25" fmla="*/ 200 h 318"/>
                <a:gd name="T26" fmla="*/ 151 w 300"/>
                <a:gd name="T27" fmla="*/ 12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18">
                  <a:moveTo>
                    <a:pt x="0" y="318"/>
                  </a:moveTo>
                  <a:lnTo>
                    <a:pt x="74" y="318"/>
                  </a:lnTo>
                  <a:lnTo>
                    <a:pt x="95" y="263"/>
                  </a:lnTo>
                  <a:lnTo>
                    <a:pt x="205" y="263"/>
                  </a:lnTo>
                  <a:lnTo>
                    <a:pt x="227" y="318"/>
                  </a:lnTo>
                  <a:lnTo>
                    <a:pt x="300" y="318"/>
                  </a:lnTo>
                  <a:lnTo>
                    <a:pt x="169" y="0"/>
                  </a:lnTo>
                  <a:lnTo>
                    <a:pt x="104" y="0"/>
                  </a:lnTo>
                  <a:lnTo>
                    <a:pt x="121" y="41"/>
                  </a:lnTo>
                  <a:lnTo>
                    <a:pt x="0" y="318"/>
                  </a:lnTo>
                  <a:moveTo>
                    <a:pt x="151" y="125"/>
                  </a:moveTo>
                  <a:lnTo>
                    <a:pt x="181" y="200"/>
                  </a:lnTo>
                  <a:lnTo>
                    <a:pt x="120" y="200"/>
                  </a:lnTo>
                  <a:lnTo>
                    <a:pt x="151" y="1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xmlns="" id="{191B12E4-5024-4792-A09A-DD14E638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" y="741"/>
              <a:ext cx="167" cy="318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7 h 267"/>
                <a:gd name="T20" fmla="*/ 141 w 141"/>
                <a:gd name="T21" fmla="*/ 8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41" y="8"/>
                    <a:pt x="141" y="8"/>
                    <a:pt x="141" y="8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xmlns="" id="{C5CB92D2-9FD2-4DC8-B18E-F061B63FD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738"/>
              <a:ext cx="275" cy="321"/>
            </a:xfrm>
            <a:custGeom>
              <a:avLst/>
              <a:gdLst>
                <a:gd name="T0" fmla="*/ 0 w 275"/>
                <a:gd name="T1" fmla="*/ 0 h 321"/>
                <a:gd name="T2" fmla="*/ 0 w 275"/>
                <a:gd name="T3" fmla="*/ 319 h 321"/>
                <a:gd name="T4" fmla="*/ 70 w 275"/>
                <a:gd name="T5" fmla="*/ 321 h 321"/>
                <a:gd name="T6" fmla="*/ 70 w 275"/>
                <a:gd name="T7" fmla="*/ 137 h 321"/>
                <a:gd name="T8" fmla="*/ 137 w 275"/>
                <a:gd name="T9" fmla="*/ 188 h 321"/>
                <a:gd name="T10" fmla="*/ 205 w 275"/>
                <a:gd name="T11" fmla="*/ 137 h 321"/>
                <a:gd name="T12" fmla="*/ 205 w 275"/>
                <a:gd name="T13" fmla="*/ 321 h 321"/>
                <a:gd name="T14" fmla="*/ 274 w 275"/>
                <a:gd name="T15" fmla="*/ 321 h 321"/>
                <a:gd name="T16" fmla="*/ 275 w 275"/>
                <a:gd name="T17" fmla="*/ 0 h 321"/>
                <a:gd name="T18" fmla="*/ 137 w 275"/>
                <a:gd name="T19" fmla="*/ 105 h 321"/>
                <a:gd name="T20" fmla="*/ 0 w 275"/>
                <a:gd name="T2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5" h="321">
                  <a:moveTo>
                    <a:pt x="0" y="0"/>
                  </a:moveTo>
                  <a:lnTo>
                    <a:pt x="0" y="319"/>
                  </a:lnTo>
                  <a:lnTo>
                    <a:pt x="70" y="321"/>
                  </a:lnTo>
                  <a:lnTo>
                    <a:pt x="70" y="137"/>
                  </a:lnTo>
                  <a:lnTo>
                    <a:pt x="137" y="188"/>
                  </a:lnTo>
                  <a:lnTo>
                    <a:pt x="205" y="137"/>
                  </a:lnTo>
                  <a:lnTo>
                    <a:pt x="205" y="321"/>
                  </a:lnTo>
                  <a:lnTo>
                    <a:pt x="274" y="321"/>
                  </a:lnTo>
                  <a:lnTo>
                    <a:pt x="275" y="0"/>
                  </a:lnTo>
                  <a:lnTo>
                    <a:pt x="137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xmlns="" id="{94410FD8-10C3-44E3-A059-47EDB1E6CC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7" y="819"/>
              <a:ext cx="241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0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4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0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6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4"/>
                    <a:pt x="104" y="154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7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xmlns="" id="{1350F60E-364A-457E-A98B-5411B7309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8" y="819"/>
              <a:ext cx="242" cy="240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8"/>
                    <a:pt x="119" y="155"/>
                    <a:pt x="104" y="155"/>
                  </a:cubicBezTo>
                  <a:cubicBezTo>
                    <a:pt x="82" y="154"/>
                    <a:pt x="62" y="140"/>
                    <a:pt x="57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xmlns="" id="{5886F9DE-4868-41A3-AAD3-79FB80F95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808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27 w 27"/>
                <a:gd name="T3" fmla="*/ 0 h 35"/>
                <a:gd name="T4" fmla="*/ 27 w 27"/>
                <a:gd name="T5" fmla="*/ 6 h 35"/>
                <a:gd name="T6" fmla="*/ 16 w 27"/>
                <a:gd name="T7" fmla="*/ 6 h 35"/>
                <a:gd name="T8" fmla="*/ 16 w 27"/>
                <a:gd name="T9" fmla="*/ 35 h 35"/>
                <a:gd name="T10" fmla="*/ 11 w 27"/>
                <a:gd name="T11" fmla="*/ 35 h 35"/>
                <a:gd name="T12" fmla="*/ 11 w 27"/>
                <a:gd name="T13" fmla="*/ 6 h 35"/>
                <a:gd name="T14" fmla="*/ 0 w 27"/>
                <a:gd name="T15" fmla="*/ 6 h 35"/>
                <a:gd name="T16" fmla="*/ 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27" y="0"/>
                  </a:lnTo>
                  <a:lnTo>
                    <a:pt x="27" y="6"/>
                  </a:lnTo>
                  <a:lnTo>
                    <a:pt x="16" y="6"/>
                  </a:lnTo>
                  <a:lnTo>
                    <a:pt x="16" y="35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xmlns="" id="{698F427C-1CE3-4012-8AF9-216F927DE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808"/>
              <a:ext cx="34" cy="35"/>
            </a:xfrm>
            <a:custGeom>
              <a:avLst/>
              <a:gdLst>
                <a:gd name="T0" fmla="*/ 0 w 34"/>
                <a:gd name="T1" fmla="*/ 0 h 35"/>
                <a:gd name="T2" fmla="*/ 8 w 34"/>
                <a:gd name="T3" fmla="*/ 0 h 35"/>
                <a:gd name="T4" fmla="*/ 17 w 34"/>
                <a:gd name="T5" fmla="*/ 27 h 35"/>
                <a:gd name="T6" fmla="*/ 17 w 34"/>
                <a:gd name="T7" fmla="*/ 27 h 35"/>
                <a:gd name="T8" fmla="*/ 27 w 34"/>
                <a:gd name="T9" fmla="*/ 0 h 35"/>
                <a:gd name="T10" fmla="*/ 34 w 34"/>
                <a:gd name="T11" fmla="*/ 0 h 35"/>
                <a:gd name="T12" fmla="*/ 34 w 34"/>
                <a:gd name="T13" fmla="*/ 35 h 35"/>
                <a:gd name="T14" fmla="*/ 29 w 34"/>
                <a:gd name="T15" fmla="*/ 35 h 35"/>
                <a:gd name="T16" fmla="*/ 29 w 34"/>
                <a:gd name="T17" fmla="*/ 9 h 35"/>
                <a:gd name="T18" fmla="*/ 29 w 34"/>
                <a:gd name="T19" fmla="*/ 9 h 35"/>
                <a:gd name="T20" fmla="*/ 20 w 34"/>
                <a:gd name="T21" fmla="*/ 35 h 35"/>
                <a:gd name="T22" fmla="*/ 15 w 34"/>
                <a:gd name="T23" fmla="*/ 35 h 35"/>
                <a:gd name="T24" fmla="*/ 6 w 34"/>
                <a:gd name="T25" fmla="*/ 9 h 35"/>
                <a:gd name="T26" fmla="*/ 6 w 34"/>
                <a:gd name="T27" fmla="*/ 9 h 35"/>
                <a:gd name="T28" fmla="*/ 6 w 34"/>
                <a:gd name="T29" fmla="*/ 35 h 35"/>
                <a:gd name="T30" fmla="*/ 0 w 34"/>
                <a:gd name="T31" fmla="*/ 35 h 35"/>
                <a:gd name="T32" fmla="*/ 0 w 34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29" y="3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0" y="35"/>
                  </a:lnTo>
                  <a:lnTo>
                    <a:pt x="15" y="35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xmlns="" id="{F25EADF2-BF49-4B2A-BE29-89B02A9EB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" y="738"/>
              <a:ext cx="173" cy="398"/>
            </a:xfrm>
            <a:custGeom>
              <a:avLst/>
              <a:gdLst>
                <a:gd name="T0" fmla="*/ 71 w 173"/>
                <a:gd name="T1" fmla="*/ 273 h 398"/>
                <a:gd name="T2" fmla="*/ 71 w 173"/>
                <a:gd name="T3" fmla="*/ 111 h 398"/>
                <a:gd name="T4" fmla="*/ 173 w 173"/>
                <a:gd name="T5" fmla="*/ 159 h 398"/>
                <a:gd name="T6" fmla="*/ 173 w 173"/>
                <a:gd name="T7" fmla="*/ 80 h 398"/>
                <a:gd name="T8" fmla="*/ 0 w 173"/>
                <a:gd name="T9" fmla="*/ 0 h 398"/>
                <a:gd name="T10" fmla="*/ 0 w 173"/>
                <a:gd name="T11" fmla="*/ 318 h 398"/>
                <a:gd name="T12" fmla="*/ 173 w 173"/>
                <a:gd name="T13" fmla="*/ 398 h 398"/>
                <a:gd name="T14" fmla="*/ 173 w 173"/>
                <a:gd name="T15" fmla="*/ 321 h 398"/>
                <a:gd name="T16" fmla="*/ 71 w 173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398">
                  <a:moveTo>
                    <a:pt x="71" y="273"/>
                  </a:moveTo>
                  <a:lnTo>
                    <a:pt x="71" y="111"/>
                  </a:lnTo>
                  <a:lnTo>
                    <a:pt x="173" y="159"/>
                  </a:lnTo>
                  <a:lnTo>
                    <a:pt x="173" y="80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173" y="398"/>
                  </a:lnTo>
                  <a:lnTo>
                    <a:pt x="173" y="321"/>
                  </a:lnTo>
                  <a:lnTo>
                    <a:pt x="71" y="273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xmlns="" id="{D4C4F323-48CC-4867-B68E-2560D64EA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738"/>
              <a:ext cx="172" cy="398"/>
            </a:xfrm>
            <a:custGeom>
              <a:avLst/>
              <a:gdLst>
                <a:gd name="T0" fmla="*/ 102 w 172"/>
                <a:gd name="T1" fmla="*/ 273 h 398"/>
                <a:gd name="T2" fmla="*/ 102 w 172"/>
                <a:gd name="T3" fmla="*/ 111 h 398"/>
                <a:gd name="T4" fmla="*/ 0 w 172"/>
                <a:gd name="T5" fmla="*/ 159 h 398"/>
                <a:gd name="T6" fmla="*/ 0 w 172"/>
                <a:gd name="T7" fmla="*/ 80 h 398"/>
                <a:gd name="T8" fmla="*/ 172 w 172"/>
                <a:gd name="T9" fmla="*/ 0 h 398"/>
                <a:gd name="T10" fmla="*/ 172 w 172"/>
                <a:gd name="T11" fmla="*/ 318 h 398"/>
                <a:gd name="T12" fmla="*/ 0 w 172"/>
                <a:gd name="T13" fmla="*/ 398 h 398"/>
                <a:gd name="T14" fmla="*/ 0 w 172"/>
                <a:gd name="T15" fmla="*/ 321 h 398"/>
                <a:gd name="T16" fmla="*/ 102 w 172"/>
                <a:gd name="T17" fmla="*/ 27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398">
                  <a:moveTo>
                    <a:pt x="102" y="273"/>
                  </a:moveTo>
                  <a:lnTo>
                    <a:pt x="102" y="111"/>
                  </a:lnTo>
                  <a:lnTo>
                    <a:pt x="0" y="159"/>
                  </a:lnTo>
                  <a:lnTo>
                    <a:pt x="0" y="80"/>
                  </a:lnTo>
                  <a:lnTo>
                    <a:pt x="172" y="0"/>
                  </a:lnTo>
                  <a:lnTo>
                    <a:pt x="172" y="318"/>
                  </a:lnTo>
                  <a:lnTo>
                    <a:pt x="0" y="398"/>
                  </a:lnTo>
                  <a:lnTo>
                    <a:pt x="0" y="321"/>
                  </a:lnTo>
                  <a:lnTo>
                    <a:pt x="102" y="273"/>
                  </a:lnTo>
                  <a:close/>
                </a:path>
              </a:pathLst>
            </a:custGeom>
            <a:solidFill>
              <a:srgbClr val="7516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xmlns="" id="{485F570B-0D75-4DE5-B95F-EA6D1DD0B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1137"/>
              <a:ext cx="93" cy="125"/>
            </a:xfrm>
            <a:custGeom>
              <a:avLst/>
              <a:gdLst>
                <a:gd name="T0" fmla="*/ 57 w 93"/>
                <a:gd name="T1" fmla="*/ 125 h 125"/>
                <a:gd name="T2" fmla="*/ 37 w 93"/>
                <a:gd name="T3" fmla="*/ 125 h 125"/>
                <a:gd name="T4" fmla="*/ 37 w 93"/>
                <a:gd name="T5" fmla="*/ 18 h 125"/>
                <a:gd name="T6" fmla="*/ 0 w 93"/>
                <a:gd name="T7" fmla="*/ 18 h 125"/>
                <a:gd name="T8" fmla="*/ 0 w 93"/>
                <a:gd name="T9" fmla="*/ 0 h 125"/>
                <a:gd name="T10" fmla="*/ 93 w 93"/>
                <a:gd name="T11" fmla="*/ 0 h 125"/>
                <a:gd name="T12" fmla="*/ 93 w 93"/>
                <a:gd name="T13" fmla="*/ 18 h 125"/>
                <a:gd name="T14" fmla="*/ 57 w 93"/>
                <a:gd name="T15" fmla="*/ 18 h 125"/>
                <a:gd name="T16" fmla="*/ 57 w 93"/>
                <a:gd name="T17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25">
                  <a:moveTo>
                    <a:pt x="57" y="125"/>
                  </a:moveTo>
                  <a:lnTo>
                    <a:pt x="37" y="125"/>
                  </a:lnTo>
                  <a:lnTo>
                    <a:pt x="3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8"/>
                  </a:lnTo>
                  <a:lnTo>
                    <a:pt x="57" y="18"/>
                  </a:lnTo>
                  <a:lnTo>
                    <a:pt x="57" y="125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xmlns="" id="{D4A90F8A-D093-4A38-9391-4AEE10602A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" y="1166"/>
              <a:ext cx="90" cy="98"/>
            </a:xfrm>
            <a:custGeom>
              <a:avLst/>
              <a:gdLst>
                <a:gd name="T0" fmla="*/ 76 w 76"/>
                <a:gd name="T1" fmla="*/ 41 h 83"/>
                <a:gd name="T2" fmla="*/ 65 w 76"/>
                <a:gd name="T3" fmla="*/ 72 h 83"/>
                <a:gd name="T4" fmla="*/ 37 w 76"/>
                <a:gd name="T5" fmla="*/ 83 h 83"/>
                <a:gd name="T6" fmla="*/ 18 w 76"/>
                <a:gd name="T7" fmla="*/ 78 h 83"/>
                <a:gd name="T8" fmla="*/ 4 w 76"/>
                <a:gd name="T9" fmla="*/ 63 h 83"/>
                <a:gd name="T10" fmla="*/ 0 w 76"/>
                <a:gd name="T11" fmla="*/ 41 h 83"/>
                <a:gd name="T12" fmla="*/ 10 w 76"/>
                <a:gd name="T13" fmla="*/ 11 h 83"/>
                <a:gd name="T14" fmla="*/ 38 w 76"/>
                <a:gd name="T15" fmla="*/ 0 h 83"/>
                <a:gd name="T16" fmla="*/ 65 w 76"/>
                <a:gd name="T17" fmla="*/ 11 h 83"/>
                <a:gd name="T18" fmla="*/ 76 w 76"/>
                <a:gd name="T19" fmla="*/ 41 h 83"/>
                <a:gd name="T20" fmla="*/ 17 w 76"/>
                <a:gd name="T21" fmla="*/ 41 h 83"/>
                <a:gd name="T22" fmla="*/ 38 w 76"/>
                <a:gd name="T23" fmla="*/ 69 h 83"/>
                <a:gd name="T24" fmla="*/ 58 w 76"/>
                <a:gd name="T25" fmla="*/ 41 h 83"/>
                <a:gd name="T26" fmla="*/ 38 w 76"/>
                <a:gd name="T27" fmla="*/ 14 h 83"/>
                <a:gd name="T28" fmla="*/ 22 w 76"/>
                <a:gd name="T29" fmla="*/ 21 h 83"/>
                <a:gd name="T30" fmla="*/ 17 w 76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83">
                  <a:moveTo>
                    <a:pt x="76" y="41"/>
                  </a:moveTo>
                  <a:cubicBezTo>
                    <a:pt x="76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6" y="29"/>
                    <a:pt x="76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1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xmlns="" id="{F2F2FC21-81DE-44EB-84F1-419169F06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" y="1166"/>
              <a:ext cx="93" cy="139"/>
            </a:xfrm>
            <a:custGeom>
              <a:avLst/>
              <a:gdLst>
                <a:gd name="T0" fmla="*/ 78 w 78"/>
                <a:gd name="T1" fmla="*/ 1 h 117"/>
                <a:gd name="T2" fmla="*/ 78 w 78"/>
                <a:gd name="T3" fmla="*/ 11 h 117"/>
                <a:gd name="T4" fmla="*/ 65 w 78"/>
                <a:gd name="T5" fmla="*/ 13 h 117"/>
                <a:gd name="T6" fmla="*/ 68 w 78"/>
                <a:gd name="T7" fmla="*/ 19 h 117"/>
                <a:gd name="T8" fmla="*/ 69 w 78"/>
                <a:gd name="T9" fmla="*/ 27 h 117"/>
                <a:gd name="T10" fmla="*/ 61 w 78"/>
                <a:gd name="T11" fmla="*/ 47 h 117"/>
                <a:gd name="T12" fmla="*/ 37 w 78"/>
                <a:gd name="T13" fmla="*/ 54 h 117"/>
                <a:gd name="T14" fmla="*/ 30 w 78"/>
                <a:gd name="T15" fmla="*/ 53 h 117"/>
                <a:gd name="T16" fmla="*/ 25 w 78"/>
                <a:gd name="T17" fmla="*/ 61 h 117"/>
                <a:gd name="T18" fmla="*/ 27 w 78"/>
                <a:gd name="T19" fmla="*/ 65 h 117"/>
                <a:gd name="T20" fmla="*/ 37 w 78"/>
                <a:gd name="T21" fmla="*/ 67 h 117"/>
                <a:gd name="T22" fmla="*/ 51 w 78"/>
                <a:gd name="T23" fmla="*/ 67 h 117"/>
                <a:gd name="T24" fmla="*/ 71 w 78"/>
                <a:gd name="T25" fmla="*/ 72 h 117"/>
                <a:gd name="T26" fmla="*/ 77 w 78"/>
                <a:gd name="T27" fmla="*/ 89 h 117"/>
                <a:gd name="T28" fmla="*/ 66 w 78"/>
                <a:gd name="T29" fmla="*/ 110 h 117"/>
                <a:gd name="T30" fmla="*/ 34 w 78"/>
                <a:gd name="T31" fmla="*/ 117 h 117"/>
                <a:gd name="T32" fmla="*/ 9 w 78"/>
                <a:gd name="T33" fmla="*/ 111 h 117"/>
                <a:gd name="T34" fmla="*/ 0 w 78"/>
                <a:gd name="T35" fmla="*/ 95 h 117"/>
                <a:gd name="T36" fmla="*/ 5 w 78"/>
                <a:gd name="T37" fmla="*/ 82 h 117"/>
                <a:gd name="T38" fmla="*/ 18 w 78"/>
                <a:gd name="T39" fmla="*/ 75 h 117"/>
                <a:gd name="T40" fmla="*/ 12 w 78"/>
                <a:gd name="T41" fmla="*/ 71 h 117"/>
                <a:gd name="T42" fmla="*/ 10 w 78"/>
                <a:gd name="T43" fmla="*/ 64 h 117"/>
                <a:gd name="T44" fmla="*/ 13 w 78"/>
                <a:gd name="T45" fmla="*/ 56 h 117"/>
                <a:gd name="T46" fmla="*/ 20 w 78"/>
                <a:gd name="T47" fmla="*/ 50 h 117"/>
                <a:gd name="T48" fmla="*/ 10 w 78"/>
                <a:gd name="T49" fmla="*/ 41 h 117"/>
                <a:gd name="T50" fmla="*/ 6 w 78"/>
                <a:gd name="T51" fmla="*/ 27 h 117"/>
                <a:gd name="T52" fmla="*/ 15 w 78"/>
                <a:gd name="T53" fmla="*/ 7 h 117"/>
                <a:gd name="T54" fmla="*/ 38 w 78"/>
                <a:gd name="T55" fmla="*/ 0 h 117"/>
                <a:gd name="T56" fmla="*/ 45 w 78"/>
                <a:gd name="T57" fmla="*/ 0 h 117"/>
                <a:gd name="T58" fmla="*/ 51 w 78"/>
                <a:gd name="T59" fmla="*/ 1 h 117"/>
                <a:gd name="T60" fmla="*/ 78 w 78"/>
                <a:gd name="T61" fmla="*/ 1 h 117"/>
                <a:gd name="T62" fmla="*/ 16 w 78"/>
                <a:gd name="T63" fmla="*/ 94 h 117"/>
                <a:gd name="T64" fmla="*/ 21 w 78"/>
                <a:gd name="T65" fmla="*/ 102 h 117"/>
                <a:gd name="T66" fmla="*/ 34 w 78"/>
                <a:gd name="T67" fmla="*/ 105 h 117"/>
                <a:gd name="T68" fmla="*/ 55 w 78"/>
                <a:gd name="T69" fmla="*/ 101 h 117"/>
                <a:gd name="T70" fmla="*/ 62 w 78"/>
                <a:gd name="T71" fmla="*/ 91 h 117"/>
                <a:gd name="T72" fmla="*/ 58 w 78"/>
                <a:gd name="T73" fmla="*/ 83 h 117"/>
                <a:gd name="T74" fmla="*/ 44 w 78"/>
                <a:gd name="T75" fmla="*/ 81 h 117"/>
                <a:gd name="T76" fmla="*/ 31 w 78"/>
                <a:gd name="T77" fmla="*/ 81 h 117"/>
                <a:gd name="T78" fmla="*/ 20 w 78"/>
                <a:gd name="T79" fmla="*/ 84 h 117"/>
                <a:gd name="T80" fmla="*/ 16 w 78"/>
                <a:gd name="T81" fmla="*/ 94 h 117"/>
                <a:gd name="T82" fmla="*/ 23 w 78"/>
                <a:gd name="T83" fmla="*/ 27 h 117"/>
                <a:gd name="T84" fmla="*/ 27 w 78"/>
                <a:gd name="T85" fmla="*/ 39 h 117"/>
                <a:gd name="T86" fmla="*/ 38 w 78"/>
                <a:gd name="T87" fmla="*/ 43 h 117"/>
                <a:gd name="T88" fmla="*/ 53 w 78"/>
                <a:gd name="T89" fmla="*/ 27 h 117"/>
                <a:gd name="T90" fmla="*/ 49 w 78"/>
                <a:gd name="T91" fmla="*/ 15 h 117"/>
                <a:gd name="T92" fmla="*/ 38 w 78"/>
                <a:gd name="T93" fmla="*/ 11 h 117"/>
                <a:gd name="T94" fmla="*/ 27 w 78"/>
                <a:gd name="T95" fmla="*/ 15 h 117"/>
                <a:gd name="T96" fmla="*/ 23 w 78"/>
                <a:gd name="T97" fmla="*/ 2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117">
                  <a:moveTo>
                    <a:pt x="78" y="1"/>
                  </a:moveTo>
                  <a:cubicBezTo>
                    <a:pt x="78" y="11"/>
                    <a:pt x="78" y="11"/>
                    <a:pt x="78" y="1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5"/>
                    <a:pt x="67" y="17"/>
                    <a:pt x="68" y="19"/>
                  </a:cubicBezTo>
                  <a:cubicBezTo>
                    <a:pt x="69" y="22"/>
                    <a:pt x="69" y="25"/>
                    <a:pt x="69" y="27"/>
                  </a:cubicBezTo>
                  <a:cubicBezTo>
                    <a:pt x="69" y="36"/>
                    <a:pt x="66" y="42"/>
                    <a:pt x="61" y="47"/>
                  </a:cubicBezTo>
                  <a:cubicBezTo>
                    <a:pt x="55" y="51"/>
                    <a:pt x="47" y="54"/>
                    <a:pt x="37" y="54"/>
                  </a:cubicBezTo>
                  <a:cubicBezTo>
                    <a:pt x="34" y="54"/>
                    <a:pt x="32" y="54"/>
                    <a:pt x="30" y="53"/>
                  </a:cubicBezTo>
                  <a:cubicBezTo>
                    <a:pt x="26" y="56"/>
                    <a:pt x="25" y="58"/>
                    <a:pt x="25" y="61"/>
                  </a:cubicBezTo>
                  <a:cubicBezTo>
                    <a:pt x="25" y="63"/>
                    <a:pt x="25" y="64"/>
                    <a:pt x="27" y="65"/>
                  </a:cubicBezTo>
                  <a:cubicBezTo>
                    <a:pt x="29" y="66"/>
                    <a:pt x="32" y="67"/>
                    <a:pt x="37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9" y="67"/>
                    <a:pt x="66" y="69"/>
                    <a:pt x="71" y="72"/>
                  </a:cubicBezTo>
                  <a:cubicBezTo>
                    <a:pt x="75" y="76"/>
                    <a:pt x="77" y="81"/>
                    <a:pt x="77" y="89"/>
                  </a:cubicBezTo>
                  <a:cubicBezTo>
                    <a:pt x="77" y="98"/>
                    <a:pt x="74" y="105"/>
                    <a:pt x="66" y="110"/>
                  </a:cubicBezTo>
                  <a:cubicBezTo>
                    <a:pt x="59" y="114"/>
                    <a:pt x="48" y="117"/>
                    <a:pt x="34" y="117"/>
                  </a:cubicBezTo>
                  <a:cubicBezTo>
                    <a:pt x="23" y="117"/>
                    <a:pt x="15" y="115"/>
                    <a:pt x="9" y="111"/>
                  </a:cubicBezTo>
                  <a:cubicBezTo>
                    <a:pt x="3" y="107"/>
                    <a:pt x="0" y="102"/>
                    <a:pt x="0" y="95"/>
                  </a:cubicBezTo>
                  <a:cubicBezTo>
                    <a:pt x="0" y="90"/>
                    <a:pt x="2" y="86"/>
                    <a:pt x="5" y="82"/>
                  </a:cubicBezTo>
                  <a:cubicBezTo>
                    <a:pt x="8" y="79"/>
                    <a:pt x="13" y="77"/>
                    <a:pt x="18" y="75"/>
                  </a:cubicBezTo>
                  <a:cubicBezTo>
                    <a:pt x="16" y="74"/>
                    <a:pt x="14" y="73"/>
                    <a:pt x="12" y="71"/>
                  </a:cubicBezTo>
                  <a:cubicBezTo>
                    <a:pt x="11" y="68"/>
                    <a:pt x="10" y="66"/>
                    <a:pt x="10" y="64"/>
                  </a:cubicBezTo>
                  <a:cubicBezTo>
                    <a:pt x="10" y="61"/>
                    <a:pt x="11" y="58"/>
                    <a:pt x="13" y="56"/>
                  </a:cubicBezTo>
                  <a:cubicBezTo>
                    <a:pt x="15" y="54"/>
                    <a:pt x="17" y="52"/>
                    <a:pt x="20" y="50"/>
                  </a:cubicBezTo>
                  <a:cubicBezTo>
                    <a:pt x="16" y="48"/>
                    <a:pt x="13" y="45"/>
                    <a:pt x="10" y="41"/>
                  </a:cubicBezTo>
                  <a:cubicBezTo>
                    <a:pt x="8" y="37"/>
                    <a:pt x="6" y="33"/>
                    <a:pt x="6" y="27"/>
                  </a:cubicBezTo>
                  <a:cubicBezTo>
                    <a:pt x="6" y="19"/>
                    <a:pt x="9" y="12"/>
                    <a:pt x="15" y="7"/>
                  </a:cubicBezTo>
                  <a:cubicBezTo>
                    <a:pt x="20" y="2"/>
                    <a:pt x="28" y="0"/>
                    <a:pt x="38" y="0"/>
                  </a:cubicBezTo>
                  <a:cubicBezTo>
                    <a:pt x="40" y="0"/>
                    <a:pt x="43" y="0"/>
                    <a:pt x="45" y="0"/>
                  </a:cubicBezTo>
                  <a:cubicBezTo>
                    <a:pt x="48" y="1"/>
                    <a:pt x="49" y="1"/>
                    <a:pt x="51" y="1"/>
                  </a:cubicBezTo>
                  <a:lnTo>
                    <a:pt x="78" y="1"/>
                  </a:lnTo>
                  <a:close/>
                  <a:moveTo>
                    <a:pt x="16" y="94"/>
                  </a:moveTo>
                  <a:cubicBezTo>
                    <a:pt x="16" y="97"/>
                    <a:pt x="17" y="100"/>
                    <a:pt x="21" y="102"/>
                  </a:cubicBezTo>
                  <a:cubicBezTo>
                    <a:pt x="24" y="104"/>
                    <a:pt x="28" y="105"/>
                    <a:pt x="34" y="105"/>
                  </a:cubicBezTo>
                  <a:cubicBezTo>
                    <a:pt x="44" y="105"/>
                    <a:pt x="51" y="104"/>
                    <a:pt x="55" y="101"/>
                  </a:cubicBezTo>
                  <a:cubicBezTo>
                    <a:pt x="60" y="99"/>
                    <a:pt x="62" y="95"/>
                    <a:pt x="62" y="91"/>
                  </a:cubicBezTo>
                  <a:cubicBezTo>
                    <a:pt x="62" y="87"/>
                    <a:pt x="61" y="85"/>
                    <a:pt x="58" y="83"/>
                  </a:cubicBezTo>
                  <a:cubicBezTo>
                    <a:pt x="56" y="82"/>
                    <a:pt x="51" y="81"/>
                    <a:pt x="44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27" y="81"/>
                    <a:pt x="23" y="82"/>
                    <a:pt x="20" y="84"/>
                  </a:cubicBezTo>
                  <a:cubicBezTo>
                    <a:pt x="17" y="87"/>
                    <a:pt x="16" y="90"/>
                    <a:pt x="16" y="94"/>
                  </a:cubicBezTo>
                  <a:close/>
                  <a:moveTo>
                    <a:pt x="23" y="27"/>
                  </a:moveTo>
                  <a:cubicBezTo>
                    <a:pt x="23" y="32"/>
                    <a:pt x="24" y="36"/>
                    <a:pt x="27" y="39"/>
                  </a:cubicBezTo>
                  <a:cubicBezTo>
                    <a:pt x="29" y="42"/>
                    <a:pt x="33" y="43"/>
                    <a:pt x="38" y="43"/>
                  </a:cubicBezTo>
                  <a:cubicBezTo>
                    <a:pt x="48" y="43"/>
                    <a:pt x="53" y="38"/>
                    <a:pt x="53" y="27"/>
                  </a:cubicBezTo>
                  <a:cubicBezTo>
                    <a:pt x="53" y="22"/>
                    <a:pt x="51" y="18"/>
                    <a:pt x="49" y="15"/>
                  </a:cubicBezTo>
                  <a:cubicBezTo>
                    <a:pt x="46" y="12"/>
                    <a:pt x="43" y="11"/>
                    <a:pt x="38" y="11"/>
                  </a:cubicBezTo>
                  <a:cubicBezTo>
                    <a:pt x="33" y="11"/>
                    <a:pt x="29" y="12"/>
                    <a:pt x="27" y="15"/>
                  </a:cubicBezTo>
                  <a:cubicBezTo>
                    <a:pt x="24" y="18"/>
                    <a:pt x="23" y="22"/>
                    <a:pt x="23" y="27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xmlns="" id="{0EC4145C-148C-4D83-A244-EB4494E68C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" y="1166"/>
              <a:ext cx="83" cy="98"/>
            </a:xfrm>
            <a:custGeom>
              <a:avLst/>
              <a:gdLst>
                <a:gd name="T0" fmla="*/ 39 w 70"/>
                <a:gd name="T1" fmla="*/ 83 h 83"/>
                <a:gd name="T2" fmla="*/ 10 w 70"/>
                <a:gd name="T3" fmla="*/ 72 h 83"/>
                <a:gd name="T4" fmla="*/ 0 w 70"/>
                <a:gd name="T5" fmla="*/ 42 h 83"/>
                <a:gd name="T6" fmla="*/ 9 w 70"/>
                <a:gd name="T7" fmla="*/ 11 h 83"/>
                <a:gd name="T8" fmla="*/ 36 w 70"/>
                <a:gd name="T9" fmla="*/ 0 h 83"/>
                <a:gd name="T10" fmla="*/ 61 w 70"/>
                <a:gd name="T11" fmla="*/ 10 h 83"/>
                <a:gd name="T12" fmla="*/ 70 w 70"/>
                <a:gd name="T13" fmla="*/ 36 h 83"/>
                <a:gd name="T14" fmla="*/ 70 w 70"/>
                <a:gd name="T15" fmla="*/ 45 h 83"/>
                <a:gd name="T16" fmla="*/ 17 w 70"/>
                <a:gd name="T17" fmla="*/ 45 h 83"/>
                <a:gd name="T18" fmla="*/ 23 w 70"/>
                <a:gd name="T19" fmla="*/ 63 h 83"/>
                <a:gd name="T20" fmla="*/ 40 w 70"/>
                <a:gd name="T21" fmla="*/ 69 h 83"/>
                <a:gd name="T22" fmla="*/ 53 w 70"/>
                <a:gd name="T23" fmla="*/ 68 h 83"/>
                <a:gd name="T24" fmla="*/ 66 w 70"/>
                <a:gd name="T25" fmla="*/ 64 h 83"/>
                <a:gd name="T26" fmla="*/ 66 w 70"/>
                <a:gd name="T27" fmla="*/ 77 h 83"/>
                <a:gd name="T28" fmla="*/ 54 w 70"/>
                <a:gd name="T29" fmla="*/ 82 h 83"/>
                <a:gd name="T30" fmla="*/ 39 w 70"/>
                <a:gd name="T31" fmla="*/ 83 h 83"/>
                <a:gd name="T32" fmla="*/ 36 w 70"/>
                <a:gd name="T33" fmla="*/ 13 h 83"/>
                <a:gd name="T34" fmla="*/ 23 w 70"/>
                <a:gd name="T35" fmla="*/ 18 h 83"/>
                <a:gd name="T36" fmla="*/ 17 w 70"/>
                <a:gd name="T37" fmla="*/ 33 h 83"/>
                <a:gd name="T38" fmla="*/ 54 w 70"/>
                <a:gd name="T39" fmla="*/ 33 h 83"/>
                <a:gd name="T40" fmla="*/ 49 w 70"/>
                <a:gd name="T41" fmla="*/ 18 h 83"/>
                <a:gd name="T42" fmla="*/ 36 w 70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83">
                  <a:moveTo>
                    <a:pt x="39" y="83"/>
                  </a:moveTo>
                  <a:cubicBezTo>
                    <a:pt x="27" y="83"/>
                    <a:pt x="17" y="79"/>
                    <a:pt x="10" y="72"/>
                  </a:cubicBezTo>
                  <a:cubicBezTo>
                    <a:pt x="3" y="65"/>
                    <a:pt x="0" y="55"/>
                    <a:pt x="0" y="42"/>
                  </a:cubicBezTo>
                  <a:cubicBezTo>
                    <a:pt x="0" y="29"/>
                    <a:pt x="3" y="19"/>
                    <a:pt x="9" y="11"/>
                  </a:cubicBezTo>
                  <a:cubicBezTo>
                    <a:pt x="16" y="4"/>
                    <a:pt x="25" y="0"/>
                    <a:pt x="36" y="0"/>
                  </a:cubicBezTo>
                  <a:cubicBezTo>
                    <a:pt x="47" y="0"/>
                    <a:pt x="55" y="3"/>
                    <a:pt x="61" y="10"/>
                  </a:cubicBezTo>
                  <a:cubicBezTo>
                    <a:pt x="67" y="16"/>
                    <a:pt x="70" y="25"/>
                    <a:pt x="70" y="36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7" y="53"/>
                    <a:pt x="19" y="59"/>
                    <a:pt x="23" y="63"/>
                  </a:cubicBezTo>
                  <a:cubicBezTo>
                    <a:pt x="27" y="67"/>
                    <a:pt x="33" y="69"/>
                    <a:pt x="40" y="69"/>
                  </a:cubicBezTo>
                  <a:cubicBezTo>
                    <a:pt x="45" y="69"/>
                    <a:pt x="49" y="69"/>
                    <a:pt x="53" y="68"/>
                  </a:cubicBezTo>
                  <a:cubicBezTo>
                    <a:pt x="57" y="67"/>
                    <a:pt x="62" y="66"/>
                    <a:pt x="66" y="64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2" y="79"/>
                    <a:pt x="58" y="81"/>
                    <a:pt x="54" y="82"/>
                  </a:cubicBezTo>
                  <a:cubicBezTo>
                    <a:pt x="49" y="82"/>
                    <a:pt x="45" y="83"/>
                    <a:pt x="39" y="83"/>
                  </a:cubicBezTo>
                  <a:close/>
                  <a:moveTo>
                    <a:pt x="36" y="13"/>
                  </a:moveTo>
                  <a:cubicBezTo>
                    <a:pt x="31" y="13"/>
                    <a:pt x="26" y="15"/>
                    <a:pt x="23" y="18"/>
                  </a:cubicBezTo>
                  <a:cubicBezTo>
                    <a:pt x="20" y="21"/>
                    <a:pt x="18" y="26"/>
                    <a:pt x="17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3" y="26"/>
                    <a:pt x="52" y="21"/>
                    <a:pt x="49" y="18"/>
                  </a:cubicBezTo>
                  <a:cubicBezTo>
                    <a:pt x="46" y="15"/>
                    <a:pt x="41" y="13"/>
                    <a:pt x="36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xmlns="" id="{CA08C159-275D-4D8E-9FC5-2A546D524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1147"/>
              <a:ext cx="60" cy="117"/>
            </a:xfrm>
            <a:custGeom>
              <a:avLst/>
              <a:gdLst>
                <a:gd name="T0" fmla="*/ 39 w 51"/>
                <a:gd name="T1" fmla="*/ 85 h 99"/>
                <a:gd name="T2" fmla="*/ 51 w 51"/>
                <a:gd name="T3" fmla="*/ 83 h 99"/>
                <a:gd name="T4" fmla="*/ 51 w 51"/>
                <a:gd name="T5" fmla="*/ 96 h 99"/>
                <a:gd name="T6" fmla="*/ 44 w 51"/>
                <a:gd name="T7" fmla="*/ 98 h 99"/>
                <a:gd name="T8" fmla="*/ 35 w 51"/>
                <a:gd name="T9" fmla="*/ 99 h 99"/>
                <a:gd name="T10" fmla="*/ 11 w 51"/>
                <a:gd name="T11" fmla="*/ 73 h 99"/>
                <a:gd name="T12" fmla="*/ 11 w 51"/>
                <a:gd name="T13" fmla="*/ 30 h 99"/>
                <a:gd name="T14" fmla="*/ 0 w 51"/>
                <a:gd name="T15" fmla="*/ 30 h 99"/>
                <a:gd name="T16" fmla="*/ 0 w 51"/>
                <a:gd name="T17" fmla="*/ 23 h 99"/>
                <a:gd name="T18" fmla="*/ 11 w 51"/>
                <a:gd name="T19" fmla="*/ 17 h 99"/>
                <a:gd name="T20" fmla="*/ 17 w 51"/>
                <a:gd name="T21" fmla="*/ 0 h 99"/>
                <a:gd name="T22" fmla="*/ 28 w 51"/>
                <a:gd name="T23" fmla="*/ 0 h 99"/>
                <a:gd name="T24" fmla="*/ 28 w 51"/>
                <a:gd name="T25" fmla="*/ 17 h 99"/>
                <a:gd name="T26" fmla="*/ 50 w 51"/>
                <a:gd name="T27" fmla="*/ 17 h 99"/>
                <a:gd name="T28" fmla="*/ 50 w 51"/>
                <a:gd name="T29" fmla="*/ 30 h 99"/>
                <a:gd name="T30" fmla="*/ 28 w 51"/>
                <a:gd name="T31" fmla="*/ 30 h 99"/>
                <a:gd name="T32" fmla="*/ 28 w 51"/>
                <a:gd name="T33" fmla="*/ 73 h 99"/>
                <a:gd name="T34" fmla="*/ 31 w 51"/>
                <a:gd name="T35" fmla="*/ 82 h 99"/>
                <a:gd name="T36" fmla="*/ 39 w 51"/>
                <a:gd name="T3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99">
                  <a:moveTo>
                    <a:pt x="39" y="85"/>
                  </a:moveTo>
                  <a:cubicBezTo>
                    <a:pt x="43" y="85"/>
                    <a:pt x="47" y="84"/>
                    <a:pt x="51" y="83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49" y="97"/>
                    <a:pt x="47" y="97"/>
                    <a:pt x="44" y="98"/>
                  </a:cubicBezTo>
                  <a:cubicBezTo>
                    <a:pt x="41" y="99"/>
                    <a:pt x="38" y="99"/>
                    <a:pt x="35" y="99"/>
                  </a:cubicBezTo>
                  <a:cubicBezTo>
                    <a:pt x="19" y="99"/>
                    <a:pt x="11" y="90"/>
                    <a:pt x="11" y="7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7"/>
                    <a:pt x="29" y="80"/>
                    <a:pt x="31" y="82"/>
                  </a:cubicBezTo>
                  <a:cubicBezTo>
                    <a:pt x="33" y="84"/>
                    <a:pt x="35" y="85"/>
                    <a:pt x="39" y="85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xmlns="" id="{989BE743-4E33-48CF-B564-E87F5B42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" y="1129"/>
              <a:ext cx="84" cy="133"/>
            </a:xfrm>
            <a:custGeom>
              <a:avLst/>
              <a:gdLst>
                <a:gd name="T0" fmla="*/ 71 w 71"/>
                <a:gd name="T1" fmla="*/ 112 h 112"/>
                <a:gd name="T2" fmla="*/ 54 w 71"/>
                <a:gd name="T3" fmla="*/ 112 h 112"/>
                <a:gd name="T4" fmla="*/ 54 w 71"/>
                <a:gd name="T5" fmla="*/ 63 h 112"/>
                <a:gd name="T6" fmla="*/ 50 w 71"/>
                <a:gd name="T7" fmla="*/ 49 h 112"/>
                <a:gd name="T8" fmla="*/ 38 w 71"/>
                <a:gd name="T9" fmla="*/ 45 h 112"/>
                <a:gd name="T10" fmla="*/ 22 w 71"/>
                <a:gd name="T11" fmla="*/ 51 h 112"/>
                <a:gd name="T12" fmla="*/ 17 w 71"/>
                <a:gd name="T13" fmla="*/ 73 h 112"/>
                <a:gd name="T14" fmla="*/ 17 w 71"/>
                <a:gd name="T15" fmla="*/ 112 h 112"/>
                <a:gd name="T16" fmla="*/ 0 w 71"/>
                <a:gd name="T17" fmla="*/ 112 h 112"/>
                <a:gd name="T18" fmla="*/ 0 w 71"/>
                <a:gd name="T19" fmla="*/ 0 h 112"/>
                <a:gd name="T20" fmla="*/ 17 w 71"/>
                <a:gd name="T21" fmla="*/ 0 h 112"/>
                <a:gd name="T22" fmla="*/ 17 w 71"/>
                <a:gd name="T23" fmla="*/ 28 h 112"/>
                <a:gd name="T24" fmla="*/ 17 w 71"/>
                <a:gd name="T25" fmla="*/ 43 h 112"/>
                <a:gd name="T26" fmla="*/ 18 w 71"/>
                <a:gd name="T27" fmla="*/ 43 h 112"/>
                <a:gd name="T28" fmla="*/ 27 w 71"/>
                <a:gd name="T29" fmla="*/ 34 h 112"/>
                <a:gd name="T30" fmla="*/ 42 w 71"/>
                <a:gd name="T31" fmla="*/ 31 h 112"/>
                <a:gd name="T32" fmla="*/ 71 w 71"/>
                <a:gd name="T33" fmla="*/ 60 h 112"/>
                <a:gd name="T34" fmla="*/ 71 w 71"/>
                <a:gd name="T3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112">
                  <a:moveTo>
                    <a:pt x="71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57"/>
                    <a:pt x="52" y="52"/>
                    <a:pt x="50" y="49"/>
                  </a:cubicBezTo>
                  <a:cubicBezTo>
                    <a:pt x="47" y="46"/>
                    <a:pt x="44" y="45"/>
                    <a:pt x="38" y="45"/>
                  </a:cubicBezTo>
                  <a:cubicBezTo>
                    <a:pt x="31" y="45"/>
                    <a:pt x="26" y="47"/>
                    <a:pt x="22" y="51"/>
                  </a:cubicBezTo>
                  <a:cubicBezTo>
                    <a:pt x="19" y="56"/>
                    <a:pt x="17" y="63"/>
                    <a:pt x="17" y="73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33"/>
                    <a:pt x="17" y="38"/>
                    <a:pt x="17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39"/>
                    <a:pt x="23" y="36"/>
                    <a:pt x="27" y="34"/>
                  </a:cubicBezTo>
                  <a:cubicBezTo>
                    <a:pt x="31" y="32"/>
                    <a:pt x="36" y="31"/>
                    <a:pt x="42" y="31"/>
                  </a:cubicBezTo>
                  <a:cubicBezTo>
                    <a:pt x="61" y="31"/>
                    <a:pt x="71" y="41"/>
                    <a:pt x="71" y="60"/>
                  </a:cubicBezTo>
                  <a:lnTo>
                    <a:pt x="71" y="112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xmlns="" id="{CA7D6B50-4973-4B27-ACCA-C1298617CC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8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49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5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3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8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0" y="21"/>
                    <a:pt x="18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2" y="21"/>
                    <a:pt x="49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xmlns="" id="{8DB4286B-C251-467C-BE93-2640E6DB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7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7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7" y="4"/>
                  </a:cubicBezTo>
                  <a:cubicBezTo>
                    <a:pt x="31" y="1"/>
                    <a:pt x="36" y="0"/>
                    <a:pt x="40" y="0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xmlns="" id="{B7243C43-E276-4D13-864B-CA8C701EC9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" y="1131"/>
              <a:ext cx="22" cy="131"/>
            </a:xfrm>
            <a:custGeom>
              <a:avLst/>
              <a:gdLst>
                <a:gd name="T0" fmla="*/ 0 w 19"/>
                <a:gd name="T1" fmla="*/ 9 h 110"/>
                <a:gd name="T2" fmla="*/ 2 w 19"/>
                <a:gd name="T3" fmla="*/ 2 h 110"/>
                <a:gd name="T4" fmla="*/ 9 w 19"/>
                <a:gd name="T5" fmla="*/ 0 h 110"/>
                <a:gd name="T6" fmla="*/ 16 w 19"/>
                <a:gd name="T7" fmla="*/ 2 h 110"/>
                <a:gd name="T8" fmla="*/ 19 w 19"/>
                <a:gd name="T9" fmla="*/ 9 h 110"/>
                <a:gd name="T10" fmla="*/ 16 w 19"/>
                <a:gd name="T11" fmla="*/ 16 h 110"/>
                <a:gd name="T12" fmla="*/ 9 w 19"/>
                <a:gd name="T13" fmla="*/ 19 h 110"/>
                <a:gd name="T14" fmla="*/ 2 w 19"/>
                <a:gd name="T15" fmla="*/ 16 h 110"/>
                <a:gd name="T16" fmla="*/ 0 w 19"/>
                <a:gd name="T17" fmla="*/ 9 h 110"/>
                <a:gd name="T18" fmla="*/ 18 w 19"/>
                <a:gd name="T19" fmla="*/ 110 h 110"/>
                <a:gd name="T20" fmla="*/ 1 w 19"/>
                <a:gd name="T21" fmla="*/ 110 h 110"/>
                <a:gd name="T22" fmla="*/ 1 w 19"/>
                <a:gd name="T23" fmla="*/ 30 h 110"/>
                <a:gd name="T24" fmla="*/ 18 w 19"/>
                <a:gd name="T25" fmla="*/ 30 h 110"/>
                <a:gd name="T26" fmla="*/ 18 w 19"/>
                <a:gd name="T2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0">
                  <a:moveTo>
                    <a:pt x="0" y="9"/>
                  </a:move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2" y="0"/>
                    <a:pt x="15" y="1"/>
                    <a:pt x="16" y="2"/>
                  </a:cubicBezTo>
                  <a:cubicBezTo>
                    <a:pt x="18" y="4"/>
                    <a:pt x="19" y="6"/>
                    <a:pt x="19" y="9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8"/>
                    <a:pt x="12" y="19"/>
                    <a:pt x="9" y="19"/>
                  </a:cubicBezTo>
                  <a:cubicBezTo>
                    <a:pt x="6" y="19"/>
                    <a:pt x="4" y="18"/>
                    <a:pt x="2" y="16"/>
                  </a:cubicBezTo>
                  <a:cubicBezTo>
                    <a:pt x="1" y="14"/>
                    <a:pt x="0" y="12"/>
                    <a:pt x="0" y="9"/>
                  </a:cubicBezTo>
                  <a:close/>
                  <a:moveTo>
                    <a:pt x="18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8" y="30"/>
                    <a:pt x="18" y="30"/>
                    <a:pt x="18" y="30"/>
                  </a:cubicBezTo>
                  <a:lnTo>
                    <a:pt x="18" y="11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xmlns="" id="{32E4ECD1-BDC5-4543-97DE-875591933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" y="1166"/>
              <a:ext cx="70" cy="98"/>
            </a:xfrm>
            <a:custGeom>
              <a:avLst/>
              <a:gdLst>
                <a:gd name="T0" fmla="*/ 59 w 59"/>
                <a:gd name="T1" fmla="*/ 59 h 83"/>
                <a:gd name="T2" fmla="*/ 50 w 59"/>
                <a:gd name="T3" fmla="*/ 77 h 83"/>
                <a:gd name="T4" fmla="*/ 26 w 59"/>
                <a:gd name="T5" fmla="*/ 83 h 83"/>
                <a:gd name="T6" fmla="*/ 0 w 59"/>
                <a:gd name="T7" fmla="*/ 78 h 83"/>
                <a:gd name="T8" fmla="*/ 0 w 59"/>
                <a:gd name="T9" fmla="*/ 63 h 83"/>
                <a:gd name="T10" fmla="*/ 26 w 59"/>
                <a:gd name="T11" fmla="*/ 70 h 83"/>
                <a:gd name="T12" fmla="*/ 42 w 59"/>
                <a:gd name="T13" fmla="*/ 60 h 83"/>
                <a:gd name="T14" fmla="*/ 40 w 59"/>
                <a:gd name="T15" fmla="*/ 55 h 83"/>
                <a:gd name="T16" fmla="*/ 34 w 59"/>
                <a:gd name="T17" fmla="*/ 51 h 83"/>
                <a:gd name="T18" fmla="*/ 23 w 59"/>
                <a:gd name="T19" fmla="*/ 46 h 83"/>
                <a:gd name="T20" fmla="*/ 5 w 59"/>
                <a:gd name="T21" fmla="*/ 35 h 83"/>
                <a:gd name="T22" fmla="*/ 0 w 59"/>
                <a:gd name="T23" fmla="*/ 22 h 83"/>
                <a:gd name="T24" fmla="*/ 8 w 59"/>
                <a:gd name="T25" fmla="*/ 6 h 83"/>
                <a:gd name="T26" fmla="*/ 31 w 59"/>
                <a:gd name="T27" fmla="*/ 0 h 83"/>
                <a:gd name="T28" fmla="*/ 57 w 59"/>
                <a:gd name="T29" fmla="*/ 6 h 83"/>
                <a:gd name="T30" fmla="*/ 52 w 59"/>
                <a:gd name="T31" fmla="*/ 18 h 83"/>
                <a:gd name="T32" fmla="*/ 30 w 59"/>
                <a:gd name="T33" fmla="*/ 13 h 83"/>
                <a:gd name="T34" fmla="*/ 17 w 59"/>
                <a:gd name="T35" fmla="*/ 21 h 83"/>
                <a:gd name="T36" fmla="*/ 20 w 59"/>
                <a:gd name="T37" fmla="*/ 27 h 83"/>
                <a:gd name="T38" fmla="*/ 35 w 59"/>
                <a:gd name="T39" fmla="*/ 34 h 83"/>
                <a:gd name="T40" fmla="*/ 50 w 59"/>
                <a:gd name="T41" fmla="*/ 41 h 83"/>
                <a:gd name="T42" fmla="*/ 56 w 59"/>
                <a:gd name="T43" fmla="*/ 49 h 83"/>
                <a:gd name="T44" fmla="*/ 59 w 59"/>
                <a:gd name="T45" fmla="*/ 5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83">
                  <a:moveTo>
                    <a:pt x="59" y="59"/>
                  </a:moveTo>
                  <a:cubicBezTo>
                    <a:pt x="59" y="66"/>
                    <a:pt x="56" y="72"/>
                    <a:pt x="50" y="77"/>
                  </a:cubicBezTo>
                  <a:cubicBezTo>
                    <a:pt x="44" y="81"/>
                    <a:pt x="36" y="83"/>
                    <a:pt x="26" y="83"/>
                  </a:cubicBezTo>
                  <a:cubicBezTo>
                    <a:pt x="15" y="83"/>
                    <a:pt x="6" y="81"/>
                    <a:pt x="0" y="7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68"/>
                    <a:pt x="18" y="70"/>
                    <a:pt x="26" y="70"/>
                  </a:cubicBezTo>
                  <a:cubicBezTo>
                    <a:pt x="37" y="70"/>
                    <a:pt x="42" y="67"/>
                    <a:pt x="42" y="60"/>
                  </a:cubicBezTo>
                  <a:cubicBezTo>
                    <a:pt x="42" y="58"/>
                    <a:pt x="41" y="57"/>
                    <a:pt x="40" y="55"/>
                  </a:cubicBezTo>
                  <a:cubicBezTo>
                    <a:pt x="39" y="54"/>
                    <a:pt x="37" y="53"/>
                    <a:pt x="34" y="51"/>
                  </a:cubicBezTo>
                  <a:cubicBezTo>
                    <a:pt x="32" y="50"/>
                    <a:pt x="28" y="48"/>
                    <a:pt x="23" y="46"/>
                  </a:cubicBezTo>
                  <a:cubicBezTo>
                    <a:pt x="14" y="43"/>
                    <a:pt x="8" y="39"/>
                    <a:pt x="5" y="35"/>
                  </a:cubicBezTo>
                  <a:cubicBezTo>
                    <a:pt x="1" y="32"/>
                    <a:pt x="0" y="27"/>
                    <a:pt x="0" y="22"/>
                  </a:cubicBezTo>
                  <a:cubicBezTo>
                    <a:pt x="0" y="15"/>
                    <a:pt x="3" y="9"/>
                    <a:pt x="8" y="6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40" y="0"/>
                    <a:pt x="49" y="2"/>
                    <a:pt x="57" y="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15"/>
                    <a:pt x="36" y="13"/>
                    <a:pt x="30" y="13"/>
                  </a:cubicBezTo>
                  <a:cubicBezTo>
                    <a:pt x="21" y="13"/>
                    <a:pt x="17" y="16"/>
                    <a:pt x="17" y="21"/>
                  </a:cubicBezTo>
                  <a:cubicBezTo>
                    <a:pt x="17" y="23"/>
                    <a:pt x="18" y="25"/>
                    <a:pt x="20" y="27"/>
                  </a:cubicBezTo>
                  <a:cubicBezTo>
                    <a:pt x="22" y="29"/>
                    <a:pt x="28" y="31"/>
                    <a:pt x="35" y="34"/>
                  </a:cubicBezTo>
                  <a:cubicBezTo>
                    <a:pt x="42" y="37"/>
                    <a:pt x="47" y="39"/>
                    <a:pt x="50" y="41"/>
                  </a:cubicBezTo>
                  <a:cubicBezTo>
                    <a:pt x="53" y="43"/>
                    <a:pt x="55" y="46"/>
                    <a:pt x="56" y="49"/>
                  </a:cubicBezTo>
                  <a:cubicBezTo>
                    <a:pt x="58" y="51"/>
                    <a:pt x="59" y="55"/>
                    <a:pt x="59" y="59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xmlns="" id="{57091D14-B664-4728-BAC9-0EE6096FF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5" y="1166"/>
              <a:ext cx="85" cy="139"/>
            </a:xfrm>
            <a:custGeom>
              <a:avLst/>
              <a:gdLst>
                <a:gd name="T0" fmla="*/ 40 w 72"/>
                <a:gd name="T1" fmla="*/ 83 h 117"/>
                <a:gd name="T2" fmla="*/ 17 w 72"/>
                <a:gd name="T3" fmla="*/ 72 h 117"/>
                <a:gd name="T4" fmla="*/ 16 w 72"/>
                <a:gd name="T5" fmla="*/ 72 h 117"/>
                <a:gd name="T6" fmla="*/ 17 w 72"/>
                <a:gd name="T7" fmla="*/ 84 h 117"/>
                <a:gd name="T8" fmla="*/ 17 w 72"/>
                <a:gd name="T9" fmla="*/ 117 h 117"/>
                <a:gd name="T10" fmla="*/ 0 w 72"/>
                <a:gd name="T11" fmla="*/ 117 h 117"/>
                <a:gd name="T12" fmla="*/ 0 w 72"/>
                <a:gd name="T13" fmla="*/ 1 h 117"/>
                <a:gd name="T14" fmla="*/ 14 w 72"/>
                <a:gd name="T15" fmla="*/ 1 h 117"/>
                <a:gd name="T16" fmla="*/ 16 w 72"/>
                <a:gd name="T17" fmla="*/ 12 h 117"/>
                <a:gd name="T18" fmla="*/ 17 w 72"/>
                <a:gd name="T19" fmla="*/ 12 h 117"/>
                <a:gd name="T20" fmla="*/ 41 w 72"/>
                <a:gd name="T21" fmla="*/ 0 h 117"/>
                <a:gd name="T22" fmla="*/ 64 w 72"/>
                <a:gd name="T23" fmla="*/ 11 h 117"/>
                <a:gd name="T24" fmla="*/ 72 w 72"/>
                <a:gd name="T25" fmla="*/ 41 h 117"/>
                <a:gd name="T26" fmla="*/ 64 w 72"/>
                <a:gd name="T27" fmla="*/ 72 h 117"/>
                <a:gd name="T28" fmla="*/ 40 w 72"/>
                <a:gd name="T29" fmla="*/ 83 h 117"/>
                <a:gd name="T30" fmla="*/ 36 w 72"/>
                <a:gd name="T31" fmla="*/ 14 h 117"/>
                <a:gd name="T32" fmla="*/ 22 w 72"/>
                <a:gd name="T33" fmla="*/ 20 h 117"/>
                <a:gd name="T34" fmla="*/ 17 w 72"/>
                <a:gd name="T35" fmla="*/ 39 h 117"/>
                <a:gd name="T36" fmla="*/ 17 w 72"/>
                <a:gd name="T37" fmla="*/ 41 h 117"/>
                <a:gd name="T38" fmla="*/ 22 w 72"/>
                <a:gd name="T39" fmla="*/ 62 h 117"/>
                <a:gd name="T40" fmla="*/ 37 w 72"/>
                <a:gd name="T41" fmla="*/ 69 h 117"/>
                <a:gd name="T42" fmla="*/ 50 w 72"/>
                <a:gd name="T43" fmla="*/ 62 h 117"/>
                <a:gd name="T44" fmla="*/ 55 w 72"/>
                <a:gd name="T45" fmla="*/ 41 h 117"/>
                <a:gd name="T46" fmla="*/ 50 w 72"/>
                <a:gd name="T47" fmla="*/ 21 h 117"/>
                <a:gd name="T48" fmla="*/ 36 w 72"/>
                <a:gd name="T49" fmla="*/ 1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117">
                  <a:moveTo>
                    <a:pt x="40" y="83"/>
                  </a:moveTo>
                  <a:cubicBezTo>
                    <a:pt x="30" y="83"/>
                    <a:pt x="23" y="79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9"/>
                    <a:pt x="17" y="83"/>
                    <a:pt x="17" y="8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6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4"/>
                    <a:pt x="30" y="0"/>
                    <a:pt x="41" y="0"/>
                  </a:cubicBezTo>
                  <a:cubicBezTo>
                    <a:pt x="51" y="0"/>
                    <a:pt x="59" y="4"/>
                    <a:pt x="64" y="11"/>
                  </a:cubicBezTo>
                  <a:cubicBezTo>
                    <a:pt x="70" y="18"/>
                    <a:pt x="72" y="28"/>
                    <a:pt x="72" y="41"/>
                  </a:cubicBezTo>
                  <a:cubicBezTo>
                    <a:pt x="72" y="54"/>
                    <a:pt x="70" y="64"/>
                    <a:pt x="64" y="72"/>
                  </a:cubicBezTo>
                  <a:cubicBezTo>
                    <a:pt x="58" y="79"/>
                    <a:pt x="50" y="83"/>
                    <a:pt x="40" y="83"/>
                  </a:cubicBezTo>
                  <a:close/>
                  <a:moveTo>
                    <a:pt x="36" y="14"/>
                  </a:moveTo>
                  <a:cubicBezTo>
                    <a:pt x="30" y="14"/>
                    <a:pt x="25" y="16"/>
                    <a:pt x="22" y="20"/>
                  </a:cubicBezTo>
                  <a:cubicBezTo>
                    <a:pt x="18" y="24"/>
                    <a:pt x="17" y="30"/>
                    <a:pt x="17" y="39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51"/>
                    <a:pt x="18" y="58"/>
                    <a:pt x="22" y="62"/>
                  </a:cubicBezTo>
                  <a:cubicBezTo>
                    <a:pt x="25" y="67"/>
                    <a:pt x="30" y="69"/>
                    <a:pt x="37" y="69"/>
                  </a:cubicBezTo>
                  <a:cubicBezTo>
                    <a:pt x="43" y="69"/>
                    <a:pt x="47" y="67"/>
                    <a:pt x="50" y="62"/>
                  </a:cubicBezTo>
                  <a:cubicBezTo>
                    <a:pt x="53" y="57"/>
                    <a:pt x="55" y="50"/>
                    <a:pt x="55" y="41"/>
                  </a:cubicBezTo>
                  <a:cubicBezTo>
                    <a:pt x="55" y="32"/>
                    <a:pt x="53" y="25"/>
                    <a:pt x="50" y="21"/>
                  </a:cubicBezTo>
                  <a:cubicBezTo>
                    <a:pt x="47" y="16"/>
                    <a:pt x="42" y="14"/>
                    <a:pt x="36" y="14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xmlns="" id="{FCB5EB16-5577-4E41-AA16-8D8EA6B967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" y="1166"/>
              <a:ext cx="89" cy="98"/>
            </a:xfrm>
            <a:custGeom>
              <a:avLst/>
              <a:gdLst>
                <a:gd name="T0" fmla="*/ 75 w 75"/>
                <a:gd name="T1" fmla="*/ 41 h 83"/>
                <a:gd name="T2" fmla="*/ 65 w 75"/>
                <a:gd name="T3" fmla="*/ 72 h 83"/>
                <a:gd name="T4" fmla="*/ 37 w 75"/>
                <a:gd name="T5" fmla="*/ 83 h 83"/>
                <a:gd name="T6" fmla="*/ 18 w 75"/>
                <a:gd name="T7" fmla="*/ 78 h 83"/>
                <a:gd name="T8" fmla="*/ 4 w 75"/>
                <a:gd name="T9" fmla="*/ 63 h 83"/>
                <a:gd name="T10" fmla="*/ 0 w 75"/>
                <a:gd name="T11" fmla="*/ 41 h 83"/>
                <a:gd name="T12" fmla="*/ 10 w 75"/>
                <a:gd name="T13" fmla="*/ 11 h 83"/>
                <a:gd name="T14" fmla="*/ 38 w 75"/>
                <a:gd name="T15" fmla="*/ 0 h 83"/>
                <a:gd name="T16" fmla="*/ 65 w 75"/>
                <a:gd name="T17" fmla="*/ 11 h 83"/>
                <a:gd name="T18" fmla="*/ 75 w 75"/>
                <a:gd name="T19" fmla="*/ 41 h 83"/>
                <a:gd name="T20" fmla="*/ 17 w 75"/>
                <a:gd name="T21" fmla="*/ 41 h 83"/>
                <a:gd name="T22" fmla="*/ 38 w 75"/>
                <a:gd name="T23" fmla="*/ 69 h 83"/>
                <a:gd name="T24" fmla="*/ 58 w 75"/>
                <a:gd name="T25" fmla="*/ 41 h 83"/>
                <a:gd name="T26" fmla="*/ 38 w 75"/>
                <a:gd name="T27" fmla="*/ 14 h 83"/>
                <a:gd name="T28" fmla="*/ 22 w 75"/>
                <a:gd name="T29" fmla="*/ 21 h 83"/>
                <a:gd name="T30" fmla="*/ 17 w 75"/>
                <a:gd name="T31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83">
                  <a:moveTo>
                    <a:pt x="75" y="41"/>
                  </a:moveTo>
                  <a:cubicBezTo>
                    <a:pt x="75" y="54"/>
                    <a:pt x="72" y="64"/>
                    <a:pt x="65" y="72"/>
                  </a:cubicBezTo>
                  <a:cubicBezTo>
                    <a:pt x="59" y="79"/>
                    <a:pt x="49" y="83"/>
                    <a:pt x="37" y="83"/>
                  </a:cubicBezTo>
                  <a:cubicBezTo>
                    <a:pt x="30" y="83"/>
                    <a:pt x="23" y="81"/>
                    <a:pt x="18" y="78"/>
                  </a:cubicBezTo>
                  <a:cubicBezTo>
                    <a:pt x="12" y="74"/>
                    <a:pt x="8" y="70"/>
                    <a:pt x="4" y="63"/>
                  </a:cubicBezTo>
                  <a:cubicBezTo>
                    <a:pt x="1" y="57"/>
                    <a:pt x="0" y="50"/>
                    <a:pt x="0" y="41"/>
                  </a:cubicBezTo>
                  <a:cubicBezTo>
                    <a:pt x="0" y="28"/>
                    <a:pt x="3" y="18"/>
                    <a:pt x="10" y="11"/>
                  </a:cubicBezTo>
                  <a:cubicBezTo>
                    <a:pt x="16" y="4"/>
                    <a:pt x="26" y="0"/>
                    <a:pt x="38" y="0"/>
                  </a:cubicBezTo>
                  <a:cubicBezTo>
                    <a:pt x="49" y="0"/>
                    <a:pt x="59" y="4"/>
                    <a:pt x="65" y="11"/>
                  </a:cubicBezTo>
                  <a:cubicBezTo>
                    <a:pt x="72" y="19"/>
                    <a:pt x="75" y="29"/>
                    <a:pt x="75" y="41"/>
                  </a:cubicBezTo>
                  <a:close/>
                  <a:moveTo>
                    <a:pt x="17" y="41"/>
                  </a:moveTo>
                  <a:cubicBezTo>
                    <a:pt x="17" y="60"/>
                    <a:pt x="24" y="69"/>
                    <a:pt x="38" y="69"/>
                  </a:cubicBezTo>
                  <a:cubicBezTo>
                    <a:pt x="51" y="69"/>
                    <a:pt x="58" y="60"/>
                    <a:pt x="58" y="41"/>
                  </a:cubicBezTo>
                  <a:cubicBezTo>
                    <a:pt x="58" y="23"/>
                    <a:pt x="51" y="14"/>
                    <a:pt x="38" y="14"/>
                  </a:cubicBezTo>
                  <a:cubicBezTo>
                    <a:pt x="30" y="14"/>
                    <a:pt x="25" y="16"/>
                    <a:pt x="22" y="21"/>
                  </a:cubicBezTo>
                  <a:cubicBezTo>
                    <a:pt x="19" y="26"/>
                    <a:pt x="17" y="32"/>
                    <a:pt x="17" y="4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xmlns="" id="{36755B36-EA84-44DA-B6FE-C1FAB9EC7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" y="1167"/>
              <a:ext cx="140" cy="95"/>
            </a:xfrm>
            <a:custGeom>
              <a:avLst/>
              <a:gdLst>
                <a:gd name="T0" fmla="*/ 76 w 118"/>
                <a:gd name="T1" fmla="*/ 80 h 80"/>
                <a:gd name="T2" fmla="*/ 66 w 118"/>
                <a:gd name="T3" fmla="*/ 43 h 80"/>
                <a:gd name="T4" fmla="*/ 59 w 118"/>
                <a:gd name="T5" fmla="*/ 16 h 80"/>
                <a:gd name="T6" fmla="*/ 59 w 118"/>
                <a:gd name="T7" fmla="*/ 16 h 80"/>
                <a:gd name="T8" fmla="*/ 52 w 118"/>
                <a:gd name="T9" fmla="*/ 43 h 80"/>
                <a:gd name="T10" fmla="*/ 41 w 118"/>
                <a:gd name="T11" fmla="*/ 80 h 80"/>
                <a:gd name="T12" fmla="*/ 23 w 118"/>
                <a:gd name="T13" fmla="*/ 80 h 80"/>
                <a:gd name="T14" fmla="*/ 0 w 118"/>
                <a:gd name="T15" fmla="*/ 0 h 80"/>
                <a:gd name="T16" fmla="*/ 17 w 118"/>
                <a:gd name="T17" fmla="*/ 0 h 80"/>
                <a:gd name="T18" fmla="*/ 28 w 118"/>
                <a:gd name="T19" fmla="*/ 40 h 80"/>
                <a:gd name="T20" fmla="*/ 33 w 118"/>
                <a:gd name="T21" fmla="*/ 65 h 80"/>
                <a:gd name="T22" fmla="*/ 33 w 118"/>
                <a:gd name="T23" fmla="*/ 65 h 80"/>
                <a:gd name="T24" fmla="*/ 35 w 118"/>
                <a:gd name="T25" fmla="*/ 53 h 80"/>
                <a:gd name="T26" fmla="*/ 38 w 118"/>
                <a:gd name="T27" fmla="*/ 42 h 80"/>
                <a:gd name="T28" fmla="*/ 50 w 118"/>
                <a:gd name="T29" fmla="*/ 0 h 80"/>
                <a:gd name="T30" fmla="*/ 69 w 118"/>
                <a:gd name="T31" fmla="*/ 0 h 80"/>
                <a:gd name="T32" fmla="*/ 80 w 118"/>
                <a:gd name="T33" fmla="*/ 42 h 80"/>
                <a:gd name="T34" fmla="*/ 83 w 118"/>
                <a:gd name="T35" fmla="*/ 53 h 80"/>
                <a:gd name="T36" fmla="*/ 85 w 118"/>
                <a:gd name="T37" fmla="*/ 65 h 80"/>
                <a:gd name="T38" fmla="*/ 86 w 118"/>
                <a:gd name="T39" fmla="*/ 65 h 80"/>
                <a:gd name="T40" fmla="*/ 91 w 118"/>
                <a:gd name="T41" fmla="*/ 40 h 80"/>
                <a:gd name="T42" fmla="*/ 101 w 118"/>
                <a:gd name="T43" fmla="*/ 0 h 80"/>
                <a:gd name="T44" fmla="*/ 118 w 118"/>
                <a:gd name="T45" fmla="*/ 0 h 80"/>
                <a:gd name="T46" fmla="*/ 95 w 118"/>
                <a:gd name="T47" fmla="*/ 80 h 80"/>
                <a:gd name="T48" fmla="*/ 76 w 118"/>
                <a:gd name="T4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80">
                  <a:moveTo>
                    <a:pt x="76" y="80"/>
                  </a:moveTo>
                  <a:cubicBezTo>
                    <a:pt x="66" y="43"/>
                    <a:pt x="66" y="43"/>
                    <a:pt x="66" y="43"/>
                  </a:cubicBezTo>
                  <a:cubicBezTo>
                    <a:pt x="65" y="39"/>
                    <a:pt x="63" y="30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6" y="29"/>
                    <a:pt x="54" y="38"/>
                    <a:pt x="52" y="43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50"/>
                    <a:pt x="32" y="58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1"/>
                    <a:pt x="34" y="57"/>
                    <a:pt x="35" y="53"/>
                  </a:cubicBezTo>
                  <a:cubicBezTo>
                    <a:pt x="36" y="48"/>
                    <a:pt x="37" y="45"/>
                    <a:pt x="38" y="4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1" y="45"/>
                    <a:pt x="82" y="48"/>
                    <a:pt x="83" y="53"/>
                  </a:cubicBezTo>
                  <a:cubicBezTo>
                    <a:pt x="84" y="58"/>
                    <a:pt x="85" y="62"/>
                    <a:pt x="85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59"/>
                    <a:pt x="88" y="50"/>
                    <a:pt x="91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5" y="80"/>
                    <a:pt x="95" y="80"/>
                    <a:pt x="95" y="80"/>
                  </a:cubicBezTo>
                  <a:lnTo>
                    <a:pt x="76" y="8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xmlns="" id="{D39BE739-7240-4360-A26D-B7F6D19696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4" y="1166"/>
              <a:ext cx="84" cy="98"/>
            </a:xfrm>
            <a:custGeom>
              <a:avLst/>
              <a:gdLst>
                <a:gd name="T0" fmla="*/ 40 w 71"/>
                <a:gd name="T1" fmla="*/ 83 h 83"/>
                <a:gd name="T2" fmla="*/ 11 w 71"/>
                <a:gd name="T3" fmla="*/ 72 h 83"/>
                <a:gd name="T4" fmla="*/ 0 w 71"/>
                <a:gd name="T5" fmla="*/ 42 h 83"/>
                <a:gd name="T6" fmla="*/ 10 w 71"/>
                <a:gd name="T7" fmla="*/ 11 h 83"/>
                <a:gd name="T8" fmla="*/ 37 w 71"/>
                <a:gd name="T9" fmla="*/ 0 h 83"/>
                <a:gd name="T10" fmla="*/ 62 w 71"/>
                <a:gd name="T11" fmla="*/ 10 h 83"/>
                <a:gd name="T12" fmla="*/ 71 w 71"/>
                <a:gd name="T13" fmla="*/ 36 h 83"/>
                <a:gd name="T14" fmla="*/ 71 w 71"/>
                <a:gd name="T15" fmla="*/ 45 h 83"/>
                <a:gd name="T16" fmla="*/ 18 w 71"/>
                <a:gd name="T17" fmla="*/ 45 h 83"/>
                <a:gd name="T18" fmla="*/ 24 w 71"/>
                <a:gd name="T19" fmla="*/ 63 h 83"/>
                <a:gd name="T20" fmla="*/ 41 w 71"/>
                <a:gd name="T21" fmla="*/ 69 h 83"/>
                <a:gd name="T22" fmla="*/ 54 w 71"/>
                <a:gd name="T23" fmla="*/ 68 h 83"/>
                <a:gd name="T24" fmla="*/ 67 w 71"/>
                <a:gd name="T25" fmla="*/ 64 h 83"/>
                <a:gd name="T26" fmla="*/ 67 w 71"/>
                <a:gd name="T27" fmla="*/ 77 h 83"/>
                <a:gd name="T28" fmla="*/ 54 w 71"/>
                <a:gd name="T29" fmla="*/ 82 h 83"/>
                <a:gd name="T30" fmla="*/ 40 w 71"/>
                <a:gd name="T31" fmla="*/ 83 h 83"/>
                <a:gd name="T32" fmla="*/ 37 w 71"/>
                <a:gd name="T33" fmla="*/ 13 h 83"/>
                <a:gd name="T34" fmla="*/ 24 w 71"/>
                <a:gd name="T35" fmla="*/ 18 h 83"/>
                <a:gd name="T36" fmla="*/ 18 w 71"/>
                <a:gd name="T37" fmla="*/ 33 h 83"/>
                <a:gd name="T38" fmla="*/ 54 w 71"/>
                <a:gd name="T39" fmla="*/ 33 h 83"/>
                <a:gd name="T40" fmla="*/ 50 w 71"/>
                <a:gd name="T41" fmla="*/ 18 h 83"/>
                <a:gd name="T42" fmla="*/ 37 w 71"/>
                <a:gd name="T43" fmla="*/ 1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83">
                  <a:moveTo>
                    <a:pt x="40" y="83"/>
                  </a:moveTo>
                  <a:cubicBezTo>
                    <a:pt x="27" y="83"/>
                    <a:pt x="18" y="79"/>
                    <a:pt x="11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3" y="19"/>
                    <a:pt x="10" y="11"/>
                  </a:cubicBezTo>
                  <a:cubicBezTo>
                    <a:pt x="16" y="4"/>
                    <a:pt x="25" y="0"/>
                    <a:pt x="37" y="0"/>
                  </a:cubicBezTo>
                  <a:cubicBezTo>
                    <a:pt x="47" y="0"/>
                    <a:pt x="56" y="3"/>
                    <a:pt x="62" y="10"/>
                  </a:cubicBezTo>
                  <a:cubicBezTo>
                    <a:pt x="68" y="16"/>
                    <a:pt x="71" y="25"/>
                    <a:pt x="71" y="36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53"/>
                    <a:pt x="20" y="59"/>
                    <a:pt x="24" y="63"/>
                  </a:cubicBezTo>
                  <a:cubicBezTo>
                    <a:pt x="28" y="67"/>
                    <a:pt x="34" y="69"/>
                    <a:pt x="41" y="69"/>
                  </a:cubicBezTo>
                  <a:cubicBezTo>
                    <a:pt x="45" y="69"/>
                    <a:pt x="50" y="69"/>
                    <a:pt x="54" y="68"/>
                  </a:cubicBezTo>
                  <a:cubicBezTo>
                    <a:pt x="58" y="67"/>
                    <a:pt x="62" y="66"/>
                    <a:pt x="67" y="64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3" y="79"/>
                    <a:pt x="59" y="81"/>
                    <a:pt x="54" y="82"/>
                  </a:cubicBezTo>
                  <a:cubicBezTo>
                    <a:pt x="50" y="82"/>
                    <a:pt x="45" y="83"/>
                    <a:pt x="40" y="83"/>
                  </a:cubicBezTo>
                  <a:close/>
                  <a:moveTo>
                    <a:pt x="37" y="13"/>
                  </a:moveTo>
                  <a:cubicBezTo>
                    <a:pt x="31" y="13"/>
                    <a:pt x="27" y="15"/>
                    <a:pt x="24" y="18"/>
                  </a:cubicBezTo>
                  <a:cubicBezTo>
                    <a:pt x="21" y="21"/>
                    <a:pt x="19" y="26"/>
                    <a:pt x="18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6"/>
                    <a:pt x="53" y="21"/>
                    <a:pt x="50" y="18"/>
                  </a:cubicBezTo>
                  <a:cubicBezTo>
                    <a:pt x="46" y="15"/>
                    <a:pt x="42" y="13"/>
                    <a:pt x="37" y="13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xmlns="" id="{06B48A38-A1CD-42D4-BE70-D410EE510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166"/>
              <a:ext cx="58" cy="96"/>
            </a:xfrm>
            <a:custGeom>
              <a:avLst/>
              <a:gdLst>
                <a:gd name="T0" fmla="*/ 40 w 49"/>
                <a:gd name="T1" fmla="*/ 0 h 81"/>
                <a:gd name="T2" fmla="*/ 49 w 49"/>
                <a:gd name="T3" fmla="*/ 1 h 81"/>
                <a:gd name="T4" fmla="*/ 47 w 49"/>
                <a:gd name="T5" fmla="*/ 17 h 81"/>
                <a:gd name="T6" fmla="*/ 40 w 49"/>
                <a:gd name="T7" fmla="*/ 16 h 81"/>
                <a:gd name="T8" fmla="*/ 23 w 49"/>
                <a:gd name="T9" fmla="*/ 22 h 81"/>
                <a:gd name="T10" fmla="*/ 17 w 49"/>
                <a:gd name="T11" fmla="*/ 40 h 81"/>
                <a:gd name="T12" fmla="*/ 17 w 49"/>
                <a:gd name="T13" fmla="*/ 81 h 81"/>
                <a:gd name="T14" fmla="*/ 0 w 49"/>
                <a:gd name="T15" fmla="*/ 81 h 81"/>
                <a:gd name="T16" fmla="*/ 0 w 49"/>
                <a:gd name="T17" fmla="*/ 1 h 81"/>
                <a:gd name="T18" fmla="*/ 13 w 49"/>
                <a:gd name="T19" fmla="*/ 1 h 81"/>
                <a:gd name="T20" fmla="*/ 15 w 49"/>
                <a:gd name="T21" fmla="*/ 16 h 81"/>
                <a:gd name="T22" fmla="*/ 16 w 49"/>
                <a:gd name="T23" fmla="*/ 16 h 81"/>
                <a:gd name="T24" fmla="*/ 26 w 49"/>
                <a:gd name="T25" fmla="*/ 4 h 81"/>
                <a:gd name="T26" fmla="*/ 40 w 49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81">
                  <a:moveTo>
                    <a:pt x="40" y="0"/>
                  </a:moveTo>
                  <a:cubicBezTo>
                    <a:pt x="44" y="0"/>
                    <a:pt x="46" y="0"/>
                    <a:pt x="49" y="1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5" y="16"/>
                    <a:pt x="42" y="16"/>
                    <a:pt x="40" y="16"/>
                  </a:cubicBezTo>
                  <a:cubicBezTo>
                    <a:pt x="33" y="16"/>
                    <a:pt x="27" y="18"/>
                    <a:pt x="23" y="22"/>
                  </a:cubicBezTo>
                  <a:cubicBezTo>
                    <a:pt x="19" y="27"/>
                    <a:pt x="17" y="33"/>
                    <a:pt x="17" y="40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9" y="11"/>
                    <a:pt x="22" y="7"/>
                    <a:pt x="26" y="4"/>
                  </a:cubicBezTo>
                  <a:cubicBezTo>
                    <a:pt x="31" y="1"/>
                    <a:pt x="35" y="0"/>
                    <a:pt x="40" y="0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xmlns="" id="{7D11D2B0-F910-4381-8143-91361A4C1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238"/>
              <a:ext cx="25" cy="26"/>
            </a:xfrm>
            <a:custGeom>
              <a:avLst/>
              <a:gdLst>
                <a:gd name="T0" fmla="*/ 0 w 21"/>
                <a:gd name="T1" fmla="*/ 11 h 22"/>
                <a:gd name="T2" fmla="*/ 3 w 21"/>
                <a:gd name="T3" fmla="*/ 3 h 22"/>
                <a:gd name="T4" fmla="*/ 11 w 21"/>
                <a:gd name="T5" fmla="*/ 0 h 22"/>
                <a:gd name="T6" fmla="*/ 19 w 21"/>
                <a:gd name="T7" fmla="*/ 3 h 22"/>
                <a:gd name="T8" fmla="*/ 21 w 21"/>
                <a:gd name="T9" fmla="*/ 11 h 22"/>
                <a:gd name="T10" fmla="*/ 19 w 21"/>
                <a:gd name="T11" fmla="*/ 19 h 22"/>
                <a:gd name="T12" fmla="*/ 11 w 21"/>
                <a:gd name="T13" fmla="*/ 22 h 22"/>
                <a:gd name="T14" fmla="*/ 3 w 21"/>
                <a:gd name="T15" fmla="*/ 19 h 22"/>
                <a:gd name="T16" fmla="*/ 0 w 21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7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0" y="5"/>
                    <a:pt x="21" y="8"/>
                    <a:pt x="21" y="11"/>
                  </a:cubicBezTo>
                  <a:cubicBezTo>
                    <a:pt x="21" y="15"/>
                    <a:pt x="20" y="17"/>
                    <a:pt x="19" y="19"/>
                  </a:cubicBezTo>
                  <a:cubicBezTo>
                    <a:pt x="17" y="21"/>
                    <a:pt x="14" y="22"/>
                    <a:pt x="11" y="22"/>
                  </a:cubicBezTo>
                  <a:cubicBezTo>
                    <a:pt x="7" y="22"/>
                    <a:pt x="4" y="21"/>
                    <a:pt x="3" y="19"/>
                  </a:cubicBezTo>
                  <a:cubicBezTo>
                    <a:pt x="1" y="18"/>
                    <a:pt x="0" y="15"/>
                    <a:pt x="0" y="11"/>
                  </a:cubicBez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0010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4738254"/>
            <a:ext cx="5101936" cy="134793"/>
          </a:xfrm>
        </p:spPr>
        <p:txBody>
          <a:bodyPr anchor="b"/>
          <a:lstStyle>
            <a:lvl1pPr marL="0" indent="0" algn="l" defTabSz="914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230179" algn="l"/>
              </a:tabLst>
              <a:defRPr lang="en-US" sz="700" b="0" i="0" kern="1200" baseline="0" dirty="0" smtClean="0">
                <a:solidFill>
                  <a:srgbClr val="53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3551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9394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559425" y="0"/>
            <a:ext cx="3584575" cy="5143500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</p:spPr>
        <p:txBody>
          <a:bodyPr vert="horz" lIns="182880" tIns="91440" rIns="182880" bIns="45720" rtlCol="0" anchor="t">
            <a:noAutofit/>
          </a:bodyPr>
          <a:lstStyle>
            <a:lvl1pPr algn="ctr">
              <a:defRPr lang="en-US" sz="2000" b="0" i="0" dirty="0">
                <a:solidFill>
                  <a:srgbClr val="C0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Drag picture to placeholder or click icon to add. You must use a full bleed image to fill this entire space.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0" y="801688"/>
            <a:ext cx="4801899" cy="19346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120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85863"/>
            <a:ext cx="4800602" cy="32619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57200" y="4738254"/>
            <a:ext cx="4800602" cy="134793"/>
          </a:xfrm>
        </p:spPr>
        <p:txBody>
          <a:bodyPr anchor="b"/>
          <a:lstStyle>
            <a:lvl1pPr marL="0" indent="0" algn="l" defTabSz="914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230179" algn="l"/>
              </a:tabLst>
              <a:defRPr lang="en-US" sz="700" b="0" i="0" kern="1200" baseline="0" dirty="0" smtClean="0">
                <a:solidFill>
                  <a:srgbClr val="53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72253"/>
            <a:ext cx="4800602" cy="337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10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Ble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25692"/>
            <a:ext cx="9144000" cy="3617808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</p:spPr>
        <p:txBody>
          <a:bodyPr vert="horz" lIns="182880" tIns="91440" rIns="182880" bIns="45720" rtlCol="0" anchor="t">
            <a:noAutofit/>
          </a:bodyPr>
          <a:lstStyle>
            <a:lvl1pPr algn="ctr">
              <a:defRPr lang="en-US" sz="2000" dirty="0" smtClean="0">
                <a:solidFill>
                  <a:srgbClr val="C01818"/>
                </a:solidFill>
              </a:defRPr>
            </a:lvl1pPr>
          </a:lstStyle>
          <a:p>
            <a:r>
              <a:rPr lang="en-US" dirty="0"/>
              <a:t>Drag picture to placeholder or click icon to add. You must use a full bleed image to fill this entire space.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72253"/>
            <a:ext cx="8230898" cy="337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278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26"/>
          <p:cNvSpPr>
            <a:spLocks noChangeArrowheads="1"/>
          </p:cNvSpPr>
          <p:nvPr/>
        </p:nvSpPr>
        <p:spPr bwMode="black">
          <a:xfrm>
            <a:off x="8819283" y="4934626"/>
            <a:ext cx="217294" cy="208954"/>
          </a:xfrm>
          <a:prstGeom prst="rect">
            <a:avLst/>
          </a:prstGeom>
          <a:extLst/>
        </p:spPr>
        <p:txBody>
          <a:bodyPr vert="horz" lIns="0" tIns="0" rIns="0" bIns="0" rtlCol="0" anchor="ctr"/>
          <a:lstStyle/>
          <a:p>
            <a:pPr lvl="0" defTabSz="914362">
              <a:lnSpc>
                <a:spcPts val="1000"/>
              </a:lnSpc>
            </a:pPr>
            <a:fld id="{5266C0E3-FCB2-4D10-9980-6DFC0D8FABCB}" type="slidenum">
              <a:rPr lang="en-US" sz="700" b="0" i="0">
                <a:solidFill>
                  <a:srgbClr val="53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lvl="0" defTabSz="914362">
                <a:lnSpc>
                  <a:spcPts val="1000"/>
                </a:lnSpc>
              </a:pPr>
              <a:t>‹#›</a:t>
            </a:fld>
            <a:endParaRPr lang="en-US" sz="700" b="0" i="0" dirty="0">
              <a:solidFill>
                <a:srgbClr val="53565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927781"/>
            <a:ext cx="914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gray">
          <a:xfrm>
            <a:off x="8688099" y="4993168"/>
            <a:ext cx="0" cy="921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457200" y="1185863"/>
            <a:ext cx="8230898" cy="3446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5" name="Group 18"/>
          <p:cNvGrpSpPr>
            <a:grpSpLocks noChangeAspect="1"/>
          </p:cNvGrpSpPr>
          <p:nvPr/>
        </p:nvGrpSpPr>
        <p:grpSpPr bwMode="auto">
          <a:xfrm>
            <a:off x="8010046" y="4993168"/>
            <a:ext cx="575154" cy="113126"/>
            <a:chOff x="1370" y="1323"/>
            <a:chExt cx="3020" cy="594"/>
          </a:xfrm>
        </p:grpSpPr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2536" y="1442"/>
              <a:ext cx="344" cy="360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4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9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6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4"/>
                    <a:pt x="150" y="124"/>
                    <a:pt x="150" y="124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1"/>
                    <a:pt x="53" y="101"/>
                  </a:cubicBezTo>
                  <a:cubicBezTo>
                    <a:pt x="53" y="72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6"/>
                  </a:cubicBezTo>
                  <a:lnTo>
                    <a:pt x="194" y="15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8" name="Freeform 20"/>
            <p:cNvSpPr>
              <a:spLocks noEditPoints="1"/>
            </p:cNvSpPr>
            <p:nvPr/>
          </p:nvSpPr>
          <p:spPr bwMode="auto">
            <a:xfrm>
              <a:off x="2875" y="1326"/>
              <a:ext cx="447" cy="476"/>
            </a:xfrm>
            <a:custGeom>
              <a:avLst/>
              <a:gdLst>
                <a:gd name="T0" fmla="*/ 0 w 447"/>
                <a:gd name="T1" fmla="*/ 476 h 476"/>
                <a:gd name="T2" fmla="*/ 109 w 447"/>
                <a:gd name="T3" fmla="*/ 476 h 476"/>
                <a:gd name="T4" fmla="*/ 141 w 447"/>
                <a:gd name="T5" fmla="*/ 394 h 476"/>
                <a:gd name="T6" fmla="*/ 305 w 447"/>
                <a:gd name="T7" fmla="*/ 394 h 476"/>
                <a:gd name="T8" fmla="*/ 337 w 447"/>
                <a:gd name="T9" fmla="*/ 476 h 476"/>
                <a:gd name="T10" fmla="*/ 447 w 447"/>
                <a:gd name="T11" fmla="*/ 476 h 476"/>
                <a:gd name="T12" fmla="*/ 250 w 447"/>
                <a:gd name="T13" fmla="*/ 0 h 476"/>
                <a:gd name="T14" fmla="*/ 153 w 447"/>
                <a:gd name="T15" fmla="*/ 0 h 476"/>
                <a:gd name="T16" fmla="*/ 180 w 447"/>
                <a:gd name="T17" fmla="*/ 63 h 476"/>
                <a:gd name="T18" fmla="*/ 0 w 447"/>
                <a:gd name="T19" fmla="*/ 476 h 476"/>
                <a:gd name="T20" fmla="*/ 224 w 447"/>
                <a:gd name="T21" fmla="*/ 187 h 476"/>
                <a:gd name="T22" fmla="*/ 268 w 447"/>
                <a:gd name="T23" fmla="*/ 299 h 476"/>
                <a:gd name="T24" fmla="*/ 178 w 447"/>
                <a:gd name="T25" fmla="*/ 299 h 476"/>
                <a:gd name="T26" fmla="*/ 224 w 447"/>
                <a:gd name="T27" fmla="*/ 187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7" h="476">
                  <a:moveTo>
                    <a:pt x="0" y="476"/>
                  </a:moveTo>
                  <a:lnTo>
                    <a:pt x="109" y="476"/>
                  </a:lnTo>
                  <a:lnTo>
                    <a:pt x="141" y="394"/>
                  </a:lnTo>
                  <a:lnTo>
                    <a:pt x="305" y="394"/>
                  </a:lnTo>
                  <a:lnTo>
                    <a:pt x="337" y="476"/>
                  </a:lnTo>
                  <a:lnTo>
                    <a:pt x="447" y="476"/>
                  </a:lnTo>
                  <a:lnTo>
                    <a:pt x="250" y="0"/>
                  </a:lnTo>
                  <a:lnTo>
                    <a:pt x="153" y="0"/>
                  </a:lnTo>
                  <a:lnTo>
                    <a:pt x="180" y="63"/>
                  </a:lnTo>
                  <a:lnTo>
                    <a:pt x="0" y="476"/>
                  </a:lnTo>
                  <a:close/>
                  <a:moveTo>
                    <a:pt x="224" y="187"/>
                  </a:moveTo>
                  <a:lnTo>
                    <a:pt x="268" y="299"/>
                  </a:lnTo>
                  <a:lnTo>
                    <a:pt x="178" y="299"/>
                  </a:lnTo>
                  <a:lnTo>
                    <a:pt x="224" y="187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29" name="Freeform 21"/>
            <p:cNvSpPr>
              <a:spLocks noEditPoints="1"/>
            </p:cNvSpPr>
            <p:nvPr/>
          </p:nvSpPr>
          <p:spPr bwMode="auto">
            <a:xfrm>
              <a:off x="2875" y="1326"/>
              <a:ext cx="447" cy="476"/>
            </a:xfrm>
            <a:custGeom>
              <a:avLst/>
              <a:gdLst>
                <a:gd name="T0" fmla="*/ 0 w 447"/>
                <a:gd name="T1" fmla="*/ 476 h 476"/>
                <a:gd name="T2" fmla="*/ 109 w 447"/>
                <a:gd name="T3" fmla="*/ 476 h 476"/>
                <a:gd name="T4" fmla="*/ 141 w 447"/>
                <a:gd name="T5" fmla="*/ 394 h 476"/>
                <a:gd name="T6" fmla="*/ 305 w 447"/>
                <a:gd name="T7" fmla="*/ 394 h 476"/>
                <a:gd name="T8" fmla="*/ 337 w 447"/>
                <a:gd name="T9" fmla="*/ 476 h 476"/>
                <a:gd name="T10" fmla="*/ 447 w 447"/>
                <a:gd name="T11" fmla="*/ 476 h 476"/>
                <a:gd name="T12" fmla="*/ 250 w 447"/>
                <a:gd name="T13" fmla="*/ 0 h 476"/>
                <a:gd name="T14" fmla="*/ 153 w 447"/>
                <a:gd name="T15" fmla="*/ 0 h 476"/>
                <a:gd name="T16" fmla="*/ 180 w 447"/>
                <a:gd name="T17" fmla="*/ 63 h 476"/>
                <a:gd name="T18" fmla="*/ 0 w 447"/>
                <a:gd name="T19" fmla="*/ 476 h 476"/>
                <a:gd name="T20" fmla="*/ 224 w 447"/>
                <a:gd name="T21" fmla="*/ 187 h 476"/>
                <a:gd name="T22" fmla="*/ 268 w 447"/>
                <a:gd name="T23" fmla="*/ 299 h 476"/>
                <a:gd name="T24" fmla="*/ 178 w 447"/>
                <a:gd name="T25" fmla="*/ 299 h 476"/>
                <a:gd name="T26" fmla="*/ 224 w 447"/>
                <a:gd name="T27" fmla="*/ 187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7" h="476">
                  <a:moveTo>
                    <a:pt x="0" y="476"/>
                  </a:moveTo>
                  <a:lnTo>
                    <a:pt x="109" y="476"/>
                  </a:lnTo>
                  <a:lnTo>
                    <a:pt x="141" y="394"/>
                  </a:lnTo>
                  <a:lnTo>
                    <a:pt x="305" y="394"/>
                  </a:lnTo>
                  <a:lnTo>
                    <a:pt x="337" y="476"/>
                  </a:lnTo>
                  <a:lnTo>
                    <a:pt x="447" y="476"/>
                  </a:lnTo>
                  <a:lnTo>
                    <a:pt x="250" y="0"/>
                  </a:lnTo>
                  <a:lnTo>
                    <a:pt x="153" y="0"/>
                  </a:lnTo>
                  <a:lnTo>
                    <a:pt x="180" y="63"/>
                  </a:lnTo>
                  <a:lnTo>
                    <a:pt x="0" y="476"/>
                  </a:lnTo>
                  <a:moveTo>
                    <a:pt x="224" y="187"/>
                  </a:moveTo>
                  <a:lnTo>
                    <a:pt x="268" y="299"/>
                  </a:lnTo>
                  <a:lnTo>
                    <a:pt x="178" y="299"/>
                  </a:lnTo>
                  <a:lnTo>
                    <a:pt x="224" y="18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325" y="1326"/>
              <a:ext cx="249" cy="476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8 h 267"/>
                <a:gd name="T20" fmla="*/ 141 w 141"/>
                <a:gd name="T21" fmla="*/ 9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2085" y="1323"/>
              <a:ext cx="410" cy="479"/>
            </a:xfrm>
            <a:custGeom>
              <a:avLst/>
              <a:gdLst>
                <a:gd name="T0" fmla="*/ 0 w 410"/>
                <a:gd name="T1" fmla="*/ 0 h 479"/>
                <a:gd name="T2" fmla="*/ 0 w 410"/>
                <a:gd name="T3" fmla="*/ 479 h 479"/>
                <a:gd name="T4" fmla="*/ 104 w 410"/>
                <a:gd name="T5" fmla="*/ 479 h 479"/>
                <a:gd name="T6" fmla="*/ 104 w 410"/>
                <a:gd name="T7" fmla="*/ 204 h 479"/>
                <a:gd name="T8" fmla="*/ 205 w 410"/>
                <a:gd name="T9" fmla="*/ 281 h 479"/>
                <a:gd name="T10" fmla="*/ 306 w 410"/>
                <a:gd name="T11" fmla="*/ 204 h 479"/>
                <a:gd name="T12" fmla="*/ 306 w 410"/>
                <a:gd name="T13" fmla="*/ 479 h 479"/>
                <a:gd name="T14" fmla="*/ 408 w 410"/>
                <a:gd name="T15" fmla="*/ 479 h 479"/>
                <a:gd name="T16" fmla="*/ 410 w 410"/>
                <a:gd name="T17" fmla="*/ 0 h 479"/>
                <a:gd name="T18" fmla="*/ 205 w 410"/>
                <a:gd name="T19" fmla="*/ 156 h 479"/>
                <a:gd name="T20" fmla="*/ 0 w 410"/>
                <a:gd name="T21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0" h="479">
                  <a:moveTo>
                    <a:pt x="0" y="0"/>
                  </a:moveTo>
                  <a:lnTo>
                    <a:pt x="0" y="479"/>
                  </a:lnTo>
                  <a:lnTo>
                    <a:pt x="104" y="479"/>
                  </a:lnTo>
                  <a:lnTo>
                    <a:pt x="104" y="204"/>
                  </a:lnTo>
                  <a:lnTo>
                    <a:pt x="205" y="281"/>
                  </a:lnTo>
                  <a:lnTo>
                    <a:pt x="306" y="204"/>
                  </a:lnTo>
                  <a:lnTo>
                    <a:pt x="306" y="479"/>
                  </a:lnTo>
                  <a:lnTo>
                    <a:pt x="408" y="479"/>
                  </a:lnTo>
                  <a:lnTo>
                    <a:pt x="410" y="0"/>
                  </a:lnTo>
                  <a:lnTo>
                    <a:pt x="205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2" name="Freeform 24"/>
            <p:cNvSpPr>
              <a:spLocks noEditPoints="1"/>
            </p:cNvSpPr>
            <p:nvPr/>
          </p:nvSpPr>
          <p:spPr bwMode="auto">
            <a:xfrm>
              <a:off x="3555" y="1444"/>
              <a:ext cx="360" cy="358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5"/>
                    <a:pt x="104" y="155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3" name="Freeform 25"/>
            <p:cNvSpPr>
              <a:spLocks noEditPoints="1"/>
            </p:cNvSpPr>
            <p:nvPr/>
          </p:nvSpPr>
          <p:spPr bwMode="auto">
            <a:xfrm>
              <a:off x="3945" y="1444"/>
              <a:ext cx="360" cy="358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1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9"/>
                    <a:pt x="119" y="155"/>
                    <a:pt x="104" y="155"/>
                  </a:cubicBezTo>
                  <a:cubicBezTo>
                    <a:pt x="82" y="155"/>
                    <a:pt x="62" y="140"/>
                    <a:pt x="57" y="120"/>
                  </a:cubicBezTo>
                  <a:cubicBezTo>
                    <a:pt x="204" y="121"/>
                    <a:pt x="204" y="121"/>
                    <a:pt x="204" y="121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4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4293" y="1428"/>
              <a:ext cx="41" cy="51"/>
            </a:xfrm>
            <a:custGeom>
              <a:avLst/>
              <a:gdLst>
                <a:gd name="T0" fmla="*/ 0 w 41"/>
                <a:gd name="T1" fmla="*/ 0 h 51"/>
                <a:gd name="T2" fmla="*/ 41 w 41"/>
                <a:gd name="T3" fmla="*/ 0 h 51"/>
                <a:gd name="T4" fmla="*/ 41 w 41"/>
                <a:gd name="T5" fmla="*/ 9 h 51"/>
                <a:gd name="T6" fmla="*/ 25 w 41"/>
                <a:gd name="T7" fmla="*/ 9 h 51"/>
                <a:gd name="T8" fmla="*/ 25 w 41"/>
                <a:gd name="T9" fmla="*/ 51 h 51"/>
                <a:gd name="T10" fmla="*/ 16 w 41"/>
                <a:gd name="T11" fmla="*/ 51 h 51"/>
                <a:gd name="T12" fmla="*/ 16 w 41"/>
                <a:gd name="T13" fmla="*/ 9 h 51"/>
                <a:gd name="T14" fmla="*/ 0 w 41"/>
                <a:gd name="T15" fmla="*/ 9 h 51"/>
                <a:gd name="T16" fmla="*/ 0 w 4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1">
                  <a:moveTo>
                    <a:pt x="0" y="0"/>
                  </a:moveTo>
                  <a:lnTo>
                    <a:pt x="41" y="0"/>
                  </a:lnTo>
                  <a:lnTo>
                    <a:pt x="41" y="9"/>
                  </a:lnTo>
                  <a:lnTo>
                    <a:pt x="25" y="9"/>
                  </a:lnTo>
                  <a:lnTo>
                    <a:pt x="25" y="51"/>
                  </a:lnTo>
                  <a:lnTo>
                    <a:pt x="16" y="51"/>
                  </a:lnTo>
                  <a:lnTo>
                    <a:pt x="16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4339" y="1428"/>
              <a:ext cx="51" cy="51"/>
            </a:xfrm>
            <a:custGeom>
              <a:avLst/>
              <a:gdLst>
                <a:gd name="T0" fmla="*/ 0 w 51"/>
                <a:gd name="T1" fmla="*/ 0 h 51"/>
                <a:gd name="T2" fmla="*/ 12 w 51"/>
                <a:gd name="T3" fmla="*/ 0 h 51"/>
                <a:gd name="T4" fmla="*/ 26 w 51"/>
                <a:gd name="T5" fmla="*/ 41 h 51"/>
                <a:gd name="T6" fmla="*/ 26 w 51"/>
                <a:gd name="T7" fmla="*/ 41 h 51"/>
                <a:gd name="T8" fmla="*/ 40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  <a:gd name="T14" fmla="*/ 44 w 51"/>
                <a:gd name="T15" fmla="*/ 51 h 51"/>
                <a:gd name="T16" fmla="*/ 44 w 51"/>
                <a:gd name="T17" fmla="*/ 12 h 51"/>
                <a:gd name="T18" fmla="*/ 44 w 51"/>
                <a:gd name="T19" fmla="*/ 12 h 51"/>
                <a:gd name="T20" fmla="*/ 30 w 51"/>
                <a:gd name="T21" fmla="*/ 51 h 51"/>
                <a:gd name="T22" fmla="*/ 23 w 51"/>
                <a:gd name="T23" fmla="*/ 51 h 51"/>
                <a:gd name="T24" fmla="*/ 9 w 51"/>
                <a:gd name="T25" fmla="*/ 12 h 51"/>
                <a:gd name="T26" fmla="*/ 9 w 51"/>
                <a:gd name="T27" fmla="*/ 12 h 51"/>
                <a:gd name="T28" fmla="*/ 9 w 51"/>
                <a:gd name="T29" fmla="*/ 51 h 51"/>
                <a:gd name="T30" fmla="*/ 0 w 51"/>
                <a:gd name="T31" fmla="*/ 51 h 51"/>
                <a:gd name="T32" fmla="*/ 0 w 51"/>
                <a:gd name="T3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0" y="0"/>
                  </a:moveTo>
                  <a:lnTo>
                    <a:pt x="12" y="0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51" y="51"/>
                  </a:lnTo>
                  <a:lnTo>
                    <a:pt x="44" y="51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30" y="51"/>
                  </a:lnTo>
                  <a:lnTo>
                    <a:pt x="23" y="51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1370" y="1323"/>
              <a:ext cx="258" cy="594"/>
            </a:xfrm>
            <a:custGeom>
              <a:avLst/>
              <a:gdLst>
                <a:gd name="T0" fmla="*/ 106 w 258"/>
                <a:gd name="T1" fmla="*/ 407 h 594"/>
                <a:gd name="T2" fmla="*/ 106 w 258"/>
                <a:gd name="T3" fmla="*/ 165 h 594"/>
                <a:gd name="T4" fmla="*/ 258 w 258"/>
                <a:gd name="T5" fmla="*/ 237 h 594"/>
                <a:gd name="T6" fmla="*/ 258 w 258"/>
                <a:gd name="T7" fmla="*/ 119 h 594"/>
                <a:gd name="T8" fmla="*/ 0 w 258"/>
                <a:gd name="T9" fmla="*/ 0 h 594"/>
                <a:gd name="T10" fmla="*/ 0 w 258"/>
                <a:gd name="T11" fmla="*/ 475 h 594"/>
                <a:gd name="T12" fmla="*/ 258 w 258"/>
                <a:gd name="T13" fmla="*/ 594 h 594"/>
                <a:gd name="T14" fmla="*/ 258 w 258"/>
                <a:gd name="T15" fmla="*/ 479 h 594"/>
                <a:gd name="T16" fmla="*/ 106 w 258"/>
                <a:gd name="T17" fmla="*/ 407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594">
                  <a:moveTo>
                    <a:pt x="106" y="407"/>
                  </a:moveTo>
                  <a:lnTo>
                    <a:pt x="106" y="165"/>
                  </a:lnTo>
                  <a:lnTo>
                    <a:pt x="258" y="237"/>
                  </a:lnTo>
                  <a:lnTo>
                    <a:pt x="258" y="119"/>
                  </a:lnTo>
                  <a:lnTo>
                    <a:pt x="0" y="0"/>
                  </a:lnTo>
                  <a:lnTo>
                    <a:pt x="0" y="475"/>
                  </a:lnTo>
                  <a:lnTo>
                    <a:pt x="258" y="594"/>
                  </a:lnTo>
                  <a:lnTo>
                    <a:pt x="258" y="479"/>
                  </a:lnTo>
                  <a:lnTo>
                    <a:pt x="106" y="407"/>
                  </a:lnTo>
                  <a:close/>
                </a:path>
              </a:pathLst>
            </a:custGeom>
            <a:solidFill>
              <a:srgbClr val="BD2E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1628" y="1323"/>
              <a:ext cx="256" cy="594"/>
            </a:xfrm>
            <a:custGeom>
              <a:avLst/>
              <a:gdLst>
                <a:gd name="T0" fmla="*/ 152 w 256"/>
                <a:gd name="T1" fmla="*/ 407 h 594"/>
                <a:gd name="T2" fmla="*/ 152 w 256"/>
                <a:gd name="T3" fmla="*/ 165 h 594"/>
                <a:gd name="T4" fmla="*/ 0 w 256"/>
                <a:gd name="T5" fmla="*/ 237 h 594"/>
                <a:gd name="T6" fmla="*/ 0 w 256"/>
                <a:gd name="T7" fmla="*/ 119 h 594"/>
                <a:gd name="T8" fmla="*/ 256 w 256"/>
                <a:gd name="T9" fmla="*/ 0 h 594"/>
                <a:gd name="T10" fmla="*/ 256 w 256"/>
                <a:gd name="T11" fmla="*/ 475 h 594"/>
                <a:gd name="T12" fmla="*/ 0 w 256"/>
                <a:gd name="T13" fmla="*/ 594 h 594"/>
                <a:gd name="T14" fmla="*/ 0 w 256"/>
                <a:gd name="T15" fmla="*/ 479 h 594"/>
                <a:gd name="T16" fmla="*/ 152 w 256"/>
                <a:gd name="T17" fmla="*/ 407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594">
                  <a:moveTo>
                    <a:pt x="152" y="407"/>
                  </a:moveTo>
                  <a:lnTo>
                    <a:pt x="152" y="165"/>
                  </a:lnTo>
                  <a:lnTo>
                    <a:pt x="0" y="237"/>
                  </a:lnTo>
                  <a:lnTo>
                    <a:pt x="0" y="119"/>
                  </a:lnTo>
                  <a:lnTo>
                    <a:pt x="256" y="0"/>
                  </a:lnTo>
                  <a:lnTo>
                    <a:pt x="256" y="475"/>
                  </a:lnTo>
                  <a:lnTo>
                    <a:pt x="0" y="594"/>
                  </a:lnTo>
                  <a:lnTo>
                    <a:pt x="0" y="479"/>
                  </a:lnTo>
                  <a:lnTo>
                    <a:pt x="152" y="407"/>
                  </a:lnTo>
                  <a:close/>
                </a:path>
              </a:pathLst>
            </a:custGeom>
            <a:solidFill>
              <a:srgbClr val="7516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2207FF3-33E1-4EC2-A4EF-E187058D8C93}"/>
              </a:ext>
            </a:extLst>
          </p:cNvPr>
          <p:cNvCxnSpPr/>
          <p:nvPr userDrawn="1"/>
        </p:nvCxnSpPr>
        <p:spPr>
          <a:xfrm>
            <a:off x="0" y="4927781"/>
            <a:ext cx="9144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EFFF2B8-5C35-428E-987B-F331271EC564}"/>
              </a:ext>
            </a:extLst>
          </p:cNvPr>
          <p:cNvCxnSpPr/>
          <p:nvPr userDrawn="1"/>
        </p:nvCxnSpPr>
        <p:spPr bwMode="gray">
          <a:xfrm>
            <a:off x="8688099" y="4993168"/>
            <a:ext cx="0" cy="921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18">
            <a:extLst>
              <a:ext uri="{FF2B5EF4-FFF2-40B4-BE49-F238E27FC236}">
                <a16:creationId xmlns:a16="http://schemas.microsoft.com/office/drawing/2014/main" xmlns="" id="{B011C2DE-7A16-42C4-AC51-2DF90C0C5F7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010046" y="4993168"/>
            <a:ext cx="575154" cy="113126"/>
            <a:chOff x="1370" y="1323"/>
            <a:chExt cx="3020" cy="594"/>
          </a:xfrm>
        </p:grpSpPr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B441D58A-E9D2-4197-AFCF-00CCFCB9C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6" y="1442"/>
              <a:ext cx="344" cy="360"/>
            </a:xfrm>
            <a:custGeom>
              <a:avLst/>
              <a:gdLst>
                <a:gd name="T0" fmla="*/ 194 w 195"/>
                <a:gd name="T1" fmla="*/ 150 h 202"/>
                <a:gd name="T2" fmla="*/ 150 w 195"/>
                <a:gd name="T3" fmla="*/ 124 h 202"/>
                <a:gd name="T4" fmla="*/ 146 w 195"/>
                <a:gd name="T5" fmla="*/ 129 h 202"/>
                <a:gd name="T6" fmla="*/ 105 w 195"/>
                <a:gd name="T7" fmla="*/ 153 h 202"/>
                <a:gd name="T8" fmla="*/ 53 w 195"/>
                <a:gd name="T9" fmla="*/ 101 h 202"/>
                <a:gd name="T10" fmla="*/ 105 w 195"/>
                <a:gd name="T11" fmla="*/ 49 h 202"/>
                <a:gd name="T12" fmla="*/ 146 w 195"/>
                <a:gd name="T13" fmla="*/ 73 h 202"/>
                <a:gd name="T14" fmla="*/ 150 w 195"/>
                <a:gd name="T15" fmla="*/ 79 h 202"/>
                <a:gd name="T16" fmla="*/ 195 w 195"/>
                <a:gd name="T17" fmla="*/ 52 h 202"/>
                <a:gd name="T18" fmla="*/ 191 w 195"/>
                <a:gd name="T19" fmla="*/ 46 h 202"/>
                <a:gd name="T20" fmla="*/ 105 w 195"/>
                <a:gd name="T21" fmla="*/ 0 h 202"/>
                <a:gd name="T22" fmla="*/ 0 w 195"/>
                <a:gd name="T23" fmla="*/ 101 h 202"/>
                <a:gd name="T24" fmla="*/ 105 w 195"/>
                <a:gd name="T25" fmla="*/ 202 h 202"/>
                <a:gd name="T26" fmla="*/ 191 w 195"/>
                <a:gd name="T27" fmla="*/ 156 h 202"/>
                <a:gd name="T28" fmla="*/ 194 w 195"/>
                <a:gd name="T29" fmla="*/ 15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4" y="150"/>
                  </a:moveTo>
                  <a:cubicBezTo>
                    <a:pt x="150" y="124"/>
                    <a:pt x="150" y="124"/>
                    <a:pt x="150" y="124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36" y="145"/>
                    <a:pt x="122" y="153"/>
                    <a:pt x="105" y="153"/>
                  </a:cubicBezTo>
                  <a:cubicBezTo>
                    <a:pt x="76" y="153"/>
                    <a:pt x="53" y="131"/>
                    <a:pt x="53" y="101"/>
                  </a:cubicBezTo>
                  <a:cubicBezTo>
                    <a:pt x="53" y="72"/>
                    <a:pt x="76" y="49"/>
                    <a:pt x="105" y="49"/>
                  </a:cubicBezTo>
                  <a:cubicBezTo>
                    <a:pt x="123" y="49"/>
                    <a:pt x="136" y="57"/>
                    <a:pt x="146" y="73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9" y="15"/>
                    <a:pt x="141" y="0"/>
                    <a:pt x="105" y="0"/>
                  </a:cubicBezTo>
                  <a:cubicBezTo>
                    <a:pt x="37" y="0"/>
                    <a:pt x="0" y="52"/>
                    <a:pt x="0" y="101"/>
                  </a:cubicBezTo>
                  <a:cubicBezTo>
                    <a:pt x="0" y="150"/>
                    <a:pt x="37" y="202"/>
                    <a:pt x="105" y="202"/>
                  </a:cubicBezTo>
                  <a:cubicBezTo>
                    <a:pt x="140" y="202"/>
                    <a:pt x="173" y="184"/>
                    <a:pt x="191" y="156"/>
                  </a:cubicBezTo>
                  <a:lnTo>
                    <a:pt x="194" y="15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728E0CFE-B2C0-4423-8EC8-5F851F4A21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75" y="1326"/>
              <a:ext cx="447" cy="476"/>
            </a:xfrm>
            <a:custGeom>
              <a:avLst/>
              <a:gdLst>
                <a:gd name="T0" fmla="*/ 0 w 447"/>
                <a:gd name="T1" fmla="*/ 476 h 476"/>
                <a:gd name="T2" fmla="*/ 109 w 447"/>
                <a:gd name="T3" fmla="*/ 476 h 476"/>
                <a:gd name="T4" fmla="*/ 141 w 447"/>
                <a:gd name="T5" fmla="*/ 394 h 476"/>
                <a:gd name="T6" fmla="*/ 305 w 447"/>
                <a:gd name="T7" fmla="*/ 394 h 476"/>
                <a:gd name="T8" fmla="*/ 337 w 447"/>
                <a:gd name="T9" fmla="*/ 476 h 476"/>
                <a:gd name="T10" fmla="*/ 447 w 447"/>
                <a:gd name="T11" fmla="*/ 476 h 476"/>
                <a:gd name="T12" fmla="*/ 250 w 447"/>
                <a:gd name="T13" fmla="*/ 0 h 476"/>
                <a:gd name="T14" fmla="*/ 153 w 447"/>
                <a:gd name="T15" fmla="*/ 0 h 476"/>
                <a:gd name="T16" fmla="*/ 180 w 447"/>
                <a:gd name="T17" fmla="*/ 63 h 476"/>
                <a:gd name="T18" fmla="*/ 0 w 447"/>
                <a:gd name="T19" fmla="*/ 476 h 476"/>
                <a:gd name="T20" fmla="*/ 224 w 447"/>
                <a:gd name="T21" fmla="*/ 187 h 476"/>
                <a:gd name="T22" fmla="*/ 268 w 447"/>
                <a:gd name="T23" fmla="*/ 299 h 476"/>
                <a:gd name="T24" fmla="*/ 178 w 447"/>
                <a:gd name="T25" fmla="*/ 299 h 476"/>
                <a:gd name="T26" fmla="*/ 224 w 447"/>
                <a:gd name="T27" fmla="*/ 187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7" h="476">
                  <a:moveTo>
                    <a:pt x="0" y="476"/>
                  </a:moveTo>
                  <a:lnTo>
                    <a:pt x="109" y="476"/>
                  </a:lnTo>
                  <a:lnTo>
                    <a:pt x="141" y="394"/>
                  </a:lnTo>
                  <a:lnTo>
                    <a:pt x="305" y="394"/>
                  </a:lnTo>
                  <a:lnTo>
                    <a:pt x="337" y="476"/>
                  </a:lnTo>
                  <a:lnTo>
                    <a:pt x="447" y="476"/>
                  </a:lnTo>
                  <a:lnTo>
                    <a:pt x="250" y="0"/>
                  </a:lnTo>
                  <a:lnTo>
                    <a:pt x="153" y="0"/>
                  </a:lnTo>
                  <a:lnTo>
                    <a:pt x="180" y="63"/>
                  </a:lnTo>
                  <a:lnTo>
                    <a:pt x="0" y="476"/>
                  </a:lnTo>
                  <a:close/>
                  <a:moveTo>
                    <a:pt x="224" y="187"/>
                  </a:moveTo>
                  <a:lnTo>
                    <a:pt x="268" y="299"/>
                  </a:lnTo>
                  <a:lnTo>
                    <a:pt x="178" y="299"/>
                  </a:lnTo>
                  <a:lnTo>
                    <a:pt x="224" y="187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EAF56AF9-53F2-495E-9A42-19FA40CF1D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75" y="1326"/>
              <a:ext cx="447" cy="476"/>
            </a:xfrm>
            <a:custGeom>
              <a:avLst/>
              <a:gdLst>
                <a:gd name="T0" fmla="*/ 0 w 447"/>
                <a:gd name="T1" fmla="*/ 476 h 476"/>
                <a:gd name="T2" fmla="*/ 109 w 447"/>
                <a:gd name="T3" fmla="*/ 476 h 476"/>
                <a:gd name="T4" fmla="*/ 141 w 447"/>
                <a:gd name="T5" fmla="*/ 394 h 476"/>
                <a:gd name="T6" fmla="*/ 305 w 447"/>
                <a:gd name="T7" fmla="*/ 394 h 476"/>
                <a:gd name="T8" fmla="*/ 337 w 447"/>
                <a:gd name="T9" fmla="*/ 476 h 476"/>
                <a:gd name="T10" fmla="*/ 447 w 447"/>
                <a:gd name="T11" fmla="*/ 476 h 476"/>
                <a:gd name="T12" fmla="*/ 250 w 447"/>
                <a:gd name="T13" fmla="*/ 0 h 476"/>
                <a:gd name="T14" fmla="*/ 153 w 447"/>
                <a:gd name="T15" fmla="*/ 0 h 476"/>
                <a:gd name="T16" fmla="*/ 180 w 447"/>
                <a:gd name="T17" fmla="*/ 63 h 476"/>
                <a:gd name="T18" fmla="*/ 0 w 447"/>
                <a:gd name="T19" fmla="*/ 476 h 476"/>
                <a:gd name="T20" fmla="*/ 224 w 447"/>
                <a:gd name="T21" fmla="*/ 187 h 476"/>
                <a:gd name="T22" fmla="*/ 268 w 447"/>
                <a:gd name="T23" fmla="*/ 299 h 476"/>
                <a:gd name="T24" fmla="*/ 178 w 447"/>
                <a:gd name="T25" fmla="*/ 299 h 476"/>
                <a:gd name="T26" fmla="*/ 224 w 447"/>
                <a:gd name="T27" fmla="*/ 187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7" h="476">
                  <a:moveTo>
                    <a:pt x="0" y="476"/>
                  </a:moveTo>
                  <a:lnTo>
                    <a:pt x="109" y="476"/>
                  </a:lnTo>
                  <a:lnTo>
                    <a:pt x="141" y="394"/>
                  </a:lnTo>
                  <a:lnTo>
                    <a:pt x="305" y="394"/>
                  </a:lnTo>
                  <a:lnTo>
                    <a:pt x="337" y="476"/>
                  </a:lnTo>
                  <a:lnTo>
                    <a:pt x="447" y="476"/>
                  </a:lnTo>
                  <a:lnTo>
                    <a:pt x="250" y="0"/>
                  </a:lnTo>
                  <a:lnTo>
                    <a:pt x="153" y="0"/>
                  </a:lnTo>
                  <a:lnTo>
                    <a:pt x="180" y="63"/>
                  </a:lnTo>
                  <a:lnTo>
                    <a:pt x="0" y="476"/>
                  </a:lnTo>
                  <a:moveTo>
                    <a:pt x="224" y="187"/>
                  </a:moveTo>
                  <a:lnTo>
                    <a:pt x="268" y="299"/>
                  </a:lnTo>
                  <a:lnTo>
                    <a:pt x="178" y="299"/>
                  </a:lnTo>
                  <a:lnTo>
                    <a:pt x="224" y="18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51D1ED37-E02B-471D-916B-7C17A9C146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5" y="1326"/>
              <a:ext cx="249" cy="476"/>
            </a:xfrm>
            <a:custGeom>
              <a:avLst/>
              <a:gdLst>
                <a:gd name="T0" fmla="*/ 23 w 141"/>
                <a:gd name="T1" fmla="*/ 267 h 267"/>
                <a:gd name="T2" fmla="*/ 78 w 141"/>
                <a:gd name="T3" fmla="*/ 267 h 267"/>
                <a:gd name="T4" fmla="*/ 78 w 141"/>
                <a:gd name="T5" fmla="*/ 147 h 267"/>
                <a:gd name="T6" fmla="*/ 113 w 141"/>
                <a:gd name="T7" fmla="*/ 147 h 267"/>
                <a:gd name="T8" fmla="*/ 113 w 141"/>
                <a:gd name="T9" fmla="*/ 97 h 267"/>
                <a:gd name="T10" fmla="*/ 78 w 141"/>
                <a:gd name="T11" fmla="*/ 97 h 267"/>
                <a:gd name="T12" fmla="*/ 78 w 141"/>
                <a:gd name="T13" fmla="*/ 73 h 267"/>
                <a:gd name="T14" fmla="*/ 97 w 141"/>
                <a:gd name="T15" fmla="*/ 52 h 267"/>
                <a:gd name="T16" fmla="*/ 112 w 141"/>
                <a:gd name="T17" fmla="*/ 55 h 267"/>
                <a:gd name="T18" fmla="*/ 118 w 141"/>
                <a:gd name="T19" fmla="*/ 58 h 267"/>
                <a:gd name="T20" fmla="*/ 141 w 141"/>
                <a:gd name="T21" fmla="*/ 9 h 267"/>
                <a:gd name="T22" fmla="*/ 134 w 141"/>
                <a:gd name="T23" fmla="*/ 6 h 267"/>
                <a:gd name="T24" fmla="*/ 101 w 141"/>
                <a:gd name="T25" fmla="*/ 0 h 267"/>
                <a:gd name="T26" fmla="*/ 42 w 141"/>
                <a:gd name="T27" fmla="*/ 23 h 267"/>
                <a:gd name="T28" fmla="*/ 23 w 141"/>
                <a:gd name="T29" fmla="*/ 75 h 267"/>
                <a:gd name="T30" fmla="*/ 23 w 141"/>
                <a:gd name="T31" fmla="*/ 97 h 267"/>
                <a:gd name="T32" fmla="*/ 0 w 141"/>
                <a:gd name="T33" fmla="*/ 97 h 267"/>
                <a:gd name="T34" fmla="*/ 0 w 141"/>
                <a:gd name="T35" fmla="*/ 147 h 267"/>
                <a:gd name="T36" fmla="*/ 23 w 141"/>
                <a:gd name="T37" fmla="*/ 147 h 267"/>
                <a:gd name="T38" fmla="*/ 23 w 141"/>
                <a:gd name="T39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67">
                  <a:moveTo>
                    <a:pt x="23" y="267"/>
                  </a:moveTo>
                  <a:cubicBezTo>
                    <a:pt x="78" y="267"/>
                    <a:pt x="78" y="267"/>
                    <a:pt x="78" y="26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3" y="97"/>
                    <a:pt x="113" y="97"/>
                    <a:pt x="113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8" y="63"/>
                    <a:pt x="84" y="52"/>
                    <a:pt x="97" y="52"/>
                  </a:cubicBezTo>
                  <a:cubicBezTo>
                    <a:pt x="104" y="52"/>
                    <a:pt x="108" y="53"/>
                    <a:pt x="112" y="55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24" y="2"/>
                    <a:pt x="110" y="0"/>
                    <a:pt x="101" y="0"/>
                  </a:cubicBezTo>
                  <a:cubicBezTo>
                    <a:pt x="76" y="0"/>
                    <a:pt x="56" y="8"/>
                    <a:pt x="42" y="23"/>
                  </a:cubicBezTo>
                  <a:cubicBezTo>
                    <a:pt x="30" y="37"/>
                    <a:pt x="23" y="55"/>
                    <a:pt x="23" y="75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23" y="147"/>
                    <a:pt x="23" y="147"/>
                    <a:pt x="23" y="147"/>
                  </a:cubicBezTo>
                  <a:lnTo>
                    <a:pt x="23" y="267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5645034E-A82F-4BA5-883A-612B08A56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5" y="1323"/>
              <a:ext cx="410" cy="479"/>
            </a:xfrm>
            <a:custGeom>
              <a:avLst/>
              <a:gdLst>
                <a:gd name="T0" fmla="*/ 0 w 410"/>
                <a:gd name="T1" fmla="*/ 0 h 479"/>
                <a:gd name="T2" fmla="*/ 0 w 410"/>
                <a:gd name="T3" fmla="*/ 479 h 479"/>
                <a:gd name="T4" fmla="*/ 104 w 410"/>
                <a:gd name="T5" fmla="*/ 479 h 479"/>
                <a:gd name="T6" fmla="*/ 104 w 410"/>
                <a:gd name="T7" fmla="*/ 204 h 479"/>
                <a:gd name="T8" fmla="*/ 205 w 410"/>
                <a:gd name="T9" fmla="*/ 281 h 479"/>
                <a:gd name="T10" fmla="*/ 306 w 410"/>
                <a:gd name="T11" fmla="*/ 204 h 479"/>
                <a:gd name="T12" fmla="*/ 306 w 410"/>
                <a:gd name="T13" fmla="*/ 479 h 479"/>
                <a:gd name="T14" fmla="*/ 408 w 410"/>
                <a:gd name="T15" fmla="*/ 479 h 479"/>
                <a:gd name="T16" fmla="*/ 410 w 410"/>
                <a:gd name="T17" fmla="*/ 0 h 479"/>
                <a:gd name="T18" fmla="*/ 205 w 410"/>
                <a:gd name="T19" fmla="*/ 156 h 479"/>
                <a:gd name="T20" fmla="*/ 0 w 410"/>
                <a:gd name="T21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0" h="479">
                  <a:moveTo>
                    <a:pt x="0" y="0"/>
                  </a:moveTo>
                  <a:lnTo>
                    <a:pt x="0" y="479"/>
                  </a:lnTo>
                  <a:lnTo>
                    <a:pt x="104" y="479"/>
                  </a:lnTo>
                  <a:lnTo>
                    <a:pt x="104" y="204"/>
                  </a:lnTo>
                  <a:lnTo>
                    <a:pt x="205" y="281"/>
                  </a:lnTo>
                  <a:lnTo>
                    <a:pt x="306" y="204"/>
                  </a:lnTo>
                  <a:lnTo>
                    <a:pt x="306" y="479"/>
                  </a:lnTo>
                  <a:lnTo>
                    <a:pt x="408" y="479"/>
                  </a:lnTo>
                  <a:lnTo>
                    <a:pt x="410" y="0"/>
                  </a:lnTo>
                  <a:lnTo>
                    <a:pt x="205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4B054EE9-A211-4ED9-86A9-8AC1FC7AB7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5" y="1444"/>
              <a:ext cx="360" cy="358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6 w 204"/>
                <a:gd name="T17" fmla="*/ 120 h 201"/>
                <a:gd name="T18" fmla="*/ 204 w 204"/>
                <a:gd name="T19" fmla="*/ 120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5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2" y="148"/>
                    <a:pt x="119" y="155"/>
                    <a:pt x="104" y="155"/>
                  </a:cubicBezTo>
                  <a:cubicBezTo>
                    <a:pt x="81" y="154"/>
                    <a:pt x="62" y="140"/>
                    <a:pt x="56" y="120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3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19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A4D5671C-187D-4A1D-869B-5E77A4C946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5" y="1444"/>
              <a:ext cx="360" cy="358"/>
            </a:xfrm>
            <a:custGeom>
              <a:avLst/>
              <a:gdLst>
                <a:gd name="T0" fmla="*/ 105 w 204"/>
                <a:gd name="T1" fmla="*/ 0 h 201"/>
                <a:gd name="T2" fmla="*/ 0 w 204"/>
                <a:gd name="T3" fmla="*/ 101 h 201"/>
                <a:gd name="T4" fmla="*/ 105 w 204"/>
                <a:gd name="T5" fmla="*/ 201 h 201"/>
                <a:gd name="T6" fmla="*/ 105 w 204"/>
                <a:gd name="T7" fmla="*/ 201 h 201"/>
                <a:gd name="T8" fmla="*/ 105 w 204"/>
                <a:gd name="T9" fmla="*/ 201 h 201"/>
                <a:gd name="T10" fmla="*/ 188 w 204"/>
                <a:gd name="T11" fmla="*/ 161 h 201"/>
                <a:gd name="T12" fmla="*/ 144 w 204"/>
                <a:gd name="T13" fmla="*/ 137 h 201"/>
                <a:gd name="T14" fmla="*/ 104 w 204"/>
                <a:gd name="T15" fmla="*/ 155 h 201"/>
                <a:gd name="T16" fmla="*/ 57 w 204"/>
                <a:gd name="T17" fmla="*/ 120 h 201"/>
                <a:gd name="T18" fmla="*/ 204 w 204"/>
                <a:gd name="T19" fmla="*/ 121 h 201"/>
                <a:gd name="T20" fmla="*/ 204 w 204"/>
                <a:gd name="T21" fmla="*/ 107 h 201"/>
                <a:gd name="T22" fmla="*/ 105 w 204"/>
                <a:gd name="T23" fmla="*/ 0 h 201"/>
                <a:gd name="T24" fmla="*/ 58 w 204"/>
                <a:gd name="T25" fmla="*/ 76 h 201"/>
                <a:gd name="T26" fmla="*/ 100 w 204"/>
                <a:gd name="T27" fmla="*/ 47 h 201"/>
                <a:gd name="T28" fmla="*/ 143 w 204"/>
                <a:gd name="T29" fmla="*/ 76 h 201"/>
                <a:gd name="T30" fmla="*/ 58 w 204"/>
                <a:gd name="T31" fmla="*/ 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201">
                  <a:moveTo>
                    <a:pt x="105" y="0"/>
                  </a:moveTo>
                  <a:cubicBezTo>
                    <a:pt x="37" y="0"/>
                    <a:pt x="0" y="52"/>
                    <a:pt x="0" y="101"/>
                  </a:cubicBezTo>
                  <a:cubicBezTo>
                    <a:pt x="0" y="149"/>
                    <a:pt x="37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05" y="201"/>
                    <a:pt x="105" y="201"/>
                    <a:pt x="105" y="201"/>
                  </a:cubicBezTo>
                  <a:cubicBezTo>
                    <a:pt x="136" y="201"/>
                    <a:pt x="166" y="187"/>
                    <a:pt x="188" y="161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33" y="149"/>
                    <a:pt x="119" y="155"/>
                    <a:pt x="104" y="155"/>
                  </a:cubicBezTo>
                  <a:cubicBezTo>
                    <a:pt x="82" y="155"/>
                    <a:pt x="62" y="140"/>
                    <a:pt x="57" y="120"/>
                  </a:cubicBezTo>
                  <a:cubicBezTo>
                    <a:pt x="204" y="121"/>
                    <a:pt x="204" y="121"/>
                    <a:pt x="204" y="121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4" y="34"/>
                    <a:pt x="146" y="0"/>
                    <a:pt x="105" y="0"/>
                  </a:cubicBezTo>
                  <a:close/>
                  <a:moveTo>
                    <a:pt x="58" y="76"/>
                  </a:moveTo>
                  <a:cubicBezTo>
                    <a:pt x="65" y="58"/>
                    <a:pt x="80" y="47"/>
                    <a:pt x="100" y="47"/>
                  </a:cubicBezTo>
                  <a:cubicBezTo>
                    <a:pt x="120" y="47"/>
                    <a:pt x="135" y="57"/>
                    <a:pt x="143" y="76"/>
                  </a:cubicBezTo>
                  <a:lnTo>
                    <a:pt x="58" y="76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xmlns="" id="{219DA9FF-A4FE-4B4B-B3F4-BF753D9837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3" y="1428"/>
              <a:ext cx="41" cy="51"/>
            </a:xfrm>
            <a:custGeom>
              <a:avLst/>
              <a:gdLst>
                <a:gd name="T0" fmla="*/ 0 w 41"/>
                <a:gd name="T1" fmla="*/ 0 h 51"/>
                <a:gd name="T2" fmla="*/ 41 w 41"/>
                <a:gd name="T3" fmla="*/ 0 h 51"/>
                <a:gd name="T4" fmla="*/ 41 w 41"/>
                <a:gd name="T5" fmla="*/ 9 h 51"/>
                <a:gd name="T6" fmla="*/ 25 w 41"/>
                <a:gd name="T7" fmla="*/ 9 h 51"/>
                <a:gd name="T8" fmla="*/ 25 w 41"/>
                <a:gd name="T9" fmla="*/ 51 h 51"/>
                <a:gd name="T10" fmla="*/ 16 w 41"/>
                <a:gd name="T11" fmla="*/ 51 h 51"/>
                <a:gd name="T12" fmla="*/ 16 w 41"/>
                <a:gd name="T13" fmla="*/ 9 h 51"/>
                <a:gd name="T14" fmla="*/ 0 w 41"/>
                <a:gd name="T15" fmla="*/ 9 h 51"/>
                <a:gd name="T16" fmla="*/ 0 w 4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1">
                  <a:moveTo>
                    <a:pt x="0" y="0"/>
                  </a:moveTo>
                  <a:lnTo>
                    <a:pt x="41" y="0"/>
                  </a:lnTo>
                  <a:lnTo>
                    <a:pt x="41" y="9"/>
                  </a:lnTo>
                  <a:lnTo>
                    <a:pt x="25" y="9"/>
                  </a:lnTo>
                  <a:lnTo>
                    <a:pt x="25" y="51"/>
                  </a:lnTo>
                  <a:lnTo>
                    <a:pt x="16" y="51"/>
                  </a:lnTo>
                  <a:lnTo>
                    <a:pt x="16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xmlns="" id="{FBD627C6-0390-442C-81C2-AE6E5DCBA4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39" y="1428"/>
              <a:ext cx="51" cy="51"/>
            </a:xfrm>
            <a:custGeom>
              <a:avLst/>
              <a:gdLst>
                <a:gd name="T0" fmla="*/ 0 w 51"/>
                <a:gd name="T1" fmla="*/ 0 h 51"/>
                <a:gd name="T2" fmla="*/ 12 w 51"/>
                <a:gd name="T3" fmla="*/ 0 h 51"/>
                <a:gd name="T4" fmla="*/ 26 w 51"/>
                <a:gd name="T5" fmla="*/ 41 h 51"/>
                <a:gd name="T6" fmla="*/ 26 w 51"/>
                <a:gd name="T7" fmla="*/ 41 h 51"/>
                <a:gd name="T8" fmla="*/ 40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  <a:gd name="T14" fmla="*/ 44 w 51"/>
                <a:gd name="T15" fmla="*/ 51 h 51"/>
                <a:gd name="T16" fmla="*/ 44 w 51"/>
                <a:gd name="T17" fmla="*/ 12 h 51"/>
                <a:gd name="T18" fmla="*/ 44 w 51"/>
                <a:gd name="T19" fmla="*/ 12 h 51"/>
                <a:gd name="T20" fmla="*/ 30 w 51"/>
                <a:gd name="T21" fmla="*/ 51 h 51"/>
                <a:gd name="T22" fmla="*/ 23 w 51"/>
                <a:gd name="T23" fmla="*/ 51 h 51"/>
                <a:gd name="T24" fmla="*/ 9 w 51"/>
                <a:gd name="T25" fmla="*/ 12 h 51"/>
                <a:gd name="T26" fmla="*/ 9 w 51"/>
                <a:gd name="T27" fmla="*/ 12 h 51"/>
                <a:gd name="T28" fmla="*/ 9 w 51"/>
                <a:gd name="T29" fmla="*/ 51 h 51"/>
                <a:gd name="T30" fmla="*/ 0 w 51"/>
                <a:gd name="T31" fmla="*/ 51 h 51"/>
                <a:gd name="T32" fmla="*/ 0 w 51"/>
                <a:gd name="T3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0" y="0"/>
                  </a:moveTo>
                  <a:lnTo>
                    <a:pt x="12" y="0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40" y="0"/>
                  </a:lnTo>
                  <a:lnTo>
                    <a:pt x="51" y="0"/>
                  </a:lnTo>
                  <a:lnTo>
                    <a:pt x="51" y="51"/>
                  </a:lnTo>
                  <a:lnTo>
                    <a:pt x="44" y="51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30" y="51"/>
                  </a:lnTo>
                  <a:lnTo>
                    <a:pt x="23" y="51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xmlns="" id="{197F0991-E05B-420B-AB6D-87782FDCA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0" y="1323"/>
              <a:ext cx="258" cy="594"/>
            </a:xfrm>
            <a:custGeom>
              <a:avLst/>
              <a:gdLst>
                <a:gd name="T0" fmla="*/ 106 w 258"/>
                <a:gd name="T1" fmla="*/ 407 h 594"/>
                <a:gd name="T2" fmla="*/ 106 w 258"/>
                <a:gd name="T3" fmla="*/ 165 h 594"/>
                <a:gd name="T4" fmla="*/ 258 w 258"/>
                <a:gd name="T5" fmla="*/ 237 h 594"/>
                <a:gd name="T6" fmla="*/ 258 w 258"/>
                <a:gd name="T7" fmla="*/ 119 h 594"/>
                <a:gd name="T8" fmla="*/ 0 w 258"/>
                <a:gd name="T9" fmla="*/ 0 h 594"/>
                <a:gd name="T10" fmla="*/ 0 w 258"/>
                <a:gd name="T11" fmla="*/ 475 h 594"/>
                <a:gd name="T12" fmla="*/ 258 w 258"/>
                <a:gd name="T13" fmla="*/ 594 h 594"/>
                <a:gd name="T14" fmla="*/ 258 w 258"/>
                <a:gd name="T15" fmla="*/ 479 h 594"/>
                <a:gd name="T16" fmla="*/ 106 w 258"/>
                <a:gd name="T17" fmla="*/ 407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594">
                  <a:moveTo>
                    <a:pt x="106" y="407"/>
                  </a:moveTo>
                  <a:lnTo>
                    <a:pt x="106" y="165"/>
                  </a:lnTo>
                  <a:lnTo>
                    <a:pt x="258" y="237"/>
                  </a:lnTo>
                  <a:lnTo>
                    <a:pt x="258" y="119"/>
                  </a:lnTo>
                  <a:lnTo>
                    <a:pt x="0" y="0"/>
                  </a:lnTo>
                  <a:lnTo>
                    <a:pt x="0" y="475"/>
                  </a:lnTo>
                  <a:lnTo>
                    <a:pt x="258" y="594"/>
                  </a:lnTo>
                  <a:lnTo>
                    <a:pt x="258" y="479"/>
                  </a:lnTo>
                  <a:lnTo>
                    <a:pt x="106" y="407"/>
                  </a:lnTo>
                  <a:close/>
                </a:path>
              </a:pathLst>
            </a:custGeom>
            <a:solidFill>
              <a:srgbClr val="BD2E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xmlns="" id="{A09949E6-7B85-46D6-AD33-B16DA38F91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8" y="1323"/>
              <a:ext cx="256" cy="594"/>
            </a:xfrm>
            <a:custGeom>
              <a:avLst/>
              <a:gdLst>
                <a:gd name="T0" fmla="*/ 152 w 256"/>
                <a:gd name="T1" fmla="*/ 407 h 594"/>
                <a:gd name="T2" fmla="*/ 152 w 256"/>
                <a:gd name="T3" fmla="*/ 165 h 594"/>
                <a:gd name="T4" fmla="*/ 0 w 256"/>
                <a:gd name="T5" fmla="*/ 237 h 594"/>
                <a:gd name="T6" fmla="*/ 0 w 256"/>
                <a:gd name="T7" fmla="*/ 119 h 594"/>
                <a:gd name="T8" fmla="*/ 256 w 256"/>
                <a:gd name="T9" fmla="*/ 0 h 594"/>
                <a:gd name="T10" fmla="*/ 256 w 256"/>
                <a:gd name="T11" fmla="*/ 475 h 594"/>
                <a:gd name="T12" fmla="*/ 0 w 256"/>
                <a:gd name="T13" fmla="*/ 594 h 594"/>
                <a:gd name="T14" fmla="*/ 0 w 256"/>
                <a:gd name="T15" fmla="*/ 479 h 594"/>
                <a:gd name="T16" fmla="*/ 152 w 256"/>
                <a:gd name="T17" fmla="*/ 407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594">
                  <a:moveTo>
                    <a:pt x="152" y="407"/>
                  </a:moveTo>
                  <a:lnTo>
                    <a:pt x="152" y="165"/>
                  </a:lnTo>
                  <a:lnTo>
                    <a:pt x="0" y="237"/>
                  </a:lnTo>
                  <a:lnTo>
                    <a:pt x="0" y="119"/>
                  </a:lnTo>
                  <a:lnTo>
                    <a:pt x="256" y="0"/>
                  </a:lnTo>
                  <a:lnTo>
                    <a:pt x="256" y="475"/>
                  </a:lnTo>
                  <a:lnTo>
                    <a:pt x="0" y="594"/>
                  </a:lnTo>
                  <a:lnTo>
                    <a:pt x="0" y="479"/>
                  </a:lnTo>
                  <a:lnTo>
                    <a:pt x="152" y="407"/>
                  </a:lnTo>
                  <a:close/>
                </a:path>
              </a:pathLst>
            </a:custGeom>
            <a:solidFill>
              <a:srgbClr val="7516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01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7" r:id="rId6"/>
    <p:sldLayoutId id="2147483728" r:id="rId7"/>
    <p:sldLayoutId id="2147483730" r:id="rId8"/>
    <p:sldLayoutId id="2147483732" r:id="rId9"/>
    <p:sldLayoutId id="2147483736" r:id="rId10"/>
    <p:sldLayoutId id="2147483671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95000"/>
        </a:lnSpc>
        <a:spcBef>
          <a:spcPts val="750"/>
        </a:spcBef>
        <a:buFont typeface="Wingdings" panose="05000000000000000000" pitchFamily="2" charset="2"/>
        <a:buNone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17145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45720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295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02870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orient="horz" pos="1620" userDrawn="1">
          <p15:clr>
            <a:srgbClr val="F26B43"/>
          </p15:clr>
        </p15:guide>
        <p15:guide id="8" pos="288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pos="5472" userDrawn="1">
          <p15:clr>
            <a:srgbClr val="F26B43"/>
          </p15:clr>
        </p15:guide>
        <p15:guide id="11" orient="horz" pos="300" userDrawn="1">
          <p15:clr>
            <a:srgbClr val="F26B43"/>
          </p15:clr>
        </p15:guide>
        <p15:guide id="12" orient="horz" pos="7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68917" y="2018812"/>
            <a:ext cx="6531957" cy="953553"/>
          </a:xfrm>
        </p:spPr>
        <p:txBody>
          <a:bodyPr/>
          <a:lstStyle/>
          <a:p>
            <a:r>
              <a:rPr lang="en-US" dirty="0"/>
              <a:t>Making the Cloud Transformation: Shadow IT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EEC1724-3EB3-4A61-85E6-D7E93BCE4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Guidance for McAfee Partners </a:t>
            </a:r>
          </a:p>
        </p:txBody>
      </p:sp>
    </p:spTree>
    <p:extLst>
      <p:ext uri="{BB962C8B-B14F-4D97-AF65-F5344CB8AC3E}">
        <p14:creationId xmlns:p14="http://schemas.microsoft.com/office/powerpoint/2010/main" val="115716204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05E2B5BC-9713-4C7C-BB16-1D7C2493B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57045"/>
              </p:ext>
            </p:extLst>
          </p:nvPr>
        </p:nvGraphicFramePr>
        <p:xfrm>
          <a:off x="457201" y="1333500"/>
          <a:ext cx="5729287" cy="2774726"/>
        </p:xfrm>
        <a:graphic>
          <a:graphicData uri="http://schemas.openxmlformats.org/drawingml/2006/table">
            <a:tbl>
              <a:tblPr bandRow="1">
                <a:effectLst/>
                <a:tableStyleId>{7DF18680-E054-41AD-8BC1-D1AEF772440D}</a:tableStyleId>
              </a:tblPr>
              <a:tblGrid>
                <a:gridCol w="5729287">
                  <a:extLst>
                    <a:ext uri="{9D8B030D-6E8A-4147-A177-3AD203B41FA5}">
                      <a16:colId xmlns:a16="http://schemas.microsoft.com/office/drawing/2014/main" xmlns="" val="368537628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Symbol" panose="05050102010706020507" pitchFamily="18" charset="2"/>
                        <a:buNone/>
                      </a:pP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Cloud-based analytics automatically identifying risky </a:t>
                      </a:r>
                      <a:b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Cloud services </a:t>
                      </a:r>
                      <a:endParaRPr lang="en-GB" sz="14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1162493"/>
                  </a:ext>
                </a:extLst>
              </a:tr>
              <a:tr h="54147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Flexible deployment and architecture integrating </a:t>
                      </a:r>
                      <a:b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with multiple firewalls and web proxies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483657"/>
                  </a:ext>
                </a:extLst>
              </a:tr>
              <a:tr h="7644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Fewer Cloud and data-security controls to </a:t>
                      </a: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manage </a:t>
                      </a:r>
                      <a:b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individual security tools, with separate management </a:t>
                      </a:r>
                      <a:b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and no commonality </a:t>
                      </a:r>
                      <a:endParaRPr lang="en-GB" sz="1400" b="1" kern="1200" dirty="0">
                        <a:solidFill>
                          <a:srgbClr val="53565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0123001"/>
                  </a:ext>
                </a:extLst>
              </a:tr>
              <a:tr h="39393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Users coached to sanctioned services to avoid additional costs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9644763"/>
                  </a:ext>
                </a:extLst>
              </a:tr>
              <a:tr h="54147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Securely and easily extend productivity to sanctioned services through coaching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822372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22B58C38-AC5B-4538-8D78-F8C01B932ADD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The Future: Visibility and Security in the Cloud</a:t>
            </a:r>
          </a:p>
        </p:txBody>
      </p:sp>
      <p:pic>
        <p:nvPicPr>
          <p:cNvPr id="7" name="Picture 6" descr="A red sign with white text&#10;&#10;Description automatically generated">
            <a:extLst>
              <a:ext uri="{FF2B5EF4-FFF2-40B4-BE49-F238E27FC236}">
                <a16:creationId xmlns:a16="http://schemas.microsoft.com/office/drawing/2014/main" xmlns="" id="{6299CF46-C18E-49A1-9B62-893CD9D9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17" y="760714"/>
            <a:ext cx="2085040" cy="394854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913111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05E2B5BC-9713-4C7C-BB16-1D7C2493B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813570"/>
              </p:ext>
            </p:extLst>
          </p:nvPr>
        </p:nvGraphicFramePr>
        <p:xfrm>
          <a:off x="457201" y="1360847"/>
          <a:ext cx="5735391" cy="2844758"/>
        </p:xfrm>
        <a:graphic>
          <a:graphicData uri="http://schemas.openxmlformats.org/drawingml/2006/table">
            <a:tbl>
              <a:tblPr bandRow="1">
                <a:effectLst/>
                <a:tableStyleId>{7DF18680-E054-41AD-8BC1-D1AEF772440D}</a:tableStyleId>
              </a:tblPr>
              <a:tblGrid>
                <a:gridCol w="5735391">
                  <a:extLst>
                    <a:ext uri="{9D8B030D-6E8A-4147-A177-3AD203B41FA5}">
                      <a16:colId xmlns:a16="http://schemas.microsoft.com/office/drawing/2014/main" xmlns="" val="3685376282"/>
                    </a:ext>
                  </a:extLst>
                </a:gridCol>
              </a:tblGrid>
              <a:tr h="40127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Less risk </a:t>
                      </a: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of compliance-audit failure with visibility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116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Lower mean time to respond </a:t>
                      </a: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to unauthorized Cloud services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941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Measurable ROI </a:t>
                      </a: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through reduction in extra spend to </a:t>
                      </a:r>
                      <a:b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Cloud services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48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Increased operational efficiency </a:t>
                      </a: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with automated identification of Cloud services and closed-loop remediation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0123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Lower financial impact of breaches </a:t>
                      </a: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through improved prevention and detection of risky services</a:t>
                      </a:r>
                      <a:endParaRPr lang="en-GB" sz="14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964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Better reputation for security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is s</a:t>
                      </a: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een as an enabler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400" b="1" dirty="0">
                          <a:solidFill>
                            <a:srgbClr val="53565A"/>
                          </a:solidFill>
                          <a:effectLst/>
                          <a:latin typeface="+mn-lt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to the business</a:t>
                      </a:r>
                      <a:endParaRPr lang="en-GB" sz="1400" b="1" dirty="0">
                        <a:effectLst/>
                        <a:latin typeface="+mn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822372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23A04FB6-1A4F-4A18-BEDE-3739C00BC758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The Impact of Transformation</a:t>
            </a:r>
          </a:p>
        </p:txBody>
      </p:sp>
      <p:pic>
        <p:nvPicPr>
          <p:cNvPr id="8" name="Picture 7" descr="A red sign with white text&#10;&#10;Description automatically generated">
            <a:extLst>
              <a:ext uri="{FF2B5EF4-FFF2-40B4-BE49-F238E27FC236}">
                <a16:creationId xmlns:a16="http://schemas.microsoft.com/office/drawing/2014/main" xmlns="" id="{66B2EBA7-2636-44D0-8980-6832FDDB0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17" y="760714"/>
            <a:ext cx="2085040" cy="394854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42698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D32D10-12CF-4C7C-AF0B-7CEF9BA70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4" y="1875471"/>
            <a:ext cx="8044963" cy="1042773"/>
          </a:xfrm>
        </p:spPr>
        <p:txBody>
          <a:bodyPr/>
          <a:lstStyle/>
          <a:p>
            <a:r>
              <a:rPr lang="en-GB" dirty="0"/>
              <a:t>Requirements for Mitigating the Risks Presented by Shadow IT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7239040-9CAB-47CE-94FD-A4F19B0E9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4" y="2963767"/>
            <a:ext cx="4114801" cy="553676"/>
          </a:xfrm>
        </p:spPr>
        <p:txBody>
          <a:bodyPr/>
          <a:lstStyle/>
          <a:p>
            <a:r>
              <a:rPr lang="en-GB" dirty="0"/>
              <a:t>From Past to Future </a:t>
            </a:r>
          </a:p>
        </p:txBody>
      </p:sp>
    </p:spTree>
    <p:extLst>
      <p:ext uri="{BB962C8B-B14F-4D97-AF65-F5344CB8AC3E}">
        <p14:creationId xmlns:p14="http://schemas.microsoft.com/office/powerpoint/2010/main" val="396701462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5FB07B0-4C25-4659-8C1C-EBF786053EDC}"/>
              </a:ext>
            </a:extLst>
          </p:cNvPr>
          <p:cNvGrpSpPr/>
          <p:nvPr/>
        </p:nvGrpSpPr>
        <p:grpSpPr>
          <a:xfrm>
            <a:off x="-4733427" y="-228953"/>
            <a:ext cx="13546791" cy="5954681"/>
            <a:chOff x="-4733427" y="-228953"/>
            <a:chExt cx="13546791" cy="5954681"/>
          </a:xfrm>
        </p:grpSpPr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xmlns="" id="{C9986EAD-591F-4A82-9DE1-E93BC080F075}"/>
                </a:ext>
              </a:extLst>
            </p:cNvPr>
            <p:cNvSpPr/>
            <p:nvPr/>
          </p:nvSpPr>
          <p:spPr>
            <a:xfrm>
              <a:off x="-4733427" y="-228953"/>
              <a:ext cx="5954681" cy="5954681"/>
            </a:xfrm>
            <a:prstGeom prst="blockArc">
              <a:avLst>
                <a:gd name="adj1" fmla="val 18900000"/>
                <a:gd name="adj2" fmla="val 2700000"/>
                <a:gd name="adj3" fmla="val 363"/>
              </a:avLst>
            </a:prstGeom>
          </p:spPr>
          <p:style>
            <a:lnRef idx="2">
              <a:schemeClr val="accent1">
                <a:tint val="99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C078552-9A56-44E2-A0DC-D69CFC3E18D4}"/>
                </a:ext>
              </a:extLst>
            </p:cNvPr>
            <p:cNvSpPr/>
            <p:nvPr/>
          </p:nvSpPr>
          <p:spPr>
            <a:xfrm>
              <a:off x="684212" y="813441"/>
              <a:ext cx="8129152" cy="552993"/>
            </a:xfrm>
            <a:custGeom>
              <a:avLst/>
              <a:gdLst>
                <a:gd name="connsiteX0" fmla="*/ 0 w 8129152"/>
                <a:gd name="connsiteY0" fmla="*/ 0 h 552993"/>
                <a:gd name="connsiteX1" fmla="*/ 8129152 w 8129152"/>
                <a:gd name="connsiteY1" fmla="*/ 0 h 552993"/>
                <a:gd name="connsiteX2" fmla="*/ 8129152 w 8129152"/>
                <a:gd name="connsiteY2" fmla="*/ 552993 h 552993"/>
                <a:gd name="connsiteX3" fmla="*/ 0 w 8129152"/>
                <a:gd name="connsiteY3" fmla="*/ 552993 h 552993"/>
                <a:gd name="connsiteX4" fmla="*/ 0 w 8129152"/>
                <a:gd name="connsiteY4" fmla="*/ 0 h 55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9152" h="552993">
                  <a:moveTo>
                    <a:pt x="0" y="0"/>
                  </a:moveTo>
                  <a:lnTo>
                    <a:pt x="8129152" y="0"/>
                  </a:lnTo>
                  <a:lnTo>
                    <a:pt x="8129152" y="552993"/>
                  </a:lnTo>
                  <a:lnTo>
                    <a:pt x="0" y="552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8938" tIns="38100" rIns="38100" bIns="3810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53565A"/>
                </a:buClr>
                <a:buFont typeface="Symbol" panose="05050102010706020507" pitchFamily="18" charset="2"/>
                <a:buNone/>
              </a:pPr>
              <a:r>
                <a:rPr lang="en-US" sz="1400" kern="1200" dirty="0"/>
                <a:t>CASB with multi-deployment and integration modes for maximum flexibility and control</a:t>
              </a:r>
              <a:endParaRPr lang="en-GB" sz="1400" kern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A28B83A-6CAB-46BC-81B3-9C6D1DD029C3}"/>
                </a:ext>
              </a:extLst>
            </p:cNvPr>
            <p:cNvSpPr/>
            <p:nvPr/>
          </p:nvSpPr>
          <p:spPr>
            <a:xfrm>
              <a:off x="338591" y="744317"/>
              <a:ext cx="691241" cy="691241"/>
            </a:xfrm>
            <a:prstGeom prst="ellipse">
              <a:avLst/>
            </a:prstGeom>
            <a:ln>
              <a:solidFill>
                <a:srgbClr val="C01818"/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78C48A1C-D62F-4695-B43A-BEE1C7EA5270}"/>
                </a:ext>
              </a:extLst>
            </p:cNvPr>
            <p:cNvSpPr/>
            <p:nvPr/>
          </p:nvSpPr>
          <p:spPr>
            <a:xfrm>
              <a:off x="1080471" y="1642666"/>
              <a:ext cx="7732893" cy="552993"/>
            </a:xfrm>
            <a:custGeom>
              <a:avLst/>
              <a:gdLst>
                <a:gd name="connsiteX0" fmla="*/ 0 w 7732893"/>
                <a:gd name="connsiteY0" fmla="*/ 0 h 552993"/>
                <a:gd name="connsiteX1" fmla="*/ 7732893 w 7732893"/>
                <a:gd name="connsiteY1" fmla="*/ 0 h 552993"/>
                <a:gd name="connsiteX2" fmla="*/ 7732893 w 7732893"/>
                <a:gd name="connsiteY2" fmla="*/ 552993 h 552993"/>
                <a:gd name="connsiteX3" fmla="*/ 0 w 7732893"/>
                <a:gd name="connsiteY3" fmla="*/ 552993 h 552993"/>
                <a:gd name="connsiteX4" fmla="*/ 0 w 7732893"/>
                <a:gd name="connsiteY4" fmla="*/ 0 h 55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2893" h="552993">
                  <a:moveTo>
                    <a:pt x="0" y="0"/>
                  </a:moveTo>
                  <a:lnTo>
                    <a:pt x="7732893" y="0"/>
                  </a:lnTo>
                  <a:lnTo>
                    <a:pt x="7732893" y="552993"/>
                  </a:lnTo>
                  <a:lnTo>
                    <a:pt x="0" y="552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-8889"/>
                <a:lumOff val="8309"/>
                <a:alphaOff val="0"/>
              </a:schemeClr>
            </a:fillRef>
            <a:effectRef idx="0">
              <a:schemeClr val="accent1">
                <a:shade val="80000"/>
                <a:hueOff val="0"/>
                <a:satOff val="-8889"/>
                <a:lumOff val="830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8938" tIns="38100" rIns="38100" bIns="3810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53565A"/>
                </a:buClr>
                <a:buFont typeface="Symbol" panose="05050102010706020507" pitchFamily="18" charset="2"/>
                <a:buNone/>
              </a:pPr>
              <a:r>
                <a:rPr lang="en-US" sz="1400" kern="1200" dirty="0"/>
                <a:t>Identification of approved, </a:t>
              </a:r>
              <a:r>
                <a:rPr lang="en-US" sz="1400" dirty="0"/>
                <a:t>un</a:t>
              </a:r>
              <a:r>
                <a:rPr lang="en-US" sz="1400" kern="1200" dirty="0"/>
                <a:t>approved, and multiple IaaS services</a:t>
              </a:r>
              <a:endParaRPr lang="en-GB" sz="1400" kern="12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994AE408-68C0-4E87-9853-1F3C9DB2456C}"/>
                </a:ext>
              </a:extLst>
            </p:cNvPr>
            <p:cNvSpPr/>
            <p:nvPr/>
          </p:nvSpPr>
          <p:spPr>
            <a:xfrm>
              <a:off x="734850" y="1573542"/>
              <a:ext cx="691241" cy="691241"/>
            </a:xfrm>
            <a:prstGeom prst="ellipse">
              <a:avLst/>
            </a:prstGeom>
          </p:spPr>
          <p:style>
            <a:lnRef idx="2">
              <a:schemeClr val="accent1">
                <a:shade val="80000"/>
                <a:hueOff val="0"/>
                <a:satOff val="-8889"/>
                <a:lumOff val="8309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0A214AA-DD9D-4A03-9BF7-C460296DC169}"/>
                </a:ext>
              </a:extLst>
            </p:cNvPr>
            <p:cNvSpPr/>
            <p:nvPr/>
          </p:nvSpPr>
          <p:spPr>
            <a:xfrm>
              <a:off x="1202091" y="2471890"/>
              <a:ext cx="7611273" cy="552993"/>
            </a:xfrm>
            <a:custGeom>
              <a:avLst/>
              <a:gdLst>
                <a:gd name="connsiteX0" fmla="*/ 0 w 7611273"/>
                <a:gd name="connsiteY0" fmla="*/ 0 h 552993"/>
                <a:gd name="connsiteX1" fmla="*/ 7611273 w 7611273"/>
                <a:gd name="connsiteY1" fmla="*/ 0 h 552993"/>
                <a:gd name="connsiteX2" fmla="*/ 7611273 w 7611273"/>
                <a:gd name="connsiteY2" fmla="*/ 552993 h 552993"/>
                <a:gd name="connsiteX3" fmla="*/ 0 w 7611273"/>
                <a:gd name="connsiteY3" fmla="*/ 552993 h 552993"/>
                <a:gd name="connsiteX4" fmla="*/ 0 w 7611273"/>
                <a:gd name="connsiteY4" fmla="*/ 0 h 55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1273" h="552993">
                  <a:moveTo>
                    <a:pt x="0" y="0"/>
                  </a:moveTo>
                  <a:lnTo>
                    <a:pt x="7611273" y="0"/>
                  </a:lnTo>
                  <a:lnTo>
                    <a:pt x="7611273" y="552993"/>
                  </a:lnTo>
                  <a:lnTo>
                    <a:pt x="0" y="552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-17777"/>
                <a:lumOff val="16618"/>
                <a:alphaOff val="0"/>
              </a:schemeClr>
            </a:fillRef>
            <a:effectRef idx="0">
              <a:schemeClr val="accent1">
                <a:shade val="80000"/>
                <a:hueOff val="0"/>
                <a:satOff val="-17777"/>
                <a:lumOff val="1661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8938" tIns="38100" rIns="38100" bIns="3810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53565A"/>
                </a:buClr>
                <a:buFont typeface="Symbol" panose="05050102010706020507" pitchFamily="18" charset="2"/>
                <a:buNone/>
              </a:pPr>
              <a:r>
                <a:rPr lang="en-US" sz="1400" kern="1200" dirty="0"/>
                <a:t>Integration with existing security infrastructure (web </a:t>
              </a:r>
              <a:r>
                <a:rPr lang="en-US" sz="1400" dirty="0"/>
                <a:t>g</a:t>
              </a:r>
              <a:r>
                <a:rPr lang="en-US" sz="1400" kern="1200" dirty="0"/>
                <a:t>ateway, firewalls, SIEM, </a:t>
              </a:r>
              <a:r>
                <a:rPr lang="en-US" sz="1400" dirty="0"/>
                <a:t>etc.)</a:t>
              </a:r>
              <a:endParaRPr lang="en-GB" sz="1400" kern="12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7950EB02-6E7B-4DD0-A221-C44809676F8E}"/>
                </a:ext>
              </a:extLst>
            </p:cNvPr>
            <p:cNvSpPr/>
            <p:nvPr/>
          </p:nvSpPr>
          <p:spPr>
            <a:xfrm>
              <a:off x="856470" y="2402766"/>
              <a:ext cx="691241" cy="691241"/>
            </a:xfrm>
            <a:prstGeom prst="ellipse">
              <a:avLst/>
            </a:prstGeom>
          </p:spPr>
          <p:style>
            <a:lnRef idx="2">
              <a:schemeClr val="accent1">
                <a:shade val="80000"/>
                <a:hueOff val="0"/>
                <a:satOff val="-17777"/>
                <a:lumOff val="1661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1503AD0-CCAF-4E07-8799-193D3E896D54}"/>
                </a:ext>
              </a:extLst>
            </p:cNvPr>
            <p:cNvSpPr/>
            <p:nvPr/>
          </p:nvSpPr>
          <p:spPr>
            <a:xfrm>
              <a:off x="1080471" y="3301115"/>
              <a:ext cx="7732893" cy="552993"/>
            </a:xfrm>
            <a:custGeom>
              <a:avLst/>
              <a:gdLst>
                <a:gd name="connsiteX0" fmla="*/ 0 w 7732893"/>
                <a:gd name="connsiteY0" fmla="*/ 0 h 552993"/>
                <a:gd name="connsiteX1" fmla="*/ 7732893 w 7732893"/>
                <a:gd name="connsiteY1" fmla="*/ 0 h 552993"/>
                <a:gd name="connsiteX2" fmla="*/ 7732893 w 7732893"/>
                <a:gd name="connsiteY2" fmla="*/ 552993 h 552993"/>
                <a:gd name="connsiteX3" fmla="*/ 0 w 7732893"/>
                <a:gd name="connsiteY3" fmla="*/ 552993 h 552993"/>
                <a:gd name="connsiteX4" fmla="*/ 0 w 7732893"/>
                <a:gd name="connsiteY4" fmla="*/ 0 h 55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2893" h="552993">
                  <a:moveTo>
                    <a:pt x="0" y="0"/>
                  </a:moveTo>
                  <a:lnTo>
                    <a:pt x="7732893" y="0"/>
                  </a:lnTo>
                  <a:lnTo>
                    <a:pt x="7732893" y="552993"/>
                  </a:lnTo>
                  <a:lnTo>
                    <a:pt x="0" y="552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-26666"/>
                <a:lumOff val="24927"/>
                <a:alphaOff val="0"/>
              </a:schemeClr>
            </a:fillRef>
            <a:effectRef idx="0">
              <a:schemeClr val="accent1">
                <a:shade val="80000"/>
                <a:hueOff val="0"/>
                <a:satOff val="-26666"/>
                <a:lumOff val="2492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8938" tIns="38100" rIns="38100" bIns="3810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53565A"/>
                </a:buClr>
                <a:buFont typeface="Symbol" panose="05050102010706020507" pitchFamily="18" charset="2"/>
                <a:buNone/>
              </a:pPr>
              <a:r>
                <a:rPr lang="en-US" sz="1400" kern="1200" dirty="0"/>
                <a:t>Analytics to automatically categorize Cloud services</a:t>
              </a:r>
              <a:endParaRPr lang="en-GB" sz="1400" kern="12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B80C1969-9D0C-49B2-A46B-61A99800B3B6}"/>
                </a:ext>
              </a:extLst>
            </p:cNvPr>
            <p:cNvSpPr/>
            <p:nvPr/>
          </p:nvSpPr>
          <p:spPr>
            <a:xfrm>
              <a:off x="734850" y="3231991"/>
              <a:ext cx="691241" cy="691241"/>
            </a:xfrm>
            <a:prstGeom prst="ellipse">
              <a:avLst/>
            </a:prstGeom>
          </p:spPr>
          <p:style>
            <a:lnRef idx="2">
              <a:schemeClr val="accent1">
                <a:shade val="80000"/>
                <a:hueOff val="0"/>
                <a:satOff val="-26666"/>
                <a:lumOff val="2492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99B4A6F-FA92-41C7-81FE-ACDE79BB0937}"/>
                </a:ext>
              </a:extLst>
            </p:cNvPr>
            <p:cNvSpPr/>
            <p:nvPr/>
          </p:nvSpPr>
          <p:spPr>
            <a:xfrm>
              <a:off x="684212" y="4130339"/>
              <a:ext cx="8129152" cy="552993"/>
            </a:xfrm>
            <a:custGeom>
              <a:avLst/>
              <a:gdLst>
                <a:gd name="connsiteX0" fmla="*/ 0 w 8129152"/>
                <a:gd name="connsiteY0" fmla="*/ 0 h 552993"/>
                <a:gd name="connsiteX1" fmla="*/ 8129152 w 8129152"/>
                <a:gd name="connsiteY1" fmla="*/ 0 h 552993"/>
                <a:gd name="connsiteX2" fmla="*/ 8129152 w 8129152"/>
                <a:gd name="connsiteY2" fmla="*/ 552993 h 552993"/>
                <a:gd name="connsiteX3" fmla="*/ 0 w 8129152"/>
                <a:gd name="connsiteY3" fmla="*/ 552993 h 552993"/>
                <a:gd name="connsiteX4" fmla="*/ 0 w 8129152"/>
                <a:gd name="connsiteY4" fmla="*/ 0 h 55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9152" h="552993">
                  <a:moveTo>
                    <a:pt x="0" y="0"/>
                  </a:moveTo>
                  <a:lnTo>
                    <a:pt x="8129152" y="0"/>
                  </a:lnTo>
                  <a:lnTo>
                    <a:pt x="8129152" y="552993"/>
                  </a:lnTo>
                  <a:lnTo>
                    <a:pt x="0" y="552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181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-35555"/>
                <a:lumOff val="33236"/>
                <a:alphaOff val="0"/>
              </a:schemeClr>
            </a:fillRef>
            <a:effectRef idx="0">
              <a:schemeClr val="accent1">
                <a:shade val="80000"/>
                <a:hueOff val="0"/>
                <a:satOff val="-35555"/>
                <a:lumOff val="3323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8938" tIns="38100" rIns="38100" bIns="3810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53565A"/>
                </a:buClr>
                <a:buFont typeface="Symbol" panose="05050102010706020507" pitchFamily="18" charset="2"/>
                <a:buNone/>
              </a:pPr>
              <a:r>
                <a:rPr lang="en-US" sz="1400" kern="1200" dirty="0"/>
                <a:t>Automated remediation of risky Cloud services</a:t>
              </a:r>
              <a:endParaRPr lang="en-GB" sz="1400" kern="120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F29A6DF2-8993-442B-9FC1-FA8FD8FF7014}"/>
                </a:ext>
              </a:extLst>
            </p:cNvPr>
            <p:cNvSpPr/>
            <p:nvPr/>
          </p:nvSpPr>
          <p:spPr>
            <a:xfrm>
              <a:off x="338591" y="4061215"/>
              <a:ext cx="691241" cy="691241"/>
            </a:xfrm>
            <a:prstGeom prst="ellipse">
              <a:avLst/>
            </a:prstGeom>
          </p:spPr>
          <p:style>
            <a:lnRef idx="2">
              <a:schemeClr val="accent1">
                <a:shade val="80000"/>
                <a:hueOff val="0"/>
                <a:satOff val="-35555"/>
                <a:lumOff val="33236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8ACF34E-1C22-46CC-B7EC-94DAAFB52B37}"/>
              </a:ext>
            </a:extLst>
          </p:cNvPr>
          <p:cNvSpPr txBox="1"/>
          <p:nvPr/>
        </p:nvSpPr>
        <p:spPr>
          <a:xfrm>
            <a:off x="537655" y="931677"/>
            <a:ext cx="301686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solidFill>
                  <a:srgbClr val="C01818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3FAE517-954F-4B90-BD29-5C7967CB560A}"/>
              </a:ext>
            </a:extLst>
          </p:cNvPr>
          <p:cNvSpPr txBox="1"/>
          <p:nvPr/>
        </p:nvSpPr>
        <p:spPr>
          <a:xfrm>
            <a:off x="500980" y="4250104"/>
            <a:ext cx="354584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solidFill>
                  <a:srgbClr val="C00000"/>
                </a:solidFill>
              </a:rPr>
              <a:t> </a:t>
            </a:r>
            <a:r>
              <a:rPr lang="en-GB" sz="1600" b="1" dirty="0">
                <a:solidFill>
                  <a:srgbClr val="C01818"/>
                </a:solidFill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DF362C-E0BD-4A78-9E2E-1ADD97CEE112}"/>
              </a:ext>
            </a:extLst>
          </p:cNvPr>
          <p:cNvSpPr txBox="1"/>
          <p:nvPr/>
        </p:nvSpPr>
        <p:spPr>
          <a:xfrm>
            <a:off x="937366" y="1769871"/>
            <a:ext cx="301686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solidFill>
                  <a:srgbClr val="C01818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864B153-9408-4C8E-9F6E-F7F8B3EAC702}"/>
              </a:ext>
            </a:extLst>
          </p:cNvPr>
          <p:cNvSpPr txBox="1"/>
          <p:nvPr/>
        </p:nvSpPr>
        <p:spPr>
          <a:xfrm>
            <a:off x="884468" y="3414342"/>
            <a:ext cx="354584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solidFill>
                  <a:srgbClr val="C00000"/>
                </a:solidFill>
              </a:rPr>
              <a:t> </a:t>
            </a:r>
            <a:r>
              <a:rPr lang="en-GB" sz="1600" b="1" dirty="0">
                <a:solidFill>
                  <a:srgbClr val="C01818"/>
                </a:solidFill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0AC2C3C-8888-4281-BC39-A6345235548B}"/>
              </a:ext>
            </a:extLst>
          </p:cNvPr>
          <p:cNvSpPr txBox="1"/>
          <p:nvPr/>
        </p:nvSpPr>
        <p:spPr>
          <a:xfrm rot="10800000" flipH="1" flipV="1">
            <a:off x="1066185" y="2585265"/>
            <a:ext cx="24367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 dirty="0">
                <a:solidFill>
                  <a:srgbClr val="C01818"/>
                </a:solidFill>
              </a:rPr>
              <a:t>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7EE0CBD-D2E4-47D9-9B12-B13F9C56C0A0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Requirements for Mitigating the Risks Presented by Shadow IT</a:t>
            </a:r>
          </a:p>
        </p:txBody>
      </p:sp>
    </p:spTree>
    <p:extLst>
      <p:ext uri="{BB962C8B-B14F-4D97-AF65-F5344CB8AC3E}">
        <p14:creationId xmlns:p14="http://schemas.microsoft.com/office/powerpoint/2010/main" val="26494670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D32D10-12CF-4C7C-AF0B-7CEF9BA70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9" y="1718309"/>
            <a:ext cx="8044963" cy="1042773"/>
          </a:xfrm>
        </p:spPr>
        <p:txBody>
          <a:bodyPr/>
          <a:lstStyle/>
          <a:p>
            <a:r>
              <a:rPr lang="en-GB" dirty="0"/>
              <a:t>How McAfee Meets the Challenge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7239040-9CAB-47CE-94FD-A4F19B0E9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Solutions and Case Studies </a:t>
            </a:r>
          </a:p>
        </p:txBody>
      </p:sp>
    </p:spTree>
    <p:extLst>
      <p:ext uri="{BB962C8B-B14F-4D97-AF65-F5344CB8AC3E}">
        <p14:creationId xmlns:p14="http://schemas.microsoft.com/office/powerpoint/2010/main" val="133958683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DBC5DFA-8ED3-4929-AB34-C41D6892D0A7}"/>
              </a:ext>
            </a:extLst>
          </p:cNvPr>
          <p:cNvSpPr/>
          <p:nvPr/>
        </p:nvSpPr>
        <p:spPr>
          <a:xfrm>
            <a:off x="-10390" y="4514703"/>
            <a:ext cx="1120348" cy="65040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</a:pP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EF7B3F-9A90-450D-B3B6-8917DD9028AE}"/>
              </a:ext>
            </a:extLst>
          </p:cNvPr>
          <p:cNvGrpSpPr/>
          <p:nvPr/>
        </p:nvGrpSpPr>
        <p:grpSpPr>
          <a:xfrm rot="1839420">
            <a:off x="-989634" y="1185738"/>
            <a:ext cx="3625566" cy="3945470"/>
            <a:chOff x="1052513" y="2266950"/>
            <a:chExt cx="323850" cy="352425"/>
          </a:xfrm>
        </p:grpSpPr>
        <p:sp>
          <p:nvSpPr>
            <p:cNvPr id="5" name="Freeform 44">
              <a:extLst>
                <a:ext uri="{FF2B5EF4-FFF2-40B4-BE49-F238E27FC236}">
                  <a16:creationId xmlns:a16="http://schemas.microsoft.com/office/drawing/2014/main" xmlns="" id="{DBB4DAF1-CC2B-41C5-AB14-6047592E6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3" y="2382838"/>
              <a:ext cx="15875" cy="36513"/>
            </a:xfrm>
            <a:custGeom>
              <a:avLst/>
              <a:gdLst>
                <a:gd name="T0" fmla="*/ 18 w 40"/>
                <a:gd name="T1" fmla="*/ 0 h 91"/>
                <a:gd name="T2" fmla="*/ 14 w 40"/>
                <a:gd name="T3" fmla="*/ 9 h 91"/>
                <a:gd name="T4" fmla="*/ 0 w 40"/>
                <a:gd name="T5" fmla="*/ 91 h 91"/>
                <a:gd name="T6" fmla="*/ 37 w 40"/>
                <a:gd name="T7" fmla="*/ 36 h 91"/>
                <a:gd name="T8" fmla="*/ 33 w 40"/>
                <a:gd name="T9" fmla="*/ 3 h 91"/>
                <a:gd name="T10" fmla="*/ 33 w 40"/>
                <a:gd name="T11" fmla="*/ 3 h 91"/>
                <a:gd name="T12" fmla="*/ 33 w 40"/>
                <a:gd name="T13" fmla="*/ 3 h 91"/>
                <a:gd name="T14" fmla="*/ 18 w 40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91">
                  <a:moveTo>
                    <a:pt x="18" y="0"/>
                  </a:moveTo>
                  <a:cubicBezTo>
                    <a:pt x="17" y="4"/>
                    <a:pt x="15" y="7"/>
                    <a:pt x="14" y="9"/>
                  </a:cubicBezTo>
                  <a:cubicBezTo>
                    <a:pt x="11" y="49"/>
                    <a:pt x="5" y="75"/>
                    <a:pt x="0" y="91"/>
                  </a:cubicBezTo>
                  <a:cubicBezTo>
                    <a:pt x="21" y="85"/>
                    <a:pt x="32" y="68"/>
                    <a:pt x="37" y="36"/>
                  </a:cubicBezTo>
                  <a:cubicBezTo>
                    <a:pt x="40" y="14"/>
                    <a:pt x="37" y="6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0" y="0"/>
                    <a:pt x="25" y="0"/>
                    <a:pt x="1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xmlns="" id="{4B7D6BA9-94B5-462D-8042-144A00177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0300" y="2322513"/>
              <a:ext cx="147638" cy="242888"/>
            </a:xfrm>
            <a:custGeom>
              <a:avLst/>
              <a:gdLst>
                <a:gd name="T0" fmla="*/ 4 w 372"/>
                <a:gd name="T1" fmla="*/ 190 h 615"/>
                <a:gd name="T2" fmla="*/ 7 w 372"/>
                <a:gd name="T3" fmla="*/ 157 h 615"/>
                <a:gd name="T4" fmla="*/ 16 w 372"/>
                <a:gd name="T5" fmla="*/ 154 h 615"/>
                <a:gd name="T6" fmla="*/ 28 w 372"/>
                <a:gd name="T7" fmla="*/ 177 h 615"/>
                <a:gd name="T8" fmla="*/ 41 w 372"/>
                <a:gd name="T9" fmla="*/ 245 h 615"/>
                <a:gd name="T10" fmla="*/ 4 w 372"/>
                <a:gd name="T11" fmla="*/ 190 h 615"/>
                <a:gd name="T12" fmla="*/ 166 w 372"/>
                <a:gd name="T13" fmla="*/ 610 h 615"/>
                <a:gd name="T14" fmla="*/ 91 w 372"/>
                <a:gd name="T15" fmla="*/ 459 h 615"/>
                <a:gd name="T16" fmla="*/ 122 w 372"/>
                <a:gd name="T17" fmla="*/ 385 h 615"/>
                <a:gd name="T18" fmla="*/ 187 w 372"/>
                <a:gd name="T19" fmla="*/ 423 h 615"/>
                <a:gd name="T20" fmla="*/ 166 w 372"/>
                <a:gd name="T21" fmla="*/ 466 h 615"/>
                <a:gd name="T22" fmla="*/ 189 w 372"/>
                <a:gd name="T23" fmla="*/ 519 h 615"/>
                <a:gd name="T24" fmla="*/ 166 w 372"/>
                <a:gd name="T25" fmla="*/ 610 h 615"/>
                <a:gd name="T26" fmla="*/ 212 w 372"/>
                <a:gd name="T27" fmla="*/ 404 h 615"/>
                <a:gd name="T28" fmla="*/ 211 w 372"/>
                <a:gd name="T29" fmla="*/ 404 h 615"/>
                <a:gd name="T30" fmla="*/ 69 w 372"/>
                <a:gd name="T31" fmla="*/ 253 h 615"/>
                <a:gd name="T32" fmla="*/ 68 w 372"/>
                <a:gd name="T33" fmla="*/ 253 h 615"/>
                <a:gd name="T34" fmla="*/ 48 w 372"/>
                <a:gd name="T35" fmla="*/ 123 h 615"/>
                <a:gd name="T36" fmla="*/ 67 w 372"/>
                <a:gd name="T37" fmla="*/ 20 h 615"/>
                <a:gd name="T38" fmla="*/ 148 w 372"/>
                <a:gd name="T39" fmla="*/ 59 h 615"/>
                <a:gd name="T40" fmla="*/ 350 w 372"/>
                <a:gd name="T41" fmla="*/ 20 h 615"/>
                <a:gd name="T42" fmla="*/ 369 w 372"/>
                <a:gd name="T43" fmla="*/ 181 h 615"/>
                <a:gd name="T44" fmla="*/ 354 w 372"/>
                <a:gd name="T45" fmla="*/ 250 h 615"/>
                <a:gd name="T46" fmla="*/ 354 w 372"/>
                <a:gd name="T47" fmla="*/ 251 h 615"/>
                <a:gd name="T48" fmla="*/ 212 w 372"/>
                <a:gd name="T49" fmla="*/ 404 h 615"/>
                <a:gd name="T50" fmla="*/ 212 w 372"/>
                <a:gd name="T51" fmla="*/ 404 h 615"/>
                <a:gd name="T52" fmla="*/ 252 w 372"/>
                <a:gd name="T53" fmla="*/ 615 h 615"/>
                <a:gd name="T54" fmla="*/ 225 w 372"/>
                <a:gd name="T55" fmla="*/ 518 h 615"/>
                <a:gd name="T56" fmla="*/ 251 w 372"/>
                <a:gd name="T57" fmla="*/ 470 h 615"/>
                <a:gd name="T58" fmla="*/ 232 w 372"/>
                <a:gd name="T59" fmla="*/ 424 h 615"/>
                <a:gd name="T60" fmla="*/ 300 w 372"/>
                <a:gd name="T61" fmla="*/ 385 h 615"/>
                <a:gd name="T62" fmla="*/ 329 w 372"/>
                <a:gd name="T63" fmla="*/ 460 h 615"/>
                <a:gd name="T64" fmla="*/ 252 w 372"/>
                <a:gd name="T65" fmla="*/ 615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2" h="615">
                  <a:moveTo>
                    <a:pt x="4" y="190"/>
                  </a:moveTo>
                  <a:cubicBezTo>
                    <a:pt x="0" y="168"/>
                    <a:pt x="4" y="160"/>
                    <a:pt x="7" y="157"/>
                  </a:cubicBezTo>
                  <a:cubicBezTo>
                    <a:pt x="9" y="155"/>
                    <a:pt x="12" y="154"/>
                    <a:pt x="16" y="154"/>
                  </a:cubicBezTo>
                  <a:cubicBezTo>
                    <a:pt x="20" y="164"/>
                    <a:pt x="24" y="172"/>
                    <a:pt x="28" y="177"/>
                  </a:cubicBezTo>
                  <a:cubicBezTo>
                    <a:pt x="31" y="208"/>
                    <a:pt x="37" y="231"/>
                    <a:pt x="41" y="245"/>
                  </a:cubicBezTo>
                  <a:cubicBezTo>
                    <a:pt x="20" y="239"/>
                    <a:pt x="8" y="222"/>
                    <a:pt x="4" y="190"/>
                  </a:cubicBezTo>
                  <a:moveTo>
                    <a:pt x="166" y="610"/>
                  </a:moveTo>
                  <a:cubicBezTo>
                    <a:pt x="91" y="459"/>
                    <a:pt x="91" y="459"/>
                    <a:pt x="91" y="459"/>
                  </a:cubicBezTo>
                  <a:cubicBezTo>
                    <a:pt x="99" y="448"/>
                    <a:pt x="119" y="418"/>
                    <a:pt x="122" y="385"/>
                  </a:cubicBezTo>
                  <a:cubicBezTo>
                    <a:pt x="147" y="408"/>
                    <a:pt x="170" y="418"/>
                    <a:pt x="187" y="423"/>
                  </a:cubicBezTo>
                  <a:cubicBezTo>
                    <a:pt x="166" y="466"/>
                    <a:pt x="166" y="466"/>
                    <a:pt x="166" y="466"/>
                  </a:cubicBezTo>
                  <a:cubicBezTo>
                    <a:pt x="189" y="519"/>
                    <a:pt x="189" y="519"/>
                    <a:pt x="189" y="519"/>
                  </a:cubicBezTo>
                  <a:cubicBezTo>
                    <a:pt x="166" y="610"/>
                    <a:pt x="166" y="610"/>
                    <a:pt x="166" y="610"/>
                  </a:cubicBezTo>
                  <a:moveTo>
                    <a:pt x="212" y="404"/>
                  </a:moveTo>
                  <a:cubicBezTo>
                    <a:pt x="211" y="404"/>
                    <a:pt x="211" y="404"/>
                    <a:pt x="211" y="404"/>
                  </a:cubicBezTo>
                  <a:cubicBezTo>
                    <a:pt x="210" y="404"/>
                    <a:pt x="125" y="406"/>
                    <a:pt x="69" y="253"/>
                  </a:cubicBezTo>
                  <a:cubicBezTo>
                    <a:pt x="68" y="253"/>
                    <a:pt x="68" y="253"/>
                    <a:pt x="68" y="253"/>
                  </a:cubicBezTo>
                  <a:cubicBezTo>
                    <a:pt x="68" y="252"/>
                    <a:pt x="49" y="211"/>
                    <a:pt x="48" y="123"/>
                  </a:cubicBezTo>
                  <a:cubicBezTo>
                    <a:pt x="50" y="81"/>
                    <a:pt x="53" y="31"/>
                    <a:pt x="67" y="20"/>
                  </a:cubicBezTo>
                  <a:cubicBezTo>
                    <a:pt x="92" y="0"/>
                    <a:pt x="91" y="59"/>
                    <a:pt x="148" y="59"/>
                  </a:cubicBezTo>
                  <a:cubicBezTo>
                    <a:pt x="204" y="59"/>
                    <a:pt x="325" y="0"/>
                    <a:pt x="350" y="20"/>
                  </a:cubicBezTo>
                  <a:cubicBezTo>
                    <a:pt x="372" y="37"/>
                    <a:pt x="363" y="152"/>
                    <a:pt x="369" y="181"/>
                  </a:cubicBezTo>
                  <a:cubicBezTo>
                    <a:pt x="364" y="227"/>
                    <a:pt x="354" y="250"/>
                    <a:pt x="354" y="250"/>
                  </a:cubicBezTo>
                  <a:cubicBezTo>
                    <a:pt x="354" y="251"/>
                    <a:pt x="354" y="251"/>
                    <a:pt x="354" y="251"/>
                  </a:cubicBezTo>
                  <a:cubicBezTo>
                    <a:pt x="300" y="404"/>
                    <a:pt x="216" y="404"/>
                    <a:pt x="212" y="404"/>
                  </a:cubicBezTo>
                  <a:cubicBezTo>
                    <a:pt x="212" y="404"/>
                    <a:pt x="212" y="404"/>
                    <a:pt x="212" y="404"/>
                  </a:cubicBezTo>
                  <a:moveTo>
                    <a:pt x="252" y="615"/>
                  </a:moveTo>
                  <a:cubicBezTo>
                    <a:pt x="225" y="518"/>
                    <a:pt x="225" y="518"/>
                    <a:pt x="225" y="518"/>
                  </a:cubicBezTo>
                  <a:cubicBezTo>
                    <a:pt x="251" y="470"/>
                    <a:pt x="251" y="470"/>
                    <a:pt x="251" y="470"/>
                  </a:cubicBezTo>
                  <a:cubicBezTo>
                    <a:pt x="232" y="424"/>
                    <a:pt x="232" y="424"/>
                    <a:pt x="232" y="424"/>
                  </a:cubicBezTo>
                  <a:cubicBezTo>
                    <a:pt x="249" y="420"/>
                    <a:pt x="274" y="410"/>
                    <a:pt x="300" y="385"/>
                  </a:cubicBezTo>
                  <a:cubicBezTo>
                    <a:pt x="304" y="418"/>
                    <a:pt x="322" y="450"/>
                    <a:pt x="329" y="460"/>
                  </a:cubicBezTo>
                  <a:cubicBezTo>
                    <a:pt x="252" y="615"/>
                    <a:pt x="252" y="615"/>
                    <a:pt x="252" y="6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xmlns="" id="{0A87FE67-CE08-411F-B85E-C6B0CC6C9B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513" y="2266950"/>
              <a:ext cx="323850" cy="352425"/>
            </a:xfrm>
            <a:custGeom>
              <a:avLst/>
              <a:gdLst>
                <a:gd name="T0" fmla="*/ 547 w 817"/>
                <a:gd name="T1" fmla="*/ 587 h 887"/>
                <a:gd name="T2" fmla="*/ 569 w 817"/>
                <a:gd name="T3" fmla="*/ 406 h 887"/>
                <a:gd name="T4" fmla="*/ 627 w 817"/>
                <a:gd name="T5" fmla="*/ 277 h 887"/>
                <a:gd name="T6" fmla="*/ 601 w 817"/>
                <a:gd name="T7" fmla="*/ 134 h 887"/>
                <a:gd name="T8" fmla="*/ 407 w 817"/>
                <a:gd name="T9" fmla="*/ 0 h 887"/>
                <a:gd name="T10" fmla="*/ 212 w 817"/>
                <a:gd name="T11" fmla="*/ 134 h 887"/>
                <a:gd name="T12" fmla="*/ 190 w 817"/>
                <a:gd name="T13" fmla="*/ 277 h 887"/>
                <a:gd name="T14" fmla="*/ 248 w 817"/>
                <a:gd name="T15" fmla="*/ 407 h 887"/>
                <a:gd name="T16" fmla="*/ 296 w 817"/>
                <a:gd name="T17" fmla="*/ 496 h 887"/>
                <a:gd name="T18" fmla="*/ 268 w 817"/>
                <a:gd name="T19" fmla="*/ 587 h 887"/>
                <a:gd name="T20" fmla="*/ 0 w 817"/>
                <a:gd name="T21" fmla="*/ 887 h 887"/>
                <a:gd name="T22" fmla="*/ 817 w 817"/>
                <a:gd name="T23" fmla="*/ 887 h 887"/>
                <a:gd name="T24" fmla="*/ 756 w 817"/>
                <a:gd name="T25" fmla="*/ 662 h 887"/>
                <a:gd name="T26" fmla="*/ 450 w 817"/>
                <a:gd name="T27" fmla="*/ 752 h 887"/>
                <a:gd name="T28" fmla="*/ 449 w 817"/>
                <a:gd name="T29" fmla="*/ 607 h 887"/>
                <a:gd name="T30" fmla="*/ 498 w 817"/>
                <a:gd name="T31" fmla="*/ 522 h 887"/>
                <a:gd name="T32" fmla="*/ 611 w 817"/>
                <a:gd name="T33" fmla="*/ 294 h 887"/>
                <a:gd name="T34" fmla="*/ 578 w 817"/>
                <a:gd name="T35" fmla="*/ 382 h 887"/>
                <a:gd name="T36" fmla="*/ 596 w 817"/>
                <a:gd name="T37" fmla="*/ 291 h 887"/>
                <a:gd name="T38" fmla="*/ 202 w 817"/>
                <a:gd name="T39" fmla="*/ 327 h 887"/>
                <a:gd name="T40" fmla="*/ 214 w 817"/>
                <a:gd name="T41" fmla="*/ 291 h 887"/>
                <a:gd name="T42" fmla="*/ 239 w 817"/>
                <a:gd name="T43" fmla="*/ 382 h 887"/>
                <a:gd name="T44" fmla="*/ 266 w 817"/>
                <a:gd name="T45" fmla="*/ 390 h 887"/>
                <a:gd name="T46" fmla="*/ 265 w 817"/>
                <a:gd name="T47" fmla="*/ 157 h 887"/>
                <a:gd name="T48" fmla="*/ 548 w 817"/>
                <a:gd name="T49" fmla="*/ 157 h 887"/>
                <a:gd name="T50" fmla="*/ 552 w 817"/>
                <a:gd name="T51" fmla="*/ 387 h 887"/>
                <a:gd name="T52" fmla="*/ 410 w 817"/>
                <a:gd name="T53" fmla="*/ 541 h 887"/>
                <a:gd name="T54" fmla="*/ 409 w 817"/>
                <a:gd name="T55" fmla="*/ 541 h 887"/>
                <a:gd name="T56" fmla="*/ 266 w 817"/>
                <a:gd name="T57" fmla="*/ 390 h 887"/>
                <a:gd name="T58" fmla="*/ 385 w 817"/>
                <a:gd name="T59" fmla="*/ 560 h 887"/>
                <a:gd name="T60" fmla="*/ 387 w 817"/>
                <a:gd name="T61" fmla="*/ 656 h 887"/>
                <a:gd name="T62" fmla="*/ 289 w 817"/>
                <a:gd name="T63" fmla="*/ 596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7" h="887">
                  <a:moveTo>
                    <a:pt x="756" y="662"/>
                  </a:moveTo>
                  <a:cubicBezTo>
                    <a:pt x="547" y="587"/>
                    <a:pt x="547" y="587"/>
                    <a:pt x="547" y="587"/>
                  </a:cubicBezTo>
                  <a:cubicBezTo>
                    <a:pt x="543" y="579"/>
                    <a:pt x="512" y="531"/>
                    <a:pt x="523" y="494"/>
                  </a:cubicBezTo>
                  <a:cubicBezTo>
                    <a:pt x="539" y="472"/>
                    <a:pt x="555" y="444"/>
                    <a:pt x="569" y="406"/>
                  </a:cubicBezTo>
                  <a:cubicBezTo>
                    <a:pt x="627" y="401"/>
                    <a:pt x="635" y="348"/>
                    <a:pt x="638" y="330"/>
                  </a:cubicBezTo>
                  <a:cubicBezTo>
                    <a:pt x="640" y="314"/>
                    <a:pt x="642" y="290"/>
                    <a:pt x="627" y="277"/>
                  </a:cubicBezTo>
                  <a:cubicBezTo>
                    <a:pt x="621" y="272"/>
                    <a:pt x="614" y="269"/>
                    <a:pt x="605" y="268"/>
                  </a:cubicBezTo>
                  <a:cubicBezTo>
                    <a:pt x="615" y="235"/>
                    <a:pt x="618" y="188"/>
                    <a:pt x="601" y="134"/>
                  </a:cubicBezTo>
                  <a:cubicBezTo>
                    <a:pt x="566" y="49"/>
                    <a:pt x="547" y="77"/>
                    <a:pt x="447" y="10"/>
                  </a:cubicBezTo>
                  <a:cubicBezTo>
                    <a:pt x="447" y="10"/>
                    <a:pt x="431" y="0"/>
                    <a:pt x="407" y="0"/>
                  </a:cubicBezTo>
                  <a:cubicBezTo>
                    <a:pt x="383" y="0"/>
                    <a:pt x="367" y="10"/>
                    <a:pt x="367" y="10"/>
                  </a:cubicBezTo>
                  <a:cubicBezTo>
                    <a:pt x="267" y="77"/>
                    <a:pt x="247" y="49"/>
                    <a:pt x="212" y="134"/>
                  </a:cubicBezTo>
                  <a:cubicBezTo>
                    <a:pt x="195" y="189"/>
                    <a:pt x="198" y="236"/>
                    <a:pt x="206" y="269"/>
                  </a:cubicBezTo>
                  <a:cubicBezTo>
                    <a:pt x="200" y="270"/>
                    <a:pt x="194" y="273"/>
                    <a:pt x="190" y="277"/>
                  </a:cubicBezTo>
                  <a:cubicBezTo>
                    <a:pt x="175" y="290"/>
                    <a:pt x="176" y="314"/>
                    <a:pt x="179" y="330"/>
                  </a:cubicBezTo>
                  <a:cubicBezTo>
                    <a:pt x="181" y="348"/>
                    <a:pt x="189" y="402"/>
                    <a:pt x="248" y="407"/>
                  </a:cubicBezTo>
                  <a:cubicBezTo>
                    <a:pt x="263" y="445"/>
                    <a:pt x="280" y="474"/>
                    <a:pt x="297" y="496"/>
                  </a:cubicBezTo>
                  <a:cubicBezTo>
                    <a:pt x="296" y="496"/>
                    <a:pt x="296" y="496"/>
                    <a:pt x="296" y="496"/>
                  </a:cubicBezTo>
                  <a:cubicBezTo>
                    <a:pt x="308" y="535"/>
                    <a:pt x="268" y="586"/>
                    <a:pt x="268" y="587"/>
                  </a:cubicBezTo>
                  <a:cubicBezTo>
                    <a:pt x="268" y="587"/>
                    <a:pt x="268" y="587"/>
                    <a:pt x="268" y="587"/>
                  </a:cubicBezTo>
                  <a:cubicBezTo>
                    <a:pt x="60" y="662"/>
                    <a:pt x="60" y="662"/>
                    <a:pt x="60" y="662"/>
                  </a:cubicBezTo>
                  <a:cubicBezTo>
                    <a:pt x="0" y="887"/>
                    <a:pt x="0" y="887"/>
                    <a:pt x="0" y="887"/>
                  </a:cubicBezTo>
                  <a:cubicBezTo>
                    <a:pt x="0" y="887"/>
                    <a:pt x="0" y="887"/>
                    <a:pt x="0" y="887"/>
                  </a:cubicBezTo>
                  <a:cubicBezTo>
                    <a:pt x="817" y="887"/>
                    <a:pt x="817" y="887"/>
                    <a:pt x="817" y="887"/>
                  </a:cubicBezTo>
                  <a:cubicBezTo>
                    <a:pt x="817" y="887"/>
                    <a:pt x="817" y="887"/>
                    <a:pt x="817" y="887"/>
                  </a:cubicBezTo>
                  <a:cubicBezTo>
                    <a:pt x="756" y="662"/>
                    <a:pt x="756" y="662"/>
                    <a:pt x="756" y="662"/>
                  </a:cubicBezTo>
                  <a:moveTo>
                    <a:pt x="527" y="597"/>
                  </a:moveTo>
                  <a:cubicBezTo>
                    <a:pt x="450" y="752"/>
                    <a:pt x="450" y="752"/>
                    <a:pt x="450" y="752"/>
                  </a:cubicBezTo>
                  <a:cubicBezTo>
                    <a:pt x="423" y="655"/>
                    <a:pt x="423" y="655"/>
                    <a:pt x="423" y="655"/>
                  </a:cubicBezTo>
                  <a:cubicBezTo>
                    <a:pt x="449" y="607"/>
                    <a:pt x="449" y="607"/>
                    <a:pt x="449" y="607"/>
                  </a:cubicBezTo>
                  <a:cubicBezTo>
                    <a:pt x="430" y="561"/>
                    <a:pt x="430" y="561"/>
                    <a:pt x="430" y="561"/>
                  </a:cubicBezTo>
                  <a:cubicBezTo>
                    <a:pt x="447" y="557"/>
                    <a:pt x="472" y="547"/>
                    <a:pt x="498" y="522"/>
                  </a:cubicBezTo>
                  <a:cubicBezTo>
                    <a:pt x="502" y="555"/>
                    <a:pt x="520" y="587"/>
                    <a:pt x="527" y="597"/>
                  </a:cubicBezTo>
                  <a:moveTo>
                    <a:pt x="611" y="294"/>
                  </a:moveTo>
                  <a:cubicBezTo>
                    <a:pt x="615" y="297"/>
                    <a:pt x="618" y="305"/>
                    <a:pt x="615" y="327"/>
                  </a:cubicBezTo>
                  <a:cubicBezTo>
                    <a:pt x="610" y="359"/>
                    <a:pt x="599" y="376"/>
                    <a:pt x="578" y="382"/>
                  </a:cubicBezTo>
                  <a:cubicBezTo>
                    <a:pt x="583" y="366"/>
                    <a:pt x="589" y="340"/>
                    <a:pt x="592" y="300"/>
                  </a:cubicBezTo>
                  <a:cubicBezTo>
                    <a:pt x="593" y="298"/>
                    <a:pt x="595" y="294"/>
                    <a:pt x="596" y="291"/>
                  </a:cubicBezTo>
                  <a:cubicBezTo>
                    <a:pt x="603" y="291"/>
                    <a:pt x="608" y="291"/>
                    <a:pt x="611" y="294"/>
                  </a:cubicBezTo>
                  <a:moveTo>
                    <a:pt x="202" y="327"/>
                  </a:moveTo>
                  <a:cubicBezTo>
                    <a:pt x="198" y="305"/>
                    <a:pt x="202" y="297"/>
                    <a:pt x="205" y="294"/>
                  </a:cubicBezTo>
                  <a:cubicBezTo>
                    <a:pt x="207" y="292"/>
                    <a:pt x="210" y="291"/>
                    <a:pt x="214" y="291"/>
                  </a:cubicBezTo>
                  <a:cubicBezTo>
                    <a:pt x="218" y="301"/>
                    <a:pt x="222" y="309"/>
                    <a:pt x="226" y="314"/>
                  </a:cubicBezTo>
                  <a:cubicBezTo>
                    <a:pt x="229" y="345"/>
                    <a:pt x="235" y="368"/>
                    <a:pt x="239" y="382"/>
                  </a:cubicBezTo>
                  <a:cubicBezTo>
                    <a:pt x="218" y="376"/>
                    <a:pt x="206" y="359"/>
                    <a:pt x="202" y="327"/>
                  </a:cubicBezTo>
                  <a:moveTo>
                    <a:pt x="266" y="390"/>
                  </a:moveTo>
                  <a:cubicBezTo>
                    <a:pt x="266" y="389"/>
                    <a:pt x="247" y="347"/>
                    <a:pt x="246" y="260"/>
                  </a:cubicBezTo>
                  <a:cubicBezTo>
                    <a:pt x="248" y="217"/>
                    <a:pt x="251" y="168"/>
                    <a:pt x="265" y="157"/>
                  </a:cubicBezTo>
                  <a:cubicBezTo>
                    <a:pt x="290" y="137"/>
                    <a:pt x="289" y="196"/>
                    <a:pt x="346" y="196"/>
                  </a:cubicBezTo>
                  <a:cubicBezTo>
                    <a:pt x="402" y="196"/>
                    <a:pt x="523" y="137"/>
                    <a:pt x="548" y="157"/>
                  </a:cubicBezTo>
                  <a:cubicBezTo>
                    <a:pt x="570" y="174"/>
                    <a:pt x="561" y="289"/>
                    <a:pt x="567" y="318"/>
                  </a:cubicBezTo>
                  <a:cubicBezTo>
                    <a:pt x="562" y="364"/>
                    <a:pt x="552" y="387"/>
                    <a:pt x="552" y="387"/>
                  </a:cubicBezTo>
                  <a:cubicBezTo>
                    <a:pt x="552" y="388"/>
                    <a:pt x="552" y="388"/>
                    <a:pt x="552" y="388"/>
                  </a:cubicBezTo>
                  <a:cubicBezTo>
                    <a:pt x="498" y="541"/>
                    <a:pt x="414" y="541"/>
                    <a:pt x="410" y="541"/>
                  </a:cubicBezTo>
                  <a:cubicBezTo>
                    <a:pt x="410" y="541"/>
                    <a:pt x="410" y="541"/>
                    <a:pt x="410" y="541"/>
                  </a:cubicBezTo>
                  <a:cubicBezTo>
                    <a:pt x="409" y="541"/>
                    <a:pt x="409" y="541"/>
                    <a:pt x="409" y="541"/>
                  </a:cubicBezTo>
                  <a:cubicBezTo>
                    <a:pt x="408" y="541"/>
                    <a:pt x="323" y="543"/>
                    <a:pt x="267" y="390"/>
                  </a:cubicBezTo>
                  <a:cubicBezTo>
                    <a:pt x="266" y="390"/>
                    <a:pt x="266" y="390"/>
                    <a:pt x="266" y="390"/>
                  </a:cubicBezTo>
                  <a:moveTo>
                    <a:pt x="320" y="522"/>
                  </a:moveTo>
                  <a:cubicBezTo>
                    <a:pt x="345" y="545"/>
                    <a:pt x="368" y="555"/>
                    <a:pt x="385" y="560"/>
                  </a:cubicBezTo>
                  <a:cubicBezTo>
                    <a:pt x="364" y="603"/>
                    <a:pt x="364" y="603"/>
                    <a:pt x="364" y="603"/>
                  </a:cubicBezTo>
                  <a:cubicBezTo>
                    <a:pt x="387" y="656"/>
                    <a:pt x="387" y="656"/>
                    <a:pt x="387" y="656"/>
                  </a:cubicBezTo>
                  <a:cubicBezTo>
                    <a:pt x="364" y="747"/>
                    <a:pt x="364" y="747"/>
                    <a:pt x="364" y="747"/>
                  </a:cubicBezTo>
                  <a:cubicBezTo>
                    <a:pt x="289" y="596"/>
                    <a:pt x="289" y="596"/>
                    <a:pt x="289" y="596"/>
                  </a:cubicBezTo>
                  <a:cubicBezTo>
                    <a:pt x="297" y="585"/>
                    <a:pt x="317" y="555"/>
                    <a:pt x="320" y="5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47">
              <a:extLst>
                <a:ext uri="{FF2B5EF4-FFF2-40B4-BE49-F238E27FC236}">
                  <a16:creationId xmlns:a16="http://schemas.microsoft.com/office/drawing/2014/main" xmlns="" id="{F952D42F-2458-4010-99E0-CA9C0CC7C2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4438" y="2328863"/>
              <a:ext cx="47625" cy="11113"/>
            </a:xfrm>
            <a:custGeom>
              <a:avLst/>
              <a:gdLst>
                <a:gd name="T0" fmla="*/ 120 w 122"/>
                <a:gd name="T1" fmla="*/ 0 h 31"/>
                <a:gd name="T2" fmla="*/ 0 w 122"/>
                <a:gd name="T3" fmla="*/ 31 h 31"/>
                <a:gd name="T4" fmla="*/ 0 w 122"/>
                <a:gd name="T5" fmla="*/ 31 h 31"/>
                <a:gd name="T6" fmla="*/ 120 w 122"/>
                <a:gd name="T7" fmla="*/ 0 h 31"/>
                <a:gd name="T8" fmla="*/ 120 w 122"/>
                <a:gd name="T9" fmla="*/ 0 h 31"/>
                <a:gd name="T10" fmla="*/ 120 w 122"/>
                <a:gd name="T11" fmla="*/ 0 h 31"/>
                <a:gd name="T12" fmla="*/ 120 w 122"/>
                <a:gd name="T13" fmla="*/ 0 h 31"/>
                <a:gd name="T14" fmla="*/ 121 w 122"/>
                <a:gd name="T15" fmla="*/ 0 h 31"/>
                <a:gd name="T16" fmla="*/ 121 w 122"/>
                <a:gd name="T17" fmla="*/ 0 h 31"/>
                <a:gd name="T18" fmla="*/ 121 w 122"/>
                <a:gd name="T19" fmla="*/ 0 h 31"/>
                <a:gd name="T20" fmla="*/ 121 w 122"/>
                <a:gd name="T21" fmla="*/ 0 h 31"/>
                <a:gd name="T22" fmla="*/ 121 w 122"/>
                <a:gd name="T23" fmla="*/ 0 h 31"/>
                <a:gd name="T24" fmla="*/ 121 w 122"/>
                <a:gd name="T25" fmla="*/ 0 h 31"/>
                <a:gd name="T26" fmla="*/ 121 w 122"/>
                <a:gd name="T27" fmla="*/ 0 h 31"/>
                <a:gd name="T28" fmla="*/ 121 w 122"/>
                <a:gd name="T29" fmla="*/ 0 h 31"/>
                <a:gd name="T30" fmla="*/ 121 w 122"/>
                <a:gd name="T31" fmla="*/ 0 h 31"/>
                <a:gd name="T32" fmla="*/ 122 w 122"/>
                <a:gd name="T33" fmla="*/ 0 h 31"/>
                <a:gd name="T34" fmla="*/ 122 w 122"/>
                <a:gd name="T35" fmla="*/ 0 h 31"/>
                <a:gd name="T36" fmla="*/ 122 w 122"/>
                <a:gd name="T3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31">
                  <a:moveTo>
                    <a:pt x="120" y="0"/>
                  </a:moveTo>
                  <a:cubicBezTo>
                    <a:pt x="92" y="2"/>
                    <a:pt x="43" y="19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3" y="19"/>
                    <a:pt x="92" y="2"/>
                    <a:pt x="120" y="0"/>
                  </a:cubicBezTo>
                  <a:moveTo>
                    <a:pt x="120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moveTo>
                    <a:pt x="121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moveTo>
                    <a:pt x="121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moveTo>
                    <a:pt x="121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xmlns="" id="{0A7D86FE-31FA-405B-94AE-76D2C284D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438" y="2328863"/>
              <a:ext cx="63500" cy="152400"/>
            </a:xfrm>
            <a:custGeom>
              <a:avLst/>
              <a:gdLst>
                <a:gd name="T0" fmla="*/ 124 w 162"/>
                <a:gd name="T1" fmla="*/ 0 h 388"/>
                <a:gd name="T2" fmla="*/ 122 w 162"/>
                <a:gd name="T3" fmla="*/ 0 h 388"/>
                <a:gd name="T4" fmla="*/ 122 w 162"/>
                <a:gd name="T5" fmla="*/ 0 h 388"/>
                <a:gd name="T6" fmla="*/ 121 w 162"/>
                <a:gd name="T7" fmla="*/ 0 h 388"/>
                <a:gd name="T8" fmla="*/ 121 w 162"/>
                <a:gd name="T9" fmla="*/ 0 h 388"/>
                <a:gd name="T10" fmla="*/ 121 w 162"/>
                <a:gd name="T11" fmla="*/ 0 h 388"/>
                <a:gd name="T12" fmla="*/ 121 w 162"/>
                <a:gd name="T13" fmla="*/ 0 h 388"/>
                <a:gd name="T14" fmla="*/ 121 w 162"/>
                <a:gd name="T15" fmla="*/ 0 h 388"/>
                <a:gd name="T16" fmla="*/ 121 w 162"/>
                <a:gd name="T17" fmla="*/ 0 h 388"/>
                <a:gd name="T18" fmla="*/ 120 w 162"/>
                <a:gd name="T19" fmla="*/ 0 h 388"/>
                <a:gd name="T20" fmla="*/ 120 w 162"/>
                <a:gd name="T21" fmla="*/ 0 h 388"/>
                <a:gd name="T22" fmla="*/ 120 w 162"/>
                <a:gd name="T23" fmla="*/ 0 h 388"/>
                <a:gd name="T24" fmla="*/ 0 w 162"/>
                <a:gd name="T25" fmla="*/ 31 h 388"/>
                <a:gd name="T26" fmla="*/ 0 w 162"/>
                <a:gd name="T27" fmla="*/ 388 h 388"/>
                <a:gd name="T28" fmla="*/ 1 w 162"/>
                <a:gd name="T29" fmla="*/ 388 h 388"/>
                <a:gd name="T30" fmla="*/ 2 w 162"/>
                <a:gd name="T31" fmla="*/ 388 h 388"/>
                <a:gd name="T32" fmla="*/ 2 w 162"/>
                <a:gd name="T33" fmla="*/ 388 h 388"/>
                <a:gd name="T34" fmla="*/ 2 w 162"/>
                <a:gd name="T35" fmla="*/ 388 h 388"/>
                <a:gd name="T36" fmla="*/ 144 w 162"/>
                <a:gd name="T37" fmla="*/ 235 h 388"/>
                <a:gd name="T38" fmla="*/ 144 w 162"/>
                <a:gd name="T39" fmla="*/ 234 h 388"/>
                <a:gd name="T40" fmla="*/ 159 w 162"/>
                <a:gd name="T41" fmla="*/ 165 h 388"/>
                <a:gd name="T42" fmla="*/ 140 w 162"/>
                <a:gd name="T43" fmla="*/ 4 h 388"/>
                <a:gd name="T44" fmla="*/ 124 w 162"/>
                <a:gd name="T45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2" h="388">
                  <a:moveTo>
                    <a:pt x="124" y="0"/>
                  </a:moveTo>
                  <a:cubicBezTo>
                    <a:pt x="123" y="0"/>
                    <a:pt x="123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21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92" y="2"/>
                    <a:pt x="43" y="19"/>
                    <a:pt x="0" y="31"/>
                  </a:cubicBezTo>
                  <a:cubicBezTo>
                    <a:pt x="0" y="388"/>
                    <a:pt x="0" y="388"/>
                    <a:pt x="0" y="388"/>
                  </a:cubicBezTo>
                  <a:cubicBezTo>
                    <a:pt x="1" y="388"/>
                    <a:pt x="1" y="388"/>
                    <a:pt x="1" y="388"/>
                  </a:cubicBezTo>
                  <a:cubicBezTo>
                    <a:pt x="2" y="388"/>
                    <a:pt x="2" y="388"/>
                    <a:pt x="2" y="388"/>
                  </a:cubicBezTo>
                  <a:cubicBezTo>
                    <a:pt x="2" y="388"/>
                    <a:pt x="2" y="388"/>
                    <a:pt x="2" y="388"/>
                  </a:cubicBezTo>
                  <a:cubicBezTo>
                    <a:pt x="2" y="388"/>
                    <a:pt x="2" y="388"/>
                    <a:pt x="2" y="388"/>
                  </a:cubicBezTo>
                  <a:cubicBezTo>
                    <a:pt x="7" y="388"/>
                    <a:pt x="90" y="386"/>
                    <a:pt x="144" y="235"/>
                  </a:cubicBezTo>
                  <a:cubicBezTo>
                    <a:pt x="144" y="234"/>
                    <a:pt x="144" y="234"/>
                    <a:pt x="144" y="234"/>
                  </a:cubicBezTo>
                  <a:cubicBezTo>
                    <a:pt x="144" y="234"/>
                    <a:pt x="154" y="211"/>
                    <a:pt x="159" y="165"/>
                  </a:cubicBezTo>
                  <a:cubicBezTo>
                    <a:pt x="153" y="136"/>
                    <a:pt x="162" y="21"/>
                    <a:pt x="140" y="4"/>
                  </a:cubicBezTo>
                  <a:cubicBezTo>
                    <a:pt x="137" y="1"/>
                    <a:pt x="131" y="0"/>
                    <a:pt x="124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xmlns="" id="{72CB43EA-540E-4811-8A1C-38B9D0584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4438" y="2393950"/>
              <a:ext cx="63500" cy="87313"/>
            </a:xfrm>
            <a:custGeom>
              <a:avLst/>
              <a:gdLst>
                <a:gd name="T0" fmla="*/ 1 w 158"/>
                <a:gd name="T1" fmla="*/ 223 h 223"/>
                <a:gd name="T2" fmla="*/ 1 w 158"/>
                <a:gd name="T3" fmla="*/ 223 h 223"/>
                <a:gd name="T4" fmla="*/ 1 w 158"/>
                <a:gd name="T5" fmla="*/ 223 h 223"/>
                <a:gd name="T6" fmla="*/ 1 w 158"/>
                <a:gd name="T7" fmla="*/ 223 h 223"/>
                <a:gd name="T8" fmla="*/ 2 w 158"/>
                <a:gd name="T9" fmla="*/ 223 h 223"/>
                <a:gd name="T10" fmla="*/ 2 w 158"/>
                <a:gd name="T11" fmla="*/ 223 h 223"/>
                <a:gd name="T12" fmla="*/ 2 w 158"/>
                <a:gd name="T13" fmla="*/ 223 h 223"/>
                <a:gd name="T14" fmla="*/ 1 w 158"/>
                <a:gd name="T15" fmla="*/ 223 h 223"/>
                <a:gd name="T16" fmla="*/ 0 w 158"/>
                <a:gd name="T17" fmla="*/ 223 h 223"/>
                <a:gd name="T18" fmla="*/ 0 w 158"/>
                <a:gd name="T19" fmla="*/ 223 h 223"/>
                <a:gd name="T20" fmla="*/ 0 w 158"/>
                <a:gd name="T21" fmla="*/ 223 h 223"/>
                <a:gd name="T22" fmla="*/ 1 w 158"/>
                <a:gd name="T23" fmla="*/ 223 h 223"/>
                <a:gd name="T24" fmla="*/ 133 w 158"/>
                <a:gd name="T25" fmla="*/ 96 h 223"/>
                <a:gd name="T26" fmla="*/ 2 w 158"/>
                <a:gd name="T27" fmla="*/ 223 h 223"/>
                <a:gd name="T28" fmla="*/ 133 w 158"/>
                <a:gd name="T29" fmla="*/ 96 h 223"/>
                <a:gd name="T30" fmla="*/ 133 w 158"/>
                <a:gd name="T31" fmla="*/ 95 h 223"/>
                <a:gd name="T32" fmla="*/ 133 w 158"/>
                <a:gd name="T33" fmla="*/ 96 h 223"/>
                <a:gd name="T34" fmla="*/ 133 w 158"/>
                <a:gd name="T35" fmla="*/ 95 h 223"/>
                <a:gd name="T36" fmla="*/ 134 w 158"/>
                <a:gd name="T37" fmla="*/ 93 h 223"/>
                <a:gd name="T38" fmla="*/ 133 w 158"/>
                <a:gd name="T39" fmla="*/ 95 h 223"/>
                <a:gd name="T40" fmla="*/ 134 w 158"/>
                <a:gd name="T41" fmla="*/ 93 h 223"/>
                <a:gd name="T42" fmla="*/ 135 w 158"/>
                <a:gd name="T43" fmla="*/ 90 h 223"/>
                <a:gd name="T44" fmla="*/ 134 w 158"/>
                <a:gd name="T45" fmla="*/ 92 h 223"/>
                <a:gd name="T46" fmla="*/ 135 w 158"/>
                <a:gd name="T47" fmla="*/ 90 h 223"/>
                <a:gd name="T48" fmla="*/ 139 w 158"/>
                <a:gd name="T49" fmla="*/ 80 h 223"/>
                <a:gd name="T50" fmla="*/ 135 w 158"/>
                <a:gd name="T51" fmla="*/ 90 h 223"/>
                <a:gd name="T52" fmla="*/ 139 w 158"/>
                <a:gd name="T53" fmla="*/ 80 h 223"/>
                <a:gd name="T54" fmla="*/ 141 w 158"/>
                <a:gd name="T55" fmla="*/ 75 h 223"/>
                <a:gd name="T56" fmla="*/ 139 w 158"/>
                <a:gd name="T57" fmla="*/ 80 h 223"/>
                <a:gd name="T58" fmla="*/ 141 w 158"/>
                <a:gd name="T59" fmla="*/ 75 h 223"/>
                <a:gd name="T60" fmla="*/ 141 w 158"/>
                <a:gd name="T61" fmla="*/ 74 h 223"/>
                <a:gd name="T62" fmla="*/ 141 w 158"/>
                <a:gd name="T63" fmla="*/ 74 h 223"/>
                <a:gd name="T64" fmla="*/ 141 w 158"/>
                <a:gd name="T65" fmla="*/ 74 h 223"/>
                <a:gd name="T66" fmla="*/ 142 w 158"/>
                <a:gd name="T67" fmla="*/ 73 h 223"/>
                <a:gd name="T68" fmla="*/ 142 w 158"/>
                <a:gd name="T69" fmla="*/ 73 h 223"/>
                <a:gd name="T70" fmla="*/ 142 w 158"/>
                <a:gd name="T71" fmla="*/ 73 h 223"/>
                <a:gd name="T72" fmla="*/ 142 w 158"/>
                <a:gd name="T73" fmla="*/ 71 h 223"/>
                <a:gd name="T74" fmla="*/ 142 w 158"/>
                <a:gd name="T75" fmla="*/ 72 h 223"/>
                <a:gd name="T76" fmla="*/ 142 w 158"/>
                <a:gd name="T77" fmla="*/ 71 h 223"/>
                <a:gd name="T78" fmla="*/ 158 w 158"/>
                <a:gd name="T79" fmla="*/ 0 h 223"/>
                <a:gd name="T80" fmla="*/ 143 w 158"/>
                <a:gd name="T81" fmla="*/ 69 h 223"/>
                <a:gd name="T82" fmla="*/ 158 w 158"/>
                <a:gd name="T8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8" h="223">
                  <a:moveTo>
                    <a:pt x="1" y="223"/>
                  </a:moveTo>
                  <a:cubicBezTo>
                    <a:pt x="1" y="223"/>
                    <a:pt x="1" y="223"/>
                    <a:pt x="1" y="223"/>
                  </a:cubicBezTo>
                  <a:cubicBezTo>
                    <a:pt x="1" y="223"/>
                    <a:pt x="1" y="223"/>
                    <a:pt x="1" y="223"/>
                  </a:cubicBezTo>
                  <a:cubicBezTo>
                    <a:pt x="1" y="223"/>
                    <a:pt x="1" y="223"/>
                    <a:pt x="1" y="223"/>
                  </a:cubicBezTo>
                  <a:moveTo>
                    <a:pt x="2" y="223"/>
                  </a:moveTo>
                  <a:cubicBezTo>
                    <a:pt x="2" y="223"/>
                    <a:pt x="2" y="223"/>
                    <a:pt x="2" y="223"/>
                  </a:cubicBezTo>
                  <a:cubicBezTo>
                    <a:pt x="2" y="223"/>
                    <a:pt x="2" y="223"/>
                    <a:pt x="2" y="223"/>
                  </a:cubicBezTo>
                  <a:moveTo>
                    <a:pt x="1" y="223"/>
                  </a:moveTo>
                  <a:cubicBezTo>
                    <a:pt x="0" y="223"/>
                    <a:pt x="0" y="223"/>
                    <a:pt x="0" y="22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1" y="223"/>
                    <a:pt x="1" y="223"/>
                    <a:pt x="1" y="223"/>
                  </a:cubicBezTo>
                  <a:moveTo>
                    <a:pt x="133" y="96"/>
                  </a:moveTo>
                  <a:cubicBezTo>
                    <a:pt x="82" y="216"/>
                    <a:pt x="12" y="222"/>
                    <a:pt x="2" y="223"/>
                  </a:cubicBezTo>
                  <a:cubicBezTo>
                    <a:pt x="12" y="222"/>
                    <a:pt x="82" y="216"/>
                    <a:pt x="133" y="96"/>
                  </a:cubicBezTo>
                  <a:moveTo>
                    <a:pt x="133" y="95"/>
                  </a:moveTo>
                  <a:cubicBezTo>
                    <a:pt x="133" y="96"/>
                    <a:pt x="133" y="96"/>
                    <a:pt x="133" y="96"/>
                  </a:cubicBezTo>
                  <a:cubicBezTo>
                    <a:pt x="133" y="96"/>
                    <a:pt x="133" y="96"/>
                    <a:pt x="133" y="95"/>
                  </a:cubicBezTo>
                  <a:moveTo>
                    <a:pt x="134" y="93"/>
                  </a:moveTo>
                  <a:cubicBezTo>
                    <a:pt x="134" y="93"/>
                    <a:pt x="133" y="94"/>
                    <a:pt x="133" y="95"/>
                  </a:cubicBezTo>
                  <a:cubicBezTo>
                    <a:pt x="133" y="94"/>
                    <a:pt x="134" y="93"/>
                    <a:pt x="134" y="93"/>
                  </a:cubicBezTo>
                  <a:moveTo>
                    <a:pt x="135" y="90"/>
                  </a:moveTo>
                  <a:cubicBezTo>
                    <a:pt x="135" y="91"/>
                    <a:pt x="135" y="92"/>
                    <a:pt x="134" y="92"/>
                  </a:cubicBezTo>
                  <a:cubicBezTo>
                    <a:pt x="135" y="92"/>
                    <a:pt x="135" y="91"/>
                    <a:pt x="135" y="90"/>
                  </a:cubicBezTo>
                  <a:moveTo>
                    <a:pt x="139" y="80"/>
                  </a:moveTo>
                  <a:cubicBezTo>
                    <a:pt x="138" y="83"/>
                    <a:pt x="136" y="87"/>
                    <a:pt x="135" y="90"/>
                  </a:cubicBezTo>
                  <a:cubicBezTo>
                    <a:pt x="136" y="87"/>
                    <a:pt x="138" y="83"/>
                    <a:pt x="139" y="80"/>
                  </a:cubicBezTo>
                  <a:moveTo>
                    <a:pt x="141" y="75"/>
                  </a:moveTo>
                  <a:cubicBezTo>
                    <a:pt x="140" y="77"/>
                    <a:pt x="140" y="78"/>
                    <a:pt x="139" y="80"/>
                  </a:cubicBezTo>
                  <a:cubicBezTo>
                    <a:pt x="140" y="78"/>
                    <a:pt x="140" y="77"/>
                    <a:pt x="141" y="75"/>
                  </a:cubicBezTo>
                  <a:moveTo>
                    <a:pt x="141" y="74"/>
                  </a:moveTo>
                  <a:cubicBezTo>
                    <a:pt x="141" y="74"/>
                    <a:pt x="141" y="74"/>
                    <a:pt x="141" y="74"/>
                  </a:cubicBezTo>
                  <a:cubicBezTo>
                    <a:pt x="141" y="74"/>
                    <a:pt x="141" y="74"/>
                    <a:pt x="141" y="74"/>
                  </a:cubicBezTo>
                  <a:moveTo>
                    <a:pt x="142" y="73"/>
                  </a:move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moveTo>
                    <a:pt x="142" y="71"/>
                  </a:moveTo>
                  <a:cubicBezTo>
                    <a:pt x="142" y="71"/>
                    <a:pt x="142" y="72"/>
                    <a:pt x="142" y="72"/>
                  </a:cubicBezTo>
                  <a:cubicBezTo>
                    <a:pt x="142" y="72"/>
                    <a:pt x="142" y="71"/>
                    <a:pt x="142" y="71"/>
                  </a:cubicBezTo>
                  <a:moveTo>
                    <a:pt x="158" y="0"/>
                  </a:moveTo>
                  <a:cubicBezTo>
                    <a:pt x="153" y="45"/>
                    <a:pt x="144" y="68"/>
                    <a:pt x="143" y="69"/>
                  </a:cubicBezTo>
                  <a:cubicBezTo>
                    <a:pt x="144" y="68"/>
                    <a:pt x="153" y="45"/>
                    <a:pt x="158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xmlns="" id="{617D5D5A-70A1-49E9-9529-A2F64E3B4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438" y="2393950"/>
              <a:ext cx="63500" cy="87313"/>
            </a:xfrm>
            <a:custGeom>
              <a:avLst/>
              <a:gdLst>
                <a:gd name="T0" fmla="*/ 159 w 159"/>
                <a:gd name="T1" fmla="*/ 0 h 223"/>
                <a:gd name="T2" fmla="*/ 144 w 159"/>
                <a:gd name="T3" fmla="*/ 69 h 223"/>
                <a:gd name="T4" fmla="*/ 144 w 159"/>
                <a:gd name="T5" fmla="*/ 70 h 223"/>
                <a:gd name="T6" fmla="*/ 2 w 159"/>
                <a:gd name="T7" fmla="*/ 223 h 223"/>
                <a:gd name="T8" fmla="*/ 2 w 159"/>
                <a:gd name="T9" fmla="*/ 223 h 223"/>
                <a:gd name="T10" fmla="*/ 2 w 159"/>
                <a:gd name="T11" fmla="*/ 223 h 223"/>
                <a:gd name="T12" fmla="*/ 1 w 159"/>
                <a:gd name="T13" fmla="*/ 223 h 223"/>
                <a:gd name="T14" fmla="*/ 0 w 159"/>
                <a:gd name="T15" fmla="*/ 223 h 223"/>
                <a:gd name="T16" fmla="*/ 0 w 159"/>
                <a:gd name="T17" fmla="*/ 223 h 223"/>
                <a:gd name="T18" fmla="*/ 1 w 159"/>
                <a:gd name="T19" fmla="*/ 223 h 223"/>
                <a:gd name="T20" fmla="*/ 1 w 159"/>
                <a:gd name="T21" fmla="*/ 223 h 223"/>
                <a:gd name="T22" fmla="*/ 2 w 159"/>
                <a:gd name="T23" fmla="*/ 223 h 223"/>
                <a:gd name="T24" fmla="*/ 2 w 159"/>
                <a:gd name="T25" fmla="*/ 223 h 223"/>
                <a:gd name="T26" fmla="*/ 2 w 159"/>
                <a:gd name="T27" fmla="*/ 223 h 223"/>
                <a:gd name="T28" fmla="*/ 2 w 159"/>
                <a:gd name="T29" fmla="*/ 223 h 223"/>
                <a:gd name="T30" fmla="*/ 3 w 159"/>
                <a:gd name="T31" fmla="*/ 223 h 223"/>
                <a:gd name="T32" fmla="*/ 3 w 159"/>
                <a:gd name="T33" fmla="*/ 223 h 223"/>
                <a:gd name="T34" fmla="*/ 3 w 159"/>
                <a:gd name="T35" fmla="*/ 223 h 223"/>
                <a:gd name="T36" fmla="*/ 134 w 159"/>
                <a:gd name="T37" fmla="*/ 96 h 223"/>
                <a:gd name="T38" fmla="*/ 134 w 159"/>
                <a:gd name="T39" fmla="*/ 96 h 223"/>
                <a:gd name="T40" fmla="*/ 134 w 159"/>
                <a:gd name="T41" fmla="*/ 95 h 223"/>
                <a:gd name="T42" fmla="*/ 134 w 159"/>
                <a:gd name="T43" fmla="*/ 95 h 223"/>
                <a:gd name="T44" fmla="*/ 135 w 159"/>
                <a:gd name="T45" fmla="*/ 93 h 223"/>
                <a:gd name="T46" fmla="*/ 135 w 159"/>
                <a:gd name="T47" fmla="*/ 92 h 223"/>
                <a:gd name="T48" fmla="*/ 136 w 159"/>
                <a:gd name="T49" fmla="*/ 90 h 223"/>
                <a:gd name="T50" fmla="*/ 136 w 159"/>
                <a:gd name="T51" fmla="*/ 90 h 223"/>
                <a:gd name="T52" fmla="*/ 140 w 159"/>
                <a:gd name="T53" fmla="*/ 80 h 223"/>
                <a:gd name="T54" fmla="*/ 140 w 159"/>
                <a:gd name="T55" fmla="*/ 80 h 223"/>
                <a:gd name="T56" fmla="*/ 142 w 159"/>
                <a:gd name="T57" fmla="*/ 75 h 223"/>
                <a:gd name="T58" fmla="*/ 142 w 159"/>
                <a:gd name="T59" fmla="*/ 74 h 223"/>
                <a:gd name="T60" fmla="*/ 142 w 159"/>
                <a:gd name="T61" fmla="*/ 74 h 223"/>
                <a:gd name="T62" fmla="*/ 143 w 159"/>
                <a:gd name="T63" fmla="*/ 73 h 223"/>
                <a:gd name="T64" fmla="*/ 143 w 159"/>
                <a:gd name="T65" fmla="*/ 73 h 223"/>
                <a:gd name="T66" fmla="*/ 143 w 159"/>
                <a:gd name="T67" fmla="*/ 72 h 223"/>
                <a:gd name="T68" fmla="*/ 143 w 159"/>
                <a:gd name="T69" fmla="*/ 71 h 223"/>
                <a:gd name="T70" fmla="*/ 144 w 159"/>
                <a:gd name="T71" fmla="*/ 70 h 223"/>
                <a:gd name="T72" fmla="*/ 144 w 159"/>
                <a:gd name="T73" fmla="*/ 69 h 223"/>
                <a:gd name="T74" fmla="*/ 144 w 159"/>
                <a:gd name="T75" fmla="*/ 69 h 223"/>
                <a:gd name="T76" fmla="*/ 159 w 159"/>
                <a:gd name="T77" fmla="*/ 0 h 223"/>
                <a:gd name="T78" fmla="*/ 159 w 159"/>
                <a:gd name="T79" fmla="*/ 0 h 223"/>
                <a:gd name="T80" fmla="*/ 159 w 159"/>
                <a:gd name="T81" fmla="*/ 0 h 223"/>
                <a:gd name="T82" fmla="*/ 159 w 159"/>
                <a:gd name="T8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223">
                  <a:moveTo>
                    <a:pt x="159" y="0"/>
                  </a:moveTo>
                  <a:cubicBezTo>
                    <a:pt x="154" y="46"/>
                    <a:pt x="144" y="69"/>
                    <a:pt x="144" y="69"/>
                  </a:cubicBezTo>
                  <a:cubicBezTo>
                    <a:pt x="144" y="70"/>
                    <a:pt x="144" y="70"/>
                    <a:pt x="144" y="70"/>
                  </a:cubicBezTo>
                  <a:cubicBezTo>
                    <a:pt x="90" y="221"/>
                    <a:pt x="7" y="223"/>
                    <a:pt x="2" y="223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1" y="223"/>
                    <a:pt x="1" y="223"/>
                    <a:pt x="1" y="223"/>
                  </a:cubicBezTo>
                  <a:cubicBezTo>
                    <a:pt x="1" y="223"/>
                    <a:pt x="1" y="223"/>
                    <a:pt x="0" y="223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23"/>
                    <a:pt x="1" y="223"/>
                    <a:pt x="1" y="223"/>
                  </a:cubicBezTo>
                  <a:cubicBezTo>
                    <a:pt x="1" y="223"/>
                    <a:pt x="1" y="223"/>
                    <a:pt x="1" y="223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23"/>
                    <a:pt x="2" y="223"/>
                    <a:pt x="2" y="223"/>
                  </a:cubicBezTo>
                  <a:cubicBezTo>
                    <a:pt x="2" y="223"/>
                    <a:pt x="3" y="223"/>
                    <a:pt x="3" y="22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13" y="222"/>
                    <a:pt x="83" y="216"/>
                    <a:pt x="134" y="96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96"/>
                    <a:pt x="134" y="96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ubicBezTo>
                    <a:pt x="134" y="94"/>
                    <a:pt x="135" y="93"/>
                    <a:pt x="135" y="93"/>
                  </a:cubicBezTo>
                  <a:cubicBezTo>
                    <a:pt x="135" y="92"/>
                    <a:pt x="135" y="92"/>
                    <a:pt x="135" y="92"/>
                  </a:cubicBezTo>
                  <a:cubicBezTo>
                    <a:pt x="136" y="92"/>
                    <a:pt x="136" y="91"/>
                    <a:pt x="136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7" y="87"/>
                    <a:pt x="139" y="83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1" y="78"/>
                    <a:pt x="141" y="77"/>
                    <a:pt x="142" y="75"/>
                  </a:cubicBezTo>
                  <a:cubicBezTo>
                    <a:pt x="142" y="75"/>
                    <a:pt x="142" y="75"/>
                    <a:pt x="142" y="74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2" y="74"/>
                    <a:pt x="143" y="73"/>
                    <a:pt x="143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3" y="72"/>
                    <a:pt x="143" y="72"/>
                    <a:pt x="143" y="72"/>
                  </a:cubicBezTo>
                  <a:cubicBezTo>
                    <a:pt x="143" y="72"/>
                    <a:pt x="143" y="71"/>
                    <a:pt x="143" y="71"/>
                  </a:cubicBezTo>
                  <a:cubicBezTo>
                    <a:pt x="143" y="71"/>
                    <a:pt x="144" y="70"/>
                    <a:pt x="144" y="70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5" y="68"/>
                    <a:pt x="154" y="45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xmlns="" id="{0A3D2A6B-92F8-49D3-BBBB-06B247C5AA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2375" y="2486025"/>
              <a:ext cx="9525" cy="22225"/>
            </a:xfrm>
            <a:custGeom>
              <a:avLst/>
              <a:gdLst>
                <a:gd name="T0" fmla="*/ 19 w 24"/>
                <a:gd name="T1" fmla="*/ 54 h 54"/>
                <a:gd name="T2" fmla="*/ 19 w 24"/>
                <a:gd name="T3" fmla="*/ 54 h 54"/>
                <a:gd name="T4" fmla="*/ 19 w 24"/>
                <a:gd name="T5" fmla="*/ 54 h 54"/>
                <a:gd name="T6" fmla="*/ 19 w 24"/>
                <a:gd name="T7" fmla="*/ 54 h 54"/>
                <a:gd name="T8" fmla="*/ 19 w 24"/>
                <a:gd name="T9" fmla="*/ 54 h 54"/>
                <a:gd name="T10" fmla="*/ 24 w 24"/>
                <a:gd name="T11" fmla="*/ 0 h 54"/>
                <a:gd name="T12" fmla="*/ 0 w 24"/>
                <a:gd name="T13" fmla="*/ 8 h 54"/>
                <a:gd name="T14" fmla="*/ 0 w 24"/>
                <a:gd name="T15" fmla="*/ 8 h 54"/>
                <a:gd name="T16" fmla="*/ 24 w 24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4">
                  <a:moveTo>
                    <a:pt x="19" y="54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moveTo>
                    <a:pt x="24" y="0"/>
                  </a:moveTo>
                  <a:cubicBezTo>
                    <a:pt x="15" y="4"/>
                    <a:pt x="7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7" y="6"/>
                    <a:pt x="15" y="4"/>
                    <a:pt x="24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52">
              <a:extLst>
                <a:ext uri="{FF2B5EF4-FFF2-40B4-BE49-F238E27FC236}">
                  <a16:creationId xmlns:a16="http://schemas.microsoft.com/office/drawing/2014/main" xmlns="" id="{D98B124D-05E0-4007-9A9E-9605A88D1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0788" y="2474913"/>
              <a:ext cx="41275" cy="90488"/>
            </a:xfrm>
            <a:custGeom>
              <a:avLst/>
              <a:gdLst>
                <a:gd name="T0" fmla="*/ 75 w 104"/>
                <a:gd name="T1" fmla="*/ 0 h 230"/>
                <a:gd name="T2" fmla="*/ 31 w 104"/>
                <a:gd name="T3" fmla="*/ 31 h 230"/>
                <a:gd name="T4" fmla="*/ 7 w 104"/>
                <a:gd name="T5" fmla="*/ 39 h 230"/>
                <a:gd name="T6" fmla="*/ 26 w 104"/>
                <a:gd name="T7" fmla="*/ 85 h 230"/>
                <a:gd name="T8" fmla="*/ 26 w 104"/>
                <a:gd name="T9" fmla="*/ 85 h 230"/>
                <a:gd name="T10" fmla="*/ 26 w 104"/>
                <a:gd name="T11" fmla="*/ 85 h 230"/>
                <a:gd name="T12" fmla="*/ 26 w 104"/>
                <a:gd name="T13" fmla="*/ 85 h 230"/>
                <a:gd name="T14" fmla="*/ 0 w 104"/>
                <a:gd name="T15" fmla="*/ 133 h 230"/>
                <a:gd name="T16" fmla="*/ 27 w 104"/>
                <a:gd name="T17" fmla="*/ 230 h 230"/>
                <a:gd name="T18" fmla="*/ 104 w 104"/>
                <a:gd name="T19" fmla="*/ 75 h 230"/>
                <a:gd name="T20" fmla="*/ 75 w 104"/>
                <a:gd name="T2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230">
                  <a:moveTo>
                    <a:pt x="75" y="0"/>
                  </a:moveTo>
                  <a:cubicBezTo>
                    <a:pt x="60" y="15"/>
                    <a:pt x="44" y="24"/>
                    <a:pt x="31" y="31"/>
                  </a:cubicBezTo>
                  <a:cubicBezTo>
                    <a:pt x="22" y="35"/>
                    <a:pt x="14" y="37"/>
                    <a:pt x="7" y="39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7" y="230"/>
                    <a:pt x="27" y="230"/>
                    <a:pt x="27" y="230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97" y="65"/>
                    <a:pt x="79" y="33"/>
                    <a:pt x="75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3">
              <a:extLst>
                <a:ext uri="{FF2B5EF4-FFF2-40B4-BE49-F238E27FC236}">
                  <a16:creationId xmlns:a16="http://schemas.microsoft.com/office/drawing/2014/main" xmlns="" id="{74513351-D735-4B5B-A7BF-96B899198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0788" y="2489200"/>
              <a:ext cx="41275" cy="76200"/>
            </a:xfrm>
            <a:custGeom>
              <a:avLst/>
              <a:gdLst>
                <a:gd name="T0" fmla="*/ 104 w 104"/>
                <a:gd name="T1" fmla="*/ 36 h 191"/>
                <a:gd name="T2" fmla="*/ 27 w 104"/>
                <a:gd name="T3" fmla="*/ 191 h 191"/>
                <a:gd name="T4" fmla="*/ 0 w 104"/>
                <a:gd name="T5" fmla="*/ 94 h 191"/>
                <a:gd name="T6" fmla="*/ 27 w 104"/>
                <a:gd name="T7" fmla="*/ 191 h 191"/>
                <a:gd name="T8" fmla="*/ 104 w 104"/>
                <a:gd name="T9" fmla="*/ 36 h 191"/>
                <a:gd name="T10" fmla="*/ 104 w 104"/>
                <a:gd name="T11" fmla="*/ 36 h 191"/>
                <a:gd name="T12" fmla="*/ 7 w 104"/>
                <a:gd name="T13" fmla="*/ 0 h 191"/>
                <a:gd name="T14" fmla="*/ 26 w 104"/>
                <a:gd name="T15" fmla="*/ 46 h 191"/>
                <a:gd name="T16" fmla="*/ 26 w 104"/>
                <a:gd name="T17" fmla="*/ 46 h 191"/>
                <a:gd name="T18" fmla="*/ 7 w 104"/>
                <a:gd name="T19" fmla="*/ 0 h 191"/>
                <a:gd name="T20" fmla="*/ 7 w 104"/>
                <a:gd name="T21" fmla="*/ 0 h 191"/>
                <a:gd name="T22" fmla="*/ 7 w 104"/>
                <a:gd name="T23" fmla="*/ 0 h 191"/>
                <a:gd name="T24" fmla="*/ 7 w 104"/>
                <a:gd name="T25" fmla="*/ 0 h 191"/>
                <a:gd name="T26" fmla="*/ 7 w 104"/>
                <a:gd name="T27" fmla="*/ 0 h 191"/>
                <a:gd name="T28" fmla="*/ 7 w 104"/>
                <a:gd name="T2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91">
                  <a:moveTo>
                    <a:pt x="104" y="36"/>
                  </a:moveTo>
                  <a:cubicBezTo>
                    <a:pt x="27" y="191"/>
                    <a:pt x="27" y="191"/>
                    <a:pt x="27" y="19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moveTo>
                    <a:pt x="7" y="0"/>
                  </a:move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54">
              <a:extLst>
                <a:ext uri="{FF2B5EF4-FFF2-40B4-BE49-F238E27FC236}">
                  <a16:creationId xmlns:a16="http://schemas.microsoft.com/office/drawing/2014/main" xmlns="" id="{DC724564-4F2D-42F9-8388-7A65557790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0788" y="2489200"/>
              <a:ext cx="41275" cy="76200"/>
            </a:xfrm>
            <a:custGeom>
              <a:avLst/>
              <a:gdLst>
                <a:gd name="T0" fmla="*/ 104 w 104"/>
                <a:gd name="T1" fmla="*/ 36 h 191"/>
                <a:gd name="T2" fmla="*/ 27 w 104"/>
                <a:gd name="T3" fmla="*/ 191 h 191"/>
                <a:gd name="T4" fmla="*/ 0 w 104"/>
                <a:gd name="T5" fmla="*/ 94 h 191"/>
                <a:gd name="T6" fmla="*/ 0 w 104"/>
                <a:gd name="T7" fmla="*/ 94 h 191"/>
                <a:gd name="T8" fmla="*/ 27 w 104"/>
                <a:gd name="T9" fmla="*/ 191 h 191"/>
                <a:gd name="T10" fmla="*/ 104 w 104"/>
                <a:gd name="T11" fmla="*/ 36 h 191"/>
                <a:gd name="T12" fmla="*/ 104 w 104"/>
                <a:gd name="T13" fmla="*/ 36 h 191"/>
                <a:gd name="T14" fmla="*/ 7 w 104"/>
                <a:gd name="T15" fmla="*/ 0 h 191"/>
                <a:gd name="T16" fmla="*/ 7 w 104"/>
                <a:gd name="T17" fmla="*/ 0 h 191"/>
                <a:gd name="T18" fmla="*/ 7 w 104"/>
                <a:gd name="T19" fmla="*/ 0 h 191"/>
                <a:gd name="T20" fmla="*/ 26 w 104"/>
                <a:gd name="T21" fmla="*/ 46 h 191"/>
                <a:gd name="T22" fmla="*/ 26 w 104"/>
                <a:gd name="T23" fmla="*/ 46 h 191"/>
                <a:gd name="T24" fmla="*/ 7 w 104"/>
                <a:gd name="T2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91">
                  <a:moveTo>
                    <a:pt x="104" y="36"/>
                  </a:moveTo>
                  <a:cubicBezTo>
                    <a:pt x="27" y="191"/>
                    <a:pt x="27" y="191"/>
                    <a:pt x="27" y="19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55">
              <a:extLst>
                <a:ext uri="{FF2B5EF4-FFF2-40B4-BE49-F238E27FC236}">
                  <a16:creationId xmlns:a16="http://schemas.microsoft.com/office/drawing/2014/main" xmlns="" id="{3415E8A6-1C58-45EB-B96C-9114488886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7463" y="2382838"/>
              <a:ext cx="9525" cy="4763"/>
            </a:xfrm>
            <a:custGeom>
              <a:avLst/>
              <a:gdLst>
                <a:gd name="T0" fmla="*/ 21 w 21"/>
                <a:gd name="T1" fmla="*/ 13 h 13"/>
                <a:gd name="T2" fmla="*/ 21 w 21"/>
                <a:gd name="T3" fmla="*/ 13 h 13"/>
                <a:gd name="T4" fmla="*/ 21 w 21"/>
                <a:gd name="T5" fmla="*/ 13 h 13"/>
                <a:gd name="T6" fmla="*/ 1 w 21"/>
                <a:gd name="T7" fmla="*/ 0 h 13"/>
                <a:gd name="T8" fmla="*/ 1 w 21"/>
                <a:gd name="T9" fmla="*/ 0 h 13"/>
                <a:gd name="T10" fmla="*/ 0 w 21"/>
                <a:gd name="T11" fmla="*/ 2 h 13"/>
                <a:gd name="T12" fmla="*/ 1 w 21"/>
                <a:gd name="T13" fmla="*/ 0 h 13"/>
                <a:gd name="T14" fmla="*/ 6 w 21"/>
                <a:gd name="T15" fmla="*/ 0 h 13"/>
                <a:gd name="T16" fmla="*/ 4 w 21"/>
                <a:gd name="T17" fmla="*/ 0 h 13"/>
                <a:gd name="T18" fmla="*/ 5 w 21"/>
                <a:gd name="T19" fmla="*/ 0 h 13"/>
                <a:gd name="T20" fmla="*/ 16 w 21"/>
                <a:gd name="T21" fmla="*/ 3 h 13"/>
                <a:gd name="T22" fmla="*/ 16 w 21"/>
                <a:gd name="T23" fmla="*/ 3 h 13"/>
                <a:gd name="T24" fmla="*/ 16 w 21"/>
                <a:gd name="T25" fmla="*/ 3 h 13"/>
                <a:gd name="T26" fmla="*/ 21 w 21"/>
                <a:gd name="T27" fmla="*/ 13 h 13"/>
                <a:gd name="T28" fmla="*/ 16 w 21"/>
                <a:gd name="T29" fmla="*/ 3 h 13"/>
                <a:gd name="T30" fmla="*/ 6 w 21"/>
                <a:gd name="T3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13">
                  <a:moveTo>
                    <a:pt x="21" y="13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moveTo>
                    <a:pt x="6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10" y="0"/>
                    <a:pt x="14" y="1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5"/>
                    <a:pt x="20" y="8"/>
                    <a:pt x="21" y="13"/>
                  </a:cubicBezTo>
                  <a:cubicBezTo>
                    <a:pt x="20" y="7"/>
                    <a:pt x="18" y="5"/>
                    <a:pt x="16" y="3"/>
                  </a:cubicBezTo>
                  <a:cubicBezTo>
                    <a:pt x="14" y="1"/>
                    <a:pt x="10" y="0"/>
                    <a:pt x="6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56">
              <a:extLst>
                <a:ext uri="{FF2B5EF4-FFF2-40B4-BE49-F238E27FC236}">
                  <a16:creationId xmlns:a16="http://schemas.microsoft.com/office/drawing/2014/main" xmlns="" id="{F5F7789A-E5FE-4F81-9865-7F0E56FFE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3" y="2382838"/>
              <a:ext cx="15875" cy="36513"/>
            </a:xfrm>
            <a:custGeom>
              <a:avLst/>
              <a:gdLst>
                <a:gd name="T0" fmla="*/ 22 w 38"/>
                <a:gd name="T1" fmla="*/ 0 h 91"/>
                <a:gd name="T2" fmla="*/ 21 w 38"/>
                <a:gd name="T3" fmla="*/ 0 h 91"/>
                <a:gd name="T4" fmla="*/ 18 w 38"/>
                <a:gd name="T5" fmla="*/ 0 h 91"/>
                <a:gd name="T6" fmla="*/ 17 w 38"/>
                <a:gd name="T7" fmla="*/ 2 h 91"/>
                <a:gd name="T8" fmla="*/ 14 w 38"/>
                <a:gd name="T9" fmla="*/ 9 h 91"/>
                <a:gd name="T10" fmla="*/ 14 w 38"/>
                <a:gd name="T11" fmla="*/ 9 h 91"/>
                <a:gd name="T12" fmla="*/ 13 w 38"/>
                <a:gd name="T13" fmla="*/ 13 h 91"/>
                <a:gd name="T14" fmla="*/ 0 w 38"/>
                <a:gd name="T15" fmla="*/ 91 h 91"/>
                <a:gd name="T16" fmla="*/ 37 w 38"/>
                <a:gd name="T17" fmla="*/ 36 h 91"/>
                <a:gd name="T18" fmla="*/ 38 w 38"/>
                <a:gd name="T19" fmla="*/ 21 h 91"/>
                <a:gd name="T20" fmla="*/ 38 w 38"/>
                <a:gd name="T21" fmla="*/ 13 h 91"/>
                <a:gd name="T22" fmla="*/ 38 w 38"/>
                <a:gd name="T23" fmla="*/ 13 h 91"/>
                <a:gd name="T24" fmla="*/ 38 w 38"/>
                <a:gd name="T25" fmla="*/ 13 h 91"/>
                <a:gd name="T26" fmla="*/ 33 w 38"/>
                <a:gd name="T27" fmla="*/ 3 h 91"/>
                <a:gd name="T28" fmla="*/ 33 w 38"/>
                <a:gd name="T29" fmla="*/ 3 h 91"/>
                <a:gd name="T30" fmla="*/ 33 w 38"/>
                <a:gd name="T31" fmla="*/ 3 h 91"/>
                <a:gd name="T32" fmla="*/ 22 w 38"/>
                <a:gd name="T3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91">
                  <a:moveTo>
                    <a:pt x="22" y="0"/>
                  </a:moveTo>
                  <a:cubicBezTo>
                    <a:pt x="22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18" y="1"/>
                    <a:pt x="18" y="1"/>
                    <a:pt x="17" y="2"/>
                  </a:cubicBezTo>
                  <a:cubicBezTo>
                    <a:pt x="16" y="5"/>
                    <a:pt x="15" y="7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1"/>
                    <a:pt x="13" y="12"/>
                    <a:pt x="13" y="13"/>
                  </a:cubicBezTo>
                  <a:cubicBezTo>
                    <a:pt x="11" y="50"/>
                    <a:pt x="5" y="76"/>
                    <a:pt x="0" y="91"/>
                  </a:cubicBezTo>
                  <a:cubicBezTo>
                    <a:pt x="21" y="85"/>
                    <a:pt x="32" y="68"/>
                    <a:pt x="37" y="36"/>
                  </a:cubicBezTo>
                  <a:cubicBezTo>
                    <a:pt x="38" y="30"/>
                    <a:pt x="38" y="25"/>
                    <a:pt x="38" y="21"/>
                  </a:cubicBezTo>
                  <a:cubicBezTo>
                    <a:pt x="38" y="18"/>
                    <a:pt x="38" y="15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7" y="8"/>
                    <a:pt x="35" y="5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1" y="1"/>
                    <a:pt x="27" y="0"/>
                    <a:pt x="22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57">
              <a:extLst>
                <a:ext uri="{FF2B5EF4-FFF2-40B4-BE49-F238E27FC236}">
                  <a16:creationId xmlns:a16="http://schemas.microsoft.com/office/drawing/2014/main" xmlns="" id="{01966DE3-04D4-4C59-8FB5-4CF731A41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113" y="2395538"/>
              <a:ext cx="14288" cy="23813"/>
            </a:xfrm>
            <a:custGeom>
              <a:avLst/>
              <a:gdLst>
                <a:gd name="T0" fmla="*/ 37 w 37"/>
                <a:gd name="T1" fmla="*/ 0 h 57"/>
                <a:gd name="T2" fmla="*/ 37 w 37"/>
                <a:gd name="T3" fmla="*/ 2 h 57"/>
                <a:gd name="T4" fmla="*/ 0 w 37"/>
                <a:gd name="T5" fmla="*/ 57 h 57"/>
                <a:gd name="T6" fmla="*/ 0 w 37"/>
                <a:gd name="T7" fmla="*/ 57 h 57"/>
                <a:gd name="T8" fmla="*/ 37 w 37"/>
                <a:gd name="T9" fmla="*/ 2 h 57"/>
                <a:gd name="T10" fmla="*/ 37 w 37"/>
                <a:gd name="T11" fmla="*/ 0 h 57"/>
                <a:gd name="T12" fmla="*/ 37 w 37"/>
                <a:gd name="T13" fmla="*/ 0 h 57"/>
                <a:gd name="T14" fmla="*/ 37 w 37"/>
                <a:gd name="T15" fmla="*/ 0 h 57"/>
                <a:gd name="T16" fmla="*/ 37 w 37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7">
                  <a:moveTo>
                    <a:pt x="37" y="0"/>
                  </a:moveTo>
                  <a:cubicBezTo>
                    <a:pt x="37" y="1"/>
                    <a:pt x="37" y="1"/>
                    <a:pt x="37" y="2"/>
                  </a:cubicBezTo>
                  <a:cubicBezTo>
                    <a:pt x="32" y="34"/>
                    <a:pt x="21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1" y="51"/>
                    <a:pt x="32" y="34"/>
                    <a:pt x="37" y="2"/>
                  </a:cubicBezTo>
                  <a:cubicBezTo>
                    <a:pt x="37" y="1"/>
                    <a:pt x="37" y="1"/>
                    <a:pt x="37" y="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58">
              <a:extLst>
                <a:ext uri="{FF2B5EF4-FFF2-40B4-BE49-F238E27FC236}">
                  <a16:creationId xmlns:a16="http://schemas.microsoft.com/office/drawing/2014/main" xmlns="" id="{B379BF55-CAA9-492F-AC4B-B5E5061F2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3" y="2390775"/>
              <a:ext cx="15875" cy="28575"/>
            </a:xfrm>
            <a:custGeom>
              <a:avLst/>
              <a:gdLst>
                <a:gd name="T0" fmla="*/ 38 w 38"/>
                <a:gd name="T1" fmla="*/ 0 h 70"/>
                <a:gd name="T2" fmla="*/ 37 w 38"/>
                <a:gd name="T3" fmla="*/ 15 h 70"/>
                <a:gd name="T4" fmla="*/ 0 w 38"/>
                <a:gd name="T5" fmla="*/ 70 h 70"/>
                <a:gd name="T6" fmla="*/ 0 w 38"/>
                <a:gd name="T7" fmla="*/ 70 h 70"/>
                <a:gd name="T8" fmla="*/ 37 w 38"/>
                <a:gd name="T9" fmla="*/ 15 h 70"/>
                <a:gd name="T10" fmla="*/ 37 w 38"/>
                <a:gd name="T11" fmla="*/ 13 h 70"/>
                <a:gd name="T12" fmla="*/ 37 w 38"/>
                <a:gd name="T13" fmla="*/ 13 h 70"/>
                <a:gd name="T14" fmla="*/ 37 w 38"/>
                <a:gd name="T15" fmla="*/ 13 h 70"/>
                <a:gd name="T16" fmla="*/ 38 w 38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70">
                  <a:moveTo>
                    <a:pt x="38" y="0"/>
                  </a:moveTo>
                  <a:cubicBezTo>
                    <a:pt x="38" y="4"/>
                    <a:pt x="38" y="9"/>
                    <a:pt x="37" y="15"/>
                  </a:cubicBezTo>
                  <a:cubicBezTo>
                    <a:pt x="32" y="47"/>
                    <a:pt x="21" y="64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21" y="64"/>
                    <a:pt x="32" y="47"/>
                    <a:pt x="37" y="15"/>
                  </a:cubicBezTo>
                  <a:cubicBezTo>
                    <a:pt x="37" y="14"/>
                    <a:pt x="37" y="14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8"/>
                    <a:pt x="38" y="3"/>
                    <a:pt x="38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39EFFFB-1ABD-4C0E-B2E6-C6ADA9CBC0F1}"/>
              </a:ext>
            </a:extLst>
          </p:cNvPr>
          <p:cNvSpPr/>
          <p:nvPr/>
        </p:nvSpPr>
        <p:spPr>
          <a:xfrm>
            <a:off x="3179618" y="1236518"/>
            <a:ext cx="5436342" cy="3181913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274320"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</a:rPr>
              <a:t>Take control of employee-led Cloud adoption with continuous visibility </a:t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into all Cloud services in use,</a:t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real-time governance-policy </a:t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enforcement, and threat protection.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C2FEBB0-39CE-49E2-A130-52753CBD94CE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rgbClr val="C01818"/>
                </a:solidFill>
              </a:rPr>
              <a:t>M</a:t>
            </a:r>
            <a:r>
              <a:rPr lang="en-US" dirty="0"/>
              <a:t>VISION Cloud for Shadow IT</a:t>
            </a:r>
          </a:p>
        </p:txBody>
      </p:sp>
    </p:spTree>
    <p:extLst>
      <p:ext uri="{BB962C8B-B14F-4D97-AF65-F5344CB8AC3E}">
        <p14:creationId xmlns:p14="http://schemas.microsoft.com/office/powerpoint/2010/main" val="196916090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94F38F-1581-4909-8A19-530988E74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1" y="2747690"/>
            <a:ext cx="2795820" cy="1677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650809-1C58-4288-9EEB-D3D668E9B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0" y="608508"/>
            <a:ext cx="2795821" cy="167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1BC3F0-1E8E-4AD7-AEAC-8E1C96192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02" y="486412"/>
            <a:ext cx="2999314" cy="1799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3B55D6-DDAE-45EC-BDFC-AB7784651E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02" y="2747690"/>
            <a:ext cx="2999314" cy="179958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8767522-E15B-492F-87FD-0BBC0D3BF76C}"/>
              </a:ext>
            </a:extLst>
          </p:cNvPr>
          <p:cNvCxnSpPr>
            <a:cxnSpLocks/>
          </p:cNvCxnSpPr>
          <p:nvPr/>
        </p:nvCxnSpPr>
        <p:spPr>
          <a:xfrm>
            <a:off x="4572000" y="177800"/>
            <a:ext cx="0" cy="456353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398A348-893E-473E-ACD3-E14EBCDFCD0D}"/>
              </a:ext>
            </a:extLst>
          </p:cNvPr>
          <p:cNvCxnSpPr>
            <a:cxnSpLocks/>
          </p:cNvCxnSpPr>
          <p:nvPr/>
        </p:nvCxnSpPr>
        <p:spPr>
          <a:xfrm>
            <a:off x="465667" y="2506133"/>
            <a:ext cx="8238066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433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AB346FF8-82D5-4DED-8682-8642E5F52146}"/>
              </a:ext>
            </a:extLst>
          </p:cNvPr>
          <p:cNvSpPr/>
          <p:nvPr/>
        </p:nvSpPr>
        <p:spPr>
          <a:xfrm>
            <a:off x="263769" y="3939"/>
            <a:ext cx="6031523" cy="979341"/>
          </a:xfrm>
          <a:prstGeom prst="rightArrow">
            <a:avLst/>
          </a:prstGeom>
          <a:solidFill>
            <a:srgbClr val="C01818"/>
          </a:solidFill>
          <a:ln>
            <a:noFill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</a:pPr>
            <a:r>
              <a:rPr lang="en-US" sz="1400" b="1" dirty="0">
                <a:solidFill>
                  <a:schemeClr val="bg1"/>
                </a:solidFill>
              </a:rPr>
              <a:t>Integration with existing firewalls and web proxies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for simplified log collection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B3B10148-7317-4662-829B-98F7CE62312C}"/>
              </a:ext>
            </a:extLst>
          </p:cNvPr>
          <p:cNvSpPr/>
          <p:nvPr/>
        </p:nvSpPr>
        <p:spPr>
          <a:xfrm>
            <a:off x="263769" y="1015419"/>
            <a:ext cx="6031523" cy="979341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</a:pPr>
            <a:r>
              <a:rPr lang="en-US" sz="1400" b="1" dirty="0">
                <a:solidFill>
                  <a:schemeClr val="bg1"/>
                </a:solidFill>
              </a:rPr>
              <a:t>Cloud-usage discovery: Automated discovery </a:t>
            </a:r>
          </a:p>
          <a:p>
            <a:pPr>
              <a:lnSpc>
                <a:spcPct val="95000"/>
              </a:lnSpc>
            </a:pPr>
            <a:r>
              <a:rPr lang="en-US" sz="1400" b="1" dirty="0">
                <a:solidFill>
                  <a:schemeClr val="bg1"/>
                </a:solidFill>
              </a:rPr>
              <a:t>and analysis of all Cloud services (IaaS, PaaS, and SaaS)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A8451B64-ABB6-4028-8DDD-A104506C7132}"/>
              </a:ext>
            </a:extLst>
          </p:cNvPr>
          <p:cNvSpPr/>
          <p:nvPr/>
        </p:nvSpPr>
        <p:spPr>
          <a:xfrm>
            <a:off x="263769" y="2026899"/>
            <a:ext cx="6031523" cy="979341"/>
          </a:xfrm>
          <a:prstGeom prst="rightArrow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</a:pPr>
            <a:r>
              <a:rPr lang="en-US" sz="1400" b="1" dirty="0">
                <a:solidFill>
                  <a:schemeClr val="bg1"/>
                </a:solidFill>
              </a:rPr>
              <a:t>Advanced threat protection: Detect risky services </a:t>
            </a:r>
          </a:p>
          <a:p>
            <a:pPr>
              <a:lnSpc>
                <a:spcPct val="95000"/>
              </a:lnSpc>
            </a:pPr>
            <a:r>
              <a:rPr lang="en-US" sz="1400" b="1" dirty="0">
                <a:solidFill>
                  <a:schemeClr val="bg1"/>
                </a:solidFill>
              </a:rPr>
              <a:t>and automate remediation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xmlns="" id="{70C5F100-23E6-43E7-8723-D06CCF778C61}"/>
              </a:ext>
            </a:extLst>
          </p:cNvPr>
          <p:cNvSpPr/>
          <p:nvPr/>
        </p:nvSpPr>
        <p:spPr>
          <a:xfrm>
            <a:off x="263768" y="3038379"/>
            <a:ext cx="6031524" cy="97934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</a:pPr>
            <a:r>
              <a:rPr lang="en-US" sz="1400" b="1" dirty="0">
                <a:solidFill>
                  <a:schemeClr val="bg1"/>
                </a:solidFill>
              </a:rPr>
              <a:t>Activity monitoring: Capture and categorize trails of data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and user activity for forensics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13A8880C-8F58-47D1-8C9A-6F38163B9B32}"/>
              </a:ext>
            </a:extLst>
          </p:cNvPr>
          <p:cNvSpPr/>
          <p:nvPr/>
        </p:nvSpPr>
        <p:spPr>
          <a:xfrm>
            <a:off x="263767" y="4049860"/>
            <a:ext cx="6031525" cy="85562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</a:pPr>
            <a:r>
              <a:rPr lang="en-US" sz="1400" b="1" dirty="0"/>
              <a:t>Customizable reports and views</a:t>
            </a:r>
            <a:endParaRPr lang="en-GB" sz="1400" b="1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AEC7ACE-C288-4C29-9319-15D07842D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41" y="91297"/>
            <a:ext cx="2354190" cy="470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6414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A4772-A7A5-48BC-B70C-73B81E91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65" y="466785"/>
            <a:ext cx="2322320" cy="42099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McAfee Does It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F42BED-71C4-4D7C-BC0A-8D72D4CF2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783" y="305365"/>
            <a:ext cx="5136536" cy="24354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+mn-lt"/>
                <a:ea typeface="+mn-ea"/>
                <a:cs typeface="+mn-cs"/>
              </a:rPr>
              <a:t>World’s largest and most accurate registry </a:t>
            </a:r>
            <a:br>
              <a:rPr lang="en-US" b="1" dirty="0">
                <a:latin typeface="+mn-lt"/>
                <a:ea typeface="+mn-ea"/>
                <a:cs typeface="+mn-cs"/>
              </a:rPr>
            </a:br>
            <a:r>
              <a:rPr lang="en-US" b="1" dirty="0">
                <a:latin typeface="+mn-lt"/>
                <a:ea typeface="+mn-ea"/>
                <a:cs typeface="+mn-cs"/>
              </a:rPr>
              <a:t>of 30,000+ Cloud services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+mn-lt"/>
                <a:ea typeface="+mn-ea"/>
                <a:cs typeface="+mn-cs"/>
              </a:rPr>
              <a:t>Reduced cost of deployment and operation </a:t>
            </a:r>
            <a:br>
              <a:rPr lang="en-US" b="1" dirty="0">
                <a:latin typeface="+mn-lt"/>
                <a:ea typeface="+mn-ea"/>
                <a:cs typeface="+mn-cs"/>
              </a:rPr>
            </a:br>
            <a:r>
              <a:rPr lang="en-US" b="1" dirty="0">
                <a:latin typeface="+mn-lt"/>
                <a:ea typeface="+mn-ea"/>
                <a:cs typeface="+mn-cs"/>
              </a:rPr>
              <a:t>through integration and analytics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+mn-lt"/>
                <a:ea typeface="+mn-ea"/>
                <a:cs typeface="+mn-cs"/>
              </a:rPr>
              <a:t>Closed-loop remediation to classify </a:t>
            </a:r>
            <a:br>
              <a:rPr lang="en-US" b="1" dirty="0">
                <a:latin typeface="+mn-lt"/>
                <a:ea typeface="+mn-ea"/>
                <a:cs typeface="+mn-cs"/>
              </a:rPr>
            </a:br>
            <a:r>
              <a:rPr lang="en-US" b="1" dirty="0">
                <a:latin typeface="+mn-lt"/>
                <a:ea typeface="+mn-ea"/>
                <a:cs typeface="+mn-cs"/>
              </a:rPr>
              <a:t>and enforce access policy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+mn-lt"/>
                <a:ea typeface="+mn-ea"/>
                <a:cs typeface="+mn-cs"/>
              </a:rPr>
              <a:t>Unified Cloud Edge management console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261A8C-6CCF-4E16-89EF-9D9619213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2728668"/>
            <a:ext cx="5751146" cy="2188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B42BE9-919F-47E9-AE43-2D3174D36326}"/>
              </a:ext>
            </a:extLst>
          </p:cNvPr>
          <p:cNvSpPr txBox="1"/>
          <p:nvPr/>
        </p:nvSpPr>
        <p:spPr>
          <a:xfrm>
            <a:off x="0" y="-7304"/>
            <a:ext cx="3454400" cy="493135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3000" dirty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95000"/>
              </a:lnSpc>
            </a:pPr>
            <a:endParaRPr lang="en-US" sz="30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1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en-US" sz="3000" dirty="0">
                <a:solidFill>
                  <a:schemeClr val="bg1"/>
                </a:solidFill>
              </a:rPr>
              <a:t>How </a:t>
            </a:r>
          </a:p>
          <a:p>
            <a:pPr algn="ctr">
              <a:lnSpc>
                <a:spcPct val="95000"/>
              </a:lnSpc>
            </a:pPr>
            <a:r>
              <a:rPr lang="en-US" sz="3000" dirty="0">
                <a:solidFill>
                  <a:schemeClr val="bg1"/>
                </a:solidFill>
              </a:rPr>
              <a:t>McAfee </a:t>
            </a:r>
          </a:p>
          <a:p>
            <a:pPr algn="ctr">
              <a:lnSpc>
                <a:spcPct val="95000"/>
              </a:lnSpc>
            </a:pPr>
            <a:r>
              <a:rPr lang="en-US" sz="3000" dirty="0">
                <a:solidFill>
                  <a:schemeClr val="bg1"/>
                </a:solidFill>
              </a:rPr>
              <a:t>Does It </a:t>
            </a:r>
          </a:p>
          <a:p>
            <a:pPr algn="ctr">
              <a:lnSpc>
                <a:spcPct val="95000"/>
              </a:lnSpc>
            </a:pPr>
            <a:r>
              <a:rPr lang="en-US" sz="3000" dirty="0">
                <a:solidFill>
                  <a:schemeClr val="bg1"/>
                </a:solidFill>
              </a:rPr>
              <a:t>Better</a:t>
            </a:r>
          </a:p>
          <a:p>
            <a:pPr algn="ctr">
              <a:lnSpc>
                <a:spcPct val="95000"/>
              </a:lnSpc>
            </a:pPr>
            <a:r>
              <a:rPr lang="en-US" sz="800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95000"/>
              </a:lnSpc>
            </a:pPr>
            <a:endParaRPr lang="en-US" sz="30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</a:pPr>
            <a:endParaRPr lang="en-US" sz="30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</a:pP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3803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29E2101-69AF-4892-A3E0-304117327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923305"/>
            <a:ext cx="7265193" cy="979820"/>
          </a:xfrm>
        </p:spPr>
        <p:txBody>
          <a:bodyPr>
            <a:noAutofit/>
          </a:bodyPr>
          <a:lstStyle/>
          <a:p>
            <a:r>
              <a:rPr lang="en-US" sz="1400" dirty="0"/>
              <a:t>Allied Irish Bank’s ambition is to be the leading retail, small-to-medium enterprise, </a:t>
            </a:r>
            <a:br>
              <a:rPr lang="en-US" sz="1400" dirty="0"/>
            </a:br>
            <a:r>
              <a:rPr lang="en-US" sz="1400" dirty="0"/>
              <a:t>and corporate bank in Ireland and the best bank for owner-managed businesses </a:t>
            </a:r>
            <a:br>
              <a:rPr lang="en-US" sz="1400" dirty="0"/>
            </a:br>
            <a:r>
              <a:rPr lang="en-US" sz="1400" dirty="0"/>
              <a:t>in Great Britain, delivered through digital distribution channels. </a:t>
            </a:r>
          </a:p>
          <a:p>
            <a:endParaRPr lang="en-US" sz="1400" dirty="0"/>
          </a:p>
          <a:p>
            <a:r>
              <a:rPr lang="en-US" sz="1400" dirty="0"/>
              <a:t>Delivering on this ambition </a:t>
            </a:r>
            <a:r>
              <a:rPr lang="en-US" sz="1400" b="1" dirty="0">
                <a:solidFill>
                  <a:srgbClr val="C01818"/>
                </a:solidFill>
              </a:rPr>
              <a:t>requires innovation in IT services, </a:t>
            </a:r>
            <a:br>
              <a:rPr lang="en-US" sz="1400" b="1" dirty="0">
                <a:solidFill>
                  <a:srgbClr val="C01818"/>
                </a:solidFill>
              </a:rPr>
            </a:br>
            <a:r>
              <a:rPr lang="en-US" sz="1400" b="1" dirty="0">
                <a:solidFill>
                  <a:srgbClr val="C01818"/>
                </a:solidFill>
              </a:rPr>
              <a:t>including the secure adoption of Cloud services by employees</a:t>
            </a:r>
            <a:r>
              <a:rPr lang="en-US" sz="1400" dirty="0">
                <a:solidFill>
                  <a:srgbClr val="C01818"/>
                </a:solidFill>
              </a:rPr>
              <a:t>.</a:t>
            </a:r>
            <a:endParaRPr lang="en-GB" sz="1400" dirty="0">
              <a:solidFill>
                <a:srgbClr val="C01818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B067322-05F3-49EA-BBCE-6C2D50D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2302957"/>
            <a:ext cx="7900987" cy="260718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Challenge: 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Lacked visibility into Shadow-IT usage 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Needed to identify and classify Cloud-service providers 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Ensured procedures were robust and employees educated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Solution: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1818"/>
                </a:solidFill>
              </a:rPr>
              <a:t>M</a:t>
            </a:r>
            <a:r>
              <a:rPr lang="en-US" dirty="0"/>
              <a:t>VISION Cloud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Result: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Reduced risk of Cloud access by employees 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Faster decision making to add Cloud services to the approved list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Enabled an agile workforce and prepare for future Cloud applications</a:t>
            </a:r>
            <a:endParaRPr lang="en-GB" dirty="0"/>
          </a:p>
        </p:txBody>
      </p:sp>
      <p:pic>
        <p:nvPicPr>
          <p:cNvPr id="1026" name="Picture 2" descr="Image result for allied irish bank logo">
            <a:extLst>
              <a:ext uri="{FF2B5EF4-FFF2-40B4-BE49-F238E27FC236}">
                <a16:creationId xmlns:a16="http://schemas.microsoft.com/office/drawing/2014/main" xmlns="" id="{A61370D7-E020-4C58-87F0-05F7C949B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87" y="364633"/>
            <a:ext cx="912791" cy="14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F5F5978-6EDA-4E3B-A047-6C7020C4CFD3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Case Study One: Allied Irish Bank</a:t>
            </a:r>
          </a:p>
        </p:txBody>
      </p:sp>
    </p:spTree>
    <p:extLst>
      <p:ext uri="{BB962C8B-B14F-4D97-AF65-F5344CB8AC3E}">
        <p14:creationId xmlns:p14="http://schemas.microsoft.com/office/powerpoint/2010/main" val="261054240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658C7DF-81C6-49CC-8E6D-671822DE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and Agenda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1F9512-1A53-4843-8CCF-85ED246E5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8320"/>
            <a:ext cx="4817533" cy="3798984"/>
          </a:xfrm>
        </p:spPr>
        <p:txBody>
          <a:bodyPr/>
          <a:lstStyle/>
          <a:p>
            <a:endParaRPr lang="en-GB" sz="1300" b="1" dirty="0"/>
          </a:p>
          <a:p>
            <a:r>
              <a:rPr lang="en-GB" sz="1300" b="1" dirty="0"/>
              <a:t>Organizational challenges related to managing Shadow IT </a:t>
            </a:r>
          </a:p>
          <a:p>
            <a:pPr marL="344488" lvl="1" indent="-173038"/>
            <a:r>
              <a:rPr lang="en-GB" sz="1300" dirty="0"/>
              <a:t>The impact of not dealing with the growth of Shadow IT </a:t>
            </a:r>
          </a:p>
          <a:p>
            <a:pPr lvl="1" indent="0">
              <a:buNone/>
            </a:pPr>
            <a:endParaRPr lang="en-GB" sz="1300" dirty="0"/>
          </a:p>
          <a:p>
            <a:r>
              <a:rPr lang="en-GB" sz="1300" b="1" dirty="0"/>
              <a:t>Vision for the future: </a:t>
            </a:r>
            <a:br>
              <a:rPr lang="en-GB" sz="1300" b="1" dirty="0"/>
            </a:br>
            <a:r>
              <a:rPr lang="en-GB" sz="1300" b="1" dirty="0"/>
              <a:t>Enabling Cloud services with visibility and security </a:t>
            </a:r>
          </a:p>
          <a:p>
            <a:pPr marL="344488" lvl="1" indent="-173038"/>
            <a:r>
              <a:rPr lang="en-GB" sz="1300" dirty="0"/>
              <a:t>The benefits of making the Cloud-transformation journey</a:t>
            </a:r>
          </a:p>
          <a:p>
            <a:pPr marL="342900" indent="-342900">
              <a:buFont typeface="+mj-lt"/>
              <a:buAutoNum type="arabicPeriod"/>
            </a:pPr>
            <a:endParaRPr lang="en-GB" sz="1300" dirty="0"/>
          </a:p>
          <a:p>
            <a:r>
              <a:rPr lang="en-GB" sz="1300" b="1" dirty="0"/>
              <a:t>Criteria for successfully mitigating the risks of Shadow IT </a:t>
            </a:r>
          </a:p>
          <a:p>
            <a:pPr marL="398463" lvl="1" indent="-227013"/>
            <a:r>
              <a:rPr lang="en-GB" sz="1300" dirty="0"/>
              <a:t>Measuring success </a:t>
            </a:r>
          </a:p>
          <a:p>
            <a:pPr marL="342900" indent="-342900">
              <a:buFont typeface="+mj-lt"/>
              <a:buAutoNum type="arabicPeriod"/>
            </a:pPr>
            <a:endParaRPr lang="en-GB" sz="1300" dirty="0"/>
          </a:p>
          <a:p>
            <a:r>
              <a:rPr lang="en-GB" sz="1300" b="1" dirty="0"/>
              <a:t>How McAfee meets the challenge </a:t>
            </a:r>
          </a:p>
          <a:p>
            <a:pPr marL="344488" lvl="1" indent="-173038"/>
            <a:r>
              <a:rPr lang="en-GB" sz="1300" dirty="0"/>
              <a:t> Solutions and case studies of success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2AEB7E-B954-48C6-AF76-214EC732F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3362" y="0"/>
            <a:ext cx="37606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2985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29E2101-69AF-4892-A3E0-304117327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899158"/>
            <a:ext cx="8226356" cy="942271"/>
          </a:xfrm>
        </p:spPr>
        <p:txBody>
          <a:bodyPr>
            <a:noAutofit/>
          </a:bodyPr>
          <a:lstStyle/>
          <a:p>
            <a:r>
              <a:rPr lang="en-US" sz="1400" dirty="0"/>
              <a:t>Perrigo is a top-five global pharmaceutical company, serving North America, </a:t>
            </a:r>
            <a:br>
              <a:rPr lang="en-US" sz="1400" dirty="0"/>
            </a:br>
            <a:r>
              <a:rPr lang="en-US" sz="1400" dirty="0"/>
              <a:t>Europe, Australia, Israel, and China.</a:t>
            </a:r>
          </a:p>
          <a:p>
            <a:endParaRPr lang="en-US" sz="1400" dirty="0"/>
          </a:p>
          <a:p>
            <a:r>
              <a:rPr lang="en-US" sz="1400" dirty="0"/>
              <a:t>With the help of </a:t>
            </a:r>
            <a:r>
              <a:rPr lang="en-US" sz="1400" dirty="0">
                <a:solidFill>
                  <a:srgbClr val="C01818"/>
                </a:solidFill>
              </a:rPr>
              <a:t>M</a:t>
            </a:r>
            <a:r>
              <a:rPr lang="en-US" sz="1400" dirty="0"/>
              <a:t>VISION Cloud, </a:t>
            </a:r>
            <a:r>
              <a:rPr lang="en-US" sz="1400" b="1" dirty="0">
                <a:solidFill>
                  <a:srgbClr val="C01818"/>
                </a:solidFill>
              </a:rPr>
              <a:t>Perrigo gained visibility and control over </a:t>
            </a:r>
          </a:p>
          <a:p>
            <a:r>
              <a:rPr lang="en-US" sz="1400" b="1" dirty="0">
                <a:solidFill>
                  <a:srgbClr val="C01818"/>
                </a:solidFill>
              </a:rPr>
              <a:t>Shadow IT to reduce the risk of data loss, while enabling Cloud services for employees.</a:t>
            </a:r>
            <a:endParaRPr lang="en-US" sz="1400" dirty="0">
              <a:solidFill>
                <a:srgbClr val="C01818"/>
              </a:solidFill>
            </a:endParaRPr>
          </a:p>
          <a:p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B067322-05F3-49EA-BBCE-6C2D50D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2001077"/>
            <a:ext cx="8686799" cy="27434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Problem: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Existing procedures led to inconsistent Cloud-security enforcement and created data exfiltration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Backlog of Cloud-service approval requests from employees inhibited productivity 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Lack of visibility into Cloud-service providers in use prohibited proactive Cloud enablement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Solution: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1818"/>
                </a:solidFill>
              </a:rPr>
              <a:t>M</a:t>
            </a:r>
            <a:r>
              <a:rPr lang="en-US" dirty="0"/>
              <a:t>VISION Cloud for Shadow IT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Result: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80% reduction in the use of high-risk Cloud services from policy-enforcement analytics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67% reduction in overall Cloud-risk posture, achieved by minimizing risk of data exfiltration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Increased employee IT satisfaction / productivity </a:t>
            </a:r>
          </a:p>
          <a:p>
            <a:pPr marL="285750" indent="-285750">
              <a:spcBef>
                <a:spcPts val="0"/>
              </a:spcBef>
              <a:buClr>
                <a:srgbClr val="C01818"/>
              </a:buClr>
              <a:buFont typeface="Wingdings" panose="05000000000000000000" pitchFamily="2" charset="2"/>
              <a:buChar char="§"/>
            </a:pPr>
            <a:r>
              <a:rPr lang="en-US" dirty="0"/>
              <a:t>Accelerated Cloud-service evaluation workflow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23A0EB-FC31-435C-B41B-C0FF108EB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293915"/>
            <a:ext cx="1389788" cy="5345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E4061FC2-B023-4792-8EC2-825EC3C5909F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Case Study Two: Perrigo</a:t>
            </a:r>
          </a:p>
        </p:txBody>
      </p:sp>
    </p:spTree>
    <p:extLst>
      <p:ext uri="{BB962C8B-B14F-4D97-AF65-F5344CB8AC3E}">
        <p14:creationId xmlns:p14="http://schemas.microsoft.com/office/powerpoint/2010/main" val="408887952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9A033DDA-3501-4B1D-9CA2-A162291F66A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1998" b="21998"/>
          <a:stretch>
            <a:fillRect/>
          </a:stretch>
        </p:blipFill>
        <p:spPr>
          <a:xfrm>
            <a:off x="4575411" y="0"/>
            <a:ext cx="4568589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D503CC-9DAA-4DEC-A011-8D87053E4C6B}"/>
              </a:ext>
            </a:extLst>
          </p:cNvPr>
          <p:cNvSpPr/>
          <p:nvPr/>
        </p:nvSpPr>
        <p:spPr>
          <a:xfrm>
            <a:off x="389467" y="3649552"/>
            <a:ext cx="3987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Cloud has no borders.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Neither should your security.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CA2A85-6C16-4500-BD4D-39DAF1560C52}"/>
              </a:ext>
            </a:extLst>
          </p:cNvPr>
          <p:cNvSpPr txBox="1"/>
          <p:nvPr/>
        </p:nvSpPr>
        <p:spPr>
          <a:xfrm>
            <a:off x="279400" y="4665215"/>
            <a:ext cx="2108200" cy="26776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94323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5BE91-3476-4010-B7A8-35017107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Shadow IT?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5EA765E-CE18-496C-8B5B-F9497668365D}"/>
              </a:ext>
            </a:extLst>
          </p:cNvPr>
          <p:cNvGrpSpPr/>
          <p:nvPr/>
        </p:nvGrpSpPr>
        <p:grpSpPr>
          <a:xfrm>
            <a:off x="4914178" y="878983"/>
            <a:ext cx="3608316" cy="4050205"/>
            <a:chOff x="6697663" y="2209800"/>
            <a:chExt cx="342900" cy="409576"/>
          </a:xfrm>
        </p:grpSpPr>
        <p:sp>
          <p:nvSpPr>
            <p:cNvPr id="5" name="Freeform 81">
              <a:extLst>
                <a:ext uri="{FF2B5EF4-FFF2-40B4-BE49-F238E27FC236}">
                  <a16:creationId xmlns:a16="http://schemas.microsoft.com/office/drawing/2014/main" xmlns="" id="{4A4F09F1-6E79-4343-B3C6-6B49059B9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2382838"/>
              <a:ext cx="15875" cy="36513"/>
            </a:xfrm>
            <a:custGeom>
              <a:avLst/>
              <a:gdLst>
                <a:gd name="T0" fmla="*/ 14 w 40"/>
                <a:gd name="T1" fmla="*/ 1 h 91"/>
                <a:gd name="T2" fmla="*/ 33 w 40"/>
                <a:gd name="T3" fmla="*/ 3 h 91"/>
                <a:gd name="T4" fmla="*/ 36 w 40"/>
                <a:gd name="T5" fmla="*/ 36 h 91"/>
                <a:gd name="T6" fmla="*/ 0 w 40"/>
                <a:gd name="T7" fmla="*/ 91 h 91"/>
                <a:gd name="T8" fmla="*/ 14 w 40"/>
                <a:gd name="T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1">
                  <a:moveTo>
                    <a:pt x="14" y="1"/>
                  </a:moveTo>
                  <a:cubicBezTo>
                    <a:pt x="23" y="0"/>
                    <a:pt x="29" y="0"/>
                    <a:pt x="33" y="3"/>
                  </a:cubicBezTo>
                  <a:cubicBezTo>
                    <a:pt x="36" y="6"/>
                    <a:pt x="40" y="15"/>
                    <a:pt x="36" y="36"/>
                  </a:cubicBezTo>
                  <a:cubicBezTo>
                    <a:pt x="32" y="68"/>
                    <a:pt x="20" y="85"/>
                    <a:pt x="0" y="91"/>
                  </a:cubicBezTo>
                  <a:cubicBezTo>
                    <a:pt x="5" y="75"/>
                    <a:pt x="11" y="45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82">
              <a:extLst>
                <a:ext uri="{FF2B5EF4-FFF2-40B4-BE49-F238E27FC236}">
                  <a16:creationId xmlns:a16="http://schemas.microsoft.com/office/drawing/2014/main" xmlns="" id="{0A2E4DEF-774C-4A31-8812-9BA987DD5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200" y="2297113"/>
              <a:ext cx="130175" cy="185738"/>
            </a:xfrm>
            <a:custGeom>
              <a:avLst/>
              <a:gdLst>
                <a:gd name="T0" fmla="*/ 13 w 330"/>
                <a:gd name="T1" fmla="*/ 238 h 470"/>
                <a:gd name="T2" fmla="*/ 47 w 330"/>
                <a:gd name="T3" fmla="*/ 10 h 470"/>
                <a:gd name="T4" fmla="*/ 154 w 330"/>
                <a:gd name="T5" fmla="*/ 32 h 470"/>
                <a:gd name="T6" fmla="*/ 159 w 330"/>
                <a:gd name="T7" fmla="*/ 32 h 470"/>
                <a:gd name="T8" fmla="*/ 266 w 330"/>
                <a:gd name="T9" fmla="*/ 10 h 470"/>
                <a:gd name="T10" fmla="*/ 301 w 330"/>
                <a:gd name="T11" fmla="*/ 238 h 470"/>
                <a:gd name="T12" fmla="*/ 313 w 330"/>
                <a:gd name="T13" fmla="*/ 234 h 470"/>
                <a:gd name="T14" fmla="*/ 316 w 330"/>
                <a:gd name="T15" fmla="*/ 232 h 470"/>
                <a:gd name="T16" fmla="*/ 301 w 330"/>
                <a:gd name="T17" fmla="*/ 314 h 470"/>
                <a:gd name="T18" fmla="*/ 301 w 330"/>
                <a:gd name="T19" fmla="*/ 315 h 470"/>
                <a:gd name="T20" fmla="*/ 160 w 330"/>
                <a:gd name="T21" fmla="*/ 467 h 470"/>
                <a:gd name="T22" fmla="*/ 159 w 330"/>
                <a:gd name="T23" fmla="*/ 467 h 470"/>
                <a:gd name="T24" fmla="*/ 159 w 330"/>
                <a:gd name="T25" fmla="*/ 467 h 470"/>
                <a:gd name="T26" fmla="*/ 16 w 330"/>
                <a:gd name="T27" fmla="*/ 317 h 470"/>
                <a:gd name="T28" fmla="*/ 16 w 330"/>
                <a:gd name="T29" fmla="*/ 316 h 470"/>
                <a:gd name="T30" fmla="*/ 0 w 330"/>
                <a:gd name="T31" fmla="*/ 235 h 470"/>
                <a:gd name="T32" fmla="*/ 13 w 330"/>
                <a:gd name="T33" fmla="*/ 23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0" h="470">
                  <a:moveTo>
                    <a:pt x="13" y="238"/>
                  </a:moveTo>
                  <a:cubicBezTo>
                    <a:pt x="13" y="238"/>
                    <a:pt x="0" y="26"/>
                    <a:pt x="47" y="10"/>
                  </a:cubicBezTo>
                  <a:cubicBezTo>
                    <a:pt x="77" y="0"/>
                    <a:pt x="88" y="32"/>
                    <a:pt x="154" y="32"/>
                  </a:cubicBezTo>
                  <a:cubicBezTo>
                    <a:pt x="159" y="32"/>
                    <a:pt x="159" y="32"/>
                    <a:pt x="159" y="32"/>
                  </a:cubicBezTo>
                  <a:cubicBezTo>
                    <a:pt x="225" y="32"/>
                    <a:pt x="235" y="6"/>
                    <a:pt x="266" y="10"/>
                  </a:cubicBezTo>
                  <a:cubicBezTo>
                    <a:pt x="330" y="20"/>
                    <a:pt x="301" y="238"/>
                    <a:pt x="301" y="238"/>
                  </a:cubicBezTo>
                  <a:cubicBezTo>
                    <a:pt x="301" y="238"/>
                    <a:pt x="297" y="251"/>
                    <a:pt x="313" y="234"/>
                  </a:cubicBezTo>
                  <a:cubicBezTo>
                    <a:pt x="314" y="234"/>
                    <a:pt x="315" y="233"/>
                    <a:pt x="316" y="232"/>
                  </a:cubicBezTo>
                  <a:cubicBezTo>
                    <a:pt x="311" y="284"/>
                    <a:pt x="302" y="313"/>
                    <a:pt x="301" y="314"/>
                  </a:cubicBezTo>
                  <a:cubicBezTo>
                    <a:pt x="301" y="315"/>
                    <a:pt x="301" y="315"/>
                    <a:pt x="301" y="315"/>
                  </a:cubicBezTo>
                  <a:cubicBezTo>
                    <a:pt x="247" y="467"/>
                    <a:pt x="163" y="467"/>
                    <a:pt x="160" y="467"/>
                  </a:cubicBezTo>
                  <a:cubicBezTo>
                    <a:pt x="159" y="467"/>
                    <a:pt x="159" y="467"/>
                    <a:pt x="159" y="467"/>
                  </a:cubicBezTo>
                  <a:cubicBezTo>
                    <a:pt x="159" y="467"/>
                    <a:pt x="159" y="467"/>
                    <a:pt x="159" y="467"/>
                  </a:cubicBezTo>
                  <a:cubicBezTo>
                    <a:pt x="158" y="467"/>
                    <a:pt x="73" y="470"/>
                    <a:pt x="16" y="317"/>
                  </a:cubicBezTo>
                  <a:cubicBezTo>
                    <a:pt x="16" y="316"/>
                    <a:pt x="16" y="316"/>
                    <a:pt x="16" y="316"/>
                  </a:cubicBezTo>
                  <a:cubicBezTo>
                    <a:pt x="15" y="316"/>
                    <a:pt x="6" y="286"/>
                    <a:pt x="0" y="235"/>
                  </a:cubicBezTo>
                  <a:cubicBezTo>
                    <a:pt x="16" y="250"/>
                    <a:pt x="13" y="238"/>
                    <a:pt x="13" y="2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83">
              <a:extLst>
                <a:ext uri="{FF2B5EF4-FFF2-40B4-BE49-F238E27FC236}">
                  <a16:creationId xmlns:a16="http://schemas.microsoft.com/office/drawing/2014/main" xmlns="" id="{D102295B-BEAA-4493-B181-CD31CEB0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2382838"/>
              <a:ext cx="15875" cy="36513"/>
            </a:xfrm>
            <a:custGeom>
              <a:avLst/>
              <a:gdLst>
                <a:gd name="T0" fmla="*/ 7 w 40"/>
                <a:gd name="T1" fmla="*/ 3 h 91"/>
                <a:gd name="T2" fmla="*/ 26 w 40"/>
                <a:gd name="T3" fmla="*/ 1 h 91"/>
                <a:gd name="T4" fmla="*/ 40 w 40"/>
                <a:gd name="T5" fmla="*/ 91 h 91"/>
                <a:gd name="T6" fmla="*/ 3 w 40"/>
                <a:gd name="T7" fmla="*/ 36 h 91"/>
                <a:gd name="T8" fmla="*/ 7 w 40"/>
                <a:gd name="T9" fmla="*/ 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1">
                  <a:moveTo>
                    <a:pt x="7" y="3"/>
                  </a:moveTo>
                  <a:cubicBezTo>
                    <a:pt x="10" y="0"/>
                    <a:pt x="17" y="0"/>
                    <a:pt x="26" y="1"/>
                  </a:cubicBezTo>
                  <a:cubicBezTo>
                    <a:pt x="28" y="45"/>
                    <a:pt x="35" y="74"/>
                    <a:pt x="40" y="91"/>
                  </a:cubicBezTo>
                  <a:cubicBezTo>
                    <a:pt x="19" y="86"/>
                    <a:pt x="8" y="69"/>
                    <a:pt x="3" y="36"/>
                  </a:cubicBezTo>
                  <a:cubicBezTo>
                    <a:pt x="0" y="15"/>
                    <a:pt x="3" y="6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4">
              <a:extLst>
                <a:ext uri="{FF2B5EF4-FFF2-40B4-BE49-F238E27FC236}">
                  <a16:creationId xmlns:a16="http://schemas.microsoft.com/office/drawing/2014/main" xmlns="" id="{B352070A-3BA5-437A-9FB6-130BEF8541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7038" y="2209800"/>
              <a:ext cx="184150" cy="280988"/>
            </a:xfrm>
            <a:custGeom>
              <a:avLst/>
              <a:gdLst>
                <a:gd name="T0" fmla="*/ 74 w 467"/>
                <a:gd name="T1" fmla="*/ 552 h 709"/>
                <a:gd name="T2" fmla="*/ 234 w 467"/>
                <a:gd name="T3" fmla="*/ 709 h 709"/>
                <a:gd name="T4" fmla="*/ 235 w 467"/>
                <a:gd name="T5" fmla="*/ 709 h 709"/>
                <a:gd name="T6" fmla="*/ 395 w 467"/>
                <a:gd name="T7" fmla="*/ 552 h 709"/>
                <a:gd name="T8" fmla="*/ 463 w 467"/>
                <a:gd name="T9" fmla="*/ 476 h 709"/>
                <a:gd name="T10" fmla="*/ 452 w 467"/>
                <a:gd name="T11" fmla="*/ 422 h 709"/>
                <a:gd name="T12" fmla="*/ 418 w 467"/>
                <a:gd name="T13" fmla="*/ 414 h 709"/>
                <a:gd name="T14" fmla="*/ 418 w 467"/>
                <a:gd name="T15" fmla="*/ 402 h 709"/>
                <a:gd name="T16" fmla="*/ 429 w 467"/>
                <a:gd name="T17" fmla="*/ 351 h 709"/>
                <a:gd name="T18" fmla="*/ 343 w 467"/>
                <a:gd name="T19" fmla="*/ 164 h 709"/>
                <a:gd name="T20" fmla="*/ 343 w 467"/>
                <a:gd name="T21" fmla="*/ 164 h 709"/>
                <a:gd name="T22" fmla="*/ 295 w 467"/>
                <a:gd name="T23" fmla="*/ 86 h 709"/>
                <a:gd name="T24" fmla="*/ 282 w 467"/>
                <a:gd name="T25" fmla="*/ 41 h 709"/>
                <a:gd name="T26" fmla="*/ 269 w 467"/>
                <a:gd name="T27" fmla="*/ 86 h 709"/>
                <a:gd name="T28" fmla="*/ 267 w 467"/>
                <a:gd name="T29" fmla="*/ 90 h 709"/>
                <a:gd name="T30" fmla="*/ 247 w 467"/>
                <a:gd name="T31" fmla="*/ 45 h 709"/>
                <a:gd name="T32" fmla="*/ 233 w 467"/>
                <a:gd name="T33" fmla="*/ 0 h 709"/>
                <a:gd name="T34" fmla="*/ 220 w 467"/>
                <a:gd name="T35" fmla="*/ 45 h 709"/>
                <a:gd name="T36" fmla="*/ 200 w 467"/>
                <a:gd name="T37" fmla="*/ 90 h 709"/>
                <a:gd name="T38" fmla="*/ 198 w 467"/>
                <a:gd name="T39" fmla="*/ 86 h 709"/>
                <a:gd name="T40" fmla="*/ 185 w 467"/>
                <a:gd name="T41" fmla="*/ 41 h 709"/>
                <a:gd name="T42" fmla="*/ 171 w 467"/>
                <a:gd name="T43" fmla="*/ 86 h 709"/>
                <a:gd name="T44" fmla="*/ 132 w 467"/>
                <a:gd name="T45" fmla="*/ 156 h 709"/>
                <a:gd name="T46" fmla="*/ 38 w 467"/>
                <a:gd name="T47" fmla="*/ 350 h 709"/>
                <a:gd name="T48" fmla="*/ 49 w 467"/>
                <a:gd name="T49" fmla="*/ 399 h 709"/>
                <a:gd name="T50" fmla="*/ 49 w 467"/>
                <a:gd name="T51" fmla="*/ 414 h 709"/>
                <a:gd name="T52" fmla="*/ 15 w 467"/>
                <a:gd name="T53" fmla="*/ 422 h 709"/>
                <a:gd name="T54" fmla="*/ 4 w 467"/>
                <a:gd name="T55" fmla="*/ 476 h 709"/>
                <a:gd name="T56" fmla="*/ 74 w 467"/>
                <a:gd name="T57" fmla="*/ 552 h 709"/>
                <a:gd name="T58" fmla="*/ 418 w 467"/>
                <a:gd name="T59" fmla="*/ 437 h 709"/>
                <a:gd name="T60" fmla="*/ 437 w 467"/>
                <a:gd name="T61" fmla="*/ 439 h 709"/>
                <a:gd name="T62" fmla="*/ 440 w 467"/>
                <a:gd name="T63" fmla="*/ 472 h 709"/>
                <a:gd name="T64" fmla="*/ 404 w 467"/>
                <a:gd name="T65" fmla="*/ 527 h 709"/>
                <a:gd name="T66" fmla="*/ 418 w 467"/>
                <a:gd name="T67" fmla="*/ 437 h 709"/>
                <a:gd name="T68" fmla="*/ 89 w 467"/>
                <a:gd name="T69" fmla="*/ 457 h 709"/>
                <a:gd name="T70" fmla="*/ 123 w 467"/>
                <a:gd name="T71" fmla="*/ 229 h 709"/>
                <a:gd name="T72" fmla="*/ 230 w 467"/>
                <a:gd name="T73" fmla="*/ 251 h 709"/>
                <a:gd name="T74" fmla="*/ 235 w 467"/>
                <a:gd name="T75" fmla="*/ 251 h 709"/>
                <a:gd name="T76" fmla="*/ 342 w 467"/>
                <a:gd name="T77" fmla="*/ 229 h 709"/>
                <a:gd name="T78" fmla="*/ 377 w 467"/>
                <a:gd name="T79" fmla="*/ 457 h 709"/>
                <a:gd name="T80" fmla="*/ 389 w 467"/>
                <a:gd name="T81" fmla="*/ 453 h 709"/>
                <a:gd name="T82" fmla="*/ 392 w 467"/>
                <a:gd name="T83" fmla="*/ 451 h 709"/>
                <a:gd name="T84" fmla="*/ 377 w 467"/>
                <a:gd name="T85" fmla="*/ 533 h 709"/>
                <a:gd name="T86" fmla="*/ 377 w 467"/>
                <a:gd name="T87" fmla="*/ 534 h 709"/>
                <a:gd name="T88" fmla="*/ 236 w 467"/>
                <a:gd name="T89" fmla="*/ 686 h 709"/>
                <a:gd name="T90" fmla="*/ 235 w 467"/>
                <a:gd name="T91" fmla="*/ 686 h 709"/>
                <a:gd name="T92" fmla="*/ 235 w 467"/>
                <a:gd name="T93" fmla="*/ 686 h 709"/>
                <a:gd name="T94" fmla="*/ 92 w 467"/>
                <a:gd name="T95" fmla="*/ 536 h 709"/>
                <a:gd name="T96" fmla="*/ 92 w 467"/>
                <a:gd name="T97" fmla="*/ 535 h 709"/>
                <a:gd name="T98" fmla="*/ 76 w 467"/>
                <a:gd name="T99" fmla="*/ 454 h 709"/>
                <a:gd name="T100" fmla="*/ 89 w 467"/>
                <a:gd name="T101" fmla="*/ 457 h 709"/>
                <a:gd name="T102" fmla="*/ 31 w 467"/>
                <a:gd name="T103" fmla="*/ 439 h 709"/>
                <a:gd name="T104" fmla="*/ 50 w 467"/>
                <a:gd name="T105" fmla="*/ 437 h 709"/>
                <a:gd name="T106" fmla="*/ 64 w 467"/>
                <a:gd name="T107" fmla="*/ 527 h 709"/>
                <a:gd name="T108" fmla="*/ 27 w 467"/>
                <a:gd name="T109" fmla="*/ 472 h 709"/>
                <a:gd name="T110" fmla="*/ 31 w 467"/>
                <a:gd name="T111" fmla="*/ 43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7" h="709">
                  <a:moveTo>
                    <a:pt x="74" y="552"/>
                  </a:moveTo>
                  <a:cubicBezTo>
                    <a:pt x="132" y="703"/>
                    <a:pt x="221" y="709"/>
                    <a:pt x="234" y="709"/>
                  </a:cubicBezTo>
                  <a:cubicBezTo>
                    <a:pt x="235" y="709"/>
                    <a:pt x="235" y="709"/>
                    <a:pt x="235" y="709"/>
                  </a:cubicBezTo>
                  <a:cubicBezTo>
                    <a:pt x="244" y="709"/>
                    <a:pt x="336" y="707"/>
                    <a:pt x="395" y="552"/>
                  </a:cubicBezTo>
                  <a:cubicBezTo>
                    <a:pt x="453" y="547"/>
                    <a:pt x="460" y="494"/>
                    <a:pt x="463" y="476"/>
                  </a:cubicBezTo>
                  <a:cubicBezTo>
                    <a:pt x="466" y="459"/>
                    <a:pt x="467" y="436"/>
                    <a:pt x="452" y="422"/>
                  </a:cubicBezTo>
                  <a:cubicBezTo>
                    <a:pt x="444" y="415"/>
                    <a:pt x="433" y="412"/>
                    <a:pt x="418" y="414"/>
                  </a:cubicBezTo>
                  <a:cubicBezTo>
                    <a:pt x="418" y="410"/>
                    <a:pt x="418" y="406"/>
                    <a:pt x="418" y="402"/>
                  </a:cubicBezTo>
                  <a:cubicBezTo>
                    <a:pt x="425" y="384"/>
                    <a:pt x="429" y="366"/>
                    <a:pt x="429" y="351"/>
                  </a:cubicBezTo>
                  <a:cubicBezTo>
                    <a:pt x="429" y="340"/>
                    <a:pt x="427" y="221"/>
                    <a:pt x="343" y="164"/>
                  </a:cubicBezTo>
                  <a:cubicBezTo>
                    <a:pt x="343" y="164"/>
                    <a:pt x="343" y="164"/>
                    <a:pt x="343" y="164"/>
                  </a:cubicBezTo>
                  <a:cubicBezTo>
                    <a:pt x="326" y="148"/>
                    <a:pt x="309" y="121"/>
                    <a:pt x="295" y="86"/>
                  </a:cubicBezTo>
                  <a:cubicBezTo>
                    <a:pt x="290" y="71"/>
                    <a:pt x="285" y="55"/>
                    <a:pt x="282" y="41"/>
                  </a:cubicBezTo>
                  <a:cubicBezTo>
                    <a:pt x="279" y="55"/>
                    <a:pt x="275" y="71"/>
                    <a:pt x="269" y="86"/>
                  </a:cubicBezTo>
                  <a:cubicBezTo>
                    <a:pt x="268" y="87"/>
                    <a:pt x="268" y="89"/>
                    <a:pt x="267" y="90"/>
                  </a:cubicBezTo>
                  <a:cubicBezTo>
                    <a:pt x="260" y="76"/>
                    <a:pt x="253" y="61"/>
                    <a:pt x="247" y="45"/>
                  </a:cubicBezTo>
                  <a:cubicBezTo>
                    <a:pt x="241" y="30"/>
                    <a:pt x="237" y="14"/>
                    <a:pt x="233" y="0"/>
                  </a:cubicBezTo>
                  <a:cubicBezTo>
                    <a:pt x="230" y="14"/>
                    <a:pt x="226" y="30"/>
                    <a:pt x="220" y="45"/>
                  </a:cubicBezTo>
                  <a:cubicBezTo>
                    <a:pt x="214" y="61"/>
                    <a:pt x="207" y="76"/>
                    <a:pt x="200" y="90"/>
                  </a:cubicBezTo>
                  <a:cubicBezTo>
                    <a:pt x="199" y="89"/>
                    <a:pt x="198" y="87"/>
                    <a:pt x="198" y="86"/>
                  </a:cubicBezTo>
                  <a:cubicBezTo>
                    <a:pt x="192" y="71"/>
                    <a:pt x="188" y="55"/>
                    <a:pt x="185" y="41"/>
                  </a:cubicBezTo>
                  <a:cubicBezTo>
                    <a:pt x="182" y="55"/>
                    <a:pt x="177" y="71"/>
                    <a:pt x="171" y="86"/>
                  </a:cubicBezTo>
                  <a:cubicBezTo>
                    <a:pt x="160" y="115"/>
                    <a:pt x="146" y="140"/>
                    <a:pt x="132" y="156"/>
                  </a:cubicBezTo>
                  <a:cubicBezTo>
                    <a:pt x="33" y="209"/>
                    <a:pt x="38" y="338"/>
                    <a:pt x="38" y="350"/>
                  </a:cubicBezTo>
                  <a:cubicBezTo>
                    <a:pt x="38" y="363"/>
                    <a:pt x="43" y="381"/>
                    <a:pt x="49" y="399"/>
                  </a:cubicBezTo>
                  <a:cubicBezTo>
                    <a:pt x="49" y="404"/>
                    <a:pt x="49" y="409"/>
                    <a:pt x="49" y="414"/>
                  </a:cubicBezTo>
                  <a:cubicBezTo>
                    <a:pt x="34" y="412"/>
                    <a:pt x="23" y="415"/>
                    <a:pt x="15" y="422"/>
                  </a:cubicBezTo>
                  <a:cubicBezTo>
                    <a:pt x="0" y="436"/>
                    <a:pt x="2" y="459"/>
                    <a:pt x="4" y="476"/>
                  </a:cubicBezTo>
                  <a:cubicBezTo>
                    <a:pt x="7" y="494"/>
                    <a:pt x="15" y="548"/>
                    <a:pt x="74" y="552"/>
                  </a:cubicBezTo>
                  <a:moveTo>
                    <a:pt x="418" y="437"/>
                  </a:moveTo>
                  <a:cubicBezTo>
                    <a:pt x="427" y="436"/>
                    <a:pt x="433" y="436"/>
                    <a:pt x="437" y="439"/>
                  </a:cubicBezTo>
                  <a:cubicBezTo>
                    <a:pt x="440" y="442"/>
                    <a:pt x="444" y="451"/>
                    <a:pt x="440" y="472"/>
                  </a:cubicBezTo>
                  <a:cubicBezTo>
                    <a:pt x="436" y="504"/>
                    <a:pt x="424" y="521"/>
                    <a:pt x="404" y="527"/>
                  </a:cubicBezTo>
                  <a:cubicBezTo>
                    <a:pt x="409" y="511"/>
                    <a:pt x="415" y="481"/>
                    <a:pt x="418" y="437"/>
                  </a:cubicBezTo>
                  <a:moveTo>
                    <a:pt x="89" y="457"/>
                  </a:moveTo>
                  <a:cubicBezTo>
                    <a:pt x="89" y="457"/>
                    <a:pt x="76" y="245"/>
                    <a:pt x="123" y="229"/>
                  </a:cubicBezTo>
                  <a:cubicBezTo>
                    <a:pt x="153" y="219"/>
                    <a:pt x="164" y="251"/>
                    <a:pt x="230" y="251"/>
                  </a:cubicBezTo>
                  <a:cubicBezTo>
                    <a:pt x="235" y="251"/>
                    <a:pt x="235" y="251"/>
                    <a:pt x="235" y="251"/>
                  </a:cubicBezTo>
                  <a:cubicBezTo>
                    <a:pt x="301" y="251"/>
                    <a:pt x="311" y="225"/>
                    <a:pt x="342" y="229"/>
                  </a:cubicBezTo>
                  <a:cubicBezTo>
                    <a:pt x="406" y="239"/>
                    <a:pt x="377" y="457"/>
                    <a:pt x="377" y="457"/>
                  </a:cubicBezTo>
                  <a:cubicBezTo>
                    <a:pt x="377" y="457"/>
                    <a:pt x="373" y="470"/>
                    <a:pt x="389" y="453"/>
                  </a:cubicBezTo>
                  <a:cubicBezTo>
                    <a:pt x="390" y="453"/>
                    <a:pt x="391" y="452"/>
                    <a:pt x="392" y="451"/>
                  </a:cubicBezTo>
                  <a:cubicBezTo>
                    <a:pt x="387" y="503"/>
                    <a:pt x="378" y="532"/>
                    <a:pt x="377" y="533"/>
                  </a:cubicBezTo>
                  <a:cubicBezTo>
                    <a:pt x="377" y="534"/>
                    <a:pt x="377" y="534"/>
                    <a:pt x="377" y="534"/>
                  </a:cubicBezTo>
                  <a:cubicBezTo>
                    <a:pt x="323" y="686"/>
                    <a:pt x="239" y="686"/>
                    <a:pt x="236" y="686"/>
                  </a:cubicBezTo>
                  <a:cubicBezTo>
                    <a:pt x="235" y="686"/>
                    <a:pt x="235" y="686"/>
                    <a:pt x="235" y="686"/>
                  </a:cubicBezTo>
                  <a:cubicBezTo>
                    <a:pt x="235" y="686"/>
                    <a:pt x="235" y="686"/>
                    <a:pt x="235" y="686"/>
                  </a:cubicBezTo>
                  <a:cubicBezTo>
                    <a:pt x="234" y="686"/>
                    <a:pt x="149" y="689"/>
                    <a:pt x="92" y="536"/>
                  </a:cubicBezTo>
                  <a:cubicBezTo>
                    <a:pt x="92" y="535"/>
                    <a:pt x="92" y="535"/>
                    <a:pt x="92" y="535"/>
                  </a:cubicBezTo>
                  <a:cubicBezTo>
                    <a:pt x="91" y="535"/>
                    <a:pt x="82" y="505"/>
                    <a:pt x="76" y="454"/>
                  </a:cubicBezTo>
                  <a:cubicBezTo>
                    <a:pt x="92" y="469"/>
                    <a:pt x="89" y="457"/>
                    <a:pt x="89" y="457"/>
                  </a:cubicBezTo>
                  <a:moveTo>
                    <a:pt x="31" y="439"/>
                  </a:moveTo>
                  <a:cubicBezTo>
                    <a:pt x="34" y="436"/>
                    <a:pt x="41" y="436"/>
                    <a:pt x="50" y="437"/>
                  </a:cubicBezTo>
                  <a:cubicBezTo>
                    <a:pt x="52" y="481"/>
                    <a:pt x="59" y="510"/>
                    <a:pt x="64" y="527"/>
                  </a:cubicBezTo>
                  <a:cubicBezTo>
                    <a:pt x="43" y="522"/>
                    <a:pt x="32" y="505"/>
                    <a:pt x="27" y="472"/>
                  </a:cubicBezTo>
                  <a:cubicBezTo>
                    <a:pt x="24" y="451"/>
                    <a:pt x="27" y="442"/>
                    <a:pt x="31" y="43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xmlns="" id="{A4AC544B-7BDC-442D-891F-E4D5E6109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013" y="2414588"/>
              <a:ext cx="77788" cy="25400"/>
            </a:xfrm>
            <a:custGeom>
              <a:avLst/>
              <a:gdLst>
                <a:gd name="T0" fmla="*/ 24 w 194"/>
                <a:gd name="T1" fmla="*/ 59 h 62"/>
                <a:gd name="T2" fmla="*/ 53 w 194"/>
                <a:gd name="T3" fmla="*/ 57 h 62"/>
                <a:gd name="T4" fmla="*/ 86 w 194"/>
                <a:gd name="T5" fmla="*/ 38 h 62"/>
                <a:gd name="T6" fmla="*/ 94 w 194"/>
                <a:gd name="T7" fmla="*/ 32 h 62"/>
                <a:gd name="T8" fmla="*/ 96 w 194"/>
                <a:gd name="T9" fmla="*/ 30 h 62"/>
                <a:gd name="T10" fmla="*/ 99 w 194"/>
                <a:gd name="T11" fmla="*/ 33 h 62"/>
                <a:gd name="T12" fmla="*/ 109 w 194"/>
                <a:gd name="T13" fmla="*/ 40 h 62"/>
                <a:gd name="T14" fmla="*/ 142 w 194"/>
                <a:gd name="T15" fmla="*/ 59 h 62"/>
                <a:gd name="T16" fmla="*/ 156 w 194"/>
                <a:gd name="T17" fmla="*/ 61 h 62"/>
                <a:gd name="T18" fmla="*/ 169 w 194"/>
                <a:gd name="T19" fmla="*/ 59 h 62"/>
                <a:gd name="T20" fmla="*/ 191 w 194"/>
                <a:gd name="T21" fmla="*/ 23 h 62"/>
                <a:gd name="T22" fmla="*/ 184 w 194"/>
                <a:gd name="T23" fmla="*/ 10 h 62"/>
                <a:gd name="T24" fmla="*/ 163 w 194"/>
                <a:gd name="T25" fmla="*/ 11 h 62"/>
                <a:gd name="T26" fmla="*/ 161 w 194"/>
                <a:gd name="T27" fmla="*/ 14 h 62"/>
                <a:gd name="T28" fmla="*/ 160 w 194"/>
                <a:gd name="T29" fmla="*/ 15 h 62"/>
                <a:gd name="T30" fmla="*/ 160 w 194"/>
                <a:gd name="T31" fmla="*/ 17 h 62"/>
                <a:gd name="T32" fmla="*/ 161 w 194"/>
                <a:gd name="T33" fmla="*/ 19 h 62"/>
                <a:gd name="T34" fmla="*/ 164 w 194"/>
                <a:gd name="T35" fmla="*/ 18 h 62"/>
                <a:gd name="T36" fmla="*/ 165 w 194"/>
                <a:gd name="T37" fmla="*/ 17 h 62"/>
                <a:gd name="T38" fmla="*/ 167 w 194"/>
                <a:gd name="T39" fmla="*/ 16 h 62"/>
                <a:gd name="T40" fmla="*/ 173 w 194"/>
                <a:gd name="T41" fmla="*/ 15 h 62"/>
                <a:gd name="T42" fmla="*/ 178 w 194"/>
                <a:gd name="T43" fmla="*/ 20 h 62"/>
                <a:gd name="T44" fmla="*/ 178 w 194"/>
                <a:gd name="T45" fmla="*/ 27 h 62"/>
                <a:gd name="T46" fmla="*/ 166 w 194"/>
                <a:gd name="T47" fmla="*/ 34 h 62"/>
                <a:gd name="T48" fmla="*/ 151 w 194"/>
                <a:gd name="T49" fmla="*/ 30 h 62"/>
                <a:gd name="T50" fmla="*/ 128 w 194"/>
                <a:gd name="T51" fmla="*/ 13 h 62"/>
                <a:gd name="T52" fmla="*/ 125 w 194"/>
                <a:gd name="T53" fmla="*/ 10 h 62"/>
                <a:gd name="T54" fmla="*/ 118 w 194"/>
                <a:gd name="T55" fmla="*/ 4 h 62"/>
                <a:gd name="T56" fmla="*/ 100 w 194"/>
                <a:gd name="T57" fmla="*/ 4 h 62"/>
                <a:gd name="T58" fmla="*/ 96 w 194"/>
                <a:gd name="T59" fmla="*/ 7 h 62"/>
                <a:gd name="T60" fmla="*/ 96 w 194"/>
                <a:gd name="T61" fmla="*/ 7 h 62"/>
                <a:gd name="T62" fmla="*/ 95 w 194"/>
                <a:gd name="T63" fmla="*/ 7 h 62"/>
                <a:gd name="T64" fmla="*/ 81 w 194"/>
                <a:gd name="T65" fmla="*/ 1 h 62"/>
                <a:gd name="T66" fmla="*/ 69 w 194"/>
                <a:gd name="T67" fmla="*/ 7 h 62"/>
                <a:gd name="T68" fmla="*/ 49 w 194"/>
                <a:gd name="T69" fmla="*/ 24 h 62"/>
                <a:gd name="T70" fmla="*/ 26 w 194"/>
                <a:gd name="T71" fmla="*/ 33 h 62"/>
                <a:gd name="T72" fmla="*/ 14 w 194"/>
                <a:gd name="T73" fmla="*/ 28 h 62"/>
                <a:gd name="T74" fmla="*/ 15 w 194"/>
                <a:gd name="T75" fmla="*/ 17 h 62"/>
                <a:gd name="T76" fmla="*/ 19 w 194"/>
                <a:gd name="T77" fmla="*/ 15 h 62"/>
                <a:gd name="T78" fmla="*/ 25 w 194"/>
                <a:gd name="T79" fmla="*/ 16 h 62"/>
                <a:gd name="T80" fmla="*/ 27 w 194"/>
                <a:gd name="T81" fmla="*/ 18 h 62"/>
                <a:gd name="T82" fmla="*/ 30 w 194"/>
                <a:gd name="T83" fmla="*/ 19 h 62"/>
                <a:gd name="T84" fmla="*/ 31 w 194"/>
                <a:gd name="T85" fmla="*/ 16 h 62"/>
                <a:gd name="T86" fmla="*/ 20 w 194"/>
                <a:gd name="T87" fmla="*/ 6 h 62"/>
                <a:gd name="T88" fmla="*/ 7 w 194"/>
                <a:gd name="T89" fmla="*/ 10 h 62"/>
                <a:gd name="T90" fmla="*/ 0 w 194"/>
                <a:gd name="T91" fmla="*/ 28 h 62"/>
                <a:gd name="T92" fmla="*/ 7 w 194"/>
                <a:gd name="T93" fmla="*/ 47 h 62"/>
                <a:gd name="T94" fmla="*/ 24 w 194"/>
                <a:gd name="T95" fmla="*/ 5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62">
                  <a:moveTo>
                    <a:pt x="24" y="59"/>
                  </a:moveTo>
                  <a:cubicBezTo>
                    <a:pt x="33" y="62"/>
                    <a:pt x="43" y="61"/>
                    <a:pt x="53" y="57"/>
                  </a:cubicBezTo>
                  <a:cubicBezTo>
                    <a:pt x="66" y="52"/>
                    <a:pt x="77" y="45"/>
                    <a:pt x="86" y="38"/>
                  </a:cubicBezTo>
                  <a:cubicBezTo>
                    <a:pt x="88" y="36"/>
                    <a:pt x="91" y="34"/>
                    <a:pt x="94" y="32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2" y="35"/>
                    <a:pt x="106" y="38"/>
                    <a:pt x="109" y="40"/>
                  </a:cubicBezTo>
                  <a:cubicBezTo>
                    <a:pt x="121" y="49"/>
                    <a:pt x="131" y="55"/>
                    <a:pt x="142" y="59"/>
                  </a:cubicBezTo>
                  <a:cubicBezTo>
                    <a:pt x="147" y="60"/>
                    <a:pt x="151" y="61"/>
                    <a:pt x="156" y="61"/>
                  </a:cubicBezTo>
                  <a:cubicBezTo>
                    <a:pt x="160" y="61"/>
                    <a:pt x="165" y="60"/>
                    <a:pt x="169" y="59"/>
                  </a:cubicBezTo>
                  <a:cubicBezTo>
                    <a:pt x="184" y="53"/>
                    <a:pt x="194" y="37"/>
                    <a:pt x="191" y="23"/>
                  </a:cubicBezTo>
                  <a:cubicBezTo>
                    <a:pt x="190" y="18"/>
                    <a:pt x="188" y="14"/>
                    <a:pt x="184" y="10"/>
                  </a:cubicBezTo>
                  <a:cubicBezTo>
                    <a:pt x="179" y="6"/>
                    <a:pt x="170" y="4"/>
                    <a:pt x="163" y="11"/>
                  </a:cubicBezTo>
                  <a:cubicBezTo>
                    <a:pt x="162" y="12"/>
                    <a:pt x="162" y="13"/>
                    <a:pt x="161" y="14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0" y="15"/>
                    <a:pt x="160" y="16"/>
                    <a:pt x="160" y="17"/>
                  </a:cubicBezTo>
                  <a:cubicBezTo>
                    <a:pt x="160" y="18"/>
                    <a:pt x="161" y="18"/>
                    <a:pt x="161" y="19"/>
                  </a:cubicBezTo>
                  <a:cubicBezTo>
                    <a:pt x="162" y="19"/>
                    <a:pt x="163" y="19"/>
                    <a:pt x="164" y="18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6" y="17"/>
                    <a:pt x="166" y="16"/>
                    <a:pt x="167" y="16"/>
                  </a:cubicBezTo>
                  <a:cubicBezTo>
                    <a:pt x="169" y="14"/>
                    <a:pt x="171" y="14"/>
                    <a:pt x="173" y="15"/>
                  </a:cubicBezTo>
                  <a:cubicBezTo>
                    <a:pt x="176" y="16"/>
                    <a:pt x="177" y="18"/>
                    <a:pt x="178" y="20"/>
                  </a:cubicBezTo>
                  <a:cubicBezTo>
                    <a:pt x="179" y="23"/>
                    <a:pt x="179" y="25"/>
                    <a:pt x="178" y="27"/>
                  </a:cubicBezTo>
                  <a:cubicBezTo>
                    <a:pt x="176" y="32"/>
                    <a:pt x="172" y="34"/>
                    <a:pt x="166" y="34"/>
                  </a:cubicBezTo>
                  <a:cubicBezTo>
                    <a:pt x="161" y="33"/>
                    <a:pt x="156" y="32"/>
                    <a:pt x="151" y="30"/>
                  </a:cubicBezTo>
                  <a:cubicBezTo>
                    <a:pt x="142" y="25"/>
                    <a:pt x="135" y="19"/>
                    <a:pt x="128" y="13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3" y="8"/>
                    <a:pt x="120" y="6"/>
                    <a:pt x="118" y="4"/>
                  </a:cubicBezTo>
                  <a:cubicBezTo>
                    <a:pt x="112" y="0"/>
                    <a:pt x="106" y="0"/>
                    <a:pt x="100" y="4"/>
                  </a:cubicBezTo>
                  <a:cubicBezTo>
                    <a:pt x="98" y="5"/>
                    <a:pt x="97" y="6"/>
                    <a:pt x="96" y="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2" y="4"/>
                    <a:pt x="87" y="0"/>
                    <a:pt x="81" y="1"/>
                  </a:cubicBezTo>
                  <a:cubicBezTo>
                    <a:pt x="77" y="1"/>
                    <a:pt x="73" y="3"/>
                    <a:pt x="69" y="7"/>
                  </a:cubicBezTo>
                  <a:cubicBezTo>
                    <a:pt x="63" y="13"/>
                    <a:pt x="56" y="19"/>
                    <a:pt x="49" y="24"/>
                  </a:cubicBezTo>
                  <a:cubicBezTo>
                    <a:pt x="42" y="30"/>
                    <a:pt x="34" y="33"/>
                    <a:pt x="26" y="33"/>
                  </a:cubicBezTo>
                  <a:cubicBezTo>
                    <a:pt x="20" y="34"/>
                    <a:pt x="16" y="32"/>
                    <a:pt x="14" y="28"/>
                  </a:cubicBezTo>
                  <a:cubicBezTo>
                    <a:pt x="12" y="25"/>
                    <a:pt x="12" y="21"/>
                    <a:pt x="15" y="17"/>
                  </a:cubicBezTo>
                  <a:cubicBezTo>
                    <a:pt x="16" y="16"/>
                    <a:pt x="17" y="15"/>
                    <a:pt x="19" y="15"/>
                  </a:cubicBezTo>
                  <a:cubicBezTo>
                    <a:pt x="21" y="14"/>
                    <a:pt x="23" y="15"/>
                    <a:pt x="25" y="1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9"/>
                    <a:pt x="29" y="19"/>
                    <a:pt x="30" y="19"/>
                  </a:cubicBezTo>
                  <a:cubicBezTo>
                    <a:pt x="31" y="18"/>
                    <a:pt x="32" y="17"/>
                    <a:pt x="31" y="16"/>
                  </a:cubicBezTo>
                  <a:cubicBezTo>
                    <a:pt x="29" y="11"/>
                    <a:pt x="26" y="7"/>
                    <a:pt x="20" y="6"/>
                  </a:cubicBezTo>
                  <a:cubicBezTo>
                    <a:pt x="16" y="6"/>
                    <a:pt x="11" y="7"/>
                    <a:pt x="7" y="10"/>
                  </a:cubicBezTo>
                  <a:cubicBezTo>
                    <a:pt x="2" y="15"/>
                    <a:pt x="0" y="21"/>
                    <a:pt x="0" y="28"/>
                  </a:cubicBezTo>
                  <a:cubicBezTo>
                    <a:pt x="0" y="35"/>
                    <a:pt x="2" y="41"/>
                    <a:pt x="7" y="47"/>
                  </a:cubicBezTo>
                  <a:cubicBezTo>
                    <a:pt x="11" y="53"/>
                    <a:pt x="17" y="57"/>
                    <a:pt x="24" y="5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86">
              <a:extLst>
                <a:ext uri="{FF2B5EF4-FFF2-40B4-BE49-F238E27FC236}">
                  <a16:creationId xmlns:a16="http://schemas.microsoft.com/office/drawing/2014/main" xmlns="" id="{E8CC35FD-7A07-4EBC-9E6F-36A88C02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663" y="2490788"/>
              <a:ext cx="342900" cy="128588"/>
            </a:xfrm>
            <a:custGeom>
              <a:avLst/>
              <a:gdLst>
                <a:gd name="T0" fmla="*/ 200 w 216"/>
                <a:gd name="T1" fmla="*/ 21 h 81"/>
                <a:gd name="T2" fmla="*/ 141 w 216"/>
                <a:gd name="T3" fmla="*/ 0 h 81"/>
                <a:gd name="T4" fmla="*/ 132 w 216"/>
                <a:gd name="T5" fmla="*/ 46 h 81"/>
                <a:gd name="T6" fmla="*/ 108 w 216"/>
                <a:gd name="T7" fmla="*/ 12 h 81"/>
                <a:gd name="T8" fmla="*/ 84 w 216"/>
                <a:gd name="T9" fmla="*/ 46 h 81"/>
                <a:gd name="T10" fmla="*/ 75 w 216"/>
                <a:gd name="T11" fmla="*/ 0 h 81"/>
                <a:gd name="T12" fmla="*/ 16 w 216"/>
                <a:gd name="T13" fmla="*/ 21 h 81"/>
                <a:gd name="T14" fmla="*/ 0 w 216"/>
                <a:gd name="T15" fmla="*/ 81 h 81"/>
                <a:gd name="T16" fmla="*/ 216 w 216"/>
                <a:gd name="T17" fmla="*/ 81 h 81"/>
                <a:gd name="T18" fmla="*/ 200 w 216"/>
                <a:gd name="T19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81">
                  <a:moveTo>
                    <a:pt x="200" y="21"/>
                  </a:moveTo>
                  <a:lnTo>
                    <a:pt x="141" y="0"/>
                  </a:lnTo>
                  <a:lnTo>
                    <a:pt x="132" y="46"/>
                  </a:lnTo>
                  <a:lnTo>
                    <a:pt x="108" y="12"/>
                  </a:lnTo>
                  <a:lnTo>
                    <a:pt x="84" y="46"/>
                  </a:lnTo>
                  <a:lnTo>
                    <a:pt x="75" y="0"/>
                  </a:lnTo>
                  <a:lnTo>
                    <a:pt x="16" y="21"/>
                  </a:lnTo>
                  <a:lnTo>
                    <a:pt x="0" y="81"/>
                  </a:lnTo>
                  <a:lnTo>
                    <a:pt x="216" y="81"/>
                  </a:lnTo>
                  <a:lnTo>
                    <a:pt x="20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87">
              <a:extLst>
                <a:ext uri="{FF2B5EF4-FFF2-40B4-BE49-F238E27FC236}">
                  <a16:creationId xmlns:a16="http://schemas.microsoft.com/office/drawing/2014/main" xmlns="" id="{2511D2F7-F8F3-4CEB-8344-0A31BE4A9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6100" y="2300288"/>
              <a:ext cx="34925" cy="92075"/>
            </a:xfrm>
            <a:custGeom>
              <a:avLst/>
              <a:gdLst>
                <a:gd name="T0" fmla="*/ 76 w 87"/>
                <a:gd name="T1" fmla="*/ 233 h 233"/>
                <a:gd name="T2" fmla="*/ 76 w 87"/>
                <a:gd name="T3" fmla="*/ 233 h 233"/>
                <a:gd name="T4" fmla="*/ 76 w 87"/>
                <a:gd name="T5" fmla="*/ 233 h 233"/>
                <a:gd name="T6" fmla="*/ 76 w 87"/>
                <a:gd name="T7" fmla="*/ 233 h 233"/>
                <a:gd name="T8" fmla="*/ 76 w 87"/>
                <a:gd name="T9" fmla="*/ 233 h 233"/>
                <a:gd name="T10" fmla="*/ 76 w 87"/>
                <a:gd name="T11" fmla="*/ 233 h 233"/>
                <a:gd name="T12" fmla="*/ 76 w 87"/>
                <a:gd name="T13" fmla="*/ 233 h 233"/>
                <a:gd name="T14" fmla="*/ 76 w 87"/>
                <a:gd name="T15" fmla="*/ 233 h 233"/>
                <a:gd name="T16" fmla="*/ 76 w 87"/>
                <a:gd name="T17" fmla="*/ 233 h 233"/>
                <a:gd name="T18" fmla="*/ 76 w 87"/>
                <a:gd name="T19" fmla="*/ 233 h 233"/>
                <a:gd name="T20" fmla="*/ 77 w 87"/>
                <a:gd name="T21" fmla="*/ 233 h 233"/>
                <a:gd name="T22" fmla="*/ 77 w 87"/>
                <a:gd name="T23" fmla="*/ 233 h 233"/>
                <a:gd name="T24" fmla="*/ 77 w 87"/>
                <a:gd name="T25" fmla="*/ 233 h 233"/>
                <a:gd name="T26" fmla="*/ 83 w 87"/>
                <a:gd name="T27" fmla="*/ 228 h 233"/>
                <a:gd name="T28" fmla="*/ 77 w 87"/>
                <a:gd name="T29" fmla="*/ 233 h 233"/>
                <a:gd name="T30" fmla="*/ 83 w 87"/>
                <a:gd name="T31" fmla="*/ 228 h 233"/>
                <a:gd name="T32" fmla="*/ 84 w 87"/>
                <a:gd name="T33" fmla="*/ 228 h 233"/>
                <a:gd name="T34" fmla="*/ 83 w 87"/>
                <a:gd name="T35" fmla="*/ 228 h 233"/>
                <a:gd name="T36" fmla="*/ 84 w 87"/>
                <a:gd name="T37" fmla="*/ 228 h 233"/>
                <a:gd name="T38" fmla="*/ 84 w 87"/>
                <a:gd name="T39" fmla="*/ 227 h 233"/>
                <a:gd name="T40" fmla="*/ 84 w 87"/>
                <a:gd name="T41" fmla="*/ 228 h 233"/>
                <a:gd name="T42" fmla="*/ 84 w 87"/>
                <a:gd name="T43" fmla="*/ 227 h 233"/>
                <a:gd name="T44" fmla="*/ 85 w 87"/>
                <a:gd name="T45" fmla="*/ 227 h 233"/>
                <a:gd name="T46" fmla="*/ 84 w 87"/>
                <a:gd name="T47" fmla="*/ 227 h 233"/>
                <a:gd name="T48" fmla="*/ 85 w 87"/>
                <a:gd name="T49" fmla="*/ 227 h 233"/>
                <a:gd name="T50" fmla="*/ 87 w 87"/>
                <a:gd name="T51" fmla="*/ 225 h 233"/>
                <a:gd name="T52" fmla="*/ 86 w 87"/>
                <a:gd name="T53" fmla="*/ 226 h 233"/>
                <a:gd name="T54" fmla="*/ 87 w 87"/>
                <a:gd name="T55" fmla="*/ 225 h 233"/>
                <a:gd name="T56" fmla="*/ 40 w 87"/>
                <a:gd name="T57" fmla="*/ 0 h 233"/>
                <a:gd name="T58" fmla="*/ 40 w 87"/>
                <a:gd name="T59" fmla="*/ 0 h 233"/>
                <a:gd name="T60" fmla="*/ 81 w 87"/>
                <a:gd name="T61" fmla="*/ 125 h 233"/>
                <a:gd name="T62" fmla="*/ 81 w 87"/>
                <a:gd name="T63" fmla="*/ 125 h 233"/>
                <a:gd name="T64" fmla="*/ 40 w 87"/>
                <a:gd name="T65" fmla="*/ 0 h 233"/>
                <a:gd name="T66" fmla="*/ 40 w 87"/>
                <a:gd name="T67" fmla="*/ 0 h 233"/>
                <a:gd name="T68" fmla="*/ 33 w 87"/>
                <a:gd name="T69" fmla="*/ 0 h 233"/>
                <a:gd name="T70" fmla="*/ 0 w 87"/>
                <a:gd name="T71" fmla="*/ 10 h 233"/>
                <a:gd name="T72" fmla="*/ 33 w 87"/>
                <a:gd name="T73" fmla="*/ 0 h 233"/>
                <a:gd name="T74" fmla="*/ 33 w 87"/>
                <a:gd name="T75" fmla="*/ 0 h 233"/>
                <a:gd name="T76" fmla="*/ 33 w 87"/>
                <a:gd name="T77" fmla="*/ 0 h 233"/>
                <a:gd name="T78" fmla="*/ 33 w 87"/>
                <a:gd name="T79" fmla="*/ 0 h 233"/>
                <a:gd name="T80" fmla="*/ 33 w 87"/>
                <a:gd name="T81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233">
                  <a:moveTo>
                    <a:pt x="76" y="233"/>
                  </a:moveTo>
                  <a:cubicBezTo>
                    <a:pt x="76" y="233"/>
                    <a:pt x="76" y="233"/>
                    <a:pt x="76" y="233"/>
                  </a:cubicBezTo>
                  <a:cubicBezTo>
                    <a:pt x="76" y="233"/>
                    <a:pt x="76" y="233"/>
                    <a:pt x="76" y="233"/>
                  </a:cubicBezTo>
                  <a:cubicBezTo>
                    <a:pt x="76" y="233"/>
                    <a:pt x="76" y="233"/>
                    <a:pt x="76" y="233"/>
                  </a:cubicBezTo>
                  <a:moveTo>
                    <a:pt x="76" y="233"/>
                  </a:moveTo>
                  <a:cubicBezTo>
                    <a:pt x="76" y="233"/>
                    <a:pt x="76" y="233"/>
                    <a:pt x="76" y="233"/>
                  </a:cubicBezTo>
                  <a:cubicBezTo>
                    <a:pt x="76" y="233"/>
                    <a:pt x="76" y="233"/>
                    <a:pt x="76" y="233"/>
                  </a:cubicBezTo>
                  <a:moveTo>
                    <a:pt x="76" y="233"/>
                  </a:moveTo>
                  <a:cubicBezTo>
                    <a:pt x="76" y="233"/>
                    <a:pt x="76" y="233"/>
                    <a:pt x="76" y="233"/>
                  </a:cubicBezTo>
                  <a:cubicBezTo>
                    <a:pt x="76" y="233"/>
                    <a:pt x="76" y="233"/>
                    <a:pt x="76" y="233"/>
                  </a:cubicBezTo>
                  <a:moveTo>
                    <a:pt x="77" y="233"/>
                  </a:moveTo>
                  <a:cubicBezTo>
                    <a:pt x="77" y="233"/>
                    <a:pt x="77" y="233"/>
                    <a:pt x="77" y="233"/>
                  </a:cubicBezTo>
                  <a:cubicBezTo>
                    <a:pt x="77" y="233"/>
                    <a:pt x="77" y="233"/>
                    <a:pt x="77" y="233"/>
                  </a:cubicBezTo>
                  <a:moveTo>
                    <a:pt x="83" y="228"/>
                  </a:moveTo>
                  <a:cubicBezTo>
                    <a:pt x="80" y="231"/>
                    <a:pt x="78" y="232"/>
                    <a:pt x="77" y="233"/>
                  </a:cubicBezTo>
                  <a:cubicBezTo>
                    <a:pt x="78" y="232"/>
                    <a:pt x="80" y="231"/>
                    <a:pt x="83" y="228"/>
                  </a:cubicBezTo>
                  <a:moveTo>
                    <a:pt x="84" y="228"/>
                  </a:moveTo>
                  <a:cubicBezTo>
                    <a:pt x="84" y="228"/>
                    <a:pt x="83" y="228"/>
                    <a:pt x="83" y="228"/>
                  </a:cubicBezTo>
                  <a:cubicBezTo>
                    <a:pt x="83" y="228"/>
                    <a:pt x="84" y="228"/>
                    <a:pt x="84" y="228"/>
                  </a:cubicBezTo>
                  <a:moveTo>
                    <a:pt x="84" y="227"/>
                  </a:moveTo>
                  <a:cubicBezTo>
                    <a:pt x="84" y="227"/>
                    <a:pt x="84" y="228"/>
                    <a:pt x="84" y="228"/>
                  </a:cubicBezTo>
                  <a:cubicBezTo>
                    <a:pt x="84" y="228"/>
                    <a:pt x="84" y="227"/>
                    <a:pt x="84" y="227"/>
                  </a:cubicBezTo>
                  <a:moveTo>
                    <a:pt x="85" y="227"/>
                  </a:moveTo>
                  <a:cubicBezTo>
                    <a:pt x="85" y="227"/>
                    <a:pt x="85" y="227"/>
                    <a:pt x="84" y="227"/>
                  </a:cubicBezTo>
                  <a:cubicBezTo>
                    <a:pt x="85" y="227"/>
                    <a:pt x="85" y="227"/>
                    <a:pt x="85" y="227"/>
                  </a:cubicBezTo>
                  <a:moveTo>
                    <a:pt x="87" y="225"/>
                  </a:moveTo>
                  <a:cubicBezTo>
                    <a:pt x="87" y="225"/>
                    <a:pt x="86" y="226"/>
                    <a:pt x="86" y="226"/>
                  </a:cubicBezTo>
                  <a:cubicBezTo>
                    <a:pt x="86" y="226"/>
                    <a:pt x="87" y="225"/>
                    <a:pt x="87" y="225"/>
                  </a:cubicBezTo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73" y="5"/>
                    <a:pt x="81" y="67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1" y="67"/>
                    <a:pt x="73" y="5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moveTo>
                    <a:pt x="33" y="0"/>
                  </a:moveTo>
                  <a:cubicBezTo>
                    <a:pt x="21" y="0"/>
                    <a:pt x="12" y="5"/>
                    <a:pt x="0" y="10"/>
                  </a:cubicBezTo>
                  <a:cubicBezTo>
                    <a:pt x="12" y="5"/>
                    <a:pt x="21" y="0"/>
                    <a:pt x="33" y="0"/>
                  </a:cubicBezTo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88">
              <a:extLst>
                <a:ext uri="{FF2B5EF4-FFF2-40B4-BE49-F238E27FC236}">
                  <a16:creationId xmlns:a16="http://schemas.microsoft.com/office/drawing/2014/main" xmlns="" id="{6069819D-E18F-4D0E-AF7B-D090AEF56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2300288"/>
              <a:ext cx="63500" cy="180975"/>
            </a:xfrm>
            <a:custGeom>
              <a:avLst/>
              <a:gdLst>
                <a:gd name="T0" fmla="*/ 101 w 158"/>
                <a:gd name="T1" fmla="*/ 0 h 457"/>
                <a:gd name="T2" fmla="*/ 1 w 158"/>
                <a:gd name="T3" fmla="*/ 22 h 457"/>
                <a:gd name="T4" fmla="*/ 0 w 158"/>
                <a:gd name="T5" fmla="*/ 22 h 457"/>
                <a:gd name="T6" fmla="*/ 0 w 158"/>
                <a:gd name="T7" fmla="*/ 296 h 457"/>
                <a:gd name="T8" fmla="*/ 13 w 158"/>
                <a:gd name="T9" fmla="*/ 290 h 457"/>
                <a:gd name="T10" fmla="*/ 29 w 158"/>
                <a:gd name="T11" fmla="*/ 299 h 457"/>
                <a:gd name="T12" fmla="*/ 55 w 158"/>
                <a:gd name="T13" fmla="*/ 319 h 457"/>
                <a:gd name="T14" fmla="*/ 72 w 158"/>
                <a:gd name="T15" fmla="*/ 323 h 457"/>
                <a:gd name="T16" fmla="*/ 83 w 158"/>
                <a:gd name="T17" fmla="*/ 313 h 457"/>
                <a:gd name="T18" fmla="*/ 77 w 158"/>
                <a:gd name="T19" fmla="*/ 304 h 457"/>
                <a:gd name="T20" fmla="*/ 71 w 158"/>
                <a:gd name="T21" fmla="*/ 305 h 457"/>
                <a:gd name="T22" fmla="*/ 68 w 158"/>
                <a:gd name="T23" fmla="*/ 307 h 457"/>
                <a:gd name="T24" fmla="*/ 65 w 158"/>
                <a:gd name="T25" fmla="*/ 308 h 457"/>
                <a:gd name="T26" fmla="*/ 64 w 158"/>
                <a:gd name="T27" fmla="*/ 305 h 457"/>
                <a:gd name="T28" fmla="*/ 65 w 158"/>
                <a:gd name="T29" fmla="*/ 303 h 457"/>
                <a:gd name="T30" fmla="*/ 78 w 158"/>
                <a:gd name="T31" fmla="*/ 295 h 457"/>
                <a:gd name="T32" fmla="*/ 95 w 158"/>
                <a:gd name="T33" fmla="*/ 312 h 457"/>
                <a:gd name="T34" fmla="*/ 73 w 158"/>
                <a:gd name="T35" fmla="*/ 348 h 457"/>
                <a:gd name="T36" fmla="*/ 46 w 158"/>
                <a:gd name="T37" fmla="*/ 348 h 457"/>
                <a:gd name="T38" fmla="*/ 3 w 158"/>
                <a:gd name="T39" fmla="*/ 322 h 457"/>
                <a:gd name="T40" fmla="*/ 0 w 158"/>
                <a:gd name="T41" fmla="*/ 457 h 457"/>
                <a:gd name="T42" fmla="*/ 1 w 158"/>
                <a:gd name="T43" fmla="*/ 457 h 457"/>
                <a:gd name="T44" fmla="*/ 2 w 158"/>
                <a:gd name="T45" fmla="*/ 457 h 457"/>
                <a:gd name="T46" fmla="*/ 143 w 158"/>
                <a:gd name="T47" fmla="*/ 304 h 457"/>
                <a:gd name="T48" fmla="*/ 155 w 158"/>
                <a:gd name="T49" fmla="*/ 224 h 457"/>
                <a:gd name="T50" fmla="*/ 155 w 158"/>
                <a:gd name="T51" fmla="*/ 225 h 457"/>
                <a:gd name="T52" fmla="*/ 153 w 158"/>
                <a:gd name="T53" fmla="*/ 227 h 457"/>
                <a:gd name="T54" fmla="*/ 152 w 158"/>
                <a:gd name="T55" fmla="*/ 227 h 457"/>
                <a:gd name="T56" fmla="*/ 152 w 158"/>
                <a:gd name="T57" fmla="*/ 228 h 457"/>
                <a:gd name="T58" fmla="*/ 151 w 158"/>
                <a:gd name="T59" fmla="*/ 228 h 457"/>
                <a:gd name="T60" fmla="*/ 145 w 158"/>
                <a:gd name="T61" fmla="*/ 233 h 457"/>
                <a:gd name="T62" fmla="*/ 144 w 158"/>
                <a:gd name="T63" fmla="*/ 233 h 457"/>
                <a:gd name="T64" fmla="*/ 144 w 158"/>
                <a:gd name="T65" fmla="*/ 233 h 457"/>
                <a:gd name="T66" fmla="*/ 144 w 158"/>
                <a:gd name="T67" fmla="*/ 233 h 457"/>
                <a:gd name="T68" fmla="*/ 144 w 158"/>
                <a:gd name="T69" fmla="*/ 233 h 457"/>
                <a:gd name="T70" fmla="*/ 142 w 158"/>
                <a:gd name="T71" fmla="*/ 230 h 457"/>
                <a:gd name="T72" fmla="*/ 149 w 158"/>
                <a:gd name="T73" fmla="*/ 125 h 457"/>
                <a:gd name="T74" fmla="*/ 108 w 158"/>
                <a:gd name="T75" fmla="*/ 0 h 457"/>
                <a:gd name="T76" fmla="*/ 101 w 158"/>
                <a:gd name="T77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8" h="457">
                  <a:moveTo>
                    <a:pt x="101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89" y="0"/>
                    <a:pt x="80" y="5"/>
                    <a:pt x="68" y="10"/>
                  </a:cubicBezTo>
                  <a:cubicBezTo>
                    <a:pt x="53" y="16"/>
                    <a:pt x="34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" y="295"/>
                    <a:pt x="2" y="294"/>
                    <a:pt x="4" y="293"/>
                  </a:cubicBezTo>
                  <a:cubicBezTo>
                    <a:pt x="7" y="291"/>
                    <a:pt x="10" y="290"/>
                    <a:pt x="13" y="290"/>
                  </a:cubicBezTo>
                  <a:cubicBezTo>
                    <a:pt x="16" y="290"/>
                    <a:pt x="19" y="291"/>
                    <a:pt x="22" y="293"/>
                  </a:cubicBezTo>
                  <a:cubicBezTo>
                    <a:pt x="24" y="295"/>
                    <a:pt x="27" y="297"/>
                    <a:pt x="29" y="299"/>
                  </a:cubicBezTo>
                  <a:cubicBezTo>
                    <a:pt x="32" y="302"/>
                    <a:pt x="32" y="302"/>
                    <a:pt x="32" y="302"/>
                  </a:cubicBezTo>
                  <a:cubicBezTo>
                    <a:pt x="39" y="308"/>
                    <a:pt x="46" y="314"/>
                    <a:pt x="55" y="319"/>
                  </a:cubicBezTo>
                  <a:cubicBezTo>
                    <a:pt x="60" y="321"/>
                    <a:pt x="65" y="322"/>
                    <a:pt x="70" y="323"/>
                  </a:cubicBezTo>
                  <a:cubicBezTo>
                    <a:pt x="71" y="323"/>
                    <a:pt x="71" y="323"/>
                    <a:pt x="72" y="323"/>
                  </a:cubicBezTo>
                  <a:cubicBezTo>
                    <a:pt x="77" y="323"/>
                    <a:pt x="80" y="320"/>
                    <a:pt x="82" y="316"/>
                  </a:cubicBezTo>
                  <a:cubicBezTo>
                    <a:pt x="83" y="315"/>
                    <a:pt x="83" y="314"/>
                    <a:pt x="83" y="313"/>
                  </a:cubicBezTo>
                  <a:cubicBezTo>
                    <a:pt x="83" y="311"/>
                    <a:pt x="83" y="310"/>
                    <a:pt x="82" y="309"/>
                  </a:cubicBezTo>
                  <a:cubicBezTo>
                    <a:pt x="81" y="307"/>
                    <a:pt x="80" y="305"/>
                    <a:pt x="77" y="304"/>
                  </a:cubicBezTo>
                  <a:cubicBezTo>
                    <a:pt x="77" y="304"/>
                    <a:pt x="76" y="303"/>
                    <a:pt x="75" y="303"/>
                  </a:cubicBezTo>
                  <a:cubicBezTo>
                    <a:pt x="74" y="303"/>
                    <a:pt x="72" y="304"/>
                    <a:pt x="71" y="305"/>
                  </a:cubicBezTo>
                  <a:cubicBezTo>
                    <a:pt x="70" y="305"/>
                    <a:pt x="70" y="306"/>
                    <a:pt x="69" y="306"/>
                  </a:cubicBezTo>
                  <a:cubicBezTo>
                    <a:pt x="68" y="307"/>
                    <a:pt x="68" y="307"/>
                    <a:pt x="68" y="307"/>
                  </a:cubicBezTo>
                  <a:cubicBezTo>
                    <a:pt x="68" y="308"/>
                    <a:pt x="67" y="308"/>
                    <a:pt x="67" y="308"/>
                  </a:cubicBezTo>
                  <a:cubicBezTo>
                    <a:pt x="66" y="308"/>
                    <a:pt x="66" y="308"/>
                    <a:pt x="65" y="308"/>
                  </a:cubicBezTo>
                  <a:cubicBezTo>
                    <a:pt x="65" y="307"/>
                    <a:pt x="64" y="307"/>
                    <a:pt x="64" y="306"/>
                  </a:cubicBezTo>
                  <a:cubicBezTo>
                    <a:pt x="64" y="306"/>
                    <a:pt x="64" y="305"/>
                    <a:pt x="64" y="305"/>
                  </a:cubicBezTo>
                  <a:cubicBezTo>
                    <a:pt x="64" y="305"/>
                    <a:pt x="64" y="304"/>
                    <a:pt x="64" y="304"/>
                  </a:cubicBezTo>
                  <a:cubicBezTo>
                    <a:pt x="65" y="303"/>
                    <a:pt x="65" y="303"/>
                    <a:pt x="65" y="303"/>
                  </a:cubicBezTo>
                  <a:cubicBezTo>
                    <a:pt x="66" y="302"/>
                    <a:pt x="66" y="301"/>
                    <a:pt x="67" y="300"/>
                  </a:cubicBezTo>
                  <a:cubicBezTo>
                    <a:pt x="70" y="296"/>
                    <a:pt x="74" y="295"/>
                    <a:pt x="78" y="295"/>
                  </a:cubicBezTo>
                  <a:cubicBezTo>
                    <a:pt x="82" y="295"/>
                    <a:pt x="86" y="297"/>
                    <a:pt x="88" y="299"/>
                  </a:cubicBezTo>
                  <a:cubicBezTo>
                    <a:pt x="92" y="303"/>
                    <a:pt x="94" y="307"/>
                    <a:pt x="95" y="312"/>
                  </a:cubicBezTo>
                  <a:cubicBezTo>
                    <a:pt x="95" y="314"/>
                    <a:pt x="96" y="315"/>
                    <a:pt x="96" y="317"/>
                  </a:cubicBezTo>
                  <a:cubicBezTo>
                    <a:pt x="96" y="330"/>
                    <a:pt x="86" y="343"/>
                    <a:pt x="73" y="348"/>
                  </a:cubicBezTo>
                  <a:cubicBezTo>
                    <a:pt x="69" y="349"/>
                    <a:pt x="64" y="350"/>
                    <a:pt x="60" y="350"/>
                  </a:cubicBezTo>
                  <a:cubicBezTo>
                    <a:pt x="55" y="350"/>
                    <a:pt x="51" y="349"/>
                    <a:pt x="46" y="348"/>
                  </a:cubicBezTo>
                  <a:cubicBezTo>
                    <a:pt x="35" y="344"/>
                    <a:pt x="25" y="338"/>
                    <a:pt x="13" y="329"/>
                  </a:cubicBezTo>
                  <a:cubicBezTo>
                    <a:pt x="10" y="327"/>
                    <a:pt x="6" y="324"/>
                    <a:pt x="3" y="322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1" y="457"/>
                    <a:pt x="1" y="457"/>
                  </a:cubicBezTo>
                  <a:cubicBezTo>
                    <a:pt x="1" y="457"/>
                    <a:pt x="1" y="457"/>
                    <a:pt x="1" y="457"/>
                  </a:cubicBezTo>
                  <a:cubicBezTo>
                    <a:pt x="2" y="457"/>
                    <a:pt x="2" y="457"/>
                    <a:pt x="2" y="457"/>
                  </a:cubicBezTo>
                  <a:cubicBezTo>
                    <a:pt x="2" y="457"/>
                    <a:pt x="2" y="457"/>
                    <a:pt x="2" y="457"/>
                  </a:cubicBezTo>
                  <a:cubicBezTo>
                    <a:pt x="7" y="457"/>
                    <a:pt x="90" y="456"/>
                    <a:pt x="143" y="305"/>
                  </a:cubicBezTo>
                  <a:cubicBezTo>
                    <a:pt x="143" y="304"/>
                    <a:pt x="143" y="304"/>
                    <a:pt x="143" y="304"/>
                  </a:cubicBezTo>
                  <a:cubicBezTo>
                    <a:pt x="144" y="303"/>
                    <a:pt x="153" y="274"/>
                    <a:pt x="158" y="222"/>
                  </a:cubicBezTo>
                  <a:cubicBezTo>
                    <a:pt x="157" y="223"/>
                    <a:pt x="156" y="224"/>
                    <a:pt x="155" y="224"/>
                  </a:cubicBezTo>
                  <a:cubicBezTo>
                    <a:pt x="155" y="224"/>
                    <a:pt x="155" y="224"/>
                    <a:pt x="155" y="224"/>
                  </a:cubicBezTo>
                  <a:cubicBezTo>
                    <a:pt x="155" y="225"/>
                    <a:pt x="155" y="225"/>
                    <a:pt x="155" y="225"/>
                  </a:cubicBezTo>
                  <a:cubicBezTo>
                    <a:pt x="155" y="225"/>
                    <a:pt x="154" y="226"/>
                    <a:pt x="154" y="226"/>
                  </a:cubicBezTo>
                  <a:cubicBezTo>
                    <a:pt x="153" y="226"/>
                    <a:pt x="153" y="227"/>
                    <a:pt x="153" y="227"/>
                  </a:cubicBezTo>
                  <a:cubicBezTo>
                    <a:pt x="153" y="227"/>
                    <a:pt x="153" y="227"/>
                    <a:pt x="152" y="227"/>
                  </a:cubicBezTo>
                  <a:cubicBezTo>
                    <a:pt x="152" y="227"/>
                    <a:pt x="152" y="227"/>
                    <a:pt x="152" y="227"/>
                  </a:cubicBezTo>
                  <a:cubicBezTo>
                    <a:pt x="152" y="227"/>
                    <a:pt x="152" y="228"/>
                    <a:pt x="152" y="228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51" y="228"/>
                    <a:pt x="151" y="228"/>
                  </a:cubicBezTo>
                  <a:cubicBezTo>
                    <a:pt x="151" y="228"/>
                    <a:pt x="151" y="228"/>
                    <a:pt x="151" y="228"/>
                  </a:cubicBezTo>
                  <a:cubicBezTo>
                    <a:pt x="148" y="231"/>
                    <a:pt x="146" y="232"/>
                    <a:pt x="145" y="233"/>
                  </a:cubicBezTo>
                  <a:cubicBezTo>
                    <a:pt x="145" y="233"/>
                    <a:pt x="145" y="233"/>
                    <a:pt x="145" y="233"/>
                  </a:cubicBezTo>
                  <a:cubicBezTo>
                    <a:pt x="145" y="233"/>
                    <a:pt x="145" y="233"/>
                    <a:pt x="145" y="233"/>
                  </a:cubicBezTo>
                  <a:cubicBezTo>
                    <a:pt x="145" y="233"/>
                    <a:pt x="144" y="233"/>
                    <a:pt x="144" y="233"/>
                  </a:cubicBezTo>
                  <a:cubicBezTo>
                    <a:pt x="144" y="233"/>
                    <a:pt x="144" y="233"/>
                    <a:pt x="144" y="233"/>
                  </a:cubicBezTo>
                  <a:cubicBezTo>
                    <a:pt x="144" y="233"/>
                    <a:pt x="144" y="233"/>
                    <a:pt x="144" y="233"/>
                  </a:cubicBezTo>
                  <a:cubicBezTo>
                    <a:pt x="144" y="233"/>
                    <a:pt x="144" y="233"/>
                    <a:pt x="144" y="233"/>
                  </a:cubicBezTo>
                  <a:cubicBezTo>
                    <a:pt x="144" y="233"/>
                    <a:pt x="144" y="233"/>
                    <a:pt x="144" y="233"/>
                  </a:cubicBezTo>
                  <a:cubicBezTo>
                    <a:pt x="144" y="233"/>
                    <a:pt x="144" y="233"/>
                    <a:pt x="144" y="233"/>
                  </a:cubicBezTo>
                  <a:cubicBezTo>
                    <a:pt x="144" y="233"/>
                    <a:pt x="144" y="233"/>
                    <a:pt x="144" y="233"/>
                  </a:cubicBezTo>
                  <a:cubicBezTo>
                    <a:pt x="144" y="233"/>
                    <a:pt x="144" y="233"/>
                    <a:pt x="144" y="233"/>
                  </a:cubicBezTo>
                  <a:cubicBezTo>
                    <a:pt x="142" y="233"/>
                    <a:pt x="142" y="231"/>
                    <a:pt x="142" y="230"/>
                  </a:cubicBezTo>
                  <a:cubicBezTo>
                    <a:pt x="142" y="229"/>
                    <a:pt x="143" y="228"/>
                    <a:pt x="143" y="228"/>
                  </a:cubicBezTo>
                  <a:cubicBezTo>
                    <a:pt x="143" y="228"/>
                    <a:pt x="149" y="178"/>
                    <a:pt x="149" y="125"/>
                  </a:cubicBezTo>
                  <a:cubicBezTo>
                    <a:pt x="149" y="67"/>
                    <a:pt x="141" y="5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0"/>
                    <a:pt x="103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89">
              <a:extLst>
                <a:ext uri="{FF2B5EF4-FFF2-40B4-BE49-F238E27FC236}">
                  <a16:creationId xmlns:a16="http://schemas.microsoft.com/office/drawing/2014/main" xmlns="" id="{88FE67AD-81DE-42D9-9493-1A9D933E3D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9113" y="2351088"/>
              <a:ext cx="63500" cy="130175"/>
            </a:xfrm>
            <a:custGeom>
              <a:avLst/>
              <a:gdLst>
                <a:gd name="T0" fmla="*/ 158 w 158"/>
                <a:gd name="T1" fmla="*/ 97 h 332"/>
                <a:gd name="T2" fmla="*/ 158 w 158"/>
                <a:gd name="T3" fmla="*/ 97 h 332"/>
                <a:gd name="T4" fmla="*/ 158 w 158"/>
                <a:gd name="T5" fmla="*/ 97 h 332"/>
                <a:gd name="T6" fmla="*/ 143 w 158"/>
                <a:gd name="T7" fmla="*/ 179 h 332"/>
                <a:gd name="T8" fmla="*/ 143 w 158"/>
                <a:gd name="T9" fmla="*/ 180 h 332"/>
                <a:gd name="T10" fmla="*/ 2 w 158"/>
                <a:gd name="T11" fmla="*/ 332 h 332"/>
                <a:gd name="T12" fmla="*/ 2 w 158"/>
                <a:gd name="T13" fmla="*/ 332 h 332"/>
                <a:gd name="T14" fmla="*/ 1 w 158"/>
                <a:gd name="T15" fmla="*/ 332 h 332"/>
                <a:gd name="T16" fmla="*/ 1 w 158"/>
                <a:gd name="T17" fmla="*/ 332 h 332"/>
                <a:gd name="T18" fmla="*/ 0 w 158"/>
                <a:gd name="T19" fmla="*/ 332 h 332"/>
                <a:gd name="T20" fmla="*/ 0 w 158"/>
                <a:gd name="T21" fmla="*/ 332 h 332"/>
                <a:gd name="T22" fmla="*/ 1 w 158"/>
                <a:gd name="T23" fmla="*/ 332 h 332"/>
                <a:gd name="T24" fmla="*/ 1 w 158"/>
                <a:gd name="T25" fmla="*/ 332 h 332"/>
                <a:gd name="T26" fmla="*/ 1 w 158"/>
                <a:gd name="T27" fmla="*/ 332 h 332"/>
                <a:gd name="T28" fmla="*/ 2 w 158"/>
                <a:gd name="T29" fmla="*/ 332 h 332"/>
                <a:gd name="T30" fmla="*/ 2 w 158"/>
                <a:gd name="T31" fmla="*/ 332 h 332"/>
                <a:gd name="T32" fmla="*/ 143 w 158"/>
                <a:gd name="T33" fmla="*/ 180 h 332"/>
                <a:gd name="T34" fmla="*/ 143 w 158"/>
                <a:gd name="T35" fmla="*/ 179 h 332"/>
                <a:gd name="T36" fmla="*/ 158 w 158"/>
                <a:gd name="T37" fmla="*/ 97 h 332"/>
                <a:gd name="T38" fmla="*/ 149 w 158"/>
                <a:gd name="T39" fmla="*/ 0 h 332"/>
                <a:gd name="T40" fmla="*/ 149 w 158"/>
                <a:gd name="T41" fmla="*/ 0 h 332"/>
                <a:gd name="T42" fmla="*/ 143 w 158"/>
                <a:gd name="T43" fmla="*/ 103 h 332"/>
                <a:gd name="T44" fmla="*/ 142 w 158"/>
                <a:gd name="T45" fmla="*/ 105 h 332"/>
                <a:gd name="T46" fmla="*/ 143 w 158"/>
                <a:gd name="T47" fmla="*/ 103 h 332"/>
                <a:gd name="T48" fmla="*/ 149 w 158"/>
                <a:gd name="T4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8" h="332">
                  <a:moveTo>
                    <a:pt x="158" y="97"/>
                  </a:moveTo>
                  <a:cubicBezTo>
                    <a:pt x="158" y="97"/>
                    <a:pt x="158" y="97"/>
                    <a:pt x="158" y="97"/>
                  </a:cubicBezTo>
                  <a:cubicBezTo>
                    <a:pt x="158" y="97"/>
                    <a:pt x="158" y="97"/>
                    <a:pt x="158" y="97"/>
                  </a:cubicBezTo>
                  <a:cubicBezTo>
                    <a:pt x="153" y="149"/>
                    <a:pt x="144" y="178"/>
                    <a:pt x="143" y="179"/>
                  </a:cubicBezTo>
                  <a:cubicBezTo>
                    <a:pt x="143" y="180"/>
                    <a:pt x="143" y="180"/>
                    <a:pt x="143" y="180"/>
                  </a:cubicBezTo>
                  <a:cubicBezTo>
                    <a:pt x="90" y="331"/>
                    <a:pt x="7" y="332"/>
                    <a:pt x="2" y="332"/>
                  </a:cubicBezTo>
                  <a:cubicBezTo>
                    <a:pt x="2" y="332"/>
                    <a:pt x="2" y="332"/>
                    <a:pt x="2" y="332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1" y="332"/>
                    <a:pt x="0" y="332"/>
                    <a:pt x="0" y="332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0" y="332"/>
                    <a:pt x="0" y="332"/>
                    <a:pt x="1" y="332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2" y="332"/>
                    <a:pt x="2" y="332"/>
                    <a:pt x="2" y="332"/>
                  </a:cubicBezTo>
                  <a:cubicBezTo>
                    <a:pt x="2" y="332"/>
                    <a:pt x="2" y="332"/>
                    <a:pt x="2" y="332"/>
                  </a:cubicBezTo>
                  <a:cubicBezTo>
                    <a:pt x="7" y="332"/>
                    <a:pt x="90" y="331"/>
                    <a:pt x="143" y="180"/>
                  </a:cubicBezTo>
                  <a:cubicBezTo>
                    <a:pt x="143" y="179"/>
                    <a:pt x="143" y="179"/>
                    <a:pt x="143" y="179"/>
                  </a:cubicBezTo>
                  <a:cubicBezTo>
                    <a:pt x="144" y="178"/>
                    <a:pt x="153" y="149"/>
                    <a:pt x="158" y="97"/>
                  </a:cubicBezTo>
                  <a:moveTo>
                    <a:pt x="149" y="0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49" y="53"/>
                    <a:pt x="143" y="103"/>
                    <a:pt x="143" y="103"/>
                  </a:cubicBezTo>
                  <a:cubicBezTo>
                    <a:pt x="143" y="103"/>
                    <a:pt x="142" y="104"/>
                    <a:pt x="142" y="105"/>
                  </a:cubicBezTo>
                  <a:cubicBezTo>
                    <a:pt x="142" y="104"/>
                    <a:pt x="143" y="103"/>
                    <a:pt x="143" y="103"/>
                  </a:cubicBezTo>
                  <a:cubicBezTo>
                    <a:pt x="143" y="103"/>
                    <a:pt x="149" y="53"/>
                    <a:pt x="149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90">
              <a:extLst>
                <a:ext uri="{FF2B5EF4-FFF2-40B4-BE49-F238E27FC236}">
                  <a16:creationId xmlns:a16="http://schemas.microsoft.com/office/drawing/2014/main" xmlns="" id="{1F53CC0C-3860-4176-B70A-9D0F7FD70E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9113" y="2416175"/>
              <a:ext cx="38100" cy="12700"/>
            </a:xfrm>
            <a:custGeom>
              <a:avLst/>
              <a:gdLst>
                <a:gd name="T0" fmla="*/ 78 w 96"/>
                <a:gd name="T1" fmla="*/ 5 h 33"/>
                <a:gd name="T2" fmla="*/ 67 w 96"/>
                <a:gd name="T3" fmla="*/ 10 h 33"/>
                <a:gd name="T4" fmla="*/ 65 w 96"/>
                <a:gd name="T5" fmla="*/ 13 h 33"/>
                <a:gd name="T6" fmla="*/ 64 w 96"/>
                <a:gd name="T7" fmla="*/ 14 h 33"/>
                <a:gd name="T8" fmla="*/ 64 w 96"/>
                <a:gd name="T9" fmla="*/ 15 h 33"/>
                <a:gd name="T10" fmla="*/ 64 w 96"/>
                <a:gd name="T11" fmla="*/ 14 h 33"/>
                <a:gd name="T12" fmla="*/ 65 w 96"/>
                <a:gd name="T13" fmla="*/ 13 h 33"/>
                <a:gd name="T14" fmla="*/ 67 w 96"/>
                <a:gd name="T15" fmla="*/ 10 h 33"/>
                <a:gd name="T16" fmla="*/ 78 w 96"/>
                <a:gd name="T17" fmla="*/ 5 h 33"/>
                <a:gd name="T18" fmla="*/ 88 w 96"/>
                <a:gd name="T19" fmla="*/ 9 h 33"/>
                <a:gd name="T20" fmla="*/ 95 w 96"/>
                <a:gd name="T21" fmla="*/ 22 h 33"/>
                <a:gd name="T22" fmla="*/ 96 w 96"/>
                <a:gd name="T23" fmla="*/ 27 h 33"/>
                <a:gd name="T24" fmla="*/ 95 w 96"/>
                <a:gd name="T25" fmla="*/ 22 h 33"/>
                <a:gd name="T26" fmla="*/ 88 w 96"/>
                <a:gd name="T27" fmla="*/ 9 h 33"/>
                <a:gd name="T28" fmla="*/ 78 w 96"/>
                <a:gd name="T29" fmla="*/ 5 h 33"/>
                <a:gd name="T30" fmla="*/ 13 w 96"/>
                <a:gd name="T31" fmla="*/ 0 h 33"/>
                <a:gd name="T32" fmla="*/ 4 w 96"/>
                <a:gd name="T33" fmla="*/ 3 h 33"/>
                <a:gd name="T34" fmla="*/ 0 w 96"/>
                <a:gd name="T35" fmla="*/ 6 h 33"/>
                <a:gd name="T36" fmla="*/ 0 w 96"/>
                <a:gd name="T37" fmla="*/ 6 h 33"/>
                <a:gd name="T38" fmla="*/ 0 w 96"/>
                <a:gd name="T39" fmla="*/ 6 h 33"/>
                <a:gd name="T40" fmla="*/ 0 w 96"/>
                <a:gd name="T41" fmla="*/ 6 h 33"/>
                <a:gd name="T42" fmla="*/ 4 w 96"/>
                <a:gd name="T43" fmla="*/ 3 h 33"/>
                <a:gd name="T44" fmla="*/ 13 w 96"/>
                <a:gd name="T45" fmla="*/ 0 h 33"/>
                <a:gd name="T46" fmla="*/ 22 w 96"/>
                <a:gd name="T47" fmla="*/ 3 h 33"/>
                <a:gd name="T48" fmla="*/ 29 w 96"/>
                <a:gd name="T49" fmla="*/ 9 h 33"/>
                <a:gd name="T50" fmla="*/ 32 w 96"/>
                <a:gd name="T51" fmla="*/ 12 h 33"/>
                <a:gd name="T52" fmla="*/ 55 w 96"/>
                <a:gd name="T53" fmla="*/ 29 h 33"/>
                <a:gd name="T54" fmla="*/ 70 w 96"/>
                <a:gd name="T55" fmla="*/ 33 h 33"/>
                <a:gd name="T56" fmla="*/ 72 w 96"/>
                <a:gd name="T57" fmla="*/ 33 h 33"/>
                <a:gd name="T58" fmla="*/ 82 w 96"/>
                <a:gd name="T59" fmla="*/ 26 h 33"/>
                <a:gd name="T60" fmla="*/ 83 w 96"/>
                <a:gd name="T61" fmla="*/ 23 h 33"/>
                <a:gd name="T62" fmla="*/ 82 w 96"/>
                <a:gd name="T63" fmla="*/ 26 h 33"/>
                <a:gd name="T64" fmla="*/ 72 w 96"/>
                <a:gd name="T65" fmla="*/ 33 h 33"/>
                <a:gd name="T66" fmla="*/ 70 w 96"/>
                <a:gd name="T67" fmla="*/ 33 h 33"/>
                <a:gd name="T68" fmla="*/ 55 w 96"/>
                <a:gd name="T69" fmla="*/ 29 h 33"/>
                <a:gd name="T70" fmla="*/ 32 w 96"/>
                <a:gd name="T71" fmla="*/ 12 h 33"/>
                <a:gd name="T72" fmla="*/ 29 w 96"/>
                <a:gd name="T73" fmla="*/ 9 h 33"/>
                <a:gd name="T74" fmla="*/ 22 w 96"/>
                <a:gd name="T75" fmla="*/ 3 h 33"/>
                <a:gd name="T76" fmla="*/ 13 w 96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" h="33">
                  <a:moveTo>
                    <a:pt x="78" y="5"/>
                  </a:moveTo>
                  <a:cubicBezTo>
                    <a:pt x="74" y="5"/>
                    <a:pt x="70" y="6"/>
                    <a:pt x="67" y="10"/>
                  </a:cubicBezTo>
                  <a:cubicBezTo>
                    <a:pt x="66" y="11"/>
                    <a:pt x="66" y="12"/>
                    <a:pt x="65" y="13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5"/>
                    <a:pt x="64" y="15"/>
                  </a:cubicBezTo>
                  <a:cubicBezTo>
                    <a:pt x="64" y="15"/>
                    <a:pt x="64" y="14"/>
                    <a:pt x="64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2"/>
                    <a:pt x="66" y="11"/>
                    <a:pt x="67" y="10"/>
                  </a:cubicBezTo>
                  <a:cubicBezTo>
                    <a:pt x="70" y="6"/>
                    <a:pt x="74" y="5"/>
                    <a:pt x="78" y="5"/>
                  </a:cubicBezTo>
                  <a:cubicBezTo>
                    <a:pt x="82" y="5"/>
                    <a:pt x="86" y="7"/>
                    <a:pt x="88" y="9"/>
                  </a:cubicBezTo>
                  <a:cubicBezTo>
                    <a:pt x="92" y="13"/>
                    <a:pt x="94" y="17"/>
                    <a:pt x="95" y="22"/>
                  </a:cubicBezTo>
                  <a:cubicBezTo>
                    <a:pt x="95" y="24"/>
                    <a:pt x="96" y="25"/>
                    <a:pt x="96" y="27"/>
                  </a:cubicBezTo>
                  <a:cubicBezTo>
                    <a:pt x="96" y="25"/>
                    <a:pt x="95" y="24"/>
                    <a:pt x="95" y="22"/>
                  </a:cubicBezTo>
                  <a:cubicBezTo>
                    <a:pt x="94" y="17"/>
                    <a:pt x="92" y="13"/>
                    <a:pt x="88" y="9"/>
                  </a:cubicBezTo>
                  <a:cubicBezTo>
                    <a:pt x="86" y="7"/>
                    <a:pt x="82" y="5"/>
                    <a:pt x="78" y="5"/>
                  </a:cubicBezTo>
                  <a:moveTo>
                    <a:pt x="13" y="0"/>
                  </a:moveTo>
                  <a:cubicBezTo>
                    <a:pt x="10" y="0"/>
                    <a:pt x="7" y="1"/>
                    <a:pt x="4" y="3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2" y="4"/>
                    <a:pt x="4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6" y="0"/>
                    <a:pt x="19" y="1"/>
                    <a:pt x="22" y="3"/>
                  </a:cubicBezTo>
                  <a:cubicBezTo>
                    <a:pt x="24" y="5"/>
                    <a:pt x="27" y="7"/>
                    <a:pt x="29" y="9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9" y="18"/>
                    <a:pt x="46" y="24"/>
                    <a:pt x="55" y="29"/>
                  </a:cubicBezTo>
                  <a:cubicBezTo>
                    <a:pt x="60" y="31"/>
                    <a:pt x="65" y="32"/>
                    <a:pt x="70" y="33"/>
                  </a:cubicBezTo>
                  <a:cubicBezTo>
                    <a:pt x="71" y="33"/>
                    <a:pt x="71" y="33"/>
                    <a:pt x="72" y="33"/>
                  </a:cubicBezTo>
                  <a:cubicBezTo>
                    <a:pt x="77" y="33"/>
                    <a:pt x="80" y="30"/>
                    <a:pt x="82" y="26"/>
                  </a:cubicBezTo>
                  <a:cubicBezTo>
                    <a:pt x="83" y="25"/>
                    <a:pt x="83" y="24"/>
                    <a:pt x="83" y="23"/>
                  </a:cubicBezTo>
                  <a:cubicBezTo>
                    <a:pt x="83" y="24"/>
                    <a:pt x="83" y="25"/>
                    <a:pt x="82" y="26"/>
                  </a:cubicBezTo>
                  <a:cubicBezTo>
                    <a:pt x="80" y="30"/>
                    <a:pt x="77" y="33"/>
                    <a:pt x="72" y="33"/>
                  </a:cubicBezTo>
                  <a:cubicBezTo>
                    <a:pt x="71" y="33"/>
                    <a:pt x="71" y="33"/>
                    <a:pt x="70" y="33"/>
                  </a:cubicBezTo>
                  <a:cubicBezTo>
                    <a:pt x="65" y="32"/>
                    <a:pt x="60" y="31"/>
                    <a:pt x="55" y="29"/>
                  </a:cubicBezTo>
                  <a:cubicBezTo>
                    <a:pt x="46" y="24"/>
                    <a:pt x="39" y="18"/>
                    <a:pt x="32" y="12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7" y="7"/>
                    <a:pt x="24" y="5"/>
                    <a:pt x="22" y="3"/>
                  </a:cubicBezTo>
                  <a:cubicBezTo>
                    <a:pt x="19" y="1"/>
                    <a:pt x="16" y="0"/>
                    <a:pt x="13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xmlns="" id="{3A2AD682-DDC0-4B61-89D0-6DD2390F55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7375" y="2382838"/>
              <a:ext cx="12700" cy="36513"/>
            </a:xfrm>
            <a:custGeom>
              <a:avLst/>
              <a:gdLst>
                <a:gd name="T0" fmla="*/ 32 w 33"/>
                <a:gd name="T1" fmla="*/ 3 h 91"/>
                <a:gd name="T2" fmla="*/ 33 w 33"/>
                <a:gd name="T3" fmla="*/ 3 h 91"/>
                <a:gd name="T4" fmla="*/ 32 w 33"/>
                <a:gd name="T5" fmla="*/ 3 h 91"/>
                <a:gd name="T6" fmla="*/ 22 w 33"/>
                <a:gd name="T7" fmla="*/ 0 h 91"/>
                <a:gd name="T8" fmla="*/ 14 w 33"/>
                <a:gd name="T9" fmla="*/ 1 h 91"/>
                <a:gd name="T10" fmla="*/ 0 w 33"/>
                <a:gd name="T11" fmla="*/ 91 h 91"/>
                <a:gd name="T12" fmla="*/ 0 w 33"/>
                <a:gd name="T13" fmla="*/ 91 h 91"/>
                <a:gd name="T14" fmla="*/ 14 w 33"/>
                <a:gd name="T15" fmla="*/ 1 h 91"/>
                <a:gd name="T16" fmla="*/ 22 w 33"/>
                <a:gd name="T17" fmla="*/ 0 h 91"/>
                <a:gd name="T18" fmla="*/ 22 w 33"/>
                <a:gd name="T19" fmla="*/ 0 h 91"/>
                <a:gd name="T20" fmla="*/ 22 w 33"/>
                <a:gd name="T21" fmla="*/ 0 h 91"/>
                <a:gd name="T22" fmla="*/ 22 w 33"/>
                <a:gd name="T23" fmla="*/ 0 h 91"/>
                <a:gd name="T24" fmla="*/ 22 w 33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91">
                  <a:moveTo>
                    <a:pt x="32" y="3"/>
                  </a:moveTo>
                  <a:cubicBezTo>
                    <a:pt x="32" y="3"/>
                    <a:pt x="32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22" y="0"/>
                  </a:moveTo>
                  <a:cubicBezTo>
                    <a:pt x="19" y="0"/>
                    <a:pt x="17" y="1"/>
                    <a:pt x="14" y="1"/>
                  </a:cubicBezTo>
                  <a:cubicBezTo>
                    <a:pt x="11" y="45"/>
                    <a:pt x="5" y="75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75"/>
                    <a:pt x="11" y="45"/>
                    <a:pt x="14" y="1"/>
                  </a:cubicBezTo>
                  <a:cubicBezTo>
                    <a:pt x="17" y="1"/>
                    <a:pt x="19" y="0"/>
                    <a:pt x="22" y="0"/>
                  </a:cubicBezTo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92">
              <a:extLst>
                <a:ext uri="{FF2B5EF4-FFF2-40B4-BE49-F238E27FC236}">
                  <a16:creationId xmlns:a16="http://schemas.microsoft.com/office/drawing/2014/main" xmlns="" id="{351867A6-6ABC-488B-A291-F15A6ECF1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2382838"/>
              <a:ext cx="14288" cy="36513"/>
            </a:xfrm>
            <a:custGeom>
              <a:avLst/>
              <a:gdLst>
                <a:gd name="T0" fmla="*/ 22 w 38"/>
                <a:gd name="T1" fmla="*/ 0 h 91"/>
                <a:gd name="T2" fmla="*/ 22 w 38"/>
                <a:gd name="T3" fmla="*/ 0 h 91"/>
                <a:gd name="T4" fmla="*/ 14 w 38"/>
                <a:gd name="T5" fmla="*/ 1 h 91"/>
                <a:gd name="T6" fmla="*/ 0 w 38"/>
                <a:gd name="T7" fmla="*/ 91 h 91"/>
                <a:gd name="T8" fmla="*/ 36 w 38"/>
                <a:gd name="T9" fmla="*/ 36 h 91"/>
                <a:gd name="T10" fmla="*/ 38 w 38"/>
                <a:gd name="T11" fmla="*/ 21 h 91"/>
                <a:gd name="T12" fmla="*/ 33 w 38"/>
                <a:gd name="T13" fmla="*/ 3 h 91"/>
                <a:gd name="T14" fmla="*/ 33 w 38"/>
                <a:gd name="T15" fmla="*/ 3 h 91"/>
                <a:gd name="T16" fmla="*/ 33 w 38"/>
                <a:gd name="T17" fmla="*/ 3 h 91"/>
                <a:gd name="T18" fmla="*/ 32 w 38"/>
                <a:gd name="T19" fmla="*/ 3 h 91"/>
                <a:gd name="T20" fmla="*/ 22 w 38"/>
                <a:gd name="T21" fmla="*/ 0 h 91"/>
                <a:gd name="T22" fmla="*/ 22 w 38"/>
                <a:gd name="T2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91"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7" y="1"/>
                    <a:pt x="14" y="1"/>
                  </a:cubicBezTo>
                  <a:cubicBezTo>
                    <a:pt x="11" y="45"/>
                    <a:pt x="5" y="75"/>
                    <a:pt x="0" y="91"/>
                  </a:cubicBezTo>
                  <a:cubicBezTo>
                    <a:pt x="20" y="85"/>
                    <a:pt x="32" y="68"/>
                    <a:pt x="36" y="36"/>
                  </a:cubicBezTo>
                  <a:cubicBezTo>
                    <a:pt x="37" y="30"/>
                    <a:pt x="38" y="25"/>
                    <a:pt x="38" y="21"/>
                  </a:cubicBezTo>
                  <a:cubicBezTo>
                    <a:pt x="38" y="10"/>
                    <a:pt x="35" y="6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0" y="1"/>
                    <a:pt x="2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93">
              <a:extLst>
                <a:ext uri="{FF2B5EF4-FFF2-40B4-BE49-F238E27FC236}">
                  <a16:creationId xmlns:a16="http://schemas.microsoft.com/office/drawing/2014/main" xmlns="" id="{441404AC-7CF5-4DB1-B7F3-86356D434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5" y="2390775"/>
              <a:ext cx="14288" cy="28575"/>
            </a:xfrm>
            <a:custGeom>
              <a:avLst/>
              <a:gdLst>
                <a:gd name="T0" fmla="*/ 38 w 38"/>
                <a:gd name="T1" fmla="*/ 0 h 70"/>
                <a:gd name="T2" fmla="*/ 38 w 38"/>
                <a:gd name="T3" fmla="*/ 0 h 70"/>
                <a:gd name="T4" fmla="*/ 36 w 38"/>
                <a:gd name="T5" fmla="*/ 15 h 70"/>
                <a:gd name="T6" fmla="*/ 0 w 38"/>
                <a:gd name="T7" fmla="*/ 70 h 70"/>
                <a:gd name="T8" fmla="*/ 0 w 38"/>
                <a:gd name="T9" fmla="*/ 70 h 70"/>
                <a:gd name="T10" fmla="*/ 0 w 38"/>
                <a:gd name="T11" fmla="*/ 70 h 70"/>
                <a:gd name="T12" fmla="*/ 36 w 38"/>
                <a:gd name="T13" fmla="*/ 15 h 70"/>
                <a:gd name="T14" fmla="*/ 38 w 38"/>
                <a:gd name="T1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0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7" y="9"/>
                    <a:pt x="36" y="15"/>
                  </a:cubicBezTo>
                  <a:cubicBezTo>
                    <a:pt x="32" y="47"/>
                    <a:pt x="20" y="64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20" y="64"/>
                    <a:pt x="32" y="47"/>
                    <a:pt x="36" y="15"/>
                  </a:cubicBezTo>
                  <a:cubicBezTo>
                    <a:pt x="37" y="9"/>
                    <a:pt x="38" y="4"/>
                    <a:pt x="38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xmlns="" id="{0E32B623-08CC-468A-8493-E288FF43071B}"/>
              </a:ext>
            </a:extLst>
          </p:cNvPr>
          <p:cNvSpPr/>
          <p:nvPr/>
        </p:nvSpPr>
        <p:spPr>
          <a:xfrm>
            <a:off x="457201" y="1395021"/>
            <a:ext cx="4456976" cy="1869674"/>
          </a:xfrm>
          <a:prstGeom prst="wedgeRectCallout">
            <a:avLst>
              <a:gd name="adj1" fmla="val 68346"/>
              <a:gd name="adj2" fmla="val 52270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Shadow IT refers to Information Technology (IT) that is managed outside, and without the knowledge of,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the IT Department.</a:t>
            </a:r>
          </a:p>
        </p:txBody>
      </p:sp>
    </p:spTree>
    <p:extLst>
      <p:ext uri="{BB962C8B-B14F-4D97-AF65-F5344CB8AC3E}">
        <p14:creationId xmlns:p14="http://schemas.microsoft.com/office/powerpoint/2010/main" val="8749583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D32D10-12CF-4C7C-AF0B-7CEF9BA70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9" y="1982628"/>
            <a:ext cx="7150895" cy="1042773"/>
          </a:xfrm>
        </p:spPr>
        <p:txBody>
          <a:bodyPr/>
          <a:lstStyle/>
          <a:p>
            <a:r>
              <a:rPr lang="en-GB" dirty="0"/>
              <a:t>Challenges Organizations Face </a:t>
            </a:r>
            <a:br>
              <a:rPr lang="en-GB" dirty="0"/>
            </a:br>
            <a:r>
              <a:rPr lang="en-GB" dirty="0"/>
              <a:t>with Shadow IT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7239040-9CAB-47CE-94FD-A4F19B0E9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26665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696737F-63DB-4435-8C22-A7181107F18B}"/>
              </a:ext>
            </a:extLst>
          </p:cNvPr>
          <p:cNvGrpSpPr/>
          <p:nvPr/>
        </p:nvGrpSpPr>
        <p:grpSpPr>
          <a:xfrm>
            <a:off x="1068461" y="2260600"/>
            <a:ext cx="2431474" cy="2642906"/>
            <a:chOff x="2643188" y="2260600"/>
            <a:chExt cx="328613" cy="357188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81FB02E7-FF53-4280-8BFB-A884AC77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201" y="2312988"/>
              <a:ext cx="133350" cy="165100"/>
            </a:xfrm>
            <a:custGeom>
              <a:avLst/>
              <a:gdLst>
                <a:gd name="T0" fmla="*/ 19 w 336"/>
                <a:gd name="T1" fmla="*/ 266 h 419"/>
                <a:gd name="T2" fmla="*/ 19 w 336"/>
                <a:gd name="T3" fmla="*/ 265 h 419"/>
                <a:gd name="T4" fmla="*/ 0 w 336"/>
                <a:gd name="T5" fmla="*/ 162 h 419"/>
                <a:gd name="T6" fmla="*/ 80 w 336"/>
                <a:gd name="T7" fmla="*/ 87 h 419"/>
                <a:gd name="T8" fmla="*/ 302 w 336"/>
                <a:gd name="T9" fmla="*/ 0 h 419"/>
                <a:gd name="T10" fmla="*/ 316 w 336"/>
                <a:gd name="T11" fmla="*/ 34 h 419"/>
                <a:gd name="T12" fmla="*/ 305 w 336"/>
                <a:gd name="T13" fmla="*/ 263 h 419"/>
                <a:gd name="T14" fmla="*/ 304 w 336"/>
                <a:gd name="T15" fmla="*/ 264 h 419"/>
                <a:gd name="T16" fmla="*/ 163 w 336"/>
                <a:gd name="T17" fmla="*/ 416 h 419"/>
                <a:gd name="T18" fmla="*/ 162 w 336"/>
                <a:gd name="T19" fmla="*/ 416 h 419"/>
                <a:gd name="T20" fmla="*/ 162 w 336"/>
                <a:gd name="T21" fmla="*/ 416 h 419"/>
                <a:gd name="T22" fmla="*/ 19 w 336"/>
                <a:gd name="T23" fmla="*/ 26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6" h="419">
                  <a:moveTo>
                    <a:pt x="19" y="266"/>
                  </a:moveTo>
                  <a:cubicBezTo>
                    <a:pt x="19" y="265"/>
                    <a:pt x="19" y="265"/>
                    <a:pt x="19" y="265"/>
                  </a:cubicBezTo>
                  <a:cubicBezTo>
                    <a:pt x="19" y="265"/>
                    <a:pt x="4" y="232"/>
                    <a:pt x="0" y="162"/>
                  </a:cubicBezTo>
                  <a:cubicBezTo>
                    <a:pt x="6" y="134"/>
                    <a:pt x="23" y="93"/>
                    <a:pt x="80" y="87"/>
                  </a:cubicBezTo>
                  <a:cubicBezTo>
                    <a:pt x="80" y="87"/>
                    <a:pt x="251" y="74"/>
                    <a:pt x="302" y="0"/>
                  </a:cubicBezTo>
                  <a:cubicBezTo>
                    <a:pt x="313" y="18"/>
                    <a:pt x="315" y="33"/>
                    <a:pt x="316" y="34"/>
                  </a:cubicBezTo>
                  <a:cubicBezTo>
                    <a:pt x="336" y="190"/>
                    <a:pt x="305" y="262"/>
                    <a:pt x="305" y="263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251" y="417"/>
                    <a:pt x="166" y="417"/>
                    <a:pt x="163" y="416"/>
                  </a:cubicBezTo>
                  <a:cubicBezTo>
                    <a:pt x="162" y="416"/>
                    <a:pt x="162" y="416"/>
                    <a:pt x="162" y="416"/>
                  </a:cubicBezTo>
                  <a:cubicBezTo>
                    <a:pt x="162" y="416"/>
                    <a:pt x="162" y="416"/>
                    <a:pt x="162" y="416"/>
                  </a:cubicBezTo>
                  <a:cubicBezTo>
                    <a:pt x="161" y="416"/>
                    <a:pt x="76" y="419"/>
                    <a:pt x="19" y="2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A9767FCE-0A3B-4380-9586-A16FE869F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326" y="2466975"/>
              <a:ext cx="168275" cy="119063"/>
            </a:xfrm>
            <a:custGeom>
              <a:avLst/>
              <a:gdLst>
                <a:gd name="T0" fmla="*/ 290 w 424"/>
                <a:gd name="T1" fmla="*/ 300 h 300"/>
                <a:gd name="T2" fmla="*/ 263 w 424"/>
                <a:gd name="T3" fmla="*/ 288 h 300"/>
                <a:gd name="T4" fmla="*/ 255 w 424"/>
                <a:gd name="T5" fmla="*/ 285 h 300"/>
                <a:gd name="T6" fmla="*/ 0 w 424"/>
                <a:gd name="T7" fmla="*/ 120 h 300"/>
                <a:gd name="T8" fmla="*/ 76 w 424"/>
                <a:gd name="T9" fmla="*/ 94 h 300"/>
                <a:gd name="T10" fmla="*/ 83 w 424"/>
                <a:gd name="T11" fmla="*/ 88 h 300"/>
                <a:gd name="T12" fmla="*/ 110 w 424"/>
                <a:gd name="T13" fmla="*/ 6 h 300"/>
                <a:gd name="T14" fmla="*/ 202 w 424"/>
                <a:gd name="T15" fmla="*/ 50 h 300"/>
                <a:gd name="T16" fmla="*/ 203 w 424"/>
                <a:gd name="T17" fmla="*/ 50 h 300"/>
                <a:gd name="T18" fmla="*/ 299 w 424"/>
                <a:gd name="T19" fmla="*/ 0 h 300"/>
                <a:gd name="T20" fmla="*/ 331 w 424"/>
                <a:gd name="T21" fmla="*/ 88 h 300"/>
                <a:gd name="T22" fmla="*/ 338 w 424"/>
                <a:gd name="T23" fmla="*/ 94 h 300"/>
                <a:gd name="T24" fmla="*/ 424 w 424"/>
                <a:gd name="T25" fmla="*/ 123 h 300"/>
                <a:gd name="T26" fmla="*/ 290 w 424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4" h="300">
                  <a:moveTo>
                    <a:pt x="290" y="300"/>
                  </a:moveTo>
                  <a:cubicBezTo>
                    <a:pt x="281" y="296"/>
                    <a:pt x="272" y="292"/>
                    <a:pt x="263" y="288"/>
                  </a:cubicBezTo>
                  <a:cubicBezTo>
                    <a:pt x="260" y="287"/>
                    <a:pt x="258" y="286"/>
                    <a:pt x="255" y="285"/>
                  </a:cubicBezTo>
                  <a:cubicBezTo>
                    <a:pt x="128" y="226"/>
                    <a:pt x="39" y="154"/>
                    <a:pt x="0" y="120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9" y="93"/>
                    <a:pt x="81" y="91"/>
                    <a:pt x="83" y="88"/>
                  </a:cubicBezTo>
                  <a:cubicBezTo>
                    <a:pt x="84" y="86"/>
                    <a:pt x="106" y="48"/>
                    <a:pt x="110" y="6"/>
                  </a:cubicBezTo>
                  <a:cubicBezTo>
                    <a:pt x="153" y="48"/>
                    <a:pt x="193" y="50"/>
                    <a:pt x="202" y="50"/>
                  </a:cubicBezTo>
                  <a:cubicBezTo>
                    <a:pt x="202" y="50"/>
                    <a:pt x="202" y="50"/>
                    <a:pt x="203" y="50"/>
                  </a:cubicBezTo>
                  <a:cubicBezTo>
                    <a:pt x="208" y="50"/>
                    <a:pt x="253" y="49"/>
                    <a:pt x="299" y="0"/>
                  </a:cubicBezTo>
                  <a:cubicBezTo>
                    <a:pt x="306" y="43"/>
                    <a:pt x="330" y="86"/>
                    <a:pt x="331" y="88"/>
                  </a:cubicBezTo>
                  <a:cubicBezTo>
                    <a:pt x="333" y="91"/>
                    <a:pt x="335" y="93"/>
                    <a:pt x="338" y="9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03" y="162"/>
                    <a:pt x="355" y="244"/>
                    <a:pt x="290" y="3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xmlns="" id="{C9018DA3-3875-43BF-9710-DD1A6A3C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1" y="2514600"/>
              <a:ext cx="107950" cy="95250"/>
            </a:xfrm>
            <a:custGeom>
              <a:avLst/>
              <a:gdLst>
                <a:gd name="T0" fmla="*/ 178 w 270"/>
                <a:gd name="T1" fmla="*/ 241 h 241"/>
                <a:gd name="T2" fmla="*/ 140 w 270"/>
                <a:gd name="T3" fmla="*/ 233 h 241"/>
                <a:gd name="T4" fmla="*/ 87 w 270"/>
                <a:gd name="T5" fmla="*/ 219 h 241"/>
                <a:gd name="T6" fmla="*/ 0 w 270"/>
                <a:gd name="T7" fmla="*/ 190 h 241"/>
                <a:gd name="T8" fmla="*/ 137 w 270"/>
                <a:gd name="T9" fmla="*/ 0 h 241"/>
                <a:gd name="T10" fmla="*/ 206 w 270"/>
                <a:gd name="T11" fmla="*/ 18 h 241"/>
                <a:gd name="T12" fmla="*/ 270 w 270"/>
                <a:gd name="T13" fmla="*/ 241 h 241"/>
                <a:gd name="T14" fmla="*/ 178 w 270"/>
                <a:gd name="T1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0" h="241">
                  <a:moveTo>
                    <a:pt x="178" y="241"/>
                  </a:moveTo>
                  <a:cubicBezTo>
                    <a:pt x="140" y="233"/>
                    <a:pt x="140" y="233"/>
                    <a:pt x="140" y="233"/>
                  </a:cubicBezTo>
                  <a:cubicBezTo>
                    <a:pt x="122" y="229"/>
                    <a:pt x="105" y="224"/>
                    <a:pt x="87" y="219"/>
                  </a:cubicBezTo>
                  <a:cubicBezTo>
                    <a:pt x="57" y="211"/>
                    <a:pt x="28" y="201"/>
                    <a:pt x="0" y="190"/>
                  </a:cubicBezTo>
                  <a:cubicBezTo>
                    <a:pt x="73" y="124"/>
                    <a:pt x="123" y="26"/>
                    <a:pt x="137" y="0"/>
                  </a:cubicBezTo>
                  <a:cubicBezTo>
                    <a:pt x="206" y="18"/>
                    <a:pt x="206" y="18"/>
                    <a:pt x="206" y="18"/>
                  </a:cubicBezTo>
                  <a:cubicBezTo>
                    <a:pt x="270" y="241"/>
                    <a:pt x="270" y="241"/>
                    <a:pt x="270" y="241"/>
                  </a:cubicBezTo>
                  <a:lnTo>
                    <a:pt x="178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xmlns="" id="{6EC2DB9D-352B-4EE0-9EFA-BF55EDD978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3188" y="2260600"/>
              <a:ext cx="328613" cy="357188"/>
            </a:xfrm>
            <a:custGeom>
              <a:avLst/>
              <a:gdLst>
                <a:gd name="T0" fmla="*/ 828 w 828"/>
                <a:gd name="T1" fmla="*/ 901 h 901"/>
                <a:gd name="T2" fmla="*/ 652 w 828"/>
                <a:gd name="T3" fmla="*/ 610 h 901"/>
                <a:gd name="T4" fmla="*/ 647 w 828"/>
                <a:gd name="T5" fmla="*/ 620 h 901"/>
                <a:gd name="T6" fmla="*/ 541 w 828"/>
                <a:gd name="T7" fmla="*/ 539 h 901"/>
                <a:gd name="T8" fmla="*/ 657 w 828"/>
                <a:gd name="T9" fmla="*/ 463 h 901"/>
                <a:gd name="T10" fmla="*/ 520 w 828"/>
                <a:gd name="T11" fmla="*/ 26 h 901"/>
                <a:gd name="T12" fmla="*/ 415 w 828"/>
                <a:gd name="T13" fmla="*/ 0 h 901"/>
                <a:gd name="T14" fmla="*/ 415 w 828"/>
                <a:gd name="T15" fmla="*/ 0 h 901"/>
                <a:gd name="T16" fmla="*/ 184 w 828"/>
                <a:gd name="T17" fmla="*/ 219 h 901"/>
                <a:gd name="T18" fmla="*/ 227 w 828"/>
                <a:gd name="T19" fmla="*/ 535 h 901"/>
                <a:gd name="T20" fmla="*/ 278 w 828"/>
                <a:gd name="T21" fmla="*/ 591 h 901"/>
                <a:gd name="T22" fmla="*/ 191 w 828"/>
                <a:gd name="T23" fmla="*/ 617 h 901"/>
                <a:gd name="T24" fmla="*/ 185 w 828"/>
                <a:gd name="T25" fmla="*/ 610 h 901"/>
                <a:gd name="T26" fmla="*/ 185 w 828"/>
                <a:gd name="T27" fmla="*/ 610 h 901"/>
                <a:gd name="T28" fmla="*/ 79 w 828"/>
                <a:gd name="T29" fmla="*/ 641 h 901"/>
                <a:gd name="T30" fmla="*/ 0 w 828"/>
                <a:gd name="T31" fmla="*/ 901 h 901"/>
                <a:gd name="T32" fmla="*/ 813 w 828"/>
                <a:gd name="T33" fmla="*/ 901 h 901"/>
                <a:gd name="T34" fmla="*/ 812 w 828"/>
                <a:gd name="T35" fmla="*/ 901 h 901"/>
                <a:gd name="T36" fmla="*/ 272 w 828"/>
                <a:gd name="T37" fmla="*/ 394 h 901"/>
                <a:gd name="T38" fmla="*/ 333 w 828"/>
                <a:gd name="T39" fmla="*/ 216 h 901"/>
                <a:gd name="T40" fmla="*/ 569 w 828"/>
                <a:gd name="T41" fmla="*/ 163 h 901"/>
                <a:gd name="T42" fmla="*/ 557 w 828"/>
                <a:gd name="T43" fmla="*/ 393 h 901"/>
                <a:gd name="T44" fmla="*/ 415 w 828"/>
                <a:gd name="T45" fmla="*/ 545 h 901"/>
                <a:gd name="T46" fmla="*/ 272 w 828"/>
                <a:gd name="T47" fmla="*/ 395 h 901"/>
                <a:gd name="T48" fmla="*/ 476 w 828"/>
                <a:gd name="T49" fmla="*/ 806 h 901"/>
                <a:gd name="T50" fmla="*/ 213 w 828"/>
                <a:gd name="T51" fmla="*/ 638 h 901"/>
                <a:gd name="T52" fmla="*/ 296 w 828"/>
                <a:gd name="T53" fmla="*/ 606 h 901"/>
                <a:gd name="T54" fmla="*/ 415 w 828"/>
                <a:gd name="T55" fmla="*/ 568 h 901"/>
                <a:gd name="T56" fmla="*/ 512 w 828"/>
                <a:gd name="T57" fmla="*/ 518 h 901"/>
                <a:gd name="T58" fmla="*/ 551 w 828"/>
                <a:gd name="T59" fmla="*/ 612 h 901"/>
                <a:gd name="T60" fmla="*/ 503 w 828"/>
                <a:gd name="T61" fmla="*/ 818 h 901"/>
                <a:gd name="T62" fmla="*/ 667 w 828"/>
                <a:gd name="T63" fmla="*/ 870 h 901"/>
                <a:gd name="T64" fmla="*/ 527 w 828"/>
                <a:gd name="T65" fmla="*/ 827 h 901"/>
                <a:gd name="T66" fmla="*/ 733 w 828"/>
                <a:gd name="T67" fmla="*/ 655 h 901"/>
                <a:gd name="T68" fmla="*/ 705 w 828"/>
                <a:gd name="T69" fmla="*/ 878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8" h="901">
                  <a:moveTo>
                    <a:pt x="812" y="901"/>
                  </a:moveTo>
                  <a:cubicBezTo>
                    <a:pt x="828" y="901"/>
                    <a:pt x="828" y="901"/>
                    <a:pt x="828" y="901"/>
                  </a:cubicBezTo>
                  <a:cubicBezTo>
                    <a:pt x="751" y="636"/>
                    <a:pt x="751" y="636"/>
                    <a:pt x="751" y="636"/>
                  </a:cubicBezTo>
                  <a:cubicBezTo>
                    <a:pt x="652" y="610"/>
                    <a:pt x="652" y="610"/>
                    <a:pt x="652" y="610"/>
                  </a:cubicBezTo>
                  <a:cubicBezTo>
                    <a:pt x="648" y="618"/>
                    <a:pt x="648" y="618"/>
                    <a:pt x="648" y="618"/>
                  </a:cubicBezTo>
                  <a:cubicBezTo>
                    <a:pt x="648" y="618"/>
                    <a:pt x="648" y="619"/>
                    <a:pt x="647" y="620"/>
                  </a:cubicBezTo>
                  <a:cubicBezTo>
                    <a:pt x="562" y="591"/>
                    <a:pt x="562" y="591"/>
                    <a:pt x="562" y="591"/>
                  </a:cubicBezTo>
                  <a:cubicBezTo>
                    <a:pt x="558" y="583"/>
                    <a:pt x="548" y="562"/>
                    <a:pt x="541" y="539"/>
                  </a:cubicBezTo>
                  <a:cubicBezTo>
                    <a:pt x="560" y="540"/>
                    <a:pt x="584" y="540"/>
                    <a:pt x="603" y="535"/>
                  </a:cubicBezTo>
                  <a:cubicBezTo>
                    <a:pt x="637" y="528"/>
                    <a:pt x="651" y="495"/>
                    <a:pt x="657" y="463"/>
                  </a:cubicBezTo>
                  <a:cubicBezTo>
                    <a:pt x="675" y="372"/>
                    <a:pt x="665" y="292"/>
                    <a:pt x="646" y="219"/>
                  </a:cubicBezTo>
                  <a:cubicBezTo>
                    <a:pt x="627" y="146"/>
                    <a:pt x="596" y="66"/>
                    <a:pt x="520" y="26"/>
                  </a:cubicBezTo>
                  <a:cubicBezTo>
                    <a:pt x="484" y="6"/>
                    <a:pt x="446" y="0"/>
                    <a:pt x="415" y="0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415" y="0"/>
                    <a:pt x="415" y="0"/>
                    <a:pt x="415" y="0"/>
                  </a:cubicBezTo>
                  <a:cubicBezTo>
                    <a:pt x="384" y="0"/>
                    <a:pt x="347" y="6"/>
                    <a:pt x="310" y="26"/>
                  </a:cubicBezTo>
                  <a:cubicBezTo>
                    <a:pt x="235" y="66"/>
                    <a:pt x="203" y="146"/>
                    <a:pt x="184" y="219"/>
                  </a:cubicBezTo>
                  <a:cubicBezTo>
                    <a:pt x="165" y="292"/>
                    <a:pt x="155" y="372"/>
                    <a:pt x="173" y="463"/>
                  </a:cubicBezTo>
                  <a:cubicBezTo>
                    <a:pt x="179" y="495"/>
                    <a:pt x="193" y="528"/>
                    <a:pt x="227" y="535"/>
                  </a:cubicBezTo>
                  <a:cubicBezTo>
                    <a:pt x="250" y="541"/>
                    <a:pt x="278" y="540"/>
                    <a:pt x="299" y="539"/>
                  </a:cubicBezTo>
                  <a:cubicBezTo>
                    <a:pt x="292" y="562"/>
                    <a:pt x="282" y="583"/>
                    <a:pt x="278" y="591"/>
                  </a:cubicBezTo>
                  <a:cubicBezTo>
                    <a:pt x="194" y="620"/>
                    <a:pt x="194" y="620"/>
                    <a:pt x="194" y="620"/>
                  </a:cubicBezTo>
                  <a:cubicBezTo>
                    <a:pt x="192" y="618"/>
                    <a:pt x="191" y="617"/>
                    <a:pt x="191" y="617"/>
                  </a:cubicBezTo>
                  <a:cubicBezTo>
                    <a:pt x="186" y="611"/>
                    <a:pt x="186" y="611"/>
                    <a:pt x="186" y="611"/>
                  </a:cubicBezTo>
                  <a:cubicBezTo>
                    <a:pt x="185" y="610"/>
                    <a:pt x="185" y="610"/>
                    <a:pt x="185" y="610"/>
                  </a:cubicBezTo>
                  <a:cubicBezTo>
                    <a:pt x="185" y="610"/>
                    <a:pt x="185" y="610"/>
                    <a:pt x="185" y="610"/>
                  </a:cubicBezTo>
                  <a:cubicBezTo>
                    <a:pt x="185" y="610"/>
                    <a:pt x="185" y="610"/>
                    <a:pt x="185" y="610"/>
                  </a:cubicBezTo>
                  <a:cubicBezTo>
                    <a:pt x="79" y="641"/>
                    <a:pt x="79" y="641"/>
                    <a:pt x="79" y="641"/>
                  </a:cubicBezTo>
                  <a:cubicBezTo>
                    <a:pt x="79" y="641"/>
                    <a:pt x="79" y="641"/>
                    <a:pt x="79" y="641"/>
                  </a:cubicBezTo>
                  <a:cubicBezTo>
                    <a:pt x="45" y="750"/>
                    <a:pt x="45" y="750"/>
                    <a:pt x="45" y="750"/>
                  </a:cubicBezTo>
                  <a:cubicBezTo>
                    <a:pt x="0" y="901"/>
                    <a:pt x="0" y="901"/>
                    <a:pt x="0" y="901"/>
                  </a:cubicBezTo>
                  <a:cubicBezTo>
                    <a:pt x="813" y="901"/>
                    <a:pt x="813" y="901"/>
                    <a:pt x="813" y="901"/>
                  </a:cubicBezTo>
                  <a:cubicBezTo>
                    <a:pt x="813" y="901"/>
                    <a:pt x="813" y="901"/>
                    <a:pt x="813" y="901"/>
                  </a:cubicBezTo>
                  <a:cubicBezTo>
                    <a:pt x="813" y="901"/>
                    <a:pt x="813" y="901"/>
                    <a:pt x="813" y="901"/>
                  </a:cubicBezTo>
                  <a:cubicBezTo>
                    <a:pt x="812" y="901"/>
                    <a:pt x="812" y="901"/>
                    <a:pt x="812" y="901"/>
                  </a:cubicBezTo>
                  <a:moveTo>
                    <a:pt x="272" y="395"/>
                  </a:moveTo>
                  <a:cubicBezTo>
                    <a:pt x="272" y="394"/>
                    <a:pt x="272" y="394"/>
                    <a:pt x="272" y="394"/>
                  </a:cubicBezTo>
                  <a:cubicBezTo>
                    <a:pt x="272" y="394"/>
                    <a:pt x="257" y="361"/>
                    <a:pt x="253" y="291"/>
                  </a:cubicBezTo>
                  <a:cubicBezTo>
                    <a:pt x="259" y="263"/>
                    <a:pt x="276" y="222"/>
                    <a:pt x="333" y="216"/>
                  </a:cubicBezTo>
                  <a:cubicBezTo>
                    <a:pt x="333" y="216"/>
                    <a:pt x="504" y="203"/>
                    <a:pt x="555" y="129"/>
                  </a:cubicBezTo>
                  <a:cubicBezTo>
                    <a:pt x="566" y="147"/>
                    <a:pt x="568" y="162"/>
                    <a:pt x="569" y="163"/>
                  </a:cubicBezTo>
                  <a:cubicBezTo>
                    <a:pt x="589" y="319"/>
                    <a:pt x="558" y="391"/>
                    <a:pt x="558" y="392"/>
                  </a:cubicBezTo>
                  <a:cubicBezTo>
                    <a:pt x="557" y="393"/>
                    <a:pt x="557" y="393"/>
                    <a:pt x="557" y="393"/>
                  </a:cubicBezTo>
                  <a:cubicBezTo>
                    <a:pt x="504" y="546"/>
                    <a:pt x="419" y="546"/>
                    <a:pt x="416" y="545"/>
                  </a:cubicBezTo>
                  <a:cubicBezTo>
                    <a:pt x="415" y="545"/>
                    <a:pt x="415" y="545"/>
                    <a:pt x="415" y="545"/>
                  </a:cubicBezTo>
                  <a:cubicBezTo>
                    <a:pt x="415" y="545"/>
                    <a:pt x="415" y="545"/>
                    <a:pt x="415" y="545"/>
                  </a:cubicBezTo>
                  <a:cubicBezTo>
                    <a:pt x="414" y="545"/>
                    <a:pt x="329" y="548"/>
                    <a:pt x="272" y="395"/>
                  </a:cubicBezTo>
                  <a:moveTo>
                    <a:pt x="503" y="818"/>
                  </a:moveTo>
                  <a:cubicBezTo>
                    <a:pt x="494" y="814"/>
                    <a:pt x="485" y="810"/>
                    <a:pt x="476" y="806"/>
                  </a:cubicBezTo>
                  <a:cubicBezTo>
                    <a:pt x="473" y="805"/>
                    <a:pt x="471" y="804"/>
                    <a:pt x="468" y="803"/>
                  </a:cubicBezTo>
                  <a:cubicBezTo>
                    <a:pt x="341" y="744"/>
                    <a:pt x="252" y="672"/>
                    <a:pt x="213" y="638"/>
                  </a:cubicBezTo>
                  <a:cubicBezTo>
                    <a:pt x="289" y="612"/>
                    <a:pt x="289" y="612"/>
                    <a:pt x="289" y="612"/>
                  </a:cubicBezTo>
                  <a:cubicBezTo>
                    <a:pt x="292" y="611"/>
                    <a:pt x="294" y="609"/>
                    <a:pt x="296" y="606"/>
                  </a:cubicBezTo>
                  <a:cubicBezTo>
                    <a:pt x="297" y="604"/>
                    <a:pt x="319" y="566"/>
                    <a:pt x="323" y="524"/>
                  </a:cubicBezTo>
                  <a:cubicBezTo>
                    <a:pt x="366" y="566"/>
                    <a:pt x="406" y="568"/>
                    <a:pt x="415" y="568"/>
                  </a:cubicBezTo>
                  <a:cubicBezTo>
                    <a:pt x="415" y="568"/>
                    <a:pt x="415" y="568"/>
                    <a:pt x="416" y="568"/>
                  </a:cubicBezTo>
                  <a:cubicBezTo>
                    <a:pt x="421" y="568"/>
                    <a:pt x="466" y="567"/>
                    <a:pt x="512" y="518"/>
                  </a:cubicBezTo>
                  <a:cubicBezTo>
                    <a:pt x="519" y="561"/>
                    <a:pt x="543" y="604"/>
                    <a:pt x="544" y="606"/>
                  </a:cubicBezTo>
                  <a:cubicBezTo>
                    <a:pt x="546" y="609"/>
                    <a:pt x="548" y="611"/>
                    <a:pt x="551" y="612"/>
                  </a:cubicBezTo>
                  <a:cubicBezTo>
                    <a:pt x="637" y="641"/>
                    <a:pt x="637" y="641"/>
                    <a:pt x="637" y="641"/>
                  </a:cubicBezTo>
                  <a:cubicBezTo>
                    <a:pt x="616" y="680"/>
                    <a:pt x="568" y="762"/>
                    <a:pt x="503" y="818"/>
                  </a:cubicBezTo>
                  <a:moveTo>
                    <a:pt x="705" y="878"/>
                  </a:moveTo>
                  <a:cubicBezTo>
                    <a:pt x="667" y="870"/>
                    <a:pt x="667" y="870"/>
                    <a:pt x="667" y="870"/>
                  </a:cubicBezTo>
                  <a:cubicBezTo>
                    <a:pt x="649" y="866"/>
                    <a:pt x="632" y="861"/>
                    <a:pt x="614" y="856"/>
                  </a:cubicBezTo>
                  <a:cubicBezTo>
                    <a:pt x="584" y="848"/>
                    <a:pt x="555" y="838"/>
                    <a:pt x="527" y="827"/>
                  </a:cubicBezTo>
                  <a:cubicBezTo>
                    <a:pt x="600" y="761"/>
                    <a:pt x="650" y="663"/>
                    <a:pt x="664" y="637"/>
                  </a:cubicBezTo>
                  <a:cubicBezTo>
                    <a:pt x="733" y="655"/>
                    <a:pt x="733" y="655"/>
                    <a:pt x="733" y="655"/>
                  </a:cubicBezTo>
                  <a:cubicBezTo>
                    <a:pt x="797" y="878"/>
                    <a:pt x="797" y="878"/>
                    <a:pt x="797" y="878"/>
                  </a:cubicBezTo>
                  <a:cubicBezTo>
                    <a:pt x="705" y="878"/>
                    <a:pt x="705" y="878"/>
                    <a:pt x="705" y="87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xmlns="" id="{91679098-73A3-4E86-BF31-79B149C1D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2312988"/>
              <a:ext cx="63500" cy="161048"/>
            </a:xfrm>
            <a:custGeom>
              <a:avLst/>
              <a:gdLst>
                <a:gd name="T0" fmla="*/ 138 w 159"/>
                <a:gd name="T1" fmla="*/ 0 h 416"/>
                <a:gd name="T2" fmla="*/ 0 w 159"/>
                <a:gd name="T3" fmla="*/ 73 h 416"/>
                <a:gd name="T4" fmla="*/ 0 w 159"/>
                <a:gd name="T5" fmla="*/ 416 h 416"/>
                <a:gd name="T6" fmla="*/ 140 w 159"/>
                <a:gd name="T7" fmla="*/ 264 h 416"/>
                <a:gd name="T8" fmla="*/ 141 w 159"/>
                <a:gd name="T9" fmla="*/ 263 h 416"/>
                <a:gd name="T10" fmla="*/ 159 w 159"/>
                <a:gd name="T11" fmla="*/ 135 h 416"/>
                <a:gd name="T12" fmla="*/ 152 w 159"/>
                <a:gd name="T13" fmla="*/ 34 h 416"/>
                <a:gd name="T14" fmla="*/ 138 w 159"/>
                <a:gd name="T1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416">
                  <a:moveTo>
                    <a:pt x="138" y="0"/>
                  </a:moveTo>
                  <a:cubicBezTo>
                    <a:pt x="111" y="39"/>
                    <a:pt x="51" y="61"/>
                    <a:pt x="0" y="73"/>
                  </a:cubicBezTo>
                  <a:cubicBezTo>
                    <a:pt x="0" y="416"/>
                    <a:pt x="0" y="416"/>
                    <a:pt x="0" y="416"/>
                  </a:cubicBezTo>
                  <a:cubicBezTo>
                    <a:pt x="13" y="416"/>
                    <a:pt x="90" y="407"/>
                    <a:pt x="140" y="264"/>
                  </a:cubicBezTo>
                  <a:cubicBezTo>
                    <a:pt x="141" y="263"/>
                    <a:pt x="141" y="263"/>
                    <a:pt x="141" y="263"/>
                  </a:cubicBezTo>
                  <a:cubicBezTo>
                    <a:pt x="141" y="262"/>
                    <a:pt x="159" y="221"/>
                    <a:pt x="159" y="135"/>
                  </a:cubicBezTo>
                  <a:cubicBezTo>
                    <a:pt x="159" y="106"/>
                    <a:pt x="157" y="73"/>
                    <a:pt x="152" y="34"/>
                  </a:cubicBezTo>
                  <a:cubicBezTo>
                    <a:pt x="151" y="33"/>
                    <a:pt x="149" y="18"/>
                    <a:pt x="138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D38C889C-D371-46DC-9B50-9E37FF1F1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2312988"/>
              <a:ext cx="63500" cy="52388"/>
            </a:xfrm>
            <a:custGeom>
              <a:avLst/>
              <a:gdLst>
                <a:gd name="T0" fmla="*/ 138 w 159"/>
                <a:gd name="T1" fmla="*/ 0 h 135"/>
                <a:gd name="T2" fmla="*/ 0 w 159"/>
                <a:gd name="T3" fmla="*/ 73 h 135"/>
                <a:gd name="T4" fmla="*/ 0 w 159"/>
                <a:gd name="T5" fmla="*/ 73 h 135"/>
                <a:gd name="T6" fmla="*/ 138 w 159"/>
                <a:gd name="T7" fmla="*/ 0 h 135"/>
                <a:gd name="T8" fmla="*/ 152 w 159"/>
                <a:gd name="T9" fmla="*/ 34 h 135"/>
                <a:gd name="T10" fmla="*/ 159 w 159"/>
                <a:gd name="T11" fmla="*/ 135 h 135"/>
                <a:gd name="T12" fmla="*/ 152 w 159"/>
                <a:gd name="T13" fmla="*/ 34 h 135"/>
                <a:gd name="T14" fmla="*/ 138 w 159"/>
                <a:gd name="T1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35">
                  <a:moveTo>
                    <a:pt x="138" y="0"/>
                  </a:moveTo>
                  <a:cubicBezTo>
                    <a:pt x="111" y="39"/>
                    <a:pt x="51" y="61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51" y="61"/>
                    <a:pt x="111" y="39"/>
                    <a:pt x="138" y="0"/>
                  </a:cubicBezTo>
                  <a:cubicBezTo>
                    <a:pt x="149" y="18"/>
                    <a:pt x="151" y="33"/>
                    <a:pt x="152" y="34"/>
                  </a:cubicBezTo>
                  <a:cubicBezTo>
                    <a:pt x="157" y="73"/>
                    <a:pt x="159" y="106"/>
                    <a:pt x="159" y="135"/>
                  </a:cubicBezTo>
                  <a:cubicBezTo>
                    <a:pt x="159" y="106"/>
                    <a:pt x="157" y="73"/>
                    <a:pt x="152" y="34"/>
                  </a:cubicBezTo>
                  <a:cubicBezTo>
                    <a:pt x="151" y="33"/>
                    <a:pt x="149" y="18"/>
                    <a:pt x="138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xmlns="" id="{7BF7D863-4F38-4D31-8181-C70AB17ED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2312988"/>
              <a:ext cx="63500" cy="52388"/>
            </a:xfrm>
            <a:custGeom>
              <a:avLst/>
              <a:gdLst>
                <a:gd name="T0" fmla="*/ 138 w 159"/>
                <a:gd name="T1" fmla="*/ 0 h 135"/>
                <a:gd name="T2" fmla="*/ 0 w 159"/>
                <a:gd name="T3" fmla="*/ 73 h 135"/>
                <a:gd name="T4" fmla="*/ 0 w 159"/>
                <a:gd name="T5" fmla="*/ 73 h 135"/>
                <a:gd name="T6" fmla="*/ 138 w 159"/>
                <a:gd name="T7" fmla="*/ 0 h 135"/>
                <a:gd name="T8" fmla="*/ 152 w 159"/>
                <a:gd name="T9" fmla="*/ 34 h 135"/>
                <a:gd name="T10" fmla="*/ 159 w 159"/>
                <a:gd name="T11" fmla="*/ 135 h 135"/>
                <a:gd name="T12" fmla="*/ 159 w 159"/>
                <a:gd name="T13" fmla="*/ 135 h 135"/>
                <a:gd name="T14" fmla="*/ 152 w 159"/>
                <a:gd name="T15" fmla="*/ 34 h 135"/>
                <a:gd name="T16" fmla="*/ 138 w 159"/>
                <a:gd name="T1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135">
                  <a:moveTo>
                    <a:pt x="138" y="0"/>
                  </a:moveTo>
                  <a:cubicBezTo>
                    <a:pt x="111" y="39"/>
                    <a:pt x="51" y="61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51" y="61"/>
                    <a:pt x="111" y="39"/>
                    <a:pt x="138" y="0"/>
                  </a:cubicBezTo>
                  <a:cubicBezTo>
                    <a:pt x="149" y="18"/>
                    <a:pt x="151" y="33"/>
                    <a:pt x="152" y="34"/>
                  </a:cubicBezTo>
                  <a:cubicBezTo>
                    <a:pt x="157" y="73"/>
                    <a:pt x="159" y="106"/>
                    <a:pt x="159" y="135"/>
                  </a:cubicBezTo>
                  <a:cubicBezTo>
                    <a:pt x="159" y="135"/>
                    <a:pt x="159" y="135"/>
                    <a:pt x="159" y="135"/>
                  </a:cubicBezTo>
                  <a:cubicBezTo>
                    <a:pt x="159" y="106"/>
                    <a:pt x="157" y="73"/>
                    <a:pt x="152" y="34"/>
                  </a:cubicBezTo>
                  <a:cubicBezTo>
                    <a:pt x="151" y="33"/>
                    <a:pt x="149" y="18"/>
                    <a:pt x="138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xmlns="" id="{069A5DB7-4D96-4B33-83C8-704A20F61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2466975"/>
              <a:ext cx="87313" cy="116630"/>
            </a:xfrm>
            <a:custGeom>
              <a:avLst/>
              <a:gdLst>
                <a:gd name="T0" fmla="*/ 95 w 219"/>
                <a:gd name="T1" fmla="*/ 0 h 300"/>
                <a:gd name="T2" fmla="*/ 0 w 219"/>
                <a:gd name="T3" fmla="*/ 50 h 300"/>
                <a:gd name="T4" fmla="*/ 0 w 219"/>
                <a:gd name="T5" fmla="*/ 260 h 300"/>
                <a:gd name="T6" fmla="*/ 51 w 219"/>
                <a:gd name="T7" fmla="*/ 285 h 300"/>
                <a:gd name="T8" fmla="*/ 59 w 219"/>
                <a:gd name="T9" fmla="*/ 288 h 300"/>
                <a:gd name="T10" fmla="*/ 86 w 219"/>
                <a:gd name="T11" fmla="*/ 300 h 300"/>
                <a:gd name="T12" fmla="*/ 219 w 219"/>
                <a:gd name="T13" fmla="*/ 123 h 300"/>
                <a:gd name="T14" fmla="*/ 134 w 219"/>
                <a:gd name="T15" fmla="*/ 94 h 300"/>
                <a:gd name="T16" fmla="*/ 127 w 219"/>
                <a:gd name="T17" fmla="*/ 88 h 300"/>
                <a:gd name="T18" fmla="*/ 95 w 219"/>
                <a:gd name="T1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300">
                  <a:moveTo>
                    <a:pt x="95" y="0"/>
                  </a:moveTo>
                  <a:cubicBezTo>
                    <a:pt x="52" y="46"/>
                    <a:pt x="11" y="50"/>
                    <a:pt x="0" y="5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17" y="268"/>
                    <a:pt x="33" y="276"/>
                    <a:pt x="51" y="285"/>
                  </a:cubicBezTo>
                  <a:cubicBezTo>
                    <a:pt x="54" y="286"/>
                    <a:pt x="56" y="287"/>
                    <a:pt x="59" y="288"/>
                  </a:cubicBezTo>
                  <a:cubicBezTo>
                    <a:pt x="68" y="292"/>
                    <a:pt x="77" y="296"/>
                    <a:pt x="86" y="300"/>
                  </a:cubicBezTo>
                  <a:cubicBezTo>
                    <a:pt x="151" y="244"/>
                    <a:pt x="199" y="162"/>
                    <a:pt x="219" y="123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31" y="93"/>
                    <a:pt x="129" y="91"/>
                    <a:pt x="127" y="88"/>
                  </a:cubicBezTo>
                  <a:cubicBezTo>
                    <a:pt x="126" y="86"/>
                    <a:pt x="102" y="43"/>
                    <a:pt x="95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xmlns="" id="{66F72143-1321-4897-8CBE-5A146C96B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2466975"/>
              <a:ext cx="87313" cy="49213"/>
            </a:xfrm>
            <a:custGeom>
              <a:avLst/>
              <a:gdLst>
                <a:gd name="T0" fmla="*/ 95 w 220"/>
                <a:gd name="T1" fmla="*/ 0 h 123"/>
                <a:gd name="T2" fmla="*/ 0 w 220"/>
                <a:gd name="T3" fmla="*/ 50 h 123"/>
                <a:gd name="T4" fmla="*/ 0 w 220"/>
                <a:gd name="T5" fmla="*/ 50 h 123"/>
                <a:gd name="T6" fmla="*/ 95 w 220"/>
                <a:gd name="T7" fmla="*/ 0 h 123"/>
                <a:gd name="T8" fmla="*/ 127 w 220"/>
                <a:gd name="T9" fmla="*/ 88 h 123"/>
                <a:gd name="T10" fmla="*/ 134 w 220"/>
                <a:gd name="T11" fmla="*/ 94 h 123"/>
                <a:gd name="T12" fmla="*/ 219 w 220"/>
                <a:gd name="T13" fmla="*/ 123 h 123"/>
                <a:gd name="T14" fmla="*/ 220 w 220"/>
                <a:gd name="T15" fmla="*/ 123 h 123"/>
                <a:gd name="T16" fmla="*/ 134 w 220"/>
                <a:gd name="T17" fmla="*/ 94 h 123"/>
                <a:gd name="T18" fmla="*/ 127 w 220"/>
                <a:gd name="T19" fmla="*/ 88 h 123"/>
                <a:gd name="T20" fmla="*/ 95 w 220"/>
                <a:gd name="T2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0" h="123">
                  <a:moveTo>
                    <a:pt x="95" y="0"/>
                  </a:moveTo>
                  <a:cubicBezTo>
                    <a:pt x="52" y="46"/>
                    <a:pt x="1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1" y="50"/>
                    <a:pt x="52" y="46"/>
                    <a:pt x="95" y="0"/>
                  </a:cubicBezTo>
                  <a:cubicBezTo>
                    <a:pt x="102" y="43"/>
                    <a:pt x="126" y="86"/>
                    <a:pt x="127" y="88"/>
                  </a:cubicBezTo>
                  <a:cubicBezTo>
                    <a:pt x="129" y="91"/>
                    <a:pt x="131" y="93"/>
                    <a:pt x="134" y="94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219" y="123"/>
                    <a:pt x="219" y="123"/>
                    <a:pt x="220" y="123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31" y="93"/>
                    <a:pt x="129" y="91"/>
                    <a:pt x="127" y="88"/>
                  </a:cubicBezTo>
                  <a:cubicBezTo>
                    <a:pt x="126" y="86"/>
                    <a:pt x="102" y="43"/>
                    <a:pt x="95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xmlns="" id="{79F46A83-00ED-443E-90BE-CAC8909F0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2466975"/>
              <a:ext cx="87313" cy="49213"/>
            </a:xfrm>
            <a:custGeom>
              <a:avLst/>
              <a:gdLst>
                <a:gd name="T0" fmla="*/ 95 w 219"/>
                <a:gd name="T1" fmla="*/ 0 h 123"/>
                <a:gd name="T2" fmla="*/ 0 w 219"/>
                <a:gd name="T3" fmla="*/ 50 h 123"/>
                <a:gd name="T4" fmla="*/ 0 w 219"/>
                <a:gd name="T5" fmla="*/ 50 h 123"/>
                <a:gd name="T6" fmla="*/ 95 w 219"/>
                <a:gd name="T7" fmla="*/ 0 h 123"/>
                <a:gd name="T8" fmla="*/ 127 w 219"/>
                <a:gd name="T9" fmla="*/ 88 h 123"/>
                <a:gd name="T10" fmla="*/ 134 w 219"/>
                <a:gd name="T11" fmla="*/ 94 h 123"/>
                <a:gd name="T12" fmla="*/ 219 w 219"/>
                <a:gd name="T13" fmla="*/ 123 h 123"/>
                <a:gd name="T14" fmla="*/ 219 w 219"/>
                <a:gd name="T15" fmla="*/ 123 h 123"/>
                <a:gd name="T16" fmla="*/ 134 w 219"/>
                <a:gd name="T17" fmla="*/ 94 h 123"/>
                <a:gd name="T18" fmla="*/ 127 w 219"/>
                <a:gd name="T19" fmla="*/ 88 h 123"/>
                <a:gd name="T20" fmla="*/ 95 w 219"/>
                <a:gd name="T2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23">
                  <a:moveTo>
                    <a:pt x="95" y="0"/>
                  </a:moveTo>
                  <a:cubicBezTo>
                    <a:pt x="52" y="46"/>
                    <a:pt x="1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1" y="50"/>
                    <a:pt x="52" y="46"/>
                    <a:pt x="95" y="0"/>
                  </a:cubicBezTo>
                  <a:cubicBezTo>
                    <a:pt x="102" y="43"/>
                    <a:pt x="126" y="86"/>
                    <a:pt x="127" y="88"/>
                  </a:cubicBezTo>
                  <a:cubicBezTo>
                    <a:pt x="129" y="91"/>
                    <a:pt x="131" y="93"/>
                    <a:pt x="134" y="94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134" y="94"/>
                    <a:pt x="134" y="94"/>
                    <a:pt x="134" y="94"/>
                  </a:cubicBezTo>
                  <a:cubicBezTo>
                    <a:pt x="131" y="93"/>
                    <a:pt x="129" y="91"/>
                    <a:pt x="127" y="88"/>
                  </a:cubicBezTo>
                  <a:cubicBezTo>
                    <a:pt x="126" y="86"/>
                    <a:pt x="102" y="43"/>
                    <a:pt x="95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C52449B-BD01-40EE-B13A-B993E15DF937}"/>
              </a:ext>
            </a:extLst>
          </p:cNvPr>
          <p:cNvGrpSpPr/>
          <p:nvPr/>
        </p:nvGrpSpPr>
        <p:grpSpPr>
          <a:xfrm>
            <a:off x="5644067" y="2308667"/>
            <a:ext cx="2524701" cy="2594839"/>
            <a:chOff x="3470275" y="2266950"/>
            <a:chExt cx="342900" cy="352426"/>
          </a:xfrm>
        </p:grpSpPr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xmlns="" id="{0DD5886E-D9E3-4870-A6E0-7E153F79C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638" y="2314575"/>
              <a:ext cx="130175" cy="160338"/>
            </a:xfrm>
            <a:custGeom>
              <a:avLst/>
              <a:gdLst>
                <a:gd name="T0" fmla="*/ 21 w 325"/>
                <a:gd name="T1" fmla="*/ 270 h 403"/>
                <a:gd name="T2" fmla="*/ 112 w 325"/>
                <a:gd name="T3" fmla="*/ 402 h 403"/>
                <a:gd name="T4" fmla="*/ 162 w 325"/>
                <a:gd name="T5" fmla="*/ 365 h 403"/>
                <a:gd name="T6" fmla="*/ 162 w 325"/>
                <a:gd name="T7" fmla="*/ 365 h 403"/>
                <a:gd name="T8" fmla="*/ 213 w 325"/>
                <a:gd name="T9" fmla="*/ 403 h 403"/>
                <a:gd name="T10" fmla="*/ 306 w 325"/>
                <a:gd name="T11" fmla="*/ 268 h 403"/>
                <a:gd name="T12" fmla="*/ 306 w 325"/>
                <a:gd name="T13" fmla="*/ 267 h 403"/>
                <a:gd name="T14" fmla="*/ 324 w 325"/>
                <a:gd name="T15" fmla="*/ 128 h 403"/>
                <a:gd name="T16" fmla="*/ 294 w 325"/>
                <a:gd name="T17" fmla="*/ 126 h 403"/>
                <a:gd name="T18" fmla="*/ 135 w 325"/>
                <a:gd name="T19" fmla="*/ 56 h 403"/>
                <a:gd name="T20" fmla="*/ 105 w 325"/>
                <a:gd name="T21" fmla="*/ 29 h 403"/>
                <a:gd name="T22" fmla="*/ 91 w 325"/>
                <a:gd name="T23" fmla="*/ 14 h 403"/>
                <a:gd name="T24" fmla="*/ 80 w 325"/>
                <a:gd name="T25" fmla="*/ 0 h 403"/>
                <a:gd name="T26" fmla="*/ 0 w 325"/>
                <a:gd name="T27" fmla="*/ 137 h 403"/>
                <a:gd name="T28" fmla="*/ 20 w 325"/>
                <a:gd name="T29" fmla="*/ 269 h 403"/>
                <a:gd name="T30" fmla="*/ 21 w 325"/>
                <a:gd name="T31" fmla="*/ 27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5" h="403">
                  <a:moveTo>
                    <a:pt x="21" y="270"/>
                  </a:moveTo>
                  <a:cubicBezTo>
                    <a:pt x="49" y="346"/>
                    <a:pt x="84" y="384"/>
                    <a:pt x="112" y="402"/>
                  </a:cubicBezTo>
                  <a:cubicBezTo>
                    <a:pt x="124" y="396"/>
                    <a:pt x="160" y="377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164" y="377"/>
                    <a:pt x="204" y="398"/>
                    <a:pt x="213" y="403"/>
                  </a:cubicBezTo>
                  <a:cubicBezTo>
                    <a:pt x="242" y="384"/>
                    <a:pt x="278" y="346"/>
                    <a:pt x="306" y="268"/>
                  </a:cubicBezTo>
                  <a:cubicBezTo>
                    <a:pt x="306" y="267"/>
                    <a:pt x="306" y="267"/>
                    <a:pt x="306" y="267"/>
                  </a:cubicBezTo>
                  <a:cubicBezTo>
                    <a:pt x="306" y="266"/>
                    <a:pt x="325" y="222"/>
                    <a:pt x="324" y="128"/>
                  </a:cubicBezTo>
                  <a:cubicBezTo>
                    <a:pt x="314" y="128"/>
                    <a:pt x="304" y="127"/>
                    <a:pt x="294" y="126"/>
                  </a:cubicBezTo>
                  <a:cubicBezTo>
                    <a:pt x="237" y="119"/>
                    <a:pt x="181" y="92"/>
                    <a:pt x="135" y="56"/>
                  </a:cubicBezTo>
                  <a:cubicBezTo>
                    <a:pt x="124" y="48"/>
                    <a:pt x="114" y="39"/>
                    <a:pt x="105" y="29"/>
                  </a:cubicBezTo>
                  <a:cubicBezTo>
                    <a:pt x="100" y="24"/>
                    <a:pt x="95" y="19"/>
                    <a:pt x="91" y="14"/>
                  </a:cubicBezTo>
                  <a:cubicBezTo>
                    <a:pt x="90" y="13"/>
                    <a:pt x="79" y="2"/>
                    <a:pt x="80" y="0"/>
                  </a:cubicBezTo>
                  <a:cubicBezTo>
                    <a:pt x="80" y="0"/>
                    <a:pt x="10" y="119"/>
                    <a:pt x="0" y="137"/>
                  </a:cubicBezTo>
                  <a:cubicBezTo>
                    <a:pt x="1" y="226"/>
                    <a:pt x="20" y="269"/>
                    <a:pt x="20" y="269"/>
                  </a:cubicBezTo>
                  <a:cubicBezTo>
                    <a:pt x="21" y="270"/>
                    <a:pt x="21" y="270"/>
                    <a:pt x="21" y="27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xmlns="" id="{ADBF760B-3A48-427C-ACEA-D5307D01D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0" y="2382838"/>
              <a:ext cx="15875" cy="34925"/>
            </a:xfrm>
            <a:custGeom>
              <a:avLst/>
              <a:gdLst>
                <a:gd name="T0" fmla="*/ 37 w 40"/>
                <a:gd name="T1" fmla="*/ 37 h 91"/>
                <a:gd name="T2" fmla="*/ 33 w 40"/>
                <a:gd name="T3" fmla="*/ 4 h 91"/>
                <a:gd name="T4" fmla="*/ 14 w 40"/>
                <a:gd name="T5" fmla="*/ 1 h 91"/>
                <a:gd name="T6" fmla="*/ 0 w 40"/>
                <a:gd name="T7" fmla="*/ 91 h 91"/>
                <a:gd name="T8" fmla="*/ 37 w 40"/>
                <a:gd name="T9" fmla="*/ 3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1">
                  <a:moveTo>
                    <a:pt x="37" y="37"/>
                  </a:moveTo>
                  <a:cubicBezTo>
                    <a:pt x="40" y="15"/>
                    <a:pt x="37" y="7"/>
                    <a:pt x="33" y="4"/>
                  </a:cubicBezTo>
                  <a:cubicBezTo>
                    <a:pt x="30" y="1"/>
                    <a:pt x="23" y="0"/>
                    <a:pt x="14" y="1"/>
                  </a:cubicBezTo>
                  <a:cubicBezTo>
                    <a:pt x="12" y="45"/>
                    <a:pt x="5" y="75"/>
                    <a:pt x="0" y="91"/>
                  </a:cubicBezTo>
                  <a:cubicBezTo>
                    <a:pt x="21" y="85"/>
                    <a:pt x="32" y="6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xmlns="" id="{642E88A5-21F7-449F-BDDF-94DE9018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175" y="2382838"/>
              <a:ext cx="15875" cy="34925"/>
            </a:xfrm>
            <a:custGeom>
              <a:avLst/>
              <a:gdLst>
                <a:gd name="T0" fmla="*/ 41 w 41"/>
                <a:gd name="T1" fmla="*/ 91 h 91"/>
                <a:gd name="T2" fmla="*/ 26 w 41"/>
                <a:gd name="T3" fmla="*/ 1 h 91"/>
                <a:gd name="T4" fmla="*/ 7 w 41"/>
                <a:gd name="T5" fmla="*/ 4 h 91"/>
                <a:gd name="T6" fmla="*/ 4 w 41"/>
                <a:gd name="T7" fmla="*/ 37 h 91"/>
                <a:gd name="T8" fmla="*/ 41 w 41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91">
                  <a:moveTo>
                    <a:pt x="41" y="91"/>
                  </a:moveTo>
                  <a:cubicBezTo>
                    <a:pt x="36" y="74"/>
                    <a:pt x="29" y="45"/>
                    <a:pt x="26" y="1"/>
                  </a:cubicBezTo>
                  <a:cubicBezTo>
                    <a:pt x="17" y="0"/>
                    <a:pt x="11" y="1"/>
                    <a:pt x="7" y="4"/>
                  </a:cubicBezTo>
                  <a:cubicBezTo>
                    <a:pt x="4" y="7"/>
                    <a:pt x="0" y="15"/>
                    <a:pt x="4" y="37"/>
                  </a:cubicBezTo>
                  <a:cubicBezTo>
                    <a:pt x="8" y="69"/>
                    <a:pt x="20" y="86"/>
                    <a:pt x="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62">
              <a:extLst>
                <a:ext uri="{FF2B5EF4-FFF2-40B4-BE49-F238E27FC236}">
                  <a16:creationId xmlns:a16="http://schemas.microsoft.com/office/drawing/2014/main" xmlns="" id="{45322FF8-AC1D-4352-A14C-59C08FCE6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275" y="2490788"/>
              <a:ext cx="342900" cy="128588"/>
            </a:xfrm>
            <a:custGeom>
              <a:avLst/>
              <a:gdLst>
                <a:gd name="T0" fmla="*/ 200 w 216"/>
                <a:gd name="T1" fmla="*/ 21 h 81"/>
                <a:gd name="T2" fmla="*/ 141 w 216"/>
                <a:gd name="T3" fmla="*/ 0 h 81"/>
                <a:gd name="T4" fmla="*/ 132 w 216"/>
                <a:gd name="T5" fmla="*/ 46 h 81"/>
                <a:gd name="T6" fmla="*/ 108 w 216"/>
                <a:gd name="T7" fmla="*/ 12 h 81"/>
                <a:gd name="T8" fmla="*/ 84 w 216"/>
                <a:gd name="T9" fmla="*/ 46 h 81"/>
                <a:gd name="T10" fmla="*/ 75 w 216"/>
                <a:gd name="T11" fmla="*/ 0 h 81"/>
                <a:gd name="T12" fmla="*/ 16 w 216"/>
                <a:gd name="T13" fmla="*/ 21 h 81"/>
                <a:gd name="T14" fmla="*/ 0 w 216"/>
                <a:gd name="T15" fmla="*/ 81 h 81"/>
                <a:gd name="T16" fmla="*/ 216 w 216"/>
                <a:gd name="T17" fmla="*/ 81 h 81"/>
                <a:gd name="T18" fmla="*/ 200 w 216"/>
                <a:gd name="T19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81">
                  <a:moveTo>
                    <a:pt x="200" y="21"/>
                  </a:moveTo>
                  <a:lnTo>
                    <a:pt x="141" y="0"/>
                  </a:lnTo>
                  <a:lnTo>
                    <a:pt x="132" y="46"/>
                  </a:lnTo>
                  <a:lnTo>
                    <a:pt x="108" y="12"/>
                  </a:lnTo>
                  <a:lnTo>
                    <a:pt x="84" y="46"/>
                  </a:lnTo>
                  <a:lnTo>
                    <a:pt x="75" y="0"/>
                  </a:lnTo>
                  <a:lnTo>
                    <a:pt x="16" y="21"/>
                  </a:lnTo>
                  <a:lnTo>
                    <a:pt x="0" y="81"/>
                  </a:lnTo>
                  <a:lnTo>
                    <a:pt x="216" y="81"/>
                  </a:lnTo>
                  <a:lnTo>
                    <a:pt x="20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3">
              <a:extLst>
                <a:ext uri="{FF2B5EF4-FFF2-40B4-BE49-F238E27FC236}">
                  <a16:creationId xmlns:a16="http://schemas.microsoft.com/office/drawing/2014/main" xmlns="" id="{347F5FB5-213E-4510-B7B5-74737F40D0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49650" y="2266950"/>
              <a:ext cx="204788" cy="231775"/>
            </a:xfrm>
            <a:custGeom>
              <a:avLst/>
              <a:gdLst>
                <a:gd name="T0" fmla="*/ 173 w 517"/>
                <a:gd name="T1" fmla="*/ 545 h 586"/>
                <a:gd name="T2" fmla="*/ 231 w 517"/>
                <a:gd name="T3" fmla="*/ 586 h 586"/>
                <a:gd name="T4" fmla="*/ 295 w 517"/>
                <a:gd name="T5" fmla="*/ 551 h 586"/>
                <a:gd name="T6" fmla="*/ 394 w 517"/>
                <a:gd name="T7" fmla="*/ 408 h 586"/>
                <a:gd name="T8" fmla="*/ 451 w 517"/>
                <a:gd name="T9" fmla="*/ 278 h 586"/>
                <a:gd name="T10" fmla="*/ 418 w 517"/>
                <a:gd name="T11" fmla="*/ 250 h 586"/>
                <a:gd name="T12" fmla="*/ 505 w 517"/>
                <a:gd name="T13" fmla="*/ 239 h 586"/>
                <a:gd name="T14" fmla="*/ 429 w 517"/>
                <a:gd name="T15" fmla="*/ 207 h 586"/>
                <a:gd name="T16" fmla="*/ 413 w 517"/>
                <a:gd name="T17" fmla="*/ 162 h 586"/>
                <a:gd name="T18" fmla="*/ 358 w 517"/>
                <a:gd name="T19" fmla="*/ 58 h 586"/>
                <a:gd name="T20" fmla="*/ 210 w 517"/>
                <a:gd name="T21" fmla="*/ 2 h 586"/>
                <a:gd name="T22" fmla="*/ 121 w 517"/>
                <a:gd name="T23" fmla="*/ 15 h 586"/>
                <a:gd name="T24" fmla="*/ 137 w 517"/>
                <a:gd name="T25" fmla="*/ 0 h 586"/>
                <a:gd name="T26" fmla="*/ 104 w 517"/>
                <a:gd name="T27" fmla="*/ 25 h 586"/>
                <a:gd name="T28" fmla="*/ 74 w 517"/>
                <a:gd name="T29" fmla="*/ 41 h 586"/>
                <a:gd name="T30" fmla="*/ 36 w 517"/>
                <a:gd name="T31" fmla="*/ 89 h 586"/>
                <a:gd name="T32" fmla="*/ 36 w 517"/>
                <a:gd name="T33" fmla="*/ 110 h 586"/>
                <a:gd name="T34" fmla="*/ 29 w 517"/>
                <a:gd name="T35" fmla="*/ 164 h 586"/>
                <a:gd name="T36" fmla="*/ 48 w 517"/>
                <a:gd name="T37" fmla="*/ 270 h 586"/>
                <a:gd name="T38" fmla="*/ 4 w 517"/>
                <a:gd name="T39" fmla="*/ 332 h 586"/>
                <a:gd name="T40" fmla="*/ 377 w 517"/>
                <a:gd name="T41" fmla="*/ 389 h 586"/>
                <a:gd name="T42" fmla="*/ 284 w 517"/>
                <a:gd name="T43" fmla="*/ 525 h 586"/>
                <a:gd name="T44" fmla="*/ 233 w 517"/>
                <a:gd name="T45" fmla="*/ 487 h 586"/>
                <a:gd name="T46" fmla="*/ 92 w 517"/>
                <a:gd name="T47" fmla="*/ 392 h 586"/>
                <a:gd name="T48" fmla="*/ 71 w 517"/>
                <a:gd name="T49" fmla="*/ 259 h 586"/>
                <a:gd name="T50" fmla="*/ 162 w 517"/>
                <a:gd name="T51" fmla="*/ 136 h 586"/>
                <a:gd name="T52" fmla="*/ 206 w 517"/>
                <a:gd name="T53" fmla="*/ 178 h 586"/>
                <a:gd name="T54" fmla="*/ 395 w 517"/>
                <a:gd name="T55" fmla="*/ 250 h 586"/>
                <a:gd name="T56" fmla="*/ 436 w 517"/>
                <a:gd name="T57" fmla="*/ 296 h 586"/>
                <a:gd name="T58" fmla="*/ 403 w 517"/>
                <a:gd name="T59" fmla="*/ 383 h 586"/>
                <a:gd name="T60" fmla="*/ 436 w 517"/>
                <a:gd name="T61" fmla="*/ 296 h 586"/>
                <a:gd name="T62" fmla="*/ 49 w 517"/>
                <a:gd name="T63" fmla="*/ 293 h 586"/>
                <a:gd name="T64" fmla="*/ 27 w 517"/>
                <a:gd name="T65" fmla="*/ 329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7" h="586">
                  <a:moveTo>
                    <a:pt x="73" y="408"/>
                  </a:moveTo>
                  <a:cubicBezTo>
                    <a:pt x="103" y="486"/>
                    <a:pt x="141" y="525"/>
                    <a:pt x="173" y="545"/>
                  </a:cubicBezTo>
                  <a:cubicBezTo>
                    <a:pt x="172" y="547"/>
                    <a:pt x="172" y="550"/>
                    <a:pt x="172" y="551"/>
                  </a:cubicBezTo>
                  <a:cubicBezTo>
                    <a:pt x="172" y="570"/>
                    <a:pt x="198" y="586"/>
                    <a:pt x="231" y="586"/>
                  </a:cubicBezTo>
                  <a:cubicBezTo>
                    <a:pt x="235" y="586"/>
                    <a:pt x="235" y="586"/>
                    <a:pt x="235" y="586"/>
                  </a:cubicBezTo>
                  <a:cubicBezTo>
                    <a:pt x="268" y="586"/>
                    <a:pt x="295" y="570"/>
                    <a:pt x="295" y="551"/>
                  </a:cubicBezTo>
                  <a:cubicBezTo>
                    <a:pt x="295" y="550"/>
                    <a:pt x="294" y="548"/>
                    <a:pt x="294" y="546"/>
                  </a:cubicBezTo>
                  <a:cubicBezTo>
                    <a:pt x="326" y="527"/>
                    <a:pt x="364" y="487"/>
                    <a:pt x="394" y="408"/>
                  </a:cubicBezTo>
                  <a:cubicBezTo>
                    <a:pt x="452" y="403"/>
                    <a:pt x="460" y="350"/>
                    <a:pt x="463" y="332"/>
                  </a:cubicBezTo>
                  <a:cubicBezTo>
                    <a:pt x="465" y="315"/>
                    <a:pt x="467" y="292"/>
                    <a:pt x="451" y="278"/>
                  </a:cubicBezTo>
                  <a:cubicBezTo>
                    <a:pt x="443" y="271"/>
                    <a:pt x="432" y="268"/>
                    <a:pt x="418" y="270"/>
                  </a:cubicBezTo>
                  <a:cubicBezTo>
                    <a:pt x="418" y="263"/>
                    <a:pt x="418" y="257"/>
                    <a:pt x="418" y="250"/>
                  </a:cubicBezTo>
                  <a:cubicBezTo>
                    <a:pt x="432" y="249"/>
                    <a:pt x="446" y="248"/>
                    <a:pt x="460" y="246"/>
                  </a:cubicBezTo>
                  <a:cubicBezTo>
                    <a:pt x="475" y="244"/>
                    <a:pt x="491" y="243"/>
                    <a:pt x="505" y="239"/>
                  </a:cubicBezTo>
                  <a:cubicBezTo>
                    <a:pt x="517" y="236"/>
                    <a:pt x="502" y="233"/>
                    <a:pt x="498" y="233"/>
                  </a:cubicBezTo>
                  <a:cubicBezTo>
                    <a:pt x="466" y="229"/>
                    <a:pt x="443" y="217"/>
                    <a:pt x="429" y="207"/>
                  </a:cubicBezTo>
                  <a:cubicBezTo>
                    <a:pt x="455" y="209"/>
                    <a:pt x="495" y="210"/>
                    <a:pt x="470" y="203"/>
                  </a:cubicBezTo>
                  <a:cubicBezTo>
                    <a:pt x="437" y="195"/>
                    <a:pt x="416" y="167"/>
                    <a:pt x="413" y="162"/>
                  </a:cubicBezTo>
                  <a:cubicBezTo>
                    <a:pt x="415" y="146"/>
                    <a:pt x="411" y="129"/>
                    <a:pt x="404" y="114"/>
                  </a:cubicBezTo>
                  <a:cubicBezTo>
                    <a:pt x="393" y="92"/>
                    <a:pt x="376" y="74"/>
                    <a:pt x="358" y="58"/>
                  </a:cubicBezTo>
                  <a:cubicBezTo>
                    <a:pt x="340" y="44"/>
                    <a:pt x="320" y="30"/>
                    <a:pt x="298" y="22"/>
                  </a:cubicBezTo>
                  <a:cubicBezTo>
                    <a:pt x="270" y="11"/>
                    <a:pt x="241" y="4"/>
                    <a:pt x="210" y="2"/>
                  </a:cubicBezTo>
                  <a:cubicBezTo>
                    <a:pt x="183" y="1"/>
                    <a:pt x="149" y="0"/>
                    <a:pt x="124" y="13"/>
                  </a:cubicBezTo>
                  <a:cubicBezTo>
                    <a:pt x="123" y="14"/>
                    <a:pt x="122" y="14"/>
                    <a:pt x="121" y="15"/>
                  </a:cubicBezTo>
                  <a:cubicBezTo>
                    <a:pt x="126" y="9"/>
                    <a:pt x="131" y="4"/>
                    <a:pt x="137" y="1"/>
                  </a:cubicBezTo>
                  <a:cubicBezTo>
                    <a:pt x="138" y="0"/>
                    <a:pt x="138" y="0"/>
                    <a:pt x="137" y="0"/>
                  </a:cubicBezTo>
                  <a:cubicBezTo>
                    <a:pt x="130" y="2"/>
                    <a:pt x="124" y="4"/>
                    <a:pt x="118" y="9"/>
                  </a:cubicBezTo>
                  <a:cubicBezTo>
                    <a:pt x="113" y="13"/>
                    <a:pt x="108" y="19"/>
                    <a:pt x="104" y="25"/>
                  </a:cubicBezTo>
                  <a:cubicBezTo>
                    <a:pt x="103" y="28"/>
                    <a:pt x="102" y="30"/>
                    <a:pt x="100" y="33"/>
                  </a:cubicBezTo>
                  <a:cubicBezTo>
                    <a:pt x="91" y="33"/>
                    <a:pt x="82" y="36"/>
                    <a:pt x="74" y="41"/>
                  </a:cubicBezTo>
                  <a:cubicBezTo>
                    <a:pt x="56" y="51"/>
                    <a:pt x="44" y="68"/>
                    <a:pt x="35" y="88"/>
                  </a:cubicBezTo>
                  <a:cubicBezTo>
                    <a:pt x="34" y="89"/>
                    <a:pt x="35" y="90"/>
                    <a:pt x="36" y="89"/>
                  </a:cubicBezTo>
                  <a:cubicBezTo>
                    <a:pt x="44" y="81"/>
                    <a:pt x="52" y="72"/>
                    <a:pt x="61" y="64"/>
                  </a:cubicBezTo>
                  <a:cubicBezTo>
                    <a:pt x="57" y="70"/>
                    <a:pt x="37" y="109"/>
                    <a:pt x="36" y="110"/>
                  </a:cubicBezTo>
                  <a:cubicBezTo>
                    <a:pt x="30" y="129"/>
                    <a:pt x="28" y="141"/>
                    <a:pt x="29" y="165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30" y="191"/>
                    <a:pt x="37" y="213"/>
                    <a:pt x="49" y="226"/>
                  </a:cubicBezTo>
                  <a:cubicBezTo>
                    <a:pt x="48" y="242"/>
                    <a:pt x="48" y="256"/>
                    <a:pt x="48" y="270"/>
                  </a:cubicBezTo>
                  <a:cubicBezTo>
                    <a:pt x="34" y="268"/>
                    <a:pt x="23" y="271"/>
                    <a:pt x="15" y="278"/>
                  </a:cubicBezTo>
                  <a:cubicBezTo>
                    <a:pt x="0" y="292"/>
                    <a:pt x="1" y="315"/>
                    <a:pt x="4" y="332"/>
                  </a:cubicBezTo>
                  <a:cubicBezTo>
                    <a:pt x="6" y="350"/>
                    <a:pt x="14" y="404"/>
                    <a:pt x="73" y="408"/>
                  </a:cubicBezTo>
                  <a:moveTo>
                    <a:pt x="377" y="389"/>
                  </a:moveTo>
                  <a:cubicBezTo>
                    <a:pt x="377" y="390"/>
                    <a:pt x="377" y="390"/>
                    <a:pt x="377" y="390"/>
                  </a:cubicBezTo>
                  <a:cubicBezTo>
                    <a:pt x="349" y="468"/>
                    <a:pt x="313" y="506"/>
                    <a:pt x="284" y="525"/>
                  </a:cubicBezTo>
                  <a:cubicBezTo>
                    <a:pt x="275" y="520"/>
                    <a:pt x="235" y="499"/>
                    <a:pt x="233" y="487"/>
                  </a:cubicBezTo>
                  <a:cubicBezTo>
                    <a:pt x="233" y="487"/>
                    <a:pt x="233" y="487"/>
                    <a:pt x="233" y="487"/>
                  </a:cubicBezTo>
                  <a:cubicBezTo>
                    <a:pt x="231" y="499"/>
                    <a:pt x="195" y="518"/>
                    <a:pt x="183" y="524"/>
                  </a:cubicBezTo>
                  <a:cubicBezTo>
                    <a:pt x="155" y="506"/>
                    <a:pt x="120" y="468"/>
                    <a:pt x="92" y="392"/>
                  </a:cubicBezTo>
                  <a:cubicBezTo>
                    <a:pt x="91" y="391"/>
                    <a:pt x="91" y="391"/>
                    <a:pt x="91" y="391"/>
                  </a:cubicBezTo>
                  <a:cubicBezTo>
                    <a:pt x="91" y="391"/>
                    <a:pt x="72" y="348"/>
                    <a:pt x="71" y="259"/>
                  </a:cubicBezTo>
                  <a:cubicBezTo>
                    <a:pt x="81" y="241"/>
                    <a:pt x="151" y="122"/>
                    <a:pt x="151" y="122"/>
                  </a:cubicBezTo>
                  <a:cubicBezTo>
                    <a:pt x="150" y="124"/>
                    <a:pt x="161" y="135"/>
                    <a:pt x="162" y="136"/>
                  </a:cubicBezTo>
                  <a:cubicBezTo>
                    <a:pt x="166" y="141"/>
                    <a:pt x="171" y="146"/>
                    <a:pt x="176" y="151"/>
                  </a:cubicBezTo>
                  <a:cubicBezTo>
                    <a:pt x="185" y="161"/>
                    <a:pt x="195" y="170"/>
                    <a:pt x="206" y="178"/>
                  </a:cubicBezTo>
                  <a:cubicBezTo>
                    <a:pt x="252" y="214"/>
                    <a:pt x="308" y="241"/>
                    <a:pt x="365" y="248"/>
                  </a:cubicBezTo>
                  <a:cubicBezTo>
                    <a:pt x="375" y="249"/>
                    <a:pt x="385" y="250"/>
                    <a:pt x="395" y="250"/>
                  </a:cubicBezTo>
                  <a:cubicBezTo>
                    <a:pt x="396" y="344"/>
                    <a:pt x="377" y="388"/>
                    <a:pt x="377" y="389"/>
                  </a:cubicBezTo>
                  <a:moveTo>
                    <a:pt x="436" y="296"/>
                  </a:moveTo>
                  <a:cubicBezTo>
                    <a:pt x="440" y="299"/>
                    <a:pt x="443" y="307"/>
                    <a:pt x="440" y="329"/>
                  </a:cubicBezTo>
                  <a:cubicBezTo>
                    <a:pt x="435" y="360"/>
                    <a:pt x="424" y="377"/>
                    <a:pt x="403" y="383"/>
                  </a:cubicBezTo>
                  <a:cubicBezTo>
                    <a:pt x="408" y="367"/>
                    <a:pt x="415" y="337"/>
                    <a:pt x="417" y="293"/>
                  </a:cubicBezTo>
                  <a:cubicBezTo>
                    <a:pt x="426" y="292"/>
                    <a:pt x="433" y="293"/>
                    <a:pt x="436" y="296"/>
                  </a:cubicBezTo>
                  <a:moveTo>
                    <a:pt x="30" y="296"/>
                  </a:moveTo>
                  <a:cubicBezTo>
                    <a:pt x="34" y="292"/>
                    <a:pt x="40" y="292"/>
                    <a:pt x="49" y="293"/>
                  </a:cubicBezTo>
                  <a:cubicBezTo>
                    <a:pt x="52" y="337"/>
                    <a:pt x="59" y="366"/>
                    <a:pt x="64" y="383"/>
                  </a:cubicBezTo>
                  <a:cubicBezTo>
                    <a:pt x="43" y="378"/>
                    <a:pt x="31" y="361"/>
                    <a:pt x="27" y="329"/>
                  </a:cubicBezTo>
                  <a:cubicBezTo>
                    <a:pt x="23" y="307"/>
                    <a:pt x="27" y="299"/>
                    <a:pt x="30" y="2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64">
              <a:extLst>
                <a:ext uri="{FF2B5EF4-FFF2-40B4-BE49-F238E27FC236}">
                  <a16:creationId xmlns:a16="http://schemas.microsoft.com/office/drawing/2014/main" xmlns="" id="{E216D48F-7048-4CA6-8E81-E228AD6F8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0" y="2382838"/>
              <a:ext cx="15875" cy="34925"/>
            </a:xfrm>
            <a:custGeom>
              <a:avLst/>
              <a:gdLst>
                <a:gd name="T0" fmla="*/ 22 w 38"/>
                <a:gd name="T1" fmla="*/ 0 h 90"/>
                <a:gd name="T2" fmla="*/ 14 w 38"/>
                <a:gd name="T3" fmla="*/ 0 h 90"/>
                <a:gd name="T4" fmla="*/ 0 w 38"/>
                <a:gd name="T5" fmla="*/ 90 h 90"/>
                <a:gd name="T6" fmla="*/ 37 w 38"/>
                <a:gd name="T7" fmla="*/ 36 h 90"/>
                <a:gd name="T8" fmla="*/ 38 w 38"/>
                <a:gd name="T9" fmla="*/ 20 h 90"/>
                <a:gd name="T10" fmla="*/ 33 w 38"/>
                <a:gd name="T11" fmla="*/ 3 h 90"/>
                <a:gd name="T12" fmla="*/ 22 w 38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0">
                  <a:moveTo>
                    <a:pt x="22" y="0"/>
                  </a:moveTo>
                  <a:cubicBezTo>
                    <a:pt x="20" y="0"/>
                    <a:pt x="17" y="0"/>
                    <a:pt x="14" y="0"/>
                  </a:cubicBezTo>
                  <a:cubicBezTo>
                    <a:pt x="12" y="44"/>
                    <a:pt x="5" y="74"/>
                    <a:pt x="0" y="90"/>
                  </a:cubicBezTo>
                  <a:cubicBezTo>
                    <a:pt x="21" y="84"/>
                    <a:pt x="32" y="67"/>
                    <a:pt x="37" y="36"/>
                  </a:cubicBezTo>
                  <a:cubicBezTo>
                    <a:pt x="38" y="29"/>
                    <a:pt x="38" y="24"/>
                    <a:pt x="38" y="20"/>
                  </a:cubicBezTo>
                  <a:cubicBezTo>
                    <a:pt x="38" y="10"/>
                    <a:pt x="36" y="5"/>
                    <a:pt x="33" y="3"/>
                  </a:cubicBezTo>
                  <a:cubicBezTo>
                    <a:pt x="31" y="1"/>
                    <a:pt x="27" y="0"/>
                    <a:pt x="22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65">
              <a:extLst>
                <a:ext uri="{FF2B5EF4-FFF2-40B4-BE49-F238E27FC236}">
                  <a16:creationId xmlns:a16="http://schemas.microsoft.com/office/drawing/2014/main" xmlns="" id="{A3A6ABAF-B6F7-4D62-8CC3-888BB64AA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0" y="2390775"/>
              <a:ext cx="15875" cy="26988"/>
            </a:xfrm>
            <a:custGeom>
              <a:avLst/>
              <a:gdLst>
                <a:gd name="T0" fmla="*/ 38 w 38"/>
                <a:gd name="T1" fmla="*/ 0 h 70"/>
                <a:gd name="T2" fmla="*/ 37 w 38"/>
                <a:gd name="T3" fmla="*/ 16 h 70"/>
                <a:gd name="T4" fmla="*/ 0 w 38"/>
                <a:gd name="T5" fmla="*/ 70 h 70"/>
                <a:gd name="T6" fmla="*/ 0 w 38"/>
                <a:gd name="T7" fmla="*/ 70 h 70"/>
                <a:gd name="T8" fmla="*/ 37 w 38"/>
                <a:gd name="T9" fmla="*/ 16 h 70"/>
                <a:gd name="T10" fmla="*/ 38 w 38"/>
                <a:gd name="T1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70">
                  <a:moveTo>
                    <a:pt x="38" y="0"/>
                  </a:moveTo>
                  <a:cubicBezTo>
                    <a:pt x="38" y="4"/>
                    <a:pt x="38" y="9"/>
                    <a:pt x="37" y="16"/>
                  </a:cubicBezTo>
                  <a:cubicBezTo>
                    <a:pt x="32" y="47"/>
                    <a:pt x="21" y="64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21" y="64"/>
                    <a:pt x="32" y="47"/>
                    <a:pt x="37" y="16"/>
                  </a:cubicBezTo>
                  <a:cubicBezTo>
                    <a:pt x="38" y="10"/>
                    <a:pt x="38" y="4"/>
                    <a:pt x="38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6">
              <a:extLst>
                <a:ext uri="{FF2B5EF4-FFF2-40B4-BE49-F238E27FC236}">
                  <a16:creationId xmlns:a16="http://schemas.microsoft.com/office/drawing/2014/main" xmlns="" id="{8E72D426-3E4B-43C3-93E3-6A45CAA7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725" y="2344738"/>
              <a:ext cx="38100" cy="17463"/>
            </a:xfrm>
            <a:custGeom>
              <a:avLst/>
              <a:gdLst>
                <a:gd name="T0" fmla="*/ 0 w 98"/>
                <a:gd name="T1" fmla="*/ 0 h 44"/>
                <a:gd name="T2" fmla="*/ 0 w 98"/>
                <a:gd name="T3" fmla="*/ 0 h 44"/>
                <a:gd name="T4" fmla="*/ 98 w 98"/>
                <a:gd name="T5" fmla="*/ 44 h 44"/>
                <a:gd name="T6" fmla="*/ 95 w 98"/>
                <a:gd name="T7" fmla="*/ 43 h 44"/>
                <a:gd name="T8" fmla="*/ 0 w 9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" y="19"/>
                    <a:pt x="64" y="35"/>
                    <a:pt x="98" y="44"/>
                  </a:cubicBezTo>
                  <a:cubicBezTo>
                    <a:pt x="97" y="43"/>
                    <a:pt x="96" y="43"/>
                    <a:pt x="95" y="43"/>
                  </a:cubicBezTo>
                  <a:cubicBezTo>
                    <a:pt x="61" y="34"/>
                    <a:pt x="29" y="19"/>
                    <a:pt x="0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67">
              <a:extLst>
                <a:ext uri="{FF2B5EF4-FFF2-40B4-BE49-F238E27FC236}">
                  <a16:creationId xmlns:a16="http://schemas.microsoft.com/office/drawing/2014/main" xmlns="" id="{A1C12F4C-C137-465B-B241-73C9901C9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725" y="2344738"/>
              <a:ext cx="63500" cy="130175"/>
            </a:xfrm>
            <a:custGeom>
              <a:avLst/>
              <a:gdLst>
                <a:gd name="T0" fmla="*/ 0 w 162"/>
                <a:gd name="T1" fmla="*/ 0 h 327"/>
                <a:gd name="T2" fmla="*/ 0 w 162"/>
                <a:gd name="T3" fmla="*/ 289 h 327"/>
                <a:gd name="T4" fmla="*/ 0 w 162"/>
                <a:gd name="T5" fmla="*/ 289 h 327"/>
                <a:gd name="T6" fmla="*/ 0 w 162"/>
                <a:gd name="T7" fmla="*/ 289 h 327"/>
                <a:gd name="T8" fmla="*/ 0 w 162"/>
                <a:gd name="T9" fmla="*/ 289 h 327"/>
                <a:gd name="T10" fmla="*/ 51 w 162"/>
                <a:gd name="T11" fmla="*/ 327 h 327"/>
                <a:gd name="T12" fmla="*/ 144 w 162"/>
                <a:gd name="T13" fmla="*/ 192 h 327"/>
                <a:gd name="T14" fmla="*/ 144 w 162"/>
                <a:gd name="T15" fmla="*/ 191 h 327"/>
                <a:gd name="T16" fmla="*/ 162 w 162"/>
                <a:gd name="T17" fmla="*/ 63 h 327"/>
                <a:gd name="T18" fmla="*/ 162 w 162"/>
                <a:gd name="T19" fmla="*/ 52 h 327"/>
                <a:gd name="T20" fmla="*/ 132 w 162"/>
                <a:gd name="T21" fmla="*/ 50 h 327"/>
                <a:gd name="T22" fmla="*/ 98 w 162"/>
                <a:gd name="T23" fmla="*/ 44 h 327"/>
                <a:gd name="T24" fmla="*/ 0 w 162"/>
                <a:gd name="T2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" h="327">
                  <a:moveTo>
                    <a:pt x="0" y="0"/>
                  </a:moveTo>
                  <a:cubicBezTo>
                    <a:pt x="0" y="289"/>
                    <a:pt x="0" y="289"/>
                    <a:pt x="0" y="289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2" y="301"/>
                    <a:pt x="42" y="322"/>
                    <a:pt x="51" y="327"/>
                  </a:cubicBezTo>
                  <a:cubicBezTo>
                    <a:pt x="80" y="308"/>
                    <a:pt x="116" y="270"/>
                    <a:pt x="144" y="192"/>
                  </a:cubicBezTo>
                  <a:cubicBezTo>
                    <a:pt x="144" y="191"/>
                    <a:pt x="144" y="191"/>
                    <a:pt x="144" y="191"/>
                  </a:cubicBezTo>
                  <a:cubicBezTo>
                    <a:pt x="144" y="190"/>
                    <a:pt x="162" y="149"/>
                    <a:pt x="162" y="63"/>
                  </a:cubicBezTo>
                  <a:cubicBezTo>
                    <a:pt x="162" y="59"/>
                    <a:pt x="162" y="56"/>
                    <a:pt x="162" y="52"/>
                  </a:cubicBezTo>
                  <a:cubicBezTo>
                    <a:pt x="152" y="52"/>
                    <a:pt x="142" y="51"/>
                    <a:pt x="132" y="50"/>
                  </a:cubicBezTo>
                  <a:cubicBezTo>
                    <a:pt x="121" y="49"/>
                    <a:pt x="110" y="46"/>
                    <a:pt x="98" y="44"/>
                  </a:cubicBezTo>
                  <a:cubicBezTo>
                    <a:pt x="64" y="35"/>
                    <a:pt x="30" y="19"/>
                    <a:pt x="0" y="0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68">
              <a:extLst>
                <a:ext uri="{FF2B5EF4-FFF2-40B4-BE49-F238E27FC236}">
                  <a16:creationId xmlns:a16="http://schemas.microsoft.com/office/drawing/2014/main" xmlns="" id="{3F241B35-85C6-44BD-BC34-AD38D293C6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1725" y="2344738"/>
              <a:ext cx="63500" cy="130175"/>
            </a:xfrm>
            <a:custGeom>
              <a:avLst/>
              <a:gdLst>
                <a:gd name="T0" fmla="*/ 162 w 162"/>
                <a:gd name="T1" fmla="*/ 63 h 327"/>
                <a:gd name="T2" fmla="*/ 144 w 162"/>
                <a:gd name="T3" fmla="*/ 191 h 327"/>
                <a:gd name="T4" fmla="*/ 144 w 162"/>
                <a:gd name="T5" fmla="*/ 192 h 327"/>
                <a:gd name="T6" fmla="*/ 51 w 162"/>
                <a:gd name="T7" fmla="*/ 327 h 327"/>
                <a:gd name="T8" fmla="*/ 0 w 162"/>
                <a:gd name="T9" fmla="*/ 289 h 327"/>
                <a:gd name="T10" fmla="*/ 0 w 162"/>
                <a:gd name="T11" fmla="*/ 289 h 327"/>
                <a:gd name="T12" fmla="*/ 0 w 162"/>
                <a:gd name="T13" fmla="*/ 289 h 327"/>
                <a:gd name="T14" fmla="*/ 0 w 162"/>
                <a:gd name="T15" fmla="*/ 289 h 327"/>
                <a:gd name="T16" fmla="*/ 0 w 162"/>
                <a:gd name="T17" fmla="*/ 289 h 327"/>
                <a:gd name="T18" fmla="*/ 51 w 162"/>
                <a:gd name="T19" fmla="*/ 327 h 327"/>
                <a:gd name="T20" fmla="*/ 144 w 162"/>
                <a:gd name="T21" fmla="*/ 192 h 327"/>
                <a:gd name="T22" fmla="*/ 144 w 162"/>
                <a:gd name="T23" fmla="*/ 191 h 327"/>
                <a:gd name="T24" fmla="*/ 162 w 162"/>
                <a:gd name="T25" fmla="*/ 63 h 327"/>
                <a:gd name="T26" fmla="*/ 0 w 162"/>
                <a:gd name="T27" fmla="*/ 0 h 327"/>
                <a:gd name="T28" fmla="*/ 0 w 162"/>
                <a:gd name="T29" fmla="*/ 0 h 327"/>
                <a:gd name="T30" fmla="*/ 95 w 162"/>
                <a:gd name="T31" fmla="*/ 43 h 327"/>
                <a:gd name="T32" fmla="*/ 0 w 162"/>
                <a:gd name="T3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327">
                  <a:moveTo>
                    <a:pt x="162" y="63"/>
                  </a:moveTo>
                  <a:cubicBezTo>
                    <a:pt x="162" y="149"/>
                    <a:pt x="144" y="190"/>
                    <a:pt x="144" y="191"/>
                  </a:cubicBezTo>
                  <a:cubicBezTo>
                    <a:pt x="144" y="192"/>
                    <a:pt x="144" y="192"/>
                    <a:pt x="144" y="192"/>
                  </a:cubicBezTo>
                  <a:cubicBezTo>
                    <a:pt x="116" y="270"/>
                    <a:pt x="80" y="308"/>
                    <a:pt x="51" y="327"/>
                  </a:cubicBezTo>
                  <a:cubicBezTo>
                    <a:pt x="42" y="322"/>
                    <a:pt x="2" y="301"/>
                    <a:pt x="0" y="289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2" y="301"/>
                    <a:pt x="42" y="322"/>
                    <a:pt x="51" y="327"/>
                  </a:cubicBezTo>
                  <a:cubicBezTo>
                    <a:pt x="80" y="308"/>
                    <a:pt x="116" y="270"/>
                    <a:pt x="144" y="192"/>
                  </a:cubicBezTo>
                  <a:cubicBezTo>
                    <a:pt x="144" y="191"/>
                    <a:pt x="144" y="191"/>
                    <a:pt x="144" y="191"/>
                  </a:cubicBezTo>
                  <a:cubicBezTo>
                    <a:pt x="144" y="190"/>
                    <a:pt x="162" y="149"/>
                    <a:pt x="162" y="6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19"/>
                    <a:pt x="61" y="34"/>
                    <a:pt x="95" y="43"/>
                  </a:cubicBezTo>
                  <a:cubicBezTo>
                    <a:pt x="61" y="34"/>
                    <a:pt x="29" y="19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Speech Bubble: Rectangle 43">
            <a:extLst>
              <a:ext uri="{FF2B5EF4-FFF2-40B4-BE49-F238E27FC236}">
                <a16:creationId xmlns:a16="http://schemas.microsoft.com/office/drawing/2014/main" xmlns="" id="{D895C6CC-3A95-437D-BE93-272C4EF4A510}"/>
              </a:ext>
            </a:extLst>
          </p:cNvPr>
          <p:cNvSpPr/>
          <p:nvPr/>
        </p:nvSpPr>
        <p:spPr>
          <a:xfrm>
            <a:off x="443346" y="281074"/>
            <a:ext cx="3685310" cy="1776293"/>
          </a:xfrm>
          <a:prstGeom prst="wedgeRectCallout">
            <a:avLst>
              <a:gd name="adj1" fmla="val -16085"/>
              <a:gd name="adj2" fmla="val 68297"/>
            </a:avLst>
          </a:prstGeom>
          <a:solidFill>
            <a:srgbClr val="E6E7E8"/>
          </a:solidFill>
          <a:ln>
            <a:noFill/>
          </a:ln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</a:pPr>
            <a:r>
              <a:rPr lang="en-US" sz="2000" b="1" dirty="0">
                <a:solidFill>
                  <a:schemeClr val="tx1"/>
                </a:solidFill>
              </a:rPr>
              <a:t>Companies use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bg2"/>
                </a:solidFill>
              </a:rPr>
              <a:t>49% </a:t>
            </a:r>
            <a:r>
              <a:rPr lang="en-US" sz="2000" b="1" dirty="0">
                <a:solidFill>
                  <a:schemeClr val="tx1"/>
                </a:solidFill>
              </a:rPr>
              <a:t>more Cloud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/>
              <a:t>s</a:t>
            </a:r>
            <a:r>
              <a:rPr lang="en-US" sz="2000" b="1" dirty="0">
                <a:solidFill>
                  <a:schemeClr val="tx1"/>
                </a:solidFill>
              </a:rPr>
              <a:t>ervices with a CASB.</a:t>
            </a:r>
          </a:p>
        </p:txBody>
      </p:sp>
      <p:sp>
        <p:nvSpPr>
          <p:cNvPr id="45" name="Speech Bubble: Rectangle 44">
            <a:extLst>
              <a:ext uri="{FF2B5EF4-FFF2-40B4-BE49-F238E27FC236}">
                <a16:creationId xmlns:a16="http://schemas.microsoft.com/office/drawing/2014/main" xmlns="" id="{44827BBA-537F-456F-AF8C-60CE689B53D3}"/>
              </a:ext>
            </a:extLst>
          </p:cNvPr>
          <p:cNvSpPr/>
          <p:nvPr/>
        </p:nvSpPr>
        <p:spPr>
          <a:xfrm>
            <a:off x="5015345" y="277092"/>
            <a:ext cx="3685310" cy="1774437"/>
          </a:xfrm>
          <a:prstGeom prst="wedgeRectCallout">
            <a:avLst>
              <a:gd name="adj1" fmla="val 17170"/>
              <a:gd name="adj2" fmla="val 70210"/>
            </a:avLst>
          </a:prstGeom>
          <a:solidFill>
            <a:srgbClr val="E6E7E8"/>
          </a:solidFill>
          <a:ln>
            <a:noFill/>
          </a:ln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5000"/>
              </a:lnSpc>
            </a:pPr>
            <a:r>
              <a:rPr lang="en-US" sz="2000" b="1" dirty="0">
                <a:solidFill>
                  <a:schemeClr val="tx1"/>
                </a:solidFill>
              </a:rPr>
              <a:t>The average organization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uses approximately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bg2"/>
                </a:solidFill>
              </a:rPr>
              <a:t>2,000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Cloud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37597688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05E2B5BC-9713-4C7C-BB16-1D7C2493B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063456"/>
              </p:ext>
            </p:extLst>
          </p:nvPr>
        </p:nvGraphicFramePr>
        <p:xfrm>
          <a:off x="457201" y="829252"/>
          <a:ext cx="6016844" cy="3820423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6016844">
                  <a:extLst>
                    <a:ext uri="{9D8B030D-6E8A-4147-A177-3AD203B41FA5}">
                      <a16:colId xmlns:a16="http://schemas.microsoft.com/office/drawing/2014/main" xmlns="" val="3685376282"/>
                    </a:ext>
                  </a:extLst>
                </a:gridCol>
              </a:tblGrid>
              <a:tr h="545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average organization uses </a:t>
                      </a: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1,935 Cloud services, </a:t>
                      </a:r>
                      <a:b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but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mistakenly believes that figure is closer to 30.</a:t>
                      </a:r>
                      <a:endParaRPr lang="en-GB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1162493"/>
                  </a:ext>
                </a:extLst>
              </a:tr>
              <a:tr h="545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the Cloud services organizations use, </a:t>
                      </a:r>
                      <a:b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about </a:t>
                      </a: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 are ranked as high risk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medium risk.</a:t>
                      </a:r>
                      <a:endParaRPr lang="en-GB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941282"/>
                  </a:ext>
                </a:extLst>
              </a:tr>
              <a:tr h="77050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80% of all organizations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experience at least one compromised account a month, and less than </a:t>
                      </a: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 of Cloud services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 </a:t>
                      </a:r>
                      <a:b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multi-factor authentication.</a:t>
                      </a:r>
                      <a:endParaRPr lang="en-GB" sz="1400" b="1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483657"/>
                  </a:ext>
                </a:extLst>
              </a:tr>
              <a:tr h="545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average, </a:t>
                      </a: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21% of all files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Cloud contain </a:t>
                      </a:r>
                      <a:b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sensitive information.</a:t>
                      </a:r>
                      <a:endParaRPr lang="en-GB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0123001"/>
                  </a:ext>
                </a:extLst>
              </a:tr>
              <a:tr h="545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organizations have difficulty collaborating securely </a:t>
                      </a:r>
                      <a:b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external business partners because of </a:t>
                      </a: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unknown risks.</a:t>
                      </a:r>
                      <a:endParaRPr lang="en-GB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9644763"/>
                  </a:ext>
                </a:extLst>
              </a:tr>
              <a:tr h="545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 are using personal instances of AWS and Azure,  potentially </a:t>
                      </a: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bypassing IT controls. </a:t>
                      </a:r>
                      <a:endParaRPr lang="en-GB" sz="1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8223725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takes </a:t>
                      </a: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lots of manual effort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identify risk services.</a:t>
                      </a:r>
                      <a:endParaRPr lang="en-GB" sz="1400" b="1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339920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6A5B5DA8-7887-485B-9E17-A54FDD0F0EB3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The Challenges of Shadow IT</a:t>
            </a:r>
          </a:p>
        </p:txBody>
      </p:sp>
      <p:pic>
        <p:nvPicPr>
          <p:cNvPr id="6" name="Picture 5" descr="A red sign with white text&#10;&#10;Description automatically generated">
            <a:extLst>
              <a:ext uri="{FF2B5EF4-FFF2-40B4-BE49-F238E27FC236}">
                <a16:creationId xmlns:a16="http://schemas.microsoft.com/office/drawing/2014/main" xmlns="" id="{0211FCF1-6346-4F89-8AF6-A732DD23E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48" y="810723"/>
            <a:ext cx="2085041" cy="394854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12330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05E2B5BC-9713-4C7C-BB16-1D7C2493B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968120"/>
              </p:ext>
            </p:extLst>
          </p:nvPr>
        </p:nvGraphicFramePr>
        <p:xfrm>
          <a:off x="457201" y="808646"/>
          <a:ext cx="6130702" cy="399796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6130702">
                  <a:extLst>
                    <a:ext uri="{9D8B030D-6E8A-4147-A177-3AD203B41FA5}">
                      <a16:colId xmlns:a16="http://schemas.microsoft.com/office/drawing/2014/main" xmlns="" val="36853762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l" rtl="0"/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Higher cost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managing and securing multiple Cloud-collaboration and storage systems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116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Higher cost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using multiple or redundant Cloud services</a:t>
                      </a:r>
                      <a:endParaRPr lang="en-GB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941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Higher manpower cost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manually identifying and analyzing Cloud service activity</a:t>
                      </a:r>
                      <a:endParaRPr lang="en-GB" sz="1400" b="1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48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risk of data loss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 information sharing or storage with high-risk Cloud services</a:t>
                      </a:r>
                      <a:endParaRPr lang="en-GB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0123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risk of data loss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 use of redundant, insecure </a:t>
                      </a:r>
                      <a:b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file-sharing and collaboration services</a:t>
                      </a:r>
                      <a:endParaRPr lang="en-GB" sz="1400" b="1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964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Degraded user experience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multiple Cloud-service logins and services for data sharing</a:t>
                      </a:r>
                      <a:endParaRPr lang="en-GB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3399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risk of credential theft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using Cloud services with </a:t>
                      </a:r>
                      <a:b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poor authentication</a:t>
                      </a:r>
                      <a:endParaRPr lang="en-GB" sz="1400" b="1" dirty="0"/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3708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risk of compliance breach 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GDPR by using insecure </a:t>
                      </a:r>
                      <a:b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risky Cloud services</a:t>
                      </a:r>
                      <a:endParaRPr lang="en-GB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4982840"/>
                  </a:ext>
                </a:extLst>
              </a:tr>
            </a:tbl>
          </a:graphicData>
        </a:graphic>
      </p:graphicFrame>
      <p:pic>
        <p:nvPicPr>
          <p:cNvPr id="4" name="Picture 3" descr="A red sign with white text&#10;&#10;Description automatically generated">
            <a:extLst>
              <a:ext uri="{FF2B5EF4-FFF2-40B4-BE49-F238E27FC236}">
                <a16:creationId xmlns:a16="http://schemas.microsoft.com/office/drawing/2014/main" xmlns="" id="{DBA605E9-B68F-4A44-AB14-6664F76C5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48" y="810723"/>
            <a:ext cx="2085041" cy="394854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50478D5-7F9F-40C3-94F0-328D0204DECC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The Impact of Doing Nothing</a:t>
            </a:r>
          </a:p>
        </p:txBody>
      </p:sp>
    </p:spTree>
    <p:extLst>
      <p:ext uri="{BB962C8B-B14F-4D97-AF65-F5344CB8AC3E}">
        <p14:creationId xmlns:p14="http://schemas.microsoft.com/office/powerpoint/2010/main" val="197968334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xmlns="" id="{E07F9813-5A44-4347-B54B-0C927B2647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815093"/>
              </p:ext>
            </p:extLst>
          </p:nvPr>
        </p:nvGraphicFramePr>
        <p:xfrm>
          <a:off x="457201" y="926305"/>
          <a:ext cx="7477123" cy="4063646"/>
        </p:xfrm>
        <a:graphic>
          <a:graphicData uri="http://schemas.openxmlformats.org/drawingml/2006/table">
            <a:tbl>
              <a:tblPr firstRow="1" firstCol="1" bandRow="1"/>
              <a:tblGrid>
                <a:gridCol w="7477123">
                  <a:extLst>
                    <a:ext uri="{9D8B030D-6E8A-4147-A177-3AD203B41FA5}">
                      <a16:colId xmlns:a16="http://schemas.microsoft.com/office/drawing/2014/main" xmlns="" val="1840366933"/>
                    </a:ext>
                  </a:extLst>
                </a:gridCol>
              </a:tblGrid>
              <a:tr h="4063646">
                <a:tc>
                  <a:txBody>
                    <a:bodyPr/>
                    <a:lstStyle/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dirty="0">
                          <a:solidFill>
                            <a:srgbClr val="53565A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Describe how you identify potentially malicious Cloud services </a:t>
                      </a:r>
                      <a:br>
                        <a:rPr lang="en-US" sz="1300" dirty="0">
                          <a:solidFill>
                            <a:srgbClr val="53565A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en-US" sz="1300" dirty="0">
                          <a:solidFill>
                            <a:srgbClr val="53565A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that bypass IT oversight.</a:t>
                      </a:r>
                    </a:p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dirty="0">
                          <a:solidFill>
                            <a:srgbClr val="53565A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Tell me about the types of data you upload to unsanctioned services.</a:t>
                      </a:r>
                    </a:p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 how you discover the number of users on O365.​</a:t>
                      </a:r>
                    </a:p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dirty="0">
                          <a:solidFill>
                            <a:srgbClr val="53565A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Explain how you identify high-risk services before sharing information.</a:t>
                      </a:r>
                    </a:p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you identify the number of collaboration and file-sharing services </a:t>
                      </a:r>
                      <a:b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use in the organization. What employees are using them?</a:t>
                      </a:r>
                    </a:p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dirty="0">
                          <a:solidFill>
                            <a:srgbClr val="53565A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Describe the risk of a GDPR-related breach to your business.</a:t>
                      </a:r>
                    </a:p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dirty="0">
                          <a:solidFill>
                            <a:srgbClr val="53565A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Describe the user experience to share files.</a:t>
                      </a:r>
                    </a:p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Tell me what industry regulations you are required to meet.​</a:t>
                      </a:r>
                    </a:p>
                    <a:p>
                      <a:pPr marL="342900" lvl="0" indent="-2286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dirty="0">
                          <a:solidFill>
                            <a:srgbClr val="53565A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Describe how these regulations impact the use of Cloud services.</a:t>
                      </a:r>
                    </a:p>
                    <a:p>
                      <a:pPr marL="342900" lvl="0" indent="-342900" rtl="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53565A"/>
                        </a:buClr>
                        <a:buFont typeface="+mj-lt"/>
                        <a:buAutoNum type="arabicPeriod"/>
                      </a:pPr>
                      <a: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 your current Cloud-security controls to prevent data loss on unsanctioned </a:t>
                      </a:r>
                      <a:b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potentially high-risk services.​</a:t>
                      </a:r>
                      <a:endParaRPr lang="en-GB" sz="13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5349" marR="6534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107036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A51948-D294-418C-97BF-46CEEC98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116" y="338440"/>
            <a:ext cx="1550442" cy="10087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0B7145E-0900-4D9B-BCB7-2E7955984C3D}"/>
              </a:ext>
            </a:extLst>
          </p:cNvPr>
          <p:cNvSpPr txBox="1">
            <a:spLocks/>
          </p:cNvSpPr>
          <p:nvPr/>
        </p:nvSpPr>
        <p:spPr>
          <a:xfrm>
            <a:off x="457201" y="364633"/>
            <a:ext cx="8226356" cy="344979"/>
          </a:xfrm>
          <a:prstGeom prst="rect">
            <a:avLst/>
          </a:prstGeom>
        </p:spPr>
        <p:txBody>
          <a:bodyPr l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Top-10 Challenges for Every Organization</a:t>
            </a:r>
          </a:p>
        </p:txBody>
      </p:sp>
    </p:spTree>
    <p:extLst>
      <p:ext uri="{BB962C8B-B14F-4D97-AF65-F5344CB8AC3E}">
        <p14:creationId xmlns:p14="http://schemas.microsoft.com/office/powerpoint/2010/main" val="203819400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D32D10-12CF-4C7C-AF0B-7CEF9BA70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1922664"/>
            <a:ext cx="7666893" cy="1042773"/>
          </a:xfrm>
        </p:spPr>
        <p:txBody>
          <a:bodyPr/>
          <a:lstStyle/>
          <a:p>
            <a:r>
              <a:rPr lang="en-GB" dirty="0"/>
              <a:t>The Future: Enabling Organizations </a:t>
            </a:r>
            <a:br>
              <a:rPr lang="en-GB" dirty="0"/>
            </a:br>
            <a:r>
              <a:rPr lang="en-GB" dirty="0"/>
              <a:t>with Visibility and Control </a:t>
            </a:r>
          </a:p>
        </p:txBody>
      </p:sp>
    </p:spTree>
    <p:extLst>
      <p:ext uri="{BB962C8B-B14F-4D97-AF65-F5344CB8AC3E}">
        <p14:creationId xmlns:p14="http://schemas.microsoft.com/office/powerpoint/2010/main" val="82397155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cAfee_2017_Official">
  <a:themeElements>
    <a:clrScheme name="McAfee">
      <a:dk1>
        <a:srgbClr val="53565A"/>
      </a:dk1>
      <a:lt1>
        <a:srgbClr val="FFFFFF"/>
      </a:lt1>
      <a:dk2>
        <a:srgbClr val="75160D"/>
      </a:dk2>
      <a:lt2>
        <a:srgbClr val="C01818"/>
      </a:lt2>
      <a:accent1>
        <a:srgbClr val="C01818"/>
      </a:accent1>
      <a:accent2>
        <a:srgbClr val="939598"/>
      </a:accent2>
      <a:accent3>
        <a:srgbClr val="005FAE"/>
      </a:accent3>
      <a:accent4>
        <a:srgbClr val="73439A"/>
      </a:accent4>
      <a:accent5>
        <a:srgbClr val="F37321"/>
      </a:accent5>
      <a:accent6>
        <a:srgbClr val="00AEEF"/>
      </a:accent6>
      <a:hlink>
        <a:srgbClr val="183280"/>
      </a:hlink>
      <a:folHlink>
        <a:srgbClr val="4F296D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6E7E8"/>
        </a:solidFill>
        <a:ln>
          <a:noFill/>
        </a:ln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algn="ctr">
          <a:lnSpc>
            <a:spcPct val="95000"/>
          </a:lnSpc>
          <a:defRPr sz="1200" dirty="0" smtClean="0">
            <a:solidFill>
              <a:schemeClr val="tx1"/>
            </a:solidFill>
          </a:defRPr>
        </a:defPPr>
      </a:lst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5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cAfee_2017_Official" id="{5D8CDE10-7E43-4075-B613-4E529CDBE91B}" vid="{33F87248-F435-4ADE-AC35-067FA26E13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</Words>
  <Application>Microsoft Office PowerPoint</Application>
  <PresentationFormat>On-screen Show (16:9)</PresentationFormat>
  <Paragraphs>233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SimSun</vt:lpstr>
      <vt:lpstr>Arial</vt:lpstr>
      <vt:lpstr>Calibri</vt:lpstr>
      <vt:lpstr>Intel Clear</vt:lpstr>
      <vt:lpstr>Open Sans</vt:lpstr>
      <vt:lpstr>Open Sans Regular</vt:lpstr>
      <vt:lpstr>Open Sans Semibold</vt:lpstr>
      <vt:lpstr>Symbol</vt:lpstr>
      <vt:lpstr>Wingdings</vt:lpstr>
      <vt:lpstr>McAfee_2017_Official</vt:lpstr>
      <vt:lpstr>PowerPoint Presentation</vt:lpstr>
      <vt:lpstr>Objectives and Agenda </vt:lpstr>
      <vt:lpstr>What is Shadow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McAfee Does It Better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2021-07-20T02:08:57Z</dcterms:created>
  <dcterms:modified xsi:type="dcterms:W3CDTF">2021-08-01T02:29:44Z</dcterms:modified>
</cp:coreProperties>
</file>