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0" r:id="rId1"/>
  </p:sldMasterIdLst>
  <p:notesMasterIdLst>
    <p:notesMasterId r:id="rId77"/>
  </p:notesMasterIdLst>
  <p:sldIdLst>
    <p:sldId id="334" r:id="rId2"/>
    <p:sldId id="1802" r:id="rId3"/>
    <p:sldId id="1317" r:id="rId4"/>
    <p:sldId id="1846" r:id="rId5"/>
    <p:sldId id="941" r:id="rId6"/>
    <p:sldId id="942" r:id="rId7"/>
    <p:sldId id="1847" r:id="rId8"/>
    <p:sldId id="1289" r:id="rId9"/>
    <p:sldId id="1807" r:id="rId10"/>
    <p:sldId id="1857" r:id="rId11"/>
    <p:sldId id="1858" r:id="rId12"/>
    <p:sldId id="1828" r:id="rId13"/>
    <p:sldId id="1848" r:id="rId14"/>
    <p:sldId id="1808" r:id="rId15"/>
    <p:sldId id="1809" r:id="rId16"/>
    <p:sldId id="1811" r:id="rId17"/>
    <p:sldId id="1279" r:id="rId18"/>
    <p:sldId id="1813" r:id="rId19"/>
    <p:sldId id="1844" r:id="rId20"/>
    <p:sldId id="1207" r:id="rId21"/>
    <p:sldId id="505" r:id="rId22"/>
    <p:sldId id="1854" r:id="rId23"/>
    <p:sldId id="348" r:id="rId24"/>
    <p:sldId id="1803" r:id="rId25"/>
    <p:sldId id="1814" r:id="rId26"/>
    <p:sldId id="1292" r:id="rId27"/>
    <p:sldId id="1856" r:id="rId28"/>
    <p:sldId id="1346" r:id="rId29"/>
    <p:sldId id="1347" r:id="rId30"/>
    <p:sldId id="842" r:id="rId31"/>
    <p:sldId id="1348" r:id="rId32"/>
    <p:sldId id="1042" r:id="rId33"/>
    <p:sldId id="1043" r:id="rId34"/>
    <p:sldId id="1044" r:id="rId35"/>
    <p:sldId id="1045" r:id="rId36"/>
    <p:sldId id="1046" r:id="rId37"/>
    <p:sldId id="1047" r:id="rId38"/>
    <p:sldId id="1049" r:id="rId39"/>
    <p:sldId id="266" r:id="rId40"/>
    <p:sldId id="273" r:id="rId41"/>
    <p:sldId id="274" r:id="rId42"/>
    <p:sldId id="275" r:id="rId43"/>
    <p:sldId id="271" r:id="rId44"/>
    <p:sldId id="276" r:id="rId45"/>
    <p:sldId id="277" r:id="rId46"/>
    <p:sldId id="278" r:id="rId47"/>
    <p:sldId id="280" r:id="rId48"/>
    <p:sldId id="281" r:id="rId49"/>
    <p:sldId id="282" r:id="rId50"/>
    <p:sldId id="283" r:id="rId51"/>
    <p:sldId id="285" r:id="rId52"/>
    <p:sldId id="284" r:id="rId53"/>
    <p:sldId id="286" r:id="rId54"/>
    <p:sldId id="287" r:id="rId55"/>
    <p:sldId id="289" r:id="rId56"/>
    <p:sldId id="290" r:id="rId57"/>
    <p:sldId id="291" r:id="rId58"/>
    <p:sldId id="1054" r:id="rId59"/>
    <p:sldId id="294" r:id="rId60"/>
    <p:sldId id="295" r:id="rId61"/>
    <p:sldId id="1055" r:id="rId62"/>
    <p:sldId id="1056" r:id="rId63"/>
    <p:sldId id="1057" r:id="rId64"/>
    <p:sldId id="1058" r:id="rId65"/>
    <p:sldId id="1059" r:id="rId66"/>
    <p:sldId id="1050" r:id="rId67"/>
    <p:sldId id="1051" r:id="rId68"/>
    <p:sldId id="1052" r:id="rId69"/>
    <p:sldId id="1053" r:id="rId70"/>
    <p:sldId id="1039" r:id="rId71"/>
    <p:sldId id="1021" r:id="rId72"/>
    <p:sldId id="1080" r:id="rId73"/>
    <p:sldId id="1081" r:id="rId74"/>
    <p:sldId id="1082" r:id="rId75"/>
    <p:sldId id="292" r:id="rId76"/>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24F69F2E-3F79-7745-969B-9554B08039FF}">
          <p14:sldIdLst>
            <p14:sldId id="334"/>
          </p14:sldIdLst>
        </p14:section>
        <p14:section name="First Meeting" id="{37976CD6-6136-7F44-A11C-4B7C5E2BBDBB}">
          <p14:sldIdLst>
            <p14:sldId id="1802"/>
            <p14:sldId id="1317"/>
            <p14:sldId id="1846"/>
            <p14:sldId id="941"/>
            <p14:sldId id="942"/>
            <p14:sldId id="1847"/>
            <p14:sldId id="1289"/>
            <p14:sldId id="1807"/>
            <p14:sldId id="1857"/>
            <p14:sldId id="1858"/>
            <p14:sldId id="1828"/>
            <p14:sldId id="1848"/>
            <p14:sldId id="1808"/>
            <p14:sldId id="1809"/>
            <p14:sldId id="1811"/>
            <p14:sldId id="1279"/>
            <p14:sldId id="1813"/>
            <p14:sldId id="1844"/>
            <p14:sldId id="1207"/>
            <p14:sldId id="505"/>
            <p14:sldId id="1854"/>
            <p14:sldId id="348"/>
            <p14:sldId id="1803"/>
            <p14:sldId id="1814"/>
            <p14:sldId id="1292"/>
            <p14:sldId id="1856"/>
            <p14:sldId id="1346"/>
            <p14:sldId id="1347"/>
            <p14:sldId id="842"/>
            <p14:sldId id="1348"/>
          </p14:sldIdLst>
        </p14:section>
        <p14:section name="Customers Library" id="{0378E636-1619-DE49-A388-22D6ED4BF6C9}">
          <p14:sldIdLst/>
        </p14:section>
        <p14:section name="Office 365 Security" id="{6CD47E01-85D8-6F45-A35D-0ACF1B9CEDC2}">
          <p14:sldIdLst>
            <p14:sldId id="1042"/>
            <p14:sldId id="1043"/>
            <p14:sldId id="1044"/>
            <p14:sldId id="1045"/>
            <p14:sldId id="1046"/>
            <p14:sldId id="1047"/>
            <p14:sldId id="1049"/>
            <p14:sldId id="266"/>
            <p14:sldId id="273"/>
            <p14:sldId id="274"/>
            <p14:sldId id="275"/>
            <p14:sldId id="271"/>
            <p14:sldId id="276"/>
            <p14:sldId id="277"/>
            <p14:sldId id="278"/>
            <p14:sldId id="280"/>
            <p14:sldId id="281"/>
            <p14:sldId id="282"/>
            <p14:sldId id="283"/>
            <p14:sldId id="285"/>
            <p14:sldId id="284"/>
            <p14:sldId id="286"/>
            <p14:sldId id="287"/>
            <p14:sldId id="289"/>
            <p14:sldId id="290"/>
            <p14:sldId id="291"/>
            <p14:sldId id="1054"/>
            <p14:sldId id="294"/>
            <p14:sldId id="295"/>
            <p14:sldId id="1055"/>
            <p14:sldId id="1056"/>
            <p14:sldId id="1057"/>
            <p14:sldId id="1058"/>
            <p14:sldId id="1059"/>
            <p14:sldId id="1050"/>
            <p14:sldId id="1051"/>
            <p14:sldId id="1052"/>
            <p14:sldId id="1053"/>
            <p14:sldId id="1039"/>
            <p14:sldId id="1021"/>
            <p14:sldId id="1080"/>
            <p14:sldId id="1081"/>
            <p14:sldId id="1082"/>
          </p14:sldIdLst>
        </p14:section>
        <p14:section name="Partners" id="{2C8CBE97-550D-6D45-ACE7-E3773FF7D6BF}">
          <p14:sldIdLst>
            <p14:sldId id="292"/>
          </p14:sldIdLst>
        </p14:section>
      </p14:sectionLst>
    </p:ext>
    <p:ext uri="{EFAFB233-063F-42B5-8137-9DF3F51BA10A}">
      <p15:sldGuideLst xmlns:p15="http://schemas.microsoft.com/office/powerpoint/2012/main">
        <p15:guide id="1" orient="horz" pos="2580" userDrawn="1">
          <p15:clr>
            <a:srgbClr val="A4A3A4"/>
          </p15:clr>
        </p15:guide>
        <p15:guide id="2" orient="horz" pos="123">
          <p15:clr>
            <a:srgbClr val="A4A3A4"/>
          </p15:clr>
        </p15:guide>
        <p15:guide id="3" orient="horz" pos="540" userDrawn="1">
          <p15:clr>
            <a:srgbClr val="A4A3A4"/>
          </p15:clr>
        </p15:guide>
        <p15:guide id="4" orient="horz" pos="996" userDrawn="1">
          <p15:clr>
            <a:srgbClr val="A4A3A4"/>
          </p15:clr>
        </p15:guide>
        <p15:guide id="5" orient="horz" pos="2892" userDrawn="1">
          <p15:clr>
            <a:srgbClr val="A4A3A4"/>
          </p15:clr>
        </p15:guide>
        <p15:guide id="6" pos="3576" userDrawn="1">
          <p15:clr>
            <a:srgbClr val="A4A3A4"/>
          </p15:clr>
        </p15:guide>
        <p15:guide id="7" pos="2160" userDrawn="1">
          <p15:clr>
            <a:srgbClr val="A4A3A4"/>
          </p15:clr>
        </p15:guide>
        <p15:guide id="8" orient="horz" pos="1932" userDrawn="1">
          <p15:clr>
            <a:srgbClr val="A4A3A4"/>
          </p15:clr>
        </p15:guide>
        <p15:guide id="9" pos="1320" userDrawn="1">
          <p15:clr>
            <a:srgbClr val="A4A3A4"/>
          </p15:clr>
        </p15:guide>
        <p15:guide id="10" orient="horz" pos="162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7BCE3"/>
    <a:srgbClr val="9DDFF8"/>
    <a:srgbClr val="FCFCFC"/>
    <a:srgbClr val="FAFAFA"/>
    <a:srgbClr val="D9D9D9"/>
    <a:srgbClr val="CD6E2D"/>
    <a:srgbClr val="F37321"/>
    <a:srgbClr val="0084B6"/>
    <a:srgbClr val="00AEEF"/>
    <a:srgbClr val="53565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282" autoAdjust="0"/>
    <p:restoredTop sz="90701" autoAdjust="0"/>
  </p:normalViewPr>
  <p:slideViewPr>
    <p:cSldViewPr snapToGrid="0" showGuides="1">
      <p:cViewPr varScale="1">
        <p:scale>
          <a:sx n="93" d="100"/>
          <a:sy n="93" d="100"/>
        </p:scale>
        <p:origin x="984" y="67"/>
      </p:cViewPr>
      <p:guideLst>
        <p:guide orient="horz" pos="2580"/>
        <p:guide orient="horz" pos="123"/>
        <p:guide orient="horz" pos="540"/>
        <p:guide orient="horz" pos="996"/>
        <p:guide orient="horz" pos="2892"/>
        <p:guide pos="3576"/>
        <p:guide pos="2160"/>
        <p:guide orient="horz" pos="1932"/>
        <p:guide pos="1320"/>
        <p:guide orient="horz" pos="1620"/>
      </p:guideLst>
    </p:cSldViewPr>
  </p:slideViewPr>
  <p:notesTextViewPr>
    <p:cViewPr>
      <p:scale>
        <a:sx n="1" d="1"/>
        <a:sy n="1" d="1"/>
      </p:scale>
      <p:origin x="0" y="0"/>
    </p:cViewPr>
  </p:notesTextViewPr>
  <p:sorterViewPr>
    <p:cViewPr varScale="1">
      <p:scale>
        <a:sx n="100" d="100"/>
        <a:sy n="100" d="100"/>
      </p:scale>
      <p:origin x="0" y="12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Open Sans" panose="020B0606030504020204" pitchFamily="34"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Open Sans" panose="020B0606030504020204" pitchFamily="34" charset="0"/>
              </a:defRPr>
            </a:lvl1pPr>
          </a:lstStyle>
          <a:p>
            <a:fld id="{76F2B82A-6F63-40D5-9F97-B113F10AA142}" type="datetimeFigureOut">
              <a:rPr lang="en-US" smtClean="0"/>
              <a:pPr/>
              <a:t>7/31/2021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Open Sans" panose="020B0606030504020204"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Open Sans" panose="020B0606030504020204" pitchFamily="34" charset="0"/>
              </a:defRPr>
            </a:lvl1pPr>
          </a:lstStyle>
          <a:p>
            <a:fld id="{953C94D5-8CF0-4BDF-ABFF-B8E2C08F7F7E}" type="slidenum">
              <a:rPr lang="en-US" smtClean="0"/>
              <a:pPr/>
              <a:t>‹#›</a:t>
            </a:fld>
            <a:endParaRPr lang="en-US" dirty="0"/>
          </a:p>
        </p:txBody>
      </p:sp>
    </p:spTree>
    <p:extLst>
      <p:ext uri="{BB962C8B-B14F-4D97-AF65-F5344CB8AC3E}">
        <p14:creationId xmlns:p14="http://schemas.microsoft.com/office/powerpoint/2010/main" val="3578286728"/>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Open Sans" panose="020B0606030504020204" pitchFamily="34" charset="0"/>
        <a:ea typeface="+mn-ea"/>
        <a:cs typeface="+mn-cs"/>
      </a:defRPr>
    </a:lvl1pPr>
    <a:lvl2pPr marL="342900" algn="l" defTabSz="685800" rtl="0" eaLnBrk="1" latinLnBrk="0" hangingPunct="1">
      <a:defRPr sz="900" kern="1200">
        <a:solidFill>
          <a:schemeClr val="tx1"/>
        </a:solidFill>
        <a:latin typeface="Open Sans" panose="020B0606030504020204" pitchFamily="34" charset="0"/>
        <a:ea typeface="+mn-ea"/>
        <a:cs typeface="+mn-cs"/>
      </a:defRPr>
    </a:lvl2pPr>
    <a:lvl3pPr marL="685800" algn="l" defTabSz="685800" rtl="0" eaLnBrk="1" latinLnBrk="0" hangingPunct="1">
      <a:defRPr sz="900" kern="1200">
        <a:solidFill>
          <a:schemeClr val="tx1"/>
        </a:solidFill>
        <a:latin typeface="Open Sans" panose="020B0606030504020204" pitchFamily="34" charset="0"/>
        <a:ea typeface="+mn-ea"/>
        <a:cs typeface="+mn-cs"/>
      </a:defRPr>
    </a:lvl3pPr>
    <a:lvl4pPr marL="1028700" algn="l" defTabSz="685800" rtl="0" eaLnBrk="1" latinLnBrk="0" hangingPunct="1">
      <a:defRPr sz="900" kern="1200">
        <a:solidFill>
          <a:schemeClr val="tx1"/>
        </a:solidFill>
        <a:latin typeface="Open Sans" panose="020B0606030504020204" pitchFamily="34" charset="0"/>
        <a:ea typeface="+mn-ea"/>
        <a:cs typeface="+mn-cs"/>
      </a:defRPr>
    </a:lvl4pPr>
    <a:lvl5pPr marL="1371600" algn="l" defTabSz="685800" rtl="0" eaLnBrk="1" latinLnBrk="0" hangingPunct="1">
      <a:defRPr sz="900" kern="1200">
        <a:solidFill>
          <a:schemeClr val="tx1"/>
        </a:solidFill>
        <a:latin typeface="Open Sans" panose="020B0606030504020204" pitchFamily="34" charset="0"/>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53C94D5-8CF0-4BDF-ABFF-B8E2C08F7F7E}" type="slidenum">
              <a:rPr lang="en-US" smtClean="0"/>
              <a:pPr/>
              <a:t>2</a:t>
            </a:fld>
            <a:endParaRPr lang="en-US" dirty="0"/>
          </a:p>
        </p:txBody>
      </p:sp>
    </p:spTree>
    <p:extLst>
      <p:ext uri="{BB962C8B-B14F-4D97-AF65-F5344CB8AC3E}">
        <p14:creationId xmlns:p14="http://schemas.microsoft.com/office/powerpoint/2010/main" val="220934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Office 365 is the most common home for sensitive information. Followed by Salesforce. </a:t>
            </a:r>
          </a:p>
          <a:p>
            <a:endParaRPr lang="en-US" dirty="0"/>
          </a:p>
          <a:p>
            <a:r>
              <a:rPr lang="en-US" dirty="0"/>
              <a:t>5% of sensitive data in the cloud goes to high risk shadow apps with limited security controls</a:t>
            </a:r>
          </a:p>
          <a:p>
            <a:endParaRPr lang="en-US" dirty="0"/>
          </a:p>
        </p:txBody>
      </p:sp>
      <p:sp>
        <p:nvSpPr>
          <p:cNvPr id="4" name="Slide Number Placeholder 3"/>
          <p:cNvSpPr>
            <a:spLocks noGrp="1"/>
          </p:cNvSpPr>
          <p:nvPr>
            <p:ph type="sldNum" sz="quarter" idx="5"/>
          </p:nvPr>
        </p:nvSpPr>
        <p:spPr/>
        <p:txBody>
          <a:bodyPr/>
          <a:lstStyle/>
          <a:p>
            <a:fld id="{953C94D5-8CF0-4BDF-ABFF-B8E2C08F7F7E}" type="slidenum">
              <a:rPr lang="en-US" smtClean="0"/>
              <a:pPr/>
              <a:t>13</a:t>
            </a:fld>
            <a:endParaRPr lang="en-US" dirty="0"/>
          </a:p>
        </p:txBody>
      </p:sp>
    </p:spTree>
    <p:extLst>
      <p:ext uri="{BB962C8B-B14F-4D97-AF65-F5344CB8AC3E}">
        <p14:creationId xmlns:p14="http://schemas.microsoft.com/office/powerpoint/2010/main" val="13768274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chemeClr val="tx1"/>
              </a:solidFill>
            </a:endParaRPr>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953C94D5-8CF0-4BDF-ABFF-B8E2C08F7F7E}"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17</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10609779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53C94D5-8CF0-4BDF-ABFF-B8E2C08F7F7E}" type="slidenum">
              <a:rPr lang="en-US" smtClean="0"/>
              <a:pPr/>
              <a:t>18</a:t>
            </a:fld>
            <a:endParaRPr lang="en-US" dirty="0"/>
          </a:p>
        </p:txBody>
      </p:sp>
    </p:spTree>
    <p:extLst>
      <p:ext uri="{BB962C8B-B14F-4D97-AF65-F5344CB8AC3E}">
        <p14:creationId xmlns:p14="http://schemas.microsoft.com/office/powerpoint/2010/main" val="11740555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53C94D5-8CF0-4BDF-ABFF-B8E2C08F7F7E}" type="slidenum">
              <a:rPr lang="en-US" smtClean="0"/>
              <a:pPr/>
              <a:t>19</a:t>
            </a:fld>
            <a:endParaRPr lang="en-US" dirty="0"/>
          </a:p>
        </p:txBody>
      </p:sp>
    </p:spTree>
    <p:extLst>
      <p:ext uri="{BB962C8B-B14F-4D97-AF65-F5344CB8AC3E}">
        <p14:creationId xmlns:p14="http://schemas.microsoft.com/office/powerpoint/2010/main" val="14001711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53C94D5-8CF0-4BDF-ABFF-B8E2C08F7F7E}" type="slidenum">
              <a:rPr lang="en-US" smtClean="0"/>
              <a:pPr/>
              <a:t>20</a:t>
            </a:fld>
            <a:endParaRPr lang="en-US" dirty="0"/>
          </a:p>
        </p:txBody>
      </p:sp>
    </p:spTree>
    <p:extLst>
      <p:ext uri="{BB962C8B-B14F-4D97-AF65-F5344CB8AC3E}">
        <p14:creationId xmlns:p14="http://schemas.microsoft.com/office/powerpoint/2010/main" val="15097016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53C94D5-8CF0-4BDF-ABFF-B8E2C08F7F7E}" type="slidenum">
              <a:rPr lang="en-US" smtClean="0"/>
              <a:pPr/>
              <a:t>21</a:t>
            </a:fld>
            <a:endParaRPr lang="en-US" dirty="0"/>
          </a:p>
        </p:txBody>
      </p:sp>
    </p:spTree>
    <p:extLst>
      <p:ext uri="{BB962C8B-B14F-4D97-AF65-F5344CB8AC3E}">
        <p14:creationId xmlns:p14="http://schemas.microsoft.com/office/powerpoint/2010/main" val="8004482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One of top 3 strategic partners, along with Microsoft</a:t>
            </a:r>
          </a:p>
          <a:p>
            <a:r>
              <a:rPr lang="en-US" baseline="0" dirty="0"/>
              <a:t>More to come</a:t>
            </a:r>
          </a:p>
          <a:p>
            <a:r>
              <a:rPr lang="en-US" baseline="0" dirty="0"/>
              <a:t>Todd Fennel won the CSO50 award</a:t>
            </a:r>
          </a:p>
        </p:txBody>
      </p:sp>
      <p:sp>
        <p:nvSpPr>
          <p:cNvPr id="4" name="Slide Number Placeholder 3"/>
          <p:cNvSpPr>
            <a:spLocks noGrp="1"/>
          </p:cNvSpPr>
          <p:nvPr>
            <p:ph type="sldNum" sz="quarter" idx="10"/>
          </p:nvPr>
        </p:nvSpPr>
        <p:spPr/>
        <p:txBody>
          <a:bodyPr/>
          <a:lstStyle/>
          <a:p>
            <a:fld id="{953C94D5-8CF0-4BDF-ABFF-B8E2C08F7F7E}" type="slidenum">
              <a:rPr lang="en-US" smtClean="0"/>
              <a:pPr/>
              <a:t>26</a:t>
            </a:fld>
            <a:endParaRPr lang="en-US" dirty="0"/>
          </a:p>
        </p:txBody>
      </p:sp>
    </p:spTree>
    <p:extLst>
      <p:ext uri="{BB962C8B-B14F-4D97-AF65-F5344CB8AC3E}">
        <p14:creationId xmlns:p14="http://schemas.microsoft.com/office/powerpoint/2010/main" val="7997802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dirty="0"/>
              <a:t>And it’s not just Gartner that’s recognizing </a:t>
            </a:r>
            <a:r>
              <a:rPr lang="en-US" dirty="0" err="1"/>
              <a:t>Skyhigh</a:t>
            </a:r>
            <a:r>
              <a:rPr lang="en-US" dirty="0"/>
              <a:t> as the Leading CASB</a:t>
            </a:r>
            <a:r>
              <a:rPr lang="en-US" baseline="0" dirty="0"/>
              <a:t> – in fact </a:t>
            </a:r>
            <a:r>
              <a:rPr lang="en-US" baseline="0" dirty="0" err="1"/>
              <a:t>Skyhigh</a:t>
            </a:r>
            <a:r>
              <a:rPr lang="en-US" baseline="0" dirty="0"/>
              <a:t> is the only CASB that was names a leader by all three major analysts in this space – Gartner, Forrester, and IDC.  Each analysts has their own process for evaluating solutions and each talks to a different set of end users and clients, so it’s quite telling that the one thing they all agreed upon was that </a:t>
            </a:r>
            <a:r>
              <a:rPr lang="en-US" baseline="0" dirty="0" err="1"/>
              <a:t>Skyhigh</a:t>
            </a:r>
            <a:r>
              <a:rPr lang="en-US" baseline="0" dirty="0"/>
              <a:t> is the leader in this market</a:t>
            </a:r>
            <a:endParaRPr lang="en-US" dirty="0"/>
          </a:p>
        </p:txBody>
      </p:sp>
      <p:sp>
        <p:nvSpPr>
          <p:cNvPr id="4" name="Slide Number Placeholder 3"/>
          <p:cNvSpPr>
            <a:spLocks noGrp="1"/>
          </p:cNvSpPr>
          <p:nvPr>
            <p:ph type="sldNum" sz="quarter" idx="10"/>
          </p:nvPr>
        </p:nvSpPr>
        <p:spPr/>
        <p:txBody>
          <a:bodyPr/>
          <a:lstStyle/>
          <a:p>
            <a:fld id="{953C94D5-8CF0-4BDF-ABFF-B8E2C08F7F7E}" type="slidenum">
              <a:rPr lang="en-US" smtClean="0"/>
              <a:pPr/>
              <a:t>27</a:t>
            </a:fld>
            <a:endParaRPr lang="en-US" dirty="0"/>
          </a:p>
        </p:txBody>
      </p:sp>
    </p:spTree>
    <p:extLst>
      <p:ext uri="{BB962C8B-B14F-4D97-AF65-F5344CB8AC3E}">
        <p14:creationId xmlns:p14="http://schemas.microsoft.com/office/powerpoint/2010/main" val="18598158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it’s not just Gartner that’s recognizing Skyhigh as the Leading CASB</a:t>
            </a:r>
            <a:r>
              <a:rPr lang="en-US" baseline="0" dirty="0"/>
              <a:t> – in fact Skyhigh is the only CASB that was names a leader by all three major analysts in this space – Gartner, Forrester, and IDC.  Each analysts has their own process for evaluating solutions and each talks to a different set of end users and clients, so it’s quite telling that the one thing they all agreed upon was that Skyhigh is the leader in this market</a:t>
            </a:r>
            <a:endParaRPr lang="en-US" dirty="0"/>
          </a:p>
        </p:txBody>
      </p:sp>
      <p:sp>
        <p:nvSpPr>
          <p:cNvPr id="4" name="Slide Number Placeholder 3"/>
          <p:cNvSpPr>
            <a:spLocks noGrp="1"/>
          </p:cNvSpPr>
          <p:nvPr>
            <p:ph type="sldNum" sz="quarter" idx="10"/>
          </p:nvPr>
        </p:nvSpPr>
        <p:spPr/>
        <p:txBody>
          <a:bodyPr/>
          <a:lstStyle/>
          <a:p>
            <a:fld id="{D5F8523C-8729-40F0-9536-D6C4CA3AD238}" type="slidenum">
              <a:rPr lang="en-US" smtClean="0"/>
              <a:pPr/>
              <a:t>28</a:t>
            </a:fld>
            <a:endParaRPr lang="en-US" dirty="0"/>
          </a:p>
        </p:txBody>
      </p:sp>
    </p:spTree>
    <p:extLst>
      <p:ext uri="{BB962C8B-B14F-4D97-AF65-F5344CB8AC3E}">
        <p14:creationId xmlns:p14="http://schemas.microsoft.com/office/powerpoint/2010/main" val="20045462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Gartner Peer Reviews Site https://</a:t>
            </a:r>
            <a:r>
              <a:rPr lang="en-US" dirty="0" err="1"/>
              <a:t>www.gartner.com</a:t>
            </a:r>
            <a:r>
              <a:rPr lang="en-US" dirty="0"/>
              <a:t>/reviews/market/cloud-access-security-brokers </a:t>
            </a:r>
          </a:p>
          <a:p>
            <a:endParaRPr lang="en-US" dirty="0"/>
          </a:p>
          <a:p>
            <a:r>
              <a:rPr lang="en-US" dirty="0"/>
              <a:t>Blog https://</a:t>
            </a:r>
            <a:r>
              <a:rPr lang="en-US" dirty="0" err="1"/>
              <a:t>www.skyhighnetworks.com</a:t>
            </a:r>
            <a:r>
              <a:rPr lang="en-US" dirty="0"/>
              <a:t>/cloud-security-blog/mcafee-named-a-2018-gartner-peer-insights-customers-choice-for-cloud-access-security-brokers-casb/ </a:t>
            </a:r>
          </a:p>
        </p:txBody>
      </p:sp>
      <p:sp>
        <p:nvSpPr>
          <p:cNvPr id="4" name="Slide Number Placeholder 3"/>
          <p:cNvSpPr>
            <a:spLocks noGrp="1"/>
          </p:cNvSpPr>
          <p:nvPr>
            <p:ph type="sldNum" sz="quarter" idx="10"/>
          </p:nvPr>
        </p:nvSpPr>
        <p:spPr/>
        <p:txBody>
          <a:bodyPr/>
          <a:lstStyle/>
          <a:p>
            <a:fld id="{953C94D5-8CF0-4BDF-ABFF-B8E2C08F7F7E}" type="slidenum">
              <a:rPr lang="en-US" smtClean="0"/>
              <a:pPr/>
              <a:t>29</a:t>
            </a:fld>
            <a:endParaRPr lang="en-US" dirty="0"/>
          </a:p>
        </p:txBody>
      </p:sp>
    </p:spTree>
    <p:extLst>
      <p:ext uri="{BB962C8B-B14F-4D97-AF65-F5344CB8AC3E}">
        <p14:creationId xmlns:p14="http://schemas.microsoft.com/office/powerpoint/2010/main" val="23185442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Cloud Network Traffic to reach 95% of all data center traffic by 2012</a:t>
            </a:r>
          </a:p>
          <a:p>
            <a:r>
              <a:rPr lang="en-US" dirty="0"/>
              <a:t>Source Cisco : https://</a:t>
            </a:r>
            <a:r>
              <a:rPr lang="en-US" dirty="0" err="1"/>
              <a:t>betanews.com</a:t>
            </a:r>
            <a:r>
              <a:rPr lang="en-US" dirty="0"/>
              <a:t>/2018/02/05/cloud-data-center-traffic/ </a:t>
            </a:r>
          </a:p>
        </p:txBody>
      </p:sp>
      <p:sp>
        <p:nvSpPr>
          <p:cNvPr id="4" name="Slide Number Placeholder 3"/>
          <p:cNvSpPr>
            <a:spLocks noGrp="1"/>
          </p:cNvSpPr>
          <p:nvPr>
            <p:ph type="sldNum" sz="quarter" idx="5"/>
          </p:nvPr>
        </p:nvSpPr>
        <p:spPr/>
        <p:txBody>
          <a:bodyPr/>
          <a:lstStyle/>
          <a:p>
            <a:fld id="{953C94D5-8CF0-4BDF-ABFF-B8E2C08F7F7E}" type="slidenum">
              <a:rPr lang="en-US" smtClean="0"/>
              <a:pPr/>
              <a:t>4</a:t>
            </a:fld>
            <a:endParaRPr lang="en-US" dirty="0"/>
          </a:p>
        </p:txBody>
      </p:sp>
    </p:spTree>
    <p:extLst>
      <p:ext uri="{BB962C8B-B14F-4D97-AF65-F5344CB8AC3E}">
        <p14:creationId xmlns:p14="http://schemas.microsoft.com/office/powerpoint/2010/main" val="35835186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53C94D5-8CF0-4BDF-ABFF-B8E2C08F7F7E}" type="slidenum">
              <a:rPr lang="en-US" smtClean="0"/>
              <a:pPr/>
              <a:t>30</a:t>
            </a:fld>
            <a:endParaRPr lang="en-US" dirty="0"/>
          </a:p>
        </p:txBody>
      </p:sp>
    </p:spTree>
    <p:extLst>
      <p:ext uri="{BB962C8B-B14F-4D97-AF65-F5344CB8AC3E}">
        <p14:creationId xmlns:p14="http://schemas.microsoft.com/office/powerpoint/2010/main" val="15164282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90000"/>
              </a:lnSpc>
              <a:spcBef>
                <a:spcPts val="1200"/>
              </a:spcBef>
              <a:spcAft>
                <a:spcPts val="0"/>
              </a:spcAft>
              <a:buClrTx/>
              <a:buSzPct val="100000"/>
              <a:buFont typeface="Arial" panose="020B0604020202020204" pitchFamily="34" charset="0"/>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And this is readily apparent when you look at our customer base today, which included over 600 enterprise customers and 30% of the Fortune 100.  To us this is the greatest honor, and you’ll notice that these customers are not specific to just regulated industries like financial services and healthcare – the common thread between all of these companies is they have sensitive and valuable data that they need to protect in the cloud.</a:t>
            </a:r>
          </a:p>
          <a:p>
            <a:endParaRPr lang="en-US" dirty="0"/>
          </a:p>
        </p:txBody>
      </p:sp>
      <p:sp>
        <p:nvSpPr>
          <p:cNvPr id="4" name="Slide Number Placeholder 3"/>
          <p:cNvSpPr>
            <a:spLocks noGrp="1"/>
          </p:cNvSpPr>
          <p:nvPr>
            <p:ph type="sldNum" sz="quarter" idx="10"/>
          </p:nvPr>
        </p:nvSpPr>
        <p:spPr/>
        <p:txBody>
          <a:bodyPr/>
          <a:lstStyle/>
          <a:p>
            <a:fld id="{953C94D5-8CF0-4BDF-ABFF-B8E2C08F7F7E}" type="slidenum">
              <a:rPr lang="en-US" smtClean="0"/>
              <a:pPr/>
              <a:t>31</a:t>
            </a:fld>
            <a:endParaRPr lang="en-US" dirty="0"/>
          </a:p>
        </p:txBody>
      </p:sp>
    </p:spTree>
    <p:extLst>
      <p:ext uri="{BB962C8B-B14F-4D97-AF65-F5344CB8AC3E}">
        <p14:creationId xmlns:p14="http://schemas.microsoft.com/office/powerpoint/2010/main" val="9025577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53C94D5-8CF0-4BDF-ABFF-B8E2C08F7F7E}" type="slidenum">
              <a:rPr lang="en-US" smtClean="0"/>
              <a:pPr/>
              <a:t>32</a:t>
            </a:fld>
            <a:endParaRPr lang="en-US" dirty="0"/>
          </a:p>
        </p:txBody>
      </p:sp>
    </p:spTree>
    <p:extLst>
      <p:ext uri="{BB962C8B-B14F-4D97-AF65-F5344CB8AC3E}">
        <p14:creationId xmlns:p14="http://schemas.microsoft.com/office/powerpoint/2010/main" val="9540949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dirty="0"/>
              <a:t>Gartner</a:t>
            </a:r>
            <a:r>
              <a:rPr lang="en-US" sz="900" baseline="0" dirty="0"/>
              <a:t> has taken a hard look at both the native and add-on security capabilities of Office 365 and is seeing some major gaps in what’s available from Microsoft.  They are actively advising their clients to strongly consider a CASB to “add more robust DLP, User Behavior Analytics, and policy enforcement capabilities for O365”.  This echoes what we’re hearing from customers.  I was speaking with Jason Witty, the CISO of US Bank recently and he summed it up by saying – “O365 has consumer grade security for what is our enterprise’s most important cloud service.  It just doesn’t cut it, no matter what license level your on.  That’s why we brought in </a:t>
            </a:r>
            <a:r>
              <a:rPr lang="en-US" sz="900" baseline="0" dirty="0" err="1"/>
              <a:t>Skyhigh</a:t>
            </a:r>
            <a:r>
              <a:rPr lang="en-US" sz="900" baseline="0" dirty="0"/>
              <a:t> to fill the significant gaps.”</a:t>
            </a:r>
          </a:p>
          <a:p>
            <a:endParaRPr lang="en-US" dirty="0"/>
          </a:p>
        </p:txBody>
      </p:sp>
      <p:sp>
        <p:nvSpPr>
          <p:cNvPr id="4" name="Slide Number Placeholder 3"/>
          <p:cNvSpPr>
            <a:spLocks noGrp="1"/>
          </p:cNvSpPr>
          <p:nvPr>
            <p:ph type="sldNum" sz="quarter" idx="10"/>
          </p:nvPr>
        </p:nvSpPr>
        <p:spPr/>
        <p:txBody>
          <a:bodyPr/>
          <a:lstStyle/>
          <a:p>
            <a:fld id="{953C94D5-8CF0-4BDF-ABFF-B8E2C08F7F7E}" type="slidenum">
              <a:rPr lang="en-US" smtClean="0"/>
              <a:pPr/>
              <a:t>33</a:t>
            </a:fld>
            <a:endParaRPr lang="en-US" dirty="0"/>
          </a:p>
        </p:txBody>
      </p:sp>
    </p:spTree>
    <p:extLst>
      <p:ext uri="{BB962C8B-B14F-4D97-AF65-F5344CB8AC3E}">
        <p14:creationId xmlns:p14="http://schemas.microsoft.com/office/powerpoint/2010/main" val="23375712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Here are a few examples of very common security incidents that bypass network security controls like an SWG or a forward proxy.  There are many specific types of O365 security incidents of course, but here are a few illustrative examples: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Open Sans" panose="020B0606030504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Click</a:t>
            </a:r>
            <a:r>
              <a:rPr kumimoji="0" lang="en-US" sz="900" b="0"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 an employee edits a doc in </a:t>
            </a:r>
            <a:r>
              <a:rPr kumimoji="0" lang="en-US" sz="900" b="0" i="0" u="none" strike="noStrike" kern="1200" cap="none" spc="0" normalizeH="0" baseline="0" noProof="0" dirty="0" err="1">
                <a:ln>
                  <a:noFill/>
                </a:ln>
                <a:solidFill>
                  <a:prstClr val="black"/>
                </a:solidFill>
                <a:effectLst/>
                <a:uLnTx/>
                <a:uFillTx/>
                <a:latin typeface="Open Sans" panose="020B0606030504020204" pitchFamily="34" charset="0"/>
                <a:ea typeface="+mn-ea"/>
                <a:cs typeface="+mn-cs"/>
              </a:rPr>
              <a:t>Excell</a:t>
            </a:r>
            <a:r>
              <a:rPr kumimoji="0" lang="en-US" sz="900" b="0"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 online and inputs customer PII that should not be housed in the cloud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Open Sans" panose="020B0606030504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Click</a:t>
            </a:r>
            <a:r>
              <a:rPr kumimoji="0" lang="en-US" sz="900" b="0"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 An employee shares corporate IP with an external third party directly from SharePoint Online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Open Sans" panose="020B0606030504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Click</a:t>
            </a:r>
            <a:r>
              <a:rPr kumimoji="0" lang="en-US" sz="900" b="0"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 An IT Admin inappropriately views confidential corporate data  in an Exec’s OneDrive Account from home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Open Sans" panose="020B0606030504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Click</a:t>
            </a:r>
            <a:r>
              <a:rPr kumimoji="0" lang="en-US" sz="900" b="0"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 Or you have an executive or board member who downloads confidential financial data directly to the own personal device.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Open Sans" panose="020B0606030504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So, the challenge with O365 is much more complex than simply defining which documents can be uploaded and downloaded to the cloud from users at the office </a:t>
            </a:r>
          </a:p>
          <a:p>
            <a:endParaRPr lang="en-US" dirty="0"/>
          </a:p>
        </p:txBody>
      </p:sp>
      <p:sp>
        <p:nvSpPr>
          <p:cNvPr id="4" name="Slide Number Placeholder 3"/>
          <p:cNvSpPr>
            <a:spLocks noGrp="1"/>
          </p:cNvSpPr>
          <p:nvPr>
            <p:ph type="sldNum" sz="quarter" idx="10"/>
          </p:nvPr>
        </p:nvSpPr>
        <p:spPr/>
        <p:txBody>
          <a:bodyPr/>
          <a:lstStyle/>
          <a:p>
            <a:fld id="{953C94D5-8CF0-4BDF-ABFF-B8E2C08F7F7E}" type="slidenum">
              <a:rPr lang="en-US" smtClean="0"/>
              <a:pPr/>
              <a:t>34</a:t>
            </a:fld>
            <a:endParaRPr lang="en-US" dirty="0"/>
          </a:p>
        </p:txBody>
      </p:sp>
    </p:spTree>
    <p:extLst>
      <p:ext uri="{BB962C8B-B14F-4D97-AF65-F5344CB8AC3E}">
        <p14:creationId xmlns:p14="http://schemas.microsoft.com/office/powerpoint/2010/main" val="22066228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53C94D5-8CF0-4BDF-ABFF-B8E2C08F7F7E}" type="slidenum">
              <a:rPr lang="en-US" smtClean="0"/>
              <a:pPr/>
              <a:t>35</a:t>
            </a:fld>
            <a:endParaRPr lang="en-US" dirty="0"/>
          </a:p>
        </p:txBody>
      </p:sp>
    </p:spTree>
    <p:extLst>
      <p:ext uri="{BB962C8B-B14F-4D97-AF65-F5344CB8AC3E}">
        <p14:creationId xmlns:p14="http://schemas.microsoft.com/office/powerpoint/2010/main" val="15584289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900" dirty="0"/>
              <a:t>So,</a:t>
            </a:r>
            <a:r>
              <a:rPr lang="en-US" sz="900" baseline="0" dirty="0"/>
              <a:t> let’s map the specific security incidents we outlined to the general O365 Security use cases they exemplify</a:t>
            </a:r>
          </a:p>
          <a:p>
            <a:endParaRPr lang="en-US" dirty="0"/>
          </a:p>
        </p:txBody>
      </p:sp>
      <p:sp>
        <p:nvSpPr>
          <p:cNvPr id="4" name="Slide Number Placeholder 3"/>
          <p:cNvSpPr>
            <a:spLocks noGrp="1"/>
          </p:cNvSpPr>
          <p:nvPr>
            <p:ph type="sldNum" sz="quarter" idx="10"/>
          </p:nvPr>
        </p:nvSpPr>
        <p:spPr/>
        <p:txBody>
          <a:bodyPr/>
          <a:lstStyle/>
          <a:p>
            <a:fld id="{953C94D5-8CF0-4BDF-ABFF-B8E2C08F7F7E}" type="slidenum">
              <a:rPr lang="en-US" smtClean="0"/>
              <a:pPr/>
              <a:t>36</a:t>
            </a:fld>
            <a:endParaRPr lang="en-US" dirty="0"/>
          </a:p>
        </p:txBody>
      </p:sp>
    </p:spTree>
    <p:extLst>
      <p:ext uri="{BB962C8B-B14F-4D97-AF65-F5344CB8AC3E}">
        <p14:creationId xmlns:p14="http://schemas.microsoft.com/office/powerpoint/2010/main" val="22906388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1" baseline="0" dirty="0"/>
              <a:t>Click: </a:t>
            </a:r>
            <a:r>
              <a:rPr kumimoji="0" lang="en-US" sz="900" b="0"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Here</a:t>
            </a:r>
            <a:r>
              <a:rPr kumimoji="0" lang="fr-FR" sz="900" b="0"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a:t>
            </a:r>
            <a:r>
              <a:rPr kumimoji="0" lang="en-US" sz="900" b="0"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s a list of the top 5 security use case for Office 365, where IT Security needs to pull CASB.  I’ve listed these in order of frequency from what we hear from our customers.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Open Sans" panose="020B0606030504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[in order to inform which of the following slides you’ll spend the most time on, ask]  Which of these use cases are the most important to your organization?</a:t>
            </a:r>
          </a:p>
          <a:p>
            <a:endParaRPr lang="en-US" sz="900" dirty="0"/>
          </a:p>
          <a:p>
            <a:endParaRPr lang="en-US" dirty="0"/>
          </a:p>
        </p:txBody>
      </p:sp>
      <p:sp>
        <p:nvSpPr>
          <p:cNvPr id="4" name="Slide Number Placeholder 3"/>
          <p:cNvSpPr>
            <a:spLocks noGrp="1"/>
          </p:cNvSpPr>
          <p:nvPr>
            <p:ph type="sldNum" sz="quarter" idx="10"/>
          </p:nvPr>
        </p:nvSpPr>
        <p:spPr/>
        <p:txBody>
          <a:bodyPr/>
          <a:lstStyle/>
          <a:p>
            <a:fld id="{953C94D5-8CF0-4BDF-ABFF-B8E2C08F7F7E}" type="slidenum">
              <a:rPr lang="en-US" smtClean="0"/>
              <a:pPr/>
              <a:t>37</a:t>
            </a:fld>
            <a:endParaRPr lang="en-US" dirty="0"/>
          </a:p>
        </p:txBody>
      </p:sp>
    </p:spTree>
    <p:extLst>
      <p:ext uri="{BB962C8B-B14F-4D97-AF65-F5344CB8AC3E}">
        <p14:creationId xmlns:p14="http://schemas.microsoft.com/office/powerpoint/2010/main" val="355824148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baseline="0" dirty="0" err="1"/>
              <a:t>Skyhigh</a:t>
            </a:r>
            <a:r>
              <a:rPr lang="en-US" sz="900" baseline="0" dirty="0"/>
              <a:t> supports API, Reverse Proxy, Agents/Forward Proxies, and integrates with SWGs, and based on the coverage model we just reviewed and the best practices we’ve learned from deploying CASBs for O365 at over 100 different companies over the last 4 years – we have a strong recommendation on how CASB should be deployed for O365</a:t>
            </a:r>
          </a:p>
          <a:p>
            <a:endParaRPr lang="en-US" sz="900" baseline="0" dirty="0"/>
          </a:p>
          <a:p>
            <a:r>
              <a:rPr lang="en-US" sz="900" baseline="0" dirty="0"/>
              <a:t>API is the best deployment mode for almost every use case, especially if you can use Lightening Link, which enforces collaboration controls in real-time.  The one exception here is contextual access control, which necessarily requires an inline solution.  But rather than trying to use agents/</a:t>
            </a:r>
            <a:r>
              <a:rPr lang="en-US" sz="900" baseline="0" dirty="0" err="1"/>
              <a:t>fwd</a:t>
            </a:r>
            <a:r>
              <a:rPr lang="en-US" sz="900" baseline="0" dirty="0"/>
              <a:t> proxies which cause a ton of friction and are impossible for third party users, enterprise have found the frictionless reverse proxy works beautifully.  Occasionally, customers will ask about blocking access to personal O365 instances, which is really a shadow IT use case, because a personal O365 instance is really no different than a personal Dropbox instance.  </a:t>
            </a:r>
            <a:r>
              <a:rPr lang="en-US" sz="900" baseline="0" dirty="0" err="1"/>
              <a:t>Skyhigh</a:t>
            </a:r>
            <a:r>
              <a:rPr lang="en-US" sz="900" baseline="0" dirty="0"/>
              <a:t> can solve this use case, but in all honesty, this is best addressed with your SWG and we can show you how to configure your SWG to enforce these controls for Shadow IT.</a:t>
            </a:r>
          </a:p>
        </p:txBody>
      </p:sp>
      <p:sp>
        <p:nvSpPr>
          <p:cNvPr id="4" name="Slide Number Placeholder 3"/>
          <p:cNvSpPr>
            <a:spLocks noGrp="1"/>
          </p:cNvSpPr>
          <p:nvPr>
            <p:ph type="sldNum" sz="quarter" idx="10"/>
          </p:nvPr>
        </p:nvSpPr>
        <p:spPr/>
        <p:txBody>
          <a:bodyPr/>
          <a:lstStyle/>
          <a:p>
            <a:fld id="{953C94D5-8CF0-4BDF-ABFF-B8E2C08F7F7E}" type="slidenum">
              <a:rPr lang="en-US" smtClean="0"/>
              <a:pPr/>
              <a:t>38</a:t>
            </a:fld>
            <a:endParaRPr lang="en-US" dirty="0"/>
          </a:p>
        </p:txBody>
      </p:sp>
    </p:spTree>
    <p:extLst>
      <p:ext uri="{BB962C8B-B14F-4D97-AF65-F5344CB8AC3E}">
        <p14:creationId xmlns:p14="http://schemas.microsoft.com/office/powerpoint/2010/main" val="259281372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53C94D5-8CF0-4BDF-ABFF-B8E2C08F7F7E}" type="slidenum">
              <a:rPr lang="en-US" smtClean="0"/>
              <a:pPr/>
              <a:t>39</a:t>
            </a:fld>
            <a:endParaRPr lang="en-US" dirty="0"/>
          </a:p>
        </p:txBody>
      </p:sp>
    </p:spTree>
    <p:extLst>
      <p:ext uri="{BB962C8B-B14F-4D97-AF65-F5344CB8AC3E}">
        <p14:creationId xmlns:p14="http://schemas.microsoft.com/office/powerpoint/2010/main" val="15037308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lnSpc>
                <a:spcPct val="95000"/>
              </a:lnSpc>
            </a:pPr>
            <a:r>
              <a:rPr lang="en-US" sz="2800" b="0" dirty="0">
                <a:solidFill>
                  <a:schemeClr val="tx1"/>
                </a:solidFill>
              </a:rPr>
              <a:t>The second challenge to the cloud first strategy is based on the “Shared Responsibility Model”.  This means that when you sign a contract with your cloud service provider each of you has certain responsibilities as it relates to security. </a:t>
            </a:r>
          </a:p>
          <a:p>
            <a:pPr algn="l">
              <a:lnSpc>
                <a:spcPct val="95000"/>
              </a:lnSpc>
            </a:pPr>
            <a:r>
              <a:rPr lang="en-US" sz="2800" b="0" dirty="0">
                <a:solidFill>
                  <a:schemeClr val="tx1"/>
                </a:solidFill>
              </a:rPr>
              <a:t>What is one thing that 100% of cloud service providers are not responsible for?  Your companies data, your users security (in other words their compromised accounts) and what your employees do in the cloud (Are they putting sensitive data there?  Are they sharing it with the wrong people, are they stealing it?). So bottom line, your IT organization still owns a huge responsibility even though you are moving to the cloud.  </a:t>
            </a:r>
          </a:p>
          <a:p>
            <a:pPr algn="l">
              <a:lnSpc>
                <a:spcPct val="95000"/>
              </a:lnSpc>
            </a:pPr>
            <a:endParaRPr lang="en-US" sz="2800" b="0" dirty="0">
              <a:solidFill>
                <a:schemeClr val="tx1"/>
              </a:solidFill>
            </a:endParaRPr>
          </a:p>
          <a:p>
            <a:pPr algn="l">
              <a:lnSpc>
                <a:spcPct val="95000"/>
              </a:lnSpc>
            </a:pPr>
            <a:r>
              <a:rPr lang="en-US" sz="2800" b="1" dirty="0">
                <a:solidFill>
                  <a:schemeClr val="tx1"/>
                </a:solidFill>
              </a:rPr>
              <a:t>Examples</a:t>
            </a:r>
          </a:p>
          <a:p>
            <a:pPr algn="l">
              <a:lnSpc>
                <a:spcPct val="95000"/>
              </a:lnSpc>
            </a:pPr>
            <a:r>
              <a:rPr lang="en-US" sz="2800" b="1" dirty="0">
                <a:solidFill>
                  <a:schemeClr val="tx1"/>
                </a:solidFill>
              </a:rPr>
              <a:t>Rogue Employee</a:t>
            </a:r>
          </a:p>
          <a:p>
            <a:pPr algn="l">
              <a:lnSpc>
                <a:spcPct val="95000"/>
              </a:lnSpc>
            </a:pPr>
            <a:endParaRPr lang="en-US" sz="2800" b="1" dirty="0"/>
          </a:p>
          <a:p>
            <a:pPr algn="l">
              <a:lnSpc>
                <a:spcPct val="95000"/>
              </a:lnSpc>
            </a:pPr>
            <a:r>
              <a:rPr lang="en-US" sz="2800" b="1" dirty="0">
                <a:solidFill>
                  <a:schemeClr val="tx1"/>
                </a:solidFill>
              </a:rPr>
              <a:t>Stolen Employee Credential </a:t>
            </a:r>
          </a:p>
          <a:p>
            <a:pPr algn="l">
              <a:lnSpc>
                <a:spcPct val="95000"/>
              </a:lnSpc>
            </a:pPr>
            <a:endParaRPr lang="en-US" sz="2800" b="1" dirty="0"/>
          </a:p>
          <a:p>
            <a:pPr algn="l">
              <a:lnSpc>
                <a:spcPct val="95000"/>
              </a:lnSpc>
            </a:pPr>
            <a:r>
              <a:rPr lang="en-US" sz="2800" b="1" dirty="0">
                <a:solidFill>
                  <a:schemeClr val="tx1"/>
                </a:solidFill>
              </a:rPr>
              <a:t>Email Synced to BYOD device </a:t>
            </a:r>
          </a:p>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953C94D5-8CF0-4BDF-ABFF-B8E2C08F7F7E}"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5</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29035197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53C94D5-8CF0-4BDF-ABFF-B8E2C08F7F7E}" type="slidenum">
              <a:rPr lang="en-US" smtClean="0"/>
              <a:pPr/>
              <a:t>40</a:t>
            </a:fld>
            <a:endParaRPr lang="en-US" dirty="0"/>
          </a:p>
        </p:txBody>
      </p:sp>
    </p:spTree>
    <p:extLst>
      <p:ext uri="{BB962C8B-B14F-4D97-AF65-F5344CB8AC3E}">
        <p14:creationId xmlns:p14="http://schemas.microsoft.com/office/powerpoint/2010/main" val="369851249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53C94D5-8CF0-4BDF-ABFF-B8E2C08F7F7E}" type="slidenum">
              <a:rPr lang="en-US" smtClean="0"/>
              <a:pPr/>
              <a:t>41</a:t>
            </a:fld>
            <a:endParaRPr lang="en-US" dirty="0"/>
          </a:p>
        </p:txBody>
      </p:sp>
    </p:spTree>
    <p:extLst>
      <p:ext uri="{BB962C8B-B14F-4D97-AF65-F5344CB8AC3E}">
        <p14:creationId xmlns:p14="http://schemas.microsoft.com/office/powerpoint/2010/main" val="22853910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53C94D5-8CF0-4BDF-ABFF-B8E2C08F7F7E}" type="slidenum">
              <a:rPr lang="en-US" smtClean="0"/>
              <a:pPr/>
              <a:t>42</a:t>
            </a:fld>
            <a:endParaRPr lang="en-US" dirty="0"/>
          </a:p>
        </p:txBody>
      </p:sp>
    </p:spTree>
    <p:extLst>
      <p:ext uri="{BB962C8B-B14F-4D97-AF65-F5344CB8AC3E}">
        <p14:creationId xmlns:p14="http://schemas.microsoft.com/office/powerpoint/2010/main" val="194388737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53C94D5-8CF0-4BDF-ABFF-B8E2C08F7F7E}" type="slidenum">
              <a:rPr lang="en-US" smtClean="0"/>
              <a:pPr/>
              <a:t>66</a:t>
            </a:fld>
            <a:endParaRPr lang="en-US" dirty="0"/>
          </a:p>
        </p:txBody>
      </p:sp>
    </p:spTree>
    <p:extLst>
      <p:ext uri="{BB962C8B-B14F-4D97-AF65-F5344CB8AC3E}">
        <p14:creationId xmlns:p14="http://schemas.microsoft.com/office/powerpoint/2010/main" val="278107508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b="1" dirty="0"/>
              <a:t>McAfee Sky Gateway</a:t>
            </a:r>
          </a:p>
          <a:p>
            <a:r>
              <a:rPr lang="en-US" sz="900" dirty="0"/>
              <a:t>Enforces policies inline for data in motion in real-time.</a:t>
            </a:r>
          </a:p>
          <a:p>
            <a:r>
              <a:rPr lang="en-US" sz="900" b="1" dirty="0"/>
              <a:t>Email mode</a:t>
            </a:r>
          </a:p>
          <a:p>
            <a:r>
              <a:rPr lang="en-US" sz="900" dirty="0"/>
              <a:t>Leverages the native mail flow to enforce policies across all messages sent by Exchange Online inline or in passive monitoring mode.</a:t>
            </a:r>
          </a:p>
          <a:p>
            <a:r>
              <a:rPr lang="en-US" sz="900" b="1" dirty="0"/>
              <a:t>Universal mode</a:t>
            </a:r>
          </a:p>
          <a:p>
            <a:r>
              <a:rPr lang="en-US" sz="900" dirty="0"/>
              <a:t>Sits inline between the user and Office 365 and steers traffic after authentication to cover all users and all devices, without agents.</a:t>
            </a:r>
          </a:p>
          <a:p>
            <a:r>
              <a:rPr lang="en-US" sz="900" b="1" dirty="0"/>
              <a:t>McAfee Sky Link</a:t>
            </a:r>
          </a:p>
          <a:p>
            <a:r>
              <a:rPr lang="en-US" sz="900" dirty="0"/>
              <a:t>Connects to Office 365 APIs to gain visibility into data and user activity, and enforce policies across data uploaded or shared in near real-time and data at rest.</a:t>
            </a:r>
          </a:p>
          <a:p>
            <a:r>
              <a:rPr lang="en-US" sz="900" b="1" dirty="0"/>
              <a:t>McAfee Lightning Link</a:t>
            </a:r>
          </a:p>
          <a:p>
            <a:r>
              <a:rPr lang="en-US" sz="900" dirty="0"/>
              <a:t>Establishes a direct out-of-band connection to Office 365 to enforce policies in real-time with comprehensive data, user, and device coverage.</a:t>
            </a:r>
          </a:p>
          <a:p>
            <a:r>
              <a:rPr lang="en-US" sz="900" b="1" dirty="0"/>
              <a:t>McAfee Ground Link</a:t>
            </a:r>
          </a:p>
          <a:p>
            <a:r>
              <a:rPr lang="en-US" sz="900" dirty="0"/>
              <a:t>Brokers the connection between McAfee and on-premises LDAP directory services, DLP solutions, proxies, firewalls, and key management services.</a:t>
            </a:r>
          </a:p>
          <a:p>
            <a:endParaRPr lang="en-US" dirty="0"/>
          </a:p>
        </p:txBody>
      </p:sp>
      <p:sp>
        <p:nvSpPr>
          <p:cNvPr id="4" name="Slide Number Placeholder 3"/>
          <p:cNvSpPr>
            <a:spLocks noGrp="1"/>
          </p:cNvSpPr>
          <p:nvPr>
            <p:ph type="sldNum" sz="quarter" idx="10"/>
          </p:nvPr>
        </p:nvSpPr>
        <p:spPr/>
        <p:txBody>
          <a:bodyPr/>
          <a:lstStyle/>
          <a:p>
            <a:fld id="{953C94D5-8CF0-4BDF-ABFF-B8E2C08F7F7E}" type="slidenum">
              <a:rPr lang="en-US" smtClean="0"/>
              <a:pPr/>
              <a:t>68</a:t>
            </a:fld>
            <a:endParaRPr lang="en-US" dirty="0"/>
          </a:p>
        </p:txBody>
      </p:sp>
    </p:spTree>
    <p:extLst>
      <p:ext uri="{BB962C8B-B14F-4D97-AF65-F5344CB8AC3E}">
        <p14:creationId xmlns:p14="http://schemas.microsoft.com/office/powerpoint/2010/main" val="146604799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53C94D5-8CF0-4BDF-ABFF-B8E2C08F7F7E}" type="slidenum">
              <a:rPr lang="en-US" smtClean="0"/>
              <a:pPr/>
              <a:t>69</a:t>
            </a:fld>
            <a:endParaRPr lang="en-US" dirty="0"/>
          </a:p>
        </p:txBody>
      </p:sp>
    </p:spTree>
    <p:extLst>
      <p:ext uri="{BB962C8B-B14F-4D97-AF65-F5344CB8AC3E}">
        <p14:creationId xmlns:p14="http://schemas.microsoft.com/office/powerpoint/2010/main" val="268856986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53C94D5-8CF0-4BDF-ABFF-B8E2C08F7F7E}" type="slidenum">
              <a:rPr lang="en-US" smtClean="0"/>
              <a:pPr/>
              <a:t>71</a:t>
            </a:fld>
            <a:endParaRPr lang="en-US" dirty="0"/>
          </a:p>
        </p:txBody>
      </p:sp>
    </p:spTree>
    <p:extLst>
      <p:ext uri="{BB962C8B-B14F-4D97-AF65-F5344CB8AC3E}">
        <p14:creationId xmlns:p14="http://schemas.microsoft.com/office/powerpoint/2010/main" val="397171726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kern="1200" dirty="0">
                <a:solidFill>
                  <a:schemeClr val="tx1"/>
                </a:solidFill>
                <a:latin typeface="Open Sans" panose="020B0606030504020204" pitchFamily="34" charset="0"/>
                <a:ea typeface="+mn-ea"/>
                <a:cs typeface="+mn-cs"/>
              </a:rPr>
              <a:t>This was incredibly</a:t>
            </a:r>
            <a:r>
              <a:rPr lang="en-US" sz="900" kern="1200" baseline="0" dirty="0">
                <a:solidFill>
                  <a:schemeClr val="tx1"/>
                </a:solidFill>
                <a:latin typeface="Open Sans" panose="020B0606030504020204" pitchFamily="34" charset="0"/>
                <a:ea typeface="+mn-ea"/>
                <a:cs typeface="+mn-cs"/>
              </a:rPr>
              <a:t> important to Caesar's Entertainment when they deployed O365.  They supported BYOD but needed to make sure that they weren’t exposing themselves to data loss when employees’ unmanaged devices were lost or stolen.  There were two big advantages they identified when evaluating different CASBs for this use case.</a:t>
            </a:r>
          </a:p>
          <a:p>
            <a:endParaRPr lang="en-US" sz="900" kern="1200" baseline="0" dirty="0">
              <a:solidFill>
                <a:schemeClr val="tx1"/>
              </a:solidFill>
              <a:latin typeface="Open Sans" panose="020B0606030504020204" pitchFamily="34" charset="0"/>
              <a:ea typeface="+mn-ea"/>
              <a:cs typeface="+mn-cs"/>
            </a:endParaRPr>
          </a:p>
          <a:p>
            <a:pPr marL="171450" indent="-171450">
              <a:buFont typeface="Arial" panose="020B0604020202020204" pitchFamily="34" charset="0"/>
              <a:buChar char="•"/>
            </a:pPr>
            <a:r>
              <a:rPr lang="en-US" sz="900" kern="1200" baseline="0" dirty="0">
                <a:solidFill>
                  <a:schemeClr val="tx1"/>
                </a:solidFill>
                <a:latin typeface="Open Sans" panose="020B0606030504020204" pitchFamily="34" charset="0"/>
                <a:ea typeface="+mn-ea"/>
                <a:cs typeface="+mn-cs"/>
              </a:rPr>
              <a:t>The first was the rich user-device mapping check, which ensures that savvy users cannot circumvent your access control policies by spoofing an MDM/EMM certificate on a personal device. After checking for the certificate, </a:t>
            </a:r>
            <a:r>
              <a:rPr lang="en-US" sz="900" kern="1200" baseline="0" dirty="0" err="1">
                <a:solidFill>
                  <a:schemeClr val="tx1"/>
                </a:solidFill>
                <a:latin typeface="Open Sans" panose="020B0606030504020204" pitchFamily="34" charset="0"/>
                <a:ea typeface="+mn-ea"/>
                <a:cs typeface="+mn-cs"/>
              </a:rPr>
              <a:t>Skyhigh</a:t>
            </a:r>
            <a:r>
              <a:rPr lang="en-US" sz="900" kern="1200" baseline="0" dirty="0">
                <a:solidFill>
                  <a:schemeClr val="tx1"/>
                </a:solidFill>
                <a:latin typeface="Open Sans" panose="020B0606030504020204" pitchFamily="34" charset="0"/>
                <a:ea typeface="+mn-ea"/>
                <a:cs typeface="+mn-cs"/>
              </a:rPr>
              <a:t> confirms the device is whitelisted by the MDM/EMM provider and associated to the user attempting access. </a:t>
            </a:r>
          </a:p>
          <a:p>
            <a:pPr marL="171450" indent="-171450">
              <a:buFont typeface="Arial" panose="020B0604020202020204" pitchFamily="34" charset="0"/>
              <a:buChar char="•"/>
            </a:pPr>
            <a:endParaRPr lang="en-US" sz="900" kern="1200" baseline="0" dirty="0">
              <a:solidFill>
                <a:schemeClr val="tx1"/>
              </a:solidFill>
              <a:latin typeface="Open Sans" panose="020B0606030504020204" pitchFamily="34" charset="0"/>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Maintaining agents on even 1,000 personal devices is impossible given the churn in devices, not to mention the legal and privacy concerns.  With over 150,000 employees and more than 2-3 devices per employee, </a:t>
            </a:r>
            <a:r>
              <a:rPr lang="en-US" sz="900" kern="1200" baseline="0" dirty="0">
                <a:solidFill>
                  <a:schemeClr val="tx1"/>
                </a:solidFill>
                <a:latin typeface="Open Sans" panose="020B0606030504020204" pitchFamily="34" charset="0"/>
                <a:ea typeface="+mn-ea"/>
                <a:cs typeface="+mn-cs"/>
              </a:rPr>
              <a:t>they required a completely frictionless method to enforce their access control policies at scale and </a:t>
            </a:r>
            <a:r>
              <a:rPr lang="en-US" sz="900" kern="1200" baseline="0" dirty="0" err="1">
                <a:solidFill>
                  <a:schemeClr val="tx1"/>
                </a:solidFill>
                <a:latin typeface="Open Sans" panose="020B0606030504020204" pitchFamily="34" charset="0"/>
                <a:ea typeface="+mn-ea"/>
                <a:cs typeface="+mn-cs"/>
              </a:rPr>
              <a:t>Skyhigh</a:t>
            </a:r>
            <a:r>
              <a:rPr lang="en-US" sz="900" kern="1200" baseline="0" dirty="0">
                <a:solidFill>
                  <a:schemeClr val="tx1"/>
                </a:solidFill>
                <a:latin typeface="Open Sans" panose="020B0606030504020204" pitchFamily="34" charset="0"/>
                <a:ea typeface="+mn-ea"/>
                <a:cs typeface="+mn-cs"/>
              </a:rPr>
              <a:t> had the only solution that could enforce their unmanaged device access controls without requiring an endpoint agent.</a:t>
            </a:r>
            <a:endParaRPr lang="en-US" sz="900" kern="1200" dirty="0">
              <a:solidFill>
                <a:schemeClr val="tx1"/>
              </a:solidFill>
              <a:latin typeface="Open Sans" panose="020B0606030504020204" pitchFamily="34" charset="0"/>
              <a:ea typeface="+mn-ea"/>
              <a:cs typeface="+mn-cs"/>
            </a:endParaRPr>
          </a:p>
          <a:p>
            <a:endParaRPr lang="en-US" dirty="0"/>
          </a:p>
        </p:txBody>
      </p:sp>
      <p:sp>
        <p:nvSpPr>
          <p:cNvPr id="4" name="Slide Number Placeholder 3"/>
          <p:cNvSpPr>
            <a:spLocks noGrp="1"/>
          </p:cNvSpPr>
          <p:nvPr>
            <p:ph type="sldNum" sz="quarter" idx="10"/>
          </p:nvPr>
        </p:nvSpPr>
        <p:spPr/>
        <p:txBody>
          <a:bodyPr/>
          <a:lstStyle/>
          <a:p>
            <a:fld id="{953C94D5-8CF0-4BDF-ABFF-B8E2C08F7F7E}" type="slidenum">
              <a:rPr lang="en-US" smtClean="0"/>
              <a:pPr/>
              <a:t>72</a:t>
            </a:fld>
            <a:endParaRPr lang="en-US" dirty="0"/>
          </a:p>
        </p:txBody>
      </p:sp>
    </p:spTree>
    <p:extLst>
      <p:ext uri="{BB962C8B-B14F-4D97-AF65-F5344CB8AC3E}">
        <p14:creationId xmlns:p14="http://schemas.microsoft.com/office/powerpoint/2010/main" val="307309058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dirty="0"/>
              <a:t>CASB consumes </a:t>
            </a:r>
            <a:r>
              <a:rPr lang="en-US" sz="900" dirty="0" err="1"/>
              <a:t>microsoft</a:t>
            </a:r>
            <a:r>
              <a:rPr lang="en-US" sz="900" dirty="0"/>
              <a:t> Graph API which gives visibility into 600+ activity</a:t>
            </a:r>
            <a:r>
              <a:rPr lang="en-US" sz="900" baseline="0" dirty="0"/>
              <a:t> types.  </a:t>
            </a:r>
            <a:endParaRPr lang="en-US" sz="900" dirty="0"/>
          </a:p>
          <a:p>
            <a:endParaRPr lang="en-US" sz="900" dirty="0"/>
          </a:p>
          <a:p>
            <a:endParaRPr lang="en-US" sz="900" dirty="0"/>
          </a:p>
          <a:p>
            <a:r>
              <a:rPr lang="en-US" sz="900" dirty="0"/>
              <a:t>DuPont uses </a:t>
            </a:r>
            <a:r>
              <a:rPr lang="en-US" sz="900" dirty="0" err="1"/>
              <a:t>Skyhigh</a:t>
            </a:r>
            <a:r>
              <a:rPr lang="en-US" sz="900" dirty="0"/>
              <a:t> to investigate employees’ activity in O365 whenever a security</a:t>
            </a:r>
            <a:r>
              <a:rPr lang="en-US" sz="900" baseline="0" dirty="0"/>
              <a:t> incident occurs, even in cases where the incident occurred outside of O365.</a:t>
            </a:r>
          </a:p>
          <a:p>
            <a:endParaRPr lang="en-US" sz="900" baseline="0" dirty="0"/>
          </a:p>
          <a:p>
            <a:pPr marL="171450" indent="-171450">
              <a:buFont typeface="Arial" panose="020B0604020202020204" pitchFamily="34" charset="0"/>
              <a:buChar char="•"/>
            </a:pPr>
            <a:r>
              <a:rPr lang="en-US" sz="900" b="0" baseline="0" dirty="0"/>
              <a:t>They</a:t>
            </a:r>
            <a:r>
              <a:rPr lang="en-US" sz="900" b="1" baseline="0" dirty="0"/>
              <a:t> </a:t>
            </a:r>
            <a:r>
              <a:rPr lang="en-US" sz="900" baseline="0" dirty="0"/>
              <a:t>selected </a:t>
            </a:r>
            <a:r>
              <a:rPr lang="en-US" sz="900" baseline="0" dirty="0" err="1"/>
              <a:t>Skyhigh</a:t>
            </a:r>
            <a:r>
              <a:rPr lang="en-US" sz="900" baseline="0" dirty="0"/>
              <a:t> because we’ve made it incredibly easy to explore activities and drill down into specific users, groups, or activity types so they can follow various threads of an investigation</a:t>
            </a:r>
          </a:p>
          <a:p>
            <a:pPr marL="171450" indent="-171450">
              <a:buFont typeface="Arial" panose="020B0604020202020204" pitchFamily="34" charset="0"/>
              <a:buChar char="•"/>
            </a:pPr>
            <a:endParaRPr lang="en-US" sz="900" baseline="0" dirty="0"/>
          </a:p>
          <a:p>
            <a:pPr marL="171450" indent="-171450">
              <a:buFont typeface="Arial" panose="020B0604020202020204" pitchFamily="34" charset="0"/>
              <a:buChar char="•"/>
            </a:pPr>
            <a:r>
              <a:rPr lang="en-US" sz="900" baseline="0" dirty="0"/>
              <a:t>One of the other big differentiators for them was our categorization of activity types and the fact that we apply consistent categorizations across multiple services aside from O365, like Box and Salesforce, so they can expand investigations across various cloud services to get a full picture of an employee’s activities. With hundreds of activities, it’s invaluable to filter just to ones related to data deletion, data upload, etc. </a:t>
            </a:r>
          </a:p>
          <a:p>
            <a:pPr marL="171450" indent="-171450">
              <a:buFont typeface="Arial" panose="020B0604020202020204" pitchFamily="34" charset="0"/>
              <a:buChar char="•"/>
            </a:pPr>
            <a:endParaRPr lang="en-US" sz="900" baseline="0" dirty="0"/>
          </a:p>
          <a:p>
            <a:pPr marL="171450" indent="-171450">
              <a:buFont typeface="Arial" panose="020B0604020202020204" pitchFamily="34" charset="0"/>
              <a:buChar char="•"/>
            </a:pPr>
            <a:r>
              <a:rPr lang="en-US" sz="900" baseline="0" dirty="0"/>
              <a:t>And certain activities are more concerning when they originate from untrusted locations, so </a:t>
            </a:r>
            <a:r>
              <a:rPr lang="en-US" sz="900" baseline="0" dirty="0" err="1"/>
              <a:t>Skyhigh’s</a:t>
            </a:r>
            <a:r>
              <a:rPr lang="en-US" sz="900" baseline="0" dirty="0"/>
              <a:t> unique ability to enrich the activity data gathered via Microsoft’s APIs with geographic data was incredibly valuable to them.</a:t>
            </a:r>
          </a:p>
          <a:p>
            <a:endParaRPr lang="en-US" dirty="0"/>
          </a:p>
        </p:txBody>
      </p:sp>
      <p:sp>
        <p:nvSpPr>
          <p:cNvPr id="4" name="Slide Number Placeholder 3"/>
          <p:cNvSpPr>
            <a:spLocks noGrp="1"/>
          </p:cNvSpPr>
          <p:nvPr>
            <p:ph type="sldNum" sz="quarter" idx="10"/>
          </p:nvPr>
        </p:nvSpPr>
        <p:spPr/>
        <p:txBody>
          <a:bodyPr/>
          <a:lstStyle/>
          <a:p>
            <a:fld id="{953C94D5-8CF0-4BDF-ABFF-B8E2C08F7F7E}" type="slidenum">
              <a:rPr lang="en-US" smtClean="0"/>
              <a:pPr/>
              <a:t>73</a:t>
            </a:fld>
            <a:endParaRPr lang="en-US" dirty="0"/>
          </a:p>
        </p:txBody>
      </p:sp>
    </p:spTree>
    <p:extLst>
      <p:ext uri="{BB962C8B-B14F-4D97-AF65-F5344CB8AC3E}">
        <p14:creationId xmlns:p14="http://schemas.microsoft.com/office/powerpoint/2010/main" val="201280054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53C94D5-8CF0-4BDF-ABFF-B8E2C08F7F7E}" type="slidenum">
              <a:rPr lang="en-US" smtClean="0"/>
              <a:pPr/>
              <a:t>74</a:t>
            </a:fld>
            <a:endParaRPr lang="en-US" dirty="0"/>
          </a:p>
        </p:txBody>
      </p:sp>
    </p:spTree>
    <p:extLst>
      <p:ext uri="{BB962C8B-B14F-4D97-AF65-F5344CB8AC3E}">
        <p14:creationId xmlns:p14="http://schemas.microsoft.com/office/powerpoint/2010/main" val="8814537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cloud services providers are protecting their infrastructures and following best practices best they know how and they do a darn good job.  But the problem is, as stated before that it is a shared responsibility model and what Gartner predicts that through 2020 99% of cloud security failures (data loss, exposures, breeches) will be due to the customer not managing their end of the responsibility.  </a:t>
            </a:r>
          </a:p>
          <a:p>
            <a:r>
              <a:rPr lang="en-US" dirty="0"/>
              <a:t>The other thing that is relevant is that cloud technology is so new that existing developers, IT, and security folks have not worked with the cloud before.  Being that they never worked with it before they do not know what does into securing the application.  </a:t>
            </a:r>
          </a:p>
          <a:p>
            <a:endParaRPr lang="en-US" dirty="0"/>
          </a:p>
        </p:txBody>
      </p:sp>
      <p:sp>
        <p:nvSpPr>
          <p:cNvPr id="4" name="Slide Number Placeholder 3"/>
          <p:cNvSpPr>
            <a:spLocks noGrp="1"/>
          </p:cNvSpPr>
          <p:nvPr>
            <p:ph type="sldNum" sz="quarter" idx="10"/>
          </p:nvPr>
        </p:nvSpPr>
        <p:spPr/>
        <p:txBody>
          <a:bodyPr/>
          <a:lstStyle/>
          <a:p>
            <a:fld id="{953C94D5-8CF0-4BDF-ABFF-B8E2C08F7F7E}" type="slidenum">
              <a:rPr lang="en-US" smtClean="0"/>
              <a:pPr/>
              <a:t>6</a:t>
            </a:fld>
            <a:endParaRPr lang="en-US" dirty="0"/>
          </a:p>
        </p:txBody>
      </p:sp>
    </p:spTree>
    <p:extLst>
      <p:ext uri="{BB962C8B-B14F-4D97-AF65-F5344CB8AC3E}">
        <p14:creationId xmlns:p14="http://schemas.microsoft.com/office/powerpoint/2010/main" val="6002992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90000"/>
              </a:lnSpc>
              <a:spcBef>
                <a:spcPts val="1200"/>
              </a:spcBef>
              <a:spcAft>
                <a:spcPts val="0"/>
              </a:spcAft>
              <a:buClrTx/>
              <a:buSzPct val="100000"/>
              <a:buFont typeface="Arial" panose="020B0604020202020204" pitchFamily="34" charset="0"/>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With </a:t>
            </a:r>
            <a:r>
              <a:rPr lang="en-US" sz="1200" dirty="0"/>
              <a:t>MVISION Cloud </a:t>
            </a:r>
            <a:r>
              <a:rPr kumimoji="0" lang="en-US" sz="1200" b="0" i="0" u="none" strike="noStrike" kern="1200" cap="none" spc="0" normalizeH="0" baseline="0" noProof="0" dirty="0">
                <a:ln>
                  <a:noFill/>
                </a:ln>
                <a:solidFill>
                  <a:srgbClr val="000000"/>
                </a:solidFill>
                <a:effectLst/>
                <a:uLnTx/>
                <a:uFillTx/>
                <a:latin typeface="Arial"/>
                <a:ea typeface="+mn-ea"/>
                <a:cs typeface="+mn-cs"/>
              </a:rPr>
              <a:t>,  I’ll start with our mission, which is to enable organizations to accelerate their business by giving them total control over their data in the cloud.  For too long IT Security has been seen as an inhibitor to productivity and innovation, but with McAfee, IT security is able to enforce the controls required to securely move to the cloud.  And with total control over their data, they are able to unleash the power of the cloud – the performance, the scalability, the agility, the cost savings, the cloud delivers, which significantly accelerates their businesses.</a:t>
            </a:r>
          </a:p>
        </p:txBody>
      </p:sp>
      <p:sp>
        <p:nvSpPr>
          <p:cNvPr id="4" name="Slide Number Placeholder 3"/>
          <p:cNvSpPr>
            <a:spLocks noGrp="1"/>
          </p:cNvSpPr>
          <p:nvPr>
            <p:ph type="sldNum" sz="quarter" idx="10"/>
          </p:nvPr>
        </p:nvSpPr>
        <p:spPr/>
        <p:txBody>
          <a:bodyPr/>
          <a:lstStyle/>
          <a:p>
            <a:fld id="{953C94D5-8CF0-4BDF-ABFF-B8E2C08F7F7E}" type="slidenum">
              <a:rPr lang="en-US" smtClean="0"/>
              <a:pPr/>
              <a:t>8</a:t>
            </a:fld>
            <a:endParaRPr lang="en-US" dirty="0"/>
          </a:p>
        </p:txBody>
      </p:sp>
    </p:spTree>
    <p:extLst>
      <p:ext uri="{BB962C8B-B14F-4D97-AF65-F5344CB8AC3E}">
        <p14:creationId xmlns:p14="http://schemas.microsoft.com/office/powerpoint/2010/main" val="5858440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53C94D5-8CF0-4BDF-ABFF-B8E2C08F7F7E}" type="slidenum">
              <a:rPr lang="en-US" smtClean="0"/>
              <a:pPr/>
              <a:t>9</a:t>
            </a:fld>
            <a:endParaRPr lang="en-US" dirty="0"/>
          </a:p>
        </p:txBody>
      </p:sp>
    </p:spTree>
    <p:extLst>
      <p:ext uri="{BB962C8B-B14F-4D97-AF65-F5344CB8AC3E}">
        <p14:creationId xmlns:p14="http://schemas.microsoft.com/office/powerpoint/2010/main" val="26302172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15F23BC-A11C-4520-A18F-B68B3BDFC4E5}" type="slidenum">
              <a:rPr kumimoji="0" lang="en-US" sz="1200" b="0" i="0" u="none" strike="noStrike" kern="1200" cap="none" spc="0" normalizeH="0" baseline="0" noProof="0" smtClean="0">
                <a:ln>
                  <a:noFill/>
                </a:ln>
                <a:solidFill>
                  <a:srgbClr val="939598"/>
                </a:solidFill>
                <a:effectLst/>
                <a:uLnTx/>
                <a:uFillTx/>
                <a:latin typeface="Intel Clear"/>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srgbClr val="939598"/>
              </a:solidFill>
              <a:effectLst/>
              <a:uLnTx/>
              <a:uFillTx/>
              <a:latin typeface="Intel Clear"/>
              <a:ea typeface="+mn-ea"/>
              <a:cs typeface="+mn-cs"/>
            </a:endParaRPr>
          </a:p>
        </p:txBody>
      </p:sp>
    </p:spTree>
    <p:extLst>
      <p:ext uri="{BB962C8B-B14F-4D97-AF65-F5344CB8AC3E}">
        <p14:creationId xmlns:p14="http://schemas.microsoft.com/office/powerpoint/2010/main" val="23847994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15F23BC-A11C-4520-A18F-B68B3BDFC4E5}" type="slidenum">
              <a:rPr kumimoji="0" lang="en-US" sz="1200" b="0" i="0" u="none" strike="noStrike" kern="1200" cap="none" spc="0" normalizeH="0" baseline="0" noProof="0" smtClean="0">
                <a:ln>
                  <a:noFill/>
                </a:ln>
                <a:solidFill>
                  <a:srgbClr val="939598"/>
                </a:solidFill>
                <a:effectLst/>
                <a:uLnTx/>
                <a:uFillTx/>
                <a:latin typeface="Intel Clear"/>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srgbClr val="939598"/>
              </a:solidFill>
              <a:effectLst/>
              <a:uLnTx/>
              <a:uFillTx/>
              <a:latin typeface="Intel Clear"/>
              <a:ea typeface="+mn-ea"/>
              <a:cs typeface="+mn-cs"/>
            </a:endParaRPr>
          </a:p>
        </p:txBody>
      </p:sp>
    </p:spTree>
    <p:extLst>
      <p:ext uri="{BB962C8B-B14F-4D97-AF65-F5344CB8AC3E}">
        <p14:creationId xmlns:p14="http://schemas.microsoft.com/office/powerpoint/2010/main" val="20874660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53C94D5-8CF0-4BDF-ABFF-B8E2C08F7F7E}" type="slidenum">
              <a:rPr lang="en-US" smtClean="0"/>
              <a:pPr/>
              <a:t>12</a:t>
            </a:fld>
            <a:endParaRPr lang="en-US" dirty="0"/>
          </a:p>
        </p:txBody>
      </p:sp>
    </p:spTree>
    <p:extLst>
      <p:ext uri="{BB962C8B-B14F-4D97-AF65-F5344CB8AC3E}">
        <p14:creationId xmlns:p14="http://schemas.microsoft.com/office/powerpoint/2010/main" val="232760559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witrh Shield">
    <p:bg>
      <p:bgPr>
        <a:solidFill>
          <a:schemeClr val="bg2"/>
        </a:solidFill>
        <a:effectLst/>
      </p:bgPr>
    </p:bg>
    <p:spTree>
      <p:nvGrpSpPr>
        <p:cNvPr id="1" name=""/>
        <p:cNvGrpSpPr/>
        <p:nvPr/>
      </p:nvGrpSpPr>
      <p:grpSpPr>
        <a:xfrm>
          <a:off x="0" y="0"/>
          <a:ext cx="0" cy="0"/>
          <a:chOff x="0" y="0"/>
          <a:chExt cx="0" cy="0"/>
        </a:xfrm>
      </p:grpSpPr>
      <p:cxnSp>
        <p:nvCxnSpPr>
          <p:cNvPr id="7" name="Straight Connector 6"/>
          <p:cNvCxnSpPr/>
          <p:nvPr userDrawn="1"/>
        </p:nvCxnSpPr>
        <p:spPr>
          <a:xfrm>
            <a:off x="459850" y="4150657"/>
            <a:ext cx="364714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 Placeholder 3"/>
          <p:cNvSpPr>
            <a:spLocks noGrp="1"/>
          </p:cNvSpPr>
          <p:nvPr>
            <p:ph type="body" sz="quarter" idx="13" hasCustomPrompt="1"/>
          </p:nvPr>
        </p:nvSpPr>
        <p:spPr>
          <a:xfrm>
            <a:off x="468918" y="2018812"/>
            <a:ext cx="4103082" cy="953553"/>
          </a:xfrm>
        </p:spPr>
        <p:txBody>
          <a:bodyPr bIns="0" anchor="b"/>
          <a:lstStyle>
            <a:lvl1pPr>
              <a:lnSpc>
                <a:spcPct val="95000"/>
              </a:lnSpc>
              <a:defRPr sz="3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Title Slide Option 1: </a:t>
            </a:r>
            <a:br>
              <a:rPr lang="en-US" dirty="0"/>
            </a:br>
            <a:r>
              <a:rPr lang="en-US" dirty="0"/>
              <a:t>use up to two lines</a:t>
            </a:r>
          </a:p>
        </p:txBody>
      </p:sp>
      <p:sp>
        <p:nvSpPr>
          <p:cNvPr id="12" name="Text Placeholder 11"/>
          <p:cNvSpPr>
            <a:spLocks noGrp="1"/>
          </p:cNvSpPr>
          <p:nvPr>
            <p:ph type="body" sz="quarter" idx="14" hasCustomPrompt="1"/>
          </p:nvPr>
        </p:nvSpPr>
        <p:spPr>
          <a:xfrm>
            <a:off x="468918" y="3165636"/>
            <a:ext cx="3197272" cy="226493"/>
          </a:xfrm>
        </p:spPr>
        <p:txBody>
          <a:bodyPr/>
          <a:lstStyle>
            <a:lvl1pPr>
              <a:defRPr sz="14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fr-FR" dirty="0"/>
              <a:t>14pt Open Sans </a:t>
            </a:r>
            <a:r>
              <a:rPr lang="fr-FR" dirty="0" err="1"/>
              <a:t>Subhead</a:t>
            </a:r>
            <a:r>
              <a:rPr lang="fr-FR" dirty="0"/>
              <a:t>, Date, </a:t>
            </a:r>
            <a:r>
              <a:rPr lang="fr-FR" dirty="0" err="1"/>
              <a:t>etc</a:t>
            </a:r>
            <a:endParaRPr lang="fr-FR" dirty="0"/>
          </a:p>
        </p:txBody>
      </p:sp>
      <p:sp>
        <p:nvSpPr>
          <p:cNvPr id="13" name="Text Placeholder 14"/>
          <p:cNvSpPr>
            <a:spLocks noGrp="1"/>
          </p:cNvSpPr>
          <p:nvPr>
            <p:ph type="body" sz="quarter" idx="15"/>
          </p:nvPr>
        </p:nvSpPr>
        <p:spPr>
          <a:xfrm>
            <a:off x="468919" y="4262929"/>
            <a:ext cx="4103082" cy="226232"/>
          </a:xfrm>
        </p:spPr>
        <p:txBody>
          <a:bodyPr/>
          <a:lstStyle>
            <a:lvl1pPr>
              <a:defRPr sz="14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p:txBody>
      </p:sp>
      <p:grpSp>
        <p:nvGrpSpPr>
          <p:cNvPr id="45" name="Group 4"/>
          <p:cNvGrpSpPr>
            <a:grpSpLocks noChangeAspect="1"/>
          </p:cNvGrpSpPr>
          <p:nvPr userDrawn="1"/>
        </p:nvGrpSpPr>
        <p:grpSpPr bwMode="auto">
          <a:xfrm>
            <a:off x="438447" y="484741"/>
            <a:ext cx="1751645" cy="490219"/>
            <a:chOff x="221" y="738"/>
            <a:chExt cx="2026" cy="567"/>
          </a:xfrm>
          <a:solidFill>
            <a:schemeClr val="bg1"/>
          </a:solidFill>
        </p:grpSpPr>
        <p:sp>
          <p:nvSpPr>
            <p:cNvPr id="46" name="Freeform 5"/>
            <p:cNvSpPr>
              <a:spLocks/>
            </p:cNvSpPr>
            <p:nvPr/>
          </p:nvSpPr>
          <p:spPr bwMode="auto">
            <a:xfrm>
              <a:off x="1003" y="818"/>
              <a:ext cx="231" cy="241"/>
            </a:xfrm>
            <a:custGeom>
              <a:avLst/>
              <a:gdLst>
                <a:gd name="T0" fmla="*/ 194 w 195"/>
                <a:gd name="T1" fmla="*/ 150 h 202"/>
                <a:gd name="T2" fmla="*/ 150 w 195"/>
                <a:gd name="T3" fmla="*/ 123 h 202"/>
                <a:gd name="T4" fmla="*/ 146 w 195"/>
                <a:gd name="T5" fmla="*/ 129 h 202"/>
                <a:gd name="T6" fmla="*/ 105 w 195"/>
                <a:gd name="T7" fmla="*/ 153 h 202"/>
                <a:gd name="T8" fmla="*/ 53 w 195"/>
                <a:gd name="T9" fmla="*/ 101 h 202"/>
                <a:gd name="T10" fmla="*/ 105 w 195"/>
                <a:gd name="T11" fmla="*/ 49 h 202"/>
                <a:gd name="T12" fmla="*/ 146 w 195"/>
                <a:gd name="T13" fmla="*/ 73 h 202"/>
                <a:gd name="T14" fmla="*/ 150 w 195"/>
                <a:gd name="T15" fmla="*/ 78 h 202"/>
                <a:gd name="T16" fmla="*/ 195 w 195"/>
                <a:gd name="T17" fmla="*/ 52 h 202"/>
                <a:gd name="T18" fmla="*/ 191 w 195"/>
                <a:gd name="T19" fmla="*/ 46 h 202"/>
                <a:gd name="T20" fmla="*/ 105 w 195"/>
                <a:gd name="T21" fmla="*/ 0 h 202"/>
                <a:gd name="T22" fmla="*/ 0 w 195"/>
                <a:gd name="T23" fmla="*/ 101 h 202"/>
                <a:gd name="T24" fmla="*/ 105 w 195"/>
                <a:gd name="T25" fmla="*/ 202 h 202"/>
                <a:gd name="T26" fmla="*/ 191 w 195"/>
                <a:gd name="T27" fmla="*/ 155 h 202"/>
                <a:gd name="T28" fmla="*/ 194 w 195"/>
                <a:gd name="T29" fmla="*/ 150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5" h="202">
                  <a:moveTo>
                    <a:pt x="194" y="150"/>
                  </a:moveTo>
                  <a:cubicBezTo>
                    <a:pt x="150" y="123"/>
                    <a:pt x="150" y="123"/>
                    <a:pt x="150" y="123"/>
                  </a:cubicBezTo>
                  <a:cubicBezTo>
                    <a:pt x="146" y="129"/>
                    <a:pt x="146" y="129"/>
                    <a:pt x="146" y="129"/>
                  </a:cubicBezTo>
                  <a:cubicBezTo>
                    <a:pt x="136" y="145"/>
                    <a:pt x="122" y="153"/>
                    <a:pt x="105" y="153"/>
                  </a:cubicBezTo>
                  <a:cubicBezTo>
                    <a:pt x="76" y="153"/>
                    <a:pt x="53" y="130"/>
                    <a:pt x="53" y="101"/>
                  </a:cubicBezTo>
                  <a:cubicBezTo>
                    <a:pt x="53" y="71"/>
                    <a:pt x="76" y="49"/>
                    <a:pt x="105" y="49"/>
                  </a:cubicBezTo>
                  <a:cubicBezTo>
                    <a:pt x="123" y="49"/>
                    <a:pt x="136" y="57"/>
                    <a:pt x="146" y="73"/>
                  </a:cubicBezTo>
                  <a:cubicBezTo>
                    <a:pt x="150" y="78"/>
                    <a:pt x="150" y="78"/>
                    <a:pt x="150" y="78"/>
                  </a:cubicBezTo>
                  <a:cubicBezTo>
                    <a:pt x="195" y="52"/>
                    <a:pt x="195" y="52"/>
                    <a:pt x="195" y="52"/>
                  </a:cubicBezTo>
                  <a:cubicBezTo>
                    <a:pt x="191" y="46"/>
                    <a:pt x="191" y="46"/>
                    <a:pt x="191" y="46"/>
                  </a:cubicBezTo>
                  <a:cubicBezTo>
                    <a:pt x="169" y="15"/>
                    <a:pt x="141" y="0"/>
                    <a:pt x="105" y="0"/>
                  </a:cubicBezTo>
                  <a:cubicBezTo>
                    <a:pt x="37" y="0"/>
                    <a:pt x="0" y="52"/>
                    <a:pt x="0" y="101"/>
                  </a:cubicBezTo>
                  <a:cubicBezTo>
                    <a:pt x="0" y="150"/>
                    <a:pt x="37" y="202"/>
                    <a:pt x="105" y="202"/>
                  </a:cubicBezTo>
                  <a:cubicBezTo>
                    <a:pt x="140" y="202"/>
                    <a:pt x="173" y="184"/>
                    <a:pt x="191" y="155"/>
                  </a:cubicBezTo>
                  <a:lnTo>
                    <a:pt x="194" y="15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47" name="Freeform 6"/>
            <p:cNvSpPr>
              <a:spLocks noEditPoints="1"/>
            </p:cNvSpPr>
            <p:nvPr/>
          </p:nvSpPr>
          <p:spPr bwMode="auto">
            <a:xfrm>
              <a:off x="1230" y="741"/>
              <a:ext cx="300" cy="318"/>
            </a:xfrm>
            <a:custGeom>
              <a:avLst/>
              <a:gdLst>
                <a:gd name="T0" fmla="*/ 0 w 300"/>
                <a:gd name="T1" fmla="*/ 318 h 318"/>
                <a:gd name="T2" fmla="*/ 74 w 300"/>
                <a:gd name="T3" fmla="*/ 318 h 318"/>
                <a:gd name="T4" fmla="*/ 95 w 300"/>
                <a:gd name="T5" fmla="*/ 263 h 318"/>
                <a:gd name="T6" fmla="*/ 205 w 300"/>
                <a:gd name="T7" fmla="*/ 263 h 318"/>
                <a:gd name="T8" fmla="*/ 227 w 300"/>
                <a:gd name="T9" fmla="*/ 318 h 318"/>
                <a:gd name="T10" fmla="*/ 300 w 300"/>
                <a:gd name="T11" fmla="*/ 318 h 318"/>
                <a:gd name="T12" fmla="*/ 169 w 300"/>
                <a:gd name="T13" fmla="*/ 0 h 318"/>
                <a:gd name="T14" fmla="*/ 104 w 300"/>
                <a:gd name="T15" fmla="*/ 0 h 318"/>
                <a:gd name="T16" fmla="*/ 121 w 300"/>
                <a:gd name="T17" fmla="*/ 41 h 318"/>
                <a:gd name="T18" fmla="*/ 0 w 300"/>
                <a:gd name="T19" fmla="*/ 318 h 318"/>
                <a:gd name="T20" fmla="*/ 151 w 300"/>
                <a:gd name="T21" fmla="*/ 125 h 318"/>
                <a:gd name="T22" fmla="*/ 181 w 300"/>
                <a:gd name="T23" fmla="*/ 200 h 318"/>
                <a:gd name="T24" fmla="*/ 120 w 300"/>
                <a:gd name="T25" fmla="*/ 200 h 318"/>
                <a:gd name="T26" fmla="*/ 151 w 300"/>
                <a:gd name="T27" fmla="*/ 125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0" h="318">
                  <a:moveTo>
                    <a:pt x="0" y="318"/>
                  </a:moveTo>
                  <a:lnTo>
                    <a:pt x="74" y="318"/>
                  </a:lnTo>
                  <a:lnTo>
                    <a:pt x="95" y="263"/>
                  </a:lnTo>
                  <a:lnTo>
                    <a:pt x="205" y="263"/>
                  </a:lnTo>
                  <a:lnTo>
                    <a:pt x="227" y="318"/>
                  </a:lnTo>
                  <a:lnTo>
                    <a:pt x="300" y="318"/>
                  </a:lnTo>
                  <a:lnTo>
                    <a:pt x="169" y="0"/>
                  </a:lnTo>
                  <a:lnTo>
                    <a:pt x="104" y="0"/>
                  </a:lnTo>
                  <a:lnTo>
                    <a:pt x="121" y="41"/>
                  </a:lnTo>
                  <a:lnTo>
                    <a:pt x="0" y="318"/>
                  </a:lnTo>
                  <a:close/>
                  <a:moveTo>
                    <a:pt x="151" y="125"/>
                  </a:moveTo>
                  <a:lnTo>
                    <a:pt x="181" y="200"/>
                  </a:lnTo>
                  <a:lnTo>
                    <a:pt x="120" y="200"/>
                  </a:lnTo>
                  <a:lnTo>
                    <a:pt x="151" y="12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48" name="Freeform 7"/>
            <p:cNvSpPr>
              <a:spLocks noEditPoints="1"/>
            </p:cNvSpPr>
            <p:nvPr/>
          </p:nvSpPr>
          <p:spPr bwMode="auto">
            <a:xfrm>
              <a:off x="1230" y="741"/>
              <a:ext cx="300" cy="318"/>
            </a:xfrm>
            <a:custGeom>
              <a:avLst/>
              <a:gdLst>
                <a:gd name="T0" fmla="*/ 0 w 300"/>
                <a:gd name="T1" fmla="*/ 318 h 318"/>
                <a:gd name="T2" fmla="*/ 74 w 300"/>
                <a:gd name="T3" fmla="*/ 318 h 318"/>
                <a:gd name="T4" fmla="*/ 95 w 300"/>
                <a:gd name="T5" fmla="*/ 263 h 318"/>
                <a:gd name="T6" fmla="*/ 205 w 300"/>
                <a:gd name="T7" fmla="*/ 263 h 318"/>
                <a:gd name="T8" fmla="*/ 227 w 300"/>
                <a:gd name="T9" fmla="*/ 318 h 318"/>
                <a:gd name="T10" fmla="*/ 300 w 300"/>
                <a:gd name="T11" fmla="*/ 318 h 318"/>
                <a:gd name="T12" fmla="*/ 169 w 300"/>
                <a:gd name="T13" fmla="*/ 0 h 318"/>
                <a:gd name="T14" fmla="*/ 104 w 300"/>
                <a:gd name="T15" fmla="*/ 0 h 318"/>
                <a:gd name="T16" fmla="*/ 121 w 300"/>
                <a:gd name="T17" fmla="*/ 41 h 318"/>
                <a:gd name="T18" fmla="*/ 0 w 300"/>
                <a:gd name="T19" fmla="*/ 318 h 318"/>
                <a:gd name="T20" fmla="*/ 151 w 300"/>
                <a:gd name="T21" fmla="*/ 125 h 318"/>
                <a:gd name="T22" fmla="*/ 181 w 300"/>
                <a:gd name="T23" fmla="*/ 200 h 318"/>
                <a:gd name="T24" fmla="*/ 120 w 300"/>
                <a:gd name="T25" fmla="*/ 200 h 318"/>
                <a:gd name="T26" fmla="*/ 151 w 300"/>
                <a:gd name="T27" fmla="*/ 125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0" h="318">
                  <a:moveTo>
                    <a:pt x="0" y="318"/>
                  </a:moveTo>
                  <a:lnTo>
                    <a:pt x="74" y="318"/>
                  </a:lnTo>
                  <a:lnTo>
                    <a:pt x="95" y="263"/>
                  </a:lnTo>
                  <a:lnTo>
                    <a:pt x="205" y="263"/>
                  </a:lnTo>
                  <a:lnTo>
                    <a:pt x="227" y="318"/>
                  </a:lnTo>
                  <a:lnTo>
                    <a:pt x="300" y="318"/>
                  </a:lnTo>
                  <a:lnTo>
                    <a:pt x="169" y="0"/>
                  </a:lnTo>
                  <a:lnTo>
                    <a:pt x="104" y="0"/>
                  </a:lnTo>
                  <a:lnTo>
                    <a:pt x="121" y="41"/>
                  </a:lnTo>
                  <a:lnTo>
                    <a:pt x="0" y="318"/>
                  </a:lnTo>
                  <a:moveTo>
                    <a:pt x="151" y="125"/>
                  </a:moveTo>
                  <a:lnTo>
                    <a:pt x="181" y="200"/>
                  </a:lnTo>
                  <a:lnTo>
                    <a:pt x="120" y="200"/>
                  </a:lnTo>
                  <a:lnTo>
                    <a:pt x="151" y="125"/>
                  </a:ln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49" name="Freeform 8"/>
            <p:cNvSpPr>
              <a:spLocks/>
            </p:cNvSpPr>
            <p:nvPr/>
          </p:nvSpPr>
          <p:spPr bwMode="auto">
            <a:xfrm>
              <a:off x="1533" y="741"/>
              <a:ext cx="167" cy="318"/>
            </a:xfrm>
            <a:custGeom>
              <a:avLst/>
              <a:gdLst>
                <a:gd name="T0" fmla="*/ 23 w 141"/>
                <a:gd name="T1" fmla="*/ 267 h 267"/>
                <a:gd name="T2" fmla="*/ 78 w 141"/>
                <a:gd name="T3" fmla="*/ 267 h 267"/>
                <a:gd name="T4" fmla="*/ 78 w 141"/>
                <a:gd name="T5" fmla="*/ 147 h 267"/>
                <a:gd name="T6" fmla="*/ 113 w 141"/>
                <a:gd name="T7" fmla="*/ 147 h 267"/>
                <a:gd name="T8" fmla="*/ 113 w 141"/>
                <a:gd name="T9" fmla="*/ 97 h 267"/>
                <a:gd name="T10" fmla="*/ 78 w 141"/>
                <a:gd name="T11" fmla="*/ 97 h 267"/>
                <a:gd name="T12" fmla="*/ 78 w 141"/>
                <a:gd name="T13" fmla="*/ 73 h 267"/>
                <a:gd name="T14" fmla="*/ 97 w 141"/>
                <a:gd name="T15" fmla="*/ 52 h 267"/>
                <a:gd name="T16" fmla="*/ 112 w 141"/>
                <a:gd name="T17" fmla="*/ 55 h 267"/>
                <a:gd name="T18" fmla="*/ 118 w 141"/>
                <a:gd name="T19" fmla="*/ 57 h 267"/>
                <a:gd name="T20" fmla="*/ 141 w 141"/>
                <a:gd name="T21" fmla="*/ 8 h 267"/>
                <a:gd name="T22" fmla="*/ 134 w 141"/>
                <a:gd name="T23" fmla="*/ 6 h 267"/>
                <a:gd name="T24" fmla="*/ 101 w 141"/>
                <a:gd name="T25" fmla="*/ 0 h 267"/>
                <a:gd name="T26" fmla="*/ 42 w 141"/>
                <a:gd name="T27" fmla="*/ 23 h 267"/>
                <a:gd name="T28" fmla="*/ 23 w 141"/>
                <a:gd name="T29" fmla="*/ 75 h 267"/>
                <a:gd name="T30" fmla="*/ 23 w 141"/>
                <a:gd name="T31" fmla="*/ 97 h 267"/>
                <a:gd name="T32" fmla="*/ 0 w 141"/>
                <a:gd name="T33" fmla="*/ 97 h 267"/>
                <a:gd name="T34" fmla="*/ 0 w 141"/>
                <a:gd name="T35" fmla="*/ 147 h 267"/>
                <a:gd name="T36" fmla="*/ 23 w 141"/>
                <a:gd name="T37" fmla="*/ 147 h 267"/>
                <a:gd name="T38" fmla="*/ 23 w 141"/>
                <a:gd name="T39" fmla="*/ 267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1" h="267">
                  <a:moveTo>
                    <a:pt x="23" y="267"/>
                  </a:moveTo>
                  <a:cubicBezTo>
                    <a:pt x="78" y="267"/>
                    <a:pt x="78" y="267"/>
                    <a:pt x="78" y="267"/>
                  </a:cubicBezTo>
                  <a:cubicBezTo>
                    <a:pt x="78" y="147"/>
                    <a:pt x="78" y="147"/>
                    <a:pt x="78" y="147"/>
                  </a:cubicBezTo>
                  <a:cubicBezTo>
                    <a:pt x="113" y="147"/>
                    <a:pt x="113" y="147"/>
                    <a:pt x="113" y="147"/>
                  </a:cubicBezTo>
                  <a:cubicBezTo>
                    <a:pt x="113" y="97"/>
                    <a:pt x="113" y="97"/>
                    <a:pt x="113" y="97"/>
                  </a:cubicBezTo>
                  <a:cubicBezTo>
                    <a:pt x="78" y="97"/>
                    <a:pt x="78" y="97"/>
                    <a:pt x="78" y="97"/>
                  </a:cubicBezTo>
                  <a:cubicBezTo>
                    <a:pt x="78" y="73"/>
                    <a:pt x="78" y="73"/>
                    <a:pt x="78" y="73"/>
                  </a:cubicBezTo>
                  <a:cubicBezTo>
                    <a:pt x="78" y="63"/>
                    <a:pt x="84" y="52"/>
                    <a:pt x="97" y="52"/>
                  </a:cubicBezTo>
                  <a:cubicBezTo>
                    <a:pt x="104" y="52"/>
                    <a:pt x="108" y="53"/>
                    <a:pt x="112" y="55"/>
                  </a:cubicBezTo>
                  <a:cubicBezTo>
                    <a:pt x="118" y="57"/>
                    <a:pt x="118" y="57"/>
                    <a:pt x="118" y="57"/>
                  </a:cubicBezTo>
                  <a:cubicBezTo>
                    <a:pt x="141" y="8"/>
                    <a:pt x="141" y="8"/>
                    <a:pt x="141" y="8"/>
                  </a:cubicBezTo>
                  <a:cubicBezTo>
                    <a:pt x="134" y="6"/>
                    <a:pt x="134" y="6"/>
                    <a:pt x="134" y="6"/>
                  </a:cubicBezTo>
                  <a:cubicBezTo>
                    <a:pt x="124" y="2"/>
                    <a:pt x="110" y="0"/>
                    <a:pt x="101" y="0"/>
                  </a:cubicBezTo>
                  <a:cubicBezTo>
                    <a:pt x="76" y="0"/>
                    <a:pt x="56" y="8"/>
                    <a:pt x="42" y="23"/>
                  </a:cubicBezTo>
                  <a:cubicBezTo>
                    <a:pt x="30" y="37"/>
                    <a:pt x="23" y="55"/>
                    <a:pt x="23" y="75"/>
                  </a:cubicBezTo>
                  <a:cubicBezTo>
                    <a:pt x="23" y="97"/>
                    <a:pt x="23" y="97"/>
                    <a:pt x="23" y="97"/>
                  </a:cubicBezTo>
                  <a:cubicBezTo>
                    <a:pt x="0" y="97"/>
                    <a:pt x="0" y="97"/>
                    <a:pt x="0" y="97"/>
                  </a:cubicBezTo>
                  <a:cubicBezTo>
                    <a:pt x="0" y="147"/>
                    <a:pt x="0" y="147"/>
                    <a:pt x="0" y="147"/>
                  </a:cubicBezTo>
                  <a:cubicBezTo>
                    <a:pt x="23" y="147"/>
                    <a:pt x="23" y="147"/>
                    <a:pt x="23" y="147"/>
                  </a:cubicBezTo>
                  <a:lnTo>
                    <a:pt x="23" y="267"/>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50" name="Freeform 9"/>
            <p:cNvSpPr>
              <a:spLocks/>
            </p:cNvSpPr>
            <p:nvPr/>
          </p:nvSpPr>
          <p:spPr bwMode="auto">
            <a:xfrm>
              <a:off x="701" y="738"/>
              <a:ext cx="275" cy="321"/>
            </a:xfrm>
            <a:custGeom>
              <a:avLst/>
              <a:gdLst>
                <a:gd name="T0" fmla="*/ 0 w 275"/>
                <a:gd name="T1" fmla="*/ 0 h 321"/>
                <a:gd name="T2" fmla="*/ 0 w 275"/>
                <a:gd name="T3" fmla="*/ 319 h 321"/>
                <a:gd name="T4" fmla="*/ 70 w 275"/>
                <a:gd name="T5" fmla="*/ 321 h 321"/>
                <a:gd name="T6" fmla="*/ 70 w 275"/>
                <a:gd name="T7" fmla="*/ 137 h 321"/>
                <a:gd name="T8" fmla="*/ 137 w 275"/>
                <a:gd name="T9" fmla="*/ 188 h 321"/>
                <a:gd name="T10" fmla="*/ 205 w 275"/>
                <a:gd name="T11" fmla="*/ 137 h 321"/>
                <a:gd name="T12" fmla="*/ 205 w 275"/>
                <a:gd name="T13" fmla="*/ 321 h 321"/>
                <a:gd name="T14" fmla="*/ 274 w 275"/>
                <a:gd name="T15" fmla="*/ 321 h 321"/>
                <a:gd name="T16" fmla="*/ 275 w 275"/>
                <a:gd name="T17" fmla="*/ 0 h 321"/>
                <a:gd name="T18" fmla="*/ 137 w 275"/>
                <a:gd name="T19" fmla="*/ 105 h 321"/>
                <a:gd name="T20" fmla="*/ 0 w 275"/>
                <a:gd name="T21" fmla="*/ 0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5" h="321">
                  <a:moveTo>
                    <a:pt x="0" y="0"/>
                  </a:moveTo>
                  <a:lnTo>
                    <a:pt x="0" y="319"/>
                  </a:lnTo>
                  <a:lnTo>
                    <a:pt x="70" y="321"/>
                  </a:lnTo>
                  <a:lnTo>
                    <a:pt x="70" y="137"/>
                  </a:lnTo>
                  <a:lnTo>
                    <a:pt x="137" y="188"/>
                  </a:lnTo>
                  <a:lnTo>
                    <a:pt x="205" y="137"/>
                  </a:lnTo>
                  <a:lnTo>
                    <a:pt x="205" y="321"/>
                  </a:lnTo>
                  <a:lnTo>
                    <a:pt x="274" y="321"/>
                  </a:lnTo>
                  <a:lnTo>
                    <a:pt x="275" y="0"/>
                  </a:lnTo>
                  <a:lnTo>
                    <a:pt x="137" y="105"/>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51" name="Freeform 10"/>
            <p:cNvSpPr>
              <a:spLocks noEditPoints="1"/>
            </p:cNvSpPr>
            <p:nvPr/>
          </p:nvSpPr>
          <p:spPr bwMode="auto">
            <a:xfrm>
              <a:off x="1687" y="819"/>
              <a:ext cx="241" cy="240"/>
            </a:xfrm>
            <a:custGeom>
              <a:avLst/>
              <a:gdLst>
                <a:gd name="T0" fmla="*/ 105 w 204"/>
                <a:gd name="T1" fmla="*/ 0 h 201"/>
                <a:gd name="T2" fmla="*/ 0 w 204"/>
                <a:gd name="T3" fmla="*/ 100 h 201"/>
                <a:gd name="T4" fmla="*/ 105 w 204"/>
                <a:gd name="T5" fmla="*/ 201 h 201"/>
                <a:gd name="T6" fmla="*/ 105 w 204"/>
                <a:gd name="T7" fmla="*/ 201 h 201"/>
                <a:gd name="T8" fmla="*/ 105 w 204"/>
                <a:gd name="T9" fmla="*/ 201 h 201"/>
                <a:gd name="T10" fmla="*/ 188 w 204"/>
                <a:gd name="T11" fmla="*/ 161 h 201"/>
                <a:gd name="T12" fmla="*/ 144 w 204"/>
                <a:gd name="T13" fmla="*/ 137 h 201"/>
                <a:gd name="T14" fmla="*/ 104 w 204"/>
                <a:gd name="T15" fmla="*/ 154 h 201"/>
                <a:gd name="T16" fmla="*/ 56 w 204"/>
                <a:gd name="T17" fmla="*/ 120 h 201"/>
                <a:gd name="T18" fmla="*/ 204 w 204"/>
                <a:gd name="T19" fmla="*/ 120 h 201"/>
                <a:gd name="T20" fmla="*/ 204 w 204"/>
                <a:gd name="T21" fmla="*/ 107 h 201"/>
                <a:gd name="T22" fmla="*/ 105 w 204"/>
                <a:gd name="T23" fmla="*/ 0 h 201"/>
                <a:gd name="T24" fmla="*/ 58 w 204"/>
                <a:gd name="T25" fmla="*/ 76 h 201"/>
                <a:gd name="T26" fmla="*/ 100 w 204"/>
                <a:gd name="T27" fmla="*/ 47 h 201"/>
                <a:gd name="T28" fmla="*/ 143 w 204"/>
                <a:gd name="T29" fmla="*/ 76 h 201"/>
                <a:gd name="T30" fmla="*/ 58 w 204"/>
                <a:gd name="T31" fmla="*/ 76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4" h="201">
                  <a:moveTo>
                    <a:pt x="105" y="0"/>
                  </a:moveTo>
                  <a:cubicBezTo>
                    <a:pt x="37" y="0"/>
                    <a:pt x="0" y="52"/>
                    <a:pt x="0" y="100"/>
                  </a:cubicBezTo>
                  <a:cubicBezTo>
                    <a:pt x="0" y="149"/>
                    <a:pt x="37" y="201"/>
                    <a:pt x="105" y="201"/>
                  </a:cubicBezTo>
                  <a:cubicBezTo>
                    <a:pt x="105" y="201"/>
                    <a:pt x="105" y="201"/>
                    <a:pt x="105" y="201"/>
                  </a:cubicBezTo>
                  <a:cubicBezTo>
                    <a:pt x="105" y="201"/>
                    <a:pt x="105" y="201"/>
                    <a:pt x="105" y="201"/>
                  </a:cubicBezTo>
                  <a:cubicBezTo>
                    <a:pt x="136" y="201"/>
                    <a:pt x="165" y="186"/>
                    <a:pt x="188" y="161"/>
                  </a:cubicBezTo>
                  <a:cubicBezTo>
                    <a:pt x="144" y="137"/>
                    <a:pt x="144" y="137"/>
                    <a:pt x="144" y="137"/>
                  </a:cubicBezTo>
                  <a:cubicBezTo>
                    <a:pt x="132" y="148"/>
                    <a:pt x="119" y="154"/>
                    <a:pt x="104" y="154"/>
                  </a:cubicBezTo>
                  <a:cubicBezTo>
                    <a:pt x="81" y="154"/>
                    <a:pt x="62" y="140"/>
                    <a:pt x="56" y="120"/>
                  </a:cubicBezTo>
                  <a:cubicBezTo>
                    <a:pt x="204" y="120"/>
                    <a:pt x="204" y="120"/>
                    <a:pt x="204" y="120"/>
                  </a:cubicBezTo>
                  <a:cubicBezTo>
                    <a:pt x="204" y="107"/>
                    <a:pt x="204" y="107"/>
                    <a:pt x="204" y="107"/>
                  </a:cubicBezTo>
                  <a:cubicBezTo>
                    <a:pt x="204" y="33"/>
                    <a:pt x="146" y="0"/>
                    <a:pt x="105" y="0"/>
                  </a:cubicBezTo>
                  <a:close/>
                  <a:moveTo>
                    <a:pt x="58" y="76"/>
                  </a:moveTo>
                  <a:cubicBezTo>
                    <a:pt x="65" y="57"/>
                    <a:pt x="80" y="47"/>
                    <a:pt x="100" y="47"/>
                  </a:cubicBezTo>
                  <a:cubicBezTo>
                    <a:pt x="119" y="47"/>
                    <a:pt x="135" y="57"/>
                    <a:pt x="143" y="76"/>
                  </a:cubicBezTo>
                  <a:lnTo>
                    <a:pt x="58" y="7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52" name="Freeform 11"/>
            <p:cNvSpPr>
              <a:spLocks noEditPoints="1"/>
            </p:cNvSpPr>
            <p:nvPr/>
          </p:nvSpPr>
          <p:spPr bwMode="auto">
            <a:xfrm>
              <a:off x="1948" y="819"/>
              <a:ext cx="242" cy="240"/>
            </a:xfrm>
            <a:custGeom>
              <a:avLst/>
              <a:gdLst>
                <a:gd name="T0" fmla="*/ 105 w 204"/>
                <a:gd name="T1" fmla="*/ 0 h 201"/>
                <a:gd name="T2" fmla="*/ 0 w 204"/>
                <a:gd name="T3" fmla="*/ 101 h 201"/>
                <a:gd name="T4" fmla="*/ 105 w 204"/>
                <a:gd name="T5" fmla="*/ 201 h 201"/>
                <a:gd name="T6" fmla="*/ 105 w 204"/>
                <a:gd name="T7" fmla="*/ 201 h 201"/>
                <a:gd name="T8" fmla="*/ 105 w 204"/>
                <a:gd name="T9" fmla="*/ 201 h 201"/>
                <a:gd name="T10" fmla="*/ 188 w 204"/>
                <a:gd name="T11" fmla="*/ 161 h 201"/>
                <a:gd name="T12" fmla="*/ 144 w 204"/>
                <a:gd name="T13" fmla="*/ 137 h 201"/>
                <a:gd name="T14" fmla="*/ 104 w 204"/>
                <a:gd name="T15" fmla="*/ 155 h 201"/>
                <a:gd name="T16" fmla="*/ 57 w 204"/>
                <a:gd name="T17" fmla="*/ 120 h 201"/>
                <a:gd name="T18" fmla="*/ 204 w 204"/>
                <a:gd name="T19" fmla="*/ 120 h 201"/>
                <a:gd name="T20" fmla="*/ 204 w 204"/>
                <a:gd name="T21" fmla="*/ 107 h 201"/>
                <a:gd name="T22" fmla="*/ 105 w 204"/>
                <a:gd name="T23" fmla="*/ 0 h 201"/>
                <a:gd name="T24" fmla="*/ 58 w 204"/>
                <a:gd name="T25" fmla="*/ 76 h 201"/>
                <a:gd name="T26" fmla="*/ 100 w 204"/>
                <a:gd name="T27" fmla="*/ 47 h 201"/>
                <a:gd name="T28" fmla="*/ 143 w 204"/>
                <a:gd name="T29" fmla="*/ 76 h 201"/>
                <a:gd name="T30" fmla="*/ 58 w 204"/>
                <a:gd name="T31" fmla="*/ 76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4" h="201">
                  <a:moveTo>
                    <a:pt x="105" y="0"/>
                  </a:moveTo>
                  <a:cubicBezTo>
                    <a:pt x="37" y="0"/>
                    <a:pt x="0" y="52"/>
                    <a:pt x="0" y="101"/>
                  </a:cubicBezTo>
                  <a:cubicBezTo>
                    <a:pt x="0" y="149"/>
                    <a:pt x="37" y="201"/>
                    <a:pt x="105" y="201"/>
                  </a:cubicBezTo>
                  <a:cubicBezTo>
                    <a:pt x="105" y="201"/>
                    <a:pt x="105" y="201"/>
                    <a:pt x="105" y="201"/>
                  </a:cubicBezTo>
                  <a:cubicBezTo>
                    <a:pt x="105" y="201"/>
                    <a:pt x="105" y="201"/>
                    <a:pt x="105" y="201"/>
                  </a:cubicBezTo>
                  <a:cubicBezTo>
                    <a:pt x="136" y="201"/>
                    <a:pt x="166" y="187"/>
                    <a:pt x="188" y="161"/>
                  </a:cubicBezTo>
                  <a:cubicBezTo>
                    <a:pt x="144" y="137"/>
                    <a:pt x="144" y="137"/>
                    <a:pt x="144" y="137"/>
                  </a:cubicBezTo>
                  <a:cubicBezTo>
                    <a:pt x="133" y="148"/>
                    <a:pt x="119" y="155"/>
                    <a:pt x="104" y="155"/>
                  </a:cubicBezTo>
                  <a:cubicBezTo>
                    <a:pt x="82" y="154"/>
                    <a:pt x="62" y="140"/>
                    <a:pt x="57" y="120"/>
                  </a:cubicBezTo>
                  <a:cubicBezTo>
                    <a:pt x="204" y="120"/>
                    <a:pt x="204" y="120"/>
                    <a:pt x="204" y="120"/>
                  </a:cubicBezTo>
                  <a:cubicBezTo>
                    <a:pt x="204" y="107"/>
                    <a:pt x="204" y="107"/>
                    <a:pt x="204" y="107"/>
                  </a:cubicBezTo>
                  <a:cubicBezTo>
                    <a:pt x="204" y="33"/>
                    <a:pt x="146" y="0"/>
                    <a:pt x="105" y="0"/>
                  </a:cubicBezTo>
                  <a:close/>
                  <a:moveTo>
                    <a:pt x="58" y="76"/>
                  </a:moveTo>
                  <a:cubicBezTo>
                    <a:pt x="65" y="58"/>
                    <a:pt x="80" y="47"/>
                    <a:pt x="100" y="47"/>
                  </a:cubicBezTo>
                  <a:cubicBezTo>
                    <a:pt x="120" y="47"/>
                    <a:pt x="135" y="57"/>
                    <a:pt x="143" y="76"/>
                  </a:cubicBezTo>
                  <a:lnTo>
                    <a:pt x="58" y="7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53" name="Freeform 12"/>
            <p:cNvSpPr>
              <a:spLocks/>
            </p:cNvSpPr>
            <p:nvPr/>
          </p:nvSpPr>
          <p:spPr bwMode="auto">
            <a:xfrm>
              <a:off x="2182" y="808"/>
              <a:ext cx="27" cy="35"/>
            </a:xfrm>
            <a:custGeom>
              <a:avLst/>
              <a:gdLst>
                <a:gd name="T0" fmla="*/ 0 w 27"/>
                <a:gd name="T1" fmla="*/ 0 h 35"/>
                <a:gd name="T2" fmla="*/ 27 w 27"/>
                <a:gd name="T3" fmla="*/ 0 h 35"/>
                <a:gd name="T4" fmla="*/ 27 w 27"/>
                <a:gd name="T5" fmla="*/ 6 h 35"/>
                <a:gd name="T6" fmla="*/ 16 w 27"/>
                <a:gd name="T7" fmla="*/ 6 h 35"/>
                <a:gd name="T8" fmla="*/ 16 w 27"/>
                <a:gd name="T9" fmla="*/ 35 h 35"/>
                <a:gd name="T10" fmla="*/ 11 w 27"/>
                <a:gd name="T11" fmla="*/ 35 h 35"/>
                <a:gd name="T12" fmla="*/ 11 w 27"/>
                <a:gd name="T13" fmla="*/ 6 h 35"/>
                <a:gd name="T14" fmla="*/ 0 w 27"/>
                <a:gd name="T15" fmla="*/ 6 h 35"/>
                <a:gd name="T16" fmla="*/ 0 w 27"/>
                <a:gd name="T17"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 h="35">
                  <a:moveTo>
                    <a:pt x="0" y="0"/>
                  </a:moveTo>
                  <a:lnTo>
                    <a:pt x="27" y="0"/>
                  </a:lnTo>
                  <a:lnTo>
                    <a:pt x="27" y="6"/>
                  </a:lnTo>
                  <a:lnTo>
                    <a:pt x="16" y="6"/>
                  </a:lnTo>
                  <a:lnTo>
                    <a:pt x="16" y="35"/>
                  </a:lnTo>
                  <a:lnTo>
                    <a:pt x="11" y="35"/>
                  </a:lnTo>
                  <a:lnTo>
                    <a:pt x="11" y="6"/>
                  </a:lnTo>
                  <a:lnTo>
                    <a:pt x="0" y="6"/>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54" name="Freeform 13"/>
            <p:cNvSpPr>
              <a:spLocks/>
            </p:cNvSpPr>
            <p:nvPr/>
          </p:nvSpPr>
          <p:spPr bwMode="auto">
            <a:xfrm>
              <a:off x="2213" y="808"/>
              <a:ext cx="34" cy="35"/>
            </a:xfrm>
            <a:custGeom>
              <a:avLst/>
              <a:gdLst>
                <a:gd name="T0" fmla="*/ 0 w 34"/>
                <a:gd name="T1" fmla="*/ 0 h 35"/>
                <a:gd name="T2" fmla="*/ 8 w 34"/>
                <a:gd name="T3" fmla="*/ 0 h 35"/>
                <a:gd name="T4" fmla="*/ 17 w 34"/>
                <a:gd name="T5" fmla="*/ 27 h 35"/>
                <a:gd name="T6" fmla="*/ 17 w 34"/>
                <a:gd name="T7" fmla="*/ 27 h 35"/>
                <a:gd name="T8" fmla="*/ 27 w 34"/>
                <a:gd name="T9" fmla="*/ 0 h 35"/>
                <a:gd name="T10" fmla="*/ 34 w 34"/>
                <a:gd name="T11" fmla="*/ 0 h 35"/>
                <a:gd name="T12" fmla="*/ 34 w 34"/>
                <a:gd name="T13" fmla="*/ 35 h 35"/>
                <a:gd name="T14" fmla="*/ 29 w 34"/>
                <a:gd name="T15" fmla="*/ 35 h 35"/>
                <a:gd name="T16" fmla="*/ 29 w 34"/>
                <a:gd name="T17" fmla="*/ 9 h 35"/>
                <a:gd name="T18" fmla="*/ 29 w 34"/>
                <a:gd name="T19" fmla="*/ 9 h 35"/>
                <a:gd name="T20" fmla="*/ 20 w 34"/>
                <a:gd name="T21" fmla="*/ 35 h 35"/>
                <a:gd name="T22" fmla="*/ 15 w 34"/>
                <a:gd name="T23" fmla="*/ 35 h 35"/>
                <a:gd name="T24" fmla="*/ 6 w 34"/>
                <a:gd name="T25" fmla="*/ 9 h 35"/>
                <a:gd name="T26" fmla="*/ 6 w 34"/>
                <a:gd name="T27" fmla="*/ 9 h 35"/>
                <a:gd name="T28" fmla="*/ 6 w 34"/>
                <a:gd name="T29" fmla="*/ 35 h 35"/>
                <a:gd name="T30" fmla="*/ 0 w 34"/>
                <a:gd name="T31" fmla="*/ 35 h 35"/>
                <a:gd name="T32" fmla="*/ 0 w 34"/>
                <a:gd name="T33"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 h="35">
                  <a:moveTo>
                    <a:pt x="0" y="0"/>
                  </a:moveTo>
                  <a:lnTo>
                    <a:pt x="8" y="0"/>
                  </a:lnTo>
                  <a:lnTo>
                    <a:pt x="17" y="27"/>
                  </a:lnTo>
                  <a:lnTo>
                    <a:pt x="17" y="27"/>
                  </a:lnTo>
                  <a:lnTo>
                    <a:pt x="27" y="0"/>
                  </a:lnTo>
                  <a:lnTo>
                    <a:pt x="34" y="0"/>
                  </a:lnTo>
                  <a:lnTo>
                    <a:pt x="34" y="35"/>
                  </a:lnTo>
                  <a:lnTo>
                    <a:pt x="29" y="35"/>
                  </a:lnTo>
                  <a:lnTo>
                    <a:pt x="29" y="9"/>
                  </a:lnTo>
                  <a:lnTo>
                    <a:pt x="29" y="9"/>
                  </a:lnTo>
                  <a:lnTo>
                    <a:pt x="20" y="35"/>
                  </a:lnTo>
                  <a:lnTo>
                    <a:pt x="15" y="35"/>
                  </a:lnTo>
                  <a:lnTo>
                    <a:pt x="6" y="9"/>
                  </a:lnTo>
                  <a:lnTo>
                    <a:pt x="6" y="9"/>
                  </a:lnTo>
                  <a:lnTo>
                    <a:pt x="6" y="35"/>
                  </a:lnTo>
                  <a:lnTo>
                    <a:pt x="0" y="35"/>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55" name="Freeform 14"/>
            <p:cNvSpPr>
              <a:spLocks/>
            </p:cNvSpPr>
            <p:nvPr/>
          </p:nvSpPr>
          <p:spPr bwMode="auto">
            <a:xfrm>
              <a:off x="221" y="738"/>
              <a:ext cx="173" cy="398"/>
            </a:xfrm>
            <a:custGeom>
              <a:avLst/>
              <a:gdLst>
                <a:gd name="T0" fmla="*/ 71 w 173"/>
                <a:gd name="T1" fmla="*/ 273 h 398"/>
                <a:gd name="T2" fmla="*/ 71 w 173"/>
                <a:gd name="T3" fmla="*/ 111 h 398"/>
                <a:gd name="T4" fmla="*/ 173 w 173"/>
                <a:gd name="T5" fmla="*/ 159 h 398"/>
                <a:gd name="T6" fmla="*/ 173 w 173"/>
                <a:gd name="T7" fmla="*/ 80 h 398"/>
                <a:gd name="T8" fmla="*/ 0 w 173"/>
                <a:gd name="T9" fmla="*/ 0 h 398"/>
                <a:gd name="T10" fmla="*/ 0 w 173"/>
                <a:gd name="T11" fmla="*/ 318 h 398"/>
                <a:gd name="T12" fmla="*/ 173 w 173"/>
                <a:gd name="T13" fmla="*/ 398 h 398"/>
                <a:gd name="T14" fmla="*/ 173 w 173"/>
                <a:gd name="T15" fmla="*/ 321 h 398"/>
                <a:gd name="T16" fmla="*/ 71 w 173"/>
                <a:gd name="T17" fmla="*/ 273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3" h="398">
                  <a:moveTo>
                    <a:pt x="71" y="273"/>
                  </a:moveTo>
                  <a:lnTo>
                    <a:pt x="71" y="111"/>
                  </a:lnTo>
                  <a:lnTo>
                    <a:pt x="173" y="159"/>
                  </a:lnTo>
                  <a:lnTo>
                    <a:pt x="173" y="80"/>
                  </a:lnTo>
                  <a:lnTo>
                    <a:pt x="0" y="0"/>
                  </a:lnTo>
                  <a:lnTo>
                    <a:pt x="0" y="318"/>
                  </a:lnTo>
                  <a:lnTo>
                    <a:pt x="173" y="398"/>
                  </a:lnTo>
                  <a:lnTo>
                    <a:pt x="173" y="321"/>
                  </a:lnTo>
                  <a:lnTo>
                    <a:pt x="71" y="27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56" name="Freeform 15"/>
            <p:cNvSpPr>
              <a:spLocks/>
            </p:cNvSpPr>
            <p:nvPr/>
          </p:nvSpPr>
          <p:spPr bwMode="auto">
            <a:xfrm>
              <a:off x="394" y="738"/>
              <a:ext cx="172" cy="398"/>
            </a:xfrm>
            <a:custGeom>
              <a:avLst/>
              <a:gdLst>
                <a:gd name="T0" fmla="*/ 102 w 172"/>
                <a:gd name="T1" fmla="*/ 273 h 398"/>
                <a:gd name="T2" fmla="*/ 102 w 172"/>
                <a:gd name="T3" fmla="*/ 111 h 398"/>
                <a:gd name="T4" fmla="*/ 0 w 172"/>
                <a:gd name="T5" fmla="*/ 159 h 398"/>
                <a:gd name="T6" fmla="*/ 0 w 172"/>
                <a:gd name="T7" fmla="*/ 80 h 398"/>
                <a:gd name="T8" fmla="*/ 172 w 172"/>
                <a:gd name="T9" fmla="*/ 0 h 398"/>
                <a:gd name="T10" fmla="*/ 172 w 172"/>
                <a:gd name="T11" fmla="*/ 318 h 398"/>
                <a:gd name="T12" fmla="*/ 0 w 172"/>
                <a:gd name="T13" fmla="*/ 398 h 398"/>
                <a:gd name="T14" fmla="*/ 0 w 172"/>
                <a:gd name="T15" fmla="*/ 321 h 398"/>
                <a:gd name="T16" fmla="*/ 102 w 172"/>
                <a:gd name="T17" fmla="*/ 273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2" h="398">
                  <a:moveTo>
                    <a:pt x="102" y="273"/>
                  </a:moveTo>
                  <a:lnTo>
                    <a:pt x="102" y="111"/>
                  </a:lnTo>
                  <a:lnTo>
                    <a:pt x="0" y="159"/>
                  </a:lnTo>
                  <a:lnTo>
                    <a:pt x="0" y="80"/>
                  </a:lnTo>
                  <a:lnTo>
                    <a:pt x="172" y="0"/>
                  </a:lnTo>
                  <a:lnTo>
                    <a:pt x="172" y="318"/>
                  </a:lnTo>
                  <a:lnTo>
                    <a:pt x="0" y="398"/>
                  </a:lnTo>
                  <a:lnTo>
                    <a:pt x="0" y="321"/>
                  </a:lnTo>
                  <a:lnTo>
                    <a:pt x="102" y="27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57" name="Freeform 16"/>
            <p:cNvSpPr>
              <a:spLocks/>
            </p:cNvSpPr>
            <p:nvPr/>
          </p:nvSpPr>
          <p:spPr bwMode="auto">
            <a:xfrm>
              <a:off x="701" y="1137"/>
              <a:ext cx="93" cy="125"/>
            </a:xfrm>
            <a:custGeom>
              <a:avLst/>
              <a:gdLst>
                <a:gd name="T0" fmla="*/ 57 w 93"/>
                <a:gd name="T1" fmla="*/ 125 h 125"/>
                <a:gd name="T2" fmla="*/ 37 w 93"/>
                <a:gd name="T3" fmla="*/ 125 h 125"/>
                <a:gd name="T4" fmla="*/ 37 w 93"/>
                <a:gd name="T5" fmla="*/ 18 h 125"/>
                <a:gd name="T6" fmla="*/ 0 w 93"/>
                <a:gd name="T7" fmla="*/ 18 h 125"/>
                <a:gd name="T8" fmla="*/ 0 w 93"/>
                <a:gd name="T9" fmla="*/ 0 h 125"/>
                <a:gd name="T10" fmla="*/ 93 w 93"/>
                <a:gd name="T11" fmla="*/ 0 h 125"/>
                <a:gd name="T12" fmla="*/ 93 w 93"/>
                <a:gd name="T13" fmla="*/ 18 h 125"/>
                <a:gd name="T14" fmla="*/ 57 w 93"/>
                <a:gd name="T15" fmla="*/ 18 h 125"/>
                <a:gd name="T16" fmla="*/ 57 w 93"/>
                <a:gd name="T17" fmla="*/ 125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3" h="125">
                  <a:moveTo>
                    <a:pt x="57" y="125"/>
                  </a:moveTo>
                  <a:lnTo>
                    <a:pt x="37" y="125"/>
                  </a:lnTo>
                  <a:lnTo>
                    <a:pt x="37" y="18"/>
                  </a:lnTo>
                  <a:lnTo>
                    <a:pt x="0" y="18"/>
                  </a:lnTo>
                  <a:lnTo>
                    <a:pt x="0" y="0"/>
                  </a:lnTo>
                  <a:lnTo>
                    <a:pt x="93" y="0"/>
                  </a:lnTo>
                  <a:lnTo>
                    <a:pt x="93" y="18"/>
                  </a:lnTo>
                  <a:lnTo>
                    <a:pt x="57" y="18"/>
                  </a:lnTo>
                  <a:lnTo>
                    <a:pt x="57" y="12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58" name="Freeform 17"/>
            <p:cNvSpPr>
              <a:spLocks noEditPoints="1"/>
            </p:cNvSpPr>
            <p:nvPr/>
          </p:nvSpPr>
          <p:spPr bwMode="auto">
            <a:xfrm>
              <a:off x="791" y="1166"/>
              <a:ext cx="90" cy="98"/>
            </a:xfrm>
            <a:custGeom>
              <a:avLst/>
              <a:gdLst>
                <a:gd name="T0" fmla="*/ 76 w 76"/>
                <a:gd name="T1" fmla="*/ 41 h 83"/>
                <a:gd name="T2" fmla="*/ 65 w 76"/>
                <a:gd name="T3" fmla="*/ 72 h 83"/>
                <a:gd name="T4" fmla="*/ 37 w 76"/>
                <a:gd name="T5" fmla="*/ 83 h 83"/>
                <a:gd name="T6" fmla="*/ 18 w 76"/>
                <a:gd name="T7" fmla="*/ 78 h 83"/>
                <a:gd name="T8" fmla="*/ 4 w 76"/>
                <a:gd name="T9" fmla="*/ 63 h 83"/>
                <a:gd name="T10" fmla="*/ 0 w 76"/>
                <a:gd name="T11" fmla="*/ 41 h 83"/>
                <a:gd name="T12" fmla="*/ 10 w 76"/>
                <a:gd name="T13" fmla="*/ 11 h 83"/>
                <a:gd name="T14" fmla="*/ 38 w 76"/>
                <a:gd name="T15" fmla="*/ 0 h 83"/>
                <a:gd name="T16" fmla="*/ 65 w 76"/>
                <a:gd name="T17" fmla="*/ 11 h 83"/>
                <a:gd name="T18" fmla="*/ 76 w 76"/>
                <a:gd name="T19" fmla="*/ 41 h 83"/>
                <a:gd name="T20" fmla="*/ 17 w 76"/>
                <a:gd name="T21" fmla="*/ 41 h 83"/>
                <a:gd name="T22" fmla="*/ 38 w 76"/>
                <a:gd name="T23" fmla="*/ 69 h 83"/>
                <a:gd name="T24" fmla="*/ 58 w 76"/>
                <a:gd name="T25" fmla="*/ 41 h 83"/>
                <a:gd name="T26" fmla="*/ 38 w 76"/>
                <a:gd name="T27" fmla="*/ 14 h 83"/>
                <a:gd name="T28" fmla="*/ 22 w 76"/>
                <a:gd name="T29" fmla="*/ 21 h 83"/>
                <a:gd name="T30" fmla="*/ 17 w 76"/>
                <a:gd name="T31" fmla="*/ 41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6" h="83">
                  <a:moveTo>
                    <a:pt x="76" y="41"/>
                  </a:moveTo>
                  <a:cubicBezTo>
                    <a:pt x="76" y="54"/>
                    <a:pt x="72" y="64"/>
                    <a:pt x="65" y="72"/>
                  </a:cubicBezTo>
                  <a:cubicBezTo>
                    <a:pt x="59" y="79"/>
                    <a:pt x="49" y="83"/>
                    <a:pt x="37" y="83"/>
                  </a:cubicBezTo>
                  <a:cubicBezTo>
                    <a:pt x="30" y="83"/>
                    <a:pt x="23" y="81"/>
                    <a:pt x="18" y="78"/>
                  </a:cubicBezTo>
                  <a:cubicBezTo>
                    <a:pt x="12" y="74"/>
                    <a:pt x="8" y="70"/>
                    <a:pt x="4" y="63"/>
                  </a:cubicBezTo>
                  <a:cubicBezTo>
                    <a:pt x="1" y="57"/>
                    <a:pt x="0" y="50"/>
                    <a:pt x="0" y="41"/>
                  </a:cubicBezTo>
                  <a:cubicBezTo>
                    <a:pt x="0" y="28"/>
                    <a:pt x="3" y="18"/>
                    <a:pt x="10" y="11"/>
                  </a:cubicBezTo>
                  <a:cubicBezTo>
                    <a:pt x="16" y="4"/>
                    <a:pt x="26" y="0"/>
                    <a:pt x="38" y="0"/>
                  </a:cubicBezTo>
                  <a:cubicBezTo>
                    <a:pt x="49" y="0"/>
                    <a:pt x="59" y="4"/>
                    <a:pt x="65" y="11"/>
                  </a:cubicBezTo>
                  <a:cubicBezTo>
                    <a:pt x="72" y="19"/>
                    <a:pt x="76" y="29"/>
                    <a:pt x="76" y="41"/>
                  </a:cubicBezTo>
                  <a:close/>
                  <a:moveTo>
                    <a:pt x="17" y="41"/>
                  </a:moveTo>
                  <a:cubicBezTo>
                    <a:pt x="17" y="60"/>
                    <a:pt x="24" y="69"/>
                    <a:pt x="38" y="69"/>
                  </a:cubicBezTo>
                  <a:cubicBezTo>
                    <a:pt x="51" y="69"/>
                    <a:pt x="58" y="60"/>
                    <a:pt x="58" y="41"/>
                  </a:cubicBezTo>
                  <a:cubicBezTo>
                    <a:pt x="58" y="23"/>
                    <a:pt x="51" y="14"/>
                    <a:pt x="38" y="14"/>
                  </a:cubicBezTo>
                  <a:cubicBezTo>
                    <a:pt x="31" y="14"/>
                    <a:pt x="25" y="16"/>
                    <a:pt x="22" y="21"/>
                  </a:cubicBezTo>
                  <a:cubicBezTo>
                    <a:pt x="19" y="26"/>
                    <a:pt x="17" y="32"/>
                    <a:pt x="17" y="41"/>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59" name="Freeform 18"/>
            <p:cNvSpPr>
              <a:spLocks noEditPoints="1"/>
            </p:cNvSpPr>
            <p:nvPr/>
          </p:nvSpPr>
          <p:spPr bwMode="auto">
            <a:xfrm>
              <a:off x="889" y="1166"/>
              <a:ext cx="93" cy="139"/>
            </a:xfrm>
            <a:custGeom>
              <a:avLst/>
              <a:gdLst>
                <a:gd name="T0" fmla="*/ 78 w 78"/>
                <a:gd name="T1" fmla="*/ 1 h 117"/>
                <a:gd name="T2" fmla="*/ 78 w 78"/>
                <a:gd name="T3" fmla="*/ 11 h 117"/>
                <a:gd name="T4" fmla="*/ 65 w 78"/>
                <a:gd name="T5" fmla="*/ 13 h 117"/>
                <a:gd name="T6" fmla="*/ 68 w 78"/>
                <a:gd name="T7" fmla="*/ 19 h 117"/>
                <a:gd name="T8" fmla="*/ 69 w 78"/>
                <a:gd name="T9" fmla="*/ 27 h 117"/>
                <a:gd name="T10" fmla="*/ 61 w 78"/>
                <a:gd name="T11" fmla="*/ 47 h 117"/>
                <a:gd name="T12" fmla="*/ 37 w 78"/>
                <a:gd name="T13" fmla="*/ 54 h 117"/>
                <a:gd name="T14" fmla="*/ 30 w 78"/>
                <a:gd name="T15" fmla="*/ 53 h 117"/>
                <a:gd name="T16" fmla="*/ 25 w 78"/>
                <a:gd name="T17" fmla="*/ 61 h 117"/>
                <a:gd name="T18" fmla="*/ 27 w 78"/>
                <a:gd name="T19" fmla="*/ 65 h 117"/>
                <a:gd name="T20" fmla="*/ 37 w 78"/>
                <a:gd name="T21" fmla="*/ 67 h 117"/>
                <a:gd name="T22" fmla="*/ 51 w 78"/>
                <a:gd name="T23" fmla="*/ 67 h 117"/>
                <a:gd name="T24" fmla="*/ 71 w 78"/>
                <a:gd name="T25" fmla="*/ 72 h 117"/>
                <a:gd name="T26" fmla="*/ 77 w 78"/>
                <a:gd name="T27" fmla="*/ 89 h 117"/>
                <a:gd name="T28" fmla="*/ 66 w 78"/>
                <a:gd name="T29" fmla="*/ 110 h 117"/>
                <a:gd name="T30" fmla="*/ 34 w 78"/>
                <a:gd name="T31" fmla="*/ 117 h 117"/>
                <a:gd name="T32" fmla="*/ 9 w 78"/>
                <a:gd name="T33" fmla="*/ 111 h 117"/>
                <a:gd name="T34" fmla="*/ 0 w 78"/>
                <a:gd name="T35" fmla="*/ 95 h 117"/>
                <a:gd name="T36" fmla="*/ 5 w 78"/>
                <a:gd name="T37" fmla="*/ 82 h 117"/>
                <a:gd name="T38" fmla="*/ 18 w 78"/>
                <a:gd name="T39" fmla="*/ 75 h 117"/>
                <a:gd name="T40" fmla="*/ 12 w 78"/>
                <a:gd name="T41" fmla="*/ 71 h 117"/>
                <a:gd name="T42" fmla="*/ 10 w 78"/>
                <a:gd name="T43" fmla="*/ 64 h 117"/>
                <a:gd name="T44" fmla="*/ 13 w 78"/>
                <a:gd name="T45" fmla="*/ 56 h 117"/>
                <a:gd name="T46" fmla="*/ 20 w 78"/>
                <a:gd name="T47" fmla="*/ 50 h 117"/>
                <a:gd name="T48" fmla="*/ 10 w 78"/>
                <a:gd name="T49" fmla="*/ 41 h 117"/>
                <a:gd name="T50" fmla="*/ 6 w 78"/>
                <a:gd name="T51" fmla="*/ 27 h 117"/>
                <a:gd name="T52" fmla="*/ 15 w 78"/>
                <a:gd name="T53" fmla="*/ 7 h 117"/>
                <a:gd name="T54" fmla="*/ 38 w 78"/>
                <a:gd name="T55" fmla="*/ 0 h 117"/>
                <a:gd name="T56" fmla="*/ 45 w 78"/>
                <a:gd name="T57" fmla="*/ 0 h 117"/>
                <a:gd name="T58" fmla="*/ 51 w 78"/>
                <a:gd name="T59" fmla="*/ 1 h 117"/>
                <a:gd name="T60" fmla="*/ 78 w 78"/>
                <a:gd name="T61" fmla="*/ 1 h 117"/>
                <a:gd name="T62" fmla="*/ 16 w 78"/>
                <a:gd name="T63" fmla="*/ 94 h 117"/>
                <a:gd name="T64" fmla="*/ 21 w 78"/>
                <a:gd name="T65" fmla="*/ 102 h 117"/>
                <a:gd name="T66" fmla="*/ 34 w 78"/>
                <a:gd name="T67" fmla="*/ 105 h 117"/>
                <a:gd name="T68" fmla="*/ 55 w 78"/>
                <a:gd name="T69" fmla="*/ 101 h 117"/>
                <a:gd name="T70" fmla="*/ 62 w 78"/>
                <a:gd name="T71" fmla="*/ 91 h 117"/>
                <a:gd name="T72" fmla="*/ 58 w 78"/>
                <a:gd name="T73" fmla="*/ 83 h 117"/>
                <a:gd name="T74" fmla="*/ 44 w 78"/>
                <a:gd name="T75" fmla="*/ 81 h 117"/>
                <a:gd name="T76" fmla="*/ 31 w 78"/>
                <a:gd name="T77" fmla="*/ 81 h 117"/>
                <a:gd name="T78" fmla="*/ 20 w 78"/>
                <a:gd name="T79" fmla="*/ 84 h 117"/>
                <a:gd name="T80" fmla="*/ 16 w 78"/>
                <a:gd name="T81" fmla="*/ 94 h 117"/>
                <a:gd name="T82" fmla="*/ 23 w 78"/>
                <a:gd name="T83" fmla="*/ 27 h 117"/>
                <a:gd name="T84" fmla="*/ 27 w 78"/>
                <a:gd name="T85" fmla="*/ 39 h 117"/>
                <a:gd name="T86" fmla="*/ 38 w 78"/>
                <a:gd name="T87" fmla="*/ 43 h 117"/>
                <a:gd name="T88" fmla="*/ 53 w 78"/>
                <a:gd name="T89" fmla="*/ 27 h 117"/>
                <a:gd name="T90" fmla="*/ 49 w 78"/>
                <a:gd name="T91" fmla="*/ 15 h 117"/>
                <a:gd name="T92" fmla="*/ 38 w 78"/>
                <a:gd name="T93" fmla="*/ 11 h 117"/>
                <a:gd name="T94" fmla="*/ 27 w 78"/>
                <a:gd name="T95" fmla="*/ 15 h 117"/>
                <a:gd name="T96" fmla="*/ 23 w 78"/>
                <a:gd name="T97" fmla="*/ 2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8" h="117">
                  <a:moveTo>
                    <a:pt x="78" y="1"/>
                  </a:moveTo>
                  <a:cubicBezTo>
                    <a:pt x="78" y="11"/>
                    <a:pt x="78" y="11"/>
                    <a:pt x="78" y="11"/>
                  </a:cubicBezTo>
                  <a:cubicBezTo>
                    <a:pt x="65" y="13"/>
                    <a:pt x="65" y="13"/>
                    <a:pt x="65" y="13"/>
                  </a:cubicBezTo>
                  <a:cubicBezTo>
                    <a:pt x="66" y="15"/>
                    <a:pt x="67" y="17"/>
                    <a:pt x="68" y="19"/>
                  </a:cubicBezTo>
                  <a:cubicBezTo>
                    <a:pt x="69" y="22"/>
                    <a:pt x="69" y="25"/>
                    <a:pt x="69" y="27"/>
                  </a:cubicBezTo>
                  <a:cubicBezTo>
                    <a:pt x="69" y="36"/>
                    <a:pt x="66" y="42"/>
                    <a:pt x="61" y="47"/>
                  </a:cubicBezTo>
                  <a:cubicBezTo>
                    <a:pt x="55" y="51"/>
                    <a:pt x="47" y="54"/>
                    <a:pt x="37" y="54"/>
                  </a:cubicBezTo>
                  <a:cubicBezTo>
                    <a:pt x="34" y="54"/>
                    <a:pt x="32" y="54"/>
                    <a:pt x="30" y="53"/>
                  </a:cubicBezTo>
                  <a:cubicBezTo>
                    <a:pt x="26" y="56"/>
                    <a:pt x="25" y="58"/>
                    <a:pt x="25" y="61"/>
                  </a:cubicBezTo>
                  <a:cubicBezTo>
                    <a:pt x="25" y="63"/>
                    <a:pt x="25" y="64"/>
                    <a:pt x="27" y="65"/>
                  </a:cubicBezTo>
                  <a:cubicBezTo>
                    <a:pt x="29" y="66"/>
                    <a:pt x="32" y="67"/>
                    <a:pt x="37" y="67"/>
                  </a:cubicBezTo>
                  <a:cubicBezTo>
                    <a:pt x="51" y="67"/>
                    <a:pt x="51" y="67"/>
                    <a:pt x="51" y="67"/>
                  </a:cubicBezTo>
                  <a:cubicBezTo>
                    <a:pt x="59" y="67"/>
                    <a:pt x="66" y="69"/>
                    <a:pt x="71" y="72"/>
                  </a:cubicBezTo>
                  <a:cubicBezTo>
                    <a:pt x="75" y="76"/>
                    <a:pt x="77" y="81"/>
                    <a:pt x="77" y="89"/>
                  </a:cubicBezTo>
                  <a:cubicBezTo>
                    <a:pt x="77" y="98"/>
                    <a:pt x="74" y="105"/>
                    <a:pt x="66" y="110"/>
                  </a:cubicBezTo>
                  <a:cubicBezTo>
                    <a:pt x="59" y="114"/>
                    <a:pt x="48" y="117"/>
                    <a:pt x="34" y="117"/>
                  </a:cubicBezTo>
                  <a:cubicBezTo>
                    <a:pt x="23" y="117"/>
                    <a:pt x="15" y="115"/>
                    <a:pt x="9" y="111"/>
                  </a:cubicBezTo>
                  <a:cubicBezTo>
                    <a:pt x="3" y="107"/>
                    <a:pt x="0" y="102"/>
                    <a:pt x="0" y="95"/>
                  </a:cubicBezTo>
                  <a:cubicBezTo>
                    <a:pt x="0" y="90"/>
                    <a:pt x="2" y="86"/>
                    <a:pt x="5" y="82"/>
                  </a:cubicBezTo>
                  <a:cubicBezTo>
                    <a:pt x="8" y="79"/>
                    <a:pt x="13" y="77"/>
                    <a:pt x="18" y="75"/>
                  </a:cubicBezTo>
                  <a:cubicBezTo>
                    <a:pt x="16" y="74"/>
                    <a:pt x="14" y="73"/>
                    <a:pt x="12" y="71"/>
                  </a:cubicBezTo>
                  <a:cubicBezTo>
                    <a:pt x="11" y="68"/>
                    <a:pt x="10" y="66"/>
                    <a:pt x="10" y="64"/>
                  </a:cubicBezTo>
                  <a:cubicBezTo>
                    <a:pt x="10" y="61"/>
                    <a:pt x="11" y="58"/>
                    <a:pt x="13" y="56"/>
                  </a:cubicBezTo>
                  <a:cubicBezTo>
                    <a:pt x="15" y="54"/>
                    <a:pt x="17" y="52"/>
                    <a:pt x="20" y="50"/>
                  </a:cubicBezTo>
                  <a:cubicBezTo>
                    <a:pt x="16" y="48"/>
                    <a:pt x="13" y="45"/>
                    <a:pt x="10" y="41"/>
                  </a:cubicBezTo>
                  <a:cubicBezTo>
                    <a:pt x="8" y="37"/>
                    <a:pt x="6" y="33"/>
                    <a:pt x="6" y="27"/>
                  </a:cubicBezTo>
                  <a:cubicBezTo>
                    <a:pt x="6" y="19"/>
                    <a:pt x="9" y="12"/>
                    <a:pt x="15" y="7"/>
                  </a:cubicBezTo>
                  <a:cubicBezTo>
                    <a:pt x="20" y="2"/>
                    <a:pt x="28" y="0"/>
                    <a:pt x="38" y="0"/>
                  </a:cubicBezTo>
                  <a:cubicBezTo>
                    <a:pt x="40" y="0"/>
                    <a:pt x="43" y="0"/>
                    <a:pt x="45" y="0"/>
                  </a:cubicBezTo>
                  <a:cubicBezTo>
                    <a:pt x="48" y="1"/>
                    <a:pt x="49" y="1"/>
                    <a:pt x="51" y="1"/>
                  </a:cubicBezTo>
                  <a:lnTo>
                    <a:pt x="78" y="1"/>
                  </a:lnTo>
                  <a:close/>
                  <a:moveTo>
                    <a:pt x="16" y="94"/>
                  </a:moveTo>
                  <a:cubicBezTo>
                    <a:pt x="16" y="97"/>
                    <a:pt x="17" y="100"/>
                    <a:pt x="21" y="102"/>
                  </a:cubicBezTo>
                  <a:cubicBezTo>
                    <a:pt x="24" y="104"/>
                    <a:pt x="28" y="105"/>
                    <a:pt x="34" y="105"/>
                  </a:cubicBezTo>
                  <a:cubicBezTo>
                    <a:pt x="44" y="105"/>
                    <a:pt x="51" y="104"/>
                    <a:pt x="55" y="101"/>
                  </a:cubicBezTo>
                  <a:cubicBezTo>
                    <a:pt x="60" y="99"/>
                    <a:pt x="62" y="95"/>
                    <a:pt x="62" y="91"/>
                  </a:cubicBezTo>
                  <a:cubicBezTo>
                    <a:pt x="62" y="87"/>
                    <a:pt x="61" y="85"/>
                    <a:pt x="58" y="83"/>
                  </a:cubicBezTo>
                  <a:cubicBezTo>
                    <a:pt x="56" y="82"/>
                    <a:pt x="51" y="81"/>
                    <a:pt x="44" y="81"/>
                  </a:cubicBezTo>
                  <a:cubicBezTo>
                    <a:pt x="31" y="81"/>
                    <a:pt x="31" y="81"/>
                    <a:pt x="31" y="81"/>
                  </a:cubicBezTo>
                  <a:cubicBezTo>
                    <a:pt x="27" y="81"/>
                    <a:pt x="23" y="82"/>
                    <a:pt x="20" y="84"/>
                  </a:cubicBezTo>
                  <a:cubicBezTo>
                    <a:pt x="17" y="87"/>
                    <a:pt x="16" y="90"/>
                    <a:pt x="16" y="94"/>
                  </a:cubicBezTo>
                  <a:close/>
                  <a:moveTo>
                    <a:pt x="23" y="27"/>
                  </a:moveTo>
                  <a:cubicBezTo>
                    <a:pt x="23" y="32"/>
                    <a:pt x="24" y="36"/>
                    <a:pt x="27" y="39"/>
                  </a:cubicBezTo>
                  <a:cubicBezTo>
                    <a:pt x="29" y="42"/>
                    <a:pt x="33" y="43"/>
                    <a:pt x="38" y="43"/>
                  </a:cubicBezTo>
                  <a:cubicBezTo>
                    <a:pt x="48" y="43"/>
                    <a:pt x="53" y="38"/>
                    <a:pt x="53" y="27"/>
                  </a:cubicBezTo>
                  <a:cubicBezTo>
                    <a:pt x="53" y="22"/>
                    <a:pt x="51" y="18"/>
                    <a:pt x="49" y="15"/>
                  </a:cubicBezTo>
                  <a:cubicBezTo>
                    <a:pt x="46" y="12"/>
                    <a:pt x="43" y="11"/>
                    <a:pt x="38" y="11"/>
                  </a:cubicBezTo>
                  <a:cubicBezTo>
                    <a:pt x="33" y="11"/>
                    <a:pt x="29" y="12"/>
                    <a:pt x="27" y="15"/>
                  </a:cubicBezTo>
                  <a:cubicBezTo>
                    <a:pt x="24" y="18"/>
                    <a:pt x="23" y="22"/>
                    <a:pt x="23" y="27"/>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60" name="Freeform 19"/>
            <p:cNvSpPr>
              <a:spLocks noEditPoints="1"/>
            </p:cNvSpPr>
            <p:nvPr/>
          </p:nvSpPr>
          <p:spPr bwMode="auto">
            <a:xfrm>
              <a:off x="991" y="1166"/>
              <a:ext cx="83" cy="98"/>
            </a:xfrm>
            <a:custGeom>
              <a:avLst/>
              <a:gdLst>
                <a:gd name="T0" fmla="*/ 39 w 70"/>
                <a:gd name="T1" fmla="*/ 83 h 83"/>
                <a:gd name="T2" fmla="*/ 10 w 70"/>
                <a:gd name="T3" fmla="*/ 72 h 83"/>
                <a:gd name="T4" fmla="*/ 0 w 70"/>
                <a:gd name="T5" fmla="*/ 42 h 83"/>
                <a:gd name="T6" fmla="*/ 9 w 70"/>
                <a:gd name="T7" fmla="*/ 11 h 83"/>
                <a:gd name="T8" fmla="*/ 36 w 70"/>
                <a:gd name="T9" fmla="*/ 0 h 83"/>
                <a:gd name="T10" fmla="*/ 61 w 70"/>
                <a:gd name="T11" fmla="*/ 10 h 83"/>
                <a:gd name="T12" fmla="*/ 70 w 70"/>
                <a:gd name="T13" fmla="*/ 36 h 83"/>
                <a:gd name="T14" fmla="*/ 70 w 70"/>
                <a:gd name="T15" fmla="*/ 45 h 83"/>
                <a:gd name="T16" fmla="*/ 17 w 70"/>
                <a:gd name="T17" fmla="*/ 45 h 83"/>
                <a:gd name="T18" fmla="*/ 23 w 70"/>
                <a:gd name="T19" fmla="*/ 63 h 83"/>
                <a:gd name="T20" fmla="*/ 40 w 70"/>
                <a:gd name="T21" fmla="*/ 69 h 83"/>
                <a:gd name="T22" fmla="*/ 53 w 70"/>
                <a:gd name="T23" fmla="*/ 68 h 83"/>
                <a:gd name="T24" fmla="*/ 66 w 70"/>
                <a:gd name="T25" fmla="*/ 64 h 83"/>
                <a:gd name="T26" fmla="*/ 66 w 70"/>
                <a:gd name="T27" fmla="*/ 77 h 83"/>
                <a:gd name="T28" fmla="*/ 54 w 70"/>
                <a:gd name="T29" fmla="*/ 82 h 83"/>
                <a:gd name="T30" fmla="*/ 39 w 70"/>
                <a:gd name="T31" fmla="*/ 83 h 83"/>
                <a:gd name="T32" fmla="*/ 36 w 70"/>
                <a:gd name="T33" fmla="*/ 13 h 83"/>
                <a:gd name="T34" fmla="*/ 23 w 70"/>
                <a:gd name="T35" fmla="*/ 18 h 83"/>
                <a:gd name="T36" fmla="*/ 17 w 70"/>
                <a:gd name="T37" fmla="*/ 33 h 83"/>
                <a:gd name="T38" fmla="*/ 54 w 70"/>
                <a:gd name="T39" fmla="*/ 33 h 83"/>
                <a:gd name="T40" fmla="*/ 49 w 70"/>
                <a:gd name="T41" fmla="*/ 18 h 83"/>
                <a:gd name="T42" fmla="*/ 36 w 70"/>
                <a:gd name="T43" fmla="*/ 1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0" h="83">
                  <a:moveTo>
                    <a:pt x="39" y="83"/>
                  </a:moveTo>
                  <a:cubicBezTo>
                    <a:pt x="27" y="83"/>
                    <a:pt x="17" y="79"/>
                    <a:pt x="10" y="72"/>
                  </a:cubicBezTo>
                  <a:cubicBezTo>
                    <a:pt x="3" y="65"/>
                    <a:pt x="0" y="55"/>
                    <a:pt x="0" y="42"/>
                  </a:cubicBezTo>
                  <a:cubicBezTo>
                    <a:pt x="0" y="29"/>
                    <a:pt x="3" y="19"/>
                    <a:pt x="9" y="11"/>
                  </a:cubicBezTo>
                  <a:cubicBezTo>
                    <a:pt x="16" y="4"/>
                    <a:pt x="25" y="0"/>
                    <a:pt x="36" y="0"/>
                  </a:cubicBezTo>
                  <a:cubicBezTo>
                    <a:pt x="47" y="0"/>
                    <a:pt x="55" y="3"/>
                    <a:pt x="61" y="10"/>
                  </a:cubicBezTo>
                  <a:cubicBezTo>
                    <a:pt x="67" y="16"/>
                    <a:pt x="70" y="25"/>
                    <a:pt x="70" y="36"/>
                  </a:cubicBezTo>
                  <a:cubicBezTo>
                    <a:pt x="70" y="45"/>
                    <a:pt x="70" y="45"/>
                    <a:pt x="70" y="45"/>
                  </a:cubicBezTo>
                  <a:cubicBezTo>
                    <a:pt x="17" y="45"/>
                    <a:pt x="17" y="45"/>
                    <a:pt x="17" y="45"/>
                  </a:cubicBezTo>
                  <a:cubicBezTo>
                    <a:pt x="17" y="53"/>
                    <a:pt x="19" y="59"/>
                    <a:pt x="23" y="63"/>
                  </a:cubicBezTo>
                  <a:cubicBezTo>
                    <a:pt x="27" y="67"/>
                    <a:pt x="33" y="69"/>
                    <a:pt x="40" y="69"/>
                  </a:cubicBezTo>
                  <a:cubicBezTo>
                    <a:pt x="45" y="69"/>
                    <a:pt x="49" y="69"/>
                    <a:pt x="53" y="68"/>
                  </a:cubicBezTo>
                  <a:cubicBezTo>
                    <a:pt x="57" y="67"/>
                    <a:pt x="62" y="66"/>
                    <a:pt x="66" y="64"/>
                  </a:cubicBezTo>
                  <a:cubicBezTo>
                    <a:pt x="66" y="77"/>
                    <a:pt x="66" y="77"/>
                    <a:pt x="66" y="77"/>
                  </a:cubicBezTo>
                  <a:cubicBezTo>
                    <a:pt x="62" y="79"/>
                    <a:pt x="58" y="81"/>
                    <a:pt x="54" y="82"/>
                  </a:cubicBezTo>
                  <a:cubicBezTo>
                    <a:pt x="49" y="82"/>
                    <a:pt x="45" y="83"/>
                    <a:pt x="39" y="83"/>
                  </a:cubicBezTo>
                  <a:close/>
                  <a:moveTo>
                    <a:pt x="36" y="13"/>
                  </a:moveTo>
                  <a:cubicBezTo>
                    <a:pt x="31" y="13"/>
                    <a:pt x="26" y="15"/>
                    <a:pt x="23" y="18"/>
                  </a:cubicBezTo>
                  <a:cubicBezTo>
                    <a:pt x="20" y="21"/>
                    <a:pt x="18" y="26"/>
                    <a:pt x="17" y="33"/>
                  </a:cubicBezTo>
                  <a:cubicBezTo>
                    <a:pt x="54" y="33"/>
                    <a:pt x="54" y="33"/>
                    <a:pt x="54" y="33"/>
                  </a:cubicBezTo>
                  <a:cubicBezTo>
                    <a:pt x="53" y="26"/>
                    <a:pt x="52" y="21"/>
                    <a:pt x="49" y="18"/>
                  </a:cubicBezTo>
                  <a:cubicBezTo>
                    <a:pt x="46" y="15"/>
                    <a:pt x="41" y="13"/>
                    <a:pt x="36" y="13"/>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61" name="Freeform 20"/>
            <p:cNvSpPr>
              <a:spLocks/>
            </p:cNvSpPr>
            <p:nvPr/>
          </p:nvSpPr>
          <p:spPr bwMode="auto">
            <a:xfrm>
              <a:off x="1086" y="1147"/>
              <a:ext cx="60" cy="117"/>
            </a:xfrm>
            <a:custGeom>
              <a:avLst/>
              <a:gdLst>
                <a:gd name="T0" fmla="*/ 39 w 51"/>
                <a:gd name="T1" fmla="*/ 85 h 99"/>
                <a:gd name="T2" fmla="*/ 51 w 51"/>
                <a:gd name="T3" fmla="*/ 83 h 99"/>
                <a:gd name="T4" fmla="*/ 51 w 51"/>
                <a:gd name="T5" fmla="*/ 96 h 99"/>
                <a:gd name="T6" fmla="*/ 44 w 51"/>
                <a:gd name="T7" fmla="*/ 98 h 99"/>
                <a:gd name="T8" fmla="*/ 35 w 51"/>
                <a:gd name="T9" fmla="*/ 99 h 99"/>
                <a:gd name="T10" fmla="*/ 11 w 51"/>
                <a:gd name="T11" fmla="*/ 73 h 99"/>
                <a:gd name="T12" fmla="*/ 11 w 51"/>
                <a:gd name="T13" fmla="*/ 30 h 99"/>
                <a:gd name="T14" fmla="*/ 0 w 51"/>
                <a:gd name="T15" fmla="*/ 30 h 99"/>
                <a:gd name="T16" fmla="*/ 0 w 51"/>
                <a:gd name="T17" fmla="*/ 23 h 99"/>
                <a:gd name="T18" fmla="*/ 11 w 51"/>
                <a:gd name="T19" fmla="*/ 17 h 99"/>
                <a:gd name="T20" fmla="*/ 17 w 51"/>
                <a:gd name="T21" fmla="*/ 0 h 99"/>
                <a:gd name="T22" fmla="*/ 28 w 51"/>
                <a:gd name="T23" fmla="*/ 0 h 99"/>
                <a:gd name="T24" fmla="*/ 28 w 51"/>
                <a:gd name="T25" fmla="*/ 17 h 99"/>
                <a:gd name="T26" fmla="*/ 50 w 51"/>
                <a:gd name="T27" fmla="*/ 17 h 99"/>
                <a:gd name="T28" fmla="*/ 50 w 51"/>
                <a:gd name="T29" fmla="*/ 30 h 99"/>
                <a:gd name="T30" fmla="*/ 28 w 51"/>
                <a:gd name="T31" fmla="*/ 30 h 99"/>
                <a:gd name="T32" fmla="*/ 28 w 51"/>
                <a:gd name="T33" fmla="*/ 73 h 99"/>
                <a:gd name="T34" fmla="*/ 31 w 51"/>
                <a:gd name="T35" fmla="*/ 82 h 99"/>
                <a:gd name="T36" fmla="*/ 39 w 51"/>
                <a:gd name="T37" fmla="*/ 85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1" h="99">
                  <a:moveTo>
                    <a:pt x="39" y="85"/>
                  </a:moveTo>
                  <a:cubicBezTo>
                    <a:pt x="43" y="85"/>
                    <a:pt x="47" y="84"/>
                    <a:pt x="51" y="83"/>
                  </a:cubicBezTo>
                  <a:cubicBezTo>
                    <a:pt x="51" y="96"/>
                    <a:pt x="51" y="96"/>
                    <a:pt x="51" y="96"/>
                  </a:cubicBezTo>
                  <a:cubicBezTo>
                    <a:pt x="49" y="97"/>
                    <a:pt x="47" y="97"/>
                    <a:pt x="44" y="98"/>
                  </a:cubicBezTo>
                  <a:cubicBezTo>
                    <a:pt x="41" y="99"/>
                    <a:pt x="38" y="99"/>
                    <a:pt x="35" y="99"/>
                  </a:cubicBezTo>
                  <a:cubicBezTo>
                    <a:pt x="19" y="99"/>
                    <a:pt x="11" y="90"/>
                    <a:pt x="11" y="73"/>
                  </a:cubicBezTo>
                  <a:cubicBezTo>
                    <a:pt x="11" y="30"/>
                    <a:pt x="11" y="30"/>
                    <a:pt x="11" y="30"/>
                  </a:cubicBezTo>
                  <a:cubicBezTo>
                    <a:pt x="0" y="30"/>
                    <a:pt x="0" y="30"/>
                    <a:pt x="0" y="30"/>
                  </a:cubicBezTo>
                  <a:cubicBezTo>
                    <a:pt x="0" y="23"/>
                    <a:pt x="0" y="23"/>
                    <a:pt x="0" y="23"/>
                  </a:cubicBezTo>
                  <a:cubicBezTo>
                    <a:pt x="11" y="17"/>
                    <a:pt x="11" y="17"/>
                    <a:pt x="11" y="17"/>
                  </a:cubicBezTo>
                  <a:cubicBezTo>
                    <a:pt x="17" y="0"/>
                    <a:pt x="17" y="0"/>
                    <a:pt x="17" y="0"/>
                  </a:cubicBezTo>
                  <a:cubicBezTo>
                    <a:pt x="28" y="0"/>
                    <a:pt x="28" y="0"/>
                    <a:pt x="28" y="0"/>
                  </a:cubicBezTo>
                  <a:cubicBezTo>
                    <a:pt x="28" y="17"/>
                    <a:pt x="28" y="17"/>
                    <a:pt x="28" y="17"/>
                  </a:cubicBezTo>
                  <a:cubicBezTo>
                    <a:pt x="50" y="17"/>
                    <a:pt x="50" y="17"/>
                    <a:pt x="50" y="17"/>
                  </a:cubicBezTo>
                  <a:cubicBezTo>
                    <a:pt x="50" y="30"/>
                    <a:pt x="50" y="30"/>
                    <a:pt x="50" y="30"/>
                  </a:cubicBezTo>
                  <a:cubicBezTo>
                    <a:pt x="28" y="30"/>
                    <a:pt x="28" y="30"/>
                    <a:pt x="28" y="30"/>
                  </a:cubicBezTo>
                  <a:cubicBezTo>
                    <a:pt x="28" y="73"/>
                    <a:pt x="28" y="73"/>
                    <a:pt x="28" y="73"/>
                  </a:cubicBezTo>
                  <a:cubicBezTo>
                    <a:pt x="28" y="77"/>
                    <a:pt x="29" y="80"/>
                    <a:pt x="31" y="82"/>
                  </a:cubicBezTo>
                  <a:cubicBezTo>
                    <a:pt x="33" y="84"/>
                    <a:pt x="35" y="85"/>
                    <a:pt x="39" y="85"/>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62" name="Freeform 21"/>
            <p:cNvSpPr>
              <a:spLocks/>
            </p:cNvSpPr>
            <p:nvPr/>
          </p:nvSpPr>
          <p:spPr bwMode="auto">
            <a:xfrm>
              <a:off x="1163" y="1129"/>
              <a:ext cx="84" cy="133"/>
            </a:xfrm>
            <a:custGeom>
              <a:avLst/>
              <a:gdLst>
                <a:gd name="T0" fmla="*/ 71 w 71"/>
                <a:gd name="T1" fmla="*/ 112 h 112"/>
                <a:gd name="T2" fmla="*/ 54 w 71"/>
                <a:gd name="T3" fmla="*/ 112 h 112"/>
                <a:gd name="T4" fmla="*/ 54 w 71"/>
                <a:gd name="T5" fmla="*/ 63 h 112"/>
                <a:gd name="T6" fmla="*/ 50 w 71"/>
                <a:gd name="T7" fmla="*/ 49 h 112"/>
                <a:gd name="T8" fmla="*/ 38 w 71"/>
                <a:gd name="T9" fmla="*/ 45 h 112"/>
                <a:gd name="T10" fmla="*/ 22 w 71"/>
                <a:gd name="T11" fmla="*/ 51 h 112"/>
                <a:gd name="T12" fmla="*/ 17 w 71"/>
                <a:gd name="T13" fmla="*/ 73 h 112"/>
                <a:gd name="T14" fmla="*/ 17 w 71"/>
                <a:gd name="T15" fmla="*/ 112 h 112"/>
                <a:gd name="T16" fmla="*/ 0 w 71"/>
                <a:gd name="T17" fmla="*/ 112 h 112"/>
                <a:gd name="T18" fmla="*/ 0 w 71"/>
                <a:gd name="T19" fmla="*/ 0 h 112"/>
                <a:gd name="T20" fmla="*/ 17 w 71"/>
                <a:gd name="T21" fmla="*/ 0 h 112"/>
                <a:gd name="T22" fmla="*/ 17 w 71"/>
                <a:gd name="T23" fmla="*/ 28 h 112"/>
                <a:gd name="T24" fmla="*/ 17 w 71"/>
                <a:gd name="T25" fmla="*/ 43 h 112"/>
                <a:gd name="T26" fmla="*/ 18 w 71"/>
                <a:gd name="T27" fmla="*/ 43 h 112"/>
                <a:gd name="T28" fmla="*/ 27 w 71"/>
                <a:gd name="T29" fmla="*/ 34 h 112"/>
                <a:gd name="T30" fmla="*/ 42 w 71"/>
                <a:gd name="T31" fmla="*/ 31 h 112"/>
                <a:gd name="T32" fmla="*/ 71 w 71"/>
                <a:gd name="T33" fmla="*/ 60 h 112"/>
                <a:gd name="T34" fmla="*/ 71 w 71"/>
                <a:gd name="T35" fmla="*/ 112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1" h="112">
                  <a:moveTo>
                    <a:pt x="71" y="112"/>
                  </a:moveTo>
                  <a:cubicBezTo>
                    <a:pt x="54" y="112"/>
                    <a:pt x="54" y="112"/>
                    <a:pt x="54" y="112"/>
                  </a:cubicBezTo>
                  <a:cubicBezTo>
                    <a:pt x="54" y="63"/>
                    <a:pt x="54" y="63"/>
                    <a:pt x="54" y="63"/>
                  </a:cubicBezTo>
                  <a:cubicBezTo>
                    <a:pt x="54" y="57"/>
                    <a:pt x="52" y="52"/>
                    <a:pt x="50" y="49"/>
                  </a:cubicBezTo>
                  <a:cubicBezTo>
                    <a:pt x="47" y="46"/>
                    <a:pt x="44" y="45"/>
                    <a:pt x="38" y="45"/>
                  </a:cubicBezTo>
                  <a:cubicBezTo>
                    <a:pt x="31" y="45"/>
                    <a:pt x="26" y="47"/>
                    <a:pt x="22" y="51"/>
                  </a:cubicBezTo>
                  <a:cubicBezTo>
                    <a:pt x="19" y="56"/>
                    <a:pt x="17" y="63"/>
                    <a:pt x="17" y="73"/>
                  </a:cubicBezTo>
                  <a:cubicBezTo>
                    <a:pt x="17" y="112"/>
                    <a:pt x="17" y="112"/>
                    <a:pt x="17" y="112"/>
                  </a:cubicBezTo>
                  <a:cubicBezTo>
                    <a:pt x="0" y="112"/>
                    <a:pt x="0" y="112"/>
                    <a:pt x="0" y="112"/>
                  </a:cubicBezTo>
                  <a:cubicBezTo>
                    <a:pt x="0" y="0"/>
                    <a:pt x="0" y="0"/>
                    <a:pt x="0" y="0"/>
                  </a:cubicBezTo>
                  <a:cubicBezTo>
                    <a:pt x="17" y="0"/>
                    <a:pt x="17" y="0"/>
                    <a:pt x="17" y="0"/>
                  </a:cubicBezTo>
                  <a:cubicBezTo>
                    <a:pt x="17" y="28"/>
                    <a:pt x="17" y="28"/>
                    <a:pt x="17" y="28"/>
                  </a:cubicBezTo>
                  <a:cubicBezTo>
                    <a:pt x="17" y="33"/>
                    <a:pt x="17" y="38"/>
                    <a:pt x="17" y="43"/>
                  </a:cubicBezTo>
                  <a:cubicBezTo>
                    <a:pt x="18" y="43"/>
                    <a:pt x="18" y="43"/>
                    <a:pt x="18" y="43"/>
                  </a:cubicBezTo>
                  <a:cubicBezTo>
                    <a:pt x="20" y="39"/>
                    <a:pt x="23" y="36"/>
                    <a:pt x="27" y="34"/>
                  </a:cubicBezTo>
                  <a:cubicBezTo>
                    <a:pt x="31" y="32"/>
                    <a:pt x="36" y="31"/>
                    <a:pt x="42" y="31"/>
                  </a:cubicBezTo>
                  <a:cubicBezTo>
                    <a:pt x="61" y="31"/>
                    <a:pt x="71" y="41"/>
                    <a:pt x="71" y="60"/>
                  </a:cubicBezTo>
                  <a:lnTo>
                    <a:pt x="71" y="11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63" name="Freeform 22"/>
            <p:cNvSpPr>
              <a:spLocks noEditPoints="1"/>
            </p:cNvSpPr>
            <p:nvPr/>
          </p:nvSpPr>
          <p:spPr bwMode="auto">
            <a:xfrm>
              <a:off x="1268" y="1166"/>
              <a:ext cx="84" cy="98"/>
            </a:xfrm>
            <a:custGeom>
              <a:avLst/>
              <a:gdLst>
                <a:gd name="T0" fmla="*/ 40 w 71"/>
                <a:gd name="T1" fmla="*/ 83 h 83"/>
                <a:gd name="T2" fmla="*/ 11 w 71"/>
                <a:gd name="T3" fmla="*/ 72 h 83"/>
                <a:gd name="T4" fmla="*/ 0 w 71"/>
                <a:gd name="T5" fmla="*/ 42 h 83"/>
                <a:gd name="T6" fmla="*/ 10 w 71"/>
                <a:gd name="T7" fmla="*/ 11 h 83"/>
                <a:gd name="T8" fmla="*/ 37 w 71"/>
                <a:gd name="T9" fmla="*/ 0 h 83"/>
                <a:gd name="T10" fmla="*/ 62 w 71"/>
                <a:gd name="T11" fmla="*/ 10 h 83"/>
                <a:gd name="T12" fmla="*/ 71 w 71"/>
                <a:gd name="T13" fmla="*/ 36 h 83"/>
                <a:gd name="T14" fmla="*/ 71 w 71"/>
                <a:gd name="T15" fmla="*/ 45 h 83"/>
                <a:gd name="T16" fmla="*/ 18 w 71"/>
                <a:gd name="T17" fmla="*/ 45 h 83"/>
                <a:gd name="T18" fmla="*/ 24 w 71"/>
                <a:gd name="T19" fmla="*/ 63 h 83"/>
                <a:gd name="T20" fmla="*/ 41 w 71"/>
                <a:gd name="T21" fmla="*/ 69 h 83"/>
                <a:gd name="T22" fmla="*/ 54 w 71"/>
                <a:gd name="T23" fmla="*/ 68 h 83"/>
                <a:gd name="T24" fmla="*/ 67 w 71"/>
                <a:gd name="T25" fmla="*/ 64 h 83"/>
                <a:gd name="T26" fmla="*/ 67 w 71"/>
                <a:gd name="T27" fmla="*/ 77 h 83"/>
                <a:gd name="T28" fmla="*/ 54 w 71"/>
                <a:gd name="T29" fmla="*/ 82 h 83"/>
                <a:gd name="T30" fmla="*/ 40 w 71"/>
                <a:gd name="T31" fmla="*/ 83 h 83"/>
                <a:gd name="T32" fmla="*/ 37 w 71"/>
                <a:gd name="T33" fmla="*/ 13 h 83"/>
                <a:gd name="T34" fmla="*/ 24 w 71"/>
                <a:gd name="T35" fmla="*/ 18 h 83"/>
                <a:gd name="T36" fmla="*/ 18 w 71"/>
                <a:gd name="T37" fmla="*/ 33 h 83"/>
                <a:gd name="T38" fmla="*/ 54 w 71"/>
                <a:gd name="T39" fmla="*/ 33 h 83"/>
                <a:gd name="T40" fmla="*/ 49 w 71"/>
                <a:gd name="T41" fmla="*/ 18 h 83"/>
                <a:gd name="T42" fmla="*/ 37 w 71"/>
                <a:gd name="T43" fmla="*/ 1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1" h="83">
                  <a:moveTo>
                    <a:pt x="40" y="83"/>
                  </a:moveTo>
                  <a:cubicBezTo>
                    <a:pt x="27" y="83"/>
                    <a:pt x="18" y="79"/>
                    <a:pt x="11" y="72"/>
                  </a:cubicBezTo>
                  <a:cubicBezTo>
                    <a:pt x="4" y="65"/>
                    <a:pt x="0" y="55"/>
                    <a:pt x="0" y="42"/>
                  </a:cubicBezTo>
                  <a:cubicBezTo>
                    <a:pt x="0" y="29"/>
                    <a:pt x="3" y="19"/>
                    <a:pt x="10" y="11"/>
                  </a:cubicBezTo>
                  <a:cubicBezTo>
                    <a:pt x="16" y="4"/>
                    <a:pt x="25" y="0"/>
                    <a:pt x="37" y="0"/>
                  </a:cubicBezTo>
                  <a:cubicBezTo>
                    <a:pt x="47" y="0"/>
                    <a:pt x="55" y="3"/>
                    <a:pt x="62" y="10"/>
                  </a:cubicBezTo>
                  <a:cubicBezTo>
                    <a:pt x="68" y="16"/>
                    <a:pt x="71" y="25"/>
                    <a:pt x="71" y="36"/>
                  </a:cubicBezTo>
                  <a:cubicBezTo>
                    <a:pt x="71" y="45"/>
                    <a:pt x="71" y="45"/>
                    <a:pt x="71" y="45"/>
                  </a:cubicBezTo>
                  <a:cubicBezTo>
                    <a:pt x="18" y="45"/>
                    <a:pt x="18" y="45"/>
                    <a:pt x="18" y="45"/>
                  </a:cubicBezTo>
                  <a:cubicBezTo>
                    <a:pt x="18" y="53"/>
                    <a:pt x="20" y="59"/>
                    <a:pt x="24" y="63"/>
                  </a:cubicBezTo>
                  <a:cubicBezTo>
                    <a:pt x="28" y="67"/>
                    <a:pt x="33" y="69"/>
                    <a:pt x="41" y="69"/>
                  </a:cubicBezTo>
                  <a:cubicBezTo>
                    <a:pt x="45" y="69"/>
                    <a:pt x="50" y="69"/>
                    <a:pt x="54" y="68"/>
                  </a:cubicBezTo>
                  <a:cubicBezTo>
                    <a:pt x="58" y="67"/>
                    <a:pt x="62" y="66"/>
                    <a:pt x="67" y="64"/>
                  </a:cubicBezTo>
                  <a:cubicBezTo>
                    <a:pt x="67" y="77"/>
                    <a:pt x="67" y="77"/>
                    <a:pt x="67" y="77"/>
                  </a:cubicBezTo>
                  <a:cubicBezTo>
                    <a:pt x="63" y="79"/>
                    <a:pt x="58" y="81"/>
                    <a:pt x="54" y="82"/>
                  </a:cubicBezTo>
                  <a:cubicBezTo>
                    <a:pt x="50" y="82"/>
                    <a:pt x="45" y="83"/>
                    <a:pt x="40" y="83"/>
                  </a:cubicBezTo>
                  <a:close/>
                  <a:moveTo>
                    <a:pt x="37" y="13"/>
                  </a:moveTo>
                  <a:cubicBezTo>
                    <a:pt x="31" y="13"/>
                    <a:pt x="27" y="15"/>
                    <a:pt x="24" y="18"/>
                  </a:cubicBezTo>
                  <a:cubicBezTo>
                    <a:pt x="20" y="21"/>
                    <a:pt x="18" y="26"/>
                    <a:pt x="18" y="33"/>
                  </a:cubicBezTo>
                  <a:cubicBezTo>
                    <a:pt x="54" y="33"/>
                    <a:pt x="54" y="33"/>
                    <a:pt x="54" y="33"/>
                  </a:cubicBezTo>
                  <a:cubicBezTo>
                    <a:pt x="54" y="26"/>
                    <a:pt x="52" y="21"/>
                    <a:pt x="49" y="18"/>
                  </a:cubicBezTo>
                  <a:cubicBezTo>
                    <a:pt x="46" y="15"/>
                    <a:pt x="42" y="13"/>
                    <a:pt x="37" y="13"/>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64" name="Freeform 23"/>
            <p:cNvSpPr>
              <a:spLocks/>
            </p:cNvSpPr>
            <p:nvPr/>
          </p:nvSpPr>
          <p:spPr bwMode="auto">
            <a:xfrm>
              <a:off x="1374" y="1166"/>
              <a:ext cx="58" cy="96"/>
            </a:xfrm>
            <a:custGeom>
              <a:avLst/>
              <a:gdLst>
                <a:gd name="T0" fmla="*/ 40 w 49"/>
                <a:gd name="T1" fmla="*/ 0 h 81"/>
                <a:gd name="T2" fmla="*/ 49 w 49"/>
                <a:gd name="T3" fmla="*/ 1 h 81"/>
                <a:gd name="T4" fmla="*/ 47 w 49"/>
                <a:gd name="T5" fmla="*/ 17 h 81"/>
                <a:gd name="T6" fmla="*/ 40 w 49"/>
                <a:gd name="T7" fmla="*/ 16 h 81"/>
                <a:gd name="T8" fmla="*/ 23 w 49"/>
                <a:gd name="T9" fmla="*/ 22 h 81"/>
                <a:gd name="T10" fmla="*/ 17 w 49"/>
                <a:gd name="T11" fmla="*/ 40 h 81"/>
                <a:gd name="T12" fmla="*/ 17 w 49"/>
                <a:gd name="T13" fmla="*/ 81 h 81"/>
                <a:gd name="T14" fmla="*/ 0 w 49"/>
                <a:gd name="T15" fmla="*/ 81 h 81"/>
                <a:gd name="T16" fmla="*/ 0 w 49"/>
                <a:gd name="T17" fmla="*/ 1 h 81"/>
                <a:gd name="T18" fmla="*/ 13 w 49"/>
                <a:gd name="T19" fmla="*/ 1 h 81"/>
                <a:gd name="T20" fmla="*/ 15 w 49"/>
                <a:gd name="T21" fmla="*/ 16 h 81"/>
                <a:gd name="T22" fmla="*/ 16 w 49"/>
                <a:gd name="T23" fmla="*/ 16 h 81"/>
                <a:gd name="T24" fmla="*/ 27 w 49"/>
                <a:gd name="T25" fmla="*/ 4 h 81"/>
                <a:gd name="T26" fmla="*/ 40 w 49"/>
                <a:gd name="T27" fmla="*/ 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9" h="81">
                  <a:moveTo>
                    <a:pt x="40" y="0"/>
                  </a:moveTo>
                  <a:cubicBezTo>
                    <a:pt x="44" y="0"/>
                    <a:pt x="47" y="0"/>
                    <a:pt x="49" y="1"/>
                  </a:cubicBezTo>
                  <a:cubicBezTo>
                    <a:pt x="47" y="17"/>
                    <a:pt x="47" y="17"/>
                    <a:pt x="47" y="17"/>
                  </a:cubicBezTo>
                  <a:cubicBezTo>
                    <a:pt x="45" y="16"/>
                    <a:pt x="42" y="16"/>
                    <a:pt x="40" y="16"/>
                  </a:cubicBezTo>
                  <a:cubicBezTo>
                    <a:pt x="33" y="16"/>
                    <a:pt x="27" y="18"/>
                    <a:pt x="23" y="22"/>
                  </a:cubicBezTo>
                  <a:cubicBezTo>
                    <a:pt x="19" y="27"/>
                    <a:pt x="17" y="33"/>
                    <a:pt x="17" y="40"/>
                  </a:cubicBezTo>
                  <a:cubicBezTo>
                    <a:pt x="17" y="81"/>
                    <a:pt x="17" y="81"/>
                    <a:pt x="17" y="81"/>
                  </a:cubicBezTo>
                  <a:cubicBezTo>
                    <a:pt x="0" y="81"/>
                    <a:pt x="0" y="81"/>
                    <a:pt x="0" y="81"/>
                  </a:cubicBezTo>
                  <a:cubicBezTo>
                    <a:pt x="0" y="1"/>
                    <a:pt x="0" y="1"/>
                    <a:pt x="0" y="1"/>
                  </a:cubicBezTo>
                  <a:cubicBezTo>
                    <a:pt x="13" y="1"/>
                    <a:pt x="13" y="1"/>
                    <a:pt x="13" y="1"/>
                  </a:cubicBezTo>
                  <a:cubicBezTo>
                    <a:pt x="15" y="16"/>
                    <a:pt x="15" y="16"/>
                    <a:pt x="15" y="16"/>
                  </a:cubicBezTo>
                  <a:cubicBezTo>
                    <a:pt x="16" y="16"/>
                    <a:pt x="16" y="16"/>
                    <a:pt x="16" y="16"/>
                  </a:cubicBezTo>
                  <a:cubicBezTo>
                    <a:pt x="19" y="11"/>
                    <a:pt x="22" y="7"/>
                    <a:pt x="27" y="4"/>
                  </a:cubicBezTo>
                  <a:cubicBezTo>
                    <a:pt x="31" y="1"/>
                    <a:pt x="36" y="0"/>
                    <a:pt x="40"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65" name="Freeform 24"/>
            <p:cNvSpPr>
              <a:spLocks noEditPoints="1"/>
            </p:cNvSpPr>
            <p:nvPr/>
          </p:nvSpPr>
          <p:spPr bwMode="auto">
            <a:xfrm>
              <a:off x="1495" y="1131"/>
              <a:ext cx="22" cy="131"/>
            </a:xfrm>
            <a:custGeom>
              <a:avLst/>
              <a:gdLst>
                <a:gd name="T0" fmla="*/ 0 w 19"/>
                <a:gd name="T1" fmla="*/ 9 h 110"/>
                <a:gd name="T2" fmla="*/ 2 w 19"/>
                <a:gd name="T3" fmla="*/ 2 h 110"/>
                <a:gd name="T4" fmla="*/ 9 w 19"/>
                <a:gd name="T5" fmla="*/ 0 h 110"/>
                <a:gd name="T6" fmla="*/ 16 w 19"/>
                <a:gd name="T7" fmla="*/ 2 h 110"/>
                <a:gd name="T8" fmla="*/ 19 w 19"/>
                <a:gd name="T9" fmla="*/ 9 h 110"/>
                <a:gd name="T10" fmla="*/ 16 w 19"/>
                <a:gd name="T11" fmla="*/ 16 h 110"/>
                <a:gd name="T12" fmla="*/ 9 w 19"/>
                <a:gd name="T13" fmla="*/ 19 h 110"/>
                <a:gd name="T14" fmla="*/ 2 w 19"/>
                <a:gd name="T15" fmla="*/ 16 h 110"/>
                <a:gd name="T16" fmla="*/ 0 w 19"/>
                <a:gd name="T17" fmla="*/ 9 h 110"/>
                <a:gd name="T18" fmla="*/ 18 w 19"/>
                <a:gd name="T19" fmla="*/ 110 h 110"/>
                <a:gd name="T20" fmla="*/ 1 w 19"/>
                <a:gd name="T21" fmla="*/ 110 h 110"/>
                <a:gd name="T22" fmla="*/ 1 w 19"/>
                <a:gd name="T23" fmla="*/ 30 h 110"/>
                <a:gd name="T24" fmla="*/ 18 w 19"/>
                <a:gd name="T25" fmla="*/ 30 h 110"/>
                <a:gd name="T26" fmla="*/ 18 w 19"/>
                <a:gd name="T27" fmla="*/ 11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110">
                  <a:moveTo>
                    <a:pt x="0" y="9"/>
                  </a:moveTo>
                  <a:cubicBezTo>
                    <a:pt x="0" y="6"/>
                    <a:pt x="1" y="4"/>
                    <a:pt x="2" y="2"/>
                  </a:cubicBezTo>
                  <a:cubicBezTo>
                    <a:pt x="4" y="1"/>
                    <a:pt x="6" y="0"/>
                    <a:pt x="9" y="0"/>
                  </a:cubicBezTo>
                  <a:cubicBezTo>
                    <a:pt x="12" y="0"/>
                    <a:pt x="15" y="1"/>
                    <a:pt x="16" y="2"/>
                  </a:cubicBezTo>
                  <a:cubicBezTo>
                    <a:pt x="18" y="4"/>
                    <a:pt x="19" y="6"/>
                    <a:pt x="19" y="9"/>
                  </a:cubicBezTo>
                  <a:cubicBezTo>
                    <a:pt x="19" y="12"/>
                    <a:pt x="18" y="14"/>
                    <a:pt x="16" y="16"/>
                  </a:cubicBezTo>
                  <a:cubicBezTo>
                    <a:pt x="15" y="18"/>
                    <a:pt x="12" y="19"/>
                    <a:pt x="9" y="19"/>
                  </a:cubicBezTo>
                  <a:cubicBezTo>
                    <a:pt x="6" y="19"/>
                    <a:pt x="4" y="18"/>
                    <a:pt x="2" y="16"/>
                  </a:cubicBezTo>
                  <a:cubicBezTo>
                    <a:pt x="1" y="14"/>
                    <a:pt x="0" y="12"/>
                    <a:pt x="0" y="9"/>
                  </a:cubicBezTo>
                  <a:close/>
                  <a:moveTo>
                    <a:pt x="18" y="110"/>
                  </a:moveTo>
                  <a:cubicBezTo>
                    <a:pt x="1" y="110"/>
                    <a:pt x="1" y="110"/>
                    <a:pt x="1" y="110"/>
                  </a:cubicBezTo>
                  <a:cubicBezTo>
                    <a:pt x="1" y="30"/>
                    <a:pt x="1" y="30"/>
                    <a:pt x="1" y="30"/>
                  </a:cubicBezTo>
                  <a:cubicBezTo>
                    <a:pt x="18" y="30"/>
                    <a:pt x="18" y="30"/>
                    <a:pt x="18" y="30"/>
                  </a:cubicBezTo>
                  <a:lnTo>
                    <a:pt x="18" y="11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66" name="Freeform 25"/>
            <p:cNvSpPr>
              <a:spLocks/>
            </p:cNvSpPr>
            <p:nvPr/>
          </p:nvSpPr>
          <p:spPr bwMode="auto">
            <a:xfrm>
              <a:off x="1537" y="1166"/>
              <a:ext cx="70" cy="98"/>
            </a:xfrm>
            <a:custGeom>
              <a:avLst/>
              <a:gdLst>
                <a:gd name="T0" fmla="*/ 59 w 59"/>
                <a:gd name="T1" fmla="*/ 59 h 83"/>
                <a:gd name="T2" fmla="*/ 50 w 59"/>
                <a:gd name="T3" fmla="*/ 77 h 83"/>
                <a:gd name="T4" fmla="*/ 26 w 59"/>
                <a:gd name="T5" fmla="*/ 83 h 83"/>
                <a:gd name="T6" fmla="*/ 0 w 59"/>
                <a:gd name="T7" fmla="*/ 78 h 83"/>
                <a:gd name="T8" fmla="*/ 0 w 59"/>
                <a:gd name="T9" fmla="*/ 63 h 83"/>
                <a:gd name="T10" fmla="*/ 26 w 59"/>
                <a:gd name="T11" fmla="*/ 70 h 83"/>
                <a:gd name="T12" fmla="*/ 42 w 59"/>
                <a:gd name="T13" fmla="*/ 60 h 83"/>
                <a:gd name="T14" fmla="*/ 40 w 59"/>
                <a:gd name="T15" fmla="*/ 55 h 83"/>
                <a:gd name="T16" fmla="*/ 34 w 59"/>
                <a:gd name="T17" fmla="*/ 51 h 83"/>
                <a:gd name="T18" fmla="*/ 23 w 59"/>
                <a:gd name="T19" fmla="*/ 46 h 83"/>
                <a:gd name="T20" fmla="*/ 5 w 59"/>
                <a:gd name="T21" fmla="*/ 35 h 83"/>
                <a:gd name="T22" fmla="*/ 0 w 59"/>
                <a:gd name="T23" fmla="*/ 22 h 83"/>
                <a:gd name="T24" fmla="*/ 8 w 59"/>
                <a:gd name="T25" fmla="*/ 6 h 83"/>
                <a:gd name="T26" fmla="*/ 31 w 59"/>
                <a:gd name="T27" fmla="*/ 0 h 83"/>
                <a:gd name="T28" fmla="*/ 57 w 59"/>
                <a:gd name="T29" fmla="*/ 6 h 83"/>
                <a:gd name="T30" fmla="*/ 52 w 59"/>
                <a:gd name="T31" fmla="*/ 18 h 83"/>
                <a:gd name="T32" fmla="*/ 30 w 59"/>
                <a:gd name="T33" fmla="*/ 13 h 83"/>
                <a:gd name="T34" fmla="*/ 17 w 59"/>
                <a:gd name="T35" fmla="*/ 21 h 83"/>
                <a:gd name="T36" fmla="*/ 20 w 59"/>
                <a:gd name="T37" fmla="*/ 27 h 83"/>
                <a:gd name="T38" fmla="*/ 35 w 59"/>
                <a:gd name="T39" fmla="*/ 34 h 83"/>
                <a:gd name="T40" fmla="*/ 50 w 59"/>
                <a:gd name="T41" fmla="*/ 41 h 83"/>
                <a:gd name="T42" fmla="*/ 56 w 59"/>
                <a:gd name="T43" fmla="*/ 49 h 83"/>
                <a:gd name="T44" fmla="*/ 59 w 59"/>
                <a:gd name="T45" fmla="*/ 59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9" h="83">
                  <a:moveTo>
                    <a:pt x="59" y="59"/>
                  </a:moveTo>
                  <a:cubicBezTo>
                    <a:pt x="59" y="66"/>
                    <a:pt x="56" y="72"/>
                    <a:pt x="50" y="77"/>
                  </a:cubicBezTo>
                  <a:cubicBezTo>
                    <a:pt x="44" y="81"/>
                    <a:pt x="36" y="83"/>
                    <a:pt x="26" y="83"/>
                  </a:cubicBezTo>
                  <a:cubicBezTo>
                    <a:pt x="15" y="83"/>
                    <a:pt x="6" y="81"/>
                    <a:pt x="0" y="78"/>
                  </a:cubicBezTo>
                  <a:cubicBezTo>
                    <a:pt x="0" y="63"/>
                    <a:pt x="0" y="63"/>
                    <a:pt x="0" y="63"/>
                  </a:cubicBezTo>
                  <a:cubicBezTo>
                    <a:pt x="9" y="68"/>
                    <a:pt x="18" y="70"/>
                    <a:pt x="26" y="70"/>
                  </a:cubicBezTo>
                  <a:cubicBezTo>
                    <a:pt x="37" y="70"/>
                    <a:pt x="42" y="67"/>
                    <a:pt x="42" y="60"/>
                  </a:cubicBezTo>
                  <a:cubicBezTo>
                    <a:pt x="42" y="58"/>
                    <a:pt x="41" y="57"/>
                    <a:pt x="40" y="55"/>
                  </a:cubicBezTo>
                  <a:cubicBezTo>
                    <a:pt x="39" y="54"/>
                    <a:pt x="37" y="53"/>
                    <a:pt x="34" y="51"/>
                  </a:cubicBezTo>
                  <a:cubicBezTo>
                    <a:pt x="32" y="50"/>
                    <a:pt x="28" y="48"/>
                    <a:pt x="23" y="46"/>
                  </a:cubicBezTo>
                  <a:cubicBezTo>
                    <a:pt x="14" y="43"/>
                    <a:pt x="8" y="39"/>
                    <a:pt x="5" y="35"/>
                  </a:cubicBezTo>
                  <a:cubicBezTo>
                    <a:pt x="1" y="32"/>
                    <a:pt x="0" y="27"/>
                    <a:pt x="0" y="22"/>
                  </a:cubicBezTo>
                  <a:cubicBezTo>
                    <a:pt x="0" y="15"/>
                    <a:pt x="3" y="9"/>
                    <a:pt x="8" y="6"/>
                  </a:cubicBezTo>
                  <a:cubicBezTo>
                    <a:pt x="14" y="2"/>
                    <a:pt x="21" y="0"/>
                    <a:pt x="31" y="0"/>
                  </a:cubicBezTo>
                  <a:cubicBezTo>
                    <a:pt x="40" y="0"/>
                    <a:pt x="49" y="2"/>
                    <a:pt x="57" y="6"/>
                  </a:cubicBezTo>
                  <a:cubicBezTo>
                    <a:pt x="52" y="18"/>
                    <a:pt x="52" y="18"/>
                    <a:pt x="52" y="18"/>
                  </a:cubicBezTo>
                  <a:cubicBezTo>
                    <a:pt x="43" y="15"/>
                    <a:pt x="36" y="13"/>
                    <a:pt x="30" y="13"/>
                  </a:cubicBezTo>
                  <a:cubicBezTo>
                    <a:pt x="21" y="13"/>
                    <a:pt x="17" y="16"/>
                    <a:pt x="17" y="21"/>
                  </a:cubicBezTo>
                  <a:cubicBezTo>
                    <a:pt x="17" y="23"/>
                    <a:pt x="18" y="25"/>
                    <a:pt x="20" y="27"/>
                  </a:cubicBezTo>
                  <a:cubicBezTo>
                    <a:pt x="22" y="29"/>
                    <a:pt x="28" y="31"/>
                    <a:pt x="35" y="34"/>
                  </a:cubicBezTo>
                  <a:cubicBezTo>
                    <a:pt x="42" y="37"/>
                    <a:pt x="47" y="39"/>
                    <a:pt x="50" y="41"/>
                  </a:cubicBezTo>
                  <a:cubicBezTo>
                    <a:pt x="53" y="43"/>
                    <a:pt x="55" y="46"/>
                    <a:pt x="56" y="49"/>
                  </a:cubicBezTo>
                  <a:cubicBezTo>
                    <a:pt x="58" y="51"/>
                    <a:pt x="59" y="55"/>
                    <a:pt x="59" y="59"/>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67" name="Freeform 26"/>
            <p:cNvSpPr>
              <a:spLocks noEditPoints="1"/>
            </p:cNvSpPr>
            <p:nvPr/>
          </p:nvSpPr>
          <p:spPr bwMode="auto">
            <a:xfrm>
              <a:off x="1675" y="1166"/>
              <a:ext cx="85" cy="139"/>
            </a:xfrm>
            <a:custGeom>
              <a:avLst/>
              <a:gdLst>
                <a:gd name="T0" fmla="*/ 40 w 72"/>
                <a:gd name="T1" fmla="*/ 83 h 117"/>
                <a:gd name="T2" fmla="*/ 17 w 72"/>
                <a:gd name="T3" fmla="*/ 72 h 117"/>
                <a:gd name="T4" fmla="*/ 16 w 72"/>
                <a:gd name="T5" fmla="*/ 72 h 117"/>
                <a:gd name="T6" fmla="*/ 17 w 72"/>
                <a:gd name="T7" fmla="*/ 84 h 117"/>
                <a:gd name="T8" fmla="*/ 17 w 72"/>
                <a:gd name="T9" fmla="*/ 117 h 117"/>
                <a:gd name="T10" fmla="*/ 0 w 72"/>
                <a:gd name="T11" fmla="*/ 117 h 117"/>
                <a:gd name="T12" fmla="*/ 0 w 72"/>
                <a:gd name="T13" fmla="*/ 1 h 117"/>
                <a:gd name="T14" fmla="*/ 14 w 72"/>
                <a:gd name="T15" fmla="*/ 1 h 117"/>
                <a:gd name="T16" fmla="*/ 16 w 72"/>
                <a:gd name="T17" fmla="*/ 12 h 117"/>
                <a:gd name="T18" fmla="*/ 17 w 72"/>
                <a:gd name="T19" fmla="*/ 12 h 117"/>
                <a:gd name="T20" fmla="*/ 41 w 72"/>
                <a:gd name="T21" fmla="*/ 0 h 117"/>
                <a:gd name="T22" fmla="*/ 64 w 72"/>
                <a:gd name="T23" fmla="*/ 11 h 117"/>
                <a:gd name="T24" fmla="*/ 72 w 72"/>
                <a:gd name="T25" fmla="*/ 41 h 117"/>
                <a:gd name="T26" fmla="*/ 64 w 72"/>
                <a:gd name="T27" fmla="*/ 72 h 117"/>
                <a:gd name="T28" fmla="*/ 40 w 72"/>
                <a:gd name="T29" fmla="*/ 83 h 117"/>
                <a:gd name="T30" fmla="*/ 36 w 72"/>
                <a:gd name="T31" fmla="*/ 14 h 117"/>
                <a:gd name="T32" fmla="*/ 22 w 72"/>
                <a:gd name="T33" fmla="*/ 20 h 117"/>
                <a:gd name="T34" fmla="*/ 17 w 72"/>
                <a:gd name="T35" fmla="*/ 39 h 117"/>
                <a:gd name="T36" fmla="*/ 17 w 72"/>
                <a:gd name="T37" fmla="*/ 41 h 117"/>
                <a:gd name="T38" fmla="*/ 22 w 72"/>
                <a:gd name="T39" fmla="*/ 62 h 117"/>
                <a:gd name="T40" fmla="*/ 37 w 72"/>
                <a:gd name="T41" fmla="*/ 69 h 117"/>
                <a:gd name="T42" fmla="*/ 50 w 72"/>
                <a:gd name="T43" fmla="*/ 62 h 117"/>
                <a:gd name="T44" fmla="*/ 55 w 72"/>
                <a:gd name="T45" fmla="*/ 41 h 117"/>
                <a:gd name="T46" fmla="*/ 50 w 72"/>
                <a:gd name="T47" fmla="*/ 21 h 117"/>
                <a:gd name="T48" fmla="*/ 36 w 72"/>
                <a:gd name="T49" fmla="*/ 14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2" h="117">
                  <a:moveTo>
                    <a:pt x="40" y="83"/>
                  </a:moveTo>
                  <a:cubicBezTo>
                    <a:pt x="30" y="83"/>
                    <a:pt x="23" y="79"/>
                    <a:pt x="17" y="72"/>
                  </a:cubicBezTo>
                  <a:cubicBezTo>
                    <a:pt x="16" y="72"/>
                    <a:pt x="16" y="72"/>
                    <a:pt x="16" y="72"/>
                  </a:cubicBezTo>
                  <a:cubicBezTo>
                    <a:pt x="17" y="79"/>
                    <a:pt x="17" y="83"/>
                    <a:pt x="17" y="84"/>
                  </a:cubicBezTo>
                  <a:cubicBezTo>
                    <a:pt x="17" y="117"/>
                    <a:pt x="17" y="117"/>
                    <a:pt x="17" y="117"/>
                  </a:cubicBezTo>
                  <a:cubicBezTo>
                    <a:pt x="0" y="117"/>
                    <a:pt x="0" y="117"/>
                    <a:pt x="0" y="117"/>
                  </a:cubicBezTo>
                  <a:cubicBezTo>
                    <a:pt x="0" y="1"/>
                    <a:pt x="0" y="1"/>
                    <a:pt x="0" y="1"/>
                  </a:cubicBezTo>
                  <a:cubicBezTo>
                    <a:pt x="14" y="1"/>
                    <a:pt x="14" y="1"/>
                    <a:pt x="14" y="1"/>
                  </a:cubicBezTo>
                  <a:cubicBezTo>
                    <a:pt x="14" y="3"/>
                    <a:pt x="15" y="6"/>
                    <a:pt x="16" y="12"/>
                  </a:cubicBezTo>
                  <a:cubicBezTo>
                    <a:pt x="17" y="12"/>
                    <a:pt x="17" y="12"/>
                    <a:pt x="17" y="12"/>
                  </a:cubicBezTo>
                  <a:cubicBezTo>
                    <a:pt x="22" y="4"/>
                    <a:pt x="30" y="0"/>
                    <a:pt x="41" y="0"/>
                  </a:cubicBezTo>
                  <a:cubicBezTo>
                    <a:pt x="51" y="0"/>
                    <a:pt x="59" y="4"/>
                    <a:pt x="64" y="11"/>
                  </a:cubicBezTo>
                  <a:cubicBezTo>
                    <a:pt x="70" y="18"/>
                    <a:pt x="72" y="28"/>
                    <a:pt x="72" y="41"/>
                  </a:cubicBezTo>
                  <a:cubicBezTo>
                    <a:pt x="72" y="54"/>
                    <a:pt x="70" y="64"/>
                    <a:pt x="64" y="72"/>
                  </a:cubicBezTo>
                  <a:cubicBezTo>
                    <a:pt x="58" y="79"/>
                    <a:pt x="50" y="83"/>
                    <a:pt x="40" y="83"/>
                  </a:cubicBezTo>
                  <a:close/>
                  <a:moveTo>
                    <a:pt x="36" y="14"/>
                  </a:moveTo>
                  <a:cubicBezTo>
                    <a:pt x="30" y="14"/>
                    <a:pt x="25" y="16"/>
                    <a:pt x="22" y="20"/>
                  </a:cubicBezTo>
                  <a:cubicBezTo>
                    <a:pt x="18" y="24"/>
                    <a:pt x="17" y="30"/>
                    <a:pt x="17" y="39"/>
                  </a:cubicBezTo>
                  <a:cubicBezTo>
                    <a:pt x="17" y="41"/>
                    <a:pt x="17" y="41"/>
                    <a:pt x="17" y="41"/>
                  </a:cubicBezTo>
                  <a:cubicBezTo>
                    <a:pt x="17" y="51"/>
                    <a:pt x="18" y="58"/>
                    <a:pt x="22" y="62"/>
                  </a:cubicBezTo>
                  <a:cubicBezTo>
                    <a:pt x="25" y="67"/>
                    <a:pt x="30" y="69"/>
                    <a:pt x="37" y="69"/>
                  </a:cubicBezTo>
                  <a:cubicBezTo>
                    <a:pt x="43" y="69"/>
                    <a:pt x="47" y="67"/>
                    <a:pt x="50" y="62"/>
                  </a:cubicBezTo>
                  <a:cubicBezTo>
                    <a:pt x="53" y="57"/>
                    <a:pt x="55" y="50"/>
                    <a:pt x="55" y="41"/>
                  </a:cubicBezTo>
                  <a:cubicBezTo>
                    <a:pt x="55" y="32"/>
                    <a:pt x="53" y="25"/>
                    <a:pt x="50" y="21"/>
                  </a:cubicBezTo>
                  <a:cubicBezTo>
                    <a:pt x="47" y="16"/>
                    <a:pt x="42" y="14"/>
                    <a:pt x="36" y="1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68" name="Freeform 27"/>
            <p:cNvSpPr>
              <a:spLocks noEditPoints="1"/>
            </p:cNvSpPr>
            <p:nvPr/>
          </p:nvSpPr>
          <p:spPr bwMode="auto">
            <a:xfrm>
              <a:off x="1778" y="1166"/>
              <a:ext cx="89" cy="98"/>
            </a:xfrm>
            <a:custGeom>
              <a:avLst/>
              <a:gdLst>
                <a:gd name="T0" fmla="*/ 75 w 75"/>
                <a:gd name="T1" fmla="*/ 41 h 83"/>
                <a:gd name="T2" fmla="*/ 65 w 75"/>
                <a:gd name="T3" fmla="*/ 72 h 83"/>
                <a:gd name="T4" fmla="*/ 37 w 75"/>
                <a:gd name="T5" fmla="*/ 83 h 83"/>
                <a:gd name="T6" fmla="*/ 18 w 75"/>
                <a:gd name="T7" fmla="*/ 78 h 83"/>
                <a:gd name="T8" fmla="*/ 4 w 75"/>
                <a:gd name="T9" fmla="*/ 63 h 83"/>
                <a:gd name="T10" fmla="*/ 0 w 75"/>
                <a:gd name="T11" fmla="*/ 41 h 83"/>
                <a:gd name="T12" fmla="*/ 10 w 75"/>
                <a:gd name="T13" fmla="*/ 11 h 83"/>
                <a:gd name="T14" fmla="*/ 38 w 75"/>
                <a:gd name="T15" fmla="*/ 0 h 83"/>
                <a:gd name="T16" fmla="*/ 65 w 75"/>
                <a:gd name="T17" fmla="*/ 11 h 83"/>
                <a:gd name="T18" fmla="*/ 75 w 75"/>
                <a:gd name="T19" fmla="*/ 41 h 83"/>
                <a:gd name="T20" fmla="*/ 17 w 75"/>
                <a:gd name="T21" fmla="*/ 41 h 83"/>
                <a:gd name="T22" fmla="*/ 38 w 75"/>
                <a:gd name="T23" fmla="*/ 69 h 83"/>
                <a:gd name="T24" fmla="*/ 58 w 75"/>
                <a:gd name="T25" fmla="*/ 41 h 83"/>
                <a:gd name="T26" fmla="*/ 38 w 75"/>
                <a:gd name="T27" fmla="*/ 14 h 83"/>
                <a:gd name="T28" fmla="*/ 22 w 75"/>
                <a:gd name="T29" fmla="*/ 21 h 83"/>
                <a:gd name="T30" fmla="*/ 17 w 75"/>
                <a:gd name="T31" fmla="*/ 41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5" h="83">
                  <a:moveTo>
                    <a:pt x="75" y="41"/>
                  </a:moveTo>
                  <a:cubicBezTo>
                    <a:pt x="75" y="54"/>
                    <a:pt x="72" y="64"/>
                    <a:pt x="65" y="72"/>
                  </a:cubicBezTo>
                  <a:cubicBezTo>
                    <a:pt x="59" y="79"/>
                    <a:pt x="49" y="83"/>
                    <a:pt x="37" y="83"/>
                  </a:cubicBezTo>
                  <a:cubicBezTo>
                    <a:pt x="30" y="83"/>
                    <a:pt x="23" y="81"/>
                    <a:pt x="18" y="78"/>
                  </a:cubicBezTo>
                  <a:cubicBezTo>
                    <a:pt x="12" y="74"/>
                    <a:pt x="8" y="70"/>
                    <a:pt x="4" y="63"/>
                  </a:cubicBezTo>
                  <a:cubicBezTo>
                    <a:pt x="1" y="57"/>
                    <a:pt x="0" y="50"/>
                    <a:pt x="0" y="41"/>
                  </a:cubicBezTo>
                  <a:cubicBezTo>
                    <a:pt x="0" y="28"/>
                    <a:pt x="3" y="18"/>
                    <a:pt x="10" y="11"/>
                  </a:cubicBezTo>
                  <a:cubicBezTo>
                    <a:pt x="16" y="4"/>
                    <a:pt x="26" y="0"/>
                    <a:pt x="38" y="0"/>
                  </a:cubicBezTo>
                  <a:cubicBezTo>
                    <a:pt x="49" y="0"/>
                    <a:pt x="59" y="4"/>
                    <a:pt x="65" y="11"/>
                  </a:cubicBezTo>
                  <a:cubicBezTo>
                    <a:pt x="72" y="19"/>
                    <a:pt x="75" y="29"/>
                    <a:pt x="75" y="41"/>
                  </a:cubicBezTo>
                  <a:close/>
                  <a:moveTo>
                    <a:pt x="17" y="41"/>
                  </a:moveTo>
                  <a:cubicBezTo>
                    <a:pt x="17" y="60"/>
                    <a:pt x="24" y="69"/>
                    <a:pt x="38" y="69"/>
                  </a:cubicBezTo>
                  <a:cubicBezTo>
                    <a:pt x="51" y="69"/>
                    <a:pt x="58" y="60"/>
                    <a:pt x="58" y="41"/>
                  </a:cubicBezTo>
                  <a:cubicBezTo>
                    <a:pt x="58" y="23"/>
                    <a:pt x="51" y="14"/>
                    <a:pt x="38" y="14"/>
                  </a:cubicBezTo>
                  <a:cubicBezTo>
                    <a:pt x="30" y="14"/>
                    <a:pt x="25" y="16"/>
                    <a:pt x="22" y="21"/>
                  </a:cubicBezTo>
                  <a:cubicBezTo>
                    <a:pt x="19" y="26"/>
                    <a:pt x="17" y="32"/>
                    <a:pt x="17" y="41"/>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69" name="Freeform 28"/>
            <p:cNvSpPr>
              <a:spLocks/>
            </p:cNvSpPr>
            <p:nvPr/>
          </p:nvSpPr>
          <p:spPr bwMode="auto">
            <a:xfrm>
              <a:off x="1876" y="1167"/>
              <a:ext cx="140" cy="95"/>
            </a:xfrm>
            <a:custGeom>
              <a:avLst/>
              <a:gdLst>
                <a:gd name="T0" fmla="*/ 76 w 118"/>
                <a:gd name="T1" fmla="*/ 80 h 80"/>
                <a:gd name="T2" fmla="*/ 66 w 118"/>
                <a:gd name="T3" fmla="*/ 43 h 80"/>
                <a:gd name="T4" fmla="*/ 59 w 118"/>
                <a:gd name="T5" fmla="*/ 16 h 80"/>
                <a:gd name="T6" fmla="*/ 59 w 118"/>
                <a:gd name="T7" fmla="*/ 16 h 80"/>
                <a:gd name="T8" fmla="*/ 52 w 118"/>
                <a:gd name="T9" fmla="*/ 43 h 80"/>
                <a:gd name="T10" fmla="*/ 41 w 118"/>
                <a:gd name="T11" fmla="*/ 80 h 80"/>
                <a:gd name="T12" fmla="*/ 23 w 118"/>
                <a:gd name="T13" fmla="*/ 80 h 80"/>
                <a:gd name="T14" fmla="*/ 0 w 118"/>
                <a:gd name="T15" fmla="*/ 0 h 80"/>
                <a:gd name="T16" fmla="*/ 17 w 118"/>
                <a:gd name="T17" fmla="*/ 0 h 80"/>
                <a:gd name="T18" fmla="*/ 28 w 118"/>
                <a:gd name="T19" fmla="*/ 40 h 80"/>
                <a:gd name="T20" fmla="*/ 33 w 118"/>
                <a:gd name="T21" fmla="*/ 65 h 80"/>
                <a:gd name="T22" fmla="*/ 33 w 118"/>
                <a:gd name="T23" fmla="*/ 65 h 80"/>
                <a:gd name="T24" fmla="*/ 35 w 118"/>
                <a:gd name="T25" fmla="*/ 53 h 80"/>
                <a:gd name="T26" fmla="*/ 38 w 118"/>
                <a:gd name="T27" fmla="*/ 42 h 80"/>
                <a:gd name="T28" fmla="*/ 50 w 118"/>
                <a:gd name="T29" fmla="*/ 0 h 80"/>
                <a:gd name="T30" fmla="*/ 69 w 118"/>
                <a:gd name="T31" fmla="*/ 0 h 80"/>
                <a:gd name="T32" fmla="*/ 80 w 118"/>
                <a:gd name="T33" fmla="*/ 42 h 80"/>
                <a:gd name="T34" fmla="*/ 83 w 118"/>
                <a:gd name="T35" fmla="*/ 53 h 80"/>
                <a:gd name="T36" fmla="*/ 85 w 118"/>
                <a:gd name="T37" fmla="*/ 65 h 80"/>
                <a:gd name="T38" fmla="*/ 86 w 118"/>
                <a:gd name="T39" fmla="*/ 65 h 80"/>
                <a:gd name="T40" fmla="*/ 91 w 118"/>
                <a:gd name="T41" fmla="*/ 40 h 80"/>
                <a:gd name="T42" fmla="*/ 101 w 118"/>
                <a:gd name="T43" fmla="*/ 0 h 80"/>
                <a:gd name="T44" fmla="*/ 118 w 118"/>
                <a:gd name="T45" fmla="*/ 0 h 80"/>
                <a:gd name="T46" fmla="*/ 95 w 118"/>
                <a:gd name="T47" fmla="*/ 80 h 80"/>
                <a:gd name="T48" fmla="*/ 76 w 118"/>
                <a:gd name="T49" fmla="*/ 8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8" h="80">
                  <a:moveTo>
                    <a:pt x="76" y="80"/>
                  </a:moveTo>
                  <a:cubicBezTo>
                    <a:pt x="66" y="43"/>
                    <a:pt x="66" y="43"/>
                    <a:pt x="66" y="43"/>
                  </a:cubicBezTo>
                  <a:cubicBezTo>
                    <a:pt x="65" y="39"/>
                    <a:pt x="63" y="30"/>
                    <a:pt x="59" y="16"/>
                  </a:cubicBezTo>
                  <a:cubicBezTo>
                    <a:pt x="59" y="16"/>
                    <a:pt x="59" y="16"/>
                    <a:pt x="59" y="16"/>
                  </a:cubicBezTo>
                  <a:cubicBezTo>
                    <a:pt x="56" y="29"/>
                    <a:pt x="54" y="38"/>
                    <a:pt x="52" y="43"/>
                  </a:cubicBezTo>
                  <a:cubicBezTo>
                    <a:pt x="41" y="80"/>
                    <a:pt x="41" y="80"/>
                    <a:pt x="41" y="80"/>
                  </a:cubicBezTo>
                  <a:cubicBezTo>
                    <a:pt x="23" y="80"/>
                    <a:pt x="23" y="80"/>
                    <a:pt x="23" y="80"/>
                  </a:cubicBezTo>
                  <a:cubicBezTo>
                    <a:pt x="0" y="0"/>
                    <a:pt x="0" y="0"/>
                    <a:pt x="0" y="0"/>
                  </a:cubicBezTo>
                  <a:cubicBezTo>
                    <a:pt x="17" y="0"/>
                    <a:pt x="17" y="0"/>
                    <a:pt x="17" y="0"/>
                  </a:cubicBezTo>
                  <a:cubicBezTo>
                    <a:pt x="28" y="40"/>
                    <a:pt x="28" y="40"/>
                    <a:pt x="28" y="40"/>
                  </a:cubicBezTo>
                  <a:cubicBezTo>
                    <a:pt x="30" y="50"/>
                    <a:pt x="32" y="58"/>
                    <a:pt x="33" y="65"/>
                  </a:cubicBezTo>
                  <a:cubicBezTo>
                    <a:pt x="33" y="65"/>
                    <a:pt x="33" y="65"/>
                    <a:pt x="33" y="65"/>
                  </a:cubicBezTo>
                  <a:cubicBezTo>
                    <a:pt x="34" y="61"/>
                    <a:pt x="34" y="57"/>
                    <a:pt x="35" y="53"/>
                  </a:cubicBezTo>
                  <a:cubicBezTo>
                    <a:pt x="36" y="48"/>
                    <a:pt x="37" y="45"/>
                    <a:pt x="38" y="42"/>
                  </a:cubicBezTo>
                  <a:cubicBezTo>
                    <a:pt x="50" y="0"/>
                    <a:pt x="50" y="0"/>
                    <a:pt x="50" y="0"/>
                  </a:cubicBezTo>
                  <a:cubicBezTo>
                    <a:pt x="69" y="0"/>
                    <a:pt x="69" y="0"/>
                    <a:pt x="69" y="0"/>
                  </a:cubicBezTo>
                  <a:cubicBezTo>
                    <a:pt x="80" y="42"/>
                    <a:pt x="80" y="42"/>
                    <a:pt x="80" y="42"/>
                  </a:cubicBezTo>
                  <a:cubicBezTo>
                    <a:pt x="81" y="45"/>
                    <a:pt x="82" y="48"/>
                    <a:pt x="83" y="53"/>
                  </a:cubicBezTo>
                  <a:cubicBezTo>
                    <a:pt x="84" y="58"/>
                    <a:pt x="85" y="62"/>
                    <a:pt x="85" y="65"/>
                  </a:cubicBezTo>
                  <a:cubicBezTo>
                    <a:pt x="86" y="65"/>
                    <a:pt x="86" y="65"/>
                    <a:pt x="86" y="65"/>
                  </a:cubicBezTo>
                  <a:cubicBezTo>
                    <a:pt x="86" y="59"/>
                    <a:pt x="88" y="50"/>
                    <a:pt x="91" y="40"/>
                  </a:cubicBezTo>
                  <a:cubicBezTo>
                    <a:pt x="101" y="0"/>
                    <a:pt x="101" y="0"/>
                    <a:pt x="101" y="0"/>
                  </a:cubicBezTo>
                  <a:cubicBezTo>
                    <a:pt x="118" y="0"/>
                    <a:pt x="118" y="0"/>
                    <a:pt x="118" y="0"/>
                  </a:cubicBezTo>
                  <a:cubicBezTo>
                    <a:pt x="95" y="80"/>
                    <a:pt x="95" y="80"/>
                    <a:pt x="95" y="80"/>
                  </a:cubicBezTo>
                  <a:lnTo>
                    <a:pt x="76" y="8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70" name="Freeform 29"/>
            <p:cNvSpPr>
              <a:spLocks noEditPoints="1"/>
            </p:cNvSpPr>
            <p:nvPr/>
          </p:nvSpPr>
          <p:spPr bwMode="auto">
            <a:xfrm>
              <a:off x="2024" y="1166"/>
              <a:ext cx="84" cy="98"/>
            </a:xfrm>
            <a:custGeom>
              <a:avLst/>
              <a:gdLst>
                <a:gd name="T0" fmla="*/ 40 w 71"/>
                <a:gd name="T1" fmla="*/ 83 h 83"/>
                <a:gd name="T2" fmla="*/ 11 w 71"/>
                <a:gd name="T3" fmla="*/ 72 h 83"/>
                <a:gd name="T4" fmla="*/ 0 w 71"/>
                <a:gd name="T5" fmla="*/ 42 h 83"/>
                <a:gd name="T6" fmla="*/ 10 w 71"/>
                <a:gd name="T7" fmla="*/ 11 h 83"/>
                <a:gd name="T8" fmla="*/ 37 w 71"/>
                <a:gd name="T9" fmla="*/ 0 h 83"/>
                <a:gd name="T10" fmla="*/ 62 w 71"/>
                <a:gd name="T11" fmla="*/ 10 h 83"/>
                <a:gd name="T12" fmla="*/ 71 w 71"/>
                <a:gd name="T13" fmla="*/ 36 h 83"/>
                <a:gd name="T14" fmla="*/ 71 w 71"/>
                <a:gd name="T15" fmla="*/ 45 h 83"/>
                <a:gd name="T16" fmla="*/ 18 w 71"/>
                <a:gd name="T17" fmla="*/ 45 h 83"/>
                <a:gd name="T18" fmla="*/ 24 w 71"/>
                <a:gd name="T19" fmla="*/ 63 h 83"/>
                <a:gd name="T20" fmla="*/ 41 w 71"/>
                <a:gd name="T21" fmla="*/ 69 h 83"/>
                <a:gd name="T22" fmla="*/ 54 w 71"/>
                <a:gd name="T23" fmla="*/ 68 h 83"/>
                <a:gd name="T24" fmla="*/ 67 w 71"/>
                <a:gd name="T25" fmla="*/ 64 h 83"/>
                <a:gd name="T26" fmla="*/ 67 w 71"/>
                <a:gd name="T27" fmla="*/ 77 h 83"/>
                <a:gd name="T28" fmla="*/ 54 w 71"/>
                <a:gd name="T29" fmla="*/ 82 h 83"/>
                <a:gd name="T30" fmla="*/ 40 w 71"/>
                <a:gd name="T31" fmla="*/ 83 h 83"/>
                <a:gd name="T32" fmla="*/ 37 w 71"/>
                <a:gd name="T33" fmla="*/ 13 h 83"/>
                <a:gd name="T34" fmla="*/ 24 w 71"/>
                <a:gd name="T35" fmla="*/ 18 h 83"/>
                <a:gd name="T36" fmla="*/ 18 w 71"/>
                <a:gd name="T37" fmla="*/ 33 h 83"/>
                <a:gd name="T38" fmla="*/ 54 w 71"/>
                <a:gd name="T39" fmla="*/ 33 h 83"/>
                <a:gd name="T40" fmla="*/ 50 w 71"/>
                <a:gd name="T41" fmla="*/ 18 h 83"/>
                <a:gd name="T42" fmla="*/ 37 w 71"/>
                <a:gd name="T43" fmla="*/ 1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1" h="83">
                  <a:moveTo>
                    <a:pt x="40" y="83"/>
                  </a:moveTo>
                  <a:cubicBezTo>
                    <a:pt x="27" y="83"/>
                    <a:pt x="18" y="79"/>
                    <a:pt x="11" y="72"/>
                  </a:cubicBezTo>
                  <a:cubicBezTo>
                    <a:pt x="4" y="65"/>
                    <a:pt x="0" y="55"/>
                    <a:pt x="0" y="42"/>
                  </a:cubicBezTo>
                  <a:cubicBezTo>
                    <a:pt x="0" y="29"/>
                    <a:pt x="3" y="19"/>
                    <a:pt x="10" y="11"/>
                  </a:cubicBezTo>
                  <a:cubicBezTo>
                    <a:pt x="16" y="4"/>
                    <a:pt x="25" y="0"/>
                    <a:pt x="37" y="0"/>
                  </a:cubicBezTo>
                  <a:cubicBezTo>
                    <a:pt x="47" y="0"/>
                    <a:pt x="56" y="3"/>
                    <a:pt x="62" y="10"/>
                  </a:cubicBezTo>
                  <a:cubicBezTo>
                    <a:pt x="68" y="16"/>
                    <a:pt x="71" y="25"/>
                    <a:pt x="71" y="36"/>
                  </a:cubicBezTo>
                  <a:cubicBezTo>
                    <a:pt x="71" y="45"/>
                    <a:pt x="71" y="45"/>
                    <a:pt x="71" y="45"/>
                  </a:cubicBezTo>
                  <a:cubicBezTo>
                    <a:pt x="18" y="45"/>
                    <a:pt x="18" y="45"/>
                    <a:pt x="18" y="45"/>
                  </a:cubicBezTo>
                  <a:cubicBezTo>
                    <a:pt x="18" y="53"/>
                    <a:pt x="20" y="59"/>
                    <a:pt x="24" y="63"/>
                  </a:cubicBezTo>
                  <a:cubicBezTo>
                    <a:pt x="28" y="67"/>
                    <a:pt x="34" y="69"/>
                    <a:pt x="41" y="69"/>
                  </a:cubicBezTo>
                  <a:cubicBezTo>
                    <a:pt x="45" y="69"/>
                    <a:pt x="50" y="69"/>
                    <a:pt x="54" y="68"/>
                  </a:cubicBezTo>
                  <a:cubicBezTo>
                    <a:pt x="58" y="67"/>
                    <a:pt x="62" y="66"/>
                    <a:pt x="67" y="64"/>
                  </a:cubicBezTo>
                  <a:cubicBezTo>
                    <a:pt x="67" y="77"/>
                    <a:pt x="67" y="77"/>
                    <a:pt x="67" y="77"/>
                  </a:cubicBezTo>
                  <a:cubicBezTo>
                    <a:pt x="63" y="79"/>
                    <a:pt x="59" y="81"/>
                    <a:pt x="54" y="82"/>
                  </a:cubicBezTo>
                  <a:cubicBezTo>
                    <a:pt x="50" y="82"/>
                    <a:pt x="45" y="83"/>
                    <a:pt x="40" y="83"/>
                  </a:cubicBezTo>
                  <a:close/>
                  <a:moveTo>
                    <a:pt x="37" y="13"/>
                  </a:moveTo>
                  <a:cubicBezTo>
                    <a:pt x="31" y="13"/>
                    <a:pt x="27" y="15"/>
                    <a:pt x="24" y="18"/>
                  </a:cubicBezTo>
                  <a:cubicBezTo>
                    <a:pt x="21" y="21"/>
                    <a:pt x="19" y="26"/>
                    <a:pt x="18" y="33"/>
                  </a:cubicBezTo>
                  <a:cubicBezTo>
                    <a:pt x="54" y="33"/>
                    <a:pt x="54" y="33"/>
                    <a:pt x="54" y="33"/>
                  </a:cubicBezTo>
                  <a:cubicBezTo>
                    <a:pt x="54" y="26"/>
                    <a:pt x="53" y="21"/>
                    <a:pt x="50" y="18"/>
                  </a:cubicBezTo>
                  <a:cubicBezTo>
                    <a:pt x="46" y="15"/>
                    <a:pt x="42" y="13"/>
                    <a:pt x="37" y="13"/>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71" name="Freeform 30"/>
            <p:cNvSpPr>
              <a:spLocks/>
            </p:cNvSpPr>
            <p:nvPr/>
          </p:nvSpPr>
          <p:spPr bwMode="auto">
            <a:xfrm>
              <a:off x="2131" y="1166"/>
              <a:ext cx="58" cy="96"/>
            </a:xfrm>
            <a:custGeom>
              <a:avLst/>
              <a:gdLst>
                <a:gd name="T0" fmla="*/ 40 w 49"/>
                <a:gd name="T1" fmla="*/ 0 h 81"/>
                <a:gd name="T2" fmla="*/ 49 w 49"/>
                <a:gd name="T3" fmla="*/ 1 h 81"/>
                <a:gd name="T4" fmla="*/ 47 w 49"/>
                <a:gd name="T5" fmla="*/ 17 h 81"/>
                <a:gd name="T6" fmla="*/ 40 w 49"/>
                <a:gd name="T7" fmla="*/ 16 h 81"/>
                <a:gd name="T8" fmla="*/ 23 w 49"/>
                <a:gd name="T9" fmla="*/ 22 h 81"/>
                <a:gd name="T10" fmla="*/ 17 w 49"/>
                <a:gd name="T11" fmla="*/ 40 h 81"/>
                <a:gd name="T12" fmla="*/ 17 w 49"/>
                <a:gd name="T13" fmla="*/ 81 h 81"/>
                <a:gd name="T14" fmla="*/ 0 w 49"/>
                <a:gd name="T15" fmla="*/ 81 h 81"/>
                <a:gd name="T16" fmla="*/ 0 w 49"/>
                <a:gd name="T17" fmla="*/ 1 h 81"/>
                <a:gd name="T18" fmla="*/ 13 w 49"/>
                <a:gd name="T19" fmla="*/ 1 h 81"/>
                <a:gd name="T20" fmla="*/ 15 w 49"/>
                <a:gd name="T21" fmla="*/ 16 h 81"/>
                <a:gd name="T22" fmla="*/ 16 w 49"/>
                <a:gd name="T23" fmla="*/ 16 h 81"/>
                <a:gd name="T24" fmla="*/ 26 w 49"/>
                <a:gd name="T25" fmla="*/ 4 h 81"/>
                <a:gd name="T26" fmla="*/ 40 w 49"/>
                <a:gd name="T27" fmla="*/ 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9" h="81">
                  <a:moveTo>
                    <a:pt x="40" y="0"/>
                  </a:moveTo>
                  <a:cubicBezTo>
                    <a:pt x="44" y="0"/>
                    <a:pt x="46" y="0"/>
                    <a:pt x="49" y="1"/>
                  </a:cubicBezTo>
                  <a:cubicBezTo>
                    <a:pt x="47" y="17"/>
                    <a:pt x="47" y="17"/>
                    <a:pt x="47" y="17"/>
                  </a:cubicBezTo>
                  <a:cubicBezTo>
                    <a:pt x="45" y="16"/>
                    <a:pt x="42" y="16"/>
                    <a:pt x="40" y="16"/>
                  </a:cubicBezTo>
                  <a:cubicBezTo>
                    <a:pt x="33" y="16"/>
                    <a:pt x="27" y="18"/>
                    <a:pt x="23" y="22"/>
                  </a:cubicBezTo>
                  <a:cubicBezTo>
                    <a:pt x="19" y="27"/>
                    <a:pt x="17" y="33"/>
                    <a:pt x="17" y="40"/>
                  </a:cubicBezTo>
                  <a:cubicBezTo>
                    <a:pt x="17" y="81"/>
                    <a:pt x="17" y="81"/>
                    <a:pt x="17" y="81"/>
                  </a:cubicBezTo>
                  <a:cubicBezTo>
                    <a:pt x="0" y="81"/>
                    <a:pt x="0" y="81"/>
                    <a:pt x="0" y="81"/>
                  </a:cubicBezTo>
                  <a:cubicBezTo>
                    <a:pt x="0" y="1"/>
                    <a:pt x="0" y="1"/>
                    <a:pt x="0" y="1"/>
                  </a:cubicBezTo>
                  <a:cubicBezTo>
                    <a:pt x="13" y="1"/>
                    <a:pt x="13" y="1"/>
                    <a:pt x="13" y="1"/>
                  </a:cubicBezTo>
                  <a:cubicBezTo>
                    <a:pt x="15" y="16"/>
                    <a:pt x="15" y="16"/>
                    <a:pt x="15" y="16"/>
                  </a:cubicBezTo>
                  <a:cubicBezTo>
                    <a:pt x="16" y="16"/>
                    <a:pt x="16" y="16"/>
                    <a:pt x="16" y="16"/>
                  </a:cubicBezTo>
                  <a:cubicBezTo>
                    <a:pt x="19" y="11"/>
                    <a:pt x="22" y="7"/>
                    <a:pt x="26" y="4"/>
                  </a:cubicBezTo>
                  <a:cubicBezTo>
                    <a:pt x="31" y="1"/>
                    <a:pt x="35" y="0"/>
                    <a:pt x="40"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72" name="Freeform 31"/>
            <p:cNvSpPr>
              <a:spLocks/>
            </p:cNvSpPr>
            <p:nvPr/>
          </p:nvSpPr>
          <p:spPr bwMode="auto">
            <a:xfrm>
              <a:off x="2189" y="1238"/>
              <a:ext cx="25" cy="26"/>
            </a:xfrm>
            <a:custGeom>
              <a:avLst/>
              <a:gdLst>
                <a:gd name="T0" fmla="*/ 0 w 21"/>
                <a:gd name="T1" fmla="*/ 11 h 22"/>
                <a:gd name="T2" fmla="*/ 3 w 21"/>
                <a:gd name="T3" fmla="*/ 3 h 22"/>
                <a:gd name="T4" fmla="*/ 11 w 21"/>
                <a:gd name="T5" fmla="*/ 0 h 22"/>
                <a:gd name="T6" fmla="*/ 19 w 21"/>
                <a:gd name="T7" fmla="*/ 3 h 22"/>
                <a:gd name="T8" fmla="*/ 21 w 21"/>
                <a:gd name="T9" fmla="*/ 11 h 22"/>
                <a:gd name="T10" fmla="*/ 19 w 21"/>
                <a:gd name="T11" fmla="*/ 19 h 22"/>
                <a:gd name="T12" fmla="*/ 11 w 21"/>
                <a:gd name="T13" fmla="*/ 22 h 22"/>
                <a:gd name="T14" fmla="*/ 3 w 21"/>
                <a:gd name="T15" fmla="*/ 19 h 22"/>
                <a:gd name="T16" fmla="*/ 0 w 21"/>
                <a:gd name="T17" fmla="*/ 1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22">
                  <a:moveTo>
                    <a:pt x="0" y="11"/>
                  </a:moveTo>
                  <a:cubicBezTo>
                    <a:pt x="0" y="8"/>
                    <a:pt x="1" y="5"/>
                    <a:pt x="3" y="3"/>
                  </a:cubicBezTo>
                  <a:cubicBezTo>
                    <a:pt x="4" y="1"/>
                    <a:pt x="7" y="0"/>
                    <a:pt x="11" y="0"/>
                  </a:cubicBezTo>
                  <a:cubicBezTo>
                    <a:pt x="14" y="0"/>
                    <a:pt x="17" y="1"/>
                    <a:pt x="19" y="3"/>
                  </a:cubicBezTo>
                  <a:cubicBezTo>
                    <a:pt x="20" y="5"/>
                    <a:pt x="21" y="8"/>
                    <a:pt x="21" y="11"/>
                  </a:cubicBezTo>
                  <a:cubicBezTo>
                    <a:pt x="21" y="15"/>
                    <a:pt x="20" y="17"/>
                    <a:pt x="19" y="19"/>
                  </a:cubicBezTo>
                  <a:cubicBezTo>
                    <a:pt x="17" y="21"/>
                    <a:pt x="14" y="22"/>
                    <a:pt x="11" y="22"/>
                  </a:cubicBezTo>
                  <a:cubicBezTo>
                    <a:pt x="7" y="22"/>
                    <a:pt x="4" y="21"/>
                    <a:pt x="3" y="19"/>
                  </a:cubicBezTo>
                  <a:cubicBezTo>
                    <a:pt x="1" y="18"/>
                    <a:pt x="0" y="15"/>
                    <a:pt x="0" y="11"/>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grpSp>
      <p:pic>
        <p:nvPicPr>
          <p:cNvPr id="39" name="Picture 38"/>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623437" y="261647"/>
            <a:ext cx="3520563" cy="4726537"/>
          </a:xfrm>
          <a:prstGeom prst="rect">
            <a:avLst/>
          </a:prstGeom>
        </p:spPr>
      </p:pic>
    </p:spTree>
    <p:extLst>
      <p:ext uri="{BB962C8B-B14F-4D97-AF65-F5344CB8AC3E}">
        <p14:creationId xmlns:p14="http://schemas.microsoft.com/office/powerpoint/2010/main" val="3961143227"/>
      </p:ext>
    </p:extLst>
  </p:cSld>
  <p:clrMapOvr>
    <a:masterClrMapping/>
  </p:clrMapOvr>
  <p:transition>
    <p:fade/>
  </p:transition>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Only with Sub">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8"/>
          <p:cNvSpPr>
            <a:spLocks noGrp="1"/>
          </p:cNvSpPr>
          <p:nvPr>
            <p:ph type="body" sz="quarter" idx="13"/>
          </p:nvPr>
        </p:nvSpPr>
        <p:spPr>
          <a:xfrm>
            <a:off x="457200" y="4738254"/>
            <a:ext cx="5101936" cy="134793"/>
          </a:xfrm>
        </p:spPr>
        <p:txBody>
          <a:bodyPr anchor="b"/>
          <a:lstStyle>
            <a:lvl1pPr marL="0" indent="0" algn="l" defTabSz="914362" rtl="0" eaLnBrk="1" latinLnBrk="0" hangingPunct="1">
              <a:lnSpc>
                <a:spcPct val="100000"/>
              </a:lnSpc>
              <a:spcBef>
                <a:spcPts val="0"/>
              </a:spcBef>
              <a:spcAft>
                <a:spcPts val="0"/>
              </a:spcAft>
              <a:buFontTx/>
              <a:buNone/>
              <a:tabLst>
                <a:tab pos="230179" algn="l"/>
              </a:tabLst>
              <a:defRPr lang="en-US" sz="700" b="0" i="0" kern="1200" baseline="0" dirty="0" smtClean="0">
                <a:solidFill>
                  <a:srgbClr val="53565A"/>
                </a:solidFill>
                <a:latin typeface="Open Sans" panose="020B0606030504020204" pitchFamily="34" charset="0"/>
                <a:ea typeface="Open Sans" panose="020B0606030504020204" pitchFamily="34" charset="0"/>
                <a:cs typeface="Open Sans" panose="020B0606030504020204" pitchFamily="34" charset="0"/>
              </a:defRPr>
            </a:lvl1pPr>
            <a:lvl2pPr marL="0" indent="0">
              <a:buNone/>
              <a:defRPr/>
            </a:lvl2pPr>
          </a:lstStyle>
          <a:p>
            <a:pPr lvl="0"/>
            <a:r>
              <a:rPr lang="en-US"/>
              <a:t>Click to edit Master text styles</a:t>
            </a:r>
          </a:p>
        </p:txBody>
      </p:sp>
      <p:sp>
        <p:nvSpPr>
          <p:cNvPr id="9" name="Text Placeholder 8"/>
          <p:cNvSpPr>
            <a:spLocks noGrp="1"/>
          </p:cNvSpPr>
          <p:nvPr>
            <p:ph type="body" sz="quarter" idx="14"/>
          </p:nvPr>
        </p:nvSpPr>
        <p:spPr>
          <a:xfrm>
            <a:off x="457200" y="570008"/>
            <a:ext cx="8230898" cy="193465"/>
          </a:xfrm>
        </p:spPr>
        <p:txBody>
          <a:bodyPr>
            <a:normAutofit/>
          </a:bodyPr>
          <a:lstStyle>
            <a:lvl1pPr>
              <a:lnSpc>
                <a:spcPct val="90000"/>
              </a:lnSpc>
              <a:spcBef>
                <a:spcPts val="0"/>
              </a:spcBef>
              <a:defRPr lang="en-US" sz="1200" kern="120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0" indent="0">
              <a:buNone/>
              <a:defRPr/>
            </a:lvl2pPr>
          </a:lstStyle>
          <a:p>
            <a:pPr lvl="0"/>
            <a:r>
              <a:rPr lang="en-US"/>
              <a:t>Click to edit Master text styles</a:t>
            </a:r>
          </a:p>
        </p:txBody>
      </p:sp>
    </p:spTree>
    <p:extLst>
      <p:ext uri="{BB962C8B-B14F-4D97-AF65-F5344CB8AC3E}">
        <p14:creationId xmlns:p14="http://schemas.microsoft.com/office/powerpoint/2010/main" val="3666291619"/>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8"/>
          <p:cNvSpPr>
            <a:spLocks noGrp="1"/>
          </p:cNvSpPr>
          <p:nvPr>
            <p:ph type="body" sz="quarter" idx="13"/>
          </p:nvPr>
        </p:nvSpPr>
        <p:spPr>
          <a:xfrm>
            <a:off x="457200" y="4738254"/>
            <a:ext cx="5101936" cy="134793"/>
          </a:xfrm>
        </p:spPr>
        <p:txBody>
          <a:bodyPr anchor="b"/>
          <a:lstStyle>
            <a:lvl1pPr marL="0" indent="0" algn="l" defTabSz="914362" rtl="0" eaLnBrk="1" latinLnBrk="0" hangingPunct="1">
              <a:lnSpc>
                <a:spcPct val="100000"/>
              </a:lnSpc>
              <a:spcBef>
                <a:spcPts val="0"/>
              </a:spcBef>
              <a:spcAft>
                <a:spcPts val="0"/>
              </a:spcAft>
              <a:buFontTx/>
              <a:buNone/>
              <a:tabLst>
                <a:tab pos="230179" algn="l"/>
              </a:tabLst>
              <a:defRPr lang="en-US" sz="700" b="0" i="0" kern="1200" baseline="0" dirty="0" smtClean="0">
                <a:solidFill>
                  <a:srgbClr val="53565A"/>
                </a:solidFill>
                <a:latin typeface="Open Sans" panose="020B0606030504020204" pitchFamily="34" charset="0"/>
                <a:ea typeface="Open Sans" panose="020B0606030504020204" pitchFamily="34" charset="0"/>
                <a:cs typeface="Open Sans" panose="020B0606030504020204" pitchFamily="34" charset="0"/>
              </a:defRPr>
            </a:lvl1pPr>
            <a:lvl2pPr marL="0" indent="0">
              <a:buNone/>
              <a:defRPr/>
            </a:lvl2pPr>
          </a:lstStyle>
          <a:p>
            <a:pPr lvl="0"/>
            <a:r>
              <a:rPr lang="en-US"/>
              <a:t>Click to edit Master text styles</a:t>
            </a:r>
          </a:p>
        </p:txBody>
      </p:sp>
    </p:spTree>
    <p:extLst>
      <p:ext uri="{BB962C8B-B14F-4D97-AF65-F5344CB8AC3E}">
        <p14:creationId xmlns:p14="http://schemas.microsoft.com/office/powerpoint/2010/main" val="2596340316"/>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3272759"/>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Left Half Image">
    <p:spTree>
      <p:nvGrpSpPr>
        <p:cNvPr id="1" name=""/>
        <p:cNvGrpSpPr/>
        <p:nvPr/>
      </p:nvGrpSpPr>
      <p:grpSpPr>
        <a:xfrm>
          <a:off x="0" y="0"/>
          <a:ext cx="0" cy="0"/>
          <a:chOff x="0" y="0"/>
          <a:chExt cx="0" cy="0"/>
        </a:xfrm>
      </p:grpSpPr>
      <p:sp>
        <p:nvSpPr>
          <p:cNvPr id="7" name="Picture Placeholder 6"/>
          <p:cNvSpPr>
            <a:spLocks noGrp="1"/>
          </p:cNvSpPr>
          <p:nvPr>
            <p:ph type="pic" sz="quarter" idx="13" hasCustomPrompt="1"/>
          </p:nvPr>
        </p:nvSpPr>
        <p:spPr>
          <a:xfrm>
            <a:off x="0" y="0"/>
            <a:ext cx="3584575" cy="5143500"/>
          </a:xfrm>
          <a:prstGeom prst="rect">
            <a:avLst/>
          </a:prstGeom>
          <a:pattFill prst="dotGrid">
            <a:fgClr>
              <a:schemeClr val="tx1"/>
            </a:fgClr>
            <a:bgClr>
              <a:schemeClr val="bg1"/>
            </a:bgClr>
          </a:pattFill>
        </p:spPr>
        <p:txBody>
          <a:bodyPr vert="horz" lIns="182880" tIns="91440" rIns="182880" bIns="45720" rtlCol="0" anchor="t">
            <a:noAutofit/>
          </a:bodyPr>
          <a:lstStyle>
            <a:lvl1pPr algn="ctr">
              <a:defRPr lang="en-US" sz="2000" b="0" i="0" dirty="0">
                <a:solidFill>
                  <a:srgbClr val="C01818"/>
                </a:solidFill>
                <a:latin typeface="+mn-lt"/>
                <a:ea typeface="Arial" charset="0"/>
                <a:cs typeface="Arial" charset="0"/>
              </a:defRPr>
            </a:lvl1pPr>
          </a:lstStyle>
          <a:p>
            <a:r>
              <a:rPr lang="en-US" dirty="0"/>
              <a:t>Drag picture to placeholder or click icon to add. You must use a full bleed image to fill this entire space.</a:t>
            </a:r>
          </a:p>
        </p:txBody>
      </p:sp>
      <p:sp>
        <p:nvSpPr>
          <p:cNvPr id="9" name="Text Placeholder 8"/>
          <p:cNvSpPr>
            <a:spLocks noGrp="1"/>
          </p:cNvSpPr>
          <p:nvPr>
            <p:ph type="body" sz="quarter" idx="14"/>
          </p:nvPr>
        </p:nvSpPr>
        <p:spPr>
          <a:xfrm>
            <a:off x="3886198" y="801688"/>
            <a:ext cx="4801899" cy="193465"/>
          </a:xfrm>
        </p:spPr>
        <p:txBody>
          <a:bodyPr>
            <a:normAutofit/>
          </a:bodyPr>
          <a:lstStyle>
            <a:lvl1pPr>
              <a:lnSpc>
                <a:spcPct val="90000"/>
              </a:lnSpc>
              <a:spcBef>
                <a:spcPts val="0"/>
              </a:spcBef>
              <a:defRPr lang="en-US" sz="1200" b="0" i="0" kern="1200" baseline="0" dirty="0" smtClean="0">
                <a:solidFill>
                  <a:schemeClr val="tx1"/>
                </a:solidFill>
                <a:latin typeface="+mn-lt"/>
                <a:ea typeface="Arial" charset="0"/>
                <a:cs typeface="Arial" charset="0"/>
              </a:defRPr>
            </a:lvl1pPr>
            <a:lvl2pPr marL="0" indent="0">
              <a:buNone/>
              <a:defRPr/>
            </a:lvl2pPr>
          </a:lstStyle>
          <a:p>
            <a:pPr lvl="0"/>
            <a:r>
              <a:rPr lang="en-US"/>
              <a:t>Click to edit Master text styles</a:t>
            </a:r>
          </a:p>
        </p:txBody>
      </p:sp>
      <p:sp>
        <p:nvSpPr>
          <p:cNvPr id="12" name="Content Placeholder 3"/>
          <p:cNvSpPr>
            <a:spLocks noGrp="1"/>
          </p:cNvSpPr>
          <p:nvPr>
            <p:ph sz="half" idx="2"/>
          </p:nvPr>
        </p:nvSpPr>
        <p:spPr>
          <a:xfrm>
            <a:off x="3886198" y="1185863"/>
            <a:ext cx="4800602" cy="326191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 Placeholder 8"/>
          <p:cNvSpPr>
            <a:spLocks noGrp="1"/>
          </p:cNvSpPr>
          <p:nvPr>
            <p:ph type="body" sz="quarter" idx="15"/>
          </p:nvPr>
        </p:nvSpPr>
        <p:spPr>
          <a:xfrm>
            <a:off x="3886198" y="4738254"/>
            <a:ext cx="4800602" cy="134793"/>
          </a:xfrm>
        </p:spPr>
        <p:txBody>
          <a:bodyPr anchor="b"/>
          <a:lstStyle>
            <a:lvl1pPr marL="0" indent="0" algn="l" defTabSz="914362" rtl="0" eaLnBrk="1" latinLnBrk="0" hangingPunct="1">
              <a:lnSpc>
                <a:spcPct val="100000"/>
              </a:lnSpc>
              <a:spcBef>
                <a:spcPts val="0"/>
              </a:spcBef>
              <a:spcAft>
                <a:spcPts val="0"/>
              </a:spcAft>
              <a:buFontTx/>
              <a:buNone/>
              <a:tabLst>
                <a:tab pos="230179" algn="l"/>
              </a:tabLst>
              <a:defRPr lang="en-US" sz="700" b="0" i="0" kern="1200" baseline="0" dirty="0" smtClean="0">
                <a:solidFill>
                  <a:srgbClr val="53565A"/>
                </a:solidFill>
                <a:latin typeface="Arial" charset="0"/>
                <a:ea typeface="Arial" charset="0"/>
                <a:cs typeface="Arial" charset="0"/>
              </a:defRPr>
            </a:lvl1pPr>
            <a:lvl2pPr marL="0" indent="0">
              <a:buNone/>
              <a:defRPr/>
            </a:lvl2pPr>
          </a:lstStyle>
          <a:p>
            <a:pPr lvl="0"/>
            <a:r>
              <a:rPr lang="en-US"/>
              <a:t>Click to edit Master text styles</a:t>
            </a:r>
          </a:p>
        </p:txBody>
      </p:sp>
      <p:sp>
        <p:nvSpPr>
          <p:cNvPr id="14" name="Title Placeholder 1"/>
          <p:cNvSpPr>
            <a:spLocks noGrp="1"/>
          </p:cNvSpPr>
          <p:nvPr>
            <p:ph type="title"/>
          </p:nvPr>
        </p:nvSpPr>
        <p:spPr>
          <a:xfrm>
            <a:off x="3886198" y="372253"/>
            <a:ext cx="4801900" cy="337360"/>
          </a:xfrm>
          <a:prstGeom prst="rect">
            <a:avLst/>
          </a:prstGeom>
        </p:spPr>
        <p:txBody>
          <a:bodyPr vert="horz" lIns="0" tIns="0" rIns="0" bIns="0" rtlCol="0" anchor="b" anchorCtr="0">
            <a:noAutofit/>
          </a:bodyPr>
          <a:lstStyle/>
          <a:p>
            <a:r>
              <a:rPr lang="en-US"/>
              <a:t>Click to edit Master title style</a:t>
            </a:r>
            <a:endParaRPr lang="en-US" dirty="0"/>
          </a:p>
        </p:txBody>
      </p:sp>
    </p:spTree>
    <p:extLst>
      <p:ext uri="{BB962C8B-B14F-4D97-AF65-F5344CB8AC3E}">
        <p14:creationId xmlns:p14="http://schemas.microsoft.com/office/powerpoint/2010/main" val="2212280285"/>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Right Half Image">
    <p:spTree>
      <p:nvGrpSpPr>
        <p:cNvPr id="1" name=""/>
        <p:cNvGrpSpPr/>
        <p:nvPr/>
      </p:nvGrpSpPr>
      <p:grpSpPr>
        <a:xfrm>
          <a:off x="0" y="0"/>
          <a:ext cx="0" cy="0"/>
          <a:chOff x="0" y="0"/>
          <a:chExt cx="0" cy="0"/>
        </a:xfrm>
      </p:grpSpPr>
      <p:sp>
        <p:nvSpPr>
          <p:cNvPr id="7" name="Picture Placeholder 6"/>
          <p:cNvSpPr>
            <a:spLocks noGrp="1"/>
          </p:cNvSpPr>
          <p:nvPr>
            <p:ph type="pic" sz="quarter" idx="13" hasCustomPrompt="1"/>
          </p:nvPr>
        </p:nvSpPr>
        <p:spPr>
          <a:xfrm>
            <a:off x="5559425" y="0"/>
            <a:ext cx="3584575" cy="5143500"/>
          </a:xfrm>
          <a:prstGeom prst="rect">
            <a:avLst/>
          </a:prstGeom>
          <a:pattFill prst="dotGrid">
            <a:fgClr>
              <a:schemeClr val="tx1"/>
            </a:fgClr>
            <a:bgClr>
              <a:schemeClr val="bg1"/>
            </a:bgClr>
          </a:pattFill>
        </p:spPr>
        <p:txBody>
          <a:bodyPr vert="horz" lIns="182880" tIns="91440" rIns="182880" bIns="45720" rtlCol="0" anchor="t">
            <a:noAutofit/>
          </a:bodyPr>
          <a:lstStyle>
            <a:lvl1pPr algn="ctr">
              <a:defRPr lang="en-US" sz="2000" b="0" i="0" dirty="0">
                <a:solidFill>
                  <a:srgbClr val="C01818"/>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Drag picture to placeholder or click icon to add. You must use a full bleed image to fill this entire space.</a:t>
            </a:r>
          </a:p>
        </p:txBody>
      </p:sp>
      <p:sp>
        <p:nvSpPr>
          <p:cNvPr id="9" name="Text Placeholder 8"/>
          <p:cNvSpPr>
            <a:spLocks noGrp="1"/>
          </p:cNvSpPr>
          <p:nvPr>
            <p:ph type="body" sz="quarter" idx="14"/>
          </p:nvPr>
        </p:nvSpPr>
        <p:spPr>
          <a:xfrm>
            <a:off x="457200" y="801688"/>
            <a:ext cx="4801899" cy="193465"/>
          </a:xfrm>
        </p:spPr>
        <p:txBody>
          <a:bodyPr>
            <a:normAutofit/>
          </a:bodyPr>
          <a:lstStyle>
            <a:lvl1pPr>
              <a:lnSpc>
                <a:spcPct val="90000"/>
              </a:lnSpc>
              <a:spcBef>
                <a:spcPts val="0"/>
              </a:spcBef>
              <a:defRPr lang="en-US" sz="1200" kern="120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0" indent="0">
              <a:buNone/>
              <a:defRPr/>
            </a:lvl2pPr>
          </a:lstStyle>
          <a:p>
            <a:pPr lvl="0"/>
            <a:r>
              <a:rPr lang="en-US"/>
              <a:t>Click to edit Master text styles</a:t>
            </a:r>
          </a:p>
        </p:txBody>
      </p:sp>
      <p:sp>
        <p:nvSpPr>
          <p:cNvPr id="12" name="Content Placeholder 3"/>
          <p:cNvSpPr>
            <a:spLocks noGrp="1"/>
          </p:cNvSpPr>
          <p:nvPr>
            <p:ph sz="half" idx="2"/>
          </p:nvPr>
        </p:nvSpPr>
        <p:spPr>
          <a:xfrm>
            <a:off x="457200" y="1185863"/>
            <a:ext cx="4800602" cy="326191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 Placeholder 8"/>
          <p:cNvSpPr>
            <a:spLocks noGrp="1"/>
          </p:cNvSpPr>
          <p:nvPr>
            <p:ph type="body" sz="quarter" idx="15"/>
          </p:nvPr>
        </p:nvSpPr>
        <p:spPr>
          <a:xfrm>
            <a:off x="457200" y="4738254"/>
            <a:ext cx="4800602" cy="134793"/>
          </a:xfrm>
        </p:spPr>
        <p:txBody>
          <a:bodyPr anchor="b"/>
          <a:lstStyle>
            <a:lvl1pPr marL="0" indent="0" algn="l" defTabSz="914362" rtl="0" eaLnBrk="1" latinLnBrk="0" hangingPunct="1">
              <a:lnSpc>
                <a:spcPct val="100000"/>
              </a:lnSpc>
              <a:spcBef>
                <a:spcPts val="0"/>
              </a:spcBef>
              <a:spcAft>
                <a:spcPts val="0"/>
              </a:spcAft>
              <a:buFontTx/>
              <a:buNone/>
              <a:tabLst>
                <a:tab pos="230179" algn="l"/>
              </a:tabLst>
              <a:defRPr lang="en-US" sz="700" b="0" i="0" kern="1200" baseline="0" dirty="0" smtClean="0">
                <a:solidFill>
                  <a:srgbClr val="53565A"/>
                </a:solidFill>
                <a:latin typeface="Open Sans" panose="020B0606030504020204" pitchFamily="34" charset="0"/>
                <a:ea typeface="Open Sans" panose="020B0606030504020204" pitchFamily="34" charset="0"/>
                <a:cs typeface="Open Sans" panose="020B0606030504020204" pitchFamily="34" charset="0"/>
              </a:defRPr>
            </a:lvl1pPr>
            <a:lvl2pPr marL="0" indent="0">
              <a:buNone/>
              <a:defRPr/>
            </a:lvl2pPr>
          </a:lstStyle>
          <a:p>
            <a:pPr lvl="0"/>
            <a:r>
              <a:rPr lang="en-US"/>
              <a:t>Click to edit Master text styles</a:t>
            </a:r>
          </a:p>
        </p:txBody>
      </p:sp>
      <p:sp>
        <p:nvSpPr>
          <p:cNvPr id="8" name="Title Placeholder 1"/>
          <p:cNvSpPr>
            <a:spLocks noGrp="1"/>
          </p:cNvSpPr>
          <p:nvPr>
            <p:ph type="title"/>
          </p:nvPr>
        </p:nvSpPr>
        <p:spPr>
          <a:xfrm>
            <a:off x="457200" y="372253"/>
            <a:ext cx="4800602" cy="337360"/>
          </a:xfrm>
          <a:prstGeom prst="rect">
            <a:avLst/>
          </a:prstGeom>
        </p:spPr>
        <p:txBody>
          <a:bodyPr vert="horz" lIns="0" tIns="0" rIns="0" bIns="0" rtlCol="0" anchor="b" anchorCtr="0">
            <a:noAutofit/>
          </a:bodyPr>
          <a:lstStyle/>
          <a:p>
            <a:r>
              <a:rPr lang="en-US"/>
              <a:t>Click to edit Master title style</a:t>
            </a:r>
            <a:endParaRPr lang="en-US" dirty="0"/>
          </a:p>
        </p:txBody>
      </p:sp>
    </p:spTree>
    <p:extLst>
      <p:ext uri="{BB962C8B-B14F-4D97-AF65-F5344CB8AC3E}">
        <p14:creationId xmlns:p14="http://schemas.microsoft.com/office/powerpoint/2010/main" val="1843631919"/>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ottom Half Image">
    <p:spTree>
      <p:nvGrpSpPr>
        <p:cNvPr id="1" name=""/>
        <p:cNvGrpSpPr/>
        <p:nvPr/>
      </p:nvGrpSpPr>
      <p:grpSpPr>
        <a:xfrm>
          <a:off x="0" y="0"/>
          <a:ext cx="0" cy="0"/>
          <a:chOff x="0" y="0"/>
          <a:chExt cx="0" cy="0"/>
        </a:xfrm>
      </p:grpSpPr>
      <p:sp>
        <p:nvSpPr>
          <p:cNvPr id="7" name="Picture Placeholder 6"/>
          <p:cNvSpPr>
            <a:spLocks noGrp="1"/>
          </p:cNvSpPr>
          <p:nvPr>
            <p:ph type="pic" sz="quarter" idx="13" hasCustomPrompt="1"/>
          </p:nvPr>
        </p:nvSpPr>
        <p:spPr>
          <a:xfrm>
            <a:off x="0" y="2647950"/>
            <a:ext cx="9144000" cy="2495550"/>
          </a:xfrm>
          <a:prstGeom prst="rect">
            <a:avLst/>
          </a:prstGeom>
          <a:pattFill prst="dotGrid">
            <a:fgClr>
              <a:schemeClr val="tx1"/>
            </a:fgClr>
            <a:bgClr>
              <a:schemeClr val="bg1"/>
            </a:bgClr>
          </a:pattFill>
        </p:spPr>
        <p:txBody>
          <a:bodyPr vert="horz" lIns="182880" tIns="91440" rIns="182880" bIns="45720" rtlCol="0" anchor="t">
            <a:noAutofit/>
          </a:bodyPr>
          <a:lstStyle>
            <a:lvl1pPr algn="ctr">
              <a:defRPr lang="en-US" sz="2000" dirty="0" smtClean="0">
                <a:solidFill>
                  <a:srgbClr val="C01818"/>
                </a:solidFill>
              </a:defRPr>
            </a:lvl1pPr>
          </a:lstStyle>
          <a:p>
            <a:r>
              <a:rPr lang="en-US" dirty="0"/>
              <a:t>Drag picture to placeholder or click icon to add. You must use a full bleed image to fill this entire space.</a:t>
            </a:r>
          </a:p>
        </p:txBody>
      </p:sp>
      <p:sp>
        <p:nvSpPr>
          <p:cNvPr id="10" name="Text Placeholder 8"/>
          <p:cNvSpPr>
            <a:spLocks noGrp="1"/>
          </p:cNvSpPr>
          <p:nvPr>
            <p:ph type="body" sz="quarter" idx="14"/>
          </p:nvPr>
        </p:nvSpPr>
        <p:spPr>
          <a:xfrm>
            <a:off x="457200" y="801688"/>
            <a:ext cx="8230898" cy="193465"/>
          </a:xfrm>
        </p:spPr>
        <p:txBody>
          <a:bodyPr>
            <a:normAutofit/>
          </a:bodyPr>
          <a:lstStyle>
            <a:lvl1pPr>
              <a:lnSpc>
                <a:spcPct val="90000"/>
              </a:lnSpc>
              <a:spcBef>
                <a:spcPts val="0"/>
              </a:spcBef>
              <a:defRPr lang="en-US" sz="1200" b="0" i="0" kern="1200" baseline="0" dirty="0" smtClean="0">
                <a:solidFill>
                  <a:schemeClr val="tx1"/>
                </a:solidFill>
                <a:latin typeface="+mn-lt"/>
                <a:ea typeface="Arial" charset="0"/>
                <a:cs typeface="Arial" charset="0"/>
              </a:defRPr>
            </a:lvl1pPr>
            <a:lvl2pPr marL="0" indent="0">
              <a:buNone/>
              <a:defRPr/>
            </a:lvl2pPr>
          </a:lstStyle>
          <a:p>
            <a:pPr lvl="0"/>
            <a:r>
              <a:rPr lang="en-US"/>
              <a:t>Click to edit Master text styles</a:t>
            </a:r>
          </a:p>
        </p:txBody>
      </p:sp>
      <p:sp>
        <p:nvSpPr>
          <p:cNvPr id="11" name="Content Placeholder 2"/>
          <p:cNvSpPr>
            <a:spLocks noGrp="1"/>
          </p:cNvSpPr>
          <p:nvPr>
            <p:ph sz="half" idx="1"/>
          </p:nvPr>
        </p:nvSpPr>
        <p:spPr>
          <a:xfrm>
            <a:off x="457200" y="1185863"/>
            <a:ext cx="3886200" cy="138588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Content Placeholder 3"/>
          <p:cNvSpPr>
            <a:spLocks noGrp="1"/>
          </p:cNvSpPr>
          <p:nvPr>
            <p:ph sz="half" idx="2"/>
          </p:nvPr>
        </p:nvSpPr>
        <p:spPr>
          <a:xfrm>
            <a:off x="4800600" y="1185863"/>
            <a:ext cx="3886200" cy="138588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itle Placeholder 1"/>
          <p:cNvSpPr>
            <a:spLocks noGrp="1"/>
          </p:cNvSpPr>
          <p:nvPr>
            <p:ph type="title"/>
          </p:nvPr>
        </p:nvSpPr>
        <p:spPr>
          <a:xfrm>
            <a:off x="457200" y="372253"/>
            <a:ext cx="8230898" cy="337360"/>
          </a:xfrm>
          <a:prstGeom prst="rect">
            <a:avLst/>
          </a:prstGeom>
        </p:spPr>
        <p:txBody>
          <a:bodyPr vert="horz" lIns="0" tIns="0" rIns="0" bIns="0" rtlCol="0" anchor="b" anchorCtr="0">
            <a:noAutofit/>
          </a:bodyPr>
          <a:lstStyle/>
          <a:p>
            <a:r>
              <a:rPr lang="en-US"/>
              <a:t>Click to edit Master title style</a:t>
            </a:r>
            <a:endParaRPr lang="en-US" dirty="0"/>
          </a:p>
        </p:txBody>
      </p:sp>
    </p:spTree>
    <p:extLst>
      <p:ext uri="{BB962C8B-B14F-4D97-AF65-F5344CB8AC3E}">
        <p14:creationId xmlns:p14="http://schemas.microsoft.com/office/powerpoint/2010/main" val="2567725229"/>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Full Bleed Image with Title">
    <p:spTree>
      <p:nvGrpSpPr>
        <p:cNvPr id="1" name=""/>
        <p:cNvGrpSpPr/>
        <p:nvPr/>
      </p:nvGrpSpPr>
      <p:grpSpPr>
        <a:xfrm>
          <a:off x="0" y="0"/>
          <a:ext cx="0" cy="0"/>
          <a:chOff x="0" y="0"/>
          <a:chExt cx="0" cy="0"/>
        </a:xfrm>
      </p:grpSpPr>
      <p:sp>
        <p:nvSpPr>
          <p:cNvPr id="7" name="Picture Placeholder 6"/>
          <p:cNvSpPr>
            <a:spLocks noGrp="1"/>
          </p:cNvSpPr>
          <p:nvPr>
            <p:ph type="pic" sz="quarter" idx="13" hasCustomPrompt="1"/>
          </p:nvPr>
        </p:nvSpPr>
        <p:spPr>
          <a:xfrm>
            <a:off x="0" y="1525692"/>
            <a:ext cx="9144000" cy="3617808"/>
          </a:xfrm>
          <a:prstGeom prst="rect">
            <a:avLst/>
          </a:prstGeom>
          <a:pattFill prst="dotGrid">
            <a:fgClr>
              <a:schemeClr val="tx1"/>
            </a:fgClr>
            <a:bgClr>
              <a:schemeClr val="bg1"/>
            </a:bgClr>
          </a:pattFill>
        </p:spPr>
        <p:txBody>
          <a:bodyPr vert="horz" lIns="182880" tIns="91440" rIns="182880" bIns="45720" rtlCol="0" anchor="t">
            <a:noAutofit/>
          </a:bodyPr>
          <a:lstStyle>
            <a:lvl1pPr algn="ctr">
              <a:defRPr lang="en-US" sz="2000" dirty="0" smtClean="0">
                <a:solidFill>
                  <a:srgbClr val="C01818"/>
                </a:solidFill>
              </a:defRPr>
            </a:lvl1pPr>
          </a:lstStyle>
          <a:p>
            <a:r>
              <a:rPr lang="en-US" dirty="0"/>
              <a:t>Drag picture to placeholder or click icon to add. You must use a full bleed image to fill this entire space.</a:t>
            </a:r>
          </a:p>
        </p:txBody>
      </p:sp>
      <p:sp>
        <p:nvSpPr>
          <p:cNvPr id="6" name="Title Placeholder 1"/>
          <p:cNvSpPr>
            <a:spLocks noGrp="1"/>
          </p:cNvSpPr>
          <p:nvPr>
            <p:ph type="title"/>
          </p:nvPr>
        </p:nvSpPr>
        <p:spPr>
          <a:xfrm>
            <a:off x="457200" y="372253"/>
            <a:ext cx="8230898" cy="337360"/>
          </a:xfrm>
          <a:prstGeom prst="rect">
            <a:avLst/>
          </a:prstGeom>
        </p:spPr>
        <p:txBody>
          <a:bodyPr vert="horz" lIns="0" tIns="0" rIns="0" bIns="0" rtlCol="0" anchor="b" anchorCtr="0">
            <a:noAutofit/>
          </a:bodyPr>
          <a:lstStyle/>
          <a:p>
            <a:r>
              <a:rPr lang="en-US"/>
              <a:t>Click to edit Master title style</a:t>
            </a:r>
            <a:endParaRPr lang="en-US" dirty="0"/>
          </a:p>
        </p:txBody>
      </p:sp>
    </p:spTree>
    <p:extLst>
      <p:ext uri="{BB962C8B-B14F-4D97-AF65-F5344CB8AC3E}">
        <p14:creationId xmlns:p14="http://schemas.microsoft.com/office/powerpoint/2010/main" val="2316545348"/>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Full Bleed Image">
    <p:spTree>
      <p:nvGrpSpPr>
        <p:cNvPr id="1" name=""/>
        <p:cNvGrpSpPr/>
        <p:nvPr/>
      </p:nvGrpSpPr>
      <p:grpSpPr>
        <a:xfrm>
          <a:off x="0" y="0"/>
          <a:ext cx="0" cy="0"/>
          <a:chOff x="0" y="0"/>
          <a:chExt cx="0" cy="0"/>
        </a:xfrm>
      </p:grpSpPr>
      <p:sp>
        <p:nvSpPr>
          <p:cNvPr id="7" name="Picture Placeholder 6"/>
          <p:cNvSpPr>
            <a:spLocks noGrp="1"/>
          </p:cNvSpPr>
          <p:nvPr>
            <p:ph type="pic" sz="quarter" idx="13" hasCustomPrompt="1"/>
          </p:nvPr>
        </p:nvSpPr>
        <p:spPr>
          <a:xfrm>
            <a:off x="0" y="0"/>
            <a:ext cx="9144000" cy="5143500"/>
          </a:xfrm>
          <a:prstGeom prst="rect">
            <a:avLst/>
          </a:prstGeom>
          <a:pattFill prst="dotGrid">
            <a:fgClr>
              <a:schemeClr val="tx1"/>
            </a:fgClr>
            <a:bgClr>
              <a:schemeClr val="bg1"/>
            </a:bgClr>
          </a:pattFill>
        </p:spPr>
        <p:txBody>
          <a:bodyPr vert="horz" lIns="182880" tIns="91440" rIns="182880" bIns="45720" rtlCol="0" anchor="t">
            <a:noAutofit/>
          </a:bodyPr>
          <a:lstStyle>
            <a:lvl1pPr algn="ctr">
              <a:defRPr lang="en-US" sz="2000" dirty="0" smtClean="0">
                <a:solidFill>
                  <a:srgbClr val="C01818"/>
                </a:solidFill>
              </a:defRPr>
            </a:lvl1pPr>
          </a:lstStyle>
          <a:p>
            <a:r>
              <a:rPr lang="en-US" dirty="0"/>
              <a:t>Drag picture to placeholder or click icon to add. You must use a full bleed image to fill this entire space.</a:t>
            </a:r>
          </a:p>
        </p:txBody>
      </p:sp>
    </p:spTree>
    <p:extLst>
      <p:ext uri="{BB962C8B-B14F-4D97-AF65-F5344CB8AC3E}">
        <p14:creationId xmlns:p14="http://schemas.microsoft.com/office/powerpoint/2010/main" val="2371237025"/>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Section Break 1">
    <p:bg>
      <p:bgPr>
        <a:solidFill>
          <a:schemeClr val="bg2"/>
        </a:solidFill>
        <a:effectLst/>
      </p:bgPr>
    </p:bg>
    <p:spTree>
      <p:nvGrpSpPr>
        <p:cNvPr id="1" name=""/>
        <p:cNvGrpSpPr/>
        <p:nvPr/>
      </p:nvGrpSpPr>
      <p:grpSpPr>
        <a:xfrm>
          <a:off x="0" y="0"/>
          <a:ext cx="0" cy="0"/>
          <a:chOff x="0" y="0"/>
          <a:chExt cx="0" cy="0"/>
        </a:xfrm>
      </p:grpSpPr>
      <p:grpSp>
        <p:nvGrpSpPr>
          <p:cNvPr id="2" name="Group 1"/>
          <p:cNvGrpSpPr/>
          <p:nvPr userDrawn="1"/>
        </p:nvGrpSpPr>
        <p:grpSpPr>
          <a:xfrm>
            <a:off x="458155" y="1283135"/>
            <a:ext cx="1577754" cy="2577230"/>
            <a:chOff x="458155" y="1281105"/>
            <a:chExt cx="1577754" cy="2577230"/>
          </a:xfrm>
        </p:grpSpPr>
        <p:cxnSp>
          <p:nvCxnSpPr>
            <p:cNvPr id="9" name="Straight Connector 8"/>
            <p:cNvCxnSpPr/>
            <p:nvPr userDrawn="1"/>
          </p:nvCxnSpPr>
          <p:spPr>
            <a:xfrm>
              <a:off x="458155" y="3858335"/>
              <a:ext cx="157775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458155" y="1281105"/>
              <a:ext cx="157775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1" name="Text Placeholder 10"/>
          <p:cNvSpPr>
            <a:spLocks noGrp="1"/>
          </p:cNvSpPr>
          <p:nvPr>
            <p:ph type="body" sz="quarter" idx="10"/>
          </p:nvPr>
        </p:nvSpPr>
        <p:spPr>
          <a:xfrm>
            <a:off x="457199" y="1718309"/>
            <a:ext cx="7132881" cy="1042773"/>
          </a:xfrm>
        </p:spPr>
        <p:txBody>
          <a:bodyPr anchor="b">
            <a:noAutofit/>
          </a:bodyPr>
          <a:lstStyle>
            <a:lvl1pPr marL="0" algn="l" defTabSz="914362" rtl="0" eaLnBrk="1" latinLnBrk="0" hangingPunct="1">
              <a:lnSpc>
                <a:spcPct val="100000"/>
              </a:lnSpc>
              <a:spcBef>
                <a:spcPct val="0"/>
              </a:spcBef>
              <a:buNone/>
              <a:defRPr lang="en-US" sz="3000" kern="1200" dirty="0" smtClean="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0" indent="0">
              <a:buNone/>
              <a:defRPr/>
            </a:lvl2pPr>
          </a:lstStyle>
          <a:p>
            <a:pPr lvl="0"/>
            <a:r>
              <a:rPr lang="en-US"/>
              <a:t>Click to edit Master text styles</a:t>
            </a:r>
          </a:p>
        </p:txBody>
      </p:sp>
      <p:sp>
        <p:nvSpPr>
          <p:cNvPr id="12" name="Text Placeholder 10"/>
          <p:cNvSpPr>
            <a:spLocks noGrp="1"/>
          </p:cNvSpPr>
          <p:nvPr>
            <p:ph type="body" sz="quarter" idx="11"/>
          </p:nvPr>
        </p:nvSpPr>
        <p:spPr>
          <a:xfrm>
            <a:off x="457199" y="2806605"/>
            <a:ext cx="4114801" cy="553676"/>
          </a:xfrm>
        </p:spPr>
        <p:txBody>
          <a:bodyPr anchor="t">
            <a:noAutofit/>
          </a:bodyPr>
          <a:lstStyle>
            <a:lvl1pPr marL="0" algn="l" defTabSz="914362" rtl="0" eaLnBrk="1" latinLnBrk="0" hangingPunct="1">
              <a:lnSpc>
                <a:spcPct val="100000"/>
              </a:lnSpc>
              <a:spcBef>
                <a:spcPct val="0"/>
              </a:spcBef>
              <a:buNone/>
              <a:defRPr lang="en-US" sz="1400" kern="1200" dirty="0" smtClean="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0" indent="0">
              <a:buNone/>
              <a:defRPr/>
            </a:lvl2pPr>
          </a:lstStyle>
          <a:p>
            <a:pPr lvl="0"/>
            <a:r>
              <a:rPr lang="en-US"/>
              <a:t>Click to edit Master text styles</a:t>
            </a:r>
          </a:p>
        </p:txBody>
      </p:sp>
    </p:spTree>
    <p:extLst>
      <p:ext uri="{BB962C8B-B14F-4D97-AF65-F5344CB8AC3E}">
        <p14:creationId xmlns:p14="http://schemas.microsoft.com/office/powerpoint/2010/main" val="3726967385"/>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3" name="Group 2"/>
          <p:cNvGrpSpPr/>
          <p:nvPr userDrawn="1"/>
        </p:nvGrpSpPr>
        <p:grpSpPr>
          <a:xfrm>
            <a:off x="457199" y="1295408"/>
            <a:ext cx="1577754" cy="2577230"/>
            <a:chOff x="458155" y="1281105"/>
            <a:chExt cx="1577754" cy="2577230"/>
          </a:xfrm>
        </p:grpSpPr>
        <p:cxnSp>
          <p:nvCxnSpPr>
            <p:cNvPr id="4" name="Straight Connector 3"/>
            <p:cNvCxnSpPr/>
            <p:nvPr userDrawn="1"/>
          </p:nvCxnSpPr>
          <p:spPr>
            <a:xfrm>
              <a:off x="458155" y="3858335"/>
              <a:ext cx="1577754" cy="0"/>
            </a:xfrm>
            <a:prstGeom prst="line">
              <a:avLst/>
            </a:prstGeom>
            <a:ln>
              <a:solidFill>
                <a:srgbClr val="53565A"/>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userDrawn="1"/>
          </p:nvCxnSpPr>
          <p:spPr>
            <a:xfrm>
              <a:off x="458155" y="1281105"/>
              <a:ext cx="1577754" cy="0"/>
            </a:xfrm>
            <a:prstGeom prst="line">
              <a:avLst/>
            </a:prstGeom>
            <a:ln>
              <a:solidFill>
                <a:srgbClr val="53565A"/>
              </a:solidFill>
            </a:ln>
          </p:spPr>
          <p:style>
            <a:lnRef idx="1">
              <a:schemeClr val="accent1"/>
            </a:lnRef>
            <a:fillRef idx="0">
              <a:schemeClr val="accent1"/>
            </a:fillRef>
            <a:effectRef idx="0">
              <a:schemeClr val="accent1"/>
            </a:effectRef>
            <a:fontRef idx="minor">
              <a:schemeClr val="tx1"/>
            </a:fontRef>
          </p:style>
        </p:cxnSp>
      </p:grpSp>
      <p:sp>
        <p:nvSpPr>
          <p:cNvPr id="6" name="Text Placeholder 10"/>
          <p:cNvSpPr>
            <a:spLocks noGrp="1"/>
          </p:cNvSpPr>
          <p:nvPr>
            <p:ph type="body" sz="quarter" idx="12"/>
          </p:nvPr>
        </p:nvSpPr>
        <p:spPr>
          <a:xfrm>
            <a:off x="457199" y="1718309"/>
            <a:ext cx="7132881" cy="1042773"/>
          </a:xfrm>
        </p:spPr>
        <p:txBody>
          <a:bodyPr anchor="b">
            <a:noAutofit/>
          </a:bodyPr>
          <a:lstStyle>
            <a:lvl1pPr marL="0" algn="l" defTabSz="914362" rtl="0" eaLnBrk="1" latinLnBrk="0" hangingPunct="1">
              <a:lnSpc>
                <a:spcPct val="100000"/>
              </a:lnSpc>
              <a:spcBef>
                <a:spcPct val="0"/>
              </a:spcBef>
              <a:buNone/>
              <a:defRPr lang="en-US" sz="3000" kern="1200" dirty="0" smtClean="0">
                <a:solidFill>
                  <a:srgbClr val="C00000"/>
                </a:solidFill>
                <a:latin typeface="Open Sans" panose="020B0606030504020204" pitchFamily="34" charset="0"/>
                <a:ea typeface="Open Sans" panose="020B0606030504020204" pitchFamily="34" charset="0"/>
                <a:cs typeface="Open Sans" panose="020B0606030504020204" pitchFamily="34" charset="0"/>
              </a:defRPr>
            </a:lvl1pPr>
            <a:lvl2pPr marL="0" indent="0">
              <a:buNone/>
              <a:defRPr/>
            </a:lvl2pPr>
          </a:lstStyle>
          <a:p>
            <a:pPr lvl="0"/>
            <a:r>
              <a:rPr lang="en-US"/>
              <a:t>Click to edit Master text styles</a:t>
            </a:r>
          </a:p>
        </p:txBody>
      </p:sp>
      <p:sp>
        <p:nvSpPr>
          <p:cNvPr id="7" name="Text Placeholder 10"/>
          <p:cNvSpPr>
            <a:spLocks noGrp="1"/>
          </p:cNvSpPr>
          <p:nvPr>
            <p:ph type="body" sz="quarter" idx="13"/>
          </p:nvPr>
        </p:nvSpPr>
        <p:spPr>
          <a:xfrm>
            <a:off x="457199" y="2806605"/>
            <a:ext cx="4114801" cy="553676"/>
          </a:xfrm>
        </p:spPr>
        <p:txBody>
          <a:bodyPr anchor="t">
            <a:noAutofit/>
          </a:bodyPr>
          <a:lstStyle>
            <a:lvl1pPr marL="0" algn="l" defTabSz="914362" rtl="0" eaLnBrk="1" latinLnBrk="0" hangingPunct="1">
              <a:lnSpc>
                <a:spcPct val="100000"/>
              </a:lnSpc>
              <a:spcBef>
                <a:spcPct val="0"/>
              </a:spcBef>
              <a:buNone/>
              <a:defRPr lang="en-US" sz="1400" kern="1200" dirty="0" smtClean="0">
                <a:solidFill>
                  <a:srgbClr val="53565A"/>
                </a:solidFill>
                <a:latin typeface="Open Sans" panose="020B0606030504020204" pitchFamily="34" charset="0"/>
                <a:ea typeface="Open Sans" panose="020B0606030504020204" pitchFamily="34" charset="0"/>
                <a:cs typeface="Open Sans" panose="020B0606030504020204" pitchFamily="34" charset="0"/>
              </a:defRPr>
            </a:lvl1pPr>
            <a:lvl2pPr marL="0" indent="0">
              <a:buNone/>
              <a:defRPr/>
            </a:lvl2pPr>
          </a:lstStyle>
          <a:p>
            <a:pPr lvl="0"/>
            <a:r>
              <a:rPr lang="en-US"/>
              <a:t>Click to edit Master text styles</a:t>
            </a:r>
          </a:p>
        </p:txBody>
      </p:sp>
    </p:spTree>
    <p:extLst>
      <p:ext uri="{BB962C8B-B14F-4D97-AF65-F5344CB8AC3E}">
        <p14:creationId xmlns:p14="http://schemas.microsoft.com/office/powerpoint/2010/main" val="1558172802"/>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cxnSp>
        <p:nvCxnSpPr>
          <p:cNvPr id="4" name="Straight Connector 3"/>
          <p:cNvCxnSpPr/>
          <p:nvPr userDrawn="1"/>
        </p:nvCxnSpPr>
        <p:spPr>
          <a:xfrm>
            <a:off x="459850" y="4150657"/>
            <a:ext cx="3647141" cy="0"/>
          </a:xfrm>
          <a:prstGeom prst="line">
            <a:avLst/>
          </a:prstGeom>
          <a:ln>
            <a:solidFill>
              <a:srgbClr val="53565A"/>
            </a:solidFill>
          </a:ln>
        </p:spPr>
        <p:style>
          <a:lnRef idx="1">
            <a:schemeClr val="accent1"/>
          </a:lnRef>
          <a:fillRef idx="0">
            <a:schemeClr val="accent1"/>
          </a:fillRef>
          <a:effectRef idx="0">
            <a:schemeClr val="accent1"/>
          </a:effectRef>
          <a:fontRef idx="minor">
            <a:schemeClr val="tx1"/>
          </a:fontRef>
        </p:style>
      </p:cxnSp>
      <p:sp>
        <p:nvSpPr>
          <p:cNvPr id="5" name="Rectangle 4"/>
          <p:cNvSpPr/>
          <p:nvPr userDrawn="1"/>
        </p:nvSpPr>
        <p:spPr>
          <a:xfrm>
            <a:off x="451669" y="4777595"/>
            <a:ext cx="3572891" cy="123111"/>
          </a:xfrm>
          <a:prstGeom prst="rect">
            <a:avLst/>
          </a:prstGeom>
        </p:spPr>
        <p:txBody>
          <a:bodyPr wrap="square" lIns="0" tIns="0" rIns="0" bIns="0" anchor="ctr">
            <a:spAutoFit/>
          </a:bodyPr>
          <a:lstStyle/>
          <a:p>
            <a:r>
              <a:rPr lang="en-US" sz="800" dirty="0">
                <a:solidFill>
                  <a:schemeClr val="bg1"/>
                </a:solidFill>
                <a:latin typeface="Open Sans" panose="020B0606030504020204" pitchFamily="34" charset="0"/>
                <a:ea typeface="Open Sans" panose="020B0606030504020204" pitchFamily="34" charset="0"/>
                <a:cs typeface="Open Sans" panose="020B0606030504020204" pitchFamily="34" charset="0"/>
              </a:rPr>
              <a:t>McAfee Confidentiality Language </a:t>
            </a:r>
          </a:p>
        </p:txBody>
      </p:sp>
      <p:sp>
        <p:nvSpPr>
          <p:cNvPr id="6" name="Text Placeholder 3"/>
          <p:cNvSpPr>
            <a:spLocks noGrp="1"/>
          </p:cNvSpPr>
          <p:nvPr>
            <p:ph type="body" sz="quarter" idx="13" hasCustomPrompt="1"/>
          </p:nvPr>
        </p:nvSpPr>
        <p:spPr>
          <a:xfrm>
            <a:off x="468918" y="2018812"/>
            <a:ext cx="4103082" cy="953553"/>
          </a:xfrm>
        </p:spPr>
        <p:txBody>
          <a:bodyPr bIns="0" anchor="b"/>
          <a:lstStyle>
            <a:lvl1pPr>
              <a:lnSpc>
                <a:spcPct val="95000"/>
              </a:lnSpc>
              <a:defRPr sz="3000">
                <a:solidFill>
                  <a:srgbClr val="C01818"/>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Title Slide Option 2: </a:t>
            </a:r>
            <a:br>
              <a:rPr lang="en-US" dirty="0"/>
            </a:br>
            <a:r>
              <a:rPr lang="en-US" dirty="0"/>
              <a:t>use up to two lines</a:t>
            </a:r>
          </a:p>
        </p:txBody>
      </p:sp>
      <p:sp>
        <p:nvSpPr>
          <p:cNvPr id="7" name="Text Placeholder 11"/>
          <p:cNvSpPr>
            <a:spLocks noGrp="1"/>
          </p:cNvSpPr>
          <p:nvPr>
            <p:ph type="body" sz="quarter" idx="14" hasCustomPrompt="1"/>
          </p:nvPr>
        </p:nvSpPr>
        <p:spPr>
          <a:xfrm>
            <a:off x="468918" y="3165636"/>
            <a:ext cx="3197272" cy="226493"/>
          </a:xfrm>
        </p:spPr>
        <p:txBody>
          <a:bodyPr/>
          <a:lstStyle>
            <a:lvl1pPr>
              <a:defRPr sz="1400">
                <a:solidFill>
                  <a:srgbClr val="53565A"/>
                </a:solidFill>
                <a:latin typeface="Open Sans" panose="020B0606030504020204" pitchFamily="34" charset="0"/>
                <a:ea typeface="Open Sans" panose="020B0606030504020204" pitchFamily="34" charset="0"/>
                <a:cs typeface="Open Sans" panose="020B0606030504020204" pitchFamily="34" charset="0"/>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fr-FR" dirty="0"/>
              <a:t>14pt Open Sans </a:t>
            </a:r>
            <a:r>
              <a:rPr lang="fr-FR" dirty="0" err="1"/>
              <a:t>Subhead</a:t>
            </a:r>
            <a:r>
              <a:rPr lang="fr-FR" dirty="0"/>
              <a:t>, Date, </a:t>
            </a:r>
            <a:r>
              <a:rPr lang="fr-FR" dirty="0" err="1"/>
              <a:t>etc</a:t>
            </a:r>
            <a:endParaRPr lang="fr-FR" dirty="0"/>
          </a:p>
        </p:txBody>
      </p:sp>
      <p:sp>
        <p:nvSpPr>
          <p:cNvPr id="8" name="Text Placeholder 14"/>
          <p:cNvSpPr>
            <a:spLocks noGrp="1"/>
          </p:cNvSpPr>
          <p:nvPr>
            <p:ph type="body" sz="quarter" idx="15"/>
          </p:nvPr>
        </p:nvSpPr>
        <p:spPr>
          <a:xfrm>
            <a:off x="468919" y="4262929"/>
            <a:ext cx="4103082" cy="226232"/>
          </a:xfrm>
        </p:spPr>
        <p:txBody>
          <a:bodyPr/>
          <a:lstStyle>
            <a:lvl1pPr>
              <a:defRPr sz="1400">
                <a:solidFill>
                  <a:srgbClr val="C00000"/>
                </a:solidFill>
                <a:latin typeface="Open Sans" panose="020B0606030504020204" pitchFamily="34" charset="0"/>
                <a:ea typeface="Open Sans" panose="020B0606030504020204" pitchFamily="34" charset="0"/>
                <a:cs typeface="Open Sans" panose="020B0606030504020204" pitchFamily="34" charset="0"/>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p:txBody>
      </p:sp>
      <p:grpSp>
        <p:nvGrpSpPr>
          <p:cNvPr id="9" name="Group 4"/>
          <p:cNvGrpSpPr>
            <a:grpSpLocks noChangeAspect="1"/>
          </p:cNvGrpSpPr>
          <p:nvPr userDrawn="1"/>
        </p:nvGrpSpPr>
        <p:grpSpPr bwMode="auto">
          <a:xfrm>
            <a:off x="438447" y="484741"/>
            <a:ext cx="1751645" cy="490219"/>
            <a:chOff x="221" y="738"/>
            <a:chExt cx="2026" cy="567"/>
          </a:xfrm>
        </p:grpSpPr>
        <p:sp>
          <p:nvSpPr>
            <p:cNvPr id="10" name="Freeform 5"/>
            <p:cNvSpPr>
              <a:spLocks/>
            </p:cNvSpPr>
            <p:nvPr/>
          </p:nvSpPr>
          <p:spPr bwMode="auto">
            <a:xfrm>
              <a:off x="1003" y="818"/>
              <a:ext cx="231" cy="241"/>
            </a:xfrm>
            <a:custGeom>
              <a:avLst/>
              <a:gdLst>
                <a:gd name="T0" fmla="*/ 194 w 195"/>
                <a:gd name="T1" fmla="*/ 150 h 202"/>
                <a:gd name="T2" fmla="*/ 150 w 195"/>
                <a:gd name="T3" fmla="*/ 123 h 202"/>
                <a:gd name="T4" fmla="*/ 146 w 195"/>
                <a:gd name="T5" fmla="*/ 129 h 202"/>
                <a:gd name="T6" fmla="*/ 105 w 195"/>
                <a:gd name="T7" fmla="*/ 153 h 202"/>
                <a:gd name="T8" fmla="*/ 53 w 195"/>
                <a:gd name="T9" fmla="*/ 101 h 202"/>
                <a:gd name="T10" fmla="*/ 105 w 195"/>
                <a:gd name="T11" fmla="*/ 49 h 202"/>
                <a:gd name="T12" fmla="*/ 146 w 195"/>
                <a:gd name="T13" fmla="*/ 73 h 202"/>
                <a:gd name="T14" fmla="*/ 150 w 195"/>
                <a:gd name="T15" fmla="*/ 78 h 202"/>
                <a:gd name="T16" fmla="*/ 195 w 195"/>
                <a:gd name="T17" fmla="*/ 52 h 202"/>
                <a:gd name="T18" fmla="*/ 191 w 195"/>
                <a:gd name="T19" fmla="*/ 46 h 202"/>
                <a:gd name="T20" fmla="*/ 105 w 195"/>
                <a:gd name="T21" fmla="*/ 0 h 202"/>
                <a:gd name="T22" fmla="*/ 0 w 195"/>
                <a:gd name="T23" fmla="*/ 101 h 202"/>
                <a:gd name="T24" fmla="*/ 105 w 195"/>
                <a:gd name="T25" fmla="*/ 202 h 202"/>
                <a:gd name="T26" fmla="*/ 191 w 195"/>
                <a:gd name="T27" fmla="*/ 155 h 202"/>
                <a:gd name="T28" fmla="*/ 194 w 195"/>
                <a:gd name="T29" fmla="*/ 150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5" h="202">
                  <a:moveTo>
                    <a:pt x="194" y="150"/>
                  </a:moveTo>
                  <a:cubicBezTo>
                    <a:pt x="150" y="123"/>
                    <a:pt x="150" y="123"/>
                    <a:pt x="150" y="123"/>
                  </a:cubicBezTo>
                  <a:cubicBezTo>
                    <a:pt x="146" y="129"/>
                    <a:pt x="146" y="129"/>
                    <a:pt x="146" y="129"/>
                  </a:cubicBezTo>
                  <a:cubicBezTo>
                    <a:pt x="136" y="145"/>
                    <a:pt x="122" y="153"/>
                    <a:pt x="105" y="153"/>
                  </a:cubicBezTo>
                  <a:cubicBezTo>
                    <a:pt x="76" y="153"/>
                    <a:pt x="53" y="130"/>
                    <a:pt x="53" y="101"/>
                  </a:cubicBezTo>
                  <a:cubicBezTo>
                    <a:pt x="53" y="71"/>
                    <a:pt x="76" y="49"/>
                    <a:pt x="105" y="49"/>
                  </a:cubicBezTo>
                  <a:cubicBezTo>
                    <a:pt x="123" y="49"/>
                    <a:pt x="136" y="57"/>
                    <a:pt x="146" y="73"/>
                  </a:cubicBezTo>
                  <a:cubicBezTo>
                    <a:pt x="150" y="78"/>
                    <a:pt x="150" y="78"/>
                    <a:pt x="150" y="78"/>
                  </a:cubicBezTo>
                  <a:cubicBezTo>
                    <a:pt x="195" y="52"/>
                    <a:pt x="195" y="52"/>
                    <a:pt x="195" y="52"/>
                  </a:cubicBezTo>
                  <a:cubicBezTo>
                    <a:pt x="191" y="46"/>
                    <a:pt x="191" y="46"/>
                    <a:pt x="191" y="46"/>
                  </a:cubicBezTo>
                  <a:cubicBezTo>
                    <a:pt x="169" y="15"/>
                    <a:pt x="141" y="0"/>
                    <a:pt x="105" y="0"/>
                  </a:cubicBezTo>
                  <a:cubicBezTo>
                    <a:pt x="37" y="0"/>
                    <a:pt x="0" y="52"/>
                    <a:pt x="0" y="101"/>
                  </a:cubicBezTo>
                  <a:cubicBezTo>
                    <a:pt x="0" y="150"/>
                    <a:pt x="37" y="202"/>
                    <a:pt x="105" y="202"/>
                  </a:cubicBezTo>
                  <a:cubicBezTo>
                    <a:pt x="140" y="202"/>
                    <a:pt x="173" y="184"/>
                    <a:pt x="191" y="155"/>
                  </a:cubicBezTo>
                  <a:lnTo>
                    <a:pt x="194" y="150"/>
                  </a:lnTo>
                  <a:close/>
                </a:path>
              </a:pathLst>
            </a:custGeom>
            <a:solidFill>
              <a:srgbClr val="C0181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11" name="Freeform 6"/>
            <p:cNvSpPr>
              <a:spLocks noEditPoints="1"/>
            </p:cNvSpPr>
            <p:nvPr/>
          </p:nvSpPr>
          <p:spPr bwMode="auto">
            <a:xfrm>
              <a:off x="1230" y="741"/>
              <a:ext cx="300" cy="318"/>
            </a:xfrm>
            <a:custGeom>
              <a:avLst/>
              <a:gdLst>
                <a:gd name="T0" fmla="*/ 0 w 300"/>
                <a:gd name="T1" fmla="*/ 318 h 318"/>
                <a:gd name="T2" fmla="*/ 74 w 300"/>
                <a:gd name="T3" fmla="*/ 318 h 318"/>
                <a:gd name="T4" fmla="*/ 95 w 300"/>
                <a:gd name="T5" fmla="*/ 263 h 318"/>
                <a:gd name="T6" fmla="*/ 205 w 300"/>
                <a:gd name="T7" fmla="*/ 263 h 318"/>
                <a:gd name="T8" fmla="*/ 227 w 300"/>
                <a:gd name="T9" fmla="*/ 318 h 318"/>
                <a:gd name="T10" fmla="*/ 300 w 300"/>
                <a:gd name="T11" fmla="*/ 318 h 318"/>
                <a:gd name="T12" fmla="*/ 169 w 300"/>
                <a:gd name="T13" fmla="*/ 0 h 318"/>
                <a:gd name="T14" fmla="*/ 104 w 300"/>
                <a:gd name="T15" fmla="*/ 0 h 318"/>
                <a:gd name="T16" fmla="*/ 121 w 300"/>
                <a:gd name="T17" fmla="*/ 41 h 318"/>
                <a:gd name="T18" fmla="*/ 0 w 300"/>
                <a:gd name="T19" fmla="*/ 318 h 318"/>
                <a:gd name="T20" fmla="*/ 151 w 300"/>
                <a:gd name="T21" fmla="*/ 125 h 318"/>
                <a:gd name="T22" fmla="*/ 181 w 300"/>
                <a:gd name="T23" fmla="*/ 200 h 318"/>
                <a:gd name="T24" fmla="*/ 120 w 300"/>
                <a:gd name="T25" fmla="*/ 200 h 318"/>
                <a:gd name="T26" fmla="*/ 151 w 300"/>
                <a:gd name="T27" fmla="*/ 125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0" h="318">
                  <a:moveTo>
                    <a:pt x="0" y="318"/>
                  </a:moveTo>
                  <a:lnTo>
                    <a:pt x="74" y="318"/>
                  </a:lnTo>
                  <a:lnTo>
                    <a:pt x="95" y="263"/>
                  </a:lnTo>
                  <a:lnTo>
                    <a:pt x="205" y="263"/>
                  </a:lnTo>
                  <a:lnTo>
                    <a:pt x="227" y="318"/>
                  </a:lnTo>
                  <a:lnTo>
                    <a:pt x="300" y="318"/>
                  </a:lnTo>
                  <a:lnTo>
                    <a:pt x="169" y="0"/>
                  </a:lnTo>
                  <a:lnTo>
                    <a:pt x="104" y="0"/>
                  </a:lnTo>
                  <a:lnTo>
                    <a:pt x="121" y="41"/>
                  </a:lnTo>
                  <a:lnTo>
                    <a:pt x="0" y="318"/>
                  </a:lnTo>
                  <a:close/>
                  <a:moveTo>
                    <a:pt x="151" y="125"/>
                  </a:moveTo>
                  <a:lnTo>
                    <a:pt x="181" y="200"/>
                  </a:lnTo>
                  <a:lnTo>
                    <a:pt x="120" y="200"/>
                  </a:lnTo>
                  <a:lnTo>
                    <a:pt x="151" y="125"/>
                  </a:lnTo>
                  <a:close/>
                </a:path>
              </a:pathLst>
            </a:custGeom>
            <a:solidFill>
              <a:srgbClr val="C0181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12" name="Freeform 7"/>
            <p:cNvSpPr>
              <a:spLocks noEditPoints="1"/>
            </p:cNvSpPr>
            <p:nvPr/>
          </p:nvSpPr>
          <p:spPr bwMode="auto">
            <a:xfrm>
              <a:off x="1230" y="741"/>
              <a:ext cx="300" cy="318"/>
            </a:xfrm>
            <a:custGeom>
              <a:avLst/>
              <a:gdLst>
                <a:gd name="T0" fmla="*/ 0 w 300"/>
                <a:gd name="T1" fmla="*/ 318 h 318"/>
                <a:gd name="T2" fmla="*/ 74 w 300"/>
                <a:gd name="T3" fmla="*/ 318 h 318"/>
                <a:gd name="T4" fmla="*/ 95 w 300"/>
                <a:gd name="T5" fmla="*/ 263 h 318"/>
                <a:gd name="T6" fmla="*/ 205 w 300"/>
                <a:gd name="T7" fmla="*/ 263 h 318"/>
                <a:gd name="T8" fmla="*/ 227 w 300"/>
                <a:gd name="T9" fmla="*/ 318 h 318"/>
                <a:gd name="T10" fmla="*/ 300 w 300"/>
                <a:gd name="T11" fmla="*/ 318 h 318"/>
                <a:gd name="T12" fmla="*/ 169 w 300"/>
                <a:gd name="T13" fmla="*/ 0 h 318"/>
                <a:gd name="T14" fmla="*/ 104 w 300"/>
                <a:gd name="T15" fmla="*/ 0 h 318"/>
                <a:gd name="T16" fmla="*/ 121 w 300"/>
                <a:gd name="T17" fmla="*/ 41 h 318"/>
                <a:gd name="T18" fmla="*/ 0 w 300"/>
                <a:gd name="T19" fmla="*/ 318 h 318"/>
                <a:gd name="T20" fmla="*/ 151 w 300"/>
                <a:gd name="T21" fmla="*/ 125 h 318"/>
                <a:gd name="T22" fmla="*/ 181 w 300"/>
                <a:gd name="T23" fmla="*/ 200 h 318"/>
                <a:gd name="T24" fmla="*/ 120 w 300"/>
                <a:gd name="T25" fmla="*/ 200 h 318"/>
                <a:gd name="T26" fmla="*/ 151 w 300"/>
                <a:gd name="T27" fmla="*/ 125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0" h="318">
                  <a:moveTo>
                    <a:pt x="0" y="318"/>
                  </a:moveTo>
                  <a:lnTo>
                    <a:pt x="74" y="318"/>
                  </a:lnTo>
                  <a:lnTo>
                    <a:pt x="95" y="263"/>
                  </a:lnTo>
                  <a:lnTo>
                    <a:pt x="205" y="263"/>
                  </a:lnTo>
                  <a:lnTo>
                    <a:pt x="227" y="318"/>
                  </a:lnTo>
                  <a:lnTo>
                    <a:pt x="300" y="318"/>
                  </a:lnTo>
                  <a:lnTo>
                    <a:pt x="169" y="0"/>
                  </a:lnTo>
                  <a:lnTo>
                    <a:pt x="104" y="0"/>
                  </a:lnTo>
                  <a:lnTo>
                    <a:pt x="121" y="41"/>
                  </a:lnTo>
                  <a:lnTo>
                    <a:pt x="0" y="318"/>
                  </a:lnTo>
                  <a:moveTo>
                    <a:pt x="151" y="125"/>
                  </a:moveTo>
                  <a:lnTo>
                    <a:pt x="181" y="200"/>
                  </a:lnTo>
                  <a:lnTo>
                    <a:pt x="120" y="200"/>
                  </a:lnTo>
                  <a:lnTo>
                    <a:pt x="151" y="125"/>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13" name="Freeform 8"/>
            <p:cNvSpPr>
              <a:spLocks/>
            </p:cNvSpPr>
            <p:nvPr/>
          </p:nvSpPr>
          <p:spPr bwMode="auto">
            <a:xfrm>
              <a:off x="1533" y="741"/>
              <a:ext cx="167" cy="318"/>
            </a:xfrm>
            <a:custGeom>
              <a:avLst/>
              <a:gdLst>
                <a:gd name="T0" fmla="*/ 23 w 141"/>
                <a:gd name="T1" fmla="*/ 267 h 267"/>
                <a:gd name="T2" fmla="*/ 78 w 141"/>
                <a:gd name="T3" fmla="*/ 267 h 267"/>
                <a:gd name="T4" fmla="*/ 78 w 141"/>
                <a:gd name="T5" fmla="*/ 147 h 267"/>
                <a:gd name="T6" fmla="*/ 113 w 141"/>
                <a:gd name="T7" fmla="*/ 147 h 267"/>
                <a:gd name="T8" fmla="*/ 113 w 141"/>
                <a:gd name="T9" fmla="*/ 97 h 267"/>
                <a:gd name="T10" fmla="*/ 78 w 141"/>
                <a:gd name="T11" fmla="*/ 97 h 267"/>
                <a:gd name="T12" fmla="*/ 78 w 141"/>
                <a:gd name="T13" fmla="*/ 73 h 267"/>
                <a:gd name="T14" fmla="*/ 97 w 141"/>
                <a:gd name="T15" fmla="*/ 52 h 267"/>
                <a:gd name="T16" fmla="*/ 112 w 141"/>
                <a:gd name="T17" fmla="*/ 55 h 267"/>
                <a:gd name="T18" fmla="*/ 118 w 141"/>
                <a:gd name="T19" fmla="*/ 57 h 267"/>
                <a:gd name="T20" fmla="*/ 141 w 141"/>
                <a:gd name="T21" fmla="*/ 8 h 267"/>
                <a:gd name="T22" fmla="*/ 134 w 141"/>
                <a:gd name="T23" fmla="*/ 6 h 267"/>
                <a:gd name="T24" fmla="*/ 101 w 141"/>
                <a:gd name="T25" fmla="*/ 0 h 267"/>
                <a:gd name="T26" fmla="*/ 42 w 141"/>
                <a:gd name="T27" fmla="*/ 23 h 267"/>
                <a:gd name="T28" fmla="*/ 23 w 141"/>
                <a:gd name="T29" fmla="*/ 75 h 267"/>
                <a:gd name="T30" fmla="*/ 23 w 141"/>
                <a:gd name="T31" fmla="*/ 97 h 267"/>
                <a:gd name="T32" fmla="*/ 0 w 141"/>
                <a:gd name="T33" fmla="*/ 97 h 267"/>
                <a:gd name="T34" fmla="*/ 0 w 141"/>
                <a:gd name="T35" fmla="*/ 147 h 267"/>
                <a:gd name="T36" fmla="*/ 23 w 141"/>
                <a:gd name="T37" fmla="*/ 147 h 267"/>
                <a:gd name="T38" fmla="*/ 23 w 141"/>
                <a:gd name="T39" fmla="*/ 267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1" h="267">
                  <a:moveTo>
                    <a:pt x="23" y="267"/>
                  </a:moveTo>
                  <a:cubicBezTo>
                    <a:pt x="78" y="267"/>
                    <a:pt x="78" y="267"/>
                    <a:pt x="78" y="267"/>
                  </a:cubicBezTo>
                  <a:cubicBezTo>
                    <a:pt x="78" y="147"/>
                    <a:pt x="78" y="147"/>
                    <a:pt x="78" y="147"/>
                  </a:cubicBezTo>
                  <a:cubicBezTo>
                    <a:pt x="113" y="147"/>
                    <a:pt x="113" y="147"/>
                    <a:pt x="113" y="147"/>
                  </a:cubicBezTo>
                  <a:cubicBezTo>
                    <a:pt x="113" y="97"/>
                    <a:pt x="113" y="97"/>
                    <a:pt x="113" y="97"/>
                  </a:cubicBezTo>
                  <a:cubicBezTo>
                    <a:pt x="78" y="97"/>
                    <a:pt x="78" y="97"/>
                    <a:pt x="78" y="97"/>
                  </a:cubicBezTo>
                  <a:cubicBezTo>
                    <a:pt x="78" y="73"/>
                    <a:pt x="78" y="73"/>
                    <a:pt x="78" y="73"/>
                  </a:cubicBezTo>
                  <a:cubicBezTo>
                    <a:pt x="78" y="63"/>
                    <a:pt x="84" y="52"/>
                    <a:pt x="97" y="52"/>
                  </a:cubicBezTo>
                  <a:cubicBezTo>
                    <a:pt x="104" y="52"/>
                    <a:pt x="108" y="53"/>
                    <a:pt x="112" y="55"/>
                  </a:cubicBezTo>
                  <a:cubicBezTo>
                    <a:pt x="118" y="57"/>
                    <a:pt x="118" y="57"/>
                    <a:pt x="118" y="57"/>
                  </a:cubicBezTo>
                  <a:cubicBezTo>
                    <a:pt x="141" y="8"/>
                    <a:pt x="141" y="8"/>
                    <a:pt x="141" y="8"/>
                  </a:cubicBezTo>
                  <a:cubicBezTo>
                    <a:pt x="134" y="6"/>
                    <a:pt x="134" y="6"/>
                    <a:pt x="134" y="6"/>
                  </a:cubicBezTo>
                  <a:cubicBezTo>
                    <a:pt x="124" y="2"/>
                    <a:pt x="110" y="0"/>
                    <a:pt x="101" y="0"/>
                  </a:cubicBezTo>
                  <a:cubicBezTo>
                    <a:pt x="76" y="0"/>
                    <a:pt x="56" y="8"/>
                    <a:pt x="42" y="23"/>
                  </a:cubicBezTo>
                  <a:cubicBezTo>
                    <a:pt x="30" y="37"/>
                    <a:pt x="23" y="55"/>
                    <a:pt x="23" y="75"/>
                  </a:cubicBezTo>
                  <a:cubicBezTo>
                    <a:pt x="23" y="97"/>
                    <a:pt x="23" y="97"/>
                    <a:pt x="23" y="97"/>
                  </a:cubicBezTo>
                  <a:cubicBezTo>
                    <a:pt x="0" y="97"/>
                    <a:pt x="0" y="97"/>
                    <a:pt x="0" y="97"/>
                  </a:cubicBezTo>
                  <a:cubicBezTo>
                    <a:pt x="0" y="147"/>
                    <a:pt x="0" y="147"/>
                    <a:pt x="0" y="147"/>
                  </a:cubicBezTo>
                  <a:cubicBezTo>
                    <a:pt x="23" y="147"/>
                    <a:pt x="23" y="147"/>
                    <a:pt x="23" y="147"/>
                  </a:cubicBezTo>
                  <a:lnTo>
                    <a:pt x="23" y="267"/>
                  </a:lnTo>
                  <a:close/>
                </a:path>
              </a:pathLst>
            </a:custGeom>
            <a:solidFill>
              <a:srgbClr val="C0181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14" name="Freeform 9"/>
            <p:cNvSpPr>
              <a:spLocks/>
            </p:cNvSpPr>
            <p:nvPr/>
          </p:nvSpPr>
          <p:spPr bwMode="auto">
            <a:xfrm>
              <a:off x="701" y="738"/>
              <a:ext cx="275" cy="321"/>
            </a:xfrm>
            <a:custGeom>
              <a:avLst/>
              <a:gdLst>
                <a:gd name="T0" fmla="*/ 0 w 275"/>
                <a:gd name="T1" fmla="*/ 0 h 321"/>
                <a:gd name="T2" fmla="*/ 0 w 275"/>
                <a:gd name="T3" fmla="*/ 319 h 321"/>
                <a:gd name="T4" fmla="*/ 70 w 275"/>
                <a:gd name="T5" fmla="*/ 321 h 321"/>
                <a:gd name="T6" fmla="*/ 70 w 275"/>
                <a:gd name="T7" fmla="*/ 137 h 321"/>
                <a:gd name="T8" fmla="*/ 137 w 275"/>
                <a:gd name="T9" fmla="*/ 188 h 321"/>
                <a:gd name="T10" fmla="*/ 205 w 275"/>
                <a:gd name="T11" fmla="*/ 137 h 321"/>
                <a:gd name="T12" fmla="*/ 205 w 275"/>
                <a:gd name="T13" fmla="*/ 321 h 321"/>
                <a:gd name="T14" fmla="*/ 274 w 275"/>
                <a:gd name="T15" fmla="*/ 321 h 321"/>
                <a:gd name="T16" fmla="*/ 275 w 275"/>
                <a:gd name="T17" fmla="*/ 0 h 321"/>
                <a:gd name="T18" fmla="*/ 137 w 275"/>
                <a:gd name="T19" fmla="*/ 105 h 321"/>
                <a:gd name="T20" fmla="*/ 0 w 275"/>
                <a:gd name="T21" fmla="*/ 0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5" h="321">
                  <a:moveTo>
                    <a:pt x="0" y="0"/>
                  </a:moveTo>
                  <a:lnTo>
                    <a:pt x="0" y="319"/>
                  </a:lnTo>
                  <a:lnTo>
                    <a:pt x="70" y="321"/>
                  </a:lnTo>
                  <a:lnTo>
                    <a:pt x="70" y="137"/>
                  </a:lnTo>
                  <a:lnTo>
                    <a:pt x="137" y="188"/>
                  </a:lnTo>
                  <a:lnTo>
                    <a:pt x="205" y="137"/>
                  </a:lnTo>
                  <a:lnTo>
                    <a:pt x="205" y="321"/>
                  </a:lnTo>
                  <a:lnTo>
                    <a:pt x="274" y="321"/>
                  </a:lnTo>
                  <a:lnTo>
                    <a:pt x="275" y="0"/>
                  </a:lnTo>
                  <a:lnTo>
                    <a:pt x="137" y="105"/>
                  </a:lnTo>
                  <a:lnTo>
                    <a:pt x="0" y="0"/>
                  </a:lnTo>
                  <a:close/>
                </a:path>
              </a:pathLst>
            </a:custGeom>
            <a:solidFill>
              <a:srgbClr val="C0181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15" name="Freeform 10"/>
            <p:cNvSpPr>
              <a:spLocks noEditPoints="1"/>
            </p:cNvSpPr>
            <p:nvPr/>
          </p:nvSpPr>
          <p:spPr bwMode="auto">
            <a:xfrm>
              <a:off x="1687" y="819"/>
              <a:ext cx="241" cy="240"/>
            </a:xfrm>
            <a:custGeom>
              <a:avLst/>
              <a:gdLst>
                <a:gd name="T0" fmla="*/ 105 w 204"/>
                <a:gd name="T1" fmla="*/ 0 h 201"/>
                <a:gd name="T2" fmla="*/ 0 w 204"/>
                <a:gd name="T3" fmla="*/ 100 h 201"/>
                <a:gd name="T4" fmla="*/ 105 w 204"/>
                <a:gd name="T5" fmla="*/ 201 h 201"/>
                <a:gd name="T6" fmla="*/ 105 w 204"/>
                <a:gd name="T7" fmla="*/ 201 h 201"/>
                <a:gd name="T8" fmla="*/ 105 w 204"/>
                <a:gd name="T9" fmla="*/ 201 h 201"/>
                <a:gd name="T10" fmla="*/ 188 w 204"/>
                <a:gd name="T11" fmla="*/ 161 h 201"/>
                <a:gd name="T12" fmla="*/ 144 w 204"/>
                <a:gd name="T13" fmla="*/ 137 h 201"/>
                <a:gd name="T14" fmla="*/ 104 w 204"/>
                <a:gd name="T15" fmla="*/ 154 h 201"/>
                <a:gd name="T16" fmla="*/ 56 w 204"/>
                <a:gd name="T17" fmla="*/ 120 h 201"/>
                <a:gd name="T18" fmla="*/ 204 w 204"/>
                <a:gd name="T19" fmla="*/ 120 h 201"/>
                <a:gd name="T20" fmla="*/ 204 w 204"/>
                <a:gd name="T21" fmla="*/ 107 h 201"/>
                <a:gd name="T22" fmla="*/ 105 w 204"/>
                <a:gd name="T23" fmla="*/ 0 h 201"/>
                <a:gd name="T24" fmla="*/ 58 w 204"/>
                <a:gd name="T25" fmla="*/ 76 h 201"/>
                <a:gd name="T26" fmla="*/ 100 w 204"/>
                <a:gd name="T27" fmla="*/ 47 h 201"/>
                <a:gd name="T28" fmla="*/ 143 w 204"/>
                <a:gd name="T29" fmla="*/ 76 h 201"/>
                <a:gd name="T30" fmla="*/ 58 w 204"/>
                <a:gd name="T31" fmla="*/ 76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4" h="201">
                  <a:moveTo>
                    <a:pt x="105" y="0"/>
                  </a:moveTo>
                  <a:cubicBezTo>
                    <a:pt x="37" y="0"/>
                    <a:pt x="0" y="52"/>
                    <a:pt x="0" y="100"/>
                  </a:cubicBezTo>
                  <a:cubicBezTo>
                    <a:pt x="0" y="149"/>
                    <a:pt x="37" y="201"/>
                    <a:pt x="105" y="201"/>
                  </a:cubicBezTo>
                  <a:cubicBezTo>
                    <a:pt x="105" y="201"/>
                    <a:pt x="105" y="201"/>
                    <a:pt x="105" y="201"/>
                  </a:cubicBezTo>
                  <a:cubicBezTo>
                    <a:pt x="105" y="201"/>
                    <a:pt x="105" y="201"/>
                    <a:pt x="105" y="201"/>
                  </a:cubicBezTo>
                  <a:cubicBezTo>
                    <a:pt x="136" y="201"/>
                    <a:pt x="165" y="186"/>
                    <a:pt x="188" y="161"/>
                  </a:cubicBezTo>
                  <a:cubicBezTo>
                    <a:pt x="144" y="137"/>
                    <a:pt x="144" y="137"/>
                    <a:pt x="144" y="137"/>
                  </a:cubicBezTo>
                  <a:cubicBezTo>
                    <a:pt x="132" y="148"/>
                    <a:pt x="119" y="154"/>
                    <a:pt x="104" y="154"/>
                  </a:cubicBezTo>
                  <a:cubicBezTo>
                    <a:pt x="81" y="154"/>
                    <a:pt x="62" y="140"/>
                    <a:pt x="56" y="120"/>
                  </a:cubicBezTo>
                  <a:cubicBezTo>
                    <a:pt x="204" y="120"/>
                    <a:pt x="204" y="120"/>
                    <a:pt x="204" y="120"/>
                  </a:cubicBezTo>
                  <a:cubicBezTo>
                    <a:pt x="204" y="107"/>
                    <a:pt x="204" y="107"/>
                    <a:pt x="204" y="107"/>
                  </a:cubicBezTo>
                  <a:cubicBezTo>
                    <a:pt x="204" y="33"/>
                    <a:pt x="146" y="0"/>
                    <a:pt x="105" y="0"/>
                  </a:cubicBezTo>
                  <a:close/>
                  <a:moveTo>
                    <a:pt x="58" y="76"/>
                  </a:moveTo>
                  <a:cubicBezTo>
                    <a:pt x="65" y="57"/>
                    <a:pt x="80" y="47"/>
                    <a:pt x="100" y="47"/>
                  </a:cubicBezTo>
                  <a:cubicBezTo>
                    <a:pt x="119" y="47"/>
                    <a:pt x="135" y="57"/>
                    <a:pt x="143" y="76"/>
                  </a:cubicBezTo>
                  <a:lnTo>
                    <a:pt x="58" y="76"/>
                  </a:lnTo>
                  <a:close/>
                </a:path>
              </a:pathLst>
            </a:custGeom>
            <a:solidFill>
              <a:srgbClr val="C0181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16" name="Freeform 11"/>
            <p:cNvSpPr>
              <a:spLocks noEditPoints="1"/>
            </p:cNvSpPr>
            <p:nvPr/>
          </p:nvSpPr>
          <p:spPr bwMode="auto">
            <a:xfrm>
              <a:off x="1948" y="819"/>
              <a:ext cx="242" cy="240"/>
            </a:xfrm>
            <a:custGeom>
              <a:avLst/>
              <a:gdLst>
                <a:gd name="T0" fmla="*/ 105 w 204"/>
                <a:gd name="T1" fmla="*/ 0 h 201"/>
                <a:gd name="T2" fmla="*/ 0 w 204"/>
                <a:gd name="T3" fmla="*/ 101 h 201"/>
                <a:gd name="T4" fmla="*/ 105 w 204"/>
                <a:gd name="T5" fmla="*/ 201 h 201"/>
                <a:gd name="T6" fmla="*/ 105 w 204"/>
                <a:gd name="T7" fmla="*/ 201 h 201"/>
                <a:gd name="T8" fmla="*/ 105 w 204"/>
                <a:gd name="T9" fmla="*/ 201 h 201"/>
                <a:gd name="T10" fmla="*/ 188 w 204"/>
                <a:gd name="T11" fmla="*/ 161 h 201"/>
                <a:gd name="T12" fmla="*/ 144 w 204"/>
                <a:gd name="T13" fmla="*/ 137 h 201"/>
                <a:gd name="T14" fmla="*/ 104 w 204"/>
                <a:gd name="T15" fmla="*/ 155 h 201"/>
                <a:gd name="T16" fmla="*/ 57 w 204"/>
                <a:gd name="T17" fmla="*/ 120 h 201"/>
                <a:gd name="T18" fmla="*/ 204 w 204"/>
                <a:gd name="T19" fmla="*/ 120 h 201"/>
                <a:gd name="T20" fmla="*/ 204 w 204"/>
                <a:gd name="T21" fmla="*/ 107 h 201"/>
                <a:gd name="T22" fmla="*/ 105 w 204"/>
                <a:gd name="T23" fmla="*/ 0 h 201"/>
                <a:gd name="T24" fmla="*/ 58 w 204"/>
                <a:gd name="T25" fmla="*/ 76 h 201"/>
                <a:gd name="T26" fmla="*/ 100 w 204"/>
                <a:gd name="T27" fmla="*/ 47 h 201"/>
                <a:gd name="T28" fmla="*/ 143 w 204"/>
                <a:gd name="T29" fmla="*/ 76 h 201"/>
                <a:gd name="T30" fmla="*/ 58 w 204"/>
                <a:gd name="T31" fmla="*/ 76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4" h="201">
                  <a:moveTo>
                    <a:pt x="105" y="0"/>
                  </a:moveTo>
                  <a:cubicBezTo>
                    <a:pt x="37" y="0"/>
                    <a:pt x="0" y="52"/>
                    <a:pt x="0" y="101"/>
                  </a:cubicBezTo>
                  <a:cubicBezTo>
                    <a:pt x="0" y="149"/>
                    <a:pt x="37" y="201"/>
                    <a:pt x="105" y="201"/>
                  </a:cubicBezTo>
                  <a:cubicBezTo>
                    <a:pt x="105" y="201"/>
                    <a:pt x="105" y="201"/>
                    <a:pt x="105" y="201"/>
                  </a:cubicBezTo>
                  <a:cubicBezTo>
                    <a:pt x="105" y="201"/>
                    <a:pt x="105" y="201"/>
                    <a:pt x="105" y="201"/>
                  </a:cubicBezTo>
                  <a:cubicBezTo>
                    <a:pt x="136" y="201"/>
                    <a:pt x="166" y="187"/>
                    <a:pt x="188" y="161"/>
                  </a:cubicBezTo>
                  <a:cubicBezTo>
                    <a:pt x="144" y="137"/>
                    <a:pt x="144" y="137"/>
                    <a:pt x="144" y="137"/>
                  </a:cubicBezTo>
                  <a:cubicBezTo>
                    <a:pt x="133" y="148"/>
                    <a:pt x="119" y="155"/>
                    <a:pt x="104" y="155"/>
                  </a:cubicBezTo>
                  <a:cubicBezTo>
                    <a:pt x="82" y="154"/>
                    <a:pt x="62" y="140"/>
                    <a:pt x="57" y="120"/>
                  </a:cubicBezTo>
                  <a:cubicBezTo>
                    <a:pt x="204" y="120"/>
                    <a:pt x="204" y="120"/>
                    <a:pt x="204" y="120"/>
                  </a:cubicBezTo>
                  <a:cubicBezTo>
                    <a:pt x="204" y="107"/>
                    <a:pt x="204" y="107"/>
                    <a:pt x="204" y="107"/>
                  </a:cubicBezTo>
                  <a:cubicBezTo>
                    <a:pt x="204" y="33"/>
                    <a:pt x="146" y="0"/>
                    <a:pt x="105" y="0"/>
                  </a:cubicBezTo>
                  <a:close/>
                  <a:moveTo>
                    <a:pt x="58" y="76"/>
                  </a:moveTo>
                  <a:cubicBezTo>
                    <a:pt x="65" y="58"/>
                    <a:pt x="80" y="47"/>
                    <a:pt x="100" y="47"/>
                  </a:cubicBezTo>
                  <a:cubicBezTo>
                    <a:pt x="120" y="47"/>
                    <a:pt x="135" y="57"/>
                    <a:pt x="143" y="76"/>
                  </a:cubicBezTo>
                  <a:lnTo>
                    <a:pt x="58" y="76"/>
                  </a:lnTo>
                  <a:close/>
                </a:path>
              </a:pathLst>
            </a:custGeom>
            <a:solidFill>
              <a:srgbClr val="C0181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17" name="Freeform 12"/>
            <p:cNvSpPr>
              <a:spLocks/>
            </p:cNvSpPr>
            <p:nvPr/>
          </p:nvSpPr>
          <p:spPr bwMode="auto">
            <a:xfrm>
              <a:off x="2182" y="808"/>
              <a:ext cx="27" cy="35"/>
            </a:xfrm>
            <a:custGeom>
              <a:avLst/>
              <a:gdLst>
                <a:gd name="T0" fmla="*/ 0 w 27"/>
                <a:gd name="T1" fmla="*/ 0 h 35"/>
                <a:gd name="T2" fmla="*/ 27 w 27"/>
                <a:gd name="T3" fmla="*/ 0 h 35"/>
                <a:gd name="T4" fmla="*/ 27 w 27"/>
                <a:gd name="T5" fmla="*/ 6 h 35"/>
                <a:gd name="T6" fmla="*/ 16 w 27"/>
                <a:gd name="T7" fmla="*/ 6 h 35"/>
                <a:gd name="T8" fmla="*/ 16 w 27"/>
                <a:gd name="T9" fmla="*/ 35 h 35"/>
                <a:gd name="T10" fmla="*/ 11 w 27"/>
                <a:gd name="T11" fmla="*/ 35 h 35"/>
                <a:gd name="T12" fmla="*/ 11 w 27"/>
                <a:gd name="T13" fmla="*/ 6 h 35"/>
                <a:gd name="T14" fmla="*/ 0 w 27"/>
                <a:gd name="T15" fmla="*/ 6 h 35"/>
                <a:gd name="T16" fmla="*/ 0 w 27"/>
                <a:gd name="T17"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 h="35">
                  <a:moveTo>
                    <a:pt x="0" y="0"/>
                  </a:moveTo>
                  <a:lnTo>
                    <a:pt x="27" y="0"/>
                  </a:lnTo>
                  <a:lnTo>
                    <a:pt x="27" y="6"/>
                  </a:lnTo>
                  <a:lnTo>
                    <a:pt x="16" y="6"/>
                  </a:lnTo>
                  <a:lnTo>
                    <a:pt x="16" y="35"/>
                  </a:lnTo>
                  <a:lnTo>
                    <a:pt x="11" y="35"/>
                  </a:lnTo>
                  <a:lnTo>
                    <a:pt x="11" y="6"/>
                  </a:lnTo>
                  <a:lnTo>
                    <a:pt x="0" y="6"/>
                  </a:lnTo>
                  <a:lnTo>
                    <a:pt x="0" y="0"/>
                  </a:lnTo>
                  <a:close/>
                </a:path>
              </a:pathLst>
            </a:custGeom>
            <a:solidFill>
              <a:srgbClr val="C0181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18" name="Freeform 13"/>
            <p:cNvSpPr>
              <a:spLocks/>
            </p:cNvSpPr>
            <p:nvPr/>
          </p:nvSpPr>
          <p:spPr bwMode="auto">
            <a:xfrm>
              <a:off x="2213" y="808"/>
              <a:ext cx="34" cy="35"/>
            </a:xfrm>
            <a:custGeom>
              <a:avLst/>
              <a:gdLst>
                <a:gd name="T0" fmla="*/ 0 w 34"/>
                <a:gd name="T1" fmla="*/ 0 h 35"/>
                <a:gd name="T2" fmla="*/ 8 w 34"/>
                <a:gd name="T3" fmla="*/ 0 h 35"/>
                <a:gd name="T4" fmla="*/ 17 w 34"/>
                <a:gd name="T5" fmla="*/ 27 h 35"/>
                <a:gd name="T6" fmla="*/ 17 w 34"/>
                <a:gd name="T7" fmla="*/ 27 h 35"/>
                <a:gd name="T8" fmla="*/ 27 w 34"/>
                <a:gd name="T9" fmla="*/ 0 h 35"/>
                <a:gd name="T10" fmla="*/ 34 w 34"/>
                <a:gd name="T11" fmla="*/ 0 h 35"/>
                <a:gd name="T12" fmla="*/ 34 w 34"/>
                <a:gd name="T13" fmla="*/ 35 h 35"/>
                <a:gd name="T14" fmla="*/ 29 w 34"/>
                <a:gd name="T15" fmla="*/ 35 h 35"/>
                <a:gd name="T16" fmla="*/ 29 w 34"/>
                <a:gd name="T17" fmla="*/ 9 h 35"/>
                <a:gd name="T18" fmla="*/ 29 w 34"/>
                <a:gd name="T19" fmla="*/ 9 h 35"/>
                <a:gd name="T20" fmla="*/ 20 w 34"/>
                <a:gd name="T21" fmla="*/ 35 h 35"/>
                <a:gd name="T22" fmla="*/ 15 w 34"/>
                <a:gd name="T23" fmla="*/ 35 h 35"/>
                <a:gd name="T24" fmla="*/ 6 w 34"/>
                <a:gd name="T25" fmla="*/ 9 h 35"/>
                <a:gd name="T26" fmla="*/ 6 w 34"/>
                <a:gd name="T27" fmla="*/ 9 h 35"/>
                <a:gd name="T28" fmla="*/ 6 w 34"/>
                <a:gd name="T29" fmla="*/ 35 h 35"/>
                <a:gd name="T30" fmla="*/ 0 w 34"/>
                <a:gd name="T31" fmla="*/ 35 h 35"/>
                <a:gd name="T32" fmla="*/ 0 w 34"/>
                <a:gd name="T33"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 h="35">
                  <a:moveTo>
                    <a:pt x="0" y="0"/>
                  </a:moveTo>
                  <a:lnTo>
                    <a:pt x="8" y="0"/>
                  </a:lnTo>
                  <a:lnTo>
                    <a:pt x="17" y="27"/>
                  </a:lnTo>
                  <a:lnTo>
                    <a:pt x="17" y="27"/>
                  </a:lnTo>
                  <a:lnTo>
                    <a:pt x="27" y="0"/>
                  </a:lnTo>
                  <a:lnTo>
                    <a:pt x="34" y="0"/>
                  </a:lnTo>
                  <a:lnTo>
                    <a:pt x="34" y="35"/>
                  </a:lnTo>
                  <a:lnTo>
                    <a:pt x="29" y="35"/>
                  </a:lnTo>
                  <a:lnTo>
                    <a:pt x="29" y="9"/>
                  </a:lnTo>
                  <a:lnTo>
                    <a:pt x="29" y="9"/>
                  </a:lnTo>
                  <a:lnTo>
                    <a:pt x="20" y="35"/>
                  </a:lnTo>
                  <a:lnTo>
                    <a:pt x="15" y="35"/>
                  </a:lnTo>
                  <a:lnTo>
                    <a:pt x="6" y="9"/>
                  </a:lnTo>
                  <a:lnTo>
                    <a:pt x="6" y="9"/>
                  </a:lnTo>
                  <a:lnTo>
                    <a:pt x="6" y="35"/>
                  </a:lnTo>
                  <a:lnTo>
                    <a:pt x="0" y="35"/>
                  </a:lnTo>
                  <a:lnTo>
                    <a:pt x="0" y="0"/>
                  </a:lnTo>
                  <a:close/>
                </a:path>
              </a:pathLst>
            </a:custGeom>
            <a:solidFill>
              <a:srgbClr val="C0181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19" name="Freeform 14"/>
            <p:cNvSpPr>
              <a:spLocks/>
            </p:cNvSpPr>
            <p:nvPr/>
          </p:nvSpPr>
          <p:spPr bwMode="auto">
            <a:xfrm>
              <a:off x="221" y="738"/>
              <a:ext cx="173" cy="398"/>
            </a:xfrm>
            <a:custGeom>
              <a:avLst/>
              <a:gdLst>
                <a:gd name="T0" fmla="*/ 71 w 173"/>
                <a:gd name="T1" fmla="*/ 273 h 398"/>
                <a:gd name="T2" fmla="*/ 71 w 173"/>
                <a:gd name="T3" fmla="*/ 111 h 398"/>
                <a:gd name="T4" fmla="*/ 173 w 173"/>
                <a:gd name="T5" fmla="*/ 159 h 398"/>
                <a:gd name="T6" fmla="*/ 173 w 173"/>
                <a:gd name="T7" fmla="*/ 80 h 398"/>
                <a:gd name="T8" fmla="*/ 0 w 173"/>
                <a:gd name="T9" fmla="*/ 0 h 398"/>
                <a:gd name="T10" fmla="*/ 0 w 173"/>
                <a:gd name="T11" fmla="*/ 318 h 398"/>
                <a:gd name="T12" fmla="*/ 173 w 173"/>
                <a:gd name="T13" fmla="*/ 398 h 398"/>
                <a:gd name="T14" fmla="*/ 173 w 173"/>
                <a:gd name="T15" fmla="*/ 321 h 398"/>
                <a:gd name="T16" fmla="*/ 71 w 173"/>
                <a:gd name="T17" fmla="*/ 273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3" h="398">
                  <a:moveTo>
                    <a:pt x="71" y="273"/>
                  </a:moveTo>
                  <a:lnTo>
                    <a:pt x="71" y="111"/>
                  </a:lnTo>
                  <a:lnTo>
                    <a:pt x="173" y="159"/>
                  </a:lnTo>
                  <a:lnTo>
                    <a:pt x="173" y="80"/>
                  </a:lnTo>
                  <a:lnTo>
                    <a:pt x="0" y="0"/>
                  </a:lnTo>
                  <a:lnTo>
                    <a:pt x="0" y="318"/>
                  </a:lnTo>
                  <a:lnTo>
                    <a:pt x="173" y="398"/>
                  </a:lnTo>
                  <a:lnTo>
                    <a:pt x="173" y="321"/>
                  </a:lnTo>
                  <a:lnTo>
                    <a:pt x="71" y="273"/>
                  </a:lnTo>
                  <a:close/>
                </a:path>
              </a:pathLst>
            </a:custGeom>
            <a:solidFill>
              <a:srgbClr val="C0181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20" name="Freeform 15"/>
            <p:cNvSpPr>
              <a:spLocks/>
            </p:cNvSpPr>
            <p:nvPr/>
          </p:nvSpPr>
          <p:spPr bwMode="auto">
            <a:xfrm>
              <a:off x="394" y="738"/>
              <a:ext cx="172" cy="398"/>
            </a:xfrm>
            <a:custGeom>
              <a:avLst/>
              <a:gdLst>
                <a:gd name="T0" fmla="*/ 102 w 172"/>
                <a:gd name="T1" fmla="*/ 273 h 398"/>
                <a:gd name="T2" fmla="*/ 102 w 172"/>
                <a:gd name="T3" fmla="*/ 111 h 398"/>
                <a:gd name="T4" fmla="*/ 0 w 172"/>
                <a:gd name="T5" fmla="*/ 159 h 398"/>
                <a:gd name="T6" fmla="*/ 0 w 172"/>
                <a:gd name="T7" fmla="*/ 80 h 398"/>
                <a:gd name="T8" fmla="*/ 172 w 172"/>
                <a:gd name="T9" fmla="*/ 0 h 398"/>
                <a:gd name="T10" fmla="*/ 172 w 172"/>
                <a:gd name="T11" fmla="*/ 318 h 398"/>
                <a:gd name="T12" fmla="*/ 0 w 172"/>
                <a:gd name="T13" fmla="*/ 398 h 398"/>
                <a:gd name="T14" fmla="*/ 0 w 172"/>
                <a:gd name="T15" fmla="*/ 321 h 398"/>
                <a:gd name="T16" fmla="*/ 102 w 172"/>
                <a:gd name="T17" fmla="*/ 273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2" h="398">
                  <a:moveTo>
                    <a:pt x="102" y="273"/>
                  </a:moveTo>
                  <a:lnTo>
                    <a:pt x="102" y="111"/>
                  </a:lnTo>
                  <a:lnTo>
                    <a:pt x="0" y="159"/>
                  </a:lnTo>
                  <a:lnTo>
                    <a:pt x="0" y="80"/>
                  </a:lnTo>
                  <a:lnTo>
                    <a:pt x="172" y="0"/>
                  </a:lnTo>
                  <a:lnTo>
                    <a:pt x="172" y="318"/>
                  </a:lnTo>
                  <a:lnTo>
                    <a:pt x="0" y="398"/>
                  </a:lnTo>
                  <a:lnTo>
                    <a:pt x="0" y="321"/>
                  </a:lnTo>
                  <a:lnTo>
                    <a:pt x="102" y="273"/>
                  </a:lnTo>
                  <a:close/>
                </a:path>
              </a:pathLst>
            </a:custGeom>
            <a:solidFill>
              <a:srgbClr val="75160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21" name="Freeform 16"/>
            <p:cNvSpPr>
              <a:spLocks/>
            </p:cNvSpPr>
            <p:nvPr/>
          </p:nvSpPr>
          <p:spPr bwMode="auto">
            <a:xfrm>
              <a:off x="701" y="1137"/>
              <a:ext cx="93" cy="125"/>
            </a:xfrm>
            <a:custGeom>
              <a:avLst/>
              <a:gdLst>
                <a:gd name="T0" fmla="*/ 57 w 93"/>
                <a:gd name="T1" fmla="*/ 125 h 125"/>
                <a:gd name="T2" fmla="*/ 37 w 93"/>
                <a:gd name="T3" fmla="*/ 125 h 125"/>
                <a:gd name="T4" fmla="*/ 37 w 93"/>
                <a:gd name="T5" fmla="*/ 18 h 125"/>
                <a:gd name="T6" fmla="*/ 0 w 93"/>
                <a:gd name="T7" fmla="*/ 18 h 125"/>
                <a:gd name="T8" fmla="*/ 0 w 93"/>
                <a:gd name="T9" fmla="*/ 0 h 125"/>
                <a:gd name="T10" fmla="*/ 93 w 93"/>
                <a:gd name="T11" fmla="*/ 0 h 125"/>
                <a:gd name="T12" fmla="*/ 93 w 93"/>
                <a:gd name="T13" fmla="*/ 18 h 125"/>
                <a:gd name="T14" fmla="*/ 57 w 93"/>
                <a:gd name="T15" fmla="*/ 18 h 125"/>
                <a:gd name="T16" fmla="*/ 57 w 93"/>
                <a:gd name="T17" fmla="*/ 125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3" h="125">
                  <a:moveTo>
                    <a:pt x="57" y="125"/>
                  </a:moveTo>
                  <a:lnTo>
                    <a:pt x="37" y="125"/>
                  </a:lnTo>
                  <a:lnTo>
                    <a:pt x="37" y="18"/>
                  </a:lnTo>
                  <a:lnTo>
                    <a:pt x="0" y="18"/>
                  </a:lnTo>
                  <a:lnTo>
                    <a:pt x="0" y="0"/>
                  </a:lnTo>
                  <a:lnTo>
                    <a:pt x="93" y="0"/>
                  </a:lnTo>
                  <a:lnTo>
                    <a:pt x="93" y="18"/>
                  </a:lnTo>
                  <a:lnTo>
                    <a:pt x="57" y="18"/>
                  </a:lnTo>
                  <a:lnTo>
                    <a:pt x="57" y="125"/>
                  </a:lnTo>
                  <a:close/>
                </a:path>
              </a:pathLst>
            </a:custGeom>
            <a:solidFill>
              <a:srgbClr val="C0181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22" name="Freeform 17"/>
            <p:cNvSpPr>
              <a:spLocks noEditPoints="1"/>
            </p:cNvSpPr>
            <p:nvPr/>
          </p:nvSpPr>
          <p:spPr bwMode="auto">
            <a:xfrm>
              <a:off x="791" y="1166"/>
              <a:ext cx="90" cy="98"/>
            </a:xfrm>
            <a:custGeom>
              <a:avLst/>
              <a:gdLst>
                <a:gd name="T0" fmla="*/ 76 w 76"/>
                <a:gd name="T1" fmla="*/ 41 h 83"/>
                <a:gd name="T2" fmla="*/ 65 w 76"/>
                <a:gd name="T3" fmla="*/ 72 h 83"/>
                <a:gd name="T4" fmla="*/ 37 w 76"/>
                <a:gd name="T5" fmla="*/ 83 h 83"/>
                <a:gd name="T6" fmla="*/ 18 w 76"/>
                <a:gd name="T7" fmla="*/ 78 h 83"/>
                <a:gd name="T8" fmla="*/ 4 w 76"/>
                <a:gd name="T9" fmla="*/ 63 h 83"/>
                <a:gd name="T10" fmla="*/ 0 w 76"/>
                <a:gd name="T11" fmla="*/ 41 h 83"/>
                <a:gd name="T12" fmla="*/ 10 w 76"/>
                <a:gd name="T13" fmla="*/ 11 h 83"/>
                <a:gd name="T14" fmla="*/ 38 w 76"/>
                <a:gd name="T15" fmla="*/ 0 h 83"/>
                <a:gd name="T16" fmla="*/ 65 w 76"/>
                <a:gd name="T17" fmla="*/ 11 h 83"/>
                <a:gd name="T18" fmla="*/ 76 w 76"/>
                <a:gd name="T19" fmla="*/ 41 h 83"/>
                <a:gd name="T20" fmla="*/ 17 w 76"/>
                <a:gd name="T21" fmla="*/ 41 h 83"/>
                <a:gd name="T22" fmla="*/ 38 w 76"/>
                <a:gd name="T23" fmla="*/ 69 h 83"/>
                <a:gd name="T24" fmla="*/ 58 w 76"/>
                <a:gd name="T25" fmla="*/ 41 h 83"/>
                <a:gd name="T26" fmla="*/ 38 w 76"/>
                <a:gd name="T27" fmla="*/ 14 h 83"/>
                <a:gd name="T28" fmla="*/ 22 w 76"/>
                <a:gd name="T29" fmla="*/ 21 h 83"/>
                <a:gd name="T30" fmla="*/ 17 w 76"/>
                <a:gd name="T31" fmla="*/ 41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6" h="83">
                  <a:moveTo>
                    <a:pt x="76" y="41"/>
                  </a:moveTo>
                  <a:cubicBezTo>
                    <a:pt x="76" y="54"/>
                    <a:pt x="72" y="64"/>
                    <a:pt x="65" y="72"/>
                  </a:cubicBezTo>
                  <a:cubicBezTo>
                    <a:pt x="59" y="79"/>
                    <a:pt x="49" y="83"/>
                    <a:pt x="37" y="83"/>
                  </a:cubicBezTo>
                  <a:cubicBezTo>
                    <a:pt x="30" y="83"/>
                    <a:pt x="23" y="81"/>
                    <a:pt x="18" y="78"/>
                  </a:cubicBezTo>
                  <a:cubicBezTo>
                    <a:pt x="12" y="74"/>
                    <a:pt x="8" y="70"/>
                    <a:pt x="4" y="63"/>
                  </a:cubicBezTo>
                  <a:cubicBezTo>
                    <a:pt x="1" y="57"/>
                    <a:pt x="0" y="50"/>
                    <a:pt x="0" y="41"/>
                  </a:cubicBezTo>
                  <a:cubicBezTo>
                    <a:pt x="0" y="28"/>
                    <a:pt x="3" y="18"/>
                    <a:pt x="10" y="11"/>
                  </a:cubicBezTo>
                  <a:cubicBezTo>
                    <a:pt x="16" y="4"/>
                    <a:pt x="26" y="0"/>
                    <a:pt x="38" y="0"/>
                  </a:cubicBezTo>
                  <a:cubicBezTo>
                    <a:pt x="49" y="0"/>
                    <a:pt x="59" y="4"/>
                    <a:pt x="65" y="11"/>
                  </a:cubicBezTo>
                  <a:cubicBezTo>
                    <a:pt x="72" y="19"/>
                    <a:pt x="76" y="29"/>
                    <a:pt x="76" y="41"/>
                  </a:cubicBezTo>
                  <a:close/>
                  <a:moveTo>
                    <a:pt x="17" y="41"/>
                  </a:moveTo>
                  <a:cubicBezTo>
                    <a:pt x="17" y="60"/>
                    <a:pt x="24" y="69"/>
                    <a:pt x="38" y="69"/>
                  </a:cubicBezTo>
                  <a:cubicBezTo>
                    <a:pt x="51" y="69"/>
                    <a:pt x="58" y="60"/>
                    <a:pt x="58" y="41"/>
                  </a:cubicBezTo>
                  <a:cubicBezTo>
                    <a:pt x="58" y="23"/>
                    <a:pt x="51" y="14"/>
                    <a:pt x="38" y="14"/>
                  </a:cubicBezTo>
                  <a:cubicBezTo>
                    <a:pt x="31" y="14"/>
                    <a:pt x="25" y="16"/>
                    <a:pt x="22" y="21"/>
                  </a:cubicBezTo>
                  <a:cubicBezTo>
                    <a:pt x="19" y="26"/>
                    <a:pt x="17" y="32"/>
                    <a:pt x="17" y="41"/>
                  </a:cubicBezTo>
                  <a:close/>
                </a:path>
              </a:pathLst>
            </a:custGeom>
            <a:solidFill>
              <a:srgbClr val="C0181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23" name="Freeform 18"/>
            <p:cNvSpPr>
              <a:spLocks noEditPoints="1"/>
            </p:cNvSpPr>
            <p:nvPr/>
          </p:nvSpPr>
          <p:spPr bwMode="auto">
            <a:xfrm>
              <a:off x="889" y="1166"/>
              <a:ext cx="93" cy="139"/>
            </a:xfrm>
            <a:custGeom>
              <a:avLst/>
              <a:gdLst>
                <a:gd name="T0" fmla="*/ 78 w 78"/>
                <a:gd name="T1" fmla="*/ 1 h 117"/>
                <a:gd name="T2" fmla="*/ 78 w 78"/>
                <a:gd name="T3" fmla="*/ 11 h 117"/>
                <a:gd name="T4" fmla="*/ 65 w 78"/>
                <a:gd name="T5" fmla="*/ 13 h 117"/>
                <a:gd name="T6" fmla="*/ 68 w 78"/>
                <a:gd name="T7" fmla="*/ 19 h 117"/>
                <a:gd name="T8" fmla="*/ 69 w 78"/>
                <a:gd name="T9" fmla="*/ 27 h 117"/>
                <a:gd name="T10" fmla="*/ 61 w 78"/>
                <a:gd name="T11" fmla="*/ 47 h 117"/>
                <a:gd name="T12" fmla="*/ 37 w 78"/>
                <a:gd name="T13" fmla="*/ 54 h 117"/>
                <a:gd name="T14" fmla="*/ 30 w 78"/>
                <a:gd name="T15" fmla="*/ 53 h 117"/>
                <a:gd name="T16" fmla="*/ 25 w 78"/>
                <a:gd name="T17" fmla="*/ 61 h 117"/>
                <a:gd name="T18" fmla="*/ 27 w 78"/>
                <a:gd name="T19" fmla="*/ 65 h 117"/>
                <a:gd name="T20" fmla="*/ 37 w 78"/>
                <a:gd name="T21" fmla="*/ 67 h 117"/>
                <a:gd name="T22" fmla="*/ 51 w 78"/>
                <a:gd name="T23" fmla="*/ 67 h 117"/>
                <a:gd name="T24" fmla="*/ 71 w 78"/>
                <a:gd name="T25" fmla="*/ 72 h 117"/>
                <a:gd name="T26" fmla="*/ 77 w 78"/>
                <a:gd name="T27" fmla="*/ 89 h 117"/>
                <a:gd name="T28" fmla="*/ 66 w 78"/>
                <a:gd name="T29" fmla="*/ 110 h 117"/>
                <a:gd name="T30" fmla="*/ 34 w 78"/>
                <a:gd name="T31" fmla="*/ 117 h 117"/>
                <a:gd name="T32" fmla="*/ 9 w 78"/>
                <a:gd name="T33" fmla="*/ 111 h 117"/>
                <a:gd name="T34" fmla="*/ 0 w 78"/>
                <a:gd name="T35" fmla="*/ 95 h 117"/>
                <a:gd name="T36" fmla="*/ 5 w 78"/>
                <a:gd name="T37" fmla="*/ 82 h 117"/>
                <a:gd name="T38" fmla="*/ 18 w 78"/>
                <a:gd name="T39" fmla="*/ 75 h 117"/>
                <a:gd name="T40" fmla="*/ 12 w 78"/>
                <a:gd name="T41" fmla="*/ 71 h 117"/>
                <a:gd name="T42" fmla="*/ 10 w 78"/>
                <a:gd name="T43" fmla="*/ 64 h 117"/>
                <a:gd name="T44" fmla="*/ 13 w 78"/>
                <a:gd name="T45" fmla="*/ 56 h 117"/>
                <a:gd name="T46" fmla="*/ 20 w 78"/>
                <a:gd name="T47" fmla="*/ 50 h 117"/>
                <a:gd name="T48" fmla="*/ 10 w 78"/>
                <a:gd name="T49" fmla="*/ 41 h 117"/>
                <a:gd name="T50" fmla="*/ 6 w 78"/>
                <a:gd name="T51" fmla="*/ 27 h 117"/>
                <a:gd name="T52" fmla="*/ 15 w 78"/>
                <a:gd name="T53" fmla="*/ 7 h 117"/>
                <a:gd name="T54" fmla="*/ 38 w 78"/>
                <a:gd name="T55" fmla="*/ 0 h 117"/>
                <a:gd name="T56" fmla="*/ 45 w 78"/>
                <a:gd name="T57" fmla="*/ 0 h 117"/>
                <a:gd name="T58" fmla="*/ 51 w 78"/>
                <a:gd name="T59" fmla="*/ 1 h 117"/>
                <a:gd name="T60" fmla="*/ 78 w 78"/>
                <a:gd name="T61" fmla="*/ 1 h 117"/>
                <a:gd name="T62" fmla="*/ 16 w 78"/>
                <a:gd name="T63" fmla="*/ 94 h 117"/>
                <a:gd name="T64" fmla="*/ 21 w 78"/>
                <a:gd name="T65" fmla="*/ 102 h 117"/>
                <a:gd name="T66" fmla="*/ 34 w 78"/>
                <a:gd name="T67" fmla="*/ 105 h 117"/>
                <a:gd name="T68" fmla="*/ 55 w 78"/>
                <a:gd name="T69" fmla="*/ 101 h 117"/>
                <a:gd name="T70" fmla="*/ 62 w 78"/>
                <a:gd name="T71" fmla="*/ 91 h 117"/>
                <a:gd name="T72" fmla="*/ 58 w 78"/>
                <a:gd name="T73" fmla="*/ 83 h 117"/>
                <a:gd name="T74" fmla="*/ 44 w 78"/>
                <a:gd name="T75" fmla="*/ 81 h 117"/>
                <a:gd name="T76" fmla="*/ 31 w 78"/>
                <a:gd name="T77" fmla="*/ 81 h 117"/>
                <a:gd name="T78" fmla="*/ 20 w 78"/>
                <a:gd name="T79" fmla="*/ 84 h 117"/>
                <a:gd name="T80" fmla="*/ 16 w 78"/>
                <a:gd name="T81" fmla="*/ 94 h 117"/>
                <a:gd name="T82" fmla="*/ 23 w 78"/>
                <a:gd name="T83" fmla="*/ 27 h 117"/>
                <a:gd name="T84" fmla="*/ 27 w 78"/>
                <a:gd name="T85" fmla="*/ 39 h 117"/>
                <a:gd name="T86" fmla="*/ 38 w 78"/>
                <a:gd name="T87" fmla="*/ 43 h 117"/>
                <a:gd name="T88" fmla="*/ 53 w 78"/>
                <a:gd name="T89" fmla="*/ 27 h 117"/>
                <a:gd name="T90" fmla="*/ 49 w 78"/>
                <a:gd name="T91" fmla="*/ 15 h 117"/>
                <a:gd name="T92" fmla="*/ 38 w 78"/>
                <a:gd name="T93" fmla="*/ 11 h 117"/>
                <a:gd name="T94" fmla="*/ 27 w 78"/>
                <a:gd name="T95" fmla="*/ 15 h 117"/>
                <a:gd name="T96" fmla="*/ 23 w 78"/>
                <a:gd name="T97" fmla="*/ 2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8" h="117">
                  <a:moveTo>
                    <a:pt x="78" y="1"/>
                  </a:moveTo>
                  <a:cubicBezTo>
                    <a:pt x="78" y="11"/>
                    <a:pt x="78" y="11"/>
                    <a:pt x="78" y="11"/>
                  </a:cubicBezTo>
                  <a:cubicBezTo>
                    <a:pt x="65" y="13"/>
                    <a:pt x="65" y="13"/>
                    <a:pt x="65" y="13"/>
                  </a:cubicBezTo>
                  <a:cubicBezTo>
                    <a:pt x="66" y="15"/>
                    <a:pt x="67" y="17"/>
                    <a:pt x="68" y="19"/>
                  </a:cubicBezTo>
                  <a:cubicBezTo>
                    <a:pt x="69" y="22"/>
                    <a:pt x="69" y="25"/>
                    <a:pt x="69" y="27"/>
                  </a:cubicBezTo>
                  <a:cubicBezTo>
                    <a:pt x="69" y="36"/>
                    <a:pt x="66" y="42"/>
                    <a:pt x="61" y="47"/>
                  </a:cubicBezTo>
                  <a:cubicBezTo>
                    <a:pt x="55" y="51"/>
                    <a:pt x="47" y="54"/>
                    <a:pt x="37" y="54"/>
                  </a:cubicBezTo>
                  <a:cubicBezTo>
                    <a:pt x="34" y="54"/>
                    <a:pt x="32" y="54"/>
                    <a:pt x="30" y="53"/>
                  </a:cubicBezTo>
                  <a:cubicBezTo>
                    <a:pt x="26" y="56"/>
                    <a:pt x="25" y="58"/>
                    <a:pt x="25" y="61"/>
                  </a:cubicBezTo>
                  <a:cubicBezTo>
                    <a:pt x="25" y="63"/>
                    <a:pt x="25" y="64"/>
                    <a:pt x="27" y="65"/>
                  </a:cubicBezTo>
                  <a:cubicBezTo>
                    <a:pt x="29" y="66"/>
                    <a:pt x="32" y="67"/>
                    <a:pt x="37" y="67"/>
                  </a:cubicBezTo>
                  <a:cubicBezTo>
                    <a:pt x="51" y="67"/>
                    <a:pt x="51" y="67"/>
                    <a:pt x="51" y="67"/>
                  </a:cubicBezTo>
                  <a:cubicBezTo>
                    <a:pt x="59" y="67"/>
                    <a:pt x="66" y="69"/>
                    <a:pt x="71" y="72"/>
                  </a:cubicBezTo>
                  <a:cubicBezTo>
                    <a:pt x="75" y="76"/>
                    <a:pt x="77" y="81"/>
                    <a:pt x="77" y="89"/>
                  </a:cubicBezTo>
                  <a:cubicBezTo>
                    <a:pt x="77" y="98"/>
                    <a:pt x="74" y="105"/>
                    <a:pt x="66" y="110"/>
                  </a:cubicBezTo>
                  <a:cubicBezTo>
                    <a:pt x="59" y="114"/>
                    <a:pt x="48" y="117"/>
                    <a:pt x="34" y="117"/>
                  </a:cubicBezTo>
                  <a:cubicBezTo>
                    <a:pt x="23" y="117"/>
                    <a:pt x="15" y="115"/>
                    <a:pt x="9" y="111"/>
                  </a:cubicBezTo>
                  <a:cubicBezTo>
                    <a:pt x="3" y="107"/>
                    <a:pt x="0" y="102"/>
                    <a:pt x="0" y="95"/>
                  </a:cubicBezTo>
                  <a:cubicBezTo>
                    <a:pt x="0" y="90"/>
                    <a:pt x="2" y="86"/>
                    <a:pt x="5" y="82"/>
                  </a:cubicBezTo>
                  <a:cubicBezTo>
                    <a:pt x="8" y="79"/>
                    <a:pt x="13" y="77"/>
                    <a:pt x="18" y="75"/>
                  </a:cubicBezTo>
                  <a:cubicBezTo>
                    <a:pt x="16" y="74"/>
                    <a:pt x="14" y="73"/>
                    <a:pt x="12" y="71"/>
                  </a:cubicBezTo>
                  <a:cubicBezTo>
                    <a:pt x="11" y="68"/>
                    <a:pt x="10" y="66"/>
                    <a:pt x="10" y="64"/>
                  </a:cubicBezTo>
                  <a:cubicBezTo>
                    <a:pt x="10" y="61"/>
                    <a:pt x="11" y="58"/>
                    <a:pt x="13" y="56"/>
                  </a:cubicBezTo>
                  <a:cubicBezTo>
                    <a:pt x="15" y="54"/>
                    <a:pt x="17" y="52"/>
                    <a:pt x="20" y="50"/>
                  </a:cubicBezTo>
                  <a:cubicBezTo>
                    <a:pt x="16" y="48"/>
                    <a:pt x="13" y="45"/>
                    <a:pt x="10" y="41"/>
                  </a:cubicBezTo>
                  <a:cubicBezTo>
                    <a:pt x="8" y="37"/>
                    <a:pt x="6" y="33"/>
                    <a:pt x="6" y="27"/>
                  </a:cubicBezTo>
                  <a:cubicBezTo>
                    <a:pt x="6" y="19"/>
                    <a:pt x="9" y="12"/>
                    <a:pt x="15" y="7"/>
                  </a:cubicBezTo>
                  <a:cubicBezTo>
                    <a:pt x="20" y="2"/>
                    <a:pt x="28" y="0"/>
                    <a:pt x="38" y="0"/>
                  </a:cubicBezTo>
                  <a:cubicBezTo>
                    <a:pt x="40" y="0"/>
                    <a:pt x="43" y="0"/>
                    <a:pt x="45" y="0"/>
                  </a:cubicBezTo>
                  <a:cubicBezTo>
                    <a:pt x="48" y="1"/>
                    <a:pt x="49" y="1"/>
                    <a:pt x="51" y="1"/>
                  </a:cubicBezTo>
                  <a:lnTo>
                    <a:pt x="78" y="1"/>
                  </a:lnTo>
                  <a:close/>
                  <a:moveTo>
                    <a:pt x="16" y="94"/>
                  </a:moveTo>
                  <a:cubicBezTo>
                    <a:pt x="16" y="97"/>
                    <a:pt x="17" y="100"/>
                    <a:pt x="21" y="102"/>
                  </a:cubicBezTo>
                  <a:cubicBezTo>
                    <a:pt x="24" y="104"/>
                    <a:pt x="28" y="105"/>
                    <a:pt x="34" y="105"/>
                  </a:cubicBezTo>
                  <a:cubicBezTo>
                    <a:pt x="44" y="105"/>
                    <a:pt x="51" y="104"/>
                    <a:pt x="55" y="101"/>
                  </a:cubicBezTo>
                  <a:cubicBezTo>
                    <a:pt x="60" y="99"/>
                    <a:pt x="62" y="95"/>
                    <a:pt x="62" y="91"/>
                  </a:cubicBezTo>
                  <a:cubicBezTo>
                    <a:pt x="62" y="87"/>
                    <a:pt x="61" y="85"/>
                    <a:pt x="58" y="83"/>
                  </a:cubicBezTo>
                  <a:cubicBezTo>
                    <a:pt x="56" y="82"/>
                    <a:pt x="51" y="81"/>
                    <a:pt x="44" y="81"/>
                  </a:cubicBezTo>
                  <a:cubicBezTo>
                    <a:pt x="31" y="81"/>
                    <a:pt x="31" y="81"/>
                    <a:pt x="31" y="81"/>
                  </a:cubicBezTo>
                  <a:cubicBezTo>
                    <a:pt x="27" y="81"/>
                    <a:pt x="23" y="82"/>
                    <a:pt x="20" y="84"/>
                  </a:cubicBezTo>
                  <a:cubicBezTo>
                    <a:pt x="17" y="87"/>
                    <a:pt x="16" y="90"/>
                    <a:pt x="16" y="94"/>
                  </a:cubicBezTo>
                  <a:close/>
                  <a:moveTo>
                    <a:pt x="23" y="27"/>
                  </a:moveTo>
                  <a:cubicBezTo>
                    <a:pt x="23" y="32"/>
                    <a:pt x="24" y="36"/>
                    <a:pt x="27" y="39"/>
                  </a:cubicBezTo>
                  <a:cubicBezTo>
                    <a:pt x="29" y="42"/>
                    <a:pt x="33" y="43"/>
                    <a:pt x="38" y="43"/>
                  </a:cubicBezTo>
                  <a:cubicBezTo>
                    <a:pt x="48" y="43"/>
                    <a:pt x="53" y="38"/>
                    <a:pt x="53" y="27"/>
                  </a:cubicBezTo>
                  <a:cubicBezTo>
                    <a:pt x="53" y="22"/>
                    <a:pt x="51" y="18"/>
                    <a:pt x="49" y="15"/>
                  </a:cubicBezTo>
                  <a:cubicBezTo>
                    <a:pt x="46" y="12"/>
                    <a:pt x="43" y="11"/>
                    <a:pt x="38" y="11"/>
                  </a:cubicBezTo>
                  <a:cubicBezTo>
                    <a:pt x="33" y="11"/>
                    <a:pt x="29" y="12"/>
                    <a:pt x="27" y="15"/>
                  </a:cubicBezTo>
                  <a:cubicBezTo>
                    <a:pt x="24" y="18"/>
                    <a:pt x="23" y="22"/>
                    <a:pt x="23" y="27"/>
                  </a:cubicBezTo>
                  <a:close/>
                </a:path>
              </a:pathLst>
            </a:custGeom>
            <a:solidFill>
              <a:srgbClr val="C0181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24" name="Freeform 19"/>
            <p:cNvSpPr>
              <a:spLocks noEditPoints="1"/>
            </p:cNvSpPr>
            <p:nvPr/>
          </p:nvSpPr>
          <p:spPr bwMode="auto">
            <a:xfrm>
              <a:off x="991" y="1166"/>
              <a:ext cx="83" cy="98"/>
            </a:xfrm>
            <a:custGeom>
              <a:avLst/>
              <a:gdLst>
                <a:gd name="T0" fmla="*/ 39 w 70"/>
                <a:gd name="T1" fmla="*/ 83 h 83"/>
                <a:gd name="T2" fmla="*/ 10 w 70"/>
                <a:gd name="T3" fmla="*/ 72 h 83"/>
                <a:gd name="T4" fmla="*/ 0 w 70"/>
                <a:gd name="T5" fmla="*/ 42 h 83"/>
                <a:gd name="T6" fmla="*/ 9 w 70"/>
                <a:gd name="T7" fmla="*/ 11 h 83"/>
                <a:gd name="T8" fmla="*/ 36 w 70"/>
                <a:gd name="T9" fmla="*/ 0 h 83"/>
                <a:gd name="T10" fmla="*/ 61 w 70"/>
                <a:gd name="T11" fmla="*/ 10 h 83"/>
                <a:gd name="T12" fmla="*/ 70 w 70"/>
                <a:gd name="T13" fmla="*/ 36 h 83"/>
                <a:gd name="T14" fmla="*/ 70 w 70"/>
                <a:gd name="T15" fmla="*/ 45 h 83"/>
                <a:gd name="T16" fmla="*/ 17 w 70"/>
                <a:gd name="T17" fmla="*/ 45 h 83"/>
                <a:gd name="T18" fmla="*/ 23 w 70"/>
                <a:gd name="T19" fmla="*/ 63 h 83"/>
                <a:gd name="T20" fmla="*/ 40 w 70"/>
                <a:gd name="T21" fmla="*/ 69 h 83"/>
                <a:gd name="T22" fmla="*/ 53 w 70"/>
                <a:gd name="T23" fmla="*/ 68 h 83"/>
                <a:gd name="T24" fmla="*/ 66 w 70"/>
                <a:gd name="T25" fmla="*/ 64 h 83"/>
                <a:gd name="T26" fmla="*/ 66 w 70"/>
                <a:gd name="T27" fmla="*/ 77 h 83"/>
                <a:gd name="T28" fmla="*/ 54 w 70"/>
                <a:gd name="T29" fmla="*/ 82 h 83"/>
                <a:gd name="T30" fmla="*/ 39 w 70"/>
                <a:gd name="T31" fmla="*/ 83 h 83"/>
                <a:gd name="T32" fmla="*/ 36 w 70"/>
                <a:gd name="T33" fmla="*/ 13 h 83"/>
                <a:gd name="T34" fmla="*/ 23 w 70"/>
                <a:gd name="T35" fmla="*/ 18 h 83"/>
                <a:gd name="T36" fmla="*/ 17 w 70"/>
                <a:gd name="T37" fmla="*/ 33 h 83"/>
                <a:gd name="T38" fmla="*/ 54 w 70"/>
                <a:gd name="T39" fmla="*/ 33 h 83"/>
                <a:gd name="T40" fmla="*/ 49 w 70"/>
                <a:gd name="T41" fmla="*/ 18 h 83"/>
                <a:gd name="T42" fmla="*/ 36 w 70"/>
                <a:gd name="T43" fmla="*/ 1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0" h="83">
                  <a:moveTo>
                    <a:pt x="39" y="83"/>
                  </a:moveTo>
                  <a:cubicBezTo>
                    <a:pt x="27" y="83"/>
                    <a:pt x="17" y="79"/>
                    <a:pt x="10" y="72"/>
                  </a:cubicBezTo>
                  <a:cubicBezTo>
                    <a:pt x="3" y="65"/>
                    <a:pt x="0" y="55"/>
                    <a:pt x="0" y="42"/>
                  </a:cubicBezTo>
                  <a:cubicBezTo>
                    <a:pt x="0" y="29"/>
                    <a:pt x="3" y="19"/>
                    <a:pt x="9" y="11"/>
                  </a:cubicBezTo>
                  <a:cubicBezTo>
                    <a:pt x="16" y="4"/>
                    <a:pt x="25" y="0"/>
                    <a:pt x="36" y="0"/>
                  </a:cubicBezTo>
                  <a:cubicBezTo>
                    <a:pt x="47" y="0"/>
                    <a:pt x="55" y="3"/>
                    <a:pt x="61" y="10"/>
                  </a:cubicBezTo>
                  <a:cubicBezTo>
                    <a:pt x="67" y="16"/>
                    <a:pt x="70" y="25"/>
                    <a:pt x="70" y="36"/>
                  </a:cubicBezTo>
                  <a:cubicBezTo>
                    <a:pt x="70" y="45"/>
                    <a:pt x="70" y="45"/>
                    <a:pt x="70" y="45"/>
                  </a:cubicBezTo>
                  <a:cubicBezTo>
                    <a:pt x="17" y="45"/>
                    <a:pt x="17" y="45"/>
                    <a:pt x="17" y="45"/>
                  </a:cubicBezTo>
                  <a:cubicBezTo>
                    <a:pt x="17" y="53"/>
                    <a:pt x="19" y="59"/>
                    <a:pt x="23" y="63"/>
                  </a:cubicBezTo>
                  <a:cubicBezTo>
                    <a:pt x="27" y="67"/>
                    <a:pt x="33" y="69"/>
                    <a:pt x="40" y="69"/>
                  </a:cubicBezTo>
                  <a:cubicBezTo>
                    <a:pt x="45" y="69"/>
                    <a:pt x="49" y="69"/>
                    <a:pt x="53" y="68"/>
                  </a:cubicBezTo>
                  <a:cubicBezTo>
                    <a:pt x="57" y="67"/>
                    <a:pt x="62" y="66"/>
                    <a:pt x="66" y="64"/>
                  </a:cubicBezTo>
                  <a:cubicBezTo>
                    <a:pt x="66" y="77"/>
                    <a:pt x="66" y="77"/>
                    <a:pt x="66" y="77"/>
                  </a:cubicBezTo>
                  <a:cubicBezTo>
                    <a:pt x="62" y="79"/>
                    <a:pt x="58" y="81"/>
                    <a:pt x="54" y="82"/>
                  </a:cubicBezTo>
                  <a:cubicBezTo>
                    <a:pt x="49" y="82"/>
                    <a:pt x="45" y="83"/>
                    <a:pt x="39" y="83"/>
                  </a:cubicBezTo>
                  <a:close/>
                  <a:moveTo>
                    <a:pt x="36" y="13"/>
                  </a:moveTo>
                  <a:cubicBezTo>
                    <a:pt x="31" y="13"/>
                    <a:pt x="26" y="15"/>
                    <a:pt x="23" y="18"/>
                  </a:cubicBezTo>
                  <a:cubicBezTo>
                    <a:pt x="20" y="21"/>
                    <a:pt x="18" y="26"/>
                    <a:pt x="17" y="33"/>
                  </a:cubicBezTo>
                  <a:cubicBezTo>
                    <a:pt x="54" y="33"/>
                    <a:pt x="54" y="33"/>
                    <a:pt x="54" y="33"/>
                  </a:cubicBezTo>
                  <a:cubicBezTo>
                    <a:pt x="53" y="26"/>
                    <a:pt x="52" y="21"/>
                    <a:pt x="49" y="18"/>
                  </a:cubicBezTo>
                  <a:cubicBezTo>
                    <a:pt x="46" y="15"/>
                    <a:pt x="41" y="13"/>
                    <a:pt x="36" y="13"/>
                  </a:cubicBezTo>
                  <a:close/>
                </a:path>
              </a:pathLst>
            </a:custGeom>
            <a:solidFill>
              <a:srgbClr val="C0181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25" name="Freeform 20"/>
            <p:cNvSpPr>
              <a:spLocks/>
            </p:cNvSpPr>
            <p:nvPr/>
          </p:nvSpPr>
          <p:spPr bwMode="auto">
            <a:xfrm>
              <a:off x="1086" y="1147"/>
              <a:ext cx="60" cy="117"/>
            </a:xfrm>
            <a:custGeom>
              <a:avLst/>
              <a:gdLst>
                <a:gd name="T0" fmla="*/ 39 w 51"/>
                <a:gd name="T1" fmla="*/ 85 h 99"/>
                <a:gd name="T2" fmla="*/ 51 w 51"/>
                <a:gd name="T3" fmla="*/ 83 h 99"/>
                <a:gd name="T4" fmla="*/ 51 w 51"/>
                <a:gd name="T5" fmla="*/ 96 h 99"/>
                <a:gd name="T6" fmla="*/ 44 w 51"/>
                <a:gd name="T7" fmla="*/ 98 h 99"/>
                <a:gd name="T8" fmla="*/ 35 w 51"/>
                <a:gd name="T9" fmla="*/ 99 h 99"/>
                <a:gd name="T10" fmla="*/ 11 w 51"/>
                <a:gd name="T11" fmla="*/ 73 h 99"/>
                <a:gd name="T12" fmla="*/ 11 w 51"/>
                <a:gd name="T13" fmla="*/ 30 h 99"/>
                <a:gd name="T14" fmla="*/ 0 w 51"/>
                <a:gd name="T15" fmla="*/ 30 h 99"/>
                <a:gd name="T16" fmla="*/ 0 w 51"/>
                <a:gd name="T17" fmla="*/ 23 h 99"/>
                <a:gd name="T18" fmla="*/ 11 w 51"/>
                <a:gd name="T19" fmla="*/ 17 h 99"/>
                <a:gd name="T20" fmla="*/ 17 w 51"/>
                <a:gd name="T21" fmla="*/ 0 h 99"/>
                <a:gd name="T22" fmla="*/ 28 w 51"/>
                <a:gd name="T23" fmla="*/ 0 h 99"/>
                <a:gd name="T24" fmla="*/ 28 w 51"/>
                <a:gd name="T25" fmla="*/ 17 h 99"/>
                <a:gd name="T26" fmla="*/ 50 w 51"/>
                <a:gd name="T27" fmla="*/ 17 h 99"/>
                <a:gd name="T28" fmla="*/ 50 w 51"/>
                <a:gd name="T29" fmla="*/ 30 h 99"/>
                <a:gd name="T30" fmla="*/ 28 w 51"/>
                <a:gd name="T31" fmla="*/ 30 h 99"/>
                <a:gd name="T32" fmla="*/ 28 w 51"/>
                <a:gd name="T33" fmla="*/ 73 h 99"/>
                <a:gd name="T34" fmla="*/ 31 w 51"/>
                <a:gd name="T35" fmla="*/ 82 h 99"/>
                <a:gd name="T36" fmla="*/ 39 w 51"/>
                <a:gd name="T37" fmla="*/ 85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1" h="99">
                  <a:moveTo>
                    <a:pt x="39" y="85"/>
                  </a:moveTo>
                  <a:cubicBezTo>
                    <a:pt x="43" y="85"/>
                    <a:pt x="47" y="84"/>
                    <a:pt x="51" y="83"/>
                  </a:cubicBezTo>
                  <a:cubicBezTo>
                    <a:pt x="51" y="96"/>
                    <a:pt x="51" y="96"/>
                    <a:pt x="51" y="96"/>
                  </a:cubicBezTo>
                  <a:cubicBezTo>
                    <a:pt x="49" y="97"/>
                    <a:pt x="47" y="97"/>
                    <a:pt x="44" y="98"/>
                  </a:cubicBezTo>
                  <a:cubicBezTo>
                    <a:pt x="41" y="99"/>
                    <a:pt x="38" y="99"/>
                    <a:pt x="35" y="99"/>
                  </a:cubicBezTo>
                  <a:cubicBezTo>
                    <a:pt x="19" y="99"/>
                    <a:pt x="11" y="90"/>
                    <a:pt x="11" y="73"/>
                  </a:cubicBezTo>
                  <a:cubicBezTo>
                    <a:pt x="11" y="30"/>
                    <a:pt x="11" y="30"/>
                    <a:pt x="11" y="30"/>
                  </a:cubicBezTo>
                  <a:cubicBezTo>
                    <a:pt x="0" y="30"/>
                    <a:pt x="0" y="30"/>
                    <a:pt x="0" y="30"/>
                  </a:cubicBezTo>
                  <a:cubicBezTo>
                    <a:pt x="0" y="23"/>
                    <a:pt x="0" y="23"/>
                    <a:pt x="0" y="23"/>
                  </a:cubicBezTo>
                  <a:cubicBezTo>
                    <a:pt x="11" y="17"/>
                    <a:pt x="11" y="17"/>
                    <a:pt x="11" y="17"/>
                  </a:cubicBezTo>
                  <a:cubicBezTo>
                    <a:pt x="17" y="0"/>
                    <a:pt x="17" y="0"/>
                    <a:pt x="17" y="0"/>
                  </a:cubicBezTo>
                  <a:cubicBezTo>
                    <a:pt x="28" y="0"/>
                    <a:pt x="28" y="0"/>
                    <a:pt x="28" y="0"/>
                  </a:cubicBezTo>
                  <a:cubicBezTo>
                    <a:pt x="28" y="17"/>
                    <a:pt x="28" y="17"/>
                    <a:pt x="28" y="17"/>
                  </a:cubicBezTo>
                  <a:cubicBezTo>
                    <a:pt x="50" y="17"/>
                    <a:pt x="50" y="17"/>
                    <a:pt x="50" y="17"/>
                  </a:cubicBezTo>
                  <a:cubicBezTo>
                    <a:pt x="50" y="30"/>
                    <a:pt x="50" y="30"/>
                    <a:pt x="50" y="30"/>
                  </a:cubicBezTo>
                  <a:cubicBezTo>
                    <a:pt x="28" y="30"/>
                    <a:pt x="28" y="30"/>
                    <a:pt x="28" y="30"/>
                  </a:cubicBezTo>
                  <a:cubicBezTo>
                    <a:pt x="28" y="73"/>
                    <a:pt x="28" y="73"/>
                    <a:pt x="28" y="73"/>
                  </a:cubicBezTo>
                  <a:cubicBezTo>
                    <a:pt x="28" y="77"/>
                    <a:pt x="29" y="80"/>
                    <a:pt x="31" y="82"/>
                  </a:cubicBezTo>
                  <a:cubicBezTo>
                    <a:pt x="33" y="84"/>
                    <a:pt x="35" y="85"/>
                    <a:pt x="39" y="85"/>
                  </a:cubicBezTo>
                  <a:close/>
                </a:path>
              </a:pathLst>
            </a:custGeom>
            <a:solidFill>
              <a:srgbClr val="C0181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26" name="Freeform 21"/>
            <p:cNvSpPr>
              <a:spLocks/>
            </p:cNvSpPr>
            <p:nvPr/>
          </p:nvSpPr>
          <p:spPr bwMode="auto">
            <a:xfrm>
              <a:off x="1163" y="1129"/>
              <a:ext cx="84" cy="133"/>
            </a:xfrm>
            <a:custGeom>
              <a:avLst/>
              <a:gdLst>
                <a:gd name="T0" fmla="*/ 71 w 71"/>
                <a:gd name="T1" fmla="*/ 112 h 112"/>
                <a:gd name="T2" fmla="*/ 54 w 71"/>
                <a:gd name="T3" fmla="*/ 112 h 112"/>
                <a:gd name="T4" fmla="*/ 54 w 71"/>
                <a:gd name="T5" fmla="*/ 63 h 112"/>
                <a:gd name="T6" fmla="*/ 50 w 71"/>
                <a:gd name="T7" fmla="*/ 49 h 112"/>
                <a:gd name="T8" fmla="*/ 38 w 71"/>
                <a:gd name="T9" fmla="*/ 45 h 112"/>
                <a:gd name="T10" fmla="*/ 22 w 71"/>
                <a:gd name="T11" fmla="*/ 51 h 112"/>
                <a:gd name="T12" fmla="*/ 17 w 71"/>
                <a:gd name="T13" fmla="*/ 73 h 112"/>
                <a:gd name="T14" fmla="*/ 17 w 71"/>
                <a:gd name="T15" fmla="*/ 112 h 112"/>
                <a:gd name="T16" fmla="*/ 0 w 71"/>
                <a:gd name="T17" fmla="*/ 112 h 112"/>
                <a:gd name="T18" fmla="*/ 0 w 71"/>
                <a:gd name="T19" fmla="*/ 0 h 112"/>
                <a:gd name="T20" fmla="*/ 17 w 71"/>
                <a:gd name="T21" fmla="*/ 0 h 112"/>
                <a:gd name="T22" fmla="*/ 17 w 71"/>
                <a:gd name="T23" fmla="*/ 28 h 112"/>
                <a:gd name="T24" fmla="*/ 17 w 71"/>
                <a:gd name="T25" fmla="*/ 43 h 112"/>
                <a:gd name="T26" fmla="*/ 18 w 71"/>
                <a:gd name="T27" fmla="*/ 43 h 112"/>
                <a:gd name="T28" fmla="*/ 27 w 71"/>
                <a:gd name="T29" fmla="*/ 34 h 112"/>
                <a:gd name="T30" fmla="*/ 42 w 71"/>
                <a:gd name="T31" fmla="*/ 31 h 112"/>
                <a:gd name="T32" fmla="*/ 71 w 71"/>
                <a:gd name="T33" fmla="*/ 60 h 112"/>
                <a:gd name="T34" fmla="*/ 71 w 71"/>
                <a:gd name="T35" fmla="*/ 112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1" h="112">
                  <a:moveTo>
                    <a:pt x="71" y="112"/>
                  </a:moveTo>
                  <a:cubicBezTo>
                    <a:pt x="54" y="112"/>
                    <a:pt x="54" y="112"/>
                    <a:pt x="54" y="112"/>
                  </a:cubicBezTo>
                  <a:cubicBezTo>
                    <a:pt x="54" y="63"/>
                    <a:pt x="54" y="63"/>
                    <a:pt x="54" y="63"/>
                  </a:cubicBezTo>
                  <a:cubicBezTo>
                    <a:pt x="54" y="57"/>
                    <a:pt x="52" y="52"/>
                    <a:pt x="50" y="49"/>
                  </a:cubicBezTo>
                  <a:cubicBezTo>
                    <a:pt x="47" y="46"/>
                    <a:pt x="44" y="45"/>
                    <a:pt x="38" y="45"/>
                  </a:cubicBezTo>
                  <a:cubicBezTo>
                    <a:pt x="31" y="45"/>
                    <a:pt x="26" y="47"/>
                    <a:pt x="22" y="51"/>
                  </a:cubicBezTo>
                  <a:cubicBezTo>
                    <a:pt x="19" y="56"/>
                    <a:pt x="17" y="63"/>
                    <a:pt x="17" y="73"/>
                  </a:cubicBezTo>
                  <a:cubicBezTo>
                    <a:pt x="17" y="112"/>
                    <a:pt x="17" y="112"/>
                    <a:pt x="17" y="112"/>
                  </a:cubicBezTo>
                  <a:cubicBezTo>
                    <a:pt x="0" y="112"/>
                    <a:pt x="0" y="112"/>
                    <a:pt x="0" y="112"/>
                  </a:cubicBezTo>
                  <a:cubicBezTo>
                    <a:pt x="0" y="0"/>
                    <a:pt x="0" y="0"/>
                    <a:pt x="0" y="0"/>
                  </a:cubicBezTo>
                  <a:cubicBezTo>
                    <a:pt x="17" y="0"/>
                    <a:pt x="17" y="0"/>
                    <a:pt x="17" y="0"/>
                  </a:cubicBezTo>
                  <a:cubicBezTo>
                    <a:pt x="17" y="28"/>
                    <a:pt x="17" y="28"/>
                    <a:pt x="17" y="28"/>
                  </a:cubicBezTo>
                  <a:cubicBezTo>
                    <a:pt x="17" y="33"/>
                    <a:pt x="17" y="38"/>
                    <a:pt x="17" y="43"/>
                  </a:cubicBezTo>
                  <a:cubicBezTo>
                    <a:pt x="18" y="43"/>
                    <a:pt x="18" y="43"/>
                    <a:pt x="18" y="43"/>
                  </a:cubicBezTo>
                  <a:cubicBezTo>
                    <a:pt x="20" y="39"/>
                    <a:pt x="23" y="36"/>
                    <a:pt x="27" y="34"/>
                  </a:cubicBezTo>
                  <a:cubicBezTo>
                    <a:pt x="31" y="32"/>
                    <a:pt x="36" y="31"/>
                    <a:pt x="42" y="31"/>
                  </a:cubicBezTo>
                  <a:cubicBezTo>
                    <a:pt x="61" y="31"/>
                    <a:pt x="71" y="41"/>
                    <a:pt x="71" y="60"/>
                  </a:cubicBezTo>
                  <a:lnTo>
                    <a:pt x="71" y="112"/>
                  </a:lnTo>
                  <a:close/>
                </a:path>
              </a:pathLst>
            </a:custGeom>
            <a:solidFill>
              <a:srgbClr val="C0181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27" name="Freeform 22"/>
            <p:cNvSpPr>
              <a:spLocks noEditPoints="1"/>
            </p:cNvSpPr>
            <p:nvPr/>
          </p:nvSpPr>
          <p:spPr bwMode="auto">
            <a:xfrm>
              <a:off x="1268" y="1166"/>
              <a:ext cx="84" cy="98"/>
            </a:xfrm>
            <a:custGeom>
              <a:avLst/>
              <a:gdLst>
                <a:gd name="T0" fmla="*/ 40 w 71"/>
                <a:gd name="T1" fmla="*/ 83 h 83"/>
                <a:gd name="T2" fmla="*/ 11 w 71"/>
                <a:gd name="T3" fmla="*/ 72 h 83"/>
                <a:gd name="T4" fmla="*/ 0 w 71"/>
                <a:gd name="T5" fmla="*/ 42 h 83"/>
                <a:gd name="T6" fmla="*/ 10 w 71"/>
                <a:gd name="T7" fmla="*/ 11 h 83"/>
                <a:gd name="T8" fmla="*/ 37 w 71"/>
                <a:gd name="T9" fmla="*/ 0 h 83"/>
                <a:gd name="T10" fmla="*/ 62 w 71"/>
                <a:gd name="T11" fmla="*/ 10 h 83"/>
                <a:gd name="T12" fmla="*/ 71 w 71"/>
                <a:gd name="T13" fmla="*/ 36 h 83"/>
                <a:gd name="T14" fmla="*/ 71 w 71"/>
                <a:gd name="T15" fmla="*/ 45 h 83"/>
                <a:gd name="T16" fmla="*/ 18 w 71"/>
                <a:gd name="T17" fmla="*/ 45 h 83"/>
                <a:gd name="T18" fmla="*/ 24 w 71"/>
                <a:gd name="T19" fmla="*/ 63 h 83"/>
                <a:gd name="T20" fmla="*/ 41 w 71"/>
                <a:gd name="T21" fmla="*/ 69 h 83"/>
                <a:gd name="T22" fmla="*/ 54 w 71"/>
                <a:gd name="T23" fmla="*/ 68 h 83"/>
                <a:gd name="T24" fmla="*/ 67 w 71"/>
                <a:gd name="T25" fmla="*/ 64 h 83"/>
                <a:gd name="T26" fmla="*/ 67 w 71"/>
                <a:gd name="T27" fmla="*/ 77 h 83"/>
                <a:gd name="T28" fmla="*/ 54 w 71"/>
                <a:gd name="T29" fmla="*/ 82 h 83"/>
                <a:gd name="T30" fmla="*/ 40 w 71"/>
                <a:gd name="T31" fmla="*/ 83 h 83"/>
                <a:gd name="T32" fmla="*/ 37 w 71"/>
                <a:gd name="T33" fmla="*/ 13 h 83"/>
                <a:gd name="T34" fmla="*/ 24 w 71"/>
                <a:gd name="T35" fmla="*/ 18 h 83"/>
                <a:gd name="T36" fmla="*/ 18 w 71"/>
                <a:gd name="T37" fmla="*/ 33 h 83"/>
                <a:gd name="T38" fmla="*/ 54 w 71"/>
                <a:gd name="T39" fmla="*/ 33 h 83"/>
                <a:gd name="T40" fmla="*/ 49 w 71"/>
                <a:gd name="T41" fmla="*/ 18 h 83"/>
                <a:gd name="T42" fmla="*/ 37 w 71"/>
                <a:gd name="T43" fmla="*/ 1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1" h="83">
                  <a:moveTo>
                    <a:pt x="40" y="83"/>
                  </a:moveTo>
                  <a:cubicBezTo>
                    <a:pt x="27" y="83"/>
                    <a:pt x="18" y="79"/>
                    <a:pt x="11" y="72"/>
                  </a:cubicBezTo>
                  <a:cubicBezTo>
                    <a:pt x="4" y="65"/>
                    <a:pt x="0" y="55"/>
                    <a:pt x="0" y="42"/>
                  </a:cubicBezTo>
                  <a:cubicBezTo>
                    <a:pt x="0" y="29"/>
                    <a:pt x="3" y="19"/>
                    <a:pt x="10" y="11"/>
                  </a:cubicBezTo>
                  <a:cubicBezTo>
                    <a:pt x="16" y="4"/>
                    <a:pt x="25" y="0"/>
                    <a:pt x="37" y="0"/>
                  </a:cubicBezTo>
                  <a:cubicBezTo>
                    <a:pt x="47" y="0"/>
                    <a:pt x="55" y="3"/>
                    <a:pt x="62" y="10"/>
                  </a:cubicBezTo>
                  <a:cubicBezTo>
                    <a:pt x="68" y="16"/>
                    <a:pt x="71" y="25"/>
                    <a:pt x="71" y="36"/>
                  </a:cubicBezTo>
                  <a:cubicBezTo>
                    <a:pt x="71" y="45"/>
                    <a:pt x="71" y="45"/>
                    <a:pt x="71" y="45"/>
                  </a:cubicBezTo>
                  <a:cubicBezTo>
                    <a:pt x="18" y="45"/>
                    <a:pt x="18" y="45"/>
                    <a:pt x="18" y="45"/>
                  </a:cubicBezTo>
                  <a:cubicBezTo>
                    <a:pt x="18" y="53"/>
                    <a:pt x="20" y="59"/>
                    <a:pt x="24" y="63"/>
                  </a:cubicBezTo>
                  <a:cubicBezTo>
                    <a:pt x="28" y="67"/>
                    <a:pt x="33" y="69"/>
                    <a:pt x="41" y="69"/>
                  </a:cubicBezTo>
                  <a:cubicBezTo>
                    <a:pt x="45" y="69"/>
                    <a:pt x="50" y="69"/>
                    <a:pt x="54" y="68"/>
                  </a:cubicBezTo>
                  <a:cubicBezTo>
                    <a:pt x="58" y="67"/>
                    <a:pt x="62" y="66"/>
                    <a:pt x="67" y="64"/>
                  </a:cubicBezTo>
                  <a:cubicBezTo>
                    <a:pt x="67" y="77"/>
                    <a:pt x="67" y="77"/>
                    <a:pt x="67" y="77"/>
                  </a:cubicBezTo>
                  <a:cubicBezTo>
                    <a:pt x="63" y="79"/>
                    <a:pt x="58" y="81"/>
                    <a:pt x="54" y="82"/>
                  </a:cubicBezTo>
                  <a:cubicBezTo>
                    <a:pt x="50" y="82"/>
                    <a:pt x="45" y="83"/>
                    <a:pt x="40" y="83"/>
                  </a:cubicBezTo>
                  <a:close/>
                  <a:moveTo>
                    <a:pt x="37" y="13"/>
                  </a:moveTo>
                  <a:cubicBezTo>
                    <a:pt x="31" y="13"/>
                    <a:pt x="27" y="15"/>
                    <a:pt x="24" y="18"/>
                  </a:cubicBezTo>
                  <a:cubicBezTo>
                    <a:pt x="20" y="21"/>
                    <a:pt x="18" y="26"/>
                    <a:pt x="18" y="33"/>
                  </a:cubicBezTo>
                  <a:cubicBezTo>
                    <a:pt x="54" y="33"/>
                    <a:pt x="54" y="33"/>
                    <a:pt x="54" y="33"/>
                  </a:cubicBezTo>
                  <a:cubicBezTo>
                    <a:pt x="54" y="26"/>
                    <a:pt x="52" y="21"/>
                    <a:pt x="49" y="18"/>
                  </a:cubicBezTo>
                  <a:cubicBezTo>
                    <a:pt x="46" y="15"/>
                    <a:pt x="42" y="13"/>
                    <a:pt x="37" y="13"/>
                  </a:cubicBezTo>
                  <a:close/>
                </a:path>
              </a:pathLst>
            </a:custGeom>
            <a:solidFill>
              <a:srgbClr val="C0181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28" name="Freeform 23"/>
            <p:cNvSpPr>
              <a:spLocks/>
            </p:cNvSpPr>
            <p:nvPr/>
          </p:nvSpPr>
          <p:spPr bwMode="auto">
            <a:xfrm>
              <a:off x="1374" y="1166"/>
              <a:ext cx="58" cy="96"/>
            </a:xfrm>
            <a:custGeom>
              <a:avLst/>
              <a:gdLst>
                <a:gd name="T0" fmla="*/ 40 w 49"/>
                <a:gd name="T1" fmla="*/ 0 h 81"/>
                <a:gd name="T2" fmla="*/ 49 w 49"/>
                <a:gd name="T3" fmla="*/ 1 h 81"/>
                <a:gd name="T4" fmla="*/ 47 w 49"/>
                <a:gd name="T5" fmla="*/ 17 h 81"/>
                <a:gd name="T6" fmla="*/ 40 w 49"/>
                <a:gd name="T7" fmla="*/ 16 h 81"/>
                <a:gd name="T8" fmla="*/ 23 w 49"/>
                <a:gd name="T9" fmla="*/ 22 h 81"/>
                <a:gd name="T10" fmla="*/ 17 w 49"/>
                <a:gd name="T11" fmla="*/ 40 h 81"/>
                <a:gd name="T12" fmla="*/ 17 w 49"/>
                <a:gd name="T13" fmla="*/ 81 h 81"/>
                <a:gd name="T14" fmla="*/ 0 w 49"/>
                <a:gd name="T15" fmla="*/ 81 h 81"/>
                <a:gd name="T16" fmla="*/ 0 w 49"/>
                <a:gd name="T17" fmla="*/ 1 h 81"/>
                <a:gd name="T18" fmla="*/ 13 w 49"/>
                <a:gd name="T19" fmla="*/ 1 h 81"/>
                <a:gd name="T20" fmla="*/ 15 w 49"/>
                <a:gd name="T21" fmla="*/ 16 h 81"/>
                <a:gd name="T22" fmla="*/ 16 w 49"/>
                <a:gd name="T23" fmla="*/ 16 h 81"/>
                <a:gd name="T24" fmla="*/ 27 w 49"/>
                <a:gd name="T25" fmla="*/ 4 h 81"/>
                <a:gd name="T26" fmla="*/ 40 w 49"/>
                <a:gd name="T27" fmla="*/ 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9" h="81">
                  <a:moveTo>
                    <a:pt x="40" y="0"/>
                  </a:moveTo>
                  <a:cubicBezTo>
                    <a:pt x="44" y="0"/>
                    <a:pt x="47" y="0"/>
                    <a:pt x="49" y="1"/>
                  </a:cubicBezTo>
                  <a:cubicBezTo>
                    <a:pt x="47" y="17"/>
                    <a:pt x="47" y="17"/>
                    <a:pt x="47" y="17"/>
                  </a:cubicBezTo>
                  <a:cubicBezTo>
                    <a:pt x="45" y="16"/>
                    <a:pt x="42" y="16"/>
                    <a:pt x="40" y="16"/>
                  </a:cubicBezTo>
                  <a:cubicBezTo>
                    <a:pt x="33" y="16"/>
                    <a:pt x="27" y="18"/>
                    <a:pt x="23" y="22"/>
                  </a:cubicBezTo>
                  <a:cubicBezTo>
                    <a:pt x="19" y="27"/>
                    <a:pt x="17" y="33"/>
                    <a:pt x="17" y="40"/>
                  </a:cubicBezTo>
                  <a:cubicBezTo>
                    <a:pt x="17" y="81"/>
                    <a:pt x="17" y="81"/>
                    <a:pt x="17" y="81"/>
                  </a:cubicBezTo>
                  <a:cubicBezTo>
                    <a:pt x="0" y="81"/>
                    <a:pt x="0" y="81"/>
                    <a:pt x="0" y="81"/>
                  </a:cubicBezTo>
                  <a:cubicBezTo>
                    <a:pt x="0" y="1"/>
                    <a:pt x="0" y="1"/>
                    <a:pt x="0" y="1"/>
                  </a:cubicBezTo>
                  <a:cubicBezTo>
                    <a:pt x="13" y="1"/>
                    <a:pt x="13" y="1"/>
                    <a:pt x="13" y="1"/>
                  </a:cubicBezTo>
                  <a:cubicBezTo>
                    <a:pt x="15" y="16"/>
                    <a:pt x="15" y="16"/>
                    <a:pt x="15" y="16"/>
                  </a:cubicBezTo>
                  <a:cubicBezTo>
                    <a:pt x="16" y="16"/>
                    <a:pt x="16" y="16"/>
                    <a:pt x="16" y="16"/>
                  </a:cubicBezTo>
                  <a:cubicBezTo>
                    <a:pt x="19" y="11"/>
                    <a:pt x="22" y="7"/>
                    <a:pt x="27" y="4"/>
                  </a:cubicBezTo>
                  <a:cubicBezTo>
                    <a:pt x="31" y="1"/>
                    <a:pt x="36" y="0"/>
                    <a:pt x="40" y="0"/>
                  </a:cubicBezTo>
                  <a:close/>
                </a:path>
              </a:pathLst>
            </a:custGeom>
            <a:solidFill>
              <a:srgbClr val="C0181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29" name="Freeform 24"/>
            <p:cNvSpPr>
              <a:spLocks noEditPoints="1"/>
            </p:cNvSpPr>
            <p:nvPr/>
          </p:nvSpPr>
          <p:spPr bwMode="auto">
            <a:xfrm>
              <a:off x="1495" y="1131"/>
              <a:ext cx="22" cy="131"/>
            </a:xfrm>
            <a:custGeom>
              <a:avLst/>
              <a:gdLst>
                <a:gd name="T0" fmla="*/ 0 w 19"/>
                <a:gd name="T1" fmla="*/ 9 h 110"/>
                <a:gd name="T2" fmla="*/ 2 w 19"/>
                <a:gd name="T3" fmla="*/ 2 h 110"/>
                <a:gd name="T4" fmla="*/ 9 w 19"/>
                <a:gd name="T5" fmla="*/ 0 h 110"/>
                <a:gd name="T6" fmla="*/ 16 w 19"/>
                <a:gd name="T7" fmla="*/ 2 h 110"/>
                <a:gd name="T8" fmla="*/ 19 w 19"/>
                <a:gd name="T9" fmla="*/ 9 h 110"/>
                <a:gd name="T10" fmla="*/ 16 w 19"/>
                <a:gd name="T11" fmla="*/ 16 h 110"/>
                <a:gd name="T12" fmla="*/ 9 w 19"/>
                <a:gd name="T13" fmla="*/ 19 h 110"/>
                <a:gd name="T14" fmla="*/ 2 w 19"/>
                <a:gd name="T15" fmla="*/ 16 h 110"/>
                <a:gd name="T16" fmla="*/ 0 w 19"/>
                <a:gd name="T17" fmla="*/ 9 h 110"/>
                <a:gd name="T18" fmla="*/ 18 w 19"/>
                <a:gd name="T19" fmla="*/ 110 h 110"/>
                <a:gd name="T20" fmla="*/ 1 w 19"/>
                <a:gd name="T21" fmla="*/ 110 h 110"/>
                <a:gd name="T22" fmla="*/ 1 w 19"/>
                <a:gd name="T23" fmla="*/ 30 h 110"/>
                <a:gd name="T24" fmla="*/ 18 w 19"/>
                <a:gd name="T25" fmla="*/ 30 h 110"/>
                <a:gd name="T26" fmla="*/ 18 w 19"/>
                <a:gd name="T27" fmla="*/ 11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110">
                  <a:moveTo>
                    <a:pt x="0" y="9"/>
                  </a:moveTo>
                  <a:cubicBezTo>
                    <a:pt x="0" y="6"/>
                    <a:pt x="1" y="4"/>
                    <a:pt x="2" y="2"/>
                  </a:cubicBezTo>
                  <a:cubicBezTo>
                    <a:pt x="4" y="1"/>
                    <a:pt x="6" y="0"/>
                    <a:pt x="9" y="0"/>
                  </a:cubicBezTo>
                  <a:cubicBezTo>
                    <a:pt x="12" y="0"/>
                    <a:pt x="15" y="1"/>
                    <a:pt x="16" y="2"/>
                  </a:cubicBezTo>
                  <a:cubicBezTo>
                    <a:pt x="18" y="4"/>
                    <a:pt x="19" y="6"/>
                    <a:pt x="19" y="9"/>
                  </a:cubicBezTo>
                  <a:cubicBezTo>
                    <a:pt x="19" y="12"/>
                    <a:pt x="18" y="14"/>
                    <a:pt x="16" y="16"/>
                  </a:cubicBezTo>
                  <a:cubicBezTo>
                    <a:pt x="15" y="18"/>
                    <a:pt x="12" y="19"/>
                    <a:pt x="9" y="19"/>
                  </a:cubicBezTo>
                  <a:cubicBezTo>
                    <a:pt x="6" y="19"/>
                    <a:pt x="4" y="18"/>
                    <a:pt x="2" y="16"/>
                  </a:cubicBezTo>
                  <a:cubicBezTo>
                    <a:pt x="1" y="14"/>
                    <a:pt x="0" y="12"/>
                    <a:pt x="0" y="9"/>
                  </a:cubicBezTo>
                  <a:close/>
                  <a:moveTo>
                    <a:pt x="18" y="110"/>
                  </a:moveTo>
                  <a:cubicBezTo>
                    <a:pt x="1" y="110"/>
                    <a:pt x="1" y="110"/>
                    <a:pt x="1" y="110"/>
                  </a:cubicBezTo>
                  <a:cubicBezTo>
                    <a:pt x="1" y="30"/>
                    <a:pt x="1" y="30"/>
                    <a:pt x="1" y="30"/>
                  </a:cubicBezTo>
                  <a:cubicBezTo>
                    <a:pt x="18" y="30"/>
                    <a:pt x="18" y="30"/>
                    <a:pt x="18" y="30"/>
                  </a:cubicBezTo>
                  <a:lnTo>
                    <a:pt x="18" y="110"/>
                  </a:lnTo>
                  <a:close/>
                </a:path>
              </a:pathLst>
            </a:custGeom>
            <a:solidFill>
              <a:srgbClr val="C0181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30" name="Freeform 25"/>
            <p:cNvSpPr>
              <a:spLocks/>
            </p:cNvSpPr>
            <p:nvPr/>
          </p:nvSpPr>
          <p:spPr bwMode="auto">
            <a:xfrm>
              <a:off x="1537" y="1166"/>
              <a:ext cx="70" cy="98"/>
            </a:xfrm>
            <a:custGeom>
              <a:avLst/>
              <a:gdLst>
                <a:gd name="T0" fmla="*/ 59 w 59"/>
                <a:gd name="T1" fmla="*/ 59 h 83"/>
                <a:gd name="T2" fmla="*/ 50 w 59"/>
                <a:gd name="T3" fmla="*/ 77 h 83"/>
                <a:gd name="T4" fmla="*/ 26 w 59"/>
                <a:gd name="T5" fmla="*/ 83 h 83"/>
                <a:gd name="T6" fmla="*/ 0 w 59"/>
                <a:gd name="T7" fmla="*/ 78 h 83"/>
                <a:gd name="T8" fmla="*/ 0 w 59"/>
                <a:gd name="T9" fmla="*/ 63 h 83"/>
                <a:gd name="T10" fmla="*/ 26 w 59"/>
                <a:gd name="T11" fmla="*/ 70 h 83"/>
                <a:gd name="T12" fmla="*/ 42 w 59"/>
                <a:gd name="T13" fmla="*/ 60 h 83"/>
                <a:gd name="T14" fmla="*/ 40 w 59"/>
                <a:gd name="T15" fmla="*/ 55 h 83"/>
                <a:gd name="T16" fmla="*/ 34 w 59"/>
                <a:gd name="T17" fmla="*/ 51 h 83"/>
                <a:gd name="T18" fmla="*/ 23 w 59"/>
                <a:gd name="T19" fmla="*/ 46 h 83"/>
                <a:gd name="T20" fmla="*/ 5 w 59"/>
                <a:gd name="T21" fmla="*/ 35 h 83"/>
                <a:gd name="T22" fmla="*/ 0 w 59"/>
                <a:gd name="T23" fmla="*/ 22 h 83"/>
                <a:gd name="T24" fmla="*/ 8 w 59"/>
                <a:gd name="T25" fmla="*/ 6 h 83"/>
                <a:gd name="T26" fmla="*/ 31 w 59"/>
                <a:gd name="T27" fmla="*/ 0 h 83"/>
                <a:gd name="T28" fmla="*/ 57 w 59"/>
                <a:gd name="T29" fmla="*/ 6 h 83"/>
                <a:gd name="T30" fmla="*/ 52 w 59"/>
                <a:gd name="T31" fmla="*/ 18 h 83"/>
                <a:gd name="T32" fmla="*/ 30 w 59"/>
                <a:gd name="T33" fmla="*/ 13 h 83"/>
                <a:gd name="T34" fmla="*/ 17 w 59"/>
                <a:gd name="T35" fmla="*/ 21 h 83"/>
                <a:gd name="T36" fmla="*/ 20 w 59"/>
                <a:gd name="T37" fmla="*/ 27 h 83"/>
                <a:gd name="T38" fmla="*/ 35 w 59"/>
                <a:gd name="T39" fmla="*/ 34 h 83"/>
                <a:gd name="T40" fmla="*/ 50 w 59"/>
                <a:gd name="T41" fmla="*/ 41 h 83"/>
                <a:gd name="T42" fmla="*/ 56 w 59"/>
                <a:gd name="T43" fmla="*/ 49 h 83"/>
                <a:gd name="T44" fmla="*/ 59 w 59"/>
                <a:gd name="T45" fmla="*/ 59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9" h="83">
                  <a:moveTo>
                    <a:pt x="59" y="59"/>
                  </a:moveTo>
                  <a:cubicBezTo>
                    <a:pt x="59" y="66"/>
                    <a:pt x="56" y="72"/>
                    <a:pt x="50" y="77"/>
                  </a:cubicBezTo>
                  <a:cubicBezTo>
                    <a:pt x="44" y="81"/>
                    <a:pt x="36" y="83"/>
                    <a:pt x="26" y="83"/>
                  </a:cubicBezTo>
                  <a:cubicBezTo>
                    <a:pt x="15" y="83"/>
                    <a:pt x="6" y="81"/>
                    <a:pt x="0" y="78"/>
                  </a:cubicBezTo>
                  <a:cubicBezTo>
                    <a:pt x="0" y="63"/>
                    <a:pt x="0" y="63"/>
                    <a:pt x="0" y="63"/>
                  </a:cubicBezTo>
                  <a:cubicBezTo>
                    <a:pt x="9" y="68"/>
                    <a:pt x="18" y="70"/>
                    <a:pt x="26" y="70"/>
                  </a:cubicBezTo>
                  <a:cubicBezTo>
                    <a:pt x="37" y="70"/>
                    <a:pt x="42" y="67"/>
                    <a:pt x="42" y="60"/>
                  </a:cubicBezTo>
                  <a:cubicBezTo>
                    <a:pt x="42" y="58"/>
                    <a:pt x="41" y="57"/>
                    <a:pt x="40" y="55"/>
                  </a:cubicBezTo>
                  <a:cubicBezTo>
                    <a:pt x="39" y="54"/>
                    <a:pt x="37" y="53"/>
                    <a:pt x="34" y="51"/>
                  </a:cubicBezTo>
                  <a:cubicBezTo>
                    <a:pt x="32" y="50"/>
                    <a:pt x="28" y="48"/>
                    <a:pt x="23" y="46"/>
                  </a:cubicBezTo>
                  <a:cubicBezTo>
                    <a:pt x="14" y="43"/>
                    <a:pt x="8" y="39"/>
                    <a:pt x="5" y="35"/>
                  </a:cubicBezTo>
                  <a:cubicBezTo>
                    <a:pt x="1" y="32"/>
                    <a:pt x="0" y="27"/>
                    <a:pt x="0" y="22"/>
                  </a:cubicBezTo>
                  <a:cubicBezTo>
                    <a:pt x="0" y="15"/>
                    <a:pt x="3" y="9"/>
                    <a:pt x="8" y="6"/>
                  </a:cubicBezTo>
                  <a:cubicBezTo>
                    <a:pt x="14" y="2"/>
                    <a:pt x="21" y="0"/>
                    <a:pt x="31" y="0"/>
                  </a:cubicBezTo>
                  <a:cubicBezTo>
                    <a:pt x="40" y="0"/>
                    <a:pt x="49" y="2"/>
                    <a:pt x="57" y="6"/>
                  </a:cubicBezTo>
                  <a:cubicBezTo>
                    <a:pt x="52" y="18"/>
                    <a:pt x="52" y="18"/>
                    <a:pt x="52" y="18"/>
                  </a:cubicBezTo>
                  <a:cubicBezTo>
                    <a:pt x="43" y="15"/>
                    <a:pt x="36" y="13"/>
                    <a:pt x="30" y="13"/>
                  </a:cubicBezTo>
                  <a:cubicBezTo>
                    <a:pt x="21" y="13"/>
                    <a:pt x="17" y="16"/>
                    <a:pt x="17" y="21"/>
                  </a:cubicBezTo>
                  <a:cubicBezTo>
                    <a:pt x="17" y="23"/>
                    <a:pt x="18" y="25"/>
                    <a:pt x="20" y="27"/>
                  </a:cubicBezTo>
                  <a:cubicBezTo>
                    <a:pt x="22" y="29"/>
                    <a:pt x="28" y="31"/>
                    <a:pt x="35" y="34"/>
                  </a:cubicBezTo>
                  <a:cubicBezTo>
                    <a:pt x="42" y="37"/>
                    <a:pt x="47" y="39"/>
                    <a:pt x="50" y="41"/>
                  </a:cubicBezTo>
                  <a:cubicBezTo>
                    <a:pt x="53" y="43"/>
                    <a:pt x="55" y="46"/>
                    <a:pt x="56" y="49"/>
                  </a:cubicBezTo>
                  <a:cubicBezTo>
                    <a:pt x="58" y="51"/>
                    <a:pt x="59" y="55"/>
                    <a:pt x="59" y="59"/>
                  </a:cubicBezTo>
                  <a:close/>
                </a:path>
              </a:pathLst>
            </a:custGeom>
            <a:solidFill>
              <a:srgbClr val="C0181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31" name="Freeform 26"/>
            <p:cNvSpPr>
              <a:spLocks noEditPoints="1"/>
            </p:cNvSpPr>
            <p:nvPr/>
          </p:nvSpPr>
          <p:spPr bwMode="auto">
            <a:xfrm>
              <a:off x="1675" y="1166"/>
              <a:ext cx="85" cy="139"/>
            </a:xfrm>
            <a:custGeom>
              <a:avLst/>
              <a:gdLst>
                <a:gd name="T0" fmla="*/ 40 w 72"/>
                <a:gd name="T1" fmla="*/ 83 h 117"/>
                <a:gd name="T2" fmla="*/ 17 w 72"/>
                <a:gd name="T3" fmla="*/ 72 h 117"/>
                <a:gd name="T4" fmla="*/ 16 w 72"/>
                <a:gd name="T5" fmla="*/ 72 h 117"/>
                <a:gd name="T6" fmla="*/ 17 w 72"/>
                <a:gd name="T7" fmla="*/ 84 h 117"/>
                <a:gd name="T8" fmla="*/ 17 w 72"/>
                <a:gd name="T9" fmla="*/ 117 h 117"/>
                <a:gd name="T10" fmla="*/ 0 w 72"/>
                <a:gd name="T11" fmla="*/ 117 h 117"/>
                <a:gd name="T12" fmla="*/ 0 w 72"/>
                <a:gd name="T13" fmla="*/ 1 h 117"/>
                <a:gd name="T14" fmla="*/ 14 w 72"/>
                <a:gd name="T15" fmla="*/ 1 h 117"/>
                <a:gd name="T16" fmla="*/ 16 w 72"/>
                <a:gd name="T17" fmla="*/ 12 h 117"/>
                <a:gd name="T18" fmla="*/ 17 w 72"/>
                <a:gd name="T19" fmla="*/ 12 h 117"/>
                <a:gd name="T20" fmla="*/ 41 w 72"/>
                <a:gd name="T21" fmla="*/ 0 h 117"/>
                <a:gd name="T22" fmla="*/ 64 w 72"/>
                <a:gd name="T23" fmla="*/ 11 h 117"/>
                <a:gd name="T24" fmla="*/ 72 w 72"/>
                <a:gd name="T25" fmla="*/ 41 h 117"/>
                <a:gd name="T26" fmla="*/ 64 w 72"/>
                <a:gd name="T27" fmla="*/ 72 h 117"/>
                <a:gd name="T28" fmla="*/ 40 w 72"/>
                <a:gd name="T29" fmla="*/ 83 h 117"/>
                <a:gd name="T30" fmla="*/ 36 w 72"/>
                <a:gd name="T31" fmla="*/ 14 h 117"/>
                <a:gd name="T32" fmla="*/ 22 w 72"/>
                <a:gd name="T33" fmla="*/ 20 h 117"/>
                <a:gd name="T34" fmla="*/ 17 w 72"/>
                <a:gd name="T35" fmla="*/ 39 h 117"/>
                <a:gd name="T36" fmla="*/ 17 w 72"/>
                <a:gd name="T37" fmla="*/ 41 h 117"/>
                <a:gd name="T38" fmla="*/ 22 w 72"/>
                <a:gd name="T39" fmla="*/ 62 h 117"/>
                <a:gd name="T40" fmla="*/ 37 w 72"/>
                <a:gd name="T41" fmla="*/ 69 h 117"/>
                <a:gd name="T42" fmla="*/ 50 w 72"/>
                <a:gd name="T43" fmla="*/ 62 h 117"/>
                <a:gd name="T44" fmla="*/ 55 w 72"/>
                <a:gd name="T45" fmla="*/ 41 h 117"/>
                <a:gd name="T46" fmla="*/ 50 w 72"/>
                <a:gd name="T47" fmla="*/ 21 h 117"/>
                <a:gd name="T48" fmla="*/ 36 w 72"/>
                <a:gd name="T49" fmla="*/ 14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2" h="117">
                  <a:moveTo>
                    <a:pt x="40" y="83"/>
                  </a:moveTo>
                  <a:cubicBezTo>
                    <a:pt x="30" y="83"/>
                    <a:pt x="23" y="79"/>
                    <a:pt x="17" y="72"/>
                  </a:cubicBezTo>
                  <a:cubicBezTo>
                    <a:pt x="16" y="72"/>
                    <a:pt x="16" y="72"/>
                    <a:pt x="16" y="72"/>
                  </a:cubicBezTo>
                  <a:cubicBezTo>
                    <a:pt x="17" y="79"/>
                    <a:pt x="17" y="83"/>
                    <a:pt x="17" y="84"/>
                  </a:cubicBezTo>
                  <a:cubicBezTo>
                    <a:pt x="17" y="117"/>
                    <a:pt x="17" y="117"/>
                    <a:pt x="17" y="117"/>
                  </a:cubicBezTo>
                  <a:cubicBezTo>
                    <a:pt x="0" y="117"/>
                    <a:pt x="0" y="117"/>
                    <a:pt x="0" y="117"/>
                  </a:cubicBezTo>
                  <a:cubicBezTo>
                    <a:pt x="0" y="1"/>
                    <a:pt x="0" y="1"/>
                    <a:pt x="0" y="1"/>
                  </a:cubicBezTo>
                  <a:cubicBezTo>
                    <a:pt x="14" y="1"/>
                    <a:pt x="14" y="1"/>
                    <a:pt x="14" y="1"/>
                  </a:cubicBezTo>
                  <a:cubicBezTo>
                    <a:pt x="14" y="3"/>
                    <a:pt x="15" y="6"/>
                    <a:pt x="16" y="12"/>
                  </a:cubicBezTo>
                  <a:cubicBezTo>
                    <a:pt x="17" y="12"/>
                    <a:pt x="17" y="12"/>
                    <a:pt x="17" y="12"/>
                  </a:cubicBezTo>
                  <a:cubicBezTo>
                    <a:pt x="22" y="4"/>
                    <a:pt x="30" y="0"/>
                    <a:pt x="41" y="0"/>
                  </a:cubicBezTo>
                  <a:cubicBezTo>
                    <a:pt x="51" y="0"/>
                    <a:pt x="59" y="4"/>
                    <a:pt x="64" y="11"/>
                  </a:cubicBezTo>
                  <a:cubicBezTo>
                    <a:pt x="70" y="18"/>
                    <a:pt x="72" y="28"/>
                    <a:pt x="72" y="41"/>
                  </a:cubicBezTo>
                  <a:cubicBezTo>
                    <a:pt x="72" y="54"/>
                    <a:pt x="70" y="64"/>
                    <a:pt x="64" y="72"/>
                  </a:cubicBezTo>
                  <a:cubicBezTo>
                    <a:pt x="58" y="79"/>
                    <a:pt x="50" y="83"/>
                    <a:pt x="40" y="83"/>
                  </a:cubicBezTo>
                  <a:close/>
                  <a:moveTo>
                    <a:pt x="36" y="14"/>
                  </a:moveTo>
                  <a:cubicBezTo>
                    <a:pt x="30" y="14"/>
                    <a:pt x="25" y="16"/>
                    <a:pt x="22" y="20"/>
                  </a:cubicBezTo>
                  <a:cubicBezTo>
                    <a:pt x="18" y="24"/>
                    <a:pt x="17" y="30"/>
                    <a:pt x="17" y="39"/>
                  </a:cubicBezTo>
                  <a:cubicBezTo>
                    <a:pt x="17" y="41"/>
                    <a:pt x="17" y="41"/>
                    <a:pt x="17" y="41"/>
                  </a:cubicBezTo>
                  <a:cubicBezTo>
                    <a:pt x="17" y="51"/>
                    <a:pt x="18" y="58"/>
                    <a:pt x="22" y="62"/>
                  </a:cubicBezTo>
                  <a:cubicBezTo>
                    <a:pt x="25" y="67"/>
                    <a:pt x="30" y="69"/>
                    <a:pt x="37" y="69"/>
                  </a:cubicBezTo>
                  <a:cubicBezTo>
                    <a:pt x="43" y="69"/>
                    <a:pt x="47" y="67"/>
                    <a:pt x="50" y="62"/>
                  </a:cubicBezTo>
                  <a:cubicBezTo>
                    <a:pt x="53" y="57"/>
                    <a:pt x="55" y="50"/>
                    <a:pt x="55" y="41"/>
                  </a:cubicBezTo>
                  <a:cubicBezTo>
                    <a:pt x="55" y="32"/>
                    <a:pt x="53" y="25"/>
                    <a:pt x="50" y="21"/>
                  </a:cubicBezTo>
                  <a:cubicBezTo>
                    <a:pt x="47" y="16"/>
                    <a:pt x="42" y="14"/>
                    <a:pt x="36" y="14"/>
                  </a:cubicBezTo>
                  <a:close/>
                </a:path>
              </a:pathLst>
            </a:custGeom>
            <a:solidFill>
              <a:srgbClr val="C0181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32" name="Freeform 27"/>
            <p:cNvSpPr>
              <a:spLocks noEditPoints="1"/>
            </p:cNvSpPr>
            <p:nvPr/>
          </p:nvSpPr>
          <p:spPr bwMode="auto">
            <a:xfrm>
              <a:off x="1778" y="1166"/>
              <a:ext cx="89" cy="98"/>
            </a:xfrm>
            <a:custGeom>
              <a:avLst/>
              <a:gdLst>
                <a:gd name="T0" fmla="*/ 75 w 75"/>
                <a:gd name="T1" fmla="*/ 41 h 83"/>
                <a:gd name="T2" fmla="*/ 65 w 75"/>
                <a:gd name="T3" fmla="*/ 72 h 83"/>
                <a:gd name="T4" fmla="*/ 37 w 75"/>
                <a:gd name="T5" fmla="*/ 83 h 83"/>
                <a:gd name="T6" fmla="*/ 18 w 75"/>
                <a:gd name="T7" fmla="*/ 78 h 83"/>
                <a:gd name="T8" fmla="*/ 4 w 75"/>
                <a:gd name="T9" fmla="*/ 63 h 83"/>
                <a:gd name="T10" fmla="*/ 0 w 75"/>
                <a:gd name="T11" fmla="*/ 41 h 83"/>
                <a:gd name="T12" fmla="*/ 10 w 75"/>
                <a:gd name="T13" fmla="*/ 11 h 83"/>
                <a:gd name="T14" fmla="*/ 38 w 75"/>
                <a:gd name="T15" fmla="*/ 0 h 83"/>
                <a:gd name="T16" fmla="*/ 65 w 75"/>
                <a:gd name="T17" fmla="*/ 11 h 83"/>
                <a:gd name="T18" fmla="*/ 75 w 75"/>
                <a:gd name="T19" fmla="*/ 41 h 83"/>
                <a:gd name="T20" fmla="*/ 17 w 75"/>
                <a:gd name="T21" fmla="*/ 41 h 83"/>
                <a:gd name="T22" fmla="*/ 38 w 75"/>
                <a:gd name="T23" fmla="*/ 69 h 83"/>
                <a:gd name="T24" fmla="*/ 58 w 75"/>
                <a:gd name="T25" fmla="*/ 41 h 83"/>
                <a:gd name="T26" fmla="*/ 38 w 75"/>
                <a:gd name="T27" fmla="*/ 14 h 83"/>
                <a:gd name="T28" fmla="*/ 22 w 75"/>
                <a:gd name="T29" fmla="*/ 21 h 83"/>
                <a:gd name="T30" fmla="*/ 17 w 75"/>
                <a:gd name="T31" fmla="*/ 41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5" h="83">
                  <a:moveTo>
                    <a:pt x="75" y="41"/>
                  </a:moveTo>
                  <a:cubicBezTo>
                    <a:pt x="75" y="54"/>
                    <a:pt x="72" y="64"/>
                    <a:pt x="65" y="72"/>
                  </a:cubicBezTo>
                  <a:cubicBezTo>
                    <a:pt x="59" y="79"/>
                    <a:pt x="49" y="83"/>
                    <a:pt x="37" y="83"/>
                  </a:cubicBezTo>
                  <a:cubicBezTo>
                    <a:pt x="30" y="83"/>
                    <a:pt x="23" y="81"/>
                    <a:pt x="18" y="78"/>
                  </a:cubicBezTo>
                  <a:cubicBezTo>
                    <a:pt x="12" y="74"/>
                    <a:pt x="8" y="70"/>
                    <a:pt x="4" y="63"/>
                  </a:cubicBezTo>
                  <a:cubicBezTo>
                    <a:pt x="1" y="57"/>
                    <a:pt x="0" y="50"/>
                    <a:pt x="0" y="41"/>
                  </a:cubicBezTo>
                  <a:cubicBezTo>
                    <a:pt x="0" y="28"/>
                    <a:pt x="3" y="18"/>
                    <a:pt x="10" y="11"/>
                  </a:cubicBezTo>
                  <a:cubicBezTo>
                    <a:pt x="16" y="4"/>
                    <a:pt x="26" y="0"/>
                    <a:pt x="38" y="0"/>
                  </a:cubicBezTo>
                  <a:cubicBezTo>
                    <a:pt x="49" y="0"/>
                    <a:pt x="59" y="4"/>
                    <a:pt x="65" y="11"/>
                  </a:cubicBezTo>
                  <a:cubicBezTo>
                    <a:pt x="72" y="19"/>
                    <a:pt x="75" y="29"/>
                    <a:pt x="75" y="41"/>
                  </a:cubicBezTo>
                  <a:close/>
                  <a:moveTo>
                    <a:pt x="17" y="41"/>
                  </a:moveTo>
                  <a:cubicBezTo>
                    <a:pt x="17" y="60"/>
                    <a:pt x="24" y="69"/>
                    <a:pt x="38" y="69"/>
                  </a:cubicBezTo>
                  <a:cubicBezTo>
                    <a:pt x="51" y="69"/>
                    <a:pt x="58" y="60"/>
                    <a:pt x="58" y="41"/>
                  </a:cubicBezTo>
                  <a:cubicBezTo>
                    <a:pt x="58" y="23"/>
                    <a:pt x="51" y="14"/>
                    <a:pt x="38" y="14"/>
                  </a:cubicBezTo>
                  <a:cubicBezTo>
                    <a:pt x="30" y="14"/>
                    <a:pt x="25" y="16"/>
                    <a:pt x="22" y="21"/>
                  </a:cubicBezTo>
                  <a:cubicBezTo>
                    <a:pt x="19" y="26"/>
                    <a:pt x="17" y="32"/>
                    <a:pt x="17" y="41"/>
                  </a:cubicBezTo>
                  <a:close/>
                </a:path>
              </a:pathLst>
            </a:custGeom>
            <a:solidFill>
              <a:srgbClr val="C0181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33" name="Freeform 28"/>
            <p:cNvSpPr>
              <a:spLocks/>
            </p:cNvSpPr>
            <p:nvPr/>
          </p:nvSpPr>
          <p:spPr bwMode="auto">
            <a:xfrm>
              <a:off x="1876" y="1167"/>
              <a:ext cx="140" cy="95"/>
            </a:xfrm>
            <a:custGeom>
              <a:avLst/>
              <a:gdLst>
                <a:gd name="T0" fmla="*/ 76 w 118"/>
                <a:gd name="T1" fmla="*/ 80 h 80"/>
                <a:gd name="T2" fmla="*/ 66 w 118"/>
                <a:gd name="T3" fmla="*/ 43 h 80"/>
                <a:gd name="T4" fmla="*/ 59 w 118"/>
                <a:gd name="T5" fmla="*/ 16 h 80"/>
                <a:gd name="T6" fmla="*/ 59 w 118"/>
                <a:gd name="T7" fmla="*/ 16 h 80"/>
                <a:gd name="T8" fmla="*/ 52 w 118"/>
                <a:gd name="T9" fmla="*/ 43 h 80"/>
                <a:gd name="T10" fmla="*/ 41 w 118"/>
                <a:gd name="T11" fmla="*/ 80 h 80"/>
                <a:gd name="T12" fmla="*/ 23 w 118"/>
                <a:gd name="T13" fmla="*/ 80 h 80"/>
                <a:gd name="T14" fmla="*/ 0 w 118"/>
                <a:gd name="T15" fmla="*/ 0 h 80"/>
                <a:gd name="T16" fmla="*/ 17 w 118"/>
                <a:gd name="T17" fmla="*/ 0 h 80"/>
                <a:gd name="T18" fmla="*/ 28 w 118"/>
                <a:gd name="T19" fmla="*/ 40 h 80"/>
                <a:gd name="T20" fmla="*/ 33 w 118"/>
                <a:gd name="T21" fmla="*/ 65 h 80"/>
                <a:gd name="T22" fmla="*/ 33 w 118"/>
                <a:gd name="T23" fmla="*/ 65 h 80"/>
                <a:gd name="T24" fmla="*/ 35 w 118"/>
                <a:gd name="T25" fmla="*/ 53 h 80"/>
                <a:gd name="T26" fmla="*/ 38 w 118"/>
                <a:gd name="T27" fmla="*/ 42 h 80"/>
                <a:gd name="T28" fmla="*/ 50 w 118"/>
                <a:gd name="T29" fmla="*/ 0 h 80"/>
                <a:gd name="T30" fmla="*/ 69 w 118"/>
                <a:gd name="T31" fmla="*/ 0 h 80"/>
                <a:gd name="T32" fmla="*/ 80 w 118"/>
                <a:gd name="T33" fmla="*/ 42 h 80"/>
                <a:gd name="T34" fmla="*/ 83 w 118"/>
                <a:gd name="T35" fmla="*/ 53 h 80"/>
                <a:gd name="T36" fmla="*/ 85 w 118"/>
                <a:gd name="T37" fmla="*/ 65 h 80"/>
                <a:gd name="T38" fmla="*/ 86 w 118"/>
                <a:gd name="T39" fmla="*/ 65 h 80"/>
                <a:gd name="T40" fmla="*/ 91 w 118"/>
                <a:gd name="T41" fmla="*/ 40 h 80"/>
                <a:gd name="T42" fmla="*/ 101 w 118"/>
                <a:gd name="T43" fmla="*/ 0 h 80"/>
                <a:gd name="T44" fmla="*/ 118 w 118"/>
                <a:gd name="T45" fmla="*/ 0 h 80"/>
                <a:gd name="T46" fmla="*/ 95 w 118"/>
                <a:gd name="T47" fmla="*/ 80 h 80"/>
                <a:gd name="T48" fmla="*/ 76 w 118"/>
                <a:gd name="T49" fmla="*/ 8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8" h="80">
                  <a:moveTo>
                    <a:pt x="76" y="80"/>
                  </a:moveTo>
                  <a:cubicBezTo>
                    <a:pt x="66" y="43"/>
                    <a:pt x="66" y="43"/>
                    <a:pt x="66" y="43"/>
                  </a:cubicBezTo>
                  <a:cubicBezTo>
                    <a:pt x="65" y="39"/>
                    <a:pt x="63" y="30"/>
                    <a:pt x="59" y="16"/>
                  </a:cubicBezTo>
                  <a:cubicBezTo>
                    <a:pt x="59" y="16"/>
                    <a:pt x="59" y="16"/>
                    <a:pt x="59" y="16"/>
                  </a:cubicBezTo>
                  <a:cubicBezTo>
                    <a:pt x="56" y="29"/>
                    <a:pt x="54" y="38"/>
                    <a:pt x="52" y="43"/>
                  </a:cubicBezTo>
                  <a:cubicBezTo>
                    <a:pt x="41" y="80"/>
                    <a:pt x="41" y="80"/>
                    <a:pt x="41" y="80"/>
                  </a:cubicBezTo>
                  <a:cubicBezTo>
                    <a:pt x="23" y="80"/>
                    <a:pt x="23" y="80"/>
                    <a:pt x="23" y="80"/>
                  </a:cubicBezTo>
                  <a:cubicBezTo>
                    <a:pt x="0" y="0"/>
                    <a:pt x="0" y="0"/>
                    <a:pt x="0" y="0"/>
                  </a:cubicBezTo>
                  <a:cubicBezTo>
                    <a:pt x="17" y="0"/>
                    <a:pt x="17" y="0"/>
                    <a:pt x="17" y="0"/>
                  </a:cubicBezTo>
                  <a:cubicBezTo>
                    <a:pt x="28" y="40"/>
                    <a:pt x="28" y="40"/>
                    <a:pt x="28" y="40"/>
                  </a:cubicBezTo>
                  <a:cubicBezTo>
                    <a:pt x="30" y="50"/>
                    <a:pt x="32" y="58"/>
                    <a:pt x="33" y="65"/>
                  </a:cubicBezTo>
                  <a:cubicBezTo>
                    <a:pt x="33" y="65"/>
                    <a:pt x="33" y="65"/>
                    <a:pt x="33" y="65"/>
                  </a:cubicBezTo>
                  <a:cubicBezTo>
                    <a:pt x="34" y="61"/>
                    <a:pt x="34" y="57"/>
                    <a:pt x="35" y="53"/>
                  </a:cubicBezTo>
                  <a:cubicBezTo>
                    <a:pt x="36" y="48"/>
                    <a:pt x="37" y="45"/>
                    <a:pt x="38" y="42"/>
                  </a:cubicBezTo>
                  <a:cubicBezTo>
                    <a:pt x="50" y="0"/>
                    <a:pt x="50" y="0"/>
                    <a:pt x="50" y="0"/>
                  </a:cubicBezTo>
                  <a:cubicBezTo>
                    <a:pt x="69" y="0"/>
                    <a:pt x="69" y="0"/>
                    <a:pt x="69" y="0"/>
                  </a:cubicBezTo>
                  <a:cubicBezTo>
                    <a:pt x="80" y="42"/>
                    <a:pt x="80" y="42"/>
                    <a:pt x="80" y="42"/>
                  </a:cubicBezTo>
                  <a:cubicBezTo>
                    <a:pt x="81" y="45"/>
                    <a:pt x="82" y="48"/>
                    <a:pt x="83" y="53"/>
                  </a:cubicBezTo>
                  <a:cubicBezTo>
                    <a:pt x="84" y="58"/>
                    <a:pt x="85" y="62"/>
                    <a:pt x="85" y="65"/>
                  </a:cubicBezTo>
                  <a:cubicBezTo>
                    <a:pt x="86" y="65"/>
                    <a:pt x="86" y="65"/>
                    <a:pt x="86" y="65"/>
                  </a:cubicBezTo>
                  <a:cubicBezTo>
                    <a:pt x="86" y="59"/>
                    <a:pt x="88" y="50"/>
                    <a:pt x="91" y="40"/>
                  </a:cubicBezTo>
                  <a:cubicBezTo>
                    <a:pt x="101" y="0"/>
                    <a:pt x="101" y="0"/>
                    <a:pt x="101" y="0"/>
                  </a:cubicBezTo>
                  <a:cubicBezTo>
                    <a:pt x="118" y="0"/>
                    <a:pt x="118" y="0"/>
                    <a:pt x="118" y="0"/>
                  </a:cubicBezTo>
                  <a:cubicBezTo>
                    <a:pt x="95" y="80"/>
                    <a:pt x="95" y="80"/>
                    <a:pt x="95" y="80"/>
                  </a:cubicBezTo>
                  <a:lnTo>
                    <a:pt x="76" y="80"/>
                  </a:lnTo>
                  <a:close/>
                </a:path>
              </a:pathLst>
            </a:custGeom>
            <a:solidFill>
              <a:srgbClr val="C0181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34" name="Freeform 29"/>
            <p:cNvSpPr>
              <a:spLocks noEditPoints="1"/>
            </p:cNvSpPr>
            <p:nvPr/>
          </p:nvSpPr>
          <p:spPr bwMode="auto">
            <a:xfrm>
              <a:off x="2024" y="1166"/>
              <a:ext cx="84" cy="98"/>
            </a:xfrm>
            <a:custGeom>
              <a:avLst/>
              <a:gdLst>
                <a:gd name="T0" fmla="*/ 40 w 71"/>
                <a:gd name="T1" fmla="*/ 83 h 83"/>
                <a:gd name="T2" fmla="*/ 11 w 71"/>
                <a:gd name="T3" fmla="*/ 72 h 83"/>
                <a:gd name="T4" fmla="*/ 0 w 71"/>
                <a:gd name="T5" fmla="*/ 42 h 83"/>
                <a:gd name="T6" fmla="*/ 10 w 71"/>
                <a:gd name="T7" fmla="*/ 11 h 83"/>
                <a:gd name="T8" fmla="*/ 37 w 71"/>
                <a:gd name="T9" fmla="*/ 0 h 83"/>
                <a:gd name="T10" fmla="*/ 62 w 71"/>
                <a:gd name="T11" fmla="*/ 10 h 83"/>
                <a:gd name="T12" fmla="*/ 71 w 71"/>
                <a:gd name="T13" fmla="*/ 36 h 83"/>
                <a:gd name="T14" fmla="*/ 71 w 71"/>
                <a:gd name="T15" fmla="*/ 45 h 83"/>
                <a:gd name="T16" fmla="*/ 18 w 71"/>
                <a:gd name="T17" fmla="*/ 45 h 83"/>
                <a:gd name="T18" fmla="*/ 24 w 71"/>
                <a:gd name="T19" fmla="*/ 63 h 83"/>
                <a:gd name="T20" fmla="*/ 41 w 71"/>
                <a:gd name="T21" fmla="*/ 69 h 83"/>
                <a:gd name="T22" fmla="*/ 54 w 71"/>
                <a:gd name="T23" fmla="*/ 68 h 83"/>
                <a:gd name="T24" fmla="*/ 67 w 71"/>
                <a:gd name="T25" fmla="*/ 64 h 83"/>
                <a:gd name="T26" fmla="*/ 67 w 71"/>
                <a:gd name="T27" fmla="*/ 77 h 83"/>
                <a:gd name="T28" fmla="*/ 54 w 71"/>
                <a:gd name="T29" fmla="*/ 82 h 83"/>
                <a:gd name="T30" fmla="*/ 40 w 71"/>
                <a:gd name="T31" fmla="*/ 83 h 83"/>
                <a:gd name="T32" fmla="*/ 37 w 71"/>
                <a:gd name="T33" fmla="*/ 13 h 83"/>
                <a:gd name="T34" fmla="*/ 24 w 71"/>
                <a:gd name="T35" fmla="*/ 18 h 83"/>
                <a:gd name="T36" fmla="*/ 18 w 71"/>
                <a:gd name="T37" fmla="*/ 33 h 83"/>
                <a:gd name="T38" fmla="*/ 54 w 71"/>
                <a:gd name="T39" fmla="*/ 33 h 83"/>
                <a:gd name="T40" fmla="*/ 50 w 71"/>
                <a:gd name="T41" fmla="*/ 18 h 83"/>
                <a:gd name="T42" fmla="*/ 37 w 71"/>
                <a:gd name="T43" fmla="*/ 1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1" h="83">
                  <a:moveTo>
                    <a:pt x="40" y="83"/>
                  </a:moveTo>
                  <a:cubicBezTo>
                    <a:pt x="27" y="83"/>
                    <a:pt x="18" y="79"/>
                    <a:pt x="11" y="72"/>
                  </a:cubicBezTo>
                  <a:cubicBezTo>
                    <a:pt x="4" y="65"/>
                    <a:pt x="0" y="55"/>
                    <a:pt x="0" y="42"/>
                  </a:cubicBezTo>
                  <a:cubicBezTo>
                    <a:pt x="0" y="29"/>
                    <a:pt x="3" y="19"/>
                    <a:pt x="10" y="11"/>
                  </a:cubicBezTo>
                  <a:cubicBezTo>
                    <a:pt x="16" y="4"/>
                    <a:pt x="25" y="0"/>
                    <a:pt x="37" y="0"/>
                  </a:cubicBezTo>
                  <a:cubicBezTo>
                    <a:pt x="47" y="0"/>
                    <a:pt x="56" y="3"/>
                    <a:pt x="62" y="10"/>
                  </a:cubicBezTo>
                  <a:cubicBezTo>
                    <a:pt x="68" y="16"/>
                    <a:pt x="71" y="25"/>
                    <a:pt x="71" y="36"/>
                  </a:cubicBezTo>
                  <a:cubicBezTo>
                    <a:pt x="71" y="45"/>
                    <a:pt x="71" y="45"/>
                    <a:pt x="71" y="45"/>
                  </a:cubicBezTo>
                  <a:cubicBezTo>
                    <a:pt x="18" y="45"/>
                    <a:pt x="18" y="45"/>
                    <a:pt x="18" y="45"/>
                  </a:cubicBezTo>
                  <a:cubicBezTo>
                    <a:pt x="18" y="53"/>
                    <a:pt x="20" y="59"/>
                    <a:pt x="24" y="63"/>
                  </a:cubicBezTo>
                  <a:cubicBezTo>
                    <a:pt x="28" y="67"/>
                    <a:pt x="34" y="69"/>
                    <a:pt x="41" y="69"/>
                  </a:cubicBezTo>
                  <a:cubicBezTo>
                    <a:pt x="45" y="69"/>
                    <a:pt x="50" y="69"/>
                    <a:pt x="54" y="68"/>
                  </a:cubicBezTo>
                  <a:cubicBezTo>
                    <a:pt x="58" y="67"/>
                    <a:pt x="62" y="66"/>
                    <a:pt x="67" y="64"/>
                  </a:cubicBezTo>
                  <a:cubicBezTo>
                    <a:pt x="67" y="77"/>
                    <a:pt x="67" y="77"/>
                    <a:pt x="67" y="77"/>
                  </a:cubicBezTo>
                  <a:cubicBezTo>
                    <a:pt x="63" y="79"/>
                    <a:pt x="59" y="81"/>
                    <a:pt x="54" y="82"/>
                  </a:cubicBezTo>
                  <a:cubicBezTo>
                    <a:pt x="50" y="82"/>
                    <a:pt x="45" y="83"/>
                    <a:pt x="40" y="83"/>
                  </a:cubicBezTo>
                  <a:close/>
                  <a:moveTo>
                    <a:pt x="37" y="13"/>
                  </a:moveTo>
                  <a:cubicBezTo>
                    <a:pt x="31" y="13"/>
                    <a:pt x="27" y="15"/>
                    <a:pt x="24" y="18"/>
                  </a:cubicBezTo>
                  <a:cubicBezTo>
                    <a:pt x="21" y="21"/>
                    <a:pt x="19" y="26"/>
                    <a:pt x="18" y="33"/>
                  </a:cubicBezTo>
                  <a:cubicBezTo>
                    <a:pt x="54" y="33"/>
                    <a:pt x="54" y="33"/>
                    <a:pt x="54" y="33"/>
                  </a:cubicBezTo>
                  <a:cubicBezTo>
                    <a:pt x="54" y="26"/>
                    <a:pt x="53" y="21"/>
                    <a:pt x="50" y="18"/>
                  </a:cubicBezTo>
                  <a:cubicBezTo>
                    <a:pt x="46" y="15"/>
                    <a:pt x="42" y="13"/>
                    <a:pt x="37" y="13"/>
                  </a:cubicBezTo>
                  <a:close/>
                </a:path>
              </a:pathLst>
            </a:custGeom>
            <a:solidFill>
              <a:srgbClr val="C0181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35" name="Freeform 30"/>
            <p:cNvSpPr>
              <a:spLocks/>
            </p:cNvSpPr>
            <p:nvPr/>
          </p:nvSpPr>
          <p:spPr bwMode="auto">
            <a:xfrm>
              <a:off x="2131" y="1166"/>
              <a:ext cx="58" cy="96"/>
            </a:xfrm>
            <a:custGeom>
              <a:avLst/>
              <a:gdLst>
                <a:gd name="T0" fmla="*/ 40 w 49"/>
                <a:gd name="T1" fmla="*/ 0 h 81"/>
                <a:gd name="T2" fmla="*/ 49 w 49"/>
                <a:gd name="T3" fmla="*/ 1 h 81"/>
                <a:gd name="T4" fmla="*/ 47 w 49"/>
                <a:gd name="T5" fmla="*/ 17 h 81"/>
                <a:gd name="T6" fmla="*/ 40 w 49"/>
                <a:gd name="T7" fmla="*/ 16 h 81"/>
                <a:gd name="T8" fmla="*/ 23 w 49"/>
                <a:gd name="T9" fmla="*/ 22 h 81"/>
                <a:gd name="T10" fmla="*/ 17 w 49"/>
                <a:gd name="T11" fmla="*/ 40 h 81"/>
                <a:gd name="T12" fmla="*/ 17 w 49"/>
                <a:gd name="T13" fmla="*/ 81 h 81"/>
                <a:gd name="T14" fmla="*/ 0 w 49"/>
                <a:gd name="T15" fmla="*/ 81 h 81"/>
                <a:gd name="T16" fmla="*/ 0 w 49"/>
                <a:gd name="T17" fmla="*/ 1 h 81"/>
                <a:gd name="T18" fmla="*/ 13 w 49"/>
                <a:gd name="T19" fmla="*/ 1 h 81"/>
                <a:gd name="T20" fmla="*/ 15 w 49"/>
                <a:gd name="T21" fmla="*/ 16 h 81"/>
                <a:gd name="T22" fmla="*/ 16 w 49"/>
                <a:gd name="T23" fmla="*/ 16 h 81"/>
                <a:gd name="T24" fmla="*/ 26 w 49"/>
                <a:gd name="T25" fmla="*/ 4 h 81"/>
                <a:gd name="T26" fmla="*/ 40 w 49"/>
                <a:gd name="T27" fmla="*/ 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9" h="81">
                  <a:moveTo>
                    <a:pt x="40" y="0"/>
                  </a:moveTo>
                  <a:cubicBezTo>
                    <a:pt x="44" y="0"/>
                    <a:pt x="46" y="0"/>
                    <a:pt x="49" y="1"/>
                  </a:cubicBezTo>
                  <a:cubicBezTo>
                    <a:pt x="47" y="17"/>
                    <a:pt x="47" y="17"/>
                    <a:pt x="47" y="17"/>
                  </a:cubicBezTo>
                  <a:cubicBezTo>
                    <a:pt x="45" y="16"/>
                    <a:pt x="42" y="16"/>
                    <a:pt x="40" y="16"/>
                  </a:cubicBezTo>
                  <a:cubicBezTo>
                    <a:pt x="33" y="16"/>
                    <a:pt x="27" y="18"/>
                    <a:pt x="23" y="22"/>
                  </a:cubicBezTo>
                  <a:cubicBezTo>
                    <a:pt x="19" y="27"/>
                    <a:pt x="17" y="33"/>
                    <a:pt x="17" y="40"/>
                  </a:cubicBezTo>
                  <a:cubicBezTo>
                    <a:pt x="17" y="81"/>
                    <a:pt x="17" y="81"/>
                    <a:pt x="17" y="81"/>
                  </a:cubicBezTo>
                  <a:cubicBezTo>
                    <a:pt x="0" y="81"/>
                    <a:pt x="0" y="81"/>
                    <a:pt x="0" y="81"/>
                  </a:cubicBezTo>
                  <a:cubicBezTo>
                    <a:pt x="0" y="1"/>
                    <a:pt x="0" y="1"/>
                    <a:pt x="0" y="1"/>
                  </a:cubicBezTo>
                  <a:cubicBezTo>
                    <a:pt x="13" y="1"/>
                    <a:pt x="13" y="1"/>
                    <a:pt x="13" y="1"/>
                  </a:cubicBezTo>
                  <a:cubicBezTo>
                    <a:pt x="15" y="16"/>
                    <a:pt x="15" y="16"/>
                    <a:pt x="15" y="16"/>
                  </a:cubicBezTo>
                  <a:cubicBezTo>
                    <a:pt x="16" y="16"/>
                    <a:pt x="16" y="16"/>
                    <a:pt x="16" y="16"/>
                  </a:cubicBezTo>
                  <a:cubicBezTo>
                    <a:pt x="19" y="11"/>
                    <a:pt x="22" y="7"/>
                    <a:pt x="26" y="4"/>
                  </a:cubicBezTo>
                  <a:cubicBezTo>
                    <a:pt x="31" y="1"/>
                    <a:pt x="35" y="0"/>
                    <a:pt x="40" y="0"/>
                  </a:cubicBezTo>
                  <a:close/>
                </a:path>
              </a:pathLst>
            </a:custGeom>
            <a:solidFill>
              <a:srgbClr val="C0181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36" name="Freeform 31"/>
            <p:cNvSpPr>
              <a:spLocks/>
            </p:cNvSpPr>
            <p:nvPr/>
          </p:nvSpPr>
          <p:spPr bwMode="auto">
            <a:xfrm>
              <a:off x="2189" y="1238"/>
              <a:ext cx="25" cy="26"/>
            </a:xfrm>
            <a:custGeom>
              <a:avLst/>
              <a:gdLst>
                <a:gd name="T0" fmla="*/ 0 w 21"/>
                <a:gd name="T1" fmla="*/ 11 h 22"/>
                <a:gd name="T2" fmla="*/ 3 w 21"/>
                <a:gd name="T3" fmla="*/ 3 h 22"/>
                <a:gd name="T4" fmla="*/ 11 w 21"/>
                <a:gd name="T5" fmla="*/ 0 h 22"/>
                <a:gd name="T6" fmla="*/ 19 w 21"/>
                <a:gd name="T7" fmla="*/ 3 h 22"/>
                <a:gd name="T8" fmla="*/ 21 w 21"/>
                <a:gd name="T9" fmla="*/ 11 h 22"/>
                <a:gd name="T10" fmla="*/ 19 w 21"/>
                <a:gd name="T11" fmla="*/ 19 h 22"/>
                <a:gd name="T12" fmla="*/ 11 w 21"/>
                <a:gd name="T13" fmla="*/ 22 h 22"/>
                <a:gd name="T14" fmla="*/ 3 w 21"/>
                <a:gd name="T15" fmla="*/ 19 h 22"/>
                <a:gd name="T16" fmla="*/ 0 w 21"/>
                <a:gd name="T17" fmla="*/ 1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22">
                  <a:moveTo>
                    <a:pt x="0" y="11"/>
                  </a:moveTo>
                  <a:cubicBezTo>
                    <a:pt x="0" y="8"/>
                    <a:pt x="1" y="5"/>
                    <a:pt x="3" y="3"/>
                  </a:cubicBezTo>
                  <a:cubicBezTo>
                    <a:pt x="4" y="1"/>
                    <a:pt x="7" y="0"/>
                    <a:pt x="11" y="0"/>
                  </a:cubicBezTo>
                  <a:cubicBezTo>
                    <a:pt x="14" y="0"/>
                    <a:pt x="17" y="1"/>
                    <a:pt x="19" y="3"/>
                  </a:cubicBezTo>
                  <a:cubicBezTo>
                    <a:pt x="20" y="5"/>
                    <a:pt x="21" y="8"/>
                    <a:pt x="21" y="11"/>
                  </a:cubicBezTo>
                  <a:cubicBezTo>
                    <a:pt x="21" y="15"/>
                    <a:pt x="20" y="17"/>
                    <a:pt x="19" y="19"/>
                  </a:cubicBezTo>
                  <a:cubicBezTo>
                    <a:pt x="17" y="21"/>
                    <a:pt x="14" y="22"/>
                    <a:pt x="11" y="22"/>
                  </a:cubicBezTo>
                  <a:cubicBezTo>
                    <a:pt x="7" y="22"/>
                    <a:pt x="4" y="21"/>
                    <a:pt x="3" y="19"/>
                  </a:cubicBezTo>
                  <a:cubicBezTo>
                    <a:pt x="1" y="18"/>
                    <a:pt x="0" y="15"/>
                    <a:pt x="0" y="11"/>
                  </a:cubicBezTo>
                  <a:close/>
                </a:path>
              </a:pathLst>
            </a:custGeom>
            <a:solidFill>
              <a:srgbClr val="C0181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grpSp>
      <p:pic>
        <p:nvPicPr>
          <p:cNvPr id="38" name="Picture 37"/>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623437" y="261647"/>
            <a:ext cx="3520563" cy="4726537"/>
          </a:xfrm>
          <a:prstGeom prst="rect">
            <a:avLst/>
          </a:prstGeom>
        </p:spPr>
      </p:pic>
    </p:spTree>
    <p:extLst>
      <p:ext uri="{BB962C8B-B14F-4D97-AF65-F5344CB8AC3E}">
        <p14:creationId xmlns:p14="http://schemas.microsoft.com/office/powerpoint/2010/main" val="257964973"/>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Section Break 2">
    <p:bg>
      <p:bgPr>
        <a:gradFill>
          <a:gsLst>
            <a:gs pos="38000">
              <a:schemeClr val="bg2"/>
            </a:gs>
            <a:gs pos="0">
              <a:srgbClr val="DA1C1C"/>
            </a:gs>
            <a:gs pos="100000">
              <a:schemeClr val="tx2"/>
            </a:gs>
          </a:gsLst>
          <a:path path="circle">
            <a:fillToRect l="50000" t="50000" r="50000" b="50000"/>
          </a:path>
        </a:gradFill>
        <a:effectLst/>
      </p:bgPr>
    </p:bg>
    <p:spTree>
      <p:nvGrpSpPr>
        <p:cNvPr id="1" name=""/>
        <p:cNvGrpSpPr/>
        <p:nvPr/>
      </p:nvGrpSpPr>
      <p:grpSpPr>
        <a:xfrm>
          <a:off x="0" y="0"/>
          <a:ext cx="0" cy="0"/>
          <a:chOff x="0" y="0"/>
          <a:chExt cx="0" cy="0"/>
        </a:xfrm>
      </p:grpSpPr>
      <p:sp>
        <p:nvSpPr>
          <p:cNvPr id="5" name="Date Placeholder 4" hidden="1"/>
          <p:cNvSpPr>
            <a:spLocks noGrp="1"/>
          </p:cNvSpPr>
          <p:nvPr>
            <p:ph type="dt" sz="half" idx="10"/>
          </p:nvPr>
        </p:nvSpPr>
        <p:spPr>
          <a:xfrm>
            <a:off x="453892" y="4869756"/>
            <a:ext cx="822595" cy="154577"/>
          </a:xfrm>
          <a:prstGeom prst="rect">
            <a:avLst/>
          </a:prstGeom>
        </p:spPr>
        <p:txBody>
          <a:bodyPr lIns="91436" tIns="45718" rIns="91436" bIns="45718"/>
          <a:lstStyle>
            <a:lvl1pPr>
              <a:defRPr>
                <a:solidFill>
                  <a:schemeClr val="bg2"/>
                </a:solidFill>
                <a:latin typeface="Intel Clear"/>
              </a:defRPr>
            </a:lvl1pPr>
          </a:lstStyle>
          <a:p>
            <a:r>
              <a:rPr lang="en-US"/>
              <a:t>4/21/2014</a:t>
            </a:r>
            <a:endParaRPr lang="en-US" dirty="0"/>
          </a:p>
        </p:txBody>
      </p:sp>
      <p:sp>
        <p:nvSpPr>
          <p:cNvPr id="6" name="Footer Placeholder 5" hidden="1"/>
          <p:cNvSpPr>
            <a:spLocks noGrp="1"/>
          </p:cNvSpPr>
          <p:nvPr>
            <p:ph type="ftr" sz="quarter" idx="11"/>
          </p:nvPr>
        </p:nvSpPr>
        <p:spPr>
          <a:xfrm>
            <a:off x="3097923" y="4869756"/>
            <a:ext cx="2940147" cy="154577"/>
          </a:xfrm>
          <a:prstGeom prst="rect">
            <a:avLst/>
          </a:prstGeom>
        </p:spPr>
        <p:txBody>
          <a:bodyPr lIns="91436" tIns="45718" rIns="91436" bIns="45718"/>
          <a:lstStyle>
            <a:lvl1pPr>
              <a:defRPr>
                <a:solidFill>
                  <a:schemeClr val="bg2"/>
                </a:solidFill>
                <a:latin typeface="Intel Clear"/>
              </a:defRPr>
            </a:lvl1pPr>
          </a:lstStyle>
          <a:p>
            <a:endParaRPr lang="en-US" dirty="0"/>
          </a:p>
        </p:txBody>
      </p:sp>
      <p:grpSp>
        <p:nvGrpSpPr>
          <p:cNvPr id="7" name="Group 6"/>
          <p:cNvGrpSpPr/>
          <p:nvPr userDrawn="1"/>
        </p:nvGrpSpPr>
        <p:grpSpPr>
          <a:xfrm>
            <a:off x="458155" y="1283135"/>
            <a:ext cx="1577754" cy="2577230"/>
            <a:chOff x="458155" y="1281105"/>
            <a:chExt cx="1577754" cy="2577230"/>
          </a:xfrm>
        </p:grpSpPr>
        <p:cxnSp>
          <p:nvCxnSpPr>
            <p:cNvPr id="8" name="Straight Connector 7"/>
            <p:cNvCxnSpPr/>
            <p:nvPr userDrawn="1"/>
          </p:nvCxnSpPr>
          <p:spPr>
            <a:xfrm>
              <a:off x="458155" y="3858335"/>
              <a:ext cx="157775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458155" y="1281105"/>
              <a:ext cx="157775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0" name="Text Placeholder 10"/>
          <p:cNvSpPr>
            <a:spLocks noGrp="1"/>
          </p:cNvSpPr>
          <p:nvPr>
            <p:ph type="body" sz="quarter" idx="12"/>
          </p:nvPr>
        </p:nvSpPr>
        <p:spPr>
          <a:xfrm>
            <a:off x="457199" y="1718309"/>
            <a:ext cx="7132881" cy="1042773"/>
          </a:xfrm>
        </p:spPr>
        <p:txBody>
          <a:bodyPr anchor="b">
            <a:noAutofit/>
          </a:bodyPr>
          <a:lstStyle>
            <a:lvl1pPr marL="0" algn="l" defTabSz="914362" rtl="0" eaLnBrk="1" latinLnBrk="0" hangingPunct="1">
              <a:lnSpc>
                <a:spcPct val="100000"/>
              </a:lnSpc>
              <a:spcBef>
                <a:spcPct val="0"/>
              </a:spcBef>
              <a:buNone/>
              <a:defRPr lang="en-US" sz="3000" b="0" i="0" kern="1200" dirty="0" smtClean="0">
                <a:solidFill>
                  <a:schemeClr val="bg1"/>
                </a:solidFill>
                <a:latin typeface="+mj-lt"/>
                <a:ea typeface="Arial" charset="0"/>
                <a:cs typeface="Arial" charset="0"/>
              </a:defRPr>
            </a:lvl1pPr>
            <a:lvl2pPr marL="0" indent="0">
              <a:buNone/>
              <a:defRPr/>
            </a:lvl2pPr>
          </a:lstStyle>
          <a:p>
            <a:pPr lvl="0"/>
            <a:r>
              <a:rPr lang="en-US"/>
              <a:t>Click to edit Master text styles</a:t>
            </a:r>
          </a:p>
        </p:txBody>
      </p:sp>
      <p:sp>
        <p:nvSpPr>
          <p:cNvPr id="11" name="Text Placeholder 10"/>
          <p:cNvSpPr>
            <a:spLocks noGrp="1"/>
          </p:cNvSpPr>
          <p:nvPr>
            <p:ph type="body" sz="quarter" idx="13"/>
          </p:nvPr>
        </p:nvSpPr>
        <p:spPr>
          <a:xfrm>
            <a:off x="457199" y="2806605"/>
            <a:ext cx="4114801" cy="553676"/>
          </a:xfrm>
        </p:spPr>
        <p:txBody>
          <a:bodyPr anchor="t">
            <a:noAutofit/>
          </a:bodyPr>
          <a:lstStyle>
            <a:lvl1pPr marL="0" algn="l" defTabSz="914362" rtl="0" eaLnBrk="1" latinLnBrk="0" hangingPunct="1">
              <a:lnSpc>
                <a:spcPct val="100000"/>
              </a:lnSpc>
              <a:spcBef>
                <a:spcPct val="0"/>
              </a:spcBef>
              <a:buNone/>
              <a:defRPr lang="en-US" sz="1400" b="0" i="0" kern="1200" dirty="0" smtClean="0">
                <a:solidFill>
                  <a:schemeClr val="bg1"/>
                </a:solidFill>
                <a:latin typeface="+mn-lt"/>
                <a:ea typeface="Arial" charset="0"/>
                <a:cs typeface="Arial" charset="0"/>
              </a:defRPr>
            </a:lvl1pPr>
            <a:lvl2pPr marL="0" indent="0">
              <a:buNone/>
              <a:defRPr/>
            </a:lvl2pPr>
          </a:lstStyle>
          <a:p>
            <a:pPr lvl="0"/>
            <a:r>
              <a:rPr lang="en-US"/>
              <a:t>Click to edit Master text styles</a:t>
            </a:r>
          </a:p>
        </p:txBody>
      </p:sp>
    </p:spTree>
    <p:extLst>
      <p:ext uri="{BB962C8B-B14F-4D97-AF65-F5344CB8AC3E}">
        <p14:creationId xmlns:p14="http://schemas.microsoft.com/office/powerpoint/2010/main" val="2746295577"/>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Section Break 3">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pSp>
        <p:nvGrpSpPr>
          <p:cNvPr id="9" name="Group 8"/>
          <p:cNvGrpSpPr/>
          <p:nvPr userDrawn="1"/>
        </p:nvGrpSpPr>
        <p:grpSpPr>
          <a:xfrm>
            <a:off x="458155" y="1283135"/>
            <a:ext cx="1577754" cy="2577230"/>
            <a:chOff x="458155" y="1281105"/>
            <a:chExt cx="1577754" cy="2577230"/>
          </a:xfrm>
        </p:grpSpPr>
        <p:cxnSp>
          <p:nvCxnSpPr>
            <p:cNvPr id="10" name="Straight Connector 9"/>
            <p:cNvCxnSpPr/>
            <p:nvPr userDrawn="1"/>
          </p:nvCxnSpPr>
          <p:spPr>
            <a:xfrm>
              <a:off x="458155" y="3858335"/>
              <a:ext cx="157775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458155" y="1281105"/>
              <a:ext cx="157775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5" name="Text Placeholder 10"/>
          <p:cNvSpPr>
            <a:spLocks noGrp="1"/>
          </p:cNvSpPr>
          <p:nvPr>
            <p:ph type="body" sz="quarter" idx="12"/>
          </p:nvPr>
        </p:nvSpPr>
        <p:spPr>
          <a:xfrm>
            <a:off x="457199" y="1718309"/>
            <a:ext cx="7132881" cy="1042773"/>
          </a:xfrm>
        </p:spPr>
        <p:txBody>
          <a:bodyPr anchor="b">
            <a:noAutofit/>
          </a:bodyPr>
          <a:lstStyle>
            <a:lvl1pPr marL="0" algn="l" defTabSz="914362" rtl="0" eaLnBrk="1" latinLnBrk="0" hangingPunct="1">
              <a:lnSpc>
                <a:spcPct val="100000"/>
              </a:lnSpc>
              <a:spcBef>
                <a:spcPct val="0"/>
              </a:spcBef>
              <a:buNone/>
              <a:defRPr lang="en-US" sz="3000" kern="1200" dirty="0" smtClean="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0" indent="0">
              <a:buNone/>
              <a:defRPr/>
            </a:lvl2pPr>
          </a:lstStyle>
          <a:p>
            <a:pPr lvl="0"/>
            <a:r>
              <a:rPr lang="en-US"/>
              <a:t>Click to edit Master text styles</a:t>
            </a:r>
          </a:p>
        </p:txBody>
      </p:sp>
      <p:sp>
        <p:nvSpPr>
          <p:cNvPr id="16" name="Text Placeholder 10"/>
          <p:cNvSpPr>
            <a:spLocks noGrp="1"/>
          </p:cNvSpPr>
          <p:nvPr>
            <p:ph type="body" sz="quarter" idx="13"/>
          </p:nvPr>
        </p:nvSpPr>
        <p:spPr>
          <a:xfrm>
            <a:off x="457199" y="2806605"/>
            <a:ext cx="4114801" cy="553676"/>
          </a:xfrm>
        </p:spPr>
        <p:txBody>
          <a:bodyPr anchor="t">
            <a:noAutofit/>
          </a:bodyPr>
          <a:lstStyle>
            <a:lvl1pPr marL="0" algn="l" defTabSz="914362" rtl="0" eaLnBrk="1" latinLnBrk="0" hangingPunct="1">
              <a:lnSpc>
                <a:spcPct val="100000"/>
              </a:lnSpc>
              <a:spcBef>
                <a:spcPct val="0"/>
              </a:spcBef>
              <a:buNone/>
              <a:defRPr lang="en-US" sz="1400" kern="1200" dirty="0" smtClean="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0" indent="0">
              <a:buNone/>
              <a:defRPr/>
            </a:lvl2pPr>
          </a:lstStyle>
          <a:p>
            <a:pPr lvl="0"/>
            <a:r>
              <a:rPr lang="en-US"/>
              <a:t>Click to edit Master text styles</a:t>
            </a:r>
          </a:p>
        </p:txBody>
      </p:sp>
    </p:spTree>
    <p:extLst>
      <p:ext uri="{BB962C8B-B14F-4D97-AF65-F5344CB8AC3E}">
        <p14:creationId xmlns:p14="http://schemas.microsoft.com/office/powerpoint/2010/main" val="926071261"/>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Quote Option 1">
    <p:bg>
      <p:bgPr>
        <a:gradFill>
          <a:gsLst>
            <a:gs pos="38000">
              <a:schemeClr val="bg2"/>
            </a:gs>
            <a:gs pos="0">
              <a:srgbClr val="DA1C1C"/>
            </a:gs>
            <a:gs pos="100000">
              <a:schemeClr val="tx2"/>
            </a:gs>
          </a:gsLst>
          <a:path path="circle">
            <a:fillToRect l="50000" t="50000" r="50000" b="50000"/>
          </a:path>
        </a:gradFill>
        <a:effectLst/>
      </p:bgPr>
    </p:bg>
    <p:spTree>
      <p:nvGrpSpPr>
        <p:cNvPr id="1" name=""/>
        <p:cNvGrpSpPr/>
        <p:nvPr/>
      </p:nvGrpSpPr>
      <p:grpSpPr>
        <a:xfrm>
          <a:off x="0" y="0"/>
          <a:ext cx="0" cy="0"/>
          <a:chOff x="0" y="0"/>
          <a:chExt cx="0" cy="0"/>
        </a:xfrm>
      </p:grpSpPr>
      <p:sp>
        <p:nvSpPr>
          <p:cNvPr id="5" name="Date Placeholder 4" hidden="1"/>
          <p:cNvSpPr>
            <a:spLocks noGrp="1"/>
          </p:cNvSpPr>
          <p:nvPr>
            <p:ph type="dt" sz="half" idx="10"/>
          </p:nvPr>
        </p:nvSpPr>
        <p:spPr>
          <a:xfrm>
            <a:off x="453892" y="4869756"/>
            <a:ext cx="822595" cy="154577"/>
          </a:xfrm>
          <a:prstGeom prst="rect">
            <a:avLst/>
          </a:prstGeom>
        </p:spPr>
        <p:txBody>
          <a:bodyPr lIns="91436" tIns="45718" rIns="91436" bIns="45718"/>
          <a:lstStyle>
            <a:lvl1pPr>
              <a:defRPr>
                <a:solidFill>
                  <a:schemeClr val="bg2"/>
                </a:solidFill>
                <a:latin typeface="Intel Clear"/>
              </a:defRPr>
            </a:lvl1pPr>
          </a:lstStyle>
          <a:p>
            <a:r>
              <a:rPr lang="en-US"/>
              <a:t>4/21/2014</a:t>
            </a:r>
            <a:endParaRPr lang="en-US" dirty="0"/>
          </a:p>
        </p:txBody>
      </p:sp>
      <p:sp>
        <p:nvSpPr>
          <p:cNvPr id="6" name="Footer Placeholder 5" hidden="1"/>
          <p:cNvSpPr>
            <a:spLocks noGrp="1"/>
          </p:cNvSpPr>
          <p:nvPr>
            <p:ph type="ftr" sz="quarter" idx="11"/>
          </p:nvPr>
        </p:nvSpPr>
        <p:spPr>
          <a:xfrm>
            <a:off x="3097923" y="4869756"/>
            <a:ext cx="2940147" cy="154577"/>
          </a:xfrm>
          <a:prstGeom prst="rect">
            <a:avLst/>
          </a:prstGeom>
        </p:spPr>
        <p:txBody>
          <a:bodyPr lIns="91436" tIns="45718" rIns="91436" bIns="45718"/>
          <a:lstStyle>
            <a:lvl1pPr>
              <a:defRPr>
                <a:solidFill>
                  <a:schemeClr val="bg2"/>
                </a:solidFill>
                <a:latin typeface="Intel Clear"/>
              </a:defRPr>
            </a:lvl1pPr>
          </a:lstStyle>
          <a:p>
            <a:endParaRPr lang="en-US" dirty="0"/>
          </a:p>
        </p:txBody>
      </p:sp>
      <p:cxnSp>
        <p:nvCxnSpPr>
          <p:cNvPr id="10" name="Straight Connector 9"/>
          <p:cNvCxnSpPr/>
          <p:nvPr userDrawn="1"/>
        </p:nvCxnSpPr>
        <p:spPr>
          <a:xfrm>
            <a:off x="3783123" y="3197935"/>
            <a:ext cx="157775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3783123" y="564605"/>
            <a:ext cx="157775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 Placeholder 3"/>
          <p:cNvSpPr>
            <a:spLocks noGrp="1"/>
          </p:cNvSpPr>
          <p:nvPr>
            <p:ph type="body" sz="quarter" idx="12" hasCustomPrompt="1"/>
          </p:nvPr>
        </p:nvSpPr>
        <p:spPr>
          <a:xfrm>
            <a:off x="2372953" y="1696604"/>
            <a:ext cx="4398096" cy="369332"/>
          </a:xfrm>
        </p:spPr>
        <p:txBody>
          <a:bodyPr wrap="square" anchor="ctr">
            <a:spAutoFit/>
          </a:bodyPr>
          <a:lstStyle>
            <a:lvl1pPr marL="0" algn="ctr" defTabSz="914362" rtl="0" eaLnBrk="1" latinLnBrk="0" hangingPunct="1">
              <a:lnSpc>
                <a:spcPct val="100000"/>
              </a:lnSpc>
              <a:spcBef>
                <a:spcPct val="0"/>
              </a:spcBef>
              <a:buNone/>
              <a:defRPr lang="en-US" sz="2400" kern="1200" dirty="0" smtClean="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0" indent="0">
              <a:buNone/>
              <a:defRPr/>
            </a:lvl2pPr>
          </a:lstStyle>
          <a:p>
            <a:pPr lvl="0"/>
            <a:r>
              <a:rPr lang="en-US" dirty="0"/>
              <a:t>30pt Text</a:t>
            </a:r>
          </a:p>
        </p:txBody>
      </p:sp>
      <p:sp>
        <p:nvSpPr>
          <p:cNvPr id="13" name="Text Placeholder 3"/>
          <p:cNvSpPr>
            <a:spLocks noGrp="1"/>
          </p:cNvSpPr>
          <p:nvPr>
            <p:ph type="body" sz="quarter" idx="13" hasCustomPrompt="1"/>
          </p:nvPr>
        </p:nvSpPr>
        <p:spPr>
          <a:xfrm>
            <a:off x="2642394" y="3483407"/>
            <a:ext cx="3859213" cy="430887"/>
          </a:xfrm>
        </p:spPr>
        <p:txBody>
          <a:bodyPr anchor="ctr">
            <a:spAutoFit/>
          </a:bodyPr>
          <a:lstStyle>
            <a:lvl1pPr marL="0" algn="ctr" defTabSz="914362" rtl="0" eaLnBrk="1" latinLnBrk="0" hangingPunct="1">
              <a:lnSpc>
                <a:spcPct val="100000"/>
              </a:lnSpc>
              <a:spcBef>
                <a:spcPct val="0"/>
              </a:spcBef>
              <a:buNone/>
              <a:defRPr lang="en-US" sz="1400" kern="1200" dirty="0" smtClean="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0" indent="0">
              <a:buNone/>
              <a:defRPr/>
            </a:lvl2pPr>
          </a:lstStyle>
          <a:p>
            <a:pPr lvl="0"/>
            <a:r>
              <a:rPr lang="en-US" dirty="0"/>
              <a:t>Author</a:t>
            </a:r>
          </a:p>
          <a:p>
            <a:pPr lvl="0"/>
            <a:r>
              <a:rPr lang="en-US" dirty="0"/>
              <a:t>Title</a:t>
            </a:r>
          </a:p>
        </p:txBody>
      </p:sp>
    </p:spTree>
    <p:extLst>
      <p:ext uri="{BB962C8B-B14F-4D97-AF65-F5344CB8AC3E}">
        <p14:creationId xmlns:p14="http://schemas.microsoft.com/office/powerpoint/2010/main" val="2992307255"/>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3" name="Straight Connector 2"/>
          <p:cNvCxnSpPr/>
          <p:nvPr userDrawn="1"/>
        </p:nvCxnSpPr>
        <p:spPr>
          <a:xfrm>
            <a:off x="3783123" y="3197935"/>
            <a:ext cx="1577754" cy="0"/>
          </a:xfrm>
          <a:prstGeom prst="line">
            <a:avLst/>
          </a:prstGeom>
          <a:ln>
            <a:solidFill>
              <a:srgbClr val="53565A"/>
            </a:solidFill>
          </a:ln>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userDrawn="1"/>
        </p:nvCxnSpPr>
        <p:spPr>
          <a:xfrm>
            <a:off x="3783123" y="564605"/>
            <a:ext cx="1577754" cy="0"/>
          </a:xfrm>
          <a:prstGeom prst="line">
            <a:avLst/>
          </a:prstGeom>
          <a:ln>
            <a:solidFill>
              <a:srgbClr val="53565A"/>
            </a:solidFill>
          </a:ln>
        </p:spPr>
        <p:style>
          <a:lnRef idx="1">
            <a:schemeClr val="accent1"/>
          </a:lnRef>
          <a:fillRef idx="0">
            <a:schemeClr val="accent1"/>
          </a:fillRef>
          <a:effectRef idx="0">
            <a:schemeClr val="accent1"/>
          </a:effectRef>
          <a:fontRef idx="minor">
            <a:schemeClr val="tx1"/>
          </a:fontRef>
        </p:style>
      </p:cxnSp>
      <p:sp>
        <p:nvSpPr>
          <p:cNvPr id="5" name="Text Placeholder 3"/>
          <p:cNvSpPr>
            <a:spLocks noGrp="1"/>
          </p:cNvSpPr>
          <p:nvPr>
            <p:ph type="body" sz="quarter" idx="12" hasCustomPrompt="1"/>
          </p:nvPr>
        </p:nvSpPr>
        <p:spPr>
          <a:xfrm>
            <a:off x="2372953" y="1696604"/>
            <a:ext cx="4398096" cy="369332"/>
          </a:xfrm>
        </p:spPr>
        <p:txBody>
          <a:bodyPr wrap="square" anchor="ctr">
            <a:spAutoFit/>
          </a:bodyPr>
          <a:lstStyle>
            <a:lvl1pPr marL="0" algn="ctr" defTabSz="914362" rtl="0" eaLnBrk="1" latinLnBrk="0" hangingPunct="1">
              <a:lnSpc>
                <a:spcPct val="100000"/>
              </a:lnSpc>
              <a:spcBef>
                <a:spcPct val="0"/>
              </a:spcBef>
              <a:buNone/>
              <a:defRPr lang="en-US" sz="2400" kern="1200" dirty="0" smtClean="0">
                <a:solidFill>
                  <a:srgbClr val="C00000"/>
                </a:solidFill>
                <a:latin typeface="Open Sans" panose="020B0606030504020204" pitchFamily="34" charset="0"/>
                <a:ea typeface="Open Sans" panose="020B0606030504020204" pitchFamily="34" charset="0"/>
                <a:cs typeface="Open Sans" panose="020B0606030504020204" pitchFamily="34" charset="0"/>
              </a:defRPr>
            </a:lvl1pPr>
            <a:lvl2pPr marL="0" indent="0">
              <a:buNone/>
              <a:defRPr/>
            </a:lvl2pPr>
          </a:lstStyle>
          <a:p>
            <a:pPr lvl="0"/>
            <a:r>
              <a:rPr lang="en-US" dirty="0"/>
              <a:t>30pt Text</a:t>
            </a:r>
          </a:p>
        </p:txBody>
      </p:sp>
      <p:sp>
        <p:nvSpPr>
          <p:cNvPr id="6" name="Text Placeholder 3"/>
          <p:cNvSpPr>
            <a:spLocks noGrp="1"/>
          </p:cNvSpPr>
          <p:nvPr>
            <p:ph type="body" sz="quarter" idx="13" hasCustomPrompt="1"/>
          </p:nvPr>
        </p:nvSpPr>
        <p:spPr>
          <a:xfrm>
            <a:off x="2642394" y="3483407"/>
            <a:ext cx="3859213" cy="430887"/>
          </a:xfrm>
        </p:spPr>
        <p:txBody>
          <a:bodyPr anchor="ctr">
            <a:spAutoFit/>
          </a:bodyPr>
          <a:lstStyle>
            <a:lvl1pPr marL="0" algn="ctr" defTabSz="914362" rtl="0" eaLnBrk="1" latinLnBrk="0" hangingPunct="1">
              <a:lnSpc>
                <a:spcPct val="100000"/>
              </a:lnSpc>
              <a:spcBef>
                <a:spcPct val="0"/>
              </a:spcBef>
              <a:buNone/>
              <a:defRPr lang="en-US" sz="1400" kern="1200" dirty="0" smtClean="0">
                <a:solidFill>
                  <a:srgbClr val="53565A"/>
                </a:solidFill>
                <a:latin typeface="Open Sans" panose="020B0606030504020204" pitchFamily="34" charset="0"/>
                <a:ea typeface="Open Sans" panose="020B0606030504020204" pitchFamily="34" charset="0"/>
                <a:cs typeface="Open Sans" panose="020B0606030504020204" pitchFamily="34" charset="0"/>
              </a:defRPr>
            </a:lvl1pPr>
            <a:lvl2pPr marL="0" indent="0">
              <a:buNone/>
              <a:defRPr/>
            </a:lvl2pPr>
          </a:lstStyle>
          <a:p>
            <a:pPr lvl="0"/>
            <a:r>
              <a:rPr lang="en-US" dirty="0"/>
              <a:t>Author</a:t>
            </a:r>
          </a:p>
          <a:p>
            <a:pPr lvl="0"/>
            <a:r>
              <a:rPr lang="en-US" dirty="0"/>
              <a:t>Title</a:t>
            </a:r>
          </a:p>
        </p:txBody>
      </p:sp>
    </p:spTree>
    <p:extLst>
      <p:ext uri="{BB962C8B-B14F-4D97-AF65-F5344CB8AC3E}">
        <p14:creationId xmlns:p14="http://schemas.microsoft.com/office/powerpoint/2010/main" val="284152767"/>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Quote Option 2">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Rectangle 8"/>
          <p:cNvSpPr/>
          <p:nvPr userDrawn="1"/>
        </p:nvSpPr>
        <p:spPr>
          <a:xfrm>
            <a:off x="2078667" y="0"/>
            <a:ext cx="4986666" cy="5143500"/>
          </a:xfrm>
          <a:prstGeom prst="rect">
            <a:avLst/>
          </a:prstGeom>
          <a:solidFill>
            <a:srgbClr val="75160D">
              <a:alpha val="69804"/>
            </a:srgbClr>
          </a:soli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dirty="0">
              <a:solidFill>
                <a:schemeClr val="tx1"/>
              </a:solidFill>
            </a:endParaRPr>
          </a:p>
        </p:txBody>
      </p:sp>
      <p:cxnSp>
        <p:nvCxnSpPr>
          <p:cNvPr id="11" name="Straight Connector 10"/>
          <p:cNvCxnSpPr/>
          <p:nvPr userDrawn="1"/>
        </p:nvCxnSpPr>
        <p:spPr>
          <a:xfrm>
            <a:off x="3783123" y="3197935"/>
            <a:ext cx="157775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3783123" y="564605"/>
            <a:ext cx="157775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ext Placeholder 3"/>
          <p:cNvSpPr>
            <a:spLocks noGrp="1"/>
          </p:cNvSpPr>
          <p:nvPr>
            <p:ph type="body" sz="quarter" idx="12" hasCustomPrompt="1"/>
          </p:nvPr>
        </p:nvSpPr>
        <p:spPr>
          <a:xfrm>
            <a:off x="2372953" y="1696604"/>
            <a:ext cx="4398096" cy="369332"/>
          </a:xfrm>
        </p:spPr>
        <p:txBody>
          <a:bodyPr wrap="square" anchor="ctr">
            <a:spAutoFit/>
          </a:bodyPr>
          <a:lstStyle>
            <a:lvl1pPr marL="0" algn="ctr" defTabSz="914362" rtl="0" eaLnBrk="1" latinLnBrk="0" hangingPunct="1">
              <a:lnSpc>
                <a:spcPct val="100000"/>
              </a:lnSpc>
              <a:spcBef>
                <a:spcPct val="0"/>
              </a:spcBef>
              <a:buNone/>
              <a:defRPr lang="en-US" sz="2400" b="0" i="0" kern="1200" dirty="0" smtClean="0">
                <a:solidFill>
                  <a:schemeClr val="bg1"/>
                </a:solidFill>
                <a:latin typeface="+mn-lt"/>
                <a:ea typeface="Arial" charset="0"/>
                <a:cs typeface="Arial" charset="0"/>
              </a:defRPr>
            </a:lvl1pPr>
            <a:lvl2pPr marL="0" indent="0">
              <a:buNone/>
              <a:defRPr/>
            </a:lvl2pPr>
          </a:lstStyle>
          <a:p>
            <a:pPr lvl="0"/>
            <a:r>
              <a:rPr lang="en-US" dirty="0"/>
              <a:t>30pt Text</a:t>
            </a:r>
          </a:p>
        </p:txBody>
      </p:sp>
      <p:sp>
        <p:nvSpPr>
          <p:cNvPr id="13" name="Text Placeholder 3"/>
          <p:cNvSpPr>
            <a:spLocks noGrp="1"/>
          </p:cNvSpPr>
          <p:nvPr>
            <p:ph type="body" sz="quarter" idx="13" hasCustomPrompt="1"/>
          </p:nvPr>
        </p:nvSpPr>
        <p:spPr>
          <a:xfrm>
            <a:off x="2642394" y="3483407"/>
            <a:ext cx="3859213" cy="430887"/>
          </a:xfrm>
        </p:spPr>
        <p:txBody>
          <a:bodyPr anchor="ctr">
            <a:spAutoFit/>
          </a:bodyPr>
          <a:lstStyle>
            <a:lvl1pPr marL="0" algn="ctr" defTabSz="914362" rtl="0" eaLnBrk="1" latinLnBrk="0" hangingPunct="1">
              <a:lnSpc>
                <a:spcPct val="100000"/>
              </a:lnSpc>
              <a:spcBef>
                <a:spcPct val="0"/>
              </a:spcBef>
              <a:buNone/>
              <a:defRPr lang="en-US" sz="1400" b="0" i="0" kern="1200" dirty="0" smtClean="0">
                <a:solidFill>
                  <a:schemeClr val="bg1"/>
                </a:solidFill>
                <a:latin typeface="+mn-lt"/>
                <a:ea typeface="Arial" charset="0"/>
                <a:cs typeface="Arial" charset="0"/>
              </a:defRPr>
            </a:lvl1pPr>
            <a:lvl2pPr marL="0" indent="0">
              <a:buNone/>
              <a:defRPr/>
            </a:lvl2pPr>
          </a:lstStyle>
          <a:p>
            <a:pPr lvl="0"/>
            <a:r>
              <a:rPr lang="en-US" dirty="0"/>
              <a:t>Author</a:t>
            </a:r>
          </a:p>
          <a:p>
            <a:pPr lvl="0"/>
            <a:r>
              <a:rPr lang="en-US" dirty="0"/>
              <a:t>Title</a:t>
            </a:r>
          </a:p>
        </p:txBody>
      </p:sp>
    </p:spTree>
    <p:extLst>
      <p:ext uri="{BB962C8B-B14F-4D97-AF65-F5344CB8AC3E}">
        <p14:creationId xmlns:p14="http://schemas.microsoft.com/office/powerpoint/2010/main" val="4112965105"/>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Big Idea 2">
    <p:bg>
      <p:bgPr>
        <a:gradFill>
          <a:gsLst>
            <a:gs pos="38000">
              <a:schemeClr val="bg2"/>
            </a:gs>
            <a:gs pos="0">
              <a:srgbClr val="DA1C1C"/>
            </a:gs>
            <a:gs pos="100000">
              <a:schemeClr val="tx2"/>
            </a:gs>
          </a:gsLst>
          <a:path path="circle">
            <a:fillToRect l="50000" t="50000" r="50000" b="50000"/>
          </a:path>
        </a:gradFill>
        <a:effectLst/>
      </p:bgPr>
    </p:bg>
    <p:spTree>
      <p:nvGrpSpPr>
        <p:cNvPr id="1" name=""/>
        <p:cNvGrpSpPr/>
        <p:nvPr/>
      </p:nvGrpSpPr>
      <p:grpSpPr>
        <a:xfrm>
          <a:off x="0" y="0"/>
          <a:ext cx="0" cy="0"/>
          <a:chOff x="0" y="0"/>
          <a:chExt cx="0" cy="0"/>
        </a:xfrm>
      </p:grpSpPr>
      <p:sp>
        <p:nvSpPr>
          <p:cNvPr id="5" name="Date Placeholder 4" hidden="1"/>
          <p:cNvSpPr>
            <a:spLocks noGrp="1"/>
          </p:cNvSpPr>
          <p:nvPr>
            <p:ph type="dt" sz="half" idx="10"/>
          </p:nvPr>
        </p:nvSpPr>
        <p:spPr>
          <a:xfrm>
            <a:off x="453892" y="4869756"/>
            <a:ext cx="822595" cy="154577"/>
          </a:xfrm>
          <a:prstGeom prst="rect">
            <a:avLst/>
          </a:prstGeom>
        </p:spPr>
        <p:txBody>
          <a:bodyPr lIns="91436" tIns="45718" rIns="91436" bIns="45718"/>
          <a:lstStyle>
            <a:lvl1pPr>
              <a:defRPr>
                <a:solidFill>
                  <a:schemeClr val="bg2"/>
                </a:solidFill>
                <a:latin typeface="Intel Clear"/>
              </a:defRPr>
            </a:lvl1pPr>
          </a:lstStyle>
          <a:p>
            <a:r>
              <a:rPr lang="en-US"/>
              <a:t>4/21/2014</a:t>
            </a:r>
            <a:endParaRPr lang="en-US" dirty="0"/>
          </a:p>
        </p:txBody>
      </p:sp>
      <p:sp>
        <p:nvSpPr>
          <p:cNvPr id="6" name="Footer Placeholder 5" hidden="1"/>
          <p:cNvSpPr>
            <a:spLocks noGrp="1"/>
          </p:cNvSpPr>
          <p:nvPr>
            <p:ph type="ftr" sz="quarter" idx="11"/>
          </p:nvPr>
        </p:nvSpPr>
        <p:spPr>
          <a:xfrm>
            <a:off x="3097923" y="4869756"/>
            <a:ext cx="2940147" cy="154577"/>
          </a:xfrm>
          <a:prstGeom prst="rect">
            <a:avLst/>
          </a:prstGeom>
        </p:spPr>
        <p:txBody>
          <a:bodyPr lIns="91436" tIns="45718" rIns="91436" bIns="45718"/>
          <a:lstStyle>
            <a:lvl1pPr>
              <a:defRPr>
                <a:solidFill>
                  <a:schemeClr val="bg2"/>
                </a:solidFill>
                <a:latin typeface="Intel Clear"/>
              </a:defRPr>
            </a:lvl1pPr>
          </a:lstStyle>
          <a:p>
            <a:endParaRPr lang="en-US" dirty="0"/>
          </a:p>
        </p:txBody>
      </p:sp>
      <p:cxnSp>
        <p:nvCxnSpPr>
          <p:cNvPr id="8" name="Straight Connector 7"/>
          <p:cNvCxnSpPr/>
          <p:nvPr userDrawn="1"/>
        </p:nvCxnSpPr>
        <p:spPr>
          <a:xfrm>
            <a:off x="3783123" y="3858335"/>
            <a:ext cx="157775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3783123" y="1225005"/>
            <a:ext cx="157775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 Placeholder 3"/>
          <p:cNvSpPr>
            <a:spLocks noGrp="1"/>
          </p:cNvSpPr>
          <p:nvPr>
            <p:ph type="body" sz="quarter" idx="12" hasCustomPrompt="1"/>
          </p:nvPr>
        </p:nvSpPr>
        <p:spPr>
          <a:xfrm>
            <a:off x="2642394" y="2340918"/>
            <a:ext cx="3859213" cy="461665"/>
          </a:xfrm>
        </p:spPr>
        <p:txBody>
          <a:bodyPr anchor="ctr">
            <a:spAutoFit/>
          </a:bodyPr>
          <a:lstStyle>
            <a:lvl1pPr marL="0" algn="ctr" defTabSz="914362" rtl="0" eaLnBrk="1" latinLnBrk="0" hangingPunct="1">
              <a:lnSpc>
                <a:spcPct val="100000"/>
              </a:lnSpc>
              <a:spcBef>
                <a:spcPct val="0"/>
              </a:spcBef>
              <a:buNone/>
              <a:defRPr lang="en-US" sz="3000" b="0" i="0" kern="1200" dirty="0" smtClean="0">
                <a:solidFill>
                  <a:schemeClr val="bg1"/>
                </a:solidFill>
                <a:latin typeface="+mn-lt"/>
                <a:ea typeface="Arial" charset="0"/>
                <a:cs typeface="Arial" charset="0"/>
              </a:defRPr>
            </a:lvl1pPr>
            <a:lvl2pPr marL="0" indent="0">
              <a:buNone/>
              <a:defRPr/>
            </a:lvl2pPr>
          </a:lstStyle>
          <a:p>
            <a:pPr lvl="0"/>
            <a:r>
              <a:rPr lang="en-US" dirty="0"/>
              <a:t>30pt Text</a:t>
            </a:r>
          </a:p>
        </p:txBody>
      </p:sp>
    </p:spTree>
    <p:extLst>
      <p:ext uri="{BB962C8B-B14F-4D97-AF65-F5344CB8AC3E}">
        <p14:creationId xmlns:p14="http://schemas.microsoft.com/office/powerpoint/2010/main" val="11413318"/>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3" name="Straight Connector 2"/>
          <p:cNvCxnSpPr/>
          <p:nvPr userDrawn="1"/>
        </p:nvCxnSpPr>
        <p:spPr>
          <a:xfrm>
            <a:off x="3783123" y="3858335"/>
            <a:ext cx="1577754" cy="0"/>
          </a:xfrm>
          <a:prstGeom prst="line">
            <a:avLst/>
          </a:prstGeom>
          <a:ln>
            <a:solidFill>
              <a:srgbClr val="53565A"/>
            </a:solidFill>
          </a:ln>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userDrawn="1"/>
        </p:nvCxnSpPr>
        <p:spPr>
          <a:xfrm>
            <a:off x="3783123" y="1225005"/>
            <a:ext cx="1577754" cy="0"/>
          </a:xfrm>
          <a:prstGeom prst="line">
            <a:avLst/>
          </a:prstGeom>
          <a:ln>
            <a:solidFill>
              <a:srgbClr val="53565A"/>
            </a:solidFill>
          </a:ln>
        </p:spPr>
        <p:style>
          <a:lnRef idx="1">
            <a:schemeClr val="accent1"/>
          </a:lnRef>
          <a:fillRef idx="0">
            <a:schemeClr val="accent1"/>
          </a:fillRef>
          <a:effectRef idx="0">
            <a:schemeClr val="accent1"/>
          </a:effectRef>
          <a:fontRef idx="minor">
            <a:schemeClr val="tx1"/>
          </a:fontRef>
        </p:style>
      </p:cxnSp>
      <p:sp>
        <p:nvSpPr>
          <p:cNvPr id="5" name="Text Placeholder 3"/>
          <p:cNvSpPr>
            <a:spLocks noGrp="1"/>
          </p:cNvSpPr>
          <p:nvPr>
            <p:ph type="body" sz="quarter" idx="12" hasCustomPrompt="1"/>
          </p:nvPr>
        </p:nvSpPr>
        <p:spPr>
          <a:xfrm>
            <a:off x="2642394" y="2340918"/>
            <a:ext cx="3859213" cy="461665"/>
          </a:xfrm>
        </p:spPr>
        <p:txBody>
          <a:bodyPr anchor="ctr">
            <a:spAutoFit/>
          </a:bodyPr>
          <a:lstStyle>
            <a:lvl1pPr marL="0" algn="ctr" defTabSz="914362" rtl="0" eaLnBrk="1" latinLnBrk="0" hangingPunct="1">
              <a:lnSpc>
                <a:spcPct val="100000"/>
              </a:lnSpc>
              <a:spcBef>
                <a:spcPct val="0"/>
              </a:spcBef>
              <a:buNone/>
              <a:defRPr lang="en-US" sz="3000" kern="1200" dirty="0" smtClean="0">
                <a:solidFill>
                  <a:srgbClr val="C01818"/>
                </a:solidFill>
                <a:latin typeface="Open Sans" panose="020B0606030504020204" pitchFamily="34" charset="0"/>
                <a:ea typeface="Open Sans" panose="020B0606030504020204" pitchFamily="34" charset="0"/>
                <a:cs typeface="Open Sans" panose="020B0606030504020204" pitchFamily="34" charset="0"/>
              </a:defRPr>
            </a:lvl1pPr>
            <a:lvl2pPr marL="0" indent="0">
              <a:buNone/>
              <a:defRPr/>
            </a:lvl2pPr>
          </a:lstStyle>
          <a:p>
            <a:pPr lvl="0"/>
            <a:r>
              <a:rPr lang="en-US" dirty="0"/>
              <a:t>30pt Text</a:t>
            </a:r>
          </a:p>
        </p:txBody>
      </p:sp>
    </p:spTree>
    <p:extLst>
      <p:ext uri="{BB962C8B-B14F-4D97-AF65-F5344CB8AC3E}">
        <p14:creationId xmlns:p14="http://schemas.microsoft.com/office/powerpoint/2010/main" val="1455164562"/>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Big Idea 1">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Rectangle 8"/>
          <p:cNvSpPr/>
          <p:nvPr userDrawn="1"/>
        </p:nvSpPr>
        <p:spPr>
          <a:xfrm>
            <a:off x="2078667" y="0"/>
            <a:ext cx="4986666" cy="5143500"/>
          </a:xfrm>
          <a:prstGeom prst="rect">
            <a:avLst/>
          </a:prstGeom>
          <a:solidFill>
            <a:srgbClr val="75160D">
              <a:alpha val="69804"/>
            </a:srgbClr>
          </a:soli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dirty="0">
              <a:solidFill>
                <a:schemeClr val="tx1"/>
              </a:solidFill>
            </a:endParaRPr>
          </a:p>
        </p:txBody>
      </p:sp>
      <p:cxnSp>
        <p:nvCxnSpPr>
          <p:cNvPr id="4" name="Straight Connector 3"/>
          <p:cNvCxnSpPr/>
          <p:nvPr userDrawn="1"/>
        </p:nvCxnSpPr>
        <p:spPr>
          <a:xfrm>
            <a:off x="3783123" y="3858335"/>
            <a:ext cx="157775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3783123" y="1225005"/>
            <a:ext cx="157775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ext Placeholder 3"/>
          <p:cNvSpPr>
            <a:spLocks noGrp="1"/>
          </p:cNvSpPr>
          <p:nvPr>
            <p:ph type="body" sz="quarter" idx="12" hasCustomPrompt="1"/>
          </p:nvPr>
        </p:nvSpPr>
        <p:spPr>
          <a:xfrm>
            <a:off x="2642394" y="2340918"/>
            <a:ext cx="3859213" cy="461665"/>
          </a:xfrm>
        </p:spPr>
        <p:txBody>
          <a:bodyPr anchor="ctr">
            <a:spAutoFit/>
          </a:bodyPr>
          <a:lstStyle>
            <a:lvl1pPr marL="0" algn="ctr" defTabSz="914362" rtl="0" eaLnBrk="1" latinLnBrk="0" hangingPunct="1">
              <a:lnSpc>
                <a:spcPct val="100000"/>
              </a:lnSpc>
              <a:spcBef>
                <a:spcPct val="0"/>
              </a:spcBef>
              <a:buNone/>
              <a:defRPr lang="en-US" sz="3000" kern="1200" dirty="0" smtClean="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0" indent="0">
              <a:buNone/>
              <a:defRPr/>
            </a:lvl2pPr>
          </a:lstStyle>
          <a:p>
            <a:pPr lvl="0"/>
            <a:r>
              <a:rPr lang="en-US" dirty="0"/>
              <a:t>30pt Text</a:t>
            </a:r>
          </a:p>
        </p:txBody>
      </p:sp>
    </p:spTree>
    <p:extLst>
      <p:ext uri="{BB962C8B-B14F-4D97-AF65-F5344CB8AC3E}">
        <p14:creationId xmlns:p14="http://schemas.microsoft.com/office/powerpoint/2010/main" val="1451213082"/>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Open/Close 1">
    <p:bg>
      <p:bgPr>
        <a:solidFill>
          <a:schemeClr val="bg1"/>
        </a:solidFill>
        <a:effectLst/>
      </p:bgPr>
    </p:bg>
    <p:spTree>
      <p:nvGrpSpPr>
        <p:cNvPr id="1" name=""/>
        <p:cNvGrpSpPr/>
        <p:nvPr/>
      </p:nvGrpSpPr>
      <p:grpSpPr>
        <a:xfrm>
          <a:off x="0" y="0"/>
          <a:ext cx="0" cy="0"/>
          <a:chOff x="0" y="0"/>
          <a:chExt cx="0" cy="0"/>
        </a:xfrm>
      </p:grpSpPr>
      <p:sp>
        <p:nvSpPr>
          <p:cNvPr id="2" name="Date Placeholder 1" hidden="1"/>
          <p:cNvSpPr>
            <a:spLocks noGrp="1"/>
          </p:cNvSpPr>
          <p:nvPr>
            <p:ph type="dt" sz="half" idx="10"/>
          </p:nvPr>
        </p:nvSpPr>
        <p:spPr>
          <a:xfrm>
            <a:off x="453892" y="4869756"/>
            <a:ext cx="822595" cy="154577"/>
          </a:xfrm>
          <a:prstGeom prst="rect">
            <a:avLst/>
          </a:prstGeom>
        </p:spPr>
        <p:txBody>
          <a:bodyPr lIns="91436" tIns="45718" rIns="91436" bIns="45718"/>
          <a:lstStyle>
            <a:lvl1pPr>
              <a:defRPr>
                <a:solidFill>
                  <a:schemeClr val="bg2"/>
                </a:solidFill>
                <a:latin typeface="Intel Clear"/>
              </a:defRPr>
            </a:lvl1pPr>
          </a:lstStyle>
          <a:p>
            <a:r>
              <a:rPr lang="en-US"/>
              <a:t>4/21/2014</a:t>
            </a:r>
            <a:endParaRPr lang="en-US" dirty="0"/>
          </a:p>
        </p:txBody>
      </p:sp>
      <p:sp>
        <p:nvSpPr>
          <p:cNvPr id="3" name="Footer Placeholder 2" hidden="1"/>
          <p:cNvSpPr>
            <a:spLocks noGrp="1"/>
          </p:cNvSpPr>
          <p:nvPr>
            <p:ph type="ftr" sz="quarter" idx="11"/>
          </p:nvPr>
        </p:nvSpPr>
        <p:spPr>
          <a:xfrm>
            <a:off x="3097923" y="4869756"/>
            <a:ext cx="2940147" cy="154577"/>
          </a:xfrm>
          <a:prstGeom prst="rect">
            <a:avLst/>
          </a:prstGeom>
        </p:spPr>
        <p:txBody>
          <a:bodyPr lIns="91436" tIns="45718" rIns="91436" bIns="45718"/>
          <a:lstStyle>
            <a:lvl1pPr>
              <a:defRPr>
                <a:latin typeface="Intel Clear"/>
              </a:defRPr>
            </a:lvl1pPr>
          </a:lstStyle>
          <a:p>
            <a:endParaRPr lang="en-US" dirty="0"/>
          </a:p>
        </p:txBody>
      </p:sp>
      <p:sp>
        <p:nvSpPr>
          <p:cNvPr id="4" name="Slide Number Placeholder 3" hidden="1"/>
          <p:cNvSpPr>
            <a:spLocks noGrp="1"/>
          </p:cNvSpPr>
          <p:nvPr>
            <p:ph type="sldNum" sz="quarter" idx="12"/>
          </p:nvPr>
        </p:nvSpPr>
        <p:spPr>
          <a:xfrm>
            <a:off x="8760612" y="4869757"/>
            <a:ext cx="230989" cy="154577"/>
          </a:xfrm>
          <a:prstGeom prst="rect">
            <a:avLst/>
          </a:prstGeom>
        </p:spPr>
        <p:txBody>
          <a:bodyPr/>
          <a:lstStyle>
            <a:lvl1pPr>
              <a:defRPr>
                <a:latin typeface="Intel Clear"/>
              </a:defRPr>
            </a:lvl1pPr>
          </a:lstStyle>
          <a:p>
            <a:fld id="{EEB8B06D-99A5-468B-806E-293788FE9637}" type="slidenum">
              <a:rPr lang="en-US" smtClean="0"/>
              <a:pPr/>
              <a:t>‹#›</a:t>
            </a:fld>
            <a:endParaRPr lang="en-US" dirty="0"/>
          </a:p>
        </p:txBody>
      </p:sp>
      <p:cxnSp>
        <p:nvCxnSpPr>
          <p:cNvPr id="5" name="Straight Connector 4" hidden="1"/>
          <p:cNvCxnSpPr/>
          <p:nvPr userDrawn="1"/>
        </p:nvCxnSpPr>
        <p:spPr>
          <a:xfrm>
            <a:off x="8686800" y="4872032"/>
            <a:ext cx="0" cy="152400"/>
          </a:xfrm>
          <a:prstGeom prst="line">
            <a:avLst/>
          </a:prstGeom>
          <a:ln w="635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6" name="Picture 2" hidden="1"/>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7717536" y="4828032"/>
            <a:ext cx="886404" cy="246888"/>
          </a:xfrm>
          <a:prstGeom prst="rect">
            <a:avLst/>
          </a:prstGeom>
          <a:noFill/>
          <a:extLst>
            <a:ext uri="{909E8E84-426E-40dd-AFC4-6F175D3DCCD1}">
              <a14:hiddenFill xmlns:a14="http://schemas.microsoft.com/office/drawing/2010/main" xmlns="">
                <a:solidFill>
                  <a:srgbClr val="FFFFFF"/>
                </a:solidFill>
              </a14:hiddenFill>
            </a:ext>
          </a:extLst>
        </p:spPr>
      </p:pic>
      <p:grpSp>
        <p:nvGrpSpPr>
          <p:cNvPr id="12" name="Group 4"/>
          <p:cNvGrpSpPr>
            <a:grpSpLocks noChangeAspect="1"/>
          </p:cNvGrpSpPr>
          <p:nvPr userDrawn="1"/>
        </p:nvGrpSpPr>
        <p:grpSpPr bwMode="auto">
          <a:xfrm>
            <a:off x="2570510" y="1977656"/>
            <a:ext cx="4006237" cy="1121194"/>
            <a:chOff x="221" y="738"/>
            <a:chExt cx="2026" cy="567"/>
          </a:xfrm>
        </p:grpSpPr>
        <p:sp>
          <p:nvSpPr>
            <p:cNvPr id="13" name="Freeform 5"/>
            <p:cNvSpPr>
              <a:spLocks/>
            </p:cNvSpPr>
            <p:nvPr/>
          </p:nvSpPr>
          <p:spPr bwMode="auto">
            <a:xfrm>
              <a:off x="1003" y="818"/>
              <a:ext cx="231" cy="241"/>
            </a:xfrm>
            <a:custGeom>
              <a:avLst/>
              <a:gdLst>
                <a:gd name="T0" fmla="*/ 194 w 195"/>
                <a:gd name="T1" fmla="*/ 150 h 202"/>
                <a:gd name="T2" fmla="*/ 150 w 195"/>
                <a:gd name="T3" fmla="*/ 123 h 202"/>
                <a:gd name="T4" fmla="*/ 146 w 195"/>
                <a:gd name="T5" fmla="*/ 129 h 202"/>
                <a:gd name="T6" fmla="*/ 105 w 195"/>
                <a:gd name="T7" fmla="*/ 153 h 202"/>
                <a:gd name="T8" fmla="*/ 53 w 195"/>
                <a:gd name="T9" fmla="*/ 101 h 202"/>
                <a:gd name="T10" fmla="*/ 105 w 195"/>
                <a:gd name="T11" fmla="*/ 49 h 202"/>
                <a:gd name="T12" fmla="*/ 146 w 195"/>
                <a:gd name="T13" fmla="*/ 73 h 202"/>
                <a:gd name="T14" fmla="*/ 150 w 195"/>
                <a:gd name="T15" fmla="*/ 78 h 202"/>
                <a:gd name="T16" fmla="*/ 195 w 195"/>
                <a:gd name="T17" fmla="*/ 52 h 202"/>
                <a:gd name="T18" fmla="*/ 191 w 195"/>
                <a:gd name="T19" fmla="*/ 46 h 202"/>
                <a:gd name="T20" fmla="*/ 105 w 195"/>
                <a:gd name="T21" fmla="*/ 0 h 202"/>
                <a:gd name="T22" fmla="*/ 0 w 195"/>
                <a:gd name="T23" fmla="*/ 101 h 202"/>
                <a:gd name="T24" fmla="*/ 105 w 195"/>
                <a:gd name="T25" fmla="*/ 202 h 202"/>
                <a:gd name="T26" fmla="*/ 191 w 195"/>
                <a:gd name="T27" fmla="*/ 155 h 202"/>
                <a:gd name="T28" fmla="*/ 194 w 195"/>
                <a:gd name="T29" fmla="*/ 150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5" h="202">
                  <a:moveTo>
                    <a:pt x="194" y="150"/>
                  </a:moveTo>
                  <a:cubicBezTo>
                    <a:pt x="150" y="123"/>
                    <a:pt x="150" y="123"/>
                    <a:pt x="150" y="123"/>
                  </a:cubicBezTo>
                  <a:cubicBezTo>
                    <a:pt x="146" y="129"/>
                    <a:pt x="146" y="129"/>
                    <a:pt x="146" y="129"/>
                  </a:cubicBezTo>
                  <a:cubicBezTo>
                    <a:pt x="136" y="145"/>
                    <a:pt x="122" y="153"/>
                    <a:pt x="105" y="153"/>
                  </a:cubicBezTo>
                  <a:cubicBezTo>
                    <a:pt x="76" y="153"/>
                    <a:pt x="53" y="130"/>
                    <a:pt x="53" y="101"/>
                  </a:cubicBezTo>
                  <a:cubicBezTo>
                    <a:pt x="53" y="71"/>
                    <a:pt x="76" y="49"/>
                    <a:pt x="105" y="49"/>
                  </a:cubicBezTo>
                  <a:cubicBezTo>
                    <a:pt x="123" y="49"/>
                    <a:pt x="136" y="57"/>
                    <a:pt x="146" y="73"/>
                  </a:cubicBezTo>
                  <a:cubicBezTo>
                    <a:pt x="150" y="78"/>
                    <a:pt x="150" y="78"/>
                    <a:pt x="150" y="78"/>
                  </a:cubicBezTo>
                  <a:cubicBezTo>
                    <a:pt x="195" y="52"/>
                    <a:pt x="195" y="52"/>
                    <a:pt x="195" y="52"/>
                  </a:cubicBezTo>
                  <a:cubicBezTo>
                    <a:pt x="191" y="46"/>
                    <a:pt x="191" y="46"/>
                    <a:pt x="191" y="46"/>
                  </a:cubicBezTo>
                  <a:cubicBezTo>
                    <a:pt x="169" y="15"/>
                    <a:pt x="141" y="0"/>
                    <a:pt x="105" y="0"/>
                  </a:cubicBezTo>
                  <a:cubicBezTo>
                    <a:pt x="37" y="0"/>
                    <a:pt x="0" y="52"/>
                    <a:pt x="0" y="101"/>
                  </a:cubicBezTo>
                  <a:cubicBezTo>
                    <a:pt x="0" y="150"/>
                    <a:pt x="37" y="202"/>
                    <a:pt x="105" y="202"/>
                  </a:cubicBezTo>
                  <a:cubicBezTo>
                    <a:pt x="140" y="202"/>
                    <a:pt x="173" y="184"/>
                    <a:pt x="191" y="155"/>
                  </a:cubicBezTo>
                  <a:lnTo>
                    <a:pt x="194" y="150"/>
                  </a:lnTo>
                  <a:close/>
                </a:path>
              </a:pathLst>
            </a:custGeom>
            <a:solidFill>
              <a:srgbClr val="C0181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14" name="Freeform 6"/>
            <p:cNvSpPr>
              <a:spLocks noEditPoints="1"/>
            </p:cNvSpPr>
            <p:nvPr/>
          </p:nvSpPr>
          <p:spPr bwMode="auto">
            <a:xfrm>
              <a:off x="1230" y="741"/>
              <a:ext cx="300" cy="318"/>
            </a:xfrm>
            <a:custGeom>
              <a:avLst/>
              <a:gdLst>
                <a:gd name="T0" fmla="*/ 0 w 300"/>
                <a:gd name="T1" fmla="*/ 318 h 318"/>
                <a:gd name="T2" fmla="*/ 74 w 300"/>
                <a:gd name="T3" fmla="*/ 318 h 318"/>
                <a:gd name="T4" fmla="*/ 95 w 300"/>
                <a:gd name="T5" fmla="*/ 263 h 318"/>
                <a:gd name="T6" fmla="*/ 205 w 300"/>
                <a:gd name="T7" fmla="*/ 263 h 318"/>
                <a:gd name="T8" fmla="*/ 227 w 300"/>
                <a:gd name="T9" fmla="*/ 318 h 318"/>
                <a:gd name="T10" fmla="*/ 300 w 300"/>
                <a:gd name="T11" fmla="*/ 318 h 318"/>
                <a:gd name="T12" fmla="*/ 169 w 300"/>
                <a:gd name="T13" fmla="*/ 0 h 318"/>
                <a:gd name="T14" fmla="*/ 104 w 300"/>
                <a:gd name="T15" fmla="*/ 0 h 318"/>
                <a:gd name="T16" fmla="*/ 121 w 300"/>
                <a:gd name="T17" fmla="*/ 41 h 318"/>
                <a:gd name="T18" fmla="*/ 0 w 300"/>
                <a:gd name="T19" fmla="*/ 318 h 318"/>
                <a:gd name="T20" fmla="*/ 151 w 300"/>
                <a:gd name="T21" fmla="*/ 125 h 318"/>
                <a:gd name="T22" fmla="*/ 181 w 300"/>
                <a:gd name="T23" fmla="*/ 200 h 318"/>
                <a:gd name="T24" fmla="*/ 120 w 300"/>
                <a:gd name="T25" fmla="*/ 200 h 318"/>
                <a:gd name="T26" fmla="*/ 151 w 300"/>
                <a:gd name="T27" fmla="*/ 125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0" h="318">
                  <a:moveTo>
                    <a:pt x="0" y="318"/>
                  </a:moveTo>
                  <a:lnTo>
                    <a:pt x="74" y="318"/>
                  </a:lnTo>
                  <a:lnTo>
                    <a:pt x="95" y="263"/>
                  </a:lnTo>
                  <a:lnTo>
                    <a:pt x="205" y="263"/>
                  </a:lnTo>
                  <a:lnTo>
                    <a:pt x="227" y="318"/>
                  </a:lnTo>
                  <a:lnTo>
                    <a:pt x="300" y="318"/>
                  </a:lnTo>
                  <a:lnTo>
                    <a:pt x="169" y="0"/>
                  </a:lnTo>
                  <a:lnTo>
                    <a:pt x="104" y="0"/>
                  </a:lnTo>
                  <a:lnTo>
                    <a:pt x="121" y="41"/>
                  </a:lnTo>
                  <a:lnTo>
                    <a:pt x="0" y="318"/>
                  </a:lnTo>
                  <a:close/>
                  <a:moveTo>
                    <a:pt x="151" y="125"/>
                  </a:moveTo>
                  <a:lnTo>
                    <a:pt x="181" y="200"/>
                  </a:lnTo>
                  <a:lnTo>
                    <a:pt x="120" y="200"/>
                  </a:lnTo>
                  <a:lnTo>
                    <a:pt x="151" y="125"/>
                  </a:lnTo>
                  <a:close/>
                </a:path>
              </a:pathLst>
            </a:custGeom>
            <a:solidFill>
              <a:srgbClr val="C0181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15" name="Freeform 7"/>
            <p:cNvSpPr>
              <a:spLocks noEditPoints="1"/>
            </p:cNvSpPr>
            <p:nvPr/>
          </p:nvSpPr>
          <p:spPr bwMode="auto">
            <a:xfrm>
              <a:off x="1230" y="741"/>
              <a:ext cx="300" cy="318"/>
            </a:xfrm>
            <a:custGeom>
              <a:avLst/>
              <a:gdLst>
                <a:gd name="T0" fmla="*/ 0 w 300"/>
                <a:gd name="T1" fmla="*/ 318 h 318"/>
                <a:gd name="T2" fmla="*/ 74 w 300"/>
                <a:gd name="T3" fmla="*/ 318 h 318"/>
                <a:gd name="T4" fmla="*/ 95 w 300"/>
                <a:gd name="T5" fmla="*/ 263 h 318"/>
                <a:gd name="T6" fmla="*/ 205 w 300"/>
                <a:gd name="T7" fmla="*/ 263 h 318"/>
                <a:gd name="T8" fmla="*/ 227 w 300"/>
                <a:gd name="T9" fmla="*/ 318 h 318"/>
                <a:gd name="T10" fmla="*/ 300 w 300"/>
                <a:gd name="T11" fmla="*/ 318 h 318"/>
                <a:gd name="T12" fmla="*/ 169 w 300"/>
                <a:gd name="T13" fmla="*/ 0 h 318"/>
                <a:gd name="T14" fmla="*/ 104 w 300"/>
                <a:gd name="T15" fmla="*/ 0 h 318"/>
                <a:gd name="T16" fmla="*/ 121 w 300"/>
                <a:gd name="T17" fmla="*/ 41 h 318"/>
                <a:gd name="T18" fmla="*/ 0 w 300"/>
                <a:gd name="T19" fmla="*/ 318 h 318"/>
                <a:gd name="T20" fmla="*/ 151 w 300"/>
                <a:gd name="T21" fmla="*/ 125 h 318"/>
                <a:gd name="T22" fmla="*/ 181 w 300"/>
                <a:gd name="T23" fmla="*/ 200 h 318"/>
                <a:gd name="T24" fmla="*/ 120 w 300"/>
                <a:gd name="T25" fmla="*/ 200 h 318"/>
                <a:gd name="T26" fmla="*/ 151 w 300"/>
                <a:gd name="T27" fmla="*/ 125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0" h="318">
                  <a:moveTo>
                    <a:pt x="0" y="318"/>
                  </a:moveTo>
                  <a:lnTo>
                    <a:pt x="74" y="318"/>
                  </a:lnTo>
                  <a:lnTo>
                    <a:pt x="95" y="263"/>
                  </a:lnTo>
                  <a:lnTo>
                    <a:pt x="205" y="263"/>
                  </a:lnTo>
                  <a:lnTo>
                    <a:pt x="227" y="318"/>
                  </a:lnTo>
                  <a:lnTo>
                    <a:pt x="300" y="318"/>
                  </a:lnTo>
                  <a:lnTo>
                    <a:pt x="169" y="0"/>
                  </a:lnTo>
                  <a:lnTo>
                    <a:pt x="104" y="0"/>
                  </a:lnTo>
                  <a:lnTo>
                    <a:pt x="121" y="41"/>
                  </a:lnTo>
                  <a:lnTo>
                    <a:pt x="0" y="318"/>
                  </a:lnTo>
                  <a:moveTo>
                    <a:pt x="151" y="125"/>
                  </a:moveTo>
                  <a:lnTo>
                    <a:pt x="181" y="200"/>
                  </a:lnTo>
                  <a:lnTo>
                    <a:pt x="120" y="200"/>
                  </a:lnTo>
                  <a:lnTo>
                    <a:pt x="151" y="125"/>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16" name="Freeform 8"/>
            <p:cNvSpPr>
              <a:spLocks/>
            </p:cNvSpPr>
            <p:nvPr/>
          </p:nvSpPr>
          <p:spPr bwMode="auto">
            <a:xfrm>
              <a:off x="1533" y="741"/>
              <a:ext cx="167" cy="318"/>
            </a:xfrm>
            <a:custGeom>
              <a:avLst/>
              <a:gdLst>
                <a:gd name="T0" fmla="*/ 23 w 141"/>
                <a:gd name="T1" fmla="*/ 267 h 267"/>
                <a:gd name="T2" fmla="*/ 78 w 141"/>
                <a:gd name="T3" fmla="*/ 267 h 267"/>
                <a:gd name="T4" fmla="*/ 78 w 141"/>
                <a:gd name="T5" fmla="*/ 147 h 267"/>
                <a:gd name="T6" fmla="*/ 113 w 141"/>
                <a:gd name="T7" fmla="*/ 147 h 267"/>
                <a:gd name="T8" fmla="*/ 113 w 141"/>
                <a:gd name="T9" fmla="*/ 97 h 267"/>
                <a:gd name="T10" fmla="*/ 78 w 141"/>
                <a:gd name="T11" fmla="*/ 97 h 267"/>
                <a:gd name="T12" fmla="*/ 78 w 141"/>
                <a:gd name="T13" fmla="*/ 73 h 267"/>
                <a:gd name="T14" fmla="*/ 97 w 141"/>
                <a:gd name="T15" fmla="*/ 52 h 267"/>
                <a:gd name="T16" fmla="*/ 112 w 141"/>
                <a:gd name="T17" fmla="*/ 55 h 267"/>
                <a:gd name="T18" fmla="*/ 118 w 141"/>
                <a:gd name="T19" fmla="*/ 57 h 267"/>
                <a:gd name="T20" fmla="*/ 141 w 141"/>
                <a:gd name="T21" fmla="*/ 8 h 267"/>
                <a:gd name="T22" fmla="*/ 134 w 141"/>
                <a:gd name="T23" fmla="*/ 6 h 267"/>
                <a:gd name="T24" fmla="*/ 101 w 141"/>
                <a:gd name="T25" fmla="*/ 0 h 267"/>
                <a:gd name="T26" fmla="*/ 42 w 141"/>
                <a:gd name="T27" fmla="*/ 23 h 267"/>
                <a:gd name="T28" fmla="*/ 23 w 141"/>
                <a:gd name="T29" fmla="*/ 75 h 267"/>
                <a:gd name="T30" fmla="*/ 23 w 141"/>
                <a:gd name="T31" fmla="*/ 97 h 267"/>
                <a:gd name="T32" fmla="*/ 0 w 141"/>
                <a:gd name="T33" fmla="*/ 97 h 267"/>
                <a:gd name="T34" fmla="*/ 0 w 141"/>
                <a:gd name="T35" fmla="*/ 147 h 267"/>
                <a:gd name="T36" fmla="*/ 23 w 141"/>
                <a:gd name="T37" fmla="*/ 147 h 267"/>
                <a:gd name="T38" fmla="*/ 23 w 141"/>
                <a:gd name="T39" fmla="*/ 267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1" h="267">
                  <a:moveTo>
                    <a:pt x="23" y="267"/>
                  </a:moveTo>
                  <a:cubicBezTo>
                    <a:pt x="78" y="267"/>
                    <a:pt x="78" y="267"/>
                    <a:pt x="78" y="267"/>
                  </a:cubicBezTo>
                  <a:cubicBezTo>
                    <a:pt x="78" y="147"/>
                    <a:pt x="78" y="147"/>
                    <a:pt x="78" y="147"/>
                  </a:cubicBezTo>
                  <a:cubicBezTo>
                    <a:pt x="113" y="147"/>
                    <a:pt x="113" y="147"/>
                    <a:pt x="113" y="147"/>
                  </a:cubicBezTo>
                  <a:cubicBezTo>
                    <a:pt x="113" y="97"/>
                    <a:pt x="113" y="97"/>
                    <a:pt x="113" y="97"/>
                  </a:cubicBezTo>
                  <a:cubicBezTo>
                    <a:pt x="78" y="97"/>
                    <a:pt x="78" y="97"/>
                    <a:pt x="78" y="97"/>
                  </a:cubicBezTo>
                  <a:cubicBezTo>
                    <a:pt x="78" y="73"/>
                    <a:pt x="78" y="73"/>
                    <a:pt x="78" y="73"/>
                  </a:cubicBezTo>
                  <a:cubicBezTo>
                    <a:pt x="78" y="63"/>
                    <a:pt x="84" y="52"/>
                    <a:pt x="97" y="52"/>
                  </a:cubicBezTo>
                  <a:cubicBezTo>
                    <a:pt x="104" y="52"/>
                    <a:pt x="108" y="53"/>
                    <a:pt x="112" y="55"/>
                  </a:cubicBezTo>
                  <a:cubicBezTo>
                    <a:pt x="118" y="57"/>
                    <a:pt x="118" y="57"/>
                    <a:pt x="118" y="57"/>
                  </a:cubicBezTo>
                  <a:cubicBezTo>
                    <a:pt x="141" y="8"/>
                    <a:pt x="141" y="8"/>
                    <a:pt x="141" y="8"/>
                  </a:cubicBezTo>
                  <a:cubicBezTo>
                    <a:pt x="134" y="6"/>
                    <a:pt x="134" y="6"/>
                    <a:pt x="134" y="6"/>
                  </a:cubicBezTo>
                  <a:cubicBezTo>
                    <a:pt x="124" y="2"/>
                    <a:pt x="110" y="0"/>
                    <a:pt x="101" y="0"/>
                  </a:cubicBezTo>
                  <a:cubicBezTo>
                    <a:pt x="76" y="0"/>
                    <a:pt x="56" y="8"/>
                    <a:pt x="42" y="23"/>
                  </a:cubicBezTo>
                  <a:cubicBezTo>
                    <a:pt x="30" y="37"/>
                    <a:pt x="23" y="55"/>
                    <a:pt x="23" y="75"/>
                  </a:cubicBezTo>
                  <a:cubicBezTo>
                    <a:pt x="23" y="97"/>
                    <a:pt x="23" y="97"/>
                    <a:pt x="23" y="97"/>
                  </a:cubicBezTo>
                  <a:cubicBezTo>
                    <a:pt x="0" y="97"/>
                    <a:pt x="0" y="97"/>
                    <a:pt x="0" y="97"/>
                  </a:cubicBezTo>
                  <a:cubicBezTo>
                    <a:pt x="0" y="147"/>
                    <a:pt x="0" y="147"/>
                    <a:pt x="0" y="147"/>
                  </a:cubicBezTo>
                  <a:cubicBezTo>
                    <a:pt x="23" y="147"/>
                    <a:pt x="23" y="147"/>
                    <a:pt x="23" y="147"/>
                  </a:cubicBezTo>
                  <a:lnTo>
                    <a:pt x="23" y="267"/>
                  </a:lnTo>
                  <a:close/>
                </a:path>
              </a:pathLst>
            </a:custGeom>
            <a:solidFill>
              <a:srgbClr val="C0181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17" name="Freeform 9"/>
            <p:cNvSpPr>
              <a:spLocks/>
            </p:cNvSpPr>
            <p:nvPr/>
          </p:nvSpPr>
          <p:spPr bwMode="auto">
            <a:xfrm>
              <a:off x="701" y="738"/>
              <a:ext cx="275" cy="321"/>
            </a:xfrm>
            <a:custGeom>
              <a:avLst/>
              <a:gdLst>
                <a:gd name="T0" fmla="*/ 0 w 275"/>
                <a:gd name="T1" fmla="*/ 0 h 321"/>
                <a:gd name="T2" fmla="*/ 0 w 275"/>
                <a:gd name="T3" fmla="*/ 319 h 321"/>
                <a:gd name="T4" fmla="*/ 70 w 275"/>
                <a:gd name="T5" fmla="*/ 321 h 321"/>
                <a:gd name="T6" fmla="*/ 70 w 275"/>
                <a:gd name="T7" fmla="*/ 137 h 321"/>
                <a:gd name="T8" fmla="*/ 137 w 275"/>
                <a:gd name="T9" fmla="*/ 188 h 321"/>
                <a:gd name="T10" fmla="*/ 205 w 275"/>
                <a:gd name="T11" fmla="*/ 137 h 321"/>
                <a:gd name="T12" fmla="*/ 205 w 275"/>
                <a:gd name="T13" fmla="*/ 321 h 321"/>
                <a:gd name="T14" fmla="*/ 274 w 275"/>
                <a:gd name="T15" fmla="*/ 321 h 321"/>
                <a:gd name="T16" fmla="*/ 275 w 275"/>
                <a:gd name="T17" fmla="*/ 0 h 321"/>
                <a:gd name="T18" fmla="*/ 137 w 275"/>
                <a:gd name="T19" fmla="*/ 105 h 321"/>
                <a:gd name="T20" fmla="*/ 0 w 275"/>
                <a:gd name="T21" fmla="*/ 0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5" h="321">
                  <a:moveTo>
                    <a:pt x="0" y="0"/>
                  </a:moveTo>
                  <a:lnTo>
                    <a:pt x="0" y="319"/>
                  </a:lnTo>
                  <a:lnTo>
                    <a:pt x="70" y="321"/>
                  </a:lnTo>
                  <a:lnTo>
                    <a:pt x="70" y="137"/>
                  </a:lnTo>
                  <a:lnTo>
                    <a:pt x="137" y="188"/>
                  </a:lnTo>
                  <a:lnTo>
                    <a:pt x="205" y="137"/>
                  </a:lnTo>
                  <a:lnTo>
                    <a:pt x="205" y="321"/>
                  </a:lnTo>
                  <a:lnTo>
                    <a:pt x="274" y="321"/>
                  </a:lnTo>
                  <a:lnTo>
                    <a:pt x="275" y="0"/>
                  </a:lnTo>
                  <a:lnTo>
                    <a:pt x="137" y="105"/>
                  </a:lnTo>
                  <a:lnTo>
                    <a:pt x="0" y="0"/>
                  </a:lnTo>
                  <a:close/>
                </a:path>
              </a:pathLst>
            </a:custGeom>
            <a:solidFill>
              <a:srgbClr val="C0181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18" name="Freeform 10"/>
            <p:cNvSpPr>
              <a:spLocks noEditPoints="1"/>
            </p:cNvSpPr>
            <p:nvPr/>
          </p:nvSpPr>
          <p:spPr bwMode="auto">
            <a:xfrm>
              <a:off x="1687" y="819"/>
              <a:ext cx="241" cy="240"/>
            </a:xfrm>
            <a:custGeom>
              <a:avLst/>
              <a:gdLst>
                <a:gd name="T0" fmla="*/ 105 w 204"/>
                <a:gd name="T1" fmla="*/ 0 h 201"/>
                <a:gd name="T2" fmla="*/ 0 w 204"/>
                <a:gd name="T3" fmla="*/ 100 h 201"/>
                <a:gd name="T4" fmla="*/ 105 w 204"/>
                <a:gd name="T5" fmla="*/ 201 h 201"/>
                <a:gd name="T6" fmla="*/ 105 w 204"/>
                <a:gd name="T7" fmla="*/ 201 h 201"/>
                <a:gd name="T8" fmla="*/ 105 w 204"/>
                <a:gd name="T9" fmla="*/ 201 h 201"/>
                <a:gd name="T10" fmla="*/ 188 w 204"/>
                <a:gd name="T11" fmla="*/ 161 h 201"/>
                <a:gd name="T12" fmla="*/ 144 w 204"/>
                <a:gd name="T13" fmla="*/ 137 h 201"/>
                <a:gd name="T14" fmla="*/ 104 w 204"/>
                <a:gd name="T15" fmla="*/ 154 h 201"/>
                <a:gd name="T16" fmla="*/ 56 w 204"/>
                <a:gd name="T17" fmla="*/ 120 h 201"/>
                <a:gd name="T18" fmla="*/ 204 w 204"/>
                <a:gd name="T19" fmla="*/ 120 h 201"/>
                <a:gd name="T20" fmla="*/ 204 w 204"/>
                <a:gd name="T21" fmla="*/ 107 h 201"/>
                <a:gd name="T22" fmla="*/ 105 w 204"/>
                <a:gd name="T23" fmla="*/ 0 h 201"/>
                <a:gd name="T24" fmla="*/ 58 w 204"/>
                <a:gd name="T25" fmla="*/ 76 h 201"/>
                <a:gd name="T26" fmla="*/ 100 w 204"/>
                <a:gd name="T27" fmla="*/ 47 h 201"/>
                <a:gd name="T28" fmla="*/ 143 w 204"/>
                <a:gd name="T29" fmla="*/ 76 h 201"/>
                <a:gd name="T30" fmla="*/ 58 w 204"/>
                <a:gd name="T31" fmla="*/ 76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4" h="201">
                  <a:moveTo>
                    <a:pt x="105" y="0"/>
                  </a:moveTo>
                  <a:cubicBezTo>
                    <a:pt x="37" y="0"/>
                    <a:pt x="0" y="52"/>
                    <a:pt x="0" y="100"/>
                  </a:cubicBezTo>
                  <a:cubicBezTo>
                    <a:pt x="0" y="149"/>
                    <a:pt x="37" y="201"/>
                    <a:pt x="105" y="201"/>
                  </a:cubicBezTo>
                  <a:cubicBezTo>
                    <a:pt x="105" y="201"/>
                    <a:pt x="105" y="201"/>
                    <a:pt x="105" y="201"/>
                  </a:cubicBezTo>
                  <a:cubicBezTo>
                    <a:pt x="105" y="201"/>
                    <a:pt x="105" y="201"/>
                    <a:pt x="105" y="201"/>
                  </a:cubicBezTo>
                  <a:cubicBezTo>
                    <a:pt x="136" y="201"/>
                    <a:pt x="165" y="186"/>
                    <a:pt x="188" y="161"/>
                  </a:cubicBezTo>
                  <a:cubicBezTo>
                    <a:pt x="144" y="137"/>
                    <a:pt x="144" y="137"/>
                    <a:pt x="144" y="137"/>
                  </a:cubicBezTo>
                  <a:cubicBezTo>
                    <a:pt x="132" y="148"/>
                    <a:pt x="119" y="154"/>
                    <a:pt x="104" y="154"/>
                  </a:cubicBezTo>
                  <a:cubicBezTo>
                    <a:pt x="81" y="154"/>
                    <a:pt x="62" y="140"/>
                    <a:pt x="56" y="120"/>
                  </a:cubicBezTo>
                  <a:cubicBezTo>
                    <a:pt x="204" y="120"/>
                    <a:pt x="204" y="120"/>
                    <a:pt x="204" y="120"/>
                  </a:cubicBezTo>
                  <a:cubicBezTo>
                    <a:pt x="204" y="107"/>
                    <a:pt x="204" y="107"/>
                    <a:pt x="204" y="107"/>
                  </a:cubicBezTo>
                  <a:cubicBezTo>
                    <a:pt x="204" y="33"/>
                    <a:pt x="146" y="0"/>
                    <a:pt x="105" y="0"/>
                  </a:cubicBezTo>
                  <a:close/>
                  <a:moveTo>
                    <a:pt x="58" y="76"/>
                  </a:moveTo>
                  <a:cubicBezTo>
                    <a:pt x="65" y="57"/>
                    <a:pt x="80" y="47"/>
                    <a:pt x="100" y="47"/>
                  </a:cubicBezTo>
                  <a:cubicBezTo>
                    <a:pt x="119" y="47"/>
                    <a:pt x="135" y="57"/>
                    <a:pt x="143" y="76"/>
                  </a:cubicBezTo>
                  <a:lnTo>
                    <a:pt x="58" y="76"/>
                  </a:lnTo>
                  <a:close/>
                </a:path>
              </a:pathLst>
            </a:custGeom>
            <a:solidFill>
              <a:srgbClr val="C0181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19" name="Freeform 11"/>
            <p:cNvSpPr>
              <a:spLocks noEditPoints="1"/>
            </p:cNvSpPr>
            <p:nvPr/>
          </p:nvSpPr>
          <p:spPr bwMode="auto">
            <a:xfrm>
              <a:off x="1948" y="819"/>
              <a:ext cx="242" cy="240"/>
            </a:xfrm>
            <a:custGeom>
              <a:avLst/>
              <a:gdLst>
                <a:gd name="T0" fmla="*/ 105 w 204"/>
                <a:gd name="T1" fmla="*/ 0 h 201"/>
                <a:gd name="T2" fmla="*/ 0 w 204"/>
                <a:gd name="T3" fmla="*/ 101 h 201"/>
                <a:gd name="T4" fmla="*/ 105 w 204"/>
                <a:gd name="T5" fmla="*/ 201 h 201"/>
                <a:gd name="T6" fmla="*/ 105 w 204"/>
                <a:gd name="T7" fmla="*/ 201 h 201"/>
                <a:gd name="T8" fmla="*/ 105 w 204"/>
                <a:gd name="T9" fmla="*/ 201 h 201"/>
                <a:gd name="T10" fmla="*/ 188 w 204"/>
                <a:gd name="T11" fmla="*/ 161 h 201"/>
                <a:gd name="T12" fmla="*/ 144 w 204"/>
                <a:gd name="T13" fmla="*/ 137 h 201"/>
                <a:gd name="T14" fmla="*/ 104 w 204"/>
                <a:gd name="T15" fmla="*/ 155 h 201"/>
                <a:gd name="T16" fmla="*/ 57 w 204"/>
                <a:gd name="T17" fmla="*/ 120 h 201"/>
                <a:gd name="T18" fmla="*/ 204 w 204"/>
                <a:gd name="T19" fmla="*/ 120 h 201"/>
                <a:gd name="T20" fmla="*/ 204 w 204"/>
                <a:gd name="T21" fmla="*/ 107 h 201"/>
                <a:gd name="T22" fmla="*/ 105 w 204"/>
                <a:gd name="T23" fmla="*/ 0 h 201"/>
                <a:gd name="T24" fmla="*/ 58 w 204"/>
                <a:gd name="T25" fmla="*/ 76 h 201"/>
                <a:gd name="T26" fmla="*/ 100 w 204"/>
                <a:gd name="T27" fmla="*/ 47 h 201"/>
                <a:gd name="T28" fmla="*/ 143 w 204"/>
                <a:gd name="T29" fmla="*/ 76 h 201"/>
                <a:gd name="T30" fmla="*/ 58 w 204"/>
                <a:gd name="T31" fmla="*/ 76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4" h="201">
                  <a:moveTo>
                    <a:pt x="105" y="0"/>
                  </a:moveTo>
                  <a:cubicBezTo>
                    <a:pt x="37" y="0"/>
                    <a:pt x="0" y="52"/>
                    <a:pt x="0" y="101"/>
                  </a:cubicBezTo>
                  <a:cubicBezTo>
                    <a:pt x="0" y="149"/>
                    <a:pt x="37" y="201"/>
                    <a:pt x="105" y="201"/>
                  </a:cubicBezTo>
                  <a:cubicBezTo>
                    <a:pt x="105" y="201"/>
                    <a:pt x="105" y="201"/>
                    <a:pt x="105" y="201"/>
                  </a:cubicBezTo>
                  <a:cubicBezTo>
                    <a:pt x="105" y="201"/>
                    <a:pt x="105" y="201"/>
                    <a:pt x="105" y="201"/>
                  </a:cubicBezTo>
                  <a:cubicBezTo>
                    <a:pt x="136" y="201"/>
                    <a:pt x="166" y="187"/>
                    <a:pt x="188" y="161"/>
                  </a:cubicBezTo>
                  <a:cubicBezTo>
                    <a:pt x="144" y="137"/>
                    <a:pt x="144" y="137"/>
                    <a:pt x="144" y="137"/>
                  </a:cubicBezTo>
                  <a:cubicBezTo>
                    <a:pt x="133" y="148"/>
                    <a:pt x="119" y="155"/>
                    <a:pt x="104" y="155"/>
                  </a:cubicBezTo>
                  <a:cubicBezTo>
                    <a:pt x="82" y="154"/>
                    <a:pt x="62" y="140"/>
                    <a:pt x="57" y="120"/>
                  </a:cubicBezTo>
                  <a:cubicBezTo>
                    <a:pt x="204" y="120"/>
                    <a:pt x="204" y="120"/>
                    <a:pt x="204" y="120"/>
                  </a:cubicBezTo>
                  <a:cubicBezTo>
                    <a:pt x="204" y="107"/>
                    <a:pt x="204" y="107"/>
                    <a:pt x="204" y="107"/>
                  </a:cubicBezTo>
                  <a:cubicBezTo>
                    <a:pt x="204" y="33"/>
                    <a:pt x="146" y="0"/>
                    <a:pt x="105" y="0"/>
                  </a:cubicBezTo>
                  <a:close/>
                  <a:moveTo>
                    <a:pt x="58" y="76"/>
                  </a:moveTo>
                  <a:cubicBezTo>
                    <a:pt x="65" y="58"/>
                    <a:pt x="80" y="47"/>
                    <a:pt x="100" y="47"/>
                  </a:cubicBezTo>
                  <a:cubicBezTo>
                    <a:pt x="120" y="47"/>
                    <a:pt x="135" y="57"/>
                    <a:pt x="143" y="76"/>
                  </a:cubicBezTo>
                  <a:lnTo>
                    <a:pt x="58" y="76"/>
                  </a:lnTo>
                  <a:close/>
                </a:path>
              </a:pathLst>
            </a:custGeom>
            <a:solidFill>
              <a:srgbClr val="C0181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20" name="Freeform 12"/>
            <p:cNvSpPr>
              <a:spLocks/>
            </p:cNvSpPr>
            <p:nvPr/>
          </p:nvSpPr>
          <p:spPr bwMode="auto">
            <a:xfrm>
              <a:off x="2182" y="808"/>
              <a:ext cx="27" cy="35"/>
            </a:xfrm>
            <a:custGeom>
              <a:avLst/>
              <a:gdLst>
                <a:gd name="T0" fmla="*/ 0 w 27"/>
                <a:gd name="T1" fmla="*/ 0 h 35"/>
                <a:gd name="T2" fmla="*/ 27 w 27"/>
                <a:gd name="T3" fmla="*/ 0 h 35"/>
                <a:gd name="T4" fmla="*/ 27 w 27"/>
                <a:gd name="T5" fmla="*/ 6 h 35"/>
                <a:gd name="T6" fmla="*/ 16 w 27"/>
                <a:gd name="T7" fmla="*/ 6 h 35"/>
                <a:gd name="T8" fmla="*/ 16 w 27"/>
                <a:gd name="T9" fmla="*/ 35 h 35"/>
                <a:gd name="T10" fmla="*/ 11 w 27"/>
                <a:gd name="T11" fmla="*/ 35 h 35"/>
                <a:gd name="T12" fmla="*/ 11 w 27"/>
                <a:gd name="T13" fmla="*/ 6 h 35"/>
                <a:gd name="T14" fmla="*/ 0 w 27"/>
                <a:gd name="T15" fmla="*/ 6 h 35"/>
                <a:gd name="T16" fmla="*/ 0 w 27"/>
                <a:gd name="T17"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 h="35">
                  <a:moveTo>
                    <a:pt x="0" y="0"/>
                  </a:moveTo>
                  <a:lnTo>
                    <a:pt x="27" y="0"/>
                  </a:lnTo>
                  <a:lnTo>
                    <a:pt x="27" y="6"/>
                  </a:lnTo>
                  <a:lnTo>
                    <a:pt x="16" y="6"/>
                  </a:lnTo>
                  <a:lnTo>
                    <a:pt x="16" y="35"/>
                  </a:lnTo>
                  <a:lnTo>
                    <a:pt x="11" y="35"/>
                  </a:lnTo>
                  <a:lnTo>
                    <a:pt x="11" y="6"/>
                  </a:lnTo>
                  <a:lnTo>
                    <a:pt x="0" y="6"/>
                  </a:lnTo>
                  <a:lnTo>
                    <a:pt x="0" y="0"/>
                  </a:lnTo>
                  <a:close/>
                </a:path>
              </a:pathLst>
            </a:custGeom>
            <a:solidFill>
              <a:srgbClr val="C0181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21" name="Freeform 13"/>
            <p:cNvSpPr>
              <a:spLocks/>
            </p:cNvSpPr>
            <p:nvPr/>
          </p:nvSpPr>
          <p:spPr bwMode="auto">
            <a:xfrm>
              <a:off x="2213" y="808"/>
              <a:ext cx="34" cy="35"/>
            </a:xfrm>
            <a:custGeom>
              <a:avLst/>
              <a:gdLst>
                <a:gd name="T0" fmla="*/ 0 w 34"/>
                <a:gd name="T1" fmla="*/ 0 h 35"/>
                <a:gd name="T2" fmla="*/ 8 w 34"/>
                <a:gd name="T3" fmla="*/ 0 h 35"/>
                <a:gd name="T4" fmla="*/ 17 w 34"/>
                <a:gd name="T5" fmla="*/ 27 h 35"/>
                <a:gd name="T6" fmla="*/ 17 w 34"/>
                <a:gd name="T7" fmla="*/ 27 h 35"/>
                <a:gd name="T8" fmla="*/ 27 w 34"/>
                <a:gd name="T9" fmla="*/ 0 h 35"/>
                <a:gd name="T10" fmla="*/ 34 w 34"/>
                <a:gd name="T11" fmla="*/ 0 h 35"/>
                <a:gd name="T12" fmla="*/ 34 w 34"/>
                <a:gd name="T13" fmla="*/ 35 h 35"/>
                <a:gd name="T14" fmla="*/ 29 w 34"/>
                <a:gd name="T15" fmla="*/ 35 h 35"/>
                <a:gd name="T16" fmla="*/ 29 w 34"/>
                <a:gd name="T17" fmla="*/ 9 h 35"/>
                <a:gd name="T18" fmla="*/ 29 w 34"/>
                <a:gd name="T19" fmla="*/ 9 h 35"/>
                <a:gd name="T20" fmla="*/ 20 w 34"/>
                <a:gd name="T21" fmla="*/ 35 h 35"/>
                <a:gd name="T22" fmla="*/ 15 w 34"/>
                <a:gd name="T23" fmla="*/ 35 h 35"/>
                <a:gd name="T24" fmla="*/ 6 w 34"/>
                <a:gd name="T25" fmla="*/ 9 h 35"/>
                <a:gd name="T26" fmla="*/ 6 w 34"/>
                <a:gd name="T27" fmla="*/ 9 h 35"/>
                <a:gd name="T28" fmla="*/ 6 w 34"/>
                <a:gd name="T29" fmla="*/ 35 h 35"/>
                <a:gd name="T30" fmla="*/ 0 w 34"/>
                <a:gd name="T31" fmla="*/ 35 h 35"/>
                <a:gd name="T32" fmla="*/ 0 w 34"/>
                <a:gd name="T33"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 h="35">
                  <a:moveTo>
                    <a:pt x="0" y="0"/>
                  </a:moveTo>
                  <a:lnTo>
                    <a:pt x="8" y="0"/>
                  </a:lnTo>
                  <a:lnTo>
                    <a:pt x="17" y="27"/>
                  </a:lnTo>
                  <a:lnTo>
                    <a:pt x="17" y="27"/>
                  </a:lnTo>
                  <a:lnTo>
                    <a:pt x="27" y="0"/>
                  </a:lnTo>
                  <a:lnTo>
                    <a:pt x="34" y="0"/>
                  </a:lnTo>
                  <a:lnTo>
                    <a:pt x="34" y="35"/>
                  </a:lnTo>
                  <a:lnTo>
                    <a:pt x="29" y="35"/>
                  </a:lnTo>
                  <a:lnTo>
                    <a:pt x="29" y="9"/>
                  </a:lnTo>
                  <a:lnTo>
                    <a:pt x="29" y="9"/>
                  </a:lnTo>
                  <a:lnTo>
                    <a:pt x="20" y="35"/>
                  </a:lnTo>
                  <a:lnTo>
                    <a:pt x="15" y="35"/>
                  </a:lnTo>
                  <a:lnTo>
                    <a:pt x="6" y="9"/>
                  </a:lnTo>
                  <a:lnTo>
                    <a:pt x="6" y="9"/>
                  </a:lnTo>
                  <a:lnTo>
                    <a:pt x="6" y="35"/>
                  </a:lnTo>
                  <a:lnTo>
                    <a:pt x="0" y="35"/>
                  </a:lnTo>
                  <a:lnTo>
                    <a:pt x="0" y="0"/>
                  </a:lnTo>
                  <a:close/>
                </a:path>
              </a:pathLst>
            </a:custGeom>
            <a:solidFill>
              <a:srgbClr val="C0181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22" name="Freeform 14"/>
            <p:cNvSpPr>
              <a:spLocks/>
            </p:cNvSpPr>
            <p:nvPr/>
          </p:nvSpPr>
          <p:spPr bwMode="auto">
            <a:xfrm>
              <a:off x="221" y="738"/>
              <a:ext cx="173" cy="398"/>
            </a:xfrm>
            <a:custGeom>
              <a:avLst/>
              <a:gdLst>
                <a:gd name="T0" fmla="*/ 71 w 173"/>
                <a:gd name="T1" fmla="*/ 273 h 398"/>
                <a:gd name="T2" fmla="*/ 71 w 173"/>
                <a:gd name="T3" fmla="*/ 111 h 398"/>
                <a:gd name="T4" fmla="*/ 173 w 173"/>
                <a:gd name="T5" fmla="*/ 159 h 398"/>
                <a:gd name="T6" fmla="*/ 173 w 173"/>
                <a:gd name="T7" fmla="*/ 80 h 398"/>
                <a:gd name="T8" fmla="*/ 0 w 173"/>
                <a:gd name="T9" fmla="*/ 0 h 398"/>
                <a:gd name="T10" fmla="*/ 0 w 173"/>
                <a:gd name="T11" fmla="*/ 318 h 398"/>
                <a:gd name="T12" fmla="*/ 173 w 173"/>
                <a:gd name="T13" fmla="*/ 398 h 398"/>
                <a:gd name="T14" fmla="*/ 173 w 173"/>
                <a:gd name="T15" fmla="*/ 321 h 398"/>
                <a:gd name="T16" fmla="*/ 71 w 173"/>
                <a:gd name="T17" fmla="*/ 273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3" h="398">
                  <a:moveTo>
                    <a:pt x="71" y="273"/>
                  </a:moveTo>
                  <a:lnTo>
                    <a:pt x="71" y="111"/>
                  </a:lnTo>
                  <a:lnTo>
                    <a:pt x="173" y="159"/>
                  </a:lnTo>
                  <a:lnTo>
                    <a:pt x="173" y="80"/>
                  </a:lnTo>
                  <a:lnTo>
                    <a:pt x="0" y="0"/>
                  </a:lnTo>
                  <a:lnTo>
                    <a:pt x="0" y="318"/>
                  </a:lnTo>
                  <a:lnTo>
                    <a:pt x="173" y="398"/>
                  </a:lnTo>
                  <a:lnTo>
                    <a:pt x="173" y="321"/>
                  </a:lnTo>
                  <a:lnTo>
                    <a:pt x="71" y="273"/>
                  </a:lnTo>
                  <a:close/>
                </a:path>
              </a:pathLst>
            </a:custGeom>
            <a:solidFill>
              <a:srgbClr val="C0181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23" name="Freeform 15"/>
            <p:cNvSpPr>
              <a:spLocks/>
            </p:cNvSpPr>
            <p:nvPr/>
          </p:nvSpPr>
          <p:spPr bwMode="auto">
            <a:xfrm>
              <a:off x="394" y="738"/>
              <a:ext cx="172" cy="398"/>
            </a:xfrm>
            <a:custGeom>
              <a:avLst/>
              <a:gdLst>
                <a:gd name="T0" fmla="*/ 102 w 172"/>
                <a:gd name="T1" fmla="*/ 273 h 398"/>
                <a:gd name="T2" fmla="*/ 102 w 172"/>
                <a:gd name="T3" fmla="*/ 111 h 398"/>
                <a:gd name="T4" fmla="*/ 0 w 172"/>
                <a:gd name="T5" fmla="*/ 159 h 398"/>
                <a:gd name="T6" fmla="*/ 0 w 172"/>
                <a:gd name="T7" fmla="*/ 80 h 398"/>
                <a:gd name="T8" fmla="*/ 172 w 172"/>
                <a:gd name="T9" fmla="*/ 0 h 398"/>
                <a:gd name="T10" fmla="*/ 172 w 172"/>
                <a:gd name="T11" fmla="*/ 318 h 398"/>
                <a:gd name="T12" fmla="*/ 0 w 172"/>
                <a:gd name="T13" fmla="*/ 398 h 398"/>
                <a:gd name="T14" fmla="*/ 0 w 172"/>
                <a:gd name="T15" fmla="*/ 321 h 398"/>
                <a:gd name="T16" fmla="*/ 102 w 172"/>
                <a:gd name="T17" fmla="*/ 273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2" h="398">
                  <a:moveTo>
                    <a:pt x="102" y="273"/>
                  </a:moveTo>
                  <a:lnTo>
                    <a:pt x="102" y="111"/>
                  </a:lnTo>
                  <a:lnTo>
                    <a:pt x="0" y="159"/>
                  </a:lnTo>
                  <a:lnTo>
                    <a:pt x="0" y="80"/>
                  </a:lnTo>
                  <a:lnTo>
                    <a:pt x="172" y="0"/>
                  </a:lnTo>
                  <a:lnTo>
                    <a:pt x="172" y="318"/>
                  </a:lnTo>
                  <a:lnTo>
                    <a:pt x="0" y="398"/>
                  </a:lnTo>
                  <a:lnTo>
                    <a:pt x="0" y="321"/>
                  </a:lnTo>
                  <a:lnTo>
                    <a:pt x="102" y="273"/>
                  </a:lnTo>
                  <a:close/>
                </a:path>
              </a:pathLst>
            </a:custGeom>
            <a:solidFill>
              <a:srgbClr val="75160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24" name="Freeform 16"/>
            <p:cNvSpPr>
              <a:spLocks/>
            </p:cNvSpPr>
            <p:nvPr/>
          </p:nvSpPr>
          <p:spPr bwMode="auto">
            <a:xfrm>
              <a:off x="701" y="1137"/>
              <a:ext cx="93" cy="125"/>
            </a:xfrm>
            <a:custGeom>
              <a:avLst/>
              <a:gdLst>
                <a:gd name="T0" fmla="*/ 57 w 93"/>
                <a:gd name="T1" fmla="*/ 125 h 125"/>
                <a:gd name="T2" fmla="*/ 37 w 93"/>
                <a:gd name="T3" fmla="*/ 125 h 125"/>
                <a:gd name="T4" fmla="*/ 37 w 93"/>
                <a:gd name="T5" fmla="*/ 18 h 125"/>
                <a:gd name="T6" fmla="*/ 0 w 93"/>
                <a:gd name="T7" fmla="*/ 18 h 125"/>
                <a:gd name="T8" fmla="*/ 0 w 93"/>
                <a:gd name="T9" fmla="*/ 0 h 125"/>
                <a:gd name="T10" fmla="*/ 93 w 93"/>
                <a:gd name="T11" fmla="*/ 0 h 125"/>
                <a:gd name="T12" fmla="*/ 93 w 93"/>
                <a:gd name="T13" fmla="*/ 18 h 125"/>
                <a:gd name="T14" fmla="*/ 57 w 93"/>
                <a:gd name="T15" fmla="*/ 18 h 125"/>
                <a:gd name="T16" fmla="*/ 57 w 93"/>
                <a:gd name="T17" fmla="*/ 125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3" h="125">
                  <a:moveTo>
                    <a:pt x="57" y="125"/>
                  </a:moveTo>
                  <a:lnTo>
                    <a:pt x="37" y="125"/>
                  </a:lnTo>
                  <a:lnTo>
                    <a:pt x="37" y="18"/>
                  </a:lnTo>
                  <a:lnTo>
                    <a:pt x="0" y="18"/>
                  </a:lnTo>
                  <a:lnTo>
                    <a:pt x="0" y="0"/>
                  </a:lnTo>
                  <a:lnTo>
                    <a:pt x="93" y="0"/>
                  </a:lnTo>
                  <a:lnTo>
                    <a:pt x="93" y="18"/>
                  </a:lnTo>
                  <a:lnTo>
                    <a:pt x="57" y="18"/>
                  </a:lnTo>
                  <a:lnTo>
                    <a:pt x="57" y="125"/>
                  </a:lnTo>
                  <a:close/>
                </a:path>
              </a:pathLst>
            </a:custGeom>
            <a:solidFill>
              <a:srgbClr val="C0181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25" name="Freeform 17"/>
            <p:cNvSpPr>
              <a:spLocks noEditPoints="1"/>
            </p:cNvSpPr>
            <p:nvPr/>
          </p:nvSpPr>
          <p:spPr bwMode="auto">
            <a:xfrm>
              <a:off x="791" y="1166"/>
              <a:ext cx="90" cy="98"/>
            </a:xfrm>
            <a:custGeom>
              <a:avLst/>
              <a:gdLst>
                <a:gd name="T0" fmla="*/ 76 w 76"/>
                <a:gd name="T1" fmla="*/ 41 h 83"/>
                <a:gd name="T2" fmla="*/ 65 w 76"/>
                <a:gd name="T3" fmla="*/ 72 h 83"/>
                <a:gd name="T4" fmla="*/ 37 w 76"/>
                <a:gd name="T5" fmla="*/ 83 h 83"/>
                <a:gd name="T6" fmla="*/ 18 w 76"/>
                <a:gd name="T7" fmla="*/ 78 h 83"/>
                <a:gd name="T8" fmla="*/ 4 w 76"/>
                <a:gd name="T9" fmla="*/ 63 h 83"/>
                <a:gd name="T10" fmla="*/ 0 w 76"/>
                <a:gd name="T11" fmla="*/ 41 h 83"/>
                <a:gd name="T12" fmla="*/ 10 w 76"/>
                <a:gd name="T13" fmla="*/ 11 h 83"/>
                <a:gd name="T14" fmla="*/ 38 w 76"/>
                <a:gd name="T15" fmla="*/ 0 h 83"/>
                <a:gd name="T16" fmla="*/ 65 w 76"/>
                <a:gd name="T17" fmla="*/ 11 h 83"/>
                <a:gd name="T18" fmla="*/ 76 w 76"/>
                <a:gd name="T19" fmla="*/ 41 h 83"/>
                <a:gd name="T20" fmla="*/ 17 w 76"/>
                <a:gd name="T21" fmla="*/ 41 h 83"/>
                <a:gd name="T22" fmla="*/ 38 w 76"/>
                <a:gd name="T23" fmla="*/ 69 h 83"/>
                <a:gd name="T24" fmla="*/ 58 w 76"/>
                <a:gd name="T25" fmla="*/ 41 h 83"/>
                <a:gd name="T26" fmla="*/ 38 w 76"/>
                <a:gd name="T27" fmla="*/ 14 h 83"/>
                <a:gd name="T28" fmla="*/ 22 w 76"/>
                <a:gd name="T29" fmla="*/ 21 h 83"/>
                <a:gd name="T30" fmla="*/ 17 w 76"/>
                <a:gd name="T31" fmla="*/ 41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6" h="83">
                  <a:moveTo>
                    <a:pt x="76" y="41"/>
                  </a:moveTo>
                  <a:cubicBezTo>
                    <a:pt x="76" y="54"/>
                    <a:pt x="72" y="64"/>
                    <a:pt x="65" y="72"/>
                  </a:cubicBezTo>
                  <a:cubicBezTo>
                    <a:pt x="59" y="79"/>
                    <a:pt x="49" y="83"/>
                    <a:pt x="37" y="83"/>
                  </a:cubicBezTo>
                  <a:cubicBezTo>
                    <a:pt x="30" y="83"/>
                    <a:pt x="23" y="81"/>
                    <a:pt x="18" y="78"/>
                  </a:cubicBezTo>
                  <a:cubicBezTo>
                    <a:pt x="12" y="74"/>
                    <a:pt x="8" y="70"/>
                    <a:pt x="4" y="63"/>
                  </a:cubicBezTo>
                  <a:cubicBezTo>
                    <a:pt x="1" y="57"/>
                    <a:pt x="0" y="50"/>
                    <a:pt x="0" y="41"/>
                  </a:cubicBezTo>
                  <a:cubicBezTo>
                    <a:pt x="0" y="28"/>
                    <a:pt x="3" y="18"/>
                    <a:pt x="10" y="11"/>
                  </a:cubicBezTo>
                  <a:cubicBezTo>
                    <a:pt x="16" y="4"/>
                    <a:pt x="26" y="0"/>
                    <a:pt x="38" y="0"/>
                  </a:cubicBezTo>
                  <a:cubicBezTo>
                    <a:pt x="49" y="0"/>
                    <a:pt x="59" y="4"/>
                    <a:pt x="65" y="11"/>
                  </a:cubicBezTo>
                  <a:cubicBezTo>
                    <a:pt x="72" y="19"/>
                    <a:pt x="76" y="29"/>
                    <a:pt x="76" y="41"/>
                  </a:cubicBezTo>
                  <a:close/>
                  <a:moveTo>
                    <a:pt x="17" y="41"/>
                  </a:moveTo>
                  <a:cubicBezTo>
                    <a:pt x="17" y="60"/>
                    <a:pt x="24" y="69"/>
                    <a:pt x="38" y="69"/>
                  </a:cubicBezTo>
                  <a:cubicBezTo>
                    <a:pt x="51" y="69"/>
                    <a:pt x="58" y="60"/>
                    <a:pt x="58" y="41"/>
                  </a:cubicBezTo>
                  <a:cubicBezTo>
                    <a:pt x="58" y="23"/>
                    <a:pt x="51" y="14"/>
                    <a:pt x="38" y="14"/>
                  </a:cubicBezTo>
                  <a:cubicBezTo>
                    <a:pt x="31" y="14"/>
                    <a:pt x="25" y="16"/>
                    <a:pt x="22" y="21"/>
                  </a:cubicBezTo>
                  <a:cubicBezTo>
                    <a:pt x="19" y="26"/>
                    <a:pt x="17" y="32"/>
                    <a:pt x="17" y="41"/>
                  </a:cubicBezTo>
                  <a:close/>
                </a:path>
              </a:pathLst>
            </a:custGeom>
            <a:solidFill>
              <a:srgbClr val="C0181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26" name="Freeform 18"/>
            <p:cNvSpPr>
              <a:spLocks noEditPoints="1"/>
            </p:cNvSpPr>
            <p:nvPr/>
          </p:nvSpPr>
          <p:spPr bwMode="auto">
            <a:xfrm>
              <a:off x="889" y="1166"/>
              <a:ext cx="93" cy="139"/>
            </a:xfrm>
            <a:custGeom>
              <a:avLst/>
              <a:gdLst>
                <a:gd name="T0" fmla="*/ 78 w 78"/>
                <a:gd name="T1" fmla="*/ 1 h 117"/>
                <a:gd name="T2" fmla="*/ 78 w 78"/>
                <a:gd name="T3" fmla="*/ 11 h 117"/>
                <a:gd name="T4" fmla="*/ 65 w 78"/>
                <a:gd name="T5" fmla="*/ 13 h 117"/>
                <a:gd name="T6" fmla="*/ 68 w 78"/>
                <a:gd name="T7" fmla="*/ 19 h 117"/>
                <a:gd name="T8" fmla="*/ 69 w 78"/>
                <a:gd name="T9" fmla="*/ 27 h 117"/>
                <a:gd name="T10" fmla="*/ 61 w 78"/>
                <a:gd name="T11" fmla="*/ 47 h 117"/>
                <a:gd name="T12" fmla="*/ 37 w 78"/>
                <a:gd name="T13" fmla="*/ 54 h 117"/>
                <a:gd name="T14" fmla="*/ 30 w 78"/>
                <a:gd name="T15" fmla="*/ 53 h 117"/>
                <a:gd name="T16" fmla="*/ 25 w 78"/>
                <a:gd name="T17" fmla="*/ 61 h 117"/>
                <a:gd name="T18" fmla="*/ 27 w 78"/>
                <a:gd name="T19" fmla="*/ 65 h 117"/>
                <a:gd name="T20" fmla="*/ 37 w 78"/>
                <a:gd name="T21" fmla="*/ 67 h 117"/>
                <a:gd name="T22" fmla="*/ 51 w 78"/>
                <a:gd name="T23" fmla="*/ 67 h 117"/>
                <a:gd name="T24" fmla="*/ 71 w 78"/>
                <a:gd name="T25" fmla="*/ 72 h 117"/>
                <a:gd name="T26" fmla="*/ 77 w 78"/>
                <a:gd name="T27" fmla="*/ 89 h 117"/>
                <a:gd name="T28" fmla="*/ 66 w 78"/>
                <a:gd name="T29" fmla="*/ 110 h 117"/>
                <a:gd name="T30" fmla="*/ 34 w 78"/>
                <a:gd name="T31" fmla="*/ 117 h 117"/>
                <a:gd name="T32" fmla="*/ 9 w 78"/>
                <a:gd name="T33" fmla="*/ 111 h 117"/>
                <a:gd name="T34" fmla="*/ 0 w 78"/>
                <a:gd name="T35" fmla="*/ 95 h 117"/>
                <a:gd name="T36" fmla="*/ 5 w 78"/>
                <a:gd name="T37" fmla="*/ 82 h 117"/>
                <a:gd name="T38" fmla="*/ 18 w 78"/>
                <a:gd name="T39" fmla="*/ 75 h 117"/>
                <a:gd name="T40" fmla="*/ 12 w 78"/>
                <a:gd name="T41" fmla="*/ 71 h 117"/>
                <a:gd name="T42" fmla="*/ 10 w 78"/>
                <a:gd name="T43" fmla="*/ 64 h 117"/>
                <a:gd name="T44" fmla="*/ 13 w 78"/>
                <a:gd name="T45" fmla="*/ 56 h 117"/>
                <a:gd name="T46" fmla="*/ 20 w 78"/>
                <a:gd name="T47" fmla="*/ 50 h 117"/>
                <a:gd name="T48" fmla="*/ 10 w 78"/>
                <a:gd name="T49" fmla="*/ 41 h 117"/>
                <a:gd name="T50" fmla="*/ 6 w 78"/>
                <a:gd name="T51" fmla="*/ 27 h 117"/>
                <a:gd name="T52" fmla="*/ 15 w 78"/>
                <a:gd name="T53" fmla="*/ 7 h 117"/>
                <a:gd name="T54" fmla="*/ 38 w 78"/>
                <a:gd name="T55" fmla="*/ 0 h 117"/>
                <a:gd name="T56" fmla="*/ 45 w 78"/>
                <a:gd name="T57" fmla="*/ 0 h 117"/>
                <a:gd name="T58" fmla="*/ 51 w 78"/>
                <a:gd name="T59" fmla="*/ 1 h 117"/>
                <a:gd name="T60" fmla="*/ 78 w 78"/>
                <a:gd name="T61" fmla="*/ 1 h 117"/>
                <a:gd name="T62" fmla="*/ 16 w 78"/>
                <a:gd name="T63" fmla="*/ 94 h 117"/>
                <a:gd name="T64" fmla="*/ 21 w 78"/>
                <a:gd name="T65" fmla="*/ 102 h 117"/>
                <a:gd name="T66" fmla="*/ 34 w 78"/>
                <a:gd name="T67" fmla="*/ 105 h 117"/>
                <a:gd name="T68" fmla="*/ 55 w 78"/>
                <a:gd name="T69" fmla="*/ 101 h 117"/>
                <a:gd name="T70" fmla="*/ 62 w 78"/>
                <a:gd name="T71" fmla="*/ 91 h 117"/>
                <a:gd name="T72" fmla="*/ 58 w 78"/>
                <a:gd name="T73" fmla="*/ 83 h 117"/>
                <a:gd name="T74" fmla="*/ 44 w 78"/>
                <a:gd name="T75" fmla="*/ 81 h 117"/>
                <a:gd name="T76" fmla="*/ 31 w 78"/>
                <a:gd name="T77" fmla="*/ 81 h 117"/>
                <a:gd name="T78" fmla="*/ 20 w 78"/>
                <a:gd name="T79" fmla="*/ 84 h 117"/>
                <a:gd name="T80" fmla="*/ 16 w 78"/>
                <a:gd name="T81" fmla="*/ 94 h 117"/>
                <a:gd name="T82" fmla="*/ 23 w 78"/>
                <a:gd name="T83" fmla="*/ 27 h 117"/>
                <a:gd name="T84" fmla="*/ 27 w 78"/>
                <a:gd name="T85" fmla="*/ 39 h 117"/>
                <a:gd name="T86" fmla="*/ 38 w 78"/>
                <a:gd name="T87" fmla="*/ 43 h 117"/>
                <a:gd name="T88" fmla="*/ 53 w 78"/>
                <a:gd name="T89" fmla="*/ 27 h 117"/>
                <a:gd name="T90" fmla="*/ 49 w 78"/>
                <a:gd name="T91" fmla="*/ 15 h 117"/>
                <a:gd name="T92" fmla="*/ 38 w 78"/>
                <a:gd name="T93" fmla="*/ 11 h 117"/>
                <a:gd name="T94" fmla="*/ 27 w 78"/>
                <a:gd name="T95" fmla="*/ 15 h 117"/>
                <a:gd name="T96" fmla="*/ 23 w 78"/>
                <a:gd name="T97" fmla="*/ 2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8" h="117">
                  <a:moveTo>
                    <a:pt x="78" y="1"/>
                  </a:moveTo>
                  <a:cubicBezTo>
                    <a:pt x="78" y="11"/>
                    <a:pt x="78" y="11"/>
                    <a:pt x="78" y="11"/>
                  </a:cubicBezTo>
                  <a:cubicBezTo>
                    <a:pt x="65" y="13"/>
                    <a:pt x="65" y="13"/>
                    <a:pt x="65" y="13"/>
                  </a:cubicBezTo>
                  <a:cubicBezTo>
                    <a:pt x="66" y="15"/>
                    <a:pt x="67" y="17"/>
                    <a:pt x="68" y="19"/>
                  </a:cubicBezTo>
                  <a:cubicBezTo>
                    <a:pt x="69" y="22"/>
                    <a:pt x="69" y="25"/>
                    <a:pt x="69" y="27"/>
                  </a:cubicBezTo>
                  <a:cubicBezTo>
                    <a:pt x="69" y="36"/>
                    <a:pt x="66" y="42"/>
                    <a:pt x="61" y="47"/>
                  </a:cubicBezTo>
                  <a:cubicBezTo>
                    <a:pt x="55" y="51"/>
                    <a:pt x="47" y="54"/>
                    <a:pt x="37" y="54"/>
                  </a:cubicBezTo>
                  <a:cubicBezTo>
                    <a:pt x="34" y="54"/>
                    <a:pt x="32" y="54"/>
                    <a:pt x="30" y="53"/>
                  </a:cubicBezTo>
                  <a:cubicBezTo>
                    <a:pt x="26" y="56"/>
                    <a:pt x="25" y="58"/>
                    <a:pt x="25" y="61"/>
                  </a:cubicBezTo>
                  <a:cubicBezTo>
                    <a:pt x="25" y="63"/>
                    <a:pt x="25" y="64"/>
                    <a:pt x="27" y="65"/>
                  </a:cubicBezTo>
                  <a:cubicBezTo>
                    <a:pt x="29" y="66"/>
                    <a:pt x="32" y="67"/>
                    <a:pt x="37" y="67"/>
                  </a:cubicBezTo>
                  <a:cubicBezTo>
                    <a:pt x="51" y="67"/>
                    <a:pt x="51" y="67"/>
                    <a:pt x="51" y="67"/>
                  </a:cubicBezTo>
                  <a:cubicBezTo>
                    <a:pt x="59" y="67"/>
                    <a:pt x="66" y="69"/>
                    <a:pt x="71" y="72"/>
                  </a:cubicBezTo>
                  <a:cubicBezTo>
                    <a:pt x="75" y="76"/>
                    <a:pt x="77" y="81"/>
                    <a:pt x="77" y="89"/>
                  </a:cubicBezTo>
                  <a:cubicBezTo>
                    <a:pt x="77" y="98"/>
                    <a:pt x="74" y="105"/>
                    <a:pt x="66" y="110"/>
                  </a:cubicBezTo>
                  <a:cubicBezTo>
                    <a:pt x="59" y="114"/>
                    <a:pt x="48" y="117"/>
                    <a:pt x="34" y="117"/>
                  </a:cubicBezTo>
                  <a:cubicBezTo>
                    <a:pt x="23" y="117"/>
                    <a:pt x="15" y="115"/>
                    <a:pt x="9" y="111"/>
                  </a:cubicBezTo>
                  <a:cubicBezTo>
                    <a:pt x="3" y="107"/>
                    <a:pt x="0" y="102"/>
                    <a:pt x="0" y="95"/>
                  </a:cubicBezTo>
                  <a:cubicBezTo>
                    <a:pt x="0" y="90"/>
                    <a:pt x="2" y="86"/>
                    <a:pt x="5" y="82"/>
                  </a:cubicBezTo>
                  <a:cubicBezTo>
                    <a:pt x="8" y="79"/>
                    <a:pt x="13" y="77"/>
                    <a:pt x="18" y="75"/>
                  </a:cubicBezTo>
                  <a:cubicBezTo>
                    <a:pt x="16" y="74"/>
                    <a:pt x="14" y="73"/>
                    <a:pt x="12" y="71"/>
                  </a:cubicBezTo>
                  <a:cubicBezTo>
                    <a:pt x="11" y="68"/>
                    <a:pt x="10" y="66"/>
                    <a:pt x="10" y="64"/>
                  </a:cubicBezTo>
                  <a:cubicBezTo>
                    <a:pt x="10" y="61"/>
                    <a:pt x="11" y="58"/>
                    <a:pt x="13" y="56"/>
                  </a:cubicBezTo>
                  <a:cubicBezTo>
                    <a:pt x="15" y="54"/>
                    <a:pt x="17" y="52"/>
                    <a:pt x="20" y="50"/>
                  </a:cubicBezTo>
                  <a:cubicBezTo>
                    <a:pt x="16" y="48"/>
                    <a:pt x="13" y="45"/>
                    <a:pt x="10" y="41"/>
                  </a:cubicBezTo>
                  <a:cubicBezTo>
                    <a:pt x="8" y="37"/>
                    <a:pt x="6" y="33"/>
                    <a:pt x="6" y="27"/>
                  </a:cubicBezTo>
                  <a:cubicBezTo>
                    <a:pt x="6" y="19"/>
                    <a:pt x="9" y="12"/>
                    <a:pt x="15" y="7"/>
                  </a:cubicBezTo>
                  <a:cubicBezTo>
                    <a:pt x="20" y="2"/>
                    <a:pt x="28" y="0"/>
                    <a:pt x="38" y="0"/>
                  </a:cubicBezTo>
                  <a:cubicBezTo>
                    <a:pt x="40" y="0"/>
                    <a:pt x="43" y="0"/>
                    <a:pt x="45" y="0"/>
                  </a:cubicBezTo>
                  <a:cubicBezTo>
                    <a:pt x="48" y="1"/>
                    <a:pt x="49" y="1"/>
                    <a:pt x="51" y="1"/>
                  </a:cubicBezTo>
                  <a:lnTo>
                    <a:pt x="78" y="1"/>
                  </a:lnTo>
                  <a:close/>
                  <a:moveTo>
                    <a:pt x="16" y="94"/>
                  </a:moveTo>
                  <a:cubicBezTo>
                    <a:pt x="16" y="97"/>
                    <a:pt x="17" y="100"/>
                    <a:pt x="21" y="102"/>
                  </a:cubicBezTo>
                  <a:cubicBezTo>
                    <a:pt x="24" y="104"/>
                    <a:pt x="28" y="105"/>
                    <a:pt x="34" y="105"/>
                  </a:cubicBezTo>
                  <a:cubicBezTo>
                    <a:pt x="44" y="105"/>
                    <a:pt x="51" y="104"/>
                    <a:pt x="55" y="101"/>
                  </a:cubicBezTo>
                  <a:cubicBezTo>
                    <a:pt x="60" y="99"/>
                    <a:pt x="62" y="95"/>
                    <a:pt x="62" y="91"/>
                  </a:cubicBezTo>
                  <a:cubicBezTo>
                    <a:pt x="62" y="87"/>
                    <a:pt x="61" y="85"/>
                    <a:pt x="58" y="83"/>
                  </a:cubicBezTo>
                  <a:cubicBezTo>
                    <a:pt x="56" y="82"/>
                    <a:pt x="51" y="81"/>
                    <a:pt x="44" y="81"/>
                  </a:cubicBezTo>
                  <a:cubicBezTo>
                    <a:pt x="31" y="81"/>
                    <a:pt x="31" y="81"/>
                    <a:pt x="31" y="81"/>
                  </a:cubicBezTo>
                  <a:cubicBezTo>
                    <a:pt x="27" y="81"/>
                    <a:pt x="23" y="82"/>
                    <a:pt x="20" y="84"/>
                  </a:cubicBezTo>
                  <a:cubicBezTo>
                    <a:pt x="17" y="87"/>
                    <a:pt x="16" y="90"/>
                    <a:pt x="16" y="94"/>
                  </a:cubicBezTo>
                  <a:close/>
                  <a:moveTo>
                    <a:pt x="23" y="27"/>
                  </a:moveTo>
                  <a:cubicBezTo>
                    <a:pt x="23" y="32"/>
                    <a:pt x="24" y="36"/>
                    <a:pt x="27" y="39"/>
                  </a:cubicBezTo>
                  <a:cubicBezTo>
                    <a:pt x="29" y="42"/>
                    <a:pt x="33" y="43"/>
                    <a:pt x="38" y="43"/>
                  </a:cubicBezTo>
                  <a:cubicBezTo>
                    <a:pt x="48" y="43"/>
                    <a:pt x="53" y="38"/>
                    <a:pt x="53" y="27"/>
                  </a:cubicBezTo>
                  <a:cubicBezTo>
                    <a:pt x="53" y="22"/>
                    <a:pt x="51" y="18"/>
                    <a:pt x="49" y="15"/>
                  </a:cubicBezTo>
                  <a:cubicBezTo>
                    <a:pt x="46" y="12"/>
                    <a:pt x="43" y="11"/>
                    <a:pt x="38" y="11"/>
                  </a:cubicBezTo>
                  <a:cubicBezTo>
                    <a:pt x="33" y="11"/>
                    <a:pt x="29" y="12"/>
                    <a:pt x="27" y="15"/>
                  </a:cubicBezTo>
                  <a:cubicBezTo>
                    <a:pt x="24" y="18"/>
                    <a:pt x="23" y="22"/>
                    <a:pt x="23" y="27"/>
                  </a:cubicBezTo>
                  <a:close/>
                </a:path>
              </a:pathLst>
            </a:custGeom>
            <a:solidFill>
              <a:srgbClr val="C0181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27" name="Freeform 19"/>
            <p:cNvSpPr>
              <a:spLocks noEditPoints="1"/>
            </p:cNvSpPr>
            <p:nvPr/>
          </p:nvSpPr>
          <p:spPr bwMode="auto">
            <a:xfrm>
              <a:off x="991" y="1166"/>
              <a:ext cx="83" cy="98"/>
            </a:xfrm>
            <a:custGeom>
              <a:avLst/>
              <a:gdLst>
                <a:gd name="T0" fmla="*/ 39 w 70"/>
                <a:gd name="T1" fmla="*/ 83 h 83"/>
                <a:gd name="T2" fmla="*/ 10 w 70"/>
                <a:gd name="T3" fmla="*/ 72 h 83"/>
                <a:gd name="T4" fmla="*/ 0 w 70"/>
                <a:gd name="T5" fmla="*/ 42 h 83"/>
                <a:gd name="T6" fmla="*/ 9 w 70"/>
                <a:gd name="T7" fmla="*/ 11 h 83"/>
                <a:gd name="T8" fmla="*/ 36 w 70"/>
                <a:gd name="T9" fmla="*/ 0 h 83"/>
                <a:gd name="T10" fmla="*/ 61 w 70"/>
                <a:gd name="T11" fmla="*/ 10 h 83"/>
                <a:gd name="T12" fmla="*/ 70 w 70"/>
                <a:gd name="T13" fmla="*/ 36 h 83"/>
                <a:gd name="T14" fmla="*/ 70 w 70"/>
                <a:gd name="T15" fmla="*/ 45 h 83"/>
                <a:gd name="T16" fmla="*/ 17 w 70"/>
                <a:gd name="T17" fmla="*/ 45 h 83"/>
                <a:gd name="T18" fmla="*/ 23 w 70"/>
                <a:gd name="T19" fmla="*/ 63 h 83"/>
                <a:gd name="T20" fmla="*/ 40 w 70"/>
                <a:gd name="T21" fmla="*/ 69 h 83"/>
                <a:gd name="T22" fmla="*/ 53 w 70"/>
                <a:gd name="T23" fmla="*/ 68 h 83"/>
                <a:gd name="T24" fmla="*/ 66 w 70"/>
                <a:gd name="T25" fmla="*/ 64 h 83"/>
                <a:gd name="T26" fmla="*/ 66 w 70"/>
                <a:gd name="T27" fmla="*/ 77 h 83"/>
                <a:gd name="T28" fmla="*/ 54 w 70"/>
                <a:gd name="T29" fmla="*/ 82 h 83"/>
                <a:gd name="T30" fmla="*/ 39 w 70"/>
                <a:gd name="T31" fmla="*/ 83 h 83"/>
                <a:gd name="T32" fmla="*/ 36 w 70"/>
                <a:gd name="T33" fmla="*/ 13 h 83"/>
                <a:gd name="T34" fmla="*/ 23 w 70"/>
                <a:gd name="T35" fmla="*/ 18 h 83"/>
                <a:gd name="T36" fmla="*/ 17 w 70"/>
                <a:gd name="T37" fmla="*/ 33 h 83"/>
                <a:gd name="T38" fmla="*/ 54 w 70"/>
                <a:gd name="T39" fmla="*/ 33 h 83"/>
                <a:gd name="T40" fmla="*/ 49 w 70"/>
                <a:gd name="T41" fmla="*/ 18 h 83"/>
                <a:gd name="T42" fmla="*/ 36 w 70"/>
                <a:gd name="T43" fmla="*/ 1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0" h="83">
                  <a:moveTo>
                    <a:pt x="39" y="83"/>
                  </a:moveTo>
                  <a:cubicBezTo>
                    <a:pt x="27" y="83"/>
                    <a:pt x="17" y="79"/>
                    <a:pt x="10" y="72"/>
                  </a:cubicBezTo>
                  <a:cubicBezTo>
                    <a:pt x="3" y="65"/>
                    <a:pt x="0" y="55"/>
                    <a:pt x="0" y="42"/>
                  </a:cubicBezTo>
                  <a:cubicBezTo>
                    <a:pt x="0" y="29"/>
                    <a:pt x="3" y="19"/>
                    <a:pt x="9" y="11"/>
                  </a:cubicBezTo>
                  <a:cubicBezTo>
                    <a:pt x="16" y="4"/>
                    <a:pt x="25" y="0"/>
                    <a:pt x="36" y="0"/>
                  </a:cubicBezTo>
                  <a:cubicBezTo>
                    <a:pt x="47" y="0"/>
                    <a:pt x="55" y="3"/>
                    <a:pt x="61" y="10"/>
                  </a:cubicBezTo>
                  <a:cubicBezTo>
                    <a:pt x="67" y="16"/>
                    <a:pt x="70" y="25"/>
                    <a:pt x="70" y="36"/>
                  </a:cubicBezTo>
                  <a:cubicBezTo>
                    <a:pt x="70" y="45"/>
                    <a:pt x="70" y="45"/>
                    <a:pt x="70" y="45"/>
                  </a:cubicBezTo>
                  <a:cubicBezTo>
                    <a:pt x="17" y="45"/>
                    <a:pt x="17" y="45"/>
                    <a:pt x="17" y="45"/>
                  </a:cubicBezTo>
                  <a:cubicBezTo>
                    <a:pt x="17" y="53"/>
                    <a:pt x="19" y="59"/>
                    <a:pt x="23" y="63"/>
                  </a:cubicBezTo>
                  <a:cubicBezTo>
                    <a:pt x="27" y="67"/>
                    <a:pt x="33" y="69"/>
                    <a:pt x="40" y="69"/>
                  </a:cubicBezTo>
                  <a:cubicBezTo>
                    <a:pt x="45" y="69"/>
                    <a:pt x="49" y="69"/>
                    <a:pt x="53" y="68"/>
                  </a:cubicBezTo>
                  <a:cubicBezTo>
                    <a:pt x="57" y="67"/>
                    <a:pt x="62" y="66"/>
                    <a:pt x="66" y="64"/>
                  </a:cubicBezTo>
                  <a:cubicBezTo>
                    <a:pt x="66" y="77"/>
                    <a:pt x="66" y="77"/>
                    <a:pt x="66" y="77"/>
                  </a:cubicBezTo>
                  <a:cubicBezTo>
                    <a:pt x="62" y="79"/>
                    <a:pt x="58" y="81"/>
                    <a:pt x="54" y="82"/>
                  </a:cubicBezTo>
                  <a:cubicBezTo>
                    <a:pt x="49" y="82"/>
                    <a:pt x="45" y="83"/>
                    <a:pt x="39" y="83"/>
                  </a:cubicBezTo>
                  <a:close/>
                  <a:moveTo>
                    <a:pt x="36" y="13"/>
                  </a:moveTo>
                  <a:cubicBezTo>
                    <a:pt x="31" y="13"/>
                    <a:pt x="26" y="15"/>
                    <a:pt x="23" y="18"/>
                  </a:cubicBezTo>
                  <a:cubicBezTo>
                    <a:pt x="20" y="21"/>
                    <a:pt x="18" y="26"/>
                    <a:pt x="17" y="33"/>
                  </a:cubicBezTo>
                  <a:cubicBezTo>
                    <a:pt x="54" y="33"/>
                    <a:pt x="54" y="33"/>
                    <a:pt x="54" y="33"/>
                  </a:cubicBezTo>
                  <a:cubicBezTo>
                    <a:pt x="53" y="26"/>
                    <a:pt x="52" y="21"/>
                    <a:pt x="49" y="18"/>
                  </a:cubicBezTo>
                  <a:cubicBezTo>
                    <a:pt x="46" y="15"/>
                    <a:pt x="41" y="13"/>
                    <a:pt x="36" y="13"/>
                  </a:cubicBezTo>
                  <a:close/>
                </a:path>
              </a:pathLst>
            </a:custGeom>
            <a:solidFill>
              <a:srgbClr val="C0181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28" name="Freeform 20"/>
            <p:cNvSpPr>
              <a:spLocks/>
            </p:cNvSpPr>
            <p:nvPr/>
          </p:nvSpPr>
          <p:spPr bwMode="auto">
            <a:xfrm>
              <a:off x="1086" y="1147"/>
              <a:ext cx="60" cy="117"/>
            </a:xfrm>
            <a:custGeom>
              <a:avLst/>
              <a:gdLst>
                <a:gd name="T0" fmla="*/ 39 w 51"/>
                <a:gd name="T1" fmla="*/ 85 h 99"/>
                <a:gd name="T2" fmla="*/ 51 w 51"/>
                <a:gd name="T3" fmla="*/ 83 h 99"/>
                <a:gd name="T4" fmla="*/ 51 w 51"/>
                <a:gd name="T5" fmla="*/ 96 h 99"/>
                <a:gd name="T6" fmla="*/ 44 w 51"/>
                <a:gd name="T7" fmla="*/ 98 h 99"/>
                <a:gd name="T8" fmla="*/ 35 w 51"/>
                <a:gd name="T9" fmla="*/ 99 h 99"/>
                <a:gd name="T10" fmla="*/ 11 w 51"/>
                <a:gd name="T11" fmla="*/ 73 h 99"/>
                <a:gd name="T12" fmla="*/ 11 w 51"/>
                <a:gd name="T13" fmla="*/ 30 h 99"/>
                <a:gd name="T14" fmla="*/ 0 w 51"/>
                <a:gd name="T15" fmla="*/ 30 h 99"/>
                <a:gd name="T16" fmla="*/ 0 w 51"/>
                <a:gd name="T17" fmla="*/ 23 h 99"/>
                <a:gd name="T18" fmla="*/ 11 w 51"/>
                <a:gd name="T19" fmla="*/ 17 h 99"/>
                <a:gd name="T20" fmla="*/ 17 w 51"/>
                <a:gd name="T21" fmla="*/ 0 h 99"/>
                <a:gd name="T22" fmla="*/ 28 w 51"/>
                <a:gd name="T23" fmla="*/ 0 h 99"/>
                <a:gd name="T24" fmla="*/ 28 w 51"/>
                <a:gd name="T25" fmla="*/ 17 h 99"/>
                <a:gd name="T26" fmla="*/ 50 w 51"/>
                <a:gd name="T27" fmla="*/ 17 h 99"/>
                <a:gd name="T28" fmla="*/ 50 w 51"/>
                <a:gd name="T29" fmla="*/ 30 h 99"/>
                <a:gd name="T30" fmla="*/ 28 w 51"/>
                <a:gd name="T31" fmla="*/ 30 h 99"/>
                <a:gd name="T32" fmla="*/ 28 w 51"/>
                <a:gd name="T33" fmla="*/ 73 h 99"/>
                <a:gd name="T34" fmla="*/ 31 w 51"/>
                <a:gd name="T35" fmla="*/ 82 h 99"/>
                <a:gd name="T36" fmla="*/ 39 w 51"/>
                <a:gd name="T37" fmla="*/ 85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1" h="99">
                  <a:moveTo>
                    <a:pt x="39" y="85"/>
                  </a:moveTo>
                  <a:cubicBezTo>
                    <a:pt x="43" y="85"/>
                    <a:pt x="47" y="84"/>
                    <a:pt x="51" y="83"/>
                  </a:cubicBezTo>
                  <a:cubicBezTo>
                    <a:pt x="51" y="96"/>
                    <a:pt x="51" y="96"/>
                    <a:pt x="51" y="96"/>
                  </a:cubicBezTo>
                  <a:cubicBezTo>
                    <a:pt x="49" y="97"/>
                    <a:pt x="47" y="97"/>
                    <a:pt x="44" y="98"/>
                  </a:cubicBezTo>
                  <a:cubicBezTo>
                    <a:pt x="41" y="99"/>
                    <a:pt x="38" y="99"/>
                    <a:pt x="35" y="99"/>
                  </a:cubicBezTo>
                  <a:cubicBezTo>
                    <a:pt x="19" y="99"/>
                    <a:pt x="11" y="90"/>
                    <a:pt x="11" y="73"/>
                  </a:cubicBezTo>
                  <a:cubicBezTo>
                    <a:pt x="11" y="30"/>
                    <a:pt x="11" y="30"/>
                    <a:pt x="11" y="30"/>
                  </a:cubicBezTo>
                  <a:cubicBezTo>
                    <a:pt x="0" y="30"/>
                    <a:pt x="0" y="30"/>
                    <a:pt x="0" y="30"/>
                  </a:cubicBezTo>
                  <a:cubicBezTo>
                    <a:pt x="0" y="23"/>
                    <a:pt x="0" y="23"/>
                    <a:pt x="0" y="23"/>
                  </a:cubicBezTo>
                  <a:cubicBezTo>
                    <a:pt x="11" y="17"/>
                    <a:pt x="11" y="17"/>
                    <a:pt x="11" y="17"/>
                  </a:cubicBezTo>
                  <a:cubicBezTo>
                    <a:pt x="17" y="0"/>
                    <a:pt x="17" y="0"/>
                    <a:pt x="17" y="0"/>
                  </a:cubicBezTo>
                  <a:cubicBezTo>
                    <a:pt x="28" y="0"/>
                    <a:pt x="28" y="0"/>
                    <a:pt x="28" y="0"/>
                  </a:cubicBezTo>
                  <a:cubicBezTo>
                    <a:pt x="28" y="17"/>
                    <a:pt x="28" y="17"/>
                    <a:pt x="28" y="17"/>
                  </a:cubicBezTo>
                  <a:cubicBezTo>
                    <a:pt x="50" y="17"/>
                    <a:pt x="50" y="17"/>
                    <a:pt x="50" y="17"/>
                  </a:cubicBezTo>
                  <a:cubicBezTo>
                    <a:pt x="50" y="30"/>
                    <a:pt x="50" y="30"/>
                    <a:pt x="50" y="30"/>
                  </a:cubicBezTo>
                  <a:cubicBezTo>
                    <a:pt x="28" y="30"/>
                    <a:pt x="28" y="30"/>
                    <a:pt x="28" y="30"/>
                  </a:cubicBezTo>
                  <a:cubicBezTo>
                    <a:pt x="28" y="73"/>
                    <a:pt x="28" y="73"/>
                    <a:pt x="28" y="73"/>
                  </a:cubicBezTo>
                  <a:cubicBezTo>
                    <a:pt x="28" y="77"/>
                    <a:pt x="29" y="80"/>
                    <a:pt x="31" y="82"/>
                  </a:cubicBezTo>
                  <a:cubicBezTo>
                    <a:pt x="33" y="84"/>
                    <a:pt x="35" y="85"/>
                    <a:pt x="39" y="85"/>
                  </a:cubicBezTo>
                  <a:close/>
                </a:path>
              </a:pathLst>
            </a:custGeom>
            <a:solidFill>
              <a:srgbClr val="C0181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29" name="Freeform 21"/>
            <p:cNvSpPr>
              <a:spLocks/>
            </p:cNvSpPr>
            <p:nvPr/>
          </p:nvSpPr>
          <p:spPr bwMode="auto">
            <a:xfrm>
              <a:off x="1163" y="1129"/>
              <a:ext cx="84" cy="133"/>
            </a:xfrm>
            <a:custGeom>
              <a:avLst/>
              <a:gdLst>
                <a:gd name="T0" fmla="*/ 71 w 71"/>
                <a:gd name="T1" fmla="*/ 112 h 112"/>
                <a:gd name="T2" fmla="*/ 54 w 71"/>
                <a:gd name="T3" fmla="*/ 112 h 112"/>
                <a:gd name="T4" fmla="*/ 54 w 71"/>
                <a:gd name="T5" fmla="*/ 63 h 112"/>
                <a:gd name="T6" fmla="*/ 50 w 71"/>
                <a:gd name="T7" fmla="*/ 49 h 112"/>
                <a:gd name="T8" fmla="*/ 38 w 71"/>
                <a:gd name="T9" fmla="*/ 45 h 112"/>
                <a:gd name="T10" fmla="*/ 22 w 71"/>
                <a:gd name="T11" fmla="*/ 51 h 112"/>
                <a:gd name="T12" fmla="*/ 17 w 71"/>
                <a:gd name="T13" fmla="*/ 73 h 112"/>
                <a:gd name="T14" fmla="*/ 17 w 71"/>
                <a:gd name="T15" fmla="*/ 112 h 112"/>
                <a:gd name="T16" fmla="*/ 0 w 71"/>
                <a:gd name="T17" fmla="*/ 112 h 112"/>
                <a:gd name="T18" fmla="*/ 0 w 71"/>
                <a:gd name="T19" fmla="*/ 0 h 112"/>
                <a:gd name="T20" fmla="*/ 17 w 71"/>
                <a:gd name="T21" fmla="*/ 0 h 112"/>
                <a:gd name="T22" fmla="*/ 17 w 71"/>
                <a:gd name="T23" fmla="*/ 28 h 112"/>
                <a:gd name="T24" fmla="*/ 17 w 71"/>
                <a:gd name="T25" fmla="*/ 43 h 112"/>
                <a:gd name="T26" fmla="*/ 18 w 71"/>
                <a:gd name="T27" fmla="*/ 43 h 112"/>
                <a:gd name="T28" fmla="*/ 27 w 71"/>
                <a:gd name="T29" fmla="*/ 34 h 112"/>
                <a:gd name="T30" fmla="*/ 42 w 71"/>
                <a:gd name="T31" fmla="*/ 31 h 112"/>
                <a:gd name="T32" fmla="*/ 71 w 71"/>
                <a:gd name="T33" fmla="*/ 60 h 112"/>
                <a:gd name="T34" fmla="*/ 71 w 71"/>
                <a:gd name="T35" fmla="*/ 112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1" h="112">
                  <a:moveTo>
                    <a:pt x="71" y="112"/>
                  </a:moveTo>
                  <a:cubicBezTo>
                    <a:pt x="54" y="112"/>
                    <a:pt x="54" y="112"/>
                    <a:pt x="54" y="112"/>
                  </a:cubicBezTo>
                  <a:cubicBezTo>
                    <a:pt x="54" y="63"/>
                    <a:pt x="54" y="63"/>
                    <a:pt x="54" y="63"/>
                  </a:cubicBezTo>
                  <a:cubicBezTo>
                    <a:pt x="54" y="57"/>
                    <a:pt x="52" y="52"/>
                    <a:pt x="50" y="49"/>
                  </a:cubicBezTo>
                  <a:cubicBezTo>
                    <a:pt x="47" y="46"/>
                    <a:pt x="44" y="45"/>
                    <a:pt x="38" y="45"/>
                  </a:cubicBezTo>
                  <a:cubicBezTo>
                    <a:pt x="31" y="45"/>
                    <a:pt x="26" y="47"/>
                    <a:pt x="22" y="51"/>
                  </a:cubicBezTo>
                  <a:cubicBezTo>
                    <a:pt x="19" y="56"/>
                    <a:pt x="17" y="63"/>
                    <a:pt x="17" y="73"/>
                  </a:cubicBezTo>
                  <a:cubicBezTo>
                    <a:pt x="17" y="112"/>
                    <a:pt x="17" y="112"/>
                    <a:pt x="17" y="112"/>
                  </a:cubicBezTo>
                  <a:cubicBezTo>
                    <a:pt x="0" y="112"/>
                    <a:pt x="0" y="112"/>
                    <a:pt x="0" y="112"/>
                  </a:cubicBezTo>
                  <a:cubicBezTo>
                    <a:pt x="0" y="0"/>
                    <a:pt x="0" y="0"/>
                    <a:pt x="0" y="0"/>
                  </a:cubicBezTo>
                  <a:cubicBezTo>
                    <a:pt x="17" y="0"/>
                    <a:pt x="17" y="0"/>
                    <a:pt x="17" y="0"/>
                  </a:cubicBezTo>
                  <a:cubicBezTo>
                    <a:pt x="17" y="28"/>
                    <a:pt x="17" y="28"/>
                    <a:pt x="17" y="28"/>
                  </a:cubicBezTo>
                  <a:cubicBezTo>
                    <a:pt x="17" y="33"/>
                    <a:pt x="17" y="38"/>
                    <a:pt x="17" y="43"/>
                  </a:cubicBezTo>
                  <a:cubicBezTo>
                    <a:pt x="18" y="43"/>
                    <a:pt x="18" y="43"/>
                    <a:pt x="18" y="43"/>
                  </a:cubicBezTo>
                  <a:cubicBezTo>
                    <a:pt x="20" y="39"/>
                    <a:pt x="23" y="36"/>
                    <a:pt x="27" y="34"/>
                  </a:cubicBezTo>
                  <a:cubicBezTo>
                    <a:pt x="31" y="32"/>
                    <a:pt x="36" y="31"/>
                    <a:pt x="42" y="31"/>
                  </a:cubicBezTo>
                  <a:cubicBezTo>
                    <a:pt x="61" y="31"/>
                    <a:pt x="71" y="41"/>
                    <a:pt x="71" y="60"/>
                  </a:cubicBezTo>
                  <a:lnTo>
                    <a:pt x="71" y="112"/>
                  </a:lnTo>
                  <a:close/>
                </a:path>
              </a:pathLst>
            </a:custGeom>
            <a:solidFill>
              <a:srgbClr val="C0181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30" name="Freeform 22"/>
            <p:cNvSpPr>
              <a:spLocks noEditPoints="1"/>
            </p:cNvSpPr>
            <p:nvPr/>
          </p:nvSpPr>
          <p:spPr bwMode="auto">
            <a:xfrm>
              <a:off x="1268" y="1166"/>
              <a:ext cx="84" cy="98"/>
            </a:xfrm>
            <a:custGeom>
              <a:avLst/>
              <a:gdLst>
                <a:gd name="T0" fmla="*/ 40 w 71"/>
                <a:gd name="T1" fmla="*/ 83 h 83"/>
                <a:gd name="T2" fmla="*/ 11 w 71"/>
                <a:gd name="T3" fmla="*/ 72 h 83"/>
                <a:gd name="T4" fmla="*/ 0 w 71"/>
                <a:gd name="T5" fmla="*/ 42 h 83"/>
                <a:gd name="T6" fmla="*/ 10 w 71"/>
                <a:gd name="T7" fmla="*/ 11 h 83"/>
                <a:gd name="T8" fmla="*/ 37 w 71"/>
                <a:gd name="T9" fmla="*/ 0 h 83"/>
                <a:gd name="T10" fmla="*/ 62 w 71"/>
                <a:gd name="T11" fmla="*/ 10 h 83"/>
                <a:gd name="T12" fmla="*/ 71 w 71"/>
                <a:gd name="T13" fmla="*/ 36 h 83"/>
                <a:gd name="T14" fmla="*/ 71 w 71"/>
                <a:gd name="T15" fmla="*/ 45 h 83"/>
                <a:gd name="T16" fmla="*/ 18 w 71"/>
                <a:gd name="T17" fmla="*/ 45 h 83"/>
                <a:gd name="T18" fmla="*/ 24 w 71"/>
                <a:gd name="T19" fmla="*/ 63 h 83"/>
                <a:gd name="T20" fmla="*/ 41 w 71"/>
                <a:gd name="T21" fmla="*/ 69 h 83"/>
                <a:gd name="T22" fmla="*/ 54 w 71"/>
                <a:gd name="T23" fmla="*/ 68 h 83"/>
                <a:gd name="T24" fmla="*/ 67 w 71"/>
                <a:gd name="T25" fmla="*/ 64 h 83"/>
                <a:gd name="T26" fmla="*/ 67 w 71"/>
                <a:gd name="T27" fmla="*/ 77 h 83"/>
                <a:gd name="T28" fmla="*/ 54 w 71"/>
                <a:gd name="T29" fmla="*/ 82 h 83"/>
                <a:gd name="T30" fmla="*/ 40 w 71"/>
                <a:gd name="T31" fmla="*/ 83 h 83"/>
                <a:gd name="T32" fmla="*/ 37 w 71"/>
                <a:gd name="T33" fmla="*/ 13 h 83"/>
                <a:gd name="T34" fmla="*/ 24 w 71"/>
                <a:gd name="T35" fmla="*/ 18 h 83"/>
                <a:gd name="T36" fmla="*/ 18 w 71"/>
                <a:gd name="T37" fmla="*/ 33 h 83"/>
                <a:gd name="T38" fmla="*/ 54 w 71"/>
                <a:gd name="T39" fmla="*/ 33 h 83"/>
                <a:gd name="T40" fmla="*/ 49 w 71"/>
                <a:gd name="T41" fmla="*/ 18 h 83"/>
                <a:gd name="T42" fmla="*/ 37 w 71"/>
                <a:gd name="T43" fmla="*/ 1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1" h="83">
                  <a:moveTo>
                    <a:pt x="40" y="83"/>
                  </a:moveTo>
                  <a:cubicBezTo>
                    <a:pt x="27" y="83"/>
                    <a:pt x="18" y="79"/>
                    <a:pt x="11" y="72"/>
                  </a:cubicBezTo>
                  <a:cubicBezTo>
                    <a:pt x="4" y="65"/>
                    <a:pt x="0" y="55"/>
                    <a:pt x="0" y="42"/>
                  </a:cubicBezTo>
                  <a:cubicBezTo>
                    <a:pt x="0" y="29"/>
                    <a:pt x="3" y="19"/>
                    <a:pt x="10" y="11"/>
                  </a:cubicBezTo>
                  <a:cubicBezTo>
                    <a:pt x="16" y="4"/>
                    <a:pt x="25" y="0"/>
                    <a:pt x="37" y="0"/>
                  </a:cubicBezTo>
                  <a:cubicBezTo>
                    <a:pt x="47" y="0"/>
                    <a:pt x="55" y="3"/>
                    <a:pt x="62" y="10"/>
                  </a:cubicBezTo>
                  <a:cubicBezTo>
                    <a:pt x="68" y="16"/>
                    <a:pt x="71" y="25"/>
                    <a:pt x="71" y="36"/>
                  </a:cubicBezTo>
                  <a:cubicBezTo>
                    <a:pt x="71" y="45"/>
                    <a:pt x="71" y="45"/>
                    <a:pt x="71" y="45"/>
                  </a:cubicBezTo>
                  <a:cubicBezTo>
                    <a:pt x="18" y="45"/>
                    <a:pt x="18" y="45"/>
                    <a:pt x="18" y="45"/>
                  </a:cubicBezTo>
                  <a:cubicBezTo>
                    <a:pt x="18" y="53"/>
                    <a:pt x="20" y="59"/>
                    <a:pt x="24" y="63"/>
                  </a:cubicBezTo>
                  <a:cubicBezTo>
                    <a:pt x="28" y="67"/>
                    <a:pt x="33" y="69"/>
                    <a:pt x="41" y="69"/>
                  </a:cubicBezTo>
                  <a:cubicBezTo>
                    <a:pt x="45" y="69"/>
                    <a:pt x="50" y="69"/>
                    <a:pt x="54" y="68"/>
                  </a:cubicBezTo>
                  <a:cubicBezTo>
                    <a:pt x="58" y="67"/>
                    <a:pt x="62" y="66"/>
                    <a:pt x="67" y="64"/>
                  </a:cubicBezTo>
                  <a:cubicBezTo>
                    <a:pt x="67" y="77"/>
                    <a:pt x="67" y="77"/>
                    <a:pt x="67" y="77"/>
                  </a:cubicBezTo>
                  <a:cubicBezTo>
                    <a:pt x="63" y="79"/>
                    <a:pt x="58" y="81"/>
                    <a:pt x="54" y="82"/>
                  </a:cubicBezTo>
                  <a:cubicBezTo>
                    <a:pt x="50" y="82"/>
                    <a:pt x="45" y="83"/>
                    <a:pt x="40" y="83"/>
                  </a:cubicBezTo>
                  <a:close/>
                  <a:moveTo>
                    <a:pt x="37" y="13"/>
                  </a:moveTo>
                  <a:cubicBezTo>
                    <a:pt x="31" y="13"/>
                    <a:pt x="27" y="15"/>
                    <a:pt x="24" y="18"/>
                  </a:cubicBezTo>
                  <a:cubicBezTo>
                    <a:pt x="20" y="21"/>
                    <a:pt x="18" y="26"/>
                    <a:pt x="18" y="33"/>
                  </a:cubicBezTo>
                  <a:cubicBezTo>
                    <a:pt x="54" y="33"/>
                    <a:pt x="54" y="33"/>
                    <a:pt x="54" y="33"/>
                  </a:cubicBezTo>
                  <a:cubicBezTo>
                    <a:pt x="54" y="26"/>
                    <a:pt x="52" y="21"/>
                    <a:pt x="49" y="18"/>
                  </a:cubicBezTo>
                  <a:cubicBezTo>
                    <a:pt x="46" y="15"/>
                    <a:pt x="42" y="13"/>
                    <a:pt x="37" y="13"/>
                  </a:cubicBezTo>
                  <a:close/>
                </a:path>
              </a:pathLst>
            </a:custGeom>
            <a:solidFill>
              <a:srgbClr val="C0181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31" name="Freeform 23"/>
            <p:cNvSpPr>
              <a:spLocks/>
            </p:cNvSpPr>
            <p:nvPr/>
          </p:nvSpPr>
          <p:spPr bwMode="auto">
            <a:xfrm>
              <a:off x="1374" y="1166"/>
              <a:ext cx="58" cy="96"/>
            </a:xfrm>
            <a:custGeom>
              <a:avLst/>
              <a:gdLst>
                <a:gd name="T0" fmla="*/ 40 w 49"/>
                <a:gd name="T1" fmla="*/ 0 h 81"/>
                <a:gd name="T2" fmla="*/ 49 w 49"/>
                <a:gd name="T3" fmla="*/ 1 h 81"/>
                <a:gd name="T4" fmla="*/ 47 w 49"/>
                <a:gd name="T5" fmla="*/ 17 h 81"/>
                <a:gd name="T6" fmla="*/ 40 w 49"/>
                <a:gd name="T7" fmla="*/ 16 h 81"/>
                <a:gd name="T8" fmla="*/ 23 w 49"/>
                <a:gd name="T9" fmla="*/ 22 h 81"/>
                <a:gd name="T10" fmla="*/ 17 w 49"/>
                <a:gd name="T11" fmla="*/ 40 h 81"/>
                <a:gd name="T12" fmla="*/ 17 w 49"/>
                <a:gd name="T13" fmla="*/ 81 h 81"/>
                <a:gd name="T14" fmla="*/ 0 w 49"/>
                <a:gd name="T15" fmla="*/ 81 h 81"/>
                <a:gd name="T16" fmla="*/ 0 w 49"/>
                <a:gd name="T17" fmla="*/ 1 h 81"/>
                <a:gd name="T18" fmla="*/ 13 w 49"/>
                <a:gd name="T19" fmla="*/ 1 h 81"/>
                <a:gd name="T20" fmla="*/ 15 w 49"/>
                <a:gd name="T21" fmla="*/ 16 h 81"/>
                <a:gd name="T22" fmla="*/ 16 w 49"/>
                <a:gd name="T23" fmla="*/ 16 h 81"/>
                <a:gd name="T24" fmla="*/ 27 w 49"/>
                <a:gd name="T25" fmla="*/ 4 h 81"/>
                <a:gd name="T26" fmla="*/ 40 w 49"/>
                <a:gd name="T27" fmla="*/ 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9" h="81">
                  <a:moveTo>
                    <a:pt x="40" y="0"/>
                  </a:moveTo>
                  <a:cubicBezTo>
                    <a:pt x="44" y="0"/>
                    <a:pt x="47" y="0"/>
                    <a:pt x="49" y="1"/>
                  </a:cubicBezTo>
                  <a:cubicBezTo>
                    <a:pt x="47" y="17"/>
                    <a:pt x="47" y="17"/>
                    <a:pt x="47" y="17"/>
                  </a:cubicBezTo>
                  <a:cubicBezTo>
                    <a:pt x="45" y="16"/>
                    <a:pt x="42" y="16"/>
                    <a:pt x="40" y="16"/>
                  </a:cubicBezTo>
                  <a:cubicBezTo>
                    <a:pt x="33" y="16"/>
                    <a:pt x="27" y="18"/>
                    <a:pt x="23" y="22"/>
                  </a:cubicBezTo>
                  <a:cubicBezTo>
                    <a:pt x="19" y="27"/>
                    <a:pt x="17" y="33"/>
                    <a:pt x="17" y="40"/>
                  </a:cubicBezTo>
                  <a:cubicBezTo>
                    <a:pt x="17" y="81"/>
                    <a:pt x="17" y="81"/>
                    <a:pt x="17" y="81"/>
                  </a:cubicBezTo>
                  <a:cubicBezTo>
                    <a:pt x="0" y="81"/>
                    <a:pt x="0" y="81"/>
                    <a:pt x="0" y="81"/>
                  </a:cubicBezTo>
                  <a:cubicBezTo>
                    <a:pt x="0" y="1"/>
                    <a:pt x="0" y="1"/>
                    <a:pt x="0" y="1"/>
                  </a:cubicBezTo>
                  <a:cubicBezTo>
                    <a:pt x="13" y="1"/>
                    <a:pt x="13" y="1"/>
                    <a:pt x="13" y="1"/>
                  </a:cubicBezTo>
                  <a:cubicBezTo>
                    <a:pt x="15" y="16"/>
                    <a:pt x="15" y="16"/>
                    <a:pt x="15" y="16"/>
                  </a:cubicBezTo>
                  <a:cubicBezTo>
                    <a:pt x="16" y="16"/>
                    <a:pt x="16" y="16"/>
                    <a:pt x="16" y="16"/>
                  </a:cubicBezTo>
                  <a:cubicBezTo>
                    <a:pt x="19" y="11"/>
                    <a:pt x="22" y="7"/>
                    <a:pt x="27" y="4"/>
                  </a:cubicBezTo>
                  <a:cubicBezTo>
                    <a:pt x="31" y="1"/>
                    <a:pt x="36" y="0"/>
                    <a:pt x="40" y="0"/>
                  </a:cubicBezTo>
                  <a:close/>
                </a:path>
              </a:pathLst>
            </a:custGeom>
            <a:solidFill>
              <a:srgbClr val="C0181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32" name="Freeform 24"/>
            <p:cNvSpPr>
              <a:spLocks noEditPoints="1"/>
            </p:cNvSpPr>
            <p:nvPr/>
          </p:nvSpPr>
          <p:spPr bwMode="auto">
            <a:xfrm>
              <a:off x="1495" y="1131"/>
              <a:ext cx="22" cy="131"/>
            </a:xfrm>
            <a:custGeom>
              <a:avLst/>
              <a:gdLst>
                <a:gd name="T0" fmla="*/ 0 w 19"/>
                <a:gd name="T1" fmla="*/ 9 h 110"/>
                <a:gd name="T2" fmla="*/ 2 w 19"/>
                <a:gd name="T3" fmla="*/ 2 h 110"/>
                <a:gd name="T4" fmla="*/ 9 w 19"/>
                <a:gd name="T5" fmla="*/ 0 h 110"/>
                <a:gd name="T6" fmla="*/ 16 w 19"/>
                <a:gd name="T7" fmla="*/ 2 h 110"/>
                <a:gd name="T8" fmla="*/ 19 w 19"/>
                <a:gd name="T9" fmla="*/ 9 h 110"/>
                <a:gd name="T10" fmla="*/ 16 w 19"/>
                <a:gd name="T11" fmla="*/ 16 h 110"/>
                <a:gd name="T12" fmla="*/ 9 w 19"/>
                <a:gd name="T13" fmla="*/ 19 h 110"/>
                <a:gd name="T14" fmla="*/ 2 w 19"/>
                <a:gd name="T15" fmla="*/ 16 h 110"/>
                <a:gd name="T16" fmla="*/ 0 w 19"/>
                <a:gd name="T17" fmla="*/ 9 h 110"/>
                <a:gd name="T18" fmla="*/ 18 w 19"/>
                <a:gd name="T19" fmla="*/ 110 h 110"/>
                <a:gd name="T20" fmla="*/ 1 w 19"/>
                <a:gd name="T21" fmla="*/ 110 h 110"/>
                <a:gd name="T22" fmla="*/ 1 w 19"/>
                <a:gd name="T23" fmla="*/ 30 h 110"/>
                <a:gd name="T24" fmla="*/ 18 w 19"/>
                <a:gd name="T25" fmla="*/ 30 h 110"/>
                <a:gd name="T26" fmla="*/ 18 w 19"/>
                <a:gd name="T27" fmla="*/ 11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110">
                  <a:moveTo>
                    <a:pt x="0" y="9"/>
                  </a:moveTo>
                  <a:cubicBezTo>
                    <a:pt x="0" y="6"/>
                    <a:pt x="1" y="4"/>
                    <a:pt x="2" y="2"/>
                  </a:cubicBezTo>
                  <a:cubicBezTo>
                    <a:pt x="4" y="1"/>
                    <a:pt x="6" y="0"/>
                    <a:pt x="9" y="0"/>
                  </a:cubicBezTo>
                  <a:cubicBezTo>
                    <a:pt x="12" y="0"/>
                    <a:pt x="15" y="1"/>
                    <a:pt x="16" y="2"/>
                  </a:cubicBezTo>
                  <a:cubicBezTo>
                    <a:pt x="18" y="4"/>
                    <a:pt x="19" y="6"/>
                    <a:pt x="19" y="9"/>
                  </a:cubicBezTo>
                  <a:cubicBezTo>
                    <a:pt x="19" y="12"/>
                    <a:pt x="18" y="14"/>
                    <a:pt x="16" y="16"/>
                  </a:cubicBezTo>
                  <a:cubicBezTo>
                    <a:pt x="15" y="18"/>
                    <a:pt x="12" y="19"/>
                    <a:pt x="9" y="19"/>
                  </a:cubicBezTo>
                  <a:cubicBezTo>
                    <a:pt x="6" y="19"/>
                    <a:pt x="4" y="18"/>
                    <a:pt x="2" y="16"/>
                  </a:cubicBezTo>
                  <a:cubicBezTo>
                    <a:pt x="1" y="14"/>
                    <a:pt x="0" y="12"/>
                    <a:pt x="0" y="9"/>
                  </a:cubicBezTo>
                  <a:close/>
                  <a:moveTo>
                    <a:pt x="18" y="110"/>
                  </a:moveTo>
                  <a:cubicBezTo>
                    <a:pt x="1" y="110"/>
                    <a:pt x="1" y="110"/>
                    <a:pt x="1" y="110"/>
                  </a:cubicBezTo>
                  <a:cubicBezTo>
                    <a:pt x="1" y="30"/>
                    <a:pt x="1" y="30"/>
                    <a:pt x="1" y="30"/>
                  </a:cubicBezTo>
                  <a:cubicBezTo>
                    <a:pt x="18" y="30"/>
                    <a:pt x="18" y="30"/>
                    <a:pt x="18" y="30"/>
                  </a:cubicBezTo>
                  <a:lnTo>
                    <a:pt x="18" y="110"/>
                  </a:lnTo>
                  <a:close/>
                </a:path>
              </a:pathLst>
            </a:custGeom>
            <a:solidFill>
              <a:srgbClr val="C0181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33" name="Freeform 25"/>
            <p:cNvSpPr>
              <a:spLocks/>
            </p:cNvSpPr>
            <p:nvPr/>
          </p:nvSpPr>
          <p:spPr bwMode="auto">
            <a:xfrm>
              <a:off x="1537" y="1166"/>
              <a:ext cx="70" cy="98"/>
            </a:xfrm>
            <a:custGeom>
              <a:avLst/>
              <a:gdLst>
                <a:gd name="T0" fmla="*/ 59 w 59"/>
                <a:gd name="T1" fmla="*/ 59 h 83"/>
                <a:gd name="T2" fmla="*/ 50 w 59"/>
                <a:gd name="T3" fmla="*/ 77 h 83"/>
                <a:gd name="T4" fmla="*/ 26 w 59"/>
                <a:gd name="T5" fmla="*/ 83 h 83"/>
                <a:gd name="T6" fmla="*/ 0 w 59"/>
                <a:gd name="T7" fmla="*/ 78 h 83"/>
                <a:gd name="T8" fmla="*/ 0 w 59"/>
                <a:gd name="T9" fmla="*/ 63 h 83"/>
                <a:gd name="T10" fmla="*/ 26 w 59"/>
                <a:gd name="T11" fmla="*/ 70 h 83"/>
                <a:gd name="T12" fmla="*/ 42 w 59"/>
                <a:gd name="T13" fmla="*/ 60 h 83"/>
                <a:gd name="T14" fmla="*/ 40 w 59"/>
                <a:gd name="T15" fmla="*/ 55 h 83"/>
                <a:gd name="T16" fmla="*/ 34 w 59"/>
                <a:gd name="T17" fmla="*/ 51 h 83"/>
                <a:gd name="T18" fmla="*/ 23 w 59"/>
                <a:gd name="T19" fmla="*/ 46 h 83"/>
                <a:gd name="T20" fmla="*/ 5 w 59"/>
                <a:gd name="T21" fmla="*/ 35 h 83"/>
                <a:gd name="T22" fmla="*/ 0 w 59"/>
                <a:gd name="T23" fmla="*/ 22 h 83"/>
                <a:gd name="T24" fmla="*/ 8 w 59"/>
                <a:gd name="T25" fmla="*/ 6 h 83"/>
                <a:gd name="T26" fmla="*/ 31 w 59"/>
                <a:gd name="T27" fmla="*/ 0 h 83"/>
                <a:gd name="T28" fmla="*/ 57 w 59"/>
                <a:gd name="T29" fmla="*/ 6 h 83"/>
                <a:gd name="T30" fmla="*/ 52 w 59"/>
                <a:gd name="T31" fmla="*/ 18 h 83"/>
                <a:gd name="T32" fmla="*/ 30 w 59"/>
                <a:gd name="T33" fmla="*/ 13 h 83"/>
                <a:gd name="T34" fmla="*/ 17 w 59"/>
                <a:gd name="T35" fmla="*/ 21 h 83"/>
                <a:gd name="T36" fmla="*/ 20 w 59"/>
                <a:gd name="T37" fmla="*/ 27 h 83"/>
                <a:gd name="T38" fmla="*/ 35 w 59"/>
                <a:gd name="T39" fmla="*/ 34 h 83"/>
                <a:gd name="T40" fmla="*/ 50 w 59"/>
                <a:gd name="T41" fmla="*/ 41 h 83"/>
                <a:gd name="T42" fmla="*/ 56 w 59"/>
                <a:gd name="T43" fmla="*/ 49 h 83"/>
                <a:gd name="T44" fmla="*/ 59 w 59"/>
                <a:gd name="T45" fmla="*/ 59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9" h="83">
                  <a:moveTo>
                    <a:pt x="59" y="59"/>
                  </a:moveTo>
                  <a:cubicBezTo>
                    <a:pt x="59" y="66"/>
                    <a:pt x="56" y="72"/>
                    <a:pt x="50" y="77"/>
                  </a:cubicBezTo>
                  <a:cubicBezTo>
                    <a:pt x="44" y="81"/>
                    <a:pt x="36" y="83"/>
                    <a:pt x="26" y="83"/>
                  </a:cubicBezTo>
                  <a:cubicBezTo>
                    <a:pt x="15" y="83"/>
                    <a:pt x="6" y="81"/>
                    <a:pt x="0" y="78"/>
                  </a:cubicBezTo>
                  <a:cubicBezTo>
                    <a:pt x="0" y="63"/>
                    <a:pt x="0" y="63"/>
                    <a:pt x="0" y="63"/>
                  </a:cubicBezTo>
                  <a:cubicBezTo>
                    <a:pt x="9" y="68"/>
                    <a:pt x="18" y="70"/>
                    <a:pt x="26" y="70"/>
                  </a:cubicBezTo>
                  <a:cubicBezTo>
                    <a:pt x="37" y="70"/>
                    <a:pt x="42" y="67"/>
                    <a:pt x="42" y="60"/>
                  </a:cubicBezTo>
                  <a:cubicBezTo>
                    <a:pt x="42" y="58"/>
                    <a:pt x="41" y="57"/>
                    <a:pt x="40" y="55"/>
                  </a:cubicBezTo>
                  <a:cubicBezTo>
                    <a:pt x="39" y="54"/>
                    <a:pt x="37" y="53"/>
                    <a:pt x="34" y="51"/>
                  </a:cubicBezTo>
                  <a:cubicBezTo>
                    <a:pt x="32" y="50"/>
                    <a:pt x="28" y="48"/>
                    <a:pt x="23" y="46"/>
                  </a:cubicBezTo>
                  <a:cubicBezTo>
                    <a:pt x="14" y="43"/>
                    <a:pt x="8" y="39"/>
                    <a:pt x="5" y="35"/>
                  </a:cubicBezTo>
                  <a:cubicBezTo>
                    <a:pt x="1" y="32"/>
                    <a:pt x="0" y="27"/>
                    <a:pt x="0" y="22"/>
                  </a:cubicBezTo>
                  <a:cubicBezTo>
                    <a:pt x="0" y="15"/>
                    <a:pt x="3" y="9"/>
                    <a:pt x="8" y="6"/>
                  </a:cubicBezTo>
                  <a:cubicBezTo>
                    <a:pt x="14" y="2"/>
                    <a:pt x="21" y="0"/>
                    <a:pt x="31" y="0"/>
                  </a:cubicBezTo>
                  <a:cubicBezTo>
                    <a:pt x="40" y="0"/>
                    <a:pt x="49" y="2"/>
                    <a:pt x="57" y="6"/>
                  </a:cubicBezTo>
                  <a:cubicBezTo>
                    <a:pt x="52" y="18"/>
                    <a:pt x="52" y="18"/>
                    <a:pt x="52" y="18"/>
                  </a:cubicBezTo>
                  <a:cubicBezTo>
                    <a:pt x="43" y="15"/>
                    <a:pt x="36" y="13"/>
                    <a:pt x="30" y="13"/>
                  </a:cubicBezTo>
                  <a:cubicBezTo>
                    <a:pt x="21" y="13"/>
                    <a:pt x="17" y="16"/>
                    <a:pt x="17" y="21"/>
                  </a:cubicBezTo>
                  <a:cubicBezTo>
                    <a:pt x="17" y="23"/>
                    <a:pt x="18" y="25"/>
                    <a:pt x="20" y="27"/>
                  </a:cubicBezTo>
                  <a:cubicBezTo>
                    <a:pt x="22" y="29"/>
                    <a:pt x="28" y="31"/>
                    <a:pt x="35" y="34"/>
                  </a:cubicBezTo>
                  <a:cubicBezTo>
                    <a:pt x="42" y="37"/>
                    <a:pt x="47" y="39"/>
                    <a:pt x="50" y="41"/>
                  </a:cubicBezTo>
                  <a:cubicBezTo>
                    <a:pt x="53" y="43"/>
                    <a:pt x="55" y="46"/>
                    <a:pt x="56" y="49"/>
                  </a:cubicBezTo>
                  <a:cubicBezTo>
                    <a:pt x="58" y="51"/>
                    <a:pt x="59" y="55"/>
                    <a:pt x="59" y="59"/>
                  </a:cubicBezTo>
                  <a:close/>
                </a:path>
              </a:pathLst>
            </a:custGeom>
            <a:solidFill>
              <a:srgbClr val="C0181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34" name="Freeform 26"/>
            <p:cNvSpPr>
              <a:spLocks noEditPoints="1"/>
            </p:cNvSpPr>
            <p:nvPr/>
          </p:nvSpPr>
          <p:spPr bwMode="auto">
            <a:xfrm>
              <a:off x="1675" y="1166"/>
              <a:ext cx="85" cy="139"/>
            </a:xfrm>
            <a:custGeom>
              <a:avLst/>
              <a:gdLst>
                <a:gd name="T0" fmla="*/ 40 w 72"/>
                <a:gd name="T1" fmla="*/ 83 h 117"/>
                <a:gd name="T2" fmla="*/ 17 w 72"/>
                <a:gd name="T3" fmla="*/ 72 h 117"/>
                <a:gd name="T4" fmla="*/ 16 w 72"/>
                <a:gd name="T5" fmla="*/ 72 h 117"/>
                <a:gd name="T6" fmla="*/ 17 w 72"/>
                <a:gd name="T7" fmla="*/ 84 h 117"/>
                <a:gd name="T8" fmla="*/ 17 w 72"/>
                <a:gd name="T9" fmla="*/ 117 h 117"/>
                <a:gd name="T10" fmla="*/ 0 w 72"/>
                <a:gd name="T11" fmla="*/ 117 h 117"/>
                <a:gd name="T12" fmla="*/ 0 w 72"/>
                <a:gd name="T13" fmla="*/ 1 h 117"/>
                <a:gd name="T14" fmla="*/ 14 w 72"/>
                <a:gd name="T15" fmla="*/ 1 h 117"/>
                <a:gd name="T16" fmla="*/ 16 w 72"/>
                <a:gd name="T17" fmla="*/ 12 h 117"/>
                <a:gd name="T18" fmla="*/ 17 w 72"/>
                <a:gd name="T19" fmla="*/ 12 h 117"/>
                <a:gd name="T20" fmla="*/ 41 w 72"/>
                <a:gd name="T21" fmla="*/ 0 h 117"/>
                <a:gd name="T22" fmla="*/ 64 w 72"/>
                <a:gd name="T23" fmla="*/ 11 h 117"/>
                <a:gd name="T24" fmla="*/ 72 w 72"/>
                <a:gd name="T25" fmla="*/ 41 h 117"/>
                <a:gd name="T26" fmla="*/ 64 w 72"/>
                <a:gd name="T27" fmla="*/ 72 h 117"/>
                <a:gd name="T28" fmla="*/ 40 w 72"/>
                <a:gd name="T29" fmla="*/ 83 h 117"/>
                <a:gd name="T30" fmla="*/ 36 w 72"/>
                <a:gd name="T31" fmla="*/ 14 h 117"/>
                <a:gd name="T32" fmla="*/ 22 w 72"/>
                <a:gd name="T33" fmla="*/ 20 h 117"/>
                <a:gd name="T34" fmla="*/ 17 w 72"/>
                <a:gd name="T35" fmla="*/ 39 h 117"/>
                <a:gd name="T36" fmla="*/ 17 w 72"/>
                <a:gd name="T37" fmla="*/ 41 h 117"/>
                <a:gd name="T38" fmla="*/ 22 w 72"/>
                <a:gd name="T39" fmla="*/ 62 h 117"/>
                <a:gd name="T40" fmla="*/ 37 w 72"/>
                <a:gd name="T41" fmla="*/ 69 h 117"/>
                <a:gd name="T42" fmla="*/ 50 w 72"/>
                <a:gd name="T43" fmla="*/ 62 h 117"/>
                <a:gd name="T44" fmla="*/ 55 w 72"/>
                <a:gd name="T45" fmla="*/ 41 h 117"/>
                <a:gd name="T46" fmla="*/ 50 w 72"/>
                <a:gd name="T47" fmla="*/ 21 h 117"/>
                <a:gd name="T48" fmla="*/ 36 w 72"/>
                <a:gd name="T49" fmla="*/ 14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2" h="117">
                  <a:moveTo>
                    <a:pt x="40" y="83"/>
                  </a:moveTo>
                  <a:cubicBezTo>
                    <a:pt x="30" y="83"/>
                    <a:pt x="23" y="79"/>
                    <a:pt x="17" y="72"/>
                  </a:cubicBezTo>
                  <a:cubicBezTo>
                    <a:pt x="16" y="72"/>
                    <a:pt x="16" y="72"/>
                    <a:pt x="16" y="72"/>
                  </a:cubicBezTo>
                  <a:cubicBezTo>
                    <a:pt x="17" y="79"/>
                    <a:pt x="17" y="83"/>
                    <a:pt x="17" y="84"/>
                  </a:cubicBezTo>
                  <a:cubicBezTo>
                    <a:pt x="17" y="117"/>
                    <a:pt x="17" y="117"/>
                    <a:pt x="17" y="117"/>
                  </a:cubicBezTo>
                  <a:cubicBezTo>
                    <a:pt x="0" y="117"/>
                    <a:pt x="0" y="117"/>
                    <a:pt x="0" y="117"/>
                  </a:cubicBezTo>
                  <a:cubicBezTo>
                    <a:pt x="0" y="1"/>
                    <a:pt x="0" y="1"/>
                    <a:pt x="0" y="1"/>
                  </a:cubicBezTo>
                  <a:cubicBezTo>
                    <a:pt x="14" y="1"/>
                    <a:pt x="14" y="1"/>
                    <a:pt x="14" y="1"/>
                  </a:cubicBezTo>
                  <a:cubicBezTo>
                    <a:pt x="14" y="3"/>
                    <a:pt x="15" y="6"/>
                    <a:pt x="16" y="12"/>
                  </a:cubicBezTo>
                  <a:cubicBezTo>
                    <a:pt x="17" y="12"/>
                    <a:pt x="17" y="12"/>
                    <a:pt x="17" y="12"/>
                  </a:cubicBezTo>
                  <a:cubicBezTo>
                    <a:pt x="22" y="4"/>
                    <a:pt x="30" y="0"/>
                    <a:pt x="41" y="0"/>
                  </a:cubicBezTo>
                  <a:cubicBezTo>
                    <a:pt x="51" y="0"/>
                    <a:pt x="59" y="4"/>
                    <a:pt x="64" y="11"/>
                  </a:cubicBezTo>
                  <a:cubicBezTo>
                    <a:pt x="70" y="18"/>
                    <a:pt x="72" y="28"/>
                    <a:pt x="72" y="41"/>
                  </a:cubicBezTo>
                  <a:cubicBezTo>
                    <a:pt x="72" y="54"/>
                    <a:pt x="70" y="64"/>
                    <a:pt x="64" y="72"/>
                  </a:cubicBezTo>
                  <a:cubicBezTo>
                    <a:pt x="58" y="79"/>
                    <a:pt x="50" y="83"/>
                    <a:pt x="40" y="83"/>
                  </a:cubicBezTo>
                  <a:close/>
                  <a:moveTo>
                    <a:pt x="36" y="14"/>
                  </a:moveTo>
                  <a:cubicBezTo>
                    <a:pt x="30" y="14"/>
                    <a:pt x="25" y="16"/>
                    <a:pt x="22" y="20"/>
                  </a:cubicBezTo>
                  <a:cubicBezTo>
                    <a:pt x="18" y="24"/>
                    <a:pt x="17" y="30"/>
                    <a:pt x="17" y="39"/>
                  </a:cubicBezTo>
                  <a:cubicBezTo>
                    <a:pt x="17" y="41"/>
                    <a:pt x="17" y="41"/>
                    <a:pt x="17" y="41"/>
                  </a:cubicBezTo>
                  <a:cubicBezTo>
                    <a:pt x="17" y="51"/>
                    <a:pt x="18" y="58"/>
                    <a:pt x="22" y="62"/>
                  </a:cubicBezTo>
                  <a:cubicBezTo>
                    <a:pt x="25" y="67"/>
                    <a:pt x="30" y="69"/>
                    <a:pt x="37" y="69"/>
                  </a:cubicBezTo>
                  <a:cubicBezTo>
                    <a:pt x="43" y="69"/>
                    <a:pt x="47" y="67"/>
                    <a:pt x="50" y="62"/>
                  </a:cubicBezTo>
                  <a:cubicBezTo>
                    <a:pt x="53" y="57"/>
                    <a:pt x="55" y="50"/>
                    <a:pt x="55" y="41"/>
                  </a:cubicBezTo>
                  <a:cubicBezTo>
                    <a:pt x="55" y="32"/>
                    <a:pt x="53" y="25"/>
                    <a:pt x="50" y="21"/>
                  </a:cubicBezTo>
                  <a:cubicBezTo>
                    <a:pt x="47" y="16"/>
                    <a:pt x="42" y="14"/>
                    <a:pt x="36" y="14"/>
                  </a:cubicBezTo>
                  <a:close/>
                </a:path>
              </a:pathLst>
            </a:custGeom>
            <a:solidFill>
              <a:srgbClr val="C0181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35" name="Freeform 27"/>
            <p:cNvSpPr>
              <a:spLocks noEditPoints="1"/>
            </p:cNvSpPr>
            <p:nvPr/>
          </p:nvSpPr>
          <p:spPr bwMode="auto">
            <a:xfrm>
              <a:off x="1778" y="1166"/>
              <a:ext cx="89" cy="98"/>
            </a:xfrm>
            <a:custGeom>
              <a:avLst/>
              <a:gdLst>
                <a:gd name="T0" fmla="*/ 75 w 75"/>
                <a:gd name="T1" fmla="*/ 41 h 83"/>
                <a:gd name="T2" fmla="*/ 65 w 75"/>
                <a:gd name="T3" fmla="*/ 72 h 83"/>
                <a:gd name="T4" fmla="*/ 37 w 75"/>
                <a:gd name="T5" fmla="*/ 83 h 83"/>
                <a:gd name="T6" fmla="*/ 18 w 75"/>
                <a:gd name="T7" fmla="*/ 78 h 83"/>
                <a:gd name="T8" fmla="*/ 4 w 75"/>
                <a:gd name="T9" fmla="*/ 63 h 83"/>
                <a:gd name="T10" fmla="*/ 0 w 75"/>
                <a:gd name="T11" fmla="*/ 41 h 83"/>
                <a:gd name="T12" fmla="*/ 10 w 75"/>
                <a:gd name="T13" fmla="*/ 11 h 83"/>
                <a:gd name="T14" fmla="*/ 38 w 75"/>
                <a:gd name="T15" fmla="*/ 0 h 83"/>
                <a:gd name="T16" fmla="*/ 65 w 75"/>
                <a:gd name="T17" fmla="*/ 11 h 83"/>
                <a:gd name="T18" fmla="*/ 75 w 75"/>
                <a:gd name="T19" fmla="*/ 41 h 83"/>
                <a:gd name="T20" fmla="*/ 17 w 75"/>
                <a:gd name="T21" fmla="*/ 41 h 83"/>
                <a:gd name="T22" fmla="*/ 38 w 75"/>
                <a:gd name="T23" fmla="*/ 69 h 83"/>
                <a:gd name="T24" fmla="*/ 58 w 75"/>
                <a:gd name="T25" fmla="*/ 41 h 83"/>
                <a:gd name="T26" fmla="*/ 38 w 75"/>
                <a:gd name="T27" fmla="*/ 14 h 83"/>
                <a:gd name="T28" fmla="*/ 22 w 75"/>
                <a:gd name="T29" fmla="*/ 21 h 83"/>
                <a:gd name="T30" fmla="*/ 17 w 75"/>
                <a:gd name="T31" fmla="*/ 41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5" h="83">
                  <a:moveTo>
                    <a:pt x="75" y="41"/>
                  </a:moveTo>
                  <a:cubicBezTo>
                    <a:pt x="75" y="54"/>
                    <a:pt x="72" y="64"/>
                    <a:pt x="65" y="72"/>
                  </a:cubicBezTo>
                  <a:cubicBezTo>
                    <a:pt x="59" y="79"/>
                    <a:pt x="49" y="83"/>
                    <a:pt x="37" y="83"/>
                  </a:cubicBezTo>
                  <a:cubicBezTo>
                    <a:pt x="30" y="83"/>
                    <a:pt x="23" y="81"/>
                    <a:pt x="18" y="78"/>
                  </a:cubicBezTo>
                  <a:cubicBezTo>
                    <a:pt x="12" y="74"/>
                    <a:pt x="8" y="70"/>
                    <a:pt x="4" y="63"/>
                  </a:cubicBezTo>
                  <a:cubicBezTo>
                    <a:pt x="1" y="57"/>
                    <a:pt x="0" y="50"/>
                    <a:pt x="0" y="41"/>
                  </a:cubicBezTo>
                  <a:cubicBezTo>
                    <a:pt x="0" y="28"/>
                    <a:pt x="3" y="18"/>
                    <a:pt x="10" y="11"/>
                  </a:cubicBezTo>
                  <a:cubicBezTo>
                    <a:pt x="16" y="4"/>
                    <a:pt x="26" y="0"/>
                    <a:pt x="38" y="0"/>
                  </a:cubicBezTo>
                  <a:cubicBezTo>
                    <a:pt x="49" y="0"/>
                    <a:pt x="59" y="4"/>
                    <a:pt x="65" y="11"/>
                  </a:cubicBezTo>
                  <a:cubicBezTo>
                    <a:pt x="72" y="19"/>
                    <a:pt x="75" y="29"/>
                    <a:pt x="75" y="41"/>
                  </a:cubicBezTo>
                  <a:close/>
                  <a:moveTo>
                    <a:pt x="17" y="41"/>
                  </a:moveTo>
                  <a:cubicBezTo>
                    <a:pt x="17" y="60"/>
                    <a:pt x="24" y="69"/>
                    <a:pt x="38" y="69"/>
                  </a:cubicBezTo>
                  <a:cubicBezTo>
                    <a:pt x="51" y="69"/>
                    <a:pt x="58" y="60"/>
                    <a:pt x="58" y="41"/>
                  </a:cubicBezTo>
                  <a:cubicBezTo>
                    <a:pt x="58" y="23"/>
                    <a:pt x="51" y="14"/>
                    <a:pt x="38" y="14"/>
                  </a:cubicBezTo>
                  <a:cubicBezTo>
                    <a:pt x="30" y="14"/>
                    <a:pt x="25" y="16"/>
                    <a:pt x="22" y="21"/>
                  </a:cubicBezTo>
                  <a:cubicBezTo>
                    <a:pt x="19" y="26"/>
                    <a:pt x="17" y="32"/>
                    <a:pt x="17" y="41"/>
                  </a:cubicBezTo>
                  <a:close/>
                </a:path>
              </a:pathLst>
            </a:custGeom>
            <a:solidFill>
              <a:srgbClr val="C0181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36" name="Freeform 28"/>
            <p:cNvSpPr>
              <a:spLocks/>
            </p:cNvSpPr>
            <p:nvPr/>
          </p:nvSpPr>
          <p:spPr bwMode="auto">
            <a:xfrm>
              <a:off x="1876" y="1167"/>
              <a:ext cx="140" cy="95"/>
            </a:xfrm>
            <a:custGeom>
              <a:avLst/>
              <a:gdLst>
                <a:gd name="T0" fmla="*/ 76 w 118"/>
                <a:gd name="T1" fmla="*/ 80 h 80"/>
                <a:gd name="T2" fmla="*/ 66 w 118"/>
                <a:gd name="T3" fmla="*/ 43 h 80"/>
                <a:gd name="T4" fmla="*/ 59 w 118"/>
                <a:gd name="T5" fmla="*/ 16 h 80"/>
                <a:gd name="T6" fmla="*/ 59 w 118"/>
                <a:gd name="T7" fmla="*/ 16 h 80"/>
                <a:gd name="T8" fmla="*/ 52 w 118"/>
                <a:gd name="T9" fmla="*/ 43 h 80"/>
                <a:gd name="T10" fmla="*/ 41 w 118"/>
                <a:gd name="T11" fmla="*/ 80 h 80"/>
                <a:gd name="T12" fmla="*/ 23 w 118"/>
                <a:gd name="T13" fmla="*/ 80 h 80"/>
                <a:gd name="T14" fmla="*/ 0 w 118"/>
                <a:gd name="T15" fmla="*/ 0 h 80"/>
                <a:gd name="T16" fmla="*/ 17 w 118"/>
                <a:gd name="T17" fmla="*/ 0 h 80"/>
                <a:gd name="T18" fmla="*/ 28 w 118"/>
                <a:gd name="T19" fmla="*/ 40 h 80"/>
                <a:gd name="T20" fmla="*/ 33 w 118"/>
                <a:gd name="T21" fmla="*/ 65 h 80"/>
                <a:gd name="T22" fmla="*/ 33 w 118"/>
                <a:gd name="T23" fmla="*/ 65 h 80"/>
                <a:gd name="T24" fmla="*/ 35 w 118"/>
                <a:gd name="T25" fmla="*/ 53 h 80"/>
                <a:gd name="T26" fmla="*/ 38 w 118"/>
                <a:gd name="T27" fmla="*/ 42 h 80"/>
                <a:gd name="T28" fmla="*/ 50 w 118"/>
                <a:gd name="T29" fmla="*/ 0 h 80"/>
                <a:gd name="T30" fmla="*/ 69 w 118"/>
                <a:gd name="T31" fmla="*/ 0 h 80"/>
                <a:gd name="T32" fmla="*/ 80 w 118"/>
                <a:gd name="T33" fmla="*/ 42 h 80"/>
                <a:gd name="T34" fmla="*/ 83 w 118"/>
                <a:gd name="T35" fmla="*/ 53 h 80"/>
                <a:gd name="T36" fmla="*/ 85 w 118"/>
                <a:gd name="T37" fmla="*/ 65 h 80"/>
                <a:gd name="T38" fmla="*/ 86 w 118"/>
                <a:gd name="T39" fmla="*/ 65 h 80"/>
                <a:gd name="T40" fmla="*/ 91 w 118"/>
                <a:gd name="T41" fmla="*/ 40 h 80"/>
                <a:gd name="T42" fmla="*/ 101 w 118"/>
                <a:gd name="T43" fmla="*/ 0 h 80"/>
                <a:gd name="T44" fmla="*/ 118 w 118"/>
                <a:gd name="T45" fmla="*/ 0 h 80"/>
                <a:gd name="T46" fmla="*/ 95 w 118"/>
                <a:gd name="T47" fmla="*/ 80 h 80"/>
                <a:gd name="T48" fmla="*/ 76 w 118"/>
                <a:gd name="T49" fmla="*/ 8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8" h="80">
                  <a:moveTo>
                    <a:pt x="76" y="80"/>
                  </a:moveTo>
                  <a:cubicBezTo>
                    <a:pt x="66" y="43"/>
                    <a:pt x="66" y="43"/>
                    <a:pt x="66" y="43"/>
                  </a:cubicBezTo>
                  <a:cubicBezTo>
                    <a:pt x="65" y="39"/>
                    <a:pt x="63" y="30"/>
                    <a:pt x="59" y="16"/>
                  </a:cubicBezTo>
                  <a:cubicBezTo>
                    <a:pt x="59" y="16"/>
                    <a:pt x="59" y="16"/>
                    <a:pt x="59" y="16"/>
                  </a:cubicBezTo>
                  <a:cubicBezTo>
                    <a:pt x="56" y="29"/>
                    <a:pt x="54" y="38"/>
                    <a:pt x="52" y="43"/>
                  </a:cubicBezTo>
                  <a:cubicBezTo>
                    <a:pt x="41" y="80"/>
                    <a:pt x="41" y="80"/>
                    <a:pt x="41" y="80"/>
                  </a:cubicBezTo>
                  <a:cubicBezTo>
                    <a:pt x="23" y="80"/>
                    <a:pt x="23" y="80"/>
                    <a:pt x="23" y="80"/>
                  </a:cubicBezTo>
                  <a:cubicBezTo>
                    <a:pt x="0" y="0"/>
                    <a:pt x="0" y="0"/>
                    <a:pt x="0" y="0"/>
                  </a:cubicBezTo>
                  <a:cubicBezTo>
                    <a:pt x="17" y="0"/>
                    <a:pt x="17" y="0"/>
                    <a:pt x="17" y="0"/>
                  </a:cubicBezTo>
                  <a:cubicBezTo>
                    <a:pt x="28" y="40"/>
                    <a:pt x="28" y="40"/>
                    <a:pt x="28" y="40"/>
                  </a:cubicBezTo>
                  <a:cubicBezTo>
                    <a:pt x="30" y="50"/>
                    <a:pt x="32" y="58"/>
                    <a:pt x="33" y="65"/>
                  </a:cubicBezTo>
                  <a:cubicBezTo>
                    <a:pt x="33" y="65"/>
                    <a:pt x="33" y="65"/>
                    <a:pt x="33" y="65"/>
                  </a:cubicBezTo>
                  <a:cubicBezTo>
                    <a:pt x="34" y="61"/>
                    <a:pt x="34" y="57"/>
                    <a:pt x="35" y="53"/>
                  </a:cubicBezTo>
                  <a:cubicBezTo>
                    <a:pt x="36" y="48"/>
                    <a:pt x="37" y="45"/>
                    <a:pt x="38" y="42"/>
                  </a:cubicBezTo>
                  <a:cubicBezTo>
                    <a:pt x="50" y="0"/>
                    <a:pt x="50" y="0"/>
                    <a:pt x="50" y="0"/>
                  </a:cubicBezTo>
                  <a:cubicBezTo>
                    <a:pt x="69" y="0"/>
                    <a:pt x="69" y="0"/>
                    <a:pt x="69" y="0"/>
                  </a:cubicBezTo>
                  <a:cubicBezTo>
                    <a:pt x="80" y="42"/>
                    <a:pt x="80" y="42"/>
                    <a:pt x="80" y="42"/>
                  </a:cubicBezTo>
                  <a:cubicBezTo>
                    <a:pt x="81" y="45"/>
                    <a:pt x="82" y="48"/>
                    <a:pt x="83" y="53"/>
                  </a:cubicBezTo>
                  <a:cubicBezTo>
                    <a:pt x="84" y="58"/>
                    <a:pt x="85" y="62"/>
                    <a:pt x="85" y="65"/>
                  </a:cubicBezTo>
                  <a:cubicBezTo>
                    <a:pt x="86" y="65"/>
                    <a:pt x="86" y="65"/>
                    <a:pt x="86" y="65"/>
                  </a:cubicBezTo>
                  <a:cubicBezTo>
                    <a:pt x="86" y="59"/>
                    <a:pt x="88" y="50"/>
                    <a:pt x="91" y="40"/>
                  </a:cubicBezTo>
                  <a:cubicBezTo>
                    <a:pt x="101" y="0"/>
                    <a:pt x="101" y="0"/>
                    <a:pt x="101" y="0"/>
                  </a:cubicBezTo>
                  <a:cubicBezTo>
                    <a:pt x="118" y="0"/>
                    <a:pt x="118" y="0"/>
                    <a:pt x="118" y="0"/>
                  </a:cubicBezTo>
                  <a:cubicBezTo>
                    <a:pt x="95" y="80"/>
                    <a:pt x="95" y="80"/>
                    <a:pt x="95" y="80"/>
                  </a:cubicBezTo>
                  <a:lnTo>
                    <a:pt x="76" y="80"/>
                  </a:lnTo>
                  <a:close/>
                </a:path>
              </a:pathLst>
            </a:custGeom>
            <a:solidFill>
              <a:srgbClr val="C0181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37" name="Freeform 29"/>
            <p:cNvSpPr>
              <a:spLocks noEditPoints="1"/>
            </p:cNvSpPr>
            <p:nvPr/>
          </p:nvSpPr>
          <p:spPr bwMode="auto">
            <a:xfrm>
              <a:off x="2024" y="1166"/>
              <a:ext cx="84" cy="98"/>
            </a:xfrm>
            <a:custGeom>
              <a:avLst/>
              <a:gdLst>
                <a:gd name="T0" fmla="*/ 40 w 71"/>
                <a:gd name="T1" fmla="*/ 83 h 83"/>
                <a:gd name="T2" fmla="*/ 11 w 71"/>
                <a:gd name="T3" fmla="*/ 72 h 83"/>
                <a:gd name="T4" fmla="*/ 0 w 71"/>
                <a:gd name="T5" fmla="*/ 42 h 83"/>
                <a:gd name="T6" fmla="*/ 10 w 71"/>
                <a:gd name="T7" fmla="*/ 11 h 83"/>
                <a:gd name="T8" fmla="*/ 37 w 71"/>
                <a:gd name="T9" fmla="*/ 0 h 83"/>
                <a:gd name="T10" fmla="*/ 62 w 71"/>
                <a:gd name="T11" fmla="*/ 10 h 83"/>
                <a:gd name="T12" fmla="*/ 71 w 71"/>
                <a:gd name="T13" fmla="*/ 36 h 83"/>
                <a:gd name="T14" fmla="*/ 71 w 71"/>
                <a:gd name="T15" fmla="*/ 45 h 83"/>
                <a:gd name="T16" fmla="*/ 18 w 71"/>
                <a:gd name="T17" fmla="*/ 45 h 83"/>
                <a:gd name="T18" fmla="*/ 24 w 71"/>
                <a:gd name="T19" fmla="*/ 63 h 83"/>
                <a:gd name="T20" fmla="*/ 41 w 71"/>
                <a:gd name="T21" fmla="*/ 69 h 83"/>
                <a:gd name="T22" fmla="*/ 54 w 71"/>
                <a:gd name="T23" fmla="*/ 68 h 83"/>
                <a:gd name="T24" fmla="*/ 67 w 71"/>
                <a:gd name="T25" fmla="*/ 64 h 83"/>
                <a:gd name="T26" fmla="*/ 67 w 71"/>
                <a:gd name="T27" fmla="*/ 77 h 83"/>
                <a:gd name="T28" fmla="*/ 54 w 71"/>
                <a:gd name="T29" fmla="*/ 82 h 83"/>
                <a:gd name="T30" fmla="*/ 40 w 71"/>
                <a:gd name="T31" fmla="*/ 83 h 83"/>
                <a:gd name="T32" fmla="*/ 37 w 71"/>
                <a:gd name="T33" fmla="*/ 13 h 83"/>
                <a:gd name="T34" fmla="*/ 24 w 71"/>
                <a:gd name="T35" fmla="*/ 18 h 83"/>
                <a:gd name="T36" fmla="*/ 18 w 71"/>
                <a:gd name="T37" fmla="*/ 33 h 83"/>
                <a:gd name="T38" fmla="*/ 54 w 71"/>
                <a:gd name="T39" fmla="*/ 33 h 83"/>
                <a:gd name="T40" fmla="*/ 50 w 71"/>
                <a:gd name="T41" fmla="*/ 18 h 83"/>
                <a:gd name="T42" fmla="*/ 37 w 71"/>
                <a:gd name="T43" fmla="*/ 1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1" h="83">
                  <a:moveTo>
                    <a:pt x="40" y="83"/>
                  </a:moveTo>
                  <a:cubicBezTo>
                    <a:pt x="27" y="83"/>
                    <a:pt x="18" y="79"/>
                    <a:pt x="11" y="72"/>
                  </a:cubicBezTo>
                  <a:cubicBezTo>
                    <a:pt x="4" y="65"/>
                    <a:pt x="0" y="55"/>
                    <a:pt x="0" y="42"/>
                  </a:cubicBezTo>
                  <a:cubicBezTo>
                    <a:pt x="0" y="29"/>
                    <a:pt x="3" y="19"/>
                    <a:pt x="10" y="11"/>
                  </a:cubicBezTo>
                  <a:cubicBezTo>
                    <a:pt x="16" y="4"/>
                    <a:pt x="25" y="0"/>
                    <a:pt x="37" y="0"/>
                  </a:cubicBezTo>
                  <a:cubicBezTo>
                    <a:pt x="47" y="0"/>
                    <a:pt x="56" y="3"/>
                    <a:pt x="62" y="10"/>
                  </a:cubicBezTo>
                  <a:cubicBezTo>
                    <a:pt x="68" y="16"/>
                    <a:pt x="71" y="25"/>
                    <a:pt x="71" y="36"/>
                  </a:cubicBezTo>
                  <a:cubicBezTo>
                    <a:pt x="71" y="45"/>
                    <a:pt x="71" y="45"/>
                    <a:pt x="71" y="45"/>
                  </a:cubicBezTo>
                  <a:cubicBezTo>
                    <a:pt x="18" y="45"/>
                    <a:pt x="18" y="45"/>
                    <a:pt x="18" y="45"/>
                  </a:cubicBezTo>
                  <a:cubicBezTo>
                    <a:pt x="18" y="53"/>
                    <a:pt x="20" y="59"/>
                    <a:pt x="24" y="63"/>
                  </a:cubicBezTo>
                  <a:cubicBezTo>
                    <a:pt x="28" y="67"/>
                    <a:pt x="34" y="69"/>
                    <a:pt x="41" y="69"/>
                  </a:cubicBezTo>
                  <a:cubicBezTo>
                    <a:pt x="45" y="69"/>
                    <a:pt x="50" y="69"/>
                    <a:pt x="54" y="68"/>
                  </a:cubicBezTo>
                  <a:cubicBezTo>
                    <a:pt x="58" y="67"/>
                    <a:pt x="62" y="66"/>
                    <a:pt x="67" y="64"/>
                  </a:cubicBezTo>
                  <a:cubicBezTo>
                    <a:pt x="67" y="77"/>
                    <a:pt x="67" y="77"/>
                    <a:pt x="67" y="77"/>
                  </a:cubicBezTo>
                  <a:cubicBezTo>
                    <a:pt x="63" y="79"/>
                    <a:pt x="59" y="81"/>
                    <a:pt x="54" y="82"/>
                  </a:cubicBezTo>
                  <a:cubicBezTo>
                    <a:pt x="50" y="82"/>
                    <a:pt x="45" y="83"/>
                    <a:pt x="40" y="83"/>
                  </a:cubicBezTo>
                  <a:close/>
                  <a:moveTo>
                    <a:pt x="37" y="13"/>
                  </a:moveTo>
                  <a:cubicBezTo>
                    <a:pt x="31" y="13"/>
                    <a:pt x="27" y="15"/>
                    <a:pt x="24" y="18"/>
                  </a:cubicBezTo>
                  <a:cubicBezTo>
                    <a:pt x="21" y="21"/>
                    <a:pt x="19" y="26"/>
                    <a:pt x="18" y="33"/>
                  </a:cubicBezTo>
                  <a:cubicBezTo>
                    <a:pt x="54" y="33"/>
                    <a:pt x="54" y="33"/>
                    <a:pt x="54" y="33"/>
                  </a:cubicBezTo>
                  <a:cubicBezTo>
                    <a:pt x="54" y="26"/>
                    <a:pt x="53" y="21"/>
                    <a:pt x="50" y="18"/>
                  </a:cubicBezTo>
                  <a:cubicBezTo>
                    <a:pt x="46" y="15"/>
                    <a:pt x="42" y="13"/>
                    <a:pt x="37" y="13"/>
                  </a:cubicBezTo>
                  <a:close/>
                </a:path>
              </a:pathLst>
            </a:custGeom>
            <a:solidFill>
              <a:srgbClr val="C0181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38" name="Freeform 30"/>
            <p:cNvSpPr>
              <a:spLocks/>
            </p:cNvSpPr>
            <p:nvPr/>
          </p:nvSpPr>
          <p:spPr bwMode="auto">
            <a:xfrm>
              <a:off x="2131" y="1166"/>
              <a:ext cx="58" cy="96"/>
            </a:xfrm>
            <a:custGeom>
              <a:avLst/>
              <a:gdLst>
                <a:gd name="T0" fmla="*/ 40 w 49"/>
                <a:gd name="T1" fmla="*/ 0 h 81"/>
                <a:gd name="T2" fmla="*/ 49 w 49"/>
                <a:gd name="T3" fmla="*/ 1 h 81"/>
                <a:gd name="T4" fmla="*/ 47 w 49"/>
                <a:gd name="T5" fmla="*/ 17 h 81"/>
                <a:gd name="T6" fmla="*/ 40 w 49"/>
                <a:gd name="T7" fmla="*/ 16 h 81"/>
                <a:gd name="T8" fmla="*/ 23 w 49"/>
                <a:gd name="T9" fmla="*/ 22 h 81"/>
                <a:gd name="T10" fmla="*/ 17 w 49"/>
                <a:gd name="T11" fmla="*/ 40 h 81"/>
                <a:gd name="T12" fmla="*/ 17 w 49"/>
                <a:gd name="T13" fmla="*/ 81 h 81"/>
                <a:gd name="T14" fmla="*/ 0 w 49"/>
                <a:gd name="T15" fmla="*/ 81 h 81"/>
                <a:gd name="T16" fmla="*/ 0 w 49"/>
                <a:gd name="T17" fmla="*/ 1 h 81"/>
                <a:gd name="T18" fmla="*/ 13 w 49"/>
                <a:gd name="T19" fmla="*/ 1 h 81"/>
                <a:gd name="T20" fmla="*/ 15 w 49"/>
                <a:gd name="T21" fmla="*/ 16 h 81"/>
                <a:gd name="T22" fmla="*/ 16 w 49"/>
                <a:gd name="T23" fmla="*/ 16 h 81"/>
                <a:gd name="T24" fmla="*/ 26 w 49"/>
                <a:gd name="T25" fmla="*/ 4 h 81"/>
                <a:gd name="T26" fmla="*/ 40 w 49"/>
                <a:gd name="T27" fmla="*/ 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9" h="81">
                  <a:moveTo>
                    <a:pt x="40" y="0"/>
                  </a:moveTo>
                  <a:cubicBezTo>
                    <a:pt x="44" y="0"/>
                    <a:pt x="46" y="0"/>
                    <a:pt x="49" y="1"/>
                  </a:cubicBezTo>
                  <a:cubicBezTo>
                    <a:pt x="47" y="17"/>
                    <a:pt x="47" y="17"/>
                    <a:pt x="47" y="17"/>
                  </a:cubicBezTo>
                  <a:cubicBezTo>
                    <a:pt x="45" y="16"/>
                    <a:pt x="42" y="16"/>
                    <a:pt x="40" y="16"/>
                  </a:cubicBezTo>
                  <a:cubicBezTo>
                    <a:pt x="33" y="16"/>
                    <a:pt x="27" y="18"/>
                    <a:pt x="23" y="22"/>
                  </a:cubicBezTo>
                  <a:cubicBezTo>
                    <a:pt x="19" y="27"/>
                    <a:pt x="17" y="33"/>
                    <a:pt x="17" y="40"/>
                  </a:cubicBezTo>
                  <a:cubicBezTo>
                    <a:pt x="17" y="81"/>
                    <a:pt x="17" y="81"/>
                    <a:pt x="17" y="81"/>
                  </a:cubicBezTo>
                  <a:cubicBezTo>
                    <a:pt x="0" y="81"/>
                    <a:pt x="0" y="81"/>
                    <a:pt x="0" y="81"/>
                  </a:cubicBezTo>
                  <a:cubicBezTo>
                    <a:pt x="0" y="1"/>
                    <a:pt x="0" y="1"/>
                    <a:pt x="0" y="1"/>
                  </a:cubicBezTo>
                  <a:cubicBezTo>
                    <a:pt x="13" y="1"/>
                    <a:pt x="13" y="1"/>
                    <a:pt x="13" y="1"/>
                  </a:cubicBezTo>
                  <a:cubicBezTo>
                    <a:pt x="15" y="16"/>
                    <a:pt x="15" y="16"/>
                    <a:pt x="15" y="16"/>
                  </a:cubicBezTo>
                  <a:cubicBezTo>
                    <a:pt x="16" y="16"/>
                    <a:pt x="16" y="16"/>
                    <a:pt x="16" y="16"/>
                  </a:cubicBezTo>
                  <a:cubicBezTo>
                    <a:pt x="19" y="11"/>
                    <a:pt x="22" y="7"/>
                    <a:pt x="26" y="4"/>
                  </a:cubicBezTo>
                  <a:cubicBezTo>
                    <a:pt x="31" y="1"/>
                    <a:pt x="35" y="0"/>
                    <a:pt x="40" y="0"/>
                  </a:cubicBezTo>
                  <a:close/>
                </a:path>
              </a:pathLst>
            </a:custGeom>
            <a:solidFill>
              <a:srgbClr val="C0181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39" name="Freeform 31"/>
            <p:cNvSpPr>
              <a:spLocks/>
            </p:cNvSpPr>
            <p:nvPr/>
          </p:nvSpPr>
          <p:spPr bwMode="auto">
            <a:xfrm>
              <a:off x="2189" y="1238"/>
              <a:ext cx="25" cy="26"/>
            </a:xfrm>
            <a:custGeom>
              <a:avLst/>
              <a:gdLst>
                <a:gd name="T0" fmla="*/ 0 w 21"/>
                <a:gd name="T1" fmla="*/ 11 h 22"/>
                <a:gd name="T2" fmla="*/ 3 w 21"/>
                <a:gd name="T3" fmla="*/ 3 h 22"/>
                <a:gd name="T4" fmla="*/ 11 w 21"/>
                <a:gd name="T5" fmla="*/ 0 h 22"/>
                <a:gd name="T6" fmla="*/ 19 w 21"/>
                <a:gd name="T7" fmla="*/ 3 h 22"/>
                <a:gd name="T8" fmla="*/ 21 w 21"/>
                <a:gd name="T9" fmla="*/ 11 h 22"/>
                <a:gd name="T10" fmla="*/ 19 w 21"/>
                <a:gd name="T11" fmla="*/ 19 h 22"/>
                <a:gd name="T12" fmla="*/ 11 w 21"/>
                <a:gd name="T13" fmla="*/ 22 h 22"/>
                <a:gd name="T14" fmla="*/ 3 w 21"/>
                <a:gd name="T15" fmla="*/ 19 h 22"/>
                <a:gd name="T16" fmla="*/ 0 w 21"/>
                <a:gd name="T17" fmla="*/ 1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22">
                  <a:moveTo>
                    <a:pt x="0" y="11"/>
                  </a:moveTo>
                  <a:cubicBezTo>
                    <a:pt x="0" y="8"/>
                    <a:pt x="1" y="5"/>
                    <a:pt x="3" y="3"/>
                  </a:cubicBezTo>
                  <a:cubicBezTo>
                    <a:pt x="4" y="1"/>
                    <a:pt x="7" y="0"/>
                    <a:pt x="11" y="0"/>
                  </a:cubicBezTo>
                  <a:cubicBezTo>
                    <a:pt x="14" y="0"/>
                    <a:pt x="17" y="1"/>
                    <a:pt x="19" y="3"/>
                  </a:cubicBezTo>
                  <a:cubicBezTo>
                    <a:pt x="20" y="5"/>
                    <a:pt x="21" y="8"/>
                    <a:pt x="21" y="11"/>
                  </a:cubicBezTo>
                  <a:cubicBezTo>
                    <a:pt x="21" y="15"/>
                    <a:pt x="20" y="17"/>
                    <a:pt x="19" y="19"/>
                  </a:cubicBezTo>
                  <a:cubicBezTo>
                    <a:pt x="17" y="21"/>
                    <a:pt x="14" y="22"/>
                    <a:pt x="11" y="22"/>
                  </a:cubicBezTo>
                  <a:cubicBezTo>
                    <a:pt x="7" y="22"/>
                    <a:pt x="4" y="21"/>
                    <a:pt x="3" y="19"/>
                  </a:cubicBezTo>
                  <a:cubicBezTo>
                    <a:pt x="1" y="18"/>
                    <a:pt x="0" y="15"/>
                    <a:pt x="0" y="11"/>
                  </a:cubicBezTo>
                  <a:close/>
                </a:path>
              </a:pathLst>
            </a:custGeom>
            <a:solidFill>
              <a:srgbClr val="C0181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grpSp>
      <p:sp>
        <p:nvSpPr>
          <p:cNvPr id="41" name="Content Placeholder 2"/>
          <p:cNvSpPr txBox="1">
            <a:spLocks/>
          </p:cNvSpPr>
          <p:nvPr userDrawn="1"/>
        </p:nvSpPr>
        <p:spPr>
          <a:xfrm>
            <a:off x="371876" y="4430121"/>
            <a:ext cx="8354298" cy="575241"/>
          </a:xfrm>
          <a:prstGeom prst="rect">
            <a:avLst/>
          </a:prstGeom>
          <a:noFill/>
        </p:spPr>
        <p:txBody>
          <a:bodyPr anchor="t" anchorCtr="0">
            <a:noAutofit/>
          </a:bodyPr>
          <a:lstStyle>
            <a:lvl1pPr marL="0" indent="0" algn="l" defTabSz="914362" rtl="0" eaLnBrk="1" latinLnBrk="0" hangingPunct="1">
              <a:lnSpc>
                <a:spcPct val="90000"/>
              </a:lnSpc>
              <a:spcBef>
                <a:spcPct val="20000"/>
              </a:spcBef>
              <a:spcAft>
                <a:spcPts val="600"/>
              </a:spcAft>
              <a:buFontTx/>
              <a:buNone/>
              <a:tabLst>
                <a:tab pos="230179" algn="l"/>
              </a:tabLst>
              <a:defRPr sz="1600" kern="1200" baseline="0">
                <a:solidFill>
                  <a:schemeClr val="tx1"/>
                </a:solidFill>
                <a:latin typeface="+mj-lt"/>
                <a:ea typeface="+mn-ea"/>
                <a:cs typeface="+mn-cs"/>
              </a:defRPr>
            </a:lvl1pPr>
            <a:lvl2pPr marL="174618" indent="-174618" algn="l" defTabSz="914362" rtl="0" eaLnBrk="1" latinLnBrk="0" hangingPunct="1">
              <a:lnSpc>
                <a:spcPct val="90000"/>
              </a:lnSpc>
              <a:spcBef>
                <a:spcPct val="20000"/>
              </a:spcBef>
              <a:spcAft>
                <a:spcPts val="600"/>
              </a:spcAft>
              <a:buFont typeface="Arial" panose="020B0604020202020204" pitchFamily="34" charset="0"/>
              <a:buChar char="•"/>
              <a:tabLst>
                <a:tab pos="230179" algn="l"/>
                <a:tab pos="3541566" algn="l"/>
              </a:tabLst>
              <a:defRPr sz="1600" kern="1200">
                <a:solidFill>
                  <a:schemeClr val="tx1"/>
                </a:solidFill>
                <a:latin typeface="+mn-lt"/>
                <a:ea typeface="+mn-ea"/>
                <a:cs typeface="+mn-cs"/>
              </a:defRPr>
            </a:lvl2pPr>
            <a:lvl3pPr marL="403208" indent="-174618" algn="l" defTabSz="914362" rtl="0" eaLnBrk="1" latinLnBrk="0" hangingPunct="1">
              <a:lnSpc>
                <a:spcPct val="90000"/>
              </a:lnSpc>
              <a:spcBef>
                <a:spcPct val="20000"/>
              </a:spcBef>
              <a:spcAft>
                <a:spcPts val="300"/>
              </a:spcAft>
              <a:buFont typeface="Arial" panose="020B0604020202020204" pitchFamily="34" charset="0"/>
              <a:buChar char="•"/>
              <a:tabLst>
                <a:tab pos="230179" algn="l"/>
                <a:tab pos="3541566" algn="l"/>
              </a:tabLst>
              <a:defRPr sz="1400" kern="1200">
                <a:solidFill>
                  <a:srgbClr val="53565A"/>
                </a:solidFill>
                <a:latin typeface="+mn-lt"/>
                <a:ea typeface="+mn-ea"/>
                <a:cs typeface="+mn-cs"/>
              </a:defRPr>
            </a:lvl3pPr>
            <a:lvl4pPr marL="631799" indent="-174618" algn="l" defTabSz="914362" rtl="0" eaLnBrk="1" latinLnBrk="0" hangingPunct="1">
              <a:lnSpc>
                <a:spcPct val="90000"/>
              </a:lnSpc>
              <a:spcBef>
                <a:spcPct val="20000"/>
              </a:spcBef>
              <a:spcAft>
                <a:spcPts val="300"/>
              </a:spcAft>
              <a:buFont typeface="Arial" panose="020B0604020202020204" pitchFamily="34" charset="0"/>
              <a:buChar char="–"/>
              <a:tabLst>
                <a:tab pos="230179" algn="l"/>
                <a:tab pos="3541566" algn="l"/>
              </a:tabLst>
              <a:defRPr sz="1200" kern="1200">
                <a:solidFill>
                  <a:srgbClr val="53565A"/>
                </a:solidFill>
                <a:latin typeface="+mn-lt"/>
                <a:ea typeface="+mn-ea"/>
                <a:cs typeface="+mn-cs"/>
              </a:defRPr>
            </a:lvl4pPr>
            <a:lvl5pPr marL="860389" indent="-174618" algn="l" defTabSz="914362" rtl="0" eaLnBrk="1" latinLnBrk="0" hangingPunct="1">
              <a:lnSpc>
                <a:spcPct val="90000"/>
              </a:lnSpc>
              <a:spcBef>
                <a:spcPct val="20000"/>
              </a:spcBef>
              <a:spcAft>
                <a:spcPts val="300"/>
              </a:spcAft>
              <a:buFont typeface="Intel Clear" panose="020B0604020203020204" pitchFamily="34" charset="0"/>
              <a:buChar char="–"/>
              <a:tabLst>
                <a:tab pos="230179" algn="l"/>
                <a:tab pos="3541566" algn="l"/>
              </a:tabLst>
              <a:defRPr sz="1200" kern="1200">
                <a:solidFill>
                  <a:srgbClr val="53565A"/>
                </a:solidFill>
                <a:latin typeface="+mn-lt"/>
                <a:ea typeface="+mn-ea"/>
                <a:cs typeface="+mn-cs"/>
              </a:defRPr>
            </a:lvl5pPr>
            <a:lvl6pPr marL="2514495" indent="-228591" algn="l" defTabSz="91436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676" indent="-228591" algn="l" defTabSz="91436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857" indent="-228591" algn="l" defTabSz="91436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038" indent="-228591" algn="l" defTabSz="91436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00000"/>
              </a:lnSpc>
              <a:spcBef>
                <a:spcPts val="0"/>
              </a:spcBef>
              <a:spcAft>
                <a:spcPts val="0"/>
              </a:spcAft>
            </a:pPr>
            <a:r>
              <a:rPr lang="en-US" sz="700" dirty="0">
                <a:solidFill>
                  <a:srgbClr val="53565A"/>
                </a:solidFill>
                <a:latin typeface="Open Sans" panose="020B0606030504020204" pitchFamily="34" charset="0"/>
                <a:ea typeface="Open Sans" panose="020B0606030504020204" pitchFamily="34" charset="0"/>
                <a:cs typeface="Open Sans" panose="020B0606030504020204" pitchFamily="34" charset="0"/>
              </a:rPr>
              <a:t>McAfee, the McAfee logo and are trademarks or registered trademarks of McAfee LLC or its subsidiaries in the U.S. and/or other countries. Other names and brands may be claimed as the property of others. Copyright © 2018 McAfee, LLC.</a:t>
            </a:r>
          </a:p>
        </p:txBody>
      </p:sp>
    </p:spTree>
    <p:extLst>
      <p:ext uri="{BB962C8B-B14F-4D97-AF65-F5344CB8AC3E}">
        <p14:creationId xmlns:p14="http://schemas.microsoft.com/office/powerpoint/2010/main" val="3235805216"/>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userDrawn="1">
  <p:cSld name="Open/Close 2">
    <p:bg>
      <p:bgPr>
        <a:solidFill>
          <a:schemeClr val="bg2"/>
        </a:solidFill>
        <a:effectLst/>
      </p:bgPr>
    </p:bg>
    <p:spTree>
      <p:nvGrpSpPr>
        <p:cNvPr id="1" name=""/>
        <p:cNvGrpSpPr/>
        <p:nvPr/>
      </p:nvGrpSpPr>
      <p:grpSpPr>
        <a:xfrm>
          <a:off x="0" y="0"/>
          <a:ext cx="0" cy="0"/>
          <a:chOff x="0" y="0"/>
          <a:chExt cx="0" cy="0"/>
        </a:xfrm>
      </p:grpSpPr>
      <p:sp>
        <p:nvSpPr>
          <p:cNvPr id="4" name="Content Placeholder 2"/>
          <p:cNvSpPr txBox="1">
            <a:spLocks/>
          </p:cNvSpPr>
          <p:nvPr userDrawn="1"/>
        </p:nvSpPr>
        <p:spPr>
          <a:xfrm>
            <a:off x="371876" y="4430122"/>
            <a:ext cx="8354298" cy="575241"/>
          </a:xfrm>
          <a:prstGeom prst="rect">
            <a:avLst/>
          </a:prstGeom>
          <a:noFill/>
        </p:spPr>
        <p:txBody>
          <a:bodyPr anchor="t" anchorCtr="0">
            <a:noAutofit/>
          </a:bodyPr>
          <a:lstStyle>
            <a:lvl1pPr marL="0" indent="0" algn="l" defTabSz="914362" rtl="0" eaLnBrk="1" latinLnBrk="0" hangingPunct="1">
              <a:lnSpc>
                <a:spcPct val="90000"/>
              </a:lnSpc>
              <a:spcBef>
                <a:spcPct val="20000"/>
              </a:spcBef>
              <a:spcAft>
                <a:spcPts val="600"/>
              </a:spcAft>
              <a:buFontTx/>
              <a:buNone/>
              <a:tabLst>
                <a:tab pos="230179" algn="l"/>
              </a:tabLst>
              <a:defRPr sz="1600" kern="1200" baseline="0">
                <a:solidFill>
                  <a:schemeClr val="tx1"/>
                </a:solidFill>
                <a:latin typeface="+mj-lt"/>
                <a:ea typeface="+mn-ea"/>
                <a:cs typeface="+mn-cs"/>
              </a:defRPr>
            </a:lvl1pPr>
            <a:lvl2pPr marL="174618" indent="-174618" algn="l" defTabSz="914362" rtl="0" eaLnBrk="1" latinLnBrk="0" hangingPunct="1">
              <a:lnSpc>
                <a:spcPct val="90000"/>
              </a:lnSpc>
              <a:spcBef>
                <a:spcPct val="20000"/>
              </a:spcBef>
              <a:spcAft>
                <a:spcPts val="600"/>
              </a:spcAft>
              <a:buFont typeface="Arial" panose="020B0604020202020204" pitchFamily="34" charset="0"/>
              <a:buChar char="•"/>
              <a:tabLst>
                <a:tab pos="230179" algn="l"/>
                <a:tab pos="3541566" algn="l"/>
              </a:tabLst>
              <a:defRPr sz="1600" kern="1200">
                <a:solidFill>
                  <a:schemeClr val="tx1"/>
                </a:solidFill>
                <a:latin typeface="+mn-lt"/>
                <a:ea typeface="+mn-ea"/>
                <a:cs typeface="+mn-cs"/>
              </a:defRPr>
            </a:lvl2pPr>
            <a:lvl3pPr marL="403208" indent="-174618" algn="l" defTabSz="914362" rtl="0" eaLnBrk="1" latinLnBrk="0" hangingPunct="1">
              <a:lnSpc>
                <a:spcPct val="90000"/>
              </a:lnSpc>
              <a:spcBef>
                <a:spcPct val="20000"/>
              </a:spcBef>
              <a:spcAft>
                <a:spcPts val="300"/>
              </a:spcAft>
              <a:buFont typeface="Arial" panose="020B0604020202020204" pitchFamily="34" charset="0"/>
              <a:buChar char="•"/>
              <a:tabLst>
                <a:tab pos="230179" algn="l"/>
                <a:tab pos="3541566" algn="l"/>
              </a:tabLst>
              <a:defRPr sz="1400" kern="1200">
                <a:solidFill>
                  <a:srgbClr val="53565A"/>
                </a:solidFill>
                <a:latin typeface="+mn-lt"/>
                <a:ea typeface="+mn-ea"/>
                <a:cs typeface="+mn-cs"/>
              </a:defRPr>
            </a:lvl3pPr>
            <a:lvl4pPr marL="631799" indent="-174618" algn="l" defTabSz="914362" rtl="0" eaLnBrk="1" latinLnBrk="0" hangingPunct="1">
              <a:lnSpc>
                <a:spcPct val="90000"/>
              </a:lnSpc>
              <a:spcBef>
                <a:spcPct val="20000"/>
              </a:spcBef>
              <a:spcAft>
                <a:spcPts val="300"/>
              </a:spcAft>
              <a:buFont typeface="Arial" panose="020B0604020202020204" pitchFamily="34" charset="0"/>
              <a:buChar char="–"/>
              <a:tabLst>
                <a:tab pos="230179" algn="l"/>
                <a:tab pos="3541566" algn="l"/>
              </a:tabLst>
              <a:defRPr sz="1200" kern="1200">
                <a:solidFill>
                  <a:srgbClr val="53565A"/>
                </a:solidFill>
                <a:latin typeface="+mn-lt"/>
                <a:ea typeface="+mn-ea"/>
                <a:cs typeface="+mn-cs"/>
              </a:defRPr>
            </a:lvl4pPr>
            <a:lvl5pPr marL="860389" indent="-174618" algn="l" defTabSz="914362" rtl="0" eaLnBrk="1" latinLnBrk="0" hangingPunct="1">
              <a:lnSpc>
                <a:spcPct val="90000"/>
              </a:lnSpc>
              <a:spcBef>
                <a:spcPct val="20000"/>
              </a:spcBef>
              <a:spcAft>
                <a:spcPts val="300"/>
              </a:spcAft>
              <a:buFont typeface="Intel Clear" panose="020B0604020203020204" pitchFamily="34" charset="0"/>
              <a:buChar char="–"/>
              <a:tabLst>
                <a:tab pos="230179" algn="l"/>
                <a:tab pos="3541566" algn="l"/>
              </a:tabLst>
              <a:defRPr sz="1200" kern="1200">
                <a:solidFill>
                  <a:srgbClr val="53565A"/>
                </a:solidFill>
                <a:latin typeface="+mn-lt"/>
                <a:ea typeface="+mn-ea"/>
                <a:cs typeface="+mn-cs"/>
              </a:defRPr>
            </a:lvl5pPr>
            <a:lvl6pPr marL="2514495" indent="-228591" algn="l" defTabSz="91436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676" indent="-228591" algn="l" defTabSz="91436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857" indent="-228591" algn="l" defTabSz="91436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038" indent="-228591" algn="l" defTabSz="91436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00000"/>
              </a:lnSpc>
              <a:spcBef>
                <a:spcPts val="0"/>
              </a:spcBef>
              <a:spcAft>
                <a:spcPts val="0"/>
              </a:spcAft>
            </a:pPr>
            <a:r>
              <a:rPr lang="en-US" sz="700" dirty="0">
                <a:solidFill>
                  <a:schemeClr val="bg1"/>
                </a:solidFill>
                <a:latin typeface="Open Sans" panose="020B0606030504020204" pitchFamily="34" charset="0"/>
                <a:ea typeface="Open Sans" panose="020B0606030504020204" pitchFamily="34" charset="0"/>
                <a:cs typeface="Open Sans" panose="020B0606030504020204" pitchFamily="34" charset="0"/>
              </a:rPr>
              <a:t>McAfee, the McAfee logo and [insert &lt;other relevant McAfee Names&gt;] are trademarks or registered trademarks of McAfee, LLC or its subsidiaries in the U.S. and/or other countries. </a:t>
            </a:r>
          </a:p>
          <a:p>
            <a:pPr>
              <a:lnSpc>
                <a:spcPct val="100000"/>
              </a:lnSpc>
              <a:spcBef>
                <a:spcPts val="0"/>
              </a:spcBef>
              <a:spcAft>
                <a:spcPts val="0"/>
              </a:spcAft>
            </a:pPr>
            <a:r>
              <a:rPr lang="en-US" sz="700" dirty="0">
                <a:solidFill>
                  <a:schemeClr val="bg1"/>
                </a:solidFill>
                <a:latin typeface="Open Sans" panose="020B0606030504020204" pitchFamily="34" charset="0"/>
                <a:ea typeface="Open Sans" panose="020B0606030504020204" pitchFamily="34" charset="0"/>
                <a:cs typeface="Open Sans" panose="020B0606030504020204" pitchFamily="34" charset="0"/>
              </a:rPr>
              <a:t>Other names and brands may be claimed as the property of others. </a:t>
            </a:r>
          </a:p>
          <a:p>
            <a:pPr>
              <a:lnSpc>
                <a:spcPct val="100000"/>
              </a:lnSpc>
              <a:spcBef>
                <a:spcPts val="0"/>
              </a:spcBef>
              <a:spcAft>
                <a:spcPts val="0"/>
              </a:spcAft>
            </a:pPr>
            <a:r>
              <a:rPr lang="en-US" sz="700" dirty="0">
                <a:solidFill>
                  <a:schemeClr val="bg1"/>
                </a:solidFill>
                <a:latin typeface="Open Sans" panose="020B0606030504020204" pitchFamily="34" charset="0"/>
                <a:ea typeface="Open Sans" panose="020B0606030504020204" pitchFamily="34" charset="0"/>
                <a:cs typeface="Open Sans" panose="020B0606030504020204" pitchFamily="34" charset="0"/>
              </a:rPr>
              <a:t>Copyright © 2017 McAfee, LLC.</a:t>
            </a:r>
          </a:p>
        </p:txBody>
      </p:sp>
      <p:pic>
        <p:nvPicPr>
          <p:cNvPr id="3" name="Picture 2"/>
          <p:cNvPicPr>
            <a:picLocks noChangeAspect="1"/>
          </p:cNvPicPr>
          <p:nvPr userDrawn="1"/>
        </p:nvPicPr>
        <p:blipFill>
          <a:blip r:embed="rId2"/>
          <a:stretch>
            <a:fillRect/>
          </a:stretch>
        </p:blipFill>
        <p:spPr>
          <a:xfrm>
            <a:off x="2570511" y="1977657"/>
            <a:ext cx="3939005" cy="1104365"/>
          </a:xfrm>
          <a:prstGeom prst="rect">
            <a:avLst/>
          </a:prstGeom>
        </p:spPr>
      </p:pic>
    </p:spTree>
    <p:extLst>
      <p:ext uri="{BB962C8B-B14F-4D97-AF65-F5344CB8AC3E}">
        <p14:creationId xmlns:p14="http://schemas.microsoft.com/office/powerpoint/2010/main" val="4037279824"/>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72253"/>
            <a:ext cx="8239328" cy="337360"/>
          </a:xfrm>
        </p:spPr>
        <p:txBody>
          <a:bodyPr/>
          <a:lstStyle/>
          <a:p>
            <a:r>
              <a:rPr lang="en-US"/>
              <a:t>Click to edit Master title style</a:t>
            </a:r>
            <a:endParaRPr lang="en-US" dirty="0"/>
          </a:p>
        </p:txBody>
      </p:sp>
      <p:sp>
        <p:nvSpPr>
          <p:cNvPr id="3" name="Content Placeholder 2"/>
          <p:cNvSpPr>
            <a:spLocks noGrp="1"/>
          </p:cNvSpPr>
          <p:nvPr>
            <p:ph idx="1"/>
          </p:nvPr>
        </p:nvSpPr>
        <p:spPr>
          <a:xfrm>
            <a:off x="457200" y="1185863"/>
            <a:ext cx="8230898" cy="3446860"/>
          </a:xfrm>
          <a:prstGeom prst="rect">
            <a:avLst/>
          </a:prstGeom>
        </p:spPr>
        <p:txBody>
          <a:bodyPr/>
          <a:lstStyle>
            <a:lvl1pPr>
              <a:lnSpc>
                <a:spcPct val="95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8"/>
          <p:cNvSpPr>
            <a:spLocks noGrp="1"/>
          </p:cNvSpPr>
          <p:nvPr>
            <p:ph type="body" sz="quarter" idx="13"/>
          </p:nvPr>
        </p:nvSpPr>
        <p:spPr>
          <a:xfrm>
            <a:off x="457200" y="4738254"/>
            <a:ext cx="5101936" cy="134793"/>
          </a:xfrm>
        </p:spPr>
        <p:txBody>
          <a:bodyPr anchor="b"/>
          <a:lstStyle>
            <a:lvl1pPr marL="0" indent="0" algn="l" defTabSz="914362" rtl="0" eaLnBrk="1" latinLnBrk="0" hangingPunct="1">
              <a:lnSpc>
                <a:spcPct val="100000"/>
              </a:lnSpc>
              <a:spcBef>
                <a:spcPts val="0"/>
              </a:spcBef>
              <a:spcAft>
                <a:spcPts val="0"/>
              </a:spcAft>
              <a:buFontTx/>
              <a:buNone/>
              <a:tabLst>
                <a:tab pos="230179" algn="l"/>
              </a:tabLst>
              <a:defRPr lang="en-US" sz="700" b="0" i="0" kern="1200" baseline="0" dirty="0" smtClean="0">
                <a:solidFill>
                  <a:srgbClr val="53565A"/>
                </a:solidFill>
                <a:latin typeface="Open Sans" panose="020B0606030504020204" pitchFamily="34" charset="0"/>
                <a:ea typeface="Open Sans" panose="020B0606030504020204" pitchFamily="34" charset="0"/>
                <a:cs typeface="Open Sans" panose="020B0606030504020204" pitchFamily="34" charset="0"/>
              </a:defRPr>
            </a:lvl1pPr>
            <a:lvl2pPr marL="0" indent="0">
              <a:buNone/>
              <a:defRPr/>
            </a:lvl2pPr>
          </a:lstStyle>
          <a:p>
            <a:pPr lvl="0"/>
            <a:r>
              <a:rPr lang="en-US"/>
              <a:t>Click to edit Master text styles</a:t>
            </a:r>
          </a:p>
        </p:txBody>
      </p:sp>
      <p:sp>
        <p:nvSpPr>
          <p:cNvPr id="10" name="Text Placeholder 8"/>
          <p:cNvSpPr>
            <a:spLocks noGrp="1"/>
          </p:cNvSpPr>
          <p:nvPr>
            <p:ph type="body" sz="quarter" idx="14" hasCustomPrompt="1"/>
          </p:nvPr>
        </p:nvSpPr>
        <p:spPr>
          <a:xfrm>
            <a:off x="457200" y="801688"/>
            <a:ext cx="8230898" cy="193465"/>
          </a:xfrm>
        </p:spPr>
        <p:txBody>
          <a:bodyPr>
            <a:normAutofit/>
          </a:bodyPr>
          <a:lstStyle>
            <a:lvl1pPr>
              <a:lnSpc>
                <a:spcPct val="90000"/>
              </a:lnSpc>
              <a:spcBef>
                <a:spcPts val="0"/>
              </a:spcBef>
              <a:defRPr lang="en-US" sz="1200" kern="120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0" indent="0">
              <a:buNone/>
              <a:defRPr/>
            </a:lvl2pPr>
          </a:lstStyle>
          <a:p>
            <a:pPr lvl="0"/>
            <a:r>
              <a:rPr lang="en-US" dirty="0"/>
              <a:t>Edit Master text styles</a:t>
            </a:r>
          </a:p>
        </p:txBody>
      </p:sp>
    </p:spTree>
    <p:extLst>
      <p:ext uri="{BB962C8B-B14F-4D97-AF65-F5344CB8AC3E}">
        <p14:creationId xmlns:p14="http://schemas.microsoft.com/office/powerpoint/2010/main" val="1346871358"/>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Standard Content Page Layout (no subtitl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2298C525-D3FA-B344-8B3A-5A2F2D92A2F4}"/>
              </a:ext>
            </a:extLst>
          </p:cNvPr>
          <p:cNvPicPr>
            <a:picLocks noChangeAspect="1"/>
          </p:cNvPicPr>
          <p:nvPr userDrawn="1"/>
        </p:nvPicPr>
        <p:blipFill>
          <a:blip r:embed="rId2"/>
          <a:stretch>
            <a:fillRect/>
          </a:stretch>
        </p:blipFill>
        <p:spPr>
          <a:xfrm>
            <a:off x="1850" y="0"/>
            <a:ext cx="9140299" cy="5143500"/>
          </a:xfrm>
          <a:prstGeom prst="rect">
            <a:avLst/>
          </a:prstGeom>
        </p:spPr>
      </p:pic>
      <p:sp>
        <p:nvSpPr>
          <p:cNvPr id="4" name="Title 1"/>
          <p:cNvSpPr>
            <a:spLocks noGrp="1"/>
          </p:cNvSpPr>
          <p:nvPr>
            <p:ph type="title" hasCustomPrompt="1"/>
          </p:nvPr>
        </p:nvSpPr>
        <p:spPr>
          <a:xfrm>
            <a:off x="336789" y="174205"/>
            <a:ext cx="8205304" cy="545741"/>
          </a:xfrm>
        </p:spPr>
        <p:txBody>
          <a:bodyPr lIns="0"/>
          <a:lstStyle>
            <a:lvl1pPr>
              <a:defRPr baseline="0">
                <a:solidFill>
                  <a:srgbClr val="192850"/>
                </a:solidFill>
                <a:latin typeface="Amazon Ember Light"/>
                <a:cs typeface="Amazon Ember Light"/>
              </a:defRPr>
            </a:lvl1pPr>
          </a:lstStyle>
          <a:p>
            <a:pPr lvl="0"/>
            <a:r>
              <a:rPr lang="en-US" dirty="0"/>
              <a:t>Standard Content Page (optional, includes subtitle)</a:t>
            </a:r>
          </a:p>
        </p:txBody>
      </p:sp>
      <p:sp>
        <p:nvSpPr>
          <p:cNvPr id="6" name="Content Placeholder 3"/>
          <p:cNvSpPr>
            <a:spLocks noGrp="1"/>
          </p:cNvSpPr>
          <p:nvPr>
            <p:ph sz="half" idx="12" hasCustomPrompt="1"/>
          </p:nvPr>
        </p:nvSpPr>
        <p:spPr>
          <a:xfrm>
            <a:off x="342041" y="719946"/>
            <a:ext cx="8226225" cy="3911321"/>
          </a:xfrm>
        </p:spPr>
        <p:txBody>
          <a:bodyPr lIns="0" tIns="0" rIns="0" bIns="0" anchor="t"/>
          <a:lstStyle>
            <a:lvl1pPr>
              <a:defRPr baseline="0">
                <a:solidFill>
                  <a:srgbClr val="192850"/>
                </a:solidFill>
                <a:latin typeface="Amazon Ember" panose="02000000000000000000" pitchFamily="2" charset="0"/>
                <a:ea typeface="Amazon Ember" panose="02000000000000000000" pitchFamily="2" charset="0"/>
                <a:cs typeface="Amazon Ember Light"/>
              </a:defRPr>
            </a:lvl1pPr>
          </a:lstStyle>
          <a:p>
            <a:r>
              <a:rPr lang="en-US" dirty="0"/>
              <a:t>Body copy here</a:t>
            </a:r>
          </a:p>
        </p:txBody>
      </p:sp>
      <p:sp>
        <p:nvSpPr>
          <p:cNvPr id="8" name="TextBox 7">
            <a:extLst>
              <a:ext uri="{FF2B5EF4-FFF2-40B4-BE49-F238E27FC236}">
                <a16:creationId xmlns:a16="http://schemas.microsoft.com/office/drawing/2014/main" xmlns="" id="{F9BDAE40-DC33-F94E-9BF1-20818E81D701}"/>
              </a:ext>
            </a:extLst>
          </p:cNvPr>
          <p:cNvSpPr txBox="1"/>
          <p:nvPr userDrawn="1"/>
        </p:nvSpPr>
        <p:spPr>
          <a:xfrm>
            <a:off x="3058113" y="4891341"/>
            <a:ext cx="3027774" cy="107722"/>
          </a:xfrm>
          <a:prstGeom prst="rect">
            <a:avLst/>
          </a:prstGeom>
          <a:noFill/>
        </p:spPr>
        <p:txBody>
          <a:bodyPr wrap="square" lIns="0" tIns="0" rIns="0" bIns="0" rtlCol="0">
            <a:spAutoFit/>
          </a:bodyPr>
          <a:lstStyle/>
          <a:p>
            <a:pPr algn="ctr"/>
            <a:r>
              <a:rPr lang="en-US" sz="700" dirty="0">
                <a:solidFill>
                  <a:schemeClr val="bg2">
                    <a:lumMod val="10000"/>
                  </a:schemeClr>
                </a:solidFill>
                <a:latin typeface="Amazon Ember"/>
                <a:cs typeface="Amazon Ember"/>
              </a:rPr>
              <a:t>© 2018, Amazon Web Services, Inc. or its affiliates. All rights reserved.</a:t>
            </a:r>
          </a:p>
        </p:txBody>
      </p:sp>
    </p:spTree>
    <p:extLst>
      <p:ext uri="{BB962C8B-B14F-4D97-AF65-F5344CB8AC3E}">
        <p14:creationId xmlns:p14="http://schemas.microsoft.com/office/powerpoint/2010/main" val="181351145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Chapter Pag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4" name="Text Placeholder 8"/>
          <p:cNvSpPr>
            <a:spLocks noGrp="1"/>
          </p:cNvSpPr>
          <p:nvPr>
            <p:ph type="body" sz="quarter" idx="12" hasCustomPrompt="1"/>
          </p:nvPr>
        </p:nvSpPr>
        <p:spPr>
          <a:xfrm>
            <a:off x="909506" y="1460825"/>
            <a:ext cx="7311627" cy="1928759"/>
          </a:xfrm>
        </p:spPr>
        <p:txBody>
          <a:bodyPr anchor="ctr">
            <a:noAutofit/>
          </a:bodyPr>
          <a:lstStyle>
            <a:lvl1pPr marL="0" indent="0" algn="ctr">
              <a:buNone/>
              <a:defRPr sz="3200" b="1" i="0" baseline="0">
                <a:solidFill>
                  <a:schemeClr val="bg1"/>
                </a:solidFill>
                <a:latin typeface="Amazon Ember Light"/>
                <a:ea typeface="Arial" charset="0"/>
                <a:cs typeface="Amazon Ember Light"/>
              </a:defRPr>
            </a:lvl1pPr>
          </a:lstStyle>
          <a:p>
            <a:pPr lvl="0"/>
            <a:r>
              <a:rPr lang="en-US" dirty="0"/>
              <a:t>Chapter Page</a:t>
            </a:r>
          </a:p>
        </p:txBody>
      </p:sp>
      <p:sp>
        <p:nvSpPr>
          <p:cNvPr id="5" name="TextBox 4">
            <a:extLst>
              <a:ext uri="{FF2B5EF4-FFF2-40B4-BE49-F238E27FC236}">
                <a16:creationId xmlns:a16="http://schemas.microsoft.com/office/drawing/2014/main" xmlns="" id="{EF7937D6-EBE7-EE44-A3FE-80166DDBBAC6}"/>
              </a:ext>
            </a:extLst>
          </p:cNvPr>
          <p:cNvSpPr txBox="1"/>
          <p:nvPr userDrawn="1"/>
        </p:nvSpPr>
        <p:spPr>
          <a:xfrm>
            <a:off x="3058113" y="4891341"/>
            <a:ext cx="3027774" cy="107722"/>
          </a:xfrm>
          <a:prstGeom prst="rect">
            <a:avLst/>
          </a:prstGeom>
          <a:noFill/>
        </p:spPr>
        <p:txBody>
          <a:bodyPr wrap="square" lIns="0" tIns="0" rIns="0" bIns="0" rtlCol="0">
            <a:spAutoFit/>
          </a:bodyPr>
          <a:lstStyle/>
          <a:p>
            <a:pPr algn="ctr"/>
            <a:r>
              <a:rPr lang="en-US" sz="700" dirty="0">
                <a:solidFill>
                  <a:schemeClr val="bg1"/>
                </a:solidFill>
                <a:latin typeface="Amazon Ember"/>
                <a:cs typeface="Amazon Ember"/>
              </a:rPr>
              <a:t>© 2018, Amazon Web Services, Inc. or its affiliates. All rights reserved.</a:t>
            </a:r>
          </a:p>
        </p:txBody>
      </p:sp>
    </p:spTree>
    <p:extLst>
      <p:ext uri="{BB962C8B-B14F-4D97-AF65-F5344CB8AC3E}">
        <p14:creationId xmlns:p14="http://schemas.microsoft.com/office/powerpoint/2010/main" val="331369322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Standard Content Page Layout (includes subtitl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D3C398B9-21AD-824C-B178-6C3C2FDB3AE8}"/>
              </a:ext>
            </a:extLst>
          </p:cNvPr>
          <p:cNvPicPr>
            <a:picLocks noChangeAspect="1"/>
          </p:cNvPicPr>
          <p:nvPr userDrawn="1"/>
        </p:nvPicPr>
        <p:blipFill>
          <a:blip r:embed="rId2"/>
          <a:stretch>
            <a:fillRect/>
          </a:stretch>
        </p:blipFill>
        <p:spPr>
          <a:xfrm>
            <a:off x="1850" y="0"/>
            <a:ext cx="9140299" cy="5143500"/>
          </a:xfrm>
          <a:prstGeom prst="rect">
            <a:avLst/>
          </a:prstGeom>
        </p:spPr>
      </p:pic>
      <p:sp>
        <p:nvSpPr>
          <p:cNvPr id="4" name="Title 1"/>
          <p:cNvSpPr>
            <a:spLocks noGrp="1"/>
          </p:cNvSpPr>
          <p:nvPr>
            <p:ph type="title" hasCustomPrompt="1"/>
          </p:nvPr>
        </p:nvSpPr>
        <p:spPr>
          <a:xfrm>
            <a:off x="336789" y="174205"/>
            <a:ext cx="8205304" cy="545741"/>
          </a:xfrm>
        </p:spPr>
        <p:txBody>
          <a:bodyPr lIns="0"/>
          <a:lstStyle>
            <a:lvl1pPr>
              <a:defRPr baseline="0">
                <a:solidFill>
                  <a:srgbClr val="192850"/>
                </a:solidFill>
                <a:latin typeface="Amazon Ember Light"/>
                <a:cs typeface="Amazon Ember Light"/>
              </a:defRPr>
            </a:lvl1pPr>
          </a:lstStyle>
          <a:p>
            <a:pPr lvl="0"/>
            <a:r>
              <a:rPr lang="en-US" dirty="0"/>
              <a:t>Standard Content Page (optional, includes subtitle)</a:t>
            </a:r>
          </a:p>
        </p:txBody>
      </p:sp>
      <p:sp>
        <p:nvSpPr>
          <p:cNvPr id="6" name="Content Placeholder 3"/>
          <p:cNvSpPr>
            <a:spLocks noGrp="1"/>
          </p:cNvSpPr>
          <p:nvPr>
            <p:ph sz="half" idx="12" hasCustomPrompt="1"/>
          </p:nvPr>
        </p:nvSpPr>
        <p:spPr>
          <a:xfrm>
            <a:off x="336789" y="1100264"/>
            <a:ext cx="8226225" cy="2647345"/>
          </a:xfrm>
        </p:spPr>
        <p:txBody>
          <a:bodyPr lIns="0" tIns="0" rIns="0" bIns="0" anchor="t"/>
          <a:lstStyle>
            <a:lvl1pPr>
              <a:defRPr baseline="0">
                <a:solidFill>
                  <a:srgbClr val="192850"/>
                </a:solidFill>
                <a:latin typeface="Amazon Ember" panose="02000000000000000000" pitchFamily="2" charset="0"/>
                <a:ea typeface="Amazon Ember" panose="02000000000000000000" pitchFamily="2" charset="0"/>
                <a:cs typeface="Amazon Ember Light"/>
              </a:defRPr>
            </a:lvl1pPr>
          </a:lstStyle>
          <a:p>
            <a:r>
              <a:rPr lang="en-US" dirty="0"/>
              <a:t>Body copy here</a:t>
            </a:r>
          </a:p>
        </p:txBody>
      </p:sp>
      <p:sp>
        <p:nvSpPr>
          <p:cNvPr id="8" name="TextBox 7">
            <a:extLst>
              <a:ext uri="{FF2B5EF4-FFF2-40B4-BE49-F238E27FC236}">
                <a16:creationId xmlns:a16="http://schemas.microsoft.com/office/drawing/2014/main" xmlns="" id="{F9BDAE40-DC33-F94E-9BF1-20818E81D701}"/>
              </a:ext>
            </a:extLst>
          </p:cNvPr>
          <p:cNvSpPr txBox="1"/>
          <p:nvPr userDrawn="1"/>
        </p:nvSpPr>
        <p:spPr>
          <a:xfrm>
            <a:off x="3058113" y="4891341"/>
            <a:ext cx="3027774" cy="107722"/>
          </a:xfrm>
          <a:prstGeom prst="rect">
            <a:avLst/>
          </a:prstGeom>
          <a:noFill/>
        </p:spPr>
        <p:txBody>
          <a:bodyPr wrap="square" lIns="0" tIns="0" rIns="0" bIns="0" rtlCol="0">
            <a:spAutoFit/>
          </a:bodyPr>
          <a:lstStyle/>
          <a:p>
            <a:pPr algn="ctr"/>
            <a:r>
              <a:rPr lang="en-US" sz="700" dirty="0">
                <a:solidFill>
                  <a:schemeClr val="bg2">
                    <a:lumMod val="10000"/>
                  </a:schemeClr>
                </a:solidFill>
                <a:latin typeface="Amazon Ember"/>
                <a:cs typeface="Amazon Ember"/>
              </a:rPr>
              <a:t>© 2018, Amazon Web Services, Inc. or its affiliates. All rights reserved.</a:t>
            </a:r>
          </a:p>
        </p:txBody>
      </p:sp>
    </p:spTree>
    <p:extLst>
      <p:ext uri="{BB962C8B-B14F-4D97-AF65-F5344CB8AC3E}">
        <p14:creationId xmlns:p14="http://schemas.microsoft.com/office/powerpoint/2010/main" val="312096014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B94BA3EC-04F5-3042-8E83-50AE16F55417}"/>
              </a:ext>
            </a:extLst>
          </p:cNvPr>
          <p:cNvSpPr/>
          <p:nvPr userDrawn="1"/>
        </p:nvSpPr>
        <p:spPr>
          <a:xfrm>
            <a:off x="0" y="0"/>
            <a:ext cx="9144000" cy="5143500"/>
          </a:xfrm>
          <a:prstGeom prst="rect">
            <a:avLst/>
          </a:prstGeom>
          <a:solidFill>
            <a:schemeClr val="bg1"/>
          </a:soli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dirty="0">
              <a:solidFill>
                <a:schemeClr val="tx1"/>
              </a:solidFill>
            </a:endParaRPr>
          </a:p>
        </p:txBody>
      </p:sp>
      <p:sp>
        <p:nvSpPr>
          <p:cNvPr id="3" name="Rectangle 2">
            <a:extLst>
              <a:ext uri="{FF2B5EF4-FFF2-40B4-BE49-F238E27FC236}">
                <a16:creationId xmlns:a16="http://schemas.microsoft.com/office/drawing/2014/main" xmlns="" id="{B43A7BE2-9C5E-324A-8E36-1264071D0D28}"/>
              </a:ext>
            </a:extLst>
          </p:cNvPr>
          <p:cNvSpPr/>
          <p:nvPr userDrawn="1"/>
        </p:nvSpPr>
        <p:spPr>
          <a:xfrm>
            <a:off x="3988133" y="0"/>
            <a:ext cx="5155868" cy="5143500"/>
          </a:xfrm>
          <a:prstGeom prst="rect">
            <a:avLst/>
          </a:prstGeom>
          <a:solidFill>
            <a:srgbClr val="E6E7E8"/>
          </a:soli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dirty="0">
              <a:solidFill>
                <a:schemeClr val="tx1"/>
              </a:solidFill>
            </a:endParaRPr>
          </a:p>
        </p:txBody>
      </p:sp>
      <p:sp>
        <p:nvSpPr>
          <p:cNvPr id="6" name="Title 1">
            <a:extLst>
              <a:ext uri="{FF2B5EF4-FFF2-40B4-BE49-F238E27FC236}">
                <a16:creationId xmlns:a16="http://schemas.microsoft.com/office/drawing/2014/main" xmlns="" id="{696CF9B6-33A6-2444-9974-64E9CDAAEAA3}"/>
              </a:ext>
            </a:extLst>
          </p:cNvPr>
          <p:cNvSpPr>
            <a:spLocks noGrp="1"/>
          </p:cNvSpPr>
          <p:nvPr>
            <p:ph type="title"/>
          </p:nvPr>
        </p:nvSpPr>
        <p:spPr>
          <a:xfrm>
            <a:off x="457201" y="197890"/>
            <a:ext cx="8226356" cy="344979"/>
          </a:xfrm>
        </p:spPr>
        <p:txBody>
          <a:bodyPr/>
          <a:lstStyle/>
          <a:p>
            <a:r>
              <a:rPr lang="en-US"/>
              <a:t>Click to edit Master title style</a:t>
            </a:r>
            <a:endParaRPr lang="en-US" dirty="0"/>
          </a:p>
        </p:txBody>
      </p:sp>
    </p:spTree>
    <p:extLst>
      <p:ext uri="{BB962C8B-B14F-4D97-AF65-F5344CB8AC3E}">
        <p14:creationId xmlns:p14="http://schemas.microsoft.com/office/powerpoint/2010/main" val="1521850218"/>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Half Picture">
    <p:bg>
      <p:bgPr>
        <a:solidFill>
          <a:schemeClr val="bg2"/>
        </a:solidFill>
        <a:effectLst/>
      </p:bgPr>
    </p:bg>
    <p:spTree>
      <p:nvGrpSpPr>
        <p:cNvPr id="1" name=""/>
        <p:cNvGrpSpPr/>
        <p:nvPr/>
      </p:nvGrpSpPr>
      <p:grpSpPr>
        <a:xfrm>
          <a:off x="0" y="0"/>
          <a:ext cx="0" cy="0"/>
          <a:chOff x="0" y="0"/>
          <a:chExt cx="0" cy="0"/>
        </a:xfrm>
      </p:grpSpPr>
      <p:cxnSp>
        <p:nvCxnSpPr>
          <p:cNvPr id="5" name="Straight Connector 4"/>
          <p:cNvCxnSpPr/>
          <p:nvPr userDrawn="1"/>
        </p:nvCxnSpPr>
        <p:spPr>
          <a:xfrm>
            <a:off x="459850" y="4150657"/>
            <a:ext cx="364714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 Placeholder 3"/>
          <p:cNvSpPr>
            <a:spLocks noGrp="1"/>
          </p:cNvSpPr>
          <p:nvPr>
            <p:ph type="body" sz="quarter" idx="13" hasCustomPrompt="1"/>
          </p:nvPr>
        </p:nvSpPr>
        <p:spPr>
          <a:xfrm>
            <a:off x="468420" y="2018812"/>
            <a:ext cx="4103580" cy="953553"/>
          </a:xfrm>
        </p:spPr>
        <p:txBody>
          <a:bodyPr bIns="0" anchor="b"/>
          <a:lstStyle>
            <a:lvl1pPr>
              <a:lnSpc>
                <a:spcPct val="95000"/>
              </a:lnSpc>
              <a:defRPr sz="3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Title Slide Option 3: </a:t>
            </a:r>
            <a:br>
              <a:rPr lang="en-US" dirty="0"/>
            </a:br>
            <a:r>
              <a:rPr lang="en-US" dirty="0"/>
              <a:t>use up to two lines</a:t>
            </a:r>
          </a:p>
        </p:txBody>
      </p:sp>
      <p:sp>
        <p:nvSpPr>
          <p:cNvPr id="12" name="Text Placeholder 11"/>
          <p:cNvSpPr>
            <a:spLocks noGrp="1"/>
          </p:cNvSpPr>
          <p:nvPr>
            <p:ph type="body" sz="quarter" idx="14" hasCustomPrompt="1"/>
          </p:nvPr>
        </p:nvSpPr>
        <p:spPr>
          <a:xfrm>
            <a:off x="468420" y="3165636"/>
            <a:ext cx="3197272" cy="226493"/>
          </a:xfrm>
        </p:spPr>
        <p:txBody>
          <a:bodyPr/>
          <a:lstStyle>
            <a:lvl1pPr>
              <a:defRPr sz="14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fr-FR" dirty="0"/>
              <a:t>14pt Open Sans </a:t>
            </a:r>
            <a:r>
              <a:rPr lang="fr-FR" dirty="0" err="1"/>
              <a:t>Subhead</a:t>
            </a:r>
            <a:r>
              <a:rPr lang="fr-FR" dirty="0"/>
              <a:t>, Date, </a:t>
            </a:r>
            <a:r>
              <a:rPr lang="fr-FR" dirty="0" err="1"/>
              <a:t>etc</a:t>
            </a:r>
            <a:endParaRPr lang="fr-FR" dirty="0"/>
          </a:p>
        </p:txBody>
      </p:sp>
      <p:sp>
        <p:nvSpPr>
          <p:cNvPr id="15" name="Text Placeholder 14"/>
          <p:cNvSpPr>
            <a:spLocks noGrp="1"/>
          </p:cNvSpPr>
          <p:nvPr>
            <p:ph type="body" sz="quarter" idx="15"/>
          </p:nvPr>
        </p:nvSpPr>
        <p:spPr>
          <a:xfrm>
            <a:off x="468421" y="4262929"/>
            <a:ext cx="4103580" cy="226232"/>
          </a:xfrm>
        </p:spPr>
        <p:txBody>
          <a:bodyPr/>
          <a:lstStyle>
            <a:lvl1pPr>
              <a:defRPr sz="14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p:txBody>
      </p:sp>
      <p:sp>
        <p:nvSpPr>
          <p:cNvPr id="9" name="Picture Placeholder 6"/>
          <p:cNvSpPr>
            <a:spLocks noGrp="1"/>
          </p:cNvSpPr>
          <p:nvPr>
            <p:ph type="pic" sz="quarter" idx="16" hasCustomPrompt="1"/>
          </p:nvPr>
        </p:nvSpPr>
        <p:spPr>
          <a:xfrm>
            <a:off x="4575411" y="0"/>
            <a:ext cx="4568589" cy="5143500"/>
          </a:xfrm>
          <a:prstGeom prst="rect">
            <a:avLst/>
          </a:prstGeom>
          <a:pattFill prst="dotGrid">
            <a:fgClr>
              <a:schemeClr val="tx1"/>
            </a:fgClr>
            <a:bgClr>
              <a:schemeClr val="bg1"/>
            </a:bgClr>
          </a:pattFill>
        </p:spPr>
        <p:txBody>
          <a:bodyPr vert="horz" lIns="182880" tIns="91440" rIns="182880" bIns="45720" rtlCol="0" anchor="t">
            <a:noAutofit/>
          </a:bodyPr>
          <a:lstStyle>
            <a:lvl1pPr algn="ctr">
              <a:defRPr lang="en-US" sz="2000" b="0" i="0" dirty="0">
                <a:solidFill>
                  <a:srgbClr val="C01818"/>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Drag picture to placeholder or click icon to add. You must use a full bleed image to fill this entire space.</a:t>
            </a:r>
          </a:p>
        </p:txBody>
      </p:sp>
      <p:grpSp>
        <p:nvGrpSpPr>
          <p:cNvPr id="10" name="Group 4"/>
          <p:cNvGrpSpPr>
            <a:grpSpLocks noChangeAspect="1"/>
          </p:cNvGrpSpPr>
          <p:nvPr userDrawn="1"/>
        </p:nvGrpSpPr>
        <p:grpSpPr bwMode="auto">
          <a:xfrm>
            <a:off x="438447" y="484741"/>
            <a:ext cx="1751645" cy="490219"/>
            <a:chOff x="221" y="738"/>
            <a:chExt cx="2026" cy="567"/>
          </a:xfrm>
          <a:solidFill>
            <a:schemeClr val="bg1"/>
          </a:solidFill>
        </p:grpSpPr>
        <p:sp>
          <p:nvSpPr>
            <p:cNvPr id="11" name="Freeform 5"/>
            <p:cNvSpPr>
              <a:spLocks/>
            </p:cNvSpPr>
            <p:nvPr/>
          </p:nvSpPr>
          <p:spPr bwMode="auto">
            <a:xfrm>
              <a:off x="1003" y="818"/>
              <a:ext cx="231" cy="241"/>
            </a:xfrm>
            <a:custGeom>
              <a:avLst/>
              <a:gdLst>
                <a:gd name="T0" fmla="*/ 194 w 195"/>
                <a:gd name="T1" fmla="*/ 150 h 202"/>
                <a:gd name="T2" fmla="*/ 150 w 195"/>
                <a:gd name="T3" fmla="*/ 123 h 202"/>
                <a:gd name="T4" fmla="*/ 146 w 195"/>
                <a:gd name="T5" fmla="*/ 129 h 202"/>
                <a:gd name="T6" fmla="*/ 105 w 195"/>
                <a:gd name="T7" fmla="*/ 153 h 202"/>
                <a:gd name="T8" fmla="*/ 53 w 195"/>
                <a:gd name="T9" fmla="*/ 101 h 202"/>
                <a:gd name="T10" fmla="*/ 105 w 195"/>
                <a:gd name="T11" fmla="*/ 49 h 202"/>
                <a:gd name="T12" fmla="*/ 146 w 195"/>
                <a:gd name="T13" fmla="*/ 73 h 202"/>
                <a:gd name="T14" fmla="*/ 150 w 195"/>
                <a:gd name="T15" fmla="*/ 78 h 202"/>
                <a:gd name="T16" fmla="*/ 195 w 195"/>
                <a:gd name="T17" fmla="*/ 52 h 202"/>
                <a:gd name="T18" fmla="*/ 191 w 195"/>
                <a:gd name="T19" fmla="*/ 46 h 202"/>
                <a:gd name="T20" fmla="*/ 105 w 195"/>
                <a:gd name="T21" fmla="*/ 0 h 202"/>
                <a:gd name="T22" fmla="*/ 0 w 195"/>
                <a:gd name="T23" fmla="*/ 101 h 202"/>
                <a:gd name="T24" fmla="*/ 105 w 195"/>
                <a:gd name="T25" fmla="*/ 202 h 202"/>
                <a:gd name="T26" fmla="*/ 191 w 195"/>
                <a:gd name="T27" fmla="*/ 155 h 202"/>
                <a:gd name="T28" fmla="*/ 194 w 195"/>
                <a:gd name="T29" fmla="*/ 150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5" h="202">
                  <a:moveTo>
                    <a:pt x="194" y="150"/>
                  </a:moveTo>
                  <a:cubicBezTo>
                    <a:pt x="150" y="123"/>
                    <a:pt x="150" y="123"/>
                    <a:pt x="150" y="123"/>
                  </a:cubicBezTo>
                  <a:cubicBezTo>
                    <a:pt x="146" y="129"/>
                    <a:pt x="146" y="129"/>
                    <a:pt x="146" y="129"/>
                  </a:cubicBezTo>
                  <a:cubicBezTo>
                    <a:pt x="136" y="145"/>
                    <a:pt x="122" y="153"/>
                    <a:pt x="105" y="153"/>
                  </a:cubicBezTo>
                  <a:cubicBezTo>
                    <a:pt x="76" y="153"/>
                    <a:pt x="53" y="130"/>
                    <a:pt x="53" y="101"/>
                  </a:cubicBezTo>
                  <a:cubicBezTo>
                    <a:pt x="53" y="71"/>
                    <a:pt x="76" y="49"/>
                    <a:pt x="105" y="49"/>
                  </a:cubicBezTo>
                  <a:cubicBezTo>
                    <a:pt x="123" y="49"/>
                    <a:pt x="136" y="57"/>
                    <a:pt x="146" y="73"/>
                  </a:cubicBezTo>
                  <a:cubicBezTo>
                    <a:pt x="150" y="78"/>
                    <a:pt x="150" y="78"/>
                    <a:pt x="150" y="78"/>
                  </a:cubicBezTo>
                  <a:cubicBezTo>
                    <a:pt x="195" y="52"/>
                    <a:pt x="195" y="52"/>
                    <a:pt x="195" y="52"/>
                  </a:cubicBezTo>
                  <a:cubicBezTo>
                    <a:pt x="191" y="46"/>
                    <a:pt x="191" y="46"/>
                    <a:pt x="191" y="46"/>
                  </a:cubicBezTo>
                  <a:cubicBezTo>
                    <a:pt x="169" y="15"/>
                    <a:pt x="141" y="0"/>
                    <a:pt x="105" y="0"/>
                  </a:cubicBezTo>
                  <a:cubicBezTo>
                    <a:pt x="37" y="0"/>
                    <a:pt x="0" y="52"/>
                    <a:pt x="0" y="101"/>
                  </a:cubicBezTo>
                  <a:cubicBezTo>
                    <a:pt x="0" y="150"/>
                    <a:pt x="37" y="202"/>
                    <a:pt x="105" y="202"/>
                  </a:cubicBezTo>
                  <a:cubicBezTo>
                    <a:pt x="140" y="202"/>
                    <a:pt x="173" y="184"/>
                    <a:pt x="191" y="155"/>
                  </a:cubicBezTo>
                  <a:lnTo>
                    <a:pt x="194" y="15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13" name="Freeform 6"/>
            <p:cNvSpPr>
              <a:spLocks noEditPoints="1"/>
            </p:cNvSpPr>
            <p:nvPr/>
          </p:nvSpPr>
          <p:spPr bwMode="auto">
            <a:xfrm>
              <a:off x="1230" y="741"/>
              <a:ext cx="300" cy="318"/>
            </a:xfrm>
            <a:custGeom>
              <a:avLst/>
              <a:gdLst>
                <a:gd name="T0" fmla="*/ 0 w 300"/>
                <a:gd name="T1" fmla="*/ 318 h 318"/>
                <a:gd name="T2" fmla="*/ 74 w 300"/>
                <a:gd name="T3" fmla="*/ 318 h 318"/>
                <a:gd name="T4" fmla="*/ 95 w 300"/>
                <a:gd name="T5" fmla="*/ 263 h 318"/>
                <a:gd name="T6" fmla="*/ 205 w 300"/>
                <a:gd name="T7" fmla="*/ 263 h 318"/>
                <a:gd name="T8" fmla="*/ 227 w 300"/>
                <a:gd name="T9" fmla="*/ 318 h 318"/>
                <a:gd name="T10" fmla="*/ 300 w 300"/>
                <a:gd name="T11" fmla="*/ 318 h 318"/>
                <a:gd name="T12" fmla="*/ 169 w 300"/>
                <a:gd name="T13" fmla="*/ 0 h 318"/>
                <a:gd name="T14" fmla="*/ 104 w 300"/>
                <a:gd name="T15" fmla="*/ 0 h 318"/>
                <a:gd name="T16" fmla="*/ 121 w 300"/>
                <a:gd name="T17" fmla="*/ 41 h 318"/>
                <a:gd name="T18" fmla="*/ 0 w 300"/>
                <a:gd name="T19" fmla="*/ 318 h 318"/>
                <a:gd name="T20" fmla="*/ 151 w 300"/>
                <a:gd name="T21" fmla="*/ 125 h 318"/>
                <a:gd name="T22" fmla="*/ 181 w 300"/>
                <a:gd name="T23" fmla="*/ 200 h 318"/>
                <a:gd name="T24" fmla="*/ 120 w 300"/>
                <a:gd name="T25" fmla="*/ 200 h 318"/>
                <a:gd name="T26" fmla="*/ 151 w 300"/>
                <a:gd name="T27" fmla="*/ 125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0" h="318">
                  <a:moveTo>
                    <a:pt x="0" y="318"/>
                  </a:moveTo>
                  <a:lnTo>
                    <a:pt x="74" y="318"/>
                  </a:lnTo>
                  <a:lnTo>
                    <a:pt x="95" y="263"/>
                  </a:lnTo>
                  <a:lnTo>
                    <a:pt x="205" y="263"/>
                  </a:lnTo>
                  <a:lnTo>
                    <a:pt x="227" y="318"/>
                  </a:lnTo>
                  <a:lnTo>
                    <a:pt x="300" y="318"/>
                  </a:lnTo>
                  <a:lnTo>
                    <a:pt x="169" y="0"/>
                  </a:lnTo>
                  <a:lnTo>
                    <a:pt x="104" y="0"/>
                  </a:lnTo>
                  <a:lnTo>
                    <a:pt x="121" y="41"/>
                  </a:lnTo>
                  <a:lnTo>
                    <a:pt x="0" y="318"/>
                  </a:lnTo>
                  <a:close/>
                  <a:moveTo>
                    <a:pt x="151" y="125"/>
                  </a:moveTo>
                  <a:lnTo>
                    <a:pt x="181" y="200"/>
                  </a:lnTo>
                  <a:lnTo>
                    <a:pt x="120" y="200"/>
                  </a:lnTo>
                  <a:lnTo>
                    <a:pt x="151" y="12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14" name="Freeform 7"/>
            <p:cNvSpPr>
              <a:spLocks noEditPoints="1"/>
            </p:cNvSpPr>
            <p:nvPr/>
          </p:nvSpPr>
          <p:spPr bwMode="auto">
            <a:xfrm>
              <a:off x="1230" y="741"/>
              <a:ext cx="300" cy="318"/>
            </a:xfrm>
            <a:custGeom>
              <a:avLst/>
              <a:gdLst>
                <a:gd name="T0" fmla="*/ 0 w 300"/>
                <a:gd name="T1" fmla="*/ 318 h 318"/>
                <a:gd name="T2" fmla="*/ 74 w 300"/>
                <a:gd name="T3" fmla="*/ 318 h 318"/>
                <a:gd name="T4" fmla="*/ 95 w 300"/>
                <a:gd name="T5" fmla="*/ 263 h 318"/>
                <a:gd name="T6" fmla="*/ 205 w 300"/>
                <a:gd name="T7" fmla="*/ 263 h 318"/>
                <a:gd name="T8" fmla="*/ 227 w 300"/>
                <a:gd name="T9" fmla="*/ 318 h 318"/>
                <a:gd name="T10" fmla="*/ 300 w 300"/>
                <a:gd name="T11" fmla="*/ 318 h 318"/>
                <a:gd name="T12" fmla="*/ 169 w 300"/>
                <a:gd name="T13" fmla="*/ 0 h 318"/>
                <a:gd name="T14" fmla="*/ 104 w 300"/>
                <a:gd name="T15" fmla="*/ 0 h 318"/>
                <a:gd name="T16" fmla="*/ 121 w 300"/>
                <a:gd name="T17" fmla="*/ 41 h 318"/>
                <a:gd name="T18" fmla="*/ 0 w 300"/>
                <a:gd name="T19" fmla="*/ 318 h 318"/>
                <a:gd name="T20" fmla="*/ 151 w 300"/>
                <a:gd name="T21" fmla="*/ 125 h 318"/>
                <a:gd name="T22" fmla="*/ 181 w 300"/>
                <a:gd name="T23" fmla="*/ 200 h 318"/>
                <a:gd name="T24" fmla="*/ 120 w 300"/>
                <a:gd name="T25" fmla="*/ 200 h 318"/>
                <a:gd name="T26" fmla="*/ 151 w 300"/>
                <a:gd name="T27" fmla="*/ 125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0" h="318">
                  <a:moveTo>
                    <a:pt x="0" y="318"/>
                  </a:moveTo>
                  <a:lnTo>
                    <a:pt x="74" y="318"/>
                  </a:lnTo>
                  <a:lnTo>
                    <a:pt x="95" y="263"/>
                  </a:lnTo>
                  <a:lnTo>
                    <a:pt x="205" y="263"/>
                  </a:lnTo>
                  <a:lnTo>
                    <a:pt x="227" y="318"/>
                  </a:lnTo>
                  <a:lnTo>
                    <a:pt x="300" y="318"/>
                  </a:lnTo>
                  <a:lnTo>
                    <a:pt x="169" y="0"/>
                  </a:lnTo>
                  <a:lnTo>
                    <a:pt x="104" y="0"/>
                  </a:lnTo>
                  <a:lnTo>
                    <a:pt x="121" y="41"/>
                  </a:lnTo>
                  <a:lnTo>
                    <a:pt x="0" y="318"/>
                  </a:lnTo>
                  <a:moveTo>
                    <a:pt x="151" y="125"/>
                  </a:moveTo>
                  <a:lnTo>
                    <a:pt x="181" y="200"/>
                  </a:lnTo>
                  <a:lnTo>
                    <a:pt x="120" y="200"/>
                  </a:lnTo>
                  <a:lnTo>
                    <a:pt x="151" y="125"/>
                  </a:ln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16" name="Freeform 8"/>
            <p:cNvSpPr>
              <a:spLocks/>
            </p:cNvSpPr>
            <p:nvPr/>
          </p:nvSpPr>
          <p:spPr bwMode="auto">
            <a:xfrm>
              <a:off x="1533" y="741"/>
              <a:ext cx="167" cy="318"/>
            </a:xfrm>
            <a:custGeom>
              <a:avLst/>
              <a:gdLst>
                <a:gd name="T0" fmla="*/ 23 w 141"/>
                <a:gd name="T1" fmla="*/ 267 h 267"/>
                <a:gd name="T2" fmla="*/ 78 w 141"/>
                <a:gd name="T3" fmla="*/ 267 h 267"/>
                <a:gd name="T4" fmla="*/ 78 w 141"/>
                <a:gd name="T5" fmla="*/ 147 h 267"/>
                <a:gd name="T6" fmla="*/ 113 w 141"/>
                <a:gd name="T7" fmla="*/ 147 h 267"/>
                <a:gd name="T8" fmla="*/ 113 w 141"/>
                <a:gd name="T9" fmla="*/ 97 h 267"/>
                <a:gd name="T10" fmla="*/ 78 w 141"/>
                <a:gd name="T11" fmla="*/ 97 h 267"/>
                <a:gd name="T12" fmla="*/ 78 w 141"/>
                <a:gd name="T13" fmla="*/ 73 h 267"/>
                <a:gd name="T14" fmla="*/ 97 w 141"/>
                <a:gd name="T15" fmla="*/ 52 h 267"/>
                <a:gd name="T16" fmla="*/ 112 w 141"/>
                <a:gd name="T17" fmla="*/ 55 h 267"/>
                <a:gd name="T18" fmla="*/ 118 w 141"/>
                <a:gd name="T19" fmla="*/ 57 h 267"/>
                <a:gd name="T20" fmla="*/ 141 w 141"/>
                <a:gd name="T21" fmla="*/ 8 h 267"/>
                <a:gd name="T22" fmla="*/ 134 w 141"/>
                <a:gd name="T23" fmla="*/ 6 h 267"/>
                <a:gd name="T24" fmla="*/ 101 w 141"/>
                <a:gd name="T25" fmla="*/ 0 h 267"/>
                <a:gd name="T26" fmla="*/ 42 w 141"/>
                <a:gd name="T27" fmla="*/ 23 h 267"/>
                <a:gd name="T28" fmla="*/ 23 w 141"/>
                <a:gd name="T29" fmla="*/ 75 h 267"/>
                <a:gd name="T30" fmla="*/ 23 w 141"/>
                <a:gd name="T31" fmla="*/ 97 h 267"/>
                <a:gd name="T32" fmla="*/ 0 w 141"/>
                <a:gd name="T33" fmla="*/ 97 h 267"/>
                <a:gd name="T34" fmla="*/ 0 w 141"/>
                <a:gd name="T35" fmla="*/ 147 h 267"/>
                <a:gd name="T36" fmla="*/ 23 w 141"/>
                <a:gd name="T37" fmla="*/ 147 h 267"/>
                <a:gd name="T38" fmla="*/ 23 w 141"/>
                <a:gd name="T39" fmla="*/ 267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1" h="267">
                  <a:moveTo>
                    <a:pt x="23" y="267"/>
                  </a:moveTo>
                  <a:cubicBezTo>
                    <a:pt x="78" y="267"/>
                    <a:pt x="78" y="267"/>
                    <a:pt x="78" y="267"/>
                  </a:cubicBezTo>
                  <a:cubicBezTo>
                    <a:pt x="78" y="147"/>
                    <a:pt x="78" y="147"/>
                    <a:pt x="78" y="147"/>
                  </a:cubicBezTo>
                  <a:cubicBezTo>
                    <a:pt x="113" y="147"/>
                    <a:pt x="113" y="147"/>
                    <a:pt x="113" y="147"/>
                  </a:cubicBezTo>
                  <a:cubicBezTo>
                    <a:pt x="113" y="97"/>
                    <a:pt x="113" y="97"/>
                    <a:pt x="113" y="97"/>
                  </a:cubicBezTo>
                  <a:cubicBezTo>
                    <a:pt x="78" y="97"/>
                    <a:pt x="78" y="97"/>
                    <a:pt x="78" y="97"/>
                  </a:cubicBezTo>
                  <a:cubicBezTo>
                    <a:pt x="78" y="73"/>
                    <a:pt x="78" y="73"/>
                    <a:pt x="78" y="73"/>
                  </a:cubicBezTo>
                  <a:cubicBezTo>
                    <a:pt x="78" y="63"/>
                    <a:pt x="84" y="52"/>
                    <a:pt x="97" y="52"/>
                  </a:cubicBezTo>
                  <a:cubicBezTo>
                    <a:pt x="104" y="52"/>
                    <a:pt x="108" y="53"/>
                    <a:pt x="112" y="55"/>
                  </a:cubicBezTo>
                  <a:cubicBezTo>
                    <a:pt x="118" y="57"/>
                    <a:pt x="118" y="57"/>
                    <a:pt x="118" y="57"/>
                  </a:cubicBezTo>
                  <a:cubicBezTo>
                    <a:pt x="141" y="8"/>
                    <a:pt x="141" y="8"/>
                    <a:pt x="141" y="8"/>
                  </a:cubicBezTo>
                  <a:cubicBezTo>
                    <a:pt x="134" y="6"/>
                    <a:pt x="134" y="6"/>
                    <a:pt x="134" y="6"/>
                  </a:cubicBezTo>
                  <a:cubicBezTo>
                    <a:pt x="124" y="2"/>
                    <a:pt x="110" y="0"/>
                    <a:pt x="101" y="0"/>
                  </a:cubicBezTo>
                  <a:cubicBezTo>
                    <a:pt x="76" y="0"/>
                    <a:pt x="56" y="8"/>
                    <a:pt x="42" y="23"/>
                  </a:cubicBezTo>
                  <a:cubicBezTo>
                    <a:pt x="30" y="37"/>
                    <a:pt x="23" y="55"/>
                    <a:pt x="23" y="75"/>
                  </a:cubicBezTo>
                  <a:cubicBezTo>
                    <a:pt x="23" y="97"/>
                    <a:pt x="23" y="97"/>
                    <a:pt x="23" y="97"/>
                  </a:cubicBezTo>
                  <a:cubicBezTo>
                    <a:pt x="0" y="97"/>
                    <a:pt x="0" y="97"/>
                    <a:pt x="0" y="97"/>
                  </a:cubicBezTo>
                  <a:cubicBezTo>
                    <a:pt x="0" y="147"/>
                    <a:pt x="0" y="147"/>
                    <a:pt x="0" y="147"/>
                  </a:cubicBezTo>
                  <a:cubicBezTo>
                    <a:pt x="23" y="147"/>
                    <a:pt x="23" y="147"/>
                    <a:pt x="23" y="147"/>
                  </a:cubicBezTo>
                  <a:lnTo>
                    <a:pt x="23" y="267"/>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17" name="Freeform 9"/>
            <p:cNvSpPr>
              <a:spLocks/>
            </p:cNvSpPr>
            <p:nvPr/>
          </p:nvSpPr>
          <p:spPr bwMode="auto">
            <a:xfrm>
              <a:off x="701" y="738"/>
              <a:ext cx="275" cy="321"/>
            </a:xfrm>
            <a:custGeom>
              <a:avLst/>
              <a:gdLst>
                <a:gd name="T0" fmla="*/ 0 w 275"/>
                <a:gd name="T1" fmla="*/ 0 h 321"/>
                <a:gd name="T2" fmla="*/ 0 w 275"/>
                <a:gd name="T3" fmla="*/ 319 h 321"/>
                <a:gd name="T4" fmla="*/ 70 w 275"/>
                <a:gd name="T5" fmla="*/ 321 h 321"/>
                <a:gd name="T6" fmla="*/ 70 w 275"/>
                <a:gd name="T7" fmla="*/ 137 h 321"/>
                <a:gd name="T8" fmla="*/ 137 w 275"/>
                <a:gd name="T9" fmla="*/ 188 h 321"/>
                <a:gd name="T10" fmla="*/ 205 w 275"/>
                <a:gd name="T11" fmla="*/ 137 h 321"/>
                <a:gd name="T12" fmla="*/ 205 w 275"/>
                <a:gd name="T13" fmla="*/ 321 h 321"/>
                <a:gd name="T14" fmla="*/ 274 w 275"/>
                <a:gd name="T15" fmla="*/ 321 h 321"/>
                <a:gd name="T16" fmla="*/ 275 w 275"/>
                <a:gd name="T17" fmla="*/ 0 h 321"/>
                <a:gd name="T18" fmla="*/ 137 w 275"/>
                <a:gd name="T19" fmla="*/ 105 h 321"/>
                <a:gd name="T20" fmla="*/ 0 w 275"/>
                <a:gd name="T21" fmla="*/ 0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5" h="321">
                  <a:moveTo>
                    <a:pt x="0" y="0"/>
                  </a:moveTo>
                  <a:lnTo>
                    <a:pt x="0" y="319"/>
                  </a:lnTo>
                  <a:lnTo>
                    <a:pt x="70" y="321"/>
                  </a:lnTo>
                  <a:lnTo>
                    <a:pt x="70" y="137"/>
                  </a:lnTo>
                  <a:lnTo>
                    <a:pt x="137" y="188"/>
                  </a:lnTo>
                  <a:lnTo>
                    <a:pt x="205" y="137"/>
                  </a:lnTo>
                  <a:lnTo>
                    <a:pt x="205" y="321"/>
                  </a:lnTo>
                  <a:lnTo>
                    <a:pt x="274" y="321"/>
                  </a:lnTo>
                  <a:lnTo>
                    <a:pt x="275" y="0"/>
                  </a:lnTo>
                  <a:lnTo>
                    <a:pt x="137" y="105"/>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18" name="Freeform 10"/>
            <p:cNvSpPr>
              <a:spLocks noEditPoints="1"/>
            </p:cNvSpPr>
            <p:nvPr/>
          </p:nvSpPr>
          <p:spPr bwMode="auto">
            <a:xfrm>
              <a:off x="1687" y="819"/>
              <a:ext cx="241" cy="240"/>
            </a:xfrm>
            <a:custGeom>
              <a:avLst/>
              <a:gdLst>
                <a:gd name="T0" fmla="*/ 105 w 204"/>
                <a:gd name="T1" fmla="*/ 0 h 201"/>
                <a:gd name="T2" fmla="*/ 0 w 204"/>
                <a:gd name="T3" fmla="*/ 100 h 201"/>
                <a:gd name="T4" fmla="*/ 105 w 204"/>
                <a:gd name="T5" fmla="*/ 201 h 201"/>
                <a:gd name="T6" fmla="*/ 105 w 204"/>
                <a:gd name="T7" fmla="*/ 201 h 201"/>
                <a:gd name="T8" fmla="*/ 105 w 204"/>
                <a:gd name="T9" fmla="*/ 201 h 201"/>
                <a:gd name="T10" fmla="*/ 188 w 204"/>
                <a:gd name="T11" fmla="*/ 161 h 201"/>
                <a:gd name="T12" fmla="*/ 144 w 204"/>
                <a:gd name="T13" fmla="*/ 137 h 201"/>
                <a:gd name="T14" fmla="*/ 104 w 204"/>
                <a:gd name="T15" fmla="*/ 154 h 201"/>
                <a:gd name="T16" fmla="*/ 56 w 204"/>
                <a:gd name="T17" fmla="*/ 120 h 201"/>
                <a:gd name="T18" fmla="*/ 204 w 204"/>
                <a:gd name="T19" fmla="*/ 120 h 201"/>
                <a:gd name="T20" fmla="*/ 204 w 204"/>
                <a:gd name="T21" fmla="*/ 107 h 201"/>
                <a:gd name="T22" fmla="*/ 105 w 204"/>
                <a:gd name="T23" fmla="*/ 0 h 201"/>
                <a:gd name="T24" fmla="*/ 58 w 204"/>
                <a:gd name="T25" fmla="*/ 76 h 201"/>
                <a:gd name="T26" fmla="*/ 100 w 204"/>
                <a:gd name="T27" fmla="*/ 47 h 201"/>
                <a:gd name="T28" fmla="*/ 143 w 204"/>
                <a:gd name="T29" fmla="*/ 76 h 201"/>
                <a:gd name="T30" fmla="*/ 58 w 204"/>
                <a:gd name="T31" fmla="*/ 76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4" h="201">
                  <a:moveTo>
                    <a:pt x="105" y="0"/>
                  </a:moveTo>
                  <a:cubicBezTo>
                    <a:pt x="37" y="0"/>
                    <a:pt x="0" y="52"/>
                    <a:pt x="0" y="100"/>
                  </a:cubicBezTo>
                  <a:cubicBezTo>
                    <a:pt x="0" y="149"/>
                    <a:pt x="37" y="201"/>
                    <a:pt x="105" y="201"/>
                  </a:cubicBezTo>
                  <a:cubicBezTo>
                    <a:pt x="105" y="201"/>
                    <a:pt x="105" y="201"/>
                    <a:pt x="105" y="201"/>
                  </a:cubicBezTo>
                  <a:cubicBezTo>
                    <a:pt x="105" y="201"/>
                    <a:pt x="105" y="201"/>
                    <a:pt x="105" y="201"/>
                  </a:cubicBezTo>
                  <a:cubicBezTo>
                    <a:pt x="136" y="201"/>
                    <a:pt x="165" y="186"/>
                    <a:pt x="188" y="161"/>
                  </a:cubicBezTo>
                  <a:cubicBezTo>
                    <a:pt x="144" y="137"/>
                    <a:pt x="144" y="137"/>
                    <a:pt x="144" y="137"/>
                  </a:cubicBezTo>
                  <a:cubicBezTo>
                    <a:pt x="132" y="148"/>
                    <a:pt x="119" y="154"/>
                    <a:pt x="104" y="154"/>
                  </a:cubicBezTo>
                  <a:cubicBezTo>
                    <a:pt x="81" y="154"/>
                    <a:pt x="62" y="140"/>
                    <a:pt x="56" y="120"/>
                  </a:cubicBezTo>
                  <a:cubicBezTo>
                    <a:pt x="204" y="120"/>
                    <a:pt x="204" y="120"/>
                    <a:pt x="204" y="120"/>
                  </a:cubicBezTo>
                  <a:cubicBezTo>
                    <a:pt x="204" y="107"/>
                    <a:pt x="204" y="107"/>
                    <a:pt x="204" y="107"/>
                  </a:cubicBezTo>
                  <a:cubicBezTo>
                    <a:pt x="204" y="33"/>
                    <a:pt x="146" y="0"/>
                    <a:pt x="105" y="0"/>
                  </a:cubicBezTo>
                  <a:close/>
                  <a:moveTo>
                    <a:pt x="58" y="76"/>
                  </a:moveTo>
                  <a:cubicBezTo>
                    <a:pt x="65" y="57"/>
                    <a:pt x="80" y="47"/>
                    <a:pt x="100" y="47"/>
                  </a:cubicBezTo>
                  <a:cubicBezTo>
                    <a:pt x="119" y="47"/>
                    <a:pt x="135" y="57"/>
                    <a:pt x="143" y="76"/>
                  </a:cubicBezTo>
                  <a:lnTo>
                    <a:pt x="58" y="7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19" name="Freeform 11"/>
            <p:cNvSpPr>
              <a:spLocks noEditPoints="1"/>
            </p:cNvSpPr>
            <p:nvPr/>
          </p:nvSpPr>
          <p:spPr bwMode="auto">
            <a:xfrm>
              <a:off x="1948" y="819"/>
              <a:ext cx="242" cy="240"/>
            </a:xfrm>
            <a:custGeom>
              <a:avLst/>
              <a:gdLst>
                <a:gd name="T0" fmla="*/ 105 w 204"/>
                <a:gd name="T1" fmla="*/ 0 h 201"/>
                <a:gd name="T2" fmla="*/ 0 w 204"/>
                <a:gd name="T3" fmla="*/ 101 h 201"/>
                <a:gd name="T4" fmla="*/ 105 w 204"/>
                <a:gd name="T5" fmla="*/ 201 h 201"/>
                <a:gd name="T6" fmla="*/ 105 w 204"/>
                <a:gd name="T7" fmla="*/ 201 h 201"/>
                <a:gd name="T8" fmla="*/ 105 w 204"/>
                <a:gd name="T9" fmla="*/ 201 h 201"/>
                <a:gd name="T10" fmla="*/ 188 w 204"/>
                <a:gd name="T11" fmla="*/ 161 h 201"/>
                <a:gd name="T12" fmla="*/ 144 w 204"/>
                <a:gd name="T13" fmla="*/ 137 h 201"/>
                <a:gd name="T14" fmla="*/ 104 w 204"/>
                <a:gd name="T15" fmla="*/ 155 h 201"/>
                <a:gd name="T16" fmla="*/ 57 w 204"/>
                <a:gd name="T17" fmla="*/ 120 h 201"/>
                <a:gd name="T18" fmla="*/ 204 w 204"/>
                <a:gd name="T19" fmla="*/ 120 h 201"/>
                <a:gd name="T20" fmla="*/ 204 w 204"/>
                <a:gd name="T21" fmla="*/ 107 h 201"/>
                <a:gd name="T22" fmla="*/ 105 w 204"/>
                <a:gd name="T23" fmla="*/ 0 h 201"/>
                <a:gd name="T24" fmla="*/ 58 w 204"/>
                <a:gd name="T25" fmla="*/ 76 h 201"/>
                <a:gd name="T26" fmla="*/ 100 w 204"/>
                <a:gd name="T27" fmla="*/ 47 h 201"/>
                <a:gd name="T28" fmla="*/ 143 w 204"/>
                <a:gd name="T29" fmla="*/ 76 h 201"/>
                <a:gd name="T30" fmla="*/ 58 w 204"/>
                <a:gd name="T31" fmla="*/ 76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4" h="201">
                  <a:moveTo>
                    <a:pt x="105" y="0"/>
                  </a:moveTo>
                  <a:cubicBezTo>
                    <a:pt x="37" y="0"/>
                    <a:pt x="0" y="52"/>
                    <a:pt x="0" y="101"/>
                  </a:cubicBezTo>
                  <a:cubicBezTo>
                    <a:pt x="0" y="149"/>
                    <a:pt x="37" y="201"/>
                    <a:pt x="105" y="201"/>
                  </a:cubicBezTo>
                  <a:cubicBezTo>
                    <a:pt x="105" y="201"/>
                    <a:pt x="105" y="201"/>
                    <a:pt x="105" y="201"/>
                  </a:cubicBezTo>
                  <a:cubicBezTo>
                    <a:pt x="105" y="201"/>
                    <a:pt x="105" y="201"/>
                    <a:pt x="105" y="201"/>
                  </a:cubicBezTo>
                  <a:cubicBezTo>
                    <a:pt x="136" y="201"/>
                    <a:pt x="166" y="187"/>
                    <a:pt x="188" y="161"/>
                  </a:cubicBezTo>
                  <a:cubicBezTo>
                    <a:pt x="144" y="137"/>
                    <a:pt x="144" y="137"/>
                    <a:pt x="144" y="137"/>
                  </a:cubicBezTo>
                  <a:cubicBezTo>
                    <a:pt x="133" y="148"/>
                    <a:pt x="119" y="155"/>
                    <a:pt x="104" y="155"/>
                  </a:cubicBezTo>
                  <a:cubicBezTo>
                    <a:pt x="82" y="154"/>
                    <a:pt x="62" y="140"/>
                    <a:pt x="57" y="120"/>
                  </a:cubicBezTo>
                  <a:cubicBezTo>
                    <a:pt x="204" y="120"/>
                    <a:pt x="204" y="120"/>
                    <a:pt x="204" y="120"/>
                  </a:cubicBezTo>
                  <a:cubicBezTo>
                    <a:pt x="204" y="107"/>
                    <a:pt x="204" y="107"/>
                    <a:pt x="204" y="107"/>
                  </a:cubicBezTo>
                  <a:cubicBezTo>
                    <a:pt x="204" y="33"/>
                    <a:pt x="146" y="0"/>
                    <a:pt x="105" y="0"/>
                  </a:cubicBezTo>
                  <a:close/>
                  <a:moveTo>
                    <a:pt x="58" y="76"/>
                  </a:moveTo>
                  <a:cubicBezTo>
                    <a:pt x="65" y="58"/>
                    <a:pt x="80" y="47"/>
                    <a:pt x="100" y="47"/>
                  </a:cubicBezTo>
                  <a:cubicBezTo>
                    <a:pt x="120" y="47"/>
                    <a:pt x="135" y="57"/>
                    <a:pt x="143" y="76"/>
                  </a:cubicBezTo>
                  <a:lnTo>
                    <a:pt x="58" y="7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20" name="Freeform 12"/>
            <p:cNvSpPr>
              <a:spLocks/>
            </p:cNvSpPr>
            <p:nvPr/>
          </p:nvSpPr>
          <p:spPr bwMode="auto">
            <a:xfrm>
              <a:off x="2182" y="808"/>
              <a:ext cx="27" cy="35"/>
            </a:xfrm>
            <a:custGeom>
              <a:avLst/>
              <a:gdLst>
                <a:gd name="T0" fmla="*/ 0 w 27"/>
                <a:gd name="T1" fmla="*/ 0 h 35"/>
                <a:gd name="T2" fmla="*/ 27 w 27"/>
                <a:gd name="T3" fmla="*/ 0 h 35"/>
                <a:gd name="T4" fmla="*/ 27 w 27"/>
                <a:gd name="T5" fmla="*/ 6 h 35"/>
                <a:gd name="T6" fmla="*/ 16 w 27"/>
                <a:gd name="T7" fmla="*/ 6 h 35"/>
                <a:gd name="T8" fmla="*/ 16 w 27"/>
                <a:gd name="T9" fmla="*/ 35 h 35"/>
                <a:gd name="T10" fmla="*/ 11 w 27"/>
                <a:gd name="T11" fmla="*/ 35 h 35"/>
                <a:gd name="T12" fmla="*/ 11 w 27"/>
                <a:gd name="T13" fmla="*/ 6 h 35"/>
                <a:gd name="T14" fmla="*/ 0 w 27"/>
                <a:gd name="T15" fmla="*/ 6 h 35"/>
                <a:gd name="T16" fmla="*/ 0 w 27"/>
                <a:gd name="T17"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 h="35">
                  <a:moveTo>
                    <a:pt x="0" y="0"/>
                  </a:moveTo>
                  <a:lnTo>
                    <a:pt x="27" y="0"/>
                  </a:lnTo>
                  <a:lnTo>
                    <a:pt x="27" y="6"/>
                  </a:lnTo>
                  <a:lnTo>
                    <a:pt x="16" y="6"/>
                  </a:lnTo>
                  <a:lnTo>
                    <a:pt x="16" y="35"/>
                  </a:lnTo>
                  <a:lnTo>
                    <a:pt x="11" y="35"/>
                  </a:lnTo>
                  <a:lnTo>
                    <a:pt x="11" y="6"/>
                  </a:lnTo>
                  <a:lnTo>
                    <a:pt x="0" y="6"/>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21" name="Freeform 13"/>
            <p:cNvSpPr>
              <a:spLocks/>
            </p:cNvSpPr>
            <p:nvPr/>
          </p:nvSpPr>
          <p:spPr bwMode="auto">
            <a:xfrm>
              <a:off x="2213" y="808"/>
              <a:ext cx="34" cy="35"/>
            </a:xfrm>
            <a:custGeom>
              <a:avLst/>
              <a:gdLst>
                <a:gd name="T0" fmla="*/ 0 w 34"/>
                <a:gd name="T1" fmla="*/ 0 h 35"/>
                <a:gd name="T2" fmla="*/ 8 w 34"/>
                <a:gd name="T3" fmla="*/ 0 h 35"/>
                <a:gd name="T4" fmla="*/ 17 w 34"/>
                <a:gd name="T5" fmla="*/ 27 h 35"/>
                <a:gd name="T6" fmla="*/ 17 w 34"/>
                <a:gd name="T7" fmla="*/ 27 h 35"/>
                <a:gd name="T8" fmla="*/ 27 w 34"/>
                <a:gd name="T9" fmla="*/ 0 h 35"/>
                <a:gd name="T10" fmla="*/ 34 w 34"/>
                <a:gd name="T11" fmla="*/ 0 h 35"/>
                <a:gd name="T12" fmla="*/ 34 w 34"/>
                <a:gd name="T13" fmla="*/ 35 h 35"/>
                <a:gd name="T14" fmla="*/ 29 w 34"/>
                <a:gd name="T15" fmla="*/ 35 h 35"/>
                <a:gd name="T16" fmla="*/ 29 w 34"/>
                <a:gd name="T17" fmla="*/ 9 h 35"/>
                <a:gd name="T18" fmla="*/ 29 w 34"/>
                <a:gd name="T19" fmla="*/ 9 h 35"/>
                <a:gd name="T20" fmla="*/ 20 w 34"/>
                <a:gd name="T21" fmla="*/ 35 h 35"/>
                <a:gd name="T22" fmla="*/ 15 w 34"/>
                <a:gd name="T23" fmla="*/ 35 h 35"/>
                <a:gd name="T24" fmla="*/ 6 w 34"/>
                <a:gd name="T25" fmla="*/ 9 h 35"/>
                <a:gd name="T26" fmla="*/ 6 w 34"/>
                <a:gd name="T27" fmla="*/ 9 h 35"/>
                <a:gd name="T28" fmla="*/ 6 w 34"/>
                <a:gd name="T29" fmla="*/ 35 h 35"/>
                <a:gd name="T30" fmla="*/ 0 w 34"/>
                <a:gd name="T31" fmla="*/ 35 h 35"/>
                <a:gd name="T32" fmla="*/ 0 w 34"/>
                <a:gd name="T33"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 h="35">
                  <a:moveTo>
                    <a:pt x="0" y="0"/>
                  </a:moveTo>
                  <a:lnTo>
                    <a:pt x="8" y="0"/>
                  </a:lnTo>
                  <a:lnTo>
                    <a:pt x="17" y="27"/>
                  </a:lnTo>
                  <a:lnTo>
                    <a:pt x="17" y="27"/>
                  </a:lnTo>
                  <a:lnTo>
                    <a:pt x="27" y="0"/>
                  </a:lnTo>
                  <a:lnTo>
                    <a:pt x="34" y="0"/>
                  </a:lnTo>
                  <a:lnTo>
                    <a:pt x="34" y="35"/>
                  </a:lnTo>
                  <a:lnTo>
                    <a:pt x="29" y="35"/>
                  </a:lnTo>
                  <a:lnTo>
                    <a:pt x="29" y="9"/>
                  </a:lnTo>
                  <a:lnTo>
                    <a:pt x="29" y="9"/>
                  </a:lnTo>
                  <a:lnTo>
                    <a:pt x="20" y="35"/>
                  </a:lnTo>
                  <a:lnTo>
                    <a:pt x="15" y="35"/>
                  </a:lnTo>
                  <a:lnTo>
                    <a:pt x="6" y="9"/>
                  </a:lnTo>
                  <a:lnTo>
                    <a:pt x="6" y="9"/>
                  </a:lnTo>
                  <a:lnTo>
                    <a:pt x="6" y="35"/>
                  </a:lnTo>
                  <a:lnTo>
                    <a:pt x="0" y="35"/>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22" name="Freeform 14"/>
            <p:cNvSpPr>
              <a:spLocks/>
            </p:cNvSpPr>
            <p:nvPr/>
          </p:nvSpPr>
          <p:spPr bwMode="auto">
            <a:xfrm>
              <a:off x="221" y="738"/>
              <a:ext cx="173" cy="398"/>
            </a:xfrm>
            <a:custGeom>
              <a:avLst/>
              <a:gdLst>
                <a:gd name="T0" fmla="*/ 71 w 173"/>
                <a:gd name="T1" fmla="*/ 273 h 398"/>
                <a:gd name="T2" fmla="*/ 71 w 173"/>
                <a:gd name="T3" fmla="*/ 111 h 398"/>
                <a:gd name="T4" fmla="*/ 173 w 173"/>
                <a:gd name="T5" fmla="*/ 159 h 398"/>
                <a:gd name="T6" fmla="*/ 173 w 173"/>
                <a:gd name="T7" fmla="*/ 80 h 398"/>
                <a:gd name="T8" fmla="*/ 0 w 173"/>
                <a:gd name="T9" fmla="*/ 0 h 398"/>
                <a:gd name="T10" fmla="*/ 0 w 173"/>
                <a:gd name="T11" fmla="*/ 318 h 398"/>
                <a:gd name="T12" fmla="*/ 173 w 173"/>
                <a:gd name="T13" fmla="*/ 398 h 398"/>
                <a:gd name="T14" fmla="*/ 173 w 173"/>
                <a:gd name="T15" fmla="*/ 321 h 398"/>
                <a:gd name="T16" fmla="*/ 71 w 173"/>
                <a:gd name="T17" fmla="*/ 273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3" h="398">
                  <a:moveTo>
                    <a:pt x="71" y="273"/>
                  </a:moveTo>
                  <a:lnTo>
                    <a:pt x="71" y="111"/>
                  </a:lnTo>
                  <a:lnTo>
                    <a:pt x="173" y="159"/>
                  </a:lnTo>
                  <a:lnTo>
                    <a:pt x="173" y="80"/>
                  </a:lnTo>
                  <a:lnTo>
                    <a:pt x="0" y="0"/>
                  </a:lnTo>
                  <a:lnTo>
                    <a:pt x="0" y="318"/>
                  </a:lnTo>
                  <a:lnTo>
                    <a:pt x="173" y="398"/>
                  </a:lnTo>
                  <a:lnTo>
                    <a:pt x="173" y="321"/>
                  </a:lnTo>
                  <a:lnTo>
                    <a:pt x="71" y="27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23" name="Freeform 15"/>
            <p:cNvSpPr>
              <a:spLocks/>
            </p:cNvSpPr>
            <p:nvPr/>
          </p:nvSpPr>
          <p:spPr bwMode="auto">
            <a:xfrm>
              <a:off x="394" y="738"/>
              <a:ext cx="172" cy="398"/>
            </a:xfrm>
            <a:custGeom>
              <a:avLst/>
              <a:gdLst>
                <a:gd name="T0" fmla="*/ 102 w 172"/>
                <a:gd name="T1" fmla="*/ 273 h 398"/>
                <a:gd name="T2" fmla="*/ 102 w 172"/>
                <a:gd name="T3" fmla="*/ 111 h 398"/>
                <a:gd name="T4" fmla="*/ 0 w 172"/>
                <a:gd name="T5" fmla="*/ 159 h 398"/>
                <a:gd name="T6" fmla="*/ 0 w 172"/>
                <a:gd name="T7" fmla="*/ 80 h 398"/>
                <a:gd name="T8" fmla="*/ 172 w 172"/>
                <a:gd name="T9" fmla="*/ 0 h 398"/>
                <a:gd name="T10" fmla="*/ 172 w 172"/>
                <a:gd name="T11" fmla="*/ 318 h 398"/>
                <a:gd name="T12" fmla="*/ 0 w 172"/>
                <a:gd name="T13" fmla="*/ 398 h 398"/>
                <a:gd name="T14" fmla="*/ 0 w 172"/>
                <a:gd name="T15" fmla="*/ 321 h 398"/>
                <a:gd name="T16" fmla="*/ 102 w 172"/>
                <a:gd name="T17" fmla="*/ 273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2" h="398">
                  <a:moveTo>
                    <a:pt x="102" y="273"/>
                  </a:moveTo>
                  <a:lnTo>
                    <a:pt x="102" y="111"/>
                  </a:lnTo>
                  <a:lnTo>
                    <a:pt x="0" y="159"/>
                  </a:lnTo>
                  <a:lnTo>
                    <a:pt x="0" y="80"/>
                  </a:lnTo>
                  <a:lnTo>
                    <a:pt x="172" y="0"/>
                  </a:lnTo>
                  <a:lnTo>
                    <a:pt x="172" y="318"/>
                  </a:lnTo>
                  <a:lnTo>
                    <a:pt x="0" y="398"/>
                  </a:lnTo>
                  <a:lnTo>
                    <a:pt x="0" y="321"/>
                  </a:lnTo>
                  <a:lnTo>
                    <a:pt x="102" y="27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24" name="Freeform 16"/>
            <p:cNvSpPr>
              <a:spLocks/>
            </p:cNvSpPr>
            <p:nvPr/>
          </p:nvSpPr>
          <p:spPr bwMode="auto">
            <a:xfrm>
              <a:off x="701" y="1137"/>
              <a:ext cx="93" cy="125"/>
            </a:xfrm>
            <a:custGeom>
              <a:avLst/>
              <a:gdLst>
                <a:gd name="T0" fmla="*/ 57 w 93"/>
                <a:gd name="T1" fmla="*/ 125 h 125"/>
                <a:gd name="T2" fmla="*/ 37 w 93"/>
                <a:gd name="T3" fmla="*/ 125 h 125"/>
                <a:gd name="T4" fmla="*/ 37 w 93"/>
                <a:gd name="T5" fmla="*/ 18 h 125"/>
                <a:gd name="T6" fmla="*/ 0 w 93"/>
                <a:gd name="T7" fmla="*/ 18 h 125"/>
                <a:gd name="T8" fmla="*/ 0 w 93"/>
                <a:gd name="T9" fmla="*/ 0 h 125"/>
                <a:gd name="T10" fmla="*/ 93 w 93"/>
                <a:gd name="T11" fmla="*/ 0 h 125"/>
                <a:gd name="T12" fmla="*/ 93 w 93"/>
                <a:gd name="T13" fmla="*/ 18 h 125"/>
                <a:gd name="T14" fmla="*/ 57 w 93"/>
                <a:gd name="T15" fmla="*/ 18 h 125"/>
                <a:gd name="T16" fmla="*/ 57 w 93"/>
                <a:gd name="T17" fmla="*/ 125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3" h="125">
                  <a:moveTo>
                    <a:pt x="57" y="125"/>
                  </a:moveTo>
                  <a:lnTo>
                    <a:pt x="37" y="125"/>
                  </a:lnTo>
                  <a:lnTo>
                    <a:pt x="37" y="18"/>
                  </a:lnTo>
                  <a:lnTo>
                    <a:pt x="0" y="18"/>
                  </a:lnTo>
                  <a:lnTo>
                    <a:pt x="0" y="0"/>
                  </a:lnTo>
                  <a:lnTo>
                    <a:pt x="93" y="0"/>
                  </a:lnTo>
                  <a:lnTo>
                    <a:pt x="93" y="18"/>
                  </a:lnTo>
                  <a:lnTo>
                    <a:pt x="57" y="18"/>
                  </a:lnTo>
                  <a:lnTo>
                    <a:pt x="57" y="12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25" name="Freeform 17"/>
            <p:cNvSpPr>
              <a:spLocks noEditPoints="1"/>
            </p:cNvSpPr>
            <p:nvPr/>
          </p:nvSpPr>
          <p:spPr bwMode="auto">
            <a:xfrm>
              <a:off x="791" y="1166"/>
              <a:ext cx="90" cy="98"/>
            </a:xfrm>
            <a:custGeom>
              <a:avLst/>
              <a:gdLst>
                <a:gd name="T0" fmla="*/ 76 w 76"/>
                <a:gd name="T1" fmla="*/ 41 h 83"/>
                <a:gd name="T2" fmla="*/ 65 w 76"/>
                <a:gd name="T3" fmla="*/ 72 h 83"/>
                <a:gd name="T4" fmla="*/ 37 w 76"/>
                <a:gd name="T5" fmla="*/ 83 h 83"/>
                <a:gd name="T6" fmla="*/ 18 w 76"/>
                <a:gd name="T7" fmla="*/ 78 h 83"/>
                <a:gd name="T8" fmla="*/ 4 w 76"/>
                <a:gd name="T9" fmla="*/ 63 h 83"/>
                <a:gd name="T10" fmla="*/ 0 w 76"/>
                <a:gd name="T11" fmla="*/ 41 h 83"/>
                <a:gd name="T12" fmla="*/ 10 w 76"/>
                <a:gd name="T13" fmla="*/ 11 h 83"/>
                <a:gd name="T14" fmla="*/ 38 w 76"/>
                <a:gd name="T15" fmla="*/ 0 h 83"/>
                <a:gd name="T16" fmla="*/ 65 w 76"/>
                <a:gd name="T17" fmla="*/ 11 h 83"/>
                <a:gd name="T18" fmla="*/ 76 w 76"/>
                <a:gd name="T19" fmla="*/ 41 h 83"/>
                <a:gd name="T20" fmla="*/ 17 w 76"/>
                <a:gd name="T21" fmla="*/ 41 h 83"/>
                <a:gd name="T22" fmla="*/ 38 w 76"/>
                <a:gd name="T23" fmla="*/ 69 h 83"/>
                <a:gd name="T24" fmla="*/ 58 w 76"/>
                <a:gd name="T25" fmla="*/ 41 h 83"/>
                <a:gd name="T26" fmla="*/ 38 w 76"/>
                <a:gd name="T27" fmla="*/ 14 h 83"/>
                <a:gd name="T28" fmla="*/ 22 w 76"/>
                <a:gd name="T29" fmla="*/ 21 h 83"/>
                <a:gd name="T30" fmla="*/ 17 w 76"/>
                <a:gd name="T31" fmla="*/ 41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6" h="83">
                  <a:moveTo>
                    <a:pt x="76" y="41"/>
                  </a:moveTo>
                  <a:cubicBezTo>
                    <a:pt x="76" y="54"/>
                    <a:pt x="72" y="64"/>
                    <a:pt x="65" y="72"/>
                  </a:cubicBezTo>
                  <a:cubicBezTo>
                    <a:pt x="59" y="79"/>
                    <a:pt x="49" y="83"/>
                    <a:pt x="37" y="83"/>
                  </a:cubicBezTo>
                  <a:cubicBezTo>
                    <a:pt x="30" y="83"/>
                    <a:pt x="23" y="81"/>
                    <a:pt x="18" y="78"/>
                  </a:cubicBezTo>
                  <a:cubicBezTo>
                    <a:pt x="12" y="74"/>
                    <a:pt x="8" y="70"/>
                    <a:pt x="4" y="63"/>
                  </a:cubicBezTo>
                  <a:cubicBezTo>
                    <a:pt x="1" y="57"/>
                    <a:pt x="0" y="50"/>
                    <a:pt x="0" y="41"/>
                  </a:cubicBezTo>
                  <a:cubicBezTo>
                    <a:pt x="0" y="28"/>
                    <a:pt x="3" y="18"/>
                    <a:pt x="10" y="11"/>
                  </a:cubicBezTo>
                  <a:cubicBezTo>
                    <a:pt x="16" y="4"/>
                    <a:pt x="26" y="0"/>
                    <a:pt x="38" y="0"/>
                  </a:cubicBezTo>
                  <a:cubicBezTo>
                    <a:pt x="49" y="0"/>
                    <a:pt x="59" y="4"/>
                    <a:pt x="65" y="11"/>
                  </a:cubicBezTo>
                  <a:cubicBezTo>
                    <a:pt x="72" y="19"/>
                    <a:pt x="76" y="29"/>
                    <a:pt x="76" y="41"/>
                  </a:cubicBezTo>
                  <a:close/>
                  <a:moveTo>
                    <a:pt x="17" y="41"/>
                  </a:moveTo>
                  <a:cubicBezTo>
                    <a:pt x="17" y="60"/>
                    <a:pt x="24" y="69"/>
                    <a:pt x="38" y="69"/>
                  </a:cubicBezTo>
                  <a:cubicBezTo>
                    <a:pt x="51" y="69"/>
                    <a:pt x="58" y="60"/>
                    <a:pt x="58" y="41"/>
                  </a:cubicBezTo>
                  <a:cubicBezTo>
                    <a:pt x="58" y="23"/>
                    <a:pt x="51" y="14"/>
                    <a:pt x="38" y="14"/>
                  </a:cubicBezTo>
                  <a:cubicBezTo>
                    <a:pt x="31" y="14"/>
                    <a:pt x="25" y="16"/>
                    <a:pt x="22" y="21"/>
                  </a:cubicBezTo>
                  <a:cubicBezTo>
                    <a:pt x="19" y="26"/>
                    <a:pt x="17" y="32"/>
                    <a:pt x="17" y="41"/>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26" name="Freeform 18"/>
            <p:cNvSpPr>
              <a:spLocks noEditPoints="1"/>
            </p:cNvSpPr>
            <p:nvPr/>
          </p:nvSpPr>
          <p:spPr bwMode="auto">
            <a:xfrm>
              <a:off x="889" y="1166"/>
              <a:ext cx="93" cy="139"/>
            </a:xfrm>
            <a:custGeom>
              <a:avLst/>
              <a:gdLst>
                <a:gd name="T0" fmla="*/ 78 w 78"/>
                <a:gd name="T1" fmla="*/ 1 h 117"/>
                <a:gd name="T2" fmla="*/ 78 w 78"/>
                <a:gd name="T3" fmla="*/ 11 h 117"/>
                <a:gd name="T4" fmla="*/ 65 w 78"/>
                <a:gd name="T5" fmla="*/ 13 h 117"/>
                <a:gd name="T6" fmla="*/ 68 w 78"/>
                <a:gd name="T7" fmla="*/ 19 h 117"/>
                <a:gd name="T8" fmla="*/ 69 w 78"/>
                <a:gd name="T9" fmla="*/ 27 h 117"/>
                <a:gd name="T10" fmla="*/ 61 w 78"/>
                <a:gd name="T11" fmla="*/ 47 h 117"/>
                <a:gd name="T12" fmla="*/ 37 w 78"/>
                <a:gd name="T13" fmla="*/ 54 h 117"/>
                <a:gd name="T14" fmla="*/ 30 w 78"/>
                <a:gd name="T15" fmla="*/ 53 h 117"/>
                <a:gd name="T16" fmla="*/ 25 w 78"/>
                <a:gd name="T17" fmla="*/ 61 h 117"/>
                <a:gd name="T18" fmla="*/ 27 w 78"/>
                <a:gd name="T19" fmla="*/ 65 h 117"/>
                <a:gd name="T20" fmla="*/ 37 w 78"/>
                <a:gd name="T21" fmla="*/ 67 h 117"/>
                <a:gd name="T22" fmla="*/ 51 w 78"/>
                <a:gd name="T23" fmla="*/ 67 h 117"/>
                <a:gd name="T24" fmla="*/ 71 w 78"/>
                <a:gd name="T25" fmla="*/ 72 h 117"/>
                <a:gd name="T26" fmla="*/ 77 w 78"/>
                <a:gd name="T27" fmla="*/ 89 h 117"/>
                <a:gd name="T28" fmla="*/ 66 w 78"/>
                <a:gd name="T29" fmla="*/ 110 h 117"/>
                <a:gd name="T30" fmla="*/ 34 w 78"/>
                <a:gd name="T31" fmla="*/ 117 h 117"/>
                <a:gd name="T32" fmla="*/ 9 w 78"/>
                <a:gd name="T33" fmla="*/ 111 h 117"/>
                <a:gd name="T34" fmla="*/ 0 w 78"/>
                <a:gd name="T35" fmla="*/ 95 h 117"/>
                <a:gd name="T36" fmla="*/ 5 w 78"/>
                <a:gd name="T37" fmla="*/ 82 h 117"/>
                <a:gd name="T38" fmla="*/ 18 w 78"/>
                <a:gd name="T39" fmla="*/ 75 h 117"/>
                <a:gd name="T40" fmla="*/ 12 w 78"/>
                <a:gd name="T41" fmla="*/ 71 h 117"/>
                <a:gd name="T42" fmla="*/ 10 w 78"/>
                <a:gd name="T43" fmla="*/ 64 h 117"/>
                <a:gd name="T44" fmla="*/ 13 w 78"/>
                <a:gd name="T45" fmla="*/ 56 h 117"/>
                <a:gd name="T46" fmla="*/ 20 w 78"/>
                <a:gd name="T47" fmla="*/ 50 h 117"/>
                <a:gd name="T48" fmla="*/ 10 w 78"/>
                <a:gd name="T49" fmla="*/ 41 h 117"/>
                <a:gd name="T50" fmla="*/ 6 w 78"/>
                <a:gd name="T51" fmla="*/ 27 h 117"/>
                <a:gd name="T52" fmla="*/ 15 w 78"/>
                <a:gd name="T53" fmla="*/ 7 h 117"/>
                <a:gd name="T54" fmla="*/ 38 w 78"/>
                <a:gd name="T55" fmla="*/ 0 h 117"/>
                <a:gd name="T56" fmla="*/ 45 w 78"/>
                <a:gd name="T57" fmla="*/ 0 h 117"/>
                <a:gd name="T58" fmla="*/ 51 w 78"/>
                <a:gd name="T59" fmla="*/ 1 h 117"/>
                <a:gd name="T60" fmla="*/ 78 w 78"/>
                <a:gd name="T61" fmla="*/ 1 h 117"/>
                <a:gd name="T62" fmla="*/ 16 w 78"/>
                <a:gd name="T63" fmla="*/ 94 h 117"/>
                <a:gd name="T64" fmla="*/ 21 w 78"/>
                <a:gd name="T65" fmla="*/ 102 h 117"/>
                <a:gd name="T66" fmla="*/ 34 w 78"/>
                <a:gd name="T67" fmla="*/ 105 h 117"/>
                <a:gd name="T68" fmla="*/ 55 w 78"/>
                <a:gd name="T69" fmla="*/ 101 h 117"/>
                <a:gd name="T70" fmla="*/ 62 w 78"/>
                <a:gd name="T71" fmla="*/ 91 h 117"/>
                <a:gd name="T72" fmla="*/ 58 w 78"/>
                <a:gd name="T73" fmla="*/ 83 h 117"/>
                <a:gd name="T74" fmla="*/ 44 w 78"/>
                <a:gd name="T75" fmla="*/ 81 h 117"/>
                <a:gd name="T76" fmla="*/ 31 w 78"/>
                <a:gd name="T77" fmla="*/ 81 h 117"/>
                <a:gd name="T78" fmla="*/ 20 w 78"/>
                <a:gd name="T79" fmla="*/ 84 h 117"/>
                <a:gd name="T80" fmla="*/ 16 w 78"/>
                <a:gd name="T81" fmla="*/ 94 h 117"/>
                <a:gd name="T82" fmla="*/ 23 w 78"/>
                <a:gd name="T83" fmla="*/ 27 h 117"/>
                <a:gd name="T84" fmla="*/ 27 w 78"/>
                <a:gd name="T85" fmla="*/ 39 h 117"/>
                <a:gd name="T86" fmla="*/ 38 w 78"/>
                <a:gd name="T87" fmla="*/ 43 h 117"/>
                <a:gd name="T88" fmla="*/ 53 w 78"/>
                <a:gd name="T89" fmla="*/ 27 h 117"/>
                <a:gd name="T90" fmla="*/ 49 w 78"/>
                <a:gd name="T91" fmla="*/ 15 h 117"/>
                <a:gd name="T92" fmla="*/ 38 w 78"/>
                <a:gd name="T93" fmla="*/ 11 h 117"/>
                <a:gd name="T94" fmla="*/ 27 w 78"/>
                <a:gd name="T95" fmla="*/ 15 h 117"/>
                <a:gd name="T96" fmla="*/ 23 w 78"/>
                <a:gd name="T97" fmla="*/ 2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8" h="117">
                  <a:moveTo>
                    <a:pt x="78" y="1"/>
                  </a:moveTo>
                  <a:cubicBezTo>
                    <a:pt x="78" y="11"/>
                    <a:pt x="78" y="11"/>
                    <a:pt x="78" y="11"/>
                  </a:cubicBezTo>
                  <a:cubicBezTo>
                    <a:pt x="65" y="13"/>
                    <a:pt x="65" y="13"/>
                    <a:pt x="65" y="13"/>
                  </a:cubicBezTo>
                  <a:cubicBezTo>
                    <a:pt x="66" y="15"/>
                    <a:pt x="67" y="17"/>
                    <a:pt x="68" y="19"/>
                  </a:cubicBezTo>
                  <a:cubicBezTo>
                    <a:pt x="69" y="22"/>
                    <a:pt x="69" y="25"/>
                    <a:pt x="69" y="27"/>
                  </a:cubicBezTo>
                  <a:cubicBezTo>
                    <a:pt x="69" y="36"/>
                    <a:pt x="66" y="42"/>
                    <a:pt x="61" y="47"/>
                  </a:cubicBezTo>
                  <a:cubicBezTo>
                    <a:pt x="55" y="51"/>
                    <a:pt x="47" y="54"/>
                    <a:pt x="37" y="54"/>
                  </a:cubicBezTo>
                  <a:cubicBezTo>
                    <a:pt x="34" y="54"/>
                    <a:pt x="32" y="54"/>
                    <a:pt x="30" y="53"/>
                  </a:cubicBezTo>
                  <a:cubicBezTo>
                    <a:pt x="26" y="56"/>
                    <a:pt x="25" y="58"/>
                    <a:pt x="25" y="61"/>
                  </a:cubicBezTo>
                  <a:cubicBezTo>
                    <a:pt x="25" y="63"/>
                    <a:pt x="25" y="64"/>
                    <a:pt x="27" y="65"/>
                  </a:cubicBezTo>
                  <a:cubicBezTo>
                    <a:pt x="29" y="66"/>
                    <a:pt x="32" y="67"/>
                    <a:pt x="37" y="67"/>
                  </a:cubicBezTo>
                  <a:cubicBezTo>
                    <a:pt x="51" y="67"/>
                    <a:pt x="51" y="67"/>
                    <a:pt x="51" y="67"/>
                  </a:cubicBezTo>
                  <a:cubicBezTo>
                    <a:pt x="59" y="67"/>
                    <a:pt x="66" y="69"/>
                    <a:pt x="71" y="72"/>
                  </a:cubicBezTo>
                  <a:cubicBezTo>
                    <a:pt x="75" y="76"/>
                    <a:pt x="77" y="81"/>
                    <a:pt x="77" y="89"/>
                  </a:cubicBezTo>
                  <a:cubicBezTo>
                    <a:pt x="77" y="98"/>
                    <a:pt x="74" y="105"/>
                    <a:pt x="66" y="110"/>
                  </a:cubicBezTo>
                  <a:cubicBezTo>
                    <a:pt x="59" y="114"/>
                    <a:pt x="48" y="117"/>
                    <a:pt x="34" y="117"/>
                  </a:cubicBezTo>
                  <a:cubicBezTo>
                    <a:pt x="23" y="117"/>
                    <a:pt x="15" y="115"/>
                    <a:pt x="9" y="111"/>
                  </a:cubicBezTo>
                  <a:cubicBezTo>
                    <a:pt x="3" y="107"/>
                    <a:pt x="0" y="102"/>
                    <a:pt x="0" y="95"/>
                  </a:cubicBezTo>
                  <a:cubicBezTo>
                    <a:pt x="0" y="90"/>
                    <a:pt x="2" y="86"/>
                    <a:pt x="5" y="82"/>
                  </a:cubicBezTo>
                  <a:cubicBezTo>
                    <a:pt x="8" y="79"/>
                    <a:pt x="13" y="77"/>
                    <a:pt x="18" y="75"/>
                  </a:cubicBezTo>
                  <a:cubicBezTo>
                    <a:pt x="16" y="74"/>
                    <a:pt x="14" y="73"/>
                    <a:pt x="12" y="71"/>
                  </a:cubicBezTo>
                  <a:cubicBezTo>
                    <a:pt x="11" y="68"/>
                    <a:pt x="10" y="66"/>
                    <a:pt x="10" y="64"/>
                  </a:cubicBezTo>
                  <a:cubicBezTo>
                    <a:pt x="10" y="61"/>
                    <a:pt x="11" y="58"/>
                    <a:pt x="13" y="56"/>
                  </a:cubicBezTo>
                  <a:cubicBezTo>
                    <a:pt x="15" y="54"/>
                    <a:pt x="17" y="52"/>
                    <a:pt x="20" y="50"/>
                  </a:cubicBezTo>
                  <a:cubicBezTo>
                    <a:pt x="16" y="48"/>
                    <a:pt x="13" y="45"/>
                    <a:pt x="10" y="41"/>
                  </a:cubicBezTo>
                  <a:cubicBezTo>
                    <a:pt x="8" y="37"/>
                    <a:pt x="6" y="33"/>
                    <a:pt x="6" y="27"/>
                  </a:cubicBezTo>
                  <a:cubicBezTo>
                    <a:pt x="6" y="19"/>
                    <a:pt x="9" y="12"/>
                    <a:pt x="15" y="7"/>
                  </a:cubicBezTo>
                  <a:cubicBezTo>
                    <a:pt x="20" y="2"/>
                    <a:pt x="28" y="0"/>
                    <a:pt x="38" y="0"/>
                  </a:cubicBezTo>
                  <a:cubicBezTo>
                    <a:pt x="40" y="0"/>
                    <a:pt x="43" y="0"/>
                    <a:pt x="45" y="0"/>
                  </a:cubicBezTo>
                  <a:cubicBezTo>
                    <a:pt x="48" y="1"/>
                    <a:pt x="49" y="1"/>
                    <a:pt x="51" y="1"/>
                  </a:cubicBezTo>
                  <a:lnTo>
                    <a:pt x="78" y="1"/>
                  </a:lnTo>
                  <a:close/>
                  <a:moveTo>
                    <a:pt x="16" y="94"/>
                  </a:moveTo>
                  <a:cubicBezTo>
                    <a:pt x="16" y="97"/>
                    <a:pt x="17" y="100"/>
                    <a:pt x="21" y="102"/>
                  </a:cubicBezTo>
                  <a:cubicBezTo>
                    <a:pt x="24" y="104"/>
                    <a:pt x="28" y="105"/>
                    <a:pt x="34" y="105"/>
                  </a:cubicBezTo>
                  <a:cubicBezTo>
                    <a:pt x="44" y="105"/>
                    <a:pt x="51" y="104"/>
                    <a:pt x="55" y="101"/>
                  </a:cubicBezTo>
                  <a:cubicBezTo>
                    <a:pt x="60" y="99"/>
                    <a:pt x="62" y="95"/>
                    <a:pt x="62" y="91"/>
                  </a:cubicBezTo>
                  <a:cubicBezTo>
                    <a:pt x="62" y="87"/>
                    <a:pt x="61" y="85"/>
                    <a:pt x="58" y="83"/>
                  </a:cubicBezTo>
                  <a:cubicBezTo>
                    <a:pt x="56" y="82"/>
                    <a:pt x="51" y="81"/>
                    <a:pt x="44" y="81"/>
                  </a:cubicBezTo>
                  <a:cubicBezTo>
                    <a:pt x="31" y="81"/>
                    <a:pt x="31" y="81"/>
                    <a:pt x="31" y="81"/>
                  </a:cubicBezTo>
                  <a:cubicBezTo>
                    <a:pt x="27" y="81"/>
                    <a:pt x="23" y="82"/>
                    <a:pt x="20" y="84"/>
                  </a:cubicBezTo>
                  <a:cubicBezTo>
                    <a:pt x="17" y="87"/>
                    <a:pt x="16" y="90"/>
                    <a:pt x="16" y="94"/>
                  </a:cubicBezTo>
                  <a:close/>
                  <a:moveTo>
                    <a:pt x="23" y="27"/>
                  </a:moveTo>
                  <a:cubicBezTo>
                    <a:pt x="23" y="32"/>
                    <a:pt x="24" y="36"/>
                    <a:pt x="27" y="39"/>
                  </a:cubicBezTo>
                  <a:cubicBezTo>
                    <a:pt x="29" y="42"/>
                    <a:pt x="33" y="43"/>
                    <a:pt x="38" y="43"/>
                  </a:cubicBezTo>
                  <a:cubicBezTo>
                    <a:pt x="48" y="43"/>
                    <a:pt x="53" y="38"/>
                    <a:pt x="53" y="27"/>
                  </a:cubicBezTo>
                  <a:cubicBezTo>
                    <a:pt x="53" y="22"/>
                    <a:pt x="51" y="18"/>
                    <a:pt x="49" y="15"/>
                  </a:cubicBezTo>
                  <a:cubicBezTo>
                    <a:pt x="46" y="12"/>
                    <a:pt x="43" y="11"/>
                    <a:pt x="38" y="11"/>
                  </a:cubicBezTo>
                  <a:cubicBezTo>
                    <a:pt x="33" y="11"/>
                    <a:pt x="29" y="12"/>
                    <a:pt x="27" y="15"/>
                  </a:cubicBezTo>
                  <a:cubicBezTo>
                    <a:pt x="24" y="18"/>
                    <a:pt x="23" y="22"/>
                    <a:pt x="23" y="27"/>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27" name="Freeform 19"/>
            <p:cNvSpPr>
              <a:spLocks noEditPoints="1"/>
            </p:cNvSpPr>
            <p:nvPr/>
          </p:nvSpPr>
          <p:spPr bwMode="auto">
            <a:xfrm>
              <a:off x="991" y="1166"/>
              <a:ext cx="83" cy="98"/>
            </a:xfrm>
            <a:custGeom>
              <a:avLst/>
              <a:gdLst>
                <a:gd name="T0" fmla="*/ 39 w 70"/>
                <a:gd name="T1" fmla="*/ 83 h 83"/>
                <a:gd name="T2" fmla="*/ 10 w 70"/>
                <a:gd name="T3" fmla="*/ 72 h 83"/>
                <a:gd name="T4" fmla="*/ 0 w 70"/>
                <a:gd name="T5" fmla="*/ 42 h 83"/>
                <a:gd name="T6" fmla="*/ 9 w 70"/>
                <a:gd name="T7" fmla="*/ 11 h 83"/>
                <a:gd name="T8" fmla="*/ 36 w 70"/>
                <a:gd name="T9" fmla="*/ 0 h 83"/>
                <a:gd name="T10" fmla="*/ 61 w 70"/>
                <a:gd name="T11" fmla="*/ 10 h 83"/>
                <a:gd name="T12" fmla="*/ 70 w 70"/>
                <a:gd name="T13" fmla="*/ 36 h 83"/>
                <a:gd name="T14" fmla="*/ 70 w 70"/>
                <a:gd name="T15" fmla="*/ 45 h 83"/>
                <a:gd name="T16" fmla="*/ 17 w 70"/>
                <a:gd name="T17" fmla="*/ 45 h 83"/>
                <a:gd name="T18" fmla="*/ 23 w 70"/>
                <a:gd name="T19" fmla="*/ 63 h 83"/>
                <a:gd name="T20" fmla="*/ 40 w 70"/>
                <a:gd name="T21" fmla="*/ 69 h 83"/>
                <a:gd name="T22" fmla="*/ 53 w 70"/>
                <a:gd name="T23" fmla="*/ 68 h 83"/>
                <a:gd name="T24" fmla="*/ 66 w 70"/>
                <a:gd name="T25" fmla="*/ 64 h 83"/>
                <a:gd name="T26" fmla="*/ 66 w 70"/>
                <a:gd name="T27" fmla="*/ 77 h 83"/>
                <a:gd name="T28" fmla="*/ 54 w 70"/>
                <a:gd name="T29" fmla="*/ 82 h 83"/>
                <a:gd name="T30" fmla="*/ 39 w 70"/>
                <a:gd name="T31" fmla="*/ 83 h 83"/>
                <a:gd name="T32" fmla="*/ 36 w 70"/>
                <a:gd name="T33" fmla="*/ 13 h 83"/>
                <a:gd name="T34" fmla="*/ 23 w 70"/>
                <a:gd name="T35" fmla="*/ 18 h 83"/>
                <a:gd name="T36" fmla="*/ 17 w 70"/>
                <a:gd name="T37" fmla="*/ 33 h 83"/>
                <a:gd name="T38" fmla="*/ 54 w 70"/>
                <a:gd name="T39" fmla="*/ 33 h 83"/>
                <a:gd name="T40" fmla="*/ 49 w 70"/>
                <a:gd name="T41" fmla="*/ 18 h 83"/>
                <a:gd name="T42" fmla="*/ 36 w 70"/>
                <a:gd name="T43" fmla="*/ 1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0" h="83">
                  <a:moveTo>
                    <a:pt x="39" y="83"/>
                  </a:moveTo>
                  <a:cubicBezTo>
                    <a:pt x="27" y="83"/>
                    <a:pt x="17" y="79"/>
                    <a:pt x="10" y="72"/>
                  </a:cubicBezTo>
                  <a:cubicBezTo>
                    <a:pt x="3" y="65"/>
                    <a:pt x="0" y="55"/>
                    <a:pt x="0" y="42"/>
                  </a:cubicBezTo>
                  <a:cubicBezTo>
                    <a:pt x="0" y="29"/>
                    <a:pt x="3" y="19"/>
                    <a:pt x="9" y="11"/>
                  </a:cubicBezTo>
                  <a:cubicBezTo>
                    <a:pt x="16" y="4"/>
                    <a:pt x="25" y="0"/>
                    <a:pt x="36" y="0"/>
                  </a:cubicBezTo>
                  <a:cubicBezTo>
                    <a:pt x="47" y="0"/>
                    <a:pt x="55" y="3"/>
                    <a:pt x="61" y="10"/>
                  </a:cubicBezTo>
                  <a:cubicBezTo>
                    <a:pt x="67" y="16"/>
                    <a:pt x="70" y="25"/>
                    <a:pt x="70" y="36"/>
                  </a:cubicBezTo>
                  <a:cubicBezTo>
                    <a:pt x="70" y="45"/>
                    <a:pt x="70" y="45"/>
                    <a:pt x="70" y="45"/>
                  </a:cubicBezTo>
                  <a:cubicBezTo>
                    <a:pt x="17" y="45"/>
                    <a:pt x="17" y="45"/>
                    <a:pt x="17" y="45"/>
                  </a:cubicBezTo>
                  <a:cubicBezTo>
                    <a:pt x="17" y="53"/>
                    <a:pt x="19" y="59"/>
                    <a:pt x="23" y="63"/>
                  </a:cubicBezTo>
                  <a:cubicBezTo>
                    <a:pt x="27" y="67"/>
                    <a:pt x="33" y="69"/>
                    <a:pt x="40" y="69"/>
                  </a:cubicBezTo>
                  <a:cubicBezTo>
                    <a:pt x="45" y="69"/>
                    <a:pt x="49" y="69"/>
                    <a:pt x="53" y="68"/>
                  </a:cubicBezTo>
                  <a:cubicBezTo>
                    <a:pt x="57" y="67"/>
                    <a:pt x="62" y="66"/>
                    <a:pt x="66" y="64"/>
                  </a:cubicBezTo>
                  <a:cubicBezTo>
                    <a:pt x="66" y="77"/>
                    <a:pt x="66" y="77"/>
                    <a:pt x="66" y="77"/>
                  </a:cubicBezTo>
                  <a:cubicBezTo>
                    <a:pt x="62" y="79"/>
                    <a:pt x="58" y="81"/>
                    <a:pt x="54" y="82"/>
                  </a:cubicBezTo>
                  <a:cubicBezTo>
                    <a:pt x="49" y="82"/>
                    <a:pt x="45" y="83"/>
                    <a:pt x="39" y="83"/>
                  </a:cubicBezTo>
                  <a:close/>
                  <a:moveTo>
                    <a:pt x="36" y="13"/>
                  </a:moveTo>
                  <a:cubicBezTo>
                    <a:pt x="31" y="13"/>
                    <a:pt x="26" y="15"/>
                    <a:pt x="23" y="18"/>
                  </a:cubicBezTo>
                  <a:cubicBezTo>
                    <a:pt x="20" y="21"/>
                    <a:pt x="18" y="26"/>
                    <a:pt x="17" y="33"/>
                  </a:cubicBezTo>
                  <a:cubicBezTo>
                    <a:pt x="54" y="33"/>
                    <a:pt x="54" y="33"/>
                    <a:pt x="54" y="33"/>
                  </a:cubicBezTo>
                  <a:cubicBezTo>
                    <a:pt x="53" y="26"/>
                    <a:pt x="52" y="21"/>
                    <a:pt x="49" y="18"/>
                  </a:cubicBezTo>
                  <a:cubicBezTo>
                    <a:pt x="46" y="15"/>
                    <a:pt x="41" y="13"/>
                    <a:pt x="36" y="13"/>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28" name="Freeform 20"/>
            <p:cNvSpPr>
              <a:spLocks/>
            </p:cNvSpPr>
            <p:nvPr/>
          </p:nvSpPr>
          <p:spPr bwMode="auto">
            <a:xfrm>
              <a:off x="1086" y="1147"/>
              <a:ext cx="60" cy="117"/>
            </a:xfrm>
            <a:custGeom>
              <a:avLst/>
              <a:gdLst>
                <a:gd name="T0" fmla="*/ 39 w 51"/>
                <a:gd name="T1" fmla="*/ 85 h 99"/>
                <a:gd name="T2" fmla="*/ 51 w 51"/>
                <a:gd name="T3" fmla="*/ 83 h 99"/>
                <a:gd name="T4" fmla="*/ 51 w 51"/>
                <a:gd name="T5" fmla="*/ 96 h 99"/>
                <a:gd name="T6" fmla="*/ 44 w 51"/>
                <a:gd name="T7" fmla="*/ 98 h 99"/>
                <a:gd name="T8" fmla="*/ 35 w 51"/>
                <a:gd name="T9" fmla="*/ 99 h 99"/>
                <a:gd name="T10" fmla="*/ 11 w 51"/>
                <a:gd name="T11" fmla="*/ 73 h 99"/>
                <a:gd name="T12" fmla="*/ 11 w 51"/>
                <a:gd name="T13" fmla="*/ 30 h 99"/>
                <a:gd name="T14" fmla="*/ 0 w 51"/>
                <a:gd name="T15" fmla="*/ 30 h 99"/>
                <a:gd name="T16" fmla="*/ 0 w 51"/>
                <a:gd name="T17" fmla="*/ 23 h 99"/>
                <a:gd name="T18" fmla="*/ 11 w 51"/>
                <a:gd name="T19" fmla="*/ 17 h 99"/>
                <a:gd name="T20" fmla="*/ 17 w 51"/>
                <a:gd name="T21" fmla="*/ 0 h 99"/>
                <a:gd name="T22" fmla="*/ 28 w 51"/>
                <a:gd name="T23" fmla="*/ 0 h 99"/>
                <a:gd name="T24" fmla="*/ 28 w 51"/>
                <a:gd name="T25" fmla="*/ 17 h 99"/>
                <a:gd name="T26" fmla="*/ 50 w 51"/>
                <a:gd name="T27" fmla="*/ 17 h 99"/>
                <a:gd name="T28" fmla="*/ 50 w 51"/>
                <a:gd name="T29" fmla="*/ 30 h 99"/>
                <a:gd name="T30" fmla="*/ 28 w 51"/>
                <a:gd name="T31" fmla="*/ 30 h 99"/>
                <a:gd name="T32" fmla="*/ 28 w 51"/>
                <a:gd name="T33" fmla="*/ 73 h 99"/>
                <a:gd name="T34" fmla="*/ 31 w 51"/>
                <a:gd name="T35" fmla="*/ 82 h 99"/>
                <a:gd name="T36" fmla="*/ 39 w 51"/>
                <a:gd name="T37" fmla="*/ 85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1" h="99">
                  <a:moveTo>
                    <a:pt x="39" y="85"/>
                  </a:moveTo>
                  <a:cubicBezTo>
                    <a:pt x="43" y="85"/>
                    <a:pt x="47" y="84"/>
                    <a:pt x="51" y="83"/>
                  </a:cubicBezTo>
                  <a:cubicBezTo>
                    <a:pt x="51" y="96"/>
                    <a:pt x="51" y="96"/>
                    <a:pt x="51" y="96"/>
                  </a:cubicBezTo>
                  <a:cubicBezTo>
                    <a:pt x="49" y="97"/>
                    <a:pt x="47" y="97"/>
                    <a:pt x="44" y="98"/>
                  </a:cubicBezTo>
                  <a:cubicBezTo>
                    <a:pt x="41" y="99"/>
                    <a:pt x="38" y="99"/>
                    <a:pt x="35" y="99"/>
                  </a:cubicBezTo>
                  <a:cubicBezTo>
                    <a:pt x="19" y="99"/>
                    <a:pt x="11" y="90"/>
                    <a:pt x="11" y="73"/>
                  </a:cubicBezTo>
                  <a:cubicBezTo>
                    <a:pt x="11" y="30"/>
                    <a:pt x="11" y="30"/>
                    <a:pt x="11" y="30"/>
                  </a:cubicBezTo>
                  <a:cubicBezTo>
                    <a:pt x="0" y="30"/>
                    <a:pt x="0" y="30"/>
                    <a:pt x="0" y="30"/>
                  </a:cubicBezTo>
                  <a:cubicBezTo>
                    <a:pt x="0" y="23"/>
                    <a:pt x="0" y="23"/>
                    <a:pt x="0" y="23"/>
                  </a:cubicBezTo>
                  <a:cubicBezTo>
                    <a:pt x="11" y="17"/>
                    <a:pt x="11" y="17"/>
                    <a:pt x="11" y="17"/>
                  </a:cubicBezTo>
                  <a:cubicBezTo>
                    <a:pt x="17" y="0"/>
                    <a:pt x="17" y="0"/>
                    <a:pt x="17" y="0"/>
                  </a:cubicBezTo>
                  <a:cubicBezTo>
                    <a:pt x="28" y="0"/>
                    <a:pt x="28" y="0"/>
                    <a:pt x="28" y="0"/>
                  </a:cubicBezTo>
                  <a:cubicBezTo>
                    <a:pt x="28" y="17"/>
                    <a:pt x="28" y="17"/>
                    <a:pt x="28" y="17"/>
                  </a:cubicBezTo>
                  <a:cubicBezTo>
                    <a:pt x="50" y="17"/>
                    <a:pt x="50" y="17"/>
                    <a:pt x="50" y="17"/>
                  </a:cubicBezTo>
                  <a:cubicBezTo>
                    <a:pt x="50" y="30"/>
                    <a:pt x="50" y="30"/>
                    <a:pt x="50" y="30"/>
                  </a:cubicBezTo>
                  <a:cubicBezTo>
                    <a:pt x="28" y="30"/>
                    <a:pt x="28" y="30"/>
                    <a:pt x="28" y="30"/>
                  </a:cubicBezTo>
                  <a:cubicBezTo>
                    <a:pt x="28" y="73"/>
                    <a:pt x="28" y="73"/>
                    <a:pt x="28" y="73"/>
                  </a:cubicBezTo>
                  <a:cubicBezTo>
                    <a:pt x="28" y="77"/>
                    <a:pt x="29" y="80"/>
                    <a:pt x="31" y="82"/>
                  </a:cubicBezTo>
                  <a:cubicBezTo>
                    <a:pt x="33" y="84"/>
                    <a:pt x="35" y="85"/>
                    <a:pt x="39" y="85"/>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29" name="Freeform 21"/>
            <p:cNvSpPr>
              <a:spLocks/>
            </p:cNvSpPr>
            <p:nvPr/>
          </p:nvSpPr>
          <p:spPr bwMode="auto">
            <a:xfrm>
              <a:off x="1163" y="1129"/>
              <a:ext cx="84" cy="133"/>
            </a:xfrm>
            <a:custGeom>
              <a:avLst/>
              <a:gdLst>
                <a:gd name="T0" fmla="*/ 71 w 71"/>
                <a:gd name="T1" fmla="*/ 112 h 112"/>
                <a:gd name="T2" fmla="*/ 54 w 71"/>
                <a:gd name="T3" fmla="*/ 112 h 112"/>
                <a:gd name="T4" fmla="*/ 54 w 71"/>
                <a:gd name="T5" fmla="*/ 63 h 112"/>
                <a:gd name="T6" fmla="*/ 50 w 71"/>
                <a:gd name="T7" fmla="*/ 49 h 112"/>
                <a:gd name="T8" fmla="*/ 38 w 71"/>
                <a:gd name="T9" fmla="*/ 45 h 112"/>
                <a:gd name="T10" fmla="*/ 22 w 71"/>
                <a:gd name="T11" fmla="*/ 51 h 112"/>
                <a:gd name="T12" fmla="*/ 17 w 71"/>
                <a:gd name="T13" fmla="*/ 73 h 112"/>
                <a:gd name="T14" fmla="*/ 17 w 71"/>
                <a:gd name="T15" fmla="*/ 112 h 112"/>
                <a:gd name="T16" fmla="*/ 0 w 71"/>
                <a:gd name="T17" fmla="*/ 112 h 112"/>
                <a:gd name="T18" fmla="*/ 0 w 71"/>
                <a:gd name="T19" fmla="*/ 0 h 112"/>
                <a:gd name="T20" fmla="*/ 17 w 71"/>
                <a:gd name="T21" fmla="*/ 0 h 112"/>
                <a:gd name="T22" fmla="*/ 17 w 71"/>
                <a:gd name="T23" fmla="*/ 28 h 112"/>
                <a:gd name="T24" fmla="*/ 17 w 71"/>
                <a:gd name="T25" fmla="*/ 43 h 112"/>
                <a:gd name="T26" fmla="*/ 18 w 71"/>
                <a:gd name="T27" fmla="*/ 43 h 112"/>
                <a:gd name="T28" fmla="*/ 27 w 71"/>
                <a:gd name="T29" fmla="*/ 34 h 112"/>
                <a:gd name="T30" fmla="*/ 42 w 71"/>
                <a:gd name="T31" fmla="*/ 31 h 112"/>
                <a:gd name="T32" fmla="*/ 71 w 71"/>
                <a:gd name="T33" fmla="*/ 60 h 112"/>
                <a:gd name="T34" fmla="*/ 71 w 71"/>
                <a:gd name="T35" fmla="*/ 112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1" h="112">
                  <a:moveTo>
                    <a:pt x="71" y="112"/>
                  </a:moveTo>
                  <a:cubicBezTo>
                    <a:pt x="54" y="112"/>
                    <a:pt x="54" y="112"/>
                    <a:pt x="54" y="112"/>
                  </a:cubicBezTo>
                  <a:cubicBezTo>
                    <a:pt x="54" y="63"/>
                    <a:pt x="54" y="63"/>
                    <a:pt x="54" y="63"/>
                  </a:cubicBezTo>
                  <a:cubicBezTo>
                    <a:pt x="54" y="57"/>
                    <a:pt x="52" y="52"/>
                    <a:pt x="50" y="49"/>
                  </a:cubicBezTo>
                  <a:cubicBezTo>
                    <a:pt x="47" y="46"/>
                    <a:pt x="44" y="45"/>
                    <a:pt x="38" y="45"/>
                  </a:cubicBezTo>
                  <a:cubicBezTo>
                    <a:pt x="31" y="45"/>
                    <a:pt x="26" y="47"/>
                    <a:pt x="22" y="51"/>
                  </a:cubicBezTo>
                  <a:cubicBezTo>
                    <a:pt x="19" y="56"/>
                    <a:pt x="17" y="63"/>
                    <a:pt x="17" y="73"/>
                  </a:cubicBezTo>
                  <a:cubicBezTo>
                    <a:pt x="17" y="112"/>
                    <a:pt x="17" y="112"/>
                    <a:pt x="17" y="112"/>
                  </a:cubicBezTo>
                  <a:cubicBezTo>
                    <a:pt x="0" y="112"/>
                    <a:pt x="0" y="112"/>
                    <a:pt x="0" y="112"/>
                  </a:cubicBezTo>
                  <a:cubicBezTo>
                    <a:pt x="0" y="0"/>
                    <a:pt x="0" y="0"/>
                    <a:pt x="0" y="0"/>
                  </a:cubicBezTo>
                  <a:cubicBezTo>
                    <a:pt x="17" y="0"/>
                    <a:pt x="17" y="0"/>
                    <a:pt x="17" y="0"/>
                  </a:cubicBezTo>
                  <a:cubicBezTo>
                    <a:pt x="17" y="28"/>
                    <a:pt x="17" y="28"/>
                    <a:pt x="17" y="28"/>
                  </a:cubicBezTo>
                  <a:cubicBezTo>
                    <a:pt x="17" y="33"/>
                    <a:pt x="17" y="38"/>
                    <a:pt x="17" y="43"/>
                  </a:cubicBezTo>
                  <a:cubicBezTo>
                    <a:pt x="18" y="43"/>
                    <a:pt x="18" y="43"/>
                    <a:pt x="18" y="43"/>
                  </a:cubicBezTo>
                  <a:cubicBezTo>
                    <a:pt x="20" y="39"/>
                    <a:pt x="23" y="36"/>
                    <a:pt x="27" y="34"/>
                  </a:cubicBezTo>
                  <a:cubicBezTo>
                    <a:pt x="31" y="32"/>
                    <a:pt x="36" y="31"/>
                    <a:pt x="42" y="31"/>
                  </a:cubicBezTo>
                  <a:cubicBezTo>
                    <a:pt x="61" y="31"/>
                    <a:pt x="71" y="41"/>
                    <a:pt x="71" y="60"/>
                  </a:cubicBezTo>
                  <a:lnTo>
                    <a:pt x="71" y="11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30" name="Freeform 22"/>
            <p:cNvSpPr>
              <a:spLocks noEditPoints="1"/>
            </p:cNvSpPr>
            <p:nvPr/>
          </p:nvSpPr>
          <p:spPr bwMode="auto">
            <a:xfrm>
              <a:off x="1268" y="1166"/>
              <a:ext cx="84" cy="98"/>
            </a:xfrm>
            <a:custGeom>
              <a:avLst/>
              <a:gdLst>
                <a:gd name="T0" fmla="*/ 40 w 71"/>
                <a:gd name="T1" fmla="*/ 83 h 83"/>
                <a:gd name="T2" fmla="*/ 11 w 71"/>
                <a:gd name="T3" fmla="*/ 72 h 83"/>
                <a:gd name="T4" fmla="*/ 0 w 71"/>
                <a:gd name="T5" fmla="*/ 42 h 83"/>
                <a:gd name="T6" fmla="*/ 10 w 71"/>
                <a:gd name="T7" fmla="*/ 11 h 83"/>
                <a:gd name="T8" fmla="*/ 37 w 71"/>
                <a:gd name="T9" fmla="*/ 0 h 83"/>
                <a:gd name="T10" fmla="*/ 62 w 71"/>
                <a:gd name="T11" fmla="*/ 10 h 83"/>
                <a:gd name="T12" fmla="*/ 71 w 71"/>
                <a:gd name="T13" fmla="*/ 36 h 83"/>
                <a:gd name="T14" fmla="*/ 71 w 71"/>
                <a:gd name="T15" fmla="*/ 45 h 83"/>
                <a:gd name="T16" fmla="*/ 18 w 71"/>
                <a:gd name="T17" fmla="*/ 45 h 83"/>
                <a:gd name="T18" fmla="*/ 24 w 71"/>
                <a:gd name="T19" fmla="*/ 63 h 83"/>
                <a:gd name="T20" fmla="*/ 41 w 71"/>
                <a:gd name="T21" fmla="*/ 69 h 83"/>
                <a:gd name="T22" fmla="*/ 54 w 71"/>
                <a:gd name="T23" fmla="*/ 68 h 83"/>
                <a:gd name="T24" fmla="*/ 67 w 71"/>
                <a:gd name="T25" fmla="*/ 64 h 83"/>
                <a:gd name="T26" fmla="*/ 67 w 71"/>
                <a:gd name="T27" fmla="*/ 77 h 83"/>
                <a:gd name="T28" fmla="*/ 54 w 71"/>
                <a:gd name="T29" fmla="*/ 82 h 83"/>
                <a:gd name="T30" fmla="*/ 40 w 71"/>
                <a:gd name="T31" fmla="*/ 83 h 83"/>
                <a:gd name="T32" fmla="*/ 37 w 71"/>
                <a:gd name="T33" fmla="*/ 13 h 83"/>
                <a:gd name="T34" fmla="*/ 24 w 71"/>
                <a:gd name="T35" fmla="*/ 18 h 83"/>
                <a:gd name="T36" fmla="*/ 18 w 71"/>
                <a:gd name="T37" fmla="*/ 33 h 83"/>
                <a:gd name="T38" fmla="*/ 54 w 71"/>
                <a:gd name="T39" fmla="*/ 33 h 83"/>
                <a:gd name="T40" fmla="*/ 49 w 71"/>
                <a:gd name="T41" fmla="*/ 18 h 83"/>
                <a:gd name="T42" fmla="*/ 37 w 71"/>
                <a:gd name="T43" fmla="*/ 1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1" h="83">
                  <a:moveTo>
                    <a:pt x="40" y="83"/>
                  </a:moveTo>
                  <a:cubicBezTo>
                    <a:pt x="27" y="83"/>
                    <a:pt x="18" y="79"/>
                    <a:pt x="11" y="72"/>
                  </a:cubicBezTo>
                  <a:cubicBezTo>
                    <a:pt x="4" y="65"/>
                    <a:pt x="0" y="55"/>
                    <a:pt x="0" y="42"/>
                  </a:cubicBezTo>
                  <a:cubicBezTo>
                    <a:pt x="0" y="29"/>
                    <a:pt x="3" y="19"/>
                    <a:pt x="10" y="11"/>
                  </a:cubicBezTo>
                  <a:cubicBezTo>
                    <a:pt x="16" y="4"/>
                    <a:pt x="25" y="0"/>
                    <a:pt x="37" y="0"/>
                  </a:cubicBezTo>
                  <a:cubicBezTo>
                    <a:pt x="47" y="0"/>
                    <a:pt x="55" y="3"/>
                    <a:pt x="62" y="10"/>
                  </a:cubicBezTo>
                  <a:cubicBezTo>
                    <a:pt x="68" y="16"/>
                    <a:pt x="71" y="25"/>
                    <a:pt x="71" y="36"/>
                  </a:cubicBezTo>
                  <a:cubicBezTo>
                    <a:pt x="71" y="45"/>
                    <a:pt x="71" y="45"/>
                    <a:pt x="71" y="45"/>
                  </a:cubicBezTo>
                  <a:cubicBezTo>
                    <a:pt x="18" y="45"/>
                    <a:pt x="18" y="45"/>
                    <a:pt x="18" y="45"/>
                  </a:cubicBezTo>
                  <a:cubicBezTo>
                    <a:pt x="18" y="53"/>
                    <a:pt x="20" y="59"/>
                    <a:pt x="24" y="63"/>
                  </a:cubicBezTo>
                  <a:cubicBezTo>
                    <a:pt x="28" y="67"/>
                    <a:pt x="33" y="69"/>
                    <a:pt x="41" y="69"/>
                  </a:cubicBezTo>
                  <a:cubicBezTo>
                    <a:pt x="45" y="69"/>
                    <a:pt x="50" y="69"/>
                    <a:pt x="54" y="68"/>
                  </a:cubicBezTo>
                  <a:cubicBezTo>
                    <a:pt x="58" y="67"/>
                    <a:pt x="62" y="66"/>
                    <a:pt x="67" y="64"/>
                  </a:cubicBezTo>
                  <a:cubicBezTo>
                    <a:pt x="67" y="77"/>
                    <a:pt x="67" y="77"/>
                    <a:pt x="67" y="77"/>
                  </a:cubicBezTo>
                  <a:cubicBezTo>
                    <a:pt x="63" y="79"/>
                    <a:pt x="58" y="81"/>
                    <a:pt x="54" y="82"/>
                  </a:cubicBezTo>
                  <a:cubicBezTo>
                    <a:pt x="50" y="82"/>
                    <a:pt x="45" y="83"/>
                    <a:pt x="40" y="83"/>
                  </a:cubicBezTo>
                  <a:close/>
                  <a:moveTo>
                    <a:pt x="37" y="13"/>
                  </a:moveTo>
                  <a:cubicBezTo>
                    <a:pt x="31" y="13"/>
                    <a:pt x="27" y="15"/>
                    <a:pt x="24" y="18"/>
                  </a:cubicBezTo>
                  <a:cubicBezTo>
                    <a:pt x="20" y="21"/>
                    <a:pt x="18" y="26"/>
                    <a:pt x="18" y="33"/>
                  </a:cubicBezTo>
                  <a:cubicBezTo>
                    <a:pt x="54" y="33"/>
                    <a:pt x="54" y="33"/>
                    <a:pt x="54" y="33"/>
                  </a:cubicBezTo>
                  <a:cubicBezTo>
                    <a:pt x="54" y="26"/>
                    <a:pt x="52" y="21"/>
                    <a:pt x="49" y="18"/>
                  </a:cubicBezTo>
                  <a:cubicBezTo>
                    <a:pt x="46" y="15"/>
                    <a:pt x="42" y="13"/>
                    <a:pt x="37" y="13"/>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31" name="Freeform 23"/>
            <p:cNvSpPr>
              <a:spLocks/>
            </p:cNvSpPr>
            <p:nvPr/>
          </p:nvSpPr>
          <p:spPr bwMode="auto">
            <a:xfrm>
              <a:off x="1374" y="1166"/>
              <a:ext cx="58" cy="96"/>
            </a:xfrm>
            <a:custGeom>
              <a:avLst/>
              <a:gdLst>
                <a:gd name="T0" fmla="*/ 40 w 49"/>
                <a:gd name="T1" fmla="*/ 0 h 81"/>
                <a:gd name="T2" fmla="*/ 49 w 49"/>
                <a:gd name="T3" fmla="*/ 1 h 81"/>
                <a:gd name="T4" fmla="*/ 47 w 49"/>
                <a:gd name="T5" fmla="*/ 17 h 81"/>
                <a:gd name="T6" fmla="*/ 40 w 49"/>
                <a:gd name="T7" fmla="*/ 16 h 81"/>
                <a:gd name="T8" fmla="*/ 23 w 49"/>
                <a:gd name="T9" fmla="*/ 22 h 81"/>
                <a:gd name="T10" fmla="*/ 17 w 49"/>
                <a:gd name="T11" fmla="*/ 40 h 81"/>
                <a:gd name="T12" fmla="*/ 17 w 49"/>
                <a:gd name="T13" fmla="*/ 81 h 81"/>
                <a:gd name="T14" fmla="*/ 0 w 49"/>
                <a:gd name="T15" fmla="*/ 81 h 81"/>
                <a:gd name="T16" fmla="*/ 0 w 49"/>
                <a:gd name="T17" fmla="*/ 1 h 81"/>
                <a:gd name="T18" fmla="*/ 13 w 49"/>
                <a:gd name="T19" fmla="*/ 1 h 81"/>
                <a:gd name="T20" fmla="*/ 15 w 49"/>
                <a:gd name="T21" fmla="*/ 16 h 81"/>
                <a:gd name="T22" fmla="*/ 16 w 49"/>
                <a:gd name="T23" fmla="*/ 16 h 81"/>
                <a:gd name="T24" fmla="*/ 27 w 49"/>
                <a:gd name="T25" fmla="*/ 4 h 81"/>
                <a:gd name="T26" fmla="*/ 40 w 49"/>
                <a:gd name="T27" fmla="*/ 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9" h="81">
                  <a:moveTo>
                    <a:pt x="40" y="0"/>
                  </a:moveTo>
                  <a:cubicBezTo>
                    <a:pt x="44" y="0"/>
                    <a:pt x="47" y="0"/>
                    <a:pt x="49" y="1"/>
                  </a:cubicBezTo>
                  <a:cubicBezTo>
                    <a:pt x="47" y="17"/>
                    <a:pt x="47" y="17"/>
                    <a:pt x="47" y="17"/>
                  </a:cubicBezTo>
                  <a:cubicBezTo>
                    <a:pt x="45" y="16"/>
                    <a:pt x="42" y="16"/>
                    <a:pt x="40" y="16"/>
                  </a:cubicBezTo>
                  <a:cubicBezTo>
                    <a:pt x="33" y="16"/>
                    <a:pt x="27" y="18"/>
                    <a:pt x="23" y="22"/>
                  </a:cubicBezTo>
                  <a:cubicBezTo>
                    <a:pt x="19" y="27"/>
                    <a:pt x="17" y="33"/>
                    <a:pt x="17" y="40"/>
                  </a:cubicBezTo>
                  <a:cubicBezTo>
                    <a:pt x="17" y="81"/>
                    <a:pt x="17" y="81"/>
                    <a:pt x="17" y="81"/>
                  </a:cubicBezTo>
                  <a:cubicBezTo>
                    <a:pt x="0" y="81"/>
                    <a:pt x="0" y="81"/>
                    <a:pt x="0" y="81"/>
                  </a:cubicBezTo>
                  <a:cubicBezTo>
                    <a:pt x="0" y="1"/>
                    <a:pt x="0" y="1"/>
                    <a:pt x="0" y="1"/>
                  </a:cubicBezTo>
                  <a:cubicBezTo>
                    <a:pt x="13" y="1"/>
                    <a:pt x="13" y="1"/>
                    <a:pt x="13" y="1"/>
                  </a:cubicBezTo>
                  <a:cubicBezTo>
                    <a:pt x="15" y="16"/>
                    <a:pt x="15" y="16"/>
                    <a:pt x="15" y="16"/>
                  </a:cubicBezTo>
                  <a:cubicBezTo>
                    <a:pt x="16" y="16"/>
                    <a:pt x="16" y="16"/>
                    <a:pt x="16" y="16"/>
                  </a:cubicBezTo>
                  <a:cubicBezTo>
                    <a:pt x="19" y="11"/>
                    <a:pt x="22" y="7"/>
                    <a:pt x="27" y="4"/>
                  </a:cubicBezTo>
                  <a:cubicBezTo>
                    <a:pt x="31" y="1"/>
                    <a:pt x="36" y="0"/>
                    <a:pt x="40"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32" name="Freeform 24"/>
            <p:cNvSpPr>
              <a:spLocks noEditPoints="1"/>
            </p:cNvSpPr>
            <p:nvPr/>
          </p:nvSpPr>
          <p:spPr bwMode="auto">
            <a:xfrm>
              <a:off x="1495" y="1131"/>
              <a:ext cx="22" cy="131"/>
            </a:xfrm>
            <a:custGeom>
              <a:avLst/>
              <a:gdLst>
                <a:gd name="T0" fmla="*/ 0 w 19"/>
                <a:gd name="T1" fmla="*/ 9 h 110"/>
                <a:gd name="T2" fmla="*/ 2 w 19"/>
                <a:gd name="T3" fmla="*/ 2 h 110"/>
                <a:gd name="T4" fmla="*/ 9 w 19"/>
                <a:gd name="T5" fmla="*/ 0 h 110"/>
                <a:gd name="T6" fmla="*/ 16 w 19"/>
                <a:gd name="T7" fmla="*/ 2 h 110"/>
                <a:gd name="T8" fmla="*/ 19 w 19"/>
                <a:gd name="T9" fmla="*/ 9 h 110"/>
                <a:gd name="T10" fmla="*/ 16 w 19"/>
                <a:gd name="T11" fmla="*/ 16 h 110"/>
                <a:gd name="T12" fmla="*/ 9 w 19"/>
                <a:gd name="T13" fmla="*/ 19 h 110"/>
                <a:gd name="T14" fmla="*/ 2 w 19"/>
                <a:gd name="T15" fmla="*/ 16 h 110"/>
                <a:gd name="T16" fmla="*/ 0 w 19"/>
                <a:gd name="T17" fmla="*/ 9 h 110"/>
                <a:gd name="T18" fmla="*/ 18 w 19"/>
                <a:gd name="T19" fmla="*/ 110 h 110"/>
                <a:gd name="T20" fmla="*/ 1 w 19"/>
                <a:gd name="T21" fmla="*/ 110 h 110"/>
                <a:gd name="T22" fmla="*/ 1 w 19"/>
                <a:gd name="T23" fmla="*/ 30 h 110"/>
                <a:gd name="T24" fmla="*/ 18 w 19"/>
                <a:gd name="T25" fmla="*/ 30 h 110"/>
                <a:gd name="T26" fmla="*/ 18 w 19"/>
                <a:gd name="T27" fmla="*/ 11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110">
                  <a:moveTo>
                    <a:pt x="0" y="9"/>
                  </a:moveTo>
                  <a:cubicBezTo>
                    <a:pt x="0" y="6"/>
                    <a:pt x="1" y="4"/>
                    <a:pt x="2" y="2"/>
                  </a:cubicBezTo>
                  <a:cubicBezTo>
                    <a:pt x="4" y="1"/>
                    <a:pt x="6" y="0"/>
                    <a:pt x="9" y="0"/>
                  </a:cubicBezTo>
                  <a:cubicBezTo>
                    <a:pt x="12" y="0"/>
                    <a:pt x="15" y="1"/>
                    <a:pt x="16" y="2"/>
                  </a:cubicBezTo>
                  <a:cubicBezTo>
                    <a:pt x="18" y="4"/>
                    <a:pt x="19" y="6"/>
                    <a:pt x="19" y="9"/>
                  </a:cubicBezTo>
                  <a:cubicBezTo>
                    <a:pt x="19" y="12"/>
                    <a:pt x="18" y="14"/>
                    <a:pt x="16" y="16"/>
                  </a:cubicBezTo>
                  <a:cubicBezTo>
                    <a:pt x="15" y="18"/>
                    <a:pt x="12" y="19"/>
                    <a:pt x="9" y="19"/>
                  </a:cubicBezTo>
                  <a:cubicBezTo>
                    <a:pt x="6" y="19"/>
                    <a:pt x="4" y="18"/>
                    <a:pt x="2" y="16"/>
                  </a:cubicBezTo>
                  <a:cubicBezTo>
                    <a:pt x="1" y="14"/>
                    <a:pt x="0" y="12"/>
                    <a:pt x="0" y="9"/>
                  </a:cubicBezTo>
                  <a:close/>
                  <a:moveTo>
                    <a:pt x="18" y="110"/>
                  </a:moveTo>
                  <a:cubicBezTo>
                    <a:pt x="1" y="110"/>
                    <a:pt x="1" y="110"/>
                    <a:pt x="1" y="110"/>
                  </a:cubicBezTo>
                  <a:cubicBezTo>
                    <a:pt x="1" y="30"/>
                    <a:pt x="1" y="30"/>
                    <a:pt x="1" y="30"/>
                  </a:cubicBezTo>
                  <a:cubicBezTo>
                    <a:pt x="18" y="30"/>
                    <a:pt x="18" y="30"/>
                    <a:pt x="18" y="30"/>
                  </a:cubicBezTo>
                  <a:lnTo>
                    <a:pt x="18" y="11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33" name="Freeform 25"/>
            <p:cNvSpPr>
              <a:spLocks/>
            </p:cNvSpPr>
            <p:nvPr/>
          </p:nvSpPr>
          <p:spPr bwMode="auto">
            <a:xfrm>
              <a:off x="1537" y="1166"/>
              <a:ext cx="70" cy="98"/>
            </a:xfrm>
            <a:custGeom>
              <a:avLst/>
              <a:gdLst>
                <a:gd name="T0" fmla="*/ 59 w 59"/>
                <a:gd name="T1" fmla="*/ 59 h 83"/>
                <a:gd name="T2" fmla="*/ 50 w 59"/>
                <a:gd name="T3" fmla="*/ 77 h 83"/>
                <a:gd name="T4" fmla="*/ 26 w 59"/>
                <a:gd name="T5" fmla="*/ 83 h 83"/>
                <a:gd name="T6" fmla="*/ 0 w 59"/>
                <a:gd name="T7" fmla="*/ 78 h 83"/>
                <a:gd name="T8" fmla="*/ 0 w 59"/>
                <a:gd name="T9" fmla="*/ 63 h 83"/>
                <a:gd name="T10" fmla="*/ 26 w 59"/>
                <a:gd name="T11" fmla="*/ 70 h 83"/>
                <a:gd name="T12" fmla="*/ 42 w 59"/>
                <a:gd name="T13" fmla="*/ 60 h 83"/>
                <a:gd name="T14" fmla="*/ 40 w 59"/>
                <a:gd name="T15" fmla="*/ 55 h 83"/>
                <a:gd name="T16" fmla="*/ 34 w 59"/>
                <a:gd name="T17" fmla="*/ 51 h 83"/>
                <a:gd name="T18" fmla="*/ 23 w 59"/>
                <a:gd name="T19" fmla="*/ 46 h 83"/>
                <a:gd name="T20" fmla="*/ 5 w 59"/>
                <a:gd name="T21" fmla="*/ 35 h 83"/>
                <a:gd name="T22" fmla="*/ 0 w 59"/>
                <a:gd name="T23" fmla="*/ 22 h 83"/>
                <a:gd name="T24" fmla="*/ 8 w 59"/>
                <a:gd name="T25" fmla="*/ 6 h 83"/>
                <a:gd name="T26" fmla="*/ 31 w 59"/>
                <a:gd name="T27" fmla="*/ 0 h 83"/>
                <a:gd name="T28" fmla="*/ 57 w 59"/>
                <a:gd name="T29" fmla="*/ 6 h 83"/>
                <a:gd name="T30" fmla="*/ 52 w 59"/>
                <a:gd name="T31" fmla="*/ 18 h 83"/>
                <a:gd name="T32" fmla="*/ 30 w 59"/>
                <a:gd name="T33" fmla="*/ 13 h 83"/>
                <a:gd name="T34" fmla="*/ 17 w 59"/>
                <a:gd name="T35" fmla="*/ 21 h 83"/>
                <a:gd name="T36" fmla="*/ 20 w 59"/>
                <a:gd name="T37" fmla="*/ 27 h 83"/>
                <a:gd name="T38" fmla="*/ 35 w 59"/>
                <a:gd name="T39" fmla="*/ 34 h 83"/>
                <a:gd name="T40" fmla="*/ 50 w 59"/>
                <a:gd name="T41" fmla="*/ 41 h 83"/>
                <a:gd name="T42" fmla="*/ 56 w 59"/>
                <a:gd name="T43" fmla="*/ 49 h 83"/>
                <a:gd name="T44" fmla="*/ 59 w 59"/>
                <a:gd name="T45" fmla="*/ 59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9" h="83">
                  <a:moveTo>
                    <a:pt x="59" y="59"/>
                  </a:moveTo>
                  <a:cubicBezTo>
                    <a:pt x="59" y="66"/>
                    <a:pt x="56" y="72"/>
                    <a:pt x="50" y="77"/>
                  </a:cubicBezTo>
                  <a:cubicBezTo>
                    <a:pt x="44" y="81"/>
                    <a:pt x="36" y="83"/>
                    <a:pt x="26" y="83"/>
                  </a:cubicBezTo>
                  <a:cubicBezTo>
                    <a:pt x="15" y="83"/>
                    <a:pt x="6" y="81"/>
                    <a:pt x="0" y="78"/>
                  </a:cubicBezTo>
                  <a:cubicBezTo>
                    <a:pt x="0" y="63"/>
                    <a:pt x="0" y="63"/>
                    <a:pt x="0" y="63"/>
                  </a:cubicBezTo>
                  <a:cubicBezTo>
                    <a:pt x="9" y="68"/>
                    <a:pt x="18" y="70"/>
                    <a:pt x="26" y="70"/>
                  </a:cubicBezTo>
                  <a:cubicBezTo>
                    <a:pt x="37" y="70"/>
                    <a:pt x="42" y="67"/>
                    <a:pt x="42" y="60"/>
                  </a:cubicBezTo>
                  <a:cubicBezTo>
                    <a:pt x="42" y="58"/>
                    <a:pt x="41" y="57"/>
                    <a:pt x="40" y="55"/>
                  </a:cubicBezTo>
                  <a:cubicBezTo>
                    <a:pt x="39" y="54"/>
                    <a:pt x="37" y="53"/>
                    <a:pt x="34" y="51"/>
                  </a:cubicBezTo>
                  <a:cubicBezTo>
                    <a:pt x="32" y="50"/>
                    <a:pt x="28" y="48"/>
                    <a:pt x="23" y="46"/>
                  </a:cubicBezTo>
                  <a:cubicBezTo>
                    <a:pt x="14" y="43"/>
                    <a:pt x="8" y="39"/>
                    <a:pt x="5" y="35"/>
                  </a:cubicBezTo>
                  <a:cubicBezTo>
                    <a:pt x="1" y="32"/>
                    <a:pt x="0" y="27"/>
                    <a:pt x="0" y="22"/>
                  </a:cubicBezTo>
                  <a:cubicBezTo>
                    <a:pt x="0" y="15"/>
                    <a:pt x="3" y="9"/>
                    <a:pt x="8" y="6"/>
                  </a:cubicBezTo>
                  <a:cubicBezTo>
                    <a:pt x="14" y="2"/>
                    <a:pt x="21" y="0"/>
                    <a:pt x="31" y="0"/>
                  </a:cubicBezTo>
                  <a:cubicBezTo>
                    <a:pt x="40" y="0"/>
                    <a:pt x="49" y="2"/>
                    <a:pt x="57" y="6"/>
                  </a:cubicBezTo>
                  <a:cubicBezTo>
                    <a:pt x="52" y="18"/>
                    <a:pt x="52" y="18"/>
                    <a:pt x="52" y="18"/>
                  </a:cubicBezTo>
                  <a:cubicBezTo>
                    <a:pt x="43" y="15"/>
                    <a:pt x="36" y="13"/>
                    <a:pt x="30" y="13"/>
                  </a:cubicBezTo>
                  <a:cubicBezTo>
                    <a:pt x="21" y="13"/>
                    <a:pt x="17" y="16"/>
                    <a:pt x="17" y="21"/>
                  </a:cubicBezTo>
                  <a:cubicBezTo>
                    <a:pt x="17" y="23"/>
                    <a:pt x="18" y="25"/>
                    <a:pt x="20" y="27"/>
                  </a:cubicBezTo>
                  <a:cubicBezTo>
                    <a:pt x="22" y="29"/>
                    <a:pt x="28" y="31"/>
                    <a:pt x="35" y="34"/>
                  </a:cubicBezTo>
                  <a:cubicBezTo>
                    <a:pt x="42" y="37"/>
                    <a:pt x="47" y="39"/>
                    <a:pt x="50" y="41"/>
                  </a:cubicBezTo>
                  <a:cubicBezTo>
                    <a:pt x="53" y="43"/>
                    <a:pt x="55" y="46"/>
                    <a:pt x="56" y="49"/>
                  </a:cubicBezTo>
                  <a:cubicBezTo>
                    <a:pt x="58" y="51"/>
                    <a:pt x="59" y="55"/>
                    <a:pt x="59" y="59"/>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34" name="Freeform 26"/>
            <p:cNvSpPr>
              <a:spLocks noEditPoints="1"/>
            </p:cNvSpPr>
            <p:nvPr/>
          </p:nvSpPr>
          <p:spPr bwMode="auto">
            <a:xfrm>
              <a:off x="1675" y="1166"/>
              <a:ext cx="85" cy="139"/>
            </a:xfrm>
            <a:custGeom>
              <a:avLst/>
              <a:gdLst>
                <a:gd name="T0" fmla="*/ 40 w 72"/>
                <a:gd name="T1" fmla="*/ 83 h 117"/>
                <a:gd name="T2" fmla="*/ 17 w 72"/>
                <a:gd name="T3" fmla="*/ 72 h 117"/>
                <a:gd name="T4" fmla="*/ 16 w 72"/>
                <a:gd name="T5" fmla="*/ 72 h 117"/>
                <a:gd name="T6" fmla="*/ 17 w 72"/>
                <a:gd name="T7" fmla="*/ 84 h 117"/>
                <a:gd name="T8" fmla="*/ 17 w 72"/>
                <a:gd name="T9" fmla="*/ 117 h 117"/>
                <a:gd name="T10" fmla="*/ 0 w 72"/>
                <a:gd name="T11" fmla="*/ 117 h 117"/>
                <a:gd name="T12" fmla="*/ 0 w 72"/>
                <a:gd name="T13" fmla="*/ 1 h 117"/>
                <a:gd name="T14" fmla="*/ 14 w 72"/>
                <a:gd name="T15" fmla="*/ 1 h 117"/>
                <a:gd name="T16" fmla="*/ 16 w 72"/>
                <a:gd name="T17" fmla="*/ 12 h 117"/>
                <a:gd name="T18" fmla="*/ 17 w 72"/>
                <a:gd name="T19" fmla="*/ 12 h 117"/>
                <a:gd name="T20" fmla="*/ 41 w 72"/>
                <a:gd name="T21" fmla="*/ 0 h 117"/>
                <a:gd name="T22" fmla="*/ 64 w 72"/>
                <a:gd name="T23" fmla="*/ 11 h 117"/>
                <a:gd name="T24" fmla="*/ 72 w 72"/>
                <a:gd name="T25" fmla="*/ 41 h 117"/>
                <a:gd name="T26" fmla="*/ 64 w 72"/>
                <a:gd name="T27" fmla="*/ 72 h 117"/>
                <a:gd name="T28" fmla="*/ 40 w 72"/>
                <a:gd name="T29" fmla="*/ 83 h 117"/>
                <a:gd name="T30" fmla="*/ 36 w 72"/>
                <a:gd name="T31" fmla="*/ 14 h 117"/>
                <a:gd name="T32" fmla="*/ 22 w 72"/>
                <a:gd name="T33" fmla="*/ 20 h 117"/>
                <a:gd name="T34" fmla="*/ 17 w 72"/>
                <a:gd name="T35" fmla="*/ 39 h 117"/>
                <a:gd name="T36" fmla="*/ 17 w 72"/>
                <a:gd name="T37" fmla="*/ 41 h 117"/>
                <a:gd name="T38" fmla="*/ 22 w 72"/>
                <a:gd name="T39" fmla="*/ 62 h 117"/>
                <a:gd name="T40" fmla="*/ 37 w 72"/>
                <a:gd name="T41" fmla="*/ 69 h 117"/>
                <a:gd name="T42" fmla="*/ 50 w 72"/>
                <a:gd name="T43" fmla="*/ 62 h 117"/>
                <a:gd name="T44" fmla="*/ 55 w 72"/>
                <a:gd name="T45" fmla="*/ 41 h 117"/>
                <a:gd name="T46" fmla="*/ 50 w 72"/>
                <a:gd name="T47" fmla="*/ 21 h 117"/>
                <a:gd name="T48" fmla="*/ 36 w 72"/>
                <a:gd name="T49" fmla="*/ 14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2" h="117">
                  <a:moveTo>
                    <a:pt x="40" y="83"/>
                  </a:moveTo>
                  <a:cubicBezTo>
                    <a:pt x="30" y="83"/>
                    <a:pt x="23" y="79"/>
                    <a:pt x="17" y="72"/>
                  </a:cubicBezTo>
                  <a:cubicBezTo>
                    <a:pt x="16" y="72"/>
                    <a:pt x="16" y="72"/>
                    <a:pt x="16" y="72"/>
                  </a:cubicBezTo>
                  <a:cubicBezTo>
                    <a:pt x="17" y="79"/>
                    <a:pt x="17" y="83"/>
                    <a:pt x="17" y="84"/>
                  </a:cubicBezTo>
                  <a:cubicBezTo>
                    <a:pt x="17" y="117"/>
                    <a:pt x="17" y="117"/>
                    <a:pt x="17" y="117"/>
                  </a:cubicBezTo>
                  <a:cubicBezTo>
                    <a:pt x="0" y="117"/>
                    <a:pt x="0" y="117"/>
                    <a:pt x="0" y="117"/>
                  </a:cubicBezTo>
                  <a:cubicBezTo>
                    <a:pt x="0" y="1"/>
                    <a:pt x="0" y="1"/>
                    <a:pt x="0" y="1"/>
                  </a:cubicBezTo>
                  <a:cubicBezTo>
                    <a:pt x="14" y="1"/>
                    <a:pt x="14" y="1"/>
                    <a:pt x="14" y="1"/>
                  </a:cubicBezTo>
                  <a:cubicBezTo>
                    <a:pt x="14" y="3"/>
                    <a:pt x="15" y="6"/>
                    <a:pt x="16" y="12"/>
                  </a:cubicBezTo>
                  <a:cubicBezTo>
                    <a:pt x="17" y="12"/>
                    <a:pt x="17" y="12"/>
                    <a:pt x="17" y="12"/>
                  </a:cubicBezTo>
                  <a:cubicBezTo>
                    <a:pt x="22" y="4"/>
                    <a:pt x="30" y="0"/>
                    <a:pt x="41" y="0"/>
                  </a:cubicBezTo>
                  <a:cubicBezTo>
                    <a:pt x="51" y="0"/>
                    <a:pt x="59" y="4"/>
                    <a:pt x="64" y="11"/>
                  </a:cubicBezTo>
                  <a:cubicBezTo>
                    <a:pt x="70" y="18"/>
                    <a:pt x="72" y="28"/>
                    <a:pt x="72" y="41"/>
                  </a:cubicBezTo>
                  <a:cubicBezTo>
                    <a:pt x="72" y="54"/>
                    <a:pt x="70" y="64"/>
                    <a:pt x="64" y="72"/>
                  </a:cubicBezTo>
                  <a:cubicBezTo>
                    <a:pt x="58" y="79"/>
                    <a:pt x="50" y="83"/>
                    <a:pt x="40" y="83"/>
                  </a:cubicBezTo>
                  <a:close/>
                  <a:moveTo>
                    <a:pt x="36" y="14"/>
                  </a:moveTo>
                  <a:cubicBezTo>
                    <a:pt x="30" y="14"/>
                    <a:pt x="25" y="16"/>
                    <a:pt x="22" y="20"/>
                  </a:cubicBezTo>
                  <a:cubicBezTo>
                    <a:pt x="18" y="24"/>
                    <a:pt x="17" y="30"/>
                    <a:pt x="17" y="39"/>
                  </a:cubicBezTo>
                  <a:cubicBezTo>
                    <a:pt x="17" y="41"/>
                    <a:pt x="17" y="41"/>
                    <a:pt x="17" y="41"/>
                  </a:cubicBezTo>
                  <a:cubicBezTo>
                    <a:pt x="17" y="51"/>
                    <a:pt x="18" y="58"/>
                    <a:pt x="22" y="62"/>
                  </a:cubicBezTo>
                  <a:cubicBezTo>
                    <a:pt x="25" y="67"/>
                    <a:pt x="30" y="69"/>
                    <a:pt x="37" y="69"/>
                  </a:cubicBezTo>
                  <a:cubicBezTo>
                    <a:pt x="43" y="69"/>
                    <a:pt x="47" y="67"/>
                    <a:pt x="50" y="62"/>
                  </a:cubicBezTo>
                  <a:cubicBezTo>
                    <a:pt x="53" y="57"/>
                    <a:pt x="55" y="50"/>
                    <a:pt x="55" y="41"/>
                  </a:cubicBezTo>
                  <a:cubicBezTo>
                    <a:pt x="55" y="32"/>
                    <a:pt x="53" y="25"/>
                    <a:pt x="50" y="21"/>
                  </a:cubicBezTo>
                  <a:cubicBezTo>
                    <a:pt x="47" y="16"/>
                    <a:pt x="42" y="14"/>
                    <a:pt x="36" y="1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35" name="Freeform 27"/>
            <p:cNvSpPr>
              <a:spLocks noEditPoints="1"/>
            </p:cNvSpPr>
            <p:nvPr/>
          </p:nvSpPr>
          <p:spPr bwMode="auto">
            <a:xfrm>
              <a:off x="1778" y="1166"/>
              <a:ext cx="89" cy="98"/>
            </a:xfrm>
            <a:custGeom>
              <a:avLst/>
              <a:gdLst>
                <a:gd name="T0" fmla="*/ 75 w 75"/>
                <a:gd name="T1" fmla="*/ 41 h 83"/>
                <a:gd name="T2" fmla="*/ 65 w 75"/>
                <a:gd name="T3" fmla="*/ 72 h 83"/>
                <a:gd name="T4" fmla="*/ 37 w 75"/>
                <a:gd name="T5" fmla="*/ 83 h 83"/>
                <a:gd name="T6" fmla="*/ 18 w 75"/>
                <a:gd name="T7" fmla="*/ 78 h 83"/>
                <a:gd name="T8" fmla="*/ 4 w 75"/>
                <a:gd name="T9" fmla="*/ 63 h 83"/>
                <a:gd name="T10" fmla="*/ 0 w 75"/>
                <a:gd name="T11" fmla="*/ 41 h 83"/>
                <a:gd name="T12" fmla="*/ 10 w 75"/>
                <a:gd name="T13" fmla="*/ 11 h 83"/>
                <a:gd name="T14" fmla="*/ 38 w 75"/>
                <a:gd name="T15" fmla="*/ 0 h 83"/>
                <a:gd name="T16" fmla="*/ 65 w 75"/>
                <a:gd name="T17" fmla="*/ 11 h 83"/>
                <a:gd name="T18" fmla="*/ 75 w 75"/>
                <a:gd name="T19" fmla="*/ 41 h 83"/>
                <a:gd name="T20" fmla="*/ 17 w 75"/>
                <a:gd name="T21" fmla="*/ 41 h 83"/>
                <a:gd name="T22" fmla="*/ 38 w 75"/>
                <a:gd name="T23" fmla="*/ 69 h 83"/>
                <a:gd name="T24" fmla="*/ 58 w 75"/>
                <a:gd name="T25" fmla="*/ 41 h 83"/>
                <a:gd name="T26" fmla="*/ 38 w 75"/>
                <a:gd name="T27" fmla="*/ 14 h 83"/>
                <a:gd name="T28" fmla="*/ 22 w 75"/>
                <a:gd name="T29" fmla="*/ 21 h 83"/>
                <a:gd name="T30" fmla="*/ 17 w 75"/>
                <a:gd name="T31" fmla="*/ 41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5" h="83">
                  <a:moveTo>
                    <a:pt x="75" y="41"/>
                  </a:moveTo>
                  <a:cubicBezTo>
                    <a:pt x="75" y="54"/>
                    <a:pt x="72" y="64"/>
                    <a:pt x="65" y="72"/>
                  </a:cubicBezTo>
                  <a:cubicBezTo>
                    <a:pt x="59" y="79"/>
                    <a:pt x="49" y="83"/>
                    <a:pt x="37" y="83"/>
                  </a:cubicBezTo>
                  <a:cubicBezTo>
                    <a:pt x="30" y="83"/>
                    <a:pt x="23" y="81"/>
                    <a:pt x="18" y="78"/>
                  </a:cubicBezTo>
                  <a:cubicBezTo>
                    <a:pt x="12" y="74"/>
                    <a:pt x="8" y="70"/>
                    <a:pt x="4" y="63"/>
                  </a:cubicBezTo>
                  <a:cubicBezTo>
                    <a:pt x="1" y="57"/>
                    <a:pt x="0" y="50"/>
                    <a:pt x="0" y="41"/>
                  </a:cubicBezTo>
                  <a:cubicBezTo>
                    <a:pt x="0" y="28"/>
                    <a:pt x="3" y="18"/>
                    <a:pt x="10" y="11"/>
                  </a:cubicBezTo>
                  <a:cubicBezTo>
                    <a:pt x="16" y="4"/>
                    <a:pt x="26" y="0"/>
                    <a:pt x="38" y="0"/>
                  </a:cubicBezTo>
                  <a:cubicBezTo>
                    <a:pt x="49" y="0"/>
                    <a:pt x="59" y="4"/>
                    <a:pt x="65" y="11"/>
                  </a:cubicBezTo>
                  <a:cubicBezTo>
                    <a:pt x="72" y="19"/>
                    <a:pt x="75" y="29"/>
                    <a:pt x="75" y="41"/>
                  </a:cubicBezTo>
                  <a:close/>
                  <a:moveTo>
                    <a:pt x="17" y="41"/>
                  </a:moveTo>
                  <a:cubicBezTo>
                    <a:pt x="17" y="60"/>
                    <a:pt x="24" y="69"/>
                    <a:pt x="38" y="69"/>
                  </a:cubicBezTo>
                  <a:cubicBezTo>
                    <a:pt x="51" y="69"/>
                    <a:pt x="58" y="60"/>
                    <a:pt x="58" y="41"/>
                  </a:cubicBezTo>
                  <a:cubicBezTo>
                    <a:pt x="58" y="23"/>
                    <a:pt x="51" y="14"/>
                    <a:pt x="38" y="14"/>
                  </a:cubicBezTo>
                  <a:cubicBezTo>
                    <a:pt x="30" y="14"/>
                    <a:pt x="25" y="16"/>
                    <a:pt x="22" y="21"/>
                  </a:cubicBezTo>
                  <a:cubicBezTo>
                    <a:pt x="19" y="26"/>
                    <a:pt x="17" y="32"/>
                    <a:pt x="17" y="41"/>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36" name="Freeform 28"/>
            <p:cNvSpPr>
              <a:spLocks/>
            </p:cNvSpPr>
            <p:nvPr/>
          </p:nvSpPr>
          <p:spPr bwMode="auto">
            <a:xfrm>
              <a:off x="1876" y="1167"/>
              <a:ext cx="140" cy="95"/>
            </a:xfrm>
            <a:custGeom>
              <a:avLst/>
              <a:gdLst>
                <a:gd name="T0" fmla="*/ 76 w 118"/>
                <a:gd name="T1" fmla="*/ 80 h 80"/>
                <a:gd name="T2" fmla="*/ 66 w 118"/>
                <a:gd name="T3" fmla="*/ 43 h 80"/>
                <a:gd name="T4" fmla="*/ 59 w 118"/>
                <a:gd name="T5" fmla="*/ 16 h 80"/>
                <a:gd name="T6" fmla="*/ 59 w 118"/>
                <a:gd name="T7" fmla="*/ 16 h 80"/>
                <a:gd name="T8" fmla="*/ 52 w 118"/>
                <a:gd name="T9" fmla="*/ 43 h 80"/>
                <a:gd name="T10" fmla="*/ 41 w 118"/>
                <a:gd name="T11" fmla="*/ 80 h 80"/>
                <a:gd name="T12" fmla="*/ 23 w 118"/>
                <a:gd name="T13" fmla="*/ 80 h 80"/>
                <a:gd name="T14" fmla="*/ 0 w 118"/>
                <a:gd name="T15" fmla="*/ 0 h 80"/>
                <a:gd name="T16" fmla="*/ 17 w 118"/>
                <a:gd name="T17" fmla="*/ 0 h 80"/>
                <a:gd name="T18" fmla="*/ 28 w 118"/>
                <a:gd name="T19" fmla="*/ 40 h 80"/>
                <a:gd name="T20" fmla="*/ 33 w 118"/>
                <a:gd name="T21" fmla="*/ 65 h 80"/>
                <a:gd name="T22" fmla="*/ 33 w 118"/>
                <a:gd name="T23" fmla="*/ 65 h 80"/>
                <a:gd name="T24" fmla="*/ 35 w 118"/>
                <a:gd name="T25" fmla="*/ 53 h 80"/>
                <a:gd name="T26" fmla="*/ 38 w 118"/>
                <a:gd name="T27" fmla="*/ 42 h 80"/>
                <a:gd name="T28" fmla="*/ 50 w 118"/>
                <a:gd name="T29" fmla="*/ 0 h 80"/>
                <a:gd name="T30" fmla="*/ 69 w 118"/>
                <a:gd name="T31" fmla="*/ 0 h 80"/>
                <a:gd name="T32" fmla="*/ 80 w 118"/>
                <a:gd name="T33" fmla="*/ 42 h 80"/>
                <a:gd name="T34" fmla="*/ 83 w 118"/>
                <a:gd name="T35" fmla="*/ 53 h 80"/>
                <a:gd name="T36" fmla="*/ 85 w 118"/>
                <a:gd name="T37" fmla="*/ 65 h 80"/>
                <a:gd name="T38" fmla="*/ 86 w 118"/>
                <a:gd name="T39" fmla="*/ 65 h 80"/>
                <a:gd name="T40" fmla="*/ 91 w 118"/>
                <a:gd name="T41" fmla="*/ 40 h 80"/>
                <a:gd name="T42" fmla="*/ 101 w 118"/>
                <a:gd name="T43" fmla="*/ 0 h 80"/>
                <a:gd name="T44" fmla="*/ 118 w 118"/>
                <a:gd name="T45" fmla="*/ 0 h 80"/>
                <a:gd name="T46" fmla="*/ 95 w 118"/>
                <a:gd name="T47" fmla="*/ 80 h 80"/>
                <a:gd name="T48" fmla="*/ 76 w 118"/>
                <a:gd name="T49" fmla="*/ 8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8" h="80">
                  <a:moveTo>
                    <a:pt x="76" y="80"/>
                  </a:moveTo>
                  <a:cubicBezTo>
                    <a:pt x="66" y="43"/>
                    <a:pt x="66" y="43"/>
                    <a:pt x="66" y="43"/>
                  </a:cubicBezTo>
                  <a:cubicBezTo>
                    <a:pt x="65" y="39"/>
                    <a:pt x="63" y="30"/>
                    <a:pt x="59" y="16"/>
                  </a:cubicBezTo>
                  <a:cubicBezTo>
                    <a:pt x="59" y="16"/>
                    <a:pt x="59" y="16"/>
                    <a:pt x="59" y="16"/>
                  </a:cubicBezTo>
                  <a:cubicBezTo>
                    <a:pt x="56" y="29"/>
                    <a:pt x="54" y="38"/>
                    <a:pt x="52" y="43"/>
                  </a:cubicBezTo>
                  <a:cubicBezTo>
                    <a:pt x="41" y="80"/>
                    <a:pt x="41" y="80"/>
                    <a:pt x="41" y="80"/>
                  </a:cubicBezTo>
                  <a:cubicBezTo>
                    <a:pt x="23" y="80"/>
                    <a:pt x="23" y="80"/>
                    <a:pt x="23" y="80"/>
                  </a:cubicBezTo>
                  <a:cubicBezTo>
                    <a:pt x="0" y="0"/>
                    <a:pt x="0" y="0"/>
                    <a:pt x="0" y="0"/>
                  </a:cubicBezTo>
                  <a:cubicBezTo>
                    <a:pt x="17" y="0"/>
                    <a:pt x="17" y="0"/>
                    <a:pt x="17" y="0"/>
                  </a:cubicBezTo>
                  <a:cubicBezTo>
                    <a:pt x="28" y="40"/>
                    <a:pt x="28" y="40"/>
                    <a:pt x="28" y="40"/>
                  </a:cubicBezTo>
                  <a:cubicBezTo>
                    <a:pt x="30" y="50"/>
                    <a:pt x="32" y="58"/>
                    <a:pt x="33" y="65"/>
                  </a:cubicBezTo>
                  <a:cubicBezTo>
                    <a:pt x="33" y="65"/>
                    <a:pt x="33" y="65"/>
                    <a:pt x="33" y="65"/>
                  </a:cubicBezTo>
                  <a:cubicBezTo>
                    <a:pt x="34" y="61"/>
                    <a:pt x="34" y="57"/>
                    <a:pt x="35" y="53"/>
                  </a:cubicBezTo>
                  <a:cubicBezTo>
                    <a:pt x="36" y="48"/>
                    <a:pt x="37" y="45"/>
                    <a:pt x="38" y="42"/>
                  </a:cubicBezTo>
                  <a:cubicBezTo>
                    <a:pt x="50" y="0"/>
                    <a:pt x="50" y="0"/>
                    <a:pt x="50" y="0"/>
                  </a:cubicBezTo>
                  <a:cubicBezTo>
                    <a:pt x="69" y="0"/>
                    <a:pt x="69" y="0"/>
                    <a:pt x="69" y="0"/>
                  </a:cubicBezTo>
                  <a:cubicBezTo>
                    <a:pt x="80" y="42"/>
                    <a:pt x="80" y="42"/>
                    <a:pt x="80" y="42"/>
                  </a:cubicBezTo>
                  <a:cubicBezTo>
                    <a:pt x="81" y="45"/>
                    <a:pt x="82" y="48"/>
                    <a:pt x="83" y="53"/>
                  </a:cubicBezTo>
                  <a:cubicBezTo>
                    <a:pt x="84" y="58"/>
                    <a:pt x="85" y="62"/>
                    <a:pt x="85" y="65"/>
                  </a:cubicBezTo>
                  <a:cubicBezTo>
                    <a:pt x="86" y="65"/>
                    <a:pt x="86" y="65"/>
                    <a:pt x="86" y="65"/>
                  </a:cubicBezTo>
                  <a:cubicBezTo>
                    <a:pt x="86" y="59"/>
                    <a:pt x="88" y="50"/>
                    <a:pt x="91" y="40"/>
                  </a:cubicBezTo>
                  <a:cubicBezTo>
                    <a:pt x="101" y="0"/>
                    <a:pt x="101" y="0"/>
                    <a:pt x="101" y="0"/>
                  </a:cubicBezTo>
                  <a:cubicBezTo>
                    <a:pt x="118" y="0"/>
                    <a:pt x="118" y="0"/>
                    <a:pt x="118" y="0"/>
                  </a:cubicBezTo>
                  <a:cubicBezTo>
                    <a:pt x="95" y="80"/>
                    <a:pt x="95" y="80"/>
                    <a:pt x="95" y="80"/>
                  </a:cubicBezTo>
                  <a:lnTo>
                    <a:pt x="76" y="8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37" name="Freeform 29"/>
            <p:cNvSpPr>
              <a:spLocks noEditPoints="1"/>
            </p:cNvSpPr>
            <p:nvPr/>
          </p:nvSpPr>
          <p:spPr bwMode="auto">
            <a:xfrm>
              <a:off x="2024" y="1166"/>
              <a:ext cx="84" cy="98"/>
            </a:xfrm>
            <a:custGeom>
              <a:avLst/>
              <a:gdLst>
                <a:gd name="T0" fmla="*/ 40 w 71"/>
                <a:gd name="T1" fmla="*/ 83 h 83"/>
                <a:gd name="T2" fmla="*/ 11 w 71"/>
                <a:gd name="T3" fmla="*/ 72 h 83"/>
                <a:gd name="T4" fmla="*/ 0 w 71"/>
                <a:gd name="T5" fmla="*/ 42 h 83"/>
                <a:gd name="T6" fmla="*/ 10 w 71"/>
                <a:gd name="T7" fmla="*/ 11 h 83"/>
                <a:gd name="T8" fmla="*/ 37 w 71"/>
                <a:gd name="T9" fmla="*/ 0 h 83"/>
                <a:gd name="T10" fmla="*/ 62 w 71"/>
                <a:gd name="T11" fmla="*/ 10 h 83"/>
                <a:gd name="T12" fmla="*/ 71 w 71"/>
                <a:gd name="T13" fmla="*/ 36 h 83"/>
                <a:gd name="T14" fmla="*/ 71 w 71"/>
                <a:gd name="T15" fmla="*/ 45 h 83"/>
                <a:gd name="T16" fmla="*/ 18 w 71"/>
                <a:gd name="T17" fmla="*/ 45 h 83"/>
                <a:gd name="T18" fmla="*/ 24 w 71"/>
                <a:gd name="T19" fmla="*/ 63 h 83"/>
                <a:gd name="T20" fmla="*/ 41 w 71"/>
                <a:gd name="T21" fmla="*/ 69 h 83"/>
                <a:gd name="T22" fmla="*/ 54 w 71"/>
                <a:gd name="T23" fmla="*/ 68 h 83"/>
                <a:gd name="T24" fmla="*/ 67 w 71"/>
                <a:gd name="T25" fmla="*/ 64 h 83"/>
                <a:gd name="T26" fmla="*/ 67 w 71"/>
                <a:gd name="T27" fmla="*/ 77 h 83"/>
                <a:gd name="T28" fmla="*/ 54 w 71"/>
                <a:gd name="T29" fmla="*/ 82 h 83"/>
                <a:gd name="T30" fmla="*/ 40 w 71"/>
                <a:gd name="T31" fmla="*/ 83 h 83"/>
                <a:gd name="T32" fmla="*/ 37 w 71"/>
                <a:gd name="T33" fmla="*/ 13 h 83"/>
                <a:gd name="T34" fmla="*/ 24 w 71"/>
                <a:gd name="T35" fmla="*/ 18 h 83"/>
                <a:gd name="T36" fmla="*/ 18 w 71"/>
                <a:gd name="T37" fmla="*/ 33 h 83"/>
                <a:gd name="T38" fmla="*/ 54 w 71"/>
                <a:gd name="T39" fmla="*/ 33 h 83"/>
                <a:gd name="T40" fmla="*/ 50 w 71"/>
                <a:gd name="T41" fmla="*/ 18 h 83"/>
                <a:gd name="T42" fmla="*/ 37 w 71"/>
                <a:gd name="T43" fmla="*/ 1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1" h="83">
                  <a:moveTo>
                    <a:pt x="40" y="83"/>
                  </a:moveTo>
                  <a:cubicBezTo>
                    <a:pt x="27" y="83"/>
                    <a:pt x="18" y="79"/>
                    <a:pt x="11" y="72"/>
                  </a:cubicBezTo>
                  <a:cubicBezTo>
                    <a:pt x="4" y="65"/>
                    <a:pt x="0" y="55"/>
                    <a:pt x="0" y="42"/>
                  </a:cubicBezTo>
                  <a:cubicBezTo>
                    <a:pt x="0" y="29"/>
                    <a:pt x="3" y="19"/>
                    <a:pt x="10" y="11"/>
                  </a:cubicBezTo>
                  <a:cubicBezTo>
                    <a:pt x="16" y="4"/>
                    <a:pt x="25" y="0"/>
                    <a:pt x="37" y="0"/>
                  </a:cubicBezTo>
                  <a:cubicBezTo>
                    <a:pt x="47" y="0"/>
                    <a:pt x="56" y="3"/>
                    <a:pt x="62" y="10"/>
                  </a:cubicBezTo>
                  <a:cubicBezTo>
                    <a:pt x="68" y="16"/>
                    <a:pt x="71" y="25"/>
                    <a:pt x="71" y="36"/>
                  </a:cubicBezTo>
                  <a:cubicBezTo>
                    <a:pt x="71" y="45"/>
                    <a:pt x="71" y="45"/>
                    <a:pt x="71" y="45"/>
                  </a:cubicBezTo>
                  <a:cubicBezTo>
                    <a:pt x="18" y="45"/>
                    <a:pt x="18" y="45"/>
                    <a:pt x="18" y="45"/>
                  </a:cubicBezTo>
                  <a:cubicBezTo>
                    <a:pt x="18" y="53"/>
                    <a:pt x="20" y="59"/>
                    <a:pt x="24" y="63"/>
                  </a:cubicBezTo>
                  <a:cubicBezTo>
                    <a:pt x="28" y="67"/>
                    <a:pt x="34" y="69"/>
                    <a:pt x="41" y="69"/>
                  </a:cubicBezTo>
                  <a:cubicBezTo>
                    <a:pt x="45" y="69"/>
                    <a:pt x="50" y="69"/>
                    <a:pt x="54" y="68"/>
                  </a:cubicBezTo>
                  <a:cubicBezTo>
                    <a:pt x="58" y="67"/>
                    <a:pt x="62" y="66"/>
                    <a:pt x="67" y="64"/>
                  </a:cubicBezTo>
                  <a:cubicBezTo>
                    <a:pt x="67" y="77"/>
                    <a:pt x="67" y="77"/>
                    <a:pt x="67" y="77"/>
                  </a:cubicBezTo>
                  <a:cubicBezTo>
                    <a:pt x="63" y="79"/>
                    <a:pt x="59" y="81"/>
                    <a:pt x="54" y="82"/>
                  </a:cubicBezTo>
                  <a:cubicBezTo>
                    <a:pt x="50" y="82"/>
                    <a:pt x="45" y="83"/>
                    <a:pt x="40" y="83"/>
                  </a:cubicBezTo>
                  <a:close/>
                  <a:moveTo>
                    <a:pt x="37" y="13"/>
                  </a:moveTo>
                  <a:cubicBezTo>
                    <a:pt x="31" y="13"/>
                    <a:pt x="27" y="15"/>
                    <a:pt x="24" y="18"/>
                  </a:cubicBezTo>
                  <a:cubicBezTo>
                    <a:pt x="21" y="21"/>
                    <a:pt x="19" y="26"/>
                    <a:pt x="18" y="33"/>
                  </a:cubicBezTo>
                  <a:cubicBezTo>
                    <a:pt x="54" y="33"/>
                    <a:pt x="54" y="33"/>
                    <a:pt x="54" y="33"/>
                  </a:cubicBezTo>
                  <a:cubicBezTo>
                    <a:pt x="54" y="26"/>
                    <a:pt x="53" y="21"/>
                    <a:pt x="50" y="18"/>
                  </a:cubicBezTo>
                  <a:cubicBezTo>
                    <a:pt x="46" y="15"/>
                    <a:pt x="42" y="13"/>
                    <a:pt x="37" y="13"/>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38" name="Freeform 30"/>
            <p:cNvSpPr>
              <a:spLocks/>
            </p:cNvSpPr>
            <p:nvPr/>
          </p:nvSpPr>
          <p:spPr bwMode="auto">
            <a:xfrm>
              <a:off x="2131" y="1166"/>
              <a:ext cx="58" cy="96"/>
            </a:xfrm>
            <a:custGeom>
              <a:avLst/>
              <a:gdLst>
                <a:gd name="T0" fmla="*/ 40 w 49"/>
                <a:gd name="T1" fmla="*/ 0 h 81"/>
                <a:gd name="T2" fmla="*/ 49 w 49"/>
                <a:gd name="T3" fmla="*/ 1 h 81"/>
                <a:gd name="T4" fmla="*/ 47 w 49"/>
                <a:gd name="T5" fmla="*/ 17 h 81"/>
                <a:gd name="T6" fmla="*/ 40 w 49"/>
                <a:gd name="T7" fmla="*/ 16 h 81"/>
                <a:gd name="T8" fmla="*/ 23 w 49"/>
                <a:gd name="T9" fmla="*/ 22 h 81"/>
                <a:gd name="T10" fmla="*/ 17 w 49"/>
                <a:gd name="T11" fmla="*/ 40 h 81"/>
                <a:gd name="T12" fmla="*/ 17 w 49"/>
                <a:gd name="T13" fmla="*/ 81 h 81"/>
                <a:gd name="T14" fmla="*/ 0 w 49"/>
                <a:gd name="T15" fmla="*/ 81 h 81"/>
                <a:gd name="T16" fmla="*/ 0 w 49"/>
                <a:gd name="T17" fmla="*/ 1 h 81"/>
                <a:gd name="T18" fmla="*/ 13 w 49"/>
                <a:gd name="T19" fmla="*/ 1 h 81"/>
                <a:gd name="T20" fmla="*/ 15 w 49"/>
                <a:gd name="T21" fmla="*/ 16 h 81"/>
                <a:gd name="T22" fmla="*/ 16 w 49"/>
                <a:gd name="T23" fmla="*/ 16 h 81"/>
                <a:gd name="T24" fmla="*/ 26 w 49"/>
                <a:gd name="T25" fmla="*/ 4 h 81"/>
                <a:gd name="T26" fmla="*/ 40 w 49"/>
                <a:gd name="T27" fmla="*/ 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9" h="81">
                  <a:moveTo>
                    <a:pt x="40" y="0"/>
                  </a:moveTo>
                  <a:cubicBezTo>
                    <a:pt x="44" y="0"/>
                    <a:pt x="46" y="0"/>
                    <a:pt x="49" y="1"/>
                  </a:cubicBezTo>
                  <a:cubicBezTo>
                    <a:pt x="47" y="17"/>
                    <a:pt x="47" y="17"/>
                    <a:pt x="47" y="17"/>
                  </a:cubicBezTo>
                  <a:cubicBezTo>
                    <a:pt x="45" y="16"/>
                    <a:pt x="42" y="16"/>
                    <a:pt x="40" y="16"/>
                  </a:cubicBezTo>
                  <a:cubicBezTo>
                    <a:pt x="33" y="16"/>
                    <a:pt x="27" y="18"/>
                    <a:pt x="23" y="22"/>
                  </a:cubicBezTo>
                  <a:cubicBezTo>
                    <a:pt x="19" y="27"/>
                    <a:pt x="17" y="33"/>
                    <a:pt x="17" y="40"/>
                  </a:cubicBezTo>
                  <a:cubicBezTo>
                    <a:pt x="17" y="81"/>
                    <a:pt x="17" y="81"/>
                    <a:pt x="17" y="81"/>
                  </a:cubicBezTo>
                  <a:cubicBezTo>
                    <a:pt x="0" y="81"/>
                    <a:pt x="0" y="81"/>
                    <a:pt x="0" y="81"/>
                  </a:cubicBezTo>
                  <a:cubicBezTo>
                    <a:pt x="0" y="1"/>
                    <a:pt x="0" y="1"/>
                    <a:pt x="0" y="1"/>
                  </a:cubicBezTo>
                  <a:cubicBezTo>
                    <a:pt x="13" y="1"/>
                    <a:pt x="13" y="1"/>
                    <a:pt x="13" y="1"/>
                  </a:cubicBezTo>
                  <a:cubicBezTo>
                    <a:pt x="15" y="16"/>
                    <a:pt x="15" y="16"/>
                    <a:pt x="15" y="16"/>
                  </a:cubicBezTo>
                  <a:cubicBezTo>
                    <a:pt x="16" y="16"/>
                    <a:pt x="16" y="16"/>
                    <a:pt x="16" y="16"/>
                  </a:cubicBezTo>
                  <a:cubicBezTo>
                    <a:pt x="19" y="11"/>
                    <a:pt x="22" y="7"/>
                    <a:pt x="26" y="4"/>
                  </a:cubicBezTo>
                  <a:cubicBezTo>
                    <a:pt x="31" y="1"/>
                    <a:pt x="35" y="0"/>
                    <a:pt x="40"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39" name="Freeform 31"/>
            <p:cNvSpPr>
              <a:spLocks/>
            </p:cNvSpPr>
            <p:nvPr/>
          </p:nvSpPr>
          <p:spPr bwMode="auto">
            <a:xfrm>
              <a:off x="2189" y="1238"/>
              <a:ext cx="25" cy="26"/>
            </a:xfrm>
            <a:custGeom>
              <a:avLst/>
              <a:gdLst>
                <a:gd name="T0" fmla="*/ 0 w 21"/>
                <a:gd name="T1" fmla="*/ 11 h 22"/>
                <a:gd name="T2" fmla="*/ 3 w 21"/>
                <a:gd name="T3" fmla="*/ 3 h 22"/>
                <a:gd name="T4" fmla="*/ 11 w 21"/>
                <a:gd name="T5" fmla="*/ 0 h 22"/>
                <a:gd name="T6" fmla="*/ 19 w 21"/>
                <a:gd name="T7" fmla="*/ 3 h 22"/>
                <a:gd name="T8" fmla="*/ 21 w 21"/>
                <a:gd name="T9" fmla="*/ 11 h 22"/>
                <a:gd name="T10" fmla="*/ 19 w 21"/>
                <a:gd name="T11" fmla="*/ 19 h 22"/>
                <a:gd name="T12" fmla="*/ 11 w 21"/>
                <a:gd name="T13" fmla="*/ 22 h 22"/>
                <a:gd name="T14" fmla="*/ 3 w 21"/>
                <a:gd name="T15" fmla="*/ 19 h 22"/>
                <a:gd name="T16" fmla="*/ 0 w 21"/>
                <a:gd name="T17" fmla="*/ 1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22">
                  <a:moveTo>
                    <a:pt x="0" y="11"/>
                  </a:moveTo>
                  <a:cubicBezTo>
                    <a:pt x="0" y="8"/>
                    <a:pt x="1" y="5"/>
                    <a:pt x="3" y="3"/>
                  </a:cubicBezTo>
                  <a:cubicBezTo>
                    <a:pt x="4" y="1"/>
                    <a:pt x="7" y="0"/>
                    <a:pt x="11" y="0"/>
                  </a:cubicBezTo>
                  <a:cubicBezTo>
                    <a:pt x="14" y="0"/>
                    <a:pt x="17" y="1"/>
                    <a:pt x="19" y="3"/>
                  </a:cubicBezTo>
                  <a:cubicBezTo>
                    <a:pt x="20" y="5"/>
                    <a:pt x="21" y="8"/>
                    <a:pt x="21" y="11"/>
                  </a:cubicBezTo>
                  <a:cubicBezTo>
                    <a:pt x="21" y="15"/>
                    <a:pt x="20" y="17"/>
                    <a:pt x="19" y="19"/>
                  </a:cubicBezTo>
                  <a:cubicBezTo>
                    <a:pt x="17" y="21"/>
                    <a:pt x="14" y="22"/>
                    <a:pt x="11" y="22"/>
                  </a:cubicBezTo>
                  <a:cubicBezTo>
                    <a:pt x="7" y="22"/>
                    <a:pt x="4" y="21"/>
                    <a:pt x="3" y="19"/>
                  </a:cubicBezTo>
                  <a:cubicBezTo>
                    <a:pt x="1" y="18"/>
                    <a:pt x="0" y="15"/>
                    <a:pt x="0" y="11"/>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grpSp>
    </p:spTree>
    <p:extLst>
      <p:ext uri="{BB962C8B-B14F-4D97-AF65-F5344CB8AC3E}">
        <p14:creationId xmlns:p14="http://schemas.microsoft.com/office/powerpoint/2010/main" val="2501833443"/>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2"/>
        </a:solidFill>
        <a:effectLst/>
      </p:bgPr>
    </p:bg>
    <p:spTree>
      <p:nvGrpSpPr>
        <p:cNvPr id="1" name=""/>
        <p:cNvGrpSpPr/>
        <p:nvPr/>
      </p:nvGrpSpPr>
      <p:grpSpPr>
        <a:xfrm>
          <a:off x="0" y="0"/>
          <a:ext cx="0" cy="0"/>
          <a:chOff x="0" y="0"/>
          <a:chExt cx="0" cy="0"/>
        </a:xfrm>
      </p:grpSpPr>
      <p:cxnSp>
        <p:nvCxnSpPr>
          <p:cNvPr id="5" name="Straight Connector 4"/>
          <p:cNvCxnSpPr/>
          <p:nvPr userDrawn="1"/>
        </p:nvCxnSpPr>
        <p:spPr>
          <a:xfrm>
            <a:off x="459850" y="4150657"/>
            <a:ext cx="364714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 Placeholder 3"/>
          <p:cNvSpPr>
            <a:spLocks noGrp="1"/>
          </p:cNvSpPr>
          <p:nvPr>
            <p:ph type="body" sz="quarter" idx="13" hasCustomPrompt="1"/>
          </p:nvPr>
        </p:nvSpPr>
        <p:spPr>
          <a:xfrm>
            <a:off x="468420" y="2018812"/>
            <a:ext cx="4103580" cy="953553"/>
          </a:xfrm>
        </p:spPr>
        <p:txBody>
          <a:bodyPr bIns="0" anchor="b"/>
          <a:lstStyle>
            <a:lvl1pPr>
              <a:lnSpc>
                <a:spcPct val="95000"/>
              </a:lnSpc>
              <a:defRPr sz="3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Title Slide Option 4: </a:t>
            </a:r>
            <a:br>
              <a:rPr lang="en-US" dirty="0"/>
            </a:br>
            <a:r>
              <a:rPr lang="en-US" dirty="0"/>
              <a:t>use up to two lines</a:t>
            </a:r>
          </a:p>
        </p:txBody>
      </p:sp>
      <p:sp>
        <p:nvSpPr>
          <p:cNvPr id="12" name="Text Placeholder 11"/>
          <p:cNvSpPr>
            <a:spLocks noGrp="1"/>
          </p:cNvSpPr>
          <p:nvPr>
            <p:ph type="body" sz="quarter" idx="14" hasCustomPrompt="1"/>
          </p:nvPr>
        </p:nvSpPr>
        <p:spPr>
          <a:xfrm>
            <a:off x="468420" y="3165636"/>
            <a:ext cx="3197272" cy="226493"/>
          </a:xfrm>
        </p:spPr>
        <p:txBody>
          <a:bodyPr/>
          <a:lstStyle>
            <a:lvl1pPr>
              <a:defRPr sz="14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fr-FR" dirty="0"/>
              <a:t>14pt Open Sans </a:t>
            </a:r>
            <a:r>
              <a:rPr lang="fr-FR" dirty="0" err="1"/>
              <a:t>Subhead</a:t>
            </a:r>
            <a:r>
              <a:rPr lang="fr-FR" dirty="0"/>
              <a:t>, Date, </a:t>
            </a:r>
            <a:r>
              <a:rPr lang="fr-FR" dirty="0" err="1"/>
              <a:t>etc</a:t>
            </a:r>
            <a:endParaRPr lang="fr-FR" dirty="0"/>
          </a:p>
        </p:txBody>
      </p:sp>
      <p:sp>
        <p:nvSpPr>
          <p:cNvPr id="15" name="Text Placeholder 14"/>
          <p:cNvSpPr>
            <a:spLocks noGrp="1"/>
          </p:cNvSpPr>
          <p:nvPr>
            <p:ph type="body" sz="quarter" idx="15"/>
          </p:nvPr>
        </p:nvSpPr>
        <p:spPr>
          <a:xfrm>
            <a:off x="468421" y="4262929"/>
            <a:ext cx="4103580" cy="226232"/>
          </a:xfrm>
        </p:spPr>
        <p:txBody>
          <a:bodyPr/>
          <a:lstStyle>
            <a:lvl1pPr>
              <a:defRPr sz="14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p:txBody>
      </p:sp>
      <p:grpSp>
        <p:nvGrpSpPr>
          <p:cNvPr id="10" name="Group 4"/>
          <p:cNvGrpSpPr>
            <a:grpSpLocks noChangeAspect="1"/>
          </p:cNvGrpSpPr>
          <p:nvPr userDrawn="1"/>
        </p:nvGrpSpPr>
        <p:grpSpPr bwMode="auto">
          <a:xfrm>
            <a:off x="438447" y="484741"/>
            <a:ext cx="1751645" cy="490219"/>
            <a:chOff x="221" y="738"/>
            <a:chExt cx="2026" cy="567"/>
          </a:xfrm>
          <a:solidFill>
            <a:schemeClr val="bg1"/>
          </a:solidFill>
        </p:grpSpPr>
        <p:sp>
          <p:nvSpPr>
            <p:cNvPr id="11" name="Freeform 5"/>
            <p:cNvSpPr>
              <a:spLocks/>
            </p:cNvSpPr>
            <p:nvPr/>
          </p:nvSpPr>
          <p:spPr bwMode="auto">
            <a:xfrm>
              <a:off x="1003" y="818"/>
              <a:ext cx="231" cy="241"/>
            </a:xfrm>
            <a:custGeom>
              <a:avLst/>
              <a:gdLst>
                <a:gd name="T0" fmla="*/ 194 w 195"/>
                <a:gd name="T1" fmla="*/ 150 h 202"/>
                <a:gd name="T2" fmla="*/ 150 w 195"/>
                <a:gd name="T3" fmla="*/ 123 h 202"/>
                <a:gd name="T4" fmla="*/ 146 w 195"/>
                <a:gd name="T5" fmla="*/ 129 h 202"/>
                <a:gd name="T6" fmla="*/ 105 w 195"/>
                <a:gd name="T7" fmla="*/ 153 h 202"/>
                <a:gd name="T8" fmla="*/ 53 w 195"/>
                <a:gd name="T9" fmla="*/ 101 h 202"/>
                <a:gd name="T10" fmla="*/ 105 w 195"/>
                <a:gd name="T11" fmla="*/ 49 h 202"/>
                <a:gd name="T12" fmla="*/ 146 w 195"/>
                <a:gd name="T13" fmla="*/ 73 h 202"/>
                <a:gd name="T14" fmla="*/ 150 w 195"/>
                <a:gd name="T15" fmla="*/ 78 h 202"/>
                <a:gd name="T16" fmla="*/ 195 w 195"/>
                <a:gd name="T17" fmla="*/ 52 h 202"/>
                <a:gd name="T18" fmla="*/ 191 w 195"/>
                <a:gd name="T19" fmla="*/ 46 h 202"/>
                <a:gd name="T20" fmla="*/ 105 w 195"/>
                <a:gd name="T21" fmla="*/ 0 h 202"/>
                <a:gd name="T22" fmla="*/ 0 w 195"/>
                <a:gd name="T23" fmla="*/ 101 h 202"/>
                <a:gd name="T24" fmla="*/ 105 w 195"/>
                <a:gd name="T25" fmla="*/ 202 h 202"/>
                <a:gd name="T26" fmla="*/ 191 w 195"/>
                <a:gd name="T27" fmla="*/ 155 h 202"/>
                <a:gd name="T28" fmla="*/ 194 w 195"/>
                <a:gd name="T29" fmla="*/ 150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5" h="202">
                  <a:moveTo>
                    <a:pt x="194" y="150"/>
                  </a:moveTo>
                  <a:cubicBezTo>
                    <a:pt x="150" y="123"/>
                    <a:pt x="150" y="123"/>
                    <a:pt x="150" y="123"/>
                  </a:cubicBezTo>
                  <a:cubicBezTo>
                    <a:pt x="146" y="129"/>
                    <a:pt x="146" y="129"/>
                    <a:pt x="146" y="129"/>
                  </a:cubicBezTo>
                  <a:cubicBezTo>
                    <a:pt x="136" y="145"/>
                    <a:pt x="122" y="153"/>
                    <a:pt x="105" y="153"/>
                  </a:cubicBezTo>
                  <a:cubicBezTo>
                    <a:pt x="76" y="153"/>
                    <a:pt x="53" y="130"/>
                    <a:pt x="53" y="101"/>
                  </a:cubicBezTo>
                  <a:cubicBezTo>
                    <a:pt x="53" y="71"/>
                    <a:pt x="76" y="49"/>
                    <a:pt x="105" y="49"/>
                  </a:cubicBezTo>
                  <a:cubicBezTo>
                    <a:pt x="123" y="49"/>
                    <a:pt x="136" y="57"/>
                    <a:pt x="146" y="73"/>
                  </a:cubicBezTo>
                  <a:cubicBezTo>
                    <a:pt x="150" y="78"/>
                    <a:pt x="150" y="78"/>
                    <a:pt x="150" y="78"/>
                  </a:cubicBezTo>
                  <a:cubicBezTo>
                    <a:pt x="195" y="52"/>
                    <a:pt x="195" y="52"/>
                    <a:pt x="195" y="52"/>
                  </a:cubicBezTo>
                  <a:cubicBezTo>
                    <a:pt x="191" y="46"/>
                    <a:pt x="191" y="46"/>
                    <a:pt x="191" y="46"/>
                  </a:cubicBezTo>
                  <a:cubicBezTo>
                    <a:pt x="169" y="15"/>
                    <a:pt x="141" y="0"/>
                    <a:pt x="105" y="0"/>
                  </a:cubicBezTo>
                  <a:cubicBezTo>
                    <a:pt x="37" y="0"/>
                    <a:pt x="0" y="52"/>
                    <a:pt x="0" y="101"/>
                  </a:cubicBezTo>
                  <a:cubicBezTo>
                    <a:pt x="0" y="150"/>
                    <a:pt x="37" y="202"/>
                    <a:pt x="105" y="202"/>
                  </a:cubicBezTo>
                  <a:cubicBezTo>
                    <a:pt x="140" y="202"/>
                    <a:pt x="173" y="184"/>
                    <a:pt x="191" y="155"/>
                  </a:cubicBezTo>
                  <a:lnTo>
                    <a:pt x="194" y="15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13" name="Freeform 6"/>
            <p:cNvSpPr>
              <a:spLocks noEditPoints="1"/>
            </p:cNvSpPr>
            <p:nvPr/>
          </p:nvSpPr>
          <p:spPr bwMode="auto">
            <a:xfrm>
              <a:off x="1230" y="741"/>
              <a:ext cx="300" cy="318"/>
            </a:xfrm>
            <a:custGeom>
              <a:avLst/>
              <a:gdLst>
                <a:gd name="T0" fmla="*/ 0 w 300"/>
                <a:gd name="T1" fmla="*/ 318 h 318"/>
                <a:gd name="T2" fmla="*/ 74 w 300"/>
                <a:gd name="T3" fmla="*/ 318 h 318"/>
                <a:gd name="T4" fmla="*/ 95 w 300"/>
                <a:gd name="T5" fmla="*/ 263 h 318"/>
                <a:gd name="T6" fmla="*/ 205 w 300"/>
                <a:gd name="T7" fmla="*/ 263 h 318"/>
                <a:gd name="T8" fmla="*/ 227 w 300"/>
                <a:gd name="T9" fmla="*/ 318 h 318"/>
                <a:gd name="T10" fmla="*/ 300 w 300"/>
                <a:gd name="T11" fmla="*/ 318 h 318"/>
                <a:gd name="T12" fmla="*/ 169 w 300"/>
                <a:gd name="T13" fmla="*/ 0 h 318"/>
                <a:gd name="T14" fmla="*/ 104 w 300"/>
                <a:gd name="T15" fmla="*/ 0 h 318"/>
                <a:gd name="T16" fmla="*/ 121 w 300"/>
                <a:gd name="T17" fmla="*/ 41 h 318"/>
                <a:gd name="T18" fmla="*/ 0 w 300"/>
                <a:gd name="T19" fmla="*/ 318 h 318"/>
                <a:gd name="T20" fmla="*/ 151 w 300"/>
                <a:gd name="T21" fmla="*/ 125 h 318"/>
                <a:gd name="T22" fmla="*/ 181 w 300"/>
                <a:gd name="T23" fmla="*/ 200 h 318"/>
                <a:gd name="T24" fmla="*/ 120 w 300"/>
                <a:gd name="T25" fmla="*/ 200 h 318"/>
                <a:gd name="T26" fmla="*/ 151 w 300"/>
                <a:gd name="T27" fmla="*/ 125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0" h="318">
                  <a:moveTo>
                    <a:pt x="0" y="318"/>
                  </a:moveTo>
                  <a:lnTo>
                    <a:pt x="74" y="318"/>
                  </a:lnTo>
                  <a:lnTo>
                    <a:pt x="95" y="263"/>
                  </a:lnTo>
                  <a:lnTo>
                    <a:pt x="205" y="263"/>
                  </a:lnTo>
                  <a:lnTo>
                    <a:pt x="227" y="318"/>
                  </a:lnTo>
                  <a:lnTo>
                    <a:pt x="300" y="318"/>
                  </a:lnTo>
                  <a:lnTo>
                    <a:pt x="169" y="0"/>
                  </a:lnTo>
                  <a:lnTo>
                    <a:pt x="104" y="0"/>
                  </a:lnTo>
                  <a:lnTo>
                    <a:pt x="121" y="41"/>
                  </a:lnTo>
                  <a:lnTo>
                    <a:pt x="0" y="318"/>
                  </a:lnTo>
                  <a:close/>
                  <a:moveTo>
                    <a:pt x="151" y="125"/>
                  </a:moveTo>
                  <a:lnTo>
                    <a:pt x="181" y="200"/>
                  </a:lnTo>
                  <a:lnTo>
                    <a:pt x="120" y="200"/>
                  </a:lnTo>
                  <a:lnTo>
                    <a:pt x="151" y="12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14" name="Freeform 7"/>
            <p:cNvSpPr>
              <a:spLocks noEditPoints="1"/>
            </p:cNvSpPr>
            <p:nvPr/>
          </p:nvSpPr>
          <p:spPr bwMode="auto">
            <a:xfrm>
              <a:off x="1230" y="741"/>
              <a:ext cx="300" cy="318"/>
            </a:xfrm>
            <a:custGeom>
              <a:avLst/>
              <a:gdLst>
                <a:gd name="T0" fmla="*/ 0 w 300"/>
                <a:gd name="T1" fmla="*/ 318 h 318"/>
                <a:gd name="T2" fmla="*/ 74 w 300"/>
                <a:gd name="T3" fmla="*/ 318 h 318"/>
                <a:gd name="T4" fmla="*/ 95 w 300"/>
                <a:gd name="T5" fmla="*/ 263 h 318"/>
                <a:gd name="T6" fmla="*/ 205 w 300"/>
                <a:gd name="T7" fmla="*/ 263 h 318"/>
                <a:gd name="T8" fmla="*/ 227 w 300"/>
                <a:gd name="T9" fmla="*/ 318 h 318"/>
                <a:gd name="T10" fmla="*/ 300 w 300"/>
                <a:gd name="T11" fmla="*/ 318 h 318"/>
                <a:gd name="T12" fmla="*/ 169 w 300"/>
                <a:gd name="T13" fmla="*/ 0 h 318"/>
                <a:gd name="T14" fmla="*/ 104 w 300"/>
                <a:gd name="T15" fmla="*/ 0 h 318"/>
                <a:gd name="T16" fmla="*/ 121 w 300"/>
                <a:gd name="T17" fmla="*/ 41 h 318"/>
                <a:gd name="T18" fmla="*/ 0 w 300"/>
                <a:gd name="T19" fmla="*/ 318 h 318"/>
                <a:gd name="T20" fmla="*/ 151 w 300"/>
                <a:gd name="T21" fmla="*/ 125 h 318"/>
                <a:gd name="T22" fmla="*/ 181 w 300"/>
                <a:gd name="T23" fmla="*/ 200 h 318"/>
                <a:gd name="T24" fmla="*/ 120 w 300"/>
                <a:gd name="T25" fmla="*/ 200 h 318"/>
                <a:gd name="T26" fmla="*/ 151 w 300"/>
                <a:gd name="T27" fmla="*/ 125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0" h="318">
                  <a:moveTo>
                    <a:pt x="0" y="318"/>
                  </a:moveTo>
                  <a:lnTo>
                    <a:pt x="74" y="318"/>
                  </a:lnTo>
                  <a:lnTo>
                    <a:pt x="95" y="263"/>
                  </a:lnTo>
                  <a:lnTo>
                    <a:pt x="205" y="263"/>
                  </a:lnTo>
                  <a:lnTo>
                    <a:pt x="227" y="318"/>
                  </a:lnTo>
                  <a:lnTo>
                    <a:pt x="300" y="318"/>
                  </a:lnTo>
                  <a:lnTo>
                    <a:pt x="169" y="0"/>
                  </a:lnTo>
                  <a:lnTo>
                    <a:pt x="104" y="0"/>
                  </a:lnTo>
                  <a:lnTo>
                    <a:pt x="121" y="41"/>
                  </a:lnTo>
                  <a:lnTo>
                    <a:pt x="0" y="318"/>
                  </a:lnTo>
                  <a:moveTo>
                    <a:pt x="151" y="125"/>
                  </a:moveTo>
                  <a:lnTo>
                    <a:pt x="181" y="200"/>
                  </a:lnTo>
                  <a:lnTo>
                    <a:pt x="120" y="200"/>
                  </a:lnTo>
                  <a:lnTo>
                    <a:pt x="151" y="125"/>
                  </a:ln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16" name="Freeform 8"/>
            <p:cNvSpPr>
              <a:spLocks/>
            </p:cNvSpPr>
            <p:nvPr/>
          </p:nvSpPr>
          <p:spPr bwMode="auto">
            <a:xfrm>
              <a:off x="1533" y="741"/>
              <a:ext cx="167" cy="318"/>
            </a:xfrm>
            <a:custGeom>
              <a:avLst/>
              <a:gdLst>
                <a:gd name="T0" fmla="*/ 23 w 141"/>
                <a:gd name="T1" fmla="*/ 267 h 267"/>
                <a:gd name="T2" fmla="*/ 78 w 141"/>
                <a:gd name="T3" fmla="*/ 267 h 267"/>
                <a:gd name="T4" fmla="*/ 78 w 141"/>
                <a:gd name="T5" fmla="*/ 147 h 267"/>
                <a:gd name="T6" fmla="*/ 113 w 141"/>
                <a:gd name="T7" fmla="*/ 147 h 267"/>
                <a:gd name="T8" fmla="*/ 113 w 141"/>
                <a:gd name="T9" fmla="*/ 97 h 267"/>
                <a:gd name="T10" fmla="*/ 78 w 141"/>
                <a:gd name="T11" fmla="*/ 97 h 267"/>
                <a:gd name="T12" fmla="*/ 78 w 141"/>
                <a:gd name="T13" fmla="*/ 73 h 267"/>
                <a:gd name="T14" fmla="*/ 97 w 141"/>
                <a:gd name="T15" fmla="*/ 52 h 267"/>
                <a:gd name="T16" fmla="*/ 112 w 141"/>
                <a:gd name="T17" fmla="*/ 55 h 267"/>
                <a:gd name="T18" fmla="*/ 118 w 141"/>
                <a:gd name="T19" fmla="*/ 57 h 267"/>
                <a:gd name="T20" fmla="*/ 141 w 141"/>
                <a:gd name="T21" fmla="*/ 8 h 267"/>
                <a:gd name="T22" fmla="*/ 134 w 141"/>
                <a:gd name="T23" fmla="*/ 6 h 267"/>
                <a:gd name="T24" fmla="*/ 101 w 141"/>
                <a:gd name="T25" fmla="*/ 0 h 267"/>
                <a:gd name="T26" fmla="*/ 42 w 141"/>
                <a:gd name="T27" fmla="*/ 23 h 267"/>
                <a:gd name="T28" fmla="*/ 23 w 141"/>
                <a:gd name="T29" fmla="*/ 75 h 267"/>
                <a:gd name="T30" fmla="*/ 23 w 141"/>
                <a:gd name="T31" fmla="*/ 97 h 267"/>
                <a:gd name="T32" fmla="*/ 0 w 141"/>
                <a:gd name="T33" fmla="*/ 97 h 267"/>
                <a:gd name="T34" fmla="*/ 0 w 141"/>
                <a:gd name="T35" fmla="*/ 147 h 267"/>
                <a:gd name="T36" fmla="*/ 23 w 141"/>
                <a:gd name="T37" fmla="*/ 147 h 267"/>
                <a:gd name="T38" fmla="*/ 23 w 141"/>
                <a:gd name="T39" fmla="*/ 267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1" h="267">
                  <a:moveTo>
                    <a:pt x="23" y="267"/>
                  </a:moveTo>
                  <a:cubicBezTo>
                    <a:pt x="78" y="267"/>
                    <a:pt x="78" y="267"/>
                    <a:pt x="78" y="267"/>
                  </a:cubicBezTo>
                  <a:cubicBezTo>
                    <a:pt x="78" y="147"/>
                    <a:pt x="78" y="147"/>
                    <a:pt x="78" y="147"/>
                  </a:cubicBezTo>
                  <a:cubicBezTo>
                    <a:pt x="113" y="147"/>
                    <a:pt x="113" y="147"/>
                    <a:pt x="113" y="147"/>
                  </a:cubicBezTo>
                  <a:cubicBezTo>
                    <a:pt x="113" y="97"/>
                    <a:pt x="113" y="97"/>
                    <a:pt x="113" y="97"/>
                  </a:cubicBezTo>
                  <a:cubicBezTo>
                    <a:pt x="78" y="97"/>
                    <a:pt x="78" y="97"/>
                    <a:pt x="78" y="97"/>
                  </a:cubicBezTo>
                  <a:cubicBezTo>
                    <a:pt x="78" y="73"/>
                    <a:pt x="78" y="73"/>
                    <a:pt x="78" y="73"/>
                  </a:cubicBezTo>
                  <a:cubicBezTo>
                    <a:pt x="78" y="63"/>
                    <a:pt x="84" y="52"/>
                    <a:pt x="97" y="52"/>
                  </a:cubicBezTo>
                  <a:cubicBezTo>
                    <a:pt x="104" y="52"/>
                    <a:pt x="108" y="53"/>
                    <a:pt x="112" y="55"/>
                  </a:cubicBezTo>
                  <a:cubicBezTo>
                    <a:pt x="118" y="57"/>
                    <a:pt x="118" y="57"/>
                    <a:pt x="118" y="57"/>
                  </a:cubicBezTo>
                  <a:cubicBezTo>
                    <a:pt x="141" y="8"/>
                    <a:pt x="141" y="8"/>
                    <a:pt x="141" y="8"/>
                  </a:cubicBezTo>
                  <a:cubicBezTo>
                    <a:pt x="134" y="6"/>
                    <a:pt x="134" y="6"/>
                    <a:pt x="134" y="6"/>
                  </a:cubicBezTo>
                  <a:cubicBezTo>
                    <a:pt x="124" y="2"/>
                    <a:pt x="110" y="0"/>
                    <a:pt x="101" y="0"/>
                  </a:cubicBezTo>
                  <a:cubicBezTo>
                    <a:pt x="76" y="0"/>
                    <a:pt x="56" y="8"/>
                    <a:pt x="42" y="23"/>
                  </a:cubicBezTo>
                  <a:cubicBezTo>
                    <a:pt x="30" y="37"/>
                    <a:pt x="23" y="55"/>
                    <a:pt x="23" y="75"/>
                  </a:cubicBezTo>
                  <a:cubicBezTo>
                    <a:pt x="23" y="97"/>
                    <a:pt x="23" y="97"/>
                    <a:pt x="23" y="97"/>
                  </a:cubicBezTo>
                  <a:cubicBezTo>
                    <a:pt x="0" y="97"/>
                    <a:pt x="0" y="97"/>
                    <a:pt x="0" y="97"/>
                  </a:cubicBezTo>
                  <a:cubicBezTo>
                    <a:pt x="0" y="147"/>
                    <a:pt x="0" y="147"/>
                    <a:pt x="0" y="147"/>
                  </a:cubicBezTo>
                  <a:cubicBezTo>
                    <a:pt x="23" y="147"/>
                    <a:pt x="23" y="147"/>
                    <a:pt x="23" y="147"/>
                  </a:cubicBezTo>
                  <a:lnTo>
                    <a:pt x="23" y="267"/>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17" name="Freeform 9"/>
            <p:cNvSpPr>
              <a:spLocks/>
            </p:cNvSpPr>
            <p:nvPr/>
          </p:nvSpPr>
          <p:spPr bwMode="auto">
            <a:xfrm>
              <a:off x="701" y="738"/>
              <a:ext cx="275" cy="321"/>
            </a:xfrm>
            <a:custGeom>
              <a:avLst/>
              <a:gdLst>
                <a:gd name="T0" fmla="*/ 0 w 275"/>
                <a:gd name="T1" fmla="*/ 0 h 321"/>
                <a:gd name="T2" fmla="*/ 0 w 275"/>
                <a:gd name="T3" fmla="*/ 319 h 321"/>
                <a:gd name="T4" fmla="*/ 70 w 275"/>
                <a:gd name="T5" fmla="*/ 321 h 321"/>
                <a:gd name="T6" fmla="*/ 70 w 275"/>
                <a:gd name="T7" fmla="*/ 137 h 321"/>
                <a:gd name="T8" fmla="*/ 137 w 275"/>
                <a:gd name="T9" fmla="*/ 188 h 321"/>
                <a:gd name="T10" fmla="*/ 205 w 275"/>
                <a:gd name="T11" fmla="*/ 137 h 321"/>
                <a:gd name="T12" fmla="*/ 205 w 275"/>
                <a:gd name="T13" fmla="*/ 321 h 321"/>
                <a:gd name="T14" fmla="*/ 274 w 275"/>
                <a:gd name="T15" fmla="*/ 321 h 321"/>
                <a:gd name="T16" fmla="*/ 275 w 275"/>
                <a:gd name="T17" fmla="*/ 0 h 321"/>
                <a:gd name="T18" fmla="*/ 137 w 275"/>
                <a:gd name="T19" fmla="*/ 105 h 321"/>
                <a:gd name="T20" fmla="*/ 0 w 275"/>
                <a:gd name="T21" fmla="*/ 0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5" h="321">
                  <a:moveTo>
                    <a:pt x="0" y="0"/>
                  </a:moveTo>
                  <a:lnTo>
                    <a:pt x="0" y="319"/>
                  </a:lnTo>
                  <a:lnTo>
                    <a:pt x="70" y="321"/>
                  </a:lnTo>
                  <a:lnTo>
                    <a:pt x="70" y="137"/>
                  </a:lnTo>
                  <a:lnTo>
                    <a:pt x="137" y="188"/>
                  </a:lnTo>
                  <a:lnTo>
                    <a:pt x="205" y="137"/>
                  </a:lnTo>
                  <a:lnTo>
                    <a:pt x="205" y="321"/>
                  </a:lnTo>
                  <a:lnTo>
                    <a:pt x="274" y="321"/>
                  </a:lnTo>
                  <a:lnTo>
                    <a:pt x="275" y="0"/>
                  </a:lnTo>
                  <a:lnTo>
                    <a:pt x="137" y="105"/>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18" name="Freeform 10"/>
            <p:cNvSpPr>
              <a:spLocks noEditPoints="1"/>
            </p:cNvSpPr>
            <p:nvPr/>
          </p:nvSpPr>
          <p:spPr bwMode="auto">
            <a:xfrm>
              <a:off x="1687" y="819"/>
              <a:ext cx="241" cy="240"/>
            </a:xfrm>
            <a:custGeom>
              <a:avLst/>
              <a:gdLst>
                <a:gd name="T0" fmla="*/ 105 w 204"/>
                <a:gd name="T1" fmla="*/ 0 h 201"/>
                <a:gd name="T2" fmla="*/ 0 w 204"/>
                <a:gd name="T3" fmla="*/ 100 h 201"/>
                <a:gd name="T4" fmla="*/ 105 w 204"/>
                <a:gd name="T5" fmla="*/ 201 h 201"/>
                <a:gd name="T6" fmla="*/ 105 w 204"/>
                <a:gd name="T7" fmla="*/ 201 h 201"/>
                <a:gd name="T8" fmla="*/ 105 w 204"/>
                <a:gd name="T9" fmla="*/ 201 h 201"/>
                <a:gd name="T10" fmla="*/ 188 w 204"/>
                <a:gd name="T11" fmla="*/ 161 h 201"/>
                <a:gd name="T12" fmla="*/ 144 w 204"/>
                <a:gd name="T13" fmla="*/ 137 h 201"/>
                <a:gd name="T14" fmla="*/ 104 w 204"/>
                <a:gd name="T15" fmla="*/ 154 h 201"/>
                <a:gd name="T16" fmla="*/ 56 w 204"/>
                <a:gd name="T17" fmla="*/ 120 h 201"/>
                <a:gd name="T18" fmla="*/ 204 w 204"/>
                <a:gd name="T19" fmla="*/ 120 h 201"/>
                <a:gd name="T20" fmla="*/ 204 w 204"/>
                <a:gd name="T21" fmla="*/ 107 h 201"/>
                <a:gd name="T22" fmla="*/ 105 w 204"/>
                <a:gd name="T23" fmla="*/ 0 h 201"/>
                <a:gd name="T24" fmla="*/ 58 w 204"/>
                <a:gd name="T25" fmla="*/ 76 h 201"/>
                <a:gd name="T26" fmla="*/ 100 w 204"/>
                <a:gd name="T27" fmla="*/ 47 h 201"/>
                <a:gd name="T28" fmla="*/ 143 w 204"/>
                <a:gd name="T29" fmla="*/ 76 h 201"/>
                <a:gd name="T30" fmla="*/ 58 w 204"/>
                <a:gd name="T31" fmla="*/ 76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4" h="201">
                  <a:moveTo>
                    <a:pt x="105" y="0"/>
                  </a:moveTo>
                  <a:cubicBezTo>
                    <a:pt x="37" y="0"/>
                    <a:pt x="0" y="52"/>
                    <a:pt x="0" y="100"/>
                  </a:cubicBezTo>
                  <a:cubicBezTo>
                    <a:pt x="0" y="149"/>
                    <a:pt x="37" y="201"/>
                    <a:pt x="105" y="201"/>
                  </a:cubicBezTo>
                  <a:cubicBezTo>
                    <a:pt x="105" y="201"/>
                    <a:pt x="105" y="201"/>
                    <a:pt x="105" y="201"/>
                  </a:cubicBezTo>
                  <a:cubicBezTo>
                    <a:pt x="105" y="201"/>
                    <a:pt x="105" y="201"/>
                    <a:pt x="105" y="201"/>
                  </a:cubicBezTo>
                  <a:cubicBezTo>
                    <a:pt x="136" y="201"/>
                    <a:pt x="165" y="186"/>
                    <a:pt x="188" y="161"/>
                  </a:cubicBezTo>
                  <a:cubicBezTo>
                    <a:pt x="144" y="137"/>
                    <a:pt x="144" y="137"/>
                    <a:pt x="144" y="137"/>
                  </a:cubicBezTo>
                  <a:cubicBezTo>
                    <a:pt x="132" y="148"/>
                    <a:pt x="119" y="154"/>
                    <a:pt x="104" y="154"/>
                  </a:cubicBezTo>
                  <a:cubicBezTo>
                    <a:pt x="81" y="154"/>
                    <a:pt x="62" y="140"/>
                    <a:pt x="56" y="120"/>
                  </a:cubicBezTo>
                  <a:cubicBezTo>
                    <a:pt x="204" y="120"/>
                    <a:pt x="204" y="120"/>
                    <a:pt x="204" y="120"/>
                  </a:cubicBezTo>
                  <a:cubicBezTo>
                    <a:pt x="204" y="107"/>
                    <a:pt x="204" y="107"/>
                    <a:pt x="204" y="107"/>
                  </a:cubicBezTo>
                  <a:cubicBezTo>
                    <a:pt x="204" y="33"/>
                    <a:pt x="146" y="0"/>
                    <a:pt x="105" y="0"/>
                  </a:cubicBezTo>
                  <a:close/>
                  <a:moveTo>
                    <a:pt x="58" y="76"/>
                  </a:moveTo>
                  <a:cubicBezTo>
                    <a:pt x="65" y="57"/>
                    <a:pt x="80" y="47"/>
                    <a:pt x="100" y="47"/>
                  </a:cubicBezTo>
                  <a:cubicBezTo>
                    <a:pt x="119" y="47"/>
                    <a:pt x="135" y="57"/>
                    <a:pt x="143" y="76"/>
                  </a:cubicBezTo>
                  <a:lnTo>
                    <a:pt x="58" y="7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19" name="Freeform 11"/>
            <p:cNvSpPr>
              <a:spLocks noEditPoints="1"/>
            </p:cNvSpPr>
            <p:nvPr/>
          </p:nvSpPr>
          <p:spPr bwMode="auto">
            <a:xfrm>
              <a:off x="1948" y="819"/>
              <a:ext cx="242" cy="240"/>
            </a:xfrm>
            <a:custGeom>
              <a:avLst/>
              <a:gdLst>
                <a:gd name="T0" fmla="*/ 105 w 204"/>
                <a:gd name="T1" fmla="*/ 0 h 201"/>
                <a:gd name="T2" fmla="*/ 0 w 204"/>
                <a:gd name="T3" fmla="*/ 101 h 201"/>
                <a:gd name="T4" fmla="*/ 105 w 204"/>
                <a:gd name="T5" fmla="*/ 201 h 201"/>
                <a:gd name="T6" fmla="*/ 105 w 204"/>
                <a:gd name="T7" fmla="*/ 201 h 201"/>
                <a:gd name="T8" fmla="*/ 105 w 204"/>
                <a:gd name="T9" fmla="*/ 201 h 201"/>
                <a:gd name="T10" fmla="*/ 188 w 204"/>
                <a:gd name="T11" fmla="*/ 161 h 201"/>
                <a:gd name="T12" fmla="*/ 144 w 204"/>
                <a:gd name="T13" fmla="*/ 137 h 201"/>
                <a:gd name="T14" fmla="*/ 104 w 204"/>
                <a:gd name="T15" fmla="*/ 155 h 201"/>
                <a:gd name="T16" fmla="*/ 57 w 204"/>
                <a:gd name="T17" fmla="*/ 120 h 201"/>
                <a:gd name="T18" fmla="*/ 204 w 204"/>
                <a:gd name="T19" fmla="*/ 120 h 201"/>
                <a:gd name="T20" fmla="*/ 204 w 204"/>
                <a:gd name="T21" fmla="*/ 107 h 201"/>
                <a:gd name="T22" fmla="*/ 105 w 204"/>
                <a:gd name="T23" fmla="*/ 0 h 201"/>
                <a:gd name="T24" fmla="*/ 58 w 204"/>
                <a:gd name="T25" fmla="*/ 76 h 201"/>
                <a:gd name="T26" fmla="*/ 100 w 204"/>
                <a:gd name="T27" fmla="*/ 47 h 201"/>
                <a:gd name="T28" fmla="*/ 143 w 204"/>
                <a:gd name="T29" fmla="*/ 76 h 201"/>
                <a:gd name="T30" fmla="*/ 58 w 204"/>
                <a:gd name="T31" fmla="*/ 76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4" h="201">
                  <a:moveTo>
                    <a:pt x="105" y="0"/>
                  </a:moveTo>
                  <a:cubicBezTo>
                    <a:pt x="37" y="0"/>
                    <a:pt x="0" y="52"/>
                    <a:pt x="0" y="101"/>
                  </a:cubicBezTo>
                  <a:cubicBezTo>
                    <a:pt x="0" y="149"/>
                    <a:pt x="37" y="201"/>
                    <a:pt x="105" y="201"/>
                  </a:cubicBezTo>
                  <a:cubicBezTo>
                    <a:pt x="105" y="201"/>
                    <a:pt x="105" y="201"/>
                    <a:pt x="105" y="201"/>
                  </a:cubicBezTo>
                  <a:cubicBezTo>
                    <a:pt x="105" y="201"/>
                    <a:pt x="105" y="201"/>
                    <a:pt x="105" y="201"/>
                  </a:cubicBezTo>
                  <a:cubicBezTo>
                    <a:pt x="136" y="201"/>
                    <a:pt x="166" y="187"/>
                    <a:pt x="188" y="161"/>
                  </a:cubicBezTo>
                  <a:cubicBezTo>
                    <a:pt x="144" y="137"/>
                    <a:pt x="144" y="137"/>
                    <a:pt x="144" y="137"/>
                  </a:cubicBezTo>
                  <a:cubicBezTo>
                    <a:pt x="133" y="148"/>
                    <a:pt x="119" y="155"/>
                    <a:pt x="104" y="155"/>
                  </a:cubicBezTo>
                  <a:cubicBezTo>
                    <a:pt x="82" y="154"/>
                    <a:pt x="62" y="140"/>
                    <a:pt x="57" y="120"/>
                  </a:cubicBezTo>
                  <a:cubicBezTo>
                    <a:pt x="204" y="120"/>
                    <a:pt x="204" y="120"/>
                    <a:pt x="204" y="120"/>
                  </a:cubicBezTo>
                  <a:cubicBezTo>
                    <a:pt x="204" y="107"/>
                    <a:pt x="204" y="107"/>
                    <a:pt x="204" y="107"/>
                  </a:cubicBezTo>
                  <a:cubicBezTo>
                    <a:pt x="204" y="33"/>
                    <a:pt x="146" y="0"/>
                    <a:pt x="105" y="0"/>
                  </a:cubicBezTo>
                  <a:close/>
                  <a:moveTo>
                    <a:pt x="58" y="76"/>
                  </a:moveTo>
                  <a:cubicBezTo>
                    <a:pt x="65" y="58"/>
                    <a:pt x="80" y="47"/>
                    <a:pt x="100" y="47"/>
                  </a:cubicBezTo>
                  <a:cubicBezTo>
                    <a:pt x="120" y="47"/>
                    <a:pt x="135" y="57"/>
                    <a:pt x="143" y="76"/>
                  </a:cubicBezTo>
                  <a:lnTo>
                    <a:pt x="58" y="7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20" name="Freeform 12"/>
            <p:cNvSpPr>
              <a:spLocks/>
            </p:cNvSpPr>
            <p:nvPr/>
          </p:nvSpPr>
          <p:spPr bwMode="auto">
            <a:xfrm>
              <a:off x="2182" y="808"/>
              <a:ext cx="27" cy="35"/>
            </a:xfrm>
            <a:custGeom>
              <a:avLst/>
              <a:gdLst>
                <a:gd name="T0" fmla="*/ 0 w 27"/>
                <a:gd name="T1" fmla="*/ 0 h 35"/>
                <a:gd name="T2" fmla="*/ 27 w 27"/>
                <a:gd name="T3" fmla="*/ 0 h 35"/>
                <a:gd name="T4" fmla="*/ 27 w 27"/>
                <a:gd name="T5" fmla="*/ 6 h 35"/>
                <a:gd name="T6" fmla="*/ 16 w 27"/>
                <a:gd name="T7" fmla="*/ 6 h 35"/>
                <a:gd name="T8" fmla="*/ 16 w 27"/>
                <a:gd name="T9" fmla="*/ 35 h 35"/>
                <a:gd name="T10" fmla="*/ 11 w 27"/>
                <a:gd name="T11" fmla="*/ 35 h 35"/>
                <a:gd name="T12" fmla="*/ 11 w 27"/>
                <a:gd name="T13" fmla="*/ 6 h 35"/>
                <a:gd name="T14" fmla="*/ 0 w 27"/>
                <a:gd name="T15" fmla="*/ 6 h 35"/>
                <a:gd name="T16" fmla="*/ 0 w 27"/>
                <a:gd name="T17"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 h="35">
                  <a:moveTo>
                    <a:pt x="0" y="0"/>
                  </a:moveTo>
                  <a:lnTo>
                    <a:pt x="27" y="0"/>
                  </a:lnTo>
                  <a:lnTo>
                    <a:pt x="27" y="6"/>
                  </a:lnTo>
                  <a:lnTo>
                    <a:pt x="16" y="6"/>
                  </a:lnTo>
                  <a:lnTo>
                    <a:pt x="16" y="35"/>
                  </a:lnTo>
                  <a:lnTo>
                    <a:pt x="11" y="35"/>
                  </a:lnTo>
                  <a:lnTo>
                    <a:pt x="11" y="6"/>
                  </a:lnTo>
                  <a:lnTo>
                    <a:pt x="0" y="6"/>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21" name="Freeform 13"/>
            <p:cNvSpPr>
              <a:spLocks/>
            </p:cNvSpPr>
            <p:nvPr/>
          </p:nvSpPr>
          <p:spPr bwMode="auto">
            <a:xfrm>
              <a:off x="2213" y="808"/>
              <a:ext cx="34" cy="35"/>
            </a:xfrm>
            <a:custGeom>
              <a:avLst/>
              <a:gdLst>
                <a:gd name="T0" fmla="*/ 0 w 34"/>
                <a:gd name="T1" fmla="*/ 0 h 35"/>
                <a:gd name="T2" fmla="*/ 8 w 34"/>
                <a:gd name="T3" fmla="*/ 0 h 35"/>
                <a:gd name="T4" fmla="*/ 17 w 34"/>
                <a:gd name="T5" fmla="*/ 27 h 35"/>
                <a:gd name="T6" fmla="*/ 17 w 34"/>
                <a:gd name="T7" fmla="*/ 27 h 35"/>
                <a:gd name="T8" fmla="*/ 27 w 34"/>
                <a:gd name="T9" fmla="*/ 0 h 35"/>
                <a:gd name="T10" fmla="*/ 34 w 34"/>
                <a:gd name="T11" fmla="*/ 0 h 35"/>
                <a:gd name="T12" fmla="*/ 34 w 34"/>
                <a:gd name="T13" fmla="*/ 35 h 35"/>
                <a:gd name="T14" fmla="*/ 29 w 34"/>
                <a:gd name="T15" fmla="*/ 35 h 35"/>
                <a:gd name="T16" fmla="*/ 29 w 34"/>
                <a:gd name="T17" fmla="*/ 9 h 35"/>
                <a:gd name="T18" fmla="*/ 29 w 34"/>
                <a:gd name="T19" fmla="*/ 9 h 35"/>
                <a:gd name="T20" fmla="*/ 20 w 34"/>
                <a:gd name="T21" fmla="*/ 35 h 35"/>
                <a:gd name="T22" fmla="*/ 15 w 34"/>
                <a:gd name="T23" fmla="*/ 35 h 35"/>
                <a:gd name="T24" fmla="*/ 6 w 34"/>
                <a:gd name="T25" fmla="*/ 9 h 35"/>
                <a:gd name="T26" fmla="*/ 6 w 34"/>
                <a:gd name="T27" fmla="*/ 9 h 35"/>
                <a:gd name="T28" fmla="*/ 6 w 34"/>
                <a:gd name="T29" fmla="*/ 35 h 35"/>
                <a:gd name="T30" fmla="*/ 0 w 34"/>
                <a:gd name="T31" fmla="*/ 35 h 35"/>
                <a:gd name="T32" fmla="*/ 0 w 34"/>
                <a:gd name="T33"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 h="35">
                  <a:moveTo>
                    <a:pt x="0" y="0"/>
                  </a:moveTo>
                  <a:lnTo>
                    <a:pt x="8" y="0"/>
                  </a:lnTo>
                  <a:lnTo>
                    <a:pt x="17" y="27"/>
                  </a:lnTo>
                  <a:lnTo>
                    <a:pt x="17" y="27"/>
                  </a:lnTo>
                  <a:lnTo>
                    <a:pt x="27" y="0"/>
                  </a:lnTo>
                  <a:lnTo>
                    <a:pt x="34" y="0"/>
                  </a:lnTo>
                  <a:lnTo>
                    <a:pt x="34" y="35"/>
                  </a:lnTo>
                  <a:lnTo>
                    <a:pt x="29" y="35"/>
                  </a:lnTo>
                  <a:lnTo>
                    <a:pt x="29" y="9"/>
                  </a:lnTo>
                  <a:lnTo>
                    <a:pt x="29" y="9"/>
                  </a:lnTo>
                  <a:lnTo>
                    <a:pt x="20" y="35"/>
                  </a:lnTo>
                  <a:lnTo>
                    <a:pt x="15" y="35"/>
                  </a:lnTo>
                  <a:lnTo>
                    <a:pt x="6" y="9"/>
                  </a:lnTo>
                  <a:lnTo>
                    <a:pt x="6" y="9"/>
                  </a:lnTo>
                  <a:lnTo>
                    <a:pt x="6" y="35"/>
                  </a:lnTo>
                  <a:lnTo>
                    <a:pt x="0" y="35"/>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22" name="Freeform 14"/>
            <p:cNvSpPr>
              <a:spLocks/>
            </p:cNvSpPr>
            <p:nvPr/>
          </p:nvSpPr>
          <p:spPr bwMode="auto">
            <a:xfrm>
              <a:off x="221" y="738"/>
              <a:ext cx="173" cy="398"/>
            </a:xfrm>
            <a:custGeom>
              <a:avLst/>
              <a:gdLst>
                <a:gd name="T0" fmla="*/ 71 w 173"/>
                <a:gd name="T1" fmla="*/ 273 h 398"/>
                <a:gd name="T2" fmla="*/ 71 w 173"/>
                <a:gd name="T3" fmla="*/ 111 h 398"/>
                <a:gd name="T4" fmla="*/ 173 w 173"/>
                <a:gd name="T5" fmla="*/ 159 h 398"/>
                <a:gd name="T6" fmla="*/ 173 w 173"/>
                <a:gd name="T7" fmla="*/ 80 h 398"/>
                <a:gd name="T8" fmla="*/ 0 w 173"/>
                <a:gd name="T9" fmla="*/ 0 h 398"/>
                <a:gd name="T10" fmla="*/ 0 w 173"/>
                <a:gd name="T11" fmla="*/ 318 h 398"/>
                <a:gd name="T12" fmla="*/ 173 w 173"/>
                <a:gd name="T13" fmla="*/ 398 h 398"/>
                <a:gd name="T14" fmla="*/ 173 w 173"/>
                <a:gd name="T15" fmla="*/ 321 h 398"/>
                <a:gd name="T16" fmla="*/ 71 w 173"/>
                <a:gd name="T17" fmla="*/ 273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3" h="398">
                  <a:moveTo>
                    <a:pt x="71" y="273"/>
                  </a:moveTo>
                  <a:lnTo>
                    <a:pt x="71" y="111"/>
                  </a:lnTo>
                  <a:lnTo>
                    <a:pt x="173" y="159"/>
                  </a:lnTo>
                  <a:lnTo>
                    <a:pt x="173" y="80"/>
                  </a:lnTo>
                  <a:lnTo>
                    <a:pt x="0" y="0"/>
                  </a:lnTo>
                  <a:lnTo>
                    <a:pt x="0" y="318"/>
                  </a:lnTo>
                  <a:lnTo>
                    <a:pt x="173" y="398"/>
                  </a:lnTo>
                  <a:lnTo>
                    <a:pt x="173" y="321"/>
                  </a:lnTo>
                  <a:lnTo>
                    <a:pt x="71" y="27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23" name="Freeform 15"/>
            <p:cNvSpPr>
              <a:spLocks/>
            </p:cNvSpPr>
            <p:nvPr/>
          </p:nvSpPr>
          <p:spPr bwMode="auto">
            <a:xfrm>
              <a:off x="394" y="738"/>
              <a:ext cx="172" cy="398"/>
            </a:xfrm>
            <a:custGeom>
              <a:avLst/>
              <a:gdLst>
                <a:gd name="T0" fmla="*/ 102 w 172"/>
                <a:gd name="T1" fmla="*/ 273 h 398"/>
                <a:gd name="T2" fmla="*/ 102 w 172"/>
                <a:gd name="T3" fmla="*/ 111 h 398"/>
                <a:gd name="T4" fmla="*/ 0 w 172"/>
                <a:gd name="T5" fmla="*/ 159 h 398"/>
                <a:gd name="T6" fmla="*/ 0 w 172"/>
                <a:gd name="T7" fmla="*/ 80 h 398"/>
                <a:gd name="T8" fmla="*/ 172 w 172"/>
                <a:gd name="T9" fmla="*/ 0 h 398"/>
                <a:gd name="T10" fmla="*/ 172 w 172"/>
                <a:gd name="T11" fmla="*/ 318 h 398"/>
                <a:gd name="T12" fmla="*/ 0 w 172"/>
                <a:gd name="T13" fmla="*/ 398 h 398"/>
                <a:gd name="T14" fmla="*/ 0 w 172"/>
                <a:gd name="T15" fmla="*/ 321 h 398"/>
                <a:gd name="T16" fmla="*/ 102 w 172"/>
                <a:gd name="T17" fmla="*/ 273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2" h="398">
                  <a:moveTo>
                    <a:pt x="102" y="273"/>
                  </a:moveTo>
                  <a:lnTo>
                    <a:pt x="102" y="111"/>
                  </a:lnTo>
                  <a:lnTo>
                    <a:pt x="0" y="159"/>
                  </a:lnTo>
                  <a:lnTo>
                    <a:pt x="0" y="80"/>
                  </a:lnTo>
                  <a:lnTo>
                    <a:pt x="172" y="0"/>
                  </a:lnTo>
                  <a:lnTo>
                    <a:pt x="172" y="318"/>
                  </a:lnTo>
                  <a:lnTo>
                    <a:pt x="0" y="398"/>
                  </a:lnTo>
                  <a:lnTo>
                    <a:pt x="0" y="321"/>
                  </a:lnTo>
                  <a:lnTo>
                    <a:pt x="102" y="27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24" name="Freeform 16"/>
            <p:cNvSpPr>
              <a:spLocks/>
            </p:cNvSpPr>
            <p:nvPr/>
          </p:nvSpPr>
          <p:spPr bwMode="auto">
            <a:xfrm>
              <a:off x="701" y="1137"/>
              <a:ext cx="93" cy="125"/>
            </a:xfrm>
            <a:custGeom>
              <a:avLst/>
              <a:gdLst>
                <a:gd name="T0" fmla="*/ 57 w 93"/>
                <a:gd name="T1" fmla="*/ 125 h 125"/>
                <a:gd name="T2" fmla="*/ 37 w 93"/>
                <a:gd name="T3" fmla="*/ 125 h 125"/>
                <a:gd name="T4" fmla="*/ 37 w 93"/>
                <a:gd name="T5" fmla="*/ 18 h 125"/>
                <a:gd name="T6" fmla="*/ 0 w 93"/>
                <a:gd name="T7" fmla="*/ 18 h 125"/>
                <a:gd name="T8" fmla="*/ 0 w 93"/>
                <a:gd name="T9" fmla="*/ 0 h 125"/>
                <a:gd name="T10" fmla="*/ 93 w 93"/>
                <a:gd name="T11" fmla="*/ 0 h 125"/>
                <a:gd name="T12" fmla="*/ 93 w 93"/>
                <a:gd name="T13" fmla="*/ 18 h 125"/>
                <a:gd name="T14" fmla="*/ 57 w 93"/>
                <a:gd name="T15" fmla="*/ 18 h 125"/>
                <a:gd name="T16" fmla="*/ 57 w 93"/>
                <a:gd name="T17" fmla="*/ 125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3" h="125">
                  <a:moveTo>
                    <a:pt x="57" y="125"/>
                  </a:moveTo>
                  <a:lnTo>
                    <a:pt x="37" y="125"/>
                  </a:lnTo>
                  <a:lnTo>
                    <a:pt x="37" y="18"/>
                  </a:lnTo>
                  <a:lnTo>
                    <a:pt x="0" y="18"/>
                  </a:lnTo>
                  <a:lnTo>
                    <a:pt x="0" y="0"/>
                  </a:lnTo>
                  <a:lnTo>
                    <a:pt x="93" y="0"/>
                  </a:lnTo>
                  <a:lnTo>
                    <a:pt x="93" y="18"/>
                  </a:lnTo>
                  <a:lnTo>
                    <a:pt x="57" y="18"/>
                  </a:lnTo>
                  <a:lnTo>
                    <a:pt x="57" y="12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25" name="Freeform 17"/>
            <p:cNvSpPr>
              <a:spLocks noEditPoints="1"/>
            </p:cNvSpPr>
            <p:nvPr/>
          </p:nvSpPr>
          <p:spPr bwMode="auto">
            <a:xfrm>
              <a:off x="791" y="1166"/>
              <a:ext cx="90" cy="98"/>
            </a:xfrm>
            <a:custGeom>
              <a:avLst/>
              <a:gdLst>
                <a:gd name="T0" fmla="*/ 76 w 76"/>
                <a:gd name="T1" fmla="*/ 41 h 83"/>
                <a:gd name="T2" fmla="*/ 65 w 76"/>
                <a:gd name="T3" fmla="*/ 72 h 83"/>
                <a:gd name="T4" fmla="*/ 37 w 76"/>
                <a:gd name="T5" fmla="*/ 83 h 83"/>
                <a:gd name="T6" fmla="*/ 18 w 76"/>
                <a:gd name="T7" fmla="*/ 78 h 83"/>
                <a:gd name="T8" fmla="*/ 4 w 76"/>
                <a:gd name="T9" fmla="*/ 63 h 83"/>
                <a:gd name="T10" fmla="*/ 0 w 76"/>
                <a:gd name="T11" fmla="*/ 41 h 83"/>
                <a:gd name="T12" fmla="*/ 10 w 76"/>
                <a:gd name="T13" fmla="*/ 11 h 83"/>
                <a:gd name="T14" fmla="*/ 38 w 76"/>
                <a:gd name="T15" fmla="*/ 0 h 83"/>
                <a:gd name="T16" fmla="*/ 65 w 76"/>
                <a:gd name="T17" fmla="*/ 11 h 83"/>
                <a:gd name="T18" fmla="*/ 76 w 76"/>
                <a:gd name="T19" fmla="*/ 41 h 83"/>
                <a:gd name="T20" fmla="*/ 17 w 76"/>
                <a:gd name="T21" fmla="*/ 41 h 83"/>
                <a:gd name="T22" fmla="*/ 38 w 76"/>
                <a:gd name="T23" fmla="*/ 69 h 83"/>
                <a:gd name="T24" fmla="*/ 58 w 76"/>
                <a:gd name="T25" fmla="*/ 41 h 83"/>
                <a:gd name="T26" fmla="*/ 38 w 76"/>
                <a:gd name="T27" fmla="*/ 14 h 83"/>
                <a:gd name="T28" fmla="*/ 22 w 76"/>
                <a:gd name="T29" fmla="*/ 21 h 83"/>
                <a:gd name="T30" fmla="*/ 17 w 76"/>
                <a:gd name="T31" fmla="*/ 41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6" h="83">
                  <a:moveTo>
                    <a:pt x="76" y="41"/>
                  </a:moveTo>
                  <a:cubicBezTo>
                    <a:pt x="76" y="54"/>
                    <a:pt x="72" y="64"/>
                    <a:pt x="65" y="72"/>
                  </a:cubicBezTo>
                  <a:cubicBezTo>
                    <a:pt x="59" y="79"/>
                    <a:pt x="49" y="83"/>
                    <a:pt x="37" y="83"/>
                  </a:cubicBezTo>
                  <a:cubicBezTo>
                    <a:pt x="30" y="83"/>
                    <a:pt x="23" y="81"/>
                    <a:pt x="18" y="78"/>
                  </a:cubicBezTo>
                  <a:cubicBezTo>
                    <a:pt x="12" y="74"/>
                    <a:pt x="8" y="70"/>
                    <a:pt x="4" y="63"/>
                  </a:cubicBezTo>
                  <a:cubicBezTo>
                    <a:pt x="1" y="57"/>
                    <a:pt x="0" y="50"/>
                    <a:pt x="0" y="41"/>
                  </a:cubicBezTo>
                  <a:cubicBezTo>
                    <a:pt x="0" y="28"/>
                    <a:pt x="3" y="18"/>
                    <a:pt x="10" y="11"/>
                  </a:cubicBezTo>
                  <a:cubicBezTo>
                    <a:pt x="16" y="4"/>
                    <a:pt x="26" y="0"/>
                    <a:pt x="38" y="0"/>
                  </a:cubicBezTo>
                  <a:cubicBezTo>
                    <a:pt x="49" y="0"/>
                    <a:pt x="59" y="4"/>
                    <a:pt x="65" y="11"/>
                  </a:cubicBezTo>
                  <a:cubicBezTo>
                    <a:pt x="72" y="19"/>
                    <a:pt x="76" y="29"/>
                    <a:pt x="76" y="41"/>
                  </a:cubicBezTo>
                  <a:close/>
                  <a:moveTo>
                    <a:pt x="17" y="41"/>
                  </a:moveTo>
                  <a:cubicBezTo>
                    <a:pt x="17" y="60"/>
                    <a:pt x="24" y="69"/>
                    <a:pt x="38" y="69"/>
                  </a:cubicBezTo>
                  <a:cubicBezTo>
                    <a:pt x="51" y="69"/>
                    <a:pt x="58" y="60"/>
                    <a:pt x="58" y="41"/>
                  </a:cubicBezTo>
                  <a:cubicBezTo>
                    <a:pt x="58" y="23"/>
                    <a:pt x="51" y="14"/>
                    <a:pt x="38" y="14"/>
                  </a:cubicBezTo>
                  <a:cubicBezTo>
                    <a:pt x="31" y="14"/>
                    <a:pt x="25" y="16"/>
                    <a:pt x="22" y="21"/>
                  </a:cubicBezTo>
                  <a:cubicBezTo>
                    <a:pt x="19" y="26"/>
                    <a:pt x="17" y="32"/>
                    <a:pt x="17" y="41"/>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26" name="Freeform 18"/>
            <p:cNvSpPr>
              <a:spLocks noEditPoints="1"/>
            </p:cNvSpPr>
            <p:nvPr/>
          </p:nvSpPr>
          <p:spPr bwMode="auto">
            <a:xfrm>
              <a:off x="889" y="1166"/>
              <a:ext cx="93" cy="139"/>
            </a:xfrm>
            <a:custGeom>
              <a:avLst/>
              <a:gdLst>
                <a:gd name="T0" fmla="*/ 78 w 78"/>
                <a:gd name="T1" fmla="*/ 1 h 117"/>
                <a:gd name="T2" fmla="*/ 78 w 78"/>
                <a:gd name="T3" fmla="*/ 11 h 117"/>
                <a:gd name="T4" fmla="*/ 65 w 78"/>
                <a:gd name="T5" fmla="*/ 13 h 117"/>
                <a:gd name="T6" fmla="*/ 68 w 78"/>
                <a:gd name="T7" fmla="*/ 19 h 117"/>
                <a:gd name="T8" fmla="*/ 69 w 78"/>
                <a:gd name="T9" fmla="*/ 27 h 117"/>
                <a:gd name="T10" fmla="*/ 61 w 78"/>
                <a:gd name="T11" fmla="*/ 47 h 117"/>
                <a:gd name="T12" fmla="*/ 37 w 78"/>
                <a:gd name="T13" fmla="*/ 54 h 117"/>
                <a:gd name="T14" fmla="*/ 30 w 78"/>
                <a:gd name="T15" fmla="*/ 53 h 117"/>
                <a:gd name="T16" fmla="*/ 25 w 78"/>
                <a:gd name="T17" fmla="*/ 61 h 117"/>
                <a:gd name="T18" fmla="*/ 27 w 78"/>
                <a:gd name="T19" fmla="*/ 65 h 117"/>
                <a:gd name="T20" fmla="*/ 37 w 78"/>
                <a:gd name="T21" fmla="*/ 67 h 117"/>
                <a:gd name="T22" fmla="*/ 51 w 78"/>
                <a:gd name="T23" fmla="*/ 67 h 117"/>
                <a:gd name="T24" fmla="*/ 71 w 78"/>
                <a:gd name="T25" fmla="*/ 72 h 117"/>
                <a:gd name="T26" fmla="*/ 77 w 78"/>
                <a:gd name="T27" fmla="*/ 89 h 117"/>
                <a:gd name="T28" fmla="*/ 66 w 78"/>
                <a:gd name="T29" fmla="*/ 110 h 117"/>
                <a:gd name="T30" fmla="*/ 34 w 78"/>
                <a:gd name="T31" fmla="*/ 117 h 117"/>
                <a:gd name="T32" fmla="*/ 9 w 78"/>
                <a:gd name="T33" fmla="*/ 111 h 117"/>
                <a:gd name="T34" fmla="*/ 0 w 78"/>
                <a:gd name="T35" fmla="*/ 95 h 117"/>
                <a:gd name="T36" fmla="*/ 5 w 78"/>
                <a:gd name="T37" fmla="*/ 82 h 117"/>
                <a:gd name="T38" fmla="*/ 18 w 78"/>
                <a:gd name="T39" fmla="*/ 75 h 117"/>
                <a:gd name="T40" fmla="*/ 12 w 78"/>
                <a:gd name="T41" fmla="*/ 71 h 117"/>
                <a:gd name="T42" fmla="*/ 10 w 78"/>
                <a:gd name="T43" fmla="*/ 64 h 117"/>
                <a:gd name="T44" fmla="*/ 13 w 78"/>
                <a:gd name="T45" fmla="*/ 56 h 117"/>
                <a:gd name="T46" fmla="*/ 20 w 78"/>
                <a:gd name="T47" fmla="*/ 50 h 117"/>
                <a:gd name="T48" fmla="*/ 10 w 78"/>
                <a:gd name="T49" fmla="*/ 41 h 117"/>
                <a:gd name="T50" fmla="*/ 6 w 78"/>
                <a:gd name="T51" fmla="*/ 27 h 117"/>
                <a:gd name="T52" fmla="*/ 15 w 78"/>
                <a:gd name="T53" fmla="*/ 7 h 117"/>
                <a:gd name="T54" fmla="*/ 38 w 78"/>
                <a:gd name="T55" fmla="*/ 0 h 117"/>
                <a:gd name="T56" fmla="*/ 45 w 78"/>
                <a:gd name="T57" fmla="*/ 0 h 117"/>
                <a:gd name="T58" fmla="*/ 51 w 78"/>
                <a:gd name="T59" fmla="*/ 1 h 117"/>
                <a:gd name="T60" fmla="*/ 78 w 78"/>
                <a:gd name="T61" fmla="*/ 1 h 117"/>
                <a:gd name="T62" fmla="*/ 16 w 78"/>
                <a:gd name="T63" fmla="*/ 94 h 117"/>
                <a:gd name="T64" fmla="*/ 21 w 78"/>
                <a:gd name="T65" fmla="*/ 102 h 117"/>
                <a:gd name="T66" fmla="*/ 34 w 78"/>
                <a:gd name="T67" fmla="*/ 105 h 117"/>
                <a:gd name="T68" fmla="*/ 55 w 78"/>
                <a:gd name="T69" fmla="*/ 101 h 117"/>
                <a:gd name="T70" fmla="*/ 62 w 78"/>
                <a:gd name="T71" fmla="*/ 91 h 117"/>
                <a:gd name="T72" fmla="*/ 58 w 78"/>
                <a:gd name="T73" fmla="*/ 83 h 117"/>
                <a:gd name="T74" fmla="*/ 44 w 78"/>
                <a:gd name="T75" fmla="*/ 81 h 117"/>
                <a:gd name="T76" fmla="*/ 31 w 78"/>
                <a:gd name="T77" fmla="*/ 81 h 117"/>
                <a:gd name="T78" fmla="*/ 20 w 78"/>
                <a:gd name="T79" fmla="*/ 84 h 117"/>
                <a:gd name="T80" fmla="*/ 16 w 78"/>
                <a:gd name="T81" fmla="*/ 94 h 117"/>
                <a:gd name="T82" fmla="*/ 23 w 78"/>
                <a:gd name="T83" fmla="*/ 27 h 117"/>
                <a:gd name="T84" fmla="*/ 27 w 78"/>
                <a:gd name="T85" fmla="*/ 39 h 117"/>
                <a:gd name="T86" fmla="*/ 38 w 78"/>
                <a:gd name="T87" fmla="*/ 43 h 117"/>
                <a:gd name="T88" fmla="*/ 53 w 78"/>
                <a:gd name="T89" fmla="*/ 27 h 117"/>
                <a:gd name="T90" fmla="*/ 49 w 78"/>
                <a:gd name="T91" fmla="*/ 15 h 117"/>
                <a:gd name="T92" fmla="*/ 38 w 78"/>
                <a:gd name="T93" fmla="*/ 11 h 117"/>
                <a:gd name="T94" fmla="*/ 27 w 78"/>
                <a:gd name="T95" fmla="*/ 15 h 117"/>
                <a:gd name="T96" fmla="*/ 23 w 78"/>
                <a:gd name="T97" fmla="*/ 2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8" h="117">
                  <a:moveTo>
                    <a:pt x="78" y="1"/>
                  </a:moveTo>
                  <a:cubicBezTo>
                    <a:pt x="78" y="11"/>
                    <a:pt x="78" y="11"/>
                    <a:pt x="78" y="11"/>
                  </a:cubicBezTo>
                  <a:cubicBezTo>
                    <a:pt x="65" y="13"/>
                    <a:pt x="65" y="13"/>
                    <a:pt x="65" y="13"/>
                  </a:cubicBezTo>
                  <a:cubicBezTo>
                    <a:pt x="66" y="15"/>
                    <a:pt x="67" y="17"/>
                    <a:pt x="68" y="19"/>
                  </a:cubicBezTo>
                  <a:cubicBezTo>
                    <a:pt x="69" y="22"/>
                    <a:pt x="69" y="25"/>
                    <a:pt x="69" y="27"/>
                  </a:cubicBezTo>
                  <a:cubicBezTo>
                    <a:pt x="69" y="36"/>
                    <a:pt x="66" y="42"/>
                    <a:pt x="61" y="47"/>
                  </a:cubicBezTo>
                  <a:cubicBezTo>
                    <a:pt x="55" y="51"/>
                    <a:pt x="47" y="54"/>
                    <a:pt x="37" y="54"/>
                  </a:cubicBezTo>
                  <a:cubicBezTo>
                    <a:pt x="34" y="54"/>
                    <a:pt x="32" y="54"/>
                    <a:pt x="30" y="53"/>
                  </a:cubicBezTo>
                  <a:cubicBezTo>
                    <a:pt x="26" y="56"/>
                    <a:pt x="25" y="58"/>
                    <a:pt x="25" y="61"/>
                  </a:cubicBezTo>
                  <a:cubicBezTo>
                    <a:pt x="25" y="63"/>
                    <a:pt x="25" y="64"/>
                    <a:pt x="27" y="65"/>
                  </a:cubicBezTo>
                  <a:cubicBezTo>
                    <a:pt x="29" y="66"/>
                    <a:pt x="32" y="67"/>
                    <a:pt x="37" y="67"/>
                  </a:cubicBezTo>
                  <a:cubicBezTo>
                    <a:pt x="51" y="67"/>
                    <a:pt x="51" y="67"/>
                    <a:pt x="51" y="67"/>
                  </a:cubicBezTo>
                  <a:cubicBezTo>
                    <a:pt x="59" y="67"/>
                    <a:pt x="66" y="69"/>
                    <a:pt x="71" y="72"/>
                  </a:cubicBezTo>
                  <a:cubicBezTo>
                    <a:pt x="75" y="76"/>
                    <a:pt x="77" y="81"/>
                    <a:pt x="77" y="89"/>
                  </a:cubicBezTo>
                  <a:cubicBezTo>
                    <a:pt x="77" y="98"/>
                    <a:pt x="74" y="105"/>
                    <a:pt x="66" y="110"/>
                  </a:cubicBezTo>
                  <a:cubicBezTo>
                    <a:pt x="59" y="114"/>
                    <a:pt x="48" y="117"/>
                    <a:pt x="34" y="117"/>
                  </a:cubicBezTo>
                  <a:cubicBezTo>
                    <a:pt x="23" y="117"/>
                    <a:pt x="15" y="115"/>
                    <a:pt x="9" y="111"/>
                  </a:cubicBezTo>
                  <a:cubicBezTo>
                    <a:pt x="3" y="107"/>
                    <a:pt x="0" y="102"/>
                    <a:pt x="0" y="95"/>
                  </a:cubicBezTo>
                  <a:cubicBezTo>
                    <a:pt x="0" y="90"/>
                    <a:pt x="2" y="86"/>
                    <a:pt x="5" y="82"/>
                  </a:cubicBezTo>
                  <a:cubicBezTo>
                    <a:pt x="8" y="79"/>
                    <a:pt x="13" y="77"/>
                    <a:pt x="18" y="75"/>
                  </a:cubicBezTo>
                  <a:cubicBezTo>
                    <a:pt x="16" y="74"/>
                    <a:pt x="14" y="73"/>
                    <a:pt x="12" y="71"/>
                  </a:cubicBezTo>
                  <a:cubicBezTo>
                    <a:pt x="11" y="68"/>
                    <a:pt x="10" y="66"/>
                    <a:pt x="10" y="64"/>
                  </a:cubicBezTo>
                  <a:cubicBezTo>
                    <a:pt x="10" y="61"/>
                    <a:pt x="11" y="58"/>
                    <a:pt x="13" y="56"/>
                  </a:cubicBezTo>
                  <a:cubicBezTo>
                    <a:pt x="15" y="54"/>
                    <a:pt x="17" y="52"/>
                    <a:pt x="20" y="50"/>
                  </a:cubicBezTo>
                  <a:cubicBezTo>
                    <a:pt x="16" y="48"/>
                    <a:pt x="13" y="45"/>
                    <a:pt x="10" y="41"/>
                  </a:cubicBezTo>
                  <a:cubicBezTo>
                    <a:pt x="8" y="37"/>
                    <a:pt x="6" y="33"/>
                    <a:pt x="6" y="27"/>
                  </a:cubicBezTo>
                  <a:cubicBezTo>
                    <a:pt x="6" y="19"/>
                    <a:pt x="9" y="12"/>
                    <a:pt x="15" y="7"/>
                  </a:cubicBezTo>
                  <a:cubicBezTo>
                    <a:pt x="20" y="2"/>
                    <a:pt x="28" y="0"/>
                    <a:pt x="38" y="0"/>
                  </a:cubicBezTo>
                  <a:cubicBezTo>
                    <a:pt x="40" y="0"/>
                    <a:pt x="43" y="0"/>
                    <a:pt x="45" y="0"/>
                  </a:cubicBezTo>
                  <a:cubicBezTo>
                    <a:pt x="48" y="1"/>
                    <a:pt x="49" y="1"/>
                    <a:pt x="51" y="1"/>
                  </a:cubicBezTo>
                  <a:lnTo>
                    <a:pt x="78" y="1"/>
                  </a:lnTo>
                  <a:close/>
                  <a:moveTo>
                    <a:pt x="16" y="94"/>
                  </a:moveTo>
                  <a:cubicBezTo>
                    <a:pt x="16" y="97"/>
                    <a:pt x="17" y="100"/>
                    <a:pt x="21" y="102"/>
                  </a:cubicBezTo>
                  <a:cubicBezTo>
                    <a:pt x="24" y="104"/>
                    <a:pt x="28" y="105"/>
                    <a:pt x="34" y="105"/>
                  </a:cubicBezTo>
                  <a:cubicBezTo>
                    <a:pt x="44" y="105"/>
                    <a:pt x="51" y="104"/>
                    <a:pt x="55" y="101"/>
                  </a:cubicBezTo>
                  <a:cubicBezTo>
                    <a:pt x="60" y="99"/>
                    <a:pt x="62" y="95"/>
                    <a:pt x="62" y="91"/>
                  </a:cubicBezTo>
                  <a:cubicBezTo>
                    <a:pt x="62" y="87"/>
                    <a:pt x="61" y="85"/>
                    <a:pt x="58" y="83"/>
                  </a:cubicBezTo>
                  <a:cubicBezTo>
                    <a:pt x="56" y="82"/>
                    <a:pt x="51" y="81"/>
                    <a:pt x="44" y="81"/>
                  </a:cubicBezTo>
                  <a:cubicBezTo>
                    <a:pt x="31" y="81"/>
                    <a:pt x="31" y="81"/>
                    <a:pt x="31" y="81"/>
                  </a:cubicBezTo>
                  <a:cubicBezTo>
                    <a:pt x="27" y="81"/>
                    <a:pt x="23" y="82"/>
                    <a:pt x="20" y="84"/>
                  </a:cubicBezTo>
                  <a:cubicBezTo>
                    <a:pt x="17" y="87"/>
                    <a:pt x="16" y="90"/>
                    <a:pt x="16" y="94"/>
                  </a:cubicBezTo>
                  <a:close/>
                  <a:moveTo>
                    <a:pt x="23" y="27"/>
                  </a:moveTo>
                  <a:cubicBezTo>
                    <a:pt x="23" y="32"/>
                    <a:pt x="24" y="36"/>
                    <a:pt x="27" y="39"/>
                  </a:cubicBezTo>
                  <a:cubicBezTo>
                    <a:pt x="29" y="42"/>
                    <a:pt x="33" y="43"/>
                    <a:pt x="38" y="43"/>
                  </a:cubicBezTo>
                  <a:cubicBezTo>
                    <a:pt x="48" y="43"/>
                    <a:pt x="53" y="38"/>
                    <a:pt x="53" y="27"/>
                  </a:cubicBezTo>
                  <a:cubicBezTo>
                    <a:pt x="53" y="22"/>
                    <a:pt x="51" y="18"/>
                    <a:pt x="49" y="15"/>
                  </a:cubicBezTo>
                  <a:cubicBezTo>
                    <a:pt x="46" y="12"/>
                    <a:pt x="43" y="11"/>
                    <a:pt x="38" y="11"/>
                  </a:cubicBezTo>
                  <a:cubicBezTo>
                    <a:pt x="33" y="11"/>
                    <a:pt x="29" y="12"/>
                    <a:pt x="27" y="15"/>
                  </a:cubicBezTo>
                  <a:cubicBezTo>
                    <a:pt x="24" y="18"/>
                    <a:pt x="23" y="22"/>
                    <a:pt x="23" y="27"/>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27" name="Freeform 19"/>
            <p:cNvSpPr>
              <a:spLocks noEditPoints="1"/>
            </p:cNvSpPr>
            <p:nvPr/>
          </p:nvSpPr>
          <p:spPr bwMode="auto">
            <a:xfrm>
              <a:off x="991" y="1166"/>
              <a:ext cx="83" cy="98"/>
            </a:xfrm>
            <a:custGeom>
              <a:avLst/>
              <a:gdLst>
                <a:gd name="T0" fmla="*/ 39 w 70"/>
                <a:gd name="T1" fmla="*/ 83 h 83"/>
                <a:gd name="T2" fmla="*/ 10 w 70"/>
                <a:gd name="T3" fmla="*/ 72 h 83"/>
                <a:gd name="T4" fmla="*/ 0 w 70"/>
                <a:gd name="T5" fmla="*/ 42 h 83"/>
                <a:gd name="T6" fmla="*/ 9 w 70"/>
                <a:gd name="T7" fmla="*/ 11 h 83"/>
                <a:gd name="T8" fmla="*/ 36 w 70"/>
                <a:gd name="T9" fmla="*/ 0 h 83"/>
                <a:gd name="T10" fmla="*/ 61 w 70"/>
                <a:gd name="T11" fmla="*/ 10 h 83"/>
                <a:gd name="T12" fmla="*/ 70 w 70"/>
                <a:gd name="T13" fmla="*/ 36 h 83"/>
                <a:gd name="T14" fmla="*/ 70 w 70"/>
                <a:gd name="T15" fmla="*/ 45 h 83"/>
                <a:gd name="T16" fmla="*/ 17 w 70"/>
                <a:gd name="T17" fmla="*/ 45 h 83"/>
                <a:gd name="T18" fmla="*/ 23 w 70"/>
                <a:gd name="T19" fmla="*/ 63 h 83"/>
                <a:gd name="T20" fmla="*/ 40 w 70"/>
                <a:gd name="T21" fmla="*/ 69 h 83"/>
                <a:gd name="T22" fmla="*/ 53 w 70"/>
                <a:gd name="T23" fmla="*/ 68 h 83"/>
                <a:gd name="T24" fmla="*/ 66 w 70"/>
                <a:gd name="T25" fmla="*/ 64 h 83"/>
                <a:gd name="T26" fmla="*/ 66 w 70"/>
                <a:gd name="T27" fmla="*/ 77 h 83"/>
                <a:gd name="T28" fmla="*/ 54 w 70"/>
                <a:gd name="T29" fmla="*/ 82 h 83"/>
                <a:gd name="T30" fmla="*/ 39 w 70"/>
                <a:gd name="T31" fmla="*/ 83 h 83"/>
                <a:gd name="T32" fmla="*/ 36 w 70"/>
                <a:gd name="T33" fmla="*/ 13 h 83"/>
                <a:gd name="T34" fmla="*/ 23 w 70"/>
                <a:gd name="T35" fmla="*/ 18 h 83"/>
                <a:gd name="T36" fmla="*/ 17 w 70"/>
                <a:gd name="T37" fmla="*/ 33 h 83"/>
                <a:gd name="T38" fmla="*/ 54 w 70"/>
                <a:gd name="T39" fmla="*/ 33 h 83"/>
                <a:gd name="T40" fmla="*/ 49 w 70"/>
                <a:gd name="T41" fmla="*/ 18 h 83"/>
                <a:gd name="T42" fmla="*/ 36 w 70"/>
                <a:gd name="T43" fmla="*/ 1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0" h="83">
                  <a:moveTo>
                    <a:pt x="39" y="83"/>
                  </a:moveTo>
                  <a:cubicBezTo>
                    <a:pt x="27" y="83"/>
                    <a:pt x="17" y="79"/>
                    <a:pt x="10" y="72"/>
                  </a:cubicBezTo>
                  <a:cubicBezTo>
                    <a:pt x="3" y="65"/>
                    <a:pt x="0" y="55"/>
                    <a:pt x="0" y="42"/>
                  </a:cubicBezTo>
                  <a:cubicBezTo>
                    <a:pt x="0" y="29"/>
                    <a:pt x="3" y="19"/>
                    <a:pt x="9" y="11"/>
                  </a:cubicBezTo>
                  <a:cubicBezTo>
                    <a:pt x="16" y="4"/>
                    <a:pt x="25" y="0"/>
                    <a:pt x="36" y="0"/>
                  </a:cubicBezTo>
                  <a:cubicBezTo>
                    <a:pt x="47" y="0"/>
                    <a:pt x="55" y="3"/>
                    <a:pt x="61" y="10"/>
                  </a:cubicBezTo>
                  <a:cubicBezTo>
                    <a:pt x="67" y="16"/>
                    <a:pt x="70" y="25"/>
                    <a:pt x="70" y="36"/>
                  </a:cubicBezTo>
                  <a:cubicBezTo>
                    <a:pt x="70" y="45"/>
                    <a:pt x="70" y="45"/>
                    <a:pt x="70" y="45"/>
                  </a:cubicBezTo>
                  <a:cubicBezTo>
                    <a:pt x="17" y="45"/>
                    <a:pt x="17" y="45"/>
                    <a:pt x="17" y="45"/>
                  </a:cubicBezTo>
                  <a:cubicBezTo>
                    <a:pt x="17" y="53"/>
                    <a:pt x="19" y="59"/>
                    <a:pt x="23" y="63"/>
                  </a:cubicBezTo>
                  <a:cubicBezTo>
                    <a:pt x="27" y="67"/>
                    <a:pt x="33" y="69"/>
                    <a:pt x="40" y="69"/>
                  </a:cubicBezTo>
                  <a:cubicBezTo>
                    <a:pt x="45" y="69"/>
                    <a:pt x="49" y="69"/>
                    <a:pt x="53" y="68"/>
                  </a:cubicBezTo>
                  <a:cubicBezTo>
                    <a:pt x="57" y="67"/>
                    <a:pt x="62" y="66"/>
                    <a:pt x="66" y="64"/>
                  </a:cubicBezTo>
                  <a:cubicBezTo>
                    <a:pt x="66" y="77"/>
                    <a:pt x="66" y="77"/>
                    <a:pt x="66" y="77"/>
                  </a:cubicBezTo>
                  <a:cubicBezTo>
                    <a:pt x="62" y="79"/>
                    <a:pt x="58" y="81"/>
                    <a:pt x="54" y="82"/>
                  </a:cubicBezTo>
                  <a:cubicBezTo>
                    <a:pt x="49" y="82"/>
                    <a:pt x="45" y="83"/>
                    <a:pt x="39" y="83"/>
                  </a:cubicBezTo>
                  <a:close/>
                  <a:moveTo>
                    <a:pt x="36" y="13"/>
                  </a:moveTo>
                  <a:cubicBezTo>
                    <a:pt x="31" y="13"/>
                    <a:pt x="26" y="15"/>
                    <a:pt x="23" y="18"/>
                  </a:cubicBezTo>
                  <a:cubicBezTo>
                    <a:pt x="20" y="21"/>
                    <a:pt x="18" y="26"/>
                    <a:pt x="17" y="33"/>
                  </a:cubicBezTo>
                  <a:cubicBezTo>
                    <a:pt x="54" y="33"/>
                    <a:pt x="54" y="33"/>
                    <a:pt x="54" y="33"/>
                  </a:cubicBezTo>
                  <a:cubicBezTo>
                    <a:pt x="53" y="26"/>
                    <a:pt x="52" y="21"/>
                    <a:pt x="49" y="18"/>
                  </a:cubicBezTo>
                  <a:cubicBezTo>
                    <a:pt x="46" y="15"/>
                    <a:pt x="41" y="13"/>
                    <a:pt x="36" y="13"/>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28" name="Freeform 20"/>
            <p:cNvSpPr>
              <a:spLocks/>
            </p:cNvSpPr>
            <p:nvPr/>
          </p:nvSpPr>
          <p:spPr bwMode="auto">
            <a:xfrm>
              <a:off x="1086" y="1147"/>
              <a:ext cx="60" cy="117"/>
            </a:xfrm>
            <a:custGeom>
              <a:avLst/>
              <a:gdLst>
                <a:gd name="T0" fmla="*/ 39 w 51"/>
                <a:gd name="T1" fmla="*/ 85 h 99"/>
                <a:gd name="T2" fmla="*/ 51 w 51"/>
                <a:gd name="T3" fmla="*/ 83 h 99"/>
                <a:gd name="T4" fmla="*/ 51 w 51"/>
                <a:gd name="T5" fmla="*/ 96 h 99"/>
                <a:gd name="T6" fmla="*/ 44 w 51"/>
                <a:gd name="T7" fmla="*/ 98 h 99"/>
                <a:gd name="T8" fmla="*/ 35 w 51"/>
                <a:gd name="T9" fmla="*/ 99 h 99"/>
                <a:gd name="T10" fmla="*/ 11 w 51"/>
                <a:gd name="T11" fmla="*/ 73 h 99"/>
                <a:gd name="T12" fmla="*/ 11 w 51"/>
                <a:gd name="T13" fmla="*/ 30 h 99"/>
                <a:gd name="T14" fmla="*/ 0 w 51"/>
                <a:gd name="T15" fmla="*/ 30 h 99"/>
                <a:gd name="T16" fmla="*/ 0 w 51"/>
                <a:gd name="T17" fmla="*/ 23 h 99"/>
                <a:gd name="T18" fmla="*/ 11 w 51"/>
                <a:gd name="T19" fmla="*/ 17 h 99"/>
                <a:gd name="T20" fmla="*/ 17 w 51"/>
                <a:gd name="T21" fmla="*/ 0 h 99"/>
                <a:gd name="T22" fmla="*/ 28 w 51"/>
                <a:gd name="T23" fmla="*/ 0 h 99"/>
                <a:gd name="T24" fmla="*/ 28 w 51"/>
                <a:gd name="T25" fmla="*/ 17 h 99"/>
                <a:gd name="T26" fmla="*/ 50 w 51"/>
                <a:gd name="T27" fmla="*/ 17 h 99"/>
                <a:gd name="T28" fmla="*/ 50 w 51"/>
                <a:gd name="T29" fmla="*/ 30 h 99"/>
                <a:gd name="T30" fmla="*/ 28 w 51"/>
                <a:gd name="T31" fmla="*/ 30 h 99"/>
                <a:gd name="T32" fmla="*/ 28 w 51"/>
                <a:gd name="T33" fmla="*/ 73 h 99"/>
                <a:gd name="T34" fmla="*/ 31 w 51"/>
                <a:gd name="T35" fmla="*/ 82 h 99"/>
                <a:gd name="T36" fmla="*/ 39 w 51"/>
                <a:gd name="T37" fmla="*/ 85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1" h="99">
                  <a:moveTo>
                    <a:pt x="39" y="85"/>
                  </a:moveTo>
                  <a:cubicBezTo>
                    <a:pt x="43" y="85"/>
                    <a:pt x="47" y="84"/>
                    <a:pt x="51" y="83"/>
                  </a:cubicBezTo>
                  <a:cubicBezTo>
                    <a:pt x="51" y="96"/>
                    <a:pt x="51" y="96"/>
                    <a:pt x="51" y="96"/>
                  </a:cubicBezTo>
                  <a:cubicBezTo>
                    <a:pt x="49" y="97"/>
                    <a:pt x="47" y="97"/>
                    <a:pt x="44" y="98"/>
                  </a:cubicBezTo>
                  <a:cubicBezTo>
                    <a:pt x="41" y="99"/>
                    <a:pt x="38" y="99"/>
                    <a:pt x="35" y="99"/>
                  </a:cubicBezTo>
                  <a:cubicBezTo>
                    <a:pt x="19" y="99"/>
                    <a:pt x="11" y="90"/>
                    <a:pt x="11" y="73"/>
                  </a:cubicBezTo>
                  <a:cubicBezTo>
                    <a:pt x="11" y="30"/>
                    <a:pt x="11" y="30"/>
                    <a:pt x="11" y="30"/>
                  </a:cubicBezTo>
                  <a:cubicBezTo>
                    <a:pt x="0" y="30"/>
                    <a:pt x="0" y="30"/>
                    <a:pt x="0" y="30"/>
                  </a:cubicBezTo>
                  <a:cubicBezTo>
                    <a:pt x="0" y="23"/>
                    <a:pt x="0" y="23"/>
                    <a:pt x="0" y="23"/>
                  </a:cubicBezTo>
                  <a:cubicBezTo>
                    <a:pt x="11" y="17"/>
                    <a:pt x="11" y="17"/>
                    <a:pt x="11" y="17"/>
                  </a:cubicBezTo>
                  <a:cubicBezTo>
                    <a:pt x="17" y="0"/>
                    <a:pt x="17" y="0"/>
                    <a:pt x="17" y="0"/>
                  </a:cubicBezTo>
                  <a:cubicBezTo>
                    <a:pt x="28" y="0"/>
                    <a:pt x="28" y="0"/>
                    <a:pt x="28" y="0"/>
                  </a:cubicBezTo>
                  <a:cubicBezTo>
                    <a:pt x="28" y="17"/>
                    <a:pt x="28" y="17"/>
                    <a:pt x="28" y="17"/>
                  </a:cubicBezTo>
                  <a:cubicBezTo>
                    <a:pt x="50" y="17"/>
                    <a:pt x="50" y="17"/>
                    <a:pt x="50" y="17"/>
                  </a:cubicBezTo>
                  <a:cubicBezTo>
                    <a:pt x="50" y="30"/>
                    <a:pt x="50" y="30"/>
                    <a:pt x="50" y="30"/>
                  </a:cubicBezTo>
                  <a:cubicBezTo>
                    <a:pt x="28" y="30"/>
                    <a:pt x="28" y="30"/>
                    <a:pt x="28" y="30"/>
                  </a:cubicBezTo>
                  <a:cubicBezTo>
                    <a:pt x="28" y="73"/>
                    <a:pt x="28" y="73"/>
                    <a:pt x="28" y="73"/>
                  </a:cubicBezTo>
                  <a:cubicBezTo>
                    <a:pt x="28" y="77"/>
                    <a:pt x="29" y="80"/>
                    <a:pt x="31" y="82"/>
                  </a:cubicBezTo>
                  <a:cubicBezTo>
                    <a:pt x="33" y="84"/>
                    <a:pt x="35" y="85"/>
                    <a:pt x="39" y="85"/>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29" name="Freeform 21"/>
            <p:cNvSpPr>
              <a:spLocks/>
            </p:cNvSpPr>
            <p:nvPr/>
          </p:nvSpPr>
          <p:spPr bwMode="auto">
            <a:xfrm>
              <a:off x="1163" y="1129"/>
              <a:ext cx="84" cy="133"/>
            </a:xfrm>
            <a:custGeom>
              <a:avLst/>
              <a:gdLst>
                <a:gd name="T0" fmla="*/ 71 w 71"/>
                <a:gd name="T1" fmla="*/ 112 h 112"/>
                <a:gd name="T2" fmla="*/ 54 w 71"/>
                <a:gd name="T3" fmla="*/ 112 h 112"/>
                <a:gd name="T4" fmla="*/ 54 w 71"/>
                <a:gd name="T5" fmla="*/ 63 h 112"/>
                <a:gd name="T6" fmla="*/ 50 w 71"/>
                <a:gd name="T7" fmla="*/ 49 h 112"/>
                <a:gd name="T8" fmla="*/ 38 w 71"/>
                <a:gd name="T9" fmla="*/ 45 h 112"/>
                <a:gd name="T10" fmla="*/ 22 w 71"/>
                <a:gd name="T11" fmla="*/ 51 h 112"/>
                <a:gd name="T12" fmla="*/ 17 w 71"/>
                <a:gd name="T13" fmla="*/ 73 h 112"/>
                <a:gd name="T14" fmla="*/ 17 w 71"/>
                <a:gd name="T15" fmla="*/ 112 h 112"/>
                <a:gd name="T16" fmla="*/ 0 w 71"/>
                <a:gd name="T17" fmla="*/ 112 h 112"/>
                <a:gd name="T18" fmla="*/ 0 w 71"/>
                <a:gd name="T19" fmla="*/ 0 h 112"/>
                <a:gd name="T20" fmla="*/ 17 w 71"/>
                <a:gd name="T21" fmla="*/ 0 h 112"/>
                <a:gd name="T22" fmla="*/ 17 w 71"/>
                <a:gd name="T23" fmla="*/ 28 h 112"/>
                <a:gd name="T24" fmla="*/ 17 w 71"/>
                <a:gd name="T25" fmla="*/ 43 h 112"/>
                <a:gd name="T26" fmla="*/ 18 w 71"/>
                <a:gd name="T27" fmla="*/ 43 h 112"/>
                <a:gd name="T28" fmla="*/ 27 w 71"/>
                <a:gd name="T29" fmla="*/ 34 h 112"/>
                <a:gd name="T30" fmla="*/ 42 w 71"/>
                <a:gd name="T31" fmla="*/ 31 h 112"/>
                <a:gd name="T32" fmla="*/ 71 w 71"/>
                <a:gd name="T33" fmla="*/ 60 h 112"/>
                <a:gd name="T34" fmla="*/ 71 w 71"/>
                <a:gd name="T35" fmla="*/ 112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1" h="112">
                  <a:moveTo>
                    <a:pt x="71" y="112"/>
                  </a:moveTo>
                  <a:cubicBezTo>
                    <a:pt x="54" y="112"/>
                    <a:pt x="54" y="112"/>
                    <a:pt x="54" y="112"/>
                  </a:cubicBezTo>
                  <a:cubicBezTo>
                    <a:pt x="54" y="63"/>
                    <a:pt x="54" y="63"/>
                    <a:pt x="54" y="63"/>
                  </a:cubicBezTo>
                  <a:cubicBezTo>
                    <a:pt x="54" y="57"/>
                    <a:pt x="52" y="52"/>
                    <a:pt x="50" y="49"/>
                  </a:cubicBezTo>
                  <a:cubicBezTo>
                    <a:pt x="47" y="46"/>
                    <a:pt x="44" y="45"/>
                    <a:pt x="38" y="45"/>
                  </a:cubicBezTo>
                  <a:cubicBezTo>
                    <a:pt x="31" y="45"/>
                    <a:pt x="26" y="47"/>
                    <a:pt x="22" y="51"/>
                  </a:cubicBezTo>
                  <a:cubicBezTo>
                    <a:pt x="19" y="56"/>
                    <a:pt x="17" y="63"/>
                    <a:pt x="17" y="73"/>
                  </a:cubicBezTo>
                  <a:cubicBezTo>
                    <a:pt x="17" y="112"/>
                    <a:pt x="17" y="112"/>
                    <a:pt x="17" y="112"/>
                  </a:cubicBezTo>
                  <a:cubicBezTo>
                    <a:pt x="0" y="112"/>
                    <a:pt x="0" y="112"/>
                    <a:pt x="0" y="112"/>
                  </a:cubicBezTo>
                  <a:cubicBezTo>
                    <a:pt x="0" y="0"/>
                    <a:pt x="0" y="0"/>
                    <a:pt x="0" y="0"/>
                  </a:cubicBezTo>
                  <a:cubicBezTo>
                    <a:pt x="17" y="0"/>
                    <a:pt x="17" y="0"/>
                    <a:pt x="17" y="0"/>
                  </a:cubicBezTo>
                  <a:cubicBezTo>
                    <a:pt x="17" y="28"/>
                    <a:pt x="17" y="28"/>
                    <a:pt x="17" y="28"/>
                  </a:cubicBezTo>
                  <a:cubicBezTo>
                    <a:pt x="17" y="33"/>
                    <a:pt x="17" y="38"/>
                    <a:pt x="17" y="43"/>
                  </a:cubicBezTo>
                  <a:cubicBezTo>
                    <a:pt x="18" y="43"/>
                    <a:pt x="18" y="43"/>
                    <a:pt x="18" y="43"/>
                  </a:cubicBezTo>
                  <a:cubicBezTo>
                    <a:pt x="20" y="39"/>
                    <a:pt x="23" y="36"/>
                    <a:pt x="27" y="34"/>
                  </a:cubicBezTo>
                  <a:cubicBezTo>
                    <a:pt x="31" y="32"/>
                    <a:pt x="36" y="31"/>
                    <a:pt x="42" y="31"/>
                  </a:cubicBezTo>
                  <a:cubicBezTo>
                    <a:pt x="61" y="31"/>
                    <a:pt x="71" y="41"/>
                    <a:pt x="71" y="60"/>
                  </a:cubicBezTo>
                  <a:lnTo>
                    <a:pt x="71" y="11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30" name="Freeform 22"/>
            <p:cNvSpPr>
              <a:spLocks noEditPoints="1"/>
            </p:cNvSpPr>
            <p:nvPr/>
          </p:nvSpPr>
          <p:spPr bwMode="auto">
            <a:xfrm>
              <a:off x="1268" y="1166"/>
              <a:ext cx="84" cy="98"/>
            </a:xfrm>
            <a:custGeom>
              <a:avLst/>
              <a:gdLst>
                <a:gd name="T0" fmla="*/ 40 w 71"/>
                <a:gd name="T1" fmla="*/ 83 h 83"/>
                <a:gd name="T2" fmla="*/ 11 w 71"/>
                <a:gd name="T3" fmla="*/ 72 h 83"/>
                <a:gd name="T4" fmla="*/ 0 w 71"/>
                <a:gd name="T5" fmla="*/ 42 h 83"/>
                <a:gd name="T6" fmla="*/ 10 w 71"/>
                <a:gd name="T7" fmla="*/ 11 h 83"/>
                <a:gd name="T8" fmla="*/ 37 w 71"/>
                <a:gd name="T9" fmla="*/ 0 h 83"/>
                <a:gd name="T10" fmla="*/ 62 w 71"/>
                <a:gd name="T11" fmla="*/ 10 h 83"/>
                <a:gd name="T12" fmla="*/ 71 w 71"/>
                <a:gd name="T13" fmla="*/ 36 h 83"/>
                <a:gd name="T14" fmla="*/ 71 w 71"/>
                <a:gd name="T15" fmla="*/ 45 h 83"/>
                <a:gd name="T16" fmla="*/ 18 w 71"/>
                <a:gd name="T17" fmla="*/ 45 h 83"/>
                <a:gd name="T18" fmla="*/ 24 w 71"/>
                <a:gd name="T19" fmla="*/ 63 h 83"/>
                <a:gd name="T20" fmla="*/ 41 w 71"/>
                <a:gd name="T21" fmla="*/ 69 h 83"/>
                <a:gd name="T22" fmla="*/ 54 w 71"/>
                <a:gd name="T23" fmla="*/ 68 h 83"/>
                <a:gd name="T24" fmla="*/ 67 w 71"/>
                <a:gd name="T25" fmla="*/ 64 h 83"/>
                <a:gd name="T26" fmla="*/ 67 w 71"/>
                <a:gd name="T27" fmla="*/ 77 h 83"/>
                <a:gd name="T28" fmla="*/ 54 w 71"/>
                <a:gd name="T29" fmla="*/ 82 h 83"/>
                <a:gd name="T30" fmla="*/ 40 w 71"/>
                <a:gd name="T31" fmla="*/ 83 h 83"/>
                <a:gd name="T32" fmla="*/ 37 w 71"/>
                <a:gd name="T33" fmla="*/ 13 h 83"/>
                <a:gd name="T34" fmla="*/ 24 w 71"/>
                <a:gd name="T35" fmla="*/ 18 h 83"/>
                <a:gd name="T36" fmla="*/ 18 w 71"/>
                <a:gd name="T37" fmla="*/ 33 h 83"/>
                <a:gd name="T38" fmla="*/ 54 w 71"/>
                <a:gd name="T39" fmla="*/ 33 h 83"/>
                <a:gd name="T40" fmla="*/ 49 w 71"/>
                <a:gd name="T41" fmla="*/ 18 h 83"/>
                <a:gd name="T42" fmla="*/ 37 w 71"/>
                <a:gd name="T43" fmla="*/ 1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1" h="83">
                  <a:moveTo>
                    <a:pt x="40" y="83"/>
                  </a:moveTo>
                  <a:cubicBezTo>
                    <a:pt x="27" y="83"/>
                    <a:pt x="18" y="79"/>
                    <a:pt x="11" y="72"/>
                  </a:cubicBezTo>
                  <a:cubicBezTo>
                    <a:pt x="4" y="65"/>
                    <a:pt x="0" y="55"/>
                    <a:pt x="0" y="42"/>
                  </a:cubicBezTo>
                  <a:cubicBezTo>
                    <a:pt x="0" y="29"/>
                    <a:pt x="3" y="19"/>
                    <a:pt x="10" y="11"/>
                  </a:cubicBezTo>
                  <a:cubicBezTo>
                    <a:pt x="16" y="4"/>
                    <a:pt x="25" y="0"/>
                    <a:pt x="37" y="0"/>
                  </a:cubicBezTo>
                  <a:cubicBezTo>
                    <a:pt x="47" y="0"/>
                    <a:pt x="55" y="3"/>
                    <a:pt x="62" y="10"/>
                  </a:cubicBezTo>
                  <a:cubicBezTo>
                    <a:pt x="68" y="16"/>
                    <a:pt x="71" y="25"/>
                    <a:pt x="71" y="36"/>
                  </a:cubicBezTo>
                  <a:cubicBezTo>
                    <a:pt x="71" y="45"/>
                    <a:pt x="71" y="45"/>
                    <a:pt x="71" y="45"/>
                  </a:cubicBezTo>
                  <a:cubicBezTo>
                    <a:pt x="18" y="45"/>
                    <a:pt x="18" y="45"/>
                    <a:pt x="18" y="45"/>
                  </a:cubicBezTo>
                  <a:cubicBezTo>
                    <a:pt x="18" y="53"/>
                    <a:pt x="20" y="59"/>
                    <a:pt x="24" y="63"/>
                  </a:cubicBezTo>
                  <a:cubicBezTo>
                    <a:pt x="28" y="67"/>
                    <a:pt x="33" y="69"/>
                    <a:pt x="41" y="69"/>
                  </a:cubicBezTo>
                  <a:cubicBezTo>
                    <a:pt x="45" y="69"/>
                    <a:pt x="50" y="69"/>
                    <a:pt x="54" y="68"/>
                  </a:cubicBezTo>
                  <a:cubicBezTo>
                    <a:pt x="58" y="67"/>
                    <a:pt x="62" y="66"/>
                    <a:pt x="67" y="64"/>
                  </a:cubicBezTo>
                  <a:cubicBezTo>
                    <a:pt x="67" y="77"/>
                    <a:pt x="67" y="77"/>
                    <a:pt x="67" y="77"/>
                  </a:cubicBezTo>
                  <a:cubicBezTo>
                    <a:pt x="63" y="79"/>
                    <a:pt x="58" y="81"/>
                    <a:pt x="54" y="82"/>
                  </a:cubicBezTo>
                  <a:cubicBezTo>
                    <a:pt x="50" y="82"/>
                    <a:pt x="45" y="83"/>
                    <a:pt x="40" y="83"/>
                  </a:cubicBezTo>
                  <a:close/>
                  <a:moveTo>
                    <a:pt x="37" y="13"/>
                  </a:moveTo>
                  <a:cubicBezTo>
                    <a:pt x="31" y="13"/>
                    <a:pt x="27" y="15"/>
                    <a:pt x="24" y="18"/>
                  </a:cubicBezTo>
                  <a:cubicBezTo>
                    <a:pt x="20" y="21"/>
                    <a:pt x="18" y="26"/>
                    <a:pt x="18" y="33"/>
                  </a:cubicBezTo>
                  <a:cubicBezTo>
                    <a:pt x="54" y="33"/>
                    <a:pt x="54" y="33"/>
                    <a:pt x="54" y="33"/>
                  </a:cubicBezTo>
                  <a:cubicBezTo>
                    <a:pt x="54" y="26"/>
                    <a:pt x="52" y="21"/>
                    <a:pt x="49" y="18"/>
                  </a:cubicBezTo>
                  <a:cubicBezTo>
                    <a:pt x="46" y="15"/>
                    <a:pt x="42" y="13"/>
                    <a:pt x="37" y="13"/>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31" name="Freeform 23"/>
            <p:cNvSpPr>
              <a:spLocks/>
            </p:cNvSpPr>
            <p:nvPr/>
          </p:nvSpPr>
          <p:spPr bwMode="auto">
            <a:xfrm>
              <a:off x="1374" y="1166"/>
              <a:ext cx="58" cy="96"/>
            </a:xfrm>
            <a:custGeom>
              <a:avLst/>
              <a:gdLst>
                <a:gd name="T0" fmla="*/ 40 w 49"/>
                <a:gd name="T1" fmla="*/ 0 h 81"/>
                <a:gd name="T2" fmla="*/ 49 w 49"/>
                <a:gd name="T3" fmla="*/ 1 h 81"/>
                <a:gd name="T4" fmla="*/ 47 w 49"/>
                <a:gd name="T5" fmla="*/ 17 h 81"/>
                <a:gd name="T6" fmla="*/ 40 w 49"/>
                <a:gd name="T7" fmla="*/ 16 h 81"/>
                <a:gd name="T8" fmla="*/ 23 w 49"/>
                <a:gd name="T9" fmla="*/ 22 h 81"/>
                <a:gd name="T10" fmla="*/ 17 w 49"/>
                <a:gd name="T11" fmla="*/ 40 h 81"/>
                <a:gd name="T12" fmla="*/ 17 w 49"/>
                <a:gd name="T13" fmla="*/ 81 h 81"/>
                <a:gd name="T14" fmla="*/ 0 w 49"/>
                <a:gd name="T15" fmla="*/ 81 h 81"/>
                <a:gd name="T16" fmla="*/ 0 w 49"/>
                <a:gd name="T17" fmla="*/ 1 h 81"/>
                <a:gd name="T18" fmla="*/ 13 w 49"/>
                <a:gd name="T19" fmla="*/ 1 h 81"/>
                <a:gd name="T20" fmla="*/ 15 w 49"/>
                <a:gd name="T21" fmla="*/ 16 h 81"/>
                <a:gd name="T22" fmla="*/ 16 w 49"/>
                <a:gd name="T23" fmla="*/ 16 h 81"/>
                <a:gd name="T24" fmla="*/ 27 w 49"/>
                <a:gd name="T25" fmla="*/ 4 h 81"/>
                <a:gd name="T26" fmla="*/ 40 w 49"/>
                <a:gd name="T27" fmla="*/ 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9" h="81">
                  <a:moveTo>
                    <a:pt x="40" y="0"/>
                  </a:moveTo>
                  <a:cubicBezTo>
                    <a:pt x="44" y="0"/>
                    <a:pt x="47" y="0"/>
                    <a:pt x="49" y="1"/>
                  </a:cubicBezTo>
                  <a:cubicBezTo>
                    <a:pt x="47" y="17"/>
                    <a:pt x="47" y="17"/>
                    <a:pt x="47" y="17"/>
                  </a:cubicBezTo>
                  <a:cubicBezTo>
                    <a:pt x="45" y="16"/>
                    <a:pt x="42" y="16"/>
                    <a:pt x="40" y="16"/>
                  </a:cubicBezTo>
                  <a:cubicBezTo>
                    <a:pt x="33" y="16"/>
                    <a:pt x="27" y="18"/>
                    <a:pt x="23" y="22"/>
                  </a:cubicBezTo>
                  <a:cubicBezTo>
                    <a:pt x="19" y="27"/>
                    <a:pt x="17" y="33"/>
                    <a:pt x="17" y="40"/>
                  </a:cubicBezTo>
                  <a:cubicBezTo>
                    <a:pt x="17" y="81"/>
                    <a:pt x="17" y="81"/>
                    <a:pt x="17" y="81"/>
                  </a:cubicBezTo>
                  <a:cubicBezTo>
                    <a:pt x="0" y="81"/>
                    <a:pt x="0" y="81"/>
                    <a:pt x="0" y="81"/>
                  </a:cubicBezTo>
                  <a:cubicBezTo>
                    <a:pt x="0" y="1"/>
                    <a:pt x="0" y="1"/>
                    <a:pt x="0" y="1"/>
                  </a:cubicBezTo>
                  <a:cubicBezTo>
                    <a:pt x="13" y="1"/>
                    <a:pt x="13" y="1"/>
                    <a:pt x="13" y="1"/>
                  </a:cubicBezTo>
                  <a:cubicBezTo>
                    <a:pt x="15" y="16"/>
                    <a:pt x="15" y="16"/>
                    <a:pt x="15" y="16"/>
                  </a:cubicBezTo>
                  <a:cubicBezTo>
                    <a:pt x="16" y="16"/>
                    <a:pt x="16" y="16"/>
                    <a:pt x="16" y="16"/>
                  </a:cubicBezTo>
                  <a:cubicBezTo>
                    <a:pt x="19" y="11"/>
                    <a:pt x="22" y="7"/>
                    <a:pt x="27" y="4"/>
                  </a:cubicBezTo>
                  <a:cubicBezTo>
                    <a:pt x="31" y="1"/>
                    <a:pt x="36" y="0"/>
                    <a:pt x="40"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32" name="Freeform 24"/>
            <p:cNvSpPr>
              <a:spLocks noEditPoints="1"/>
            </p:cNvSpPr>
            <p:nvPr/>
          </p:nvSpPr>
          <p:spPr bwMode="auto">
            <a:xfrm>
              <a:off x="1495" y="1131"/>
              <a:ext cx="22" cy="131"/>
            </a:xfrm>
            <a:custGeom>
              <a:avLst/>
              <a:gdLst>
                <a:gd name="T0" fmla="*/ 0 w 19"/>
                <a:gd name="T1" fmla="*/ 9 h 110"/>
                <a:gd name="T2" fmla="*/ 2 w 19"/>
                <a:gd name="T3" fmla="*/ 2 h 110"/>
                <a:gd name="T4" fmla="*/ 9 w 19"/>
                <a:gd name="T5" fmla="*/ 0 h 110"/>
                <a:gd name="T6" fmla="*/ 16 w 19"/>
                <a:gd name="T7" fmla="*/ 2 h 110"/>
                <a:gd name="T8" fmla="*/ 19 w 19"/>
                <a:gd name="T9" fmla="*/ 9 h 110"/>
                <a:gd name="T10" fmla="*/ 16 w 19"/>
                <a:gd name="T11" fmla="*/ 16 h 110"/>
                <a:gd name="T12" fmla="*/ 9 w 19"/>
                <a:gd name="T13" fmla="*/ 19 h 110"/>
                <a:gd name="T14" fmla="*/ 2 w 19"/>
                <a:gd name="T15" fmla="*/ 16 h 110"/>
                <a:gd name="T16" fmla="*/ 0 w 19"/>
                <a:gd name="T17" fmla="*/ 9 h 110"/>
                <a:gd name="T18" fmla="*/ 18 w 19"/>
                <a:gd name="T19" fmla="*/ 110 h 110"/>
                <a:gd name="T20" fmla="*/ 1 w 19"/>
                <a:gd name="T21" fmla="*/ 110 h 110"/>
                <a:gd name="T22" fmla="*/ 1 w 19"/>
                <a:gd name="T23" fmla="*/ 30 h 110"/>
                <a:gd name="T24" fmla="*/ 18 w 19"/>
                <a:gd name="T25" fmla="*/ 30 h 110"/>
                <a:gd name="T26" fmla="*/ 18 w 19"/>
                <a:gd name="T27" fmla="*/ 11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110">
                  <a:moveTo>
                    <a:pt x="0" y="9"/>
                  </a:moveTo>
                  <a:cubicBezTo>
                    <a:pt x="0" y="6"/>
                    <a:pt x="1" y="4"/>
                    <a:pt x="2" y="2"/>
                  </a:cubicBezTo>
                  <a:cubicBezTo>
                    <a:pt x="4" y="1"/>
                    <a:pt x="6" y="0"/>
                    <a:pt x="9" y="0"/>
                  </a:cubicBezTo>
                  <a:cubicBezTo>
                    <a:pt x="12" y="0"/>
                    <a:pt x="15" y="1"/>
                    <a:pt x="16" y="2"/>
                  </a:cubicBezTo>
                  <a:cubicBezTo>
                    <a:pt x="18" y="4"/>
                    <a:pt x="19" y="6"/>
                    <a:pt x="19" y="9"/>
                  </a:cubicBezTo>
                  <a:cubicBezTo>
                    <a:pt x="19" y="12"/>
                    <a:pt x="18" y="14"/>
                    <a:pt x="16" y="16"/>
                  </a:cubicBezTo>
                  <a:cubicBezTo>
                    <a:pt x="15" y="18"/>
                    <a:pt x="12" y="19"/>
                    <a:pt x="9" y="19"/>
                  </a:cubicBezTo>
                  <a:cubicBezTo>
                    <a:pt x="6" y="19"/>
                    <a:pt x="4" y="18"/>
                    <a:pt x="2" y="16"/>
                  </a:cubicBezTo>
                  <a:cubicBezTo>
                    <a:pt x="1" y="14"/>
                    <a:pt x="0" y="12"/>
                    <a:pt x="0" y="9"/>
                  </a:cubicBezTo>
                  <a:close/>
                  <a:moveTo>
                    <a:pt x="18" y="110"/>
                  </a:moveTo>
                  <a:cubicBezTo>
                    <a:pt x="1" y="110"/>
                    <a:pt x="1" y="110"/>
                    <a:pt x="1" y="110"/>
                  </a:cubicBezTo>
                  <a:cubicBezTo>
                    <a:pt x="1" y="30"/>
                    <a:pt x="1" y="30"/>
                    <a:pt x="1" y="30"/>
                  </a:cubicBezTo>
                  <a:cubicBezTo>
                    <a:pt x="18" y="30"/>
                    <a:pt x="18" y="30"/>
                    <a:pt x="18" y="30"/>
                  </a:cubicBezTo>
                  <a:lnTo>
                    <a:pt x="18" y="11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33" name="Freeform 25"/>
            <p:cNvSpPr>
              <a:spLocks/>
            </p:cNvSpPr>
            <p:nvPr/>
          </p:nvSpPr>
          <p:spPr bwMode="auto">
            <a:xfrm>
              <a:off x="1537" y="1166"/>
              <a:ext cx="70" cy="98"/>
            </a:xfrm>
            <a:custGeom>
              <a:avLst/>
              <a:gdLst>
                <a:gd name="T0" fmla="*/ 59 w 59"/>
                <a:gd name="T1" fmla="*/ 59 h 83"/>
                <a:gd name="T2" fmla="*/ 50 w 59"/>
                <a:gd name="T3" fmla="*/ 77 h 83"/>
                <a:gd name="T4" fmla="*/ 26 w 59"/>
                <a:gd name="T5" fmla="*/ 83 h 83"/>
                <a:gd name="T6" fmla="*/ 0 w 59"/>
                <a:gd name="T7" fmla="*/ 78 h 83"/>
                <a:gd name="T8" fmla="*/ 0 w 59"/>
                <a:gd name="T9" fmla="*/ 63 h 83"/>
                <a:gd name="T10" fmla="*/ 26 w 59"/>
                <a:gd name="T11" fmla="*/ 70 h 83"/>
                <a:gd name="T12" fmla="*/ 42 w 59"/>
                <a:gd name="T13" fmla="*/ 60 h 83"/>
                <a:gd name="T14" fmla="*/ 40 w 59"/>
                <a:gd name="T15" fmla="*/ 55 h 83"/>
                <a:gd name="T16" fmla="*/ 34 w 59"/>
                <a:gd name="T17" fmla="*/ 51 h 83"/>
                <a:gd name="T18" fmla="*/ 23 w 59"/>
                <a:gd name="T19" fmla="*/ 46 h 83"/>
                <a:gd name="T20" fmla="*/ 5 w 59"/>
                <a:gd name="T21" fmla="*/ 35 h 83"/>
                <a:gd name="T22" fmla="*/ 0 w 59"/>
                <a:gd name="T23" fmla="*/ 22 h 83"/>
                <a:gd name="T24" fmla="*/ 8 w 59"/>
                <a:gd name="T25" fmla="*/ 6 h 83"/>
                <a:gd name="T26" fmla="*/ 31 w 59"/>
                <a:gd name="T27" fmla="*/ 0 h 83"/>
                <a:gd name="T28" fmla="*/ 57 w 59"/>
                <a:gd name="T29" fmla="*/ 6 h 83"/>
                <a:gd name="T30" fmla="*/ 52 w 59"/>
                <a:gd name="T31" fmla="*/ 18 h 83"/>
                <a:gd name="T32" fmla="*/ 30 w 59"/>
                <a:gd name="T33" fmla="*/ 13 h 83"/>
                <a:gd name="T34" fmla="*/ 17 w 59"/>
                <a:gd name="T35" fmla="*/ 21 h 83"/>
                <a:gd name="T36" fmla="*/ 20 w 59"/>
                <a:gd name="T37" fmla="*/ 27 h 83"/>
                <a:gd name="T38" fmla="*/ 35 w 59"/>
                <a:gd name="T39" fmla="*/ 34 h 83"/>
                <a:gd name="T40" fmla="*/ 50 w 59"/>
                <a:gd name="T41" fmla="*/ 41 h 83"/>
                <a:gd name="T42" fmla="*/ 56 w 59"/>
                <a:gd name="T43" fmla="*/ 49 h 83"/>
                <a:gd name="T44" fmla="*/ 59 w 59"/>
                <a:gd name="T45" fmla="*/ 59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9" h="83">
                  <a:moveTo>
                    <a:pt x="59" y="59"/>
                  </a:moveTo>
                  <a:cubicBezTo>
                    <a:pt x="59" y="66"/>
                    <a:pt x="56" y="72"/>
                    <a:pt x="50" y="77"/>
                  </a:cubicBezTo>
                  <a:cubicBezTo>
                    <a:pt x="44" y="81"/>
                    <a:pt x="36" y="83"/>
                    <a:pt x="26" y="83"/>
                  </a:cubicBezTo>
                  <a:cubicBezTo>
                    <a:pt x="15" y="83"/>
                    <a:pt x="6" y="81"/>
                    <a:pt x="0" y="78"/>
                  </a:cubicBezTo>
                  <a:cubicBezTo>
                    <a:pt x="0" y="63"/>
                    <a:pt x="0" y="63"/>
                    <a:pt x="0" y="63"/>
                  </a:cubicBezTo>
                  <a:cubicBezTo>
                    <a:pt x="9" y="68"/>
                    <a:pt x="18" y="70"/>
                    <a:pt x="26" y="70"/>
                  </a:cubicBezTo>
                  <a:cubicBezTo>
                    <a:pt x="37" y="70"/>
                    <a:pt x="42" y="67"/>
                    <a:pt x="42" y="60"/>
                  </a:cubicBezTo>
                  <a:cubicBezTo>
                    <a:pt x="42" y="58"/>
                    <a:pt x="41" y="57"/>
                    <a:pt x="40" y="55"/>
                  </a:cubicBezTo>
                  <a:cubicBezTo>
                    <a:pt x="39" y="54"/>
                    <a:pt x="37" y="53"/>
                    <a:pt x="34" y="51"/>
                  </a:cubicBezTo>
                  <a:cubicBezTo>
                    <a:pt x="32" y="50"/>
                    <a:pt x="28" y="48"/>
                    <a:pt x="23" y="46"/>
                  </a:cubicBezTo>
                  <a:cubicBezTo>
                    <a:pt x="14" y="43"/>
                    <a:pt x="8" y="39"/>
                    <a:pt x="5" y="35"/>
                  </a:cubicBezTo>
                  <a:cubicBezTo>
                    <a:pt x="1" y="32"/>
                    <a:pt x="0" y="27"/>
                    <a:pt x="0" y="22"/>
                  </a:cubicBezTo>
                  <a:cubicBezTo>
                    <a:pt x="0" y="15"/>
                    <a:pt x="3" y="9"/>
                    <a:pt x="8" y="6"/>
                  </a:cubicBezTo>
                  <a:cubicBezTo>
                    <a:pt x="14" y="2"/>
                    <a:pt x="21" y="0"/>
                    <a:pt x="31" y="0"/>
                  </a:cubicBezTo>
                  <a:cubicBezTo>
                    <a:pt x="40" y="0"/>
                    <a:pt x="49" y="2"/>
                    <a:pt x="57" y="6"/>
                  </a:cubicBezTo>
                  <a:cubicBezTo>
                    <a:pt x="52" y="18"/>
                    <a:pt x="52" y="18"/>
                    <a:pt x="52" y="18"/>
                  </a:cubicBezTo>
                  <a:cubicBezTo>
                    <a:pt x="43" y="15"/>
                    <a:pt x="36" y="13"/>
                    <a:pt x="30" y="13"/>
                  </a:cubicBezTo>
                  <a:cubicBezTo>
                    <a:pt x="21" y="13"/>
                    <a:pt x="17" y="16"/>
                    <a:pt x="17" y="21"/>
                  </a:cubicBezTo>
                  <a:cubicBezTo>
                    <a:pt x="17" y="23"/>
                    <a:pt x="18" y="25"/>
                    <a:pt x="20" y="27"/>
                  </a:cubicBezTo>
                  <a:cubicBezTo>
                    <a:pt x="22" y="29"/>
                    <a:pt x="28" y="31"/>
                    <a:pt x="35" y="34"/>
                  </a:cubicBezTo>
                  <a:cubicBezTo>
                    <a:pt x="42" y="37"/>
                    <a:pt x="47" y="39"/>
                    <a:pt x="50" y="41"/>
                  </a:cubicBezTo>
                  <a:cubicBezTo>
                    <a:pt x="53" y="43"/>
                    <a:pt x="55" y="46"/>
                    <a:pt x="56" y="49"/>
                  </a:cubicBezTo>
                  <a:cubicBezTo>
                    <a:pt x="58" y="51"/>
                    <a:pt x="59" y="55"/>
                    <a:pt x="59" y="59"/>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34" name="Freeform 26"/>
            <p:cNvSpPr>
              <a:spLocks noEditPoints="1"/>
            </p:cNvSpPr>
            <p:nvPr/>
          </p:nvSpPr>
          <p:spPr bwMode="auto">
            <a:xfrm>
              <a:off x="1675" y="1166"/>
              <a:ext cx="85" cy="139"/>
            </a:xfrm>
            <a:custGeom>
              <a:avLst/>
              <a:gdLst>
                <a:gd name="T0" fmla="*/ 40 w 72"/>
                <a:gd name="T1" fmla="*/ 83 h 117"/>
                <a:gd name="T2" fmla="*/ 17 w 72"/>
                <a:gd name="T3" fmla="*/ 72 h 117"/>
                <a:gd name="T4" fmla="*/ 16 w 72"/>
                <a:gd name="T5" fmla="*/ 72 h 117"/>
                <a:gd name="T6" fmla="*/ 17 w 72"/>
                <a:gd name="T7" fmla="*/ 84 h 117"/>
                <a:gd name="T8" fmla="*/ 17 w 72"/>
                <a:gd name="T9" fmla="*/ 117 h 117"/>
                <a:gd name="T10" fmla="*/ 0 w 72"/>
                <a:gd name="T11" fmla="*/ 117 h 117"/>
                <a:gd name="T12" fmla="*/ 0 w 72"/>
                <a:gd name="T13" fmla="*/ 1 h 117"/>
                <a:gd name="T14" fmla="*/ 14 w 72"/>
                <a:gd name="T15" fmla="*/ 1 h 117"/>
                <a:gd name="T16" fmla="*/ 16 w 72"/>
                <a:gd name="T17" fmla="*/ 12 h 117"/>
                <a:gd name="T18" fmla="*/ 17 w 72"/>
                <a:gd name="T19" fmla="*/ 12 h 117"/>
                <a:gd name="T20" fmla="*/ 41 w 72"/>
                <a:gd name="T21" fmla="*/ 0 h 117"/>
                <a:gd name="T22" fmla="*/ 64 w 72"/>
                <a:gd name="T23" fmla="*/ 11 h 117"/>
                <a:gd name="T24" fmla="*/ 72 w 72"/>
                <a:gd name="T25" fmla="*/ 41 h 117"/>
                <a:gd name="T26" fmla="*/ 64 w 72"/>
                <a:gd name="T27" fmla="*/ 72 h 117"/>
                <a:gd name="T28" fmla="*/ 40 w 72"/>
                <a:gd name="T29" fmla="*/ 83 h 117"/>
                <a:gd name="T30" fmla="*/ 36 w 72"/>
                <a:gd name="T31" fmla="*/ 14 h 117"/>
                <a:gd name="T32" fmla="*/ 22 w 72"/>
                <a:gd name="T33" fmla="*/ 20 h 117"/>
                <a:gd name="T34" fmla="*/ 17 w 72"/>
                <a:gd name="T35" fmla="*/ 39 h 117"/>
                <a:gd name="T36" fmla="*/ 17 w 72"/>
                <a:gd name="T37" fmla="*/ 41 h 117"/>
                <a:gd name="T38" fmla="*/ 22 w 72"/>
                <a:gd name="T39" fmla="*/ 62 h 117"/>
                <a:gd name="T40" fmla="*/ 37 w 72"/>
                <a:gd name="T41" fmla="*/ 69 h 117"/>
                <a:gd name="T42" fmla="*/ 50 w 72"/>
                <a:gd name="T43" fmla="*/ 62 h 117"/>
                <a:gd name="T44" fmla="*/ 55 w 72"/>
                <a:gd name="T45" fmla="*/ 41 h 117"/>
                <a:gd name="T46" fmla="*/ 50 w 72"/>
                <a:gd name="T47" fmla="*/ 21 h 117"/>
                <a:gd name="T48" fmla="*/ 36 w 72"/>
                <a:gd name="T49" fmla="*/ 14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2" h="117">
                  <a:moveTo>
                    <a:pt x="40" y="83"/>
                  </a:moveTo>
                  <a:cubicBezTo>
                    <a:pt x="30" y="83"/>
                    <a:pt x="23" y="79"/>
                    <a:pt x="17" y="72"/>
                  </a:cubicBezTo>
                  <a:cubicBezTo>
                    <a:pt x="16" y="72"/>
                    <a:pt x="16" y="72"/>
                    <a:pt x="16" y="72"/>
                  </a:cubicBezTo>
                  <a:cubicBezTo>
                    <a:pt x="17" y="79"/>
                    <a:pt x="17" y="83"/>
                    <a:pt x="17" y="84"/>
                  </a:cubicBezTo>
                  <a:cubicBezTo>
                    <a:pt x="17" y="117"/>
                    <a:pt x="17" y="117"/>
                    <a:pt x="17" y="117"/>
                  </a:cubicBezTo>
                  <a:cubicBezTo>
                    <a:pt x="0" y="117"/>
                    <a:pt x="0" y="117"/>
                    <a:pt x="0" y="117"/>
                  </a:cubicBezTo>
                  <a:cubicBezTo>
                    <a:pt x="0" y="1"/>
                    <a:pt x="0" y="1"/>
                    <a:pt x="0" y="1"/>
                  </a:cubicBezTo>
                  <a:cubicBezTo>
                    <a:pt x="14" y="1"/>
                    <a:pt x="14" y="1"/>
                    <a:pt x="14" y="1"/>
                  </a:cubicBezTo>
                  <a:cubicBezTo>
                    <a:pt x="14" y="3"/>
                    <a:pt x="15" y="6"/>
                    <a:pt x="16" y="12"/>
                  </a:cubicBezTo>
                  <a:cubicBezTo>
                    <a:pt x="17" y="12"/>
                    <a:pt x="17" y="12"/>
                    <a:pt x="17" y="12"/>
                  </a:cubicBezTo>
                  <a:cubicBezTo>
                    <a:pt x="22" y="4"/>
                    <a:pt x="30" y="0"/>
                    <a:pt x="41" y="0"/>
                  </a:cubicBezTo>
                  <a:cubicBezTo>
                    <a:pt x="51" y="0"/>
                    <a:pt x="59" y="4"/>
                    <a:pt x="64" y="11"/>
                  </a:cubicBezTo>
                  <a:cubicBezTo>
                    <a:pt x="70" y="18"/>
                    <a:pt x="72" y="28"/>
                    <a:pt x="72" y="41"/>
                  </a:cubicBezTo>
                  <a:cubicBezTo>
                    <a:pt x="72" y="54"/>
                    <a:pt x="70" y="64"/>
                    <a:pt x="64" y="72"/>
                  </a:cubicBezTo>
                  <a:cubicBezTo>
                    <a:pt x="58" y="79"/>
                    <a:pt x="50" y="83"/>
                    <a:pt x="40" y="83"/>
                  </a:cubicBezTo>
                  <a:close/>
                  <a:moveTo>
                    <a:pt x="36" y="14"/>
                  </a:moveTo>
                  <a:cubicBezTo>
                    <a:pt x="30" y="14"/>
                    <a:pt x="25" y="16"/>
                    <a:pt x="22" y="20"/>
                  </a:cubicBezTo>
                  <a:cubicBezTo>
                    <a:pt x="18" y="24"/>
                    <a:pt x="17" y="30"/>
                    <a:pt x="17" y="39"/>
                  </a:cubicBezTo>
                  <a:cubicBezTo>
                    <a:pt x="17" y="41"/>
                    <a:pt x="17" y="41"/>
                    <a:pt x="17" y="41"/>
                  </a:cubicBezTo>
                  <a:cubicBezTo>
                    <a:pt x="17" y="51"/>
                    <a:pt x="18" y="58"/>
                    <a:pt x="22" y="62"/>
                  </a:cubicBezTo>
                  <a:cubicBezTo>
                    <a:pt x="25" y="67"/>
                    <a:pt x="30" y="69"/>
                    <a:pt x="37" y="69"/>
                  </a:cubicBezTo>
                  <a:cubicBezTo>
                    <a:pt x="43" y="69"/>
                    <a:pt x="47" y="67"/>
                    <a:pt x="50" y="62"/>
                  </a:cubicBezTo>
                  <a:cubicBezTo>
                    <a:pt x="53" y="57"/>
                    <a:pt x="55" y="50"/>
                    <a:pt x="55" y="41"/>
                  </a:cubicBezTo>
                  <a:cubicBezTo>
                    <a:pt x="55" y="32"/>
                    <a:pt x="53" y="25"/>
                    <a:pt x="50" y="21"/>
                  </a:cubicBezTo>
                  <a:cubicBezTo>
                    <a:pt x="47" y="16"/>
                    <a:pt x="42" y="14"/>
                    <a:pt x="36" y="1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35" name="Freeform 27"/>
            <p:cNvSpPr>
              <a:spLocks noEditPoints="1"/>
            </p:cNvSpPr>
            <p:nvPr/>
          </p:nvSpPr>
          <p:spPr bwMode="auto">
            <a:xfrm>
              <a:off x="1778" y="1166"/>
              <a:ext cx="89" cy="98"/>
            </a:xfrm>
            <a:custGeom>
              <a:avLst/>
              <a:gdLst>
                <a:gd name="T0" fmla="*/ 75 w 75"/>
                <a:gd name="T1" fmla="*/ 41 h 83"/>
                <a:gd name="T2" fmla="*/ 65 w 75"/>
                <a:gd name="T3" fmla="*/ 72 h 83"/>
                <a:gd name="T4" fmla="*/ 37 w 75"/>
                <a:gd name="T5" fmla="*/ 83 h 83"/>
                <a:gd name="T6" fmla="*/ 18 w 75"/>
                <a:gd name="T7" fmla="*/ 78 h 83"/>
                <a:gd name="T8" fmla="*/ 4 w 75"/>
                <a:gd name="T9" fmla="*/ 63 h 83"/>
                <a:gd name="T10" fmla="*/ 0 w 75"/>
                <a:gd name="T11" fmla="*/ 41 h 83"/>
                <a:gd name="T12" fmla="*/ 10 w 75"/>
                <a:gd name="T13" fmla="*/ 11 h 83"/>
                <a:gd name="T14" fmla="*/ 38 w 75"/>
                <a:gd name="T15" fmla="*/ 0 h 83"/>
                <a:gd name="T16" fmla="*/ 65 w 75"/>
                <a:gd name="T17" fmla="*/ 11 h 83"/>
                <a:gd name="T18" fmla="*/ 75 w 75"/>
                <a:gd name="T19" fmla="*/ 41 h 83"/>
                <a:gd name="T20" fmla="*/ 17 w 75"/>
                <a:gd name="T21" fmla="*/ 41 h 83"/>
                <a:gd name="T22" fmla="*/ 38 w 75"/>
                <a:gd name="T23" fmla="*/ 69 h 83"/>
                <a:gd name="T24" fmla="*/ 58 w 75"/>
                <a:gd name="T25" fmla="*/ 41 h 83"/>
                <a:gd name="T26" fmla="*/ 38 w 75"/>
                <a:gd name="T27" fmla="*/ 14 h 83"/>
                <a:gd name="T28" fmla="*/ 22 w 75"/>
                <a:gd name="T29" fmla="*/ 21 h 83"/>
                <a:gd name="T30" fmla="*/ 17 w 75"/>
                <a:gd name="T31" fmla="*/ 41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5" h="83">
                  <a:moveTo>
                    <a:pt x="75" y="41"/>
                  </a:moveTo>
                  <a:cubicBezTo>
                    <a:pt x="75" y="54"/>
                    <a:pt x="72" y="64"/>
                    <a:pt x="65" y="72"/>
                  </a:cubicBezTo>
                  <a:cubicBezTo>
                    <a:pt x="59" y="79"/>
                    <a:pt x="49" y="83"/>
                    <a:pt x="37" y="83"/>
                  </a:cubicBezTo>
                  <a:cubicBezTo>
                    <a:pt x="30" y="83"/>
                    <a:pt x="23" y="81"/>
                    <a:pt x="18" y="78"/>
                  </a:cubicBezTo>
                  <a:cubicBezTo>
                    <a:pt x="12" y="74"/>
                    <a:pt x="8" y="70"/>
                    <a:pt x="4" y="63"/>
                  </a:cubicBezTo>
                  <a:cubicBezTo>
                    <a:pt x="1" y="57"/>
                    <a:pt x="0" y="50"/>
                    <a:pt x="0" y="41"/>
                  </a:cubicBezTo>
                  <a:cubicBezTo>
                    <a:pt x="0" y="28"/>
                    <a:pt x="3" y="18"/>
                    <a:pt x="10" y="11"/>
                  </a:cubicBezTo>
                  <a:cubicBezTo>
                    <a:pt x="16" y="4"/>
                    <a:pt x="26" y="0"/>
                    <a:pt x="38" y="0"/>
                  </a:cubicBezTo>
                  <a:cubicBezTo>
                    <a:pt x="49" y="0"/>
                    <a:pt x="59" y="4"/>
                    <a:pt x="65" y="11"/>
                  </a:cubicBezTo>
                  <a:cubicBezTo>
                    <a:pt x="72" y="19"/>
                    <a:pt x="75" y="29"/>
                    <a:pt x="75" y="41"/>
                  </a:cubicBezTo>
                  <a:close/>
                  <a:moveTo>
                    <a:pt x="17" y="41"/>
                  </a:moveTo>
                  <a:cubicBezTo>
                    <a:pt x="17" y="60"/>
                    <a:pt x="24" y="69"/>
                    <a:pt x="38" y="69"/>
                  </a:cubicBezTo>
                  <a:cubicBezTo>
                    <a:pt x="51" y="69"/>
                    <a:pt x="58" y="60"/>
                    <a:pt x="58" y="41"/>
                  </a:cubicBezTo>
                  <a:cubicBezTo>
                    <a:pt x="58" y="23"/>
                    <a:pt x="51" y="14"/>
                    <a:pt x="38" y="14"/>
                  </a:cubicBezTo>
                  <a:cubicBezTo>
                    <a:pt x="30" y="14"/>
                    <a:pt x="25" y="16"/>
                    <a:pt x="22" y="21"/>
                  </a:cubicBezTo>
                  <a:cubicBezTo>
                    <a:pt x="19" y="26"/>
                    <a:pt x="17" y="32"/>
                    <a:pt x="17" y="41"/>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36" name="Freeform 28"/>
            <p:cNvSpPr>
              <a:spLocks/>
            </p:cNvSpPr>
            <p:nvPr/>
          </p:nvSpPr>
          <p:spPr bwMode="auto">
            <a:xfrm>
              <a:off x="1876" y="1167"/>
              <a:ext cx="140" cy="95"/>
            </a:xfrm>
            <a:custGeom>
              <a:avLst/>
              <a:gdLst>
                <a:gd name="T0" fmla="*/ 76 w 118"/>
                <a:gd name="T1" fmla="*/ 80 h 80"/>
                <a:gd name="T2" fmla="*/ 66 w 118"/>
                <a:gd name="T3" fmla="*/ 43 h 80"/>
                <a:gd name="T4" fmla="*/ 59 w 118"/>
                <a:gd name="T5" fmla="*/ 16 h 80"/>
                <a:gd name="T6" fmla="*/ 59 w 118"/>
                <a:gd name="T7" fmla="*/ 16 h 80"/>
                <a:gd name="T8" fmla="*/ 52 w 118"/>
                <a:gd name="T9" fmla="*/ 43 h 80"/>
                <a:gd name="T10" fmla="*/ 41 w 118"/>
                <a:gd name="T11" fmla="*/ 80 h 80"/>
                <a:gd name="T12" fmla="*/ 23 w 118"/>
                <a:gd name="T13" fmla="*/ 80 h 80"/>
                <a:gd name="T14" fmla="*/ 0 w 118"/>
                <a:gd name="T15" fmla="*/ 0 h 80"/>
                <a:gd name="T16" fmla="*/ 17 w 118"/>
                <a:gd name="T17" fmla="*/ 0 h 80"/>
                <a:gd name="T18" fmla="*/ 28 w 118"/>
                <a:gd name="T19" fmla="*/ 40 h 80"/>
                <a:gd name="T20" fmla="*/ 33 w 118"/>
                <a:gd name="T21" fmla="*/ 65 h 80"/>
                <a:gd name="T22" fmla="*/ 33 w 118"/>
                <a:gd name="T23" fmla="*/ 65 h 80"/>
                <a:gd name="T24" fmla="*/ 35 w 118"/>
                <a:gd name="T25" fmla="*/ 53 h 80"/>
                <a:gd name="T26" fmla="*/ 38 w 118"/>
                <a:gd name="T27" fmla="*/ 42 h 80"/>
                <a:gd name="T28" fmla="*/ 50 w 118"/>
                <a:gd name="T29" fmla="*/ 0 h 80"/>
                <a:gd name="T30" fmla="*/ 69 w 118"/>
                <a:gd name="T31" fmla="*/ 0 h 80"/>
                <a:gd name="T32" fmla="*/ 80 w 118"/>
                <a:gd name="T33" fmla="*/ 42 h 80"/>
                <a:gd name="T34" fmla="*/ 83 w 118"/>
                <a:gd name="T35" fmla="*/ 53 h 80"/>
                <a:gd name="T36" fmla="*/ 85 w 118"/>
                <a:gd name="T37" fmla="*/ 65 h 80"/>
                <a:gd name="T38" fmla="*/ 86 w 118"/>
                <a:gd name="T39" fmla="*/ 65 h 80"/>
                <a:gd name="T40" fmla="*/ 91 w 118"/>
                <a:gd name="T41" fmla="*/ 40 h 80"/>
                <a:gd name="T42" fmla="*/ 101 w 118"/>
                <a:gd name="T43" fmla="*/ 0 h 80"/>
                <a:gd name="T44" fmla="*/ 118 w 118"/>
                <a:gd name="T45" fmla="*/ 0 h 80"/>
                <a:gd name="T46" fmla="*/ 95 w 118"/>
                <a:gd name="T47" fmla="*/ 80 h 80"/>
                <a:gd name="T48" fmla="*/ 76 w 118"/>
                <a:gd name="T49" fmla="*/ 8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8" h="80">
                  <a:moveTo>
                    <a:pt x="76" y="80"/>
                  </a:moveTo>
                  <a:cubicBezTo>
                    <a:pt x="66" y="43"/>
                    <a:pt x="66" y="43"/>
                    <a:pt x="66" y="43"/>
                  </a:cubicBezTo>
                  <a:cubicBezTo>
                    <a:pt x="65" y="39"/>
                    <a:pt x="63" y="30"/>
                    <a:pt x="59" y="16"/>
                  </a:cubicBezTo>
                  <a:cubicBezTo>
                    <a:pt x="59" y="16"/>
                    <a:pt x="59" y="16"/>
                    <a:pt x="59" y="16"/>
                  </a:cubicBezTo>
                  <a:cubicBezTo>
                    <a:pt x="56" y="29"/>
                    <a:pt x="54" y="38"/>
                    <a:pt x="52" y="43"/>
                  </a:cubicBezTo>
                  <a:cubicBezTo>
                    <a:pt x="41" y="80"/>
                    <a:pt x="41" y="80"/>
                    <a:pt x="41" y="80"/>
                  </a:cubicBezTo>
                  <a:cubicBezTo>
                    <a:pt x="23" y="80"/>
                    <a:pt x="23" y="80"/>
                    <a:pt x="23" y="80"/>
                  </a:cubicBezTo>
                  <a:cubicBezTo>
                    <a:pt x="0" y="0"/>
                    <a:pt x="0" y="0"/>
                    <a:pt x="0" y="0"/>
                  </a:cubicBezTo>
                  <a:cubicBezTo>
                    <a:pt x="17" y="0"/>
                    <a:pt x="17" y="0"/>
                    <a:pt x="17" y="0"/>
                  </a:cubicBezTo>
                  <a:cubicBezTo>
                    <a:pt x="28" y="40"/>
                    <a:pt x="28" y="40"/>
                    <a:pt x="28" y="40"/>
                  </a:cubicBezTo>
                  <a:cubicBezTo>
                    <a:pt x="30" y="50"/>
                    <a:pt x="32" y="58"/>
                    <a:pt x="33" y="65"/>
                  </a:cubicBezTo>
                  <a:cubicBezTo>
                    <a:pt x="33" y="65"/>
                    <a:pt x="33" y="65"/>
                    <a:pt x="33" y="65"/>
                  </a:cubicBezTo>
                  <a:cubicBezTo>
                    <a:pt x="34" y="61"/>
                    <a:pt x="34" y="57"/>
                    <a:pt x="35" y="53"/>
                  </a:cubicBezTo>
                  <a:cubicBezTo>
                    <a:pt x="36" y="48"/>
                    <a:pt x="37" y="45"/>
                    <a:pt x="38" y="42"/>
                  </a:cubicBezTo>
                  <a:cubicBezTo>
                    <a:pt x="50" y="0"/>
                    <a:pt x="50" y="0"/>
                    <a:pt x="50" y="0"/>
                  </a:cubicBezTo>
                  <a:cubicBezTo>
                    <a:pt x="69" y="0"/>
                    <a:pt x="69" y="0"/>
                    <a:pt x="69" y="0"/>
                  </a:cubicBezTo>
                  <a:cubicBezTo>
                    <a:pt x="80" y="42"/>
                    <a:pt x="80" y="42"/>
                    <a:pt x="80" y="42"/>
                  </a:cubicBezTo>
                  <a:cubicBezTo>
                    <a:pt x="81" y="45"/>
                    <a:pt x="82" y="48"/>
                    <a:pt x="83" y="53"/>
                  </a:cubicBezTo>
                  <a:cubicBezTo>
                    <a:pt x="84" y="58"/>
                    <a:pt x="85" y="62"/>
                    <a:pt x="85" y="65"/>
                  </a:cubicBezTo>
                  <a:cubicBezTo>
                    <a:pt x="86" y="65"/>
                    <a:pt x="86" y="65"/>
                    <a:pt x="86" y="65"/>
                  </a:cubicBezTo>
                  <a:cubicBezTo>
                    <a:pt x="86" y="59"/>
                    <a:pt x="88" y="50"/>
                    <a:pt x="91" y="40"/>
                  </a:cubicBezTo>
                  <a:cubicBezTo>
                    <a:pt x="101" y="0"/>
                    <a:pt x="101" y="0"/>
                    <a:pt x="101" y="0"/>
                  </a:cubicBezTo>
                  <a:cubicBezTo>
                    <a:pt x="118" y="0"/>
                    <a:pt x="118" y="0"/>
                    <a:pt x="118" y="0"/>
                  </a:cubicBezTo>
                  <a:cubicBezTo>
                    <a:pt x="95" y="80"/>
                    <a:pt x="95" y="80"/>
                    <a:pt x="95" y="80"/>
                  </a:cubicBezTo>
                  <a:lnTo>
                    <a:pt x="76" y="8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37" name="Freeform 29"/>
            <p:cNvSpPr>
              <a:spLocks noEditPoints="1"/>
            </p:cNvSpPr>
            <p:nvPr/>
          </p:nvSpPr>
          <p:spPr bwMode="auto">
            <a:xfrm>
              <a:off x="2024" y="1166"/>
              <a:ext cx="84" cy="98"/>
            </a:xfrm>
            <a:custGeom>
              <a:avLst/>
              <a:gdLst>
                <a:gd name="T0" fmla="*/ 40 w 71"/>
                <a:gd name="T1" fmla="*/ 83 h 83"/>
                <a:gd name="T2" fmla="*/ 11 w 71"/>
                <a:gd name="T3" fmla="*/ 72 h 83"/>
                <a:gd name="T4" fmla="*/ 0 w 71"/>
                <a:gd name="T5" fmla="*/ 42 h 83"/>
                <a:gd name="T6" fmla="*/ 10 w 71"/>
                <a:gd name="T7" fmla="*/ 11 h 83"/>
                <a:gd name="T8" fmla="*/ 37 w 71"/>
                <a:gd name="T9" fmla="*/ 0 h 83"/>
                <a:gd name="T10" fmla="*/ 62 w 71"/>
                <a:gd name="T11" fmla="*/ 10 h 83"/>
                <a:gd name="T12" fmla="*/ 71 w 71"/>
                <a:gd name="T13" fmla="*/ 36 h 83"/>
                <a:gd name="T14" fmla="*/ 71 w 71"/>
                <a:gd name="T15" fmla="*/ 45 h 83"/>
                <a:gd name="T16" fmla="*/ 18 w 71"/>
                <a:gd name="T17" fmla="*/ 45 h 83"/>
                <a:gd name="T18" fmla="*/ 24 w 71"/>
                <a:gd name="T19" fmla="*/ 63 h 83"/>
                <a:gd name="T20" fmla="*/ 41 w 71"/>
                <a:gd name="T21" fmla="*/ 69 h 83"/>
                <a:gd name="T22" fmla="*/ 54 w 71"/>
                <a:gd name="T23" fmla="*/ 68 h 83"/>
                <a:gd name="T24" fmla="*/ 67 w 71"/>
                <a:gd name="T25" fmla="*/ 64 h 83"/>
                <a:gd name="T26" fmla="*/ 67 w 71"/>
                <a:gd name="T27" fmla="*/ 77 h 83"/>
                <a:gd name="T28" fmla="*/ 54 w 71"/>
                <a:gd name="T29" fmla="*/ 82 h 83"/>
                <a:gd name="T30" fmla="*/ 40 w 71"/>
                <a:gd name="T31" fmla="*/ 83 h 83"/>
                <a:gd name="T32" fmla="*/ 37 w 71"/>
                <a:gd name="T33" fmla="*/ 13 h 83"/>
                <a:gd name="T34" fmla="*/ 24 w 71"/>
                <a:gd name="T35" fmla="*/ 18 h 83"/>
                <a:gd name="T36" fmla="*/ 18 w 71"/>
                <a:gd name="T37" fmla="*/ 33 h 83"/>
                <a:gd name="T38" fmla="*/ 54 w 71"/>
                <a:gd name="T39" fmla="*/ 33 h 83"/>
                <a:gd name="T40" fmla="*/ 50 w 71"/>
                <a:gd name="T41" fmla="*/ 18 h 83"/>
                <a:gd name="T42" fmla="*/ 37 w 71"/>
                <a:gd name="T43" fmla="*/ 1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1" h="83">
                  <a:moveTo>
                    <a:pt x="40" y="83"/>
                  </a:moveTo>
                  <a:cubicBezTo>
                    <a:pt x="27" y="83"/>
                    <a:pt x="18" y="79"/>
                    <a:pt x="11" y="72"/>
                  </a:cubicBezTo>
                  <a:cubicBezTo>
                    <a:pt x="4" y="65"/>
                    <a:pt x="0" y="55"/>
                    <a:pt x="0" y="42"/>
                  </a:cubicBezTo>
                  <a:cubicBezTo>
                    <a:pt x="0" y="29"/>
                    <a:pt x="3" y="19"/>
                    <a:pt x="10" y="11"/>
                  </a:cubicBezTo>
                  <a:cubicBezTo>
                    <a:pt x="16" y="4"/>
                    <a:pt x="25" y="0"/>
                    <a:pt x="37" y="0"/>
                  </a:cubicBezTo>
                  <a:cubicBezTo>
                    <a:pt x="47" y="0"/>
                    <a:pt x="56" y="3"/>
                    <a:pt x="62" y="10"/>
                  </a:cubicBezTo>
                  <a:cubicBezTo>
                    <a:pt x="68" y="16"/>
                    <a:pt x="71" y="25"/>
                    <a:pt x="71" y="36"/>
                  </a:cubicBezTo>
                  <a:cubicBezTo>
                    <a:pt x="71" y="45"/>
                    <a:pt x="71" y="45"/>
                    <a:pt x="71" y="45"/>
                  </a:cubicBezTo>
                  <a:cubicBezTo>
                    <a:pt x="18" y="45"/>
                    <a:pt x="18" y="45"/>
                    <a:pt x="18" y="45"/>
                  </a:cubicBezTo>
                  <a:cubicBezTo>
                    <a:pt x="18" y="53"/>
                    <a:pt x="20" y="59"/>
                    <a:pt x="24" y="63"/>
                  </a:cubicBezTo>
                  <a:cubicBezTo>
                    <a:pt x="28" y="67"/>
                    <a:pt x="34" y="69"/>
                    <a:pt x="41" y="69"/>
                  </a:cubicBezTo>
                  <a:cubicBezTo>
                    <a:pt x="45" y="69"/>
                    <a:pt x="50" y="69"/>
                    <a:pt x="54" y="68"/>
                  </a:cubicBezTo>
                  <a:cubicBezTo>
                    <a:pt x="58" y="67"/>
                    <a:pt x="62" y="66"/>
                    <a:pt x="67" y="64"/>
                  </a:cubicBezTo>
                  <a:cubicBezTo>
                    <a:pt x="67" y="77"/>
                    <a:pt x="67" y="77"/>
                    <a:pt x="67" y="77"/>
                  </a:cubicBezTo>
                  <a:cubicBezTo>
                    <a:pt x="63" y="79"/>
                    <a:pt x="59" y="81"/>
                    <a:pt x="54" y="82"/>
                  </a:cubicBezTo>
                  <a:cubicBezTo>
                    <a:pt x="50" y="82"/>
                    <a:pt x="45" y="83"/>
                    <a:pt x="40" y="83"/>
                  </a:cubicBezTo>
                  <a:close/>
                  <a:moveTo>
                    <a:pt x="37" y="13"/>
                  </a:moveTo>
                  <a:cubicBezTo>
                    <a:pt x="31" y="13"/>
                    <a:pt x="27" y="15"/>
                    <a:pt x="24" y="18"/>
                  </a:cubicBezTo>
                  <a:cubicBezTo>
                    <a:pt x="21" y="21"/>
                    <a:pt x="19" y="26"/>
                    <a:pt x="18" y="33"/>
                  </a:cubicBezTo>
                  <a:cubicBezTo>
                    <a:pt x="54" y="33"/>
                    <a:pt x="54" y="33"/>
                    <a:pt x="54" y="33"/>
                  </a:cubicBezTo>
                  <a:cubicBezTo>
                    <a:pt x="54" y="26"/>
                    <a:pt x="53" y="21"/>
                    <a:pt x="50" y="18"/>
                  </a:cubicBezTo>
                  <a:cubicBezTo>
                    <a:pt x="46" y="15"/>
                    <a:pt x="42" y="13"/>
                    <a:pt x="37" y="13"/>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38" name="Freeform 30"/>
            <p:cNvSpPr>
              <a:spLocks/>
            </p:cNvSpPr>
            <p:nvPr/>
          </p:nvSpPr>
          <p:spPr bwMode="auto">
            <a:xfrm>
              <a:off x="2131" y="1166"/>
              <a:ext cx="58" cy="96"/>
            </a:xfrm>
            <a:custGeom>
              <a:avLst/>
              <a:gdLst>
                <a:gd name="T0" fmla="*/ 40 w 49"/>
                <a:gd name="T1" fmla="*/ 0 h 81"/>
                <a:gd name="T2" fmla="*/ 49 w 49"/>
                <a:gd name="T3" fmla="*/ 1 h 81"/>
                <a:gd name="T4" fmla="*/ 47 w 49"/>
                <a:gd name="T5" fmla="*/ 17 h 81"/>
                <a:gd name="T6" fmla="*/ 40 w 49"/>
                <a:gd name="T7" fmla="*/ 16 h 81"/>
                <a:gd name="T8" fmla="*/ 23 w 49"/>
                <a:gd name="T9" fmla="*/ 22 h 81"/>
                <a:gd name="T10" fmla="*/ 17 w 49"/>
                <a:gd name="T11" fmla="*/ 40 h 81"/>
                <a:gd name="T12" fmla="*/ 17 w 49"/>
                <a:gd name="T13" fmla="*/ 81 h 81"/>
                <a:gd name="T14" fmla="*/ 0 w 49"/>
                <a:gd name="T15" fmla="*/ 81 h 81"/>
                <a:gd name="T16" fmla="*/ 0 w 49"/>
                <a:gd name="T17" fmla="*/ 1 h 81"/>
                <a:gd name="T18" fmla="*/ 13 w 49"/>
                <a:gd name="T19" fmla="*/ 1 h 81"/>
                <a:gd name="T20" fmla="*/ 15 w 49"/>
                <a:gd name="T21" fmla="*/ 16 h 81"/>
                <a:gd name="T22" fmla="*/ 16 w 49"/>
                <a:gd name="T23" fmla="*/ 16 h 81"/>
                <a:gd name="T24" fmla="*/ 26 w 49"/>
                <a:gd name="T25" fmla="*/ 4 h 81"/>
                <a:gd name="T26" fmla="*/ 40 w 49"/>
                <a:gd name="T27" fmla="*/ 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9" h="81">
                  <a:moveTo>
                    <a:pt x="40" y="0"/>
                  </a:moveTo>
                  <a:cubicBezTo>
                    <a:pt x="44" y="0"/>
                    <a:pt x="46" y="0"/>
                    <a:pt x="49" y="1"/>
                  </a:cubicBezTo>
                  <a:cubicBezTo>
                    <a:pt x="47" y="17"/>
                    <a:pt x="47" y="17"/>
                    <a:pt x="47" y="17"/>
                  </a:cubicBezTo>
                  <a:cubicBezTo>
                    <a:pt x="45" y="16"/>
                    <a:pt x="42" y="16"/>
                    <a:pt x="40" y="16"/>
                  </a:cubicBezTo>
                  <a:cubicBezTo>
                    <a:pt x="33" y="16"/>
                    <a:pt x="27" y="18"/>
                    <a:pt x="23" y="22"/>
                  </a:cubicBezTo>
                  <a:cubicBezTo>
                    <a:pt x="19" y="27"/>
                    <a:pt x="17" y="33"/>
                    <a:pt x="17" y="40"/>
                  </a:cubicBezTo>
                  <a:cubicBezTo>
                    <a:pt x="17" y="81"/>
                    <a:pt x="17" y="81"/>
                    <a:pt x="17" y="81"/>
                  </a:cubicBezTo>
                  <a:cubicBezTo>
                    <a:pt x="0" y="81"/>
                    <a:pt x="0" y="81"/>
                    <a:pt x="0" y="81"/>
                  </a:cubicBezTo>
                  <a:cubicBezTo>
                    <a:pt x="0" y="1"/>
                    <a:pt x="0" y="1"/>
                    <a:pt x="0" y="1"/>
                  </a:cubicBezTo>
                  <a:cubicBezTo>
                    <a:pt x="13" y="1"/>
                    <a:pt x="13" y="1"/>
                    <a:pt x="13" y="1"/>
                  </a:cubicBezTo>
                  <a:cubicBezTo>
                    <a:pt x="15" y="16"/>
                    <a:pt x="15" y="16"/>
                    <a:pt x="15" y="16"/>
                  </a:cubicBezTo>
                  <a:cubicBezTo>
                    <a:pt x="16" y="16"/>
                    <a:pt x="16" y="16"/>
                    <a:pt x="16" y="16"/>
                  </a:cubicBezTo>
                  <a:cubicBezTo>
                    <a:pt x="19" y="11"/>
                    <a:pt x="22" y="7"/>
                    <a:pt x="26" y="4"/>
                  </a:cubicBezTo>
                  <a:cubicBezTo>
                    <a:pt x="31" y="1"/>
                    <a:pt x="35" y="0"/>
                    <a:pt x="40"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39" name="Freeform 31"/>
            <p:cNvSpPr>
              <a:spLocks/>
            </p:cNvSpPr>
            <p:nvPr/>
          </p:nvSpPr>
          <p:spPr bwMode="auto">
            <a:xfrm>
              <a:off x="2189" y="1238"/>
              <a:ext cx="25" cy="26"/>
            </a:xfrm>
            <a:custGeom>
              <a:avLst/>
              <a:gdLst>
                <a:gd name="T0" fmla="*/ 0 w 21"/>
                <a:gd name="T1" fmla="*/ 11 h 22"/>
                <a:gd name="T2" fmla="*/ 3 w 21"/>
                <a:gd name="T3" fmla="*/ 3 h 22"/>
                <a:gd name="T4" fmla="*/ 11 w 21"/>
                <a:gd name="T5" fmla="*/ 0 h 22"/>
                <a:gd name="T6" fmla="*/ 19 w 21"/>
                <a:gd name="T7" fmla="*/ 3 h 22"/>
                <a:gd name="T8" fmla="*/ 21 w 21"/>
                <a:gd name="T9" fmla="*/ 11 h 22"/>
                <a:gd name="T10" fmla="*/ 19 w 21"/>
                <a:gd name="T11" fmla="*/ 19 h 22"/>
                <a:gd name="T12" fmla="*/ 11 w 21"/>
                <a:gd name="T13" fmla="*/ 22 h 22"/>
                <a:gd name="T14" fmla="*/ 3 w 21"/>
                <a:gd name="T15" fmla="*/ 19 h 22"/>
                <a:gd name="T16" fmla="*/ 0 w 21"/>
                <a:gd name="T17" fmla="*/ 1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22">
                  <a:moveTo>
                    <a:pt x="0" y="11"/>
                  </a:moveTo>
                  <a:cubicBezTo>
                    <a:pt x="0" y="8"/>
                    <a:pt x="1" y="5"/>
                    <a:pt x="3" y="3"/>
                  </a:cubicBezTo>
                  <a:cubicBezTo>
                    <a:pt x="4" y="1"/>
                    <a:pt x="7" y="0"/>
                    <a:pt x="11" y="0"/>
                  </a:cubicBezTo>
                  <a:cubicBezTo>
                    <a:pt x="14" y="0"/>
                    <a:pt x="17" y="1"/>
                    <a:pt x="19" y="3"/>
                  </a:cubicBezTo>
                  <a:cubicBezTo>
                    <a:pt x="20" y="5"/>
                    <a:pt x="21" y="8"/>
                    <a:pt x="21" y="11"/>
                  </a:cubicBezTo>
                  <a:cubicBezTo>
                    <a:pt x="21" y="15"/>
                    <a:pt x="20" y="17"/>
                    <a:pt x="19" y="19"/>
                  </a:cubicBezTo>
                  <a:cubicBezTo>
                    <a:pt x="17" y="21"/>
                    <a:pt x="14" y="22"/>
                    <a:pt x="11" y="22"/>
                  </a:cubicBezTo>
                  <a:cubicBezTo>
                    <a:pt x="7" y="22"/>
                    <a:pt x="4" y="21"/>
                    <a:pt x="3" y="19"/>
                  </a:cubicBezTo>
                  <a:cubicBezTo>
                    <a:pt x="1" y="18"/>
                    <a:pt x="0" y="15"/>
                    <a:pt x="0" y="11"/>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grpSp>
    </p:spTree>
    <p:extLst>
      <p:ext uri="{BB962C8B-B14F-4D97-AF65-F5344CB8AC3E}">
        <p14:creationId xmlns:p14="http://schemas.microsoft.com/office/powerpoint/2010/main" val="4030013102"/>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Full Picture">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0" y="0"/>
            <a:ext cx="9144003" cy="5143500"/>
          </a:xfrm>
          <a:prstGeom prst="rect">
            <a:avLst/>
          </a:prstGeom>
        </p:spPr>
      </p:pic>
      <p:cxnSp>
        <p:nvCxnSpPr>
          <p:cNvPr id="4" name="Straight Connector 3"/>
          <p:cNvCxnSpPr/>
          <p:nvPr userDrawn="1"/>
        </p:nvCxnSpPr>
        <p:spPr>
          <a:xfrm>
            <a:off x="431800" y="4150657"/>
            <a:ext cx="364714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 Placeholder 9"/>
          <p:cNvSpPr>
            <a:spLocks noGrp="1"/>
          </p:cNvSpPr>
          <p:nvPr>
            <p:ph type="body" sz="quarter" idx="10" hasCustomPrompt="1"/>
          </p:nvPr>
        </p:nvSpPr>
        <p:spPr>
          <a:xfrm>
            <a:off x="465358" y="2018812"/>
            <a:ext cx="4679215" cy="948740"/>
          </a:xfrm>
        </p:spPr>
        <p:txBody>
          <a:bodyPr vert="horz" lIns="0" tIns="0" rIns="0" bIns="0" rtlCol="0" anchor="b">
            <a:noAutofit/>
          </a:bodyPr>
          <a:lstStyle>
            <a:lvl1pPr marL="0" algn="l" defTabSz="914362" rtl="0" eaLnBrk="1" latinLnBrk="0" hangingPunct="1">
              <a:lnSpc>
                <a:spcPct val="95000"/>
              </a:lnSpc>
              <a:spcBef>
                <a:spcPct val="0"/>
              </a:spcBef>
              <a:buNone/>
              <a:defRPr lang="en-US" sz="3000" kern="1200" dirty="0" smtClean="0">
                <a:solidFill>
                  <a:schemeClr val="bg2"/>
                </a:solidFill>
                <a:latin typeface="Open Sans" panose="020B0606030504020204" pitchFamily="34" charset="0"/>
                <a:ea typeface="Open Sans" panose="020B0606030504020204" pitchFamily="34" charset="0"/>
                <a:cs typeface="Open Sans" panose="020B0606030504020204" pitchFamily="34" charset="0"/>
              </a:defRPr>
            </a:lvl1pPr>
            <a:lvl2pPr marL="0" indent="0" algn="l" defTabSz="914362" rtl="0" eaLnBrk="1" latinLnBrk="0" hangingPunct="1">
              <a:lnSpc>
                <a:spcPts val="3400"/>
              </a:lnSpc>
              <a:spcBef>
                <a:spcPct val="0"/>
              </a:spcBef>
              <a:buNone/>
              <a:defRPr lang="en-US" sz="3000" kern="1200" dirty="0" smtClean="0">
                <a:solidFill>
                  <a:schemeClr val="bg2"/>
                </a:solidFill>
                <a:latin typeface="Open Sans Regular" charset="0"/>
                <a:ea typeface="Open Sans" charset="0"/>
                <a:cs typeface="Open Sans" charset="0"/>
              </a:defRPr>
            </a:lvl2pPr>
            <a:lvl3pPr marL="0" indent="0" algn="l" defTabSz="914362" rtl="0" eaLnBrk="1" latinLnBrk="0" hangingPunct="1">
              <a:lnSpc>
                <a:spcPts val="3400"/>
              </a:lnSpc>
              <a:spcBef>
                <a:spcPct val="0"/>
              </a:spcBef>
              <a:buNone/>
              <a:defRPr lang="en-US" sz="3000" kern="1200" dirty="0" smtClean="0">
                <a:solidFill>
                  <a:schemeClr val="bg2"/>
                </a:solidFill>
                <a:latin typeface="Open Sans Regular" charset="0"/>
                <a:ea typeface="Open Sans" charset="0"/>
                <a:cs typeface="Open Sans" charset="0"/>
              </a:defRPr>
            </a:lvl3pPr>
            <a:lvl4pPr marL="0" indent="0" algn="l" defTabSz="914362" rtl="0" eaLnBrk="1" latinLnBrk="0" hangingPunct="1">
              <a:lnSpc>
                <a:spcPts val="3400"/>
              </a:lnSpc>
              <a:spcBef>
                <a:spcPct val="0"/>
              </a:spcBef>
              <a:buNone/>
              <a:defRPr lang="en-US" sz="3000" kern="1200" dirty="0" smtClean="0">
                <a:solidFill>
                  <a:schemeClr val="bg2"/>
                </a:solidFill>
                <a:latin typeface="Open Sans Regular" charset="0"/>
                <a:ea typeface="Open Sans" charset="0"/>
                <a:cs typeface="Open Sans" charset="0"/>
              </a:defRPr>
            </a:lvl4pPr>
            <a:lvl5pPr marL="0" indent="0" algn="l" defTabSz="914362" rtl="0" eaLnBrk="1" latinLnBrk="0" hangingPunct="1">
              <a:lnSpc>
                <a:spcPts val="3400"/>
              </a:lnSpc>
              <a:spcBef>
                <a:spcPct val="0"/>
              </a:spcBef>
              <a:buNone/>
              <a:defRPr lang="en-US" sz="3000" kern="1200" dirty="0">
                <a:solidFill>
                  <a:schemeClr val="bg2"/>
                </a:solidFill>
                <a:latin typeface="Open Sans Regular" charset="0"/>
                <a:ea typeface="Open Sans" charset="0"/>
                <a:cs typeface="Open Sans" charset="0"/>
              </a:defRPr>
            </a:lvl5pPr>
          </a:lstStyle>
          <a:p>
            <a:pPr lvl="0"/>
            <a:r>
              <a:rPr lang="en-US" dirty="0"/>
              <a:t>Title Slide Option 5: </a:t>
            </a:r>
            <a:br>
              <a:rPr lang="en-US" dirty="0"/>
            </a:br>
            <a:r>
              <a:rPr lang="en-US" dirty="0"/>
              <a:t>use up to two lines</a:t>
            </a:r>
          </a:p>
        </p:txBody>
      </p:sp>
      <p:sp>
        <p:nvSpPr>
          <p:cNvPr id="13" name="Text Placeholder 12"/>
          <p:cNvSpPr>
            <a:spLocks noGrp="1"/>
          </p:cNvSpPr>
          <p:nvPr>
            <p:ph type="body" sz="quarter" idx="11" hasCustomPrompt="1"/>
          </p:nvPr>
        </p:nvSpPr>
        <p:spPr>
          <a:xfrm>
            <a:off x="465358" y="3162290"/>
            <a:ext cx="3206795" cy="215444"/>
          </a:xfrm>
        </p:spPr>
        <p:txBody>
          <a:bodyPr bIns="0">
            <a:spAutoFit/>
          </a:bodyPr>
          <a:lstStyle>
            <a:lvl1pPr marL="0" indent="0" algn="l" defTabSz="914362" rtl="0" eaLnBrk="1" latinLnBrk="0" hangingPunct="1">
              <a:lnSpc>
                <a:spcPct val="100000"/>
              </a:lnSpc>
              <a:spcBef>
                <a:spcPts val="0"/>
              </a:spcBef>
              <a:spcAft>
                <a:spcPts val="0"/>
              </a:spcAft>
              <a:buFontTx/>
              <a:buNone/>
              <a:tabLst>
                <a:tab pos="230179" algn="l"/>
              </a:tabLst>
              <a:defRPr lang="en-US" sz="1400" b="0" kern="1200" baseline="0" dirty="0" smtClean="0">
                <a:solidFill>
                  <a:srgbClr val="53565A"/>
                </a:solidFill>
                <a:latin typeface="Open Sans" panose="020B0606030504020204" pitchFamily="34" charset="0"/>
                <a:ea typeface="Open Sans" panose="020B0606030504020204" pitchFamily="34" charset="0"/>
                <a:cs typeface="Open Sans" panose="020B0606030504020204" pitchFamily="34" charset="0"/>
              </a:defRPr>
            </a:lvl1pPr>
            <a:lvl2pPr marL="0" indent="0" algn="l" defTabSz="914362" rtl="0" eaLnBrk="1" latinLnBrk="0" hangingPunct="1">
              <a:lnSpc>
                <a:spcPct val="100000"/>
              </a:lnSpc>
              <a:spcBef>
                <a:spcPts val="0"/>
              </a:spcBef>
              <a:spcAft>
                <a:spcPts val="0"/>
              </a:spcAft>
              <a:buFontTx/>
              <a:buNone/>
              <a:tabLst>
                <a:tab pos="230179" algn="l"/>
              </a:tabLst>
              <a:defRPr lang="en-US" sz="1400" b="1" kern="1200" baseline="0" dirty="0" smtClean="0">
                <a:solidFill>
                  <a:schemeClr val="accent6"/>
                </a:solidFill>
                <a:latin typeface="Open Sans Semibold" charset="0"/>
                <a:ea typeface="Open Sans Semibold" charset="0"/>
                <a:cs typeface="Open Sans Semibold" charset="0"/>
              </a:defRPr>
            </a:lvl2pPr>
            <a:lvl3pPr marL="0" indent="0" algn="l" defTabSz="914362" rtl="0" eaLnBrk="1" latinLnBrk="0" hangingPunct="1">
              <a:lnSpc>
                <a:spcPct val="100000"/>
              </a:lnSpc>
              <a:spcBef>
                <a:spcPts val="0"/>
              </a:spcBef>
              <a:spcAft>
                <a:spcPts val="0"/>
              </a:spcAft>
              <a:buFontTx/>
              <a:buNone/>
              <a:tabLst>
                <a:tab pos="230179" algn="l"/>
              </a:tabLst>
              <a:defRPr lang="en-US" sz="1400" b="1" kern="1200" baseline="0" dirty="0" smtClean="0">
                <a:solidFill>
                  <a:schemeClr val="accent6"/>
                </a:solidFill>
                <a:latin typeface="Open Sans Semibold" charset="0"/>
                <a:ea typeface="Open Sans Semibold" charset="0"/>
                <a:cs typeface="Open Sans Semibold" charset="0"/>
              </a:defRPr>
            </a:lvl3pPr>
            <a:lvl4pPr marL="0" indent="0" algn="l" defTabSz="914362" rtl="0" eaLnBrk="1" latinLnBrk="0" hangingPunct="1">
              <a:lnSpc>
                <a:spcPct val="100000"/>
              </a:lnSpc>
              <a:spcBef>
                <a:spcPts val="0"/>
              </a:spcBef>
              <a:spcAft>
                <a:spcPts val="0"/>
              </a:spcAft>
              <a:buFontTx/>
              <a:buNone/>
              <a:tabLst>
                <a:tab pos="230179" algn="l"/>
              </a:tabLst>
              <a:defRPr lang="en-US" sz="1400" b="1" kern="1200" baseline="0" dirty="0" smtClean="0">
                <a:solidFill>
                  <a:schemeClr val="accent6"/>
                </a:solidFill>
                <a:latin typeface="Open Sans Semibold" charset="0"/>
                <a:ea typeface="Open Sans Semibold" charset="0"/>
                <a:cs typeface="Open Sans Semibold" charset="0"/>
              </a:defRPr>
            </a:lvl4pPr>
            <a:lvl5pPr marL="0" indent="0" algn="l" defTabSz="914362" rtl="0" eaLnBrk="1" latinLnBrk="0" hangingPunct="1">
              <a:lnSpc>
                <a:spcPct val="100000"/>
              </a:lnSpc>
              <a:spcBef>
                <a:spcPts val="0"/>
              </a:spcBef>
              <a:spcAft>
                <a:spcPts val="0"/>
              </a:spcAft>
              <a:buFontTx/>
              <a:buNone/>
              <a:tabLst>
                <a:tab pos="230179" algn="l"/>
              </a:tabLst>
              <a:defRPr lang="en-US" sz="1400" b="1" kern="1200" baseline="0" dirty="0">
                <a:solidFill>
                  <a:schemeClr val="accent6"/>
                </a:solidFill>
                <a:latin typeface="Open Sans Semibold" charset="0"/>
                <a:ea typeface="Open Sans Semibold" charset="0"/>
                <a:cs typeface="Open Sans Semibold" charset="0"/>
              </a:defRPr>
            </a:lvl5pPr>
          </a:lstStyle>
          <a:p>
            <a:pPr lvl="0"/>
            <a:r>
              <a:rPr lang="fr-FR" dirty="0"/>
              <a:t>14pt Open Sans </a:t>
            </a:r>
            <a:r>
              <a:rPr lang="fr-FR" dirty="0" err="1"/>
              <a:t>Subhead</a:t>
            </a:r>
            <a:r>
              <a:rPr lang="fr-FR" dirty="0"/>
              <a:t>, Date, </a:t>
            </a:r>
            <a:r>
              <a:rPr lang="fr-FR" dirty="0" err="1"/>
              <a:t>etc</a:t>
            </a:r>
            <a:endParaRPr lang="fr-FR" dirty="0"/>
          </a:p>
        </p:txBody>
      </p:sp>
      <p:sp>
        <p:nvSpPr>
          <p:cNvPr id="15" name="Text Placeholder 14"/>
          <p:cNvSpPr>
            <a:spLocks noGrp="1"/>
          </p:cNvSpPr>
          <p:nvPr>
            <p:ph type="body" sz="quarter" idx="12"/>
          </p:nvPr>
        </p:nvSpPr>
        <p:spPr>
          <a:xfrm>
            <a:off x="465358" y="4262929"/>
            <a:ext cx="4133850" cy="244505"/>
          </a:xfrm>
        </p:spPr>
        <p:txBody>
          <a:bodyPr/>
          <a:lstStyle>
            <a:lvl1pPr>
              <a:defRPr lang="en-US" sz="1400" kern="1200" baseline="0" dirty="0" smtClean="0">
                <a:solidFill>
                  <a:schemeClr val="bg2"/>
                </a:solidFill>
                <a:latin typeface="Open Sans" panose="020B0606030504020204" pitchFamily="34" charset="0"/>
                <a:ea typeface="Open Sans" panose="020B0606030504020204" pitchFamily="34" charset="0"/>
                <a:cs typeface="Open Sans" panose="020B0606030504020204" pitchFamily="34" charset="0"/>
              </a:defRPr>
            </a:lvl1pPr>
            <a:lvl2pPr>
              <a:defRPr lang="en-US" sz="1400" kern="1200" baseline="0" dirty="0" smtClean="0">
                <a:solidFill>
                  <a:schemeClr val="bg2"/>
                </a:solidFill>
                <a:latin typeface="Open Sans Regular" charset="0"/>
                <a:ea typeface="+mn-ea"/>
                <a:cs typeface="+mn-cs"/>
              </a:defRPr>
            </a:lvl2pPr>
            <a:lvl3pPr>
              <a:defRPr lang="en-US" sz="1400" kern="1200" baseline="0" dirty="0" smtClean="0">
                <a:solidFill>
                  <a:schemeClr val="bg2"/>
                </a:solidFill>
                <a:latin typeface="Open Sans Regular" charset="0"/>
                <a:ea typeface="+mn-ea"/>
                <a:cs typeface="+mn-cs"/>
              </a:defRPr>
            </a:lvl3pPr>
            <a:lvl4pPr>
              <a:defRPr lang="en-US" sz="1400" kern="1200" baseline="0" dirty="0" smtClean="0">
                <a:solidFill>
                  <a:schemeClr val="bg2"/>
                </a:solidFill>
                <a:latin typeface="Open Sans Regular" charset="0"/>
                <a:ea typeface="+mn-ea"/>
                <a:cs typeface="+mn-cs"/>
              </a:defRPr>
            </a:lvl4pPr>
            <a:lvl5pPr>
              <a:defRPr lang="en-US" sz="1400" kern="1200" baseline="0" dirty="0">
                <a:solidFill>
                  <a:schemeClr val="bg2"/>
                </a:solidFill>
                <a:latin typeface="Open Sans Regular" charset="0"/>
                <a:ea typeface="+mn-ea"/>
                <a:cs typeface="+mn-cs"/>
              </a:defRPr>
            </a:lvl5pPr>
          </a:lstStyle>
          <a:p>
            <a:pPr lvl="0"/>
            <a:r>
              <a:rPr lang="en-US"/>
              <a:t>Click to edit Master text styles</a:t>
            </a:r>
          </a:p>
        </p:txBody>
      </p:sp>
      <p:grpSp>
        <p:nvGrpSpPr>
          <p:cNvPr id="9" name="Group 4"/>
          <p:cNvGrpSpPr>
            <a:grpSpLocks noChangeAspect="1"/>
          </p:cNvGrpSpPr>
          <p:nvPr userDrawn="1"/>
        </p:nvGrpSpPr>
        <p:grpSpPr bwMode="auto">
          <a:xfrm>
            <a:off x="438447" y="484741"/>
            <a:ext cx="1751645" cy="490219"/>
            <a:chOff x="221" y="738"/>
            <a:chExt cx="2026" cy="567"/>
          </a:xfrm>
        </p:grpSpPr>
        <p:sp>
          <p:nvSpPr>
            <p:cNvPr id="11" name="Freeform 5"/>
            <p:cNvSpPr>
              <a:spLocks/>
            </p:cNvSpPr>
            <p:nvPr/>
          </p:nvSpPr>
          <p:spPr bwMode="auto">
            <a:xfrm>
              <a:off x="1003" y="818"/>
              <a:ext cx="231" cy="241"/>
            </a:xfrm>
            <a:custGeom>
              <a:avLst/>
              <a:gdLst>
                <a:gd name="T0" fmla="*/ 194 w 195"/>
                <a:gd name="T1" fmla="*/ 150 h 202"/>
                <a:gd name="T2" fmla="*/ 150 w 195"/>
                <a:gd name="T3" fmla="*/ 123 h 202"/>
                <a:gd name="T4" fmla="*/ 146 w 195"/>
                <a:gd name="T5" fmla="*/ 129 h 202"/>
                <a:gd name="T6" fmla="*/ 105 w 195"/>
                <a:gd name="T7" fmla="*/ 153 h 202"/>
                <a:gd name="T8" fmla="*/ 53 w 195"/>
                <a:gd name="T9" fmla="*/ 101 h 202"/>
                <a:gd name="T10" fmla="*/ 105 w 195"/>
                <a:gd name="T11" fmla="*/ 49 h 202"/>
                <a:gd name="T12" fmla="*/ 146 w 195"/>
                <a:gd name="T13" fmla="*/ 73 h 202"/>
                <a:gd name="T14" fmla="*/ 150 w 195"/>
                <a:gd name="T15" fmla="*/ 78 h 202"/>
                <a:gd name="T16" fmla="*/ 195 w 195"/>
                <a:gd name="T17" fmla="*/ 52 h 202"/>
                <a:gd name="T18" fmla="*/ 191 w 195"/>
                <a:gd name="T19" fmla="*/ 46 h 202"/>
                <a:gd name="T20" fmla="*/ 105 w 195"/>
                <a:gd name="T21" fmla="*/ 0 h 202"/>
                <a:gd name="T22" fmla="*/ 0 w 195"/>
                <a:gd name="T23" fmla="*/ 101 h 202"/>
                <a:gd name="T24" fmla="*/ 105 w 195"/>
                <a:gd name="T25" fmla="*/ 202 h 202"/>
                <a:gd name="T26" fmla="*/ 191 w 195"/>
                <a:gd name="T27" fmla="*/ 155 h 202"/>
                <a:gd name="T28" fmla="*/ 194 w 195"/>
                <a:gd name="T29" fmla="*/ 150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5" h="202">
                  <a:moveTo>
                    <a:pt x="194" y="150"/>
                  </a:moveTo>
                  <a:cubicBezTo>
                    <a:pt x="150" y="123"/>
                    <a:pt x="150" y="123"/>
                    <a:pt x="150" y="123"/>
                  </a:cubicBezTo>
                  <a:cubicBezTo>
                    <a:pt x="146" y="129"/>
                    <a:pt x="146" y="129"/>
                    <a:pt x="146" y="129"/>
                  </a:cubicBezTo>
                  <a:cubicBezTo>
                    <a:pt x="136" y="145"/>
                    <a:pt x="122" y="153"/>
                    <a:pt x="105" y="153"/>
                  </a:cubicBezTo>
                  <a:cubicBezTo>
                    <a:pt x="76" y="153"/>
                    <a:pt x="53" y="130"/>
                    <a:pt x="53" y="101"/>
                  </a:cubicBezTo>
                  <a:cubicBezTo>
                    <a:pt x="53" y="71"/>
                    <a:pt x="76" y="49"/>
                    <a:pt x="105" y="49"/>
                  </a:cubicBezTo>
                  <a:cubicBezTo>
                    <a:pt x="123" y="49"/>
                    <a:pt x="136" y="57"/>
                    <a:pt x="146" y="73"/>
                  </a:cubicBezTo>
                  <a:cubicBezTo>
                    <a:pt x="150" y="78"/>
                    <a:pt x="150" y="78"/>
                    <a:pt x="150" y="78"/>
                  </a:cubicBezTo>
                  <a:cubicBezTo>
                    <a:pt x="195" y="52"/>
                    <a:pt x="195" y="52"/>
                    <a:pt x="195" y="52"/>
                  </a:cubicBezTo>
                  <a:cubicBezTo>
                    <a:pt x="191" y="46"/>
                    <a:pt x="191" y="46"/>
                    <a:pt x="191" y="46"/>
                  </a:cubicBezTo>
                  <a:cubicBezTo>
                    <a:pt x="169" y="15"/>
                    <a:pt x="141" y="0"/>
                    <a:pt x="105" y="0"/>
                  </a:cubicBezTo>
                  <a:cubicBezTo>
                    <a:pt x="37" y="0"/>
                    <a:pt x="0" y="52"/>
                    <a:pt x="0" y="101"/>
                  </a:cubicBezTo>
                  <a:cubicBezTo>
                    <a:pt x="0" y="150"/>
                    <a:pt x="37" y="202"/>
                    <a:pt x="105" y="202"/>
                  </a:cubicBezTo>
                  <a:cubicBezTo>
                    <a:pt x="140" y="202"/>
                    <a:pt x="173" y="184"/>
                    <a:pt x="191" y="155"/>
                  </a:cubicBezTo>
                  <a:lnTo>
                    <a:pt x="194" y="150"/>
                  </a:lnTo>
                  <a:close/>
                </a:path>
              </a:pathLst>
            </a:custGeom>
            <a:solidFill>
              <a:srgbClr val="C0181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12" name="Freeform 6"/>
            <p:cNvSpPr>
              <a:spLocks noEditPoints="1"/>
            </p:cNvSpPr>
            <p:nvPr/>
          </p:nvSpPr>
          <p:spPr bwMode="auto">
            <a:xfrm>
              <a:off x="1230" y="741"/>
              <a:ext cx="300" cy="318"/>
            </a:xfrm>
            <a:custGeom>
              <a:avLst/>
              <a:gdLst>
                <a:gd name="T0" fmla="*/ 0 w 300"/>
                <a:gd name="T1" fmla="*/ 318 h 318"/>
                <a:gd name="T2" fmla="*/ 74 w 300"/>
                <a:gd name="T3" fmla="*/ 318 h 318"/>
                <a:gd name="T4" fmla="*/ 95 w 300"/>
                <a:gd name="T5" fmla="*/ 263 h 318"/>
                <a:gd name="T6" fmla="*/ 205 w 300"/>
                <a:gd name="T7" fmla="*/ 263 h 318"/>
                <a:gd name="T8" fmla="*/ 227 w 300"/>
                <a:gd name="T9" fmla="*/ 318 h 318"/>
                <a:gd name="T10" fmla="*/ 300 w 300"/>
                <a:gd name="T11" fmla="*/ 318 h 318"/>
                <a:gd name="T12" fmla="*/ 169 w 300"/>
                <a:gd name="T13" fmla="*/ 0 h 318"/>
                <a:gd name="T14" fmla="*/ 104 w 300"/>
                <a:gd name="T15" fmla="*/ 0 h 318"/>
                <a:gd name="T16" fmla="*/ 121 w 300"/>
                <a:gd name="T17" fmla="*/ 41 h 318"/>
                <a:gd name="T18" fmla="*/ 0 w 300"/>
                <a:gd name="T19" fmla="*/ 318 h 318"/>
                <a:gd name="T20" fmla="*/ 151 w 300"/>
                <a:gd name="T21" fmla="*/ 125 h 318"/>
                <a:gd name="T22" fmla="*/ 181 w 300"/>
                <a:gd name="T23" fmla="*/ 200 h 318"/>
                <a:gd name="T24" fmla="*/ 120 w 300"/>
                <a:gd name="T25" fmla="*/ 200 h 318"/>
                <a:gd name="T26" fmla="*/ 151 w 300"/>
                <a:gd name="T27" fmla="*/ 125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0" h="318">
                  <a:moveTo>
                    <a:pt x="0" y="318"/>
                  </a:moveTo>
                  <a:lnTo>
                    <a:pt x="74" y="318"/>
                  </a:lnTo>
                  <a:lnTo>
                    <a:pt x="95" y="263"/>
                  </a:lnTo>
                  <a:lnTo>
                    <a:pt x="205" y="263"/>
                  </a:lnTo>
                  <a:lnTo>
                    <a:pt x="227" y="318"/>
                  </a:lnTo>
                  <a:lnTo>
                    <a:pt x="300" y="318"/>
                  </a:lnTo>
                  <a:lnTo>
                    <a:pt x="169" y="0"/>
                  </a:lnTo>
                  <a:lnTo>
                    <a:pt x="104" y="0"/>
                  </a:lnTo>
                  <a:lnTo>
                    <a:pt x="121" y="41"/>
                  </a:lnTo>
                  <a:lnTo>
                    <a:pt x="0" y="318"/>
                  </a:lnTo>
                  <a:close/>
                  <a:moveTo>
                    <a:pt x="151" y="125"/>
                  </a:moveTo>
                  <a:lnTo>
                    <a:pt x="181" y="200"/>
                  </a:lnTo>
                  <a:lnTo>
                    <a:pt x="120" y="200"/>
                  </a:lnTo>
                  <a:lnTo>
                    <a:pt x="151" y="125"/>
                  </a:lnTo>
                  <a:close/>
                </a:path>
              </a:pathLst>
            </a:custGeom>
            <a:solidFill>
              <a:srgbClr val="C0181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14" name="Freeform 7"/>
            <p:cNvSpPr>
              <a:spLocks noEditPoints="1"/>
            </p:cNvSpPr>
            <p:nvPr/>
          </p:nvSpPr>
          <p:spPr bwMode="auto">
            <a:xfrm>
              <a:off x="1230" y="741"/>
              <a:ext cx="300" cy="318"/>
            </a:xfrm>
            <a:custGeom>
              <a:avLst/>
              <a:gdLst>
                <a:gd name="T0" fmla="*/ 0 w 300"/>
                <a:gd name="T1" fmla="*/ 318 h 318"/>
                <a:gd name="T2" fmla="*/ 74 w 300"/>
                <a:gd name="T3" fmla="*/ 318 h 318"/>
                <a:gd name="T4" fmla="*/ 95 w 300"/>
                <a:gd name="T5" fmla="*/ 263 h 318"/>
                <a:gd name="T6" fmla="*/ 205 w 300"/>
                <a:gd name="T7" fmla="*/ 263 h 318"/>
                <a:gd name="T8" fmla="*/ 227 w 300"/>
                <a:gd name="T9" fmla="*/ 318 h 318"/>
                <a:gd name="T10" fmla="*/ 300 w 300"/>
                <a:gd name="T11" fmla="*/ 318 h 318"/>
                <a:gd name="T12" fmla="*/ 169 w 300"/>
                <a:gd name="T13" fmla="*/ 0 h 318"/>
                <a:gd name="T14" fmla="*/ 104 w 300"/>
                <a:gd name="T15" fmla="*/ 0 h 318"/>
                <a:gd name="T16" fmla="*/ 121 w 300"/>
                <a:gd name="T17" fmla="*/ 41 h 318"/>
                <a:gd name="T18" fmla="*/ 0 w 300"/>
                <a:gd name="T19" fmla="*/ 318 h 318"/>
                <a:gd name="T20" fmla="*/ 151 w 300"/>
                <a:gd name="T21" fmla="*/ 125 h 318"/>
                <a:gd name="T22" fmla="*/ 181 w 300"/>
                <a:gd name="T23" fmla="*/ 200 h 318"/>
                <a:gd name="T24" fmla="*/ 120 w 300"/>
                <a:gd name="T25" fmla="*/ 200 h 318"/>
                <a:gd name="T26" fmla="*/ 151 w 300"/>
                <a:gd name="T27" fmla="*/ 125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0" h="318">
                  <a:moveTo>
                    <a:pt x="0" y="318"/>
                  </a:moveTo>
                  <a:lnTo>
                    <a:pt x="74" y="318"/>
                  </a:lnTo>
                  <a:lnTo>
                    <a:pt x="95" y="263"/>
                  </a:lnTo>
                  <a:lnTo>
                    <a:pt x="205" y="263"/>
                  </a:lnTo>
                  <a:lnTo>
                    <a:pt x="227" y="318"/>
                  </a:lnTo>
                  <a:lnTo>
                    <a:pt x="300" y="318"/>
                  </a:lnTo>
                  <a:lnTo>
                    <a:pt x="169" y="0"/>
                  </a:lnTo>
                  <a:lnTo>
                    <a:pt x="104" y="0"/>
                  </a:lnTo>
                  <a:lnTo>
                    <a:pt x="121" y="41"/>
                  </a:lnTo>
                  <a:lnTo>
                    <a:pt x="0" y="318"/>
                  </a:lnTo>
                  <a:moveTo>
                    <a:pt x="151" y="125"/>
                  </a:moveTo>
                  <a:lnTo>
                    <a:pt x="181" y="200"/>
                  </a:lnTo>
                  <a:lnTo>
                    <a:pt x="120" y="200"/>
                  </a:lnTo>
                  <a:lnTo>
                    <a:pt x="151" y="125"/>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16" name="Freeform 8"/>
            <p:cNvSpPr>
              <a:spLocks/>
            </p:cNvSpPr>
            <p:nvPr/>
          </p:nvSpPr>
          <p:spPr bwMode="auto">
            <a:xfrm>
              <a:off x="1533" y="741"/>
              <a:ext cx="167" cy="318"/>
            </a:xfrm>
            <a:custGeom>
              <a:avLst/>
              <a:gdLst>
                <a:gd name="T0" fmla="*/ 23 w 141"/>
                <a:gd name="T1" fmla="*/ 267 h 267"/>
                <a:gd name="T2" fmla="*/ 78 w 141"/>
                <a:gd name="T3" fmla="*/ 267 h 267"/>
                <a:gd name="T4" fmla="*/ 78 w 141"/>
                <a:gd name="T5" fmla="*/ 147 h 267"/>
                <a:gd name="T6" fmla="*/ 113 w 141"/>
                <a:gd name="T7" fmla="*/ 147 h 267"/>
                <a:gd name="T8" fmla="*/ 113 w 141"/>
                <a:gd name="T9" fmla="*/ 97 h 267"/>
                <a:gd name="T10" fmla="*/ 78 w 141"/>
                <a:gd name="T11" fmla="*/ 97 h 267"/>
                <a:gd name="T12" fmla="*/ 78 w 141"/>
                <a:gd name="T13" fmla="*/ 73 h 267"/>
                <a:gd name="T14" fmla="*/ 97 w 141"/>
                <a:gd name="T15" fmla="*/ 52 h 267"/>
                <a:gd name="T16" fmla="*/ 112 w 141"/>
                <a:gd name="T17" fmla="*/ 55 h 267"/>
                <a:gd name="T18" fmla="*/ 118 w 141"/>
                <a:gd name="T19" fmla="*/ 57 h 267"/>
                <a:gd name="T20" fmla="*/ 141 w 141"/>
                <a:gd name="T21" fmla="*/ 8 h 267"/>
                <a:gd name="T22" fmla="*/ 134 w 141"/>
                <a:gd name="T23" fmla="*/ 6 h 267"/>
                <a:gd name="T24" fmla="*/ 101 w 141"/>
                <a:gd name="T25" fmla="*/ 0 h 267"/>
                <a:gd name="T26" fmla="*/ 42 w 141"/>
                <a:gd name="T27" fmla="*/ 23 h 267"/>
                <a:gd name="T28" fmla="*/ 23 w 141"/>
                <a:gd name="T29" fmla="*/ 75 h 267"/>
                <a:gd name="T30" fmla="*/ 23 w 141"/>
                <a:gd name="T31" fmla="*/ 97 h 267"/>
                <a:gd name="T32" fmla="*/ 0 w 141"/>
                <a:gd name="T33" fmla="*/ 97 h 267"/>
                <a:gd name="T34" fmla="*/ 0 w 141"/>
                <a:gd name="T35" fmla="*/ 147 h 267"/>
                <a:gd name="T36" fmla="*/ 23 w 141"/>
                <a:gd name="T37" fmla="*/ 147 h 267"/>
                <a:gd name="T38" fmla="*/ 23 w 141"/>
                <a:gd name="T39" fmla="*/ 267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1" h="267">
                  <a:moveTo>
                    <a:pt x="23" y="267"/>
                  </a:moveTo>
                  <a:cubicBezTo>
                    <a:pt x="78" y="267"/>
                    <a:pt x="78" y="267"/>
                    <a:pt x="78" y="267"/>
                  </a:cubicBezTo>
                  <a:cubicBezTo>
                    <a:pt x="78" y="147"/>
                    <a:pt x="78" y="147"/>
                    <a:pt x="78" y="147"/>
                  </a:cubicBezTo>
                  <a:cubicBezTo>
                    <a:pt x="113" y="147"/>
                    <a:pt x="113" y="147"/>
                    <a:pt x="113" y="147"/>
                  </a:cubicBezTo>
                  <a:cubicBezTo>
                    <a:pt x="113" y="97"/>
                    <a:pt x="113" y="97"/>
                    <a:pt x="113" y="97"/>
                  </a:cubicBezTo>
                  <a:cubicBezTo>
                    <a:pt x="78" y="97"/>
                    <a:pt x="78" y="97"/>
                    <a:pt x="78" y="97"/>
                  </a:cubicBezTo>
                  <a:cubicBezTo>
                    <a:pt x="78" y="73"/>
                    <a:pt x="78" y="73"/>
                    <a:pt x="78" y="73"/>
                  </a:cubicBezTo>
                  <a:cubicBezTo>
                    <a:pt x="78" y="63"/>
                    <a:pt x="84" y="52"/>
                    <a:pt x="97" y="52"/>
                  </a:cubicBezTo>
                  <a:cubicBezTo>
                    <a:pt x="104" y="52"/>
                    <a:pt x="108" y="53"/>
                    <a:pt x="112" y="55"/>
                  </a:cubicBezTo>
                  <a:cubicBezTo>
                    <a:pt x="118" y="57"/>
                    <a:pt x="118" y="57"/>
                    <a:pt x="118" y="57"/>
                  </a:cubicBezTo>
                  <a:cubicBezTo>
                    <a:pt x="141" y="8"/>
                    <a:pt x="141" y="8"/>
                    <a:pt x="141" y="8"/>
                  </a:cubicBezTo>
                  <a:cubicBezTo>
                    <a:pt x="134" y="6"/>
                    <a:pt x="134" y="6"/>
                    <a:pt x="134" y="6"/>
                  </a:cubicBezTo>
                  <a:cubicBezTo>
                    <a:pt x="124" y="2"/>
                    <a:pt x="110" y="0"/>
                    <a:pt x="101" y="0"/>
                  </a:cubicBezTo>
                  <a:cubicBezTo>
                    <a:pt x="76" y="0"/>
                    <a:pt x="56" y="8"/>
                    <a:pt x="42" y="23"/>
                  </a:cubicBezTo>
                  <a:cubicBezTo>
                    <a:pt x="30" y="37"/>
                    <a:pt x="23" y="55"/>
                    <a:pt x="23" y="75"/>
                  </a:cubicBezTo>
                  <a:cubicBezTo>
                    <a:pt x="23" y="97"/>
                    <a:pt x="23" y="97"/>
                    <a:pt x="23" y="97"/>
                  </a:cubicBezTo>
                  <a:cubicBezTo>
                    <a:pt x="0" y="97"/>
                    <a:pt x="0" y="97"/>
                    <a:pt x="0" y="97"/>
                  </a:cubicBezTo>
                  <a:cubicBezTo>
                    <a:pt x="0" y="147"/>
                    <a:pt x="0" y="147"/>
                    <a:pt x="0" y="147"/>
                  </a:cubicBezTo>
                  <a:cubicBezTo>
                    <a:pt x="23" y="147"/>
                    <a:pt x="23" y="147"/>
                    <a:pt x="23" y="147"/>
                  </a:cubicBezTo>
                  <a:lnTo>
                    <a:pt x="23" y="267"/>
                  </a:lnTo>
                  <a:close/>
                </a:path>
              </a:pathLst>
            </a:custGeom>
            <a:solidFill>
              <a:srgbClr val="C0181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17" name="Freeform 9"/>
            <p:cNvSpPr>
              <a:spLocks/>
            </p:cNvSpPr>
            <p:nvPr/>
          </p:nvSpPr>
          <p:spPr bwMode="auto">
            <a:xfrm>
              <a:off x="701" y="738"/>
              <a:ext cx="275" cy="321"/>
            </a:xfrm>
            <a:custGeom>
              <a:avLst/>
              <a:gdLst>
                <a:gd name="T0" fmla="*/ 0 w 275"/>
                <a:gd name="T1" fmla="*/ 0 h 321"/>
                <a:gd name="T2" fmla="*/ 0 w 275"/>
                <a:gd name="T3" fmla="*/ 319 h 321"/>
                <a:gd name="T4" fmla="*/ 70 w 275"/>
                <a:gd name="T5" fmla="*/ 321 h 321"/>
                <a:gd name="T6" fmla="*/ 70 w 275"/>
                <a:gd name="T7" fmla="*/ 137 h 321"/>
                <a:gd name="T8" fmla="*/ 137 w 275"/>
                <a:gd name="T9" fmla="*/ 188 h 321"/>
                <a:gd name="T10" fmla="*/ 205 w 275"/>
                <a:gd name="T11" fmla="*/ 137 h 321"/>
                <a:gd name="T12" fmla="*/ 205 w 275"/>
                <a:gd name="T13" fmla="*/ 321 h 321"/>
                <a:gd name="T14" fmla="*/ 274 w 275"/>
                <a:gd name="T15" fmla="*/ 321 h 321"/>
                <a:gd name="T16" fmla="*/ 275 w 275"/>
                <a:gd name="T17" fmla="*/ 0 h 321"/>
                <a:gd name="T18" fmla="*/ 137 w 275"/>
                <a:gd name="T19" fmla="*/ 105 h 321"/>
                <a:gd name="T20" fmla="*/ 0 w 275"/>
                <a:gd name="T21" fmla="*/ 0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5" h="321">
                  <a:moveTo>
                    <a:pt x="0" y="0"/>
                  </a:moveTo>
                  <a:lnTo>
                    <a:pt x="0" y="319"/>
                  </a:lnTo>
                  <a:lnTo>
                    <a:pt x="70" y="321"/>
                  </a:lnTo>
                  <a:lnTo>
                    <a:pt x="70" y="137"/>
                  </a:lnTo>
                  <a:lnTo>
                    <a:pt x="137" y="188"/>
                  </a:lnTo>
                  <a:lnTo>
                    <a:pt x="205" y="137"/>
                  </a:lnTo>
                  <a:lnTo>
                    <a:pt x="205" y="321"/>
                  </a:lnTo>
                  <a:lnTo>
                    <a:pt x="274" y="321"/>
                  </a:lnTo>
                  <a:lnTo>
                    <a:pt x="275" y="0"/>
                  </a:lnTo>
                  <a:lnTo>
                    <a:pt x="137" y="105"/>
                  </a:lnTo>
                  <a:lnTo>
                    <a:pt x="0" y="0"/>
                  </a:lnTo>
                  <a:close/>
                </a:path>
              </a:pathLst>
            </a:custGeom>
            <a:solidFill>
              <a:srgbClr val="C0181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18" name="Freeform 10"/>
            <p:cNvSpPr>
              <a:spLocks noEditPoints="1"/>
            </p:cNvSpPr>
            <p:nvPr/>
          </p:nvSpPr>
          <p:spPr bwMode="auto">
            <a:xfrm>
              <a:off x="1687" y="819"/>
              <a:ext cx="241" cy="240"/>
            </a:xfrm>
            <a:custGeom>
              <a:avLst/>
              <a:gdLst>
                <a:gd name="T0" fmla="*/ 105 w 204"/>
                <a:gd name="T1" fmla="*/ 0 h 201"/>
                <a:gd name="T2" fmla="*/ 0 w 204"/>
                <a:gd name="T3" fmla="*/ 100 h 201"/>
                <a:gd name="T4" fmla="*/ 105 w 204"/>
                <a:gd name="T5" fmla="*/ 201 h 201"/>
                <a:gd name="T6" fmla="*/ 105 w 204"/>
                <a:gd name="T7" fmla="*/ 201 h 201"/>
                <a:gd name="T8" fmla="*/ 105 w 204"/>
                <a:gd name="T9" fmla="*/ 201 h 201"/>
                <a:gd name="T10" fmla="*/ 188 w 204"/>
                <a:gd name="T11" fmla="*/ 161 h 201"/>
                <a:gd name="T12" fmla="*/ 144 w 204"/>
                <a:gd name="T13" fmla="*/ 137 h 201"/>
                <a:gd name="T14" fmla="*/ 104 w 204"/>
                <a:gd name="T15" fmla="*/ 154 h 201"/>
                <a:gd name="T16" fmla="*/ 56 w 204"/>
                <a:gd name="T17" fmla="*/ 120 h 201"/>
                <a:gd name="T18" fmla="*/ 204 w 204"/>
                <a:gd name="T19" fmla="*/ 120 h 201"/>
                <a:gd name="T20" fmla="*/ 204 w 204"/>
                <a:gd name="T21" fmla="*/ 107 h 201"/>
                <a:gd name="T22" fmla="*/ 105 w 204"/>
                <a:gd name="T23" fmla="*/ 0 h 201"/>
                <a:gd name="T24" fmla="*/ 58 w 204"/>
                <a:gd name="T25" fmla="*/ 76 h 201"/>
                <a:gd name="T26" fmla="*/ 100 w 204"/>
                <a:gd name="T27" fmla="*/ 47 h 201"/>
                <a:gd name="T28" fmla="*/ 143 w 204"/>
                <a:gd name="T29" fmla="*/ 76 h 201"/>
                <a:gd name="T30" fmla="*/ 58 w 204"/>
                <a:gd name="T31" fmla="*/ 76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4" h="201">
                  <a:moveTo>
                    <a:pt x="105" y="0"/>
                  </a:moveTo>
                  <a:cubicBezTo>
                    <a:pt x="37" y="0"/>
                    <a:pt x="0" y="52"/>
                    <a:pt x="0" y="100"/>
                  </a:cubicBezTo>
                  <a:cubicBezTo>
                    <a:pt x="0" y="149"/>
                    <a:pt x="37" y="201"/>
                    <a:pt x="105" y="201"/>
                  </a:cubicBezTo>
                  <a:cubicBezTo>
                    <a:pt x="105" y="201"/>
                    <a:pt x="105" y="201"/>
                    <a:pt x="105" y="201"/>
                  </a:cubicBezTo>
                  <a:cubicBezTo>
                    <a:pt x="105" y="201"/>
                    <a:pt x="105" y="201"/>
                    <a:pt x="105" y="201"/>
                  </a:cubicBezTo>
                  <a:cubicBezTo>
                    <a:pt x="136" y="201"/>
                    <a:pt x="165" y="186"/>
                    <a:pt x="188" y="161"/>
                  </a:cubicBezTo>
                  <a:cubicBezTo>
                    <a:pt x="144" y="137"/>
                    <a:pt x="144" y="137"/>
                    <a:pt x="144" y="137"/>
                  </a:cubicBezTo>
                  <a:cubicBezTo>
                    <a:pt x="132" y="148"/>
                    <a:pt x="119" y="154"/>
                    <a:pt x="104" y="154"/>
                  </a:cubicBezTo>
                  <a:cubicBezTo>
                    <a:pt x="81" y="154"/>
                    <a:pt x="62" y="140"/>
                    <a:pt x="56" y="120"/>
                  </a:cubicBezTo>
                  <a:cubicBezTo>
                    <a:pt x="204" y="120"/>
                    <a:pt x="204" y="120"/>
                    <a:pt x="204" y="120"/>
                  </a:cubicBezTo>
                  <a:cubicBezTo>
                    <a:pt x="204" y="107"/>
                    <a:pt x="204" y="107"/>
                    <a:pt x="204" y="107"/>
                  </a:cubicBezTo>
                  <a:cubicBezTo>
                    <a:pt x="204" y="33"/>
                    <a:pt x="146" y="0"/>
                    <a:pt x="105" y="0"/>
                  </a:cubicBezTo>
                  <a:close/>
                  <a:moveTo>
                    <a:pt x="58" y="76"/>
                  </a:moveTo>
                  <a:cubicBezTo>
                    <a:pt x="65" y="57"/>
                    <a:pt x="80" y="47"/>
                    <a:pt x="100" y="47"/>
                  </a:cubicBezTo>
                  <a:cubicBezTo>
                    <a:pt x="119" y="47"/>
                    <a:pt x="135" y="57"/>
                    <a:pt x="143" y="76"/>
                  </a:cubicBezTo>
                  <a:lnTo>
                    <a:pt x="58" y="76"/>
                  </a:lnTo>
                  <a:close/>
                </a:path>
              </a:pathLst>
            </a:custGeom>
            <a:solidFill>
              <a:srgbClr val="C0181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19" name="Freeform 11"/>
            <p:cNvSpPr>
              <a:spLocks noEditPoints="1"/>
            </p:cNvSpPr>
            <p:nvPr/>
          </p:nvSpPr>
          <p:spPr bwMode="auto">
            <a:xfrm>
              <a:off x="1948" y="819"/>
              <a:ext cx="242" cy="240"/>
            </a:xfrm>
            <a:custGeom>
              <a:avLst/>
              <a:gdLst>
                <a:gd name="T0" fmla="*/ 105 w 204"/>
                <a:gd name="T1" fmla="*/ 0 h 201"/>
                <a:gd name="T2" fmla="*/ 0 w 204"/>
                <a:gd name="T3" fmla="*/ 101 h 201"/>
                <a:gd name="T4" fmla="*/ 105 w 204"/>
                <a:gd name="T5" fmla="*/ 201 h 201"/>
                <a:gd name="T6" fmla="*/ 105 w 204"/>
                <a:gd name="T7" fmla="*/ 201 h 201"/>
                <a:gd name="T8" fmla="*/ 105 w 204"/>
                <a:gd name="T9" fmla="*/ 201 h 201"/>
                <a:gd name="T10" fmla="*/ 188 w 204"/>
                <a:gd name="T11" fmla="*/ 161 h 201"/>
                <a:gd name="T12" fmla="*/ 144 w 204"/>
                <a:gd name="T13" fmla="*/ 137 h 201"/>
                <a:gd name="T14" fmla="*/ 104 w 204"/>
                <a:gd name="T15" fmla="*/ 155 h 201"/>
                <a:gd name="T16" fmla="*/ 57 w 204"/>
                <a:gd name="T17" fmla="*/ 120 h 201"/>
                <a:gd name="T18" fmla="*/ 204 w 204"/>
                <a:gd name="T19" fmla="*/ 120 h 201"/>
                <a:gd name="T20" fmla="*/ 204 w 204"/>
                <a:gd name="T21" fmla="*/ 107 h 201"/>
                <a:gd name="T22" fmla="*/ 105 w 204"/>
                <a:gd name="T23" fmla="*/ 0 h 201"/>
                <a:gd name="T24" fmla="*/ 58 w 204"/>
                <a:gd name="T25" fmla="*/ 76 h 201"/>
                <a:gd name="T26" fmla="*/ 100 w 204"/>
                <a:gd name="T27" fmla="*/ 47 h 201"/>
                <a:gd name="T28" fmla="*/ 143 w 204"/>
                <a:gd name="T29" fmla="*/ 76 h 201"/>
                <a:gd name="T30" fmla="*/ 58 w 204"/>
                <a:gd name="T31" fmla="*/ 76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4" h="201">
                  <a:moveTo>
                    <a:pt x="105" y="0"/>
                  </a:moveTo>
                  <a:cubicBezTo>
                    <a:pt x="37" y="0"/>
                    <a:pt x="0" y="52"/>
                    <a:pt x="0" y="101"/>
                  </a:cubicBezTo>
                  <a:cubicBezTo>
                    <a:pt x="0" y="149"/>
                    <a:pt x="37" y="201"/>
                    <a:pt x="105" y="201"/>
                  </a:cubicBezTo>
                  <a:cubicBezTo>
                    <a:pt x="105" y="201"/>
                    <a:pt x="105" y="201"/>
                    <a:pt x="105" y="201"/>
                  </a:cubicBezTo>
                  <a:cubicBezTo>
                    <a:pt x="105" y="201"/>
                    <a:pt x="105" y="201"/>
                    <a:pt x="105" y="201"/>
                  </a:cubicBezTo>
                  <a:cubicBezTo>
                    <a:pt x="136" y="201"/>
                    <a:pt x="166" y="187"/>
                    <a:pt x="188" y="161"/>
                  </a:cubicBezTo>
                  <a:cubicBezTo>
                    <a:pt x="144" y="137"/>
                    <a:pt x="144" y="137"/>
                    <a:pt x="144" y="137"/>
                  </a:cubicBezTo>
                  <a:cubicBezTo>
                    <a:pt x="133" y="148"/>
                    <a:pt x="119" y="155"/>
                    <a:pt x="104" y="155"/>
                  </a:cubicBezTo>
                  <a:cubicBezTo>
                    <a:pt x="82" y="154"/>
                    <a:pt x="62" y="140"/>
                    <a:pt x="57" y="120"/>
                  </a:cubicBezTo>
                  <a:cubicBezTo>
                    <a:pt x="204" y="120"/>
                    <a:pt x="204" y="120"/>
                    <a:pt x="204" y="120"/>
                  </a:cubicBezTo>
                  <a:cubicBezTo>
                    <a:pt x="204" y="107"/>
                    <a:pt x="204" y="107"/>
                    <a:pt x="204" y="107"/>
                  </a:cubicBezTo>
                  <a:cubicBezTo>
                    <a:pt x="204" y="33"/>
                    <a:pt x="146" y="0"/>
                    <a:pt x="105" y="0"/>
                  </a:cubicBezTo>
                  <a:close/>
                  <a:moveTo>
                    <a:pt x="58" y="76"/>
                  </a:moveTo>
                  <a:cubicBezTo>
                    <a:pt x="65" y="58"/>
                    <a:pt x="80" y="47"/>
                    <a:pt x="100" y="47"/>
                  </a:cubicBezTo>
                  <a:cubicBezTo>
                    <a:pt x="120" y="47"/>
                    <a:pt x="135" y="57"/>
                    <a:pt x="143" y="76"/>
                  </a:cubicBezTo>
                  <a:lnTo>
                    <a:pt x="58" y="76"/>
                  </a:lnTo>
                  <a:close/>
                </a:path>
              </a:pathLst>
            </a:custGeom>
            <a:solidFill>
              <a:srgbClr val="C0181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20" name="Freeform 12"/>
            <p:cNvSpPr>
              <a:spLocks/>
            </p:cNvSpPr>
            <p:nvPr/>
          </p:nvSpPr>
          <p:spPr bwMode="auto">
            <a:xfrm>
              <a:off x="2182" y="808"/>
              <a:ext cx="27" cy="35"/>
            </a:xfrm>
            <a:custGeom>
              <a:avLst/>
              <a:gdLst>
                <a:gd name="T0" fmla="*/ 0 w 27"/>
                <a:gd name="T1" fmla="*/ 0 h 35"/>
                <a:gd name="T2" fmla="*/ 27 w 27"/>
                <a:gd name="T3" fmla="*/ 0 h 35"/>
                <a:gd name="T4" fmla="*/ 27 w 27"/>
                <a:gd name="T5" fmla="*/ 6 h 35"/>
                <a:gd name="T6" fmla="*/ 16 w 27"/>
                <a:gd name="T7" fmla="*/ 6 h 35"/>
                <a:gd name="T8" fmla="*/ 16 w 27"/>
                <a:gd name="T9" fmla="*/ 35 h 35"/>
                <a:gd name="T10" fmla="*/ 11 w 27"/>
                <a:gd name="T11" fmla="*/ 35 h 35"/>
                <a:gd name="T12" fmla="*/ 11 w 27"/>
                <a:gd name="T13" fmla="*/ 6 h 35"/>
                <a:gd name="T14" fmla="*/ 0 w 27"/>
                <a:gd name="T15" fmla="*/ 6 h 35"/>
                <a:gd name="T16" fmla="*/ 0 w 27"/>
                <a:gd name="T17"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 h="35">
                  <a:moveTo>
                    <a:pt x="0" y="0"/>
                  </a:moveTo>
                  <a:lnTo>
                    <a:pt x="27" y="0"/>
                  </a:lnTo>
                  <a:lnTo>
                    <a:pt x="27" y="6"/>
                  </a:lnTo>
                  <a:lnTo>
                    <a:pt x="16" y="6"/>
                  </a:lnTo>
                  <a:lnTo>
                    <a:pt x="16" y="35"/>
                  </a:lnTo>
                  <a:lnTo>
                    <a:pt x="11" y="35"/>
                  </a:lnTo>
                  <a:lnTo>
                    <a:pt x="11" y="6"/>
                  </a:lnTo>
                  <a:lnTo>
                    <a:pt x="0" y="6"/>
                  </a:lnTo>
                  <a:lnTo>
                    <a:pt x="0" y="0"/>
                  </a:lnTo>
                  <a:close/>
                </a:path>
              </a:pathLst>
            </a:custGeom>
            <a:solidFill>
              <a:srgbClr val="C0181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21" name="Freeform 13"/>
            <p:cNvSpPr>
              <a:spLocks/>
            </p:cNvSpPr>
            <p:nvPr/>
          </p:nvSpPr>
          <p:spPr bwMode="auto">
            <a:xfrm>
              <a:off x="2213" y="808"/>
              <a:ext cx="34" cy="35"/>
            </a:xfrm>
            <a:custGeom>
              <a:avLst/>
              <a:gdLst>
                <a:gd name="T0" fmla="*/ 0 w 34"/>
                <a:gd name="T1" fmla="*/ 0 h 35"/>
                <a:gd name="T2" fmla="*/ 8 w 34"/>
                <a:gd name="T3" fmla="*/ 0 h 35"/>
                <a:gd name="T4" fmla="*/ 17 w 34"/>
                <a:gd name="T5" fmla="*/ 27 h 35"/>
                <a:gd name="T6" fmla="*/ 17 w 34"/>
                <a:gd name="T7" fmla="*/ 27 h 35"/>
                <a:gd name="T8" fmla="*/ 27 w 34"/>
                <a:gd name="T9" fmla="*/ 0 h 35"/>
                <a:gd name="T10" fmla="*/ 34 w 34"/>
                <a:gd name="T11" fmla="*/ 0 h 35"/>
                <a:gd name="T12" fmla="*/ 34 w 34"/>
                <a:gd name="T13" fmla="*/ 35 h 35"/>
                <a:gd name="T14" fmla="*/ 29 w 34"/>
                <a:gd name="T15" fmla="*/ 35 h 35"/>
                <a:gd name="T16" fmla="*/ 29 w 34"/>
                <a:gd name="T17" fmla="*/ 9 h 35"/>
                <a:gd name="T18" fmla="*/ 29 w 34"/>
                <a:gd name="T19" fmla="*/ 9 h 35"/>
                <a:gd name="T20" fmla="*/ 20 w 34"/>
                <a:gd name="T21" fmla="*/ 35 h 35"/>
                <a:gd name="T22" fmla="*/ 15 w 34"/>
                <a:gd name="T23" fmla="*/ 35 h 35"/>
                <a:gd name="T24" fmla="*/ 6 w 34"/>
                <a:gd name="T25" fmla="*/ 9 h 35"/>
                <a:gd name="T26" fmla="*/ 6 w 34"/>
                <a:gd name="T27" fmla="*/ 9 h 35"/>
                <a:gd name="T28" fmla="*/ 6 w 34"/>
                <a:gd name="T29" fmla="*/ 35 h 35"/>
                <a:gd name="T30" fmla="*/ 0 w 34"/>
                <a:gd name="T31" fmla="*/ 35 h 35"/>
                <a:gd name="T32" fmla="*/ 0 w 34"/>
                <a:gd name="T33"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 h="35">
                  <a:moveTo>
                    <a:pt x="0" y="0"/>
                  </a:moveTo>
                  <a:lnTo>
                    <a:pt x="8" y="0"/>
                  </a:lnTo>
                  <a:lnTo>
                    <a:pt x="17" y="27"/>
                  </a:lnTo>
                  <a:lnTo>
                    <a:pt x="17" y="27"/>
                  </a:lnTo>
                  <a:lnTo>
                    <a:pt x="27" y="0"/>
                  </a:lnTo>
                  <a:lnTo>
                    <a:pt x="34" y="0"/>
                  </a:lnTo>
                  <a:lnTo>
                    <a:pt x="34" y="35"/>
                  </a:lnTo>
                  <a:lnTo>
                    <a:pt x="29" y="35"/>
                  </a:lnTo>
                  <a:lnTo>
                    <a:pt x="29" y="9"/>
                  </a:lnTo>
                  <a:lnTo>
                    <a:pt x="29" y="9"/>
                  </a:lnTo>
                  <a:lnTo>
                    <a:pt x="20" y="35"/>
                  </a:lnTo>
                  <a:lnTo>
                    <a:pt x="15" y="35"/>
                  </a:lnTo>
                  <a:lnTo>
                    <a:pt x="6" y="9"/>
                  </a:lnTo>
                  <a:lnTo>
                    <a:pt x="6" y="9"/>
                  </a:lnTo>
                  <a:lnTo>
                    <a:pt x="6" y="35"/>
                  </a:lnTo>
                  <a:lnTo>
                    <a:pt x="0" y="35"/>
                  </a:lnTo>
                  <a:lnTo>
                    <a:pt x="0" y="0"/>
                  </a:lnTo>
                  <a:close/>
                </a:path>
              </a:pathLst>
            </a:custGeom>
            <a:solidFill>
              <a:srgbClr val="C0181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22" name="Freeform 14"/>
            <p:cNvSpPr>
              <a:spLocks/>
            </p:cNvSpPr>
            <p:nvPr/>
          </p:nvSpPr>
          <p:spPr bwMode="auto">
            <a:xfrm>
              <a:off x="221" y="738"/>
              <a:ext cx="173" cy="398"/>
            </a:xfrm>
            <a:custGeom>
              <a:avLst/>
              <a:gdLst>
                <a:gd name="T0" fmla="*/ 71 w 173"/>
                <a:gd name="T1" fmla="*/ 273 h 398"/>
                <a:gd name="T2" fmla="*/ 71 w 173"/>
                <a:gd name="T3" fmla="*/ 111 h 398"/>
                <a:gd name="T4" fmla="*/ 173 w 173"/>
                <a:gd name="T5" fmla="*/ 159 h 398"/>
                <a:gd name="T6" fmla="*/ 173 w 173"/>
                <a:gd name="T7" fmla="*/ 80 h 398"/>
                <a:gd name="T8" fmla="*/ 0 w 173"/>
                <a:gd name="T9" fmla="*/ 0 h 398"/>
                <a:gd name="T10" fmla="*/ 0 w 173"/>
                <a:gd name="T11" fmla="*/ 318 h 398"/>
                <a:gd name="T12" fmla="*/ 173 w 173"/>
                <a:gd name="T13" fmla="*/ 398 h 398"/>
                <a:gd name="T14" fmla="*/ 173 w 173"/>
                <a:gd name="T15" fmla="*/ 321 h 398"/>
                <a:gd name="T16" fmla="*/ 71 w 173"/>
                <a:gd name="T17" fmla="*/ 273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3" h="398">
                  <a:moveTo>
                    <a:pt x="71" y="273"/>
                  </a:moveTo>
                  <a:lnTo>
                    <a:pt x="71" y="111"/>
                  </a:lnTo>
                  <a:lnTo>
                    <a:pt x="173" y="159"/>
                  </a:lnTo>
                  <a:lnTo>
                    <a:pt x="173" y="80"/>
                  </a:lnTo>
                  <a:lnTo>
                    <a:pt x="0" y="0"/>
                  </a:lnTo>
                  <a:lnTo>
                    <a:pt x="0" y="318"/>
                  </a:lnTo>
                  <a:lnTo>
                    <a:pt x="173" y="398"/>
                  </a:lnTo>
                  <a:lnTo>
                    <a:pt x="173" y="321"/>
                  </a:lnTo>
                  <a:lnTo>
                    <a:pt x="71" y="273"/>
                  </a:lnTo>
                  <a:close/>
                </a:path>
              </a:pathLst>
            </a:custGeom>
            <a:solidFill>
              <a:srgbClr val="C0181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23" name="Freeform 15"/>
            <p:cNvSpPr>
              <a:spLocks/>
            </p:cNvSpPr>
            <p:nvPr/>
          </p:nvSpPr>
          <p:spPr bwMode="auto">
            <a:xfrm>
              <a:off x="394" y="738"/>
              <a:ext cx="172" cy="398"/>
            </a:xfrm>
            <a:custGeom>
              <a:avLst/>
              <a:gdLst>
                <a:gd name="T0" fmla="*/ 102 w 172"/>
                <a:gd name="T1" fmla="*/ 273 h 398"/>
                <a:gd name="T2" fmla="*/ 102 w 172"/>
                <a:gd name="T3" fmla="*/ 111 h 398"/>
                <a:gd name="T4" fmla="*/ 0 w 172"/>
                <a:gd name="T5" fmla="*/ 159 h 398"/>
                <a:gd name="T6" fmla="*/ 0 w 172"/>
                <a:gd name="T7" fmla="*/ 80 h 398"/>
                <a:gd name="T8" fmla="*/ 172 w 172"/>
                <a:gd name="T9" fmla="*/ 0 h 398"/>
                <a:gd name="T10" fmla="*/ 172 w 172"/>
                <a:gd name="T11" fmla="*/ 318 h 398"/>
                <a:gd name="T12" fmla="*/ 0 w 172"/>
                <a:gd name="T13" fmla="*/ 398 h 398"/>
                <a:gd name="T14" fmla="*/ 0 w 172"/>
                <a:gd name="T15" fmla="*/ 321 h 398"/>
                <a:gd name="T16" fmla="*/ 102 w 172"/>
                <a:gd name="T17" fmla="*/ 273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2" h="398">
                  <a:moveTo>
                    <a:pt x="102" y="273"/>
                  </a:moveTo>
                  <a:lnTo>
                    <a:pt x="102" y="111"/>
                  </a:lnTo>
                  <a:lnTo>
                    <a:pt x="0" y="159"/>
                  </a:lnTo>
                  <a:lnTo>
                    <a:pt x="0" y="80"/>
                  </a:lnTo>
                  <a:lnTo>
                    <a:pt x="172" y="0"/>
                  </a:lnTo>
                  <a:lnTo>
                    <a:pt x="172" y="318"/>
                  </a:lnTo>
                  <a:lnTo>
                    <a:pt x="0" y="398"/>
                  </a:lnTo>
                  <a:lnTo>
                    <a:pt x="0" y="321"/>
                  </a:lnTo>
                  <a:lnTo>
                    <a:pt x="102" y="273"/>
                  </a:lnTo>
                  <a:close/>
                </a:path>
              </a:pathLst>
            </a:custGeom>
            <a:solidFill>
              <a:srgbClr val="75160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24" name="Freeform 16"/>
            <p:cNvSpPr>
              <a:spLocks/>
            </p:cNvSpPr>
            <p:nvPr/>
          </p:nvSpPr>
          <p:spPr bwMode="auto">
            <a:xfrm>
              <a:off x="701" y="1137"/>
              <a:ext cx="93" cy="125"/>
            </a:xfrm>
            <a:custGeom>
              <a:avLst/>
              <a:gdLst>
                <a:gd name="T0" fmla="*/ 57 w 93"/>
                <a:gd name="T1" fmla="*/ 125 h 125"/>
                <a:gd name="T2" fmla="*/ 37 w 93"/>
                <a:gd name="T3" fmla="*/ 125 h 125"/>
                <a:gd name="T4" fmla="*/ 37 w 93"/>
                <a:gd name="T5" fmla="*/ 18 h 125"/>
                <a:gd name="T6" fmla="*/ 0 w 93"/>
                <a:gd name="T7" fmla="*/ 18 h 125"/>
                <a:gd name="T8" fmla="*/ 0 w 93"/>
                <a:gd name="T9" fmla="*/ 0 h 125"/>
                <a:gd name="T10" fmla="*/ 93 w 93"/>
                <a:gd name="T11" fmla="*/ 0 h 125"/>
                <a:gd name="T12" fmla="*/ 93 w 93"/>
                <a:gd name="T13" fmla="*/ 18 h 125"/>
                <a:gd name="T14" fmla="*/ 57 w 93"/>
                <a:gd name="T15" fmla="*/ 18 h 125"/>
                <a:gd name="T16" fmla="*/ 57 w 93"/>
                <a:gd name="T17" fmla="*/ 125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3" h="125">
                  <a:moveTo>
                    <a:pt x="57" y="125"/>
                  </a:moveTo>
                  <a:lnTo>
                    <a:pt x="37" y="125"/>
                  </a:lnTo>
                  <a:lnTo>
                    <a:pt x="37" y="18"/>
                  </a:lnTo>
                  <a:lnTo>
                    <a:pt x="0" y="18"/>
                  </a:lnTo>
                  <a:lnTo>
                    <a:pt x="0" y="0"/>
                  </a:lnTo>
                  <a:lnTo>
                    <a:pt x="93" y="0"/>
                  </a:lnTo>
                  <a:lnTo>
                    <a:pt x="93" y="18"/>
                  </a:lnTo>
                  <a:lnTo>
                    <a:pt x="57" y="18"/>
                  </a:lnTo>
                  <a:lnTo>
                    <a:pt x="57" y="125"/>
                  </a:lnTo>
                  <a:close/>
                </a:path>
              </a:pathLst>
            </a:custGeom>
            <a:solidFill>
              <a:srgbClr val="C0181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25" name="Freeform 17"/>
            <p:cNvSpPr>
              <a:spLocks noEditPoints="1"/>
            </p:cNvSpPr>
            <p:nvPr/>
          </p:nvSpPr>
          <p:spPr bwMode="auto">
            <a:xfrm>
              <a:off x="791" y="1166"/>
              <a:ext cx="90" cy="98"/>
            </a:xfrm>
            <a:custGeom>
              <a:avLst/>
              <a:gdLst>
                <a:gd name="T0" fmla="*/ 76 w 76"/>
                <a:gd name="T1" fmla="*/ 41 h 83"/>
                <a:gd name="T2" fmla="*/ 65 w 76"/>
                <a:gd name="T3" fmla="*/ 72 h 83"/>
                <a:gd name="T4" fmla="*/ 37 w 76"/>
                <a:gd name="T5" fmla="*/ 83 h 83"/>
                <a:gd name="T6" fmla="*/ 18 w 76"/>
                <a:gd name="T7" fmla="*/ 78 h 83"/>
                <a:gd name="T8" fmla="*/ 4 w 76"/>
                <a:gd name="T9" fmla="*/ 63 h 83"/>
                <a:gd name="T10" fmla="*/ 0 w 76"/>
                <a:gd name="T11" fmla="*/ 41 h 83"/>
                <a:gd name="T12" fmla="*/ 10 w 76"/>
                <a:gd name="T13" fmla="*/ 11 h 83"/>
                <a:gd name="T14" fmla="*/ 38 w 76"/>
                <a:gd name="T15" fmla="*/ 0 h 83"/>
                <a:gd name="T16" fmla="*/ 65 w 76"/>
                <a:gd name="T17" fmla="*/ 11 h 83"/>
                <a:gd name="T18" fmla="*/ 76 w 76"/>
                <a:gd name="T19" fmla="*/ 41 h 83"/>
                <a:gd name="T20" fmla="*/ 17 w 76"/>
                <a:gd name="T21" fmla="*/ 41 h 83"/>
                <a:gd name="T22" fmla="*/ 38 w 76"/>
                <a:gd name="T23" fmla="*/ 69 h 83"/>
                <a:gd name="T24" fmla="*/ 58 w 76"/>
                <a:gd name="T25" fmla="*/ 41 h 83"/>
                <a:gd name="T26" fmla="*/ 38 w 76"/>
                <a:gd name="T27" fmla="*/ 14 h 83"/>
                <a:gd name="T28" fmla="*/ 22 w 76"/>
                <a:gd name="T29" fmla="*/ 21 h 83"/>
                <a:gd name="T30" fmla="*/ 17 w 76"/>
                <a:gd name="T31" fmla="*/ 41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6" h="83">
                  <a:moveTo>
                    <a:pt x="76" y="41"/>
                  </a:moveTo>
                  <a:cubicBezTo>
                    <a:pt x="76" y="54"/>
                    <a:pt x="72" y="64"/>
                    <a:pt x="65" y="72"/>
                  </a:cubicBezTo>
                  <a:cubicBezTo>
                    <a:pt x="59" y="79"/>
                    <a:pt x="49" y="83"/>
                    <a:pt x="37" y="83"/>
                  </a:cubicBezTo>
                  <a:cubicBezTo>
                    <a:pt x="30" y="83"/>
                    <a:pt x="23" y="81"/>
                    <a:pt x="18" y="78"/>
                  </a:cubicBezTo>
                  <a:cubicBezTo>
                    <a:pt x="12" y="74"/>
                    <a:pt x="8" y="70"/>
                    <a:pt x="4" y="63"/>
                  </a:cubicBezTo>
                  <a:cubicBezTo>
                    <a:pt x="1" y="57"/>
                    <a:pt x="0" y="50"/>
                    <a:pt x="0" y="41"/>
                  </a:cubicBezTo>
                  <a:cubicBezTo>
                    <a:pt x="0" y="28"/>
                    <a:pt x="3" y="18"/>
                    <a:pt x="10" y="11"/>
                  </a:cubicBezTo>
                  <a:cubicBezTo>
                    <a:pt x="16" y="4"/>
                    <a:pt x="26" y="0"/>
                    <a:pt x="38" y="0"/>
                  </a:cubicBezTo>
                  <a:cubicBezTo>
                    <a:pt x="49" y="0"/>
                    <a:pt x="59" y="4"/>
                    <a:pt x="65" y="11"/>
                  </a:cubicBezTo>
                  <a:cubicBezTo>
                    <a:pt x="72" y="19"/>
                    <a:pt x="76" y="29"/>
                    <a:pt x="76" y="41"/>
                  </a:cubicBezTo>
                  <a:close/>
                  <a:moveTo>
                    <a:pt x="17" y="41"/>
                  </a:moveTo>
                  <a:cubicBezTo>
                    <a:pt x="17" y="60"/>
                    <a:pt x="24" y="69"/>
                    <a:pt x="38" y="69"/>
                  </a:cubicBezTo>
                  <a:cubicBezTo>
                    <a:pt x="51" y="69"/>
                    <a:pt x="58" y="60"/>
                    <a:pt x="58" y="41"/>
                  </a:cubicBezTo>
                  <a:cubicBezTo>
                    <a:pt x="58" y="23"/>
                    <a:pt x="51" y="14"/>
                    <a:pt x="38" y="14"/>
                  </a:cubicBezTo>
                  <a:cubicBezTo>
                    <a:pt x="31" y="14"/>
                    <a:pt x="25" y="16"/>
                    <a:pt x="22" y="21"/>
                  </a:cubicBezTo>
                  <a:cubicBezTo>
                    <a:pt x="19" y="26"/>
                    <a:pt x="17" y="32"/>
                    <a:pt x="17" y="41"/>
                  </a:cubicBezTo>
                  <a:close/>
                </a:path>
              </a:pathLst>
            </a:custGeom>
            <a:solidFill>
              <a:srgbClr val="C0181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26" name="Freeform 18"/>
            <p:cNvSpPr>
              <a:spLocks noEditPoints="1"/>
            </p:cNvSpPr>
            <p:nvPr/>
          </p:nvSpPr>
          <p:spPr bwMode="auto">
            <a:xfrm>
              <a:off x="889" y="1166"/>
              <a:ext cx="93" cy="139"/>
            </a:xfrm>
            <a:custGeom>
              <a:avLst/>
              <a:gdLst>
                <a:gd name="T0" fmla="*/ 78 w 78"/>
                <a:gd name="T1" fmla="*/ 1 h 117"/>
                <a:gd name="T2" fmla="*/ 78 w 78"/>
                <a:gd name="T3" fmla="*/ 11 h 117"/>
                <a:gd name="T4" fmla="*/ 65 w 78"/>
                <a:gd name="T5" fmla="*/ 13 h 117"/>
                <a:gd name="T6" fmla="*/ 68 w 78"/>
                <a:gd name="T7" fmla="*/ 19 h 117"/>
                <a:gd name="T8" fmla="*/ 69 w 78"/>
                <a:gd name="T9" fmla="*/ 27 h 117"/>
                <a:gd name="T10" fmla="*/ 61 w 78"/>
                <a:gd name="T11" fmla="*/ 47 h 117"/>
                <a:gd name="T12" fmla="*/ 37 w 78"/>
                <a:gd name="T13" fmla="*/ 54 h 117"/>
                <a:gd name="T14" fmla="*/ 30 w 78"/>
                <a:gd name="T15" fmla="*/ 53 h 117"/>
                <a:gd name="T16" fmla="*/ 25 w 78"/>
                <a:gd name="T17" fmla="*/ 61 h 117"/>
                <a:gd name="T18" fmla="*/ 27 w 78"/>
                <a:gd name="T19" fmla="*/ 65 h 117"/>
                <a:gd name="T20" fmla="*/ 37 w 78"/>
                <a:gd name="T21" fmla="*/ 67 h 117"/>
                <a:gd name="T22" fmla="*/ 51 w 78"/>
                <a:gd name="T23" fmla="*/ 67 h 117"/>
                <a:gd name="T24" fmla="*/ 71 w 78"/>
                <a:gd name="T25" fmla="*/ 72 h 117"/>
                <a:gd name="T26" fmla="*/ 77 w 78"/>
                <a:gd name="T27" fmla="*/ 89 h 117"/>
                <a:gd name="T28" fmla="*/ 66 w 78"/>
                <a:gd name="T29" fmla="*/ 110 h 117"/>
                <a:gd name="T30" fmla="*/ 34 w 78"/>
                <a:gd name="T31" fmla="*/ 117 h 117"/>
                <a:gd name="T32" fmla="*/ 9 w 78"/>
                <a:gd name="T33" fmla="*/ 111 h 117"/>
                <a:gd name="T34" fmla="*/ 0 w 78"/>
                <a:gd name="T35" fmla="*/ 95 h 117"/>
                <a:gd name="T36" fmla="*/ 5 w 78"/>
                <a:gd name="T37" fmla="*/ 82 h 117"/>
                <a:gd name="T38" fmla="*/ 18 w 78"/>
                <a:gd name="T39" fmla="*/ 75 h 117"/>
                <a:gd name="T40" fmla="*/ 12 w 78"/>
                <a:gd name="T41" fmla="*/ 71 h 117"/>
                <a:gd name="T42" fmla="*/ 10 w 78"/>
                <a:gd name="T43" fmla="*/ 64 h 117"/>
                <a:gd name="T44" fmla="*/ 13 w 78"/>
                <a:gd name="T45" fmla="*/ 56 h 117"/>
                <a:gd name="T46" fmla="*/ 20 w 78"/>
                <a:gd name="T47" fmla="*/ 50 h 117"/>
                <a:gd name="T48" fmla="*/ 10 w 78"/>
                <a:gd name="T49" fmla="*/ 41 h 117"/>
                <a:gd name="T50" fmla="*/ 6 w 78"/>
                <a:gd name="T51" fmla="*/ 27 h 117"/>
                <a:gd name="T52" fmla="*/ 15 w 78"/>
                <a:gd name="T53" fmla="*/ 7 h 117"/>
                <a:gd name="T54" fmla="*/ 38 w 78"/>
                <a:gd name="T55" fmla="*/ 0 h 117"/>
                <a:gd name="T56" fmla="*/ 45 w 78"/>
                <a:gd name="T57" fmla="*/ 0 h 117"/>
                <a:gd name="T58" fmla="*/ 51 w 78"/>
                <a:gd name="T59" fmla="*/ 1 h 117"/>
                <a:gd name="T60" fmla="*/ 78 w 78"/>
                <a:gd name="T61" fmla="*/ 1 h 117"/>
                <a:gd name="T62" fmla="*/ 16 w 78"/>
                <a:gd name="T63" fmla="*/ 94 h 117"/>
                <a:gd name="T64" fmla="*/ 21 w 78"/>
                <a:gd name="T65" fmla="*/ 102 h 117"/>
                <a:gd name="T66" fmla="*/ 34 w 78"/>
                <a:gd name="T67" fmla="*/ 105 h 117"/>
                <a:gd name="T68" fmla="*/ 55 w 78"/>
                <a:gd name="T69" fmla="*/ 101 h 117"/>
                <a:gd name="T70" fmla="*/ 62 w 78"/>
                <a:gd name="T71" fmla="*/ 91 h 117"/>
                <a:gd name="T72" fmla="*/ 58 w 78"/>
                <a:gd name="T73" fmla="*/ 83 h 117"/>
                <a:gd name="T74" fmla="*/ 44 w 78"/>
                <a:gd name="T75" fmla="*/ 81 h 117"/>
                <a:gd name="T76" fmla="*/ 31 w 78"/>
                <a:gd name="T77" fmla="*/ 81 h 117"/>
                <a:gd name="T78" fmla="*/ 20 w 78"/>
                <a:gd name="T79" fmla="*/ 84 h 117"/>
                <a:gd name="T80" fmla="*/ 16 w 78"/>
                <a:gd name="T81" fmla="*/ 94 h 117"/>
                <a:gd name="T82" fmla="*/ 23 w 78"/>
                <a:gd name="T83" fmla="*/ 27 h 117"/>
                <a:gd name="T84" fmla="*/ 27 w 78"/>
                <a:gd name="T85" fmla="*/ 39 h 117"/>
                <a:gd name="T86" fmla="*/ 38 w 78"/>
                <a:gd name="T87" fmla="*/ 43 h 117"/>
                <a:gd name="T88" fmla="*/ 53 w 78"/>
                <a:gd name="T89" fmla="*/ 27 h 117"/>
                <a:gd name="T90" fmla="*/ 49 w 78"/>
                <a:gd name="T91" fmla="*/ 15 h 117"/>
                <a:gd name="T92" fmla="*/ 38 w 78"/>
                <a:gd name="T93" fmla="*/ 11 h 117"/>
                <a:gd name="T94" fmla="*/ 27 w 78"/>
                <a:gd name="T95" fmla="*/ 15 h 117"/>
                <a:gd name="T96" fmla="*/ 23 w 78"/>
                <a:gd name="T97" fmla="*/ 2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8" h="117">
                  <a:moveTo>
                    <a:pt x="78" y="1"/>
                  </a:moveTo>
                  <a:cubicBezTo>
                    <a:pt x="78" y="11"/>
                    <a:pt x="78" y="11"/>
                    <a:pt x="78" y="11"/>
                  </a:cubicBezTo>
                  <a:cubicBezTo>
                    <a:pt x="65" y="13"/>
                    <a:pt x="65" y="13"/>
                    <a:pt x="65" y="13"/>
                  </a:cubicBezTo>
                  <a:cubicBezTo>
                    <a:pt x="66" y="15"/>
                    <a:pt x="67" y="17"/>
                    <a:pt x="68" y="19"/>
                  </a:cubicBezTo>
                  <a:cubicBezTo>
                    <a:pt x="69" y="22"/>
                    <a:pt x="69" y="25"/>
                    <a:pt x="69" y="27"/>
                  </a:cubicBezTo>
                  <a:cubicBezTo>
                    <a:pt x="69" y="36"/>
                    <a:pt x="66" y="42"/>
                    <a:pt x="61" y="47"/>
                  </a:cubicBezTo>
                  <a:cubicBezTo>
                    <a:pt x="55" y="51"/>
                    <a:pt x="47" y="54"/>
                    <a:pt x="37" y="54"/>
                  </a:cubicBezTo>
                  <a:cubicBezTo>
                    <a:pt x="34" y="54"/>
                    <a:pt x="32" y="54"/>
                    <a:pt x="30" y="53"/>
                  </a:cubicBezTo>
                  <a:cubicBezTo>
                    <a:pt x="26" y="56"/>
                    <a:pt x="25" y="58"/>
                    <a:pt x="25" y="61"/>
                  </a:cubicBezTo>
                  <a:cubicBezTo>
                    <a:pt x="25" y="63"/>
                    <a:pt x="25" y="64"/>
                    <a:pt x="27" y="65"/>
                  </a:cubicBezTo>
                  <a:cubicBezTo>
                    <a:pt x="29" y="66"/>
                    <a:pt x="32" y="67"/>
                    <a:pt x="37" y="67"/>
                  </a:cubicBezTo>
                  <a:cubicBezTo>
                    <a:pt x="51" y="67"/>
                    <a:pt x="51" y="67"/>
                    <a:pt x="51" y="67"/>
                  </a:cubicBezTo>
                  <a:cubicBezTo>
                    <a:pt x="59" y="67"/>
                    <a:pt x="66" y="69"/>
                    <a:pt x="71" y="72"/>
                  </a:cubicBezTo>
                  <a:cubicBezTo>
                    <a:pt x="75" y="76"/>
                    <a:pt x="77" y="81"/>
                    <a:pt x="77" y="89"/>
                  </a:cubicBezTo>
                  <a:cubicBezTo>
                    <a:pt x="77" y="98"/>
                    <a:pt x="74" y="105"/>
                    <a:pt x="66" y="110"/>
                  </a:cubicBezTo>
                  <a:cubicBezTo>
                    <a:pt x="59" y="114"/>
                    <a:pt x="48" y="117"/>
                    <a:pt x="34" y="117"/>
                  </a:cubicBezTo>
                  <a:cubicBezTo>
                    <a:pt x="23" y="117"/>
                    <a:pt x="15" y="115"/>
                    <a:pt x="9" y="111"/>
                  </a:cubicBezTo>
                  <a:cubicBezTo>
                    <a:pt x="3" y="107"/>
                    <a:pt x="0" y="102"/>
                    <a:pt x="0" y="95"/>
                  </a:cubicBezTo>
                  <a:cubicBezTo>
                    <a:pt x="0" y="90"/>
                    <a:pt x="2" y="86"/>
                    <a:pt x="5" y="82"/>
                  </a:cubicBezTo>
                  <a:cubicBezTo>
                    <a:pt x="8" y="79"/>
                    <a:pt x="13" y="77"/>
                    <a:pt x="18" y="75"/>
                  </a:cubicBezTo>
                  <a:cubicBezTo>
                    <a:pt x="16" y="74"/>
                    <a:pt x="14" y="73"/>
                    <a:pt x="12" y="71"/>
                  </a:cubicBezTo>
                  <a:cubicBezTo>
                    <a:pt x="11" y="68"/>
                    <a:pt x="10" y="66"/>
                    <a:pt x="10" y="64"/>
                  </a:cubicBezTo>
                  <a:cubicBezTo>
                    <a:pt x="10" y="61"/>
                    <a:pt x="11" y="58"/>
                    <a:pt x="13" y="56"/>
                  </a:cubicBezTo>
                  <a:cubicBezTo>
                    <a:pt x="15" y="54"/>
                    <a:pt x="17" y="52"/>
                    <a:pt x="20" y="50"/>
                  </a:cubicBezTo>
                  <a:cubicBezTo>
                    <a:pt x="16" y="48"/>
                    <a:pt x="13" y="45"/>
                    <a:pt x="10" y="41"/>
                  </a:cubicBezTo>
                  <a:cubicBezTo>
                    <a:pt x="8" y="37"/>
                    <a:pt x="6" y="33"/>
                    <a:pt x="6" y="27"/>
                  </a:cubicBezTo>
                  <a:cubicBezTo>
                    <a:pt x="6" y="19"/>
                    <a:pt x="9" y="12"/>
                    <a:pt x="15" y="7"/>
                  </a:cubicBezTo>
                  <a:cubicBezTo>
                    <a:pt x="20" y="2"/>
                    <a:pt x="28" y="0"/>
                    <a:pt x="38" y="0"/>
                  </a:cubicBezTo>
                  <a:cubicBezTo>
                    <a:pt x="40" y="0"/>
                    <a:pt x="43" y="0"/>
                    <a:pt x="45" y="0"/>
                  </a:cubicBezTo>
                  <a:cubicBezTo>
                    <a:pt x="48" y="1"/>
                    <a:pt x="49" y="1"/>
                    <a:pt x="51" y="1"/>
                  </a:cubicBezTo>
                  <a:lnTo>
                    <a:pt x="78" y="1"/>
                  </a:lnTo>
                  <a:close/>
                  <a:moveTo>
                    <a:pt x="16" y="94"/>
                  </a:moveTo>
                  <a:cubicBezTo>
                    <a:pt x="16" y="97"/>
                    <a:pt x="17" y="100"/>
                    <a:pt x="21" y="102"/>
                  </a:cubicBezTo>
                  <a:cubicBezTo>
                    <a:pt x="24" y="104"/>
                    <a:pt x="28" y="105"/>
                    <a:pt x="34" y="105"/>
                  </a:cubicBezTo>
                  <a:cubicBezTo>
                    <a:pt x="44" y="105"/>
                    <a:pt x="51" y="104"/>
                    <a:pt x="55" y="101"/>
                  </a:cubicBezTo>
                  <a:cubicBezTo>
                    <a:pt x="60" y="99"/>
                    <a:pt x="62" y="95"/>
                    <a:pt x="62" y="91"/>
                  </a:cubicBezTo>
                  <a:cubicBezTo>
                    <a:pt x="62" y="87"/>
                    <a:pt x="61" y="85"/>
                    <a:pt x="58" y="83"/>
                  </a:cubicBezTo>
                  <a:cubicBezTo>
                    <a:pt x="56" y="82"/>
                    <a:pt x="51" y="81"/>
                    <a:pt x="44" y="81"/>
                  </a:cubicBezTo>
                  <a:cubicBezTo>
                    <a:pt x="31" y="81"/>
                    <a:pt x="31" y="81"/>
                    <a:pt x="31" y="81"/>
                  </a:cubicBezTo>
                  <a:cubicBezTo>
                    <a:pt x="27" y="81"/>
                    <a:pt x="23" y="82"/>
                    <a:pt x="20" y="84"/>
                  </a:cubicBezTo>
                  <a:cubicBezTo>
                    <a:pt x="17" y="87"/>
                    <a:pt x="16" y="90"/>
                    <a:pt x="16" y="94"/>
                  </a:cubicBezTo>
                  <a:close/>
                  <a:moveTo>
                    <a:pt x="23" y="27"/>
                  </a:moveTo>
                  <a:cubicBezTo>
                    <a:pt x="23" y="32"/>
                    <a:pt x="24" y="36"/>
                    <a:pt x="27" y="39"/>
                  </a:cubicBezTo>
                  <a:cubicBezTo>
                    <a:pt x="29" y="42"/>
                    <a:pt x="33" y="43"/>
                    <a:pt x="38" y="43"/>
                  </a:cubicBezTo>
                  <a:cubicBezTo>
                    <a:pt x="48" y="43"/>
                    <a:pt x="53" y="38"/>
                    <a:pt x="53" y="27"/>
                  </a:cubicBezTo>
                  <a:cubicBezTo>
                    <a:pt x="53" y="22"/>
                    <a:pt x="51" y="18"/>
                    <a:pt x="49" y="15"/>
                  </a:cubicBezTo>
                  <a:cubicBezTo>
                    <a:pt x="46" y="12"/>
                    <a:pt x="43" y="11"/>
                    <a:pt x="38" y="11"/>
                  </a:cubicBezTo>
                  <a:cubicBezTo>
                    <a:pt x="33" y="11"/>
                    <a:pt x="29" y="12"/>
                    <a:pt x="27" y="15"/>
                  </a:cubicBezTo>
                  <a:cubicBezTo>
                    <a:pt x="24" y="18"/>
                    <a:pt x="23" y="22"/>
                    <a:pt x="23" y="27"/>
                  </a:cubicBezTo>
                  <a:close/>
                </a:path>
              </a:pathLst>
            </a:custGeom>
            <a:solidFill>
              <a:srgbClr val="C0181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27" name="Freeform 19"/>
            <p:cNvSpPr>
              <a:spLocks noEditPoints="1"/>
            </p:cNvSpPr>
            <p:nvPr/>
          </p:nvSpPr>
          <p:spPr bwMode="auto">
            <a:xfrm>
              <a:off x="991" y="1166"/>
              <a:ext cx="83" cy="98"/>
            </a:xfrm>
            <a:custGeom>
              <a:avLst/>
              <a:gdLst>
                <a:gd name="T0" fmla="*/ 39 w 70"/>
                <a:gd name="T1" fmla="*/ 83 h 83"/>
                <a:gd name="T2" fmla="*/ 10 w 70"/>
                <a:gd name="T3" fmla="*/ 72 h 83"/>
                <a:gd name="T4" fmla="*/ 0 w 70"/>
                <a:gd name="T5" fmla="*/ 42 h 83"/>
                <a:gd name="T6" fmla="*/ 9 w 70"/>
                <a:gd name="T7" fmla="*/ 11 h 83"/>
                <a:gd name="T8" fmla="*/ 36 w 70"/>
                <a:gd name="T9" fmla="*/ 0 h 83"/>
                <a:gd name="T10" fmla="*/ 61 w 70"/>
                <a:gd name="T11" fmla="*/ 10 h 83"/>
                <a:gd name="T12" fmla="*/ 70 w 70"/>
                <a:gd name="T13" fmla="*/ 36 h 83"/>
                <a:gd name="T14" fmla="*/ 70 w 70"/>
                <a:gd name="T15" fmla="*/ 45 h 83"/>
                <a:gd name="T16" fmla="*/ 17 w 70"/>
                <a:gd name="T17" fmla="*/ 45 h 83"/>
                <a:gd name="T18" fmla="*/ 23 w 70"/>
                <a:gd name="T19" fmla="*/ 63 h 83"/>
                <a:gd name="T20" fmla="*/ 40 w 70"/>
                <a:gd name="T21" fmla="*/ 69 h 83"/>
                <a:gd name="T22" fmla="*/ 53 w 70"/>
                <a:gd name="T23" fmla="*/ 68 h 83"/>
                <a:gd name="T24" fmla="*/ 66 w 70"/>
                <a:gd name="T25" fmla="*/ 64 h 83"/>
                <a:gd name="T26" fmla="*/ 66 w 70"/>
                <a:gd name="T27" fmla="*/ 77 h 83"/>
                <a:gd name="T28" fmla="*/ 54 w 70"/>
                <a:gd name="T29" fmla="*/ 82 h 83"/>
                <a:gd name="T30" fmla="*/ 39 w 70"/>
                <a:gd name="T31" fmla="*/ 83 h 83"/>
                <a:gd name="T32" fmla="*/ 36 w 70"/>
                <a:gd name="T33" fmla="*/ 13 h 83"/>
                <a:gd name="T34" fmla="*/ 23 w 70"/>
                <a:gd name="T35" fmla="*/ 18 h 83"/>
                <a:gd name="T36" fmla="*/ 17 w 70"/>
                <a:gd name="T37" fmla="*/ 33 h 83"/>
                <a:gd name="T38" fmla="*/ 54 w 70"/>
                <a:gd name="T39" fmla="*/ 33 h 83"/>
                <a:gd name="T40" fmla="*/ 49 w 70"/>
                <a:gd name="T41" fmla="*/ 18 h 83"/>
                <a:gd name="T42" fmla="*/ 36 w 70"/>
                <a:gd name="T43" fmla="*/ 1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0" h="83">
                  <a:moveTo>
                    <a:pt x="39" y="83"/>
                  </a:moveTo>
                  <a:cubicBezTo>
                    <a:pt x="27" y="83"/>
                    <a:pt x="17" y="79"/>
                    <a:pt x="10" y="72"/>
                  </a:cubicBezTo>
                  <a:cubicBezTo>
                    <a:pt x="3" y="65"/>
                    <a:pt x="0" y="55"/>
                    <a:pt x="0" y="42"/>
                  </a:cubicBezTo>
                  <a:cubicBezTo>
                    <a:pt x="0" y="29"/>
                    <a:pt x="3" y="19"/>
                    <a:pt x="9" y="11"/>
                  </a:cubicBezTo>
                  <a:cubicBezTo>
                    <a:pt x="16" y="4"/>
                    <a:pt x="25" y="0"/>
                    <a:pt x="36" y="0"/>
                  </a:cubicBezTo>
                  <a:cubicBezTo>
                    <a:pt x="47" y="0"/>
                    <a:pt x="55" y="3"/>
                    <a:pt x="61" y="10"/>
                  </a:cubicBezTo>
                  <a:cubicBezTo>
                    <a:pt x="67" y="16"/>
                    <a:pt x="70" y="25"/>
                    <a:pt x="70" y="36"/>
                  </a:cubicBezTo>
                  <a:cubicBezTo>
                    <a:pt x="70" y="45"/>
                    <a:pt x="70" y="45"/>
                    <a:pt x="70" y="45"/>
                  </a:cubicBezTo>
                  <a:cubicBezTo>
                    <a:pt x="17" y="45"/>
                    <a:pt x="17" y="45"/>
                    <a:pt x="17" y="45"/>
                  </a:cubicBezTo>
                  <a:cubicBezTo>
                    <a:pt x="17" y="53"/>
                    <a:pt x="19" y="59"/>
                    <a:pt x="23" y="63"/>
                  </a:cubicBezTo>
                  <a:cubicBezTo>
                    <a:pt x="27" y="67"/>
                    <a:pt x="33" y="69"/>
                    <a:pt x="40" y="69"/>
                  </a:cubicBezTo>
                  <a:cubicBezTo>
                    <a:pt x="45" y="69"/>
                    <a:pt x="49" y="69"/>
                    <a:pt x="53" y="68"/>
                  </a:cubicBezTo>
                  <a:cubicBezTo>
                    <a:pt x="57" y="67"/>
                    <a:pt x="62" y="66"/>
                    <a:pt x="66" y="64"/>
                  </a:cubicBezTo>
                  <a:cubicBezTo>
                    <a:pt x="66" y="77"/>
                    <a:pt x="66" y="77"/>
                    <a:pt x="66" y="77"/>
                  </a:cubicBezTo>
                  <a:cubicBezTo>
                    <a:pt x="62" y="79"/>
                    <a:pt x="58" y="81"/>
                    <a:pt x="54" y="82"/>
                  </a:cubicBezTo>
                  <a:cubicBezTo>
                    <a:pt x="49" y="82"/>
                    <a:pt x="45" y="83"/>
                    <a:pt x="39" y="83"/>
                  </a:cubicBezTo>
                  <a:close/>
                  <a:moveTo>
                    <a:pt x="36" y="13"/>
                  </a:moveTo>
                  <a:cubicBezTo>
                    <a:pt x="31" y="13"/>
                    <a:pt x="26" y="15"/>
                    <a:pt x="23" y="18"/>
                  </a:cubicBezTo>
                  <a:cubicBezTo>
                    <a:pt x="20" y="21"/>
                    <a:pt x="18" y="26"/>
                    <a:pt x="17" y="33"/>
                  </a:cubicBezTo>
                  <a:cubicBezTo>
                    <a:pt x="54" y="33"/>
                    <a:pt x="54" y="33"/>
                    <a:pt x="54" y="33"/>
                  </a:cubicBezTo>
                  <a:cubicBezTo>
                    <a:pt x="53" y="26"/>
                    <a:pt x="52" y="21"/>
                    <a:pt x="49" y="18"/>
                  </a:cubicBezTo>
                  <a:cubicBezTo>
                    <a:pt x="46" y="15"/>
                    <a:pt x="41" y="13"/>
                    <a:pt x="36" y="13"/>
                  </a:cubicBezTo>
                  <a:close/>
                </a:path>
              </a:pathLst>
            </a:custGeom>
            <a:solidFill>
              <a:srgbClr val="C0181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28" name="Freeform 20"/>
            <p:cNvSpPr>
              <a:spLocks/>
            </p:cNvSpPr>
            <p:nvPr/>
          </p:nvSpPr>
          <p:spPr bwMode="auto">
            <a:xfrm>
              <a:off x="1086" y="1147"/>
              <a:ext cx="60" cy="117"/>
            </a:xfrm>
            <a:custGeom>
              <a:avLst/>
              <a:gdLst>
                <a:gd name="T0" fmla="*/ 39 w 51"/>
                <a:gd name="T1" fmla="*/ 85 h 99"/>
                <a:gd name="T2" fmla="*/ 51 w 51"/>
                <a:gd name="T3" fmla="*/ 83 h 99"/>
                <a:gd name="T4" fmla="*/ 51 w 51"/>
                <a:gd name="T5" fmla="*/ 96 h 99"/>
                <a:gd name="T6" fmla="*/ 44 w 51"/>
                <a:gd name="T7" fmla="*/ 98 h 99"/>
                <a:gd name="T8" fmla="*/ 35 w 51"/>
                <a:gd name="T9" fmla="*/ 99 h 99"/>
                <a:gd name="T10" fmla="*/ 11 w 51"/>
                <a:gd name="T11" fmla="*/ 73 h 99"/>
                <a:gd name="T12" fmla="*/ 11 w 51"/>
                <a:gd name="T13" fmla="*/ 30 h 99"/>
                <a:gd name="T14" fmla="*/ 0 w 51"/>
                <a:gd name="T15" fmla="*/ 30 h 99"/>
                <a:gd name="T16" fmla="*/ 0 w 51"/>
                <a:gd name="T17" fmla="*/ 23 h 99"/>
                <a:gd name="T18" fmla="*/ 11 w 51"/>
                <a:gd name="T19" fmla="*/ 17 h 99"/>
                <a:gd name="T20" fmla="*/ 17 w 51"/>
                <a:gd name="T21" fmla="*/ 0 h 99"/>
                <a:gd name="T22" fmla="*/ 28 w 51"/>
                <a:gd name="T23" fmla="*/ 0 h 99"/>
                <a:gd name="T24" fmla="*/ 28 w 51"/>
                <a:gd name="T25" fmla="*/ 17 h 99"/>
                <a:gd name="T26" fmla="*/ 50 w 51"/>
                <a:gd name="T27" fmla="*/ 17 h 99"/>
                <a:gd name="T28" fmla="*/ 50 w 51"/>
                <a:gd name="T29" fmla="*/ 30 h 99"/>
                <a:gd name="T30" fmla="*/ 28 w 51"/>
                <a:gd name="T31" fmla="*/ 30 h 99"/>
                <a:gd name="T32" fmla="*/ 28 w 51"/>
                <a:gd name="T33" fmla="*/ 73 h 99"/>
                <a:gd name="T34" fmla="*/ 31 w 51"/>
                <a:gd name="T35" fmla="*/ 82 h 99"/>
                <a:gd name="T36" fmla="*/ 39 w 51"/>
                <a:gd name="T37" fmla="*/ 85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1" h="99">
                  <a:moveTo>
                    <a:pt x="39" y="85"/>
                  </a:moveTo>
                  <a:cubicBezTo>
                    <a:pt x="43" y="85"/>
                    <a:pt x="47" y="84"/>
                    <a:pt x="51" y="83"/>
                  </a:cubicBezTo>
                  <a:cubicBezTo>
                    <a:pt x="51" y="96"/>
                    <a:pt x="51" y="96"/>
                    <a:pt x="51" y="96"/>
                  </a:cubicBezTo>
                  <a:cubicBezTo>
                    <a:pt x="49" y="97"/>
                    <a:pt x="47" y="97"/>
                    <a:pt x="44" y="98"/>
                  </a:cubicBezTo>
                  <a:cubicBezTo>
                    <a:pt x="41" y="99"/>
                    <a:pt x="38" y="99"/>
                    <a:pt x="35" y="99"/>
                  </a:cubicBezTo>
                  <a:cubicBezTo>
                    <a:pt x="19" y="99"/>
                    <a:pt x="11" y="90"/>
                    <a:pt x="11" y="73"/>
                  </a:cubicBezTo>
                  <a:cubicBezTo>
                    <a:pt x="11" y="30"/>
                    <a:pt x="11" y="30"/>
                    <a:pt x="11" y="30"/>
                  </a:cubicBezTo>
                  <a:cubicBezTo>
                    <a:pt x="0" y="30"/>
                    <a:pt x="0" y="30"/>
                    <a:pt x="0" y="30"/>
                  </a:cubicBezTo>
                  <a:cubicBezTo>
                    <a:pt x="0" y="23"/>
                    <a:pt x="0" y="23"/>
                    <a:pt x="0" y="23"/>
                  </a:cubicBezTo>
                  <a:cubicBezTo>
                    <a:pt x="11" y="17"/>
                    <a:pt x="11" y="17"/>
                    <a:pt x="11" y="17"/>
                  </a:cubicBezTo>
                  <a:cubicBezTo>
                    <a:pt x="17" y="0"/>
                    <a:pt x="17" y="0"/>
                    <a:pt x="17" y="0"/>
                  </a:cubicBezTo>
                  <a:cubicBezTo>
                    <a:pt x="28" y="0"/>
                    <a:pt x="28" y="0"/>
                    <a:pt x="28" y="0"/>
                  </a:cubicBezTo>
                  <a:cubicBezTo>
                    <a:pt x="28" y="17"/>
                    <a:pt x="28" y="17"/>
                    <a:pt x="28" y="17"/>
                  </a:cubicBezTo>
                  <a:cubicBezTo>
                    <a:pt x="50" y="17"/>
                    <a:pt x="50" y="17"/>
                    <a:pt x="50" y="17"/>
                  </a:cubicBezTo>
                  <a:cubicBezTo>
                    <a:pt x="50" y="30"/>
                    <a:pt x="50" y="30"/>
                    <a:pt x="50" y="30"/>
                  </a:cubicBezTo>
                  <a:cubicBezTo>
                    <a:pt x="28" y="30"/>
                    <a:pt x="28" y="30"/>
                    <a:pt x="28" y="30"/>
                  </a:cubicBezTo>
                  <a:cubicBezTo>
                    <a:pt x="28" y="73"/>
                    <a:pt x="28" y="73"/>
                    <a:pt x="28" y="73"/>
                  </a:cubicBezTo>
                  <a:cubicBezTo>
                    <a:pt x="28" y="77"/>
                    <a:pt x="29" y="80"/>
                    <a:pt x="31" y="82"/>
                  </a:cubicBezTo>
                  <a:cubicBezTo>
                    <a:pt x="33" y="84"/>
                    <a:pt x="35" y="85"/>
                    <a:pt x="39" y="85"/>
                  </a:cubicBezTo>
                  <a:close/>
                </a:path>
              </a:pathLst>
            </a:custGeom>
            <a:solidFill>
              <a:srgbClr val="C0181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29" name="Freeform 21"/>
            <p:cNvSpPr>
              <a:spLocks/>
            </p:cNvSpPr>
            <p:nvPr/>
          </p:nvSpPr>
          <p:spPr bwMode="auto">
            <a:xfrm>
              <a:off x="1163" y="1129"/>
              <a:ext cx="84" cy="133"/>
            </a:xfrm>
            <a:custGeom>
              <a:avLst/>
              <a:gdLst>
                <a:gd name="T0" fmla="*/ 71 w 71"/>
                <a:gd name="T1" fmla="*/ 112 h 112"/>
                <a:gd name="T2" fmla="*/ 54 w 71"/>
                <a:gd name="T3" fmla="*/ 112 h 112"/>
                <a:gd name="T4" fmla="*/ 54 w 71"/>
                <a:gd name="T5" fmla="*/ 63 h 112"/>
                <a:gd name="T6" fmla="*/ 50 w 71"/>
                <a:gd name="T7" fmla="*/ 49 h 112"/>
                <a:gd name="T8" fmla="*/ 38 w 71"/>
                <a:gd name="T9" fmla="*/ 45 h 112"/>
                <a:gd name="T10" fmla="*/ 22 w 71"/>
                <a:gd name="T11" fmla="*/ 51 h 112"/>
                <a:gd name="T12" fmla="*/ 17 w 71"/>
                <a:gd name="T13" fmla="*/ 73 h 112"/>
                <a:gd name="T14" fmla="*/ 17 w 71"/>
                <a:gd name="T15" fmla="*/ 112 h 112"/>
                <a:gd name="T16" fmla="*/ 0 w 71"/>
                <a:gd name="T17" fmla="*/ 112 h 112"/>
                <a:gd name="T18" fmla="*/ 0 w 71"/>
                <a:gd name="T19" fmla="*/ 0 h 112"/>
                <a:gd name="T20" fmla="*/ 17 w 71"/>
                <a:gd name="T21" fmla="*/ 0 h 112"/>
                <a:gd name="T22" fmla="*/ 17 w 71"/>
                <a:gd name="T23" fmla="*/ 28 h 112"/>
                <a:gd name="T24" fmla="*/ 17 w 71"/>
                <a:gd name="T25" fmla="*/ 43 h 112"/>
                <a:gd name="T26" fmla="*/ 18 w 71"/>
                <a:gd name="T27" fmla="*/ 43 h 112"/>
                <a:gd name="T28" fmla="*/ 27 w 71"/>
                <a:gd name="T29" fmla="*/ 34 h 112"/>
                <a:gd name="T30" fmla="*/ 42 w 71"/>
                <a:gd name="T31" fmla="*/ 31 h 112"/>
                <a:gd name="T32" fmla="*/ 71 w 71"/>
                <a:gd name="T33" fmla="*/ 60 h 112"/>
                <a:gd name="T34" fmla="*/ 71 w 71"/>
                <a:gd name="T35" fmla="*/ 112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1" h="112">
                  <a:moveTo>
                    <a:pt x="71" y="112"/>
                  </a:moveTo>
                  <a:cubicBezTo>
                    <a:pt x="54" y="112"/>
                    <a:pt x="54" y="112"/>
                    <a:pt x="54" y="112"/>
                  </a:cubicBezTo>
                  <a:cubicBezTo>
                    <a:pt x="54" y="63"/>
                    <a:pt x="54" y="63"/>
                    <a:pt x="54" y="63"/>
                  </a:cubicBezTo>
                  <a:cubicBezTo>
                    <a:pt x="54" y="57"/>
                    <a:pt x="52" y="52"/>
                    <a:pt x="50" y="49"/>
                  </a:cubicBezTo>
                  <a:cubicBezTo>
                    <a:pt x="47" y="46"/>
                    <a:pt x="44" y="45"/>
                    <a:pt x="38" y="45"/>
                  </a:cubicBezTo>
                  <a:cubicBezTo>
                    <a:pt x="31" y="45"/>
                    <a:pt x="26" y="47"/>
                    <a:pt x="22" y="51"/>
                  </a:cubicBezTo>
                  <a:cubicBezTo>
                    <a:pt x="19" y="56"/>
                    <a:pt x="17" y="63"/>
                    <a:pt x="17" y="73"/>
                  </a:cubicBezTo>
                  <a:cubicBezTo>
                    <a:pt x="17" y="112"/>
                    <a:pt x="17" y="112"/>
                    <a:pt x="17" y="112"/>
                  </a:cubicBezTo>
                  <a:cubicBezTo>
                    <a:pt x="0" y="112"/>
                    <a:pt x="0" y="112"/>
                    <a:pt x="0" y="112"/>
                  </a:cubicBezTo>
                  <a:cubicBezTo>
                    <a:pt x="0" y="0"/>
                    <a:pt x="0" y="0"/>
                    <a:pt x="0" y="0"/>
                  </a:cubicBezTo>
                  <a:cubicBezTo>
                    <a:pt x="17" y="0"/>
                    <a:pt x="17" y="0"/>
                    <a:pt x="17" y="0"/>
                  </a:cubicBezTo>
                  <a:cubicBezTo>
                    <a:pt x="17" y="28"/>
                    <a:pt x="17" y="28"/>
                    <a:pt x="17" y="28"/>
                  </a:cubicBezTo>
                  <a:cubicBezTo>
                    <a:pt x="17" y="33"/>
                    <a:pt x="17" y="38"/>
                    <a:pt x="17" y="43"/>
                  </a:cubicBezTo>
                  <a:cubicBezTo>
                    <a:pt x="18" y="43"/>
                    <a:pt x="18" y="43"/>
                    <a:pt x="18" y="43"/>
                  </a:cubicBezTo>
                  <a:cubicBezTo>
                    <a:pt x="20" y="39"/>
                    <a:pt x="23" y="36"/>
                    <a:pt x="27" y="34"/>
                  </a:cubicBezTo>
                  <a:cubicBezTo>
                    <a:pt x="31" y="32"/>
                    <a:pt x="36" y="31"/>
                    <a:pt x="42" y="31"/>
                  </a:cubicBezTo>
                  <a:cubicBezTo>
                    <a:pt x="61" y="31"/>
                    <a:pt x="71" y="41"/>
                    <a:pt x="71" y="60"/>
                  </a:cubicBezTo>
                  <a:lnTo>
                    <a:pt x="71" y="112"/>
                  </a:lnTo>
                  <a:close/>
                </a:path>
              </a:pathLst>
            </a:custGeom>
            <a:solidFill>
              <a:srgbClr val="C0181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30" name="Freeform 22"/>
            <p:cNvSpPr>
              <a:spLocks noEditPoints="1"/>
            </p:cNvSpPr>
            <p:nvPr/>
          </p:nvSpPr>
          <p:spPr bwMode="auto">
            <a:xfrm>
              <a:off x="1268" y="1166"/>
              <a:ext cx="84" cy="98"/>
            </a:xfrm>
            <a:custGeom>
              <a:avLst/>
              <a:gdLst>
                <a:gd name="T0" fmla="*/ 40 w 71"/>
                <a:gd name="T1" fmla="*/ 83 h 83"/>
                <a:gd name="T2" fmla="*/ 11 w 71"/>
                <a:gd name="T3" fmla="*/ 72 h 83"/>
                <a:gd name="T4" fmla="*/ 0 w 71"/>
                <a:gd name="T5" fmla="*/ 42 h 83"/>
                <a:gd name="T6" fmla="*/ 10 w 71"/>
                <a:gd name="T7" fmla="*/ 11 h 83"/>
                <a:gd name="T8" fmla="*/ 37 w 71"/>
                <a:gd name="T9" fmla="*/ 0 h 83"/>
                <a:gd name="T10" fmla="*/ 62 w 71"/>
                <a:gd name="T11" fmla="*/ 10 h 83"/>
                <a:gd name="T12" fmla="*/ 71 w 71"/>
                <a:gd name="T13" fmla="*/ 36 h 83"/>
                <a:gd name="T14" fmla="*/ 71 w 71"/>
                <a:gd name="T15" fmla="*/ 45 h 83"/>
                <a:gd name="T16" fmla="*/ 18 w 71"/>
                <a:gd name="T17" fmla="*/ 45 h 83"/>
                <a:gd name="T18" fmla="*/ 24 w 71"/>
                <a:gd name="T19" fmla="*/ 63 h 83"/>
                <a:gd name="T20" fmla="*/ 41 w 71"/>
                <a:gd name="T21" fmla="*/ 69 h 83"/>
                <a:gd name="T22" fmla="*/ 54 w 71"/>
                <a:gd name="T23" fmla="*/ 68 h 83"/>
                <a:gd name="T24" fmla="*/ 67 w 71"/>
                <a:gd name="T25" fmla="*/ 64 h 83"/>
                <a:gd name="T26" fmla="*/ 67 w 71"/>
                <a:gd name="T27" fmla="*/ 77 h 83"/>
                <a:gd name="T28" fmla="*/ 54 w 71"/>
                <a:gd name="T29" fmla="*/ 82 h 83"/>
                <a:gd name="T30" fmla="*/ 40 w 71"/>
                <a:gd name="T31" fmla="*/ 83 h 83"/>
                <a:gd name="T32" fmla="*/ 37 w 71"/>
                <a:gd name="T33" fmla="*/ 13 h 83"/>
                <a:gd name="T34" fmla="*/ 24 w 71"/>
                <a:gd name="T35" fmla="*/ 18 h 83"/>
                <a:gd name="T36" fmla="*/ 18 w 71"/>
                <a:gd name="T37" fmla="*/ 33 h 83"/>
                <a:gd name="T38" fmla="*/ 54 w 71"/>
                <a:gd name="T39" fmla="*/ 33 h 83"/>
                <a:gd name="T40" fmla="*/ 49 w 71"/>
                <a:gd name="T41" fmla="*/ 18 h 83"/>
                <a:gd name="T42" fmla="*/ 37 w 71"/>
                <a:gd name="T43" fmla="*/ 1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1" h="83">
                  <a:moveTo>
                    <a:pt x="40" y="83"/>
                  </a:moveTo>
                  <a:cubicBezTo>
                    <a:pt x="27" y="83"/>
                    <a:pt x="18" y="79"/>
                    <a:pt x="11" y="72"/>
                  </a:cubicBezTo>
                  <a:cubicBezTo>
                    <a:pt x="4" y="65"/>
                    <a:pt x="0" y="55"/>
                    <a:pt x="0" y="42"/>
                  </a:cubicBezTo>
                  <a:cubicBezTo>
                    <a:pt x="0" y="29"/>
                    <a:pt x="3" y="19"/>
                    <a:pt x="10" y="11"/>
                  </a:cubicBezTo>
                  <a:cubicBezTo>
                    <a:pt x="16" y="4"/>
                    <a:pt x="25" y="0"/>
                    <a:pt x="37" y="0"/>
                  </a:cubicBezTo>
                  <a:cubicBezTo>
                    <a:pt x="47" y="0"/>
                    <a:pt x="55" y="3"/>
                    <a:pt x="62" y="10"/>
                  </a:cubicBezTo>
                  <a:cubicBezTo>
                    <a:pt x="68" y="16"/>
                    <a:pt x="71" y="25"/>
                    <a:pt x="71" y="36"/>
                  </a:cubicBezTo>
                  <a:cubicBezTo>
                    <a:pt x="71" y="45"/>
                    <a:pt x="71" y="45"/>
                    <a:pt x="71" y="45"/>
                  </a:cubicBezTo>
                  <a:cubicBezTo>
                    <a:pt x="18" y="45"/>
                    <a:pt x="18" y="45"/>
                    <a:pt x="18" y="45"/>
                  </a:cubicBezTo>
                  <a:cubicBezTo>
                    <a:pt x="18" y="53"/>
                    <a:pt x="20" y="59"/>
                    <a:pt x="24" y="63"/>
                  </a:cubicBezTo>
                  <a:cubicBezTo>
                    <a:pt x="28" y="67"/>
                    <a:pt x="33" y="69"/>
                    <a:pt x="41" y="69"/>
                  </a:cubicBezTo>
                  <a:cubicBezTo>
                    <a:pt x="45" y="69"/>
                    <a:pt x="50" y="69"/>
                    <a:pt x="54" y="68"/>
                  </a:cubicBezTo>
                  <a:cubicBezTo>
                    <a:pt x="58" y="67"/>
                    <a:pt x="62" y="66"/>
                    <a:pt x="67" y="64"/>
                  </a:cubicBezTo>
                  <a:cubicBezTo>
                    <a:pt x="67" y="77"/>
                    <a:pt x="67" y="77"/>
                    <a:pt x="67" y="77"/>
                  </a:cubicBezTo>
                  <a:cubicBezTo>
                    <a:pt x="63" y="79"/>
                    <a:pt x="58" y="81"/>
                    <a:pt x="54" y="82"/>
                  </a:cubicBezTo>
                  <a:cubicBezTo>
                    <a:pt x="50" y="82"/>
                    <a:pt x="45" y="83"/>
                    <a:pt x="40" y="83"/>
                  </a:cubicBezTo>
                  <a:close/>
                  <a:moveTo>
                    <a:pt x="37" y="13"/>
                  </a:moveTo>
                  <a:cubicBezTo>
                    <a:pt x="31" y="13"/>
                    <a:pt x="27" y="15"/>
                    <a:pt x="24" y="18"/>
                  </a:cubicBezTo>
                  <a:cubicBezTo>
                    <a:pt x="20" y="21"/>
                    <a:pt x="18" y="26"/>
                    <a:pt x="18" y="33"/>
                  </a:cubicBezTo>
                  <a:cubicBezTo>
                    <a:pt x="54" y="33"/>
                    <a:pt x="54" y="33"/>
                    <a:pt x="54" y="33"/>
                  </a:cubicBezTo>
                  <a:cubicBezTo>
                    <a:pt x="54" y="26"/>
                    <a:pt x="52" y="21"/>
                    <a:pt x="49" y="18"/>
                  </a:cubicBezTo>
                  <a:cubicBezTo>
                    <a:pt x="46" y="15"/>
                    <a:pt x="42" y="13"/>
                    <a:pt x="37" y="13"/>
                  </a:cubicBezTo>
                  <a:close/>
                </a:path>
              </a:pathLst>
            </a:custGeom>
            <a:solidFill>
              <a:srgbClr val="C0181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31" name="Freeform 23"/>
            <p:cNvSpPr>
              <a:spLocks/>
            </p:cNvSpPr>
            <p:nvPr/>
          </p:nvSpPr>
          <p:spPr bwMode="auto">
            <a:xfrm>
              <a:off x="1374" y="1166"/>
              <a:ext cx="58" cy="96"/>
            </a:xfrm>
            <a:custGeom>
              <a:avLst/>
              <a:gdLst>
                <a:gd name="T0" fmla="*/ 40 w 49"/>
                <a:gd name="T1" fmla="*/ 0 h 81"/>
                <a:gd name="T2" fmla="*/ 49 w 49"/>
                <a:gd name="T3" fmla="*/ 1 h 81"/>
                <a:gd name="T4" fmla="*/ 47 w 49"/>
                <a:gd name="T5" fmla="*/ 17 h 81"/>
                <a:gd name="T6" fmla="*/ 40 w 49"/>
                <a:gd name="T7" fmla="*/ 16 h 81"/>
                <a:gd name="T8" fmla="*/ 23 w 49"/>
                <a:gd name="T9" fmla="*/ 22 h 81"/>
                <a:gd name="T10" fmla="*/ 17 w 49"/>
                <a:gd name="T11" fmla="*/ 40 h 81"/>
                <a:gd name="T12" fmla="*/ 17 w 49"/>
                <a:gd name="T13" fmla="*/ 81 h 81"/>
                <a:gd name="T14" fmla="*/ 0 w 49"/>
                <a:gd name="T15" fmla="*/ 81 h 81"/>
                <a:gd name="T16" fmla="*/ 0 w 49"/>
                <a:gd name="T17" fmla="*/ 1 h 81"/>
                <a:gd name="T18" fmla="*/ 13 w 49"/>
                <a:gd name="T19" fmla="*/ 1 h 81"/>
                <a:gd name="T20" fmla="*/ 15 w 49"/>
                <a:gd name="T21" fmla="*/ 16 h 81"/>
                <a:gd name="T22" fmla="*/ 16 w 49"/>
                <a:gd name="T23" fmla="*/ 16 h 81"/>
                <a:gd name="T24" fmla="*/ 27 w 49"/>
                <a:gd name="T25" fmla="*/ 4 h 81"/>
                <a:gd name="T26" fmla="*/ 40 w 49"/>
                <a:gd name="T27" fmla="*/ 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9" h="81">
                  <a:moveTo>
                    <a:pt x="40" y="0"/>
                  </a:moveTo>
                  <a:cubicBezTo>
                    <a:pt x="44" y="0"/>
                    <a:pt x="47" y="0"/>
                    <a:pt x="49" y="1"/>
                  </a:cubicBezTo>
                  <a:cubicBezTo>
                    <a:pt x="47" y="17"/>
                    <a:pt x="47" y="17"/>
                    <a:pt x="47" y="17"/>
                  </a:cubicBezTo>
                  <a:cubicBezTo>
                    <a:pt x="45" y="16"/>
                    <a:pt x="42" y="16"/>
                    <a:pt x="40" y="16"/>
                  </a:cubicBezTo>
                  <a:cubicBezTo>
                    <a:pt x="33" y="16"/>
                    <a:pt x="27" y="18"/>
                    <a:pt x="23" y="22"/>
                  </a:cubicBezTo>
                  <a:cubicBezTo>
                    <a:pt x="19" y="27"/>
                    <a:pt x="17" y="33"/>
                    <a:pt x="17" y="40"/>
                  </a:cubicBezTo>
                  <a:cubicBezTo>
                    <a:pt x="17" y="81"/>
                    <a:pt x="17" y="81"/>
                    <a:pt x="17" y="81"/>
                  </a:cubicBezTo>
                  <a:cubicBezTo>
                    <a:pt x="0" y="81"/>
                    <a:pt x="0" y="81"/>
                    <a:pt x="0" y="81"/>
                  </a:cubicBezTo>
                  <a:cubicBezTo>
                    <a:pt x="0" y="1"/>
                    <a:pt x="0" y="1"/>
                    <a:pt x="0" y="1"/>
                  </a:cubicBezTo>
                  <a:cubicBezTo>
                    <a:pt x="13" y="1"/>
                    <a:pt x="13" y="1"/>
                    <a:pt x="13" y="1"/>
                  </a:cubicBezTo>
                  <a:cubicBezTo>
                    <a:pt x="15" y="16"/>
                    <a:pt x="15" y="16"/>
                    <a:pt x="15" y="16"/>
                  </a:cubicBezTo>
                  <a:cubicBezTo>
                    <a:pt x="16" y="16"/>
                    <a:pt x="16" y="16"/>
                    <a:pt x="16" y="16"/>
                  </a:cubicBezTo>
                  <a:cubicBezTo>
                    <a:pt x="19" y="11"/>
                    <a:pt x="22" y="7"/>
                    <a:pt x="27" y="4"/>
                  </a:cubicBezTo>
                  <a:cubicBezTo>
                    <a:pt x="31" y="1"/>
                    <a:pt x="36" y="0"/>
                    <a:pt x="40" y="0"/>
                  </a:cubicBezTo>
                  <a:close/>
                </a:path>
              </a:pathLst>
            </a:custGeom>
            <a:solidFill>
              <a:srgbClr val="C0181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32" name="Freeform 24"/>
            <p:cNvSpPr>
              <a:spLocks noEditPoints="1"/>
            </p:cNvSpPr>
            <p:nvPr/>
          </p:nvSpPr>
          <p:spPr bwMode="auto">
            <a:xfrm>
              <a:off x="1495" y="1131"/>
              <a:ext cx="22" cy="131"/>
            </a:xfrm>
            <a:custGeom>
              <a:avLst/>
              <a:gdLst>
                <a:gd name="T0" fmla="*/ 0 w 19"/>
                <a:gd name="T1" fmla="*/ 9 h 110"/>
                <a:gd name="T2" fmla="*/ 2 w 19"/>
                <a:gd name="T3" fmla="*/ 2 h 110"/>
                <a:gd name="T4" fmla="*/ 9 w 19"/>
                <a:gd name="T5" fmla="*/ 0 h 110"/>
                <a:gd name="T6" fmla="*/ 16 w 19"/>
                <a:gd name="T7" fmla="*/ 2 h 110"/>
                <a:gd name="T8" fmla="*/ 19 w 19"/>
                <a:gd name="T9" fmla="*/ 9 h 110"/>
                <a:gd name="T10" fmla="*/ 16 w 19"/>
                <a:gd name="T11" fmla="*/ 16 h 110"/>
                <a:gd name="T12" fmla="*/ 9 w 19"/>
                <a:gd name="T13" fmla="*/ 19 h 110"/>
                <a:gd name="T14" fmla="*/ 2 w 19"/>
                <a:gd name="T15" fmla="*/ 16 h 110"/>
                <a:gd name="T16" fmla="*/ 0 w 19"/>
                <a:gd name="T17" fmla="*/ 9 h 110"/>
                <a:gd name="T18" fmla="*/ 18 w 19"/>
                <a:gd name="T19" fmla="*/ 110 h 110"/>
                <a:gd name="T20" fmla="*/ 1 w 19"/>
                <a:gd name="T21" fmla="*/ 110 h 110"/>
                <a:gd name="T22" fmla="*/ 1 w 19"/>
                <a:gd name="T23" fmla="*/ 30 h 110"/>
                <a:gd name="T24" fmla="*/ 18 w 19"/>
                <a:gd name="T25" fmla="*/ 30 h 110"/>
                <a:gd name="T26" fmla="*/ 18 w 19"/>
                <a:gd name="T27" fmla="*/ 11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110">
                  <a:moveTo>
                    <a:pt x="0" y="9"/>
                  </a:moveTo>
                  <a:cubicBezTo>
                    <a:pt x="0" y="6"/>
                    <a:pt x="1" y="4"/>
                    <a:pt x="2" y="2"/>
                  </a:cubicBezTo>
                  <a:cubicBezTo>
                    <a:pt x="4" y="1"/>
                    <a:pt x="6" y="0"/>
                    <a:pt x="9" y="0"/>
                  </a:cubicBezTo>
                  <a:cubicBezTo>
                    <a:pt x="12" y="0"/>
                    <a:pt x="15" y="1"/>
                    <a:pt x="16" y="2"/>
                  </a:cubicBezTo>
                  <a:cubicBezTo>
                    <a:pt x="18" y="4"/>
                    <a:pt x="19" y="6"/>
                    <a:pt x="19" y="9"/>
                  </a:cubicBezTo>
                  <a:cubicBezTo>
                    <a:pt x="19" y="12"/>
                    <a:pt x="18" y="14"/>
                    <a:pt x="16" y="16"/>
                  </a:cubicBezTo>
                  <a:cubicBezTo>
                    <a:pt x="15" y="18"/>
                    <a:pt x="12" y="19"/>
                    <a:pt x="9" y="19"/>
                  </a:cubicBezTo>
                  <a:cubicBezTo>
                    <a:pt x="6" y="19"/>
                    <a:pt x="4" y="18"/>
                    <a:pt x="2" y="16"/>
                  </a:cubicBezTo>
                  <a:cubicBezTo>
                    <a:pt x="1" y="14"/>
                    <a:pt x="0" y="12"/>
                    <a:pt x="0" y="9"/>
                  </a:cubicBezTo>
                  <a:close/>
                  <a:moveTo>
                    <a:pt x="18" y="110"/>
                  </a:moveTo>
                  <a:cubicBezTo>
                    <a:pt x="1" y="110"/>
                    <a:pt x="1" y="110"/>
                    <a:pt x="1" y="110"/>
                  </a:cubicBezTo>
                  <a:cubicBezTo>
                    <a:pt x="1" y="30"/>
                    <a:pt x="1" y="30"/>
                    <a:pt x="1" y="30"/>
                  </a:cubicBezTo>
                  <a:cubicBezTo>
                    <a:pt x="18" y="30"/>
                    <a:pt x="18" y="30"/>
                    <a:pt x="18" y="30"/>
                  </a:cubicBezTo>
                  <a:lnTo>
                    <a:pt x="18" y="110"/>
                  </a:lnTo>
                  <a:close/>
                </a:path>
              </a:pathLst>
            </a:custGeom>
            <a:solidFill>
              <a:srgbClr val="C0181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33" name="Freeform 25"/>
            <p:cNvSpPr>
              <a:spLocks/>
            </p:cNvSpPr>
            <p:nvPr/>
          </p:nvSpPr>
          <p:spPr bwMode="auto">
            <a:xfrm>
              <a:off x="1537" y="1166"/>
              <a:ext cx="70" cy="98"/>
            </a:xfrm>
            <a:custGeom>
              <a:avLst/>
              <a:gdLst>
                <a:gd name="T0" fmla="*/ 59 w 59"/>
                <a:gd name="T1" fmla="*/ 59 h 83"/>
                <a:gd name="T2" fmla="*/ 50 w 59"/>
                <a:gd name="T3" fmla="*/ 77 h 83"/>
                <a:gd name="T4" fmla="*/ 26 w 59"/>
                <a:gd name="T5" fmla="*/ 83 h 83"/>
                <a:gd name="T6" fmla="*/ 0 w 59"/>
                <a:gd name="T7" fmla="*/ 78 h 83"/>
                <a:gd name="T8" fmla="*/ 0 w 59"/>
                <a:gd name="T9" fmla="*/ 63 h 83"/>
                <a:gd name="T10" fmla="*/ 26 w 59"/>
                <a:gd name="T11" fmla="*/ 70 h 83"/>
                <a:gd name="T12" fmla="*/ 42 w 59"/>
                <a:gd name="T13" fmla="*/ 60 h 83"/>
                <a:gd name="T14" fmla="*/ 40 w 59"/>
                <a:gd name="T15" fmla="*/ 55 h 83"/>
                <a:gd name="T16" fmla="*/ 34 w 59"/>
                <a:gd name="T17" fmla="*/ 51 h 83"/>
                <a:gd name="T18" fmla="*/ 23 w 59"/>
                <a:gd name="T19" fmla="*/ 46 h 83"/>
                <a:gd name="T20" fmla="*/ 5 w 59"/>
                <a:gd name="T21" fmla="*/ 35 h 83"/>
                <a:gd name="T22" fmla="*/ 0 w 59"/>
                <a:gd name="T23" fmla="*/ 22 h 83"/>
                <a:gd name="T24" fmla="*/ 8 w 59"/>
                <a:gd name="T25" fmla="*/ 6 h 83"/>
                <a:gd name="T26" fmla="*/ 31 w 59"/>
                <a:gd name="T27" fmla="*/ 0 h 83"/>
                <a:gd name="T28" fmla="*/ 57 w 59"/>
                <a:gd name="T29" fmla="*/ 6 h 83"/>
                <a:gd name="T30" fmla="*/ 52 w 59"/>
                <a:gd name="T31" fmla="*/ 18 h 83"/>
                <a:gd name="T32" fmla="*/ 30 w 59"/>
                <a:gd name="T33" fmla="*/ 13 h 83"/>
                <a:gd name="T34" fmla="*/ 17 w 59"/>
                <a:gd name="T35" fmla="*/ 21 h 83"/>
                <a:gd name="T36" fmla="*/ 20 w 59"/>
                <a:gd name="T37" fmla="*/ 27 h 83"/>
                <a:gd name="T38" fmla="*/ 35 w 59"/>
                <a:gd name="T39" fmla="*/ 34 h 83"/>
                <a:gd name="T40" fmla="*/ 50 w 59"/>
                <a:gd name="T41" fmla="*/ 41 h 83"/>
                <a:gd name="T42" fmla="*/ 56 w 59"/>
                <a:gd name="T43" fmla="*/ 49 h 83"/>
                <a:gd name="T44" fmla="*/ 59 w 59"/>
                <a:gd name="T45" fmla="*/ 59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9" h="83">
                  <a:moveTo>
                    <a:pt x="59" y="59"/>
                  </a:moveTo>
                  <a:cubicBezTo>
                    <a:pt x="59" y="66"/>
                    <a:pt x="56" y="72"/>
                    <a:pt x="50" y="77"/>
                  </a:cubicBezTo>
                  <a:cubicBezTo>
                    <a:pt x="44" y="81"/>
                    <a:pt x="36" y="83"/>
                    <a:pt x="26" y="83"/>
                  </a:cubicBezTo>
                  <a:cubicBezTo>
                    <a:pt x="15" y="83"/>
                    <a:pt x="6" y="81"/>
                    <a:pt x="0" y="78"/>
                  </a:cubicBezTo>
                  <a:cubicBezTo>
                    <a:pt x="0" y="63"/>
                    <a:pt x="0" y="63"/>
                    <a:pt x="0" y="63"/>
                  </a:cubicBezTo>
                  <a:cubicBezTo>
                    <a:pt x="9" y="68"/>
                    <a:pt x="18" y="70"/>
                    <a:pt x="26" y="70"/>
                  </a:cubicBezTo>
                  <a:cubicBezTo>
                    <a:pt x="37" y="70"/>
                    <a:pt x="42" y="67"/>
                    <a:pt x="42" y="60"/>
                  </a:cubicBezTo>
                  <a:cubicBezTo>
                    <a:pt x="42" y="58"/>
                    <a:pt x="41" y="57"/>
                    <a:pt x="40" y="55"/>
                  </a:cubicBezTo>
                  <a:cubicBezTo>
                    <a:pt x="39" y="54"/>
                    <a:pt x="37" y="53"/>
                    <a:pt x="34" y="51"/>
                  </a:cubicBezTo>
                  <a:cubicBezTo>
                    <a:pt x="32" y="50"/>
                    <a:pt x="28" y="48"/>
                    <a:pt x="23" y="46"/>
                  </a:cubicBezTo>
                  <a:cubicBezTo>
                    <a:pt x="14" y="43"/>
                    <a:pt x="8" y="39"/>
                    <a:pt x="5" y="35"/>
                  </a:cubicBezTo>
                  <a:cubicBezTo>
                    <a:pt x="1" y="32"/>
                    <a:pt x="0" y="27"/>
                    <a:pt x="0" y="22"/>
                  </a:cubicBezTo>
                  <a:cubicBezTo>
                    <a:pt x="0" y="15"/>
                    <a:pt x="3" y="9"/>
                    <a:pt x="8" y="6"/>
                  </a:cubicBezTo>
                  <a:cubicBezTo>
                    <a:pt x="14" y="2"/>
                    <a:pt x="21" y="0"/>
                    <a:pt x="31" y="0"/>
                  </a:cubicBezTo>
                  <a:cubicBezTo>
                    <a:pt x="40" y="0"/>
                    <a:pt x="49" y="2"/>
                    <a:pt x="57" y="6"/>
                  </a:cubicBezTo>
                  <a:cubicBezTo>
                    <a:pt x="52" y="18"/>
                    <a:pt x="52" y="18"/>
                    <a:pt x="52" y="18"/>
                  </a:cubicBezTo>
                  <a:cubicBezTo>
                    <a:pt x="43" y="15"/>
                    <a:pt x="36" y="13"/>
                    <a:pt x="30" y="13"/>
                  </a:cubicBezTo>
                  <a:cubicBezTo>
                    <a:pt x="21" y="13"/>
                    <a:pt x="17" y="16"/>
                    <a:pt x="17" y="21"/>
                  </a:cubicBezTo>
                  <a:cubicBezTo>
                    <a:pt x="17" y="23"/>
                    <a:pt x="18" y="25"/>
                    <a:pt x="20" y="27"/>
                  </a:cubicBezTo>
                  <a:cubicBezTo>
                    <a:pt x="22" y="29"/>
                    <a:pt x="28" y="31"/>
                    <a:pt x="35" y="34"/>
                  </a:cubicBezTo>
                  <a:cubicBezTo>
                    <a:pt x="42" y="37"/>
                    <a:pt x="47" y="39"/>
                    <a:pt x="50" y="41"/>
                  </a:cubicBezTo>
                  <a:cubicBezTo>
                    <a:pt x="53" y="43"/>
                    <a:pt x="55" y="46"/>
                    <a:pt x="56" y="49"/>
                  </a:cubicBezTo>
                  <a:cubicBezTo>
                    <a:pt x="58" y="51"/>
                    <a:pt x="59" y="55"/>
                    <a:pt x="59" y="59"/>
                  </a:cubicBezTo>
                  <a:close/>
                </a:path>
              </a:pathLst>
            </a:custGeom>
            <a:solidFill>
              <a:srgbClr val="C0181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34" name="Freeform 26"/>
            <p:cNvSpPr>
              <a:spLocks noEditPoints="1"/>
            </p:cNvSpPr>
            <p:nvPr/>
          </p:nvSpPr>
          <p:spPr bwMode="auto">
            <a:xfrm>
              <a:off x="1675" y="1166"/>
              <a:ext cx="85" cy="139"/>
            </a:xfrm>
            <a:custGeom>
              <a:avLst/>
              <a:gdLst>
                <a:gd name="T0" fmla="*/ 40 w 72"/>
                <a:gd name="T1" fmla="*/ 83 h 117"/>
                <a:gd name="T2" fmla="*/ 17 w 72"/>
                <a:gd name="T3" fmla="*/ 72 h 117"/>
                <a:gd name="T4" fmla="*/ 16 w 72"/>
                <a:gd name="T5" fmla="*/ 72 h 117"/>
                <a:gd name="T6" fmla="*/ 17 w 72"/>
                <a:gd name="T7" fmla="*/ 84 h 117"/>
                <a:gd name="T8" fmla="*/ 17 w 72"/>
                <a:gd name="T9" fmla="*/ 117 h 117"/>
                <a:gd name="T10" fmla="*/ 0 w 72"/>
                <a:gd name="T11" fmla="*/ 117 h 117"/>
                <a:gd name="T12" fmla="*/ 0 w 72"/>
                <a:gd name="T13" fmla="*/ 1 h 117"/>
                <a:gd name="T14" fmla="*/ 14 w 72"/>
                <a:gd name="T15" fmla="*/ 1 h 117"/>
                <a:gd name="T16" fmla="*/ 16 w 72"/>
                <a:gd name="T17" fmla="*/ 12 h 117"/>
                <a:gd name="T18" fmla="*/ 17 w 72"/>
                <a:gd name="T19" fmla="*/ 12 h 117"/>
                <a:gd name="T20" fmla="*/ 41 w 72"/>
                <a:gd name="T21" fmla="*/ 0 h 117"/>
                <a:gd name="T22" fmla="*/ 64 w 72"/>
                <a:gd name="T23" fmla="*/ 11 h 117"/>
                <a:gd name="T24" fmla="*/ 72 w 72"/>
                <a:gd name="T25" fmla="*/ 41 h 117"/>
                <a:gd name="T26" fmla="*/ 64 w 72"/>
                <a:gd name="T27" fmla="*/ 72 h 117"/>
                <a:gd name="T28" fmla="*/ 40 w 72"/>
                <a:gd name="T29" fmla="*/ 83 h 117"/>
                <a:gd name="T30" fmla="*/ 36 w 72"/>
                <a:gd name="T31" fmla="*/ 14 h 117"/>
                <a:gd name="T32" fmla="*/ 22 w 72"/>
                <a:gd name="T33" fmla="*/ 20 h 117"/>
                <a:gd name="T34" fmla="*/ 17 w 72"/>
                <a:gd name="T35" fmla="*/ 39 h 117"/>
                <a:gd name="T36" fmla="*/ 17 w 72"/>
                <a:gd name="T37" fmla="*/ 41 h 117"/>
                <a:gd name="T38" fmla="*/ 22 w 72"/>
                <a:gd name="T39" fmla="*/ 62 h 117"/>
                <a:gd name="T40" fmla="*/ 37 w 72"/>
                <a:gd name="T41" fmla="*/ 69 h 117"/>
                <a:gd name="T42" fmla="*/ 50 w 72"/>
                <a:gd name="T43" fmla="*/ 62 h 117"/>
                <a:gd name="T44" fmla="*/ 55 w 72"/>
                <a:gd name="T45" fmla="*/ 41 h 117"/>
                <a:gd name="T46" fmla="*/ 50 w 72"/>
                <a:gd name="T47" fmla="*/ 21 h 117"/>
                <a:gd name="T48" fmla="*/ 36 w 72"/>
                <a:gd name="T49" fmla="*/ 14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2" h="117">
                  <a:moveTo>
                    <a:pt x="40" y="83"/>
                  </a:moveTo>
                  <a:cubicBezTo>
                    <a:pt x="30" y="83"/>
                    <a:pt x="23" y="79"/>
                    <a:pt x="17" y="72"/>
                  </a:cubicBezTo>
                  <a:cubicBezTo>
                    <a:pt x="16" y="72"/>
                    <a:pt x="16" y="72"/>
                    <a:pt x="16" y="72"/>
                  </a:cubicBezTo>
                  <a:cubicBezTo>
                    <a:pt x="17" y="79"/>
                    <a:pt x="17" y="83"/>
                    <a:pt x="17" y="84"/>
                  </a:cubicBezTo>
                  <a:cubicBezTo>
                    <a:pt x="17" y="117"/>
                    <a:pt x="17" y="117"/>
                    <a:pt x="17" y="117"/>
                  </a:cubicBezTo>
                  <a:cubicBezTo>
                    <a:pt x="0" y="117"/>
                    <a:pt x="0" y="117"/>
                    <a:pt x="0" y="117"/>
                  </a:cubicBezTo>
                  <a:cubicBezTo>
                    <a:pt x="0" y="1"/>
                    <a:pt x="0" y="1"/>
                    <a:pt x="0" y="1"/>
                  </a:cubicBezTo>
                  <a:cubicBezTo>
                    <a:pt x="14" y="1"/>
                    <a:pt x="14" y="1"/>
                    <a:pt x="14" y="1"/>
                  </a:cubicBezTo>
                  <a:cubicBezTo>
                    <a:pt x="14" y="3"/>
                    <a:pt x="15" y="6"/>
                    <a:pt x="16" y="12"/>
                  </a:cubicBezTo>
                  <a:cubicBezTo>
                    <a:pt x="17" y="12"/>
                    <a:pt x="17" y="12"/>
                    <a:pt x="17" y="12"/>
                  </a:cubicBezTo>
                  <a:cubicBezTo>
                    <a:pt x="22" y="4"/>
                    <a:pt x="30" y="0"/>
                    <a:pt x="41" y="0"/>
                  </a:cubicBezTo>
                  <a:cubicBezTo>
                    <a:pt x="51" y="0"/>
                    <a:pt x="59" y="4"/>
                    <a:pt x="64" y="11"/>
                  </a:cubicBezTo>
                  <a:cubicBezTo>
                    <a:pt x="70" y="18"/>
                    <a:pt x="72" y="28"/>
                    <a:pt x="72" y="41"/>
                  </a:cubicBezTo>
                  <a:cubicBezTo>
                    <a:pt x="72" y="54"/>
                    <a:pt x="70" y="64"/>
                    <a:pt x="64" y="72"/>
                  </a:cubicBezTo>
                  <a:cubicBezTo>
                    <a:pt x="58" y="79"/>
                    <a:pt x="50" y="83"/>
                    <a:pt x="40" y="83"/>
                  </a:cubicBezTo>
                  <a:close/>
                  <a:moveTo>
                    <a:pt x="36" y="14"/>
                  </a:moveTo>
                  <a:cubicBezTo>
                    <a:pt x="30" y="14"/>
                    <a:pt x="25" y="16"/>
                    <a:pt x="22" y="20"/>
                  </a:cubicBezTo>
                  <a:cubicBezTo>
                    <a:pt x="18" y="24"/>
                    <a:pt x="17" y="30"/>
                    <a:pt x="17" y="39"/>
                  </a:cubicBezTo>
                  <a:cubicBezTo>
                    <a:pt x="17" y="41"/>
                    <a:pt x="17" y="41"/>
                    <a:pt x="17" y="41"/>
                  </a:cubicBezTo>
                  <a:cubicBezTo>
                    <a:pt x="17" y="51"/>
                    <a:pt x="18" y="58"/>
                    <a:pt x="22" y="62"/>
                  </a:cubicBezTo>
                  <a:cubicBezTo>
                    <a:pt x="25" y="67"/>
                    <a:pt x="30" y="69"/>
                    <a:pt x="37" y="69"/>
                  </a:cubicBezTo>
                  <a:cubicBezTo>
                    <a:pt x="43" y="69"/>
                    <a:pt x="47" y="67"/>
                    <a:pt x="50" y="62"/>
                  </a:cubicBezTo>
                  <a:cubicBezTo>
                    <a:pt x="53" y="57"/>
                    <a:pt x="55" y="50"/>
                    <a:pt x="55" y="41"/>
                  </a:cubicBezTo>
                  <a:cubicBezTo>
                    <a:pt x="55" y="32"/>
                    <a:pt x="53" y="25"/>
                    <a:pt x="50" y="21"/>
                  </a:cubicBezTo>
                  <a:cubicBezTo>
                    <a:pt x="47" y="16"/>
                    <a:pt x="42" y="14"/>
                    <a:pt x="36" y="14"/>
                  </a:cubicBezTo>
                  <a:close/>
                </a:path>
              </a:pathLst>
            </a:custGeom>
            <a:solidFill>
              <a:srgbClr val="C0181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35" name="Freeform 27"/>
            <p:cNvSpPr>
              <a:spLocks noEditPoints="1"/>
            </p:cNvSpPr>
            <p:nvPr/>
          </p:nvSpPr>
          <p:spPr bwMode="auto">
            <a:xfrm>
              <a:off x="1778" y="1166"/>
              <a:ext cx="89" cy="98"/>
            </a:xfrm>
            <a:custGeom>
              <a:avLst/>
              <a:gdLst>
                <a:gd name="T0" fmla="*/ 75 w 75"/>
                <a:gd name="T1" fmla="*/ 41 h 83"/>
                <a:gd name="T2" fmla="*/ 65 w 75"/>
                <a:gd name="T3" fmla="*/ 72 h 83"/>
                <a:gd name="T4" fmla="*/ 37 w 75"/>
                <a:gd name="T5" fmla="*/ 83 h 83"/>
                <a:gd name="T6" fmla="*/ 18 w 75"/>
                <a:gd name="T7" fmla="*/ 78 h 83"/>
                <a:gd name="T8" fmla="*/ 4 w 75"/>
                <a:gd name="T9" fmla="*/ 63 h 83"/>
                <a:gd name="T10" fmla="*/ 0 w 75"/>
                <a:gd name="T11" fmla="*/ 41 h 83"/>
                <a:gd name="T12" fmla="*/ 10 w 75"/>
                <a:gd name="T13" fmla="*/ 11 h 83"/>
                <a:gd name="T14" fmla="*/ 38 w 75"/>
                <a:gd name="T15" fmla="*/ 0 h 83"/>
                <a:gd name="T16" fmla="*/ 65 w 75"/>
                <a:gd name="T17" fmla="*/ 11 h 83"/>
                <a:gd name="T18" fmla="*/ 75 w 75"/>
                <a:gd name="T19" fmla="*/ 41 h 83"/>
                <a:gd name="T20" fmla="*/ 17 w 75"/>
                <a:gd name="T21" fmla="*/ 41 h 83"/>
                <a:gd name="T22" fmla="*/ 38 w 75"/>
                <a:gd name="T23" fmla="*/ 69 h 83"/>
                <a:gd name="T24" fmla="*/ 58 w 75"/>
                <a:gd name="T25" fmla="*/ 41 h 83"/>
                <a:gd name="T26" fmla="*/ 38 w 75"/>
                <a:gd name="T27" fmla="*/ 14 h 83"/>
                <a:gd name="T28" fmla="*/ 22 w 75"/>
                <a:gd name="T29" fmla="*/ 21 h 83"/>
                <a:gd name="T30" fmla="*/ 17 w 75"/>
                <a:gd name="T31" fmla="*/ 41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5" h="83">
                  <a:moveTo>
                    <a:pt x="75" y="41"/>
                  </a:moveTo>
                  <a:cubicBezTo>
                    <a:pt x="75" y="54"/>
                    <a:pt x="72" y="64"/>
                    <a:pt x="65" y="72"/>
                  </a:cubicBezTo>
                  <a:cubicBezTo>
                    <a:pt x="59" y="79"/>
                    <a:pt x="49" y="83"/>
                    <a:pt x="37" y="83"/>
                  </a:cubicBezTo>
                  <a:cubicBezTo>
                    <a:pt x="30" y="83"/>
                    <a:pt x="23" y="81"/>
                    <a:pt x="18" y="78"/>
                  </a:cubicBezTo>
                  <a:cubicBezTo>
                    <a:pt x="12" y="74"/>
                    <a:pt x="8" y="70"/>
                    <a:pt x="4" y="63"/>
                  </a:cubicBezTo>
                  <a:cubicBezTo>
                    <a:pt x="1" y="57"/>
                    <a:pt x="0" y="50"/>
                    <a:pt x="0" y="41"/>
                  </a:cubicBezTo>
                  <a:cubicBezTo>
                    <a:pt x="0" y="28"/>
                    <a:pt x="3" y="18"/>
                    <a:pt x="10" y="11"/>
                  </a:cubicBezTo>
                  <a:cubicBezTo>
                    <a:pt x="16" y="4"/>
                    <a:pt x="26" y="0"/>
                    <a:pt x="38" y="0"/>
                  </a:cubicBezTo>
                  <a:cubicBezTo>
                    <a:pt x="49" y="0"/>
                    <a:pt x="59" y="4"/>
                    <a:pt x="65" y="11"/>
                  </a:cubicBezTo>
                  <a:cubicBezTo>
                    <a:pt x="72" y="19"/>
                    <a:pt x="75" y="29"/>
                    <a:pt x="75" y="41"/>
                  </a:cubicBezTo>
                  <a:close/>
                  <a:moveTo>
                    <a:pt x="17" y="41"/>
                  </a:moveTo>
                  <a:cubicBezTo>
                    <a:pt x="17" y="60"/>
                    <a:pt x="24" y="69"/>
                    <a:pt x="38" y="69"/>
                  </a:cubicBezTo>
                  <a:cubicBezTo>
                    <a:pt x="51" y="69"/>
                    <a:pt x="58" y="60"/>
                    <a:pt x="58" y="41"/>
                  </a:cubicBezTo>
                  <a:cubicBezTo>
                    <a:pt x="58" y="23"/>
                    <a:pt x="51" y="14"/>
                    <a:pt x="38" y="14"/>
                  </a:cubicBezTo>
                  <a:cubicBezTo>
                    <a:pt x="30" y="14"/>
                    <a:pt x="25" y="16"/>
                    <a:pt x="22" y="21"/>
                  </a:cubicBezTo>
                  <a:cubicBezTo>
                    <a:pt x="19" y="26"/>
                    <a:pt x="17" y="32"/>
                    <a:pt x="17" y="41"/>
                  </a:cubicBezTo>
                  <a:close/>
                </a:path>
              </a:pathLst>
            </a:custGeom>
            <a:solidFill>
              <a:srgbClr val="C0181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36" name="Freeform 28"/>
            <p:cNvSpPr>
              <a:spLocks/>
            </p:cNvSpPr>
            <p:nvPr/>
          </p:nvSpPr>
          <p:spPr bwMode="auto">
            <a:xfrm>
              <a:off x="1876" y="1167"/>
              <a:ext cx="140" cy="95"/>
            </a:xfrm>
            <a:custGeom>
              <a:avLst/>
              <a:gdLst>
                <a:gd name="T0" fmla="*/ 76 w 118"/>
                <a:gd name="T1" fmla="*/ 80 h 80"/>
                <a:gd name="T2" fmla="*/ 66 w 118"/>
                <a:gd name="T3" fmla="*/ 43 h 80"/>
                <a:gd name="T4" fmla="*/ 59 w 118"/>
                <a:gd name="T5" fmla="*/ 16 h 80"/>
                <a:gd name="T6" fmla="*/ 59 w 118"/>
                <a:gd name="T7" fmla="*/ 16 h 80"/>
                <a:gd name="T8" fmla="*/ 52 w 118"/>
                <a:gd name="T9" fmla="*/ 43 h 80"/>
                <a:gd name="T10" fmla="*/ 41 w 118"/>
                <a:gd name="T11" fmla="*/ 80 h 80"/>
                <a:gd name="T12" fmla="*/ 23 w 118"/>
                <a:gd name="T13" fmla="*/ 80 h 80"/>
                <a:gd name="T14" fmla="*/ 0 w 118"/>
                <a:gd name="T15" fmla="*/ 0 h 80"/>
                <a:gd name="T16" fmla="*/ 17 w 118"/>
                <a:gd name="T17" fmla="*/ 0 h 80"/>
                <a:gd name="T18" fmla="*/ 28 w 118"/>
                <a:gd name="T19" fmla="*/ 40 h 80"/>
                <a:gd name="T20" fmla="*/ 33 w 118"/>
                <a:gd name="T21" fmla="*/ 65 h 80"/>
                <a:gd name="T22" fmla="*/ 33 w 118"/>
                <a:gd name="T23" fmla="*/ 65 h 80"/>
                <a:gd name="T24" fmla="*/ 35 w 118"/>
                <a:gd name="T25" fmla="*/ 53 h 80"/>
                <a:gd name="T26" fmla="*/ 38 w 118"/>
                <a:gd name="T27" fmla="*/ 42 h 80"/>
                <a:gd name="T28" fmla="*/ 50 w 118"/>
                <a:gd name="T29" fmla="*/ 0 h 80"/>
                <a:gd name="T30" fmla="*/ 69 w 118"/>
                <a:gd name="T31" fmla="*/ 0 h 80"/>
                <a:gd name="T32" fmla="*/ 80 w 118"/>
                <a:gd name="T33" fmla="*/ 42 h 80"/>
                <a:gd name="T34" fmla="*/ 83 w 118"/>
                <a:gd name="T35" fmla="*/ 53 h 80"/>
                <a:gd name="T36" fmla="*/ 85 w 118"/>
                <a:gd name="T37" fmla="*/ 65 h 80"/>
                <a:gd name="T38" fmla="*/ 86 w 118"/>
                <a:gd name="T39" fmla="*/ 65 h 80"/>
                <a:gd name="T40" fmla="*/ 91 w 118"/>
                <a:gd name="T41" fmla="*/ 40 h 80"/>
                <a:gd name="T42" fmla="*/ 101 w 118"/>
                <a:gd name="T43" fmla="*/ 0 h 80"/>
                <a:gd name="T44" fmla="*/ 118 w 118"/>
                <a:gd name="T45" fmla="*/ 0 h 80"/>
                <a:gd name="T46" fmla="*/ 95 w 118"/>
                <a:gd name="T47" fmla="*/ 80 h 80"/>
                <a:gd name="T48" fmla="*/ 76 w 118"/>
                <a:gd name="T49" fmla="*/ 8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8" h="80">
                  <a:moveTo>
                    <a:pt x="76" y="80"/>
                  </a:moveTo>
                  <a:cubicBezTo>
                    <a:pt x="66" y="43"/>
                    <a:pt x="66" y="43"/>
                    <a:pt x="66" y="43"/>
                  </a:cubicBezTo>
                  <a:cubicBezTo>
                    <a:pt x="65" y="39"/>
                    <a:pt x="63" y="30"/>
                    <a:pt x="59" y="16"/>
                  </a:cubicBezTo>
                  <a:cubicBezTo>
                    <a:pt x="59" y="16"/>
                    <a:pt x="59" y="16"/>
                    <a:pt x="59" y="16"/>
                  </a:cubicBezTo>
                  <a:cubicBezTo>
                    <a:pt x="56" y="29"/>
                    <a:pt x="54" y="38"/>
                    <a:pt x="52" y="43"/>
                  </a:cubicBezTo>
                  <a:cubicBezTo>
                    <a:pt x="41" y="80"/>
                    <a:pt x="41" y="80"/>
                    <a:pt x="41" y="80"/>
                  </a:cubicBezTo>
                  <a:cubicBezTo>
                    <a:pt x="23" y="80"/>
                    <a:pt x="23" y="80"/>
                    <a:pt x="23" y="80"/>
                  </a:cubicBezTo>
                  <a:cubicBezTo>
                    <a:pt x="0" y="0"/>
                    <a:pt x="0" y="0"/>
                    <a:pt x="0" y="0"/>
                  </a:cubicBezTo>
                  <a:cubicBezTo>
                    <a:pt x="17" y="0"/>
                    <a:pt x="17" y="0"/>
                    <a:pt x="17" y="0"/>
                  </a:cubicBezTo>
                  <a:cubicBezTo>
                    <a:pt x="28" y="40"/>
                    <a:pt x="28" y="40"/>
                    <a:pt x="28" y="40"/>
                  </a:cubicBezTo>
                  <a:cubicBezTo>
                    <a:pt x="30" y="50"/>
                    <a:pt x="32" y="58"/>
                    <a:pt x="33" y="65"/>
                  </a:cubicBezTo>
                  <a:cubicBezTo>
                    <a:pt x="33" y="65"/>
                    <a:pt x="33" y="65"/>
                    <a:pt x="33" y="65"/>
                  </a:cubicBezTo>
                  <a:cubicBezTo>
                    <a:pt x="34" y="61"/>
                    <a:pt x="34" y="57"/>
                    <a:pt x="35" y="53"/>
                  </a:cubicBezTo>
                  <a:cubicBezTo>
                    <a:pt x="36" y="48"/>
                    <a:pt x="37" y="45"/>
                    <a:pt x="38" y="42"/>
                  </a:cubicBezTo>
                  <a:cubicBezTo>
                    <a:pt x="50" y="0"/>
                    <a:pt x="50" y="0"/>
                    <a:pt x="50" y="0"/>
                  </a:cubicBezTo>
                  <a:cubicBezTo>
                    <a:pt x="69" y="0"/>
                    <a:pt x="69" y="0"/>
                    <a:pt x="69" y="0"/>
                  </a:cubicBezTo>
                  <a:cubicBezTo>
                    <a:pt x="80" y="42"/>
                    <a:pt x="80" y="42"/>
                    <a:pt x="80" y="42"/>
                  </a:cubicBezTo>
                  <a:cubicBezTo>
                    <a:pt x="81" y="45"/>
                    <a:pt x="82" y="48"/>
                    <a:pt x="83" y="53"/>
                  </a:cubicBezTo>
                  <a:cubicBezTo>
                    <a:pt x="84" y="58"/>
                    <a:pt x="85" y="62"/>
                    <a:pt x="85" y="65"/>
                  </a:cubicBezTo>
                  <a:cubicBezTo>
                    <a:pt x="86" y="65"/>
                    <a:pt x="86" y="65"/>
                    <a:pt x="86" y="65"/>
                  </a:cubicBezTo>
                  <a:cubicBezTo>
                    <a:pt x="86" y="59"/>
                    <a:pt x="88" y="50"/>
                    <a:pt x="91" y="40"/>
                  </a:cubicBezTo>
                  <a:cubicBezTo>
                    <a:pt x="101" y="0"/>
                    <a:pt x="101" y="0"/>
                    <a:pt x="101" y="0"/>
                  </a:cubicBezTo>
                  <a:cubicBezTo>
                    <a:pt x="118" y="0"/>
                    <a:pt x="118" y="0"/>
                    <a:pt x="118" y="0"/>
                  </a:cubicBezTo>
                  <a:cubicBezTo>
                    <a:pt x="95" y="80"/>
                    <a:pt x="95" y="80"/>
                    <a:pt x="95" y="80"/>
                  </a:cubicBezTo>
                  <a:lnTo>
                    <a:pt x="76" y="80"/>
                  </a:lnTo>
                  <a:close/>
                </a:path>
              </a:pathLst>
            </a:custGeom>
            <a:solidFill>
              <a:srgbClr val="C0181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37" name="Freeform 29"/>
            <p:cNvSpPr>
              <a:spLocks noEditPoints="1"/>
            </p:cNvSpPr>
            <p:nvPr/>
          </p:nvSpPr>
          <p:spPr bwMode="auto">
            <a:xfrm>
              <a:off x="2024" y="1166"/>
              <a:ext cx="84" cy="98"/>
            </a:xfrm>
            <a:custGeom>
              <a:avLst/>
              <a:gdLst>
                <a:gd name="T0" fmla="*/ 40 w 71"/>
                <a:gd name="T1" fmla="*/ 83 h 83"/>
                <a:gd name="T2" fmla="*/ 11 w 71"/>
                <a:gd name="T3" fmla="*/ 72 h 83"/>
                <a:gd name="T4" fmla="*/ 0 w 71"/>
                <a:gd name="T5" fmla="*/ 42 h 83"/>
                <a:gd name="T6" fmla="*/ 10 w 71"/>
                <a:gd name="T7" fmla="*/ 11 h 83"/>
                <a:gd name="T8" fmla="*/ 37 w 71"/>
                <a:gd name="T9" fmla="*/ 0 h 83"/>
                <a:gd name="T10" fmla="*/ 62 w 71"/>
                <a:gd name="T11" fmla="*/ 10 h 83"/>
                <a:gd name="T12" fmla="*/ 71 w 71"/>
                <a:gd name="T13" fmla="*/ 36 h 83"/>
                <a:gd name="T14" fmla="*/ 71 w 71"/>
                <a:gd name="T15" fmla="*/ 45 h 83"/>
                <a:gd name="T16" fmla="*/ 18 w 71"/>
                <a:gd name="T17" fmla="*/ 45 h 83"/>
                <a:gd name="T18" fmla="*/ 24 w 71"/>
                <a:gd name="T19" fmla="*/ 63 h 83"/>
                <a:gd name="T20" fmla="*/ 41 w 71"/>
                <a:gd name="T21" fmla="*/ 69 h 83"/>
                <a:gd name="T22" fmla="*/ 54 w 71"/>
                <a:gd name="T23" fmla="*/ 68 h 83"/>
                <a:gd name="T24" fmla="*/ 67 w 71"/>
                <a:gd name="T25" fmla="*/ 64 h 83"/>
                <a:gd name="T26" fmla="*/ 67 w 71"/>
                <a:gd name="T27" fmla="*/ 77 h 83"/>
                <a:gd name="T28" fmla="*/ 54 w 71"/>
                <a:gd name="T29" fmla="*/ 82 h 83"/>
                <a:gd name="T30" fmla="*/ 40 w 71"/>
                <a:gd name="T31" fmla="*/ 83 h 83"/>
                <a:gd name="T32" fmla="*/ 37 w 71"/>
                <a:gd name="T33" fmla="*/ 13 h 83"/>
                <a:gd name="T34" fmla="*/ 24 w 71"/>
                <a:gd name="T35" fmla="*/ 18 h 83"/>
                <a:gd name="T36" fmla="*/ 18 w 71"/>
                <a:gd name="T37" fmla="*/ 33 h 83"/>
                <a:gd name="T38" fmla="*/ 54 w 71"/>
                <a:gd name="T39" fmla="*/ 33 h 83"/>
                <a:gd name="T40" fmla="*/ 50 w 71"/>
                <a:gd name="T41" fmla="*/ 18 h 83"/>
                <a:gd name="T42" fmla="*/ 37 w 71"/>
                <a:gd name="T43" fmla="*/ 1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1" h="83">
                  <a:moveTo>
                    <a:pt x="40" y="83"/>
                  </a:moveTo>
                  <a:cubicBezTo>
                    <a:pt x="27" y="83"/>
                    <a:pt x="18" y="79"/>
                    <a:pt x="11" y="72"/>
                  </a:cubicBezTo>
                  <a:cubicBezTo>
                    <a:pt x="4" y="65"/>
                    <a:pt x="0" y="55"/>
                    <a:pt x="0" y="42"/>
                  </a:cubicBezTo>
                  <a:cubicBezTo>
                    <a:pt x="0" y="29"/>
                    <a:pt x="3" y="19"/>
                    <a:pt x="10" y="11"/>
                  </a:cubicBezTo>
                  <a:cubicBezTo>
                    <a:pt x="16" y="4"/>
                    <a:pt x="25" y="0"/>
                    <a:pt x="37" y="0"/>
                  </a:cubicBezTo>
                  <a:cubicBezTo>
                    <a:pt x="47" y="0"/>
                    <a:pt x="56" y="3"/>
                    <a:pt x="62" y="10"/>
                  </a:cubicBezTo>
                  <a:cubicBezTo>
                    <a:pt x="68" y="16"/>
                    <a:pt x="71" y="25"/>
                    <a:pt x="71" y="36"/>
                  </a:cubicBezTo>
                  <a:cubicBezTo>
                    <a:pt x="71" y="45"/>
                    <a:pt x="71" y="45"/>
                    <a:pt x="71" y="45"/>
                  </a:cubicBezTo>
                  <a:cubicBezTo>
                    <a:pt x="18" y="45"/>
                    <a:pt x="18" y="45"/>
                    <a:pt x="18" y="45"/>
                  </a:cubicBezTo>
                  <a:cubicBezTo>
                    <a:pt x="18" y="53"/>
                    <a:pt x="20" y="59"/>
                    <a:pt x="24" y="63"/>
                  </a:cubicBezTo>
                  <a:cubicBezTo>
                    <a:pt x="28" y="67"/>
                    <a:pt x="34" y="69"/>
                    <a:pt x="41" y="69"/>
                  </a:cubicBezTo>
                  <a:cubicBezTo>
                    <a:pt x="45" y="69"/>
                    <a:pt x="50" y="69"/>
                    <a:pt x="54" y="68"/>
                  </a:cubicBezTo>
                  <a:cubicBezTo>
                    <a:pt x="58" y="67"/>
                    <a:pt x="62" y="66"/>
                    <a:pt x="67" y="64"/>
                  </a:cubicBezTo>
                  <a:cubicBezTo>
                    <a:pt x="67" y="77"/>
                    <a:pt x="67" y="77"/>
                    <a:pt x="67" y="77"/>
                  </a:cubicBezTo>
                  <a:cubicBezTo>
                    <a:pt x="63" y="79"/>
                    <a:pt x="59" y="81"/>
                    <a:pt x="54" y="82"/>
                  </a:cubicBezTo>
                  <a:cubicBezTo>
                    <a:pt x="50" y="82"/>
                    <a:pt x="45" y="83"/>
                    <a:pt x="40" y="83"/>
                  </a:cubicBezTo>
                  <a:close/>
                  <a:moveTo>
                    <a:pt x="37" y="13"/>
                  </a:moveTo>
                  <a:cubicBezTo>
                    <a:pt x="31" y="13"/>
                    <a:pt x="27" y="15"/>
                    <a:pt x="24" y="18"/>
                  </a:cubicBezTo>
                  <a:cubicBezTo>
                    <a:pt x="21" y="21"/>
                    <a:pt x="19" y="26"/>
                    <a:pt x="18" y="33"/>
                  </a:cubicBezTo>
                  <a:cubicBezTo>
                    <a:pt x="54" y="33"/>
                    <a:pt x="54" y="33"/>
                    <a:pt x="54" y="33"/>
                  </a:cubicBezTo>
                  <a:cubicBezTo>
                    <a:pt x="54" y="26"/>
                    <a:pt x="53" y="21"/>
                    <a:pt x="50" y="18"/>
                  </a:cubicBezTo>
                  <a:cubicBezTo>
                    <a:pt x="46" y="15"/>
                    <a:pt x="42" y="13"/>
                    <a:pt x="37" y="13"/>
                  </a:cubicBezTo>
                  <a:close/>
                </a:path>
              </a:pathLst>
            </a:custGeom>
            <a:solidFill>
              <a:srgbClr val="C0181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38" name="Freeform 30"/>
            <p:cNvSpPr>
              <a:spLocks/>
            </p:cNvSpPr>
            <p:nvPr/>
          </p:nvSpPr>
          <p:spPr bwMode="auto">
            <a:xfrm>
              <a:off x="2131" y="1166"/>
              <a:ext cx="58" cy="96"/>
            </a:xfrm>
            <a:custGeom>
              <a:avLst/>
              <a:gdLst>
                <a:gd name="T0" fmla="*/ 40 w 49"/>
                <a:gd name="T1" fmla="*/ 0 h 81"/>
                <a:gd name="T2" fmla="*/ 49 w 49"/>
                <a:gd name="T3" fmla="*/ 1 h 81"/>
                <a:gd name="T4" fmla="*/ 47 w 49"/>
                <a:gd name="T5" fmla="*/ 17 h 81"/>
                <a:gd name="T6" fmla="*/ 40 w 49"/>
                <a:gd name="T7" fmla="*/ 16 h 81"/>
                <a:gd name="T8" fmla="*/ 23 w 49"/>
                <a:gd name="T9" fmla="*/ 22 h 81"/>
                <a:gd name="T10" fmla="*/ 17 w 49"/>
                <a:gd name="T11" fmla="*/ 40 h 81"/>
                <a:gd name="T12" fmla="*/ 17 w 49"/>
                <a:gd name="T13" fmla="*/ 81 h 81"/>
                <a:gd name="T14" fmla="*/ 0 w 49"/>
                <a:gd name="T15" fmla="*/ 81 h 81"/>
                <a:gd name="T16" fmla="*/ 0 w 49"/>
                <a:gd name="T17" fmla="*/ 1 h 81"/>
                <a:gd name="T18" fmla="*/ 13 w 49"/>
                <a:gd name="T19" fmla="*/ 1 h 81"/>
                <a:gd name="T20" fmla="*/ 15 w 49"/>
                <a:gd name="T21" fmla="*/ 16 h 81"/>
                <a:gd name="T22" fmla="*/ 16 w 49"/>
                <a:gd name="T23" fmla="*/ 16 h 81"/>
                <a:gd name="T24" fmla="*/ 26 w 49"/>
                <a:gd name="T25" fmla="*/ 4 h 81"/>
                <a:gd name="T26" fmla="*/ 40 w 49"/>
                <a:gd name="T27" fmla="*/ 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9" h="81">
                  <a:moveTo>
                    <a:pt x="40" y="0"/>
                  </a:moveTo>
                  <a:cubicBezTo>
                    <a:pt x="44" y="0"/>
                    <a:pt x="46" y="0"/>
                    <a:pt x="49" y="1"/>
                  </a:cubicBezTo>
                  <a:cubicBezTo>
                    <a:pt x="47" y="17"/>
                    <a:pt x="47" y="17"/>
                    <a:pt x="47" y="17"/>
                  </a:cubicBezTo>
                  <a:cubicBezTo>
                    <a:pt x="45" y="16"/>
                    <a:pt x="42" y="16"/>
                    <a:pt x="40" y="16"/>
                  </a:cubicBezTo>
                  <a:cubicBezTo>
                    <a:pt x="33" y="16"/>
                    <a:pt x="27" y="18"/>
                    <a:pt x="23" y="22"/>
                  </a:cubicBezTo>
                  <a:cubicBezTo>
                    <a:pt x="19" y="27"/>
                    <a:pt x="17" y="33"/>
                    <a:pt x="17" y="40"/>
                  </a:cubicBezTo>
                  <a:cubicBezTo>
                    <a:pt x="17" y="81"/>
                    <a:pt x="17" y="81"/>
                    <a:pt x="17" y="81"/>
                  </a:cubicBezTo>
                  <a:cubicBezTo>
                    <a:pt x="0" y="81"/>
                    <a:pt x="0" y="81"/>
                    <a:pt x="0" y="81"/>
                  </a:cubicBezTo>
                  <a:cubicBezTo>
                    <a:pt x="0" y="1"/>
                    <a:pt x="0" y="1"/>
                    <a:pt x="0" y="1"/>
                  </a:cubicBezTo>
                  <a:cubicBezTo>
                    <a:pt x="13" y="1"/>
                    <a:pt x="13" y="1"/>
                    <a:pt x="13" y="1"/>
                  </a:cubicBezTo>
                  <a:cubicBezTo>
                    <a:pt x="15" y="16"/>
                    <a:pt x="15" y="16"/>
                    <a:pt x="15" y="16"/>
                  </a:cubicBezTo>
                  <a:cubicBezTo>
                    <a:pt x="16" y="16"/>
                    <a:pt x="16" y="16"/>
                    <a:pt x="16" y="16"/>
                  </a:cubicBezTo>
                  <a:cubicBezTo>
                    <a:pt x="19" y="11"/>
                    <a:pt x="22" y="7"/>
                    <a:pt x="26" y="4"/>
                  </a:cubicBezTo>
                  <a:cubicBezTo>
                    <a:pt x="31" y="1"/>
                    <a:pt x="35" y="0"/>
                    <a:pt x="40" y="0"/>
                  </a:cubicBezTo>
                  <a:close/>
                </a:path>
              </a:pathLst>
            </a:custGeom>
            <a:solidFill>
              <a:srgbClr val="C0181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39" name="Freeform 31"/>
            <p:cNvSpPr>
              <a:spLocks/>
            </p:cNvSpPr>
            <p:nvPr/>
          </p:nvSpPr>
          <p:spPr bwMode="auto">
            <a:xfrm>
              <a:off x="2189" y="1238"/>
              <a:ext cx="25" cy="26"/>
            </a:xfrm>
            <a:custGeom>
              <a:avLst/>
              <a:gdLst>
                <a:gd name="T0" fmla="*/ 0 w 21"/>
                <a:gd name="T1" fmla="*/ 11 h 22"/>
                <a:gd name="T2" fmla="*/ 3 w 21"/>
                <a:gd name="T3" fmla="*/ 3 h 22"/>
                <a:gd name="T4" fmla="*/ 11 w 21"/>
                <a:gd name="T5" fmla="*/ 0 h 22"/>
                <a:gd name="T6" fmla="*/ 19 w 21"/>
                <a:gd name="T7" fmla="*/ 3 h 22"/>
                <a:gd name="T8" fmla="*/ 21 w 21"/>
                <a:gd name="T9" fmla="*/ 11 h 22"/>
                <a:gd name="T10" fmla="*/ 19 w 21"/>
                <a:gd name="T11" fmla="*/ 19 h 22"/>
                <a:gd name="T12" fmla="*/ 11 w 21"/>
                <a:gd name="T13" fmla="*/ 22 h 22"/>
                <a:gd name="T14" fmla="*/ 3 w 21"/>
                <a:gd name="T15" fmla="*/ 19 h 22"/>
                <a:gd name="T16" fmla="*/ 0 w 21"/>
                <a:gd name="T17" fmla="*/ 1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22">
                  <a:moveTo>
                    <a:pt x="0" y="11"/>
                  </a:moveTo>
                  <a:cubicBezTo>
                    <a:pt x="0" y="8"/>
                    <a:pt x="1" y="5"/>
                    <a:pt x="3" y="3"/>
                  </a:cubicBezTo>
                  <a:cubicBezTo>
                    <a:pt x="4" y="1"/>
                    <a:pt x="7" y="0"/>
                    <a:pt x="11" y="0"/>
                  </a:cubicBezTo>
                  <a:cubicBezTo>
                    <a:pt x="14" y="0"/>
                    <a:pt x="17" y="1"/>
                    <a:pt x="19" y="3"/>
                  </a:cubicBezTo>
                  <a:cubicBezTo>
                    <a:pt x="20" y="5"/>
                    <a:pt x="21" y="8"/>
                    <a:pt x="21" y="11"/>
                  </a:cubicBezTo>
                  <a:cubicBezTo>
                    <a:pt x="21" y="15"/>
                    <a:pt x="20" y="17"/>
                    <a:pt x="19" y="19"/>
                  </a:cubicBezTo>
                  <a:cubicBezTo>
                    <a:pt x="17" y="21"/>
                    <a:pt x="14" y="22"/>
                    <a:pt x="11" y="22"/>
                  </a:cubicBezTo>
                  <a:cubicBezTo>
                    <a:pt x="7" y="22"/>
                    <a:pt x="4" y="21"/>
                    <a:pt x="3" y="19"/>
                  </a:cubicBezTo>
                  <a:cubicBezTo>
                    <a:pt x="1" y="18"/>
                    <a:pt x="0" y="15"/>
                    <a:pt x="0" y="11"/>
                  </a:cubicBezTo>
                  <a:close/>
                </a:path>
              </a:pathLst>
            </a:custGeom>
            <a:solidFill>
              <a:srgbClr val="C0181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grpSp>
    </p:spTree>
    <p:extLst>
      <p:ext uri="{BB962C8B-B14F-4D97-AF65-F5344CB8AC3E}">
        <p14:creationId xmlns:p14="http://schemas.microsoft.com/office/powerpoint/2010/main" val="957978164"/>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457200" y="1185863"/>
            <a:ext cx="3886200" cy="326191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800600" y="1185863"/>
            <a:ext cx="3886200" cy="326191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8"/>
          <p:cNvSpPr>
            <a:spLocks noGrp="1"/>
          </p:cNvSpPr>
          <p:nvPr>
            <p:ph type="body" sz="quarter" idx="13"/>
          </p:nvPr>
        </p:nvSpPr>
        <p:spPr>
          <a:xfrm>
            <a:off x="457200" y="4738254"/>
            <a:ext cx="5101936" cy="134793"/>
          </a:xfrm>
        </p:spPr>
        <p:txBody>
          <a:bodyPr anchor="b"/>
          <a:lstStyle>
            <a:lvl1pPr marL="0" indent="0" algn="l" defTabSz="914362" rtl="0" eaLnBrk="1" latinLnBrk="0" hangingPunct="1">
              <a:lnSpc>
                <a:spcPct val="100000"/>
              </a:lnSpc>
              <a:spcBef>
                <a:spcPts val="0"/>
              </a:spcBef>
              <a:spcAft>
                <a:spcPts val="0"/>
              </a:spcAft>
              <a:buFontTx/>
              <a:buNone/>
              <a:tabLst>
                <a:tab pos="230179" algn="l"/>
              </a:tabLst>
              <a:defRPr lang="en-US" sz="700" b="0" i="0" kern="1200" baseline="0" dirty="0" smtClean="0">
                <a:solidFill>
                  <a:srgbClr val="53565A"/>
                </a:solidFill>
                <a:latin typeface="Open Sans" panose="020B0606030504020204" pitchFamily="34" charset="0"/>
                <a:ea typeface="Open Sans" panose="020B0606030504020204" pitchFamily="34" charset="0"/>
                <a:cs typeface="Open Sans" panose="020B0606030504020204" pitchFamily="34" charset="0"/>
              </a:defRPr>
            </a:lvl1pPr>
            <a:lvl2pPr marL="0" indent="0">
              <a:buNone/>
              <a:defRPr/>
            </a:lvl2pPr>
          </a:lstStyle>
          <a:p>
            <a:pPr lvl="0"/>
            <a:r>
              <a:rPr lang="en-US"/>
              <a:t>Click to edit Master text styles</a:t>
            </a:r>
          </a:p>
        </p:txBody>
      </p:sp>
      <p:sp>
        <p:nvSpPr>
          <p:cNvPr id="9" name="Text Placeholder 8"/>
          <p:cNvSpPr>
            <a:spLocks noGrp="1"/>
          </p:cNvSpPr>
          <p:nvPr>
            <p:ph type="body" sz="quarter" idx="14"/>
          </p:nvPr>
        </p:nvSpPr>
        <p:spPr>
          <a:xfrm>
            <a:off x="457200" y="801688"/>
            <a:ext cx="8230898" cy="193465"/>
          </a:xfrm>
        </p:spPr>
        <p:txBody>
          <a:bodyPr>
            <a:normAutofit/>
          </a:bodyPr>
          <a:lstStyle>
            <a:lvl1pPr>
              <a:lnSpc>
                <a:spcPct val="90000"/>
              </a:lnSpc>
              <a:spcBef>
                <a:spcPts val="0"/>
              </a:spcBef>
              <a:defRPr lang="en-US" sz="1200" kern="120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0" indent="0">
              <a:buNone/>
              <a:defRPr/>
            </a:lvl2pPr>
          </a:lstStyle>
          <a:p>
            <a:pPr lvl="0"/>
            <a:r>
              <a:rPr lang="en-US"/>
              <a:t>Click to edit Master text styles</a:t>
            </a:r>
          </a:p>
        </p:txBody>
      </p:sp>
    </p:spTree>
    <p:extLst>
      <p:ext uri="{BB962C8B-B14F-4D97-AF65-F5344CB8AC3E}">
        <p14:creationId xmlns:p14="http://schemas.microsoft.com/office/powerpoint/2010/main" val="2301802836"/>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ntent with pics">
    <p:spTree>
      <p:nvGrpSpPr>
        <p:cNvPr id="1" name=""/>
        <p:cNvGrpSpPr/>
        <p:nvPr/>
      </p:nvGrpSpPr>
      <p:grpSpPr>
        <a:xfrm>
          <a:off x="0" y="0"/>
          <a:ext cx="0" cy="0"/>
          <a:chOff x="0" y="0"/>
          <a:chExt cx="0" cy="0"/>
        </a:xfrm>
      </p:grpSpPr>
      <p:sp>
        <p:nvSpPr>
          <p:cNvPr id="12" name="Picture Placeholder 6"/>
          <p:cNvSpPr>
            <a:spLocks noGrp="1"/>
          </p:cNvSpPr>
          <p:nvPr>
            <p:ph type="pic" sz="quarter" idx="17" hasCustomPrompt="1"/>
          </p:nvPr>
        </p:nvSpPr>
        <p:spPr>
          <a:xfrm>
            <a:off x="3669945" y="1186847"/>
            <a:ext cx="3124199" cy="1345587"/>
          </a:xfrm>
          <a:prstGeom prst="rect">
            <a:avLst/>
          </a:prstGeom>
          <a:pattFill prst="dotGrid">
            <a:fgClr>
              <a:schemeClr val="tx1"/>
            </a:fgClr>
            <a:bgClr>
              <a:schemeClr val="bg1"/>
            </a:bgClr>
          </a:pattFill>
        </p:spPr>
        <p:txBody>
          <a:bodyPr vert="horz" lIns="182880" tIns="91440" rIns="182880" bIns="45720" rtlCol="0" anchor="t">
            <a:noAutofit/>
          </a:bodyPr>
          <a:lstStyle>
            <a:lvl1pPr algn="ctr">
              <a:defRPr lang="en-US" sz="1800" b="0" i="0" dirty="0">
                <a:solidFill>
                  <a:srgbClr val="C01818"/>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Drag picture to placeholder or click icon to add.</a:t>
            </a:r>
          </a:p>
        </p:txBody>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457200" y="1185863"/>
            <a:ext cx="3138692" cy="326191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8"/>
          <p:cNvSpPr>
            <a:spLocks noGrp="1"/>
          </p:cNvSpPr>
          <p:nvPr>
            <p:ph type="body" sz="quarter" idx="13"/>
          </p:nvPr>
        </p:nvSpPr>
        <p:spPr>
          <a:xfrm>
            <a:off x="457200" y="4738254"/>
            <a:ext cx="5101936" cy="134793"/>
          </a:xfrm>
        </p:spPr>
        <p:txBody>
          <a:bodyPr anchor="b"/>
          <a:lstStyle>
            <a:lvl1pPr marL="0" indent="0" algn="l" defTabSz="914362" rtl="0" eaLnBrk="1" latinLnBrk="0" hangingPunct="1">
              <a:lnSpc>
                <a:spcPct val="100000"/>
              </a:lnSpc>
              <a:spcBef>
                <a:spcPts val="0"/>
              </a:spcBef>
              <a:spcAft>
                <a:spcPts val="0"/>
              </a:spcAft>
              <a:buFontTx/>
              <a:buNone/>
              <a:tabLst>
                <a:tab pos="230179" algn="l"/>
              </a:tabLst>
              <a:defRPr lang="en-US" sz="700" b="0" i="0" kern="1200" baseline="0" dirty="0" smtClean="0">
                <a:solidFill>
                  <a:srgbClr val="53565A"/>
                </a:solidFill>
                <a:latin typeface="Open Sans" panose="020B0606030504020204" pitchFamily="34" charset="0"/>
                <a:ea typeface="Open Sans" panose="020B0606030504020204" pitchFamily="34" charset="0"/>
                <a:cs typeface="Open Sans" panose="020B0606030504020204" pitchFamily="34" charset="0"/>
              </a:defRPr>
            </a:lvl1pPr>
            <a:lvl2pPr marL="0" indent="0">
              <a:buNone/>
              <a:defRPr/>
            </a:lvl2pPr>
          </a:lstStyle>
          <a:p>
            <a:pPr lvl="0"/>
            <a:r>
              <a:rPr lang="en-US"/>
              <a:t>Click to edit Master text styles</a:t>
            </a:r>
          </a:p>
        </p:txBody>
      </p:sp>
      <p:sp>
        <p:nvSpPr>
          <p:cNvPr id="9" name="Text Placeholder 8"/>
          <p:cNvSpPr>
            <a:spLocks noGrp="1"/>
          </p:cNvSpPr>
          <p:nvPr>
            <p:ph type="body" sz="quarter" idx="14"/>
          </p:nvPr>
        </p:nvSpPr>
        <p:spPr>
          <a:xfrm>
            <a:off x="457200" y="801688"/>
            <a:ext cx="8230898" cy="193465"/>
          </a:xfrm>
        </p:spPr>
        <p:txBody>
          <a:bodyPr>
            <a:normAutofit/>
          </a:bodyPr>
          <a:lstStyle>
            <a:lvl1pPr>
              <a:lnSpc>
                <a:spcPct val="90000"/>
              </a:lnSpc>
              <a:spcBef>
                <a:spcPts val="0"/>
              </a:spcBef>
              <a:defRPr lang="en-US" sz="1200" kern="120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0" indent="0">
              <a:buNone/>
              <a:defRPr/>
            </a:lvl2pPr>
          </a:lstStyle>
          <a:p>
            <a:pPr lvl="0"/>
            <a:r>
              <a:rPr lang="en-US"/>
              <a:t>Click to edit Master text styles</a:t>
            </a:r>
          </a:p>
        </p:txBody>
      </p:sp>
      <p:sp>
        <p:nvSpPr>
          <p:cNvPr id="6" name="Text Placeholder 5"/>
          <p:cNvSpPr>
            <a:spLocks noGrp="1"/>
          </p:cNvSpPr>
          <p:nvPr>
            <p:ph type="body" sz="quarter" idx="15" hasCustomPrompt="1"/>
          </p:nvPr>
        </p:nvSpPr>
        <p:spPr>
          <a:xfrm>
            <a:off x="6868199" y="1186847"/>
            <a:ext cx="1311275" cy="425450"/>
          </a:xfrm>
        </p:spPr>
        <p:txBody>
          <a:bodyPr/>
          <a:lstStyle>
            <a:lvl1pPr marL="0" algn="l" defTabSz="457200" rtl="0" eaLnBrk="1" latinLnBrk="0" hangingPunct="1">
              <a:defRPr lang="en-US" sz="1000" kern="1200" dirty="0" smtClean="0">
                <a:solidFill>
                  <a:srgbClr val="53565A"/>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Image Caption 10pt Gray</a:t>
            </a:r>
          </a:p>
        </p:txBody>
      </p:sp>
      <p:sp>
        <p:nvSpPr>
          <p:cNvPr id="14" name="Text Placeholder 5"/>
          <p:cNvSpPr>
            <a:spLocks noGrp="1"/>
          </p:cNvSpPr>
          <p:nvPr>
            <p:ph type="body" sz="quarter" idx="16" hasCustomPrompt="1"/>
          </p:nvPr>
        </p:nvSpPr>
        <p:spPr>
          <a:xfrm>
            <a:off x="6868199" y="2735156"/>
            <a:ext cx="1311275" cy="425450"/>
          </a:xfrm>
        </p:spPr>
        <p:txBody>
          <a:bodyPr/>
          <a:lstStyle>
            <a:lvl1pPr marL="0" algn="l" defTabSz="457200" rtl="0" eaLnBrk="1" latinLnBrk="0" hangingPunct="1">
              <a:defRPr lang="en-US" sz="1000" kern="1200" dirty="0" smtClean="0">
                <a:solidFill>
                  <a:srgbClr val="53565A"/>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Image Caption 10pt Gray</a:t>
            </a:r>
          </a:p>
        </p:txBody>
      </p:sp>
      <p:sp>
        <p:nvSpPr>
          <p:cNvPr id="13" name="Picture Placeholder 6"/>
          <p:cNvSpPr>
            <a:spLocks noGrp="1"/>
          </p:cNvSpPr>
          <p:nvPr>
            <p:ph type="pic" sz="quarter" idx="18" hasCustomPrompt="1"/>
          </p:nvPr>
        </p:nvSpPr>
        <p:spPr>
          <a:xfrm>
            <a:off x="3669945" y="2726561"/>
            <a:ext cx="3124199" cy="1345587"/>
          </a:xfrm>
          <a:prstGeom prst="rect">
            <a:avLst/>
          </a:prstGeom>
          <a:pattFill prst="dotGrid">
            <a:fgClr>
              <a:schemeClr val="tx1"/>
            </a:fgClr>
            <a:bgClr>
              <a:schemeClr val="bg1"/>
            </a:bgClr>
          </a:pattFill>
        </p:spPr>
        <p:txBody>
          <a:bodyPr vert="horz" lIns="182880" tIns="91440" rIns="182880" bIns="45720" rtlCol="0" anchor="t">
            <a:noAutofit/>
          </a:bodyPr>
          <a:lstStyle>
            <a:lvl1pPr algn="ctr">
              <a:defRPr lang="en-US" sz="1800" b="0" i="0" dirty="0">
                <a:solidFill>
                  <a:srgbClr val="C01818"/>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Drag picture to placeholder or click icon to add.</a:t>
            </a:r>
          </a:p>
        </p:txBody>
      </p:sp>
    </p:spTree>
    <p:extLst>
      <p:ext uri="{BB962C8B-B14F-4D97-AF65-F5344CB8AC3E}">
        <p14:creationId xmlns:p14="http://schemas.microsoft.com/office/powerpoint/2010/main" val="496791011"/>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119424"/>
            <a:ext cx="3886200" cy="432205"/>
          </a:xfrm>
          <a:prstGeom prst="rect">
            <a:avLst/>
          </a:prstGeom>
        </p:spPr>
        <p:txBody>
          <a:bodyPr anchor="b">
            <a:normAutofit/>
          </a:bodyPr>
          <a:lstStyle>
            <a:lvl1pPr marL="0" indent="0">
              <a:buNone/>
              <a:defRPr sz="14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5" name="Text Placeholder 4"/>
          <p:cNvSpPr>
            <a:spLocks noGrp="1"/>
          </p:cNvSpPr>
          <p:nvPr>
            <p:ph type="body" sz="quarter" idx="3"/>
          </p:nvPr>
        </p:nvSpPr>
        <p:spPr>
          <a:xfrm>
            <a:off x="4800600" y="1119424"/>
            <a:ext cx="3886200" cy="432205"/>
          </a:xfrm>
          <a:prstGeom prst="rect">
            <a:avLst/>
          </a:prstGeom>
        </p:spPr>
        <p:txBody>
          <a:bodyPr anchor="b">
            <a:normAutofit/>
          </a:bodyPr>
          <a:lstStyle>
            <a:lvl1pPr marL="0" indent="0">
              <a:buNone/>
              <a:defRPr sz="14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1" name="Content Placeholder 2"/>
          <p:cNvSpPr>
            <a:spLocks noGrp="1"/>
          </p:cNvSpPr>
          <p:nvPr>
            <p:ph sz="half" idx="13"/>
          </p:nvPr>
        </p:nvSpPr>
        <p:spPr>
          <a:xfrm>
            <a:off x="457200" y="1616479"/>
            <a:ext cx="3886200" cy="28313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3"/>
          <p:cNvSpPr>
            <a:spLocks noGrp="1"/>
          </p:cNvSpPr>
          <p:nvPr>
            <p:ph sz="half" idx="2"/>
          </p:nvPr>
        </p:nvSpPr>
        <p:spPr>
          <a:xfrm>
            <a:off x="4800600" y="1616479"/>
            <a:ext cx="3886200" cy="28313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 Placeholder 8"/>
          <p:cNvSpPr>
            <a:spLocks noGrp="1"/>
          </p:cNvSpPr>
          <p:nvPr>
            <p:ph type="body" sz="quarter" idx="14"/>
          </p:nvPr>
        </p:nvSpPr>
        <p:spPr>
          <a:xfrm>
            <a:off x="457200" y="4738254"/>
            <a:ext cx="5101936" cy="134793"/>
          </a:xfrm>
        </p:spPr>
        <p:txBody>
          <a:bodyPr anchor="b"/>
          <a:lstStyle>
            <a:lvl1pPr marL="0" indent="0" algn="l" defTabSz="914362" rtl="0" eaLnBrk="1" latinLnBrk="0" hangingPunct="1">
              <a:lnSpc>
                <a:spcPct val="100000"/>
              </a:lnSpc>
              <a:spcBef>
                <a:spcPts val="0"/>
              </a:spcBef>
              <a:spcAft>
                <a:spcPts val="0"/>
              </a:spcAft>
              <a:buFontTx/>
              <a:buNone/>
              <a:tabLst>
                <a:tab pos="230179" algn="l"/>
              </a:tabLst>
              <a:defRPr lang="en-US" sz="700" b="0" i="0" kern="1200" baseline="0" dirty="0" smtClean="0">
                <a:solidFill>
                  <a:srgbClr val="53565A"/>
                </a:solidFill>
                <a:latin typeface="Open Sans" panose="020B0606030504020204" pitchFamily="34" charset="0"/>
                <a:ea typeface="Open Sans" panose="020B0606030504020204" pitchFamily="34" charset="0"/>
                <a:cs typeface="Open Sans" panose="020B0606030504020204" pitchFamily="34" charset="0"/>
              </a:defRPr>
            </a:lvl1pPr>
            <a:lvl2pPr marL="0" indent="0">
              <a:buNone/>
              <a:defRPr/>
            </a:lvl2pPr>
          </a:lstStyle>
          <a:p>
            <a:pPr lvl="0"/>
            <a:r>
              <a:rPr lang="en-US"/>
              <a:t>Click to edit Master text styles</a:t>
            </a:r>
          </a:p>
        </p:txBody>
      </p:sp>
      <p:sp>
        <p:nvSpPr>
          <p:cNvPr id="14" name="Text Placeholder 8"/>
          <p:cNvSpPr>
            <a:spLocks noGrp="1"/>
          </p:cNvSpPr>
          <p:nvPr>
            <p:ph type="body" sz="quarter" idx="15"/>
          </p:nvPr>
        </p:nvSpPr>
        <p:spPr>
          <a:xfrm>
            <a:off x="457200" y="801688"/>
            <a:ext cx="8230898" cy="193465"/>
          </a:xfrm>
        </p:spPr>
        <p:txBody>
          <a:bodyPr>
            <a:normAutofit/>
          </a:bodyPr>
          <a:lstStyle>
            <a:lvl1pPr>
              <a:lnSpc>
                <a:spcPct val="90000"/>
              </a:lnSpc>
              <a:spcBef>
                <a:spcPts val="0"/>
              </a:spcBef>
              <a:defRPr lang="en-US" sz="1200" kern="120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0" indent="0">
              <a:buNone/>
              <a:defRPr/>
            </a:lvl2pPr>
          </a:lstStyle>
          <a:p>
            <a:pPr lvl="0"/>
            <a:r>
              <a:rPr lang="en-US"/>
              <a:t>Click to edit Master text styles</a:t>
            </a:r>
          </a:p>
        </p:txBody>
      </p:sp>
      <p:sp>
        <p:nvSpPr>
          <p:cNvPr id="15" name="Title Placeholder 1"/>
          <p:cNvSpPr>
            <a:spLocks noGrp="1"/>
          </p:cNvSpPr>
          <p:nvPr>
            <p:ph type="title"/>
          </p:nvPr>
        </p:nvSpPr>
        <p:spPr>
          <a:xfrm>
            <a:off x="457200" y="372253"/>
            <a:ext cx="8230898" cy="337360"/>
          </a:xfrm>
          <a:prstGeom prst="rect">
            <a:avLst/>
          </a:prstGeom>
        </p:spPr>
        <p:txBody>
          <a:bodyPr vert="horz" lIns="0" tIns="0" rIns="0" bIns="0" rtlCol="0" anchor="b" anchorCtr="0">
            <a:noAutofit/>
          </a:bodyPr>
          <a:lstStyle/>
          <a:p>
            <a:r>
              <a:rPr lang="en-US"/>
              <a:t>Click to edit Master title style</a:t>
            </a:r>
            <a:endParaRPr lang="en-US" dirty="0"/>
          </a:p>
        </p:txBody>
      </p:sp>
    </p:spTree>
    <p:extLst>
      <p:ext uri="{BB962C8B-B14F-4D97-AF65-F5344CB8AC3E}">
        <p14:creationId xmlns:p14="http://schemas.microsoft.com/office/powerpoint/2010/main" val="3398911216"/>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7" name="Rectangle 26"/>
          <p:cNvSpPr>
            <a:spLocks noChangeArrowheads="1"/>
          </p:cNvSpPr>
          <p:nvPr/>
        </p:nvSpPr>
        <p:spPr bwMode="black">
          <a:xfrm>
            <a:off x="8819283" y="4934626"/>
            <a:ext cx="217294" cy="208954"/>
          </a:xfrm>
          <a:prstGeom prst="rect">
            <a:avLst/>
          </a:prstGeom>
        </p:spPr>
        <p:txBody>
          <a:bodyPr vert="horz" lIns="0" tIns="0" rIns="0" bIns="0" rtlCol="0" anchor="ctr"/>
          <a:lstStyle/>
          <a:p>
            <a:pPr lvl="0" defTabSz="914362">
              <a:lnSpc>
                <a:spcPts val="1000"/>
              </a:lnSpc>
            </a:pPr>
            <a:fld id="{5266C0E3-FCB2-4D10-9980-6DFC0D8FABCB}" type="slidenum">
              <a:rPr lang="en-US" sz="700" b="0" i="0">
                <a:solidFill>
                  <a:srgbClr val="53565A"/>
                </a:solidFill>
                <a:latin typeface="Open Sans" panose="020B0606030504020204" pitchFamily="34" charset="0"/>
                <a:ea typeface="Open Sans" panose="020B0606030504020204" pitchFamily="34" charset="0"/>
                <a:cs typeface="Open Sans" panose="020B0606030504020204" pitchFamily="34" charset="0"/>
              </a:rPr>
              <a:pPr lvl="0" defTabSz="914362">
                <a:lnSpc>
                  <a:spcPts val="1000"/>
                </a:lnSpc>
              </a:pPr>
              <a:t>‹#›</a:t>
            </a:fld>
            <a:endParaRPr lang="en-US" sz="700" b="0" i="0" dirty="0">
              <a:solidFill>
                <a:srgbClr val="53565A"/>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Placeholder 1"/>
          <p:cNvSpPr>
            <a:spLocks noGrp="1"/>
          </p:cNvSpPr>
          <p:nvPr>
            <p:ph type="title"/>
          </p:nvPr>
        </p:nvSpPr>
        <p:spPr>
          <a:xfrm>
            <a:off x="457201" y="197890"/>
            <a:ext cx="8226356" cy="344979"/>
          </a:xfrm>
          <a:prstGeom prst="rect">
            <a:avLst/>
          </a:prstGeom>
        </p:spPr>
        <p:txBody>
          <a:bodyPr vert="horz" lIns="0" tIns="0" rIns="0" bIns="0" rtlCol="0" anchor="b" anchorCtr="0">
            <a:noAutofit/>
          </a:bodyPr>
          <a:lstStyle/>
          <a:p>
            <a:r>
              <a:rPr lang="en-US"/>
              <a:t>Click to edit Master title style</a:t>
            </a:r>
            <a:endParaRPr lang="en-US" dirty="0"/>
          </a:p>
        </p:txBody>
      </p:sp>
      <p:cxnSp>
        <p:nvCxnSpPr>
          <p:cNvPr id="16" name="Straight Connector 15"/>
          <p:cNvCxnSpPr/>
          <p:nvPr/>
        </p:nvCxnSpPr>
        <p:spPr>
          <a:xfrm>
            <a:off x="0" y="4927781"/>
            <a:ext cx="914400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bwMode="gray">
          <a:xfrm>
            <a:off x="8688099" y="4993168"/>
            <a:ext cx="0" cy="92194"/>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Text Placeholder 20"/>
          <p:cNvSpPr>
            <a:spLocks noGrp="1"/>
          </p:cNvSpPr>
          <p:nvPr>
            <p:ph type="body" idx="1"/>
          </p:nvPr>
        </p:nvSpPr>
        <p:spPr>
          <a:xfrm>
            <a:off x="457200" y="1185863"/>
            <a:ext cx="8230898" cy="3446461"/>
          </a:xfrm>
          <a:prstGeom prst="rect">
            <a:avLst/>
          </a:prstGeom>
        </p:spPr>
        <p:txBody>
          <a:bodyPr vert="horz" lIns="0" tIns="0" rIns="0" bIns="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25" name="Group 18"/>
          <p:cNvGrpSpPr>
            <a:grpSpLocks noChangeAspect="1"/>
          </p:cNvGrpSpPr>
          <p:nvPr/>
        </p:nvGrpSpPr>
        <p:grpSpPr bwMode="auto">
          <a:xfrm>
            <a:off x="8010046" y="4993168"/>
            <a:ext cx="575154" cy="113126"/>
            <a:chOff x="1370" y="1323"/>
            <a:chExt cx="3020" cy="594"/>
          </a:xfrm>
        </p:grpSpPr>
        <p:sp>
          <p:nvSpPr>
            <p:cNvPr id="27" name="Freeform 19"/>
            <p:cNvSpPr>
              <a:spLocks/>
            </p:cNvSpPr>
            <p:nvPr userDrawn="1"/>
          </p:nvSpPr>
          <p:spPr bwMode="auto">
            <a:xfrm>
              <a:off x="2536" y="1442"/>
              <a:ext cx="344" cy="360"/>
            </a:xfrm>
            <a:custGeom>
              <a:avLst/>
              <a:gdLst>
                <a:gd name="T0" fmla="*/ 194 w 195"/>
                <a:gd name="T1" fmla="*/ 150 h 202"/>
                <a:gd name="T2" fmla="*/ 150 w 195"/>
                <a:gd name="T3" fmla="*/ 124 h 202"/>
                <a:gd name="T4" fmla="*/ 146 w 195"/>
                <a:gd name="T5" fmla="*/ 129 h 202"/>
                <a:gd name="T6" fmla="*/ 105 w 195"/>
                <a:gd name="T7" fmla="*/ 153 h 202"/>
                <a:gd name="T8" fmla="*/ 53 w 195"/>
                <a:gd name="T9" fmla="*/ 101 h 202"/>
                <a:gd name="T10" fmla="*/ 105 w 195"/>
                <a:gd name="T11" fmla="*/ 49 h 202"/>
                <a:gd name="T12" fmla="*/ 146 w 195"/>
                <a:gd name="T13" fmla="*/ 73 h 202"/>
                <a:gd name="T14" fmla="*/ 150 w 195"/>
                <a:gd name="T15" fmla="*/ 79 h 202"/>
                <a:gd name="T16" fmla="*/ 195 w 195"/>
                <a:gd name="T17" fmla="*/ 52 h 202"/>
                <a:gd name="T18" fmla="*/ 191 w 195"/>
                <a:gd name="T19" fmla="*/ 46 h 202"/>
                <a:gd name="T20" fmla="*/ 105 w 195"/>
                <a:gd name="T21" fmla="*/ 0 h 202"/>
                <a:gd name="T22" fmla="*/ 0 w 195"/>
                <a:gd name="T23" fmla="*/ 101 h 202"/>
                <a:gd name="T24" fmla="*/ 105 w 195"/>
                <a:gd name="T25" fmla="*/ 202 h 202"/>
                <a:gd name="T26" fmla="*/ 191 w 195"/>
                <a:gd name="T27" fmla="*/ 156 h 202"/>
                <a:gd name="T28" fmla="*/ 194 w 195"/>
                <a:gd name="T29" fmla="*/ 150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5" h="202">
                  <a:moveTo>
                    <a:pt x="194" y="150"/>
                  </a:moveTo>
                  <a:cubicBezTo>
                    <a:pt x="150" y="124"/>
                    <a:pt x="150" y="124"/>
                    <a:pt x="150" y="124"/>
                  </a:cubicBezTo>
                  <a:cubicBezTo>
                    <a:pt x="146" y="129"/>
                    <a:pt x="146" y="129"/>
                    <a:pt x="146" y="129"/>
                  </a:cubicBezTo>
                  <a:cubicBezTo>
                    <a:pt x="136" y="145"/>
                    <a:pt x="122" y="153"/>
                    <a:pt x="105" y="153"/>
                  </a:cubicBezTo>
                  <a:cubicBezTo>
                    <a:pt x="76" y="153"/>
                    <a:pt x="53" y="131"/>
                    <a:pt x="53" y="101"/>
                  </a:cubicBezTo>
                  <a:cubicBezTo>
                    <a:pt x="53" y="72"/>
                    <a:pt x="76" y="49"/>
                    <a:pt x="105" y="49"/>
                  </a:cubicBezTo>
                  <a:cubicBezTo>
                    <a:pt x="123" y="49"/>
                    <a:pt x="136" y="57"/>
                    <a:pt x="146" y="73"/>
                  </a:cubicBezTo>
                  <a:cubicBezTo>
                    <a:pt x="150" y="79"/>
                    <a:pt x="150" y="79"/>
                    <a:pt x="150" y="79"/>
                  </a:cubicBezTo>
                  <a:cubicBezTo>
                    <a:pt x="195" y="52"/>
                    <a:pt x="195" y="52"/>
                    <a:pt x="195" y="52"/>
                  </a:cubicBezTo>
                  <a:cubicBezTo>
                    <a:pt x="191" y="46"/>
                    <a:pt x="191" y="46"/>
                    <a:pt x="191" y="46"/>
                  </a:cubicBezTo>
                  <a:cubicBezTo>
                    <a:pt x="169" y="15"/>
                    <a:pt x="141" y="0"/>
                    <a:pt x="105" y="0"/>
                  </a:cubicBezTo>
                  <a:cubicBezTo>
                    <a:pt x="37" y="0"/>
                    <a:pt x="0" y="52"/>
                    <a:pt x="0" y="101"/>
                  </a:cubicBezTo>
                  <a:cubicBezTo>
                    <a:pt x="0" y="150"/>
                    <a:pt x="37" y="202"/>
                    <a:pt x="105" y="202"/>
                  </a:cubicBezTo>
                  <a:cubicBezTo>
                    <a:pt x="140" y="202"/>
                    <a:pt x="173" y="184"/>
                    <a:pt x="191" y="156"/>
                  </a:cubicBezTo>
                  <a:lnTo>
                    <a:pt x="194" y="150"/>
                  </a:lnTo>
                  <a:close/>
                </a:path>
              </a:pathLst>
            </a:custGeom>
            <a:solidFill>
              <a:srgbClr val="C0181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28" name="Freeform 20"/>
            <p:cNvSpPr>
              <a:spLocks noEditPoints="1"/>
            </p:cNvSpPr>
            <p:nvPr userDrawn="1"/>
          </p:nvSpPr>
          <p:spPr bwMode="auto">
            <a:xfrm>
              <a:off x="2875" y="1326"/>
              <a:ext cx="447" cy="476"/>
            </a:xfrm>
            <a:custGeom>
              <a:avLst/>
              <a:gdLst>
                <a:gd name="T0" fmla="*/ 0 w 447"/>
                <a:gd name="T1" fmla="*/ 476 h 476"/>
                <a:gd name="T2" fmla="*/ 109 w 447"/>
                <a:gd name="T3" fmla="*/ 476 h 476"/>
                <a:gd name="T4" fmla="*/ 141 w 447"/>
                <a:gd name="T5" fmla="*/ 394 h 476"/>
                <a:gd name="T6" fmla="*/ 305 w 447"/>
                <a:gd name="T7" fmla="*/ 394 h 476"/>
                <a:gd name="T8" fmla="*/ 337 w 447"/>
                <a:gd name="T9" fmla="*/ 476 h 476"/>
                <a:gd name="T10" fmla="*/ 447 w 447"/>
                <a:gd name="T11" fmla="*/ 476 h 476"/>
                <a:gd name="T12" fmla="*/ 250 w 447"/>
                <a:gd name="T13" fmla="*/ 0 h 476"/>
                <a:gd name="T14" fmla="*/ 153 w 447"/>
                <a:gd name="T15" fmla="*/ 0 h 476"/>
                <a:gd name="T16" fmla="*/ 180 w 447"/>
                <a:gd name="T17" fmla="*/ 63 h 476"/>
                <a:gd name="T18" fmla="*/ 0 w 447"/>
                <a:gd name="T19" fmla="*/ 476 h 476"/>
                <a:gd name="T20" fmla="*/ 224 w 447"/>
                <a:gd name="T21" fmla="*/ 187 h 476"/>
                <a:gd name="T22" fmla="*/ 268 w 447"/>
                <a:gd name="T23" fmla="*/ 299 h 476"/>
                <a:gd name="T24" fmla="*/ 178 w 447"/>
                <a:gd name="T25" fmla="*/ 299 h 476"/>
                <a:gd name="T26" fmla="*/ 224 w 447"/>
                <a:gd name="T27" fmla="*/ 187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47" h="476">
                  <a:moveTo>
                    <a:pt x="0" y="476"/>
                  </a:moveTo>
                  <a:lnTo>
                    <a:pt x="109" y="476"/>
                  </a:lnTo>
                  <a:lnTo>
                    <a:pt x="141" y="394"/>
                  </a:lnTo>
                  <a:lnTo>
                    <a:pt x="305" y="394"/>
                  </a:lnTo>
                  <a:lnTo>
                    <a:pt x="337" y="476"/>
                  </a:lnTo>
                  <a:lnTo>
                    <a:pt x="447" y="476"/>
                  </a:lnTo>
                  <a:lnTo>
                    <a:pt x="250" y="0"/>
                  </a:lnTo>
                  <a:lnTo>
                    <a:pt x="153" y="0"/>
                  </a:lnTo>
                  <a:lnTo>
                    <a:pt x="180" y="63"/>
                  </a:lnTo>
                  <a:lnTo>
                    <a:pt x="0" y="476"/>
                  </a:lnTo>
                  <a:close/>
                  <a:moveTo>
                    <a:pt x="224" y="187"/>
                  </a:moveTo>
                  <a:lnTo>
                    <a:pt x="268" y="299"/>
                  </a:lnTo>
                  <a:lnTo>
                    <a:pt x="178" y="299"/>
                  </a:lnTo>
                  <a:lnTo>
                    <a:pt x="224" y="187"/>
                  </a:lnTo>
                  <a:close/>
                </a:path>
              </a:pathLst>
            </a:custGeom>
            <a:solidFill>
              <a:srgbClr val="C0181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29" name="Freeform 21"/>
            <p:cNvSpPr>
              <a:spLocks noEditPoints="1"/>
            </p:cNvSpPr>
            <p:nvPr userDrawn="1"/>
          </p:nvSpPr>
          <p:spPr bwMode="auto">
            <a:xfrm>
              <a:off x="2875" y="1326"/>
              <a:ext cx="447" cy="476"/>
            </a:xfrm>
            <a:custGeom>
              <a:avLst/>
              <a:gdLst>
                <a:gd name="T0" fmla="*/ 0 w 447"/>
                <a:gd name="T1" fmla="*/ 476 h 476"/>
                <a:gd name="T2" fmla="*/ 109 w 447"/>
                <a:gd name="T3" fmla="*/ 476 h 476"/>
                <a:gd name="T4" fmla="*/ 141 w 447"/>
                <a:gd name="T5" fmla="*/ 394 h 476"/>
                <a:gd name="T6" fmla="*/ 305 w 447"/>
                <a:gd name="T7" fmla="*/ 394 h 476"/>
                <a:gd name="T8" fmla="*/ 337 w 447"/>
                <a:gd name="T9" fmla="*/ 476 h 476"/>
                <a:gd name="T10" fmla="*/ 447 w 447"/>
                <a:gd name="T11" fmla="*/ 476 h 476"/>
                <a:gd name="T12" fmla="*/ 250 w 447"/>
                <a:gd name="T13" fmla="*/ 0 h 476"/>
                <a:gd name="T14" fmla="*/ 153 w 447"/>
                <a:gd name="T15" fmla="*/ 0 h 476"/>
                <a:gd name="T16" fmla="*/ 180 w 447"/>
                <a:gd name="T17" fmla="*/ 63 h 476"/>
                <a:gd name="T18" fmla="*/ 0 w 447"/>
                <a:gd name="T19" fmla="*/ 476 h 476"/>
                <a:gd name="T20" fmla="*/ 224 w 447"/>
                <a:gd name="T21" fmla="*/ 187 h 476"/>
                <a:gd name="T22" fmla="*/ 268 w 447"/>
                <a:gd name="T23" fmla="*/ 299 h 476"/>
                <a:gd name="T24" fmla="*/ 178 w 447"/>
                <a:gd name="T25" fmla="*/ 299 h 476"/>
                <a:gd name="T26" fmla="*/ 224 w 447"/>
                <a:gd name="T27" fmla="*/ 187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47" h="476">
                  <a:moveTo>
                    <a:pt x="0" y="476"/>
                  </a:moveTo>
                  <a:lnTo>
                    <a:pt x="109" y="476"/>
                  </a:lnTo>
                  <a:lnTo>
                    <a:pt x="141" y="394"/>
                  </a:lnTo>
                  <a:lnTo>
                    <a:pt x="305" y="394"/>
                  </a:lnTo>
                  <a:lnTo>
                    <a:pt x="337" y="476"/>
                  </a:lnTo>
                  <a:lnTo>
                    <a:pt x="447" y="476"/>
                  </a:lnTo>
                  <a:lnTo>
                    <a:pt x="250" y="0"/>
                  </a:lnTo>
                  <a:lnTo>
                    <a:pt x="153" y="0"/>
                  </a:lnTo>
                  <a:lnTo>
                    <a:pt x="180" y="63"/>
                  </a:lnTo>
                  <a:lnTo>
                    <a:pt x="0" y="476"/>
                  </a:lnTo>
                  <a:moveTo>
                    <a:pt x="224" y="187"/>
                  </a:moveTo>
                  <a:lnTo>
                    <a:pt x="268" y="299"/>
                  </a:lnTo>
                  <a:lnTo>
                    <a:pt x="178" y="299"/>
                  </a:lnTo>
                  <a:lnTo>
                    <a:pt x="224" y="187"/>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30" name="Freeform 22"/>
            <p:cNvSpPr>
              <a:spLocks/>
            </p:cNvSpPr>
            <p:nvPr userDrawn="1"/>
          </p:nvSpPr>
          <p:spPr bwMode="auto">
            <a:xfrm>
              <a:off x="3325" y="1326"/>
              <a:ext cx="249" cy="476"/>
            </a:xfrm>
            <a:custGeom>
              <a:avLst/>
              <a:gdLst>
                <a:gd name="T0" fmla="*/ 23 w 141"/>
                <a:gd name="T1" fmla="*/ 267 h 267"/>
                <a:gd name="T2" fmla="*/ 78 w 141"/>
                <a:gd name="T3" fmla="*/ 267 h 267"/>
                <a:gd name="T4" fmla="*/ 78 w 141"/>
                <a:gd name="T5" fmla="*/ 147 h 267"/>
                <a:gd name="T6" fmla="*/ 113 w 141"/>
                <a:gd name="T7" fmla="*/ 147 h 267"/>
                <a:gd name="T8" fmla="*/ 113 w 141"/>
                <a:gd name="T9" fmla="*/ 97 h 267"/>
                <a:gd name="T10" fmla="*/ 78 w 141"/>
                <a:gd name="T11" fmla="*/ 97 h 267"/>
                <a:gd name="T12" fmla="*/ 78 w 141"/>
                <a:gd name="T13" fmla="*/ 73 h 267"/>
                <a:gd name="T14" fmla="*/ 97 w 141"/>
                <a:gd name="T15" fmla="*/ 52 h 267"/>
                <a:gd name="T16" fmla="*/ 112 w 141"/>
                <a:gd name="T17" fmla="*/ 55 h 267"/>
                <a:gd name="T18" fmla="*/ 118 w 141"/>
                <a:gd name="T19" fmla="*/ 58 h 267"/>
                <a:gd name="T20" fmla="*/ 141 w 141"/>
                <a:gd name="T21" fmla="*/ 9 h 267"/>
                <a:gd name="T22" fmla="*/ 134 w 141"/>
                <a:gd name="T23" fmla="*/ 6 h 267"/>
                <a:gd name="T24" fmla="*/ 101 w 141"/>
                <a:gd name="T25" fmla="*/ 0 h 267"/>
                <a:gd name="T26" fmla="*/ 42 w 141"/>
                <a:gd name="T27" fmla="*/ 23 h 267"/>
                <a:gd name="T28" fmla="*/ 23 w 141"/>
                <a:gd name="T29" fmla="*/ 75 h 267"/>
                <a:gd name="T30" fmla="*/ 23 w 141"/>
                <a:gd name="T31" fmla="*/ 97 h 267"/>
                <a:gd name="T32" fmla="*/ 0 w 141"/>
                <a:gd name="T33" fmla="*/ 97 h 267"/>
                <a:gd name="T34" fmla="*/ 0 w 141"/>
                <a:gd name="T35" fmla="*/ 147 h 267"/>
                <a:gd name="T36" fmla="*/ 23 w 141"/>
                <a:gd name="T37" fmla="*/ 147 h 267"/>
                <a:gd name="T38" fmla="*/ 23 w 141"/>
                <a:gd name="T39" fmla="*/ 267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1" h="267">
                  <a:moveTo>
                    <a:pt x="23" y="267"/>
                  </a:moveTo>
                  <a:cubicBezTo>
                    <a:pt x="78" y="267"/>
                    <a:pt x="78" y="267"/>
                    <a:pt x="78" y="267"/>
                  </a:cubicBezTo>
                  <a:cubicBezTo>
                    <a:pt x="78" y="147"/>
                    <a:pt x="78" y="147"/>
                    <a:pt x="78" y="147"/>
                  </a:cubicBezTo>
                  <a:cubicBezTo>
                    <a:pt x="113" y="147"/>
                    <a:pt x="113" y="147"/>
                    <a:pt x="113" y="147"/>
                  </a:cubicBezTo>
                  <a:cubicBezTo>
                    <a:pt x="113" y="97"/>
                    <a:pt x="113" y="97"/>
                    <a:pt x="113" y="97"/>
                  </a:cubicBezTo>
                  <a:cubicBezTo>
                    <a:pt x="78" y="97"/>
                    <a:pt x="78" y="97"/>
                    <a:pt x="78" y="97"/>
                  </a:cubicBezTo>
                  <a:cubicBezTo>
                    <a:pt x="78" y="73"/>
                    <a:pt x="78" y="73"/>
                    <a:pt x="78" y="73"/>
                  </a:cubicBezTo>
                  <a:cubicBezTo>
                    <a:pt x="78" y="63"/>
                    <a:pt x="84" y="52"/>
                    <a:pt x="97" y="52"/>
                  </a:cubicBezTo>
                  <a:cubicBezTo>
                    <a:pt x="104" y="52"/>
                    <a:pt x="108" y="53"/>
                    <a:pt x="112" y="55"/>
                  </a:cubicBezTo>
                  <a:cubicBezTo>
                    <a:pt x="118" y="58"/>
                    <a:pt x="118" y="58"/>
                    <a:pt x="118" y="58"/>
                  </a:cubicBezTo>
                  <a:cubicBezTo>
                    <a:pt x="141" y="9"/>
                    <a:pt x="141" y="9"/>
                    <a:pt x="141" y="9"/>
                  </a:cubicBezTo>
                  <a:cubicBezTo>
                    <a:pt x="134" y="6"/>
                    <a:pt x="134" y="6"/>
                    <a:pt x="134" y="6"/>
                  </a:cubicBezTo>
                  <a:cubicBezTo>
                    <a:pt x="124" y="2"/>
                    <a:pt x="110" y="0"/>
                    <a:pt x="101" y="0"/>
                  </a:cubicBezTo>
                  <a:cubicBezTo>
                    <a:pt x="76" y="0"/>
                    <a:pt x="56" y="8"/>
                    <a:pt x="42" y="23"/>
                  </a:cubicBezTo>
                  <a:cubicBezTo>
                    <a:pt x="30" y="37"/>
                    <a:pt x="23" y="55"/>
                    <a:pt x="23" y="75"/>
                  </a:cubicBezTo>
                  <a:cubicBezTo>
                    <a:pt x="23" y="97"/>
                    <a:pt x="23" y="97"/>
                    <a:pt x="23" y="97"/>
                  </a:cubicBezTo>
                  <a:cubicBezTo>
                    <a:pt x="0" y="97"/>
                    <a:pt x="0" y="97"/>
                    <a:pt x="0" y="97"/>
                  </a:cubicBezTo>
                  <a:cubicBezTo>
                    <a:pt x="0" y="147"/>
                    <a:pt x="0" y="147"/>
                    <a:pt x="0" y="147"/>
                  </a:cubicBezTo>
                  <a:cubicBezTo>
                    <a:pt x="23" y="147"/>
                    <a:pt x="23" y="147"/>
                    <a:pt x="23" y="147"/>
                  </a:cubicBezTo>
                  <a:lnTo>
                    <a:pt x="23" y="267"/>
                  </a:lnTo>
                  <a:close/>
                </a:path>
              </a:pathLst>
            </a:custGeom>
            <a:solidFill>
              <a:srgbClr val="C0181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31" name="Freeform 23"/>
            <p:cNvSpPr>
              <a:spLocks/>
            </p:cNvSpPr>
            <p:nvPr userDrawn="1"/>
          </p:nvSpPr>
          <p:spPr bwMode="auto">
            <a:xfrm>
              <a:off x="2085" y="1323"/>
              <a:ext cx="410" cy="479"/>
            </a:xfrm>
            <a:custGeom>
              <a:avLst/>
              <a:gdLst>
                <a:gd name="T0" fmla="*/ 0 w 410"/>
                <a:gd name="T1" fmla="*/ 0 h 479"/>
                <a:gd name="T2" fmla="*/ 0 w 410"/>
                <a:gd name="T3" fmla="*/ 479 h 479"/>
                <a:gd name="T4" fmla="*/ 104 w 410"/>
                <a:gd name="T5" fmla="*/ 479 h 479"/>
                <a:gd name="T6" fmla="*/ 104 w 410"/>
                <a:gd name="T7" fmla="*/ 204 h 479"/>
                <a:gd name="T8" fmla="*/ 205 w 410"/>
                <a:gd name="T9" fmla="*/ 281 h 479"/>
                <a:gd name="T10" fmla="*/ 306 w 410"/>
                <a:gd name="T11" fmla="*/ 204 h 479"/>
                <a:gd name="T12" fmla="*/ 306 w 410"/>
                <a:gd name="T13" fmla="*/ 479 h 479"/>
                <a:gd name="T14" fmla="*/ 408 w 410"/>
                <a:gd name="T15" fmla="*/ 479 h 479"/>
                <a:gd name="T16" fmla="*/ 410 w 410"/>
                <a:gd name="T17" fmla="*/ 0 h 479"/>
                <a:gd name="T18" fmla="*/ 205 w 410"/>
                <a:gd name="T19" fmla="*/ 156 h 479"/>
                <a:gd name="T20" fmla="*/ 0 w 410"/>
                <a:gd name="T21" fmla="*/ 0 h 4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0" h="479">
                  <a:moveTo>
                    <a:pt x="0" y="0"/>
                  </a:moveTo>
                  <a:lnTo>
                    <a:pt x="0" y="479"/>
                  </a:lnTo>
                  <a:lnTo>
                    <a:pt x="104" y="479"/>
                  </a:lnTo>
                  <a:lnTo>
                    <a:pt x="104" y="204"/>
                  </a:lnTo>
                  <a:lnTo>
                    <a:pt x="205" y="281"/>
                  </a:lnTo>
                  <a:lnTo>
                    <a:pt x="306" y="204"/>
                  </a:lnTo>
                  <a:lnTo>
                    <a:pt x="306" y="479"/>
                  </a:lnTo>
                  <a:lnTo>
                    <a:pt x="408" y="479"/>
                  </a:lnTo>
                  <a:lnTo>
                    <a:pt x="410" y="0"/>
                  </a:lnTo>
                  <a:lnTo>
                    <a:pt x="205" y="156"/>
                  </a:lnTo>
                  <a:lnTo>
                    <a:pt x="0" y="0"/>
                  </a:lnTo>
                  <a:close/>
                </a:path>
              </a:pathLst>
            </a:custGeom>
            <a:solidFill>
              <a:srgbClr val="C0181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32" name="Freeform 24"/>
            <p:cNvSpPr>
              <a:spLocks noEditPoints="1"/>
            </p:cNvSpPr>
            <p:nvPr userDrawn="1"/>
          </p:nvSpPr>
          <p:spPr bwMode="auto">
            <a:xfrm>
              <a:off x="3555" y="1444"/>
              <a:ext cx="360" cy="358"/>
            </a:xfrm>
            <a:custGeom>
              <a:avLst/>
              <a:gdLst>
                <a:gd name="T0" fmla="*/ 105 w 204"/>
                <a:gd name="T1" fmla="*/ 0 h 201"/>
                <a:gd name="T2" fmla="*/ 0 w 204"/>
                <a:gd name="T3" fmla="*/ 101 h 201"/>
                <a:gd name="T4" fmla="*/ 105 w 204"/>
                <a:gd name="T5" fmla="*/ 201 h 201"/>
                <a:gd name="T6" fmla="*/ 105 w 204"/>
                <a:gd name="T7" fmla="*/ 201 h 201"/>
                <a:gd name="T8" fmla="*/ 105 w 204"/>
                <a:gd name="T9" fmla="*/ 201 h 201"/>
                <a:gd name="T10" fmla="*/ 188 w 204"/>
                <a:gd name="T11" fmla="*/ 161 h 201"/>
                <a:gd name="T12" fmla="*/ 144 w 204"/>
                <a:gd name="T13" fmla="*/ 137 h 201"/>
                <a:gd name="T14" fmla="*/ 104 w 204"/>
                <a:gd name="T15" fmla="*/ 155 h 201"/>
                <a:gd name="T16" fmla="*/ 56 w 204"/>
                <a:gd name="T17" fmla="*/ 120 h 201"/>
                <a:gd name="T18" fmla="*/ 204 w 204"/>
                <a:gd name="T19" fmla="*/ 120 h 201"/>
                <a:gd name="T20" fmla="*/ 204 w 204"/>
                <a:gd name="T21" fmla="*/ 107 h 201"/>
                <a:gd name="T22" fmla="*/ 105 w 204"/>
                <a:gd name="T23" fmla="*/ 0 h 201"/>
                <a:gd name="T24" fmla="*/ 58 w 204"/>
                <a:gd name="T25" fmla="*/ 76 h 201"/>
                <a:gd name="T26" fmla="*/ 100 w 204"/>
                <a:gd name="T27" fmla="*/ 47 h 201"/>
                <a:gd name="T28" fmla="*/ 143 w 204"/>
                <a:gd name="T29" fmla="*/ 76 h 201"/>
                <a:gd name="T30" fmla="*/ 58 w 204"/>
                <a:gd name="T31" fmla="*/ 76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4" h="201">
                  <a:moveTo>
                    <a:pt x="105" y="0"/>
                  </a:moveTo>
                  <a:cubicBezTo>
                    <a:pt x="37" y="0"/>
                    <a:pt x="0" y="52"/>
                    <a:pt x="0" y="101"/>
                  </a:cubicBezTo>
                  <a:cubicBezTo>
                    <a:pt x="0" y="149"/>
                    <a:pt x="37" y="201"/>
                    <a:pt x="105" y="201"/>
                  </a:cubicBezTo>
                  <a:cubicBezTo>
                    <a:pt x="105" y="201"/>
                    <a:pt x="105" y="201"/>
                    <a:pt x="105" y="201"/>
                  </a:cubicBezTo>
                  <a:cubicBezTo>
                    <a:pt x="105" y="201"/>
                    <a:pt x="105" y="201"/>
                    <a:pt x="105" y="201"/>
                  </a:cubicBezTo>
                  <a:cubicBezTo>
                    <a:pt x="136" y="201"/>
                    <a:pt x="165" y="187"/>
                    <a:pt x="188" y="161"/>
                  </a:cubicBezTo>
                  <a:cubicBezTo>
                    <a:pt x="144" y="137"/>
                    <a:pt x="144" y="137"/>
                    <a:pt x="144" y="137"/>
                  </a:cubicBezTo>
                  <a:cubicBezTo>
                    <a:pt x="132" y="148"/>
                    <a:pt x="119" y="155"/>
                    <a:pt x="104" y="155"/>
                  </a:cubicBezTo>
                  <a:cubicBezTo>
                    <a:pt x="81" y="154"/>
                    <a:pt x="62" y="140"/>
                    <a:pt x="56" y="120"/>
                  </a:cubicBezTo>
                  <a:cubicBezTo>
                    <a:pt x="204" y="120"/>
                    <a:pt x="204" y="120"/>
                    <a:pt x="204" y="120"/>
                  </a:cubicBezTo>
                  <a:cubicBezTo>
                    <a:pt x="204" y="107"/>
                    <a:pt x="204" y="107"/>
                    <a:pt x="204" y="107"/>
                  </a:cubicBezTo>
                  <a:cubicBezTo>
                    <a:pt x="204" y="33"/>
                    <a:pt x="146" y="0"/>
                    <a:pt x="105" y="0"/>
                  </a:cubicBezTo>
                  <a:close/>
                  <a:moveTo>
                    <a:pt x="58" y="76"/>
                  </a:moveTo>
                  <a:cubicBezTo>
                    <a:pt x="65" y="58"/>
                    <a:pt x="80" y="47"/>
                    <a:pt x="100" y="47"/>
                  </a:cubicBezTo>
                  <a:cubicBezTo>
                    <a:pt x="119" y="47"/>
                    <a:pt x="135" y="57"/>
                    <a:pt x="143" y="76"/>
                  </a:cubicBezTo>
                  <a:lnTo>
                    <a:pt x="58" y="76"/>
                  </a:lnTo>
                  <a:close/>
                </a:path>
              </a:pathLst>
            </a:custGeom>
            <a:solidFill>
              <a:srgbClr val="C0181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33" name="Freeform 25"/>
            <p:cNvSpPr>
              <a:spLocks noEditPoints="1"/>
            </p:cNvSpPr>
            <p:nvPr userDrawn="1"/>
          </p:nvSpPr>
          <p:spPr bwMode="auto">
            <a:xfrm>
              <a:off x="3945" y="1444"/>
              <a:ext cx="360" cy="358"/>
            </a:xfrm>
            <a:custGeom>
              <a:avLst/>
              <a:gdLst>
                <a:gd name="T0" fmla="*/ 105 w 204"/>
                <a:gd name="T1" fmla="*/ 0 h 201"/>
                <a:gd name="T2" fmla="*/ 0 w 204"/>
                <a:gd name="T3" fmla="*/ 101 h 201"/>
                <a:gd name="T4" fmla="*/ 105 w 204"/>
                <a:gd name="T5" fmla="*/ 201 h 201"/>
                <a:gd name="T6" fmla="*/ 105 w 204"/>
                <a:gd name="T7" fmla="*/ 201 h 201"/>
                <a:gd name="T8" fmla="*/ 105 w 204"/>
                <a:gd name="T9" fmla="*/ 201 h 201"/>
                <a:gd name="T10" fmla="*/ 188 w 204"/>
                <a:gd name="T11" fmla="*/ 161 h 201"/>
                <a:gd name="T12" fmla="*/ 144 w 204"/>
                <a:gd name="T13" fmla="*/ 137 h 201"/>
                <a:gd name="T14" fmla="*/ 104 w 204"/>
                <a:gd name="T15" fmla="*/ 155 h 201"/>
                <a:gd name="T16" fmla="*/ 57 w 204"/>
                <a:gd name="T17" fmla="*/ 120 h 201"/>
                <a:gd name="T18" fmla="*/ 204 w 204"/>
                <a:gd name="T19" fmla="*/ 121 h 201"/>
                <a:gd name="T20" fmla="*/ 204 w 204"/>
                <a:gd name="T21" fmla="*/ 107 h 201"/>
                <a:gd name="T22" fmla="*/ 105 w 204"/>
                <a:gd name="T23" fmla="*/ 0 h 201"/>
                <a:gd name="T24" fmla="*/ 58 w 204"/>
                <a:gd name="T25" fmla="*/ 76 h 201"/>
                <a:gd name="T26" fmla="*/ 100 w 204"/>
                <a:gd name="T27" fmla="*/ 47 h 201"/>
                <a:gd name="T28" fmla="*/ 143 w 204"/>
                <a:gd name="T29" fmla="*/ 76 h 201"/>
                <a:gd name="T30" fmla="*/ 58 w 204"/>
                <a:gd name="T31" fmla="*/ 76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4" h="201">
                  <a:moveTo>
                    <a:pt x="105" y="0"/>
                  </a:moveTo>
                  <a:cubicBezTo>
                    <a:pt x="37" y="0"/>
                    <a:pt x="0" y="52"/>
                    <a:pt x="0" y="101"/>
                  </a:cubicBezTo>
                  <a:cubicBezTo>
                    <a:pt x="0" y="149"/>
                    <a:pt x="37" y="201"/>
                    <a:pt x="105" y="201"/>
                  </a:cubicBezTo>
                  <a:cubicBezTo>
                    <a:pt x="105" y="201"/>
                    <a:pt x="105" y="201"/>
                    <a:pt x="105" y="201"/>
                  </a:cubicBezTo>
                  <a:cubicBezTo>
                    <a:pt x="105" y="201"/>
                    <a:pt x="105" y="201"/>
                    <a:pt x="105" y="201"/>
                  </a:cubicBezTo>
                  <a:cubicBezTo>
                    <a:pt x="136" y="201"/>
                    <a:pt x="166" y="187"/>
                    <a:pt x="188" y="161"/>
                  </a:cubicBezTo>
                  <a:cubicBezTo>
                    <a:pt x="144" y="137"/>
                    <a:pt x="144" y="137"/>
                    <a:pt x="144" y="137"/>
                  </a:cubicBezTo>
                  <a:cubicBezTo>
                    <a:pt x="133" y="149"/>
                    <a:pt x="119" y="155"/>
                    <a:pt x="104" y="155"/>
                  </a:cubicBezTo>
                  <a:cubicBezTo>
                    <a:pt x="82" y="155"/>
                    <a:pt x="62" y="140"/>
                    <a:pt x="57" y="120"/>
                  </a:cubicBezTo>
                  <a:cubicBezTo>
                    <a:pt x="204" y="121"/>
                    <a:pt x="204" y="121"/>
                    <a:pt x="204" y="121"/>
                  </a:cubicBezTo>
                  <a:cubicBezTo>
                    <a:pt x="204" y="107"/>
                    <a:pt x="204" y="107"/>
                    <a:pt x="204" y="107"/>
                  </a:cubicBezTo>
                  <a:cubicBezTo>
                    <a:pt x="204" y="34"/>
                    <a:pt x="146" y="0"/>
                    <a:pt x="105" y="0"/>
                  </a:cubicBezTo>
                  <a:close/>
                  <a:moveTo>
                    <a:pt x="58" y="76"/>
                  </a:moveTo>
                  <a:cubicBezTo>
                    <a:pt x="65" y="58"/>
                    <a:pt x="80" y="47"/>
                    <a:pt x="100" y="47"/>
                  </a:cubicBezTo>
                  <a:cubicBezTo>
                    <a:pt x="120" y="47"/>
                    <a:pt x="135" y="57"/>
                    <a:pt x="143" y="76"/>
                  </a:cubicBezTo>
                  <a:lnTo>
                    <a:pt x="58" y="76"/>
                  </a:lnTo>
                  <a:close/>
                </a:path>
              </a:pathLst>
            </a:custGeom>
            <a:solidFill>
              <a:srgbClr val="C0181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34" name="Freeform 26"/>
            <p:cNvSpPr>
              <a:spLocks/>
            </p:cNvSpPr>
            <p:nvPr userDrawn="1"/>
          </p:nvSpPr>
          <p:spPr bwMode="auto">
            <a:xfrm>
              <a:off x="4293" y="1428"/>
              <a:ext cx="41" cy="51"/>
            </a:xfrm>
            <a:custGeom>
              <a:avLst/>
              <a:gdLst>
                <a:gd name="T0" fmla="*/ 0 w 41"/>
                <a:gd name="T1" fmla="*/ 0 h 51"/>
                <a:gd name="T2" fmla="*/ 41 w 41"/>
                <a:gd name="T3" fmla="*/ 0 h 51"/>
                <a:gd name="T4" fmla="*/ 41 w 41"/>
                <a:gd name="T5" fmla="*/ 9 h 51"/>
                <a:gd name="T6" fmla="*/ 25 w 41"/>
                <a:gd name="T7" fmla="*/ 9 h 51"/>
                <a:gd name="T8" fmla="*/ 25 w 41"/>
                <a:gd name="T9" fmla="*/ 51 h 51"/>
                <a:gd name="T10" fmla="*/ 16 w 41"/>
                <a:gd name="T11" fmla="*/ 51 h 51"/>
                <a:gd name="T12" fmla="*/ 16 w 41"/>
                <a:gd name="T13" fmla="*/ 9 h 51"/>
                <a:gd name="T14" fmla="*/ 0 w 41"/>
                <a:gd name="T15" fmla="*/ 9 h 51"/>
                <a:gd name="T16" fmla="*/ 0 w 41"/>
                <a:gd name="T1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 h="51">
                  <a:moveTo>
                    <a:pt x="0" y="0"/>
                  </a:moveTo>
                  <a:lnTo>
                    <a:pt x="41" y="0"/>
                  </a:lnTo>
                  <a:lnTo>
                    <a:pt x="41" y="9"/>
                  </a:lnTo>
                  <a:lnTo>
                    <a:pt x="25" y="9"/>
                  </a:lnTo>
                  <a:lnTo>
                    <a:pt x="25" y="51"/>
                  </a:lnTo>
                  <a:lnTo>
                    <a:pt x="16" y="51"/>
                  </a:lnTo>
                  <a:lnTo>
                    <a:pt x="16" y="9"/>
                  </a:lnTo>
                  <a:lnTo>
                    <a:pt x="0" y="9"/>
                  </a:lnTo>
                  <a:lnTo>
                    <a:pt x="0" y="0"/>
                  </a:lnTo>
                  <a:close/>
                </a:path>
              </a:pathLst>
            </a:custGeom>
            <a:solidFill>
              <a:srgbClr val="C0181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35" name="Freeform 27"/>
            <p:cNvSpPr>
              <a:spLocks/>
            </p:cNvSpPr>
            <p:nvPr userDrawn="1"/>
          </p:nvSpPr>
          <p:spPr bwMode="auto">
            <a:xfrm>
              <a:off x="4339" y="1428"/>
              <a:ext cx="51" cy="51"/>
            </a:xfrm>
            <a:custGeom>
              <a:avLst/>
              <a:gdLst>
                <a:gd name="T0" fmla="*/ 0 w 51"/>
                <a:gd name="T1" fmla="*/ 0 h 51"/>
                <a:gd name="T2" fmla="*/ 12 w 51"/>
                <a:gd name="T3" fmla="*/ 0 h 51"/>
                <a:gd name="T4" fmla="*/ 26 w 51"/>
                <a:gd name="T5" fmla="*/ 41 h 51"/>
                <a:gd name="T6" fmla="*/ 26 w 51"/>
                <a:gd name="T7" fmla="*/ 41 h 51"/>
                <a:gd name="T8" fmla="*/ 40 w 51"/>
                <a:gd name="T9" fmla="*/ 0 h 51"/>
                <a:gd name="T10" fmla="*/ 51 w 51"/>
                <a:gd name="T11" fmla="*/ 0 h 51"/>
                <a:gd name="T12" fmla="*/ 51 w 51"/>
                <a:gd name="T13" fmla="*/ 51 h 51"/>
                <a:gd name="T14" fmla="*/ 44 w 51"/>
                <a:gd name="T15" fmla="*/ 51 h 51"/>
                <a:gd name="T16" fmla="*/ 44 w 51"/>
                <a:gd name="T17" fmla="*/ 12 h 51"/>
                <a:gd name="T18" fmla="*/ 44 w 51"/>
                <a:gd name="T19" fmla="*/ 12 h 51"/>
                <a:gd name="T20" fmla="*/ 30 w 51"/>
                <a:gd name="T21" fmla="*/ 51 h 51"/>
                <a:gd name="T22" fmla="*/ 23 w 51"/>
                <a:gd name="T23" fmla="*/ 51 h 51"/>
                <a:gd name="T24" fmla="*/ 9 w 51"/>
                <a:gd name="T25" fmla="*/ 12 h 51"/>
                <a:gd name="T26" fmla="*/ 9 w 51"/>
                <a:gd name="T27" fmla="*/ 12 h 51"/>
                <a:gd name="T28" fmla="*/ 9 w 51"/>
                <a:gd name="T29" fmla="*/ 51 h 51"/>
                <a:gd name="T30" fmla="*/ 0 w 51"/>
                <a:gd name="T31" fmla="*/ 51 h 51"/>
                <a:gd name="T32" fmla="*/ 0 w 51"/>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1" h="51">
                  <a:moveTo>
                    <a:pt x="0" y="0"/>
                  </a:moveTo>
                  <a:lnTo>
                    <a:pt x="12" y="0"/>
                  </a:lnTo>
                  <a:lnTo>
                    <a:pt x="26" y="41"/>
                  </a:lnTo>
                  <a:lnTo>
                    <a:pt x="26" y="41"/>
                  </a:lnTo>
                  <a:lnTo>
                    <a:pt x="40" y="0"/>
                  </a:lnTo>
                  <a:lnTo>
                    <a:pt x="51" y="0"/>
                  </a:lnTo>
                  <a:lnTo>
                    <a:pt x="51" y="51"/>
                  </a:lnTo>
                  <a:lnTo>
                    <a:pt x="44" y="51"/>
                  </a:lnTo>
                  <a:lnTo>
                    <a:pt x="44" y="12"/>
                  </a:lnTo>
                  <a:lnTo>
                    <a:pt x="44" y="12"/>
                  </a:lnTo>
                  <a:lnTo>
                    <a:pt x="30" y="51"/>
                  </a:lnTo>
                  <a:lnTo>
                    <a:pt x="23" y="51"/>
                  </a:lnTo>
                  <a:lnTo>
                    <a:pt x="9" y="12"/>
                  </a:lnTo>
                  <a:lnTo>
                    <a:pt x="9" y="12"/>
                  </a:lnTo>
                  <a:lnTo>
                    <a:pt x="9" y="51"/>
                  </a:lnTo>
                  <a:lnTo>
                    <a:pt x="0" y="51"/>
                  </a:lnTo>
                  <a:lnTo>
                    <a:pt x="0" y="0"/>
                  </a:lnTo>
                  <a:close/>
                </a:path>
              </a:pathLst>
            </a:custGeom>
            <a:solidFill>
              <a:srgbClr val="C0181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36" name="Freeform 28"/>
            <p:cNvSpPr>
              <a:spLocks/>
            </p:cNvSpPr>
            <p:nvPr userDrawn="1"/>
          </p:nvSpPr>
          <p:spPr bwMode="auto">
            <a:xfrm>
              <a:off x="1370" y="1323"/>
              <a:ext cx="258" cy="594"/>
            </a:xfrm>
            <a:custGeom>
              <a:avLst/>
              <a:gdLst>
                <a:gd name="T0" fmla="*/ 106 w 258"/>
                <a:gd name="T1" fmla="*/ 407 h 594"/>
                <a:gd name="T2" fmla="*/ 106 w 258"/>
                <a:gd name="T3" fmla="*/ 165 h 594"/>
                <a:gd name="T4" fmla="*/ 258 w 258"/>
                <a:gd name="T5" fmla="*/ 237 h 594"/>
                <a:gd name="T6" fmla="*/ 258 w 258"/>
                <a:gd name="T7" fmla="*/ 119 h 594"/>
                <a:gd name="T8" fmla="*/ 0 w 258"/>
                <a:gd name="T9" fmla="*/ 0 h 594"/>
                <a:gd name="T10" fmla="*/ 0 w 258"/>
                <a:gd name="T11" fmla="*/ 475 h 594"/>
                <a:gd name="T12" fmla="*/ 258 w 258"/>
                <a:gd name="T13" fmla="*/ 594 h 594"/>
                <a:gd name="T14" fmla="*/ 258 w 258"/>
                <a:gd name="T15" fmla="*/ 479 h 594"/>
                <a:gd name="T16" fmla="*/ 106 w 258"/>
                <a:gd name="T17" fmla="*/ 407 h 5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8" h="594">
                  <a:moveTo>
                    <a:pt x="106" y="407"/>
                  </a:moveTo>
                  <a:lnTo>
                    <a:pt x="106" y="165"/>
                  </a:lnTo>
                  <a:lnTo>
                    <a:pt x="258" y="237"/>
                  </a:lnTo>
                  <a:lnTo>
                    <a:pt x="258" y="119"/>
                  </a:lnTo>
                  <a:lnTo>
                    <a:pt x="0" y="0"/>
                  </a:lnTo>
                  <a:lnTo>
                    <a:pt x="0" y="475"/>
                  </a:lnTo>
                  <a:lnTo>
                    <a:pt x="258" y="594"/>
                  </a:lnTo>
                  <a:lnTo>
                    <a:pt x="258" y="479"/>
                  </a:lnTo>
                  <a:lnTo>
                    <a:pt x="106" y="407"/>
                  </a:lnTo>
                  <a:close/>
                </a:path>
              </a:pathLst>
            </a:custGeom>
            <a:solidFill>
              <a:srgbClr val="BD2E2B"/>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37" name="Freeform 29"/>
            <p:cNvSpPr>
              <a:spLocks/>
            </p:cNvSpPr>
            <p:nvPr userDrawn="1"/>
          </p:nvSpPr>
          <p:spPr bwMode="auto">
            <a:xfrm>
              <a:off x="1628" y="1323"/>
              <a:ext cx="256" cy="594"/>
            </a:xfrm>
            <a:custGeom>
              <a:avLst/>
              <a:gdLst>
                <a:gd name="T0" fmla="*/ 152 w 256"/>
                <a:gd name="T1" fmla="*/ 407 h 594"/>
                <a:gd name="T2" fmla="*/ 152 w 256"/>
                <a:gd name="T3" fmla="*/ 165 h 594"/>
                <a:gd name="T4" fmla="*/ 0 w 256"/>
                <a:gd name="T5" fmla="*/ 237 h 594"/>
                <a:gd name="T6" fmla="*/ 0 w 256"/>
                <a:gd name="T7" fmla="*/ 119 h 594"/>
                <a:gd name="T8" fmla="*/ 256 w 256"/>
                <a:gd name="T9" fmla="*/ 0 h 594"/>
                <a:gd name="T10" fmla="*/ 256 w 256"/>
                <a:gd name="T11" fmla="*/ 475 h 594"/>
                <a:gd name="T12" fmla="*/ 0 w 256"/>
                <a:gd name="T13" fmla="*/ 594 h 594"/>
                <a:gd name="T14" fmla="*/ 0 w 256"/>
                <a:gd name="T15" fmla="*/ 479 h 594"/>
                <a:gd name="T16" fmla="*/ 152 w 256"/>
                <a:gd name="T17" fmla="*/ 407 h 5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6" h="594">
                  <a:moveTo>
                    <a:pt x="152" y="407"/>
                  </a:moveTo>
                  <a:lnTo>
                    <a:pt x="152" y="165"/>
                  </a:lnTo>
                  <a:lnTo>
                    <a:pt x="0" y="237"/>
                  </a:lnTo>
                  <a:lnTo>
                    <a:pt x="0" y="119"/>
                  </a:lnTo>
                  <a:lnTo>
                    <a:pt x="256" y="0"/>
                  </a:lnTo>
                  <a:lnTo>
                    <a:pt x="256" y="475"/>
                  </a:lnTo>
                  <a:lnTo>
                    <a:pt x="0" y="594"/>
                  </a:lnTo>
                  <a:lnTo>
                    <a:pt x="0" y="479"/>
                  </a:lnTo>
                  <a:lnTo>
                    <a:pt x="152" y="407"/>
                  </a:lnTo>
                  <a:close/>
                </a:path>
              </a:pathLst>
            </a:custGeom>
            <a:solidFill>
              <a:srgbClr val="75160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grpSp>
    </p:spTree>
    <p:extLst>
      <p:ext uri="{BB962C8B-B14F-4D97-AF65-F5344CB8AC3E}">
        <p14:creationId xmlns:p14="http://schemas.microsoft.com/office/powerpoint/2010/main" val="3730869817"/>
      </p:ext>
    </p:extLst>
  </p:cSld>
  <p:clrMap bg1="lt1" tx1="dk1" bg2="lt2" tx2="dk2" accent1="accent1" accent2="accent2" accent3="accent3" accent4="accent4" accent5="accent5" accent6="accent6" hlink="hlink" folHlink="folHlink"/>
  <p:sldLayoutIdLst>
    <p:sldLayoutId id="2147483668" r:id="rId1"/>
    <p:sldLayoutId id="2147483698" r:id="rId2"/>
    <p:sldLayoutId id="2147483662" r:id="rId3"/>
    <p:sldLayoutId id="2147483669" r:id="rId4"/>
    <p:sldLayoutId id="2147483691" r:id="rId5"/>
    <p:sldLayoutId id="2147483670" r:id="rId6"/>
    <p:sldLayoutId id="2147483664" r:id="rId7"/>
    <p:sldLayoutId id="2147483690" r:id="rId8"/>
    <p:sldLayoutId id="2147483665" r:id="rId9"/>
    <p:sldLayoutId id="2147483666" r:id="rId10"/>
    <p:sldLayoutId id="2147483681" r:id="rId11"/>
    <p:sldLayoutId id="2147483667" r:id="rId12"/>
    <p:sldLayoutId id="2147483693" r:id="rId13"/>
    <p:sldLayoutId id="2147483687" r:id="rId14"/>
    <p:sldLayoutId id="2147483694" r:id="rId15"/>
    <p:sldLayoutId id="2147483683" r:id="rId16"/>
    <p:sldLayoutId id="2147483692" r:id="rId17"/>
    <p:sldLayoutId id="2147483678" r:id="rId18"/>
    <p:sldLayoutId id="2147483699" r:id="rId19"/>
    <p:sldLayoutId id="2147483695" r:id="rId20"/>
    <p:sldLayoutId id="2147483679" r:id="rId21"/>
    <p:sldLayoutId id="2147483677" r:id="rId22"/>
    <p:sldLayoutId id="2147483700" r:id="rId23"/>
    <p:sldLayoutId id="2147483696" r:id="rId24"/>
    <p:sldLayoutId id="2147483697" r:id="rId25"/>
    <p:sldLayoutId id="2147483701" r:id="rId26"/>
    <p:sldLayoutId id="2147483676" r:id="rId27"/>
    <p:sldLayoutId id="2147483671" r:id="rId28"/>
    <p:sldLayoutId id="2147483703" r:id="rId29"/>
    <p:sldLayoutId id="2147483704" r:id="rId30"/>
    <p:sldLayoutId id="2147483705" r:id="rId31"/>
    <p:sldLayoutId id="2147483706" r:id="rId32"/>
    <p:sldLayoutId id="2147483707" r:id="rId33"/>
  </p:sldLayoutIdLst>
  <p:transition>
    <p:fade/>
  </p:transition>
  <p:txStyles>
    <p:titleStyle>
      <a:lvl1pPr algn="l" defTabSz="685800" rtl="0" eaLnBrk="1" latinLnBrk="0" hangingPunct="1">
        <a:lnSpc>
          <a:spcPct val="90000"/>
        </a:lnSpc>
        <a:spcBef>
          <a:spcPct val="0"/>
        </a:spcBef>
        <a:buNone/>
        <a:defRPr sz="20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0" indent="0" algn="l" defTabSz="685800" rtl="0" eaLnBrk="1" latinLnBrk="0" hangingPunct="1">
        <a:lnSpc>
          <a:spcPct val="95000"/>
        </a:lnSpc>
        <a:spcBef>
          <a:spcPts val="750"/>
        </a:spcBef>
        <a:buFont typeface="Wingdings" panose="05000000000000000000" pitchFamily="2" charset="2"/>
        <a:buNone/>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171450" indent="-171450" algn="l" defTabSz="685800" rtl="0" eaLnBrk="1" latinLnBrk="0" hangingPunct="1">
        <a:lnSpc>
          <a:spcPct val="90000"/>
        </a:lnSpc>
        <a:spcBef>
          <a:spcPts val="600"/>
        </a:spcBef>
        <a:buClr>
          <a:schemeClr val="bg2"/>
        </a:buClr>
        <a:buFont typeface="Wingdings" panose="05000000000000000000" pitchFamily="2" charset="2"/>
        <a:buChar char="§"/>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457200" indent="-171450" algn="l" defTabSz="685800" rtl="0" eaLnBrk="1" latinLnBrk="0" hangingPunct="1">
        <a:lnSpc>
          <a:spcPct val="90000"/>
        </a:lnSpc>
        <a:spcBef>
          <a:spcPts val="600"/>
        </a:spcBef>
        <a:buClr>
          <a:schemeClr val="bg2"/>
        </a:buClr>
        <a:buFont typeface="Wingdings" panose="05000000000000000000" pitchFamily="2" charset="2"/>
        <a:buChar char="§"/>
        <a:defRPr sz="1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742950" indent="-171450" algn="l" defTabSz="685800" rtl="0" eaLnBrk="1" latinLnBrk="0" hangingPunct="1">
        <a:lnSpc>
          <a:spcPct val="90000"/>
        </a:lnSpc>
        <a:spcBef>
          <a:spcPts val="600"/>
        </a:spcBef>
        <a:buClr>
          <a:schemeClr val="bg2"/>
        </a:buClr>
        <a:buFont typeface="Wingdings" panose="05000000000000000000" pitchFamily="2" charset="2"/>
        <a:buChar char="§"/>
        <a:defRPr sz="1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028700" indent="-171450" algn="l" defTabSz="685800" rtl="0" eaLnBrk="1" latinLnBrk="0" hangingPunct="1">
        <a:lnSpc>
          <a:spcPct val="90000"/>
        </a:lnSpc>
        <a:spcBef>
          <a:spcPts val="600"/>
        </a:spcBef>
        <a:buClr>
          <a:schemeClr val="bg2"/>
        </a:buClr>
        <a:buFont typeface="Wingdings" panose="05000000000000000000" pitchFamily="2" charset="2"/>
        <a:buChar char="§"/>
        <a:defRPr sz="1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userDrawn="1">
          <p15:clr>
            <a:srgbClr val="F26B43"/>
          </p15:clr>
        </p15:guide>
        <p15:guide id="2" pos="288" userDrawn="1">
          <p15:clr>
            <a:srgbClr val="F26B43"/>
          </p15:clr>
        </p15:guide>
        <p15:guide id="3" pos="2880" userDrawn="1">
          <p15:clr>
            <a:srgbClr val="F26B43"/>
          </p15:clr>
        </p15:guide>
        <p15:guide id="4" pos="5472" userDrawn="1">
          <p15:clr>
            <a:srgbClr val="F26B43"/>
          </p15:clr>
        </p15:guide>
        <p15:guide id="5" orient="horz" pos="300" userDrawn="1">
          <p15:clr>
            <a:srgbClr val="F26B43"/>
          </p15:clr>
        </p15:guide>
        <p15:guide id="6" orient="horz" pos="746"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8" Type="http://schemas.openxmlformats.org/officeDocument/2006/relationships/image" Target="../media/image26.emf"/><Relationship Id="rId13" Type="http://schemas.openxmlformats.org/officeDocument/2006/relationships/image" Target="../media/image31.jpeg"/><Relationship Id="rId18" Type="http://schemas.openxmlformats.org/officeDocument/2006/relationships/image" Target="../media/image36.emf"/><Relationship Id="rId26" Type="http://schemas.openxmlformats.org/officeDocument/2006/relationships/image" Target="../media/image41.tiff"/><Relationship Id="rId3" Type="http://schemas.openxmlformats.org/officeDocument/2006/relationships/image" Target="../media/image21.png"/><Relationship Id="rId21" Type="http://schemas.openxmlformats.org/officeDocument/2006/relationships/image" Target="../media/image15.png"/><Relationship Id="rId7" Type="http://schemas.openxmlformats.org/officeDocument/2006/relationships/image" Target="../media/image25.emf"/><Relationship Id="rId12" Type="http://schemas.openxmlformats.org/officeDocument/2006/relationships/image" Target="../media/image30.png"/><Relationship Id="rId17" Type="http://schemas.openxmlformats.org/officeDocument/2006/relationships/image" Target="../media/image35.emf"/><Relationship Id="rId25" Type="http://schemas.openxmlformats.org/officeDocument/2006/relationships/image" Target="../media/image40.emf"/><Relationship Id="rId2" Type="http://schemas.openxmlformats.org/officeDocument/2006/relationships/notesSlide" Target="../notesSlides/notesSlide8.xml"/><Relationship Id="rId16" Type="http://schemas.openxmlformats.org/officeDocument/2006/relationships/image" Target="../media/image34.png"/><Relationship Id="rId20" Type="http://schemas.openxmlformats.org/officeDocument/2006/relationships/image" Target="../media/image38.png"/><Relationship Id="rId29" Type="http://schemas.openxmlformats.org/officeDocument/2006/relationships/image" Target="../media/image44.tiff"/><Relationship Id="rId1" Type="http://schemas.openxmlformats.org/officeDocument/2006/relationships/slideLayout" Target="../slideLayouts/slideLayout11.xml"/><Relationship Id="rId6" Type="http://schemas.openxmlformats.org/officeDocument/2006/relationships/image" Target="../media/image24.emf"/><Relationship Id="rId11" Type="http://schemas.openxmlformats.org/officeDocument/2006/relationships/image" Target="../media/image29.png"/><Relationship Id="rId24" Type="http://schemas.openxmlformats.org/officeDocument/2006/relationships/image" Target="../media/image39.png"/><Relationship Id="rId5" Type="http://schemas.openxmlformats.org/officeDocument/2006/relationships/image" Target="../media/image23.emf"/><Relationship Id="rId15" Type="http://schemas.openxmlformats.org/officeDocument/2006/relationships/image" Target="../media/image33.png"/><Relationship Id="rId23" Type="http://schemas.openxmlformats.org/officeDocument/2006/relationships/image" Target="../media/image13.png"/><Relationship Id="rId28" Type="http://schemas.openxmlformats.org/officeDocument/2006/relationships/image" Target="../media/image43.tiff"/><Relationship Id="rId10" Type="http://schemas.openxmlformats.org/officeDocument/2006/relationships/image" Target="../media/image28.png"/><Relationship Id="rId19" Type="http://schemas.openxmlformats.org/officeDocument/2006/relationships/image" Target="../media/image37.png"/><Relationship Id="rId4" Type="http://schemas.openxmlformats.org/officeDocument/2006/relationships/image" Target="../media/image22.tiff"/><Relationship Id="rId9" Type="http://schemas.openxmlformats.org/officeDocument/2006/relationships/image" Target="../media/image27.emf"/><Relationship Id="rId14" Type="http://schemas.openxmlformats.org/officeDocument/2006/relationships/image" Target="../media/image32.emf"/><Relationship Id="rId22" Type="http://schemas.openxmlformats.org/officeDocument/2006/relationships/image" Target="../media/image12.png"/><Relationship Id="rId27" Type="http://schemas.openxmlformats.org/officeDocument/2006/relationships/image" Target="../media/image42.tiff"/><Relationship Id="rId30" Type="http://schemas.openxmlformats.org/officeDocument/2006/relationships/image" Target="../media/image20.emf"/></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7.xml.rels><?xml version="1.0" encoding="UTF-8" standalone="yes"?>
<Relationships xmlns="http://schemas.openxmlformats.org/package/2006/relationships"><Relationship Id="rId3" Type="http://schemas.openxmlformats.org/officeDocument/2006/relationships/image" Target="../media/image45.tiff"/><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8" Type="http://schemas.openxmlformats.org/officeDocument/2006/relationships/image" Target="../media/image14.emf"/><Relationship Id="rId13" Type="http://schemas.openxmlformats.org/officeDocument/2006/relationships/image" Target="../media/image19.tiff"/><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emf"/><Relationship Id="rId2" Type="http://schemas.openxmlformats.org/officeDocument/2006/relationships/notesSlide" Target="../notesSlides/notesSlide1.xml"/><Relationship Id="rId1" Type="http://schemas.openxmlformats.org/officeDocument/2006/relationships/slideLayout" Target="../slideLayouts/slideLayout11.xml"/><Relationship Id="rId6" Type="http://schemas.openxmlformats.org/officeDocument/2006/relationships/image" Target="../media/image12.png"/><Relationship Id="rId11" Type="http://schemas.openxmlformats.org/officeDocument/2006/relationships/image" Target="../media/image17.emf"/><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em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8" Type="http://schemas.openxmlformats.org/officeDocument/2006/relationships/image" Target="../media/image53.emf"/><Relationship Id="rId3" Type="http://schemas.openxmlformats.org/officeDocument/2006/relationships/image" Target="../media/image48.tiff"/><Relationship Id="rId7" Type="http://schemas.openxmlformats.org/officeDocument/2006/relationships/image" Target="../media/image52.emf"/><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51.emf"/><Relationship Id="rId5" Type="http://schemas.openxmlformats.org/officeDocument/2006/relationships/image" Target="../media/image50.emf"/><Relationship Id="rId4" Type="http://schemas.openxmlformats.org/officeDocument/2006/relationships/image" Target="../media/image49.emf"/><Relationship Id="rId9" Type="http://schemas.openxmlformats.org/officeDocument/2006/relationships/image" Target="../media/image54.emf"/></Relationships>
</file>

<file path=ppt/slides/_rels/slide27.xml.rels><?xml version="1.0" encoding="UTF-8" standalone="yes"?>
<Relationships xmlns="http://schemas.openxmlformats.org/package/2006/relationships"><Relationship Id="rId3" Type="http://schemas.openxmlformats.org/officeDocument/2006/relationships/image" Target="../media/image55.tiff"/><Relationship Id="rId2" Type="http://schemas.openxmlformats.org/officeDocument/2006/relationships/notesSlide" Target="../notesSlides/notesSlide17.xml"/><Relationship Id="rId1" Type="http://schemas.openxmlformats.org/officeDocument/2006/relationships/slideLayout" Target="../slideLayouts/slideLayout11.xml"/><Relationship Id="rId5" Type="http://schemas.openxmlformats.org/officeDocument/2006/relationships/image" Target="../media/image57.png"/><Relationship Id="rId4" Type="http://schemas.openxmlformats.org/officeDocument/2006/relationships/image" Target="../media/image56.png"/></Relationships>
</file>

<file path=ppt/slides/_rels/slide28.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notesSlide" Target="../notesSlides/notesSlide18.xml"/><Relationship Id="rId1" Type="http://schemas.openxmlformats.org/officeDocument/2006/relationships/slideLayout" Target="../slideLayouts/slideLayout11.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tiff"/></Relationships>
</file>

<file path=ppt/slides/_rels/slide2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9.xml"/><Relationship Id="rId1" Type="http://schemas.openxmlformats.org/officeDocument/2006/relationships/slideLayout" Target="../slideLayouts/slideLayout12.xml"/><Relationship Id="rId4" Type="http://schemas.openxmlformats.org/officeDocument/2006/relationships/image" Target="../media/image65.tif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8" Type="http://schemas.openxmlformats.org/officeDocument/2006/relationships/image" Target="../media/image71.emf"/><Relationship Id="rId3" Type="http://schemas.openxmlformats.org/officeDocument/2006/relationships/image" Target="../media/image66.png"/><Relationship Id="rId7" Type="http://schemas.openxmlformats.org/officeDocument/2006/relationships/image" Target="../media/image70.jpeg"/><Relationship Id="rId2" Type="http://schemas.openxmlformats.org/officeDocument/2006/relationships/notesSlide" Target="../notesSlides/notesSlide20.xml"/><Relationship Id="rId1" Type="http://schemas.openxmlformats.org/officeDocument/2006/relationships/slideLayout" Target="../slideLayouts/slideLayout33.xml"/><Relationship Id="rId6" Type="http://schemas.openxmlformats.org/officeDocument/2006/relationships/image" Target="../media/image69.tiff"/><Relationship Id="rId5" Type="http://schemas.openxmlformats.org/officeDocument/2006/relationships/image" Target="../media/image68.tiff"/><Relationship Id="rId4" Type="http://schemas.openxmlformats.org/officeDocument/2006/relationships/image" Target="../media/image67.emf"/></Relationships>
</file>

<file path=ppt/slides/_rels/slide31.xml.rels><?xml version="1.0" encoding="UTF-8" standalone="yes"?>
<Relationships xmlns="http://schemas.openxmlformats.org/package/2006/relationships"><Relationship Id="rId26" Type="http://schemas.openxmlformats.org/officeDocument/2006/relationships/image" Target="../media/image95.png"/><Relationship Id="rId21" Type="http://schemas.openxmlformats.org/officeDocument/2006/relationships/image" Target="../media/image90.png"/><Relationship Id="rId42" Type="http://schemas.openxmlformats.org/officeDocument/2006/relationships/image" Target="../media/image111.gif"/><Relationship Id="rId47" Type="http://schemas.openxmlformats.org/officeDocument/2006/relationships/image" Target="../media/image116.png"/><Relationship Id="rId63" Type="http://schemas.openxmlformats.org/officeDocument/2006/relationships/image" Target="../media/image132.png"/><Relationship Id="rId68" Type="http://schemas.openxmlformats.org/officeDocument/2006/relationships/image" Target="../media/image137.png"/><Relationship Id="rId84" Type="http://schemas.openxmlformats.org/officeDocument/2006/relationships/image" Target="../media/image153.png"/><Relationship Id="rId89" Type="http://schemas.openxmlformats.org/officeDocument/2006/relationships/image" Target="../media/image158.png"/><Relationship Id="rId16" Type="http://schemas.openxmlformats.org/officeDocument/2006/relationships/image" Target="../media/image85.png"/><Relationship Id="rId11" Type="http://schemas.openxmlformats.org/officeDocument/2006/relationships/image" Target="../media/image80.jpeg"/><Relationship Id="rId32" Type="http://schemas.openxmlformats.org/officeDocument/2006/relationships/image" Target="../media/image101.png"/><Relationship Id="rId37" Type="http://schemas.openxmlformats.org/officeDocument/2006/relationships/image" Target="../media/image106.png"/><Relationship Id="rId53" Type="http://schemas.openxmlformats.org/officeDocument/2006/relationships/image" Target="../media/image122.png"/><Relationship Id="rId58" Type="http://schemas.openxmlformats.org/officeDocument/2006/relationships/image" Target="../media/image127.gif"/><Relationship Id="rId74" Type="http://schemas.openxmlformats.org/officeDocument/2006/relationships/image" Target="../media/image143.png"/><Relationship Id="rId79" Type="http://schemas.openxmlformats.org/officeDocument/2006/relationships/image" Target="../media/image148.png"/><Relationship Id="rId5" Type="http://schemas.openxmlformats.org/officeDocument/2006/relationships/image" Target="../media/image74.png"/><Relationship Id="rId90" Type="http://schemas.openxmlformats.org/officeDocument/2006/relationships/image" Target="../media/image159.png"/><Relationship Id="rId14" Type="http://schemas.openxmlformats.org/officeDocument/2006/relationships/image" Target="../media/image83.png"/><Relationship Id="rId22" Type="http://schemas.openxmlformats.org/officeDocument/2006/relationships/image" Target="../media/image91.png"/><Relationship Id="rId27" Type="http://schemas.openxmlformats.org/officeDocument/2006/relationships/image" Target="../media/image96.jpeg"/><Relationship Id="rId30" Type="http://schemas.openxmlformats.org/officeDocument/2006/relationships/image" Target="../media/image99.png"/><Relationship Id="rId35" Type="http://schemas.openxmlformats.org/officeDocument/2006/relationships/image" Target="../media/image104.png"/><Relationship Id="rId43" Type="http://schemas.openxmlformats.org/officeDocument/2006/relationships/image" Target="../media/image112.png"/><Relationship Id="rId48" Type="http://schemas.openxmlformats.org/officeDocument/2006/relationships/image" Target="../media/image117.png"/><Relationship Id="rId56" Type="http://schemas.openxmlformats.org/officeDocument/2006/relationships/image" Target="../media/image125.png"/><Relationship Id="rId64" Type="http://schemas.openxmlformats.org/officeDocument/2006/relationships/image" Target="../media/image133.png"/><Relationship Id="rId69" Type="http://schemas.openxmlformats.org/officeDocument/2006/relationships/image" Target="../media/image138.png"/><Relationship Id="rId77" Type="http://schemas.openxmlformats.org/officeDocument/2006/relationships/image" Target="../media/image146.png"/><Relationship Id="rId8" Type="http://schemas.openxmlformats.org/officeDocument/2006/relationships/image" Target="../media/image77.png"/><Relationship Id="rId51" Type="http://schemas.openxmlformats.org/officeDocument/2006/relationships/image" Target="../media/image120.png"/><Relationship Id="rId72" Type="http://schemas.openxmlformats.org/officeDocument/2006/relationships/image" Target="../media/image141.png"/><Relationship Id="rId80" Type="http://schemas.openxmlformats.org/officeDocument/2006/relationships/image" Target="../media/image149.png"/><Relationship Id="rId85" Type="http://schemas.openxmlformats.org/officeDocument/2006/relationships/image" Target="../media/image154.png"/><Relationship Id="rId3" Type="http://schemas.openxmlformats.org/officeDocument/2006/relationships/image" Target="../media/image72.png"/><Relationship Id="rId12" Type="http://schemas.openxmlformats.org/officeDocument/2006/relationships/image" Target="../media/image81.png"/><Relationship Id="rId17" Type="http://schemas.openxmlformats.org/officeDocument/2006/relationships/image" Target="../media/image86.png"/><Relationship Id="rId25" Type="http://schemas.openxmlformats.org/officeDocument/2006/relationships/image" Target="../media/image94.jpeg"/><Relationship Id="rId33" Type="http://schemas.openxmlformats.org/officeDocument/2006/relationships/image" Target="../media/image102.png"/><Relationship Id="rId38" Type="http://schemas.openxmlformats.org/officeDocument/2006/relationships/image" Target="../media/image107.png"/><Relationship Id="rId46" Type="http://schemas.openxmlformats.org/officeDocument/2006/relationships/image" Target="../media/image115.png"/><Relationship Id="rId59" Type="http://schemas.openxmlformats.org/officeDocument/2006/relationships/image" Target="../media/image128.png"/><Relationship Id="rId67" Type="http://schemas.openxmlformats.org/officeDocument/2006/relationships/image" Target="../media/image136.png"/><Relationship Id="rId20" Type="http://schemas.openxmlformats.org/officeDocument/2006/relationships/image" Target="../media/image89.png"/><Relationship Id="rId41" Type="http://schemas.openxmlformats.org/officeDocument/2006/relationships/image" Target="../media/image110.png"/><Relationship Id="rId54" Type="http://schemas.openxmlformats.org/officeDocument/2006/relationships/image" Target="../media/image123.png"/><Relationship Id="rId62" Type="http://schemas.openxmlformats.org/officeDocument/2006/relationships/image" Target="../media/image131.png"/><Relationship Id="rId70" Type="http://schemas.openxmlformats.org/officeDocument/2006/relationships/image" Target="../media/image139.png"/><Relationship Id="rId75" Type="http://schemas.openxmlformats.org/officeDocument/2006/relationships/image" Target="../media/image144.png"/><Relationship Id="rId83" Type="http://schemas.openxmlformats.org/officeDocument/2006/relationships/image" Target="../media/image152.png"/><Relationship Id="rId88" Type="http://schemas.openxmlformats.org/officeDocument/2006/relationships/image" Target="../media/image157.png"/><Relationship Id="rId91" Type="http://schemas.openxmlformats.org/officeDocument/2006/relationships/image" Target="../media/image160.png"/><Relationship Id="rId1" Type="http://schemas.openxmlformats.org/officeDocument/2006/relationships/slideLayout" Target="../slideLayouts/slideLayout11.xml"/><Relationship Id="rId6" Type="http://schemas.openxmlformats.org/officeDocument/2006/relationships/image" Target="../media/image75.png"/><Relationship Id="rId15" Type="http://schemas.openxmlformats.org/officeDocument/2006/relationships/image" Target="../media/image84.png"/><Relationship Id="rId23" Type="http://schemas.openxmlformats.org/officeDocument/2006/relationships/image" Target="../media/image92.png"/><Relationship Id="rId28" Type="http://schemas.openxmlformats.org/officeDocument/2006/relationships/image" Target="../media/image97.jpeg"/><Relationship Id="rId36" Type="http://schemas.openxmlformats.org/officeDocument/2006/relationships/image" Target="../media/image105.png"/><Relationship Id="rId49" Type="http://schemas.openxmlformats.org/officeDocument/2006/relationships/image" Target="../media/image118.png"/><Relationship Id="rId57" Type="http://schemas.openxmlformats.org/officeDocument/2006/relationships/image" Target="../media/image126.jpeg"/><Relationship Id="rId10" Type="http://schemas.openxmlformats.org/officeDocument/2006/relationships/image" Target="../media/image79.jpeg"/><Relationship Id="rId31" Type="http://schemas.openxmlformats.org/officeDocument/2006/relationships/image" Target="../media/image100.png"/><Relationship Id="rId44" Type="http://schemas.openxmlformats.org/officeDocument/2006/relationships/image" Target="../media/image113.jpeg"/><Relationship Id="rId52" Type="http://schemas.openxmlformats.org/officeDocument/2006/relationships/image" Target="../media/image121.jpeg"/><Relationship Id="rId60" Type="http://schemas.openxmlformats.org/officeDocument/2006/relationships/image" Target="../media/image129.png"/><Relationship Id="rId65" Type="http://schemas.openxmlformats.org/officeDocument/2006/relationships/image" Target="../media/image134.png"/><Relationship Id="rId73" Type="http://schemas.openxmlformats.org/officeDocument/2006/relationships/image" Target="../media/image142.png"/><Relationship Id="rId78" Type="http://schemas.openxmlformats.org/officeDocument/2006/relationships/image" Target="../media/image147.png"/><Relationship Id="rId81" Type="http://schemas.openxmlformats.org/officeDocument/2006/relationships/image" Target="../media/image150.png"/><Relationship Id="rId86" Type="http://schemas.openxmlformats.org/officeDocument/2006/relationships/image" Target="../media/image155.png"/><Relationship Id="rId4" Type="http://schemas.openxmlformats.org/officeDocument/2006/relationships/image" Target="../media/image73.png"/><Relationship Id="rId9" Type="http://schemas.openxmlformats.org/officeDocument/2006/relationships/image" Target="../media/image78.png"/><Relationship Id="rId13" Type="http://schemas.openxmlformats.org/officeDocument/2006/relationships/image" Target="../media/image82.png"/><Relationship Id="rId18" Type="http://schemas.openxmlformats.org/officeDocument/2006/relationships/image" Target="../media/image87.jpeg"/><Relationship Id="rId39" Type="http://schemas.openxmlformats.org/officeDocument/2006/relationships/image" Target="../media/image108.png"/><Relationship Id="rId34" Type="http://schemas.openxmlformats.org/officeDocument/2006/relationships/image" Target="../media/image103.png"/><Relationship Id="rId50" Type="http://schemas.openxmlformats.org/officeDocument/2006/relationships/image" Target="../media/image119.png"/><Relationship Id="rId55" Type="http://schemas.openxmlformats.org/officeDocument/2006/relationships/image" Target="../media/image124.png"/><Relationship Id="rId76" Type="http://schemas.openxmlformats.org/officeDocument/2006/relationships/image" Target="../media/image145.png"/><Relationship Id="rId7" Type="http://schemas.openxmlformats.org/officeDocument/2006/relationships/image" Target="../media/image76.png"/><Relationship Id="rId71" Type="http://schemas.openxmlformats.org/officeDocument/2006/relationships/image" Target="../media/image140.png"/><Relationship Id="rId2" Type="http://schemas.openxmlformats.org/officeDocument/2006/relationships/notesSlide" Target="../notesSlides/notesSlide21.xml"/><Relationship Id="rId29" Type="http://schemas.openxmlformats.org/officeDocument/2006/relationships/image" Target="../media/image98.png"/><Relationship Id="rId24" Type="http://schemas.openxmlformats.org/officeDocument/2006/relationships/image" Target="../media/image93.png"/><Relationship Id="rId40" Type="http://schemas.openxmlformats.org/officeDocument/2006/relationships/image" Target="../media/image109.png"/><Relationship Id="rId45" Type="http://schemas.openxmlformats.org/officeDocument/2006/relationships/image" Target="../media/image114.png"/><Relationship Id="rId66" Type="http://schemas.openxmlformats.org/officeDocument/2006/relationships/image" Target="../media/image135.png"/><Relationship Id="rId87" Type="http://schemas.openxmlformats.org/officeDocument/2006/relationships/image" Target="../media/image156.png"/><Relationship Id="rId61" Type="http://schemas.openxmlformats.org/officeDocument/2006/relationships/image" Target="../media/image130.jpeg"/><Relationship Id="rId82" Type="http://schemas.openxmlformats.org/officeDocument/2006/relationships/image" Target="../media/image151.png"/><Relationship Id="rId19" Type="http://schemas.openxmlformats.org/officeDocument/2006/relationships/image" Target="../media/image88.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9.xml"/></Relationships>
</file>

<file path=ppt/slides/_rels/slide34.xml.rels><?xml version="1.0" encoding="UTF-8" standalone="yes"?>
<Relationships xmlns="http://schemas.openxmlformats.org/package/2006/relationships"><Relationship Id="rId3" Type="http://schemas.openxmlformats.org/officeDocument/2006/relationships/image" Target="../media/image161.emf"/><Relationship Id="rId2" Type="http://schemas.openxmlformats.org/officeDocument/2006/relationships/notesSlide" Target="../notesSlides/notesSlide24.xml"/><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25.xml"/><Relationship Id="rId1" Type="http://schemas.openxmlformats.org/officeDocument/2006/relationships/slideLayout" Target="../slideLayouts/slideLayout11.xml"/><Relationship Id="rId4" Type="http://schemas.openxmlformats.org/officeDocument/2006/relationships/image" Target="../media/image161.emf"/></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29.xml"/><Relationship Id="rId1" Type="http://schemas.openxmlformats.org/officeDocument/2006/relationships/slideLayout" Target="../slideLayouts/slideLayout10.xml"/><Relationship Id="rId4" Type="http://schemas.openxmlformats.org/officeDocument/2006/relationships/image" Target="../media/image164.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30.xml"/><Relationship Id="rId1" Type="http://schemas.openxmlformats.org/officeDocument/2006/relationships/slideLayout" Target="../slideLayouts/slideLayout10.xml"/><Relationship Id="rId4" Type="http://schemas.openxmlformats.org/officeDocument/2006/relationships/image" Target="../media/image165.png"/></Relationships>
</file>

<file path=ppt/slides/_rels/slide41.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31.xml"/><Relationship Id="rId1" Type="http://schemas.openxmlformats.org/officeDocument/2006/relationships/slideLayout" Target="../slideLayouts/slideLayout10.xml"/><Relationship Id="rId4" Type="http://schemas.openxmlformats.org/officeDocument/2006/relationships/image" Target="../media/image166.png"/></Relationships>
</file>

<file path=ppt/slides/_rels/slide42.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32.xml"/><Relationship Id="rId1" Type="http://schemas.openxmlformats.org/officeDocument/2006/relationships/slideLayout" Target="../slideLayouts/slideLayout10.xml"/><Relationship Id="rId4" Type="http://schemas.openxmlformats.org/officeDocument/2006/relationships/image" Target="../media/image167.png"/></Relationships>
</file>

<file path=ppt/slides/_rels/slide43.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image" Target="../media/image168.png"/><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2" Type="http://schemas.openxmlformats.org/officeDocument/2006/relationships/image" Target="../media/image168.png"/><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image" Target="../media/image168.png"/><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2" Type="http://schemas.openxmlformats.org/officeDocument/2006/relationships/image" Target="../media/image171.jpeg"/><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3" Type="http://schemas.openxmlformats.org/officeDocument/2006/relationships/image" Target="../media/image172.jpeg"/><Relationship Id="rId2" Type="http://schemas.openxmlformats.org/officeDocument/2006/relationships/image" Target="../media/image171.jpeg"/><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image" Target="../media/image171.jpeg"/><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2" Type="http://schemas.openxmlformats.org/officeDocument/2006/relationships/image" Target="../media/image171.jpe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50.xml.rels><?xml version="1.0" encoding="UTF-8" standalone="yes"?>
<Relationships xmlns="http://schemas.openxmlformats.org/package/2006/relationships"><Relationship Id="rId2" Type="http://schemas.openxmlformats.org/officeDocument/2006/relationships/image" Target="../media/image174.png"/><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image" Target="../media/image174.png"/><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image" Target="../media/image174.png"/><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2" Type="http://schemas.openxmlformats.org/officeDocument/2006/relationships/image" Target="../media/image174.png"/><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image" Target="../media/image177.png"/><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image" Target="../media/image177.png"/><Relationship Id="rId1" Type="http://schemas.openxmlformats.org/officeDocument/2006/relationships/slideLayout" Target="../slideLayouts/slideLayout10.xml"/></Relationships>
</file>

<file path=ppt/slides/_rels/slide56.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image" Target="../media/image177.png"/><Relationship Id="rId1" Type="http://schemas.openxmlformats.org/officeDocument/2006/relationships/slideLayout" Target="../slideLayouts/slideLayout10.xml"/></Relationships>
</file>

<file path=ppt/slides/_rels/slide57.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image" Target="../media/image177.png"/><Relationship Id="rId1" Type="http://schemas.openxmlformats.org/officeDocument/2006/relationships/slideLayout" Target="../slideLayouts/slideLayout10.xml"/></Relationships>
</file>

<file path=ppt/slides/_rels/slide58.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image" Target="../media/image182.png"/><Relationship Id="rId1" Type="http://schemas.openxmlformats.org/officeDocument/2006/relationships/slideLayout" Target="../slideLayouts/slideLayout11.xml"/></Relationships>
</file>

<file path=ppt/slides/_rels/slide59.xml.rels><?xml version="1.0" encoding="UTF-8" standalone="yes"?>
<Relationships xmlns="http://schemas.openxmlformats.org/package/2006/relationships"><Relationship Id="rId2" Type="http://schemas.openxmlformats.org/officeDocument/2006/relationships/image" Target="../media/image182.png"/><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9.xml"/></Relationships>
</file>

<file path=ppt/slides/_rels/slide60.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image" Target="../media/image182.png"/><Relationship Id="rId1" Type="http://schemas.openxmlformats.org/officeDocument/2006/relationships/slideLayout" Target="../slideLayouts/slideLayout11.xml"/></Relationships>
</file>

<file path=ppt/slides/_rels/slide61.xml.rels><?xml version="1.0" encoding="UTF-8" standalone="yes"?>
<Relationships xmlns="http://schemas.openxmlformats.org/package/2006/relationships"><Relationship Id="rId2" Type="http://schemas.openxmlformats.org/officeDocument/2006/relationships/image" Target="../media/image182.png"/><Relationship Id="rId1" Type="http://schemas.openxmlformats.org/officeDocument/2006/relationships/slideLayout" Target="../slideLayouts/slideLayout11.xml"/></Relationships>
</file>

<file path=ppt/slides/_rels/slide62.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image" Target="../media/image185.png"/><Relationship Id="rId1" Type="http://schemas.openxmlformats.org/officeDocument/2006/relationships/slideLayout" Target="../slideLayouts/slideLayout11.xml"/></Relationships>
</file>

<file path=ppt/slides/_rels/slide63.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image" Target="../media/image185.png"/><Relationship Id="rId1" Type="http://schemas.openxmlformats.org/officeDocument/2006/relationships/slideLayout" Target="../slideLayouts/slideLayout11.xml"/></Relationships>
</file>

<file path=ppt/slides/_rels/slide64.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image" Target="../media/image185.png"/><Relationship Id="rId1" Type="http://schemas.openxmlformats.org/officeDocument/2006/relationships/slideLayout" Target="../slideLayouts/slideLayout11.xml"/></Relationships>
</file>

<file path=ppt/slides/_rels/slide65.xml.rels><?xml version="1.0" encoding="UTF-8" standalone="yes"?>
<Relationships xmlns="http://schemas.openxmlformats.org/package/2006/relationships"><Relationship Id="rId2" Type="http://schemas.openxmlformats.org/officeDocument/2006/relationships/image" Target="../media/image185.png"/><Relationship Id="rId1" Type="http://schemas.openxmlformats.org/officeDocument/2006/relationships/slideLayout" Target="../slideLayouts/slideLayout11.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8.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34.xml"/><Relationship Id="rId1" Type="http://schemas.openxmlformats.org/officeDocument/2006/relationships/slideLayout" Target="../slideLayouts/slideLayout11.xml"/></Relationships>
</file>

<file path=ppt/slides/_rels/slide69.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35.xml"/><Relationship Id="rId1" Type="http://schemas.openxmlformats.org/officeDocument/2006/relationships/slideLayout" Target="../slideLayouts/slideLayout11.xml"/><Relationship Id="rId4" Type="http://schemas.openxmlformats.org/officeDocument/2006/relationships/image" Target="../media/image161.em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189.jpeg"/><Relationship Id="rId7" Type="http://schemas.openxmlformats.org/officeDocument/2006/relationships/image" Target="../media/image191.png"/><Relationship Id="rId2" Type="http://schemas.openxmlformats.org/officeDocument/2006/relationships/notesSlide" Target="../notesSlides/notesSlide36.xml"/><Relationship Id="rId1" Type="http://schemas.openxmlformats.org/officeDocument/2006/relationships/slideLayout" Target="../slideLayouts/slideLayout17.xml"/><Relationship Id="rId6" Type="http://schemas.openxmlformats.org/officeDocument/2006/relationships/image" Target="../media/image190.emf"/><Relationship Id="rId5" Type="http://schemas.openxmlformats.org/officeDocument/2006/relationships/image" Target="../media/image50.emf"/><Relationship Id="rId4" Type="http://schemas.openxmlformats.org/officeDocument/2006/relationships/image" Target="../media/image51.emf"/></Relationships>
</file>

<file path=ppt/slides/_rels/slide72.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notesSlide" Target="../notesSlides/notesSlide37.xml"/><Relationship Id="rId1" Type="http://schemas.openxmlformats.org/officeDocument/2006/relationships/slideLayout" Target="../slideLayouts/slideLayout17.xml"/><Relationship Id="rId4" Type="http://schemas.openxmlformats.org/officeDocument/2006/relationships/image" Target="../media/image193.png"/></Relationships>
</file>

<file path=ppt/slides/_rels/slide73.xml.rels><?xml version="1.0" encoding="UTF-8" standalone="yes"?>
<Relationships xmlns="http://schemas.openxmlformats.org/package/2006/relationships"><Relationship Id="rId3" Type="http://schemas.openxmlformats.org/officeDocument/2006/relationships/image" Target="../media/image194.jpeg"/><Relationship Id="rId2" Type="http://schemas.openxmlformats.org/officeDocument/2006/relationships/notesSlide" Target="../notesSlides/notesSlide38.xml"/><Relationship Id="rId1" Type="http://schemas.openxmlformats.org/officeDocument/2006/relationships/slideLayout" Target="../slideLayouts/slideLayout17.xml"/><Relationship Id="rId4" Type="http://schemas.openxmlformats.org/officeDocument/2006/relationships/image" Target="../media/image195.png"/></Relationships>
</file>

<file path=ppt/slides/_rels/slide74.xml.rels><?xml version="1.0" encoding="UTF-8" standalone="yes"?>
<Relationships xmlns="http://schemas.openxmlformats.org/package/2006/relationships"><Relationship Id="rId3" Type="http://schemas.openxmlformats.org/officeDocument/2006/relationships/image" Target="../media/image196.jpeg"/><Relationship Id="rId2" Type="http://schemas.openxmlformats.org/officeDocument/2006/relationships/notesSlide" Target="../notesSlides/notesSlide39.xml"/><Relationship Id="rId1" Type="http://schemas.openxmlformats.org/officeDocument/2006/relationships/slideLayout" Target="../slideLayouts/slideLayout17.xml"/><Relationship Id="rId4" Type="http://schemas.openxmlformats.org/officeDocument/2006/relationships/image" Target="../media/image197.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6.xml"/></Relationships>
</file>

<file path=ppt/slides/_rels/slide9.xml.rels><?xml version="1.0" encoding="UTF-8" standalone="yes"?>
<Relationships xmlns="http://schemas.openxmlformats.org/package/2006/relationships"><Relationship Id="rId8" Type="http://schemas.openxmlformats.org/officeDocument/2006/relationships/image" Target="../media/image14.emf"/><Relationship Id="rId13" Type="http://schemas.openxmlformats.org/officeDocument/2006/relationships/image" Target="../media/image19.tiff"/><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emf"/><Relationship Id="rId2" Type="http://schemas.openxmlformats.org/officeDocument/2006/relationships/notesSlide" Target="../notesSlides/notesSlide6.xml"/><Relationship Id="rId1" Type="http://schemas.openxmlformats.org/officeDocument/2006/relationships/slideLayout" Target="../slideLayouts/slideLayout11.xml"/><Relationship Id="rId6" Type="http://schemas.openxmlformats.org/officeDocument/2006/relationships/image" Target="../media/image12.png"/><Relationship Id="rId11" Type="http://schemas.openxmlformats.org/officeDocument/2006/relationships/image" Target="../media/image17.emf"/><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468917" y="2018812"/>
            <a:ext cx="4420323" cy="953553"/>
          </a:xfrm>
        </p:spPr>
        <p:txBody>
          <a:bodyPr/>
          <a:lstStyle/>
          <a:p>
            <a:r>
              <a:rPr lang="en-US" sz="4000" dirty="0"/>
              <a:t>McAfee MVISION Cloud</a:t>
            </a:r>
          </a:p>
        </p:txBody>
      </p:sp>
      <p:sp>
        <p:nvSpPr>
          <p:cNvPr id="4" name="Text Placeholder 3"/>
          <p:cNvSpPr>
            <a:spLocks noGrp="1"/>
          </p:cNvSpPr>
          <p:nvPr>
            <p:ph type="body" sz="quarter" idx="14"/>
          </p:nvPr>
        </p:nvSpPr>
        <p:spPr/>
        <p:txBody>
          <a:bodyPr/>
          <a:lstStyle/>
          <a:p>
            <a:r>
              <a:rPr lang="en-US" sz="1800" dirty="0"/>
              <a:t>Office 365 Use Case</a:t>
            </a:r>
          </a:p>
        </p:txBody>
      </p:sp>
    </p:spTree>
    <p:extLst>
      <p:ext uri="{BB962C8B-B14F-4D97-AF65-F5344CB8AC3E}">
        <p14:creationId xmlns:p14="http://schemas.microsoft.com/office/powerpoint/2010/main" val="2934224091"/>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Rectangle 63"/>
          <p:cNvSpPr/>
          <p:nvPr/>
        </p:nvSpPr>
        <p:spPr>
          <a:xfrm>
            <a:off x="0" y="671640"/>
            <a:ext cx="9144000" cy="4242912"/>
          </a:xfrm>
          <a:prstGeom prst="rect">
            <a:avLst/>
          </a:prstGeom>
          <a:solidFill>
            <a:schemeClr val="bg1">
              <a:lumMod val="95000"/>
            </a:schemeClr>
          </a:solidFill>
          <a:ln w="38100">
            <a:noFill/>
          </a:ln>
          <a:effectLst/>
        </p:spPr>
        <p:txBody>
          <a:bodyPr wrap="square" tIns="45720" bIns="91440" rtlCol="0" anchor="t">
            <a:noAutofit/>
          </a:bodyPr>
          <a:lstStyle/>
          <a:p>
            <a:pPr marL="0" marR="0" lvl="0" indent="0" algn="ctr" defTabSz="914339" rtl="0" eaLnBrk="1" fontAlgn="auto" latinLnBrk="0" hangingPunct="1">
              <a:lnSpc>
                <a:spcPct val="95000"/>
              </a:lnSpc>
              <a:spcBef>
                <a:spcPts val="0"/>
              </a:spcBef>
              <a:spcAft>
                <a:spcPts val="0"/>
              </a:spcAft>
              <a:buClrTx/>
              <a:buSzTx/>
              <a:buFontTx/>
              <a:buNone/>
              <a:tabLst/>
              <a:defRPr/>
            </a:pPr>
            <a:endParaRPr kumimoji="0" lang="en-US" sz="1200" b="0" i="0" u="none" strike="noStrike" kern="0" cap="none" spc="0" normalizeH="0" baseline="0" noProof="0" dirty="0">
              <a:ln w="0"/>
              <a:solidFill>
                <a:srgbClr val="C01818"/>
              </a:solidFill>
              <a:effectLst>
                <a:outerShdw blurRad="38100" dist="25400" dir="5400000" algn="ctr" rotWithShape="0">
                  <a:srgbClr val="6E747A">
                    <a:alpha val="43000"/>
                  </a:srgbClr>
                </a:outerShdw>
              </a:effectLst>
              <a:uLnTx/>
              <a:uFillTx/>
              <a:latin typeface="Open Sans"/>
              <a:ea typeface="+mn-ea"/>
              <a:cs typeface="+mn-cs"/>
            </a:endParaRPr>
          </a:p>
        </p:txBody>
      </p:sp>
      <p:sp>
        <p:nvSpPr>
          <p:cNvPr id="60" name="Rectangle 59">
            <a:extLst>
              <a:ext uri="{FF2B5EF4-FFF2-40B4-BE49-F238E27FC236}">
                <a16:creationId xmlns:a16="http://schemas.microsoft.com/office/drawing/2014/main" xmlns="" id="{A15FC1FD-3108-AC44-B868-FA3E9549C94D}"/>
              </a:ext>
            </a:extLst>
          </p:cNvPr>
          <p:cNvSpPr/>
          <p:nvPr/>
        </p:nvSpPr>
        <p:spPr>
          <a:xfrm>
            <a:off x="574291" y="2699209"/>
            <a:ext cx="8003300" cy="2215342"/>
          </a:xfrm>
          <a:prstGeom prst="rect">
            <a:avLst/>
          </a:prstGeom>
          <a:solidFill>
            <a:schemeClr val="bg1">
              <a:lumMod val="85000"/>
            </a:schemeClr>
          </a:solidFill>
          <a:ln w="19050">
            <a:solidFill>
              <a:schemeClr val="tx1">
                <a:lumMod val="60000"/>
                <a:lumOff val="40000"/>
              </a:schemeClr>
            </a:solid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dirty="0">
              <a:solidFill>
                <a:schemeClr val="tx1"/>
              </a:solidFill>
            </a:endParaRPr>
          </a:p>
        </p:txBody>
      </p:sp>
      <p:sp>
        <p:nvSpPr>
          <p:cNvPr id="13" name="Title 12">
            <a:extLst>
              <a:ext uri="{FF2B5EF4-FFF2-40B4-BE49-F238E27FC236}">
                <a16:creationId xmlns:a16="http://schemas.microsoft.com/office/drawing/2014/main" xmlns="" id="{71970F80-8C99-5F46-8D47-38365B77782E}"/>
              </a:ext>
            </a:extLst>
          </p:cNvPr>
          <p:cNvSpPr>
            <a:spLocks noGrp="1"/>
          </p:cNvSpPr>
          <p:nvPr>
            <p:ph type="title"/>
          </p:nvPr>
        </p:nvSpPr>
        <p:spPr>
          <a:xfrm>
            <a:off x="457201" y="197890"/>
            <a:ext cx="8226356" cy="344979"/>
          </a:xfrm>
        </p:spPr>
        <p:txBody>
          <a:bodyPr/>
          <a:lstStyle/>
          <a:p>
            <a:r>
              <a:rPr lang="en-US" dirty="0"/>
              <a:t>McAfee </a:t>
            </a:r>
            <a:r>
              <a:rPr lang="en-US" b="1" dirty="0">
                <a:solidFill>
                  <a:schemeClr val="bg2"/>
                </a:solidFill>
              </a:rPr>
              <a:t>M</a:t>
            </a:r>
            <a:r>
              <a:rPr lang="en-US" b="1" dirty="0"/>
              <a:t>VISION Cloud </a:t>
            </a:r>
            <a:r>
              <a:rPr lang="en-US" dirty="0"/>
              <a:t>protects </a:t>
            </a:r>
            <a:r>
              <a:rPr lang="en-US" b="1" i="1" dirty="0"/>
              <a:t>ALL</a:t>
            </a:r>
            <a:r>
              <a:rPr lang="en-US" dirty="0"/>
              <a:t> customer data in the cloud</a:t>
            </a:r>
          </a:p>
        </p:txBody>
      </p:sp>
      <p:sp>
        <p:nvSpPr>
          <p:cNvPr id="4" name="Rectangle 3">
            <a:extLst>
              <a:ext uri="{FF2B5EF4-FFF2-40B4-BE49-F238E27FC236}">
                <a16:creationId xmlns:a16="http://schemas.microsoft.com/office/drawing/2014/main" xmlns="" id="{6F53BE17-85DB-8843-9739-A2A3256C38F4}"/>
              </a:ext>
            </a:extLst>
          </p:cNvPr>
          <p:cNvSpPr/>
          <p:nvPr/>
        </p:nvSpPr>
        <p:spPr>
          <a:xfrm>
            <a:off x="681845" y="4409442"/>
            <a:ext cx="7747202" cy="343495"/>
          </a:xfrm>
          <a:prstGeom prst="rect">
            <a:avLst/>
          </a:prstGeom>
          <a:solidFill>
            <a:schemeClr val="tx1"/>
          </a:solidFill>
          <a:ln>
            <a:noFill/>
          </a:ln>
        </p:spPr>
        <p:txBody>
          <a:bodyPr vert="horz" wrap="square" lIns="91440" tIns="91440" rIns="91440" bIns="91440" numCol="1" rtlCol="0" anchor="ctr" anchorCtr="0" compatLnSpc="1">
            <a:prstTxWarp prst="textNoShape">
              <a:avLst/>
            </a:prstTxWarp>
          </a:bodyPr>
          <a:lstStyle/>
          <a:p>
            <a:pPr algn="ctr">
              <a:lnSpc>
                <a:spcPct val="95000"/>
              </a:lnSpc>
            </a:pPr>
            <a:r>
              <a:rPr lang="en-US" dirty="0">
                <a:solidFill>
                  <a:schemeClr val="bg1"/>
                </a:solidFill>
              </a:rPr>
              <a:t>Common Security Services</a:t>
            </a:r>
          </a:p>
        </p:txBody>
      </p:sp>
      <p:sp>
        <p:nvSpPr>
          <p:cNvPr id="93" name="Rectangle 92">
            <a:extLst>
              <a:ext uri="{FF2B5EF4-FFF2-40B4-BE49-F238E27FC236}">
                <a16:creationId xmlns:a16="http://schemas.microsoft.com/office/drawing/2014/main" xmlns="" id="{2824AC3E-EC9A-4549-B9F1-473143115EDA}"/>
              </a:ext>
            </a:extLst>
          </p:cNvPr>
          <p:cNvSpPr/>
          <p:nvPr/>
        </p:nvSpPr>
        <p:spPr>
          <a:xfrm>
            <a:off x="681845" y="2834858"/>
            <a:ext cx="2464031" cy="338745"/>
          </a:xfrm>
          <a:prstGeom prst="rect">
            <a:avLst/>
          </a:prstGeom>
          <a:solidFill>
            <a:schemeClr val="accent3"/>
          </a:solidFill>
          <a:ln w="28575">
            <a:noFill/>
            <a:prstDash val="solid"/>
          </a:ln>
          <a:effectLst/>
        </p:spPr>
        <p:txBody>
          <a:bodyPr wrap="square" lIns="0" tIns="0" rIns="0" bIns="0" rtlCol="0" anchor="ctr">
            <a:noAutofit/>
          </a:bodyPr>
          <a:lstStyle/>
          <a:p>
            <a:pPr marL="0" marR="0" lvl="0" indent="0" algn="ctr" defTabSz="457200" rtl="0" eaLnBrk="1" fontAlgn="auto" latinLnBrk="0" hangingPunct="1">
              <a:lnSpc>
                <a:spcPct val="95000"/>
              </a:lnSpc>
              <a:spcBef>
                <a:spcPts val="0"/>
              </a:spcBef>
              <a:spcAft>
                <a:spcPts val="0"/>
              </a:spcAft>
              <a:buClrTx/>
              <a:buSzTx/>
              <a:buFontTx/>
              <a:buNone/>
              <a:tabLst/>
              <a:defRPr/>
            </a:pPr>
            <a:r>
              <a:rPr kumimoji="0" lang="en-US" sz="1200" b="1" i="0" u="none" strike="noStrike" kern="0" cap="none" spc="0" normalizeH="0" baseline="0" noProof="0" dirty="0">
                <a:ln>
                  <a:noFill/>
                </a:ln>
                <a:solidFill>
                  <a:schemeClr val="bg1"/>
                </a:solidFill>
                <a:effectLst/>
                <a:uLnTx/>
                <a:uFillTx/>
                <a:latin typeface="Open Sans"/>
                <a:ea typeface="+mn-ea"/>
                <a:cs typeface="+mn-cs"/>
              </a:rPr>
              <a:t>Compliance &amp; Risk Assessment</a:t>
            </a:r>
          </a:p>
        </p:txBody>
      </p:sp>
      <p:grpSp>
        <p:nvGrpSpPr>
          <p:cNvPr id="26" name="Group 25">
            <a:extLst>
              <a:ext uri="{FF2B5EF4-FFF2-40B4-BE49-F238E27FC236}">
                <a16:creationId xmlns:a16="http://schemas.microsoft.com/office/drawing/2014/main" xmlns="" id="{98637ACF-BA21-BD4C-81F0-387E1074F76E}"/>
              </a:ext>
            </a:extLst>
          </p:cNvPr>
          <p:cNvGrpSpPr/>
          <p:nvPr/>
        </p:nvGrpSpPr>
        <p:grpSpPr>
          <a:xfrm>
            <a:off x="7031875" y="799490"/>
            <a:ext cx="1522665" cy="1816414"/>
            <a:chOff x="7031875" y="799490"/>
            <a:chExt cx="1522665" cy="1816414"/>
          </a:xfrm>
        </p:grpSpPr>
        <p:cxnSp>
          <p:nvCxnSpPr>
            <p:cNvPr id="79" name="Straight Connector 78">
              <a:extLst>
                <a:ext uri="{FF2B5EF4-FFF2-40B4-BE49-F238E27FC236}">
                  <a16:creationId xmlns:a16="http://schemas.microsoft.com/office/drawing/2014/main" xmlns="" id="{E5492853-0540-4C76-A60C-83177CA92E33}"/>
                </a:ext>
              </a:extLst>
            </p:cNvPr>
            <p:cNvCxnSpPr>
              <a:cxnSpLocks/>
            </p:cNvCxnSpPr>
            <p:nvPr/>
          </p:nvCxnSpPr>
          <p:spPr>
            <a:xfrm>
              <a:off x="7031875" y="801034"/>
              <a:ext cx="14031" cy="1814870"/>
            </a:xfrm>
            <a:prstGeom prst="line">
              <a:avLst/>
            </a:prstGeom>
            <a:ln w="12700">
              <a:solidFill>
                <a:schemeClr val="bg2"/>
              </a:solidFill>
              <a:prstDash val="dash"/>
            </a:ln>
          </p:spPr>
          <p:style>
            <a:lnRef idx="1">
              <a:schemeClr val="accent1"/>
            </a:lnRef>
            <a:fillRef idx="0">
              <a:schemeClr val="accent1"/>
            </a:fillRef>
            <a:effectRef idx="0">
              <a:schemeClr val="accent1"/>
            </a:effectRef>
            <a:fontRef idx="minor">
              <a:schemeClr val="tx1"/>
            </a:fontRef>
          </p:style>
        </p:cxnSp>
        <p:sp>
          <p:nvSpPr>
            <p:cNvPr id="77" name="Rectangle 76">
              <a:extLst>
                <a:ext uri="{FF2B5EF4-FFF2-40B4-BE49-F238E27FC236}">
                  <a16:creationId xmlns:a16="http://schemas.microsoft.com/office/drawing/2014/main" xmlns="" id="{F91971AE-2657-4289-BE59-D604E33DE069}"/>
                </a:ext>
              </a:extLst>
            </p:cNvPr>
            <p:cNvSpPr/>
            <p:nvPr/>
          </p:nvSpPr>
          <p:spPr>
            <a:xfrm>
              <a:off x="7216272" y="799490"/>
              <a:ext cx="1338268" cy="1790935"/>
            </a:xfrm>
            <a:prstGeom prst="rect">
              <a:avLst/>
            </a:prstGeom>
            <a:solidFill>
              <a:schemeClr val="bg1"/>
            </a:solidFill>
            <a:ln w="19050">
              <a:solidFill>
                <a:schemeClr val="accent2"/>
              </a:solidFill>
            </a:ln>
            <a:effectLst/>
          </p:spPr>
          <p:txBody>
            <a:bodyPr wrap="square" tIns="45720" bIns="45720" rtlCol="0" anchor="t">
              <a:noAutofit/>
            </a:bodyPr>
            <a:lstStyle/>
            <a:p>
              <a:pPr marL="0" marR="0" lvl="0" indent="0" algn="ctr" defTabSz="914339" rtl="0" eaLnBrk="1" fontAlgn="auto" latinLnBrk="0" hangingPunct="1">
                <a:lnSpc>
                  <a:spcPct val="95000"/>
                </a:lnSpc>
                <a:spcBef>
                  <a:spcPts val="0"/>
                </a:spcBef>
                <a:spcAft>
                  <a:spcPts val="0"/>
                </a:spcAft>
                <a:buClrTx/>
                <a:buSzTx/>
                <a:buFontTx/>
                <a:buNone/>
                <a:tabLst/>
                <a:defRPr/>
              </a:pPr>
              <a:endParaRPr kumimoji="0" lang="en-US" sz="1200" b="1" i="0" u="none" strike="noStrike" kern="0" cap="none" spc="0" normalizeH="0" baseline="0" noProof="0" dirty="0">
                <a:ln>
                  <a:noFill/>
                </a:ln>
                <a:solidFill>
                  <a:srgbClr val="53565A"/>
                </a:solidFill>
                <a:effectLst/>
                <a:uLnTx/>
                <a:uFillTx/>
                <a:latin typeface="Open Sans"/>
                <a:ea typeface="+mn-ea"/>
                <a:cs typeface="+mn-cs"/>
              </a:endParaRPr>
            </a:p>
            <a:p>
              <a:pPr marL="0" marR="0" lvl="0" indent="0" algn="ctr" defTabSz="914339" rtl="0" eaLnBrk="1" fontAlgn="auto" latinLnBrk="0" hangingPunct="1">
                <a:lnSpc>
                  <a:spcPct val="95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53565A"/>
                  </a:solidFill>
                  <a:effectLst/>
                  <a:uLnTx/>
                  <a:uFillTx/>
                  <a:latin typeface="Open Sans"/>
                  <a:ea typeface="+mn-ea"/>
                  <a:cs typeface="+mn-cs"/>
                </a:rPr>
                <a:t>Shadow</a:t>
              </a:r>
            </a:p>
            <a:p>
              <a:pPr marL="0" marR="0" lvl="0" indent="0" algn="ctr" defTabSz="914339" rtl="0" eaLnBrk="1" fontAlgn="auto" latinLnBrk="0" hangingPunct="1">
                <a:lnSpc>
                  <a:spcPct val="95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53565A"/>
                  </a:solidFill>
                  <a:effectLst/>
                  <a:uLnTx/>
                  <a:uFillTx/>
                  <a:latin typeface="Open Sans"/>
                  <a:ea typeface="+mn-ea"/>
                  <a:cs typeface="+mn-cs"/>
                </a:rPr>
                <a:t>Apps</a:t>
              </a:r>
            </a:p>
          </p:txBody>
        </p:sp>
        <p:grpSp>
          <p:nvGrpSpPr>
            <p:cNvPr id="30" name="Group 29">
              <a:extLst>
                <a:ext uri="{FF2B5EF4-FFF2-40B4-BE49-F238E27FC236}">
                  <a16:creationId xmlns:a16="http://schemas.microsoft.com/office/drawing/2014/main" xmlns="" id="{92936912-EC24-1B4B-8251-0F7A09CFB021}"/>
                </a:ext>
              </a:extLst>
            </p:cNvPr>
            <p:cNvGrpSpPr/>
            <p:nvPr/>
          </p:nvGrpSpPr>
          <p:grpSpPr>
            <a:xfrm>
              <a:off x="7517234" y="1684970"/>
              <a:ext cx="736343" cy="434757"/>
              <a:chOff x="5927725" y="1739900"/>
              <a:chExt cx="298450" cy="176213"/>
            </a:xfrm>
          </p:grpSpPr>
          <p:sp>
            <p:nvSpPr>
              <p:cNvPr id="31" name="Freeform 163">
                <a:extLst>
                  <a:ext uri="{FF2B5EF4-FFF2-40B4-BE49-F238E27FC236}">
                    <a16:creationId xmlns:a16="http://schemas.microsoft.com/office/drawing/2014/main" xmlns="" id="{4FA24709-322E-004F-92F7-932A48D96C9F}"/>
                  </a:ext>
                </a:extLst>
              </p:cNvPr>
              <p:cNvSpPr>
                <a:spLocks/>
              </p:cNvSpPr>
              <p:nvPr/>
            </p:nvSpPr>
            <p:spPr bwMode="auto">
              <a:xfrm>
                <a:off x="5940425" y="1752600"/>
                <a:ext cx="271463" cy="150813"/>
              </a:xfrm>
              <a:custGeom>
                <a:avLst/>
                <a:gdLst>
                  <a:gd name="T0" fmla="*/ 103 w 684"/>
                  <a:gd name="T1" fmla="*/ 191 h 377"/>
                  <a:gd name="T2" fmla="*/ 1 w 684"/>
                  <a:gd name="T3" fmla="*/ 274 h 377"/>
                  <a:gd name="T4" fmla="*/ 23 w 684"/>
                  <a:gd name="T5" fmla="*/ 342 h 377"/>
                  <a:gd name="T6" fmla="*/ 128 w 684"/>
                  <a:gd name="T7" fmla="*/ 377 h 377"/>
                  <a:gd name="T8" fmla="*/ 128 w 684"/>
                  <a:gd name="T9" fmla="*/ 377 h 377"/>
                  <a:gd name="T10" fmla="*/ 139 w 684"/>
                  <a:gd name="T11" fmla="*/ 377 h 377"/>
                  <a:gd name="T12" fmla="*/ 141 w 684"/>
                  <a:gd name="T13" fmla="*/ 377 h 377"/>
                  <a:gd name="T14" fmla="*/ 525 w 684"/>
                  <a:gd name="T15" fmla="*/ 377 h 377"/>
                  <a:gd name="T16" fmla="*/ 532 w 684"/>
                  <a:gd name="T17" fmla="*/ 377 h 377"/>
                  <a:gd name="T18" fmla="*/ 683 w 684"/>
                  <a:gd name="T19" fmla="*/ 254 h 377"/>
                  <a:gd name="T20" fmla="*/ 576 w 684"/>
                  <a:gd name="T21" fmla="*/ 131 h 377"/>
                  <a:gd name="T22" fmla="*/ 562 w 684"/>
                  <a:gd name="T23" fmla="*/ 130 h 377"/>
                  <a:gd name="T24" fmla="*/ 560 w 684"/>
                  <a:gd name="T25" fmla="*/ 117 h 377"/>
                  <a:gd name="T26" fmla="*/ 426 w 684"/>
                  <a:gd name="T27" fmla="*/ 1 h 377"/>
                  <a:gd name="T28" fmla="*/ 408 w 684"/>
                  <a:gd name="T29" fmla="*/ 0 h 377"/>
                  <a:gd name="T30" fmla="*/ 272 w 684"/>
                  <a:gd name="T31" fmla="*/ 88 h 377"/>
                  <a:gd name="T32" fmla="*/ 260 w 684"/>
                  <a:gd name="T33" fmla="*/ 107 h 377"/>
                  <a:gd name="T34" fmla="*/ 248 w 684"/>
                  <a:gd name="T35" fmla="*/ 103 h 377"/>
                  <a:gd name="T36" fmla="*/ 211 w 684"/>
                  <a:gd name="T37" fmla="*/ 99 h 377"/>
                  <a:gd name="T38" fmla="*/ 126 w 684"/>
                  <a:gd name="T39" fmla="*/ 176 h 377"/>
                  <a:gd name="T40" fmla="*/ 124 w 684"/>
                  <a:gd name="T41" fmla="*/ 192 h 377"/>
                  <a:gd name="T42" fmla="*/ 107 w 684"/>
                  <a:gd name="T43" fmla="*/ 191 h 377"/>
                  <a:gd name="T44" fmla="*/ 103 w 684"/>
                  <a:gd name="T45" fmla="*/ 191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84" h="377">
                    <a:moveTo>
                      <a:pt x="103" y="191"/>
                    </a:moveTo>
                    <a:cubicBezTo>
                      <a:pt x="73" y="191"/>
                      <a:pt x="5" y="199"/>
                      <a:pt x="1" y="274"/>
                    </a:cubicBezTo>
                    <a:cubicBezTo>
                      <a:pt x="0" y="303"/>
                      <a:pt x="7" y="325"/>
                      <a:pt x="23" y="342"/>
                    </a:cubicBezTo>
                    <a:cubicBezTo>
                      <a:pt x="53" y="374"/>
                      <a:pt x="106" y="377"/>
                      <a:pt x="128" y="377"/>
                    </a:cubicBezTo>
                    <a:cubicBezTo>
                      <a:pt x="128" y="377"/>
                      <a:pt x="128" y="377"/>
                      <a:pt x="128" y="377"/>
                    </a:cubicBezTo>
                    <a:cubicBezTo>
                      <a:pt x="135" y="377"/>
                      <a:pt x="139" y="377"/>
                      <a:pt x="139" y="377"/>
                    </a:cubicBezTo>
                    <a:cubicBezTo>
                      <a:pt x="141" y="377"/>
                      <a:pt x="141" y="377"/>
                      <a:pt x="141" y="377"/>
                    </a:cubicBezTo>
                    <a:cubicBezTo>
                      <a:pt x="525" y="377"/>
                      <a:pt x="525" y="377"/>
                      <a:pt x="525" y="377"/>
                    </a:cubicBezTo>
                    <a:cubicBezTo>
                      <a:pt x="526" y="377"/>
                      <a:pt x="528" y="377"/>
                      <a:pt x="532" y="377"/>
                    </a:cubicBezTo>
                    <a:cubicBezTo>
                      <a:pt x="567" y="377"/>
                      <a:pt x="683" y="368"/>
                      <a:pt x="683" y="254"/>
                    </a:cubicBezTo>
                    <a:cubicBezTo>
                      <a:pt x="683" y="248"/>
                      <a:pt x="684" y="136"/>
                      <a:pt x="576" y="131"/>
                    </a:cubicBezTo>
                    <a:cubicBezTo>
                      <a:pt x="562" y="130"/>
                      <a:pt x="562" y="130"/>
                      <a:pt x="562" y="130"/>
                    </a:cubicBezTo>
                    <a:cubicBezTo>
                      <a:pt x="560" y="117"/>
                      <a:pt x="560" y="117"/>
                      <a:pt x="560" y="117"/>
                    </a:cubicBezTo>
                    <a:cubicBezTo>
                      <a:pt x="559" y="113"/>
                      <a:pt x="534" y="8"/>
                      <a:pt x="426" y="1"/>
                    </a:cubicBezTo>
                    <a:cubicBezTo>
                      <a:pt x="420" y="0"/>
                      <a:pt x="414" y="0"/>
                      <a:pt x="408" y="0"/>
                    </a:cubicBezTo>
                    <a:cubicBezTo>
                      <a:pt x="327" y="0"/>
                      <a:pt x="304" y="37"/>
                      <a:pt x="272" y="88"/>
                    </a:cubicBezTo>
                    <a:cubicBezTo>
                      <a:pt x="260" y="107"/>
                      <a:pt x="260" y="107"/>
                      <a:pt x="260" y="107"/>
                    </a:cubicBezTo>
                    <a:cubicBezTo>
                      <a:pt x="248" y="103"/>
                      <a:pt x="248" y="103"/>
                      <a:pt x="248" y="103"/>
                    </a:cubicBezTo>
                    <a:cubicBezTo>
                      <a:pt x="247" y="103"/>
                      <a:pt x="232" y="99"/>
                      <a:pt x="211" y="99"/>
                    </a:cubicBezTo>
                    <a:cubicBezTo>
                      <a:pt x="161" y="99"/>
                      <a:pt x="132" y="125"/>
                      <a:pt x="126" y="176"/>
                    </a:cubicBezTo>
                    <a:cubicBezTo>
                      <a:pt x="124" y="192"/>
                      <a:pt x="124" y="192"/>
                      <a:pt x="124" y="192"/>
                    </a:cubicBezTo>
                    <a:cubicBezTo>
                      <a:pt x="107" y="191"/>
                      <a:pt x="107" y="191"/>
                      <a:pt x="107" y="191"/>
                    </a:cubicBezTo>
                    <a:cubicBezTo>
                      <a:pt x="107" y="191"/>
                      <a:pt x="105" y="191"/>
                      <a:pt x="103" y="19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164">
                <a:extLst>
                  <a:ext uri="{FF2B5EF4-FFF2-40B4-BE49-F238E27FC236}">
                    <a16:creationId xmlns:a16="http://schemas.microsoft.com/office/drawing/2014/main" xmlns="" id="{BFC579DC-7443-4441-B636-03AE515BFD9B}"/>
                  </a:ext>
                </a:extLst>
              </p:cNvPr>
              <p:cNvSpPr>
                <a:spLocks/>
              </p:cNvSpPr>
              <p:nvPr/>
            </p:nvSpPr>
            <p:spPr bwMode="auto">
              <a:xfrm>
                <a:off x="6076950" y="1752600"/>
                <a:ext cx="134938" cy="150813"/>
              </a:xfrm>
              <a:custGeom>
                <a:avLst/>
                <a:gdLst>
                  <a:gd name="T0" fmla="*/ 0 w 342"/>
                  <a:gd name="T1" fmla="*/ 377 h 377"/>
                  <a:gd name="T2" fmla="*/ 183 w 342"/>
                  <a:gd name="T3" fmla="*/ 377 h 377"/>
                  <a:gd name="T4" fmla="*/ 187 w 342"/>
                  <a:gd name="T5" fmla="*/ 377 h 377"/>
                  <a:gd name="T6" fmla="*/ 190 w 342"/>
                  <a:gd name="T7" fmla="*/ 377 h 377"/>
                  <a:gd name="T8" fmla="*/ 197 w 342"/>
                  <a:gd name="T9" fmla="*/ 377 h 377"/>
                  <a:gd name="T10" fmla="*/ 206 w 342"/>
                  <a:gd name="T11" fmla="*/ 376 h 377"/>
                  <a:gd name="T12" fmla="*/ 341 w 342"/>
                  <a:gd name="T13" fmla="*/ 254 h 377"/>
                  <a:gd name="T14" fmla="*/ 234 w 342"/>
                  <a:gd name="T15" fmla="*/ 131 h 377"/>
                  <a:gd name="T16" fmla="*/ 220 w 342"/>
                  <a:gd name="T17" fmla="*/ 130 h 377"/>
                  <a:gd name="T18" fmla="*/ 218 w 342"/>
                  <a:gd name="T19" fmla="*/ 117 h 377"/>
                  <a:gd name="T20" fmla="*/ 84 w 342"/>
                  <a:gd name="T21" fmla="*/ 1 h 377"/>
                  <a:gd name="T22" fmla="*/ 66 w 342"/>
                  <a:gd name="T23" fmla="*/ 0 h 377"/>
                  <a:gd name="T24" fmla="*/ 65 w 342"/>
                  <a:gd name="T25" fmla="*/ 0 h 377"/>
                  <a:gd name="T26" fmla="*/ 53 w 342"/>
                  <a:gd name="T27" fmla="*/ 0 h 377"/>
                  <a:gd name="T28" fmla="*/ 49 w 342"/>
                  <a:gd name="T29" fmla="*/ 1 h 377"/>
                  <a:gd name="T30" fmla="*/ 41 w 342"/>
                  <a:gd name="T31" fmla="*/ 1 h 377"/>
                  <a:gd name="T32" fmla="*/ 37 w 342"/>
                  <a:gd name="T33" fmla="*/ 2 h 377"/>
                  <a:gd name="T34" fmla="*/ 28 w 342"/>
                  <a:gd name="T35" fmla="*/ 3 h 377"/>
                  <a:gd name="T36" fmla="*/ 22 w 342"/>
                  <a:gd name="T37" fmla="*/ 5 h 377"/>
                  <a:gd name="T38" fmla="*/ 19 w 342"/>
                  <a:gd name="T39" fmla="*/ 5 h 377"/>
                  <a:gd name="T40" fmla="*/ 0 w 342"/>
                  <a:gd name="T41" fmla="*/ 13 h 377"/>
                  <a:gd name="T42" fmla="*/ 0 w 342"/>
                  <a:gd name="T43" fmla="*/ 13 h 377"/>
                  <a:gd name="T44" fmla="*/ 0 w 342"/>
                  <a:gd name="T45" fmla="*/ 377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42" h="377">
                    <a:moveTo>
                      <a:pt x="0" y="377"/>
                    </a:moveTo>
                    <a:cubicBezTo>
                      <a:pt x="183" y="377"/>
                      <a:pt x="183" y="377"/>
                      <a:pt x="183" y="377"/>
                    </a:cubicBezTo>
                    <a:cubicBezTo>
                      <a:pt x="183" y="377"/>
                      <a:pt x="185" y="377"/>
                      <a:pt x="187" y="377"/>
                    </a:cubicBezTo>
                    <a:cubicBezTo>
                      <a:pt x="188" y="377"/>
                      <a:pt x="189" y="377"/>
                      <a:pt x="190" y="377"/>
                    </a:cubicBezTo>
                    <a:cubicBezTo>
                      <a:pt x="192" y="377"/>
                      <a:pt x="195" y="377"/>
                      <a:pt x="197" y="377"/>
                    </a:cubicBezTo>
                    <a:cubicBezTo>
                      <a:pt x="200" y="376"/>
                      <a:pt x="203" y="376"/>
                      <a:pt x="206" y="376"/>
                    </a:cubicBezTo>
                    <a:cubicBezTo>
                      <a:pt x="252" y="373"/>
                      <a:pt x="341" y="354"/>
                      <a:pt x="341" y="254"/>
                    </a:cubicBezTo>
                    <a:cubicBezTo>
                      <a:pt x="341" y="248"/>
                      <a:pt x="342" y="136"/>
                      <a:pt x="234" y="131"/>
                    </a:cubicBezTo>
                    <a:cubicBezTo>
                      <a:pt x="220" y="130"/>
                      <a:pt x="220" y="130"/>
                      <a:pt x="220" y="130"/>
                    </a:cubicBezTo>
                    <a:cubicBezTo>
                      <a:pt x="218" y="117"/>
                      <a:pt x="218" y="117"/>
                      <a:pt x="218" y="117"/>
                    </a:cubicBezTo>
                    <a:cubicBezTo>
                      <a:pt x="217" y="113"/>
                      <a:pt x="192" y="8"/>
                      <a:pt x="84" y="1"/>
                    </a:cubicBezTo>
                    <a:cubicBezTo>
                      <a:pt x="78" y="0"/>
                      <a:pt x="72" y="0"/>
                      <a:pt x="66" y="0"/>
                    </a:cubicBezTo>
                    <a:cubicBezTo>
                      <a:pt x="65" y="0"/>
                      <a:pt x="65" y="0"/>
                      <a:pt x="65" y="0"/>
                    </a:cubicBezTo>
                    <a:cubicBezTo>
                      <a:pt x="61" y="0"/>
                      <a:pt x="57" y="0"/>
                      <a:pt x="53" y="0"/>
                    </a:cubicBezTo>
                    <a:cubicBezTo>
                      <a:pt x="52" y="0"/>
                      <a:pt x="50" y="0"/>
                      <a:pt x="49" y="1"/>
                    </a:cubicBezTo>
                    <a:cubicBezTo>
                      <a:pt x="46" y="1"/>
                      <a:pt x="44" y="1"/>
                      <a:pt x="41" y="1"/>
                    </a:cubicBezTo>
                    <a:cubicBezTo>
                      <a:pt x="40" y="1"/>
                      <a:pt x="38" y="2"/>
                      <a:pt x="37" y="2"/>
                    </a:cubicBezTo>
                    <a:cubicBezTo>
                      <a:pt x="34" y="2"/>
                      <a:pt x="31" y="3"/>
                      <a:pt x="28" y="3"/>
                    </a:cubicBezTo>
                    <a:cubicBezTo>
                      <a:pt x="26" y="4"/>
                      <a:pt x="24" y="4"/>
                      <a:pt x="22" y="5"/>
                    </a:cubicBezTo>
                    <a:cubicBezTo>
                      <a:pt x="21" y="5"/>
                      <a:pt x="20" y="5"/>
                      <a:pt x="19" y="5"/>
                    </a:cubicBezTo>
                    <a:cubicBezTo>
                      <a:pt x="12" y="7"/>
                      <a:pt x="6" y="10"/>
                      <a:pt x="0" y="13"/>
                    </a:cubicBezTo>
                    <a:cubicBezTo>
                      <a:pt x="0" y="13"/>
                      <a:pt x="0" y="13"/>
                      <a:pt x="0" y="13"/>
                    </a:cubicBezTo>
                    <a:lnTo>
                      <a:pt x="0" y="377"/>
                    </a:lnTo>
                    <a:close/>
                  </a:path>
                </a:pathLst>
              </a:custGeom>
              <a:solidFill>
                <a:srgbClr val="DCDCD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165">
                <a:extLst>
                  <a:ext uri="{FF2B5EF4-FFF2-40B4-BE49-F238E27FC236}">
                    <a16:creationId xmlns:a16="http://schemas.microsoft.com/office/drawing/2014/main" xmlns="" id="{0A2091A2-8FEC-3648-9F12-F9FE112CAF8E}"/>
                  </a:ext>
                </a:extLst>
              </p:cNvPr>
              <p:cNvSpPr>
                <a:spLocks noEditPoints="1"/>
              </p:cNvSpPr>
              <p:nvPr/>
            </p:nvSpPr>
            <p:spPr bwMode="auto">
              <a:xfrm>
                <a:off x="5927725" y="1739900"/>
                <a:ext cx="298450" cy="176213"/>
              </a:xfrm>
              <a:custGeom>
                <a:avLst/>
                <a:gdLst>
                  <a:gd name="T0" fmla="*/ 163 w 753"/>
                  <a:gd name="T1" fmla="*/ 446 h 446"/>
                  <a:gd name="T2" fmla="*/ 163 w 753"/>
                  <a:gd name="T3" fmla="*/ 446 h 446"/>
                  <a:gd name="T4" fmla="*/ 33 w 753"/>
                  <a:gd name="T5" fmla="*/ 401 h 446"/>
                  <a:gd name="T6" fmla="*/ 2 w 753"/>
                  <a:gd name="T7" fmla="*/ 307 h 446"/>
                  <a:gd name="T8" fmla="*/ 129 w 753"/>
                  <a:gd name="T9" fmla="*/ 192 h 446"/>
                  <a:gd name="T10" fmla="*/ 246 w 753"/>
                  <a:gd name="T11" fmla="*/ 99 h 446"/>
                  <a:gd name="T12" fmla="*/ 279 w 753"/>
                  <a:gd name="T13" fmla="*/ 102 h 446"/>
                  <a:gd name="T14" fmla="*/ 443 w 753"/>
                  <a:gd name="T15" fmla="*/ 0 h 446"/>
                  <a:gd name="T16" fmla="*/ 464 w 753"/>
                  <a:gd name="T17" fmla="*/ 1 h 446"/>
                  <a:gd name="T18" fmla="*/ 625 w 753"/>
                  <a:gd name="T19" fmla="*/ 133 h 446"/>
                  <a:gd name="T20" fmla="*/ 752 w 753"/>
                  <a:gd name="T21" fmla="*/ 289 h 446"/>
                  <a:gd name="T22" fmla="*/ 567 w 753"/>
                  <a:gd name="T23" fmla="*/ 446 h 446"/>
                  <a:gd name="T24" fmla="*/ 559 w 753"/>
                  <a:gd name="T25" fmla="*/ 446 h 446"/>
                  <a:gd name="T26" fmla="*/ 176 w 753"/>
                  <a:gd name="T27" fmla="*/ 446 h 446"/>
                  <a:gd name="T28" fmla="*/ 163 w 753"/>
                  <a:gd name="T29" fmla="*/ 446 h 446"/>
                  <a:gd name="T30" fmla="*/ 138 w 753"/>
                  <a:gd name="T31" fmla="*/ 226 h 446"/>
                  <a:gd name="T32" fmla="*/ 36 w 753"/>
                  <a:gd name="T33" fmla="*/ 309 h 446"/>
                  <a:gd name="T34" fmla="*/ 58 w 753"/>
                  <a:gd name="T35" fmla="*/ 377 h 446"/>
                  <a:gd name="T36" fmla="*/ 163 w 753"/>
                  <a:gd name="T37" fmla="*/ 412 h 446"/>
                  <a:gd name="T38" fmla="*/ 163 w 753"/>
                  <a:gd name="T39" fmla="*/ 412 h 446"/>
                  <a:gd name="T40" fmla="*/ 174 w 753"/>
                  <a:gd name="T41" fmla="*/ 412 h 446"/>
                  <a:gd name="T42" fmla="*/ 176 w 753"/>
                  <a:gd name="T43" fmla="*/ 412 h 446"/>
                  <a:gd name="T44" fmla="*/ 560 w 753"/>
                  <a:gd name="T45" fmla="*/ 412 h 446"/>
                  <a:gd name="T46" fmla="*/ 567 w 753"/>
                  <a:gd name="T47" fmla="*/ 412 h 446"/>
                  <a:gd name="T48" fmla="*/ 718 w 753"/>
                  <a:gd name="T49" fmla="*/ 289 h 446"/>
                  <a:gd name="T50" fmla="*/ 611 w 753"/>
                  <a:gd name="T51" fmla="*/ 166 h 446"/>
                  <a:gd name="T52" fmla="*/ 597 w 753"/>
                  <a:gd name="T53" fmla="*/ 165 h 446"/>
                  <a:gd name="T54" fmla="*/ 595 w 753"/>
                  <a:gd name="T55" fmla="*/ 152 h 446"/>
                  <a:gd name="T56" fmla="*/ 461 w 753"/>
                  <a:gd name="T57" fmla="*/ 36 h 446"/>
                  <a:gd name="T58" fmla="*/ 443 w 753"/>
                  <a:gd name="T59" fmla="*/ 35 h 446"/>
                  <a:gd name="T60" fmla="*/ 307 w 753"/>
                  <a:gd name="T61" fmla="*/ 123 h 446"/>
                  <a:gd name="T62" fmla="*/ 295 w 753"/>
                  <a:gd name="T63" fmla="*/ 142 h 446"/>
                  <a:gd name="T64" fmla="*/ 283 w 753"/>
                  <a:gd name="T65" fmla="*/ 138 h 446"/>
                  <a:gd name="T66" fmla="*/ 246 w 753"/>
                  <a:gd name="T67" fmla="*/ 134 h 446"/>
                  <a:gd name="T68" fmla="*/ 161 w 753"/>
                  <a:gd name="T69" fmla="*/ 211 h 446"/>
                  <a:gd name="T70" fmla="*/ 159 w 753"/>
                  <a:gd name="T71" fmla="*/ 227 h 446"/>
                  <a:gd name="T72" fmla="*/ 142 w 753"/>
                  <a:gd name="T73" fmla="*/ 226 h 446"/>
                  <a:gd name="T74" fmla="*/ 138 w 753"/>
                  <a:gd name="T75" fmla="*/ 226 h 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53" h="446">
                    <a:moveTo>
                      <a:pt x="163" y="446"/>
                    </a:moveTo>
                    <a:cubicBezTo>
                      <a:pt x="163" y="446"/>
                      <a:pt x="163" y="446"/>
                      <a:pt x="163" y="446"/>
                    </a:cubicBezTo>
                    <a:cubicBezTo>
                      <a:pt x="130" y="446"/>
                      <a:pt x="70" y="441"/>
                      <a:pt x="33" y="401"/>
                    </a:cubicBezTo>
                    <a:cubicBezTo>
                      <a:pt x="10" y="377"/>
                      <a:pt x="0" y="346"/>
                      <a:pt x="2" y="307"/>
                    </a:cubicBezTo>
                    <a:cubicBezTo>
                      <a:pt x="5" y="226"/>
                      <a:pt x="68" y="195"/>
                      <a:pt x="129" y="192"/>
                    </a:cubicBezTo>
                    <a:cubicBezTo>
                      <a:pt x="142" y="133"/>
                      <a:pt x="184" y="99"/>
                      <a:pt x="246" y="99"/>
                    </a:cubicBezTo>
                    <a:cubicBezTo>
                      <a:pt x="259" y="99"/>
                      <a:pt x="271" y="101"/>
                      <a:pt x="279" y="102"/>
                    </a:cubicBezTo>
                    <a:cubicBezTo>
                      <a:pt x="311" y="52"/>
                      <a:pt x="345" y="0"/>
                      <a:pt x="443" y="0"/>
                    </a:cubicBezTo>
                    <a:cubicBezTo>
                      <a:pt x="449" y="0"/>
                      <a:pt x="456" y="1"/>
                      <a:pt x="464" y="1"/>
                    </a:cubicBezTo>
                    <a:cubicBezTo>
                      <a:pt x="573" y="8"/>
                      <a:pt x="613" y="99"/>
                      <a:pt x="625" y="133"/>
                    </a:cubicBezTo>
                    <a:cubicBezTo>
                      <a:pt x="728" y="144"/>
                      <a:pt x="753" y="239"/>
                      <a:pt x="752" y="289"/>
                    </a:cubicBezTo>
                    <a:cubicBezTo>
                      <a:pt x="752" y="365"/>
                      <a:pt x="704" y="446"/>
                      <a:pt x="567" y="446"/>
                    </a:cubicBezTo>
                    <a:cubicBezTo>
                      <a:pt x="563" y="446"/>
                      <a:pt x="560" y="446"/>
                      <a:pt x="559" y="446"/>
                    </a:cubicBezTo>
                    <a:cubicBezTo>
                      <a:pt x="176" y="446"/>
                      <a:pt x="176" y="446"/>
                      <a:pt x="176" y="446"/>
                    </a:cubicBezTo>
                    <a:cubicBezTo>
                      <a:pt x="174" y="446"/>
                      <a:pt x="170" y="446"/>
                      <a:pt x="163" y="446"/>
                    </a:cubicBezTo>
                    <a:close/>
                    <a:moveTo>
                      <a:pt x="138" y="226"/>
                    </a:moveTo>
                    <a:cubicBezTo>
                      <a:pt x="108" y="226"/>
                      <a:pt x="40" y="234"/>
                      <a:pt x="36" y="309"/>
                    </a:cubicBezTo>
                    <a:cubicBezTo>
                      <a:pt x="35" y="338"/>
                      <a:pt x="42" y="360"/>
                      <a:pt x="58" y="377"/>
                    </a:cubicBezTo>
                    <a:cubicBezTo>
                      <a:pt x="88" y="409"/>
                      <a:pt x="141" y="412"/>
                      <a:pt x="163" y="412"/>
                    </a:cubicBezTo>
                    <a:cubicBezTo>
                      <a:pt x="163" y="412"/>
                      <a:pt x="163" y="412"/>
                      <a:pt x="163" y="412"/>
                    </a:cubicBezTo>
                    <a:cubicBezTo>
                      <a:pt x="170" y="412"/>
                      <a:pt x="174" y="412"/>
                      <a:pt x="174" y="412"/>
                    </a:cubicBezTo>
                    <a:cubicBezTo>
                      <a:pt x="176" y="412"/>
                      <a:pt x="176" y="412"/>
                      <a:pt x="176" y="412"/>
                    </a:cubicBezTo>
                    <a:cubicBezTo>
                      <a:pt x="560" y="412"/>
                      <a:pt x="560" y="412"/>
                      <a:pt x="560" y="412"/>
                    </a:cubicBezTo>
                    <a:cubicBezTo>
                      <a:pt x="561" y="412"/>
                      <a:pt x="563" y="412"/>
                      <a:pt x="567" y="412"/>
                    </a:cubicBezTo>
                    <a:cubicBezTo>
                      <a:pt x="602" y="412"/>
                      <a:pt x="718" y="403"/>
                      <a:pt x="718" y="289"/>
                    </a:cubicBezTo>
                    <a:cubicBezTo>
                      <a:pt x="718" y="283"/>
                      <a:pt x="719" y="171"/>
                      <a:pt x="611" y="166"/>
                    </a:cubicBezTo>
                    <a:cubicBezTo>
                      <a:pt x="597" y="165"/>
                      <a:pt x="597" y="165"/>
                      <a:pt x="597" y="165"/>
                    </a:cubicBezTo>
                    <a:cubicBezTo>
                      <a:pt x="595" y="152"/>
                      <a:pt x="595" y="152"/>
                      <a:pt x="595" y="152"/>
                    </a:cubicBezTo>
                    <a:cubicBezTo>
                      <a:pt x="594" y="148"/>
                      <a:pt x="569" y="43"/>
                      <a:pt x="461" y="36"/>
                    </a:cubicBezTo>
                    <a:cubicBezTo>
                      <a:pt x="455" y="35"/>
                      <a:pt x="449" y="35"/>
                      <a:pt x="443" y="35"/>
                    </a:cubicBezTo>
                    <a:cubicBezTo>
                      <a:pt x="362" y="35"/>
                      <a:pt x="339" y="72"/>
                      <a:pt x="307" y="123"/>
                    </a:cubicBezTo>
                    <a:cubicBezTo>
                      <a:pt x="295" y="142"/>
                      <a:pt x="295" y="142"/>
                      <a:pt x="295" y="142"/>
                    </a:cubicBezTo>
                    <a:cubicBezTo>
                      <a:pt x="283" y="138"/>
                      <a:pt x="283" y="138"/>
                      <a:pt x="283" y="138"/>
                    </a:cubicBezTo>
                    <a:cubicBezTo>
                      <a:pt x="282" y="138"/>
                      <a:pt x="267" y="134"/>
                      <a:pt x="246" y="134"/>
                    </a:cubicBezTo>
                    <a:cubicBezTo>
                      <a:pt x="196" y="134"/>
                      <a:pt x="167" y="160"/>
                      <a:pt x="161" y="211"/>
                    </a:cubicBezTo>
                    <a:cubicBezTo>
                      <a:pt x="159" y="227"/>
                      <a:pt x="159" y="227"/>
                      <a:pt x="159" y="227"/>
                    </a:cubicBezTo>
                    <a:cubicBezTo>
                      <a:pt x="142" y="226"/>
                      <a:pt x="142" y="226"/>
                      <a:pt x="142" y="226"/>
                    </a:cubicBezTo>
                    <a:cubicBezTo>
                      <a:pt x="142" y="226"/>
                      <a:pt x="140" y="226"/>
                      <a:pt x="138" y="226"/>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56" name="Rectangle 55">
            <a:extLst>
              <a:ext uri="{FF2B5EF4-FFF2-40B4-BE49-F238E27FC236}">
                <a16:creationId xmlns:a16="http://schemas.microsoft.com/office/drawing/2014/main" xmlns="" id="{9D5B1F97-DE2F-3642-851D-F61ABAE81A67}"/>
              </a:ext>
            </a:extLst>
          </p:cNvPr>
          <p:cNvSpPr/>
          <p:nvPr/>
        </p:nvSpPr>
        <p:spPr>
          <a:xfrm>
            <a:off x="3262077" y="2834887"/>
            <a:ext cx="2560320" cy="338658"/>
          </a:xfrm>
          <a:prstGeom prst="rect">
            <a:avLst/>
          </a:prstGeom>
          <a:solidFill>
            <a:schemeClr val="accent3"/>
          </a:solidFill>
          <a:ln w="28575">
            <a:noFill/>
            <a:prstDash val="solid"/>
          </a:ln>
          <a:effectLst/>
        </p:spPr>
        <p:txBody>
          <a:bodyPr wrap="square" lIns="0" tIns="0" rIns="0" bIns="0" rtlCol="0" anchor="ctr">
            <a:noAutofit/>
          </a:bodyPr>
          <a:lstStyle/>
          <a:p>
            <a:pPr marL="0" marR="0" lvl="0" indent="0" algn="ctr" defTabSz="457200" rtl="0" eaLnBrk="1" fontAlgn="auto" latinLnBrk="0" hangingPunct="1">
              <a:lnSpc>
                <a:spcPct val="95000"/>
              </a:lnSpc>
              <a:spcBef>
                <a:spcPts val="0"/>
              </a:spcBef>
              <a:spcAft>
                <a:spcPts val="0"/>
              </a:spcAft>
              <a:buClrTx/>
              <a:buSzTx/>
              <a:buFontTx/>
              <a:buNone/>
              <a:tabLst/>
              <a:defRPr/>
            </a:pPr>
            <a:r>
              <a:rPr kumimoji="0" lang="en-US" sz="1200" b="1" i="0" u="none" strike="noStrike" kern="0" cap="none" spc="0" normalizeH="0" baseline="0" noProof="0" dirty="0">
                <a:ln>
                  <a:noFill/>
                </a:ln>
                <a:solidFill>
                  <a:schemeClr val="bg1"/>
                </a:solidFill>
                <a:effectLst/>
                <a:uLnTx/>
                <a:uFillTx/>
                <a:latin typeface="Open Sans"/>
                <a:ea typeface="+mn-ea"/>
                <a:cs typeface="+mn-cs"/>
              </a:rPr>
              <a:t>Reporting</a:t>
            </a:r>
          </a:p>
        </p:txBody>
      </p:sp>
      <p:sp>
        <p:nvSpPr>
          <p:cNvPr id="57" name="Rectangle 56">
            <a:extLst>
              <a:ext uri="{FF2B5EF4-FFF2-40B4-BE49-F238E27FC236}">
                <a16:creationId xmlns:a16="http://schemas.microsoft.com/office/drawing/2014/main" xmlns="" id="{3220C510-3C44-B347-AC91-FDD0CC6DAE0E}"/>
              </a:ext>
            </a:extLst>
          </p:cNvPr>
          <p:cNvSpPr/>
          <p:nvPr/>
        </p:nvSpPr>
        <p:spPr>
          <a:xfrm>
            <a:off x="5938597" y="2834887"/>
            <a:ext cx="2482359" cy="338658"/>
          </a:xfrm>
          <a:prstGeom prst="rect">
            <a:avLst/>
          </a:prstGeom>
          <a:solidFill>
            <a:schemeClr val="accent3"/>
          </a:solidFill>
          <a:ln w="28575">
            <a:noFill/>
            <a:prstDash val="solid"/>
          </a:ln>
          <a:effectLst/>
        </p:spPr>
        <p:txBody>
          <a:bodyPr wrap="square" lIns="0" tIns="0" rIns="0" bIns="0" rtlCol="0" anchor="ctr">
            <a:noAutofit/>
          </a:bodyPr>
          <a:lstStyle/>
          <a:p>
            <a:pPr marL="0" marR="0" lvl="0" indent="0" algn="ctr" defTabSz="457200" rtl="0" eaLnBrk="1" fontAlgn="auto" latinLnBrk="0" hangingPunct="1">
              <a:lnSpc>
                <a:spcPct val="95000"/>
              </a:lnSpc>
              <a:spcBef>
                <a:spcPts val="0"/>
              </a:spcBef>
              <a:spcAft>
                <a:spcPts val="0"/>
              </a:spcAft>
              <a:buClrTx/>
              <a:buSzTx/>
              <a:buFontTx/>
              <a:buNone/>
              <a:tabLst/>
              <a:defRPr/>
            </a:pPr>
            <a:r>
              <a:rPr kumimoji="0" lang="en-US" sz="1200" b="1" i="0" u="none" strike="noStrike" kern="0" cap="none" spc="0" normalizeH="0" baseline="0" noProof="0" dirty="0">
                <a:ln>
                  <a:noFill/>
                </a:ln>
                <a:solidFill>
                  <a:schemeClr val="bg1"/>
                </a:solidFill>
                <a:effectLst/>
                <a:uLnTx/>
                <a:uFillTx/>
                <a:latin typeface="Open Sans"/>
                <a:ea typeface="+mn-ea"/>
                <a:cs typeface="+mn-cs"/>
              </a:rPr>
              <a:t>Orchestration</a:t>
            </a:r>
          </a:p>
        </p:txBody>
      </p:sp>
      <p:grpSp>
        <p:nvGrpSpPr>
          <p:cNvPr id="20" name="Group 19">
            <a:extLst>
              <a:ext uri="{FF2B5EF4-FFF2-40B4-BE49-F238E27FC236}">
                <a16:creationId xmlns:a16="http://schemas.microsoft.com/office/drawing/2014/main" xmlns="" id="{E34662A7-6BE5-F04B-81C1-3E60740FF047}"/>
              </a:ext>
            </a:extLst>
          </p:cNvPr>
          <p:cNvGrpSpPr/>
          <p:nvPr/>
        </p:nvGrpSpPr>
        <p:grpSpPr>
          <a:xfrm>
            <a:off x="800422" y="3395267"/>
            <a:ext cx="3557221" cy="604810"/>
            <a:chOff x="830913" y="3675233"/>
            <a:chExt cx="3557221" cy="604810"/>
          </a:xfrm>
        </p:grpSpPr>
        <p:sp>
          <p:nvSpPr>
            <p:cNvPr id="67" name="Rectangle 66"/>
            <p:cNvSpPr/>
            <p:nvPr/>
          </p:nvSpPr>
          <p:spPr>
            <a:xfrm>
              <a:off x="830913" y="3675233"/>
              <a:ext cx="685661" cy="274320"/>
            </a:xfrm>
            <a:prstGeom prst="rect">
              <a:avLst/>
            </a:prstGeom>
            <a:solidFill>
              <a:schemeClr val="bg2"/>
            </a:solidFill>
            <a:ln w="28575">
              <a:noFill/>
              <a:prstDash val="solid"/>
            </a:ln>
            <a:effectLst/>
          </p:spPr>
          <p:txBody>
            <a:bodyPr wrap="square" lIns="0" tIns="0" rIns="0" bIns="0" rtlCol="0" anchor="ctr">
              <a:noAutofit/>
            </a:bodyPr>
            <a:lstStyle/>
            <a:p>
              <a:pPr marL="0" marR="0" lvl="0" indent="0" algn="ctr" defTabSz="914339" rtl="0" eaLnBrk="1" fontAlgn="auto" latinLnBrk="0" hangingPunct="1">
                <a:lnSpc>
                  <a:spcPct val="95000"/>
                </a:lnSpc>
                <a:spcBef>
                  <a:spcPts val="0"/>
                </a:spcBef>
                <a:spcAft>
                  <a:spcPts val="0"/>
                </a:spcAft>
                <a:buClrTx/>
                <a:buSzTx/>
                <a:buFontTx/>
                <a:buNone/>
                <a:tabLst/>
                <a:defRPr/>
              </a:pPr>
              <a:r>
                <a:rPr kumimoji="0" lang="en-US" sz="1200" b="1" i="0" u="none" strike="noStrike" kern="0" cap="none" spc="0" normalizeH="0" baseline="0" noProof="0" dirty="0">
                  <a:ln>
                    <a:noFill/>
                  </a:ln>
                  <a:solidFill>
                    <a:schemeClr val="bg1"/>
                  </a:solidFill>
                  <a:effectLst/>
                  <a:uLnTx/>
                  <a:uFillTx/>
                  <a:latin typeface="Open Sans"/>
                  <a:ea typeface="+mn-ea"/>
                  <a:cs typeface="+mn-cs"/>
                </a:rPr>
                <a:t>DLP</a:t>
              </a:r>
            </a:p>
          </p:txBody>
        </p:sp>
        <p:sp>
          <p:nvSpPr>
            <p:cNvPr id="74" name="Rectangle 73"/>
            <p:cNvSpPr/>
            <p:nvPr/>
          </p:nvSpPr>
          <p:spPr>
            <a:xfrm>
              <a:off x="830913" y="4005723"/>
              <a:ext cx="1591259" cy="274320"/>
            </a:xfrm>
            <a:prstGeom prst="rect">
              <a:avLst/>
            </a:prstGeom>
            <a:solidFill>
              <a:schemeClr val="bg2"/>
            </a:solidFill>
            <a:ln w="28575">
              <a:noFill/>
              <a:prstDash val="solid"/>
            </a:ln>
            <a:effectLst/>
          </p:spPr>
          <p:txBody>
            <a:bodyPr wrap="square" lIns="0" tIns="0" rIns="0" bIns="0" rtlCol="0" anchor="ctr">
              <a:noAutofit/>
            </a:bodyPr>
            <a:lstStyle/>
            <a:p>
              <a:pPr marL="0" marR="0" lvl="0" indent="0" algn="ctr" defTabSz="457200" rtl="0" eaLnBrk="1" fontAlgn="auto" latinLnBrk="0" hangingPunct="1">
                <a:lnSpc>
                  <a:spcPct val="95000"/>
                </a:lnSpc>
                <a:spcBef>
                  <a:spcPts val="0"/>
                </a:spcBef>
                <a:spcAft>
                  <a:spcPts val="0"/>
                </a:spcAft>
                <a:buClrTx/>
                <a:buSzTx/>
                <a:buFontTx/>
                <a:buNone/>
                <a:tabLst/>
                <a:defRPr/>
              </a:pPr>
              <a:r>
                <a:rPr kumimoji="0" lang="en-US" sz="1200" b="1" i="0" u="none" strike="noStrike" kern="0" cap="none" spc="0" normalizeH="0" baseline="0" noProof="0" dirty="0">
                  <a:ln>
                    <a:noFill/>
                  </a:ln>
                  <a:solidFill>
                    <a:schemeClr val="bg1"/>
                  </a:solidFill>
                  <a:effectLst/>
                  <a:uLnTx/>
                  <a:uFillTx/>
                  <a:latin typeface="Open Sans"/>
                  <a:ea typeface="+mn-ea"/>
                  <a:cs typeface="+mn-cs"/>
                </a:rPr>
                <a:t>Access Control</a:t>
              </a:r>
            </a:p>
          </p:txBody>
        </p:sp>
        <p:sp>
          <p:nvSpPr>
            <p:cNvPr id="88" name="Rectangle 87">
              <a:extLst>
                <a:ext uri="{FF2B5EF4-FFF2-40B4-BE49-F238E27FC236}">
                  <a16:creationId xmlns:a16="http://schemas.microsoft.com/office/drawing/2014/main" xmlns="" id="{739EE615-BC9B-4259-A14A-EA63FF1A79FC}"/>
                </a:ext>
              </a:extLst>
            </p:cNvPr>
            <p:cNvSpPr/>
            <p:nvPr/>
          </p:nvSpPr>
          <p:spPr>
            <a:xfrm>
              <a:off x="2486800" y="4005723"/>
              <a:ext cx="1901334" cy="274320"/>
            </a:xfrm>
            <a:prstGeom prst="rect">
              <a:avLst/>
            </a:prstGeom>
            <a:solidFill>
              <a:schemeClr val="bg2"/>
            </a:solidFill>
            <a:ln w="28575">
              <a:noFill/>
              <a:prstDash val="solid"/>
            </a:ln>
            <a:effectLst/>
          </p:spPr>
          <p:txBody>
            <a:bodyPr wrap="square" lIns="0" tIns="0" rIns="0" bIns="0" rtlCol="0" anchor="ctr">
              <a:noAutofit/>
            </a:bodyPr>
            <a:lstStyle/>
            <a:p>
              <a:pPr marL="0" marR="0" lvl="0" indent="0" algn="ctr" defTabSz="457200" rtl="0" eaLnBrk="1" fontAlgn="auto" latinLnBrk="0" hangingPunct="1">
                <a:lnSpc>
                  <a:spcPct val="95000"/>
                </a:lnSpc>
                <a:spcBef>
                  <a:spcPts val="0"/>
                </a:spcBef>
                <a:spcAft>
                  <a:spcPts val="0"/>
                </a:spcAft>
                <a:buClrTx/>
                <a:buSzTx/>
                <a:buFontTx/>
                <a:buNone/>
                <a:tabLst/>
                <a:defRPr/>
              </a:pPr>
              <a:r>
                <a:rPr kumimoji="0" lang="en-US" sz="1200" b="1" i="0" u="none" strike="noStrike" kern="0" cap="none" spc="0" normalizeH="0" baseline="0" noProof="0" dirty="0">
                  <a:ln>
                    <a:noFill/>
                  </a:ln>
                  <a:solidFill>
                    <a:schemeClr val="bg1"/>
                  </a:solidFill>
                  <a:effectLst/>
                  <a:uLnTx/>
                  <a:uFillTx/>
                  <a:latin typeface="Open Sans"/>
                  <a:ea typeface="+mn-ea"/>
                  <a:cs typeface="+mn-cs"/>
                </a:rPr>
                <a:t>Encryption</a:t>
              </a:r>
            </a:p>
          </p:txBody>
        </p:sp>
        <p:sp>
          <p:nvSpPr>
            <p:cNvPr id="92" name="Rectangle 91">
              <a:extLst>
                <a:ext uri="{FF2B5EF4-FFF2-40B4-BE49-F238E27FC236}">
                  <a16:creationId xmlns:a16="http://schemas.microsoft.com/office/drawing/2014/main" xmlns="" id="{258A7AB0-785C-417E-AC1A-E80D6A7BC6A2}"/>
                </a:ext>
              </a:extLst>
            </p:cNvPr>
            <p:cNvSpPr/>
            <p:nvPr/>
          </p:nvSpPr>
          <p:spPr>
            <a:xfrm>
              <a:off x="1577299" y="3675233"/>
              <a:ext cx="1401771" cy="274320"/>
            </a:xfrm>
            <a:prstGeom prst="rect">
              <a:avLst/>
            </a:prstGeom>
            <a:solidFill>
              <a:schemeClr val="bg2"/>
            </a:solidFill>
            <a:ln w="28575">
              <a:noFill/>
              <a:prstDash val="solid"/>
            </a:ln>
            <a:effectLst/>
          </p:spPr>
          <p:txBody>
            <a:bodyPr wrap="square" lIns="0" tIns="0" rIns="0" bIns="0" rtlCol="0" anchor="ctr">
              <a:noAutofit/>
            </a:bodyPr>
            <a:lstStyle/>
            <a:p>
              <a:pPr marL="0" marR="0" lvl="0" indent="0" algn="ctr" defTabSz="457200" rtl="0" eaLnBrk="1" fontAlgn="auto" latinLnBrk="0" hangingPunct="1">
                <a:lnSpc>
                  <a:spcPct val="95000"/>
                </a:lnSpc>
                <a:spcBef>
                  <a:spcPts val="0"/>
                </a:spcBef>
                <a:spcAft>
                  <a:spcPts val="0"/>
                </a:spcAft>
                <a:buClrTx/>
                <a:buSzTx/>
                <a:buFontTx/>
                <a:buNone/>
                <a:tabLst/>
                <a:defRPr/>
              </a:pPr>
              <a:r>
                <a:rPr kumimoji="0" lang="en-US" sz="1200" b="1" i="0" u="none" strike="noStrike" kern="0" cap="none" spc="0" normalizeH="0" baseline="0" noProof="0" dirty="0">
                  <a:ln>
                    <a:noFill/>
                  </a:ln>
                  <a:solidFill>
                    <a:schemeClr val="bg1"/>
                  </a:solidFill>
                  <a:effectLst/>
                  <a:uLnTx/>
                  <a:uFillTx/>
                  <a:latin typeface="Open Sans"/>
                  <a:ea typeface="+mn-ea"/>
                  <a:cs typeface="+mn-cs"/>
                </a:rPr>
                <a:t>Config Audit</a:t>
              </a:r>
            </a:p>
          </p:txBody>
        </p:sp>
        <p:sp>
          <p:nvSpPr>
            <p:cNvPr id="94" name="Rectangle 93">
              <a:extLst>
                <a:ext uri="{FF2B5EF4-FFF2-40B4-BE49-F238E27FC236}">
                  <a16:creationId xmlns:a16="http://schemas.microsoft.com/office/drawing/2014/main" xmlns="" id="{E5CB00D3-BEBA-45B7-8B23-2BE6F44C5BE6}"/>
                </a:ext>
              </a:extLst>
            </p:cNvPr>
            <p:cNvSpPr/>
            <p:nvPr/>
          </p:nvSpPr>
          <p:spPr>
            <a:xfrm>
              <a:off x="3043810" y="3675233"/>
              <a:ext cx="1344324" cy="274320"/>
            </a:xfrm>
            <a:prstGeom prst="rect">
              <a:avLst/>
            </a:prstGeom>
            <a:solidFill>
              <a:schemeClr val="bg2"/>
            </a:solidFill>
            <a:ln w="28575">
              <a:noFill/>
              <a:prstDash val="solid"/>
            </a:ln>
            <a:effectLst/>
          </p:spPr>
          <p:txBody>
            <a:bodyPr wrap="square" lIns="0" tIns="0" rIns="0" bIns="0" rtlCol="0" anchor="ctr">
              <a:noAutofit/>
            </a:bodyPr>
            <a:lstStyle/>
            <a:p>
              <a:pPr marL="0" marR="0" lvl="0" indent="0" algn="ctr" defTabSz="457200" rtl="0" eaLnBrk="1" fontAlgn="auto" latinLnBrk="0" hangingPunct="1">
                <a:lnSpc>
                  <a:spcPct val="95000"/>
                </a:lnSpc>
                <a:spcBef>
                  <a:spcPts val="0"/>
                </a:spcBef>
                <a:spcAft>
                  <a:spcPts val="0"/>
                </a:spcAft>
                <a:buClrTx/>
                <a:buSzTx/>
                <a:buFontTx/>
                <a:buNone/>
                <a:tabLst/>
                <a:defRPr/>
              </a:pPr>
              <a:r>
                <a:rPr kumimoji="0" lang="en-US" sz="1200" b="1" i="0" u="none" strike="noStrike" kern="0" cap="none" spc="0" normalizeH="0" baseline="0" noProof="0" dirty="0">
                  <a:ln>
                    <a:noFill/>
                  </a:ln>
                  <a:solidFill>
                    <a:schemeClr val="bg1"/>
                  </a:solidFill>
                  <a:effectLst/>
                  <a:uLnTx/>
                  <a:uFillTx/>
                  <a:latin typeface="Open Sans"/>
                  <a:ea typeface="+mn-ea"/>
                  <a:cs typeface="+mn-cs"/>
                </a:rPr>
                <a:t>Classification</a:t>
              </a:r>
            </a:p>
          </p:txBody>
        </p:sp>
      </p:grpSp>
      <p:sp>
        <p:nvSpPr>
          <p:cNvPr id="11" name="Rectangle 10">
            <a:extLst>
              <a:ext uri="{FF2B5EF4-FFF2-40B4-BE49-F238E27FC236}">
                <a16:creationId xmlns:a16="http://schemas.microsoft.com/office/drawing/2014/main" xmlns="" id="{6E6C53CE-2C83-E946-BCB4-FEB74454090C}"/>
              </a:ext>
            </a:extLst>
          </p:cNvPr>
          <p:cNvSpPr/>
          <p:nvPr/>
        </p:nvSpPr>
        <p:spPr>
          <a:xfrm>
            <a:off x="681845" y="3265682"/>
            <a:ext cx="3794376" cy="1078328"/>
          </a:xfrm>
          <a:prstGeom prst="rect">
            <a:avLst/>
          </a:prstGeom>
          <a:noFill/>
          <a:ln w="19050">
            <a:solidFill>
              <a:schemeClr val="accent1"/>
            </a:solid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dirty="0">
              <a:solidFill>
                <a:schemeClr val="tx1"/>
              </a:solidFill>
            </a:endParaRPr>
          </a:p>
        </p:txBody>
      </p:sp>
      <p:sp>
        <p:nvSpPr>
          <p:cNvPr id="18" name="TextBox 17">
            <a:extLst>
              <a:ext uri="{FF2B5EF4-FFF2-40B4-BE49-F238E27FC236}">
                <a16:creationId xmlns:a16="http://schemas.microsoft.com/office/drawing/2014/main" xmlns="" id="{AEF1857F-8CF6-2041-915E-08948CC2155A}"/>
              </a:ext>
            </a:extLst>
          </p:cNvPr>
          <p:cNvSpPr txBox="1"/>
          <p:nvPr/>
        </p:nvSpPr>
        <p:spPr>
          <a:xfrm>
            <a:off x="1522125" y="4041692"/>
            <a:ext cx="1987994" cy="297004"/>
          </a:xfrm>
          <a:prstGeom prst="rect">
            <a:avLst/>
          </a:prstGeom>
          <a:noFill/>
        </p:spPr>
        <p:txBody>
          <a:bodyPr wrap="square" rtlCol="0">
            <a:spAutoFit/>
          </a:bodyPr>
          <a:lstStyle/>
          <a:p>
            <a:pPr algn="ctr">
              <a:lnSpc>
                <a:spcPct val="95000"/>
              </a:lnSpc>
            </a:pPr>
            <a:r>
              <a:rPr lang="en-US" sz="1400" b="1" dirty="0">
                <a:solidFill>
                  <a:schemeClr val="accent1"/>
                </a:solidFill>
              </a:rPr>
              <a:t>Data Protection</a:t>
            </a:r>
          </a:p>
        </p:txBody>
      </p:sp>
      <p:sp>
        <p:nvSpPr>
          <p:cNvPr id="72" name="Rectangle 71"/>
          <p:cNvSpPr/>
          <p:nvPr/>
        </p:nvSpPr>
        <p:spPr>
          <a:xfrm>
            <a:off x="4728047" y="3728292"/>
            <a:ext cx="3577409" cy="274320"/>
          </a:xfrm>
          <a:prstGeom prst="rect">
            <a:avLst/>
          </a:prstGeom>
          <a:solidFill>
            <a:schemeClr val="bg2"/>
          </a:solidFill>
          <a:ln w="28575">
            <a:noFill/>
            <a:prstDash val="solid"/>
          </a:ln>
          <a:effectLst/>
        </p:spPr>
        <p:txBody>
          <a:bodyPr wrap="square" lIns="0" tIns="0" rIns="0" bIns="0" rtlCol="0" anchor="ctr">
            <a:noAutofit/>
          </a:bodyPr>
          <a:lstStyle/>
          <a:p>
            <a:pPr marL="0" marR="0" lvl="0" indent="0" algn="ctr" defTabSz="457200" rtl="0" eaLnBrk="1" fontAlgn="auto" latinLnBrk="0" hangingPunct="1">
              <a:lnSpc>
                <a:spcPct val="95000"/>
              </a:lnSpc>
              <a:spcBef>
                <a:spcPts val="0"/>
              </a:spcBef>
              <a:spcAft>
                <a:spcPts val="0"/>
              </a:spcAft>
              <a:buClrTx/>
              <a:buSzTx/>
              <a:buFontTx/>
              <a:buNone/>
              <a:tabLst/>
              <a:defRPr/>
            </a:pPr>
            <a:r>
              <a:rPr kumimoji="0" lang="en-US" sz="1200" b="1" i="0" u="none" strike="noStrike" kern="0" cap="none" spc="0" normalizeH="0" baseline="0" noProof="0" dirty="0">
                <a:ln>
                  <a:noFill/>
                </a:ln>
                <a:solidFill>
                  <a:schemeClr val="bg1"/>
                </a:solidFill>
                <a:effectLst/>
                <a:uLnTx/>
                <a:uFillTx/>
                <a:latin typeface="Open Sans"/>
                <a:ea typeface="+mn-ea"/>
                <a:cs typeface="+mn-cs"/>
              </a:rPr>
              <a:t>Activity Monitoring</a:t>
            </a:r>
          </a:p>
        </p:txBody>
      </p:sp>
      <p:sp>
        <p:nvSpPr>
          <p:cNvPr id="75" name="Rectangle 74"/>
          <p:cNvSpPr/>
          <p:nvPr/>
        </p:nvSpPr>
        <p:spPr>
          <a:xfrm>
            <a:off x="5978064" y="3397802"/>
            <a:ext cx="2327392" cy="274320"/>
          </a:xfrm>
          <a:prstGeom prst="rect">
            <a:avLst/>
          </a:prstGeom>
          <a:solidFill>
            <a:schemeClr val="bg2"/>
          </a:solidFill>
          <a:ln w="28575">
            <a:noFill/>
            <a:prstDash val="solid"/>
          </a:ln>
          <a:effectLst/>
        </p:spPr>
        <p:txBody>
          <a:bodyPr wrap="square" lIns="0" tIns="0" rIns="0" bIns="0" rtlCol="0" anchor="ctr">
            <a:noAutofit/>
          </a:bodyPr>
          <a:lstStyle/>
          <a:p>
            <a:pPr marL="0" marR="0" lvl="0" indent="0" algn="ctr" defTabSz="457200" rtl="0" eaLnBrk="1" fontAlgn="auto" latinLnBrk="0" hangingPunct="1">
              <a:lnSpc>
                <a:spcPct val="95000"/>
              </a:lnSpc>
              <a:spcBef>
                <a:spcPts val="0"/>
              </a:spcBef>
              <a:spcAft>
                <a:spcPts val="0"/>
              </a:spcAft>
              <a:buClrTx/>
              <a:buSzTx/>
              <a:buFontTx/>
              <a:buNone/>
              <a:tabLst/>
              <a:defRPr/>
            </a:pPr>
            <a:r>
              <a:rPr kumimoji="0" lang="en-US" sz="1200" b="1" i="0" u="none" strike="noStrike" kern="0" cap="none" spc="0" normalizeH="0" baseline="0" noProof="0" dirty="0">
                <a:ln>
                  <a:noFill/>
                </a:ln>
                <a:solidFill>
                  <a:schemeClr val="bg1"/>
                </a:solidFill>
                <a:effectLst/>
                <a:uLnTx/>
                <a:uFillTx/>
                <a:latin typeface="Open Sans"/>
                <a:ea typeface="+mn-ea"/>
                <a:cs typeface="+mn-cs"/>
              </a:rPr>
              <a:t>Malware Protection</a:t>
            </a:r>
          </a:p>
        </p:txBody>
      </p:sp>
      <p:sp>
        <p:nvSpPr>
          <p:cNvPr id="76" name="Rectangle 75"/>
          <p:cNvSpPr/>
          <p:nvPr/>
        </p:nvSpPr>
        <p:spPr>
          <a:xfrm>
            <a:off x="4728047" y="3397802"/>
            <a:ext cx="1168183" cy="274320"/>
          </a:xfrm>
          <a:prstGeom prst="rect">
            <a:avLst/>
          </a:prstGeom>
          <a:solidFill>
            <a:schemeClr val="bg2"/>
          </a:solidFill>
          <a:ln w="28575">
            <a:noFill/>
            <a:prstDash val="solid"/>
          </a:ln>
          <a:effectLst/>
        </p:spPr>
        <p:txBody>
          <a:bodyPr wrap="square" lIns="0" tIns="0" rIns="0" bIns="0" rtlCol="0" anchor="ctr">
            <a:noAutofit/>
          </a:bodyPr>
          <a:lstStyle/>
          <a:p>
            <a:pPr marL="0" marR="0" lvl="0" indent="0" algn="ctr" defTabSz="457200" rtl="0" eaLnBrk="1" fontAlgn="auto" latinLnBrk="0" hangingPunct="1">
              <a:lnSpc>
                <a:spcPct val="95000"/>
              </a:lnSpc>
              <a:spcBef>
                <a:spcPts val="0"/>
              </a:spcBef>
              <a:spcAft>
                <a:spcPts val="0"/>
              </a:spcAft>
              <a:buClrTx/>
              <a:buSzTx/>
              <a:buFontTx/>
              <a:buNone/>
              <a:tabLst/>
              <a:defRPr/>
            </a:pPr>
            <a:r>
              <a:rPr kumimoji="0" lang="en-US" sz="1200" b="1" i="0" u="none" strike="noStrike" kern="0" cap="none" spc="0" normalizeH="0" baseline="0" noProof="0" dirty="0">
                <a:ln>
                  <a:noFill/>
                </a:ln>
                <a:solidFill>
                  <a:schemeClr val="bg1"/>
                </a:solidFill>
                <a:effectLst/>
                <a:uLnTx/>
                <a:uFillTx/>
                <a:latin typeface="Open Sans"/>
                <a:ea typeface="+mn-ea"/>
                <a:cs typeface="+mn-cs"/>
              </a:rPr>
              <a:t>UEBA</a:t>
            </a:r>
          </a:p>
        </p:txBody>
      </p:sp>
      <p:sp>
        <p:nvSpPr>
          <p:cNvPr id="58" name="Rectangle 57">
            <a:extLst>
              <a:ext uri="{FF2B5EF4-FFF2-40B4-BE49-F238E27FC236}">
                <a16:creationId xmlns:a16="http://schemas.microsoft.com/office/drawing/2014/main" xmlns="" id="{4CDDFBB0-216F-F345-8D31-D1E692C19494}"/>
              </a:ext>
            </a:extLst>
          </p:cNvPr>
          <p:cNvSpPr/>
          <p:nvPr/>
        </p:nvSpPr>
        <p:spPr>
          <a:xfrm>
            <a:off x="4618883" y="3263588"/>
            <a:ext cx="3810164" cy="1078327"/>
          </a:xfrm>
          <a:prstGeom prst="rect">
            <a:avLst/>
          </a:prstGeom>
          <a:noFill/>
          <a:ln w="19050">
            <a:solidFill>
              <a:schemeClr val="accent1"/>
            </a:solid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dirty="0">
              <a:solidFill>
                <a:schemeClr val="tx1"/>
              </a:solidFill>
            </a:endParaRPr>
          </a:p>
        </p:txBody>
      </p:sp>
      <p:sp>
        <p:nvSpPr>
          <p:cNvPr id="59" name="TextBox 58">
            <a:extLst>
              <a:ext uri="{FF2B5EF4-FFF2-40B4-BE49-F238E27FC236}">
                <a16:creationId xmlns:a16="http://schemas.microsoft.com/office/drawing/2014/main" xmlns="" id="{EB4E0E48-7CB5-0744-A203-002E21B5C187}"/>
              </a:ext>
            </a:extLst>
          </p:cNvPr>
          <p:cNvSpPr txBox="1"/>
          <p:nvPr/>
        </p:nvSpPr>
        <p:spPr>
          <a:xfrm>
            <a:off x="5264728" y="4041692"/>
            <a:ext cx="2550232" cy="297004"/>
          </a:xfrm>
          <a:prstGeom prst="rect">
            <a:avLst/>
          </a:prstGeom>
          <a:noFill/>
        </p:spPr>
        <p:txBody>
          <a:bodyPr wrap="square" rtlCol="0">
            <a:spAutoFit/>
          </a:bodyPr>
          <a:lstStyle/>
          <a:p>
            <a:pPr algn="ctr">
              <a:lnSpc>
                <a:spcPct val="95000"/>
              </a:lnSpc>
            </a:pPr>
            <a:r>
              <a:rPr lang="en-US" sz="1400" b="1" dirty="0">
                <a:solidFill>
                  <a:schemeClr val="accent1"/>
                </a:solidFill>
              </a:rPr>
              <a:t>Threat Protection</a:t>
            </a:r>
          </a:p>
        </p:txBody>
      </p:sp>
      <p:grpSp>
        <p:nvGrpSpPr>
          <p:cNvPr id="34" name="Group 33">
            <a:extLst>
              <a:ext uri="{FF2B5EF4-FFF2-40B4-BE49-F238E27FC236}">
                <a16:creationId xmlns:a16="http://schemas.microsoft.com/office/drawing/2014/main" xmlns="" id="{F69292AF-FE73-7C43-8B96-A0696EC09288}"/>
              </a:ext>
            </a:extLst>
          </p:cNvPr>
          <p:cNvGrpSpPr/>
          <p:nvPr/>
        </p:nvGrpSpPr>
        <p:grpSpPr>
          <a:xfrm>
            <a:off x="570353" y="774157"/>
            <a:ext cx="2996821" cy="1841747"/>
            <a:chOff x="570353" y="774157"/>
            <a:chExt cx="2996821" cy="1841747"/>
          </a:xfrm>
        </p:grpSpPr>
        <p:sp>
          <p:nvSpPr>
            <p:cNvPr id="65" name="Rectangle 64"/>
            <p:cNvSpPr/>
            <p:nvPr/>
          </p:nvSpPr>
          <p:spPr>
            <a:xfrm>
              <a:off x="570354" y="774157"/>
              <a:ext cx="2996124" cy="755538"/>
            </a:xfrm>
            <a:prstGeom prst="rect">
              <a:avLst/>
            </a:prstGeom>
            <a:solidFill>
              <a:schemeClr val="bg1"/>
            </a:solidFill>
            <a:ln w="19050">
              <a:solidFill>
                <a:schemeClr val="accent2"/>
              </a:solidFill>
            </a:ln>
            <a:effectLst/>
          </p:spPr>
          <p:txBody>
            <a:bodyPr wrap="square" tIns="45720" bIns="45720" rtlCol="0" anchor="t">
              <a:noAutofit/>
            </a:bodyPr>
            <a:lstStyle/>
            <a:p>
              <a:pPr marL="0" marR="0" lvl="0" indent="0" algn="ctr" defTabSz="914339" rtl="0" eaLnBrk="1" fontAlgn="auto" latinLnBrk="0" hangingPunct="1">
                <a:lnSpc>
                  <a:spcPct val="95000"/>
                </a:lnSpc>
                <a:spcBef>
                  <a:spcPts val="0"/>
                </a:spcBef>
                <a:spcAft>
                  <a:spcPts val="0"/>
                </a:spcAft>
                <a:buClrTx/>
                <a:buSzTx/>
                <a:buFontTx/>
                <a:buNone/>
                <a:tabLst/>
                <a:defRPr/>
              </a:pPr>
              <a:endParaRPr kumimoji="0" lang="en-US" sz="1200" b="1" i="0" u="none" strike="noStrike" kern="0" cap="none" spc="0" normalizeH="0" baseline="0" noProof="0" dirty="0">
                <a:ln>
                  <a:noFill/>
                </a:ln>
                <a:solidFill>
                  <a:srgbClr val="53565A"/>
                </a:solidFill>
                <a:effectLst/>
                <a:uLnTx/>
                <a:uFillTx/>
                <a:latin typeface="Open Sans"/>
                <a:ea typeface="+mn-ea"/>
                <a:cs typeface="+mn-cs"/>
              </a:endParaRPr>
            </a:p>
          </p:txBody>
        </p:sp>
        <p:sp>
          <p:nvSpPr>
            <p:cNvPr id="118" name="Rectangle 117"/>
            <p:cNvSpPr/>
            <p:nvPr/>
          </p:nvSpPr>
          <p:spPr>
            <a:xfrm>
              <a:off x="589460" y="1943022"/>
              <a:ext cx="2977714" cy="672882"/>
            </a:xfrm>
            <a:prstGeom prst="rect">
              <a:avLst/>
            </a:prstGeom>
            <a:solidFill>
              <a:schemeClr val="bg1"/>
            </a:solidFill>
            <a:ln w="19050">
              <a:solidFill>
                <a:schemeClr val="accent2"/>
              </a:solidFill>
            </a:ln>
            <a:effectLst/>
          </p:spPr>
          <p:txBody>
            <a:bodyPr wrap="square" tIns="45720" bIns="45720" rtlCol="0" anchor="t">
              <a:noAutofit/>
            </a:bodyPr>
            <a:lstStyle/>
            <a:p>
              <a:pPr marL="0" marR="0" lvl="0" indent="0" algn="ctr" defTabSz="914339" rtl="0" eaLnBrk="1" fontAlgn="auto" latinLnBrk="0" hangingPunct="1">
                <a:spcBef>
                  <a:spcPts val="0"/>
                </a:spcBef>
                <a:spcAft>
                  <a:spcPts val="0"/>
                </a:spcAft>
                <a:buClrTx/>
                <a:buSzTx/>
                <a:buFontTx/>
                <a:buNone/>
                <a:tabLst/>
                <a:defRPr/>
              </a:pPr>
              <a:endParaRPr kumimoji="0" lang="en-US" sz="1200" b="1" i="0" u="none" strike="noStrike" kern="0" cap="none" spc="0" normalizeH="0" baseline="0" noProof="0" dirty="0">
                <a:ln>
                  <a:noFill/>
                </a:ln>
                <a:solidFill>
                  <a:srgbClr val="53565A"/>
                </a:solidFill>
                <a:effectLst/>
                <a:uLnTx/>
                <a:uFillTx/>
                <a:latin typeface="Open Sans"/>
                <a:ea typeface="+mn-ea"/>
                <a:cs typeface="+mn-cs"/>
              </a:endParaRPr>
            </a:p>
          </p:txBody>
        </p:sp>
        <p:grpSp>
          <p:nvGrpSpPr>
            <p:cNvPr id="10" name="Group 9">
              <a:extLst>
                <a:ext uri="{FF2B5EF4-FFF2-40B4-BE49-F238E27FC236}">
                  <a16:creationId xmlns:a16="http://schemas.microsoft.com/office/drawing/2014/main" xmlns="" id="{D83F3781-2700-C549-8FEC-CCB3EA7C9EDC}"/>
                </a:ext>
              </a:extLst>
            </p:cNvPr>
            <p:cNvGrpSpPr/>
            <p:nvPr/>
          </p:nvGrpSpPr>
          <p:grpSpPr>
            <a:xfrm>
              <a:off x="695513" y="2038083"/>
              <a:ext cx="697211" cy="552342"/>
              <a:chOff x="2672875" y="1693189"/>
              <a:chExt cx="749329" cy="593631"/>
            </a:xfrm>
          </p:grpSpPr>
          <p:grpSp>
            <p:nvGrpSpPr>
              <p:cNvPr id="39" name="Group 38">
                <a:extLst>
                  <a:ext uri="{FF2B5EF4-FFF2-40B4-BE49-F238E27FC236}">
                    <a16:creationId xmlns:a16="http://schemas.microsoft.com/office/drawing/2014/main" xmlns="" id="{A644069D-F7EA-B942-846A-3D82E98E88A6}"/>
                  </a:ext>
                </a:extLst>
              </p:cNvPr>
              <p:cNvGrpSpPr/>
              <p:nvPr/>
            </p:nvGrpSpPr>
            <p:grpSpPr>
              <a:xfrm>
                <a:off x="2685861" y="1693189"/>
                <a:ext cx="736343" cy="434757"/>
                <a:chOff x="5927725" y="1739900"/>
                <a:chExt cx="298450" cy="176213"/>
              </a:xfrm>
            </p:grpSpPr>
            <p:sp>
              <p:nvSpPr>
                <p:cNvPr id="40" name="Freeform 163">
                  <a:extLst>
                    <a:ext uri="{FF2B5EF4-FFF2-40B4-BE49-F238E27FC236}">
                      <a16:creationId xmlns:a16="http://schemas.microsoft.com/office/drawing/2014/main" xmlns="" id="{AF12342F-794D-9146-8B7E-6D5F0092442B}"/>
                    </a:ext>
                  </a:extLst>
                </p:cNvPr>
                <p:cNvSpPr>
                  <a:spLocks/>
                </p:cNvSpPr>
                <p:nvPr/>
              </p:nvSpPr>
              <p:spPr bwMode="auto">
                <a:xfrm>
                  <a:off x="5940425" y="1752600"/>
                  <a:ext cx="271463" cy="150813"/>
                </a:xfrm>
                <a:custGeom>
                  <a:avLst/>
                  <a:gdLst>
                    <a:gd name="T0" fmla="*/ 103 w 684"/>
                    <a:gd name="T1" fmla="*/ 191 h 377"/>
                    <a:gd name="T2" fmla="*/ 1 w 684"/>
                    <a:gd name="T3" fmla="*/ 274 h 377"/>
                    <a:gd name="T4" fmla="*/ 23 w 684"/>
                    <a:gd name="T5" fmla="*/ 342 h 377"/>
                    <a:gd name="T6" fmla="*/ 128 w 684"/>
                    <a:gd name="T7" fmla="*/ 377 h 377"/>
                    <a:gd name="T8" fmla="*/ 128 w 684"/>
                    <a:gd name="T9" fmla="*/ 377 h 377"/>
                    <a:gd name="T10" fmla="*/ 139 w 684"/>
                    <a:gd name="T11" fmla="*/ 377 h 377"/>
                    <a:gd name="T12" fmla="*/ 141 w 684"/>
                    <a:gd name="T13" fmla="*/ 377 h 377"/>
                    <a:gd name="T14" fmla="*/ 525 w 684"/>
                    <a:gd name="T15" fmla="*/ 377 h 377"/>
                    <a:gd name="T16" fmla="*/ 532 w 684"/>
                    <a:gd name="T17" fmla="*/ 377 h 377"/>
                    <a:gd name="T18" fmla="*/ 683 w 684"/>
                    <a:gd name="T19" fmla="*/ 254 h 377"/>
                    <a:gd name="T20" fmla="*/ 576 w 684"/>
                    <a:gd name="T21" fmla="*/ 131 h 377"/>
                    <a:gd name="T22" fmla="*/ 562 w 684"/>
                    <a:gd name="T23" fmla="*/ 130 h 377"/>
                    <a:gd name="T24" fmla="*/ 560 w 684"/>
                    <a:gd name="T25" fmla="*/ 117 h 377"/>
                    <a:gd name="T26" fmla="*/ 426 w 684"/>
                    <a:gd name="T27" fmla="*/ 1 h 377"/>
                    <a:gd name="T28" fmla="*/ 408 w 684"/>
                    <a:gd name="T29" fmla="*/ 0 h 377"/>
                    <a:gd name="T30" fmla="*/ 272 w 684"/>
                    <a:gd name="T31" fmla="*/ 88 h 377"/>
                    <a:gd name="T32" fmla="*/ 260 w 684"/>
                    <a:gd name="T33" fmla="*/ 107 h 377"/>
                    <a:gd name="T34" fmla="*/ 248 w 684"/>
                    <a:gd name="T35" fmla="*/ 103 h 377"/>
                    <a:gd name="T36" fmla="*/ 211 w 684"/>
                    <a:gd name="T37" fmla="*/ 99 h 377"/>
                    <a:gd name="T38" fmla="*/ 126 w 684"/>
                    <a:gd name="T39" fmla="*/ 176 h 377"/>
                    <a:gd name="T40" fmla="*/ 124 w 684"/>
                    <a:gd name="T41" fmla="*/ 192 h 377"/>
                    <a:gd name="T42" fmla="*/ 107 w 684"/>
                    <a:gd name="T43" fmla="*/ 191 h 377"/>
                    <a:gd name="T44" fmla="*/ 103 w 684"/>
                    <a:gd name="T45" fmla="*/ 191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84" h="377">
                      <a:moveTo>
                        <a:pt x="103" y="191"/>
                      </a:moveTo>
                      <a:cubicBezTo>
                        <a:pt x="73" y="191"/>
                        <a:pt x="5" y="199"/>
                        <a:pt x="1" y="274"/>
                      </a:cubicBezTo>
                      <a:cubicBezTo>
                        <a:pt x="0" y="303"/>
                        <a:pt x="7" y="325"/>
                        <a:pt x="23" y="342"/>
                      </a:cubicBezTo>
                      <a:cubicBezTo>
                        <a:pt x="53" y="374"/>
                        <a:pt x="106" y="377"/>
                        <a:pt x="128" y="377"/>
                      </a:cubicBezTo>
                      <a:cubicBezTo>
                        <a:pt x="128" y="377"/>
                        <a:pt x="128" y="377"/>
                        <a:pt x="128" y="377"/>
                      </a:cubicBezTo>
                      <a:cubicBezTo>
                        <a:pt x="135" y="377"/>
                        <a:pt x="139" y="377"/>
                        <a:pt x="139" y="377"/>
                      </a:cubicBezTo>
                      <a:cubicBezTo>
                        <a:pt x="141" y="377"/>
                        <a:pt x="141" y="377"/>
                        <a:pt x="141" y="377"/>
                      </a:cubicBezTo>
                      <a:cubicBezTo>
                        <a:pt x="525" y="377"/>
                        <a:pt x="525" y="377"/>
                        <a:pt x="525" y="377"/>
                      </a:cubicBezTo>
                      <a:cubicBezTo>
                        <a:pt x="526" y="377"/>
                        <a:pt x="528" y="377"/>
                        <a:pt x="532" y="377"/>
                      </a:cubicBezTo>
                      <a:cubicBezTo>
                        <a:pt x="567" y="377"/>
                        <a:pt x="683" y="368"/>
                        <a:pt x="683" y="254"/>
                      </a:cubicBezTo>
                      <a:cubicBezTo>
                        <a:pt x="683" y="248"/>
                        <a:pt x="684" y="136"/>
                        <a:pt x="576" y="131"/>
                      </a:cubicBezTo>
                      <a:cubicBezTo>
                        <a:pt x="562" y="130"/>
                        <a:pt x="562" y="130"/>
                        <a:pt x="562" y="130"/>
                      </a:cubicBezTo>
                      <a:cubicBezTo>
                        <a:pt x="560" y="117"/>
                        <a:pt x="560" y="117"/>
                        <a:pt x="560" y="117"/>
                      </a:cubicBezTo>
                      <a:cubicBezTo>
                        <a:pt x="559" y="113"/>
                        <a:pt x="534" y="8"/>
                        <a:pt x="426" y="1"/>
                      </a:cubicBezTo>
                      <a:cubicBezTo>
                        <a:pt x="420" y="0"/>
                        <a:pt x="414" y="0"/>
                        <a:pt x="408" y="0"/>
                      </a:cubicBezTo>
                      <a:cubicBezTo>
                        <a:pt x="327" y="0"/>
                        <a:pt x="304" y="37"/>
                        <a:pt x="272" y="88"/>
                      </a:cubicBezTo>
                      <a:cubicBezTo>
                        <a:pt x="260" y="107"/>
                        <a:pt x="260" y="107"/>
                        <a:pt x="260" y="107"/>
                      </a:cubicBezTo>
                      <a:cubicBezTo>
                        <a:pt x="248" y="103"/>
                        <a:pt x="248" y="103"/>
                        <a:pt x="248" y="103"/>
                      </a:cubicBezTo>
                      <a:cubicBezTo>
                        <a:pt x="247" y="103"/>
                        <a:pt x="232" y="99"/>
                        <a:pt x="211" y="99"/>
                      </a:cubicBezTo>
                      <a:cubicBezTo>
                        <a:pt x="161" y="99"/>
                        <a:pt x="132" y="125"/>
                        <a:pt x="126" y="176"/>
                      </a:cubicBezTo>
                      <a:cubicBezTo>
                        <a:pt x="124" y="192"/>
                        <a:pt x="124" y="192"/>
                        <a:pt x="124" y="192"/>
                      </a:cubicBezTo>
                      <a:cubicBezTo>
                        <a:pt x="107" y="191"/>
                        <a:pt x="107" y="191"/>
                        <a:pt x="107" y="191"/>
                      </a:cubicBezTo>
                      <a:cubicBezTo>
                        <a:pt x="107" y="191"/>
                        <a:pt x="105" y="191"/>
                        <a:pt x="103" y="19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Freeform 164">
                  <a:extLst>
                    <a:ext uri="{FF2B5EF4-FFF2-40B4-BE49-F238E27FC236}">
                      <a16:creationId xmlns:a16="http://schemas.microsoft.com/office/drawing/2014/main" xmlns="" id="{C98D2907-F7CD-614B-A0A9-5D88991D1622}"/>
                    </a:ext>
                  </a:extLst>
                </p:cNvPr>
                <p:cNvSpPr>
                  <a:spLocks/>
                </p:cNvSpPr>
                <p:nvPr/>
              </p:nvSpPr>
              <p:spPr bwMode="auto">
                <a:xfrm>
                  <a:off x="6076950" y="1752600"/>
                  <a:ext cx="134938" cy="150813"/>
                </a:xfrm>
                <a:custGeom>
                  <a:avLst/>
                  <a:gdLst>
                    <a:gd name="T0" fmla="*/ 0 w 342"/>
                    <a:gd name="T1" fmla="*/ 377 h 377"/>
                    <a:gd name="T2" fmla="*/ 183 w 342"/>
                    <a:gd name="T3" fmla="*/ 377 h 377"/>
                    <a:gd name="T4" fmla="*/ 187 w 342"/>
                    <a:gd name="T5" fmla="*/ 377 h 377"/>
                    <a:gd name="T6" fmla="*/ 190 w 342"/>
                    <a:gd name="T7" fmla="*/ 377 h 377"/>
                    <a:gd name="T8" fmla="*/ 197 w 342"/>
                    <a:gd name="T9" fmla="*/ 377 h 377"/>
                    <a:gd name="T10" fmla="*/ 206 w 342"/>
                    <a:gd name="T11" fmla="*/ 376 h 377"/>
                    <a:gd name="T12" fmla="*/ 341 w 342"/>
                    <a:gd name="T13" fmla="*/ 254 h 377"/>
                    <a:gd name="T14" fmla="*/ 234 w 342"/>
                    <a:gd name="T15" fmla="*/ 131 h 377"/>
                    <a:gd name="T16" fmla="*/ 220 w 342"/>
                    <a:gd name="T17" fmla="*/ 130 h 377"/>
                    <a:gd name="T18" fmla="*/ 218 w 342"/>
                    <a:gd name="T19" fmla="*/ 117 h 377"/>
                    <a:gd name="T20" fmla="*/ 84 w 342"/>
                    <a:gd name="T21" fmla="*/ 1 h 377"/>
                    <a:gd name="T22" fmla="*/ 66 w 342"/>
                    <a:gd name="T23" fmla="*/ 0 h 377"/>
                    <a:gd name="T24" fmla="*/ 65 w 342"/>
                    <a:gd name="T25" fmla="*/ 0 h 377"/>
                    <a:gd name="T26" fmla="*/ 53 w 342"/>
                    <a:gd name="T27" fmla="*/ 0 h 377"/>
                    <a:gd name="T28" fmla="*/ 49 w 342"/>
                    <a:gd name="T29" fmla="*/ 1 h 377"/>
                    <a:gd name="T30" fmla="*/ 41 w 342"/>
                    <a:gd name="T31" fmla="*/ 1 h 377"/>
                    <a:gd name="T32" fmla="*/ 37 w 342"/>
                    <a:gd name="T33" fmla="*/ 2 h 377"/>
                    <a:gd name="T34" fmla="*/ 28 w 342"/>
                    <a:gd name="T35" fmla="*/ 3 h 377"/>
                    <a:gd name="T36" fmla="*/ 22 w 342"/>
                    <a:gd name="T37" fmla="*/ 5 h 377"/>
                    <a:gd name="T38" fmla="*/ 19 w 342"/>
                    <a:gd name="T39" fmla="*/ 5 h 377"/>
                    <a:gd name="T40" fmla="*/ 0 w 342"/>
                    <a:gd name="T41" fmla="*/ 13 h 377"/>
                    <a:gd name="T42" fmla="*/ 0 w 342"/>
                    <a:gd name="T43" fmla="*/ 13 h 377"/>
                    <a:gd name="T44" fmla="*/ 0 w 342"/>
                    <a:gd name="T45" fmla="*/ 377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42" h="377">
                      <a:moveTo>
                        <a:pt x="0" y="377"/>
                      </a:moveTo>
                      <a:cubicBezTo>
                        <a:pt x="183" y="377"/>
                        <a:pt x="183" y="377"/>
                        <a:pt x="183" y="377"/>
                      </a:cubicBezTo>
                      <a:cubicBezTo>
                        <a:pt x="183" y="377"/>
                        <a:pt x="185" y="377"/>
                        <a:pt x="187" y="377"/>
                      </a:cubicBezTo>
                      <a:cubicBezTo>
                        <a:pt x="188" y="377"/>
                        <a:pt x="189" y="377"/>
                        <a:pt x="190" y="377"/>
                      </a:cubicBezTo>
                      <a:cubicBezTo>
                        <a:pt x="192" y="377"/>
                        <a:pt x="195" y="377"/>
                        <a:pt x="197" y="377"/>
                      </a:cubicBezTo>
                      <a:cubicBezTo>
                        <a:pt x="200" y="376"/>
                        <a:pt x="203" y="376"/>
                        <a:pt x="206" y="376"/>
                      </a:cubicBezTo>
                      <a:cubicBezTo>
                        <a:pt x="252" y="373"/>
                        <a:pt x="341" y="354"/>
                        <a:pt x="341" y="254"/>
                      </a:cubicBezTo>
                      <a:cubicBezTo>
                        <a:pt x="341" y="248"/>
                        <a:pt x="342" y="136"/>
                        <a:pt x="234" y="131"/>
                      </a:cubicBezTo>
                      <a:cubicBezTo>
                        <a:pt x="220" y="130"/>
                        <a:pt x="220" y="130"/>
                        <a:pt x="220" y="130"/>
                      </a:cubicBezTo>
                      <a:cubicBezTo>
                        <a:pt x="218" y="117"/>
                        <a:pt x="218" y="117"/>
                        <a:pt x="218" y="117"/>
                      </a:cubicBezTo>
                      <a:cubicBezTo>
                        <a:pt x="217" y="113"/>
                        <a:pt x="192" y="8"/>
                        <a:pt x="84" y="1"/>
                      </a:cubicBezTo>
                      <a:cubicBezTo>
                        <a:pt x="78" y="0"/>
                        <a:pt x="72" y="0"/>
                        <a:pt x="66" y="0"/>
                      </a:cubicBezTo>
                      <a:cubicBezTo>
                        <a:pt x="65" y="0"/>
                        <a:pt x="65" y="0"/>
                        <a:pt x="65" y="0"/>
                      </a:cubicBezTo>
                      <a:cubicBezTo>
                        <a:pt x="61" y="0"/>
                        <a:pt x="57" y="0"/>
                        <a:pt x="53" y="0"/>
                      </a:cubicBezTo>
                      <a:cubicBezTo>
                        <a:pt x="52" y="0"/>
                        <a:pt x="50" y="0"/>
                        <a:pt x="49" y="1"/>
                      </a:cubicBezTo>
                      <a:cubicBezTo>
                        <a:pt x="46" y="1"/>
                        <a:pt x="44" y="1"/>
                        <a:pt x="41" y="1"/>
                      </a:cubicBezTo>
                      <a:cubicBezTo>
                        <a:pt x="40" y="1"/>
                        <a:pt x="38" y="2"/>
                        <a:pt x="37" y="2"/>
                      </a:cubicBezTo>
                      <a:cubicBezTo>
                        <a:pt x="34" y="2"/>
                        <a:pt x="31" y="3"/>
                        <a:pt x="28" y="3"/>
                      </a:cubicBezTo>
                      <a:cubicBezTo>
                        <a:pt x="26" y="4"/>
                        <a:pt x="24" y="4"/>
                        <a:pt x="22" y="5"/>
                      </a:cubicBezTo>
                      <a:cubicBezTo>
                        <a:pt x="21" y="5"/>
                        <a:pt x="20" y="5"/>
                        <a:pt x="19" y="5"/>
                      </a:cubicBezTo>
                      <a:cubicBezTo>
                        <a:pt x="12" y="7"/>
                        <a:pt x="6" y="10"/>
                        <a:pt x="0" y="13"/>
                      </a:cubicBezTo>
                      <a:cubicBezTo>
                        <a:pt x="0" y="13"/>
                        <a:pt x="0" y="13"/>
                        <a:pt x="0" y="13"/>
                      </a:cubicBezTo>
                      <a:lnTo>
                        <a:pt x="0" y="377"/>
                      </a:lnTo>
                      <a:close/>
                    </a:path>
                  </a:pathLst>
                </a:custGeom>
                <a:solidFill>
                  <a:srgbClr val="DCDCD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Freeform 165">
                  <a:extLst>
                    <a:ext uri="{FF2B5EF4-FFF2-40B4-BE49-F238E27FC236}">
                      <a16:creationId xmlns:a16="http://schemas.microsoft.com/office/drawing/2014/main" xmlns="" id="{FE301215-8074-974C-979B-1E19A37830C8}"/>
                    </a:ext>
                  </a:extLst>
                </p:cNvPr>
                <p:cNvSpPr>
                  <a:spLocks noEditPoints="1"/>
                </p:cNvSpPr>
                <p:nvPr/>
              </p:nvSpPr>
              <p:spPr bwMode="auto">
                <a:xfrm>
                  <a:off x="5927725" y="1739900"/>
                  <a:ext cx="298450" cy="176213"/>
                </a:xfrm>
                <a:custGeom>
                  <a:avLst/>
                  <a:gdLst>
                    <a:gd name="T0" fmla="*/ 163 w 753"/>
                    <a:gd name="T1" fmla="*/ 446 h 446"/>
                    <a:gd name="T2" fmla="*/ 163 w 753"/>
                    <a:gd name="T3" fmla="*/ 446 h 446"/>
                    <a:gd name="T4" fmla="*/ 33 w 753"/>
                    <a:gd name="T5" fmla="*/ 401 h 446"/>
                    <a:gd name="T6" fmla="*/ 2 w 753"/>
                    <a:gd name="T7" fmla="*/ 307 h 446"/>
                    <a:gd name="T8" fmla="*/ 129 w 753"/>
                    <a:gd name="T9" fmla="*/ 192 h 446"/>
                    <a:gd name="T10" fmla="*/ 246 w 753"/>
                    <a:gd name="T11" fmla="*/ 99 h 446"/>
                    <a:gd name="T12" fmla="*/ 279 w 753"/>
                    <a:gd name="T13" fmla="*/ 102 h 446"/>
                    <a:gd name="T14" fmla="*/ 443 w 753"/>
                    <a:gd name="T15" fmla="*/ 0 h 446"/>
                    <a:gd name="T16" fmla="*/ 464 w 753"/>
                    <a:gd name="T17" fmla="*/ 1 h 446"/>
                    <a:gd name="T18" fmla="*/ 625 w 753"/>
                    <a:gd name="T19" fmla="*/ 133 h 446"/>
                    <a:gd name="T20" fmla="*/ 752 w 753"/>
                    <a:gd name="T21" fmla="*/ 289 h 446"/>
                    <a:gd name="T22" fmla="*/ 567 w 753"/>
                    <a:gd name="T23" fmla="*/ 446 h 446"/>
                    <a:gd name="T24" fmla="*/ 559 w 753"/>
                    <a:gd name="T25" fmla="*/ 446 h 446"/>
                    <a:gd name="T26" fmla="*/ 176 w 753"/>
                    <a:gd name="T27" fmla="*/ 446 h 446"/>
                    <a:gd name="T28" fmla="*/ 163 w 753"/>
                    <a:gd name="T29" fmla="*/ 446 h 446"/>
                    <a:gd name="T30" fmla="*/ 138 w 753"/>
                    <a:gd name="T31" fmla="*/ 226 h 446"/>
                    <a:gd name="T32" fmla="*/ 36 w 753"/>
                    <a:gd name="T33" fmla="*/ 309 h 446"/>
                    <a:gd name="T34" fmla="*/ 58 w 753"/>
                    <a:gd name="T35" fmla="*/ 377 h 446"/>
                    <a:gd name="T36" fmla="*/ 163 w 753"/>
                    <a:gd name="T37" fmla="*/ 412 h 446"/>
                    <a:gd name="T38" fmla="*/ 163 w 753"/>
                    <a:gd name="T39" fmla="*/ 412 h 446"/>
                    <a:gd name="T40" fmla="*/ 174 w 753"/>
                    <a:gd name="T41" fmla="*/ 412 h 446"/>
                    <a:gd name="T42" fmla="*/ 176 w 753"/>
                    <a:gd name="T43" fmla="*/ 412 h 446"/>
                    <a:gd name="T44" fmla="*/ 560 w 753"/>
                    <a:gd name="T45" fmla="*/ 412 h 446"/>
                    <a:gd name="T46" fmla="*/ 567 w 753"/>
                    <a:gd name="T47" fmla="*/ 412 h 446"/>
                    <a:gd name="T48" fmla="*/ 718 w 753"/>
                    <a:gd name="T49" fmla="*/ 289 h 446"/>
                    <a:gd name="T50" fmla="*/ 611 w 753"/>
                    <a:gd name="T51" fmla="*/ 166 h 446"/>
                    <a:gd name="T52" fmla="*/ 597 w 753"/>
                    <a:gd name="T53" fmla="*/ 165 h 446"/>
                    <a:gd name="T54" fmla="*/ 595 w 753"/>
                    <a:gd name="T55" fmla="*/ 152 h 446"/>
                    <a:gd name="T56" fmla="*/ 461 w 753"/>
                    <a:gd name="T57" fmla="*/ 36 h 446"/>
                    <a:gd name="T58" fmla="*/ 443 w 753"/>
                    <a:gd name="T59" fmla="*/ 35 h 446"/>
                    <a:gd name="T60" fmla="*/ 307 w 753"/>
                    <a:gd name="T61" fmla="*/ 123 h 446"/>
                    <a:gd name="T62" fmla="*/ 295 w 753"/>
                    <a:gd name="T63" fmla="*/ 142 h 446"/>
                    <a:gd name="T64" fmla="*/ 283 w 753"/>
                    <a:gd name="T65" fmla="*/ 138 h 446"/>
                    <a:gd name="T66" fmla="*/ 246 w 753"/>
                    <a:gd name="T67" fmla="*/ 134 h 446"/>
                    <a:gd name="T68" fmla="*/ 161 w 753"/>
                    <a:gd name="T69" fmla="*/ 211 h 446"/>
                    <a:gd name="T70" fmla="*/ 159 w 753"/>
                    <a:gd name="T71" fmla="*/ 227 h 446"/>
                    <a:gd name="T72" fmla="*/ 142 w 753"/>
                    <a:gd name="T73" fmla="*/ 226 h 446"/>
                    <a:gd name="T74" fmla="*/ 138 w 753"/>
                    <a:gd name="T75" fmla="*/ 226 h 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53" h="446">
                      <a:moveTo>
                        <a:pt x="163" y="446"/>
                      </a:moveTo>
                      <a:cubicBezTo>
                        <a:pt x="163" y="446"/>
                        <a:pt x="163" y="446"/>
                        <a:pt x="163" y="446"/>
                      </a:cubicBezTo>
                      <a:cubicBezTo>
                        <a:pt x="130" y="446"/>
                        <a:pt x="70" y="441"/>
                        <a:pt x="33" y="401"/>
                      </a:cubicBezTo>
                      <a:cubicBezTo>
                        <a:pt x="10" y="377"/>
                        <a:pt x="0" y="346"/>
                        <a:pt x="2" y="307"/>
                      </a:cubicBezTo>
                      <a:cubicBezTo>
                        <a:pt x="5" y="226"/>
                        <a:pt x="68" y="195"/>
                        <a:pt x="129" y="192"/>
                      </a:cubicBezTo>
                      <a:cubicBezTo>
                        <a:pt x="142" y="133"/>
                        <a:pt x="184" y="99"/>
                        <a:pt x="246" y="99"/>
                      </a:cubicBezTo>
                      <a:cubicBezTo>
                        <a:pt x="259" y="99"/>
                        <a:pt x="271" y="101"/>
                        <a:pt x="279" y="102"/>
                      </a:cubicBezTo>
                      <a:cubicBezTo>
                        <a:pt x="311" y="52"/>
                        <a:pt x="345" y="0"/>
                        <a:pt x="443" y="0"/>
                      </a:cubicBezTo>
                      <a:cubicBezTo>
                        <a:pt x="449" y="0"/>
                        <a:pt x="456" y="1"/>
                        <a:pt x="464" y="1"/>
                      </a:cubicBezTo>
                      <a:cubicBezTo>
                        <a:pt x="573" y="8"/>
                        <a:pt x="613" y="99"/>
                        <a:pt x="625" y="133"/>
                      </a:cubicBezTo>
                      <a:cubicBezTo>
                        <a:pt x="728" y="144"/>
                        <a:pt x="753" y="239"/>
                        <a:pt x="752" y="289"/>
                      </a:cubicBezTo>
                      <a:cubicBezTo>
                        <a:pt x="752" y="365"/>
                        <a:pt x="704" y="446"/>
                        <a:pt x="567" y="446"/>
                      </a:cubicBezTo>
                      <a:cubicBezTo>
                        <a:pt x="563" y="446"/>
                        <a:pt x="560" y="446"/>
                        <a:pt x="559" y="446"/>
                      </a:cubicBezTo>
                      <a:cubicBezTo>
                        <a:pt x="176" y="446"/>
                        <a:pt x="176" y="446"/>
                        <a:pt x="176" y="446"/>
                      </a:cubicBezTo>
                      <a:cubicBezTo>
                        <a:pt x="174" y="446"/>
                        <a:pt x="170" y="446"/>
                        <a:pt x="163" y="446"/>
                      </a:cubicBezTo>
                      <a:close/>
                      <a:moveTo>
                        <a:pt x="138" y="226"/>
                      </a:moveTo>
                      <a:cubicBezTo>
                        <a:pt x="108" y="226"/>
                        <a:pt x="40" y="234"/>
                        <a:pt x="36" y="309"/>
                      </a:cubicBezTo>
                      <a:cubicBezTo>
                        <a:pt x="35" y="338"/>
                        <a:pt x="42" y="360"/>
                        <a:pt x="58" y="377"/>
                      </a:cubicBezTo>
                      <a:cubicBezTo>
                        <a:pt x="88" y="409"/>
                        <a:pt x="141" y="412"/>
                        <a:pt x="163" y="412"/>
                      </a:cubicBezTo>
                      <a:cubicBezTo>
                        <a:pt x="163" y="412"/>
                        <a:pt x="163" y="412"/>
                        <a:pt x="163" y="412"/>
                      </a:cubicBezTo>
                      <a:cubicBezTo>
                        <a:pt x="170" y="412"/>
                        <a:pt x="174" y="412"/>
                        <a:pt x="174" y="412"/>
                      </a:cubicBezTo>
                      <a:cubicBezTo>
                        <a:pt x="176" y="412"/>
                        <a:pt x="176" y="412"/>
                        <a:pt x="176" y="412"/>
                      </a:cubicBezTo>
                      <a:cubicBezTo>
                        <a:pt x="560" y="412"/>
                        <a:pt x="560" y="412"/>
                        <a:pt x="560" y="412"/>
                      </a:cubicBezTo>
                      <a:cubicBezTo>
                        <a:pt x="561" y="412"/>
                        <a:pt x="563" y="412"/>
                        <a:pt x="567" y="412"/>
                      </a:cubicBezTo>
                      <a:cubicBezTo>
                        <a:pt x="602" y="412"/>
                        <a:pt x="718" y="403"/>
                        <a:pt x="718" y="289"/>
                      </a:cubicBezTo>
                      <a:cubicBezTo>
                        <a:pt x="718" y="283"/>
                        <a:pt x="719" y="171"/>
                        <a:pt x="611" y="166"/>
                      </a:cubicBezTo>
                      <a:cubicBezTo>
                        <a:pt x="597" y="165"/>
                        <a:pt x="597" y="165"/>
                        <a:pt x="597" y="165"/>
                      </a:cubicBezTo>
                      <a:cubicBezTo>
                        <a:pt x="595" y="152"/>
                        <a:pt x="595" y="152"/>
                        <a:pt x="595" y="152"/>
                      </a:cubicBezTo>
                      <a:cubicBezTo>
                        <a:pt x="594" y="148"/>
                        <a:pt x="569" y="43"/>
                        <a:pt x="461" y="36"/>
                      </a:cubicBezTo>
                      <a:cubicBezTo>
                        <a:pt x="455" y="35"/>
                        <a:pt x="449" y="35"/>
                        <a:pt x="443" y="35"/>
                      </a:cubicBezTo>
                      <a:cubicBezTo>
                        <a:pt x="362" y="35"/>
                        <a:pt x="339" y="72"/>
                        <a:pt x="307" y="123"/>
                      </a:cubicBezTo>
                      <a:cubicBezTo>
                        <a:pt x="295" y="142"/>
                        <a:pt x="295" y="142"/>
                        <a:pt x="295" y="142"/>
                      </a:cubicBezTo>
                      <a:cubicBezTo>
                        <a:pt x="283" y="138"/>
                        <a:pt x="283" y="138"/>
                        <a:pt x="283" y="138"/>
                      </a:cubicBezTo>
                      <a:cubicBezTo>
                        <a:pt x="282" y="138"/>
                        <a:pt x="267" y="134"/>
                        <a:pt x="246" y="134"/>
                      </a:cubicBezTo>
                      <a:cubicBezTo>
                        <a:pt x="196" y="134"/>
                        <a:pt x="167" y="160"/>
                        <a:pt x="161" y="211"/>
                      </a:cubicBezTo>
                      <a:cubicBezTo>
                        <a:pt x="159" y="227"/>
                        <a:pt x="159" y="227"/>
                        <a:pt x="159" y="227"/>
                      </a:cubicBezTo>
                      <a:cubicBezTo>
                        <a:pt x="142" y="226"/>
                        <a:pt x="142" y="226"/>
                        <a:pt x="142" y="226"/>
                      </a:cubicBezTo>
                      <a:cubicBezTo>
                        <a:pt x="142" y="226"/>
                        <a:pt x="140" y="226"/>
                        <a:pt x="138" y="226"/>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7" name="Group 6">
                <a:extLst>
                  <a:ext uri="{FF2B5EF4-FFF2-40B4-BE49-F238E27FC236}">
                    <a16:creationId xmlns:a16="http://schemas.microsoft.com/office/drawing/2014/main" xmlns="" id="{5BA68944-917B-6840-8E7F-715546A0B31C}"/>
                  </a:ext>
                </a:extLst>
              </p:cNvPr>
              <p:cNvGrpSpPr/>
              <p:nvPr/>
            </p:nvGrpSpPr>
            <p:grpSpPr>
              <a:xfrm>
                <a:off x="2672875" y="1960587"/>
                <a:ext cx="331858" cy="326233"/>
                <a:chOff x="1797540" y="1830171"/>
                <a:chExt cx="187325" cy="184150"/>
              </a:xfrm>
            </p:grpSpPr>
            <p:sp>
              <p:nvSpPr>
                <p:cNvPr id="43" name="Freeform 798">
                  <a:extLst>
                    <a:ext uri="{FF2B5EF4-FFF2-40B4-BE49-F238E27FC236}">
                      <a16:creationId xmlns:a16="http://schemas.microsoft.com/office/drawing/2014/main" xmlns="" id="{06B8A1E4-3E54-0E41-918A-0BE559C530A0}"/>
                    </a:ext>
                  </a:extLst>
                </p:cNvPr>
                <p:cNvSpPr>
                  <a:spLocks noChangeArrowheads="1"/>
                </p:cNvSpPr>
                <p:nvPr/>
              </p:nvSpPr>
              <p:spPr bwMode="auto">
                <a:xfrm>
                  <a:off x="1812580" y="1846046"/>
                  <a:ext cx="155575" cy="153987"/>
                </a:xfrm>
                <a:custGeom>
                  <a:avLst/>
                  <a:gdLst>
                    <a:gd name="T0" fmla="*/ 216 w 434"/>
                    <a:gd name="T1" fmla="*/ 0 h 427"/>
                    <a:gd name="T2" fmla="*/ 216 w 434"/>
                    <a:gd name="T3" fmla="*/ 0 h 427"/>
                    <a:gd name="T4" fmla="*/ 0 w 434"/>
                    <a:gd name="T5" fmla="*/ 213 h 427"/>
                    <a:gd name="T6" fmla="*/ 216 w 434"/>
                    <a:gd name="T7" fmla="*/ 426 h 427"/>
                    <a:gd name="T8" fmla="*/ 433 w 434"/>
                    <a:gd name="T9" fmla="*/ 213 h 427"/>
                    <a:gd name="T10" fmla="*/ 216 w 434"/>
                    <a:gd name="T11" fmla="*/ 0 h 427"/>
                  </a:gdLst>
                  <a:ahLst/>
                  <a:cxnLst>
                    <a:cxn ang="0">
                      <a:pos x="T0" y="T1"/>
                    </a:cxn>
                    <a:cxn ang="0">
                      <a:pos x="T2" y="T3"/>
                    </a:cxn>
                    <a:cxn ang="0">
                      <a:pos x="T4" y="T5"/>
                    </a:cxn>
                    <a:cxn ang="0">
                      <a:pos x="T6" y="T7"/>
                    </a:cxn>
                    <a:cxn ang="0">
                      <a:pos x="T8" y="T9"/>
                    </a:cxn>
                    <a:cxn ang="0">
                      <a:pos x="T10" y="T11"/>
                    </a:cxn>
                  </a:cxnLst>
                  <a:rect l="0" t="0" r="r" b="b"/>
                  <a:pathLst>
                    <a:path w="434" h="427">
                      <a:moveTo>
                        <a:pt x="216" y="0"/>
                      </a:moveTo>
                      <a:lnTo>
                        <a:pt x="216" y="0"/>
                      </a:lnTo>
                      <a:cubicBezTo>
                        <a:pt x="98" y="0"/>
                        <a:pt x="0" y="96"/>
                        <a:pt x="0" y="213"/>
                      </a:cubicBezTo>
                      <a:cubicBezTo>
                        <a:pt x="0" y="330"/>
                        <a:pt x="98" y="426"/>
                        <a:pt x="216" y="426"/>
                      </a:cubicBezTo>
                      <a:cubicBezTo>
                        <a:pt x="335" y="426"/>
                        <a:pt x="433" y="330"/>
                        <a:pt x="433" y="213"/>
                      </a:cubicBezTo>
                      <a:cubicBezTo>
                        <a:pt x="433" y="96"/>
                        <a:pt x="335" y="0"/>
                        <a:pt x="216" y="0"/>
                      </a:cubicBezTo>
                    </a:path>
                  </a:pathLst>
                </a:custGeom>
                <a:solidFill>
                  <a:srgbClr val="FFFF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4" name="Freeform 802">
                  <a:extLst>
                    <a:ext uri="{FF2B5EF4-FFF2-40B4-BE49-F238E27FC236}">
                      <a16:creationId xmlns:a16="http://schemas.microsoft.com/office/drawing/2014/main" xmlns="" id="{1E697BBC-0746-7B45-AC3E-E5B5C5EB3158}"/>
                    </a:ext>
                  </a:extLst>
                </p:cNvPr>
                <p:cNvSpPr>
                  <a:spLocks noChangeArrowheads="1"/>
                </p:cNvSpPr>
                <p:nvPr/>
              </p:nvSpPr>
              <p:spPr bwMode="auto">
                <a:xfrm>
                  <a:off x="1797540" y="1830171"/>
                  <a:ext cx="187325" cy="184150"/>
                </a:xfrm>
                <a:custGeom>
                  <a:avLst/>
                  <a:gdLst>
                    <a:gd name="T0" fmla="*/ 259 w 520"/>
                    <a:gd name="T1" fmla="*/ 512 h 513"/>
                    <a:gd name="T2" fmla="*/ 259 w 520"/>
                    <a:gd name="T3" fmla="*/ 512 h 513"/>
                    <a:gd name="T4" fmla="*/ 0 w 520"/>
                    <a:gd name="T5" fmla="*/ 256 h 513"/>
                    <a:gd name="T6" fmla="*/ 259 w 520"/>
                    <a:gd name="T7" fmla="*/ 0 h 513"/>
                    <a:gd name="T8" fmla="*/ 519 w 520"/>
                    <a:gd name="T9" fmla="*/ 256 h 513"/>
                    <a:gd name="T10" fmla="*/ 259 w 520"/>
                    <a:gd name="T11" fmla="*/ 512 h 513"/>
                    <a:gd name="T12" fmla="*/ 259 w 520"/>
                    <a:gd name="T13" fmla="*/ 43 h 513"/>
                    <a:gd name="T14" fmla="*/ 259 w 520"/>
                    <a:gd name="T15" fmla="*/ 43 h 513"/>
                    <a:gd name="T16" fmla="*/ 43 w 520"/>
                    <a:gd name="T17" fmla="*/ 256 h 513"/>
                    <a:gd name="T18" fmla="*/ 259 w 520"/>
                    <a:gd name="T19" fmla="*/ 469 h 513"/>
                    <a:gd name="T20" fmla="*/ 476 w 520"/>
                    <a:gd name="T21" fmla="*/ 256 h 513"/>
                    <a:gd name="T22" fmla="*/ 259 w 520"/>
                    <a:gd name="T23" fmla="*/ 43 h 513"/>
                    <a:gd name="T24" fmla="*/ 342 w 520"/>
                    <a:gd name="T25" fmla="*/ 267 h 513"/>
                    <a:gd name="T26" fmla="*/ 342 w 520"/>
                    <a:gd name="T27" fmla="*/ 267 h 513"/>
                    <a:gd name="T28" fmla="*/ 375 w 520"/>
                    <a:gd name="T29" fmla="*/ 252 h 513"/>
                    <a:gd name="T30" fmla="*/ 360 w 520"/>
                    <a:gd name="T31" fmla="*/ 203 h 513"/>
                    <a:gd name="T32" fmla="*/ 328 w 520"/>
                    <a:gd name="T33" fmla="*/ 206 h 513"/>
                    <a:gd name="T34" fmla="*/ 310 w 520"/>
                    <a:gd name="T35" fmla="*/ 188 h 513"/>
                    <a:gd name="T36" fmla="*/ 317 w 520"/>
                    <a:gd name="T37" fmla="*/ 156 h 513"/>
                    <a:gd name="T38" fmla="*/ 263 w 520"/>
                    <a:gd name="T39" fmla="*/ 142 h 513"/>
                    <a:gd name="T40" fmla="*/ 249 w 520"/>
                    <a:gd name="T41" fmla="*/ 174 h 513"/>
                    <a:gd name="T42" fmla="*/ 227 w 520"/>
                    <a:gd name="T43" fmla="*/ 178 h 513"/>
                    <a:gd name="T44" fmla="*/ 198 w 520"/>
                    <a:gd name="T45" fmla="*/ 156 h 513"/>
                    <a:gd name="T46" fmla="*/ 159 w 520"/>
                    <a:gd name="T47" fmla="*/ 195 h 513"/>
                    <a:gd name="T48" fmla="*/ 180 w 520"/>
                    <a:gd name="T49" fmla="*/ 224 h 513"/>
                    <a:gd name="T50" fmla="*/ 177 w 520"/>
                    <a:gd name="T51" fmla="*/ 245 h 513"/>
                    <a:gd name="T52" fmla="*/ 144 w 520"/>
                    <a:gd name="T53" fmla="*/ 260 h 513"/>
                    <a:gd name="T54" fmla="*/ 159 w 520"/>
                    <a:gd name="T55" fmla="*/ 313 h 513"/>
                    <a:gd name="T56" fmla="*/ 191 w 520"/>
                    <a:gd name="T57" fmla="*/ 306 h 513"/>
                    <a:gd name="T58" fmla="*/ 209 w 520"/>
                    <a:gd name="T59" fmla="*/ 323 h 513"/>
                    <a:gd name="T60" fmla="*/ 205 w 520"/>
                    <a:gd name="T61" fmla="*/ 356 h 513"/>
                    <a:gd name="T62" fmla="*/ 259 w 520"/>
                    <a:gd name="T63" fmla="*/ 370 h 513"/>
                    <a:gd name="T64" fmla="*/ 270 w 520"/>
                    <a:gd name="T65" fmla="*/ 338 h 513"/>
                    <a:gd name="T66" fmla="*/ 292 w 520"/>
                    <a:gd name="T67" fmla="*/ 334 h 513"/>
                    <a:gd name="T68" fmla="*/ 321 w 520"/>
                    <a:gd name="T69" fmla="*/ 356 h 513"/>
                    <a:gd name="T70" fmla="*/ 360 w 520"/>
                    <a:gd name="T71" fmla="*/ 316 h 513"/>
                    <a:gd name="T72" fmla="*/ 339 w 520"/>
                    <a:gd name="T73" fmla="*/ 288 h 513"/>
                    <a:gd name="T74" fmla="*/ 342 w 520"/>
                    <a:gd name="T75" fmla="*/ 267 h 513"/>
                    <a:gd name="T76" fmla="*/ 292 w 520"/>
                    <a:gd name="T77" fmla="*/ 274 h 513"/>
                    <a:gd name="T78" fmla="*/ 292 w 520"/>
                    <a:gd name="T79" fmla="*/ 274 h 513"/>
                    <a:gd name="T80" fmla="*/ 241 w 520"/>
                    <a:gd name="T81" fmla="*/ 284 h 513"/>
                    <a:gd name="T82" fmla="*/ 231 w 520"/>
                    <a:gd name="T83" fmla="*/ 238 h 513"/>
                    <a:gd name="T84" fmla="*/ 277 w 520"/>
                    <a:gd name="T85" fmla="*/ 228 h 513"/>
                    <a:gd name="T86" fmla="*/ 292 w 520"/>
                    <a:gd name="T87" fmla="*/ 274 h 5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20" h="513">
                      <a:moveTo>
                        <a:pt x="259" y="512"/>
                      </a:moveTo>
                      <a:lnTo>
                        <a:pt x="259" y="512"/>
                      </a:lnTo>
                      <a:cubicBezTo>
                        <a:pt x="115" y="512"/>
                        <a:pt x="0" y="398"/>
                        <a:pt x="0" y="256"/>
                      </a:cubicBezTo>
                      <a:cubicBezTo>
                        <a:pt x="0" y="114"/>
                        <a:pt x="115" y="0"/>
                        <a:pt x="259" y="0"/>
                      </a:cubicBezTo>
                      <a:cubicBezTo>
                        <a:pt x="403" y="0"/>
                        <a:pt x="519" y="114"/>
                        <a:pt x="519" y="256"/>
                      </a:cubicBezTo>
                      <a:cubicBezTo>
                        <a:pt x="519" y="398"/>
                        <a:pt x="403" y="512"/>
                        <a:pt x="259" y="512"/>
                      </a:cubicBezTo>
                      <a:close/>
                      <a:moveTo>
                        <a:pt x="259" y="43"/>
                      </a:moveTo>
                      <a:lnTo>
                        <a:pt x="259" y="43"/>
                      </a:lnTo>
                      <a:cubicBezTo>
                        <a:pt x="141" y="43"/>
                        <a:pt x="43" y="139"/>
                        <a:pt x="43" y="256"/>
                      </a:cubicBezTo>
                      <a:cubicBezTo>
                        <a:pt x="43" y="373"/>
                        <a:pt x="141" y="469"/>
                        <a:pt x="259" y="469"/>
                      </a:cubicBezTo>
                      <a:cubicBezTo>
                        <a:pt x="378" y="469"/>
                        <a:pt x="476" y="373"/>
                        <a:pt x="476" y="256"/>
                      </a:cubicBezTo>
                      <a:cubicBezTo>
                        <a:pt x="476" y="139"/>
                        <a:pt x="378" y="43"/>
                        <a:pt x="259" y="43"/>
                      </a:cubicBezTo>
                      <a:close/>
                      <a:moveTo>
                        <a:pt x="342" y="267"/>
                      </a:moveTo>
                      <a:lnTo>
                        <a:pt x="342" y="267"/>
                      </a:lnTo>
                      <a:cubicBezTo>
                        <a:pt x="375" y="252"/>
                        <a:pt x="375" y="252"/>
                        <a:pt x="375" y="252"/>
                      </a:cubicBezTo>
                      <a:cubicBezTo>
                        <a:pt x="375" y="235"/>
                        <a:pt x="371" y="217"/>
                        <a:pt x="360" y="203"/>
                      </a:cubicBezTo>
                      <a:cubicBezTo>
                        <a:pt x="328" y="206"/>
                        <a:pt x="328" y="206"/>
                        <a:pt x="328" y="206"/>
                      </a:cubicBezTo>
                      <a:cubicBezTo>
                        <a:pt x="324" y="199"/>
                        <a:pt x="317" y="195"/>
                        <a:pt x="310" y="188"/>
                      </a:cubicBezTo>
                      <a:cubicBezTo>
                        <a:pt x="317" y="156"/>
                        <a:pt x="317" y="156"/>
                        <a:pt x="317" y="156"/>
                      </a:cubicBezTo>
                      <a:cubicBezTo>
                        <a:pt x="299" y="146"/>
                        <a:pt x="281" y="142"/>
                        <a:pt x="263" y="142"/>
                      </a:cubicBezTo>
                      <a:cubicBezTo>
                        <a:pt x="249" y="174"/>
                        <a:pt x="249" y="174"/>
                        <a:pt x="249" y="174"/>
                      </a:cubicBezTo>
                      <a:cubicBezTo>
                        <a:pt x="241" y="174"/>
                        <a:pt x="234" y="178"/>
                        <a:pt x="227" y="178"/>
                      </a:cubicBezTo>
                      <a:cubicBezTo>
                        <a:pt x="198" y="156"/>
                        <a:pt x="198" y="156"/>
                        <a:pt x="198" y="156"/>
                      </a:cubicBezTo>
                      <a:cubicBezTo>
                        <a:pt x="184" y="167"/>
                        <a:pt x="169" y="181"/>
                        <a:pt x="159" y="195"/>
                      </a:cubicBezTo>
                      <a:cubicBezTo>
                        <a:pt x="180" y="224"/>
                        <a:pt x="180" y="224"/>
                        <a:pt x="180" y="224"/>
                      </a:cubicBezTo>
                      <a:cubicBezTo>
                        <a:pt x="177" y="231"/>
                        <a:pt x="177" y="238"/>
                        <a:pt x="177" y="245"/>
                      </a:cubicBezTo>
                      <a:cubicBezTo>
                        <a:pt x="144" y="260"/>
                        <a:pt x="144" y="260"/>
                        <a:pt x="144" y="260"/>
                      </a:cubicBezTo>
                      <a:cubicBezTo>
                        <a:pt x="144" y="277"/>
                        <a:pt x="148" y="295"/>
                        <a:pt x="159" y="313"/>
                      </a:cubicBezTo>
                      <a:cubicBezTo>
                        <a:pt x="191" y="306"/>
                        <a:pt x="191" y="306"/>
                        <a:pt x="191" y="306"/>
                      </a:cubicBezTo>
                      <a:cubicBezTo>
                        <a:pt x="198" y="313"/>
                        <a:pt x="202" y="316"/>
                        <a:pt x="209" y="323"/>
                      </a:cubicBezTo>
                      <a:cubicBezTo>
                        <a:pt x="205" y="356"/>
                        <a:pt x="205" y="356"/>
                        <a:pt x="205" y="356"/>
                      </a:cubicBezTo>
                      <a:cubicBezTo>
                        <a:pt x="220" y="366"/>
                        <a:pt x="238" y="370"/>
                        <a:pt x="259" y="370"/>
                      </a:cubicBezTo>
                      <a:cubicBezTo>
                        <a:pt x="270" y="338"/>
                        <a:pt x="270" y="338"/>
                        <a:pt x="270" y="338"/>
                      </a:cubicBezTo>
                      <a:cubicBezTo>
                        <a:pt x="277" y="338"/>
                        <a:pt x="285" y="338"/>
                        <a:pt x="292" y="334"/>
                      </a:cubicBezTo>
                      <a:cubicBezTo>
                        <a:pt x="321" y="356"/>
                        <a:pt x="321" y="356"/>
                        <a:pt x="321" y="356"/>
                      </a:cubicBezTo>
                      <a:cubicBezTo>
                        <a:pt x="335" y="345"/>
                        <a:pt x="350" y="331"/>
                        <a:pt x="360" y="316"/>
                      </a:cubicBezTo>
                      <a:cubicBezTo>
                        <a:pt x="339" y="288"/>
                        <a:pt x="339" y="288"/>
                        <a:pt x="339" y="288"/>
                      </a:cubicBezTo>
                      <a:cubicBezTo>
                        <a:pt x="339" y="281"/>
                        <a:pt x="342" y="274"/>
                        <a:pt x="342" y="267"/>
                      </a:cubicBezTo>
                      <a:close/>
                      <a:moveTo>
                        <a:pt x="292" y="274"/>
                      </a:moveTo>
                      <a:lnTo>
                        <a:pt x="292" y="274"/>
                      </a:lnTo>
                      <a:cubicBezTo>
                        <a:pt x="281" y="288"/>
                        <a:pt x="259" y="295"/>
                        <a:pt x="241" y="284"/>
                      </a:cubicBezTo>
                      <a:cubicBezTo>
                        <a:pt x="227" y="277"/>
                        <a:pt x="220" y="256"/>
                        <a:pt x="231" y="238"/>
                      </a:cubicBezTo>
                      <a:cubicBezTo>
                        <a:pt x="241" y="224"/>
                        <a:pt x="259" y="217"/>
                        <a:pt x="277" y="228"/>
                      </a:cubicBezTo>
                      <a:cubicBezTo>
                        <a:pt x="295" y="235"/>
                        <a:pt x="299" y="256"/>
                        <a:pt x="292" y="274"/>
                      </a:cubicBezTo>
                      <a:close/>
                    </a:path>
                  </a:pathLst>
                </a:custGeom>
                <a:solidFill>
                  <a:srgbClr val="C01818"/>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grpSp>
        </p:grpSp>
        <p:pic>
          <p:nvPicPr>
            <p:cNvPr id="23" name="Picture 22">
              <a:extLst>
                <a:ext uri="{FF2B5EF4-FFF2-40B4-BE49-F238E27FC236}">
                  <a16:creationId xmlns:a16="http://schemas.microsoft.com/office/drawing/2014/main" xmlns="" id="{DCB188D7-5FF5-5D4A-9438-8FFEFDDE3C01}"/>
                </a:ext>
              </a:extLst>
            </p:cNvPr>
            <p:cNvPicPr>
              <a:picLocks noChangeAspect="1"/>
            </p:cNvPicPr>
            <p:nvPr/>
          </p:nvPicPr>
          <p:blipFill>
            <a:blip r:embed="rId3"/>
            <a:stretch>
              <a:fillRect/>
            </a:stretch>
          </p:blipFill>
          <p:spPr>
            <a:xfrm>
              <a:off x="696268" y="953273"/>
              <a:ext cx="450605" cy="450605"/>
            </a:xfrm>
            <a:prstGeom prst="rect">
              <a:avLst/>
            </a:prstGeom>
          </p:spPr>
        </p:pic>
        <p:sp>
          <p:nvSpPr>
            <p:cNvPr id="5" name="TextBox 4">
              <a:extLst>
                <a:ext uri="{FF2B5EF4-FFF2-40B4-BE49-F238E27FC236}">
                  <a16:creationId xmlns:a16="http://schemas.microsoft.com/office/drawing/2014/main" xmlns="" id="{B596A831-D956-824B-9BDF-005C30648935}"/>
                </a:ext>
              </a:extLst>
            </p:cNvPr>
            <p:cNvSpPr txBox="1"/>
            <p:nvPr/>
          </p:nvSpPr>
          <p:spPr>
            <a:xfrm>
              <a:off x="1752014" y="2195687"/>
              <a:ext cx="1455870" cy="267766"/>
            </a:xfrm>
            <a:prstGeom prst="rect">
              <a:avLst/>
            </a:prstGeom>
            <a:noFill/>
          </p:spPr>
          <p:txBody>
            <a:bodyPr wrap="square" rtlCol="0">
              <a:spAutoFit/>
            </a:bodyPr>
            <a:lstStyle/>
            <a:p>
              <a:pPr>
                <a:lnSpc>
                  <a:spcPct val="95000"/>
                </a:lnSpc>
              </a:pPr>
              <a:r>
                <a:rPr lang="en-US" sz="1200" b="1" kern="0" dirty="0">
                  <a:solidFill>
                    <a:srgbClr val="53565A"/>
                  </a:solidFill>
                </a:rPr>
                <a:t>Enterprise SaaS</a:t>
              </a:r>
            </a:p>
          </p:txBody>
        </p:sp>
        <p:sp>
          <p:nvSpPr>
            <p:cNvPr id="71" name="TextBox 70">
              <a:extLst>
                <a:ext uri="{FF2B5EF4-FFF2-40B4-BE49-F238E27FC236}">
                  <a16:creationId xmlns:a16="http://schemas.microsoft.com/office/drawing/2014/main" xmlns="" id="{9427CE3F-C182-0540-AFD1-EF22C9786748}"/>
                </a:ext>
              </a:extLst>
            </p:cNvPr>
            <p:cNvSpPr txBox="1"/>
            <p:nvPr/>
          </p:nvSpPr>
          <p:spPr>
            <a:xfrm>
              <a:off x="1741586" y="1066565"/>
              <a:ext cx="1455870" cy="267766"/>
            </a:xfrm>
            <a:prstGeom prst="rect">
              <a:avLst/>
            </a:prstGeom>
            <a:noFill/>
          </p:spPr>
          <p:txBody>
            <a:bodyPr wrap="square" rtlCol="0">
              <a:spAutoFit/>
            </a:bodyPr>
            <a:lstStyle/>
            <a:p>
              <a:pPr>
                <a:lnSpc>
                  <a:spcPct val="95000"/>
                </a:lnSpc>
              </a:pPr>
              <a:r>
                <a:rPr lang="en-US" sz="1200" b="1" kern="0" dirty="0">
                  <a:solidFill>
                    <a:srgbClr val="53565A"/>
                  </a:solidFill>
                </a:rPr>
                <a:t>Long Tail SaaS</a:t>
              </a:r>
            </a:p>
          </p:txBody>
        </p:sp>
        <p:sp>
          <p:nvSpPr>
            <p:cNvPr id="73" name="Rectangle 72">
              <a:extLst>
                <a:ext uri="{FF2B5EF4-FFF2-40B4-BE49-F238E27FC236}">
                  <a16:creationId xmlns:a16="http://schemas.microsoft.com/office/drawing/2014/main" xmlns="" id="{D117D205-0661-6A49-B0CC-19F2DA3B8449}"/>
                </a:ext>
              </a:extLst>
            </p:cNvPr>
            <p:cNvSpPr/>
            <p:nvPr/>
          </p:nvSpPr>
          <p:spPr>
            <a:xfrm>
              <a:off x="570353" y="1601815"/>
              <a:ext cx="2996125" cy="278208"/>
            </a:xfrm>
            <a:prstGeom prst="rect">
              <a:avLst/>
            </a:prstGeom>
            <a:solidFill>
              <a:schemeClr val="tx2">
                <a:lumMod val="75000"/>
              </a:schemeClr>
            </a:solidFill>
            <a:ln w="28575">
              <a:noFill/>
              <a:prstDash val="solid"/>
            </a:ln>
            <a:effectLst/>
          </p:spPr>
          <p:txBody>
            <a:bodyPr wrap="square" lIns="0" tIns="0" rIns="0" bIns="0" rtlCol="0" anchor="ctr">
              <a:noAutofit/>
            </a:bodyPr>
            <a:lstStyle/>
            <a:p>
              <a:pPr marL="0" marR="0" lvl="0" indent="0" algn="ctr" defTabSz="457200" rtl="0" eaLnBrk="1" fontAlgn="auto" latinLnBrk="0" hangingPunct="1">
                <a:lnSpc>
                  <a:spcPct val="95000"/>
                </a:lnSpc>
                <a:spcBef>
                  <a:spcPts val="0"/>
                </a:spcBef>
                <a:spcAft>
                  <a:spcPts val="0"/>
                </a:spcAft>
                <a:buClrTx/>
                <a:buSzTx/>
                <a:buFontTx/>
                <a:buNone/>
                <a:tabLst/>
                <a:defRPr/>
              </a:pPr>
              <a:r>
                <a:rPr kumimoji="0" lang="en-US" sz="1200" b="1" i="0" u="none" strike="noStrike" kern="0" cap="none" spc="0" normalizeH="0" baseline="0" noProof="0" dirty="0">
                  <a:ln>
                    <a:noFill/>
                  </a:ln>
                  <a:solidFill>
                    <a:schemeClr val="bg1"/>
                  </a:solidFill>
                  <a:effectLst/>
                  <a:uLnTx/>
                  <a:uFillTx/>
                  <a:latin typeface="Open Sans"/>
                  <a:ea typeface="+mn-ea"/>
                  <a:cs typeface="+mn-cs"/>
                </a:rPr>
                <a:t>CASB Connect APIs</a:t>
              </a:r>
            </a:p>
          </p:txBody>
        </p:sp>
      </p:grpSp>
      <p:grpSp>
        <p:nvGrpSpPr>
          <p:cNvPr id="29" name="Group 28">
            <a:extLst>
              <a:ext uri="{FF2B5EF4-FFF2-40B4-BE49-F238E27FC236}">
                <a16:creationId xmlns:a16="http://schemas.microsoft.com/office/drawing/2014/main" xmlns="" id="{4A02A6B9-ADA2-6444-AD78-75BD7470B6FA}"/>
              </a:ext>
            </a:extLst>
          </p:cNvPr>
          <p:cNvGrpSpPr/>
          <p:nvPr/>
        </p:nvGrpSpPr>
        <p:grpSpPr>
          <a:xfrm>
            <a:off x="3703753" y="799490"/>
            <a:ext cx="3186112" cy="1842384"/>
            <a:chOff x="3703753" y="799490"/>
            <a:chExt cx="3186112" cy="1842384"/>
          </a:xfrm>
        </p:grpSpPr>
        <p:cxnSp>
          <p:nvCxnSpPr>
            <p:cNvPr id="6" name="Straight Connector 5">
              <a:extLst>
                <a:ext uri="{FF2B5EF4-FFF2-40B4-BE49-F238E27FC236}">
                  <a16:creationId xmlns:a16="http://schemas.microsoft.com/office/drawing/2014/main" xmlns="" id="{976572A2-CD08-402F-9653-001771757DF2}"/>
                </a:ext>
              </a:extLst>
            </p:cNvPr>
            <p:cNvCxnSpPr>
              <a:cxnSpLocks/>
            </p:cNvCxnSpPr>
            <p:nvPr/>
          </p:nvCxnSpPr>
          <p:spPr>
            <a:xfrm>
              <a:off x="3703753" y="799490"/>
              <a:ext cx="0" cy="1842384"/>
            </a:xfrm>
            <a:prstGeom prst="line">
              <a:avLst/>
            </a:prstGeom>
            <a:ln w="12700">
              <a:solidFill>
                <a:schemeClr val="bg2"/>
              </a:solidFill>
              <a:prstDash val="dash"/>
            </a:ln>
          </p:spPr>
          <p:style>
            <a:lnRef idx="1">
              <a:schemeClr val="accent1"/>
            </a:lnRef>
            <a:fillRef idx="0">
              <a:schemeClr val="accent1"/>
            </a:fillRef>
            <a:effectRef idx="0">
              <a:schemeClr val="accent1"/>
            </a:effectRef>
            <a:fontRef idx="minor">
              <a:schemeClr val="tx1"/>
            </a:fontRef>
          </p:style>
        </p:cxnSp>
        <p:grpSp>
          <p:nvGrpSpPr>
            <p:cNvPr id="28" name="Group 27">
              <a:extLst>
                <a:ext uri="{FF2B5EF4-FFF2-40B4-BE49-F238E27FC236}">
                  <a16:creationId xmlns:a16="http://schemas.microsoft.com/office/drawing/2014/main" xmlns="" id="{D4E74B2F-68AE-674C-B208-39E7C04FDB67}"/>
                </a:ext>
              </a:extLst>
            </p:cNvPr>
            <p:cNvGrpSpPr/>
            <p:nvPr/>
          </p:nvGrpSpPr>
          <p:grpSpPr>
            <a:xfrm>
              <a:off x="3824548" y="799491"/>
              <a:ext cx="3065317" cy="1816413"/>
              <a:chOff x="3824548" y="799491"/>
              <a:chExt cx="3065317" cy="1816413"/>
            </a:xfrm>
          </p:grpSpPr>
          <p:sp>
            <p:nvSpPr>
              <p:cNvPr id="63" name="Rectangle 62">
                <a:extLst>
                  <a:ext uri="{FF2B5EF4-FFF2-40B4-BE49-F238E27FC236}">
                    <a16:creationId xmlns:a16="http://schemas.microsoft.com/office/drawing/2014/main" xmlns="" id="{ECF7FE1C-7F8F-42A3-96AA-E772B66F8175}"/>
                  </a:ext>
                </a:extLst>
              </p:cNvPr>
              <p:cNvSpPr/>
              <p:nvPr/>
            </p:nvSpPr>
            <p:spPr>
              <a:xfrm>
                <a:off x="3824548" y="1943022"/>
                <a:ext cx="3065317" cy="672882"/>
              </a:xfrm>
              <a:prstGeom prst="rect">
                <a:avLst/>
              </a:prstGeom>
              <a:solidFill>
                <a:schemeClr val="bg1"/>
              </a:solidFill>
              <a:ln w="19050">
                <a:solidFill>
                  <a:schemeClr val="accent2"/>
                </a:solidFill>
              </a:ln>
              <a:effectLst/>
            </p:spPr>
            <p:txBody>
              <a:bodyPr wrap="square" tIns="45720" bIns="45720" rtlCol="0" anchor="t">
                <a:noAutofit/>
              </a:bodyPr>
              <a:lstStyle/>
              <a:p>
                <a:pPr marL="0" marR="0" lvl="0" indent="0" algn="ctr" defTabSz="914339" rtl="0" eaLnBrk="1" fontAlgn="auto" latinLnBrk="0" hangingPunct="1">
                  <a:spcBef>
                    <a:spcPts val="0"/>
                  </a:spcBef>
                  <a:spcAft>
                    <a:spcPts val="0"/>
                  </a:spcAft>
                  <a:buClrTx/>
                  <a:buSzTx/>
                  <a:buFontTx/>
                  <a:buNone/>
                  <a:tabLst/>
                  <a:defRPr/>
                </a:pPr>
                <a:endParaRPr kumimoji="0" lang="en-US" sz="1200" b="1" i="0" u="none" strike="noStrike" kern="0" cap="none" spc="0" normalizeH="0" baseline="0" noProof="0" dirty="0">
                  <a:ln>
                    <a:noFill/>
                  </a:ln>
                  <a:solidFill>
                    <a:srgbClr val="53565A"/>
                  </a:solidFill>
                  <a:effectLst/>
                  <a:uLnTx/>
                  <a:uFillTx/>
                  <a:latin typeface="Open Sans"/>
                  <a:ea typeface="+mn-ea"/>
                  <a:cs typeface="+mn-cs"/>
                </a:endParaRPr>
              </a:p>
            </p:txBody>
          </p:sp>
          <p:grpSp>
            <p:nvGrpSpPr>
              <p:cNvPr id="47" name="Group 46">
                <a:extLst>
                  <a:ext uri="{FF2B5EF4-FFF2-40B4-BE49-F238E27FC236}">
                    <a16:creationId xmlns:a16="http://schemas.microsoft.com/office/drawing/2014/main" xmlns="" id="{75B69243-5DDE-A84D-A1D6-29A0EDCF24FD}"/>
                  </a:ext>
                </a:extLst>
              </p:cNvPr>
              <p:cNvGrpSpPr/>
              <p:nvPr/>
            </p:nvGrpSpPr>
            <p:grpSpPr>
              <a:xfrm>
                <a:off x="3930448" y="2062084"/>
                <a:ext cx="736343" cy="434757"/>
                <a:chOff x="5927725" y="1739900"/>
                <a:chExt cx="298450" cy="176213"/>
              </a:xfrm>
            </p:grpSpPr>
            <p:sp>
              <p:nvSpPr>
                <p:cNvPr id="48" name="Freeform 163">
                  <a:extLst>
                    <a:ext uri="{FF2B5EF4-FFF2-40B4-BE49-F238E27FC236}">
                      <a16:creationId xmlns:a16="http://schemas.microsoft.com/office/drawing/2014/main" xmlns="" id="{00EEB7AB-45AA-BF40-88AE-7AB9EAB3CF63}"/>
                    </a:ext>
                  </a:extLst>
                </p:cNvPr>
                <p:cNvSpPr>
                  <a:spLocks/>
                </p:cNvSpPr>
                <p:nvPr/>
              </p:nvSpPr>
              <p:spPr bwMode="auto">
                <a:xfrm>
                  <a:off x="5940425" y="1752600"/>
                  <a:ext cx="271463" cy="150813"/>
                </a:xfrm>
                <a:custGeom>
                  <a:avLst/>
                  <a:gdLst>
                    <a:gd name="T0" fmla="*/ 103 w 684"/>
                    <a:gd name="T1" fmla="*/ 191 h 377"/>
                    <a:gd name="T2" fmla="*/ 1 w 684"/>
                    <a:gd name="T3" fmla="*/ 274 h 377"/>
                    <a:gd name="T4" fmla="*/ 23 w 684"/>
                    <a:gd name="T5" fmla="*/ 342 h 377"/>
                    <a:gd name="T6" fmla="*/ 128 w 684"/>
                    <a:gd name="T7" fmla="*/ 377 h 377"/>
                    <a:gd name="T8" fmla="*/ 128 w 684"/>
                    <a:gd name="T9" fmla="*/ 377 h 377"/>
                    <a:gd name="T10" fmla="*/ 139 w 684"/>
                    <a:gd name="T11" fmla="*/ 377 h 377"/>
                    <a:gd name="T12" fmla="*/ 141 w 684"/>
                    <a:gd name="T13" fmla="*/ 377 h 377"/>
                    <a:gd name="T14" fmla="*/ 525 w 684"/>
                    <a:gd name="T15" fmla="*/ 377 h 377"/>
                    <a:gd name="T16" fmla="*/ 532 w 684"/>
                    <a:gd name="T17" fmla="*/ 377 h 377"/>
                    <a:gd name="T18" fmla="*/ 683 w 684"/>
                    <a:gd name="T19" fmla="*/ 254 h 377"/>
                    <a:gd name="T20" fmla="*/ 576 w 684"/>
                    <a:gd name="T21" fmla="*/ 131 h 377"/>
                    <a:gd name="T22" fmla="*/ 562 w 684"/>
                    <a:gd name="T23" fmla="*/ 130 h 377"/>
                    <a:gd name="T24" fmla="*/ 560 w 684"/>
                    <a:gd name="T25" fmla="*/ 117 h 377"/>
                    <a:gd name="T26" fmla="*/ 426 w 684"/>
                    <a:gd name="T27" fmla="*/ 1 h 377"/>
                    <a:gd name="T28" fmla="*/ 408 w 684"/>
                    <a:gd name="T29" fmla="*/ 0 h 377"/>
                    <a:gd name="T30" fmla="*/ 272 w 684"/>
                    <a:gd name="T31" fmla="*/ 88 h 377"/>
                    <a:gd name="T32" fmla="*/ 260 w 684"/>
                    <a:gd name="T33" fmla="*/ 107 h 377"/>
                    <a:gd name="T34" fmla="*/ 248 w 684"/>
                    <a:gd name="T35" fmla="*/ 103 h 377"/>
                    <a:gd name="T36" fmla="*/ 211 w 684"/>
                    <a:gd name="T37" fmla="*/ 99 h 377"/>
                    <a:gd name="T38" fmla="*/ 126 w 684"/>
                    <a:gd name="T39" fmla="*/ 176 h 377"/>
                    <a:gd name="T40" fmla="*/ 124 w 684"/>
                    <a:gd name="T41" fmla="*/ 192 h 377"/>
                    <a:gd name="T42" fmla="*/ 107 w 684"/>
                    <a:gd name="T43" fmla="*/ 191 h 377"/>
                    <a:gd name="T44" fmla="*/ 103 w 684"/>
                    <a:gd name="T45" fmla="*/ 191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84" h="377">
                      <a:moveTo>
                        <a:pt x="103" y="191"/>
                      </a:moveTo>
                      <a:cubicBezTo>
                        <a:pt x="73" y="191"/>
                        <a:pt x="5" y="199"/>
                        <a:pt x="1" y="274"/>
                      </a:cubicBezTo>
                      <a:cubicBezTo>
                        <a:pt x="0" y="303"/>
                        <a:pt x="7" y="325"/>
                        <a:pt x="23" y="342"/>
                      </a:cubicBezTo>
                      <a:cubicBezTo>
                        <a:pt x="53" y="374"/>
                        <a:pt x="106" y="377"/>
                        <a:pt x="128" y="377"/>
                      </a:cubicBezTo>
                      <a:cubicBezTo>
                        <a:pt x="128" y="377"/>
                        <a:pt x="128" y="377"/>
                        <a:pt x="128" y="377"/>
                      </a:cubicBezTo>
                      <a:cubicBezTo>
                        <a:pt x="135" y="377"/>
                        <a:pt x="139" y="377"/>
                        <a:pt x="139" y="377"/>
                      </a:cubicBezTo>
                      <a:cubicBezTo>
                        <a:pt x="141" y="377"/>
                        <a:pt x="141" y="377"/>
                        <a:pt x="141" y="377"/>
                      </a:cubicBezTo>
                      <a:cubicBezTo>
                        <a:pt x="525" y="377"/>
                        <a:pt x="525" y="377"/>
                        <a:pt x="525" y="377"/>
                      </a:cubicBezTo>
                      <a:cubicBezTo>
                        <a:pt x="526" y="377"/>
                        <a:pt x="528" y="377"/>
                        <a:pt x="532" y="377"/>
                      </a:cubicBezTo>
                      <a:cubicBezTo>
                        <a:pt x="567" y="377"/>
                        <a:pt x="683" y="368"/>
                        <a:pt x="683" y="254"/>
                      </a:cubicBezTo>
                      <a:cubicBezTo>
                        <a:pt x="683" y="248"/>
                        <a:pt x="684" y="136"/>
                        <a:pt x="576" y="131"/>
                      </a:cubicBezTo>
                      <a:cubicBezTo>
                        <a:pt x="562" y="130"/>
                        <a:pt x="562" y="130"/>
                        <a:pt x="562" y="130"/>
                      </a:cubicBezTo>
                      <a:cubicBezTo>
                        <a:pt x="560" y="117"/>
                        <a:pt x="560" y="117"/>
                        <a:pt x="560" y="117"/>
                      </a:cubicBezTo>
                      <a:cubicBezTo>
                        <a:pt x="559" y="113"/>
                        <a:pt x="534" y="8"/>
                        <a:pt x="426" y="1"/>
                      </a:cubicBezTo>
                      <a:cubicBezTo>
                        <a:pt x="420" y="0"/>
                        <a:pt x="414" y="0"/>
                        <a:pt x="408" y="0"/>
                      </a:cubicBezTo>
                      <a:cubicBezTo>
                        <a:pt x="327" y="0"/>
                        <a:pt x="304" y="37"/>
                        <a:pt x="272" y="88"/>
                      </a:cubicBezTo>
                      <a:cubicBezTo>
                        <a:pt x="260" y="107"/>
                        <a:pt x="260" y="107"/>
                        <a:pt x="260" y="107"/>
                      </a:cubicBezTo>
                      <a:cubicBezTo>
                        <a:pt x="248" y="103"/>
                        <a:pt x="248" y="103"/>
                        <a:pt x="248" y="103"/>
                      </a:cubicBezTo>
                      <a:cubicBezTo>
                        <a:pt x="247" y="103"/>
                        <a:pt x="232" y="99"/>
                        <a:pt x="211" y="99"/>
                      </a:cubicBezTo>
                      <a:cubicBezTo>
                        <a:pt x="161" y="99"/>
                        <a:pt x="132" y="125"/>
                        <a:pt x="126" y="176"/>
                      </a:cubicBezTo>
                      <a:cubicBezTo>
                        <a:pt x="124" y="192"/>
                        <a:pt x="124" y="192"/>
                        <a:pt x="124" y="192"/>
                      </a:cubicBezTo>
                      <a:cubicBezTo>
                        <a:pt x="107" y="191"/>
                        <a:pt x="107" y="191"/>
                        <a:pt x="107" y="191"/>
                      </a:cubicBezTo>
                      <a:cubicBezTo>
                        <a:pt x="107" y="191"/>
                        <a:pt x="105" y="191"/>
                        <a:pt x="103" y="19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 name="Freeform 164">
                  <a:extLst>
                    <a:ext uri="{FF2B5EF4-FFF2-40B4-BE49-F238E27FC236}">
                      <a16:creationId xmlns:a16="http://schemas.microsoft.com/office/drawing/2014/main" xmlns="" id="{DE20355D-2982-B64D-B10C-ECD4330214F4}"/>
                    </a:ext>
                  </a:extLst>
                </p:cNvPr>
                <p:cNvSpPr>
                  <a:spLocks/>
                </p:cNvSpPr>
                <p:nvPr/>
              </p:nvSpPr>
              <p:spPr bwMode="auto">
                <a:xfrm>
                  <a:off x="6076950" y="1752600"/>
                  <a:ext cx="134938" cy="150813"/>
                </a:xfrm>
                <a:custGeom>
                  <a:avLst/>
                  <a:gdLst>
                    <a:gd name="T0" fmla="*/ 0 w 342"/>
                    <a:gd name="T1" fmla="*/ 377 h 377"/>
                    <a:gd name="T2" fmla="*/ 183 w 342"/>
                    <a:gd name="T3" fmla="*/ 377 h 377"/>
                    <a:gd name="T4" fmla="*/ 187 w 342"/>
                    <a:gd name="T5" fmla="*/ 377 h 377"/>
                    <a:gd name="T6" fmla="*/ 190 w 342"/>
                    <a:gd name="T7" fmla="*/ 377 h 377"/>
                    <a:gd name="T8" fmla="*/ 197 w 342"/>
                    <a:gd name="T9" fmla="*/ 377 h 377"/>
                    <a:gd name="T10" fmla="*/ 206 w 342"/>
                    <a:gd name="T11" fmla="*/ 376 h 377"/>
                    <a:gd name="T12" fmla="*/ 341 w 342"/>
                    <a:gd name="T13" fmla="*/ 254 h 377"/>
                    <a:gd name="T14" fmla="*/ 234 w 342"/>
                    <a:gd name="T15" fmla="*/ 131 h 377"/>
                    <a:gd name="T16" fmla="*/ 220 w 342"/>
                    <a:gd name="T17" fmla="*/ 130 h 377"/>
                    <a:gd name="T18" fmla="*/ 218 w 342"/>
                    <a:gd name="T19" fmla="*/ 117 h 377"/>
                    <a:gd name="T20" fmla="*/ 84 w 342"/>
                    <a:gd name="T21" fmla="*/ 1 h 377"/>
                    <a:gd name="T22" fmla="*/ 66 w 342"/>
                    <a:gd name="T23" fmla="*/ 0 h 377"/>
                    <a:gd name="T24" fmla="*/ 65 w 342"/>
                    <a:gd name="T25" fmla="*/ 0 h 377"/>
                    <a:gd name="T26" fmla="*/ 53 w 342"/>
                    <a:gd name="T27" fmla="*/ 0 h 377"/>
                    <a:gd name="T28" fmla="*/ 49 w 342"/>
                    <a:gd name="T29" fmla="*/ 1 h 377"/>
                    <a:gd name="T30" fmla="*/ 41 w 342"/>
                    <a:gd name="T31" fmla="*/ 1 h 377"/>
                    <a:gd name="T32" fmla="*/ 37 w 342"/>
                    <a:gd name="T33" fmla="*/ 2 h 377"/>
                    <a:gd name="T34" fmla="*/ 28 w 342"/>
                    <a:gd name="T35" fmla="*/ 3 h 377"/>
                    <a:gd name="T36" fmla="*/ 22 w 342"/>
                    <a:gd name="T37" fmla="*/ 5 h 377"/>
                    <a:gd name="T38" fmla="*/ 19 w 342"/>
                    <a:gd name="T39" fmla="*/ 5 h 377"/>
                    <a:gd name="T40" fmla="*/ 0 w 342"/>
                    <a:gd name="T41" fmla="*/ 13 h 377"/>
                    <a:gd name="T42" fmla="*/ 0 w 342"/>
                    <a:gd name="T43" fmla="*/ 13 h 377"/>
                    <a:gd name="T44" fmla="*/ 0 w 342"/>
                    <a:gd name="T45" fmla="*/ 377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42" h="377">
                      <a:moveTo>
                        <a:pt x="0" y="377"/>
                      </a:moveTo>
                      <a:cubicBezTo>
                        <a:pt x="183" y="377"/>
                        <a:pt x="183" y="377"/>
                        <a:pt x="183" y="377"/>
                      </a:cubicBezTo>
                      <a:cubicBezTo>
                        <a:pt x="183" y="377"/>
                        <a:pt x="185" y="377"/>
                        <a:pt x="187" y="377"/>
                      </a:cubicBezTo>
                      <a:cubicBezTo>
                        <a:pt x="188" y="377"/>
                        <a:pt x="189" y="377"/>
                        <a:pt x="190" y="377"/>
                      </a:cubicBezTo>
                      <a:cubicBezTo>
                        <a:pt x="192" y="377"/>
                        <a:pt x="195" y="377"/>
                        <a:pt x="197" y="377"/>
                      </a:cubicBezTo>
                      <a:cubicBezTo>
                        <a:pt x="200" y="376"/>
                        <a:pt x="203" y="376"/>
                        <a:pt x="206" y="376"/>
                      </a:cubicBezTo>
                      <a:cubicBezTo>
                        <a:pt x="252" y="373"/>
                        <a:pt x="341" y="354"/>
                        <a:pt x="341" y="254"/>
                      </a:cubicBezTo>
                      <a:cubicBezTo>
                        <a:pt x="341" y="248"/>
                        <a:pt x="342" y="136"/>
                        <a:pt x="234" y="131"/>
                      </a:cubicBezTo>
                      <a:cubicBezTo>
                        <a:pt x="220" y="130"/>
                        <a:pt x="220" y="130"/>
                        <a:pt x="220" y="130"/>
                      </a:cubicBezTo>
                      <a:cubicBezTo>
                        <a:pt x="218" y="117"/>
                        <a:pt x="218" y="117"/>
                        <a:pt x="218" y="117"/>
                      </a:cubicBezTo>
                      <a:cubicBezTo>
                        <a:pt x="217" y="113"/>
                        <a:pt x="192" y="8"/>
                        <a:pt x="84" y="1"/>
                      </a:cubicBezTo>
                      <a:cubicBezTo>
                        <a:pt x="78" y="0"/>
                        <a:pt x="72" y="0"/>
                        <a:pt x="66" y="0"/>
                      </a:cubicBezTo>
                      <a:cubicBezTo>
                        <a:pt x="65" y="0"/>
                        <a:pt x="65" y="0"/>
                        <a:pt x="65" y="0"/>
                      </a:cubicBezTo>
                      <a:cubicBezTo>
                        <a:pt x="61" y="0"/>
                        <a:pt x="57" y="0"/>
                        <a:pt x="53" y="0"/>
                      </a:cubicBezTo>
                      <a:cubicBezTo>
                        <a:pt x="52" y="0"/>
                        <a:pt x="50" y="0"/>
                        <a:pt x="49" y="1"/>
                      </a:cubicBezTo>
                      <a:cubicBezTo>
                        <a:pt x="46" y="1"/>
                        <a:pt x="44" y="1"/>
                        <a:pt x="41" y="1"/>
                      </a:cubicBezTo>
                      <a:cubicBezTo>
                        <a:pt x="40" y="1"/>
                        <a:pt x="38" y="2"/>
                        <a:pt x="37" y="2"/>
                      </a:cubicBezTo>
                      <a:cubicBezTo>
                        <a:pt x="34" y="2"/>
                        <a:pt x="31" y="3"/>
                        <a:pt x="28" y="3"/>
                      </a:cubicBezTo>
                      <a:cubicBezTo>
                        <a:pt x="26" y="4"/>
                        <a:pt x="24" y="4"/>
                        <a:pt x="22" y="5"/>
                      </a:cubicBezTo>
                      <a:cubicBezTo>
                        <a:pt x="21" y="5"/>
                        <a:pt x="20" y="5"/>
                        <a:pt x="19" y="5"/>
                      </a:cubicBezTo>
                      <a:cubicBezTo>
                        <a:pt x="12" y="7"/>
                        <a:pt x="6" y="10"/>
                        <a:pt x="0" y="13"/>
                      </a:cubicBezTo>
                      <a:cubicBezTo>
                        <a:pt x="0" y="13"/>
                        <a:pt x="0" y="13"/>
                        <a:pt x="0" y="13"/>
                      </a:cubicBezTo>
                      <a:lnTo>
                        <a:pt x="0" y="377"/>
                      </a:lnTo>
                      <a:close/>
                    </a:path>
                  </a:pathLst>
                </a:custGeom>
                <a:solidFill>
                  <a:srgbClr val="DCDCD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Freeform 165">
                  <a:extLst>
                    <a:ext uri="{FF2B5EF4-FFF2-40B4-BE49-F238E27FC236}">
                      <a16:creationId xmlns:a16="http://schemas.microsoft.com/office/drawing/2014/main" xmlns="" id="{3ADC5637-E332-8C40-8A6F-3E8549549B33}"/>
                    </a:ext>
                  </a:extLst>
                </p:cNvPr>
                <p:cNvSpPr>
                  <a:spLocks noEditPoints="1"/>
                </p:cNvSpPr>
                <p:nvPr/>
              </p:nvSpPr>
              <p:spPr bwMode="auto">
                <a:xfrm>
                  <a:off x="5927725" y="1739900"/>
                  <a:ext cx="298450" cy="176213"/>
                </a:xfrm>
                <a:custGeom>
                  <a:avLst/>
                  <a:gdLst>
                    <a:gd name="T0" fmla="*/ 163 w 753"/>
                    <a:gd name="T1" fmla="*/ 446 h 446"/>
                    <a:gd name="T2" fmla="*/ 163 w 753"/>
                    <a:gd name="T3" fmla="*/ 446 h 446"/>
                    <a:gd name="T4" fmla="*/ 33 w 753"/>
                    <a:gd name="T5" fmla="*/ 401 h 446"/>
                    <a:gd name="T6" fmla="*/ 2 w 753"/>
                    <a:gd name="T7" fmla="*/ 307 h 446"/>
                    <a:gd name="T8" fmla="*/ 129 w 753"/>
                    <a:gd name="T9" fmla="*/ 192 h 446"/>
                    <a:gd name="T10" fmla="*/ 246 w 753"/>
                    <a:gd name="T11" fmla="*/ 99 h 446"/>
                    <a:gd name="T12" fmla="*/ 279 w 753"/>
                    <a:gd name="T13" fmla="*/ 102 h 446"/>
                    <a:gd name="T14" fmla="*/ 443 w 753"/>
                    <a:gd name="T15" fmla="*/ 0 h 446"/>
                    <a:gd name="T16" fmla="*/ 464 w 753"/>
                    <a:gd name="T17" fmla="*/ 1 h 446"/>
                    <a:gd name="T18" fmla="*/ 625 w 753"/>
                    <a:gd name="T19" fmla="*/ 133 h 446"/>
                    <a:gd name="T20" fmla="*/ 752 w 753"/>
                    <a:gd name="T21" fmla="*/ 289 h 446"/>
                    <a:gd name="T22" fmla="*/ 567 w 753"/>
                    <a:gd name="T23" fmla="*/ 446 h 446"/>
                    <a:gd name="T24" fmla="*/ 559 w 753"/>
                    <a:gd name="T25" fmla="*/ 446 h 446"/>
                    <a:gd name="T26" fmla="*/ 176 w 753"/>
                    <a:gd name="T27" fmla="*/ 446 h 446"/>
                    <a:gd name="T28" fmla="*/ 163 w 753"/>
                    <a:gd name="T29" fmla="*/ 446 h 446"/>
                    <a:gd name="T30" fmla="*/ 138 w 753"/>
                    <a:gd name="T31" fmla="*/ 226 h 446"/>
                    <a:gd name="T32" fmla="*/ 36 w 753"/>
                    <a:gd name="T33" fmla="*/ 309 h 446"/>
                    <a:gd name="T34" fmla="*/ 58 w 753"/>
                    <a:gd name="T35" fmla="*/ 377 h 446"/>
                    <a:gd name="T36" fmla="*/ 163 w 753"/>
                    <a:gd name="T37" fmla="*/ 412 h 446"/>
                    <a:gd name="T38" fmla="*/ 163 w 753"/>
                    <a:gd name="T39" fmla="*/ 412 h 446"/>
                    <a:gd name="T40" fmla="*/ 174 w 753"/>
                    <a:gd name="T41" fmla="*/ 412 h 446"/>
                    <a:gd name="T42" fmla="*/ 176 w 753"/>
                    <a:gd name="T43" fmla="*/ 412 h 446"/>
                    <a:gd name="T44" fmla="*/ 560 w 753"/>
                    <a:gd name="T45" fmla="*/ 412 h 446"/>
                    <a:gd name="T46" fmla="*/ 567 w 753"/>
                    <a:gd name="T47" fmla="*/ 412 h 446"/>
                    <a:gd name="T48" fmla="*/ 718 w 753"/>
                    <a:gd name="T49" fmla="*/ 289 h 446"/>
                    <a:gd name="T50" fmla="*/ 611 w 753"/>
                    <a:gd name="T51" fmla="*/ 166 h 446"/>
                    <a:gd name="T52" fmla="*/ 597 w 753"/>
                    <a:gd name="T53" fmla="*/ 165 h 446"/>
                    <a:gd name="T54" fmla="*/ 595 w 753"/>
                    <a:gd name="T55" fmla="*/ 152 h 446"/>
                    <a:gd name="T56" fmla="*/ 461 w 753"/>
                    <a:gd name="T57" fmla="*/ 36 h 446"/>
                    <a:gd name="T58" fmla="*/ 443 w 753"/>
                    <a:gd name="T59" fmla="*/ 35 h 446"/>
                    <a:gd name="T60" fmla="*/ 307 w 753"/>
                    <a:gd name="T61" fmla="*/ 123 h 446"/>
                    <a:gd name="T62" fmla="*/ 295 w 753"/>
                    <a:gd name="T63" fmla="*/ 142 h 446"/>
                    <a:gd name="T64" fmla="*/ 283 w 753"/>
                    <a:gd name="T65" fmla="*/ 138 h 446"/>
                    <a:gd name="T66" fmla="*/ 246 w 753"/>
                    <a:gd name="T67" fmla="*/ 134 h 446"/>
                    <a:gd name="T68" fmla="*/ 161 w 753"/>
                    <a:gd name="T69" fmla="*/ 211 h 446"/>
                    <a:gd name="T70" fmla="*/ 159 w 753"/>
                    <a:gd name="T71" fmla="*/ 227 h 446"/>
                    <a:gd name="T72" fmla="*/ 142 w 753"/>
                    <a:gd name="T73" fmla="*/ 226 h 446"/>
                    <a:gd name="T74" fmla="*/ 138 w 753"/>
                    <a:gd name="T75" fmla="*/ 226 h 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53" h="446">
                      <a:moveTo>
                        <a:pt x="163" y="446"/>
                      </a:moveTo>
                      <a:cubicBezTo>
                        <a:pt x="163" y="446"/>
                        <a:pt x="163" y="446"/>
                        <a:pt x="163" y="446"/>
                      </a:cubicBezTo>
                      <a:cubicBezTo>
                        <a:pt x="130" y="446"/>
                        <a:pt x="70" y="441"/>
                        <a:pt x="33" y="401"/>
                      </a:cubicBezTo>
                      <a:cubicBezTo>
                        <a:pt x="10" y="377"/>
                        <a:pt x="0" y="346"/>
                        <a:pt x="2" y="307"/>
                      </a:cubicBezTo>
                      <a:cubicBezTo>
                        <a:pt x="5" y="226"/>
                        <a:pt x="68" y="195"/>
                        <a:pt x="129" y="192"/>
                      </a:cubicBezTo>
                      <a:cubicBezTo>
                        <a:pt x="142" y="133"/>
                        <a:pt x="184" y="99"/>
                        <a:pt x="246" y="99"/>
                      </a:cubicBezTo>
                      <a:cubicBezTo>
                        <a:pt x="259" y="99"/>
                        <a:pt x="271" y="101"/>
                        <a:pt x="279" y="102"/>
                      </a:cubicBezTo>
                      <a:cubicBezTo>
                        <a:pt x="311" y="52"/>
                        <a:pt x="345" y="0"/>
                        <a:pt x="443" y="0"/>
                      </a:cubicBezTo>
                      <a:cubicBezTo>
                        <a:pt x="449" y="0"/>
                        <a:pt x="456" y="1"/>
                        <a:pt x="464" y="1"/>
                      </a:cubicBezTo>
                      <a:cubicBezTo>
                        <a:pt x="573" y="8"/>
                        <a:pt x="613" y="99"/>
                        <a:pt x="625" y="133"/>
                      </a:cubicBezTo>
                      <a:cubicBezTo>
                        <a:pt x="728" y="144"/>
                        <a:pt x="753" y="239"/>
                        <a:pt x="752" y="289"/>
                      </a:cubicBezTo>
                      <a:cubicBezTo>
                        <a:pt x="752" y="365"/>
                        <a:pt x="704" y="446"/>
                        <a:pt x="567" y="446"/>
                      </a:cubicBezTo>
                      <a:cubicBezTo>
                        <a:pt x="563" y="446"/>
                        <a:pt x="560" y="446"/>
                        <a:pt x="559" y="446"/>
                      </a:cubicBezTo>
                      <a:cubicBezTo>
                        <a:pt x="176" y="446"/>
                        <a:pt x="176" y="446"/>
                        <a:pt x="176" y="446"/>
                      </a:cubicBezTo>
                      <a:cubicBezTo>
                        <a:pt x="174" y="446"/>
                        <a:pt x="170" y="446"/>
                        <a:pt x="163" y="446"/>
                      </a:cubicBezTo>
                      <a:close/>
                      <a:moveTo>
                        <a:pt x="138" y="226"/>
                      </a:moveTo>
                      <a:cubicBezTo>
                        <a:pt x="108" y="226"/>
                        <a:pt x="40" y="234"/>
                        <a:pt x="36" y="309"/>
                      </a:cubicBezTo>
                      <a:cubicBezTo>
                        <a:pt x="35" y="338"/>
                        <a:pt x="42" y="360"/>
                        <a:pt x="58" y="377"/>
                      </a:cubicBezTo>
                      <a:cubicBezTo>
                        <a:pt x="88" y="409"/>
                        <a:pt x="141" y="412"/>
                        <a:pt x="163" y="412"/>
                      </a:cubicBezTo>
                      <a:cubicBezTo>
                        <a:pt x="163" y="412"/>
                        <a:pt x="163" y="412"/>
                        <a:pt x="163" y="412"/>
                      </a:cubicBezTo>
                      <a:cubicBezTo>
                        <a:pt x="170" y="412"/>
                        <a:pt x="174" y="412"/>
                        <a:pt x="174" y="412"/>
                      </a:cubicBezTo>
                      <a:cubicBezTo>
                        <a:pt x="176" y="412"/>
                        <a:pt x="176" y="412"/>
                        <a:pt x="176" y="412"/>
                      </a:cubicBezTo>
                      <a:cubicBezTo>
                        <a:pt x="560" y="412"/>
                        <a:pt x="560" y="412"/>
                        <a:pt x="560" y="412"/>
                      </a:cubicBezTo>
                      <a:cubicBezTo>
                        <a:pt x="561" y="412"/>
                        <a:pt x="563" y="412"/>
                        <a:pt x="567" y="412"/>
                      </a:cubicBezTo>
                      <a:cubicBezTo>
                        <a:pt x="602" y="412"/>
                        <a:pt x="718" y="403"/>
                        <a:pt x="718" y="289"/>
                      </a:cubicBezTo>
                      <a:cubicBezTo>
                        <a:pt x="718" y="283"/>
                        <a:pt x="719" y="171"/>
                        <a:pt x="611" y="166"/>
                      </a:cubicBezTo>
                      <a:cubicBezTo>
                        <a:pt x="597" y="165"/>
                        <a:pt x="597" y="165"/>
                        <a:pt x="597" y="165"/>
                      </a:cubicBezTo>
                      <a:cubicBezTo>
                        <a:pt x="595" y="152"/>
                        <a:pt x="595" y="152"/>
                        <a:pt x="595" y="152"/>
                      </a:cubicBezTo>
                      <a:cubicBezTo>
                        <a:pt x="594" y="148"/>
                        <a:pt x="569" y="43"/>
                        <a:pt x="461" y="36"/>
                      </a:cubicBezTo>
                      <a:cubicBezTo>
                        <a:pt x="455" y="35"/>
                        <a:pt x="449" y="35"/>
                        <a:pt x="443" y="35"/>
                      </a:cubicBezTo>
                      <a:cubicBezTo>
                        <a:pt x="362" y="35"/>
                        <a:pt x="339" y="72"/>
                        <a:pt x="307" y="123"/>
                      </a:cubicBezTo>
                      <a:cubicBezTo>
                        <a:pt x="295" y="142"/>
                        <a:pt x="295" y="142"/>
                        <a:pt x="295" y="142"/>
                      </a:cubicBezTo>
                      <a:cubicBezTo>
                        <a:pt x="283" y="138"/>
                        <a:pt x="283" y="138"/>
                        <a:pt x="283" y="138"/>
                      </a:cubicBezTo>
                      <a:cubicBezTo>
                        <a:pt x="282" y="138"/>
                        <a:pt x="267" y="134"/>
                        <a:pt x="246" y="134"/>
                      </a:cubicBezTo>
                      <a:cubicBezTo>
                        <a:pt x="196" y="134"/>
                        <a:pt x="167" y="160"/>
                        <a:pt x="161" y="211"/>
                      </a:cubicBezTo>
                      <a:cubicBezTo>
                        <a:pt x="159" y="227"/>
                        <a:pt x="159" y="227"/>
                        <a:pt x="159" y="227"/>
                      </a:cubicBezTo>
                      <a:cubicBezTo>
                        <a:pt x="142" y="226"/>
                        <a:pt x="142" y="226"/>
                        <a:pt x="142" y="226"/>
                      </a:cubicBezTo>
                      <a:cubicBezTo>
                        <a:pt x="142" y="226"/>
                        <a:pt x="140" y="226"/>
                        <a:pt x="138" y="226"/>
                      </a:cubicBez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78" name="Rectangle 77">
                <a:extLst>
                  <a:ext uri="{FF2B5EF4-FFF2-40B4-BE49-F238E27FC236}">
                    <a16:creationId xmlns:a16="http://schemas.microsoft.com/office/drawing/2014/main" xmlns="" id="{21C85D68-0605-4F86-BDDB-7BFC8BFA8002}"/>
                  </a:ext>
                </a:extLst>
              </p:cNvPr>
              <p:cNvSpPr/>
              <p:nvPr/>
            </p:nvSpPr>
            <p:spPr>
              <a:xfrm>
                <a:off x="3844047" y="799491"/>
                <a:ext cx="3035387" cy="730204"/>
              </a:xfrm>
              <a:prstGeom prst="rect">
                <a:avLst/>
              </a:prstGeom>
              <a:solidFill>
                <a:schemeClr val="bg1"/>
              </a:solidFill>
              <a:ln w="19050">
                <a:solidFill>
                  <a:schemeClr val="accent2"/>
                </a:solidFill>
              </a:ln>
              <a:effectLst/>
            </p:spPr>
            <p:txBody>
              <a:bodyPr wrap="square" tIns="45720" bIns="45720" rtlCol="0" anchor="t">
                <a:noAutofit/>
              </a:bodyPr>
              <a:lstStyle/>
              <a:p>
                <a:pPr marL="0" marR="0" lvl="0" indent="0" algn="ctr" defTabSz="914339" rtl="0" eaLnBrk="1" fontAlgn="auto" latinLnBrk="0" hangingPunct="1">
                  <a:spcBef>
                    <a:spcPts val="0"/>
                  </a:spcBef>
                  <a:spcAft>
                    <a:spcPts val="0"/>
                  </a:spcAft>
                  <a:buClrTx/>
                  <a:buSzTx/>
                  <a:buFontTx/>
                  <a:buNone/>
                  <a:tabLst/>
                  <a:defRPr/>
                </a:pPr>
                <a:endParaRPr kumimoji="0" lang="en-US" sz="1200" b="1" i="0" u="none" strike="noStrike" kern="0" cap="none" spc="0" normalizeH="0" baseline="0" noProof="0" dirty="0">
                  <a:ln>
                    <a:noFill/>
                  </a:ln>
                  <a:solidFill>
                    <a:srgbClr val="53565A"/>
                  </a:solidFill>
                  <a:effectLst/>
                  <a:uLnTx/>
                  <a:uFillTx/>
                  <a:latin typeface="Open Sans"/>
                  <a:ea typeface="+mn-ea"/>
                  <a:cs typeface="+mn-cs"/>
                </a:endParaRPr>
              </a:p>
            </p:txBody>
          </p:sp>
          <p:grpSp>
            <p:nvGrpSpPr>
              <p:cNvPr id="51" name="Group 50">
                <a:extLst>
                  <a:ext uri="{FF2B5EF4-FFF2-40B4-BE49-F238E27FC236}">
                    <a16:creationId xmlns:a16="http://schemas.microsoft.com/office/drawing/2014/main" xmlns="" id="{C885DF31-5DAA-864D-93CF-9630E3C68C27}"/>
                  </a:ext>
                </a:extLst>
              </p:cNvPr>
              <p:cNvGrpSpPr/>
              <p:nvPr/>
            </p:nvGrpSpPr>
            <p:grpSpPr>
              <a:xfrm>
                <a:off x="3915718" y="919289"/>
                <a:ext cx="703165" cy="534855"/>
                <a:chOff x="6734175" y="1717675"/>
                <a:chExt cx="298450" cy="227013"/>
              </a:xfrm>
            </p:grpSpPr>
            <p:sp>
              <p:nvSpPr>
                <p:cNvPr id="52" name="Freeform 166">
                  <a:extLst>
                    <a:ext uri="{FF2B5EF4-FFF2-40B4-BE49-F238E27FC236}">
                      <a16:creationId xmlns:a16="http://schemas.microsoft.com/office/drawing/2014/main" xmlns="" id="{0F4B69B3-5AE4-8B45-943B-C1F047932220}"/>
                    </a:ext>
                  </a:extLst>
                </p:cNvPr>
                <p:cNvSpPr>
                  <a:spLocks/>
                </p:cNvSpPr>
                <p:nvPr/>
              </p:nvSpPr>
              <p:spPr bwMode="auto">
                <a:xfrm>
                  <a:off x="6748463" y="1731963"/>
                  <a:ext cx="269875" cy="149225"/>
                </a:xfrm>
                <a:custGeom>
                  <a:avLst/>
                  <a:gdLst>
                    <a:gd name="T0" fmla="*/ 103 w 683"/>
                    <a:gd name="T1" fmla="*/ 191 h 377"/>
                    <a:gd name="T2" fmla="*/ 1 w 683"/>
                    <a:gd name="T3" fmla="*/ 274 h 377"/>
                    <a:gd name="T4" fmla="*/ 23 w 683"/>
                    <a:gd name="T5" fmla="*/ 342 h 377"/>
                    <a:gd name="T6" fmla="*/ 127 w 683"/>
                    <a:gd name="T7" fmla="*/ 377 h 377"/>
                    <a:gd name="T8" fmla="*/ 127 w 683"/>
                    <a:gd name="T9" fmla="*/ 377 h 377"/>
                    <a:gd name="T10" fmla="*/ 139 w 683"/>
                    <a:gd name="T11" fmla="*/ 377 h 377"/>
                    <a:gd name="T12" fmla="*/ 140 w 683"/>
                    <a:gd name="T13" fmla="*/ 377 h 377"/>
                    <a:gd name="T14" fmla="*/ 525 w 683"/>
                    <a:gd name="T15" fmla="*/ 377 h 377"/>
                    <a:gd name="T16" fmla="*/ 532 w 683"/>
                    <a:gd name="T17" fmla="*/ 377 h 377"/>
                    <a:gd name="T18" fmla="*/ 683 w 683"/>
                    <a:gd name="T19" fmla="*/ 254 h 377"/>
                    <a:gd name="T20" fmla="*/ 575 w 683"/>
                    <a:gd name="T21" fmla="*/ 131 h 377"/>
                    <a:gd name="T22" fmla="*/ 562 w 683"/>
                    <a:gd name="T23" fmla="*/ 130 h 377"/>
                    <a:gd name="T24" fmla="*/ 559 w 683"/>
                    <a:gd name="T25" fmla="*/ 117 h 377"/>
                    <a:gd name="T26" fmla="*/ 426 w 683"/>
                    <a:gd name="T27" fmla="*/ 1 h 377"/>
                    <a:gd name="T28" fmla="*/ 407 w 683"/>
                    <a:gd name="T29" fmla="*/ 0 h 377"/>
                    <a:gd name="T30" fmla="*/ 272 w 683"/>
                    <a:gd name="T31" fmla="*/ 88 h 377"/>
                    <a:gd name="T32" fmla="*/ 260 w 683"/>
                    <a:gd name="T33" fmla="*/ 107 h 377"/>
                    <a:gd name="T34" fmla="*/ 247 w 683"/>
                    <a:gd name="T35" fmla="*/ 103 h 377"/>
                    <a:gd name="T36" fmla="*/ 211 w 683"/>
                    <a:gd name="T37" fmla="*/ 99 h 377"/>
                    <a:gd name="T38" fmla="*/ 125 w 683"/>
                    <a:gd name="T39" fmla="*/ 176 h 377"/>
                    <a:gd name="T40" fmla="*/ 123 w 683"/>
                    <a:gd name="T41" fmla="*/ 192 h 377"/>
                    <a:gd name="T42" fmla="*/ 107 w 683"/>
                    <a:gd name="T43" fmla="*/ 191 h 377"/>
                    <a:gd name="T44" fmla="*/ 103 w 683"/>
                    <a:gd name="T45" fmla="*/ 191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83" h="377">
                      <a:moveTo>
                        <a:pt x="103" y="191"/>
                      </a:moveTo>
                      <a:cubicBezTo>
                        <a:pt x="73" y="191"/>
                        <a:pt x="4" y="199"/>
                        <a:pt x="1" y="274"/>
                      </a:cubicBezTo>
                      <a:cubicBezTo>
                        <a:pt x="0" y="303"/>
                        <a:pt x="7" y="325"/>
                        <a:pt x="23" y="342"/>
                      </a:cubicBezTo>
                      <a:cubicBezTo>
                        <a:pt x="52" y="374"/>
                        <a:pt x="106" y="377"/>
                        <a:pt x="127" y="377"/>
                      </a:cubicBezTo>
                      <a:cubicBezTo>
                        <a:pt x="127" y="377"/>
                        <a:pt x="127" y="377"/>
                        <a:pt x="127" y="377"/>
                      </a:cubicBezTo>
                      <a:cubicBezTo>
                        <a:pt x="134" y="377"/>
                        <a:pt x="138" y="377"/>
                        <a:pt x="139" y="377"/>
                      </a:cubicBezTo>
                      <a:cubicBezTo>
                        <a:pt x="140" y="377"/>
                        <a:pt x="140" y="377"/>
                        <a:pt x="140" y="377"/>
                      </a:cubicBezTo>
                      <a:cubicBezTo>
                        <a:pt x="525" y="377"/>
                        <a:pt x="525" y="377"/>
                        <a:pt x="525" y="377"/>
                      </a:cubicBezTo>
                      <a:cubicBezTo>
                        <a:pt x="525" y="377"/>
                        <a:pt x="528" y="377"/>
                        <a:pt x="532" y="377"/>
                      </a:cubicBezTo>
                      <a:cubicBezTo>
                        <a:pt x="567" y="377"/>
                        <a:pt x="683" y="368"/>
                        <a:pt x="683" y="254"/>
                      </a:cubicBezTo>
                      <a:cubicBezTo>
                        <a:pt x="683" y="248"/>
                        <a:pt x="683" y="136"/>
                        <a:pt x="575" y="131"/>
                      </a:cubicBezTo>
                      <a:cubicBezTo>
                        <a:pt x="562" y="130"/>
                        <a:pt x="562" y="130"/>
                        <a:pt x="562" y="130"/>
                      </a:cubicBezTo>
                      <a:cubicBezTo>
                        <a:pt x="559" y="117"/>
                        <a:pt x="559" y="117"/>
                        <a:pt x="559" y="117"/>
                      </a:cubicBezTo>
                      <a:cubicBezTo>
                        <a:pt x="558" y="113"/>
                        <a:pt x="534" y="8"/>
                        <a:pt x="426" y="1"/>
                      </a:cubicBezTo>
                      <a:cubicBezTo>
                        <a:pt x="420" y="0"/>
                        <a:pt x="413" y="0"/>
                        <a:pt x="407" y="0"/>
                      </a:cubicBezTo>
                      <a:cubicBezTo>
                        <a:pt x="327" y="0"/>
                        <a:pt x="304" y="37"/>
                        <a:pt x="272" y="88"/>
                      </a:cubicBezTo>
                      <a:cubicBezTo>
                        <a:pt x="260" y="107"/>
                        <a:pt x="260" y="107"/>
                        <a:pt x="260" y="107"/>
                      </a:cubicBezTo>
                      <a:cubicBezTo>
                        <a:pt x="247" y="103"/>
                        <a:pt x="247" y="103"/>
                        <a:pt x="247" y="103"/>
                      </a:cubicBezTo>
                      <a:cubicBezTo>
                        <a:pt x="247" y="103"/>
                        <a:pt x="231" y="99"/>
                        <a:pt x="211" y="99"/>
                      </a:cubicBezTo>
                      <a:cubicBezTo>
                        <a:pt x="161" y="99"/>
                        <a:pt x="132" y="125"/>
                        <a:pt x="125" y="176"/>
                      </a:cubicBezTo>
                      <a:cubicBezTo>
                        <a:pt x="123" y="192"/>
                        <a:pt x="123" y="192"/>
                        <a:pt x="123" y="192"/>
                      </a:cubicBezTo>
                      <a:cubicBezTo>
                        <a:pt x="107" y="191"/>
                        <a:pt x="107" y="191"/>
                        <a:pt x="107" y="191"/>
                      </a:cubicBezTo>
                      <a:cubicBezTo>
                        <a:pt x="107" y="191"/>
                        <a:pt x="105" y="191"/>
                        <a:pt x="103" y="19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 name="Freeform 167">
                  <a:extLst>
                    <a:ext uri="{FF2B5EF4-FFF2-40B4-BE49-F238E27FC236}">
                      <a16:creationId xmlns:a16="http://schemas.microsoft.com/office/drawing/2014/main" xmlns="" id="{8C333396-DF7A-FB4F-9D68-A4D606B56701}"/>
                    </a:ext>
                  </a:extLst>
                </p:cNvPr>
                <p:cNvSpPr>
                  <a:spLocks/>
                </p:cNvSpPr>
                <p:nvPr/>
              </p:nvSpPr>
              <p:spPr bwMode="auto">
                <a:xfrm>
                  <a:off x="6883400" y="1731963"/>
                  <a:ext cx="134938" cy="149225"/>
                </a:xfrm>
                <a:custGeom>
                  <a:avLst/>
                  <a:gdLst>
                    <a:gd name="T0" fmla="*/ 0 w 341"/>
                    <a:gd name="T1" fmla="*/ 377 h 377"/>
                    <a:gd name="T2" fmla="*/ 183 w 341"/>
                    <a:gd name="T3" fmla="*/ 377 h 377"/>
                    <a:gd name="T4" fmla="*/ 187 w 341"/>
                    <a:gd name="T5" fmla="*/ 377 h 377"/>
                    <a:gd name="T6" fmla="*/ 190 w 341"/>
                    <a:gd name="T7" fmla="*/ 377 h 377"/>
                    <a:gd name="T8" fmla="*/ 197 w 341"/>
                    <a:gd name="T9" fmla="*/ 377 h 377"/>
                    <a:gd name="T10" fmla="*/ 206 w 341"/>
                    <a:gd name="T11" fmla="*/ 376 h 377"/>
                    <a:gd name="T12" fmla="*/ 341 w 341"/>
                    <a:gd name="T13" fmla="*/ 254 h 377"/>
                    <a:gd name="T14" fmla="*/ 233 w 341"/>
                    <a:gd name="T15" fmla="*/ 131 h 377"/>
                    <a:gd name="T16" fmla="*/ 220 w 341"/>
                    <a:gd name="T17" fmla="*/ 130 h 377"/>
                    <a:gd name="T18" fmla="*/ 217 w 341"/>
                    <a:gd name="T19" fmla="*/ 117 h 377"/>
                    <a:gd name="T20" fmla="*/ 84 w 341"/>
                    <a:gd name="T21" fmla="*/ 1 h 377"/>
                    <a:gd name="T22" fmla="*/ 65 w 341"/>
                    <a:gd name="T23" fmla="*/ 0 h 377"/>
                    <a:gd name="T24" fmla="*/ 64 w 341"/>
                    <a:gd name="T25" fmla="*/ 0 h 377"/>
                    <a:gd name="T26" fmla="*/ 53 w 341"/>
                    <a:gd name="T27" fmla="*/ 0 h 377"/>
                    <a:gd name="T28" fmla="*/ 49 w 341"/>
                    <a:gd name="T29" fmla="*/ 1 h 377"/>
                    <a:gd name="T30" fmla="*/ 41 w 341"/>
                    <a:gd name="T31" fmla="*/ 1 h 377"/>
                    <a:gd name="T32" fmla="*/ 37 w 341"/>
                    <a:gd name="T33" fmla="*/ 2 h 377"/>
                    <a:gd name="T34" fmla="*/ 28 w 341"/>
                    <a:gd name="T35" fmla="*/ 3 h 377"/>
                    <a:gd name="T36" fmla="*/ 22 w 341"/>
                    <a:gd name="T37" fmla="*/ 5 h 377"/>
                    <a:gd name="T38" fmla="*/ 19 w 341"/>
                    <a:gd name="T39" fmla="*/ 5 h 377"/>
                    <a:gd name="T40" fmla="*/ 0 w 341"/>
                    <a:gd name="T41" fmla="*/ 13 h 377"/>
                    <a:gd name="T42" fmla="*/ 0 w 341"/>
                    <a:gd name="T43" fmla="*/ 13 h 377"/>
                    <a:gd name="T44" fmla="*/ 0 w 341"/>
                    <a:gd name="T45" fmla="*/ 377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41" h="377">
                      <a:moveTo>
                        <a:pt x="0" y="377"/>
                      </a:moveTo>
                      <a:cubicBezTo>
                        <a:pt x="183" y="377"/>
                        <a:pt x="183" y="377"/>
                        <a:pt x="183" y="377"/>
                      </a:cubicBezTo>
                      <a:cubicBezTo>
                        <a:pt x="183" y="377"/>
                        <a:pt x="185" y="377"/>
                        <a:pt x="187" y="377"/>
                      </a:cubicBezTo>
                      <a:cubicBezTo>
                        <a:pt x="188" y="377"/>
                        <a:pt x="189" y="377"/>
                        <a:pt x="190" y="377"/>
                      </a:cubicBezTo>
                      <a:cubicBezTo>
                        <a:pt x="192" y="377"/>
                        <a:pt x="194" y="377"/>
                        <a:pt x="197" y="377"/>
                      </a:cubicBezTo>
                      <a:cubicBezTo>
                        <a:pt x="200" y="376"/>
                        <a:pt x="203" y="376"/>
                        <a:pt x="206" y="376"/>
                      </a:cubicBezTo>
                      <a:cubicBezTo>
                        <a:pt x="252" y="373"/>
                        <a:pt x="341" y="354"/>
                        <a:pt x="341" y="254"/>
                      </a:cubicBezTo>
                      <a:cubicBezTo>
                        <a:pt x="341" y="248"/>
                        <a:pt x="341" y="136"/>
                        <a:pt x="233" y="131"/>
                      </a:cubicBezTo>
                      <a:cubicBezTo>
                        <a:pt x="220" y="130"/>
                        <a:pt x="220" y="130"/>
                        <a:pt x="220" y="130"/>
                      </a:cubicBezTo>
                      <a:cubicBezTo>
                        <a:pt x="217" y="117"/>
                        <a:pt x="217" y="117"/>
                        <a:pt x="217" y="117"/>
                      </a:cubicBezTo>
                      <a:cubicBezTo>
                        <a:pt x="216" y="113"/>
                        <a:pt x="192" y="8"/>
                        <a:pt x="84" y="1"/>
                      </a:cubicBezTo>
                      <a:cubicBezTo>
                        <a:pt x="78" y="0"/>
                        <a:pt x="71" y="0"/>
                        <a:pt x="65" y="0"/>
                      </a:cubicBezTo>
                      <a:cubicBezTo>
                        <a:pt x="64" y="0"/>
                        <a:pt x="64" y="0"/>
                        <a:pt x="64" y="0"/>
                      </a:cubicBezTo>
                      <a:cubicBezTo>
                        <a:pt x="61" y="0"/>
                        <a:pt x="57" y="0"/>
                        <a:pt x="53" y="0"/>
                      </a:cubicBezTo>
                      <a:cubicBezTo>
                        <a:pt x="52" y="0"/>
                        <a:pt x="50" y="0"/>
                        <a:pt x="49" y="1"/>
                      </a:cubicBezTo>
                      <a:cubicBezTo>
                        <a:pt x="46" y="1"/>
                        <a:pt x="44" y="1"/>
                        <a:pt x="41" y="1"/>
                      </a:cubicBezTo>
                      <a:cubicBezTo>
                        <a:pt x="40" y="1"/>
                        <a:pt x="38" y="2"/>
                        <a:pt x="37" y="2"/>
                      </a:cubicBezTo>
                      <a:cubicBezTo>
                        <a:pt x="34" y="2"/>
                        <a:pt x="31" y="3"/>
                        <a:pt x="28" y="3"/>
                      </a:cubicBezTo>
                      <a:cubicBezTo>
                        <a:pt x="26" y="4"/>
                        <a:pt x="24" y="4"/>
                        <a:pt x="22" y="5"/>
                      </a:cubicBezTo>
                      <a:cubicBezTo>
                        <a:pt x="21" y="5"/>
                        <a:pt x="20" y="5"/>
                        <a:pt x="19" y="5"/>
                      </a:cubicBezTo>
                      <a:cubicBezTo>
                        <a:pt x="12" y="7"/>
                        <a:pt x="6" y="10"/>
                        <a:pt x="0" y="13"/>
                      </a:cubicBezTo>
                      <a:cubicBezTo>
                        <a:pt x="0" y="13"/>
                        <a:pt x="0" y="13"/>
                        <a:pt x="0" y="13"/>
                      </a:cubicBezTo>
                      <a:lnTo>
                        <a:pt x="0" y="377"/>
                      </a:lnTo>
                      <a:close/>
                    </a:path>
                  </a:pathLst>
                </a:custGeom>
                <a:solidFill>
                  <a:srgbClr val="DCDCD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4" name="Freeform 168">
                  <a:extLst>
                    <a:ext uri="{FF2B5EF4-FFF2-40B4-BE49-F238E27FC236}">
                      <a16:creationId xmlns:a16="http://schemas.microsoft.com/office/drawing/2014/main" xmlns="" id="{C04407AA-062F-1D4E-A4CD-7C89E7B8F0F6}"/>
                    </a:ext>
                  </a:extLst>
                </p:cNvPr>
                <p:cNvSpPr>
                  <a:spLocks noEditPoints="1"/>
                </p:cNvSpPr>
                <p:nvPr/>
              </p:nvSpPr>
              <p:spPr bwMode="auto">
                <a:xfrm>
                  <a:off x="6734175" y="1717675"/>
                  <a:ext cx="298450" cy="177800"/>
                </a:xfrm>
                <a:custGeom>
                  <a:avLst/>
                  <a:gdLst>
                    <a:gd name="T0" fmla="*/ 162 w 753"/>
                    <a:gd name="T1" fmla="*/ 446 h 446"/>
                    <a:gd name="T2" fmla="*/ 162 w 753"/>
                    <a:gd name="T3" fmla="*/ 446 h 446"/>
                    <a:gd name="T4" fmla="*/ 32 w 753"/>
                    <a:gd name="T5" fmla="*/ 401 h 446"/>
                    <a:gd name="T6" fmla="*/ 2 w 753"/>
                    <a:gd name="T7" fmla="*/ 307 h 446"/>
                    <a:gd name="T8" fmla="*/ 129 w 753"/>
                    <a:gd name="T9" fmla="*/ 192 h 446"/>
                    <a:gd name="T10" fmla="*/ 246 w 753"/>
                    <a:gd name="T11" fmla="*/ 99 h 446"/>
                    <a:gd name="T12" fmla="*/ 279 w 753"/>
                    <a:gd name="T13" fmla="*/ 102 h 446"/>
                    <a:gd name="T14" fmla="*/ 442 w 753"/>
                    <a:gd name="T15" fmla="*/ 0 h 446"/>
                    <a:gd name="T16" fmla="*/ 463 w 753"/>
                    <a:gd name="T17" fmla="*/ 1 h 446"/>
                    <a:gd name="T18" fmla="*/ 624 w 753"/>
                    <a:gd name="T19" fmla="*/ 133 h 446"/>
                    <a:gd name="T20" fmla="*/ 752 w 753"/>
                    <a:gd name="T21" fmla="*/ 289 h 446"/>
                    <a:gd name="T22" fmla="*/ 567 w 753"/>
                    <a:gd name="T23" fmla="*/ 446 h 446"/>
                    <a:gd name="T24" fmla="*/ 559 w 753"/>
                    <a:gd name="T25" fmla="*/ 446 h 446"/>
                    <a:gd name="T26" fmla="*/ 176 w 753"/>
                    <a:gd name="T27" fmla="*/ 446 h 446"/>
                    <a:gd name="T28" fmla="*/ 162 w 753"/>
                    <a:gd name="T29" fmla="*/ 446 h 446"/>
                    <a:gd name="T30" fmla="*/ 138 w 753"/>
                    <a:gd name="T31" fmla="*/ 226 h 446"/>
                    <a:gd name="T32" fmla="*/ 36 w 753"/>
                    <a:gd name="T33" fmla="*/ 309 h 446"/>
                    <a:gd name="T34" fmla="*/ 58 w 753"/>
                    <a:gd name="T35" fmla="*/ 377 h 446"/>
                    <a:gd name="T36" fmla="*/ 162 w 753"/>
                    <a:gd name="T37" fmla="*/ 412 h 446"/>
                    <a:gd name="T38" fmla="*/ 162 w 753"/>
                    <a:gd name="T39" fmla="*/ 412 h 446"/>
                    <a:gd name="T40" fmla="*/ 174 w 753"/>
                    <a:gd name="T41" fmla="*/ 412 h 446"/>
                    <a:gd name="T42" fmla="*/ 175 w 753"/>
                    <a:gd name="T43" fmla="*/ 411 h 446"/>
                    <a:gd name="T44" fmla="*/ 560 w 753"/>
                    <a:gd name="T45" fmla="*/ 412 h 446"/>
                    <a:gd name="T46" fmla="*/ 567 w 753"/>
                    <a:gd name="T47" fmla="*/ 412 h 446"/>
                    <a:gd name="T48" fmla="*/ 717 w 753"/>
                    <a:gd name="T49" fmla="*/ 289 h 446"/>
                    <a:gd name="T50" fmla="*/ 610 w 753"/>
                    <a:gd name="T51" fmla="*/ 166 h 446"/>
                    <a:gd name="T52" fmla="*/ 597 w 753"/>
                    <a:gd name="T53" fmla="*/ 165 h 446"/>
                    <a:gd name="T54" fmla="*/ 594 w 753"/>
                    <a:gd name="T55" fmla="*/ 152 h 446"/>
                    <a:gd name="T56" fmla="*/ 461 w 753"/>
                    <a:gd name="T57" fmla="*/ 36 h 446"/>
                    <a:gd name="T58" fmla="*/ 442 w 753"/>
                    <a:gd name="T59" fmla="*/ 35 h 446"/>
                    <a:gd name="T60" fmla="*/ 307 w 753"/>
                    <a:gd name="T61" fmla="*/ 123 h 446"/>
                    <a:gd name="T62" fmla="*/ 295 w 753"/>
                    <a:gd name="T63" fmla="*/ 142 h 446"/>
                    <a:gd name="T64" fmla="*/ 282 w 753"/>
                    <a:gd name="T65" fmla="*/ 138 h 446"/>
                    <a:gd name="T66" fmla="*/ 246 w 753"/>
                    <a:gd name="T67" fmla="*/ 134 h 446"/>
                    <a:gd name="T68" fmla="*/ 160 w 753"/>
                    <a:gd name="T69" fmla="*/ 211 h 446"/>
                    <a:gd name="T70" fmla="*/ 158 w 753"/>
                    <a:gd name="T71" fmla="*/ 227 h 446"/>
                    <a:gd name="T72" fmla="*/ 142 w 753"/>
                    <a:gd name="T73" fmla="*/ 226 h 446"/>
                    <a:gd name="T74" fmla="*/ 138 w 753"/>
                    <a:gd name="T75" fmla="*/ 226 h 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53" h="446">
                      <a:moveTo>
                        <a:pt x="162" y="446"/>
                      </a:moveTo>
                      <a:cubicBezTo>
                        <a:pt x="162" y="446"/>
                        <a:pt x="162" y="446"/>
                        <a:pt x="162" y="446"/>
                      </a:cubicBezTo>
                      <a:cubicBezTo>
                        <a:pt x="130" y="446"/>
                        <a:pt x="70" y="441"/>
                        <a:pt x="32" y="401"/>
                      </a:cubicBezTo>
                      <a:cubicBezTo>
                        <a:pt x="10" y="377"/>
                        <a:pt x="0" y="346"/>
                        <a:pt x="2" y="307"/>
                      </a:cubicBezTo>
                      <a:cubicBezTo>
                        <a:pt x="5" y="226"/>
                        <a:pt x="68" y="195"/>
                        <a:pt x="129" y="192"/>
                      </a:cubicBezTo>
                      <a:cubicBezTo>
                        <a:pt x="141" y="133"/>
                        <a:pt x="183" y="99"/>
                        <a:pt x="246" y="99"/>
                      </a:cubicBezTo>
                      <a:cubicBezTo>
                        <a:pt x="259" y="99"/>
                        <a:pt x="271" y="101"/>
                        <a:pt x="279" y="102"/>
                      </a:cubicBezTo>
                      <a:cubicBezTo>
                        <a:pt x="311" y="52"/>
                        <a:pt x="345" y="0"/>
                        <a:pt x="442" y="0"/>
                      </a:cubicBezTo>
                      <a:cubicBezTo>
                        <a:pt x="449" y="0"/>
                        <a:pt x="456" y="1"/>
                        <a:pt x="463" y="1"/>
                      </a:cubicBezTo>
                      <a:cubicBezTo>
                        <a:pt x="572" y="8"/>
                        <a:pt x="613" y="99"/>
                        <a:pt x="624" y="133"/>
                      </a:cubicBezTo>
                      <a:cubicBezTo>
                        <a:pt x="728" y="144"/>
                        <a:pt x="753" y="239"/>
                        <a:pt x="752" y="289"/>
                      </a:cubicBezTo>
                      <a:cubicBezTo>
                        <a:pt x="752" y="365"/>
                        <a:pt x="703" y="446"/>
                        <a:pt x="567" y="446"/>
                      </a:cubicBezTo>
                      <a:cubicBezTo>
                        <a:pt x="562" y="446"/>
                        <a:pt x="560" y="446"/>
                        <a:pt x="559" y="446"/>
                      </a:cubicBezTo>
                      <a:cubicBezTo>
                        <a:pt x="176" y="446"/>
                        <a:pt x="176" y="446"/>
                        <a:pt x="176" y="446"/>
                      </a:cubicBezTo>
                      <a:cubicBezTo>
                        <a:pt x="174" y="446"/>
                        <a:pt x="169" y="446"/>
                        <a:pt x="162" y="446"/>
                      </a:cubicBezTo>
                      <a:close/>
                      <a:moveTo>
                        <a:pt x="138" y="226"/>
                      </a:moveTo>
                      <a:cubicBezTo>
                        <a:pt x="108" y="226"/>
                        <a:pt x="39" y="234"/>
                        <a:pt x="36" y="309"/>
                      </a:cubicBezTo>
                      <a:cubicBezTo>
                        <a:pt x="35" y="338"/>
                        <a:pt x="42" y="360"/>
                        <a:pt x="58" y="377"/>
                      </a:cubicBezTo>
                      <a:cubicBezTo>
                        <a:pt x="87" y="409"/>
                        <a:pt x="141" y="412"/>
                        <a:pt x="162" y="412"/>
                      </a:cubicBezTo>
                      <a:cubicBezTo>
                        <a:pt x="162" y="412"/>
                        <a:pt x="162" y="412"/>
                        <a:pt x="162" y="412"/>
                      </a:cubicBezTo>
                      <a:cubicBezTo>
                        <a:pt x="169" y="412"/>
                        <a:pt x="173" y="412"/>
                        <a:pt x="174" y="412"/>
                      </a:cubicBezTo>
                      <a:cubicBezTo>
                        <a:pt x="175" y="411"/>
                        <a:pt x="175" y="411"/>
                        <a:pt x="175" y="411"/>
                      </a:cubicBezTo>
                      <a:cubicBezTo>
                        <a:pt x="560" y="412"/>
                        <a:pt x="560" y="412"/>
                        <a:pt x="560" y="412"/>
                      </a:cubicBezTo>
                      <a:cubicBezTo>
                        <a:pt x="560" y="412"/>
                        <a:pt x="563" y="412"/>
                        <a:pt x="567" y="412"/>
                      </a:cubicBezTo>
                      <a:cubicBezTo>
                        <a:pt x="602" y="412"/>
                        <a:pt x="717" y="403"/>
                        <a:pt x="717" y="289"/>
                      </a:cubicBezTo>
                      <a:cubicBezTo>
                        <a:pt x="718" y="283"/>
                        <a:pt x="718" y="171"/>
                        <a:pt x="610" y="166"/>
                      </a:cubicBezTo>
                      <a:cubicBezTo>
                        <a:pt x="597" y="165"/>
                        <a:pt x="597" y="165"/>
                        <a:pt x="597" y="165"/>
                      </a:cubicBezTo>
                      <a:cubicBezTo>
                        <a:pt x="594" y="152"/>
                        <a:pt x="594" y="152"/>
                        <a:pt x="594" y="152"/>
                      </a:cubicBezTo>
                      <a:cubicBezTo>
                        <a:pt x="593" y="148"/>
                        <a:pt x="569" y="43"/>
                        <a:pt x="461" y="36"/>
                      </a:cubicBezTo>
                      <a:cubicBezTo>
                        <a:pt x="455" y="35"/>
                        <a:pt x="448" y="35"/>
                        <a:pt x="442" y="35"/>
                      </a:cubicBezTo>
                      <a:cubicBezTo>
                        <a:pt x="362" y="35"/>
                        <a:pt x="339" y="72"/>
                        <a:pt x="307" y="123"/>
                      </a:cubicBezTo>
                      <a:cubicBezTo>
                        <a:pt x="295" y="142"/>
                        <a:pt x="295" y="142"/>
                        <a:pt x="295" y="142"/>
                      </a:cubicBezTo>
                      <a:cubicBezTo>
                        <a:pt x="282" y="138"/>
                        <a:pt x="282" y="138"/>
                        <a:pt x="282" y="138"/>
                      </a:cubicBezTo>
                      <a:cubicBezTo>
                        <a:pt x="282" y="138"/>
                        <a:pt x="266" y="134"/>
                        <a:pt x="246" y="134"/>
                      </a:cubicBezTo>
                      <a:cubicBezTo>
                        <a:pt x="196" y="134"/>
                        <a:pt x="167" y="160"/>
                        <a:pt x="160" y="211"/>
                      </a:cubicBezTo>
                      <a:cubicBezTo>
                        <a:pt x="158" y="227"/>
                        <a:pt x="158" y="227"/>
                        <a:pt x="158" y="227"/>
                      </a:cubicBezTo>
                      <a:cubicBezTo>
                        <a:pt x="142" y="226"/>
                        <a:pt x="142" y="226"/>
                        <a:pt x="142" y="226"/>
                      </a:cubicBezTo>
                      <a:cubicBezTo>
                        <a:pt x="142" y="226"/>
                        <a:pt x="140" y="226"/>
                        <a:pt x="138" y="226"/>
                      </a:cubicBez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5" name="Freeform 169">
                  <a:extLst>
                    <a:ext uri="{FF2B5EF4-FFF2-40B4-BE49-F238E27FC236}">
                      <a16:creationId xmlns:a16="http://schemas.microsoft.com/office/drawing/2014/main" xmlns="" id="{E4791543-1E80-CA4A-9497-A27B23168EE2}"/>
                    </a:ext>
                  </a:extLst>
                </p:cNvPr>
                <p:cNvSpPr>
                  <a:spLocks/>
                </p:cNvSpPr>
                <p:nvPr/>
              </p:nvSpPr>
              <p:spPr bwMode="auto">
                <a:xfrm>
                  <a:off x="6811963" y="1768475"/>
                  <a:ext cx="142875" cy="176213"/>
                </a:xfrm>
                <a:custGeom>
                  <a:avLst/>
                  <a:gdLst>
                    <a:gd name="T0" fmla="*/ 57 w 90"/>
                    <a:gd name="T1" fmla="*/ 37 h 111"/>
                    <a:gd name="T2" fmla="*/ 78 w 90"/>
                    <a:gd name="T3" fmla="*/ 57 h 111"/>
                    <a:gd name="T4" fmla="*/ 90 w 90"/>
                    <a:gd name="T5" fmla="*/ 44 h 111"/>
                    <a:gd name="T6" fmla="*/ 45 w 90"/>
                    <a:gd name="T7" fmla="*/ 0 h 111"/>
                    <a:gd name="T8" fmla="*/ 0 w 90"/>
                    <a:gd name="T9" fmla="*/ 44 h 111"/>
                    <a:gd name="T10" fmla="*/ 12 w 90"/>
                    <a:gd name="T11" fmla="*/ 58 h 111"/>
                    <a:gd name="T12" fmla="*/ 33 w 90"/>
                    <a:gd name="T13" fmla="*/ 37 h 111"/>
                    <a:gd name="T14" fmla="*/ 33 w 90"/>
                    <a:gd name="T15" fmla="*/ 111 h 111"/>
                    <a:gd name="T16" fmla="*/ 57 w 90"/>
                    <a:gd name="T17" fmla="*/ 111 h 111"/>
                    <a:gd name="T18" fmla="*/ 57 w 90"/>
                    <a:gd name="T19" fmla="*/ 37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0" h="111">
                      <a:moveTo>
                        <a:pt x="57" y="37"/>
                      </a:moveTo>
                      <a:lnTo>
                        <a:pt x="78" y="57"/>
                      </a:lnTo>
                      <a:lnTo>
                        <a:pt x="90" y="44"/>
                      </a:lnTo>
                      <a:lnTo>
                        <a:pt x="45" y="0"/>
                      </a:lnTo>
                      <a:lnTo>
                        <a:pt x="0" y="44"/>
                      </a:lnTo>
                      <a:lnTo>
                        <a:pt x="12" y="58"/>
                      </a:lnTo>
                      <a:lnTo>
                        <a:pt x="33" y="37"/>
                      </a:lnTo>
                      <a:lnTo>
                        <a:pt x="33" y="111"/>
                      </a:lnTo>
                      <a:lnTo>
                        <a:pt x="57" y="111"/>
                      </a:lnTo>
                      <a:lnTo>
                        <a:pt x="57" y="37"/>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80" name="TextBox 79">
                <a:extLst>
                  <a:ext uri="{FF2B5EF4-FFF2-40B4-BE49-F238E27FC236}">
                    <a16:creationId xmlns:a16="http://schemas.microsoft.com/office/drawing/2014/main" xmlns="" id="{0714C8B2-A09D-7D41-B876-2CA31F47E4DA}"/>
                  </a:ext>
                </a:extLst>
              </p:cNvPr>
              <p:cNvSpPr txBox="1"/>
              <p:nvPr/>
            </p:nvSpPr>
            <p:spPr>
              <a:xfrm>
                <a:off x="4833263" y="2161655"/>
                <a:ext cx="2056602" cy="276999"/>
              </a:xfrm>
              <a:prstGeom prst="rect">
                <a:avLst/>
              </a:prstGeom>
              <a:noFill/>
            </p:spPr>
            <p:txBody>
              <a:bodyPr wrap="square" rtlCol="0">
                <a:spAutoFit/>
              </a:bodyPr>
              <a:lstStyle/>
              <a:p>
                <a:pPr lvl="0" algn="ctr" defTabSz="914339">
                  <a:defRPr/>
                </a:pPr>
                <a:r>
                  <a:rPr lang="en-US" sz="1200" b="1" kern="0" dirty="0">
                    <a:solidFill>
                      <a:srgbClr val="53565A"/>
                    </a:solidFill>
                  </a:rPr>
                  <a:t>Cloud Native IaaS/PaaS</a:t>
                </a:r>
              </a:p>
            </p:txBody>
          </p:sp>
          <p:sp>
            <p:nvSpPr>
              <p:cNvPr id="81" name="TextBox 80">
                <a:extLst>
                  <a:ext uri="{FF2B5EF4-FFF2-40B4-BE49-F238E27FC236}">
                    <a16:creationId xmlns:a16="http://schemas.microsoft.com/office/drawing/2014/main" xmlns="" id="{5251E2FA-C526-9445-8AAC-CD0F247E50BB}"/>
                  </a:ext>
                </a:extLst>
              </p:cNvPr>
              <p:cNvSpPr txBox="1"/>
              <p:nvPr/>
            </p:nvSpPr>
            <p:spPr>
              <a:xfrm>
                <a:off x="4625243" y="1007573"/>
                <a:ext cx="2056602" cy="276999"/>
              </a:xfrm>
              <a:prstGeom prst="rect">
                <a:avLst/>
              </a:prstGeom>
              <a:noFill/>
            </p:spPr>
            <p:txBody>
              <a:bodyPr wrap="square" rtlCol="0">
                <a:spAutoFit/>
              </a:bodyPr>
              <a:lstStyle/>
              <a:p>
                <a:pPr lvl="0" algn="ctr" defTabSz="914339">
                  <a:defRPr/>
                </a:pPr>
                <a:r>
                  <a:rPr lang="en-US" sz="1200" b="1" kern="0" dirty="0">
                    <a:solidFill>
                      <a:srgbClr val="53565A"/>
                    </a:solidFill>
                  </a:rPr>
                  <a:t>Lift &amp; Shift Apps</a:t>
                </a:r>
              </a:p>
            </p:txBody>
          </p:sp>
          <p:sp>
            <p:nvSpPr>
              <p:cNvPr id="82" name="Rectangle 81">
                <a:extLst>
                  <a:ext uri="{FF2B5EF4-FFF2-40B4-BE49-F238E27FC236}">
                    <a16:creationId xmlns:a16="http://schemas.microsoft.com/office/drawing/2014/main" xmlns="" id="{339C295E-34A7-1E4B-B7A0-BAA32846E422}"/>
                  </a:ext>
                </a:extLst>
              </p:cNvPr>
              <p:cNvSpPr/>
              <p:nvPr/>
            </p:nvSpPr>
            <p:spPr>
              <a:xfrm>
                <a:off x="3844047" y="1603719"/>
                <a:ext cx="3035387" cy="278208"/>
              </a:xfrm>
              <a:prstGeom prst="rect">
                <a:avLst/>
              </a:prstGeom>
              <a:solidFill>
                <a:schemeClr val="tx2">
                  <a:lumMod val="75000"/>
                </a:schemeClr>
              </a:solidFill>
              <a:ln w="28575">
                <a:noFill/>
                <a:prstDash val="solid"/>
              </a:ln>
              <a:effectLst/>
            </p:spPr>
            <p:txBody>
              <a:bodyPr wrap="square" lIns="0" tIns="0" rIns="0" bIns="0" rtlCol="0" anchor="ctr">
                <a:noAutofit/>
              </a:bodyPr>
              <a:lstStyle/>
              <a:p>
                <a:pPr marL="0" marR="0" lvl="0" indent="0" algn="ctr" defTabSz="457200" rtl="0" eaLnBrk="1" fontAlgn="auto" latinLnBrk="0" hangingPunct="1">
                  <a:lnSpc>
                    <a:spcPct val="95000"/>
                  </a:lnSpc>
                  <a:spcBef>
                    <a:spcPts val="0"/>
                  </a:spcBef>
                  <a:spcAft>
                    <a:spcPts val="0"/>
                  </a:spcAft>
                  <a:buClrTx/>
                  <a:buSzTx/>
                  <a:buFontTx/>
                  <a:buNone/>
                  <a:tabLst/>
                  <a:defRPr/>
                </a:pPr>
                <a:r>
                  <a:rPr kumimoji="0" lang="en-US" sz="1200" b="1" i="0" u="none" strike="noStrike" kern="0" cap="none" spc="0" normalizeH="0" baseline="0" noProof="0" dirty="0">
                    <a:ln>
                      <a:noFill/>
                    </a:ln>
                    <a:solidFill>
                      <a:schemeClr val="bg1"/>
                    </a:solidFill>
                    <a:effectLst/>
                    <a:uLnTx/>
                    <a:uFillTx/>
                    <a:latin typeface="Open Sans"/>
                    <a:ea typeface="+mn-ea"/>
                    <a:cs typeface="+mn-cs"/>
                  </a:rPr>
                  <a:t>CASB Reverse Proxy</a:t>
                </a:r>
              </a:p>
            </p:txBody>
          </p:sp>
        </p:grpSp>
      </p:grpSp>
    </p:spTree>
    <p:extLst>
      <p:ext uri="{BB962C8B-B14F-4D97-AF65-F5344CB8AC3E}">
        <p14:creationId xmlns:p14="http://schemas.microsoft.com/office/powerpoint/2010/main" val="1760529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500"/>
                                        <p:tgtEl>
                                          <p:spTgt spid="34"/>
                                        </p:tgtEl>
                                        <p:attrNameLst>
                                          <p:attrName>ppt_y</p:attrName>
                                        </p:attrNameLst>
                                      </p:cBhvr>
                                      <p:tavLst>
                                        <p:tav tm="0">
                                          <p:val>
                                            <p:strVal val="#ppt_y+#ppt_h*1.125000"/>
                                          </p:val>
                                        </p:tav>
                                        <p:tav tm="100000">
                                          <p:val>
                                            <p:strVal val="#ppt_y"/>
                                          </p:val>
                                        </p:tav>
                                      </p:tavLst>
                                    </p:anim>
                                    <p:animEffect transition="in" filter="wipe(up)">
                                      <p:cBhvr>
                                        <p:cTn id="8" dur="500"/>
                                        <p:tgtEl>
                                          <p:spTgt spid="34"/>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29"/>
                                        </p:tgtEl>
                                        <p:attrNameLst>
                                          <p:attrName>style.visibility</p:attrName>
                                        </p:attrNameLst>
                                      </p:cBhvr>
                                      <p:to>
                                        <p:strVal val="visible"/>
                                      </p:to>
                                    </p:set>
                                    <p:anim calcmode="lin" valueType="num">
                                      <p:cBhvr additive="base">
                                        <p:cTn id="13" dur="500"/>
                                        <p:tgtEl>
                                          <p:spTgt spid="29"/>
                                        </p:tgtEl>
                                        <p:attrNameLst>
                                          <p:attrName>ppt_y</p:attrName>
                                        </p:attrNameLst>
                                      </p:cBhvr>
                                      <p:tavLst>
                                        <p:tav tm="0">
                                          <p:val>
                                            <p:strVal val="#ppt_y+#ppt_h*1.125000"/>
                                          </p:val>
                                        </p:tav>
                                        <p:tav tm="100000">
                                          <p:val>
                                            <p:strVal val="#ppt_y"/>
                                          </p:val>
                                        </p:tav>
                                      </p:tavLst>
                                    </p:anim>
                                    <p:animEffect transition="in" filter="wipe(up)">
                                      <p:cBhvr>
                                        <p:cTn id="14" dur="500"/>
                                        <p:tgtEl>
                                          <p:spTgt spid="29"/>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500"/>
                                        <p:tgtEl>
                                          <p:spTgt spid="26"/>
                                        </p:tgtEl>
                                        <p:attrNameLst>
                                          <p:attrName>ppt_y</p:attrName>
                                        </p:attrNameLst>
                                      </p:cBhvr>
                                      <p:tavLst>
                                        <p:tav tm="0">
                                          <p:val>
                                            <p:strVal val="#ppt_y+#ppt_h*1.125000"/>
                                          </p:val>
                                        </p:tav>
                                        <p:tav tm="100000">
                                          <p:val>
                                            <p:strVal val="#ppt_y"/>
                                          </p:val>
                                        </p:tav>
                                      </p:tavLst>
                                    </p:anim>
                                    <p:animEffect transition="in" filter="wipe(up)">
                                      <p:cBhvr>
                                        <p:cTn id="2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Rectangle 63"/>
          <p:cNvSpPr/>
          <p:nvPr/>
        </p:nvSpPr>
        <p:spPr>
          <a:xfrm>
            <a:off x="0" y="671640"/>
            <a:ext cx="9144000" cy="4242912"/>
          </a:xfrm>
          <a:prstGeom prst="rect">
            <a:avLst/>
          </a:prstGeom>
          <a:solidFill>
            <a:schemeClr val="bg1">
              <a:lumMod val="95000"/>
            </a:schemeClr>
          </a:solidFill>
          <a:ln w="38100">
            <a:noFill/>
          </a:ln>
          <a:effectLst/>
        </p:spPr>
        <p:txBody>
          <a:bodyPr wrap="square" tIns="45720" bIns="91440" rtlCol="0" anchor="t">
            <a:noAutofit/>
          </a:bodyPr>
          <a:lstStyle/>
          <a:p>
            <a:pPr marL="0" marR="0" lvl="0" indent="0" algn="ctr" defTabSz="914339" rtl="0" eaLnBrk="1" fontAlgn="auto" latinLnBrk="0" hangingPunct="1">
              <a:lnSpc>
                <a:spcPct val="95000"/>
              </a:lnSpc>
              <a:spcBef>
                <a:spcPts val="0"/>
              </a:spcBef>
              <a:spcAft>
                <a:spcPts val="0"/>
              </a:spcAft>
              <a:buClrTx/>
              <a:buSzTx/>
              <a:buFontTx/>
              <a:buNone/>
              <a:tabLst/>
              <a:defRPr/>
            </a:pPr>
            <a:endParaRPr kumimoji="0" lang="en-US" sz="1200" b="0" i="0" u="none" strike="noStrike" kern="0" cap="none" spc="0" normalizeH="0" baseline="0" noProof="0" dirty="0">
              <a:ln w="0"/>
              <a:solidFill>
                <a:srgbClr val="C01818"/>
              </a:solidFill>
              <a:effectLst>
                <a:outerShdw blurRad="38100" dist="25400" dir="5400000" algn="ctr" rotWithShape="0">
                  <a:srgbClr val="6E747A">
                    <a:alpha val="43000"/>
                  </a:srgbClr>
                </a:outerShdw>
              </a:effectLst>
              <a:uLnTx/>
              <a:uFillTx/>
              <a:latin typeface="Open Sans"/>
              <a:ea typeface="+mn-ea"/>
              <a:cs typeface="+mn-cs"/>
            </a:endParaRPr>
          </a:p>
        </p:txBody>
      </p:sp>
      <p:grpSp>
        <p:nvGrpSpPr>
          <p:cNvPr id="27" name="Group 26">
            <a:extLst>
              <a:ext uri="{FF2B5EF4-FFF2-40B4-BE49-F238E27FC236}">
                <a16:creationId xmlns:a16="http://schemas.microsoft.com/office/drawing/2014/main" xmlns="" id="{545A42E7-7E75-444D-949A-D4171D56202F}"/>
              </a:ext>
            </a:extLst>
          </p:cNvPr>
          <p:cNvGrpSpPr/>
          <p:nvPr/>
        </p:nvGrpSpPr>
        <p:grpSpPr>
          <a:xfrm>
            <a:off x="2757288" y="811241"/>
            <a:ext cx="6131391" cy="2214477"/>
            <a:chOff x="2757288" y="811241"/>
            <a:chExt cx="6131391" cy="2214477"/>
          </a:xfrm>
        </p:grpSpPr>
        <p:grpSp>
          <p:nvGrpSpPr>
            <p:cNvPr id="125" name="Group 124">
              <a:extLst>
                <a:ext uri="{FF2B5EF4-FFF2-40B4-BE49-F238E27FC236}">
                  <a16:creationId xmlns:a16="http://schemas.microsoft.com/office/drawing/2014/main" xmlns="" id="{7B037934-917B-5346-BF69-D793719FA7D0}"/>
                </a:ext>
              </a:extLst>
            </p:cNvPr>
            <p:cNvGrpSpPr/>
            <p:nvPr/>
          </p:nvGrpSpPr>
          <p:grpSpPr>
            <a:xfrm flipV="1">
              <a:off x="2757288" y="811241"/>
              <a:ext cx="6131391" cy="2214477"/>
              <a:chOff x="2757288" y="2146740"/>
              <a:chExt cx="6131391" cy="2214477"/>
            </a:xfrm>
          </p:grpSpPr>
          <p:sp>
            <p:nvSpPr>
              <p:cNvPr id="126" name="Trapezoid 125">
                <a:extLst>
                  <a:ext uri="{FF2B5EF4-FFF2-40B4-BE49-F238E27FC236}">
                    <a16:creationId xmlns:a16="http://schemas.microsoft.com/office/drawing/2014/main" xmlns="" id="{9D3187C5-DA61-A74B-B67A-0D871389DFAC}"/>
                  </a:ext>
                </a:extLst>
              </p:cNvPr>
              <p:cNvSpPr/>
              <p:nvPr/>
            </p:nvSpPr>
            <p:spPr>
              <a:xfrm rot="18005967">
                <a:off x="2518396" y="2385632"/>
                <a:ext cx="1959801" cy="1482018"/>
              </a:xfrm>
              <a:prstGeom prst="trapezoid">
                <a:avLst>
                  <a:gd name="adj" fmla="val 56869"/>
                </a:avLst>
              </a:prstGeom>
              <a:solidFill>
                <a:schemeClr val="bg1"/>
              </a:soli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dirty="0">
                  <a:solidFill>
                    <a:schemeClr val="tx1"/>
                  </a:solidFill>
                </a:endParaRPr>
              </a:p>
            </p:txBody>
          </p:sp>
          <p:sp>
            <p:nvSpPr>
              <p:cNvPr id="127" name="Rectangle 126">
                <a:extLst>
                  <a:ext uri="{FF2B5EF4-FFF2-40B4-BE49-F238E27FC236}">
                    <a16:creationId xmlns:a16="http://schemas.microsoft.com/office/drawing/2014/main" xmlns="" id="{F28DE5CB-4025-3840-8E1E-28A2707D1ED8}"/>
                  </a:ext>
                </a:extLst>
              </p:cNvPr>
              <p:cNvSpPr/>
              <p:nvPr/>
            </p:nvSpPr>
            <p:spPr>
              <a:xfrm>
                <a:off x="3637777" y="2648298"/>
                <a:ext cx="5250902" cy="1712919"/>
              </a:xfrm>
              <a:prstGeom prst="rect">
                <a:avLst/>
              </a:prstGeom>
              <a:solidFill>
                <a:schemeClr val="bg1"/>
              </a:solidFill>
              <a:ln>
                <a:noFill/>
              </a:ln>
            </p:spPr>
            <p:txBody>
              <a:bodyPr rot="0" spcFirstLastPara="0" vertOverflow="overflow" horzOverflow="overflow" vert="horz" wrap="square" lIns="91440" tIns="91440" rIns="91440" bIns="91440" numCol="1" spcCol="0" rtlCol="0" fromWordArt="0" anchor="t" anchorCtr="0" forceAA="0" compatLnSpc="1">
                <a:prstTxWarp prst="textNoShape">
                  <a:avLst/>
                </a:prstTxWarp>
                <a:noAutofit/>
              </a:bodyPr>
              <a:lstStyle/>
              <a:p>
                <a:pPr algn="ctr">
                  <a:lnSpc>
                    <a:spcPct val="95000"/>
                  </a:lnSpc>
                </a:pPr>
                <a:endParaRPr/>
              </a:p>
            </p:txBody>
          </p:sp>
        </p:grpSp>
        <p:grpSp>
          <p:nvGrpSpPr>
            <p:cNvPr id="25" name="Group 24">
              <a:extLst>
                <a:ext uri="{FF2B5EF4-FFF2-40B4-BE49-F238E27FC236}">
                  <a16:creationId xmlns:a16="http://schemas.microsoft.com/office/drawing/2014/main" xmlns="" id="{359C4D97-AE28-B349-980A-415D90ABD78B}"/>
                </a:ext>
              </a:extLst>
            </p:cNvPr>
            <p:cNvGrpSpPr/>
            <p:nvPr/>
          </p:nvGrpSpPr>
          <p:grpSpPr>
            <a:xfrm>
              <a:off x="3420010" y="899250"/>
              <a:ext cx="5345840" cy="1492855"/>
              <a:chOff x="3420010" y="899250"/>
              <a:chExt cx="5345840" cy="1492855"/>
            </a:xfrm>
          </p:grpSpPr>
          <p:pic>
            <p:nvPicPr>
              <p:cNvPr id="146" name="Picture 145">
                <a:extLst>
                  <a:ext uri="{FF2B5EF4-FFF2-40B4-BE49-F238E27FC236}">
                    <a16:creationId xmlns:a16="http://schemas.microsoft.com/office/drawing/2014/main" xmlns="" id="{58AD5740-5C16-FA48-B415-9BBA2CFC06A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36883" y="994676"/>
                <a:ext cx="462825" cy="346457"/>
              </a:xfrm>
              <a:prstGeom prst="rect">
                <a:avLst/>
              </a:prstGeom>
            </p:spPr>
          </p:pic>
          <p:pic>
            <p:nvPicPr>
              <p:cNvPr id="147" name="Picture 146">
                <a:extLst>
                  <a:ext uri="{FF2B5EF4-FFF2-40B4-BE49-F238E27FC236}">
                    <a16:creationId xmlns:a16="http://schemas.microsoft.com/office/drawing/2014/main" xmlns="" id="{5E99CA8D-FE18-504B-8BDA-D372D33768FF}"/>
                  </a:ext>
                </a:extLst>
              </p:cNvPr>
              <p:cNvPicPr>
                <a:picLocks noChangeAspect="1"/>
              </p:cNvPicPr>
              <p:nvPr/>
            </p:nvPicPr>
            <p:blipFill rotWithShape="1">
              <a:blip r:embed="rId4"/>
              <a:srcRect l="30960" t="9038" r="30112" b="9934"/>
              <a:stretch/>
            </p:blipFill>
            <p:spPr>
              <a:xfrm>
                <a:off x="3985509" y="899250"/>
                <a:ext cx="510506" cy="557883"/>
              </a:xfrm>
              <a:prstGeom prst="rect">
                <a:avLst/>
              </a:prstGeom>
            </p:spPr>
          </p:pic>
          <p:pic>
            <p:nvPicPr>
              <p:cNvPr id="148" name="Picture 147">
                <a:extLst>
                  <a:ext uri="{FF2B5EF4-FFF2-40B4-BE49-F238E27FC236}">
                    <a16:creationId xmlns:a16="http://schemas.microsoft.com/office/drawing/2014/main" xmlns="" id="{20E07AF2-11C5-5645-A6B3-E02583AC0731}"/>
                  </a:ext>
                </a:extLst>
              </p:cNvPr>
              <p:cNvPicPr>
                <a:picLocks noChangeAspect="1"/>
              </p:cNvPicPr>
              <p:nvPr/>
            </p:nvPicPr>
            <p:blipFill>
              <a:blip r:embed="rId5"/>
              <a:stretch>
                <a:fillRect/>
              </a:stretch>
            </p:blipFill>
            <p:spPr>
              <a:xfrm>
                <a:off x="3494459" y="1686843"/>
                <a:ext cx="667409" cy="169645"/>
              </a:xfrm>
              <a:prstGeom prst="rect">
                <a:avLst/>
              </a:prstGeom>
            </p:spPr>
          </p:pic>
          <p:pic>
            <p:nvPicPr>
              <p:cNvPr id="149" name="Picture 148">
                <a:extLst>
                  <a:ext uri="{FF2B5EF4-FFF2-40B4-BE49-F238E27FC236}">
                    <a16:creationId xmlns:a16="http://schemas.microsoft.com/office/drawing/2014/main" xmlns="" id="{87CF0081-C1CC-0E43-B772-7B54300C8925}"/>
                  </a:ext>
                </a:extLst>
              </p:cNvPr>
              <p:cNvPicPr>
                <a:picLocks noChangeAspect="1"/>
              </p:cNvPicPr>
              <p:nvPr/>
            </p:nvPicPr>
            <p:blipFill>
              <a:blip r:embed="rId6"/>
              <a:stretch>
                <a:fillRect/>
              </a:stretch>
            </p:blipFill>
            <p:spPr>
              <a:xfrm>
                <a:off x="3420010" y="2132897"/>
                <a:ext cx="624021" cy="259208"/>
              </a:xfrm>
              <a:prstGeom prst="rect">
                <a:avLst/>
              </a:prstGeom>
            </p:spPr>
          </p:pic>
          <p:pic>
            <p:nvPicPr>
              <p:cNvPr id="150" name="Picture 149">
                <a:extLst>
                  <a:ext uri="{FF2B5EF4-FFF2-40B4-BE49-F238E27FC236}">
                    <a16:creationId xmlns:a16="http://schemas.microsoft.com/office/drawing/2014/main" xmlns="" id="{09788F99-3214-6F48-9EDB-37CE3D943EC8}"/>
                  </a:ext>
                </a:extLst>
              </p:cNvPr>
              <p:cNvPicPr>
                <a:picLocks noChangeAspect="1"/>
              </p:cNvPicPr>
              <p:nvPr/>
            </p:nvPicPr>
            <p:blipFill>
              <a:blip r:embed="rId7"/>
              <a:stretch>
                <a:fillRect/>
              </a:stretch>
            </p:blipFill>
            <p:spPr>
              <a:xfrm>
                <a:off x="4964516" y="1074198"/>
                <a:ext cx="810552" cy="187411"/>
              </a:xfrm>
              <a:prstGeom prst="rect">
                <a:avLst/>
              </a:prstGeom>
            </p:spPr>
          </p:pic>
          <p:pic>
            <p:nvPicPr>
              <p:cNvPr id="151" name="Picture 150">
                <a:extLst>
                  <a:ext uri="{FF2B5EF4-FFF2-40B4-BE49-F238E27FC236}">
                    <a16:creationId xmlns:a16="http://schemas.microsoft.com/office/drawing/2014/main" xmlns="" id="{D77093D9-8149-1540-BC05-EE1B5BFED2DC}"/>
                  </a:ext>
                </a:extLst>
              </p:cNvPr>
              <p:cNvPicPr>
                <a:picLocks noChangeAspect="1"/>
              </p:cNvPicPr>
              <p:nvPr/>
            </p:nvPicPr>
            <p:blipFill>
              <a:blip r:embed="rId8"/>
              <a:stretch>
                <a:fillRect/>
              </a:stretch>
            </p:blipFill>
            <p:spPr>
              <a:xfrm>
                <a:off x="4521597" y="1672315"/>
                <a:ext cx="822624" cy="198702"/>
              </a:xfrm>
              <a:prstGeom prst="rect">
                <a:avLst/>
              </a:prstGeom>
            </p:spPr>
          </p:pic>
          <p:pic>
            <p:nvPicPr>
              <p:cNvPr id="152" name="Picture 151">
                <a:extLst>
                  <a:ext uri="{FF2B5EF4-FFF2-40B4-BE49-F238E27FC236}">
                    <a16:creationId xmlns:a16="http://schemas.microsoft.com/office/drawing/2014/main" xmlns="" id="{AB5765AF-287E-3E44-B886-1E99CA467A9B}"/>
                  </a:ext>
                </a:extLst>
              </p:cNvPr>
              <p:cNvPicPr>
                <a:picLocks noChangeAspect="1"/>
              </p:cNvPicPr>
              <p:nvPr/>
            </p:nvPicPr>
            <p:blipFill>
              <a:blip r:embed="rId9"/>
              <a:stretch>
                <a:fillRect/>
              </a:stretch>
            </p:blipFill>
            <p:spPr>
              <a:xfrm>
                <a:off x="4412081" y="2232364"/>
                <a:ext cx="843687" cy="135514"/>
              </a:xfrm>
              <a:prstGeom prst="rect">
                <a:avLst/>
              </a:prstGeom>
            </p:spPr>
          </p:pic>
          <p:pic>
            <p:nvPicPr>
              <p:cNvPr id="153" name="Picture 152">
                <a:extLst>
                  <a:ext uri="{FF2B5EF4-FFF2-40B4-BE49-F238E27FC236}">
                    <a16:creationId xmlns:a16="http://schemas.microsoft.com/office/drawing/2014/main" xmlns="" id="{86381E4B-F3F6-EF46-8A62-B01188903D5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965558" y="1655755"/>
                <a:ext cx="734150" cy="181252"/>
              </a:xfrm>
              <a:prstGeom prst="rect">
                <a:avLst/>
              </a:prstGeom>
            </p:spPr>
          </p:pic>
          <p:pic>
            <p:nvPicPr>
              <p:cNvPr id="154" name="Picture 153">
                <a:extLst>
                  <a:ext uri="{FF2B5EF4-FFF2-40B4-BE49-F238E27FC236}">
                    <a16:creationId xmlns:a16="http://schemas.microsoft.com/office/drawing/2014/main" xmlns="" id="{D73C82A8-0CB3-694B-8F86-9DC0D8B7841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151284" y="1022142"/>
                <a:ext cx="667409" cy="273637"/>
              </a:xfrm>
              <a:prstGeom prst="rect">
                <a:avLst/>
              </a:prstGeom>
            </p:spPr>
          </p:pic>
          <p:pic>
            <p:nvPicPr>
              <p:cNvPr id="155" name="Picture 154">
                <a:extLst>
                  <a:ext uri="{FF2B5EF4-FFF2-40B4-BE49-F238E27FC236}">
                    <a16:creationId xmlns:a16="http://schemas.microsoft.com/office/drawing/2014/main" xmlns="" id="{3084A196-6EC4-194B-B0FD-698FBD16A1CE}"/>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11411" t="24355" r="11189" b="29781"/>
              <a:stretch/>
            </p:blipFill>
            <p:spPr>
              <a:xfrm>
                <a:off x="7199860" y="1065940"/>
                <a:ext cx="523329" cy="189398"/>
              </a:xfrm>
              <a:prstGeom prst="rect">
                <a:avLst/>
              </a:prstGeom>
            </p:spPr>
          </p:pic>
          <p:pic>
            <p:nvPicPr>
              <p:cNvPr id="156" name="Picture 155">
                <a:extLst>
                  <a:ext uri="{FF2B5EF4-FFF2-40B4-BE49-F238E27FC236}">
                    <a16:creationId xmlns:a16="http://schemas.microsoft.com/office/drawing/2014/main" xmlns="" id="{DD9AD5B3-7FD4-5941-AC0C-231BF8C7235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693663" y="1684404"/>
                <a:ext cx="396272" cy="190823"/>
              </a:xfrm>
              <a:prstGeom prst="rect">
                <a:avLst/>
              </a:prstGeom>
            </p:spPr>
          </p:pic>
          <p:pic>
            <p:nvPicPr>
              <p:cNvPr id="157" name="Picture 156">
                <a:extLst>
                  <a:ext uri="{FF2B5EF4-FFF2-40B4-BE49-F238E27FC236}">
                    <a16:creationId xmlns:a16="http://schemas.microsoft.com/office/drawing/2014/main" xmlns="" id="{C9BB2240-DECF-CC44-A1DC-EF5B9C0A9F7B}"/>
                  </a:ext>
                </a:extLst>
              </p:cNvPr>
              <p:cNvPicPr>
                <a:picLocks noChangeAspect="1"/>
              </p:cNvPicPr>
              <p:nvPr/>
            </p:nvPicPr>
            <p:blipFill>
              <a:blip r:embed="rId14"/>
              <a:stretch>
                <a:fillRect/>
              </a:stretch>
            </p:blipFill>
            <p:spPr>
              <a:xfrm>
                <a:off x="5682904" y="2224439"/>
                <a:ext cx="848348" cy="151365"/>
              </a:xfrm>
              <a:prstGeom prst="rect">
                <a:avLst/>
              </a:prstGeom>
            </p:spPr>
          </p:pic>
          <p:pic>
            <p:nvPicPr>
              <p:cNvPr id="158" name="Picture 157">
                <a:extLst>
                  <a:ext uri="{FF2B5EF4-FFF2-40B4-BE49-F238E27FC236}">
                    <a16:creationId xmlns:a16="http://schemas.microsoft.com/office/drawing/2014/main" xmlns="" id="{7DF241A4-A5C4-6D40-87E7-9BA20031E3B1}"/>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338674" y="1568496"/>
                <a:ext cx="555078" cy="317575"/>
              </a:xfrm>
              <a:prstGeom prst="rect">
                <a:avLst/>
              </a:prstGeom>
            </p:spPr>
          </p:pic>
          <p:pic>
            <p:nvPicPr>
              <p:cNvPr id="159" name="Picture 158">
                <a:extLst>
                  <a:ext uri="{FF2B5EF4-FFF2-40B4-BE49-F238E27FC236}">
                    <a16:creationId xmlns:a16="http://schemas.microsoft.com/office/drawing/2014/main" xmlns="" id="{B8D1CA9B-CA66-FE44-B07C-73070F32C1BA}"/>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124783" y="1657262"/>
                <a:ext cx="659512" cy="228809"/>
              </a:xfrm>
              <a:prstGeom prst="rect">
                <a:avLst/>
              </a:prstGeom>
            </p:spPr>
          </p:pic>
          <p:pic>
            <p:nvPicPr>
              <p:cNvPr id="160" name="Picture 159">
                <a:extLst>
                  <a:ext uri="{FF2B5EF4-FFF2-40B4-BE49-F238E27FC236}">
                    <a16:creationId xmlns:a16="http://schemas.microsoft.com/office/drawing/2014/main" xmlns="" id="{E11A2C66-E2E9-5944-BE4F-9B9114B8EE05}"/>
                  </a:ext>
                </a:extLst>
              </p:cNvPr>
              <p:cNvPicPr>
                <a:picLocks noChangeAspect="1"/>
              </p:cNvPicPr>
              <p:nvPr/>
            </p:nvPicPr>
            <p:blipFill>
              <a:blip r:embed="rId17"/>
              <a:stretch>
                <a:fillRect/>
              </a:stretch>
            </p:blipFill>
            <p:spPr>
              <a:xfrm>
                <a:off x="7017725" y="2245930"/>
                <a:ext cx="873629" cy="108382"/>
              </a:xfrm>
              <a:prstGeom prst="rect">
                <a:avLst/>
              </a:prstGeom>
            </p:spPr>
          </p:pic>
          <p:pic>
            <p:nvPicPr>
              <p:cNvPr id="161" name="Picture 160">
                <a:extLst>
                  <a:ext uri="{FF2B5EF4-FFF2-40B4-BE49-F238E27FC236}">
                    <a16:creationId xmlns:a16="http://schemas.microsoft.com/office/drawing/2014/main" xmlns="" id="{A56107BF-867A-8248-A78F-A8C34459B9A3}"/>
                  </a:ext>
                </a:extLst>
              </p:cNvPr>
              <p:cNvPicPr>
                <a:picLocks noChangeAspect="1"/>
              </p:cNvPicPr>
              <p:nvPr/>
            </p:nvPicPr>
            <p:blipFill>
              <a:blip r:embed="rId18"/>
              <a:stretch>
                <a:fillRect/>
              </a:stretch>
            </p:blipFill>
            <p:spPr>
              <a:xfrm>
                <a:off x="7989803" y="2202471"/>
                <a:ext cx="776047" cy="148053"/>
              </a:xfrm>
              <a:prstGeom prst="rect">
                <a:avLst/>
              </a:prstGeom>
            </p:spPr>
          </p:pic>
        </p:grpSp>
      </p:grpSp>
      <p:grpSp>
        <p:nvGrpSpPr>
          <p:cNvPr id="22" name="Group 21">
            <a:extLst>
              <a:ext uri="{FF2B5EF4-FFF2-40B4-BE49-F238E27FC236}">
                <a16:creationId xmlns:a16="http://schemas.microsoft.com/office/drawing/2014/main" xmlns="" id="{CBCECEAA-D176-6B4B-806D-282381F3C156}"/>
              </a:ext>
            </a:extLst>
          </p:cNvPr>
          <p:cNvGrpSpPr/>
          <p:nvPr/>
        </p:nvGrpSpPr>
        <p:grpSpPr>
          <a:xfrm>
            <a:off x="2640770" y="2030991"/>
            <a:ext cx="6247909" cy="2933350"/>
            <a:chOff x="2640770" y="2030991"/>
            <a:chExt cx="6247909" cy="2933350"/>
          </a:xfrm>
        </p:grpSpPr>
        <p:sp>
          <p:nvSpPr>
            <p:cNvPr id="17" name="Trapezoid 16">
              <a:extLst>
                <a:ext uri="{FF2B5EF4-FFF2-40B4-BE49-F238E27FC236}">
                  <a16:creationId xmlns:a16="http://schemas.microsoft.com/office/drawing/2014/main" xmlns="" id="{99660D6A-85D9-1C4E-ADF6-8E5901708573}"/>
                </a:ext>
              </a:extLst>
            </p:cNvPr>
            <p:cNvSpPr/>
            <p:nvPr/>
          </p:nvSpPr>
          <p:spPr>
            <a:xfrm rot="18005967">
              <a:off x="2254183" y="2417578"/>
              <a:ext cx="2546358" cy="1773184"/>
            </a:xfrm>
            <a:prstGeom prst="trapezoid">
              <a:avLst>
                <a:gd name="adj" fmla="val 56869"/>
              </a:avLst>
            </a:prstGeom>
            <a:solidFill>
              <a:schemeClr val="bg1"/>
            </a:soli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dirty="0">
                <a:solidFill>
                  <a:schemeClr val="tx1"/>
                </a:solidFill>
              </a:endParaRPr>
            </a:p>
          </p:txBody>
        </p:sp>
        <p:grpSp>
          <p:nvGrpSpPr>
            <p:cNvPr id="21" name="Group 20">
              <a:extLst>
                <a:ext uri="{FF2B5EF4-FFF2-40B4-BE49-F238E27FC236}">
                  <a16:creationId xmlns:a16="http://schemas.microsoft.com/office/drawing/2014/main" xmlns="" id="{9ADD2863-B3DB-9345-9D99-641E6C7468BE}"/>
                </a:ext>
              </a:extLst>
            </p:cNvPr>
            <p:cNvGrpSpPr/>
            <p:nvPr/>
          </p:nvGrpSpPr>
          <p:grpSpPr>
            <a:xfrm>
              <a:off x="3637777" y="2648297"/>
              <a:ext cx="5250902" cy="2316044"/>
              <a:chOff x="3637777" y="2648297"/>
              <a:chExt cx="5250902" cy="2316044"/>
            </a:xfrm>
          </p:grpSpPr>
          <p:sp>
            <p:nvSpPr>
              <p:cNvPr id="19" name="Rectangle 18">
                <a:extLst>
                  <a:ext uri="{FF2B5EF4-FFF2-40B4-BE49-F238E27FC236}">
                    <a16:creationId xmlns:a16="http://schemas.microsoft.com/office/drawing/2014/main" xmlns="" id="{F6FA505C-4CA1-A948-87A8-B9CAC5342A30}"/>
                  </a:ext>
                </a:extLst>
              </p:cNvPr>
              <p:cNvSpPr/>
              <p:nvPr/>
            </p:nvSpPr>
            <p:spPr>
              <a:xfrm>
                <a:off x="3637777" y="2648297"/>
                <a:ext cx="5250902" cy="2201999"/>
              </a:xfrm>
              <a:prstGeom prst="rect">
                <a:avLst/>
              </a:prstGeom>
              <a:solidFill>
                <a:schemeClr val="bg1"/>
              </a:solidFill>
              <a:ln>
                <a:noFill/>
              </a:ln>
            </p:spPr>
            <p:txBody>
              <a:bodyPr rot="0" spcFirstLastPara="0" vertOverflow="overflow" horzOverflow="overflow" vert="horz" wrap="square" lIns="91440" tIns="91440" rIns="91440" bIns="91440" numCol="1" spcCol="0" rtlCol="0" fromWordArt="0" anchor="t" anchorCtr="0" forceAA="0" compatLnSpc="1">
                <a:prstTxWarp prst="textNoShape">
                  <a:avLst/>
                </a:prstTxWarp>
                <a:noAutofit/>
              </a:bodyPr>
              <a:lstStyle/>
              <a:p>
                <a:pPr algn="ctr">
                  <a:lnSpc>
                    <a:spcPct val="95000"/>
                  </a:lnSpc>
                </a:pPr>
                <a:endParaRPr lang="en-US" sz="1200" dirty="0"/>
              </a:p>
            </p:txBody>
          </p:sp>
          <p:pic>
            <p:nvPicPr>
              <p:cNvPr id="68" name="Picture 67">
                <a:extLst>
                  <a:ext uri="{FF2B5EF4-FFF2-40B4-BE49-F238E27FC236}">
                    <a16:creationId xmlns:a16="http://schemas.microsoft.com/office/drawing/2014/main" xmlns="" id="{67A82A98-1ACE-A24E-BAF5-7ADE075FCB67}"/>
                  </a:ext>
                </a:extLst>
              </p:cNvPr>
              <p:cNvPicPr>
                <a:picLocks noChangeAspect="1"/>
              </p:cNvPicPr>
              <p:nvPr/>
            </p:nvPicPr>
            <p:blipFill>
              <a:blip r:embed="rId19">
                <a:extLst>
                  <a:ext uri="{28A0092B-C50C-407E-A947-70E740481C1C}">
                    <a14:useLocalDpi xmlns:a14="http://schemas.microsoft.com/office/drawing/2010/main"/>
                  </a:ext>
                </a:extLst>
              </a:blip>
              <a:stretch>
                <a:fillRect/>
              </a:stretch>
            </p:blipFill>
            <p:spPr>
              <a:xfrm>
                <a:off x="6602942" y="3465490"/>
                <a:ext cx="768842" cy="721674"/>
              </a:xfrm>
              <a:prstGeom prst="rect">
                <a:avLst/>
              </a:prstGeom>
            </p:spPr>
          </p:pic>
          <p:pic>
            <p:nvPicPr>
              <p:cNvPr id="69" name="Picture 68">
                <a:extLst>
                  <a:ext uri="{FF2B5EF4-FFF2-40B4-BE49-F238E27FC236}">
                    <a16:creationId xmlns:a16="http://schemas.microsoft.com/office/drawing/2014/main" xmlns="" id="{1AD1A159-4373-9340-B7EF-988FBA25A32C}"/>
                  </a:ext>
                </a:extLst>
              </p:cNvPr>
              <p:cNvPicPr>
                <a:picLocks noChangeAspect="1"/>
              </p:cNvPicPr>
              <p:nvPr/>
            </p:nvPicPr>
            <p:blipFill>
              <a:blip r:embed="rId20">
                <a:extLst>
                  <a:ext uri="{28A0092B-C50C-407E-A947-70E740481C1C}">
                    <a14:useLocalDpi xmlns:a14="http://schemas.microsoft.com/office/drawing/2010/main"/>
                  </a:ext>
                </a:extLst>
              </a:blip>
              <a:stretch>
                <a:fillRect/>
              </a:stretch>
            </p:blipFill>
            <p:spPr>
              <a:xfrm>
                <a:off x="5574760" y="2773954"/>
                <a:ext cx="1168517" cy="423802"/>
              </a:xfrm>
              <a:prstGeom prst="rect">
                <a:avLst/>
              </a:prstGeom>
            </p:spPr>
          </p:pic>
          <p:pic>
            <p:nvPicPr>
              <p:cNvPr id="70" name="Picture 69">
                <a:extLst>
                  <a:ext uri="{FF2B5EF4-FFF2-40B4-BE49-F238E27FC236}">
                    <a16:creationId xmlns:a16="http://schemas.microsoft.com/office/drawing/2014/main" xmlns="" id="{3D4AF53A-B7F4-8948-90AD-496C874FB79A}"/>
                  </a:ext>
                </a:extLst>
              </p:cNvPr>
              <p:cNvPicPr>
                <a:picLocks noChangeAspect="1"/>
              </p:cNvPicPr>
              <p:nvPr/>
            </p:nvPicPr>
            <p:blipFill>
              <a:blip r:embed="rId21">
                <a:extLst>
                  <a:ext uri="{28A0092B-C50C-407E-A947-70E740481C1C}">
                    <a14:useLocalDpi xmlns:a14="http://schemas.microsoft.com/office/drawing/2010/main"/>
                  </a:ext>
                </a:extLst>
              </a:blip>
              <a:stretch>
                <a:fillRect/>
              </a:stretch>
            </p:blipFill>
            <p:spPr>
              <a:xfrm>
                <a:off x="7272971" y="4196365"/>
                <a:ext cx="1316530" cy="767976"/>
              </a:xfrm>
              <a:prstGeom prst="rect">
                <a:avLst/>
              </a:prstGeom>
            </p:spPr>
          </p:pic>
          <p:pic>
            <p:nvPicPr>
              <p:cNvPr id="84" name="Picture 83">
                <a:extLst>
                  <a:ext uri="{FF2B5EF4-FFF2-40B4-BE49-F238E27FC236}">
                    <a16:creationId xmlns:a16="http://schemas.microsoft.com/office/drawing/2014/main" xmlns="" id="{8217ED5B-056A-2846-ABDA-5F6A6B74EE2B}"/>
                  </a:ext>
                </a:extLst>
              </p:cNvPr>
              <p:cNvPicPr>
                <a:picLocks noChangeAspect="1"/>
              </p:cNvPicPr>
              <p:nvPr/>
            </p:nvPicPr>
            <p:blipFill>
              <a:blip r:embed="rId22">
                <a:extLst>
                  <a:ext uri="{28A0092B-C50C-407E-A947-70E740481C1C}">
                    <a14:useLocalDpi xmlns:a14="http://schemas.microsoft.com/office/drawing/2010/main"/>
                  </a:ext>
                </a:extLst>
              </a:blip>
              <a:stretch>
                <a:fillRect/>
              </a:stretch>
            </p:blipFill>
            <p:spPr>
              <a:xfrm>
                <a:off x="4123231" y="4267154"/>
                <a:ext cx="745568" cy="521637"/>
              </a:xfrm>
              <a:prstGeom prst="rect">
                <a:avLst/>
              </a:prstGeom>
            </p:spPr>
          </p:pic>
          <p:pic>
            <p:nvPicPr>
              <p:cNvPr id="85" name="Picture 84">
                <a:extLst>
                  <a:ext uri="{FF2B5EF4-FFF2-40B4-BE49-F238E27FC236}">
                    <a16:creationId xmlns:a16="http://schemas.microsoft.com/office/drawing/2014/main" xmlns="" id="{3F5034C0-5A6D-2043-AC67-241F135D3CD0}"/>
                  </a:ext>
                </a:extLst>
              </p:cNvPr>
              <p:cNvPicPr>
                <a:picLocks noChangeAspect="1"/>
              </p:cNvPicPr>
              <p:nvPr/>
            </p:nvPicPr>
            <p:blipFill>
              <a:blip r:embed="rId23">
                <a:extLst>
                  <a:ext uri="{28A0092B-C50C-407E-A947-70E740481C1C}">
                    <a14:useLocalDpi xmlns:a14="http://schemas.microsoft.com/office/drawing/2010/main"/>
                  </a:ext>
                </a:extLst>
              </a:blip>
              <a:stretch>
                <a:fillRect/>
              </a:stretch>
            </p:blipFill>
            <p:spPr>
              <a:xfrm>
                <a:off x="4126838" y="3761361"/>
                <a:ext cx="540161" cy="297510"/>
              </a:xfrm>
              <a:prstGeom prst="rect">
                <a:avLst/>
              </a:prstGeom>
            </p:spPr>
          </p:pic>
          <p:pic>
            <p:nvPicPr>
              <p:cNvPr id="87" name="Picture 86">
                <a:extLst>
                  <a:ext uri="{FF2B5EF4-FFF2-40B4-BE49-F238E27FC236}">
                    <a16:creationId xmlns:a16="http://schemas.microsoft.com/office/drawing/2014/main" xmlns="" id="{5A0945AB-04FA-9348-A81D-264B396B594C}"/>
                  </a:ext>
                </a:extLst>
              </p:cNvPr>
              <p:cNvPicPr>
                <a:picLocks noChangeAspect="1"/>
              </p:cNvPicPr>
              <p:nvPr/>
            </p:nvPicPr>
            <p:blipFill>
              <a:blip r:embed="rId24">
                <a:extLst>
                  <a:ext uri="{28A0092B-C50C-407E-A947-70E740481C1C}">
                    <a14:useLocalDpi xmlns:a14="http://schemas.microsoft.com/office/drawing/2010/main"/>
                  </a:ext>
                </a:extLst>
              </a:blip>
              <a:stretch>
                <a:fillRect/>
              </a:stretch>
            </p:blipFill>
            <p:spPr>
              <a:xfrm>
                <a:off x="5559493" y="3537663"/>
                <a:ext cx="777543" cy="577327"/>
              </a:xfrm>
              <a:prstGeom prst="rect">
                <a:avLst/>
              </a:prstGeom>
            </p:spPr>
          </p:pic>
          <p:pic>
            <p:nvPicPr>
              <p:cNvPr id="89" name="Picture 88">
                <a:extLst>
                  <a:ext uri="{FF2B5EF4-FFF2-40B4-BE49-F238E27FC236}">
                    <a16:creationId xmlns:a16="http://schemas.microsoft.com/office/drawing/2014/main" xmlns="" id="{21602715-BFC2-8A4C-8411-EC4B80FF1F14}"/>
                  </a:ext>
                </a:extLst>
              </p:cNvPr>
              <p:cNvPicPr>
                <a:picLocks noChangeAspect="1"/>
              </p:cNvPicPr>
              <p:nvPr/>
            </p:nvPicPr>
            <p:blipFill>
              <a:blip r:embed="rId25"/>
              <a:stretch>
                <a:fillRect/>
              </a:stretch>
            </p:blipFill>
            <p:spPr>
              <a:xfrm>
                <a:off x="7541862" y="3648246"/>
                <a:ext cx="1032479" cy="309330"/>
              </a:xfrm>
              <a:prstGeom prst="rect">
                <a:avLst/>
              </a:prstGeom>
            </p:spPr>
          </p:pic>
          <p:pic>
            <p:nvPicPr>
              <p:cNvPr id="8" name="Picture 7">
                <a:extLst>
                  <a:ext uri="{FF2B5EF4-FFF2-40B4-BE49-F238E27FC236}">
                    <a16:creationId xmlns:a16="http://schemas.microsoft.com/office/drawing/2014/main" xmlns="" id="{59E1FBCA-F40F-D848-BBFA-DC600DB6A5BC}"/>
                  </a:ext>
                </a:extLst>
              </p:cNvPr>
              <p:cNvPicPr>
                <a:picLocks noChangeAspect="1"/>
              </p:cNvPicPr>
              <p:nvPr/>
            </p:nvPicPr>
            <p:blipFill>
              <a:blip r:embed="rId26"/>
              <a:stretch>
                <a:fillRect/>
              </a:stretch>
            </p:blipFill>
            <p:spPr>
              <a:xfrm>
                <a:off x="3833470" y="2758069"/>
                <a:ext cx="1289674" cy="296625"/>
              </a:xfrm>
              <a:prstGeom prst="rect">
                <a:avLst/>
              </a:prstGeom>
            </p:spPr>
          </p:pic>
          <p:pic>
            <p:nvPicPr>
              <p:cNvPr id="9" name="Picture 8">
                <a:extLst>
                  <a:ext uri="{FF2B5EF4-FFF2-40B4-BE49-F238E27FC236}">
                    <a16:creationId xmlns:a16="http://schemas.microsoft.com/office/drawing/2014/main" xmlns="" id="{A8C5F21E-D6A5-7C4B-A176-3ADFEDDA3166}"/>
                  </a:ext>
                </a:extLst>
              </p:cNvPr>
              <p:cNvPicPr>
                <a:picLocks noChangeAspect="1"/>
              </p:cNvPicPr>
              <p:nvPr/>
            </p:nvPicPr>
            <p:blipFill>
              <a:blip r:embed="rId27"/>
              <a:stretch>
                <a:fillRect/>
              </a:stretch>
            </p:blipFill>
            <p:spPr>
              <a:xfrm>
                <a:off x="3798918" y="3139402"/>
                <a:ext cx="1580149" cy="537251"/>
              </a:xfrm>
              <a:prstGeom prst="rect">
                <a:avLst/>
              </a:prstGeom>
            </p:spPr>
          </p:pic>
          <p:pic>
            <p:nvPicPr>
              <p:cNvPr id="12" name="Picture 11">
                <a:extLst>
                  <a:ext uri="{FF2B5EF4-FFF2-40B4-BE49-F238E27FC236}">
                    <a16:creationId xmlns:a16="http://schemas.microsoft.com/office/drawing/2014/main" xmlns="" id="{1522D4B2-4025-4040-8FCF-6A5BDBEE8CAD}"/>
                  </a:ext>
                </a:extLst>
              </p:cNvPr>
              <p:cNvPicPr>
                <a:picLocks noChangeAspect="1"/>
              </p:cNvPicPr>
              <p:nvPr/>
            </p:nvPicPr>
            <p:blipFill>
              <a:blip r:embed="rId28"/>
              <a:stretch>
                <a:fillRect/>
              </a:stretch>
            </p:blipFill>
            <p:spPr>
              <a:xfrm>
                <a:off x="6941366" y="2668383"/>
                <a:ext cx="1769289" cy="586393"/>
              </a:xfrm>
              <a:prstGeom prst="rect">
                <a:avLst/>
              </a:prstGeom>
            </p:spPr>
          </p:pic>
          <p:pic>
            <p:nvPicPr>
              <p:cNvPr id="14" name="Picture 13">
                <a:extLst>
                  <a:ext uri="{FF2B5EF4-FFF2-40B4-BE49-F238E27FC236}">
                    <a16:creationId xmlns:a16="http://schemas.microsoft.com/office/drawing/2014/main" xmlns="" id="{E44FCC52-F098-3F4E-9427-5CF13FD5BA71}"/>
                  </a:ext>
                </a:extLst>
              </p:cNvPr>
              <p:cNvPicPr>
                <a:picLocks noChangeAspect="1"/>
              </p:cNvPicPr>
              <p:nvPr/>
            </p:nvPicPr>
            <p:blipFill>
              <a:blip r:embed="rId29"/>
              <a:stretch>
                <a:fillRect/>
              </a:stretch>
            </p:blipFill>
            <p:spPr>
              <a:xfrm>
                <a:off x="5533511" y="4341919"/>
                <a:ext cx="1111250" cy="438150"/>
              </a:xfrm>
              <a:prstGeom prst="rect">
                <a:avLst/>
              </a:prstGeom>
            </p:spPr>
          </p:pic>
        </p:grpSp>
      </p:grpSp>
      <p:sp>
        <p:nvSpPr>
          <p:cNvPr id="13" name="Title 12">
            <a:extLst>
              <a:ext uri="{FF2B5EF4-FFF2-40B4-BE49-F238E27FC236}">
                <a16:creationId xmlns:a16="http://schemas.microsoft.com/office/drawing/2014/main" xmlns="" id="{71970F80-8C99-5F46-8D47-38365B77782E}"/>
              </a:ext>
            </a:extLst>
          </p:cNvPr>
          <p:cNvSpPr>
            <a:spLocks noGrp="1"/>
          </p:cNvSpPr>
          <p:nvPr>
            <p:ph type="title"/>
          </p:nvPr>
        </p:nvSpPr>
        <p:spPr>
          <a:xfrm>
            <a:off x="457201" y="197890"/>
            <a:ext cx="8226356" cy="344979"/>
          </a:xfrm>
        </p:spPr>
        <p:txBody>
          <a:bodyPr/>
          <a:lstStyle/>
          <a:p>
            <a:r>
              <a:rPr lang="en-US" dirty="0"/>
              <a:t>McAfee </a:t>
            </a:r>
            <a:r>
              <a:rPr lang="en-US" b="1" dirty="0">
                <a:solidFill>
                  <a:schemeClr val="bg2"/>
                </a:solidFill>
              </a:rPr>
              <a:t>M</a:t>
            </a:r>
            <a:r>
              <a:rPr lang="en-US" b="1" dirty="0"/>
              <a:t>VISION Cloud </a:t>
            </a:r>
            <a:r>
              <a:rPr lang="en-US" dirty="0"/>
              <a:t>protects </a:t>
            </a:r>
            <a:r>
              <a:rPr lang="en-US" b="1" i="1" dirty="0"/>
              <a:t>ALL</a:t>
            </a:r>
            <a:r>
              <a:rPr lang="en-US" dirty="0"/>
              <a:t> customer data in the cloud</a:t>
            </a:r>
          </a:p>
        </p:txBody>
      </p:sp>
      <p:sp>
        <p:nvSpPr>
          <p:cNvPr id="4" name="Rectangle 3">
            <a:extLst>
              <a:ext uri="{FF2B5EF4-FFF2-40B4-BE49-F238E27FC236}">
                <a16:creationId xmlns:a16="http://schemas.microsoft.com/office/drawing/2014/main" xmlns="" id="{6F53BE17-85DB-8843-9739-A2A3256C38F4}"/>
              </a:ext>
            </a:extLst>
          </p:cNvPr>
          <p:cNvSpPr/>
          <p:nvPr/>
        </p:nvSpPr>
        <p:spPr>
          <a:xfrm>
            <a:off x="-80956" y="4445903"/>
            <a:ext cx="2996125" cy="343495"/>
          </a:xfrm>
          <a:prstGeom prst="rect">
            <a:avLst/>
          </a:prstGeom>
          <a:noFill/>
          <a:ln>
            <a:noFill/>
          </a:ln>
        </p:spPr>
        <p:txBody>
          <a:bodyPr vert="horz" wrap="square" lIns="91440" tIns="91440" rIns="91440" bIns="91440" numCol="1" rtlCol="0" anchor="ctr" anchorCtr="0" compatLnSpc="1">
            <a:prstTxWarp prst="textNoShape">
              <a:avLst/>
            </a:prstTxWarp>
          </a:bodyPr>
          <a:lstStyle/>
          <a:p>
            <a:pPr algn="ctr">
              <a:lnSpc>
                <a:spcPct val="95000"/>
              </a:lnSpc>
            </a:pPr>
            <a:r>
              <a:rPr lang="en-US" b="1" dirty="0">
                <a:solidFill>
                  <a:schemeClr val="bg2"/>
                </a:solidFill>
              </a:rPr>
              <a:t>M</a:t>
            </a:r>
            <a:r>
              <a:rPr lang="en-US" b="1" dirty="0"/>
              <a:t>VISION</a:t>
            </a:r>
            <a:r>
              <a:rPr lang="en-US" dirty="0">
                <a:solidFill>
                  <a:schemeClr val="bg1"/>
                </a:solidFill>
              </a:rPr>
              <a:t> </a:t>
            </a:r>
            <a:r>
              <a:rPr lang="en-US" b="1" dirty="0"/>
              <a:t>Cloud</a:t>
            </a:r>
          </a:p>
        </p:txBody>
      </p:sp>
      <p:sp>
        <p:nvSpPr>
          <p:cNvPr id="65" name="Rectangle 64"/>
          <p:cNvSpPr/>
          <p:nvPr/>
        </p:nvSpPr>
        <p:spPr>
          <a:xfrm>
            <a:off x="113358" y="1806841"/>
            <a:ext cx="2996124" cy="755538"/>
          </a:xfrm>
          <a:prstGeom prst="rect">
            <a:avLst/>
          </a:prstGeom>
          <a:solidFill>
            <a:schemeClr val="bg1"/>
          </a:solidFill>
          <a:ln w="19050">
            <a:solidFill>
              <a:schemeClr val="accent2"/>
            </a:solidFill>
          </a:ln>
          <a:effectLst/>
        </p:spPr>
        <p:txBody>
          <a:bodyPr wrap="square" tIns="45720" bIns="45720" rtlCol="0" anchor="t">
            <a:noAutofit/>
          </a:bodyPr>
          <a:lstStyle/>
          <a:p>
            <a:pPr marL="0" marR="0" lvl="0" indent="0" algn="ctr" defTabSz="914339" rtl="0" eaLnBrk="1" fontAlgn="auto" latinLnBrk="0" hangingPunct="1">
              <a:lnSpc>
                <a:spcPct val="95000"/>
              </a:lnSpc>
              <a:spcBef>
                <a:spcPts val="0"/>
              </a:spcBef>
              <a:spcAft>
                <a:spcPts val="0"/>
              </a:spcAft>
              <a:buClrTx/>
              <a:buSzTx/>
              <a:buFontTx/>
              <a:buNone/>
              <a:tabLst/>
              <a:defRPr/>
            </a:pPr>
            <a:endParaRPr kumimoji="0" lang="en-US" sz="1200" b="1" i="0" u="none" strike="noStrike" kern="0" cap="none" spc="0" normalizeH="0" baseline="0" noProof="0" dirty="0">
              <a:ln>
                <a:noFill/>
              </a:ln>
              <a:solidFill>
                <a:srgbClr val="53565A"/>
              </a:solidFill>
              <a:effectLst/>
              <a:uLnTx/>
              <a:uFillTx/>
              <a:latin typeface="Open Sans"/>
              <a:ea typeface="+mn-ea"/>
              <a:cs typeface="+mn-cs"/>
            </a:endParaRPr>
          </a:p>
        </p:txBody>
      </p:sp>
      <p:sp>
        <p:nvSpPr>
          <p:cNvPr id="118" name="Rectangle 117"/>
          <p:cNvSpPr/>
          <p:nvPr/>
        </p:nvSpPr>
        <p:spPr>
          <a:xfrm>
            <a:off x="108031" y="2659318"/>
            <a:ext cx="2977714" cy="672882"/>
          </a:xfrm>
          <a:prstGeom prst="rect">
            <a:avLst/>
          </a:prstGeom>
          <a:solidFill>
            <a:schemeClr val="bg1"/>
          </a:solidFill>
          <a:ln w="19050">
            <a:solidFill>
              <a:schemeClr val="accent2"/>
            </a:solidFill>
          </a:ln>
          <a:effectLst/>
        </p:spPr>
        <p:txBody>
          <a:bodyPr wrap="square" tIns="45720" bIns="45720" rtlCol="0" anchor="t">
            <a:noAutofit/>
          </a:bodyPr>
          <a:lstStyle/>
          <a:p>
            <a:pPr marL="0" marR="0" lvl="0" indent="0" algn="ctr" defTabSz="914339" rtl="0" eaLnBrk="1" fontAlgn="auto" latinLnBrk="0" hangingPunct="1">
              <a:spcBef>
                <a:spcPts val="0"/>
              </a:spcBef>
              <a:spcAft>
                <a:spcPts val="0"/>
              </a:spcAft>
              <a:buClrTx/>
              <a:buSzTx/>
              <a:buFontTx/>
              <a:buNone/>
              <a:tabLst/>
              <a:defRPr/>
            </a:pPr>
            <a:endParaRPr kumimoji="0" lang="en-US" sz="1200" b="1" i="0" u="none" strike="noStrike" kern="0" cap="none" spc="0" normalizeH="0" baseline="0" noProof="0" dirty="0">
              <a:ln>
                <a:noFill/>
              </a:ln>
              <a:solidFill>
                <a:srgbClr val="53565A"/>
              </a:solidFill>
              <a:effectLst/>
              <a:uLnTx/>
              <a:uFillTx/>
              <a:latin typeface="Open Sans"/>
              <a:ea typeface="+mn-ea"/>
              <a:cs typeface="+mn-cs"/>
            </a:endParaRPr>
          </a:p>
        </p:txBody>
      </p:sp>
      <p:grpSp>
        <p:nvGrpSpPr>
          <p:cNvPr id="10" name="Group 9">
            <a:extLst>
              <a:ext uri="{FF2B5EF4-FFF2-40B4-BE49-F238E27FC236}">
                <a16:creationId xmlns:a16="http://schemas.microsoft.com/office/drawing/2014/main" xmlns="" id="{D83F3781-2700-C549-8FEC-CCB3EA7C9EDC}"/>
              </a:ext>
            </a:extLst>
          </p:cNvPr>
          <p:cNvGrpSpPr/>
          <p:nvPr/>
        </p:nvGrpSpPr>
        <p:grpSpPr>
          <a:xfrm>
            <a:off x="214084" y="2754379"/>
            <a:ext cx="697211" cy="552342"/>
            <a:chOff x="2672875" y="1693189"/>
            <a:chExt cx="749329" cy="593631"/>
          </a:xfrm>
        </p:grpSpPr>
        <p:grpSp>
          <p:nvGrpSpPr>
            <p:cNvPr id="39" name="Group 38">
              <a:extLst>
                <a:ext uri="{FF2B5EF4-FFF2-40B4-BE49-F238E27FC236}">
                  <a16:creationId xmlns:a16="http://schemas.microsoft.com/office/drawing/2014/main" xmlns="" id="{A644069D-F7EA-B942-846A-3D82E98E88A6}"/>
                </a:ext>
              </a:extLst>
            </p:cNvPr>
            <p:cNvGrpSpPr/>
            <p:nvPr/>
          </p:nvGrpSpPr>
          <p:grpSpPr>
            <a:xfrm>
              <a:off x="2685861" y="1693189"/>
              <a:ext cx="736343" cy="434757"/>
              <a:chOff x="5927725" y="1739900"/>
              <a:chExt cx="298450" cy="176213"/>
            </a:xfrm>
          </p:grpSpPr>
          <p:sp>
            <p:nvSpPr>
              <p:cNvPr id="40" name="Freeform 163">
                <a:extLst>
                  <a:ext uri="{FF2B5EF4-FFF2-40B4-BE49-F238E27FC236}">
                    <a16:creationId xmlns:a16="http://schemas.microsoft.com/office/drawing/2014/main" xmlns="" id="{AF12342F-794D-9146-8B7E-6D5F0092442B}"/>
                  </a:ext>
                </a:extLst>
              </p:cNvPr>
              <p:cNvSpPr>
                <a:spLocks/>
              </p:cNvSpPr>
              <p:nvPr/>
            </p:nvSpPr>
            <p:spPr bwMode="auto">
              <a:xfrm>
                <a:off x="5940425" y="1752600"/>
                <a:ext cx="271463" cy="150813"/>
              </a:xfrm>
              <a:custGeom>
                <a:avLst/>
                <a:gdLst>
                  <a:gd name="T0" fmla="*/ 103 w 684"/>
                  <a:gd name="T1" fmla="*/ 191 h 377"/>
                  <a:gd name="T2" fmla="*/ 1 w 684"/>
                  <a:gd name="T3" fmla="*/ 274 h 377"/>
                  <a:gd name="T4" fmla="*/ 23 w 684"/>
                  <a:gd name="T5" fmla="*/ 342 h 377"/>
                  <a:gd name="T6" fmla="*/ 128 w 684"/>
                  <a:gd name="T7" fmla="*/ 377 h 377"/>
                  <a:gd name="T8" fmla="*/ 128 w 684"/>
                  <a:gd name="T9" fmla="*/ 377 h 377"/>
                  <a:gd name="T10" fmla="*/ 139 w 684"/>
                  <a:gd name="T11" fmla="*/ 377 h 377"/>
                  <a:gd name="T12" fmla="*/ 141 w 684"/>
                  <a:gd name="T13" fmla="*/ 377 h 377"/>
                  <a:gd name="T14" fmla="*/ 525 w 684"/>
                  <a:gd name="T15" fmla="*/ 377 h 377"/>
                  <a:gd name="T16" fmla="*/ 532 w 684"/>
                  <a:gd name="T17" fmla="*/ 377 h 377"/>
                  <a:gd name="T18" fmla="*/ 683 w 684"/>
                  <a:gd name="T19" fmla="*/ 254 h 377"/>
                  <a:gd name="T20" fmla="*/ 576 w 684"/>
                  <a:gd name="T21" fmla="*/ 131 h 377"/>
                  <a:gd name="T22" fmla="*/ 562 w 684"/>
                  <a:gd name="T23" fmla="*/ 130 h 377"/>
                  <a:gd name="T24" fmla="*/ 560 w 684"/>
                  <a:gd name="T25" fmla="*/ 117 h 377"/>
                  <a:gd name="T26" fmla="*/ 426 w 684"/>
                  <a:gd name="T27" fmla="*/ 1 h 377"/>
                  <a:gd name="T28" fmla="*/ 408 w 684"/>
                  <a:gd name="T29" fmla="*/ 0 h 377"/>
                  <a:gd name="T30" fmla="*/ 272 w 684"/>
                  <a:gd name="T31" fmla="*/ 88 h 377"/>
                  <a:gd name="T32" fmla="*/ 260 w 684"/>
                  <a:gd name="T33" fmla="*/ 107 h 377"/>
                  <a:gd name="T34" fmla="*/ 248 w 684"/>
                  <a:gd name="T35" fmla="*/ 103 h 377"/>
                  <a:gd name="T36" fmla="*/ 211 w 684"/>
                  <a:gd name="T37" fmla="*/ 99 h 377"/>
                  <a:gd name="T38" fmla="*/ 126 w 684"/>
                  <a:gd name="T39" fmla="*/ 176 h 377"/>
                  <a:gd name="T40" fmla="*/ 124 w 684"/>
                  <a:gd name="T41" fmla="*/ 192 h 377"/>
                  <a:gd name="T42" fmla="*/ 107 w 684"/>
                  <a:gd name="T43" fmla="*/ 191 h 377"/>
                  <a:gd name="T44" fmla="*/ 103 w 684"/>
                  <a:gd name="T45" fmla="*/ 191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84" h="377">
                    <a:moveTo>
                      <a:pt x="103" y="191"/>
                    </a:moveTo>
                    <a:cubicBezTo>
                      <a:pt x="73" y="191"/>
                      <a:pt x="5" y="199"/>
                      <a:pt x="1" y="274"/>
                    </a:cubicBezTo>
                    <a:cubicBezTo>
                      <a:pt x="0" y="303"/>
                      <a:pt x="7" y="325"/>
                      <a:pt x="23" y="342"/>
                    </a:cubicBezTo>
                    <a:cubicBezTo>
                      <a:pt x="53" y="374"/>
                      <a:pt x="106" y="377"/>
                      <a:pt x="128" y="377"/>
                    </a:cubicBezTo>
                    <a:cubicBezTo>
                      <a:pt x="128" y="377"/>
                      <a:pt x="128" y="377"/>
                      <a:pt x="128" y="377"/>
                    </a:cubicBezTo>
                    <a:cubicBezTo>
                      <a:pt x="135" y="377"/>
                      <a:pt x="139" y="377"/>
                      <a:pt x="139" y="377"/>
                    </a:cubicBezTo>
                    <a:cubicBezTo>
                      <a:pt x="141" y="377"/>
                      <a:pt x="141" y="377"/>
                      <a:pt x="141" y="377"/>
                    </a:cubicBezTo>
                    <a:cubicBezTo>
                      <a:pt x="525" y="377"/>
                      <a:pt x="525" y="377"/>
                      <a:pt x="525" y="377"/>
                    </a:cubicBezTo>
                    <a:cubicBezTo>
                      <a:pt x="526" y="377"/>
                      <a:pt x="528" y="377"/>
                      <a:pt x="532" y="377"/>
                    </a:cubicBezTo>
                    <a:cubicBezTo>
                      <a:pt x="567" y="377"/>
                      <a:pt x="683" y="368"/>
                      <a:pt x="683" y="254"/>
                    </a:cubicBezTo>
                    <a:cubicBezTo>
                      <a:pt x="683" y="248"/>
                      <a:pt x="684" y="136"/>
                      <a:pt x="576" y="131"/>
                    </a:cubicBezTo>
                    <a:cubicBezTo>
                      <a:pt x="562" y="130"/>
                      <a:pt x="562" y="130"/>
                      <a:pt x="562" y="130"/>
                    </a:cubicBezTo>
                    <a:cubicBezTo>
                      <a:pt x="560" y="117"/>
                      <a:pt x="560" y="117"/>
                      <a:pt x="560" y="117"/>
                    </a:cubicBezTo>
                    <a:cubicBezTo>
                      <a:pt x="559" y="113"/>
                      <a:pt x="534" y="8"/>
                      <a:pt x="426" y="1"/>
                    </a:cubicBezTo>
                    <a:cubicBezTo>
                      <a:pt x="420" y="0"/>
                      <a:pt x="414" y="0"/>
                      <a:pt x="408" y="0"/>
                    </a:cubicBezTo>
                    <a:cubicBezTo>
                      <a:pt x="327" y="0"/>
                      <a:pt x="304" y="37"/>
                      <a:pt x="272" y="88"/>
                    </a:cubicBezTo>
                    <a:cubicBezTo>
                      <a:pt x="260" y="107"/>
                      <a:pt x="260" y="107"/>
                      <a:pt x="260" y="107"/>
                    </a:cubicBezTo>
                    <a:cubicBezTo>
                      <a:pt x="248" y="103"/>
                      <a:pt x="248" y="103"/>
                      <a:pt x="248" y="103"/>
                    </a:cubicBezTo>
                    <a:cubicBezTo>
                      <a:pt x="247" y="103"/>
                      <a:pt x="232" y="99"/>
                      <a:pt x="211" y="99"/>
                    </a:cubicBezTo>
                    <a:cubicBezTo>
                      <a:pt x="161" y="99"/>
                      <a:pt x="132" y="125"/>
                      <a:pt x="126" y="176"/>
                    </a:cubicBezTo>
                    <a:cubicBezTo>
                      <a:pt x="124" y="192"/>
                      <a:pt x="124" y="192"/>
                      <a:pt x="124" y="192"/>
                    </a:cubicBezTo>
                    <a:cubicBezTo>
                      <a:pt x="107" y="191"/>
                      <a:pt x="107" y="191"/>
                      <a:pt x="107" y="191"/>
                    </a:cubicBezTo>
                    <a:cubicBezTo>
                      <a:pt x="107" y="191"/>
                      <a:pt x="105" y="191"/>
                      <a:pt x="103" y="19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Freeform 164">
                <a:extLst>
                  <a:ext uri="{FF2B5EF4-FFF2-40B4-BE49-F238E27FC236}">
                    <a16:creationId xmlns:a16="http://schemas.microsoft.com/office/drawing/2014/main" xmlns="" id="{C98D2907-F7CD-614B-A0A9-5D88991D1622}"/>
                  </a:ext>
                </a:extLst>
              </p:cNvPr>
              <p:cNvSpPr>
                <a:spLocks/>
              </p:cNvSpPr>
              <p:nvPr/>
            </p:nvSpPr>
            <p:spPr bwMode="auto">
              <a:xfrm>
                <a:off x="6076950" y="1752600"/>
                <a:ext cx="134938" cy="150813"/>
              </a:xfrm>
              <a:custGeom>
                <a:avLst/>
                <a:gdLst>
                  <a:gd name="T0" fmla="*/ 0 w 342"/>
                  <a:gd name="T1" fmla="*/ 377 h 377"/>
                  <a:gd name="T2" fmla="*/ 183 w 342"/>
                  <a:gd name="T3" fmla="*/ 377 h 377"/>
                  <a:gd name="T4" fmla="*/ 187 w 342"/>
                  <a:gd name="T5" fmla="*/ 377 h 377"/>
                  <a:gd name="T6" fmla="*/ 190 w 342"/>
                  <a:gd name="T7" fmla="*/ 377 h 377"/>
                  <a:gd name="T8" fmla="*/ 197 w 342"/>
                  <a:gd name="T9" fmla="*/ 377 h 377"/>
                  <a:gd name="T10" fmla="*/ 206 w 342"/>
                  <a:gd name="T11" fmla="*/ 376 h 377"/>
                  <a:gd name="T12" fmla="*/ 341 w 342"/>
                  <a:gd name="T13" fmla="*/ 254 h 377"/>
                  <a:gd name="T14" fmla="*/ 234 w 342"/>
                  <a:gd name="T15" fmla="*/ 131 h 377"/>
                  <a:gd name="T16" fmla="*/ 220 w 342"/>
                  <a:gd name="T17" fmla="*/ 130 h 377"/>
                  <a:gd name="T18" fmla="*/ 218 w 342"/>
                  <a:gd name="T19" fmla="*/ 117 h 377"/>
                  <a:gd name="T20" fmla="*/ 84 w 342"/>
                  <a:gd name="T21" fmla="*/ 1 h 377"/>
                  <a:gd name="T22" fmla="*/ 66 w 342"/>
                  <a:gd name="T23" fmla="*/ 0 h 377"/>
                  <a:gd name="T24" fmla="*/ 65 w 342"/>
                  <a:gd name="T25" fmla="*/ 0 h 377"/>
                  <a:gd name="T26" fmla="*/ 53 w 342"/>
                  <a:gd name="T27" fmla="*/ 0 h 377"/>
                  <a:gd name="T28" fmla="*/ 49 w 342"/>
                  <a:gd name="T29" fmla="*/ 1 h 377"/>
                  <a:gd name="T30" fmla="*/ 41 w 342"/>
                  <a:gd name="T31" fmla="*/ 1 h 377"/>
                  <a:gd name="T32" fmla="*/ 37 w 342"/>
                  <a:gd name="T33" fmla="*/ 2 h 377"/>
                  <a:gd name="T34" fmla="*/ 28 w 342"/>
                  <a:gd name="T35" fmla="*/ 3 h 377"/>
                  <a:gd name="T36" fmla="*/ 22 w 342"/>
                  <a:gd name="T37" fmla="*/ 5 h 377"/>
                  <a:gd name="T38" fmla="*/ 19 w 342"/>
                  <a:gd name="T39" fmla="*/ 5 h 377"/>
                  <a:gd name="T40" fmla="*/ 0 w 342"/>
                  <a:gd name="T41" fmla="*/ 13 h 377"/>
                  <a:gd name="T42" fmla="*/ 0 w 342"/>
                  <a:gd name="T43" fmla="*/ 13 h 377"/>
                  <a:gd name="T44" fmla="*/ 0 w 342"/>
                  <a:gd name="T45" fmla="*/ 377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42" h="377">
                    <a:moveTo>
                      <a:pt x="0" y="377"/>
                    </a:moveTo>
                    <a:cubicBezTo>
                      <a:pt x="183" y="377"/>
                      <a:pt x="183" y="377"/>
                      <a:pt x="183" y="377"/>
                    </a:cubicBezTo>
                    <a:cubicBezTo>
                      <a:pt x="183" y="377"/>
                      <a:pt x="185" y="377"/>
                      <a:pt x="187" y="377"/>
                    </a:cubicBezTo>
                    <a:cubicBezTo>
                      <a:pt x="188" y="377"/>
                      <a:pt x="189" y="377"/>
                      <a:pt x="190" y="377"/>
                    </a:cubicBezTo>
                    <a:cubicBezTo>
                      <a:pt x="192" y="377"/>
                      <a:pt x="195" y="377"/>
                      <a:pt x="197" y="377"/>
                    </a:cubicBezTo>
                    <a:cubicBezTo>
                      <a:pt x="200" y="376"/>
                      <a:pt x="203" y="376"/>
                      <a:pt x="206" y="376"/>
                    </a:cubicBezTo>
                    <a:cubicBezTo>
                      <a:pt x="252" y="373"/>
                      <a:pt x="341" y="354"/>
                      <a:pt x="341" y="254"/>
                    </a:cubicBezTo>
                    <a:cubicBezTo>
                      <a:pt x="341" y="248"/>
                      <a:pt x="342" y="136"/>
                      <a:pt x="234" y="131"/>
                    </a:cubicBezTo>
                    <a:cubicBezTo>
                      <a:pt x="220" y="130"/>
                      <a:pt x="220" y="130"/>
                      <a:pt x="220" y="130"/>
                    </a:cubicBezTo>
                    <a:cubicBezTo>
                      <a:pt x="218" y="117"/>
                      <a:pt x="218" y="117"/>
                      <a:pt x="218" y="117"/>
                    </a:cubicBezTo>
                    <a:cubicBezTo>
                      <a:pt x="217" y="113"/>
                      <a:pt x="192" y="8"/>
                      <a:pt x="84" y="1"/>
                    </a:cubicBezTo>
                    <a:cubicBezTo>
                      <a:pt x="78" y="0"/>
                      <a:pt x="72" y="0"/>
                      <a:pt x="66" y="0"/>
                    </a:cubicBezTo>
                    <a:cubicBezTo>
                      <a:pt x="65" y="0"/>
                      <a:pt x="65" y="0"/>
                      <a:pt x="65" y="0"/>
                    </a:cubicBezTo>
                    <a:cubicBezTo>
                      <a:pt x="61" y="0"/>
                      <a:pt x="57" y="0"/>
                      <a:pt x="53" y="0"/>
                    </a:cubicBezTo>
                    <a:cubicBezTo>
                      <a:pt x="52" y="0"/>
                      <a:pt x="50" y="0"/>
                      <a:pt x="49" y="1"/>
                    </a:cubicBezTo>
                    <a:cubicBezTo>
                      <a:pt x="46" y="1"/>
                      <a:pt x="44" y="1"/>
                      <a:pt x="41" y="1"/>
                    </a:cubicBezTo>
                    <a:cubicBezTo>
                      <a:pt x="40" y="1"/>
                      <a:pt x="38" y="2"/>
                      <a:pt x="37" y="2"/>
                    </a:cubicBezTo>
                    <a:cubicBezTo>
                      <a:pt x="34" y="2"/>
                      <a:pt x="31" y="3"/>
                      <a:pt x="28" y="3"/>
                    </a:cubicBezTo>
                    <a:cubicBezTo>
                      <a:pt x="26" y="4"/>
                      <a:pt x="24" y="4"/>
                      <a:pt x="22" y="5"/>
                    </a:cubicBezTo>
                    <a:cubicBezTo>
                      <a:pt x="21" y="5"/>
                      <a:pt x="20" y="5"/>
                      <a:pt x="19" y="5"/>
                    </a:cubicBezTo>
                    <a:cubicBezTo>
                      <a:pt x="12" y="7"/>
                      <a:pt x="6" y="10"/>
                      <a:pt x="0" y="13"/>
                    </a:cubicBezTo>
                    <a:cubicBezTo>
                      <a:pt x="0" y="13"/>
                      <a:pt x="0" y="13"/>
                      <a:pt x="0" y="13"/>
                    </a:cubicBezTo>
                    <a:lnTo>
                      <a:pt x="0" y="377"/>
                    </a:lnTo>
                    <a:close/>
                  </a:path>
                </a:pathLst>
              </a:custGeom>
              <a:solidFill>
                <a:srgbClr val="DCDCD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Freeform 165">
                <a:extLst>
                  <a:ext uri="{FF2B5EF4-FFF2-40B4-BE49-F238E27FC236}">
                    <a16:creationId xmlns:a16="http://schemas.microsoft.com/office/drawing/2014/main" xmlns="" id="{FE301215-8074-974C-979B-1E19A37830C8}"/>
                  </a:ext>
                </a:extLst>
              </p:cNvPr>
              <p:cNvSpPr>
                <a:spLocks noEditPoints="1"/>
              </p:cNvSpPr>
              <p:nvPr/>
            </p:nvSpPr>
            <p:spPr bwMode="auto">
              <a:xfrm>
                <a:off x="5927725" y="1739900"/>
                <a:ext cx="298450" cy="176213"/>
              </a:xfrm>
              <a:custGeom>
                <a:avLst/>
                <a:gdLst>
                  <a:gd name="T0" fmla="*/ 163 w 753"/>
                  <a:gd name="T1" fmla="*/ 446 h 446"/>
                  <a:gd name="T2" fmla="*/ 163 w 753"/>
                  <a:gd name="T3" fmla="*/ 446 h 446"/>
                  <a:gd name="T4" fmla="*/ 33 w 753"/>
                  <a:gd name="T5" fmla="*/ 401 h 446"/>
                  <a:gd name="T6" fmla="*/ 2 w 753"/>
                  <a:gd name="T7" fmla="*/ 307 h 446"/>
                  <a:gd name="T8" fmla="*/ 129 w 753"/>
                  <a:gd name="T9" fmla="*/ 192 h 446"/>
                  <a:gd name="T10" fmla="*/ 246 w 753"/>
                  <a:gd name="T11" fmla="*/ 99 h 446"/>
                  <a:gd name="T12" fmla="*/ 279 w 753"/>
                  <a:gd name="T13" fmla="*/ 102 h 446"/>
                  <a:gd name="T14" fmla="*/ 443 w 753"/>
                  <a:gd name="T15" fmla="*/ 0 h 446"/>
                  <a:gd name="T16" fmla="*/ 464 w 753"/>
                  <a:gd name="T17" fmla="*/ 1 h 446"/>
                  <a:gd name="T18" fmla="*/ 625 w 753"/>
                  <a:gd name="T19" fmla="*/ 133 h 446"/>
                  <a:gd name="T20" fmla="*/ 752 w 753"/>
                  <a:gd name="T21" fmla="*/ 289 h 446"/>
                  <a:gd name="T22" fmla="*/ 567 w 753"/>
                  <a:gd name="T23" fmla="*/ 446 h 446"/>
                  <a:gd name="T24" fmla="*/ 559 w 753"/>
                  <a:gd name="T25" fmla="*/ 446 h 446"/>
                  <a:gd name="T26" fmla="*/ 176 w 753"/>
                  <a:gd name="T27" fmla="*/ 446 h 446"/>
                  <a:gd name="T28" fmla="*/ 163 w 753"/>
                  <a:gd name="T29" fmla="*/ 446 h 446"/>
                  <a:gd name="T30" fmla="*/ 138 w 753"/>
                  <a:gd name="T31" fmla="*/ 226 h 446"/>
                  <a:gd name="T32" fmla="*/ 36 w 753"/>
                  <a:gd name="T33" fmla="*/ 309 h 446"/>
                  <a:gd name="T34" fmla="*/ 58 w 753"/>
                  <a:gd name="T35" fmla="*/ 377 h 446"/>
                  <a:gd name="T36" fmla="*/ 163 w 753"/>
                  <a:gd name="T37" fmla="*/ 412 h 446"/>
                  <a:gd name="T38" fmla="*/ 163 w 753"/>
                  <a:gd name="T39" fmla="*/ 412 h 446"/>
                  <a:gd name="T40" fmla="*/ 174 w 753"/>
                  <a:gd name="T41" fmla="*/ 412 h 446"/>
                  <a:gd name="T42" fmla="*/ 176 w 753"/>
                  <a:gd name="T43" fmla="*/ 412 h 446"/>
                  <a:gd name="T44" fmla="*/ 560 w 753"/>
                  <a:gd name="T45" fmla="*/ 412 h 446"/>
                  <a:gd name="T46" fmla="*/ 567 w 753"/>
                  <a:gd name="T47" fmla="*/ 412 h 446"/>
                  <a:gd name="T48" fmla="*/ 718 w 753"/>
                  <a:gd name="T49" fmla="*/ 289 h 446"/>
                  <a:gd name="T50" fmla="*/ 611 w 753"/>
                  <a:gd name="T51" fmla="*/ 166 h 446"/>
                  <a:gd name="T52" fmla="*/ 597 w 753"/>
                  <a:gd name="T53" fmla="*/ 165 h 446"/>
                  <a:gd name="T54" fmla="*/ 595 w 753"/>
                  <a:gd name="T55" fmla="*/ 152 h 446"/>
                  <a:gd name="T56" fmla="*/ 461 w 753"/>
                  <a:gd name="T57" fmla="*/ 36 h 446"/>
                  <a:gd name="T58" fmla="*/ 443 w 753"/>
                  <a:gd name="T59" fmla="*/ 35 h 446"/>
                  <a:gd name="T60" fmla="*/ 307 w 753"/>
                  <a:gd name="T61" fmla="*/ 123 h 446"/>
                  <a:gd name="T62" fmla="*/ 295 w 753"/>
                  <a:gd name="T63" fmla="*/ 142 h 446"/>
                  <a:gd name="T64" fmla="*/ 283 w 753"/>
                  <a:gd name="T65" fmla="*/ 138 h 446"/>
                  <a:gd name="T66" fmla="*/ 246 w 753"/>
                  <a:gd name="T67" fmla="*/ 134 h 446"/>
                  <a:gd name="T68" fmla="*/ 161 w 753"/>
                  <a:gd name="T69" fmla="*/ 211 h 446"/>
                  <a:gd name="T70" fmla="*/ 159 w 753"/>
                  <a:gd name="T71" fmla="*/ 227 h 446"/>
                  <a:gd name="T72" fmla="*/ 142 w 753"/>
                  <a:gd name="T73" fmla="*/ 226 h 446"/>
                  <a:gd name="T74" fmla="*/ 138 w 753"/>
                  <a:gd name="T75" fmla="*/ 226 h 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53" h="446">
                    <a:moveTo>
                      <a:pt x="163" y="446"/>
                    </a:moveTo>
                    <a:cubicBezTo>
                      <a:pt x="163" y="446"/>
                      <a:pt x="163" y="446"/>
                      <a:pt x="163" y="446"/>
                    </a:cubicBezTo>
                    <a:cubicBezTo>
                      <a:pt x="130" y="446"/>
                      <a:pt x="70" y="441"/>
                      <a:pt x="33" y="401"/>
                    </a:cubicBezTo>
                    <a:cubicBezTo>
                      <a:pt x="10" y="377"/>
                      <a:pt x="0" y="346"/>
                      <a:pt x="2" y="307"/>
                    </a:cubicBezTo>
                    <a:cubicBezTo>
                      <a:pt x="5" y="226"/>
                      <a:pt x="68" y="195"/>
                      <a:pt x="129" y="192"/>
                    </a:cubicBezTo>
                    <a:cubicBezTo>
                      <a:pt x="142" y="133"/>
                      <a:pt x="184" y="99"/>
                      <a:pt x="246" y="99"/>
                    </a:cubicBezTo>
                    <a:cubicBezTo>
                      <a:pt x="259" y="99"/>
                      <a:pt x="271" y="101"/>
                      <a:pt x="279" y="102"/>
                    </a:cubicBezTo>
                    <a:cubicBezTo>
                      <a:pt x="311" y="52"/>
                      <a:pt x="345" y="0"/>
                      <a:pt x="443" y="0"/>
                    </a:cubicBezTo>
                    <a:cubicBezTo>
                      <a:pt x="449" y="0"/>
                      <a:pt x="456" y="1"/>
                      <a:pt x="464" y="1"/>
                    </a:cubicBezTo>
                    <a:cubicBezTo>
                      <a:pt x="573" y="8"/>
                      <a:pt x="613" y="99"/>
                      <a:pt x="625" y="133"/>
                    </a:cubicBezTo>
                    <a:cubicBezTo>
                      <a:pt x="728" y="144"/>
                      <a:pt x="753" y="239"/>
                      <a:pt x="752" y="289"/>
                    </a:cubicBezTo>
                    <a:cubicBezTo>
                      <a:pt x="752" y="365"/>
                      <a:pt x="704" y="446"/>
                      <a:pt x="567" y="446"/>
                    </a:cubicBezTo>
                    <a:cubicBezTo>
                      <a:pt x="563" y="446"/>
                      <a:pt x="560" y="446"/>
                      <a:pt x="559" y="446"/>
                    </a:cubicBezTo>
                    <a:cubicBezTo>
                      <a:pt x="176" y="446"/>
                      <a:pt x="176" y="446"/>
                      <a:pt x="176" y="446"/>
                    </a:cubicBezTo>
                    <a:cubicBezTo>
                      <a:pt x="174" y="446"/>
                      <a:pt x="170" y="446"/>
                      <a:pt x="163" y="446"/>
                    </a:cubicBezTo>
                    <a:close/>
                    <a:moveTo>
                      <a:pt x="138" y="226"/>
                    </a:moveTo>
                    <a:cubicBezTo>
                      <a:pt x="108" y="226"/>
                      <a:pt x="40" y="234"/>
                      <a:pt x="36" y="309"/>
                    </a:cubicBezTo>
                    <a:cubicBezTo>
                      <a:pt x="35" y="338"/>
                      <a:pt x="42" y="360"/>
                      <a:pt x="58" y="377"/>
                    </a:cubicBezTo>
                    <a:cubicBezTo>
                      <a:pt x="88" y="409"/>
                      <a:pt x="141" y="412"/>
                      <a:pt x="163" y="412"/>
                    </a:cubicBezTo>
                    <a:cubicBezTo>
                      <a:pt x="163" y="412"/>
                      <a:pt x="163" y="412"/>
                      <a:pt x="163" y="412"/>
                    </a:cubicBezTo>
                    <a:cubicBezTo>
                      <a:pt x="170" y="412"/>
                      <a:pt x="174" y="412"/>
                      <a:pt x="174" y="412"/>
                    </a:cubicBezTo>
                    <a:cubicBezTo>
                      <a:pt x="176" y="412"/>
                      <a:pt x="176" y="412"/>
                      <a:pt x="176" y="412"/>
                    </a:cubicBezTo>
                    <a:cubicBezTo>
                      <a:pt x="560" y="412"/>
                      <a:pt x="560" y="412"/>
                      <a:pt x="560" y="412"/>
                    </a:cubicBezTo>
                    <a:cubicBezTo>
                      <a:pt x="561" y="412"/>
                      <a:pt x="563" y="412"/>
                      <a:pt x="567" y="412"/>
                    </a:cubicBezTo>
                    <a:cubicBezTo>
                      <a:pt x="602" y="412"/>
                      <a:pt x="718" y="403"/>
                      <a:pt x="718" y="289"/>
                    </a:cubicBezTo>
                    <a:cubicBezTo>
                      <a:pt x="718" y="283"/>
                      <a:pt x="719" y="171"/>
                      <a:pt x="611" y="166"/>
                    </a:cubicBezTo>
                    <a:cubicBezTo>
                      <a:pt x="597" y="165"/>
                      <a:pt x="597" y="165"/>
                      <a:pt x="597" y="165"/>
                    </a:cubicBezTo>
                    <a:cubicBezTo>
                      <a:pt x="595" y="152"/>
                      <a:pt x="595" y="152"/>
                      <a:pt x="595" y="152"/>
                    </a:cubicBezTo>
                    <a:cubicBezTo>
                      <a:pt x="594" y="148"/>
                      <a:pt x="569" y="43"/>
                      <a:pt x="461" y="36"/>
                    </a:cubicBezTo>
                    <a:cubicBezTo>
                      <a:pt x="455" y="35"/>
                      <a:pt x="449" y="35"/>
                      <a:pt x="443" y="35"/>
                    </a:cubicBezTo>
                    <a:cubicBezTo>
                      <a:pt x="362" y="35"/>
                      <a:pt x="339" y="72"/>
                      <a:pt x="307" y="123"/>
                    </a:cubicBezTo>
                    <a:cubicBezTo>
                      <a:pt x="295" y="142"/>
                      <a:pt x="295" y="142"/>
                      <a:pt x="295" y="142"/>
                    </a:cubicBezTo>
                    <a:cubicBezTo>
                      <a:pt x="283" y="138"/>
                      <a:pt x="283" y="138"/>
                      <a:pt x="283" y="138"/>
                    </a:cubicBezTo>
                    <a:cubicBezTo>
                      <a:pt x="282" y="138"/>
                      <a:pt x="267" y="134"/>
                      <a:pt x="246" y="134"/>
                    </a:cubicBezTo>
                    <a:cubicBezTo>
                      <a:pt x="196" y="134"/>
                      <a:pt x="167" y="160"/>
                      <a:pt x="161" y="211"/>
                    </a:cubicBezTo>
                    <a:cubicBezTo>
                      <a:pt x="159" y="227"/>
                      <a:pt x="159" y="227"/>
                      <a:pt x="159" y="227"/>
                    </a:cubicBezTo>
                    <a:cubicBezTo>
                      <a:pt x="142" y="226"/>
                      <a:pt x="142" y="226"/>
                      <a:pt x="142" y="226"/>
                    </a:cubicBezTo>
                    <a:cubicBezTo>
                      <a:pt x="142" y="226"/>
                      <a:pt x="140" y="226"/>
                      <a:pt x="138" y="226"/>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7" name="Group 6">
              <a:extLst>
                <a:ext uri="{FF2B5EF4-FFF2-40B4-BE49-F238E27FC236}">
                  <a16:creationId xmlns:a16="http://schemas.microsoft.com/office/drawing/2014/main" xmlns="" id="{5BA68944-917B-6840-8E7F-715546A0B31C}"/>
                </a:ext>
              </a:extLst>
            </p:cNvPr>
            <p:cNvGrpSpPr/>
            <p:nvPr/>
          </p:nvGrpSpPr>
          <p:grpSpPr>
            <a:xfrm>
              <a:off x="2672875" y="1960587"/>
              <a:ext cx="331858" cy="326233"/>
              <a:chOff x="1797540" y="1830171"/>
              <a:chExt cx="187325" cy="184150"/>
            </a:xfrm>
          </p:grpSpPr>
          <p:sp>
            <p:nvSpPr>
              <p:cNvPr id="43" name="Freeform 798">
                <a:extLst>
                  <a:ext uri="{FF2B5EF4-FFF2-40B4-BE49-F238E27FC236}">
                    <a16:creationId xmlns:a16="http://schemas.microsoft.com/office/drawing/2014/main" xmlns="" id="{06B8A1E4-3E54-0E41-918A-0BE559C530A0}"/>
                  </a:ext>
                </a:extLst>
              </p:cNvPr>
              <p:cNvSpPr>
                <a:spLocks noChangeArrowheads="1"/>
              </p:cNvSpPr>
              <p:nvPr/>
            </p:nvSpPr>
            <p:spPr bwMode="auto">
              <a:xfrm>
                <a:off x="1812580" y="1846046"/>
                <a:ext cx="155575" cy="153987"/>
              </a:xfrm>
              <a:custGeom>
                <a:avLst/>
                <a:gdLst>
                  <a:gd name="T0" fmla="*/ 216 w 434"/>
                  <a:gd name="T1" fmla="*/ 0 h 427"/>
                  <a:gd name="T2" fmla="*/ 216 w 434"/>
                  <a:gd name="T3" fmla="*/ 0 h 427"/>
                  <a:gd name="T4" fmla="*/ 0 w 434"/>
                  <a:gd name="T5" fmla="*/ 213 h 427"/>
                  <a:gd name="T6" fmla="*/ 216 w 434"/>
                  <a:gd name="T7" fmla="*/ 426 h 427"/>
                  <a:gd name="T8" fmla="*/ 433 w 434"/>
                  <a:gd name="T9" fmla="*/ 213 h 427"/>
                  <a:gd name="T10" fmla="*/ 216 w 434"/>
                  <a:gd name="T11" fmla="*/ 0 h 427"/>
                </a:gdLst>
                <a:ahLst/>
                <a:cxnLst>
                  <a:cxn ang="0">
                    <a:pos x="T0" y="T1"/>
                  </a:cxn>
                  <a:cxn ang="0">
                    <a:pos x="T2" y="T3"/>
                  </a:cxn>
                  <a:cxn ang="0">
                    <a:pos x="T4" y="T5"/>
                  </a:cxn>
                  <a:cxn ang="0">
                    <a:pos x="T6" y="T7"/>
                  </a:cxn>
                  <a:cxn ang="0">
                    <a:pos x="T8" y="T9"/>
                  </a:cxn>
                  <a:cxn ang="0">
                    <a:pos x="T10" y="T11"/>
                  </a:cxn>
                </a:cxnLst>
                <a:rect l="0" t="0" r="r" b="b"/>
                <a:pathLst>
                  <a:path w="434" h="427">
                    <a:moveTo>
                      <a:pt x="216" y="0"/>
                    </a:moveTo>
                    <a:lnTo>
                      <a:pt x="216" y="0"/>
                    </a:lnTo>
                    <a:cubicBezTo>
                      <a:pt x="98" y="0"/>
                      <a:pt x="0" y="96"/>
                      <a:pt x="0" y="213"/>
                    </a:cubicBezTo>
                    <a:cubicBezTo>
                      <a:pt x="0" y="330"/>
                      <a:pt x="98" y="426"/>
                      <a:pt x="216" y="426"/>
                    </a:cubicBezTo>
                    <a:cubicBezTo>
                      <a:pt x="335" y="426"/>
                      <a:pt x="433" y="330"/>
                      <a:pt x="433" y="213"/>
                    </a:cubicBezTo>
                    <a:cubicBezTo>
                      <a:pt x="433" y="96"/>
                      <a:pt x="335" y="0"/>
                      <a:pt x="216" y="0"/>
                    </a:cubicBezTo>
                  </a:path>
                </a:pathLst>
              </a:custGeom>
              <a:solidFill>
                <a:srgbClr val="FFFF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4" name="Freeform 802">
                <a:extLst>
                  <a:ext uri="{FF2B5EF4-FFF2-40B4-BE49-F238E27FC236}">
                    <a16:creationId xmlns:a16="http://schemas.microsoft.com/office/drawing/2014/main" xmlns="" id="{1E697BBC-0746-7B45-AC3E-E5B5C5EB3158}"/>
                  </a:ext>
                </a:extLst>
              </p:cNvPr>
              <p:cNvSpPr>
                <a:spLocks noChangeArrowheads="1"/>
              </p:cNvSpPr>
              <p:nvPr/>
            </p:nvSpPr>
            <p:spPr bwMode="auto">
              <a:xfrm>
                <a:off x="1797540" y="1830171"/>
                <a:ext cx="187325" cy="184150"/>
              </a:xfrm>
              <a:custGeom>
                <a:avLst/>
                <a:gdLst>
                  <a:gd name="T0" fmla="*/ 259 w 520"/>
                  <a:gd name="T1" fmla="*/ 512 h 513"/>
                  <a:gd name="T2" fmla="*/ 259 w 520"/>
                  <a:gd name="T3" fmla="*/ 512 h 513"/>
                  <a:gd name="T4" fmla="*/ 0 w 520"/>
                  <a:gd name="T5" fmla="*/ 256 h 513"/>
                  <a:gd name="T6" fmla="*/ 259 w 520"/>
                  <a:gd name="T7" fmla="*/ 0 h 513"/>
                  <a:gd name="T8" fmla="*/ 519 w 520"/>
                  <a:gd name="T9" fmla="*/ 256 h 513"/>
                  <a:gd name="T10" fmla="*/ 259 w 520"/>
                  <a:gd name="T11" fmla="*/ 512 h 513"/>
                  <a:gd name="T12" fmla="*/ 259 w 520"/>
                  <a:gd name="T13" fmla="*/ 43 h 513"/>
                  <a:gd name="T14" fmla="*/ 259 w 520"/>
                  <a:gd name="T15" fmla="*/ 43 h 513"/>
                  <a:gd name="T16" fmla="*/ 43 w 520"/>
                  <a:gd name="T17" fmla="*/ 256 h 513"/>
                  <a:gd name="T18" fmla="*/ 259 w 520"/>
                  <a:gd name="T19" fmla="*/ 469 h 513"/>
                  <a:gd name="T20" fmla="*/ 476 w 520"/>
                  <a:gd name="T21" fmla="*/ 256 h 513"/>
                  <a:gd name="T22" fmla="*/ 259 w 520"/>
                  <a:gd name="T23" fmla="*/ 43 h 513"/>
                  <a:gd name="T24" fmla="*/ 342 w 520"/>
                  <a:gd name="T25" fmla="*/ 267 h 513"/>
                  <a:gd name="T26" fmla="*/ 342 w 520"/>
                  <a:gd name="T27" fmla="*/ 267 h 513"/>
                  <a:gd name="T28" fmla="*/ 375 w 520"/>
                  <a:gd name="T29" fmla="*/ 252 h 513"/>
                  <a:gd name="T30" fmla="*/ 360 w 520"/>
                  <a:gd name="T31" fmla="*/ 203 h 513"/>
                  <a:gd name="T32" fmla="*/ 328 w 520"/>
                  <a:gd name="T33" fmla="*/ 206 h 513"/>
                  <a:gd name="T34" fmla="*/ 310 w 520"/>
                  <a:gd name="T35" fmla="*/ 188 h 513"/>
                  <a:gd name="T36" fmla="*/ 317 w 520"/>
                  <a:gd name="T37" fmla="*/ 156 h 513"/>
                  <a:gd name="T38" fmla="*/ 263 w 520"/>
                  <a:gd name="T39" fmla="*/ 142 h 513"/>
                  <a:gd name="T40" fmla="*/ 249 w 520"/>
                  <a:gd name="T41" fmla="*/ 174 h 513"/>
                  <a:gd name="T42" fmla="*/ 227 w 520"/>
                  <a:gd name="T43" fmla="*/ 178 h 513"/>
                  <a:gd name="T44" fmla="*/ 198 w 520"/>
                  <a:gd name="T45" fmla="*/ 156 h 513"/>
                  <a:gd name="T46" fmla="*/ 159 w 520"/>
                  <a:gd name="T47" fmla="*/ 195 h 513"/>
                  <a:gd name="T48" fmla="*/ 180 w 520"/>
                  <a:gd name="T49" fmla="*/ 224 h 513"/>
                  <a:gd name="T50" fmla="*/ 177 w 520"/>
                  <a:gd name="T51" fmla="*/ 245 h 513"/>
                  <a:gd name="T52" fmla="*/ 144 w 520"/>
                  <a:gd name="T53" fmla="*/ 260 h 513"/>
                  <a:gd name="T54" fmla="*/ 159 w 520"/>
                  <a:gd name="T55" fmla="*/ 313 h 513"/>
                  <a:gd name="T56" fmla="*/ 191 w 520"/>
                  <a:gd name="T57" fmla="*/ 306 h 513"/>
                  <a:gd name="T58" fmla="*/ 209 w 520"/>
                  <a:gd name="T59" fmla="*/ 323 h 513"/>
                  <a:gd name="T60" fmla="*/ 205 w 520"/>
                  <a:gd name="T61" fmla="*/ 356 h 513"/>
                  <a:gd name="T62" fmla="*/ 259 w 520"/>
                  <a:gd name="T63" fmla="*/ 370 h 513"/>
                  <a:gd name="T64" fmla="*/ 270 w 520"/>
                  <a:gd name="T65" fmla="*/ 338 h 513"/>
                  <a:gd name="T66" fmla="*/ 292 w 520"/>
                  <a:gd name="T67" fmla="*/ 334 h 513"/>
                  <a:gd name="T68" fmla="*/ 321 w 520"/>
                  <a:gd name="T69" fmla="*/ 356 h 513"/>
                  <a:gd name="T70" fmla="*/ 360 w 520"/>
                  <a:gd name="T71" fmla="*/ 316 h 513"/>
                  <a:gd name="T72" fmla="*/ 339 w 520"/>
                  <a:gd name="T73" fmla="*/ 288 h 513"/>
                  <a:gd name="T74" fmla="*/ 342 w 520"/>
                  <a:gd name="T75" fmla="*/ 267 h 513"/>
                  <a:gd name="T76" fmla="*/ 292 w 520"/>
                  <a:gd name="T77" fmla="*/ 274 h 513"/>
                  <a:gd name="T78" fmla="*/ 292 w 520"/>
                  <a:gd name="T79" fmla="*/ 274 h 513"/>
                  <a:gd name="T80" fmla="*/ 241 w 520"/>
                  <a:gd name="T81" fmla="*/ 284 h 513"/>
                  <a:gd name="T82" fmla="*/ 231 w 520"/>
                  <a:gd name="T83" fmla="*/ 238 h 513"/>
                  <a:gd name="T84" fmla="*/ 277 w 520"/>
                  <a:gd name="T85" fmla="*/ 228 h 513"/>
                  <a:gd name="T86" fmla="*/ 292 w 520"/>
                  <a:gd name="T87" fmla="*/ 274 h 5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20" h="513">
                    <a:moveTo>
                      <a:pt x="259" y="512"/>
                    </a:moveTo>
                    <a:lnTo>
                      <a:pt x="259" y="512"/>
                    </a:lnTo>
                    <a:cubicBezTo>
                      <a:pt x="115" y="512"/>
                      <a:pt x="0" y="398"/>
                      <a:pt x="0" y="256"/>
                    </a:cubicBezTo>
                    <a:cubicBezTo>
                      <a:pt x="0" y="114"/>
                      <a:pt x="115" y="0"/>
                      <a:pt x="259" y="0"/>
                    </a:cubicBezTo>
                    <a:cubicBezTo>
                      <a:pt x="403" y="0"/>
                      <a:pt x="519" y="114"/>
                      <a:pt x="519" y="256"/>
                    </a:cubicBezTo>
                    <a:cubicBezTo>
                      <a:pt x="519" y="398"/>
                      <a:pt x="403" y="512"/>
                      <a:pt x="259" y="512"/>
                    </a:cubicBezTo>
                    <a:close/>
                    <a:moveTo>
                      <a:pt x="259" y="43"/>
                    </a:moveTo>
                    <a:lnTo>
                      <a:pt x="259" y="43"/>
                    </a:lnTo>
                    <a:cubicBezTo>
                      <a:pt x="141" y="43"/>
                      <a:pt x="43" y="139"/>
                      <a:pt x="43" y="256"/>
                    </a:cubicBezTo>
                    <a:cubicBezTo>
                      <a:pt x="43" y="373"/>
                      <a:pt x="141" y="469"/>
                      <a:pt x="259" y="469"/>
                    </a:cubicBezTo>
                    <a:cubicBezTo>
                      <a:pt x="378" y="469"/>
                      <a:pt x="476" y="373"/>
                      <a:pt x="476" y="256"/>
                    </a:cubicBezTo>
                    <a:cubicBezTo>
                      <a:pt x="476" y="139"/>
                      <a:pt x="378" y="43"/>
                      <a:pt x="259" y="43"/>
                    </a:cubicBezTo>
                    <a:close/>
                    <a:moveTo>
                      <a:pt x="342" y="267"/>
                    </a:moveTo>
                    <a:lnTo>
                      <a:pt x="342" y="267"/>
                    </a:lnTo>
                    <a:cubicBezTo>
                      <a:pt x="375" y="252"/>
                      <a:pt x="375" y="252"/>
                      <a:pt x="375" y="252"/>
                    </a:cubicBezTo>
                    <a:cubicBezTo>
                      <a:pt x="375" y="235"/>
                      <a:pt x="371" y="217"/>
                      <a:pt x="360" y="203"/>
                    </a:cubicBezTo>
                    <a:cubicBezTo>
                      <a:pt x="328" y="206"/>
                      <a:pt x="328" y="206"/>
                      <a:pt x="328" y="206"/>
                    </a:cubicBezTo>
                    <a:cubicBezTo>
                      <a:pt x="324" y="199"/>
                      <a:pt x="317" y="195"/>
                      <a:pt x="310" y="188"/>
                    </a:cubicBezTo>
                    <a:cubicBezTo>
                      <a:pt x="317" y="156"/>
                      <a:pt x="317" y="156"/>
                      <a:pt x="317" y="156"/>
                    </a:cubicBezTo>
                    <a:cubicBezTo>
                      <a:pt x="299" y="146"/>
                      <a:pt x="281" y="142"/>
                      <a:pt x="263" y="142"/>
                    </a:cubicBezTo>
                    <a:cubicBezTo>
                      <a:pt x="249" y="174"/>
                      <a:pt x="249" y="174"/>
                      <a:pt x="249" y="174"/>
                    </a:cubicBezTo>
                    <a:cubicBezTo>
                      <a:pt x="241" y="174"/>
                      <a:pt x="234" y="178"/>
                      <a:pt x="227" y="178"/>
                    </a:cubicBezTo>
                    <a:cubicBezTo>
                      <a:pt x="198" y="156"/>
                      <a:pt x="198" y="156"/>
                      <a:pt x="198" y="156"/>
                    </a:cubicBezTo>
                    <a:cubicBezTo>
                      <a:pt x="184" y="167"/>
                      <a:pt x="169" y="181"/>
                      <a:pt x="159" y="195"/>
                    </a:cubicBezTo>
                    <a:cubicBezTo>
                      <a:pt x="180" y="224"/>
                      <a:pt x="180" y="224"/>
                      <a:pt x="180" y="224"/>
                    </a:cubicBezTo>
                    <a:cubicBezTo>
                      <a:pt x="177" y="231"/>
                      <a:pt x="177" y="238"/>
                      <a:pt x="177" y="245"/>
                    </a:cubicBezTo>
                    <a:cubicBezTo>
                      <a:pt x="144" y="260"/>
                      <a:pt x="144" y="260"/>
                      <a:pt x="144" y="260"/>
                    </a:cubicBezTo>
                    <a:cubicBezTo>
                      <a:pt x="144" y="277"/>
                      <a:pt x="148" y="295"/>
                      <a:pt x="159" y="313"/>
                    </a:cubicBezTo>
                    <a:cubicBezTo>
                      <a:pt x="191" y="306"/>
                      <a:pt x="191" y="306"/>
                      <a:pt x="191" y="306"/>
                    </a:cubicBezTo>
                    <a:cubicBezTo>
                      <a:pt x="198" y="313"/>
                      <a:pt x="202" y="316"/>
                      <a:pt x="209" y="323"/>
                    </a:cubicBezTo>
                    <a:cubicBezTo>
                      <a:pt x="205" y="356"/>
                      <a:pt x="205" y="356"/>
                      <a:pt x="205" y="356"/>
                    </a:cubicBezTo>
                    <a:cubicBezTo>
                      <a:pt x="220" y="366"/>
                      <a:pt x="238" y="370"/>
                      <a:pt x="259" y="370"/>
                    </a:cubicBezTo>
                    <a:cubicBezTo>
                      <a:pt x="270" y="338"/>
                      <a:pt x="270" y="338"/>
                      <a:pt x="270" y="338"/>
                    </a:cubicBezTo>
                    <a:cubicBezTo>
                      <a:pt x="277" y="338"/>
                      <a:pt x="285" y="338"/>
                      <a:pt x="292" y="334"/>
                    </a:cubicBezTo>
                    <a:cubicBezTo>
                      <a:pt x="321" y="356"/>
                      <a:pt x="321" y="356"/>
                      <a:pt x="321" y="356"/>
                    </a:cubicBezTo>
                    <a:cubicBezTo>
                      <a:pt x="335" y="345"/>
                      <a:pt x="350" y="331"/>
                      <a:pt x="360" y="316"/>
                    </a:cubicBezTo>
                    <a:cubicBezTo>
                      <a:pt x="339" y="288"/>
                      <a:pt x="339" y="288"/>
                      <a:pt x="339" y="288"/>
                    </a:cubicBezTo>
                    <a:cubicBezTo>
                      <a:pt x="339" y="281"/>
                      <a:pt x="342" y="274"/>
                      <a:pt x="342" y="267"/>
                    </a:cubicBezTo>
                    <a:close/>
                    <a:moveTo>
                      <a:pt x="292" y="274"/>
                    </a:moveTo>
                    <a:lnTo>
                      <a:pt x="292" y="274"/>
                    </a:lnTo>
                    <a:cubicBezTo>
                      <a:pt x="281" y="288"/>
                      <a:pt x="259" y="295"/>
                      <a:pt x="241" y="284"/>
                    </a:cubicBezTo>
                    <a:cubicBezTo>
                      <a:pt x="227" y="277"/>
                      <a:pt x="220" y="256"/>
                      <a:pt x="231" y="238"/>
                    </a:cubicBezTo>
                    <a:cubicBezTo>
                      <a:pt x="241" y="224"/>
                      <a:pt x="259" y="217"/>
                      <a:pt x="277" y="228"/>
                    </a:cubicBezTo>
                    <a:cubicBezTo>
                      <a:pt x="295" y="235"/>
                      <a:pt x="299" y="256"/>
                      <a:pt x="292" y="274"/>
                    </a:cubicBezTo>
                    <a:close/>
                  </a:path>
                </a:pathLst>
              </a:custGeom>
              <a:solidFill>
                <a:srgbClr val="C01818"/>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grpSp>
      </p:grpSp>
      <p:pic>
        <p:nvPicPr>
          <p:cNvPr id="23" name="Picture 22">
            <a:extLst>
              <a:ext uri="{FF2B5EF4-FFF2-40B4-BE49-F238E27FC236}">
                <a16:creationId xmlns:a16="http://schemas.microsoft.com/office/drawing/2014/main" xmlns="" id="{DCB188D7-5FF5-5D4A-9438-8FFEFDDE3C01}"/>
              </a:ext>
            </a:extLst>
          </p:cNvPr>
          <p:cNvPicPr>
            <a:picLocks noChangeAspect="1"/>
          </p:cNvPicPr>
          <p:nvPr/>
        </p:nvPicPr>
        <p:blipFill>
          <a:blip r:embed="rId30"/>
          <a:stretch>
            <a:fillRect/>
          </a:stretch>
        </p:blipFill>
        <p:spPr>
          <a:xfrm>
            <a:off x="239272" y="1985957"/>
            <a:ext cx="450605" cy="450605"/>
          </a:xfrm>
          <a:prstGeom prst="rect">
            <a:avLst/>
          </a:prstGeom>
        </p:spPr>
      </p:pic>
      <p:sp>
        <p:nvSpPr>
          <p:cNvPr id="5" name="TextBox 4">
            <a:extLst>
              <a:ext uri="{FF2B5EF4-FFF2-40B4-BE49-F238E27FC236}">
                <a16:creationId xmlns:a16="http://schemas.microsoft.com/office/drawing/2014/main" xmlns="" id="{B596A831-D956-824B-9BDF-005C30648935}"/>
              </a:ext>
            </a:extLst>
          </p:cNvPr>
          <p:cNvSpPr txBox="1"/>
          <p:nvPr/>
        </p:nvSpPr>
        <p:spPr>
          <a:xfrm>
            <a:off x="1270585" y="2911983"/>
            <a:ext cx="1455870" cy="267766"/>
          </a:xfrm>
          <a:prstGeom prst="rect">
            <a:avLst/>
          </a:prstGeom>
          <a:noFill/>
        </p:spPr>
        <p:txBody>
          <a:bodyPr wrap="square" rtlCol="0">
            <a:spAutoFit/>
          </a:bodyPr>
          <a:lstStyle/>
          <a:p>
            <a:pPr>
              <a:lnSpc>
                <a:spcPct val="95000"/>
              </a:lnSpc>
            </a:pPr>
            <a:r>
              <a:rPr lang="en-US" sz="1200" b="1" kern="0" dirty="0">
                <a:solidFill>
                  <a:srgbClr val="53565A"/>
                </a:solidFill>
              </a:rPr>
              <a:t>Enterprise SaaS</a:t>
            </a:r>
          </a:p>
        </p:txBody>
      </p:sp>
      <p:sp>
        <p:nvSpPr>
          <p:cNvPr id="71" name="TextBox 70">
            <a:extLst>
              <a:ext uri="{FF2B5EF4-FFF2-40B4-BE49-F238E27FC236}">
                <a16:creationId xmlns:a16="http://schemas.microsoft.com/office/drawing/2014/main" xmlns="" id="{9427CE3F-C182-0540-AFD1-EF22C9786748}"/>
              </a:ext>
            </a:extLst>
          </p:cNvPr>
          <p:cNvSpPr txBox="1"/>
          <p:nvPr/>
        </p:nvSpPr>
        <p:spPr>
          <a:xfrm>
            <a:off x="1284590" y="2099249"/>
            <a:ext cx="1455870" cy="267766"/>
          </a:xfrm>
          <a:prstGeom prst="rect">
            <a:avLst/>
          </a:prstGeom>
          <a:noFill/>
        </p:spPr>
        <p:txBody>
          <a:bodyPr wrap="square" rtlCol="0">
            <a:spAutoFit/>
          </a:bodyPr>
          <a:lstStyle/>
          <a:p>
            <a:pPr>
              <a:lnSpc>
                <a:spcPct val="95000"/>
              </a:lnSpc>
            </a:pPr>
            <a:r>
              <a:rPr lang="en-US" sz="1200" b="1" kern="0" dirty="0">
                <a:solidFill>
                  <a:srgbClr val="53565A"/>
                </a:solidFill>
              </a:rPr>
              <a:t>Long Tail SaaS</a:t>
            </a:r>
          </a:p>
        </p:txBody>
      </p:sp>
    </p:spTree>
    <p:extLst>
      <p:ext uri="{BB962C8B-B14F-4D97-AF65-F5344CB8AC3E}">
        <p14:creationId xmlns:p14="http://schemas.microsoft.com/office/powerpoint/2010/main" val="11287421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wipe(left)">
                                      <p:cBhvr>
                                        <p:cTn id="1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Line 8">
            <a:extLst>
              <a:ext uri="{FF2B5EF4-FFF2-40B4-BE49-F238E27FC236}">
                <a16:creationId xmlns:a16="http://schemas.microsoft.com/office/drawing/2014/main" xmlns="" id="{7C5859EE-44C5-FC48-9A0A-F3B55CFE6799}"/>
              </a:ext>
            </a:extLst>
          </p:cNvPr>
          <p:cNvSpPr>
            <a:spLocks noChangeShapeType="1"/>
          </p:cNvSpPr>
          <p:nvPr/>
        </p:nvSpPr>
        <p:spPr bwMode="gray">
          <a:xfrm rot="5400000" flipV="1">
            <a:off x="5405289" y="1020080"/>
            <a:ext cx="999776" cy="904191"/>
          </a:xfrm>
          <a:prstGeom prst="line">
            <a:avLst/>
          </a:prstGeom>
          <a:noFill/>
          <a:ln w="22225" cap="flat">
            <a:solidFill>
              <a:schemeClr val="accent4"/>
            </a:solidFill>
            <a:prstDash val="sysDash"/>
            <a:miter/>
            <a:headEnd type="oval" w="med" len="med"/>
            <a:tailEnd type="oval" w="med" len="med"/>
          </a:ln>
        </p:spPr>
        <p:txBody>
          <a:bodyPr wrap="none" lIns="0" tIns="0" rIns="0" bIns="0">
            <a:noAutofit/>
          </a:bodyPr>
          <a:lstStyle/>
          <a:p>
            <a:endParaRPr lang="en-US" sz="1350" kern="0" dirty="0">
              <a:solidFill>
                <a:srgbClr val="000000"/>
              </a:solidFill>
              <a:latin typeface="Calibri"/>
            </a:endParaRPr>
          </a:p>
        </p:txBody>
      </p:sp>
      <p:sp>
        <p:nvSpPr>
          <p:cNvPr id="115" name="Freeform 163">
            <a:extLst>
              <a:ext uri="{FF2B5EF4-FFF2-40B4-BE49-F238E27FC236}">
                <a16:creationId xmlns:a16="http://schemas.microsoft.com/office/drawing/2014/main" xmlns="" id="{85DE7B53-CFFB-0B43-859B-135E8E769CEE}"/>
              </a:ext>
            </a:extLst>
          </p:cNvPr>
          <p:cNvSpPr>
            <a:spLocks noChangeAspect="1"/>
          </p:cNvSpPr>
          <p:nvPr/>
        </p:nvSpPr>
        <p:spPr bwMode="auto">
          <a:xfrm>
            <a:off x="3775294" y="323624"/>
            <a:ext cx="1601956" cy="889976"/>
          </a:xfrm>
          <a:custGeom>
            <a:avLst/>
            <a:gdLst>
              <a:gd name="T0" fmla="*/ 103 w 684"/>
              <a:gd name="T1" fmla="*/ 191 h 377"/>
              <a:gd name="T2" fmla="*/ 1 w 684"/>
              <a:gd name="T3" fmla="*/ 274 h 377"/>
              <a:gd name="T4" fmla="*/ 23 w 684"/>
              <a:gd name="T5" fmla="*/ 342 h 377"/>
              <a:gd name="T6" fmla="*/ 128 w 684"/>
              <a:gd name="T7" fmla="*/ 377 h 377"/>
              <a:gd name="T8" fmla="*/ 128 w 684"/>
              <a:gd name="T9" fmla="*/ 377 h 377"/>
              <a:gd name="T10" fmla="*/ 139 w 684"/>
              <a:gd name="T11" fmla="*/ 377 h 377"/>
              <a:gd name="T12" fmla="*/ 141 w 684"/>
              <a:gd name="T13" fmla="*/ 377 h 377"/>
              <a:gd name="T14" fmla="*/ 525 w 684"/>
              <a:gd name="T15" fmla="*/ 377 h 377"/>
              <a:gd name="T16" fmla="*/ 532 w 684"/>
              <a:gd name="T17" fmla="*/ 377 h 377"/>
              <a:gd name="T18" fmla="*/ 683 w 684"/>
              <a:gd name="T19" fmla="*/ 254 h 377"/>
              <a:gd name="T20" fmla="*/ 576 w 684"/>
              <a:gd name="T21" fmla="*/ 131 h 377"/>
              <a:gd name="T22" fmla="*/ 562 w 684"/>
              <a:gd name="T23" fmla="*/ 130 h 377"/>
              <a:gd name="T24" fmla="*/ 560 w 684"/>
              <a:gd name="T25" fmla="*/ 117 h 377"/>
              <a:gd name="T26" fmla="*/ 426 w 684"/>
              <a:gd name="T27" fmla="*/ 1 h 377"/>
              <a:gd name="T28" fmla="*/ 408 w 684"/>
              <a:gd name="T29" fmla="*/ 0 h 377"/>
              <a:gd name="T30" fmla="*/ 272 w 684"/>
              <a:gd name="T31" fmla="*/ 88 h 377"/>
              <a:gd name="T32" fmla="*/ 260 w 684"/>
              <a:gd name="T33" fmla="*/ 107 h 377"/>
              <a:gd name="T34" fmla="*/ 248 w 684"/>
              <a:gd name="T35" fmla="*/ 103 h 377"/>
              <a:gd name="T36" fmla="*/ 211 w 684"/>
              <a:gd name="T37" fmla="*/ 99 h 377"/>
              <a:gd name="T38" fmla="*/ 126 w 684"/>
              <a:gd name="T39" fmla="*/ 176 h 377"/>
              <a:gd name="T40" fmla="*/ 124 w 684"/>
              <a:gd name="T41" fmla="*/ 192 h 377"/>
              <a:gd name="T42" fmla="*/ 107 w 684"/>
              <a:gd name="T43" fmla="*/ 191 h 377"/>
              <a:gd name="T44" fmla="*/ 103 w 684"/>
              <a:gd name="T45" fmla="*/ 191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84" h="377">
                <a:moveTo>
                  <a:pt x="103" y="191"/>
                </a:moveTo>
                <a:cubicBezTo>
                  <a:pt x="73" y="191"/>
                  <a:pt x="5" y="199"/>
                  <a:pt x="1" y="274"/>
                </a:cubicBezTo>
                <a:cubicBezTo>
                  <a:pt x="0" y="303"/>
                  <a:pt x="7" y="325"/>
                  <a:pt x="23" y="342"/>
                </a:cubicBezTo>
                <a:cubicBezTo>
                  <a:pt x="53" y="374"/>
                  <a:pt x="106" y="377"/>
                  <a:pt x="128" y="377"/>
                </a:cubicBezTo>
                <a:cubicBezTo>
                  <a:pt x="128" y="377"/>
                  <a:pt x="128" y="377"/>
                  <a:pt x="128" y="377"/>
                </a:cubicBezTo>
                <a:cubicBezTo>
                  <a:pt x="135" y="377"/>
                  <a:pt x="139" y="377"/>
                  <a:pt x="139" y="377"/>
                </a:cubicBezTo>
                <a:cubicBezTo>
                  <a:pt x="141" y="377"/>
                  <a:pt x="141" y="377"/>
                  <a:pt x="141" y="377"/>
                </a:cubicBezTo>
                <a:cubicBezTo>
                  <a:pt x="525" y="377"/>
                  <a:pt x="525" y="377"/>
                  <a:pt x="525" y="377"/>
                </a:cubicBezTo>
                <a:cubicBezTo>
                  <a:pt x="526" y="377"/>
                  <a:pt x="528" y="377"/>
                  <a:pt x="532" y="377"/>
                </a:cubicBezTo>
                <a:cubicBezTo>
                  <a:pt x="567" y="377"/>
                  <a:pt x="683" y="368"/>
                  <a:pt x="683" y="254"/>
                </a:cubicBezTo>
                <a:cubicBezTo>
                  <a:pt x="683" y="248"/>
                  <a:pt x="684" y="136"/>
                  <a:pt x="576" y="131"/>
                </a:cubicBezTo>
                <a:cubicBezTo>
                  <a:pt x="562" y="130"/>
                  <a:pt x="562" y="130"/>
                  <a:pt x="562" y="130"/>
                </a:cubicBezTo>
                <a:cubicBezTo>
                  <a:pt x="560" y="117"/>
                  <a:pt x="560" y="117"/>
                  <a:pt x="560" y="117"/>
                </a:cubicBezTo>
                <a:cubicBezTo>
                  <a:pt x="559" y="113"/>
                  <a:pt x="534" y="8"/>
                  <a:pt x="426" y="1"/>
                </a:cubicBezTo>
                <a:cubicBezTo>
                  <a:pt x="420" y="0"/>
                  <a:pt x="414" y="0"/>
                  <a:pt x="408" y="0"/>
                </a:cubicBezTo>
                <a:cubicBezTo>
                  <a:pt x="327" y="0"/>
                  <a:pt x="304" y="37"/>
                  <a:pt x="272" y="88"/>
                </a:cubicBezTo>
                <a:cubicBezTo>
                  <a:pt x="260" y="107"/>
                  <a:pt x="260" y="107"/>
                  <a:pt x="260" y="107"/>
                </a:cubicBezTo>
                <a:cubicBezTo>
                  <a:pt x="248" y="103"/>
                  <a:pt x="248" y="103"/>
                  <a:pt x="248" y="103"/>
                </a:cubicBezTo>
                <a:cubicBezTo>
                  <a:pt x="247" y="103"/>
                  <a:pt x="232" y="99"/>
                  <a:pt x="211" y="99"/>
                </a:cubicBezTo>
                <a:cubicBezTo>
                  <a:pt x="161" y="99"/>
                  <a:pt x="132" y="125"/>
                  <a:pt x="126" y="176"/>
                </a:cubicBezTo>
                <a:cubicBezTo>
                  <a:pt x="124" y="192"/>
                  <a:pt x="124" y="192"/>
                  <a:pt x="124" y="192"/>
                </a:cubicBezTo>
                <a:cubicBezTo>
                  <a:pt x="107" y="191"/>
                  <a:pt x="107" y="191"/>
                  <a:pt x="107" y="191"/>
                </a:cubicBezTo>
                <a:cubicBezTo>
                  <a:pt x="107" y="191"/>
                  <a:pt x="105" y="191"/>
                  <a:pt x="103" y="191"/>
                </a:cubicBezTo>
                <a:close/>
              </a:path>
            </a:pathLst>
          </a:custGeom>
          <a:solidFill>
            <a:schemeClr val="accent2">
              <a:lumMod val="20000"/>
              <a:lumOff val="80000"/>
            </a:schemeClr>
          </a:solidFill>
          <a:ln w="28575">
            <a:noFill/>
            <a:round/>
            <a:headEnd/>
            <a:tailEnd/>
          </a:ln>
        </p:spPr>
        <p:txBody>
          <a:bodyPr vert="horz" wrap="square" lIns="91440" tIns="45720" rIns="91440" bIns="45720" numCol="1" anchor="b" anchorCtr="0" compatLnSpc="1">
            <a:prstTxWarp prst="textNoShape">
              <a:avLst/>
            </a:prstTxWarp>
          </a:bodyPr>
          <a:lstStyle/>
          <a:p>
            <a:pPr algn="ctr"/>
            <a:r>
              <a:rPr lang="en-US" sz="1100" b="1" dirty="0">
                <a:solidFill>
                  <a:schemeClr val="bg2"/>
                </a:solidFill>
              </a:rPr>
              <a:t>M</a:t>
            </a:r>
            <a:r>
              <a:rPr lang="en-US" sz="1100" b="1" dirty="0"/>
              <a:t>VISION Cloud</a:t>
            </a:r>
          </a:p>
          <a:p>
            <a:pPr algn="ctr"/>
            <a:endParaRPr lang="en-US" sz="1100" dirty="0"/>
          </a:p>
        </p:txBody>
      </p:sp>
      <p:sp>
        <p:nvSpPr>
          <p:cNvPr id="3" name="Text Placeholder 2">
            <a:extLst>
              <a:ext uri="{FF2B5EF4-FFF2-40B4-BE49-F238E27FC236}">
                <a16:creationId xmlns:a16="http://schemas.microsoft.com/office/drawing/2014/main" xmlns="" id="{D2083C6D-2626-0848-B080-E0201F6B14CD}"/>
              </a:ext>
            </a:extLst>
          </p:cNvPr>
          <p:cNvSpPr>
            <a:spLocks noGrp="1"/>
          </p:cNvSpPr>
          <p:nvPr>
            <p:ph type="body" sz="quarter" idx="13"/>
          </p:nvPr>
        </p:nvSpPr>
        <p:spPr>
          <a:xfrm>
            <a:off x="457199" y="4630374"/>
            <a:ext cx="5101936" cy="134793"/>
          </a:xfrm>
        </p:spPr>
        <p:txBody>
          <a:bodyPr/>
          <a:lstStyle/>
          <a:p>
            <a:endParaRPr lang="en-US"/>
          </a:p>
        </p:txBody>
      </p:sp>
      <p:sp>
        <p:nvSpPr>
          <p:cNvPr id="12" name="Freeform 163">
            <a:extLst>
              <a:ext uri="{FF2B5EF4-FFF2-40B4-BE49-F238E27FC236}">
                <a16:creationId xmlns:a16="http://schemas.microsoft.com/office/drawing/2014/main" xmlns="" id="{4667FA90-5057-244E-9D40-E48242DB8420}"/>
              </a:ext>
            </a:extLst>
          </p:cNvPr>
          <p:cNvSpPr>
            <a:spLocks noChangeAspect="1"/>
          </p:cNvSpPr>
          <p:nvPr/>
        </p:nvSpPr>
        <p:spPr bwMode="auto">
          <a:xfrm>
            <a:off x="5702372" y="1813573"/>
            <a:ext cx="1762152" cy="978974"/>
          </a:xfrm>
          <a:custGeom>
            <a:avLst/>
            <a:gdLst>
              <a:gd name="T0" fmla="*/ 103 w 684"/>
              <a:gd name="T1" fmla="*/ 191 h 377"/>
              <a:gd name="T2" fmla="*/ 1 w 684"/>
              <a:gd name="T3" fmla="*/ 274 h 377"/>
              <a:gd name="T4" fmla="*/ 23 w 684"/>
              <a:gd name="T5" fmla="*/ 342 h 377"/>
              <a:gd name="T6" fmla="*/ 128 w 684"/>
              <a:gd name="T7" fmla="*/ 377 h 377"/>
              <a:gd name="T8" fmla="*/ 128 w 684"/>
              <a:gd name="T9" fmla="*/ 377 h 377"/>
              <a:gd name="T10" fmla="*/ 139 w 684"/>
              <a:gd name="T11" fmla="*/ 377 h 377"/>
              <a:gd name="T12" fmla="*/ 141 w 684"/>
              <a:gd name="T13" fmla="*/ 377 h 377"/>
              <a:gd name="T14" fmla="*/ 525 w 684"/>
              <a:gd name="T15" fmla="*/ 377 h 377"/>
              <a:gd name="T16" fmla="*/ 532 w 684"/>
              <a:gd name="T17" fmla="*/ 377 h 377"/>
              <a:gd name="T18" fmla="*/ 683 w 684"/>
              <a:gd name="T19" fmla="*/ 254 h 377"/>
              <a:gd name="T20" fmla="*/ 576 w 684"/>
              <a:gd name="T21" fmla="*/ 131 h 377"/>
              <a:gd name="T22" fmla="*/ 562 w 684"/>
              <a:gd name="T23" fmla="*/ 130 h 377"/>
              <a:gd name="T24" fmla="*/ 560 w 684"/>
              <a:gd name="T25" fmla="*/ 117 h 377"/>
              <a:gd name="T26" fmla="*/ 426 w 684"/>
              <a:gd name="T27" fmla="*/ 1 h 377"/>
              <a:gd name="T28" fmla="*/ 408 w 684"/>
              <a:gd name="T29" fmla="*/ 0 h 377"/>
              <a:gd name="T30" fmla="*/ 272 w 684"/>
              <a:gd name="T31" fmla="*/ 88 h 377"/>
              <a:gd name="T32" fmla="*/ 260 w 684"/>
              <a:gd name="T33" fmla="*/ 107 h 377"/>
              <a:gd name="T34" fmla="*/ 248 w 684"/>
              <a:gd name="T35" fmla="*/ 103 h 377"/>
              <a:gd name="T36" fmla="*/ 211 w 684"/>
              <a:gd name="T37" fmla="*/ 99 h 377"/>
              <a:gd name="T38" fmla="*/ 126 w 684"/>
              <a:gd name="T39" fmla="*/ 176 h 377"/>
              <a:gd name="T40" fmla="*/ 124 w 684"/>
              <a:gd name="T41" fmla="*/ 192 h 377"/>
              <a:gd name="T42" fmla="*/ 107 w 684"/>
              <a:gd name="T43" fmla="*/ 191 h 377"/>
              <a:gd name="T44" fmla="*/ 103 w 684"/>
              <a:gd name="T45" fmla="*/ 191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84" h="377">
                <a:moveTo>
                  <a:pt x="103" y="191"/>
                </a:moveTo>
                <a:cubicBezTo>
                  <a:pt x="73" y="191"/>
                  <a:pt x="5" y="199"/>
                  <a:pt x="1" y="274"/>
                </a:cubicBezTo>
                <a:cubicBezTo>
                  <a:pt x="0" y="303"/>
                  <a:pt x="7" y="325"/>
                  <a:pt x="23" y="342"/>
                </a:cubicBezTo>
                <a:cubicBezTo>
                  <a:pt x="53" y="374"/>
                  <a:pt x="106" y="377"/>
                  <a:pt x="128" y="377"/>
                </a:cubicBezTo>
                <a:cubicBezTo>
                  <a:pt x="128" y="377"/>
                  <a:pt x="128" y="377"/>
                  <a:pt x="128" y="377"/>
                </a:cubicBezTo>
                <a:cubicBezTo>
                  <a:pt x="135" y="377"/>
                  <a:pt x="139" y="377"/>
                  <a:pt x="139" y="377"/>
                </a:cubicBezTo>
                <a:cubicBezTo>
                  <a:pt x="141" y="377"/>
                  <a:pt x="141" y="377"/>
                  <a:pt x="141" y="377"/>
                </a:cubicBezTo>
                <a:cubicBezTo>
                  <a:pt x="525" y="377"/>
                  <a:pt x="525" y="377"/>
                  <a:pt x="525" y="377"/>
                </a:cubicBezTo>
                <a:cubicBezTo>
                  <a:pt x="526" y="377"/>
                  <a:pt x="528" y="377"/>
                  <a:pt x="532" y="377"/>
                </a:cubicBezTo>
                <a:cubicBezTo>
                  <a:pt x="567" y="377"/>
                  <a:pt x="683" y="368"/>
                  <a:pt x="683" y="254"/>
                </a:cubicBezTo>
                <a:cubicBezTo>
                  <a:pt x="683" y="248"/>
                  <a:pt x="684" y="136"/>
                  <a:pt x="576" y="131"/>
                </a:cubicBezTo>
                <a:cubicBezTo>
                  <a:pt x="562" y="130"/>
                  <a:pt x="562" y="130"/>
                  <a:pt x="562" y="130"/>
                </a:cubicBezTo>
                <a:cubicBezTo>
                  <a:pt x="560" y="117"/>
                  <a:pt x="560" y="117"/>
                  <a:pt x="560" y="117"/>
                </a:cubicBezTo>
                <a:cubicBezTo>
                  <a:pt x="559" y="113"/>
                  <a:pt x="534" y="8"/>
                  <a:pt x="426" y="1"/>
                </a:cubicBezTo>
                <a:cubicBezTo>
                  <a:pt x="420" y="0"/>
                  <a:pt x="414" y="0"/>
                  <a:pt x="408" y="0"/>
                </a:cubicBezTo>
                <a:cubicBezTo>
                  <a:pt x="327" y="0"/>
                  <a:pt x="304" y="37"/>
                  <a:pt x="272" y="88"/>
                </a:cubicBezTo>
                <a:cubicBezTo>
                  <a:pt x="260" y="107"/>
                  <a:pt x="260" y="107"/>
                  <a:pt x="260" y="107"/>
                </a:cubicBezTo>
                <a:cubicBezTo>
                  <a:pt x="248" y="103"/>
                  <a:pt x="248" y="103"/>
                  <a:pt x="248" y="103"/>
                </a:cubicBezTo>
                <a:cubicBezTo>
                  <a:pt x="247" y="103"/>
                  <a:pt x="232" y="99"/>
                  <a:pt x="211" y="99"/>
                </a:cubicBezTo>
                <a:cubicBezTo>
                  <a:pt x="161" y="99"/>
                  <a:pt x="132" y="125"/>
                  <a:pt x="126" y="176"/>
                </a:cubicBezTo>
                <a:cubicBezTo>
                  <a:pt x="124" y="192"/>
                  <a:pt x="124" y="192"/>
                  <a:pt x="124" y="192"/>
                </a:cubicBezTo>
                <a:cubicBezTo>
                  <a:pt x="107" y="191"/>
                  <a:pt x="107" y="191"/>
                  <a:pt x="107" y="191"/>
                </a:cubicBezTo>
                <a:cubicBezTo>
                  <a:pt x="107" y="191"/>
                  <a:pt x="105" y="191"/>
                  <a:pt x="103" y="191"/>
                </a:cubicBezTo>
                <a:close/>
              </a:path>
            </a:pathLst>
          </a:custGeom>
          <a:solidFill>
            <a:schemeClr val="accent2">
              <a:lumMod val="20000"/>
              <a:lumOff val="80000"/>
            </a:schemeClr>
          </a:solidFill>
          <a:ln w="28575">
            <a:noFill/>
            <a:round/>
            <a:headEnd/>
            <a:tailEnd/>
          </a:ln>
        </p:spPr>
        <p:txBody>
          <a:bodyPr vert="horz" wrap="square" lIns="91440" tIns="45720" rIns="91440" bIns="45720" numCol="1" anchor="b" anchorCtr="0" compatLnSpc="1">
            <a:prstTxWarp prst="textNoShape">
              <a:avLst/>
            </a:prstTxWarp>
          </a:bodyPr>
          <a:lstStyle/>
          <a:p>
            <a:pPr algn="ctr"/>
            <a:endParaRPr lang="en-US" sz="1100" dirty="0"/>
          </a:p>
        </p:txBody>
      </p:sp>
      <p:sp>
        <p:nvSpPr>
          <p:cNvPr id="11" name="Freeform 163">
            <a:extLst>
              <a:ext uri="{FF2B5EF4-FFF2-40B4-BE49-F238E27FC236}">
                <a16:creationId xmlns:a16="http://schemas.microsoft.com/office/drawing/2014/main" xmlns="" id="{88B37B81-0812-3C4D-8AE4-8ECAAF2C1BF0}"/>
              </a:ext>
            </a:extLst>
          </p:cNvPr>
          <p:cNvSpPr>
            <a:spLocks noChangeAspect="1"/>
          </p:cNvSpPr>
          <p:nvPr/>
        </p:nvSpPr>
        <p:spPr bwMode="auto">
          <a:xfrm>
            <a:off x="1679476" y="1813573"/>
            <a:ext cx="1762152" cy="978974"/>
          </a:xfrm>
          <a:custGeom>
            <a:avLst/>
            <a:gdLst>
              <a:gd name="T0" fmla="*/ 103 w 684"/>
              <a:gd name="T1" fmla="*/ 191 h 377"/>
              <a:gd name="T2" fmla="*/ 1 w 684"/>
              <a:gd name="T3" fmla="*/ 274 h 377"/>
              <a:gd name="T4" fmla="*/ 23 w 684"/>
              <a:gd name="T5" fmla="*/ 342 h 377"/>
              <a:gd name="T6" fmla="*/ 128 w 684"/>
              <a:gd name="T7" fmla="*/ 377 h 377"/>
              <a:gd name="T8" fmla="*/ 128 w 684"/>
              <a:gd name="T9" fmla="*/ 377 h 377"/>
              <a:gd name="T10" fmla="*/ 139 w 684"/>
              <a:gd name="T11" fmla="*/ 377 h 377"/>
              <a:gd name="T12" fmla="*/ 141 w 684"/>
              <a:gd name="T13" fmla="*/ 377 h 377"/>
              <a:gd name="T14" fmla="*/ 525 w 684"/>
              <a:gd name="T15" fmla="*/ 377 h 377"/>
              <a:gd name="T16" fmla="*/ 532 w 684"/>
              <a:gd name="T17" fmla="*/ 377 h 377"/>
              <a:gd name="T18" fmla="*/ 683 w 684"/>
              <a:gd name="T19" fmla="*/ 254 h 377"/>
              <a:gd name="T20" fmla="*/ 576 w 684"/>
              <a:gd name="T21" fmla="*/ 131 h 377"/>
              <a:gd name="T22" fmla="*/ 562 w 684"/>
              <a:gd name="T23" fmla="*/ 130 h 377"/>
              <a:gd name="T24" fmla="*/ 560 w 684"/>
              <a:gd name="T25" fmla="*/ 117 h 377"/>
              <a:gd name="T26" fmla="*/ 426 w 684"/>
              <a:gd name="T27" fmla="*/ 1 h 377"/>
              <a:gd name="T28" fmla="*/ 408 w 684"/>
              <a:gd name="T29" fmla="*/ 0 h 377"/>
              <a:gd name="T30" fmla="*/ 272 w 684"/>
              <a:gd name="T31" fmla="*/ 88 h 377"/>
              <a:gd name="T32" fmla="*/ 260 w 684"/>
              <a:gd name="T33" fmla="*/ 107 h 377"/>
              <a:gd name="T34" fmla="*/ 248 w 684"/>
              <a:gd name="T35" fmla="*/ 103 h 377"/>
              <a:gd name="T36" fmla="*/ 211 w 684"/>
              <a:gd name="T37" fmla="*/ 99 h 377"/>
              <a:gd name="T38" fmla="*/ 126 w 684"/>
              <a:gd name="T39" fmla="*/ 176 h 377"/>
              <a:gd name="T40" fmla="*/ 124 w 684"/>
              <a:gd name="T41" fmla="*/ 192 h 377"/>
              <a:gd name="T42" fmla="*/ 107 w 684"/>
              <a:gd name="T43" fmla="*/ 191 h 377"/>
              <a:gd name="T44" fmla="*/ 103 w 684"/>
              <a:gd name="T45" fmla="*/ 191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84" h="377">
                <a:moveTo>
                  <a:pt x="103" y="191"/>
                </a:moveTo>
                <a:cubicBezTo>
                  <a:pt x="73" y="191"/>
                  <a:pt x="5" y="199"/>
                  <a:pt x="1" y="274"/>
                </a:cubicBezTo>
                <a:cubicBezTo>
                  <a:pt x="0" y="303"/>
                  <a:pt x="7" y="325"/>
                  <a:pt x="23" y="342"/>
                </a:cubicBezTo>
                <a:cubicBezTo>
                  <a:pt x="53" y="374"/>
                  <a:pt x="106" y="377"/>
                  <a:pt x="128" y="377"/>
                </a:cubicBezTo>
                <a:cubicBezTo>
                  <a:pt x="128" y="377"/>
                  <a:pt x="128" y="377"/>
                  <a:pt x="128" y="377"/>
                </a:cubicBezTo>
                <a:cubicBezTo>
                  <a:pt x="135" y="377"/>
                  <a:pt x="139" y="377"/>
                  <a:pt x="139" y="377"/>
                </a:cubicBezTo>
                <a:cubicBezTo>
                  <a:pt x="141" y="377"/>
                  <a:pt x="141" y="377"/>
                  <a:pt x="141" y="377"/>
                </a:cubicBezTo>
                <a:cubicBezTo>
                  <a:pt x="525" y="377"/>
                  <a:pt x="525" y="377"/>
                  <a:pt x="525" y="377"/>
                </a:cubicBezTo>
                <a:cubicBezTo>
                  <a:pt x="526" y="377"/>
                  <a:pt x="528" y="377"/>
                  <a:pt x="532" y="377"/>
                </a:cubicBezTo>
                <a:cubicBezTo>
                  <a:pt x="567" y="377"/>
                  <a:pt x="683" y="368"/>
                  <a:pt x="683" y="254"/>
                </a:cubicBezTo>
                <a:cubicBezTo>
                  <a:pt x="683" y="248"/>
                  <a:pt x="684" y="136"/>
                  <a:pt x="576" y="131"/>
                </a:cubicBezTo>
                <a:cubicBezTo>
                  <a:pt x="562" y="130"/>
                  <a:pt x="562" y="130"/>
                  <a:pt x="562" y="130"/>
                </a:cubicBezTo>
                <a:cubicBezTo>
                  <a:pt x="560" y="117"/>
                  <a:pt x="560" y="117"/>
                  <a:pt x="560" y="117"/>
                </a:cubicBezTo>
                <a:cubicBezTo>
                  <a:pt x="559" y="113"/>
                  <a:pt x="534" y="8"/>
                  <a:pt x="426" y="1"/>
                </a:cubicBezTo>
                <a:cubicBezTo>
                  <a:pt x="420" y="0"/>
                  <a:pt x="414" y="0"/>
                  <a:pt x="408" y="0"/>
                </a:cubicBezTo>
                <a:cubicBezTo>
                  <a:pt x="327" y="0"/>
                  <a:pt x="304" y="37"/>
                  <a:pt x="272" y="88"/>
                </a:cubicBezTo>
                <a:cubicBezTo>
                  <a:pt x="260" y="107"/>
                  <a:pt x="260" y="107"/>
                  <a:pt x="260" y="107"/>
                </a:cubicBezTo>
                <a:cubicBezTo>
                  <a:pt x="248" y="103"/>
                  <a:pt x="248" y="103"/>
                  <a:pt x="248" y="103"/>
                </a:cubicBezTo>
                <a:cubicBezTo>
                  <a:pt x="247" y="103"/>
                  <a:pt x="232" y="99"/>
                  <a:pt x="211" y="99"/>
                </a:cubicBezTo>
                <a:cubicBezTo>
                  <a:pt x="161" y="99"/>
                  <a:pt x="132" y="125"/>
                  <a:pt x="126" y="176"/>
                </a:cubicBezTo>
                <a:cubicBezTo>
                  <a:pt x="124" y="192"/>
                  <a:pt x="124" y="192"/>
                  <a:pt x="124" y="192"/>
                </a:cubicBezTo>
                <a:cubicBezTo>
                  <a:pt x="107" y="191"/>
                  <a:pt x="107" y="191"/>
                  <a:pt x="107" y="191"/>
                </a:cubicBezTo>
                <a:cubicBezTo>
                  <a:pt x="107" y="191"/>
                  <a:pt x="105" y="191"/>
                  <a:pt x="103" y="191"/>
                </a:cubicBezTo>
                <a:close/>
              </a:path>
            </a:pathLst>
          </a:custGeom>
          <a:solidFill>
            <a:schemeClr val="accent2">
              <a:lumMod val="20000"/>
              <a:lumOff val="80000"/>
            </a:schemeClr>
          </a:solidFill>
          <a:ln w="50800">
            <a:solidFill>
              <a:schemeClr val="accent2">
                <a:lumMod val="20000"/>
                <a:lumOff val="80000"/>
              </a:schemeClr>
            </a:solidFill>
            <a:miter lim="800000"/>
            <a:headEnd/>
            <a:tailEnd/>
          </a:ln>
        </p:spPr>
        <p:txBody>
          <a:bodyPr vert="horz" wrap="square" lIns="91440" tIns="45720" rIns="91440" bIns="45720" numCol="1" anchor="b" anchorCtr="0" compatLnSpc="1">
            <a:prstTxWarp prst="textNoShape">
              <a:avLst/>
            </a:prstTxWarp>
          </a:bodyPr>
          <a:lstStyle/>
          <a:p>
            <a:pPr algn="ctr"/>
            <a:endParaRPr lang="en-US" sz="1100" dirty="0"/>
          </a:p>
        </p:txBody>
      </p:sp>
      <p:sp>
        <p:nvSpPr>
          <p:cNvPr id="10" name="Freeform 163">
            <a:extLst>
              <a:ext uri="{FF2B5EF4-FFF2-40B4-BE49-F238E27FC236}">
                <a16:creationId xmlns:a16="http://schemas.microsoft.com/office/drawing/2014/main" xmlns="" id="{856F814E-7E63-9649-AB9F-6D3CE1D1B3D5}"/>
              </a:ext>
            </a:extLst>
          </p:cNvPr>
          <p:cNvSpPr>
            <a:spLocks noChangeAspect="1"/>
          </p:cNvSpPr>
          <p:nvPr/>
        </p:nvSpPr>
        <p:spPr bwMode="auto">
          <a:xfrm>
            <a:off x="3690924" y="1813573"/>
            <a:ext cx="1762152" cy="978974"/>
          </a:xfrm>
          <a:custGeom>
            <a:avLst/>
            <a:gdLst>
              <a:gd name="T0" fmla="*/ 103 w 684"/>
              <a:gd name="T1" fmla="*/ 191 h 377"/>
              <a:gd name="T2" fmla="*/ 1 w 684"/>
              <a:gd name="T3" fmla="*/ 274 h 377"/>
              <a:gd name="T4" fmla="*/ 23 w 684"/>
              <a:gd name="T5" fmla="*/ 342 h 377"/>
              <a:gd name="T6" fmla="*/ 128 w 684"/>
              <a:gd name="T7" fmla="*/ 377 h 377"/>
              <a:gd name="T8" fmla="*/ 128 w 684"/>
              <a:gd name="T9" fmla="*/ 377 h 377"/>
              <a:gd name="T10" fmla="*/ 139 w 684"/>
              <a:gd name="T11" fmla="*/ 377 h 377"/>
              <a:gd name="T12" fmla="*/ 141 w 684"/>
              <a:gd name="T13" fmla="*/ 377 h 377"/>
              <a:gd name="T14" fmla="*/ 525 w 684"/>
              <a:gd name="T15" fmla="*/ 377 h 377"/>
              <a:gd name="T16" fmla="*/ 532 w 684"/>
              <a:gd name="T17" fmla="*/ 377 h 377"/>
              <a:gd name="T18" fmla="*/ 683 w 684"/>
              <a:gd name="T19" fmla="*/ 254 h 377"/>
              <a:gd name="T20" fmla="*/ 576 w 684"/>
              <a:gd name="T21" fmla="*/ 131 h 377"/>
              <a:gd name="T22" fmla="*/ 562 w 684"/>
              <a:gd name="T23" fmla="*/ 130 h 377"/>
              <a:gd name="T24" fmla="*/ 560 w 684"/>
              <a:gd name="T25" fmla="*/ 117 h 377"/>
              <a:gd name="T26" fmla="*/ 426 w 684"/>
              <a:gd name="T27" fmla="*/ 1 h 377"/>
              <a:gd name="T28" fmla="*/ 408 w 684"/>
              <a:gd name="T29" fmla="*/ 0 h 377"/>
              <a:gd name="T30" fmla="*/ 272 w 684"/>
              <a:gd name="T31" fmla="*/ 88 h 377"/>
              <a:gd name="T32" fmla="*/ 260 w 684"/>
              <a:gd name="T33" fmla="*/ 107 h 377"/>
              <a:gd name="T34" fmla="*/ 248 w 684"/>
              <a:gd name="T35" fmla="*/ 103 h 377"/>
              <a:gd name="T36" fmla="*/ 211 w 684"/>
              <a:gd name="T37" fmla="*/ 99 h 377"/>
              <a:gd name="T38" fmla="*/ 126 w 684"/>
              <a:gd name="T39" fmla="*/ 176 h 377"/>
              <a:gd name="T40" fmla="*/ 124 w 684"/>
              <a:gd name="T41" fmla="*/ 192 h 377"/>
              <a:gd name="T42" fmla="*/ 107 w 684"/>
              <a:gd name="T43" fmla="*/ 191 h 377"/>
              <a:gd name="T44" fmla="*/ 103 w 684"/>
              <a:gd name="T45" fmla="*/ 191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84" h="377">
                <a:moveTo>
                  <a:pt x="103" y="191"/>
                </a:moveTo>
                <a:cubicBezTo>
                  <a:pt x="73" y="191"/>
                  <a:pt x="5" y="199"/>
                  <a:pt x="1" y="274"/>
                </a:cubicBezTo>
                <a:cubicBezTo>
                  <a:pt x="0" y="303"/>
                  <a:pt x="7" y="325"/>
                  <a:pt x="23" y="342"/>
                </a:cubicBezTo>
                <a:cubicBezTo>
                  <a:pt x="53" y="374"/>
                  <a:pt x="106" y="377"/>
                  <a:pt x="128" y="377"/>
                </a:cubicBezTo>
                <a:cubicBezTo>
                  <a:pt x="128" y="377"/>
                  <a:pt x="128" y="377"/>
                  <a:pt x="128" y="377"/>
                </a:cubicBezTo>
                <a:cubicBezTo>
                  <a:pt x="135" y="377"/>
                  <a:pt x="139" y="377"/>
                  <a:pt x="139" y="377"/>
                </a:cubicBezTo>
                <a:cubicBezTo>
                  <a:pt x="141" y="377"/>
                  <a:pt x="141" y="377"/>
                  <a:pt x="141" y="377"/>
                </a:cubicBezTo>
                <a:cubicBezTo>
                  <a:pt x="525" y="377"/>
                  <a:pt x="525" y="377"/>
                  <a:pt x="525" y="377"/>
                </a:cubicBezTo>
                <a:cubicBezTo>
                  <a:pt x="526" y="377"/>
                  <a:pt x="528" y="377"/>
                  <a:pt x="532" y="377"/>
                </a:cubicBezTo>
                <a:cubicBezTo>
                  <a:pt x="567" y="377"/>
                  <a:pt x="683" y="368"/>
                  <a:pt x="683" y="254"/>
                </a:cubicBezTo>
                <a:cubicBezTo>
                  <a:pt x="683" y="248"/>
                  <a:pt x="684" y="136"/>
                  <a:pt x="576" y="131"/>
                </a:cubicBezTo>
                <a:cubicBezTo>
                  <a:pt x="562" y="130"/>
                  <a:pt x="562" y="130"/>
                  <a:pt x="562" y="130"/>
                </a:cubicBezTo>
                <a:cubicBezTo>
                  <a:pt x="560" y="117"/>
                  <a:pt x="560" y="117"/>
                  <a:pt x="560" y="117"/>
                </a:cubicBezTo>
                <a:cubicBezTo>
                  <a:pt x="559" y="113"/>
                  <a:pt x="534" y="8"/>
                  <a:pt x="426" y="1"/>
                </a:cubicBezTo>
                <a:cubicBezTo>
                  <a:pt x="420" y="0"/>
                  <a:pt x="414" y="0"/>
                  <a:pt x="408" y="0"/>
                </a:cubicBezTo>
                <a:cubicBezTo>
                  <a:pt x="327" y="0"/>
                  <a:pt x="304" y="37"/>
                  <a:pt x="272" y="88"/>
                </a:cubicBezTo>
                <a:cubicBezTo>
                  <a:pt x="260" y="107"/>
                  <a:pt x="260" y="107"/>
                  <a:pt x="260" y="107"/>
                </a:cubicBezTo>
                <a:cubicBezTo>
                  <a:pt x="248" y="103"/>
                  <a:pt x="248" y="103"/>
                  <a:pt x="248" y="103"/>
                </a:cubicBezTo>
                <a:cubicBezTo>
                  <a:pt x="247" y="103"/>
                  <a:pt x="232" y="99"/>
                  <a:pt x="211" y="99"/>
                </a:cubicBezTo>
                <a:cubicBezTo>
                  <a:pt x="161" y="99"/>
                  <a:pt x="132" y="125"/>
                  <a:pt x="126" y="176"/>
                </a:cubicBezTo>
                <a:cubicBezTo>
                  <a:pt x="124" y="192"/>
                  <a:pt x="124" y="192"/>
                  <a:pt x="124" y="192"/>
                </a:cubicBezTo>
                <a:cubicBezTo>
                  <a:pt x="107" y="191"/>
                  <a:pt x="107" y="191"/>
                  <a:pt x="107" y="191"/>
                </a:cubicBezTo>
                <a:cubicBezTo>
                  <a:pt x="107" y="191"/>
                  <a:pt x="105" y="191"/>
                  <a:pt x="103" y="191"/>
                </a:cubicBezTo>
                <a:close/>
              </a:path>
            </a:pathLst>
          </a:custGeom>
          <a:solidFill>
            <a:schemeClr val="accent2">
              <a:lumMod val="20000"/>
              <a:lumOff val="80000"/>
            </a:schemeClr>
          </a:solidFill>
          <a:ln w="50800">
            <a:solidFill>
              <a:schemeClr val="accent2">
                <a:lumMod val="20000"/>
                <a:lumOff val="80000"/>
              </a:schemeClr>
            </a:solidFill>
            <a:round/>
            <a:headEnd/>
            <a:tailEnd/>
          </a:ln>
        </p:spPr>
        <p:txBody>
          <a:bodyPr vert="horz" wrap="square" lIns="91440" tIns="45720" rIns="91440" bIns="45720" numCol="1" anchor="b" anchorCtr="0" compatLnSpc="1">
            <a:prstTxWarp prst="textNoShape">
              <a:avLst/>
            </a:prstTxWarp>
          </a:bodyPr>
          <a:lstStyle/>
          <a:p>
            <a:pPr algn="ctr"/>
            <a:endParaRPr lang="en-US" sz="1100" dirty="0"/>
          </a:p>
        </p:txBody>
      </p:sp>
      <p:grpSp>
        <p:nvGrpSpPr>
          <p:cNvPr id="117" name="Group 116">
            <a:extLst>
              <a:ext uri="{FF2B5EF4-FFF2-40B4-BE49-F238E27FC236}">
                <a16:creationId xmlns:a16="http://schemas.microsoft.com/office/drawing/2014/main" xmlns="" id="{83EAA539-026E-474F-8E50-44FC1BF9AD94}"/>
              </a:ext>
            </a:extLst>
          </p:cNvPr>
          <p:cNvGrpSpPr/>
          <p:nvPr/>
        </p:nvGrpSpPr>
        <p:grpSpPr>
          <a:xfrm flipH="1">
            <a:off x="5922969" y="1552569"/>
            <a:ext cx="345365" cy="357193"/>
            <a:chOff x="4341813" y="2306638"/>
            <a:chExt cx="231775" cy="239713"/>
          </a:xfrm>
        </p:grpSpPr>
        <p:sp>
          <p:nvSpPr>
            <p:cNvPr id="118" name="Oval 499">
              <a:extLst>
                <a:ext uri="{FF2B5EF4-FFF2-40B4-BE49-F238E27FC236}">
                  <a16:creationId xmlns:a16="http://schemas.microsoft.com/office/drawing/2014/main" xmlns="" id="{3E9A73D3-5DA2-6C46-829E-5756DE4C1939}"/>
                </a:ext>
              </a:extLst>
            </p:cNvPr>
            <p:cNvSpPr>
              <a:spLocks noChangeArrowheads="1"/>
            </p:cNvSpPr>
            <p:nvPr/>
          </p:nvSpPr>
          <p:spPr bwMode="auto">
            <a:xfrm>
              <a:off x="4354513" y="2320925"/>
              <a:ext cx="160338" cy="1603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9" name="Freeform 501">
              <a:extLst>
                <a:ext uri="{FF2B5EF4-FFF2-40B4-BE49-F238E27FC236}">
                  <a16:creationId xmlns:a16="http://schemas.microsoft.com/office/drawing/2014/main" xmlns="" id="{B7C1D049-759C-0240-99F8-F88E4CD0C85C}"/>
                </a:ext>
              </a:extLst>
            </p:cNvPr>
            <p:cNvSpPr>
              <a:spLocks noEditPoints="1"/>
            </p:cNvSpPr>
            <p:nvPr/>
          </p:nvSpPr>
          <p:spPr bwMode="auto">
            <a:xfrm>
              <a:off x="4341813" y="2306638"/>
              <a:ext cx="231775" cy="239713"/>
            </a:xfrm>
            <a:custGeom>
              <a:avLst/>
              <a:gdLst>
                <a:gd name="T0" fmla="*/ 293 w 293"/>
                <a:gd name="T1" fmla="*/ 280 h 301"/>
                <a:gd name="T2" fmla="*/ 207 w 293"/>
                <a:gd name="T3" fmla="*/ 196 h 301"/>
                <a:gd name="T4" fmla="*/ 236 w 293"/>
                <a:gd name="T5" fmla="*/ 118 h 301"/>
                <a:gd name="T6" fmla="*/ 118 w 293"/>
                <a:gd name="T7" fmla="*/ 0 h 301"/>
                <a:gd name="T8" fmla="*/ 0 w 293"/>
                <a:gd name="T9" fmla="*/ 118 h 301"/>
                <a:gd name="T10" fmla="*/ 118 w 293"/>
                <a:gd name="T11" fmla="*/ 236 h 301"/>
                <a:gd name="T12" fmla="*/ 185 w 293"/>
                <a:gd name="T13" fmla="*/ 216 h 301"/>
                <a:gd name="T14" fmla="*/ 272 w 293"/>
                <a:gd name="T15" fmla="*/ 301 h 301"/>
                <a:gd name="T16" fmla="*/ 293 w 293"/>
                <a:gd name="T17" fmla="*/ 280 h 301"/>
                <a:gd name="T18" fmla="*/ 17 w 293"/>
                <a:gd name="T19" fmla="*/ 118 h 301"/>
                <a:gd name="T20" fmla="*/ 118 w 293"/>
                <a:gd name="T21" fmla="*/ 17 h 301"/>
                <a:gd name="T22" fmla="*/ 219 w 293"/>
                <a:gd name="T23" fmla="*/ 118 h 301"/>
                <a:gd name="T24" fmla="*/ 118 w 293"/>
                <a:gd name="T25" fmla="*/ 219 h 301"/>
                <a:gd name="T26" fmla="*/ 17 w 293"/>
                <a:gd name="T27" fmla="*/ 118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3" h="301">
                  <a:moveTo>
                    <a:pt x="293" y="280"/>
                  </a:moveTo>
                  <a:cubicBezTo>
                    <a:pt x="207" y="196"/>
                    <a:pt x="207" y="196"/>
                    <a:pt x="207" y="196"/>
                  </a:cubicBezTo>
                  <a:cubicBezTo>
                    <a:pt x="225" y="175"/>
                    <a:pt x="236" y="148"/>
                    <a:pt x="236" y="118"/>
                  </a:cubicBezTo>
                  <a:cubicBezTo>
                    <a:pt x="236" y="53"/>
                    <a:pt x="183" y="0"/>
                    <a:pt x="118" y="0"/>
                  </a:cubicBezTo>
                  <a:cubicBezTo>
                    <a:pt x="53" y="0"/>
                    <a:pt x="0" y="53"/>
                    <a:pt x="0" y="118"/>
                  </a:cubicBezTo>
                  <a:cubicBezTo>
                    <a:pt x="0" y="183"/>
                    <a:pt x="53" y="236"/>
                    <a:pt x="118" y="236"/>
                  </a:cubicBezTo>
                  <a:cubicBezTo>
                    <a:pt x="143" y="236"/>
                    <a:pt x="166" y="229"/>
                    <a:pt x="185" y="216"/>
                  </a:cubicBezTo>
                  <a:cubicBezTo>
                    <a:pt x="272" y="301"/>
                    <a:pt x="272" y="301"/>
                    <a:pt x="272" y="301"/>
                  </a:cubicBezTo>
                  <a:lnTo>
                    <a:pt x="293" y="280"/>
                  </a:lnTo>
                  <a:close/>
                  <a:moveTo>
                    <a:pt x="17" y="118"/>
                  </a:moveTo>
                  <a:cubicBezTo>
                    <a:pt x="17" y="63"/>
                    <a:pt x="63" y="17"/>
                    <a:pt x="118" y="17"/>
                  </a:cubicBezTo>
                  <a:cubicBezTo>
                    <a:pt x="174" y="17"/>
                    <a:pt x="219" y="63"/>
                    <a:pt x="219" y="118"/>
                  </a:cubicBezTo>
                  <a:cubicBezTo>
                    <a:pt x="219" y="174"/>
                    <a:pt x="174" y="219"/>
                    <a:pt x="118" y="219"/>
                  </a:cubicBezTo>
                  <a:cubicBezTo>
                    <a:pt x="63" y="219"/>
                    <a:pt x="17" y="174"/>
                    <a:pt x="17" y="118"/>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11" name="Freeform 110">
            <a:extLst>
              <a:ext uri="{FF2B5EF4-FFF2-40B4-BE49-F238E27FC236}">
                <a16:creationId xmlns:a16="http://schemas.microsoft.com/office/drawing/2014/main" xmlns="" id="{92C72E0D-0FE9-E746-9206-400478C8E2D4}"/>
              </a:ext>
            </a:extLst>
          </p:cNvPr>
          <p:cNvSpPr/>
          <p:nvPr/>
        </p:nvSpPr>
        <p:spPr>
          <a:xfrm rot="5400000">
            <a:off x="4362491" y="-375286"/>
            <a:ext cx="419017" cy="8012115"/>
          </a:xfrm>
          <a:custGeom>
            <a:avLst/>
            <a:gdLst>
              <a:gd name="connsiteX0" fmla="*/ 0 w 419017"/>
              <a:gd name="connsiteY0" fmla="*/ 8011297 h 8012115"/>
              <a:gd name="connsiteX1" fmla="*/ 0 w 419017"/>
              <a:gd name="connsiteY1" fmla="*/ 18288 h 8012115"/>
              <a:gd name="connsiteX2" fmla="*/ 0 w 419017"/>
              <a:gd name="connsiteY2" fmla="*/ 0 h 8012115"/>
              <a:gd name="connsiteX3" fmla="*/ 18288 w 419017"/>
              <a:gd name="connsiteY3" fmla="*/ 0 h 8012115"/>
              <a:gd name="connsiteX4" fmla="*/ 417378 w 419017"/>
              <a:gd name="connsiteY4" fmla="*/ 0 h 8012115"/>
              <a:gd name="connsiteX5" fmla="*/ 417378 w 419017"/>
              <a:gd name="connsiteY5" fmla="*/ 18288 h 8012115"/>
              <a:gd name="connsiteX6" fmla="*/ 18288 w 419017"/>
              <a:gd name="connsiteY6" fmla="*/ 18288 h 8012115"/>
              <a:gd name="connsiteX7" fmla="*/ 18288 w 419017"/>
              <a:gd name="connsiteY7" fmla="*/ 7993827 h 8012115"/>
              <a:gd name="connsiteX8" fmla="*/ 419017 w 419017"/>
              <a:gd name="connsiteY8" fmla="*/ 7993827 h 8012115"/>
              <a:gd name="connsiteX9" fmla="*/ 419017 w 419017"/>
              <a:gd name="connsiteY9" fmla="*/ 8012115 h 8012115"/>
              <a:gd name="connsiteX10" fmla="*/ 1639 w 419017"/>
              <a:gd name="connsiteY10" fmla="*/ 8012115 h 8012115"/>
              <a:gd name="connsiteX11" fmla="*/ 1639 w 419017"/>
              <a:gd name="connsiteY11" fmla="*/ 8011297 h 8012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9017" h="8012115">
                <a:moveTo>
                  <a:pt x="0" y="8011297"/>
                </a:moveTo>
                <a:lnTo>
                  <a:pt x="0" y="18288"/>
                </a:lnTo>
                <a:lnTo>
                  <a:pt x="0" y="0"/>
                </a:lnTo>
                <a:lnTo>
                  <a:pt x="18288" y="0"/>
                </a:lnTo>
                <a:lnTo>
                  <a:pt x="417378" y="0"/>
                </a:lnTo>
                <a:lnTo>
                  <a:pt x="417378" y="18288"/>
                </a:lnTo>
                <a:lnTo>
                  <a:pt x="18288" y="18288"/>
                </a:lnTo>
                <a:lnTo>
                  <a:pt x="18288" y="7993827"/>
                </a:lnTo>
                <a:lnTo>
                  <a:pt x="419017" y="7993827"/>
                </a:lnTo>
                <a:lnTo>
                  <a:pt x="419017" y="8012115"/>
                </a:lnTo>
                <a:lnTo>
                  <a:pt x="1639" y="8012115"/>
                </a:lnTo>
                <a:lnTo>
                  <a:pt x="1639" y="8011297"/>
                </a:lnTo>
                <a:close/>
              </a:path>
            </a:pathLst>
          </a:custGeom>
          <a:solidFill>
            <a:schemeClr val="bg2"/>
          </a:soli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dirty="0">
              <a:solidFill>
                <a:schemeClr val="tx1"/>
              </a:solidFill>
            </a:endParaRPr>
          </a:p>
        </p:txBody>
      </p:sp>
      <p:grpSp>
        <p:nvGrpSpPr>
          <p:cNvPr id="116" name="Group 115">
            <a:extLst>
              <a:ext uri="{FF2B5EF4-FFF2-40B4-BE49-F238E27FC236}">
                <a16:creationId xmlns:a16="http://schemas.microsoft.com/office/drawing/2014/main" xmlns="" id="{D99C6A23-7584-8543-81D2-A7491C0CB01C}"/>
              </a:ext>
            </a:extLst>
          </p:cNvPr>
          <p:cNvGrpSpPr/>
          <p:nvPr/>
        </p:nvGrpSpPr>
        <p:grpSpPr>
          <a:xfrm>
            <a:off x="828196" y="3641544"/>
            <a:ext cx="7936679" cy="1127858"/>
            <a:chOff x="914990" y="3845572"/>
            <a:chExt cx="7936679" cy="1127858"/>
          </a:xfrm>
        </p:grpSpPr>
        <p:sp>
          <p:nvSpPr>
            <p:cNvPr id="120" name="Rectangle 119">
              <a:extLst>
                <a:ext uri="{FF2B5EF4-FFF2-40B4-BE49-F238E27FC236}">
                  <a16:creationId xmlns:a16="http://schemas.microsoft.com/office/drawing/2014/main" xmlns="" id="{496E39DD-3AA1-7F49-B613-BED2421A6B95}"/>
                </a:ext>
              </a:extLst>
            </p:cNvPr>
            <p:cNvSpPr/>
            <p:nvPr/>
          </p:nvSpPr>
          <p:spPr>
            <a:xfrm>
              <a:off x="914991" y="3845572"/>
              <a:ext cx="7487604" cy="1021720"/>
            </a:xfrm>
            <a:prstGeom prst="rect">
              <a:avLst/>
            </a:prstGeom>
            <a:solidFill>
              <a:schemeClr val="bg1">
                <a:lumMod val="95000"/>
              </a:schemeClr>
            </a:soli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dirty="0">
                <a:solidFill>
                  <a:schemeClr val="tx1"/>
                </a:solidFill>
              </a:endParaRPr>
            </a:p>
          </p:txBody>
        </p:sp>
        <p:sp>
          <p:nvSpPr>
            <p:cNvPr id="121" name="Rectangle 120">
              <a:extLst>
                <a:ext uri="{FF2B5EF4-FFF2-40B4-BE49-F238E27FC236}">
                  <a16:creationId xmlns:a16="http://schemas.microsoft.com/office/drawing/2014/main" xmlns="" id="{2D91BF82-1088-D840-B2F9-2207681ABFBC}"/>
                </a:ext>
              </a:extLst>
            </p:cNvPr>
            <p:cNvSpPr/>
            <p:nvPr/>
          </p:nvSpPr>
          <p:spPr>
            <a:xfrm>
              <a:off x="914990" y="3957767"/>
              <a:ext cx="3918197" cy="1015663"/>
            </a:xfrm>
            <a:prstGeom prst="rect">
              <a:avLst/>
            </a:prstGeom>
          </p:spPr>
          <p:txBody>
            <a:bodyPr wrap="square">
              <a:spAutoFit/>
            </a:bodyPr>
            <a:lstStyle/>
            <a:p>
              <a:r>
                <a:rPr lang="en-US" sz="1200" b="1" dirty="0"/>
                <a:t>Apps: </a:t>
              </a:r>
              <a:r>
                <a:rPr lang="en-US" sz="1200" dirty="0"/>
                <a:t>Name, Configuration, Posture, Risk</a:t>
              </a:r>
            </a:p>
            <a:p>
              <a:r>
                <a:rPr lang="en-US" sz="1200" b="1" dirty="0"/>
                <a:t>Data: </a:t>
              </a:r>
              <a:r>
                <a:rPr lang="en-US" sz="1200" dirty="0"/>
                <a:t>Classification, Tagging, Metadata</a:t>
              </a:r>
            </a:p>
            <a:p>
              <a:r>
                <a:rPr lang="en-US" sz="1200" b="1" dirty="0"/>
                <a:t>Users: </a:t>
              </a:r>
              <a:r>
                <a:rPr lang="en-US" sz="1200" dirty="0"/>
                <a:t>Role, Activity, Collaborators</a:t>
              </a:r>
            </a:p>
            <a:p>
              <a:r>
                <a:rPr lang="en-US" sz="1200" b="1" dirty="0"/>
                <a:t>Activities: </a:t>
              </a:r>
              <a:r>
                <a:rPr lang="en-US" sz="1200" dirty="0"/>
                <a:t>Access, Read, Write, Download, Upload…</a:t>
              </a:r>
            </a:p>
            <a:p>
              <a:endParaRPr lang="en-US" sz="1200" dirty="0"/>
            </a:p>
          </p:txBody>
        </p:sp>
        <p:sp>
          <p:nvSpPr>
            <p:cNvPr id="122" name="Rectangle 121">
              <a:extLst>
                <a:ext uri="{FF2B5EF4-FFF2-40B4-BE49-F238E27FC236}">
                  <a16:creationId xmlns:a16="http://schemas.microsoft.com/office/drawing/2014/main" xmlns="" id="{1897D187-3683-3047-86D0-16447238962A}"/>
                </a:ext>
              </a:extLst>
            </p:cNvPr>
            <p:cNvSpPr/>
            <p:nvPr/>
          </p:nvSpPr>
          <p:spPr>
            <a:xfrm>
              <a:off x="4833212" y="3928020"/>
              <a:ext cx="4018457" cy="830997"/>
            </a:xfrm>
            <a:prstGeom prst="rect">
              <a:avLst/>
            </a:prstGeom>
          </p:spPr>
          <p:txBody>
            <a:bodyPr wrap="square">
              <a:spAutoFit/>
            </a:bodyPr>
            <a:lstStyle/>
            <a:p>
              <a:r>
                <a:rPr lang="en-US" sz="1200" b="1" dirty="0"/>
                <a:t>Workloads: </a:t>
              </a:r>
              <a:r>
                <a:rPr lang="en-US" sz="1200" dirty="0"/>
                <a:t>Details, Location, Posture</a:t>
              </a:r>
            </a:p>
            <a:p>
              <a:r>
                <a:rPr lang="en-US" sz="1200" b="1" dirty="0"/>
                <a:t>Network: </a:t>
              </a:r>
              <a:r>
                <a:rPr lang="en-US" sz="1200" dirty="0"/>
                <a:t>Traffic, Topology</a:t>
              </a:r>
            </a:p>
            <a:p>
              <a:r>
                <a:rPr lang="en-US" sz="1200" b="1" dirty="0"/>
                <a:t>Device: </a:t>
              </a:r>
              <a:r>
                <a:rPr lang="en-US" sz="1200" dirty="0"/>
                <a:t>Managed, Unmanaged</a:t>
              </a:r>
            </a:p>
            <a:p>
              <a:r>
                <a:rPr lang="en-US" sz="1200" b="1" dirty="0"/>
                <a:t>Location: </a:t>
              </a:r>
              <a:r>
                <a:rPr lang="en-US" sz="1200" dirty="0"/>
                <a:t>Where, When</a:t>
              </a:r>
            </a:p>
          </p:txBody>
        </p:sp>
      </p:grpSp>
      <p:grpSp>
        <p:nvGrpSpPr>
          <p:cNvPr id="37" name="Group 36">
            <a:extLst>
              <a:ext uri="{FF2B5EF4-FFF2-40B4-BE49-F238E27FC236}">
                <a16:creationId xmlns:a16="http://schemas.microsoft.com/office/drawing/2014/main" xmlns="" id="{F63032F0-9EB5-314A-9447-5A63217CE60D}"/>
              </a:ext>
            </a:extLst>
          </p:cNvPr>
          <p:cNvGrpSpPr/>
          <p:nvPr/>
        </p:nvGrpSpPr>
        <p:grpSpPr>
          <a:xfrm>
            <a:off x="3497181" y="3176181"/>
            <a:ext cx="2057400" cy="495598"/>
            <a:chOff x="6892200" y="160594"/>
            <a:chExt cx="2057400" cy="495598"/>
          </a:xfrm>
        </p:grpSpPr>
        <p:grpSp>
          <p:nvGrpSpPr>
            <p:cNvPr id="90" name="Group 89">
              <a:extLst>
                <a:ext uri="{FF2B5EF4-FFF2-40B4-BE49-F238E27FC236}">
                  <a16:creationId xmlns:a16="http://schemas.microsoft.com/office/drawing/2014/main" xmlns="" id="{7F1C963D-5B24-7146-AFC1-53E9DD74B1EC}"/>
                </a:ext>
              </a:extLst>
            </p:cNvPr>
            <p:cNvGrpSpPr/>
            <p:nvPr/>
          </p:nvGrpSpPr>
          <p:grpSpPr>
            <a:xfrm>
              <a:off x="6892200" y="160594"/>
              <a:ext cx="2057400" cy="495598"/>
              <a:chOff x="1061336" y="1950110"/>
              <a:chExt cx="2743200" cy="799564"/>
            </a:xfrm>
          </p:grpSpPr>
          <p:sp>
            <p:nvSpPr>
              <p:cNvPr id="94" name="Rectangle 93">
                <a:extLst>
                  <a:ext uri="{FF2B5EF4-FFF2-40B4-BE49-F238E27FC236}">
                    <a16:creationId xmlns:a16="http://schemas.microsoft.com/office/drawing/2014/main" xmlns="" id="{A9674B87-2BA8-9E43-BB60-A36015A3073E}"/>
                  </a:ext>
                </a:extLst>
              </p:cNvPr>
              <p:cNvSpPr/>
              <p:nvPr/>
            </p:nvSpPr>
            <p:spPr>
              <a:xfrm>
                <a:off x="1061336" y="1950110"/>
                <a:ext cx="2743200" cy="667100"/>
              </a:xfrm>
              <a:prstGeom prst="rect">
                <a:avLst/>
              </a:prstGeom>
              <a:solidFill>
                <a:schemeClr val="accent1"/>
              </a:solidFill>
              <a:ln w="28575" cap="flat" cmpd="sng" algn="ctr">
                <a:noFill/>
                <a:prstDash val="solid"/>
                <a:miter lim="800000"/>
                <a:headEnd type="none" w="med" len="med"/>
                <a:tailEnd type="none" w="med" len="med"/>
              </a:ln>
              <a:effectLst/>
            </p:spPr>
            <p:txBody>
              <a:bodyPr vert="horz" wrap="square" lIns="68572" tIns="34286" rIns="68572" bIns="34286" numCol="1" rtlCol="0" anchor="ctr" anchorCtr="0" compatLnSpc="1">
                <a:prstTxWarp prst="textNoShape">
                  <a:avLst/>
                </a:prstTxWarp>
                <a:noAutofit/>
              </a:bodyPr>
              <a:lstStyle/>
              <a:p>
                <a:pPr algn="ctr" fontAlgn="base">
                  <a:lnSpc>
                    <a:spcPct val="90000"/>
                  </a:lnSpc>
                  <a:spcAft>
                    <a:spcPct val="0"/>
                  </a:spcAft>
                  <a:buClr>
                    <a:srgbClr val="0090D3"/>
                  </a:buClr>
                  <a:buSzPct val="90000"/>
                </a:pPr>
                <a:r>
                  <a:rPr lang="en-US" sz="2000" b="1" dirty="0">
                    <a:solidFill>
                      <a:srgbClr val="FFFFFF"/>
                    </a:solidFill>
                    <a:ea typeface="Calibri" charset="0"/>
                    <a:cs typeface="Calibri" charset="0"/>
                  </a:rPr>
                  <a:t>   </a:t>
                </a:r>
                <a:r>
                  <a:rPr lang="en-US" b="1" dirty="0">
                    <a:solidFill>
                      <a:srgbClr val="FFFFFF"/>
                    </a:solidFill>
                    <a:ea typeface="Calibri" charset="0"/>
                    <a:cs typeface="Calibri" charset="0"/>
                  </a:rPr>
                  <a:t>Visibility</a:t>
                </a:r>
                <a:endParaRPr lang="en-US" sz="2000" b="1" dirty="0">
                  <a:solidFill>
                    <a:srgbClr val="FFFFFF"/>
                  </a:solidFill>
                  <a:ea typeface="Calibri" charset="0"/>
                  <a:cs typeface="Calibri" charset="0"/>
                </a:endParaRPr>
              </a:p>
            </p:txBody>
          </p:sp>
          <p:grpSp>
            <p:nvGrpSpPr>
              <p:cNvPr id="95" name="Group 94">
                <a:extLst>
                  <a:ext uri="{FF2B5EF4-FFF2-40B4-BE49-F238E27FC236}">
                    <a16:creationId xmlns:a16="http://schemas.microsoft.com/office/drawing/2014/main" xmlns="" id="{EFA9FD4E-E915-B442-B16C-335AC77741D0}"/>
                  </a:ext>
                </a:extLst>
              </p:cNvPr>
              <p:cNvGrpSpPr/>
              <p:nvPr/>
            </p:nvGrpSpPr>
            <p:grpSpPr>
              <a:xfrm>
                <a:off x="1300544" y="2082340"/>
                <a:ext cx="725870" cy="667334"/>
                <a:chOff x="6727826" y="4197350"/>
                <a:chExt cx="393700" cy="361951"/>
              </a:xfrm>
            </p:grpSpPr>
            <p:sp>
              <p:nvSpPr>
                <p:cNvPr id="96" name="Freeform 468">
                  <a:extLst>
                    <a:ext uri="{FF2B5EF4-FFF2-40B4-BE49-F238E27FC236}">
                      <a16:creationId xmlns:a16="http://schemas.microsoft.com/office/drawing/2014/main" xmlns="" id="{1487BE4B-0EF3-3249-A030-420AD2BE68E9}"/>
                    </a:ext>
                  </a:extLst>
                </p:cNvPr>
                <p:cNvSpPr>
                  <a:spLocks/>
                </p:cNvSpPr>
                <p:nvPr/>
              </p:nvSpPr>
              <p:spPr bwMode="auto">
                <a:xfrm>
                  <a:off x="7121526" y="4297363"/>
                  <a:ext cx="0" cy="261938"/>
                </a:xfrm>
                <a:custGeom>
                  <a:avLst/>
                  <a:gdLst>
                    <a:gd name="T0" fmla="*/ 0 h 165"/>
                    <a:gd name="T1" fmla="*/ 165 h 165"/>
                    <a:gd name="T2" fmla="*/ 0 h 165"/>
                    <a:gd name="T3" fmla="*/ 0 h 165"/>
                  </a:gdLst>
                  <a:ahLst/>
                  <a:cxnLst>
                    <a:cxn ang="0">
                      <a:pos x="0" y="T0"/>
                    </a:cxn>
                    <a:cxn ang="0">
                      <a:pos x="0" y="T1"/>
                    </a:cxn>
                    <a:cxn ang="0">
                      <a:pos x="0" y="T2"/>
                    </a:cxn>
                    <a:cxn ang="0">
                      <a:pos x="0" y="T3"/>
                    </a:cxn>
                  </a:cxnLst>
                  <a:rect l="0" t="0" r="r" b="b"/>
                  <a:pathLst>
                    <a:path h="165">
                      <a:moveTo>
                        <a:pt x="0" y="0"/>
                      </a:moveTo>
                      <a:lnTo>
                        <a:pt x="0" y="165"/>
                      </a:lnTo>
                      <a:lnTo>
                        <a:pt x="0" y="0"/>
                      </a:lnTo>
                      <a:lnTo>
                        <a:pt x="0" y="0"/>
                      </a:lnTo>
                      <a:close/>
                    </a:path>
                  </a:pathLst>
                </a:custGeom>
                <a:solidFill>
                  <a:srgbClr val="CDCD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97" name="Freeform 469">
                  <a:extLst>
                    <a:ext uri="{FF2B5EF4-FFF2-40B4-BE49-F238E27FC236}">
                      <a16:creationId xmlns:a16="http://schemas.microsoft.com/office/drawing/2014/main" xmlns="" id="{C8D20155-8275-E045-A1DF-6E6FB3880AC8}"/>
                    </a:ext>
                  </a:extLst>
                </p:cNvPr>
                <p:cNvSpPr>
                  <a:spLocks/>
                </p:cNvSpPr>
                <p:nvPr/>
              </p:nvSpPr>
              <p:spPr bwMode="auto">
                <a:xfrm>
                  <a:off x="7121526" y="4297363"/>
                  <a:ext cx="0" cy="261938"/>
                </a:xfrm>
                <a:custGeom>
                  <a:avLst/>
                  <a:gdLst>
                    <a:gd name="T0" fmla="*/ 0 h 165"/>
                    <a:gd name="T1" fmla="*/ 165 h 165"/>
                    <a:gd name="T2" fmla="*/ 0 h 165"/>
                    <a:gd name="T3" fmla="*/ 0 h 165"/>
                  </a:gdLst>
                  <a:ahLst/>
                  <a:cxnLst>
                    <a:cxn ang="0">
                      <a:pos x="0" y="T0"/>
                    </a:cxn>
                    <a:cxn ang="0">
                      <a:pos x="0" y="T1"/>
                    </a:cxn>
                    <a:cxn ang="0">
                      <a:pos x="0" y="T2"/>
                    </a:cxn>
                    <a:cxn ang="0">
                      <a:pos x="0" y="T3"/>
                    </a:cxn>
                  </a:cxnLst>
                  <a:rect l="0" t="0" r="r" b="b"/>
                  <a:pathLst>
                    <a:path h="165">
                      <a:moveTo>
                        <a:pt x="0" y="0"/>
                      </a:moveTo>
                      <a:lnTo>
                        <a:pt x="0" y="165"/>
                      </a:ln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98" name="Freeform 471">
                  <a:extLst>
                    <a:ext uri="{FF2B5EF4-FFF2-40B4-BE49-F238E27FC236}">
                      <a16:creationId xmlns:a16="http://schemas.microsoft.com/office/drawing/2014/main" xmlns="" id="{9894D93A-5FAD-A24F-B6F6-3864173A8351}"/>
                    </a:ext>
                  </a:extLst>
                </p:cNvPr>
                <p:cNvSpPr>
                  <a:spLocks/>
                </p:cNvSpPr>
                <p:nvPr/>
              </p:nvSpPr>
              <p:spPr bwMode="auto">
                <a:xfrm>
                  <a:off x="6727826" y="4197350"/>
                  <a:ext cx="393700" cy="361950"/>
                </a:xfrm>
                <a:custGeom>
                  <a:avLst/>
                  <a:gdLst>
                    <a:gd name="T0" fmla="*/ 185 w 248"/>
                    <a:gd name="T1" fmla="*/ 0 h 228"/>
                    <a:gd name="T2" fmla="*/ 185 w 248"/>
                    <a:gd name="T3" fmla="*/ 129 h 228"/>
                    <a:gd name="T4" fmla="*/ 122 w 248"/>
                    <a:gd name="T5" fmla="*/ 129 h 228"/>
                    <a:gd name="T6" fmla="*/ 122 w 248"/>
                    <a:gd name="T7" fmla="*/ 143 h 228"/>
                    <a:gd name="T8" fmla="*/ 140 w 248"/>
                    <a:gd name="T9" fmla="*/ 143 h 228"/>
                    <a:gd name="T10" fmla="*/ 140 w 248"/>
                    <a:gd name="T11" fmla="*/ 151 h 228"/>
                    <a:gd name="T12" fmla="*/ 45 w 248"/>
                    <a:gd name="T13" fmla="*/ 151 h 228"/>
                    <a:gd name="T14" fmla="*/ 45 w 248"/>
                    <a:gd name="T15" fmla="*/ 143 h 228"/>
                    <a:gd name="T16" fmla="*/ 62 w 248"/>
                    <a:gd name="T17" fmla="*/ 143 h 228"/>
                    <a:gd name="T18" fmla="*/ 62 w 248"/>
                    <a:gd name="T19" fmla="*/ 129 h 228"/>
                    <a:gd name="T20" fmla="*/ 0 w 248"/>
                    <a:gd name="T21" fmla="*/ 129 h 228"/>
                    <a:gd name="T22" fmla="*/ 99 w 248"/>
                    <a:gd name="T23" fmla="*/ 228 h 228"/>
                    <a:gd name="T24" fmla="*/ 248 w 248"/>
                    <a:gd name="T25" fmla="*/ 228 h 228"/>
                    <a:gd name="T26" fmla="*/ 248 w 248"/>
                    <a:gd name="T27" fmla="*/ 63 h 228"/>
                    <a:gd name="T28" fmla="*/ 185 w 248"/>
                    <a:gd name="T29" fmla="*/ 0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8" h="228">
                      <a:moveTo>
                        <a:pt x="185" y="0"/>
                      </a:moveTo>
                      <a:lnTo>
                        <a:pt x="185" y="129"/>
                      </a:lnTo>
                      <a:lnTo>
                        <a:pt x="122" y="129"/>
                      </a:lnTo>
                      <a:lnTo>
                        <a:pt x="122" y="143"/>
                      </a:lnTo>
                      <a:lnTo>
                        <a:pt x="140" y="143"/>
                      </a:lnTo>
                      <a:lnTo>
                        <a:pt x="140" y="151"/>
                      </a:lnTo>
                      <a:lnTo>
                        <a:pt x="45" y="151"/>
                      </a:lnTo>
                      <a:lnTo>
                        <a:pt x="45" y="143"/>
                      </a:lnTo>
                      <a:lnTo>
                        <a:pt x="62" y="143"/>
                      </a:lnTo>
                      <a:lnTo>
                        <a:pt x="62" y="129"/>
                      </a:lnTo>
                      <a:lnTo>
                        <a:pt x="0" y="129"/>
                      </a:lnTo>
                      <a:lnTo>
                        <a:pt x="99" y="228"/>
                      </a:lnTo>
                      <a:lnTo>
                        <a:pt x="248" y="228"/>
                      </a:lnTo>
                      <a:lnTo>
                        <a:pt x="248" y="63"/>
                      </a:lnTo>
                      <a:lnTo>
                        <a:pt x="18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grpSp>
        </p:grpSp>
        <p:grpSp>
          <p:nvGrpSpPr>
            <p:cNvPr id="91" name="Group 90">
              <a:extLst>
                <a:ext uri="{FF2B5EF4-FFF2-40B4-BE49-F238E27FC236}">
                  <a16:creationId xmlns:a16="http://schemas.microsoft.com/office/drawing/2014/main" xmlns="" id="{A7A893A7-B438-6E40-8BEA-7D867C276B08}"/>
                </a:ext>
              </a:extLst>
            </p:cNvPr>
            <p:cNvGrpSpPr/>
            <p:nvPr/>
          </p:nvGrpSpPr>
          <p:grpSpPr>
            <a:xfrm>
              <a:off x="7026479" y="240124"/>
              <a:ext cx="428299" cy="255389"/>
              <a:chOff x="589204" y="1660287"/>
              <a:chExt cx="326871" cy="194909"/>
            </a:xfrm>
          </p:grpSpPr>
          <p:sp>
            <p:nvSpPr>
              <p:cNvPr id="92" name="Freeform 20">
                <a:extLst>
                  <a:ext uri="{FF2B5EF4-FFF2-40B4-BE49-F238E27FC236}">
                    <a16:creationId xmlns:a16="http://schemas.microsoft.com/office/drawing/2014/main" xmlns="" id="{B11A0F9F-45AC-C946-9139-AA149498E324}"/>
                  </a:ext>
                </a:extLst>
              </p:cNvPr>
              <p:cNvSpPr>
                <a:spLocks noEditPoints="1"/>
              </p:cNvSpPr>
              <p:nvPr/>
            </p:nvSpPr>
            <p:spPr bwMode="auto">
              <a:xfrm>
                <a:off x="589204" y="1660287"/>
                <a:ext cx="326871" cy="194909"/>
              </a:xfrm>
              <a:custGeom>
                <a:avLst/>
                <a:gdLst>
                  <a:gd name="T0" fmla="*/ 718 w 731"/>
                  <a:gd name="T1" fmla="*/ 206 h 436"/>
                  <a:gd name="T2" fmla="*/ 366 w 731"/>
                  <a:gd name="T3" fmla="*/ 0 h 436"/>
                  <a:gd name="T4" fmla="*/ 366 w 731"/>
                  <a:gd name="T5" fmla="*/ 0 h 436"/>
                  <a:gd name="T6" fmla="*/ 366 w 731"/>
                  <a:gd name="T7" fmla="*/ 0 h 436"/>
                  <a:gd name="T8" fmla="*/ 365 w 731"/>
                  <a:gd name="T9" fmla="*/ 0 h 436"/>
                  <a:gd name="T10" fmla="*/ 365 w 731"/>
                  <a:gd name="T11" fmla="*/ 0 h 436"/>
                  <a:gd name="T12" fmla="*/ 13 w 731"/>
                  <a:gd name="T13" fmla="*/ 206 h 436"/>
                  <a:gd name="T14" fmla="*/ 0 w 731"/>
                  <a:gd name="T15" fmla="*/ 218 h 436"/>
                  <a:gd name="T16" fmla="*/ 13 w 731"/>
                  <a:gd name="T17" fmla="*/ 230 h 436"/>
                  <a:gd name="T18" fmla="*/ 365 w 731"/>
                  <a:gd name="T19" fmla="*/ 436 h 436"/>
                  <a:gd name="T20" fmla="*/ 365 w 731"/>
                  <a:gd name="T21" fmla="*/ 436 h 436"/>
                  <a:gd name="T22" fmla="*/ 365 w 731"/>
                  <a:gd name="T23" fmla="*/ 436 h 436"/>
                  <a:gd name="T24" fmla="*/ 366 w 731"/>
                  <a:gd name="T25" fmla="*/ 436 h 436"/>
                  <a:gd name="T26" fmla="*/ 366 w 731"/>
                  <a:gd name="T27" fmla="*/ 436 h 436"/>
                  <a:gd name="T28" fmla="*/ 718 w 731"/>
                  <a:gd name="T29" fmla="*/ 230 h 436"/>
                  <a:gd name="T30" fmla="*/ 731 w 731"/>
                  <a:gd name="T31" fmla="*/ 218 h 436"/>
                  <a:gd name="T32" fmla="*/ 718 w 731"/>
                  <a:gd name="T33" fmla="*/ 206 h 436"/>
                  <a:gd name="T34" fmla="*/ 365 w 731"/>
                  <a:gd name="T35" fmla="*/ 388 h 436"/>
                  <a:gd name="T36" fmla="*/ 194 w 731"/>
                  <a:gd name="T37" fmla="*/ 218 h 436"/>
                  <a:gd name="T38" fmla="*/ 365 w 731"/>
                  <a:gd name="T39" fmla="*/ 47 h 436"/>
                  <a:gd name="T40" fmla="*/ 535 w 731"/>
                  <a:gd name="T41" fmla="*/ 218 h 436"/>
                  <a:gd name="T42" fmla="*/ 365 w 731"/>
                  <a:gd name="T43" fmla="*/ 388 h 436"/>
                  <a:gd name="T44" fmla="*/ 200 w 731"/>
                  <a:gd name="T45" fmla="*/ 96 h 436"/>
                  <a:gd name="T46" fmla="*/ 159 w 731"/>
                  <a:gd name="T47" fmla="*/ 218 h 436"/>
                  <a:gd name="T48" fmla="*/ 202 w 731"/>
                  <a:gd name="T49" fmla="*/ 342 h 436"/>
                  <a:gd name="T50" fmla="*/ 50 w 731"/>
                  <a:gd name="T51" fmla="*/ 218 h 436"/>
                  <a:gd name="T52" fmla="*/ 200 w 731"/>
                  <a:gd name="T53" fmla="*/ 96 h 436"/>
                  <a:gd name="T54" fmla="*/ 528 w 731"/>
                  <a:gd name="T55" fmla="*/ 341 h 436"/>
                  <a:gd name="T56" fmla="*/ 570 w 731"/>
                  <a:gd name="T57" fmla="*/ 218 h 436"/>
                  <a:gd name="T58" fmla="*/ 534 w 731"/>
                  <a:gd name="T59" fmla="*/ 101 h 436"/>
                  <a:gd name="T60" fmla="*/ 681 w 731"/>
                  <a:gd name="T61" fmla="*/ 218 h 436"/>
                  <a:gd name="T62" fmla="*/ 528 w 731"/>
                  <a:gd name="T63" fmla="*/ 341 h 4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31" h="436">
                    <a:moveTo>
                      <a:pt x="718" y="206"/>
                    </a:moveTo>
                    <a:cubicBezTo>
                      <a:pt x="642" y="130"/>
                      <a:pt x="483" y="2"/>
                      <a:pt x="366" y="0"/>
                    </a:cubicBezTo>
                    <a:cubicBezTo>
                      <a:pt x="366" y="0"/>
                      <a:pt x="366" y="0"/>
                      <a:pt x="366" y="0"/>
                    </a:cubicBezTo>
                    <a:cubicBezTo>
                      <a:pt x="366" y="0"/>
                      <a:pt x="366" y="0"/>
                      <a:pt x="366" y="0"/>
                    </a:cubicBezTo>
                    <a:cubicBezTo>
                      <a:pt x="365" y="0"/>
                      <a:pt x="365" y="0"/>
                      <a:pt x="365" y="0"/>
                    </a:cubicBezTo>
                    <a:cubicBezTo>
                      <a:pt x="365" y="0"/>
                      <a:pt x="365" y="0"/>
                      <a:pt x="365" y="0"/>
                    </a:cubicBezTo>
                    <a:cubicBezTo>
                      <a:pt x="267" y="1"/>
                      <a:pt x="148" y="70"/>
                      <a:pt x="13" y="206"/>
                    </a:cubicBezTo>
                    <a:cubicBezTo>
                      <a:pt x="0" y="218"/>
                      <a:pt x="0" y="218"/>
                      <a:pt x="0" y="218"/>
                    </a:cubicBezTo>
                    <a:cubicBezTo>
                      <a:pt x="13" y="230"/>
                      <a:pt x="13" y="230"/>
                      <a:pt x="13" y="230"/>
                    </a:cubicBezTo>
                    <a:cubicBezTo>
                      <a:pt x="152" y="370"/>
                      <a:pt x="264" y="435"/>
                      <a:pt x="365" y="436"/>
                    </a:cubicBezTo>
                    <a:cubicBezTo>
                      <a:pt x="365" y="436"/>
                      <a:pt x="365" y="436"/>
                      <a:pt x="365" y="436"/>
                    </a:cubicBezTo>
                    <a:cubicBezTo>
                      <a:pt x="365" y="436"/>
                      <a:pt x="365" y="436"/>
                      <a:pt x="365" y="436"/>
                    </a:cubicBezTo>
                    <a:cubicBezTo>
                      <a:pt x="366" y="436"/>
                      <a:pt x="366" y="436"/>
                      <a:pt x="366" y="436"/>
                    </a:cubicBezTo>
                    <a:cubicBezTo>
                      <a:pt x="366" y="436"/>
                      <a:pt x="366" y="436"/>
                      <a:pt x="366" y="436"/>
                    </a:cubicBezTo>
                    <a:cubicBezTo>
                      <a:pt x="495" y="435"/>
                      <a:pt x="642" y="307"/>
                      <a:pt x="718" y="230"/>
                    </a:cubicBezTo>
                    <a:cubicBezTo>
                      <a:pt x="731" y="218"/>
                      <a:pt x="731" y="218"/>
                      <a:pt x="731" y="218"/>
                    </a:cubicBezTo>
                    <a:lnTo>
                      <a:pt x="718" y="206"/>
                    </a:lnTo>
                    <a:close/>
                    <a:moveTo>
                      <a:pt x="365" y="388"/>
                    </a:moveTo>
                    <a:cubicBezTo>
                      <a:pt x="271" y="388"/>
                      <a:pt x="194" y="312"/>
                      <a:pt x="194" y="218"/>
                    </a:cubicBezTo>
                    <a:cubicBezTo>
                      <a:pt x="194" y="124"/>
                      <a:pt x="271" y="47"/>
                      <a:pt x="365" y="47"/>
                    </a:cubicBezTo>
                    <a:cubicBezTo>
                      <a:pt x="459" y="47"/>
                      <a:pt x="535" y="124"/>
                      <a:pt x="535" y="218"/>
                    </a:cubicBezTo>
                    <a:cubicBezTo>
                      <a:pt x="535" y="312"/>
                      <a:pt x="459" y="388"/>
                      <a:pt x="365" y="388"/>
                    </a:cubicBezTo>
                    <a:close/>
                    <a:moveTo>
                      <a:pt x="200" y="96"/>
                    </a:moveTo>
                    <a:cubicBezTo>
                      <a:pt x="174" y="130"/>
                      <a:pt x="159" y="172"/>
                      <a:pt x="159" y="218"/>
                    </a:cubicBezTo>
                    <a:cubicBezTo>
                      <a:pt x="159" y="265"/>
                      <a:pt x="175" y="308"/>
                      <a:pt x="202" y="342"/>
                    </a:cubicBezTo>
                    <a:cubicBezTo>
                      <a:pt x="155" y="313"/>
                      <a:pt x="105" y="272"/>
                      <a:pt x="50" y="218"/>
                    </a:cubicBezTo>
                    <a:cubicBezTo>
                      <a:pt x="103" y="166"/>
                      <a:pt x="153" y="126"/>
                      <a:pt x="200" y="96"/>
                    </a:cubicBezTo>
                    <a:close/>
                    <a:moveTo>
                      <a:pt x="528" y="341"/>
                    </a:moveTo>
                    <a:cubicBezTo>
                      <a:pt x="554" y="307"/>
                      <a:pt x="570" y="264"/>
                      <a:pt x="570" y="218"/>
                    </a:cubicBezTo>
                    <a:cubicBezTo>
                      <a:pt x="570" y="174"/>
                      <a:pt x="557" y="134"/>
                      <a:pt x="534" y="101"/>
                    </a:cubicBezTo>
                    <a:cubicBezTo>
                      <a:pt x="586" y="134"/>
                      <a:pt x="638" y="176"/>
                      <a:pt x="681" y="218"/>
                    </a:cubicBezTo>
                    <a:cubicBezTo>
                      <a:pt x="628" y="270"/>
                      <a:pt x="576" y="311"/>
                      <a:pt x="528" y="34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3" name="Oval 21">
                <a:extLst>
                  <a:ext uri="{FF2B5EF4-FFF2-40B4-BE49-F238E27FC236}">
                    <a16:creationId xmlns:a16="http://schemas.microsoft.com/office/drawing/2014/main" xmlns="" id="{6EBBF7A2-B137-1143-BE56-81926A7AB219}"/>
                  </a:ext>
                </a:extLst>
              </p:cNvPr>
              <p:cNvSpPr>
                <a:spLocks noChangeArrowheads="1"/>
              </p:cNvSpPr>
              <p:nvPr/>
            </p:nvSpPr>
            <p:spPr bwMode="auto">
              <a:xfrm>
                <a:off x="716616" y="1721212"/>
                <a:ext cx="73059" cy="72806"/>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40" name="Rectangle 39">
            <a:extLst>
              <a:ext uri="{FF2B5EF4-FFF2-40B4-BE49-F238E27FC236}">
                <a16:creationId xmlns:a16="http://schemas.microsoft.com/office/drawing/2014/main" xmlns="" id="{90EA1DBB-DEBB-284D-AB4A-D38EED233E18}"/>
              </a:ext>
            </a:extLst>
          </p:cNvPr>
          <p:cNvSpPr/>
          <p:nvPr/>
        </p:nvSpPr>
        <p:spPr>
          <a:xfrm>
            <a:off x="2358319" y="2268654"/>
            <a:ext cx="540533" cy="276999"/>
          </a:xfrm>
          <a:prstGeom prst="rect">
            <a:avLst/>
          </a:prstGeom>
        </p:spPr>
        <p:txBody>
          <a:bodyPr wrap="none">
            <a:spAutoFit/>
          </a:bodyPr>
          <a:lstStyle/>
          <a:p>
            <a:r>
              <a:rPr lang="en-US" sz="1200" b="1" dirty="0"/>
              <a:t>SaaS</a:t>
            </a:r>
            <a:endParaRPr lang="en-US" sz="1200" dirty="0"/>
          </a:p>
        </p:txBody>
      </p:sp>
      <p:sp>
        <p:nvSpPr>
          <p:cNvPr id="42" name="Rectangle 41">
            <a:extLst>
              <a:ext uri="{FF2B5EF4-FFF2-40B4-BE49-F238E27FC236}">
                <a16:creationId xmlns:a16="http://schemas.microsoft.com/office/drawing/2014/main" xmlns="" id="{5F895D16-A33E-D648-A8E5-AE378B18A275}"/>
              </a:ext>
            </a:extLst>
          </p:cNvPr>
          <p:cNvSpPr/>
          <p:nvPr/>
        </p:nvSpPr>
        <p:spPr>
          <a:xfrm>
            <a:off x="4198394" y="2296184"/>
            <a:ext cx="938077" cy="276999"/>
          </a:xfrm>
          <a:prstGeom prst="rect">
            <a:avLst/>
          </a:prstGeom>
        </p:spPr>
        <p:txBody>
          <a:bodyPr wrap="none">
            <a:spAutoFit/>
          </a:bodyPr>
          <a:lstStyle/>
          <a:p>
            <a:r>
              <a:rPr lang="en-US" sz="1200" b="1" dirty="0"/>
              <a:t>IaaS/PaaS</a:t>
            </a:r>
            <a:endParaRPr lang="en-US" sz="1200" dirty="0"/>
          </a:p>
        </p:txBody>
      </p:sp>
      <p:sp>
        <p:nvSpPr>
          <p:cNvPr id="44" name="Rectangle 43">
            <a:extLst>
              <a:ext uri="{FF2B5EF4-FFF2-40B4-BE49-F238E27FC236}">
                <a16:creationId xmlns:a16="http://schemas.microsoft.com/office/drawing/2014/main" xmlns="" id="{2E78F695-B13B-D745-9D2C-C9B0F32986C7}"/>
              </a:ext>
            </a:extLst>
          </p:cNvPr>
          <p:cNvSpPr/>
          <p:nvPr/>
        </p:nvSpPr>
        <p:spPr>
          <a:xfrm>
            <a:off x="6355201" y="2257659"/>
            <a:ext cx="784317" cy="276999"/>
          </a:xfrm>
          <a:prstGeom prst="rect">
            <a:avLst/>
          </a:prstGeom>
        </p:spPr>
        <p:txBody>
          <a:bodyPr wrap="none">
            <a:spAutoFit/>
          </a:bodyPr>
          <a:lstStyle/>
          <a:p>
            <a:r>
              <a:rPr lang="en-US" sz="1200" b="1" dirty="0"/>
              <a:t>Shadow</a:t>
            </a:r>
            <a:endParaRPr lang="en-US" sz="1200" dirty="0"/>
          </a:p>
        </p:txBody>
      </p:sp>
      <p:cxnSp>
        <p:nvCxnSpPr>
          <p:cNvPr id="31" name="Straight Connector 30">
            <a:extLst>
              <a:ext uri="{FF2B5EF4-FFF2-40B4-BE49-F238E27FC236}">
                <a16:creationId xmlns:a16="http://schemas.microsoft.com/office/drawing/2014/main" xmlns="" id="{D095BD11-7A21-2D47-B60B-A204E47F6EF4}"/>
              </a:ext>
            </a:extLst>
          </p:cNvPr>
          <p:cNvCxnSpPr>
            <a:cxnSpLocks/>
          </p:cNvCxnSpPr>
          <p:nvPr/>
        </p:nvCxnSpPr>
        <p:spPr>
          <a:xfrm>
            <a:off x="4329833" y="1259023"/>
            <a:ext cx="0" cy="711812"/>
          </a:xfrm>
          <a:prstGeom prst="line">
            <a:avLst/>
          </a:prstGeom>
          <a:noFill/>
          <a:ln w="22225" cap="flat">
            <a:solidFill>
              <a:schemeClr val="accent1"/>
            </a:solidFill>
            <a:prstDash val="sysDash"/>
            <a:miter/>
            <a:headEnd type="oval" w="med" len="med"/>
            <a:tailEnd type="oval" w="med" len="med"/>
          </a:ln>
        </p:spPr>
      </p:cxnSp>
      <p:sp>
        <p:nvSpPr>
          <p:cNvPr id="32" name="Freeform: Shape 1">
            <a:extLst>
              <a:ext uri="{FF2B5EF4-FFF2-40B4-BE49-F238E27FC236}">
                <a16:creationId xmlns:a16="http://schemas.microsoft.com/office/drawing/2014/main" xmlns="" id="{29619603-C261-C44A-BA49-1BE0FC6F0E7B}"/>
              </a:ext>
            </a:extLst>
          </p:cNvPr>
          <p:cNvSpPr/>
          <p:nvPr/>
        </p:nvSpPr>
        <p:spPr>
          <a:xfrm>
            <a:off x="2663034" y="975346"/>
            <a:ext cx="1027887" cy="755446"/>
          </a:xfrm>
          <a:custGeom>
            <a:avLst/>
            <a:gdLst/>
            <a:ahLst/>
            <a:cxnLst>
              <a:cxn ang="3cd4">
                <a:pos x="hc" y="t"/>
              </a:cxn>
              <a:cxn ang="cd2">
                <a:pos x="l" y="vc"/>
              </a:cxn>
              <a:cxn ang="cd4">
                <a:pos x="hc" y="b"/>
              </a:cxn>
              <a:cxn ang="0">
                <a:pos x="r" y="vc"/>
              </a:cxn>
            </a:cxnLst>
            <a:rect l="l" t="t" r="r" b="b"/>
            <a:pathLst>
              <a:path w="9738" h="2482" fill="none">
                <a:moveTo>
                  <a:pt x="0" y="2482"/>
                </a:moveTo>
                <a:lnTo>
                  <a:pt x="0" y="0"/>
                </a:lnTo>
                <a:lnTo>
                  <a:pt x="9738" y="0"/>
                </a:lnTo>
              </a:path>
            </a:pathLst>
          </a:custGeom>
          <a:noFill/>
          <a:ln w="22225" cap="flat">
            <a:solidFill>
              <a:schemeClr val="accent1"/>
            </a:solidFill>
            <a:prstDash val="sysDash"/>
            <a:miter/>
            <a:headEnd type="oval" w="med" len="med"/>
            <a:tailEnd type="oval" w="med" len="med"/>
          </a:ln>
        </p:spPr>
        <p:txBody>
          <a:bodyPr vert="horz" wrap="none" lIns="9990" tIns="9990" rIns="9990" bIns="9990" anchor="ctr" anchorCtr="1" compatLnSpc="0"/>
          <a:lstStyle/>
          <a:p>
            <a:pPr hangingPunct="0"/>
            <a:endParaRPr lang="en-US" sz="1350" dirty="0">
              <a:solidFill>
                <a:srgbClr val="000000"/>
              </a:solidFill>
              <a:latin typeface="Arial" pitchFamily="18"/>
              <a:ea typeface="Arial Unicode MS" pitchFamily="2"/>
              <a:cs typeface="Arial Unicode MS" pitchFamily="2"/>
            </a:endParaRPr>
          </a:p>
        </p:txBody>
      </p:sp>
    </p:spTree>
    <p:extLst>
      <p:ext uri="{BB962C8B-B14F-4D97-AF65-F5344CB8AC3E}">
        <p14:creationId xmlns:p14="http://schemas.microsoft.com/office/powerpoint/2010/main" val="14692458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111"/>
                                        </p:tgtEl>
                                        <p:attrNameLst>
                                          <p:attrName>style.visibility</p:attrName>
                                        </p:attrNameLst>
                                      </p:cBhvr>
                                      <p:to>
                                        <p:strVal val="visible"/>
                                      </p:to>
                                    </p:set>
                                    <p:animEffect transition="in" filter="barn(outVertical)">
                                      <p:cBhvr>
                                        <p:cTn id="7" dur="1000"/>
                                        <p:tgtEl>
                                          <p:spTgt spid="111"/>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16"/>
                                        </p:tgtEl>
                                        <p:attrNameLst>
                                          <p:attrName>style.visibility</p:attrName>
                                        </p:attrNameLst>
                                      </p:cBhvr>
                                      <p:to>
                                        <p:strVal val="visible"/>
                                      </p:to>
                                    </p:set>
                                    <p:animEffect transition="in" filter="fade">
                                      <p:cBhvr>
                                        <p:cTn id="11" dur="1000"/>
                                        <p:tgtEl>
                                          <p:spTgt spid="1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Donut 65">
            <a:extLst>
              <a:ext uri="{FF2B5EF4-FFF2-40B4-BE49-F238E27FC236}">
                <a16:creationId xmlns:a16="http://schemas.microsoft.com/office/drawing/2014/main" xmlns="" id="{544DB48E-7068-0843-BF38-6138DEE8D10C}"/>
              </a:ext>
            </a:extLst>
          </p:cNvPr>
          <p:cNvSpPr/>
          <p:nvPr/>
        </p:nvSpPr>
        <p:spPr>
          <a:xfrm>
            <a:off x="3733816" y="-189615"/>
            <a:ext cx="5532120" cy="5532120"/>
          </a:xfrm>
          <a:prstGeom prst="donut">
            <a:avLst>
              <a:gd name="adj" fmla="val 31530"/>
            </a:avLst>
          </a:prstGeom>
          <a:solidFill>
            <a:schemeClr val="accent2">
              <a:lumMod val="20000"/>
              <a:lumOff val="80000"/>
            </a:schemeClr>
          </a:soli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dirty="0">
              <a:solidFill>
                <a:schemeClr val="tx1"/>
              </a:solidFill>
            </a:endParaRPr>
          </a:p>
        </p:txBody>
      </p:sp>
      <p:sp>
        <p:nvSpPr>
          <p:cNvPr id="54" name="Rectangle 53">
            <a:extLst>
              <a:ext uri="{FF2B5EF4-FFF2-40B4-BE49-F238E27FC236}">
                <a16:creationId xmlns:a16="http://schemas.microsoft.com/office/drawing/2014/main" xmlns="" id="{EF780697-8E1D-9444-A9FE-F350E4BF1EF8}"/>
              </a:ext>
            </a:extLst>
          </p:cNvPr>
          <p:cNvSpPr/>
          <p:nvPr/>
        </p:nvSpPr>
        <p:spPr>
          <a:xfrm>
            <a:off x="284433" y="1245284"/>
            <a:ext cx="3224873" cy="1200329"/>
          </a:xfrm>
          <a:prstGeom prst="rect">
            <a:avLst/>
          </a:prstGeom>
        </p:spPr>
        <p:txBody>
          <a:bodyPr wrap="square">
            <a:spAutoFit/>
          </a:bodyPr>
          <a:lstStyle/>
          <a:p>
            <a:r>
              <a:rPr lang="en-US" sz="2400" b="1" dirty="0">
                <a:solidFill>
                  <a:schemeClr val="bg2"/>
                </a:solidFill>
              </a:rPr>
              <a:t>M</a:t>
            </a:r>
            <a:r>
              <a:rPr lang="en-US" sz="2400" b="1" dirty="0"/>
              <a:t>VISION Cloud</a:t>
            </a:r>
            <a:r>
              <a:rPr lang="en-US" sz="2400" dirty="0"/>
              <a:t>—</a:t>
            </a:r>
          </a:p>
          <a:p>
            <a:r>
              <a:rPr lang="en-US" sz="2400" b="1" dirty="0">
                <a:solidFill>
                  <a:schemeClr val="bg2"/>
                </a:solidFill>
              </a:rPr>
              <a:t>100% </a:t>
            </a:r>
            <a:r>
              <a:rPr lang="en-US" sz="2400" dirty="0"/>
              <a:t>Cloud Security Coverage</a:t>
            </a:r>
            <a:endParaRPr lang="en-US" sz="2400" b="1" dirty="0"/>
          </a:p>
        </p:txBody>
      </p:sp>
      <p:sp>
        <p:nvSpPr>
          <p:cNvPr id="3" name="Text Placeholder 2">
            <a:extLst>
              <a:ext uri="{FF2B5EF4-FFF2-40B4-BE49-F238E27FC236}">
                <a16:creationId xmlns:a16="http://schemas.microsoft.com/office/drawing/2014/main" xmlns="" id="{216BD934-4B03-BA4E-8884-089D08FBA8AF}"/>
              </a:ext>
            </a:extLst>
          </p:cNvPr>
          <p:cNvSpPr>
            <a:spLocks noGrp="1"/>
          </p:cNvSpPr>
          <p:nvPr>
            <p:ph type="body" sz="quarter" idx="13"/>
          </p:nvPr>
        </p:nvSpPr>
        <p:spPr/>
        <p:txBody>
          <a:bodyPr/>
          <a:lstStyle/>
          <a:p>
            <a:r>
              <a:rPr lang="en-US" dirty="0"/>
              <a:t>Source: McAfee Cloud Adoption Report, Nov 2018</a:t>
            </a:r>
          </a:p>
        </p:txBody>
      </p:sp>
      <p:sp>
        <p:nvSpPr>
          <p:cNvPr id="56" name="Freeform 55">
            <a:extLst>
              <a:ext uri="{FF2B5EF4-FFF2-40B4-BE49-F238E27FC236}">
                <a16:creationId xmlns:a16="http://schemas.microsoft.com/office/drawing/2014/main" xmlns="" id="{2C37B7B4-16F0-9F48-8A56-04EB59AC9128}"/>
              </a:ext>
            </a:extLst>
          </p:cNvPr>
          <p:cNvSpPr/>
          <p:nvPr/>
        </p:nvSpPr>
        <p:spPr>
          <a:xfrm>
            <a:off x="6498518" y="930021"/>
            <a:ext cx="1048915" cy="1011827"/>
          </a:xfrm>
          <a:custGeom>
            <a:avLst/>
            <a:gdLst/>
            <a:ahLst/>
            <a:cxnLst>
              <a:cxn ang="3cd4">
                <a:pos x="hc" y="t"/>
              </a:cxn>
              <a:cxn ang="cd2">
                <a:pos x="l" y="vc"/>
              </a:cxn>
              <a:cxn ang="cd4">
                <a:pos x="hc" y="b"/>
              </a:cxn>
              <a:cxn ang="0">
                <a:pos x="r" y="vc"/>
              </a:cxn>
            </a:cxnLst>
            <a:rect l="l" t="t" r="r" b="b"/>
            <a:pathLst>
              <a:path w="2320" h="2238">
                <a:moveTo>
                  <a:pt x="2320" y="835"/>
                </a:moveTo>
                <a:lnTo>
                  <a:pt x="1160" y="2238"/>
                </a:lnTo>
                <a:cubicBezTo>
                  <a:pt x="832" y="1967"/>
                  <a:pt x="423" y="1820"/>
                  <a:pt x="0" y="1820"/>
                </a:cubicBezTo>
                <a:lnTo>
                  <a:pt x="0" y="0"/>
                </a:lnTo>
                <a:cubicBezTo>
                  <a:pt x="847" y="0"/>
                  <a:pt x="1668" y="296"/>
                  <a:pt x="2320" y="835"/>
                </a:cubicBezTo>
                <a:close/>
              </a:path>
            </a:pathLst>
          </a:custGeom>
          <a:solidFill>
            <a:schemeClr val="accent3"/>
          </a:solidFill>
          <a:ln w="25400" cap="flat">
            <a:solidFill>
              <a:schemeClr val="bg1"/>
            </a:solid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7" name="Freeform 56">
            <a:extLst>
              <a:ext uri="{FF2B5EF4-FFF2-40B4-BE49-F238E27FC236}">
                <a16:creationId xmlns:a16="http://schemas.microsoft.com/office/drawing/2014/main" xmlns="" id="{04AD7FA5-C53F-E146-9061-214B472D35B2}"/>
              </a:ext>
            </a:extLst>
          </p:cNvPr>
          <p:cNvSpPr/>
          <p:nvPr/>
        </p:nvSpPr>
        <p:spPr>
          <a:xfrm>
            <a:off x="6498518" y="930021"/>
            <a:ext cx="1048915" cy="1011827"/>
          </a:xfrm>
          <a:custGeom>
            <a:avLst/>
            <a:gdLst/>
            <a:ahLst/>
            <a:cxnLst>
              <a:cxn ang="3cd4">
                <a:pos x="hc" y="t"/>
              </a:cxn>
              <a:cxn ang="cd2">
                <a:pos x="l" y="vc"/>
              </a:cxn>
              <a:cxn ang="cd4">
                <a:pos x="hc" y="b"/>
              </a:cxn>
              <a:cxn ang="0">
                <a:pos x="r" y="vc"/>
              </a:cxn>
            </a:cxnLst>
            <a:rect l="l" t="t" r="r" b="b"/>
            <a:pathLst>
              <a:path w="2320" h="2238">
                <a:moveTo>
                  <a:pt x="0" y="0"/>
                </a:moveTo>
                <a:cubicBezTo>
                  <a:pt x="847" y="0"/>
                  <a:pt x="1668" y="296"/>
                  <a:pt x="2320" y="835"/>
                </a:cubicBezTo>
                <a:lnTo>
                  <a:pt x="1160" y="2238"/>
                </a:lnTo>
                <a:cubicBezTo>
                  <a:pt x="832" y="1967"/>
                  <a:pt x="423" y="1820"/>
                  <a:pt x="0" y="1820"/>
                </a:cubicBezTo>
                <a:close/>
              </a:path>
            </a:pathLst>
          </a:custGeom>
          <a:noFill/>
          <a:ln w="25400" cap="flat">
            <a:solidFill>
              <a:schemeClr val="bg1"/>
            </a:solidFill>
            <a:prstDash val="solid"/>
            <a:round/>
          </a:ln>
        </p:spPr>
        <p:txBody>
          <a:bodyPr vert="horz" wrap="none" lIns="10080" tIns="10080" rIns="10080" bIns="1008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8" name="Freeform 57">
            <a:extLst>
              <a:ext uri="{FF2B5EF4-FFF2-40B4-BE49-F238E27FC236}">
                <a16:creationId xmlns:a16="http://schemas.microsoft.com/office/drawing/2014/main" xmlns="" id="{432EA165-735D-BF46-B334-96AC35BB57B0}"/>
              </a:ext>
            </a:extLst>
          </p:cNvPr>
          <p:cNvSpPr/>
          <p:nvPr/>
        </p:nvSpPr>
        <p:spPr>
          <a:xfrm>
            <a:off x="7023204" y="1307705"/>
            <a:ext cx="1119024" cy="1217176"/>
          </a:xfrm>
          <a:custGeom>
            <a:avLst/>
            <a:gdLst/>
            <a:ahLst/>
            <a:cxnLst>
              <a:cxn ang="3cd4">
                <a:pos x="hc" y="t"/>
              </a:cxn>
              <a:cxn ang="cd2">
                <a:pos x="l" y="vc"/>
              </a:cxn>
              <a:cxn ang="cd4">
                <a:pos x="hc" y="b"/>
              </a:cxn>
              <a:cxn ang="0">
                <a:pos x="r" y="vc"/>
              </a:cxn>
            </a:cxnLst>
            <a:rect l="l" t="t" r="r" b="b"/>
            <a:pathLst>
              <a:path w="2475" h="2692">
                <a:moveTo>
                  <a:pt x="1162" y="0"/>
                </a:moveTo>
                <a:cubicBezTo>
                  <a:pt x="1938" y="641"/>
                  <a:pt x="2412" y="1575"/>
                  <a:pt x="2475" y="2577"/>
                </a:cubicBezTo>
                <a:lnTo>
                  <a:pt x="657" y="2692"/>
                </a:lnTo>
                <a:cubicBezTo>
                  <a:pt x="626" y="2190"/>
                  <a:pt x="389" y="1724"/>
                  <a:pt x="0" y="1403"/>
                </a:cubicBezTo>
                <a:close/>
              </a:path>
            </a:pathLst>
          </a:custGeom>
          <a:solidFill>
            <a:schemeClr val="accent3"/>
          </a:solidFill>
          <a:ln w="25400" cap="flat">
            <a:solidFill>
              <a:schemeClr val="bg1"/>
            </a:solid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9" name="Freeform 58">
            <a:extLst>
              <a:ext uri="{FF2B5EF4-FFF2-40B4-BE49-F238E27FC236}">
                <a16:creationId xmlns:a16="http://schemas.microsoft.com/office/drawing/2014/main" xmlns="" id="{1B5C089B-2469-2D47-A2E6-B1415A091F20}"/>
              </a:ext>
            </a:extLst>
          </p:cNvPr>
          <p:cNvSpPr/>
          <p:nvPr/>
        </p:nvSpPr>
        <p:spPr>
          <a:xfrm>
            <a:off x="7023204" y="1307705"/>
            <a:ext cx="1119024" cy="1217176"/>
          </a:xfrm>
          <a:custGeom>
            <a:avLst/>
            <a:gdLst/>
            <a:ahLst/>
            <a:cxnLst>
              <a:cxn ang="3cd4">
                <a:pos x="hc" y="t"/>
              </a:cxn>
              <a:cxn ang="cd2">
                <a:pos x="l" y="vc"/>
              </a:cxn>
              <a:cxn ang="cd4">
                <a:pos x="hc" y="b"/>
              </a:cxn>
              <a:cxn ang="0">
                <a:pos x="r" y="vc"/>
              </a:cxn>
            </a:cxnLst>
            <a:rect l="l" t="t" r="r" b="b"/>
            <a:pathLst>
              <a:path w="2475" h="2692">
                <a:moveTo>
                  <a:pt x="1162" y="0"/>
                </a:moveTo>
                <a:cubicBezTo>
                  <a:pt x="1938" y="641"/>
                  <a:pt x="2412" y="1575"/>
                  <a:pt x="2475" y="2577"/>
                </a:cubicBezTo>
                <a:lnTo>
                  <a:pt x="657" y="2692"/>
                </a:lnTo>
                <a:cubicBezTo>
                  <a:pt x="626" y="2190"/>
                  <a:pt x="389" y="1724"/>
                  <a:pt x="0" y="1403"/>
                </a:cubicBezTo>
                <a:close/>
              </a:path>
            </a:pathLst>
          </a:custGeom>
          <a:noFill/>
          <a:ln w="25400" cap="flat">
            <a:solidFill>
              <a:schemeClr val="bg1"/>
            </a:solidFill>
            <a:prstDash val="solid"/>
            <a:round/>
          </a:ln>
        </p:spPr>
        <p:txBody>
          <a:bodyPr vert="horz" wrap="none" lIns="10080" tIns="10080" rIns="10080" bIns="1008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60" name="Freeform 59">
            <a:extLst>
              <a:ext uri="{FF2B5EF4-FFF2-40B4-BE49-F238E27FC236}">
                <a16:creationId xmlns:a16="http://schemas.microsoft.com/office/drawing/2014/main" xmlns="" id="{02E94CE1-034E-2A4F-A41C-5B0FFC08E6CB}"/>
              </a:ext>
            </a:extLst>
          </p:cNvPr>
          <p:cNvSpPr/>
          <p:nvPr/>
        </p:nvSpPr>
        <p:spPr>
          <a:xfrm>
            <a:off x="7320374" y="2473318"/>
            <a:ext cx="824569" cy="206255"/>
          </a:xfrm>
          <a:custGeom>
            <a:avLst/>
            <a:gdLst/>
            <a:ahLst/>
            <a:cxnLst>
              <a:cxn ang="3cd4">
                <a:pos x="hc" y="t"/>
              </a:cxn>
              <a:cxn ang="cd2">
                <a:pos x="l" y="vc"/>
              </a:cxn>
              <a:cxn ang="cd4">
                <a:pos x="hc" y="b"/>
              </a:cxn>
              <a:cxn ang="0">
                <a:pos x="r" y="vc"/>
              </a:cxn>
            </a:cxnLst>
            <a:rect l="l" t="t" r="r" b="b"/>
            <a:pathLst>
              <a:path w="1824" h="457">
                <a:moveTo>
                  <a:pt x="1818" y="0"/>
                </a:moveTo>
                <a:cubicBezTo>
                  <a:pt x="1826" y="152"/>
                  <a:pt x="1826" y="304"/>
                  <a:pt x="1818" y="457"/>
                </a:cubicBezTo>
                <a:lnTo>
                  <a:pt x="0" y="341"/>
                </a:lnTo>
                <a:cubicBezTo>
                  <a:pt x="6" y="265"/>
                  <a:pt x="6" y="189"/>
                  <a:pt x="0" y="112"/>
                </a:cubicBezTo>
                <a:close/>
              </a:path>
            </a:pathLst>
          </a:custGeom>
          <a:solidFill>
            <a:schemeClr val="bg2"/>
          </a:solidFill>
          <a:ln w="25400" cap="flat">
            <a:solidFill>
              <a:schemeClr val="bg1"/>
            </a:solid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61" name="Freeform 60">
            <a:extLst>
              <a:ext uri="{FF2B5EF4-FFF2-40B4-BE49-F238E27FC236}">
                <a16:creationId xmlns:a16="http://schemas.microsoft.com/office/drawing/2014/main" xmlns="" id="{6C01022F-0D2D-CD4A-ACB0-8BB13BD4062A}"/>
              </a:ext>
            </a:extLst>
          </p:cNvPr>
          <p:cNvSpPr/>
          <p:nvPr/>
        </p:nvSpPr>
        <p:spPr>
          <a:xfrm>
            <a:off x="7320374" y="2473318"/>
            <a:ext cx="824569" cy="206255"/>
          </a:xfrm>
          <a:custGeom>
            <a:avLst/>
            <a:gdLst/>
            <a:ahLst/>
            <a:cxnLst>
              <a:cxn ang="3cd4">
                <a:pos x="hc" y="t"/>
              </a:cxn>
              <a:cxn ang="cd2">
                <a:pos x="l" y="vc"/>
              </a:cxn>
              <a:cxn ang="cd4">
                <a:pos x="hc" y="b"/>
              </a:cxn>
              <a:cxn ang="0">
                <a:pos x="r" y="vc"/>
              </a:cxn>
            </a:cxnLst>
            <a:rect l="l" t="t" r="r" b="b"/>
            <a:pathLst>
              <a:path w="1824" h="457">
                <a:moveTo>
                  <a:pt x="1818" y="0"/>
                </a:moveTo>
                <a:cubicBezTo>
                  <a:pt x="1826" y="152"/>
                  <a:pt x="1826" y="304"/>
                  <a:pt x="1818" y="457"/>
                </a:cubicBezTo>
                <a:lnTo>
                  <a:pt x="0" y="341"/>
                </a:lnTo>
                <a:cubicBezTo>
                  <a:pt x="6" y="265"/>
                  <a:pt x="6" y="189"/>
                  <a:pt x="0" y="112"/>
                </a:cubicBezTo>
                <a:close/>
              </a:path>
            </a:pathLst>
          </a:custGeom>
          <a:noFill/>
          <a:ln w="25400" cap="flat">
            <a:solidFill>
              <a:schemeClr val="bg1"/>
            </a:solidFill>
            <a:prstDash val="solid"/>
            <a:round/>
          </a:ln>
        </p:spPr>
        <p:txBody>
          <a:bodyPr vert="horz" wrap="none" lIns="10080" tIns="10080" rIns="10080" bIns="1008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62" name="Freeform 61">
            <a:extLst>
              <a:ext uri="{FF2B5EF4-FFF2-40B4-BE49-F238E27FC236}">
                <a16:creationId xmlns:a16="http://schemas.microsoft.com/office/drawing/2014/main" xmlns="" id="{104E2AB4-3F8F-A34C-A1D9-857B7B717098}"/>
              </a:ext>
            </a:extLst>
          </p:cNvPr>
          <p:cNvSpPr/>
          <p:nvPr/>
        </p:nvSpPr>
        <p:spPr>
          <a:xfrm>
            <a:off x="7316852" y="2628914"/>
            <a:ext cx="834520" cy="256010"/>
          </a:xfrm>
          <a:custGeom>
            <a:avLst/>
            <a:gdLst/>
            <a:ahLst/>
            <a:cxnLst>
              <a:cxn ang="3cd4">
                <a:pos x="hc" y="t"/>
              </a:cxn>
              <a:cxn ang="cd2">
                <a:pos x="l" y="vc"/>
              </a:cxn>
              <a:cxn ang="cd4">
                <a:pos x="hc" y="b"/>
              </a:cxn>
              <a:cxn ang="0">
                <a:pos x="r" y="vc"/>
              </a:cxn>
            </a:cxnLst>
            <a:rect l="l" t="t" r="r" b="b"/>
            <a:pathLst>
              <a:path w="1846" h="567">
                <a:moveTo>
                  <a:pt x="1846" y="113"/>
                </a:moveTo>
                <a:cubicBezTo>
                  <a:pt x="1837" y="265"/>
                  <a:pt x="1817" y="417"/>
                  <a:pt x="1789" y="567"/>
                </a:cubicBezTo>
                <a:lnTo>
                  <a:pt x="0" y="226"/>
                </a:lnTo>
                <a:cubicBezTo>
                  <a:pt x="14" y="149"/>
                  <a:pt x="23" y="76"/>
                  <a:pt x="28" y="0"/>
                </a:cubicBezTo>
                <a:close/>
              </a:path>
            </a:pathLst>
          </a:custGeom>
          <a:solidFill>
            <a:schemeClr val="bg2"/>
          </a:solidFill>
          <a:ln w="25400" cap="flat">
            <a:solidFill>
              <a:schemeClr val="bg1"/>
            </a:solid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63" name="Freeform 62">
            <a:extLst>
              <a:ext uri="{FF2B5EF4-FFF2-40B4-BE49-F238E27FC236}">
                <a16:creationId xmlns:a16="http://schemas.microsoft.com/office/drawing/2014/main" xmlns="" id="{A52744B8-CAC3-0B4A-A3F5-C43FA8767350}"/>
              </a:ext>
            </a:extLst>
          </p:cNvPr>
          <p:cNvSpPr/>
          <p:nvPr/>
        </p:nvSpPr>
        <p:spPr>
          <a:xfrm>
            <a:off x="7307709" y="2628914"/>
            <a:ext cx="834520" cy="256010"/>
          </a:xfrm>
          <a:custGeom>
            <a:avLst/>
            <a:gdLst/>
            <a:ahLst/>
            <a:cxnLst>
              <a:cxn ang="3cd4">
                <a:pos x="hc" y="t"/>
              </a:cxn>
              <a:cxn ang="cd2">
                <a:pos x="l" y="vc"/>
              </a:cxn>
              <a:cxn ang="cd4">
                <a:pos x="hc" y="b"/>
              </a:cxn>
              <a:cxn ang="0">
                <a:pos x="r" y="vc"/>
              </a:cxn>
            </a:cxnLst>
            <a:rect l="l" t="t" r="r" b="b"/>
            <a:pathLst>
              <a:path w="1846" h="567">
                <a:moveTo>
                  <a:pt x="1846" y="113"/>
                </a:moveTo>
                <a:cubicBezTo>
                  <a:pt x="1837" y="265"/>
                  <a:pt x="1817" y="417"/>
                  <a:pt x="1789" y="567"/>
                </a:cubicBezTo>
                <a:lnTo>
                  <a:pt x="0" y="226"/>
                </a:lnTo>
                <a:cubicBezTo>
                  <a:pt x="14" y="149"/>
                  <a:pt x="23" y="76"/>
                  <a:pt x="28" y="0"/>
                </a:cubicBezTo>
                <a:close/>
              </a:path>
            </a:pathLst>
          </a:custGeom>
          <a:noFill/>
          <a:ln w="25400" cap="flat">
            <a:solidFill>
              <a:schemeClr val="bg1"/>
            </a:solidFill>
            <a:prstDash val="solid"/>
            <a:round/>
          </a:ln>
        </p:spPr>
        <p:txBody>
          <a:bodyPr vert="horz" wrap="none" lIns="10080" tIns="10080" rIns="10080" bIns="1008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65" name="Freeform 64">
            <a:extLst>
              <a:ext uri="{FF2B5EF4-FFF2-40B4-BE49-F238E27FC236}">
                <a16:creationId xmlns:a16="http://schemas.microsoft.com/office/drawing/2014/main" xmlns="" id="{C3A4ED65-D174-7F43-BC9F-50B9C385BF8A}"/>
              </a:ext>
            </a:extLst>
          </p:cNvPr>
          <p:cNvSpPr/>
          <p:nvPr/>
        </p:nvSpPr>
        <p:spPr>
          <a:xfrm>
            <a:off x="7164778" y="2732042"/>
            <a:ext cx="951669" cy="812808"/>
          </a:xfrm>
          <a:custGeom>
            <a:avLst/>
            <a:gdLst/>
            <a:ahLst/>
            <a:cxnLst>
              <a:cxn ang="3cd4">
                <a:pos x="hc" y="t"/>
              </a:cxn>
              <a:cxn ang="cd2">
                <a:pos x="l" y="vc"/>
              </a:cxn>
              <a:cxn ang="cd4">
                <a:pos x="hc" y="b"/>
              </a:cxn>
              <a:cxn ang="0">
                <a:pos x="r" y="vc"/>
              </a:cxn>
            </a:cxnLst>
            <a:rect l="l" t="t" r="r" b="b"/>
            <a:pathLst>
              <a:path w="2105" h="1798">
                <a:moveTo>
                  <a:pt x="2105" y="339"/>
                </a:moveTo>
                <a:cubicBezTo>
                  <a:pt x="2004" y="867"/>
                  <a:pt x="1789" y="1363"/>
                  <a:pt x="1473" y="1798"/>
                </a:cubicBezTo>
                <a:lnTo>
                  <a:pt x="0" y="728"/>
                </a:lnTo>
                <a:cubicBezTo>
                  <a:pt x="158" y="511"/>
                  <a:pt x="265" y="263"/>
                  <a:pt x="316" y="0"/>
                </a:cubicBezTo>
                <a:close/>
              </a:path>
            </a:pathLst>
          </a:custGeom>
          <a:solidFill>
            <a:schemeClr val="bg2"/>
          </a:solidFill>
          <a:ln w="25400" cap="flat">
            <a:solidFill>
              <a:schemeClr val="bg1"/>
            </a:solid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99" name="Freeform 98">
            <a:extLst>
              <a:ext uri="{FF2B5EF4-FFF2-40B4-BE49-F238E27FC236}">
                <a16:creationId xmlns:a16="http://schemas.microsoft.com/office/drawing/2014/main" xmlns="" id="{6946F6CF-B440-3E49-B411-B6CC15F3DA38}"/>
              </a:ext>
            </a:extLst>
          </p:cNvPr>
          <p:cNvSpPr/>
          <p:nvPr/>
        </p:nvSpPr>
        <p:spPr>
          <a:xfrm>
            <a:off x="7164778" y="2732042"/>
            <a:ext cx="951669" cy="812808"/>
          </a:xfrm>
          <a:custGeom>
            <a:avLst/>
            <a:gdLst/>
            <a:ahLst/>
            <a:cxnLst>
              <a:cxn ang="3cd4">
                <a:pos x="hc" y="t"/>
              </a:cxn>
              <a:cxn ang="cd2">
                <a:pos x="l" y="vc"/>
              </a:cxn>
              <a:cxn ang="cd4">
                <a:pos x="hc" y="b"/>
              </a:cxn>
              <a:cxn ang="0">
                <a:pos x="r" y="vc"/>
              </a:cxn>
            </a:cxnLst>
            <a:rect l="l" t="t" r="r" b="b"/>
            <a:pathLst>
              <a:path w="2105" h="1798">
                <a:moveTo>
                  <a:pt x="2105" y="339"/>
                </a:moveTo>
                <a:cubicBezTo>
                  <a:pt x="2004" y="867"/>
                  <a:pt x="1789" y="1363"/>
                  <a:pt x="1473" y="1798"/>
                </a:cubicBezTo>
                <a:lnTo>
                  <a:pt x="0" y="728"/>
                </a:lnTo>
                <a:cubicBezTo>
                  <a:pt x="158" y="511"/>
                  <a:pt x="265" y="263"/>
                  <a:pt x="316" y="0"/>
                </a:cubicBezTo>
                <a:close/>
              </a:path>
            </a:pathLst>
          </a:custGeom>
          <a:noFill/>
          <a:ln w="25400" cap="flat">
            <a:solidFill>
              <a:schemeClr val="bg1"/>
            </a:solidFill>
            <a:prstDash val="solid"/>
            <a:round/>
          </a:ln>
        </p:spPr>
        <p:txBody>
          <a:bodyPr vert="horz" wrap="none" lIns="10080" tIns="10080" rIns="10080" bIns="1008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100" name="Freeform 99">
            <a:extLst>
              <a:ext uri="{FF2B5EF4-FFF2-40B4-BE49-F238E27FC236}">
                <a16:creationId xmlns:a16="http://schemas.microsoft.com/office/drawing/2014/main" xmlns="" id="{5E382125-4B84-4F49-AFA6-1A99DFAE40F2}"/>
              </a:ext>
            </a:extLst>
          </p:cNvPr>
          <p:cNvSpPr/>
          <p:nvPr/>
        </p:nvSpPr>
        <p:spPr>
          <a:xfrm>
            <a:off x="5109010" y="3016547"/>
            <a:ext cx="2721574" cy="1206774"/>
          </a:xfrm>
          <a:custGeom>
            <a:avLst/>
            <a:gdLst/>
            <a:ahLst/>
            <a:cxnLst>
              <a:cxn ang="3cd4">
                <a:pos x="hc" y="t"/>
              </a:cxn>
              <a:cxn ang="cd2">
                <a:pos x="l" y="vc"/>
              </a:cxn>
              <a:cxn ang="cd4">
                <a:pos x="hc" y="b"/>
              </a:cxn>
              <a:cxn ang="0">
                <a:pos x="r" y="vc"/>
              </a:cxn>
            </a:cxnLst>
            <a:rect l="l" t="t" r="r" b="b"/>
            <a:pathLst>
              <a:path w="6018" h="2669">
                <a:moveTo>
                  <a:pt x="6018" y="1168"/>
                </a:moveTo>
                <a:cubicBezTo>
                  <a:pt x="4837" y="2796"/>
                  <a:pt x="2559" y="3155"/>
                  <a:pt x="934" y="1972"/>
                </a:cubicBezTo>
                <a:cubicBezTo>
                  <a:pt x="561" y="1701"/>
                  <a:pt x="245" y="1366"/>
                  <a:pt x="0" y="976"/>
                </a:cubicBezTo>
                <a:lnTo>
                  <a:pt x="1538" y="0"/>
                </a:lnTo>
                <a:cubicBezTo>
                  <a:pt x="2077" y="849"/>
                  <a:pt x="3203" y="1100"/>
                  <a:pt x="4049" y="561"/>
                </a:cubicBezTo>
                <a:cubicBezTo>
                  <a:pt x="4244" y="437"/>
                  <a:pt x="4411" y="279"/>
                  <a:pt x="4546" y="93"/>
                </a:cubicBezTo>
                <a:close/>
              </a:path>
            </a:pathLst>
          </a:custGeom>
          <a:solidFill>
            <a:schemeClr val="bg2"/>
          </a:solidFill>
          <a:ln w="25400" cap="flat">
            <a:solidFill>
              <a:schemeClr val="bg1"/>
            </a:solid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101" name="Freeform 100">
            <a:extLst>
              <a:ext uri="{FF2B5EF4-FFF2-40B4-BE49-F238E27FC236}">
                <a16:creationId xmlns:a16="http://schemas.microsoft.com/office/drawing/2014/main" xmlns="" id="{809FFB40-2163-724B-B6DD-0F43E7AE1138}"/>
              </a:ext>
            </a:extLst>
          </p:cNvPr>
          <p:cNvSpPr/>
          <p:nvPr/>
        </p:nvSpPr>
        <p:spPr>
          <a:xfrm>
            <a:off x="5109010" y="3016547"/>
            <a:ext cx="2721574" cy="1206774"/>
          </a:xfrm>
          <a:custGeom>
            <a:avLst/>
            <a:gdLst/>
            <a:ahLst/>
            <a:cxnLst>
              <a:cxn ang="3cd4">
                <a:pos x="hc" y="t"/>
              </a:cxn>
              <a:cxn ang="cd2">
                <a:pos x="l" y="vc"/>
              </a:cxn>
              <a:cxn ang="cd4">
                <a:pos x="hc" y="b"/>
              </a:cxn>
              <a:cxn ang="0">
                <a:pos x="r" y="vc"/>
              </a:cxn>
            </a:cxnLst>
            <a:rect l="l" t="t" r="r" b="b"/>
            <a:pathLst>
              <a:path w="6018" h="2669">
                <a:moveTo>
                  <a:pt x="6018" y="1168"/>
                </a:moveTo>
                <a:cubicBezTo>
                  <a:pt x="4837" y="2796"/>
                  <a:pt x="2559" y="3155"/>
                  <a:pt x="934" y="1972"/>
                </a:cubicBezTo>
                <a:cubicBezTo>
                  <a:pt x="561" y="1701"/>
                  <a:pt x="245" y="1366"/>
                  <a:pt x="0" y="976"/>
                </a:cubicBezTo>
                <a:lnTo>
                  <a:pt x="1538" y="0"/>
                </a:lnTo>
                <a:cubicBezTo>
                  <a:pt x="2077" y="849"/>
                  <a:pt x="3203" y="1100"/>
                  <a:pt x="4049" y="561"/>
                </a:cubicBezTo>
                <a:cubicBezTo>
                  <a:pt x="4244" y="437"/>
                  <a:pt x="4411" y="279"/>
                  <a:pt x="4546" y="93"/>
                </a:cubicBezTo>
                <a:close/>
              </a:path>
            </a:pathLst>
          </a:custGeom>
          <a:noFill/>
          <a:ln w="25400" cap="flat">
            <a:solidFill>
              <a:schemeClr val="bg1"/>
            </a:solidFill>
            <a:prstDash val="solid"/>
            <a:round/>
          </a:ln>
        </p:spPr>
        <p:txBody>
          <a:bodyPr vert="horz" wrap="none" lIns="10080" tIns="10080" rIns="10080" bIns="1008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102" name="Freeform 101">
            <a:extLst>
              <a:ext uri="{FF2B5EF4-FFF2-40B4-BE49-F238E27FC236}">
                <a16:creationId xmlns:a16="http://schemas.microsoft.com/office/drawing/2014/main" xmlns="" id="{A6BBF57C-CB6B-F844-A881-AE627F85B848}"/>
              </a:ext>
            </a:extLst>
          </p:cNvPr>
          <p:cNvSpPr/>
          <p:nvPr/>
        </p:nvSpPr>
        <p:spPr>
          <a:xfrm>
            <a:off x="4852548" y="1875811"/>
            <a:ext cx="951669" cy="1583552"/>
          </a:xfrm>
          <a:custGeom>
            <a:avLst/>
            <a:gdLst/>
            <a:ahLst/>
            <a:cxnLst>
              <a:cxn ang="3cd4">
                <a:pos x="hc" y="t"/>
              </a:cxn>
              <a:cxn ang="cd2">
                <a:pos x="l" y="vc"/>
              </a:cxn>
              <a:cxn ang="cd4">
                <a:pos x="hc" y="b"/>
              </a:cxn>
              <a:cxn ang="0">
                <a:pos x="r" y="vc"/>
              </a:cxn>
            </a:cxnLst>
            <a:rect l="l" t="t" r="r" b="b"/>
            <a:pathLst>
              <a:path w="2105" h="3502">
                <a:moveTo>
                  <a:pt x="567" y="3502"/>
                </a:moveTo>
                <a:cubicBezTo>
                  <a:pt x="-102" y="2449"/>
                  <a:pt x="-184" y="1129"/>
                  <a:pt x="347" y="0"/>
                </a:cubicBezTo>
                <a:lnTo>
                  <a:pt x="1995" y="776"/>
                </a:lnTo>
                <a:cubicBezTo>
                  <a:pt x="1730" y="1340"/>
                  <a:pt x="1772" y="2001"/>
                  <a:pt x="2105" y="2526"/>
                </a:cubicBezTo>
                <a:close/>
              </a:path>
            </a:pathLst>
          </a:custGeom>
          <a:solidFill>
            <a:schemeClr val="tx1"/>
          </a:solidFill>
          <a:ln w="25400" cap="flat">
            <a:solidFill>
              <a:schemeClr val="bg1"/>
            </a:solid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103" name="Freeform 102">
            <a:extLst>
              <a:ext uri="{FF2B5EF4-FFF2-40B4-BE49-F238E27FC236}">
                <a16:creationId xmlns:a16="http://schemas.microsoft.com/office/drawing/2014/main" xmlns="" id="{82A36C47-A08F-114D-BF9D-B23F006BC170}"/>
              </a:ext>
            </a:extLst>
          </p:cNvPr>
          <p:cNvSpPr/>
          <p:nvPr/>
        </p:nvSpPr>
        <p:spPr>
          <a:xfrm>
            <a:off x="4852548" y="1875811"/>
            <a:ext cx="951669" cy="1583552"/>
          </a:xfrm>
          <a:custGeom>
            <a:avLst/>
            <a:gdLst/>
            <a:ahLst/>
            <a:cxnLst>
              <a:cxn ang="3cd4">
                <a:pos x="hc" y="t"/>
              </a:cxn>
              <a:cxn ang="cd2">
                <a:pos x="l" y="vc"/>
              </a:cxn>
              <a:cxn ang="cd4">
                <a:pos x="hc" y="b"/>
              </a:cxn>
              <a:cxn ang="0">
                <a:pos x="r" y="vc"/>
              </a:cxn>
            </a:cxnLst>
            <a:rect l="l" t="t" r="r" b="b"/>
            <a:pathLst>
              <a:path w="2105" h="3502">
                <a:moveTo>
                  <a:pt x="567" y="3502"/>
                </a:moveTo>
                <a:cubicBezTo>
                  <a:pt x="-102" y="2449"/>
                  <a:pt x="-184" y="1129"/>
                  <a:pt x="347" y="0"/>
                </a:cubicBezTo>
                <a:lnTo>
                  <a:pt x="1995" y="776"/>
                </a:lnTo>
                <a:cubicBezTo>
                  <a:pt x="1730" y="1340"/>
                  <a:pt x="1772" y="2001"/>
                  <a:pt x="2105" y="2526"/>
                </a:cubicBezTo>
                <a:close/>
              </a:path>
            </a:pathLst>
          </a:custGeom>
          <a:noFill/>
          <a:ln w="25400" cap="flat">
            <a:solidFill>
              <a:schemeClr val="bg1"/>
            </a:solidFill>
            <a:prstDash val="solid"/>
            <a:round/>
          </a:ln>
        </p:spPr>
        <p:txBody>
          <a:bodyPr vert="horz" wrap="none" lIns="10080" tIns="10080" rIns="10080" bIns="1008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104" name="Freeform 103">
            <a:extLst>
              <a:ext uri="{FF2B5EF4-FFF2-40B4-BE49-F238E27FC236}">
                <a16:creationId xmlns:a16="http://schemas.microsoft.com/office/drawing/2014/main" xmlns="" id="{EAD35ED4-346E-B34D-9EFD-AEDA3BAAE6AA}"/>
              </a:ext>
            </a:extLst>
          </p:cNvPr>
          <p:cNvSpPr/>
          <p:nvPr/>
        </p:nvSpPr>
        <p:spPr>
          <a:xfrm>
            <a:off x="5009501" y="1245284"/>
            <a:ext cx="1005042" cy="981069"/>
          </a:xfrm>
          <a:custGeom>
            <a:avLst/>
            <a:gdLst/>
            <a:ahLst/>
            <a:cxnLst>
              <a:cxn ang="3cd4">
                <a:pos x="hc" y="t"/>
              </a:cxn>
              <a:cxn ang="cd2">
                <a:pos x="l" y="vc"/>
              </a:cxn>
              <a:cxn ang="cd4">
                <a:pos x="hc" y="b"/>
              </a:cxn>
              <a:cxn ang="0">
                <a:pos x="r" y="vc"/>
              </a:cxn>
            </a:cxnLst>
            <a:rect l="l" t="t" r="r" b="b"/>
            <a:pathLst>
              <a:path w="2223" h="2170">
                <a:moveTo>
                  <a:pt x="0" y="1394"/>
                </a:moveTo>
                <a:cubicBezTo>
                  <a:pt x="262" y="838"/>
                  <a:pt x="657" y="358"/>
                  <a:pt x="1154" y="0"/>
                </a:cubicBezTo>
                <a:lnTo>
                  <a:pt x="2223" y="1473"/>
                </a:lnTo>
                <a:cubicBezTo>
                  <a:pt x="1975" y="1653"/>
                  <a:pt x="1778" y="1893"/>
                  <a:pt x="1645" y="2170"/>
                </a:cubicBezTo>
                <a:close/>
              </a:path>
            </a:pathLst>
          </a:custGeom>
          <a:solidFill>
            <a:schemeClr val="tx1"/>
          </a:solidFill>
          <a:ln w="25400" cap="flat">
            <a:solidFill>
              <a:schemeClr val="bg1"/>
            </a:solid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105" name="Freeform 104">
            <a:extLst>
              <a:ext uri="{FF2B5EF4-FFF2-40B4-BE49-F238E27FC236}">
                <a16:creationId xmlns:a16="http://schemas.microsoft.com/office/drawing/2014/main" xmlns="" id="{EA8F05B8-8F3D-6C4C-9B3F-59029FCA64B8}"/>
              </a:ext>
            </a:extLst>
          </p:cNvPr>
          <p:cNvSpPr/>
          <p:nvPr/>
        </p:nvSpPr>
        <p:spPr>
          <a:xfrm>
            <a:off x="5009501" y="1245284"/>
            <a:ext cx="1005042" cy="981069"/>
          </a:xfrm>
          <a:custGeom>
            <a:avLst/>
            <a:gdLst/>
            <a:ahLst/>
            <a:cxnLst>
              <a:cxn ang="3cd4">
                <a:pos x="hc" y="t"/>
              </a:cxn>
              <a:cxn ang="cd2">
                <a:pos x="l" y="vc"/>
              </a:cxn>
              <a:cxn ang="cd4">
                <a:pos x="hc" y="b"/>
              </a:cxn>
              <a:cxn ang="0">
                <a:pos x="r" y="vc"/>
              </a:cxn>
            </a:cxnLst>
            <a:rect l="l" t="t" r="r" b="b"/>
            <a:pathLst>
              <a:path w="2223" h="2170">
                <a:moveTo>
                  <a:pt x="0" y="1394"/>
                </a:moveTo>
                <a:cubicBezTo>
                  <a:pt x="262" y="838"/>
                  <a:pt x="657" y="358"/>
                  <a:pt x="1154" y="0"/>
                </a:cubicBezTo>
                <a:lnTo>
                  <a:pt x="2223" y="1473"/>
                </a:lnTo>
                <a:cubicBezTo>
                  <a:pt x="1975" y="1653"/>
                  <a:pt x="1778" y="1893"/>
                  <a:pt x="1645" y="2170"/>
                </a:cubicBezTo>
                <a:close/>
              </a:path>
            </a:pathLst>
          </a:custGeom>
          <a:noFill/>
          <a:ln w="25400" cap="flat">
            <a:solidFill>
              <a:schemeClr val="bg1"/>
            </a:solidFill>
            <a:prstDash val="solid"/>
            <a:round/>
          </a:ln>
        </p:spPr>
        <p:txBody>
          <a:bodyPr vert="horz" wrap="none" lIns="10080" tIns="10080" rIns="10080" bIns="1008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106" name="Freeform 105">
            <a:extLst>
              <a:ext uri="{FF2B5EF4-FFF2-40B4-BE49-F238E27FC236}">
                <a16:creationId xmlns:a16="http://schemas.microsoft.com/office/drawing/2014/main" xmlns="" id="{837D1129-DD89-464E-9A5A-AAABA7DF3F78}"/>
              </a:ext>
            </a:extLst>
          </p:cNvPr>
          <p:cNvSpPr/>
          <p:nvPr/>
        </p:nvSpPr>
        <p:spPr>
          <a:xfrm>
            <a:off x="5531472" y="1010534"/>
            <a:ext cx="712847" cy="900557"/>
          </a:xfrm>
          <a:custGeom>
            <a:avLst/>
            <a:gdLst/>
            <a:ahLst/>
            <a:cxnLst>
              <a:cxn ang="3cd4">
                <a:pos x="hc" y="t"/>
              </a:cxn>
              <a:cxn ang="cd2">
                <a:pos x="l" y="vc"/>
              </a:cxn>
              <a:cxn ang="cd4">
                <a:pos x="hc" y="b"/>
              </a:cxn>
              <a:cxn ang="0">
                <a:pos x="r" y="vc"/>
              </a:cxn>
            </a:cxnLst>
            <a:rect l="l" t="t" r="r" b="b"/>
            <a:pathLst>
              <a:path w="1577" h="1992">
                <a:moveTo>
                  <a:pt x="0" y="516"/>
                </a:moveTo>
                <a:cubicBezTo>
                  <a:pt x="310" y="290"/>
                  <a:pt x="652" y="118"/>
                  <a:pt x="1016" y="0"/>
                </a:cubicBezTo>
                <a:lnTo>
                  <a:pt x="1577" y="1732"/>
                </a:lnTo>
                <a:cubicBezTo>
                  <a:pt x="1397" y="1792"/>
                  <a:pt x="1225" y="1879"/>
                  <a:pt x="1069" y="1992"/>
                </a:cubicBezTo>
                <a:close/>
              </a:path>
            </a:pathLst>
          </a:custGeom>
          <a:solidFill>
            <a:schemeClr val="accent4"/>
          </a:solidFill>
          <a:ln w="25400" cap="flat">
            <a:solidFill>
              <a:schemeClr val="bg1"/>
            </a:solid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107" name="Freeform 106">
            <a:extLst>
              <a:ext uri="{FF2B5EF4-FFF2-40B4-BE49-F238E27FC236}">
                <a16:creationId xmlns:a16="http://schemas.microsoft.com/office/drawing/2014/main" xmlns="" id="{2E578A8A-EF65-994F-BF36-789353C212B4}"/>
              </a:ext>
            </a:extLst>
          </p:cNvPr>
          <p:cNvSpPr/>
          <p:nvPr/>
        </p:nvSpPr>
        <p:spPr>
          <a:xfrm>
            <a:off x="5531472" y="1010534"/>
            <a:ext cx="712847" cy="900557"/>
          </a:xfrm>
          <a:custGeom>
            <a:avLst/>
            <a:gdLst/>
            <a:ahLst/>
            <a:cxnLst>
              <a:cxn ang="3cd4">
                <a:pos x="hc" y="t"/>
              </a:cxn>
              <a:cxn ang="cd2">
                <a:pos x="l" y="vc"/>
              </a:cxn>
              <a:cxn ang="cd4">
                <a:pos x="hc" y="b"/>
              </a:cxn>
              <a:cxn ang="0">
                <a:pos x="r" y="vc"/>
              </a:cxn>
            </a:cxnLst>
            <a:rect l="l" t="t" r="r" b="b"/>
            <a:pathLst>
              <a:path w="1577" h="1992">
                <a:moveTo>
                  <a:pt x="0" y="516"/>
                </a:moveTo>
                <a:cubicBezTo>
                  <a:pt x="310" y="290"/>
                  <a:pt x="652" y="118"/>
                  <a:pt x="1016" y="0"/>
                </a:cubicBezTo>
                <a:lnTo>
                  <a:pt x="1577" y="1732"/>
                </a:lnTo>
                <a:cubicBezTo>
                  <a:pt x="1397" y="1792"/>
                  <a:pt x="1225" y="1879"/>
                  <a:pt x="1069" y="1992"/>
                </a:cubicBezTo>
                <a:close/>
              </a:path>
            </a:pathLst>
          </a:custGeom>
          <a:noFill/>
          <a:ln w="25400" cap="flat">
            <a:solidFill>
              <a:schemeClr val="bg1"/>
            </a:solidFill>
            <a:prstDash val="solid"/>
            <a:round/>
          </a:ln>
        </p:spPr>
        <p:txBody>
          <a:bodyPr vert="horz" wrap="none" lIns="10080" tIns="10080" rIns="10080" bIns="1008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108" name="Freeform 107">
            <a:extLst>
              <a:ext uri="{FF2B5EF4-FFF2-40B4-BE49-F238E27FC236}">
                <a16:creationId xmlns:a16="http://schemas.microsoft.com/office/drawing/2014/main" xmlns="" id="{62B4A4AB-B413-D34B-917D-15181CDF9204}"/>
              </a:ext>
            </a:extLst>
          </p:cNvPr>
          <p:cNvSpPr/>
          <p:nvPr/>
        </p:nvSpPr>
        <p:spPr>
          <a:xfrm>
            <a:off x="5991023" y="930021"/>
            <a:ext cx="508853" cy="863466"/>
          </a:xfrm>
          <a:custGeom>
            <a:avLst/>
            <a:gdLst/>
            <a:ahLst/>
            <a:cxnLst>
              <a:cxn ang="3cd4">
                <a:pos x="hc" y="t"/>
              </a:cxn>
              <a:cxn ang="cd2">
                <a:pos x="l" y="vc"/>
              </a:cxn>
              <a:cxn ang="cd4">
                <a:pos x="hc" y="b"/>
              </a:cxn>
              <a:cxn ang="0">
                <a:pos x="r" y="vc"/>
              </a:cxn>
            </a:cxnLst>
            <a:rect l="l" t="t" r="r" b="b"/>
            <a:pathLst>
              <a:path w="1126" h="1910">
                <a:moveTo>
                  <a:pt x="0" y="178"/>
                </a:moveTo>
                <a:cubicBezTo>
                  <a:pt x="364" y="59"/>
                  <a:pt x="742" y="0"/>
                  <a:pt x="1126" y="0"/>
                </a:cubicBezTo>
                <a:lnTo>
                  <a:pt x="1126" y="1820"/>
                </a:lnTo>
                <a:cubicBezTo>
                  <a:pt x="934" y="1820"/>
                  <a:pt x="745" y="1851"/>
                  <a:pt x="564" y="1910"/>
                </a:cubicBezTo>
                <a:close/>
              </a:path>
            </a:pathLst>
          </a:custGeom>
          <a:solidFill>
            <a:schemeClr val="accent4"/>
          </a:solidFill>
          <a:ln w="25400" cap="flat">
            <a:solidFill>
              <a:schemeClr val="bg1"/>
            </a:solid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109" name="Freeform 108">
            <a:extLst>
              <a:ext uri="{FF2B5EF4-FFF2-40B4-BE49-F238E27FC236}">
                <a16:creationId xmlns:a16="http://schemas.microsoft.com/office/drawing/2014/main" xmlns="" id="{22633E67-B68A-A148-A812-88C95A11E8EB}"/>
              </a:ext>
            </a:extLst>
          </p:cNvPr>
          <p:cNvSpPr/>
          <p:nvPr/>
        </p:nvSpPr>
        <p:spPr>
          <a:xfrm>
            <a:off x="5991023" y="930021"/>
            <a:ext cx="508853" cy="863466"/>
          </a:xfrm>
          <a:custGeom>
            <a:avLst/>
            <a:gdLst/>
            <a:ahLst/>
            <a:cxnLst>
              <a:cxn ang="3cd4">
                <a:pos x="hc" y="t"/>
              </a:cxn>
              <a:cxn ang="cd2">
                <a:pos x="l" y="vc"/>
              </a:cxn>
              <a:cxn ang="cd4">
                <a:pos x="hc" y="b"/>
              </a:cxn>
              <a:cxn ang="0">
                <a:pos x="r" y="vc"/>
              </a:cxn>
            </a:cxnLst>
            <a:rect l="l" t="t" r="r" b="b"/>
            <a:pathLst>
              <a:path w="1126" h="1910">
                <a:moveTo>
                  <a:pt x="0" y="178"/>
                </a:moveTo>
                <a:cubicBezTo>
                  <a:pt x="364" y="59"/>
                  <a:pt x="742" y="0"/>
                  <a:pt x="1126" y="0"/>
                </a:cubicBezTo>
                <a:lnTo>
                  <a:pt x="1126" y="1820"/>
                </a:lnTo>
                <a:cubicBezTo>
                  <a:pt x="934" y="1820"/>
                  <a:pt x="745" y="1851"/>
                  <a:pt x="564" y="1910"/>
                </a:cubicBezTo>
                <a:close/>
              </a:path>
            </a:pathLst>
          </a:custGeom>
          <a:noFill/>
          <a:ln w="25400" cap="flat">
            <a:solidFill>
              <a:schemeClr val="bg1"/>
            </a:solidFill>
            <a:prstDash val="solid"/>
            <a:round/>
          </a:ln>
        </p:spPr>
        <p:txBody>
          <a:bodyPr vert="horz" wrap="none" lIns="10080" tIns="10080" rIns="10080" bIns="1008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115" name="Rectangle 114">
            <a:extLst>
              <a:ext uri="{FF2B5EF4-FFF2-40B4-BE49-F238E27FC236}">
                <a16:creationId xmlns:a16="http://schemas.microsoft.com/office/drawing/2014/main" xmlns="" id="{5C47C579-6801-1F4B-9A67-7C3A7CEF262A}"/>
              </a:ext>
            </a:extLst>
          </p:cNvPr>
          <p:cNvSpPr/>
          <p:nvPr/>
        </p:nvSpPr>
        <p:spPr>
          <a:xfrm>
            <a:off x="5772859" y="1364505"/>
            <a:ext cx="328936" cy="215444"/>
          </a:xfrm>
          <a:prstGeom prst="rect">
            <a:avLst/>
          </a:prstGeom>
        </p:spPr>
        <p:txBody>
          <a:bodyPr wrap="none">
            <a:spAutoFit/>
          </a:bodyPr>
          <a:lstStyle/>
          <a:p>
            <a:pPr algn="ctr"/>
            <a:r>
              <a:rPr lang="en-US" sz="800" dirty="0">
                <a:solidFill>
                  <a:schemeClr val="bg1"/>
                </a:solidFill>
              </a:rPr>
              <a:t>5%</a:t>
            </a:r>
            <a:endParaRPr lang="en-US" sz="800" dirty="0"/>
          </a:p>
        </p:txBody>
      </p:sp>
      <p:sp>
        <p:nvSpPr>
          <p:cNvPr id="116" name="Rectangle 115">
            <a:extLst>
              <a:ext uri="{FF2B5EF4-FFF2-40B4-BE49-F238E27FC236}">
                <a16:creationId xmlns:a16="http://schemas.microsoft.com/office/drawing/2014/main" xmlns="" id="{AC83F476-F462-284E-A0E4-B947875BBA98}"/>
              </a:ext>
            </a:extLst>
          </p:cNvPr>
          <p:cNvSpPr/>
          <p:nvPr/>
        </p:nvSpPr>
        <p:spPr>
          <a:xfrm>
            <a:off x="6147526" y="1254720"/>
            <a:ext cx="328936" cy="215444"/>
          </a:xfrm>
          <a:prstGeom prst="rect">
            <a:avLst/>
          </a:prstGeom>
        </p:spPr>
        <p:txBody>
          <a:bodyPr wrap="none">
            <a:spAutoFit/>
          </a:bodyPr>
          <a:lstStyle/>
          <a:p>
            <a:pPr algn="ctr"/>
            <a:r>
              <a:rPr lang="en-US" sz="800" dirty="0">
                <a:solidFill>
                  <a:schemeClr val="bg1"/>
                </a:solidFill>
              </a:rPr>
              <a:t>5%</a:t>
            </a:r>
            <a:endParaRPr lang="en-US" sz="800" dirty="0"/>
          </a:p>
        </p:txBody>
      </p:sp>
      <p:sp>
        <p:nvSpPr>
          <p:cNvPr id="123" name="Freeform 122">
            <a:extLst>
              <a:ext uri="{FF2B5EF4-FFF2-40B4-BE49-F238E27FC236}">
                <a16:creationId xmlns:a16="http://schemas.microsoft.com/office/drawing/2014/main" xmlns="" id="{736507F8-CC7D-5E48-85A5-2A1053932774}"/>
              </a:ext>
            </a:extLst>
          </p:cNvPr>
          <p:cNvSpPr/>
          <p:nvPr/>
        </p:nvSpPr>
        <p:spPr>
          <a:xfrm>
            <a:off x="5127026" y="2487790"/>
            <a:ext cx="3007917" cy="1733030"/>
          </a:xfrm>
          <a:custGeom>
            <a:avLst/>
            <a:gdLst/>
            <a:ahLst/>
            <a:cxnLst>
              <a:cxn ang="3cd4">
                <a:pos x="hc" y="t"/>
              </a:cxn>
              <a:cxn ang="cd2">
                <a:pos x="l" y="vc"/>
              </a:cxn>
              <a:cxn ang="cd4">
                <a:pos x="hc" y="b"/>
              </a:cxn>
              <a:cxn ang="0">
                <a:pos x="r" y="vc"/>
              </a:cxn>
            </a:cxnLst>
            <a:rect l="l" t="t" r="r" b="b"/>
            <a:pathLst>
              <a:path w="6074" h="3500">
                <a:moveTo>
                  <a:pt x="6067" y="0"/>
                </a:moveTo>
                <a:cubicBezTo>
                  <a:pt x="6179" y="1815"/>
                  <a:pt x="4803" y="3378"/>
                  <a:pt x="2989" y="3494"/>
                </a:cubicBezTo>
                <a:cubicBezTo>
                  <a:pt x="1790" y="3570"/>
                  <a:pt x="647" y="2986"/>
                  <a:pt x="0" y="1973"/>
                </a:cubicBezTo>
                <a:lnTo>
                  <a:pt x="2780" y="209"/>
                </a:lnTo>
                <a:close/>
              </a:path>
            </a:pathLst>
          </a:custGeom>
          <a:solidFill>
            <a:schemeClr val="bg2">
              <a:alpha val="85000"/>
            </a:schemeClr>
          </a:solidFill>
          <a:ln w="25400"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124" name="Freeform 123">
            <a:extLst>
              <a:ext uri="{FF2B5EF4-FFF2-40B4-BE49-F238E27FC236}">
                <a16:creationId xmlns:a16="http://schemas.microsoft.com/office/drawing/2014/main" xmlns="" id="{32F1C570-A83A-4944-9130-BE84E8D6BA14}"/>
              </a:ext>
            </a:extLst>
          </p:cNvPr>
          <p:cNvSpPr/>
          <p:nvPr/>
        </p:nvSpPr>
        <p:spPr>
          <a:xfrm>
            <a:off x="6510530" y="951624"/>
            <a:ext cx="1612643" cy="1617186"/>
          </a:xfrm>
          <a:custGeom>
            <a:avLst/>
            <a:gdLst/>
            <a:ahLst/>
            <a:cxnLst>
              <a:cxn ang="3cd4">
                <a:pos x="hc" y="t"/>
              </a:cxn>
              <a:cxn ang="cd2">
                <a:pos x="l" y="vc"/>
              </a:cxn>
              <a:cxn ang="cd4">
                <a:pos x="hc" y="b"/>
              </a:cxn>
              <a:cxn ang="0">
                <a:pos x="r" y="vc"/>
              </a:cxn>
            </a:cxnLst>
            <a:rect l="l" t="t" r="r" b="b"/>
            <a:pathLst>
              <a:path w="3287" h="3293">
                <a:moveTo>
                  <a:pt x="0" y="0"/>
                </a:moveTo>
                <a:cubicBezTo>
                  <a:pt x="1738" y="0"/>
                  <a:pt x="3177" y="1352"/>
                  <a:pt x="3287" y="3087"/>
                </a:cubicBezTo>
                <a:lnTo>
                  <a:pt x="0" y="3293"/>
                </a:lnTo>
                <a:close/>
              </a:path>
            </a:pathLst>
          </a:custGeom>
          <a:solidFill>
            <a:schemeClr val="accent3">
              <a:alpha val="85000"/>
            </a:schemeClr>
          </a:solidFill>
          <a:ln w="25400"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125" name="Freeform 124">
            <a:extLst>
              <a:ext uri="{FF2B5EF4-FFF2-40B4-BE49-F238E27FC236}">
                <a16:creationId xmlns:a16="http://schemas.microsoft.com/office/drawing/2014/main" xmlns="" id="{26C8752F-23DE-F243-938B-6DB3699A8C3E}"/>
              </a:ext>
            </a:extLst>
          </p:cNvPr>
          <p:cNvSpPr/>
          <p:nvPr/>
        </p:nvSpPr>
        <p:spPr>
          <a:xfrm>
            <a:off x="5557942" y="945301"/>
            <a:ext cx="934572" cy="1608229"/>
          </a:xfrm>
          <a:custGeom>
            <a:avLst/>
            <a:gdLst/>
            <a:ahLst/>
            <a:cxnLst>
              <a:cxn ang="3cd4">
                <a:pos x="hc" y="t"/>
              </a:cxn>
              <a:cxn ang="cd2">
                <a:pos x="l" y="vc"/>
              </a:cxn>
              <a:cxn ang="cd4">
                <a:pos x="hc" y="b"/>
              </a:cxn>
              <a:cxn ang="0">
                <a:pos x="r" y="vc"/>
              </a:cxn>
            </a:cxnLst>
            <a:rect l="l" t="t" r="r" b="b"/>
            <a:pathLst>
              <a:path w="1936" h="3293">
                <a:moveTo>
                  <a:pt x="0" y="629"/>
                </a:moveTo>
                <a:cubicBezTo>
                  <a:pt x="562" y="220"/>
                  <a:pt x="1239" y="0"/>
                  <a:pt x="1936" y="0"/>
                </a:cubicBezTo>
                <a:lnTo>
                  <a:pt x="1936" y="3293"/>
                </a:lnTo>
                <a:close/>
              </a:path>
            </a:pathLst>
          </a:custGeom>
          <a:solidFill>
            <a:schemeClr val="accent4">
              <a:alpha val="85000"/>
            </a:schemeClr>
          </a:solidFill>
          <a:ln w="25400"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126" name="Freeform 125">
            <a:extLst>
              <a:ext uri="{FF2B5EF4-FFF2-40B4-BE49-F238E27FC236}">
                <a16:creationId xmlns:a16="http://schemas.microsoft.com/office/drawing/2014/main" xmlns="" id="{E86ED650-2C2C-A64B-9792-26EFC5616D48}"/>
              </a:ext>
            </a:extLst>
          </p:cNvPr>
          <p:cNvSpPr/>
          <p:nvPr/>
        </p:nvSpPr>
        <p:spPr>
          <a:xfrm>
            <a:off x="4864013" y="1267180"/>
            <a:ext cx="1612642" cy="2176482"/>
          </a:xfrm>
          <a:custGeom>
            <a:avLst/>
            <a:gdLst/>
            <a:ahLst/>
            <a:cxnLst>
              <a:cxn ang="3cd4">
                <a:pos x="hc" y="t"/>
              </a:cxn>
              <a:cxn ang="cd2">
                <a:pos x="l" y="vc"/>
              </a:cxn>
              <a:cxn ang="cd4">
                <a:pos x="hc" y="b"/>
              </a:cxn>
              <a:cxn ang="0">
                <a:pos x="r" y="vc"/>
              </a:cxn>
            </a:cxnLst>
            <a:rect l="l" t="t" r="r" b="b"/>
            <a:pathLst>
              <a:path w="3292" h="4428">
                <a:moveTo>
                  <a:pt x="513" y="4428"/>
                </a:moveTo>
                <a:cubicBezTo>
                  <a:pt x="-418" y="2960"/>
                  <a:pt x="-48" y="1021"/>
                  <a:pt x="1356" y="0"/>
                </a:cubicBezTo>
                <a:lnTo>
                  <a:pt x="3292" y="2664"/>
                </a:lnTo>
                <a:close/>
              </a:path>
            </a:pathLst>
          </a:custGeom>
          <a:solidFill>
            <a:schemeClr val="tx1">
              <a:alpha val="85000"/>
            </a:schemeClr>
          </a:solidFill>
          <a:ln w="25400"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122" name="Text Box 11">
            <a:extLst>
              <a:ext uri="{FF2B5EF4-FFF2-40B4-BE49-F238E27FC236}">
                <a16:creationId xmlns:a16="http://schemas.microsoft.com/office/drawing/2014/main" xmlns="" id="{D8FB0693-F40B-404F-8D2B-B3BAD9679C47}"/>
              </a:ext>
            </a:extLst>
          </p:cNvPr>
          <p:cNvSpPr txBox="1">
            <a:spLocks noChangeArrowheads="1"/>
          </p:cNvSpPr>
          <p:nvPr/>
        </p:nvSpPr>
        <p:spPr bwMode="auto">
          <a:xfrm>
            <a:off x="5705665" y="1243686"/>
            <a:ext cx="863800" cy="430887"/>
          </a:xfrm>
          <a:prstGeom prst="rect">
            <a:avLst/>
          </a:prstGeom>
          <a:noFill/>
          <a:ln w="9525">
            <a:noFill/>
            <a:miter lim="800000"/>
            <a:headEnd/>
            <a:tailEnd/>
          </a:ln>
          <a:effectLst/>
        </p:spPr>
        <p:txBody>
          <a:bodyPr wrap="square" lIns="0" tIns="0" rIns="0" bIns="0" anchor="ctr">
            <a:spAutoFit/>
          </a:bodyPr>
          <a:lstStyle/>
          <a:p>
            <a:pPr algn="ctr" eaLnBrk="0" hangingPunct="0">
              <a:buSzPct val="90000"/>
              <a:buFont typeface="Wingdings" pitchFamily="2" charset="2"/>
              <a:buNone/>
            </a:pPr>
            <a:r>
              <a:rPr lang="en-US" sz="1400" b="1" dirty="0">
                <a:solidFill>
                  <a:schemeClr val="bg1"/>
                </a:solidFill>
              </a:rPr>
              <a:t>Shadow</a:t>
            </a:r>
          </a:p>
          <a:p>
            <a:pPr algn="ctr" eaLnBrk="0" hangingPunct="0">
              <a:buSzPct val="90000"/>
              <a:buFont typeface="Wingdings" pitchFamily="2" charset="2"/>
              <a:buNone/>
            </a:pPr>
            <a:r>
              <a:rPr lang="en-US" sz="1400" b="1" dirty="0">
                <a:solidFill>
                  <a:schemeClr val="bg1"/>
                </a:solidFill>
              </a:rPr>
              <a:t>IT, 10%</a:t>
            </a:r>
          </a:p>
        </p:txBody>
      </p:sp>
      <p:sp>
        <p:nvSpPr>
          <p:cNvPr id="127" name="Text Box 11">
            <a:extLst>
              <a:ext uri="{FF2B5EF4-FFF2-40B4-BE49-F238E27FC236}">
                <a16:creationId xmlns:a16="http://schemas.microsoft.com/office/drawing/2014/main" xmlns="" id="{C294EA09-F98F-D84C-B169-AC4EEDC1A23F}"/>
              </a:ext>
            </a:extLst>
          </p:cNvPr>
          <p:cNvSpPr txBox="1">
            <a:spLocks noChangeArrowheads="1"/>
          </p:cNvSpPr>
          <p:nvPr/>
        </p:nvSpPr>
        <p:spPr bwMode="auto">
          <a:xfrm>
            <a:off x="4885535" y="2191390"/>
            <a:ext cx="1264690" cy="492443"/>
          </a:xfrm>
          <a:prstGeom prst="rect">
            <a:avLst/>
          </a:prstGeom>
          <a:noFill/>
          <a:ln w="9525">
            <a:noFill/>
            <a:miter lim="800000"/>
            <a:headEnd/>
            <a:tailEnd/>
          </a:ln>
          <a:effectLst/>
        </p:spPr>
        <p:txBody>
          <a:bodyPr wrap="square" lIns="0" tIns="0" rIns="0" bIns="0" anchor="ctr">
            <a:spAutoFit/>
          </a:bodyPr>
          <a:lstStyle/>
          <a:p>
            <a:pPr algn="ctr" eaLnBrk="0" hangingPunct="0">
              <a:buSzPct val="90000"/>
              <a:buFont typeface="Wingdings" pitchFamily="2" charset="2"/>
              <a:buNone/>
            </a:pPr>
            <a:r>
              <a:rPr lang="en-US" sz="1600" b="1" dirty="0">
                <a:solidFill>
                  <a:schemeClr val="bg1"/>
                </a:solidFill>
              </a:rPr>
              <a:t>Business</a:t>
            </a:r>
          </a:p>
          <a:p>
            <a:pPr algn="ctr" eaLnBrk="0" hangingPunct="0">
              <a:buSzPct val="90000"/>
              <a:buFont typeface="Wingdings" pitchFamily="2" charset="2"/>
              <a:buNone/>
            </a:pPr>
            <a:r>
              <a:rPr lang="en-US" sz="1600" b="1" dirty="0">
                <a:solidFill>
                  <a:schemeClr val="bg1"/>
                </a:solidFill>
              </a:rPr>
              <a:t>SaaS, 24%</a:t>
            </a:r>
          </a:p>
        </p:txBody>
      </p:sp>
      <p:sp>
        <p:nvSpPr>
          <p:cNvPr id="128" name="Text Box 11">
            <a:extLst>
              <a:ext uri="{FF2B5EF4-FFF2-40B4-BE49-F238E27FC236}">
                <a16:creationId xmlns:a16="http://schemas.microsoft.com/office/drawing/2014/main" xmlns="" id="{9BCC3FEE-99AE-A344-ABC2-749A1B1B778F}"/>
              </a:ext>
            </a:extLst>
          </p:cNvPr>
          <p:cNvSpPr txBox="1">
            <a:spLocks noChangeArrowheads="1"/>
          </p:cNvSpPr>
          <p:nvPr/>
        </p:nvSpPr>
        <p:spPr bwMode="auto">
          <a:xfrm>
            <a:off x="6045218" y="3072524"/>
            <a:ext cx="1618129" cy="738664"/>
          </a:xfrm>
          <a:prstGeom prst="rect">
            <a:avLst/>
          </a:prstGeom>
          <a:noFill/>
          <a:ln w="9525">
            <a:noFill/>
            <a:miter lim="800000"/>
            <a:headEnd/>
            <a:tailEnd/>
          </a:ln>
          <a:effectLst/>
        </p:spPr>
        <p:txBody>
          <a:bodyPr wrap="square" lIns="0" tIns="0" rIns="0" bIns="0" anchor="ctr">
            <a:spAutoFit/>
          </a:bodyPr>
          <a:lstStyle/>
          <a:p>
            <a:pPr algn="ctr" eaLnBrk="0" hangingPunct="0">
              <a:buSzPct val="90000"/>
              <a:buFont typeface="Wingdings" pitchFamily="2" charset="2"/>
              <a:buNone/>
            </a:pPr>
            <a:r>
              <a:rPr lang="en-US" sz="1600" b="1" dirty="0">
                <a:solidFill>
                  <a:schemeClr val="bg1"/>
                </a:solidFill>
              </a:rPr>
              <a:t>Collaboration SaaS,</a:t>
            </a:r>
          </a:p>
          <a:p>
            <a:pPr algn="ctr" eaLnBrk="0" hangingPunct="0">
              <a:buSzPct val="90000"/>
              <a:buFont typeface="Wingdings" pitchFamily="2" charset="2"/>
              <a:buNone/>
            </a:pPr>
            <a:r>
              <a:rPr lang="en-US" sz="1600" b="1" dirty="0">
                <a:solidFill>
                  <a:schemeClr val="bg1"/>
                </a:solidFill>
              </a:rPr>
              <a:t>42%</a:t>
            </a:r>
          </a:p>
        </p:txBody>
      </p:sp>
      <p:sp>
        <p:nvSpPr>
          <p:cNvPr id="129" name="Text Box 11">
            <a:extLst>
              <a:ext uri="{FF2B5EF4-FFF2-40B4-BE49-F238E27FC236}">
                <a16:creationId xmlns:a16="http://schemas.microsoft.com/office/drawing/2014/main" xmlns="" id="{A645D9F6-9C4B-B64A-9C87-2E360A9E9548}"/>
              </a:ext>
            </a:extLst>
          </p:cNvPr>
          <p:cNvSpPr txBox="1">
            <a:spLocks noChangeArrowheads="1"/>
          </p:cNvSpPr>
          <p:nvPr/>
        </p:nvSpPr>
        <p:spPr bwMode="auto">
          <a:xfrm>
            <a:off x="6765771" y="1593919"/>
            <a:ext cx="863800" cy="492443"/>
          </a:xfrm>
          <a:prstGeom prst="rect">
            <a:avLst/>
          </a:prstGeom>
          <a:noFill/>
          <a:ln w="9525">
            <a:noFill/>
            <a:miter lim="800000"/>
            <a:headEnd/>
            <a:tailEnd/>
          </a:ln>
          <a:effectLst/>
        </p:spPr>
        <p:txBody>
          <a:bodyPr wrap="square" lIns="0" tIns="0" rIns="0" bIns="0" anchor="ctr">
            <a:spAutoFit/>
          </a:bodyPr>
          <a:lstStyle/>
          <a:p>
            <a:pPr algn="ctr" eaLnBrk="0" hangingPunct="0">
              <a:buSzPct val="90000"/>
              <a:buFont typeface="Wingdings" pitchFamily="2" charset="2"/>
              <a:buNone/>
            </a:pPr>
            <a:r>
              <a:rPr lang="en-US" sz="1600" b="1" dirty="0">
                <a:solidFill>
                  <a:schemeClr val="bg1"/>
                </a:solidFill>
              </a:rPr>
              <a:t>IaaS,</a:t>
            </a:r>
          </a:p>
          <a:p>
            <a:pPr algn="ctr" eaLnBrk="0" hangingPunct="0">
              <a:buSzPct val="90000"/>
              <a:buFont typeface="Wingdings" pitchFamily="2" charset="2"/>
              <a:buNone/>
            </a:pPr>
            <a:r>
              <a:rPr lang="en-US" sz="1600" b="1" dirty="0">
                <a:solidFill>
                  <a:schemeClr val="bg1"/>
                </a:solidFill>
              </a:rPr>
              <a:t>24%</a:t>
            </a:r>
          </a:p>
        </p:txBody>
      </p:sp>
    </p:spTree>
    <p:extLst>
      <p:ext uri="{BB962C8B-B14F-4D97-AF65-F5344CB8AC3E}">
        <p14:creationId xmlns:p14="http://schemas.microsoft.com/office/powerpoint/2010/main" val="20167595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wheel(1)">
                                      <p:cBhvr>
                                        <p:cTn id="7" dur="20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C7323E6D-274E-0240-887E-800285EC4CD3}"/>
              </a:ext>
            </a:extLst>
          </p:cNvPr>
          <p:cNvGrpSpPr/>
          <p:nvPr/>
        </p:nvGrpSpPr>
        <p:grpSpPr>
          <a:xfrm>
            <a:off x="4852548" y="930021"/>
            <a:ext cx="3298824" cy="3293300"/>
            <a:chOff x="4495932" y="975741"/>
            <a:chExt cx="3298824" cy="3293300"/>
          </a:xfrm>
        </p:grpSpPr>
        <p:grpSp>
          <p:nvGrpSpPr>
            <p:cNvPr id="3" name="Group 2">
              <a:extLst>
                <a:ext uri="{FF2B5EF4-FFF2-40B4-BE49-F238E27FC236}">
                  <a16:creationId xmlns:a16="http://schemas.microsoft.com/office/drawing/2014/main" xmlns="" id="{15BE8B0E-D240-5945-8B25-E08C67193224}"/>
                </a:ext>
              </a:extLst>
            </p:cNvPr>
            <p:cNvGrpSpPr/>
            <p:nvPr/>
          </p:nvGrpSpPr>
          <p:grpSpPr>
            <a:xfrm>
              <a:off x="4495932" y="975741"/>
              <a:ext cx="3298824" cy="3293300"/>
              <a:chOff x="2652840" y="3423959"/>
              <a:chExt cx="2625557" cy="2621161"/>
            </a:xfrm>
          </p:grpSpPr>
          <p:sp>
            <p:nvSpPr>
              <p:cNvPr id="24" name="Freeform 23">
                <a:extLst>
                  <a:ext uri="{FF2B5EF4-FFF2-40B4-BE49-F238E27FC236}">
                    <a16:creationId xmlns:a16="http://schemas.microsoft.com/office/drawing/2014/main" xmlns="" id="{10B91A1C-4A63-664B-89CB-31B8426266C8}"/>
                  </a:ext>
                </a:extLst>
              </p:cNvPr>
              <p:cNvSpPr/>
              <p:nvPr/>
            </p:nvSpPr>
            <p:spPr>
              <a:xfrm>
                <a:off x="3962879" y="3423959"/>
                <a:ext cx="834839" cy="805320"/>
              </a:xfrm>
              <a:custGeom>
                <a:avLst/>
                <a:gdLst/>
                <a:ahLst/>
                <a:cxnLst>
                  <a:cxn ang="3cd4">
                    <a:pos x="hc" y="t"/>
                  </a:cxn>
                  <a:cxn ang="cd2">
                    <a:pos x="l" y="vc"/>
                  </a:cxn>
                  <a:cxn ang="cd4">
                    <a:pos x="hc" y="b"/>
                  </a:cxn>
                  <a:cxn ang="0">
                    <a:pos x="r" y="vc"/>
                  </a:cxn>
                </a:cxnLst>
                <a:rect l="l" t="t" r="r" b="b"/>
                <a:pathLst>
                  <a:path w="2320" h="2238">
                    <a:moveTo>
                      <a:pt x="2320" y="835"/>
                    </a:moveTo>
                    <a:lnTo>
                      <a:pt x="1160" y="2238"/>
                    </a:lnTo>
                    <a:cubicBezTo>
                      <a:pt x="832" y="1967"/>
                      <a:pt x="423" y="1820"/>
                      <a:pt x="0" y="1820"/>
                    </a:cubicBezTo>
                    <a:lnTo>
                      <a:pt x="0" y="0"/>
                    </a:lnTo>
                    <a:cubicBezTo>
                      <a:pt x="847" y="0"/>
                      <a:pt x="1668" y="296"/>
                      <a:pt x="2320" y="835"/>
                    </a:cubicBezTo>
                    <a:close/>
                  </a:path>
                </a:pathLst>
              </a:custGeom>
              <a:solidFill>
                <a:schemeClr val="accent3"/>
              </a:solidFill>
              <a:ln w="25400" cap="flat">
                <a:solidFill>
                  <a:schemeClr val="bg1"/>
                </a:solid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25" name="Freeform 24">
                <a:extLst>
                  <a:ext uri="{FF2B5EF4-FFF2-40B4-BE49-F238E27FC236}">
                    <a16:creationId xmlns:a16="http://schemas.microsoft.com/office/drawing/2014/main" xmlns="" id="{D0A1833F-5E39-504A-B23D-0D2AA73739CB}"/>
                  </a:ext>
                </a:extLst>
              </p:cNvPr>
              <p:cNvSpPr/>
              <p:nvPr/>
            </p:nvSpPr>
            <p:spPr>
              <a:xfrm>
                <a:off x="3962879" y="3423959"/>
                <a:ext cx="834839" cy="805320"/>
              </a:xfrm>
              <a:custGeom>
                <a:avLst/>
                <a:gdLst/>
                <a:ahLst/>
                <a:cxnLst>
                  <a:cxn ang="3cd4">
                    <a:pos x="hc" y="t"/>
                  </a:cxn>
                  <a:cxn ang="cd2">
                    <a:pos x="l" y="vc"/>
                  </a:cxn>
                  <a:cxn ang="cd4">
                    <a:pos x="hc" y="b"/>
                  </a:cxn>
                  <a:cxn ang="0">
                    <a:pos x="r" y="vc"/>
                  </a:cxn>
                </a:cxnLst>
                <a:rect l="l" t="t" r="r" b="b"/>
                <a:pathLst>
                  <a:path w="2320" h="2238">
                    <a:moveTo>
                      <a:pt x="0" y="0"/>
                    </a:moveTo>
                    <a:cubicBezTo>
                      <a:pt x="847" y="0"/>
                      <a:pt x="1668" y="296"/>
                      <a:pt x="2320" y="835"/>
                    </a:cubicBezTo>
                    <a:lnTo>
                      <a:pt x="1160" y="2238"/>
                    </a:lnTo>
                    <a:cubicBezTo>
                      <a:pt x="832" y="1967"/>
                      <a:pt x="423" y="1820"/>
                      <a:pt x="0" y="1820"/>
                    </a:cubicBezTo>
                    <a:close/>
                  </a:path>
                </a:pathLst>
              </a:custGeom>
              <a:noFill/>
              <a:ln w="25400" cap="flat">
                <a:solidFill>
                  <a:schemeClr val="bg1"/>
                </a:solidFill>
                <a:prstDash val="solid"/>
                <a:round/>
              </a:ln>
            </p:spPr>
            <p:txBody>
              <a:bodyPr vert="horz" wrap="none" lIns="10080" tIns="10080" rIns="10080" bIns="1008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26" name="Freeform 25">
                <a:extLst>
                  <a:ext uri="{FF2B5EF4-FFF2-40B4-BE49-F238E27FC236}">
                    <a16:creationId xmlns:a16="http://schemas.microsoft.com/office/drawing/2014/main" xmlns="" id="{24ACA440-E57F-5740-BEC0-A654C64287A9}"/>
                  </a:ext>
                </a:extLst>
              </p:cNvPr>
              <p:cNvSpPr/>
              <p:nvPr/>
            </p:nvSpPr>
            <p:spPr>
              <a:xfrm>
                <a:off x="4380480" y="3724560"/>
                <a:ext cx="890639" cy="968759"/>
              </a:xfrm>
              <a:custGeom>
                <a:avLst/>
                <a:gdLst/>
                <a:ahLst/>
                <a:cxnLst>
                  <a:cxn ang="3cd4">
                    <a:pos x="hc" y="t"/>
                  </a:cxn>
                  <a:cxn ang="cd2">
                    <a:pos x="l" y="vc"/>
                  </a:cxn>
                  <a:cxn ang="cd4">
                    <a:pos x="hc" y="b"/>
                  </a:cxn>
                  <a:cxn ang="0">
                    <a:pos x="r" y="vc"/>
                  </a:cxn>
                </a:cxnLst>
                <a:rect l="l" t="t" r="r" b="b"/>
                <a:pathLst>
                  <a:path w="2475" h="2692">
                    <a:moveTo>
                      <a:pt x="1162" y="0"/>
                    </a:moveTo>
                    <a:cubicBezTo>
                      <a:pt x="1938" y="641"/>
                      <a:pt x="2412" y="1575"/>
                      <a:pt x="2475" y="2577"/>
                    </a:cubicBezTo>
                    <a:lnTo>
                      <a:pt x="657" y="2692"/>
                    </a:lnTo>
                    <a:cubicBezTo>
                      <a:pt x="626" y="2190"/>
                      <a:pt x="389" y="1724"/>
                      <a:pt x="0" y="1403"/>
                    </a:cubicBezTo>
                    <a:close/>
                  </a:path>
                </a:pathLst>
              </a:custGeom>
              <a:solidFill>
                <a:schemeClr val="accent3"/>
              </a:solidFill>
              <a:ln w="25400" cap="flat">
                <a:solidFill>
                  <a:schemeClr val="bg1"/>
                </a:solid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27" name="Freeform 26">
                <a:extLst>
                  <a:ext uri="{FF2B5EF4-FFF2-40B4-BE49-F238E27FC236}">
                    <a16:creationId xmlns:a16="http://schemas.microsoft.com/office/drawing/2014/main" xmlns="" id="{2C74DFAF-4AFE-8E4C-BD7D-87283228F460}"/>
                  </a:ext>
                </a:extLst>
              </p:cNvPr>
              <p:cNvSpPr/>
              <p:nvPr/>
            </p:nvSpPr>
            <p:spPr>
              <a:xfrm>
                <a:off x="4380480" y="3724560"/>
                <a:ext cx="890639" cy="968759"/>
              </a:xfrm>
              <a:custGeom>
                <a:avLst/>
                <a:gdLst/>
                <a:ahLst/>
                <a:cxnLst>
                  <a:cxn ang="3cd4">
                    <a:pos x="hc" y="t"/>
                  </a:cxn>
                  <a:cxn ang="cd2">
                    <a:pos x="l" y="vc"/>
                  </a:cxn>
                  <a:cxn ang="cd4">
                    <a:pos x="hc" y="b"/>
                  </a:cxn>
                  <a:cxn ang="0">
                    <a:pos x="r" y="vc"/>
                  </a:cxn>
                </a:cxnLst>
                <a:rect l="l" t="t" r="r" b="b"/>
                <a:pathLst>
                  <a:path w="2475" h="2692">
                    <a:moveTo>
                      <a:pt x="1162" y="0"/>
                    </a:moveTo>
                    <a:cubicBezTo>
                      <a:pt x="1938" y="641"/>
                      <a:pt x="2412" y="1575"/>
                      <a:pt x="2475" y="2577"/>
                    </a:cubicBezTo>
                    <a:lnTo>
                      <a:pt x="657" y="2692"/>
                    </a:lnTo>
                    <a:cubicBezTo>
                      <a:pt x="626" y="2190"/>
                      <a:pt x="389" y="1724"/>
                      <a:pt x="0" y="1403"/>
                    </a:cubicBezTo>
                    <a:close/>
                  </a:path>
                </a:pathLst>
              </a:custGeom>
              <a:noFill/>
              <a:ln w="25400" cap="flat">
                <a:solidFill>
                  <a:schemeClr val="bg1"/>
                </a:solidFill>
                <a:prstDash val="solid"/>
                <a:round/>
              </a:ln>
            </p:spPr>
            <p:txBody>
              <a:bodyPr vert="horz" wrap="none" lIns="10080" tIns="10080" rIns="10080" bIns="1008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28" name="Freeform 27">
                <a:extLst>
                  <a:ext uri="{FF2B5EF4-FFF2-40B4-BE49-F238E27FC236}">
                    <a16:creationId xmlns:a16="http://schemas.microsoft.com/office/drawing/2014/main" xmlns="" id="{C3A5B92A-9BD3-394D-BF81-91418D86EF2B}"/>
                  </a:ext>
                </a:extLst>
              </p:cNvPr>
              <p:cNvSpPr/>
              <p:nvPr/>
            </p:nvSpPr>
            <p:spPr>
              <a:xfrm>
                <a:off x="4617000" y="4652280"/>
                <a:ext cx="656280" cy="164160"/>
              </a:xfrm>
              <a:custGeom>
                <a:avLst/>
                <a:gdLst/>
                <a:ahLst/>
                <a:cxnLst>
                  <a:cxn ang="3cd4">
                    <a:pos x="hc" y="t"/>
                  </a:cxn>
                  <a:cxn ang="cd2">
                    <a:pos x="l" y="vc"/>
                  </a:cxn>
                  <a:cxn ang="cd4">
                    <a:pos x="hc" y="b"/>
                  </a:cxn>
                  <a:cxn ang="0">
                    <a:pos x="r" y="vc"/>
                  </a:cxn>
                </a:cxnLst>
                <a:rect l="l" t="t" r="r" b="b"/>
                <a:pathLst>
                  <a:path w="1824" h="457">
                    <a:moveTo>
                      <a:pt x="1818" y="0"/>
                    </a:moveTo>
                    <a:cubicBezTo>
                      <a:pt x="1826" y="152"/>
                      <a:pt x="1826" y="304"/>
                      <a:pt x="1818" y="457"/>
                    </a:cubicBezTo>
                    <a:lnTo>
                      <a:pt x="0" y="341"/>
                    </a:lnTo>
                    <a:cubicBezTo>
                      <a:pt x="6" y="265"/>
                      <a:pt x="6" y="189"/>
                      <a:pt x="0" y="112"/>
                    </a:cubicBezTo>
                    <a:close/>
                  </a:path>
                </a:pathLst>
              </a:custGeom>
              <a:solidFill>
                <a:schemeClr val="bg2"/>
              </a:solidFill>
              <a:ln w="25400" cap="flat">
                <a:solidFill>
                  <a:schemeClr val="bg1"/>
                </a:solid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29" name="Freeform 28">
                <a:extLst>
                  <a:ext uri="{FF2B5EF4-FFF2-40B4-BE49-F238E27FC236}">
                    <a16:creationId xmlns:a16="http://schemas.microsoft.com/office/drawing/2014/main" xmlns="" id="{616D0039-EF48-F44D-A16B-4C85C09926C8}"/>
                  </a:ext>
                </a:extLst>
              </p:cNvPr>
              <p:cNvSpPr/>
              <p:nvPr/>
            </p:nvSpPr>
            <p:spPr>
              <a:xfrm>
                <a:off x="4617000" y="4652280"/>
                <a:ext cx="656280" cy="164160"/>
              </a:xfrm>
              <a:custGeom>
                <a:avLst/>
                <a:gdLst/>
                <a:ahLst/>
                <a:cxnLst>
                  <a:cxn ang="3cd4">
                    <a:pos x="hc" y="t"/>
                  </a:cxn>
                  <a:cxn ang="cd2">
                    <a:pos x="l" y="vc"/>
                  </a:cxn>
                  <a:cxn ang="cd4">
                    <a:pos x="hc" y="b"/>
                  </a:cxn>
                  <a:cxn ang="0">
                    <a:pos x="r" y="vc"/>
                  </a:cxn>
                </a:cxnLst>
                <a:rect l="l" t="t" r="r" b="b"/>
                <a:pathLst>
                  <a:path w="1824" h="457">
                    <a:moveTo>
                      <a:pt x="1818" y="0"/>
                    </a:moveTo>
                    <a:cubicBezTo>
                      <a:pt x="1826" y="152"/>
                      <a:pt x="1826" y="304"/>
                      <a:pt x="1818" y="457"/>
                    </a:cubicBezTo>
                    <a:lnTo>
                      <a:pt x="0" y="341"/>
                    </a:lnTo>
                    <a:cubicBezTo>
                      <a:pt x="6" y="265"/>
                      <a:pt x="6" y="189"/>
                      <a:pt x="0" y="112"/>
                    </a:cubicBezTo>
                    <a:close/>
                  </a:path>
                </a:pathLst>
              </a:custGeom>
              <a:noFill/>
              <a:ln w="25400" cap="flat">
                <a:solidFill>
                  <a:schemeClr val="bg1"/>
                </a:solidFill>
                <a:prstDash val="solid"/>
                <a:round/>
              </a:ln>
            </p:spPr>
            <p:txBody>
              <a:bodyPr vert="horz" wrap="none" lIns="10080" tIns="10080" rIns="10080" bIns="1008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30" name="Freeform 29">
                <a:extLst>
                  <a:ext uri="{FF2B5EF4-FFF2-40B4-BE49-F238E27FC236}">
                    <a16:creationId xmlns:a16="http://schemas.microsoft.com/office/drawing/2014/main" xmlns="" id="{0DA2C112-5539-6946-B109-19F3D89B96AF}"/>
                  </a:ext>
                </a:extLst>
              </p:cNvPr>
              <p:cNvSpPr/>
              <p:nvPr/>
            </p:nvSpPr>
            <p:spPr>
              <a:xfrm>
                <a:off x="4614197" y="4776120"/>
                <a:ext cx="664200" cy="203760"/>
              </a:xfrm>
              <a:custGeom>
                <a:avLst/>
                <a:gdLst/>
                <a:ahLst/>
                <a:cxnLst>
                  <a:cxn ang="3cd4">
                    <a:pos x="hc" y="t"/>
                  </a:cxn>
                  <a:cxn ang="cd2">
                    <a:pos x="l" y="vc"/>
                  </a:cxn>
                  <a:cxn ang="cd4">
                    <a:pos x="hc" y="b"/>
                  </a:cxn>
                  <a:cxn ang="0">
                    <a:pos x="r" y="vc"/>
                  </a:cxn>
                </a:cxnLst>
                <a:rect l="l" t="t" r="r" b="b"/>
                <a:pathLst>
                  <a:path w="1846" h="567">
                    <a:moveTo>
                      <a:pt x="1846" y="113"/>
                    </a:moveTo>
                    <a:cubicBezTo>
                      <a:pt x="1837" y="265"/>
                      <a:pt x="1817" y="417"/>
                      <a:pt x="1789" y="567"/>
                    </a:cubicBezTo>
                    <a:lnTo>
                      <a:pt x="0" y="226"/>
                    </a:lnTo>
                    <a:cubicBezTo>
                      <a:pt x="14" y="149"/>
                      <a:pt x="23" y="76"/>
                      <a:pt x="28" y="0"/>
                    </a:cubicBezTo>
                    <a:close/>
                  </a:path>
                </a:pathLst>
              </a:custGeom>
              <a:solidFill>
                <a:schemeClr val="bg2"/>
              </a:solidFill>
              <a:ln w="25400" cap="flat">
                <a:solidFill>
                  <a:schemeClr val="bg1"/>
                </a:solid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31" name="Freeform 30">
                <a:extLst>
                  <a:ext uri="{FF2B5EF4-FFF2-40B4-BE49-F238E27FC236}">
                    <a16:creationId xmlns:a16="http://schemas.microsoft.com/office/drawing/2014/main" xmlns="" id="{A3519D82-A98D-8748-A4F0-46531AC144BC}"/>
                  </a:ext>
                </a:extLst>
              </p:cNvPr>
              <p:cNvSpPr/>
              <p:nvPr/>
            </p:nvSpPr>
            <p:spPr>
              <a:xfrm>
                <a:off x="4606920" y="4776120"/>
                <a:ext cx="664200" cy="203760"/>
              </a:xfrm>
              <a:custGeom>
                <a:avLst/>
                <a:gdLst/>
                <a:ahLst/>
                <a:cxnLst>
                  <a:cxn ang="3cd4">
                    <a:pos x="hc" y="t"/>
                  </a:cxn>
                  <a:cxn ang="cd2">
                    <a:pos x="l" y="vc"/>
                  </a:cxn>
                  <a:cxn ang="cd4">
                    <a:pos x="hc" y="b"/>
                  </a:cxn>
                  <a:cxn ang="0">
                    <a:pos x="r" y="vc"/>
                  </a:cxn>
                </a:cxnLst>
                <a:rect l="l" t="t" r="r" b="b"/>
                <a:pathLst>
                  <a:path w="1846" h="567">
                    <a:moveTo>
                      <a:pt x="1846" y="113"/>
                    </a:moveTo>
                    <a:cubicBezTo>
                      <a:pt x="1837" y="265"/>
                      <a:pt x="1817" y="417"/>
                      <a:pt x="1789" y="567"/>
                    </a:cubicBezTo>
                    <a:lnTo>
                      <a:pt x="0" y="226"/>
                    </a:lnTo>
                    <a:cubicBezTo>
                      <a:pt x="14" y="149"/>
                      <a:pt x="23" y="76"/>
                      <a:pt x="28" y="0"/>
                    </a:cubicBezTo>
                    <a:close/>
                  </a:path>
                </a:pathLst>
              </a:custGeom>
              <a:noFill/>
              <a:ln w="25400" cap="flat">
                <a:solidFill>
                  <a:schemeClr val="bg1"/>
                </a:solidFill>
                <a:prstDash val="solid"/>
                <a:round/>
              </a:ln>
            </p:spPr>
            <p:txBody>
              <a:bodyPr vert="horz" wrap="none" lIns="10080" tIns="10080" rIns="10080" bIns="1008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32" name="Freeform 31">
                <a:extLst>
                  <a:ext uri="{FF2B5EF4-FFF2-40B4-BE49-F238E27FC236}">
                    <a16:creationId xmlns:a16="http://schemas.microsoft.com/office/drawing/2014/main" xmlns="" id="{A46BE10C-55EC-4F4A-A89F-795F5D236C39}"/>
                  </a:ext>
                </a:extLst>
              </p:cNvPr>
              <p:cNvSpPr/>
              <p:nvPr/>
            </p:nvSpPr>
            <p:spPr>
              <a:xfrm>
                <a:off x="4493160" y="4858200"/>
                <a:ext cx="757440" cy="646920"/>
              </a:xfrm>
              <a:custGeom>
                <a:avLst/>
                <a:gdLst/>
                <a:ahLst/>
                <a:cxnLst>
                  <a:cxn ang="3cd4">
                    <a:pos x="hc" y="t"/>
                  </a:cxn>
                  <a:cxn ang="cd2">
                    <a:pos x="l" y="vc"/>
                  </a:cxn>
                  <a:cxn ang="cd4">
                    <a:pos x="hc" y="b"/>
                  </a:cxn>
                  <a:cxn ang="0">
                    <a:pos x="r" y="vc"/>
                  </a:cxn>
                </a:cxnLst>
                <a:rect l="l" t="t" r="r" b="b"/>
                <a:pathLst>
                  <a:path w="2105" h="1798">
                    <a:moveTo>
                      <a:pt x="2105" y="339"/>
                    </a:moveTo>
                    <a:cubicBezTo>
                      <a:pt x="2004" y="867"/>
                      <a:pt x="1789" y="1363"/>
                      <a:pt x="1473" y="1798"/>
                    </a:cubicBezTo>
                    <a:lnTo>
                      <a:pt x="0" y="728"/>
                    </a:lnTo>
                    <a:cubicBezTo>
                      <a:pt x="158" y="511"/>
                      <a:pt x="265" y="263"/>
                      <a:pt x="316" y="0"/>
                    </a:cubicBezTo>
                    <a:close/>
                  </a:path>
                </a:pathLst>
              </a:custGeom>
              <a:solidFill>
                <a:schemeClr val="bg2"/>
              </a:solidFill>
              <a:ln w="25400" cap="flat">
                <a:solidFill>
                  <a:schemeClr val="bg1"/>
                </a:solid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33" name="Freeform 32">
                <a:extLst>
                  <a:ext uri="{FF2B5EF4-FFF2-40B4-BE49-F238E27FC236}">
                    <a16:creationId xmlns:a16="http://schemas.microsoft.com/office/drawing/2014/main" xmlns="" id="{E6DCD228-C4AB-674F-BA9D-142F01F57D61}"/>
                  </a:ext>
                </a:extLst>
              </p:cNvPr>
              <p:cNvSpPr/>
              <p:nvPr/>
            </p:nvSpPr>
            <p:spPr>
              <a:xfrm>
                <a:off x="4493160" y="4858200"/>
                <a:ext cx="757440" cy="646920"/>
              </a:xfrm>
              <a:custGeom>
                <a:avLst/>
                <a:gdLst/>
                <a:ahLst/>
                <a:cxnLst>
                  <a:cxn ang="3cd4">
                    <a:pos x="hc" y="t"/>
                  </a:cxn>
                  <a:cxn ang="cd2">
                    <a:pos x="l" y="vc"/>
                  </a:cxn>
                  <a:cxn ang="cd4">
                    <a:pos x="hc" y="b"/>
                  </a:cxn>
                  <a:cxn ang="0">
                    <a:pos x="r" y="vc"/>
                  </a:cxn>
                </a:cxnLst>
                <a:rect l="l" t="t" r="r" b="b"/>
                <a:pathLst>
                  <a:path w="2105" h="1798">
                    <a:moveTo>
                      <a:pt x="2105" y="339"/>
                    </a:moveTo>
                    <a:cubicBezTo>
                      <a:pt x="2004" y="867"/>
                      <a:pt x="1789" y="1363"/>
                      <a:pt x="1473" y="1798"/>
                    </a:cubicBezTo>
                    <a:lnTo>
                      <a:pt x="0" y="728"/>
                    </a:lnTo>
                    <a:cubicBezTo>
                      <a:pt x="158" y="511"/>
                      <a:pt x="265" y="263"/>
                      <a:pt x="316" y="0"/>
                    </a:cubicBezTo>
                    <a:close/>
                  </a:path>
                </a:pathLst>
              </a:custGeom>
              <a:noFill/>
              <a:ln w="25400" cap="flat">
                <a:solidFill>
                  <a:schemeClr val="bg1"/>
                </a:solidFill>
                <a:prstDash val="solid"/>
                <a:round/>
              </a:ln>
            </p:spPr>
            <p:txBody>
              <a:bodyPr vert="horz" wrap="none" lIns="10080" tIns="10080" rIns="10080" bIns="1008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34" name="Freeform 33">
                <a:extLst>
                  <a:ext uri="{FF2B5EF4-FFF2-40B4-BE49-F238E27FC236}">
                    <a16:creationId xmlns:a16="http://schemas.microsoft.com/office/drawing/2014/main" xmlns="" id="{462FE5DE-BBEB-3F42-A6D8-1724C29BBAC8}"/>
                  </a:ext>
                </a:extLst>
              </p:cNvPr>
              <p:cNvSpPr/>
              <p:nvPr/>
            </p:nvSpPr>
            <p:spPr>
              <a:xfrm>
                <a:off x="2856960" y="5084640"/>
                <a:ext cx="2166120" cy="960480"/>
              </a:xfrm>
              <a:custGeom>
                <a:avLst/>
                <a:gdLst/>
                <a:ahLst/>
                <a:cxnLst>
                  <a:cxn ang="3cd4">
                    <a:pos x="hc" y="t"/>
                  </a:cxn>
                  <a:cxn ang="cd2">
                    <a:pos x="l" y="vc"/>
                  </a:cxn>
                  <a:cxn ang="cd4">
                    <a:pos x="hc" y="b"/>
                  </a:cxn>
                  <a:cxn ang="0">
                    <a:pos x="r" y="vc"/>
                  </a:cxn>
                </a:cxnLst>
                <a:rect l="l" t="t" r="r" b="b"/>
                <a:pathLst>
                  <a:path w="6018" h="2669">
                    <a:moveTo>
                      <a:pt x="6018" y="1168"/>
                    </a:moveTo>
                    <a:cubicBezTo>
                      <a:pt x="4837" y="2796"/>
                      <a:pt x="2559" y="3155"/>
                      <a:pt x="934" y="1972"/>
                    </a:cubicBezTo>
                    <a:cubicBezTo>
                      <a:pt x="561" y="1701"/>
                      <a:pt x="245" y="1366"/>
                      <a:pt x="0" y="976"/>
                    </a:cubicBezTo>
                    <a:lnTo>
                      <a:pt x="1538" y="0"/>
                    </a:lnTo>
                    <a:cubicBezTo>
                      <a:pt x="2077" y="849"/>
                      <a:pt x="3203" y="1100"/>
                      <a:pt x="4049" y="561"/>
                    </a:cubicBezTo>
                    <a:cubicBezTo>
                      <a:pt x="4244" y="437"/>
                      <a:pt x="4411" y="279"/>
                      <a:pt x="4546" y="93"/>
                    </a:cubicBezTo>
                    <a:close/>
                  </a:path>
                </a:pathLst>
              </a:custGeom>
              <a:solidFill>
                <a:schemeClr val="bg2"/>
              </a:solidFill>
              <a:ln w="25400" cap="flat">
                <a:solidFill>
                  <a:schemeClr val="bg1"/>
                </a:solid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35" name="Freeform 34">
                <a:extLst>
                  <a:ext uri="{FF2B5EF4-FFF2-40B4-BE49-F238E27FC236}">
                    <a16:creationId xmlns:a16="http://schemas.microsoft.com/office/drawing/2014/main" xmlns="" id="{B900A8E4-BCCF-044D-AAEC-16C773133214}"/>
                  </a:ext>
                </a:extLst>
              </p:cNvPr>
              <p:cNvSpPr/>
              <p:nvPr/>
            </p:nvSpPr>
            <p:spPr>
              <a:xfrm>
                <a:off x="2856960" y="5084640"/>
                <a:ext cx="2166120" cy="960480"/>
              </a:xfrm>
              <a:custGeom>
                <a:avLst/>
                <a:gdLst/>
                <a:ahLst/>
                <a:cxnLst>
                  <a:cxn ang="3cd4">
                    <a:pos x="hc" y="t"/>
                  </a:cxn>
                  <a:cxn ang="cd2">
                    <a:pos x="l" y="vc"/>
                  </a:cxn>
                  <a:cxn ang="cd4">
                    <a:pos x="hc" y="b"/>
                  </a:cxn>
                  <a:cxn ang="0">
                    <a:pos x="r" y="vc"/>
                  </a:cxn>
                </a:cxnLst>
                <a:rect l="l" t="t" r="r" b="b"/>
                <a:pathLst>
                  <a:path w="6018" h="2669">
                    <a:moveTo>
                      <a:pt x="6018" y="1168"/>
                    </a:moveTo>
                    <a:cubicBezTo>
                      <a:pt x="4837" y="2796"/>
                      <a:pt x="2559" y="3155"/>
                      <a:pt x="934" y="1972"/>
                    </a:cubicBezTo>
                    <a:cubicBezTo>
                      <a:pt x="561" y="1701"/>
                      <a:pt x="245" y="1366"/>
                      <a:pt x="0" y="976"/>
                    </a:cubicBezTo>
                    <a:lnTo>
                      <a:pt x="1538" y="0"/>
                    </a:lnTo>
                    <a:cubicBezTo>
                      <a:pt x="2077" y="849"/>
                      <a:pt x="3203" y="1100"/>
                      <a:pt x="4049" y="561"/>
                    </a:cubicBezTo>
                    <a:cubicBezTo>
                      <a:pt x="4244" y="437"/>
                      <a:pt x="4411" y="279"/>
                      <a:pt x="4546" y="93"/>
                    </a:cubicBezTo>
                    <a:close/>
                  </a:path>
                </a:pathLst>
              </a:custGeom>
              <a:noFill/>
              <a:ln w="25400" cap="flat">
                <a:solidFill>
                  <a:schemeClr val="bg1"/>
                </a:solidFill>
                <a:prstDash val="solid"/>
                <a:round/>
              </a:ln>
            </p:spPr>
            <p:txBody>
              <a:bodyPr vert="horz" wrap="none" lIns="10080" tIns="10080" rIns="10080" bIns="1008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36" name="Freeform 35">
                <a:extLst>
                  <a:ext uri="{FF2B5EF4-FFF2-40B4-BE49-F238E27FC236}">
                    <a16:creationId xmlns:a16="http://schemas.microsoft.com/office/drawing/2014/main" xmlns="" id="{5DEE2E7E-38B9-D642-B29C-7FDBCBAB2262}"/>
                  </a:ext>
                </a:extLst>
              </p:cNvPr>
              <p:cNvSpPr/>
              <p:nvPr/>
            </p:nvSpPr>
            <p:spPr>
              <a:xfrm>
                <a:off x="2652840" y="4176720"/>
                <a:ext cx="757440" cy="1260360"/>
              </a:xfrm>
              <a:custGeom>
                <a:avLst/>
                <a:gdLst/>
                <a:ahLst/>
                <a:cxnLst>
                  <a:cxn ang="3cd4">
                    <a:pos x="hc" y="t"/>
                  </a:cxn>
                  <a:cxn ang="cd2">
                    <a:pos x="l" y="vc"/>
                  </a:cxn>
                  <a:cxn ang="cd4">
                    <a:pos x="hc" y="b"/>
                  </a:cxn>
                  <a:cxn ang="0">
                    <a:pos x="r" y="vc"/>
                  </a:cxn>
                </a:cxnLst>
                <a:rect l="l" t="t" r="r" b="b"/>
                <a:pathLst>
                  <a:path w="2105" h="3502">
                    <a:moveTo>
                      <a:pt x="567" y="3502"/>
                    </a:moveTo>
                    <a:cubicBezTo>
                      <a:pt x="-102" y="2449"/>
                      <a:pt x="-184" y="1129"/>
                      <a:pt x="347" y="0"/>
                    </a:cubicBezTo>
                    <a:lnTo>
                      <a:pt x="1995" y="776"/>
                    </a:lnTo>
                    <a:cubicBezTo>
                      <a:pt x="1730" y="1340"/>
                      <a:pt x="1772" y="2001"/>
                      <a:pt x="2105" y="2526"/>
                    </a:cubicBezTo>
                    <a:close/>
                  </a:path>
                </a:pathLst>
              </a:custGeom>
              <a:solidFill>
                <a:schemeClr val="tx1"/>
              </a:solidFill>
              <a:ln w="25400" cap="flat">
                <a:solidFill>
                  <a:schemeClr val="bg1"/>
                </a:solid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37" name="Freeform 36">
                <a:extLst>
                  <a:ext uri="{FF2B5EF4-FFF2-40B4-BE49-F238E27FC236}">
                    <a16:creationId xmlns:a16="http://schemas.microsoft.com/office/drawing/2014/main" xmlns="" id="{5DC9D332-C7AE-0742-84C8-F01F09529F80}"/>
                  </a:ext>
                </a:extLst>
              </p:cNvPr>
              <p:cNvSpPr/>
              <p:nvPr/>
            </p:nvSpPr>
            <p:spPr>
              <a:xfrm>
                <a:off x="2652840" y="4176720"/>
                <a:ext cx="757440" cy="1260360"/>
              </a:xfrm>
              <a:custGeom>
                <a:avLst/>
                <a:gdLst/>
                <a:ahLst/>
                <a:cxnLst>
                  <a:cxn ang="3cd4">
                    <a:pos x="hc" y="t"/>
                  </a:cxn>
                  <a:cxn ang="cd2">
                    <a:pos x="l" y="vc"/>
                  </a:cxn>
                  <a:cxn ang="cd4">
                    <a:pos x="hc" y="b"/>
                  </a:cxn>
                  <a:cxn ang="0">
                    <a:pos x="r" y="vc"/>
                  </a:cxn>
                </a:cxnLst>
                <a:rect l="l" t="t" r="r" b="b"/>
                <a:pathLst>
                  <a:path w="2105" h="3502">
                    <a:moveTo>
                      <a:pt x="567" y="3502"/>
                    </a:moveTo>
                    <a:cubicBezTo>
                      <a:pt x="-102" y="2449"/>
                      <a:pt x="-184" y="1129"/>
                      <a:pt x="347" y="0"/>
                    </a:cubicBezTo>
                    <a:lnTo>
                      <a:pt x="1995" y="776"/>
                    </a:lnTo>
                    <a:cubicBezTo>
                      <a:pt x="1730" y="1340"/>
                      <a:pt x="1772" y="2001"/>
                      <a:pt x="2105" y="2526"/>
                    </a:cubicBezTo>
                    <a:close/>
                  </a:path>
                </a:pathLst>
              </a:custGeom>
              <a:noFill/>
              <a:ln w="25400" cap="flat">
                <a:solidFill>
                  <a:schemeClr val="bg1"/>
                </a:solidFill>
                <a:prstDash val="solid"/>
                <a:round/>
              </a:ln>
            </p:spPr>
            <p:txBody>
              <a:bodyPr vert="horz" wrap="none" lIns="10080" tIns="10080" rIns="10080" bIns="1008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38" name="Freeform 37">
                <a:extLst>
                  <a:ext uri="{FF2B5EF4-FFF2-40B4-BE49-F238E27FC236}">
                    <a16:creationId xmlns:a16="http://schemas.microsoft.com/office/drawing/2014/main" xmlns="" id="{71B2334A-BC99-C946-91B7-569C3A7587FC}"/>
                  </a:ext>
                </a:extLst>
              </p:cNvPr>
              <p:cNvSpPr/>
              <p:nvPr/>
            </p:nvSpPr>
            <p:spPr>
              <a:xfrm>
                <a:off x="2777760" y="3674879"/>
                <a:ext cx="799920" cy="780840"/>
              </a:xfrm>
              <a:custGeom>
                <a:avLst/>
                <a:gdLst/>
                <a:ahLst/>
                <a:cxnLst>
                  <a:cxn ang="3cd4">
                    <a:pos x="hc" y="t"/>
                  </a:cxn>
                  <a:cxn ang="cd2">
                    <a:pos x="l" y="vc"/>
                  </a:cxn>
                  <a:cxn ang="cd4">
                    <a:pos x="hc" y="b"/>
                  </a:cxn>
                  <a:cxn ang="0">
                    <a:pos x="r" y="vc"/>
                  </a:cxn>
                </a:cxnLst>
                <a:rect l="l" t="t" r="r" b="b"/>
                <a:pathLst>
                  <a:path w="2223" h="2170">
                    <a:moveTo>
                      <a:pt x="0" y="1394"/>
                    </a:moveTo>
                    <a:cubicBezTo>
                      <a:pt x="262" y="838"/>
                      <a:pt x="657" y="358"/>
                      <a:pt x="1154" y="0"/>
                    </a:cubicBezTo>
                    <a:lnTo>
                      <a:pt x="2223" y="1473"/>
                    </a:lnTo>
                    <a:cubicBezTo>
                      <a:pt x="1975" y="1653"/>
                      <a:pt x="1778" y="1893"/>
                      <a:pt x="1645" y="2170"/>
                    </a:cubicBezTo>
                    <a:close/>
                  </a:path>
                </a:pathLst>
              </a:custGeom>
              <a:solidFill>
                <a:schemeClr val="tx1"/>
              </a:solidFill>
              <a:ln w="25400" cap="flat">
                <a:solidFill>
                  <a:schemeClr val="bg1"/>
                </a:solid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39" name="Freeform 38">
                <a:extLst>
                  <a:ext uri="{FF2B5EF4-FFF2-40B4-BE49-F238E27FC236}">
                    <a16:creationId xmlns:a16="http://schemas.microsoft.com/office/drawing/2014/main" xmlns="" id="{2C9EB7E6-EEC2-B544-965C-41839DE8E022}"/>
                  </a:ext>
                </a:extLst>
              </p:cNvPr>
              <p:cNvSpPr/>
              <p:nvPr/>
            </p:nvSpPr>
            <p:spPr>
              <a:xfrm>
                <a:off x="2777760" y="3674879"/>
                <a:ext cx="799920" cy="780840"/>
              </a:xfrm>
              <a:custGeom>
                <a:avLst/>
                <a:gdLst/>
                <a:ahLst/>
                <a:cxnLst>
                  <a:cxn ang="3cd4">
                    <a:pos x="hc" y="t"/>
                  </a:cxn>
                  <a:cxn ang="cd2">
                    <a:pos x="l" y="vc"/>
                  </a:cxn>
                  <a:cxn ang="cd4">
                    <a:pos x="hc" y="b"/>
                  </a:cxn>
                  <a:cxn ang="0">
                    <a:pos x="r" y="vc"/>
                  </a:cxn>
                </a:cxnLst>
                <a:rect l="l" t="t" r="r" b="b"/>
                <a:pathLst>
                  <a:path w="2223" h="2170">
                    <a:moveTo>
                      <a:pt x="0" y="1394"/>
                    </a:moveTo>
                    <a:cubicBezTo>
                      <a:pt x="262" y="838"/>
                      <a:pt x="657" y="358"/>
                      <a:pt x="1154" y="0"/>
                    </a:cubicBezTo>
                    <a:lnTo>
                      <a:pt x="2223" y="1473"/>
                    </a:lnTo>
                    <a:cubicBezTo>
                      <a:pt x="1975" y="1653"/>
                      <a:pt x="1778" y="1893"/>
                      <a:pt x="1645" y="2170"/>
                    </a:cubicBezTo>
                    <a:close/>
                  </a:path>
                </a:pathLst>
              </a:custGeom>
              <a:noFill/>
              <a:ln w="25400" cap="flat">
                <a:solidFill>
                  <a:schemeClr val="bg1"/>
                </a:solidFill>
                <a:prstDash val="solid"/>
                <a:round/>
              </a:ln>
            </p:spPr>
            <p:txBody>
              <a:bodyPr vert="horz" wrap="none" lIns="10080" tIns="10080" rIns="10080" bIns="1008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40" name="Freeform 39">
                <a:extLst>
                  <a:ext uri="{FF2B5EF4-FFF2-40B4-BE49-F238E27FC236}">
                    <a16:creationId xmlns:a16="http://schemas.microsoft.com/office/drawing/2014/main" xmlns="" id="{602ABFCB-90CF-8548-829C-0850844D043E}"/>
                  </a:ext>
                </a:extLst>
              </p:cNvPr>
              <p:cNvSpPr/>
              <p:nvPr/>
            </p:nvSpPr>
            <p:spPr>
              <a:xfrm>
                <a:off x="3193200" y="3488040"/>
                <a:ext cx="567360" cy="716760"/>
              </a:xfrm>
              <a:custGeom>
                <a:avLst/>
                <a:gdLst/>
                <a:ahLst/>
                <a:cxnLst>
                  <a:cxn ang="3cd4">
                    <a:pos x="hc" y="t"/>
                  </a:cxn>
                  <a:cxn ang="cd2">
                    <a:pos x="l" y="vc"/>
                  </a:cxn>
                  <a:cxn ang="cd4">
                    <a:pos x="hc" y="b"/>
                  </a:cxn>
                  <a:cxn ang="0">
                    <a:pos x="r" y="vc"/>
                  </a:cxn>
                </a:cxnLst>
                <a:rect l="l" t="t" r="r" b="b"/>
                <a:pathLst>
                  <a:path w="1577" h="1992">
                    <a:moveTo>
                      <a:pt x="0" y="516"/>
                    </a:moveTo>
                    <a:cubicBezTo>
                      <a:pt x="310" y="290"/>
                      <a:pt x="652" y="118"/>
                      <a:pt x="1016" y="0"/>
                    </a:cubicBezTo>
                    <a:lnTo>
                      <a:pt x="1577" y="1732"/>
                    </a:lnTo>
                    <a:cubicBezTo>
                      <a:pt x="1397" y="1792"/>
                      <a:pt x="1225" y="1879"/>
                      <a:pt x="1069" y="1992"/>
                    </a:cubicBezTo>
                    <a:close/>
                  </a:path>
                </a:pathLst>
              </a:custGeom>
              <a:solidFill>
                <a:schemeClr val="accent4"/>
              </a:solidFill>
              <a:ln w="25400" cap="flat">
                <a:solidFill>
                  <a:schemeClr val="bg1"/>
                </a:solid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41" name="Freeform 40">
                <a:extLst>
                  <a:ext uri="{FF2B5EF4-FFF2-40B4-BE49-F238E27FC236}">
                    <a16:creationId xmlns:a16="http://schemas.microsoft.com/office/drawing/2014/main" xmlns="" id="{A07E4756-2325-9C44-BC60-2AA711AA10D3}"/>
                  </a:ext>
                </a:extLst>
              </p:cNvPr>
              <p:cNvSpPr/>
              <p:nvPr/>
            </p:nvSpPr>
            <p:spPr>
              <a:xfrm>
                <a:off x="3193200" y="3488040"/>
                <a:ext cx="567360" cy="716760"/>
              </a:xfrm>
              <a:custGeom>
                <a:avLst/>
                <a:gdLst/>
                <a:ahLst/>
                <a:cxnLst>
                  <a:cxn ang="3cd4">
                    <a:pos x="hc" y="t"/>
                  </a:cxn>
                  <a:cxn ang="cd2">
                    <a:pos x="l" y="vc"/>
                  </a:cxn>
                  <a:cxn ang="cd4">
                    <a:pos x="hc" y="b"/>
                  </a:cxn>
                  <a:cxn ang="0">
                    <a:pos x="r" y="vc"/>
                  </a:cxn>
                </a:cxnLst>
                <a:rect l="l" t="t" r="r" b="b"/>
                <a:pathLst>
                  <a:path w="1577" h="1992">
                    <a:moveTo>
                      <a:pt x="0" y="516"/>
                    </a:moveTo>
                    <a:cubicBezTo>
                      <a:pt x="310" y="290"/>
                      <a:pt x="652" y="118"/>
                      <a:pt x="1016" y="0"/>
                    </a:cubicBezTo>
                    <a:lnTo>
                      <a:pt x="1577" y="1732"/>
                    </a:lnTo>
                    <a:cubicBezTo>
                      <a:pt x="1397" y="1792"/>
                      <a:pt x="1225" y="1879"/>
                      <a:pt x="1069" y="1992"/>
                    </a:cubicBezTo>
                    <a:close/>
                  </a:path>
                </a:pathLst>
              </a:custGeom>
              <a:noFill/>
              <a:ln w="25400" cap="flat">
                <a:solidFill>
                  <a:schemeClr val="bg1"/>
                </a:solidFill>
                <a:prstDash val="solid"/>
                <a:round/>
              </a:ln>
            </p:spPr>
            <p:txBody>
              <a:bodyPr vert="horz" wrap="none" lIns="10080" tIns="10080" rIns="10080" bIns="1008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42" name="Freeform 41">
                <a:extLst>
                  <a:ext uri="{FF2B5EF4-FFF2-40B4-BE49-F238E27FC236}">
                    <a16:creationId xmlns:a16="http://schemas.microsoft.com/office/drawing/2014/main" xmlns="" id="{EF9A85EC-8A77-624D-A729-B3EA3470F274}"/>
                  </a:ext>
                </a:extLst>
              </p:cNvPr>
              <p:cNvSpPr/>
              <p:nvPr/>
            </p:nvSpPr>
            <p:spPr>
              <a:xfrm>
                <a:off x="3558960" y="3423959"/>
                <a:ext cx="405000" cy="687239"/>
              </a:xfrm>
              <a:custGeom>
                <a:avLst/>
                <a:gdLst/>
                <a:ahLst/>
                <a:cxnLst>
                  <a:cxn ang="3cd4">
                    <a:pos x="hc" y="t"/>
                  </a:cxn>
                  <a:cxn ang="cd2">
                    <a:pos x="l" y="vc"/>
                  </a:cxn>
                  <a:cxn ang="cd4">
                    <a:pos x="hc" y="b"/>
                  </a:cxn>
                  <a:cxn ang="0">
                    <a:pos x="r" y="vc"/>
                  </a:cxn>
                </a:cxnLst>
                <a:rect l="l" t="t" r="r" b="b"/>
                <a:pathLst>
                  <a:path w="1126" h="1910">
                    <a:moveTo>
                      <a:pt x="0" y="178"/>
                    </a:moveTo>
                    <a:cubicBezTo>
                      <a:pt x="364" y="59"/>
                      <a:pt x="742" y="0"/>
                      <a:pt x="1126" y="0"/>
                    </a:cubicBezTo>
                    <a:lnTo>
                      <a:pt x="1126" y="1820"/>
                    </a:lnTo>
                    <a:cubicBezTo>
                      <a:pt x="934" y="1820"/>
                      <a:pt x="745" y="1851"/>
                      <a:pt x="564" y="1910"/>
                    </a:cubicBezTo>
                    <a:close/>
                  </a:path>
                </a:pathLst>
              </a:custGeom>
              <a:solidFill>
                <a:schemeClr val="accent4"/>
              </a:solidFill>
              <a:ln w="25400" cap="flat">
                <a:solidFill>
                  <a:schemeClr val="bg1"/>
                </a:solid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43" name="Freeform 42">
                <a:extLst>
                  <a:ext uri="{FF2B5EF4-FFF2-40B4-BE49-F238E27FC236}">
                    <a16:creationId xmlns:a16="http://schemas.microsoft.com/office/drawing/2014/main" xmlns="" id="{98787DE8-3E8D-FD4D-93ED-F8F622D62377}"/>
                  </a:ext>
                </a:extLst>
              </p:cNvPr>
              <p:cNvSpPr/>
              <p:nvPr/>
            </p:nvSpPr>
            <p:spPr>
              <a:xfrm>
                <a:off x="3558960" y="3423959"/>
                <a:ext cx="405000" cy="687239"/>
              </a:xfrm>
              <a:custGeom>
                <a:avLst/>
                <a:gdLst/>
                <a:ahLst/>
                <a:cxnLst>
                  <a:cxn ang="3cd4">
                    <a:pos x="hc" y="t"/>
                  </a:cxn>
                  <a:cxn ang="cd2">
                    <a:pos x="l" y="vc"/>
                  </a:cxn>
                  <a:cxn ang="cd4">
                    <a:pos x="hc" y="b"/>
                  </a:cxn>
                  <a:cxn ang="0">
                    <a:pos x="r" y="vc"/>
                  </a:cxn>
                </a:cxnLst>
                <a:rect l="l" t="t" r="r" b="b"/>
                <a:pathLst>
                  <a:path w="1126" h="1910">
                    <a:moveTo>
                      <a:pt x="0" y="178"/>
                    </a:moveTo>
                    <a:cubicBezTo>
                      <a:pt x="364" y="59"/>
                      <a:pt x="742" y="0"/>
                      <a:pt x="1126" y="0"/>
                    </a:cubicBezTo>
                    <a:lnTo>
                      <a:pt x="1126" y="1820"/>
                    </a:lnTo>
                    <a:cubicBezTo>
                      <a:pt x="934" y="1820"/>
                      <a:pt x="745" y="1851"/>
                      <a:pt x="564" y="1910"/>
                    </a:cubicBezTo>
                    <a:close/>
                  </a:path>
                </a:pathLst>
              </a:custGeom>
              <a:noFill/>
              <a:ln w="25400" cap="flat">
                <a:solidFill>
                  <a:schemeClr val="bg1"/>
                </a:solidFill>
                <a:prstDash val="solid"/>
                <a:round/>
              </a:ln>
            </p:spPr>
            <p:txBody>
              <a:bodyPr vert="horz" wrap="none" lIns="10080" tIns="10080" rIns="10080" bIns="1008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grpSp>
        <p:sp>
          <p:nvSpPr>
            <p:cNvPr id="14" name="Rectangle 13">
              <a:extLst>
                <a:ext uri="{FF2B5EF4-FFF2-40B4-BE49-F238E27FC236}">
                  <a16:creationId xmlns:a16="http://schemas.microsoft.com/office/drawing/2014/main" xmlns="" id="{05EABC82-8C38-2C49-AF53-A010DE90FF21}"/>
                </a:ext>
              </a:extLst>
            </p:cNvPr>
            <p:cNvSpPr/>
            <p:nvPr/>
          </p:nvSpPr>
          <p:spPr>
            <a:xfrm>
              <a:off x="5824728" y="3690574"/>
              <a:ext cx="603050" cy="338554"/>
            </a:xfrm>
            <a:prstGeom prst="rect">
              <a:avLst/>
            </a:prstGeom>
          </p:spPr>
          <p:txBody>
            <a:bodyPr wrap="none">
              <a:spAutoFit/>
            </a:bodyPr>
            <a:lstStyle/>
            <a:p>
              <a:pPr algn="ctr"/>
              <a:r>
                <a:rPr lang="en-US" sz="1600" b="1" dirty="0">
                  <a:solidFill>
                    <a:schemeClr val="bg1"/>
                  </a:solidFill>
                </a:rPr>
                <a:t>31%</a:t>
              </a:r>
              <a:endParaRPr lang="en-US" sz="1600" b="1" dirty="0"/>
            </a:p>
          </p:txBody>
        </p:sp>
        <p:sp>
          <p:nvSpPr>
            <p:cNvPr id="15" name="Rectangle 14">
              <a:extLst>
                <a:ext uri="{FF2B5EF4-FFF2-40B4-BE49-F238E27FC236}">
                  <a16:creationId xmlns:a16="http://schemas.microsoft.com/office/drawing/2014/main" xmlns="" id="{E2BE8724-F998-8A49-9101-F20BF2609146}"/>
                </a:ext>
              </a:extLst>
            </p:cNvPr>
            <p:cNvSpPr/>
            <p:nvPr/>
          </p:nvSpPr>
          <p:spPr>
            <a:xfrm>
              <a:off x="6989359" y="1942503"/>
              <a:ext cx="498855" cy="276999"/>
            </a:xfrm>
            <a:prstGeom prst="rect">
              <a:avLst/>
            </a:prstGeom>
          </p:spPr>
          <p:txBody>
            <a:bodyPr wrap="none">
              <a:spAutoFit/>
            </a:bodyPr>
            <a:lstStyle/>
            <a:p>
              <a:pPr algn="ctr"/>
              <a:r>
                <a:rPr lang="en-US" sz="1200" b="1" dirty="0">
                  <a:solidFill>
                    <a:schemeClr val="bg1"/>
                  </a:solidFill>
                </a:rPr>
                <a:t>13%</a:t>
              </a:r>
              <a:endParaRPr lang="en-US" sz="1200" b="1" dirty="0"/>
            </a:p>
          </p:txBody>
        </p:sp>
        <p:sp>
          <p:nvSpPr>
            <p:cNvPr id="16" name="Rectangle 15">
              <a:extLst>
                <a:ext uri="{FF2B5EF4-FFF2-40B4-BE49-F238E27FC236}">
                  <a16:creationId xmlns:a16="http://schemas.microsoft.com/office/drawing/2014/main" xmlns="" id="{898669CE-9549-FF40-B732-87F96D4F316D}"/>
                </a:ext>
              </a:extLst>
            </p:cNvPr>
            <p:cNvSpPr/>
            <p:nvPr/>
          </p:nvSpPr>
          <p:spPr>
            <a:xfrm>
              <a:off x="6308931" y="1335602"/>
              <a:ext cx="498855" cy="276999"/>
            </a:xfrm>
            <a:prstGeom prst="rect">
              <a:avLst/>
            </a:prstGeom>
          </p:spPr>
          <p:txBody>
            <a:bodyPr wrap="none">
              <a:spAutoFit/>
            </a:bodyPr>
            <a:lstStyle/>
            <a:p>
              <a:pPr algn="ctr"/>
              <a:r>
                <a:rPr lang="en-US" sz="1200" b="1" dirty="0">
                  <a:solidFill>
                    <a:schemeClr val="bg1"/>
                  </a:solidFill>
                </a:rPr>
                <a:t>11%</a:t>
              </a:r>
              <a:endParaRPr lang="en-US" sz="1200" b="1" dirty="0"/>
            </a:p>
          </p:txBody>
        </p:sp>
        <p:sp>
          <p:nvSpPr>
            <p:cNvPr id="17" name="Rectangle 16">
              <a:extLst>
                <a:ext uri="{FF2B5EF4-FFF2-40B4-BE49-F238E27FC236}">
                  <a16:creationId xmlns:a16="http://schemas.microsoft.com/office/drawing/2014/main" xmlns="" id="{84ACAD94-B31F-A849-A33B-1813632E5111}"/>
                </a:ext>
              </a:extLst>
            </p:cNvPr>
            <p:cNvSpPr/>
            <p:nvPr/>
          </p:nvSpPr>
          <p:spPr>
            <a:xfrm>
              <a:off x="4617814" y="2526284"/>
              <a:ext cx="603050" cy="338554"/>
            </a:xfrm>
            <a:prstGeom prst="rect">
              <a:avLst/>
            </a:prstGeom>
          </p:spPr>
          <p:txBody>
            <a:bodyPr wrap="none">
              <a:spAutoFit/>
            </a:bodyPr>
            <a:lstStyle/>
            <a:p>
              <a:pPr algn="ctr"/>
              <a:r>
                <a:rPr lang="en-US" sz="1600" b="1" dirty="0">
                  <a:solidFill>
                    <a:schemeClr val="bg1"/>
                  </a:solidFill>
                </a:rPr>
                <a:t>16%</a:t>
              </a:r>
              <a:endParaRPr lang="en-US" sz="1600" b="1" dirty="0"/>
            </a:p>
          </p:txBody>
        </p:sp>
        <p:sp>
          <p:nvSpPr>
            <p:cNvPr id="18" name="Rectangle 17">
              <a:extLst>
                <a:ext uri="{FF2B5EF4-FFF2-40B4-BE49-F238E27FC236}">
                  <a16:creationId xmlns:a16="http://schemas.microsoft.com/office/drawing/2014/main" xmlns="" id="{84487A37-3C0B-BE45-B8F7-2DA4BBB47FAE}"/>
                </a:ext>
              </a:extLst>
            </p:cNvPr>
            <p:cNvSpPr/>
            <p:nvPr/>
          </p:nvSpPr>
          <p:spPr>
            <a:xfrm>
              <a:off x="4994902" y="1705723"/>
              <a:ext cx="391453" cy="261610"/>
            </a:xfrm>
            <a:prstGeom prst="rect">
              <a:avLst/>
            </a:prstGeom>
          </p:spPr>
          <p:txBody>
            <a:bodyPr wrap="none">
              <a:spAutoFit/>
            </a:bodyPr>
            <a:lstStyle/>
            <a:p>
              <a:pPr algn="ctr"/>
              <a:r>
                <a:rPr lang="en-US" sz="1100" dirty="0">
                  <a:solidFill>
                    <a:schemeClr val="bg1"/>
                  </a:solidFill>
                </a:rPr>
                <a:t>8%</a:t>
              </a:r>
              <a:endParaRPr lang="en-US" sz="1100" dirty="0"/>
            </a:p>
          </p:txBody>
        </p:sp>
        <p:sp>
          <p:nvSpPr>
            <p:cNvPr id="19" name="Rectangle 18">
              <a:extLst>
                <a:ext uri="{FF2B5EF4-FFF2-40B4-BE49-F238E27FC236}">
                  <a16:creationId xmlns:a16="http://schemas.microsoft.com/office/drawing/2014/main" xmlns="" id="{2CCDF62D-B6D2-E542-BA0A-3EA8BA2871E7}"/>
                </a:ext>
              </a:extLst>
            </p:cNvPr>
            <p:cNvSpPr/>
            <p:nvPr/>
          </p:nvSpPr>
          <p:spPr>
            <a:xfrm>
              <a:off x="5416243" y="1410225"/>
              <a:ext cx="328936" cy="215444"/>
            </a:xfrm>
            <a:prstGeom prst="rect">
              <a:avLst/>
            </a:prstGeom>
          </p:spPr>
          <p:txBody>
            <a:bodyPr wrap="none">
              <a:spAutoFit/>
            </a:bodyPr>
            <a:lstStyle/>
            <a:p>
              <a:pPr algn="ctr"/>
              <a:r>
                <a:rPr lang="en-US" sz="800" dirty="0">
                  <a:solidFill>
                    <a:schemeClr val="bg1"/>
                  </a:solidFill>
                </a:rPr>
                <a:t>5%</a:t>
              </a:r>
              <a:endParaRPr lang="en-US" sz="800" dirty="0"/>
            </a:p>
          </p:txBody>
        </p:sp>
        <p:sp>
          <p:nvSpPr>
            <p:cNvPr id="20" name="Rectangle 19">
              <a:extLst>
                <a:ext uri="{FF2B5EF4-FFF2-40B4-BE49-F238E27FC236}">
                  <a16:creationId xmlns:a16="http://schemas.microsoft.com/office/drawing/2014/main" xmlns="" id="{516FE3F4-AE65-3847-BF66-D0FEDEC96620}"/>
                </a:ext>
              </a:extLst>
            </p:cNvPr>
            <p:cNvSpPr/>
            <p:nvPr/>
          </p:nvSpPr>
          <p:spPr>
            <a:xfrm>
              <a:off x="5790910" y="1300440"/>
              <a:ext cx="328936" cy="215444"/>
            </a:xfrm>
            <a:prstGeom prst="rect">
              <a:avLst/>
            </a:prstGeom>
          </p:spPr>
          <p:txBody>
            <a:bodyPr wrap="none">
              <a:spAutoFit/>
            </a:bodyPr>
            <a:lstStyle/>
            <a:p>
              <a:pPr algn="ctr"/>
              <a:r>
                <a:rPr lang="en-US" sz="800" dirty="0">
                  <a:solidFill>
                    <a:schemeClr val="bg1"/>
                  </a:solidFill>
                </a:rPr>
                <a:t>5%</a:t>
              </a:r>
              <a:endParaRPr lang="en-US" sz="800" dirty="0"/>
            </a:p>
          </p:txBody>
        </p:sp>
        <p:sp>
          <p:nvSpPr>
            <p:cNvPr id="21" name="Rectangle 20">
              <a:extLst>
                <a:ext uri="{FF2B5EF4-FFF2-40B4-BE49-F238E27FC236}">
                  <a16:creationId xmlns:a16="http://schemas.microsoft.com/office/drawing/2014/main" xmlns="" id="{DA8F3C6D-3235-1A4A-91EA-3CA59E316FB4}"/>
                </a:ext>
              </a:extLst>
            </p:cNvPr>
            <p:cNvSpPr/>
            <p:nvPr/>
          </p:nvSpPr>
          <p:spPr>
            <a:xfrm>
              <a:off x="7112736" y="3000530"/>
              <a:ext cx="380232" cy="261610"/>
            </a:xfrm>
            <a:prstGeom prst="rect">
              <a:avLst/>
            </a:prstGeom>
          </p:spPr>
          <p:txBody>
            <a:bodyPr wrap="none">
              <a:spAutoFit/>
            </a:bodyPr>
            <a:lstStyle/>
            <a:p>
              <a:pPr algn="ctr"/>
              <a:r>
                <a:rPr lang="en-US" sz="1100" dirty="0">
                  <a:solidFill>
                    <a:schemeClr val="bg1"/>
                  </a:solidFill>
                </a:rPr>
                <a:t>7%</a:t>
              </a:r>
              <a:endParaRPr lang="en-US" sz="1100" dirty="0"/>
            </a:p>
          </p:txBody>
        </p:sp>
        <p:sp>
          <p:nvSpPr>
            <p:cNvPr id="22" name="Rectangle 21">
              <a:extLst>
                <a:ext uri="{FF2B5EF4-FFF2-40B4-BE49-F238E27FC236}">
                  <a16:creationId xmlns:a16="http://schemas.microsoft.com/office/drawing/2014/main" xmlns="" id="{ECA2033B-B436-594A-9695-DCE9FC0B581F}"/>
                </a:ext>
              </a:extLst>
            </p:cNvPr>
            <p:cNvSpPr/>
            <p:nvPr/>
          </p:nvSpPr>
          <p:spPr>
            <a:xfrm>
              <a:off x="7263391" y="2680978"/>
              <a:ext cx="328936" cy="215444"/>
            </a:xfrm>
            <a:prstGeom prst="rect">
              <a:avLst/>
            </a:prstGeom>
          </p:spPr>
          <p:txBody>
            <a:bodyPr wrap="none">
              <a:spAutoFit/>
            </a:bodyPr>
            <a:lstStyle/>
            <a:p>
              <a:pPr algn="ctr"/>
              <a:r>
                <a:rPr lang="en-US" sz="800" dirty="0">
                  <a:solidFill>
                    <a:schemeClr val="bg1"/>
                  </a:solidFill>
                </a:rPr>
                <a:t>2%</a:t>
              </a:r>
              <a:endParaRPr lang="en-US" sz="800" dirty="0"/>
            </a:p>
          </p:txBody>
        </p:sp>
        <p:sp>
          <p:nvSpPr>
            <p:cNvPr id="23" name="Rectangle 22">
              <a:extLst>
                <a:ext uri="{FF2B5EF4-FFF2-40B4-BE49-F238E27FC236}">
                  <a16:creationId xmlns:a16="http://schemas.microsoft.com/office/drawing/2014/main" xmlns="" id="{5DAD5A63-1818-1D42-A64B-BA1D21B45130}"/>
                </a:ext>
              </a:extLst>
            </p:cNvPr>
            <p:cNvSpPr/>
            <p:nvPr/>
          </p:nvSpPr>
          <p:spPr>
            <a:xfrm>
              <a:off x="7276056" y="2522173"/>
              <a:ext cx="328936" cy="215444"/>
            </a:xfrm>
            <a:prstGeom prst="rect">
              <a:avLst/>
            </a:prstGeom>
          </p:spPr>
          <p:txBody>
            <a:bodyPr wrap="none">
              <a:spAutoFit/>
            </a:bodyPr>
            <a:lstStyle/>
            <a:p>
              <a:pPr algn="ctr"/>
              <a:r>
                <a:rPr lang="en-US" sz="800" dirty="0">
                  <a:solidFill>
                    <a:schemeClr val="bg1"/>
                  </a:solidFill>
                </a:rPr>
                <a:t>2%</a:t>
              </a:r>
              <a:endParaRPr lang="en-US" sz="800" dirty="0"/>
            </a:p>
          </p:txBody>
        </p:sp>
      </p:grpSp>
      <p:grpSp>
        <p:nvGrpSpPr>
          <p:cNvPr id="44" name="Group 43">
            <a:extLst>
              <a:ext uri="{FF2B5EF4-FFF2-40B4-BE49-F238E27FC236}">
                <a16:creationId xmlns:a16="http://schemas.microsoft.com/office/drawing/2014/main" xmlns="" id="{010788BE-F871-124B-AA4B-A2FD48E5A6C0}"/>
              </a:ext>
            </a:extLst>
          </p:cNvPr>
          <p:cNvGrpSpPr/>
          <p:nvPr/>
        </p:nvGrpSpPr>
        <p:grpSpPr>
          <a:xfrm>
            <a:off x="4868009" y="945301"/>
            <a:ext cx="3270930" cy="3274010"/>
            <a:chOff x="4580976" y="1010641"/>
            <a:chExt cx="3270930" cy="3274010"/>
          </a:xfrm>
        </p:grpSpPr>
        <p:grpSp>
          <p:nvGrpSpPr>
            <p:cNvPr id="45" name="Group 44">
              <a:extLst>
                <a:ext uri="{FF2B5EF4-FFF2-40B4-BE49-F238E27FC236}">
                  <a16:creationId xmlns:a16="http://schemas.microsoft.com/office/drawing/2014/main" xmlns="" id="{7230929E-0BA0-5147-839D-5F0F4926BD37}"/>
                </a:ext>
              </a:extLst>
            </p:cNvPr>
            <p:cNvGrpSpPr/>
            <p:nvPr/>
          </p:nvGrpSpPr>
          <p:grpSpPr>
            <a:xfrm>
              <a:off x="4580976" y="1010641"/>
              <a:ext cx="3270930" cy="3274010"/>
              <a:chOff x="4519841" y="985992"/>
              <a:chExt cx="3270930" cy="3274010"/>
            </a:xfrm>
          </p:grpSpPr>
          <p:sp>
            <p:nvSpPr>
              <p:cNvPr id="47" name="Freeform 46">
                <a:extLst>
                  <a:ext uri="{FF2B5EF4-FFF2-40B4-BE49-F238E27FC236}">
                    <a16:creationId xmlns:a16="http://schemas.microsoft.com/office/drawing/2014/main" xmlns="" id="{2F7D05D9-FD80-5940-AEE6-A632154610BF}"/>
                  </a:ext>
                </a:extLst>
              </p:cNvPr>
              <p:cNvSpPr/>
              <p:nvPr/>
            </p:nvSpPr>
            <p:spPr>
              <a:xfrm>
                <a:off x="4782854" y="2526972"/>
                <a:ext cx="3007917" cy="1733030"/>
              </a:xfrm>
              <a:custGeom>
                <a:avLst/>
                <a:gdLst/>
                <a:ahLst/>
                <a:cxnLst>
                  <a:cxn ang="3cd4">
                    <a:pos x="hc" y="t"/>
                  </a:cxn>
                  <a:cxn ang="cd2">
                    <a:pos x="l" y="vc"/>
                  </a:cxn>
                  <a:cxn ang="cd4">
                    <a:pos x="hc" y="b"/>
                  </a:cxn>
                  <a:cxn ang="0">
                    <a:pos x="r" y="vc"/>
                  </a:cxn>
                </a:cxnLst>
                <a:rect l="l" t="t" r="r" b="b"/>
                <a:pathLst>
                  <a:path w="6074" h="3500">
                    <a:moveTo>
                      <a:pt x="6067" y="0"/>
                    </a:moveTo>
                    <a:cubicBezTo>
                      <a:pt x="6179" y="1815"/>
                      <a:pt x="4803" y="3378"/>
                      <a:pt x="2989" y="3494"/>
                    </a:cubicBezTo>
                    <a:cubicBezTo>
                      <a:pt x="1790" y="3570"/>
                      <a:pt x="647" y="2986"/>
                      <a:pt x="0" y="1973"/>
                    </a:cubicBezTo>
                    <a:lnTo>
                      <a:pt x="2780" y="209"/>
                    </a:lnTo>
                    <a:close/>
                  </a:path>
                </a:pathLst>
              </a:custGeom>
              <a:solidFill>
                <a:schemeClr val="bg2">
                  <a:alpha val="85000"/>
                </a:schemeClr>
              </a:solidFill>
              <a:ln w="25400"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48" name="Freeform 47">
                <a:extLst>
                  <a:ext uri="{FF2B5EF4-FFF2-40B4-BE49-F238E27FC236}">
                    <a16:creationId xmlns:a16="http://schemas.microsoft.com/office/drawing/2014/main" xmlns="" id="{30E5FD7D-C534-EC41-AFE5-5A46B4E3FEEF}"/>
                  </a:ext>
                </a:extLst>
              </p:cNvPr>
              <p:cNvSpPr/>
              <p:nvPr/>
            </p:nvSpPr>
            <p:spPr>
              <a:xfrm>
                <a:off x="6166358" y="990806"/>
                <a:ext cx="1612643" cy="1617186"/>
              </a:xfrm>
              <a:custGeom>
                <a:avLst/>
                <a:gdLst/>
                <a:ahLst/>
                <a:cxnLst>
                  <a:cxn ang="3cd4">
                    <a:pos x="hc" y="t"/>
                  </a:cxn>
                  <a:cxn ang="cd2">
                    <a:pos x="l" y="vc"/>
                  </a:cxn>
                  <a:cxn ang="cd4">
                    <a:pos x="hc" y="b"/>
                  </a:cxn>
                  <a:cxn ang="0">
                    <a:pos x="r" y="vc"/>
                  </a:cxn>
                </a:cxnLst>
                <a:rect l="l" t="t" r="r" b="b"/>
                <a:pathLst>
                  <a:path w="3287" h="3293">
                    <a:moveTo>
                      <a:pt x="0" y="0"/>
                    </a:moveTo>
                    <a:cubicBezTo>
                      <a:pt x="1738" y="0"/>
                      <a:pt x="3177" y="1352"/>
                      <a:pt x="3287" y="3087"/>
                    </a:cubicBezTo>
                    <a:lnTo>
                      <a:pt x="0" y="3293"/>
                    </a:lnTo>
                    <a:close/>
                  </a:path>
                </a:pathLst>
              </a:custGeom>
              <a:solidFill>
                <a:schemeClr val="accent3">
                  <a:alpha val="85000"/>
                </a:schemeClr>
              </a:solidFill>
              <a:ln w="25400"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49" name="Freeform 48">
                <a:extLst>
                  <a:ext uri="{FF2B5EF4-FFF2-40B4-BE49-F238E27FC236}">
                    <a16:creationId xmlns:a16="http://schemas.microsoft.com/office/drawing/2014/main" xmlns="" id="{20439663-3FF1-434D-AED4-E2FCDA42182C}"/>
                  </a:ext>
                </a:extLst>
              </p:cNvPr>
              <p:cNvSpPr/>
              <p:nvPr/>
            </p:nvSpPr>
            <p:spPr>
              <a:xfrm>
                <a:off x="5209774" y="985992"/>
                <a:ext cx="934572" cy="1608229"/>
              </a:xfrm>
              <a:custGeom>
                <a:avLst/>
                <a:gdLst/>
                <a:ahLst/>
                <a:cxnLst>
                  <a:cxn ang="3cd4">
                    <a:pos x="hc" y="t"/>
                  </a:cxn>
                  <a:cxn ang="cd2">
                    <a:pos x="l" y="vc"/>
                  </a:cxn>
                  <a:cxn ang="cd4">
                    <a:pos x="hc" y="b"/>
                  </a:cxn>
                  <a:cxn ang="0">
                    <a:pos x="r" y="vc"/>
                  </a:cxn>
                </a:cxnLst>
                <a:rect l="l" t="t" r="r" b="b"/>
                <a:pathLst>
                  <a:path w="1936" h="3293">
                    <a:moveTo>
                      <a:pt x="0" y="629"/>
                    </a:moveTo>
                    <a:cubicBezTo>
                      <a:pt x="562" y="220"/>
                      <a:pt x="1239" y="0"/>
                      <a:pt x="1936" y="0"/>
                    </a:cubicBezTo>
                    <a:lnTo>
                      <a:pt x="1936" y="3293"/>
                    </a:lnTo>
                    <a:close/>
                  </a:path>
                </a:pathLst>
              </a:custGeom>
              <a:solidFill>
                <a:schemeClr val="accent4">
                  <a:alpha val="85000"/>
                </a:schemeClr>
              </a:solidFill>
              <a:ln w="25400"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0" name="Freeform 49">
                <a:extLst>
                  <a:ext uri="{FF2B5EF4-FFF2-40B4-BE49-F238E27FC236}">
                    <a16:creationId xmlns:a16="http://schemas.microsoft.com/office/drawing/2014/main" xmlns="" id="{635BC090-062D-CB4D-8E3A-B9CE80922B0E}"/>
                  </a:ext>
                </a:extLst>
              </p:cNvPr>
              <p:cNvSpPr/>
              <p:nvPr/>
            </p:nvSpPr>
            <p:spPr>
              <a:xfrm>
                <a:off x="4519841" y="1306362"/>
                <a:ext cx="1612642" cy="2176482"/>
              </a:xfrm>
              <a:custGeom>
                <a:avLst/>
                <a:gdLst/>
                <a:ahLst/>
                <a:cxnLst>
                  <a:cxn ang="3cd4">
                    <a:pos x="hc" y="t"/>
                  </a:cxn>
                  <a:cxn ang="cd2">
                    <a:pos x="l" y="vc"/>
                  </a:cxn>
                  <a:cxn ang="cd4">
                    <a:pos x="hc" y="b"/>
                  </a:cxn>
                  <a:cxn ang="0">
                    <a:pos x="r" y="vc"/>
                  </a:cxn>
                </a:cxnLst>
                <a:rect l="l" t="t" r="r" b="b"/>
                <a:pathLst>
                  <a:path w="3292" h="4428">
                    <a:moveTo>
                      <a:pt x="513" y="4428"/>
                    </a:moveTo>
                    <a:cubicBezTo>
                      <a:pt x="-418" y="2960"/>
                      <a:pt x="-48" y="1021"/>
                      <a:pt x="1356" y="0"/>
                    </a:cubicBezTo>
                    <a:lnTo>
                      <a:pt x="3292" y="2664"/>
                    </a:lnTo>
                    <a:close/>
                  </a:path>
                </a:pathLst>
              </a:custGeom>
              <a:solidFill>
                <a:schemeClr val="tx1">
                  <a:alpha val="85000"/>
                </a:schemeClr>
              </a:solidFill>
              <a:ln w="25400"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grpSp>
        <p:sp>
          <p:nvSpPr>
            <p:cNvPr id="46" name="Text Box 11">
              <a:extLst>
                <a:ext uri="{FF2B5EF4-FFF2-40B4-BE49-F238E27FC236}">
                  <a16:creationId xmlns:a16="http://schemas.microsoft.com/office/drawing/2014/main" xmlns="" id="{5253DAC1-F43E-BB4F-B90C-7EC5FC29D54F}"/>
                </a:ext>
              </a:extLst>
            </p:cNvPr>
            <p:cNvSpPr txBox="1">
              <a:spLocks noChangeArrowheads="1"/>
            </p:cNvSpPr>
            <p:nvPr/>
          </p:nvSpPr>
          <p:spPr bwMode="auto">
            <a:xfrm>
              <a:off x="5758185" y="3137864"/>
              <a:ext cx="1618129" cy="738664"/>
            </a:xfrm>
            <a:prstGeom prst="rect">
              <a:avLst/>
            </a:prstGeom>
            <a:noFill/>
            <a:ln w="9525">
              <a:noFill/>
              <a:miter lim="800000"/>
              <a:headEnd/>
              <a:tailEnd/>
            </a:ln>
            <a:effectLst/>
          </p:spPr>
          <p:txBody>
            <a:bodyPr wrap="square" lIns="0" tIns="0" rIns="0" bIns="0" anchor="ctr">
              <a:spAutoFit/>
            </a:bodyPr>
            <a:lstStyle/>
            <a:p>
              <a:pPr algn="ctr" eaLnBrk="0" hangingPunct="0">
                <a:buSzPct val="90000"/>
                <a:buFont typeface="Wingdings" pitchFamily="2" charset="2"/>
                <a:buNone/>
              </a:pPr>
              <a:r>
                <a:rPr lang="en-US" sz="1600" b="1" dirty="0">
                  <a:solidFill>
                    <a:schemeClr val="bg1"/>
                  </a:solidFill>
                </a:rPr>
                <a:t>Collaboration SaaS,</a:t>
              </a:r>
            </a:p>
            <a:p>
              <a:pPr algn="ctr" eaLnBrk="0" hangingPunct="0">
                <a:buSzPct val="90000"/>
                <a:buFont typeface="Wingdings" pitchFamily="2" charset="2"/>
                <a:buNone/>
              </a:pPr>
              <a:r>
                <a:rPr lang="en-US" sz="1600" b="1" dirty="0">
                  <a:solidFill>
                    <a:schemeClr val="bg1"/>
                  </a:solidFill>
                </a:rPr>
                <a:t>42%</a:t>
              </a:r>
            </a:p>
          </p:txBody>
        </p:sp>
      </p:grpSp>
      <p:sp>
        <p:nvSpPr>
          <p:cNvPr id="51" name="Rectangle 50">
            <a:extLst>
              <a:ext uri="{FF2B5EF4-FFF2-40B4-BE49-F238E27FC236}">
                <a16:creationId xmlns:a16="http://schemas.microsoft.com/office/drawing/2014/main" xmlns="" id="{026B9F1C-8EC1-B944-A7A5-9FD579DFB960}"/>
              </a:ext>
            </a:extLst>
          </p:cNvPr>
          <p:cNvSpPr/>
          <p:nvPr/>
        </p:nvSpPr>
        <p:spPr>
          <a:xfrm>
            <a:off x="330031" y="1866566"/>
            <a:ext cx="3129449" cy="1292662"/>
          </a:xfrm>
          <a:prstGeom prst="rect">
            <a:avLst/>
          </a:prstGeom>
        </p:spPr>
        <p:txBody>
          <a:bodyPr wrap="square">
            <a:spAutoFit/>
          </a:bodyPr>
          <a:lstStyle/>
          <a:p>
            <a:r>
              <a:rPr lang="en-US" sz="2400" b="1" dirty="0">
                <a:solidFill>
                  <a:schemeClr val="bg2"/>
                </a:solidFill>
              </a:rPr>
              <a:t>Collaboration SaaS</a:t>
            </a:r>
          </a:p>
          <a:p>
            <a:r>
              <a:rPr lang="en-US" dirty="0"/>
              <a:t>Office 365 and Collab Apps contain the most sensitive data, </a:t>
            </a:r>
            <a:r>
              <a:rPr lang="en-US" b="1" dirty="0">
                <a:solidFill>
                  <a:schemeClr val="bg2"/>
                </a:solidFill>
              </a:rPr>
              <a:t>at 42%</a:t>
            </a:r>
          </a:p>
        </p:txBody>
      </p:sp>
    </p:spTree>
    <p:extLst>
      <p:ext uri="{BB962C8B-B14F-4D97-AF65-F5344CB8AC3E}">
        <p14:creationId xmlns:p14="http://schemas.microsoft.com/office/powerpoint/2010/main" val="2794850176"/>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 name="Text Placeholder 31">
            <a:extLst>
              <a:ext uri="{FF2B5EF4-FFF2-40B4-BE49-F238E27FC236}">
                <a16:creationId xmlns:a16="http://schemas.microsoft.com/office/drawing/2014/main" xmlns="" id="{1D23E321-7BD3-8644-9DE5-0F2EEE4AB3C7}"/>
              </a:ext>
            </a:extLst>
          </p:cNvPr>
          <p:cNvSpPr txBox="1">
            <a:spLocks/>
          </p:cNvSpPr>
          <p:nvPr/>
        </p:nvSpPr>
        <p:spPr>
          <a:xfrm>
            <a:off x="4659923" y="2020284"/>
            <a:ext cx="3481754" cy="1042773"/>
          </a:xfrm>
          <a:prstGeom prst="rect">
            <a:avLst/>
          </a:prstGeom>
        </p:spPr>
        <p:txBody>
          <a:bodyPr/>
          <a:lstStyle>
            <a:lvl1pPr marL="0" indent="0" algn="l" defTabSz="685800" rtl="0" eaLnBrk="1" latinLnBrk="0" hangingPunct="1">
              <a:lnSpc>
                <a:spcPct val="95000"/>
              </a:lnSpc>
              <a:spcBef>
                <a:spcPts val="750"/>
              </a:spcBef>
              <a:buFont typeface="Wingdings" panose="05000000000000000000" pitchFamily="2" charset="2"/>
              <a:buNone/>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171450" indent="-171450" algn="l" defTabSz="685800" rtl="0" eaLnBrk="1" latinLnBrk="0" hangingPunct="1">
              <a:lnSpc>
                <a:spcPct val="90000"/>
              </a:lnSpc>
              <a:spcBef>
                <a:spcPts val="600"/>
              </a:spcBef>
              <a:buClr>
                <a:schemeClr val="bg2"/>
              </a:buClr>
              <a:buFont typeface="Wingdings" panose="05000000000000000000" pitchFamily="2" charset="2"/>
              <a:buChar char="§"/>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457200" indent="-171450" algn="l" defTabSz="685800" rtl="0" eaLnBrk="1" latinLnBrk="0" hangingPunct="1">
              <a:lnSpc>
                <a:spcPct val="90000"/>
              </a:lnSpc>
              <a:spcBef>
                <a:spcPts val="600"/>
              </a:spcBef>
              <a:buClr>
                <a:schemeClr val="bg2"/>
              </a:buClr>
              <a:buFont typeface="Wingdings" panose="05000000000000000000" pitchFamily="2" charset="2"/>
              <a:buChar char="§"/>
              <a:defRPr sz="1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742950" indent="-171450" algn="l" defTabSz="685800" rtl="0" eaLnBrk="1" latinLnBrk="0" hangingPunct="1">
              <a:lnSpc>
                <a:spcPct val="90000"/>
              </a:lnSpc>
              <a:spcBef>
                <a:spcPts val="600"/>
              </a:spcBef>
              <a:buClr>
                <a:schemeClr val="bg2"/>
              </a:buClr>
              <a:buFont typeface="Wingdings" panose="05000000000000000000" pitchFamily="2" charset="2"/>
              <a:buChar char="§"/>
              <a:defRPr sz="1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028700" indent="-171450" algn="l" defTabSz="685800" rtl="0" eaLnBrk="1" latinLnBrk="0" hangingPunct="1">
              <a:lnSpc>
                <a:spcPct val="90000"/>
              </a:lnSpc>
              <a:spcBef>
                <a:spcPts val="600"/>
              </a:spcBef>
              <a:buClr>
                <a:schemeClr val="bg2"/>
              </a:buClr>
              <a:buFont typeface="Wingdings" panose="05000000000000000000" pitchFamily="2" charset="2"/>
              <a:buChar char="§"/>
              <a:defRPr sz="1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3600" dirty="0">
                <a:solidFill>
                  <a:schemeClr val="bg2"/>
                </a:solidFill>
              </a:rPr>
              <a:t>Collaboration SaaS Security</a:t>
            </a:r>
          </a:p>
        </p:txBody>
      </p:sp>
      <p:grpSp>
        <p:nvGrpSpPr>
          <p:cNvPr id="130" name="Group 129">
            <a:extLst>
              <a:ext uri="{FF2B5EF4-FFF2-40B4-BE49-F238E27FC236}">
                <a16:creationId xmlns:a16="http://schemas.microsoft.com/office/drawing/2014/main" xmlns="" id="{34DE7BB5-D16C-964C-9DC3-535D4285AC4C}"/>
              </a:ext>
            </a:extLst>
          </p:cNvPr>
          <p:cNvGrpSpPr/>
          <p:nvPr/>
        </p:nvGrpSpPr>
        <p:grpSpPr>
          <a:xfrm>
            <a:off x="310037" y="1183948"/>
            <a:ext cx="3304504" cy="3303142"/>
            <a:chOff x="310037" y="920179"/>
            <a:chExt cx="3304504" cy="3303142"/>
          </a:xfrm>
        </p:grpSpPr>
        <p:grpSp>
          <p:nvGrpSpPr>
            <p:cNvPr id="131" name="Group 130">
              <a:extLst>
                <a:ext uri="{FF2B5EF4-FFF2-40B4-BE49-F238E27FC236}">
                  <a16:creationId xmlns:a16="http://schemas.microsoft.com/office/drawing/2014/main" xmlns="" id="{B52FF1CE-CC8E-F045-A7D2-EB9F3F680983}"/>
                </a:ext>
              </a:extLst>
            </p:cNvPr>
            <p:cNvGrpSpPr/>
            <p:nvPr/>
          </p:nvGrpSpPr>
          <p:grpSpPr>
            <a:xfrm>
              <a:off x="315717" y="930021"/>
              <a:ext cx="3298824" cy="3293300"/>
              <a:chOff x="4495932" y="975741"/>
              <a:chExt cx="3298824" cy="3293300"/>
            </a:xfrm>
          </p:grpSpPr>
          <p:grpSp>
            <p:nvGrpSpPr>
              <p:cNvPr id="136" name="Group 135">
                <a:extLst>
                  <a:ext uri="{FF2B5EF4-FFF2-40B4-BE49-F238E27FC236}">
                    <a16:creationId xmlns:a16="http://schemas.microsoft.com/office/drawing/2014/main" xmlns="" id="{CF129BEC-ED30-9541-AB87-2F46674DCB68}"/>
                  </a:ext>
                </a:extLst>
              </p:cNvPr>
              <p:cNvGrpSpPr/>
              <p:nvPr/>
            </p:nvGrpSpPr>
            <p:grpSpPr>
              <a:xfrm>
                <a:off x="4495932" y="975741"/>
                <a:ext cx="3298824" cy="3293300"/>
                <a:chOff x="2652840" y="3423959"/>
                <a:chExt cx="2625557" cy="2621161"/>
              </a:xfrm>
            </p:grpSpPr>
            <p:sp>
              <p:nvSpPr>
                <p:cNvPr id="147" name="Freeform 146">
                  <a:extLst>
                    <a:ext uri="{FF2B5EF4-FFF2-40B4-BE49-F238E27FC236}">
                      <a16:creationId xmlns:a16="http://schemas.microsoft.com/office/drawing/2014/main" xmlns="" id="{A60DA0A4-AC82-C244-B363-2E215BF37F9A}"/>
                    </a:ext>
                  </a:extLst>
                </p:cNvPr>
                <p:cNvSpPr/>
                <p:nvPr/>
              </p:nvSpPr>
              <p:spPr>
                <a:xfrm>
                  <a:off x="3962879" y="3423959"/>
                  <a:ext cx="834839" cy="805320"/>
                </a:xfrm>
                <a:custGeom>
                  <a:avLst/>
                  <a:gdLst/>
                  <a:ahLst/>
                  <a:cxnLst>
                    <a:cxn ang="3cd4">
                      <a:pos x="hc" y="t"/>
                    </a:cxn>
                    <a:cxn ang="cd2">
                      <a:pos x="l" y="vc"/>
                    </a:cxn>
                    <a:cxn ang="cd4">
                      <a:pos x="hc" y="b"/>
                    </a:cxn>
                    <a:cxn ang="0">
                      <a:pos x="r" y="vc"/>
                    </a:cxn>
                  </a:cxnLst>
                  <a:rect l="l" t="t" r="r" b="b"/>
                  <a:pathLst>
                    <a:path w="2320" h="2238">
                      <a:moveTo>
                        <a:pt x="2320" y="835"/>
                      </a:moveTo>
                      <a:lnTo>
                        <a:pt x="1160" y="2238"/>
                      </a:lnTo>
                      <a:cubicBezTo>
                        <a:pt x="832" y="1967"/>
                        <a:pt x="423" y="1820"/>
                        <a:pt x="0" y="1820"/>
                      </a:cubicBezTo>
                      <a:lnTo>
                        <a:pt x="0" y="0"/>
                      </a:lnTo>
                      <a:cubicBezTo>
                        <a:pt x="847" y="0"/>
                        <a:pt x="1668" y="296"/>
                        <a:pt x="2320" y="835"/>
                      </a:cubicBezTo>
                      <a:close/>
                    </a:path>
                  </a:pathLst>
                </a:custGeom>
                <a:solidFill>
                  <a:schemeClr val="accent3"/>
                </a:solidFill>
                <a:ln w="25400" cap="flat">
                  <a:solidFill>
                    <a:schemeClr val="bg1"/>
                  </a:solid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148" name="Freeform 147">
                  <a:extLst>
                    <a:ext uri="{FF2B5EF4-FFF2-40B4-BE49-F238E27FC236}">
                      <a16:creationId xmlns:a16="http://schemas.microsoft.com/office/drawing/2014/main" xmlns="" id="{244F238F-AE68-5F44-9728-CAC20F8B2D22}"/>
                    </a:ext>
                  </a:extLst>
                </p:cNvPr>
                <p:cNvSpPr/>
                <p:nvPr/>
              </p:nvSpPr>
              <p:spPr>
                <a:xfrm>
                  <a:off x="3962879" y="3423959"/>
                  <a:ext cx="834839" cy="805320"/>
                </a:xfrm>
                <a:custGeom>
                  <a:avLst/>
                  <a:gdLst/>
                  <a:ahLst/>
                  <a:cxnLst>
                    <a:cxn ang="3cd4">
                      <a:pos x="hc" y="t"/>
                    </a:cxn>
                    <a:cxn ang="cd2">
                      <a:pos x="l" y="vc"/>
                    </a:cxn>
                    <a:cxn ang="cd4">
                      <a:pos x="hc" y="b"/>
                    </a:cxn>
                    <a:cxn ang="0">
                      <a:pos x="r" y="vc"/>
                    </a:cxn>
                  </a:cxnLst>
                  <a:rect l="l" t="t" r="r" b="b"/>
                  <a:pathLst>
                    <a:path w="2320" h="2238">
                      <a:moveTo>
                        <a:pt x="0" y="0"/>
                      </a:moveTo>
                      <a:cubicBezTo>
                        <a:pt x="847" y="0"/>
                        <a:pt x="1668" y="296"/>
                        <a:pt x="2320" y="835"/>
                      </a:cubicBezTo>
                      <a:lnTo>
                        <a:pt x="1160" y="2238"/>
                      </a:lnTo>
                      <a:cubicBezTo>
                        <a:pt x="832" y="1967"/>
                        <a:pt x="423" y="1820"/>
                        <a:pt x="0" y="1820"/>
                      </a:cubicBezTo>
                      <a:close/>
                    </a:path>
                  </a:pathLst>
                </a:custGeom>
                <a:noFill/>
                <a:ln w="25400" cap="flat">
                  <a:solidFill>
                    <a:schemeClr val="bg1"/>
                  </a:solidFill>
                  <a:prstDash val="solid"/>
                  <a:round/>
                </a:ln>
              </p:spPr>
              <p:txBody>
                <a:bodyPr vert="horz" wrap="none" lIns="10080" tIns="10080" rIns="10080" bIns="1008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149" name="Freeform 148">
                  <a:extLst>
                    <a:ext uri="{FF2B5EF4-FFF2-40B4-BE49-F238E27FC236}">
                      <a16:creationId xmlns:a16="http://schemas.microsoft.com/office/drawing/2014/main" xmlns="" id="{220812A8-CEC7-E649-838B-7EAED792F869}"/>
                    </a:ext>
                  </a:extLst>
                </p:cNvPr>
                <p:cNvSpPr/>
                <p:nvPr/>
              </p:nvSpPr>
              <p:spPr>
                <a:xfrm>
                  <a:off x="4380480" y="3724560"/>
                  <a:ext cx="890639" cy="968759"/>
                </a:xfrm>
                <a:custGeom>
                  <a:avLst/>
                  <a:gdLst/>
                  <a:ahLst/>
                  <a:cxnLst>
                    <a:cxn ang="3cd4">
                      <a:pos x="hc" y="t"/>
                    </a:cxn>
                    <a:cxn ang="cd2">
                      <a:pos x="l" y="vc"/>
                    </a:cxn>
                    <a:cxn ang="cd4">
                      <a:pos x="hc" y="b"/>
                    </a:cxn>
                    <a:cxn ang="0">
                      <a:pos x="r" y="vc"/>
                    </a:cxn>
                  </a:cxnLst>
                  <a:rect l="l" t="t" r="r" b="b"/>
                  <a:pathLst>
                    <a:path w="2475" h="2692">
                      <a:moveTo>
                        <a:pt x="1162" y="0"/>
                      </a:moveTo>
                      <a:cubicBezTo>
                        <a:pt x="1938" y="641"/>
                        <a:pt x="2412" y="1575"/>
                        <a:pt x="2475" y="2577"/>
                      </a:cubicBezTo>
                      <a:lnTo>
                        <a:pt x="657" y="2692"/>
                      </a:lnTo>
                      <a:cubicBezTo>
                        <a:pt x="626" y="2190"/>
                        <a:pt x="389" y="1724"/>
                        <a:pt x="0" y="1403"/>
                      </a:cubicBezTo>
                      <a:close/>
                    </a:path>
                  </a:pathLst>
                </a:custGeom>
                <a:solidFill>
                  <a:schemeClr val="accent3"/>
                </a:solidFill>
                <a:ln w="25400" cap="flat">
                  <a:solidFill>
                    <a:schemeClr val="bg1"/>
                  </a:solid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150" name="Freeform 149">
                  <a:extLst>
                    <a:ext uri="{FF2B5EF4-FFF2-40B4-BE49-F238E27FC236}">
                      <a16:creationId xmlns:a16="http://schemas.microsoft.com/office/drawing/2014/main" xmlns="" id="{49FE35F9-9EC2-B844-BC28-05F1DED7C80F}"/>
                    </a:ext>
                  </a:extLst>
                </p:cNvPr>
                <p:cNvSpPr/>
                <p:nvPr/>
              </p:nvSpPr>
              <p:spPr>
                <a:xfrm>
                  <a:off x="4380480" y="3724560"/>
                  <a:ext cx="890639" cy="968759"/>
                </a:xfrm>
                <a:custGeom>
                  <a:avLst/>
                  <a:gdLst/>
                  <a:ahLst/>
                  <a:cxnLst>
                    <a:cxn ang="3cd4">
                      <a:pos x="hc" y="t"/>
                    </a:cxn>
                    <a:cxn ang="cd2">
                      <a:pos x="l" y="vc"/>
                    </a:cxn>
                    <a:cxn ang="cd4">
                      <a:pos x="hc" y="b"/>
                    </a:cxn>
                    <a:cxn ang="0">
                      <a:pos x="r" y="vc"/>
                    </a:cxn>
                  </a:cxnLst>
                  <a:rect l="l" t="t" r="r" b="b"/>
                  <a:pathLst>
                    <a:path w="2475" h="2692">
                      <a:moveTo>
                        <a:pt x="1162" y="0"/>
                      </a:moveTo>
                      <a:cubicBezTo>
                        <a:pt x="1938" y="641"/>
                        <a:pt x="2412" y="1575"/>
                        <a:pt x="2475" y="2577"/>
                      </a:cubicBezTo>
                      <a:lnTo>
                        <a:pt x="657" y="2692"/>
                      </a:lnTo>
                      <a:cubicBezTo>
                        <a:pt x="626" y="2190"/>
                        <a:pt x="389" y="1724"/>
                        <a:pt x="0" y="1403"/>
                      </a:cubicBezTo>
                      <a:close/>
                    </a:path>
                  </a:pathLst>
                </a:custGeom>
                <a:noFill/>
                <a:ln w="25400" cap="flat">
                  <a:solidFill>
                    <a:schemeClr val="bg1"/>
                  </a:solidFill>
                  <a:prstDash val="solid"/>
                  <a:round/>
                </a:ln>
              </p:spPr>
              <p:txBody>
                <a:bodyPr vert="horz" wrap="none" lIns="10080" tIns="10080" rIns="10080" bIns="1008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151" name="Freeform 150">
                  <a:extLst>
                    <a:ext uri="{FF2B5EF4-FFF2-40B4-BE49-F238E27FC236}">
                      <a16:creationId xmlns:a16="http://schemas.microsoft.com/office/drawing/2014/main" xmlns="" id="{F397BBB3-34FF-5444-BB99-051DF8A97B07}"/>
                    </a:ext>
                  </a:extLst>
                </p:cNvPr>
                <p:cNvSpPr/>
                <p:nvPr/>
              </p:nvSpPr>
              <p:spPr>
                <a:xfrm>
                  <a:off x="4617000" y="4652280"/>
                  <a:ext cx="656280" cy="164160"/>
                </a:xfrm>
                <a:custGeom>
                  <a:avLst/>
                  <a:gdLst/>
                  <a:ahLst/>
                  <a:cxnLst>
                    <a:cxn ang="3cd4">
                      <a:pos x="hc" y="t"/>
                    </a:cxn>
                    <a:cxn ang="cd2">
                      <a:pos x="l" y="vc"/>
                    </a:cxn>
                    <a:cxn ang="cd4">
                      <a:pos x="hc" y="b"/>
                    </a:cxn>
                    <a:cxn ang="0">
                      <a:pos x="r" y="vc"/>
                    </a:cxn>
                  </a:cxnLst>
                  <a:rect l="l" t="t" r="r" b="b"/>
                  <a:pathLst>
                    <a:path w="1824" h="457">
                      <a:moveTo>
                        <a:pt x="1818" y="0"/>
                      </a:moveTo>
                      <a:cubicBezTo>
                        <a:pt x="1826" y="152"/>
                        <a:pt x="1826" y="304"/>
                        <a:pt x="1818" y="457"/>
                      </a:cubicBezTo>
                      <a:lnTo>
                        <a:pt x="0" y="341"/>
                      </a:lnTo>
                      <a:cubicBezTo>
                        <a:pt x="6" y="265"/>
                        <a:pt x="6" y="189"/>
                        <a:pt x="0" y="112"/>
                      </a:cubicBezTo>
                      <a:close/>
                    </a:path>
                  </a:pathLst>
                </a:custGeom>
                <a:solidFill>
                  <a:schemeClr val="bg2"/>
                </a:solidFill>
                <a:ln w="25400" cap="flat">
                  <a:solidFill>
                    <a:schemeClr val="bg1"/>
                  </a:solid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152" name="Freeform 151">
                  <a:extLst>
                    <a:ext uri="{FF2B5EF4-FFF2-40B4-BE49-F238E27FC236}">
                      <a16:creationId xmlns:a16="http://schemas.microsoft.com/office/drawing/2014/main" xmlns="" id="{6EFC14DE-083E-3347-A0B7-D689268C496C}"/>
                    </a:ext>
                  </a:extLst>
                </p:cNvPr>
                <p:cNvSpPr/>
                <p:nvPr/>
              </p:nvSpPr>
              <p:spPr>
                <a:xfrm>
                  <a:off x="4617000" y="4652280"/>
                  <a:ext cx="656280" cy="164160"/>
                </a:xfrm>
                <a:custGeom>
                  <a:avLst/>
                  <a:gdLst/>
                  <a:ahLst/>
                  <a:cxnLst>
                    <a:cxn ang="3cd4">
                      <a:pos x="hc" y="t"/>
                    </a:cxn>
                    <a:cxn ang="cd2">
                      <a:pos x="l" y="vc"/>
                    </a:cxn>
                    <a:cxn ang="cd4">
                      <a:pos x="hc" y="b"/>
                    </a:cxn>
                    <a:cxn ang="0">
                      <a:pos x="r" y="vc"/>
                    </a:cxn>
                  </a:cxnLst>
                  <a:rect l="l" t="t" r="r" b="b"/>
                  <a:pathLst>
                    <a:path w="1824" h="457">
                      <a:moveTo>
                        <a:pt x="1818" y="0"/>
                      </a:moveTo>
                      <a:cubicBezTo>
                        <a:pt x="1826" y="152"/>
                        <a:pt x="1826" y="304"/>
                        <a:pt x="1818" y="457"/>
                      </a:cubicBezTo>
                      <a:lnTo>
                        <a:pt x="0" y="341"/>
                      </a:lnTo>
                      <a:cubicBezTo>
                        <a:pt x="6" y="265"/>
                        <a:pt x="6" y="189"/>
                        <a:pt x="0" y="112"/>
                      </a:cubicBezTo>
                      <a:close/>
                    </a:path>
                  </a:pathLst>
                </a:custGeom>
                <a:noFill/>
                <a:ln w="25400" cap="flat">
                  <a:solidFill>
                    <a:schemeClr val="bg1"/>
                  </a:solidFill>
                  <a:prstDash val="solid"/>
                  <a:round/>
                </a:ln>
              </p:spPr>
              <p:txBody>
                <a:bodyPr vert="horz" wrap="none" lIns="10080" tIns="10080" rIns="10080" bIns="1008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153" name="Freeform 152">
                  <a:extLst>
                    <a:ext uri="{FF2B5EF4-FFF2-40B4-BE49-F238E27FC236}">
                      <a16:creationId xmlns:a16="http://schemas.microsoft.com/office/drawing/2014/main" xmlns="" id="{05D3F910-586A-7C4B-B4C7-AA3AE882A591}"/>
                    </a:ext>
                  </a:extLst>
                </p:cNvPr>
                <p:cNvSpPr/>
                <p:nvPr/>
              </p:nvSpPr>
              <p:spPr>
                <a:xfrm>
                  <a:off x="4614197" y="4776120"/>
                  <a:ext cx="664200" cy="203760"/>
                </a:xfrm>
                <a:custGeom>
                  <a:avLst/>
                  <a:gdLst/>
                  <a:ahLst/>
                  <a:cxnLst>
                    <a:cxn ang="3cd4">
                      <a:pos x="hc" y="t"/>
                    </a:cxn>
                    <a:cxn ang="cd2">
                      <a:pos x="l" y="vc"/>
                    </a:cxn>
                    <a:cxn ang="cd4">
                      <a:pos x="hc" y="b"/>
                    </a:cxn>
                    <a:cxn ang="0">
                      <a:pos x="r" y="vc"/>
                    </a:cxn>
                  </a:cxnLst>
                  <a:rect l="l" t="t" r="r" b="b"/>
                  <a:pathLst>
                    <a:path w="1846" h="567">
                      <a:moveTo>
                        <a:pt x="1846" y="113"/>
                      </a:moveTo>
                      <a:cubicBezTo>
                        <a:pt x="1837" y="265"/>
                        <a:pt x="1817" y="417"/>
                        <a:pt x="1789" y="567"/>
                      </a:cubicBezTo>
                      <a:lnTo>
                        <a:pt x="0" y="226"/>
                      </a:lnTo>
                      <a:cubicBezTo>
                        <a:pt x="14" y="149"/>
                        <a:pt x="23" y="76"/>
                        <a:pt x="28" y="0"/>
                      </a:cubicBezTo>
                      <a:close/>
                    </a:path>
                  </a:pathLst>
                </a:custGeom>
                <a:solidFill>
                  <a:schemeClr val="bg2"/>
                </a:solidFill>
                <a:ln w="25400" cap="flat">
                  <a:solidFill>
                    <a:schemeClr val="bg1"/>
                  </a:solid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154" name="Freeform 153">
                  <a:extLst>
                    <a:ext uri="{FF2B5EF4-FFF2-40B4-BE49-F238E27FC236}">
                      <a16:creationId xmlns:a16="http://schemas.microsoft.com/office/drawing/2014/main" xmlns="" id="{89CD2276-58D4-034B-BFDB-960FFA8D9923}"/>
                    </a:ext>
                  </a:extLst>
                </p:cNvPr>
                <p:cNvSpPr/>
                <p:nvPr/>
              </p:nvSpPr>
              <p:spPr>
                <a:xfrm>
                  <a:off x="4606920" y="4776120"/>
                  <a:ext cx="664200" cy="203760"/>
                </a:xfrm>
                <a:custGeom>
                  <a:avLst/>
                  <a:gdLst/>
                  <a:ahLst/>
                  <a:cxnLst>
                    <a:cxn ang="3cd4">
                      <a:pos x="hc" y="t"/>
                    </a:cxn>
                    <a:cxn ang="cd2">
                      <a:pos x="l" y="vc"/>
                    </a:cxn>
                    <a:cxn ang="cd4">
                      <a:pos x="hc" y="b"/>
                    </a:cxn>
                    <a:cxn ang="0">
                      <a:pos x="r" y="vc"/>
                    </a:cxn>
                  </a:cxnLst>
                  <a:rect l="l" t="t" r="r" b="b"/>
                  <a:pathLst>
                    <a:path w="1846" h="567">
                      <a:moveTo>
                        <a:pt x="1846" y="113"/>
                      </a:moveTo>
                      <a:cubicBezTo>
                        <a:pt x="1837" y="265"/>
                        <a:pt x="1817" y="417"/>
                        <a:pt x="1789" y="567"/>
                      </a:cubicBezTo>
                      <a:lnTo>
                        <a:pt x="0" y="226"/>
                      </a:lnTo>
                      <a:cubicBezTo>
                        <a:pt x="14" y="149"/>
                        <a:pt x="23" y="76"/>
                        <a:pt x="28" y="0"/>
                      </a:cubicBezTo>
                      <a:close/>
                    </a:path>
                  </a:pathLst>
                </a:custGeom>
                <a:noFill/>
                <a:ln w="25400" cap="flat">
                  <a:solidFill>
                    <a:schemeClr val="bg1"/>
                  </a:solidFill>
                  <a:prstDash val="solid"/>
                  <a:round/>
                </a:ln>
              </p:spPr>
              <p:txBody>
                <a:bodyPr vert="horz" wrap="none" lIns="10080" tIns="10080" rIns="10080" bIns="1008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155" name="Freeform 154">
                  <a:extLst>
                    <a:ext uri="{FF2B5EF4-FFF2-40B4-BE49-F238E27FC236}">
                      <a16:creationId xmlns:a16="http://schemas.microsoft.com/office/drawing/2014/main" xmlns="" id="{33293C80-436C-FD43-8AA0-F1F8197DD0A5}"/>
                    </a:ext>
                  </a:extLst>
                </p:cNvPr>
                <p:cNvSpPr/>
                <p:nvPr/>
              </p:nvSpPr>
              <p:spPr>
                <a:xfrm>
                  <a:off x="4493160" y="4858200"/>
                  <a:ext cx="757440" cy="646920"/>
                </a:xfrm>
                <a:custGeom>
                  <a:avLst/>
                  <a:gdLst/>
                  <a:ahLst/>
                  <a:cxnLst>
                    <a:cxn ang="3cd4">
                      <a:pos x="hc" y="t"/>
                    </a:cxn>
                    <a:cxn ang="cd2">
                      <a:pos x="l" y="vc"/>
                    </a:cxn>
                    <a:cxn ang="cd4">
                      <a:pos x="hc" y="b"/>
                    </a:cxn>
                    <a:cxn ang="0">
                      <a:pos x="r" y="vc"/>
                    </a:cxn>
                  </a:cxnLst>
                  <a:rect l="l" t="t" r="r" b="b"/>
                  <a:pathLst>
                    <a:path w="2105" h="1798">
                      <a:moveTo>
                        <a:pt x="2105" y="339"/>
                      </a:moveTo>
                      <a:cubicBezTo>
                        <a:pt x="2004" y="867"/>
                        <a:pt x="1789" y="1363"/>
                        <a:pt x="1473" y="1798"/>
                      </a:cubicBezTo>
                      <a:lnTo>
                        <a:pt x="0" y="728"/>
                      </a:lnTo>
                      <a:cubicBezTo>
                        <a:pt x="158" y="511"/>
                        <a:pt x="265" y="263"/>
                        <a:pt x="316" y="0"/>
                      </a:cubicBezTo>
                      <a:close/>
                    </a:path>
                  </a:pathLst>
                </a:custGeom>
                <a:solidFill>
                  <a:schemeClr val="bg2"/>
                </a:solidFill>
                <a:ln w="25400" cap="flat">
                  <a:solidFill>
                    <a:schemeClr val="bg1"/>
                  </a:solid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156" name="Freeform 155">
                  <a:extLst>
                    <a:ext uri="{FF2B5EF4-FFF2-40B4-BE49-F238E27FC236}">
                      <a16:creationId xmlns:a16="http://schemas.microsoft.com/office/drawing/2014/main" xmlns="" id="{F9D003AB-95B8-E64B-93E4-11131499DDD8}"/>
                    </a:ext>
                  </a:extLst>
                </p:cNvPr>
                <p:cNvSpPr/>
                <p:nvPr/>
              </p:nvSpPr>
              <p:spPr>
                <a:xfrm>
                  <a:off x="4493160" y="4858200"/>
                  <a:ext cx="757440" cy="646920"/>
                </a:xfrm>
                <a:custGeom>
                  <a:avLst/>
                  <a:gdLst/>
                  <a:ahLst/>
                  <a:cxnLst>
                    <a:cxn ang="3cd4">
                      <a:pos x="hc" y="t"/>
                    </a:cxn>
                    <a:cxn ang="cd2">
                      <a:pos x="l" y="vc"/>
                    </a:cxn>
                    <a:cxn ang="cd4">
                      <a:pos x="hc" y="b"/>
                    </a:cxn>
                    <a:cxn ang="0">
                      <a:pos x="r" y="vc"/>
                    </a:cxn>
                  </a:cxnLst>
                  <a:rect l="l" t="t" r="r" b="b"/>
                  <a:pathLst>
                    <a:path w="2105" h="1798">
                      <a:moveTo>
                        <a:pt x="2105" y="339"/>
                      </a:moveTo>
                      <a:cubicBezTo>
                        <a:pt x="2004" y="867"/>
                        <a:pt x="1789" y="1363"/>
                        <a:pt x="1473" y="1798"/>
                      </a:cubicBezTo>
                      <a:lnTo>
                        <a:pt x="0" y="728"/>
                      </a:lnTo>
                      <a:cubicBezTo>
                        <a:pt x="158" y="511"/>
                        <a:pt x="265" y="263"/>
                        <a:pt x="316" y="0"/>
                      </a:cubicBezTo>
                      <a:close/>
                    </a:path>
                  </a:pathLst>
                </a:custGeom>
                <a:noFill/>
                <a:ln w="25400" cap="flat">
                  <a:solidFill>
                    <a:schemeClr val="bg1"/>
                  </a:solidFill>
                  <a:prstDash val="solid"/>
                  <a:round/>
                </a:ln>
              </p:spPr>
              <p:txBody>
                <a:bodyPr vert="horz" wrap="none" lIns="10080" tIns="10080" rIns="10080" bIns="1008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157" name="Freeform 156">
                  <a:extLst>
                    <a:ext uri="{FF2B5EF4-FFF2-40B4-BE49-F238E27FC236}">
                      <a16:creationId xmlns:a16="http://schemas.microsoft.com/office/drawing/2014/main" xmlns="" id="{A3882481-660D-3F49-90B6-9A4052955B43}"/>
                    </a:ext>
                  </a:extLst>
                </p:cNvPr>
                <p:cNvSpPr/>
                <p:nvPr/>
              </p:nvSpPr>
              <p:spPr>
                <a:xfrm>
                  <a:off x="2856960" y="5084640"/>
                  <a:ext cx="2166120" cy="960480"/>
                </a:xfrm>
                <a:custGeom>
                  <a:avLst/>
                  <a:gdLst/>
                  <a:ahLst/>
                  <a:cxnLst>
                    <a:cxn ang="3cd4">
                      <a:pos x="hc" y="t"/>
                    </a:cxn>
                    <a:cxn ang="cd2">
                      <a:pos x="l" y="vc"/>
                    </a:cxn>
                    <a:cxn ang="cd4">
                      <a:pos x="hc" y="b"/>
                    </a:cxn>
                    <a:cxn ang="0">
                      <a:pos x="r" y="vc"/>
                    </a:cxn>
                  </a:cxnLst>
                  <a:rect l="l" t="t" r="r" b="b"/>
                  <a:pathLst>
                    <a:path w="6018" h="2669">
                      <a:moveTo>
                        <a:pt x="6018" y="1168"/>
                      </a:moveTo>
                      <a:cubicBezTo>
                        <a:pt x="4837" y="2796"/>
                        <a:pt x="2559" y="3155"/>
                        <a:pt x="934" y="1972"/>
                      </a:cubicBezTo>
                      <a:cubicBezTo>
                        <a:pt x="561" y="1701"/>
                        <a:pt x="245" y="1366"/>
                        <a:pt x="0" y="976"/>
                      </a:cubicBezTo>
                      <a:lnTo>
                        <a:pt x="1538" y="0"/>
                      </a:lnTo>
                      <a:cubicBezTo>
                        <a:pt x="2077" y="849"/>
                        <a:pt x="3203" y="1100"/>
                        <a:pt x="4049" y="561"/>
                      </a:cubicBezTo>
                      <a:cubicBezTo>
                        <a:pt x="4244" y="437"/>
                        <a:pt x="4411" y="279"/>
                        <a:pt x="4546" y="93"/>
                      </a:cubicBezTo>
                      <a:close/>
                    </a:path>
                  </a:pathLst>
                </a:custGeom>
                <a:solidFill>
                  <a:schemeClr val="bg2"/>
                </a:solidFill>
                <a:ln w="25400" cap="flat">
                  <a:solidFill>
                    <a:schemeClr val="bg1"/>
                  </a:solid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158" name="Freeform 157">
                  <a:extLst>
                    <a:ext uri="{FF2B5EF4-FFF2-40B4-BE49-F238E27FC236}">
                      <a16:creationId xmlns:a16="http://schemas.microsoft.com/office/drawing/2014/main" xmlns="" id="{CB8E3CAD-669F-9B40-9027-43CFC1AF5592}"/>
                    </a:ext>
                  </a:extLst>
                </p:cNvPr>
                <p:cNvSpPr/>
                <p:nvPr/>
              </p:nvSpPr>
              <p:spPr>
                <a:xfrm>
                  <a:off x="2856960" y="5084640"/>
                  <a:ext cx="2166120" cy="960480"/>
                </a:xfrm>
                <a:custGeom>
                  <a:avLst/>
                  <a:gdLst/>
                  <a:ahLst/>
                  <a:cxnLst>
                    <a:cxn ang="3cd4">
                      <a:pos x="hc" y="t"/>
                    </a:cxn>
                    <a:cxn ang="cd2">
                      <a:pos x="l" y="vc"/>
                    </a:cxn>
                    <a:cxn ang="cd4">
                      <a:pos x="hc" y="b"/>
                    </a:cxn>
                    <a:cxn ang="0">
                      <a:pos x="r" y="vc"/>
                    </a:cxn>
                  </a:cxnLst>
                  <a:rect l="l" t="t" r="r" b="b"/>
                  <a:pathLst>
                    <a:path w="6018" h="2669">
                      <a:moveTo>
                        <a:pt x="6018" y="1168"/>
                      </a:moveTo>
                      <a:cubicBezTo>
                        <a:pt x="4837" y="2796"/>
                        <a:pt x="2559" y="3155"/>
                        <a:pt x="934" y="1972"/>
                      </a:cubicBezTo>
                      <a:cubicBezTo>
                        <a:pt x="561" y="1701"/>
                        <a:pt x="245" y="1366"/>
                        <a:pt x="0" y="976"/>
                      </a:cubicBezTo>
                      <a:lnTo>
                        <a:pt x="1538" y="0"/>
                      </a:lnTo>
                      <a:cubicBezTo>
                        <a:pt x="2077" y="849"/>
                        <a:pt x="3203" y="1100"/>
                        <a:pt x="4049" y="561"/>
                      </a:cubicBezTo>
                      <a:cubicBezTo>
                        <a:pt x="4244" y="437"/>
                        <a:pt x="4411" y="279"/>
                        <a:pt x="4546" y="93"/>
                      </a:cubicBezTo>
                      <a:close/>
                    </a:path>
                  </a:pathLst>
                </a:custGeom>
                <a:noFill/>
                <a:ln w="25400" cap="flat">
                  <a:solidFill>
                    <a:schemeClr val="bg1"/>
                  </a:solidFill>
                  <a:prstDash val="solid"/>
                  <a:round/>
                </a:ln>
              </p:spPr>
              <p:txBody>
                <a:bodyPr vert="horz" wrap="none" lIns="10080" tIns="10080" rIns="10080" bIns="1008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159" name="Freeform 158">
                  <a:extLst>
                    <a:ext uri="{FF2B5EF4-FFF2-40B4-BE49-F238E27FC236}">
                      <a16:creationId xmlns:a16="http://schemas.microsoft.com/office/drawing/2014/main" xmlns="" id="{8117D196-170A-9746-A3F6-58BE98AD8EE9}"/>
                    </a:ext>
                  </a:extLst>
                </p:cNvPr>
                <p:cNvSpPr/>
                <p:nvPr/>
              </p:nvSpPr>
              <p:spPr>
                <a:xfrm>
                  <a:off x="2652840" y="4176720"/>
                  <a:ext cx="757440" cy="1260360"/>
                </a:xfrm>
                <a:custGeom>
                  <a:avLst/>
                  <a:gdLst/>
                  <a:ahLst/>
                  <a:cxnLst>
                    <a:cxn ang="3cd4">
                      <a:pos x="hc" y="t"/>
                    </a:cxn>
                    <a:cxn ang="cd2">
                      <a:pos x="l" y="vc"/>
                    </a:cxn>
                    <a:cxn ang="cd4">
                      <a:pos x="hc" y="b"/>
                    </a:cxn>
                    <a:cxn ang="0">
                      <a:pos x="r" y="vc"/>
                    </a:cxn>
                  </a:cxnLst>
                  <a:rect l="l" t="t" r="r" b="b"/>
                  <a:pathLst>
                    <a:path w="2105" h="3502">
                      <a:moveTo>
                        <a:pt x="567" y="3502"/>
                      </a:moveTo>
                      <a:cubicBezTo>
                        <a:pt x="-102" y="2449"/>
                        <a:pt x="-184" y="1129"/>
                        <a:pt x="347" y="0"/>
                      </a:cubicBezTo>
                      <a:lnTo>
                        <a:pt x="1995" y="776"/>
                      </a:lnTo>
                      <a:cubicBezTo>
                        <a:pt x="1730" y="1340"/>
                        <a:pt x="1772" y="2001"/>
                        <a:pt x="2105" y="2526"/>
                      </a:cubicBezTo>
                      <a:close/>
                    </a:path>
                  </a:pathLst>
                </a:custGeom>
                <a:solidFill>
                  <a:schemeClr val="tx1"/>
                </a:solidFill>
                <a:ln w="25400" cap="flat">
                  <a:solidFill>
                    <a:schemeClr val="bg1"/>
                  </a:solid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160" name="Freeform 159">
                  <a:extLst>
                    <a:ext uri="{FF2B5EF4-FFF2-40B4-BE49-F238E27FC236}">
                      <a16:creationId xmlns:a16="http://schemas.microsoft.com/office/drawing/2014/main" xmlns="" id="{193202D9-EDEB-3348-BCFA-62EB44AA5A2F}"/>
                    </a:ext>
                  </a:extLst>
                </p:cNvPr>
                <p:cNvSpPr/>
                <p:nvPr/>
              </p:nvSpPr>
              <p:spPr>
                <a:xfrm>
                  <a:off x="2652840" y="4176720"/>
                  <a:ext cx="757440" cy="1260360"/>
                </a:xfrm>
                <a:custGeom>
                  <a:avLst/>
                  <a:gdLst/>
                  <a:ahLst/>
                  <a:cxnLst>
                    <a:cxn ang="3cd4">
                      <a:pos x="hc" y="t"/>
                    </a:cxn>
                    <a:cxn ang="cd2">
                      <a:pos x="l" y="vc"/>
                    </a:cxn>
                    <a:cxn ang="cd4">
                      <a:pos x="hc" y="b"/>
                    </a:cxn>
                    <a:cxn ang="0">
                      <a:pos x="r" y="vc"/>
                    </a:cxn>
                  </a:cxnLst>
                  <a:rect l="l" t="t" r="r" b="b"/>
                  <a:pathLst>
                    <a:path w="2105" h="3502">
                      <a:moveTo>
                        <a:pt x="567" y="3502"/>
                      </a:moveTo>
                      <a:cubicBezTo>
                        <a:pt x="-102" y="2449"/>
                        <a:pt x="-184" y="1129"/>
                        <a:pt x="347" y="0"/>
                      </a:cubicBezTo>
                      <a:lnTo>
                        <a:pt x="1995" y="776"/>
                      </a:lnTo>
                      <a:cubicBezTo>
                        <a:pt x="1730" y="1340"/>
                        <a:pt x="1772" y="2001"/>
                        <a:pt x="2105" y="2526"/>
                      </a:cubicBezTo>
                      <a:close/>
                    </a:path>
                  </a:pathLst>
                </a:custGeom>
                <a:noFill/>
                <a:ln w="25400" cap="flat">
                  <a:solidFill>
                    <a:schemeClr val="bg1"/>
                  </a:solidFill>
                  <a:prstDash val="solid"/>
                  <a:round/>
                </a:ln>
              </p:spPr>
              <p:txBody>
                <a:bodyPr vert="horz" wrap="none" lIns="10080" tIns="10080" rIns="10080" bIns="1008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161" name="Freeform 160">
                  <a:extLst>
                    <a:ext uri="{FF2B5EF4-FFF2-40B4-BE49-F238E27FC236}">
                      <a16:creationId xmlns:a16="http://schemas.microsoft.com/office/drawing/2014/main" xmlns="" id="{794B5A0F-D9DA-EB46-B0BD-F52BDBDCB08A}"/>
                    </a:ext>
                  </a:extLst>
                </p:cNvPr>
                <p:cNvSpPr/>
                <p:nvPr/>
              </p:nvSpPr>
              <p:spPr>
                <a:xfrm>
                  <a:off x="2777760" y="3674879"/>
                  <a:ext cx="799920" cy="780840"/>
                </a:xfrm>
                <a:custGeom>
                  <a:avLst/>
                  <a:gdLst/>
                  <a:ahLst/>
                  <a:cxnLst>
                    <a:cxn ang="3cd4">
                      <a:pos x="hc" y="t"/>
                    </a:cxn>
                    <a:cxn ang="cd2">
                      <a:pos x="l" y="vc"/>
                    </a:cxn>
                    <a:cxn ang="cd4">
                      <a:pos x="hc" y="b"/>
                    </a:cxn>
                    <a:cxn ang="0">
                      <a:pos x="r" y="vc"/>
                    </a:cxn>
                  </a:cxnLst>
                  <a:rect l="l" t="t" r="r" b="b"/>
                  <a:pathLst>
                    <a:path w="2223" h="2170">
                      <a:moveTo>
                        <a:pt x="0" y="1394"/>
                      </a:moveTo>
                      <a:cubicBezTo>
                        <a:pt x="262" y="838"/>
                        <a:pt x="657" y="358"/>
                        <a:pt x="1154" y="0"/>
                      </a:cubicBezTo>
                      <a:lnTo>
                        <a:pt x="2223" y="1473"/>
                      </a:lnTo>
                      <a:cubicBezTo>
                        <a:pt x="1975" y="1653"/>
                        <a:pt x="1778" y="1893"/>
                        <a:pt x="1645" y="2170"/>
                      </a:cubicBezTo>
                      <a:close/>
                    </a:path>
                  </a:pathLst>
                </a:custGeom>
                <a:solidFill>
                  <a:schemeClr val="tx1"/>
                </a:solidFill>
                <a:ln w="25400" cap="flat">
                  <a:solidFill>
                    <a:schemeClr val="bg1"/>
                  </a:solid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162" name="Freeform 161">
                  <a:extLst>
                    <a:ext uri="{FF2B5EF4-FFF2-40B4-BE49-F238E27FC236}">
                      <a16:creationId xmlns:a16="http://schemas.microsoft.com/office/drawing/2014/main" xmlns="" id="{ABEC6685-47EE-9C45-9ACF-A0186EA59793}"/>
                    </a:ext>
                  </a:extLst>
                </p:cNvPr>
                <p:cNvSpPr/>
                <p:nvPr/>
              </p:nvSpPr>
              <p:spPr>
                <a:xfrm>
                  <a:off x="2777760" y="3674879"/>
                  <a:ext cx="799920" cy="780840"/>
                </a:xfrm>
                <a:custGeom>
                  <a:avLst/>
                  <a:gdLst/>
                  <a:ahLst/>
                  <a:cxnLst>
                    <a:cxn ang="3cd4">
                      <a:pos x="hc" y="t"/>
                    </a:cxn>
                    <a:cxn ang="cd2">
                      <a:pos x="l" y="vc"/>
                    </a:cxn>
                    <a:cxn ang="cd4">
                      <a:pos x="hc" y="b"/>
                    </a:cxn>
                    <a:cxn ang="0">
                      <a:pos x="r" y="vc"/>
                    </a:cxn>
                  </a:cxnLst>
                  <a:rect l="l" t="t" r="r" b="b"/>
                  <a:pathLst>
                    <a:path w="2223" h="2170">
                      <a:moveTo>
                        <a:pt x="0" y="1394"/>
                      </a:moveTo>
                      <a:cubicBezTo>
                        <a:pt x="262" y="838"/>
                        <a:pt x="657" y="358"/>
                        <a:pt x="1154" y="0"/>
                      </a:cubicBezTo>
                      <a:lnTo>
                        <a:pt x="2223" y="1473"/>
                      </a:lnTo>
                      <a:cubicBezTo>
                        <a:pt x="1975" y="1653"/>
                        <a:pt x="1778" y="1893"/>
                        <a:pt x="1645" y="2170"/>
                      </a:cubicBezTo>
                      <a:close/>
                    </a:path>
                  </a:pathLst>
                </a:custGeom>
                <a:noFill/>
                <a:ln w="25400" cap="flat">
                  <a:solidFill>
                    <a:schemeClr val="bg1"/>
                  </a:solidFill>
                  <a:prstDash val="solid"/>
                  <a:round/>
                </a:ln>
              </p:spPr>
              <p:txBody>
                <a:bodyPr vert="horz" wrap="none" lIns="10080" tIns="10080" rIns="10080" bIns="1008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163" name="Freeform 162">
                  <a:extLst>
                    <a:ext uri="{FF2B5EF4-FFF2-40B4-BE49-F238E27FC236}">
                      <a16:creationId xmlns:a16="http://schemas.microsoft.com/office/drawing/2014/main" xmlns="" id="{5F1F6F94-346B-9846-BC78-55C23943C913}"/>
                    </a:ext>
                  </a:extLst>
                </p:cNvPr>
                <p:cNvSpPr/>
                <p:nvPr/>
              </p:nvSpPr>
              <p:spPr>
                <a:xfrm>
                  <a:off x="3193200" y="3488040"/>
                  <a:ext cx="567360" cy="716760"/>
                </a:xfrm>
                <a:custGeom>
                  <a:avLst/>
                  <a:gdLst/>
                  <a:ahLst/>
                  <a:cxnLst>
                    <a:cxn ang="3cd4">
                      <a:pos x="hc" y="t"/>
                    </a:cxn>
                    <a:cxn ang="cd2">
                      <a:pos x="l" y="vc"/>
                    </a:cxn>
                    <a:cxn ang="cd4">
                      <a:pos x="hc" y="b"/>
                    </a:cxn>
                    <a:cxn ang="0">
                      <a:pos x="r" y="vc"/>
                    </a:cxn>
                  </a:cxnLst>
                  <a:rect l="l" t="t" r="r" b="b"/>
                  <a:pathLst>
                    <a:path w="1577" h="1992">
                      <a:moveTo>
                        <a:pt x="0" y="516"/>
                      </a:moveTo>
                      <a:cubicBezTo>
                        <a:pt x="310" y="290"/>
                        <a:pt x="652" y="118"/>
                        <a:pt x="1016" y="0"/>
                      </a:cubicBezTo>
                      <a:lnTo>
                        <a:pt x="1577" y="1732"/>
                      </a:lnTo>
                      <a:cubicBezTo>
                        <a:pt x="1397" y="1792"/>
                        <a:pt x="1225" y="1879"/>
                        <a:pt x="1069" y="1992"/>
                      </a:cubicBezTo>
                      <a:close/>
                    </a:path>
                  </a:pathLst>
                </a:custGeom>
                <a:solidFill>
                  <a:schemeClr val="accent4"/>
                </a:solidFill>
                <a:ln w="25400" cap="flat">
                  <a:solidFill>
                    <a:schemeClr val="bg1"/>
                  </a:solid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164" name="Freeform 163">
                  <a:extLst>
                    <a:ext uri="{FF2B5EF4-FFF2-40B4-BE49-F238E27FC236}">
                      <a16:creationId xmlns:a16="http://schemas.microsoft.com/office/drawing/2014/main" xmlns="" id="{AB2D7F15-F3C5-554B-A420-B321A29310F7}"/>
                    </a:ext>
                  </a:extLst>
                </p:cNvPr>
                <p:cNvSpPr/>
                <p:nvPr/>
              </p:nvSpPr>
              <p:spPr>
                <a:xfrm>
                  <a:off x="3193200" y="3488040"/>
                  <a:ext cx="567360" cy="716760"/>
                </a:xfrm>
                <a:custGeom>
                  <a:avLst/>
                  <a:gdLst/>
                  <a:ahLst/>
                  <a:cxnLst>
                    <a:cxn ang="3cd4">
                      <a:pos x="hc" y="t"/>
                    </a:cxn>
                    <a:cxn ang="cd2">
                      <a:pos x="l" y="vc"/>
                    </a:cxn>
                    <a:cxn ang="cd4">
                      <a:pos x="hc" y="b"/>
                    </a:cxn>
                    <a:cxn ang="0">
                      <a:pos x="r" y="vc"/>
                    </a:cxn>
                  </a:cxnLst>
                  <a:rect l="l" t="t" r="r" b="b"/>
                  <a:pathLst>
                    <a:path w="1577" h="1992">
                      <a:moveTo>
                        <a:pt x="0" y="516"/>
                      </a:moveTo>
                      <a:cubicBezTo>
                        <a:pt x="310" y="290"/>
                        <a:pt x="652" y="118"/>
                        <a:pt x="1016" y="0"/>
                      </a:cubicBezTo>
                      <a:lnTo>
                        <a:pt x="1577" y="1732"/>
                      </a:lnTo>
                      <a:cubicBezTo>
                        <a:pt x="1397" y="1792"/>
                        <a:pt x="1225" y="1879"/>
                        <a:pt x="1069" y="1992"/>
                      </a:cubicBezTo>
                      <a:close/>
                    </a:path>
                  </a:pathLst>
                </a:custGeom>
                <a:noFill/>
                <a:ln w="25400" cap="flat">
                  <a:solidFill>
                    <a:schemeClr val="bg1"/>
                  </a:solidFill>
                  <a:prstDash val="solid"/>
                  <a:round/>
                </a:ln>
              </p:spPr>
              <p:txBody>
                <a:bodyPr vert="horz" wrap="none" lIns="10080" tIns="10080" rIns="10080" bIns="1008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165" name="Freeform 164">
                  <a:extLst>
                    <a:ext uri="{FF2B5EF4-FFF2-40B4-BE49-F238E27FC236}">
                      <a16:creationId xmlns:a16="http://schemas.microsoft.com/office/drawing/2014/main" xmlns="" id="{6421D42E-729B-CD44-9EE0-B4878EF882F5}"/>
                    </a:ext>
                  </a:extLst>
                </p:cNvPr>
                <p:cNvSpPr/>
                <p:nvPr/>
              </p:nvSpPr>
              <p:spPr>
                <a:xfrm>
                  <a:off x="3558960" y="3423959"/>
                  <a:ext cx="405000" cy="687239"/>
                </a:xfrm>
                <a:custGeom>
                  <a:avLst/>
                  <a:gdLst/>
                  <a:ahLst/>
                  <a:cxnLst>
                    <a:cxn ang="3cd4">
                      <a:pos x="hc" y="t"/>
                    </a:cxn>
                    <a:cxn ang="cd2">
                      <a:pos x="l" y="vc"/>
                    </a:cxn>
                    <a:cxn ang="cd4">
                      <a:pos x="hc" y="b"/>
                    </a:cxn>
                    <a:cxn ang="0">
                      <a:pos x="r" y="vc"/>
                    </a:cxn>
                  </a:cxnLst>
                  <a:rect l="l" t="t" r="r" b="b"/>
                  <a:pathLst>
                    <a:path w="1126" h="1910">
                      <a:moveTo>
                        <a:pt x="0" y="178"/>
                      </a:moveTo>
                      <a:cubicBezTo>
                        <a:pt x="364" y="59"/>
                        <a:pt x="742" y="0"/>
                        <a:pt x="1126" y="0"/>
                      </a:cubicBezTo>
                      <a:lnTo>
                        <a:pt x="1126" y="1820"/>
                      </a:lnTo>
                      <a:cubicBezTo>
                        <a:pt x="934" y="1820"/>
                        <a:pt x="745" y="1851"/>
                        <a:pt x="564" y="1910"/>
                      </a:cubicBezTo>
                      <a:close/>
                    </a:path>
                  </a:pathLst>
                </a:custGeom>
                <a:solidFill>
                  <a:schemeClr val="accent4"/>
                </a:solidFill>
                <a:ln w="25400" cap="flat">
                  <a:solidFill>
                    <a:schemeClr val="bg1"/>
                  </a:solid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166" name="Freeform 165">
                  <a:extLst>
                    <a:ext uri="{FF2B5EF4-FFF2-40B4-BE49-F238E27FC236}">
                      <a16:creationId xmlns:a16="http://schemas.microsoft.com/office/drawing/2014/main" xmlns="" id="{CC8D98AE-FEBB-0744-8DA7-9C9F7A8856DD}"/>
                    </a:ext>
                  </a:extLst>
                </p:cNvPr>
                <p:cNvSpPr/>
                <p:nvPr/>
              </p:nvSpPr>
              <p:spPr>
                <a:xfrm>
                  <a:off x="3558960" y="3423959"/>
                  <a:ext cx="405000" cy="687239"/>
                </a:xfrm>
                <a:custGeom>
                  <a:avLst/>
                  <a:gdLst/>
                  <a:ahLst/>
                  <a:cxnLst>
                    <a:cxn ang="3cd4">
                      <a:pos x="hc" y="t"/>
                    </a:cxn>
                    <a:cxn ang="cd2">
                      <a:pos x="l" y="vc"/>
                    </a:cxn>
                    <a:cxn ang="cd4">
                      <a:pos x="hc" y="b"/>
                    </a:cxn>
                    <a:cxn ang="0">
                      <a:pos x="r" y="vc"/>
                    </a:cxn>
                  </a:cxnLst>
                  <a:rect l="l" t="t" r="r" b="b"/>
                  <a:pathLst>
                    <a:path w="1126" h="1910">
                      <a:moveTo>
                        <a:pt x="0" y="178"/>
                      </a:moveTo>
                      <a:cubicBezTo>
                        <a:pt x="364" y="59"/>
                        <a:pt x="742" y="0"/>
                        <a:pt x="1126" y="0"/>
                      </a:cubicBezTo>
                      <a:lnTo>
                        <a:pt x="1126" y="1820"/>
                      </a:lnTo>
                      <a:cubicBezTo>
                        <a:pt x="934" y="1820"/>
                        <a:pt x="745" y="1851"/>
                        <a:pt x="564" y="1910"/>
                      </a:cubicBezTo>
                      <a:close/>
                    </a:path>
                  </a:pathLst>
                </a:custGeom>
                <a:noFill/>
                <a:ln w="25400" cap="flat">
                  <a:solidFill>
                    <a:schemeClr val="bg1"/>
                  </a:solidFill>
                  <a:prstDash val="solid"/>
                  <a:round/>
                </a:ln>
              </p:spPr>
              <p:txBody>
                <a:bodyPr vert="horz" wrap="none" lIns="10080" tIns="10080" rIns="10080" bIns="1008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grpSp>
          <p:sp>
            <p:nvSpPr>
              <p:cNvPr id="137" name="Rectangle 136">
                <a:extLst>
                  <a:ext uri="{FF2B5EF4-FFF2-40B4-BE49-F238E27FC236}">
                    <a16:creationId xmlns:a16="http://schemas.microsoft.com/office/drawing/2014/main" xmlns="" id="{5AD568CA-7559-824C-8F45-66E87AAE5FDF}"/>
                  </a:ext>
                </a:extLst>
              </p:cNvPr>
              <p:cNvSpPr/>
              <p:nvPr/>
            </p:nvSpPr>
            <p:spPr>
              <a:xfrm>
                <a:off x="5824728" y="3690574"/>
                <a:ext cx="603050" cy="338554"/>
              </a:xfrm>
              <a:prstGeom prst="rect">
                <a:avLst/>
              </a:prstGeom>
            </p:spPr>
            <p:txBody>
              <a:bodyPr wrap="none">
                <a:spAutoFit/>
              </a:bodyPr>
              <a:lstStyle/>
              <a:p>
                <a:pPr algn="ctr"/>
                <a:r>
                  <a:rPr lang="en-US" sz="1600" b="1" dirty="0">
                    <a:solidFill>
                      <a:schemeClr val="bg1"/>
                    </a:solidFill>
                  </a:rPr>
                  <a:t>31%</a:t>
                </a:r>
                <a:endParaRPr lang="en-US" sz="1600" b="1" dirty="0"/>
              </a:p>
            </p:txBody>
          </p:sp>
          <p:sp>
            <p:nvSpPr>
              <p:cNvPr id="138" name="Rectangle 137">
                <a:extLst>
                  <a:ext uri="{FF2B5EF4-FFF2-40B4-BE49-F238E27FC236}">
                    <a16:creationId xmlns:a16="http://schemas.microsoft.com/office/drawing/2014/main" xmlns="" id="{4BFB184D-86B4-1F48-9CF1-5330AC62D5C0}"/>
                  </a:ext>
                </a:extLst>
              </p:cNvPr>
              <p:cNvSpPr/>
              <p:nvPr/>
            </p:nvSpPr>
            <p:spPr>
              <a:xfrm>
                <a:off x="6989359" y="1942503"/>
                <a:ext cx="498855" cy="276999"/>
              </a:xfrm>
              <a:prstGeom prst="rect">
                <a:avLst/>
              </a:prstGeom>
            </p:spPr>
            <p:txBody>
              <a:bodyPr wrap="none">
                <a:spAutoFit/>
              </a:bodyPr>
              <a:lstStyle/>
              <a:p>
                <a:pPr algn="ctr"/>
                <a:r>
                  <a:rPr lang="en-US" sz="1200" b="1" dirty="0">
                    <a:solidFill>
                      <a:schemeClr val="bg1"/>
                    </a:solidFill>
                  </a:rPr>
                  <a:t>13%</a:t>
                </a:r>
                <a:endParaRPr lang="en-US" sz="1200" b="1" dirty="0"/>
              </a:p>
            </p:txBody>
          </p:sp>
          <p:sp>
            <p:nvSpPr>
              <p:cNvPr id="139" name="Rectangle 138">
                <a:extLst>
                  <a:ext uri="{FF2B5EF4-FFF2-40B4-BE49-F238E27FC236}">
                    <a16:creationId xmlns:a16="http://schemas.microsoft.com/office/drawing/2014/main" xmlns="" id="{502476EE-49D2-AD4E-B485-431A6B74C71D}"/>
                  </a:ext>
                </a:extLst>
              </p:cNvPr>
              <p:cNvSpPr/>
              <p:nvPr/>
            </p:nvSpPr>
            <p:spPr>
              <a:xfrm>
                <a:off x="6308931" y="1335602"/>
                <a:ext cx="498855" cy="276999"/>
              </a:xfrm>
              <a:prstGeom prst="rect">
                <a:avLst/>
              </a:prstGeom>
            </p:spPr>
            <p:txBody>
              <a:bodyPr wrap="none">
                <a:spAutoFit/>
              </a:bodyPr>
              <a:lstStyle/>
              <a:p>
                <a:pPr algn="ctr"/>
                <a:r>
                  <a:rPr lang="en-US" sz="1200" b="1" dirty="0">
                    <a:solidFill>
                      <a:schemeClr val="bg1"/>
                    </a:solidFill>
                  </a:rPr>
                  <a:t>11%</a:t>
                </a:r>
                <a:endParaRPr lang="en-US" sz="1200" b="1" dirty="0"/>
              </a:p>
            </p:txBody>
          </p:sp>
          <p:sp>
            <p:nvSpPr>
              <p:cNvPr id="140" name="Rectangle 139">
                <a:extLst>
                  <a:ext uri="{FF2B5EF4-FFF2-40B4-BE49-F238E27FC236}">
                    <a16:creationId xmlns:a16="http://schemas.microsoft.com/office/drawing/2014/main" xmlns="" id="{F335657C-A438-C540-BC98-B9CE3243891A}"/>
                  </a:ext>
                </a:extLst>
              </p:cNvPr>
              <p:cNvSpPr/>
              <p:nvPr/>
            </p:nvSpPr>
            <p:spPr>
              <a:xfrm>
                <a:off x="4617814" y="2526284"/>
                <a:ext cx="603050" cy="338554"/>
              </a:xfrm>
              <a:prstGeom prst="rect">
                <a:avLst/>
              </a:prstGeom>
            </p:spPr>
            <p:txBody>
              <a:bodyPr wrap="none">
                <a:spAutoFit/>
              </a:bodyPr>
              <a:lstStyle/>
              <a:p>
                <a:pPr algn="ctr"/>
                <a:r>
                  <a:rPr lang="en-US" sz="1600" b="1" dirty="0">
                    <a:solidFill>
                      <a:schemeClr val="bg1"/>
                    </a:solidFill>
                  </a:rPr>
                  <a:t>16%</a:t>
                </a:r>
                <a:endParaRPr lang="en-US" sz="1600" b="1" dirty="0"/>
              </a:p>
            </p:txBody>
          </p:sp>
          <p:sp>
            <p:nvSpPr>
              <p:cNvPr id="141" name="Rectangle 140">
                <a:extLst>
                  <a:ext uri="{FF2B5EF4-FFF2-40B4-BE49-F238E27FC236}">
                    <a16:creationId xmlns:a16="http://schemas.microsoft.com/office/drawing/2014/main" xmlns="" id="{228B4104-3878-C643-BB5B-0F264F234F47}"/>
                  </a:ext>
                </a:extLst>
              </p:cNvPr>
              <p:cNvSpPr/>
              <p:nvPr/>
            </p:nvSpPr>
            <p:spPr>
              <a:xfrm>
                <a:off x="4994902" y="1705723"/>
                <a:ext cx="391453" cy="261610"/>
              </a:xfrm>
              <a:prstGeom prst="rect">
                <a:avLst/>
              </a:prstGeom>
            </p:spPr>
            <p:txBody>
              <a:bodyPr wrap="none">
                <a:spAutoFit/>
              </a:bodyPr>
              <a:lstStyle/>
              <a:p>
                <a:pPr algn="ctr"/>
                <a:r>
                  <a:rPr lang="en-US" sz="1100" dirty="0">
                    <a:solidFill>
                      <a:schemeClr val="bg1"/>
                    </a:solidFill>
                  </a:rPr>
                  <a:t>8%</a:t>
                </a:r>
                <a:endParaRPr lang="en-US" sz="1100" dirty="0"/>
              </a:p>
            </p:txBody>
          </p:sp>
          <p:sp>
            <p:nvSpPr>
              <p:cNvPr id="142" name="Rectangle 141">
                <a:extLst>
                  <a:ext uri="{FF2B5EF4-FFF2-40B4-BE49-F238E27FC236}">
                    <a16:creationId xmlns:a16="http://schemas.microsoft.com/office/drawing/2014/main" xmlns="" id="{CB74FC2C-6B61-5946-A4D0-C842004240AF}"/>
                  </a:ext>
                </a:extLst>
              </p:cNvPr>
              <p:cNvSpPr/>
              <p:nvPr/>
            </p:nvSpPr>
            <p:spPr>
              <a:xfrm>
                <a:off x="5416243" y="1410225"/>
                <a:ext cx="328936" cy="215444"/>
              </a:xfrm>
              <a:prstGeom prst="rect">
                <a:avLst/>
              </a:prstGeom>
            </p:spPr>
            <p:txBody>
              <a:bodyPr wrap="none">
                <a:spAutoFit/>
              </a:bodyPr>
              <a:lstStyle/>
              <a:p>
                <a:pPr algn="ctr"/>
                <a:r>
                  <a:rPr lang="en-US" sz="800" dirty="0">
                    <a:solidFill>
                      <a:schemeClr val="bg1"/>
                    </a:solidFill>
                  </a:rPr>
                  <a:t>5%</a:t>
                </a:r>
                <a:endParaRPr lang="en-US" sz="800" dirty="0"/>
              </a:p>
            </p:txBody>
          </p:sp>
          <p:sp>
            <p:nvSpPr>
              <p:cNvPr id="143" name="Rectangle 142">
                <a:extLst>
                  <a:ext uri="{FF2B5EF4-FFF2-40B4-BE49-F238E27FC236}">
                    <a16:creationId xmlns:a16="http://schemas.microsoft.com/office/drawing/2014/main" xmlns="" id="{4D7BD4F7-4FA8-3C42-A4F6-CB1FD554137D}"/>
                  </a:ext>
                </a:extLst>
              </p:cNvPr>
              <p:cNvSpPr/>
              <p:nvPr/>
            </p:nvSpPr>
            <p:spPr>
              <a:xfrm>
                <a:off x="5790910" y="1300440"/>
                <a:ext cx="328936" cy="215444"/>
              </a:xfrm>
              <a:prstGeom prst="rect">
                <a:avLst/>
              </a:prstGeom>
            </p:spPr>
            <p:txBody>
              <a:bodyPr wrap="none">
                <a:spAutoFit/>
              </a:bodyPr>
              <a:lstStyle/>
              <a:p>
                <a:pPr algn="ctr"/>
                <a:r>
                  <a:rPr lang="en-US" sz="800" dirty="0">
                    <a:solidFill>
                      <a:schemeClr val="bg1"/>
                    </a:solidFill>
                  </a:rPr>
                  <a:t>5%</a:t>
                </a:r>
                <a:endParaRPr lang="en-US" sz="800" dirty="0"/>
              </a:p>
            </p:txBody>
          </p:sp>
          <p:sp>
            <p:nvSpPr>
              <p:cNvPr id="144" name="Rectangle 143">
                <a:extLst>
                  <a:ext uri="{FF2B5EF4-FFF2-40B4-BE49-F238E27FC236}">
                    <a16:creationId xmlns:a16="http://schemas.microsoft.com/office/drawing/2014/main" xmlns="" id="{5220E0AD-5DFF-2E4D-B634-CA0E5807ADE2}"/>
                  </a:ext>
                </a:extLst>
              </p:cNvPr>
              <p:cNvSpPr/>
              <p:nvPr/>
            </p:nvSpPr>
            <p:spPr>
              <a:xfrm>
                <a:off x="7112736" y="3000530"/>
                <a:ext cx="380232" cy="261610"/>
              </a:xfrm>
              <a:prstGeom prst="rect">
                <a:avLst/>
              </a:prstGeom>
            </p:spPr>
            <p:txBody>
              <a:bodyPr wrap="none">
                <a:spAutoFit/>
              </a:bodyPr>
              <a:lstStyle/>
              <a:p>
                <a:pPr algn="ctr"/>
                <a:r>
                  <a:rPr lang="en-US" sz="1100" dirty="0">
                    <a:solidFill>
                      <a:schemeClr val="bg1"/>
                    </a:solidFill>
                  </a:rPr>
                  <a:t>7%</a:t>
                </a:r>
                <a:endParaRPr lang="en-US" sz="1100" dirty="0"/>
              </a:p>
            </p:txBody>
          </p:sp>
          <p:sp>
            <p:nvSpPr>
              <p:cNvPr id="145" name="Rectangle 144">
                <a:extLst>
                  <a:ext uri="{FF2B5EF4-FFF2-40B4-BE49-F238E27FC236}">
                    <a16:creationId xmlns:a16="http://schemas.microsoft.com/office/drawing/2014/main" xmlns="" id="{F94B6FEB-845C-234C-BAC7-F4F04E7D0C78}"/>
                  </a:ext>
                </a:extLst>
              </p:cNvPr>
              <p:cNvSpPr/>
              <p:nvPr/>
            </p:nvSpPr>
            <p:spPr>
              <a:xfrm>
                <a:off x="7263391" y="2680978"/>
                <a:ext cx="328936" cy="215444"/>
              </a:xfrm>
              <a:prstGeom prst="rect">
                <a:avLst/>
              </a:prstGeom>
            </p:spPr>
            <p:txBody>
              <a:bodyPr wrap="none">
                <a:spAutoFit/>
              </a:bodyPr>
              <a:lstStyle/>
              <a:p>
                <a:pPr algn="ctr"/>
                <a:r>
                  <a:rPr lang="en-US" sz="800" dirty="0">
                    <a:solidFill>
                      <a:schemeClr val="bg1"/>
                    </a:solidFill>
                  </a:rPr>
                  <a:t>2%</a:t>
                </a:r>
                <a:endParaRPr lang="en-US" sz="800" dirty="0"/>
              </a:p>
            </p:txBody>
          </p:sp>
          <p:sp>
            <p:nvSpPr>
              <p:cNvPr id="146" name="Rectangle 145">
                <a:extLst>
                  <a:ext uri="{FF2B5EF4-FFF2-40B4-BE49-F238E27FC236}">
                    <a16:creationId xmlns:a16="http://schemas.microsoft.com/office/drawing/2014/main" xmlns="" id="{F5F1DCE6-2F7A-E947-97EF-8795DF08E636}"/>
                  </a:ext>
                </a:extLst>
              </p:cNvPr>
              <p:cNvSpPr/>
              <p:nvPr/>
            </p:nvSpPr>
            <p:spPr>
              <a:xfrm>
                <a:off x="7276056" y="2522173"/>
                <a:ext cx="328936" cy="215444"/>
              </a:xfrm>
              <a:prstGeom prst="rect">
                <a:avLst/>
              </a:prstGeom>
            </p:spPr>
            <p:txBody>
              <a:bodyPr wrap="none">
                <a:spAutoFit/>
              </a:bodyPr>
              <a:lstStyle/>
              <a:p>
                <a:pPr algn="ctr"/>
                <a:r>
                  <a:rPr lang="en-US" sz="800" dirty="0">
                    <a:solidFill>
                      <a:schemeClr val="bg1"/>
                    </a:solidFill>
                  </a:rPr>
                  <a:t>2%</a:t>
                </a:r>
                <a:endParaRPr lang="en-US" sz="800" dirty="0"/>
              </a:p>
            </p:txBody>
          </p:sp>
        </p:grpSp>
        <p:sp>
          <p:nvSpPr>
            <p:cNvPr id="134" name="Freeform 133">
              <a:extLst>
                <a:ext uri="{FF2B5EF4-FFF2-40B4-BE49-F238E27FC236}">
                  <a16:creationId xmlns:a16="http://schemas.microsoft.com/office/drawing/2014/main" xmlns="" id="{0E14ADFC-CA0F-1A40-B486-85B07EB4D5B2}"/>
                </a:ext>
              </a:extLst>
            </p:cNvPr>
            <p:cNvSpPr/>
            <p:nvPr/>
          </p:nvSpPr>
          <p:spPr>
            <a:xfrm>
              <a:off x="594191" y="2486281"/>
              <a:ext cx="3007917" cy="1733030"/>
            </a:xfrm>
            <a:custGeom>
              <a:avLst/>
              <a:gdLst/>
              <a:ahLst/>
              <a:cxnLst>
                <a:cxn ang="3cd4">
                  <a:pos x="hc" y="t"/>
                </a:cxn>
                <a:cxn ang="cd2">
                  <a:pos x="l" y="vc"/>
                </a:cxn>
                <a:cxn ang="cd4">
                  <a:pos x="hc" y="b"/>
                </a:cxn>
                <a:cxn ang="0">
                  <a:pos x="r" y="vc"/>
                </a:cxn>
              </a:cxnLst>
              <a:rect l="l" t="t" r="r" b="b"/>
              <a:pathLst>
                <a:path w="6074" h="3500">
                  <a:moveTo>
                    <a:pt x="6067" y="0"/>
                  </a:moveTo>
                  <a:cubicBezTo>
                    <a:pt x="6179" y="1815"/>
                    <a:pt x="4803" y="3378"/>
                    <a:pt x="2989" y="3494"/>
                  </a:cubicBezTo>
                  <a:cubicBezTo>
                    <a:pt x="1790" y="3570"/>
                    <a:pt x="647" y="2986"/>
                    <a:pt x="0" y="1973"/>
                  </a:cubicBezTo>
                  <a:lnTo>
                    <a:pt x="2780" y="209"/>
                  </a:lnTo>
                  <a:close/>
                </a:path>
              </a:pathLst>
            </a:custGeom>
            <a:solidFill>
              <a:schemeClr val="bg2">
                <a:alpha val="85000"/>
              </a:schemeClr>
            </a:solidFill>
            <a:ln w="25400"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133" name="Pie 132">
              <a:extLst>
                <a:ext uri="{FF2B5EF4-FFF2-40B4-BE49-F238E27FC236}">
                  <a16:creationId xmlns:a16="http://schemas.microsoft.com/office/drawing/2014/main" xmlns="" id="{3D36B70A-2E21-D04F-B533-6E9B68BC709C}"/>
                </a:ext>
              </a:extLst>
            </p:cNvPr>
            <p:cNvSpPr/>
            <p:nvPr/>
          </p:nvSpPr>
          <p:spPr>
            <a:xfrm>
              <a:off x="310037" y="920179"/>
              <a:ext cx="3294094" cy="3274445"/>
            </a:xfrm>
            <a:prstGeom prst="pie">
              <a:avLst>
                <a:gd name="adj1" fmla="val 8831447"/>
                <a:gd name="adj2" fmla="val 21401438"/>
              </a:avLst>
            </a:prstGeom>
            <a:solidFill>
              <a:schemeClr val="bg1">
                <a:alpha val="90000"/>
              </a:schemeClr>
            </a:soli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dirty="0">
                <a:solidFill>
                  <a:schemeClr val="tx1"/>
                </a:solidFill>
              </a:endParaRPr>
            </a:p>
          </p:txBody>
        </p:sp>
      </p:grpSp>
      <p:sp>
        <p:nvSpPr>
          <p:cNvPr id="40" name="Text Box 11">
            <a:extLst>
              <a:ext uri="{FF2B5EF4-FFF2-40B4-BE49-F238E27FC236}">
                <a16:creationId xmlns:a16="http://schemas.microsoft.com/office/drawing/2014/main" xmlns="" id="{FF238903-F299-3049-8B06-658BC054EEBF}"/>
              </a:ext>
            </a:extLst>
          </p:cNvPr>
          <p:cNvSpPr txBox="1">
            <a:spLocks noChangeArrowheads="1"/>
          </p:cNvSpPr>
          <p:nvPr/>
        </p:nvSpPr>
        <p:spPr bwMode="auto">
          <a:xfrm>
            <a:off x="1523848" y="3377728"/>
            <a:ext cx="1618129" cy="738664"/>
          </a:xfrm>
          <a:prstGeom prst="rect">
            <a:avLst/>
          </a:prstGeom>
          <a:noFill/>
          <a:ln w="9525">
            <a:noFill/>
            <a:miter lim="800000"/>
            <a:headEnd/>
            <a:tailEnd/>
          </a:ln>
          <a:effectLst/>
        </p:spPr>
        <p:txBody>
          <a:bodyPr wrap="square" lIns="0" tIns="0" rIns="0" bIns="0" anchor="ctr">
            <a:spAutoFit/>
          </a:bodyPr>
          <a:lstStyle/>
          <a:p>
            <a:pPr algn="ctr" eaLnBrk="0" hangingPunct="0">
              <a:buSzPct val="90000"/>
              <a:buFont typeface="Wingdings" pitchFamily="2" charset="2"/>
              <a:buNone/>
            </a:pPr>
            <a:r>
              <a:rPr lang="en-US" sz="1600" b="1" dirty="0">
                <a:solidFill>
                  <a:schemeClr val="bg1"/>
                </a:solidFill>
              </a:rPr>
              <a:t>Collaboration SaaS,</a:t>
            </a:r>
          </a:p>
          <a:p>
            <a:pPr algn="ctr" eaLnBrk="0" hangingPunct="0">
              <a:buSzPct val="90000"/>
              <a:buFont typeface="Wingdings" pitchFamily="2" charset="2"/>
              <a:buNone/>
            </a:pPr>
            <a:r>
              <a:rPr lang="en-US" sz="1600" b="1" dirty="0">
                <a:solidFill>
                  <a:schemeClr val="bg1"/>
                </a:solidFill>
              </a:rPr>
              <a:t>42%</a:t>
            </a:r>
          </a:p>
        </p:txBody>
      </p:sp>
    </p:spTree>
    <p:extLst>
      <p:ext uri="{BB962C8B-B14F-4D97-AF65-F5344CB8AC3E}">
        <p14:creationId xmlns:p14="http://schemas.microsoft.com/office/powerpoint/2010/main" val="248658379"/>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5B90052-028E-5A44-A879-6595FECA32A5}"/>
              </a:ext>
            </a:extLst>
          </p:cNvPr>
          <p:cNvSpPr>
            <a:spLocks noGrp="1"/>
          </p:cNvSpPr>
          <p:nvPr>
            <p:ph type="title"/>
          </p:nvPr>
        </p:nvSpPr>
        <p:spPr/>
        <p:txBody>
          <a:bodyPr/>
          <a:lstStyle/>
          <a:p>
            <a:r>
              <a:rPr lang="en-US" dirty="0"/>
              <a:t>Negative Implications</a:t>
            </a:r>
          </a:p>
        </p:txBody>
      </p:sp>
      <p:grpSp>
        <p:nvGrpSpPr>
          <p:cNvPr id="3" name="Group 2">
            <a:extLst>
              <a:ext uri="{FF2B5EF4-FFF2-40B4-BE49-F238E27FC236}">
                <a16:creationId xmlns:a16="http://schemas.microsoft.com/office/drawing/2014/main" xmlns="" id="{DF83B18D-7BAB-9143-AB31-5EBCDC35D687}"/>
              </a:ext>
            </a:extLst>
          </p:cNvPr>
          <p:cNvGrpSpPr/>
          <p:nvPr/>
        </p:nvGrpSpPr>
        <p:grpSpPr>
          <a:xfrm>
            <a:off x="310037" y="1183948"/>
            <a:ext cx="3304504" cy="3303142"/>
            <a:chOff x="310037" y="920179"/>
            <a:chExt cx="3304504" cy="3303142"/>
          </a:xfrm>
        </p:grpSpPr>
        <p:grpSp>
          <p:nvGrpSpPr>
            <p:cNvPr id="4" name="Group 3">
              <a:extLst>
                <a:ext uri="{FF2B5EF4-FFF2-40B4-BE49-F238E27FC236}">
                  <a16:creationId xmlns:a16="http://schemas.microsoft.com/office/drawing/2014/main" xmlns="" id="{4ABB66D2-A8FA-5B44-8B4A-5D93BB64C084}"/>
                </a:ext>
              </a:extLst>
            </p:cNvPr>
            <p:cNvGrpSpPr/>
            <p:nvPr/>
          </p:nvGrpSpPr>
          <p:grpSpPr>
            <a:xfrm>
              <a:off x="315717" y="930021"/>
              <a:ext cx="3298824" cy="3293300"/>
              <a:chOff x="4495932" y="975741"/>
              <a:chExt cx="3298824" cy="3293300"/>
            </a:xfrm>
          </p:grpSpPr>
          <p:grpSp>
            <p:nvGrpSpPr>
              <p:cNvPr id="9" name="Group 8">
                <a:extLst>
                  <a:ext uri="{FF2B5EF4-FFF2-40B4-BE49-F238E27FC236}">
                    <a16:creationId xmlns:a16="http://schemas.microsoft.com/office/drawing/2014/main" xmlns="" id="{D8620B08-9FD6-2448-8F46-B132187BB9B0}"/>
                  </a:ext>
                </a:extLst>
              </p:cNvPr>
              <p:cNvGrpSpPr/>
              <p:nvPr/>
            </p:nvGrpSpPr>
            <p:grpSpPr>
              <a:xfrm>
                <a:off x="4495932" y="975741"/>
                <a:ext cx="3298824" cy="3293300"/>
                <a:chOff x="2652840" y="3423959"/>
                <a:chExt cx="2625557" cy="2621161"/>
              </a:xfrm>
            </p:grpSpPr>
            <p:sp>
              <p:nvSpPr>
                <p:cNvPr id="20" name="Freeform 19">
                  <a:extLst>
                    <a:ext uri="{FF2B5EF4-FFF2-40B4-BE49-F238E27FC236}">
                      <a16:creationId xmlns:a16="http://schemas.microsoft.com/office/drawing/2014/main" xmlns="" id="{F31D69B2-F57A-834D-86FF-E9DE1FA2DE3C}"/>
                    </a:ext>
                  </a:extLst>
                </p:cNvPr>
                <p:cNvSpPr/>
                <p:nvPr/>
              </p:nvSpPr>
              <p:spPr>
                <a:xfrm>
                  <a:off x="3962879" y="3423959"/>
                  <a:ext cx="834839" cy="805320"/>
                </a:xfrm>
                <a:custGeom>
                  <a:avLst/>
                  <a:gdLst/>
                  <a:ahLst/>
                  <a:cxnLst>
                    <a:cxn ang="3cd4">
                      <a:pos x="hc" y="t"/>
                    </a:cxn>
                    <a:cxn ang="cd2">
                      <a:pos x="l" y="vc"/>
                    </a:cxn>
                    <a:cxn ang="cd4">
                      <a:pos x="hc" y="b"/>
                    </a:cxn>
                    <a:cxn ang="0">
                      <a:pos x="r" y="vc"/>
                    </a:cxn>
                  </a:cxnLst>
                  <a:rect l="l" t="t" r="r" b="b"/>
                  <a:pathLst>
                    <a:path w="2320" h="2238">
                      <a:moveTo>
                        <a:pt x="2320" y="835"/>
                      </a:moveTo>
                      <a:lnTo>
                        <a:pt x="1160" y="2238"/>
                      </a:lnTo>
                      <a:cubicBezTo>
                        <a:pt x="832" y="1967"/>
                        <a:pt x="423" y="1820"/>
                        <a:pt x="0" y="1820"/>
                      </a:cubicBezTo>
                      <a:lnTo>
                        <a:pt x="0" y="0"/>
                      </a:lnTo>
                      <a:cubicBezTo>
                        <a:pt x="847" y="0"/>
                        <a:pt x="1668" y="296"/>
                        <a:pt x="2320" y="835"/>
                      </a:cubicBezTo>
                      <a:close/>
                    </a:path>
                  </a:pathLst>
                </a:custGeom>
                <a:solidFill>
                  <a:schemeClr val="accent3"/>
                </a:solidFill>
                <a:ln w="25400" cap="flat">
                  <a:solidFill>
                    <a:schemeClr val="bg1"/>
                  </a:solid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21" name="Freeform 20">
                  <a:extLst>
                    <a:ext uri="{FF2B5EF4-FFF2-40B4-BE49-F238E27FC236}">
                      <a16:creationId xmlns:a16="http://schemas.microsoft.com/office/drawing/2014/main" xmlns="" id="{668BFCF6-7093-644C-97E9-EF1BC5029A48}"/>
                    </a:ext>
                  </a:extLst>
                </p:cNvPr>
                <p:cNvSpPr/>
                <p:nvPr/>
              </p:nvSpPr>
              <p:spPr>
                <a:xfrm>
                  <a:off x="3962879" y="3423959"/>
                  <a:ext cx="834839" cy="805320"/>
                </a:xfrm>
                <a:custGeom>
                  <a:avLst/>
                  <a:gdLst/>
                  <a:ahLst/>
                  <a:cxnLst>
                    <a:cxn ang="3cd4">
                      <a:pos x="hc" y="t"/>
                    </a:cxn>
                    <a:cxn ang="cd2">
                      <a:pos x="l" y="vc"/>
                    </a:cxn>
                    <a:cxn ang="cd4">
                      <a:pos x="hc" y="b"/>
                    </a:cxn>
                    <a:cxn ang="0">
                      <a:pos x="r" y="vc"/>
                    </a:cxn>
                  </a:cxnLst>
                  <a:rect l="l" t="t" r="r" b="b"/>
                  <a:pathLst>
                    <a:path w="2320" h="2238">
                      <a:moveTo>
                        <a:pt x="0" y="0"/>
                      </a:moveTo>
                      <a:cubicBezTo>
                        <a:pt x="847" y="0"/>
                        <a:pt x="1668" y="296"/>
                        <a:pt x="2320" y="835"/>
                      </a:cubicBezTo>
                      <a:lnTo>
                        <a:pt x="1160" y="2238"/>
                      </a:lnTo>
                      <a:cubicBezTo>
                        <a:pt x="832" y="1967"/>
                        <a:pt x="423" y="1820"/>
                        <a:pt x="0" y="1820"/>
                      </a:cubicBezTo>
                      <a:close/>
                    </a:path>
                  </a:pathLst>
                </a:custGeom>
                <a:noFill/>
                <a:ln w="25400" cap="flat">
                  <a:solidFill>
                    <a:schemeClr val="bg1"/>
                  </a:solidFill>
                  <a:prstDash val="solid"/>
                  <a:round/>
                </a:ln>
              </p:spPr>
              <p:txBody>
                <a:bodyPr vert="horz" wrap="none" lIns="10080" tIns="10080" rIns="10080" bIns="1008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22" name="Freeform 21">
                  <a:extLst>
                    <a:ext uri="{FF2B5EF4-FFF2-40B4-BE49-F238E27FC236}">
                      <a16:creationId xmlns:a16="http://schemas.microsoft.com/office/drawing/2014/main" xmlns="" id="{BFDEFA6E-70C9-C74B-9450-DB95A29C8794}"/>
                    </a:ext>
                  </a:extLst>
                </p:cNvPr>
                <p:cNvSpPr/>
                <p:nvPr/>
              </p:nvSpPr>
              <p:spPr>
                <a:xfrm>
                  <a:off x="4380480" y="3724560"/>
                  <a:ext cx="890639" cy="968759"/>
                </a:xfrm>
                <a:custGeom>
                  <a:avLst/>
                  <a:gdLst/>
                  <a:ahLst/>
                  <a:cxnLst>
                    <a:cxn ang="3cd4">
                      <a:pos x="hc" y="t"/>
                    </a:cxn>
                    <a:cxn ang="cd2">
                      <a:pos x="l" y="vc"/>
                    </a:cxn>
                    <a:cxn ang="cd4">
                      <a:pos x="hc" y="b"/>
                    </a:cxn>
                    <a:cxn ang="0">
                      <a:pos x="r" y="vc"/>
                    </a:cxn>
                  </a:cxnLst>
                  <a:rect l="l" t="t" r="r" b="b"/>
                  <a:pathLst>
                    <a:path w="2475" h="2692">
                      <a:moveTo>
                        <a:pt x="1162" y="0"/>
                      </a:moveTo>
                      <a:cubicBezTo>
                        <a:pt x="1938" y="641"/>
                        <a:pt x="2412" y="1575"/>
                        <a:pt x="2475" y="2577"/>
                      </a:cubicBezTo>
                      <a:lnTo>
                        <a:pt x="657" y="2692"/>
                      </a:lnTo>
                      <a:cubicBezTo>
                        <a:pt x="626" y="2190"/>
                        <a:pt x="389" y="1724"/>
                        <a:pt x="0" y="1403"/>
                      </a:cubicBezTo>
                      <a:close/>
                    </a:path>
                  </a:pathLst>
                </a:custGeom>
                <a:solidFill>
                  <a:schemeClr val="accent3"/>
                </a:solidFill>
                <a:ln w="25400" cap="flat">
                  <a:solidFill>
                    <a:schemeClr val="bg1"/>
                  </a:solid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23" name="Freeform 22">
                  <a:extLst>
                    <a:ext uri="{FF2B5EF4-FFF2-40B4-BE49-F238E27FC236}">
                      <a16:creationId xmlns:a16="http://schemas.microsoft.com/office/drawing/2014/main" xmlns="" id="{569E036C-06B4-5C43-8105-F6318D401A6B}"/>
                    </a:ext>
                  </a:extLst>
                </p:cNvPr>
                <p:cNvSpPr/>
                <p:nvPr/>
              </p:nvSpPr>
              <p:spPr>
                <a:xfrm>
                  <a:off x="4380480" y="3724560"/>
                  <a:ext cx="890639" cy="968759"/>
                </a:xfrm>
                <a:custGeom>
                  <a:avLst/>
                  <a:gdLst/>
                  <a:ahLst/>
                  <a:cxnLst>
                    <a:cxn ang="3cd4">
                      <a:pos x="hc" y="t"/>
                    </a:cxn>
                    <a:cxn ang="cd2">
                      <a:pos x="l" y="vc"/>
                    </a:cxn>
                    <a:cxn ang="cd4">
                      <a:pos x="hc" y="b"/>
                    </a:cxn>
                    <a:cxn ang="0">
                      <a:pos x="r" y="vc"/>
                    </a:cxn>
                  </a:cxnLst>
                  <a:rect l="l" t="t" r="r" b="b"/>
                  <a:pathLst>
                    <a:path w="2475" h="2692">
                      <a:moveTo>
                        <a:pt x="1162" y="0"/>
                      </a:moveTo>
                      <a:cubicBezTo>
                        <a:pt x="1938" y="641"/>
                        <a:pt x="2412" y="1575"/>
                        <a:pt x="2475" y="2577"/>
                      </a:cubicBezTo>
                      <a:lnTo>
                        <a:pt x="657" y="2692"/>
                      </a:lnTo>
                      <a:cubicBezTo>
                        <a:pt x="626" y="2190"/>
                        <a:pt x="389" y="1724"/>
                        <a:pt x="0" y="1403"/>
                      </a:cubicBezTo>
                      <a:close/>
                    </a:path>
                  </a:pathLst>
                </a:custGeom>
                <a:noFill/>
                <a:ln w="25400" cap="flat">
                  <a:solidFill>
                    <a:schemeClr val="bg1"/>
                  </a:solidFill>
                  <a:prstDash val="solid"/>
                  <a:round/>
                </a:ln>
              </p:spPr>
              <p:txBody>
                <a:bodyPr vert="horz" wrap="none" lIns="10080" tIns="10080" rIns="10080" bIns="1008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24" name="Freeform 23">
                  <a:extLst>
                    <a:ext uri="{FF2B5EF4-FFF2-40B4-BE49-F238E27FC236}">
                      <a16:creationId xmlns:a16="http://schemas.microsoft.com/office/drawing/2014/main" xmlns="" id="{A0260BC6-DADF-674B-B7F5-DF1AF8A91849}"/>
                    </a:ext>
                  </a:extLst>
                </p:cNvPr>
                <p:cNvSpPr/>
                <p:nvPr/>
              </p:nvSpPr>
              <p:spPr>
                <a:xfrm>
                  <a:off x="4617000" y="4652280"/>
                  <a:ext cx="656280" cy="164160"/>
                </a:xfrm>
                <a:custGeom>
                  <a:avLst/>
                  <a:gdLst/>
                  <a:ahLst/>
                  <a:cxnLst>
                    <a:cxn ang="3cd4">
                      <a:pos x="hc" y="t"/>
                    </a:cxn>
                    <a:cxn ang="cd2">
                      <a:pos x="l" y="vc"/>
                    </a:cxn>
                    <a:cxn ang="cd4">
                      <a:pos x="hc" y="b"/>
                    </a:cxn>
                    <a:cxn ang="0">
                      <a:pos x="r" y="vc"/>
                    </a:cxn>
                  </a:cxnLst>
                  <a:rect l="l" t="t" r="r" b="b"/>
                  <a:pathLst>
                    <a:path w="1824" h="457">
                      <a:moveTo>
                        <a:pt x="1818" y="0"/>
                      </a:moveTo>
                      <a:cubicBezTo>
                        <a:pt x="1826" y="152"/>
                        <a:pt x="1826" y="304"/>
                        <a:pt x="1818" y="457"/>
                      </a:cubicBezTo>
                      <a:lnTo>
                        <a:pt x="0" y="341"/>
                      </a:lnTo>
                      <a:cubicBezTo>
                        <a:pt x="6" y="265"/>
                        <a:pt x="6" y="189"/>
                        <a:pt x="0" y="112"/>
                      </a:cubicBezTo>
                      <a:close/>
                    </a:path>
                  </a:pathLst>
                </a:custGeom>
                <a:solidFill>
                  <a:schemeClr val="bg2"/>
                </a:solidFill>
                <a:ln w="25400" cap="flat">
                  <a:solidFill>
                    <a:schemeClr val="bg1"/>
                  </a:solid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25" name="Freeform 24">
                  <a:extLst>
                    <a:ext uri="{FF2B5EF4-FFF2-40B4-BE49-F238E27FC236}">
                      <a16:creationId xmlns:a16="http://schemas.microsoft.com/office/drawing/2014/main" xmlns="" id="{60460E94-3266-FE44-96FC-0496052F2329}"/>
                    </a:ext>
                  </a:extLst>
                </p:cNvPr>
                <p:cNvSpPr/>
                <p:nvPr/>
              </p:nvSpPr>
              <p:spPr>
                <a:xfrm>
                  <a:off x="4617000" y="4652280"/>
                  <a:ext cx="656280" cy="164160"/>
                </a:xfrm>
                <a:custGeom>
                  <a:avLst/>
                  <a:gdLst/>
                  <a:ahLst/>
                  <a:cxnLst>
                    <a:cxn ang="3cd4">
                      <a:pos x="hc" y="t"/>
                    </a:cxn>
                    <a:cxn ang="cd2">
                      <a:pos x="l" y="vc"/>
                    </a:cxn>
                    <a:cxn ang="cd4">
                      <a:pos x="hc" y="b"/>
                    </a:cxn>
                    <a:cxn ang="0">
                      <a:pos x="r" y="vc"/>
                    </a:cxn>
                  </a:cxnLst>
                  <a:rect l="l" t="t" r="r" b="b"/>
                  <a:pathLst>
                    <a:path w="1824" h="457">
                      <a:moveTo>
                        <a:pt x="1818" y="0"/>
                      </a:moveTo>
                      <a:cubicBezTo>
                        <a:pt x="1826" y="152"/>
                        <a:pt x="1826" y="304"/>
                        <a:pt x="1818" y="457"/>
                      </a:cubicBezTo>
                      <a:lnTo>
                        <a:pt x="0" y="341"/>
                      </a:lnTo>
                      <a:cubicBezTo>
                        <a:pt x="6" y="265"/>
                        <a:pt x="6" y="189"/>
                        <a:pt x="0" y="112"/>
                      </a:cubicBezTo>
                      <a:close/>
                    </a:path>
                  </a:pathLst>
                </a:custGeom>
                <a:noFill/>
                <a:ln w="25400" cap="flat">
                  <a:solidFill>
                    <a:schemeClr val="bg1"/>
                  </a:solidFill>
                  <a:prstDash val="solid"/>
                  <a:round/>
                </a:ln>
              </p:spPr>
              <p:txBody>
                <a:bodyPr vert="horz" wrap="none" lIns="10080" tIns="10080" rIns="10080" bIns="1008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26" name="Freeform 25">
                  <a:extLst>
                    <a:ext uri="{FF2B5EF4-FFF2-40B4-BE49-F238E27FC236}">
                      <a16:creationId xmlns:a16="http://schemas.microsoft.com/office/drawing/2014/main" xmlns="" id="{1A374AAC-F35D-EB48-BDCD-DE227877F496}"/>
                    </a:ext>
                  </a:extLst>
                </p:cNvPr>
                <p:cNvSpPr/>
                <p:nvPr/>
              </p:nvSpPr>
              <p:spPr>
                <a:xfrm>
                  <a:off x="4614197" y="4776120"/>
                  <a:ext cx="664200" cy="203760"/>
                </a:xfrm>
                <a:custGeom>
                  <a:avLst/>
                  <a:gdLst/>
                  <a:ahLst/>
                  <a:cxnLst>
                    <a:cxn ang="3cd4">
                      <a:pos x="hc" y="t"/>
                    </a:cxn>
                    <a:cxn ang="cd2">
                      <a:pos x="l" y="vc"/>
                    </a:cxn>
                    <a:cxn ang="cd4">
                      <a:pos x="hc" y="b"/>
                    </a:cxn>
                    <a:cxn ang="0">
                      <a:pos x="r" y="vc"/>
                    </a:cxn>
                  </a:cxnLst>
                  <a:rect l="l" t="t" r="r" b="b"/>
                  <a:pathLst>
                    <a:path w="1846" h="567">
                      <a:moveTo>
                        <a:pt x="1846" y="113"/>
                      </a:moveTo>
                      <a:cubicBezTo>
                        <a:pt x="1837" y="265"/>
                        <a:pt x="1817" y="417"/>
                        <a:pt x="1789" y="567"/>
                      </a:cubicBezTo>
                      <a:lnTo>
                        <a:pt x="0" y="226"/>
                      </a:lnTo>
                      <a:cubicBezTo>
                        <a:pt x="14" y="149"/>
                        <a:pt x="23" y="76"/>
                        <a:pt x="28" y="0"/>
                      </a:cubicBezTo>
                      <a:close/>
                    </a:path>
                  </a:pathLst>
                </a:custGeom>
                <a:solidFill>
                  <a:schemeClr val="bg2"/>
                </a:solidFill>
                <a:ln w="25400" cap="flat">
                  <a:solidFill>
                    <a:schemeClr val="bg1"/>
                  </a:solid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27" name="Freeform 26">
                  <a:extLst>
                    <a:ext uri="{FF2B5EF4-FFF2-40B4-BE49-F238E27FC236}">
                      <a16:creationId xmlns:a16="http://schemas.microsoft.com/office/drawing/2014/main" xmlns="" id="{FC04B80C-80BF-D541-9132-5DA19B1D5249}"/>
                    </a:ext>
                  </a:extLst>
                </p:cNvPr>
                <p:cNvSpPr/>
                <p:nvPr/>
              </p:nvSpPr>
              <p:spPr>
                <a:xfrm>
                  <a:off x="4606920" y="4776120"/>
                  <a:ext cx="664200" cy="203760"/>
                </a:xfrm>
                <a:custGeom>
                  <a:avLst/>
                  <a:gdLst/>
                  <a:ahLst/>
                  <a:cxnLst>
                    <a:cxn ang="3cd4">
                      <a:pos x="hc" y="t"/>
                    </a:cxn>
                    <a:cxn ang="cd2">
                      <a:pos x="l" y="vc"/>
                    </a:cxn>
                    <a:cxn ang="cd4">
                      <a:pos x="hc" y="b"/>
                    </a:cxn>
                    <a:cxn ang="0">
                      <a:pos x="r" y="vc"/>
                    </a:cxn>
                  </a:cxnLst>
                  <a:rect l="l" t="t" r="r" b="b"/>
                  <a:pathLst>
                    <a:path w="1846" h="567">
                      <a:moveTo>
                        <a:pt x="1846" y="113"/>
                      </a:moveTo>
                      <a:cubicBezTo>
                        <a:pt x="1837" y="265"/>
                        <a:pt x="1817" y="417"/>
                        <a:pt x="1789" y="567"/>
                      </a:cubicBezTo>
                      <a:lnTo>
                        <a:pt x="0" y="226"/>
                      </a:lnTo>
                      <a:cubicBezTo>
                        <a:pt x="14" y="149"/>
                        <a:pt x="23" y="76"/>
                        <a:pt x="28" y="0"/>
                      </a:cubicBezTo>
                      <a:close/>
                    </a:path>
                  </a:pathLst>
                </a:custGeom>
                <a:noFill/>
                <a:ln w="25400" cap="flat">
                  <a:solidFill>
                    <a:schemeClr val="bg1"/>
                  </a:solidFill>
                  <a:prstDash val="solid"/>
                  <a:round/>
                </a:ln>
              </p:spPr>
              <p:txBody>
                <a:bodyPr vert="horz" wrap="none" lIns="10080" tIns="10080" rIns="10080" bIns="1008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28" name="Freeform 27">
                  <a:extLst>
                    <a:ext uri="{FF2B5EF4-FFF2-40B4-BE49-F238E27FC236}">
                      <a16:creationId xmlns:a16="http://schemas.microsoft.com/office/drawing/2014/main" xmlns="" id="{E4815A96-CB1C-F848-A405-FE25AE0C0ED2}"/>
                    </a:ext>
                  </a:extLst>
                </p:cNvPr>
                <p:cNvSpPr/>
                <p:nvPr/>
              </p:nvSpPr>
              <p:spPr>
                <a:xfrm>
                  <a:off x="4493160" y="4858200"/>
                  <a:ext cx="757440" cy="646920"/>
                </a:xfrm>
                <a:custGeom>
                  <a:avLst/>
                  <a:gdLst/>
                  <a:ahLst/>
                  <a:cxnLst>
                    <a:cxn ang="3cd4">
                      <a:pos x="hc" y="t"/>
                    </a:cxn>
                    <a:cxn ang="cd2">
                      <a:pos x="l" y="vc"/>
                    </a:cxn>
                    <a:cxn ang="cd4">
                      <a:pos x="hc" y="b"/>
                    </a:cxn>
                    <a:cxn ang="0">
                      <a:pos x="r" y="vc"/>
                    </a:cxn>
                  </a:cxnLst>
                  <a:rect l="l" t="t" r="r" b="b"/>
                  <a:pathLst>
                    <a:path w="2105" h="1798">
                      <a:moveTo>
                        <a:pt x="2105" y="339"/>
                      </a:moveTo>
                      <a:cubicBezTo>
                        <a:pt x="2004" y="867"/>
                        <a:pt x="1789" y="1363"/>
                        <a:pt x="1473" y="1798"/>
                      </a:cubicBezTo>
                      <a:lnTo>
                        <a:pt x="0" y="728"/>
                      </a:lnTo>
                      <a:cubicBezTo>
                        <a:pt x="158" y="511"/>
                        <a:pt x="265" y="263"/>
                        <a:pt x="316" y="0"/>
                      </a:cubicBezTo>
                      <a:close/>
                    </a:path>
                  </a:pathLst>
                </a:custGeom>
                <a:solidFill>
                  <a:schemeClr val="bg2"/>
                </a:solidFill>
                <a:ln w="25400" cap="flat">
                  <a:solidFill>
                    <a:schemeClr val="bg1"/>
                  </a:solid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29" name="Freeform 28">
                  <a:extLst>
                    <a:ext uri="{FF2B5EF4-FFF2-40B4-BE49-F238E27FC236}">
                      <a16:creationId xmlns:a16="http://schemas.microsoft.com/office/drawing/2014/main" xmlns="" id="{4F2D9207-FD87-A546-8D29-72AFB979E384}"/>
                    </a:ext>
                  </a:extLst>
                </p:cNvPr>
                <p:cNvSpPr/>
                <p:nvPr/>
              </p:nvSpPr>
              <p:spPr>
                <a:xfrm>
                  <a:off x="4493160" y="4858200"/>
                  <a:ext cx="757440" cy="646920"/>
                </a:xfrm>
                <a:custGeom>
                  <a:avLst/>
                  <a:gdLst/>
                  <a:ahLst/>
                  <a:cxnLst>
                    <a:cxn ang="3cd4">
                      <a:pos x="hc" y="t"/>
                    </a:cxn>
                    <a:cxn ang="cd2">
                      <a:pos x="l" y="vc"/>
                    </a:cxn>
                    <a:cxn ang="cd4">
                      <a:pos x="hc" y="b"/>
                    </a:cxn>
                    <a:cxn ang="0">
                      <a:pos x="r" y="vc"/>
                    </a:cxn>
                  </a:cxnLst>
                  <a:rect l="l" t="t" r="r" b="b"/>
                  <a:pathLst>
                    <a:path w="2105" h="1798">
                      <a:moveTo>
                        <a:pt x="2105" y="339"/>
                      </a:moveTo>
                      <a:cubicBezTo>
                        <a:pt x="2004" y="867"/>
                        <a:pt x="1789" y="1363"/>
                        <a:pt x="1473" y="1798"/>
                      </a:cubicBezTo>
                      <a:lnTo>
                        <a:pt x="0" y="728"/>
                      </a:lnTo>
                      <a:cubicBezTo>
                        <a:pt x="158" y="511"/>
                        <a:pt x="265" y="263"/>
                        <a:pt x="316" y="0"/>
                      </a:cubicBezTo>
                      <a:close/>
                    </a:path>
                  </a:pathLst>
                </a:custGeom>
                <a:noFill/>
                <a:ln w="25400" cap="flat">
                  <a:solidFill>
                    <a:schemeClr val="bg1"/>
                  </a:solidFill>
                  <a:prstDash val="solid"/>
                  <a:round/>
                </a:ln>
              </p:spPr>
              <p:txBody>
                <a:bodyPr vert="horz" wrap="none" lIns="10080" tIns="10080" rIns="10080" bIns="1008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30" name="Freeform 29">
                  <a:extLst>
                    <a:ext uri="{FF2B5EF4-FFF2-40B4-BE49-F238E27FC236}">
                      <a16:creationId xmlns:a16="http://schemas.microsoft.com/office/drawing/2014/main" xmlns="" id="{E5D58CE5-02FF-F448-81CF-11DCF00D8871}"/>
                    </a:ext>
                  </a:extLst>
                </p:cNvPr>
                <p:cNvSpPr/>
                <p:nvPr/>
              </p:nvSpPr>
              <p:spPr>
                <a:xfrm>
                  <a:off x="2856960" y="5084640"/>
                  <a:ext cx="2166120" cy="960480"/>
                </a:xfrm>
                <a:custGeom>
                  <a:avLst/>
                  <a:gdLst/>
                  <a:ahLst/>
                  <a:cxnLst>
                    <a:cxn ang="3cd4">
                      <a:pos x="hc" y="t"/>
                    </a:cxn>
                    <a:cxn ang="cd2">
                      <a:pos x="l" y="vc"/>
                    </a:cxn>
                    <a:cxn ang="cd4">
                      <a:pos x="hc" y="b"/>
                    </a:cxn>
                    <a:cxn ang="0">
                      <a:pos x="r" y="vc"/>
                    </a:cxn>
                  </a:cxnLst>
                  <a:rect l="l" t="t" r="r" b="b"/>
                  <a:pathLst>
                    <a:path w="6018" h="2669">
                      <a:moveTo>
                        <a:pt x="6018" y="1168"/>
                      </a:moveTo>
                      <a:cubicBezTo>
                        <a:pt x="4837" y="2796"/>
                        <a:pt x="2559" y="3155"/>
                        <a:pt x="934" y="1972"/>
                      </a:cubicBezTo>
                      <a:cubicBezTo>
                        <a:pt x="561" y="1701"/>
                        <a:pt x="245" y="1366"/>
                        <a:pt x="0" y="976"/>
                      </a:cubicBezTo>
                      <a:lnTo>
                        <a:pt x="1538" y="0"/>
                      </a:lnTo>
                      <a:cubicBezTo>
                        <a:pt x="2077" y="849"/>
                        <a:pt x="3203" y="1100"/>
                        <a:pt x="4049" y="561"/>
                      </a:cubicBezTo>
                      <a:cubicBezTo>
                        <a:pt x="4244" y="437"/>
                        <a:pt x="4411" y="279"/>
                        <a:pt x="4546" y="93"/>
                      </a:cubicBezTo>
                      <a:close/>
                    </a:path>
                  </a:pathLst>
                </a:custGeom>
                <a:solidFill>
                  <a:schemeClr val="bg2"/>
                </a:solidFill>
                <a:ln w="25400" cap="flat">
                  <a:solidFill>
                    <a:schemeClr val="bg1"/>
                  </a:solid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31" name="Freeform 30">
                  <a:extLst>
                    <a:ext uri="{FF2B5EF4-FFF2-40B4-BE49-F238E27FC236}">
                      <a16:creationId xmlns:a16="http://schemas.microsoft.com/office/drawing/2014/main" xmlns="" id="{FF1B0E05-C5AD-DF48-8442-4968EB6BC8C5}"/>
                    </a:ext>
                  </a:extLst>
                </p:cNvPr>
                <p:cNvSpPr/>
                <p:nvPr/>
              </p:nvSpPr>
              <p:spPr>
                <a:xfrm>
                  <a:off x="2856960" y="5084640"/>
                  <a:ext cx="2166120" cy="960480"/>
                </a:xfrm>
                <a:custGeom>
                  <a:avLst/>
                  <a:gdLst/>
                  <a:ahLst/>
                  <a:cxnLst>
                    <a:cxn ang="3cd4">
                      <a:pos x="hc" y="t"/>
                    </a:cxn>
                    <a:cxn ang="cd2">
                      <a:pos x="l" y="vc"/>
                    </a:cxn>
                    <a:cxn ang="cd4">
                      <a:pos x="hc" y="b"/>
                    </a:cxn>
                    <a:cxn ang="0">
                      <a:pos x="r" y="vc"/>
                    </a:cxn>
                  </a:cxnLst>
                  <a:rect l="l" t="t" r="r" b="b"/>
                  <a:pathLst>
                    <a:path w="6018" h="2669">
                      <a:moveTo>
                        <a:pt x="6018" y="1168"/>
                      </a:moveTo>
                      <a:cubicBezTo>
                        <a:pt x="4837" y="2796"/>
                        <a:pt x="2559" y="3155"/>
                        <a:pt x="934" y="1972"/>
                      </a:cubicBezTo>
                      <a:cubicBezTo>
                        <a:pt x="561" y="1701"/>
                        <a:pt x="245" y="1366"/>
                        <a:pt x="0" y="976"/>
                      </a:cubicBezTo>
                      <a:lnTo>
                        <a:pt x="1538" y="0"/>
                      </a:lnTo>
                      <a:cubicBezTo>
                        <a:pt x="2077" y="849"/>
                        <a:pt x="3203" y="1100"/>
                        <a:pt x="4049" y="561"/>
                      </a:cubicBezTo>
                      <a:cubicBezTo>
                        <a:pt x="4244" y="437"/>
                        <a:pt x="4411" y="279"/>
                        <a:pt x="4546" y="93"/>
                      </a:cubicBezTo>
                      <a:close/>
                    </a:path>
                  </a:pathLst>
                </a:custGeom>
                <a:noFill/>
                <a:ln w="25400" cap="flat">
                  <a:solidFill>
                    <a:schemeClr val="bg1"/>
                  </a:solidFill>
                  <a:prstDash val="solid"/>
                  <a:round/>
                </a:ln>
              </p:spPr>
              <p:txBody>
                <a:bodyPr vert="horz" wrap="none" lIns="10080" tIns="10080" rIns="10080" bIns="1008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32" name="Freeform 31">
                  <a:extLst>
                    <a:ext uri="{FF2B5EF4-FFF2-40B4-BE49-F238E27FC236}">
                      <a16:creationId xmlns:a16="http://schemas.microsoft.com/office/drawing/2014/main" xmlns="" id="{62E963A5-1CEB-5142-98D3-CCB2A280F07F}"/>
                    </a:ext>
                  </a:extLst>
                </p:cNvPr>
                <p:cNvSpPr/>
                <p:nvPr/>
              </p:nvSpPr>
              <p:spPr>
                <a:xfrm>
                  <a:off x="2652840" y="4176720"/>
                  <a:ext cx="757440" cy="1260360"/>
                </a:xfrm>
                <a:custGeom>
                  <a:avLst/>
                  <a:gdLst/>
                  <a:ahLst/>
                  <a:cxnLst>
                    <a:cxn ang="3cd4">
                      <a:pos x="hc" y="t"/>
                    </a:cxn>
                    <a:cxn ang="cd2">
                      <a:pos x="l" y="vc"/>
                    </a:cxn>
                    <a:cxn ang="cd4">
                      <a:pos x="hc" y="b"/>
                    </a:cxn>
                    <a:cxn ang="0">
                      <a:pos x="r" y="vc"/>
                    </a:cxn>
                  </a:cxnLst>
                  <a:rect l="l" t="t" r="r" b="b"/>
                  <a:pathLst>
                    <a:path w="2105" h="3502">
                      <a:moveTo>
                        <a:pt x="567" y="3502"/>
                      </a:moveTo>
                      <a:cubicBezTo>
                        <a:pt x="-102" y="2449"/>
                        <a:pt x="-184" y="1129"/>
                        <a:pt x="347" y="0"/>
                      </a:cubicBezTo>
                      <a:lnTo>
                        <a:pt x="1995" y="776"/>
                      </a:lnTo>
                      <a:cubicBezTo>
                        <a:pt x="1730" y="1340"/>
                        <a:pt x="1772" y="2001"/>
                        <a:pt x="2105" y="2526"/>
                      </a:cubicBezTo>
                      <a:close/>
                    </a:path>
                  </a:pathLst>
                </a:custGeom>
                <a:solidFill>
                  <a:schemeClr val="tx1"/>
                </a:solidFill>
                <a:ln w="25400" cap="flat">
                  <a:solidFill>
                    <a:schemeClr val="bg1"/>
                  </a:solid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33" name="Freeform 32">
                  <a:extLst>
                    <a:ext uri="{FF2B5EF4-FFF2-40B4-BE49-F238E27FC236}">
                      <a16:creationId xmlns:a16="http://schemas.microsoft.com/office/drawing/2014/main" xmlns="" id="{6A4FF99C-3FA9-F840-B6C0-7B95989AA16C}"/>
                    </a:ext>
                  </a:extLst>
                </p:cNvPr>
                <p:cNvSpPr/>
                <p:nvPr/>
              </p:nvSpPr>
              <p:spPr>
                <a:xfrm>
                  <a:off x="2652840" y="4176720"/>
                  <a:ext cx="757440" cy="1260360"/>
                </a:xfrm>
                <a:custGeom>
                  <a:avLst/>
                  <a:gdLst/>
                  <a:ahLst/>
                  <a:cxnLst>
                    <a:cxn ang="3cd4">
                      <a:pos x="hc" y="t"/>
                    </a:cxn>
                    <a:cxn ang="cd2">
                      <a:pos x="l" y="vc"/>
                    </a:cxn>
                    <a:cxn ang="cd4">
                      <a:pos x="hc" y="b"/>
                    </a:cxn>
                    <a:cxn ang="0">
                      <a:pos x="r" y="vc"/>
                    </a:cxn>
                  </a:cxnLst>
                  <a:rect l="l" t="t" r="r" b="b"/>
                  <a:pathLst>
                    <a:path w="2105" h="3502">
                      <a:moveTo>
                        <a:pt x="567" y="3502"/>
                      </a:moveTo>
                      <a:cubicBezTo>
                        <a:pt x="-102" y="2449"/>
                        <a:pt x="-184" y="1129"/>
                        <a:pt x="347" y="0"/>
                      </a:cubicBezTo>
                      <a:lnTo>
                        <a:pt x="1995" y="776"/>
                      </a:lnTo>
                      <a:cubicBezTo>
                        <a:pt x="1730" y="1340"/>
                        <a:pt x="1772" y="2001"/>
                        <a:pt x="2105" y="2526"/>
                      </a:cubicBezTo>
                      <a:close/>
                    </a:path>
                  </a:pathLst>
                </a:custGeom>
                <a:noFill/>
                <a:ln w="25400" cap="flat">
                  <a:solidFill>
                    <a:schemeClr val="bg1"/>
                  </a:solidFill>
                  <a:prstDash val="solid"/>
                  <a:round/>
                </a:ln>
              </p:spPr>
              <p:txBody>
                <a:bodyPr vert="horz" wrap="none" lIns="10080" tIns="10080" rIns="10080" bIns="1008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34" name="Freeform 33">
                  <a:extLst>
                    <a:ext uri="{FF2B5EF4-FFF2-40B4-BE49-F238E27FC236}">
                      <a16:creationId xmlns:a16="http://schemas.microsoft.com/office/drawing/2014/main" xmlns="" id="{2CE84690-B6AC-8549-9AE2-2FFF7A746020}"/>
                    </a:ext>
                  </a:extLst>
                </p:cNvPr>
                <p:cNvSpPr/>
                <p:nvPr/>
              </p:nvSpPr>
              <p:spPr>
                <a:xfrm>
                  <a:off x="2777760" y="3674879"/>
                  <a:ext cx="799920" cy="780840"/>
                </a:xfrm>
                <a:custGeom>
                  <a:avLst/>
                  <a:gdLst/>
                  <a:ahLst/>
                  <a:cxnLst>
                    <a:cxn ang="3cd4">
                      <a:pos x="hc" y="t"/>
                    </a:cxn>
                    <a:cxn ang="cd2">
                      <a:pos x="l" y="vc"/>
                    </a:cxn>
                    <a:cxn ang="cd4">
                      <a:pos x="hc" y="b"/>
                    </a:cxn>
                    <a:cxn ang="0">
                      <a:pos x="r" y="vc"/>
                    </a:cxn>
                  </a:cxnLst>
                  <a:rect l="l" t="t" r="r" b="b"/>
                  <a:pathLst>
                    <a:path w="2223" h="2170">
                      <a:moveTo>
                        <a:pt x="0" y="1394"/>
                      </a:moveTo>
                      <a:cubicBezTo>
                        <a:pt x="262" y="838"/>
                        <a:pt x="657" y="358"/>
                        <a:pt x="1154" y="0"/>
                      </a:cubicBezTo>
                      <a:lnTo>
                        <a:pt x="2223" y="1473"/>
                      </a:lnTo>
                      <a:cubicBezTo>
                        <a:pt x="1975" y="1653"/>
                        <a:pt x="1778" y="1893"/>
                        <a:pt x="1645" y="2170"/>
                      </a:cubicBezTo>
                      <a:close/>
                    </a:path>
                  </a:pathLst>
                </a:custGeom>
                <a:solidFill>
                  <a:schemeClr val="tx1"/>
                </a:solidFill>
                <a:ln w="25400" cap="flat">
                  <a:solidFill>
                    <a:schemeClr val="bg1"/>
                  </a:solid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35" name="Freeform 34">
                  <a:extLst>
                    <a:ext uri="{FF2B5EF4-FFF2-40B4-BE49-F238E27FC236}">
                      <a16:creationId xmlns:a16="http://schemas.microsoft.com/office/drawing/2014/main" xmlns="" id="{27628C31-5C45-474C-B201-7E55AA8B49B3}"/>
                    </a:ext>
                  </a:extLst>
                </p:cNvPr>
                <p:cNvSpPr/>
                <p:nvPr/>
              </p:nvSpPr>
              <p:spPr>
                <a:xfrm>
                  <a:off x="2777760" y="3674879"/>
                  <a:ext cx="799920" cy="780840"/>
                </a:xfrm>
                <a:custGeom>
                  <a:avLst/>
                  <a:gdLst/>
                  <a:ahLst/>
                  <a:cxnLst>
                    <a:cxn ang="3cd4">
                      <a:pos x="hc" y="t"/>
                    </a:cxn>
                    <a:cxn ang="cd2">
                      <a:pos x="l" y="vc"/>
                    </a:cxn>
                    <a:cxn ang="cd4">
                      <a:pos x="hc" y="b"/>
                    </a:cxn>
                    <a:cxn ang="0">
                      <a:pos x="r" y="vc"/>
                    </a:cxn>
                  </a:cxnLst>
                  <a:rect l="l" t="t" r="r" b="b"/>
                  <a:pathLst>
                    <a:path w="2223" h="2170">
                      <a:moveTo>
                        <a:pt x="0" y="1394"/>
                      </a:moveTo>
                      <a:cubicBezTo>
                        <a:pt x="262" y="838"/>
                        <a:pt x="657" y="358"/>
                        <a:pt x="1154" y="0"/>
                      </a:cubicBezTo>
                      <a:lnTo>
                        <a:pt x="2223" y="1473"/>
                      </a:lnTo>
                      <a:cubicBezTo>
                        <a:pt x="1975" y="1653"/>
                        <a:pt x="1778" y="1893"/>
                        <a:pt x="1645" y="2170"/>
                      </a:cubicBezTo>
                      <a:close/>
                    </a:path>
                  </a:pathLst>
                </a:custGeom>
                <a:noFill/>
                <a:ln w="25400" cap="flat">
                  <a:solidFill>
                    <a:schemeClr val="bg1"/>
                  </a:solidFill>
                  <a:prstDash val="solid"/>
                  <a:round/>
                </a:ln>
              </p:spPr>
              <p:txBody>
                <a:bodyPr vert="horz" wrap="none" lIns="10080" tIns="10080" rIns="10080" bIns="1008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36" name="Freeform 35">
                  <a:extLst>
                    <a:ext uri="{FF2B5EF4-FFF2-40B4-BE49-F238E27FC236}">
                      <a16:creationId xmlns:a16="http://schemas.microsoft.com/office/drawing/2014/main" xmlns="" id="{9A0EA77F-1F55-3940-B9E4-E6CBD18A6C44}"/>
                    </a:ext>
                  </a:extLst>
                </p:cNvPr>
                <p:cNvSpPr/>
                <p:nvPr/>
              </p:nvSpPr>
              <p:spPr>
                <a:xfrm>
                  <a:off x="3193200" y="3488040"/>
                  <a:ext cx="567360" cy="716760"/>
                </a:xfrm>
                <a:custGeom>
                  <a:avLst/>
                  <a:gdLst/>
                  <a:ahLst/>
                  <a:cxnLst>
                    <a:cxn ang="3cd4">
                      <a:pos x="hc" y="t"/>
                    </a:cxn>
                    <a:cxn ang="cd2">
                      <a:pos x="l" y="vc"/>
                    </a:cxn>
                    <a:cxn ang="cd4">
                      <a:pos x="hc" y="b"/>
                    </a:cxn>
                    <a:cxn ang="0">
                      <a:pos x="r" y="vc"/>
                    </a:cxn>
                  </a:cxnLst>
                  <a:rect l="l" t="t" r="r" b="b"/>
                  <a:pathLst>
                    <a:path w="1577" h="1992">
                      <a:moveTo>
                        <a:pt x="0" y="516"/>
                      </a:moveTo>
                      <a:cubicBezTo>
                        <a:pt x="310" y="290"/>
                        <a:pt x="652" y="118"/>
                        <a:pt x="1016" y="0"/>
                      </a:cubicBezTo>
                      <a:lnTo>
                        <a:pt x="1577" y="1732"/>
                      </a:lnTo>
                      <a:cubicBezTo>
                        <a:pt x="1397" y="1792"/>
                        <a:pt x="1225" y="1879"/>
                        <a:pt x="1069" y="1992"/>
                      </a:cubicBezTo>
                      <a:close/>
                    </a:path>
                  </a:pathLst>
                </a:custGeom>
                <a:solidFill>
                  <a:schemeClr val="accent4"/>
                </a:solidFill>
                <a:ln w="25400" cap="flat">
                  <a:solidFill>
                    <a:schemeClr val="bg1"/>
                  </a:solid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37" name="Freeform 36">
                  <a:extLst>
                    <a:ext uri="{FF2B5EF4-FFF2-40B4-BE49-F238E27FC236}">
                      <a16:creationId xmlns:a16="http://schemas.microsoft.com/office/drawing/2014/main" xmlns="" id="{8D5A0333-F88B-F34D-95B8-EB1C4A3B555C}"/>
                    </a:ext>
                  </a:extLst>
                </p:cNvPr>
                <p:cNvSpPr/>
                <p:nvPr/>
              </p:nvSpPr>
              <p:spPr>
                <a:xfrm>
                  <a:off x="3193200" y="3488040"/>
                  <a:ext cx="567360" cy="716760"/>
                </a:xfrm>
                <a:custGeom>
                  <a:avLst/>
                  <a:gdLst/>
                  <a:ahLst/>
                  <a:cxnLst>
                    <a:cxn ang="3cd4">
                      <a:pos x="hc" y="t"/>
                    </a:cxn>
                    <a:cxn ang="cd2">
                      <a:pos x="l" y="vc"/>
                    </a:cxn>
                    <a:cxn ang="cd4">
                      <a:pos x="hc" y="b"/>
                    </a:cxn>
                    <a:cxn ang="0">
                      <a:pos x="r" y="vc"/>
                    </a:cxn>
                  </a:cxnLst>
                  <a:rect l="l" t="t" r="r" b="b"/>
                  <a:pathLst>
                    <a:path w="1577" h="1992">
                      <a:moveTo>
                        <a:pt x="0" y="516"/>
                      </a:moveTo>
                      <a:cubicBezTo>
                        <a:pt x="310" y="290"/>
                        <a:pt x="652" y="118"/>
                        <a:pt x="1016" y="0"/>
                      </a:cubicBezTo>
                      <a:lnTo>
                        <a:pt x="1577" y="1732"/>
                      </a:lnTo>
                      <a:cubicBezTo>
                        <a:pt x="1397" y="1792"/>
                        <a:pt x="1225" y="1879"/>
                        <a:pt x="1069" y="1992"/>
                      </a:cubicBezTo>
                      <a:close/>
                    </a:path>
                  </a:pathLst>
                </a:custGeom>
                <a:noFill/>
                <a:ln w="25400" cap="flat">
                  <a:solidFill>
                    <a:schemeClr val="bg1"/>
                  </a:solidFill>
                  <a:prstDash val="solid"/>
                  <a:round/>
                </a:ln>
              </p:spPr>
              <p:txBody>
                <a:bodyPr vert="horz" wrap="none" lIns="10080" tIns="10080" rIns="10080" bIns="1008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38" name="Freeform 37">
                  <a:extLst>
                    <a:ext uri="{FF2B5EF4-FFF2-40B4-BE49-F238E27FC236}">
                      <a16:creationId xmlns:a16="http://schemas.microsoft.com/office/drawing/2014/main" xmlns="" id="{2F4A0FB1-004C-F046-9392-548022064A14}"/>
                    </a:ext>
                  </a:extLst>
                </p:cNvPr>
                <p:cNvSpPr/>
                <p:nvPr/>
              </p:nvSpPr>
              <p:spPr>
                <a:xfrm>
                  <a:off x="3558960" y="3423959"/>
                  <a:ext cx="405000" cy="687239"/>
                </a:xfrm>
                <a:custGeom>
                  <a:avLst/>
                  <a:gdLst/>
                  <a:ahLst/>
                  <a:cxnLst>
                    <a:cxn ang="3cd4">
                      <a:pos x="hc" y="t"/>
                    </a:cxn>
                    <a:cxn ang="cd2">
                      <a:pos x="l" y="vc"/>
                    </a:cxn>
                    <a:cxn ang="cd4">
                      <a:pos x="hc" y="b"/>
                    </a:cxn>
                    <a:cxn ang="0">
                      <a:pos x="r" y="vc"/>
                    </a:cxn>
                  </a:cxnLst>
                  <a:rect l="l" t="t" r="r" b="b"/>
                  <a:pathLst>
                    <a:path w="1126" h="1910">
                      <a:moveTo>
                        <a:pt x="0" y="178"/>
                      </a:moveTo>
                      <a:cubicBezTo>
                        <a:pt x="364" y="59"/>
                        <a:pt x="742" y="0"/>
                        <a:pt x="1126" y="0"/>
                      </a:cubicBezTo>
                      <a:lnTo>
                        <a:pt x="1126" y="1820"/>
                      </a:lnTo>
                      <a:cubicBezTo>
                        <a:pt x="934" y="1820"/>
                        <a:pt x="745" y="1851"/>
                        <a:pt x="564" y="1910"/>
                      </a:cubicBezTo>
                      <a:close/>
                    </a:path>
                  </a:pathLst>
                </a:custGeom>
                <a:solidFill>
                  <a:schemeClr val="accent4"/>
                </a:solidFill>
                <a:ln w="25400" cap="flat">
                  <a:solidFill>
                    <a:schemeClr val="bg1"/>
                  </a:solid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39" name="Freeform 38">
                  <a:extLst>
                    <a:ext uri="{FF2B5EF4-FFF2-40B4-BE49-F238E27FC236}">
                      <a16:creationId xmlns:a16="http://schemas.microsoft.com/office/drawing/2014/main" xmlns="" id="{94D3C4DE-2920-3642-8046-E3AA2BC99FB9}"/>
                    </a:ext>
                  </a:extLst>
                </p:cNvPr>
                <p:cNvSpPr/>
                <p:nvPr/>
              </p:nvSpPr>
              <p:spPr>
                <a:xfrm>
                  <a:off x="3558960" y="3423959"/>
                  <a:ext cx="405000" cy="687239"/>
                </a:xfrm>
                <a:custGeom>
                  <a:avLst/>
                  <a:gdLst/>
                  <a:ahLst/>
                  <a:cxnLst>
                    <a:cxn ang="3cd4">
                      <a:pos x="hc" y="t"/>
                    </a:cxn>
                    <a:cxn ang="cd2">
                      <a:pos x="l" y="vc"/>
                    </a:cxn>
                    <a:cxn ang="cd4">
                      <a:pos x="hc" y="b"/>
                    </a:cxn>
                    <a:cxn ang="0">
                      <a:pos x="r" y="vc"/>
                    </a:cxn>
                  </a:cxnLst>
                  <a:rect l="l" t="t" r="r" b="b"/>
                  <a:pathLst>
                    <a:path w="1126" h="1910">
                      <a:moveTo>
                        <a:pt x="0" y="178"/>
                      </a:moveTo>
                      <a:cubicBezTo>
                        <a:pt x="364" y="59"/>
                        <a:pt x="742" y="0"/>
                        <a:pt x="1126" y="0"/>
                      </a:cubicBezTo>
                      <a:lnTo>
                        <a:pt x="1126" y="1820"/>
                      </a:lnTo>
                      <a:cubicBezTo>
                        <a:pt x="934" y="1820"/>
                        <a:pt x="745" y="1851"/>
                        <a:pt x="564" y="1910"/>
                      </a:cubicBezTo>
                      <a:close/>
                    </a:path>
                  </a:pathLst>
                </a:custGeom>
                <a:noFill/>
                <a:ln w="25400" cap="flat">
                  <a:solidFill>
                    <a:schemeClr val="bg1"/>
                  </a:solidFill>
                  <a:prstDash val="solid"/>
                  <a:round/>
                </a:ln>
              </p:spPr>
              <p:txBody>
                <a:bodyPr vert="horz" wrap="none" lIns="10080" tIns="10080" rIns="10080" bIns="1008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grpSp>
          <p:sp>
            <p:nvSpPr>
              <p:cNvPr id="10" name="Rectangle 9">
                <a:extLst>
                  <a:ext uri="{FF2B5EF4-FFF2-40B4-BE49-F238E27FC236}">
                    <a16:creationId xmlns:a16="http://schemas.microsoft.com/office/drawing/2014/main" xmlns="" id="{06959D06-5DE1-4C48-8567-155647E3F757}"/>
                  </a:ext>
                </a:extLst>
              </p:cNvPr>
              <p:cNvSpPr/>
              <p:nvPr/>
            </p:nvSpPr>
            <p:spPr>
              <a:xfrm>
                <a:off x="5824728" y="3690574"/>
                <a:ext cx="603050" cy="338554"/>
              </a:xfrm>
              <a:prstGeom prst="rect">
                <a:avLst/>
              </a:prstGeom>
            </p:spPr>
            <p:txBody>
              <a:bodyPr wrap="none">
                <a:spAutoFit/>
              </a:bodyPr>
              <a:lstStyle/>
              <a:p>
                <a:pPr algn="ctr"/>
                <a:r>
                  <a:rPr lang="en-US" sz="1600" b="1" dirty="0">
                    <a:solidFill>
                      <a:schemeClr val="bg1"/>
                    </a:solidFill>
                  </a:rPr>
                  <a:t>31%</a:t>
                </a:r>
                <a:endParaRPr lang="en-US" sz="1600" b="1" dirty="0"/>
              </a:p>
            </p:txBody>
          </p:sp>
          <p:sp>
            <p:nvSpPr>
              <p:cNvPr id="11" name="Rectangle 10">
                <a:extLst>
                  <a:ext uri="{FF2B5EF4-FFF2-40B4-BE49-F238E27FC236}">
                    <a16:creationId xmlns:a16="http://schemas.microsoft.com/office/drawing/2014/main" xmlns="" id="{6E905A3D-7719-4240-8909-29C5235B9C12}"/>
                  </a:ext>
                </a:extLst>
              </p:cNvPr>
              <p:cNvSpPr/>
              <p:nvPr/>
            </p:nvSpPr>
            <p:spPr>
              <a:xfrm>
                <a:off x="6989359" y="1942503"/>
                <a:ext cx="498855" cy="276999"/>
              </a:xfrm>
              <a:prstGeom prst="rect">
                <a:avLst/>
              </a:prstGeom>
            </p:spPr>
            <p:txBody>
              <a:bodyPr wrap="none">
                <a:spAutoFit/>
              </a:bodyPr>
              <a:lstStyle/>
              <a:p>
                <a:pPr algn="ctr"/>
                <a:r>
                  <a:rPr lang="en-US" sz="1200" b="1" dirty="0">
                    <a:solidFill>
                      <a:schemeClr val="bg1"/>
                    </a:solidFill>
                  </a:rPr>
                  <a:t>13%</a:t>
                </a:r>
                <a:endParaRPr lang="en-US" sz="1200" b="1" dirty="0"/>
              </a:p>
            </p:txBody>
          </p:sp>
          <p:sp>
            <p:nvSpPr>
              <p:cNvPr id="12" name="Rectangle 11">
                <a:extLst>
                  <a:ext uri="{FF2B5EF4-FFF2-40B4-BE49-F238E27FC236}">
                    <a16:creationId xmlns:a16="http://schemas.microsoft.com/office/drawing/2014/main" xmlns="" id="{51E131E1-E7FE-0C45-8C56-D777217717BD}"/>
                  </a:ext>
                </a:extLst>
              </p:cNvPr>
              <p:cNvSpPr/>
              <p:nvPr/>
            </p:nvSpPr>
            <p:spPr>
              <a:xfrm>
                <a:off x="6308931" y="1335602"/>
                <a:ext cx="498855" cy="276999"/>
              </a:xfrm>
              <a:prstGeom prst="rect">
                <a:avLst/>
              </a:prstGeom>
            </p:spPr>
            <p:txBody>
              <a:bodyPr wrap="none">
                <a:spAutoFit/>
              </a:bodyPr>
              <a:lstStyle/>
              <a:p>
                <a:pPr algn="ctr"/>
                <a:r>
                  <a:rPr lang="en-US" sz="1200" b="1" dirty="0">
                    <a:solidFill>
                      <a:schemeClr val="bg1"/>
                    </a:solidFill>
                  </a:rPr>
                  <a:t>11%</a:t>
                </a:r>
                <a:endParaRPr lang="en-US" sz="1200" b="1" dirty="0"/>
              </a:p>
            </p:txBody>
          </p:sp>
          <p:sp>
            <p:nvSpPr>
              <p:cNvPr id="13" name="Rectangle 12">
                <a:extLst>
                  <a:ext uri="{FF2B5EF4-FFF2-40B4-BE49-F238E27FC236}">
                    <a16:creationId xmlns:a16="http://schemas.microsoft.com/office/drawing/2014/main" xmlns="" id="{41D64D96-925A-5045-9576-A107E959D48A}"/>
                  </a:ext>
                </a:extLst>
              </p:cNvPr>
              <p:cNvSpPr/>
              <p:nvPr/>
            </p:nvSpPr>
            <p:spPr>
              <a:xfrm>
                <a:off x="4617814" y="2526284"/>
                <a:ext cx="603050" cy="338554"/>
              </a:xfrm>
              <a:prstGeom prst="rect">
                <a:avLst/>
              </a:prstGeom>
            </p:spPr>
            <p:txBody>
              <a:bodyPr wrap="none">
                <a:spAutoFit/>
              </a:bodyPr>
              <a:lstStyle/>
              <a:p>
                <a:pPr algn="ctr"/>
                <a:r>
                  <a:rPr lang="en-US" sz="1600" b="1" dirty="0">
                    <a:solidFill>
                      <a:schemeClr val="bg1"/>
                    </a:solidFill>
                  </a:rPr>
                  <a:t>16%</a:t>
                </a:r>
                <a:endParaRPr lang="en-US" sz="1600" b="1" dirty="0"/>
              </a:p>
            </p:txBody>
          </p:sp>
          <p:sp>
            <p:nvSpPr>
              <p:cNvPr id="14" name="Rectangle 13">
                <a:extLst>
                  <a:ext uri="{FF2B5EF4-FFF2-40B4-BE49-F238E27FC236}">
                    <a16:creationId xmlns:a16="http://schemas.microsoft.com/office/drawing/2014/main" xmlns="" id="{01A02273-0F78-584F-A47F-DF5400A413AC}"/>
                  </a:ext>
                </a:extLst>
              </p:cNvPr>
              <p:cNvSpPr/>
              <p:nvPr/>
            </p:nvSpPr>
            <p:spPr>
              <a:xfrm>
                <a:off x="4994902" y="1705723"/>
                <a:ext cx="391453" cy="261610"/>
              </a:xfrm>
              <a:prstGeom prst="rect">
                <a:avLst/>
              </a:prstGeom>
            </p:spPr>
            <p:txBody>
              <a:bodyPr wrap="none">
                <a:spAutoFit/>
              </a:bodyPr>
              <a:lstStyle/>
              <a:p>
                <a:pPr algn="ctr"/>
                <a:r>
                  <a:rPr lang="en-US" sz="1100" dirty="0">
                    <a:solidFill>
                      <a:schemeClr val="bg1"/>
                    </a:solidFill>
                  </a:rPr>
                  <a:t>8%</a:t>
                </a:r>
                <a:endParaRPr lang="en-US" sz="1100" dirty="0"/>
              </a:p>
            </p:txBody>
          </p:sp>
          <p:sp>
            <p:nvSpPr>
              <p:cNvPr id="15" name="Rectangle 14">
                <a:extLst>
                  <a:ext uri="{FF2B5EF4-FFF2-40B4-BE49-F238E27FC236}">
                    <a16:creationId xmlns:a16="http://schemas.microsoft.com/office/drawing/2014/main" xmlns="" id="{D9C9B521-F4BF-384C-9152-006D738644A7}"/>
                  </a:ext>
                </a:extLst>
              </p:cNvPr>
              <p:cNvSpPr/>
              <p:nvPr/>
            </p:nvSpPr>
            <p:spPr>
              <a:xfrm>
                <a:off x="5416243" y="1410225"/>
                <a:ext cx="328936" cy="215444"/>
              </a:xfrm>
              <a:prstGeom prst="rect">
                <a:avLst/>
              </a:prstGeom>
            </p:spPr>
            <p:txBody>
              <a:bodyPr wrap="none">
                <a:spAutoFit/>
              </a:bodyPr>
              <a:lstStyle/>
              <a:p>
                <a:pPr algn="ctr"/>
                <a:r>
                  <a:rPr lang="en-US" sz="800" dirty="0">
                    <a:solidFill>
                      <a:schemeClr val="bg1"/>
                    </a:solidFill>
                  </a:rPr>
                  <a:t>5%</a:t>
                </a:r>
                <a:endParaRPr lang="en-US" sz="800" dirty="0"/>
              </a:p>
            </p:txBody>
          </p:sp>
          <p:sp>
            <p:nvSpPr>
              <p:cNvPr id="16" name="Rectangle 15">
                <a:extLst>
                  <a:ext uri="{FF2B5EF4-FFF2-40B4-BE49-F238E27FC236}">
                    <a16:creationId xmlns:a16="http://schemas.microsoft.com/office/drawing/2014/main" xmlns="" id="{D0B41AD2-B857-154D-B1C9-CC4999342F28}"/>
                  </a:ext>
                </a:extLst>
              </p:cNvPr>
              <p:cNvSpPr/>
              <p:nvPr/>
            </p:nvSpPr>
            <p:spPr>
              <a:xfrm>
                <a:off x="5790910" y="1300440"/>
                <a:ext cx="328936" cy="215444"/>
              </a:xfrm>
              <a:prstGeom prst="rect">
                <a:avLst/>
              </a:prstGeom>
            </p:spPr>
            <p:txBody>
              <a:bodyPr wrap="none">
                <a:spAutoFit/>
              </a:bodyPr>
              <a:lstStyle/>
              <a:p>
                <a:pPr algn="ctr"/>
                <a:r>
                  <a:rPr lang="en-US" sz="800" dirty="0">
                    <a:solidFill>
                      <a:schemeClr val="bg1"/>
                    </a:solidFill>
                  </a:rPr>
                  <a:t>5%</a:t>
                </a:r>
                <a:endParaRPr lang="en-US" sz="800" dirty="0"/>
              </a:p>
            </p:txBody>
          </p:sp>
          <p:sp>
            <p:nvSpPr>
              <p:cNvPr id="17" name="Rectangle 16">
                <a:extLst>
                  <a:ext uri="{FF2B5EF4-FFF2-40B4-BE49-F238E27FC236}">
                    <a16:creationId xmlns:a16="http://schemas.microsoft.com/office/drawing/2014/main" xmlns="" id="{BFB21BEA-0A19-3344-9B7C-73430CF71F04}"/>
                  </a:ext>
                </a:extLst>
              </p:cNvPr>
              <p:cNvSpPr/>
              <p:nvPr/>
            </p:nvSpPr>
            <p:spPr>
              <a:xfrm>
                <a:off x="7112736" y="3000530"/>
                <a:ext cx="380232" cy="261610"/>
              </a:xfrm>
              <a:prstGeom prst="rect">
                <a:avLst/>
              </a:prstGeom>
            </p:spPr>
            <p:txBody>
              <a:bodyPr wrap="none">
                <a:spAutoFit/>
              </a:bodyPr>
              <a:lstStyle/>
              <a:p>
                <a:pPr algn="ctr"/>
                <a:r>
                  <a:rPr lang="en-US" sz="1100" dirty="0">
                    <a:solidFill>
                      <a:schemeClr val="bg1"/>
                    </a:solidFill>
                  </a:rPr>
                  <a:t>7%</a:t>
                </a:r>
                <a:endParaRPr lang="en-US" sz="1100" dirty="0"/>
              </a:p>
            </p:txBody>
          </p:sp>
          <p:sp>
            <p:nvSpPr>
              <p:cNvPr id="18" name="Rectangle 17">
                <a:extLst>
                  <a:ext uri="{FF2B5EF4-FFF2-40B4-BE49-F238E27FC236}">
                    <a16:creationId xmlns:a16="http://schemas.microsoft.com/office/drawing/2014/main" xmlns="" id="{15A91C0C-C7A7-B545-85F2-4034AA5C5940}"/>
                  </a:ext>
                </a:extLst>
              </p:cNvPr>
              <p:cNvSpPr/>
              <p:nvPr/>
            </p:nvSpPr>
            <p:spPr>
              <a:xfrm>
                <a:off x="7263391" y="2680978"/>
                <a:ext cx="328936" cy="215444"/>
              </a:xfrm>
              <a:prstGeom prst="rect">
                <a:avLst/>
              </a:prstGeom>
            </p:spPr>
            <p:txBody>
              <a:bodyPr wrap="none">
                <a:spAutoFit/>
              </a:bodyPr>
              <a:lstStyle/>
              <a:p>
                <a:pPr algn="ctr"/>
                <a:r>
                  <a:rPr lang="en-US" sz="800" dirty="0">
                    <a:solidFill>
                      <a:schemeClr val="bg1"/>
                    </a:solidFill>
                  </a:rPr>
                  <a:t>2%</a:t>
                </a:r>
                <a:endParaRPr lang="en-US" sz="800" dirty="0"/>
              </a:p>
            </p:txBody>
          </p:sp>
          <p:sp>
            <p:nvSpPr>
              <p:cNvPr id="19" name="Rectangle 18">
                <a:extLst>
                  <a:ext uri="{FF2B5EF4-FFF2-40B4-BE49-F238E27FC236}">
                    <a16:creationId xmlns:a16="http://schemas.microsoft.com/office/drawing/2014/main" xmlns="" id="{49CBD392-0C02-734C-B255-09E8489C33FA}"/>
                  </a:ext>
                </a:extLst>
              </p:cNvPr>
              <p:cNvSpPr/>
              <p:nvPr/>
            </p:nvSpPr>
            <p:spPr>
              <a:xfrm>
                <a:off x="7276056" y="2522173"/>
                <a:ext cx="328936" cy="215444"/>
              </a:xfrm>
              <a:prstGeom prst="rect">
                <a:avLst/>
              </a:prstGeom>
            </p:spPr>
            <p:txBody>
              <a:bodyPr wrap="none">
                <a:spAutoFit/>
              </a:bodyPr>
              <a:lstStyle/>
              <a:p>
                <a:pPr algn="ctr"/>
                <a:r>
                  <a:rPr lang="en-US" sz="800" dirty="0">
                    <a:solidFill>
                      <a:schemeClr val="bg1"/>
                    </a:solidFill>
                  </a:rPr>
                  <a:t>2%</a:t>
                </a:r>
                <a:endParaRPr lang="en-US" sz="800" dirty="0"/>
              </a:p>
            </p:txBody>
          </p:sp>
        </p:grpSp>
        <p:sp>
          <p:nvSpPr>
            <p:cNvPr id="7" name="Freeform 6">
              <a:extLst>
                <a:ext uri="{FF2B5EF4-FFF2-40B4-BE49-F238E27FC236}">
                  <a16:creationId xmlns:a16="http://schemas.microsoft.com/office/drawing/2014/main" xmlns="" id="{86BE440E-C3ED-C84E-B645-ACBDA6A179D0}"/>
                </a:ext>
              </a:extLst>
            </p:cNvPr>
            <p:cNvSpPr/>
            <p:nvPr/>
          </p:nvSpPr>
          <p:spPr>
            <a:xfrm>
              <a:off x="594191" y="2486281"/>
              <a:ext cx="3007917" cy="1733030"/>
            </a:xfrm>
            <a:custGeom>
              <a:avLst/>
              <a:gdLst/>
              <a:ahLst/>
              <a:cxnLst>
                <a:cxn ang="3cd4">
                  <a:pos x="hc" y="t"/>
                </a:cxn>
                <a:cxn ang="cd2">
                  <a:pos x="l" y="vc"/>
                </a:cxn>
                <a:cxn ang="cd4">
                  <a:pos x="hc" y="b"/>
                </a:cxn>
                <a:cxn ang="0">
                  <a:pos x="r" y="vc"/>
                </a:cxn>
              </a:cxnLst>
              <a:rect l="l" t="t" r="r" b="b"/>
              <a:pathLst>
                <a:path w="6074" h="3500">
                  <a:moveTo>
                    <a:pt x="6067" y="0"/>
                  </a:moveTo>
                  <a:cubicBezTo>
                    <a:pt x="6179" y="1815"/>
                    <a:pt x="4803" y="3378"/>
                    <a:pt x="2989" y="3494"/>
                  </a:cubicBezTo>
                  <a:cubicBezTo>
                    <a:pt x="1790" y="3570"/>
                    <a:pt x="647" y="2986"/>
                    <a:pt x="0" y="1973"/>
                  </a:cubicBezTo>
                  <a:lnTo>
                    <a:pt x="2780" y="209"/>
                  </a:lnTo>
                  <a:close/>
                </a:path>
              </a:pathLst>
            </a:custGeom>
            <a:solidFill>
              <a:schemeClr val="bg2">
                <a:alpha val="85000"/>
              </a:schemeClr>
            </a:solidFill>
            <a:ln w="25400"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6" name="Pie 5">
              <a:extLst>
                <a:ext uri="{FF2B5EF4-FFF2-40B4-BE49-F238E27FC236}">
                  <a16:creationId xmlns:a16="http://schemas.microsoft.com/office/drawing/2014/main" xmlns="" id="{0B41BAA3-0D3B-1744-9C8B-0D9E6F2DF953}"/>
                </a:ext>
              </a:extLst>
            </p:cNvPr>
            <p:cNvSpPr/>
            <p:nvPr/>
          </p:nvSpPr>
          <p:spPr>
            <a:xfrm>
              <a:off x="310037" y="920179"/>
              <a:ext cx="3294094" cy="3274445"/>
            </a:xfrm>
            <a:prstGeom prst="pie">
              <a:avLst>
                <a:gd name="adj1" fmla="val 8831447"/>
                <a:gd name="adj2" fmla="val 21401438"/>
              </a:avLst>
            </a:prstGeom>
            <a:solidFill>
              <a:schemeClr val="bg1">
                <a:alpha val="90000"/>
              </a:schemeClr>
            </a:soli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dirty="0">
                <a:solidFill>
                  <a:schemeClr val="tx1"/>
                </a:solidFill>
              </a:endParaRPr>
            </a:p>
          </p:txBody>
        </p:sp>
      </p:grpSp>
      <p:grpSp>
        <p:nvGrpSpPr>
          <p:cNvPr id="48" name="Group 47">
            <a:extLst>
              <a:ext uri="{FF2B5EF4-FFF2-40B4-BE49-F238E27FC236}">
                <a16:creationId xmlns:a16="http://schemas.microsoft.com/office/drawing/2014/main" xmlns="" id="{FAB5B8B0-8947-F04D-B075-28E8D0A0B9D8}"/>
              </a:ext>
            </a:extLst>
          </p:cNvPr>
          <p:cNvGrpSpPr/>
          <p:nvPr/>
        </p:nvGrpSpPr>
        <p:grpSpPr>
          <a:xfrm>
            <a:off x="4512740" y="1023200"/>
            <a:ext cx="4232015" cy="677108"/>
            <a:chOff x="4512740" y="1023200"/>
            <a:chExt cx="4232015" cy="677108"/>
          </a:xfrm>
        </p:grpSpPr>
        <p:sp>
          <p:nvSpPr>
            <p:cNvPr id="40" name="Rectangle 39">
              <a:extLst>
                <a:ext uri="{FF2B5EF4-FFF2-40B4-BE49-F238E27FC236}">
                  <a16:creationId xmlns:a16="http://schemas.microsoft.com/office/drawing/2014/main" xmlns="" id="{49ADB29C-81F8-B842-B7E2-AC020E7C6573}"/>
                </a:ext>
              </a:extLst>
            </p:cNvPr>
            <p:cNvSpPr/>
            <p:nvPr/>
          </p:nvSpPr>
          <p:spPr>
            <a:xfrm>
              <a:off x="4512740" y="1023200"/>
              <a:ext cx="1233030" cy="677108"/>
            </a:xfrm>
            <a:prstGeom prst="rect">
              <a:avLst/>
            </a:prstGeom>
          </p:spPr>
          <p:txBody>
            <a:bodyPr wrap="square">
              <a:spAutoFit/>
            </a:bodyPr>
            <a:lstStyle/>
            <a:p>
              <a:pPr>
                <a:lnSpc>
                  <a:spcPct val="95000"/>
                </a:lnSpc>
              </a:pPr>
              <a:r>
                <a:rPr lang="en-US" sz="4000" b="1" dirty="0">
                  <a:solidFill>
                    <a:schemeClr val="bg2"/>
                  </a:solidFill>
                </a:rPr>
                <a:t>22%</a:t>
              </a:r>
              <a:endParaRPr lang="en-US" sz="1400" b="1" dirty="0">
                <a:solidFill>
                  <a:schemeClr val="bg2"/>
                </a:solidFill>
              </a:endParaRPr>
            </a:p>
          </p:txBody>
        </p:sp>
        <p:sp>
          <p:nvSpPr>
            <p:cNvPr id="43" name="Rectangle 42">
              <a:extLst>
                <a:ext uri="{FF2B5EF4-FFF2-40B4-BE49-F238E27FC236}">
                  <a16:creationId xmlns:a16="http://schemas.microsoft.com/office/drawing/2014/main" xmlns="" id="{437A589F-E56A-444C-97A9-01A64C9A8090}"/>
                </a:ext>
              </a:extLst>
            </p:cNvPr>
            <p:cNvSpPr/>
            <p:nvPr/>
          </p:nvSpPr>
          <p:spPr>
            <a:xfrm>
              <a:off x="5678517" y="1163007"/>
              <a:ext cx="3066238" cy="355482"/>
            </a:xfrm>
            <a:prstGeom prst="rect">
              <a:avLst/>
            </a:prstGeom>
          </p:spPr>
          <p:txBody>
            <a:bodyPr wrap="square">
              <a:spAutoFit/>
            </a:bodyPr>
            <a:lstStyle/>
            <a:p>
              <a:pPr>
                <a:lnSpc>
                  <a:spcPct val="95000"/>
                </a:lnSpc>
              </a:pPr>
              <a:r>
                <a:rPr lang="en-US" dirty="0"/>
                <a:t>of Cloud Users </a:t>
              </a:r>
              <a:r>
                <a:rPr lang="en-US" b="1" dirty="0"/>
                <a:t>share files</a:t>
              </a:r>
            </a:p>
          </p:txBody>
        </p:sp>
      </p:grpSp>
      <p:grpSp>
        <p:nvGrpSpPr>
          <p:cNvPr id="47" name="Group 46">
            <a:extLst>
              <a:ext uri="{FF2B5EF4-FFF2-40B4-BE49-F238E27FC236}">
                <a16:creationId xmlns:a16="http://schemas.microsoft.com/office/drawing/2014/main" xmlns="" id="{57C4B949-78B0-4F49-9B40-39C1DB5FF87A}"/>
              </a:ext>
            </a:extLst>
          </p:cNvPr>
          <p:cNvGrpSpPr/>
          <p:nvPr/>
        </p:nvGrpSpPr>
        <p:grpSpPr>
          <a:xfrm>
            <a:off x="4512740" y="2364654"/>
            <a:ext cx="4232015" cy="681216"/>
            <a:chOff x="4512740" y="2377180"/>
            <a:chExt cx="4232015" cy="681216"/>
          </a:xfrm>
        </p:grpSpPr>
        <p:sp>
          <p:nvSpPr>
            <p:cNvPr id="41" name="Rectangle 40">
              <a:extLst>
                <a:ext uri="{FF2B5EF4-FFF2-40B4-BE49-F238E27FC236}">
                  <a16:creationId xmlns:a16="http://schemas.microsoft.com/office/drawing/2014/main" xmlns="" id="{CB04A469-B4A1-AC49-A72F-7E06A5EA53AD}"/>
                </a:ext>
              </a:extLst>
            </p:cNvPr>
            <p:cNvSpPr/>
            <p:nvPr/>
          </p:nvSpPr>
          <p:spPr>
            <a:xfrm>
              <a:off x="4512740" y="2381288"/>
              <a:ext cx="1233030" cy="677108"/>
            </a:xfrm>
            <a:prstGeom prst="rect">
              <a:avLst/>
            </a:prstGeom>
          </p:spPr>
          <p:txBody>
            <a:bodyPr wrap="none">
              <a:spAutoFit/>
            </a:bodyPr>
            <a:lstStyle/>
            <a:p>
              <a:pPr>
                <a:lnSpc>
                  <a:spcPct val="95000"/>
                </a:lnSpc>
              </a:pPr>
              <a:r>
                <a:rPr lang="en-US" sz="4000" b="1" dirty="0">
                  <a:solidFill>
                    <a:schemeClr val="bg2"/>
                  </a:solidFill>
                </a:rPr>
                <a:t>48%</a:t>
              </a:r>
              <a:endParaRPr lang="en-US" sz="1400" b="1" dirty="0">
                <a:solidFill>
                  <a:schemeClr val="bg2"/>
                </a:solidFill>
              </a:endParaRPr>
            </a:p>
          </p:txBody>
        </p:sp>
        <p:sp>
          <p:nvSpPr>
            <p:cNvPr id="44" name="Rectangle 43">
              <a:extLst>
                <a:ext uri="{FF2B5EF4-FFF2-40B4-BE49-F238E27FC236}">
                  <a16:creationId xmlns:a16="http://schemas.microsoft.com/office/drawing/2014/main" xmlns="" id="{3A9690D3-A1E1-2A4B-94F8-8BFD12E7EF0A}"/>
                </a:ext>
              </a:extLst>
            </p:cNvPr>
            <p:cNvSpPr/>
            <p:nvPr/>
          </p:nvSpPr>
          <p:spPr>
            <a:xfrm>
              <a:off x="5678517" y="2377180"/>
              <a:ext cx="3066238" cy="618631"/>
            </a:xfrm>
            <a:prstGeom prst="rect">
              <a:avLst/>
            </a:prstGeom>
          </p:spPr>
          <p:txBody>
            <a:bodyPr wrap="square">
              <a:spAutoFit/>
            </a:bodyPr>
            <a:lstStyle/>
            <a:p>
              <a:pPr>
                <a:lnSpc>
                  <a:spcPct val="95000"/>
                </a:lnSpc>
              </a:pPr>
              <a:r>
                <a:rPr lang="en-US" dirty="0"/>
                <a:t>of all </a:t>
              </a:r>
              <a:r>
                <a:rPr lang="en-US" b="1" dirty="0"/>
                <a:t>Sensitive Data </a:t>
              </a:r>
              <a:r>
                <a:rPr lang="en-US" dirty="0"/>
                <a:t>in the cloud is </a:t>
              </a:r>
              <a:r>
                <a:rPr lang="en-US" b="1" dirty="0"/>
                <a:t>shared over time</a:t>
              </a:r>
            </a:p>
          </p:txBody>
        </p:sp>
      </p:grpSp>
      <p:grpSp>
        <p:nvGrpSpPr>
          <p:cNvPr id="49" name="Group 48">
            <a:extLst>
              <a:ext uri="{FF2B5EF4-FFF2-40B4-BE49-F238E27FC236}">
                <a16:creationId xmlns:a16="http://schemas.microsoft.com/office/drawing/2014/main" xmlns="" id="{EAD41500-4D52-504A-964B-F22CBD2511C4}"/>
              </a:ext>
            </a:extLst>
          </p:cNvPr>
          <p:cNvGrpSpPr/>
          <p:nvPr/>
        </p:nvGrpSpPr>
        <p:grpSpPr>
          <a:xfrm>
            <a:off x="4512740" y="3590260"/>
            <a:ext cx="4232015" cy="881780"/>
            <a:chOff x="4512740" y="3590260"/>
            <a:chExt cx="4232015" cy="881780"/>
          </a:xfrm>
        </p:grpSpPr>
        <p:sp>
          <p:nvSpPr>
            <p:cNvPr id="42" name="Rectangle 41">
              <a:extLst>
                <a:ext uri="{FF2B5EF4-FFF2-40B4-BE49-F238E27FC236}">
                  <a16:creationId xmlns:a16="http://schemas.microsoft.com/office/drawing/2014/main" xmlns="" id="{20D084AC-572E-8C4E-9D57-56643BE02C10}"/>
                </a:ext>
              </a:extLst>
            </p:cNvPr>
            <p:cNvSpPr/>
            <p:nvPr/>
          </p:nvSpPr>
          <p:spPr>
            <a:xfrm>
              <a:off x="4512740" y="3739376"/>
              <a:ext cx="1233030" cy="677108"/>
            </a:xfrm>
            <a:prstGeom prst="rect">
              <a:avLst/>
            </a:prstGeom>
          </p:spPr>
          <p:txBody>
            <a:bodyPr wrap="none">
              <a:spAutoFit/>
            </a:bodyPr>
            <a:lstStyle/>
            <a:p>
              <a:pPr>
                <a:lnSpc>
                  <a:spcPct val="95000"/>
                </a:lnSpc>
              </a:pPr>
              <a:r>
                <a:rPr lang="en-US" sz="4000" b="1" dirty="0">
                  <a:solidFill>
                    <a:schemeClr val="bg2"/>
                  </a:solidFill>
                </a:rPr>
                <a:t>21%</a:t>
              </a:r>
              <a:endParaRPr lang="en-US" sz="1400" b="1" dirty="0">
                <a:solidFill>
                  <a:schemeClr val="bg2"/>
                </a:solidFill>
              </a:endParaRPr>
            </a:p>
          </p:txBody>
        </p:sp>
        <p:sp>
          <p:nvSpPr>
            <p:cNvPr id="45" name="Rectangle 44">
              <a:extLst>
                <a:ext uri="{FF2B5EF4-FFF2-40B4-BE49-F238E27FC236}">
                  <a16:creationId xmlns:a16="http://schemas.microsoft.com/office/drawing/2014/main" xmlns="" id="{360015BC-48AB-B541-874D-929D4F162C41}"/>
                </a:ext>
              </a:extLst>
            </p:cNvPr>
            <p:cNvSpPr/>
            <p:nvPr/>
          </p:nvSpPr>
          <p:spPr>
            <a:xfrm>
              <a:off x="5678517" y="3590260"/>
              <a:ext cx="3066238" cy="881780"/>
            </a:xfrm>
            <a:prstGeom prst="rect">
              <a:avLst/>
            </a:prstGeom>
          </p:spPr>
          <p:txBody>
            <a:bodyPr wrap="square">
              <a:spAutoFit/>
            </a:bodyPr>
            <a:lstStyle/>
            <a:p>
              <a:pPr>
                <a:lnSpc>
                  <a:spcPct val="95000"/>
                </a:lnSpc>
              </a:pPr>
              <a:r>
                <a:rPr lang="en-US" dirty="0"/>
                <a:t>of files in the cloud are accessed within </a:t>
              </a:r>
              <a:r>
                <a:rPr lang="en-US" b="1" dirty="0"/>
                <a:t>5 minutes </a:t>
              </a:r>
              <a:r>
                <a:rPr lang="en-US" dirty="0"/>
                <a:t>of being shared</a:t>
              </a:r>
            </a:p>
          </p:txBody>
        </p:sp>
      </p:grpSp>
      <p:sp>
        <p:nvSpPr>
          <p:cNvPr id="51" name="Text Box 11">
            <a:extLst>
              <a:ext uri="{FF2B5EF4-FFF2-40B4-BE49-F238E27FC236}">
                <a16:creationId xmlns:a16="http://schemas.microsoft.com/office/drawing/2014/main" xmlns="" id="{9CDB6FAD-72FC-6740-A8E8-D4949BA963D9}"/>
              </a:ext>
            </a:extLst>
          </p:cNvPr>
          <p:cNvSpPr txBox="1">
            <a:spLocks noChangeArrowheads="1"/>
          </p:cNvSpPr>
          <p:nvPr/>
        </p:nvSpPr>
        <p:spPr bwMode="auto">
          <a:xfrm>
            <a:off x="1523848" y="3377728"/>
            <a:ext cx="1618129" cy="738664"/>
          </a:xfrm>
          <a:prstGeom prst="rect">
            <a:avLst/>
          </a:prstGeom>
          <a:noFill/>
          <a:ln w="9525">
            <a:noFill/>
            <a:miter lim="800000"/>
            <a:headEnd/>
            <a:tailEnd/>
          </a:ln>
          <a:effectLst/>
        </p:spPr>
        <p:txBody>
          <a:bodyPr wrap="square" lIns="0" tIns="0" rIns="0" bIns="0" anchor="ctr">
            <a:spAutoFit/>
          </a:bodyPr>
          <a:lstStyle/>
          <a:p>
            <a:pPr algn="ctr" eaLnBrk="0" hangingPunct="0">
              <a:buSzPct val="90000"/>
              <a:buFont typeface="Wingdings" pitchFamily="2" charset="2"/>
              <a:buNone/>
            </a:pPr>
            <a:r>
              <a:rPr lang="en-US" sz="1600" b="1" dirty="0">
                <a:solidFill>
                  <a:schemeClr val="bg1"/>
                </a:solidFill>
              </a:rPr>
              <a:t>Collaboration SaaS,</a:t>
            </a:r>
          </a:p>
          <a:p>
            <a:pPr algn="ctr" eaLnBrk="0" hangingPunct="0">
              <a:buSzPct val="90000"/>
              <a:buFont typeface="Wingdings" pitchFamily="2" charset="2"/>
              <a:buNone/>
            </a:pPr>
            <a:r>
              <a:rPr lang="en-US" sz="1600" b="1" dirty="0">
                <a:solidFill>
                  <a:schemeClr val="bg1"/>
                </a:solidFill>
              </a:rPr>
              <a:t>42%</a:t>
            </a:r>
          </a:p>
        </p:txBody>
      </p:sp>
    </p:spTree>
    <p:extLst>
      <p:ext uri="{BB962C8B-B14F-4D97-AF65-F5344CB8AC3E}">
        <p14:creationId xmlns:p14="http://schemas.microsoft.com/office/powerpoint/2010/main" val="706600097"/>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9DFB3B0E-864D-B54D-9FE9-D3BF763831E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650251" y="723074"/>
            <a:ext cx="6126702" cy="3697352"/>
          </a:xfrm>
          <a:prstGeom prst="rect">
            <a:avLst/>
          </a:prstGeom>
        </p:spPr>
      </p:pic>
      <p:sp>
        <p:nvSpPr>
          <p:cNvPr id="5" name="Text Placeholder 4">
            <a:extLst>
              <a:ext uri="{FF2B5EF4-FFF2-40B4-BE49-F238E27FC236}">
                <a16:creationId xmlns:a16="http://schemas.microsoft.com/office/drawing/2014/main" xmlns="" id="{DA0790EA-E1E2-4E41-90D0-64194437BAA5}"/>
              </a:ext>
            </a:extLst>
          </p:cNvPr>
          <p:cNvSpPr>
            <a:spLocks noGrp="1"/>
          </p:cNvSpPr>
          <p:nvPr>
            <p:ph type="body" sz="quarter" idx="13"/>
          </p:nvPr>
        </p:nvSpPr>
        <p:spPr/>
        <p:txBody>
          <a:bodyPr/>
          <a:lstStyle/>
          <a:p>
            <a:r>
              <a:rPr lang="en-US" dirty="0"/>
              <a:t>Source: McAfee Cloud Adoption Report, Nov 2018</a:t>
            </a:r>
          </a:p>
        </p:txBody>
      </p:sp>
      <p:sp>
        <p:nvSpPr>
          <p:cNvPr id="4" name="Rectangle 3">
            <a:extLst>
              <a:ext uri="{FF2B5EF4-FFF2-40B4-BE49-F238E27FC236}">
                <a16:creationId xmlns:a16="http://schemas.microsoft.com/office/drawing/2014/main" xmlns="" id="{18906265-00AF-6A45-A210-F574492FE589}"/>
              </a:ext>
            </a:extLst>
          </p:cNvPr>
          <p:cNvSpPr/>
          <p:nvPr/>
        </p:nvSpPr>
        <p:spPr>
          <a:xfrm>
            <a:off x="354169" y="1971585"/>
            <a:ext cx="2543576" cy="1200329"/>
          </a:xfrm>
          <a:prstGeom prst="rect">
            <a:avLst/>
          </a:prstGeom>
        </p:spPr>
        <p:txBody>
          <a:bodyPr wrap="square">
            <a:spAutoFit/>
          </a:bodyPr>
          <a:lstStyle/>
          <a:p>
            <a:r>
              <a:rPr lang="en-US" sz="2400" dirty="0"/>
              <a:t>Cloud is the new favorite target of </a:t>
            </a:r>
            <a:r>
              <a:rPr lang="en-US" sz="2400" b="1" dirty="0"/>
              <a:t>threat</a:t>
            </a:r>
            <a:r>
              <a:rPr lang="en-US" sz="2400" dirty="0"/>
              <a:t> actors</a:t>
            </a:r>
          </a:p>
        </p:txBody>
      </p:sp>
    </p:spTree>
    <p:extLst>
      <p:ext uri="{BB962C8B-B14F-4D97-AF65-F5344CB8AC3E}">
        <p14:creationId xmlns:p14="http://schemas.microsoft.com/office/powerpoint/2010/main" val="1206786933"/>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xmlns="" id="{B3E8215F-A2AB-C54C-A893-8EDF1672C165}"/>
              </a:ext>
            </a:extLst>
          </p:cNvPr>
          <p:cNvGrpSpPr/>
          <p:nvPr/>
        </p:nvGrpSpPr>
        <p:grpSpPr>
          <a:xfrm>
            <a:off x="4445859" y="2057256"/>
            <a:ext cx="4359960" cy="861774"/>
            <a:chOff x="4441942" y="3405408"/>
            <a:chExt cx="4359960" cy="861774"/>
          </a:xfrm>
        </p:grpSpPr>
        <p:sp>
          <p:nvSpPr>
            <p:cNvPr id="24" name="TextBox 23">
              <a:extLst>
                <a:ext uri="{FF2B5EF4-FFF2-40B4-BE49-F238E27FC236}">
                  <a16:creationId xmlns:a16="http://schemas.microsoft.com/office/drawing/2014/main" xmlns="" id="{0576EDCB-7D97-6244-A00F-2983159A626C}"/>
                </a:ext>
              </a:extLst>
            </p:cNvPr>
            <p:cNvSpPr txBox="1"/>
            <p:nvPr/>
          </p:nvSpPr>
          <p:spPr>
            <a:xfrm>
              <a:off x="5263521" y="3405408"/>
              <a:ext cx="3538381" cy="861774"/>
            </a:xfrm>
            <a:prstGeom prst="rect">
              <a:avLst/>
            </a:prstGeom>
            <a:noFill/>
          </p:spPr>
          <p:txBody>
            <a:bodyPr wrap="square" rtlCol="0">
              <a:spAutoFit/>
            </a:bodyPr>
            <a:lstStyle/>
            <a:p>
              <a:r>
                <a:rPr lang="en-US" sz="1600" b="1" dirty="0"/>
                <a:t>2. Advanced Threat Protection</a:t>
              </a:r>
            </a:p>
            <a:p>
              <a:r>
                <a:rPr lang="en-US" sz="1600" dirty="0"/>
                <a:t>Detect  Malware, compromised accounts, insider/privileged threats </a:t>
              </a:r>
              <a:endParaRPr lang="en-US" kern="0" dirty="0">
                <a:cs typeface="Arial" panose="020B0604020202020204" pitchFamily="34" charset="0"/>
              </a:endParaRPr>
            </a:p>
          </p:txBody>
        </p:sp>
        <p:grpSp>
          <p:nvGrpSpPr>
            <p:cNvPr id="25" name="Group 24">
              <a:extLst>
                <a:ext uri="{FF2B5EF4-FFF2-40B4-BE49-F238E27FC236}">
                  <a16:creationId xmlns:a16="http://schemas.microsoft.com/office/drawing/2014/main" xmlns="" id="{F2DF2CF4-3896-6146-94E1-B569423146A9}"/>
                </a:ext>
              </a:extLst>
            </p:cNvPr>
            <p:cNvGrpSpPr/>
            <p:nvPr/>
          </p:nvGrpSpPr>
          <p:grpSpPr>
            <a:xfrm>
              <a:off x="4441942" y="3522727"/>
              <a:ext cx="655111" cy="655109"/>
              <a:chOff x="1038227" y="1684340"/>
              <a:chExt cx="357188" cy="357187"/>
            </a:xfrm>
          </p:grpSpPr>
          <p:sp>
            <p:nvSpPr>
              <p:cNvPr id="26" name="Freeform 15">
                <a:extLst>
                  <a:ext uri="{FF2B5EF4-FFF2-40B4-BE49-F238E27FC236}">
                    <a16:creationId xmlns:a16="http://schemas.microsoft.com/office/drawing/2014/main" xmlns="" id="{2102FE12-1132-C04E-B9BD-1A2040619E77}"/>
                  </a:ext>
                </a:extLst>
              </p:cNvPr>
              <p:cNvSpPr>
                <a:spLocks noChangeArrowheads="1"/>
              </p:cNvSpPr>
              <p:nvPr/>
            </p:nvSpPr>
            <p:spPr bwMode="auto">
              <a:xfrm>
                <a:off x="1052515" y="1701801"/>
                <a:ext cx="325437" cy="323853"/>
              </a:xfrm>
              <a:custGeom>
                <a:avLst/>
                <a:gdLst>
                  <a:gd name="T0" fmla="*/ 453 w 906"/>
                  <a:gd name="T1" fmla="*/ 0 h 898"/>
                  <a:gd name="T2" fmla="*/ 453 w 906"/>
                  <a:gd name="T3" fmla="*/ 0 h 898"/>
                  <a:gd name="T4" fmla="*/ 0 w 906"/>
                  <a:gd name="T5" fmla="*/ 447 h 898"/>
                  <a:gd name="T6" fmla="*/ 453 w 906"/>
                  <a:gd name="T7" fmla="*/ 897 h 898"/>
                  <a:gd name="T8" fmla="*/ 905 w 906"/>
                  <a:gd name="T9" fmla="*/ 447 h 898"/>
                  <a:gd name="T10" fmla="*/ 453 w 906"/>
                  <a:gd name="T11" fmla="*/ 0 h 898"/>
                </a:gdLst>
                <a:ahLst/>
                <a:cxnLst>
                  <a:cxn ang="0">
                    <a:pos x="T0" y="T1"/>
                  </a:cxn>
                  <a:cxn ang="0">
                    <a:pos x="T2" y="T3"/>
                  </a:cxn>
                  <a:cxn ang="0">
                    <a:pos x="T4" y="T5"/>
                  </a:cxn>
                  <a:cxn ang="0">
                    <a:pos x="T6" y="T7"/>
                  </a:cxn>
                  <a:cxn ang="0">
                    <a:pos x="T8" y="T9"/>
                  </a:cxn>
                  <a:cxn ang="0">
                    <a:pos x="T10" y="T11"/>
                  </a:cxn>
                </a:cxnLst>
                <a:rect l="0" t="0" r="r" b="b"/>
                <a:pathLst>
                  <a:path w="906" h="898">
                    <a:moveTo>
                      <a:pt x="453" y="0"/>
                    </a:moveTo>
                    <a:lnTo>
                      <a:pt x="453" y="0"/>
                    </a:lnTo>
                    <a:cubicBezTo>
                      <a:pt x="205" y="0"/>
                      <a:pt x="0" y="200"/>
                      <a:pt x="0" y="447"/>
                    </a:cubicBezTo>
                    <a:cubicBezTo>
                      <a:pt x="0" y="693"/>
                      <a:pt x="205" y="897"/>
                      <a:pt x="453" y="897"/>
                    </a:cubicBezTo>
                    <a:cubicBezTo>
                      <a:pt x="700" y="897"/>
                      <a:pt x="905" y="693"/>
                      <a:pt x="905" y="447"/>
                    </a:cubicBezTo>
                    <a:cubicBezTo>
                      <a:pt x="905" y="200"/>
                      <a:pt x="700" y="0"/>
                      <a:pt x="453" y="0"/>
                    </a:cubicBezTo>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7" name="Freeform 16">
                <a:extLst>
                  <a:ext uri="{FF2B5EF4-FFF2-40B4-BE49-F238E27FC236}">
                    <a16:creationId xmlns:a16="http://schemas.microsoft.com/office/drawing/2014/main" xmlns="" id="{4D34486F-3766-B042-8A2C-934CD6BC4199}"/>
                  </a:ext>
                </a:extLst>
              </p:cNvPr>
              <p:cNvSpPr>
                <a:spLocks noChangeArrowheads="1"/>
              </p:cNvSpPr>
              <p:nvPr/>
            </p:nvSpPr>
            <p:spPr bwMode="auto">
              <a:xfrm>
                <a:off x="1216027" y="1692276"/>
                <a:ext cx="171450" cy="339726"/>
              </a:xfrm>
              <a:custGeom>
                <a:avLst/>
                <a:gdLst>
                  <a:gd name="T0" fmla="*/ 0 w 476"/>
                  <a:gd name="T1" fmla="*/ 0 h 944"/>
                  <a:gd name="T2" fmla="*/ 0 w 476"/>
                  <a:gd name="T3" fmla="*/ 0 h 944"/>
                  <a:gd name="T4" fmla="*/ 0 w 476"/>
                  <a:gd name="T5" fmla="*/ 23 h 944"/>
                  <a:gd name="T6" fmla="*/ 452 w 476"/>
                  <a:gd name="T7" fmla="*/ 470 h 944"/>
                  <a:gd name="T8" fmla="*/ 0 w 476"/>
                  <a:gd name="T9" fmla="*/ 920 h 944"/>
                  <a:gd name="T10" fmla="*/ 0 w 476"/>
                  <a:gd name="T11" fmla="*/ 943 h 944"/>
                  <a:gd name="T12" fmla="*/ 475 w 476"/>
                  <a:gd name="T13" fmla="*/ 470 h 944"/>
                  <a:gd name="T14" fmla="*/ 0 w 476"/>
                  <a:gd name="T15" fmla="*/ 0 h 9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76" h="944">
                    <a:moveTo>
                      <a:pt x="0" y="0"/>
                    </a:moveTo>
                    <a:lnTo>
                      <a:pt x="0" y="0"/>
                    </a:lnTo>
                    <a:cubicBezTo>
                      <a:pt x="0" y="23"/>
                      <a:pt x="0" y="23"/>
                      <a:pt x="0" y="23"/>
                    </a:cubicBezTo>
                    <a:cubicBezTo>
                      <a:pt x="247" y="23"/>
                      <a:pt x="452" y="223"/>
                      <a:pt x="452" y="470"/>
                    </a:cubicBezTo>
                    <a:cubicBezTo>
                      <a:pt x="452" y="716"/>
                      <a:pt x="247" y="920"/>
                      <a:pt x="0" y="920"/>
                    </a:cubicBezTo>
                    <a:cubicBezTo>
                      <a:pt x="0" y="943"/>
                      <a:pt x="0" y="943"/>
                      <a:pt x="0" y="943"/>
                    </a:cubicBezTo>
                    <a:cubicBezTo>
                      <a:pt x="263" y="943"/>
                      <a:pt x="475" y="732"/>
                      <a:pt x="475" y="470"/>
                    </a:cubicBezTo>
                    <a:cubicBezTo>
                      <a:pt x="475" y="211"/>
                      <a:pt x="263" y="0"/>
                      <a:pt x="0" y="0"/>
                    </a:cubicBezTo>
                  </a:path>
                </a:pathLst>
              </a:custGeom>
              <a:solidFill>
                <a:srgbClr val="D9D9D9"/>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8" name="Freeform 17">
                <a:extLst>
                  <a:ext uri="{FF2B5EF4-FFF2-40B4-BE49-F238E27FC236}">
                    <a16:creationId xmlns:a16="http://schemas.microsoft.com/office/drawing/2014/main" xmlns="" id="{B5CFD88C-6DA7-D240-904E-ADA4E2AB3DE4}"/>
                  </a:ext>
                </a:extLst>
              </p:cNvPr>
              <p:cNvSpPr>
                <a:spLocks noChangeArrowheads="1"/>
              </p:cNvSpPr>
              <p:nvPr/>
            </p:nvSpPr>
            <p:spPr bwMode="auto">
              <a:xfrm>
                <a:off x="1216027" y="1701801"/>
                <a:ext cx="163513" cy="323853"/>
              </a:xfrm>
              <a:custGeom>
                <a:avLst/>
                <a:gdLst>
                  <a:gd name="T0" fmla="*/ 0 w 453"/>
                  <a:gd name="T1" fmla="*/ 0 h 898"/>
                  <a:gd name="T2" fmla="*/ 0 w 453"/>
                  <a:gd name="T3" fmla="*/ 0 h 898"/>
                  <a:gd name="T4" fmla="*/ 0 w 453"/>
                  <a:gd name="T5" fmla="*/ 897 h 898"/>
                  <a:gd name="T6" fmla="*/ 452 w 453"/>
                  <a:gd name="T7" fmla="*/ 447 h 898"/>
                  <a:gd name="T8" fmla="*/ 0 w 453"/>
                  <a:gd name="T9" fmla="*/ 0 h 898"/>
                </a:gdLst>
                <a:ahLst/>
                <a:cxnLst>
                  <a:cxn ang="0">
                    <a:pos x="T0" y="T1"/>
                  </a:cxn>
                  <a:cxn ang="0">
                    <a:pos x="T2" y="T3"/>
                  </a:cxn>
                  <a:cxn ang="0">
                    <a:pos x="T4" y="T5"/>
                  </a:cxn>
                  <a:cxn ang="0">
                    <a:pos x="T6" y="T7"/>
                  </a:cxn>
                  <a:cxn ang="0">
                    <a:pos x="T8" y="T9"/>
                  </a:cxn>
                </a:cxnLst>
                <a:rect l="0" t="0" r="r" b="b"/>
                <a:pathLst>
                  <a:path w="453" h="898">
                    <a:moveTo>
                      <a:pt x="0" y="0"/>
                    </a:moveTo>
                    <a:lnTo>
                      <a:pt x="0" y="0"/>
                    </a:lnTo>
                    <a:cubicBezTo>
                      <a:pt x="0" y="897"/>
                      <a:pt x="0" y="897"/>
                      <a:pt x="0" y="897"/>
                    </a:cubicBezTo>
                    <a:cubicBezTo>
                      <a:pt x="247" y="897"/>
                      <a:pt x="452" y="693"/>
                      <a:pt x="452" y="447"/>
                    </a:cubicBezTo>
                    <a:cubicBezTo>
                      <a:pt x="452" y="200"/>
                      <a:pt x="247" y="0"/>
                      <a:pt x="0" y="0"/>
                    </a:cubicBezTo>
                  </a:path>
                </a:pathLst>
              </a:custGeom>
              <a:solidFill>
                <a:srgbClr val="D9D9D9"/>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9" name="Freeform 18">
                <a:extLst>
                  <a:ext uri="{FF2B5EF4-FFF2-40B4-BE49-F238E27FC236}">
                    <a16:creationId xmlns:a16="http://schemas.microsoft.com/office/drawing/2014/main" xmlns="" id="{B71CA2E8-31C4-7641-BA1B-8A35AACAF243}"/>
                  </a:ext>
                </a:extLst>
              </p:cNvPr>
              <p:cNvSpPr>
                <a:spLocks noChangeArrowheads="1"/>
              </p:cNvSpPr>
              <p:nvPr/>
            </p:nvSpPr>
            <p:spPr bwMode="auto">
              <a:xfrm>
                <a:off x="1038227" y="1684340"/>
                <a:ext cx="357188" cy="357187"/>
              </a:xfrm>
              <a:custGeom>
                <a:avLst/>
                <a:gdLst>
                  <a:gd name="T0" fmla="*/ 496 w 992"/>
                  <a:gd name="T1" fmla="*/ 0 h 992"/>
                  <a:gd name="T2" fmla="*/ 496 w 992"/>
                  <a:gd name="T3" fmla="*/ 0 h 992"/>
                  <a:gd name="T4" fmla="*/ 0 w 992"/>
                  <a:gd name="T5" fmla="*/ 494 h 992"/>
                  <a:gd name="T6" fmla="*/ 496 w 992"/>
                  <a:gd name="T7" fmla="*/ 991 h 992"/>
                  <a:gd name="T8" fmla="*/ 991 w 992"/>
                  <a:gd name="T9" fmla="*/ 494 h 992"/>
                  <a:gd name="T10" fmla="*/ 496 w 992"/>
                  <a:gd name="T11" fmla="*/ 0 h 992"/>
                  <a:gd name="T12" fmla="*/ 496 w 992"/>
                  <a:gd name="T13" fmla="*/ 47 h 992"/>
                  <a:gd name="T14" fmla="*/ 496 w 992"/>
                  <a:gd name="T15" fmla="*/ 47 h 992"/>
                  <a:gd name="T16" fmla="*/ 798 w 992"/>
                  <a:gd name="T17" fmla="*/ 161 h 992"/>
                  <a:gd name="T18" fmla="*/ 161 w 992"/>
                  <a:gd name="T19" fmla="*/ 795 h 992"/>
                  <a:gd name="T20" fmla="*/ 43 w 992"/>
                  <a:gd name="T21" fmla="*/ 494 h 992"/>
                  <a:gd name="T22" fmla="*/ 496 w 992"/>
                  <a:gd name="T23" fmla="*/ 47 h 992"/>
                  <a:gd name="T24" fmla="*/ 496 w 992"/>
                  <a:gd name="T25" fmla="*/ 944 h 992"/>
                  <a:gd name="T26" fmla="*/ 496 w 992"/>
                  <a:gd name="T27" fmla="*/ 944 h 992"/>
                  <a:gd name="T28" fmla="*/ 193 w 992"/>
                  <a:gd name="T29" fmla="*/ 826 h 992"/>
                  <a:gd name="T30" fmla="*/ 830 w 992"/>
                  <a:gd name="T31" fmla="*/ 196 h 992"/>
                  <a:gd name="T32" fmla="*/ 948 w 992"/>
                  <a:gd name="T33" fmla="*/ 494 h 992"/>
                  <a:gd name="T34" fmla="*/ 496 w 992"/>
                  <a:gd name="T35" fmla="*/ 944 h 9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92" h="992">
                    <a:moveTo>
                      <a:pt x="496" y="0"/>
                    </a:moveTo>
                    <a:lnTo>
                      <a:pt x="496" y="0"/>
                    </a:lnTo>
                    <a:cubicBezTo>
                      <a:pt x="220" y="0"/>
                      <a:pt x="0" y="223"/>
                      <a:pt x="0" y="494"/>
                    </a:cubicBezTo>
                    <a:cubicBezTo>
                      <a:pt x="0" y="768"/>
                      <a:pt x="220" y="991"/>
                      <a:pt x="496" y="991"/>
                    </a:cubicBezTo>
                    <a:cubicBezTo>
                      <a:pt x="771" y="991"/>
                      <a:pt x="991" y="768"/>
                      <a:pt x="991" y="494"/>
                    </a:cubicBezTo>
                    <a:cubicBezTo>
                      <a:pt x="991" y="223"/>
                      <a:pt x="771" y="0"/>
                      <a:pt x="496" y="0"/>
                    </a:cubicBezTo>
                    <a:close/>
                    <a:moveTo>
                      <a:pt x="496" y="47"/>
                    </a:moveTo>
                    <a:lnTo>
                      <a:pt x="496" y="47"/>
                    </a:lnTo>
                    <a:cubicBezTo>
                      <a:pt x="610" y="47"/>
                      <a:pt x="716" y="90"/>
                      <a:pt x="798" y="161"/>
                    </a:cubicBezTo>
                    <a:cubicBezTo>
                      <a:pt x="161" y="795"/>
                      <a:pt x="161" y="795"/>
                      <a:pt x="161" y="795"/>
                    </a:cubicBezTo>
                    <a:cubicBezTo>
                      <a:pt x="90" y="713"/>
                      <a:pt x="43" y="611"/>
                      <a:pt x="43" y="494"/>
                    </a:cubicBezTo>
                    <a:cubicBezTo>
                      <a:pt x="43" y="247"/>
                      <a:pt x="248" y="47"/>
                      <a:pt x="496" y="47"/>
                    </a:cubicBezTo>
                    <a:close/>
                    <a:moveTo>
                      <a:pt x="496" y="944"/>
                    </a:moveTo>
                    <a:lnTo>
                      <a:pt x="496" y="944"/>
                    </a:lnTo>
                    <a:cubicBezTo>
                      <a:pt x="382" y="944"/>
                      <a:pt x="275" y="901"/>
                      <a:pt x="193" y="826"/>
                    </a:cubicBezTo>
                    <a:cubicBezTo>
                      <a:pt x="830" y="196"/>
                      <a:pt x="830" y="196"/>
                      <a:pt x="830" y="196"/>
                    </a:cubicBezTo>
                    <a:cubicBezTo>
                      <a:pt x="901" y="274"/>
                      <a:pt x="948" y="380"/>
                      <a:pt x="948" y="494"/>
                    </a:cubicBezTo>
                    <a:cubicBezTo>
                      <a:pt x="948" y="740"/>
                      <a:pt x="743" y="944"/>
                      <a:pt x="496" y="944"/>
                    </a:cubicBezTo>
                    <a:close/>
                  </a:path>
                </a:pathLst>
              </a:custGeom>
              <a:solidFill>
                <a:srgbClr val="C01818"/>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0" name="Freeform 19">
                <a:extLst>
                  <a:ext uri="{FF2B5EF4-FFF2-40B4-BE49-F238E27FC236}">
                    <a16:creationId xmlns:a16="http://schemas.microsoft.com/office/drawing/2014/main" xmlns="" id="{D31C022B-6B19-8E4E-8728-0457D0B92B8E}"/>
                  </a:ext>
                </a:extLst>
              </p:cNvPr>
              <p:cNvSpPr>
                <a:spLocks noChangeArrowheads="1"/>
              </p:cNvSpPr>
              <p:nvPr/>
            </p:nvSpPr>
            <p:spPr bwMode="auto">
              <a:xfrm>
                <a:off x="1227140" y="1738315"/>
                <a:ext cx="49212" cy="42862"/>
              </a:xfrm>
              <a:custGeom>
                <a:avLst/>
                <a:gdLst>
                  <a:gd name="T0" fmla="*/ 12 w 135"/>
                  <a:gd name="T1" fmla="*/ 27 h 118"/>
                  <a:gd name="T2" fmla="*/ 12 w 135"/>
                  <a:gd name="T3" fmla="*/ 27 h 118"/>
                  <a:gd name="T4" fmla="*/ 63 w 135"/>
                  <a:gd name="T5" fmla="*/ 59 h 118"/>
                  <a:gd name="T6" fmla="*/ 98 w 135"/>
                  <a:gd name="T7" fmla="*/ 117 h 118"/>
                  <a:gd name="T8" fmla="*/ 134 w 135"/>
                  <a:gd name="T9" fmla="*/ 82 h 118"/>
                  <a:gd name="T10" fmla="*/ 0 w 135"/>
                  <a:gd name="T11" fmla="*/ 0 h 118"/>
                  <a:gd name="T12" fmla="*/ 0 w 135"/>
                  <a:gd name="T13" fmla="*/ 12 h 118"/>
                  <a:gd name="T14" fmla="*/ 0 w 135"/>
                  <a:gd name="T15" fmla="*/ 19 h 118"/>
                  <a:gd name="T16" fmla="*/ 12 w 135"/>
                  <a:gd name="T17" fmla="*/ 27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5" h="118">
                    <a:moveTo>
                      <a:pt x="12" y="27"/>
                    </a:moveTo>
                    <a:lnTo>
                      <a:pt x="12" y="27"/>
                    </a:lnTo>
                    <a:cubicBezTo>
                      <a:pt x="31" y="31"/>
                      <a:pt x="47" y="43"/>
                      <a:pt x="63" y="59"/>
                    </a:cubicBezTo>
                    <a:cubicBezTo>
                      <a:pt x="79" y="74"/>
                      <a:pt x="91" y="98"/>
                      <a:pt x="98" y="117"/>
                    </a:cubicBezTo>
                    <a:cubicBezTo>
                      <a:pt x="134" y="82"/>
                      <a:pt x="134" y="82"/>
                      <a:pt x="134" y="82"/>
                    </a:cubicBezTo>
                    <a:cubicBezTo>
                      <a:pt x="102" y="39"/>
                      <a:pt x="55" y="8"/>
                      <a:pt x="0" y="0"/>
                    </a:cubicBezTo>
                    <a:cubicBezTo>
                      <a:pt x="0" y="12"/>
                      <a:pt x="0" y="12"/>
                      <a:pt x="0" y="12"/>
                    </a:cubicBezTo>
                    <a:cubicBezTo>
                      <a:pt x="0" y="19"/>
                      <a:pt x="0" y="19"/>
                      <a:pt x="0" y="19"/>
                    </a:cubicBezTo>
                    <a:cubicBezTo>
                      <a:pt x="0" y="23"/>
                      <a:pt x="8" y="23"/>
                      <a:pt x="12" y="27"/>
                    </a:cubicBezTo>
                  </a:path>
                </a:pathLst>
              </a:custGeom>
              <a:solidFill>
                <a:srgbClr val="C01818"/>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1" name="Freeform 20">
                <a:extLst>
                  <a:ext uri="{FF2B5EF4-FFF2-40B4-BE49-F238E27FC236}">
                    <a16:creationId xmlns:a16="http://schemas.microsoft.com/office/drawing/2014/main" xmlns="" id="{886F3D9C-9C0C-A442-912C-A553730EAD86}"/>
                  </a:ext>
                </a:extLst>
              </p:cNvPr>
              <p:cNvSpPr>
                <a:spLocks noChangeArrowheads="1"/>
              </p:cNvSpPr>
              <p:nvPr/>
            </p:nvSpPr>
            <p:spPr bwMode="auto">
              <a:xfrm>
                <a:off x="1120777" y="1782765"/>
                <a:ext cx="222250" cy="184151"/>
              </a:xfrm>
              <a:custGeom>
                <a:avLst/>
                <a:gdLst>
                  <a:gd name="T0" fmla="*/ 496 w 618"/>
                  <a:gd name="T1" fmla="*/ 129 h 510"/>
                  <a:gd name="T2" fmla="*/ 496 w 618"/>
                  <a:gd name="T3" fmla="*/ 129 h 510"/>
                  <a:gd name="T4" fmla="*/ 472 w 618"/>
                  <a:gd name="T5" fmla="*/ 118 h 510"/>
                  <a:gd name="T6" fmla="*/ 460 w 618"/>
                  <a:gd name="T7" fmla="*/ 114 h 510"/>
                  <a:gd name="T8" fmla="*/ 460 w 618"/>
                  <a:gd name="T9" fmla="*/ 98 h 510"/>
                  <a:gd name="T10" fmla="*/ 460 w 618"/>
                  <a:gd name="T11" fmla="*/ 47 h 510"/>
                  <a:gd name="T12" fmla="*/ 452 w 618"/>
                  <a:gd name="T13" fmla="*/ 0 h 510"/>
                  <a:gd name="T14" fmla="*/ 389 w 618"/>
                  <a:gd name="T15" fmla="*/ 59 h 510"/>
                  <a:gd name="T16" fmla="*/ 381 w 618"/>
                  <a:gd name="T17" fmla="*/ 86 h 510"/>
                  <a:gd name="T18" fmla="*/ 374 w 618"/>
                  <a:gd name="T19" fmla="*/ 79 h 510"/>
                  <a:gd name="T20" fmla="*/ 338 w 618"/>
                  <a:gd name="T21" fmla="*/ 114 h 510"/>
                  <a:gd name="T22" fmla="*/ 350 w 618"/>
                  <a:gd name="T23" fmla="*/ 126 h 510"/>
                  <a:gd name="T24" fmla="*/ 346 w 618"/>
                  <a:gd name="T25" fmla="*/ 126 h 510"/>
                  <a:gd name="T26" fmla="*/ 303 w 618"/>
                  <a:gd name="T27" fmla="*/ 149 h 510"/>
                  <a:gd name="T28" fmla="*/ 201 w 618"/>
                  <a:gd name="T29" fmla="*/ 251 h 510"/>
                  <a:gd name="T30" fmla="*/ 208 w 618"/>
                  <a:gd name="T31" fmla="*/ 267 h 510"/>
                  <a:gd name="T32" fmla="*/ 208 w 618"/>
                  <a:gd name="T33" fmla="*/ 267 h 510"/>
                  <a:gd name="T34" fmla="*/ 224 w 618"/>
                  <a:gd name="T35" fmla="*/ 341 h 510"/>
                  <a:gd name="T36" fmla="*/ 157 w 618"/>
                  <a:gd name="T37" fmla="*/ 290 h 510"/>
                  <a:gd name="T38" fmla="*/ 122 w 618"/>
                  <a:gd name="T39" fmla="*/ 329 h 510"/>
                  <a:gd name="T40" fmla="*/ 208 w 618"/>
                  <a:gd name="T41" fmla="*/ 388 h 510"/>
                  <a:gd name="T42" fmla="*/ 169 w 618"/>
                  <a:gd name="T43" fmla="*/ 431 h 510"/>
                  <a:gd name="T44" fmla="*/ 55 w 618"/>
                  <a:gd name="T45" fmla="*/ 451 h 510"/>
                  <a:gd name="T46" fmla="*/ 20 w 618"/>
                  <a:gd name="T47" fmla="*/ 431 h 510"/>
                  <a:gd name="T48" fmla="*/ 0 w 618"/>
                  <a:gd name="T49" fmla="*/ 447 h 510"/>
                  <a:gd name="T50" fmla="*/ 193 w 618"/>
                  <a:gd name="T51" fmla="*/ 490 h 510"/>
                  <a:gd name="T52" fmla="*/ 248 w 618"/>
                  <a:gd name="T53" fmla="*/ 462 h 510"/>
                  <a:gd name="T54" fmla="*/ 264 w 618"/>
                  <a:gd name="T55" fmla="*/ 451 h 510"/>
                  <a:gd name="T56" fmla="*/ 267 w 618"/>
                  <a:gd name="T57" fmla="*/ 447 h 510"/>
                  <a:gd name="T58" fmla="*/ 275 w 618"/>
                  <a:gd name="T59" fmla="*/ 455 h 510"/>
                  <a:gd name="T60" fmla="*/ 307 w 618"/>
                  <a:gd name="T61" fmla="*/ 474 h 510"/>
                  <a:gd name="T62" fmla="*/ 421 w 618"/>
                  <a:gd name="T63" fmla="*/ 494 h 510"/>
                  <a:gd name="T64" fmla="*/ 555 w 618"/>
                  <a:gd name="T65" fmla="*/ 423 h 510"/>
                  <a:gd name="T66" fmla="*/ 535 w 618"/>
                  <a:gd name="T67" fmla="*/ 411 h 510"/>
                  <a:gd name="T68" fmla="*/ 527 w 618"/>
                  <a:gd name="T69" fmla="*/ 415 h 510"/>
                  <a:gd name="T70" fmla="*/ 507 w 618"/>
                  <a:gd name="T71" fmla="*/ 431 h 510"/>
                  <a:gd name="T72" fmla="*/ 393 w 618"/>
                  <a:gd name="T73" fmla="*/ 447 h 510"/>
                  <a:gd name="T74" fmla="*/ 323 w 618"/>
                  <a:gd name="T75" fmla="*/ 388 h 510"/>
                  <a:gd name="T76" fmla="*/ 444 w 618"/>
                  <a:gd name="T77" fmla="*/ 220 h 510"/>
                  <a:gd name="T78" fmla="*/ 440 w 618"/>
                  <a:gd name="T79" fmla="*/ 192 h 510"/>
                  <a:gd name="T80" fmla="*/ 566 w 618"/>
                  <a:gd name="T81" fmla="*/ 298 h 510"/>
                  <a:gd name="T82" fmla="*/ 562 w 618"/>
                  <a:gd name="T83" fmla="*/ 357 h 510"/>
                  <a:gd name="T84" fmla="*/ 570 w 618"/>
                  <a:gd name="T85" fmla="*/ 364 h 510"/>
                  <a:gd name="T86" fmla="*/ 582 w 618"/>
                  <a:gd name="T87" fmla="*/ 372 h 510"/>
                  <a:gd name="T88" fmla="*/ 496 w 618"/>
                  <a:gd name="T89" fmla="*/ 129 h 510"/>
                  <a:gd name="T90" fmla="*/ 307 w 618"/>
                  <a:gd name="T91" fmla="*/ 341 h 510"/>
                  <a:gd name="T92" fmla="*/ 307 w 618"/>
                  <a:gd name="T93" fmla="*/ 341 h 510"/>
                  <a:gd name="T94" fmla="*/ 311 w 618"/>
                  <a:gd name="T95" fmla="*/ 298 h 510"/>
                  <a:gd name="T96" fmla="*/ 319 w 618"/>
                  <a:gd name="T97" fmla="*/ 267 h 510"/>
                  <a:gd name="T98" fmla="*/ 334 w 618"/>
                  <a:gd name="T99" fmla="*/ 243 h 510"/>
                  <a:gd name="T100" fmla="*/ 338 w 618"/>
                  <a:gd name="T101" fmla="*/ 239 h 510"/>
                  <a:gd name="T102" fmla="*/ 374 w 618"/>
                  <a:gd name="T103" fmla="*/ 208 h 510"/>
                  <a:gd name="T104" fmla="*/ 389 w 618"/>
                  <a:gd name="T105" fmla="*/ 200 h 510"/>
                  <a:gd name="T106" fmla="*/ 393 w 618"/>
                  <a:gd name="T107" fmla="*/ 220 h 510"/>
                  <a:gd name="T108" fmla="*/ 307 w 618"/>
                  <a:gd name="T109" fmla="*/ 341 h 5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18" h="510">
                    <a:moveTo>
                      <a:pt x="496" y="129"/>
                    </a:moveTo>
                    <a:lnTo>
                      <a:pt x="496" y="129"/>
                    </a:lnTo>
                    <a:cubicBezTo>
                      <a:pt x="488" y="126"/>
                      <a:pt x="480" y="122"/>
                      <a:pt x="472" y="118"/>
                    </a:cubicBezTo>
                    <a:cubicBezTo>
                      <a:pt x="468" y="114"/>
                      <a:pt x="464" y="114"/>
                      <a:pt x="460" y="114"/>
                    </a:cubicBezTo>
                    <a:cubicBezTo>
                      <a:pt x="460" y="106"/>
                      <a:pt x="460" y="102"/>
                      <a:pt x="460" y="98"/>
                    </a:cubicBezTo>
                    <a:cubicBezTo>
                      <a:pt x="464" y="79"/>
                      <a:pt x="464" y="63"/>
                      <a:pt x="460" y="47"/>
                    </a:cubicBezTo>
                    <a:cubicBezTo>
                      <a:pt x="460" y="32"/>
                      <a:pt x="456" y="16"/>
                      <a:pt x="452" y="0"/>
                    </a:cubicBezTo>
                    <a:cubicBezTo>
                      <a:pt x="389" y="59"/>
                      <a:pt x="389" y="59"/>
                      <a:pt x="389" y="59"/>
                    </a:cubicBezTo>
                    <a:cubicBezTo>
                      <a:pt x="389" y="71"/>
                      <a:pt x="386" y="79"/>
                      <a:pt x="381" y="86"/>
                    </a:cubicBezTo>
                    <a:cubicBezTo>
                      <a:pt x="378" y="82"/>
                      <a:pt x="378" y="82"/>
                      <a:pt x="374" y="79"/>
                    </a:cubicBezTo>
                    <a:cubicBezTo>
                      <a:pt x="338" y="114"/>
                      <a:pt x="338" y="114"/>
                      <a:pt x="338" y="114"/>
                    </a:cubicBezTo>
                    <a:cubicBezTo>
                      <a:pt x="342" y="118"/>
                      <a:pt x="346" y="122"/>
                      <a:pt x="350" y="126"/>
                    </a:cubicBezTo>
                    <a:lnTo>
                      <a:pt x="346" y="126"/>
                    </a:lnTo>
                    <a:cubicBezTo>
                      <a:pt x="342" y="129"/>
                      <a:pt x="326" y="141"/>
                      <a:pt x="303" y="149"/>
                    </a:cubicBezTo>
                    <a:cubicBezTo>
                      <a:pt x="201" y="251"/>
                      <a:pt x="201" y="251"/>
                      <a:pt x="201" y="251"/>
                    </a:cubicBezTo>
                    <a:cubicBezTo>
                      <a:pt x="205" y="255"/>
                      <a:pt x="208" y="259"/>
                      <a:pt x="208" y="267"/>
                    </a:cubicBezTo>
                    <a:lnTo>
                      <a:pt x="208" y="267"/>
                    </a:lnTo>
                    <a:cubicBezTo>
                      <a:pt x="220" y="286"/>
                      <a:pt x="224" y="310"/>
                      <a:pt x="224" y="341"/>
                    </a:cubicBezTo>
                    <a:cubicBezTo>
                      <a:pt x="197" y="333"/>
                      <a:pt x="173" y="314"/>
                      <a:pt x="157" y="290"/>
                    </a:cubicBezTo>
                    <a:cubicBezTo>
                      <a:pt x="122" y="329"/>
                      <a:pt x="122" y="329"/>
                      <a:pt x="122" y="329"/>
                    </a:cubicBezTo>
                    <a:cubicBezTo>
                      <a:pt x="146" y="357"/>
                      <a:pt x="173" y="376"/>
                      <a:pt x="208" y="388"/>
                    </a:cubicBezTo>
                    <a:cubicBezTo>
                      <a:pt x="197" y="404"/>
                      <a:pt x="185" y="419"/>
                      <a:pt x="169" y="431"/>
                    </a:cubicBezTo>
                    <a:cubicBezTo>
                      <a:pt x="134" y="455"/>
                      <a:pt x="94" y="458"/>
                      <a:pt x="55" y="451"/>
                    </a:cubicBezTo>
                    <a:cubicBezTo>
                      <a:pt x="43" y="447"/>
                      <a:pt x="32" y="439"/>
                      <a:pt x="20" y="431"/>
                    </a:cubicBezTo>
                    <a:cubicBezTo>
                      <a:pt x="0" y="447"/>
                      <a:pt x="0" y="447"/>
                      <a:pt x="0" y="447"/>
                    </a:cubicBezTo>
                    <a:cubicBezTo>
                      <a:pt x="51" y="494"/>
                      <a:pt x="126" y="509"/>
                      <a:pt x="193" y="490"/>
                    </a:cubicBezTo>
                    <a:cubicBezTo>
                      <a:pt x="212" y="482"/>
                      <a:pt x="232" y="474"/>
                      <a:pt x="248" y="462"/>
                    </a:cubicBezTo>
                    <a:cubicBezTo>
                      <a:pt x="252" y="458"/>
                      <a:pt x="260" y="455"/>
                      <a:pt x="264" y="451"/>
                    </a:cubicBezTo>
                    <a:cubicBezTo>
                      <a:pt x="264" y="447"/>
                      <a:pt x="264" y="447"/>
                      <a:pt x="267" y="447"/>
                    </a:cubicBezTo>
                    <a:cubicBezTo>
                      <a:pt x="271" y="451"/>
                      <a:pt x="271" y="451"/>
                      <a:pt x="275" y="455"/>
                    </a:cubicBezTo>
                    <a:cubicBezTo>
                      <a:pt x="283" y="462"/>
                      <a:pt x="295" y="470"/>
                      <a:pt x="307" y="474"/>
                    </a:cubicBezTo>
                    <a:cubicBezTo>
                      <a:pt x="342" y="494"/>
                      <a:pt x="381" y="502"/>
                      <a:pt x="421" y="494"/>
                    </a:cubicBezTo>
                    <a:cubicBezTo>
                      <a:pt x="472" y="490"/>
                      <a:pt x="523" y="462"/>
                      <a:pt x="555" y="423"/>
                    </a:cubicBezTo>
                    <a:cubicBezTo>
                      <a:pt x="547" y="419"/>
                      <a:pt x="543" y="415"/>
                      <a:pt x="535" y="411"/>
                    </a:cubicBezTo>
                    <a:cubicBezTo>
                      <a:pt x="531" y="411"/>
                      <a:pt x="531" y="415"/>
                      <a:pt x="527" y="415"/>
                    </a:cubicBezTo>
                    <a:cubicBezTo>
                      <a:pt x="523" y="423"/>
                      <a:pt x="515" y="427"/>
                      <a:pt x="507" y="431"/>
                    </a:cubicBezTo>
                    <a:cubicBezTo>
                      <a:pt x="476" y="455"/>
                      <a:pt x="433" y="458"/>
                      <a:pt x="393" y="447"/>
                    </a:cubicBezTo>
                    <a:cubicBezTo>
                      <a:pt x="366" y="435"/>
                      <a:pt x="338" y="415"/>
                      <a:pt x="323" y="388"/>
                    </a:cubicBezTo>
                    <a:cubicBezTo>
                      <a:pt x="393" y="361"/>
                      <a:pt x="444" y="298"/>
                      <a:pt x="444" y="220"/>
                    </a:cubicBezTo>
                    <a:cubicBezTo>
                      <a:pt x="444" y="212"/>
                      <a:pt x="440" y="200"/>
                      <a:pt x="440" y="192"/>
                    </a:cubicBezTo>
                    <a:cubicBezTo>
                      <a:pt x="500" y="192"/>
                      <a:pt x="555" y="235"/>
                      <a:pt x="566" y="298"/>
                    </a:cubicBezTo>
                    <a:cubicBezTo>
                      <a:pt x="570" y="317"/>
                      <a:pt x="570" y="337"/>
                      <a:pt x="562" y="357"/>
                    </a:cubicBezTo>
                    <a:cubicBezTo>
                      <a:pt x="562" y="364"/>
                      <a:pt x="566" y="364"/>
                      <a:pt x="570" y="364"/>
                    </a:cubicBezTo>
                    <a:cubicBezTo>
                      <a:pt x="574" y="368"/>
                      <a:pt x="578" y="368"/>
                      <a:pt x="582" y="372"/>
                    </a:cubicBezTo>
                    <a:cubicBezTo>
                      <a:pt x="617" y="282"/>
                      <a:pt x="582" y="176"/>
                      <a:pt x="496" y="129"/>
                    </a:cubicBezTo>
                    <a:close/>
                    <a:moveTo>
                      <a:pt x="307" y="341"/>
                    </a:moveTo>
                    <a:lnTo>
                      <a:pt x="307" y="341"/>
                    </a:lnTo>
                    <a:cubicBezTo>
                      <a:pt x="307" y="325"/>
                      <a:pt x="307" y="310"/>
                      <a:pt x="311" y="298"/>
                    </a:cubicBezTo>
                    <a:cubicBezTo>
                      <a:pt x="311" y="286"/>
                      <a:pt x="315" y="274"/>
                      <a:pt x="319" y="267"/>
                    </a:cubicBezTo>
                    <a:cubicBezTo>
                      <a:pt x="323" y="259"/>
                      <a:pt x="326" y="251"/>
                      <a:pt x="334" y="243"/>
                    </a:cubicBezTo>
                    <a:cubicBezTo>
                      <a:pt x="334" y="243"/>
                      <a:pt x="334" y="239"/>
                      <a:pt x="338" y="239"/>
                    </a:cubicBezTo>
                    <a:cubicBezTo>
                      <a:pt x="346" y="227"/>
                      <a:pt x="358" y="220"/>
                      <a:pt x="374" y="208"/>
                    </a:cubicBezTo>
                    <a:cubicBezTo>
                      <a:pt x="378" y="208"/>
                      <a:pt x="386" y="204"/>
                      <a:pt x="389" y="200"/>
                    </a:cubicBezTo>
                    <a:cubicBezTo>
                      <a:pt x="393" y="208"/>
                      <a:pt x="393" y="212"/>
                      <a:pt x="393" y="220"/>
                    </a:cubicBezTo>
                    <a:cubicBezTo>
                      <a:pt x="393" y="274"/>
                      <a:pt x="358" y="321"/>
                      <a:pt x="307" y="341"/>
                    </a:cubicBezTo>
                    <a:close/>
                  </a:path>
                </a:pathLst>
              </a:custGeom>
              <a:solidFill>
                <a:srgbClr val="C01818"/>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2" name="Freeform 21">
                <a:extLst>
                  <a:ext uri="{FF2B5EF4-FFF2-40B4-BE49-F238E27FC236}">
                    <a16:creationId xmlns:a16="http://schemas.microsoft.com/office/drawing/2014/main" xmlns="" id="{87566A21-3AA9-534A-9313-ED2C2709F6F4}"/>
                  </a:ext>
                </a:extLst>
              </p:cNvPr>
              <p:cNvSpPr>
                <a:spLocks noChangeArrowheads="1"/>
              </p:cNvSpPr>
              <p:nvPr/>
            </p:nvSpPr>
            <p:spPr bwMode="auto">
              <a:xfrm>
                <a:off x="1095377" y="1738315"/>
                <a:ext cx="144463" cy="179387"/>
              </a:xfrm>
              <a:custGeom>
                <a:avLst/>
                <a:gdLst>
                  <a:gd name="T0" fmla="*/ 36 w 402"/>
                  <a:gd name="T1" fmla="*/ 489 h 498"/>
                  <a:gd name="T2" fmla="*/ 36 w 402"/>
                  <a:gd name="T3" fmla="*/ 489 h 498"/>
                  <a:gd name="T4" fmla="*/ 36 w 402"/>
                  <a:gd name="T5" fmla="*/ 482 h 498"/>
                  <a:gd name="T6" fmla="*/ 32 w 402"/>
                  <a:gd name="T7" fmla="*/ 454 h 498"/>
                  <a:gd name="T8" fmla="*/ 51 w 402"/>
                  <a:gd name="T9" fmla="*/ 384 h 498"/>
                  <a:gd name="T10" fmla="*/ 158 w 402"/>
                  <a:gd name="T11" fmla="*/ 321 h 498"/>
                  <a:gd name="T12" fmla="*/ 158 w 402"/>
                  <a:gd name="T13" fmla="*/ 345 h 498"/>
                  <a:gd name="T14" fmla="*/ 169 w 402"/>
                  <a:gd name="T15" fmla="*/ 411 h 498"/>
                  <a:gd name="T16" fmla="*/ 209 w 402"/>
                  <a:gd name="T17" fmla="*/ 372 h 498"/>
                  <a:gd name="T18" fmla="*/ 209 w 402"/>
                  <a:gd name="T19" fmla="*/ 345 h 498"/>
                  <a:gd name="T20" fmla="*/ 209 w 402"/>
                  <a:gd name="T21" fmla="*/ 325 h 498"/>
                  <a:gd name="T22" fmla="*/ 240 w 402"/>
                  <a:gd name="T23" fmla="*/ 341 h 498"/>
                  <a:gd name="T24" fmla="*/ 307 w 402"/>
                  <a:gd name="T25" fmla="*/ 274 h 498"/>
                  <a:gd name="T26" fmla="*/ 252 w 402"/>
                  <a:gd name="T27" fmla="*/ 247 h 498"/>
                  <a:gd name="T28" fmla="*/ 335 w 402"/>
                  <a:gd name="T29" fmla="*/ 215 h 498"/>
                  <a:gd name="T30" fmla="*/ 362 w 402"/>
                  <a:gd name="T31" fmla="*/ 219 h 498"/>
                  <a:gd name="T32" fmla="*/ 401 w 402"/>
                  <a:gd name="T33" fmla="*/ 180 h 498"/>
                  <a:gd name="T34" fmla="*/ 335 w 402"/>
                  <a:gd name="T35" fmla="*/ 164 h 498"/>
                  <a:gd name="T36" fmla="*/ 221 w 402"/>
                  <a:gd name="T37" fmla="*/ 207 h 498"/>
                  <a:gd name="T38" fmla="*/ 205 w 402"/>
                  <a:gd name="T39" fmla="*/ 133 h 498"/>
                  <a:gd name="T40" fmla="*/ 252 w 402"/>
                  <a:gd name="T41" fmla="*/ 51 h 498"/>
                  <a:gd name="T42" fmla="*/ 303 w 402"/>
                  <a:gd name="T43" fmla="*/ 23 h 498"/>
                  <a:gd name="T44" fmla="*/ 307 w 402"/>
                  <a:gd name="T45" fmla="*/ 12 h 498"/>
                  <a:gd name="T46" fmla="*/ 307 w 402"/>
                  <a:gd name="T47" fmla="*/ 0 h 498"/>
                  <a:gd name="T48" fmla="*/ 146 w 402"/>
                  <a:gd name="T49" fmla="*/ 141 h 498"/>
                  <a:gd name="T50" fmla="*/ 138 w 402"/>
                  <a:gd name="T51" fmla="*/ 200 h 498"/>
                  <a:gd name="T52" fmla="*/ 142 w 402"/>
                  <a:gd name="T53" fmla="*/ 235 h 498"/>
                  <a:gd name="T54" fmla="*/ 138 w 402"/>
                  <a:gd name="T55" fmla="*/ 239 h 498"/>
                  <a:gd name="T56" fmla="*/ 130 w 402"/>
                  <a:gd name="T57" fmla="*/ 243 h 498"/>
                  <a:gd name="T58" fmla="*/ 110 w 402"/>
                  <a:gd name="T59" fmla="*/ 254 h 498"/>
                  <a:gd name="T60" fmla="*/ 28 w 402"/>
                  <a:gd name="T61" fmla="*/ 337 h 498"/>
                  <a:gd name="T62" fmla="*/ 20 w 402"/>
                  <a:gd name="T63" fmla="*/ 497 h 498"/>
                  <a:gd name="T64" fmla="*/ 36 w 402"/>
                  <a:gd name="T65" fmla="*/ 489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02" h="498">
                    <a:moveTo>
                      <a:pt x="36" y="489"/>
                    </a:moveTo>
                    <a:lnTo>
                      <a:pt x="36" y="489"/>
                    </a:lnTo>
                    <a:cubicBezTo>
                      <a:pt x="40" y="486"/>
                      <a:pt x="40" y="486"/>
                      <a:pt x="36" y="482"/>
                    </a:cubicBezTo>
                    <a:cubicBezTo>
                      <a:pt x="36" y="474"/>
                      <a:pt x="36" y="466"/>
                      <a:pt x="32" y="454"/>
                    </a:cubicBezTo>
                    <a:cubicBezTo>
                      <a:pt x="32" y="431"/>
                      <a:pt x="40" y="407"/>
                      <a:pt x="51" y="384"/>
                    </a:cubicBezTo>
                    <a:cubicBezTo>
                      <a:pt x="75" y="345"/>
                      <a:pt x="114" y="321"/>
                      <a:pt x="158" y="321"/>
                    </a:cubicBezTo>
                    <a:cubicBezTo>
                      <a:pt x="158" y="329"/>
                      <a:pt x="158" y="337"/>
                      <a:pt x="158" y="345"/>
                    </a:cubicBezTo>
                    <a:cubicBezTo>
                      <a:pt x="158" y="368"/>
                      <a:pt x="162" y="392"/>
                      <a:pt x="169" y="411"/>
                    </a:cubicBezTo>
                    <a:cubicBezTo>
                      <a:pt x="209" y="372"/>
                      <a:pt x="209" y="372"/>
                      <a:pt x="209" y="372"/>
                    </a:cubicBezTo>
                    <a:cubicBezTo>
                      <a:pt x="209" y="364"/>
                      <a:pt x="209" y="352"/>
                      <a:pt x="209" y="345"/>
                    </a:cubicBezTo>
                    <a:cubicBezTo>
                      <a:pt x="209" y="337"/>
                      <a:pt x="209" y="333"/>
                      <a:pt x="209" y="325"/>
                    </a:cubicBezTo>
                    <a:cubicBezTo>
                      <a:pt x="221" y="329"/>
                      <a:pt x="228" y="337"/>
                      <a:pt x="240" y="341"/>
                    </a:cubicBezTo>
                    <a:cubicBezTo>
                      <a:pt x="307" y="274"/>
                      <a:pt x="307" y="274"/>
                      <a:pt x="307" y="274"/>
                    </a:cubicBezTo>
                    <a:cubicBezTo>
                      <a:pt x="287" y="270"/>
                      <a:pt x="272" y="262"/>
                      <a:pt x="252" y="247"/>
                    </a:cubicBezTo>
                    <a:cubicBezTo>
                      <a:pt x="272" y="227"/>
                      <a:pt x="303" y="215"/>
                      <a:pt x="335" y="215"/>
                    </a:cubicBezTo>
                    <a:cubicBezTo>
                      <a:pt x="342" y="215"/>
                      <a:pt x="354" y="219"/>
                      <a:pt x="362" y="219"/>
                    </a:cubicBezTo>
                    <a:cubicBezTo>
                      <a:pt x="401" y="180"/>
                      <a:pt x="401" y="180"/>
                      <a:pt x="401" y="180"/>
                    </a:cubicBezTo>
                    <a:cubicBezTo>
                      <a:pt x="382" y="172"/>
                      <a:pt x="358" y="164"/>
                      <a:pt x="335" y="164"/>
                    </a:cubicBezTo>
                    <a:cubicBezTo>
                      <a:pt x="291" y="164"/>
                      <a:pt x="252" y="184"/>
                      <a:pt x="221" y="207"/>
                    </a:cubicBezTo>
                    <a:cubicBezTo>
                      <a:pt x="209" y="184"/>
                      <a:pt x="201" y="160"/>
                      <a:pt x="205" y="133"/>
                    </a:cubicBezTo>
                    <a:cubicBezTo>
                      <a:pt x="209" y="102"/>
                      <a:pt x="228" y="70"/>
                      <a:pt x="252" y="51"/>
                    </a:cubicBezTo>
                    <a:cubicBezTo>
                      <a:pt x="268" y="39"/>
                      <a:pt x="283" y="27"/>
                      <a:pt x="303" y="23"/>
                    </a:cubicBezTo>
                    <a:cubicBezTo>
                      <a:pt x="311" y="23"/>
                      <a:pt x="307" y="16"/>
                      <a:pt x="307" y="12"/>
                    </a:cubicBezTo>
                    <a:cubicBezTo>
                      <a:pt x="307" y="0"/>
                      <a:pt x="307" y="0"/>
                      <a:pt x="307" y="0"/>
                    </a:cubicBezTo>
                    <a:cubicBezTo>
                      <a:pt x="232" y="12"/>
                      <a:pt x="169" y="66"/>
                      <a:pt x="146" y="141"/>
                    </a:cubicBezTo>
                    <a:cubicBezTo>
                      <a:pt x="142" y="160"/>
                      <a:pt x="138" y="180"/>
                      <a:pt x="138" y="200"/>
                    </a:cubicBezTo>
                    <a:cubicBezTo>
                      <a:pt x="138" y="211"/>
                      <a:pt x="142" y="223"/>
                      <a:pt x="142" y="235"/>
                    </a:cubicBezTo>
                    <a:cubicBezTo>
                      <a:pt x="142" y="239"/>
                      <a:pt x="142" y="239"/>
                      <a:pt x="138" y="239"/>
                    </a:cubicBezTo>
                    <a:cubicBezTo>
                      <a:pt x="134" y="243"/>
                      <a:pt x="130" y="243"/>
                      <a:pt x="130" y="243"/>
                    </a:cubicBezTo>
                    <a:cubicBezTo>
                      <a:pt x="122" y="247"/>
                      <a:pt x="118" y="251"/>
                      <a:pt x="110" y="254"/>
                    </a:cubicBezTo>
                    <a:cubicBezTo>
                      <a:pt x="75" y="270"/>
                      <a:pt x="48" y="301"/>
                      <a:pt x="28" y="337"/>
                    </a:cubicBezTo>
                    <a:cubicBezTo>
                      <a:pt x="0" y="384"/>
                      <a:pt x="0" y="446"/>
                      <a:pt x="20" y="497"/>
                    </a:cubicBezTo>
                    <a:cubicBezTo>
                      <a:pt x="24" y="497"/>
                      <a:pt x="32" y="493"/>
                      <a:pt x="36" y="489"/>
                    </a:cubicBezTo>
                  </a:path>
                </a:pathLst>
              </a:custGeom>
              <a:solidFill>
                <a:srgbClr val="C01818"/>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grpSp>
      </p:grpSp>
      <p:sp>
        <p:nvSpPr>
          <p:cNvPr id="2" name="Title 1">
            <a:extLst>
              <a:ext uri="{FF2B5EF4-FFF2-40B4-BE49-F238E27FC236}">
                <a16:creationId xmlns:a16="http://schemas.microsoft.com/office/drawing/2014/main" xmlns="" id="{00F04CC2-1D6D-B344-B2E8-09D3AD1D6DC9}"/>
              </a:ext>
            </a:extLst>
          </p:cNvPr>
          <p:cNvSpPr>
            <a:spLocks noGrp="1"/>
          </p:cNvSpPr>
          <p:nvPr>
            <p:ph type="title"/>
          </p:nvPr>
        </p:nvSpPr>
        <p:spPr/>
        <p:txBody>
          <a:bodyPr/>
          <a:lstStyle/>
          <a:p>
            <a:r>
              <a:rPr lang="en-US" dirty="0"/>
              <a:t>Collab SaaS Use Cases</a:t>
            </a:r>
          </a:p>
        </p:txBody>
      </p:sp>
      <p:grpSp>
        <p:nvGrpSpPr>
          <p:cNvPr id="3" name="Group 2">
            <a:extLst>
              <a:ext uri="{FF2B5EF4-FFF2-40B4-BE49-F238E27FC236}">
                <a16:creationId xmlns:a16="http://schemas.microsoft.com/office/drawing/2014/main" xmlns="" id="{1ABC9126-715F-454D-AF23-D9C61A398C7F}"/>
              </a:ext>
            </a:extLst>
          </p:cNvPr>
          <p:cNvGrpSpPr/>
          <p:nvPr/>
        </p:nvGrpSpPr>
        <p:grpSpPr>
          <a:xfrm>
            <a:off x="4445859" y="489824"/>
            <a:ext cx="4258976" cy="861774"/>
            <a:chOff x="4399144" y="1328569"/>
            <a:chExt cx="4258976" cy="861774"/>
          </a:xfrm>
        </p:grpSpPr>
        <p:sp>
          <p:nvSpPr>
            <p:cNvPr id="4" name="TextBox 3">
              <a:extLst>
                <a:ext uri="{FF2B5EF4-FFF2-40B4-BE49-F238E27FC236}">
                  <a16:creationId xmlns:a16="http://schemas.microsoft.com/office/drawing/2014/main" xmlns="" id="{3492B0BD-A006-4344-B3E2-13D0D8535D24}"/>
                </a:ext>
              </a:extLst>
            </p:cNvPr>
            <p:cNvSpPr txBox="1"/>
            <p:nvPr/>
          </p:nvSpPr>
          <p:spPr>
            <a:xfrm>
              <a:off x="5268272" y="1328569"/>
              <a:ext cx="3389848" cy="861774"/>
            </a:xfrm>
            <a:prstGeom prst="rect">
              <a:avLst/>
            </a:prstGeom>
            <a:noFill/>
          </p:spPr>
          <p:txBody>
            <a:bodyPr wrap="square" rtlCol="0">
              <a:spAutoFit/>
            </a:bodyPr>
            <a:lstStyle/>
            <a:p>
              <a:r>
                <a:rPr lang="en-US" sz="1600" b="1" dirty="0"/>
                <a:t>1. Data Protection</a:t>
              </a:r>
            </a:p>
            <a:p>
              <a:r>
                <a:rPr lang="en-US" sz="1600" dirty="0"/>
                <a:t>Prevent sensitive data from being stored and shared externally</a:t>
              </a:r>
            </a:p>
          </p:txBody>
        </p:sp>
        <p:grpSp>
          <p:nvGrpSpPr>
            <p:cNvPr id="5" name="Group 4">
              <a:extLst>
                <a:ext uri="{FF2B5EF4-FFF2-40B4-BE49-F238E27FC236}">
                  <a16:creationId xmlns:a16="http://schemas.microsoft.com/office/drawing/2014/main" xmlns="" id="{F5C11BF6-3EB0-3B46-9B1E-C21E19C1C138}"/>
                </a:ext>
              </a:extLst>
            </p:cNvPr>
            <p:cNvGrpSpPr/>
            <p:nvPr/>
          </p:nvGrpSpPr>
          <p:grpSpPr>
            <a:xfrm>
              <a:off x="4399144" y="1480277"/>
              <a:ext cx="699714" cy="629748"/>
              <a:chOff x="2045519" y="1222559"/>
              <a:chExt cx="3215161" cy="2893681"/>
            </a:xfrm>
          </p:grpSpPr>
          <p:sp>
            <p:nvSpPr>
              <p:cNvPr id="6" name="Freeform 5">
                <a:extLst>
                  <a:ext uri="{FF2B5EF4-FFF2-40B4-BE49-F238E27FC236}">
                    <a16:creationId xmlns:a16="http://schemas.microsoft.com/office/drawing/2014/main" xmlns="" id="{AB64921B-9A2E-4845-BB29-F011674D4892}"/>
                  </a:ext>
                </a:extLst>
              </p:cNvPr>
              <p:cNvSpPr/>
              <p:nvPr/>
            </p:nvSpPr>
            <p:spPr>
              <a:xfrm>
                <a:off x="2110680" y="1288442"/>
                <a:ext cx="3080878" cy="2761920"/>
              </a:xfrm>
              <a:custGeom>
                <a:avLst/>
                <a:gdLst/>
                <a:ahLst/>
                <a:cxnLst>
                  <a:cxn ang="3cd4">
                    <a:pos x="hc" y="t"/>
                  </a:cxn>
                  <a:cxn ang="cd2">
                    <a:pos x="l" y="vc"/>
                  </a:cxn>
                  <a:cxn ang="cd4">
                    <a:pos x="hc" y="b"/>
                  </a:cxn>
                  <a:cxn ang="0">
                    <a:pos x="r" y="vc"/>
                  </a:cxn>
                </a:cxnLst>
                <a:rect l="l" t="t" r="r" b="b"/>
                <a:pathLst>
                  <a:path w="8559" h="7673">
                    <a:moveTo>
                      <a:pt x="7337" y="2069"/>
                    </a:moveTo>
                    <a:cubicBezTo>
                      <a:pt x="7258" y="2069"/>
                      <a:pt x="7185" y="2077"/>
                      <a:pt x="7108" y="2091"/>
                    </a:cubicBezTo>
                    <a:cubicBezTo>
                      <a:pt x="7038" y="1521"/>
                      <a:pt x="6552" y="1078"/>
                      <a:pt x="5960" y="1078"/>
                    </a:cubicBezTo>
                    <a:cubicBezTo>
                      <a:pt x="5785" y="1078"/>
                      <a:pt x="5618" y="1118"/>
                      <a:pt x="5469" y="1188"/>
                    </a:cubicBezTo>
                    <a:cubicBezTo>
                      <a:pt x="5209" y="494"/>
                      <a:pt x="4543" y="0"/>
                      <a:pt x="3759" y="0"/>
                    </a:cubicBezTo>
                    <a:cubicBezTo>
                      <a:pt x="2872" y="0"/>
                      <a:pt x="2133" y="632"/>
                      <a:pt x="1967" y="1470"/>
                    </a:cubicBezTo>
                    <a:cubicBezTo>
                      <a:pt x="1193" y="1550"/>
                      <a:pt x="592" y="2201"/>
                      <a:pt x="592" y="2994"/>
                    </a:cubicBezTo>
                    <a:cubicBezTo>
                      <a:pt x="592" y="3333"/>
                      <a:pt x="705" y="3641"/>
                      <a:pt x="889" y="3895"/>
                    </a:cubicBezTo>
                    <a:cubicBezTo>
                      <a:pt x="352" y="4270"/>
                      <a:pt x="0" y="4891"/>
                      <a:pt x="0" y="5596"/>
                    </a:cubicBezTo>
                    <a:cubicBezTo>
                      <a:pt x="0" y="6745"/>
                      <a:pt x="931" y="7673"/>
                      <a:pt x="2077" y="7673"/>
                    </a:cubicBezTo>
                    <a:cubicBezTo>
                      <a:pt x="3222" y="7673"/>
                      <a:pt x="4154" y="6742"/>
                      <a:pt x="4154" y="5596"/>
                    </a:cubicBezTo>
                    <a:cubicBezTo>
                      <a:pt x="4154" y="5204"/>
                      <a:pt x="4044" y="4840"/>
                      <a:pt x="3855" y="4527"/>
                    </a:cubicBezTo>
                    <a:lnTo>
                      <a:pt x="7331" y="4527"/>
                    </a:lnTo>
                    <a:cubicBezTo>
                      <a:pt x="8009" y="4527"/>
                      <a:pt x="8559" y="3976"/>
                      <a:pt x="8559" y="3299"/>
                    </a:cubicBezTo>
                    <a:cubicBezTo>
                      <a:pt x="8565" y="2619"/>
                      <a:pt x="8014" y="2069"/>
                      <a:pt x="7337" y="2069"/>
                    </a:cubicBezTo>
                    <a:close/>
                  </a:path>
                </a:pathLst>
              </a:custGeom>
              <a:solidFill>
                <a:srgbClr val="FFFFFF"/>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7" name="Freeform 6">
                <a:extLst>
                  <a:ext uri="{FF2B5EF4-FFF2-40B4-BE49-F238E27FC236}">
                    <a16:creationId xmlns:a16="http://schemas.microsoft.com/office/drawing/2014/main" xmlns="" id="{12B0B4C0-A6FB-1045-A226-2D9DC111387B}"/>
                  </a:ext>
                </a:extLst>
              </p:cNvPr>
              <p:cNvSpPr/>
              <p:nvPr/>
            </p:nvSpPr>
            <p:spPr>
              <a:xfrm>
                <a:off x="3758039" y="1357560"/>
                <a:ext cx="1434240" cy="1559160"/>
              </a:xfrm>
              <a:custGeom>
                <a:avLst/>
                <a:gdLst/>
                <a:ahLst/>
                <a:cxnLst>
                  <a:cxn ang="3cd4">
                    <a:pos x="hc" y="t"/>
                  </a:cxn>
                  <a:cxn ang="cd2">
                    <a:pos x="l" y="vc"/>
                  </a:cxn>
                  <a:cxn ang="cd4">
                    <a:pos x="hc" y="b"/>
                  </a:cxn>
                  <a:cxn ang="0">
                    <a:pos x="r" y="vc"/>
                  </a:cxn>
                </a:cxnLst>
                <a:rect l="l" t="t" r="r" b="b"/>
                <a:pathLst>
                  <a:path w="3985" h="4332">
                    <a:moveTo>
                      <a:pt x="2760" y="1877"/>
                    </a:moveTo>
                    <a:cubicBezTo>
                      <a:pt x="2681" y="1877"/>
                      <a:pt x="2608" y="1885"/>
                      <a:pt x="2531" y="1899"/>
                    </a:cubicBezTo>
                    <a:cubicBezTo>
                      <a:pt x="2461" y="1329"/>
                      <a:pt x="1975" y="886"/>
                      <a:pt x="1383" y="886"/>
                    </a:cubicBezTo>
                    <a:cubicBezTo>
                      <a:pt x="1208" y="886"/>
                      <a:pt x="1041" y="926"/>
                      <a:pt x="892" y="996"/>
                    </a:cubicBezTo>
                    <a:cubicBezTo>
                      <a:pt x="731" y="562"/>
                      <a:pt x="409" y="206"/>
                      <a:pt x="0" y="0"/>
                    </a:cubicBezTo>
                    <a:lnTo>
                      <a:pt x="0" y="4332"/>
                    </a:lnTo>
                    <a:lnTo>
                      <a:pt x="2757" y="4332"/>
                    </a:lnTo>
                    <a:cubicBezTo>
                      <a:pt x="3434" y="4332"/>
                      <a:pt x="3985" y="3782"/>
                      <a:pt x="3985" y="3104"/>
                    </a:cubicBezTo>
                    <a:cubicBezTo>
                      <a:pt x="3988" y="2427"/>
                      <a:pt x="3437" y="1877"/>
                      <a:pt x="2760" y="1877"/>
                    </a:cubicBezTo>
                    <a:close/>
                  </a:path>
                </a:pathLst>
              </a:custGeom>
              <a:solidFill>
                <a:srgbClr val="DCDCDC"/>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8" name="Freeform 7">
                <a:extLst>
                  <a:ext uri="{FF2B5EF4-FFF2-40B4-BE49-F238E27FC236}">
                    <a16:creationId xmlns:a16="http://schemas.microsoft.com/office/drawing/2014/main" xmlns="" id="{877F3F10-7057-EA46-B1EC-CB0FD45160CF}"/>
                  </a:ext>
                </a:extLst>
              </p:cNvPr>
              <p:cNvSpPr/>
              <p:nvPr/>
            </p:nvSpPr>
            <p:spPr>
              <a:xfrm>
                <a:off x="2256841" y="1222559"/>
                <a:ext cx="3003839" cy="1761119"/>
              </a:xfrm>
              <a:custGeom>
                <a:avLst/>
                <a:gdLst/>
                <a:ahLst/>
                <a:cxnLst>
                  <a:cxn ang="3cd4">
                    <a:pos x="hc" y="t"/>
                  </a:cxn>
                  <a:cxn ang="cd2">
                    <a:pos x="l" y="vc"/>
                  </a:cxn>
                  <a:cxn ang="cd4">
                    <a:pos x="hc" y="b"/>
                  </a:cxn>
                  <a:cxn ang="0">
                    <a:pos x="r" y="vc"/>
                  </a:cxn>
                </a:cxnLst>
                <a:rect l="l" t="t" r="r" b="b"/>
                <a:pathLst>
                  <a:path w="8345" h="4893">
                    <a:moveTo>
                      <a:pt x="6931" y="2068"/>
                    </a:moveTo>
                    <a:cubicBezTo>
                      <a:pt x="6906" y="2068"/>
                      <a:pt x="6880" y="2068"/>
                      <a:pt x="6852" y="2071"/>
                    </a:cubicBezTo>
                    <a:cubicBezTo>
                      <a:pt x="6697" y="1493"/>
                      <a:pt x="6169" y="1078"/>
                      <a:pt x="5557" y="1078"/>
                    </a:cubicBezTo>
                    <a:cubicBezTo>
                      <a:pt x="5424" y="1078"/>
                      <a:pt x="5291" y="1098"/>
                      <a:pt x="5164" y="1137"/>
                    </a:cubicBezTo>
                    <a:cubicBezTo>
                      <a:pt x="4831" y="448"/>
                      <a:pt x="4126" y="0"/>
                      <a:pt x="3353" y="0"/>
                    </a:cubicBezTo>
                    <a:cubicBezTo>
                      <a:pt x="2441" y="0"/>
                      <a:pt x="1642" y="618"/>
                      <a:pt x="1408" y="1490"/>
                    </a:cubicBezTo>
                    <a:cubicBezTo>
                      <a:pt x="595" y="1637"/>
                      <a:pt x="0" y="2339"/>
                      <a:pt x="0" y="3180"/>
                    </a:cubicBezTo>
                    <a:cubicBezTo>
                      <a:pt x="0" y="3558"/>
                      <a:pt x="124" y="3908"/>
                      <a:pt x="333" y="4193"/>
                    </a:cubicBezTo>
                    <a:cubicBezTo>
                      <a:pt x="429" y="4114"/>
                      <a:pt x="531" y="4041"/>
                      <a:pt x="641" y="3979"/>
                    </a:cubicBezTo>
                    <a:cubicBezTo>
                      <a:pt x="474" y="3756"/>
                      <a:pt x="370" y="3479"/>
                      <a:pt x="370" y="3180"/>
                    </a:cubicBezTo>
                    <a:cubicBezTo>
                      <a:pt x="370" y="2486"/>
                      <a:pt x="889" y="1910"/>
                      <a:pt x="1578" y="1840"/>
                    </a:cubicBezTo>
                    <a:lnTo>
                      <a:pt x="1713" y="1826"/>
                    </a:lnTo>
                    <a:lnTo>
                      <a:pt x="1738" y="1690"/>
                    </a:lnTo>
                    <a:cubicBezTo>
                      <a:pt x="1891" y="925"/>
                      <a:pt x="2568" y="369"/>
                      <a:pt x="3347" y="369"/>
                    </a:cubicBezTo>
                    <a:cubicBezTo>
                      <a:pt x="4027" y="369"/>
                      <a:pt x="4645" y="798"/>
                      <a:pt x="4885" y="1439"/>
                    </a:cubicBezTo>
                    <a:lnTo>
                      <a:pt x="4956" y="1628"/>
                    </a:lnTo>
                    <a:lnTo>
                      <a:pt x="5139" y="1543"/>
                    </a:lnTo>
                    <a:cubicBezTo>
                      <a:pt x="5269" y="1481"/>
                      <a:pt x="5410" y="1450"/>
                      <a:pt x="5551" y="1450"/>
                    </a:cubicBezTo>
                    <a:cubicBezTo>
                      <a:pt x="6039" y="1450"/>
                      <a:pt x="6454" y="1817"/>
                      <a:pt x="6513" y="2303"/>
                    </a:cubicBezTo>
                    <a:lnTo>
                      <a:pt x="6539" y="2497"/>
                    </a:lnTo>
                    <a:lnTo>
                      <a:pt x="6733" y="2461"/>
                    </a:lnTo>
                    <a:cubicBezTo>
                      <a:pt x="6801" y="2449"/>
                      <a:pt x="6863" y="2441"/>
                      <a:pt x="6925" y="2441"/>
                    </a:cubicBezTo>
                    <a:cubicBezTo>
                      <a:pt x="7501" y="2441"/>
                      <a:pt x="7967" y="2909"/>
                      <a:pt x="7967" y="3482"/>
                    </a:cubicBezTo>
                    <a:cubicBezTo>
                      <a:pt x="7967" y="4055"/>
                      <a:pt x="7498" y="4523"/>
                      <a:pt x="6925" y="4523"/>
                    </a:cubicBezTo>
                    <a:lnTo>
                      <a:pt x="3327" y="4523"/>
                    </a:lnTo>
                    <a:cubicBezTo>
                      <a:pt x="3415" y="4639"/>
                      <a:pt x="3491" y="4763"/>
                      <a:pt x="3553" y="4893"/>
                    </a:cubicBezTo>
                    <a:lnTo>
                      <a:pt x="6931" y="4893"/>
                    </a:lnTo>
                    <a:cubicBezTo>
                      <a:pt x="7710" y="4893"/>
                      <a:pt x="8345" y="4258"/>
                      <a:pt x="8345" y="3479"/>
                    </a:cubicBezTo>
                    <a:cubicBezTo>
                      <a:pt x="8345" y="2700"/>
                      <a:pt x="7710" y="2068"/>
                      <a:pt x="6931" y="2068"/>
                    </a:cubicBezTo>
                    <a:close/>
                  </a:path>
                </a:pathLst>
              </a:custGeom>
              <a:solidFill>
                <a:srgbClr val="BF2026"/>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9" name="Freeform 8">
                <a:extLst>
                  <a:ext uri="{FF2B5EF4-FFF2-40B4-BE49-F238E27FC236}">
                    <a16:creationId xmlns:a16="http://schemas.microsoft.com/office/drawing/2014/main" xmlns="" id="{B21FC0D2-4490-6246-9A54-1F74841CDEE0}"/>
                  </a:ext>
                </a:extLst>
              </p:cNvPr>
              <p:cNvSpPr/>
              <p:nvPr/>
            </p:nvSpPr>
            <p:spPr>
              <a:xfrm>
                <a:off x="2045519" y="2486882"/>
                <a:ext cx="1629361" cy="1629358"/>
              </a:xfrm>
              <a:custGeom>
                <a:avLst/>
                <a:gdLst/>
                <a:ahLst/>
                <a:cxnLst>
                  <a:cxn ang="3cd4">
                    <a:pos x="hc" y="t"/>
                  </a:cxn>
                  <a:cxn ang="cd2">
                    <a:pos x="l" y="vc"/>
                  </a:cxn>
                  <a:cxn ang="cd4">
                    <a:pos x="hc" y="b"/>
                  </a:cxn>
                  <a:cxn ang="0">
                    <a:pos x="r" y="vc"/>
                  </a:cxn>
                </a:cxnLst>
                <a:rect l="l" t="t" r="r" b="b"/>
                <a:pathLst>
                  <a:path w="4527" h="4527">
                    <a:moveTo>
                      <a:pt x="2263" y="4527"/>
                    </a:moveTo>
                    <a:cubicBezTo>
                      <a:pt x="1016" y="4527"/>
                      <a:pt x="0" y="3510"/>
                      <a:pt x="0" y="2263"/>
                    </a:cubicBezTo>
                    <a:cubicBezTo>
                      <a:pt x="0" y="1015"/>
                      <a:pt x="1015" y="0"/>
                      <a:pt x="2263" y="0"/>
                    </a:cubicBezTo>
                    <a:cubicBezTo>
                      <a:pt x="3510" y="0"/>
                      <a:pt x="4527" y="1015"/>
                      <a:pt x="4527" y="2263"/>
                    </a:cubicBezTo>
                    <a:cubicBezTo>
                      <a:pt x="4527" y="3510"/>
                      <a:pt x="3511" y="4527"/>
                      <a:pt x="2263" y="4527"/>
                    </a:cubicBezTo>
                    <a:close/>
                    <a:moveTo>
                      <a:pt x="2263" y="370"/>
                    </a:moveTo>
                    <a:cubicBezTo>
                      <a:pt x="1219" y="370"/>
                      <a:pt x="370" y="1218"/>
                      <a:pt x="370" y="2263"/>
                    </a:cubicBezTo>
                    <a:cubicBezTo>
                      <a:pt x="370" y="3307"/>
                      <a:pt x="1219" y="4157"/>
                      <a:pt x="2263" y="4157"/>
                    </a:cubicBezTo>
                    <a:cubicBezTo>
                      <a:pt x="3307" y="4157"/>
                      <a:pt x="4157" y="3307"/>
                      <a:pt x="4157" y="2263"/>
                    </a:cubicBezTo>
                    <a:cubicBezTo>
                      <a:pt x="4157" y="1218"/>
                      <a:pt x="3305" y="370"/>
                      <a:pt x="2263" y="370"/>
                    </a:cubicBezTo>
                    <a:close/>
                  </a:path>
                </a:pathLst>
              </a:custGeom>
              <a:solidFill>
                <a:srgbClr val="BF2026"/>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10" name="Freeform 9">
                <a:extLst>
                  <a:ext uri="{FF2B5EF4-FFF2-40B4-BE49-F238E27FC236}">
                    <a16:creationId xmlns:a16="http://schemas.microsoft.com/office/drawing/2014/main" xmlns="" id="{0AFB2F93-3315-E44F-B8BD-CB91D82F6725}"/>
                  </a:ext>
                </a:extLst>
              </p:cNvPr>
              <p:cNvSpPr/>
              <p:nvPr/>
            </p:nvSpPr>
            <p:spPr>
              <a:xfrm>
                <a:off x="2380317" y="2821319"/>
                <a:ext cx="905401" cy="879480"/>
              </a:xfrm>
              <a:custGeom>
                <a:avLst/>
                <a:gdLst/>
                <a:ahLst/>
                <a:cxnLst>
                  <a:cxn ang="3cd4">
                    <a:pos x="hc" y="t"/>
                  </a:cxn>
                  <a:cxn ang="cd2">
                    <a:pos x="l" y="vc"/>
                  </a:cxn>
                  <a:cxn ang="cd4">
                    <a:pos x="hc" y="b"/>
                  </a:cxn>
                  <a:cxn ang="0">
                    <a:pos x="r" y="vc"/>
                  </a:cxn>
                </a:cxnLst>
                <a:rect l="l" t="t" r="r" b="b"/>
                <a:pathLst>
                  <a:path w="2516" h="2444">
                    <a:moveTo>
                      <a:pt x="1539" y="1002"/>
                    </a:moveTo>
                    <a:lnTo>
                      <a:pt x="1534" y="1005"/>
                    </a:lnTo>
                    <a:cubicBezTo>
                      <a:pt x="1559" y="923"/>
                      <a:pt x="1573" y="839"/>
                      <a:pt x="1568" y="748"/>
                    </a:cubicBezTo>
                    <a:cubicBezTo>
                      <a:pt x="1548" y="317"/>
                      <a:pt x="1181" y="-16"/>
                      <a:pt x="749" y="1"/>
                    </a:cubicBezTo>
                    <a:cubicBezTo>
                      <a:pt x="317" y="20"/>
                      <a:pt x="-16" y="387"/>
                      <a:pt x="1" y="819"/>
                    </a:cubicBezTo>
                    <a:cubicBezTo>
                      <a:pt x="21" y="1251"/>
                      <a:pt x="388" y="1584"/>
                      <a:pt x="820" y="1567"/>
                    </a:cubicBezTo>
                    <a:cubicBezTo>
                      <a:pt x="902" y="1564"/>
                      <a:pt x="978" y="1544"/>
                      <a:pt x="1051" y="1516"/>
                    </a:cubicBezTo>
                    <a:lnTo>
                      <a:pt x="1060" y="1525"/>
                    </a:lnTo>
                    <a:lnTo>
                      <a:pt x="1370" y="1525"/>
                    </a:lnTo>
                    <a:lnTo>
                      <a:pt x="1370" y="1835"/>
                    </a:lnTo>
                    <a:lnTo>
                      <a:pt x="1680" y="1835"/>
                    </a:lnTo>
                    <a:lnTo>
                      <a:pt x="1680" y="2144"/>
                    </a:lnTo>
                    <a:lnTo>
                      <a:pt x="1980" y="2133"/>
                    </a:lnTo>
                    <a:lnTo>
                      <a:pt x="1980" y="2444"/>
                    </a:lnTo>
                    <a:lnTo>
                      <a:pt x="2516" y="2444"/>
                    </a:lnTo>
                    <a:lnTo>
                      <a:pt x="2516" y="1985"/>
                    </a:lnTo>
                    <a:close/>
                    <a:moveTo>
                      <a:pt x="616" y="819"/>
                    </a:moveTo>
                    <a:cubicBezTo>
                      <a:pt x="498" y="825"/>
                      <a:pt x="396" y="731"/>
                      <a:pt x="391" y="613"/>
                    </a:cubicBezTo>
                    <a:cubicBezTo>
                      <a:pt x="385" y="494"/>
                      <a:pt x="478" y="392"/>
                      <a:pt x="597" y="387"/>
                    </a:cubicBezTo>
                    <a:cubicBezTo>
                      <a:pt x="715" y="381"/>
                      <a:pt x="817" y="475"/>
                      <a:pt x="822" y="593"/>
                    </a:cubicBezTo>
                    <a:cubicBezTo>
                      <a:pt x="828" y="715"/>
                      <a:pt x="738" y="813"/>
                      <a:pt x="616" y="819"/>
                    </a:cubicBezTo>
                    <a:close/>
                  </a:path>
                </a:pathLst>
              </a:custGeom>
              <a:solidFill>
                <a:srgbClr val="BF2026"/>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grpSp>
      </p:grpSp>
      <p:grpSp>
        <p:nvGrpSpPr>
          <p:cNvPr id="11" name="Group 10">
            <a:extLst>
              <a:ext uri="{FF2B5EF4-FFF2-40B4-BE49-F238E27FC236}">
                <a16:creationId xmlns:a16="http://schemas.microsoft.com/office/drawing/2014/main" xmlns="" id="{A1F8CDC1-2989-AD47-9431-6F67C59C6099}"/>
              </a:ext>
            </a:extLst>
          </p:cNvPr>
          <p:cNvGrpSpPr/>
          <p:nvPr/>
        </p:nvGrpSpPr>
        <p:grpSpPr>
          <a:xfrm>
            <a:off x="4531765" y="3685505"/>
            <a:ext cx="4331397" cy="861774"/>
            <a:chOff x="4470505" y="2439792"/>
            <a:chExt cx="4331397" cy="861774"/>
          </a:xfrm>
        </p:grpSpPr>
        <p:sp>
          <p:nvSpPr>
            <p:cNvPr id="12" name="TextBox 11">
              <a:extLst>
                <a:ext uri="{FF2B5EF4-FFF2-40B4-BE49-F238E27FC236}">
                  <a16:creationId xmlns:a16="http://schemas.microsoft.com/office/drawing/2014/main" xmlns="" id="{7AE84B9E-D718-1947-A1A5-F6D605712895}"/>
                </a:ext>
              </a:extLst>
            </p:cNvPr>
            <p:cNvSpPr txBox="1"/>
            <p:nvPr/>
          </p:nvSpPr>
          <p:spPr>
            <a:xfrm>
              <a:off x="5263522" y="2439792"/>
              <a:ext cx="3538380" cy="861774"/>
            </a:xfrm>
            <a:prstGeom prst="rect">
              <a:avLst/>
            </a:prstGeom>
            <a:noFill/>
          </p:spPr>
          <p:txBody>
            <a:bodyPr wrap="square" rtlCol="0">
              <a:spAutoFit/>
            </a:bodyPr>
            <a:lstStyle/>
            <a:p>
              <a:r>
                <a:rPr lang="en-US" sz="1600" b="1" dirty="0"/>
                <a:t>3. Contextual Access Control</a:t>
              </a:r>
            </a:p>
            <a:p>
              <a:r>
                <a:rPr lang="en-US" sz="1600" dirty="0"/>
                <a:t>Block sync/download of corporate O365 data to personal devices</a:t>
              </a:r>
              <a:endParaRPr lang="en-US" kern="0" dirty="0">
                <a:cs typeface="Arial" panose="020B0604020202020204" pitchFamily="34" charset="0"/>
              </a:endParaRPr>
            </a:p>
          </p:txBody>
        </p:sp>
        <p:grpSp>
          <p:nvGrpSpPr>
            <p:cNvPr id="13" name="Group 12">
              <a:extLst>
                <a:ext uri="{FF2B5EF4-FFF2-40B4-BE49-F238E27FC236}">
                  <a16:creationId xmlns:a16="http://schemas.microsoft.com/office/drawing/2014/main" xmlns="" id="{0BD37333-3F0C-1F46-BC99-F2B971CFA9C0}"/>
                </a:ext>
              </a:extLst>
            </p:cNvPr>
            <p:cNvGrpSpPr/>
            <p:nvPr/>
          </p:nvGrpSpPr>
          <p:grpSpPr>
            <a:xfrm>
              <a:off x="4470505" y="2490429"/>
              <a:ext cx="621882" cy="656917"/>
              <a:chOff x="8318873" y="1657508"/>
              <a:chExt cx="338138" cy="357188"/>
            </a:xfrm>
          </p:grpSpPr>
          <p:sp>
            <p:nvSpPr>
              <p:cNvPr id="14" name="Freeform 682">
                <a:extLst>
                  <a:ext uri="{FF2B5EF4-FFF2-40B4-BE49-F238E27FC236}">
                    <a16:creationId xmlns:a16="http://schemas.microsoft.com/office/drawing/2014/main" xmlns="" id="{1756F523-ADF9-9D47-8D2E-1424E422C7B3}"/>
                  </a:ext>
                </a:extLst>
              </p:cNvPr>
              <p:cNvSpPr>
                <a:spLocks noChangeArrowheads="1"/>
              </p:cNvSpPr>
              <p:nvPr/>
            </p:nvSpPr>
            <p:spPr bwMode="auto">
              <a:xfrm>
                <a:off x="8417298" y="1716246"/>
                <a:ext cx="84138" cy="268287"/>
              </a:xfrm>
              <a:custGeom>
                <a:avLst/>
                <a:gdLst>
                  <a:gd name="T0" fmla="*/ 231 w 232"/>
                  <a:gd name="T1" fmla="*/ 0 h 746"/>
                  <a:gd name="T2" fmla="*/ 0 w 232"/>
                  <a:gd name="T3" fmla="*/ 0 h 746"/>
                  <a:gd name="T4" fmla="*/ 0 w 232"/>
                  <a:gd name="T5" fmla="*/ 745 h 746"/>
                  <a:gd name="T6" fmla="*/ 231 w 232"/>
                  <a:gd name="T7" fmla="*/ 745 h 746"/>
                  <a:gd name="T8" fmla="*/ 231 w 232"/>
                  <a:gd name="T9" fmla="*/ 0 h 746"/>
                </a:gdLst>
                <a:ahLst/>
                <a:cxnLst>
                  <a:cxn ang="0">
                    <a:pos x="T0" y="T1"/>
                  </a:cxn>
                  <a:cxn ang="0">
                    <a:pos x="T2" y="T3"/>
                  </a:cxn>
                  <a:cxn ang="0">
                    <a:pos x="T4" y="T5"/>
                  </a:cxn>
                  <a:cxn ang="0">
                    <a:pos x="T6" y="T7"/>
                  </a:cxn>
                  <a:cxn ang="0">
                    <a:pos x="T8" y="T9"/>
                  </a:cxn>
                </a:cxnLst>
                <a:rect l="0" t="0" r="r" b="b"/>
                <a:pathLst>
                  <a:path w="232" h="746">
                    <a:moveTo>
                      <a:pt x="231" y="0"/>
                    </a:moveTo>
                    <a:lnTo>
                      <a:pt x="0" y="0"/>
                    </a:lnTo>
                    <a:lnTo>
                      <a:pt x="0" y="745"/>
                    </a:lnTo>
                    <a:lnTo>
                      <a:pt x="231" y="745"/>
                    </a:lnTo>
                    <a:lnTo>
                      <a:pt x="231" y="0"/>
                    </a:lnTo>
                  </a:path>
                </a:pathLst>
              </a:custGeom>
              <a:solidFill>
                <a:srgbClr val="D9D9D9"/>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5" name="Freeform 676">
                <a:extLst>
                  <a:ext uri="{FF2B5EF4-FFF2-40B4-BE49-F238E27FC236}">
                    <a16:creationId xmlns:a16="http://schemas.microsoft.com/office/drawing/2014/main" xmlns="" id="{6A77C721-DED1-DB4C-A07B-7F657CCDA807}"/>
                  </a:ext>
                </a:extLst>
              </p:cNvPr>
              <p:cNvSpPr>
                <a:spLocks noChangeArrowheads="1"/>
              </p:cNvSpPr>
              <p:nvPr/>
            </p:nvSpPr>
            <p:spPr bwMode="auto">
              <a:xfrm>
                <a:off x="8404598" y="1657508"/>
                <a:ext cx="252413" cy="150813"/>
              </a:xfrm>
              <a:custGeom>
                <a:avLst/>
                <a:gdLst>
                  <a:gd name="T0" fmla="*/ 580 w 703"/>
                  <a:gd name="T1" fmla="*/ 417 h 418"/>
                  <a:gd name="T2" fmla="*/ 580 w 703"/>
                  <a:gd name="T3" fmla="*/ 417 h 418"/>
                  <a:gd name="T4" fmla="*/ 147 w 703"/>
                  <a:gd name="T5" fmla="*/ 417 h 418"/>
                  <a:gd name="T6" fmla="*/ 0 w 703"/>
                  <a:gd name="T7" fmla="*/ 269 h 418"/>
                  <a:gd name="T8" fmla="*/ 119 w 703"/>
                  <a:gd name="T9" fmla="*/ 123 h 418"/>
                  <a:gd name="T10" fmla="*/ 284 w 703"/>
                  <a:gd name="T11" fmla="*/ 0 h 418"/>
                  <a:gd name="T12" fmla="*/ 435 w 703"/>
                  <a:gd name="T13" fmla="*/ 91 h 418"/>
                  <a:gd name="T14" fmla="*/ 464 w 703"/>
                  <a:gd name="T15" fmla="*/ 87 h 418"/>
                  <a:gd name="T16" fmla="*/ 576 w 703"/>
                  <a:gd name="T17" fmla="*/ 171 h 418"/>
                  <a:gd name="T18" fmla="*/ 702 w 703"/>
                  <a:gd name="T19" fmla="*/ 294 h 418"/>
                  <a:gd name="T20" fmla="*/ 580 w 703"/>
                  <a:gd name="T21" fmla="*/ 417 h 418"/>
                  <a:gd name="T22" fmla="*/ 284 w 703"/>
                  <a:gd name="T23" fmla="*/ 40 h 418"/>
                  <a:gd name="T24" fmla="*/ 284 w 703"/>
                  <a:gd name="T25" fmla="*/ 40 h 418"/>
                  <a:gd name="T26" fmla="*/ 155 w 703"/>
                  <a:gd name="T27" fmla="*/ 145 h 418"/>
                  <a:gd name="T28" fmla="*/ 155 w 703"/>
                  <a:gd name="T29" fmla="*/ 163 h 418"/>
                  <a:gd name="T30" fmla="*/ 137 w 703"/>
                  <a:gd name="T31" fmla="*/ 163 h 418"/>
                  <a:gd name="T32" fmla="*/ 43 w 703"/>
                  <a:gd name="T33" fmla="*/ 269 h 418"/>
                  <a:gd name="T34" fmla="*/ 147 w 703"/>
                  <a:gd name="T35" fmla="*/ 378 h 418"/>
                  <a:gd name="T36" fmla="*/ 580 w 703"/>
                  <a:gd name="T37" fmla="*/ 378 h 418"/>
                  <a:gd name="T38" fmla="*/ 659 w 703"/>
                  <a:gd name="T39" fmla="*/ 294 h 418"/>
                  <a:gd name="T40" fmla="*/ 580 w 703"/>
                  <a:gd name="T41" fmla="*/ 214 h 418"/>
                  <a:gd name="T42" fmla="*/ 565 w 703"/>
                  <a:gd name="T43" fmla="*/ 214 h 418"/>
                  <a:gd name="T44" fmla="*/ 543 w 703"/>
                  <a:gd name="T45" fmla="*/ 221 h 418"/>
                  <a:gd name="T46" fmla="*/ 540 w 703"/>
                  <a:gd name="T47" fmla="*/ 196 h 418"/>
                  <a:gd name="T48" fmla="*/ 464 w 703"/>
                  <a:gd name="T49" fmla="*/ 131 h 418"/>
                  <a:gd name="T50" fmla="*/ 435 w 703"/>
                  <a:gd name="T51" fmla="*/ 138 h 418"/>
                  <a:gd name="T52" fmla="*/ 414 w 703"/>
                  <a:gd name="T53" fmla="*/ 149 h 418"/>
                  <a:gd name="T54" fmla="*/ 407 w 703"/>
                  <a:gd name="T55" fmla="*/ 127 h 418"/>
                  <a:gd name="T56" fmla="*/ 284 w 703"/>
                  <a:gd name="T57" fmla="*/ 40 h 418"/>
                  <a:gd name="T58" fmla="*/ 580 w 703"/>
                  <a:gd name="T59" fmla="*/ 417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03" h="418">
                    <a:moveTo>
                      <a:pt x="580" y="417"/>
                    </a:moveTo>
                    <a:lnTo>
                      <a:pt x="580" y="417"/>
                    </a:lnTo>
                    <a:cubicBezTo>
                      <a:pt x="147" y="417"/>
                      <a:pt x="147" y="417"/>
                      <a:pt x="147" y="417"/>
                    </a:cubicBezTo>
                    <a:cubicBezTo>
                      <a:pt x="68" y="417"/>
                      <a:pt x="0" y="352"/>
                      <a:pt x="0" y="269"/>
                    </a:cubicBezTo>
                    <a:cubicBezTo>
                      <a:pt x="0" y="200"/>
                      <a:pt x="50" y="138"/>
                      <a:pt x="119" y="123"/>
                    </a:cubicBezTo>
                    <a:cubicBezTo>
                      <a:pt x="140" y="51"/>
                      <a:pt x="205" y="0"/>
                      <a:pt x="284" y="0"/>
                    </a:cubicBezTo>
                    <a:cubicBezTo>
                      <a:pt x="349" y="0"/>
                      <a:pt x="407" y="36"/>
                      <a:pt x="435" y="91"/>
                    </a:cubicBezTo>
                    <a:cubicBezTo>
                      <a:pt x="446" y="91"/>
                      <a:pt x="457" y="87"/>
                      <a:pt x="464" y="87"/>
                    </a:cubicBezTo>
                    <a:cubicBezTo>
                      <a:pt x="518" y="87"/>
                      <a:pt x="562" y="123"/>
                      <a:pt x="576" y="171"/>
                    </a:cubicBezTo>
                    <a:cubicBezTo>
                      <a:pt x="648" y="171"/>
                      <a:pt x="702" y="225"/>
                      <a:pt x="702" y="294"/>
                    </a:cubicBezTo>
                    <a:cubicBezTo>
                      <a:pt x="702" y="363"/>
                      <a:pt x="648" y="417"/>
                      <a:pt x="580" y="417"/>
                    </a:cubicBezTo>
                    <a:lnTo>
                      <a:pt x="284" y="40"/>
                    </a:lnTo>
                    <a:lnTo>
                      <a:pt x="284" y="40"/>
                    </a:lnTo>
                    <a:cubicBezTo>
                      <a:pt x="223" y="40"/>
                      <a:pt x="169" y="87"/>
                      <a:pt x="155" y="145"/>
                    </a:cubicBezTo>
                    <a:cubicBezTo>
                      <a:pt x="155" y="163"/>
                      <a:pt x="155" y="163"/>
                      <a:pt x="155" y="163"/>
                    </a:cubicBezTo>
                    <a:cubicBezTo>
                      <a:pt x="137" y="163"/>
                      <a:pt x="137" y="163"/>
                      <a:pt x="137" y="163"/>
                    </a:cubicBezTo>
                    <a:cubicBezTo>
                      <a:pt x="83" y="171"/>
                      <a:pt x="43" y="214"/>
                      <a:pt x="43" y="269"/>
                    </a:cubicBezTo>
                    <a:cubicBezTo>
                      <a:pt x="43" y="327"/>
                      <a:pt x="90" y="378"/>
                      <a:pt x="147" y="378"/>
                    </a:cubicBezTo>
                    <a:cubicBezTo>
                      <a:pt x="580" y="378"/>
                      <a:pt x="580" y="378"/>
                      <a:pt x="580" y="378"/>
                    </a:cubicBezTo>
                    <a:cubicBezTo>
                      <a:pt x="623" y="378"/>
                      <a:pt x="659" y="341"/>
                      <a:pt x="659" y="294"/>
                    </a:cubicBezTo>
                    <a:cubicBezTo>
                      <a:pt x="659" y="250"/>
                      <a:pt x="623" y="214"/>
                      <a:pt x="580" y="214"/>
                    </a:cubicBezTo>
                    <a:cubicBezTo>
                      <a:pt x="576" y="214"/>
                      <a:pt x="569" y="214"/>
                      <a:pt x="565" y="214"/>
                    </a:cubicBezTo>
                    <a:cubicBezTo>
                      <a:pt x="543" y="221"/>
                      <a:pt x="543" y="221"/>
                      <a:pt x="543" y="221"/>
                    </a:cubicBezTo>
                    <a:cubicBezTo>
                      <a:pt x="540" y="196"/>
                      <a:pt x="540" y="196"/>
                      <a:pt x="540" y="196"/>
                    </a:cubicBezTo>
                    <a:cubicBezTo>
                      <a:pt x="536" y="160"/>
                      <a:pt x="504" y="131"/>
                      <a:pt x="464" y="131"/>
                    </a:cubicBezTo>
                    <a:cubicBezTo>
                      <a:pt x="453" y="131"/>
                      <a:pt x="443" y="134"/>
                      <a:pt x="435" y="138"/>
                    </a:cubicBezTo>
                    <a:cubicBezTo>
                      <a:pt x="414" y="149"/>
                      <a:pt x="414" y="149"/>
                      <a:pt x="414" y="149"/>
                    </a:cubicBezTo>
                    <a:cubicBezTo>
                      <a:pt x="407" y="127"/>
                      <a:pt x="407" y="127"/>
                      <a:pt x="407" y="127"/>
                    </a:cubicBezTo>
                    <a:cubicBezTo>
                      <a:pt x="385" y="76"/>
                      <a:pt x="338" y="40"/>
                      <a:pt x="284" y="40"/>
                    </a:cubicBezTo>
                    <a:lnTo>
                      <a:pt x="580" y="417"/>
                    </a:lnTo>
                  </a:path>
                </a:pathLst>
              </a:custGeom>
              <a:solidFill>
                <a:srgbClr val="C01818"/>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6" name="Freeform 677">
                <a:extLst>
                  <a:ext uri="{FF2B5EF4-FFF2-40B4-BE49-F238E27FC236}">
                    <a16:creationId xmlns:a16="http://schemas.microsoft.com/office/drawing/2014/main" xmlns="" id="{D84BADA0-0AB9-124E-A6D6-BD59BD73CA6B}"/>
                  </a:ext>
                </a:extLst>
              </p:cNvPr>
              <p:cNvSpPr>
                <a:spLocks noChangeArrowheads="1"/>
              </p:cNvSpPr>
              <p:nvPr/>
            </p:nvSpPr>
            <p:spPr bwMode="auto">
              <a:xfrm>
                <a:off x="8420473" y="1671796"/>
                <a:ext cx="222250" cy="122237"/>
              </a:xfrm>
              <a:custGeom>
                <a:avLst/>
                <a:gdLst>
                  <a:gd name="T0" fmla="*/ 500 w 617"/>
                  <a:gd name="T1" fmla="*/ 181 h 339"/>
                  <a:gd name="T2" fmla="*/ 500 w 617"/>
                  <a:gd name="T3" fmla="*/ 181 h 339"/>
                  <a:gd name="T4" fmla="*/ 497 w 617"/>
                  <a:gd name="T5" fmla="*/ 156 h 339"/>
                  <a:gd name="T6" fmla="*/ 421 w 617"/>
                  <a:gd name="T7" fmla="*/ 91 h 339"/>
                  <a:gd name="T8" fmla="*/ 392 w 617"/>
                  <a:gd name="T9" fmla="*/ 98 h 339"/>
                  <a:gd name="T10" fmla="*/ 371 w 617"/>
                  <a:gd name="T11" fmla="*/ 109 h 339"/>
                  <a:gd name="T12" fmla="*/ 364 w 617"/>
                  <a:gd name="T13" fmla="*/ 87 h 339"/>
                  <a:gd name="T14" fmla="*/ 241 w 617"/>
                  <a:gd name="T15" fmla="*/ 0 h 339"/>
                  <a:gd name="T16" fmla="*/ 112 w 617"/>
                  <a:gd name="T17" fmla="*/ 105 h 339"/>
                  <a:gd name="T18" fmla="*/ 112 w 617"/>
                  <a:gd name="T19" fmla="*/ 123 h 339"/>
                  <a:gd name="T20" fmla="*/ 94 w 617"/>
                  <a:gd name="T21" fmla="*/ 123 h 339"/>
                  <a:gd name="T22" fmla="*/ 0 w 617"/>
                  <a:gd name="T23" fmla="*/ 229 h 339"/>
                  <a:gd name="T24" fmla="*/ 104 w 617"/>
                  <a:gd name="T25" fmla="*/ 338 h 339"/>
                  <a:gd name="T26" fmla="*/ 537 w 617"/>
                  <a:gd name="T27" fmla="*/ 338 h 339"/>
                  <a:gd name="T28" fmla="*/ 616 w 617"/>
                  <a:gd name="T29" fmla="*/ 254 h 339"/>
                  <a:gd name="T30" fmla="*/ 537 w 617"/>
                  <a:gd name="T31" fmla="*/ 174 h 339"/>
                  <a:gd name="T32" fmla="*/ 522 w 617"/>
                  <a:gd name="T33" fmla="*/ 174 h 339"/>
                  <a:gd name="T34" fmla="*/ 500 w 617"/>
                  <a:gd name="T35" fmla="*/ 181 h 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17" h="339">
                    <a:moveTo>
                      <a:pt x="500" y="181"/>
                    </a:moveTo>
                    <a:lnTo>
                      <a:pt x="500" y="181"/>
                    </a:lnTo>
                    <a:cubicBezTo>
                      <a:pt x="497" y="156"/>
                      <a:pt x="497" y="156"/>
                      <a:pt x="497" y="156"/>
                    </a:cubicBezTo>
                    <a:cubicBezTo>
                      <a:pt x="493" y="120"/>
                      <a:pt x="461" y="91"/>
                      <a:pt x="421" y="91"/>
                    </a:cubicBezTo>
                    <a:cubicBezTo>
                      <a:pt x="410" y="91"/>
                      <a:pt x="400" y="94"/>
                      <a:pt x="392" y="98"/>
                    </a:cubicBezTo>
                    <a:cubicBezTo>
                      <a:pt x="371" y="109"/>
                      <a:pt x="371" y="109"/>
                      <a:pt x="371" y="109"/>
                    </a:cubicBezTo>
                    <a:cubicBezTo>
                      <a:pt x="364" y="87"/>
                      <a:pt x="364" y="87"/>
                      <a:pt x="364" y="87"/>
                    </a:cubicBezTo>
                    <a:cubicBezTo>
                      <a:pt x="342" y="36"/>
                      <a:pt x="295" y="0"/>
                      <a:pt x="241" y="0"/>
                    </a:cubicBezTo>
                    <a:cubicBezTo>
                      <a:pt x="180" y="0"/>
                      <a:pt x="126" y="47"/>
                      <a:pt x="112" y="105"/>
                    </a:cubicBezTo>
                    <a:cubicBezTo>
                      <a:pt x="112" y="123"/>
                      <a:pt x="112" y="123"/>
                      <a:pt x="112" y="123"/>
                    </a:cubicBezTo>
                    <a:cubicBezTo>
                      <a:pt x="94" y="123"/>
                      <a:pt x="94" y="123"/>
                      <a:pt x="94" y="123"/>
                    </a:cubicBezTo>
                    <a:cubicBezTo>
                      <a:pt x="40" y="131"/>
                      <a:pt x="0" y="174"/>
                      <a:pt x="0" y="229"/>
                    </a:cubicBezTo>
                    <a:cubicBezTo>
                      <a:pt x="0" y="287"/>
                      <a:pt x="47" y="338"/>
                      <a:pt x="104" y="338"/>
                    </a:cubicBezTo>
                    <a:cubicBezTo>
                      <a:pt x="537" y="338"/>
                      <a:pt x="537" y="338"/>
                      <a:pt x="537" y="338"/>
                    </a:cubicBezTo>
                    <a:cubicBezTo>
                      <a:pt x="580" y="338"/>
                      <a:pt x="616" y="301"/>
                      <a:pt x="616" y="254"/>
                    </a:cubicBezTo>
                    <a:cubicBezTo>
                      <a:pt x="616" y="210"/>
                      <a:pt x="580" y="174"/>
                      <a:pt x="537" y="174"/>
                    </a:cubicBezTo>
                    <a:cubicBezTo>
                      <a:pt x="533" y="174"/>
                      <a:pt x="526" y="174"/>
                      <a:pt x="522" y="174"/>
                    </a:cubicBezTo>
                    <a:cubicBezTo>
                      <a:pt x="500" y="181"/>
                      <a:pt x="500" y="181"/>
                      <a:pt x="500" y="181"/>
                    </a:cubicBezTo>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7" name="Freeform 678">
                <a:extLst>
                  <a:ext uri="{FF2B5EF4-FFF2-40B4-BE49-F238E27FC236}">
                    <a16:creationId xmlns:a16="http://schemas.microsoft.com/office/drawing/2014/main" xmlns="" id="{51979A99-4C79-D246-BF13-B73235BD9676}"/>
                  </a:ext>
                </a:extLst>
              </p:cNvPr>
              <p:cNvSpPr>
                <a:spLocks noChangeArrowheads="1"/>
              </p:cNvSpPr>
              <p:nvPr/>
            </p:nvSpPr>
            <p:spPr bwMode="auto">
              <a:xfrm>
                <a:off x="8334748" y="1716246"/>
                <a:ext cx="165100" cy="268287"/>
              </a:xfrm>
              <a:custGeom>
                <a:avLst/>
                <a:gdLst>
                  <a:gd name="T0" fmla="*/ 0 w 459"/>
                  <a:gd name="T1" fmla="*/ 0 h 746"/>
                  <a:gd name="T2" fmla="*/ 0 w 459"/>
                  <a:gd name="T3" fmla="*/ 745 h 746"/>
                  <a:gd name="T4" fmla="*/ 458 w 459"/>
                  <a:gd name="T5" fmla="*/ 745 h 746"/>
                  <a:gd name="T6" fmla="*/ 458 w 459"/>
                  <a:gd name="T7" fmla="*/ 0 h 746"/>
                  <a:gd name="T8" fmla="*/ 0 w 459"/>
                  <a:gd name="T9" fmla="*/ 0 h 746"/>
                </a:gdLst>
                <a:ahLst/>
                <a:cxnLst>
                  <a:cxn ang="0">
                    <a:pos x="T0" y="T1"/>
                  </a:cxn>
                  <a:cxn ang="0">
                    <a:pos x="T2" y="T3"/>
                  </a:cxn>
                  <a:cxn ang="0">
                    <a:pos x="T4" y="T5"/>
                  </a:cxn>
                  <a:cxn ang="0">
                    <a:pos x="T6" y="T7"/>
                  </a:cxn>
                  <a:cxn ang="0">
                    <a:pos x="T8" y="T9"/>
                  </a:cxn>
                </a:cxnLst>
                <a:rect l="0" t="0" r="r" b="b"/>
                <a:pathLst>
                  <a:path w="459" h="746">
                    <a:moveTo>
                      <a:pt x="0" y="0"/>
                    </a:moveTo>
                    <a:lnTo>
                      <a:pt x="0" y="745"/>
                    </a:lnTo>
                    <a:lnTo>
                      <a:pt x="458" y="745"/>
                    </a:lnTo>
                    <a:lnTo>
                      <a:pt x="458" y="0"/>
                    </a:lnTo>
                    <a:lnTo>
                      <a:pt x="0" y="0"/>
                    </a:lnTo>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8" name="Freeform 679">
                <a:extLst>
                  <a:ext uri="{FF2B5EF4-FFF2-40B4-BE49-F238E27FC236}">
                    <a16:creationId xmlns:a16="http://schemas.microsoft.com/office/drawing/2014/main" xmlns="" id="{54F17290-F06D-9B49-B902-E876673321D1}"/>
                  </a:ext>
                </a:extLst>
              </p:cNvPr>
              <p:cNvSpPr>
                <a:spLocks noChangeArrowheads="1"/>
              </p:cNvSpPr>
              <p:nvPr/>
            </p:nvSpPr>
            <p:spPr bwMode="auto">
              <a:xfrm>
                <a:off x="8334748" y="1716246"/>
                <a:ext cx="165100" cy="268287"/>
              </a:xfrm>
              <a:custGeom>
                <a:avLst/>
                <a:gdLst>
                  <a:gd name="T0" fmla="*/ 0 w 459"/>
                  <a:gd name="T1" fmla="*/ 0 h 746"/>
                  <a:gd name="T2" fmla="*/ 0 w 459"/>
                  <a:gd name="T3" fmla="*/ 745 h 746"/>
                  <a:gd name="T4" fmla="*/ 458 w 459"/>
                  <a:gd name="T5" fmla="*/ 745 h 746"/>
                  <a:gd name="T6" fmla="*/ 458 w 459"/>
                  <a:gd name="T7" fmla="*/ 0 h 746"/>
                  <a:gd name="T8" fmla="*/ 0 w 459"/>
                  <a:gd name="T9" fmla="*/ 0 h 746"/>
                </a:gdLst>
                <a:ahLst/>
                <a:cxnLst>
                  <a:cxn ang="0">
                    <a:pos x="T0" y="T1"/>
                  </a:cxn>
                  <a:cxn ang="0">
                    <a:pos x="T2" y="T3"/>
                  </a:cxn>
                  <a:cxn ang="0">
                    <a:pos x="T4" y="T5"/>
                  </a:cxn>
                  <a:cxn ang="0">
                    <a:pos x="T6" y="T7"/>
                  </a:cxn>
                  <a:cxn ang="0">
                    <a:pos x="T8" y="T9"/>
                  </a:cxn>
                </a:cxnLst>
                <a:rect l="0" t="0" r="r" b="b"/>
                <a:pathLst>
                  <a:path w="459" h="746">
                    <a:moveTo>
                      <a:pt x="0" y="0"/>
                    </a:moveTo>
                    <a:lnTo>
                      <a:pt x="0" y="745"/>
                    </a:lnTo>
                    <a:lnTo>
                      <a:pt x="458" y="745"/>
                    </a:lnTo>
                    <a:lnTo>
                      <a:pt x="458" y="0"/>
                    </a:lnTo>
                    <a:lnTo>
                      <a:pt x="0" y="0"/>
                    </a:lnTo>
                  </a:path>
                </a:pathLst>
              </a:custGeom>
              <a:solidFill>
                <a:srgbClr val="FFFFFF"/>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9" name="Freeform 680">
                <a:extLst>
                  <a:ext uri="{FF2B5EF4-FFF2-40B4-BE49-F238E27FC236}">
                    <a16:creationId xmlns:a16="http://schemas.microsoft.com/office/drawing/2014/main" xmlns="" id="{4AB7459E-4247-ED4A-B215-2D00A9F4FBDC}"/>
                  </a:ext>
                </a:extLst>
              </p:cNvPr>
              <p:cNvSpPr>
                <a:spLocks noChangeArrowheads="1"/>
              </p:cNvSpPr>
              <p:nvPr/>
            </p:nvSpPr>
            <p:spPr bwMode="auto">
              <a:xfrm>
                <a:off x="8318873" y="1701958"/>
                <a:ext cx="195263" cy="312738"/>
              </a:xfrm>
              <a:custGeom>
                <a:avLst/>
                <a:gdLst>
                  <a:gd name="T0" fmla="*/ 0 w 541"/>
                  <a:gd name="T1" fmla="*/ 0 h 869"/>
                  <a:gd name="T2" fmla="*/ 0 w 541"/>
                  <a:gd name="T3" fmla="*/ 868 h 869"/>
                  <a:gd name="T4" fmla="*/ 540 w 541"/>
                  <a:gd name="T5" fmla="*/ 868 h 869"/>
                  <a:gd name="T6" fmla="*/ 540 w 541"/>
                  <a:gd name="T7" fmla="*/ 0 h 869"/>
                  <a:gd name="T8" fmla="*/ 0 w 541"/>
                  <a:gd name="T9" fmla="*/ 0 h 869"/>
                  <a:gd name="T10" fmla="*/ 501 w 541"/>
                  <a:gd name="T11" fmla="*/ 40 h 869"/>
                  <a:gd name="T12" fmla="*/ 501 w 541"/>
                  <a:gd name="T13" fmla="*/ 785 h 869"/>
                  <a:gd name="T14" fmla="*/ 43 w 541"/>
                  <a:gd name="T15" fmla="*/ 785 h 869"/>
                  <a:gd name="T16" fmla="*/ 43 w 541"/>
                  <a:gd name="T17" fmla="*/ 40 h 869"/>
                  <a:gd name="T18" fmla="*/ 501 w 541"/>
                  <a:gd name="T19" fmla="*/ 40 h 8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1" h="869">
                    <a:moveTo>
                      <a:pt x="0" y="0"/>
                    </a:moveTo>
                    <a:lnTo>
                      <a:pt x="0" y="868"/>
                    </a:lnTo>
                    <a:lnTo>
                      <a:pt x="540" y="868"/>
                    </a:lnTo>
                    <a:lnTo>
                      <a:pt x="540" y="0"/>
                    </a:lnTo>
                    <a:lnTo>
                      <a:pt x="0" y="0"/>
                    </a:lnTo>
                    <a:close/>
                    <a:moveTo>
                      <a:pt x="501" y="40"/>
                    </a:moveTo>
                    <a:lnTo>
                      <a:pt x="501" y="785"/>
                    </a:lnTo>
                    <a:lnTo>
                      <a:pt x="43" y="785"/>
                    </a:lnTo>
                    <a:lnTo>
                      <a:pt x="43" y="40"/>
                    </a:lnTo>
                    <a:lnTo>
                      <a:pt x="501" y="40"/>
                    </a:lnTo>
                    <a:close/>
                  </a:path>
                </a:pathLst>
              </a:custGeom>
              <a:solidFill>
                <a:srgbClr val="C01818"/>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0" name="Freeform 681">
                <a:extLst>
                  <a:ext uri="{FF2B5EF4-FFF2-40B4-BE49-F238E27FC236}">
                    <a16:creationId xmlns:a16="http://schemas.microsoft.com/office/drawing/2014/main" xmlns="" id="{CBB6617D-D1A7-F74D-A113-545066194DDD}"/>
                  </a:ext>
                </a:extLst>
              </p:cNvPr>
              <p:cNvSpPr>
                <a:spLocks noChangeArrowheads="1"/>
              </p:cNvSpPr>
              <p:nvPr/>
            </p:nvSpPr>
            <p:spPr bwMode="auto">
              <a:xfrm>
                <a:off x="8417298" y="1716246"/>
                <a:ext cx="84138" cy="268287"/>
              </a:xfrm>
              <a:custGeom>
                <a:avLst/>
                <a:gdLst>
                  <a:gd name="T0" fmla="*/ 231 w 232"/>
                  <a:gd name="T1" fmla="*/ 0 h 746"/>
                  <a:gd name="T2" fmla="*/ 0 w 232"/>
                  <a:gd name="T3" fmla="*/ 0 h 746"/>
                  <a:gd name="T4" fmla="*/ 0 w 232"/>
                  <a:gd name="T5" fmla="*/ 745 h 746"/>
                  <a:gd name="T6" fmla="*/ 231 w 232"/>
                  <a:gd name="T7" fmla="*/ 745 h 746"/>
                  <a:gd name="T8" fmla="*/ 231 w 232"/>
                  <a:gd name="T9" fmla="*/ 0 h 746"/>
                </a:gdLst>
                <a:ahLst/>
                <a:cxnLst>
                  <a:cxn ang="0">
                    <a:pos x="T0" y="T1"/>
                  </a:cxn>
                  <a:cxn ang="0">
                    <a:pos x="T2" y="T3"/>
                  </a:cxn>
                  <a:cxn ang="0">
                    <a:pos x="T4" y="T5"/>
                  </a:cxn>
                  <a:cxn ang="0">
                    <a:pos x="T6" y="T7"/>
                  </a:cxn>
                  <a:cxn ang="0">
                    <a:pos x="T8" y="T9"/>
                  </a:cxn>
                </a:cxnLst>
                <a:rect l="0" t="0" r="r" b="b"/>
                <a:pathLst>
                  <a:path w="232" h="746">
                    <a:moveTo>
                      <a:pt x="231" y="0"/>
                    </a:moveTo>
                    <a:lnTo>
                      <a:pt x="0" y="0"/>
                    </a:lnTo>
                    <a:lnTo>
                      <a:pt x="0" y="745"/>
                    </a:lnTo>
                    <a:lnTo>
                      <a:pt x="231" y="745"/>
                    </a:lnTo>
                    <a:lnTo>
                      <a:pt x="231" y="0"/>
                    </a:lnTo>
                  </a:path>
                </a:pathLst>
              </a:custGeom>
              <a:solidFill>
                <a:srgbClr val="D9D9D9"/>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1" name="Freeform 683">
                <a:extLst>
                  <a:ext uri="{FF2B5EF4-FFF2-40B4-BE49-F238E27FC236}">
                    <a16:creationId xmlns:a16="http://schemas.microsoft.com/office/drawing/2014/main" xmlns="" id="{361B9BAD-6733-9F4B-B604-228A40F68301}"/>
                  </a:ext>
                </a:extLst>
              </p:cNvPr>
              <p:cNvSpPr>
                <a:spLocks noChangeArrowheads="1"/>
              </p:cNvSpPr>
              <p:nvPr/>
            </p:nvSpPr>
            <p:spPr bwMode="auto">
              <a:xfrm>
                <a:off x="8410948" y="1990883"/>
                <a:ext cx="14288" cy="15875"/>
              </a:xfrm>
              <a:custGeom>
                <a:avLst/>
                <a:gdLst>
                  <a:gd name="T0" fmla="*/ 18 w 41"/>
                  <a:gd name="T1" fmla="*/ 43 h 44"/>
                  <a:gd name="T2" fmla="*/ 18 w 41"/>
                  <a:gd name="T3" fmla="*/ 43 h 44"/>
                  <a:gd name="T4" fmla="*/ 40 w 41"/>
                  <a:gd name="T5" fmla="*/ 21 h 44"/>
                  <a:gd name="T6" fmla="*/ 18 w 41"/>
                  <a:gd name="T7" fmla="*/ 0 h 44"/>
                  <a:gd name="T8" fmla="*/ 0 w 41"/>
                  <a:gd name="T9" fmla="*/ 21 h 44"/>
                  <a:gd name="T10" fmla="*/ 18 w 41"/>
                  <a:gd name="T11" fmla="*/ 43 h 44"/>
                </a:gdLst>
                <a:ahLst/>
                <a:cxnLst>
                  <a:cxn ang="0">
                    <a:pos x="T0" y="T1"/>
                  </a:cxn>
                  <a:cxn ang="0">
                    <a:pos x="T2" y="T3"/>
                  </a:cxn>
                  <a:cxn ang="0">
                    <a:pos x="T4" y="T5"/>
                  </a:cxn>
                  <a:cxn ang="0">
                    <a:pos x="T6" y="T7"/>
                  </a:cxn>
                  <a:cxn ang="0">
                    <a:pos x="T8" y="T9"/>
                  </a:cxn>
                  <a:cxn ang="0">
                    <a:pos x="T10" y="T11"/>
                  </a:cxn>
                </a:cxnLst>
                <a:rect l="0" t="0" r="r" b="b"/>
                <a:pathLst>
                  <a:path w="41" h="44">
                    <a:moveTo>
                      <a:pt x="18" y="43"/>
                    </a:moveTo>
                    <a:lnTo>
                      <a:pt x="18" y="43"/>
                    </a:lnTo>
                    <a:cubicBezTo>
                      <a:pt x="29" y="43"/>
                      <a:pt x="40" y="32"/>
                      <a:pt x="40" y="21"/>
                    </a:cubicBezTo>
                    <a:cubicBezTo>
                      <a:pt x="40" y="11"/>
                      <a:pt x="29" y="0"/>
                      <a:pt x="18" y="0"/>
                    </a:cubicBezTo>
                    <a:cubicBezTo>
                      <a:pt x="7" y="0"/>
                      <a:pt x="0" y="11"/>
                      <a:pt x="0" y="21"/>
                    </a:cubicBezTo>
                    <a:cubicBezTo>
                      <a:pt x="0" y="32"/>
                      <a:pt x="7" y="43"/>
                      <a:pt x="18" y="43"/>
                    </a:cubicBezTo>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2" name="Freeform 684">
                <a:extLst>
                  <a:ext uri="{FF2B5EF4-FFF2-40B4-BE49-F238E27FC236}">
                    <a16:creationId xmlns:a16="http://schemas.microsoft.com/office/drawing/2014/main" xmlns="" id="{FC116CBF-3497-2845-A56B-893F602515D6}"/>
                  </a:ext>
                </a:extLst>
              </p:cNvPr>
              <p:cNvSpPr>
                <a:spLocks noChangeArrowheads="1"/>
              </p:cNvSpPr>
              <p:nvPr/>
            </p:nvSpPr>
            <p:spPr bwMode="auto">
              <a:xfrm>
                <a:off x="8377611" y="1784508"/>
                <a:ext cx="80962" cy="114300"/>
              </a:xfrm>
              <a:custGeom>
                <a:avLst/>
                <a:gdLst>
                  <a:gd name="T0" fmla="*/ 202 w 224"/>
                  <a:gd name="T1" fmla="*/ 138 h 317"/>
                  <a:gd name="T2" fmla="*/ 202 w 224"/>
                  <a:gd name="T3" fmla="*/ 138 h 317"/>
                  <a:gd name="T4" fmla="*/ 202 w 224"/>
                  <a:gd name="T5" fmla="*/ 91 h 317"/>
                  <a:gd name="T6" fmla="*/ 177 w 224"/>
                  <a:gd name="T7" fmla="*/ 26 h 317"/>
                  <a:gd name="T8" fmla="*/ 112 w 224"/>
                  <a:gd name="T9" fmla="*/ 0 h 317"/>
                  <a:gd name="T10" fmla="*/ 112 w 224"/>
                  <a:gd name="T11" fmla="*/ 0 h 317"/>
                  <a:gd name="T12" fmla="*/ 22 w 224"/>
                  <a:gd name="T13" fmla="*/ 91 h 317"/>
                  <a:gd name="T14" fmla="*/ 22 w 224"/>
                  <a:gd name="T15" fmla="*/ 138 h 317"/>
                  <a:gd name="T16" fmla="*/ 0 w 224"/>
                  <a:gd name="T17" fmla="*/ 138 h 317"/>
                  <a:gd name="T18" fmla="*/ 0 w 224"/>
                  <a:gd name="T19" fmla="*/ 316 h 317"/>
                  <a:gd name="T20" fmla="*/ 223 w 224"/>
                  <a:gd name="T21" fmla="*/ 316 h 317"/>
                  <a:gd name="T22" fmla="*/ 223 w 224"/>
                  <a:gd name="T23" fmla="*/ 138 h 317"/>
                  <a:gd name="T24" fmla="*/ 202 w 224"/>
                  <a:gd name="T25" fmla="*/ 138 h 317"/>
                  <a:gd name="T26" fmla="*/ 169 w 224"/>
                  <a:gd name="T27" fmla="*/ 138 h 317"/>
                  <a:gd name="T28" fmla="*/ 169 w 224"/>
                  <a:gd name="T29" fmla="*/ 138 h 317"/>
                  <a:gd name="T30" fmla="*/ 54 w 224"/>
                  <a:gd name="T31" fmla="*/ 138 h 317"/>
                  <a:gd name="T32" fmla="*/ 54 w 224"/>
                  <a:gd name="T33" fmla="*/ 91 h 317"/>
                  <a:gd name="T34" fmla="*/ 112 w 224"/>
                  <a:gd name="T35" fmla="*/ 33 h 317"/>
                  <a:gd name="T36" fmla="*/ 151 w 224"/>
                  <a:gd name="T37" fmla="*/ 51 h 317"/>
                  <a:gd name="T38" fmla="*/ 169 w 224"/>
                  <a:gd name="T39" fmla="*/ 91 h 317"/>
                  <a:gd name="T40" fmla="*/ 169 w 224"/>
                  <a:gd name="T41" fmla="*/ 138 h 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4" h="317">
                    <a:moveTo>
                      <a:pt x="202" y="138"/>
                    </a:moveTo>
                    <a:lnTo>
                      <a:pt x="202" y="138"/>
                    </a:lnTo>
                    <a:cubicBezTo>
                      <a:pt x="202" y="91"/>
                      <a:pt x="202" y="91"/>
                      <a:pt x="202" y="91"/>
                    </a:cubicBezTo>
                    <a:cubicBezTo>
                      <a:pt x="202" y="65"/>
                      <a:pt x="195" y="44"/>
                      <a:pt x="177" y="26"/>
                    </a:cubicBezTo>
                    <a:cubicBezTo>
                      <a:pt x="159" y="7"/>
                      <a:pt x="137" y="0"/>
                      <a:pt x="112" y="0"/>
                    </a:cubicBezTo>
                    <a:lnTo>
                      <a:pt x="112" y="0"/>
                    </a:lnTo>
                    <a:cubicBezTo>
                      <a:pt x="61" y="0"/>
                      <a:pt x="22" y="40"/>
                      <a:pt x="22" y="91"/>
                    </a:cubicBezTo>
                    <a:cubicBezTo>
                      <a:pt x="22" y="138"/>
                      <a:pt x="22" y="138"/>
                      <a:pt x="22" y="138"/>
                    </a:cubicBezTo>
                    <a:cubicBezTo>
                      <a:pt x="0" y="138"/>
                      <a:pt x="0" y="138"/>
                      <a:pt x="0" y="138"/>
                    </a:cubicBezTo>
                    <a:cubicBezTo>
                      <a:pt x="0" y="316"/>
                      <a:pt x="0" y="316"/>
                      <a:pt x="0" y="316"/>
                    </a:cubicBezTo>
                    <a:cubicBezTo>
                      <a:pt x="223" y="316"/>
                      <a:pt x="223" y="316"/>
                      <a:pt x="223" y="316"/>
                    </a:cubicBezTo>
                    <a:cubicBezTo>
                      <a:pt x="223" y="138"/>
                      <a:pt x="223" y="138"/>
                      <a:pt x="223" y="138"/>
                    </a:cubicBezTo>
                    <a:lnTo>
                      <a:pt x="202" y="138"/>
                    </a:lnTo>
                    <a:close/>
                    <a:moveTo>
                      <a:pt x="169" y="138"/>
                    </a:moveTo>
                    <a:lnTo>
                      <a:pt x="169" y="138"/>
                    </a:lnTo>
                    <a:cubicBezTo>
                      <a:pt x="54" y="138"/>
                      <a:pt x="54" y="138"/>
                      <a:pt x="54" y="138"/>
                    </a:cubicBezTo>
                    <a:cubicBezTo>
                      <a:pt x="54" y="91"/>
                      <a:pt x="54" y="91"/>
                      <a:pt x="54" y="91"/>
                    </a:cubicBezTo>
                    <a:cubicBezTo>
                      <a:pt x="54" y="58"/>
                      <a:pt x="79" y="33"/>
                      <a:pt x="112" y="33"/>
                    </a:cubicBezTo>
                    <a:cubicBezTo>
                      <a:pt x="126" y="33"/>
                      <a:pt x="141" y="40"/>
                      <a:pt x="151" y="51"/>
                    </a:cubicBezTo>
                    <a:cubicBezTo>
                      <a:pt x="162" y="62"/>
                      <a:pt x="169" y="76"/>
                      <a:pt x="169" y="91"/>
                    </a:cubicBezTo>
                    <a:lnTo>
                      <a:pt x="169" y="138"/>
                    </a:lnTo>
                    <a:close/>
                  </a:path>
                </a:pathLst>
              </a:custGeom>
              <a:solidFill>
                <a:srgbClr val="C01818"/>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grpSp>
      </p:grpSp>
      <p:grpSp>
        <p:nvGrpSpPr>
          <p:cNvPr id="33" name="Group 32">
            <a:extLst>
              <a:ext uri="{FF2B5EF4-FFF2-40B4-BE49-F238E27FC236}">
                <a16:creationId xmlns:a16="http://schemas.microsoft.com/office/drawing/2014/main" xmlns="" id="{0DD92CBF-0DAD-BF4D-B9E1-59F89FCBF708}"/>
              </a:ext>
            </a:extLst>
          </p:cNvPr>
          <p:cNvGrpSpPr/>
          <p:nvPr/>
        </p:nvGrpSpPr>
        <p:grpSpPr>
          <a:xfrm>
            <a:off x="310037" y="1183948"/>
            <a:ext cx="3304504" cy="3303142"/>
            <a:chOff x="310037" y="920179"/>
            <a:chExt cx="3304504" cy="3303142"/>
          </a:xfrm>
        </p:grpSpPr>
        <p:grpSp>
          <p:nvGrpSpPr>
            <p:cNvPr id="34" name="Group 33">
              <a:extLst>
                <a:ext uri="{FF2B5EF4-FFF2-40B4-BE49-F238E27FC236}">
                  <a16:creationId xmlns:a16="http://schemas.microsoft.com/office/drawing/2014/main" xmlns="" id="{8B4BD5FD-4577-8148-9755-448F4C8FF91C}"/>
                </a:ext>
              </a:extLst>
            </p:cNvPr>
            <p:cNvGrpSpPr/>
            <p:nvPr/>
          </p:nvGrpSpPr>
          <p:grpSpPr>
            <a:xfrm>
              <a:off x="315717" y="930021"/>
              <a:ext cx="3298824" cy="3293300"/>
              <a:chOff x="4495932" y="975741"/>
              <a:chExt cx="3298824" cy="3293300"/>
            </a:xfrm>
          </p:grpSpPr>
          <p:grpSp>
            <p:nvGrpSpPr>
              <p:cNvPr id="39" name="Group 38">
                <a:extLst>
                  <a:ext uri="{FF2B5EF4-FFF2-40B4-BE49-F238E27FC236}">
                    <a16:creationId xmlns:a16="http://schemas.microsoft.com/office/drawing/2014/main" xmlns="" id="{46571124-4BE8-DB44-A8D9-CE531180D882}"/>
                  </a:ext>
                </a:extLst>
              </p:cNvPr>
              <p:cNvGrpSpPr/>
              <p:nvPr/>
            </p:nvGrpSpPr>
            <p:grpSpPr>
              <a:xfrm>
                <a:off x="4495932" y="975741"/>
                <a:ext cx="3298824" cy="3293300"/>
                <a:chOff x="2652840" y="3423959"/>
                <a:chExt cx="2625557" cy="2621161"/>
              </a:xfrm>
            </p:grpSpPr>
            <p:sp>
              <p:nvSpPr>
                <p:cNvPr id="50" name="Freeform 49">
                  <a:extLst>
                    <a:ext uri="{FF2B5EF4-FFF2-40B4-BE49-F238E27FC236}">
                      <a16:creationId xmlns:a16="http://schemas.microsoft.com/office/drawing/2014/main" xmlns="" id="{C743E52A-AD37-B74C-A105-3436001F45C2}"/>
                    </a:ext>
                  </a:extLst>
                </p:cNvPr>
                <p:cNvSpPr/>
                <p:nvPr/>
              </p:nvSpPr>
              <p:spPr>
                <a:xfrm>
                  <a:off x="3962879" y="3423959"/>
                  <a:ext cx="834839" cy="805320"/>
                </a:xfrm>
                <a:custGeom>
                  <a:avLst/>
                  <a:gdLst/>
                  <a:ahLst/>
                  <a:cxnLst>
                    <a:cxn ang="3cd4">
                      <a:pos x="hc" y="t"/>
                    </a:cxn>
                    <a:cxn ang="cd2">
                      <a:pos x="l" y="vc"/>
                    </a:cxn>
                    <a:cxn ang="cd4">
                      <a:pos x="hc" y="b"/>
                    </a:cxn>
                    <a:cxn ang="0">
                      <a:pos x="r" y="vc"/>
                    </a:cxn>
                  </a:cxnLst>
                  <a:rect l="l" t="t" r="r" b="b"/>
                  <a:pathLst>
                    <a:path w="2320" h="2238">
                      <a:moveTo>
                        <a:pt x="2320" y="835"/>
                      </a:moveTo>
                      <a:lnTo>
                        <a:pt x="1160" y="2238"/>
                      </a:lnTo>
                      <a:cubicBezTo>
                        <a:pt x="832" y="1967"/>
                        <a:pt x="423" y="1820"/>
                        <a:pt x="0" y="1820"/>
                      </a:cubicBezTo>
                      <a:lnTo>
                        <a:pt x="0" y="0"/>
                      </a:lnTo>
                      <a:cubicBezTo>
                        <a:pt x="847" y="0"/>
                        <a:pt x="1668" y="296"/>
                        <a:pt x="2320" y="835"/>
                      </a:cubicBezTo>
                      <a:close/>
                    </a:path>
                  </a:pathLst>
                </a:custGeom>
                <a:solidFill>
                  <a:schemeClr val="accent3"/>
                </a:solidFill>
                <a:ln w="25400" cap="flat">
                  <a:solidFill>
                    <a:schemeClr val="bg1"/>
                  </a:solid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1" name="Freeform 50">
                  <a:extLst>
                    <a:ext uri="{FF2B5EF4-FFF2-40B4-BE49-F238E27FC236}">
                      <a16:creationId xmlns:a16="http://schemas.microsoft.com/office/drawing/2014/main" xmlns="" id="{768C5655-1422-504C-AF7E-AE1D897C5ECF}"/>
                    </a:ext>
                  </a:extLst>
                </p:cNvPr>
                <p:cNvSpPr/>
                <p:nvPr/>
              </p:nvSpPr>
              <p:spPr>
                <a:xfrm>
                  <a:off x="3962879" y="3423959"/>
                  <a:ext cx="834839" cy="805320"/>
                </a:xfrm>
                <a:custGeom>
                  <a:avLst/>
                  <a:gdLst/>
                  <a:ahLst/>
                  <a:cxnLst>
                    <a:cxn ang="3cd4">
                      <a:pos x="hc" y="t"/>
                    </a:cxn>
                    <a:cxn ang="cd2">
                      <a:pos x="l" y="vc"/>
                    </a:cxn>
                    <a:cxn ang="cd4">
                      <a:pos x="hc" y="b"/>
                    </a:cxn>
                    <a:cxn ang="0">
                      <a:pos x="r" y="vc"/>
                    </a:cxn>
                  </a:cxnLst>
                  <a:rect l="l" t="t" r="r" b="b"/>
                  <a:pathLst>
                    <a:path w="2320" h="2238">
                      <a:moveTo>
                        <a:pt x="0" y="0"/>
                      </a:moveTo>
                      <a:cubicBezTo>
                        <a:pt x="847" y="0"/>
                        <a:pt x="1668" y="296"/>
                        <a:pt x="2320" y="835"/>
                      </a:cubicBezTo>
                      <a:lnTo>
                        <a:pt x="1160" y="2238"/>
                      </a:lnTo>
                      <a:cubicBezTo>
                        <a:pt x="832" y="1967"/>
                        <a:pt x="423" y="1820"/>
                        <a:pt x="0" y="1820"/>
                      </a:cubicBezTo>
                      <a:close/>
                    </a:path>
                  </a:pathLst>
                </a:custGeom>
                <a:noFill/>
                <a:ln w="25400" cap="flat">
                  <a:solidFill>
                    <a:schemeClr val="bg1"/>
                  </a:solidFill>
                  <a:prstDash val="solid"/>
                  <a:round/>
                </a:ln>
              </p:spPr>
              <p:txBody>
                <a:bodyPr vert="horz" wrap="none" lIns="10080" tIns="10080" rIns="10080" bIns="1008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2" name="Freeform 51">
                  <a:extLst>
                    <a:ext uri="{FF2B5EF4-FFF2-40B4-BE49-F238E27FC236}">
                      <a16:creationId xmlns:a16="http://schemas.microsoft.com/office/drawing/2014/main" xmlns="" id="{9E6DE273-F377-744E-AE1E-B503E3699674}"/>
                    </a:ext>
                  </a:extLst>
                </p:cNvPr>
                <p:cNvSpPr/>
                <p:nvPr/>
              </p:nvSpPr>
              <p:spPr>
                <a:xfrm>
                  <a:off x="4380480" y="3724560"/>
                  <a:ext cx="890639" cy="968759"/>
                </a:xfrm>
                <a:custGeom>
                  <a:avLst/>
                  <a:gdLst/>
                  <a:ahLst/>
                  <a:cxnLst>
                    <a:cxn ang="3cd4">
                      <a:pos x="hc" y="t"/>
                    </a:cxn>
                    <a:cxn ang="cd2">
                      <a:pos x="l" y="vc"/>
                    </a:cxn>
                    <a:cxn ang="cd4">
                      <a:pos x="hc" y="b"/>
                    </a:cxn>
                    <a:cxn ang="0">
                      <a:pos x="r" y="vc"/>
                    </a:cxn>
                  </a:cxnLst>
                  <a:rect l="l" t="t" r="r" b="b"/>
                  <a:pathLst>
                    <a:path w="2475" h="2692">
                      <a:moveTo>
                        <a:pt x="1162" y="0"/>
                      </a:moveTo>
                      <a:cubicBezTo>
                        <a:pt x="1938" y="641"/>
                        <a:pt x="2412" y="1575"/>
                        <a:pt x="2475" y="2577"/>
                      </a:cubicBezTo>
                      <a:lnTo>
                        <a:pt x="657" y="2692"/>
                      </a:lnTo>
                      <a:cubicBezTo>
                        <a:pt x="626" y="2190"/>
                        <a:pt x="389" y="1724"/>
                        <a:pt x="0" y="1403"/>
                      </a:cubicBezTo>
                      <a:close/>
                    </a:path>
                  </a:pathLst>
                </a:custGeom>
                <a:solidFill>
                  <a:schemeClr val="accent3"/>
                </a:solidFill>
                <a:ln w="25400" cap="flat">
                  <a:solidFill>
                    <a:schemeClr val="bg1"/>
                  </a:solid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3" name="Freeform 52">
                  <a:extLst>
                    <a:ext uri="{FF2B5EF4-FFF2-40B4-BE49-F238E27FC236}">
                      <a16:creationId xmlns:a16="http://schemas.microsoft.com/office/drawing/2014/main" xmlns="" id="{62B27266-CF16-7749-8DC7-173B1DB7C968}"/>
                    </a:ext>
                  </a:extLst>
                </p:cNvPr>
                <p:cNvSpPr/>
                <p:nvPr/>
              </p:nvSpPr>
              <p:spPr>
                <a:xfrm>
                  <a:off x="4380480" y="3724560"/>
                  <a:ext cx="890639" cy="968759"/>
                </a:xfrm>
                <a:custGeom>
                  <a:avLst/>
                  <a:gdLst/>
                  <a:ahLst/>
                  <a:cxnLst>
                    <a:cxn ang="3cd4">
                      <a:pos x="hc" y="t"/>
                    </a:cxn>
                    <a:cxn ang="cd2">
                      <a:pos x="l" y="vc"/>
                    </a:cxn>
                    <a:cxn ang="cd4">
                      <a:pos x="hc" y="b"/>
                    </a:cxn>
                    <a:cxn ang="0">
                      <a:pos x="r" y="vc"/>
                    </a:cxn>
                  </a:cxnLst>
                  <a:rect l="l" t="t" r="r" b="b"/>
                  <a:pathLst>
                    <a:path w="2475" h="2692">
                      <a:moveTo>
                        <a:pt x="1162" y="0"/>
                      </a:moveTo>
                      <a:cubicBezTo>
                        <a:pt x="1938" y="641"/>
                        <a:pt x="2412" y="1575"/>
                        <a:pt x="2475" y="2577"/>
                      </a:cubicBezTo>
                      <a:lnTo>
                        <a:pt x="657" y="2692"/>
                      </a:lnTo>
                      <a:cubicBezTo>
                        <a:pt x="626" y="2190"/>
                        <a:pt x="389" y="1724"/>
                        <a:pt x="0" y="1403"/>
                      </a:cubicBezTo>
                      <a:close/>
                    </a:path>
                  </a:pathLst>
                </a:custGeom>
                <a:noFill/>
                <a:ln w="25400" cap="flat">
                  <a:solidFill>
                    <a:schemeClr val="bg1"/>
                  </a:solidFill>
                  <a:prstDash val="solid"/>
                  <a:round/>
                </a:ln>
              </p:spPr>
              <p:txBody>
                <a:bodyPr vert="horz" wrap="none" lIns="10080" tIns="10080" rIns="10080" bIns="1008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4" name="Freeform 53">
                  <a:extLst>
                    <a:ext uri="{FF2B5EF4-FFF2-40B4-BE49-F238E27FC236}">
                      <a16:creationId xmlns:a16="http://schemas.microsoft.com/office/drawing/2014/main" xmlns="" id="{8C20A1E1-E6EB-0B44-B82B-B76D77BA9A81}"/>
                    </a:ext>
                  </a:extLst>
                </p:cNvPr>
                <p:cNvSpPr/>
                <p:nvPr/>
              </p:nvSpPr>
              <p:spPr>
                <a:xfrm>
                  <a:off x="4617000" y="4652280"/>
                  <a:ext cx="656280" cy="164160"/>
                </a:xfrm>
                <a:custGeom>
                  <a:avLst/>
                  <a:gdLst/>
                  <a:ahLst/>
                  <a:cxnLst>
                    <a:cxn ang="3cd4">
                      <a:pos x="hc" y="t"/>
                    </a:cxn>
                    <a:cxn ang="cd2">
                      <a:pos x="l" y="vc"/>
                    </a:cxn>
                    <a:cxn ang="cd4">
                      <a:pos x="hc" y="b"/>
                    </a:cxn>
                    <a:cxn ang="0">
                      <a:pos x="r" y="vc"/>
                    </a:cxn>
                  </a:cxnLst>
                  <a:rect l="l" t="t" r="r" b="b"/>
                  <a:pathLst>
                    <a:path w="1824" h="457">
                      <a:moveTo>
                        <a:pt x="1818" y="0"/>
                      </a:moveTo>
                      <a:cubicBezTo>
                        <a:pt x="1826" y="152"/>
                        <a:pt x="1826" y="304"/>
                        <a:pt x="1818" y="457"/>
                      </a:cubicBezTo>
                      <a:lnTo>
                        <a:pt x="0" y="341"/>
                      </a:lnTo>
                      <a:cubicBezTo>
                        <a:pt x="6" y="265"/>
                        <a:pt x="6" y="189"/>
                        <a:pt x="0" y="112"/>
                      </a:cubicBezTo>
                      <a:close/>
                    </a:path>
                  </a:pathLst>
                </a:custGeom>
                <a:solidFill>
                  <a:schemeClr val="bg2"/>
                </a:solidFill>
                <a:ln w="25400" cap="flat">
                  <a:solidFill>
                    <a:schemeClr val="bg1"/>
                  </a:solid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5" name="Freeform 54">
                  <a:extLst>
                    <a:ext uri="{FF2B5EF4-FFF2-40B4-BE49-F238E27FC236}">
                      <a16:creationId xmlns:a16="http://schemas.microsoft.com/office/drawing/2014/main" xmlns="" id="{64B6A097-C5B4-CD4A-84C4-9F86C137D994}"/>
                    </a:ext>
                  </a:extLst>
                </p:cNvPr>
                <p:cNvSpPr/>
                <p:nvPr/>
              </p:nvSpPr>
              <p:spPr>
                <a:xfrm>
                  <a:off x="4617000" y="4652280"/>
                  <a:ext cx="656280" cy="164160"/>
                </a:xfrm>
                <a:custGeom>
                  <a:avLst/>
                  <a:gdLst/>
                  <a:ahLst/>
                  <a:cxnLst>
                    <a:cxn ang="3cd4">
                      <a:pos x="hc" y="t"/>
                    </a:cxn>
                    <a:cxn ang="cd2">
                      <a:pos x="l" y="vc"/>
                    </a:cxn>
                    <a:cxn ang="cd4">
                      <a:pos x="hc" y="b"/>
                    </a:cxn>
                    <a:cxn ang="0">
                      <a:pos x="r" y="vc"/>
                    </a:cxn>
                  </a:cxnLst>
                  <a:rect l="l" t="t" r="r" b="b"/>
                  <a:pathLst>
                    <a:path w="1824" h="457">
                      <a:moveTo>
                        <a:pt x="1818" y="0"/>
                      </a:moveTo>
                      <a:cubicBezTo>
                        <a:pt x="1826" y="152"/>
                        <a:pt x="1826" y="304"/>
                        <a:pt x="1818" y="457"/>
                      </a:cubicBezTo>
                      <a:lnTo>
                        <a:pt x="0" y="341"/>
                      </a:lnTo>
                      <a:cubicBezTo>
                        <a:pt x="6" y="265"/>
                        <a:pt x="6" y="189"/>
                        <a:pt x="0" y="112"/>
                      </a:cubicBezTo>
                      <a:close/>
                    </a:path>
                  </a:pathLst>
                </a:custGeom>
                <a:noFill/>
                <a:ln w="25400" cap="flat">
                  <a:solidFill>
                    <a:schemeClr val="bg1"/>
                  </a:solidFill>
                  <a:prstDash val="solid"/>
                  <a:round/>
                </a:ln>
              </p:spPr>
              <p:txBody>
                <a:bodyPr vert="horz" wrap="none" lIns="10080" tIns="10080" rIns="10080" bIns="1008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6" name="Freeform 55">
                  <a:extLst>
                    <a:ext uri="{FF2B5EF4-FFF2-40B4-BE49-F238E27FC236}">
                      <a16:creationId xmlns:a16="http://schemas.microsoft.com/office/drawing/2014/main" xmlns="" id="{94424B4A-8F9D-AF44-8818-5CDE464A98A2}"/>
                    </a:ext>
                  </a:extLst>
                </p:cNvPr>
                <p:cNvSpPr/>
                <p:nvPr/>
              </p:nvSpPr>
              <p:spPr>
                <a:xfrm>
                  <a:off x="4614197" y="4776120"/>
                  <a:ext cx="664200" cy="203760"/>
                </a:xfrm>
                <a:custGeom>
                  <a:avLst/>
                  <a:gdLst/>
                  <a:ahLst/>
                  <a:cxnLst>
                    <a:cxn ang="3cd4">
                      <a:pos x="hc" y="t"/>
                    </a:cxn>
                    <a:cxn ang="cd2">
                      <a:pos x="l" y="vc"/>
                    </a:cxn>
                    <a:cxn ang="cd4">
                      <a:pos x="hc" y="b"/>
                    </a:cxn>
                    <a:cxn ang="0">
                      <a:pos x="r" y="vc"/>
                    </a:cxn>
                  </a:cxnLst>
                  <a:rect l="l" t="t" r="r" b="b"/>
                  <a:pathLst>
                    <a:path w="1846" h="567">
                      <a:moveTo>
                        <a:pt x="1846" y="113"/>
                      </a:moveTo>
                      <a:cubicBezTo>
                        <a:pt x="1837" y="265"/>
                        <a:pt x="1817" y="417"/>
                        <a:pt x="1789" y="567"/>
                      </a:cubicBezTo>
                      <a:lnTo>
                        <a:pt x="0" y="226"/>
                      </a:lnTo>
                      <a:cubicBezTo>
                        <a:pt x="14" y="149"/>
                        <a:pt x="23" y="76"/>
                        <a:pt x="28" y="0"/>
                      </a:cubicBezTo>
                      <a:close/>
                    </a:path>
                  </a:pathLst>
                </a:custGeom>
                <a:solidFill>
                  <a:schemeClr val="bg2"/>
                </a:solidFill>
                <a:ln w="25400" cap="flat">
                  <a:solidFill>
                    <a:schemeClr val="bg1"/>
                  </a:solid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7" name="Freeform 56">
                  <a:extLst>
                    <a:ext uri="{FF2B5EF4-FFF2-40B4-BE49-F238E27FC236}">
                      <a16:creationId xmlns:a16="http://schemas.microsoft.com/office/drawing/2014/main" xmlns="" id="{A2531E23-B2DD-C140-9FD0-04F1E4728775}"/>
                    </a:ext>
                  </a:extLst>
                </p:cNvPr>
                <p:cNvSpPr/>
                <p:nvPr/>
              </p:nvSpPr>
              <p:spPr>
                <a:xfrm>
                  <a:off x="4606920" y="4776120"/>
                  <a:ext cx="664200" cy="203760"/>
                </a:xfrm>
                <a:custGeom>
                  <a:avLst/>
                  <a:gdLst/>
                  <a:ahLst/>
                  <a:cxnLst>
                    <a:cxn ang="3cd4">
                      <a:pos x="hc" y="t"/>
                    </a:cxn>
                    <a:cxn ang="cd2">
                      <a:pos x="l" y="vc"/>
                    </a:cxn>
                    <a:cxn ang="cd4">
                      <a:pos x="hc" y="b"/>
                    </a:cxn>
                    <a:cxn ang="0">
                      <a:pos x="r" y="vc"/>
                    </a:cxn>
                  </a:cxnLst>
                  <a:rect l="l" t="t" r="r" b="b"/>
                  <a:pathLst>
                    <a:path w="1846" h="567">
                      <a:moveTo>
                        <a:pt x="1846" y="113"/>
                      </a:moveTo>
                      <a:cubicBezTo>
                        <a:pt x="1837" y="265"/>
                        <a:pt x="1817" y="417"/>
                        <a:pt x="1789" y="567"/>
                      </a:cubicBezTo>
                      <a:lnTo>
                        <a:pt x="0" y="226"/>
                      </a:lnTo>
                      <a:cubicBezTo>
                        <a:pt x="14" y="149"/>
                        <a:pt x="23" y="76"/>
                        <a:pt x="28" y="0"/>
                      </a:cubicBezTo>
                      <a:close/>
                    </a:path>
                  </a:pathLst>
                </a:custGeom>
                <a:noFill/>
                <a:ln w="25400" cap="flat">
                  <a:solidFill>
                    <a:schemeClr val="bg1"/>
                  </a:solidFill>
                  <a:prstDash val="solid"/>
                  <a:round/>
                </a:ln>
              </p:spPr>
              <p:txBody>
                <a:bodyPr vert="horz" wrap="none" lIns="10080" tIns="10080" rIns="10080" bIns="1008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8" name="Freeform 57">
                  <a:extLst>
                    <a:ext uri="{FF2B5EF4-FFF2-40B4-BE49-F238E27FC236}">
                      <a16:creationId xmlns:a16="http://schemas.microsoft.com/office/drawing/2014/main" xmlns="" id="{DF0096FE-EDDC-2140-AC96-D045710061CE}"/>
                    </a:ext>
                  </a:extLst>
                </p:cNvPr>
                <p:cNvSpPr/>
                <p:nvPr/>
              </p:nvSpPr>
              <p:spPr>
                <a:xfrm>
                  <a:off x="4493160" y="4858200"/>
                  <a:ext cx="757440" cy="646920"/>
                </a:xfrm>
                <a:custGeom>
                  <a:avLst/>
                  <a:gdLst/>
                  <a:ahLst/>
                  <a:cxnLst>
                    <a:cxn ang="3cd4">
                      <a:pos x="hc" y="t"/>
                    </a:cxn>
                    <a:cxn ang="cd2">
                      <a:pos x="l" y="vc"/>
                    </a:cxn>
                    <a:cxn ang="cd4">
                      <a:pos x="hc" y="b"/>
                    </a:cxn>
                    <a:cxn ang="0">
                      <a:pos x="r" y="vc"/>
                    </a:cxn>
                  </a:cxnLst>
                  <a:rect l="l" t="t" r="r" b="b"/>
                  <a:pathLst>
                    <a:path w="2105" h="1798">
                      <a:moveTo>
                        <a:pt x="2105" y="339"/>
                      </a:moveTo>
                      <a:cubicBezTo>
                        <a:pt x="2004" y="867"/>
                        <a:pt x="1789" y="1363"/>
                        <a:pt x="1473" y="1798"/>
                      </a:cubicBezTo>
                      <a:lnTo>
                        <a:pt x="0" y="728"/>
                      </a:lnTo>
                      <a:cubicBezTo>
                        <a:pt x="158" y="511"/>
                        <a:pt x="265" y="263"/>
                        <a:pt x="316" y="0"/>
                      </a:cubicBezTo>
                      <a:close/>
                    </a:path>
                  </a:pathLst>
                </a:custGeom>
                <a:solidFill>
                  <a:schemeClr val="bg2"/>
                </a:solidFill>
                <a:ln w="25400" cap="flat">
                  <a:solidFill>
                    <a:schemeClr val="bg1"/>
                  </a:solid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9" name="Freeform 58">
                  <a:extLst>
                    <a:ext uri="{FF2B5EF4-FFF2-40B4-BE49-F238E27FC236}">
                      <a16:creationId xmlns:a16="http://schemas.microsoft.com/office/drawing/2014/main" xmlns="" id="{03050131-F0B8-EA49-92FC-75BDA085F142}"/>
                    </a:ext>
                  </a:extLst>
                </p:cNvPr>
                <p:cNvSpPr/>
                <p:nvPr/>
              </p:nvSpPr>
              <p:spPr>
                <a:xfrm>
                  <a:off x="4493160" y="4858200"/>
                  <a:ext cx="757440" cy="646920"/>
                </a:xfrm>
                <a:custGeom>
                  <a:avLst/>
                  <a:gdLst/>
                  <a:ahLst/>
                  <a:cxnLst>
                    <a:cxn ang="3cd4">
                      <a:pos x="hc" y="t"/>
                    </a:cxn>
                    <a:cxn ang="cd2">
                      <a:pos x="l" y="vc"/>
                    </a:cxn>
                    <a:cxn ang="cd4">
                      <a:pos x="hc" y="b"/>
                    </a:cxn>
                    <a:cxn ang="0">
                      <a:pos x="r" y="vc"/>
                    </a:cxn>
                  </a:cxnLst>
                  <a:rect l="l" t="t" r="r" b="b"/>
                  <a:pathLst>
                    <a:path w="2105" h="1798">
                      <a:moveTo>
                        <a:pt x="2105" y="339"/>
                      </a:moveTo>
                      <a:cubicBezTo>
                        <a:pt x="2004" y="867"/>
                        <a:pt x="1789" y="1363"/>
                        <a:pt x="1473" y="1798"/>
                      </a:cubicBezTo>
                      <a:lnTo>
                        <a:pt x="0" y="728"/>
                      </a:lnTo>
                      <a:cubicBezTo>
                        <a:pt x="158" y="511"/>
                        <a:pt x="265" y="263"/>
                        <a:pt x="316" y="0"/>
                      </a:cubicBezTo>
                      <a:close/>
                    </a:path>
                  </a:pathLst>
                </a:custGeom>
                <a:noFill/>
                <a:ln w="25400" cap="flat">
                  <a:solidFill>
                    <a:schemeClr val="bg1"/>
                  </a:solidFill>
                  <a:prstDash val="solid"/>
                  <a:round/>
                </a:ln>
              </p:spPr>
              <p:txBody>
                <a:bodyPr vert="horz" wrap="none" lIns="10080" tIns="10080" rIns="10080" bIns="1008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60" name="Freeform 59">
                  <a:extLst>
                    <a:ext uri="{FF2B5EF4-FFF2-40B4-BE49-F238E27FC236}">
                      <a16:creationId xmlns:a16="http://schemas.microsoft.com/office/drawing/2014/main" xmlns="" id="{9D34712B-496F-C644-9D32-B1F35E0477DA}"/>
                    </a:ext>
                  </a:extLst>
                </p:cNvPr>
                <p:cNvSpPr/>
                <p:nvPr/>
              </p:nvSpPr>
              <p:spPr>
                <a:xfrm>
                  <a:off x="2856960" y="5084640"/>
                  <a:ext cx="2166120" cy="960480"/>
                </a:xfrm>
                <a:custGeom>
                  <a:avLst/>
                  <a:gdLst/>
                  <a:ahLst/>
                  <a:cxnLst>
                    <a:cxn ang="3cd4">
                      <a:pos x="hc" y="t"/>
                    </a:cxn>
                    <a:cxn ang="cd2">
                      <a:pos x="l" y="vc"/>
                    </a:cxn>
                    <a:cxn ang="cd4">
                      <a:pos x="hc" y="b"/>
                    </a:cxn>
                    <a:cxn ang="0">
                      <a:pos x="r" y="vc"/>
                    </a:cxn>
                  </a:cxnLst>
                  <a:rect l="l" t="t" r="r" b="b"/>
                  <a:pathLst>
                    <a:path w="6018" h="2669">
                      <a:moveTo>
                        <a:pt x="6018" y="1168"/>
                      </a:moveTo>
                      <a:cubicBezTo>
                        <a:pt x="4837" y="2796"/>
                        <a:pt x="2559" y="3155"/>
                        <a:pt x="934" y="1972"/>
                      </a:cubicBezTo>
                      <a:cubicBezTo>
                        <a:pt x="561" y="1701"/>
                        <a:pt x="245" y="1366"/>
                        <a:pt x="0" y="976"/>
                      </a:cubicBezTo>
                      <a:lnTo>
                        <a:pt x="1538" y="0"/>
                      </a:lnTo>
                      <a:cubicBezTo>
                        <a:pt x="2077" y="849"/>
                        <a:pt x="3203" y="1100"/>
                        <a:pt x="4049" y="561"/>
                      </a:cubicBezTo>
                      <a:cubicBezTo>
                        <a:pt x="4244" y="437"/>
                        <a:pt x="4411" y="279"/>
                        <a:pt x="4546" y="93"/>
                      </a:cubicBezTo>
                      <a:close/>
                    </a:path>
                  </a:pathLst>
                </a:custGeom>
                <a:solidFill>
                  <a:schemeClr val="bg2"/>
                </a:solidFill>
                <a:ln w="25400" cap="flat">
                  <a:solidFill>
                    <a:schemeClr val="bg1"/>
                  </a:solid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61" name="Freeform 60">
                  <a:extLst>
                    <a:ext uri="{FF2B5EF4-FFF2-40B4-BE49-F238E27FC236}">
                      <a16:creationId xmlns:a16="http://schemas.microsoft.com/office/drawing/2014/main" xmlns="" id="{B2241526-1F88-E348-9545-8026707ECC24}"/>
                    </a:ext>
                  </a:extLst>
                </p:cNvPr>
                <p:cNvSpPr/>
                <p:nvPr/>
              </p:nvSpPr>
              <p:spPr>
                <a:xfrm>
                  <a:off x="2856960" y="5084640"/>
                  <a:ext cx="2166120" cy="960480"/>
                </a:xfrm>
                <a:custGeom>
                  <a:avLst/>
                  <a:gdLst/>
                  <a:ahLst/>
                  <a:cxnLst>
                    <a:cxn ang="3cd4">
                      <a:pos x="hc" y="t"/>
                    </a:cxn>
                    <a:cxn ang="cd2">
                      <a:pos x="l" y="vc"/>
                    </a:cxn>
                    <a:cxn ang="cd4">
                      <a:pos x="hc" y="b"/>
                    </a:cxn>
                    <a:cxn ang="0">
                      <a:pos x="r" y="vc"/>
                    </a:cxn>
                  </a:cxnLst>
                  <a:rect l="l" t="t" r="r" b="b"/>
                  <a:pathLst>
                    <a:path w="6018" h="2669">
                      <a:moveTo>
                        <a:pt x="6018" y="1168"/>
                      </a:moveTo>
                      <a:cubicBezTo>
                        <a:pt x="4837" y="2796"/>
                        <a:pt x="2559" y="3155"/>
                        <a:pt x="934" y="1972"/>
                      </a:cubicBezTo>
                      <a:cubicBezTo>
                        <a:pt x="561" y="1701"/>
                        <a:pt x="245" y="1366"/>
                        <a:pt x="0" y="976"/>
                      </a:cubicBezTo>
                      <a:lnTo>
                        <a:pt x="1538" y="0"/>
                      </a:lnTo>
                      <a:cubicBezTo>
                        <a:pt x="2077" y="849"/>
                        <a:pt x="3203" y="1100"/>
                        <a:pt x="4049" y="561"/>
                      </a:cubicBezTo>
                      <a:cubicBezTo>
                        <a:pt x="4244" y="437"/>
                        <a:pt x="4411" y="279"/>
                        <a:pt x="4546" y="93"/>
                      </a:cubicBezTo>
                      <a:close/>
                    </a:path>
                  </a:pathLst>
                </a:custGeom>
                <a:noFill/>
                <a:ln w="25400" cap="flat">
                  <a:solidFill>
                    <a:schemeClr val="bg1"/>
                  </a:solidFill>
                  <a:prstDash val="solid"/>
                  <a:round/>
                </a:ln>
              </p:spPr>
              <p:txBody>
                <a:bodyPr vert="horz" wrap="none" lIns="10080" tIns="10080" rIns="10080" bIns="1008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62" name="Freeform 61">
                  <a:extLst>
                    <a:ext uri="{FF2B5EF4-FFF2-40B4-BE49-F238E27FC236}">
                      <a16:creationId xmlns:a16="http://schemas.microsoft.com/office/drawing/2014/main" xmlns="" id="{6BD32CC3-5A75-084C-A55D-1C06F687D35D}"/>
                    </a:ext>
                  </a:extLst>
                </p:cNvPr>
                <p:cNvSpPr/>
                <p:nvPr/>
              </p:nvSpPr>
              <p:spPr>
                <a:xfrm>
                  <a:off x="2652840" y="4176720"/>
                  <a:ext cx="757440" cy="1260360"/>
                </a:xfrm>
                <a:custGeom>
                  <a:avLst/>
                  <a:gdLst/>
                  <a:ahLst/>
                  <a:cxnLst>
                    <a:cxn ang="3cd4">
                      <a:pos x="hc" y="t"/>
                    </a:cxn>
                    <a:cxn ang="cd2">
                      <a:pos x="l" y="vc"/>
                    </a:cxn>
                    <a:cxn ang="cd4">
                      <a:pos x="hc" y="b"/>
                    </a:cxn>
                    <a:cxn ang="0">
                      <a:pos x="r" y="vc"/>
                    </a:cxn>
                  </a:cxnLst>
                  <a:rect l="l" t="t" r="r" b="b"/>
                  <a:pathLst>
                    <a:path w="2105" h="3502">
                      <a:moveTo>
                        <a:pt x="567" y="3502"/>
                      </a:moveTo>
                      <a:cubicBezTo>
                        <a:pt x="-102" y="2449"/>
                        <a:pt x="-184" y="1129"/>
                        <a:pt x="347" y="0"/>
                      </a:cubicBezTo>
                      <a:lnTo>
                        <a:pt x="1995" y="776"/>
                      </a:lnTo>
                      <a:cubicBezTo>
                        <a:pt x="1730" y="1340"/>
                        <a:pt x="1772" y="2001"/>
                        <a:pt x="2105" y="2526"/>
                      </a:cubicBezTo>
                      <a:close/>
                    </a:path>
                  </a:pathLst>
                </a:custGeom>
                <a:solidFill>
                  <a:schemeClr val="tx1"/>
                </a:solidFill>
                <a:ln w="25400" cap="flat">
                  <a:solidFill>
                    <a:schemeClr val="bg1"/>
                  </a:solid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63" name="Freeform 62">
                  <a:extLst>
                    <a:ext uri="{FF2B5EF4-FFF2-40B4-BE49-F238E27FC236}">
                      <a16:creationId xmlns:a16="http://schemas.microsoft.com/office/drawing/2014/main" xmlns="" id="{CD9A3BD6-1778-0D40-A108-019000100635}"/>
                    </a:ext>
                  </a:extLst>
                </p:cNvPr>
                <p:cNvSpPr/>
                <p:nvPr/>
              </p:nvSpPr>
              <p:spPr>
                <a:xfrm>
                  <a:off x="2652840" y="4176720"/>
                  <a:ext cx="757440" cy="1260360"/>
                </a:xfrm>
                <a:custGeom>
                  <a:avLst/>
                  <a:gdLst/>
                  <a:ahLst/>
                  <a:cxnLst>
                    <a:cxn ang="3cd4">
                      <a:pos x="hc" y="t"/>
                    </a:cxn>
                    <a:cxn ang="cd2">
                      <a:pos x="l" y="vc"/>
                    </a:cxn>
                    <a:cxn ang="cd4">
                      <a:pos x="hc" y="b"/>
                    </a:cxn>
                    <a:cxn ang="0">
                      <a:pos x="r" y="vc"/>
                    </a:cxn>
                  </a:cxnLst>
                  <a:rect l="l" t="t" r="r" b="b"/>
                  <a:pathLst>
                    <a:path w="2105" h="3502">
                      <a:moveTo>
                        <a:pt x="567" y="3502"/>
                      </a:moveTo>
                      <a:cubicBezTo>
                        <a:pt x="-102" y="2449"/>
                        <a:pt x="-184" y="1129"/>
                        <a:pt x="347" y="0"/>
                      </a:cubicBezTo>
                      <a:lnTo>
                        <a:pt x="1995" y="776"/>
                      </a:lnTo>
                      <a:cubicBezTo>
                        <a:pt x="1730" y="1340"/>
                        <a:pt x="1772" y="2001"/>
                        <a:pt x="2105" y="2526"/>
                      </a:cubicBezTo>
                      <a:close/>
                    </a:path>
                  </a:pathLst>
                </a:custGeom>
                <a:noFill/>
                <a:ln w="25400" cap="flat">
                  <a:solidFill>
                    <a:schemeClr val="bg1"/>
                  </a:solidFill>
                  <a:prstDash val="solid"/>
                  <a:round/>
                </a:ln>
              </p:spPr>
              <p:txBody>
                <a:bodyPr vert="horz" wrap="none" lIns="10080" tIns="10080" rIns="10080" bIns="1008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64" name="Freeform 63">
                  <a:extLst>
                    <a:ext uri="{FF2B5EF4-FFF2-40B4-BE49-F238E27FC236}">
                      <a16:creationId xmlns:a16="http://schemas.microsoft.com/office/drawing/2014/main" xmlns="" id="{C56568BB-2CC3-9140-B016-B468DC6CE862}"/>
                    </a:ext>
                  </a:extLst>
                </p:cNvPr>
                <p:cNvSpPr/>
                <p:nvPr/>
              </p:nvSpPr>
              <p:spPr>
                <a:xfrm>
                  <a:off x="2777760" y="3674879"/>
                  <a:ext cx="799920" cy="780840"/>
                </a:xfrm>
                <a:custGeom>
                  <a:avLst/>
                  <a:gdLst/>
                  <a:ahLst/>
                  <a:cxnLst>
                    <a:cxn ang="3cd4">
                      <a:pos x="hc" y="t"/>
                    </a:cxn>
                    <a:cxn ang="cd2">
                      <a:pos x="l" y="vc"/>
                    </a:cxn>
                    <a:cxn ang="cd4">
                      <a:pos x="hc" y="b"/>
                    </a:cxn>
                    <a:cxn ang="0">
                      <a:pos x="r" y="vc"/>
                    </a:cxn>
                  </a:cxnLst>
                  <a:rect l="l" t="t" r="r" b="b"/>
                  <a:pathLst>
                    <a:path w="2223" h="2170">
                      <a:moveTo>
                        <a:pt x="0" y="1394"/>
                      </a:moveTo>
                      <a:cubicBezTo>
                        <a:pt x="262" y="838"/>
                        <a:pt x="657" y="358"/>
                        <a:pt x="1154" y="0"/>
                      </a:cubicBezTo>
                      <a:lnTo>
                        <a:pt x="2223" y="1473"/>
                      </a:lnTo>
                      <a:cubicBezTo>
                        <a:pt x="1975" y="1653"/>
                        <a:pt x="1778" y="1893"/>
                        <a:pt x="1645" y="2170"/>
                      </a:cubicBezTo>
                      <a:close/>
                    </a:path>
                  </a:pathLst>
                </a:custGeom>
                <a:solidFill>
                  <a:schemeClr val="tx1"/>
                </a:solidFill>
                <a:ln w="25400" cap="flat">
                  <a:solidFill>
                    <a:schemeClr val="bg1"/>
                  </a:solid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65" name="Freeform 64">
                  <a:extLst>
                    <a:ext uri="{FF2B5EF4-FFF2-40B4-BE49-F238E27FC236}">
                      <a16:creationId xmlns:a16="http://schemas.microsoft.com/office/drawing/2014/main" xmlns="" id="{0C349264-E271-8546-830F-ADA93723161C}"/>
                    </a:ext>
                  </a:extLst>
                </p:cNvPr>
                <p:cNvSpPr/>
                <p:nvPr/>
              </p:nvSpPr>
              <p:spPr>
                <a:xfrm>
                  <a:off x="2777760" y="3674879"/>
                  <a:ext cx="799920" cy="780840"/>
                </a:xfrm>
                <a:custGeom>
                  <a:avLst/>
                  <a:gdLst/>
                  <a:ahLst/>
                  <a:cxnLst>
                    <a:cxn ang="3cd4">
                      <a:pos x="hc" y="t"/>
                    </a:cxn>
                    <a:cxn ang="cd2">
                      <a:pos x="l" y="vc"/>
                    </a:cxn>
                    <a:cxn ang="cd4">
                      <a:pos x="hc" y="b"/>
                    </a:cxn>
                    <a:cxn ang="0">
                      <a:pos x="r" y="vc"/>
                    </a:cxn>
                  </a:cxnLst>
                  <a:rect l="l" t="t" r="r" b="b"/>
                  <a:pathLst>
                    <a:path w="2223" h="2170">
                      <a:moveTo>
                        <a:pt x="0" y="1394"/>
                      </a:moveTo>
                      <a:cubicBezTo>
                        <a:pt x="262" y="838"/>
                        <a:pt x="657" y="358"/>
                        <a:pt x="1154" y="0"/>
                      </a:cubicBezTo>
                      <a:lnTo>
                        <a:pt x="2223" y="1473"/>
                      </a:lnTo>
                      <a:cubicBezTo>
                        <a:pt x="1975" y="1653"/>
                        <a:pt x="1778" y="1893"/>
                        <a:pt x="1645" y="2170"/>
                      </a:cubicBezTo>
                      <a:close/>
                    </a:path>
                  </a:pathLst>
                </a:custGeom>
                <a:noFill/>
                <a:ln w="25400" cap="flat">
                  <a:solidFill>
                    <a:schemeClr val="bg1"/>
                  </a:solidFill>
                  <a:prstDash val="solid"/>
                  <a:round/>
                </a:ln>
              </p:spPr>
              <p:txBody>
                <a:bodyPr vert="horz" wrap="none" lIns="10080" tIns="10080" rIns="10080" bIns="1008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66" name="Freeform 65">
                  <a:extLst>
                    <a:ext uri="{FF2B5EF4-FFF2-40B4-BE49-F238E27FC236}">
                      <a16:creationId xmlns:a16="http://schemas.microsoft.com/office/drawing/2014/main" xmlns="" id="{E4369949-CF82-A246-9501-AD86FAD1F0D6}"/>
                    </a:ext>
                  </a:extLst>
                </p:cNvPr>
                <p:cNvSpPr/>
                <p:nvPr/>
              </p:nvSpPr>
              <p:spPr>
                <a:xfrm>
                  <a:off x="3193200" y="3488040"/>
                  <a:ext cx="567360" cy="716760"/>
                </a:xfrm>
                <a:custGeom>
                  <a:avLst/>
                  <a:gdLst/>
                  <a:ahLst/>
                  <a:cxnLst>
                    <a:cxn ang="3cd4">
                      <a:pos x="hc" y="t"/>
                    </a:cxn>
                    <a:cxn ang="cd2">
                      <a:pos x="l" y="vc"/>
                    </a:cxn>
                    <a:cxn ang="cd4">
                      <a:pos x="hc" y="b"/>
                    </a:cxn>
                    <a:cxn ang="0">
                      <a:pos x="r" y="vc"/>
                    </a:cxn>
                  </a:cxnLst>
                  <a:rect l="l" t="t" r="r" b="b"/>
                  <a:pathLst>
                    <a:path w="1577" h="1992">
                      <a:moveTo>
                        <a:pt x="0" y="516"/>
                      </a:moveTo>
                      <a:cubicBezTo>
                        <a:pt x="310" y="290"/>
                        <a:pt x="652" y="118"/>
                        <a:pt x="1016" y="0"/>
                      </a:cubicBezTo>
                      <a:lnTo>
                        <a:pt x="1577" y="1732"/>
                      </a:lnTo>
                      <a:cubicBezTo>
                        <a:pt x="1397" y="1792"/>
                        <a:pt x="1225" y="1879"/>
                        <a:pt x="1069" y="1992"/>
                      </a:cubicBezTo>
                      <a:close/>
                    </a:path>
                  </a:pathLst>
                </a:custGeom>
                <a:solidFill>
                  <a:schemeClr val="accent4"/>
                </a:solidFill>
                <a:ln w="25400" cap="flat">
                  <a:solidFill>
                    <a:schemeClr val="bg1"/>
                  </a:solid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67" name="Freeform 66">
                  <a:extLst>
                    <a:ext uri="{FF2B5EF4-FFF2-40B4-BE49-F238E27FC236}">
                      <a16:creationId xmlns:a16="http://schemas.microsoft.com/office/drawing/2014/main" xmlns="" id="{3F8ECEEE-4FA2-C844-9896-BF9668AB7419}"/>
                    </a:ext>
                  </a:extLst>
                </p:cNvPr>
                <p:cNvSpPr/>
                <p:nvPr/>
              </p:nvSpPr>
              <p:spPr>
                <a:xfrm>
                  <a:off x="3193200" y="3488040"/>
                  <a:ext cx="567360" cy="716760"/>
                </a:xfrm>
                <a:custGeom>
                  <a:avLst/>
                  <a:gdLst/>
                  <a:ahLst/>
                  <a:cxnLst>
                    <a:cxn ang="3cd4">
                      <a:pos x="hc" y="t"/>
                    </a:cxn>
                    <a:cxn ang="cd2">
                      <a:pos x="l" y="vc"/>
                    </a:cxn>
                    <a:cxn ang="cd4">
                      <a:pos x="hc" y="b"/>
                    </a:cxn>
                    <a:cxn ang="0">
                      <a:pos x="r" y="vc"/>
                    </a:cxn>
                  </a:cxnLst>
                  <a:rect l="l" t="t" r="r" b="b"/>
                  <a:pathLst>
                    <a:path w="1577" h="1992">
                      <a:moveTo>
                        <a:pt x="0" y="516"/>
                      </a:moveTo>
                      <a:cubicBezTo>
                        <a:pt x="310" y="290"/>
                        <a:pt x="652" y="118"/>
                        <a:pt x="1016" y="0"/>
                      </a:cubicBezTo>
                      <a:lnTo>
                        <a:pt x="1577" y="1732"/>
                      </a:lnTo>
                      <a:cubicBezTo>
                        <a:pt x="1397" y="1792"/>
                        <a:pt x="1225" y="1879"/>
                        <a:pt x="1069" y="1992"/>
                      </a:cubicBezTo>
                      <a:close/>
                    </a:path>
                  </a:pathLst>
                </a:custGeom>
                <a:noFill/>
                <a:ln w="25400" cap="flat">
                  <a:solidFill>
                    <a:schemeClr val="bg1"/>
                  </a:solidFill>
                  <a:prstDash val="solid"/>
                  <a:round/>
                </a:ln>
              </p:spPr>
              <p:txBody>
                <a:bodyPr vert="horz" wrap="none" lIns="10080" tIns="10080" rIns="10080" bIns="1008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68" name="Freeform 67">
                  <a:extLst>
                    <a:ext uri="{FF2B5EF4-FFF2-40B4-BE49-F238E27FC236}">
                      <a16:creationId xmlns:a16="http://schemas.microsoft.com/office/drawing/2014/main" xmlns="" id="{61E1AC44-9C68-B74B-BD1E-A7F91A6F1BEE}"/>
                    </a:ext>
                  </a:extLst>
                </p:cNvPr>
                <p:cNvSpPr/>
                <p:nvPr/>
              </p:nvSpPr>
              <p:spPr>
                <a:xfrm>
                  <a:off x="3558960" y="3423959"/>
                  <a:ext cx="405000" cy="687239"/>
                </a:xfrm>
                <a:custGeom>
                  <a:avLst/>
                  <a:gdLst/>
                  <a:ahLst/>
                  <a:cxnLst>
                    <a:cxn ang="3cd4">
                      <a:pos x="hc" y="t"/>
                    </a:cxn>
                    <a:cxn ang="cd2">
                      <a:pos x="l" y="vc"/>
                    </a:cxn>
                    <a:cxn ang="cd4">
                      <a:pos x="hc" y="b"/>
                    </a:cxn>
                    <a:cxn ang="0">
                      <a:pos x="r" y="vc"/>
                    </a:cxn>
                  </a:cxnLst>
                  <a:rect l="l" t="t" r="r" b="b"/>
                  <a:pathLst>
                    <a:path w="1126" h="1910">
                      <a:moveTo>
                        <a:pt x="0" y="178"/>
                      </a:moveTo>
                      <a:cubicBezTo>
                        <a:pt x="364" y="59"/>
                        <a:pt x="742" y="0"/>
                        <a:pt x="1126" y="0"/>
                      </a:cubicBezTo>
                      <a:lnTo>
                        <a:pt x="1126" y="1820"/>
                      </a:lnTo>
                      <a:cubicBezTo>
                        <a:pt x="934" y="1820"/>
                        <a:pt x="745" y="1851"/>
                        <a:pt x="564" y="1910"/>
                      </a:cubicBezTo>
                      <a:close/>
                    </a:path>
                  </a:pathLst>
                </a:custGeom>
                <a:solidFill>
                  <a:schemeClr val="accent4"/>
                </a:solidFill>
                <a:ln w="25400" cap="flat">
                  <a:solidFill>
                    <a:schemeClr val="bg1"/>
                  </a:solid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69" name="Freeform 68">
                  <a:extLst>
                    <a:ext uri="{FF2B5EF4-FFF2-40B4-BE49-F238E27FC236}">
                      <a16:creationId xmlns:a16="http://schemas.microsoft.com/office/drawing/2014/main" xmlns="" id="{A0D3E8CF-8A09-2340-973E-D633A8A43E81}"/>
                    </a:ext>
                  </a:extLst>
                </p:cNvPr>
                <p:cNvSpPr/>
                <p:nvPr/>
              </p:nvSpPr>
              <p:spPr>
                <a:xfrm>
                  <a:off x="3558960" y="3423959"/>
                  <a:ext cx="405000" cy="687239"/>
                </a:xfrm>
                <a:custGeom>
                  <a:avLst/>
                  <a:gdLst/>
                  <a:ahLst/>
                  <a:cxnLst>
                    <a:cxn ang="3cd4">
                      <a:pos x="hc" y="t"/>
                    </a:cxn>
                    <a:cxn ang="cd2">
                      <a:pos x="l" y="vc"/>
                    </a:cxn>
                    <a:cxn ang="cd4">
                      <a:pos x="hc" y="b"/>
                    </a:cxn>
                    <a:cxn ang="0">
                      <a:pos x="r" y="vc"/>
                    </a:cxn>
                  </a:cxnLst>
                  <a:rect l="l" t="t" r="r" b="b"/>
                  <a:pathLst>
                    <a:path w="1126" h="1910">
                      <a:moveTo>
                        <a:pt x="0" y="178"/>
                      </a:moveTo>
                      <a:cubicBezTo>
                        <a:pt x="364" y="59"/>
                        <a:pt x="742" y="0"/>
                        <a:pt x="1126" y="0"/>
                      </a:cubicBezTo>
                      <a:lnTo>
                        <a:pt x="1126" y="1820"/>
                      </a:lnTo>
                      <a:cubicBezTo>
                        <a:pt x="934" y="1820"/>
                        <a:pt x="745" y="1851"/>
                        <a:pt x="564" y="1910"/>
                      </a:cubicBezTo>
                      <a:close/>
                    </a:path>
                  </a:pathLst>
                </a:custGeom>
                <a:noFill/>
                <a:ln w="25400" cap="flat">
                  <a:solidFill>
                    <a:schemeClr val="bg1"/>
                  </a:solidFill>
                  <a:prstDash val="solid"/>
                  <a:round/>
                </a:ln>
              </p:spPr>
              <p:txBody>
                <a:bodyPr vert="horz" wrap="none" lIns="10080" tIns="10080" rIns="10080" bIns="1008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grpSp>
          <p:sp>
            <p:nvSpPr>
              <p:cNvPr id="40" name="Rectangle 39">
                <a:extLst>
                  <a:ext uri="{FF2B5EF4-FFF2-40B4-BE49-F238E27FC236}">
                    <a16:creationId xmlns:a16="http://schemas.microsoft.com/office/drawing/2014/main" xmlns="" id="{C0240877-42BE-7E49-B9B7-2281E028875B}"/>
                  </a:ext>
                </a:extLst>
              </p:cNvPr>
              <p:cNvSpPr/>
              <p:nvPr/>
            </p:nvSpPr>
            <p:spPr>
              <a:xfrm>
                <a:off x="5824728" y="3690574"/>
                <a:ext cx="603050" cy="338554"/>
              </a:xfrm>
              <a:prstGeom prst="rect">
                <a:avLst/>
              </a:prstGeom>
            </p:spPr>
            <p:txBody>
              <a:bodyPr wrap="none">
                <a:spAutoFit/>
              </a:bodyPr>
              <a:lstStyle/>
              <a:p>
                <a:pPr algn="ctr"/>
                <a:r>
                  <a:rPr lang="en-US" sz="1600" b="1" dirty="0">
                    <a:solidFill>
                      <a:schemeClr val="bg1"/>
                    </a:solidFill>
                  </a:rPr>
                  <a:t>31%</a:t>
                </a:r>
                <a:endParaRPr lang="en-US" sz="1600" b="1" dirty="0"/>
              </a:p>
            </p:txBody>
          </p:sp>
          <p:sp>
            <p:nvSpPr>
              <p:cNvPr id="41" name="Rectangle 40">
                <a:extLst>
                  <a:ext uri="{FF2B5EF4-FFF2-40B4-BE49-F238E27FC236}">
                    <a16:creationId xmlns:a16="http://schemas.microsoft.com/office/drawing/2014/main" xmlns="" id="{297C2067-D1DA-5A4F-A79B-18E605E0A0F2}"/>
                  </a:ext>
                </a:extLst>
              </p:cNvPr>
              <p:cNvSpPr/>
              <p:nvPr/>
            </p:nvSpPr>
            <p:spPr>
              <a:xfrm>
                <a:off x="6989359" y="1942503"/>
                <a:ext cx="498855" cy="276999"/>
              </a:xfrm>
              <a:prstGeom prst="rect">
                <a:avLst/>
              </a:prstGeom>
            </p:spPr>
            <p:txBody>
              <a:bodyPr wrap="none">
                <a:spAutoFit/>
              </a:bodyPr>
              <a:lstStyle/>
              <a:p>
                <a:pPr algn="ctr"/>
                <a:r>
                  <a:rPr lang="en-US" sz="1200" b="1" dirty="0">
                    <a:solidFill>
                      <a:schemeClr val="bg1"/>
                    </a:solidFill>
                  </a:rPr>
                  <a:t>13%</a:t>
                </a:r>
                <a:endParaRPr lang="en-US" sz="1200" b="1" dirty="0"/>
              </a:p>
            </p:txBody>
          </p:sp>
          <p:sp>
            <p:nvSpPr>
              <p:cNvPr id="42" name="Rectangle 41">
                <a:extLst>
                  <a:ext uri="{FF2B5EF4-FFF2-40B4-BE49-F238E27FC236}">
                    <a16:creationId xmlns:a16="http://schemas.microsoft.com/office/drawing/2014/main" xmlns="" id="{78BF0958-32B0-6847-884E-DCEF1C8D2D03}"/>
                  </a:ext>
                </a:extLst>
              </p:cNvPr>
              <p:cNvSpPr/>
              <p:nvPr/>
            </p:nvSpPr>
            <p:spPr>
              <a:xfrm>
                <a:off x="6308931" y="1335602"/>
                <a:ext cx="498855" cy="276999"/>
              </a:xfrm>
              <a:prstGeom prst="rect">
                <a:avLst/>
              </a:prstGeom>
            </p:spPr>
            <p:txBody>
              <a:bodyPr wrap="none">
                <a:spAutoFit/>
              </a:bodyPr>
              <a:lstStyle/>
              <a:p>
                <a:pPr algn="ctr"/>
                <a:r>
                  <a:rPr lang="en-US" sz="1200" b="1" dirty="0">
                    <a:solidFill>
                      <a:schemeClr val="bg1"/>
                    </a:solidFill>
                  </a:rPr>
                  <a:t>11%</a:t>
                </a:r>
                <a:endParaRPr lang="en-US" sz="1200" b="1" dirty="0"/>
              </a:p>
            </p:txBody>
          </p:sp>
          <p:sp>
            <p:nvSpPr>
              <p:cNvPr id="43" name="Rectangle 42">
                <a:extLst>
                  <a:ext uri="{FF2B5EF4-FFF2-40B4-BE49-F238E27FC236}">
                    <a16:creationId xmlns:a16="http://schemas.microsoft.com/office/drawing/2014/main" xmlns="" id="{3DB4C21F-73B4-C243-8AC1-D8D9212B4B25}"/>
                  </a:ext>
                </a:extLst>
              </p:cNvPr>
              <p:cNvSpPr/>
              <p:nvPr/>
            </p:nvSpPr>
            <p:spPr>
              <a:xfrm>
                <a:off x="4617814" y="2526284"/>
                <a:ext cx="603050" cy="338554"/>
              </a:xfrm>
              <a:prstGeom prst="rect">
                <a:avLst/>
              </a:prstGeom>
            </p:spPr>
            <p:txBody>
              <a:bodyPr wrap="none">
                <a:spAutoFit/>
              </a:bodyPr>
              <a:lstStyle/>
              <a:p>
                <a:pPr algn="ctr"/>
                <a:r>
                  <a:rPr lang="en-US" sz="1600" b="1" dirty="0">
                    <a:solidFill>
                      <a:schemeClr val="bg1"/>
                    </a:solidFill>
                  </a:rPr>
                  <a:t>16%</a:t>
                </a:r>
                <a:endParaRPr lang="en-US" sz="1600" b="1" dirty="0"/>
              </a:p>
            </p:txBody>
          </p:sp>
          <p:sp>
            <p:nvSpPr>
              <p:cNvPr id="44" name="Rectangle 43">
                <a:extLst>
                  <a:ext uri="{FF2B5EF4-FFF2-40B4-BE49-F238E27FC236}">
                    <a16:creationId xmlns:a16="http://schemas.microsoft.com/office/drawing/2014/main" xmlns="" id="{B2C0C28D-63DF-E841-88F4-50D5AE0A242E}"/>
                  </a:ext>
                </a:extLst>
              </p:cNvPr>
              <p:cNvSpPr/>
              <p:nvPr/>
            </p:nvSpPr>
            <p:spPr>
              <a:xfrm>
                <a:off x="4994902" y="1705723"/>
                <a:ext cx="391453" cy="261610"/>
              </a:xfrm>
              <a:prstGeom prst="rect">
                <a:avLst/>
              </a:prstGeom>
            </p:spPr>
            <p:txBody>
              <a:bodyPr wrap="none">
                <a:spAutoFit/>
              </a:bodyPr>
              <a:lstStyle/>
              <a:p>
                <a:pPr algn="ctr"/>
                <a:r>
                  <a:rPr lang="en-US" sz="1100" dirty="0">
                    <a:solidFill>
                      <a:schemeClr val="bg1"/>
                    </a:solidFill>
                  </a:rPr>
                  <a:t>8%</a:t>
                </a:r>
                <a:endParaRPr lang="en-US" sz="1100" dirty="0"/>
              </a:p>
            </p:txBody>
          </p:sp>
          <p:sp>
            <p:nvSpPr>
              <p:cNvPr id="45" name="Rectangle 44">
                <a:extLst>
                  <a:ext uri="{FF2B5EF4-FFF2-40B4-BE49-F238E27FC236}">
                    <a16:creationId xmlns:a16="http://schemas.microsoft.com/office/drawing/2014/main" xmlns="" id="{F9B7AAA2-9FBC-8749-8F5D-4627A75141BD}"/>
                  </a:ext>
                </a:extLst>
              </p:cNvPr>
              <p:cNvSpPr/>
              <p:nvPr/>
            </p:nvSpPr>
            <p:spPr>
              <a:xfrm>
                <a:off x="5416243" y="1410225"/>
                <a:ext cx="328936" cy="215444"/>
              </a:xfrm>
              <a:prstGeom prst="rect">
                <a:avLst/>
              </a:prstGeom>
            </p:spPr>
            <p:txBody>
              <a:bodyPr wrap="none">
                <a:spAutoFit/>
              </a:bodyPr>
              <a:lstStyle/>
              <a:p>
                <a:pPr algn="ctr"/>
                <a:r>
                  <a:rPr lang="en-US" sz="800" dirty="0">
                    <a:solidFill>
                      <a:schemeClr val="bg1"/>
                    </a:solidFill>
                  </a:rPr>
                  <a:t>5%</a:t>
                </a:r>
                <a:endParaRPr lang="en-US" sz="800" dirty="0"/>
              </a:p>
            </p:txBody>
          </p:sp>
          <p:sp>
            <p:nvSpPr>
              <p:cNvPr id="46" name="Rectangle 45">
                <a:extLst>
                  <a:ext uri="{FF2B5EF4-FFF2-40B4-BE49-F238E27FC236}">
                    <a16:creationId xmlns:a16="http://schemas.microsoft.com/office/drawing/2014/main" xmlns="" id="{E7204A88-8FD3-5F40-8B26-C5C6703D72A2}"/>
                  </a:ext>
                </a:extLst>
              </p:cNvPr>
              <p:cNvSpPr/>
              <p:nvPr/>
            </p:nvSpPr>
            <p:spPr>
              <a:xfrm>
                <a:off x="5790910" y="1300440"/>
                <a:ext cx="328936" cy="215444"/>
              </a:xfrm>
              <a:prstGeom prst="rect">
                <a:avLst/>
              </a:prstGeom>
            </p:spPr>
            <p:txBody>
              <a:bodyPr wrap="none">
                <a:spAutoFit/>
              </a:bodyPr>
              <a:lstStyle/>
              <a:p>
                <a:pPr algn="ctr"/>
                <a:r>
                  <a:rPr lang="en-US" sz="800" dirty="0">
                    <a:solidFill>
                      <a:schemeClr val="bg1"/>
                    </a:solidFill>
                  </a:rPr>
                  <a:t>5%</a:t>
                </a:r>
                <a:endParaRPr lang="en-US" sz="800" dirty="0"/>
              </a:p>
            </p:txBody>
          </p:sp>
          <p:sp>
            <p:nvSpPr>
              <p:cNvPr id="47" name="Rectangle 46">
                <a:extLst>
                  <a:ext uri="{FF2B5EF4-FFF2-40B4-BE49-F238E27FC236}">
                    <a16:creationId xmlns:a16="http://schemas.microsoft.com/office/drawing/2014/main" xmlns="" id="{2932DAE5-1607-324B-96C9-8F9C3B287554}"/>
                  </a:ext>
                </a:extLst>
              </p:cNvPr>
              <p:cNvSpPr/>
              <p:nvPr/>
            </p:nvSpPr>
            <p:spPr>
              <a:xfrm>
                <a:off x="7112736" y="3000530"/>
                <a:ext cx="380232" cy="261610"/>
              </a:xfrm>
              <a:prstGeom prst="rect">
                <a:avLst/>
              </a:prstGeom>
            </p:spPr>
            <p:txBody>
              <a:bodyPr wrap="none">
                <a:spAutoFit/>
              </a:bodyPr>
              <a:lstStyle/>
              <a:p>
                <a:pPr algn="ctr"/>
                <a:r>
                  <a:rPr lang="en-US" sz="1100" dirty="0">
                    <a:solidFill>
                      <a:schemeClr val="bg1"/>
                    </a:solidFill>
                  </a:rPr>
                  <a:t>7%</a:t>
                </a:r>
                <a:endParaRPr lang="en-US" sz="1100" dirty="0"/>
              </a:p>
            </p:txBody>
          </p:sp>
          <p:sp>
            <p:nvSpPr>
              <p:cNvPr id="48" name="Rectangle 47">
                <a:extLst>
                  <a:ext uri="{FF2B5EF4-FFF2-40B4-BE49-F238E27FC236}">
                    <a16:creationId xmlns:a16="http://schemas.microsoft.com/office/drawing/2014/main" xmlns="" id="{9775C59C-1CFE-9247-9261-AE86410F6DEA}"/>
                  </a:ext>
                </a:extLst>
              </p:cNvPr>
              <p:cNvSpPr/>
              <p:nvPr/>
            </p:nvSpPr>
            <p:spPr>
              <a:xfrm>
                <a:off x="7263391" y="2680978"/>
                <a:ext cx="328936" cy="215444"/>
              </a:xfrm>
              <a:prstGeom prst="rect">
                <a:avLst/>
              </a:prstGeom>
            </p:spPr>
            <p:txBody>
              <a:bodyPr wrap="none">
                <a:spAutoFit/>
              </a:bodyPr>
              <a:lstStyle/>
              <a:p>
                <a:pPr algn="ctr"/>
                <a:r>
                  <a:rPr lang="en-US" sz="800" dirty="0">
                    <a:solidFill>
                      <a:schemeClr val="bg1"/>
                    </a:solidFill>
                  </a:rPr>
                  <a:t>2%</a:t>
                </a:r>
                <a:endParaRPr lang="en-US" sz="800" dirty="0"/>
              </a:p>
            </p:txBody>
          </p:sp>
          <p:sp>
            <p:nvSpPr>
              <p:cNvPr id="49" name="Rectangle 48">
                <a:extLst>
                  <a:ext uri="{FF2B5EF4-FFF2-40B4-BE49-F238E27FC236}">
                    <a16:creationId xmlns:a16="http://schemas.microsoft.com/office/drawing/2014/main" xmlns="" id="{6FA2C501-4BD3-6A40-A98E-639751548968}"/>
                  </a:ext>
                </a:extLst>
              </p:cNvPr>
              <p:cNvSpPr/>
              <p:nvPr/>
            </p:nvSpPr>
            <p:spPr>
              <a:xfrm>
                <a:off x="7276056" y="2522173"/>
                <a:ext cx="328936" cy="215444"/>
              </a:xfrm>
              <a:prstGeom prst="rect">
                <a:avLst/>
              </a:prstGeom>
            </p:spPr>
            <p:txBody>
              <a:bodyPr wrap="none">
                <a:spAutoFit/>
              </a:bodyPr>
              <a:lstStyle/>
              <a:p>
                <a:pPr algn="ctr"/>
                <a:r>
                  <a:rPr lang="en-US" sz="800" dirty="0">
                    <a:solidFill>
                      <a:schemeClr val="bg1"/>
                    </a:solidFill>
                  </a:rPr>
                  <a:t>2%</a:t>
                </a:r>
                <a:endParaRPr lang="en-US" sz="800" dirty="0"/>
              </a:p>
            </p:txBody>
          </p:sp>
        </p:grpSp>
        <p:sp>
          <p:nvSpPr>
            <p:cNvPr id="37" name="Freeform 36">
              <a:extLst>
                <a:ext uri="{FF2B5EF4-FFF2-40B4-BE49-F238E27FC236}">
                  <a16:creationId xmlns:a16="http://schemas.microsoft.com/office/drawing/2014/main" xmlns="" id="{DCE13632-48BA-B842-A462-F53720531E6D}"/>
                </a:ext>
              </a:extLst>
            </p:cNvPr>
            <p:cNvSpPr/>
            <p:nvPr/>
          </p:nvSpPr>
          <p:spPr>
            <a:xfrm>
              <a:off x="594191" y="2486281"/>
              <a:ext cx="3007917" cy="1733030"/>
            </a:xfrm>
            <a:custGeom>
              <a:avLst/>
              <a:gdLst/>
              <a:ahLst/>
              <a:cxnLst>
                <a:cxn ang="3cd4">
                  <a:pos x="hc" y="t"/>
                </a:cxn>
                <a:cxn ang="cd2">
                  <a:pos x="l" y="vc"/>
                </a:cxn>
                <a:cxn ang="cd4">
                  <a:pos x="hc" y="b"/>
                </a:cxn>
                <a:cxn ang="0">
                  <a:pos x="r" y="vc"/>
                </a:cxn>
              </a:cxnLst>
              <a:rect l="l" t="t" r="r" b="b"/>
              <a:pathLst>
                <a:path w="6074" h="3500">
                  <a:moveTo>
                    <a:pt x="6067" y="0"/>
                  </a:moveTo>
                  <a:cubicBezTo>
                    <a:pt x="6179" y="1815"/>
                    <a:pt x="4803" y="3378"/>
                    <a:pt x="2989" y="3494"/>
                  </a:cubicBezTo>
                  <a:cubicBezTo>
                    <a:pt x="1790" y="3570"/>
                    <a:pt x="647" y="2986"/>
                    <a:pt x="0" y="1973"/>
                  </a:cubicBezTo>
                  <a:lnTo>
                    <a:pt x="2780" y="209"/>
                  </a:lnTo>
                  <a:close/>
                </a:path>
              </a:pathLst>
            </a:custGeom>
            <a:solidFill>
              <a:schemeClr val="bg2">
                <a:alpha val="85000"/>
              </a:schemeClr>
            </a:solidFill>
            <a:ln w="25400"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36" name="Pie 35">
              <a:extLst>
                <a:ext uri="{FF2B5EF4-FFF2-40B4-BE49-F238E27FC236}">
                  <a16:creationId xmlns:a16="http://schemas.microsoft.com/office/drawing/2014/main" xmlns="" id="{2F2EAA3D-4A5F-B84E-B474-E9E33333523F}"/>
                </a:ext>
              </a:extLst>
            </p:cNvPr>
            <p:cNvSpPr/>
            <p:nvPr/>
          </p:nvSpPr>
          <p:spPr>
            <a:xfrm>
              <a:off x="310037" y="920179"/>
              <a:ext cx="3294094" cy="3274445"/>
            </a:xfrm>
            <a:prstGeom prst="pie">
              <a:avLst>
                <a:gd name="adj1" fmla="val 8831447"/>
                <a:gd name="adj2" fmla="val 21401438"/>
              </a:avLst>
            </a:prstGeom>
            <a:solidFill>
              <a:schemeClr val="bg1">
                <a:alpha val="90000"/>
              </a:schemeClr>
            </a:soli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dirty="0">
                <a:solidFill>
                  <a:schemeClr val="tx1"/>
                </a:solidFill>
              </a:endParaRPr>
            </a:p>
          </p:txBody>
        </p:sp>
      </p:grpSp>
      <p:sp>
        <p:nvSpPr>
          <p:cNvPr id="73" name="Text Box 11">
            <a:extLst>
              <a:ext uri="{FF2B5EF4-FFF2-40B4-BE49-F238E27FC236}">
                <a16:creationId xmlns:a16="http://schemas.microsoft.com/office/drawing/2014/main" xmlns="" id="{C927AEF1-910C-5840-A825-3D71FC7DCD46}"/>
              </a:ext>
            </a:extLst>
          </p:cNvPr>
          <p:cNvSpPr txBox="1">
            <a:spLocks noChangeArrowheads="1"/>
          </p:cNvSpPr>
          <p:nvPr/>
        </p:nvSpPr>
        <p:spPr bwMode="auto">
          <a:xfrm>
            <a:off x="1523848" y="3377728"/>
            <a:ext cx="1618129" cy="738664"/>
          </a:xfrm>
          <a:prstGeom prst="rect">
            <a:avLst/>
          </a:prstGeom>
          <a:noFill/>
          <a:ln w="9525">
            <a:noFill/>
            <a:miter lim="800000"/>
            <a:headEnd/>
            <a:tailEnd/>
          </a:ln>
          <a:effectLst/>
        </p:spPr>
        <p:txBody>
          <a:bodyPr wrap="square" lIns="0" tIns="0" rIns="0" bIns="0" anchor="ctr">
            <a:spAutoFit/>
          </a:bodyPr>
          <a:lstStyle/>
          <a:p>
            <a:pPr algn="ctr" eaLnBrk="0" hangingPunct="0">
              <a:buSzPct val="90000"/>
              <a:buFont typeface="Wingdings" pitchFamily="2" charset="2"/>
              <a:buNone/>
            </a:pPr>
            <a:r>
              <a:rPr lang="en-US" sz="1600" b="1" dirty="0">
                <a:solidFill>
                  <a:schemeClr val="bg1"/>
                </a:solidFill>
              </a:rPr>
              <a:t>Collaboration SaaS,</a:t>
            </a:r>
          </a:p>
          <a:p>
            <a:pPr algn="ctr" eaLnBrk="0" hangingPunct="0">
              <a:buSzPct val="90000"/>
              <a:buFont typeface="Wingdings" pitchFamily="2" charset="2"/>
              <a:buNone/>
            </a:pPr>
            <a:r>
              <a:rPr lang="en-US" sz="1600" b="1" dirty="0">
                <a:solidFill>
                  <a:schemeClr val="bg1"/>
                </a:solidFill>
              </a:rPr>
              <a:t>42%</a:t>
            </a:r>
          </a:p>
        </p:txBody>
      </p:sp>
      <p:cxnSp>
        <p:nvCxnSpPr>
          <p:cNvPr id="103" name="Straight Connector 102">
            <a:extLst>
              <a:ext uri="{FF2B5EF4-FFF2-40B4-BE49-F238E27FC236}">
                <a16:creationId xmlns:a16="http://schemas.microsoft.com/office/drawing/2014/main" xmlns="" id="{A50F7BB4-0D41-1C47-898E-F46CE8E0F4BE}"/>
              </a:ext>
            </a:extLst>
          </p:cNvPr>
          <p:cNvCxnSpPr/>
          <p:nvPr/>
        </p:nvCxnSpPr>
        <p:spPr>
          <a:xfrm>
            <a:off x="5416808" y="3361873"/>
            <a:ext cx="1577754" cy="0"/>
          </a:xfrm>
          <a:prstGeom prst="line">
            <a:avLst/>
          </a:prstGeom>
          <a:ln>
            <a:solidFill>
              <a:srgbClr val="53565A"/>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xmlns="" id="{9321956B-ACD3-A94A-B562-9F476365E81A}"/>
              </a:ext>
            </a:extLst>
          </p:cNvPr>
          <p:cNvCxnSpPr/>
          <p:nvPr/>
        </p:nvCxnSpPr>
        <p:spPr>
          <a:xfrm>
            <a:off x="5416808" y="1726584"/>
            <a:ext cx="1577754" cy="0"/>
          </a:xfrm>
          <a:prstGeom prst="line">
            <a:avLst/>
          </a:prstGeom>
          <a:ln>
            <a:solidFill>
              <a:srgbClr val="53565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5295996"/>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Freeform 163">
            <a:extLst>
              <a:ext uri="{FF2B5EF4-FFF2-40B4-BE49-F238E27FC236}">
                <a16:creationId xmlns:a16="http://schemas.microsoft.com/office/drawing/2014/main" xmlns="" id="{0A938236-3B34-E943-A0E0-F458E0F23F91}"/>
              </a:ext>
            </a:extLst>
          </p:cNvPr>
          <p:cNvSpPr>
            <a:spLocks noChangeAspect="1"/>
          </p:cNvSpPr>
          <p:nvPr/>
        </p:nvSpPr>
        <p:spPr bwMode="auto">
          <a:xfrm>
            <a:off x="6386644" y="602171"/>
            <a:ext cx="2345424" cy="1303016"/>
          </a:xfrm>
          <a:custGeom>
            <a:avLst/>
            <a:gdLst>
              <a:gd name="T0" fmla="*/ 103 w 684"/>
              <a:gd name="T1" fmla="*/ 191 h 377"/>
              <a:gd name="T2" fmla="*/ 1 w 684"/>
              <a:gd name="T3" fmla="*/ 274 h 377"/>
              <a:gd name="T4" fmla="*/ 23 w 684"/>
              <a:gd name="T5" fmla="*/ 342 h 377"/>
              <a:gd name="T6" fmla="*/ 128 w 684"/>
              <a:gd name="T7" fmla="*/ 377 h 377"/>
              <a:gd name="T8" fmla="*/ 128 w 684"/>
              <a:gd name="T9" fmla="*/ 377 h 377"/>
              <a:gd name="T10" fmla="*/ 139 w 684"/>
              <a:gd name="T11" fmla="*/ 377 h 377"/>
              <a:gd name="T12" fmla="*/ 141 w 684"/>
              <a:gd name="T13" fmla="*/ 377 h 377"/>
              <a:gd name="T14" fmla="*/ 525 w 684"/>
              <a:gd name="T15" fmla="*/ 377 h 377"/>
              <a:gd name="T16" fmla="*/ 532 w 684"/>
              <a:gd name="T17" fmla="*/ 377 h 377"/>
              <a:gd name="T18" fmla="*/ 683 w 684"/>
              <a:gd name="T19" fmla="*/ 254 h 377"/>
              <a:gd name="T20" fmla="*/ 576 w 684"/>
              <a:gd name="T21" fmla="*/ 131 h 377"/>
              <a:gd name="T22" fmla="*/ 562 w 684"/>
              <a:gd name="T23" fmla="*/ 130 h 377"/>
              <a:gd name="T24" fmla="*/ 560 w 684"/>
              <a:gd name="T25" fmla="*/ 117 h 377"/>
              <a:gd name="T26" fmla="*/ 426 w 684"/>
              <a:gd name="T27" fmla="*/ 1 h 377"/>
              <a:gd name="T28" fmla="*/ 408 w 684"/>
              <a:gd name="T29" fmla="*/ 0 h 377"/>
              <a:gd name="T30" fmla="*/ 272 w 684"/>
              <a:gd name="T31" fmla="*/ 88 h 377"/>
              <a:gd name="T32" fmla="*/ 260 w 684"/>
              <a:gd name="T33" fmla="*/ 107 h 377"/>
              <a:gd name="T34" fmla="*/ 248 w 684"/>
              <a:gd name="T35" fmla="*/ 103 h 377"/>
              <a:gd name="T36" fmla="*/ 211 w 684"/>
              <a:gd name="T37" fmla="*/ 99 h 377"/>
              <a:gd name="T38" fmla="*/ 126 w 684"/>
              <a:gd name="T39" fmla="*/ 176 h 377"/>
              <a:gd name="T40" fmla="*/ 124 w 684"/>
              <a:gd name="T41" fmla="*/ 192 h 377"/>
              <a:gd name="T42" fmla="*/ 107 w 684"/>
              <a:gd name="T43" fmla="*/ 191 h 377"/>
              <a:gd name="T44" fmla="*/ 103 w 684"/>
              <a:gd name="T45" fmla="*/ 191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84" h="377">
                <a:moveTo>
                  <a:pt x="103" y="191"/>
                </a:moveTo>
                <a:cubicBezTo>
                  <a:pt x="73" y="191"/>
                  <a:pt x="5" y="199"/>
                  <a:pt x="1" y="274"/>
                </a:cubicBezTo>
                <a:cubicBezTo>
                  <a:pt x="0" y="303"/>
                  <a:pt x="7" y="325"/>
                  <a:pt x="23" y="342"/>
                </a:cubicBezTo>
                <a:cubicBezTo>
                  <a:pt x="53" y="374"/>
                  <a:pt x="106" y="377"/>
                  <a:pt x="128" y="377"/>
                </a:cubicBezTo>
                <a:cubicBezTo>
                  <a:pt x="128" y="377"/>
                  <a:pt x="128" y="377"/>
                  <a:pt x="128" y="377"/>
                </a:cubicBezTo>
                <a:cubicBezTo>
                  <a:pt x="135" y="377"/>
                  <a:pt x="139" y="377"/>
                  <a:pt x="139" y="377"/>
                </a:cubicBezTo>
                <a:cubicBezTo>
                  <a:pt x="141" y="377"/>
                  <a:pt x="141" y="377"/>
                  <a:pt x="141" y="377"/>
                </a:cubicBezTo>
                <a:cubicBezTo>
                  <a:pt x="525" y="377"/>
                  <a:pt x="525" y="377"/>
                  <a:pt x="525" y="377"/>
                </a:cubicBezTo>
                <a:cubicBezTo>
                  <a:pt x="526" y="377"/>
                  <a:pt x="528" y="377"/>
                  <a:pt x="532" y="377"/>
                </a:cubicBezTo>
                <a:cubicBezTo>
                  <a:pt x="567" y="377"/>
                  <a:pt x="683" y="368"/>
                  <a:pt x="683" y="254"/>
                </a:cubicBezTo>
                <a:cubicBezTo>
                  <a:pt x="683" y="248"/>
                  <a:pt x="684" y="136"/>
                  <a:pt x="576" y="131"/>
                </a:cubicBezTo>
                <a:cubicBezTo>
                  <a:pt x="562" y="130"/>
                  <a:pt x="562" y="130"/>
                  <a:pt x="562" y="130"/>
                </a:cubicBezTo>
                <a:cubicBezTo>
                  <a:pt x="560" y="117"/>
                  <a:pt x="560" y="117"/>
                  <a:pt x="560" y="117"/>
                </a:cubicBezTo>
                <a:cubicBezTo>
                  <a:pt x="559" y="113"/>
                  <a:pt x="534" y="8"/>
                  <a:pt x="426" y="1"/>
                </a:cubicBezTo>
                <a:cubicBezTo>
                  <a:pt x="420" y="0"/>
                  <a:pt x="414" y="0"/>
                  <a:pt x="408" y="0"/>
                </a:cubicBezTo>
                <a:cubicBezTo>
                  <a:pt x="327" y="0"/>
                  <a:pt x="304" y="37"/>
                  <a:pt x="272" y="88"/>
                </a:cubicBezTo>
                <a:cubicBezTo>
                  <a:pt x="260" y="107"/>
                  <a:pt x="260" y="107"/>
                  <a:pt x="260" y="107"/>
                </a:cubicBezTo>
                <a:cubicBezTo>
                  <a:pt x="248" y="103"/>
                  <a:pt x="248" y="103"/>
                  <a:pt x="248" y="103"/>
                </a:cubicBezTo>
                <a:cubicBezTo>
                  <a:pt x="247" y="103"/>
                  <a:pt x="232" y="99"/>
                  <a:pt x="211" y="99"/>
                </a:cubicBezTo>
                <a:cubicBezTo>
                  <a:pt x="161" y="99"/>
                  <a:pt x="132" y="125"/>
                  <a:pt x="126" y="176"/>
                </a:cubicBezTo>
                <a:cubicBezTo>
                  <a:pt x="124" y="192"/>
                  <a:pt x="124" y="192"/>
                  <a:pt x="124" y="192"/>
                </a:cubicBezTo>
                <a:cubicBezTo>
                  <a:pt x="107" y="191"/>
                  <a:pt x="107" y="191"/>
                  <a:pt x="107" y="191"/>
                </a:cubicBezTo>
                <a:cubicBezTo>
                  <a:pt x="107" y="191"/>
                  <a:pt x="105" y="191"/>
                  <a:pt x="103" y="191"/>
                </a:cubicBezTo>
                <a:close/>
              </a:path>
            </a:pathLst>
          </a:custGeom>
          <a:solidFill>
            <a:schemeClr val="accent2">
              <a:lumMod val="20000"/>
              <a:lumOff val="80000"/>
            </a:schemeClr>
          </a:solidFill>
          <a:ln w="76200">
            <a:solidFill>
              <a:schemeClr val="accent2">
                <a:lumMod val="20000"/>
                <a:lumOff val="80000"/>
              </a:schemeClr>
            </a:solidFill>
            <a:miter lim="800000"/>
            <a:headEnd/>
            <a:tailEnd/>
          </a:ln>
        </p:spPr>
        <p:txBody>
          <a:bodyPr vert="horz" wrap="square" lIns="91440" tIns="45720" rIns="91440" bIns="45720" numCol="1" anchor="b" anchorCtr="0" compatLnSpc="1">
            <a:prstTxWarp prst="textNoShape">
              <a:avLst/>
            </a:prstTxWarp>
          </a:bodyPr>
          <a:lstStyle/>
          <a:p>
            <a:pPr algn="ctr"/>
            <a:endParaRPr lang="en-US" sz="1100" dirty="0"/>
          </a:p>
        </p:txBody>
      </p:sp>
      <p:grpSp>
        <p:nvGrpSpPr>
          <p:cNvPr id="136" name="Group 4">
            <a:extLst>
              <a:ext uri="{FF2B5EF4-FFF2-40B4-BE49-F238E27FC236}">
                <a16:creationId xmlns:a16="http://schemas.microsoft.com/office/drawing/2014/main" xmlns="" id="{A43C89DA-D0FA-7243-90B4-A4690E4622FF}"/>
              </a:ext>
            </a:extLst>
          </p:cNvPr>
          <p:cNvGrpSpPr>
            <a:grpSpLocks noChangeAspect="1"/>
          </p:cNvGrpSpPr>
          <p:nvPr/>
        </p:nvGrpSpPr>
        <p:grpSpPr bwMode="auto">
          <a:xfrm>
            <a:off x="7434961" y="1198009"/>
            <a:ext cx="329479" cy="428009"/>
            <a:chOff x="3352" y="1077"/>
            <a:chExt cx="1050" cy="1364"/>
          </a:xfrm>
        </p:grpSpPr>
        <p:sp>
          <p:nvSpPr>
            <p:cNvPr id="137" name="Freeform 5">
              <a:extLst>
                <a:ext uri="{FF2B5EF4-FFF2-40B4-BE49-F238E27FC236}">
                  <a16:creationId xmlns:a16="http://schemas.microsoft.com/office/drawing/2014/main" xmlns="" id="{99D95DFF-327B-C243-862F-D91F78835EB1}"/>
                </a:ext>
              </a:extLst>
            </p:cNvPr>
            <p:cNvSpPr>
              <a:spLocks/>
            </p:cNvSpPr>
            <p:nvPr/>
          </p:nvSpPr>
          <p:spPr bwMode="auto">
            <a:xfrm>
              <a:off x="3424" y="1149"/>
              <a:ext cx="906" cy="1220"/>
            </a:xfrm>
            <a:custGeom>
              <a:avLst/>
              <a:gdLst>
                <a:gd name="T0" fmla="*/ 0 w 906"/>
                <a:gd name="T1" fmla="*/ 1220 h 1220"/>
                <a:gd name="T2" fmla="*/ 0 w 906"/>
                <a:gd name="T3" fmla="*/ 0 h 1220"/>
                <a:gd name="T4" fmla="*/ 676 w 906"/>
                <a:gd name="T5" fmla="*/ 0 h 1220"/>
                <a:gd name="T6" fmla="*/ 676 w 906"/>
                <a:gd name="T7" fmla="*/ 230 h 1220"/>
                <a:gd name="T8" fmla="*/ 906 w 906"/>
                <a:gd name="T9" fmla="*/ 230 h 1220"/>
                <a:gd name="T10" fmla="*/ 906 w 906"/>
                <a:gd name="T11" fmla="*/ 1220 h 1220"/>
                <a:gd name="T12" fmla="*/ 0 w 906"/>
                <a:gd name="T13" fmla="*/ 1220 h 1220"/>
              </a:gdLst>
              <a:ahLst/>
              <a:cxnLst>
                <a:cxn ang="0">
                  <a:pos x="T0" y="T1"/>
                </a:cxn>
                <a:cxn ang="0">
                  <a:pos x="T2" y="T3"/>
                </a:cxn>
                <a:cxn ang="0">
                  <a:pos x="T4" y="T5"/>
                </a:cxn>
                <a:cxn ang="0">
                  <a:pos x="T6" y="T7"/>
                </a:cxn>
                <a:cxn ang="0">
                  <a:pos x="T8" y="T9"/>
                </a:cxn>
                <a:cxn ang="0">
                  <a:pos x="T10" y="T11"/>
                </a:cxn>
                <a:cxn ang="0">
                  <a:pos x="T12" y="T13"/>
                </a:cxn>
              </a:cxnLst>
              <a:rect l="0" t="0" r="r" b="b"/>
              <a:pathLst>
                <a:path w="906" h="1220">
                  <a:moveTo>
                    <a:pt x="0" y="1220"/>
                  </a:moveTo>
                  <a:lnTo>
                    <a:pt x="0" y="0"/>
                  </a:lnTo>
                  <a:lnTo>
                    <a:pt x="676" y="0"/>
                  </a:lnTo>
                  <a:lnTo>
                    <a:pt x="676" y="230"/>
                  </a:lnTo>
                  <a:lnTo>
                    <a:pt x="906" y="230"/>
                  </a:lnTo>
                  <a:lnTo>
                    <a:pt x="906" y="1220"/>
                  </a:lnTo>
                  <a:lnTo>
                    <a:pt x="0" y="122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138" name="Freeform 6">
              <a:extLst>
                <a:ext uri="{FF2B5EF4-FFF2-40B4-BE49-F238E27FC236}">
                  <a16:creationId xmlns:a16="http://schemas.microsoft.com/office/drawing/2014/main" xmlns="" id="{E4B9DC82-857C-3248-A45D-524B651997BD}"/>
                </a:ext>
              </a:extLst>
            </p:cNvPr>
            <p:cNvSpPr>
              <a:spLocks/>
            </p:cNvSpPr>
            <p:nvPr/>
          </p:nvSpPr>
          <p:spPr bwMode="auto">
            <a:xfrm>
              <a:off x="3877" y="1149"/>
              <a:ext cx="453" cy="1220"/>
            </a:xfrm>
            <a:custGeom>
              <a:avLst/>
              <a:gdLst>
                <a:gd name="T0" fmla="*/ 223 w 453"/>
                <a:gd name="T1" fmla="*/ 230 h 1220"/>
                <a:gd name="T2" fmla="*/ 223 w 453"/>
                <a:gd name="T3" fmla="*/ 0 h 1220"/>
                <a:gd name="T4" fmla="*/ 0 w 453"/>
                <a:gd name="T5" fmla="*/ 0 h 1220"/>
                <a:gd name="T6" fmla="*/ 0 w 453"/>
                <a:gd name="T7" fmla="*/ 1220 h 1220"/>
                <a:gd name="T8" fmla="*/ 453 w 453"/>
                <a:gd name="T9" fmla="*/ 1220 h 1220"/>
                <a:gd name="T10" fmla="*/ 453 w 453"/>
                <a:gd name="T11" fmla="*/ 230 h 1220"/>
                <a:gd name="T12" fmla="*/ 223 w 453"/>
                <a:gd name="T13" fmla="*/ 230 h 1220"/>
              </a:gdLst>
              <a:ahLst/>
              <a:cxnLst>
                <a:cxn ang="0">
                  <a:pos x="T0" y="T1"/>
                </a:cxn>
                <a:cxn ang="0">
                  <a:pos x="T2" y="T3"/>
                </a:cxn>
                <a:cxn ang="0">
                  <a:pos x="T4" y="T5"/>
                </a:cxn>
                <a:cxn ang="0">
                  <a:pos x="T6" y="T7"/>
                </a:cxn>
                <a:cxn ang="0">
                  <a:pos x="T8" y="T9"/>
                </a:cxn>
                <a:cxn ang="0">
                  <a:pos x="T10" y="T11"/>
                </a:cxn>
                <a:cxn ang="0">
                  <a:pos x="T12" y="T13"/>
                </a:cxn>
              </a:cxnLst>
              <a:rect l="0" t="0" r="r" b="b"/>
              <a:pathLst>
                <a:path w="453" h="1220">
                  <a:moveTo>
                    <a:pt x="223" y="230"/>
                  </a:moveTo>
                  <a:lnTo>
                    <a:pt x="223" y="0"/>
                  </a:lnTo>
                  <a:lnTo>
                    <a:pt x="0" y="0"/>
                  </a:lnTo>
                  <a:lnTo>
                    <a:pt x="0" y="1220"/>
                  </a:lnTo>
                  <a:lnTo>
                    <a:pt x="453" y="1220"/>
                  </a:lnTo>
                  <a:lnTo>
                    <a:pt x="453" y="230"/>
                  </a:lnTo>
                  <a:lnTo>
                    <a:pt x="223" y="230"/>
                  </a:lnTo>
                  <a:close/>
                </a:path>
              </a:pathLst>
            </a:custGeom>
            <a:solidFill>
              <a:schemeClr val="bg1">
                <a:lumMod val="8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139" name="Freeform 8">
              <a:extLst>
                <a:ext uri="{FF2B5EF4-FFF2-40B4-BE49-F238E27FC236}">
                  <a16:creationId xmlns:a16="http://schemas.microsoft.com/office/drawing/2014/main" xmlns="" id="{CEC7C912-9E82-CB4C-B139-B8F41A165686}"/>
                </a:ext>
              </a:extLst>
            </p:cNvPr>
            <p:cNvSpPr>
              <a:spLocks noEditPoints="1"/>
            </p:cNvSpPr>
            <p:nvPr/>
          </p:nvSpPr>
          <p:spPr bwMode="auto">
            <a:xfrm>
              <a:off x="3352" y="1077"/>
              <a:ext cx="1050" cy="1364"/>
            </a:xfrm>
            <a:custGeom>
              <a:avLst/>
              <a:gdLst>
                <a:gd name="T0" fmla="*/ 803 w 1050"/>
                <a:gd name="T1" fmla="*/ 0 h 1364"/>
                <a:gd name="T2" fmla="*/ 0 w 1050"/>
                <a:gd name="T3" fmla="*/ 0 h 1364"/>
                <a:gd name="T4" fmla="*/ 0 w 1050"/>
                <a:gd name="T5" fmla="*/ 1364 h 1364"/>
                <a:gd name="T6" fmla="*/ 1050 w 1050"/>
                <a:gd name="T7" fmla="*/ 1364 h 1364"/>
                <a:gd name="T8" fmla="*/ 1050 w 1050"/>
                <a:gd name="T9" fmla="*/ 247 h 1364"/>
                <a:gd name="T10" fmla="*/ 803 w 1050"/>
                <a:gd name="T11" fmla="*/ 0 h 1364"/>
                <a:gd name="T12" fmla="*/ 72 w 1050"/>
                <a:gd name="T13" fmla="*/ 1292 h 1364"/>
                <a:gd name="T14" fmla="*/ 72 w 1050"/>
                <a:gd name="T15" fmla="*/ 72 h 1364"/>
                <a:gd name="T16" fmla="*/ 748 w 1050"/>
                <a:gd name="T17" fmla="*/ 72 h 1364"/>
                <a:gd name="T18" fmla="*/ 748 w 1050"/>
                <a:gd name="T19" fmla="*/ 302 h 1364"/>
                <a:gd name="T20" fmla="*/ 978 w 1050"/>
                <a:gd name="T21" fmla="*/ 302 h 1364"/>
                <a:gd name="T22" fmla="*/ 978 w 1050"/>
                <a:gd name="T23" fmla="*/ 1292 h 1364"/>
                <a:gd name="T24" fmla="*/ 72 w 1050"/>
                <a:gd name="T25" fmla="*/ 1292 h 1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50" h="1364">
                  <a:moveTo>
                    <a:pt x="803" y="0"/>
                  </a:moveTo>
                  <a:lnTo>
                    <a:pt x="0" y="0"/>
                  </a:lnTo>
                  <a:lnTo>
                    <a:pt x="0" y="1364"/>
                  </a:lnTo>
                  <a:lnTo>
                    <a:pt x="1050" y="1364"/>
                  </a:lnTo>
                  <a:lnTo>
                    <a:pt x="1050" y="247"/>
                  </a:lnTo>
                  <a:lnTo>
                    <a:pt x="803" y="0"/>
                  </a:lnTo>
                  <a:close/>
                  <a:moveTo>
                    <a:pt x="72" y="1292"/>
                  </a:moveTo>
                  <a:lnTo>
                    <a:pt x="72" y="72"/>
                  </a:lnTo>
                  <a:lnTo>
                    <a:pt x="748" y="72"/>
                  </a:lnTo>
                  <a:lnTo>
                    <a:pt x="748" y="302"/>
                  </a:lnTo>
                  <a:lnTo>
                    <a:pt x="978" y="302"/>
                  </a:lnTo>
                  <a:lnTo>
                    <a:pt x="978" y="1292"/>
                  </a:lnTo>
                  <a:lnTo>
                    <a:pt x="72" y="1292"/>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grpSp>
      <p:grpSp>
        <p:nvGrpSpPr>
          <p:cNvPr id="84" name="Group 83">
            <a:extLst>
              <a:ext uri="{FF2B5EF4-FFF2-40B4-BE49-F238E27FC236}">
                <a16:creationId xmlns:a16="http://schemas.microsoft.com/office/drawing/2014/main" xmlns="" id="{A793DD22-CE49-E844-BF05-076E847934F3}"/>
              </a:ext>
            </a:extLst>
          </p:cNvPr>
          <p:cNvGrpSpPr/>
          <p:nvPr/>
        </p:nvGrpSpPr>
        <p:grpSpPr>
          <a:xfrm>
            <a:off x="469959" y="1691042"/>
            <a:ext cx="3386691" cy="1398807"/>
            <a:chOff x="6876961" y="84863"/>
            <a:chExt cx="3386691" cy="1398807"/>
          </a:xfrm>
        </p:grpSpPr>
        <p:sp>
          <p:nvSpPr>
            <p:cNvPr id="85" name="TextBox 84">
              <a:extLst>
                <a:ext uri="{FF2B5EF4-FFF2-40B4-BE49-F238E27FC236}">
                  <a16:creationId xmlns:a16="http://schemas.microsoft.com/office/drawing/2014/main" xmlns="" id="{835020AF-5FE2-F940-AE35-77FB92991223}"/>
                </a:ext>
              </a:extLst>
            </p:cNvPr>
            <p:cNvSpPr txBox="1"/>
            <p:nvPr/>
          </p:nvSpPr>
          <p:spPr>
            <a:xfrm>
              <a:off x="6876961" y="671476"/>
              <a:ext cx="3386691" cy="812194"/>
            </a:xfrm>
            <a:prstGeom prst="rect">
              <a:avLst/>
            </a:prstGeom>
          </p:spPr>
          <p:txBody>
            <a:bodyPr vert="horz" wrap="square" lIns="68580" tIns="34290" rIns="68580" bIns="34290" rtlCol="0">
              <a:noAutofit/>
            </a:bodyPr>
            <a:lstStyle/>
            <a:p>
              <a:pPr marL="171450" indent="-171450">
                <a:buClr>
                  <a:schemeClr val="bg2"/>
                </a:buClr>
                <a:buFont typeface="Wingdings" pitchFamily="2" charset="2"/>
                <a:buChar char="§"/>
              </a:pPr>
              <a:r>
                <a:rPr lang="en-US" sz="1200" dirty="0"/>
                <a:t>Where is the data across devices and cloud</a:t>
              </a:r>
            </a:p>
            <a:p>
              <a:pPr marL="171450" indent="-171450">
                <a:buClr>
                  <a:schemeClr val="bg2"/>
                </a:buClr>
                <a:buFont typeface="Wingdings" pitchFamily="2" charset="2"/>
                <a:buChar char="§"/>
              </a:pPr>
              <a:r>
                <a:rPr lang="en-US" sz="1200" dirty="0"/>
                <a:t>What data is confidential?</a:t>
              </a:r>
            </a:p>
            <a:p>
              <a:pPr marL="171450" indent="-171450">
                <a:buClr>
                  <a:schemeClr val="bg2"/>
                </a:buClr>
                <a:buFont typeface="Wingdings" pitchFamily="2" charset="2"/>
                <a:buChar char="§"/>
              </a:pPr>
              <a:r>
                <a:rPr lang="en-US" sz="1200" dirty="0"/>
                <a:t>What actions are performed on the data</a:t>
              </a:r>
            </a:p>
            <a:p>
              <a:pPr marL="171450" indent="-171450">
                <a:buClr>
                  <a:schemeClr val="bg2"/>
                </a:buClr>
                <a:buFont typeface="Wingdings" pitchFamily="2" charset="2"/>
                <a:buChar char="§"/>
              </a:pPr>
              <a:r>
                <a:rPr lang="en-US" sz="1200" dirty="0"/>
                <a:t>Unified Incident Management</a:t>
              </a:r>
            </a:p>
          </p:txBody>
        </p:sp>
        <p:grpSp>
          <p:nvGrpSpPr>
            <p:cNvPr id="86" name="Group 85">
              <a:extLst>
                <a:ext uri="{FF2B5EF4-FFF2-40B4-BE49-F238E27FC236}">
                  <a16:creationId xmlns:a16="http://schemas.microsoft.com/office/drawing/2014/main" xmlns="" id="{BE3D3314-F904-5A43-AA9D-52B19B8049C4}"/>
                </a:ext>
              </a:extLst>
            </p:cNvPr>
            <p:cNvGrpSpPr/>
            <p:nvPr/>
          </p:nvGrpSpPr>
          <p:grpSpPr>
            <a:xfrm>
              <a:off x="6892200" y="84863"/>
              <a:ext cx="2057400" cy="571328"/>
              <a:chOff x="6892200" y="84863"/>
              <a:chExt cx="2057400" cy="571328"/>
            </a:xfrm>
          </p:grpSpPr>
          <p:grpSp>
            <p:nvGrpSpPr>
              <p:cNvPr id="87" name="Group 86">
                <a:extLst>
                  <a:ext uri="{FF2B5EF4-FFF2-40B4-BE49-F238E27FC236}">
                    <a16:creationId xmlns:a16="http://schemas.microsoft.com/office/drawing/2014/main" xmlns="" id="{25AF5E70-9629-8F4E-B9D4-B76E895DAD30}"/>
                  </a:ext>
                </a:extLst>
              </p:cNvPr>
              <p:cNvGrpSpPr/>
              <p:nvPr/>
            </p:nvGrpSpPr>
            <p:grpSpPr>
              <a:xfrm>
                <a:off x="6892200" y="84863"/>
                <a:ext cx="2057400" cy="571328"/>
                <a:chOff x="1061336" y="1827932"/>
                <a:chExt cx="2743200" cy="921742"/>
              </a:xfrm>
            </p:grpSpPr>
            <p:sp>
              <p:nvSpPr>
                <p:cNvPr id="91" name="Rectangle 90">
                  <a:extLst>
                    <a:ext uri="{FF2B5EF4-FFF2-40B4-BE49-F238E27FC236}">
                      <a16:creationId xmlns:a16="http://schemas.microsoft.com/office/drawing/2014/main" xmlns="" id="{A080B4BE-5F74-1346-8351-BCA77BB700F5}"/>
                    </a:ext>
                  </a:extLst>
                </p:cNvPr>
                <p:cNvSpPr/>
                <p:nvPr/>
              </p:nvSpPr>
              <p:spPr>
                <a:xfrm>
                  <a:off x="1061336" y="1827932"/>
                  <a:ext cx="2743200" cy="914399"/>
                </a:xfrm>
                <a:prstGeom prst="rect">
                  <a:avLst/>
                </a:prstGeom>
                <a:solidFill>
                  <a:schemeClr val="accent1"/>
                </a:solidFill>
                <a:ln w="28575" cap="flat" cmpd="sng" algn="ctr">
                  <a:noFill/>
                  <a:prstDash val="solid"/>
                  <a:miter lim="800000"/>
                  <a:headEnd type="none" w="med" len="med"/>
                  <a:tailEnd type="none" w="med" len="med"/>
                </a:ln>
                <a:effectLst/>
              </p:spPr>
              <p:txBody>
                <a:bodyPr vert="horz" wrap="square" lIns="68572" tIns="34286" rIns="68572" bIns="34286" numCol="1" rtlCol="0" anchor="ctr" anchorCtr="0" compatLnSpc="1">
                  <a:prstTxWarp prst="textNoShape">
                    <a:avLst/>
                  </a:prstTxWarp>
                  <a:noAutofit/>
                </a:bodyPr>
                <a:lstStyle/>
                <a:p>
                  <a:pPr algn="ctr" fontAlgn="base">
                    <a:lnSpc>
                      <a:spcPct val="90000"/>
                    </a:lnSpc>
                    <a:spcAft>
                      <a:spcPct val="0"/>
                    </a:spcAft>
                    <a:buClr>
                      <a:srgbClr val="0090D3"/>
                    </a:buClr>
                    <a:buSzPct val="90000"/>
                  </a:pPr>
                  <a:r>
                    <a:rPr lang="en-US" sz="2000" b="1" dirty="0">
                      <a:solidFill>
                        <a:srgbClr val="FFFFFF"/>
                      </a:solidFill>
                      <a:ea typeface="Calibri" charset="0"/>
                      <a:cs typeface="Calibri" charset="0"/>
                    </a:rPr>
                    <a:t>   </a:t>
                  </a:r>
                  <a:r>
                    <a:rPr lang="en-US" b="1" dirty="0">
                      <a:solidFill>
                        <a:srgbClr val="FFFFFF"/>
                      </a:solidFill>
                      <a:ea typeface="Calibri" charset="0"/>
                      <a:cs typeface="Calibri" charset="0"/>
                    </a:rPr>
                    <a:t>Visibility</a:t>
                  </a:r>
                  <a:endParaRPr lang="en-US" sz="2000" b="1" dirty="0">
                    <a:solidFill>
                      <a:srgbClr val="FFFFFF"/>
                    </a:solidFill>
                    <a:ea typeface="Calibri" charset="0"/>
                    <a:cs typeface="Calibri" charset="0"/>
                  </a:endParaRPr>
                </a:p>
              </p:txBody>
            </p:sp>
            <p:grpSp>
              <p:nvGrpSpPr>
                <p:cNvPr id="92" name="Group 91">
                  <a:extLst>
                    <a:ext uri="{FF2B5EF4-FFF2-40B4-BE49-F238E27FC236}">
                      <a16:creationId xmlns:a16="http://schemas.microsoft.com/office/drawing/2014/main" xmlns="" id="{FE0A7EA2-CC2A-C34C-88D7-A2F9BB6019BA}"/>
                    </a:ext>
                  </a:extLst>
                </p:cNvPr>
                <p:cNvGrpSpPr/>
                <p:nvPr/>
              </p:nvGrpSpPr>
              <p:grpSpPr>
                <a:xfrm>
                  <a:off x="1300544" y="2082340"/>
                  <a:ext cx="725870" cy="667334"/>
                  <a:chOff x="6727826" y="4197350"/>
                  <a:chExt cx="393700" cy="361951"/>
                </a:xfrm>
              </p:grpSpPr>
              <p:sp>
                <p:nvSpPr>
                  <p:cNvPr id="93" name="Freeform 468">
                    <a:extLst>
                      <a:ext uri="{FF2B5EF4-FFF2-40B4-BE49-F238E27FC236}">
                        <a16:creationId xmlns:a16="http://schemas.microsoft.com/office/drawing/2014/main" xmlns="" id="{A74B3799-9CD0-884A-BB78-343BF10DFE24}"/>
                      </a:ext>
                    </a:extLst>
                  </p:cNvPr>
                  <p:cNvSpPr>
                    <a:spLocks/>
                  </p:cNvSpPr>
                  <p:nvPr/>
                </p:nvSpPr>
                <p:spPr bwMode="auto">
                  <a:xfrm>
                    <a:off x="7121526" y="4297363"/>
                    <a:ext cx="0" cy="261938"/>
                  </a:xfrm>
                  <a:custGeom>
                    <a:avLst/>
                    <a:gdLst>
                      <a:gd name="T0" fmla="*/ 0 h 165"/>
                      <a:gd name="T1" fmla="*/ 165 h 165"/>
                      <a:gd name="T2" fmla="*/ 0 h 165"/>
                      <a:gd name="T3" fmla="*/ 0 h 165"/>
                    </a:gdLst>
                    <a:ahLst/>
                    <a:cxnLst>
                      <a:cxn ang="0">
                        <a:pos x="0" y="T0"/>
                      </a:cxn>
                      <a:cxn ang="0">
                        <a:pos x="0" y="T1"/>
                      </a:cxn>
                      <a:cxn ang="0">
                        <a:pos x="0" y="T2"/>
                      </a:cxn>
                      <a:cxn ang="0">
                        <a:pos x="0" y="T3"/>
                      </a:cxn>
                    </a:cxnLst>
                    <a:rect l="0" t="0" r="r" b="b"/>
                    <a:pathLst>
                      <a:path h="165">
                        <a:moveTo>
                          <a:pt x="0" y="0"/>
                        </a:moveTo>
                        <a:lnTo>
                          <a:pt x="0" y="165"/>
                        </a:lnTo>
                        <a:lnTo>
                          <a:pt x="0" y="0"/>
                        </a:lnTo>
                        <a:lnTo>
                          <a:pt x="0" y="0"/>
                        </a:lnTo>
                        <a:close/>
                      </a:path>
                    </a:pathLst>
                  </a:custGeom>
                  <a:solidFill>
                    <a:srgbClr val="CDCD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94" name="Freeform 469">
                    <a:extLst>
                      <a:ext uri="{FF2B5EF4-FFF2-40B4-BE49-F238E27FC236}">
                        <a16:creationId xmlns:a16="http://schemas.microsoft.com/office/drawing/2014/main" xmlns="" id="{5AE6FD1B-988C-6441-90C4-493C0556B938}"/>
                      </a:ext>
                    </a:extLst>
                  </p:cNvPr>
                  <p:cNvSpPr>
                    <a:spLocks/>
                  </p:cNvSpPr>
                  <p:nvPr/>
                </p:nvSpPr>
                <p:spPr bwMode="auto">
                  <a:xfrm>
                    <a:off x="7121526" y="4297363"/>
                    <a:ext cx="0" cy="261938"/>
                  </a:xfrm>
                  <a:custGeom>
                    <a:avLst/>
                    <a:gdLst>
                      <a:gd name="T0" fmla="*/ 0 h 165"/>
                      <a:gd name="T1" fmla="*/ 165 h 165"/>
                      <a:gd name="T2" fmla="*/ 0 h 165"/>
                      <a:gd name="T3" fmla="*/ 0 h 165"/>
                    </a:gdLst>
                    <a:ahLst/>
                    <a:cxnLst>
                      <a:cxn ang="0">
                        <a:pos x="0" y="T0"/>
                      </a:cxn>
                      <a:cxn ang="0">
                        <a:pos x="0" y="T1"/>
                      </a:cxn>
                      <a:cxn ang="0">
                        <a:pos x="0" y="T2"/>
                      </a:cxn>
                      <a:cxn ang="0">
                        <a:pos x="0" y="T3"/>
                      </a:cxn>
                    </a:cxnLst>
                    <a:rect l="0" t="0" r="r" b="b"/>
                    <a:pathLst>
                      <a:path h="165">
                        <a:moveTo>
                          <a:pt x="0" y="0"/>
                        </a:moveTo>
                        <a:lnTo>
                          <a:pt x="0" y="165"/>
                        </a:ln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95" name="Freeform 471">
                    <a:extLst>
                      <a:ext uri="{FF2B5EF4-FFF2-40B4-BE49-F238E27FC236}">
                        <a16:creationId xmlns:a16="http://schemas.microsoft.com/office/drawing/2014/main" xmlns="" id="{AB395D4C-4D55-C943-919B-B1C5FF63B725}"/>
                      </a:ext>
                    </a:extLst>
                  </p:cNvPr>
                  <p:cNvSpPr>
                    <a:spLocks/>
                  </p:cNvSpPr>
                  <p:nvPr/>
                </p:nvSpPr>
                <p:spPr bwMode="auto">
                  <a:xfrm>
                    <a:off x="6727826" y="4197350"/>
                    <a:ext cx="393700" cy="361950"/>
                  </a:xfrm>
                  <a:custGeom>
                    <a:avLst/>
                    <a:gdLst>
                      <a:gd name="T0" fmla="*/ 185 w 248"/>
                      <a:gd name="T1" fmla="*/ 0 h 228"/>
                      <a:gd name="T2" fmla="*/ 185 w 248"/>
                      <a:gd name="T3" fmla="*/ 129 h 228"/>
                      <a:gd name="T4" fmla="*/ 122 w 248"/>
                      <a:gd name="T5" fmla="*/ 129 h 228"/>
                      <a:gd name="T6" fmla="*/ 122 w 248"/>
                      <a:gd name="T7" fmla="*/ 143 h 228"/>
                      <a:gd name="T8" fmla="*/ 140 w 248"/>
                      <a:gd name="T9" fmla="*/ 143 h 228"/>
                      <a:gd name="T10" fmla="*/ 140 w 248"/>
                      <a:gd name="T11" fmla="*/ 151 h 228"/>
                      <a:gd name="T12" fmla="*/ 45 w 248"/>
                      <a:gd name="T13" fmla="*/ 151 h 228"/>
                      <a:gd name="T14" fmla="*/ 45 w 248"/>
                      <a:gd name="T15" fmla="*/ 143 h 228"/>
                      <a:gd name="T16" fmla="*/ 62 w 248"/>
                      <a:gd name="T17" fmla="*/ 143 h 228"/>
                      <a:gd name="T18" fmla="*/ 62 w 248"/>
                      <a:gd name="T19" fmla="*/ 129 h 228"/>
                      <a:gd name="T20" fmla="*/ 0 w 248"/>
                      <a:gd name="T21" fmla="*/ 129 h 228"/>
                      <a:gd name="T22" fmla="*/ 99 w 248"/>
                      <a:gd name="T23" fmla="*/ 228 h 228"/>
                      <a:gd name="T24" fmla="*/ 248 w 248"/>
                      <a:gd name="T25" fmla="*/ 228 h 228"/>
                      <a:gd name="T26" fmla="*/ 248 w 248"/>
                      <a:gd name="T27" fmla="*/ 63 h 228"/>
                      <a:gd name="T28" fmla="*/ 185 w 248"/>
                      <a:gd name="T29" fmla="*/ 0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8" h="228">
                        <a:moveTo>
                          <a:pt x="185" y="0"/>
                        </a:moveTo>
                        <a:lnTo>
                          <a:pt x="185" y="129"/>
                        </a:lnTo>
                        <a:lnTo>
                          <a:pt x="122" y="129"/>
                        </a:lnTo>
                        <a:lnTo>
                          <a:pt x="122" y="143"/>
                        </a:lnTo>
                        <a:lnTo>
                          <a:pt x="140" y="143"/>
                        </a:lnTo>
                        <a:lnTo>
                          <a:pt x="140" y="151"/>
                        </a:lnTo>
                        <a:lnTo>
                          <a:pt x="45" y="151"/>
                        </a:lnTo>
                        <a:lnTo>
                          <a:pt x="45" y="143"/>
                        </a:lnTo>
                        <a:lnTo>
                          <a:pt x="62" y="143"/>
                        </a:lnTo>
                        <a:lnTo>
                          <a:pt x="62" y="129"/>
                        </a:lnTo>
                        <a:lnTo>
                          <a:pt x="0" y="129"/>
                        </a:lnTo>
                        <a:lnTo>
                          <a:pt x="99" y="228"/>
                        </a:lnTo>
                        <a:lnTo>
                          <a:pt x="248" y="228"/>
                        </a:lnTo>
                        <a:lnTo>
                          <a:pt x="248" y="63"/>
                        </a:lnTo>
                        <a:lnTo>
                          <a:pt x="18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grpSp>
          </p:grpSp>
          <p:grpSp>
            <p:nvGrpSpPr>
              <p:cNvPr id="88" name="Group 87">
                <a:extLst>
                  <a:ext uri="{FF2B5EF4-FFF2-40B4-BE49-F238E27FC236}">
                    <a16:creationId xmlns:a16="http://schemas.microsoft.com/office/drawing/2014/main" xmlns="" id="{6AEF6794-592F-B449-8E1A-9500C6A0B570}"/>
                  </a:ext>
                </a:extLst>
              </p:cNvPr>
              <p:cNvGrpSpPr/>
              <p:nvPr/>
            </p:nvGrpSpPr>
            <p:grpSpPr>
              <a:xfrm>
                <a:off x="7026479" y="240124"/>
                <a:ext cx="428299" cy="255389"/>
                <a:chOff x="589204" y="1660287"/>
                <a:chExt cx="326871" cy="194909"/>
              </a:xfrm>
            </p:grpSpPr>
            <p:sp>
              <p:nvSpPr>
                <p:cNvPr id="89" name="Freeform 20">
                  <a:extLst>
                    <a:ext uri="{FF2B5EF4-FFF2-40B4-BE49-F238E27FC236}">
                      <a16:creationId xmlns:a16="http://schemas.microsoft.com/office/drawing/2014/main" xmlns="" id="{43834E54-96FC-A846-81C5-DA5F1A050226}"/>
                    </a:ext>
                  </a:extLst>
                </p:cNvPr>
                <p:cNvSpPr>
                  <a:spLocks noEditPoints="1"/>
                </p:cNvSpPr>
                <p:nvPr/>
              </p:nvSpPr>
              <p:spPr bwMode="auto">
                <a:xfrm>
                  <a:off x="589204" y="1660287"/>
                  <a:ext cx="326871" cy="194909"/>
                </a:xfrm>
                <a:custGeom>
                  <a:avLst/>
                  <a:gdLst>
                    <a:gd name="T0" fmla="*/ 718 w 731"/>
                    <a:gd name="T1" fmla="*/ 206 h 436"/>
                    <a:gd name="T2" fmla="*/ 366 w 731"/>
                    <a:gd name="T3" fmla="*/ 0 h 436"/>
                    <a:gd name="T4" fmla="*/ 366 w 731"/>
                    <a:gd name="T5" fmla="*/ 0 h 436"/>
                    <a:gd name="T6" fmla="*/ 366 w 731"/>
                    <a:gd name="T7" fmla="*/ 0 h 436"/>
                    <a:gd name="T8" fmla="*/ 365 w 731"/>
                    <a:gd name="T9" fmla="*/ 0 h 436"/>
                    <a:gd name="T10" fmla="*/ 365 w 731"/>
                    <a:gd name="T11" fmla="*/ 0 h 436"/>
                    <a:gd name="T12" fmla="*/ 13 w 731"/>
                    <a:gd name="T13" fmla="*/ 206 h 436"/>
                    <a:gd name="T14" fmla="*/ 0 w 731"/>
                    <a:gd name="T15" fmla="*/ 218 h 436"/>
                    <a:gd name="T16" fmla="*/ 13 w 731"/>
                    <a:gd name="T17" fmla="*/ 230 h 436"/>
                    <a:gd name="T18" fmla="*/ 365 w 731"/>
                    <a:gd name="T19" fmla="*/ 436 h 436"/>
                    <a:gd name="T20" fmla="*/ 365 w 731"/>
                    <a:gd name="T21" fmla="*/ 436 h 436"/>
                    <a:gd name="T22" fmla="*/ 365 w 731"/>
                    <a:gd name="T23" fmla="*/ 436 h 436"/>
                    <a:gd name="T24" fmla="*/ 366 w 731"/>
                    <a:gd name="T25" fmla="*/ 436 h 436"/>
                    <a:gd name="T26" fmla="*/ 366 w 731"/>
                    <a:gd name="T27" fmla="*/ 436 h 436"/>
                    <a:gd name="T28" fmla="*/ 718 w 731"/>
                    <a:gd name="T29" fmla="*/ 230 h 436"/>
                    <a:gd name="T30" fmla="*/ 731 w 731"/>
                    <a:gd name="T31" fmla="*/ 218 h 436"/>
                    <a:gd name="T32" fmla="*/ 718 w 731"/>
                    <a:gd name="T33" fmla="*/ 206 h 436"/>
                    <a:gd name="T34" fmla="*/ 365 w 731"/>
                    <a:gd name="T35" fmla="*/ 388 h 436"/>
                    <a:gd name="T36" fmla="*/ 194 w 731"/>
                    <a:gd name="T37" fmla="*/ 218 h 436"/>
                    <a:gd name="T38" fmla="*/ 365 w 731"/>
                    <a:gd name="T39" fmla="*/ 47 h 436"/>
                    <a:gd name="T40" fmla="*/ 535 w 731"/>
                    <a:gd name="T41" fmla="*/ 218 h 436"/>
                    <a:gd name="T42" fmla="*/ 365 w 731"/>
                    <a:gd name="T43" fmla="*/ 388 h 436"/>
                    <a:gd name="T44" fmla="*/ 200 w 731"/>
                    <a:gd name="T45" fmla="*/ 96 h 436"/>
                    <a:gd name="T46" fmla="*/ 159 w 731"/>
                    <a:gd name="T47" fmla="*/ 218 h 436"/>
                    <a:gd name="T48" fmla="*/ 202 w 731"/>
                    <a:gd name="T49" fmla="*/ 342 h 436"/>
                    <a:gd name="T50" fmla="*/ 50 w 731"/>
                    <a:gd name="T51" fmla="*/ 218 h 436"/>
                    <a:gd name="T52" fmla="*/ 200 w 731"/>
                    <a:gd name="T53" fmla="*/ 96 h 436"/>
                    <a:gd name="T54" fmla="*/ 528 w 731"/>
                    <a:gd name="T55" fmla="*/ 341 h 436"/>
                    <a:gd name="T56" fmla="*/ 570 w 731"/>
                    <a:gd name="T57" fmla="*/ 218 h 436"/>
                    <a:gd name="T58" fmla="*/ 534 w 731"/>
                    <a:gd name="T59" fmla="*/ 101 h 436"/>
                    <a:gd name="T60" fmla="*/ 681 w 731"/>
                    <a:gd name="T61" fmla="*/ 218 h 436"/>
                    <a:gd name="T62" fmla="*/ 528 w 731"/>
                    <a:gd name="T63" fmla="*/ 341 h 4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31" h="436">
                      <a:moveTo>
                        <a:pt x="718" y="206"/>
                      </a:moveTo>
                      <a:cubicBezTo>
                        <a:pt x="642" y="130"/>
                        <a:pt x="483" y="2"/>
                        <a:pt x="366" y="0"/>
                      </a:cubicBezTo>
                      <a:cubicBezTo>
                        <a:pt x="366" y="0"/>
                        <a:pt x="366" y="0"/>
                        <a:pt x="366" y="0"/>
                      </a:cubicBezTo>
                      <a:cubicBezTo>
                        <a:pt x="366" y="0"/>
                        <a:pt x="366" y="0"/>
                        <a:pt x="366" y="0"/>
                      </a:cubicBezTo>
                      <a:cubicBezTo>
                        <a:pt x="365" y="0"/>
                        <a:pt x="365" y="0"/>
                        <a:pt x="365" y="0"/>
                      </a:cubicBezTo>
                      <a:cubicBezTo>
                        <a:pt x="365" y="0"/>
                        <a:pt x="365" y="0"/>
                        <a:pt x="365" y="0"/>
                      </a:cubicBezTo>
                      <a:cubicBezTo>
                        <a:pt x="267" y="1"/>
                        <a:pt x="148" y="70"/>
                        <a:pt x="13" y="206"/>
                      </a:cubicBezTo>
                      <a:cubicBezTo>
                        <a:pt x="0" y="218"/>
                        <a:pt x="0" y="218"/>
                        <a:pt x="0" y="218"/>
                      </a:cubicBezTo>
                      <a:cubicBezTo>
                        <a:pt x="13" y="230"/>
                        <a:pt x="13" y="230"/>
                        <a:pt x="13" y="230"/>
                      </a:cubicBezTo>
                      <a:cubicBezTo>
                        <a:pt x="152" y="370"/>
                        <a:pt x="264" y="435"/>
                        <a:pt x="365" y="436"/>
                      </a:cubicBezTo>
                      <a:cubicBezTo>
                        <a:pt x="365" y="436"/>
                        <a:pt x="365" y="436"/>
                        <a:pt x="365" y="436"/>
                      </a:cubicBezTo>
                      <a:cubicBezTo>
                        <a:pt x="365" y="436"/>
                        <a:pt x="365" y="436"/>
                        <a:pt x="365" y="436"/>
                      </a:cubicBezTo>
                      <a:cubicBezTo>
                        <a:pt x="366" y="436"/>
                        <a:pt x="366" y="436"/>
                        <a:pt x="366" y="436"/>
                      </a:cubicBezTo>
                      <a:cubicBezTo>
                        <a:pt x="366" y="436"/>
                        <a:pt x="366" y="436"/>
                        <a:pt x="366" y="436"/>
                      </a:cubicBezTo>
                      <a:cubicBezTo>
                        <a:pt x="495" y="435"/>
                        <a:pt x="642" y="307"/>
                        <a:pt x="718" y="230"/>
                      </a:cubicBezTo>
                      <a:cubicBezTo>
                        <a:pt x="731" y="218"/>
                        <a:pt x="731" y="218"/>
                        <a:pt x="731" y="218"/>
                      </a:cubicBezTo>
                      <a:lnTo>
                        <a:pt x="718" y="206"/>
                      </a:lnTo>
                      <a:close/>
                      <a:moveTo>
                        <a:pt x="365" y="388"/>
                      </a:moveTo>
                      <a:cubicBezTo>
                        <a:pt x="271" y="388"/>
                        <a:pt x="194" y="312"/>
                        <a:pt x="194" y="218"/>
                      </a:cubicBezTo>
                      <a:cubicBezTo>
                        <a:pt x="194" y="124"/>
                        <a:pt x="271" y="47"/>
                        <a:pt x="365" y="47"/>
                      </a:cubicBezTo>
                      <a:cubicBezTo>
                        <a:pt x="459" y="47"/>
                        <a:pt x="535" y="124"/>
                        <a:pt x="535" y="218"/>
                      </a:cubicBezTo>
                      <a:cubicBezTo>
                        <a:pt x="535" y="312"/>
                        <a:pt x="459" y="388"/>
                        <a:pt x="365" y="388"/>
                      </a:cubicBezTo>
                      <a:close/>
                      <a:moveTo>
                        <a:pt x="200" y="96"/>
                      </a:moveTo>
                      <a:cubicBezTo>
                        <a:pt x="174" y="130"/>
                        <a:pt x="159" y="172"/>
                        <a:pt x="159" y="218"/>
                      </a:cubicBezTo>
                      <a:cubicBezTo>
                        <a:pt x="159" y="265"/>
                        <a:pt x="175" y="308"/>
                        <a:pt x="202" y="342"/>
                      </a:cubicBezTo>
                      <a:cubicBezTo>
                        <a:pt x="155" y="313"/>
                        <a:pt x="105" y="272"/>
                        <a:pt x="50" y="218"/>
                      </a:cubicBezTo>
                      <a:cubicBezTo>
                        <a:pt x="103" y="166"/>
                        <a:pt x="153" y="126"/>
                        <a:pt x="200" y="96"/>
                      </a:cubicBezTo>
                      <a:close/>
                      <a:moveTo>
                        <a:pt x="528" y="341"/>
                      </a:moveTo>
                      <a:cubicBezTo>
                        <a:pt x="554" y="307"/>
                        <a:pt x="570" y="264"/>
                        <a:pt x="570" y="218"/>
                      </a:cubicBezTo>
                      <a:cubicBezTo>
                        <a:pt x="570" y="174"/>
                        <a:pt x="557" y="134"/>
                        <a:pt x="534" y="101"/>
                      </a:cubicBezTo>
                      <a:cubicBezTo>
                        <a:pt x="586" y="134"/>
                        <a:pt x="638" y="176"/>
                        <a:pt x="681" y="218"/>
                      </a:cubicBezTo>
                      <a:cubicBezTo>
                        <a:pt x="628" y="270"/>
                        <a:pt x="576" y="311"/>
                        <a:pt x="528" y="34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0" name="Oval 21">
                  <a:extLst>
                    <a:ext uri="{FF2B5EF4-FFF2-40B4-BE49-F238E27FC236}">
                      <a16:creationId xmlns:a16="http://schemas.microsoft.com/office/drawing/2014/main" xmlns="" id="{15BED66F-FC26-AA42-980B-EDF763E0EDC6}"/>
                    </a:ext>
                  </a:extLst>
                </p:cNvPr>
                <p:cNvSpPr>
                  <a:spLocks noChangeArrowheads="1"/>
                </p:cNvSpPr>
                <p:nvPr/>
              </p:nvSpPr>
              <p:spPr bwMode="auto">
                <a:xfrm>
                  <a:off x="716616" y="1721212"/>
                  <a:ext cx="73059" cy="72806"/>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sp>
        <p:nvSpPr>
          <p:cNvPr id="4" name="Title 3">
            <a:extLst>
              <a:ext uri="{FF2B5EF4-FFF2-40B4-BE49-F238E27FC236}">
                <a16:creationId xmlns:a16="http://schemas.microsoft.com/office/drawing/2014/main" xmlns="" id="{D72D4E9F-0DD7-9E41-AF49-3D405B9F3ED8}"/>
              </a:ext>
            </a:extLst>
          </p:cNvPr>
          <p:cNvSpPr>
            <a:spLocks noGrp="1"/>
          </p:cNvSpPr>
          <p:nvPr>
            <p:ph type="title"/>
          </p:nvPr>
        </p:nvSpPr>
        <p:spPr/>
        <p:txBody>
          <a:bodyPr/>
          <a:lstStyle/>
          <a:p>
            <a:r>
              <a:rPr lang="en-US" dirty="0"/>
              <a:t>Device-to-Cloud Data Protection</a:t>
            </a:r>
          </a:p>
        </p:txBody>
      </p:sp>
      <p:grpSp>
        <p:nvGrpSpPr>
          <p:cNvPr id="10" name="Group 9">
            <a:extLst>
              <a:ext uri="{FF2B5EF4-FFF2-40B4-BE49-F238E27FC236}">
                <a16:creationId xmlns:a16="http://schemas.microsoft.com/office/drawing/2014/main" xmlns="" id="{EB572F41-1DF4-1E40-A7C4-FA949B3C0CCD}"/>
              </a:ext>
            </a:extLst>
          </p:cNvPr>
          <p:cNvGrpSpPr/>
          <p:nvPr/>
        </p:nvGrpSpPr>
        <p:grpSpPr>
          <a:xfrm>
            <a:off x="481164" y="3188055"/>
            <a:ext cx="2058627" cy="1340534"/>
            <a:chOff x="196836" y="-18461"/>
            <a:chExt cx="2058627" cy="1340534"/>
          </a:xfrm>
        </p:grpSpPr>
        <p:sp>
          <p:nvSpPr>
            <p:cNvPr id="11" name="TextBox 10">
              <a:extLst>
                <a:ext uri="{FF2B5EF4-FFF2-40B4-BE49-F238E27FC236}">
                  <a16:creationId xmlns:a16="http://schemas.microsoft.com/office/drawing/2014/main" xmlns="" id="{BF224095-B071-9240-8DC0-FC11046BB483}"/>
                </a:ext>
              </a:extLst>
            </p:cNvPr>
            <p:cNvSpPr txBox="1"/>
            <p:nvPr/>
          </p:nvSpPr>
          <p:spPr>
            <a:xfrm>
              <a:off x="196836" y="644063"/>
              <a:ext cx="2052589" cy="678010"/>
            </a:xfrm>
            <a:prstGeom prst="rect">
              <a:avLst/>
            </a:prstGeom>
          </p:spPr>
          <p:txBody>
            <a:bodyPr vert="horz" wrap="square" lIns="68580" tIns="34290" rIns="68580" bIns="34290" rtlCol="0">
              <a:noAutofit/>
            </a:bodyPr>
            <a:lstStyle/>
            <a:p>
              <a:pPr marL="171450" indent="-171450">
                <a:buClr>
                  <a:schemeClr val="bg2"/>
                </a:buClr>
                <a:buFont typeface="Wingdings" pitchFamily="2" charset="2"/>
                <a:buChar char="§"/>
              </a:pPr>
              <a:r>
                <a:rPr lang="en-US" sz="1200" dirty="0"/>
                <a:t>Unified Policies in </a:t>
              </a:r>
              <a:r>
                <a:rPr lang="en-US" sz="1200" dirty="0" err="1"/>
                <a:t>ePO</a:t>
              </a:r>
              <a:endParaRPr lang="en-US" sz="1200" dirty="0"/>
            </a:p>
            <a:p>
              <a:pPr marL="171450" indent="-171450">
                <a:buClr>
                  <a:schemeClr val="bg2"/>
                </a:buClr>
                <a:buFont typeface="Wingdings" pitchFamily="2" charset="2"/>
                <a:buChar char="§"/>
              </a:pPr>
              <a:r>
                <a:rPr lang="en-US" sz="1200" dirty="0"/>
                <a:t>Delete and Quarantine </a:t>
              </a:r>
            </a:p>
            <a:p>
              <a:pPr marL="171450" indent="-171450">
                <a:buClr>
                  <a:schemeClr val="bg2"/>
                </a:buClr>
                <a:buFont typeface="Wingdings" pitchFamily="2" charset="2"/>
                <a:buChar char="§"/>
              </a:pPr>
              <a:r>
                <a:rPr lang="en-US" sz="1200" dirty="0"/>
                <a:t>Device to cloud DLP</a:t>
              </a:r>
            </a:p>
            <a:p>
              <a:pPr marL="171450" indent="-171450">
                <a:buClr>
                  <a:schemeClr val="bg2"/>
                </a:buClr>
                <a:buFont typeface="Wingdings" pitchFamily="2" charset="2"/>
                <a:buChar char="§"/>
              </a:pPr>
              <a:r>
                <a:rPr lang="en-US" sz="1200" dirty="0"/>
                <a:t>Encryption </a:t>
              </a:r>
            </a:p>
            <a:p>
              <a:pPr marL="171450" indent="-171450">
                <a:buFont typeface="Arial" panose="020B0604020202020204" pitchFamily="34" charset="0"/>
                <a:buChar char="•"/>
              </a:pPr>
              <a:endParaRPr lang="en-US" sz="1200" dirty="0">
                <a:solidFill>
                  <a:schemeClr val="bg2"/>
                </a:solidFill>
              </a:endParaRPr>
            </a:p>
          </p:txBody>
        </p:sp>
        <p:grpSp>
          <p:nvGrpSpPr>
            <p:cNvPr id="12" name="Group 11">
              <a:extLst>
                <a:ext uri="{FF2B5EF4-FFF2-40B4-BE49-F238E27FC236}">
                  <a16:creationId xmlns:a16="http://schemas.microsoft.com/office/drawing/2014/main" xmlns="" id="{03D470D8-2F31-F646-80BE-07A5A2645B4D}"/>
                </a:ext>
              </a:extLst>
            </p:cNvPr>
            <p:cNvGrpSpPr/>
            <p:nvPr/>
          </p:nvGrpSpPr>
          <p:grpSpPr>
            <a:xfrm>
              <a:off x="196837" y="-18461"/>
              <a:ext cx="2058626" cy="678009"/>
              <a:chOff x="196837" y="-18461"/>
              <a:chExt cx="2058626" cy="678009"/>
            </a:xfrm>
          </p:grpSpPr>
          <p:sp>
            <p:nvSpPr>
              <p:cNvPr id="13" name="Rectangle 12">
                <a:extLst>
                  <a:ext uri="{FF2B5EF4-FFF2-40B4-BE49-F238E27FC236}">
                    <a16:creationId xmlns:a16="http://schemas.microsoft.com/office/drawing/2014/main" xmlns="" id="{3EFA4D2A-B6F5-714B-9603-B871F1AF85DA}"/>
                  </a:ext>
                </a:extLst>
              </p:cNvPr>
              <p:cNvSpPr/>
              <p:nvPr/>
            </p:nvSpPr>
            <p:spPr>
              <a:xfrm>
                <a:off x="198063" y="53632"/>
                <a:ext cx="2057400" cy="566777"/>
              </a:xfrm>
              <a:prstGeom prst="rect">
                <a:avLst/>
              </a:prstGeom>
              <a:solidFill>
                <a:schemeClr val="accent1"/>
              </a:solidFill>
              <a:ln w="28575" cap="flat" cmpd="sng" algn="ctr">
                <a:noFill/>
                <a:prstDash val="solid"/>
                <a:miter lim="800000"/>
                <a:headEnd type="none" w="med" len="med"/>
                <a:tailEnd type="none" w="med" len="med"/>
              </a:ln>
              <a:effectLst/>
            </p:spPr>
            <p:txBody>
              <a:bodyPr vert="horz" wrap="square" lIns="68572" tIns="34286" rIns="68572" bIns="34286" numCol="1" rtlCol="0" anchor="ctr" anchorCtr="0" compatLnSpc="1">
                <a:prstTxWarp prst="textNoShape">
                  <a:avLst/>
                </a:prstTxWarp>
                <a:noAutofit/>
              </a:bodyPr>
              <a:lstStyle/>
              <a:p>
                <a:pPr algn="ctr" fontAlgn="base">
                  <a:lnSpc>
                    <a:spcPct val="90000"/>
                  </a:lnSpc>
                  <a:spcAft>
                    <a:spcPct val="0"/>
                  </a:spcAft>
                  <a:buClr>
                    <a:srgbClr val="0090D3"/>
                  </a:buClr>
                  <a:buSzPct val="90000"/>
                </a:pPr>
                <a:r>
                  <a:rPr lang="en-US" sz="2000" b="1" dirty="0">
                    <a:solidFill>
                      <a:srgbClr val="FFFFFF"/>
                    </a:solidFill>
                    <a:ea typeface="Calibri" charset="0"/>
                    <a:cs typeface="Calibri" charset="0"/>
                  </a:rPr>
                  <a:t>  </a:t>
                </a:r>
                <a:r>
                  <a:rPr lang="en-US" b="1" dirty="0">
                    <a:solidFill>
                      <a:srgbClr val="FFFFFF"/>
                    </a:solidFill>
                    <a:ea typeface="Calibri" charset="0"/>
                    <a:cs typeface="Calibri" charset="0"/>
                  </a:rPr>
                  <a:t>Control</a:t>
                </a:r>
                <a:endParaRPr lang="en-US" sz="2000" b="1" dirty="0">
                  <a:solidFill>
                    <a:srgbClr val="FFFFFF"/>
                  </a:solidFill>
                  <a:ea typeface="Calibri" charset="0"/>
                  <a:cs typeface="Calibri" charset="0"/>
                </a:endParaRPr>
              </a:p>
            </p:txBody>
          </p:sp>
          <p:grpSp>
            <p:nvGrpSpPr>
              <p:cNvPr id="14" name="Group 13">
                <a:extLst>
                  <a:ext uri="{FF2B5EF4-FFF2-40B4-BE49-F238E27FC236}">
                    <a16:creationId xmlns:a16="http://schemas.microsoft.com/office/drawing/2014/main" xmlns="" id="{394DD5B5-9D97-E246-A856-59C9CA680897}"/>
                  </a:ext>
                </a:extLst>
              </p:cNvPr>
              <p:cNvGrpSpPr/>
              <p:nvPr/>
            </p:nvGrpSpPr>
            <p:grpSpPr>
              <a:xfrm>
                <a:off x="196837" y="-18461"/>
                <a:ext cx="678009" cy="678009"/>
                <a:chOff x="7442200" y="4070350"/>
                <a:chExt cx="493713" cy="493713"/>
              </a:xfrm>
            </p:grpSpPr>
            <p:sp>
              <p:nvSpPr>
                <p:cNvPr id="15" name="Rectangle 334">
                  <a:extLst>
                    <a:ext uri="{FF2B5EF4-FFF2-40B4-BE49-F238E27FC236}">
                      <a16:creationId xmlns:a16="http://schemas.microsoft.com/office/drawing/2014/main" xmlns="" id="{7B173BBB-4CE0-CB4A-B1DC-65A435FDD9A1}"/>
                    </a:ext>
                  </a:extLst>
                </p:cNvPr>
                <p:cNvSpPr>
                  <a:spLocks noChangeArrowheads="1"/>
                </p:cNvSpPr>
                <p:nvPr/>
              </p:nvSpPr>
              <p:spPr bwMode="auto">
                <a:xfrm>
                  <a:off x="7442200" y="4070350"/>
                  <a:ext cx="493713"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16" name="Freeform 335">
                  <a:extLst>
                    <a:ext uri="{FF2B5EF4-FFF2-40B4-BE49-F238E27FC236}">
                      <a16:creationId xmlns:a16="http://schemas.microsoft.com/office/drawing/2014/main" xmlns="" id="{16BEDAA9-D490-CA4B-8862-3B346F86A261}"/>
                    </a:ext>
                  </a:extLst>
                </p:cNvPr>
                <p:cNvSpPr>
                  <a:spLocks noEditPoints="1"/>
                </p:cNvSpPr>
                <p:nvPr/>
              </p:nvSpPr>
              <p:spPr bwMode="auto">
                <a:xfrm>
                  <a:off x="7613331" y="4185071"/>
                  <a:ext cx="204788" cy="274638"/>
                </a:xfrm>
                <a:custGeom>
                  <a:avLst/>
                  <a:gdLst>
                    <a:gd name="T0" fmla="*/ 447 w 517"/>
                    <a:gd name="T1" fmla="*/ 271 h 692"/>
                    <a:gd name="T2" fmla="*/ 447 w 517"/>
                    <a:gd name="T3" fmla="*/ 189 h 692"/>
                    <a:gd name="T4" fmla="*/ 258 w 517"/>
                    <a:gd name="T5" fmla="*/ 0 h 692"/>
                    <a:gd name="T6" fmla="*/ 69 w 517"/>
                    <a:gd name="T7" fmla="*/ 189 h 692"/>
                    <a:gd name="T8" fmla="*/ 69 w 517"/>
                    <a:gd name="T9" fmla="*/ 271 h 692"/>
                    <a:gd name="T10" fmla="*/ 0 w 517"/>
                    <a:gd name="T11" fmla="*/ 271 h 692"/>
                    <a:gd name="T12" fmla="*/ 0 w 517"/>
                    <a:gd name="T13" fmla="*/ 692 h 692"/>
                    <a:gd name="T14" fmla="*/ 517 w 517"/>
                    <a:gd name="T15" fmla="*/ 692 h 692"/>
                    <a:gd name="T16" fmla="*/ 517 w 517"/>
                    <a:gd name="T17" fmla="*/ 271 h 692"/>
                    <a:gd name="T18" fmla="*/ 447 w 517"/>
                    <a:gd name="T19" fmla="*/ 271 h 692"/>
                    <a:gd name="T20" fmla="*/ 121 w 517"/>
                    <a:gd name="T21" fmla="*/ 189 h 692"/>
                    <a:gd name="T22" fmla="*/ 258 w 517"/>
                    <a:gd name="T23" fmla="*/ 51 h 692"/>
                    <a:gd name="T24" fmla="*/ 396 w 517"/>
                    <a:gd name="T25" fmla="*/ 189 h 692"/>
                    <a:gd name="T26" fmla="*/ 396 w 517"/>
                    <a:gd name="T27" fmla="*/ 271 h 692"/>
                    <a:gd name="T28" fmla="*/ 121 w 517"/>
                    <a:gd name="T29" fmla="*/ 271 h 692"/>
                    <a:gd name="T30" fmla="*/ 121 w 517"/>
                    <a:gd name="T31" fmla="*/ 189 h 692"/>
                    <a:gd name="T32" fmla="*/ 482 w 517"/>
                    <a:gd name="T33" fmla="*/ 658 h 692"/>
                    <a:gd name="T34" fmla="*/ 34 w 517"/>
                    <a:gd name="T35" fmla="*/ 658 h 692"/>
                    <a:gd name="T36" fmla="*/ 34 w 517"/>
                    <a:gd name="T37" fmla="*/ 306 h 692"/>
                    <a:gd name="T38" fmla="*/ 482 w 517"/>
                    <a:gd name="T39" fmla="*/ 306 h 692"/>
                    <a:gd name="T40" fmla="*/ 482 w 517"/>
                    <a:gd name="T41" fmla="*/ 658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17" h="692">
                      <a:moveTo>
                        <a:pt x="447" y="271"/>
                      </a:moveTo>
                      <a:cubicBezTo>
                        <a:pt x="447" y="189"/>
                        <a:pt x="447" y="189"/>
                        <a:pt x="447" y="189"/>
                      </a:cubicBezTo>
                      <a:cubicBezTo>
                        <a:pt x="447" y="85"/>
                        <a:pt x="362" y="0"/>
                        <a:pt x="258" y="0"/>
                      </a:cubicBezTo>
                      <a:cubicBezTo>
                        <a:pt x="154" y="0"/>
                        <a:pt x="69" y="85"/>
                        <a:pt x="69" y="189"/>
                      </a:cubicBezTo>
                      <a:cubicBezTo>
                        <a:pt x="69" y="271"/>
                        <a:pt x="69" y="271"/>
                        <a:pt x="69" y="271"/>
                      </a:cubicBezTo>
                      <a:cubicBezTo>
                        <a:pt x="0" y="271"/>
                        <a:pt x="0" y="271"/>
                        <a:pt x="0" y="271"/>
                      </a:cubicBezTo>
                      <a:cubicBezTo>
                        <a:pt x="0" y="692"/>
                        <a:pt x="0" y="692"/>
                        <a:pt x="0" y="692"/>
                      </a:cubicBezTo>
                      <a:cubicBezTo>
                        <a:pt x="517" y="692"/>
                        <a:pt x="517" y="692"/>
                        <a:pt x="517" y="692"/>
                      </a:cubicBezTo>
                      <a:cubicBezTo>
                        <a:pt x="517" y="271"/>
                        <a:pt x="517" y="271"/>
                        <a:pt x="517" y="271"/>
                      </a:cubicBezTo>
                      <a:cubicBezTo>
                        <a:pt x="447" y="271"/>
                        <a:pt x="447" y="271"/>
                        <a:pt x="447" y="271"/>
                      </a:cubicBezTo>
                      <a:moveTo>
                        <a:pt x="121" y="189"/>
                      </a:moveTo>
                      <a:cubicBezTo>
                        <a:pt x="121" y="113"/>
                        <a:pt x="182" y="51"/>
                        <a:pt x="258" y="51"/>
                      </a:cubicBezTo>
                      <a:cubicBezTo>
                        <a:pt x="334" y="51"/>
                        <a:pt x="396" y="113"/>
                        <a:pt x="396" y="189"/>
                      </a:cubicBezTo>
                      <a:cubicBezTo>
                        <a:pt x="396" y="271"/>
                        <a:pt x="396" y="271"/>
                        <a:pt x="396" y="271"/>
                      </a:cubicBezTo>
                      <a:cubicBezTo>
                        <a:pt x="121" y="271"/>
                        <a:pt x="121" y="271"/>
                        <a:pt x="121" y="271"/>
                      </a:cubicBezTo>
                      <a:cubicBezTo>
                        <a:pt x="121" y="189"/>
                        <a:pt x="121" y="189"/>
                        <a:pt x="121" y="189"/>
                      </a:cubicBezTo>
                      <a:moveTo>
                        <a:pt x="482" y="658"/>
                      </a:moveTo>
                      <a:cubicBezTo>
                        <a:pt x="34" y="658"/>
                        <a:pt x="34" y="658"/>
                        <a:pt x="34" y="658"/>
                      </a:cubicBezTo>
                      <a:cubicBezTo>
                        <a:pt x="34" y="306"/>
                        <a:pt x="34" y="306"/>
                        <a:pt x="34" y="306"/>
                      </a:cubicBezTo>
                      <a:cubicBezTo>
                        <a:pt x="482" y="306"/>
                        <a:pt x="482" y="306"/>
                        <a:pt x="482" y="306"/>
                      </a:cubicBezTo>
                      <a:cubicBezTo>
                        <a:pt x="482" y="658"/>
                        <a:pt x="482" y="658"/>
                        <a:pt x="482" y="658"/>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17" name="Freeform 337">
                  <a:extLst>
                    <a:ext uri="{FF2B5EF4-FFF2-40B4-BE49-F238E27FC236}">
                      <a16:creationId xmlns:a16="http://schemas.microsoft.com/office/drawing/2014/main" xmlns="" id="{0A5865E4-EA32-EF48-BB54-860DE2D94A11}"/>
                    </a:ext>
                  </a:extLst>
                </p:cNvPr>
                <p:cNvSpPr>
                  <a:spLocks/>
                </p:cNvSpPr>
                <p:nvPr/>
              </p:nvSpPr>
              <p:spPr bwMode="auto">
                <a:xfrm>
                  <a:off x="7935913" y="4391025"/>
                  <a:ext cx="0" cy="173038"/>
                </a:xfrm>
                <a:custGeom>
                  <a:avLst/>
                  <a:gdLst>
                    <a:gd name="T0" fmla="*/ 0 h 109"/>
                    <a:gd name="T1" fmla="*/ 109 h 109"/>
                    <a:gd name="T2" fmla="*/ 109 h 109"/>
                    <a:gd name="T3" fmla="*/ 0 h 109"/>
                  </a:gdLst>
                  <a:ahLst/>
                  <a:cxnLst>
                    <a:cxn ang="0">
                      <a:pos x="0" y="T0"/>
                    </a:cxn>
                    <a:cxn ang="0">
                      <a:pos x="0" y="T1"/>
                    </a:cxn>
                    <a:cxn ang="0">
                      <a:pos x="0" y="T2"/>
                    </a:cxn>
                    <a:cxn ang="0">
                      <a:pos x="0" y="T3"/>
                    </a:cxn>
                  </a:cxnLst>
                  <a:rect l="0" t="0" r="r" b="b"/>
                  <a:pathLst>
                    <a:path h="109">
                      <a:moveTo>
                        <a:pt x="0" y="0"/>
                      </a:moveTo>
                      <a:lnTo>
                        <a:pt x="0" y="109"/>
                      </a:lnTo>
                      <a:lnTo>
                        <a:pt x="0" y="109"/>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18" name="Freeform 339">
                  <a:extLst>
                    <a:ext uri="{FF2B5EF4-FFF2-40B4-BE49-F238E27FC236}">
                      <a16:creationId xmlns:a16="http://schemas.microsoft.com/office/drawing/2014/main" xmlns="" id="{6850D93D-30AE-7340-BABB-DB65BB48F909}"/>
                    </a:ext>
                  </a:extLst>
                </p:cNvPr>
                <p:cNvSpPr>
                  <a:spLocks noEditPoints="1"/>
                </p:cNvSpPr>
                <p:nvPr/>
              </p:nvSpPr>
              <p:spPr bwMode="auto">
                <a:xfrm>
                  <a:off x="7599363" y="4211638"/>
                  <a:ext cx="204788" cy="252413"/>
                </a:xfrm>
                <a:custGeom>
                  <a:avLst/>
                  <a:gdLst>
                    <a:gd name="T0" fmla="*/ 517 w 517"/>
                    <a:gd name="T1" fmla="*/ 637 h 637"/>
                    <a:gd name="T2" fmla="*/ 0 w 517"/>
                    <a:gd name="T3" fmla="*/ 637 h 637"/>
                    <a:gd name="T4" fmla="*/ 517 w 517"/>
                    <a:gd name="T5" fmla="*/ 637 h 637"/>
                    <a:gd name="T6" fmla="*/ 447 w 517"/>
                    <a:gd name="T7" fmla="*/ 132 h 637"/>
                    <a:gd name="T8" fmla="*/ 447 w 517"/>
                    <a:gd name="T9" fmla="*/ 134 h 637"/>
                    <a:gd name="T10" fmla="*/ 447 w 517"/>
                    <a:gd name="T11" fmla="*/ 132 h 637"/>
                    <a:gd name="T12" fmla="*/ 392 w 517"/>
                    <a:gd name="T13" fmla="*/ 0 h 637"/>
                    <a:gd name="T14" fmla="*/ 447 w 517"/>
                    <a:gd name="T15" fmla="*/ 132 h 637"/>
                    <a:gd name="T16" fmla="*/ 393 w 517"/>
                    <a:gd name="T17" fmla="*/ 1 h 637"/>
                    <a:gd name="T18" fmla="*/ 392 w 517"/>
                    <a:gd name="T19" fmla="*/ 0 h 6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7" h="637">
                      <a:moveTo>
                        <a:pt x="517" y="637"/>
                      </a:moveTo>
                      <a:cubicBezTo>
                        <a:pt x="0" y="637"/>
                        <a:pt x="0" y="637"/>
                        <a:pt x="0" y="637"/>
                      </a:cubicBezTo>
                      <a:cubicBezTo>
                        <a:pt x="517" y="637"/>
                        <a:pt x="517" y="637"/>
                        <a:pt x="517" y="637"/>
                      </a:cubicBezTo>
                      <a:moveTo>
                        <a:pt x="447" y="132"/>
                      </a:moveTo>
                      <a:cubicBezTo>
                        <a:pt x="447" y="133"/>
                        <a:pt x="447" y="133"/>
                        <a:pt x="447" y="134"/>
                      </a:cubicBezTo>
                      <a:cubicBezTo>
                        <a:pt x="447" y="133"/>
                        <a:pt x="447" y="133"/>
                        <a:pt x="447" y="132"/>
                      </a:cubicBezTo>
                      <a:moveTo>
                        <a:pt x="392" y="0"/>
                      </a:moveTo>
                      <a:cubicBezTo>
                        <a:pt x="426" y="34"/>
                        <a:pt x="447" y="81"/>
                        <a:pt x="447" y="132"/>
                      </a:cubicBezTo>
                      <a:cubicBezTo>
                        <a:pt x="447" y="81"/>
                        <a:pt x="426" y="35"/>
                        <a:pt x="393" y="1"/>
                      </a:cubicBezTo>
                      <a:cubicBezTo>
                        <a:pt x="392" y="0"/>
                        <a:pt x="392" y="0"/>
                        <a:pt x="392" y="0"/>
                      </a:cubicBezTo>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19" name="Freeform 340">
                  <a:extLst>
                    <a:ext uri="{FF2B5EF4-FFF2-40B4-BE49-F238E27FC236}">
                      <a16:creationId xmlns:a16="http://schemas.microsoft.com/office/drawing/2014/main" xmlns="" id="{5B964CDB-5165-0942-96DA-A7E28C4FF363}"/>
                    </a:ext>
                  </a:extLst>
                </p:cNvPr>
                <p:cNvSpPr>
                  <a:spLocks/>
                </p:cNvSpPr>
                <p:nvPr/>
              </p:nvSpPr>
              <p:spPr bwMode="auto">
                <a:xfrm>
                  <a:off x="7694293" y="4339058"/>
                  <a:ext cx="42863" cy="74613"/>
                </a:xfrm>
                <a:custGeom>
                  <a:avLst/>
                  <a:gdLst>
                    <a:gd name="T0" fmla="*/ 52 w 105"/>
                    <a:gd name="T1" fmla="*/ 0 h 186"/>
                    <a:gd name="T2" fmla="*/ 0 w 105"/>
                    <a:gd name="T3" fmla="*/ 53 h 186"/>
                    <a:gd name="T4" fmla="*/ 35 w 105"/>
                    <a:gd name="T5" fmla="*/ 102 h 186"/>
                    <a:gd name="T6" fmla="*/ 35 w 105"/>
                    <a:gd name="T7" fmla="*/ 186 h 186"/>
                    <a:gd name="T8" fmla="*/ 70 w 105"/>
                    <a:gd name="T9" fmla="*/ 186 h 186"/>
                    <a:gd name="T10" fmla="*/ 70 w 105"/>
                    <a:gd name="T11" fmla="*/ 102 h 186"/>
                    <a:gd name="T12" fmla="*/ 105 w 105"/>
                    <a:gd name="T13" fmla="*/ 53 h 186"/>
                    <a:gd name="T14" fmla="*/ 52 w 105"/>
                    <a:gd name="T15" fmla="*/ 0 h 1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186">
                      <a:moveTo>
                        <a:pt x="52" y="0"/>
                      </a:moveTo>
                      <a:cubicBezTo>
                        <a:pt x="23" y="0"/>
                        <a:pt x="0" y="24"/>
                        <a:pt x="0" y="53"/>
                      </a:cubicBezTo>
                      <a:cubicBezTo>
                        <a:pt x="0" y="76"/>
                        <a:pt x="14" y="95"/>
                        <a:pt x="35" y="102"/>
                      </a:cubicBezTo>
                      <a:cubicBezTo>
                        <a:pt x="35" y="186"/>
                        <a:pt x="35" y="186"/>
                        <a:pt x="35" y="186"/>
                      </a:cubicBezTo>
                      <a:cubicBezTo>
                        <a:pt x="70" y="186"/>
                        <a:pt x="70" y="186"/>
                        <a:pt x="70" y="186"/>
                      </a:cubicBezTo>
                      <a:cubicBezTo>
                        <a:pt x="70" y="102"/>
                        <a:pt x="70" y="102"/>
                        <a:pt x="70" y="102"/>
                      </a:cubicBezTo>
                      <a:cubicBezTo>
                        <a:pt x="90" y="95"/>
                        <a:pt x="105" y="76"/>
                        <a:pt x="105" y="53"/>
                      </a:cubicBezTo>
                      <a:cubicBezTo>
                        <a:pt x="105" y="24"/>
                        <a:pt x="81" y="0"/>
                        <a:pt x="52"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grpSp>
        </p:grpSp>
      </p:grpSp>
      <p:sp>
        <p:nvSpPr>
          <p:cNvPr id="20" name="Rectangle 19">
            <a:extLst>
              <a:ext uri="{FF2B5EF4-FFF2-40B4-BE49-F238E27FC236}">
                <a16:creationId xmlns:a16="http://schemas.microsoft.com/office/drawing/2014/main" xmlns="" id="{41A460AE-353B-644D-B6F6-1E9645D458E0}"/>
              </a:ext>
            </a:extLst>
          </p:cNvPr>
          <p:cNvSpPr/>
          <p:nvPr/>
        </p:nvSpPr>
        <p:spPr>
          <a:xfrm>
            <a:off x="7876239" y="1935812"/>
            <a:ext cx="446721" cy="228924"/>
          </a:xfrm>
          <a:prstGeom prst="rect">
            <a:avLst/>
          </a:prstGeom>
        </p:spPr>
        <p:txBody>
          <a:bodyPr wrap="none">
            <a:spAutoFit/>
          </a:bodyPr>
          <a:lstStyle/>
          <a:p>
            <a:r>
              <a:rPr lang="en-US" sz="1200" b="1" dirty="0"/>
              <a:t>SaaS</a:t>
            </a:r>
            <a:endParaRPr lang="en-US" sz="1200" dirty="0"/>
          </a:p>
        </p:txBody>
      </p:sp>
      <p:grpSp>
        <p:nvGrpSpPr>
          <p:cNvPr id="48" name="Group 47">
            <a:extLst>
              <a:ext uri="{FF2B5EF4-FFF2-40B4-BE49-F238E27FC236}">
                <a16:creationId xmlns:a16="http://schemas.microsoft.com/office/drawing/2014/main" xmlns="" id="{EC00F121-1ACC-F849-92CE-6E81D0E0011B}"/>
              </a:ext>
            </a:extLst>
          </p:cNvPr>
          <p:cNvGrpSpPr/>
          <p:nvPr/>
        </p:nvGrpSpPr>
        <p:grpSpPr>
          <a:xfrm>
            <a:off x="6938294" y="3585086"/>
            <a:ext cx="1439946" cy="1037542"/>
            <a:chOff x="4747816" y="3632030"/>
            <a:chExt cx="1439946" cy="1037542"/>
          </a:xfrm>
        </p:grpSpPr>
        <p:grpSp>
          <p:nvGrpSpPr>
            <p:cNvPr id="49" name="Group 48">
              <a:extLst>
                <a:ext uri="{FF2B5EF4-FFF2-40B4-BE49-F238E27FC236}">
                  <a16:creationId xmlns:a16="http://schemas.microsoft.com/office/drawing/2014/main" xmlns="" id="{86761589-EB60-4449-B1D1-9BD9806A7274}"/>
                </a:ext>
              </a:extLst>
            </p:cNvPr>
            <p:cNvGrpSpPr>
              <a:grpSpLocks noChangeAspect="1"/>
            </p:cNvGrpSpPr>
            <p:nvPr/>
          </p:nvGrpSpPr>
          <p:grpSpPr>
            <a:xfrm>
              <a:off x="4865126" y="3632030"/>
              <a:ext cx="1081798" cy="707476"/>
              <a:chOff x="7421469" y="1698070"/>
              <a:chExt cx="458788" cy="300038"/>
            </a:xfrm>
          </p:grpSpPr>
          <p:sp>
            <p:nvSpPr>
              <p:cNvPr id="51" name="Freeform 383">
                <a:extLst>
                  <a:ext uri="{FF2B5EF4-FFF2-40B4-BE49-F238E27FC236}">
                    <a16:creationId xmlns:a16="http://schemas.microsoft.com/office/drawing/2014/main" xmlns="" id="{DE8F7418-A113-C74C-B772-75D54DECE834}"/>
                  </a:ext>
                </a:extLst>
              </p:cNvPr>
              <p:cNvSpPr>
                <a:spLocks noChangeArrowheads="1"/>
              </p:cNvSpPr>
              <p:nvPr/>
            </p:nvSpPr>
            <p:spPr bwMode="auto">
              <a:xfrm>
                <a:off x="7557994" y="1713945"/>
                <a:ext cx="234950" cy="152400"/>
              </a:xfrm>
              <a:custGeom>
                <a:avLst/>
                <a:gdLst>
                  <a:gd name="T0" fmla="*/ 0 w 651"/>
                  <a:gd name="T1" fmla="*/ 0 h 424"/>
                  <a:gd name="T2" fmla="*/ 0 w 651"/>
                  <a:gd name="T3" fmla="*/ 423 h 424"/>
                  <a:gd name="T4" fmla="*/ 650 w 651"/>
                  <a:gd name="T5" fmla="*/ 423 h 424"/>
                  <a:gd name="T6" fmla="*/ 650 w 651"/>
                  <a:gd name="T7" fmla="*/ 0 h 424"/>
                  <a:gd name="T8" fmla="*/ 0 w 651"/>
                  <a:gd name="T9" fmla="*/ 0 h 424"/>
                </a:gdLst>
                <a:ahLst/>
                <a:cxnLst>
                  <a:cxn ang="0">
                    <a:pos x="T0" y="T1"/>
                  </a:cxn>
                  <a:cxn ang="0">
                    <a:pos x="T2" y="T3"/>
                  </a:cxn>
                  <a:cxn ang="0">
                    <a:pos x="T4" y="T5"/>
                  </a:cxn>
                  <a:cxn ang="0">
                    <a:pos x="T6" y="T7"/>
                  </a:cxn>
                  <a:cxn ang="0">
                    <a:pos x="T8" y="T9"/>
                  </a:cxn>
                </a:cxnLst>
                <a:rect l="0" t="0" r="r" b="b"/>
                <a:pathLst>
                  <a:path w="651" h="424">
                    <a:moveTo>
                      <a:pt x="0" y="0"/>
                    </a:moveTo>
                    <a:lnTo>
                      <a:pt x="0" y="423"/>
                    </a:lnTo>
                    <a:lnTo>
                      <a:pt x="650" y="423"/>
                    </a:lnTo>
                    <a:lnTo>
                      <a:pt x="650" y="0"/>
                    </a:lnTo>
                    <a:lnTo>
                      <a:pt x="0" y="0"/>
                    </a:lnTo>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2" name="Freeform 384">
                <a:extLst>
                  <a:ext uri="{FF2B5EF4-FFF2-40B4-BE49-F238E27FC236}">
                    <a16:creationId xmlns:a16="http://schemas.microsoft.com/office/drawing/2014/main" xmlns="" id="{13E424F4-A613-B14D-8596-DA628C9E4C58}"/>
                  </a:ext>
                </a:extLst>
              </p:cNvPr>
              <p:cNvSpPr>
                <a:spLocks noChangeArrowheads="1"/>
              </p:cNvSpPr>
              <p:nvPr/>
            </p:nvSpPr>
            <p:spPr bwMode="auto">
              <a:xfrm>
                <a:off x="7557994" y="1713945"/>
                <a:ext cx="234950" cy="152400"/>
              </a:xfrm>
              <a:custGeom>
                <a:avLst/>
                <a:gdLst>
                  <a:gd name="T0" fmla="*/ 0 w 651"/>
                  <a:gd name="T1" fmla="*/ 0 h 424"/>
                  <a:gd name="T2" fmla="*/ 0 w 651"/>
                  <a:gd name="T3" fmla="*/ 423 h 424"/>
                  <a:gd name="T4" fmla="*/ 650 w 651"/>
                  <a:gd name="T5" fmla="*/ 423 h 424"/>
                  <a:gd name="T6" fmla="*/ 650 w 651"/>
                  <a:gd name="T7" fmla="*/ 0 h 424"/>
                  <a:gd name="T8" fmla="*/ 0 w 651"/>
                  <a:gd name="T9" fmla="*/ 0 h 424"/>
                </a:gdLst>
                <a:ahLst/>
                <a:cxnLst>
                  <a:cxn ang="0">
                    <a:pos x="T0" y="T1"/>
                  </a:cxn>
                  <a:cxn ang="0">
                    <a:pos x="T2" y="T3"/>
                  </a:cxn>
                  <a:cxn ang="0">
                    <a:pos x="T4" y="T5"/>
                  </a:cxn>
                  <a:cxn ang="0">
                    <a:pos x="T6" y="T7"/>
                  </a:cxn>
                  <a:cxn ang="0">
                    <a:pos x="T8" y="T9"/>
                  </a:cxn>
                </a:cxnLst>
                <a:rect l="0" t="0" r="r" b="b"/>
                <a:pathLst>
                  <a:path w="651" h="424">
                    <a:moveTo>
                      <a:pt x="0" y="0"/>
                    </a:moveTo>
                    <a:lnTo>
                      <a:pt x="0" y="423"/>
                    </a:lnTo>
                    <a:lnTo>
                      <a:pt x="650" y="423"/>
                    </a:lnTo>
                    <a:lnTo>
                      <a:pt x="650" y="0"/>
                    </a:lnTo>
                    <a:lnTo>
                      <a:pt x="0" y="0"/>
                    </a:lnTo>
                  </a:path>
                </a:pathLst>
              </a:custGeom>
              <a:solidFill>
                <a:srgbClr val="FFFFFF"/>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3" name="Freeform 385">
                <a:extLst>
                  <a:ext uri="{FF2B5EF4-FFF2-40B4-BE49-F238E27FC236}">
                    <a16:creationId xmlns:a16="http://schemas.microsoft.com/office/drawing/2014/main" xmlns="" id="{1F8EC5D7-9F1F-D841-9A04-4C6CD0C8C9F3}"/>
                  </a:ext>
                </a:extLst>
              </p:cNvPr>
              <p:cNvSpPr>
                <a:spLocks noChangeArrowheads="1"/>
              </p:cNvSpPr>
              <p:nvPr/>
            </p:nvSpPr>
            <p:spPr bwMode="auto">
              <a:xfrm>
                <a:off x="7540532" y="1698070"/>
                <a:ext cx="269875" cy="219075"/>
              </a:xfrm>
              <a:custGeom>
                <a:avLst/>
                <a:gdLst>
                  <a:gd name="T0" fmla="*/ 748 w 749"/>
                  <a:gd name="T1" fmla="*/ 518 h 609"/>
                  <a:gd name="T2" fmla="*/ 748 w 749"/>
                  <a:gd name="T3" fmla="*/ 0 h 609"/>
                  <a:gd name="T4" fmla="*/ 0 w 749"/>
                  <a:gd name="T5" fmla="*/ 0 h 609"/>
                  <a:gd name="T6" fmla="*/ 0 w 749"/>
                  <a:gd name="T7" fmla="*/ 518 h 609"/>
                  <a:gd name="T8" fmla="*/ 255 w 749"/>
                  <a:gd name="T9" fmla="*/ 518 h 609"/>
                  <a:gd name="T10" fmla="*/ 255 w 749"/>
                  <a:gd name="T11" fmla="*/ 559 h 609"/>
                  <a:gd name="T12" fmla="*/ 185 w 749"/>
                  <a:gd name="T13" fmla="*/ 559 h 609"/>
                  <a:gd name="T14" fmla="*/ 185 w 749"/>
                  <a:gd name="T15" fmla="*/ 608 h 609"/>
                  <a:gd name="T16" fmla="*/ 559 w 749"/>
                  <a:gd name="T17" fmla="*/ 608 h 609"/>
                  <a:gd name="T18" fmla="*/ 559 w 749"/>
                  <a:gd name="T19" fmla="*/ 559 h 609"/>
                  <a:gd name="T20" fmla="*/ 493 w 749"/>
                  <a:gd name="T21" fmla="*/ 559 h 609"/>
                  <a:gd name="T22" fmla="*/ 493 w 749"/>
                  <a:gd name="T23" fmla="*/ 518 h 609"/>
                  <a:gd name="T24" fmla="*/ 748 w 749"/>
                  <a:gd name="T25" fmla="*/ 518 h 609"/>
                  <a:gd name="T26" fmla="*/ 49 w 749"/>
                  <a:gd name="T27" fmla="*/ 45 h 609"/>
                  <a:gd name="T28" fmla="*/ 699 w 749"/>
                  <a:gd name="T29" fmla="*/ 45 h 609"/>
                  <a:gd name="T30" fmla="*/ 699 w 749"/>
                  <a:gd name="T31" fmla="*/ 468 h 609"/>
                  <a:gd name="T32" fmla="*/ 49 w 749"/>
                  <a:gd name="T33" fmla="*/ 468 h 609"/>
                  <a:gd name="T34" fmla="*/ 49 w 749"/>
                  <a:gd name="T35" fmla="*/ 45 h 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49" h="609">
                    <a:moveTo>
                      <a:pt x="748" y="518"/>
                    </a:moveTo>
                    <a:lnTo>
                      <a:pt x="748" y="0"/>
                    </a:lnTo>
                    <a:lnTo>
                      <a:pt x="0" y="0"/>
                    </a:lnTo>
                    <a:lnTo>
                      <a:pt x="0" y="518"/>
                    </a:lnTo>
                    <a:lnTo>
                      <a:pt x="255" y="518"/>
                    </a:lnTo>
                    <a:lnTo>
                      <a:pt x="255" y="559"/>
                    </a:lnTo>
                    <a:lnTo>
                      <a:pt x="185" y="559"/>
                    </a:lnTo>
                    <a:lnTo>
                      <a:pt x="185" y="608"/>
                    </a:lnTo>
                    <a:lnTo>
                      <a:pt x="559" y="608"/>
                    </a:lnTo>
                    <a:lnTo>
                      <a:pt x="559" y="559"/>
                    </a:lnTo>
                    <a:lnTo>
                      <a:pt x="493" y="559"/>
                    </a:lnTo>
                    <a:lnTo>
                      <a:pt x="493" y="518"/>
                    </a:lnTo>
                    <a:lnTo>
                      <a:pt x="748" y="518"/>
                    </a:lnTo>
                    <a:close/>
                    <a:moveTo>
                      <a:pt x="49" y="45"/>
                    </a:moveTo>
                    <a:lnTo>
                      <a:pt x="699" y="45"/>
                    </a:lnTo>
                    <a:lnTo>
                      <a:pt x="699" y="468"/>
                    </a:lnTo>
                    <a:lnTo>
                      <a:pt x="49" y="468"/>
                    </a:lnTo>
                    <a:lnTo>
                      <a:pt x="49" y="45"/>
                    </a:lnTo>
                    <a:close/>
                  </a:path>
                </a:pathLst>
              </a:custGeom>
              <a:solidFill>
                <a:srgbClr val="C01818"/>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4" name="Freeform 386">
                <a:extLst>
                  <a:ext uri="{FF2B5EF4-FFF2-40B4-BE49-F238E27FC236}">
                    <a16:creationId xmlns:a16="http://schemas.microsoft.com/office/drawing/2014/main" xmlns="" id="{CB541693-4634-C84A-A806-8BA07C5AC4F0}"/>
                  </a:ext>
                </a:extLst>
              </p:cNvPr>
              <p:cNvSpPr>
                <a:spLocks noChangeArrowheads="1"/>
              </p:cNvSpPr>
              <p:nvPr/>
            </p:nvSpPr>
            <p:spPr bwMode="auto">
              <a:xfrm>
                <a:off x="7673882" y="1713945"/>
                <a:ext cx="117475" cy="152400"/>
              </a:xfrm>
              <a:custGeom>
                <a:avLst/>
                <a:gdLst>
                  <a:gd name="T0" fmla="*/ 325 w 326"/>
                  <a:gd name="T1" fmla="*/ 0 h 424"/>
                  <a:gd name="T2" fmla="*/ 0 w 326"/>
                  <a:gd name="T3" fmla="*/ 0 h 424"/>
                  <a:gd name="T4" fmla="*/ 0 w 326"/>
                  <a:gd name="T5" fmla="*/ 423 h 424"/>
                  <a:gd name="T6" fmla="*/ 325 w 326"/>
                  <a:gd name="T7" fmla="*/ 423 h 424"/>
                  <a:gd name="T8" fmla="*/ 325 w 326"/>
                  <a:gd name="T9" fmla="*/ 0 h 424"/>
                </a:gdLst>
                <a:ahLst/>
                <a:cxnLst>
                  <a:cxn ang="0">
                    <a:pos x="T0" y="T1"/>
                  </a:cxn>
                  <a:cxn ang="0">
                    <a:pos x="T2" y="T3"/>
                  </a:cxn>
                  <a:cxn ang="0">
                    <a:pos x="T4" y="T5"/>
                  </a:cxn>
                  <a:cxn ang="0">
                    <a:pos x="T6" y="T7"/>
                  </a:cxn>
                  <a:cxn ang="0">
                    <a:pos x="T8" y="T9"/>
                  </a:cxn>
                </a:cxnLst>
                <a:rect l="0" t="0" r="r" b="b"/>
                <a:pathLst>
                  <a:path w="326" h="424">
                    <a:moveTo>
                      <a:pt x="325" y="0"/>
                    </a:moveTo>
                    <a:lnTo>
                      <a:pt x="0" y="0"/>
                    </a:lnTo>
                    <a:lnTo>
                      <a:pt x="0" y="423"/>
                    </a:lnTo>
                    <a:lnTo>
                      <a:pt x="325" y="423"/>
                    </a:lnTo>
                    <a:lnTo>
                      <a:pt x="325" y="0"/>
                    </a:lnTo>
                  </a:path>
                </a:pathLst>
              </a:custGeom>
              <a:solidFill>
                <a:srgbClr val="D9D9D9"/>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5" name="Freeform 387">
                <a:extLst>
                  <a:ext uri="{FF2B5EF4-FFF2-40B4-BE49-F238E27FC236}">
                    <a16:creationId xmlns:a16="http://schemas.microsoft.com/office/drawing/2014/main" xmlns="" id="{66A42C8D-6183-1A47-9EE1-685513FF0D76}"/>
                  </a:ext>
                </a:extLst>
              </p:cNvPr>
              <p:cNvSpPr>
                <a:spLocks noChangeArrowheads="1"/>
              </p:cNvSpPr>
              <p:nvPr/>
            </p:nvSpPr>
            <p:spPr bwMode="auto">
              <a:xfrm>
                <a:off x="7673882" y="1713945"/>
                <a:ext cx="117475" cy="152400"/>
              </a:xfrm>
              <a:custGeom>
                <a:avLst/>
                <a:gdLst>
                  <a:gd name="T0" fmla="*/ 325 w 326"/>
                  <a:gd name="T1" fmla="*/ 0 h 424"/>
                  <a:gd name="T2" fmla="*/ 0 w 326"/>
                  <a:gd name="T3" fmla="*/ 0 h 424"/>
                  <a:gd name="T4" fmla="*/ 0 w 326"/>
                  <a:gd name="T5" fmla="*/ 423 h 424"/>
                  <a:gd name="T6" fmla="*/ 325 w 326"/>
                  <a:gd name="T7" fmla="*/ 423 h 424"/>
                  <a:gd name="T8" fmla="*/ 325 w 326"/>
                  <a:gd name="T9" fmla="*/ 0 h 424"/>
                </a:gdLst>
                <a:ahLst/>
                <a:cxnLst>
                  <a:cxn ang="0">
                    <a:pos x="T0" y="T1"/>
                  </a:cxn>
                  <a:cxn ang="0">
                    <a:pos x="T2" y="T3"/>
                  </a:cxn>
                  <a:cxn ang="0">
                    <a:pos x="T4" y="T5"/>
                  </a:cxn>
                  <a:cxn ang="0">
                    <a:pos x="T6" y="T7"/>
                  </a:cxn>
                  <a:cxn ang="0">
                    <a:pos x="T8" y="T9"/>
                  </a:cxn>
                </a:cxnLst>
                <a:rect l="0" t="0" r="r" b="b"/>
                <a:pathLst>
                  <a:path w="326" h="424">
                    <a:moveTo>
                      <a:pt x="325" y="0"/>
                    </a:moveTo>
                    <a:lnTo>
                      <a:pt x="0" y="0"/>
                    </a:lnTo>
                    <a:lnTo>
                      <a:pt x="0" y="423"/>
                    </a:lnTo>
                    <a:lnTo>
                      <a:pt x="325" y="423"/>
                    </a:lnTo>
                    <a:lnTo>
                      <a:pt x="325" y="0"/>
                    </a:lnTo>
                  </a:path>
                </a:pathLst>
              </a:custGeom>
              <a:solidFill>
                <a:srgbClr val="D9D9D9"/>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6" name="Freeform 388">
                <a:extLst>
                  <a:ext uri="{FF2B5EF4-FFF2-40B4-BE49-F238E27FC236}">
                    <a16:creationId xmlns:a16="http://schemas.microsoft.com/office/drawing/2014/main" xmlns="" id="{531581B6-F5E2-2642-8777-B110057B6E54}"/>
                  </a:ext>
                </a:extLst>
              </p:cNvPr>
              <p:cNvSpPr>
                <a:spLocks noChangeArrowheads="1"/>
              </p:cNvSpPr>
              <p:nvPr/>
            </p:nvSpPr>
            <p:spPr bwMode="auto">
              <a:xfrm>
                <a:off x="7442107" y="1823483"/>
                <a:ext cx="215900" cy="150812"/>
              </a:xfrm>
              <a:custGeom>
                <a:avLst/>
                <a:gdLst>
                  <a:gd name="T0" fmla="*/ 600 w 601"/>
                  <a:gd name="T1" fmla="*/ 419 h 420"/>
                  <a:gd name="T2" fmla="*/ 0 w 601"/>
                  <a:gd name="T3" fmla="*/ 419 h 420"/>
                  <a:gd name="T4" fmla="*/ 0 w 601"/>
                  <a:gd name="T5" fmla="*/ 0 h 420"/>
                  <a:gd name="T6" fmla="*/ 600 w 601"/>
                  <a:gd name="T7" fmla="*/ 0 h 420"/>
                  <a:gd name="T8" fmla="*/ 600 w 601"/>
                  <a:gd name="T9" fmla="*/ 419 h 420"/>
                  <a:gd name="T10" fmla="*/ 49 w 601"/>
                  <a:gd name="T11" fmla="*/ 370 h 420"/>
                  <a:gd name="T12" fmla="*/ 550 w 601"/>
                  <a:gd name="T13" fmla="*/ 370 h 420"/>
                  <a:gd name="T14" fmla="*/ 550 w 601"/>
                  <a:gd name="T15" fmla="*/ 49 h 420"/>
                  <a:gd name="T16" fmla="*/ 49 w 601"/>
                  <a:gd name="T17" fmla="*/ 49 h 420"/>
                  <a:gd name="T18" fmla="*/ 49 w 601"/>
                  <a:gd name="T19" fmla="*/ 370 h 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01" h="420">
                    <a:moveTo>
                      <a:pt x="600" y="419"/>
                    </a:moveTo>
                    <a:lnTo>
                      <a:pt x="0" y="419"/>
                    </a:lnTo>
                    <a:lnTo>
                      <a:pt x="0" y="0"/>
                    </a:lnTo>
                    <a:lnTo>
                      <a:pt x="600" y="0"/>
                    </a:lnTo>
                    <a:lnTo>
                      <a:pt x="600" y="419"/>
                    </a:lnTo>
                    <a:close/>
                    <a:moveTo>
                      <a:pt x="49" y="370"/>
                    </a:moveTo>
                    <a:lnTo>
                      <a:pt x="550" y="370"/>
                    </a:lnTo>
                    <a:lnTo>
                      <a:pt x="550" y="49"/>
                    </a:lnTo>
                    <a:lnTo>
                      <a:pt x="49" y="49"/>
                    </a:lnTo>
                    <a:lnTo>
                      <a:pt x="49" y="370"/>
                    </a:lnTo>
                    <a:close/>
                  </a:path>
                </a:pathLst>
              </a:custGeom>
              <a:solidFill>
                <a:srgbClr val="C01818"/>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7" name="Freeform 389">
                <a:extLst>
                  <a:ext uri="{FF2B5EF4-FFF2-40B4-BE49-F238E27FC236}">
                    <a16:creationId xmlns:a16="http://schemas.microsoft.com/office/drawing/2014/main" xmlns="" id="{A00E9757-CC97-F04E-A0AB-E0D5DB1E0170}"/>
                  </a:ext>
                </a:extLst>
              </p:cNvPr>
              <p:cNvSpPr>
                <a:spLocks noChangeArrowheads="1"/>
              </p:cNvSpPr>
              <p:nvPr/>
            </p:nvSpPr>
            <p:spPr bwMode="auto">
              <a:xfrm>
                <a:off x="7459569" y="1840945"/>
                <a:ext cx="180975" cy="115888"/>
              </a:xfrm>
              <a:custGeom>
                <a:avLst/>
                <a:gdLst>
                  <a:gd name="T0" fmla="*/ 0 w 502"/>
                  <a:gd name="T1" fmla="*/ 0 h 322"/>
                  <a:gd name="T2" fmla="*/ 0 w 502"/>
                  <a:gd name="T3" fmla="*/ 321 h 322"/>
                  <a:gd name="T4" fmla="*/ 501 w 502"/>
                  <a:gd name="T5" fmla="*/ 321 h 322"/>
                  <a:gd name="T6" fmla="*/ 501 w 502"/>
                  <a:gd name="T7" fmla="*/ 0 h 322"/>
                  <a:gd name="T8" fmla="*/ 0 w 502"/>
                  <a:gd name="T9" fmla="*/ 0 h 322"/>
                </a:gdLst>
                <a:ahLst/>
                <a:cxnLst>
                  <a:cxn ang="0">
                    <a:pos x="T0" y="T1"/>
                  </a:cxn>
                  <a:cxn ang="0">
                    <a:pos x="T2" y="T3"/>
                  </a:cxn>
                  <a:cxn ang="0">
                    <a:pos x="T4" y="T5"/>
                  </a:cxn>
                  <a:cxn ang="0">
                    <a:pos x="T6" y="T7"/>
                  </a:cxn>
                  <a:cxn ang="0">
                    <a:pos x="T8" y="T9"/>
                  </a:cxn>
                </a:cxnLst>
                <a:rect l="0" t="0" r="r" b="b"/>
                <a:pathLst>
                  <a:path w="502" h="322">
                    <a:moveTo>
                      <a:pt x="0" y="0"/>
                    </a:moveTo>
                    <a:lnTo>
                      <a:pt x="0" y="321"/>
                    </a:lnTo>
                    <a:lnTo>
                      <a:pt x="501" y="321"/>
                    </a:lnTo>
                    <a:lnTo>
                      <a:pt x="501" y="0"/>
                    </a:lnTo>
                    <a:lnTo>
                      <a:pt x="0" y="0"/>
                    </a:lnTo>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8" name="Freeform 390">
                <a:extLst>
                  <a:ext uri="{FF2B5EF4-FFF2-40B4-BE49-F238E27FC236}">
                    <a16:creationId xmlns:a16="http://schemas.microsoft.com/office/drawing/2014/main" xmlns="" id="{B322782E-930C-AD45-ACF1-8A3C4CC4FFD2}"/>
                  </a:ext>
                </a:extLst>
              </p:cNvPr>
              <p:cNvSpPr>
                <a:spLocks noChangeArrowheads="1"/>
              </p:cNvSpPr>
              <p:nvPr/>
            </p:nvSpPr>
            <p:spPr bwMode="auto">
              <a:xfrm>
                <a:off x="7421469" y="1980645"/>
                <a:ext cx="255588" cy="17463"/>
              </a:xfrm>
              <a:custGeom>
                <a:avLst/>
                <a:gdLst>
                  <a:gd name="T0" fmla="*/ 711 w 712"/>
                  <a:gd name="T1" fmla="*/ 49 h 50"/>
                  <a:gd name="T2" fmla="*/ 0 w 712"/>
                  <a:gd name="T3" fmla="*/ 49 h 50"/>
                  <a:gd name="T4" fmla="*/ 0 w 712"/>
                  <a:gd name="T5" fmla="*/ 0 h 50"/>
                  <a:gd name="T6" fmla="*/ 711 w 712"/>
                  <a:gd name="T7" fmla="*/ 0 h 50"/>
                  <a:gd name="T8" fmla="*/ 711 w 712"/>
                  <a:gd name="T9" fmla="*/ 49 h 50"/>
                </a:gdLst>
                <a:ahLst/>
                <a:cxnLst>
                  <a:cxn ang="0">
                    <a:pos x="T0" y="T1"/>
                  </a:cxn>
                  <a:cxn ang="0">
                    <a:pos x="T2" y="T3"/>
                  </a:cxn>
                  <a:cxn ang="0">
                    <a:pos x="T4" y="T5"/>
                  </a:cxn>
                  <a:cxn ang="0">
                    <a:pos x="T6" y="T7"/>
                  </a:cxn>
                  <a:cxn ang="0">
                    <a:pos x="T8" y="T9"/>
                  </a:cxn>
                </a:cxnLst>
                <a:rect l="0" t="0" r="r" b="b"/>
                <a:pathLst>
                  <a:path w="712" h="50">
                    <a:moveTo>
                      <a:pt x="711" y="49"/>
                    </a:moveTo>
                    <a:lnTo>
                      <a:pt x="0" y="49"/>
                    </a:lnTo>
                    <a:lnTo>
                      <a:pt x="0" y="0"/>
                    </a:lnTo>
                    <a:lnTo>
                      <a:pt x="711" y="0"/>
                    </a:lnTo>
                    <a:lnTo>
                      <a:pt x="711" y="49"/>
                    </a:lnTo>
                  </a:path>
                </a:pathLst>
              </a:custGeom>
              <a:solidFill>
                <a:srgbClr val="C01818"/>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9" name="Freeform 391">
                <a:extLst>
                  <a:ext uri="{FF2B5EF4-FFF2-40B4-BE49-F238E27FC236}">
                    <a16:creationId xmlns:a16="http://schemas.microsoft.com/office/drawing/2014/main" xmlns="" id="{B4CFC87E-30B8-EE42-8F94-95F01E5D8616}"/>
                  </a:ext>
                </a:extLst>
              </p:cNvPr>
              <p:cNvSpPr>
                <a:spLocks noChangeArrowheads="1"/>
              </p:cNvSpPr>
              <p:nvPr/>
            </p:nvSpPr>
            <p:spPr bwMode="auto">
              <a:xfrm>
                <a:off x="7772307" y="1804433"/>
                <a:ext cx="88900" cy="155575"/>
              </a:xfrm>
              <a:custGeom>
                <a:avLst/>
                <a:gdLst>
                  <a:gd name="T0" fmla="*/ 0 w 248"/>
                  <a:gd name="T1" fmla="*/ 0 h 432"/>
                  <a:gd name="T2" fmla="*/ 0 w 248"/>
                  <a:gd name="T3" fmla="*/ 431 h 432"/>
                  <a:gd name="T4" fmla="*/ 247 w 248"/>
                  <a:gd name="T5" fmla="*/ 431 h 432"/>
                  <a:gd name="T6" fmla="*/ 247 w 248"/>
                  <a:gd name="T7" fmla="*/ 0 h 432"/>
                  <a:gd name="T8" fmla="*/ 0 w 248"/>
                  <a:gd name="T9" fmla="*/ 0 h 432"/>
                </a:gdLst>
                <a:ahLst/>
                <a:cxnLst>
                  <a:cxn ang="0">
                    <a:pos x="T0" y="T1"/>
                  </a:cxn>
                  <a:cxn ang="0">
                    <a:pos x="T2" y="T3"/>
                  </a:cxn>
                  <a:cxn ang="0">
                    <a:pos x="T4" y="T5"/>
                  </a:cxn>
                  <a:cxn ang="0">
                    <a:pos x="T6" y="T7"/>
                  </a:cxn>
                  <a:cxn ang="0">
                    <a:pos x="T8" y="T9"/>
                  </a:cxn>
                </a:cxnLst>
                <a:rect l="0" t="0" r="r" b="b"/>
                <a:pathLst>
                  <a:path w="248" h="432">
                    <a:moveTo>
                      <a:pt x="0" y="0"/>
                    </a:moveTo>
                    <a:lnTo>
                      <a:pt x="0" y="431"/>
                    </a:lnTo>
                    <a:lnTo>
                      <a:pt x="247" y="431"/>
                    </a:lnTo>
                    <a:lnTo>
                      <a:pt x="247" y="0"/>
                    </a:lnTo>
                    <a:lnTo>
                      <a:pt x="0" y="0"/>
                    </a:lnTo>
                  </a:path>
                </a:pathLst>
              </a:custGeom>
              <a:solidFill>
                <a:srgbClr val="DCDCDC"/>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0" name="Freeform 392">
                <a:extLst>
                  <a:ext uri="{FF2B5EF4-FFF2-40B4-BE49-F238E27FC236}">
                    <a16:creationId xmlns:a16="http://schemas.microsoft.com/office/drawing/2014/main" xmlns="" id="{1E9FD947-0BF3-A348-B977-8A1951F44813}"/>
                  </a:ext>
                </a:extLst>
              </p:cNvPr>
              <p:cNvSpPr>
                <a:spLocks noChangeArrowheads="1"/>
              </p:cNvSpPr>
              <p:nvPr/>
            </p:nvSpPr>
            <p:spPr bwMode="auto">
              <a:xfrm>
                <a:off x="7756432" y="1785383"/>
                <a:ext cx="123825" cy="190500"/>
              </a:xfrm>
              <a:custGeom>
                <a:avLst/>
                <a:gdLst>
                  <a:gd name="T0" fmla="*/ 0 w 342"/>
                  <a:gd name="T1" fmla="*/ 0 h 531"/>
                  <a:gd name="T2" fmla="*/ 0 w 342"/>
                  <a:gd name="T3" fmla="*/ 530 h 531"/>
                  <a:gd name="T4" fmla="*/ 341 w 342"/>
                  <a:gd name="T5" fmla="*/ 530 h 531"/>
                  <a:gd name="T6" fmla="*/ 341 w 342"/>
                  <a:gd name="T7" fmla="*/ 0 h 531"/>
                  <a:gd name="T8" fmla="*/ 0 w 342"/>
                  <a:gd name="T9" fmla="*/ 0 h 531"/>
                  <a:gd name="T10" fmla="*/ 292 w 342"/>
                  <a:gd name="T11" fmla="*/ 50 h 531"/>
                  <a:gd name="T12" fmla="*/ 292 w 342"/>
                  <a:gd name="T13" fmla="*/ 469 h 531"/>
                  <a:gd name="T14" fmla="*/ 45 w 342"/>
                  <a:gd name="T15" fmla="*/ 469 h 531"/>
                  <a:gd name="T16" fmla="*/ 45 w 342"/>
                  <a:gd name="T17" fmla="*/ 50 h 531"/>
                  <a:gd name="T18" fmla="*/ 292 w 342"/>
                  <a:gd name="T19" fmla="*/ 50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2" h="531">
                    <a:moveTo>
                      <a:pt x="0" y="0"/>
                    </a:moveTo>
                    <a:lnTo>
                      <a:pt x="0" y="530"/>
                    </a:lnTo>
                    <a:lnTo>
                      <a:pt x="341" y="530"/>
                    </a:lnTo>
                    <a:lnTo>
                      <a:pt x="341" y="0"/>
                    </a:lnTo>
                    <a:lnTo>
                      <a:pt x="0" y="0"/>
                    </a:lnTo>
                    <a:close/>
                    <a:moveTo>
                      <a:pt x="292" y="50"/>
                    </a:moveTo>
                    <a:lnTo>
                      <a:pt x="292" y="469"/>
                    </a:lnTo>
                    <a:lnTo>
                      <a:pt x="45" y="469"/>
                    </a:lnTo>
                    <a:lnTo>
                      <a:pt x="45" y="50"/>
                    </a:lnTo>
                    <a:lnTo>
                      <a:pt x="292" y="50"/>
                    </a:lnTo>
                    <a:close/>
                  </a:path>
                </a:pathLst>
              </a:custGeom>
              <a:solidFill>
                <a:srgbClr val="C01818"/>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1" name="Freeform 393">
                <a:extLst>
                  <a:ext uri="{FF2B5EF4-FFF2-40B4-BE49-F238E27FC236}">
                    <a16:creationId xmlns:a16="http://schemas.microsoft.com/office/drawing/2014/main" xmlns="" id="{4A6F6B8A-C35F-D042-BE55-18820D2D9F45}"/>
                  </a:ext>
                </a:extLst>
              </p:cNvPr>
              <p:cNvSpPr>
                <a:spLocks noChangeArrowheads="1"/>
              </p:cNvSpPr>
              <p:nvPr/>
            </p:nvSpPr>
            <p:spPr bwMode="auto">
              <a:xfrm>
                <a:off x="7811994" y="1958420"/>
                <a:ext cx="9525" cy="7938"/>
              </a:xfrm>
              <a:custGeom>
                <a:avLst/>
                <a:gdLst>
                  <a:gd name="T0" fmla="*/ 12 w 26"/>
                  <a:gd name="T1" fmla="*/ 21 h 22"/>
                  <a:gd name="T2" fmla="*/ 12 w 26"/>
                  <a:gd name="T3" fmla="*/ 21 h 22"/>
                  <a:gd name="T4" fmla="*/ 25 w 26"/>
                  <a:gd name="T5" fmla="*/ 12 h 22"/>
                  <a:gd name="T6" fmla="*/ 12 w 26"/>
                  <a:gd name="T7" fmla="*/ 0 h 22"/>
                  <a:gd name="T8" fmla="*/ 0 w 26"/>
                  <a:gd name="T9" fmla="*/ 12 h 22"/>
                  <a:gd name="T10" fmla="*/ 12 w 26"/>
                  <a:gd name="T11" fmla="*/ 21 h 22"/>
                </a:gdLst>
                <a:ahLst/>
                <a:cxnLst>
                  <a:cxn ang="0">
                    <a:pos x="T0" y="T1"/>
                  </a:cxn>
                  <a:cxn ang="0">
                    <a:pos x="T2" y="T3"/>
                  </a:cxn>
                  <a:cxn ang="0">
                    <a:pos x="T4" y="T5"/>
                  </a:cxn>
                  <a:cxn ang="0">
                    <a:pos x="T6" y="T7"/>
                  </a:cxn>
                  <a:cxn ang="0">
                    <a:pos x="T8" y="T9"/>
                  </a:cxn>
                  <a:cxn ang="0">
                    <a:pos x="T10" y="T11"/>
                  </a:cxn>
                </a:cxnLst>
                <a:rect l="0" t="0" r="r" b="b"/>
                <a:pathLst>
                  <a:path w="26" h="22">
                    <a:moveTo>
                      <a:pt x="12" y="21"/>
                    </a:moveTo>
                    <a:lnTo>
                      <a:pt x="12" y="21"/>
                    </a:lnTo>
                    <a:cubicBezTo>
                      <a:pt x="21" y="21"/>
                      <a:pt x="25" y="17"/>
                      <a:pt x="25" y="12"/>
                    </a:cubicBezTo>
                    <a:cubicBezTo>
                      <a:pt x="25" y="4"/>
                      <a:pt x="21" y="0"/>
                      <a:pt x="12" y="0"/>
                    </a:cubicBezTo>
                    <a:cubicBezTo>
                      <a:pt x="4" y="0"/>
                      <a:pt x="0" y="4"/>
                      <a:pt x="0" y="12"/>
                    </a:cubicBezTo>
                    <a:cubicBezTo>
                      <a:pt x="0" y="17"/>
                      <a:pt x="4" y="21"/>
                      <a:pt x="12" y="21"/>
                    </a:cubicBezTo>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grpSp>
        <p:sp>
          <p:nvSpPr>
            <p:cNvPr id="50" name="Rectangle 49">
              <a:extLst>
                <a:ext uri="{FF2B5EF4-FFF2-40B4-BE49-F238E27FC236}">
                  <a16:creationId xmlns:a16="http://schemas.microsoft.com/office/drawing/2014/main" xmlns="" id="{F6CBB6C7-32E7-B541-AB53-C4820B139C4B}"/>
                </a:ext>
              </a:extLst>
            </p:cNvPr>
            <p:cNvSpPr/>
            <p:nvPr/>
          </p:nvSpPr>
          <p:spPr>
            <a:xfrm>
              <a:off x="4747816" y="4401806"/>
              <a:ext cx="1439946" cy="267766"/>
            </a:xfrm>
            <a:prstGeom prst="rect">
              <a:avLst/>
            </a:prstGeom>
          </p:spPr>
          <p:txBody>
            <a:bodyPr wrap="none">
              <a:spAutoFit/>
            </a:bodyPr>
            <a:lstStyle/>
            <a:p>
              <a:pPr algn="ctr">
                <a:lnSpc>
                  <a:spcPct val="95000"/>
                </a:lnSpc>
              </a:pPr>
              <a:r>
                <a:rPr lang="en-US" sz="1200" dirty="0"/>
                <a:t>Managed Devices</a:t>
              </a:r>
            </a:p>
          </p:txBody>
        </p:sp>
      </p:grpSp>
      <p:grpSp>
        <p:nvGrpSpPr>
          <p:cNvPr id="7" name="Group 6">
            <a:extLst>
              <a:ext uri="{FF2B5EF4-FFF2-40B4-BE49-F238E27FC236}">
                <a16:creationId xmlns:a16="http://schemas.microsoft.com/office/drawing/2014/main" xmlns="" id="{306C5F2F-31F6-1545-BA9E-2D9ACF13D0B7}"/>
              </a:ext>
            </a:extLst>
          </p:cNvPr>
          <p:cNvGrpSpPr/>
          <p:nvPr/>
        </p:nvGrpSpPr>
        <p:grpSpPr>
          <a:xfrm>
            <a:off x="5095875" y="953743"/>
            <a:ext cx="1724026" cy="322269"/>
            <a:chOff x="4791075" y="953743"/>
            <a:chExt cx="1724026" cy="322269"/>
          </a:xfrm>
        </p:grpSpPr>
        <p:cxnSp>
          <p:nvCxnSpPr>
            <p:cNvPr id="71" name="Straight Connector 70">
              <a:extLst>
                <a:ext uri="{FF2B5EF4-FFF2-40B4-BE49-F238E27FC236}">
                  <a16:creationId xmlns:a16="http://schemas.microsoft.com/office/drawing/2014/main" xmlns="" id="{4426B83C-707A-A140-B322-F936013E57C7}"/>
                </a:ext>
              </a:extLst>
            </p:cNvPr>
            <p:cNvCxnSpPr>
              <a:cxnSpLocks/>
            </p:cNvCxnSpPr>
            <p:nvPr/>
          </p:nvCxnSpPr>
          <p:spPr>
            <a:xfrm flipH="1">
              <a:off x="4791075" y="953743"/>
              <a:ext cx="1724026" cy="7197"/>
            </a:xfrm>
            <a:prstGeom prst="line">
              <a:avLst/>
            </a:prstGeom>
            <a:noFill/>
            <a:ln w="22225" cap="flat">
              <a:solidFill>
                <a:schemeClr val="accent6"/>
              </a:solidFill>
              <a:prstDash val="sysDash"/>
              <a:miter/>
              <a:headEnd type="oval" w="lg" len="lg"/>
              <a:tailEnd type="oval" w="lg" len="lg"/>
            </a:ln>
          </p:spPr>
        </p:cxnSp>
        <p:sp>
          <p:nvSpPr>
            <p:cNvPr id="74" name="TextBox 73">
              <a:extLst>
                <a:ext uri="{FF2B5EF4-FFF2-40B4-BE49-F238E27FC236}">
                  <a16:creationId xmlns:a16="http://schemas.microsoft.com/office/drawing/2014/main" xmlns="" id="{D84277C7-7F2A-CA41-8E33-181C70333D45}"/>
                </a:ext>
              </a:extLst>
            </p:cNvPr>
            <p:cNvSpPr txBox="1"/>
            <p:nvPr/>
          </p:nvSpPr>
          <p:spPr>
            <a:xfrm>
              <a:off x="5136669" y="953780"/>
              <a:ext cx="1132962" cy="322232"/>
            </a:xfrm>
            <a:prstGeom prst="rect">
              <a:avLst/>
            </a:prstGeom>
          </p:spPr>
          <p:txBody>
            <a:bodyPr vert="horz" wrap="square" lIns="68580" tIns="34290" rIns="68580" bIns="34290" rtlCol="0" anchor="ctr">
              <a:noAutofit/>
            </a:bodyPr>
            <a:lstStyle>
              <a:defPPr>
                <a:defRPr lang="en-US"/>
              </a:defPPr>
              <a:lvl1pPr>
                <a:defRPr sz="1050" b="1" kern="0">
                  <a:solidFill>
                    <a:schemeClr val="accent6"/>
                  </a:solidFill>
                </a:defRPr>
              </a:lvl1pPr>
            </a:lstStyle>
            <a:p>
              <a:r>
                <a:rPr lang="en-US" dirty="0"/>
                <a:t>Sky  Link</a:t>
              </a:r>
            </a:p>
          </p:txBody>
        </p:sp>
      </p:grpSp>
      <p:grpSp>
        <p:nvGrpSpPr>
          <p:cNvPr id="77" name="Group 4">
            <a:extLst>
              <a:ext uri="{FF2B5EF4-FFF2-40B4-BE49-F238E27FC236}">
                <a16:creationId xmlns:a16="http://schemas.microsoft.com/office/drawing/2014/main" xmlns="" id="{C0718A0D-5331-9546-8E95-40CF3D11C7AA}"/>
              </a:ext>
            </a:extLst>
          </p:cNvPr>
          <p:cNvGrpSpPr>
            <a:grpSpLocks noChangeAspect="1"/>
          </p:cNvGrpSpPr>
          <p:nvPr/>
        </p:nvGrpSpPr>
        <p:grpSpPr bwMode="auto">
          <a:xfrm>
            <a:off x="7434793" y="1199919"/>
            <a:ext cx="329479" cy="428009"/>
            <a:chOff x="3352" y="1077"/>
            <a:chExt cx="1050" cy="1364"/>
          </a:xfrm>
        </p:grpSpPr>
        <p:sp>
          <p:nvSpPr>
            <p:cNvPr id="78" name="Freeform 5">
              <a:extLst>
                <a:ext uri="{FF2B5EF4-FFF2-40B4-BE49-F238E27FC236}">
                  <a16:creationId xmlns:a16="http://schemas.microsoft.com/office/drawing/2014/main" xmlns="" id="{39981BC8-8DE0-2347-9D7C-BE88A5C99395}"/>
                </a:ext>
              </a:extLst>
            </p:cNvPr>
            <p:cNvSpPr>
              <a:spLocks/>
            </p:cNvSpPr>
            <p:nvPr/>
          </p:nvSpPr>
          <p:spPr bwMode="auto">
            <a:xfrm>
              <a:off x="3424" y="1149"/>
              <a:ext cx="906" cy="1220"/>
            </a:xfrm>
            <a:custGeom>
              <a:avLst/>
              <a:gdLst>
                <a:gd name="T0" fmla="*/ 0 w 906"/>
                <a:gd name="T1" fmla="*/ 1220 h 1220"/>
                <a:gd name="T2" fmla="*/ 0 w 906"/>
                <a:gd name="T3" fmla="*/ 0 h 1220"/>
                <a:gd name="T4" fmla="*/ 676 w 906"/>
                <a:gd name="T5" fmla="*/ 0 h 1220"/>
                <a:gd name="T6" fmla="*/ 676 w 906"/>
                <a:gd name="T7" fmla="*/ 230 h 1220"/>
                <a:gd name="T8" fmla="*/ 906 w 906"/>
                <a:gd name="T9" fmla="*/ 230 h 1220"/>
                <a:gd name="T10" fmla="*/ 906 w 906"/>
                <a:gd name="T11" fmla="*/ 1220 h 1220"/>
                <a:gd name="T12" fmla="*/ 0 w 906"/>
                <a:gd name="T13" fmla="*/ 1220 h 1220"/>
              </a:gdLst>
              <a:ahLst/>
              <a:cxnLst>
                <a:cxn ang="0">
                  <a:pos x="T0" y="T1"/>
                </a:cxn>
                <a:cxn ang="0">
                  <a:pos x="T2" y="T3"/>
                </a:cxn>
                <a:cxn ang="0">
                  <a:pos x="T4" y="T5"/>
                </a:cxn>
                <a:cxn ang="0">
                  <a:pos x="T6" y="T7"/>
                </a:cxn>
                <a:cxn ang="0">
                  <a:pos x="T8" y="T9"/>
                </a:cxn>
                <a:cxn ang="0">
                  <a:pos x="T10" y="T11"/>
                </a:cxn>
                <a:cxn ang="0">
                  <a:pos x="T12" y="T13"/>
                </a:cxn>
              </a:cxnLst>
              <a:rect l="0" t="0" r="r" b="b"/>
              <a:pathLst>
                <a:path w="906" h="1220">
                  <a:moveTo>
                    <a:pt x="0" y="1220"/>
                  </a:moveTo>
                  <a:lnTo>
                    <a:pt x="0" y="0"/>
                  </a:lnTo>
                  <a:lnTo>
                    <a:pt x="676" y="0"/>
                  </a:lnTo>
                  <a:lnTo>
                    <a:pt x="676" y="230"/>
                  </a:lnTo>
                  <a:lnTo>
                    <a:pt x="906" y="230"/>
                  </a:lnTo>
                  <a:lnTo>
                    <a:pt x="906" y="1220"/>
                  </a:lnTo>
                  <a:lnTo>
                    <a:pt x="0" y="122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79" name="Freeform 6">
              <a:extLst>
                <a:ext uri="{FF2B5EF4-FFF2-40B4-BE49-F238E27FC236}">
                  <a16:creationId xmlns:a16="http://schemas.microsoft.com/office/drawing/2014/main" xmlns="" id="{5ED2E41B-B224-6040-B0A0-2169106251C7}"/>
                </a:ext>
              </a:extLst>
            </p:cNvPr>
            <p:cNvSpPr>
              <a:spLocks/>
            </p:cNvSpPr>
            <p:nvPr/>
          </p:nvSpPr>
          <p:spPr bwMode="auto">
            <a:xfrm>
              <a:off x="3877" y="1149"/>
              <a:ext cx="453" cy="1220"/>
            </a:xfrm>
            <a:custGeom>
              <a:avLst/>
              <a:gdLst>
                <a:gd name="T0" fmla="*/ 223 w 453"/>
                <a:gd name="T1" fmla="*/ 230 h 1220"/>
                <a:gd name="T2" fmla="*/ 223 w 453"/>
                <a:gd name="T3" fmla="*/ 0 h 1220"/>
                <a:gd name="T4" fmla="*/ 0 w 453"/>
                <a:gd name="T5" fmla="*/ 0 h 1220"/>
                <a:gd name="T6" fmla="*/ 0 w 453"/>
                <a:gd name="T7" fmla="*/ 1220 h 1220"/>
                <a:gd name="T8" fmla="*/ 453 w 453"/>
                <a:gd name="T9" fmla="*/ 1220 h 1220"/>
                <a:gd name="T10" fmla="*/ 453 w 453"/>
                <a:gd name="T11" fmla="*/ 230 h 1220"/>
                <a:gd name="T12" fmla="*/ 223 w 453"/>
                <a:gd name="T13" fmla="*/ 230 h 1220"/>
              </a:gdLst>
              <a:ahLst/>
              <a:cxnLst>
                <a:cxn ang="0">
                  <a:pos x="T0" y="T1"/>
                </a:cxn>
                <a:cxn ang="0">
                  <a:pos x="T2" y="T3"/>
                </a:cxn>
                <a:cxn ang="0">
                  <a:pos x="T4" y="T5"/>
                </a:cxn>
                <a:cxn ang="0">
                  <a:pos x="T6" y="T7"/>
                </a:cxn>
                <a:cxn ang="0">
                  <a:pos x="T8" y="T9"/>
                </a:cxn>
                <a:cxn ang="0">
                  <a:pos x="T10" y="T11"/>
                </a:cxn>
                <a:cxn ang="0">
                  <a:pos x="T12" y="T13"/>
                </a:cxn>
              </a:cxnLst>
              <a:rect l="0" t="0" r="r" b="b"/>
              <a:pathLst>
                <a:path w="453" h="1220">
                  <a:moveTo>
                    <a:pt x="223" y="230"/>
                  </a:moveTo>
                  <a:lnTo>
                    <a:pt x="223" y="0"/>
                  </a:lnTo>
                  <a:lnTo>
                    <a:pt x="0" y="0"/>
                  </a:lnTo>
                  <a:lnTo>
                    <a:pt x="0" y="1220"/>
                  </a:lnTo>
                  <a:lnTo>
                    <a:pt x="453" y="1220"/>
                  </a:lnTo>
                  <a:lnTo>
                    <a:pt x="453" y="230"/>
                  </a:lnTo>
                  <a:lnTo>
                    <a:pt x="223" y="230"/>
                  </a:lnTo>
                  <a:close/>
                </a:path>
              </a:pathLst>
            </a:custGeom>
            <a:solidFill>
              <a:schemeClr val="bg1">
                <a:lumMod val="8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80" name="Freeform 8">
              <a:extLst>
                <a:ext uri="{FF2B5EF4-FFF2-40B4-BE49-F238E27FC236}">
                  <a16:creationId xmlns:a16="http://schemas.microsoft.com/office/drawing/2014/main" xmlns="" id="{AC8ACF2F-B2EE-3242-A21B-7071793A4A68}"/>
                </a:ext>
              </a:extLst>
            </p:cNvPr>
            <p:cNvSpPr>
              <a:spLocks noEditPoints="1"/>
            </p:cNvSpPr>
            <p:nvPr/>
          </p:nvSpPr>
          <p:spPr bwMode="auto">
            <a:xfrm>
              <a:off x="3352" y="1077"/>
              <a:ext cx="1050" cy="1364"/>
            </a:xfrm>
            <a:custGeom>
              <a:avLst/>
              <a:gdLst>
                <a:gd name="T0" fmla="*/ 803 w 1050"/>
                <a:gd name="T1" fmla="*/ 0 h 1364"/>
                <a:gd name="T2" fmla="*/ 0 w 1050"/>
                <a:gd name="T3" fmla="*/ 0 h 1364"/>
                <a:gd name="T4" fmla="*/ 0 w 1050"/>
                <a:gd name="T5" fmla="*/ 1364 h 1364"/>
                <a:gd name="T6" fmla="*/ 1050 w 1050"/>
                <a:gd name="T7" fmla="*/ 1364 h 1364"/>
                <a:gd name="T8" fmla="*/ 1050 w 1050"/>
                <a:gd name="T9" fmla="*/ 247 h 1364"/>
                <a:gd name="T10" fmla="*/ 803 w 1050"/>
                <a:gd name="T11" fmla="*/ 0 h 1364"/>
                <a:gd name="T12" fmla="*/ 72 w 1050"/>
                <a:gd name="T13" fmla="*/ 1292 h 1364"/>
                <a:gd name="T14" fmla="*/ 72 w 1050"/>
                <a:gd name="T15" fmla="*/ 72 h 1364"/>
                <a:gd name="T16" fmla="*/ 748 w 1050"/>
                <a:gd name="T17" fmla="*/ 72 h 1364"/>
                <a:gd name="T18" fmla="*/ 748 w 1050"/>
                <a:gd name="T19" fmla="*/ 302 h 1364"/>
                <a:gd name="T20" fmla="*/ 978 w 1050"/>
                <a:gd name="T21" fmla="*/ 302 h 1364"/>
                <a:gd name="T22" fmla="*/ 978 w 1050"/>
                <a:gd name="T23" fmla="*/ 1292 h 1364"/>
                <a:gd name="T24" fmla="*/ 72 w 1050"/>
                <a:gd name="T25" fmla="*/ 1292 h 1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50" h="1364">
                  <a:moveTo>
                    <a:pt x="803" y="0"/>
                  </a:moveTo>
                  <a:lnTo>
                    <a:pt x="0" y="0"/>
                  </a:lnTo>
                  <a:lnTo>
                    <a:pt x="0" y="1364"/>
                  </a:lnTo>
                  <a:lnTo>
                    <a:pt x="1050" y="1364"/>
                  </a:lnTo>
                  <a:lnTo>
                    <a:pt x="1050" y="247"/>
                  </a:lnTo>
                  <a:lnTo>
                    <a:pt x="803" y="0"/>
                  </a:lnTo>
                  <a:close/>
                  <a:moveTo>
                    <a:pt x="72" y="1292"/>
                  </a:moveTo>
                  <a:lnTo>
                    <a:pt x="72" y="72"/>
                  </a:lnTo>
                  <a:lnTo>
                    <a:pt x="748" y="72"/>
                  </a:lnTo>
                  <a:lnTo>
                    <a:pt x="748" y="302"/>
                  </a:lnTo>
                  <a:lnTo>
                    <a:pt x="978" y="302"/>
                  </a:lnTo>
                  <a:lnTo>
                    <a:pt x="978" y="1292"/>
                  </a:lnTo>
                  <a:lnTo>
                    <a:pt x="72" y="1292"/>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grpSp>
      <p:sp>
        <p:nvSpPr>
          <p:cNvPr id="96" name="Rectangle 95">
            <a:extLst>
              <a:ext uri="{FF2B5EF4-FFF2-40B4-BE49-F238E27FC236}">
                <a16:creationId xmlns:a16="http://schemas.microsoft.com/office/drawing/2014/main" xmlns="" id="{E984D906-9828-C94F-8F7A-F733E2DE9558}"/>
              </a:ext>
            </a:extLst>
          </p:cNvPr>
          <p:cNvSpPr/>
          <p:nvPr/>
        </p:nvSpPr>
        <p:spPr>
          <a:xfrm>
            <a:off x="7297363" y="1078487"/>
            <a:ext cx="596459" cy="670210"/>
          </a:xfrm>
          <a:prstGeom prst="rect">
            <a:avLst/>
          </a:prstGeom>
          <a:noFill/>
          <a:ln w="25400" cap="sq">
            <a:solidFill>
              <a:schemeClr val="bg2"/>
            </a:solidFill>
            <a:prstDash val="sysDash"/>
          </a:ln>
        </p:spPr>
        <p:txBody>
          <a:bodyPr vert="horz" wrap="square" lIns="68580" tIns="68580" rIns="68580" bIns="68580" numCol="1" rtlCol="0" anchor="t" anchorCtr="0" compatLnSpc="1">
            <a:prstTxWarp prst="textNoShape">
              <a:avLst/>
            </a:prstTxWarp>
          </a:bodyPr>
          <a:lstStyle/>
          <a:p>
            <a:pPr algn="ctr">
              <a:lnSpc>
                <a:spcPct val="95000"/>
              </a:lnSpc>
            </a:pPr>
            <a:endParaRPr lang="en-US" sz="900" dirty="0"/>
          </a:p>
        </p:txBody>
      </p:sp>
      <p:grpSp>
        <p:nvGrpSpPr>
          <p:cNvPr id="97" name="Group 96">
            <a:extLst>
              <a:ext uri="{FF2B5EF4-FFF2-40B4-BE49-F238E27FC236}">
                <a16:creationId xmlns:a16="http://schemas.microsoft.com/office/drawing/2014/main" xmlns="" id="{13C36DFB-A725-C340-A607-4934F07F3983}"/>
              </a:ext>
            </a:extLst>
          </p:cNvPr>
          <p:cNvGrpSpPr/>
          <p:nvPr/>
        </p:nvGrpSpPr>
        <p:grpSpPr>
          <a:xfrm>
            <a:off x="7633425" y="1473235"/>
            <a:ext cx="190919" cy="190919"/>
            <a:chOff x="10301205" y="1710196"/>
            <a:chExt cx="280015" cy="280015"/>
          </a:xfrm>
        </p:grpSpPr>
        <p:sp>
          <p:nvSpPr>
            <p:cNvPr id="98" name="Oval 97">
              <a:extLst>
                <a:ext uri="{FF2B5EF4-FFF2-40B4-BE49-F238E27FC236}">
                  <a16:creationId xmlns:a16="http://schemas.microsoft.com/office/drawing/2014/main" xmlns="" id="{1E6DD859-3F84-3A40-B8F2-D02B49D60CFC}"/>
                </a:ext>
              </a:extLst>
            </p:cNvPr>
            <p:cNvSpPr/>
            <p:nvPr/>
          </p:nvSpPr>
          <p:spPr>
            <a:xfrm>
              <a:off x="10301205" y="1710196"/>
              <a:ext cx="280015" cy="280015"/>
            </a:xfrm>
            <a:prstGeom prst="ellipse">
              <a:avLst/>
            </a:prstGeom>
            <a:solidFill>
              <a:schemeClr val="bg2"/>
            </a:solidFill>
            <a:ln w="22225">
              <a:noFill/>
            </a:ln>
          </p:spPr>
          <p:txBody>
            <a:bodyPr vert="horz" wrap="square" lIns="68580" tIns="68580" rIns="68580" bIns="68580" numCol="1" rtlCol="0" anchor="t" anchorCtr="0" compatLnSpc="1">
              <a:prstTxWarp prst="textNoShape">
                <a:avLst/>
              </a:prstTxWarp>
            </a:bodyPr>
            <a:lstStyle/>
            <a:p>
              <a:pPr algn="ctr">
                <a:lnSpc>
                  <a:spcPct val="95000"/>
                </a:lnSpc>
              </a:pPr>
              <a:endParaRPr lang="en-US" sz="900" dirty="0"/>
            </a:p>
          </p:txBody>
        </p:sp>
        <p:sp>
          <p:nvSpPr>
            <p:cNvPr id="99" name="Freeform 16">
              <a:extLst>
                <a:ext uri="{FF2B5EF4-FFF2-40B4-BE49-F238E27FC236}">
                  <a16:creationId xmlns:a16="http://schemas.microsoft.com/office/drawing/2014/main" xmlns="" id="{2704E35B-FFE1-464F-8386-0FF84B3FFA2D}"/>
                </a:ext>
              </a:extLst>
            </p:cNvPr>
            <p:cNvSpPr>
              <a:spLocks/>
            </p:cNvSpPr>
            <p:nvPr/>
          </p:nvSpPr>
          <p:spPr bwMode="auto">
            <a:xfrm>
              <a:off x="10349885" y="1762652"/>
              <a:ext cx="179198" cy="177230"/>
            </a:xfrm>
            <a:custGeom>
              <a:avLst/>
              <a:gdLst>
                <a:gd name="T0" fmla="*/ 91 w 91"/>
                <a:gd name="T1" fmla="*/ 8 h 90"/>
                <a:gd name="T2" fmla="*/ 84 w 91"/>
                <a:gd name="T3" fmla="*/ 0 h 90"/>
                <a:gd name="T4" fmla="*/ 45 w 91"/>
                <a:gd name="T5" fmla="*/ 38 h 90"/>
                <a:gd name="T6" fmla="*/ 8 w 91"/>
                <a:gd name="T7" fmla="*/ 0 h 90"/>
                <a:gd name="T8" fmla="*/ 0 w 91"/>
                <a:gd name="T9" fmla="*/ 8 h 90"/>
                <a:gd name="T10" fmla="*/ 38 w 91"/>
                <a:gd name="T11" fmla="*/ 45 h 90"/>
                <a:gd name="T12" fmla="*/ 0 w 91"/>
                <a:gd name="T13" fmla="*/ 82 h 90"/>
                <a:gd name="T14" fmla="*/ 8 w 91"/>
                <a:gd name="T15" fmla="*/ 90 h 90"/>
                <a:gd name="T16" fmla="*/ 45 w 91"/>
                <a:gd name="T17" fmla="*/ 52 h 90"/>
                <a:gd name="T18" fmla="*/ 84 w 91"/>
                <a:gd name="T19" fmla="*/ 90 h 90"/>
                <a:gd name="T20" fmla="*/ 91 w 91"/>
                <a:gd name="T21" fmla="*/ 82 h 90"/>
                <a:gd name="T22" fmla="*/ 52 w 91"/>
                <a:gd name="T23" fmla="*/ 45 h 90"/>
                <a:gd name="T24" fmla="*/ 91 w 91"/>
                <a:gd name="T25" fmla="*/ 8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1" h="90">
                  <a:moveTo>
                    <a:pt x="91" y="8"/>
                  </a:moveTo>
                  <a:lnTo>
                    <a:pt x="84" y="0"/>
                  </a:lnTo>
                  <a:lnTo>
                    <a:pt x="45" y="38"/>
                  </a:lnTo>
                  <a:lnTo>
                    <a:pt x="8" y="0"/>
                  </a:lnTo>
                  <a:lnTo>
                    <a:pt x="0" y="8"/>
                  </a:lnTo>
                  <a:lnTo>
                    <a:pt x="38" y="45"/>
                  </a:lnTo>
                  <a:lnTo>
                    <a:pt x="0" y="82"/>
                  </a:lnTo>
                  <a:lnTo>
                    <a:pt x="8" y="90"/>
                  </a:lnTo>
                  <a:lnTo>
                    <a:pt x="45" y="52"/>
                  </a:lnTo>
                  <a:lnTo>
                    <a:pt x="84" y="90"/>
                  </a:lnTo>
                  <a:lnTo>
                    <a:pt x="91" y="82"/>
                  </a:lnTo>
                  <a:lnTo>
                    <a:pt x="52" y="45"/>
                  </a:lnTo>
                  <a:lnTo>
                    <a:pt x="91" y="8"/>
                  </a:lnTo>
                  <a:close/>
                </a:path>
              </a:pathLst>
            </a:custGeom>
            <a:solidFill>
              <a:schemeClr val="bg1"/>
            </a:solidFill>
            <a:ln>
              <a:noFill/>
            </a:ln>
          </p:spPr>
          <p:txBody>
            <a:bodyPr vert="horz" wrap="square" lIns="68580" tIns="34290" rIns="68580" bIns="34290" numCol="1" anchor="t" anchorCtr="0" compatLnSpc="1">
              <a:prstTxWarp prst="textNoShape">
                <a:avLst/>
              </a:prstTxWarp>
            </a:bodyPr>
            <a:lstStyle/>
            <a:p>
              <a:endParaRPr lang="en-US" sz="1350"/>
            </a:p>
          </p:txBody>
        </p:sp>
      </p:grpSp>
      <p:sp>
        <p:nvSpPr>
          <p:cNvPr id="110" name="Freeform 163">
            <a:extLst>
              <a:ext uri="{FF2B5EF4-FFF2-40B4-BE49-F238E27FC236}">
                <a16:creationId xmlns:a16="http://schemas.microsoft.com/office/drawing/2014/main" xmlns="" id="{42D8CFF6-78D3-7645-B301-43F6B0E92125}"/>
              </a:ext>
            </a:extLst>
          </p:cNvPr>
          <p:cNvSpPr>
            <a:spLocks noChangeAspect="1"/>
          </p:cNvSpPr>
          <p:nvPr/>
        </p:nvSpPr>
        <p:spPr bwMode="auto">
          <a:xfrm>
            <a:off x="3073448" y="602171"/>
            <a:ext cx="2345428" cy="1303016"/>
          </a:xfrm>
          <a:custGeom>
            <a:avLst/>
            <a:gdLst>
              <a:gd name="T0" fmla="*/ 103 w 684"/>
              <a:gd name="T1" fmla="*/ 191 h 377"/>
              <a:gd name="T2" fmla="*/ 1 w 684"/>
              <a:gd name="T3" fmla="*/ 274 h 377"/>
              <a:gd name="T4" fmla="*/ 23 w 684"/>
              <a:gd name="T5" fmla="*/ 342 h 377"/>
              <a:gd name="T6" fmla="*/ 128 w 684"/>
              <a:gd name="T7" fmla="*/ 377 h 377"/>
              <a:gd name="T8" fmla="*/ 128 w 684"/>
              <a:gd name="T9" fmla="*/ 377 h 377"/>
              <a:gd name="T10" fmla="*/ 139 w 684"/>
              <a:gd name="T11" fmla="*/ 377 h 377"/>
              <a:gd name="T12" fmla="*/ 141 w 684"/>
              <a:gd name="T13" fmla="*/ 377 h 377"/>
              <a:gd name="T14" fmla="*/ 525 w 684"/>
              <a:gd name="T15" fmla="*/ 377 h 377"/>
              <a:gd name="T16" fmla="*/ 532 w 684"/>
              <a:gd name="T17" fmla="*/ 377 h 377"/>
              <a:gd name="T18" fmla="*/ 683 w 684"/>
              <a:gd name="T19" fmla="*/ 254 h 377"/>
              <a:gd name="T20" fmla="*/ 576 w 684"/>
              <a:gd name="T21" fmla="*/ 131 h 377"/>
              <a:gd name="T22" fmla="*/ 562 w 684"/>
              <a:gd name="T23" fmla="*/ 130 h 377"/>
              <a:gd name="T24" fmla="*/ 560 w 684"/>
              <a:gd name="T25" fmla="*/ 117 h 377"/>
              <a:gd name="T26" fmla="*/ 426 w 684"/>
              <a:gd name="T27" fmla="*/ 1 h 377"/>
              <a:gd name="T28" fmla="*/ 408 w 684"/>
              <a:gd name="T29" fmla="*/ 0 h 377"/>
              <a:gd name="T30" fmla="*/ 272 w 684"/>
              <a:gd name="T31" fmla="*/ 88 h 377"/>
              <a:gd name="T32" fmla="*/ 260 w 684"/>
              <a:gd name="T33" fmla="*/ 107 h 377"/>
              <a:gd name="T34" fmla="*/ 248 w 684"/>
              <a:gd name="T35" fmla="*/ 103 h 377"/>
              <a:gd name="T36" fmla="*/ 211 w 684"/>
              <a:gd name="T37" fmla="*/ 99 h 377"/>
              <a:gd name="T38" fmla="*/ 126 w 684"/>
              <a:gd name="T39" fmla="*/ 176 h 377"/>
              <a:gd name="T40" fmla="*/ 124 w 684"/>
              <a:gd name="T41" fmla="*/ 192 h 377"/>
              <a:gd name="T42" fmla="*/ 107 w 684"/>
              <a:gd name="T43" fmla="*/ 191 h 377"/>
              <a:gd name="T44" fmla="*/ 103 w 684"/>
              <a:gd name="T45" fmla="*/ 191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84" h="377">
                <a:moveTo>
                  <a:pt x="103" y="191"/>
                </a:moveTo>
                <a:cubicBezTo>
                  <a:pt x="73" y="191"/>
                  <a:pt x="5" y="199"/>
                  <a:pt x="1" y="274"/>
                </a:cubicBezTo>
                <a:cubicBezTo>
                  <a:pt x="0" y="303"/>
                  <a:pt x="7" y="325"/>
                  <a:pt x="23" y="342"/>
                </a:cubicBezTo>
                <a:cubicBezTo>
                  <a:pt x="53" y="374"/>
                  <a:pt x="106" y="377"/>
                  <a:pt x="128" y="377"/>
                </a:cubicBezTo>
                <a:cubicBezTo>
                  <a:pt x="128" y="377"/>
                  <a:pt x="128" y="377"/>
                  <a:pt x="128" y="377"/>
                </a:cubicBezTo>
                <a:cubicBezTo>
                  <a:pt x="135" y="377"/>
                  <a:pt x="139" y="377"/>
                  <a:pt x="139" y="377"/>
                </a:cubicBezTo>
                <a:cubicBezTo>
                  <a:pt x="141" y="377"/>
                  <a:pt x="141" y="377"/>
                  <a:pt x="141" y="377"/>
                </a:cubicBezTo>
                <a:cubicBezTo>
                  <a:pt x="525" y="377"/>
                  <a:pt x="525" y="377"/>
                  <a:pt x="525" y="377"/>
                </a:cubicBezTo>
                <a:cubicBezTo>
                  <a:pt x="526" y="377"/>
                  <a:pt x="528" y="377"/>
                  <a:pt x="532" y="377"/>
                </a:cubicBezTo>
                <a:cubicBezTo>
                  <a:pt x="567" y="377"/>
                  <a:pt x="683" y="368"/>
                  <a:pt x="683" y="254"/>
                </a:cubicBezTo>
                <a:cubicBezTo>
                  <a:pt x="683" y="248"/>
                  <a:pt x="684" y="136"/>
                  <a:pt x="576" y="131"/>
                </a:cubicBezTo>
                <a:cubicBezTo>
                  <a:pt x="562" y="130"/>
                  <a:pt x="562" y="130"/>
                  <a:pt x="562" y="130"/>
                </a:cubicBezTo>
                <a:cubicBezTo>
                  <a:pt x="560" y="117"/>
                  <a:pt x="560" y="117"/>
                  <a:pt x="560" y="117"/>
                </a:cubicBezTo>
                <a:cubicBezTo>
                  <a:pt x="559" y="113"/>
                  <a:pt x="534" y="8"/>
                  <a:pt x="426" y="1"/>
                </a:cubicBezTo>
                <a:cubicBezTo>
                  <a:pt x="420" y="0"/>
                  <a:pt x="414" y="0"/>
                  <a:pt x="408" y="0"/>
                </a:cubicBezTo>
                <a:cubicBezTo>
                  <a:pt x="327" y="0"/>
                  <a:pt x="304" y="37"/>
                  <a:pt x="272" y="88"/>
                </a:cubicBezTo>
                <a:cubicBezTo>
                  <a:pt x="260" y="107"/>
                  <a:pt x="260" y="107"/>
                  <a:pt x="260" y="107"/>
                </a:cubicBezTo>
                <a:cubicBezTo>
                  <a:pt x="248" y="103"/>
                  <a:pt x="248" y="103"/>
                  <a:pt x="248" y="103"/>
                </a:cubicBezTo>
                <a:cubicBezTo>
                  <a:pt x="247" y="103"/>
                  <a:pt x="232" y="99"/>
                  <a:pt x="211" y="99"/>
                </a:cubicBezTo>
                <a:cubicBezTo>
                  <a:pt x="161" y="99"/>
                  <a:pt x="132" y="125"/>
                  <a:pt x="126" y="176"/>
                </a:cubicBezTo>
                <a:cubicBezTo>
                  <a:pt x="124" y="192"/>
                  <a:pt x="124" y="192"/>
                  <a:pt x="124" y="192"/>
                </a:cubicBezTo>
                <a:cubicBezTo>
                  <a:pt x="107" y="191"/>
                  <a:pt x="107" y="191"/>
                  <a:pt x="107" y="191"/>
                </a:cubicBezTo>
                <a:cubicBezTo>
                  <a:pt x="107" y="191"/>
                  <a:pt x="105" y="191"/>
                  <a:pt x="103" y="191"/>
                </a:cubicBezTo>
                <a:close/>
              </a:path>
            </a:pathLst>
          </a:custGeom>
          <a:solidFill>
            <a:schemeClr val="accent2">
              <a:lumMod val="20000"/>
              <a:lumOff val="80000"/>
            </a:schemeClr>
          </a:solidFill>
          <a:ln w="28575">
            <a:noFill/>
            <a:round/>
            <a:headEnd/>
            <a:tailEnd/>
          </a:ln>
        </p:spPr>
        <p:txBody>
          <a:bodyPr vert="horz" wrap="square" lIns="91440" tIns="45720" rIns="91440" bIns="45720" numCol="1" anchor="b" anchorCtr="0" compatLnSpc="1">
            <a:prstTxWarp prst="textNoShape">
              <a:avLst/>
            </a:prstTxWarp>
          </a:bodyPr>
          <a:lstStyle/>
          <a:p>
            <a:pPr algn="ctr"/>
            <a:r>
              <a:rPr lang="en-US" b="1" dirty="0">
                <a:solidFill>
                  <a:schemeClr val="bg2"/>
                </a:solidFill>
              </a:rPr>
              <a:t>M</a:t>
            </a:r>
            <a:r>
              <a:rPr lang="en-US" b="1" dirty="0"/>
              <a:t>VISION Cloud</a:t>
            </a:r>
          </a:p>
          <a:p>
            <a:pPr algn="ctr"/>
            <a:endParaRPr lang="en-US" dirty="0"/>
          </a:p>
        </p:txBody>
      </p:sp>
      <p:grpSp>
        <p:nvGrpSpPr>
          <p:cNvPr id="111" name="Group 110">
            <a:extLst>
              <a:ext uri="{FF2B5EF4-FFF2-40B4-BE49-F238E27FC236}">
                <a16:creationId xmlns:a16="http://schemas.microsoft.com/office/drawing/2014/main" xmlns="" id="{DC22E1C5-246F-154E-A152-FE5B448F7D88}"/>
              </a:ext>
            </a:extLst>
          </p:cNvPr>
          <p:cNvGrpSpPr/>
          <p:nvPr/>
        </p:nvGrpSpPr>
        <p:grpSpPr>
          <a:xfrm>
            <a:off x="3666806" y="3305666"/>
            <a:ext cx="1056909" cy="1210419"/>
            <a:chOff x="4251059" y="3158902"/>
            <a:chExt cx="1068375" cy="1223543"/>
          </a:xfrm>
        </p:grpSpPr>
        <p:grpSp>
          <p:nvGrpSpPr>
            <p:cNvPr id="112" name="Group 111">
              <a:extLst>
                <a:ext uri="{FF2B5EF4-FFF2-40B4-BE49-F238E27FC236}">
                  <a16:creationId xmlns:a16="http://schemas.microsoft.com/office/drawing/2014/main" xmlns="" id="{D32A6D81-D00F-424E-8EE1-218821DBC9D5}"/>
                </a:ext>
              </a:extLst>
            </p:cNvPr>
            <p:cNvGrpSpPr/>
            <p:nvPr/>
          </p:nvGrpSpPr>
          <p:grpSpPr>
            <a:xfrm>
              <a:off x="4251059" y="3158902"/>
              <a:ext cx="1068375" cy="913704"/>
              <a:chOff x="93663" y="1912938"/>
              <a:chExt cx="592138" cy="506413"/>
            </a:xfrm>
          </p:grpSpPr>
          <p:sp>
            <p:nvSpPr>
              <p:cNvPr id="114" name="Freeform 489">
                <a:extLst>
                  <a:ext uri="{FF2B5EF4-FFF2-40B4-BE49-F238E27FC236}">
                    <a16:creationId xmlns:a16="http://schemas.microsoft.com/office/drawing/2014/main" xmlns="" id="{D634466A-2417-264F-B86D-7912C9E316A8}"/>
                  </a:ext>
                </a:extLst>
              </p:cNvPr>
              <p:cNvSpPr>
                <a:spLocks/>
              </p:cNvSpPr>
              <p:nvPr/>
            </p:nvSpPr>
            <p:spPr bwMode="auto">
              <a:xfrm>
                <a:off x="106363" y="1927226"/>
                <a:ext cx="452438" cy="255588"/>
              </a:xfrm>
              <a:custGeom>
                <a:avLst/>
                <a:gdLst>
                  <a:gd name="T0" fmla="*/ 113 w 136"/>
                  <a:gd name="T1" fmla="*/ 25 h 77"/>
                  <a:gd name="T2" fmla="*/ 112 w 136"/>
                  <a:gd name="T3" fmla="*/ 25 h 77"/>
                  <a:gd name="T4" fmla="*/ 112 w 136"/>
                  <a:gd name="T5" fmla="*/ 24 h 77"/>
                  <a:gd name="T6" fmla="*/ 84 w 136"/>
                  <a:gd name="T7" fmla="*/ 0 h 77"/>
                  <a:gd name="T8" fmla="*/ 80 w 136"/>
                  <a:gd name="T9" fmla="*/ 0 h 77"/>
                  <a:gd name="T10" fmla="*/ 52 w 136"/>
                  <a:gd name="T11" fmla="*/ 18 h 77"/>
                  <a:gd name="T12" fmla="*/ 51 w 136"/>
                  <a:gd name="T13" fmla="*/ 20 h 77"/>
                  <a:gd name="T14" fmla="*/ 51 w 136"/>
                  <a:gd name="T15" fmla="*/ 20 h 77"/>
                  <a:gd name="T16" fmla="*/ 43 w 136"/>
                  <a:gd name="T17" fmla="*/ 19 h 77"/>
                  <a:gd name="T18" fmla="*/ 24 w 136"/>
                  <a:gd name="T19" fmla="*/ 36 h 77"/>
                  <a:gd name="T20" fmla="*/ 24 w 136"/>
                  <a:gd name="T21" fmla="*/ 36 h 77"/>
                  <a:gd name="T22" fmla="*/ 23 w 136"/>
                  <a:gd name="T23" fmla="*/ 36 h 77"/>
                  <a:gd name="T24" fmla="*/ 22 w 136"/>
                  <a:gd name="T25" fmla="*/ 36 h 77"/>
                  <a:gd name="T26" fmla="*/ 0 w 136"/>
                  <a:gd name="T27" fmla="*/ 54 h 77"/>
                  <a:gd name="T28" fmla="*/ 5 w 136"/>
                  <a:gd name="T29" fmla="*/ 69 h 77"/>
                  <a:gd name="T30" fmla="*/ 27 w 136"/>
                  <a:gd name="T31" fmla="*/ 77 h 77"/>
                  <a:gd name="T32" fmla="*/ 29 w 136"/>
                  <a:gd name="T33" fmla="*/ 77 h 77"/>
                  <a:gd name="T34" fmla="*/ 103 w 136"/>
                  <a:gd name="T35" fmla="*/ 77 h 77"/>
                  <a:gd name="T36" fmla="*/ 104 w 136"/>
                  <a:gd name="T37" fmla="*/ 77 h 77"/>
                  <a:gd name="T38" fmla="*/ 136 w 136"/>
                  <a:gd name="T39" fmla="*/ 51 h 77"/>
                  <a:gd name="T40" fmla="*/ 113 w 136"/>
                  <a:gd name="T41" fmla="*/ 2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36" h="77">
                    <a:moveTo>
                      <a:pt x="113" y="25"/>
                    </a:moveTo>
                    <a:cubicBezTo>
                      <a:pt x="112" y="25"/>
                      <a:pt x="112" y="25"/>
                      <a:pt x="112" y="25"/>
                    </a:cubicBezTo>
                    <a:cubicBezTo>
                      <a:pt x="112" y="24"/>
                      <a:pt x="112" y="24"/>
                      <a:pt x="112" y="24"/>
                    </a:cubicBezTo>
                    <a:cubicBezTo>
                      <a:pt x="112" y="23"/>
                      <a:pt x="106" y="1"/>
                      <a:pt x="84" y="0"/>
                    </a:cubicBezTo>
                    <a:cubicBezTo>
                      <a:pt x="83" y="0"/>
                      <a:pt x="82" y="0"/>
                      <a:pt x="80" y="0"/>
                    </a:cubicBezTo>
                    <a:cubicBezTo>
                      <a:pt x="64" y="0"/>
                      <a:pt x="59" y="8"/>
                      <a:pt x="52" y="18"/>
                    </a:cubicBezTo>
                    <a:cubicBezTo>
                      <a:pt x="51" y="20"/>
                      <a:pt x="51" y="20"/>
                      <a:pt x="51" y="20"/>
                    </a:cubicBezTo>
                    <a:cubicBezTo>
                      <a:pt x="51" y="20"/>
                      <a:pt x="51" y="20"/>
                      <a:pt x="51" y="20"/>
                    </a:cubicBezTo>
                    <a:cubicBezTo>
                      <a:pt x="50" y="20"/>
                      <a:pt x="47" y="19"/>
                      <a:pt x="43" y="19"/>
                    </a:cubicBezTo>
                    <a:cubicBezTo>
                      <a:pt x="32" y="19"/>
                      <a:pt x="25" y="25"/>
                      <a:pt x="24" y="36"/>
                    </a:cubicBezTo>
                    <a:cubicBezTo>
                      <a:pt x="24" y="36"/>
                      <a:pt x="24" y="36"/>
                      <a:pt x="24" y="36"/>
                    </a:cubicBezTo>
                    <a:cubicBezTo>
                      <a:pt x="23" y="36"/>
                      <a:pt x="23" y="36"/>
                      <a:pt x="23" y="36"/>
                    </a:cubicBezTo>
                    <a:cubicBezTo>
                      <a:pt x="23" y="36"/>
                      <a:pt x="23" y="36"/>
                      <a:pt x="22" y="36"/>
                    </a:cubicBezTo>
                    <a:cubicBezTo>
                      <a:pt x="9" y="36"/>
                      <a:pt x="1" y="43"/>
                      <a:pt x="0" y="54"/>
                    </a:cubicBezTo>
                    <a:cubicBezTo>
                      <a:pt x="0" y="61"/>
                      <a:pt x="1" y="66"/>
                      <a:pt x="5" y="69"/>
                    </a:cubicBezTo>
                    <a:cubicBezTo>
                      <a:pt x="11" y="76"/>
                      <a:pt x="22" y="77"/>
                      <a:pt x="27" y="77"/>
                    </a:cubicBezTo>
                    <a:cubicBezTo>
                      <a:pt x="28" y="77"/>
                      <a:pt x="29" y="77"/>
                      <a:pt x="29" y="77"/>
                    </a:cubicBezTo>
                    <a:cubicBezTo>
                      <a:pt x="103" y="77"/>
                      <a:pt x="103" y="77"/>
                      <a:pt x="103" y="77"/>
                    </a:cubicBezTo>
                    <a:cubicBezTo>
                      <a:pt x="103" y="77"/>
                      <a:pt x="104" y="77"/>
                      <a:pt x="104" y="77"/>
                    </a:cubicBezTo>
                    <a:cubicBezTo>
                      <a:pt x="119" y="77"/>
                      <a:pt x="136" y="70"/>
                      <a:pt x="136" y="51"/>
                    </a:cubicBezTo>
                    <a:cubicBezTo>
                      <a:pt x="136" y="50"/>
                      <a:pt x="136" y="26"/>
                      <a:pt x="113" y="2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5" name="Freeform 490">
                <a:extLst>
                  <a:ext uri="{FF2B5EF4-FFF2-40B4-BE49-F238E27FC236}">
                    <a16:creationId xmlns:a16="http://schemas.microsoft.com/office/drawing/2014/main" xmlns="" id="{1ABFD0C7-B8DE-7847-A67A-46205827B181}"/>
                  </a:ext>
                </a:extLst>
              </p:cNvPr>
              <p:cNvSpPr>
                <a:spLocks noEditPoints="1"/>
              </p:cNvSpPr>
              <p:nvPr/>
            </p:nvSpPr>
            <p:spPr bwMode="auto">
              <a:xfrm>
                <a:off x="93663" y="1912938"/>
                <a:ext cx="477838" cy="280988"/>
              </a:xfrm>
              <a:custGeom>
                <a:avLst/>
                <a:gdLst>
                  <a:gd name="T0" fmla="*/ 119 w 144"/>
                  <a:gd name="T1" fmla="*/ 25 h 84"/>
                  <a:gd name="T2" fmla="*/ 119 w 144"/>
                  <a:gd name="T3" fmla="*/ 25 h 84"/>
                  <a:gd name="T4" fmla="*/ 119 w 144"/>
                  <a:gd name="T5" fmla="*/ 25 h 84"/>
                  <a:gd name="T6" fmla="*/ 88 w 144"/>
                  <a:gd name="T7" fmla="*/ 0 h 84"/>
                  <a:gd name="T8" fmla="*/ 84 w 144"/>
                  <a:gd name="T9" fmla="*/ 0 h 84"/>
                  <a:gd name="T10" fmla="*/ 54 w 144"/>
                  <a:gd name="T11" fmla="*/ 19 h 84"/>
                  <a:gd name="T12" fmla="*/ 53 w 144"/>
                  <a:gd name="T13" fmla="*/ 20 h 84"/>
                  <a:gd name="T14" fmla="*/ 53 w 144"/>
                  <a:gd name="T15" fmla="*/ 19 h 84"/>
                  <a:gd name="T16" fmla="*/ 47 w 144"/>
                  <a:gd name="T17" fmla="*/ 19 h 84"/>
                  <a:gd name="T18" fmla="*/ 25 w 144"/>
                  <a:gd name="T19" fmla="*/ 36 h 84"/>
                  <a:gd name="T20" fmla="*/ 25 w 144"/>
                  <a:gd name="T21" fmla="*/ 37 h 84"/>
                  <a:gd name="T22" fmla="*/ 24 w 144"/>
                  <a:gd name="T23" fmla="*/ 37 h 84"/>
                  <a:gd name="T24" fmla="*/ 0 w 144"/>
                  <a:gd name="T25" fmla="*/ 58 h 84"/>
                  <a:gd name="T26" fmla="*/ 6 w 144"/>
                  <a:gd name="T27" fmla="*/ 76 h 84"/>
                  <a:gd name="T28" fmla="*/ 31 w 144"/>
                  <a:gd name="T29" fmla="*/ 84 h 84"/>
                  <a:gd name="T30" fmla="*/ 31 w 144"/>
                  <a:gd name="T31" fmla="*/ 84 h 84"/>
                  <a:gd name="T32" fmla="*/ 33 w 144"/>
                  <a:gd name="T33" fmla="*/ 84 h 84"/>
                  <a:gd name="T34" fmla="*/ 107 w 144"/>
                  <a:gd name="T35" fmla="*/ 84 h 84"/>
                  <a:gd name="T36" fmla="*/ 108 w 144"/>
                  <a:gd name="T37" fmla="*/ 84 h 84"/>
                  <a:gd name="T38" fmla="*/ 143 w 144"/>
                  <a:gd name="T39" fmla="*/ 55 h 84"/>
                  <a:gd name="T40" fmla="*/ 119 w 144"/>
                  <a:gd name="T41" fmla="*/ 25 h 84"/>
                  <a:gd name="T42" fmla="*/ 108 w 144"/>
                  <a:gd name="T43" fmla="*/ 79 h 84"/>
                  <a:gd name="T44" fmla="*/ 107 w 144"/>
                  <a:gd name="T45" fmla="*/ 79 h 84"/>
                  <a:gd name="T46" fmla="*/ 33 w 144"/>
                  <a:gd name="T47" fmla="*/ 79 h 84"/>
                  <a:gd name="T48" fmla="*/ 33 w 144"/>
                  <a:gd name="T49" fmla="*/ 79 h 84"/>
                  <a:gd name="T50" fmla="*/ 31 w 144"/>
                  <a:gd name="T51" fmla="*/ 79 h 84"/>
                  <a:gd name="T52" fmla="*/ 10 w 144"/>
                  <a:gd name="T53" fmla="*/ 72 h 84"/>
                  <a:gd name="T54" fmla="*/ 6 w 144"/>
                  <a:gd name="T55" fmla="*/ 59 h 84"/>
                  <a:gd name="T56" fmla="*/ 26 w 144"/>
                  <a:gd name="T57" fmla="*/ 42 h 84"/>
                  <a:gd name="T58" fmla="*/ 27 w 144"/>
                  <a:gd name="T59" fmla="*/ 42 h 84"/>
                  <a:gd name="T60" fmla="*/ 29 w 144"/>
                  <a:gd name="T61" fmla="*/ 42 h 84"/>
                  <a:gd name="T62" fmla="*/ 30 w 144"/>
                  <a:gd name="T63" fmla="*/ 40 h 84"/>
                  <a:gd name="T64" fmla="*/ 47 w 144"/>
                  <a:gd name="T65" fmla="*/ 24 h 84"/>
                  <a:gd name="T66" fmla="*/ 54 w 144"/>
                  <a:gd name="T67" fmla="*/ 25 h 84"/>
                  <a:gd name="T68" fmla="*/ 56 w 144"/>
                  <a:gd name="T69" fmla="*/ 26 h 84"/>
                  <a:gd name="T70" fmla="*/ 58 w 144"/>
                  <a:gd name="T71" fmla="*/ 23 h 84"/>
                  <a:gd name="T72" fmla="*/ 84 w 144"/>
                  <a:gd name="T73" fmla="*/ 5 h 84"/>
                  <a:gd name="T74" fmla="*/ 88 w 144"/>
                  <a:gd name="T75" fmla="*/ 6 h 84"/>
                  <a:gd name="T76" fmla="*/ 114 w 144"/>
                  <a:gd name="T77" fmla="*/ 28 h 84"/>
                  <a:gd name="T78" fmla="*/ 115 w 144"/>
                  <a:gd name="T79" fmla="*/ 31 h 84"/>
                  <a:gd name="T80" fmla="*/ 117 w 144"/>
                  <a:gd name="T81" fmla="*/ 31 h 84"/>
                  <a:gd name="T82" fmla="*/ 138 w 144"/>
                  <a:gd name="T83" fmla="*/ 55 h 84"/>
                  <a:gd name="T84" fmla="*/ 108 w 144"/>
                  <a:gd name="T85" fmla="*/ 79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44" h="84">
                    <a:moveTo>
                      <a:pt x="119" y="25"/>
                    </a:moveTo>
                    <a:cubicBezTo>
                      <a:pt x="119" y="25"/>
                      <a:pt x="119" y="25"/>
                      <a:pt x="119" y="25"/>
                    </a:cubicBezTo>
                    <a:cubicBezTo>
                      <a:pt x="119" y="25"/>
                      <a:pt x="119" y="25"/>
                      <a:pt x="119" y="25"/>
                    </a:cubicBezTo>
                    <a:cubicBezTo>
                      <a:pt x="116" y="18"/>
                      <a:pt x="109" y="1"/>
                      <a:pt x="88" y="0"/>
                    </a:cubicBezTo>
                    <a:cubicBezTo>
                      <a:pt x="87" y="0"/>
                      <a:pt x="86" y="0"/>
                      <a:pt x="84" y="0"/>
                    </a:cubicBezTo>
                    <a:cubicBezTo>
                      <a:pt x="66" y="0"/>
                      <a:pt x="59" y="10"/>
                      <a:pt x="54" y="19"/>
                    </a:cubicBezTo>
                    <a:cubicBezTo>
                      <a:pt x="53" y="20"/>
                      <a:pt x="53" y="20"/>
                      <a:pt x="53" y="20"/>
                    </a:cubicBezTo>
                    <a:cubicBezTo>
                      <a:pt x="53" y="19"/>
                      <a:pt x="53" y="19"/>
                      <a:pt x="53" y="19"/>
                    </a:cubicBezTo>
                    <a:cubicBezTo>
                      <a:pt x="52" y="19"/>
                      <a:pt x="49" y="19"/>
                      <a:pt x="47" y="19"/>
                    </a:cubicBezTo>
                    <a:cubicBezTo>
                      <a:pt x="35" y="19"/>
                      <a:pt x="27" y="25"/>
                      <a:pt x="25" y="36"/>
                    </a:cubicBezTo>
                    <a:cubicBezTo>
                      <a:pt x="25" y="37"/>
                      <a:pt x="25" y="37"/>
                      <a:pt x="25" y="37"/>
                    </a:cubicBezTo>
                    <a:cubicBezTo>
                      <a:pt x="24" y="37"/>
                      <a:pt x="24" y="37"/>
                      <a:pt x="24" y="37"/>
                    </a:cubicBezTo>
                    <a:cubicBezTo>
                      <a:pt x="19" y="37"/>
                      <a:pt x="1" y="39"/>
                      <a:pt x="0" y="58"/>
                    </a:cubicBezTo>
                    <a:cubicBezTo>
                      <a:pt x="0" y="66"/>
                      <a:pt x="2" y="71"/>
                      <a:pt x="6" y="76"/>
                    </a:cubicBezTo>
                    <a:cubicBezTo>
                      <a:pt x="13" y="83"/>
                      <a:pt x="25" y="84"/>
                      <a:pt x="31" y="84"/>
                    </a:cubicBezTo>
                    <a:cubicBezTo>
                      <a:pt x="31" y="84"/>
                      <a:pt x="31" y="84"/>
                      <a:pt x="31" y="84"/>
                    </a:cubicBezTo>
                    <a:cubicBezTo>
                      <a:pt x="32" y="84"/>
                      <a:pt x="33" y="84"/>
                      <a:pt x="33" y="84"/>
                    </a:cubicBezTo>
                    <a:cubicBezTo>
                      <a:pt x="107" y="84"/>
                      <a:pt x="107" y="84"/>
                      <a:pt x="107" y="84"/>
                    </a:cubicBezTo>
                    <a:cubicBezTo>
                      <a:pt x="107" y="84"/>
                      <a:pt x="108" y="84"/>
                      <a:pt x="108" y="84"/>
                    </a:cubicBezTo>
                    <a:cubicBezTo>
                      <a:pt x="134" y="84"/>
                      <a:pt x="143" y="69"/>
                      <a:pt x="143" y="55"/>
                    </a:cubicBezTo>
                    <a:cubicBezTo>
                      <a:pt x="144" y="46"/>
                      <a:pt x="139" y="27"/>
                      <a:pt x="119" y="25"/>
                    </a:cubicBezTo>
                    <a:close/>
                    <a:moveTo>
                      <a:pt x="108" y="79"/>
                    </a:moveTo>
                    <a:cubicBezTo>
                      <a:pt x="108" y="79"/>
                      <a:pt x="107" y="79"/>
                      <a:pt x="107" y="79"/>
                    </a:cubicBezTo>
                    <a:cubicBezTo>
                      <a:pt x="33" y="79"/>
                      <a:pt x="33" y="79"/>
                      <a:pt x="33" y="79"/>
                    </a:cubicBezTo>
                    <a:cubicBezTo>
                      <a:pt x="33" y="79"/>
                      <a:pt x="33" y="79"/>
                      <a:pt x="33" y="79"/>
                    </a:cubicBezTo>
                    <a:cubicBezTo>
                      <a:pt x="33" y="79"/>
                      <a:pt x="32" y="79"/>
                      <a:pt x="31" y="79"/>
                    </a:cubicBezTo>
                    <a:cubicBezTo>
                      <a:pt x="27" y="79"/>
                      <a:pt x="16" y="78"/>
                      <a:pt x="10" y="72"/>
                    </a:cubicBezTo>
                    <a:cubicBezTo>
                      <a:pt x="7" y="69"/>
                      <a:pt x="6" y="64"/>
                      <a:pt x="6" y="59"/>
                    </a:cubicBezTo>
                    <a:cubicBezTo>
                      <a:pt x="7" y="44"/>
                      <a:pt x="20" y="42"/>
                      <a:pt x="26" y="42"/>
                    </a:cubicBezTo>
                    <a:cubicBezTo>
                      <a:pt x="27" y="42"/>
                      <a:pt x="27" y="42"/>
                      <a:pt x="27" y="42"/>
                    </a:cubicBezTo>
                    <a:cubicBezTo>
                      <a:pt x="29" y="42"/>
                      <a:pt x="29" y="42"/>
                      <a:pt x="29" y="42"/>
                    </a:cubicBezTo>
                    <a:cubicBezTo>
                      <a:pt x="30" y="40"/>
                      <a:pt x="30" y="40"/>
                      <a:pt x="30" y="40"/>
                    </a:cubicBezTo>
                    <a:cubicBezTo>
                      <a:pt x="31" y="30"/>
                      <a:pt x="37" y="24"/>
                      <a:pt x="47" y="24"/>
                    </a:cubicBezTo>
                    <a:cubicBezTo>
                      <a:pt x="51" y="24"/>
                      <a:pt x="54" y="25"/>
                      <a:pt x="54" y="25"/>
                    </a:cubicBezTo>
                    <a:cubicBezTo>
                      <a:pt x="56" y="26"/>
                      <a:pt x="56" y="26"/>
                      <a:pt x="56" y="26"/>
                    </a:cubicBezTo>
                    <a:cubicBezTo>
                      <a:pt x="58" y="23"/>
                      <a:pt x="58" y="23"/>
                      <a:pt x="58" y="23"/>
                    </a:cubicBezTo>
                    <a:cubicBezTo>
                      <a:pt x="64" y="13"/>
                      <a:pt x="69" y="5"/>
                      <a:pt x="84" y="5"/>
                    </a:cubicBezTo>
                    <a:cubicBezTo>
                      <a:pt x="86" y="5"/>
                      <a:pt x="87" y="6"/>
                      <a:pt x="88" y="6"/>
                    </a:cubicBezTo>
                    <a:cubicBezTo>
                      <a:pt x="109" y="7"/>
                      <a:pt x="114" y="28"/>
                      <a:pt x="114" y="28"/>
                    </a:cubicBezTo>
                    <a:cubicBezTo>
                      <a:pt x="115" y="31"/>
                      <a:pt x="115" y="31"/>
                      <a:pt x="115" y="31"/>
                    </a:cubicBezTo>
                    <a:cubicBezTo>
                      <a:pt x="117" y="31"/>
                      <a:pt x="117" y="31"/>
                      <a:pt x="117" y="31"/>
                    </a:cubicBezTo>
                    <a:cubicBezTo>
                      <a:pt x="138" y="32"/>
                      <a:pt x="138" y="54"/>
                      <a:pt x="138" y="55"/>
                    </a:cubicBezTo>
                    <a:cubicBezTo>
                      <a:pt x="138" y="77"/>
                      <a:pt x="115" y="79"/>
                      <a:pt x="108" y="79"/>
                    </a:cubicBezTo>
                    <a:close/>
                  </a:path>
                </a:pathLst>
              </a:custGeom>
              <a:solidFill>
                <a:srgbClr val="B1BA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6" name="Oval 491">
                <a:extLst>
                  <a:ext uri="{FF2B5EF4-FFF2-40B4-BE49-F238E27FC236}">
                    <a16:creationId xmlns:a16="http://schemas.microsoft.com/office/drawing/2014/main" xmlns="" id="{7685D8B7-5D03-A448-882D-809C97A6B9BC}"/>
                  </a:ext>
                </a:extLst>
              </p:cNvPr>
              <p:cNvSpPr>
                <a:spLocks noChangeArrowheads="1"/>
              </p:cNvSpPr>
              <p:nvPr/>
            </p:nvSpPr>
            <p:spPr bwMode="auto">
              <a:xfrm>
                <a:off x="498475" y="1997076"/>
                <a:ext cx="63500" cy="666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7" name="Freeform 492">
                <a:extLst>
                  <a:ext uri="{FF2B5EF4-FFF2-40B4-BE49-F238E27FC236}">
                    <a16:creationId xmlns:a16="http://schemas.microsoft.com/office/drawing/2014/main" xmlns="" id="{7E4370AD-3A67-FB43-8F63-13AF33D04CE3}"/>
                  </a:ext>
                </a:extLst>
              </p:cNvPr>
              <p:cNvSpPr>
                <a:spLocks noEditPoints="1"/>
              </p:cNvSpPr>
              <p:nvPr/>
            </p:nvSpPr>
            <p:spPr bwMode="auto">
              <a:xfrm>
                <a:off x="576263" y="2090738"/>
                <a:ext cx="109538" cy="109538"/>
              </a:xfrm>
              <a:custGeom>
                <a:avLst/>
                <a:gdLst>
                  <a:gd name="T0" fmla="*/ 20 w 33"/>
                  <a:gd name="T1" fmla="*/ 28 h 33"/>
                  <a:gd name="T2" fmla="*/ 23 w 33"/>
                  <a:gd name="T3" fmla="*/ 31 h 33"/>
                  <a:gd name="T4" fmla="*/ 29 w 33"/>
                  <a:gd name="T5" fmla="*/ 27 h 33"/>
                  <a:gd name="T6" fmla="*/ 27 w 33"/>
                  <a:gd name="T7" fmla="*/ 22 h 33"/>
                  <a:gd name="T8" fmla="*/ 28 w 33"/>
                  <a:gd name="T9" fmla="*/ 19 h 33"/>
                  <a:gd name="T10" fmla="*/ 33 w 33"/>
                  <a:gd name="T11" fmla="*/ 18 h 33"/>
                  <a:gd name="T12" fmla="*/ 32 w 33"/>
                  <a:gd name="T13" fmla="*/ 10 h 33"/>
                  <a:gd name="T14" fmla="*/ 27 w 33"/>
                  <a:gd name="T15" fmla="*/ 11 h 33"/>
                  <a:gd name="T16" fmla="*/ 25 w 33"/>
                  <a:gd name="T17" fmla="*/ 8 h 33"/>
                  <a:gd name="T18" fmla="*/ 26 w 33"/>
                  <a:gd name="T19" fmla="*/ 3 h 33"/>
                  <a:gd name="T20" fmla="*/ 19 w 33"/>
                  <a:gd name="T21" fmla="*/ 0 h 33"/>
                  <a:gd name="T22" fmla="*/ 17 w 33"/>
                  <a:gd name="T23" fmla="*/ 4 h 33"/>
                  <a:gd name="T24" fmla="*/ 14 w 33"/>
                  <a:gd name="T25" fmla="*/ 5 h 33"/>
                  <a:gd name="T26" fmla="*/ 10 w 33"/>
                  <a:gd name="T27" fmla="*/ 1 h 33"/>
                  <a:gd name="T28" fmla="*/ 4 w 33"/>
                  <a:gd name="T29" fmla="*/ 6 h 33"/>
                  <a:gd name="T30" fmla="*/ 6 w 33"/>
                  <a:gd name="T31" fmla="*/ 10 h 33"/>
                  <a:gd name="T32" fmla="*/ 5 w 33"/>
                  <a:gd name="T33" fmla="*/ 13 h 33"/>
                  <a:gd name="T34" fmla="*/ 0 w 33"/>
                  <a:gd name="T35" fmla="*/ 15 h 33"/>
                  <a:gd name="T36" fmla="*/ 1 w 33"/>
                  <a:gd name="T37" fmla="*/ 22 h 33"/>
                  <a:gd name="T38" fmla="*/ 6 w 33"/>
                  <a:gd name="T39" fmla="*/ 22 h 33"/>
                  <a:gd name="T40" fmla="*/ 8 w 33"/>
                  <a:gd name="T41" fmla="*/ 25 h 33"/>
                  <a:gd name="T42" fmla="*/ 7 w 33"/>
                  <a:gd name="T43" fmla="*/ 30 h 33"/>
                  <a:gd name="T44" fmla="*/ 14 w 33"/>
                  <a:gd name="T45" fmla="*/ 33 h 33"/>
                  <a:gd name="T46" fmla="*/ 17 w 33"/>
                  <a:gd name="T47" fmla="*/ 28 h 33"/>
                  <a:gd name="T48" fmla="*/ 20 w 33"/>
                  <a:gd name="T49" fmla="*/ 28 h 33"/>
                  <a:gd name="T50" fmla="*/ 12 w 33"/>
                  <a:gd name="T51" fmla="*/ 18 h 33"/>
                  <a:gd name="T52" fmla="*/ 15 w 33"/>
                  <a:gd name="T53" fmla="*/ 12 h 33"/>
                  <a:gd name="T54" fmla="*/ 21 w 33"/>
                  <a:gd name="T55" fmla="*/ 15 h 33"/>
                  <a:gd name="T56" fmla="*/ 19 w 33"/>
                  <a:gd name="T57" fmla="*/ 21 h 33"/>
                  <a:gd name="T58" fmla="*/ 12 w 33"/>
                  <a:gd name="T59" fmla="*/ 18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3" h="33">
                    <a:moveTo>
                      <a:pt x="20" y="28"/>
                    </a:moveTo>
                    <a:cubicBezTo>
                      <a:pt x="23" y="31"/>
                      <a:pt x="23" y="31"/>
                      <a:pt x="23" y="31"/>
                    </a:cubicBezTo>
                    <a:cubicBezTo>
                      <a:pt x="26" y="30"/>
                      <a:pt x="28" y="29"/>
                      <a:pt x="29" y="27"/>
                    </a:cubicBezTo>
                    <a:cubicBezTo>
                      <a:pt x="27" y="22"/>
                      <a:pt x="27" y="22"/>
                      <a:pt x="27" y="22"/>
                    </a:cubicBezTo>
                    <a:cubicBezTo>
                      <a:pt x="27" y="21"/>
                      <a:pt x="28" y="21"/>
                      <a:pt x="28" y="19"/>
                    </a:cubicBezTo>
                    <a:cubicBezTo>
                      <a:pt x="33" y="18"/>
                      <a:pt x="33" y="18"/>
                      <a:pt x="33" y="18"/>
                    </a:cubicBezTo>
                    <a:cubicBezTo>
                      <a:pt x="33" y="16"/>
                      <a:pt x="33" y="13"/>
                      <a:pt x="32" y="10"/>
                    </a:cubicBezTo>
                    <a:cubicBezTo>
                      <a:pt x="27" y="11"/>
                      <a:pt x="27" y="11"/>
                      <a:pt x="27" y="11"/>
                    </a:cubicBezTo>
                    <a:cubicBezTo>
                      <a:pt x="26" y="10"/>
                      <a:pt x="26" y="9"/>
                      <a:pt x="25" y="8"/>
                    </a:cubicBezTo>
                    <a:cubicBezTo>
                      <a:pt x="26" y="3"/>
                      <a:pt x="26" y="3"/>
                      <a:pt x="26" y="3"/>
                    </a:cubicBezTo>
                    <a:cubicBezTo>
                      <a:pt x="24" y="1"/>
                      <a:pt x="22" y="0"/>
                      <a:pt x="19" y="0"/>
                    </a:cubicBezTo>
                    <a:cubicBezTo>
                      <a:pt x="17" y="4"/>
                      <a:pt x="17" y="4"/>
                      <a:pt x="17" y="4"/>
                    </a:cubicBezTo>
                    <a:cubicBezTo>
                      <a:pt x="16" y="4"/>
                      <a:pt x="15" y="4"/>
                      <a:pt x="14" y="5"/>
                    </a:cubicBezTo>
                    <a:cubicBezTo>
                      <a:pt x="10" y="1"/>
                      <a:pt x="10" y="1"/>
                      <a:pt x="10" y="1"/>
                    </a:cubicBezTo>
                    <a:cubicBezTo>
                      <a:pt x="8" y="2"/>
                      <a:pt x="5" y="4"/>
                      <a:pt x="4" y="6"/>
                    </a:cubicBezTo>
                    <a:cubicBezTo>
                      <a:pt x="6" y="10"/>
                      <a:pt x="6" y="10"/>
                      <a:pt x="6" y="10"/>
                    </a:cubicBezTo>
                    <a:cubicBezTo>
                      <a:pt x="6" y="11"/>
                      <a:pt x="5" y="12"/>
                      <a:pt x="5" y="13"/>
                    </a:cubicBezTo>
                    <a:cubicBezTo>
                      <a:pt x="0" y="15"/>
                      <a:pt x="0" y="15"/>
                      <a:pt x="0" y="15"/>
                    </a:cubicBezTo>
                    <a:cubicBezTo>
                      <a:pt x="0" y="17"/>
                      <a:pt x="0" y="20"/>
                      <a:pt x="1" y="22"/>
                    </a:cubicBezTo>
                    <a:cubicBezTo>
                      <a:pt x="6" y="22"/>
                      <a:pt x="6" y="22"/>
                      <a:pt x="6" y="22"/>
                    </a:cubicBezTo>
                    <a:cubicBezTo>
                      <a:pt x="7" y="23"/>
                      <a:pt x="8" y="24"/>
                      <a:pt x="8" y="25"/>
                    </a:cubicBezTo>
                    <a:cubicBezTo>
                      <a:pt x="7" y="30"/>
                      <a:pt x="7" y="30"/>
                      <a:pt x="7" y="30"/>
                    </a:cubicBezTo>
                    <a:cubicBezTo>
                      <a:pt x="9" y="31"/>
                      <a:pt x="11" y="32"/>
                      <a:pt x="14" y="33"/>
                    </a:cubicBezTo>
                    <a:cubicBezTo>
                      <a:pt x="17" y="28"/>
                      <a:pt x="17" y="28"/>
                      <a:pt x="17" y="28"/>
                    </a:cubicBezTo>
                    <a:cubicBezTo>
                      <a:pt x="18" y="28"/>
                      <a:pt x="19" y="28"/>
                      <a:pt x="20" y="28"/>
                    </a:cubicBezTo>
                    <a:close/>
                    <a:moveTo>
                      <a:pt x="12" y="18"/>
                    </a:moveTo>
                    <a:cubicBezTo>
                      <a:pt x="11" y="16"/>
                      <a:pt x="12" y="13"/>
                      <a:pt x="15" y="12"/>
                    </a:cubicBezTo>
                    <a:cubicBezTo>
                      <a:pt x="17" y="11"/>
                      <a:pt x="20" y="12"/>
                      <a:pt x="21" y="15"/>
                    </a:cubicBezTo>
                    <a:cubicBezTo>
                      <a:pt x="22" y="17"/>
                      <a:pt x="21" y="20"/>
                      <a:pt x="19" y="21"/>
                    </a:cubicBezTo>
                    <a:cubicBezTo>
                      <a:pt x="16" y="22"/>
                      <a:pt x="13" y="21"/>
                      <a:pt x="12" y="18"/>
                    </a:cubicBezTo>
                    <a:close/>
                  </a:path>
                </a:pathLst>
              </a:cu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8" name="Freeform 493">
                <a:extLst>
                  <a:ext uri="{FF2B5EF4-FFF2-40B4-BE49-F238E27FC236}">
                    <a16:creationId xmlns:a16="http://schemas.microsoft.com/office/drawing/2014/main" xmlns="" id="{1252E025-EC7E-B946-8B2F-01C8119A7D20}"/>
                  </a:ext>
                </a:extLst>
              </p:cNvPr>
              <p:cNvSpPr>
                <a:spLocks noEditPoints="1"/>
              </p:cNvSpPr>
              <p:nvPr/>
            </p:nvSpPr>
            <p:spPr bwMode="auto">
              <a:xfrm>
                <a:off x="446088" y="1946276"/>
                <a:ext cx="166688" cy="166688"/>
              </a:xfrm>
              <a:custGeom>
                <a:avLst/>
                <a:gdLst>
                  <a:gd name="T0" fmla="*/ 27 w 50"/>
                  <a:gd name="T1" fmla="*/ 44 h 50"/>
                  <a:gd name="T2" fmla="*/ 30 w 50"/>
                  <a:gd name="T3" fmla="*/ 50 h 50"/>
                  <a:gd name="T4" fmla="*/ 39 w 50"/>
                  <a:gd name="T5" fmla="*/ 47 h 50"/>
                  <a:gd name="T6" fmla="*/ 37 w 50"/>
                  <a:gd name="T7" fmla="*/ 40 h 50"/>
                  <a:gd name="T8" fmla="*/ 40 w 50"/>
                  <a:gd name="T9" fmla="*/ 37 h 50"/>
                  <a:gd name="T10" fmla="*/ 46 w 50"/>
                  <a:gd name="T11" fmla="*/ 39 h 50"/>
                  <a:gd name="T12" fmla="*/ 50 w 50"/>
                  <a:gd name="T13" fmla="*/ 31 h 50"/>
                  <a:gd name="T14" fmla="*/ 44 w 50"/>
                  <a:gd name="T15" fmla="*/ 28 h 50"/>
                  <a:gd name="T16" fmla="*/ 44 w 50"/>
                  <a:gd name="T17" fmla="*/ 23 h 50"/>
                  <a:gd name="T18" fmla="*/ 50 w 50"/>
                  <a:gd name="T19" fmla="*/ 20 h 50"/>
                  <a:gd name="T20" fmla="*/ 47 w 50"/>
                  <a:gd name="T21" fmla="*/ 12 h 50"/>
                  <a:gd name="T22" fmla="*/ 40 w 50"/>
                  <a:gd name="T23" fmla="*/ 13 h 50"/>
                  <a:gd name="T24" fmla="*/ 37 w 50"/>
                  <a:gd name="T25" fmla="*/ 10 h 50"/>
                  <a:gd name="T26" fmla="*/ 39 w 50"/>
                  <a:gd name="T27" fmla="*/ 4 h 50"/>
                  <a:gd name="T28" fmla="*/ 31 w 50"/>
                  <a:gd name="T29" fmla="*/ 1 h 50"/>
                  <a:gd name="T30" fmla="*/ 28 w 50"/>
                  <a:gd name="T31" fmla="*/ 6 h 50"/>
                  <a:gd name="T32" fmla="*/ 23 w 50"/>
                  <a:gd name="T33" fmla="*/ 6 h 50"/>
                  <a:gd name="T34" fmla="*/ 20 w 50"/>
                  <a:gd name="T35" fmla="*/ 0 h 50"/>
                  <a:gd name="T36" fmla="*/ 12 w 50"/>
                  <a:gd name="T37" fmla="*/ 4 h 50"/>
                  <a:gd name="T38" fmla="*/ 14 w 50"/>
                  <a:gd name="T39" fmla="*/ 10 h 50"/>
                  <a:gd name="T40" fmla="*/ 11 w 50"/>
                  <a:gd name="T41" fmla="*/ 13 h 50"/>
                  <a:gd name="T42" fmla="*/ 4 w 50"/>
                  <a:gd name="T43" fmla="*/ 11 h 50"/>
                  <a:gd name="T44" fmla="*/ 1 w 50"/>
                  <a:gd name="T45" fmla="*/ 19 h 50"/>
                  <a:gd name="T46" fmla="*/ 6 w 50"/>
                  <a:gd name="T47" fmla="*/ 23 h 50"/>
                  <a:gd name="T48" fmla="*/ 6 w 50"/>
                  <a:gd name="T49" fmla="*/ 27 h 50"/>
                  <a:gd name="T50" fmla="*/ 0 w 50"/>
                  <a:gd name="T51" fmla="*/ 30 h 50"/>
                  <a:gd name="T52" fmla="*/ 4 w 50"/>
                  <a:gd name="T53" fmla="*/ 39 h 50"/>
                  <a:gd name="T54" fmla="*/ 10 w 50"/>
                  <a:gd name="T55" fmla="*/ 37 h 50"/>
                  <a:gd name="T56" fmla="*/ 13 w 50"/>
                  <a:gd name="T57" fmla="*/ 40 h 50"/>
                  <a:gd name="T58" fmla="*/ 11 w 50"/>
                  <a:gd name="T59" fmla="*/ 46 h 50"/>
                  <a:gd name="T60" fmla="*/ 20 w 50"/>
                  <a:gd name="T61" fmla="*/ 50 h 50"/>
                  <a:gd name="T62" fmla="*/ 23 w 50"/>
                  <a:gd name="T63" fmla="*/ 44 h 50"/>
                  <a:gd name="T64" fmla="*/ 27 w 50"/>
                  <a:gd name="T65" fmla="*/ 44 h 50"/>
                  <a:gd name="T66" fmla="*/ 24 w 50"/>
                  <a:gd name="T67" fmla="*/ 35 h 50"/>
                  <a:gd name="T68" fmla="*/ 15 w 50"/>
                  <a:gd name="T69" fmla="*/ 24 h 50"/>
                  <a:gd name="T70" fmla="*/ 27 w 50"/>
                  <a:gd name="T71" fmla="*/ 15 h 50"/>
                  <a:gd name="T72" fmla="*/ 35 w 50"/>
                  <a:gd name="T73" fmla="*/ 27 h 50"/>
                  <a:gd name="T74" fmla="*/ 24 w 50"/>
                  <a:gd name="T75" fmla="*/ 35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0" h="50">
                    <a:moveTo>
                      <a:pt x="27" y="44"/>
                    </a:moveTo>
                    <a:cubicBezTo>
                      <a:pt x="30" y="50"/>
                      <a:pt x="30" y="50"/>
                      <a:pt x="30" y="50"/>
                    </a:cubicBezTo>
                    <a:cubicBezTo>
                      <a:pt x="33" y="49"/>
                      <a:pt x="36" y="48"/>
                      <a:pt x="39" y="47"/>
                    </a:cubicBezTo>
                    <a:cubicBezTo>
                      <a:pt x="37" y="40"/>
                      <a:pt x="37" y="40"/>
                      <a:pt x="37" y="40"/>
                    </a:cubicBezTo>
                    <a:cubicBezTo>
                      <a:pt x="38" y="39"/>
                      <a:pt x="39" y="38"/>
                      <a:pt x="40" y="37"/>
                    </a:cubicBezTo>
                    <a:cubicBezTo>
                      <a:pt x="46" y="39"/>
                      <a:pt x="46" y="39"/>
                      <a:pt x="46" y="39"/>
                    </a:cubicBezTo>
                    <a:cubicBezTo>
                      <a:pt x="48" y="37"/>
                      <a:pt x="49" y="34"/>
                      <a:pt x="50" y="31"/>
                    </a:cubicBezTo>
                    <a:cubicBezTo>
                      <a:pt x="44" y="28"/>
                      <a:pt x="44" y="28"/>
                      <a:pt x="44" y="28"/>
                    </a:cubicBezTo>
                    <a:cubicBezTo>
                      <a:pt x="44" y="26"/>
                      <a:pt x="44" y="25"/>
                      <a:pt x="44" y="23"/>
                    </a:cubicBezTo>
                    <a:cubicBezTo>
                      <a:pt x="50" y="20"/>
                      <a:pt x="50" y="20"/>
                      <a:pt x="50" y="20"/>
                    </a:cubicBezTo>
                    <a:cubicBezTo>
                      <a:pt x="49" y="17"/>
                      <a:pt x="48" y="14"/>
                      <a:pt x="47" y="12"/>
                    </a:cubicBezTo>
                    <a:cubicBezTo>
                      <a:pt x="40" y="13"/>
                      <a:pt x="40" y="13"/>
                      <a:pt x="40" y="13"/>
                    </a:cubicBezTo>
                    <a:cubicBezTo>
                      <a:pt x="40" y="12"/>
                      <a:pt x="39" y="11"/>
                      <a:pt x="37" y="10"/>
                    </a:cubicBezTo>
                    <a:cubicBezTo>
                      <a:pt x="39" y="4"/>
                      <a:pt x="39" y="4"/>
                      <a:pt x="39" y="4"/>
                    </a:cubicBezTo>
                    <a:cubicBezTo>
                      <a:pt x="37" y="2"/>
                      <a:pt x="34" y="1"/>
                      <a:pt x="31" y="1"/>
                    </a:cubicBezTo>
                    <a:cubicBezTo>
                      <a:pt x="28" y="6"/>
                      <a:pt x="28" y="6"/>
                      <a:pt x="28" y="6"/>
                    </a:cubicBezTo>
                    <a:cubicBezTo>
                      <a:pt x="26" y="6"/>
                      <a:pt x="25" y="6"/>
                      <a:pt x="23" y="6"/>
                    </a:cubicBezTo>
                    <a:cubicBezTo>
                      <a:pt x="20" y="0"/>
                      <a:pt x="20" y="0"/>
                      <a:pt x="20" y="0"/>
                    </a:cubicBezTo>
                    <a:cubicBezTo>
                      <a:pt x="17" y="1"/>
                      <a:pt x="15" y="2"/>
                      <a:pt x="12" y="4"/>
                    </a:cubicBezTo>
                    <a:cubicBezTo>
                      <a:pt x="14" y="10"/>
                      <a:pt x="14" y="10"/>
                      <a:pt x="14" y="10"/>
                    </a:cubicBezTo>
                    <a:cubicBezTo>
                      <a:pt x="12" y="11"/>
                      <a:pt x="11" y="12"/>
                      <a:pt x="11" y="13"/>
                    </a:cubicBezTo>
                    <a:cubicBezTo>
                      <a:pt x="4" y="11"/>
                      <a:pt x="4" y="11"/>
                      <a:pt x="4" y="11"/>
                    </a:cubicBezTo>
                    <a:cubicBezTo>
                      <a:pt x="3" y="14"/>
                      <a:pt x="1" y="16"/>
                      <a:pt x="1" y="19"/>
                    </a:cubicBezTo>
                    <a:cubicBezTo>
                      <a:pt x="6" y="23"/>
                      <a:pt x="6" y="23"/>
                      <a:pt x="6" y="23"/>
                    </a:cubicBezTo>
                    <a:cubicBezTo>
                      <a:pt x="6" y="24"/>
                      <a:pt x="6" y="26"/>
                      <a:pt x="6" y="27"/>
                    </a:cubicBezTo>
                    <a:cubicBezTo>
                      <a:pt x="0" y="30"/>
                      <a:pt x="0" y="30"/>
                      <a:pt x="0" y="30"/>
                    </a:cubicBezTo>
                    <a:cubicBezTo>
                      <a:pt x="1" y="33"/>
                      <a:pt x="2" y="36"/>
                      <a:pt x="4" y="39"/>
                    </a:cubicBezTo>
                    <a:cubicBezTo>
                      <a:pt x="10" y="37"/>
                      <a:pt x="10" y="37"/>
                      <a:pt x="10" y="37"/>
                    </a:cubicBezTo>
                    <a:cubicBezTo>
                      <a:pt x="11" y="38"/>
                      <a:pt x="12" y="39"/>
                      <a:pt x="13" y="40"/>
                    </a:cubicBezTo>
                    <a:cubicBezTo>
                      <a:pt x="11" y="46"/>
                      <a:pt x="11" y="46"/>
                      <a:pt x="11" y="46"/>
                    </a:cubicBezTo>
                    <a:cubicBezTo>
                      <a:pt x="14" y="48"/>
                      <a:pt x="17" y="49"/>
                      <a:pt x="20" y="50"/>
                    </a:cubicBezTo>
                    <a:cubicBezTo>
                      <a:pt x="23" y="44"/>
                      <a:pt x="23" y="44"/>
                      <a:pt x="23" y="44"/>
                    </a:cubicBezTo>
                    <a:cubicBezTo>
                      <a:pt x="24" y="44"/>
                      <a:pt x="26" y="44"/>
                      <a:pt x="27" y="44"/>
                    </a:cubicBezTo>
                    <a:close/>
                    <a:moveTo>
                      <a:pt x="24" y="35"/>
                    </a:moveTo>
                    <a:cubicBezTo>
                      <a:pt x="18" y="34"/>
                      <a:pt x="15" y="29"/>
                      <a:pt x="15" y="24"/>
                    </a:cubicBezTo>
                    <a:cubicBezTo>
                      <a:pt x="16" y="18"/>
                      <a:pt x="21" y="15"/>
                      <a:pt x="27" y="15"/>
                    </a:cubicBezTo>
                    <a:cubicBezTo>
                      <a:pt x="32" y="16"/>
                      <a:pt x="36" y="21"/>
                      <a:pt x="35" y="27"/>
                    </a:cubicBezTo>
                    <a:cubicBezTo>
                      <a:pt x="34" y="32"/>
                      <a:pt x="29" y="36"/>
                      <a:pt x="24" y="35"/>
                    </a:cubicBezTo>
                    <a:close/>
                  </a:path>
                </a:pathLst>
              </a:custGeom>
              <a:solidFill>
                <a:srgbClr val="DCD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9" name="Freeform 494">
                <a:extLst>
                  <a:ext uri="{FF2B5EF4-FFF2-40B4-BE49-F238E27FC236}">
                    <a16:creationId xmlns:a16="http://schemas.microsoft.com/office/drawing/2014/main" xmlns="" id="{15591886-2777-A649-B44A-E5A02896E323}"/>
                  </a:ext>
                </a:extLst>
              </p:cNvPr>
              <p:cNvSpPr>
                <a:spLocks noEditPoints="1"/>
              </p:cNvSpPr>
              <p:nvPr/>
            </p:nvSpPr>
            <p:spPr bwMode="auto">
              <a:xfrm>
                <a:off x="442913" y="1943101"/>
                <a:ext cx="176213" cy="177800"/>
              </a:xfrm>
              <a:custGeom>
                <a:avLst/>
                <a:gdLst>
                  <a:gd name="T0" fmla="*/ 49 w 53"/>
                  <a:gd name="T1" fmla="*/ 41 h 53"/>
                  <a:gd name="T2" fmla="*/ 42 w 53"/>
                  <a:gd name="T3" fmla="*/ 40 h 53"/>
                  <a:gd name="T4" fmla="*/ 42 w 53"/>
                  <a:gd name="T5" fmla="*/ 48 h 53"/>
                  <a:gd name="T6" fmla="*/ 32 w 53"/>
                  <a:gd name="T7" fmla="*/ 53 h 53"/>
                  <a:gd name="T8" fmla="*/ 27 w 53"/>
                  <a:gd name="T9" fmla="*/ 47 h 53"/>
                  <a:gd name="T10" fmla="*/ 21 w 53"/>
                  <a:gd name="T11" fmla="*/ 53 h 53"/>
                  <a:gd name="T12" fmla="*/ 11 w 53"/>
                  <a:gd name="T13" fmla="*/ 49 h 53"/>
                  <a:gd name="T14" fmla="*/ 12 w 53"/>
                  <a:gd name="T15" fmla="*/ 41 h 53"/>
                  <a:gd name="T16" fmla="*/ 4 w 53"/>
                  <a:gd name="T17" fmla="*/ 41 h 53"/>
                  <a:gd name="T18" fmla="*/ 0 w 53"/>
                  <a:gd name="T19" fmla="*/ 31 h 53"/>
                  <a:gd name="T20" fmla="*/ 6 w 53"/>
                  <a:gd name="T21" fmla="*/ 27 h 53"/>
                  <a:gd name="T22" fmla="*/ 0 w 53"/>
                  <a:gd name="T23" fmla="*/ 21 h 53"/>
                  <a:gd name="T24" fmla="*/ 4 w 53"/>
                  <a:gd name="T25" fmla="*/ 11 h 53"/>
                  <a:gd name="T26" fmla="*/ 11 w 53"/>
                  <a:gd name="T27" fmla="*/ 12 h 53"/>
                  <a:gd name="T28" fmla="*/ 11 w 53"/>
                  <a:gd name="T29" fmla="*/ 4 h 53"/>
                  <a:gd name="T30" fmla="*/ 21 w 53"/>
                  <a:gd name="T31" fmla="*/ 0 h 53"/>
                  <a:gd name="T32" fmla="*/ 25 w 53"/>
                  <a:gd name="T33" fmla="*/ 5 h 53"/>
                  <a:gd name="T34" fmla="*/ 31 w 53"/>
                  <a:gd name="T35" fmla="*/ 0 h 53"/>
                  <a:gd name="T36" fmla="*/ 41 w 53"/>
                  <a:gd name="T37" fmla="*/ 4 h 53"/>
                  <a:gd name="T38" fmla="*/ 40 w 53"/>
                  <a:gd name="T39" fmla="*/ 11 h 53"/>
                  <a:gd name="T40" fmla="*/ 48 w 53"/>
                  <a:gd name="T41" fmla="*/ 11 h 53"/>
                  <a:gd name="T42" fmla="*/ 53 w 53"/>
                  <a:gd name="T43" fmla="*/ 21 h 53"/>
                  <a:gd name="T44" fmla="*/ 47 w 53"/>
                  <a:gd name="T45" fmla="*/ 25 h 53"/>
                  <a:gd name="T46" fmla="*/ 53 w 53"/>
                  <a:gd name="T47" fmla="*/ 31 h 53"/>
                  <a:gd name="T48" fmla="*/ 49 w 53"/>
                  <a:gd name="T49" fmla="*/ 20 h 53"/>
                  <a:gd name="T50" fmla="*/ 41 w 53"/>
                  <a:gd name="T51" fmla="*/ 16 h 53"/>
                  <a:gd name="T52" fmla="*/ 37 w 53"/>
                  <a:gd name="T53" fmla="*/ 13 h 53"/>
                  <a:gd name="T54" fmla="*/ 38 w 53"/>
                  <a:gd name="T55" fmla="*/ 6 h 53"/>
                  <a:gd name="T56" fmla="*/ 30 w 53"/>
                  <a:gd name="T57" fmla="*/ 9 h 53"/>
                  <a:gd name="T58" fmla="*/ 25 w 53"/>
                  <a:gd name="T59" fmla="*/ 9 h 53"/>
                  <a:gd name="T60" fmla="*/ 20 w 53"/>
                  <a:gd name="T61" fmla="*/ 3 h 53"/>
                  <a:gd name="T62" fmla="*/ 16 w 53"/>
                  <a:gd name="T63" fmla="*/ 12 h 53"/>
                  <a:gd name="T64" fmla="*/ 13 w 53"/>
                  <a:gd name="T65" fmla="*/ 15 h 53"/>
                  <a:gd name="T66" fmla="*/ 6 w 53"/>
                  <a:gd name="T67" fmla="*/ 14 h 53"/>
                  <a:gd name="T68" fmla="*/ 9 w 53"/>
                  <a:gd name="T69" fmla="*/ 23 h 53"/>
                  <a:gd name="T70" fmla="*/ 9 w 53"/>
                  <a:gd name="T71" fmla="*/ 28 h 53"/>
                  <a:gd name="T72" fmla="*/ 3 w 53"/>
                  <a:gd name="T73" fmla="*/ 32 h 53"/>
                  <a:gd name="T74" fmla="*/ 12 w 53"/>
                  <a:gd name="T75" fmla="*/ 36 h 53"/>
                  <a:gd name="T76" fmla="*/ 15 w 53"/>
                  <a:gd name="T77" fmla="*/ 40 h 53"/>
                  <a:gd name="T78" fmla="*/ 14 w 53"/>
                  <a:gd name="T79" fmla="*/ 46 h 53"/>
                  <a:gd name="T80" fmla="*/ 23 w 53"/>
                  <a:gd name="T81" fmla="*/ 43 h 53"/>
                  <a:gd name="T82" fmla="*/ 28 w 53"/>
                  <a:gd name="T83" fmla="*/ 44 h 53"/>
                  <a:gd name="T84" fmla="*/ 32 w 53"/>
                  <a:gd name="T85" fmla="*/ 49 h 53"/>
                  <a:gd name="T86" fmla="*/ 36 w 53"/>
                  <a:gd name="T87" fmla="*/ 41 h 53"/>
                  <a:gd name="T88" fmla="*/ 40 w 53"/>
                  <a:gd name="T89" fmla="*/ 37 h 53"/>
                  <a:gd name="T90" fmla="*/ 47 w 53"/>
                  <a:gd name="T91" fmla="*/ 38 h 53"/>
                  <a:gd name="T92" fmla="*/ 43 w 53"/>
                  <a:gd name="T93" fmla="*/ 29 h 53"/>
                  <a:gd name="T94" fmla="*/ 44 w 53"/>
                  <a:gd name="T95" fmla="*/ 24 h 53"/>
                  <a:gd name="T96" fmla="*/ 49 w 53"/>
                  <a:gd name="T97" fmla="*/ 20 h 53"/>
                  <a:gd name="T98" fmla="*/ 15 w 53"/>
                  <a:gd name="T99" fmla="*/ 25 h 53"/>
                  <a:gd name="T100" fmla="*/ 38 w 53"/>
                  <a:gd name="T101" fmla="*/ 28 h 53"/>
                  <a:gd name="T102" fmla="*/ 25 w 53"/>
                  <a:gd name="T103" fmla="*/ 35 h 53"/>
                  <a:gd name="T104" fmla="*/ 28 w 53"/>
                  <a:gd name="T105" fmla="*/ 18 h 53"/>
                  <a:gd name="T106" fmla="*/ 25 w 53"/>
                  <a:gd name="T107" fmla="*/ 35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3" h="53">
                    <a:moveTo>
                      <a:pt x="52" y="32"/>
                    </a:moveTo>
                    <a:cubicBezTo>
                      <a:pt x="52" y="35"/>
                      <a:pt x="50" y="38"/>
                      <a:pt x="49" y="41"/>
                    </a:cubicBezTo>
                    <a:cubicBezTo>
                      <a:pt x="48" y="42"/>
                      <a:pt x="48" y="42"/>
                      <a:pt x="48" y="42"/>
                    </a:cubicBezTo>
                    <a:cubicBezTo>
                      <a:pt x="42" y="40"/>
                      <a:pt x="42" y="40"/>
                      <a:pt x="42" y="40"/>
                    </a:cubicBezTo>
                    <a:cubicBezTo>
                      <a:pt x="41" y="41"/>
                      <a:pt x="40" y="41"/>
                      <a:pt x="40" y="42"/>
                    </a:cubicBezTo>
                    <a:cubicBezTo>
                      <a:pt x="42" y="48"/>
                      <a:pt x="42" y="48"/>
                      <a:pt x="42" y="48"/>
                    </a:cubicBezTo>
                    <a:cubicBezTo>
                      <a:pt x="41" y="49"/>
                      <a:pt x="41" y="49"/>
                      <a:pt x="41" y="49"/>
                    </a:cubicBezTo>
                    <a:cubicBezTo>
                      <a:pt x="38" y="51"/>
                      <a:pt x="35" y="52"/>
                      <a:pt x="32" y="53"/>
                    </a:cubicBezTo>
                    <a:cubicBezTo>
                      <a:pt x="30" y="53"/>
                      <a:pt x="30" y="53"/>
                      <a:pt x="30" y="53"/>
                    </a:cubicBezTo>
                    <a:cubicBezTo>
                      <a:pt x="27" y="47"/>
                      <a:pt x="27" y="47"/>
                      <a:pt x="27" y="47"/>
                    </a:cubicBezTo>
                    <a:cubicBezTo>
                      <a:pt x="26" y="47"/>
                      <a:pt x="26" y="47"/>
                      <a:pt x="25" y="47"/>
                    </a:cubicBezTo>
                    <a:cubicBezTo>
                      <a:pt x="21" y="53"/>
                      <a:pt x="21" y="53"/>
                      <a:pt x="21" y="53"/>
                    </a:cubicBezTo>
                    <a:cubicBezTo>
                      <a:pt x="20" y="52"/>
                      <a:pt x="20" y="52"/>
                      <a:pt x="20" y="52"/>
                    </a:cubicBezTo>
                    <a:cubicBezTo>
                      <a:pt x="17" y="52"/>
                      <a:pt x="14" y="50"/>
                      <a:pt x="11" y="49"/>
                    </a:cubicBezTo>
                    <a:cubicBezTo>
                      <a:pt x="10" y="48"/>
                      <a:pt x="10" y="48"/>
                      <a:pt x="10" y="48"/>
                    </a:cubicBezTo>
                    <a:cubicBezTo>
                      <a:pt x="12" y="41"/>
                      <a:pt x="12" y="41"/>
                      <a:pt x="12" y="41"/>
                    </a:cubicBezTo>
                    <a:cubicBezTo>
                      <a:pt x="12" y="41"/>
                      <a:pt x="11" y="40"/>
                      <a:pt x="11" y="40"/>
                    </a:cubicBezTo>
                    <a:cubicBezTo>
                      <a:pt x="4" y="41"/>
                      <a:pt x="4" y="41"/>
                      <a:pt x="4" y="41"/>
                    </a:cubicBezTo>
                    <a:cubicBezTo>
                      <a:pt x="3" y="40"/>
                      <a:pt x="3" y="40"/>
                      <a:pt x="3" y="40"/>
                    </a:cubicBezTo>
                    <a:cubicBezTo>
                      <a:pt x="2" y="38"/>
                      <a:pt x="1" y="35"/>
                      <a:pt x="0" y="31"/>
                    </a:cubicBezTo>
                    <a:cubicBezTo>
                      <a:pt x="0" y="30"/>
                      <a:pt x="0" y="30"/>
                      <a:pt x="0" y="30"/>
                    </a:cubicBezTo>
                    <a:cubicBezTo>
                      <a:pt x="6" y="27"/>
                      <a:pt x="6" y="27"/>
                      <a:pt x="6" y="27"/>
                    </a:cubicBezTo>
                    <a:cubicBezTo>
                      <a:pt x="6" y="26"/>
                      <a:pt x="6" y="25"/>
                      <a:pt x="6" y="25"/>
                    </a:cubicBezTo>
                    <a:cubicBezTo>
                      <a:pt x="0" y="21"/>
                      <a:pt x="0" y="21"/>
                      <a:pt x="0" y="21"/>
                    </a:cubicBezTo>
                    <a:cubicBezTo>
                      <a:pt x="0" y="20"/>
                      <a:pt x="0" y="20"/>
                      <a:pt x="0" y="20"/>
                    </a:cubicBezTo>
                    <a:cubicBezTo>
                      <a:pt x="1" y="17"/>
                      <a:pt x="2" y="14"/>
                      <a:pt x="4" y="11"/>
                    </a:cubicBezTo>
                    <a:cubicBezTo>
                      <a:pt x="5" y="10"/>
                      <a:pt x="5" y="10"/>
                      <a:pt x="5" y="10"/>
                    </a:cubicBezTo>
                    <a:cubicBezTo>
                      <a:pt x="11" y="12"/>
                      <a:pt x="11" y="12"/>
                      <a:pt x="11" y="12"/>
                    </a:cubicBezTo>
                    <a:cubicBezTo>
                      <a:pt x="12" y="12"/>
                      <a:pt x="12" y="11"/>
                      <a:pt x="13" y="10"/>
                    </a:cubicBezTo>
                    <a:cubicBezTo>
                      <a:pt x="11" y="4"/>
                      <a:pt x="11" y="4"/>
                      <a:pt x="11" y="4"/>
                    </a:cubicBezTo>
                    <a:cubicBezTo>
                      <a:pt x="12" y="3"/>
                      <a:pt x="12" y="3"/>
                      <a:pt x="12" y="3"/>
                    </a:cubicBezTo>
                    <a:cubicBezTo>
                      <a:pt x="15" y="2"/>
                      <a:pt x="18" y="0"/>
                      <a:pt x="21" y="0"/>
                    </a:cubicBezTo>
                    <a:cubicBezTo>
                      <a:pt x="22" y="0"/>
                      <a:pt x="22" y="0"/>
                      <a:pt x="22" y="0"/>
                    </a:cubicBezTo>
                    <a:cubicBezTo>
                      <a:pt x="25" y="5"/>
                      <a:pt x="25" y="5"/>
                      <a:pt x="25" y="5"/>
                    </a:cubicBezTo>
                    <a:cubicBezTo>
                      <a:pt x="26" y="5"/>
                      <a:pt x="27" y="5"/>
                      <a:pt x="28" y="5"/>
                    </a:cubicBezTo>
                    <a:cubicBezTo>
                      <a:pt x="31" y="0"/>
                      <a:pt x="31" y="0"/>
                      <a:pt x="31" y="0"/>
                    </a:cubicBezTo>
                    <a:cubicBezTo>
                      <a:pt x="32" y="0"/>
                      <a:pt x="32" y="0"/>
                      <a:pt x="32" y="0"/>
                    </a:cubicBezTo>
                    <a:cubicBezTo>
                      <a:pt x="36" y="1"/>
                      <a:pt x="38" y="2"/>
                      <a:pt x="41" y="4"/>
                    </a:cubicBezTo>
                    <a:cubicBezTo>
                      <a:pt x="42" y="4"/>
                      <a:pt x="42" y="4"/>
                      <a:pt x="42" y="4"/>
                    </a:cubicBezTo>
                    <a:cubicBezTo>
                      <a:pt x="40" y="11"/>
                      <a:pt x="40" y="11"/>
                      <a:pt x="40" y="11"/>
                    </a:cubicBezTo>
                    <a:cubicBezTo>
                      <a:pt x="41" y="11"/>
                      <a:pt x="41" y="12"/>
                      <a:pt x="42" y="13"/>
                    </a:cubicBezTo>
                    <a:cubicBezTo>
                      <a:pt x="48" y="11"/>
                      <a:pt x="48" y="11"/>
                      <a:pt x="48" y="11"/>
                    </a:cubicBezTo>
                    <a:cubicBezTo>
                      <a:pt x="49" y="12"/>
                      <a:pt x="49" y="12"/>
                      <a:pt x="49" y="12"/>
                    </a:cubicBezTo>
                    <a:cubicBezTo>
                      <a:pt x="51" y="15"/>
                      <a:pt x="52" y="18"/>
                      <a:pt x="53" y="21"/>
                    </a:cubicBezTo>
                    <a:cubicBezTo>
                      <a:pt x="53" y="22"/>
                      <a:pt x="53" y="22"/>
                      <a:pt x="53" y="22"/>
                    </a:cubicBezTo>
                    <a:cubicBezTo>
                      <a:pt x="47" y="25"/>
                      <a:pt x="47" y="25"/>
                      <a:pt x="47" y="25"/>
                    </a:cubicBezTo>
                    <a:cubicBezTo>
                      <a:pt x="47" y="26"/>
                      <a:pt x="47" y="27"/>
                      <a:pt x="47" y="28"/>
                    </a:cubicBezTo>
                    <a:cubicBezTo>
                      <a:pt x="53" y="31"/>
                      <a:pt x="53" y="31"/>
                      <a:pt x="53" y="31"/>
                    </a:cubicBezTo>
                    <a:lnTo>
                      <a:pt x="52" y="32"/>
                    </a:lnTo>
                    <a:close/>
                    <a:moveTo>
                      <a:pt x="49" y="20"/>
                    </a:moveTo>
                    <a:cubicBezTo>
                      <a:pt x="49" y="18"/>
                      <a:pt x="48" y="16"/>
                      <a:pt x="47" y="15"/>
                    </a:cubicBezTo>
                    <a:cubicBezTo>
                      <a:pt x="41" y="16"/>
                      <a:pt x="41" y="16"/>
                      <a:pt x="41" y="16"/>
                    </a:cubicBezTo>
                    <a:cubicBezTo>
                      <a:pt x="40" y="15"/>
                      <a:pt x="40" y="15"/>
                      <a:pt x="40" y="15"/>
                    </a:cubicBezTo>
                    <a:cubicBezTo>
                      <a:pt x="39" y="14"/>
                      <a:pt x="38" y="13"/>
                      <a:pt x="37" y="13"/>
                    </a:cubicBezTo>
                    <a:cubicBezTo>
                      <a:pt x="37" y="12"/>
                      <a:pt x="37" y="12"/>
                      <a:pt x="37" y="12"/>
                    </a:cubicBezTo>
                    <a:cubicBezTo>
                      <a:pt x="38" y="6"/>
                      <a:pt x="38" y="6"/>
                      <a:pt x="38" y="6"/>
                    </a:cubicBezTo>
                    <a:cubicBezTo>
                      <a:pt x="37" y="5"/>
                      <a:pt x="35" y="4"/>
                      <a:pt x="33" y="3"/>
                    </a:cubicBezTo>
                    <a:cubicBezTo>
                      <a:pt x="30" y="9"/>
                      <a:pt x="30" y="9"/>
                      <a:pt x="30" y="9"/>
                    </a:cubicBezTo>
                    <a:cubicBezTo>
                      <a:pt x="28" y="9"/>
                      <a:pt x="28" y="9"/>
                      <a:pt x="28" y="9"/>
                    </a:cubicBezTo>
                    <a:cubicBezTo>
                      <a:pt x="27" y="9"/>
                      <a:pt x="26" y="9"/>
                      <a:pt x="25" y="9"/>
                    </a:cubicBezTo>
                    <a:cubicBezTo>
                      <a:pt x="24" y="9"/>
                      <a:pt x="24" y="9"/>
                      <a:pt x="24" y="9"/>
                    </a:cubicBezTo>
                    <a:cubicBezTo>
                      <a:pt x="20" y="3"/>
                      <a:pt x="20" y="3"/>
                      <a:pt x="20" y="3"/>
                    </a:cubicBezTo>
                    <a:cubicBezTo>
                      <a:pt x="18" y="4"/>
                      <a:pt x="17" y="5"/>
                      <a:pt x="15" y="6"/>
                    </a:cubicBezTo>
                    <a:cubicBezTo>
                      <a:pt x="16" y="12"/>
                      <a:pt x="16" y="12"/>
                      <a:pt x="16" y="12"/>
                    </a:cubicBezTo>
                    <a:cubicBezTo>
                      <a:pt x="16" y="12"/>
                      <a:pt x="16" y="12"/>
                      <a:pt x="16" y="12"/>
                    </a:cubicBezTo>
                    <a:cubicBezTo>
                      <a:pt x="15" y="13"/>
                      <a:pt x="14" y="14"/>
                      <a:pt x="13" y="15"/>
                    </a:cubicBezTo>
                    <a:cubicBezTo>
                      <a:pt x="12" y="16"/>
                      <a:pt x="12" y="16"/>
                      <a:pt x="12" y="16"/>
                    </a:cubicBezTo>
                    <a:cubicBezTo>
                      <a:pt x="6" y="14"/>
                      <a:pt x="6" y="14"/>
                      <a:pt x="6" y="14"/>
                    </a:cubicBezTo>
                    <a:cubicBezTo>
                      <a:pt x="5" y="16"/>
                      <a:pt x="4" y="18"/>
                      <a:pt x="4" y="20"/>
                    </a:cubicBezTo>
                    <a:cubicBezTo>
                      <a:pt x="9" y="23"/>
                      <a:pt x="9" y="23"/>
                      <a:pt x="9" y="23"/>
                    </a:cubicBezTo>
                    <a:cubicBezTo>
                      <a:pt x="9" y="24"/>
                      <a:pt x="9" y="24"/>
                      <a:pt x="9" y="24"/>
                    </a:cubicBezTo>
                    <a:cubicBezTo>
                      <a:pt x="9" y="25"/>
                      <a:pt x="9" y="27"/>
                      <a:pt x="9" y="28"/>
                    </a:cubicBezTo>
                    <a:cubicBezTo>
                      <a:pt x="9" y="29"/>
                      <a:pt x="9" y="29"/>
                      <a:pt x="9" y="29"/>
                    </a:cubicBezTo>
                    <a:cubicBezTo>
                      <a:pt x="3" y="32"/>
                      <a:pt x="3" y="32"/>
                      <a:pt x="3" y="32"/>
                    </a:cubicBezTo>
                    <a:cubicBezTo>
                      <a:pt x="4" y="34"/>
                      <a:pt x="5" y="36"/>
                      <a:pt x="6" y="38"/>
                    </a:cubicBezTo>
                    <a:cubicBezTo>
                      <a:pt x="12" y="36"/>
                      <a:pt x="12" y="36"/>
                      <a:pt x="12" y="36"/>
                    </a:cubicBezTo>
                    <a:cubicBezTo>
                      <a:pt x="12" y="37"/>
                      <a:pt x="12" y="37"/>
                      <a:pt x="12" y="37"/>
                    </a:cubicBezTo>
                    <a:cubicBezTo>
                      <a:pt x="13" y="38"/>
                      <a:pt x="14" y="39"/>
                      <a:pt x="15" y="40"/>
                    </a:cubicBezTo>
                    <a:cubicBezTo>
                      <a:pt x="16" y="40"/>
                      <a:pt x="16" y="40"/>
                      <a:pt x="16" y="40"/>
                    </a:cubicBezTo>
                    <a:cubicBezTo>
                      <a:pt x="14" y="46"/>
                      <a:pt x="14" y="46"/>
                      <a:pt x="14" y="46"/>
                    </a:cubicBezTo>
                    <a:cubicBezTo>
                      <a:pt x="16" y="48"/>
                      <a:pt x="18" y="48"/>
                      <a:pt x="20" y="49"/>
                    </a:cubicBezTo>
                    <a:cubicBezTo>
                      <a:pt x="23" y="43"/>
                      <a:pt x="23" y="43"/>
                      <a:pt x="23" y="43"/>
                    </a:cubicBezTo>
                    <a:cubicBezTo>
                      <a:pt x="24" y="43"/>
                      <a:pt x="24" y="43"/>
                      <a:pt x="24" y="43"/>
                    </a:cubicBezTo>
                    <a:cubicBezTo>
                      <a:pt x="25" y="44"/>
                      <a:pt x="27" y="44"/>
                      <a:pt x="28" y="44"/>
                    </a:cubicBezTo>
                    <a:cubicBezTo>
                      <a:pt x="29" y="43"/>
                      <a:pt x="29" y="43"/>
                      <a:pt x="29" y="43"/>
                    </a:cubicBezTo>
                    <a:cubicBezTo>
                      <a:pt x="32" y="49"/>
                      <a:pt x="32" y="49"/>
                      <a:pt x="32" y="49"/>
                    </a:cubicBezTo>
                    <a:cubicBezTo>
                      <a:pt x="34" y="49"/>
                      <a:pt x="36" y="48"/>
                      <a:pt x="38" y="47"/>
                    </a:cubicBezTo>
                    <a:cubicBezTo>
                      <a:pt x="36" y="41"/>
                      <a:pt x="36" y="41"/>
                      <a:pt x="36" y="41"/>
                    </a:cubicBezTo>
                    <a:cubicBezTo>
                      <a:pt x="37" y="40"/>
                      <a:pt x="37" y="40"/>
                      <a:pt x="37" y="40"/>
                    </a:cubicBezTo>
                    <a:cubicBezTo>
                      <a:pt x="38" y="39"/>
                      <a:pt x="39" y="38"/>
                      <a:pt x="40" y="37"/>
                    </a:cubicBezTo>
                    <a:cubicBezTo>
                      <a:pt x="40" y="36"/>
                      <a:pt x="40" y="36"/>
                      <a:pt x="40" y="36"/>
                    </a:cubicBezTo>
                    <a:cubicBezTo>
                      <a:pt x="47" y="38"/>
                      <a:pt x="47" y="38"/>
                      <a:pt x="47" y="38"/>
                    </a:cubicBezTo>
                    <a:cubicBezTo>
                      <a:pt x="48" y="36"/>
                      <a:pt x="48" y="35"/>
                      <a:pt x="49" y="33"/>
                    </a:cubicBezTo>
                    <a:cubicBezTo>
                      <a:pt x="43" y="29"/>
                      <a:pt x="43" y="29"/>
                      <a:pt x="43" y="29"/>
                    </a:cubicBezTo>
                    <a:cubicBezTo>
                      <a:pt x="44" y="28"/>
                      <a:pt x="44" y="28"/>
                      <a:pt x="44" y="28"/>
                    </a:cubicBezTo>
                    <a:cubicBezTo>
                      <a:pt x="44" y="27"/>
                      <a:pt x="44" y="26"/>
                      <a:pt x="44" y="24"/>
                    </a:cubicBezTo>
                    <a:cubicBezTo>
                      <a:pt x="44" y="23"/>
                      <a:pt x="44" y="23"/>
                      <a:pt x="44" y="23"/>
                    </a:cubicBezTo>
                    <a:lnTo>
                      <a:pt x="49" y="20"/>
                    </a:lnTo>
                    <a:close/>
                    <a:moveTo>
                      <a:pt x="25" y="38"/>
                    </a:moveTo>
                    <a:cubicBezTo>
                      <a:pt x="18" y="37"/>
                      <a:pt x="14" y="31"/>
                      <a:pt x="15" y="25"/>
                    </a:cubicBezTo>
                    <a:cubicBezTo>
                      <a:pt x="16" y="18"/>
                      <a:pt x="22" y="14"/>
                      <a:pt x="28" y="15"/>
                    </a:cubicBezTo>
                    <a:cubicBezTo>
                      <a:pt x="34" y="16"/>
                      <a:pt x="39" y="22"/>
                      <a:pt x="38" y="28"/>
                    </a:cubicBezTo>
                    <a:cubicBezTo>
                      <a:pt x="37" y="34"/>
                      <a:pt x="31" y="39"/>
                      <a:pt x="25" y="38"/>
                    </a:cubicBezTo>
                    <a:close/>
                    <a:moveTo>
                      <a:pt x="25" y="35"/>
                    </a:moveTo>
                    <a:cubicBezTo>
                      <a:pt x="30" y="35"/>
                      <a:pt x="34" y="32"/>
                      <a:pt x="35" y="27"/>
                    </a:cubicBezTo>
                    <a:cubicBezTo>
                      <a:pt x="35" y="23"/>
                      <a:pt x="32" y="19"/>
                      <a:pt x="28" y="18"/>
                    </a:cubicBezTo>
                    <a:cubicBezTo>
                      <a:pt x="23" y="17"/>
                      <a:pt x="19" y="20"/>
                      <a:pt x="18" y="25"/>
                    </a:cubicBezTo>
                    <a:cubicBezTo>
                      <a:pt x="17" y="30"/>
                      <a:pt x="20" y="34"/>
                      <a:pt x="25" y="35"/>
                    </a:cubicBezTo>
                    <a:close/>
                  </a:path>
                </a:pathLst>
              </a:cu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0" name="Rectangle 495">
                <a:extLst>
                  <a:ext uri="{FF2B5EF4-FFF2-40B4-BE49-F238E27FC236}">
                    <a16:creationId xmlns:a16="http://schemas.microsoft.com/office/drawing/2014/main" xmlns="" id="{59CE6B2C-2A4A-F443-82F4-1B6080216CD3}"/>
                  </a:ext>
                </a:extLst>
              </p:cNvPr>
              <p:cNvSpPr>
                <a:spLocks noChangeArrowheads="1"/>
              </p:cNvSpPr>
              <p:nvPr/>
            </p:nvSpPr>
            <p:spPr bwMode="auto">
              <a:xfrm>
                <a:off x="212725" y="2087563"/>
                <a:ext cx="400050" cy="2730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1" name="Rectangle 496">
                <a:extLst>
                  <a:ext uri="{FF2B5EF4-FFF2-40B4-BE49-F238E27FC236}">
                    <a16:creationId xmlns:a16="http://schemas.microsoft.com/office/drawing/2014/main" xmlns="" id="{7FF48210-CE17-C34C-877A-4A5AE1756127}"/>
                  </a:ext>
                </a:extLst>
              </p:cNvPr>
              <p:cNvSpPr>
                <a:spLocks noChangeArrowheads="1"/>
              </p:cNvSpPr>
              <p:nvPr/>
            </p:nvSpPr>
            <p:spPr bwMode="auto">
              <a:xfrm>
                <a:off x="409575" y="2087563"/>
                <a:ext cx="203200" cy="273050"/>
              </a:xfrm>
              <a:prstGeom prst="rect">
                <a:avLst/>
              </a:prstGeom>
              <a:solidFill>
                <a:srgbClr val="DCDDD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2" name="Freeform 497">
                <a:extLst>
                  <a:ext uri="{FF2B5EF4-FFF2-40B4-BE49-F238E27FC236}">
                    <a16:creationId xmlns:a16="http://schemas.microsoft.com/office/drawing/2014/main" xmlns="" id="{62A6E001-DECB-5E4B-A45D-7BA46BF84562}"/>
                  </a:ext>
                </a:extLst>
              </p:cNvPr>
              <p:cNvSpPr>
                <a:spLocks noEditPoints="1"/>
              </p:cNvSpPr>
              <p:nvPr/>
            </p:nvSpPr>
            <p:spPr bwMode="auto">
              <a:xfrm>
                <a:off x="200025" y="2076451"/>
                <a:ext cx="422275" cy="342900"/>
              </a:xfrm>
              <a:custGeom>
                <a:avLst/>
                <a:gdLst>
                  <a:gd name="T0" fmla="*/ 266 w 266"/>
                  <a:gd name="T1" fmla="*/ 185 h 216"/>
                  <a:gd name="T2" fmla="*/ 266 w 266"/>
                  <a:gd name="T3" fmla="*/ 0 h 216"/>
                  <a:gd name="T4" fmla="*/ 0 w 266"/>
                  <a:gd name="T5" fmla="*/ 0 h 216"/>
                  <a:gd name="T6" fmla="*/ 0 w 266"/>
                  <a:gd name="T7" fmla="*/ 185 h 216"/>
                  <a:gd name="T8" fmla="*/ 90 w 266"/>
                  <a:gd name="T9" fmla="*/ 185 h 216"/>
                  <a:gd name="T10" fmla="*/ 90 w 266"/>
                  <a:gd name="T11" fmla="*/ 204 h 216"/>
                  <a:gd name="T12" fmla="*/ 65 w 266"/>
                  <a:gd name="T13" fmla="*/ 204 h 216"/>
                  <a:gd name="T14" fmla="*/ 65 w 266"/>
                  <a:gd name="T15" fmla="*/ 216 h 216"/>
                  <a:gd name="T16" fmla="*/ 201 w 266"/>
                  <a:gd name="T17" fmla="*/ 216 h 216"/>
                  <a:gd name="T18" fmla="*/ 201 w 266"/>
                  <a:gd name="T19" fmla="*/ 204 h 216"/>
                  <a:gd name="T20" fmla="*/ 176 w 266"/>
                  <a:gd name="T21" fmla="*/ 204 h 216"/>
                  <a:gd name="T22" fmla="*/ 176 w 266"/>
                  <a:gd name="T23" fmla="*/ 185 h 216"/>
                  <a:gd name="T24" fmla="*/ 266 w 266"/>
                  <a:gd name="T25" fmla="*/ 185 h 216"/>
                  <a:gd name="T26" fmla="*/ 12 w 266"/>
                  <a:gd name="T27" fmla="*/ 13 h 216"/>
                  <a:gd name="T28" fmla="*/ 251 w 266"/>
                  <a:gd name="T29" fmla="*/ 13 h 216"/>
                  <a:gd name="T30" fmla="*/ 251 w 266"/>
                  <a:gd name="T31" fmla="*/ 172 h 216"/>
                  <a:gd name="T32" fmla="*/ 12 w 266"/>
                  <a:gd name="T33" fmla="*/ 172 h 216"/>
                  <a:gd name="T34" fmla="*/ 12 w 266"/>
                  <a:gd name="T35" fmla="*/ 13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66" h="216">
                    <a:moveTo>
                      <a:pt x="266" y="185"/>
                    </a:moveTo>
                    <a:lnTo>
                      <a:pt x="266" y="0"/>
                    </a:lnTo>
                    <a:lnTo>
                      <a:pt x="0" y="0"/>
                    </a:lnTo>
                    <a:lnTo>
                      <a:pt x="0" y="185"/>
                    </a:lnTo>
                    <a:lnTo>
                      <a:pt x="90" y="185"/>
                    </a:lnTo>
                    <a:lnTo>
                      <a:pt x="90" y="204"/>
                    </a:lnTo>
                    <a:lnTo>
                      <a:pt x="65" y="204"/>
                    </a:lnTo>
                    <a:lnTo>
                      <a:pt x="65" y="216"/>
                    </a:lnTo>
                    <a:lnTo>
                      <a:pt x="201" y="216"/>
                    </a:lnTo>
                    <a:lnTo>
                      <a:pt x="201" y="204"/>
                    </a:lnTo>
                    <a:lnTo>
                      <a:pt x="176" y="204"/>
                    </a:lnTo>
                    <a:lnTo>
                      <a:pt x="176" y="185"/>
                    </a:lnTo>
                    <a:lnTo>
                      <a:pt x="266" y="185"/>
                    </a:lnTo>
                    <a:close/>
                    <a:moveTo>
                      <a:pt x="12" y="13"/>
                    </a:moveTo>
                    <a:lnTo>
                      <a:pt x="251" y="13"/>
                    </a:lnTo>
                    <a:lnTo>
                      <a:pt x="251" y="172"/>
                    </a:lnTo>
                    <a:lnTo>
                      <a:pt x="12" y="172"/>
                    </a:lnTo>
                    <a:lnTo>
                      <a:pt x="12" y="13"/>
                    </a:lnTo>
                    <a:close/>
                  </a:path>
                </a:pathLst>
              </a:custGeom>
              <a:solidFill>
                <a:srgbClr val="5356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3" name="Freeform 498">
                <a:extLst>
                  <a:ext uri="{FF2B5EF4-FFF2-40B4-BE49-F238E27FC236}">
                    <a16:creationId xmlns:a16="http://schemas.microsoft.com/office/drawing/2014/main" xmlns="" id="{3C1EE342-C112-E34B-8E3F-519791CA0861}"/>
                  </a:ext>
                </a:extLst>
              </p:cNvPr>
              <p:cNvSpPr>
                <a:spLocks noEditPoints="1"/>
              </p:cNvSpPr>
              <p:nvPr/>
            </p:nvSpPr>
            <p:spPr bwMode="auto">
              <a:xfrm>
                <a:off x="452438" y="2130426"/>
                <a:ext cx="123825" cy="57150"/>
              </a:xfrm>
              <a:custGeom>
                <a:avLst/>
                <a:gdLst>
                  <a:gd name="T0" fmla="*/ 78 w 78"/>
                  <a:gd name="T1" fmla="*/ 15 h 36"/>
                  <a:gd name="T2" fmla="*/ 0 w 78"/>
                  <a:gd name="T3" fmla="*/ 15 h 36"/>
                  <a:gd name="T4" fmla="*/ 0 w 78"/>
                  <a:gd name="T5" fmla="*/ 0 h 36"/>
                  <a:gd name="T6" fmla="*/ 78 w 78"/>
                  <a:gd name="T7" fmla="*/ 0 h 36"/>
                  <a:gd name="T8" fmla="*/ 78 w 78"/>
                  <a:gd name="T9" fmla="*/ 15 h 36"/>
                  <a:gd name="T10" fmla="*/ 78 w 78"/>
                  <a:gd name="T11" fmla="*/ 21 h 36"/>
                  <a:gd name="T12" fmla="*/ 0 w 78"/>
                  <a:gd name="T13" fmla="*/ 21 h 36"/>
                  <a:gd name="T14" fmla="*/ 0 w 78"/>
                  <a:gd name="T15" fmla="*/ 36 h 36"/>
                  <a:gd name="T16" fmla="*/ 78 w 78"/>
                  <a:gd name="T17" fmla="*/ 36 h 36"/>
                  <a:gd name="T18" fmla="*/ 78 w 78"/>
                  <a:gd name="T19" fmla="*/ 21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8" h="36">
                    <a:moveTo>
                      <a:pt x="78" y="15"/>
                    </a:moveTo>
                    <a:lnTo>
                      <a:pt x="0" y="15"/>
                    </a:lnTo>
                    <a:lnTo>
                      <a:pt x="0" y="0"/>
                    </a:lnTo>
                    <a:lnTo>
                      <a:pt x="78" y="0"/>
                    </a:lnTo>
                    <a:lnTo>
                      <a:pt x="78" y="15"/>
                    </a:lnTo>
                    <a:close/>
                    <a:moveTo>
                      <a:pt x="78" y="21"/>
                    </a:moveTo>
                    <a:lnTo>
                      <a:pt x="0" y="21"/>
                    </a:lnTo>
                    <a:lnTo>
                      <a:pt x="0" y="36"/>
                    </a:lnTo>
                    <a:lnTo>
                      <a:pt x="78" y="36"/>
                    </a:lnTo>
                    <a:lnTo>
                      <a:pt x="78" y="21"/>
                    </a:lnTo>
                    <a:close/>
                  </a:path>
                </a:pathLst>
              </a:cu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4" name="Freeform 499">
                <a:extLst>
                  <a:ext uri="{FF2B5EF4-FFF2-40B4-BE49-F238E27FC236}">
                    <a16:creationId xmlns:a16="http://schemas.microsoft.com/office/drawing/2014/main" xmlns="" id="{8315C096-D3ED-8049-916B-9DE99480A816}"/>
                  </a:ext>
                </a:extLst>
              </p:cNvPr>
              <p:cNvSpPr>
                <a:spLocks noEditPoints="1"/>
              </p:cNvSpPr>
              <p:nvPr/>
            </p:nvSpPr>
            <p:spPr bwMode="auto">
              <a:xfrm>
                <a:off x="449263" y="2220913"/>
                <a:ext cx="122238" cy="100013"/>
              </a:xfrm>
              <a:custGeom>
                <a:avLst/>
                <a:gdLst>
                  <a:gd name="T0" fmla="*/ 77 w 77"/>
                  <a:gd name="T1" fmla="*/ 63 h 63"/>
                  <a:gd name="T2" fmla="*/ 65 w 77"/>
                  <a:gd name="T3" fmla="*/ 63 h 63"/>
                  <a:gd name="T4" fmla="*/ 65 w 77"/>
                  <a:gd name="T5" fmla="*/ 0 h 63"/>
                  <a:gd name="T6" fmla="*/ 77 w 77"/>
                  <a:gd name="T7" fmla="*/ 0 h 63"/>
                  <a:gd name="T8" fmla="*/ 77 w 77"/>
                  <a:gd name="T9" fmla="*/ 63 h 63"/>
                  <a:gd name="T10" fmla="*/ 57 w 77"/>
                  <a:gd name="T11" fmla="*/ 31 h 63"/>
                  <a:gd name="T12" fmla="*/ 44 w 77"/>
                  <a:gd name="T13" fmla="*/ 31 h 63"/>
                  <a:gd name="T14" fmla="*/ 44 w 77"/>
                  <a:gd name="T15" fmla="*/ 63 h 63"/>
                  <a:gd name="T16" fmla="*/ 57 w 77"/>
                  <a:gd name="T17" fmla="*/ 63 h 63"/>
                  <a:gd name="T18" fmla="*/ 57 w 77"/>
                  <a:gd name="T19" fmla="*/ 31 h 63"/>
                  <a:gd name="T20" fmla="*/ 33 w 77"/>
                  <a:gd name="T21" fmla="*/ 18 h 63"/>
                  <a:gd name="T22" fmla="*/ 21 w 77"/>
                  <a:gd name="T23" fmla="*/ 18 h 63"/>
                  <a:gd name="T24" fmla="*/ 21 w 77"/>
                  <a:gd name="T25" fmla="*/ 63 h 63"/>
                  <a:gd name="T26" fmla="*/ 33 w 77"/>
                  <a:gd name="T27" fmla="*/ 63 h 63"/>
                  <a:gd name="T28" fmla="*/ 33 w 77"/>
                  <a:gd name="T29" fmla="*/ 18 h 63"/>
                  <a:gd name="T30" fmla="*/ 12 w 77"/>
                  <a:gd name="T31" fmla="*/ 27 h 63"/>
                  <a:gd name="T32" fmla="*/ 0 w 77"/>
                  <a:gd name="T33" fmla="*/ 27 h 63"/>
                  <a:gd name="T34" fmla="*/ 0 w 77"/>
                  <a:gd name="T35" fmla="*/ 63 h 63"/>
                  <a:gd name="T36" fmla="*/ 12 w 77"/>
                  <a:gd name="T37" fmla="*/ 63 h 63"/>
                  <a:gd name="T38" fmla="*/ 12 w 77"/>
                  <a:gd name="T39" fmla="*/ 27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7" h="63">
                    <a:moveTo>
                      <a:pt x="77" y="63"/>
                    </a:moveTo>
                    <a:lnTo>
                      <a:pt x="65" y="63"/>
                    </a:lnTo>
                    <a:lnTo>
                      <a:pt x="65" y="0"/>
                    </a:lnTo>
                    <a:lnTo>
                      <a:pt x="77" y="0"/>
                    </a:lnTo>
                    <a:lnTo>
                      <a:pt x="77" y="63"/>
                    </a:lnTo>
                    <a:close/>
                    <a:moveTo>
                      <a:pt x="57" y="31"/>
                    </a:moveTo>
                    <a:lnTo>
                      <a:pt x="44" y="31"/>
                    </a:lnTo>
                    <a:lnTo>
                      <a:pt x="44" y="63"/>
                    </a:lnTo>
                    <a:lnTo>
                      <a:pt x="57" y="63"/>
                    </a:lnTo>
                    <a:lnTo>
                      <a:pt x="57" y="31"/>
                    </a:lnTo>
                    <a:close/>
                    <a:moveTo>
                      <a:pt x="33" y="18"/>
                    </a:moveTo>
                    <a:lnTo>
                      <a:pt x="21" y="18"/>
                    </a:lnTo>
                    <a:lnTo>
                      <a:pt x="21" y="63"/>
                    </a:lnTo>
                    <a:lnTo>
                      <a:pt x="33" y="63"/>
                    </a:lnTo>
                    <a:lnTo>
                      <a:pt x="33" y="18"/>
                    </a:lnTo>
                    <a:close/>
                    <a:moveTo>
                      <a:pt x="12" y="27"/>
                    </a:moveTo>
                    <a:lnTo>
                      <a:pt x="0" y="27"/>
                    </a:lnTo>
                    <a:lnTo>
                      <a:pt x="0" y="63"/>
                    </a:lnTo>
                    <a:lnTo>
                      <a:pt x="12" y="63"/>
                    </a:lnTo>
                    <a:lnTo>
                      <a:pt x="12" y="27"/>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5" name="Freeform 500">
                <a:extLst>
                  <a:ext uri="{FF2B5EF4-FFF2-40B4-BE49-F238E27FC236}">
                    <a16:creationId xmlns:a16="http://schemas.microsoft.com/office/drawing/2014/main" xmlns="" id="{62409C2C-716F-2345-832D-DA56F30D81D2}"/>
                  </a:ext>
                </a:extLst>
              </p:cNvPr>
              <p:cNvSpPr>
                <a:spLocks noEditPoints="1"/>
              </p:cNvSpPr>
              <p:nvPr/>
            </p:nvSpPr>
            <p:spPr bwMode="auto">
              <a:xfrm>
                <a:off x="246063" y="2136776"/>
                <a:ext cx="136525" cy="133350"/>
              </a:xfrm>
              <a:custGeom>
                <a:avLst/>
                <a:gdLst>
                  <a:gd name="T0" fmla="*/ 19 w 41"/>
                  <a:gd name="T1" fmla="*/ 18 h 40"/>
                  <a:gd name="T2" fmla="*/ 0 w 41"/>
                  <a:gd name="T3" fmla="*/ 18 h 40"/>
                  <a:gd name="T4" fmla="*/ 19 w 41"/>
                  <a:gd name="T5" fmla="*/ 0 h 40"/>
                  <a:gd name="T6" fmla="*/ 19 w 41"/>
                  <a:gd name="T7" fmla="*/ 18 h 40"/>
                  <a:gd name="T8" fmla="*/ 23 w 41"/>
                  <a:gd name="T9" fmla="*/ 4 h 40"/>
                  <a:gd name="T10" fmla="*/ 23 w 41"/>
                  <a:gd name="T11" fmla="*/ 22 h 40"/>
                  <a:gd name="T12" fmla="*/ 5 w 41"/>
                  <a:gd name="T13" fmla="*/ 22 h 40"/>
                  <a:gd name="T14" fmla="*/ 23 w 41"/>
                  <a:gd name="T15" fmla="*/ 40 h 40"/>
                  <a:gd name="T16" fmla="*/ 41 w 41"/>
                  <a:gd name="T17" fmla="*/ 22 h 40"/>
                  <a:gd name="T18" fmla="*/ 23 w 41"/>
                  <a:gd name="T19" fmla="*/ 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40">
                    <a:moveTo>
                      <a:pt x="19" y="18"/>
                    </a:moveTo>
                    <a:cubicBezTo>
                      <a:pt x="0" y="18"/>
                      <a:pt x="0" y="18"/>
                      <a:pt x="0" y="18"/>
                    </a:cubicBezTo>
                    <a:cubicBezTo>
                      <a:pt x="0" y="8"/>
                      <a:pt x="8" y="0"/>
                      <a:pt x="19" y="0"/>
                    </a:cubicBezTo>
                    <a:lnTo>
                      <a:pt x="19" y="18"/>
                    </a:lnTo>
                    <a:close/>
                    <a:moveTo>
                      <a:pt x="23" y="4"/>
                    </a:moveTo>
                    <a:cubicBezTo>
                      <a:pt x="23" y="22"/>
                      <a:pt x="23" y="22"/>
                      <a:pt x="23" y="22"/>
                    </a:cubicBezTo>
                    <a:cubicBezTo>
                      <a:pt x="5" y="22"/>
                      <a:pt x="5" y="22"/>
                      <a:pt x="5" y="22"/>
                    </a:cubicBezTo>
                    <a:cubicBezTo>
                      <a:pt x="5" y="32"/>
                      <a:pt x="13" y="40"/>
                      <a:pt x="23" y="40"/>
                    </a:cubicBezTo>
                    <a:cubicBezTo>
                      <a:pt x="33" y="40"/>
                      <a:pt x="41" y="32"/>
                      <a:pt x="41" y="22"/>
                    </a:cubicBezTo>
                    <a:cubicBezTo>
                      <a:pt x="41" y="12"/>
                      <a:pt x="33" y="4"/>
                      <a:pt x="23" y="4"/>
                    </a:cubicBez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13" name="TextBox 112">
              <a:extLst>
                <a:ext uri="{FF2B5EF4-FFF2-40B4-BE49-F238E27FC236}">
                  <a16:creationId xmlns:a16="http://schemas.microsoft.com/office/drawing/2014/main" xmlns="" id="{774FAD07-5C2D-C444-8775-456D1A98D150}"/>
                </a:ext>
              </a:extLst>
            </p:cNvPr>
            <p:cNvSpPr txBox="1"/>
            <p:nvPr/>
          </p:nvSpPr>
          <p:spPr>
            <a:xfrm>
              <a:off x="4288403" y="4184249"/>
              <a:ext cx="1017907" cy="198196"/>
            </a:xfrm>
            <a:prstGeom prst="rect">
              <a:avLst/>
            </a:prstGeom>
          </p:spPr>
          <p:txBody>
            <a:bodyPr vert="horz" wrap="none" lIns="0" tIns="0" rIns="0" bIns="0" rtlCol="0">
              <a:spAutoFit/>
            </a:bodyPr>
            <a:lstStyle/>
            <a:p>
              <a:pPr marR="0" lvl="0" indent="0" algn="ctr" fontAlgn="auto">
                <a:lnSpc>
                  <a:spcPct val="92000"/>
                </a:lnSpc>
                <a:spcBef>
                  <a:spcPts val="0"/>
                </a:spcBef>
                <a:spcAft>
                  <a:spcPts val="0"/>
                </a:spcAft>
                <a:buClrTx/>
                <a:buSzPct val="100000"/>
                <a:buFontTx/>
                <a:buNone/>
                <a:tabLst/>
                <a:defRPr/>
              </a:pPr>
              <a:r>
                <a:rPr lang="en-US" sz="1400" dirty="0">
                  <a:solidFill>
                    <a:srgbClr val="53565A"/>
                  </a:solidFill>
                  <a:ea typeface="Open Sans Semibold" panose="020B0706030804020204" pitchFamily="34" charset="0"/>
                  <a:cs typeface="Open Sans Semibold" panose="020B0706030804020204" pitchFamily="34" charset="0"/>
                </a:rPr>
                <a:t>McAfee </a:t>
              </a:r>
              <a:r>
                <a:rPr lang="en-US" sz="1400" dirty="0" err="1">
                  <a:solidFill>
                    <a:srgbClr val="53565A"/>
                  </a:solidFill>
                  <a:ea typeface="Open Sans Semibold" panose="020B0706030804020204" pitchFamily="34" charset="0"/>
                  <a:cs typeface="Open Sans Semibold" panose="020B0706030804020204" pitchFamily="34" charset="0"/>
                </a:rPr>
                <a:t>ePO</a:t>
              </a:r>
              <a:endParaRPr lang="en-US" sz="1400" dirty="0">
                <a:solidFill>
                  <a:srgbClr val="53565A"/>
                </a:solidFill>
                <a:ea typeface="Open Sans Semibold" panose="020B0706030804020204" pitchFamily="34" charset="0"/>
                <a:cs typeface="Open Sans Semibold" panose="020B0706030804020204" pitchFamily="34" charset="0"/>
              </a:endParaRPr>
            </a:p>
          </p:txBody>
        </p:sp>
      </p:grpSp>
      <p:grpSp>
        <p:nvGrpSpPr>
          <p:cNvPr id="22" name="Group 21">
            <a:extLst>
              <a:ext uri="{FF2B5EF4-FFF2-40B4-BE49-F238E27FC236}">
                <a16:creationId xmlns:a16="http://schemas.microsoft.com/office/drawing/2014/main" xmlns="" id="{76EC5FF6-A506-0F45-9DE9-F10703D60C72}"/>
              </a:ext>
            </a:extLst>
          </p:cNvPr>
          <p:cNvGrpSpPr/>
          <p:nvPr/>
        </p:nvGrpSpPr>
        <p:grpSpPr>
          <a:xfrm>
            <a:off x="4182509" y="1930690"/>
            <a:ext cx="3042616" cy="1699347"/>
            <a:chOff x="3877709" y="1930690"/>
            <a:chExt cx="3042616" cy="1699347"/>
          </a:xfrm>
        </p:grpSpPr>
        <p:sp>
          <p:nvSpPr>
            <p:cNvPr id="109" name="Line 8">
              <a:extLst>
                <a:ext uri="{FF2B5EF4-FFF2-40B4-BE49-F238E27FC236}">
                  <a16:creationId xmlns:a16="http://schemas.microsoft.com/office/drawing/2014/main" xmlns="" id="{CE79308F-B864-1A40-B0F1-FCEC0469944E}"/>
                </a:ext>
              </a:extLst>
            </p:cNvPr>
            <p:cNvSpPr>
              <a:spLocks noChangeShapeType="1"/>
            </p:cNvSpPr>
            <p:nvPr/>
          </p:nvSpPr>
          <p:spPr bwMode="gray">
            <a:xfrm rot="10800000" flipH="1">
              <a:off x="4512423" y="3622515"/>
              <a:ext cx="2407902" cy="7522"/>
            </a:xfrm>
            <a:prstGeom prst="line">
              <a:avLst/>
            </a:prstGeom>
            <a:noFill/>
            <a:ln w="22225" cap="flat">
              <a:solidFill>
                <a:schemeClr val="accent1"/>
              </a:solidFill>
              <a:prstDash val="sysDash"/>
              <a:miter/>
              <a:headEnd type="oval" w="med" len="med"/>
              <a:tailEnd type="oval" w="med" len="med"/>
            </a:ln>
          </p:spPr>
          <p:txBody>
            <a:bodyPr wrap="none" lIns="0" tIns="0" rIns="0" bIns="0">
              <a:noAutofit/>
            </a:bodyPr>
            <a:lstStyle/>
            <a:p>
              <a:endParaRPr lang="en-US" sz="1350" kern="0" dirty="0">
                <a:solidFill>
                  <a:srgbClr val="000000"/>
                </a:solidFill>
                <a:latin typeface="Calibri"/>
              </a:endParaRPr>
            </a:p>
          </p:txBody>
        </p:sp>
        <p:sp>
          <p:nvSpPr>
            <p:cNvPr id="126" name="Line 8">
              <a:extLst>
                <a:ext uri="{FF2B5EF4-FFF2-40B4-BE49-F238E27FC236}">
                  <a16:creationId xmlns:a16="http://schemas.microsoft.com/office/drawing/2014/main" xmlns="" id="{A0B264D2-5C6D-4D4E-A92C-D949EF5C6C99}"/>
                </a:ext>
              </a:extLst>
            </p:cNvPr>
            <p:cNvSpPr>
              <a:spLocks noChangeShapeType="1"/>
            </p:cNvSpPr>
            <p:nvPr/>
          </p:nvSpPr>
          <p:spPr bwMode="gray">
            <a:xfrm rot="10800000" flipH="1">
              <a:off x="3877709" y="1930690"/>
              <a:ext cx="0" cy="1320436"/>
            </a:xfrm>
            <a:prstGeom prst="line">
              <a:avLst/>
            </a:prstGeom>
            <a:noFill/>
            <a:ln w="22225" cap="flat">
              <a:solidFill>
                <a:schemeClr val="accent1"/>
              </a:solidFill>
              <a:prstDash val="sysDash"/>
              <a:miter/>
              <a:headEnd type="oval" w="med" len="med"/>
              <a:tailEnd type="oval" w="med" len="med"/>
            </a:ln>
          </p:spPr>
          <p:txBody>
            <a:bodyPr wrap="none" lIns="0" tIns="0" rIns="0" bIns="0">
              <a:noAutofit/>
            </a:bodyPr>
            <a:lstStyle/>
            <a:p>
              <a:endParaRPr lang="en-US" sz="1350" kern="0" dirty="0">
                <a:solidFill>
                  <a:srgbClr val="000000"/>
                </a:solidFill>
                <a:latin typeface="Calibri"/>
              </a:endParaRPr>
            </a:p>
          </p:txBody>
        </p:sp>
      </p:grpSp>
      <p:cxnSp>
        <p:nvCxnSpPr>
          <p:cNvPr id="132" name="Straight Connector 131">
            <a:extLst>
              <a:ext uri="{FF2B5EF4-FFF2-40B4-BE49-F238E27FC236}">
                <a16:creationId xmlns:a16="http://schemas.microsoft.com/office/drawing/2014/main" xmlns="" id="{C12FF337-0C4F-FE45-8D03-B36CC6EE5082}"/>
              </a:ext>
            </a:extLst>
          </p:cNvPr>
          <p:cNvCxnSpPr>
            <a:cxnSpLocks/>
          </p:cNvCxnSpPr>
          <p:nvPr/>
        </p:nvCxnSpPr>
        <p:spPr>
          <a:xfrm flipH="1" flipV="1">
            <a:off x="7623147" y="1959947"/>
            <a:ext cx="10278" cy="1558207"/>
          </a:xfrm>
          <a:prstGeom prst="line">
            <a:avLst/>
          </a:prstGeom>
          <a:ln w="25400" cap="sq">
            <a:solidFill>
              <a:schemeClr val="accent2"/>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133" name="Group 132">
            <a:extLst>
              <a:ext uri="{FF2B5EF4-FFF2-40B4-BE49-F238E27FC236}">
                <a16:creationId xmlns:a16="http://schemas.microsoft.com/office/drawing/2014/main" xmlns="" id="{6CB9D299-6CAB-8344-A8C4-BB531FF21979}"/>
              </a:ext>
            </a:extLst>
          </p:cNvPr>
          <p:cNvGrpSpPr/>
          <p:nvPr/>
        </p:nvGrpSpPr>
        <p:grpSpPr>
          <a:xfrm flipH="1">
            <a:off x="7257738" y="3903545"/>
            <a:ext cx="285425" cy="295201"/>
            <a:chOff x="4341813" y="2306638"/>
            <a:chExt cx="231775" cy="239713"/>
          </a:xfrm>
        </p:grpSpPr>
        <p:sp>
          <p:nvSpPr>
            <p:cNvPr id="134" name="Oval 499">
              <a:extLst>
                <a:ext uri="{FF2B5EF4-FFF2-40B4-BE49-F238E27FC236}">
                  <a16:creationId xmlns:a16="http://schemas.microsoft.com/office/drawing/2014/main" xmlns="" id="{E7DC340E-826A-DF48-B2C2-6D043C054A87}"/>
                </a:ext>
              </a:extLst>
            </p:cNvPr>
            <p:cNvSpPr>
              <a:spLocks noChangeArrowheads="1"/>
            </p:cNvSpPr>
            <p:nvPr/>
          </p:nvSpPr>
          <p:spPr bwMode="auto">
            <a:xfrm>
              <a:off x="4354513" y="2320925"/>
              <a:ext cx="160338" cy="1603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5" name="Freeform 501">
              <a:extLst>
                <a:ext uri="{FF2B5EF4-FFF2-40B4-BE49-F238E27FC236}">
                  <a16:creationId xmlns:a16="http://schemas.microsoft.com/office/drawing/2014/main" xmlns="" id="{1567AEF7-4F06-F547-B4EF-3C04C5B4E088}"/>
                </a:ext>
              </a:extLst>
            </p:cNvPr>
            <p:cNvSpPr>
              <a:spLocks noEditPoints="1"/>
            </p:cNvSpPr>
            <p:nvPr/>
          </p:nvSpPr>
          <p:spPr bwMode="auto">
            <a:xfrm>
              <a:off x="4341813" y="2306638"/>
              <a:ext cx="231775" cy="239713"/>
            </a:xfrm>
            <a:custGeom>
              <a:avLst/>
              <a:gdLst>
                <a:gd name="T0" fmla="*/ 293 w 293"/>
                <a:gd name="T1" fmla="*/ 280 h 301"/>
                <a:gd name="T2" fmla="*/ 207 w 293"/>
                <a:gd name="T3" fmla="*/ 196 h 301"/>
                <a:gd name="T4" fmla="*/ 236 w 293"/>
                <a:gd name="T5" fmla="*/ 118 h 301"/>
                <a:gd name="T6" fmla="*/ 118 w 293"/>
                <a:gd name="T7" fmla="*/ 0 h 301"/>
                <a:gd name="T8" fmla="*/ 0 w 293"/>
                <a:gd name="T9" fmla="*/ 118 h 301"/>
                <a:gd name="T10" fmla="*/ 118 w 293"/>
                <a:gd name="T11" fmla="*/ 236 h 301"/>
                <a:gd name="T12" fmla="*/ 185 w 293"/>
                <a:gd name="T13" fmla="*/ 216 h 301"/>
                <a:gd name="T14" fmla="*/ 272 w 293"/>
                <a:gd name="T15" fmla="*/ 301 h 301"/>
                <a:gd name="T16" fmla="*/ 293 w 293"/>
                <a:gd name="T17" fmla="*/ 280 h 301"/>
                <a:gd name="T18" fmla="*/ 17 w 293"/>
                <a:gd name="T19" fmla="*/ 118 h 301"/>
                <a:gd name="T20" fmla="*/ 118 w 293"/>
                <a:gd name="T21" fmla="*/ 17 h 301"/>
                <a:gd name="T22" fmla="*/ 219 w 293"/>
                <a:gd name="T23" fmla="*/ 118 h 301"/>
                <a:gd name="T24" fmla="*/ 118 w 293"/>
                <a:gd name="T25" fmla="*/ 219 h 301"/>
                <a:gd name="T26" fmla="*/ 17 w 293"/>
                <a:gd name="T27" fmla="*/ 118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3" h="301">
                  <a:moveTo>
                    <a:pt x="293" y="280"/>
                  </a:moveTo>
                  <a:cubicBezTo>
                    <a:pt x="207" y="196"/>
                    <a:pt x="207" y="196"/>
                    <a:pt x="207" y="196"/>
                  </a:cubicBezTo>
                  <a:cubicBezTo>
                    <a:pt x="225" y="175"/>
                    <a:pt x="236" y="148"/>
                    <a:pt x="236" y="118"/>
                  </a:cubicBezTo>
                  <a:cubicBezTo>
                    <a:pt x="236" y="53"/>
                    <a:pt x="183" y="0"/>
                    <a:pt x="118" y="0"/>
                  </a:cubicBezTo>
                  <a:cubicBezTo>
                    <a:pt x="53" y="0"/>
                    <a:pt x="0" y="53"/>
                    <a:pt x="0" y="118"/>
                  </a:cubicBezTo>
                  <a:cubicBezTo>
                    <a:pt x="0" y="183"/>
                    <a:pt x="53" y="236"/>
                    <a:pt x="118" y="236"/>
                  </a:cubicBezTo>
                  <a:cubicBezTo>
                    <a:pt x="143" y="236"/>
                    <a:pt x="166" y="229"/>
                    <a:pt x="185" y="216"/>
                  </a:cubicBezTo>
                  <a:cubicBezTo>
                    <a:pt x="272" y="301"/>
                    <a:pt x="272" y="301"/>
                    <a:pt x="272" y="301"/>
                  </a:cubicBezTo>
                  <a:lnTo>
                    <a:pt x="293" y="280"/>
                  </a:lnTo>
                  <a:close/>
                  <a:moveTo>
                    <a:pt x="17" y="118"/>
                  </a:moveTo>
                  <a:cubicBezTo>
                    <a:pt x="17" y="63"/>
                    <a:pt x="63" y="17"/>
                    <a:pt x="118" y="17"/>
                  </a:cubicBezTo>
                  <a:cubicBezTo>
                    <a:pt x="174" y="17"/>
                    <a:pt x="219" y="63"/>
                    <a:pt x="219" y="118"/>
                  </a:cubicBezTo>
                  <a:cubicBezTo>
                    <a:pt x="219" y="174"/>
                    <a:pt x="174" y="219"/>
                    <a:pt x="118" y="219"/>
                  </a:cubicBezTo>
                  <a:cubicBezTo>
                    <a:pt x="63" y="219"/>
                    <a:pt x="17" y="174"/>
                    <a:pt x="17" y="118"/>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00" name="Group 99">
            <a:extLst>
              <a:ext uri="{FF2B5EF4-FFF2-40B4-BE49-F238E27FC236}">
                <a16:creationId xmlns:a16="http://schemas.microsoft.com/office/drawing/2014/main" xmlns="" id="{1D67EDB7-0F77-144A-A502-2C73C74BA5C5}"/>
              </a:ext>
            </a:extLst>
          </p:cNvPr>
          <p:cNvGrpSpPr/>
          <p:nvPr/>
        </p:nvGrpSpPr>
        <p:grpSpPr>
          <a:xfrm>
            <a:off x="7461976" y="1323737"/>
            <a:ext cx="270324" cy="220850"/>
            <a:chOff x="8571335" y="2125945"/>
            <a:chExt cx="270324" cy="220850"/>
          </a:xfrm>
        </p:grpSpPr>
        <p:sp>
          <p:nvSpPr>
            <p:cNvPr id="101" name="4-Point Star 100">
              <a:extLst>
                <a:ext uri="{FF2B5EF4-FFF2-40B4-BE49-F238E27FC236}">
                  <a16:creationId xmlns:a16="http://schemas.microsoft.com/office/drawing/2014/main" xmlns="" id="{6FCD9959-C4D5-CD4A-BB6B-91C3EA086CF6}"/>
                </a:ext>
              </a:extLst>
            </p:cNvPr>
            <p:cNvSpPr/>
            <p:nvPr/>
          </p:nvSpPr>
          <p:spPr>
            <a:xfrm>
              <a:off x="8574263" y="2125946"/>
              <a:ext cx="86026" cy="86026"/>
            </a:xfrm>
            <a:prstGeom prst="star4">
              <a:avLst/>
            </a:prstGeom>
            <a:solidFill>
              <a:schemeClr val="tx1"/>
            </a:solidFill>
            <a:ln>
              <a:noFill/>
            </a:ln>
          </p:spPr>
          <p:txBody>
            <a:bodyPr vert="horz" wrap="square" lIns="68580" tIns="68580" rIns="68580" bIns="68580" numCol="1" rtlCol="0" anchor="t" anchorCtr="0" compatLnSpc="1">
              <a:prstTxWarp prst="textNoShape">
                <a:avLst/>
              </a:prstTxWarp>
            </a:bodyPr>
            <a:lstStyle/>
            <a:p>
              <a:pPr algn="ctr">
                <a:lnSpc>
                  <a:spcPct val="95000"/>
                </a:lnSpc>
              </a:pPr>
              <a:endParaRPr lang="en-US" sz="900" dirty="0"/>
            </a:p>
          </p:txBody>
        </p:sp>
        <p:sp>
          <p:nvSpPr>
            <p:cNvPr id="102" name="4-Point Star 101">
              <a:extLst>
                <a:ext uri="{FF2B5EF4-FFF2-40B4-BE49-F238E27FC236}">
                  <a16:creationId xmlns:a16="http://schemas.microsoft.com/office/drawing/2014/main" xmlns="" id="{56996FBB-3FFE-CC47-8AE3-9973FE144608}"/>
                </a:ext>
              </a:extLst>
            </p:cNvPr>
            <p:cNvSpPr/>
            <p:nvPr/>
          </p:nvSpPr>
          <p:spPr>
            <a:xfrm>
              <a:off x="8755633" y="2125946"/>
              <a:ext cx="86026" cy="86026"/>
            </a:xfrm>
            <a:prstGeom prst="star4">
              <a:avLst/>
            </a:prstGeom>
            <a:solidFill>
              <a:schemeClr val="tx1"/>
            </a:solidFill>
            <a:ln>
              <a:noFill/>
            </a:ln>
          </p:spPr>
          <p:txBody>
            <a:bodyPr vert="horz" wrap="square" lIns="68580" tIns="68580" rIns="68580" bIns="68580" numCol="1" rtlCol="0" anchor="t" anchorCtr="0" compatLnSpc="1">
              <a:prstTxWarp prst="textNoShape">
                <a:avLst/>
              </a:prstTxWarp>
            </a:bodyPr>
            <a:lstStyle/>
            <a:p>
              <a:pPr algn="ctr">
                <a:lnSpc>
                  <a:spcPct val="95000"/>
                </a:lnSpc>
              </a:pPr>
              <a:endParaRPr lang="en-US" sz="900" dirty="0"/>
            </a:p>
          </p:txBody>
        </p:sp>
        <p:sp>
          <p:nvSpPr>
            <p:cNvPr id="103" name="4-Point Star 102">
              <a:extLst>
                <a:ext uri="{FF2B5EF4-FFF2-40B4-BE49-F238E27FC236}">
                  <a16:creationId xmlns:a16="http://schemas.microsoft.com/office/drawing/2014/main" xmlns="" id="{A712BCFD-262C-C444-A1CE-718A458D675D}"/>
                </a:ext>
              </a:extLst>
            </p:cNvPr>
            <p:cNvSpPr/>
            <p:nvPr/>
          </p:nvSpPr>
          <p:spPr>
            <a:xfrm>
              <a:off x="8665777" y="2125945"/>
              <a:ext cx="86026" cy="86026"/>
            </a:xfrm>
            <a:prstGeom prst="star4">
              <a:avLst/>
            </a:prstGeom>
            <a:solidFill>
              <a:schemeClr val="tx1"/>
            </a:solidFill>
            <a:ln>
              <a:noFill/>
            </a:ln>
          </p:spPr>
          <p:txBody>
            <a:bodyPr vert="horz" wrap="square" lIns="68580" tIns="68580" rIns="68580" bIns="68580" numCol="1" rtlCol="0" anchor="t" anchorCtr="0" compatLnSpc="1">
              <a:prstTxWarp prst="textNoShape">
                <a:avLst/>
              </a:prstTxWarp>
            </a:bodyPr>
            <a:lstStyle/>
            <a:p>
              <a:pPr algn="ctr">
                <a:lnSpc>
                  <a:spcPct val="95000"/>
                </a:lnSpc>
              </a:pPr>
              <a:endParaRPr lang="en-US" sz="900" dirty="0"/>
            </a:p>
          </p:txBody>
        </p:sp>
        <p:sp>
          <p:nvSpPr>
            <p:cNvPr id="104" name="4-Point Star 103">
              <a:extLst>
                <a:ext uri="{FF2B5EF4-FFF2-40B4-BE49-F238E27FC236}">
                  <a16:creationId xmlns:a16="http://schemas.microsoft.com/office/drawing/2014/main" xmlns="" id="{3ED71D84-DB4F-AA47-A6B0-500C13155A03}"/>
                </a:ext>
              </a:extLst>
            </p:cNvPr>
            <p:cNvSpPr/>
            <p:nvPr/>
          </p:nvSpPr>
          <p:spPr>
            <a:xfrm>
              <a:off x="8571335" y="2260769"/>
              <a:ext cx="86026" cy="86026"/>
            </a:xfrm>
            <a:prstGeom prst="star4">
              <a:avLst/>
            </a:prstGeom>
            <a:solidFill>
              <a:schemeClr val="tx1"/>
            </a:solidFill>
            <a:ln>
              <a:noFill/>
            </a:ln>
          </p:spPr>
          <p:txBody>
            <a:bodyPr vert="horz" wrap="square" lIns="68580" tIns="68580" rIns="68580" bIns="68580" numCol="1" rtlCol="0" anchor="t" anchorCtr="0" compatLnSpc="1">
              <a:prstTxWarp prst="textNoShape">
                <a:avLst/>
              </a:prstTxWarp>
            </a:bodyPr>
            <a:lstStyle/>
            <a:p>
              <a:pPr algn="ctr">
                <a:lnSpc>
                  <a:spcPct val="95000"/>
                </a:lnSpc>
              </a:pPr>
              <a:endParaRPr lang="en-US" sz="900" dirty="0"/>
            </a:p>
          </p:txBody>
        </p:sp>
        <p:sp>
          <p:nvSpPr>
            <p:cNvPr id="105" name="4-Point Star 104">
              <a:extLst>
                <a:ext uri="{FF2B5EF4-FFF2-40B4-BE49-F238E27FC236}">
                  <a16:creationId xmlns:a16="http://schemas.microsoft.com/office/drawing/2014/main" xmlns="" id="{91305E58-015E-964B-B049-EFE095A69C83}"/>
                </a:ext>
              </a:extLst>
            </p:cNvPr>
            <p:cNvSpPr/>
            <p:nvPr/>
          </p:nvSpPr>
          <p:spPr>
            <a:xfrm>
              <a:off x="8752705" y="2260769"/>
              <a:ext cx="86026" cy="86026"/>
            </a:xfrm>
            <a:prstGeom prst="star4">
              <a:avLst/>
            </a:prstGeom>
            <a:solidFill>
              <a:schemeClr val="tx1"/>
            </a:solidFill>
            <a:ln>
              <a:noFill/>
            </a:ln>
          </p:spPr>
          <p:txBody>
            <a:bodyPr vert="horz" wrap="square" lIns="68580" tIns="68580" rIns="68580" bIns="68580" numCol="1" rtlCol="0" anchor="t" anchorCtr="0" compatLnSpc="1">
              <a:prstTxWarp prst="textNoShape">
                <a:avLst/>
              </a:prstTxWarp>
            </a:bodyPr>
            <a:lstStyle/>
            <a:p>
              <a:pPr algn="ctr">
                <a:lnSpc>
                  <a:spcPct val="95000"/>
                </a:lnSpc>
              </a:pPr>
              <a:endParaRPr lang="en-US" sz="900" dirty="0"/>
            </a:p>
          </p:txBody>
        </p:sp>
        <p:sp>
          <p:nvSpPr>
            <p:cNvPr id="106" name="4-Point Star 105">
              <a:extLst>
                <a:ext uri="{FF2B5EF4-FFF2-40B4-BE49-F238E27FC236}">
                  <a16:creationId xmlns:a16="http://schemas.microsoft.com/office/drawing/2014/main" xmlns="" id="{73F6A871-F046-8346-B5EF-B9D0F7027416}"/>
                </a:ext>
              </a:extLst>
            </p:cNvPr>
            <p:cNvSpPr/>
            <p:nvPr/>
          </p:nvSpPr>
          <p:spPr>
            <a:xfrm>
              <a:off x="8662849" y="2260768"/>
              <a:ext cx="86026" cy="86026"/>
            </a:xfrm>
            <a:prstGeom prst="star4">
              <a:avLst/>
            </a:prstGeom>
            <a:solidFill>
              <a:schemeClr val="tx1"/>
            </a:solidFill>
            <a:ln>
              <a:noFill/>
            </a:ln>
          </p:spPr>
          <p:txBody>
            <a:bodyPr vert="horz" wrap="square" lIns="68580" tIns="68580" rIns="68580" bIns="68580" numCol="1" rtlCol="0" anchor="t" anchorCtr="0" compatLnSpc="1">
              <a:prstTxWarp prst="textNoShape">
                <a:avLst/>
              </a:prstTxWarp>
            </a:bodyPr>
            <a:lstStyle/>
            <a:p>
              <a:pPr algn="ctr">
                <a:lnSpc>
                  <a:spcPct val="95000"/>
                </a:lnSpc>
              </a:pPr>
              <a:endParaRPr lang="en-US" sz="900" dirty="0"/>
            </a:p>
          </p:txBody>
        </p:sp>
      </p:grpSp>
      <p:grpSp>
        <p:nvGrpSpPr>
          <p:cNvPr id="81" name="Group 80">
            <a:extLst>
              <a:ext uri="{FF2B5EF4-FFF2-40B4-BE49-F238E27FC236}">
                <a16:creationId xmlns:a16="http://schemas.microsoft.com/office/drawing/2014/main" xmlns="" id="{50AFF880-C171-7048-819D-09FECF39C071}"/>
              </a:ext>
            </a:extLst>
          </p:cNvPr>
          <p:cNvGrpSpPr/>
          <p:nvPr/>
        </p:nvGrpSpPr>
        <p:grpSpPr>
          <a:xfrm flipH="1">
            <a:off x="7264304" y="1342369"/>
            <a:ext cx="285425" cy="295201"/>
            <a:chOff x="4341813" y="2306638"/>
            <a:chExt cx="231775" cy="239713"/>
          </a:xfrm>
        </p:grpSpPr>
        <p:sp>
          <p:nvSpPr>
            <p:cNvPr id="82" name="Oval 499">
              <a:extLst>
                <a:ext uri="{FF2B5EF4-FFF2-40B4-BE49-F238E27FC236}">
                  <a16:creationId xmlns:a16="http://schemas.microsoft.com/office/drawing/2014/main" xmlns="" id="{F5B73856-FF48-9449-8526-82DFFEDAE27B}"/>
                </a:ext>
              </a:extLst>
            </p:cNvPr>
            <p:cNvSpPr>
              <a:spLocks noChangeArrowheads="1"/>
            </p:cNvSpPr>
            <p:nvPr/>
          </p:nvSpPr>
          <p:spPr bwMode="auto">
            <a:xfrm>
              <a:off x="4354513" y="2320925"/>
              <a:ext cx="160338" cy="1603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3" name="Freeform 501">
              <a:extLst>
                <a:ext uri="{FF2B5EF4-FFF2-40B4-BE49-F238E27FC236}">
                  <a16:creationId xmlns:a16="http://schemas.microsoft.com/office/drawing/2014/main" xmlns="" id="{63A425B6-6069-9547-9FFF-8FE54C550F74}"/>
                </a:ext>
              </a:extLst>
            </p:cNvPr>
            <p:cNvSpPr>
              <a:spLocks noEditPoints="1"/>
            </p:cNvSpPr>
            <p:nvPr/>
          </p:nvSpPr>
          <p:spPr bwMode="auto">
            <a:xfrm>
              <a:off x="4341813" y="2306638"/>
              <a:ext cx="231775" cy="239713"/>
            </a:xfrm>
            <a:custGeom>
              <a:avLst/>
              <a:gdLst>
                <a:gd name="T0" fmla="*/ 293 w 293"/>
                <a:gd name="T1" fmla="*/ 280 h 301"/>
                <a:gd name="T2" fmla="*/ 207 w 293"/>
                <a:gd name="T3" fmla="*/ 196 h 301"/>
                <a:gd name="T4" fmla="*/ 236 w 293"/>
                <a:gd name="T5" fmla="*/ 118 h 301"/>
                <a:gd name="T6" fmla="*/ 118 w 293"/>
                <a:gd name="T7" fmla="*/ 0 h 301"/>
                <a:gd name="T8" fmla="*/ 0 w 293"/>
                <a:gd name="T9" fmla="*/ 118 h 301"/>
                <a:gd name="T10" fmla="*/ 118 w 293"/>
                <a:gd name="T11" fmla="*/ 236 h 301"/>
                <a:gd name="T12" fmla="*/ 185 w 293"/>
                <a:gd name="T13" fmla="*/ 216 h 301"/>
                <a:gd name="T14" fmla="*/ 272 w 293"/>
                <a:gd name="T15" fmla="*/ 301 h 301"/>
                <a:gd name="T16" fmla="*/ 293 w 293"/>
                <a:gd name="T17" fmla="*/ 280 h 301"/>
                <a:gd name="T18" fmla="*/ 17 w 293"/>
                <a:gd name="T19" fmla="*/ 118 h 301"/>
                <a:gd name="T20" fmla="*/ 118 w 293"/>
                <a:gd name="T21" fmla="*/ 17 h 301"/>
                <a:gd name="T22" fmla="*/ 219 w 293"/>
                <a:gd name="T23" fmla="*/ 118 h 301"/>
                <a:gd name="T24" fmla="*/ 118 w 293"/>
                <a:gd name="T25" fmla="*/ 219 h 301"/>
                <a:gd name="T26" fmla="*/ 17 w 293"/>
                <a:gd name="T27" fmla="*/ 118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3" h="301">
                  <a:moveTo>
                    <a:pt x="293" y="280"/>
                  </a:moveTo>
                  <a:cubicBezTo>
                    <a:pt x="207" y="196"/>
                    <a:pt x="207" y="196"/>
                    <a:pt x="207" y="196"/>
                  </a:cubicBezTo>
                  <a:cubicBezTo>
                    <a:pt x="225" y="175"/>
                    <a:pt x="236" y="148"/>
                    <a:pt x="236" y="118"/>
                  </a:cubicBezTo>
                  <a:cubicBezTo>
                    <a:pt x="236" y="53"/>
                    <a:pt x="183" y="0"/>
                    <a:pt x="118" y="0"/>
                  </a:cubicBezTo>
                  <a:cubicBezTo>
                    <a:pt x="53" y="0"/>
                    <a:pt x="0" y="53"/>
                    <a:pt x="0" y="118"/>
                  </a:cubicBezTo>
                  <a:cubicBezTo>
                    <a:pt x="0" y="183"/>
                    <a:pt x="53" y="236"/>
                    <a:pt x="118" y="236"/>
                  </a:cubicBezTo>
                  <a:cubicBezTo>
                    <a:pt x="143" y="236"/>
                    <a:pt x="166" y="229"/>
                    <a:pt x="185" y="216"/>
                  </a:cubicBezTo>
                  <a:cubicBezTo>
                    <a:pt x="272" y="301"/>
                    <a:pt x="272" y="301"/>
                    <a:pt x="272" y="301"/>
                  </a:cubicBezTo>
                  <a:lnTo>
                    <a:pt x="293" y="280"/>
                  </a:lnTo>
                  <a:close/>
                  <a:moveTo>
                    <a:pt x="17" y="118"/>
                  </a:moveTo>
                  <a:cubicBezTo>
                    <a:pt x="17" y="63"/>
                    <a:pt x="63" y="17"/>
                    <a:pt x="118" y="17"/>
                  </a:cubicBezTo>
                  <a:cubicBezTo>
                    <a:pt x="174" y="17"/>
                    <a:pt x="219" y="63"/>
                    <a:pt x="219" y="118"/>
                  </a:cubicBezTo>
                  <a:cubicBezTo>
                    <a:pt x="219" y="174"/>
                    <a:pt x="174" y="219"/>
                    <a:pt x="118" y="219"/>
                  </a:cubicBezTo>
                  <a:cubicBezTo>
                    <a:pt x="63" y="219"/>
                    <a:pt x="17" y="174"/>
                    <a:pt x="17" y="118"/>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9148377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7" presetClass="emph" presetSubtype="2" fill="hold" nodeType="afterEffect">
                                  <p:stCondLst>
                                    <p:cond delay="0"/>
                                  </p:stCondLst>
                                  <p:childTnLst>
                                    <p:animClr clrSpc="rgb" dir="cw">
                                      <p:cBhvr>
                                        <p:cTn id="10" dur="2000" fill="hold"/>
                                        <p:tgtEl>
                                          <p:spTgt spid="21"/>
                                        </p:tgtEl>
                                        <p:attrNameLst>
                                          <p:attrName>stroke.color</p:attrName>
                                        </p:attrNameLst>
                                      </p:cBhvr>
                                      <p:to>
                                        <a:schemeClr val="bg2"/>
                                      </p:to>
                                    </p:animClr>
                                    <p:set>
                                      <p:cBhvr>
                                        <p:cTn id="11" dur="2000" fill="hold"/>
                                        <p:tgtEl>
                                          <p:spTgt spid="21"/>
                                        </p:tgtEl>
                                        <p:attrNameLst>
                                          <p:attrName>stroke.on</p:attrName>
                                        </p:attrNameLst>
                                      </p:cBhvr>
                                      <p:to>
                                        <p:strVal val="true"/>
                                      </p:to>
                                    </p:set>
                                  </p:childTnLst>
                                </p:cTn>
                              </p:par>
                            </p:childTnLst>
                          </p:cTn>
                        </p:par>
                        <p:par>
                          <p:cTn id="12" fill="hold">
                            <p:stCondLst>
                              <p:cond delay="2500"/>
                            </p:stCondLst>
                            <p:childTnLst>
                              <p:par>
                                <p:cTn id="13" presetID="22" presetClass="entr" presetSubtype="8" fill="hold" nodeType="after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wipe(left)">
                                      <p:cBhvr>
                                        <p:cTn id="15" dur="500"/>
                                        <p:tgtEl>
                                          <p:spTgt spid="22"/>
                                        </p:tgtEl>
                                      </p:cBhvr>
                                    </p:animEffect>
                                  </p:childTnLst>
                                </p:cTn>
                              </p:par>
                            </p:childTnLst>
                          </p:cTn>
                        </p:par>
                        <p:par>
                          <p:cTn id="16" fill="hold">
                            <p:stCondLst>
                              <p:cond delay="3000"/>
                            </p:stCondLst>
                            <p:childTnLst>
                              <p:par>
                                <p:cTn id="17" presetID="23" presetClass="entr" presetSubtype="16" fill="hold" nodeType="afterEffect">
                                  <p:stCondLst>
                                    <p:cond delay="0"/>
                                  </p:stCondLst>
                                  <p:childTnLst>
                                    <p:set>
                                      <p:cBhvr>
                                        <p:cTn id="18" dur="1" fill="hold">
                                          <p:stCondLst>
                                            <p:cond delay="0"/>
                                          </p:stCondLst>
                                        </p:cTn>
                                        <p:tgtEl>
                                          <p:spTgt spid="81"/>
                                        </p:tgtEl>
                                        <p:attrNameLst>
                                          <p:attrName>style.visibility</p:attrName>
                                        </p:attrNameLst>
                                      </p:cBhvr>
                                      <p:to>
                                        <p:strVal val="visible"/>
                                      </p:to>
                                    </p:set>
                                    <p:anim calcmode="lin" valueType="num">
                                      <p:cBhvr>
                                        <p:cTn id="19" dur="500" fill="hold"/>
                                        <p:tgtEl>
                                          <p:spTgt spid="81"/>
                                        </p:tgtEl>
                                        <p:attrNameLst>
                                          <p:attrName>ppt_w</p:attrName>
                                        </p:attrNameLst>
                                      </p:cBhvr>
                                      <p:tavLst>
                                        <p:tav tm="0">
                                          <p:val>
                                            <p:fltVal val="0"/>
                                          </p:val>
                                        </p:tav>
                                        <p:tav tm="100000">
                                          <p:val>
                                            <p:strVal val="#ppt_w"/>
                                          </p:val>
                                        </p:tav>
                                      </p:tavLst>
                                    </p:anim>
                                    <p:anim calcmode="lin" valueType="num">
                                      <p:cBhvr>
                                        <p:cTn id="20" dur="500" fill="hold"/>
                                        <p:tgtEl>
                                          <p:spTgt spid="81"/>
                                        </p:tgtEl>
                                        <p:attrNameLst>
                                          <p:attrName>ppt_h</p:attrName>
                                        </p:attrNameLst>
                                      </p:cBhvr>
                                      <p:tavLst>
                                        <p:tav tm="0">
                                          <p:val>
                                            <p:fltVal val="0"/>
                                          </p:val>
                                        </p:tav>
                                        <p:tav tm="100000">
                                          <p:val>
                                            <p:strVal val="#ppt_h"/>
                                          </p:val>
                                        </p:tav>
                                      </p:tavLst>
                                    </p:anim>
                                  </p:childTnLst>
                                </p:cTn>
                              </p:par>
                            </p:childTnLst>
                          </p:cTn>
                        </p:par>
                        <p:par>
                          <p:cTn id="21" fill="hold">
                            <p:stCondLst>
                              <p:cond delay="3500"/>
                            </p:stCondLst>
                            <p:childTnLst>
                              <p:par>
                                <p:cTn id="22" presetID="23" presetClass="entr" presetSubtype="16" fill="hold" nodeType="afterEffect">
                                  <p:stCondLst>
                                    <p:cond delay="0"/>
                                  </p:stCondLst>
                                  <p:childTnLst>
                                    <p:set>
                                      <p:cBhvr>
                                        <p:cTn id="23" dur="1" fill="hold">
                                          <p:stCondLst>
                                            <p:cond delay="0"/>
                                          </p:stCondLst>
                                        </p:cTn>
                                        <p:tgtEl>
                                          <p:spTgt spid="133"/>
                                        </p:tgtEl>
                                        <p:attrNameLst>
                                          <p:attrName>style.visibility</p:attrName>
                                        </p:attrNameLst>
                                      </p:cBhvr>
                                      <p:to>
                                        <p:strVal val="visible"/>
                                      </p:to>
                                    </p:set>
                                    <p:anim calcmode="lin" valueType="num">
                                      <p:cBhvr>
                                        <p:cTn id="24" dur="500" fill="hold"/>
                                        <p:tgtEl>
                                          <p:spTgt spid="133"/>
                                        </p:tgtEl>
                                        <p:attrNameLst>
                                          <p:attrName>ppt_w</p:attrName>
                                        </p:attrNameLst>
                                      </p:cBhvr>
                                      <p:tavLst>
                                        <p:tav tm="0">
                                          <p:val>
                                            <p:fltVal val="0"/>
                                          </p:val>
                                        </p:tav>
                                        <p:tav tm="100000">
                                          <p:val>
                                            <p:strVal val="#ppt_w"/>
                                          </p:val>
                                        </p:tav>
                                      </p:tavLst>
                                    </p:anim>
                                    <p:anim calcmode="lin" valueType="num">
                                      <p:cBhvr>
                                        <p:cTn id="25" dur="500" fill="hold"/>
                                        <p:tgtEl>
                                          <p:spTgt spid="133"/>
                                        </p:tgtEl>
                                        <p:attrNameLst>
                                          <p:attrName>ppt_h</p:attrName>
                                        </p:attrNameLst>
                                      </p:cBhvr>
                                      <p:tavLst>
                                        <p:tav tm="0">
                                          <p:val>
                                            <p:fltVal val="0"/>
                                          </p:val>
                                        </p:tav>
                                        <p:tav tm="100000">
                                          <p:val>
                                            <p:strVal val="#ppt_h"/>
                                          </p:val>
                                        </p:tav>
                                      </p:tavLst>
                                    </p:anim>
                                  </p:childTnLst>
                                </p:cTn>
                              </p:par>
                            </p:childTnLst>
                          </p:cTn>
                        </p:par>
                        <p:par>
                          <p:cTn id="26" fill="hold">
                            <p:stCondLst>
                              <p:cond delay="4000"/>
                            </p:stCondLst>
                            <p:childTnLst>
                              <p:par>
                                <p:cTn id="27" presetID="10" presetClass="entr" presetSubtype="0" fill="hold" nodeType="afterEffect">
                                  <p:stCondLst>
                                    <p:cond delay="500"/>
                                  </p:stCondLst>
                                  <p:childTnLst>
                                    <p:set>
                                      <p:cBhvr>
                                        <p:cTn id="28" dur="1" fill="hold">
                                          <p:stCondLst>
                                            <p:cond delay="0"/>
                                          </p:stCondLst>
                                        </p:cTn>
                                        <p:tgtEl>
                                          <p:spTgt spid="84"/>
                                        </p:tgtEl>
                                        <p:attrNameLst>
                                          <p:attrName>style.visibility</p:attrName>
                                        </p:attrNameLst>
                                      </p:cBhvr>
                                      <p:to>
                                        <p:strVal val="visible"/>
                                      </p:to>
                                    </p:set>
                                    <p:animEffect transition="in" filter="fade">
                                      <p:cBhvr>
                                        <p:cTn id="29" dur="500"/>
                                        <p:tgtEl>
                                          <p:spTgt spid="84"/>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500"/>
                                        <p:tgtEl>
                                          <p:spTgt spid="10"/>
                                        </p:tgtEl>
                                      </p:cBhvr>
                                    </p:animEffect>
                                  </p:childTnLst>
                                </p:cTn>
                              </p:par>
                            </p:childTnLst>
                          </p:cTn>
                        </p:par>
                        <p:par>
                          <p:cTn id="35" fill="hold">
                            <p:stCondLst>
                              <p:cond delay="500"/>
                            </p:stCondLst>
                            <p:childTnLst>
                              <p:par>
                                <p:cTn id="36" presetID="10" presetClass="exit" presetSubtype="0" fill="hold" nodeType="afterEffect">
                                  <p:stCondLst>
                                    <p:cond delay="1000"/>
                                  </p:stCondLst>
                                  <p:childTnLst>
                                    <p:animEffect transition="out" filter="fade">
                                      <p:cBhvr>
                                        <p:cTn id="37" dur="500"/>
                                        <p:tgtEl>
                                          <p:spTgt spid="81"/>
                                        </p:tgtEl>
                                      </p:cBhvr>
                                    </p:animEffect>
                                    <p:set>
                                      <p:cBhvr>
                                        <p:cTn id="38" dur="1" fill="hold">
                                          <p:stCondLst>
                                            <p:cond delay="499"/>
                                          </p:stCondLst>
                                        </p:cTn>
                                        <p:tgtEl>
                                          <p:spTgt spid="81"/>
                                        </p:tgtEl>
                                        <p:attrNameLst>
                                          <p:attrName>style.visibility</p:attrName>
                                        </p:attrNameLst>
                                      </p:cBhvr>
                                      <p:to>
                                        <p:strVal val="hidden"/>
                                      </p:to>
                                    </p:set>
                                  </p:childTnLst>
                                </p:cTn>
                              </p:par>
                            </p:childTnLst>
                          </p:cTn>
                        </p:par>
                        <p:par>
                          <p:cTn id="39" fill="hold">
                            <p:stCondLst>
                              <p:cond delay="2000"/>
                            </p:stCondLst>
                            <p:childTnLst>
                              <p:par>
                                <p:cTn id="40" presetID="22" presetClass="entr" presetSubtype="1" fill="hold" grpId="0" nodeType="afterEffect">
                                  <p:stCondLst>
                                    <p:cond delay="0"/>
                                  </p:stCondLst>
                                  <p:childTnLst>
                                    <p:set>
                                      <p:cBhvr>
                                        <p:cTn id="41" dur="1" fill="hold">
                                          <p:stCondLst>
                                            <p:cond delay="0"/>
                                          </p:stCondLst>
                                        </p:cTn>
                                        <p:tgtEl>
                                          <p:spTgt spid="96"/>
                                        </p:tgtEl>
                                        <p:attrNameLst>
                                          <p:attrName>style.visibility</p:attrName>
                                        </p:attrNameLst>
                                      </p:cBhvr>
                                      <p:to>
                                        <p:strVal val="visible"/>
                                      </p:to>
                                    </p:set>
                                    <p:animEffect transition="in" filter="wipe(up)">
                                      <p:cBhvr>
                                        <p:cTn id="42" dur="500"/>
                                        <p:tgtEl>
                                          <p:spTgt spid="96"/>
                                        </p:tgtEl>
                                      </p:cBhvr>
                                    </p:animEffect>
                                  </p:childTnLst>
                                </p:cTn>
                              </p:par>
                            </p:childTnLst>
                          </p:cTn>
                        </p:par>
                        <p:par>
                          <p:cTn id="43" fill="hold">
                            <p:stCondLst>
                              <p:cond delay="2500"/>
                            </p:stCondLst>
                            <p:childTnLst>
                              <p:par>
                                <p:cTn id="44" presetID="23" presetClass="entr" presetSubtype="16" fill="hold" nodeType="afterEffect">
                                  <p:stCondLst>
                                    <p:cond delay="0"/>
                                  </p:stCondLst>
                                  <p:childTnLst>
                                    <p:set>
                                      <p:cBhvr>
                                        <p:cTn id="45" dur="1" fill="hold">
                                          <p:stCondLst>
                                            <p:cond delay="0"/>
                                          </p:stCondLst>
                                        </p:cTn>
                                        <p:tgtEl>
                                          <p:spTgt spid="97"/>
                                        </p:tgtEl>
                                        <p:attrNameLst>
                                          <p:attrName>style.visibility</p:attrName>
                                        </p:attrNameLst>
                                      </p:cBhvr>
                                      <p:to>
                                        <p:strVal val="visible"/>
                                      </p:to>
                                    </p:set>
                                    <p:anim calcmode="lin" valueType="num">
                                      <p:cBhvr>
                                        <p:cTn id="46" dur="500" fill="hold"/>
                                        <p:tgtEl>
                                          <p:spTgt spid="97"/>
                                        </p:tgtEl>
                                        <p:attrNameLst>
                                          <p:attrName>ppt_w</p:attrName>
                                        </p:attrNameLst>
                                      </p:cBhvr>
                                      <p:tavLst>
                                        <p:tav tm="0">
                                          <p:val>
                                            <p:fltVal val="0"/>
                                          </p:val>
                                        </p:tav>
                                        <p:tav tm="100000">
                                          <p:val>
                                            <p:strVal val="#ppt_w"/>
                                          </p:val>
                                        </p:tav>
                                      </p:tavLst>
                                    </p:anim>
                                    <p:anim calcmode="lin" valueType="num">
                                      <p:cBhvr>
                                        <p:cTn id="47" dur="500" fill="hold"/>
                                        <p:tgtEl>
                                          <p:spTgt spid="97"/>
                                        </p:tgtEl>
                                        <p:attrNameLst>
                                          <p:attrName>ppt_h</p:attrName>
                                        </p:attrNameLst>
                                      </p:cBhvr>
                                      <p:tavLst>
                                        <p:tav tm="0">
                                          <p:val>
                                            <p:fltVal val="0"/>
                                          </p:val>
                                        </p:tav>
                                        <p:tav tm="100000">
                                          <p:val>
                                            <p:strVal val="#ppt_h"/>
                                          </p:val>
                                        </p:tav>
                                      </p:tavLst>
                                    </p:anim>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nodeType="clickEffect">
                                  <p:stCondLst>
                                    <p:cond delay="0"/>
                                  </p:stCondLst>
                                  <p:childTnLst>
                                    <p:animEffect transition="out" filter="fade">
                                      <p:cBhvr>
                                        <p:cTn id="51" dur="500"/>
                                        <p:tgtEl>
                                          <p:spTgt spid="97"/>
                                        </p:tgtEl>
                                      </p:cBhvr>
                                    </p:animEffect>
                                    <p:set>
                                      <p:cBhvr>
                                        <p:cTn id="52" dur="1" fill="hold">
                                          <p:stCondLst>
                                            <p:cond delay="499"/>
                                          </p:stCondLst>
                                        </p:cTn>
                                        <p:tgtEl>
                                          <p:spTgt spid="97"/>
                                        </p:tgtEl>
                                        <p:attrNameLst>
                                          <p:attrName>style.visibility</p:attrName>
                                        </p:attrNameLst>
                                      </p:cBhvr>
                                      <p:to>
                                        <p:strVal val="hidden"/>
                                      </p:to>
                                    </p:set>
                                  </p:childTnLst>
                                </p:cTn>
                              </p:par>
                              <p:par>
                                <p:cTn id="53" presetID="10" presetClass="exit" presetSubtype="0" fill="hold" grpId="1" nodeType="withEffect">
                                  <p:stCondLst>
                                    <p:cond delay="0"/>
                                  </p:stCondLst>
                                  <p:childTnLst>
                                    <p:animEffect transition="out" filter="fade">
                                      <p:cBhvr>
                                        <p:cTn id="54" dur="500"/>
                                        <p:tgtEl>
                                          <p:spTgt spid="96"/>
                                        </p:tgtEl>
                                      </p:cBhvr>
                                    </p:animEffect>
                                    <p:set>
                                      <p:cBhvr>
                                        <p:cTn id="55" dur="1" fill="hold">
                                          <p:stCondLst>
                                            <p:cond delay="499"/>
                                          </p:stCondLst>
                                        </p:cTn>
                                        <p:tgtEl>
                                          <p:spTgt spid="96"/>
                                        </p:tgtEl>
                                        <p:attrNameLst>
                                          <p:attrName>style.visibility</p:attrName>
                                        </p:attrNameLst>
                                      </p:cBhvr>
                                      <p:to>
                                        <p:strVal val="hidden"/>
                                      </p:to>
                                    </p:set>
                                  </p:childTnLst>
                                </p:cTn>
                              </p:par>
                            </p:childTnLst>
                          </p:cTn>
                        </p:par>
                        <p:par>
                          <p:cTn id="56" fill="hold">
                            <p:stCondLst>
                              <p:cond delay="500"/>
                            </p:stCondLst>
                            <p:childTnLst>
                              <p:par>
                                <p:cTn id="57" presetID="10" presetClass="entr" presetSubtype="0" fill="hold" nodeType="afterEffect">
                                  <p:stCondLst>
                                    <p:cond delay="0"/>
                                  </p:stCondLst>
                                  <p:childTnLst>
                                    <p:set>
                                      <p:cBhvr>
                                        <p:cTn id="58" dur="1" fill="hold">
                                          <p:stCondLst>
                                            <p:cond delay="0"/>
                                          </p:stCondLst>
                                        </p:cTn>
                                        <p:tgtEl>
                                          <p:spTgt spid="100"/>
                                        </p:tgtEl>
                                        <p:attrNameLst>
                                          <p:attrName>style.visibility</p:attrName>
                                        </p:attrNameLst>
                                      </p:cBhvr>
                                      <p:to>
                                        <p:strVal val="visible"/>
                                      </p:to>
                                    </p:set>
                                    <p:animEffect transition="in" filter="fade">
                                      <p:cBhvr>
                                        <p:cTn id="59" dur="500"/>
                                        <p:tgtEl>
                                          <p:spTgt spid="100"/>
                                        </p:tgtEl>
                                      </p:cBhvr>
                                    </p:animEffect>
                                  </p:childTnLst>
                                </p:cTn>
                              </p:par>
                            </p:childTnLst>
                          </p:cTn>
                        </p:par>
                        <p:par>
                          <p:cTn id="60" fill="hold">
                            <p:stCondLst>
                              <p:cond delay="1000"/>
                            </p:stCondLst>
                            <p:childTnLst>
                              <p:par>
                                <p:cTn id="61" presetID="10" presetClass="exit" presetSubtype="0" fill="hold" nodeType="afterEffect">
                                  <p:stCondLst>
                                    <p:cond delay="1000"/>
                                  </p:stCondLst>
                                  <p:childTnLst>
                                    <p:animEffect transition="out" filter="fade">
                                      <p:cBhvr>
                                        <p:cTn id="62" dur="500"/>
                                        <p:tgtEl>
                                          <p:spTgt spid="133"/>
                                        </p:tgtEl>
                                      </p:cBhvr>
                                    </p:animEffect>
                                    <p:set>
                                      <p:cBhvr>
                                        <p:cTn id="63" dur="1" fill="hold">
                                          <p:stCondLst>
                                            <p:cond delay="499"/>
                                          </p:stCondLst>
                                        </p:cTn>
                                        <p:tgtEl>
                                          <p:spTgt spid="133"/>
                                        </p:tgtEl>
                                        <p:attrNameLst>
                                          <p:attrName>style.visibility</p:attrName>
                                        </p:attrNameLst>
                                      </p:cBhvr>
                                      <p:to>
                                        <p:strVal val="hidden"/>
                                      </p:to>
                                    </p:set>
                                  </p:childTnLst>
                                </p:cTn>
                              </p:par>
                            </p:childTnLst>
                          </p:cTn>
                        </p:par>
                      </p:childTnLst>
                    </p:cTn>
                  </p:par>
                  <p:par>
                    <p:cTn id="64" fill="hold">
                      <p:stCondLst>
                        <p:cond delay="indefinite"/>
                      </p:stCondLst>
                      <p:childTnLst>
                        <p:par>
                          <p:cTn id="65" fill="hold">
                            <p:stCondLst>
                              <p:cond delay="0"/>
                            </p:stCondLst>
                            <p:childTnLst>
                              <p:par>
                                <p:cTn id="66" presetID="9" presetClass="exit" presetSubtype="0" fill="hold" nodeType="clickEffect">
                                  <p:stCondLst>
                                    <p:cond delay="0"/>
                                  </p:stCondLst>
                                  <p:childTnLst>
                                    <p:animEffect transition="out" filter="dissolve">
                                      <p:cBhvr>
                                        <p:cTn id="67" dur="500"/>
                                        <p:tgtEl>
                                          <p:spTgt spid="100"/>
                                        </p:tgtEl>
                                      </p:cBhvr>
                                    </p:animEffect>
                                    <p:set>
                                      <p:cBhvr>
                                        <p:cTn id="68" dur="1" fill="hold">
                                          <p:stCondLst>
                                            <p:cond delay="499"/>
                                          </p:stCondLst>
                                        </p:cTn>
                                        <p:tgtEl>
                                          <p:spTgt spid="10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 grpId="0" animBg="1"/>
      <p:bldP spid="96"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5D73E899-F956-EE48-943D-A0FB083E25AB}"/>
              </a:ext>
            </a:extLst>
          </p:cNvPr>
          <p:cNvSpPr>
            <a:spLocks noGrp="1"/>
          </p:cNvSpPr>
          <p:nvPr>
            <p:ph type="title"/>
          </p:nvPr>
        </p:nvSpPr>
        <p:spPr/>
        <p:txBody>
          <a:bodyPr/>
          <a:lstStyle/>
          <a:p>
            <a:r>
              <a:rPr lang="en-US" dirty="0"/>
              <a:t>Customer Drivers for Cloud Adoption</a:t>
            </a:r>
          </a:p>
        </p:txBody>
      </p:sp>
      <p:sp>
        <p:nvSpPr>
          <p:cNvPr id="5" name="Text Placeholder 4">
            <a:extLst>
              <a:ext uri="{FF2B5EF4-FFF2-40B4-BE49-F238E27FC236}">
                <a16:creationId xmlns:a16="http://schemas.microsoft.com/office/drawing/2014/main" xmlns="" id="{9D02E16B-2CB6-B24D-8612-C972DDEEC242}"/>
              </a:ext>
            </a:extLst>
          </p:cNvPr>
          <p:cNvSpPr>
            <a:spLocks noGrp="1"/>
          </p:cNvSpPr>
          <p:nvPr>
            <p:ph type="body" sz="quarter" idx="13"/>
          </p:nvPr>
        </p:nvSpPr>
        <p:spPr/>
        <p:txBody>
          <a:bodyPr/>
          <a:lstStyle/>
          <a:p>
            <a:endParaRPr lang="en-US"/>
          </a:p>
        </p:txBody>
      </p:sp>
      <p:grpSp>
        <p:nvGrpSpPr>
          <p:cNvPr id="25" name="Group 24">
            <a:extLst>
              <a:ext uri="{FF2B5EF4-FFF2-40B4-BE49-F238E27FC236}">
                <a16:creationId xmlns:a16="http://schemas.microsoft.com/office/drawing/2014/main" xmlns="" id="{9C75AC37-CCE1-AC4B-8882-5A47255B7496}"/>
              </a:ext>
            </a:extLst>
          </p:cNvPr>
          <p:cNvGrpSpPr>
            <a:grpSpLocks noChangeAspect="1"/>
          </p:cNvGrpSpPr>
          <p:nvPr/>
        </p:nvGrpSpPr>
        <p:grpSpPr>
          <a:xfrm>
            <a:off x="3862832" y="3805953"/>
            <a:ext cx="1081798" cy="707476"/>
            <a:chOff x="7421469" y="1698070"/>
            <a:chExt cx="458788" cy="300038"/>
          </a:xfrm>
        </p:grpSpPr>
        <p:sp>
          <p:nvSpPr>
            <p:cNvPr id="26" name="Freeform 383">
              <a:extLst>
                <a:ext uri="{FF2B5EF4-FFF2-40B4-BE49-F238E27FC236}">
                  <a16:creationId xmlns:a16="http://schemas.microsoft.com/office/drawing/2014/main" xmlns="" id="{66634300-F084-EE4D-B77B-48AC5EA6A909}"/>
                </a:ext>
              </a:extLst>
            </p:cNvPr>
            <p:cNvSpPr>
              <a:spLocks noChangeArrowheads="1"/>
            </p:cNvSpPr>
            <p:nvPr/>
          </p:nvSpPr>
          <p:spPr bwMode="auto">
            <a:xfrm>
              <a:off x="7557994" y="1713945"/>
              <a:ext cx="234950" cy="152400"/>
            </a:xfrm>
            <a:custGeom>
              <a:avLst/>
              <a:gdLst>
                <a:gd name="T0" fmla="*/ 0 w 651"/>
                <a:gd name="T1" fmla="*/ 0 h 424"/>
                <a:gd name="T2" fmla="*/ 0 w 651"/>
                <a:gd name="T3" fmla="*/ 423 h 424"/>
                <a:gd name="T4" fmla="*/ 650 w 651"/>
                <a:gd name="T5" fmla="*/ 423 h 424"/>
                <a:gd name="T6" fmla="*/ 650 w 651"/>
                <a:gd name="T7" fmla="*/ 0 h 424"/>
                <a:gd name="T8" fmla="*/ 0 w 651"/>
                <a:gd name="T9" fmla="*/ 0 h 424"/>
              </a:gdLst>
              <a:ahLst/>
              <a:cxnLst>
                <a:cxn ang="0">
                  <a:pos x="T0" y="T1"/>
                </a:cxn>
                <a:cxn ang="0">
                  <a:pos x="T2" y="T3"/>
                </a:cxn>
                <a:cxn ang="0">
                  <a:pos x="T4" y="T5"/>
                </a:cxn>
                <a:cxn ang="0">
                  <a:pos x="T6" y="T7"/>
                </a:cxn>
                <a:cxn ang="0">
                  <a:pos x="T8" y="T9"/>
                </a:cxn>
              </a:cxnLst>
              <a:rect l="0" t="0" r="r" b="b"/>
              <a:pathLst>
                <a:path w="651" h="424">
                  <a:moveTo>
                    <a:pt x="0" y="0"/>
                  </a:moveTo>
                  <a:lnTo>
                    <a:pt x="0" y="423"/>
                  </a:lnTo>
                  <a:lnTo>
                    <a:pt x="650" y="423"/>
                  </a:lnTo>
                  <a:lnTo>
                    <a:pt x="650" y="0"/>
                  </a:lnTo>
                  <a:lnTo>
                    <a:pt x="0" y="0"/>
                  </a:lnTo>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7" name="Freeform 384">
              <a:extLst>
                <a:ext uri="{FF2B5EF4-FFF2-40B4-BE49-F238E27FC236}">
                  <a16:creationId xmlns:a16="http://schemas.microsoft.com/office/drawing/2014/main" xmlns="" id="{0132331D-2720-D44D-9E9C-132041051C83}"/>
                </a:ext>
              </a:extLst>
            </p:cNvPr>
            <p:cNvSpPr>
              <a:spLocks noChangeArrowheads="1"/>
            </p:cNvSpPr>
            <p:nvPr/>
          </p:nvSpPr>
          <p:spPr bwMode="auto">
            <a:xfrm>
              <a:off x="7557994" y="1713945"/>
              <a:ext cx="234950" cy="152400"/>
            </a:xfrm>
            <a:custGeom>
              <a:avLst/>
              <a:gdLst>
                <a:gd name="T0" fmla="*/ 0 w 651"/>
                <a:gd name="T1" fmla="*/ 0 h 424"/>
                <a:gd name="T2" fmla="*/ 0 w 651"/>
                <a:gd name="T3" fmla="*/ 423 h 424"/>
                <a:gd name="T4" fmla="*/ 650 w 651"/>
                <a:gd name="T5" fmla="*/ 423 h 424"/>
                <a:gd name="T6" fmla="*/ 650 w 651"/>
                <a:gd name="T7" fmla="*/ 0 h 424"/>
                <a:gd name="T8" fmla="*/ 0 w 651"/>
                <a:gd name="T9" fmla="*/ 0 h 424"/>
              </a:gdLst>
              <a:ahLst/>
              <a:cxnLst>
                <a:cxn ang="0">
                  <a:pos x="T0" y="T1"/>
                </a:cxn>
                <a:cxn ang="0">
                  <a:pos x="T2" y="T3"/>
                </a:cxn>
                <a:cxn ang="0">
                  <a:pos x="T4" y="T5"/>
                </a:cxn>
                <a:cxn ang="0">
                  <a:pos x="T6" y="T7"/>
                </a:cxn>
                <a:cxn ang="0">
                  <a:pos x="T8" y="T9"/>
                </a:cxn>
              </a:cxnLst>
              <a:rect l="0" t="0" r="r" b="b"/>
              <a:pathLst>
                <a:path w="651" h="424">
                  <a:moveTo>
                    <a:pt x="0" y="0"/>
                  </a:moveTo>
                  <a:lnTo>
                    <a:pt x="0" y="423"/>
                  </a:lnTo>
                  <a:lnTo>
                    <a:pt x="650" y="423"/>
                  </a:lnTo>
                  <a:lnTo>
                    <a:pt x="650" y="0"/>
                  </a:lnTo>
                  <a:lnTo>
                    <a:pt x="0" y="0"/>
                  </a:lnTo>
                </a:path>
              </a:pathLst>
            </a:custGeom>
            <a:solidFill>
              <a:srgbClr val="FFFFFF"/>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8" name="Freeform 385">
              <a:extLst>
                <a:ext uri="{FF2B5EF4-FFF2-40B4-BE49-F238E27FC236}">
                  <a16:creationId xmlns:a16="http://schemas.microsoft.com/office/drawing/2014/main" xmlns="" id="{9EDE1899-2CB2-6842-B621-AB5FEF225AC8}"/>
                </a:ext>
              </a:extLst>
            </p:cNvPr>
            <p:cNvSpPr>
              <a:spLocks noChangeArrowheads="1"/>
            </p:cNvSpPr>
            <p:nvPr/>
          </p:nvSpPr>
          <p:spPr bwMode="auto">
            <a:xfrm>
              <a:off x="7540532" y="1698070"/>
              <a:ext cx="269875" cy="219075"/>
            </a:xfrm>
            <a:custGeom>
              <a:avLst/>
              <a:gdLst>
                <a:gd name="T0" fmla="*/ 748 w 749"/>
                <a:gd name="T1" fmla="*/ 518 h 609"/>
                <a:gd name="T2" fmla="*/ 748 w 749"/>
                <a:gd name="T3" fmla="*/ 0 h 609"/>
                <a:gd name="T4" fmla="*/ 0 w 749"/>
                <a:gd name="T5" fmla="*/ 0 h 609"/>
                <a:gd name="T6" fmla="*/ 0 w 749"/>
                <a:gd name="T7" fmla="*/ 518 h 609"/>
                <a:gd name="T8" fmla="*/ 255 w 749"/>
                <a:gd name="T9" fmla="*/ 518 h 609"/>
                <a:gd name="T10" fmla="*/ 255 w 749"/>
                <a:gd name="T11" fmla="*/ 559 h 609"/>
                <a:gd name="T12" fmla="*/ 185 w 749"/>
                <a:gd name="T13" fmla="*/ 559 h 609"/>
                <a:gd name="T14" fmla="*/ 185 w 749"/>
                <a:gd name="T15" fmla="*/ 608 h 609"/>
                <a:gd name="T16" fmla="*/ 559 w 749"/>
                <a:gd name="T17" fmla="*/ 608 h 609"/>
                <a:gd name="T18" fmla="*/ 559 w 749"/>
                <a:gd name="T19" fmla="*/ 559 h 609"/>
                <a:gd name="T20" fmla="*/ 493 w 749"/>
                <a:gd name="T21" fmla="*/ 559 h 609"/>
                <a:gd name="T22" fmla="*/ 493 w 749"/>
                <a:gd name="T23" fmla="*/ 518 h 609"/>
                <a:gd name="T24" fmla="*/ 748 w 749"/>
                <a:gd name="T25" fmla="*/ 518 h 609"/>
                <a:gd name="T26" fmla="*/ 49 w 749"/>
                <a:gd name="T27" fmla="*/ 45 h 609"/>
                <a:gd name="T28" fmla="*/ 699 w 749"/>
                <a:gd name="T29" fmla="*/ 45 h 609"/>
                <a:gd name="T30" fmla="*/ 699 w 749"/>
                <a:gd name="T31" fmla="*/ 468 h 609"/>
                <a:gd name="T32" fmla="*/ 49 w 749"/>
                <a:gd name="T33" fmla="*/ 468 h 609"/>
                <a:gd name="T34" fmla="*/ 49 w 749"/>
                <a:gd name="T35" fmla="*/ 45 h 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49" h="609">
                  <a:moveTo>
                    <a:pt x="748" y="518"/>
                  </a:moveTo>
                  <a:lnTo>
                    <a:pt x="748" y="0"/>
                  </a:lnTo>
                  <a:lnTo>
                    <a:pt x="0" y="0"/>
                  </a:lnTo>
                  <a:lnTo>
                    <a:pt x="0" y="518"/>
                  </a:lnTo>
                  <a:lnTo>
                    <a:pt x="255" y="518"/>
                  </a:lnTo>
                  <a:lnTo>
                    <a:pt x="255" y="559"/>
                  </a:lnTo>
                  <a:lnTo>
                    <a:pt x="185" y="559"/>
                  </a:lnTo>
                  <a:lnTo>
                    <a:pt x="185" y="608"/>
                  </a:lnTo>
                  <a:lnTo>
                    <a:pt x="559" y="608"/>
                  </a:lnTo>
                  <a:lnTo>
                    <a:pt x="559" y="559"/>
                  </a:lnTo>
                  <a:lnTo>
                    <a:pt x="493" y="559"/>
                  </a:lnTo>
                  <a:lnTo>
                    <a:pt x="493" y="518"/>
                  </a:lnTo>
                  <a:lnTo>
                    <a:pt x="748" y="518"/>
                  </a:lnTo>
                  <a:close/>
                  <a:moveTo>
                    <a:pt x="49" y="45"/>
                  </a:moveTo>
                  <a:lnTo>
                    <a:pt x="699" y="45"/>
                  </a:lnTo>
                  <a:lnTo>
                    <a:pt x="699" y="468"/>
                  </a:lnTo>
                  <a:lnTo>
                    <a:pt x="49" y="468"/>
                  </a:lnTo>
                  <a:lnTo>
                    <a:pt x="49" y="45"/>
                  </a:lnTo>
                  <a:close/>
                </a:path>
              </a:pathLst>
            </a:custGeom>
            <a:solidFill>
              <a:srgbClr val="C01818"/>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9" name="Freeform 386">
              <a:extLst>
                <a:ext uri="{FF2B5EF4-FFF2-40B4-BE49-F238E27FC236}">
                  <a16:creationId xmlns:a16="http://schemas.microsoft.com/office/drawing/2014/main" xmlns="" id="{7C185A98-585F-C448-BB68-62B70E2B5807}"/>
                </a:ext>
              </a:extLst>
            </p:cNvPr>
            <p:cNvSpPr>
              <a:spLocks noChangeArrowheads="1"/>
            </p:cNvSpPr>
            <p:nvPr/>
          </p:nvSpPr>
          <p:spPr bwMode="auto">
            <a:xfrm>
              <a:off x="7673882" y="1713945"/>
              <a:ext cx="117475" cy="152400"/>
            </a:xfrm>
            <a:custGeom>
              <a:avLst/>
              <a:gdLst>
                <a:gd name="T0" fmla="*/ 325 w 326"/>
                <a:gd name="T1" fmla="*/ 0 h 424"/>
                <a:gd name="T2" fmla="*/ 0 w 326"/>
                <a:gd name="T3" fmla="*/ 0 h 424"/>
                <a:gd name="T4" fmla="*/ 0 w 326"/>
                <a:gd name="T5" fmla="*/ 423 h 424"/>
                <a:gd name="T6" fmla="*/ 325 w 326"/>
                <a:gd name="T7" fmla="*/ 423 h 424"/>
                <a:gd name="T8" fmla="*/ 325 w 326"/>
                <a:gd name="T9" fmla="*/ 0 h 424"/>
              </a:gdLst>
              <a:ahLst/>
              <a:cxnLst>
                <a:cxn ang="0">
                  <a:pos x="T0" y="T1"/>
                </a:cxn>
                <a:cxn ang="0">
                  <a:pos x="T2" y="T3"/>
                </a:cxn>
                <a:cxn ang="0">
                  <a:pos x="T4" y="T5"/>
                </a:cxn>
                <a:cxn ang="0">
                  <a:pos x="T6" y="T7"/>
                </a:cxn>
                <a:cxn ang="0">
                  <a:pos x="T8" y="T9"/>
                </a:cxn>
              </a:cxnLst>
              <a:rect l="0" t="0" r="r" b="b"/>
              <a:pathLst>
                <a:path w="326" h="424">
                  <a:moveTo>
                    <a:pt x="325" y="0"/>
                  </a:moveTo>
                  <a:lnTo>
                    <a:pt x="0" y="0"/>
                  </a:lnTo>
                  <a:lnTo>
                    <a:pt x="0" y="423"/>
                  </a:lnTo>
                  <a:lnTo>
                    <a:pt x="325" y="423"/>
                  </a:lnTo>
                  <a:lnTo>
                    <a:pt x="325" y="0"/>
                  </a:lnTo>
                </a:path>
              </a:pathLst>
            </a:custGeom>
            <a:solidFill>
              <a:srgbClr val="D9D9D9"/>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0" name="Freeform 387">
              <a:extLst>
                <a:ext uri="{FF2B5EF4-FFF2-40B4-BE49-F238E27FC236}">
                  <a16:creationId xmlns:a16="http://schemas.microsoft.com/office/drawing/2014/main" xmlns="" id="{929221E7-CF91-D740-91CA-AB83C55697F1}"/>
                </a:ext>
              </a:extLst>
            </p:cNvPr>
            <p:cNvSpPr>
              <a:spLocks noChangeArrowheads="1"/>
            </p:cNvSpPr>
            <p:nvPr/>
          </p:nvSpPr>
          <p:spPr bwMode="auto">
            <a:xfrm>
              <a:off x="7673882" y="1713945"/>
              <a:ext cx="117475" cy="152400"/>
            </a:xfrm>
            <a:custGeom>
              <a:avLst/>
              <a:gdLst>
                <a:gd name="T0" fmla="*/ 325 w 326"/>
                <a:gd name="T1" fmla="*/ 0 h 424"/>
                <a:gd name="T2" fmla="*/ 0 w 326"/>
                <a:gd name="T3" fmla="*/ 0 h 424"/>
                <a:gd name="T4" fmla="*/ 0 w 326"/>
                <a:gd name="T5" fmla="*/ 423 h 424"/>
                <a:gd name="T6" fmla="*/ 325 w 326"/>
                <a:gd name="T7" fmla="*/ 423 h 424"/>
                <a:gd name="T8" fmla="*/ 325 w 326"/>
                <a:gd name="T9" fmla="*/ 0 h 424"/>
              </a:gdLst>
              <a:ahLst/>
              <a:cxnLst>
                <a:cxn ang="0">
                  <a:pos x="T0" y="T1"/>
                </a:cxn>
                <a:cxn ang="0">
                  <a:pos x="T2" y="T3"/>
                </a:cxn>
                <a:cxn ang="0">
                  <a:pos x="T4" y="T5"/>
                </a:cxn>
                <a:cxn ang="0">
                  <a:pos x="T6" y="T7"/>
                </a:cxn>
                <a:cxn ang="0">
                  <a:pos x="T8" y="T9"/>
                </a:cxn>
              </a:cxnLst>
              <a:rect l="0" t="0" r="r" b="b"/>
              <a:pathLst>
                <a:path w="326" h="424">
                  <a:moveTo>
                    <a:pt x="325" y="0"/>
                  </a:moveTo>
                  <a:lnTo>
                    <a:pt x="0" y="0"/>
                  </a:lnTo>
                  <a:lnTo>
                    <a:pt x="0" y="423"/>
                  </a:lnTo>
                  <a:lnTo>
                    <a:pt x="325" y="423"/>
                  </a:lnTo>
                  <a:lnTo>
                    <a:pt x="325" y="0"/>
                  </a:lnTo>
                </a:path>
              </a:pathLst>
            </a:custGeom>
            <a:solidFill>
              <a:srgbClr val="D9D9D9"/>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1" name="Freeform 388">
              <a:extLst>
                <a:ext uri="{FF2B5EF4-FFF2-40B4-BE49-F238E27FC236}">
                  <a16:creationId xmlns:a16="http://schemas.microsoft.com/office/drawing/2014/main" xmlns="" id="{50247FC3-DDCD-444F-9724-5499FE0979D5}"/>
                </a:ext>
              </a:extLst>
            </p:cNvPr>
            <p:cNvSpPr>
              <a:spLocks noChangeArrowheads="1"/>
            </p:cNvSpPr>
            <p:nvPr/>
          </p:nvSpPr>
          <p:spPr bwMode="auto">
            <a:xfrm>
              <a:off x="7442107" y="1823483"/>
              <a:ext cx="215900" cy="150812"/>
            </a:xfrm>
            <a:custGeom>
              <a:avLst/>
              <a:gdLst>
                <a:gd name="T0" fmla="*/ 600 w 601"/>
                <a:gd name="T1" fmla="*/ 419 h 420"/>
                <a:gd name="T2" fmla="*/ 0 w 601"/>
                <a:gd name="T3" fmla="*/ 419 h 420"/>
                <a:gd name="T4" fmla="*/ 0 w 601"/>
                <a:gd name="T5" fmla="*/ 0 h 420"/>
                <a:gd name="T6" fmla="*/ 600 w 601"/>
                <a:gd name="T7" fmla="*/ 0 h 420"/>
                <a:gd name="T8" fmla="*/ 600 w 601"/>
                <a:gd name="T9" fmla="*/ 419 h 420"/>
                <a:gd name="T10" fmla="*/ 49 w 601"/>
                <a:gd name="T11" fmla="*/ 370 h 420"/>
                <a:gd name="T12" fmla="*/ 550 w 601"/>
                <a:gd name="T13" fmla="*/ 370 h 420"/>
                <a:gd name="T14" fmla="*/ 550 w 601"/>
                <a:gd name="T15" fmla="*/ 49 h 420"/>
                <a:gd name="T16" fmla="*/ 49 w 601"/>
                <a:gd name="T17" fmla="*/ 49 h 420"/>
                <a:gd name="T18" fmla="*/ 49 w 601"/>
                <a:gd name="T19" fmla="*/ 370 h 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01" h="420">
                  <a:moveTo>
                    <a:pt x="600" y="419"/>
                  </a:moveTo>
                  <a:lnTo>
                    <a:pt x="0" y="419"/>
                  </a:lnTo>
                  <a:lnTo>
                    <a:pt x="0" y="0"/>
                  </a:lnTo>
                  <a:lnTo>
                    <a:pt x="600" y="0"/>
                  </a:lnTo>
                  <a:lnTo>
                    <a:pt x="600" y="419"/>
                  </a:lnTo>
                  <a:close/>
                  <a:moveTo>
                    <a:pt x="49" y="370"/>
                  </a:moveTo>
                  <a:lnTo>
                    <a:pt x="550" y="370"/>
                  </a:lnTo>
                  <a:lnTo>
                    <a:pt x="550" y="49"/>
                  </a:lnTo>
                  <a:lnTo>
                    <a:pt x="49" y="49"/>
                  </a:lnTo>
                  <a:lnTo>
                    <a:pt x="49" y="370"/>
                  </a:lnTo>
                  <a:close/>
                </a:path>
              </a:pathLst>
            </a:custGeom>
            <a:solidFill>
              <a:srgbClr val="C01818"/>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2" name="Freeform 389">
              <a:extLst>
                <a:ext uri="{FF2B5EF4-FFF2-40B4-BE49-F238E27FC236}">
                  <a16:creationId xmlns:a16="http://schemas.microsoft.com/office/drawing/2014/main" xmlns="" id="{E8A6AF15-5CFB-474B-9794-3CBF338C27DD}"/>
                </a:ext>
              </a:extLst>
            </p:cNvPr>
            <p:cNvSpPr>
              <a:spLocks noChangeArrowheads="1"/>
            </p:cNvSpPr>
            <p:nvPr/>
          </p:nvSpPr>
          <p:spPr bwMode="auto">
            <a:xfrm>
              <a:off x="7459569" y="1840945"/>
              <a:ext cx="180975" cy="115888"/>
            </a:xfrm>
            <a:custGeom>
              <a:avLst/>
              <a:gdLst>
                <a:gd name="T0" fmla="*/ 0 w 502"/>
                <a:gd name="T1" fmla="*/ 0 h 322"/>
                <a:gd name="T2" fmla="*/ 0 w 502"/>
                <a:gd name="T3" fmla="*/ 321 h 322"/>
                <a:gd name="T4" fmla="*/ 501 w 502"/>
                <a:gd name="T5" fmla="*/ 321 h 322"/>
                <a:gd name="T6" fmla="*/ 501 w 502"/>
                <a:gd name="T7" fmla="*/ 0 h 322"/>
                <a:gd name="T8" fmla="*/ 0 w 502"/>
                <a:gd name="T9" fmla="*/ 0 h 322"/>
              </a:gdLst>
              <a:ahLst/>
              <a:cxnLst>
                <a:cxn ang="0">
                  <a:pos x="T0" y="T1"/>
                </a:cxn>
                <a:cxn ang="0">
                  <a:pos x="T2" y="T3"/>
                </a:cxn>
                <a:cxn ang="0">
                  <a:pos x="T4" y="T5"/>
                </a:cxn>
                <a:cxn ang="0">
                  <a:pos x="T6" y="T7"/>
                </a:cxn>
                <a:cxn ang="0">
                  <a:pos x="T8" y="T9"/>
                </a:cxn>
              </a:cxnLst>
              <a:rect l="0" t="0" r="r" b="b"/>
              <a:pathLst>
                <a:path w="502" h="322">
                  <a:moveTo>
                    <a:pt x="0" y="0"/>
                  </a:moveTo>
                  <a:lnTo>
                    <a:pt x="0" y="321"/>
                  </a:lnTo>
                  <a:lnTo>
                    <a:pt x="501" y="321"/>
                  </a:lnTo>
                  <a:lnTo>
                    <a:pt x="501" y="0"/>
                  </a:lnTo>
                  <a:lnTo>
                    <a:pt x="0" y="0"/>
                  </a:lnTo>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3" name="Freeform 390">
              <a:extLst>
                <a:ext uri="{FF2B5EF4-FFF2-40B4-BE49-F238E27FC236}">
                  <a16:creationId xmlns:a16="http://schemas.microsoft.com/office/drawing/2014/main" xmlns="" id="{AAA34871-F375-5546-ADA6-D44786289493}"/>
                </a:ext>
              </a:extLst>
            </p:cNvPr>
            <p:cNvSpPr>
              <a:spLocks noChangeArrowheads="1"/>
            </p:cNvSpPr>
            <p:nvPr/>
          </p:nvSpPr>
          <p:spPr bwMode="auto">
            <a:xfrm>
              <a:off x="7421469" y="1980645"/>
              <a:ext cx="255588" cy="17463"/>
            </a:xfrm>
            <a:custGeom>
              <a:avLst/>
              <a:gdLst>
                <a:gd name="T0" fmla="*/ 711 w 712"/>
                <a:gd name="T1" fmla="*/ 49 h 50"/>
                <a:gd name="T2" fmla="*/ 0 w 712"/>
                <a:gd name="T3" fmla="*/ 49 h 50"/>
                <a:gd name="T4" fmla="*/ 0 w 712"/>
                <a:gd name="T5" fmla="*/ 0 h 50"/>
                <a:gd name="T6" fmla="*/ 711 w 712"/>
                <a:gd name="T7" fmla="*/ 0 h 50"/>
                <a:gd name="T8" fmla="*/ 711 w 712"/>
                <a:gd name="T9" fmla="*/ 49 h 50"/>
              </a:gdLst>
              <a:ahLst/>
              <a:cxnLst>
                <a:cxn ang="0">
                  <a:pos x="T0" y="T1"/>
                </a:cxn>
                <a:cxn ang="0">
                  <a:pos x="T2" y="T3"/>
                </a:cxn>
                <a:cxn ang="0">
                  <a:pos x="T4" y="T5"/>
                </a:cxn>
                <a:cxn ang="0">
                  <a:pos x="T6" y="T7"/>
                </a:cxn>
                <a:cxn ang="0">
                  <a:pos x="T8" y="T9"/>
                </a:cxn>
              </a:cxnLst>
              <a:rect l="0" t="0" r="r" b="b"/>
              <a:pathLst>
                <a:path w="712" h="50">
                  <a:moveTo>
                    <a:pt x="711" y="49"/>
                  </a:moveTo>
                  <a:lnTo>
                    <a:pt x="0" y="49"/>
                  </a:lnTo>
                  <a:lnTo>
                    <a:pt x="0" y="0"/>
                  </a:lnTo>
                  <a:lnTo>
                    <a:pt x="711" y="0"/>
                  </a:lnTo>
                  <a:lnTo>
                    <a:pt x="711" y="49"/>
                  </a:lnTo>
                </a:path>
              </a:pathLst>
            </a:custGeom>
            <a:solidFill>
              <a:srgbClr val="C01818"/>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4" name="Freeform 391">
              <a:extLst>
                <a:ext uri="{FF2B5EF4-FFF2-40B4-BE49-F238E27FC236}">
                  <a16:creationId xmlns:a16="http://schemas.microsoft.com/office/drawing/2014/main" xmlns="" id="{8E22459D-90A3-DC43-9AE9-41F6B1E9F03D}"/>
                </a:ext>
              </a:extLst>
            </p:cNvPr>
            <p:cNvSpPr>
              <a:spLocks noChangeArrowheads="1"/>
            </p:cNvSpPr>
            <p:nvPr/>
          </p:nvSpPr>
          <p:spPr bwMode="auto">
            <a:xfrm>
              <a:off x="7772307" y="1804433"/>
              <a:ext cx="88900" cy="155575"/>
            </a:xfrm>
            <a:custGeom>
              <a:avLst/>
              <a:gdLst>
                <a:gd name="T0" fmla="*/ 0 w 248"/>
                <a:gd name="T1" fmla="*/ 0 h 432"/>
                <a:gd name="T2" fmla="*/ 0 w 248"/>
                <a:gd name="T3" fmla="*/ 431 h 432"/>
                <a:gd name="T4" fmla="*/ 247 w 248"/>
                <a:gd name="T5" fmla="*/ 431 h 432"/>
                <a:gd name="T6" fmla="*/ 247 w 248"/>
                <a:gd name="T7" fmla="*/ 0 h 432"/>
                <a:gd name="T8" fmla="*/ 0 w 248"/>
                <a:gd name="T9" fmla="*/ 0 h 432"/>
              </a:gdLst>
              <a:ahLst/>
              <a:cxnLst>
                <a:cxn ang="0">
                  <a:pos x="T0" y="T1"/>
                </a:cxn>
                <a:cxn ang="0">
                  <a:pos x="T2" y="T3"/>
                </a:cxn>
                <a:cxn ang="0">
                  <a:pos x="T4" y="T5"/>
                </a:cxn>
                <a:cxn ang="0">
                  <a:pos x="T6" y="T7"/>
                </a:cxn>
                <a:cxn ang="0">
                  <a:pos x="T8" y="T9"/>
                </a:cxn>
              </a:cxnLst>
              <a:rect l="0" t="0" r="r" b="b"/>
              <a:pathLst>
                <a:path w="248" h="432">
                  <a:moveTo>
                    <a:pt x="0" y="0"/>
                  </a:moveTo>
                  <a:lnTo>
                    <a:pt x="0" y="431"/>
                  </a:lnTo>
                  <a:lnTo>
                    <a:pt x="247" y="431"/>
                  </a:lnTo>
                  <a:lnTo>
                    <a:pt x="247" y="0"/>
                  </a:lnTo>
                  <a:lnTo>
                    <a:pt x="0" y="0"/>
                  </a:lnTo>
                </a:path>
              </a:pathLst>
            </a:custGeom>
            <a:solidFill>
              <a:srgbClr val="DCDCDC"/>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5" name="Freeform 392">
              <a:extLst>
                <a:ext uri="{FF2B5EF4-FFF2-40B4-BE49-F238E27FC236}">
                  <a16:creationId xmlns:a16="http://schemas.microsoft.com/office/drawing/2014/main" xmlns="" id="{B14D7BFF-F04C-0248-9BE9-12F7E63CE992}"/>
                </a:ext>
              </a:extLst>
            </p:cNvPr>
            <p:cNvSpPr>
              <a:spLocks noChangeArrowheads="1"/>
            </p:cNvSpPr>
            <p:nvPr/>
          </p:nvSpPr>
          <p:spPr bwMode="auto">
            <a:xfrm>
              <a:off x="7756432" y="1785383"/>
              <a:ext cx="123825" cy="190500"/>
            </a:xfrm>
            <a:custGeom>
              <a:avLst/>
              <a:gdLst>
                <a:gd name="T0" fmla="*/ 0 w 342"/>
                <a:gd name="T1" fmla="*/ 0 h 531"/>
                <a:gd name="T2" fmla="*/ 0 w 342"/>
                <a:gd name="T3" fmla="*/ 530 h 531"/>
                <a:gd name="T4" fmla="*/ 341 w 342"/>
                <a:gd name="T5" fmla="*/ 530 h 531"/>
                <a:gd name="T6" fmla="*/ 341 w 342"/>
                <a:gd name="T7" fmla="*/ 0 h 531"/>
                <a:gd name="T8" fmla="*/ 0 w 342"/>
                <a:gd name="T9" fmla="*/ 0 h 531"/>
                <a:gd name="T10" fmla="*/ 292 w 342"/>
                <a:gd name="T11" fmla="*/ 50 h 531"/>
                <a:gd name="T12" fmla="*/ 292 w 342"/>
                <a:gd name="T13" fmla="*/ 469 h 531"/>
                <a:gd name="T14" fmla="*/ 45 w 342"/>
                <a:gd name="T15" fmla="*/ 469 h 531"/>
                <a:gd name="T16" fmla="*/ 45 w 342"/>
                <a:gd name="T17" fmla="*/ 50 h 531"/>
                <a:gd name="T18" fmla="*/ 292 w 342"/>
                <a:gd name="T19" fmla="*/ 50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2" h="531">
                  <a:moveTo>
                    <a:pt x="0" y="0"/>
                  </a:moveTo>
                  <a:lnTo>
                    <a:pt x="0" y="530"/>
                  </a:lnTo>
                  <a:lnTo>
                    <a:pt x="341" y="530"/>
                  </a:lnTo>
                  <a:lnTo>
                    <a:pt x="341" y="0"/>
                  </a:lnTo>
                  <a:lnTo>
                    <a:pt x="0" y="0"/>
                  </a:lnTo>
                  <a:close/>
                  <a:moveTo>
                    <a:pt x="292" y="50"/>
                  </a:moveTo>
                  <a:lnTo>
                    <a:pt x="292" y="469"/>
                  </a:lnTo>
                  <a:lnTo>
                    <a:pt x="45" y="469"/>
                  </a:lnTo>
                  <a:lnTo>
                    <a:pt x="45" y="50"/>
                  </a:lnTo>
                  <a:lnTo>
                    <a:pt x="292" y="50"/>
                  </a:lnTo>
                  <a:close/>
                </a:path>
              </a:pathLst>
            </a:custGeom>
            <a:solidFill>
              <a:srgbClr val="C01818"/>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6" name="Freeform 393">
              <a:extLst>
                <a:ext uri="{FF2B5EF4-FFF2-40B4-BE49-F238E27FC236}">
                  <a16:creationId xmlns:a16="http://schemas.microsoft.com/office/drawing/2014/main" xmlns="" id="{88F54F39-C256-2542-933B-4013425024FD}"/>
                </a:ext>
              </a:extLst>
            </p:cNvPr>
            <p:cNvSpPr>
              <a:spLocks noChangeArrowheads="1"/>
            </p:cNvSpPr>
            <p:nvPr/>
          </p:nvSpPr>
          <p:spPr bwMode="auto">
            <a:xfrm>
              <a:off x="7811994" y="1958420"/>
              <a:ext cx="9525" cy="7938"/>
            </a:xfrm>
            <a:custGeom>
              <a:avLst/>
              <a:gdLst>
                <a:gd name="T0" fmla="*/ 12 w 26"/>
                <a:gd name="T1" fmla="*/ 21 h 22"/>
                <a:gd name="T2" fmla="*/ 12 w 26"/>
                <a:gd name="T3" fmla="*/ 21 h 22"/>
                <a:gd name="T4" fmla="*/ 25 w 26"/>
                <a:gd name="T5" fmla="*/ 12 h 22"/>
                <a:gd name="T6" fmla="*/ 12 w 26"/>
                <a:gd name="T7" fmla="*/ 0 h 22"/>
                <a:gd name="T8" fmla="*/ 0 w 26"/>
                <a:gd name="T9" fmla="*/ 12 h 22"/>
                <a:gd name="T10" fmla="*/ 12 w 26"/>
                <a:gd name="T11" fmla="*/ 21 h 22"/>
              </a:gdLst>
              <a:ahLst/>
              <a:cxnLst>
                <a:cxn ang="0">
                  <a:pos x="T0" y="T1"/>
                </a:cxn>
                <a:cxn ang="0">
                  <a:pos x="T2" y="T3"/>
                </a:cxn>
                <a:cxn ang="0">
                  <a:pos x="T4" y="T5"/>
                </a:cxn>
                <a:cxn ang="0">
                  <a:pos x="T6" y="T7"/>
                </a:cxn>
                <a:cxn ang="0">
                  <a:pos x="T8" y="T9"/>
                </a:cxn>
                <a:cxn ang="0">
                  <a:pos x="T10" y="T11"/>
                </a:cxn>
              </a:cxnLst>
              <a:rect l="0" t="0" r="r" b="b"/>
              <a:pathLst>
                <a:path w="26" h="22">
                  <a:moveTo>
                    <a:pt x="12" y="21"/>
                  </a:moveTo>
                  <a:lnTo>
                    <a:pt x="12" y="21"/>
                  </a:lnTo>
                  <a:cubicBezTo>
                    <a:pt x="21" y="21"/>
                    <a:pt x="25" y="17"/>
                    <a:pt x="25" y="12"/>
                  </a:cubicBezTo>
                  <a:cubicBezTo>
                    <a:pt x="25" y="4"/>
                    <a:pt x="21" y="0"/>
                    <a:pt x="12" y="0"/>
                  </a:cubicBezTo>
                  <a:cubicBezTo>
                    <a:pt x="4" y="0"/>
                    <a:pt x="0" y="4"/>
                    <a:pt x="0" y="12"/>
                  </a:cubicBezTo>
                  <a:cubicBezTo>
                    <a:pt x="0" y="17"/>
                    <a:pt x="4" y="21"/>
                    <a:pt x="12" y="21"/>
                  </a:cubicBezTo>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grpSp>
      <p:sp>
        <p:nvSpPr>
          <p:cNvPr id="88" name="Line 8">
            <a:extLst>
              <a:ext uri="{FF2B5EF4-FFF2-40B4-BE49-F238E27FC236}">
                <a16:creationId xmlns:a16="http://schemas.microsoft.com/office/drawing/2014/main" xmlns="" id="{3192780C-70B5-564C-BB55-CA0983F960F4}"/>
              </a:ext>
            </a:extLst>
          </p:cNvPr>
          <p:cNvSpPr>
            <a:spLocks noChangeShapeType="1"/>
          </p:cNvSpPr>
          <p:nvPr/>
        </p:nvSpPr>
        <p:spPr bwMode="gray">
          <a:xfrm rot="10800000" flipH="1" flipV="1">
            <a:off x="4112693" y="2889870"/>
            <a:ext cx="404834" cy="796299"/>
          </a:xfrm>
          <a:prstGeom prst="line">
            <a:avLst/>
          </a:prstGeom>
          <a:noFill/>
          <a:ln w="22225" cap="rnd">
            <a:solidFill>
              <a:schemeClr val="tx1"/>
            </a:solidFill>
            <a:prstDash val="sysDash"/>
            <a:round/>
            <a:headEnd type="oval" w="med" len="med"/>
            <a:tailEnd type="oval" w="med" len="med"/>
          </a:ln>
          <a:effectLst/>
        </p:spPr>
        <p:txBody>
          <a:bodyPr wrap="none" lIns="0" tIns="0" rIns="0" bIns="0">
            <a:noAutofit/>
          </a:bodyPr>
          <a:lstStyle/>
          <a:p>
            <a:endParaRPr lang="en-US" sz="1350" kern="0" dirty="0">
              <a:solidFill>
                <a:srgbClr val="000000"/>
              </a:solidFill>
              <a:latin typeface="Calibri"/>
            </a:endParaRPr>
          </a:p>
        </p:txBody>
      </p:sp>
      <p:sp>
        <p:nvSpPr>
          <p:cNvPr id="89" name="Line 8">
            <a:extLst>
              <a:ext uri="{FF2B5EF4-FFF2-40B4-BE49-F238E27FC236}">
                <a16:creationId xmlns:a16="http://schemas.microsoft.com/office/drawing/2014/main" xmlns="" id="{A27318B5-12A4-B044-A787-E706665910AB}"/>
              </a:ext>
            </a:extLst>
          </p:cNvPr>
          <p:cNvSpPr>
            <a:spLocks noChangeShapeType="1"/>
          </p:cNvSpPr>
          <p:nvPr/>
        </p:nvSpPr>
        <p:spPr bwMode="gray">
          <a:xfrm rot="10800000" flipH="1" flipV="1">
            <a:off x="3302550" y="2818343"/>
            <a:ext cx="1214978" cy="880505"/>
          </a:xfrm>
          <a:prstGeom prst="line">
            <a:avLst/>
          </a:prstGeom>
          <a:noFill/>
          <a:ln w="22225" cap="rnd">
            <a:solidFill>
              <a:schemeClr val="tx1"/>
            </a:solidFill>
            <a:prstDash val="sysDash"/>
            <a:round/>
            <a:headEnd type="oval" w="med" len="med"/>
            <a:tailEnd type="oval" w="med" len="med"/>
          </a:ln>
          <a:effectLst/>
        </p:spPr>
        <p:txBody>
          <a:bodyPr wrap="none" lIns="0" tIns="0" rIns="0" bIns="0">
            <a:noAutofit/>
          </a:bodyPr>
          <a:lstStyle/>
          <a:p>
            <a:endParaRPr lang="en-US" sz="1350" kern="0" dirty="0">
              <a:solidFill>
                <a:srgbClr val="000000"/>
              </a:solidFill>
              <a:latin typeface="Calibri"/>
            </a:endParaRPr>
          </a:p>
        </p:txBody>
      </p:sp>
      <p:sp>
        <p:nvSpPr>
          <p:cNvPr id="99" name="Line 8">
            <a:extLst>
              <a:ext uri="{FF2B5EF4-FFF2-40B4-BE49-F238E27FC236}">
                <a16:creationId xmlns:a16="http://schemas.microsoft.com/office/drawing/2014/main" xmlns="" id="{2E7B9DBE-66B3-9B45-AE48-DBE550E3C23E}"/>
              </a:ext>
            </a:extLst>
          </p:cNvPr>
          <p:cNvSpPr>
            <a:spLocks noChangeShapeType="1"/>
          </p:cNvSpPr>
          <p:nvPr/>
        </p:nvSpPr>
        <p:spPr bwMode="gray">
          <a:xfrm rot="10800000" flipV="1">
            <a:off x="4560984" y="2875754"/>
            <a:ext cx="1323079" cy="826719"/>
          </a:xfrm>
          <a:prstGeom prst="line">
            <a:avLst/>
          </a:prstGeom>
          <a:noFill/>
          <a:ln w="22225" cap="rnd">
            <a:solidFill>
              <a:schemeClr val="tx1"/>
            </a:solidFill>
            <a:prstDash val="sysDash"/>
            <a:round/>
            <a:headEnd type="oval" w="med" len="med"/>
            <a:tailEnd type="oval" w="med" len="med"/>
          </a:ln>
          <a:effectLst/>
        </p:spPr>
        <p:txBody>
          <a:bodyPr wrap="none" lIns="0" tIns="0" rIns="0" bIns="0">
            <a:noAutofit/>
          </a:bodyPr>
          <a:lstStyle/>
          <a:p>
            <a:endParaRPr lang="en-US" sz="1350" kern="0" dirty="0">
              <a:solidFill>
                <a:srgbClr val="000000"/>
              </a:solidFill>
              <a:latin typeface="Calibri"/>
            </a:endParaRPr>
          </a:p>
        </p:txBody>
      </p:sp>
      <p:grpSp>
        <p:nvGrpSpPr>
          <p:cNvPr id="37" name="Group 36">
            <a:extLst>
              <a:ext uri="{FF2B5EF4-FFF2-40B4-BE49-F238E27FC236}">
                <a16:creationId xmlns:a16="http://schemas.microsoft.com/office/drawing/2014/main" xmlns="" id="{29492243-9C5E-CF42-9270-E7BFD517706B}"/>
              </a:ext>
            </a:extLst>
          </p:cNvPr>
          <p:cNvGrpSpPr/>
          <p:nvPr/>
        </p:nvGrpSpPr>
        <p:grpSpPr>
          <a:xfrm>
            <a:off x="5699317" y="874252"/>
            <a:ext cx="2613932" cy="2216202"/>
            <a:chOff x="5731535" y="874252"/>
            <a:chExt cx="2613932" cy="2216202"/>
          </a:xfrm>
        </p:grpSpPr>
        <p:grpSp>
          <p:nvGrpSpPr>
            <p:cNvPr id="8" name="Group 7">
              <a:extLst>
                <a:ext uri="{FF2B5EF4-FFF2-40B4-BE49-F238E27FC236}">
                  <a16:creationId xmlns:a16="http://schemas.microsoft.com/office/drawing/2014/main" xmlns="" id="{12797ED7-4268-384E-9D9A-C347DA4F7865}"/>
                </a:ext>
              </a:extLst>
            </p:cNvPr>
            <p:cNvGrpSpPr/>
            <p:nvPr/>
          </p:nvGrpSpPr>
          <p:grpSpPr>
            <a:xfrm>
              <a:off x="5731535" y="1787989"/>
              <a:ext cx="1845838" cy="1302465"/>
              <a:chOff x="5731535" y="1787989"/>
              <a:chExt cx="1845838" cy="1302465"/>
            </a:xfrm>
          </p:grpSpPr>
          <p:sp>
            <p:nvSpPr>
              <p:cNvPr id="44" name="Rectangle 43">
                <a:extLst>
                  <a:ext uri="{FF2B5EF4-FFF2-40B4-BE49-F238E27FC236}">
                    <a16:creationId xmlns:a16="http://schemas.microsoft.com/office/drawing/2014/main" xmlns="" id="{2E78F695-B13B-D745-9D2C-C9B0F32986C7}"/>
                  </a:ext>
                </a:extLst>
              </p:cNvPr>
              <p:cNvSpPr/>
              <p:nvPr/>
            </p:nvSpPr>
            <p:spPr>
              <a:xfrm>
                <a:off x="6138730" y="2813455"/>
                <a:ext cx="1180260" cy="276999"/>
              </a:xfrm>
              <a:prstGeom prst="rect">
                <a:avLst/>
              </a:prstGeom>
            </p:spPr>
            <p:txBody>
              <a:bodyPr wrap="none">
                <a:spAutoFit/>
              </a:bodyPr>
              <a:lstStyle/>
              <a:p>
                <a:r>
                  <a:rPr lang="en-US" sz="1200" b="1" dirty="0"/>
                  <a:t>Shadow SaaS</a:t>
                </a:r>
                <a:endParaRPr lang="en-US" sz="1200" dirty="0"/>
              </a:p>
            </p:txBody>
          </p:sp>
          <p:sp>
            <p:nvSpPr>
              <p:cNvPr id="12" name="Freeform 163">
                <a:extLst>
                  <a:ext uri="{FF2B5EF4-FFF2-40B4-BE49-F238E27FC236}">
                    <a16:creationId xmlns:a16="http://schemas.microsoft.com/office/drawing/2014/main" xmlns="" id="{4667FA90-5057-244E-9D40-E48242DB8420}"/>
                  </a:ext>
                </a:extLst>
              </p:cNvPr>
              <p:cNvSpPr>
                <a:spLocks noChangeAspect="1"/>
              </p:cNvSpPr>
              <p:nvPr/>
            </p:nvSpPr>
            <p:spPr bwMode="auto">
              <a:xfrm>
                <a:off x="5731535" y="1787989"/>
                <a:ext cx="1845838" cy="1025466"/>
              </a:xfrm>
              <a:custGeom>
                <a:avLst/>
                <a:gdLst>
                  <a:gd name="T0" fmla="*/ 103 w 684"/>
                  <a:gd name="T1" fmla="*/ 191 h 377"/>
                  <a:gd name="T2" fmla="*/ 1 w 684"/>
                  <a:gd name="T3" fmla="*/ 274 h 377"/>
                  <a:gd name="T4" fmla="*/ 23 w 684"/>
                  <a:gd name="T5" fmla="*/ 342 h 377"/>
                  <a:gd name="T6" fmla="*/ 128 w 684"/>
                  <a:gd name="T7" fmla="*/ 377 h 377"/>
                  <a:gd name="T8" fmla="*/ 128 w 684"/>
                  <a:gd name="T9" fmla="*/ 377 h 377"/>
                  <a:gd name="T10" fmla="*/ 139 w 684"/>
                  <a:gd name="T11" fmla="*/ 377 h 377"/>
                  <a:gd name="T12" fmla="*/ 141 w 684"/>
                  <a:gd name="T13" fmla="*/ 377 h 377"/>
                  <a:gd name="T14" fmla="*/ 525 w 684"/>
                  <a:gd name="T15" fmla="*/ 377 h 377"/>
                  <a:gd name="T16" fmla="*/ 532 w 684"/>
                  <a:gd name="T17" fmla="*/ 377 h 377"/>
                  <a:gd name="T18" fmla="*/ 683 w 684"/>
                  <a:gd name="T19" fmla="*/ 254 h 377"/>
                  <a:gd name="T20" fmla="*/ 576 w 684"/>
                  <a:gd name="T21" fmla="*/ 131 h 377"/>
                  <a:gd name="T22" fmla="*/ 562 w 684"/>
                  <a:gd name="T23" fmla="*/ 130 h 377"/>
                  <a:gd name="T24" fmla="*/ 560 w 684"/>
                  <a:gd name="T25" fmla="*/ 117 h 377"/>
                  <a:gd name="T26" fmla="*/ 426 w 684"/>
                  <a:gd name="T27" fmla="*/ 1 h 377"/>
                  <a:gd name="T28" fmla="*/ 408 w 684"/>
                  <a:gd name="T29" fmla="*/ 0 h 377"/>
                  <a:gd name="T30" fmla="*/ 272 w 684"/>
                  <a:gd name="T31" fmla="*/ 88 h 377"/>
                  <a:gd name="T32" fmla="*/ 260 w 684"/>
                  <a:gd name="T33" fmla="*/ 107 h 377"/>
                  <a:gd name="T34" fmla="*/ 248 w 684"/>
                  <a:gd name="T35" fmla="*/ 103 h 377"/>
                  <a:gd name="T36" fmla="*/ 211 w 684"/>
                  <a:gd name="T37" fmla="*/ 99 h 377"/>
                  <a:gd name="T38" fmla="*/ 126 w 684"/>
                  <a:gd name="T39" fmla="*/ 176 h 377"/>
                  <a:gd name="T40" fmla="*/ 124 w 684"/>
                  <a:gd name="T41" fmla="*/ 192 h 377"/>
                  <a:gd name="T42" fmla="*/ 107 w 684"/>
                  <a:gd name="T43" fmla="*/ 191 h 377"/>
                  <a:gd name="T44" fmla="*/ 103 w 684"/>
                  <a:gd name="T45" fmla="*/ 191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84" h="377">
                    <a:moveTo>
                      <a:pt x="103" y="191"/>
                    </a:moveTo>
                    <a:cubicBezTo>
                      <a:pt x="73" y="191"/>
                      <a:pt x="5" y="199"/>
                      <a:pt x="1" y="274"/>
                    </a:cubicBezTo>
                    <a:cubicBezTo>
                      <a:pt x="0" y="303"/>
                      <a:pt x="7" y="325"/>
                      <a:pt x="23" y="342"/>
                    </a:cubicBezTo>
                    <a:cubicBezTo>
                      <a:pt x="53" y="374"/>
                      <a:pt x="106" y="377"/>
                      <a:pt x="128" y="377"/>
                    </a:cubicBezTo>
                    <a:cubicBezTo>
                      <a:pt x="128" y="377"/>
                      <a:pt x="128" y="377"/>
                      <a:pt x="128" y="377"/>
                    </a:cubicBezTo>
                    <a:cubicBezTo>
                      <a:pt x="135" y="377"/>
                      <a:pt x="139" y="377"/>
                      <a:pt x="139" y="377"/>
                    </a:cubicBezTo>
                    <a:cubicBezTo>
                      <a:pt x="141" y="377"/>
                      <a:pt x="141" y="377"/>
                      <a:pt x="141" y="377"/>
                    </a:cubicBezTo>
                    <a:cubicBezTo>
                      <a:pt x="525" y="377"/>
                      <a:pt x="525" y="377"/>
                      <a:pt x="525" y="377"/>
                    </a:cubicBezTo>
                    <a:cubicBezTo>
                      <a:pt x="526" y="377"/>
                      <a:pt x="528" y="377"/>
                      <a:pt x="532" y="377"/>
                    </a:cubicBezTo>
                    <a:cubicBezTo>
                      <a:pt x="567" y="377"/>
                      <a:pt x="683" y="368"/>
                      <a:pt x="683" y="254"/>
                    </a:cubicBezTo>
                    <a:cubicBezTo>
                      <a:pt x="683" y="248"/>
                      <a:pt x="684" y="136"/>
                      <a:pt x="576" y="131"/>
                    </a:cubicBezTo>
                    <a:cubicBezTo>
                      <a:pt x="562" y="130"/>
                      <a:pt x="562" y="130"/>
                      <a:pt x="562" y="130"/>
                    </a:cubicBezTo>
                    <a:cubicBezTo>
                      <a:pt x="560" y="117"/>
                      <a:pt x="560" y="117"/>
                      <a:pt x="560" y="117"/>
                    </a:cubicBezTo>
                    <a:cubicBezTo>
                      <a:pt x="559" y="113"/>
                      <a:pt x="534" y="8"/>
                      <a:pt x="426" y="1"/>
                    </a:cubicBezTo>
                    <a:cubicBezTo>
                      <a:pt x="420" y="0"/>
                      <a:pt x="414" y="0"/>
                      <a:pt x="408" y="0"/>
                    </a:cubicBezTo>
                    <a:cubicBezTo>
                      <a:pt x="327" y="0"/>
                      <a:pt x="304" y="37"/>
                      <a:pt x="272" y="88"/>
                    </a:cubicBezTo>
                    <a:cubicBezTo>
                      <a:pt x="260" y="107"/>
                      <a:pt x="260" y="107"/>
                      <a:pt x="260" y="107"/>
                    </a:cubicBezTo>
                    <a:cubicBezTo>
                      <a:pt x="248" y="103"/>
                      <a:pt x="248" y="103"/>
                      <a:pt x="248" y="103"/>
                    </a:cubicBezTo>
                    <a:cubicBezTo>
                      <a:pt x="247" y="103"/>
                      <a:pt x="232" y="99"/>
                      <a:pt x="211" y="99"/>
                    </a:cubicBezTo>
                    <a:cubicBezTo>
                      <a:pt x="161" y="99"/>
                      <a:pt x="132" y="125"/>
                      <a:pt x="126" y="176"/>
                    </a:cubicBezTo>
                    <a:cubicBezTo>
                      <a:pt x="124" y="192"/>
                      <a:pt x="124" y="192"/>
                      <a:pt x="124" y="192"/>
                    </a:cubicBezTo>
                    <a:cubicBezTo>
                      <a:pt x="107" y="191"/>
                      <a:pt x="107" y="191"/>
                      <a:pt x="107" y="191"/>
                    </a:cubicBezTo>
                    <a:cubicBezTo>
                      <a:pt x="107" y="191"/>
                      <a:pt x="105" y="191"/>
                      <a:pt x="103" y="191"/>
                    </a:cubicBezTo>
                    <a:close/>
                  </a:path>
                </a:pathLst>
              </a:custGeom>
              <a:solidFill>
                <a:schemeClr val="accent2">
                  <a:lumMod val="20000"/>
                  <a:lumOff val="80000"/>
                </a:schemeClr>
              </a:solidFill>
              <a:ln w="28575">
                <a:noFill/>
                <a:round/>
                <a:headEnd/>
                <a:tailEnd/>
              </a:ln>
            </p:spPr>
            <p:txBody>
              <a:bodyPr vert="horz" wrap="square" lIns="91440" tIns="45720" rIns="91440" bIns="45720" numCol="1" anchor="b" anchorCtr="0" compatLnSpc="1">
                <a:prstTxWarp prst="textNoShape">
                  <a:avLst/>
                </a:prstTxWarp>
              </a:bodyPr>
              <a:lstStyle/>
              <a:p>
                <a:pPr algn="ctr"/>
                <a:endParaRPr lang="en-US" sz="1600" dirty="0"/>
              </a:p>
            </p:txBody>
          </p:sp>
          <p:pic>
            <p:nvPicPr>
              <p:cNvPr id="100" name="Picture 99">
                <a:extLst>
                  <a:ext uri="{FF2B5EF4-FFF2-40B4-BE49-F238E27FC236}">
                    <a16:creationId xmlns:a16="http://schemas.microsoft.com/office/drawing/2014/main" xmlns="" id="{6AEB24D5-D69E-694C-B230-C0083429092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535607" y="1979703"/>
                <a:ext cx="274584" cy="331218"/>
              </a:xfrm>
              <a:prstGeom prst="rect">
                <a:avLst/>
              </a:prstGeom>
            </p:spPr>
          </p:pic>
          <p:pic>
            <p:nvPicPr>
              <p:cNvPr id="101" name="Picture 100">
                <a:extLst>
                  <a:ext uri="{FF2B5EF4-FFF2-40B4-BE49-F238E27FC236}">
                    <a16:creationId xmlns:a16="http://schemas.microsoft.com/office/drawing/2014/main" xmlns="" id="{F5423665-D944-0C42-A747-46D2ED35E795}"/>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138730" y="2390379"/>
                <a:ext cx="361312" cy="275153"/>
              </a:xfrm>
              <a:prstGeom prst="rect">
                <a:avLst/>
              </a:prstGeom>
            </p:spPr>
          </p:pic>
          <p:pic>
            <p:nvPicPr>
              <p:cNvPr id="102" name="Picture 101">
                <a:extLst>
                  <a:ext uri="{FF2B5EF4-FFF2-40B4-BE49-F238E27FC236}">
                    <a16:creationId xmlns:a16="http://schemas.microsoft.com/office/drawing/2014/main" xmlns="" id="{A3748EE0-5E75-9C47-AC01-76251BBDE5FB}"/>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834174" y="2331886"/>
                <a:ext cx="356668" cy="356668"/>
              </a:xfrm>
              <a:prstGeom prst="rect">
                <a:avLst/>
              </a:prstGeom>
            </p:spPr>
          </p:pic>
        </p:grpSp>
        <p:grpSp>
          <p:nvGrpSpPr>
            <p:cNvPr id="66" name="Group 65">
              <a:extLst>
                <a:ext uri="{FF2B5EF4-FFF2-40B4-BE49-F238E27FC236}">
                  <a16:creationId xmlns:a16="http://schemas.microsoft.com/office/drawing/2014/main" xmlns="" id="{273CBB07-5927-754C-BE9C-F2B5A03DCDD9}"/>
                </a:ext>
              </a:extLst>
            </p:cNvPr>
            <p:cNvGrpSpPr/>
            <p:nvPr/>
          </p:nvGrpSpPr>
          <p:grpSpPr>
            <a:xfrm>
              <a:off x="6187032" y="874252"/>
              <a:ext cx="2158435" cy="560153"/>
              <a:chOff x="5523706" y="2452309"/>
              <a:chExt cx="2158435" cy="560153"/>
            </a:xfrm>
          </p:grpSpPr>
          <p:sp>
            <p:nvSpPr>
              <p:cNvPr id="67" name="TextBox 66">
                <a:extLst>
                  <a:ext uri="{FF2B5EF4-FFF2-40B4-BE49-F238E27FC236}">
                    <a16:creationId xmlns:a16="http://schemas.microsoft.com/office/drawing/2014/main" xmlns="" id="{B768F764-347A-FA48-8AA8-2B325FA33040}"/>
                  </a:ext>
                </a:extLst>
              </p:cNvPr>
              <p:cNvSpPr txBox="1"/>
              <p:nvPr/>
            </p:nvSpPr>
            <p:spPr>
              <a:xfrm>
                <a:off x="5697403" y="2452309"/>
                <a:ext cx="1984738" cy="560153"/>
              </a:xfrm>
              <a:prstGeom prst="rect">
                <a:avLst/>
              </a:prstGeom>
              <a:noFill/>
            </p:spPr>
            <p:txBody>
              <a:bodyPr wrap="square" rtlCol="0">
                <a:spAutoFit/>
              </a:bodyPr>
              <a:lstStyle/>
              <a:p>
                <a:pPr>
                  <a:lnSpc>
                    <a:spcPct val="95000"/>
                  </a:lnSpc>
                </a:pPr>
                <a:r>
                  <a:rPr lang="en-US" b="1" dirty="0"/>
                  <a:t>Consumer</a:t>
                </a:r>
                <a:endParaRPr lang="en-US" dirty="0">
                  <a:solidFill>
                    <a:schemeClr val="bg2"/>
                  </a:solidFill>
                </a:endParaRPr>
              </a:p>
              <a:p>
                <a:pPr>
                  <a:lnSpc>
                    <a:spcPct val="95000"/>
                  </a:lnSpc>
                </a:pPr>
                <a:r>
                  <a:rPr lang="en-US" sz="1400" dirty="0"/>
                  <a:t>Personal Productivity</a:t>
                </a:r>
              </a:p>
            </p:txBody>
          </p:sp>
          <p:sp>
            <p:nvSpPr>
              <p:cNvPr id="68" name="Rectangle 67">
                <a:extLst>
                  <a:ext uri="{FF2B5EF4-FFF2-40B4-BE49-F238E27FC236}">
                    <a16:creationId xmlns:a16="http://schemas.microsoft.com/office/drawing/2014/main" xmlns="" id="{DFF7AD95-029D-A34E-877E-3680369AC74C}"/>
                  </a:ext>
                </a:extLst>
              </p:cNvPr>
              <p:cNvSpPr/>
              <p:nvPr/>
            </p:nvSpPr>
            <p:spPr>
              <a:xfrm>
                <a:off x="5523706" y="2475255"/>
                <a:ext cx="173697" cy="514262"/>
              </a:xfrm>
              <a:prstGeom prst="rect">
                <a:avLst/>
              </a:prstGeom>
              <a:solidFill>
                <a:schemeClr val="bg2"/>
              </a:solidFill>
              <a:ln>
                <a:noFill/>
              </a:ln>
            </p:spPr>
            <p:txBody>
              <a:bodyPr vert="horz" wrap="square" lIns="91440" tIns="91440" rIns="91440" bIns="91440" numCol="1" rtlCol="0" anchor="ctr" anchorCtr="0" compatLnSpc="1">
                <a:prstTxWarp prst="textNoShape">
                  <a:avLst/>
                </a:prstTxWarp>
              </a:bodyPr>
              <a:lstStyle/>
              <a:p>
                <a:pPr algn="ctr">
                  <a:lnSpc>
                    <a:spcPct val="95000"/>
                  </a:lnSpc>
                </a:pPr>
                <a:r>
                  <a:rPr lang="en-US" b="1" dirty="0">
                    <a:solidFill>
                      <a:schemeClr val="bg1"/>
                    </a:solidFill>
                  </a:rPr>
                  <a:t>3</a:t>
                </a:r>
              </a:p>
            </p:txBody>
          </p:sp>
        </p:grpSp>
      </p:grpSp>
      <p:grpSp>
        <p:nvGrpSpPr>
          <p:cNvPr id="2" name="Group 1">
            <a:extLst>
              <a:ext uri="{FF2B5EF4-FFF2-40B4-BE49-F238E27FC236}">
                <a16:creationId xmlns:a16="http://schemas.microsoft.com/office/drawing/2014/main" xmlns="" id="{E32214B4-7285-0A44-9C3B-855E5F2F7AD8}"/>
              </a:ext>
            </a:extLst>
          </p:cNvPr>
          <p:cNvGrpSpPr/>
          <p:nvPr/>
        </p:nvGrpSpPr>
        <p:grpSpPr>
          <a:xfrm>
            <a:off x="1426166" y="874252"/>
            <a:ext cx="2015462" cy="2224863"/>
            <a:chOff x="1426166" y="874252"/>
            <a:chExt cx="2015462" cy="2224863"/>
          </a:xfrm>
        </p:grpSpPr>
        <p:grpSp>
          <p:nvGrpSpPr>
            <p:cNvPr id="9" name="Group 8">
              <a:extLst>
                <a:ext uri="{FF2B5EF4-FFF2-40B4-BE49-F238E27FC236}">
                  <a16:creationId xmlns:a16="http://schemas.microsoft.com/office/drawing/2014/main" xmlns="" id="{59E292CE-242D-8848-B327-732C2FC67F6E}"/>
                </a:ext>
              </a:extLst>
            </p:cNvPr>
            <p:cNvGrpSpPr/>
            <p:nvPr/>
          </p:nvGrpSpPr>
          <p:grpSpPr>
            <a:xfrm>
              <a:off x="1679476" y="1813573"/>
              <a:ext cx="1762152" cy="1285542"/>
              <a:chOff x="1679476" y="1813573"/>
              <a:chExt cx="1762152" cy="1285542"/>
            </a:xfrm>
          </p:grpSpPr>
          <p:grpSp>
            <p:nvGrpSpPr>
              <p:cNvPr id="6" name="Group 5">
                <a:extLst>
                  <a:ext uri="{FF2B5EF4-FFF2-40B4-BE49-F238E27FC236}">
                    <a16:creationId xmlns:a16="http://schemas.microsoft.com/office/drawing/2014/main" xmlns="" id="{E130728B-8856-384A-9A68-E91A297C7015}"/>
                  </a:ext>
                </a:extLst>
              </p:cNvPr>
              <p:cNvGrpSpPr/>
              <p:nvPr/>
            </p:nvGrpSpPr>
            <p:grpSpPr>
              <a:xfrm>
                <a:off x="1679476" y="1813573"/>
                <a:ext cx="1762152" cy="1285542"/>
                <a:chOff x="1679476" y="1813573"/>
                <a:chExt cx="1762152" cy="1285542"/>
              </a:xfrm>
            </p:grpSpPr>
            <p:sp>
              <p:nvSpPr>
                <p:cNvPr id="40" name="Rectangle 39">
                  <a:extLst>
                    <a:ext uri="{FF2B5EF4-FFF2-40B4-BE49-F238E27FC236}">
                      <a16:creationId xmlns:a16="http://schemas.microsoft.com/office/drawing/2014/main" xmlns="" id="{90EA1DBB-DEBB-284D-AB4A-D38EED233E18}"/>
                    </a:ext>
                  </a:extLst>
                </p:cNvPr>
                <p:cNvSpPr/>
                <p:nvPr/>
              </p:nvSpPr>
              <p:spPr>
                <a:xfrm>
                  <a:off x="2103095" y="2822116"/>
                  <a:ext cx="1318246" cy="276999"/>
                </a:xfrm>
                <a:prstGeom prst="rect">
                  <a:avLst/>
                </a:prstGeom>
              </p:spPr>
              <p:txBody>
                <a:bodyPr wrap="none">
                  <a:spAutoFit/>
                </a:bodyPr>
                <a:lstStyle/>
                <a:p>
                  <a:r>
                    <a:rPr lang="en-US" sz="1200" b="1" dirty="0"/>
                    <a:t>Approved SaaS</a:t>
                  </a:r>
                  <a:endParaRPr lang="en-US" sz="1200" dirty="0"/>
                </a:p>
              </p:txBody>
            </p:sp>
            <p:sp>
              <p:nvSpPr>
                <p:cNvPr id="11" name="Freeform 163">
                  <a:extLst>
                    <a:ext uri="{FF2B5EF4-FFF2-40B4-BE49-F238E27FC236}">
                      <a16:creationId xmlns:a16="http://schemas.microsoft.com/office/drawing/2014/main" xmlns="" id="{88B37B81-0812-3C4D-8AE4-8ECAAF2C1BF0}"/>
                    </a:ext>
                  </a:extLst>
                </p:cNvPr>
                <p:cNvSpPr>
                  <a:spLocks noChangeAspect="1"/>
                </p:cNvSpPr>
                <p:nvPr/>
              </p:nvSpPr>
              <p:spPr bwMode="auto">
                <a:xfrm>
                  <a:off x="1679476" y="1813573"/>
                  <a:ext cx="1762152" cy="978974"/>
                </a:xfrm>
                <a:custGeom>
                  <a:avLst/>
                  <a:gdLst>
                    <a:gd name="T0" fmla="*/ 103 w 684"/>
                    <a:gd name="T1" fmla="*/ 191 h 377"/>
                    <a:gd name="T2" fmla="*/ 1 w 684"/>
                    <a:gd name="T3" fmla="*/ 274 h 377"/>
                    <a:gd name="T4" fmla="*/ 23 w 684"/>
                    <a:gd name="T5" fmla="*/ 342 h 377"/>
                    <a:gd name="T6" fmla="*/ 128 w 684"/>
                    <a:gd name="T7" fmla="*/ 377 h 377"/>
                    <a:gd name="T8" fmla="*/ 128 w 684"/>
                    <a:gd name="T9" fmla="*/ 377 h 377"/>
                    <a:gd name="T10" fmla="*/ 139 w 684"/>
                    <a:gd name="T11" fmla="*/ 377 h 377"/>
                    <a:gd name="T12" fmla="*/ 141 w 684"/>
                    <a:gd name="T13" fmla="*/ 377 h 377"/>
                    <a:gd name="T14" fmla="*/ 525 w 684"/>
                    <a:gd name="T15" fmla="*/ 377 h 377"/>
                    <a:gd name="T16" fmla="*/ 532 w 684"/>
                    <a:gd name="T17" fmla="*/ 377 h 377"/>
                    <a:gd name="T18" fmla="*/ 683 w 684"/>
                    <a:gd name="T19" fmla="*/ 254 h 377"/>
                    <a:gd name="T20" fmla="*/ 576 w 684"/>
                    <a:gd name="T21" fmla="*/ 131 h 377"/>
                    <a:gd name="T22" fmla="*/ 562 w 684"/>
                    <a:gd name="T23" fmla="*/ 130 h 377"/>
                    <a:gd name="T24" fmla="*/ 560 w 684"/>
                    <a:gd name="T25" fmla="*/ 117 h 377"/>
                    <a:gd name="T26" fmla="*/ 426 w 684"/>
                    <a:gd name="T27" fmla="*/ 1 h 377"/>
                    <a:gd name="T28" fmla="*/ 408 w 684"/>
                    <a:gd name="T29" fmla="*/ 0 h 377"/>
                    <a:gd name="T30" fmla="*/ 272 w 684"/>
                    <a:gd name="T31" fmla="*/ 88 h 377"/>
                    <a:gd name="T32" fmla="*/ 260 w 684"/>
                    <a:gd name="T33" fmla="*/ 107 h 377"/>
                    <a:gd name="T34" fmla="*/ 248 w 684"/>
                    <a:gd name="T35" fmla="*/ 103 h 377"/>
                    <a:gd name="T36" fmla="*/ 211 w 684"/>
                    <a:gd name="T37" fmla="*/ 99 h 377"/>
                    <a:gd name="T38" fmla="*/ 126 w 684"/>
                    <a:gd name="T39" fmla="*/ 176 h 377"/>
                    <a:gd name="T40" fmla="*/ 124 w 684"/>
                    <a:gd name="T41" fmla="*/ 192 h 377"/>
                    <a:gd name="T42" fmla="*/ 107 w 684"/>
                    <a:gd name="T43" fmla="*/ 191 h 377"/>
                    <a:gd name="T44" fmla="*/ 103 w 684"/>
                    <a:gd name="T45" fmla="*/ 191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84" h="377">
                      <a:moveTo>
                        <a:pt x="103" y="191"/>
                      </a:moveTo>
                      <a:cubicBezTo>
                        <a:pt x="73" y="191"/>
                        <a:pt x="5" y="199"/>
                        <a:pt x="1" y="274"/>
                      </a:cubicBezTo>
                      <a:cubicBezTo>
                        <a:pt x="0" y="303"/>
                        <a:pt x="7" y="325"/>
                        <a:pt x="23" y="342"/>
                      </a:cubicBezTo>
                      <a:cubicBezTo>
                        <a:pt x="53" y="374"/>
                        <a:pt x="106" y="377"/>
                        <a:pt x="128" y="377"/>
                      </a:cubicBezTo>
                      <a:cubicBezTo>
                        <a:pt x="128" y="377"/>
                        <a:pt x="128" y="377"/>
                        <a:pt x="128" y="377"/>
                      </a:cubicBezTo>
                      <a:cubicBezTo>
                        <a:pt x="135" y="377"/>
                        <a:pt x="139" y="377"/>
                        <a:pt x="139" y="377"/>
                      </a:cubicBezTo>
                      <a:cubicBezTo>
                        <a:pt x="141" y="377"/>
                        <a:pt x="141" y="377"/>
                        <a:pt x="141" y="377"/>
                      </a:cubicBezTo>
                      <a:cubicBezTo>
                        <a:pt x="525" y="377"/>
                        <a:pt x="525" y="377"/>
                        <a:pt x="525" y="377"/>
                      </a:cubicBezTo>
                      <a:cubicBezTo>
                        <a:pt x="526" y="377"/>
                        <a:pt x="528" y="377"/>
                        <a:pt x="532" y="377"/>
                      </a:cubicBezTo>
                      <a:cubicBezTo>
                        <a:pt x="567" y="377"/>
                        <a:pt x="683" y="368"/>
                        <a:pt x="683" y="254"/>
                      </a:cubicBezTo>
                      <a:cubicBezTo>
                        <a:pt x="683" y="248"/>
                        <a:pt x="684" y="136"/>
                        <a:pt x="576" y="131"/>
                      </a:cubicBezTo>
                      <a:cubicBezTo>
                        <a:pt x="562" y="130"/>
                        <a:pt x="562" y="130"/>
                        <a:pt x="562" y="130"/>
                      </a:cubicBezTo>
                      <a:cubicBezTo>
                        <a:pt x="560" y="117"/>
                        <a:pt x="560" y="117"/>
                        <a:pt x="560" y="117"/>
                      </a:cubicBezTo>
                      <a:cubicBezTo>
                        <a:pt x="559" y="113"/>
                        <a:pt x="534" y="8"/>
                        <a:pt x="426" y="1"/>
                      </a:cubicBezTo>
                      <a:cubicBezTo>
                        <a:pt x="420" y="0"/>
                        <a:pt x="414" y="0"/>
                        <a:pt x="408" y="0"/>
                      </a:cubicBezTo>
                      <a:cubicBezTo>
                        <a:pt x="327" y="0"/>
                        <a:pt x="304" y="37"/>
                        <a:pt x="272" y="88"/>
                      </a:cubicBezTo>
                      <a:cubicBezTo>
                        <a:pt x="260" y="107"/>
                        <a:pt x="260" y="107"/>
                        <a:pt x="260" y="107"/>
                      </a:cubicBezTo>
                      <a:cubicBezTo>
                        <a:pt x="248" y="103"/>
                        <a:pt x="248" y="103"/>
                        <a:pt x="248" y="103"/>
                      </a:cubicBezTo>
                      <a:cubicBezTo>
                        <a:pt x="247" y="103"/>
                        <a:pt x="232" y="99"/>
                        <a:pt x="211" y="99"/>
                      </a:cubicBezTo>
                      <a:cubicBezTo>
                        <a:pt x="161" y="99"/>
                        <a:pt x="132" y="125"/>
                        <a:pt x="126" y="176"/>
                      </a:cubicBezTo>
                      <a:cubicBezTo>
                        <a:pt x="124" y="192"/>
                        <a:pt x="124" y="192"/>
                        <a:pt x="124" y="192"/>
                      </a:cubicBezTo>
                      <a:cubicBezTo>
                        <a:pt x="107" y="191"/>
                        <a:pt x="107" y="191"/>
                        <a:pt x="107" y="191"/>
                      </a:cubicBezTo>
                      <a:cubicBezTo>
                        <a:pt x="107" y="191"/>
                        <a:pt x="105" y="191"/>
                        <a:pt x="103" y="191"/>
                      </a:cubicBezTo>
                      <a:close/>
                    </a:path>
                  </a:pathLst>
                </a:custGeom>
                <a:solidFill>
                  <a:schemeClr val="accent2">
                    <a:lumMod val="20000"/>
                    <a:lumOff val="80000"/>
                  </a:schemeClr>
                </a:solidFill>
                <a:ln w="50800">
                  <a:solidFill>
                    <a:schemeClr val="accent2">
                      <a:lumMod val="20000"/>
                      <a:lumOff val="80000"/>
                    </a:schemeClr>
                  </a:solidFill>
                  <a:miter lim="800000"/>
                  <a:headEnd/>
                  <a:tailEnd/>
                </a:ln>
              </p:spPr>
              <p:txBody>
                <a:bodyPr vert="horz" wrap="square" lIns="91440" tIns="45720" rIns="91440" bIns="45720" numCol="1" anchor="b" anchorCtr="0" compatLnSpc="1">
                  <a:prstTxWarp prst="textNoShape">
                    <a:avLst/>
                  </a:prstTxWarp>
                </a:bodyPr>
                <a:lstStyle/>
                <a:p>
                  <a:pPr algn="ctr"/>
                  <a:endParaRPr lang="en-US" sz="1600" dirty="0"/>
                </a:p>
              </p:txBody>
            </p:sp>
          </p:grpSp>
          <p:grpSp>
            <p:nvGrpSpPr>
              <p:cNvPr id="108" name="Group 107">
                <a:extLst>
                  <a:ext uri="{FF2B5EF4-FFF2-40B4-BE49-F238E27FC236}">
                    <a16:creationId xmlns:a16="http://schemas.microsoft.com/office/drawing/2014/main" xmlns="" id="{5211BF4F-7E59-8C4B-99CB-4B03FBEC4E9F}"/>
                  </a:ext>
                </a:extLst>
              </p:cNvPr>
              <p:cNvGrpSpPr/>
              <p:nvPr/>
            </p:nvGrpSpPr>
            <p:grpSpPr>
              <a:xfrm>
                <a:off x="1864875" y="1915936"/>
                <a:ext cx="1437675" cy="887434"/>
                <a:chOff x="1864875" y="1915936"/>
                <a:chExt cx="1437675" cy="887434"/>
              </a:xfrm>
            </p:grpSpPr>
            <p:pic>
              <p:nvPicPr>
                <p:cNvPr id="103" name="Picture 102">
                  <a:extLst>
                    <a:ext uri="{FF2B5EF4-FFF2-40B4-BE49-F238E27FC236}">
                      <a16:creationId xmlns:a16="http://schemas.microsoft.com/office/drawing/2014/main" xmlns="" id="{283C8BFC-932B-894C-A02E-E674ED38C089}"/>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511198" y="1915936"/>
                  <a:ext cx="419224" cy="293310"/>
                </a:xfrm>
                <a:prstGeom prst="rect">
                  <a:avLst/>
                </a:prstGeom>
              </p:spPr>
            </p:pic>
            <p:pic>
              <p:nvPicPr>
                <p:cNvPr id="104" name="Picture 103">
                  <a:extLst>
                    <a:ext uri="{FF2B5EF4-FFF2-40B4-BE49-F238E27FC236}">
                      <a16:creationId xmlns:a16="http://schemas.microsoft.com/office/drawing/2014/main" xmlns="" id="{2DDA7624-9F9F-6845-908F-1A94AA5C3319}"/>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2249425" y="2231818"/>
                  <a:ext cx="338766" cy="186586"/>
                </a:xfrm>
                <a:prstGeom prst="rect">
                  <a:avLst/>
                </a:prstGeom>
              </p:spPr>
            </p:pic>
            <p:pic>
              <p:nvPicPr>
                <p:cNvPr id="105" name="Picture 104">
                  <a:extLst>
                    <a:ext uri="{FF2B5EF4-FFF2-40B4-BE49-F238E27FC236}">
                      <a16:creationId xmlns:a16="http://schemas.microsoft.com/office/drawing/2014/main" xmlns="" id="{4DE7394A-1F2A-D148-8C13-38792DED94B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64875" y="2521791"/>
                  <a:ext cx="524030" cy="128859"/>
                </a:xfrm>
                <a:prstGeom prst="rect">
                  <a:avLst/>
                </a:prstGeom>
              </p:spPr>
            </p:pic>
            <p:pic>
              <p:nvPicPr>
                <p:cNvPr id="106" name="Picture 105">
                  <a:extLst>
                    <a:ext uri="{FF2B5EF4-FFF2-40B4-BE49-F238E27FC236}">
                      <a16:creationId xmlns:a16="http://schemas.microsoft.com/office/drawing/2014/main" xmlns="" id="{AA18A067-6C64-0448-984E-556B8BDB3401}"/>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2629976" y="2411035"/>
                  <a:ext cx="672574" cy="392335"/>
                </a:xfrm>
                <a:prstGeom prst="rect">
                  <a:avLst/>
                </a:prstGeom>
              </p:spPr>
            </p:pic>
            <p:pic>
              <p:nvPicPr>
                <p:cNvPr id="107" name="Picture 106">
                  <a:extLst>
                    <a:ext uri="{FF2B5EF4-FFF2-40B4-BE49-F238E27FC236}">
                      <a16:creationId xmlns:a16="http://schemas.microsoft.com/office/drawing/2014/main" xmlns="" id="{95761028-DE81-E047-B014-40C2E8C30783}"/>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2894953" y="2199602"/>
                  <a:ext cx="260545" cy="288625"/>
                </a:xfrm>
                <a:prstGeom prst="rect">
                  <a:avLst/>
                </a:prstGeom>
              </p:spPr>
            </p:pic>
          </p:grpSp>
        </p:grpSp>
        <p:grpSp>
          <p:nvGrpSpPr>
            <p:cNvPr id="70" name="Group 69">
              <a:extLst>
                <a:ext uri="{FF2B5EF4-FFF2-40B4-BE49-F238E27FC236}">
                  <a16:creationId xmlns:a16="http://schemas.microsoft.com/office/drawing/2014/main" xmlns="" id="{03D1CBB6-033A-8B4C-8561-51304475A0D5}"/>
                </a:ext>
              </a:extLst>
            </p:cNvPr>
            <p:cNvGrpSpPr/>
            <p:nvPr/>
          </p:nvGrpSpPr>
          <p:grpSpPr>
            <a:xfrm>
              <a:off x="1426166" y="874252"/>
              <a:ext cx="1860749" cy="560153"/>
              <a:chOff x="5386990" y="419234"/>
              <a:chExt cx="1860749" cy="560153"/>
            </a:xfrm>
          </p:grpSpPr>
          <p:sp>
            <p:nvSpPr>
              <p:cNvPr id="78" name="TextBox 77">
                <a:extLst>
                  <a:ext uri="{FF2B5EF4-FFF2-40B4-BE49-F238E27FC236}">
                    <a16:creationId xmlns:a16="http://schemas.microsoft.com/office/drawing/2014/main" xmlns="" id="{C6F4D52C-1144-1148-A9EB-6E2AEE2D79A8}"/>
                  </a:ext>
                </a:extLst>
              </p:cNvPr>
              <p:cNvSpPr txBox="1"/>
              <p:nvPr/>
            </p:nvSpPr>
            <p:spPr>
              <a:xfrm>
                <a:off x="5560687" y="419234"/>
                <a:ext cx="1687052" cy="560153"/>
              </a:xfrm>
              <a:prstGeom prst="rect">
                <a:avLst/>
              </a:prstGeom>
              <a:noFill/>
            </p:spPr>
            <p:txBody>
              <a:bodyPr wrap="square" rtlCol="0">
                <a:spAutoFit/>
              </a:bodyPr>
              <a:lstStyle/>
              <a:p>
                <a:pPr>
                  <a:lnSpc>
                    <a:spcPct val="95000"/>
                  </a:lnSpc>
                </a:pPr>
                <a:r>
                  <a:rPr lang="en-US" b="1" dirty="0"/>
                  <a:t>SaaS</a:t>
                </a:r>
                <a:endParaRPr lang="en-US" dirty="0">
                  <a:solidFill>
                    <a:schemeClr val="bg2"/>
                  </a:solidFill>
                </a:endParaRPr>
              </a:p>
              <a:p>
                <a:pPr>
                  <a:lnSpc>
                    <a:spcPct val="95000"/>
                  </a:lnSpc>
                </a:pPr>
                <a:r>
                  <a:rPr lang="en-US" sz="1400" dirty="0"/>
                  <a:t>Business Agility</a:t>
                </a:r>
              </a:p>
            </p:txBody>
          </p:sp>
          <p:sp>
            <p:nvSpPr>
              <p:cNvPr id="79" name="Rectangle 78">
                <a:extLst>
                  <a:ext uri="{FF2B5EF4-FFF2-40B4-BE49-F238E27FC236}">
                    <a16:creationId xmlns:a16="http://schemas.microsoft.com/office/drawing/2014/main" xmlns="" id="{16B5C212-5097-A247-B5F5-2B3E919A2548}"/>
                  </a:ext>
                </a:extLst>
              </p:cNvPr>
              <p:cNvSpPr/>
              <p:nvPr/>
            </p:nvSpPr>
            <p:spPr>
              <a:xfrm>
                <a:off x="5386990" y="442180"/>
                <a:ext cx="173697" cy="514262"/>
              </a:xfrm>
              <a:prstGeom prst="rect">
                <a:avLst/>
              </a:prstGeom>
              <a:solidFill>
                <a:schemeClr val="bg2"/>
              </a:solidFill>
              <a:ln>
                <a:noFill/>
              </a:ln>
            </p:spPr>
            <p:txBody>
              <a:bodyPr vert="horz" wrap="square" lIns="91440" tIns="91440" rIns="91440" bIns="91440" numCol="1" rtlCol="0" anchor="ctr" anchorCtr="0" compatLnSpc="1">
                <a:prstTxWarp prst="textNoShape">
                  <a:avLst/>
                </a:prstTxWarp>
              </a:bodyPr>
              <a:lstStyle/>
              <a:p>
                <a:pPr algn="ctr">
                  <a:lnSpc>
                    <a:spcPct val="95000"/>
                  </a:lnSpc>
                </a:pPr>
                <a:r>
                  <a:rPr lang="en-US" b="1" dirty="0">
                    <a:solidFill>
                      <a:schemeClr val="bg1"/>
                    </a:solidFill>
                  </a:rPr>
                  <a:t>1</a:t>
                </a:r>
              </a:p>
            </p:txBody>
          </p:sp>
        </p:grpSp>
      </p:grpSp>
      <p:grpSp>
        <p:nvGrpSpPr>
          <p:cNvPr id="43" name="Group 42">
            <a:extLst>
              <a:ext uri="{FF2B5EF4-FFF2-40B4-BE49-F238E27FC236}">
                <a16:creationId xmlns:a16="http://schemas.microsoft.com/office/drawing/2014/main" xmlns="" id="{AF9985F0-8CB1-D842-95BB-23035D643D41}"/>
              </a:ext>
            </a:extLst>
          </p:cNvPr>
          <p:cNvGrpSpPr/>
          <p:nvPr/>
        </p:nvGrpSpPr>
        <p:grpSpPr>
          <a:xfrm>
            <a:off x="3523666" y="880874"/>
            <a:ext cx="2483249" cy="2216411"/>
            <a:chOff x="3517227" y="880874"/>
            <a:chExt cx="2483249" cy="2216411"/>
          </a:xfrm>
        </p:grpSpPr>
        <p:grpSp>
          <p:nvGrpSpPr>
            <p:cNvPr id="3" name="Group 2">
              <a:extLst>
                <a:ext uri="{FF2B5EF4-FFF2-40B4-BE49-F238E27FC236}">
                  <a16:creationId xmlns:a16="http://schemas.microsoft.com/office/drawing/2014/main" xmlns="" id="{54D45E75-9934-D046-8D6B-CA73FBF43905}"/>
                </a:ext>
              </a:extLst>
            </p:cNvPr>
            <p:cNvGrpSpPr/>
            <p:nvPr/>
          </p:nvGrpSpPr>
          <p:grpSpPr>
            <a:xfrm>
              <a:off x="3517227" y="880874"/>
              <a:ext cx="2483249" cy="2216411"/>
              <a:chOff x="3517227" y="880874"/>
              <a:chExt cx="2483249" cy="2216411"/>
            </a:xfrm>
          </p:grpSpPr>
          <p:grpSp>
            <p:nvGrpSpPr>
              <p:cNvPr id="7" name="Group 6">
                <a:extLst>
                  <a:ext uri="{FF2B5EF4-FFF2-40B4-BE49-F238E27FC236}">
                    <a16:creationId xmlns:a16="http://schemas.microsoft.com/office/drawing/2014/main" xmlns="" id="{7150C1B4-E221-F548-9C21-D25C533BF62F}"/>
                  </a:ext>
                </a:extLst>
              </p:cNvPr>
              <p:cNvGrpSpPr/>
              <p:nvPr/>
            </p:nvGrpSpPr>
            <p:grpSpPr>
              <a:xfrm>
                <a:off x="3690924" y="1813573"/>
                <a:ext cx="1762152" cy="1283712"/>
                <a:chOff x="3690924" y="1813573"/>
                <a:chExt cx="1762152" cy="1283712"/>
              </a:xfrm>
            </p:grpSpPr>
            <p:sp>
              <p:nvSpPr>
                <p:cNvPr id="42" name="Rectangle 41">
                  <a:extLst>
                    <a:ext uri="{FF2B5EF4-FFF2-40B4-BE49-F238E27FC236}">
                      <a16:creationId xmlns:a16="http://schemas.microsoft.com/office/drawing/2014/main" xmlns="" id="{5F895D16-A33E-D648-A8E5-AE378B18A275}"/>
                    </a:ext>
                  </a:extLst>
                </p:cNvPr>
                <p:cNvSpPr/>
                <p:nvPr/>
              </p:nvSpPr>
              <p:spPr>
                <a:xfrm>
                  <a:off x="4230237" y="2820286"/>
                  <a:ext cx="938077" cy="276999"/>
                </a:xfrm>
                <a:prstGeom prst="rect">
                  <a:avLst/>
                </a:prstGeom>
              </p:spPr>
              <p:txBody>
                <a:bodyPr wrap="none">
                  <a:spAutoFit/>
                </a:bodyPr>
                <a:lstStyle/>
                <a:p>
                  <a:r>
                    <a:rPr lang="en-US" sz="1200" b="1" dirty="0"/>
                    <a:t>IaaS/PaaS</a:t>
                  </a:r>
                  <a:endParaRPr lang="en-US" sz="1200" dirty="0"/>
                </a:p>
              </p:txBody>
            </p:sp>
            <p:sp>
              <p:nvSpPr>
                <p:cNvPr id="10" name="Freeform 163">
                  <a:extLst>
                    <a:ext uri="{FF2B5EF4-FFF2-40B4-BE49-F238E27FC236}">
                      <a16:creationId xmlns:a16="http://schemas.microsoft.com/office/drawing/2014/main" xmlns="" id="{856F814E-7E63-9649-AB9F-6D3CE1D1B3D5}"/>
                    </a:ext>
                  </a:extLst>
                </p:cNvPr>
                <p:cNvSpPr>
                  <a:spLocks noChangeAspect="1"/>
                </p:cNvSpPr>
                <p:nvPr/>
              </p:nvSpPr>
              <p:spPr bwMode="auto">
                <a:xfrm>
                  <a:off x="3690924" y="1813573"/>
                  <a:ext cx="1762152" cy="978974"/>
                </a:xfrm>
                <a:custGeom>
                  <a:avLst/>
                  <a:gdLst>
                    <a:gd name="T0" fmla="*/ 103 w 684"/>
                    <a:gd name="T1" fmla="*/ 191 h 377"/>
                    <a:gd name="T2" fmla="*/ 1 w 684"/>
                    <a:gd name="T3" fmla="*/ 274 h 377"/>
                    <a:gd name="T4" fmla="*/ 23 w 684"/>
                    <a:gd name="T5" fmla="*/ 342 h 377"/>
                    <a:gd name="T6" fmla="*/ 128 w 684"/>
                    <a:gd name="T7" fmla="*/ 377 h 377"/>
                    <a:gd name="T8" fmla="*/ 128 w 684"/>
                    <a:gd name="T9" fmla="*/ 377 h 377"/>
                    <a:gd name="T10" fmla="*/ 139 w 684"/>
                    <a:gd name="T11" fmla="*/ 377 h 377"/>
                    <a:gd name="T12" fmla="*/ 141 w 684"/>
                    <a:gd name="T13" fmla="*/ 377 h 377"/>
                    <a:gd name="T14" fmla="*/ 525 w 684"/>
                    <a:gd name="T15" fmla="*/ 377 h 377"/>
                    <a:gd name="T16" fmla="*/ 532 w 684"/>
                    <a:gd name="T17" fmla="*/ 377 h 377"/>
                    <a:gd name="T18" fmla="*/ 683 w 684"/>
                    <a:gd name="T19" fmla="*/ 254 h 377"/>
                    <a:gd name="T20" fmla="*/ 576 w 684"/>
                    <a:gd name="T21" fmla="*/ 131 h 377"/>
                    <a:gd name="T22" fmla="*/ 562 w 684"/>
                    <a:gd name="T23" fmla="*/ 130 h 377"/>
                    <a:gd name="T24" fmla="*/ 560 w 684"/>
                    <a:gd name="T25" fmla="*/ 117 h 377"/>
                    <a:gd name="T26" fmla="*/ 426 w 684"/>
                    <a:gd name="T27" fmla="*/ 1 h 377"/>
                    <a:gd name="T28" fmla="*/ 408 w 684"/>
                    <a:gd name="T29" fmla="*/ 0 h 377"/>
                    <a:gd name="T30" fmla="*/ 272 w 684"/>
                    <a:gd name="T31" fmla="*/ 88 h 377"/>
                    <a:gd name="T32" fmla="*/ 260 w 684"/>
                    <a:gd name="T33" fmla="*/ 107 h 377"/>
                    <a:gd name="T34" fmla="*/ 248 w 684"/>
                    <a:gd name="T35" fmla="*/ 103 h 377"/>
                    <a:gd name="T36" fmla="*/ 211 w 684"/>
                    <a:gd name="T37" fmla="*/ 99 h 377"/>
                    <a:gd name="T38" fmla="*/ 126 w 684"/>
                    <a:gd name="T39" fmla="*/ 176 h 377"/>
                    <a:gd name="T40" fmla="*/ 124 w 684"/>
                    <a:gd name="T41" fmla="*/ 192 h 377"/>
                    <a:gd name="T42" fmla="*/ 107 w 684"/>
                    <a:gd name="T43" fmla="*/ 191 h 377"/>
                    <a:gd name="T44" fmla="*/ 103 w 684"/>
                    <a:gd name="T45" fmla="*/ 191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84" h="377">
                      <a:moveTo>
                        <a:pt x="103" y="191"/>
                      </a:moveTo>
                      <a:cubicBezTo>
                        <a:pt x="73" y="191"/>
                        <a:pt x="5" y="199"/>
                        <a:pt x="1" y="274"/>
                      </a:cubicBezTo>
                      <a:cubicBezTo>
                        <a:pt x="0" y="303"/>
                        <a:pt x="7" y="325"/>
                        <a:pt x="23" y="342"/>
                      </a:cubicBezTo>
                      <a:cubicBezTo>
                        <a:pt x="53" y="374"/>
                        <a:pt x="106" y="377"/>
                        <a:pt x="128" y="377"/>
                      </a:cubicBezTo>
                      <a:cubicBezTo>
                        <a:pt x="128" y="377"/>
                        <a:pt x="128" y="377"/>
                        <a:pt x="128" y="377"/>
                      </a:cubicBezTo>
                      <a:cubicBezTo>
                        <a:pt x="135" y="377"/>
                        <a:pt x="139" y="377"/>
                        <a:pt x="139" y="377"/>
                      </a:cubicBezTo>
                      <a:cubicBezTo>
                        <a:pt x="141" y="377"/>
                        <a:pt x="141" y="377"/>
                        <a:pt x="141" y="377"/>
                      </a:cubicBezTo>
                      <a:cubicBezTo>
                        <a:pt x="525" y="377"/>
                        <a:pt x="525" y="377"/>
                        <a:pt x="525" y="377"/>
                      </a:cubicBezTo>
                      <a:cubicBezTo>
                        <a:pt x="526" y="377"/>
                        <a:pt x="528" y="377"/>
                        <a:pt x="532" y="377"/>
                      </a:cubicBezTo>
                      <a:cubicBezTo>
                        <a:pt x="567" y="377"/>
                        <a:pt x="683" y="368"/>
                        <a:pt x="683" y="254"/>
                      </a:cubicBezTo>
                      <a:cubicBezTo>
                        <a:pt x="683" y="248"/>
                        <a:pt x="684" y="136"/>
                        <a:pt x="576" y="131"/>
                      </a:cubicBezTo>
                      <a:cubicBezTo>
                        <a:pt x="562" y="130"/>
                        <a:pt x="562" y="130"/>
                        <a:pt x="562" y="130"/>
                      </a:cubicBezTo>
                      <a:cubicBezTo>
                        <a:pt x="560" y="117"/>
                        <a:pt x="560" y="117"/>
                        <a:pt x="560" y="117"/>
                      </a:cubicBezTo>
                      <a:cubicBezTo>
                        <a:pt x="559" y="113"/>
                        <a:pt x="534" y="8"/>
                        <a:pt x="426" y="1"/>
                      </a:cubicBezTo>
                      <a:cubicBezTo>
                        <a:pt x="420" y="0"/>
                        <a:pt x="414" y="0"/>
                        <a:pt x="408" y="0"/>
                      </a:cubicBezTo>
                      <a:cubicBezTo>
                        <a:pt x="327" y="0"/>
                        <a:pt x="304" y="37"/>
                        <a:pt x="272" y="88"/>
                      </a:cubicBezTo>
                      <a:cubicBezTo>
                        <a:pt x="260" y="107"/>
                        <a:pt x="260" y="107"/>
                        <a:pt x="260" y="107"/>
                      </a:cubicBezTo>
                      <a:cubicBezTo>
                        <a:pt x="248" y="103"/>
                        <a:pt x="248" y="103"/>
                        <a:pt x="248" y="103"/>
                      </a:cubicBezTo>
                      <a:cubicBezTo>
                        <a:pt x="247" y="103"/>
                        <a:pt x="232" y="99"/>
                        <a:pt x="211" y="99"/>
                      </a:cubicBezTo>
                      <a:cubicBezTo>
                        <a:pt x="161" y="99"/>
                        <a:pt x="132" y="125"/>
                        <a:pt x="126" y="176"/>
                      </a:cubicBezTo>
                      <a:cubicBezTo>
                        <a:pt x="124" y="192"/>
                        <a:pt x="124" y="192"/>
                        <a:pt x="124" y="192"/>
                      </a:cubicBezTo>
                      <a:cubicBezTo>
                        <a:pt x="107" y="191"/>
                        <a:pt x="107" y="191"/>
                        <a:pt x="107" y="191"/>
                      </a:cubicBezTo>
                      <a:cubicBezTo>
                        <a:pt x="107" y="191"/>
                        <a:pt x="105" y="191"/>
                        <a:pt x="103" y="191"/>
                      </a:cubicBezTo>
                      <a:close/>
                    </a:path>
                  </a:pathLst>
                </a:custGeom>
                <a:solidFill>
                  <a:schemeClr val="accent2">
                    <a:lumMod val="20000"/>
                    <a:lumOff val="80000"/>
                  </a:schemeClr>
                </a:solidFill>
                <a:ln w="50800">
                  <a:solidFill>
                    <a:schemeClr val="accent2">
                      <a:lumMod val="20000"/>
                      <a:lumOff val="80000"/>
                    </a:schemeClr>
                  </a:solidFill>
                  <a:round/>
                  <a:headEnd/>
                  <a:tailEnd/>
                </a:ln>
              </p:spPr>
              <p:txBody>
                <a:bodyPr vert="horz" wrap="square" lIns="91440" tIns="45720" rIns="91440" bIns="45720" numCol="1" anchor="b" anchorCtr="0" compatLnSpc="1">
                  <a:prstTxWarp prst="textNoShape">
                    <a:avLst/>
                  </a:prstTxWarp>
                </a:bodyPr>
                <a:lstStyle/>
                <a:p>
                  <a:pPr algn="ctr"/>
                  <a:endParaRPr lang="en-US" sz="1600" dirty="0"/>
                </a:p>
              </p:txBody>
            </p:sp>
            <p:pic>
              <p:nvPicPr>
                <p:cNvPr id="109" name="Picture 108">
                  <a:extLst>
                    <a:ext uri="{FF2B5EF4-FFF2-40B4-BE49-F238E27FC236}">
                      <a16:creationId xmlns:a16="http://schemas.microsoft.com/office/drawing/2014/main" xmlns="" id="{26FB7925-32B9-4041-B42B-8FF984D87B98}"/>
                    </a:ext>
                  </a:extLst>
                </p:cNvPr>
                <p:cNvPicPr>
                  <a:picLocks noChangeAspect="1"/>
                </p:cNvPicPr>
                <p:nvPr/>
              </p:nvPicPr>
              <p:blipFill>
                <a:blip r:embed="rId11"/>
                <a:stretch>
                  <a:fillRect/>
                </a:stretch>
              </p:blipFill>
              <p:spPr>
                <a:xfrm>
                  <a:off x="3826429" y="2440571"/>
                  <a:ext cx="767232" cy="222497"/>
                </a:xfrm>
                <a:prstGeom prst="rect">
                  <a:avLst/>
                </a:prstGeom>
              </p:spPr>
            </p:pic>
            <p:pic>
              <p:nvPicPr>
                <p:cNvPr id="110" name="Picture 109">
                  <a:extLst>
                    <a:ext uri="{FF2B5EF4-FFF2-40B4-BE49-F238E27FC236}">
                      <a16:creationId xmlns:a16="http://schemas.microsoft.com/office/drawing/2014/main" xmlns="" id="{D36319C8-2955-C74D-8786-74A22EA5CD84}"/>
                    </a:ext>
                  </a:extLst>
                </p:cNvPr>
                <p:cNvPicPr>
                  <a:picLocks noChangeAspect="1"/>
                </p:cNvPicPr>
                <p:nvPr/>
              </p:nvPicPr>
              <p:blipFill>
                <a:blip r:embed="rId12"/>
                <a:stretch>
                  <a:fillRect/>
                </a:stretch>
              </p:blipFill>
              <p:spPr>
                <a:xfrm>
                  <a:off x="4468588" y="2077701"/>
                  <a:ext cx="469603" cy="280825"/>
                </a:xfrm>
                <a:prstGeom prst="rect">
                  <a:avLst/>
                </a:prstGeom>
              </p:spPr>
            </p:pic>
          </p:grpSp>
          <p:grpSp>
            <p:nvGrpSpPr>
              <p:cNvPr id="82" name="Group 81">
                <a:extLst>
                  <a:ext uri="{FF2B5EF4-FFF2-40B4-BE49-F238E27FC236}">
                    <a16:creationId xmlns:a16="http://schemas.microsoft.com/office/drawing/2014/main" xmlns="" id="{E6206669-A6B6-294A-87C5-3A7E919593E9}"/>
                  </a:ext>
                </a:extLst>
              </p:cNvPr>
              <p:cNvGrpSpPr/>
              <p:nvPr/>
            </p:nvGrpSpPr>
            <p:grpSpPr>
              <a:xfrm>
                <a:off x="3517227" y="880874"/>
                <a:ext cx="2483249" cy="560153"/>
                <a:chOff x="7428064" y="436617"/>
                <a:chExt cx="2483249" cy="560153"/>
              </a:xfrm>
            </p:grpSpPr>
            <p:sp>
              <p:nvSpPr>
                <p:cNvPr id="86" name="TextBox 85">
                  <a:extLst>
                    <a:ext uri="{FF2B5EF4-FFF2-40B4-BE49-F238E27FC236}">
                      <a16:creationId xmlns:a16="http://schemas.microsoft.com/office/drawing/2014/main" xmlns="" id="{C699869A-DDF3-6B46-80FC-B51061C51BD5}"/>
                    </a:ext>
                  </a:extLst>
                </p:cNvPr>
                <p:cNvSpPr txBox="1"/>
                <p:nvPr/>
              </p:nvSpPr>
              <p:spPr>
                <a:xfrm>
                  <a:off x="7601761" y="436617"/>
                  <a:ext cx="2309552" cy="560153"/>
                </a:xfrm>
                <a:prstGeom prst="rect">
                  <a:avLst/>
                </a:prstGeom>
                <a:noFill/>
              </p:spPr>
              <p:txBody>
                <a:bodyPr wrap="square" rtlCol="0">
                  <a:spAutoFit/>
                </a:bodyPr>
                <a:lstStyle/>
                <a:p>
                  <a:pPr>
                    <a:lnSpc>
                      <a:spcPct val="95000"/>
                    </a:lnSpc>
                  </a:pPr>
                  <a:r>
                    <a:rPr lang="en-US" b="1" dirty="0"/>
                    <a:t>IaaS/PaaS</a:t>
                  </a:r>
                </a:p>
                <a:p>
                  <a:pPr>
                    <a:lnSpc>
                      <a:spcPct val="95000"/>
                    </a:lnSpc>
                  </a:pPr>
                  <a:r>
                    <a:rPr lang="en-US" sz="1400" dirty="0"/>
                    <a:t>Business Transformation</a:t>
                  </a:r>
                </a:p>
              </p:txBody>
            </p:sp>
            <p:sp>
              <p:nvSpPr>
                <p:cNvPr id="90" name="Rectangle 89">
                  <a:extLst>
                    <a:ext uri="{FF2B5EF4-FFF2-40B4-BE49-F238E27FC236}">
                      <a16:creationId xmlns:a16="http://schemas.microsoft.com/office/drawing/2014/main" xmlns="" id="{5058B896-7253-F84A-8CD9-5C8D99A82BE0}"/>
                    </a:ext>
                  </a:extLst>
                </p:cNvPr>
                <p:cNvSpPr/>
                <p:nvPr/>
              </p:nvSpPr>
              <p:spPr>
                <a:xfrm>
                  <a:off x="7428064" y="454547"/>
                  <a:ext cx="173697" cy="514262"/>
                </a:xfrm>
                <a:prstGeom prst="rect">
                  <a:avLst/>
                </a:prstGeom>
                <a:solidFill>
                  <a:schemeClr val="bg2"/>
                </a:solidFill>
                <a:ln>
                  <a:noFill/>
                </a:ln>
              </p:spPr>
              <p:txBody>
                <a:bodyPr vert="horz" wrap="square" lIns="91440" tIns="91440" rIns="91440" bIns="91440" numCol="1" rtlCol="0" anchor="ctr" anchorCtr="0" compatLnSpc="1">
                  <a:prstTxWarp prst="textNoShape">
                    <a:avLst/>
                  </a:prstTxWarp>
                </a:bodyPr>
                <a:lstStyle/>
                <a:p>
                  <a:pPr algn="ctr">
                    <a:lnSpc>
                      <a:spcPct val="95000"/>
                    </a:lnSpc>
                  </a:pPr>
                  <a:r>
                    <a:rPr lang="en-US" b="1" dirty="0">
                      <a:solidFill>
                        <a:schemeClr val="bg1"/>
                      </a:solidFill>
                    </a:rPr>
                    <a:t>2</a:t>
                  </a:r>
                </a:p>
              </p:txBody>
            </p:sp>
          </p:grpSp>
        </p:grpSp>
        <p:pic>
          <p:nvPicPr>
            <p:cNvPr id="93" name="Picture 92">
              <a:extLst>
                <a:ext uri="{FF2B5EF4-FFF2-40B4-BE49-F238E27FC236}">
                  <a16:creationId xmlns:a16="http://schemas.microsoft.com/office/drawing/2014/main" xmlns="" id="{9E4F8CF0-6189-BA42-8844-E770C068B71F}"/>
                </a:ext>
              </a:extLst>
            </p:cNvPr>
            <p:cNvPicPr>
              <a:picLocks noChangeAspect="1"/>
            </p:cNvPicPr>
            <p:nvPr/>
          </p:nvPicPr>
          <p:blipFill>
            <a:blip r:embed="rId13"/>
            <a:stretch>
              <a:fillRect/>
            </a:stretch>
          </p:blipFill>
          <p:spPr>
            <a:xfrm>
              <a:off x="4848501" y="2329926"/>
              <a:ext cx="423795" cy="423795"/>
            </a:xfrm>
            <a:prstGeom prst="rect">
              <a:avLst/>
            </a:prstGeom>
          </p:spPr>
        </p:pic>
      </p:grpSp>
    </p:spTree>
    <p:extLst>
      <p:ext uri="{BB962C8B-B14F-4D97-AF65-F5344CB8AC3E}">
        <p14:creationId xmlns:p14="http://schemas.microsoft.com/office/powerpoint/2010/main" val="31741138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3"/>
                                        </p:tgtEl>
                                        <p:attrNameLst>
                                          <p:attrName>style.visibility</p:attrName>
                                        </p:attrNameLst>
                                      </p:cBhvr>
                                      <p:to>
                                        <p:strVal val="visible"/>
                                      </p:to>
                                    </p:set>
                                    <p:animEffect transition="in" filter="wipe(left)">
                                      <p:cBhvr>
                                        <p:cTn id="12" dur="500"/>
                                        <p:tgtEl>
                                          <p:spTgt spid="4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wipe(left)">
                                      <p:cBhvr>
                                        <p:cTn id="17" dur="500"/>
                                        <p:tgtEl>
                                          <p:spTgt spid="37"/>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88"/>
                                        </p:tgtEl>
                                        <p:attrNameLst>
                                          <p:attrName>style.visibility</p:attrName>
                                        </p:attrNameLst>
                                      </p:cBhvr>
                                      <p:to>
                                        <p:strVal val="visible"/>
                                      </p:to>
                                    </p:set>
                                    <p:animEffect transition="in" filter="wipe(down)">
                                      <p:cBhvr>
                                        <p:cTn id="20" dur="500"/>
                                        <p:tgtEl>
                                          <p:spTgt spid="88"/>
                                        </p:tgtEl>
                                      </p:cBhvr>
                                    </p:animEffect>
                                  </p:childTnLst>
                                </p:cTn>
                              </p:par>
                            </p:childTnLst>
                          </p:cTn>
                        </p:par>
                        <p:par>
                          <p:cTn id="21" fill="hold">
                            <p:stCondLst>
                              <p:cond delay="500"/>
                            </p:stCondLst>
                            <p:childTnLst>
                              <p:par>
                                <p:cTn id="22" presetID="22" presetClass="entr" presetSubtype="4" fill="hold" grpId="0" nodeType="afterEffect">
                                  <p:stCondLst>
                                    <p:cond delay="0"/>
                                  </p:stCondLst>
                                  <p:childTnLst>
                                    <p:set>
                                      <p:cBhvr>
                                        <p:cTn id="23" dur="1" fill="hold">
                                          <p:stCondLst>
                                            <p:cond delay="0"/>
                                          </p:stCondLst>
                                        </p:cTn>
                                        <p:tgtEl>
                                          <p:spTgt spid="89"/>
                                        </p:tgtEl>
                                        <p:attrNameLst>
                                          <p:attrName>style.visibility</p:attrName>
                                        </p:attrNameLst>
                                      </p:cBhvr>
                                      <p:to>
                                        <p:strVal val="visible"/>
                                      </p:to>
                                    </p:set>
                                    <p:animEffect transition="in" filter="wipe(down)">
                                      <p:cBhvr>
                                        <p:cTn id="24" dur="500"/>
                                        <p:tgtEl>
                                          <p:spTgt spid="89"/>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99"/>
                                        </p:tgtEl>
                                        <p:attrNameLst>
                                          <p:attrName>style.visibility</p:attrName>
                                        </p:attrNameLst>
                                      </p:cBhvr>
                                      <p:to>
                                        <p:strVal val="visible"/>
                                      </p:to>
                                    </p:set>
                                    <p:animEffect transition="in" filter="wipe(down)">
                                      <p:cBhvr>
                                        <p:cTn id="27" dur="500"/>
                                        <p:tgtEl>
                                          <p:spTgt spid="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 grpId="0" animBg="1"/>
      <p:bldP spid="89" grpId="0" animBg="1"/>
      <p:bldP spid="9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4" name="Group 83">
            <a:extLst>
              <a:ext uri="{FF2B5EF4-FFF2-40B4-BE49-F238E27FC236}">
                <a16:creationId xmlns:a16="http://schemas.microsoft.com/office/drawing/2014/main" xmlns="" id="{A793DD22-CE49-E844-BF05-076E847934F3}"/>
              </a:ext>
            </a:extLst>
          </p:cNvPr>
          <p:cNvGrpSpPr/>
          <p:nvPr/>
        </p:nvGrpSpPr>
        <p:grpSpPr>
          <a:xfrm>
            <a:off x="458427" y="2756240"/>
            <a:ext cx="2226162" cy="1613958"/>
            <a:chOff x="6888538" y="84863"/>
            <a:chExt cx="2226162" cy="1613958"/>
          </a:xfrm>
        </p:grpSpPr>
        <p:sp>
          <p:nvSpPr>
            <p:cNvPr id="85" name="TextBox 84">
              <a:extLst>
                <a:ext uri="{FF2B5EF4-FFF2-40B4-BE49-F238E27FC236}">
                  <a16:creationId xmlns:a16="http://schemas.microsoft.com/office/drawing/2014/main" xmlns="" id="{835020AF-5FE2-F940-AE35-77FB92991223}"/>
                </a:ext>
              </a:extLst>
            </p:cNvPr>
            <p:cNvSpPr txBox="1"/>
            <p:nvPr/>
          </p:nvSpPr>
          <p:spPr>
            <a:xfrm>
              <a:off x="6888538" y="671476"/>
              <a:ext cx="2226162" cy="1027345"/>
            </a:xfrm>
            <a:prstGeom prst="rect">
              <a:avLst/>
            </a:prstGeom>
          </p:spPr>
          <p:txBody>
            <a:bodyPr vert="horz" wrap="square" lIns="68580" tIns="34290" rIns="68580" bIns="34290" rtlCol="0">
              <a:noAutofit/>
            </a:bodyPr>
            <a:lstStyle/>
            <a:p>
              <a:pPr marL="171450" indent="-171450">
                <a:buClr>
                  <a:schemeClr val="bg2"/>
                </a:buClr>
                <a:buFont typeface="Wingdings" pitchFamily="2" charset="2"/>
                <a:buChar char="§"/>
              </a:pPr>
              <a:r>
                <a:rPr lang="en-US" sz="1200" dirty="0"/>
                <a:t>Where is the data?</a:t>
              </a:r>
            </a:p>
            <a:p>
              <a:pPr marL="171450" indent="-171450">
                <a:buClr>
                  <a:schemeClr val="bg2"/>
                </a:buClr>
                <a:buFont typeface="Wingdings" pitchFamily="2" charset="2"/>
                <a:buChar char="§"/>
              </a:pPr>
              <a:r>
                <a:rPr lang="en-US" sz="1200" dirty="0"/>
                <a:t>What data is confidential?</a:t>
              </a:r>
            </a:p>
            <a:p>
              <a:pPr marL="171450" indent="-171450">
                <a:buClr>
                  <a:schemeClr val="bg2"/>
                </a:buClr>
                <a:buFont typeface="Wingdings" pitchFamily="2" charset="2"/>
                <a:buChar char="§"/>
              </a:pPr>
              <a:r>
                <a:rPr lang="en-US" sz="1200" dirty="0"/>
                <a:t>Who accesses it?</a:t>
              </a:r>
            </a:p>
            <a:p>
              <a:pPr marL="171450" indent="-171450">
                <a:buClr>
                  <a:schemeClr val="bg2"/>
                </a:buClr>
                <a:buFont typeface="Wingdings" pitchFamily="2" charset="2"/>
                <a:buChar char="§"/>
              </a:pPr>
              <a:r>
                <a:rPr lang="en-US" sz="1200" dirty="0"/>
                <a:t>From where?</a:t>
              </a:r>
            </a:p>
            <a:p>
              <a:pPr marL="171450" indent="-171450">
                <a:buClr>
                  <a:schemeClr val="bg2"/>
                </a:buClr>
                <a:buFont typeface="Wingdings" pitchFamily="2" charset="2"/>
                <a:buChar char="§"/>
              </a:pPr>
              <a:r>
                <a:rPr lang="en-US" sz="1200" dirty="0"/>
                <a:t>From which device?</a:t>
              </a:r>
            </a:p>
          </p:txBody>
        </p:sp>
        <p:grpSp>
          <p:nvGrpSpPr>
            <p:cNvPr id="86" name="Group 85">
              <a:extLst>
                <a:ext uri="{FF2B5EF4-FFF2-40B4-BE49-F238E27FC236}">
                  <a16:creationId xmlns:a16="http://schemas.microsoft.com/office/drawing/2014/main" xmlns="" id="{BE3D3314-F904-5A43-AA9D-52B19B8049C4}"/>
                </a:ext>
              </a:extLst>
            </p:cNvPr>
            <p:cNvGrpSpPr/>
            <p:nvPr/>
          </p:nvGrpSpPr>
          <p:grpSpPr>
            <a:xfrm>
              <a:off x="6892200" y="84863"/>
              <a:ext cx="2057400" cy="571328"/>
              <a:chOff x="6892200" y="84863"/>
              <a:chExt cx="2057400" cy="571328"/>
            </a:xfrm>
          </p:grpSpPr>
          <p:grpSp>
            <p:nvGrpSpPr>
              <p:cNvPr id="87" name="Group 86">
                <a:extLst>
                  <a:ext uri="{FF2B5EF4-FFF2-40B4-BE49-F238E27FC236}">
                    <a16:creationId xmlns:a16="http://schemas.microsoft.com/office/drawing/2014/main" xmlns="" id="{25AF5E70-9629-8F4E-B9D4-B76E895DAD30}"/>
                  </a:ext>
                </a:extLst>
              </p:cNvPr>
              <p:cNvGrpSpPr/>
              <p:nvPr/>
            </p:nvGrpSpPr>
            <p:grpSpPr>
              <a:xfrm>
                <a:off x="6892200" y="84863"/>
                <a:ext cx="2057400" cy="571328"/>
                <a:chOff x="1061336" y="1827932"/>
                <a:chExt cx="2743200" cy="921742"/>
              </a:xfrm>
            </p:grpSpPr>
            <p:sp>
              <p:nvSpPr>
                <p:cNvPr id="91" name="Rectangle 90">
                  <a:extLst>
                    <a:ext uri="{FF2B5EF4-FFF2-40B4-BE49-F238E27FC236}">
                      <a16:creationId xmlns:a16="http://schemas.microsoft.com/office/drawing/2014/main" xmlns="" id="{A080B4BE-5F74-1346-8351-BCA77BB700F5}"/>
                    </a:ext>
                  </a:extLst>
                </p:cNvPr>
                <p:cNvSpPr/>
                <p:nvPr/>
              </p:nvSpPr>
              <p:spPr>
                <a:xfrm>
                  <a:off x="1061336" y="1827932"/>
                  <a:ext cx="2743200" cy="914400"/>
                </a:xfrm>
                <a:prstGeom prst="rect">
                  <a:avLst/>
                </a:prstGeom>
                <a:solidFill>
                  <a:schemeClr val="accent1"/>
                </a:solidFill>
                <a:ln w="28575" cap="flat" cmpd="sng" algn="ctr">
                  <a:noFill/>
                  <a:prstDash val="solid"/>
                  <a:miter lim="800000"/>
                  <a:headEnd type="none" w="med" len="med"/>
                  <a:tailEnd type="none" w="med" len="med"/>
                </a:ln>
                <a:effectLst/>
              </p:spPr>
              <p:txBody>
                <a:bodyPr vert="horz" wrap="square" lIns="68572" tIns="34286" rIns="68572" bIns="34286" numCol="1" rtlCol="0" anchor="ctr" anchorCtr="0" compatLnSpc="1">
                  <a:prstTxWarp prst="textNoShape">
                    <a:avLst/>
                  </a:prstTxWarp>
                  <a:noAutofit/>
                </a:bodyPr>
                <a:lstStyle/>
                <a:p>
                  <a:pPr algn="ctr" fontAlgn="base">
                    <a:lnSpc>
                      <a:spcPct val="90000"/>
                    </a:lnSpc>
                    <a:spcAft>
                      <a:spcPct val="0"/>
                    </a:spcAft>
                    <a:buClr>
                      <a:srgbClr val="0090D3"/>
                    </a:buClr>
                    <a:buSzPct val="90000"/>
                  </a:pPr>
                  <a:r>
                    <a:rPr lang="en-US" sz="2000" b="1" dirty="0">
                      <a:solidFill>
                        <a:srgbClr val="FFFFFF"/>
                      </a:solidFill>
                      <a:ea typeface="Calibri" charset="0"/>
                      <a:cs typeface="Calibri" charset="0"/>
                    </a:rPr>
                    <a:t>   </a:t>
                  </a:r>
                  <a:r>
                    <a:rPr lang="en-US" b="1" dirty="0">
                      <a:solidFill>
                        <a:srgbClr val="FFFFFF"/>
                      </a:solidFill>
                      <a:ea typeface="Calibri" charset="0"/>
                      <a:cs typeface="Calibri" charset="0"/>
                    </a:rPr>
                    <a:t>Visibility</a:t>
                  </a:r>
                  <a:endParaRPr lang="en-US" sz="2000" b="1" dirty="0">
                    <a:solidFill>
                      <a:srgbClr val="FFFFFF"/>
                    </a:solidFill>
                    <a:ea typeface="Calibri" charset="0"/>
                    <a:cs typeface="Calibri" charset="0"/>
                  </a:endParaRPr>
                </a:p>
              </p:txBody>
            </p:sp>
            <p:grpSp>
              <p:nvGrpSpPr>
                <p:cNvPr id="92" name="Group 91">
                  <a:extLst>
                    <a:ext uri="{FF2B5EF4-FFF2-40B4-BE49-F238E27FC236}">
                      <a16:creationId xmlns:a16="http://schemas.microsoft.com/office/drawing/2014/main" xmlns="" id="{FE0A7EA2-CC2A-C34C-88D7-A2F9BB6019BA}"/>
                    </a:ext>
                  </a:extLst>
                </p:cNvPr>
                <p:cNvGrpSpPr/>
                <p:nvPr/>
              </p:nvGrpSpPr>
              <p:grpSpPr>
                <a:xfrm>
                  <a:off x="1300544" y="2082340"/>
                  <a:ext cx="725870" cy="667334"/>
                  <a:chOff x="6727826" y="4197350"/>
                  <a:chExt cx="393700" cy="361951"/>
                </a:xfrm>
              </p:grpSpPr>
              <p:sp>
                <p:nvSpPr>
                  <p:cNvPr id="93" name="Freeform 468">
                    <a:extLst>
                      <a:ext uri="{FF2B5EF4-FFF2-40B4-BE49-F238E27FC236}">
                        <a16:creationId xmlns:a16="http://schemas.microsoft.com/office/drawing/2014/main" xmlns="" id="{A74B3799-9CD0-884A-BB78-343BF10DFE24}"/>
                      </a:ext>
                    </a:extLst>
                  </p:cNvPr>
                  <p:cNvSpPr>
                    <a:spLocks/>
                  </p:cNvSpPr>
                  <p:nvPr/>
                </p:nvSpPr>
                <p:spPr bwMode="auto">
                  <a:xfrm>
                    <a:off x="7121526" y="4297363"/>
                    <a:ext cx="0" cy="261938"/>
                  </a:xfrm>
                  <a:custGeom>
                    <a:avLst/>
                    <a:gdLst>
                      <a:gd name="T0" fmla="*/ 0 h 165"/>
                      <a:gd name="T1" fmla="*/ 165 h 165"/>
                      <a:gd name="T2" fmla="*/ 0 h 165"/>
                      <a:gd name="T3" fmla="*/ 0 h 165"/>
                    </a:gdLst>
                    <a:ahLst/>
                    <a:cxnLst>
                      <a:cxn ang="0">
                        <a:pos x="0" y="T0"/>
                      </a:cxn>
                      <a:cxn ang="0">
                        <a:pos x="0" y="T1"/>
                      </a:cxn>
                      <a:cxn ang="0">
                        <a:pos x="0" y="T2"/>
                      </a:cxn>
                      <a:cxn ang="0">
                        <a:pos x="0" y="T3"/>
                      </a:cxn>
                    </a:cxnLst>
                    <a:rect l="0" t="0" r="r" b="b"/>
                    <a:pathLst>
                      <a:path h="165">
                        <a:moveTo>
                          <a:pt x="0" y="0"/>
                        </a:moveTo>
                        <a:lnTo>
                          <a:pt x="0" y="165"/>
                        </a:lnTo>
                        <a:lnTo>
                          <a:pt x="0" y="0"/>
                        </a:lnTo>
                        <a:lnTo>
                          <a:pt x="0" y="0"/>
                        </a:lnTo>
                        <a:close/>
                      </a:path>
                    </a:pathLst>
                  </a:custGeom>
                  <a:solidFill>
                    <a:srgbClr val="CDCD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94" name="Freeform 469">
                    <a:extLst>
                      <a:ext uri="{FF2B5EF4-FFF2-40B4-BE49-F238E27FC236}">
                        <a16:creationId xmlns:a16="http://schemas.microsoft.com/office/drawing/2014/main" xmlns="" id="{5AE6FD1B-988C-6441-90C4-493C0556B938}"/>
                      </a:ext>
                    </a:extLst>
                  </p:cNvPr>
                  <p:cNvSpPr>
                    <a:spLocks/>
                  </p:cNvSpPr>
                  <p:nvPr/>
                </p:nvSpPr>
                <p:spPr bwMode="auto">
                  <a:xfrm>
                    <a:off x="7121526" y="4297363"/>
                    <a:ext cx="0" cy="261938"/>
                  </a:xfrm>
                  <a:custGeom>
                    <a:avLst/>
                    <a:gdLst>
                      <a:gd name="T0" fmla="*/ 0 h 165"/>
                      <a:gd name="T1" fmla="*/ 165 h 165"/>
                      <a:gd name="T2" fmla="*/ 0 h 165"/>
                      <a:gd name="T3" fmla="*/ 0 h 165"/>
                    </a:gdLst>
                    <a:ahLst/>
                    <a:cxnLst>
                      <a:cxn ang="0">
                        <a:pos x="0" y="T0"/>
                      </a:cxn>
                      <a:cxn ang="0">
                        <a:pos x="0" y="T1"/>
                      </a:cxn>
                      <a:cxn ang="0">
                        <a:pos x="0" y="T2"/>
                      </a:cxn>
                      <a:cxn ang="0">
                        <a:pos x="0" y="T3"/>
                      </a:cxn>
                    </a:cxnLst>
                    <a:rect l="0" t="0" r="r" b="b"/>
                    <a:pathLst>
                      <a:path h="165">
                        <a:moveTo>
                          <a:pt x="0" y="0"/>
                        </a:moveTo>
                        <a:lnTo>
                          <a:pt x="0" y="165"/>
                        </a:ln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95" name="Freeform 471">
                    <a:extLst>
                      <a:ext uri="{FF2B5EF4-FFF2-40B4-BE49-F238E27FC236}">
                        <a16:creationId xmlns:a16="http://schemas.microsoft.com/office/drawing/2014/main" xmlns="" id="{AB395D4C-4D55-C943-919B-B1C5FF63B725}"/>
                      </a:ext>
                    </a:extLst>
                  </p:cNvPr>
                  <p:cNvSpPr>
                    <a:spLocks/>
                  </p:cNvSpPr>
                  <p:nvPr/>
                </p:nvSpPr>
                <p:spPr bwMode="auto">
                  <a:xfrm>
                    <a:off x="6727826" y="4197350"/>
                    <a:ext cx="393700" cy="361950"/>
                  </a:xfrm>
                  <a:custGeom>
                    <a:avLst/>
                    <a:gdLst>
                      <a:gd name="T0" fmla="*/ 185 w 248"/>
                      <a:gd name="T1" fmla="*/ 0 h 228"/>
                      <a:gd name="T2" fmla="*/ 185 w 248"/>
                      <a:gd name="T3" fmla="*/ 129 h 228"/>
                      <a:gd name="T4" fmla="*/ 122 w 248"/>
                      <a:gd name="T5" fmla="*/ 129 h 228"/>
                      <a:gd name="T6" fmla="*/ 122 w 248"/>
                      <a:gd name="T7" fmla="*/ 143 h 228"/>
                      <a:gd name="T8" fmla="*/ 140 w 248"/>
                      <a:gd name="T9" fmla="*/ 143 h 228"/>
                      <a:gd name="T10" fmla="*/ 140 w 248"/>
                      <a:gd name="T11" fmla="*/ 151 h 228"/>
                      <a:gd name="T12" fmla="*/ 45 w 248"/>
                      <a:gd name="T13" fmla="*/ 151 h 228"/>
                      <a:gd name="T14" fmla="*/ 45 w 248"/>
                      <a:gd name="T15" fmla="*/ 143 h 228"/>
                      <a:gd name="T16" fmla="*/ 62 w 248"/>
                      <a:gd name="T17" fmla="*/ 143 h 228"/>
                      <a:gd name="T18" fmla="*/ 62 w 248"/>
                      <a:gd name="T19" fmla="*/ 129 h 228"/>
                      <a:gd name="T20" fmla="*/ 0 w 248"/>
                      <a:gd name="T21" fmla="*/ 129 h 228"/>
                      <a:gd name="T22" fmla="*/ 99 w 248"/>
                      <a:gd name="T23" fmla="*/ 228 h 228"/>
                      <a:gd name="T24" fmla="*/ 248 w 248"/>
                      <a:gd name="T25" fmla="*/ 228 h 228"/>
                      <a:gd name="T26" fmla="*/ 248 w 248"/>
                      <a:gd name="T27" fmla="*/ 63 h 228"/>
                      <a:gd name="T28" fmla="*/ 185 w 248"/>
                      <a:gd name="T29" fmla="*/ 0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8" h="228">
                        <a:moveTo>
                          <a:pt x="185" y="0"/>
                        </a:moveTo>
                        <a:lnTo>
                          <a:pt x="185" y="129"/>
                        </a:lnTo>
                        <a:lnTo>
                          <a:pt x="122" y="129"/>
                        </a:lnTo>
                        <a:lnTo>
                          <a:pt x="122" y="143"/>
                        </a:lnTo>
                        <a:lnTo>
                          <a:pt x="140" y="143"/>
                        </a:lnTo>
                        <a:lnTo>
                          <a:pt x="140" y="151"/>
                        </a:lnTo>
                        <a:lnTo>
                          <a:pt x="45" y="151"/>
                        </a:lnTo>
                        <a:lnTo>
                          <a:pt x="45" y="143"/>
                        </a:lnTo>
                        <a:lnTo>
                          <a:pt x="62" y="143"/>
                        </a:lnTo>
                        <a:lnTo>
                          <a:pt x="62" y="129"/>
                        </a:lnTo>
                        <a:lnTo>
                          <a:pt x="0" y="129"/>
                        </a:lnTo>
                        <a:lnTo>
                          <a:pt x="99" y="228"/>
                        </a:lnTo>
                        <a:lnTo>
                          <a:pt x="248" y="228"/>
                        </a:lnTo>
                        <a:lnTo>
                          <a:pt x="248" y="63"/>
                        </a:lnTo>
                        <a:lnTo>
                          <a:pt x="18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grpSp>
          </p:grpSp>
          <p:grpSp>
            <p:nvGrpSpPr>
              <p:cNvPr id="88" name="Group 87">
                <a:extLst>
                  <a:ext uri="{FF2B5EF4-FFF2-40B4-BE49-F238E27FC236}">
                    <a16:creationId xmlns:a16="http://schemas.microsoft.com/office/drawing/2014/main" xmlns="" id="{6AEF6794-592F-B449-8E1A-9500C6A0B570}"/>
                  </a:ext>
                </a:extLst>
              </p:cNvPr>
              <p:cNvGrpSpPr/>
              <p:nvPr/>
            </p:nvGrpSpPr>
            <p:grpSpPr>
              <a:xfrm>
                <a:off x="7026479" y="240124"/>
                <a:ext cx="428299" cy="255389"/>
                <a:chOff x="589204" y="1660287"/>
                <a:chExt cx="326871" cy="194909"/>
              </a:xfrm>
            </p:grpSpPr>
            <p:sp>
              <p:nvSpPr>
                <p:cNvPr id="89" name="Freeform 20">
                  <a:extLst>
                    <a:ext uri="{FF2B5EF4-FFF2-40B4-BE49-F238E27FC236}">
                      <a16:creationId xmlns:a16="http://schemas.microsoft.com/office/drawing/2014/main" xmlns="" id="{43834E54-96FC-A846-81C5-DA5F1A050226}"/>
                    </a:ext>
                  </a:extLst>
                </p:cNvPr>
                <p:cNvSpPr>
                  <a:spLocks noEditPoints="1"/>
                </p:cNvSpPr>
                <p:nvPr/>
              </p:nvSpPr>
              <p:spPr bwMode="auto">
                <a:xfrm>
                  <a:off x="589204" y="1660287"/>
                  <a:ext cx="326871" cy="194909"/>
                </a:xfrm>
                <a:custGeom>
                  <a:avLst/>
                  <a:gdLst>
                    <a:gd name="T0" fmla="*/ 718 w 731"/>
                    <a:gd name="T1" fmla="*/ 206 h 436"/>
                    <a:gd name="T2" fmla="*/ 366 w 731"/>
                    <a:gd name="T3" fmla="*/ 0 h 436"/>
                    <a:gd name="T4" fmla="*/ 366 w 731"/>
                    <a:gd name="T5" fmla="*/ 0 h 436"/>
                    <a:gd name="T6" fmla="*/ 366 w 731"/>
                    <a:gd name="T7" fmla="*/ 0 h 436"/>
                    <a:gd name="T8" fmla="*/ 365 w 731"/>
                    <a:gd name="T9" fmla="*/ 0 h 436"/>
                    <a:gd name="T10" fmla="*/ 365 w 731"/>
                    <a:gd name="T11" fmla="*/ 0 h 436"/>
                    <a:gd name="T12" fmla="*/ 13 w 731"/>
                    <a:gd name="T13" fmla="*/ 206 h 436"/>
                    <a:gd name="T14" fmla="*/ 0 w 731"/>
                    <a:gd name="T15" fmla="*/ 218 h 436"/>
                    <a:gd name="T16" fmla="*/ 13 w 731"/>
                    <a:gd name="T17" fmla="*/ 230 h 436"/>
                    <a:gd name="T18" fmla="*/ 365 w 731"/>
                    <a:gd name="T19" fmla="*/ 436 h 436"/>
                    <a:gd name="T20" fmla="*/ 365 w 731"/>
                    <a:gd name="T21" fmla="*/ 436 h 436"/>
                    <a:gd name="T22" fmla="*/ 365 w 731"/>
                    <a:gd name="T23" fmla="*/ 436 h 436"/>
                    <a:gd name="T24" fmla="*/ 366 w 731"/>
                    <a:gd name="T25" fmla="*/ 436 h 436"/>
                    <a:gd name="T26" fmla="*/ 366 w 731"/>
                    <a:gd name="T27" fmla="*/ 436 h 436"/>
                    <a:gd name="T28" fmla="*/ 718 w 731"/>
                    <a:gd name="T29" fmla="*/ 230 h 436"/>
                    <a:gd name="T30" fmla="*/ 731 w 731"/>
                    <a:gd name="T31" fmla="*/ 218 h 436"/>
                    <a:gd name="T32" fmla="*/ 718 w 731"/>
                    <a:gd name="T33" fmla="*/ 206 h 436"/>
                    <a:gd name="T34" fmla="*/ 365 w 731"/>
                    <a:gd name="T35" fmla="*/ 388 h 436"/>
                    <a:gd name="T36" fmla="*/ 194 w 731"/>
                    <a:gd name="T37" fmla="*/ 218 h 436"/>
                    <a:gd name="T38" fmla="*/ 365 w 731"/>
                    <a:gd name="T39" fmla="*/ 47 h 436"/>
                    <a:gd name="T40" fmla="*/ 535 w 731"/>
                    <a:gd name="T41" fmla="*/ 218 h 436"/>
                    <a:gd name="T42" fmla="*/ 365 w 731"/>
                    <a:gd name="T43" fmla="*/ 388 h 436"/>
                    <a:gd name="T44" fmla="*/ 200 w 731"/>
                    <a:gd name="T45" fmla="*/ 96 h 436"/>
                    <a:gd name="T46" fmla="*/ 159 w 731"/>
                    <a:gd name="T47" fmla="*/ 218 h 436"/>
                    <a:gd name="T48" fmla="*/ 202 w 731"/>
                    <a:gd name="T49" fmla="*/ 342 h 436"/>
                    <a:gd name="T50" fmla="*/ 50 w 731"/>
                    <a:gd name="T51" fmla="*/ 218 h 436"/>
                    <a:gd name="T52" fmla="*/ 200 w 731"/>
                    <a:gd name="T53" fmla="*/ 96 h 436"/>
                    <a:gd name="T54" fmla="*/ 528 w 731"/>
                    <a:gd name="T55" fmla="*/ 341 h 436"/>
                    <a:gd name="T56" fmla="*/ 570 w 731"/>
                    <a:gd name="T57" fmla="*/ 218 h 436"/>
                    <a:gd name="T58" fmla="*/ 534 w 731"/>
                    <a:gd name="T59" fmla="*/ 101 h 436"/>
                    <a:gd name="T60" fmla="*/ 681 w 731"/>
                    <a:gd name="T61" fmla="*/ 218 h 436"/>
                    <a:gd name="T62" fmla="*/ 528 w 731"/>
                    <a:gd name="T63" fmla="*/ 341 h 4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31" h="436">
                      <a:moveTo>
                        <a:pt x="718" y="206"/>
                      </a:moveTo>
                      <a:cubicBezTo>
                        <a:pt x="642" y="130"/>
                        <a:pt x="483" y="2"/>
                        <a:pt x="366" y="0"/>
                      </a:cubicBezTo>
                      <a:cubicBezTo>
                        <a:pt x="366" y="0"/>
                        <a:pt x="366" y="0"/>
                        <a:pt x="366" y="0"/>
                      </a:cubicBezTo>
                      <a:cubicBezTo>
                        <a:pt x="366" y="0"/>
                        <a:pt x="366" y="0"/>
                        <a:pt x="366" y="0"/>
                      </a:cubicBezTo>
                      <a:cubicBezTo>
                        <a:pt x="365" y="0"/>
                        <a:pt x="365" y="0"/>
                        <a:pt x="365" y="0"/>
                      </a:cubicBezTo>
                      <a:cubicBezTo>
                        <a:pt x="365" y="0"/>
                        <a:pt x="365" y="0"/>
                        <a:pt x="365" y="0"/>
                      </a:cubicBezTo>
                      <a:cubicBezTo>
                        <a:pt x="267" y="1"/>
                        <a:pt x="148" y="70"/>
                        <a:pt x="13" y="206"/>
                      </a:cubicBezTo>
                      <a:cubicBezTo>
                        <a:pt x="0" y="218"/>
                        <a:pt x="0" y="218"/>
                        <a:pt x="0" y="218"/>
                      </a:cubicBezTo>
                      <a:cubicBezTo>
                        <a:pt x="13" y="230"/>
                        <a:pt x="13" y="230"/>
                        <a:pt x="13" y="230"/>
                      </a:cubicBezTo>
                      <a:cubicBezTo>
                        <a:pt x="152" y="370"/>
                        <a:pt x="264" y="435"/>
                        <a:pt x="365" y="436"/>
                      </a:cubicBezTo>
                      <a:cubicBezTo>
                        <a:pt x="365" y="436"/>
                        <a:pt x="365" y="436"/>
                        <a:pt x="365" y="436"/>
                      </a:cubicBezTo>
                      <a:cubicBezTo>
                        <a:pt x="365" y="436"/>
                        <a:pt x="365" y="436"/>
                        <a:pt x="365" y="436"/>
                      </a:cubicBezTo>
                      <a:cubicBezTo>
                        <a:pt x="366" y="436"/>
                        <a:pt x="366" y="436"/>
                        <a:pt x="366" y="436"/>
                      </a:cubicBezTo>
                      <a:cubicBezTo>
                        <a:pt x="366" y="436"/>
                        <a:pt x="366" y="436"/>
                        <a:pt x="366" y="436"/>
                      </a:cubicBezTo>
                      <a:cubicBezTo>
                        <a:pt x="495" y="435"/>
                        <a:pt x="642" y="307"/>
                        <a:pt x="718" y="230"/>
                      </a:cubicBezTo>
                      <a:cubicBezTo>
                        <a:pt x="731" y="218"/>
                        <a:pt x="731" y="218"/>
                        <a:pt x="731" y="218"/>
                      </a:cubicBezTo>
                      <a:lnTo>
                        <a:pt x="718" y="206"/>
                      </a:lnTo>
                      <a:close/>
                      <a:moveTo>
                        <a:pt x="365" y="388"/>
                      </a:moveTo>
                      <a:cubicBezTo>
                        <a:pt x="271" y="388"/>
                        <a:pt x="194" y="312"/>
                        <a:pt x="194" y="218"/>
                      </a:cubicBezTo>
                      <a:cubicBezTo>
                        <a:pt x="194" y="124"/>
                        <a:pt x="271" y="47"/>
                        <a:pt x="365" y="47"/>
                      </a:cubicBezTo>
                      <a:cubicBezTo>
                        <a:pt x="459" y="47"/>
                        <a:pt x="535" y="124"/>
                        <a:pt x="535" y="218"/>
                      </a:cubicBezTo>
                      <a:cubicBezTo>
                        <a:pt x="535" y="312"/>
                        <a:pt x="459" y="388"/>
                        <a:pt x="365" y="388"/>
                      </a:cubicBezTo>
                      <a:close/>
                      <a:moveTo>
                        <a:pt x="200" y="96"/>
                      </a:moveTo>
                      <a:cubicBezTo>
                        <a:pt x="174" y="130"/>
                        <a:pt x="159" y="172"/>
                        <a:pt x="159" y="218"/>
                      </a:cubicBezTo>
                      <a:cubicBezTo>
                        <a:pt x="159" y="265"/>
                        <a:pt x="175" y="308"/>
                        <a:pt x="202" y="342"/>
                      </a:cubicBezTo>
                      <a:cubicBezTo>
                        <a:pt x="155" y="313"/>
                        <a:pt x="105" y="272"/>
                        <a:pt x="50" y="218"/>
                      </a:cubicBezTo>
                      <a:cubicBezTo>
                        <a:pt x="103" y="166"/>
                        <a:pt x="153" y="126"/>
                        <a:pt x="200" y="96"/>
                      </a:cubicBezTo>
                      <a:close/>
                      <a:moveTo>
                        <a:pt x="528" y="341"/>
                      </a:moveTo>
                      <a:cubicBezTo>
                        <a:pt x="554" y="307"/>
                        <a:pt x="570" y="264"/>
                        <a:pt x="570" y="218"/>
                      </a:cubicBezTo>
                      <a:cubicBezTo>
                        <a:pt x="570" y="174"/>
                        <a:pt x="557" y="134"/>
                        <a:pt x="534" y="101"/>
                      </a:cubicBezTo>
                      <a:cubicBezTo>
                        <a:pt x="586" y="134"/>
                        <a:pt x="638" y="176"/>
                        <a:pt x="681" y="218"/>
                      </a:cubicBezTo>
                      <a:cubicBezTo>
                        <a:pt x="628" y="270"/>
                        <a:pt x="576" y="311"/>
                        <a:pt x="528" y="34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0" name="Oval 21">
                  <a:extLst>
                    <a:ext uri="{FF2B5EF4-FFF2-40B4-BE49-F238E27FC236}">
                      <a16:creationId xmlns:a16="http://schemas.microsoft.com/office/drawing/2014/main" xmlns="" id="{15BED66F-FC26-AA42-980B-EDF763E0EDC6}"/>
                    </a:ext>
                  </a:extLst>
                </p:cNvPr>
                <p:cNvSpPr>
                  <a:spLocks noChangeArrowheads="1"/>
                </p:cNvSpPr>
                <p:nvPr/>
              </p:nvSpPr>
              <p:spPr bwMode="auto">
                <a:xfrm>
                  <a:off x="716616" y="1721212"/>
                  <a:ext cx="73059" cy="72806"/>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sp>
        <p:nvSpPr>
          <p:cNvPr id="4" name="Title 3">
            <a:extLst>
              <a:ext uri="{FF2B5EF4-FFF2-40B4-BE49-F238E27FC236}">
                <a16:creationId xmlns:a16="http://schemas.microsoft.com/office/drawing/2014/main" xmlns="" id="{D72D4E9F-0DD7-9E41-AF49-3D405B9F3ED8}"/>
              </a:ext>
            </a:extLst>
          </p:cNvPr>
          <p:cNvSpPr>
            <a:spLocks noGrp="1"/>
          </p:cNvSpPr>
          <p:nvPr>
            <p:ph type="title"/>
          </p:nvPr>
        </p:nvSpPr>
        <p:spPr/>
        <p:txBody>
          <a:bodyPr/>
          <a:lstStyle/>
          <a:p>
            <a:r>
              <a:rPr lang="en-US" dirty="0"/>
              <a:t>SaaS Security—Collaboration Control </a:t>
            </a:r>
          </a:p>
        </p:txBody>
      </p:sp>
      <p:sp>
        <p:nvSpPr>
          <p:cNvPr id="5" name="Text Placeholder 4">
            <a:extLst>
              <a:ext uri="{FF2B5EF4-FFF2-40B4-BE49-F238E27FC236}">
                <a16:creationId xmlns:a16="http://schemas.microsoft.com/office/drawing/2014/main" xmlns="" id="{BC567459-27F6-5C4B-A5D7-9C2EB1F9B903}"/>
              </a:ext>
            </a:extLst>
          </p:cNvPr>
          <p:cNvSpPr>
            <a:spLocks noGrp="1"/>
          </p:cNvSpPr>
          <p:nvPr>
            <p:ph type="body" sz="quarter" idx="13"/>
          </p:nvPr>
        </p:nvSpPr>
        <p:spPr/>
        <p:txBody>
          <a:bodyPr/>
          <a:lstStyle/>
          <a:p>
            <a:endParaRPr lang="en-US"/>
          </a:p>
        </p:txBody>
      </p:sp>
      <p:grpSp>
        <p:nvGrpSpPr>
          <p:cNvPr id="10" name="Group 9">
            <a:extLst>
              <a:ext uri="{FF2B5EF4-FFF2-40B4-BE49-F238E27FC236}">
                <a16:creationId xmlns:a16="http://schemas.microsoft.com/office/drawing/2014/main" xmlns="" id="{EB572F41-1DF4-1E40-A7C4-FA949B3C0CCD}"/>
              </a:ext>
            </a:extLst>
          </p:cNvPr>
          <p:cNvGrpSpPr/>
          <p:nvPr/>
        </p:nvGrpSpPr>
        <p:grpSpPr>
          <a:xfrm>
            <a:off x="2712465" y="2684147"/>
            <a:ext cx="2278153" cy="1659132"/>
            <a:chOff x="196836" y="-18461"/>
            <a:chExt cx="2278153" cy="1659132"/>
          </a:xfrm>
        </p:grpSpPr>
        <p:sp>
          <p:nvSpPr>
            <p:cNvPr id="11" name="TextBox 10">
              <a:extLst>
                <a:ext uri="{FF2B5EF4-FFF2-40B4-BE49-F238E27FC236}">
                  <a16:creationId xmlns:a16="http://schemas.microsoft.com/office/drawing/2014/main" xmlns="" id="{BF224095-B071-9240-8DC0-FC11046BB483}"/>
                </a:ext>
              </a:extLst>
            </p:cNvPr>
            <p:cNvSpPr txBox="1"/>
            <p:nvPr/>
          </p:nvSpPr>
          <p:spPr>
            <a:xfrm>
              <a:off x="196836" y="644062"/>
              <a:ext cx="2278153" cy="996609"/>
            </a:xfrm>
            <a:prstGeom prst="rect">
              <a:avLst/>
            </a:prstGeom>
          </p:spPr>
          <p:txBody>
            <a:bodyPr vert="horz" wrap="square" lIns="68580" tIns="34290" rIns="68580" bIns="34290" rtlCol="0">
              <a:noAutofit/>
            </a:bodyPr>
            <a:lstStyle/>
            <a:p>
              <a:pPr marL="171450" indent="-171450">
                <a:buClr>
                  <a:schemeClr val="bg2"/>
                </a:buClr>
                <a:buFont typeface="Wingdings" pitchFamily="2" charset="2"/>
                <a:buChar char="§"/>
              </a:pPr>
              <a:r>
                <a:rPr lang="en-US" sz="1200" dirty="0"/>
                <a:t>Block and/or Revoke Collaboration</a:t>
              </a:r>
            </a:p>
            <a:p>
              <a:pPr marL="171450" indent="-171450">
                <a:buClr>
                  <a:schemeClr val="bg2"/>
                </a:buClr>
                <a:buFont typeface="Wingdings" pitchFamily="2" charset="2"/>
                <a:buChar char="§"/>
              </a:pPr>
              <a:r>
                <a:rPr lang="en-US" sz="1200" dirty="0"/>
                <a:t>Change Permission</a:t>
              </a:r>
            </a:p>
            <a:p>
              <a:pPr marL="171450" indent="-171450">
                <a:buClr>
                  <a:schemeClr val="bg2"/>
                </a:buClr>
                <a:buFont typeface="Wingdings" pitchFamily="2" charset="2"/>
                <a:buChar char="§"/>
              </a:pPr>
              <a:r>
                <a:rPr lang="en-US" sz="1200" dirty="0"/>
                <a:t>Compromised Accounts and Threat Protection </a:t>
              </a:r>
            </a:p>
            <a:p>
              <a:pPr marL="171450" indent="-171450">
                <a:buFont typeface="Arial" panose="020B0604020202020204" pitchFamily="34" charset="0"/>
                <a:buChar char="•"/>
              </a:pPr>
              <a:endParaRPr lang="en-US" sz="1200" dirty="0">
                <a:solidFill>
                  <a:schemeClr val="bg2"/>
                </a:solidFill>
              </a:endParaRPr>
            </a:p>
          </p:txBody>
        </p:sp>
        <p:grpSp>
          <p:nvGrpSpPr>
            <p:cNvPr id="12" name="Group 11">
              <a:extLst>
                <a:ext uri="{FF2B5EF4-FFF2-40B4-BE49-F238E27FC236}">
                  <a16:creationId xmlns:a16="http://schemas.microsoft.com/office/drawing/2014/main" xmlns="" id="{03D470D8-2F31-F646-80BE-07A5A2645B4D}"/>
                </a:ext>
              </a:extLst>
            </p:cNvPr>
            <p:cNvGrpSpPr/>
            <p:nvPr/>
          </p:nvGrpSpPr>
          <p:grpSpPr>
            <a:xfrm>
              <a:off x="196837" y="-18461"/>
              <a:ext cx="2058626" cy="678009"/>
              <a:chOff x="196837" y="-18461"/>
              <a:chExt cx="2058626" cy="678009"/>
            </a:xfrm>
          </p:grpSpPr>
          <p:sp>
            <p:nvSpPr>
              <p:cNvPr id="13" name="Rectangle 12">
                <a:extLst>
                  <a:ext uri="{FF2B5EF4-FFF2-40B4-BE49-F238E27FC236}">
                    <a16:creationId xmlns:a16="http://schemas.microsoft.com/office/drawing/2014/main" xmlns="" id="{3EFA4D2A-B6F5-714B-9603-B871F1AF85DA}"/>
                  </a:ext>
                </a:extLst>
              </p:cNvPr>
              <p:cNvSpPr/>
              <p:nvPr/>
            </p:nvSpPr>
            <p:spPr>
              <a:xfrm>
                <a:off x="198063" y="53632"/>
                <a:ext cx="2057400" cy="566777"/>
              </a:xfrm>
              <a:prstGeom prst="rect">
                <a:avLst/>
              </a:prstGeom>
              <a:solidFill>
                <a:schemeClr val="accent1"/>
              </a:solidFill>
              <a:ln w="28575" cap="flat" cmpd="sng" algn="ctr">
                <a:noFill/>
                <a:prstDash val="solid"/>
                <a:miter lim="800000"/>
                <a:headEnd type="none" w="med" len="med"/>
                <a:tailEnd type="none" w="med" len="med"/>
              </a:ln>
              <a:effectLst/>
            </p:spPr>
            <p:txBody>
              <a:bodyPr vert="horz" wrap="square" lIns="68572" tIns="34286" rIns="68572" bIns="34286" numCol="1" rtlCol="0" anchor="ctr" anchorCtr="0" compatLnSpc="1">
                <a:prstTxWarp prst="textNoShape">
                  <a:avLst/>
                </a:prstTxWarp>
                <a:noAutofit/>
              </a:bodyPr>
              <a:lstStyle/>
              <a:p>
                <a:pPr algn="ctr" fontAlgn="base">
                  <a:lnSpc>
                    <a:spcPct val="90000"/>
                  </a:lnSpc>
                  <a:spcAft>
                    <a:spcPct val="0"/>
                  </a:spcAft>
                  <a:buClr>
                    <a:srgbClr val="0090D3"/>
                  </a:buClr>
                  <a:buSzPct val="90000"/>
                </a:pPr>
                <a:r>
                  <a:rPr lang="en-US" sz="2000" b="1" dirty="0">
                    <a:solidFill>
                      <a:srgbClr val="FFFFFF"/>
                    </a:solidFill>
                    <a:ea typeface="Calibri" charset="0"/>
                    <a:cs typeface="Calibri" charset="0"/>
                  </a:rPr>
                  <a:t>  </a:t>
                </a:r>
                <a:r>
                  <a:rPr lang="en-US" b="1" dirty="0">
                    <a:solidFill>
                      <a:srgbClr val="FFFFFF"/>
                    </a:solidFill>
                    <a:ea typeface="Calibri" charset="0"/>
                    <a:cs typeface="Calibri" charset="0"/>
                  </a:rPr>
                  <a:t>Control</a:t>
                </a:r>
                <a:endParaRPr lang="en-US" sz="2000" b="1" dirty="0">
                  <a:solidFill>
                    <a:srgbClr val="FFFFFF"/>
                  </a:solidFill>
                  <a:ea typeface="Calibri" charset="0"/>
                  <a:cs typeface="Calibri" charset="0"/>
                </a:endParaRPr>
              </a:p>
            </p:txBody>
          </p:sp>
          <p:grpSp>
            <p:nvGrpSpPr>
              <p:cNvPr id="14" name="Group 13">
                <a:extLst>
                  <a:ext uri="{FF2B5EF4-FFF2-40B4-BE49-F238E27FC236}">
                    <a16:creationId xmlns:a16="http://schemas.microsoft.com/office/drawing/2014/main" xmlns="" id="{394DD5B5-9D97-E246-A856-59C9CA680897}"/>
                  </a:ext>
                </a:extLst>
              </p:cNvPr>
              <p:cNvGrpSpPr/>
              <p:nvPr/>
            </p:nvGrpSpPr>
            <p:grpSpPr>
              <a:xfrm>
                <a:off x="196837" y="-18461"/>
                <a:ext cx="678009" cy="678009"/>
                <a:chOff x="7442200" y="4070350"/>
                <a:chExt cx="493713" cy="493713"/>
              </a:xfrm>
            </p:grpSpPr>
            <p:sp>
              <p:nvSpPr>
                <p:cNvPr id="15" name="Rectangle 334">
                  <a:extLst>
                    <a:ext uri="{FF2B5EF4-FFF2-40B4-BE49-F238E27FC236}">
                      <a16:creationId xmlns:a16="http://schemas.microsoft.com/office/drawing/2014/main" xmlns="" id="{7B173BBB-4CE0-CB4A-B1DC-65A435FDD9A1}"/>
                    </a:ext>
                  </a:extLst>
                </p:cNvPr>
                <p:cNvSpPr>
                  <a:spLocks noChangeArrowheads="1"/>
                </p:cNvSpPr>
                <p:nvPr/>
              </p:nvSpPr>
              <p:spPr bwMode="auto">
                <a:xfrm>
                  <a:off x="7442200" y="4070350"/>
                  <a:ext cx="493713"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16" name="Freeform 335">
                  <a:extLst>
                    <a:ext uri="{FF2B5EF4-FFF2-40B4-BE49-F238E27FC236}">
                      <a16:creationId xmlns:a16="http://schemas.microsoft.com/office/drawing/2014/main" xmlns="" id="{16BEDAA9-D490-CA4B-8862-3B346F86A261}"/>
                    </a:ext>
                  </a:extLst>
                </p:cNvPr>
                <p:cNvSpPr>
                  <a:spLocks noEditPoints="1"/>
                </p:cNvSpPr>
                <p:nvPr/>
              </p:nvSpPr>
              <p:spPr bwMode="auto">
                <a:xfrm>
                  <a:off x="7613331" y="4185071"/>
                  <a:ext cx="204788" cy="274638"/>
                </a:xfrm>
                <a:custGeom>
                  <a:avLst/>
                  <a:gdLst>
                    <a:gd name="T0" fmla="*/ 447 w 517"/>
                    <a:gd name="T1" fmla="*/ 271 h 692"/>
                    <a:gd name="T2" fmla="*/ 447 w 517"/>
                    <a:gd name="T3" fmla="*/ 189 h 692"/>
                    <a:gd name="T4" fmla="*/ 258 w 517"/>
                    <a:gd name="T5" fmla="*/ 0 h 692"/>
                    <a:gd name="T6" fmla="*/ 69 w 517"/>
                    <a:gd name="T7" fmla="*/ 189 h 692"/>
                    <a:gd name="T8" fmla="*/ 69 w 517"/>
                    <a:gd name="T9" fmla="*/ 271 h 692"/>
                    <a:gd name="T10" fmla="*/ 0 w 517"/>
                    <a:gd name="T11" fmla="*/ 271 h 692"/>
                    <a:gd name="T12" fmla="*/ 0 w 517"/>
                    <a:gd name="T13" fmla="*/ 692 h 692"/>
                    <a:gd name="T14" fmla="*/ 517 w 517"/>
                    <a:gd name="T15" fmla="*/ 692 h 692"/>
                    <a:gd name="T16" fmla="*/ 517 w 517"/>
                    <a:gd name="T17" fmla="*/ 271 h 692"/>
                    <a:gd name="T18" fmla="*/ 447 w 517"/>
                    <a:gd name="T19" fmla="*/ 271 h 692"/>
                    <a:gd name="T20" fmla="*/ 121 w 517"/>
                    <a:gd name="T21" fmla="*/ 189 h 692"/>
                    <a:gd name="T22" fmla="*/ 258 w 517"/>
                    <a:gd name="T23" fmla="*/ 51 h 692"/>
                    <a:gd name="T24" fmla="*/ 396 w 517"/>
                    <a:gd name="T25" fmla="*/ 189 h 692"/>
                    <a:gd name="T26" fmla="*/ 396 w 517"/>
                    <a:gd name="T27" fmla="*/ 271 h 692"/>
                    <a:gd name="T28" fmla="*/ 121 w 517"/>
                    <a:gd name="T29" fmla="*/ 271 h 692"/>
                    <a:gd name="T30" fmla="*/ 121 w 517"/>
                    <a:gd name="T31" fmla="*/ 189 h 692"/>
                    <a:gd name="T32" fmla="*/ 482 w 517"/>
                    <a:gd name="T33" fmla="*/ 658 h 692"/>
                    <a:gd name="T34" fmla="*/ 34 w 517"/>
                    <a:gd name="T35" fmla="*/ 658 h 692"/>
                    <a:gd name="T36" fmla="*/ 34 w 517"/>
                    <a:gd name="T37" fmla="*/ 306 h 692"/>
                    <a:gd name="T38" fmla="*/ 482 w 517"/>
                    <a:gd name="T39" fmla="*/ 306 h 692"/>
                    <a:gd name="T40" fmla="*/ 482 w 517"/>
                    <a:gd name="T41" fmla="*/ 658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17" h="692">
                      <a:moveTo>
                        <a:pt x="447" y="271"/>
                      </a:moveTo>
                      <a:cubicBezTo>
                        <a:pt x="447" y="189"/>
                        <a:pt x="447" y="189"/>
                        <a:pt x="447" y="189"/>
                      </a:cubicBezTo>
                      <a:cubicBezTo>
                        <a:pt x="447" y="85"/>
                        <a:pt x="362" y="0"/>
                        <a:pt x="258" y="0"/>
                      </a:cubicBezTo>
                      <a:cubicBezTo>
                        <a:pt x="154" y="0"/>
                        <a:pt x="69" y="85"/>
                        <a:pt x="69" y="189"/>
                      </a:cubicBezTo>
                      <a:cubicBezTo>
                        <a:pt x="69" y="271"/>
                        <a:pt x="69" y="271"/>
                        <a:pt x="69" y="271"/>
                      </a:cubicBezTo>
                      <a:cubicBezTo>
                        <a:pt x="0" y="271"/>
                        <a:pt x="0" y="271"/>
                        <a:pt x="0" y="271"/>
                      </a:cubicBezTo>
                      <a:cubicBezTo>
                        <a:pt x="0" y="692"/>
                        <a:pt x="0" y="692"/>
                        <a:pt x="0" y="692"/>
                      </a:cubicBezTo>
                      <a:cubicBezTo>
                        <a:pt x="517" y="692"/>
                        <a:pt x="517" y="692"/>
                        <a:pt x="517" y="692"/>
                      </a:cubicBezTo>
                      <a:cubicBezTo>
                        <a:pt x="517" y="271"/>
                        <a:pt x="517" y="271"/>
                        <a:pt x="517" y="271"/>
                      </a:cubicBezTo>
                      <a:cubicBezTo>
                        <a:pt x="447" y="271"/>
                        <a:pt x="447" y="271"/>
                        <a:pt x="447" y="271"/>
                      </a:cubicBezTo>
                      <a:moveTo>
                        <a:pt x="121" y="189"/>
                      </a:moveTo>
                      <a:cubicBezTo>
                        <a:pt x="121" y="113"/>
                        <a:pt x="182" y="51"/>
                        <a:pt x="258" y="51"/>
                      </a:cubicBezTo>
                      <a:cubicBezTo>
                        <a:pt x="334" y="51"/>
                        <a:pt x="396" y="113"/>
                        <a:pt x="396" y="189"/>
                      </a:cubicBezTo>
                      <a:cubicBezTo>
                        <a:pt x="396" y="271"/>
                        <a:pt x="396" y="271"/>
                        <a:pt x="396" y="271"/>
                      </a:cubicBezTo>
                      <a:cubicBezTo>
                        <a:pt x="121" y="271"/>
                        <a:pt x="121" y="271"/>
                        <a:pt x="121" y="271"/>
                      </a:cubicBezTo>
                      <a:cubicBezTo>
                        <a:pt x="121" y="189"/>
                        <a:pt x="121" y="189"/>
                        <a:pt x="121" y="189"/>
                      </a:cubicBezTo>
                      <a:moveTo>
                        <a:pt x="482" y="658"/>
                      </a:moveTo>
                      <a:cubicBezTo>
                        <a:pt x="34" y="658"/>
                        <a:pt x="34" y="658"/>
                        <a:pt x="34" y="658"/>
                      </a:cubicBezTo>
                      <a:cubicBezTo>
                        <a:pt x="34" y="306"/>
                        <a:pt x="34" y="306"/>
                        <a:pt x="34" y="306"/>
                      </a:cubicBezTo>
                      <a:cubicBezTo>
                        <a:pt x="482" y="306"/>
                        <a:pt x="482" y="306"/>
                        <a:pt x="482" y="306"/>
                      </a:cubicBezTo>
                      <a:cubicBezTo>
                        <a:pt x="482" y="658"/>
                        <a:pt x="482" y="658"/>
                        <a:pt x="482" y="658"/>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17" name="Freeform 337">
                  <a:extLst>
                    <a:ext uri="{FF2B5EF4-FFF2-40B4-BE49-F238E27FC236}">
                      <a16:creationId xmlns:a16="http://schemas.microsoft.com/office/drawing/2014/main" xmlns="" id="{0A5865E4-EA32-EF48-BB54-860DE2D94A11}"/>
                    </a:ext>
                  </a:extLst>
                </p:cNvPr>
                <p:cNvSpPr>
                  <a:spLocks/>
                </p:cNvSpPr>
                <p:nvPr/>
              </p:nvSpPr>
              <p:spPr bwMode="auto">
                <a:xfrm>
                  <a:off x="7935913" y="4391025"/>
                  <a:ext cx="0" cy="173038"/>
                </a:xfrm>
                <a:custGeom>
                  <a:avLst/>
                  <a:gdLst>
                    <a:gd name="T0" fmla="*/ 0 h 109"/>
                    <a:gd name="T1" fmla="*/ 109 h 109"/>
                    <a:gd name="T2" fmla="*/ 109 h 109"/>
                    <a:gd name="T3" fmla="*/ 0 h 109"/>
                  </a:gdLst>
                  <a:ahLst/>
                  <a:cxnLst>
                    <a:cxn ang="0">
                      <a:pos x="0" y="T0"/>
                    </a:cxn>
                    <a:cxn ang="0">
                      <a:pos x="0" y="T1"/>
                    </a:cxn>
                    <a:cxn ang="0">
                      <a:pos x="0" y="T2"/>
                    </a:cxn>
                    <a:cxn ang="0">
                      <a:pos x="0" y="T3"/>
                    </a:cxn>
                  </a:cxnLst>
                  <a:rect l="0" t="0" r="r" b="b"/>
                  <a:pathLst>
                    <a:path h="109">
                      <a:moveTo>
                        <a:pt x="0" y="0"/>
                      </a:moveTo>
                      <a:lnTo>
                        <a:pt x="0" y="109"/>
                      </a:lnTo>
                      <a:lnTo>
                        <a:pt x="0" y="109"/>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18" name="Freeform 339">
                  <a:extLst>
                    <a:ext uri="{FF2B5EF4-FFF2-40B4-BE49-F238E27FC236}">
                      <a16:creationId xmlns:a16="http://schemas.microsoft.com/office/drawing/2014/main" xmlns="" id="{6850D93D-30AE-7340-BABB-DB65BB48F909}"/>
                    </a:ext>
                  </a:extLst>
                </p:cNvPr>
                <p:cNvSpPr>
                  <a:spLocks noEditPoints="1"/>
                </p:cNvSpPr>
                <p:nvPr/>
              </p:nvSpPr>
              <p:spPr bwMode="auto">
                <a:xfrm>
                  <a:off x="7599363" y="4211638"/>
                  <a:ext cx="204788" cy="252413"/>
                </a:xfrm>
                <a:custGeom>
                  <a:avLst/>
                  <a:gdLst>
                    <a:gd name="T0" fmla="*/ 517 w 517"/>
                    <a:gd name="T1" fmla="*/ 637 h 637"/>
                    <a:gd name="T2" fmla="*/ 0 w 517"/>
                    <a:gd name="T3" fmla="*/ 637 h 637"/>
                    <a:gd name="T4" fmla="*/ 517 w 517"/>
                    <a:gd name="T5" fmla="*/ 637 h 637"/>
                    <a:gd name="T6" fmla="*/ 447 w 517"/>
                    <a:gd name="T7" fmla="*/ 132 h 637"/>
                    <a:gd name="T8" fmla="*/ 447 w 517"/>
                    <a:gd name="T9" fmla="*/ 134 h 637"/>
                    <a:gd name="T10" fmla="*/ 447 w 517"/>
                    <a:gd name="T11" fmla="*/ 132 h 637"/>
                    <a:gd name="T12" fmla="*/ 392 w 517"/>
                    <a:gd name="T13" fmla="*/ 0 h 637"/>
                    <a:gd name="T14" fmla="*/ 447 w 517"/>
                    <a:gd name="T15" fmla="*/ 132 h 637"/>
                    <a:gd name="T16" fmla="*/ 393 w 517"/>
                    <a:gd name="T17" fmla="*/ 1 h 637"/>
                    <a:gd name="T18" fmla="*/ 392 w 517"/>
                    <a:gd name="T19" fmla="*/ 0 h 6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7" h="637">
                      <a:moveTo>
                        <a:pt x="517" y="637"/>
                      </a:moveTo>
                      <a:cubicBezTo>
                        <a:pt x="0" y="637"/>
                        <a:pt x="0" y="637"/>
                        <a:pt x="0" y="637"/>
                      </a:cubicBezTo>
                      <a:cubicBezTo>
                        <a:pt x="517" y="637"/>
                        <a:pt x="517" y="637"/>
                        <a:pt x="517" y="637"/>
                      </a:cubicBezTo>
                      <a:moveTo>
                        <a:pt x="447" y="132"/>
                      </a:moveTo>
                      <a:cubicBezTo>
                        <a:pt x="447" y="133"/>
                        <a:pt x="447" y="133"/>
                        <a:pt x="447" y="134"/>
                      </a:cubicBezTo>
                      <a:cubicBezTo>
                        <a:pt x="447" y="133"/>
                        <a:pt x="447" y="133"/>
                        <a:pt x="447" y="132"/>
                      </a:cubicBezTo>
                      <a:moveTo>
                        <a:pt x="392" y="0"/>
                      </a:moveTo>
                      <a:cubicBezTo>
                        <a:pt x="426" y="34"/>
                        <a:pt x="447" y="81"/>
                        <a:pt x="447" y="132"/>
                      </a:cubicBezTo>
                      <a:cubicBezTo>
                        <a:pt x="447" y="81"/>
                        <a:pt x="426" y="35"/>
                        <a:pt x="393" y="1"/>
                      </a:cubicBezTo>
                      <a:cubicBezTo>
                        <a:pt x="392" y="0"/>
                        <a:pt x="392" y="0"/>
                        <a:pt x="392" y="0"/>
                      </a:cubicBezTo>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19" name="Freeform 340">
                  <a:extLst>
                    <a:ext uri="{FF2B5EF4-FFF2-40B4-BE49-F238E27FC236}">
                      <a16:creationId xmlns:a16="http://schemas.microsoft.com/office/drawing/2014/main" xmlns="" id="{5B964CDB-5165-0942-96DA-A7E28C4FF363}"/>
                    </a:ext>
                  </a:extLst>
                </p:cNvPr>
                <p:cNvSpPr>
                  <a:spLocks/>
                </p:cNvSpPr>
                <p:nvPr/>
              </p:nvSpPr>
              <p:spPr bwMode="auto">
                <a:xfrm>
                  <a:off x="7694293" y="4339058"/>
                  <a:ext cx="42863" cy="74613"/>
                </a:xfrm>
                <a:custGeom>
                  <a:avLst/>
                  <a:gdLst>
                    <a:gd name="T0" fmla="*/ 52 w 105"/>
                    <a:gd name="T1" fmla="*/ 0 h 186"/>
                    <a:gd name="T2" fmla="*/ 0 w 105"/>
                    <a:gd name="T3" fmla="*/ 53 h 186"/>
                    <a:gd name="T4" fmla="*/ 35 w 105"/>
                    <a:gd name="T5" fmla="*/ 102 h 186"/>
                    <a:gd name="T6" fmla="*/ 35 w 105"/>
                    <a:gd name="T7" fmla="*/ 186 h 186"/>
                    <a:gd name="T8" fmla="*/ 70 w 105"/>
                    <a:gd name="T9" fmla="*/ 186 h 186"/>
                    <a:gd name="T10" fmla="*/ 70 w 105"/>
                    <a:gd name="T11" fmla="*/ 102 h 186"/>
                    <a:gd name="T12" fmla="*/ 105 w 105"/>
                    <a:gd name="T13" fmla="*/ 53 h 186"/>
                    <a:gd name="T14" fmla="*/ 52 w 105"/>
                    <a:gd name="T15" fmla="*/ 0 h 1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186">
                      <a:moveTo>
                        <a:pt x="52" y="0"/>
                      </a:moveTo>
                      <a:cubicBezTo>
                        <a:pt x="23" y="0"/>
                        <a:pt x="0" y="24"/>
                        <a:pt x="0" y="53"/>
                      </a:cubicBezTo>
                      <a:cubicBezTo>
                        <a:pt x="0" y="76"/>
                        <a:pt x="14" y="95"/>
                        <a:pt x="35" y="102"/>
                      </a:cubicBezTo>
                      <a:cubicBezTo>
                        <a:pt x="35" y="186"/>
                        <a:pt x="35" y="186"/>
                        <a:pt x="35" y="186"/>
                      </a:cubicBezTo>
                      <a:cubicBezTo>
                        <a:pt x="70" y="186"/>
                        <a:pt x="70" y="186"/>
                        <a:pt x="70" y="186"/>
                      </a:cubicBezTo>
                      <a:cubicBezTo>
                        <a:pt x="70" y="102"/>
                        <a:pt x="70" y="102"/>
                        <a:pt x="70" y="102"/>
                      </a:cubicBezTo>
                      <a:cubicBezTo>
                        <a:pt x="90" y="95"/>
                        <a:pt x="105" y="76"/>
                        <a:pt x="105" y="53"/>
                      </a:cubicBezTo>
                      <a:cubicBezTo>
                        <a:pt x="105" y="24"/>
                        <a:pt x="81" y="0"/>
                        <a:pt x="52"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grpSp>
        </p:grpSp>
      </p:grpSp>
      <p:sp>
        <p:nvSpPr>
          <p:cNvPr id="20" name="Rectangle 19">
            <a:extLst>
              <a:ext uri="{FF2B5EF4-FFF2-40B4-BE49-F238E27FC236}">
                <a16:creationId xmlns:a16="http://schemas.microsoft.com/office/drawing/2014/main" xmlns="" id="{41A460AE-353B-644D-B6F6-1E9645D458E0}"/>
              </a:ext>
            </a:extLst>
          </p:cNvPr>
          <p:cNvSpPr/>
          <p:nvPr/>
        </p:nvSpPr>
        <p:spPr>
          <a:xfrm>
            <a:off x="7258289" y="1935812"/>
            <a:ext cx="446721" cy="228924"/>
          </a:xfrm>
          <a:prstGeom prst="rect">
            <a:avLst/>
          </a:prstGeom>
        </p:spPr>
        <p:txBody>
          <a:bodyPr wrap="none">
            <a:spAutoFit/>
          </a:bodyPr>
          <a:lstStyle/>
          <a:p>
            <a:r>
              <a:rPr lang="en-US" sz="1200" b="1" dirty="0"/>
              <a:t>SaaS</a:t>
            </a:r>
            <a:endParaRPr lang="en-US" sz="1200" dirty="0"/>
          </a:p>
        </p:txBody>
      </p:sp>
      <p:sp>
        <p:nvSpPr>
          <p:cNvPr id="21" name="Freeform 163">
            <a:extLst>
              <a:ext uri="{FF2B5EF4-FFF2-40B4-BE49-F238E27FC236}">
                <a16:creationId xmlns:a16="http://schemas.microsoft.com/office/drawing/2014/main" xmlns="" id="{0A938236-3B34-E943-A0E0-F458E0F23F91}"/>
              </a:ext>
            </a:extLst>
          </p:cNvPr>
          <p:cNvSpPr>
            <a:spLocks noChangeAspect="1"/>
          </p:cNvSpPr>
          <p:nvPr/>
        </p:nvSpPr>
        <p:spPr bwMode="auto">
          <a:xfrm>
            <a:off x="5768694" y="602171"/>
            <a:ext cx="2345424" cy="1303016"/>
          </a:xfrm>
          <a:custGeom>
            <a:avLst/>
            <a:gdLst>
              <a:gd name="T0" fmla="*/ 103 w 684"/>
              <a:gd name="T1" fmla="*/ 191 h 377"/>
              <a:gd name="T2" fmla="*/ 1 w 684"/>
              <a:gd name="T3" fmla="*/ 274 h 377"/>
              <a:gd name="T4" fmla="*/ 23 w 684"/>
              <a:gd name="T5" fmla="*/ 342 h 377"/>
              <a:gd name="T6" fmla="*/ 128 w 684"/>
              <a:gd name="T7" fmla="*/ 377 h 377"/>
              <a:gd name="T8" fmla="*/ 128 w 684"/>
              <a:gd name="T9" fmla="*/ 377 h 377"/>
              <a:gd name="T10" fmla="*/ 139 w 684"/>
              <a:gd name="T11" fmla="*/ 377 h 377"/>
              <a:gd name="T12" fmla="*/ 141 w 684"/>
              <a:gd name="T13" fmla="*/ 377 h 377"/>
              <a:gd name="T14" fmla="*/ 525 w 684"/>
              <a:gd name="T15" fmla="*/ 377 h 377"/>
              <a:gd name="T16" fmla="*/ 532 w 684"/>
              <a:gd name="T17" fmla="*/ 377 h 377"/>
              <a:gd name="T18" fmla="*/ 683 w 684"/>
              <a:gd name="T19" fmla="*/ 254 h 377"/>
              <a:gd name="T20" fmla="*/ 576 w 684"/>
              <a:gd name="T21" fmla="*/ 131 h 377"/>
              <a:gd name="T22" fmla="*/ 562 w 684"/>
              <a:gd name="T23" fmla="*/ 130 h 377"/>
              <a:gd name="T24" fmla="*/ 560 w 684"/>
              <a:gd name="T25" fmla="*/ 117 h 377"/>
              <a:gd name="T26" fmla="*/ 426 w 684"/>
              <a:gd name="T27" fmla="*/ 1 h 377"/>
              <a:gd name="T28" fmla="*/ 408 w 684"/>
              <a:gd name="T29" fmla="*/ 0 h 377"/>
              <a:gd name="T30" fmla="*/ 272 w 684"/>
              <a:gd name="T31" fmla="*/ 88 h 377"/>
              <a:gd name="T32" fmla="*/ 260 w 684"/>
              <a:gd name="T33" fmla="*/ 107 h 377"/>
              <a:gd name="T34" fmla="*/ 248 w 684"/>
              <a:gd name="T35" fmla="*/ 103 h 377"/>
              <a:gd name="T36" fmla="*/ 211 w 684"/>
              <a:gd name="T37" fmla="*/ 99 h 377"/>
              <a:gd name="T38" fmla="*/ 126 w 684"/>
              <a:gd name="T39" fmla="*/ 176 h 377"/>
              <a:gd name="T40" fmla="*/ 124 w 684"/>
              <a:gd name="T41" fmla="*/ 192 h 377"/>
              <a:gd name="T42" fmla="*/ 107 w 684"/>
              <a:gd name="T43" fmla="*/ 191 h 377"/>
              <a:gd name="T44" fmla="*/ 103 w 684"/>
              <a:gd name="T45" fmla="*/ 191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84" h="377">
                <a:moveTo>
                  <a:pt x="103" y="191"/>
                </a:moveTo>
                <a:cubicBezTo>
                  <a:pt x="73" y="191"/>
                  <a:pt x="5" y="199"/>
                  <a:pt x="1" y="274"/>
                </a:cubicBezTo>
                <a:cubicBezTo>
                  <a:pt x="0" y="303"/>
                  <a:pt x="7" y="325"/>
                  <a:pt x="23" y="342"/>
                </a:cubicBezTo>
                <a:cubicBezTo>
                  <a:pt x="53" y="374"/>
                  <a:pt x="106" y="377"/>
                  <a:pt x="128" y="377"/>
                </a:cubicBezTo>
                <a:cubicBezTo>
                  <a:pt x="128" y="377"/>
                  <a:pt x="128" y="377"/>
                  <a:pt x="128" y="377"/>
                </a:cubicBezTo>
                <a:cubicBezTo>
                  <a:pt x="135" y="377"/>
                  <a:pt x="139" y="377"/>
                  <a:pt x="139" y="377"/>
                </a:cubicBezTo>
                <a:cubicBezTo>
                  <a:pt x="141" y="377"/>
                  <a:pt x="141" y="377"/>
                  <a:pt x="141" y="377"/>
                </a:cubicBezTo>
                <a:cubicBezTo>
                  <a:pt x="525" y="377"/>
                  <a:pt x="525" y="377"/>
                  <a:pt x="525" y="377"/>
                </a:cubicBezTo>
                <a:cubicBezTo>
                  <a:pt x="526" y="377"/>
                  <a:pt x="528" y="377"/>
                  <a:pt x="532" y="377"/>
                </a:cubicBezTo>
                <a:cubicBezTo>
                  <a:pt x="567" y="377"/>
                  <a:pt x="683" y="368"/>
                  <a:pt x="683" y="254"/>
                </a:cubicBezTo>
                <a:cubicBezTo>
                  <a:pt x="683" y="248"/>
                  <a:pt x="684" y="136"/>
                  <a:pt x="576" y="131"/>
                </a:cubicBezTo>
                <a:cubicBezTo>
                  <a:pt x="562" y="130"/>
                  <a:pt x="562" y="130"/>
                  <a:pt x="562" y="130"/>
                </a:cubicBezTo>
                <a:cubicBezTo>
                  <a:pt x="560" y="117"/>
                  <a:pt x="560" y="117"/>
                  <a:pt x="560" y="117"/>
                </a:cubicBezTo>
                <a:cubicBezTo>
                  <a:pt x="559" y="113"/>
                  <a:pt x="534" y="8"/>
                  <a:pt x="426" y="1"/>
                </a:cubicBezTo>
                <a:cubicBezTo>
                  <a:pt x="420" y="0"/>
                  <a:pt x="414" y="0"/>
                  <a:pt x="408" y="0"/>
                </a:cubicBezTo>
                <a:cubicBezTo>
                  <a:pt x="327" y="0"/>
                  <a:pt x="304" y="37"/>
                  <a:pt x="272" y="88"/>
                </a:cubicBezTo>
                <a:cubicBezTo>
                  <a:pt x="260" y="107"/>
                  <a:pt x="260" y="107"/>
                  <a:pt x="260" y="107"/>
                </a:cubicBezTo>
                <a:cubicBezTo>
                  <a:pt x="248" y="103"/>
                  <a:pt x="248" y="103"/>
                  <a:pt x="248" y="103"/>
                </a:cubicBezTo>
                <a:cubicBezTo>
                  <a:pt x="247" y="103"/>
                  <a:pt x="232" y="99"/>
                  <a:pt x="211" y="99"/>
                </a:cubicBezTo>
                <a:cubicBezTo>
                  <a:pt x="161" y="99"/>
                  <a:pt x="132" y="125"/>
                  <a:pt x="126" y="176"/>
                </a:cubicBezTo>
                <a:cubicBezTo>
                  <a:pt x="124" y="192"/>
                  <a:pt x="124" y="192"/>
                  <a:pt x="124" y="192"/>
                </a:cubicBezTo>
                <a:cubicBezTo>
                  <a:pt x="107" y="191"/>
                  <a:pt x="107" y="191"/>
                  <a:pt x="107" y="191"/>
                </a:cubicBezTo>
                <a:cubicBezTo>
                  <a:pt x="107" y="191"/>
                  <a:pt x="105" y="191"/>
                  <a:pt x="103" y="191"/>
                </a:cubicBezTo>
                <a:close/>
              </a:path>
            </a:pathLst>
          </a:custGeom>
          <a:solidFill>
            <a:schemeClr val="accent2">
              <a:lumMod val="20000"/>
              <a:lumOff val="80000"/>
            </a:schemeClr>
          </a:solidFill>
          <a:ln w="76200">
            <a:solidFill>
              <a:schemeClr val="accent2">
                <a:lumMod val="20000"/>
                <a:lumOff val="80000"/>
              </a:schemeClr>
            </a:solidFill>
            <a:miter lim="800000"/>
            <a:headEnd/>
            <a:tailEnd/>
          </a:ln>
        </p:spPr>
        <p:txBody>
          <a:bodyPr vert="horz" wrap="square" lIns="91440" tIns="45720" rIns="91440" bIns="45720" numCol="1" anchor="b" anchorCtr="0" compatLnSpc="1">
            <a:prstTxWarp prst="textNoShape">
              <a:avLst/>
            </a:prstTxWarp>
          </a:bodyPr>
          <a:lstStyle/>
          <a:p>
            <a:pPr algn="ctr"/>
            <a:endParaRPr lang="en-US" sz="1100" dirty="0"/>
          </a:p>
        </p:txBody>
      </p:sp>
      <p:grpSp>
        <p:nvGrpSpPr>
          <p:cNvPr id="34" name="Group 33">
            <a:extLst>
              <a:ext uri="{FF2B5EF4-FFF2-40B4-BE49-F238E27FC236}">
                <a16:creationId xmlns:a16="http://schemas.microsoft.com/office/drawing/2014/main" xmlns="" id="{2013D1BD-A63B-7C49-B64E-3E95195FC1D1}"/>
              </a:ext>
            </a:extLst>
          </p:cNvPr>
          <p:cNvGrpSpPr/>
          <p:nvPr/>
        </p:nvGrpSpPr>
        <p:grpSpPr>
          <a:xfrm>
            <a:off x="5542284" y="3760046"/>
            <a:ext cx="1081798" cy="1040502"/>
            <a:chOff x="3197077" y="3632030"/>
            <a:chExt cx="1081798" cy="1040502"/>
          </a:xfrm>
        </p:grpSpPr>
        <p:grpSp>
          <p:nvGrpSpPr>
            <p:cNvPr id="35" name="Group 34">
              <a:extLst>
                <a:ext uri="{FF2B5EF4-FFF2-40B4-BE49-F238E27FC236}">
                  <a16:creationId xmlns:a16="http://schemas.microsoft.com/office/drawing/2014/main" xmlns="" id="{1ABD1047-76A1-084E-8F67-FEEAE11F60BA}"/>
                </a:ext>
              </a:extLst>
            </p:cNvPr>
            <p:cNvGrpSpPr>
              <a:grpSpLocks noChangeAspect="1"/>
            </p:cNvGrpSpPr>
            <p:nvPr/>
          </p:nvGrpSpPr>
          <p:grpSpPr>
            <a:xfrm>
              <a:off x="3197077" y="3632030"/>
              <a:ext cx="1081798" cy="707476"/>
              <a:chOff x="7421469" y="1698070"/>
              <a:chExt cx="458788" cy="300038"/>
            </a:xfrm>
          </p:grpSpPr>
          <p:sp>
            <p:nvSpPr>
              <p:cNvPr id="37" name="Freeform 383">
                <a:extLst>
                  <a:ext uri="{FF2B5EF4-FFF2-40B4-BE49-F238E27FC236}">
                    <a16:creationId xmlns:a16="http://schemas.microsoft.com/office/drawing/2014/main" xmlns="" id="{951D3168-50F7-7744-A5AB-3760BAC5B2F7}"/>
                  </a:ext>
                </a:extLst>
              </p:cNvPr>
              <p:cNvSpPr>
                <a:spLocks noChangeArrowheads="1"/>
              </p:cNvSpPr>
              <p:nvPr/>
            </p:nvSpPr>
            <p:spPr bwMode="auto">
              <a:xfrm>
                <a:off x="7557994" y="1713945"/>
                <a:ext cx="234950" cy="152400"/>
              </a:xfrm>
              <a:custGeom>
                <a:avLst/>
                <a:gdLst>
                  <a:gd name="T0" fmla="*/ 0 w 651"/>
                  <a:gd name="T1" fmla="*/ 0 h 424"/>
                  <a:gd name="T2" fmla="*/ 0 w 651"/>
                  <a:gd name="T3" fmla="*/ 423 h 424"/>
                  <a:gd name="T4" fmla="*/ 650 w 651"/>
                  <a:gd name="T5" fmla="*/ 423 h 424"/>
                  <a:gd name="T6" fmla="*/ 650 w 651"/>
                  <a:gd name="T7" fmla="*/ 0 h 424"/>
                  <a:gd name="T8" fmla="*/ 0 w 651"/>
                  <a:gd name="T9" fmla="*/ 0 h 424"/>
                </a:gdLst>
                <a:ahLst/>
                <a:cxnLst>
                  <a:cxn ang="0">
                    <a:pos x="T0" y="T1"/>
                  </a:cxn>
                  <a:cxn ang="0">
                    <a:pos x="T2" y="T3"/>
                  </a:cxn>
                  <a:cxn ang="0">
                    <a:pos x="T4" y="T5"/>
                  </a:cxn>
                  <a:cxn ang="0">
                    <a:pos x="T6" y="T7"/>
                  </a:cxn>
                  <a:cxn ang="0">
                    <a:pos x="T8" y="T9"/>
                  </a:cxn>
                </a:cxnLst>
                <a:rect l="0" t="0" r="r" b="b"/>
                <a:pathLst>
                  <a:path w="651" h="424">
                    <a:moveTo>
                      <a:pt x="0" y="0"/>
                    </a:moveTo>
                    <a:lnTo>
                      <a:pt x="0" y="423"/>
                    </a:lnTo>
                    <a:lnTo>
                      <a:pt x="650" y="423"/>
                    </a:lnTo>
                    <a:lnTo>
                      <a:pt x="650" y="0"/>
                    </a:lnTo>
                    <a:lnTo>
                      <a:pt x="0" y="0"/>
                    </a:lnTo>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8" name="Freeform 384">
                <a:extLst>
                  <a:ext uri="{FF2B5EF4-FFF2-40B4-BE49-F238E27FC236}">
                    <a16:creationId xmlns:a16="http://schemas.microsoft.com/office/drawing/2014/main" xmlns="" id="{D11061F0-357C-1846-8EE2-9E2D317FB1D0}"/>
                  </a:ext>
                </a:extLst>
              </p:cNvPr>
              <p:cNvSpPr>
                <a:spLocks noChangeArrowheads="1"/>
              </p:cNvSpPr>
              <p:nvPr/>
            </p:nvSpPr>
            <p:spPr bwMode="auto">
              <a:xfrm>
                <a:off x="7557994" y="1713945"/>
                <a:ext cx="234950" cy="152400"/>
              </a:xfrm>
              <a:custGeom>
                <a:avLst/>
                <a:gdLst>
                  <a:gd name="T0" fmla="*/ 0 w 651"/>
                  <a:gd name="T1" fmla="*/ 0 h 424"/>
                  <a:gd name="T2" fmla="*/ 0 w 651"/>
                  <a:gd name="T3" fmla="*/ 423 h 424"/>
                  <a:gd name="T4" fmla="*/ 650 w 651"/>
                  <a:gd name="T5" fmla="*/ 423 h 424"/>
                  <a:gd name="T6" fmla="*/ 650 w 651"/>
                  <a:gd name="T7" fmla="*/ 0 h 424"/>
                  <a:gd name="T8" fmla="*/ 0 w 651"/>
                  <a:gd name="T9" fmla="*/ 0 h 424"/>
                </a:gdLst>
                <a:ahLst/>
                <a:cxnLst>
                  <a:cxn ang="0">
                    <a:pos x="T0" y="T1"/>
                  </a:cxn>
                  <a:cxn ang="0">
                    <a:pos x="T2" y="T3"/>
                  </a:cxn>
                  <a:cxn ang="0">
                    <a:pos x="T4" y="T5"/>
                  </a:cxn>
                  <a:cxn ang="0">
                    <a:pos x="T6" y="T7"/>
                  </a:cxn>
                  <a:cxn ang="0">
                    <a:pos x="T8" y="T9"/>
                  </a:cxn>
                </a:cxnLst>
                <a:rect l="0" t="0" r="r" b="b"/>
                <a:pathLst>
                  <a:path w="651" h="424">
                    <a:moveTo>
                      <a:pt x="0" y="0"/>
                    </a:moveTo>
                    <a:lnTo>
                      <a:pt x="0" y="423"/>
                    </a:lnTo>
                    <a:lnTo>
                      <a:pt x="650" y="423"/>
                    </a:lnTo>
                    <a:lnTo>
                      <a:pt x="650" y="0"/>
                    </a:lnTo>
                    <a:lnTo>
                      <a:pt x="0" y="0"/>
                    </a:lnTo>
                  </a:path>
                </a:pathLst>
              </a:custGeom>
              <a:solidFill>
                <a:srgbClr val="FFFFFF"/>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9" name="Freeform 385">
                <a:extLst>
                  <a:ext uri="{FF2B5EF4-FFF2-40B4-BE49-F238E27FC236}">
                    <a16:creationId xmlns:a16="http://schemas.microsoft.com/office/drawing/2014/main" xmlns="" id="{0C1430EF-305C-0846-9B9D-ED67D1AA9257}"/>
                  </a:ext>
                </a:extLst>
              </p:cNvPr>
              <p:cNvSpPr>
                <a:spLocks noChangeArrowheads="1"/>
              </p:cNvSpPr>
              <p:nvPr/>
            </p:nvSpPr>
            <p:spPr bwMode="auto">
              <a:xfrm>
                <a:off x="7540532" y="1698070"/>
                <a:ext cx="269875" cy="219075"/>
              </a:xfrm>
              <a:custGeom>
                <a:avLst/>
                <a:gdLst>
                  <a:gd name="T0" fmla="*/ 748 w 749"/>
                  <a:gd name="T1" fmla="*/ 518 h 609"/>
                  <a:gd name="T2" fmla="*/ 748 w 749"/>
                  <a:gd name="T3" fmla="*/ 0 h 609"/>
                  <a:gd name="T4" fmla="*/ 0 w 749"/>
                  <a:gd name="T5" fmla="*/ 0 h 609"/>
                  <a:gd name="T6" fmla="*/ 0 w 749"/>
                  <a:gd name="T7" fmla="*/ 518 h 609"/>
                  <a:gd name="T8" fmla="*/ 255 w 749"/>
                  <a:gd name="T9" fmla="*/ 518 h 609"/>
                  <a:gd name="T10" fmla="*/ 255 w 749"/>
                  <a:gd name="T11" fmla="*/ 559 h 609"/>
                  <a:gd name="T12" fmla="*/ 185 w 749"/>
                  <a:gd name="T13" fmla="*/ 559 h 609"/>
                  <a:gd name="T14" fmla="*/ 185 w 749"/>
                  <a:gd name="T15" fmla="*/ 608 h 609"/>
                  <a:gd name="T16" fmla="*/ 559 w 749"/>
                  <a:gd name="T17" fmla="*/ 608 h 609"/>
                  <a:gd name="T18" fmla="*/ 559 w 749"/>
                  <a:gd name="T19" fmla="*/ 559 h 609"/>
                  <a:gd name="T20" fmla="*/ 493 w 749"/>
                  <a:gd name="T21" fmla="*/ 559 h 609"/>
                  <a:gd name="T22" fmla="*/ 493 w 749"/>
                  <a:gd name="T23" fmla="*/ 518 h 609"/>
                  <a:gd name="T24" fmla="*/ 748 w 749"/>
                  <a:gd name="T25" fmla="*/ 518 h 609"/>
                  <a:gd name="T26" fmla="*/ 49 w 749"/>
                  <a:gd name="T27" fmla="*/ 45 h 609"/>
                  <a:gd name="T28" fmla="*/ 699 w 749"/>
                  <a:gd name="T29" fmla="*/ 45 h 609"/>
                  <a:gd name="T30" fmla="*/ 699 w 749"/>
                  <a:gd name="T31" fmla="*/ 468 h 609"/>
                  <a:gd name="T32" fmla="*/ 49 w 749"/>
                  <a:gd name="T33" fmla="*/ 468 h 609"/>
                  <a:gd name="T34" fmla="*/ 49 w 749"/>
                  <a:gd name="T35" fmla="*/ 45 h 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49" h="609">
                    <a:moveTo>
                      <a:pt x="748" y="518"/>
                    </a:moveTo>
                    <a:lnTo>
                      <a:pt x="748" y="0"/>
                    </a:lnTo>
                    <a:lnTo>
                      <a:pt x="0" y="0"/>
                    </a:lnTo>
                    <a:lnTo>
                      <a:pt x="0" y="518"/>
                    </a:lnTo>
                    <a:lnTo>
                      <a:pt x="255" y="518"/>
                    </a:lnTo>
                    <a:lnTo>
                      <a:pt x="255" y="559"/>
                    </a:lnTo>
                    <a:lnTo>
                      <a:pt x="185" y="559"/>
                    </a:lnTo>
                    <a:lnTo>
                      <a:pt x="185" y="608"/>
                    </a:lnTo>
                    <a:lnTo>
                      <a:pt x="559" y="608"/>
                    </a:lnTo>
                    <a:lnTo>
                      <a:pt x="559" y="559"/>
                    </a:lnTo>
                    <a:lnTo>
                      <a:pt x="493" y="559"/>
                    </a:lnTo>
                    <a:lnTo>
                      <a:pt x="493" y="518"/>
                    </a:lnTo>
                    <a:lnTo>
                      <a:pt x="748" y="518"/>
                    </a:lnTo>
                    <a:close/>
                    <a:moveTo>
                      <a:pt x="49" y="45"/>
                    </a:moveTo>
                    <a:lnTo>
                      <a:pt x="699" y="45"/>
                    </a:lnTo>
                    <a:lnTo>
                      <a:pt x="699" y="468"/>
                    </a:lnTo>
                    <a:lnTo>
                      <a:pt x="49" y="468"/>
                    </a:lnTo>
                    <a:lnTo>
                      <a:pt x="49" y="45"/>
                    </a:lnTo>
                    <a:close/>
                  </a:path>
                </a:pathLst>
              </a:custGeom>
              <a:solidFill>
                <a:schemeClr val="tx1"/>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0" name="Freeform 386">
                <a:extLst>
                  <a:ext uri="{FF2B5EF4-FFF2-40B4-BE49-F238E27FC236}">
                    <a16:creationId xmlns:a16="http://schemas.microsoft.com/office/drawing/2014/main" xmlns="" id="{F2AE6678-5ACC-0146-B3CC-3B063B156618}"/>
                  </a:ext>
                </a:extLst>
              </p:cNvPr>
              <p:cNvSpPr>
                <a:spLocks noChangeArrowheads="1"/>
              </p:cNvSpPr>
              <p:nvPr/>
            </p:nvSpPr>
            <p:spPr bwMode="auto">
              <a:xfrm>
                <a:off x="7673882" y="1713945"/>
                <a:ext cx="117475" cy="152400"/>
              </a:xfrm>
              <a:custGeom>
                <a:avLst/>
                <a:gdLst>
                  <a:gd name="T0" fmla="*/ 325 w 326"/>
                  <a:gd name="T1" fmla="*/ 0 h 424"/>
                  <a:gd name="T2" fmla="*/ 0 w 326"/>
                  <a:gd name="T3" fmla="*/ 0 h 424"/>
                  <a:gd name="T4" fmla="*/ 0 w 326"/>
                  <a:gd name="T5" fmla="*/ 423 h 424"/>
                  <a:gd name="T6" fmla="*/ 325 w 326"/>
                  <a:gd name="T7" fmla="*/ 423 h 424"/>
                  <a:gd name="T8" fmla="*/ 325 w 326"/>
                  <a:gd name="T9" fmla="*/ 0 h 424"/>
                </a:gdLst>
                <a:ahLst/>
                <a:cxnLst>
                  <a:cxn ang="0">
                    <a:pos x="T0" y="T1"/>
                  </a:cxn>
                  <a:cxn ang="0">
                    <a:pos x="T2" y="T3"/>
                  </a:cxn>
                  <a:cxn ang="0">
                    <a:pos x="T4" y="T5"/>
                  </a:cxn>
                  <a:cxn ang="0">
                    <a:pos x="T6" y="T7"/>
                  </a:cxn>
                  <a:cxn ang="0">
                    <a:pos x="T8" y="T9"/>
                  </a:cxn>
                </a:cxnLst>
                <a:rect l="0" t="0" r="r" b="b"/>
                <a:pathLst>
                  <a:path w="326" h="424">
                    <a:moveTo>
                      <a:pt x="325" y="0"/>
                    </a:moveTo>
                    <a:lnTo>
                      <a:pt x="0" y="0"/>
                    </a:lnTo>
                    <a:lnTo>
                      <a:pt x="0" y="423"/>
                    </a:lnTo>
                    <a:lnTo>
                      <a:pt x="325" y="423"/>
                    </a:lnTo>
                    <a:lnTo>
                      <a:pt x="325" y="0"/>
                    </a:lnTo>
                  </a:path>
                </a:pathLst>
              </a:custGeom>
              <a:solidFill>
                <a:srgbClr val="D9D9D9"/>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1" name="Freeform 387">
                <a:extLst>
                  <a:ext uri="{FF2B5EF4-FFF2-40B4-BE49-F238E27FC236}">
                    <a16:creationId xmlns:a16="http://schemas.microsoft.com/office/drawing/2014/main" xmlns="" id="{8130FB72-3769-6C46-A778-3D0323E62234}"/>
                  </a:ext>
                </a:extLst>
              </p:cNvPr>
              <p:cNvSpPr>
                <a:spLocks noChangeArrowheads="1"/>
              </p:cNvSpPr>
              <p:nvPr/>
            </p:nvSpPr>
            <p:spPr bwMode="auto">
              <a:xfrm>
                <a:off x="7673882" y="1713945"/>
                <a:ext cx="117475" cy="152400"/>
              </a:xfrm>
              <a:custGeom>
                <a:avLst/>
                <a:gdLst>
                  <a:gd name="T0" fmla="*/ 325 w 326"/>
                  <a:gd name="T1" fmla="*/ 0 h 424"/>
                  <a:gd name="T2" fmla="*/ 0 w 326"/>
                  <a:gd name="T3" fmla="*/ 0 h 424"/>
                  <a:gd name="T4" fmla="*/ 0 w 326"/>
                  <a:gd name="T5" fmla="*/ 423 h 424"/>
                  <a:gd name="T6" fmla="*/ 325 w 326"/>
                  <a:gd name="T7" fmla="*/ 423 h 424"/>
                  <a:gd name="T8" fmla="*/ 325 w 326"/>
                  <a:gd name="T9" fmla="*/ 0 h 424"/>
                </a:gdLst>
                <a:ahLst/>
                <a:cxnLst>
                  <a:cxn ang="0">
                    <a:pos x="T0" y="T1"/>
                  </a:cxn>
                  <a:cxn ang="0">
                    <a:pos x="T2" y="T3"/>
                  </a:cxn>
                  <a:cxn ang="0">
                    <a:pos x="T4" y="T5"/>
                  </a:cxn>
                  <a:cxn ang="0">
                    <a:pos x="T6" y="T7"/>
                  </a:cxn>
                  <a:cxn ang="0">
                    <a:pos x="T8" y="T9"/>
                  </a:cxn>
                </a:cxnLst>
                <a:rect l="0" t="0" r="r" b="b"/>
                <a:pathLst>
                  <a:path w="326" h="424">
                    <a:moveTo>
                      <a:pt x="325" y="0"/>
                    </a:moveTo>
                    <a:lnTo>
                      <a:pt x="0" y="0"/>
                    </a:lnTo>
                    <a:lnTo>
                      <a:pt x="0" y="423"/>
                    </a:lnTo>
                    <a:lnTo>
                      <a:pt x="325" y="423"/>
                    </a:lnTo>
                    <a:lnTo>
                      <a:pt x="325" y="0"/>
                    </a:lnTo>
                  </a:path>
                </a:pathLst>
              </a:custGeom>
              <a:solidFill>
                <a:srgbClr val="D9D9D9"/>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2" name="Freeform 388">
                <a:extLst>
                  <a:ext uri="{FF2B5EF4-FFF2-40B4-BE49-F238E27FC236}">
                    <a16:creationId xmlns:a16="http://schemas.microsoft.com/office/drawing/2014/main" xmlns="" id="{8C270D45-6DA1-EB4E-8680-A297E84775F0}"/>
                  </a:ext>
                </a:extLst>
              </p:cNvPr>
              <p:cNvSpPr>
                <a:spLocks noChangeArrowheads="1"/>
              </p:cNvSpPr>
              <p:nvPr/>
            </p:nvSpPr>
            <p:spPr bwMode="auto">
              <a:xfrm>
                <a:off x="7442107" y="1823483"/>
                <a:ext cx="215900" cy="150812"/>
              </a:xfrm>
              <a:custGeom>
                <a:avLst/>
                <a:gdLst>
                  <a:gd name="T0" fmla="*/ 600 w 601"/>
                  <a:gd name="T1" fmla="*/ 419 h 420"/>
                  <a:gd name="T2" fmla="*/ 0 w 601"/>
                  <a:gd name="T3" fmla="*/ 419 h 420"/>
                  <a:gd name="T4" fmla="*/ 0 w 601"/>
                  <a:gd name="T5" fmla="*/ 0 h 420"/>
                  <a:gd name="T6" fmla="*/ 600 w 601"/>
                  <a:gd name="T7" fmla="*/ 0 h 420"/>
                  <a:gd name="T8" fmla="*/ 600 w 601"/>
                  <a:gd name="T9" fmla="*/ 419 h 420"/>
                  <a:gd name="T10" fmla="*/ 49 w 601"/>
                  <a:gd name="T11" fmla="*/ 370 h 420"/>
                  <a:gd name="T12" fmla="*/ 550 w 601"/>
                  <a:gd name="T13" fmla="*/ 370 h 420"/>
                  <a:gd name="T14" fmla="*/ 550 w 601"/>
                  <a:gd name="T15" fmla="*/ 49 h 420"/>
                  <a:gd name="T16" fmla="*/ 49 w 601"/>
                  <a:gd name="T17" fmla="*/ 49 h 420"/>
                  <a:gd name="T18" fmla="*/ 49 w 601"/>
                  <a:gd name="T19" fmla="*/ 370 h 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01" h="420">
                    <a:moveTo>
                      <a:pt x="600" y="419"/>
                    </a:moveTo>
                    <a:lnTo>
                      <a:pt x="0" y="419"/>
                    </a:lnTo>
                    <a:lnTo>
                      <a:pt x="0" y="0"/>
                    </a:lnTo>
                    <a:lnTo>
                      <a:pt x="600" y="0"/>
                    </a:lnTo>
                    <a:lnTo>
                      <a:pt x="600" y="419"/>
                    </a:lnTo>
                    <a:close/>
                    <a:moveTo>
                      <a:pt x="49" y="370"/>
                    </a:moveTo>
                    <a:lnTo>
                      <a:pt x="550" y="370"/>
                    </a:lnTo>
                    <a:lnTo>
                      <a:pt x="550" y="49"/>
                    </a:lnTo>
                    <a:lnTo>
                      <a:pt x="49" y="49"/>
                    </a:lnTo>
                    <a:lnTo>
                      <a:pt x="49" y="370"/>
                    </a:lnTo>
                    <a:close/>
                  </a:path>
                </a:pathLst>
              </a:custGeom>
              <a:solidFill>
                <a:schemeClr val="tx1"/>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3" name="Freeform 389">
                <a:extLst>
                  <a:ext uri="{FF2B5EF4-FFF2-40B4-BE49-F238E27FC236}">
                    <a16:creationId xmlns:a16="http://schemas.microsoft.com/office/drawing/2014/main" xmlns="" id="{8D1118A0-3EED-1349-BF34-F980D547EC81}"/>
                  </a:ext>
                </a:extLst>
              </p:cNvPr>
              <p:cNvSpPr>
                <a:spLocks noChangeArrowheads="1"/>
              </p:cNvSpPr>
              <p:nvPr/>
            </p:nvSpPr>
            <p:spPr bwMode="auto">
              <a:xfrm>
                <a:off x="7459569" y="1840945"/>
                <a:ext cx="180975" cy="115888"/>
              </a:xfrm>
              <a:custGeom>
                <a:avLst/>
                <a:gdLst>
                  <a:gd name="T0" fmla="*/ 0 w 502"/>
                  <a:gd name="T1" fmla="*/ 0 h 322"/>
                  <a:gd name="T2" fmla="*/ 0 w 502"/>
                  <a:gd name="T3" fmla="*/ 321 h 322"/>
                  <a:gd name="T4" fmla="*/ 501 w 502"/>
                  <a:gd name="T5" fmla="*/ 321 h 322"/>
                  <a:gd name="T6" fmla="*/ 501 w 502"/>
                  <a:gd name="T7" fmla="*/ 0 h 322"/>
                  <a:gd name="T8" fmla="*/ 0 w 502"/>
                  <a:gd name="T9" fmla="*/ 0 h 322"/>
                </a:gdLst>
                <a:ahLst/>
                <a:cxnLst>
                  <a:cxn ang="0">
                    <a:pos x="T0" y="T1"/>
                  </a:cxn>
                  <a:cxn ang="0">
                    <a:pos x="T2" y="T3"/>
                  </a:cxn>
                  <a:cxn ang="0">
                    <a:pos x="T4" y="T5"/>
                  </a:cxn>
                  <a:cxn ang="0">
                    <a:pos x="T6" y="T7"/>
                  </a:cxn>
                  <a:cxn ang="0">
                    <a:pos x="T8" y="T9"/>
                  </a:cxn>
                </a:cxnLst>
                <a:rect l="0" t="0" r="r" b="b"/>
                <a:pathLst>
                  <a:path w="502" h="322">
                    <a:moveTo>
                      <a:pt x="0" y="0"/>
                    </a:moveTo>
                    <a:lnTo>
                      <a:pt x="0" y="321"/>
                    </a:lnTo>
                    <a:lnTo>
                      <a:pt x="501" y="321"/>
                    </a:lnTo>
                    <a:lnTo>
                      <a:pt x="501" y="0"/>
                    </a:lnTo>
                    <a:lnTo>
                      <a:pt x="0" y="0"/>
                    </a:lnTo>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4" name="Freeform 390">
                <a:extLst>
                  <a:ext uri="{FF2B5EF4-FFF2-40B4-BE49-F238E27FC236}">
                    <a16:creationId xmlns:a16="http://schemas.microsoft.com/office/drawing/2014/main" xmlns="" id="{32ECB7EE-2105-F14A-B0EE-C2977489D37F}"/>
                  </a:ext>
                </a:extLst>
              </p:cNvPr>
              <p:cNvSpPr>
                <a:spLocks noChangeArrowheads="1"/>
              </p:cNvSpPr>
              <p:nvPr/>
            </p:nvSpPr>
            <p:spPr bwMode="auto">
              <a:xfrm>
                <a:off x="7421469" y="1980645"/>
                <a:ext cx="255588" cy="17463"/>
              </a:xfrm>
              <a:custGeom>
                <a:avLst/>
                <a:gdLst>
                  <a:gd name="T0" fmla="*/ 711 w 712"/>
                  <a:gd name="T1" fmla="*/ 49 h 50"/>
                  <a:gd name="T2" fmla="*/ 0 w 712"/>
                  <a:gd name="T3" fmla="*/ 49 h 50"/>
                  <a:gd name="T4" fmla="*/ 0 w 712"/>
                  <a:gd name="T5" fmla="*/ 0 h 50"/>
                  <a:gd name="T6" fmla="*/ 711 w 712"/>
                  <a:gd name="T7" fmla="*/ 0 h 50"/>
                  <a:gd name="T8" fmla="*/ 711 w 712"/>
                  <a:gd name="T9" fmla="*/ 49 h 50"/>
                </a:gdLst>
                <a:ahLst/>
                <a:cxnLst>
                  <a:cxn ang="0">
                    <a:pos x="T0" y="T1"/>
                  </a:cxn>
                  <a:cxn ang="0">
                    <a:pos x="T2" y="T3"/>
                  </a:cxn>
                  <a:cxn ang="0">
                    <a:pos x="T4" y="T5"/>
                  </a:cxn>
                  <a:cxn ang="0">
                    <a:pos x="T6" y="T7"/>
                  </a:cxn>
                  <a:cxn ang="0">
                    <a:pos x="T8" y="T9"/>
                  </a:cxn>
                </a:cxnLst>
                <a:rect l="0" t="0" r="r" b="b"/>
                <a:pathLst>
                  <a:path w="712" h="50">
                    <a:moveTo>
                      <a:pt x="711" y="49"/>
                    </a:moveTo>
                    <a:lnTo>
                      <a:pt x="0" y="49"/>
                    </a:lnTo>
                    <a:lnTo>
                      <a:pt x="0" y="0"/>
                    </a:lnTo>
                    <a:lnTo>
                      <a:pt x="711" y="0"/>
                    </a:lnTo>
                    <a:lnTo>
                      <a:pt x="711" y="49"/>
                    </a:lnTo>
                  </a:path>
                </a:pathLst>
              </a:custGeom>
              <a:solidFill>
                <a:schemeClr val="tx1"/>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5" name="Freeform 391">
                <a:extLst>
                  <a:ext uri="{FF2B5EF4-FFF2-40B4-BE49-F238E27FC236}">
                    <a16:creationId xmlns:a16="http://schemas.microsoft.com/office/drawing/2014/main" xmlns="" id="{21150654-5BC7-D847-B8E7-A3BC1EB43411}"/>
                  </a:ext>
                </a:extLst>
              </p:cNvPr>
              <p:cNvSpPr>
                <a:spLocks noChangeArrowheads="1"/>
              </p:cNvSpPr>
              <p:nvPr/>
            </p:nvSpPr>
            <p:spPr bwMode="auto">
              <a:xfrm>
                <a:off x="7772307" y="1804433"/>
                <a:ext cx="88900" cy="155575"/>
              </a:xfrm>
              <a:custGeom>
                <a:avLst/>
                <a:gdLst>
                  <a:gd name="T0" fmla="*/ 0 w 248"/>
                  <a:gd name="T1" fmla="*/ 0 h 432"/>
                  <a:gd name="T2" fmla="*/ 0 w 248"/>
                  <a:gd name="T3" fmla="*/ 431 h 432"/>
                  <a:gd name="T4" fmla="*/ 247 w 248"/>
                  <a:gd name="T5" fmla="*/ 431 h 432"/>
                  <a:gd name="T6" fmla="*/ 247 w 248"/>
                  <a:gd name="T7" fmla="*/ 0 h 432"/>
                  <a:gd name="T8" fmla="*/ 0 w 248"/>
                  <a:gd name="T9" fmla="*/ 0 h 432"/>
                </a:gdLst>
                <a:ahLst/>
                <a:cxnLst>
                  <a:cxn ang="0">
                    <a:pos x="T0" y="T1"/>
                  </a:cxn>
                  <a:cxn ang="0">
                    <a:pos x="T2" y="T3"/>
                  </a:cxn>
                  <a:cxn ang="0">
                    <a:pos x="T4" y="T5"/>
                  </a:cxn>
                  <a:cxn ang="0">
                    <a:pos x="T6" y="T7"/>
                  </a:cxn>
                  <a:cxn ang="0">
                    <a:pos x="T8" y="T9"/>
                  </a:cxn>
                </a:cxnLst>
                <a:rect l="0" t="0" r="r" b="b"/>
                <a:pathLst>
                  <a:path w="248" h="432">
                    <a:moveTo>
                      <a:pt x="0" y="0"/>
                    </a:moveTo>
                    <a:lnTo>
                      <a:pt x="0" y="431"/>
                    </a:lnTo>
                    <a:lnTo>
                      <a:pt x="247" y="431"/>
                    </a:lnTo>
                    <a:lnTo>
                      <a:pt x="247" y="0"/>
                    </a:lnTo>
                    <a:lnTo>
                      <a:pt x="0" y="0"/>
                    </a:lnTo>
                  </a:path>
                </a:pathLst>
              </a:custGeom>
              <a:solidFill>
                <a:srgbClr val="DCDCDC"/>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6" name="Freeform 392">
                <a:extLst>
                  <a:ext uri="{FF2B5EF4-FFF2-40B4-BE49-F238E27FC236}">
                    <a16:creationId xmlns:a16="http://schemas.microsoft.com/office/drawing/2014/main" xmlns="" id="{C83CFF91-F58D-F045-BA27-9AB48BAFEA19}"/>
                  </a:ext>
                </a:extLst>
              </p:cNvPr>
              <p:cNvSpPr>
                <a:spLocks noChangeArrowheads="1"/>
              </p:cNvSpPr>
              <p:nvPr/>
            </p:nvSpPr>
            <p:spPr bwMode="auto">
              <a:xfrm>
                <a:off x="7756432" y="1785383"/>
                <a:ext cx="123825" cy="190500"/>
              </a:xfrm>
              <a:custGeom>
                <a:avLst/>
                <a:gdLst>
                  <a:gd name="T0" fmla="*/ 0 w 342"/>
                  <a:gd name="T1" fmla="*/ 0 h 531"/>
                  <a:gd name="T2" fmla="*/ 0 w 342"/>
                  <a:gd name="T3" fmla="*/ 530 h 531"/>
                  <a:gd name="T4" fmla="*/ 341 w 342"/>
                  <a:gd name="T5" fmla="*/ 530 h 531"/>
                  <a:gd name="T6" fmla="*/ 341 w 342"/>
                  <a:gd name="T7" fmla="*/ 0 h 531"/>
                  <a:gd name="T8" fmla="*/ 0 w 342"/>
                  <a:gd name="T9" fmla="*/ 0 h 531"/>
                  <a:gd name="T10" fmla="*/ 292 w 342"/>
                  <a:gd name="T11" fmla="*/ 50 h 531"/>
                  <a:gd name="T12" fmla="*/ 292 w 342"/>
                  <a:gd name="T13" fmla="*/ 469 h 531"/>
                  <a:gd name="T14" fmla="*/ 45 w 342"/>
                  <a:gd name="T15" fmla="*/ 469 h 531"/>
                  <a:gd name="T16" fmla="*/ 45 w 342"/>
                  <a:gd name="T17" fmla="*/ 50 h 531"/>
                  <a:gd name="T18" fmla="*/ 292 w 342"/>
                  <a:gd name="T19" fmla="*/ 50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2" h="531">
                    <a:moveTo>
                      <a:pt x="0" y="0"/>
                    </a:moveTo>
                    <a:lnTo>
                      <a:pt x="0" y="530"/>
                    </a:lnTo>
                    <a:lnTo>
                      <a:pt x="341" y="530"/>
                    </a:lnTo>
                    <a:lnTo>
                      <a:pt x="341" y="0"/>
                    </a:lnTo>
                    <a:lnTo>
                      <a:pt x="0" y="0"/>
                    </a:lnTo>
                    <a:close/>
                    <a:moveTo>
                      <a:pt x="292" y="50"/>
                    </a:moveTo>
                    <a:lnTo>
                      <a:pt x="292" y="469"/>
                    </a:lnTo>
                    <a:lnTo>
                      <a:pt x="45" y="469"/>
                    </a:lnTo>
                    <a:lnTo>
                      <a:pt x="45" y="50"/>
                    </a:lnTo>
                    <a:lnTo>
                      <a:pt x="292" y="50"/>
                    </a:lnTo>
                    <a:close/>
                  </a:path>
                </a:pathLst>
              </a:custGeom>
              <a:solidFill>
                <a:schemeClr val="tx1"/>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7" name="Freeform 393">
                <a:extLst>
                  <a:ext uri="{FF2B5EF4-FFF2-40B4-BE49-F238E27FC236}">
                    <a16:creationId xmlns:a16="http://schemas.microsoft.com/office/drawing/2014/main" xmlns="" id="{295782DA-4FA4-124E-93E5-8605CD2E07DC}"/>
                  </a:ext>
                </a:extLst>
              </p:cNvPr>
              <p:cNvSpPr>
                <a:spLocks noChangeArrowheads="1"/>
              </p:cNvSpPr>
              <p:nvPr/>
            </p:nvSpPr>
            <p:spPr bwMode="auto">
              <a:xfrm>
                <a:off x="7811994" y="1958420"/>
                <a:ext cx="9525" cy="7938"/>
              </a:xfrm>
              <a:custGeom>
                <a:avLst/>
                <a:gdLst>
                  <a:gd name="T0" fmla="*/ 12 w 26"/>
                  <a:gd name="T1" fmla="*/ 21 h 22"/>
                  <a:gd name="T2" fmla="*/ 12 w 26"/>
                  <a:gd name="T3" fmla="*/ 21 h 22"/>
                  <a:gd name="T4" fmla="*/ 25 w 26"/>
                  <a:gd name="T5" fmla="*/ 12 h 22"/>
                  <a:gd name="T6" fmla="*/ 12 w 26"/>
                  <a:gd name="T7" fmla="*/ 0 h 22"/>
                  <a:gd name="T8" fmla="*/ 0 w 26"/>
                  <a:gd name="T9" fmla="*/ 12 h 22"/>
                  <a:gd name="T10" fmla="*/ 12 w 26"/>
                  <a:gd name="T11" fmla="*/ 21 h 22"/>
                </a:gdLst>
                <a:ahLst/>
                <a:cxnLst>
                  <a:cxn ang="0">
                    <a:pos x="T0" y="T1"/>
                  </a:cxn>
                  <a:cxn ang="0">
                    <a:pos x="T2" y="T3"/>
                  </a:cxn>
                  <a:cxn ang="0">
                    <a:pos x="T4" y="T5"/>
                  </a:cxn>
                  <a:cxn ang="0">
                    <a:pos x="T6" y="T7"/>
                  </a:cxn>
                  <a:cxn ang="0">
                    <a:pos x="T8" y="T9"/>
                  </a:cxn>
                  <a:cxn ang="0">
                    <a:pos x="T10" y="T11"/>
                  </a:cxn>
                </a:cxnLst>
                <a:rect l="0" t="0" r="r" b="b"/>
                <a:pathLst>
                  <a:path w="26" h="22">
                    <a:moveTo>
                      <a:pt x="12" y="21"/>
                    </a:moveTo>
                    <a:lnTo>
                      <a:pt x="12" y="21"/>
                    </a:lnTo>
                    <a:cubicBezTo>
                      <a:pt x="21" y="21"/>
                      <a:pt x="25" y="17"/>
                      <a:pt x="25" y="12"/>
                    </a:cubicBezTo>
                    <a:cubicBezTo>
                      <a:pt x="25" y="4"/>
                      <a:pt x="21" y="0"/>
                      <a:pt x="12" y="0"/>
                    </a:cubicBezTo>
                    <a:cubicBezTo>
                      <a:pt x="4" y="0"/>
                      <a:pt x="0" y="4"/>
                      <a:pt x="0" y="12"/>
                    </a:cubicBezTo>
                    <a:cubicBezTo>
                      <a:pt x="0" y="17"/>
                      <a:pt x="4" y="21"/>
                      <a:pt x="12" y="21"/>
                    </a:cubicBezTo>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grpSp>
        <p:sp>
          <p:nvSpPr>
            <p:cNvPr id="36" name="Rectangle 35">
              <a:extLst>
                <a:ext uri="{FF2B5EF4-FFF2-40B4-BE49-F238E27FC236}">
                  <a16:creationId xmlns:a16="http://schemas.microsoft.com/office/drawing/2014/main" xmlns="" id="{870ACE86-0ABE-1A4C-AA50-A4ECFEF216C7}"/>
                </a:ext>
              </a:extLst>
            </p:cNvPr>
            <p:cNvSpPr/>
            <p:nvPr/>
          </p:nvSpPr>
          <p:spPr>
            <a:xfrm>
              <a:off x="3308293" y="4404766"/>
              <a:ext cx="967922" cy="267766"/>
            </a:xfrm>
            <a:prstGeom prst="rect">
              <a:avLst/>
            </a:prstGeom>
          </p:spPr>
          <p:txBody>
            <a:bodyPr wrap="none">
              <a:spAutoFit/>
            </a:bodyPr>
            <a:lstStyle/>
            <a:p>
              <a:pPr algn="ctr">
                <a:lnSpc>
                  <a:spcPct val="95000"/>
                </a:lnSpc>
              </a:pPr>
              <a:r>
                <a:rPr lang="en-US" sz="1200" dirty="0"/>
                <a:t>Unmanaged</a:t>
              </a:r>
            </a:p>
          </p:txBody>
        </p:sp>
      </p:grpSp>
      <p:grpSp>
        <p:nvGrpSpPr>
          <p:cNvPr id="48" name="Group 47">
            <a:extLst>
              <a:ext uri="{FF2B5EF4-FFF2-40B4-BE49-F238E27FC236}">
                <a16:creationId xmlns:a16="http://schemas.microsoft.com/office/drawing/2014/main" xmlns="" id="{EC00F121-1ACC-F849-92CE-6E81D0E0011B}"/>
              </a:ext>
            </a:extLst>
          </p:cNvPr>
          <p:cNvGrpSpPr/>
          <p:nvPr/>
        </p:nvGrpSpPr>
        <p:grpSpPr>
          <a:xfrm>
            <a:off x="7210333" y="3760046"/>
            <a:ext cx="1081798" cy="1037542"/>
            <a:chOff x="4865126" y="3632030"/>
            <a:chExt cx="1081798" cy="1037542"/>
          </a:xfrm>
        </p:grpSpPr>
        <p:grpSp>
          <p:nvGrpSpPr>
            <p:cNvPr id="49" name="Group 48">
              <a:extLst>
                <a:ext uri="{FF2B5EF4-FFF2-40B4-BE49-F238E27FC236}">
                  <a16:creationId xmlns:a16="http://schemas.microsoft.com/office/drawing/2014/main" xmlns="" id="{86761589-EB60-4449-B1D1-9BD9806A7274}"/>
                </a:ext>
              </a:extLst>
            </p:cNvPr>
            <p:cNvGrpSpPr>
              <a:grpSpLocks noChangeAspect="1"/>
            </p:cNvGrpSpPr>
            <p:nvPr/>
          </p:nvGrpSpPr>
          <p:grpSpPr>
            <a:xfrm>
              <a:off x="4865126" y="3632030"/>
              <a:ext cx="1081798" cy="707476"/>
              <a:chOff x="7421469" y="1698070"/>
              <a:chExt cx="458788" cy="300038"/>
            </a:xfrm>
          </p:grpSpPr>
          <p:sp>
            <p:nvSpPr>
              <p:cNvPr id="51" name="Freeform 383">
                <a:extLst>
                  <a:ext uri="{FF2B5EF4-FFF2-40B4-BE49-F238E27FC236}">
                    <a16:creationId xmlns:a16="http://schemas.microsoft.com/office/drawing/2014/main" xmlns="" id="{DE8F7418-A113-C74C-B772-75D54DECE834}"/>
                  </a:ext>
                </a:extLst>
              </p:cNvPr>
              <p:cNvSpPr>
                <a:spLocks noChangeArrowheads="1"/>
              </p:cNvSpPr>
              <p:nvPr/>
            </p:nvSpPr>
            <p:spPr bwMode="auto">
              <a:xfrm>
                <a:off x="7557994" y="1713945"/>
                <a:ext cx="234950" cy="152400"/>
              </a:xfrm>
              <a:custGeom>
                <a:avLst/>
                <a:gdLst>
                  <a:gd name="T0" fmla="*/ 0 w 651"/>
                  <a:gd name="T1" fmla="*/ 0 h 424"/>
                  <a:gd name="T2" fmla="*/ 0 w 651"/>
                  <a:gd name="T3" fmla="*/ 423 h 424"/>
                  <a:gd name="T4" fmla="*/ 650 w 651"/>
                  <a:gd name="T5" fmla="*/ 423 h 424"/>
                  <a:gd name="T6" fmla="*/ 650 w 651"/>
                  <a:gd name="T7" fmla="*/ 0 h 424"/>
                  <a:gd name="T8" fmla="*/ 0 w 651"/>
                  <a:gd name="T9" fmla="*/ 0 h 424"/>
                </a:gdLst>
                <a:ahLst/>
                <a:cxnLst>
                  <a:cxn ang="0">
                    <a:pos x="T0" y="T1"/>
                  </a:cxn>
                  <a:cxn ang="0">
                    <a:pos x="T2" y="T3"/>
                  </a:cxn>
                  <a:cxn ang="0">
                    <a:pos x="T4" y="T5"/>
                  </a:cxn>
                  <a:cxn ang="0">
                    <a:pos x="T6" y="T7"/>
                  </a:cxn>
                  <a:cxn ang="0">
                    <a:pos x="T8" y="T9"/>
                  </a:cxn>
                </a:cxnLst>
                <a:rect l="0" t="0" r="r" b="b"/>
                <a:pathLst>
                  <a:path w="651" h="424">
                    <a:moveTo>
                      <a:pt x="0" y="0"/>
                    </a:moveTo>
                    <a:lnTo>
                      <a:pt x="0" y="423"/>
                    </a:lnTo>
                    <a:lnTo>
                      <a:pt x="650" y="423"/>
                    </a:lnTo>
                    <a:lnTo>
                      <a:pt x="650" y="0"/>
                    </a:lnTo>
                    <a:lnTo>
                      <a:pt x="0" y="0"/>
                    </a:lnTo>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2" name="Freeform 384">
                <a:extLst>
                  <a:ext uri="{FF2B5EF4-FFF2-40B4-BE49-F238E27FC236}">
                    <a16:creationId xmlns:a16="http://schemas.microsoft.com/office/drawing/2014/main" xmlns="" id="{13E424F4-A613-B14D-8596-DA628C9E4C58}"/>
                  </a:ext>
                </a:extLst>
              </p:cNvPr>
              <p:cNvSpPr>
                <a:spLocks noChangeArrowheads="1"/>
              </p:cNvSpPr>
              <p:nvPr/>
            </p:nvSpPr>
            <p:spPr bwMode="auto">
              <a:xfrm>
                <a:off x="7557994" y="1713945"/>
                <a:ext cx="234950" cy="152400"/>
              </a:xfrm>
              <a:custGeom>
                <a:avLst/>
                <a:gdLst>
                  <a:gd name="T0" fmla="*/ 0 w 651"/>
                  <a:gd name="T1" fmla="*/ 0 h 424"/>
                  <a:gd name="T2" fmla="*/ 0 w 651"/>
                  <a:gd name="T3" fmla="*/ 423 h 424"/>
                  <a:gd name="T4" fmla="*/ 650 w 651"/>
                  <a:gd name="T5" fmla="*/ 423 h 424"/>
                  <a:gd name="T6" fmla="*/ 650 w 651"/>
                  <a:gd name="T7" fmla="*/ 0 h 424"/>
                  <a:gd name="T8" fmla="*/ 0 w 651"/>
                  <a:gd name="T9" fmla="*/ 0 h 424"/>
                </a:gdLst>
                <a:ahLst/>
                <a:cxnLst>
                  <a:cxn ang="0">
                    <a:pos x="T0" y="T1"/>
                  </a:cxn>
                  <a:cxn ang="0">
                    <a:pos x="T2" y="T3"/>
                  </a:cxn>
                  <a:cxn ang="0">
                    <a:pos x="T4" y="T5"/>
                  </a:cxn>
                  <a:cxn ang="0">
                    <a:pos x="T6" y="T7"/>
                  </a:cxn>
                  <a:cxn ang="0">
                    <a:pos x="T8" y="T9"/>
                  </a:cxn>
                </a:cxnLst>
                <a:rect l="0" t="0" r="r" b="b"/>
                <a:pathLst>
                  <a:path w="651" h="424">
                    <a:moveTo>
                      <a:pt x="0" y="0"/>
                    </a:moveTo>
                    <a:lnTo>
                      <a:pt x="0" y="423"/>
                    </a:lnTo>
                    <a:lnTo>
                      <a:pt x="650" y="423"/>
                    </a:lnTo>
                    <a:lnTo>
                      <a:pt x="650" y="0"/>
                    </a:lnTo>
                    <a:lnTo>
                      <a:pt x="0" y="0"/>
                    </a:lnTo>
                  </a:path>
                </a:pathLst>
              </a:custGeom>
              <a:solidFill>
                <a:srgbClr val="FFFFFF"/>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3" name="Freeform 385">
                <a:extLst>
                  <a:ext uri="{FF2B5EF4-FFF2-40B4-BE49-F238E27FC236}">
                    <a16:creationId xmlns:a16="http://schemas.microsoft.com/office/drawing/2014/main" xmlns="" id="{1F8EC5D7-9F1F-D841-9A04-4C6CD0C8C9F3}"/>
                  </a:ext>
                </a:extLst>
              </p:cNvPr>
              <p:cNvSpPr>
                <a:spLocks noChangeArrowheads="1"/>
              </p:cNvSpPr>
              <p:nvPr/>
            </p:nvSpPr>
            <p:spPr bwMode="auto">
              <a:xfrm>
                <a:off x="7540532" y="1698070"/>
                <a:ext cx="269875" cy="219075"/>
              </a:xfrm>
              <a:custGeom>
                <a:avLst/>
                <a:gdLst>
                  <a:gd name="T0" fmla="*/ 748 w 749"/>
                  <a:gd name="T1" fmla="*/ 518 h 609"/>
                  <a:gd name="T2" fmla="*/ 748 w 749"/>
                  <a:gd name="T3" fmla="*/ 0 h 609"/>
                  <a:gd name="T4" fmla="*/ 0 w 749"/>
                  <a:gd name="T5" fmla="*/ 0 h 609"/>
                  <a:gd name="T6" fmla="*/ 0 w 749"/>
                  <a:gd name="T7" fmla="*/ 518 h 609"/>
                  <a:gd name="T8" fmla="*/ 255 w 749"/>
                  <a:gd name="T9" fmla="*/ 518 h 609"/>
                  <a:gd name="T10" fmla="*/ 255 w 749"/>
                  <a:gd name="T11" fmla="*/ 559 h 609"/>
                  <a:gd name="T12" fmla="*/ 185 w 749"/>
                  <a:gd name="T13" fmla="*/ 559 h 609"/>
                  <a:gd name="T14" fmla="*/ 185 w 749"/>
                  <a:gd name="T15" fmla="*/ 608 h 609"/>
                  <a:gd name="T16" fmla="*/ 559 w 749"/>
                  <a:gd name="T17" fmla="*/ 608 h 609"/>
                  <a:gd name="T18" fmla="*/ 559 w 749"/>
                  <a:gd name="T19" fmla="*/ 559 h 609"/>
                  <a:gd name="T20" fmla="*/ 493 w 749"/>
                  <a:gd name="T21" fmla="*/ 559 h 609"/>
                  <a:gd name="T22" fmla="*/ 493 w 749"/>
                  <a:gd name="T23" fmla="*/ 518 h 609"/>
                  <a:gd name="T24" fmla="*/ 748 w 749"/>
                  <a:gd name="T25" fmla="*/ 518 h 609"/>
                  <a:gd name="T26" fmla="*/ 49 w 749"/>
                  <a:gd name="T27" fmla="*/ 45 h 609"/>
                  <a:gd name="T28" fmla="*/ 699 w 749"/>
                  <a:gd name="T29" fmla="*/ 45 h 609"/>
                  <a:gd name="T30" fmla="*/ 699 w 749"/>
                  <a:gd name="T31" fmla="*/ 468 h 609"/>
                  <a:gd name="T32" fmla="*/ 49 w 749"/>
                  <a:gd name="T33" fmla="*/ 468 h 609"/>
                  <a:gd name="T34" fmla="*/ 49 w 749"/>
                  <a:gd name="T35" fmla="*/ 45 h 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49" h="609">
                    <a:moveTo>
                      <a:pt x="748" y="518"/>
                    </a:moveTo>
                    <a:lnTo>
                      <a:pt x="748" y="0"/>
                    </a:lnTo>
                    <a:lnTo>
                      <a:pt x="0" y="0"/>
                    </a:lnTo>
                    <a:lnTo>
                      <a:pt x="0" y="518"/>
                    </a:lnTo>
                    <a:lnTo>
                      <a:pt x="255" y="518"/>
                    </a:lnTo>
                    <a:lnTo>
                      <a:pt x="255" y="559"/>
                    </a:lnTo>
                    <a:lnTo>
                      <a:pt x="185" y="559"/>
                    </a:lnTo>
                    <a:lnTo>
                      <a:pt x="185" y="608"/>
                    </a:lnTo>
                    <a:lnTo>
                      <a:pt x="559" y="608"/>
                    </a:lnTo>
                    <a:lnTo>
                      <a:pt x="559" y="559"/>
                    </a:lnTo>
                    <a:lnTo>
                      <a:pt x="493" y="559"/>
                    </a:lnTo>
                    <a:lnTo>
                      <a:pt x="493" y="518"/>
                    </a:lnTo>
                    <a:lnTo>
                      <a:pt x="748" y="518"/>
                    </a:lnTo>
                    <a:close/>
                    <a:moveTo>
                      <a:pt x="49" y="45"/>
                    </a:moveTo>
                    <a:lnTo>
                      <a:pt x="699" y="45"/>
                    </a:lnTo>
                    <a:lnTo>
                      <a:pt x="699" y="468"/>
                    </a:lnTo>
                    <a:lnTo>
                      <a:pt x="49" y="468"/>
                    </a:lnTo>
                    <a:lnTo>
                      <a:pt x="49" y="45"/>
                    </a:lnTo>
                    <a:close/>
                  </a:path>
                </a:pathLst>
              </a:custGeom>
              <a:solidFill>
                <a:srgbClr val="C01818"/>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4" name="Freeform 386">
                <a:extLst>
                  <a:ext uri="{FF2B5EF4-FFF2-40B4-BE49-F238E27FC236}">
                    <a16:creationId xmlns:a16="http://schemas.microsoft.com/office/drawing/2014/main" xmlns="" id="{CB541693-4634-C84A-A806-8BA07C5AC4F0}"/>
                  </a:ext>
                </a:extLst>
              </p:cNvPr>
              <p:cNvSpPr>
                <a:spLocks noChangeArrowheads="1"/>
              </p:cNvSpPr>
              <p:nvPr/>
            </p:nvSpPr>
            <p:spPr bwMode="auto">
              <a:xfrm>
                <a:off x="7673882" y="1713945"/>
                <a:ext cx="117475" cy="152400"/>
              </a:xfrm>
              <a:custGeom>
                <a:avLst/>
                <a:gdLst>
                  <a:gd name="T0" fmla="*/ 325 w 326"/>
                  <a:gd name="T1" fmla="*/ 0 h 424"/>
                  <a:gd name="T2" fmla="*/ 0 w 326"/>
                  <a:gd name="T3" fmla="*/ 0 h 424"/>
                  <a:gd name="T4" fmla="*/ 0 w 326"/>
                  <a:gd name="T5" fmla="*/ 423 h 424"/>
                  <a:gd name="T6" fmla="*/ 325 w 326"/>
                  <a:gd name="T7" fmla="*/ 423 h 424"/>
                  <a:gd name="T8" fmla="*/ 325 w 326"/>
                  <a:gd name="T9" fmla="*/ 0 h 424"/>
                </a:gdLst>
                <a:ahLst/>
                <a:cxnLst>
                  <a:cxn ang="0">
                    <a:pos x="T0" y="T1"/>
                  </a:cxn>
                  <a:cxn ang="0">
                    <a:pos x="T2" y="T3"/>
                  </a:cxn>
                  <a:cxn ang="0">
                    <a:pos x="T4" y="T5"/>
                  </a:cxn>
                  <a:cxn ang="0">
                    <a:pos x="T6" y="T7"/>
                  </a:cxn>
                  <a:cxn ang="0">
                    <a:pos x="T8" y="T9"/>
                  </a:cxn>
                </a:cxnLst>
                <a:rect l="0" t="0" r="r" b="b"/>
                <a:pathLst>
                  <a:path w="326" h="424">
                    <a:moveTo>
                      <a:pt x="325" y="0"/>
                    </a:moveTo>
                    <a:lnTo>
                      <a:pt x="0" y="0"/>
                    </a:lnTo>
                    <a:lnTo>
                      <a:pt x="0" y="423"/>
                    </a:lnTo>
                    <a:lnTo>
                      <a:pt x="325" y="423"/>
                    </a:lnTo>
                    <a:lnTo>
                      <a:pt x="325" y="0"/>
                    </a:lnTo>
                  </a:path>
                </a:pathLst>
              </a:custGeom>
              <a:solidFill>
                <a:srgbClr val="D9D9D9"/>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5" name="Freeform 387">
                <a:extLst>
                  <a:ext uri="{FF2B5EF4-FFF2-40B4-BE49-F238E27FC236}">
                    <a16:creationId xmlns:a16="http://schemas.microsoft.com/office/drawing/2014/main" xmlns="" id="{66A42C8D-6183-1A47-9EE1-685513FF0D76}"/>
                  </a:ext>
                </a:extLst>
              </p:cNvPr>
              <p:cNvSpPr>
                <a:spLocks noChangeArrowheads="1"/>
              </p:cNvSpPr>
              <p:nvPr/>
            </p:nvSpPr>
            <p:spPr bwMode="auto">
              <a:xfrm>
                <a:off x="7673882" y="1713945"/>
                <a:ext cx="117475" cy="152400"/>
              </a:xfrm>
              <a:custGeom>
                <a:avLst/>
                <a:gdLst>
                  <a:gd name="T0" fmla="*/ 325 w 326"/>
                  <a:gd name="T1" fmla="*/ 0 h 424"/>
                  <a:gd name="T2" fmla="*/ 0 w 326"/>
                  <a:gd name="T3" fmla="*/ 0 h 424"/>
                  <a:gd name="T4" fmla="*/ 0 w 326"/>
                  <a:gd name="T5" fmla="*/ 423 h 424"/>
                  <a:gd name="T6" fmla="*/ 325 w 326"/>
                  <a:gd name="T7" fmla="*/ 423 h 424"/>
                  <a:gd name="T8" fmla="*/ 325 w 326"/>
                  <a:gd name="T9" fmla="*/ 0 h 424"/>
                </a:gdLst>
                <a:ahLst/>
                <a:cxnLst>
                  <a:cxn ang="0">
                    <a:pos x="T0" y="T1"/>
                  </a:cxn>
                  <a:cxn ang="0">
                    <a:pos x="T2" y="T3"/>
                  </a:cxn>
                  <a:cxn ang="0">
                    <a:pos x="T4" y="T5"/>
                  </a:cxn>
                  <a:cxn ang="0">
                    <a:pos x="T6" y="T7"/>
                  </a:cxn>
                  <a:cxn ang="0">
                    <a:pos x="T8" y="T9"/>
                  </a:cxn>
                </a:cxnLst>
                <a:rect l="0" t="0" r="r" b="b"/>
                <a:pathLst>
                  <a:path w="326" h="424">
                    <a:moveTo>
                      <a:pt x="325" y="0"/>
                    </a:moveTo>
                    <a:lnTo>
                      <a:pt x="0" y="0"/>
                    </a:lnTo>
                    <a:lnTo>
                      <a:pt x="0" y="423"/>
                    </a:lnTo>
                    <a:lnTo>
                      <a:pt x="325" y="423"/>
                    </a:lnTo>
                    <a:lnTo>
                      <a:pt x="325" y="0"/>
                    </a:lnTo>
                  </a:path>
                </a:pathLst>
              </a:custGeom>
              <a:solidFill>
                <a:srgbClr val="D9D9D9"/>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6" name="Freeform 388">
                <a:extLst>
                  <a:ext uri="{FF2B5EF4-FFF2-40B4-BE49-F238E27FC236}">
                    <a16:creationId xmlns:a16="http://schemas.microsoft.com/office/drawing/2014/main" xmlns="" id="{531581B6-F5E2-2642-8777-B110057B6E54}"/>
                  </a:ext>
                </a:extLst>
              </p:cNvPr>
              <p:cNvSpPr>
                <a:spLocks noChangeArrowheads="1"/>
              </p:cNvSpPr>
              <p:nvPr/>
            </p:nvSpPr>
            <p:spPr bwMode="auto">
              <a:xfrm>
                <a:off x="7442107" y="1823483"/>
                <a:ext cx="215900" cy="150812"/>
              </a:xfrm>
              <a:custGeom>
                <a:avLst/>
                <a:gdLst>
                  <a:gd name="T0" fmla="*/ 600 w 601"/>
                  <a:gd name="T1" fmla="*/ 419 h 420"/>
                  <a:gd name="T2" fmla="*/ 0 w 601"/>
                  <a:gd name="T3" fmla="*/ 419 h 420"/>
                  <a:gd name="T4" fmla="*/ 0 w 601"/>
                  <a:gd name="T5" fmla="*/ 0 h 420"/>
                  <a:gd name="T6" fmla="*/ 600 w 601"/>
                  <a:gd name="T7" fmla="*/ 0 h 420"/>
                  <a:gd name="T8" fmla="*/ 600 w 601"/>
                  <a:gd name="T9" fmla="*/ 419 h 420"/>
                  <a:gd name="T10" fmla="*/ 49 w 601"/>
                  <a:gd name="T11" fmla="*/ 370 h 420"/>
                  <a:gd name="T12" fmla="*/ 550 w 601"/>
                  <a:gd name="T13" fmla="*/ 370 h 420"/>
                  <a:gd name="T14" fmla="*/ 550 w 601"/>
                  <a:gd name="T15" fmla="*/ 49 h 420"/>
                  <a:gd name="T16" fmla="*/ 49 w 601"/>
                  <a:gd name="T17" fmla="*/ 49 h 420"/>
                  <a:gd name="T18" fmla="*/ 49 w 601"/>
                  <a:gd name="T19" fmla="*/ 370 h 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01" h="420">
                    <a:moveTo>
                      <a:pt x="600" y="419"/>
                    </a:moveTo>
                    <a:lnTo>
                      <a:pt x="0" y="419"/>
                    </a:lnTo>
                    <a:lnTo>
                      <a:pt x="0" y="0"/>
                    </a:lnTo>
                    <a:lnTo>
                      <a:pt x="600" y="0"/>
                    </a:lnTo>
                    <a:lnTo>
                      <a:pt x="600" y="419"/>
                    </a:lnTo>
                    <a:close/>
                    <a:moveTo>
                      <a:pt x="49" y="370"/>
                    </a:moveTo>
                    <a:lnTo>
                      <a:pt x="550" y="370"/>
                    </a:lnTo>
                    <a:lnTo>
                      <a:pt x="550" y="49"/>
                    </a:lnTo>
                    <a:lnTo>
                      <a:pt x="49" y="49"/>
                    </a:lnTo>
                    <a:lnTo>
                      <a:pt x="49" y="370"/>
                    </a:lnTo>
                    <a:close/>
                  </a:path>
                </a:pathLst>
              </a:custGeom>
              <a:solidFill>
                <a:srgbClr val="C01818"/>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7" name="Freeform 389">
                <a:extLst>
                  <a:ext uri="{FF2B5EF4-FFF2-40B4-BE49-F238E27FC236}">
                    <a16:creationId xmlns:a16="http://schemas.microsoft.com/office/drawing/2014/main" xmlns="" id="{A00E9757-CC97-F04E-A0AB-E0D5DB1E0170}"/>
                  </a:ext>
                </a:extLst>
              </p:cNvPr>
              <p:cNvSpPr>
                <a:spLocks noChangeArrowheads="1"/>
              </p:cNvSpPr>
              <p:nvPr/>
            </p:nvSpPr>
            <p:spPr bwMode="auto">
              <a:xfrm>
                <a:off x="7459569" y="1840945"/>
                <a:ext cx="180975" cy="115888"/>
              </a:xfrm>
              <a:custGeom>
                <a:avLst/>
                <a:gdLst>
                  <a:gd name="T0" fmla="*/ 0 w 502"/>
                  <a:gd name="T1" fmla="*/ 0 h 322"/>
                  <a:gd name="T2" fmla="*/ 0 w 502"/>
                  <a:gd name="T3" fmla="*/ 321 h 322"/>
                  <a:gd name="T4" fmla="*/ 501 w 502"/>
                  <a:gd name="T5" fmla="*/ 321 h 322"/>
                  <a:gd name="T6" fmla="*/ 501 w 502"/>
                  <a:gd name="T7" fmla="*/ 0 h 322"/>
                  <a:gd name="T8" fmla="*/ 0 w 502"/>
                  <a:gd name="T9" fmla="*/ 0 h 322"/>
                </a:gdLst>
                <a:ahLst/>
                <a:cxnLst>
                  <a:cxn ang="0">
                    <a:pos x="T0" y="T1"/>
                  </a:cxn>
                  <a:cxn ang="0">
                    <a:pos x="T2" y="T3"/>
                  </a:cxn>
                  <a:cxn ang="0">
                    <a:pos x="T4" y="T5"/>
                  </a:cxn>
                  <a:cxn ang="0">
                    <a:pos x="T6" y="T7"/>
                  </a:cxn>
                  <a:cxn ang="0">
                    <a:pos x="T8" y="T9"/>
                  </a:cxn>
                </a:cxnLst>
                <a:rect l="0" t="0" r="r" b="b"/>
                <a:pathLst>
                  <a:path w="502" h="322">
                    <a:moveTo>
                      <a:pt x="0" y="0"/>
                    </a:moveTo>
                    <a:lnTo>
                      <a:pt x="0" y="321"/>
                    </a:lnTo>
                    <a:lnTo>
                      <a:pt x="501" y="321"/>
                    </a:lnTo>
                    <a:lnTo>
                      <a:pt x="501" y="0"/>
                    </a:lnTo>
                    <a:lnTo>
                      <a:pt x="0" y="0"/>
                    </a:lnTo>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8" name="Freeform 390">
                <a:extLst>
                  <a:ext uri="{FF2B5EF4-FFF2-40B4-BE49-F238E27FC236}">
                    <a16:creationId xmlns:a16="http://schemas.microsoft.com/office/drawing/2014/main" xmlns="" id="{B322782E-930C-AD45-ACF1-8A3C4CC4FFD2}"/>
                  </a:ext>
                </a:extLst>
              </p:cNvPr>
              <p:cNvSpPr>
                <a:spLocks noChangeArrowheads="1"/>
              </p:cNvSpPr>
              <p:nvPr/>
            </p:nvSpPr>
            <p:spPr bwMode="auto">
              <a:xfrm>
                <a:off x="7421469" y="1980645"/>
                <a:ext cx="255588" cy="17463"/>
              </a:xfrm>
              <a:custGeom>
                <a:avLst/>
                <a:gdLst>
                  <a:gd name="T0" fmla="*/ 711 w 712"/>
                  <a:gd name="T1" fmla="*/ 49 h 50"/>
                  <a:gd name="T2" fmla="*/ 0 w 712"/>
                  <a:gd name="T3" fmla="*/ 49 h 50"/>
                  <a:gd name="T4" fmla="*/ 0 w 712"/>
                  <a:gd name="T5" fmla="*/ 0 h 50"/>
                  <a:gd name="T6" fmla="*/ 711 w 712"/>
                  <a:gd name="T7" fmla="*/ 0 h 50"/>
                  <a:gd name="T8" fmla="*/ 711 w 712"/>
                  <a:gd name="T9" fmla="*/ 49 h 50"/>
                </a:gdLst>
                <a:ahLst/>
                <a:cxnLst>
                  <a:cxn ang="0">
                    <a:pos x="T0" y="T1"/>
                  </a:cxn>
                  <a:cxn ang="0">
                    <a:pos x="T2" y="T3"/>
                  </a:cxn>
                  <a:cxn ang="0">
                    <a:pos x="T4" y="T5"/>
                  </a:cxn>
                  <a:cxn ang="0">
                    <a:pos x="T6" y="T7"/>
                  </a:cxn>
                  <a:cxn ang="0">
                    <a:pos x="T8" y="T9"/>
                  </a:cxn>
                </a:cxnLst>
                <a:rect l="0" t="0" r="r" b="b"/>
                <a:pathLst>
                  <a:path w="712" h="50">
                    <a:moveTo>
                      <a:pt x="711" y="49"/>
                    </a:moveTo>
                    <a:lnTo>
                      <a:pt x="0" y="49"/>
                    </a:lnTo>
                    <a:lnTo>
                      <a:pt x="0" y="0"/>
                    </a:lnTo>
                    <a:lnTo>
                      <a:pt x="711" y="0"/>
                    </a:lnTo>
                    <a:lnTo>
                      <a:pt x="711" y="49"/>
                    </a:lnTo>
                  </a:path>
                </a:pathLst>
              </a:custGeom>
              <a:solidFill>
                <a:srgbClr val="C01818"/>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9" name="Freeform 391">
                <a:extLst>
                  <a:ext uri="{FF2B5EF4-FFF2-40B4-BE49-F238E27FC236}">
                    <a16:creationId xmlns:a16="http://schemas.microsoft.com/office/drawing/2014/main" xmlns="" id="{B4CFC87E-30B8-EE42-8F94-95F01E5D8616}"/>
                  </a:ext>
                </a:extLst>
              </p:cNvPr>
              <p:cNvSpPr>
                <a:spLocks noChangeArrowheads="1"/>
              </p:cNvSpPr>
              <p:nvPr/>
            </p:nvSpPr>
            <p:spPr bwMode="auto">
              <a:xfrm>
                <a:off x="7772307" y="1804433"/>
                <a:ext cx="88900" cy="155575"/>
              </a:xfrm>
              <a:custGeom>
                <a:avLst/>
                <a:gdLst>
                  <a:gd name="T0" fmla="*/ 0 w 248"/>
                  <a:gd name="T1" fmla="*/ 0 h 432"/>
                  <a:gd name="T2" fmla="*/ 0 w 248"/>
                  <a:gd name="T3" fmla="*/ 431 h 432"/>
                  <a:gd name="T4" fmla="*/ 247 w 248"/>
                  <a:gd name="T5" fmla="*/ 431 h 432"/>
                  <a:gd name="T6" fmla="*/ 247 w 248"/>
                  <a:gd name="T7" fmla="*/ 0 h 432"/>
                  <a:gd name="T8" fmla="*/ 0 w 248"/>
                  <a:gd name="T9" fmla="*/ 0 h 432"/>
                </a:gdLst>
                <a:ahLst/>
                <a:cxnLst>
                  <a:cxn ang="0">
                    <a:pos x="T0" y="T1"/>
                  </a:cxn>
                  <a:cxn ang="0">
                    <a:pos x="T2" y="T3"/>
                  </a:cxn>
                  <a:cxn ang="0">
                    <a:pos x="T4" y="T5"/>
                  </a:cxn>
                  <a:cxn ang="0">
                    <a:pos x="T6" y="T7"/>
                  </a:cxn>
                  <a:cxn ang="0">
                    <a:pos x="T8" y="T9"/>
                  </a:cxn>
                </a:cxnLst>
                <a:rect l="0" t="0" r="r" b="b"/>
                <a:pathLst>
                  <a:path w="248" h="432">
                    <a:moveTo>
                      <a:pt x="0" y="0"/>
                    </a:moveTo>
                    <a:lnTo>
                      <a:pt x="0" y="431"/>
                    </a:lnTo>
                    <a:lnTo>
                      <a:pt x="247" y="431"/>
                    </a:lnTo>
                    <a:lnTo>
                      <a:pt x="247" y="0"/>
                    </a:lnTo>
                    <a:lnTo>
                      <a:pt x="0" y="0"/>
                    </a:lnTo>
                  </a:path>
                </a:pathLst>
              </a:custGeom>
              <a:solidFill>
                <a:srgbClr val="DCDCDC"/>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0" name="Freeform 392">
                <a:extLst>
                  <a:ext uri="{FF2B5EF4-FFF2-40B4-BE49-F238E27FC236}">
                    <a16:creationId xmlns:a16="http://schemas.microsoft.com/office/drawing/2014/main" xmlns="" id="{1E9FD947-0BF3-A348-B977-8A1951F44813}"/>
                  </a:ext>
                </a:extLst>
              </p:cNvPr>
              <p:cNvSpPr>
                <a:spLocks noChangeArrowheads="1"/>
              </p:cNvSpPr>
              <p:nvPr/>
            </p:nvSpPr>
            <p:spPr bwMode="auto">
              <a:xfrm>
                <a:off x="7756432" y="1785383"/>
                <a:ext cx="123825" cy="190500"/>
              </a:xfrm>
              <a:custGeom>
                <a:avLst/>
                <a:gdLst>
                  <a:gd name="T0" fmla="*/ 0 w 342"/>
                  <a:gd name="T1" fmla="*/ 0 h 531"/>
                  <a:gd name="T2" fmla="*/ 0 w 342"/>
                  <a:gd name="T3" fmla="*/ 530 h 531"/>
                  <a:gd name="T4" fmla="*/ 341 w 342"/>
                  <a:gd name="T5" fmla="*/ 530 h 531"/>
                  <a:gd name="T6" fmla="*/ 341 w 342"/>
                  <a:gd name="T7" fmla="*/ 0 h 531"/>
                  <a:gd name="T8" fmla="*/ 0 w 342"/>
                  <a:gd name="T9" fmla="*/ 0 h 531"/>
                  <a:gd name="T10" fmla="*/ 292 w 342"/>
                  <a:gd name="T11" fmla="*/ 50 h 531"/>
                  <a:gd name="T12" fmla="*/ 292 w 342"/>
                  <a:gd name="T13" fmla="*/ 469 h 531"/>
                  <a:gd name="T14" fmla="*/ 45 w 342"/>
                  <a:gd name="T15" fmla="*/ 469 h 531"/>
                  <a:gd name="T16" fmla="*/ 45 w 342"/>
                  <a:gd name="T17" fmla="*/ 50 h 531"/>
                  <a:gd name="T18" fmla="*/ 292 w 342"/>
                  <a:gd name="T19" fmla="*/ 50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2" h="531">
                    <a:moveTo>
                      <a:pt x="0" y="0"/>
                    </a:moveTo>
                    <a:lnTo>
                      <a:pt x="0" y="530"/>
                    </a:lnTo>
                    <a:lnTo>
                      <a:pt x="341" y="530"/>
                    </a:lnTo>
                    <a:lnTo>
                      <a:pt x="341" y="0"/>
                    </a:lnTo>
                    <a:lnTo>
                      <a:pt x="0" y="0"/>
                    </a:lnTo>
                    <a:close/>
                    <a:moveTo>
                      <a:pt x="292" y="50"/>
                    </a:moveTo>
                    <a:lnTo>
                      <a:pt x="292" y="469"/>
                    </a:lnTo>
                    <a:lnTo>
                      <a:pt x="45" y="469"/>
                    </a:lnTo>
                    <a:lnTo>
                      <a:pt x="45" y="50"/>
                    </a:lnTo>
                    <a:lnTo>
                      <a:pt x="292" y="50"/>
                    </a:lnTo>
                    <a:close/>
                  </a:path>
                </a:pathLst>
              </a:custGeom>
              <a:solidFill>
                <a:srgbClr val="C01818"/>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1" name="Freeform 393">
                <a:extLst>
                  <a:ext uri="{FF2B5EF4-FFF2-40B4-BE49-F238E27FC236}">
                    <a16:creationId xmlns:a16="http://schemas.microsoft.com/office/drawing/2014/main" xmlns="" id="{4A6F6B8A-C35F-D042-BE55-18820D2D9F45}"/>
                  </a:ext>
                </a:extLst>
              </p:cNvPr>
              <p:cNvSpPr>
                <a:spLocks noChangeArrowheads="1"/>
              </p:cNvSpPr>
              <p:nvPr/>
            </p:nvSpPr>
            <p:spPr bwMode="auto">
              <a:xfrm>
                <a:off x="7811994" y="1958420"/>
                <a:ext cx="9525" cy="7938"/>
              </a:xfrm>
              <a:custGeom>
                <a:avLst/>
                <a:gdLst>
                  <a:gd name="T0" fmla="*/ 12 w 26"/>
                  <a:gd name="T1" fmla="*/ 21 h 22"/>
                  <a:gd name="T2" fmla="*/ 12 w 26"/>
                  <a:gd name="T3" fmla="*/ 21 h 22"/>
                  <a:gd name="T4" fmla="*/ 25 w 26"/>
                  <a:gd name="T5" fmla="*/ 12 h 22"/>
                  <a:gd name="T6" fmla="*/ 12 w 26"/>
                  <a:gd name="T7" fmla="*/ 0 h 22"/>
                  <a:gd name="T8" fmla="*/ 0 w 26"/>
                  <a:gd name="T9" fmla="*/ 12 h 22"/>
                  <a:gd name="T10" fmla="*/ 12 w 26"/>
                  <a:gd name="T11" fmla="*/ 21 h 22"/>
                </a:gdLst>
                <a:ahLst/>
                <a:cxnLst>
                  <a:cxn ang="0">
                    <a:pos x="T0" y="T1"/>
                  </a:cxn>
                  <a:cxn ang="0">
                    <a:pos x="T2" y="T3"/>
                  </a:cxn>
                  <a:cxn ang="0">
                    <a:pos x="T4" y="T5"/>
                  </a:cxn>
                  <a:cxn ang="0">
                    <a:pos x="T6" y="T7"/>
                  </a:cxn>
                  <a:cxn ang="0">
                    <a:pos x="T8" y="T9"/>
                  </a:cxn>
                  <a:cxn ang="0">
                    <a:pos x="T10" y="T11"/>
                  </a:cxn>
                </a:cxnLst>
                <a:rect l="0" t="0" r="r" b="b"/>
                <a:pathLst>
                  <a:path w="26" h="22">
                    <a:moveTo>
                      <a:pt x="12" y="21"/>
                    </a:moveTo>
                    <a:lnTo>
                      <a:pt x="12" y="21"/>
                    </a:lnTo>
                    <a:cubicBezTo>
                      <a:pt x="21" y="21"/>
                      <a:pt x="25" y="17"/>
                      <a:pt x="25" y="12"/>
                    </a:cubicBezTo>
                    <a:cubicBezTo>
                      <a:pt x="25" y="4"/>
                      <a:pt x="21" y="0"/>
                      <a:pt x="12" y="0"/>
                    </a:cubicBezTo>
                    <a:cubicBezTo>
                      <a:pt x="4" y="0"/>
                      <a:pt x="0" y="4"/>
                      <a:pt x="0" y="12"/>
                    </a:cubicBezTo>
                    <a:cubicBezTo>
                      <a:pt x="0" y="17"/>
                      <a:pt x="4" y="21"/>
                      <a:pt x="12" y="21"/>
                    </a:cubicBezTo>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grpSp>
        <p:sp>
          <p:nvSpPr>
            <p:cNvPr id="50" name="Rectangle 49">
              <a:extLst>
                <a:ext uri="{FF2B5EF4-FFF2-40B4-BE49-F238E27FC236}">
                  <a16:creationId xmlns:a16="http://schemas.microsoft.com/office/drawing/2014/main" xmlns="" id="{F6CBB6C7-32E7-B541-AB53-C4820B139C4B}"/>
                </a:ext>
              </a:extLst>
            </p:cNvPr>
            <p:cNvSpPr/>
            <p:nvPr/>
          </p:nvSpPr>
          <p:spPr>
            <a:xfrm>
              <a:off x="5040428" y="4401806"/>
              <a:ext cx="854721" cy="267766"/>
            </a:xfrm>
            <a:prstGeom prst="rect">
              <a:avLst/>
            </a:prstGeom>
          </p:spPr>
          <p:txBody>
            <a:bodyPr wrap="none">
              <a:spAutoFit/>
            </a:bodyPr>
            <a:lstStyle/>
            <a:p>
              <a:pPr algn="ctr">
                <a:lnSpc>
                  <a:spcPct val="95000"/>
                </a:lnSpc>
              </a:pPr>
              <a:r>
                <a:rPr lang="en-US" sz="1200" dirty="0"/>
                <a:t>Managed</a:t>
              </a:r>
            </a:p>
          </p:txBody>
        </p:sp>
      </p:grpSp>
      <p:grpSp>
        <p:nvGrpSpPr>
          <p:cNvPr id="2" name="Group 1">
            <a:extLst>
              <a:ext uri="{FF2B5EF4-FFF2-40B4-BE49-F238E27FC236}">
                <a16:creationId xmlns:a16="http://schemas.microsoft.com/office/drawing/2014/main" xmlns="" id="{2BBEBC94-DC57-8541-ACE2-D00CCBF757CB}"/>
              </a:ext>
            </a:extLst>
          </p:cNvPr>
          <p:cNvGrpSpPr/>
          <p:nvPr/>
        </p:nvGrpSpPr>
        <p:grpSpPr>
          <a:xfrm>
            <a:off x="3572907" y="1257414"/>
            <a:ext cx="2210085" cy="394976"/>
            <a:chOff x="4333146" y="1257414"/>
            <a:chExt cx="2210085" cy="394976"/>
          </a:xfrm>
        </p:grpSpPr>
        <p:cxnSp>
          <p:nvCxnSpPr>
            <p:cNvPr id="71" name="Straight Connector 70">
              <a:extLst>
                <a:ext uri="{FF2B5EF4-FFF2-40B4-BE49-F238E27FC236}">
                  <a16:creationId xmlns:a16="http://schemas.microsoft.com/office/drawing/2014/main" xmlns="" id="{4426B83C-707A-A140-B322-F936013E57C7}"/>
                </a:ext>
              </a:extLst>
            </p:cNvPr>
            <p:cNvCxnSpPr>
              <a:cxnSpLocks/>
            </p:cNvCxnSpPr>
            <p:nvPr/>
          </p:nvCxnSpPr>
          <p:spPr>
            <a:xfrm flipH="1">
              <a:off x="4333146" y="1257414"/>
              <a:ext cx="2210085" cy="0"/>
            </a:xfrm>
            <a:prstGeom prst="line">
              <a:avLst/>
            </a:prstGeom>
            <a:noFill/>
            <a:ln w="22225" cap="flat">
              <a:solidFill>
                <a:srgbClr val="FFC000"/>
              </a:solidFill>
              <a:prstDash val="sysDash"/>
              <a:miter/>
              <a:headEnd type="oval" w="lg" len="lg"/>
              <a:tailEnd type="oval" w="lg" len="lg"/>
            </a:ln>
          </p:spPr>
        </p:cxnSp>
        <p:sp>
          <p:nvSpPr>
            <p:cNvPr id="74" name="TextBox 73">
              <a:extLst>
                <a:ext uri="{FF2B5EF4-FFF2-40B4-BE49-F238E27FC236}">
                  <a16:creationId xmlns:a16="http://schemas.microsoft.com/office/drawing/2014/main" xmlns="" id="{D84277C7-7F2A-CA41-8E33-181C70333D45}"/>
                </a:ext>
              </a:extLst>
            </p:cNvPr>
            <p:cNvSpPr txBox="1"/>
            <p:nvPr/>
          </p:nvSpPr>
          <p:spPr>
            <a:xfrm>
              <a:off x="4554672" y="1330158"/>
              <a:ext cx="1132962" cy="322232"/>
            </a:xfrm>
            <a:prstGeom prst="rect">
              <a:avLst/>
            </a:prstGeom>
          </p:spPr>
          <p:txBody>
            <a:bodyPr vert="horz" wrap="square" lIns="68580" tIns="34290" rIns="68580" bIns="34290" rtlCol="0" anchor="ctr">
              <a:noAutofit/>
            </a:bodyPr>
            <a:lstStyle/>
            <a:p>
              <a:pPr>
                <a:defRPr/>
              </a:pPr>
              <a:r>
                <a:rPr lang="en-US" sz="1050" b="1" kern="0" dirty="0">
                  <a:solidFill>
                    <a:srgbClr val="FFC000"/>
                  </a:solidFill>
                </a:rPr>
                <a:t>McAfee</a:t>
              </a:r>
            </a:p>
            <a:p>
              <a:pPr>
                <a:defRPr/>
              </a:pPr>
              <a:r>
                <a:rPr lang="en-US" sz="1050" b="1" kern="0" dirty="0">
                  <a:solidFill>
                    <a:srgbClr val="FFC000"/>
                  </a:solidFill>
                </a:rPr>
                <a:t>Lightning Link</a:t>
              </a:r>
            </a:p>
          </p:txBody>
        </p:sp>
      </p:grpSp>
      <p:sp>
        <p:nvSpPr>
          <p:cNvPr id="75" name="Line 8">
            <a:extLst>
              <a:ext uri="{FF2B5EF4-FFF2-40B4-BE49-F238E27FC236}">
                <a16:creationId xmlns:a16="http://schemas.microsoft.com/office/drawing/2014/main" xmlns="" id="{7EA39E9D-E4D0-FC44-8DDD-379D5826573E}"/>
              </a:ext>
            </a:extLst>
          </p:cNvPr>
          <p:cNvSpPr>
            <a:spLocks noChangeShapeType="1"/>
          </p:cNvSpPr>
          <p:nvPr/>
        </p:nvSpPr>
        <p:spPr bwMode="gray">
          <a:xfrm rot="10800000" flipH="1" flipV="1">
            <a:off x="6978193" y="1996431"/>
            <a:ext cx="827317" cy="1700333"/>
          </a:xfrm>
          <a:prstGeom prst="line">
            <a:avLst/>
          </a:prstGeom>
          <a:noFill/>
          <a:ln w="22225" cap="rnd">
            <a:solidFill>
              <a:schemeClr val="accent4"/>
            </a:solidFill>
            <a:prstDash val="sysDash"/>
            <a:round/>
            <a:headEnd type="oval" w="med" len="med"/>
            <a:tailEnd type="oval" w="med" len="med"/>
          </a:ln>
          <a:effectLst/>
        </p:spPr>
        <p:txBody>
          <a:bodyPr wrap="none" lIns="0" tIns="0" rIns="0" bIns="0">
            <a:noAutofit/>
          </a:bodyPr>
          <a:lstStyle/>
          <a:p>
            <a:endParaRPr lang="en-US" sz="1350" kern="0" dirty="0">
              <a:solidFill>
                <a:srgbClr val="000000"/>
              </a:solidFill>
              <a:latin typeface="Calibri"/>
            </a:endParaRPr>
          </a:p>
        </p:txBody>
      </p:sp>
      <p:sp>
        <p:nvSpPr>
          <p:cNvPr id="76" name="Line 8">
            <a:extLst>
              <a:ext uri="{FF2B5EF4-FFF2-40B4-BE49-F238E27FC236}">
                <a16:creationId xmlns:a16="http://schemas.microsoft.com/office/drawing/2014/main" xmlns="" id="{C2032C6B-81CE-A343-A248-302EFBE5CB54}"/>
              </a:ext>
            </a:extLst>
          </p:cNvPr>
          <p:cNvSpPr>
            <a:spLocks noChangeShapeType="1"/>
          </p:cNvSpPr>
          <p:nvPr/>
        </p:nvSpPr>
        <p:spPr bwMode="gray">
          <a:xfrm rot="10800000" flipV="1">
            <a:off x="6147489" y="2002511"/>
            <a:ext cx="824666" cy="1694253"/>
          </a:xfrm>
          <a:prstGeom prst="line">
            <a:avLst/>
          </a:prstGeom>
          <a:noFill/>
          <a:ln w="22225" cap="rnd">
            <a:solidFill>
              <a:schemeClr val="accent4"/>
            </a:solidFill>
            <a:prstDash val="sysDash"/>
            <a:round/>
            <a:headEnd type="oval" w="med" len="med"/>
            <a:tailEnd type="oval" w="med" len="med"/>
          </a:ln>
          <a:effectLst/>
        </p:spPr>
        <p:txBody>
          <a:bodyPr wrap="none" lIns="0" tIns="0" rIns="0" bIns="0">
            <a:noAutofit/>
          </a:bodyPr>
          <a:lstStyle/>
          <a:p>
            <a:endParaRPr lang="en-US" sz="1350" kern="0" dirty="0">
              <a:solidFill>
                <a:srgbClr val="000000"/>
              </a:solidFill>
              <a:latin typeface="Calibri"/>
            </a:endParaRPr>
          </a:p>
        </p:txBody>
      </p:sp>
      <p:sp>
        <p:nvSpPr>
          <p:cNvPr id="110" name="Freeform 163">
            <a:extLst>
              <a:ext uri="{FF2B5EF4-FFF2-40B4-BE49-F238E27FC236}">
                <a16:creationId xmlns:a16="http://schemas.microsoft.com/office/drawing/2014/main" xmlns="" id="{42D8CFF6-78D3-7645-B301-43F6B0E92125}"/>
              </a:ext>
            </a:extLst>
          </p:cNvPr>
          <p:cNvSpPr>
            <a:spLocks noChangeAspect="1"/>
          </p:cNvSpPr>
          <p:nvPr/>
        </p:nvSpPr>
        <p:spPr bwMode="auto">
          <a:xfrm>
            <a:off x="1188691" y="618664"/>
            <a:ext cx="2345428" cy="1303016"/>
          </a:xfrm>
          <a:custGeom>
            <a:avLst/>
            <a:gdLst>
              <a:gd name="T0" fmla="*/ 103 w 684"/>
              <a:gd name="T1" fmla="*/ 191 h 377"/>
              <a:gd name="T2" fmla="*/ 1 w 684"/>
              <a:gd name="T3" fmla="*/ 274 h 377"/>
              <a:gd name="T4" fmla="*/ 23 w 684"/>
              <a:gd name="T5" fmla="*/ 342 h 377"/>
              <a:gd name="T6" fmla="*/ 128 w 684"/>
              <a:gd name="T7" fmla="*/ 377 h 377"/>
              <a:gd name="T8" fmla="*/ 128 w 684"/>
              <a:gd name="T9" fmla="*/ 377 h 377"/>
              <a:gd name="T10" fmla="*/ 139 w 684"/>
              <a:gd name="T11" fmla="*/ 377 h 377"/>
              <a:gd name="T12" fmla="*/ 141 w 684"/>
              <a:gd name="T13" fmla="*/ 377 h 377"/>
              <a:gd name="T14" fmla="*/ 525 w 684"/>
              <a:gd name="T15" fmla="*/ 377 h 377"/>
              <a:gd name="T16" fmla="*/ 532 w 684"/>
              <a:gd name="T17" fmla="*/ 377 h 377"/>
              <a:gd name="T18" fmla="*/ 683 w 684"/>
              <a:gd name="T19" fmla="*/ 254 h 377"/>
              <a:gd name="T20" fmla="*/ 576 w 684"/>
              <a:gd name="T21" fmla="*/ 131 h 377"/>
              <a:gd name="T22" fmla="*/ 562 w 684"/>
              <a:gd name="T23" fmla="*/ 130 h 377"/>
              <a:gd name="T24" fmla="*/ 560 w 684"/>
              <a:gd name="T25" fmla="*/ 117 h 377"/>
              <a:gd name="T26" fmla="*/ 426 w 684"/>
              <a:gd name="T27" fmla="*/ 1 h 377"/>
              <a:gd name="T28" fmla="*/ 408 w 684"/>
              <a:gd name="T29" fmla="*/ 0 h 377"/>
              <a:gd name="T30" fmla="*/ 272 w 684"/>
              <a:gd name="T31" fmla="*/ 88 h 377"/>
              <a:gd name="T32" fmla="*/ 260 w 684"/>
              <a:gd name="T33" fmla="*/ 107 h 377"/>
              <a:gd name="T34" fmla="*/ 248 w 684"/>
              <a:gd name="T35" fmla="*/ 103 h 377"/>
              <a:gd name="T36" fmla="*/ 211 w 684"/>
              <a:gd name="T37" fmla="*/ 99 h 377"/>
              <a:gd name="T38" fmla="*/ 126 w 684"/>
              <a:gd name="T39" fmla="*/ 176 h 377"/>
              <a:gd name="T40" fmla="*/ 124 w 684"/>
              <a:gd name="T41" fmla="*/ 192 h 377"/>
              <a:gd name="T42" fmla="*/ 107 w 684"/>
              <a:gd name="T43" fmla="*/ 191 h 377"/>
              <a:gd name="T44" fmla="*/ 103 w 684"/>
              <a:gd name="T45" fmla="*/ 191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84" h="377">
                <a:moveTo>
                  <a:pt x="103" y="191"/>
                </a:moveTo>
                <a:cubicBezTo>
                  <a:pt x="73" y="191"/>
                  <a:pt x="5" y="199"/>
                  <a:pt x="1" y="274"/>
                </a:cubicBezTo>
                <a:cubicBezTo>
                  <a:pt x="0" y="303"/>
                  <a:pt x="7" y="325"/>
                  <a:pt x="23" y="342"/>
                </a:cubicBezTo>
                <a:cubicBezTo>
                  <a:pt x="53" y="374"/>
                  <a:pt x="106" y="377"/>
                  <a:pt x="128" y="377"/>
                </a:cubicBezTo>
                <a:cubicBezTo>
                  <a:pt x="128" y="377"/>
                  <a:pt x="128" y="377"/>
                  <a:pt x="128" y="377"/>
                </a:cubicBezTo>
                <a:cubicBezTo>
                  <a:pt x="135" y="377"/>
                  <a:pt x="139" y="377"/>
                  <a:pt x="139" y="377"/>
                </a:cubicBezTo>
                <a:cubicBezTo>
                  <a:pt x="141" y="377"/>
                  <a:pt x="141" y="377"/>
                  <a:pt x="141" y="377"/>
                </a:cubicBezTo>
                <a:cubicBezTo>
                  <a:pt x="525" y="377"/>
                  <a:pt x="525" y="377"/>
                  <a:pt x="525" y="377"/>
                </a:cubicBezTo>
                <a:cubicBezTo>
                  <a:pt x="526" y="377"/>
                  <a:pt x="528" y="377"/>
                  <a:pt x="532" y="377"/>
                </a:cubicBezTo>
                <a:cubicBezTo>
                  <a:pt x="567" y="377"/>
                  <a:pt x="683" y="368"/>
                  <a:pt x="683" y="254"/>
                </a:cubicBezTo>
                <a:cubicBezTo>
                  <a:pt x="683" y="248"/>
                  <a:pt x="684" y="136"/>
                  <a:pt x="576" y="131"/>
                </a:cubicBezTo>
                <a:cubicBezTo>
                  <a:pt x="562" y="130"/>
                  <a:pt x="562" y="130"/>
                  <a:pt x="562" y="130"/>
                </a:cubicBezTo>
                <a:cubicBezTo>
                  <a:pt x="560" y="117"/>
                  <a:pt x="560" y="117"/>
                  <a:pt x="560" y="117"/>
                </a:cubicBezTo>
                <a:cubicBezTo>
                  <a:pt x="559" y="113"/>
                  <a:pt x="534" y="8"/>
                  <a:pt x="426" y="1"/>
                </a:cubicBezTo>
                <a:cubicBezTo>
                  <a:pt x="420" y="0"/>
                  <a:pt x="414" y="0"/>
                  <a:pt x="408" y="0"/>
                </a:cubicBezTo>
                <a:cubicBezTo>
                  <a:pt x="327" y="0"/>
                  <a:pt x="304" y="37"/>
                  <a:pt x="272" y="88"/>
                </a:cubicBezTo>
                <a:cubicBezTo>
                  <a:pt x="260" y="107"/>
                  <a:pt x="260" y="107"/>
                  <a:pt x="260" y="107"/>
                </a:cubicBezTo>
                <a:cubicBezTo>
                  <a:pt x="248" y="103"/>
                  <a:pt x="248" y="103"/>
                  <a:pt x="248" y="103"/>
                </a:cubicBezTo>
                <a:cubicBezTo>
                  <a:pt x="247" y="103"/>
                  <a:pt x="232" y="99"/>
                  <a:pt x="211" y="99"/>
                </a:cubicBezTo>
                <a:cubicBezTo>
                  <a:pt x="161" y="99"/>
                  <a:pt x="132" y="125"/>
                  <a:pt x="126" y="176"/>
                </a:cubicBezTo>
                <a:cubicBezTo>
                  <a:pt x="124" y="192"/>
                  <a:pt x="124" y="192"/>
                  <a:pt x="124" y="192"/>
                </a:cubicBezTo>
                <a:cubicBezTo>
                  <a:pt x="107" y="191"/>
                  <a:pt x="107" y="191"/>
                  <a:pt x="107" y="191"/>
                </a:cubicBezTo>
                <a:cubicBezTo>
                  <a:pt x="107" y="191"/>
                  <a:pt x="105" y="191"/>
                  <a:pt x="103" y="191"/>
                </a:cubicBezTo>
                <a:close/>
              </a:path>
            </a:pathLst>
          </a:custGeom>
          <a:solidFill>
            <a:schemeClr val="accent2">
              <a:lumMod val="20000"/>
              <a:lumOff val="80000"/>
            </a:schemeClr>
          </a:solidFill>
          <a:ln w="28575">
            <a:noFill/>
            <a:round/>
            <a:headEnd/>
            <a:tailEnd/>
          </a:ln>
        </p:spPr>
        <p:txBody>
          <a:bodyPr vert="horz" wrap="square" lIns="91440" tIns="45720" rIns="91440" bIns="45720" numCol="1" anchor="b" anchorCtr="0" compatLnSpc="1">
            <a:prstTxWarp prst="textNoShape">
              <a:avLst/>
            </a:prstTxWarp>
          </a:bodyPr>
          <a:lstStyle/>
          <a:p>
            <a:pPr algn="ctr"/>
            <a:r>
              <a:rPr lang="en-US" b="1" dirty="0">
                <a:solidFill>
                  <a:schemeClr val="bg2"/>
                </a:solidFill>
              </a:rPr>
              <a:t>M</a:t>
            </a:r>
            <a:r>
              <a:rPr lang="en-US" b="1" dirty="0"/>
              <a:t>VISION Cloud</a:t>
            </a:r>
          </a:p>
          <a:p>
            <a:pPr algn="ctr"/>
            <a:endParaRPr lang="en-US" dirty="0"/>
          </a:p>
        </p:txBody>
      </p:sp>
      <p:grpSp>
        <p:nvGrpSpPr>
          <p:cNvPr id="108" name="Group 4">
            <a:extLst>
              <a:ext uri="{FF2B5EF4-FFF2-40B4-BE49-F238E27FC236}">
                <a16:creationId xmlns:a16="http://schemas.microsoft.com/office/drawing/2014/main" xmlns="" id="{4D52071D-BE70-EE41-B7E0-AAC2A142D423}"/>
              </a:ext>
            </a:extLst>
          </p:cNvPr>
          <p:cNvGrpSpPr>
            <a:grpSpLocks noChangeAspect="1"/>
          </p:cNvGrpSpPr>
          <p:nvPr/>
        </p:nvGrpSpPr>
        <p:grpSpPr bwMode="auto">
          <a:xfrm>
            <a:off x="6839372" y="1129365"/>
            <a:ext cx="329479" cy="428009"/>
            <a:chOff x="3352" y="1077"/>
            <a:chExt cx="1050" cy="1364"/>
          </a:xfrm>
        </p:grpSpPr>
        <p:sp>
          <p:nvSpPr>
            <p:cNvPr id="109" name="Freeform 5">
              <a:extLst>
                <a:ext uri="{FF2B5EF4-FFF2-40B4-BE49-F238E27FC236}">
                  <a16:creationId xmlns:a16="http://schemas.microsoft.com/office/drawing/2014/main" xmlns="" id="{6C234C57-2925-014E-B2DB-04613F1A4253}"/>
                </a:ext>
              </a:extLst>
            </p:cNvPr>
            <p:cNvSpPr>
              <a:spLocks/>
            </p:cNvSpPr>
            <p:nvPr/>
          </p:nvSpPr>
          <p:spPr bwMode="auto">
            <a:xfrm>
              <a:off x="3424" y="1149"/>
              <a:ext cx="906" cy="1220"/>
            </a:xfrm>
            <a:custGeom>
              <a:avLst/>
              <a:gdLst>
                <a:gd name="T0" fmla="*/ 0 w 906"/>
                <a:gd name="T1" fmla="*/ 1220 h 1220"/>
                <a:gd name="T2" fmla="*/ 0 w 906"/>
                <a:gd name="T3" fmla="*/ 0 h 1220"/>
                <a:gd name="T4" fmla="*/ 676 w 906"/>
                <a:gd name="T5" fmla="*/ 0 h 1220"/>
                <a:gd name="T6" fmla="*/ 676 w 906"/>
                <a:gd name="T7" fmla="*/ 230 h 1220"/>
                <a:gd name="T8" fmla="*/ 906 w 906"/>
                <a:gd name="T9" fmla="*/ 230 h 1220"/>
                <a:gd name="T10" fmla="*/ 906 w 906"/>
                <a:gd name="T11" fmla="*/ 1220 h 1220"/>
                <a:gd name="T12" fmla="*/ 0 w 906"/>
                <a:gd name="T13" fmla="*/ 1220 h 1220"/>
              </a:gdLst>
              <a:ahLst/>
              <a:cxnLst>
                <a:cxn ang="0">
                  <a:pos x="T0" y="T1"/>
                </a:cxn>
                <a:cxn ang="0">
                  <a:pos x="T2" y="T3"/>
                </a:cxn>
                <a:cxn ang="0">
                  <a:pos x="T4" y="T5"/>
                </a:cxn>
                <a:cxn ang="0">
                  <a:pos x="T6" y="T7"/>
                </a:cxn>
                <a:cxn ang="0">
                  <a:pos x="T8" y="T9"/>
                </a:cxn>
                <a:cxn ang="0">
                  <a:pos x="T10" y="T11"/>
                </a:cxn>
                <a:cxn ang="0">
                  <a:pos x="T12" y="T13"/>
                </a:cxn>
              </a:cxnLst>
              <a:rect l="0" t="0" r="r" b="b"/>
              <a:pathLst>
                <a:path w="906" h="1220">
                  <a:moveTo>
                    <a:pt x="0" y="1220"/>
                  </a:moveTo>
                  <a:lnTo>
                    <a:pt x="0" y="0"/>
                  </a:lnTo>
                  <a:lnTo>
                    <a:pt x="676" y="0"/>
                  </a:lnTo>
                  <a:lnTo>
                    <a:pt x="676" y="230"/>
                  </a:lnTo>
                  <a:lnTo>
                    <a:pt x="906" y="230"/>
                  </a:lnTo>
                  <a:lnTo>
                    <a:pt x="906" y="1220"/>
                  </a:lnTo>
                  <a:lnTo>
                    <a:pt x="0" y="122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111" name="Freeform 6">
              <a:extLst>
                <a:ext uri="{FF2B5EF4-FFF2-40B4-BE49-F238E27FC236}">
                  <a16:creationId xmlns:a16="http://schemas.microsoft.com/office/drawing/2014/main" xmlns="" id="{F4FBC8E4-A38E-B04F-8262-A5F759EFE0AA}"/>
                </a:ext>
              </a:extLst>
            </p:cNvPr>
            <p:cNvSpPr>
              <a:spLocks/>
            </p:cNvSpPr>
            <p:nvPr/>
          </p:nvSpPr>
          <p:spPr bwMode="auto">
            <a:xfrm>
              <a:off x="3877" y="1149"/>
              <a:ext cx="453" cy="1220"/>
            </a:xfrm>
            <a:custGeom>
              <a:avLst/>
              <a:gdLst>
                <a:gd name="T0" fmla="*/ 223 w 453"/>
                <a:gd name="T1" fmla="*/ 230 h 1220"/>
                <a:gd name="T2" fmla="*/ 223 w 453"/>
                <a:gd name="T3" fmla="*/ 0 h 1220"/>
                <a:gd name="T4" fmla="*/ 0 w 453"/>
                <a:gd name="T5" fmla="*/ 0 h 1220"/>
                <a:gd name="T6" fmla="*/ 0 w 453"/>
                <a:gd name="T7" fmla="*/ 1220 h 1220"/>
                <a:gd name="T8" fmla="*/ 453 w 453"/>
                <a:gd name="T9" fmla="*/ 1220 h 1220"/>
                <a:gd name="T10" fmla="*/ 453 w 453"/>
                <a:gd name="T11" fmla="*/ 230 h 1220"/>
                <a:gd name="T12" fmla="*/ 223 w 453"/>
                <a:gd name="T13" fmla="*/ 230 h 1220"/>
              </a:gdLst>
              <a:ahLst/>
              <a:cxnLst>
                <a:cxn ang="0">
                  <a:pos x="T0" y="T1"/>
                </a:cxn>
                <a:cxn ang="0">
                  <a:pos x="T2" y="T3"/>
                </a:cxn>
                <a:cxn ang="0">
                  <a:pos x="T4" y="T5"/>
                </a:cxn>
                <a:cxn ang="0">
                  <a:pos x="T6" y="T7"/>
                </a:cxn>
                <a:cxn ang="0">
                  <a:pos x="T8" y="T9"/>
                </a:cxn>
                <a:cxn ang="0">
                  <a:pos x="T10" y="T11"/>
                </a:cxn>
                <a:cxn ang="0">
                  <a:pos x="T12" y="T13"/>
                </a:cxn>
              </a:cxnLst>
              <a:rect l="0" t="0" r="r" b="b"/>
              <a:pathLst>
                <a:path w="453" h="1220">
                  <a:moveTo>
                    <a:pt x="223" y="230"/>
                  </a:moveTo>
                  <a:lnTo>
                    <a:pt x="223" y="0"/>
                  </a:lnTo>
                  <a:lnTo>
                    <a:pt x="0" y="0"/>
                  </a:lnTo>
                  <a:lnTo>
                    <a:pt x="0" y="1220"/>
                  </a:lnTo>
                  <a:lnTo>
                    <a:pt x="453" y="1220"/>
                  </a:lnTo>
                  <a:lnTo>
                    <a:pt x="453" y="230"/>
                  </a:lnTo>
                  <a:lnTo>
                    <a:pt x="223" y="230"/>
                  </a:lnTo>
                  <a:close/>
                </a:path>
              </a:pathLst>
            </a:custGeom>
            <a:solidFill>
              <a:schemeClr val="bg1">
                <a:lumMod val="8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112" name="Freeform 8">
              <a:extLst>
                <a:ext uri="{FF2B5EF4-FFF2-40B4-BE49-F238E27FC236}">
                  <a16:creationId xmlns:a16="http://schemas.microsoft.com/office/drawing/2014/main" xmlns="" id="{020DE2E8-6108-C34C-8305-F8EED355FE54}"/>
                </a:ext>
              </a:extLst>
            </p:cNvPr>
            <p:cNvSpPr>
              <a:spLocks noEditPoints="1"/>
            </p:cNvSpPr>
            <p:nvPr/>
          </p:nvSpPr>
          <p:spPr bwMode="auto">
            <a:xfrm>
              <a:off x="3352" y="1077"/>
              <a:ext cx="1050" cy="1364"/>
            </a:xfrm>
            <a:custGeom>
              <a:avLst/>
              <a:gdLst>
                <a:gd name="T0" fmla="*/ 803 w 1050"/>
                <a:gd name="T1" fmla="*/ 0 h 1364"/>
                <a:gd name="T2" fmla="*/ 0 w 1050"/>
                <a:gd name="T3" fmla="*/ 0 h 1364"/>
                <a:gd name="T4" fmla="*/ 0 w 1050"/>
                <a:gd name="T5" fmla="*/ 1364 h 1364"/>
                <a:gd name="T6" fmla="*/ 1050 w 1050"/>
                <a:gd name="T7" fmla="*/ 1364 h 1364"/>
                <a:gd name="T8" fmla="*/ 1050 w 1050"/>
                <a:gd name="T9" fmla="*/ 247 h 1364"/>
                <a:gd name="T10" fmla="*/ 803 w 1050"/>
                <a:gd name="T11" fmla="*/ 0 h 1364"/>
                <a:gd name="T12" fmla="*/ 72 w 1050"/>
                <a:gd name="T13" fmla="*/ 1292 h 1364"/>
                <a:gd name="T14" fmla="*/ 72 w 1050"/>
                <a:gd name="T15" fmla="*/ 72 h 1364"/>
                <a:gd name="T16" fmla="*/ 748 w 1050"/>
                <a:gd name="T17" fmla="*/ 72 h 1364"/>
                <a:gd name="T18" fmla="*/ 748 w 1050"/>
                <a:gd name="T19" fmla="*/ 302 h 1364"/>
                <a:gd name="T20" fmla="*/ 978 w 1050"/>
                <a:gd name="T21" fmla="*/ 302 h 1364"/>
                <a:gd name="T22" fmla="*/ 978 w 1050"/>
                <a:gd name="T23" fmla="*/ 1292 h 1364"/>
                <a:gd name="T24" fmla="*/ 72 w 1050"/>
                <a:gd name="T25" fmla="*/ 1292 h 1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50" h="1364">
                  <a:moveTo>
                    <a:pt x="803" y="0"/>
                  </a:moveTo>
                  <a:lnTo>
                    <a:pt x="0" y="0"/>
                  </a:lnTo>
                  <a:lnTo>
                    <a:pt x="0" y="1364"/>
                  </a:lnTo>
                  <a:lnTo>
                    <a:pt x="1050" y="1364"/>
                  </a:lnTo>
                  <a:lnTo>
                    <a:pt x="1050" y="247"/>
                  </a:lnTo>
                  <a:lnTo>
                    <a:pt x="803" y="0"/>
                  </a:lnTo>
                  <a:close/>
                  <a:moveTo>
                    <a:pt x="72" y="1292"/>
                  </a:moveTo>
                  <a:lnTo>
                    <a:pt x="72" y="72"/>
                  </a:lnTo>
                  <a:lnTo>
                    <a:pt x="748" y="72"/>
                  </a:lnTo>
                  <a:lnTo>
                    <a:pt x="748" y="302"/>
                  </a:lnTo>
                  <a:lnTo>
                    <a:pt x="978" y="302"/>
                  </a:lnTo>
                  <a:lnTo>
                    <a:pt x="978" y="1292"/>
                  </a:lnTo>
                  <a:lnTo>
                    <a:pt x="72" y="1292"/>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grpSp>
      <p:grpSp>
        <p:nvGrpSpPr>
          <p:cNvPr id="113" name="Group 112">
            <a:extLst>
              <a:ext uri="{FF2B5EF4-FFF2-40B4-BE49-F238E27FC236}">
                <a16:creationId xmlns:a16="http://schemas.microsoft.com/office/drawing/2014/main" xmlns="" id="{0684D5BF-A761-014E-BE1B-C9504E709586}"/>
              </a:ext>
            </a:extLst>
          </p:cNvPr>
          <p:cNvGrpSpPr/>
          <p:nvPr/>
        </p:nvGrpSpPr>
        <p:grpSpPr>
          <a:xfrm>
            <a:off x="8247213" y="358860"/>
            <a:ext cx="577844" cy="568319"/>
            <a:chOff x="1071563" y="1689100"/>
            <a:chExt cx="288925" cy="284163"/>
          </a:xfrm>
        </p:grpSpPr>
        <p:sp>
          <p:nvSpPr>
            <p:cNvPr id="114" name="Freeform 143">
              <a:extLst>
                <a:ext uri="{FF2B5EF4-FFF2-40B4-BE49-F238E27FC236}">
                  <a16:creationId xmlns:a16="http://schemas.microsoft.com/office/drawing/2014/main" xmlns="" id="{A68EC4EB-9072-8545-8A92-7C44DE61A9CC}"/>
                </a:ext>
              </a:extLst>
            </p:cNvPr>
            <p:cNvSpPr>
              <a:spLocks/>
            </p:cNvSpPr>
            <p:nvPr/>
          </p:nvSpPr>
          <p:spPr bwMode="auto">
            <a:xfrm>
              <a:off x="1089025" y="1703388"/>
              <a:ext cx="254000" cy="257175"/>
            </a:xfrm>
            <a:custGeom>
              <a:avLst/>
              <a:gdLst>
                <a:gd name="T0" fmla="*/ 42 w 638"/>
                <a:gd name="T1" fmla="*/ 492 h 648"/>
                <a:gd name="T2" fmla="*/ 193 w 638"/>
                <a:gd name="T3" fmla="*/ 437 h 648"/>
                <a:gd name="T4" fmla="*/ 150 w 638"/>
                <a:gd name="T5" fmla="*/ 167 h 648"/>
                <a:gd name="T6" fmla="*/ 318 w 638"/>
                <a:gd name="T7" fmla="*/ 0 h 648"/>
                <a:gd name="T8" fmla="*/ 486 w 638"/>
                <a:gd name="T9" fmla="*/ 168 h 648"/>
                <a:gd name="T10" fmla="*/ 454 w 638"/>
                <a:gd name="T11" fmla="*/ 441 h 648"/>
                <a:gd name="T12" fmla="*/ 596 w 638"/>
                <a:gd name="T13" fmla="*/ 492 h 648"/>
                <a:gd name="T14" fmla="*/ 638 w 638"/>
                <a:gd name="T15" fmla="*/ 648 h 648"/>
                <a:gd name="T16" fmla="*/ 0 w 638"/>
                <a:gd name="T17" fmla="*/ 648 h 648"/>
                <a:gd name="T18" fmla="*/ 42 w 638"/>
                <a:gd name="T19" fmla="*/ 492 h 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8" h="648">
                  <a:moveTo>
                    <a:pt x="42" y="492"/>
                  </a:moveTo>
                  <a:cubicBezTo>
                    <a:pt x="193" y="437"/>
                    <a:pt x="193" y="437"/>
                    <a:pt x="193" y="437"/>
                  </a:cubicBezTo>
                  <a:cubicBezTo>
                    <a:pt x="150" y="167"/>
                    <a:pt x="150" y="167"/>
                    <a:pt x="150" y="167"/>
                  </a:cubicBezTo>
                  <a:cubicBezTo>
                    <a:pt x="150" y="75"/>
                    <a:pt x="226" y="0"/>
                    <a:pt x="318" y="0"/>
                  </a:cubicBezTo>
                  <a:cubicBezTo>
                    <a:pt x="410" y="0"/>
                    <a:pt x="485" y="75"/>
                    <a:pt x="486" y="168"/>
                  </a:cubicBezTo>
                  <a:cubicBezTo>
                    <a:pt x="454" y="441"/>
                    <a:pt x="454" y="441"/>
                    <a:pt x="454" y="441"/>
                  </a:cubicBezTo>
                  <a:cubicBezTo>
                    <a:pt x="596" y="492"/>
                    <a:pt x="596" y="492"/>
                    <a:pt x="596" y="492"/>
                  </a:cubicBezTo>
                  <a:cubicBezTo>
                    <a:pt x="638" y="648"/>
                    <a:pt x="638" y="648"/>
                    <a:pt x="638" y="648"/>
                  </a:cubicBezTo>
                  <a:cubicBezTo>
                    <a:pt x="0" y="648"/>
                    <a:pt x="0" y="648"/>
                    <a:pt x="0" y="648"/>
                  </a:cubicBezTo>
                  <a:lnTo>
                    <a:pt x="42" y="49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115" name="Freeform 144">
              <a:extLst>
                <a:ext uri="{FF2B5EF4-FFF2-40B4-BE49-F238E27FC236}">
                  <a16:creationId xmlns:a16="http://schemas.microsoft.com/office/drawing/2014/main" xmlns="" id="{7A44C673-FAB8-7C4D-B345-41B11710CFCE}"/>
                </a:ext>
              </a:extLst>
            </p:cNvPr>
            <p:cNvSpPr>
              <a:spLocks/>
            </p:cNvSpPr>
            <p:nvPr/>
          </p:nvSpPr>
          <p:spPr bwMode="auto">
            <a:xfrm>
              <a:off x="1217613" y="1703388"/>
              <a:ext cx="125413" cy="257175"/>
            </a:xfrm>
            <a:custGeom>
              <a:avLst/>
              <a:gdLst>
                <a:gd name="T0" fmla="*/ 4 w 316"/>
                <a:gd name="T1" fmla="*/ 126 h 648"/>
                <a:gd name="T2" fmla="*/ 132 w 316"/>
                <a:gd name="T3" fmla="*/ 171 h 648"/>
                <a:gd name="T4" fmla="*/ 138 w 316"/>
                <a:gd name="T5" fmla="*/ 175 h 648"/>
                <a:gd name="T6" fmla="*/ 138 w 316"/>
                <a:gd name="T7" fmla="*/ 183 h 648"/>
                <a:gd name="T8" fmla="*/ 123 w 316"/>
                <a:gd name="T9" fmla="*/ 301 h 648"/>
                <a:gd name="T10" fmla="*/ 123 w 316"/>
                <a:gd name="T11" fmla="*/ 302 h 648"/>
                <a:gd name="T12" fmla="*/ 0 w 316"/>
                <a:gd name="T13" fmla="*/ 432 h 648"/>
                <a:gd name="T14" fmla="*/ 0 w 316"/>
                <a:gd name="T15" fmla="*/ 648 h 648"/>
                <a:gd name="T16" fmla="*/ 316 w 316"/>
                <a:gd name="T17" fmla="*/ 648 h 648"/>
                <a:gd name="T18" fmla="*/ 274 w 316"/>
                <a:gd name="T19" fmla="*/ 492 h 648"/>
                <a:gd name="T20" fmla="*/ 132 w 316"/>
                <a:gd name="T21" fmla="*/ 441 h 648"/>
                <a:gd name="T22" fmla="*/ 164 w 316"/>
                <a:gd name="T23" fmla="*/ 168 h 648"/>
                <a:gd name="T24" fmla="*/ 0 w 316"/>
                <a:gd name="T25" fmla="*/ 0 h 648"/>
                <a:gd name="T26" fmla="*/ 0 w 316"/>
                <a:gd name="T27" fmla="*/ 126 h 648"/>
                <a:gd name="T28" fmla="*/ 4 w 316"/>
                <a:gd name="T29" fmla="*/ 126 h 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16" h="648">
                  <a:moveTo>
                    <a:pt x="4" y="126"/>
                  </a:moveTo>
                  <a:cubicBezTo>
                    <a:pt x="51" y="126"/>
                    <a:pt x="94" y="143"/>
                    <a:pt x="132" y="171"/>
                  </a:cubicBezTo>
                  <a:cubicBezTo>
                    <a:pt x="138" y="175"/>
                    <a:pt x="138" y="175"/>
                    <a:pt x="138" y="175"/>
                  </a:cubicBezTo>
                  <a:cubicBezTo>
                    <a:pt x="138" y="183"/>
                    <a:pt x="138" y="183"/>
                    <a:pt x="138" y="183"/>
                  </a:cubicBezTo>
                  <a:cubicBezTo>
                    <a:pt x="140" y="262"/>
                    <a:pt x="124" y="300"/>
                    <a:pt x="123" y="301"/>
                  </a:cubicBezTo>
                  <a:cubicBezTo>
                    <a:pt x="123" y="302"/>
                    <a:pt x="123" y="302"/>
                    <a:pt x="123" y="302"/>
                  </a:cubicBezTo>
                  <a:cubicBezTo>
                    <a:pt x="81" y="421"/>
                    <a:pt x="13" y="432"/>
                    <a:pt x="0" y="432"/>
                  </a:cubicBezTo>
                  <a:cubicBezTo>
                    <a:pt x="0" y="648"/>
                    <a:pt x="0" y="648"/>
                    <a:pt x="0" y="648"/>
                  </a:cubicBezTo>
                  <a:cubicBezTo>
                    <a:pt x="316" y="648"/>
                    <a:pt x="316" y="648"/>
                    <a:pt x="316" y="648"/>
                  </a:cubicBezTo>
                  <a:cubicBezTo>
                    <a:pt x="274" y="492"/>
                    <a:pt x="274" y="492"/>
                    <a:pt x="274" y="492"/>
                  </a:cubicBezTo>
                  <a:cubicBezTo>
                    <a:pt x="132" y="441"/>
                    <a:pt x="132" y="441"/>
                    <a:pt x="132" y="441"/>
                  </a:cubicBezTo>
                  <a:cubicBezTo>
                    <a:pt x="164" y="168"/>
                    <a:pt x="164" y="168"/>
                    <a:pt x="164" y="168"/>
                  </a:cubicBezTo>
                  <a:cubicBezTo>
                    <a:pt x="163" y="77"/>
                    <a:pt x="90" y="2"/>
                    <a:pt x="0" y="0"/>
                  </a:cubicBezTo>
                  <a:cubicBezTo>
                    <a:pt x="0" y="126"/>
                    <a:pt x="0" y="126"/>
                    <a:pt x="0" y="126"/>
                  </a:cubicBezTo>
                  <a:cubicBezTo>
                    <a:pt x="2" y="126"/>
                    <a:pt x="3" y="126"/>
                    <a:pt x="4" y="126"/>
                  </a:cubicBezTo>
                  <a:close/>
                </a:path>
              </a:pathLst>
            </a:custGeom>
            <a:solidFill>
              <a:srgbClr val="DCDCD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116" name="Freeform 145">
              <a:extLst>
                <a:ext uri="{FF2B5EF4-FFF2-40B4-BE49-F238E27FC236}">
                  <a16:creationId xmlns:a16="http://schemas.microsoft.com/office/drawing/2014/main" xmlns="" id="{DEBC9A5A-DB8D-4945-BDB9-F43425945931}"/>
                </a:ext>
              </a:extLst>
            </p:cNvPr>
            <p:cNvSpPr>
              <a:spLocks/>
            </p:cNvSpPr>
            <p:nvPr/>
          </p:nvSpPr>
          <p:spPr bwMode="auto">
            <a:xfrm>
              <a:off x="1217613" y="1800225"/>
              <a:ext cx="41275" cy="61913"/>
            </a:xfrm>
            <a:custGeom>
              <a:avLst/>
              <a:gdLst>
                <a:gd name="T0" fmla="*/ 95 w 106"/>
                <a:gd name="T1" fmla="*/ 47 h 156"/>
                <a:gd name="T2" fmla="*/ 96 w 106"/>
                <a:gd name="T3" fmla="*/ 46 h 156"/>
                <a:gd name="T4" fmla="*/ 106 w 106"/>
                <a:gd name="T5" fmla="*/ 0 h 156"/>
                <a:gd name="T6" fmla="*/ 18 w 106"/>
                <a:gd name="T7" fmla="*/ 40 h 156"/>
                <a:gd name="T8" fmla="*/ 8 w 106"/>
                <a:gd name="T9" fmla="*/ 26 h 156"/>
                <a:gd name="T10" fmla="*/ 0 w 106"/>
                <a:gd name="T11" fmla="*/ 26 h 156"/>
                <a:gd name="T12" fmla="*/ 0 w 106"/>
                <a:gd name="T13" fmla="*/ 156 h 156"/>
                <a:gd name="T14" fmla="*/ 95 w 106"/>
                <a:gd name="T15" fmla="*/ 47 h 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6" h="156">
                  <a:moveTo>
                    <a:pt x="95" y="47"/>
                  </a:moveTo>
                  <a:cubicBezTo>
                    <a:pt x="96" y="46"/>
                    <a:pt x="96" y="46"/>
                    <a:pt x="96" y="46"/>
                  </a:cubicBezTo>
                  <a:cubicBezTo>
                    <a:pt x="96" y="45"/>
                    <a:pt x="102" y="30"/>
                    <a:pt x="106" y="0"/>
                  </a:cubicBezTo>
                  <a:cubicBezTo>
                    <a:pt x="87" y="22"/>
                    <a:pt x="55" y="37"/>
                    <a:pt x="18" y="40"/>
                  </a:cubicBezTo>
                  <a:cubicBezTo>
                    <a:pt x="8" y="26"/>
                    <a:pt x="8" y="26"/>
                    <a:pt x="8" y="26"/>
                  </a:cubicBezTo>
                  <a:cubicBezTo>
                    <a:pt x="0" y="26"/>
                    <a:pt x="0" y="26"/>
                    <a:pt x="0" y="26"/>
                  </a:cubicBezTo>
                  <a:cubicBezTo>
                    <a:pt x="0" y="156"/>
                    <a:pt x="0" y="156"/>
                    <a:pt x="0" y="156"/>
                  </a:cubicBezTo>
                  <a:cubicBezTo>
                    <a:pt x="4" y="156"/>
                    <a:pt x="58" y="151"/>
                    <a:pt x="95" y="47"/>
                  </a:cubicBezTo>
                  <a:close/>
                </a:path>
              </a:pathLst>
            </a:custGeom>
            <a:solidFill>
              <a:srgbClr val="DCDCD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117" name="Freeform 146">
              <a:extLst>
                <a:ext uri="{FF2B5EF4-FFF2-40B4-BE49-F238E27FC236}">
                  <a16:creationId xmlns:a16="http://schemas.microsoft.com/office/drawing/2014/main" xmlns="" id="{1039D969-5778-8C49-B6E9-425ACF788296}"/>
                </a:ext>
              </a:extLst>
            </p:cNvPr>
            <p:cNvSpPr>
              <a:spLocks noEditPoints="1"/>
            </p:cNvSpPr>
            <p:nvPr/>
          </p:nvSpPr>
          <p:spPr bwMode="auto">
            <a:xfrm>
              <a:off x="1071563" y="1689100"/>
              <a:ext cx="288925" cy="284163"/>
            </a:xfrm>
            <a:custGeom>
              <a:avLst/>
              <a:gdLst>
                <a:gd name="T0" fmla="*/ 670 w 728"/>
                <a:gd name="T1" fmla="*/ 501 h 717"/>
                <a:gd name="T2" fmla="*/ 536 w 728"/>
                <a:gd name="T3" fmla="*/ 453 h 717"/>
                <a:gd name="T4" fmla="*/ 565 w 728"/>
                <a:gd name="T5" fmla="*/ 206 h 717"/>
                <a:gd name="T6" fmla="*/ 565 w 728"/>
                <a:gd name="T7" fmla="*/ 204 h 717"/>
                <a:gd name="T8" fmla="*/ 363 w 728"/>
                <a:gd name="T9" fmla="*/ 0 h 717"/>
                <a:gd name="T10" fmla="*/ 160 w 728"/>
                <a:gd name="T11" fmla="*/ 204 h 717"/>
                <a:gd name="T12" fmla="*/ 199 w 728"/>
                <a:gd name="T13" fmla="*/ 450 h 717"/>
                <a:gd name="T14" fmla="*/ 58 w 728"/>
                <a:gd name="T15" fmla="*/ 501 h 717"/>
                <a:gd name="T16" fmla="*/ 0 w 728"/>
                <a:gd name="T17" fmla="*/ 717 h 717"/>
                <a:gd name="T18" fmla="*/ 728 w 728"/>
                <a:gd name="T19" fmla="*/ 717 h 717"/>
                <a:gd name="T20" fmla="*/ 670 w 728"/>
                <a:gd name="T21" fmla="*/ 501 h 717"/>
                <a:gd name="T22" fmla="*/ 87 w 728"/>
                <a:gd name="T23" fmla="*/ 527 h 717"/>
                <a:gd name="T24" fmla="*/ 238 w 728"/>
                <a:gd name="T25" fmla="*/ 472 h 717"/>
                <a:gd name="T26" fmla="*/ 195 w 728"/>
                <a:gd name="T27" fmla="*/ 202 h 717"/>
                <a:gd name="T28" fmla="*/ 363 w 728"/>
                <a:gd name="T29" fmla="*/ 35 h 717"/>
                <a:gd name="T30" fmla="*/ 531 w 728"/>
                <a:gd name="T31" fmla="*/ 203 h 717"/>
                <a:gd name="T32" fmla="*/ 499 w 728"/>
                <a:gd name="T33" fmla="*/ 476 h 717"/>
                <a:gd name="T34" fmla="*/ 641 w 728"/>
                <a:gd name="T35" fmla="*/ 527 h 717"/>
                <a:gd name="T36" fmla="*/ 683 w 728"/>
                <a:gd name="T37" fmla="*/ 683 h 717"/>
                <a:gd name="T38" fmla="*/ 45 w 728"/>
                <a:gd name="T39" fmla="*/ 683 h 717"/>
                <a:gd name="T40" fmla="*/ 87 w 728"/>
                <a:gd name="T41" fmla="*/ 527 h 7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28" h="717">
                  <a:moveTo>
                    <a:pt x="670" y="501"/>
                  </a:moveTo>
                  <a:cubicBezTo>
                    <a:pt x="536" y="453"/>
                    <a:pt x="536" y="453"/>
                    <a:pt x="536" y="453"/>
                  </a:cubicBezTo>
                  <a:cubicBezTo>
                    <a:pt x="565" y="206"/>
                    <a:pt x="565" y="206"/>
                    <a:pt x="565" y="206"/>
                  </a:cubicBezTo>
                  <a:cubicBezTo>
                    <a:pt x="565" y="204"/>
                    <a:pt x="565" y="204"/>
                    <a:pt x="565" y="204"/>
                  </a:cubicBezTo>
                  <a:cubicBezTo>
                    <a:pt x="565" y="91"/>
                    <a:pt x="474" y="0"/>
                    <a:pt x="363" y="0"/>
                  </a:cubicBezTo>
                  <a:cubicBezTo>
                    <a:pt x="251" y="0"/>
                    <a:pt x="160" y="91"/>
                    <a:pt x="160" y="204"/>
                  </a:cubicBezTo>
                  <a:cubicBezTo>
                    <a:pt x="199" y="450"/>
                    <a:pt x="199" y="450"/>
                    <a:pt x="199" y="450"/>
                  </a:cubicBezTo>
                  <a:cubicBezTo>
                    <a:pt x="58" y="501"/>
                    <a:pt x="58" y="501"/>
                    <a:pt x="58" y="501"/>
                  </a:cubicBezTo>
                  <a:cubicBezTo>
                    <a:pt x="0" y="717"/>
                    <a:pt x="0" y="717"/>
                    <a:pt x="0" y="717"/>
                  </a:cubicBezTo>
                  <a:cubicBezTo>
                    <a:pt x="728" y="717"/>
                    <a:pt x="728" y="717"/>
                    <a:pt x="728" y="717"/>
                  </a:cubicBezTo>
                  <a:lnTo>
                    <a:pt x="670" y="501"/>
                  </a:lnTo>
                  <a:close/>
                  <a:moveTo>
                    <a:pt x="87" y="527"/>
                  </a:moveTo>
                  <a:cubicBezTo>
                    <a:pt x="238" y="472"/>
                    <a:pt x="238" y="472"/>
                    <a:pt x="238" y="472"/>
                  </a:cubicBezTo>
                  <a:cubicBezTo>
                    <a:pt x="195" y="202"/>
                    <a:pt x="195" y="202"/>
                    <a:pt x="195" y="202"/>
                  </a:cubicBezTo>
                  <a:cubicBezTo>
                    <a:pt x="195" y="110"/>
                    <a:pt x="271" y="35"/>
                    <a:pt x="363" y="35"/>
                  </a:cubicBezTo>
                  <a:cubicBezTo>
                    <a:pt x="455" y="35"/>
                    <a:pt x="530" y="110"/>
                    <a:pt x="531" y="203"/>
                  </a:cubicBezTo>
                  <a:cubicBezTo>
                    <a:pt x="499" y="476"/>
                    <a:pt x="499" y="476"/>
                    <a:pt x="499" y="476"/>
                  </a:cubicBezTo>
                  <a:cubicBezTo>
                    <a:pt x="641" y="527"/>
                    <a:pt x="641" y="527"/>
                    <a:pt x="641" y="527"/>
                  </a:cubicBezTo>
                  <a:cubicBezTo>
                    <a:pt x="683" y="683"/>
                    <a:pt x="683" y="683"/>
                    <a:pt x="683" y="683"/>
                  </a:cubicBezTo>
                  <a:cubicBezTo>
                    <a:pt x="45" y="683"/>
                    <a:pt x="45" y="683"/>
                    <a:pt x="45" y="683"/>
                  </a:cubicBezTo>
                  <a:lnTo>
                    <a:pt x="87" y="527"/>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118" name="Freeform 147">
              <a:extLst>
                <a:ext uri="{FF2B5EF4-FFF2-40B4-BE49-F238E27FC236}">
                  <a16:creationId xmlns:a16="http://schemas.microsoft.com/office/drawing/2014/main" xmlns="" id="{CB8D6936-E819-8F46-AA4D-63A93B830B17}"/>
                </a:ext>
              </a:extLst>
            </p:cNvPr>
            <p:cNvSpPr>
              <a:spLocks noEditPoints="1"/>
            </p:cNvSpPr>
            <p:nvPr/>
          </p:nvSpPr>
          <p:spPr bwMode="auto">
            <a:xfrm>
              <a:off x="1160463" y="1752600"/>
              <a:ext cx="112713" cy="122238"/>
            </a:xfrm>
            <a:custGeom>
              <a:avLst/>
              <a:gdLst>
                <a:gd name="T0" fmla="*/ 283 w 285"/>
                <a:gd name="T1" fmla="*/ 57 h 306"/>
                <a:gd name="T2" fmla="*/ 283 w 285"/>
                <a:gd name="T3" fmla="*/ 49 h 306"/>
                <a:gd name="T4" fmla="*/ 277 w 285"/>
                <a:gd name="T5" fmla="*/ 45 h 306"/>
                <a:gd name="T6" fmla="*/ 149 w 285"/>
                <a:gd name="T7" fmla="*/ 0 h 306"/>
                <a:gd name="T8" fmla="*/ 8 w 285"/>
                <a:gd name="T9" fmla="*/ 43 h 306"/>
                <a:gd name="T10" fmla="*/ 1 w 285"/>
                <a:gd name="T11" fmla="*/ 48 h 306"/>
                <a:gd name="T12" fmla="*/ 1 w 285"/>
                <a:gd name="T13" fmla="*/ 56 h 306"/>
                <a:gd name="T14" fmla="*/ 18 w 285"/>
                <a:gd name="T15" fmla="*/ 177 h 306"/>
                <a:gd name="T16" fmla="*/ 18 w 285"/>
                <a:gd name="T17" fmla="*/ 177 h 306"/>
                <a:gd name="T18" fmla="*/ 142 w 285"/>
                <a:gd name="T19" fmla="*/ 306 h 306"/>
                <a:gd name="T20" fmla="*/ 142 w 285"/>
                <a:gd name="T21" fmla="*/ 306 h 306"/>
                <a:gd name="T22" fmla="*/ 145 w 285"/>
                <a:gd name="T23" fmla="*/ 306 h 306"/>
                <a:gd name="T24" fmla="*/ 268 w 285"/>
                <a:gd name="T25" fmla="*/ 176 h 306"/>
                <a:gd name="T26" fmla="*/ 268 w 285"/>
                <a:gd name="T27" fmla="*/ 175 h 306"/>
                <a:gd name="T28" fmla="*/ 283 w 285"/>
                <a:gd name="T29" fmla="*/ 57 h 306"/>
                <a:gd name="T30" fmla="*/ 217 w 285"/>
                <a:gd name="T31" fmla="*/ 80 h 306"/>
                <a:gd name="T32" fmla="*/ 164 w 285"/>
                <a:gd name="T33" fmla="*/ 117 h 306"/>
                <a:gd name="T34" fmla="*/ 217 w 285"/>
                <a:gd name="T35" fmla="*/ 80 h 306"/>
                <a:gd name="T36" fmla="*/ 67 w 285"/>
                <a:gd name="T37" fmla="*/ 80 h 306"/>
                <a:gd name="T38" fmla="*/ 120 w 285"/>
                <a:gd name="T39" fmla="*/ 117 h 306"/>
                <a:gd name="T40" fmla="*/ 67 w 285"/>
                <a:gd name="T41" fmla="*/ 80 h 306"/>
                <a:gd name="T42" fmla="*/ 241 w 285"/>
                <a:gd name="T43" fmla="*/ 164 h 306"/>
                <a:gd name="T44" fmla="*/ 240 w 285"/>
                <a:gd name="T45" fmla="*/ 165 h 306"/>
                <a:gd name="T46" fmla="*/ 145 w 285"/>
                <a:gd name="T47" fmla="*/ 274 h 306"/>
                <a:gd name="T48" fmla="*/ 142 w 285"/>
                <a:gd name="T49" fmla="*/ 274 h 306"/>
                <a:gd name="T50" fmla="*/ 46 w 285"/>
                <a:gd name="T51" fmla="*/ 166 h 306"/>
                <a:gd name="T52" fmla="*/ 45 w 285"/>
                <a:gd name="T53" fmla="*/ 165 h 306"/>
                <a:gd name="T54" fmla="*/ 33 w 285"/>
                <a:gd name="T55" fmla="*/ 106 h 306"/>
                <a:gd name="T56" fmla="*/ 127 w 285"/>
                <a:gd name="T57" fmla="*/ 158 h 306"/>
                <a:gd name="T58" fmla="*/ 137 w 285"/>
                <a:gd name="T59" fmla="*/ 144 h 306"/>
                <a:gd name="T60" fmla="*/ 153 w 285"/>
                <a:gd name="T61" fmla="*/ 144 h 306"/>
                <a:gd name="T62" fmla="*/ 163 w 285"/>
                <a:gd name="T63" fmla="*/ 158 h 306"/>
                <a:gd name="T64" fmla="*/ 251 w 285"/>
                <a:gd name="T65" fmla="*/ 118 h 306"/>
                <a:gd name="T66" fmla="*/ 241 w 285"/>
                <a:gd name="T67" fmla="*/ 164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85" h="306">
                  <a:moveTo>
                    <a:pt x="283" y="57"/>
                  </a:moveTo>
                  <a:cubicBezTo>
                    <a:pt x="283" y="49"/>
                    <a:pt x="283" y="49"/>
                    <a:pt x="283" y="49"/>
                  </a:cubicBezTo>
                  <a:cubicBezTo>
                    <a:pt x="277" y="45"/>
                    <a:pt x="277" y="45"/>
                    <a:pt x="277" y="45"/>
                  </a:cubicBezTo>
                  <a:cubicBezTo>
                    <a:pt x="239" y="17"/>
                    <a:pt x="196" y="0"/>
                    <a:pt x="149" y="0"/>
                  </a:cubicBezTo>
                  <a:cubicBezTo>
                    <a:pt x="83" y="0"/>
                    <a:pt x="29" y="31"/>
                    <a:pt x="8" y="43"/>
                  </a:cubicBezTo>
                  <a:cubicBezTo>
                    <a:pt x="1" y="48"/>
                    <a:pt x="1" y="48"/>
                    <a:pt x="1" y="48"/>
                  </a:cubicBezTo>
                  <a:cubicBezTo>
                    <a:pt x="1" y="56"/>
                    <a:pt x="1" y="56"/>
                    <a:pt x="1" y="56"/>
                  </a:cubicBezTo>
                  <a:cubicBezTo>
                    <a:pt x="0" y="138"/>
                    <a:pt x="17" y="176"/>
                    <a:pt x="18" y="177"/>
                  </a:cubicBezTo>
                  <a:cubicBezTo>
                    <a:pt x="18" y="177"/>
                    <a:pt x="18" y="177"/>
                    <a:pt x="18" y="177"/>
                  </a:cubicBezTo>
                  <a:cubicBezTo>
                    <a:pt x="62" y="298"/>
                    <a:pt x="129" y="306"/>
                    <a:pt x="142" y="306"/>
                  </a:cubicBezTo>
                  <a:cubicBezTo>
                    <a:pt x="142" y="306"/>
                    <a:pt x="142" y="306"/>
                    <a:pt x="142" y="306"/>
                  </a:cubicBezTo>
                  <a:cubicBezTo>
                    <a:pt x="145" y="306"/>
                    <a:pt x="145" y="306"/>
                    <a:pt x="145" y="306"/>
                  </a:cubicBezTo>
                  <a:cubicBezTo>
                    <a:pt x="158" y="306"/>
                    <a:pt x="226" y="296"/>
                    <a:pt x="268" y="176"/>
                  </a:cubicBezTo>
                  <a:cubicBezTo>
                    <a:pt x="268" y="175"/>
                    <a:pt x="268" y="175"/>
                    <a:pt x="268" y="175"/>
                  </a:cubicBezTo>
                  <a:cubicBezTo>
                    <a:pt x="269" y="174"/>
                    <a:pt x="285" y="136"/>
                    <a:pt x="283" y="57"/>
                  </a:cubicBezTo>
                  <a:close/>
                  <a:moveTo>
                    <a:pt x="217" y="80"/>
                  </a:moveTo>
                  <a:cubicBezTo>
                    <a:pt x="226" y="148"/>
                    <a:pt x="164" y="117"/>
                    <a:pt x="164" y="117"/>
                  </a:cubicBezTo>
                  <a:lnTo>
                    <a:pt x="217" y="80"/>
                  </a:lnTo>
                  <a:close/>
                  <a:moveTo>
                    <a:pt x="67" y="80"/>
                  </a:moveTo>
                  <a:cubicBezTo>
                    <a:pt x="120" y="117"/>
                    <a:pt x="120" y="117"/>
                    <a:pt x="120" y="117"/>
                  </a:cubicBezTo>
                  <a:cubicBezTo>
                    <a:pt x="120" y="117"/>
                    <a:pt x="59" y="148"/>
                    <a:pt x="67" y="80"/>
                  </a:cubicBezTo>
                  <a:close/>
                  <a:moveTo>
                    <a:pt x="241" y="164"/>
                  </a:moveTo>
                  <a:cubicBezTo>
                    <a:pt x="240" y="165"/>
                    <a:pt x="240" y="165"/>
                    <a:pt x="240" y="165"/>
                  </a:cubicBezTo>
                  <a:cubicBezTo>
                    <a:pt x="203" y="271"/>
                    <a:pt x="147" y="274"/>
                    <a:pt x="145" y="274"/>
                  </a:cubicBezTo>
                  <a:cubicBezTo>
                    <a:pt x="142" y="274"/>
                    <a:pt x="142" y="274"/>
                    <a:pt x="142" y="274"/>
                  </a:cubicBezTo>
                  <a:cubicBezTo>
                    <a:pt x="137" y="274"/>
                    <a:pt x="84" y="270"/>
                    <a:pt x="46" y="166"/>
                  </a:cubicBezTo>
                  <a:cubicBezTo>
                    <a:pt x="45" y="165"/>
                    <a:pt x="45" y="165"/>
                    <a:pt x="45" y="165"/>
                  </a:cubicBezTo>
                  <a:cubicBezTo>
                    <a:pt x="45" y="164"/>
                    <a:pt x="37" y="145"/>
                    <a:pt x="33" y="106"/>
                  </a:cubicBezTo>
                  <a:cubicBezTo>
                    <a:pt x="50" y="133"/>
                    <a:pt x="85" y="153"/>
                    <a:pt x="127" y="158"/>
                  </a:cubicBezTo>
                  <a:cubicBezTo>
                    <a:pt x="137" y="144"/>
                    <a:pt x="137" y="144"/>
                    <a:pt x="137" y="144"/>
                  </a:cubicBezTo>
                  <a:cubicBezTo>
                    <a:pt x="153" y="144"/>
                    <a:pt x="153" y="144"/>
                    <a:pt x="153" y="144"/>
                  </a:cubicBezTo>
                  <a:cubicBezTo>
                    <a:pt x="163" y="158"/>
                    <a:pt x="163" y="158"/>
                    <a:pt x="163" y="158"/>
                  </a:cubicBezTo>
                  <a:cubicBezTo>
                    <a:pt x="200" y="155"/>
                    <a:pt x="232" y="140"/>
                    <a:pt x="251" y="118"/>
                  </a:cubicBezTo>
                  <a:cubicBezTo>
                    <a:pt x="247" y="148"/>
                    <a:pt x="241" y="163"/>
                    <a:pt x="241" y="164"/>
                  </a:cubicBez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grpSp>
      <p:sp>
        <p:nvSpPr>
          <p:cNvPr id="119" name="Line 8">
            <a:extLst>
              <a:ext uri="{FF2B5EF4-FFF2-40B4-BE49-F238E27FC236}">
                <a16:creationId xmlns:a16="http://schemas.microsoft.com/office/drawing/2014/main" xmlns="" id="{D09ED9EB-02E2-1943-AEA0-7E6FE5CFD342}"/>
              </a:ext>
            </a:extLst>
          </p:cNvPr>
          <p:cNvSpPr>
            <a:spLocks noChangeShapeType="1"/>
          </p:cNvSpPr>
          <p:nvPr/>
        </p:nvSpPr>
        <p:spPr bwMode="gray">
          <a:xfrm rot="10800000" flipV="1">
            <a:off x="7729126" y="669715"/>
            <a:ext cx="581793" cy="109612"/>
          </a:xfrm>
          <a:prstGeom prst="line">
            <a:avLst/>
          </a:prstGeom>
          <a:noFill/>
          <a:ln w="22225" cap="rnd">
            <a:solidFill>
              <a:schemeClr val="accent4"/>
            </a:solidFill>
            <a:prstDash val="sysDash"/>
            <a:round/>
            <a:headEnd type="oval" w="med" len="med"/>
            <a:tailEnd type="oval" w="med" len="med"/>
          </a:ln>
          <a:effectLst/>
        </p:spPr>
        <p:txBody>
          <a:bodyPr wrap="none" lIns="0" tIns="0" rIns="0" bIns="0">
            <a:noAutofit/>
          </a:bodyPr>
          <a:lstStyle/>
          <a:p>
            <a:endParaRPr lang="en-US" sz="1350" kern="0" dirty="0">
              <a:solidFill>
                <a:srgbClr val="000000"/>
              </a:solidFill>
              <a:latin typeface="Calibri"/>
            </a:endParaRPr>
          </a:p>
        </p:txBody>
      </p:sp>
      <p:sp>
        <p:nvSpPr>
          <p:cNvPr id="120" name="Freeform 16">
            <a:extLst>
              <a:ext uri="{FF2B5EF4-FFF2-40B4-BE49-F238E27FC236}">
                <a16:creationId xmlns:a16="http://schemas.microsoft.com/office/drawing/2014/main" xmlns="" id="{F9594662-ECDB-0C47-B5BB-6BB0832BA5ED}"/>
              </a:ext>
            </a:extLst>
          </p:cNvPr>
          <p:cNvSpPr>
            <a:spLocks/>
          </p:cNvSpPr>
          <p:nvPr/>
        </p:nvSpPr>
        <p:spPr bwMode="auto">
          <a:xfrm>
            <a:off x="7907277" y="589967"/>
            <a:ext cx="259432" cy="256582"/>
          </a:xfrm>
          <a:custGeom>
            <a:avLst/>
            <a:gdLst>
              <a:gd name="T0" fmla="*/ 91 w 91"/>
              <a:gd name="T1" fmla="*/ 8 h 90"/>
              <a:gd name="T2" fmla="*/ 84 w 91"/>
              <a:gd name="T3" fmla="*/ 0 h 90"/>
              <a:gd name="T4" fmla="*/ 45 w 91"/>
              <a:gd name="T5" fmla="*/ 38 h 90"/>
              <a:gd name="T6" fmla="*/ 8 w 91"/>
              <a:gd name="T7" fmla="*/ 0 h 90"/>
              <a:gd name="T8" fmla="*/ 0 w 91"/>
              <a:gd name="T9" fmla="*/ 8 h 90"/>
              <a:gd name="T10" fmla="*/ 38 w 91"/>
              <a:gd name="T11" fmla="*/ 45 h 90"/>
              <a:gd name="T12" fmla="*/ 0 w 91"/>
              <a:gd name="T13" fmla="*/ 82 h 90"/>
              <a:gd name="T14" fmla="*/ 8 w 91"/>
              <a:gd name="T15" fmla="*/ 90 h 90"/>
              <a:gd name="T16" fmla="*/ 45 w 91"/>
              <a:gd name="T17" fmla="*/ 52 h 90"/>
              <a:gd name="T18" fmla="*/ 84 w 91"/>
              <a:gd name="T19" fmla="*/ 90 h 90"/>
              <a:gd name="T20" fmla="*/ 91 w 91"/>
              <a:gd name="T21" fmla="*/ 82 h 90"/>
              <a:gd name="T22" fmla="*/ 52 w 91"/>
              <a:gd name="T23" fmla="*/ 45 h 90"/>
              <a:gd name="T24" fmla="*/ 91 w 91"/>
              <a:gd name="T25" fmla="*/ 8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1" h="90">
                <a:moveTo>
                  <a:pt x="91" y="8"/>
                </a:moveTo>
                <a:lnTo>
                  <a:pt x="84" y="0"/>
                </a:lnTo>
                <a:lnTo>
                  <a:pt x="45" y="38"/>
                </a:lnTo>
                <a:lnTo>
                  <a:pt x="8" y="0"/>
                </a:lnTo>
                <a:lnTo>
                  <a:pt x="0" y="8"/>
                </a:lnTo>
                <a:lnTo>
                  <a:pt x="38" y="45"/>
                </a:lnTo>
                <a:lnTo>
                  <a:pt x="0" y="82"/>
                </a:lnTo>
                <a:lnTo>
                  <a:pt x="8" y="90"/>
                </a:lnTo>
                <a:lnTo>
                  <a:pt x="45" y="52"/>
                </a:lnTo>
                <a:lnTo>
                  <a:pt x="84" y="90"/>
                </a:lnTo>
                <a:lnTo>
                  <a:pt x="91" y="82"/>
                </a:lnTo>
                <a:lnTo>
                  <a:pt x="52" y="45"/>
                </a:lnTo>
                <a:lnTo>
                  <a:pt x="91" y="8"/>
                </a:lnTo>
                <a:close/>
              </a:path>
            </a:pathLst>
          </a:custGeom>
          <a:solidFill>
            <a:schemeClr val="bg2"/>
          </a:solidFill>
          <a:ln w="31750" cap="sq">
            <a:solidFill>
              <a:schemeClr val="accent1"/>
            </a:solidFill>
            <a:miter lim="800000"/>
            <a:headEnd/>
            <a:tailEnd/>
          </a:ln>
        </p:spPr>
        <p:txBody>
          <a:bodyPr vert="horz" wrap="square" lIns="91440" tIns="45720" rIns="91440" bIns="45720" numCol="1" anchor="t" anchorCtr="0" compatLnSpc="1">
            <a:prstTxWarp prst="textNoShape">
              <a:avLst/>
            </a:prstTxWarp>
          </a:bodyPr>
          <a:lstStyle/>
          <a:p>
            <a:endParaRPr lang="en-US"/>
          </a:p>
        </p:txBody>
      </p:sp>
      <p:grpSp>
        <p:nvGrpSpPr>
          <p:cNvPr id="81" name="Group 80">
            <a:extLst>
              <a:ext uri="{FF2B5EF4-FFF2-40B4-BE49-F238E27FC236}">
                <a16:creationId xmlns:a16="http://schemas.microsoft.com/office/drawing/2014/main" xmlns="" id="{50AFF880-C171-7048-819D-09FECF39C071}"/>
              </a:ext>
            </a:extLst>
          </p:cNvPr>
          <p:cNvGrpSpPr/>
          <p:nvPr/>
        </p:nvGrpSpPr>
        <p:grpSpPr>
          <a:xfrm flipH="1">
            <a:off x="6646354" y="1342369"/>
            <a:ext cx="285425" cy="295201"/>
            <a:chOff x="4341813" y="2306638"/>
            <a:chExt cx="231775" cy="239713"/>
          </a:xfrm>
        </p:grpSpPr>
        <p:sp>
          <p:nvSpPr>
            <p:cNvPr id="82" name="Oval 499">
              <a:extLst>
                <a:ext uri="{FF2B5EF4-FFF2-40B4-BE49-F238E27FC236}">
                  <a16:creationId xmlns:a16="http://schemas.microsoft.com/office/drawing/2014/main" xmlns="" id="{F5B73856-FF48-9449-8526-82DFFEDAE27B}"/>
                </a:ext>
              </a:extLst>
            </p:cNvPr>
            <p:cNvSpPr>
              <a:spLocks noChangeArrowheads="1"/>
            </p:cNvSpPr>
            <p:nvPr/>
          </p:nvSpPr>
          <p:spPr bwMode="auto">
            <a:xfrm>
              <a:off x="4354513" y="2320925"/>
              <a:ext cx="160338" cy="1603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3" name="Freeform 501">
              <a:extLst>
                <a:ext uri="{FF2B5EF4-FFF2-40B4-BE49-F238E27FC236}">
                  <a16:creationId xmlns:a16="http://schemas.microsoft.com/office/drawing/2014/main" xmlns="" id="{63A425B6-6069-9547-9FFF-8FE54C550F74}"/>
                </a:ext>
              </a:extLst>
            </p:cNvPr>
            <p:cNvSpPr>
              <a:spLocks noEditPoints="1"/>
            </p:cNvSpPr>
            <p:nvPr/>
          </p:nvSpPr>
          <p:spPr bwMode="auto">
            <a:xfrm>
              <a:off x="4341813" y="2306638"/>
              <a:ext cx="231775" cy="239713"/>
            </a:xfrm>
            <a:custGeom>
              <a:avLst/>
              <a:gdLst>
                <a:gd name="T0" fmla="*/ 293 w 293"/>
                <a:gd name="T1" fmla="*/ 280 h 301"/>
                <a:gd name="T2" fmla="*/ 207 w 293"/>
                <a:gd name="T3" fmla="*/ 196 h 301"/>
                <a:gd name="T4" fmla="*/ 236 w 293"/>
                <a:gd name="T5" fmla="*/ 118 h 301"/>
                <a:gd name="T6" fmla="*/ 118 w 293"/>
                <a:gd name="T7" fmla="*/ 0 h 301"/>
                <a:gd name="T8" fmla="*/ 0 w 293"/>
                <a:gd name="T9" fmla="*/ 118 h 301"/>
                <a:gd name="T10" fmla="*/ 118 w 293"/>
                <a:gd name="T11" fmla="*/ 236 h 301"/>
                <a:gd name="T12" fmla="*/ 185 w 293"/>
                <a:gd name="T13" fmla="*/ 216 h 301"/>
                <a:gd name="T14" fmla="*/ 272 w 293"/>
                <a:gd name="T15" fmla="*/ 301 h 301"/>
                <a:gd name="T16" fmla="*/ 293 w 293"/>
                <a:gd name="T17" fmla="*/ 280 h 301"/>
                <a:gd name="T18" fmla="*/ 17 w 293"/>
                <a:gd name="T19" fmla="*/ 118 h 301"/>
                <a:gd name="T20" fmla="*/ 118 w 293"/>
                <a:gd name="T21" fmla="*/ 17 h 301"/>
                <a:gd name="T22" fmla="*/ 219 w 293"/>
                <a:gd name="T23" fmla="*/ 118 h 301"/>
                <a:gd name="T24" fmla="*/ 118 w 293"/>
                <a:gd name="T25" fmla="*/ 219 h 301"/>
                <a:gd name="T26" fmla="*/ 17 w 293"/>
                <a:gd name="T27" fmla="*/ 118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3" h="301">
                  <a:moveTo>
                    <a:pt x="293" y="280"/>
                  </a:moveTo>
                  <a:cubicBezTo>
                    <a:pt x="207" y="196"/>
                    <a:pt x="207" y="196"/>
                    <a:pt x="207" y="196"/>
                  </a:cubicBezTo>
                  <a:cubicBezTo>
                    <a:pt x="225" y="175"/>
                    <a:pt x="236" y="148"/>
                    <a:pt x="236" y="118"/>
                  </a:cubicBezTo>
                  <a:cubicBezTo>
                    <a:pt x="236" y="53"/>
                    <a:pt x="183" y="0"/>
                    <a:pt x="118" y="0"/>
                  </a:cubicBezTo>
                  <a:cubicBezTo>
                    <a:pt x="53" y="0"/>
                    <a:pt x="0" y="53"/>
                    <a:pt x="0" y="118"/>
                  </a:cubicBezTo>
                  <a:cubicBezTo>
                    <a:pt x="0" y="183"/>
                    <a:pt x="53" y="236"/>
                    <a:pt x="118" y="236"/>
                  </a:cubicBezTo>
                  <a:cubicBezTo>
                    <a:pt x="143" y="236"/>
                    <a:pt x="166" y="229"/>
                    <a:pt x="185" y="216"/>
                  </a:cubicBezTo>
                  <a:cubicBezTo>
                    <a:pt x="272" y="301"/>
                    <a:pt x="272" y="301"/>
                    <a:pt x="272" y="301"/>
                  </a:cubicBezTo>
                  <a:lnTo>
                    <a:pt x="293" y="280"/>
                  </a:lnTo>
                  <a:close/>
                  <a:moveTo>
                    <a:pt x="17" y="118"/>
                  </a:moveTo>
                  <a:cubicBezTo>
                    <a:pt x="17" y="63"/>
                    <a:pt x="63" y="17"/>
                    <a:pt x="118" y="17"/>
                  </a:cubicBezTo>
                  <a:cubicBezTo>
                    <a:pt x="174" y="17"/>
                    <a:pt x="219" y="63"/>
                    <a:pt x="219" y="118"/>
                  </a:cubicBezTo>
                  <a:cubicBezTo>
                    <a:pt x="219" y="174"/>
                    <a:pt x="174" y="219"/>
                    <a:pt x="118" y="219"/>
                  </a:cubicBezTo>
                  <a:cubicBezTo>
                    <a:pt x="63" y="219"/>
                    <a:pt x="17" y="174"/>
                    <a:pt x="17" y="118"/>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9217060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7" presetClass="emph" presetSubtype="2" fill="hold" nodeType="afterEffect">
                                  <p:stCondLst>
                                    <p:cond delay="0"/>
                                  </p:stCondLst>
                                  <p:childTnLst>
                                    <p:animClr clrSpc="rgb" dir="cw">
                                      <p:cBhvr>
                                        <p:cTn id="10" dur="2000" fill="hold"/>
                                        <p:tgtEl>
                                          <p:spTgt spid="21"/>
                                        </p:tgtEl>
                                        <p:attrNameLst>
                                          <p:attrName>stroke.color</p:attrName>
                                        </p:attrNameLst>
                                      </p:cBhvr>
                                      <p:to>
                                        <a:schemeClr val="bg2"/>
                                      </p:to>
                                    </p:animClr>
                                    <p:set>
                                      <p:cBhvr>
                                        <p:cTn id="11" dur="2000" fill="hold"/>
                                        <p:tgtEl>
                                          <p:spTgt spid="21"/>
                                        </p:tgtEl>
                                        <p:attrNameLst>
                                          <p:attrName>stroke.on</p:attrName>
                                        </p:attrNameLst>
                                      </p:cBhvr>
                                      <p:to>
                                        <p:strVal val="true"/>
                                      </p:to>
                                    </p:set>
                                  </p:childTnLst>
                                </p:cTn>
                              </p:par>
                            </p:childTnLst>
                          </p:cTn>
                        </p:par>
                        <p:par>
                          <p:cTn id="12" fill="hold">
                            <p:stCondLst>
                              <p:cond delay="2500"/>
                            </p:stCondLst>
                            <p:childTnLst>
                              <p:par>
                                <p:cTn id="13" presetID="23" presetClass="entr" presetSubtype="16" fill="hold" nodeType="afterEffect">
                                  <p:stCondLst>
                                    <p:cond delay="0"/>
                                  </p:stCondLst>
                                  <p:childTnLst>
                                    <p:set>
                                      <p:cBhvr>
                                        <p:cTn id="14" dur="1" fill="hold">
                                          <p:stCondLst>
                                            <p:cond delay="0"/>
                                          </p:stCondLst>
                                        </p:cTn>
                                        <p:tgtEl>
                                          <p:spTgt spid="81"/>
                                        </p:tgtEl>
                                        <p:attrNameLst>
                                          <p:attrName>style.visibility</p:attrName>
                                        </p:attrNameLst>
                                      </p:cBhvr>
                                      <p:to>
                                        <p:strVal val="visible"/>
                                      </p:to>
                                    </p:set>
                                    <p:anim calcmode="lin" valueType="num">
                                      <p:cBhvr>
                                        <p:cTn id="15" dur="500" fill="hold"/>
                                        <p:tgtEl>
                                          <p:spTgt spid="81"/>
                                        </p:tgtEl>
                                        <p:attrNameLst>
                                          <p:attrName>ppt_w</p:attrName>
                                        </p:attrNameLst>
                                      </p:cBhvr>
                                      <p:tavLst>
                                        <p:tav tm="0">
                                          <p:val>
                                            <p:fltVal val="0"/>
                                          </p:val>
                                        </p:tav>
                                        <p:tav tm="100000">
                                          <p:val>
                                            <p:strVal val="#ppt_w"/>
                                          </p:val>
                                        </p:tav>
                                      </p:tavLst>
                                    </p:anim>
                                    <p:anim calcmode="lin" valueType="num">
                                      <p:cBhvr>
                                        <p:cTn id="16" dur="500" fill="hold"/>
                                        <p:tgtEl>
                                          <p:spTgt spid="81"/>
                                        </p:tgtEl>
                                        <p:attrNameLst>
                                          <p:attrName>ppt_h</p:attrName>
                                        </p:attrNameLst>
                                      </p:cBhvr>
                                      <p:tavLst>
                                        <p:tav tm="0">
                                          <p:val>
                                            <p:fltVal val="0"/>
                                          </p:val>
                                        </p:tav>
                                        <p:tav tm="100000">
                                          <p:val>
                                            <p:strVal val="#ppt_h"/>
                                          </p:val>
                                        </p:tav>
                                      </p:tavLst>
                                    </p:anim>
                                  </p:childTnLst>
                                </p:cTn>
                              </p:par>
                            </p:childTnLst>
                          </p:cTn>
                        </p:par>
                        <p:par>
                          <p:cTn id="17" fill="hold">
                            <p:stCondLst>
                              <p:cond delay="3000"/>
                            </p:stCondLst>
                            <p:childTnLst>
                              <p:par>
                                <p:cTn id="18" presetID="10" presetClass="entr" presetSubtype="0" fill="hold" nodeType="afterEffect">
                                  <p:stCondLst>
                                    <p:cond delay="0"/>
                                  </p:stCondLst>
                                  <p:childTnLst>
                                    <p:set>
                                      <p:cBhvr>
                                        <p:cTn id="19" dur="1" fill="hold">
                                          <p:stCondLst>
                                            <p:cond delay="0"/>
                                          </p:stCondLst>
                                        </p:cTn>
                                        <p:tgtEl>
                                          <p:spTgt spid="84"/>
                                        </p:tgtEl>
                                        <p:attrNameLst>
                                          <p:attrName>style.visibility</p:attrName>
                                        </p:attrNameLst>
                                      </p:cBhvr>
                                      <p:to>
                                        <p:strVal val="visible"/>
                                      </p:to>
                                    </p:set>
                                    <p:animEffect transition="in" filter="fade">
                                      <p:cBhvr>
                                        <p:cTn id="20" dur="500"/>
                                        <p:tgtEl>
                                          <p:spTgt spid="8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81"/>
                                        </p:tgtEl>
                                      </p:cBhvr>
                                    </p:animEffect>
                                    <p:set>
                                      <p:cBhvr>
                                        <p:cTn id="25" dur="1" fill="hold">
                                          <p:stCondLst>
                                            <p:cond delay="499"/>
                                          </p:stCondLst>
                                        </p:cTn>
                                        <p:tgtEl>
                                          <p:spTgt spid="81"/>
                                        </p:tgtEl>
                                        <p:attrNameLst>
                                          <p:attrName>style.visibility</p:attrName>
                                        </p:attrNameLst>
                                      </p:cBhvr>
                                      <p:to>
                                        <p:strVal val="hidden"/>
                                      </p:to>
                                    </p:set>
                                  </p:childTnLst>
                                </p:cTn>
                              </p:par>
                            </p:childTnLst>
                          </p:cTn>
                        </p:par>
                        <p:par>
                          <p:cTn id="26" fill="hold">
                            <p:stCondLst>
                              <p:cond delay="500"/>
                            </p:stCondLst>
                            <p:childTnLst>
                              <p:par>
                                <p:cTn id="27" presetID="10" presetClass="entr" presetSubtype="0" fill="hold"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par>
                                <p:cTn id="30" presetID="0" presetClass="path" presetSubtype="0" accel="50000" decel="50000" fill="hold" nodeType="withEffect">
                                  <p:stCondLst>
                                    <p:cond delay="0"/>
                                  </p:stCondLst>
                                  <p:childTnLst>
                                    <p:animMotion origin="layout" path="M -2.22222E-6 -1.11111E-6 L 0.05747 -0.09907 " pathEditMode="relative" rAng="0" ptsTypes="AA">
                                      <p:cBhvr>
                                        <p:cTn id="31" dur="2000" fill="hold"/>
                                        <p:tgtEl>
                                          <p:spTgt spid="108"/>
                                        </p:tgtEl>
                                        <p:attrNameLst>
                                          <p:attrName>ppt_x</p:attrName>
                                          <p:attrName>ppt_y</p:attrName>
                                        </p:attrNameLst>
                                      </p:cBhvr>
                                      <p:rCtr x="2865" y="-4969"/>
                                    </p:animMotion>
                                  </p:childTnLst>
                                </p:cTn>
                              </p:par>
                            </p:childTnLst>
                          </p:cTn>
                        </p:par>
                        <p:par>
                          <p:cTn id="32" fill="hold">
                            <p:stCondLst>
                              <p:cond delay="2500"/>
                            </p:stCondLst>
                            <p:childTnLst>
                              <p:par>
                                <p:cTn id="33" presetID="32" presetClass="emph" presetSubtype="0" fill="hold" grpId="0" nodeType="afterEffect">
                                  <p:stCondLst>
                                    <p:cond delay="0"/>
                                  </p:stCondLst>
                                  <p:childTnLst>
                                    <p:animRot by="120000">
                                      <p:cBhvr>
                                        <p:cTn id="34" dur="100" fill="hold">
                                          <p:stCondLst>
                                            <p:cond delay="0"/>
                                          </p:stCondLst>
                                        </p:cTn>
                                        <p:tgtEl>
                                          <p:spTgt spid="21"/>
                                        </p:tgtEl>
                                        <p:attrNameLst>
                                          <p:attrName>r</p:attrName>
                                        </p:attrNameLst>
                                      </p:cBhvr>
                                    </p:animRot>
                                    <p:animRot by="-240000">
                                      <p:cBhvr>
                                        <p:cTn id="35" dur="200" fill="hold">
                                          <p:stCondLst>
                                            <p:cond delay="200"/>
                                          </p:stCondLst>
                                        </p:cTn>
                                        <p:tgtEl>
                                          <p:spTgt spid="21"/>
                                        </p:tgtEl>
                                        <p:attrNameLst>
                                          <p:attrName>r</p:attrName>
                                        </p:attrNameLst>
                                      </p:cBhvr>
                                    </p:animRot>
                                    <p:animRot by="240000">
                                      <p:cBhvr>
                                        <p:cTn id="36" dur="200" fill="hold">
                                          <p:stCondLst>
                                            <p:cond delay="400"/>
                                          </p:stCondLst>
                                        </p:cTn>
                                        <p:tgtEl>
                                          <p:spTgt spid="21"/>
                                        </p:tgtEl>
                                        <p:attrNameLst>
                                          <p:attrName>r</p:attrName>
                                        </p:attrNameLst>
                                      </p:cBhvr>
                                    </p:animRot>
                                    <p:animRot by="-240000">
                                      <p:cBhvr>
                                        <p:cTn id="37" dur="200" fill="hold">
                                          <p:stCondLst>
                                            <p:cond delay="600"/>
                                          </p:stCondLst>
                                        </p:cTn>
                                        <p:tgtEl>
                                          <p:spTgt spid="21"/>
                                        </p:tgtEl>
                                        <p:attrNameLst>
                                          <p:attrName>r</p:attrName>
                                        </p:attrNameLst>
                                      </p:cBhvr>
                                    </p:animRot>
                                    <p:animRot by="120000">
                                      <p:cBhvr>
                                        <p:cTn id="38" dur="200" fill="hold">
                                          <p:stCondLst>
                                            <p:cond delay="800"/>
                                          </p:stCondLst>
                                        </p:cTn>
                                        <p:tgtEl>
                                          <p:spTgt spid="21"/>
                                        </p:tgtEl>
                                        <p:attrNameLst>
                                          <p:attrName>r</p:attrName>
                                        </p:attrNameLst>
                                      </p:cBhvr>
                                    </p:animRot>
                                  </p:childTnLst>
                                </p:cTn>
                              </p:par>
                            </p:childTnLst>
                          </p:cTn>
                        </p:par>
                        <p:par>
                          <p:cTn id="39" fill="hold">
                            <p:stCondLst>
                              <p:cond delay="3500"/>
                            </p:stCondLst>
                            <p:childTnLst>
                              <p:par>
                                <p:cTn id="40" presetID="10" presetClass="entr" presetSubtype="0" fill="hold" nodeType="afterEffect">
                                  <p:stCondLst>
                                    <p:cond delay="0"/>
                                  </p:stCondLst>
                                  <p:childTnLst>
                                    <p:set>
                                      <p:cBhvr>
                                        <p:cTn id="41" dur="1" fill="hold">
                                          <p:stCondLst>
                                            <p:cond delay="0"/>
                                          </p:stCondLst>
                                        </p:cTn>
                                        <p:tgtEl>
                                          <p:spTgt spid="108"/>
                                        </p:tgtEl>
                                        <p:attrNameLst>
                                          <p:attrName>style.visibility</p:attrName>
                                        </p:attrNameLst>
                                      </p:cBhvr>
                                      <p:to>
                                        <p:strVal val="visible"/>
                                      </p:to>
                                    </p:set>
                                    <p:animEffect transition="in" filter="fade">
                                      <p:cBhvr>
                                        <p:cTn id="42" dur="500"/>
                                        <p:tgtEl>
                                          <p:spTgt spid="108"/>
                                        </p:tgtEl>
                                      </p:cBhvr>
                                    </p:animEffect>
                                  </p:childTnLst>
                                </p:cTn>
                              </p:par>
                            </p:childTnLst>
                          </p:cTn>
                        </p:par>
                        <p:par>
                          <p:cTn id="43" fill="hold">
                            <p:stCondLst>
                              <p:cond delay="4000"/>
                            </p:stCondLst>
                            <p:childTnLst>
                              <p:par>
                                <p:cTn id="44" presetID="26" presetClass="emph" presetSubtype="0" fill="hold" nodeType="afterEffect">
                                  <p:stCondLst>
                                    <p:cond delay="0"/>
                                  </p:stCondLst>
                                  <p:childTnLst>
                                    <p:animEffect transition="out" filter="fade">
                                      <p:cBhvr>
                                        <p:cTn id="45" dur="500" tmFilter="0, 0; .2, .5; .8, .5; 1, 0"/>
                                        <p:tgtEl>
                                          <p:spTgt spid="108"/>
                                        </p:tgtEl>
                                      </p:cBhvr>
                                    </p:animEffect>
                                    <p:animScale>
                                      <p:cBhvr>
                                        <p:cTn id="46" dur="250" autoRev="1" fill="hold"/>
                                        <p:tgtEl>
                                          <p:spTgt spid="108"/>
                                        </p:tgtEl>
                                      </p:cBhvr>
                                      <p:by x="105000" y="105000"/>
                                    </p:animScale>
                                  </p:childTnLst>
                                </p:cTn>
                              </p:par>
                            </p:childTnLst>
                          </p:cTn>
                        </p:par>
                        <p:par>
                          <p:cTn id="47" fill="hold">
                            <p:stCondLst>
                              <p:cond delay="4500"/>
                            </p:stCondLst>
                            <p:childTnLst>
                              <p:par>
                                <p:cTn id="48" presetID="0" presetClass="path" presetSubtype="0" accel="50000" decel="50000" fill="hold" nodeType="afterEffect">
                                  <p:stCondLst>
                                    <p:cond delay="0"/>
                                  </p:stCondLst>
                                  <p:childTnLst>
                                    <p:animMotion origin="layout" path="M 0.05747 -0.09907 L -2.22222E-6 0.00247 " pathEditMode="relative" rAng="0" ptsTypes="AA">
                                      <p:cBhvr>
                                        <p:cTn id="49" dur="2000" fill="hold"/>
                                        <p:tgtEl>
                                          <p:spTgt spid="108"/>
                                        </p:tgtEl>
                                        <p:attrNameLst>
                                          <p:attrName>ppt_x</p:attrName>
                                          <p:attrName>ppt_y</p:attrName>
                                        </p:attrNameLst>
                                      </p:cBhvr>
                                      <p:rCtr x="-2882" y="5062"/>
                                    </p:animMotion>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nodeType="clickEffect">
                                  <p:stCondLst>
                                    <p:cond delay="0"/>
                                  </p:stCondLst>
                                  <p:childTnLst>
                                    <p:set>
                                      <p:cBhvr>
                                        <p:cTn id="53" dur="1" fill="hold">
                                          <p:stCondLst>
                                            <p:cond delay="0"/>
                                          </p:stCondLst>
                                        </p:cTn>
                                        <p:tgtEl>
                                          <p:spTgt spid="113"/>
                                        </p:tgtEl>
                                        <p:attrNameLst>
                                          <p:attrName>style.visibility</p:attrName>
                                        </p:attrNameLst>
                                      </p:cBhvr>
                                      <p:to>
                                        <p:strVal val="visible"/>
                                      </p:to>
                                    </p:set>
                                  </p:childTnLst>
                                </p:cTn>
                              </p:par>
                            </p:childTnLst>
                          </p:cTn>
                        </p:par>
                        <p:par>
                          <p:cTn id="54" fill="hold">
                            <p:stCondLst>
                              <p:cond delay="0"/>
                            </p:stCondLst>
                            <p:childTnLst>
                              <p:par>
                                <p:cTn id="55" presetID="22" presetClass="entr" presetSubtype="8" fill="hold" grpId="0" nodeType="afterEffect">
                                  <p:stCondLst>
                                    <p:cond delay="0"/>
                                  </p:stCondLst>
                                  <p:childTnLst>
                                    <p:set>
                                      <p:cBhvr>
                                        <p:cTn id="56" dur="1" fill="hold">
                                          <p:stCondLst>
                                            <p:cond delay="0"/>
                                          </p:stCondLst>
                                        </p:cTn>
                                        <p:tgtEl>
                                          <p:spTgt spid="119"/>
                                        </p:tgtEl>
                                        <p:attrNameLst>
                                          <p:attrName>style.visibility</p:attrName>
                                        </p:attrNameLst>
                                      </p:cBhvr>
                                      <p:to>
                                        <p:strVal val="visible"/>
                                      </p:to>
                                    </p:set>
                                    <p:animEffect transition="in" filter="wipe(left)">
                                      <p:cBhvr>
                                        <p:cTn id="57" dur="500"/>
                                        <p:tgtEl>
                                          <p:spTgt spid="119"/>
                                        </p:tgtEl>
                                      </p:cBhvr>
                                    </p:animEffect>
                                  </p:childTnLst>
                                </p:cTn>
                              </p:par>
                            </p:childTnLst>
                          </p:cTn>
                        </p:par>
                        <p:par>
                          <p:cTn id="58" fill="hold">
                            <p:stCondLst>
                              <p:cond delay="500"/>
                            </p:stCondLst>
                            <p:childTnLst>
                              <p:par>
                                <p:cTn id="59" presetID="32" presetClass="emph" presetSubtype="0" fill="hold" grpId="1" nodeType="afterEffect">
                                  <p:stCondLst>
                                    <p:cond delay="0"/>
                                  </p:stCondLst>
                                  <p:childTnLst>
                                    <p:animRot by="120000">
                                      <p:cBhvr>
                                        <p:cTn id="60" dur="100" fill="hold">
                                          <p:stCondLst>
                                            <p:cond delay="0"/>
                                          </p:stCondLst>
                                        </p:cTn>
                                        <p:tgtEl>
                                          <p:spTgt spid="21"/>
                                        </p:tgtEl>
                                        <p:attrNameLst>
                                          <p:attrName>r</p:attrName>
                                        </p:attrNameLst>
                                      </p:cBhvr>
                                    </p:animRot>
                                    <p:animRot by="-240000">
                                      <p:cBhvr>
                                        <p:cTn id="61" dur="200" fill="hold">
                                          <p:stCondLst>
                                            <p:cond delay="200"/>
                                          </p:stCondLst>
                                        </p:cTn>
                                        <p:tgtEl>
                                          <p:spTgt spid="21"/>
                                        </p:tgtEl>
                                        <p:attrNameLst>
                                          <p:attrName>r</p:attrName>
                                        </p:attrNameLst>
                                      </p:cBhvr>
                                    </p:animRot>
                                    <p:animRot by="240000">
                                      <p:cBhvr>
                                        <p:cTn id="62" dur="200" fill="hold">
                                          <p:stCondLst>
                                            <p:cond delay="400"/>
                                          </p:stCondLst>
                                        </p:cTn>
                                        <p:tgtEl>
                                          <p:spTgt spid="21"/>
                                        </p:tgtEl>
                                        <p:attrNameLst>
                                          <p:attrName>r</p:attrName>
                                        </p:attrNameLst>
                                      </p:cBhvr>
                                    </p:animRot>
                                    <p:animRot by="-240000">
                                      <p:cBhvr>
                                        <p:cTn id="63" dur="200" fill="hold">
                                          <p:stCondLst>
                                            <p:cond delay="600"/>
                                          </p:stCondLst>
                                        </p:cTn>
                                        <p:tgtEl>
                                          <p:spTgt spid="21"/>
                                        </p:tgtEl>
                                        <p:attrNameLst>
                                          <p:attrName>r</p:attrName>
                                        </p:attrNameLst>
                                      </p:cBhvr>
                                    </p:animRot>
                                    <p:animRot by="120000">
                                      <p:cBhvr>
                                        <p:cTn id="64" dur="200" fill="hold">
                                          <p:stCondLst>
                                            <p:cond delay="800"/>
                                          </p:stCondLst>
                                        </p:cTn>
                                        <p:tgtEl>
                                          <p:spTgt spid="21"/>
                                        </p:tgtEl>
                                        <p:attrNameLst>
                                          <p:attrName>r</p:attrName>
                                        </p:attrNameLst>
                                      </p:cBhvr>
                                    </p:animRot>
                                  </p:childTnLst>
                                </p:cTn>
                              </p:par>
                            </p:childTnLst>
                          </p:cTn>
                        </p:par>
                        <p:par>
                          <p:cTn id="65" fill="hold">
                            <p:stCondLst>
                              <p:cond delay="1500"/>
                            </p:stCondLst>
                            <p:childTnLst>
                              <p:par>
                                <p:cTn id="66" presetID="23" presetClass="entr" presetSubtype="16" fill="hold" grpId="0" nodeType="afterEffect">
                                  <p:stCondLst>
                                    <p:cond delay="0"/>
                                  </p:stCondLst>
                                  <p:childTnLst>
                                    <p:set>
                                      <p:cBhvr>
                                        <p:cTn id="67" dur="1" fill="hold">
                                          <p:stCondLst>
                                            <p:cond delay="0"/>
                                          </p:stCondLst>
                                        </p:cTn>
                                        <p:tgtEl>
                                          <p:spTgt spid="120"/>
                                        </p:tgtEl>
                                        <p:attrNameLst>
                                          <p:attrName>style.visibility</p:attrName>
                                        </p:attrNameLst>
                                      </p:cBhvr>
                                      <p:to>
                                        <p:strVal val="visible"/>
                                      </p:to>
                                    </p:set>
                                    <p:anim calcmode="lin" valueType="num">
                                      <p:cBhvr>
                                        <p:cTn id="68" dur="500" fill="hold"/>
                                        <p:tgtEl>
                                          <p:spTgt spid="120"/>
                                        </p:tgtEl>
                                        <p:attrNameLst>
                                          <p:attrName>ppt_w</p:attrName>
                                        </p:attrNameLst>
                                      </p:cBhvr>
                                      <p:tavLst>
                                        <p:tav tm="0">
                                          <p:val>
                                            <p:fltVal val="0"/>
                                          </p:val>
                                        </p:tav>
                                        <p:tav tm="100000">
                                          <p:val>
                                            <p:strVal val="#ppt_w"/>
                                          </p:val>
                                        </p:tav>
                                      </p:tavLst>
                                    </p:anim>
                                    <p:anim calcmode="lin" valueType="num">
                                      <p:cBhvr>
                                        <p:cTn id="69" dur="500" fill="hold"/>
                                        <p:tgtEl>
                                          <p:spTgt spid="12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1" grpId="1" animBg="1"/>
      <p:bldP spid="119" grpId="0" animBg="1"/>
      <p:bldP spid="12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Cloud Service APIs Are Delayed</a:t>
            </a:r>
          </a:p>
        </p:txBody>
      </p:sp>
      <p:sp>
        <p:nvSpPr>
          <p:cNvPr id="3" name="Text Placeholder 2">
            <a:extLst>
              <a:ext uri="{FF2B5EF4-FFF2-40B4-BE49-F238E27FC236}">
                <a16:creationId xmlns:a16="http://schemas.microsoft.com/office/drawing/2014/main" xmlns="" id="{8F23F742-AF13-B445-9254-AE893034D2DB}"/>
              </a:ext>
            </a:extLst>
          </p:cNvPr>
          <p:cNvSpPr>
            <a:spLocks noGrp="1"/>
          </p:cNvSpPr>
          <p:nvPr>
            <p:ph type="body" sz="quarter" idx="13"/>
          </p:nvPr>
        </p:nvSpPr>
        <p:spPr/>
        <p:txBody>
          <a:bodyPr/>
          <a:lstStyle/>
          <a:p>
            <a:endParaRPr lang="en-US"/>
          </a:p>
        </p:txBody>
      </p:sp>
      <p:sp>
        <p:nvSpPr>
          <p:cNvPr id="5" name="TextBox 4"/>
          <p:cNvSpPr txBox="1"/>
          <p:nvPr/>
        </p:nvSpPr>
        <p:spPr>
          <a:xfrm>
            <a:off x="1864789" y="3033293"/>
            <a:ext cx="1280366" cy="415498"/>
          </a:xfrm>
          <a:prstGeom prst="rect">
            <a:avLst/>
          </a:prstGeom>
          <a:noFill/>
        </p:spPr>
        <p:txBody>
          <a:bodyPr wrap="square" rtlCol="0">
            <a:spAutoFit/>
          </a:bodyPr>
          <a:lstStyle/>
          <a:p>
            <a:pPr algn="ctr"/>
            <a:r>
              <a:rPr lang="en-US" sz="1000" dirty="0">
                <a:solidFill>
                  <a:schemeClr val="accent2"/>
                </a:solidFill>
              </a:rPr>
              <a:t>00:00</a:t>
            </a:r>
          </a:p>
          <a:p>
            <a:pPr algn="ctr"/>
            <a:r>
              <a:rPr lang="en-US" sz="1000" dirty="0">
                <a:solidFill>
                  <a:schemeClr val="accent2"/>
                </a:solidFill>
              </a:rPr>
              <a:t>User shares file</a:t>
            </a:r>
          </a:p>
        </p:txBody>
      </p:sp>
      <p:sp>
        <p:nvSpPr>
          <p:cNvPr id="6" name="TextBox 5"/>
          <p:cNvSpPr txBox="1"/>
          <p:nvPr/>
        </p:nvSpPr>
        <p:spPr>
          <a:xfrm>
            <a:off x="360283" y="2647218"/>
            <a:ext cx="1882451" cy="276999"/>
          </a:xfrm>
          <a:prstGeom prst="rect">
            <a:avLst/>
          </a:prstGeom>
          <a:noFill/>
        </p:spPr>
        <p:txBody>
          <a:bodyPr wrap="square" rtlCol="0">
            <a:spAutoFit/>
          </a:bodyPr>
          <a:lstStyle/>
          <a:p>
            <a:pPr algn="r"/>
            <a:r>
              <a:rPr lang="en-US" sz="1200" b="1" dirty="0"/>
              <a:t> McAfee Sky Link</a:t>
            </a:r>
          </a:p>
        </p:txBody>
      </p:sp>
      <p:sp>
        <p:nvSpPr>
          <p:cNvPr id="7" name="TextBox 6"/>
          <p:cNvSpPr txBox="1"/>
          <p:nvPr/>
        </p:nvSpPr>
        <p:spPr>
          <a:xfrm>
            <a:off x="1874874" y="4279573"/>
            <a:ext cx="1280366" cy="553998"/>
          </a:xfrm>
          <a:prstGeom prst="rect">
            <a:avLst/>
          </a:prstGeom>
          <a:noFill/>
        </p:spPr>
        <p:txBody>
          <a:bodyPr wrap="square" rtlCol="0">
            <a:spAutoFit/>
          </a:bodyPr>
          <a:lstStyle/>
          <a:p>
            <a:pPr algn="ctr"/>
            <a:r>
              <a:rPr lang="en-US" sz="1000" dirty="0">
                <a:solidFill>
                  <a:schemeClr val="accent2"/>
                </a:solidFill>
              </a:rPr>
              <a:t>00:00</a:t>
            </a:r>
          </a:p>
          <a:p>
            <a:pPr algn="ctr"/>
            <a:r>
              <a:rPr lang="en-US" sz="1000" dirty="0">
                <a:solidFill>
                  <a:schemeClr val="accent2"/>
                </a:solidFill>
              </a:rPr>
              <a:t>User shares file</a:t>
            </a:r>
          </a:p>
          <a:p>
            <a:pPr algn="ctr"/>
            <a:r>
              <a:rPr lang="en-US" sz="1000" dirty="0">
                <a:solidFill>
                  <a:schemeClr val="accent2"/>
                </a:solidFill>
              </a:rPr>
              <a:t>Remediation</a:t>
            </a:r>
          </a:p>
        </p:txBody>
      </p:sp>
      <p:sp>
        <p:nvSpPr>
          <p:cNvPr id="8" name="TextBox 7"/>
          <p:cNvSpPr txBox="1"/>
          <p:nvPr/>
        </p:nvSpPr>
        <p:spPr>
          <a:xfrm>
            <a:off x="58945" y="3873244"/>
            <a:ext cx="2178167" cy="276999"/>
          </a:xfrm>
          <a:prstGeom prst="rect">
            <a:avLst/>
          </a:prstGeom>
          <a:noFill/>
        </p:spPr>
        <p:txBody>
          <a:bodyPr wrap="square" rtlCol="0">
            <a:spAutoFit/>
          </a:bodyPr>
          <a:lstStyle/>
          <a:p>
            <a:pPr algn="r"/>
            <a:r>
              <a:rPr lang="en-US" sz="1200" b="1" dirty="0"/>
              <a:t>McAfee Lightning Link</a:t>
            </a:r>
          </a:p>
        </p:txBody>
      </p:sp>
      <p:sp>
        <p:nvSpPr>
          <p:cNvPr id="9" name="TextBox 8"/>
          <p:cNvSpPr txBox="1"/>
          <p:nvPr/>
        </p:nvSpPr>
        <p:spPr>
          <a:xfrm>
            <a:off x="2925493" y="3033293"/>
            <a:ext cx="1280366" cy="415498"/>
          </a:xfrm>
          <a:prstGeom prst="rect">
            <a:avLst/>
          </a:prstGeom>
          <a:noFill/>
        </p:spPr>
        <p:txBody>
          <a:bodyPr wrap="square" rtlCol="0">
            <a:spAutoFit/>
          </a:bodyPr>
          <a:lstStyle/>
          <a:p>
            <a:pPr algn="ctr"/>
            <a:r>
              <a:rPr lang="en-US" sz="1000" dirty="0">
                <a:solidFill>
                  <a:schemeClr val="accent2"/>
                </a:solidFill>
              </a:rPr>
              <a:t>00:30</a:t>
            </a:r>
          </a:p>
          <a:p>
            <a:pPr algn="ctr"/>
            <a:r>
              <a:rPr lang="en-US" sz="1000" dirty="0">
                <a:solidFill>
                  <a:schemeClr val="accent2"/>
                </a:solidFill>
              </a:rPr>
              <a:t>Remediation</a:t>
            </a:r>
          </a:p>
        </p:txBody>
      </p:sp>
      <p:grpSp>
        <p:nvGrpSpPr>
          <p:cNvPr id="10" name="Group 9"/>
          <p:cNvGrpSpPr/>
          <p:nvPr/>
        </p:nvGrpSpPr>
        <p:grpSpPr>
          <a:xfrm>
            <a:off x="2487122" y="633521"/>
            <a:ext cx="4461941" cy="531944"/>
            <a:chOff x="3314573" y="844693"/>
            <a:chExt cx="5949254" cy="709259"/>
          </a:xfrm>
        </p:grpSpPr>
        <p:grpSp>
          <p:nvGrpSpPr>
            <p:cNvPr id="11" name="Group 10"/>
            <p:cNvGrpSpPr/>
            <p:nvPr/>
          </p:nvGrpSpPr>
          <p:grpSpPr>
            <a:xfrm>
              <a:off x="3314573" y="1329941"/>
              <a:ext cx="5949254" cy="224011"/>
              <a:chOff x="3314573" y="1329941"/>
              <a:chExt cx="5949254" cy="224011"/>
            </a:xfrm>
          </p:grpSpPr>
          <p:cxnSp>
            <p:nvCxnSpPr>
              <p:cNvPr id="13" name="Straight Connector 12"/>
              <p:cNvCxnSpPr/>
              <p:nvPr/>
            </p:nvCxnSpPr>
            <p:spPr>
              <a:xfrm>
                <a:off x="3315543" y="1334021"/>
                <a:ext cx="0" cy="219931"/>
              </a:xfrm>
              <a:prstGeom prst="line">
                <a:avLst/>
              </a:prstGeom>
              <a:ln w="254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3314573" y="1341516"/>
                <a:ext cx="5949254" cy="0"/>
              </a:xfrm>
              <a:prstGeom prst="line">
                <a:avLst/>
              </a:prstGeom>
              <a:ln w="254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9249662" y="1329941"/>
                <a:ext cx="0" cy="219931"/>
              </a:xfrm>
              <a:prstGeom prst="line">
                <a:avLst/>
              </a:prstGeom>
              <a:ln w="254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2" name="TextBox 11"/>
            <p:cNvSpPr txBox="1"/>
            <p:nvPr/>
          </p:nvSpPr>
          <p:spPr>
            <a:xfrm>
              <a:off x="5178030" y="844693"/>
              <a:ext cx="2222338" cy="369332"/>
            </a:xfrm>
            <a:prstGeom prst="rect">
              <a:avLst/>
            </a:prstGeom>
            <a:noFill/>
          </p:spPr>
          <p:txBody>
            <a:bodyPr wrap="square" rtlCol="0">
              <a:spAutoFit/>
            </a:bodyPr>
            <a:lstStyle/>
            <a:p>
              <a:pPr algn="ctr"/>
              <a:r>
                <a:rPr lang="en-US" sz="1200" dirty="0">
                  <a:solidFill>
                    <a:schemeClr val="accent2"/>
                  </a:solidFill>
                </a:rPr>
                <a:t>Enforcement Gap</a:t>
              </a:r>
            </a:p>
          </p:txBody>
        </p:sp>
      </p:grpSp>
      <p:grpSp>
        <p:nvGrpSpPr>
          <p:cNvPr id="16" name="Group 15"/>
          <p:cNvGrpSpPr/>
          <p:nvPr/>
        </p:nvGrpSpPr>
        <p:grpSpPr>
          <a:xfrm>
            <a:off x="360282" y="1369422"/>
            <a:ext cx="8000345" cy="825464"/>
            <a:chOff x="478790" y="1825893"/>
            <a:chExt cx="10667123" cy="1100617"/>
          </a:xfrm>
        </p:grpSpPr>
        <p:sp>
          <p:nvSpPr>
            <p:cNvPr id="17" name="TextBox 16"/>
            <p:cNvSpPr txBox="1"/>
            <p:nvPr/>
          </p:nvSpPr>
          <p:spPr>
            <a:xfrm>
              <a:off x="478790" y="1841028"/>
              <a:ext cx="2509934" cy="369331"/>
            </a:xfrm>
            <a:prstGeom prst="rect">
              <a:avLst/>
            </a:prstGeom>
            <a:noFill/>
          </p:spPr>
          <p:txBody>
            <a:bodyPr wrap="square" rtlCol="0">
              <a:spAutoFit/>
            </a:bodyPr>
            <a:lstStyle/>
            <a:p>
              <a:pPr algn="r"/>
              <a:r>
                <a:rPr lang="en-US" sz="1200" b="1" dirty="0"/>
                <a:t>Others CASBs API</a:t>
              </a:r>
            </a:p>
          </p:txBody>
        </p:sp>
        <p:sp>
          <p:nvSpPr>
            <p:cNvPr id="18" name="TextBox 17"/>
            <p:cNvSpPr txBox="1"/>
            <p:nvPr/>
          </p:nvSpPr>
          <p:spPr>
            <a:xfrm>
              <a:off x="2484795" y="2372511"/>
              <a:ext cx="1707155" cy="553997"/>
            </a:xfrm>
            <a:prstGeom prst="rect">
              <a:avLst/>
            </a:prstGeom>
            <a:noFill/>
          </p:spPr>
          <p:txBody>
            <a:bodyPr wrap="square" rtlCol="0">
              <a:spAutoFit/>
            </a:bodyPr>
            <a:lstStyle/>
            <a:p>
              <a:pPr algn="ctr"/>
              <a:r>
                <a:rPr lang="en-US" sz="1000" dirty="0">
                  <a:solidFill>
                    <a:schemeClr val="accent2"/>
                  </a:solidFill>
                </a:rPr>
                <a:t>00:00</a:t>
              </a:r>
            </a:p>
            <a:p>
              <a:pPr algn="ctr"/>
              <a:r>
                <a:rPr lang="en-US" sz="1000" dirty="0">
                  <a:solidFill>
                    <a:schemeClr val="accent2"/>
                  </a:solidFill>
                </a:rPr>
                <a:t>User shares file</a:t>
              </a:r>
            </a:p>
          </p:txBody>
        </p:sp>
        <p:sp>
          <p:nvSpPr>
            <p:cNvPr id="19" name="TextBox 18"/>
            <p:cNvSpPr txBox="1"/>
            <p:nvPr/>
          </p:nvSpPr>
          <p:spPr>
            <a:xfrm>
              <a:off x="8405666" y="2372513"/>
              <a:ext cx="1707155" cy="553997"/>
            </a:xfrm>
            <a:prstGeom prst="rect">
              <a:avLst/>
            </a:prstGeom>
            <a:noFill/>
          </p:spPr>
          <p:txBody>
            <a:bodyPr wrap="square" rtlCol="0">
              <a:spAutoFit/>
            </a:bodyPr>
            <a:lstStyle/>
            <a:p>
              <a:pPr algn="ctr"/>
              <a:r>
                <a:rPr lang="en-US" sz="1000" dirty="0">
                  <a:solidFill>
                    <a:schemeClr val="accent2"/>
                  </a:solidFill>
                </a:rPr>
                <a:t>05:00</a:t>
              </a:r>
            </a:p>
            <a:p>
              <a:pPr algn="ctr"/>
              <a:r>
                <a:rPr lang="en-US" sz="1000" dirty="0">
                  <a:solidFill>
                    <a:schemeClr val="accent2"/>
                  </a:solidFill>
                </a:rPr>
                <a:t>Remediation</a:t>
              </a:r>
            </a:p>
          </p:txBody>
        </p:sp>
        <p:grpSp>
          <p:nvGrpSpPr>
            <p:cNvPr id="20" name="Group 19"/>
            <p:cNvGrpSpPr/>
            <p:nvPr/>
          </p:nvGrpSpPr>
          <p:grpSpPr>
            <a:xfrm>
              <a:off x="3329563" y="1825893"/>
              <a:ext cx="7816350" cy="391633"/>
              <a:chOff x="3329563" y="1825893"/>
              <a:chExt cx="7816350" cy="391633"/>
            </a:xfrm>
          </p:grpSpPr>
          <p:cxnSp>
            <p:nvCxnSpPr>
              <p:cNvPr id="21" name="Straight Arrow Connector 20"/>
              <p:cNvCxnSpPr/>
              <p:nvPr/>
            </p:nvCxnSpPr>
            <p:spPr>
              <a:xfrm>
                <a:off x="3329563" y="2016177"/>
                <a:ext cx="7816350" cy="0"/>
              </a:xfrm>
              <a:prstGeom prst="straightConnector1">
                <a:avLst/>
              </a:prstGeom>
              <a:ln w="69850">
                <a:solidFill>
                  <a:schemeClr val="bg2"/>
                </a:solidFill>
                <a:headEnd type="oval" w="med" len="med"/>
                <a:tailEnd type="triangle"/>
              </a:ln>
            </p:spPr>
            <p:style>
              <a:lnRef idx="1">
                <a:schemeClr val="accent1"/>
              </a:lnRef>
              <a:fillRef idx="0">
                <a:schemeClr val="accent1"/>
              </a:fillRef>
              <a:effectRef idx="0">
                <a:schemeClr val="accent1"/>
              </a:effectRef>
              <a:fontRef idx="minor">
                <a:schemeClr val="tx1"/>
              </a:fontRef>
            </p:style>
          </p:cxnSp>
          <p:sp>
            <p:nvSpPr>
              <p:cNvPr id="22" name="Oval 21"/>
              <p:cNvSpPr/>
              <p:nvPr/>
            </p:nvSpPr>
            <p:spPr>
              <a:xfrm>
                <a:off x="9061885" y="1825893"/>
                <a:ext cx="391633" cy="391633"/>
              </a:xfrm>
              <a:prstGeom prst="ellipse">
                <a:avLst/>
              </a:prstGeom>
              <a:solidFill>
                <a:schemeClr val="bg1"/>
              </a:solidFill>
              <a:ln w="317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FFFFFF"/>
                  </a:solidFill>
                  <a:latin typeface="Calibri"/>
                </a:endParaRPr>
              </a:p>
            </p:txBody>
          </p:sp>
        </p:grpSp>
      </p:grpSp>
      <p:grpSp>
        <p:nvGrpSpPr>
          <p:cNvPr id="23" name="Group 22"/>
          <p:cNvGrpSpPr/>
          <p:nvPr/>
        </p:nvGrpSpPr>
        <p:grpSpPr>
          <a:xfrm>
            <a:off x="2498364" y="2628188"/>
            <a:ext cx="5862263" cy="293725"/>
            <a:chOff x="3329563" y="3504249"/>
            <a:chExt cx="7816350" cy="391633"/>
          </a:xfrm>
        </p:grpSpPr>
        <p:cxnSp>
          <p:nvCxnSpPr>
            <p:cNvPr id="24" name="Straight Arrow Connector 23"/>
            <p:cNvCxnSpPr/>
            <p:nvPr/>
          </p:nvCxnSpPr>
          <p:spPr>
            <a:xfrm>
              <a:off x="3329563" y="3697573"/>
              <a:ext cx="7816350" cy="0"/>
            </a:xfrm>
            <a:prstGeom prst="straightConnector1">
              <a:avLst/>
            </a:prstGeom>
            <a:ln w="69850">
              <a:solidFill>
                <a:schemeClr val="bg2"/>
              </a:solidFill>
              <a:headEnd type="oval" w="med" len="med"/>
              <a:tailEnd type="triangle"/>
            </a:ln>
          </p:spPr>
          <p:style>
            <a:lnRef idx="1">
              <a:schemeClr val="accent1"/>
            </a:lnRef>
            <a:fillRef idx="0">
              <a:schemeClr val="accent1"/>
            </a:fillRef>
            <a:effectRef idx="0">
              <a:schemeClr val="accent1"/>
            </a:effectRef>
            <a:fontRef idx="minor">
              <a:schemeClr val="tx1"/>
            </a:fontRef>
          </p:style>
        </p:cxnSp>
        <p:sp>
          <p:nvSpPr>
            <p:cNvPr id="25" name="Oval 24"/>
            <p:cNvSpPr/>
            <p:nvPr/>
          </p:nvSpPr>
          <p:spPr>
            <a:xfrm>
              <a:off x="4556828" y="3504249"/>
              <a:ext cx="391633" cy="391633"/>
            </a:xfrm>
            <a:prstGeom prst="ellipse">
              <a:avLst/>
            </a:prstGeom>
            <a:solidFill>
              <a:schemeClr val="bg1"/>
            </a:solidFill>
            <a:ln w="317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FFFFFF"/>
                </a:solidFill>
                <a:latin typeface="Calibri"/>
              </a:endParaRPr>
            </a:p>
          </p:txBody>
        </p:sp>
      </p:grpSp>
      <p:grpSp>
        <p:nvGrpSpPr>
          <p:cNvPr id="26" name="Group 25"/>
          <p:cNvGrpSpPr/>
          <p:nvPr/>
        </p:nvGrpSpPr>
        <p:grpSpPr>
          <a:xfrm>
            <a:off x="2374921" y="3864272"/>
            <a:ext cx="5992313" cy="293725"/>
            <a:chOff x="3164971" y="5152361"/>
            <a:chExt cx="7989751" cy="391633"/>
          </a:xfrm>
        </p:grpSpPr>
        <p:cxnSp>
          <p:nvCxnSpPr>
            <p:cNvPr id="27" name="Straight Arrow Connector 26"/>
            <p:cNvCxnSpPr/>
            <p:nvPr/>
          </p:nvCxnSpPr>
          <p:spPr>
            <a:xfrm>
              <a:off x="3338372" y="5348323"/>
              <a:ext cx="7816350" cy="0"/>
            </a:xfrm>
            <a:prstGeom prst="straightConnector1">
              <a:avLst/>
            </a:prstGeom>
            <a:ln w="69850">
              <a:solidFill>
                <a:schemeClr val="bg2"/>
              </a:solidFill>
              <a:headEnd type="oval" w="med" len="med"/>
              <a:tailEnd type="triangle"/>
            </a:ln>
          </p:spPr>
          <p:style>
            <a:lnRef idx="1">
              <a:schemeClr val="accent1"/>
            </a:lnRef>
            <a:fillRef idx="0">
              <a:schemeClr val="accent1"/>
            </a:fillRef>
            <a:effectRef idx="0">
              <a:schemeClr val="accent1"/>
            </a:effectRef>
            <a:fontRef idx="minor">
              <a:schemeClr val="tx1"/>
            </a:fontRef>
          </p:style>
        </p:cxnSp>
        <p:sp>
          <p:nvSpPr>
            <p:cNvPr id="28" name="Oval 27"/>
            <p:cNvSpPr/>
            <p:nvPr/>
          </p:nvSpPr>
          <p:spPr>
            <a:xfrm>
              <a:off x="3164971" y="5152361"/>
              <a:ext cx="391633" cy="391633"/>
            </a:xfrm>
            <a:prstGeom prst="ellipse">
              <a:avLst/>
            </a:prstGeom>
            <a:solidFill>
              <a:schemeClr val="bg1"/>
            </a:solidFill>
            <a:ln w="317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FFFFFF"/>
                </a:solidFill>
                <a:latin typeface="Calibri"/>
              </a:endParaRPr>
            </a:p>
          </p:txBody>
        </p:sp>
        <p:sp>
          <p:nvSpPr>
            <p:cNvPr id="29" name="Oval 28"/>
            <p:cNvSpPr/>
            <p:nvPr/>
          </p:nvSpPr>
          <p:spPr>
            <a:xfrm>
              <a:off x="3260070" y="5244431"/>
              <a:ext cx="203715" cy="203715"/>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FFFFFF"/>
                </a:solidFill>
                <a:latin typeface="Calibri"/>
              </a:endParaRPr>
            </a:p>
          </p:txBody>
        </p:sp>
      </p:grpSp>
    </p:spTree>
    <p:extLst>
      <p:ext uri="{BB962C8B-B14F-4D97-AF65-F5344CB8AC3E}">
        <p14:creationId xmlns:p14="http://schemas.microsoft.com/office/powerpoint/2010/main" val="1093943427"/>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xmlns="" id="{CC755B0B-11E7-C043-82F3-8095FBFC6013}"/>
              </a:ext>
            </a:extLst>
          </p:cNvPr>
          <p:cNvSpPr>
            <a:spLocks noGrp="1"/>
          </p:cNvSpPr>
          <p:nvPr>
            <p:ph type="title"/>
          </p:nvPr>
        </p:nvSpPr>
        <p:spPr/>
        <p:txBody>
          <a:bodyPr/>
          <a:lstStyle/>
          <a:p>
            <a:r>
              <a:rPr lang="en-US" dirty="0"/>
              <a:t>Manual Remediation Relies on IT</a:t>
            </a:r>
          </a:p>
        </p:txBody>
      </p:sp>
      <p:sp>
        <p:nvSpPr>
          <p:cNvPr id="2" name="Text Placeholder 1">
            <a:extLst>
              <a:ext uri="{FF2B5EF4-FFF2-40B4-BE49-F238E27FC236}">
                <a16:creationId xmlns:a16="http://schemas.microsoft.com/office/drawing/2014/main" xmlns="" id="{6AE97030-03E6-5948-B1A6-3C86A811EBF8}"/>
              </a:ext>
            </a:extLst>
          </p:cNvPr>
          <p:cNvSpPr>
            <a:spLocks noGrp="1"/>
          </p:cNvSpPr>
          <p:nvPr>
            <p:ph type="body" sz="quarter" idx="13"/>
          </p:nvPr>
        </p:nvSpPr>
        <p:spPr/>
        <p:txBody>
          <a:bodyPr/>
          <a:lstStyle/>
          <a:p>
            <a:endParaRPr lang="en-US"/>
          </a:p>
        </p:txBody>
      </p:sp>
      <p:grpSp>
        <p:nvGrpSpPr>
          <p:cNvPr id="79" name="Group 78">
            <a:extLst>
              <a:ext uri="{FF2B5EF4-FFF2-40B4-BE49-F238E27FC236}">
                <a16:creationId xmlns:a16="http://schemas.microsoft.com/office/drawing/2014/main" xmlns="" id="{400C121C-06B0-DE44-A0A9-7F31B6835CD2}"/>
              </a:ext>
            </a:extLst>
          </p:cNvPr>
          <p:cNvGrpSpPr/>
          <p:nvPr/>
        </p:nvGrpSpPr>
        <p:grpSpPr>
          <a:xfrm>
            <a:off x="670170" y="949681"/>
            <a:ext cx="7606464" cy="3402620"/>
            <a:chOff x="670170" y="949681"/>
            <a:chExt cx="7606464" cy="3402620"/>
          </a:xfrm>
        </p:grpSpPr>
        <p:pic>
          <p:nvPicPr>
            <p:cNvPr id="80" name="Picture 79">
              <a:extLst>
                <a:ext uri="{FF2B5EF4-FFF2-40B4-BE49-F238E27FC236}">
                  <a16:creationId xmlns:a16="http://schemas.microsoft.com/office/drawing/2014/main" xmlns="" id="{E55DB6F9-A244-7B4D-AA37-C968B75AD640}"/>
                </a:ext>
              </a:extLst>
            </p:cNvPr>
            <p:cNvPicPr>
              <a:picLocks noChangeAspect="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473040" y="1368482"/>
              <a:ext cx="5920893" cy="2487936"/>
            </a:xfrm>
            <a:prstGeom prst="rect">
              <a:avLst/>
            </a:prstGeom>
          </p:spPr>
        </p:pic>
        <p:sp>
          <p:nvSpPr>
            <p:cNvPr id="81" name="TextBox 80">
              <a:extLst>
                <a:ext uri="{FF2B5EF4-FFF2-40B4-BE49-F238E27FC236}">
                  <a16:creationId xmlns:a16="http://schemas.microsoft.com/office/drawing/2014/main" xmlns="" id="{E1FA099A-D3E5-4841-A5F1-961C7A7EBF51}"/>
                </a:ext>
              </a:extLst>
            </p:cNvPr>
            <p:cNvSpPr txBox="1"/>
            <p:nvPr/>
          </p:nvSpPr>
          <p:spPr>
            <a:xfrm>
              <a:off x="3092409" y="3270926"/>
              <a:ext cx="943795" cy="457479"/>
            </a:xfrm>
            <a:prstGeom prst="rect">
              <a:avLst/>
            </a:prstGeom>
          </p:spPr>
          <p:txBody>
            <a:bodyPr vert="horz" wrap="square" lIns="91440" tIns="45720" rIns="91440" bIns="45720" rtlCol="0">
              <a:noAutofit/>
            </a:bodyPr>
            <a:lstStyle/>
            <a:p>
              <a:pPr algn="l">
                <a:buSzPct val="100000"/>
              </a:pPr>
              <a:r>
                <a:rPr lang="en-US" sz="1400" b="1" dirty="0">
                  <a:solidFill>
                    <a:schemeClr val="accent1"/>
                  </a:solidFill>
                  <a:latin typeface="Arial" panose="020B0604020202020204" pitchFamily="34" charset="0"/>
                  <a:cs typeface="Arial" panose="020B0604020202020204" pitchFamily="34" charset="0"/>
                </a:rPr>
                <a:t>IT</a:t>
              </a:r>
            </a:p>
            <a:p>
              <a:pPr algn="l">
                <a:buSzPct val="100000"/>
              </a:pPr>
              <a:r>
                <a:rPr lang="en-US" sz="1400" b="1" dirty="0">
                  <a:solidFill>
                    <a:schemeClr val="accent1"/>
                  </a:solidFill>
                  <a:latin typeface="Arial" panose="020B0604020202020204" pitchFamily="34" charset="0"/>
                  <a:cs typeface="Arial" panose="020B0604020202020204" pitchFamily="34" charset="0"/>
                </a:rPr>
                <a:t>User</a:t>
              </a:r>
            </a:p>
          </p:txBody>
        </p:sp>
        <p:sp>
          <p:nvSpPr>
            <p:cNvPr id="82" name="TextBox 81">
              <a:extLst>
                <a:ext uri="{FF2B5EF4-FFF2-40B4-BE49-F238E27FC236}">
                  <a16:creationId xmlns:a16="http://schemas.microsoft.com/office/drawing/2014/main" xmlns="" id="{830D52B3-2DB4-0A4C-AE56-AA4F44A1B257}"/>
                </a:ext>
              </a:extLst>
            </p:cNvPr>
            <p:cNvSpPr txBox="1"/>
            <p:nvPr/>
          </p:nvSpPr>
          <p:spPr>
            <a:xfrm>
              <a:off x="3047202" y="1110741"/>
              <a:ext cx="1207834" cy="215039"/>
            </a:xfrm>
            <a:prstGeom prst="rect">
              <a:avLst/>
            </a:prstGeom>
          </p:spPr>
          <p:txBody>
            <a:bodyPr vert="horz" wrap="square" lIns="91440" tIns="45720" rIns="91440" bIns="45720" rtlCol="0">
              <a:noAutofit/>
            </a:bodyPr>
            <a:lstStyle/>
            <a:p>
              <a:pPr algn="ctr">
                <a:buSzPct val="100000"/>
              </a:pPr>
              <a:r>
                <a:rPr lang="en-US" sz="1000" dirty="0">
                  <a:solidFill>
                    <a:schemeClr val="accent1"/>
                  </a:solidFill>
                  <a:cs typeface="Arial" panose="020B0604020202020204" pitchFamily="34" charset="0"/>
                </a:rPr>
                <a:t>Alert is triggered</a:t>
              </a:r>
            </a:p>
          </p:txBody>
        </p:sp>
        <p:sp>
          <p:nvSpPr>
            <p:cNvPr id="83" name="TextBox 82">
              <a:extLst>
                <a:ext uri="{FF2B5EF4-FFF2-40B4-BE49-F238E27FC236}">
                  <a16:creationId xmlns:a16="http://schemas.microsoft.com/office/drawing/2014/main" xmlns="" id="{02339CAC-5495-3E46-A763-7BBC239A3CD8}"/>
                </a:ext>
              </a:extLst>
            </p:cNvPr>
            <p:cNvSpPr txBox="1"/>
            <p:nvPr/>
          </p:nvSpPr>
          <p:spPr>
            <a:xfrm>
              <a:off x="4635887" y="3919874"/>
              <a:ext cx="1001380" cy="432427"/>
            </a:xfrm>
            <a:prstGeom prst="rect">
              <a:avLst/>
            </a:prstGeom>
          </p:spPr>
          <p:txBody>
            <a:bodyPr vert="horz" wrap="square" lIns="91440" tIns="45720" rIns="91440" bIns="45720" rtlCol="0">
              <a:noAutofit/>
            </a:bodyPr>
            <a:lstStyle/>
            <a:p>
              <a:pPr algn="ctr">
                <a:buSzPct val="100000"/>
              </a:pPr>
              <a:r>
                <a:rPr lang="en-US" sz="1000" dirty="0">
                  <a:solidFill>
                    <a:schemeClr val="accent1"/>
                  </a:solidFill>
                  <a:latin typeface="Arial" panose="020B0604020202020204" pitchFamily="34" charset="0"/>
                  <a:cs typeface="Arial" panose="020B0604020202020204" pitchFamily="34" charset="0"/>
                </a:rPr>
                <a:t>IT security reviews alert</a:t>
              </a:r>
            </a:p>
          </p:txBody>
        </p:sp>
        <p:sp>
          <p:nvSpPr>
            <p:cNvPr id="84" name="TextBox 83">
              <a:extLst>
                <a:ext uri="{FF2B5EF4-FFF2-40B4-BE49-F238E27FC236}">
                  <a16:creationId xmlns:a16="http://schemas.microsoft.com/office/drawing/2014/main" xmlns="" id="{D9A4C76D-6B15-BA41-92F7-0D14CAF8F31F}"/>
                </a:ext>
              </a:extLst>
            </p:cNvPr>
            <p:cNvSpPr txBox="1"/>
            <p:nvPr/>
          </p:nvSpPr>
          <p:spPr>
            <a:xfrm>
              <a:off x="6004203" y="3923693"/>
              <a:ext cx="1286482" cy="386730"/>
            </a:xfrm>
            <a:prstGeom prst="rect">
              <a:avLst/>
            </a:prstGeom>
          </p:spPr>
          <p:txBody>
            <a:bodyPr vert="horz" wrap="square" lIns="91440" tIns="45720" rIns="91440" bIns="45720" rtlCol="0">
              <a:noAutofit/>
            </a:bodyPr>
            <a:lstStyle/>
            <a:p>
              <a:pPr algn="ctr">
                <a:buSzPct val="100000"/>
              </a:pPr>
              <a:r>
                <a:rPr lang="en-US" sz="1000" dirty="0">
                  <a:solidFill>
                    <a:schemeClr val="accent1"/>
                  </a:solidFill>
                  <a:latin typeface="Arial" panose="020B0604020202020204" pitchFamily="34" charset="0"/>
                  <a:cs typeface="Arial" panose="020B0604020202020204" pitchFamily="34" charset="0"/>
                </a:rPr>
                <a:t>IT contacts end user to investigate</a:t>
              </a:r>
            </a:p>
          </p:txBody>
        </p:sp>
        <p:sp>
          <p:nvSpPr>
            <p:cNvPr id="85" name="TextBox 84">
              <a:extLst>
                <a:ext uri="{FF2B5EF4-FFF2-40B4-BE49-F238E27FC236}">
                  <a16:creationId xmlns:a16="http://schemas.microsoft.com/office/drawing/2014/main" xmlns="" id="{6FC40506-6E4C-D04A-A84A-C00A6CF40C4B}"/>
                </a:ext>
              </a:extLst>
            </p:cNvPr>
            <p:cNvSpPr txBox="1"/>
            <p:nvPr/>
          </p:nvSpPr>
          <p:spPr>
            <a:xfrm>
              <a:off x="7275254" y="3919874"/>
              <a:ext cx="1001380" cy="390550"/>
            </a:xfrm>
            <a:prstGeom prst="rect">
              <a:avLst/>
            </a:prstGeom>
          </p:spPr>
          <p:txBody>
            <a:bodyPr vert="horz" wrap="square" lIns="91440" tIns="45720" rIns="91440" bIns="45720" rtlCol="0">
              <a:noAutofit/>
            </a:bodyPr>
            <a:lstStyle/>
            <a:p>
              <a:pPr algn="ctr">
                <a:buSzPct val="100000"/>
              </a:pPr>
              <a:r>
                <a:rPr lang="en-US" sz="1000" dirty="0">
                  <a:solidFill>
                    <a:schemeClr val="accent1"/>
                  </a:solidFill>
                  <a:latin typeface="Arial" panose="020B0604020202020204" pitchFamily="34" charset="0"/>
                  <a:cs typeface="Arial" panose="020B0604020202020204" pitchFamily="34" charset="0"/>
                </a:rPr>
                <a:t>IT resolves </a:t>
              </a:r>
            </a:p>
            <a:p>
              <a:pPr algn="ctr">
                <a:buSzPct val="100000"/>
              </a:pPr>
              <a:r>
                <a:rPr lang="en-US" sz="1000" dirty="0">
                  <a:solidFill>
                    <a:schemeClr val="accent1"/>
                  </a:solidFill>
                  <a:latin typeface="Arial" panose="020B0604020202020204" pitchFamily="34" charset="0"/>
                  <a:cs typeface="Arial" panose="020B0604020202020204" pitchFamily="34" charset="0"/>
                </a:rPr>
                <a:t>incident alert</a:t>
              </a:r>
            </a:p>
          </p:txBody>
        </p:sp>
        <p:grpSp>
          <p:nvGrpSpPr>
            <p:cNvPr id="86" name="Group 85">
              <a:extLst>
                <a:ext uri="{FF2B5EF4-FFF2-40B4-BE49-F238E27FC236}">
                  <a16:creationId xmlns:a16="http://schemas.microsoft.com/office/drawing/2014/main" xmlns="" id="{410752E2-C265-EF42-B6D1-EEED8087998A}"/>
                </a:ext>
              </a:extLst>
            </p:cNvPr>
            <p:cNvGrpSpPr/>
            <p:nvPr/>
          </p:nvGrpSpPr>
          <p:grpSpPr>
            <a:xfrm>
              <a:off x="6465468" y="2109494"/>
              <a:ext cx="304810" cy="999207"/>
              <a:chOff x="6478397" y="2093433"/>
              <a:chExt cx="304810" cy="999207"/>
            </a:xfrm>
            <a:solidFill>
              <a:srgbClr val="D9D9D9"/>
            </a:solidFill>
          </p:grpSpPr>
          <p:sp>
            <p:nvSpPr>
              <p:cNvPr id="144" name="Rectangle 143">
                <a:extLst>
                  <a:ext uri="{FF2B5EF4-FFF2-40B4-BE49-F238E27FC236}">
                    <a16:creationId xmlns:a16="http://schemas.microsoft.com/office/drawing/2014/main" xmlns="" id="{B86824A1-254C-054B-9261-47B2825D024A}"/>
                  </a:ext>
                </a:extLst>
              </p:cNvPr>
              <p:cNvSpPr/>
              <p:nvPr/>
            </p:nvSpPr>
            <p:spPr>
              <a:xfrm>
                <a:off x="6478399" y="2248051"/>
                <a:ext cx="304808" cy="80328"/>
              </a:xfrm>
              <a:prstGeom prst="rect">
                <a:avLst/>
              </a:prstGeom>
              <a:grpFill/>
              <a:ln w="28575" cap="flat" cmpd="sng" algn="ctr">
                <a:noFill/>
                <a:prstDash val="solid"/>
                <a:miter lim="800000"/>
                <a:headEnd type="none" w="med" len="med"/>
                <a:tailEnd type="none" w="med" len="med"/>
              </a:ln>
              <a:effectLst/>
            </p:spPr>
            <p:txBody>
              <a:bodyPr vert="horz" wrap="square" lIns="68572" tIns="34286" rIns="68572" bIns="34286"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350" b="1" dirty="0" err="1">
                  <a:solidFill>
                    <a:schemeClr val="bg1"/>
                  </a:solidFill>
                  <a:latin typeface="+mj-lt"/>
                </a:endParaRPr>
              </a:p>
            </p:txBody>
          </p:sp>
          <p:sp>
            <p:nvSpPr>
              <p:cNvPr id="145" name="Rectangle 144">
                <a:extLst>
                  <a:ext uri="{FF2B5EF4-FFF2-40B4-BE49-F238E27FC236}">
                    <a16:creationId xmlns:a16="http://schemas.microsoft.com/office/drawing/2014/main" xmlns="" id="{49216210-F315-374E-B491-3622155EEFBA}"/>
                  </a:ext>
                </a:extLst>
              </p:cNvPr>
              <p:cNvSpPr/>
              <p:nvPr/>
            </p:nvSpPr>
            <p:spPr>
              <a:xfrm>
                <a:off x="6478399" y="2369619"/>
                <a:ext cx="304808" cy="80328"/>
              </a:xfrm>
              <a:prstGeom prst="rect">
                <a:avLst/>
              </a:prstGeom>
              <a:grpFill/>
              <a:ln w="28575" cap="flat" cmpd="sng" algn="ctr">
                <a:noFill/>
                <a:prstDash val="solid"/>
                <a:miter lim="800000"/>
                <a:headEnd type="none" w="med" len="med"/>
                <a:tailEnd type="none" w="med" len="med"/>
              </a:ln>
              <a:effectLst/>
            </p:spPr>
            <p:txBody>
              <a:bodyPr vert="horz" wrap="square" lIns="68572" tIns="34286" rIns="68572" bIns="34286"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350" b="1" dirty="0" err="1">
                  <a:solidFill>
                    <a:schemeClr val="bg1"/>
                  </a:solidFill>
                  <a:latin typeface="+mj-lt"/>
                </a:endParaRPr>
              </a:p>
            </p:txBody>
          </p:sp>
          <p:sp>
            <p:nvSpPr>
              <p:cNvPr id="146" name="Rectangle 145">
                <a:extLst>
                  <a:ext uri="{FF2B5EF4-FFF2-40B4-BE49-F238E27FC236}">
                    <a16:creationId xmlns:a16="http://schemas.microsoft.com/office/drawing/2014/main" xmlns="" id="{91E0219A-8C78-A443-BFA7-F4E0291C6E30}"/>
                  </a:ext>
                </a:extLst>
              </p:cNvPr>
              <p:cNvSpPr/>
              <p:nvPr/>
            </p:nvSpPr>
            <p:spPr>
              <a:xfrm>
                <a:off x="6478399" y="2493269"/>
                <a:ext cx="304808" cy="80328"/>
              </a:xfrm>
              <a:prstGeom prst="rect">
                <a:avLst/>
              </a:prstGeom>
              <a:grpFill/>
              <a:ln w="28575" cap="flat" cmpd="sng" algn="ctr">
                <a:noFill/>
                <a:prstDash val="solid"/>
                <a:miter lim="800000"/>
                <a:headEnd type="none" w="med" len="med"/>
                <a:tailEnd type="none" w="med" len="med"/>
              </a:ln>
              <a:effectLst/>
            </p:spPr>
            <p:txBody>
              <a:bodyPr vert="horz" wrap="square" lIns="68572" tIns="34286" rIns="68572" bIns="34286"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350" b="1" dirty="0" err="1">
                  <a:solidFill>
                    <a:schemeClr val="bg1"/>
                  </a:solidFill>
                  <a:latin typeface="+mj-lt"/>
                </a:endParaRPr>
              </a:p>
            </p:txBody>
          </p:sp>
          <p:sp>
            <p:nvSpPr>
              <p:cNvPr id="147" name="Rectangle 146">
                <a:extLst>
                  <a:ext uri="{FF2B5EF4-FFF2-40B4-BE49-F238E27FC236}">
                    <a16:creationId xmlns:a16="http://schemas.microsoft.com/office/drawing/2014/main" xmlns="" id="{ED94C031-5009-7C4B-A70A-5413147F4B38}"/>
                  </a:ext>
                </a:extLst>
              </p:cNvPr>
              <p:cNvSpPr/>
              <p:nvPr/>
            </p:nvSpPr>
            <p:spPr>
              <a:xfrm>
                <a:off x="6478399" y="2618819"/>
                <a:ext cx="304808" cy="80328"/>
              </a:xfrm>
              <a:prstGeom prst="rect">
                <a:avLst/>
              </a:prstGeom>
              <a:grpFill/>
              <a:ln w="28575" cap="flat" cmpd="sng" algn="ctr">
                <a:noFill/>
                <a:prstDash val="solid"/>
                <a:miter lim="800000"/>
                <a:headEnd type="none" w="med" len="med"/>
                <a:tailEnd type="none" w="med" len="med"/>
              </a:ln>
              <a:effectLst/>
            </p:spPr>
            <p:txBody>
              <a:bodyPr vert="horz" wrap="square" lIns="68572" tIns="34286" rIns="68572" bIns="34286"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350" b="1" dirty="0" err="1">
                  <a:solidFill>
                    <a:schemeClr val="bg1"/>
                  </a:solidFill>
                  <a:latin typeface="+mj-lt"/>
                </a:endParaRPr>
              </a:p>
            </p:txBody>
          </p:sp>
          <p:sp>
            <p:nvSpPr>
              <p:cNvPr id="148" name="Rectangle 147">
                <a:extLst>
                  <a:ext uri="{FF2B5EF4-FFF2-40B4-BE49-F238E27FC236}">
                    <a16:creationId xmlns:a16="http://schemas.microsoft.com/office/drawing/2014/main" xmlns="" id="{774A3692-CD21-184A-AC82-02E0A172D3B9}"/>
                  </a:ext>
                </a:extLst>
              </p:cNvPr>
              <p:cNvSpPr/>
              <p:nvPr/>
            </p:nvSpPr>
            <p:spPr>
              <a:xfrm>
                <a:off x="6478399" y="2740386"/>
                <a:ext cx="304808" cy="80328"/>
              </a:xfrm>
              <a:prstGeom prst="rect">
                <a:avLst/>
              </a:prstGeom>
              <a:grpFill/>
              <a:ln w="28575" cap="flat" cmpd="sng" algn="ctr">
                <a:noFill/>
                <a:prstDash val="solid"/>
                <a:miter lim="800000"/>
                <a:headEnd type="none" w="med" len="med"/>
                <a:tailEnd type="none" w="med" len="med"/>
              </a:ln>
              <a:effectLst/>
            </p:spPr>
            <p:txBody>
              <a:bodyPr vert="horz" wrap="square" lIns="68572" tIns="34286" rIns="68572" bIns="34286"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350" b="1" dirty="0" err="1">
                  <a:solidFill>
                    <a:schemeClr val="bg1"/>
                  </a:solidFill>
                  <a:latin typeface="+mj-lt"/>
                </a:endParaRPr>
              </a:p>
            </p:txBody>
          </p:sp>
          <p:sp>
            <p:nvSpPr>
              <p:cNvPr id="149" name="Rectangle 148">
                <a:extLst>
                  <a:ext uri="{FF2B5EF4-FFF2-40B4-BE49-F238E27FC236}">
                    <a16:creationId xmlns:a16="http://schemas.microsoft.com/office/drawing/2014/main" xmlns="" id="{B9EDAAD2-2C1B-264D-A10A-86AE87E0E7CA}"/>
                  </a:ext>
                </a:extLst>
              </p:cNvPr>
              <p:cNvSpPr/>
              <p:nvPr/>
            </p:nvSpPr>
            <p:spPr>
              <a:xfrm>
                <a:off x="6478399" y="2858529"/>
                <a:ext cx="304808" cy="80328"/>
              </a:xfrm>
              <a:prstGeom prst="rect">
                <a:avLst/>
              </a:prstGeom>
              <a:grpFill/>
              <a:ln w="28575" cap="flat" cmpd="sng" algn="ctr">
                <a:noFill/>
                <a:prstDash val="solid"/>
                <a:miter lim="800000"/>
                <a:headEnd type="none" w="med" len="med"/>
                <a:tailEnd type="none" w="med" len="med"/>
              </a:ln>
              <a:effectLst/>
            </p:spPr>
            <p:txBody>
              <a:bodyPr vert="horz" wrap="square" lIns="68572" tIns="34286" rIns="68572" bIns="34286"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350" b="1" dirty="0" err="1">
                  <a:solidFill>
                    <a:schemeClr val="bg1"/>
                  </a:solidFill>
                  <a:latin typeface="+mj-lt"/>
                </a:endParaRPr>
              </a:p>
            </p:txBody>
          </p:sp>
          <p:sp>
            <p:nvSpPr>
              <p:cNvPr id="150" name="Pentagon 149">
                <a:extLst>
                  <a:ext uri="{FF2B5EF4-FFF2-40B4-BE49-F238E27FC236}">
                    <a16:creationId xmlns:a16="http://schemas.microsoft.com/office/drawing/2014/main" xmlns="" id="{EA50D0DA-87C5-BE41-85FB-810EA6AEE79E}"/>
                  </a:ext>
                </a:extLst>
              </p:cNvPr>
              <p:cNvSpPr/>
              <p:nvPr/>
            </p:nvSpPr>
            <p:spPr>
              <a:xfrm rot="16200000">
                <a:off x="6573616" y="1998214"/>
                <a:ext cx="114371" cy="304810"/>
              </a:xfrm>
              <a:prstGeom prst="homePlate">
                <a:avLst/>
              </a:prstGeom>
              <a:grpFill/>
              <a:ln w="28575" cap="flat" cmpd="sng" algn="ctr">
                <a:noFill/>
                <a:prstDash val="solid"/>
                <a:miter lim="800000"/>
                <a:headEnd type="none" w="med" len="med"/>
                <a:tailEnd type="none" w="med" len="med"/>
              </a:ln>
              <a:effectLst/>
            </p:spPr>
            <p:txBody>
              <a:bodyPr vert="horz" wrap="square" lIns="68572" tIns="34286" rIns="68572" bIns="34286"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350" b="1" dirty="0" err="1">
                  <a:solidFill>
                    <a:schemeClr val="bg1"/>
                  </a:solidFill>
                  <a:latin typeface="+mj-lt"/>
                </a:endParaRPr>
              </a:p>
            </p:txBody>
          </p:sp>
          <p:sp>
            <p:nvSpPr>
              <p:cNvPr id="151" name="Pentagon 150">
                <a:extLst>
                  <a:ext uri="{FF2B5EF4-FFF2-40B4-BE49-F238E27FC236}">
                    <a16:creationId xmlns:a16="http://schemas.microsoft.com/office/drawing/2014/main" xmlns="" id="{93FF59B6-4F43-5948-856D-44F624F25A35}"/>
                  </a:ext>
                </a:extLst>
              </p:cNvPr>
              <p:cNvSpPr/>
              <p:nvPr/>
            </p:nvSpPr>
            <p:spPr>
              <a:xfrm rot="5400000">
                <a:off x="6573616" y="2883050"/>
                <a:ext cx="114371" cy="304810"/>
              </a:xfrm>
              <a:prstGeom prst="homePlate">
                <a:avLst/>
              </a:prstGeom>
              <a:grpFill/>
              <a:ln w="28575" cap="flat" cmpd="sng" algn="ctr">
                <a:noFill/>
                <a:prstDash val="solid"/>
                <a:miter lim="800000"/>
                <a:headEnd type="none" w="med" len="med"/>
                <a:tailEnd type="none" w="med" len="med"/>
              </a:ln>
              <a:effectLst/>
            </p:spPr>
            <p:txBody>
              <a:bodyPr vert="horz" wrap="square" lIns="68572" tIns="34286" rIns="68572" bIns="34286"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350" b="1" dirty="0" err="1">
                  <a:solidFill>
                    <a:schemeClr val="bg1"/>
                  </a:solidFill>
                  <a:latin typeface="+mj-lt"/>
                </a:endParaRPr>
              </a:p>
            </p:txBody>
          </p:sp>
        </p:grpSp>
        <p:sp>
          <p:nvSpPr>
            <p:cNvPr id="87" name="Freeform 155">
              <a:extLst>
                <a:ext uri="{FF2B5EF4-FFF2-40B4-BE49-F238E27FC236}">
                  <a16:creationId xmlns:a16="http://schemas.microsoft.com/office/drawing/2014/main" xmlns="" id="{1CBD35D5-A7E2-C14E-96C9-9A4F0A8EAB09}"/>
                </a:ext>
              </a:extLst>
            </p:cNvPr>
            <p:cNvSpPr>
              <a:spLocks noEditPoints="1"/>
            </p:cNvSpPr>
            <p:nvPr/>
          </p:nvSpPr>
          <p:spPr bwMode="auto">
            <a:xfrm>
              <a:off x="5048282" y="1484505"/>
              <a:ext cx="492147" cy="468712"/>
            </a:xfrm>
            <a:custGeom>
              <a:avLst/>
              <a:gdLst>
                <a:gd name="T0" fmla="*/ 135 w 170"/>
                <a:gd name="T1" fmla="*/ 60 h 158"/>
                <a:gd name="T2" fmla="*/ 132 w 170"/>
                <a:gd name="T3" fmla="*/ 55 h 158"/>
                <a:gd name="T4" fmla="*/ 125 w 170"/>
                <a:gd name="T5" fmla="*/ 23 h 158"/>
                <a:gd name="T6" fmla="*/ 91 w 170"/>
                <a:gd name="T7" fmla="*/ 4 h 158"/>
                <a:gd name="T8" fmla="*/ 94 w 170"/>
                <a:gd name="T9" fmla="*/ 7 h 158"/>
                <a:gd name="T10" fmla="*/ 116 w 170"/>
                <a:gd name="T11" fmla="*/ 41 h 158"/>
                <a:gd name="T12" fmla="*/ 83 w 170"/>
                <a:gd name="T13" fmla="*/ 41 h 158"/>
                <a:gd name="T14" fmla="*/ 52 w 170"/>
                <a:gd name="T15" fmla="*/ 33 h 158"/>
                <a:gd name="T16" fmla="*/ 76 w 170"/>
                <a:gd name="T17" fmla="*/ 6 h 158"/>
                <a:gd name="T18" fmla="*/ 76 w 170"/>
                <a:gd name="T19" fmla="*/ 0 h 158"/>
                <a:gd name="T20" fmla="*/ 35 w 170"/>
                <a:gd name="T21" fmla="*/ 49 h 158"/>
                <a:gd name="T22" fmla="*/ 35 w 170"/>
                <a:gd name="T23" fmla="*/ 60 h 158"/>
                <a:gd name="T24" fmla="*/ 28 w 170"/>
                <a:gd name="T25" fmla="*/ 63 h 158"/>
                <a:gd name="T26" fmla="*/ 6 w 170"/>
                <a:gd name="T27" fmla="*/ 124 h 158"/>
                <a:gd name="T28" fmla="*/ 10 w 170"/>
                <a:gd name="T29" fmla="*/ 119 h 158"/>
                <a:gd name="T30" fmla="*/ 13 w 170"/>
                <a:gd name="T31" fmla="*/ 95 h 158"/>
                <a:gd name="T32" fmla="*/ 39 w 170"/>
                <a:gd name="T33" fmla="*/ 85 h 158"/>
                <a:gd name="T34" fmla="*/ 60 w 170"/>
                <a:gd name="T35" fmla="*/ 138 h 158"/>
                <a:gd name="T36" fmla="*/ 20 w 170"/>
                <a:gd name="T37" fmla="*/ 135 h 158"/>
                <a:gd name="T38" fmla="*/ 16 w 170"/>
                <a:gd name="T39" fmla="*/ 134 h 158"/>
                <a:gd name="T40" fmla="*/ 65 w 170"/>
                <a:gd name="T41" fmla="*/ 152 h 158"/>
                <a:gd name="T42" fmla="*/ 83 w 170"/>
                <a:gd name="T43" fmla="*/ 142 h 158"/>
                <a:gd name="T44" fmla="*/ 86 w 170"/>
                <a:gd name="T45" fmla="*/ 143 h 158"/>
                <a:gd name="T46" fmla="*/ 122 w 170"/>
                <a:gd name="T47" fmla="*/ 154 h 158"/>
                <a:gd name="T48" fmla="*/ 150 w 170"/>
                <a:gd name="T49" fmla="*/ 133 h 158"/>
                <a:gd name="T50" fmla="*/ 143 w 170"/>
                <a:gd name="T51" fmla="*/ 138 h 158"/>
                <a:gd name="T52" fmla="*/ 98 w 170"/>
                <a:gd name="T53" fmla="*/ 127 h 158"/>
                <a:gd name="T54" fmla="*/ 127 w 170"/>
                <a:gd name="T55" fmla="*/ 79 h 158"/>
                <a:gd name="T56" fmla="*/ 157 w 170"/>
                <a:gd name="T57" fmla="*/ 120 h 158"/>
                <a:gd name="T58" fmla="*/ 162 w 170"/>
                <a:gd name="T59" fmla="*/ 123 h 158"/>
                <a:gd name="T60" fmla="*/ 83 w 170"/>
                <a:gd name="T61" fmla="*/ 54 h 158"/>
                <a:gd name="T62" fmla="*/ 104 w 170"/>
                <a:gd name="T63" fmla="*/ 63 h 158"/>
                <a:gd name="T64" fmla="*/ 83 w 170"/>
                <a:gd name="T65" fmla="*/ 54 h 158"/>
                <a:gd name="T66" fmla="*/ 52 w 170"/>
                <a:gd name="T67" fmla="*/ 81 h 158"/>
                <a:gd name="T68" fmla="*/ 67 w 170"/>
                <a:gd name="T69" fmla="*/ 92 h 158"/>
                <a:gd name="T70" fmla="*/ 70 w 170"/>
                <a:gd name="T71" fmla="*/ 97 h 158"/>
                <a:gd name="T72" fmla="*/ 52 w 170"/>
                <a:gd name="T73" fmla="*/ 85 h 158"/>
                <a:gd name="T74" fmla="*/ 94 w 170"/>
                <a:gd name="T75" fmla="*/ 104 h 158"/>
                <a:gd name="T76" fmla="*/ 100 w 170"/>
                <a:gd name="T77" fmla="*/ 91 h 158"/>
                <a:gd name="T78" fmla="*/ 110 w 170"/>
                <a:gd name="T79" fmla="*/ 83 h 158"/>
                <a:gd name="T80" fmla="*/ 115 w 170"/>
                <a:gd name="T81" fmla="*/ 85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70" h="158">
                  <a:moveTo>
                    <a:pt x="141" y="63"/>
                  </a:moveTo>
                  <a:cubicBezTo>
                    <a:pt x="139" y="62"/>
                    <a:pt x="137" y="61"/>
                    <a:pt x="135" y="60"/>
                  </a:cubicBezTo>
                  <a:cubicBezTo>
                    <a:pt x="133" y="60"/>
                    <a:pt x="132" y="59"/>
                    <a:pt x="131" y="59"/>
                  </a:cubicBezTo>
                  <a:cubicBezTo>
                    <a:pt x="131" y="58"/>
                    <a:pt x="132" y="56"/>
                    <a:pt x="132" y="55"/>
                  </a:cubicBezTo>
                  <a:cubicBezTo>
                    <a:pt x="132" y="51"/>
                    <a:pt x="132" y="47"/>
                    <a:pt x="132" y="43"/>
                  </a:cubicBezTo>
                  <a:cubicBezTo>
                    <a:pt x="131" y="36"/>
                    <a:pt x="129" y="29"/>
                    <a:pt x="125" y="23"/>
                  </a:cubicBezTo>
                  <a:cubicBezTo>
                    <a:pt x="117" y="11"/>
                    <a:pt x="105" y="2"/>
                    <a:pt x="91" y="0"/>
                  </a:cubicBezTo>
                  <a:cubicBezTo>
                    <a:pt x="91" y="4"/>
                    <a:pt x="91" y="4"/>
                    <a:pt x="91" y="4"/>
                  </a:cubicBezTo>
                  <a:cubicBezTo>
                    <a:pt x="91" y="6"/>
                    <a:pt x="91" y="6"/>
                    <a:pt x="91" y="6"/>
                  </a:cubicBezTo>
                  <a:cubicBezTo>
                    <a:pt x="91" y="6"/>
                    <a:pt x="93" y="6"/>
                    <a:pt x="94" y="7"/>
                  </a:cubicBezTo>
                  <a:cubicBezTo>
                    <a:pt x="98" y="8"/>
                    <a:pt x="103" y="11"/>
                    <a:pt x="106" y="15"/>
                  </a:cubicBezTo>
                  <a:cubicBezTo>
                    <a:pt x="113" y="21"/>
                    <a:pt x="117" y="31"/>
                    <a:pt x="116" y="41"/>
                  </a:cubicBezTo>
                  <a:cubicBezTo>
                    <a:pt x="115" y="45"/>
                    <a:pt x="114" y="49"/>
                    <a:pt x="112" y="52"/>
                  </a:cubicBezTo>
                  <a:cubicBezTo>
                    <a:pt x="104" y="46"/>
                    <a:pt x="94" y="41"/>
                    <a:pt x="83" y="41"/>
                  </a:cubicBezTo>
                  <a:cubicBezTo>
                    <a:pt x="72" y="41"/>
                    <a:pt x="63" y="45"/>
                    <a:pt x="55" y="52"/>
                  </a:cubicBezTo>
                  <a:cubicBezTo>
                    <a:pt x="52" y="46"/>
                    <a:pt x="51" y="40"/>
                    <a:pt x="52" y="33"/>
                  </a:cubicBezTo>
                  <a:cubicBezTo>
                    <a:pt x="53" y="25"/>
                    <a:pt x="57" y="18"/>
                    <a:pt x="63" y="13"/>
                  </a:cubicBezTo>
                  <a:cubicBezTo>
                    <a:pt x="66" y="9"/>
                    <a:pt x="71" y="7"/>
                    <a:pt x="76" y="6"/>
                  </a:cubicBezTo>
                  <a:cubicBezTo>
                    <a:pt x="77" y="6"/>
                    <a:pt x="76" y="4"/>
                    <a:pt x="76" y="3"/>
                  </a:cubicBezTo>
                  <a:cubicBezTo>
                    <a:pt x="76" y="0"/>
                    <a:pt x="76" y="0"/>
                    <a:pt x="76" y="0"/>
                  </a:cubicBezTo>
                  <a:cubicBezTo>
                    <a:pt x="58" y="3"/>
                    <a:pt x="42" y="17"/>
                    <a:pt x="37" y="35"/>
                  </a:cubicBezTo>
                  <a:cubicBezTo>
                    <a:pt x="35" y="40"/>
                    <a:pt x="35" y="44"/>
                    <a:pt x="35" y="49"/>
                  </a:cubicBezTo>
                  <a:cubicBezTo>
                    <a:pt x="35" y="52"/>
                    <a:pt x="35" y="55"/>
                    <a:pt x="36" y="59"/>
                  </a:cubicBezTo>
                  <a:cubicBezTo>
                    <a:pt x="36" y="60"/>
                    <a:pt x="36" y="59"/>
                    <a:pt x="35" y="60"/>
                  </a:cubicBezTo>
                  <a:cubicBezTo>
                    <a:pt x="34" y="60"/>
                    <a:pt x="33" y="60"/>
                    <a:pt x="33" y="61"/>
                  </a:cubicBezTo>
                  <a:cubicBezTo>
                    <a:pt x="31" y="61"/>
                    <a:pt x="29" y="62"/>
                    <a:pt x="28" y="63"/>
                  </a:cubicBezTo>
                  <a:cubicBezTo>
                    <a:pt x="19" y="67"/>
                    <a:pt x="12" y="74"/>
                    <a:pt x="8" y="83"/>
                  </a:cubicBezTo>
                  <a:cubicBezTo>
                    <a:pt x="1" y="96"/>
                    <a:pt x="0" y="111"/>
                    <a:pt x="6" y="124"/>
                  </a:cubicBezTo>
                  <a:cubicBezTo>
                    <a:pt x="7" y="123"/>
                    <a:pt x="8" y="122"/>
                    <a:pt x="10" y="121"/>
                  </a:cubicBezTo>
                  <a:cubicBezTo>
                    <a:pt x="11" y="121"/>
                    <a:pt x="10" y="121"/>
                    <a:pt x="10" y="119"/>
                  </a:cubicBezTo>
                  <a:cubicBezTo>
                    <a:pt x="9" y="117"/>
                    <a:pt x="9" y="115"/>
                    <a:pt x="9" y="113"/>
                  </a:cubicBezTo>
                  <a:cubicBezTo>
                    <a:pt x="9" y="107"/>
                    <a:pt x="10" y="100"/>
                    <a:pt x="13" y="95"/>
                  </a:cubicBezTo>
                  <a:cubicBezTo>
                    <a:pt x="19" y="85"/>
                    <a:pt x="29" y="80"/>
                    <a:pt x="40" y="79"/>
                  </a:cubicBezTo>
                  <a:cubicBezTo>
                    <a:pt x="39" y="81"/>
                    <a:pt x="39" y="83"/>
                    <a:pt x="39" y="85"/>
                  </a:cubicBezTo>
                  <a:cubicBezTo>
                    <a:pt x="39" y="105"/>
                    <a:pt x="52" y="121"/>
                    <a:pt x="69" y="127"/>
                  </a:cubicBezTo>
                  <a:cubicBezTo>
                    <a:pt x="67" y="131"/>
                    <a:pt x="64" y="135"/>
                    <a:pt x="60" y="138"/>
                  </a:cubicBezTo>
                  <a:cubicBezTo>
                    <a:pt x="52" y="143"/>
                    <a:pt x="41" y="145"/>
                    <a:pt x="32" y="142"/>
                  </a:cubicBezTo>
                  <a:cubicBezTo>
                    <a:pt x="27" y="141"/>
                    <a:pt x="23" y="138"/>
                    <a:pt x="20" y="135"/>
                  </a:cubicBezTo>
                  <a:cubicBezTo>
                    <a:pt x="17" y="133"/>
                    <a:pt x="17" y="133"/>
                    <a:pt x="17" y="133"/>
                  </a:cubicBezTo>
                  <a:cubicBezTo>
                    <a:pt x="17" y="133"/>
                    <a:pt x="17" y="134"/>
                    <a:pt x="16" y="134"/>
                  </a:cubicBezTo>
                  <a:cubicBezTo>
                    <a:pt x="15" y="135"/>
                    <a:pt x="14" y="135"/>
                    <a:pt x="13" y="136"/>
                  </a:cubicBezTo>
                  <a:cubicBezTo>
                    <a:pt x="25" y="151"/>
                    <a:pt x="46" y="158"/>
                    <a:pt x="65" y="152"/>
                  </a:cubicBezTo>
                  <a:cubicBezTo>
                    <a:pt x="70" y="151"/>
                    <a:pt x="75" y="148"/>
                    <a:pt x="79" y="145"/>
                  </a:cubicBezTo>
                  <a:cubicBezTo>
                    <a:pt x="81" y="144"/>
                    <a:pt x="82" y="143"/>
                    <a:pt x="83" y="142"/>
                  </a:cubicBezTo>
                  <a:cubicBezTo>
                    <a:pt x="84" y="142"/>
                    <a:pt x="84" y="141"/>
                    <a:pt x="84" y="142"/>
                  </a:cubicBezTo>
                  <a:cubicBezTo>
                    <a:pt x="85" y="142"/>
                    <a:pt x="85" y="143"/>
                    <a:pt x="86" y="143"/>
                  </a:cubicBezTo>
                  <a:cubicBezTo>
                    <a:pt x="88" y="145"/>
                    <a:pt x="91" y="147"/>
                    <a:pt x="94" y="148"/>
                  </a:cubicBezTo>
                  <a:cubicBezTo>
                    <a:pt x="102" y="153"/>
                    <a:pt x="112" y="155"/>
                    <a:pt x="122" y="154"/>
                  </a:cubicBezTo>
                  <a:cubicBezTo>
                    <a:pt x="135" y="152"/>
                    <a:pt x="147" y="145"/>
                    <a:pt x="154" y="136"/>
                  </a:cubicBezTo>
                  <a:cubicBezTo>
                    <a:pt x="153" y="135"/>
                    <a:pt x="152" y="134"/>
                    <a:pt x="150" y="133"/>
                  </a:cubicBezTo>
                  <a:cubicBezTo>
                    <a:pt x="149" y="133"/>
                    <a:pt x="149" y="133"/>
                    <a:pt x="148" y="134"/>
                  </a:cubicBezTo>
                  <a:cubicBezTo>
                    <a:pt x="147" y="136"/>
                    <a:pt x="145" y="137"/>
                    <a:pt x="143" y="138"/>
                  </a:cubicBezTo>
                  <a:cubicBezTo>
                    <a:pt x="135" y="143"/>
                    <a:pt x="125" y="145"/>
                    <a:pt x="115" y="141"/>
                  </a:cubicBezTo>
                  <a:cubicBezTo>
                    <a:pt x="108" y="139"/>
                    <a:pt x="102" y="134"/>
                    <a:pt x="98" y="127"/>
                  </a:cubicBezTo>
                  <a:cubicBezTo>
                    <a:pt x="115" y="121"/>
                    <a:pt x="127" y="104"/>
                    <a:pt x="127" y="85"/>
                  </a:cubicBezTo>
                  <a:cubicBezTo>
                    <a:pt x="127" y="83"/>
                    <a:pt x="127" y="81"/>
                    <a:pt x="127" y="79"/>
                  </a:cubicBezTo>
                  <a:cubicBezTo>
                    <a:pt x="141" y="79"/>
                    <a:pt x="154" y="89"/>
                    <a:pt x="158" y="104"/>
                  </a:cubicBezTo>
                  <a:cubicBezTo>
                    <a:pt x="159" y="109"/>
                    <a:pt x="158" y="115"/>
                    <a:pt x="157" y="120"/>
                  </a:cubicBezTo>
                  <a:cubicBezTo>
                    <a:pt x="157" y="121"/>
                    <a:pt x="158" y="121"/>
                    <a:pt x="159" y="121"/>
                  </a:cubicBezTo>
                  <a:cubicBezTo>
                    <a:pt x="160" y="122"/>
                    <a:pt x="161" y="123"/>
                    <a:pt x="162" y="123"/>
                  </a:cubicBezTo>
                  <a:cubicBezTo>
                    <a:pt x="170" y="101"/>
                    <a:pt x="161" y="75"/>
                    <a:pt x="141" y="63"/>
                  </a:cubicBezTo>
                  <a:close/>
                  <a:moveTo>
                    <a:pt x="83" y="54"/>
                  </a:moveTo>
                  <a:cubicBezTo>
                    <a:pt x="91" y="54"/>
                    <a:pt x="99" y="57"/>
                    <a:pt x="104" y="62"/>
                  </a:cubicBezTo>
                  <a:cubicBezTo>
                    <a:pt x="104" y="63"/>
                    <a:pt x="104" y="63"/>
                    <a:pt x="104" y="63"/>
                  </a:cubicBezTo>
                  <a:cubicBezTo>
                    <a:pt x="100" y="65"/>
                    <a:pt x="82" y="77"/>
                    <a:pt x="63" y="62"/>
                  </a:cubicBezTo>
                  <a:cubicBezTo>
                    <a:pt x="68" y="57"/>
                    <a:pt x="75" y="54"/>
                    <a:pt x="83" y="54"/>
                  </a:cubicBezTo>
                  <a:close/>
                  <a:moveTo>
                    <a:pt x="52" y="85"/>
                  </a:moveTo>
                  <a:cubicBezTo>
                    <a:pt x="52" y="84"/>
                    <a:pt x="52" y="82"/>
                    <a:pt x="52" y="81"/>
                  </a:cubicBezTo>
                  <a:cubicBezTo>
                    <a:pt x="56" y="82"/>
                    <a:pt x="60" y="85"/>
                    <a:pt x="64" y="88"/>
                  </a:cubicBezTo>
                  <a:cubicBezTo>
                    <a:pt x="64" y="88"/>
                    <a:pt x="66" y="91"/>
                    <a:pt x="67" y="92"/>
                  </a:cubicBezTo>
                  <a:cubicBezTo>
                    <a:pt x="68" y="94"/>
                    <a:pt x="69" y="95"/>
                    <a:pt x="70" y="97"/>
                  </a:cubicBezTo>
                  <a:cubicBezTo>
                    <a:pt x="70" y="97"/>
                    <a:pt x="70" y="97"/>
                    <a:pt x="70" y="97"/>
                  </a:cubicBezTo>
                  <a:cubicBezTo>
                    <a:pt x="72" y="102"/>
                    <a:pt x="74" y="108"/>
                    <a:pt x="73" y="115"/>
                  </a:cubicBezTo>
                  <a:cubicBezTo>
                    <a:pt x="61" y="111"/>
                    <a:pt x="52" y="99"/>
                    <a:pt x="52" y="85"/>
                  </a:cubicBezTo>
                  <a:close/>
                  <a:moveTo>
                    <a:pt x="94" y="115"/>
                  </a:moveTo>
                  <a:cubicBezTo>
                    <a:pt x="94" y="111"/>
                    <a:pt x="94" y="108"/>
                    <a:pt x="94" y="104"/>
                  </a:cubicBezTo>
                  <a:cubicBezTo>
                    <a:pt x="95" y="102"/>
                    <a:pt x="96" y="99"/>
                    <a:pt x="97" y="97"/>
                  </a:cubicBezTo>
                  <a:cubicBezTo>
                    <a:pt x="98" y="95"/>
                    <a:pt x="99" y="93"/>
                    <a:pt x="100" y="91"/>
                  </a:cubicBezTo>
                  <a:cubicBezTo>
                    <a:pt x="101" y="91"/>
                    <a:pt x="101" y="91"/>
                    <a:pt x="101" y="90"/>
                  </a:cubicBezTo>
                  <a:cubicBezTo>
                    <a:pt x="104" y="88"/>
                    <a:pt x="106" y="85"/>
                    <a:pt x="110" y="83"/>
                  </a:cubicBezTo>
                  <a:cubicBezTo>
                    <a:pt x="111" y="82"/>
                    <a:pt x="113" y="81"/>
                    <a:pt x="114" y="81"/>
                  </a:cubicBezTo>
                  <a:cubicBezTo>
                    <a:pt x="115" y="82"/>
                    <a:pt x="115" y="84"/>
                    <a:pt x="115" y="85"/>
                  </a:cubicBezTo>
                  <a:cubicBezTo>
                    <a:pt x="115" y="99"/>
                    <a:pt x="106" y="111"/>
                    <a:pt x="94" y="115"/>
                  </a:cubicBez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88" name="TextBox 87">
              <a:extLst>
                <a:ext uri="{FF2B5EF4-FFF2-40B4-BE49-F238E27FC236}">
                  <a16:creationId xmlns:a16="http://schemas.microsoft.com/office/drawing/2014/main" xmlns="" id="{E7D839D6-3BC7-A547-BD8E-09BC796465F9}"/>
                </a:ext>
              </a:extLst>
            </p:cNvPr>
            <p:cNvSpPr txBox="1"/>
            <p:nvPr/>
          </p:nvSpPr>
          <p:spPr>
            <a:xfrm>
              <a:off x="4495760" y="968003"/>
              <a:ext cx="1684547" cy="333959"/>
            </a:xfrm>
            <a:prstGeom prst="rect">
              <a:avLst/>
            </a:prstGeom>
          </p:spPr>
          <p:txBody>
            <a:bodyPr vert="horz" wrap="square" lIns="68580" tIns="34290" rIns="68580" bIns="34290" rtlCol="0">
              <a:noAutofit/>
            </a:bodyPr>
            <a:lstStyle/>
            <a:p>
              <a:pPr algn="ctr"/>
              <a:r>
                <a:rPr lang="en-US" sz="1000" dirty="0">
                  <a:solidFill>
                    <a:schemeClr val="bg2"/>
                  </a:solidFill>
                  <a:cs typeface="Arial" panose="020B0604020202020204" pitchFamily="34" charset="0"/>
                </a:rPr>
                <a:t>User unable to access file or correct the incident</a:t>
              </a:r>
            </a:p>
          </p:txBody>
        </p:sp>
        <p:sp>
          <p:nvSpPr>
            <p:cNvPr id="89" name="TextBox 88">
              <a:extLst>
                <a:ext uri="{FF2B5EF4-FFF2-40B4-BE49-F238E27FC236}">
                  <a16:creationId xmlns:a16="http://schemas.microsoft.com/office/drawing/2014/main" xmlns="" id="{21DDF9AC-D19A-6444-BF2E-D0649F4AC775}"/>
                </a:ext>
              </a:extLst>
            </p:cNvPr>
            <p:cNvSpPr txBox="1"/>
            <p:nvPr/>
          </p:nvSpPr>
          <p:spPr>
            <a:xfrm>
              <a:off x="670170" y="1473572"/>
              <a:ext cx="650132" cy="457479"/>
            </a:xfrm>
            <a:prstGeom prst="rect">
              <a:avLst/>
            </a:prstGeom>
          </p:spPr>
          <p:txBody>
            <a:bodyPr vert="horz" wrap="square" lIns="91440" tIns="45720" rIns="91440" bIns="45720" rtlCol="0">
              <a:noAutofit/>
            </a:bodyPr>
            <a:lstStyle/>
            <a:p>
              <a:pPr algn="l">
                <a:buSzPct val="100000"/>
              </a:pPr>
              <a:r>
                <a:rPr lang="en-US" sz="1400" b="1" dirty="0">
                  <a:solidFill>
                    <a:schemeClr val="accent1"/>
                  </a:solidFill>
                  <a:cs typeface="Arial" panose="020B0604020202020204" pitchFamily="34" charset="0"/>
                </a:rPr>
                <a:t>End</a:t>
              </a:r>
            </a:p>
            <a:p>
              <a:pPr algn="l">
                <a:buSzPct val="100000"/>
              </a:pPr>
              <a:r>
                <a:rPr lang="en-US" sz="1400" b="1" dirty="0">
                  <a:solidFill>
                    <a:schemeClr val="accent1"/>
                  </a:solidFill>
                  <a:cs typeface="Arial" panose="020B0604020202020204" pitchFamily="34" charset="0"/>
                </a:rPr>
                <a:t>User</a:t>
              </a:r>
            </a:p>
          </p:txBody>
        </p:sp>
        <p:sp>
          <p:nvSpPr>
            <p:cNvPr id="90" name="TextBox 89">
              <a:extLst>
                <a:ext uri="{FF2B5EF4-FFF2-40B4-BE49-F238E27FC236}">
                  <a16:creationId xmlns:a16="http://schemas.microsoft.com/office/drawing/2014/main" xmlns="" id="{F9B80EE9-3633-2D4D-B02C-39186222224C}"/>
                </a:ext>
              </a:extLst>
            </p:cNvPr>
            <p:cNvSpPr txBox="1"/>
            <p:nvPr/>
          </p:nvSpPr>
          <p:spPr>
            <a:xfrm>
              <a:off x="1135545" y="949681"/>
              <a:ext cx="1485205" cy="364697"/>
            </a:xfrm>
            <a:prstGeom prst="rect">
              <a:avLst/>
            </a:prstGeom>
          </p:spPr>
          <p:txBody>
            <a:bodyPr vert="horz" wrap="square" lIns="91440" tIns="45720" rIns="91440" bIns="45720" rtlCol="0">
              <a:noAutofit/>
            </a:bodyPr>
            <a:lstStyle/>
            <a:p>
              <a:pPr algn="ctr">
                <a:buSzPct val="100000"/>
              </a:pPr>
              <a:r>
                <a:rPr lang="en-US" sz="1000" dirty="0">
                  <a:solidFill>
                    <a:schemeClr val="accent1"/>
                  </a:solidFill>
                  <a:cs typeface="Arial" panose="020B0604020202020204" pitchFamily="34" charset="0"/>
                </a:rPr>
                <a:t>User performs action that violates policy</a:t>
              </a:r>
            </a:p>
          </p:txBody>
        </p:sp>
        <p:grpSp>
          <p:nvGrpSpPr>
            <p:cNvPr id="91" name="Group 90">
              <a:extLst>
                <a:ext uri="{FF2B5EF4-FFF2-40B4-BE49-F238E27FC236}">
                  <a16:creationId xmlns:a16="http://schemas.microsoft.com/office/drawing/2014/main" xmlns="" id="{B5301C4B-EF28-F74C-B5CB-09717D7C1EEE}"/>
                </a:ext>
              </a:extLst>
            </p:cNvPr>
            <p:cNvGrpSpPr/>
            <p:nvPr/>
          </p:nvGrpSpPr>
          <p:grpSpPr>
            <a:xfrm>
              <a:off x="6390061" y="3258205"/>
              <a:ext cx="463637" cy="510338"/>
              <a:chOff x="5691182" y="1173367"/>
              <a:chExt cx="618183" cy="680451"/>
            </a:xfrm>
          </p:grpSpPr>
          <p:grpSp>
            <p:nvGrpSpPr>
              <p:cNvPr id="137" name="Group 136">
                <a:extLst>
                  <a:ext uri="{FF2B5EF4-FFF2-40B4-BE49-F238E27FC236}">
                    <a16:creationId xmlns:a16="http://schemas.microsoft.com/office/drawing/2014/main" xmlns="" id="{2F3B52AB-4685-784E-8E9D-51ABC2073CF8}"/>
                  </a:ext>
                </a:extLst>
              </p:cNvPr>
              <p:cNvGrpSpPr/>
              <p:nvPr/>
            </p:nvGrpSpPr>
            <p:grpSpPr>
              <a:xfrm flipH="1">
                <a:off x="5722647" y="1173367"/>
                <a:ext cx="586718" cy="679700"/>
                <a:chOff x="2669591" y="1664245"/>
                <a:chExt cx="292301" cy="338625"/>
              </a:xfrm>
            </p:grpSpPr>
            <p:sp>
              <p:nvSpPr>
                <p:cNvPr id="139" name="Freeform 601">
                  <a:extLst>
                    <a:ext uri="{FF2B5EF4-FFF2-40B4-BE49-F238E27FC236}">
                      <a16:creationId xmlns:a16="http://schemas.microsoft.com/office/drawing/2014/main" xmlns="" id="{069F778F-5842-B74E-A021-729FF47E0086}"/>
                    </a:ext>
                  </a:extLst>
                </p:cNvPr>
                <p:cNvSpPr>
                  <a:spLocks noChangeArrowheads="1"/>
                </p:cNvSpPr>
                <p:nvPr/>
              </p:nvSpPr>
              <p:spPr bwMode="auto">
                <a:xfrm>
                  <a:off x="2714242" y="1692093"/>
                  <a:ext cx="237768" cy="310777"/>
                </a:xfrm>
                <a:custGeom>
                  <a:avLst/>
                  <a:gdLst>
                    <a:gd name="T0" fmla="*/ 659 w 660"/>
                    <a:gd name="T1" fmla="*/ 318 h 866"/>
                    <a:gd name="T2" fmla="*/ 659 w 660"/>
                    <a:gd name="T3" fmla="*/ 318 h 866"/>
                    <a:gd name="T4" fmla="*/ 656 w 660"/>
                    <a:gd name="T5" fmla="*/ 307 h 866"/>
                    <a:gd name="T6" fmla="*/ 518 w 660"/>
                    <a:gd name="T7" fmla="*/ 101 h 866"/>
                    <a:gd name="T8" fmla="*/ 296 w 660"/>
                    <a:gd name="T9" fmla="*/ 0 h 866"/>
                    <a:gd name="T10" fmla="*/ 0 w 660"/>
                    <a:gd name="T11" fmla="*/ 290 h 866"/>
                    <a:gd name="T12" fmla="*/ 31 w 660"/>
                    <a:gd name="T13" fmla="*/ 419 h 866"/>
                    <a:gd name="T14" fmla="*/ 52 w 660"/>
                    <a:gd name="T15" fmla="*/ 461 h 866"/>
                    <a:gd name="T16" fmla="*/ 70 w 660"/>
                    <a:gd name="T17" fmla="*/ 496 h 866"/>
                    <a:gd name="T18" fmla="*/ 250 w 660"/>
                    <a:gd name="T19" fmla="*/ 691 h 866"/>
                    <a:gd name="T20" fmla="*/ 151 w 660"/>
                    <a:gd name="T21" fmla="*/ 865 h 866"/>
                    <a:gd name="T22" fmla="*/ 465 w 660"/>
                    <a:gd name="T23" fmla="*/ 865 h 866"/>
                    <a:gd name="T24" fmla="*/ 476 w 660"/>
                    <a:gd name="T25" fmla="*/ 705 h 866"/>
                    <a:gd name="T26" fmla="*/ 603 w 660"/>
                    <a:gd name="T27" fmla="*/ 680 h 866"/>
                    <a:gd name="T28" fmla="*/ 631 w 660"/>
                    <a:gd name="T29" fmla="*/ 541 h 866"/>
                    <a:gd name="T30" fmla="*/ 652 w 660"/>
                    <a:gd name="T31" fmla="*/ 537 h 866"/>
                    <a:gd name="T32" fmla="*/ 652 w 660"/>
                    <a:gd name="T33" fmla="*/ 433 h 866"/>
                    <a:gd name="T34" fmla="*/ 659 w 660"/>
                    <a:gd name="T35" fmla="*/ 433 h 866"/>
                    <a:gd name="T36" fmla="*/ 621 w 660"/>
                    <a:gd name="T37" fmla="*/ 373 h 866"/>
                    <a:gd name="T38" fmla="*/ 659 w 660"/>
                    <a:gd name="T39" fmla="*/ 318 h 866"/>
                    <a:gd name="connsiteX0" fmla="*/ 9985 w 9985"/>
                    <a:gd name="connsiteY0" fmla="*/ 3672 h 9988"/>
                    <a:gd name="connsiteX1" fmla="*/ 9985 w 9985"/>
                    <a:gd name="connsiteY1" fmla="*/ 3672 h 9988"/>
                    <a:gd name="connsiteX2" fmla="*/ 9939 w 9985"/>
                    <a:gd name="connsiteY2" fmla="*/ 3545 h 9988"/>
                    <a:gd name="connsiteX3" fmla="*/ 7848 w 9985"/>
                    <a:gd name="connsiteY3" fmla="*/ 1166 h 9988"/>
                    <a:gd name="connsiteX4" fmla="*/ 4485 w 9985"/>
                    <a:gd name="connsiteY4" fmla="*/ 0 h 9988"/>
                    <a:gd name="connsiteX5" fmla="*/ 0 w 9985"/>
                    <a:gd name="connsiteY5" fmla="*/ 3349 h 9988"/>
                    <a:gd name="connsiteX6" fmla="*/ 470 w 9985"/>
                    <a:gd name="connsiteY6" fmla="*/ 4838 h 9988"/>
                    <a:gd name="connsiteX7" fmla="*/ 788 w 9985"/>
                    <a:gd name="connsiteY7" fmla="*/ 5323 h 9988"/>
                    <a:gd name="connsiteX8" fmla="*/ 1061 w 9985"/>
                    <a:gd name="connsiteY8" fmla="*/ 5727 h 9988"/>
                    <a:gd name="connsiteX9" fmla="*/ 2342 w 9985"/>
                    <a:gd name="connsiteY9" fmla="*/ 8319 h 9988"/>
                    <a:gd name="connsiteX10" fmla="*/ 2288 w 9985"/>
                    <a:gd name="connsiteY10" fmla="*/ 9988 h 9988"/>
                    <a:gd name="connsiteX11" fmla="*/ 7045 w 9985"/>
                    <a:gd name="connsiteY11" fmla="*/ 9988 h 9988"/>
                    <a:gd name="connsiteX12" fmla="*/ 7212 w 9985"/>
                    <a:gd name="connsiteY12" fmla="*/ 8141 h 9988"/>
                    <a:gd name="connsiteX13" fmla="*/ 9136 w 9985"/>
                    <a:gd name="connsiteY13" fmla="*/ 7852 h 9988"/>
                    <a:gd name="connsiteX14" fmla="*/ 9561 w 9985"/>
                    <a:gd name="connsiteY14" fmla="*/ 6247 h 9988"/>
                    <a:gd name="connsiteX15" fmla="*/ 9879 w 9985"/>
                    <a:gd name="connsiteY15" fmla="*/ 6201 h 9988"/>
                    <a:gd name="connsiteX16" fmla="*/ 9879 w 9985"/>
                    <a:gd name="connsiteY16" fmla="*/ 5000 h 9988"/>
                    <a:gd name="connsiteX17" fmla="*/ 9985 w 9985"/>
                    <a:gd name="connsiteY17" fmla="*/ 5000 h 9988"/>
                    <a:gd name="connsiteX18" fmla="*/ 9409 w 9985"/>
                    <a:gd name="connsiteY18" fmla="*/ 4307 h 9988"/>
                    <a:gd name="connsiteX19" fmla="*/ 9985 w 9985"/>
                    <a:gd name="connsiteY19" fmla="*/ 3672 h 9988"/>
                    <a:gd name="connsiteX0" fmla="*/ 10000 w 10000"/>
                    <a:gd name="connsiteY0" fmla="*/ 3676 h 10000"/>
                    <a:gd name="connsiteX1" fmla="*/ 10000 w 10000"/>
                    <a:gd name="connsiteY1" fmla="*/ 3676 h 10000"/>
                    <a:gd name="connsiteX2" fmla="*/ 9954 w 10000"/>
                    <a:gd name="connsiteY2" fmla="*/ 3549 h 10000"/>
                    <a:gd name="connsiteX3" fmla="*/ 7860 w 10000"/>
                    <a:gd name="connsiteY3" fmla="*/ 1167 h 10000"/>
                    <a:gd name="connsiteX4" fmla="*/ 4492 w 10000"/>
                    <a:gd name="connsiteY4" fmla="*/ 0 h 10000"/>
                    <a:gd name="connsiteX5" fmla="*/ 0 w 10000"/>
                    <a:gd name="connsiteY5" fmla="*/ 3353 h 10000"/>
                    <a:gd name="connsiteX6" fmla="*/ 471 w 10000"/>
                    <a:gd name="connsiteY6" fmla="*/ 4844 h 10000"/>
                    <a:gd name="connsiteX7" fmla="*/ 789 w 10000"/>
                    <a:gd name="connsiteY7" fmla="*/ 5329 h 10000"/>
                    <a:gd name="connsiteX8" fmla="*/ 1063 w 10000"/>
                    <a:gd name="connsiteY8" fmla="*/ 5734 h 10000"/>
                    <a:gd name="connsiteX9" fmla="*/ 2346 w 10000"/>
                    <a:gd name="connsiteY9" fmla="*/ 8329 h 10000"/>
                    <a:gd name="connsiteX10" fmla="*/ 1935 w 10000"/>
                    <a:gd name="connsiteY10" fmla="*/ 9626 h 10000"/>
                    <a:gd name="connsiteX11" fmla="*/ 2291 w 10000"/>
                    <a:gd name="connsiteY11" fmla="*/ 10000 h 10000"/>
                    <a:gd name="connsiteX12" fmla="*/ 7056 w 10000"/>
                    <a:gd name="connsiteY12" fmla="*/ 10000 h 10000"/>
                    <a:gd name="connsiteX13" fmla="*/ 7223 w 10000"/>
                    <a:gd name="connsiteY13" fmla="*/ 8151 h 10000"/>
                    <a:gd name="connsiteX14" fmla="*/ 9150 w 10000"/>
                    <a:gd name="connsiteY14" fmla="*/ 7861 h 10000"/>
                    <a:gd name="connsiteX15" fmla="*/ 9575 w 10000"/>
                    <a:gd name="connsiteY15" fmla="*/ 6255 h 10000"/>
                    <a:gd name="connsiteX16" fmla="*/ 9894 w 10000"/>
                    <a:gd name="connsiteY16" fmla="*/ 6208 h 10000"/>
                    <a:gd name="connsiteX17" fmla="*/ 9894 w 10000"/>
                    <a:gd name="connsiteY17" fmla="*/ 5006 h 10000"/>
                    <a:gd name="connsiteX18" fmla="*/ 10000 w 10000"/>
                    <a:gd name="connsiteY18" fmla="*/ 5006 h 10000"/>
                    <a:gd name="connsiteX19" fmla="*/ 9423 w 10000"/>
                    <a:gd name="connsiteY19" fmla="*/ 4312 h 10000"/>
                    <a:gd name="connsiteX20" fmla="*/ 10000 w 10000"/>
                    <a:gd name="connsiteY20" fmla="*/ 3676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000" h="10000">
                      <a:moveTo>
                        <a:pt x="10000" y="3676"/>
                      </a:moveTo>
                      <a:lnTo>
                        <a:pt x="10000" y="3676"/>
                      </a:lnTo>
                      <a:cubicBezTo>
                        <a:pt x="9985" y="3634"/>
                        <a:pt x="9969" y="3591"/>
                        <a:pt x="9954" y="3549"/>
                      </a:cubicBezTo>
                      <a:cubicBezTo>
                        <a:pt x="9894" y="3468"/>
                        <a:pt x="8877" y="1942"/>
                        <a:pt x="7860" y="1167"/>
                      </a:cubicBezTo>
                      <a:cubicBezTo>
                        <a:pt x="6843" y="404"/>
                        <a:pt x="5676" y="0"/>
                        <a:pt x="4492" y="0"/>
                      </a:cubicBezTo>
                      <a:cubicBezTo>
                        <a:pt x="2033" y="0"/>
                        <a:pt x="0" y="1492"/>
                        <a:pt x="0" y="3353"/>
                      </a:cubicBezTo>
                      <a:cubicBezTo>
                        <a:pt x="0" y="3873"/>
                        <a:pt x="152" y="4358"/>
                        <a:pt x="471" y="4844"/>
                      </a:cubicBezTo>
                      <a:lnTo>
                        <a:pt x="789" y="5329"/>
                      </a:lnTo>
                      <a:cubicBezTo>
                        <a:pt x="910" y="5446"/>
                        <a:pt x="1017" y="5573"/>
                        <a:pt x="1063" y="5734"/>
                      </a:cubicBezTo>
                      <a:cubicBezTo>
                        <a:pt x="2610" y="5850"/>
                        <a:pt x="2201" y="7680"/>
                        <a:pt x="2346" y="8329"/>
                      </a:cubicBezTo>
                      <a:cubicBezTo>
                        <a:pt x="2491" y="8978"/>
                        <a:pt x="1944" y="9348"/>
                        <a:pt x="1935" y="9626"/>
                      </a:cubicBezTo>
                      <a:cubicBezTo>
                        <a:pt x="1926" y="9904"/>
                        <a:pt x="1571" y="9870"/>
                        <a:pt x="2291" y="10000"/>
                      </a:cubicBezTo>
                      <a:lnTo>
                        <a:pt x="7056" y="10000"/>
                      </a:lnTo>
                      <a:cubicBezTo>
                        <a:pt x="7112" y="9384"/>
                        <a:pt x="7167" y="8767"/>
                        <a:pt x="7223" y="8151"/>
                      </a:cubicBezTo>
                      <a:lnTo>
                        <a:pt x="9150" y="7861"/>
                      </a:lnTo>
                      <a:cubicBezTo>
                        <a:pt x="9292" y="7326"/>
                        <a:pt x="9433" y="6790"/>
                        <a:pt x="9575" y="6255"/>
                      </a:cubicBezTo>
                      <a:lnTo>
                        <a:pt x="9894" y="6208"/>
                      </a:lnTo>
                      <a:lnTo>
                        <a:pt x="9894" y="5006"/>
                      </a:lnTo>
                      <a:lnTo>
                        <a:pt x="10000" y="5006"/>
                      </a:lnTo>
                      <a:lnTo>
                        <a:pt x="9423" y="4312"/>
                      </a:lnTo>
                      <a:lnTo>
                        <a:pt x="10000" y="3676"/>
                      </a:lnTo>
                    </a:path>
                  </a:pathLst>
                </a:custGeom>
                <a:solidFill>
                  <a:srgbClr val="D9D9D9"/>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350"/>
                </a:p>
              </p:txBody>
            </p:sp>
            <p:sp>
              <p:nvSpPr>
                <p:cNvPr id="140" name="Freeform 602">
                  <a:extLst>
                    <a:ext uri="{FF2B5EF4-FFF2-40B4-BE49-F238E27FC236}">
                      <a16:creationId xmlns:a16="http://schemas.microsoft.com/office/drawing/2014/main" xmlns="" id="{E50D57FF-EB2A-BD4F-B961-B963B5EC3230}"/>
                    </a:ext>
                  </a:extLst>
                </p:cNvPr>
                <p:cNvSpPr>
                  <a:spLocks noChangeArrowheads="1"/>
                </p:cNvSpPr>
                <p:nvPr/>
              </p:nvSpPr>
              <p:spPr bwMode="auto">
                <a:xfrm>
                  <a:off x="2949192" y="1858781"/>
                  <a:ext cx="12700" cy="19050"/>
                </a:xfrm>
                <a:custGeom>
                  <a:avLst/>
                  <a:gdLst>
                    <a:gd name="T0" fmla="*/ 0 w 37"/>
                    <a:gd name="T1" fmla="*/ 0 h 53"/>
                    <a:gd name="T2" fmla="*/ 0 w 37"/>
                    <a:gd name="T3" fmla="*/ 52 h 53"/>
                    <a:gd name="T4" fmla="*/ 36 w 37"/>
                    <a:gd name="T5" fmla="*/ 49 h 53"/>
                    <a:gd name="T6" fmla="*/ 0 w 37"/>
                    <a:gd name="T7" fmla="*/ 0 h 53"/>
                  </a:gdLst>
                  <a:ahLst/>
                  <a:cxnLst>
                    <a:cxn ang="0">
                      <a:pos x="T0" y="T1"/>
                    </a:cxn>
                    <a:cxn ang="0">
                      <a:pos x="T2" y="T3"/>
                    </a:cxn>
                    <a:cxn ang="0">
                      <a:pos x="T4" y="T5"/>
                    </a:cxn>
                    <a:cxn ang="0">
                      <a:pos x="T6" y="T7"/>
                    </a:cxn>
                  </a:cxnLst>
                  <a:rect l="0" t="0" r="r" b="b"/>
                  <a:pathLst>
                    <a:path w="37" h="53">
                      <a:moveTo>
                        <a:pt x="0" y="0"/>
                      </a:moveTo>
                      <a:lnTo>
                        <a:pt x="0" y="52"/>
                      </a:lnTo>
                      <a:lnTo>
                        <a:pt x="36" y="49"/>
                      </a:lnTo>
                      <a:lnTo>
                        <a:pt x="0" y="0"/>
                      </a:lnTo>
                    </a:path>
                  </a:pathLst>
                </a:custGeom>
                <a:solidFill>
                  <a:srgbClr val="D9D9D9"/>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350"/>
                </a:p>
              </p:txBody>
            </p:sp>
            <p:sp>
              <p:nvSpPr>
                <p:cNvPr id="141" name="Freeform 603">
                  <a:extLst>
                    <a:ext uri="{FF2B5EF4-FFF2-40B4-BE49-F238E27FC236}">
                      <a16:creationId xmlns:a16="http://schemas.microsoft.com/office/drawing/2014/main" xmlns="" id="{C45BBFA4-8C30-A14E-B20A-F7EE10308FE6}"/>
                    </a:ext>
                  </a:extLst>
                </p:cNvPr>
                <p:cNvSpPr>
                  <a:spLocks noChangeArrowheads="1"/>
                </p:cNvSpPr>
                <p:nvPr/>
              </p:nvSpPr>
              <p:spPr bwMode="auto">
                <a:xfrm>
                  <a:off x="2949192" y="1858781"/>
                  <a:ext cx="12700" cy="19050"/>
                </a:xfrm>
                <a:custGeom>
                  <a:avLst/>
                  <a:gdLst>
                    <a:gd name="T0" fmla="*/ 0 w 37"/>
                    <a:gd name="T1" fmla="*/ 0 h 53"/>
                    <a:gd name="T2" fmla="*/ 0 w 37"/>
                    <a:gd name="T3" fmla="*/ 52 h 53"/>
                    <a:gd name="T4" fmla="*/ 36 w 37"/>
                    <a:gd name="T5" fmla="*/ 49 h 53"/>
                    <a:gd name="T6" fmla="*/ 0 w 37"/>
                    <a:gd name="T7" fmla="*/ 0 h 53"/>
                  </a:gdLst>
                  <a:ahLst/>
                  <a:cxnLst>
                    <a:cxn ang="0">
                      <a:pos x="T0" y="T1"/>
                    </a:cxn>
                    <a:cxn ang="0">
                      <a:pos x="T2" y="T3"/>
                    </a:cxn>
                    <a:cxn ang="0">
                      <a:pos x="T4" y="T5"/>
                    </a:cxn>
                    <a:cxn ang="0">
                      <a:pos x="T6" y="T7"/>
                    </a:cxn>
                  </a:cxnLst>
                  <a:rect l="0" t="0" r="r" b="b"/>
                  <a:pathLst>
                    <a:path w="37" h="53">
                      <a:moveTo>
                        <a:pt x="0" y="0"/>
                      </a:moveTo>
                      <a:lnTo>
                        <a:pt x="0" y="52"/>
                      </a:lnTo>
                      <a:lnTo>
                        <a:pt x="36" y="49"/>
                      </a:lnTo>
                      <a:lnTo>
                        <a:pt x="0" y="0"/>
                      </a:lnTo>
                    </a:path>
                  </a:pathLst>
                </a:custGeom>
                <a:solidFill>
                  <a:srgbClr val="D9D9D9"/>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350"/>
                </a:p>
              </p:txBody>
            </p:sp>
            <p:sp>
              <p:nvSpPr>
                <p:cNvPr id="142" name="Freeform 604">
                  <a:extLst>
                    <a:ext uri="{FF2B5EF4-FFF2-40B4-BE49-F238E27FC236}">
                      <a16:creationId xmlns:a16="http://schemas.microsoft.com/office/drawing/2014/main" xmlns="" id="{306B9BC8-05BF-8C4F-82C2-68C5414A0C8C}"/>
                    </a:ext>
                  </a:extLst>
                </p:cNvPr>
                <p:cNvSpPr>
                  <a:spLocks noChangeArrowheads="1"/>
                </p:cNvSpPr>
                <p:nvPr/>
              </p:nvSpPr>
              <p:spPr bwMode="auto">
                <a:xfrm>
                  <a:off x="2841242" y="1703206"/>
                  <a:ext cx="107950" cy="293687"/>
                </a:xfrm>
                <a:custGeom>
                  <a:avLst/>
                  <a:gdLst>
                    <a:gd name="T0" fmla="*/ 0 w 301"/>
                    <a:gd name="T1" fmla="*/ 0 h 817"/>
                    <a:gd name="T2" fmla="*/ 0 w 301"/>
                    <a:gd name="T3" fmla="*/ 0 h 817"/>
                    <a:gd name="T4" fmla="*/ 0 w 301"/>
                    <a:gd name="T5" fmla="*/ 816 h 817"/>
                    <a:gd name="T6" fmla="*/ 92 w 301"/>
                    <a:gd name="T7" fmla="*/ 816 h 817"/>
                    <a:gd name="T8" fmla="*/ 99 w 301"/>
                    <a:gd name="T9" fmla="*/ 659 h 817"/>
                    <a:gd name="T10" fmla="*/ 233 w 301"/>
                    <a:gd name="T11" fmla="*/ 635 h 817"/>
                    <a:gd name="T12" fmla="*/ 262 w 301"/>
                    <a:gd name="T13" fmla="*/ 495 h 817"/>
                    <a:gd name="T14" fmla="*/ 300 w 301"/>
                    <a:gd name="T15" fmla="*/ 488 h 817"/>
                    <a:gd name="T16" fmla="*/ 300 w 301"/>
                    <a:gd name="T17" fmla="*/ 436 h 817"/>
                    <a:gd name="T18" fmla="*/ 240 w 301"/>
                    <a:gd name="T19" fmla="*/ 345 h 817"/>
                    <a:gd name="T20" fmla="*/ 283 w 301"/>
                    <a:gd name="T21" fmla="*/ 290 h 817"/>
                    <a:gd name="T22" fmla="*/ 149 w 301"/>
                    <a:gd name="T23" fmla="*/ 87 h 817"/>
                    <a:gd name="T24" fmla="*/ 0 w 301"/>
                    <a:gd name="T25" fmla="*/ 0 h 8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1" h="817">
                      <a:moveTo>
                        <a:pt x="0" y="0"/>
                      </a:moveTo>
                      <a:lnTo>
                        <a:pt x="0" y="0"/>
                      </a:lnTo>
                      <a:cubicBezTo>
                        <a:pt x="0" y="816"/>
                        <a:pt x="0" y="816"/>
                        <a:pt x="0" y="816"/>
                      </a:cubicBezTo>
                      <a:cubicBezTo>
                        <a:pt x="92" y="816"/>
                        <a:pt x="92" y="816"/>
                        <a:pt x="92" y="816"/>
                      </a:cubicBezTo>
                      <a:cubicBezTo>
                        <a:pt x="99" y="659"/>
                        <a:pt x="99" y="659"/>
                        <a:pt x="99" y="659"/>
                      </a:cubicBezTo>
                      <a:cubicBezTo>
                        <a:pt x="233" y="635"/>
                        <a:pt x="233" y="635"/>
                        <a:pt x="233" y="635"/>
                      </a:cubicBezTo>
                      <a:cubicBezTo>
                        <a:pt x="262" y="495"/>
                        <a:pt x="262" y="495"/>
                        <a:pt x="262" y="495"/>
                      </a:cubicBezTo>
                      <a:cubicBezTo>
                        <a:pt x="300" y="488"/>
                        <a:pt x="300" y="488"/>
                        <a:pt x="300" y="488"/>
                      </a:cubicBezTo>
                      <a:cubicBezTo>
                        <a:pt x="300" y="436"/>
                        <a:pt x="300" y="436"/>
                        <a:pt x="300" y="436"/>
                      </a:cubicBezTo>
                      <a:cubicBezTo>
                        <a:pt x="240" y="345"/>
                        <a:pt x="240" y="345"/>
                        <a:pt x="240" y="345"/>
                      </a:cubicBezTo>
                      <a:cubicBezTo>
                        <a:pt x="283" y="290"/>
                        <a:pt x="283" y="290"/>
                        <a:pt x="283" y="290"/>
                      </a:cubicBezTo>
                      <a:cubicBezTo>
                        <a:pt x="283" y="290"/>
                        <a:pt x="212" y="154"/>
                        <a:pt x="149" y="87"/>
                      </a:cubicBezTo>
                      <a:cubicBezTo>
                        <a:pt x="106" y="46"/>
                        <a:pt x="57" y="14"/>
                        <a:pt x="0" y="0"/>
                      </a:cubicBezTo>
                    </a:path>
                  </a:pathLst>
                </a:custGeom>
                <a:solidFill>
                  <a:schemeClr val="bg1"/>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350"/>
                </a:p>
              </p:txBody>
            </p:sp>
            <p:sp>
              <p:nvSpPr>
                <p:cNvPr id="143" name="Freeform 608">
                  <a:extLst>
                    <a:ext uri="{FF2B5EF4-FFF2-40B4-BE49-F238E27FC236}">
                      <a16:creationId xmlns:a16="http://schemas.microsoft.com/office/drawing/2014/main" xmlns="" id="{F38A2159-E1C2-3F44-A999-BF34F42B65C6}"/>
                    </a:ext>
                  </a:extLst>
                </p:cNvPr>
                <p:cNvSpPr>
                  <a:spLocks noChangeArrowheads="1"/>
                </p:cNvSpPr>
                <p:nvPr/>
              </p:nvSpPr>
              <p:spPr bwMode="auto">
                <a:xfrm>
                  <a:off x="2669591" y="1664245"/>
                  <a:ext cx="264967" cy="246524"/>
                </a:xfrm>
                <a:custGeom>
                  <a:avLst/>
                  <a:gdLst>
                    <a:gd name="T0" fmla="*/ 332 w 743"/>
                    <a:gd name="T1" fmla="*/ 80 h 649"/>
                    <a:gd name="T2" fmla="*/ 332 w 743"/>
                    <a:gd name="T3" fmla="*/ 80 h 649"/>
                    <a:gd name="T4" fmla="*/ 195 w 743"/>
                    <a:gd name="T5" fmla="*/ 7 h 649"/>
                    <a:gd name="T6" fmla="*/ 4 w 743"/>
                    <a:gd name="T7" fmla="*/ 233 h 649"/>
                    <a:gd name="T8" fmla="*/ 110 w 743"/>
                    <a:gd name="T9" fmla="*/ 373 h 649"/>
                    <a:gd name="T10" fmla="*/ 121 w 743"/>
                    <a:gd name="T11" fmla="*/ 519 h 649"/>
                    <a:gd name="T12" fmla="*/ 149 w 743"/>
                    <a:gd name="T13" fmla="*/ 599 h 649"/>
                    <a:gd name="T14" fmla="*/ 173 w 743"/>
                    <a:gd name="T15" fmla="*/ 596 h 649"/>
                    <a:gd name="T16" fmla="*/ 300 w 743"/>
                    <a:gd name="T17" fmla="*/ 648 h 649"/>
                    <a:gd name="T18" fmla="*/ 322 w 743"/>
                    <a:gd name="T19" fmla="*/ 610 h 649"/>
                    <a:gd name="T20" fmla="*/ 276 w 743"/>
                    <a:gd name="T21" fmla="*/ 558 h 649"/>
                    <a:gd name="T22" fmla="*/ 378 w 743"/>
                    <a:gd name="T23" fmla="*/ 414 h 649"/>
                    <a:gd name="T24" fmla="*/ 452 w 743"/>
                    <a:gd name="T25" fmla="*/ 488 h 649"/>
                    <a:gd name="T26" fmla="*/ 742 w 743"/>
                    <a:gd name="T27" fmla="*/ 209 h 649"/>
                    <a:gd name="T28" fmla="*/ 332 w 743"/>
                    <a:gd name="T29" fmla="*/ 80 h 649"/>
                    <a:gd name="connsiteX0" fmla="*/ 4417 w 9936"/>
                    <a:gd name="connsiteY0" fmla="*/ 1134 h 10564"/>
                    <a:gd name="connsiteX1" fmla="*/ 4417 w 9936"/>
                    <a:gd name="connsiteY1" fmla="*/ 1134 h 10564"/>
                    <a:gd name="connsiteX2" fmla="*/ 2573 w 9936"/>
                    <a:gd name="connsiteY2" fmla="*/ 9 h 10564"/>
                    <a:gd name="connsiteX3" fmla="*/ 3 w 9936"/>
                    <a:gd name="connsiteY3" fmla="*/ 3491 h 10564"/>
                    <a:gd name="connsiteX4" fmla="*/ 1429 w 9936"/>
                    <a:gd name="connsiteY4" fmla="*/ 5648 h 10564"/>
                    <a:gd name="connsiteX5" fmla="*/ 1578 w 9936"/>
                    <a:gd name="connsiteY5" fmla="*/ 7898 h 10564"/>
                    <a:gd name="connsiteX6" fmla="*/ 1954 w 9936"/>
                    <a:gd name="connsiteY6" fmla="*/ 9131 h 10564"/>
                    <a:gd name="connsiteX7" fmla="*/ 2277 w 9936"/>
                    <a:gd name="connsiteY7" fmla="*/ 9084 h 10564"/>
                    <a:gd name="connsiteX8" fmla="*/ 3750 w 9936"/>
                    <a:gd name="connsiteY8" fmla="*/ 10564 h 10564"/>
                    <a:gd name="connsiteX9" fmla="*/ 4283 w 9936"/>
                    <a:gd name="connsiteY9" fmla="*/ 9300 h 10564"/>
                    <a:gd name="connsiteX10" fmla="*/ 3664 w 9936"/>
                    <a:gd name="connsiteY10" fmla="*/ 8499 h 10564"/>
                    <a:gd name="connsiteX11" fmla="*/ 5036 w 9936"/>
                    <a:gd name="connsiteY11" fmla="*/ 6280 h 10564"/>
                    <a:gd name="connsiteX12" fmla="*/ 6032 w 9936"/>
                    <a:gd name="connsiteY12" fmla="*/ 7420 h 10564"/>
                    <a:gd name="connsiteX13" fmla="*/ 9936 w 9936"/>
                    <a:gd name="connsiteY13" fmla="*/ 3121 h 10564"/>
                    <a:gd name="connsiteX14" fmla="*/ 4417 w 9936"/>
                    <a:gd name="connsiteY14" fmla="*/ 1134 h 10564"/>
                    <a:gd name="connsiteX0" fmla="*/ 4444 w 9999"/>
                    <a:gd name="connsiteY0" fmla="*/ 1073 h 10000"/>
                    <a:gd name="connsiteX1" fmla="*/ 4444 w 9999"/>
                    <a:gd name="connsiteY1" fmla="*/ 1073 h 10000"/>
                    <a:gd name="connsiteX2" fmla="*/ 2589 w 9999"/>
                    <a:gd name="connsiteY2" fmla="*/ 9 h 10000"/>
                    <a:gd name="connsiteX3" fmla="*/ 2 w 9999"/>
                    <a:gd name="connsiteY3" fmla="*/ 3305 h 10000"/>
                    <a:gd name="connsiteX4" fmla="*/ 1437 w 9999"/>
                    <a:gd name="connsiteY4" fmla="*/ 5346 h 10000"/>
                    <a:gd name="connsiteX5" fmla="*/ 1587 w 9999"/>
                    <a:gd name="connsiteY5" fmla="*/ 7476 h 10000"/>
                    <a:gd name="connsiteX6" fmla="*/ 1966 w 9999"/>
                    <a:gd name="connsiteY6" fmla="*/ 8644 h 10000"/>
                    <a:gd name="connsiteX7" fmla="*/ 2649 w 9999"/>
                    <a:gd name="connsiteY7" fmla="*/ 9497 h 10000"/>
                    <a:gd name="connsiteX8" fmla="*/ 3773 w 9999"/>
                    <a:gd name="connsiteY8" fmla="*/ 10000 h 10000"/>
                    <a:gd name="connsiteX9" fmla="*/ 4310 w 9999"/>
                    <a:gd name="connsiteY9" fmla="*/ 8803 h 10000"/>
                    <a:gd name="connsiteX10" fmla="*/ 3687 w 9999"/>
                    <a:gd name="connsiteY10" fmla="*/ 8045 h 10000"/>
                    <a:gd name="connsiteX11" fmla="*/ 5067 w 9999"/>
                    <a:gd name="connsiteY11" fmla="*/ 5945 h 10000"/>
                    <a:gd name="connsiteX12" fmla="*/ 6070 w 9999"/>
                    <a:gd name="connsiteY12" fmla="*/ 7024 h 10000"/>
                    <a:gd name="connsiteX13" fmla="*/ 9999 w 9999"/>
                    <a:gd name="connsiteY13" fmla="*/ 2954 h 10000"/>
                    <a:gd name="connsiteX14" fmla="*/ 4444 w 9999"/>
                    <a:gd name="connsiteY14" fmla="*/ 1073 h 10000"/>
                    <a:gd name="connsiteX0" fmla="*/ 4444 w 10000"/>
                    <a:gd name="connsiteY0" fmla="*/ 1073 h 10000"/>
                    <a:gd name="connsiteX1" fmla="*/ 4444 w 10000"/>
                    <a:gd name="connsiteY1" fmla="*/ 1073 h 10000"/>
                    <a:gd name="connsiteX2" fmla="*/ 2589 w 10000"/>
                    <a:gd name="connsiteY2" fmla="*/ 9 h 10000"/>
                    <a:gd name="connsiteX3" fmla="*/ 2 w 10000"/>
                    <a:gd name="connsiteY3" fmla="*/ 3305 h 10000"/>
                    <a:gd name="connsiteX4" fmla="*/ 1437 w 10000"/>
                    <a:gd name="connsiteY4" fmla="*/ 5346 h 10000"/>
                    <a:gd name="connsiteX5" fmla="*/ 1587 w 10000"/>
                    <a:gd name="connsiteY5" fmla="*/ 7476 h 10000"/>
                    <a:gd name="connsiteX6" fmla="*/ 1906 w 10000"/>
                    <a:gd name="connsiteY6" fmla="*/ 9286 h 10000"/>
                    <a:gd name="connsiteX7" fmla="*/ 2649 w 10000"/>
                    <a:gd name="connsiteY7" fmla="*/ 9497 h 10000"/>
                    <a:gd name="connsiteX8" fmla="*/ 3773 w 10000"/>
                    <a:gd name="connsiteY8" fmla="*/ 10000 h 10000"/>
                    <a:gd name="connsiteX9" fmla="*/ 4310 w 10000"/>
                    <a:gd name="connsiteY9" fmla="*/ 8803 h 10000"/>
                    <a:gd name="connsiteX10" fmla="*/ 3687 w 10000"/>
                    <a:gd name="connsiteY10" fmla="*/ 8045 h 10000"/>
                    <a:gd name="connsiteX11" fmla="*/ 5068 w 10000"/>
                    <a:gd name="connsiteY11" fmla="*/ 5945 h 10000"/>
                    <a:gd name="connsiteX12" fmla="*/ 6071 w 10000"/>
                    <a:gd name="connsiteY12" fmla="*/ 7024 h 10000"/>
                    <a:gd name="connsiteX13" fmla="*/ 10000 w 10000"/>
                    <a:gd name="connsiteY13" fmla="*/ 2954 h 10000"/>
                    <a:gd name="connsiteX14" fmla="*/ 4444 w 10000"/>
                    <a:gd name="connsiteY14" fmla="*/ 1073 h 10000"/>
                    <a:gd name="connsiteX0" fmla="*/ 4444 w 10000"/>
                    <a:gd name="connsiteY0" fmla="*/ 1073 h 10000"/>
                    <a:gd name="connsiteX1" fmla="*/ 4444 w 10000"/>
                    <a:gd name="connsiteY1" fmla="*/ 1073 h 10000"/>
                    <a:gd name="connsiteX2" fmla="*/ 2589 w 10000"/>
                    <a:gd name="connsiteY2" fmla="*/ 9 h 10000"/>
                    <a:gd name="connsiteX3" fmla="*/ 2 w 10000"/>
                    <a:gd name="connsiteY3" fmla="*/ 3305 h 10000"/>
                    <a:gd name="connsiteX4" fmla="*/ 1437 w 10000"/>
                    <a:gd name="connsiteY4" fmla="*/ 5346 h 10000"/>
                    <a:gd name="connsiteX5" fmla="*/ 1587 w 10000"/>
                    <a:gd name="connsiteY5" fmla="*/ 7476 h 10000"/>
                    <a:gd name="connsiteX6" fmla="*/ 2204 w 10000"/>
                    <a:gd name="connsiteY6" fmla="*/ 9094 h 10000"/>
                    <a:gd name="connsiteX7" fmla="*/ 2649 w 10000"/>
                    <a:gd name="connsiteY7" fmla="*/ 9497 h 10000"/>
                    <a:gd name="connsiteX8" fmla="*/ 3773 w 10000"/>
                    <a:gd name="connsiteY8" fmla="*/ 10000 h 10000"/>
                    <a:gd name="connsiteX9" fmla="*/ 4310 w 10000"/>
                    <a:gd name="connsiteY9" fmla="*/ 8803 h 10000"/>
                    <a:gd name="connsiteX10" fmla="*/ 3687 w 10000"/>
                    <a:gd name="connsiteY10" fmla="*/ 8045 h 10000"/>
                    <a:gd name="connsiteX11" fmla="*/ 5068 w 10000"/>
                    <a:gd name="connsiteY11" fmla="*/ 5945 h 10000"/>
                    <a:gd name="connsiteX12" fmla="*/ 6071 w 10000"/>
                    <a:gd name="connsiteY12" fmla="*/ 7024 h 10000"/>
                    <a:gd name="connsiteX13" fmla="*/ 10000 w 10000"/>
                    <a:gd name="connsiteY13" fmla="*/ 2954 h 10000"/>
                    <a:gd name="connsiteX14" fmla="*/ 4444 w 10000"/>
                    <a:gd name="connsiteY14" fmla="*/ 1073 h 10000"/>
                    <a:gd name="connsiteX0" fmla="*/ 4444 w 10000"/>
                    <a:gd name="connsiteY0" fmla="*/ 1073 h 10000"/>
                    <a:gd name="connsiteX1" fmla="*/ 4444 w 10000"/>
                    <a:gd name="connsiteY1" fmla="*/ 1073 h 10000"/>
                    <a:gd name="connsiteX2" fmla="*/ 2589 w 10000"/>
                    <a:gd name="connsiteY2" fmla="*/ 9 h 10000"/>
                    <a:gd name="connsiteX3" fmla="*/ 2 w 10000"/>
                    <a:gd name="connsiteY3" fmla="*/ 3305 h 10000"/>
                    <a:gd name="connsiteX4" fmla="*/ 1437 w 10000"/>
                    <a:gd name="connsiteY4" fmla="*/ 5346 h 10000"/>
                    <a:gd name="connsiteX5" fmla="*/ 1587 w 10000"/>
                    <a:gd name="connsiteY5" fmla="*/ 7476 h 10000"/>
                    <a:gd name="connsiteX6" fmla="*/ 2085 w 10000"/>
                    <a:gd name="connsiteY6" fmla="*/ 8902 h 10000"/>
                    <a:gd name="connsiteX7" fmla="*/ 2649 w 10000"/>
                    <a:gd name="connsiteY7" fmla="*/ 9497 h 10000"/>
                    <a:gd name="connsiteX8" fmla="*/ 3773 w 10000"/>
                    <a:gd name="connsiteY8" fmla="*/ 10000 h 10000"/>
                    <a:gd name="connsiteX9" fmla="*/ 4310 w 10000"/>
                    <a:gd name="connsiteY9" fmla="*/ 8803 h 10000"/>
                    <a:gd name="connsiteX10" fmla="*/ 3687 w 10000"/>
                    <a:gd name="connsiteY10" fmla="*/ 8045 h 10000"/>
                    <a:gd name="connsiteX11" fmla="*/ 5068 w 10000"/>
                    <a:gd name="connsiteY11" fmla="*/ 5945 h 10000"/>
                    <a:gd name="connsiteX12" fmla="*/ 6071 w 10000"/>
                    <a:gd name="connsiteY12" fmla="*/ 7024 h 10000"/>
                    <a:gd name="connsiteX13" fmla="*/ 10000 w 10000"/>
                    <a:gd name="connsiteY13" fmla="*/ 2954 h 10000"/>
                    <a:gd name="connsiteX14" fmla="*/ 4444 w 10000"/>
                    <a:gd name="connsiteY14" fmla="*/ 1073 h 10000"/>
                    <a:gd name="connsiteX0" fmla="*/ 4444 w 10000"/>
                    <a:gd name="connsiteY0" fmla="*/ 1073 h 10000"/>
                    <a:gd name="connsiteX1" fmla="*/ 4444 w 10000"/>
                    <a:gd name="connsiteY1" fmla="*/ 1073 h 10000"/>
                    <a:gd name="connsiteX2" fmla="*/ 2589 w 10000"/>
                    <a:gd name="connsiteY2" fmla="*/ 9 h 10000"/>
                    <a:gd name="connsiteX3" fmla="*/ 2 w 10000"/>
                    <a:gd name="connsiteY3" fmla="*/ 3305 h 10000"/>
                    <a:gd name="connsiteX4" fmla="*/ 1437 w 10000"/>
                    <a:gd name="connsiteY4" fmla="*/ 5346 h 10000"/>
                    <a:gd name="connsiteX5" fmla="*/ 1587 w 10000"/>
                    <a:gd name="connsiteY5" fmla="*/ 7476 h 10000"/>
                    <a:gd name="connsiteX6" fmla="*/ 2649 w 10000"/>
                    <a:gd name="connsiteY6" fmla="*/ 9497 h 10000"/>
                    <a:gd name="connsiteX7" fmla="*/ 3773 w 10000"/>
                    <a:gd name="connsiteY7" fmla="*/ 10000 h 10000"/>
                    <a:gd name="connsiteX8" fmla="*/ 4310 w 10000"/>
                    <a:gd name="connsiteY8" fmla="*/ 8803 h 10000"/>
                    <a:gd name="connsiteX9" fmla="*/ 3687 w 10000"/>
                    <a:gd name="connsiteY9" fmla="*/ 8045 h 10000"/>
                    <a:gd name="connsiteX10" fmla="*/ 5068 w 10000"/>
                    <a:gd name="connsiteY10" fmla="*/ 5945 h 10000"/>
                    <a:gd name="connsiteX11" fmla="*/ 6071 w 10000"/>
                    <a:gd name="connsiteY11" fmla="*/ 7024 h 10000"/>
                    <a:gd name="connsiteX12" fmla="*/ 10000 w 10000"/>
                    <a:gd name="connsiteY12" fmla="*/ 2954 h 10000"/>
                    <a:gd name="connsiteX13" fmla="*/ 4444 w 10000"/>
                    <a:gd name="connsiteY13" fmla="*/ 1073 h 10000"/>
                    <a:gd name="connsiteX0" fmla="*/ 4444 w 10000"/>
                    <a:gd name="connsiteY0" fmla="*/ 1073 h 10000"/>
                    <a:gd name="connsiteX1" fmla="*/ 4444 w 10000"/>
                    <a:gd name="connsiteY1" fmla="*/ 1073 h 10000"/>
                    <a:gd name="connsiteX2" fmla="*/ 2589 w 10000"/>
                    <a:gd name="connsiteY2" fmla="*/ 9 h 10000"/>
                    <a:gd name="connsiteX3" fmla="*/ 2 w 10000"/>
                    <a:gd name="connsiteY3" fmla="*/ 3305 h 10000"/>
                    <a:gd name="connsiteX4" fmla="*/ 1437 w 10000"/>
                    <a:gd name="connsiteY4" fmla="*/ 5346 h 10000"/>
                    <a:gd name="connsiteX5" fmla="*/ 1587 w 10000"/>
                    <a:gd name="connsiteY5" fmla="*/ 7476 h 10000"/>
                    <a:gd name="connsiteX6" fmla="*/ 3773 w 10000"/>
                    <a:gd name="connsiteY6" fmla="*/ 10000 h 10000"/>
                    <a:gd name="connsiteX7" fmla="*/ 4310 w 10000"/>
                    <a:gd name="connsiteY7" fmla="*/ 8803 h 10000"/>
                    <a:gd name="connsiteX8" fmla="*/ 3687 w 10000"/>
                    <a:gd name="connsiteY8" fmla="*/ 8045 h 10000"/>
                    <a:gd name="connsiteX9" fmla="*/ 5068 w 10000"/>
                    <a:gd name="connsiteY9" fmla="*/ 5945 h 10000"/>
                    <a:gd name="connsiteX10" fmla="*/ 6071 w 10000"/>
                    <a:gd name="connsiteY10" fmla="*/ 7024 h 10000"/>
                    <a:gd name="connsiteX11" fmla="*/ 10000 w 10000"/>
                    <a:gd name="connsiteY11" fmla="*/ 2954 h 10000"/>
                    <a:gd name="connsiteX12" fmla="*/ 4444 w 10000"/>
                    <a:gd name="connsiteY12" fmla="*/ 1073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000" h="10000">
                      <a:moveTo>
                        <a:pt x="4444" y="1073"/>
                      </a:moveTo>
                      <a:lnTo>
                        <a:pt x="4444" y="1073"/>
                      </a:lnTo>
                      <a:cubicBezTo>
                        <a:pt x="4255" y="767"/>
                        <a:pt x="3538" y="-94"/>
                        <a:pt x="2589" y="9"/>
                      </a:cubicBezTo>
                      <a:cubicBezTo>
                        <a:pt x="1384" y="96"/>
                        <a:pt x="97" y="1219"/>
                        <a:pt x="2" y="3305"/>
                      </a:cubicBezTo>
                      <a:cubicBezTo>
                        <a:pt x="-52" y="4938"/>
                        <a:pt x="1004" y="5289"/>
                        <a:pt x="1437" y="5346"/>
                      </a:cubicBezTo>
                      <a:cubicBezTo>
                        <a:pt x="1384" y="5842"/>
                        <a:pt x="1343" y="6616"/>
                        <a:pt x="1587" y="7476"/>
                      </a:cubicBezTo>
                      <a:cubicBezTo>
                        <a:pt x="1976" y="8252"/>
                        <a:pt x="3319" y="9779"/>
                        <a:pt x="3773" y="10000"/>
                      </a:cubicBezTo>
                      <a:cubicBezTo>
                        <a:pt x="4071" y="9445"/>
                        <a:pt x="4324" y="9129"/>
                        <a:pt x="4310" y="8803"/>
                      </a:cubicBezTo>
                      <a:cubicBezTo>
                        <a:pt x="4295" y="8478"/>
                        <a:pt x="3876" y="8847"/>
                        <a:pt x="3687" y="8045"/>
                      </a:cubicBezTo>
                      <a:cubicBezTo>
                        <a:pt x="3496" y="7272"/>
                        <a:pt x="4066" y="5697"/>
                        <a:pt x="5068" y="5945"/>
                      </a:cubicBezTo>
                      <a:cubicBezTo>
                        <a:pt x="6031" y="6207"/>
                        <a:pt x="6071" y="7024"/>
                        <a:pt x="6071" y="7024"/>
                      </a:cubicBezTo>
                      <a:cubicBezTo>
                        <a:pt x="9187" y="5492"/>
                        <a:pt x="10000" y="2954"/>
                        <a:pt x="10000" y="2954"/>
                      </a:cubicBezTo>
                      <a:cubicBezTo>
                        <a:pt x="7981" y="213"/>
                        <a:pt x="5502" y="708"/>
                        <a:pt x="4444" y="1073"/>
                      </a:cubicBezTo>
                    </a:path>
                  </a:pathLst>
                </a:custGeom>
                <a:solidFill>
                  <a:srgbClr val="C01818"/>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350"/>
                </a:p>
              </p:txBody>
            </p:sp>
          </p:grpSp>
          <p:sp>
            <p:nvSpPr>
              <p:cNvPr id="138" name="Freeform 556">
                <a:extLst>
                  <a:ext uri="{FF2B5EF4-FFF2-40B4-BE49-F238E27FC236}">
                    <a16:creationId xmlns:a16="http://schemas.microsoft.com/office/drawing/2014/main" xmlns="" id="{0A3C59A7-D2AF-E443-A097-61BBF34A5A45}"/>
                  </a:ext>
                </a:extLst>
              </p:cNvPr>
              <p:cNvSpPr>
                <a:spLocks noChangeArrowheads="1"/>
              </p:cNvSpPr>
              <p:nvPr/>
            </p:nvSpPr>
            <p:spPr bwMode="auto">
              <a:xfrm flipH="1">
                <a:off x="5691182" y="1206962"/>
                <a:ext cx="516210" cy="646856"/>
              </a:xfrm>
              <a:custGeom>
                <a:avLst/>
                <a:gdLst>
                  <a:gd name="T0" fmla="*/ 708 w 716"/>
                  <a:gd name="T1" fmla="*/ 527 h 896"/>
                  <a:gd name="T2" fmla="*/ 708 w 716"/>
                  <a:gd name="T3" fmla="*/ 527 h 896"/>
                  <a:gd name="T4" fmla="*/ 694 w 716"/>
                  <a:gd name="T5" fmla="*/ 502 h 896"/>
                  <a:gd name="T6" fmla="*/ 694 w 716"/>
                  <a:gd name="T7" fmla="*/ 502 h 896"/>
                  <a:gd name="T8" fmla="*/ 652 w 716"/>
                  <a:gd name="T9" fmla="*/ 442 h 896"/>
                  <a:gd name="T10" fmla="*/ 624 w 716"/>
                  <a:gd name="T11" fmla="*/ 400 h 896"/>
                  <a:gd name="T12" fmla="*/ 662 w 716"/>
                  <a:gd name="T13" fmla="*/ 344 h 896"/>
                  <a:gd name="T14" fmla="*/ 659 w 716"/>
                  <a:gd name="T15" fmla="*/ 334 h 896"/>
                  <a:gd name="T16" fmla="*/ 521 w 716"/>
                  <a:gd name="T17" fmla="*/ 127 h 896"/>
                  <a:gd name="T18" fmla="*/ 204 w 716"/>
                  <a:gd name="T19" fmla="*/ 39 h 896"/>
                  <a:gd name="T20" fmla="*/ 3 w 716"/>
                  <a:gd name="T21" fmla="*/ 295 h 896"/>
                  <a:gd name="T22" fmla="*/ 35 w 716"/>
                  <a:gd name="T23" fmla="*/ 446 h 896"/>
                  <a:gd name="T24" fmla="*/ 56 w 716"/>
                  <a:gd name="T25" fmla="*/ 488 h 896"/>
                  <a:gd name="T26" fmla="*/ 95 w 716"/>
                  <a:gd name="T27" fmla="*/ 867 h 896"/>
                  <a:gd name="T28" fmla="*/ 91 w 716"/>
                  <a:gd name="T29" fmla="*/ 895 h 896"/>
                  <a:gd name="T30" fmla="*/ 468 w 716"/>
                  <a:gd name="T31" fmla="*/ 895 h 896"/>
                  <a:gd name="T32" fmla="*/ 479 w 716"/>
                  <a:gd name="T33" fmla="*/ 737 h 896"/>
                  <a:gd name="T34" fmla="*/ 599 w 716"/>
                  <a:gd name="T35" fmla="*/ 748 h 896"/>
                  <a:gd name="T36" fmla="*/ 634 w 716"/>
                  <a:gd name="T37" fmla="*/ 569 h 896"/>
                  <a:gd name="T38" fmla="*/ 694 w 716"/>
                  <a:gd name="T39" fmla="*/ 562 h 896"/>
                  <a:gd name="T40" fmla="*/ 712 w 716"/>
                  <a:gd name="T41" fmla="*/ 548 h 896"/>
                  <a:gd name="T42" fmla="*/ 708 w 716"/>
                  <a:gd name="T43" fmla="*/ 527 h 896"/>
                  <a:gd name="T44" fmla="*/ 599 w 716"/>
                  <a:gd name="T45" fmla="*/ 530 h 896"/>
                  <a:gd name="T46" fmla="*/ 599 w 716"/>
                  <a:gd name="T47" fmla="*/ 530 h 896"/>
                  <a:gd name="T48" fmla="*/ 567 w 716"/>
                  <a:gd name="T49" fmla="*/ 702 h 896"/>
                  <a:gd name="T50" fmla="*/ 437 w 716"/>
                  <a:gd name="T51" fmla="*/ 691 h 896"/>
                  <a:gd name="T52" fmla="*/ 430 w 716"/>
                  <a:gd name="T53" fmla="*/ 853 h 896"/>
                  <a:gd name="T54" fmla="*/ 141 w 716"/>
                  <a:gd name="T55" fmla="*/ 853 h 896"/>
                  <a:gd name="T56" fmla="*/ 91 w 716"/>
                  <a:gd name="T57" fmla="*/ 467 h 896"/>
                  <a:gd name="T58" fmla="*/ 70 w 716"/>
                  <a:gd name="T59" fmla="*/ 428 h 896"/>
                  <a:gd name="T60" fmla="*/ 46 w 716"/>
                  <a:gd name="T61" fmla="*/ 309 h 896"/>
                  <a:gd name="T62" fmla="*/ 243 w 716"/>
                  <a:gd name="T63" fmla="*/ 71 h 896"/>
                  <a:gd name="T64" fmla="*/ 490 w 716"/>
                  <a:gd name="T65" fmla="*/ 155 h 896"/>
                  <a:gd name="T66" fmla="*/ 616 w 716"/>
                  <a:gd name="T67" fmla="*/ 341 h 896"/>
                  <a:gd name="T68" fmla="*/ 571 w 716"/>
                  <a:gd name="T69" fmla="*/ 400 h 896"/>
                  <a:gd name="T70" fmla="*/ 581 w 716"/>
                  <a:gd name="T71" fmla="*/ 414 h 896"/>
                  <a:gd name="T72" fmla="*/ 581 w 716"/>
                  <a:gd name="T73" fmla="*/ 414 h 896"/>
                  <a:gd name="T74" fmla="*/ 655 w 716"/>
                  <a:gd name="T75" fmla="*/ 523 h 896"/>
                  <a:gd name="T76" fmla="*/ 613 w 716"/>
                  <a:gd name="T77" fmla="*/ 530 h 896"/>
                  <a:gd name="T78" fmla="*/ 613 w 716"/>
                  <a:gd name="T79" fmla="*/ 530 h 896"/>
                  <a:gd name="T80" fmla="*/ 599 w 716"/>
                  <a:gd name="T81" fmla="*/ 530 h 8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16" h="896">
                    <a:moveTo>
                      <a:pt x="708" y="527"/>
                    </a:moveTo>
                    <a:lnTo>
                      <a:pt x="708" y="527"/>
                    </a:lnTo>
                    <a:cubicBezTo>
                      <a:pt x="694" y="502"/>
                      <a:pt x="694" y="502"/>
                      <a:pt x="694" y="502"/>
                    </a:cubicBezTo>
                    <a:lnTo>
                      <a:pt x="694" y="502"/>
                    </a:lnTo>
                    <a:cubicBezTo>
                      <a:pt x="652" y="442"/>
                      <a:pt x="652" y="442"/>
                      <a:pt x="652" y="442"/>
                    </a:cubicBezTo>
                    <a:cubicBezTo>
                      <a:pt x="624" y="400"/>
                      <a:pt x="624" y="400"/>
                      <a:pt x="624" y="400"/>
                    </a:cubicBezTo>
                    <a:cubicBezTo>
                      <a:pt x="662" y="344"/>
                      <a:pt x="662" y="344"/>
                      <a:pt x="662" y="344"/>
                    </a:cubicBezTo>
                    <a:cubicBezTo>
                      <a:pt x="659" y="334"/>
                      <a:pt x="659" y="334"/>
                      <a:pt x="659" y="334"/>
                    </a:cubicBezTo>
                    <a:cubicBezTo>
                      <a:pt x="655" y="327"/>
                      <a:pt x="588" y="193"/>
                      <a:pt x="521" y="127"/>
                    </a:cubicBezTo>
                    <a:cubicBezTo>
                      <a:pt x="430" y="35"/>
                      <a:pt x="317" y="0"/>
                      <a:pt x="204" y="39"/>
                    </a:cubicBezTo>
                    <a:cubicBezTo>
                      <a:pt x="95" y="78"/>
                      <a:pt x="14" y="179"/>
                      <a:pt x="3" y="295"/>
                    </a:cubicBezTo>
                    <a:cubicBezTo>
                      <a:pt x="0" y="348"/>
                      <a:pt x="10" y="397"/>
                      <a:pt x="35" y="446"/>
                    </a:cubicBezTo>
                    <a:cubicBezTo>
                      <a:pt x="42" y="460"/>
                      <a:pt x="49" y="474"/>
                      <a:pt x="56" y="488"/>
                    </a:cubicBezTo>
                    <a:cubicBezTo>
                      <a:pt x="98" y="562"/>
                      <a:pt x="141" y="639"/>
                      <a:pt x="95" y="867"/>
                    </a:cubicBezTo>
                    <a:cubicBezTo>
                      <a:pt x="91" y="895"/>
                      <a:pt x="91" y="895"/>
                      <a:pt x="91" y="895"/>
                    </a:cubicBezTo>
                    <a:cubicBezTo>
                      <a:pt x="468" y="895"/>
                      <a:pt x="468" y="895"/>
                      <a:pt x="468" y="895"/>
                    </a:cubicBezTo>
                    <a:cubicBezTo>
                      <a:pt x="479" y="737"/>
                      <a:pt x="479" y="737"/>
                      <a:pt x="479" y="737"/>
                    </a:cubicBezTo>
                    <a:cubicBezTo>
                      <a:pt x="599" y="748"/>
                      <a:pt x="599" y="748"/>
                      <a:pt x="599" y="748"/>
                    </a:cubicBezTo>
                    <a:cubicBezTo>
                      <a:pt x="634" y="569"/>
                      <a:pt x="634" y="569"/>
                      <a:pt x="634" y="569"/>
                    </a:cubicBezTo>
                    <a:cubicBezTo>
                      <a:pt x="694" y="562"/>
                      <a:pt x="694" y="562"/>
                      <a:pt x="694" y="562"/>
                    </a:cubicBezTo>
                    <a:cubicBezTo>
                      <a:pt x="701" y="558"/>
                      <a:pt x="708" y="555"/>
                      <a:pt x="712" y="548"/>
                    </a:cubicBezTo>
                    <a:cubicBezTo>
                      <a:pt x="715" y="541"/>
                      <a:pt x="715" y="534"/>
                      <a:pt x="708" y="527"/>
                    </a:cubicBezTo>
                    <a:close/>
                    <a:moveTo>
                      <a:pt x="599" y="530"/>
                    </a:moveTo>
                    <a:lnTo>
                      <a:pt x="599" y="530"/>
                    </a:lnTo>
                    <a:cubicBezTo>
                      <a:pt x="567" y="702"/>
                      <a:pt x="567" y="702"/>
                      <a:pt x="567" y="702"/>
                    </a:cubicBezTo>
                    <a:cubicBezTo>
                      <a:pt x="437" y="691"/>
                      <a:pt x="437" y="691"/>
                      <a:pt x="437" y="691"/>
                    </a:cubicBezTo>
                    <a:cubicBezTo>
                      <a:pt x="430" y="853"/>
                      <a:pt x="430" y="853"/>
                      <a:pt x="430" y="853"/>
                    </a:cubicBezTo>
                    <a:cubicBezTo>
                      <a:pt x="141" y="853"/>
                      <a:pt x="141" y="853"/>
                      <a:pt x="141" y="853"/>
                    </a:cubicBezTo>
                    <a:cubicBezTo>
                      <a:pt x="183" y="625"/>
                      <a:pt x="134" y="541"/>
                      <a:pt x="91" y="467"/>
                    </a:cubicBezTo>
                    <a:cubicBezTo>
                      <a:pt x="84" y="453"/>
                      <a:pt x="77" y="442"/>
                      <a:pt x="70" y="428"/>
                    </a:cubicBezTo>
                    <a:cubicBezTo>
                      <a:pt x="53" y="390"/>
                      <a:pt x="46" y="351"/>
                      <a:pt x="46" y="309"/>
                    </a:cubicBezTo>
                    <a:cubicBezTo>
                      <a:pt x="49" y="197"/>
                      <a:pt x="134" y="99"/>
                      <a:pt x="243" y="71"/>
                    </a:cubicBezTo>
                    <a:cubicBezTo>
                      <a:pt x="356" y="46"/>
                      <a:pt x="440" y="106"/>
                      <a:pt x="490" y="155"/>
                    </a:cubicBezTo>
                    <a:cubicBezTo>
                      <a:pt x="542" y="207"/>
                      <a:pt x="599" y="309"/>
                      <a:pt x="616" y="341"/>
                    </a:cubicBezTo>
                    <a:cubicBezTo>
                      <a:pt x="571" y="400"/>
                      <a:pt x="571" y="400"/>
                      <a:pt x="571" y="400"/>
                    </a:cubicBezTo>
                    <a:cubicBezTo>
                      <a:pt x="581" y="414"/>
                      <a:pt x="581" y="414"/>
                      <a:pt x="581" y="414"/>
                    </a:cubicBezTo>
                    <a:lnTo>
                      <a:pt x="581" y="414"/>
                    </a:lnTo>
                    <a:cubicBezTo>
                      <a:pt x="655" y="523"/>
                      <a:pt x="655" y="523"/>
                      <a:pt x="655" y="523"/>
                    </a:cubicBezTo>
                    <a:cubicBezTo>
                      <a:pt x="613" y="530"/>
                      <a:pt x="613" y="530"/>
                      <a:pt x="613" y="530"/>
                    </a:cubicBezTo>
                    <a:lnTo>
                      <a:pt x="613" y="530"/>
                    </a:lnTo>
                    <a:lnTo>
                      <a:pt x="599" y="530"/>
                    </a:lnTo>
                    <a:close/>
                  </a:path>
                </a:pathLst>
              </a:custGeom>
              <a:solidFill>
                <a:srgbClr val="C01818"/>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350"/>
              </a:p>
            </p:txBody>
          </p:sp>
        </p:grpSp>
        <p:grpSp>
          <p:nvGrpSpPr>
            <p:cNvPr id="92" name="Group 91">
              <a:extLst>
                <a:ext uri="{FF2B5EF4-FFF2-40B4-BE49-F238E27FC236}">
                  <a16:creationId xmlns:a16="http://schemas.microsoft.com/office/drawing/2014/main" xmlns="" id="{08C9CB28-A0EC-F147-92D7-D3C8EEDB4406}"/>
                </a:ext>
              </a:extLst>
            </p:cNvPr>
            <p:cNvGrpSpPr/>
            <p:nvPr/>
          </p:nvGrpSpPr>
          <p:grpSpPr>
            <a:xfrm>
              <a:off x="6408760" y="1446251"/>
              <a:ext cx="418225" cy="485141"/>
              <a:chOff x="1868679" y="1680981"/>
              <a:chExt cx="277812" cy="322262"/>
            </a:xfrm>
          </p:grpSpPr>
          <p:sp>
            <p:nvSpPr>
              <p:cNvPr id="133" name="Freeform 554">
                <a:extLst>
                  <a:ext uri="{FF2B5EF4-FFF2-40B4-BE49-F238E27FC236}">
                    <a16:creationId xmlns:a16="http://schemas.microsoft.com/office/drawing/2014/main" xmlns="" id="{0B58E92D-8A71-8443-A71A-658C94808C55}"/>
                  </a:ext>
                </a:extLst>
              </p:cNvPr>
              <p:cNvSpPr>
                <a:spLocks noChangeArrowheads="1"/>
              </p:cNvSpPr>
              <p:nvPr/>
            </p:nvSpPr>
            <p:spPr bwMode="auto">
              <a:xfrm>
                <a:off x="1890904" y="1690507"/>
                <a:ext cx="245693" cy="309364"/>
              </a:xfrm>
              <a:custGeom>
                <a:avLst/>
                <a:gdLst>
                  <a:gd name="T0" fmla="*/ 684 w 685"/>
                  <a:gd name="T1" fmla="*/ 470 h 871"/>
                  <a:gd name="T2" fmla="*/ 684 w 685"/>
                  <a:gd name="T3" fmla="*/ 470 h 871"/>
                  <a:gd name="T4" fmla="*/ 621 w 685"/>
                  <a:gd name="T5" fmla="*/ 375 h 871"/>
                  <a:gd name="T6" fmla="*/ 659 w 685"/>
                  <a:gd name="T7" fmla="*/ 319 h 871"/>
                  <a:gd name="T8" fmla="*/ 656 w 685"/>
                  <a:gd name="T9" fmla="*/ 309 h 871"/>
                  <a:gd name="T10" fmla="*/ 518 w 685"/>
                  <a:gd name="T11" fmla="*/ 102 h 871"/>
                  <a:gd name="T12" fmla="*/ 296 w 685"/>
                  <a:gd name="T13" fmla="*/ 0 h 871"/>
                  <a:gd name="T14" fmla="*/ 0 w 685"/>
                  <a:gd name="T15" fmla="*/ 291 h 871"/>
                  <a:gd name="T16" fmla="*/ 32 w 685"/>
                  <a:gd name="T17" fmla="*/ 421 h 871"/>
                  <a:gd name="T18" fmla="*/ 53 w 685"/>
                  <a:gd name="T19" fmla="*/ 463 h 871"/>
                  <a:gd name="T20" fmla="*/ 71 w 685"/>
                  <a:gd name="T21" fmla="*/ 498 h 871"/>
                  <a:gd name="T22" fmla="*/ 250 w 685"/>
                  <a:gd name="T23" fmla="*/ 695 h 871"/>
                  <a:gd name="T24" fmla="*/ 152 w 685"/>
                  <a:gd name="T25" fmla="*/ 870 h 871"/>
                  <a:gd name="T26" fmla="*/ 465 w 685"/>
                  <a:gd name="T27" fmla="*/ 870 h 871"/>
                  <a:gd name="T28" fmla="*/ 476 w 685"/>
                  <a:gd name="T29" fmla="*/ 712 h 871"/>
                  <a:gd name="T30" fmla="*/ 596 w 685"/>
                  <a:gd name="T31" fmla="*/ 723 h 871"/>
                  <a:gd name="T32" fmla="*/ 631 w 685"/>
                  <a:gd name="T33" fmla="*/ 544 h 871"/>
                  <a:gd name="T34" fmla="*/ 684 w 685"/>
                  <a:gd name="T35" fmla="*/ 537 h 871"/>
                  <a:gd name="T36" fmla="*/ 684 w 685"/>
                  <a:gd name="T37" fmla="*/ 470 h 871"/>
                  <a:gd name="connsiteX0" fmla="*/ 9985 w 9985"/>
                  <a:gd name="connsiteY0" fmla="*/ 5396 h 9989"/>
                  <a:gd name="connsiteX1" fmla="*/ 9985 w 9985"/>
                  <a:gd name="connsiteY1" fmla="*/ 5396 h 9989"/>
                  <a:gd name="connsiteX2" fmla="*/ 9066 w 9985"/>
                  <a:gd name="connsiteY2" fmla="*/ 4305 h 9989"/>
                  <a:gd name="connsiteX3" fmla="*/ 9620 w 9985"/>
                  <a:gd name="connsiteY3" fmla="*/ 3662 h 9989"/>
                  <a:gd name="connsiteX4" fmla="*/ 9577 w 9985"/>
                  <a:gd name="connsiteY4" fmla="*/ 3548 h 9989"/>
                  <a:gd name="connsiteX5" fmla="*/ 7562 w 9985"/>
                  <a:gd name="connsiteY5" fmla="*/ 1171 h 9989"/>
                  <a:gd name="connsiteX6" fmla="*/ 4321 w 9985"/>
                  <a:gd name="connsiteY6" fmla="*/ 0 h 9989"/>
                  <a:gd name="connsiteX7" fmla="*/ 0 w 9985"/>
                  <a:gd name="connsiteY7" fmla="*/ 3341 h 9989"/>
                  <a:gd name="connsiteX8" fmla="*/ 467 w 9985"/>
                  <a:gd name="connsiteY8" fmla="*/ 4834 h 9989"/>
                  <a:gd name="connsiteX9" fmla="*/ 774 w 9985"/>
                  <a:gd name="connsiteY9" fmla="*/ 5316 h 9989"/>
                  <a:gd name="connsiteX10" fmla="*/ 1036 w 9985"/>
                  <a:gd name="connsiteY10" fmla="*/ 5718 h 9989"/>
                  <a:gd name="connsiteX11" fmla="*/ 1786 w 9985"/>
                  <a:gd name="connsiteY11" fmla="*/ 8231 h 9989"/>
                  <a:gd name="connsiteX12" fmla="*/ 2219 w 9985"/>
                  <a:gd name="connsiteY12" fmla="*/ 9989 h 9989"/>
                  <a:gd name="connsiteX13" fmla="*/ 6788 w 9985"/>
                  <a:gd name="connsiteY13" fmla="*/ 9989 h 9989"/>
                  <a:gd name="connsiteX14" fmla="*/ 6949 w 9985"/>
                  <a:gd name="connsiteY14" fmla="*/ 8175 h 9989"/>
                  <a:gd name="connsiteX15" fmla="*/ 8701 w 9985"/>
                  <a:gd name="connsiteY15" fmla="*/ 8301 h 9989"/>
                  <a:gd name="connsiteX16" fmla="*/ 9212 w 9985"/>
                  <a:gd name="connsiteY16" fmla="*/ 6246 h 9989"/>
                  <a:gd name="connsiteX17" fmla="*/ 9985 w 9985"/>
                  <a:gd name="connsiteY17" fmla="*/ 6165 h 9989"/>
                  <a:gd name="connsiteX18" fmla="*/ 9985 w 9985"/>
                  <a:gd name="connsiteY18" fmla="*/ 5396 h 9989"/>
                  <a:gd name="connsiteX0" fmla="*/ 10000 w 10000"/>
                  <a:gd name="connsiteY0" fmla="*/ 5402 h 10000"/>
                  <a:gd name="connsiteX1" fmla="*/ 10000 w 10000"/>
                  <a:gd name="connsiteY1" fmla="*/ 5402 h 10000"/>
                  <a:gd name="connsiteX2" fmla="*/ 9080 w 10000"/>
                  <a:gd name="connsiteY2" fmla="*/ 4310 h 10000"/>
                  <a:gd name="connsiteX3" fmla="*/ 9634 w 10000"/>
                  <a:gd name="connsiteY3" fmla="*/ 3666 h 10000"/>
                  <a:gd name="connsiteX4" fmla="*/ 9591 w 10000"/>
                  <a:gd name="connsiteY4" fmla="*/ 3552 h 10000"/>
                  <a:gd name="connsiteX5" fmla="*/ 7573 w 10000"/>
                  <a:gd name="connsiteY5" fmla="*/ 1172 h 10000"/>
                  <a:gd name="connsiteX6" fmla="*/ 4327 w 10000"/>
                  <a:gd name="connsiteY6" fmla="*/ 0 h 10000"/>
                  <a:gd name="connsiteX7" fmla="*/ 0 w 10000"/>
                  <a:gd name="connsiteY7" fmla="*/ 3345 h 10000"/>
                  <a:gd name="connsiteX8" fmla="*/ 468 w 10000"/>
                  <a:gd name="connsiteY8" fmla="*/ 4839 h 10000"/>
                  <a:gd name="connsiteX9" fmla="*/ 775 w 10000"/>
                  <a:gd name="connsiteY9" fmla="*/ 5322 h 10000"/>
                  <a:gd name="connsiteX10" fmla="*/ 1038 w 10000"/>
                  <a:gd name="connsiteY10" fmla="*/ 5724 h 10000"/>
                  <a:gd name="connsiteX11" fmla="*/ 1789 w 10000"/>
                  <a:gd name="connsiteY11" fmla="*/ 8240 h 10000"/>
                  <a:gd name="connsiteX12" fmla="*/ 1649 w 10000"/>
                  <a:gd name="connsiteY12" fmla="*/ 9553 h 10000"/>
                  <a:gd name="connsiteX13" fmla="*/ 2222 w 10000"/>
                  <a:gd name="connsiteY13" fmla="*/ 10000 h 10000"/>
                  <a:gd name="connsiteX14" fmla="*/ 6798 w 10000"/>
                  <a:gd name="connsiteY14" fmla="*/ 10000 h 10000"/>
                  <a:gd name="connsiteX15" fmla="*/ 6959 w 10000"/>
                  <a:gd name="connsiteY15" fmla="*/ 8184 h 10000"/>
                  <a:gd name="connsiteX16" fmla="*/ 8714 w 10000"/>
                  <a:gd name="connsiteY16" fmla="*/ 8310 h 10000"/>
                  <a:gd name="connsiteX17" fmla="*/ 9226 w 10000"/>
                  <a:gd name="connsiteY17" fmla="*/ 6253 h 10000"/>
                  <a:gd name="connsiteX18" fmla="*/ 10000 w 10000"/>
                  <a:gd name="connsiteY18" fmla="*/ 6172 h 10000"/>
                  <a:gd name="connsiteX19" fmla="*/ 10000 w 10000"/>
                  <a:gd name="connsiteY19" fmla="*/ 5402 h 10000"/>
                  <a:gd name="connsiteX0" fmla="*/ 10000 w 10000"/>
                  <a:gd name="connsiteY0" fmla="*/ 5402 h 10000"/>
                  <a:gd name="connsiteX1" fmla="*/ 10000 w 10000"/>
                  <a:gd name="connsiteY1" fmla="*/ 5402 h 10000"/>
                  <a:gd name="connsiteX2" fmla="*/ 9080 w 10000"/>
                  <a:gd name="connsiteY2" fmla="*/ 4310 h 10000"/>
                  <a:gd name="connsiteX3" fmla="*/ 9634 w 10000"/>
                  <a:gd name="connsiteY3" fmla="*/ 3666 h 10000"/>
                  <a:gd name="connsiteX4" fmla="*/ 9591 w 10000"/>
                  <a:gd name="connsiteY4" fmla="*/ 3552 h 10000"/>
                  <a:gd name="connsiteX5" fmla="*/ 7573 w 10000"/>
                  <a:gd name="connsiteY5" fmla="*/ 1172 h 10000"/>
                  <a:gd name="connsiteX6" fmla="*/ 4327 w 10000"/>
                  <a:gd name="connsiteY6" fmla="*/ 0 h 10000"/>
                  <a:gd name="connsiteX7" fmla="*/ 0 w 10000"/>
                  <a:gd name="connsiteY7" fmla="*/ 3345 h 10000"/>
                  <a:gd name="connsiteX8" fmla="*/ 468 w 10000"/>
                  <a:gd name="connsiteY8" fmla="*/ 4839 h 10000"/>
                  <a:gd name="connsiteX9" fmla="*/ 775 w 10000"/>
                  <a:gd name="connsiteY9" fmla="*/ 5322 h 10000"/>
                  <a:gd name="connsiteX10" fmla="*/ 1038 w 10000"/>
                  <a:gd name="connsiteY10" fmla="*/ 5724 h 10000"/>
                  <a:gd name="connsiteX11" fmla="*/ 1918 w 10000"/>
                  <a:gd name="connsiteY11" fmla="*/ 8240 h 10000"/>
                  <a:gd name="connsiteX12" fmla="*/ 1649 w 10000"/>
                  <a:gd name="connsiteY12" fmla="*/ 9553 h 10000"/>
                  <a:gd name="connsiteX13" fmla="*/ 2222 w 10000"/>
                  <a:gd name="connsiteY13" fmla="*/ 10000 h 10000"/>
                  <a:gd name="connsiteX14" fmla="*/ 6798 w 10000"/>
                  <a:gd name="connsiteY14" fmla="*/ 10000 h 10000"/>
                  <a:gd name="connsiteX15" fmla="*/ 6959 w 10000"/>
                  <a:gd name="connsiteY15" fmla="*/ 8184 h 10000"/>
                  <a:gd name="connsiteX16" fmla="*/ 8714 w 10000"/>
                  <a:gd name="connsiteY16" fmla="*/ 8310 h 10000"/>
                  <a:gd name="connsiteX17" fmla="*/ 9226 w 10000"/>
                  <a:gd name="connsiteY17" fmla="*/ 6253 h 10000"/>
                  <a:gd name="connsiteX18" fmla="*/ 10000 w 10000"/>
                  <a:gd name="connsiteY18" fmla="*/ 6172 h 10000"/>
                  <a:gd name="connsiteX19" fmla="*/ 10000 w 10000"/>
                  <a:gd name="connsiteY19" fmla="*/ 5402 h 10000"/>
                  <a:gd name="connsiteX0" fmla="*/ 10000 w 10000"/>
                  <a:gd name="connsiteY0" fmla="*/ 5402 h 10000"/>
                  <a:gd name="connsiteX1" fmla="*/ 10000 w 10000"/>
                  <a:gd name="connsiteY1" fmla="*/ 5402 h 10000"/>
                  <a:gd name="connsiteX2" fmla="*/ 9080 w 10000"/>
                  <a:gd name="connsiteY2" fmla="*/ 4310 h 10000"/>
                  <a:gd name="connsiteX3" fmla="*/ 9634 w 10000"/>
                  <a:gd name="connsiteY3" fmla="*/ 3666 h 10000"/>
                  <a:gd name="connsiteX4" fmla="*/ 9591 w 10000"/>
                  <a:gd name="connsiteY4" fmla="*/ 3552 h 10000"/>
                  <a:gd name="connsiteX5" fmla="*/ 7573 w 10000"/>
                  <a:gd name="connsiteY5" fmla="*/ 1172 h 10000"/>
                  <a:gd name="connsiteX6" fmla="*/ 4327 w 10000"/>
                  <a:gd name="connsiteY6" fmla="*/ 0 h 10000"/>
                  <a:gd name="connsiteX7" fmla="*/ 0 w 10000"/>
                  <a:gd name="connsiteY7" fmla="*/ 3345 h 10000"/>
                  <a:gd name="connsiteX8" fmla="*/ 468 w 10000"/>
                  <a:gd name="connsiteY8" fmla="*/ 4839 h 10000"/>
                  <a:gd name="connsiteX9" fmla="*/ 775 w 10000"/>
                  <a:gd name="connsiteY9" fmla="*/ 5322 h 10000"/>
                  <a:gd name="connsiteX10" fmla="*/ 1038 w 10000"/>
                  <a:gd name="connsiteY10" fmla="*/ 5724 h 10000"/>
                  <a:gd name="connsiteX11" fmla="*/ 1918 w 10000"/>
                  <a:gd name="connsiteY11" fmla="*/ 8240 h 10000"/>
                  <a:gd name="connsiteX12" fmla="*/ 1649 w 10000"/>
                  <a:gd name="connsiteY12" fmla="*/ 9553 h 10000"/>
                  <a:gd name="connsiteX13" fmla="*/ 2222 w 10000"/>
                  <a:gd name="connsiteY13" fmla="*/ 10000 h 10000"/>
                  <a:gd name="connsiteX14" fmla="*/ 6798 w 10000"/>
                  <a:gd name="connsiteY14" fmla="*/ 10000 h 10000"/>
                  <a:gd name="connsiteX15" fmla="*/ 6959 w 10000"/>
                  <a:gd name="connsiteY15" fmla="*/ 8184 h 10000"/>
                  <a:gd name="connsiteX16" fmla="*/ 8714 w 10000"/>
                  <a:gd name="connsiteY16" fmla="*/ 8310 h 10000"/>
                  <a:gd name="connsiteX17" fmla="*/ 9226 w 10000"/>
                  <a:gd name="connsiteY17" fmla="*/ 6253 h 10000"/>
                  <a:gd name="connsiteX18" fmla="*/ 10000 w 10000"/>
                  <a:gd name="connsiteY18" fmla="*/ 6172 h 10000"/>
                  <a:gd name="connsiteX19" fmla="*/ 10000 w 10000"/>
                  <a:gd name="connsiteY19" fmla="*/ 5402 h 10000"/>
                  <a:gd name="connsiteX0" fmla="*/ 10000 w 10000"/>
                  <a:gd name="connsiteY0" fmla="*/ 5402 h 10083"/>
                  <a:gd name="connsiteX1" fmla="*/ 10000 w 10000"/>
                  <a:gd name="connsiteY1" fmla="*/ 5402 h 10083"/>
                  <a:gd name="connsiteX2" fmla="*/ 9080 w 10000"/>
                  <a:gd name="connsiteY2" fmla="*/ 4310 h 10083"/>
                  <a:gd name="connsiteX3" fmla="*/ 9634 w 10000"/>
                  <a:gd name="connsiteY3" fmla="*/ 3666 h 10083"/>
                  <a:gd name="connsiteX4" fmla="*/ 9591 w 10000"/>
                  <a:gd name="connsiteY4" fmla="*/ 3552 h 10083"/>
                  <a:gd name="connsiteX5" fmla="*/ 7573 w 10000"/>
                  <a:gd name="connsiteY5" fmla="*/ 1172 h 10083"/>
                  <a:gd name="connsiteX6" fmla="*/ 4327 w 10000"/>
                  <a:gd name="connsiteY6" fmla="*/ 0 h 10083"/>
                  <a:gd name="connsiteX7" fmla="*/ 0 w 10000"/>
                  <a:gd name="connsiteY7" fmla="*/ 3345 h 10083"/>
                  <a:gd name="connsiteX8" fmla="*/ 468 w 10000"/>
                  <a:gd name="connsiteY8" fmla="*/ 4839 h 10083"/>
                  <a:gd name="connsiteX9" fmla="*/ 775 w 10000"/>
                  <a:gd name="connsiteY9" fmla="*/ 5322 h 10083"/>
                  <a:gd name="connsiteX10" fmla="*/ 1038 w 10000"/>
                  <a:gd name="connsiteY10" fmla="*/ 5724 h 10083"/>
                  <a:gd name="connsiteX11" fmla="*/ 1918 w 10000"/>
                  <a:gd name="connsiteY11" fmla="*/ 8240 h 10083"/>
                  <a:gd name="connsiteX12" fmla="*/ 1649 w 10000"/>
                  <a:gd name="connsiteY12" fmla="*/ 9553 h 10083"/>
                  <a:gd name="connsiteX13" fmla="*/ 2415 w 10000"/>
                  <a:gd name="connsiteY13" fmla="*/ 9748 h 10083"/>
                  <a:gd name="connsiteX14" fmla="*/ 6798 w 10000"/>
                  <a:gd name="connsiteY14" fmla="*/ 10000 h 10083"/>
                  <a:gd name="connsiteX15" fmla="*/ 6959 w 10000"/>
                  <a:gd name="connsiteY15" fmla="*/ 8184 h 10083"/>
                  <a:gd name="connsiteX16" fmla="*/ 8714 w 10000"/>
                  <a:gd name="connsiteY16" fmla="*/ 8310 h 10083"/>
                  <a:gd name="connsiteX17" fmla="*/ 9226 w 10000"/>
                  <a:gd name="connsiteY17" fmla="*/ 6253 h 10083"/>
                  <a:gd name="connsiteX18" fmla="*/ 10000 w 10000"/>
                  <a:gd name="connsiteY18" fmla="*/ 6172 h 10083"/>
                  <a:gd name="connsiteX19" fmla="*/ 10000 w 10000"/>
                  <a:gd name="connsiteY19" fmla="*/ 5402 h 10083"/>
                  <a:gd name="connsiteX0" fmla="*/ 10000 w 10000"/>
                  <a:gd name="connsiteY0" fmla="*/ 5402 h 9853"/>
                  <a:gd name="connsiteX1" fmla="*/ 10000 w 10000"/>
                  <a:gd name="connsiteY1" fmla="*/ 5402 h 9853"/>
                  <a:gd name="connsiteX2" fmla="*/ 9080 w 10000"/>
                  <a:gd name="connsiteY2" fmla="*/ 4310 h 9853"/>
                  <a:gd name="connsiteX3" fmla="*/ 9634 w 10000"/>
                  <a:gd name="connsiteY3" fmla="*/ 3666 h 9853"/>
                  <a:gd name="connsiteX4" fmla="*/ 9591 w 10000"/>
                  <a:gd name="connsiteY4" fmla="*/ 3552 h 9853"/>
                  <a:gd name="connsiteX5" fmla="*/ 7573 w 10000"/>
                  <a:gd name="connsiteY5" fmla="*/ 1172 h 9853"/>
                  <a:gd name="connsiteX6" fmla="*/ 4327 w 10000"/>
                  <a:gd name="connsiteY6" fmla="*/ 0 h 9853"/>
                  <a:gd name="connsiteX7" fmla="*/ 0 w 10000"/>
                  <a:gd name="connsiteY7" fmla="*/ 3345 h 9853"/>
                  <a:gd name="connsiteX8" fmla="*/ 468 w 10000"/>
                  <a:gd name="connsiteY8" fmla="*/ 4839 h 9853"/>
                  <a:gd name="connsiteX9" fmla="*/ 775 w 10000"/>
                  <a:gd name="connsiteY9" fmla="*/ 5322 h 9853"/>
                  <a:gd name="connsiteX10" fmla="*/ 1038 w 10000"/>
                  <a:gd name="connsiteY10" fmla="*/ 5724 h 9853"/>
                  <a:gd name="connsiteX11" fmla="*/ 1918 w 10000"/>
                  <a:gd name="connsiteY11" fmla="*/ 8240 h 9853"/>
                  <a:gd name="connsiteX12" fmla="*/ 1649 w 10000"/>
                  <a:gd name="connsiteY12" fmla="*/ 9553 h 9853"/>
                  <a:gd name="connsiteX13" fmla="*/ 2415 w 10000"/>
                  <a:gd name="connsiteY13" fmla="*/ 9748 h 9853"/>
                  <a:gd name="connsiteX14" fmla="*/ 6347 w 10000"/>
                  <a:gd name="connsiteY14" fmla="*/ 9698 h 9853"/>
                  <a:gd name="connsiteX15" fmla="*/ 6959 w 10000"/>
                  <a:gd name="connsiteY15" fmla="*/ 8184 h 9853"/>
                  <a:gd name="connsiteX16" fmla="*/ 8714 w 10000"/>
                  <a:gd name="connsiteY16" fmla="*/ 8310 h 9853"/>
                  <a:gd name="connsiteX17" fmla="*/ 9226 w 10000"/>
                  <a:gd name="connsiteY17" fmla="*/ 6253 h 9853"/>
                  <a:gd name="connsiteX18" fmla="*/ 10000 w 10000"/>
                  <a:gd name="connsiteY18" fmla="*/ 6172 h 9853"/>
                  <a:gd name="connsiteX19" fmla="*/ 10000 w 10000"/>
                  <a:gd name="connsiteY19" fmla="*/ 5402 h 9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000" h="9853">
                    <a:moveTo>
                      <a:pt x="10000" y="5402"/>
                    </a:moveTo>
                    <a:lnTo>
                      <a:pt x="10000" y="5402"/>
                    </a:lnTo>
                    <a:lnTo>
                      <a:pt x="9080" y="4310"/>
                    </a:lnTo>
                    <a:lnTo>
                      <a:pt x="9634" y="3666"/>
                    </a:lnTo>
                    <a:cubicBezTo>
                      <a:pt x="9620" y="3628"/>
                      <a:pt x="9605" y="3590"/>
                      <a:pt x="9591" y="3552"/>
                    </a:cubicBezTo>
                    <a:cubicBezTo>
                      <a:pt x="9532" y="3471"/>
                      <a:pt x="8553" y="1931"/>
                      <a:pt x="7573" y="1172"/>
                    </a:cubicBezTo>
                    <a:cubicBezTo>
                      <a:pt x="6594" y="402"/>
                      <a:pt x="5468" y="0"/>
                      <a:pt x="4327" y="0"/>
                    </a:cubicBezTo>
                    <a:cubicBezTo>
                      <a:pt x="1959" y="0"/>
                      <a:pt x="0" y="1495"/>
                      <a:pt x="0" y="3345"/>
                    </a:cubicBezTo>
                    <a:cubicBezTo>
                      <a:pt x="0" y="3873"/>
                      <a:pt x="161" y="4356"/>
                      <a:pt x="468" y="4839"/>
                    </a:cubicBezTo>
                    <a:lnTo>
                      <a:pt x="775" y="5322"/>
                    </a:lnTo>
                    <a:cubicBezTo>
                      <a:pt x="877" y="5448"/>
                      <a:pt x="979" y="5563"/>
                      <a:pt x="1038" y="5724"/>
                    </a:cubicBezTo>
                    <a:cubicBezTo>
                      <a:pt x="2530" y="5850"/>
                      <a:pt x="2061" y="7610"/>
                      <a:pt x="1918" y="8240"/>
                    </a:cubicBezTo>
                    <a:cubicBezTo>
                      <a:pt x="1762" y="8928"/>
                      <a:pt x="1577" y="9260"/>
                      <a:pt x="1649" y="9553"/>
                    </a:cubicBezTo>
                    <a:cubicBezTo>
                      <a:pt x="1721" y="9846"/>
                      <a:pt x="1653" y="9631"/>
                      <a:pt x="2415" y="9748"/>
                    </a:cubicBezTo>
                    <a:cubicBezTo>
                      <a:pt x="3876" y="9832"/>
                      <a:pt x="5590" y="9959"/>
                      <a:pt x="6347" y="9698"/>
                    </a:cubicBezTo>
                    <a:cubicBezTo>
                      <a:pt x="7104" y="9437"/>
                      <a:pt x="6565" y="8415"/>
                      <a:pt x="6959" y="8184"/>
                    </a:cubicBezTo>
                    <a:cubicBezTo>
                      <a:pt x="7353" y="7953"/>
                      <a:pt x="8129" y="8268"/>
                      <a:pt x="8714" y="8310"/>
                    </a:cubicBezTo>
                    <a:lnTo>
                      <a:pt x="9226" y="6253"/>
                    </a:lnTo>
                    <a:lnTo>
                      <a:pt x="10000" y="6172"/>
                    </a:lnTo>
                    <a:lnTo>
                      <a:pt x="10000" y="5402"/>
                    </a:lnTo>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350"/>
              </a:p>
            </p:txBody>
          </p:sp>
          <p:sp>
            <p:nvSpPr>
              <p:cNvPr id="134" name="Freeform 555">
                <a:extLst>
                  <a:ext uri="{FF2B5EF4-FFF2-40B4-BE49-F238E27FC236}">
                    <a16:creationId xmlns:a16="http://schemas.microsoft.com/office/drawing/2014/main" xmlns="" id="{37880270-B3EF-A84C-A406-626D1394574D}"/>
                  </a:ext>
                </a:extLst>
              </p:cNvPr>
              <p:cNvSpPr>
                <a:spLocks noChangeArrowheads="1"/>
              </p:cNvSpPr>
              <p:nvPr/>
            </p:nvSpPr>
            <p:spPr bwMode="auto">
              <a:xfrm>
                <a:off x="2019491" y="1707968"/>
                <a:ext cx="106363" cy="280988"/>
              </a:xfrm>
              <a:custGeom>
                <a:avLst/>
                <a:gdLst>
                  <a:gd name="T0" fmla="*/ 0 w 297"/>
                  <a:gd name="T1" fmla="*/ 0 h 780"/>
                  <a:gd name="T2" fmla="*/ 0 w 297"/>
                  <a:gd name="T3" fmla="*/ 0 h 780"/>
                  <a:gd name="T4" fmla="*/ 0 w 297"/>
                  <a:gd name="T5" fmla="*/ 779 h 780"/>
                  <a:gd name="T6" fmla="*/ 71 w 297"/>
                  <a:gd name="T7" fmla="*/ 779 h 780"/>
                  <a:gd name="T8" fmla="*/ 78 w 297"/>
                  <a:gd name="T9" fmla="*/ 617 h 780"/>
                  <a:gd name="T10" fmla="*/ 208 w 297"/>
                  <a:gd name="T11" fmla="*/ 628 h 780"/>
                  <a:gd name="T12" fmla="*/ 240 w 297"/>
                  <a:gd name="T13" fmla="*/ 456 h 780"/>
                  <a:gd name="T14" fmla="*/ 254 w 297"/>
                  <a:gd name="T15" fmla="*/ 456 h 780"/>
                  <a:gd name="T16" fmla="*/ 254 w 297"/>
                  <a:gd name="T17" fmla="*/ 456 h 780"/>
                  <a:gd name="T18" fmla="*/ 296 w 297"/>
                  <a:gd name="T19" fmla="*/ 449 h 780"/>
                  <a:gd name="T20" fmla="*/ 222 w 297"/>
                  <a:gd name="T21" fmla="*/ 340 h 780"/>
                  <a:gd name="T22" fmla="*/ 222 w 297"/>
                  <a:gd name="T23" fmla="*/ 340 h 780"/>
                  <a:gd name="T24" fmla="*/ 212 w 297"/>
                  <a:gd name="T25" fmla="*/ 326 h 780"/>
                  <a:gd name="T26" fmla="*/ 257 w 297"/>
                  <a:gd name="T27" fmla="*/ 267 h 780"/>
                  <a:gd name="T28" fmla="*/ 131 w 297"/>
                  <a:gd name="T29" fmla="*/ 81 h 780"/>
                  <a:gd name="T30" fmla="*/ 0 w 297"/>
                  <a:gd name="T31" fmla="*/ 0 h 7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97" h="780">
                    <a:moveTo>
                      <a:pt x="0" y="0"/>
                    </a:moveTo>
                    <a:lnTo>
                      <a:pt x="0" y="0"/>
                    </a:lnTo>
                    <a:cubicBezTo>
                      <a:pt x="0" y="779"/>
                      <a:pt x="0" y="779"/>
                      <a:pt x="0" y="779"/>
                    </a:cubicBezTo>
                    <a:cubicBezTo>
                      <a:pt x="71" y="779"/>
                      <a:pt x="71" y="779"/>
                      <a:pt x="71" y="779"/>
                    </a:cubicBezTo>
                    <a:cubicBezTo>
                      <a:pt x="78" y="617"/>
                      <a:pt x="78" y="617"/>
                      <a:pt x="78" y="617"/>
                    </a:cubicBezTo>
                    <a:cubicBezTo>
                      <a:pt x="208" y="628"/>
                      <a:pt x="208" y="628"/>
                      <a:pt x="208" y="628"/>
                    </a:cubicBezTo>
                    <a:cubicBezTo>
                      <a:pt x="240" y="456"/>
                      <a:pt x="240" y="456"/>
                      <a:pt x="240" y="456"/>
                    </a:cubicBezTo>
                    <a:cubicBezTo>
                      <a:pt x="254" y="456"/>
                      <a:pt x="254" y="456"/>
                      <a:pt x="254" y="456"/>
                    </a:cubicBezTo>
                    <a:lnTo>
                      <a:pt x="254" y="456"/>
                    </a:lnTo>
                    <a:cubicBezTo>
                      <a:pt x="296" y="449"/>
                      <a:pt x="296" y="449"/>
                      <a:pt x="296" y="449"/>
                    </a:cubicBezTo>
                    <a:cubicBezTo>
                      <a:pt x="222" y="340"/>
                      <a:pt x="222" y="340"/>
                      <a:pt x="222" y="340"/>
                    </a:cubicBezTo>
                    <a:lnTo>
                      <a:pt x="222" y="340"/>
                    </a:lnTo>
                    <a:cubicBezTo>
                      <a:pt x="212" y="326"/>
                      <a:pt x="212" y="326"/>
                      <a:pt x="212" y="326"/>
                    </a:cubicBezTo>
                    <a:cubicBezTo>
                      <a:pt x="257" y="267"/>
                      <a:pt x="257" y="267"/>
                      <a:pt x="257" y="267"/>
                    </a:cubicBezTo>
                    <a:cubicBezTo>
                      <a:pt x="240" y="235"/>
                      <a:pt x="183" y="133"/>
                      <a:pt x="131" y="81"/>
                    </a:cubicBezTo>
                    <a:cubicBezTo>
                      <a:pt x="102" y="49"/>
                      <a:pt x="57" y="14"/>
                      <a:pt x="0" y="0"/>
                    </a:cubicBezTo>
                  </a:path>
                </a:pathLst>
              </a:custGeom>
              <a:solidFill>
                <a:srgbClr val="D9D9D9"/>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350"/>
              </a:p>
            </p:txBody>
          </p:sp>
          <p:sp>
            <p:nvSpPr>
              <p:cNvPr id="135" name="Freeform 556">
                <a:extLst>
                  <a:ext uri="{FF2B5EF4-FFF2-40B4-BE49-F238E27FC236}">
                    <a16:creationId xmlns:a16="http://schemas.microsoft.com/office/drawing/2014/main" xmlns="" id="{1DFFA085-00CB-B34A-BBAC-DFBF6D25DB4A}"/>
                  </a:ext>
                </a:extLst>
              </p:cNvPr>
              <p:cNvSpPr>
                <a:spLocks noChangeArrowheads="1"/>
              </p:cNvSpPr>
              <p:nvPr/>
            </p:nvSpPr>
            <p:spPr bwMode="auto">
              <a:xfrm>
                <a:off x="1889316" y="1680981"/>
                <a:ext cx="257175" cy="322262"/>
              </a:xfrm>
              <a:custGeom>
                <a:avLst/>
                <a:gdLst>
                  <a:gd name="T0" fmla="*/ 708 w 716"/>
                  <a:gd name="T1" fmla="*/ 527 h 896"/>
                  <a:gd name="T2" fmla="*/ 708 w 716"/>
                  <a:gd name="T3" fmla="*/ 527 h 896"/>
                  <a:gd name="T4" fmla="*/ 694 w 716"/>
                  <a:gd name="T5" fmla="*/ 502 h 896"/>
                  <a:gd name="T6" fmla="*/ 694 w 716"/>
                  <a:gd name="T7" fmla="*/ 502 h 896"/>
                  <a:gd name="T8" fmla="*/ 652 w 716"/>
                  <a:gd name="T9" fmla="*/ 442 h 896"/>
                  <a:gd name="T10" fmla="*/ 624 w 716"/>
                  <a:gd name="T11" fmla="*/ 400 h 896"/>
                  <a:gd name="T12" fmla="*/ 662 w 716"/>
                  <a:gd name="T13" fmla="*/ 344 h 896"/>
                  <a:gd name="T14" fmla="*/ 659 w 716"/>
                  <a:gd name="T15" fmla="*/ 334 h 896"/>
                  <a:gd name="T16" fmla="*/ 521 w 716"/>
                  <a:gd name="T17" fmla="*/ 127 h 896"/>
                  <a:gd name="T18" fmla="*/ 204 w 716"/>
                  <a:gd name="T19" fmla="*/ 39 h 896"/>
                  <a:gd name="T20" fmla="*/ 3 w 716"/>
                  <a:gd name="T21" fmla="*/ 295 h 896"/>
                  <a:gd name="T22" fmla="*/ 35 w 716"/>
                  <a:gd name="T23" fmla="*/ 446 h 896"/>
                  <a:gd name="T24" fmla="*/ 56 w 716"/>
                  <a:gd name="T25" fmla="*/ 488 h 896"/>
                  <a:gd name="T26" fmla="*/ 95 w 716"/>
                  <a:gd name="T27" fmla="*/ 867 h 896"/>
                  <a:gd name="T28" fmla="*/ 91 w 716"/>
                  <a:gd name="T29" fmla="*/ 895 h 896"/>
                  <a:gd name="T30" fmla="*/ 468 w 716"/>
                  <a:gd name="T31" fmla="*/ 895 h 896"/>
                  <a:gd name="T32" fmla="*/ 479 w 716"/>
                  <a:gd name="T33" fmla="*/ 737 h 896"/>
                  <a:gd name="T34" fmla="*/ 599 w 716"/>
                  <a:gd name="T35" fmla="*/ 748 h 896"/>
                  <a:gd name="T36" fmla="*/ 634 w 716"/>
                  <a:gd name="T37" fmla="*/ 569 h 896"/>
                  <a:gd name="T38" fmla="*/ 694 w 716"/>
                  <a:gd name="T39" fmla="*/ 562 h 896"/>
                  <a:gd name="T40" fmla="*/ 712 w 716"/>
                  <a:gd name="T41" fmla="*/ 548 h 896"/>
                  <a:gd name="T42" fmla="*/ 708 w 716"/>
                  <a:gd name="T43" fmla="*/ 527 h 896"/>
                  <a:gd name="T44" fmla="*/ 599 w 716"/>
                  <a:gd name="T45" fmla="*/ 530 h 896"/>
                  <a:gd name="T46" fmla="*/ 599 w 716"/>
                  <a:gd name="T47" fmla="*/ 530 h 896"/>
                  <a:gd name="T48" fmla="*/ 567 w 716"/>
                  <a:gd name="T49" fmla="*/ 702 h 896"/>
                  <a:gd name="T50" fmla="*/ 437 w 716"/>
                  <a:gd name="T51" fmla="*/ 691 h 896"/>
                  <a:gd name="T52" fmla="*/ 430 w 716"/>
                  <a:gd name="T53" fmla="*/ 853 h 896"/>
                  <a:gd name="T54" fmla="*/ 141 w 716"/>
                  <a:gd name="T55" fmla="*/ 853 h 896"/>
                  <a:gd name="T56" fmla="*/ 91 w 716"/>
                  <a:gd name="T57" fmla="*/ 467 h 896"/>
                  <a:gd name="T58" fmla="*/ 70 w 716"/>
                  <a:gd name="T59" fmla="*/ 428 h 896"/>
                  <a:gd name="T60" fmla="*/ 46 w 716"/>
                  <a:gd name="T61" fmla="*/ 309 h 896"/>
                  <a:gd name="T62" fmla="*/ 243 w 716"/>
                  <a:gd name="T63" fmla="*/ 71 h 896"/>
                  <a:gd name="T64" fmla="*/ 490 w 716"/>
                  <a:gd name="T65" fmla="*/ 155 h 896"/>
                  <a:gd name="T66" fmla="*/ 616 w 716"/>
                  <a:gd name="T67" fmla="*/ 341 h 896"/>
                  <a:gd name="T68" fmla="*/ 571 w 716"/>
                  <a:gd name="T69" fmla="*/ 400 h 896"/>
                  <a:gd name="T70" fmla="*/ 581 w 716"/>
                  <a:gd name="T71" fmla="*/ 414 h 896"/>
                  <a:gd name="T72" fmla="*/ 581 w 716"/>
                  <a:gd name="T73" fmla="*/ 414 h 896"/>
                  <a:gd name="T74" fmla="*/ 655 w 716"/>
                  <a:gd name="T75" fmla="*/ 523 h 896"/>
                  <a:gd name="T76" fmla="*/ 613 w 716"/>
                  <a:gd name="T77" fmla="*/ 530 h 896"/>
                  <a:gd name="T78" fmla="*/ 613 w 716"/>
                  <a:gd name="T79" fmla="*/ 530 h 896"/>
                  <a:gd name="T80" fmla="*/ 599 w 716"/>
                  <a:gd name="T81" fmla="*/ 530 h 8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16" h="896">
                    <a:moveTo>
                      <a:pt x="708" y="527"/>
                    </a:moveTo>
                    <a:lnTo>
                      <a:pt x="708" y="527"/>
                    </a:lnTo>
                    <a:cubicBezTo>
                      <a:pt x="694" y="502"/>
                      <a:pt x="694" y="502"/>
                      <a:pt x="694" y="502"/>
                    </a:cubicBezTo>
                    <a:lnTo>
                      <a:pt x="694" y="502"/>
                    </a:lnTo>
                    <a:cubicBezTo>
                      <a:pt x="652" y="442"/>
                      <a:pt x="652" y="442"/>
                      <a:pt x="652" y="442"/>
                    </a:cubicBezTo>
                    <a:cubicBezTo>
                      <a:pt x="624" y="400"/>
                      <a:pt x="624" y="400"/>
                      <a:pt x="624" y="400"/>
                    </a:cubicBezTo>
                    <a:cubicBezTo>
                      <a:pt x="662" y="344"/>
                      <a:pt x="662" y="344"/>
                      <a:pt x="662" y="344"/>
                    </a:cubicBezTo>
                    <a:cubicBezTo>
                      <a:pt x="659" y="334"/>
                      <a:pt x="659" y="334"/>
                      <a:pt x="659" y="334"/>
                    </a:cubicBezTo>
                    <a:cubicBezTo>
                      <a:pt x="655" y="327"/>
                      <a:pt x="588" y="193"/>
                      <a:pt x="521" y="127"/>
                    </a:cubicBezTo>
                    <a:cubicBezTo>
                      <a:pt x="430" y="35"/>
                      <a:pt x="317" y="0"/>
                      <a:pt x="204" y="39"/>
                    </a:cubicBezTo>
                    <a:cubicBezTo>
                      <a:pt x="95" y="78"/>
                      <a:pt x="14" y="179"/>
                      <a:pt x="3" y="295"/>
                    </a:cubicBezTo>
                    <a:cubicBezTo>
                      <a:pt x="0" y="348"/>
                      <a:pt x="10" y="397"/>
                      <a:pt x="35" y="446"/>
                    </a:cubicBezTo>
                    <a:cubicBezTo>
                      <a:pt x="42" y="460"/>
                      <a:pt x="49" y="474"/>
                      <a:pt x="56" y="488"/>
                    </a:cubicBezTo>
                    <a:cubicBezTo>
                      <a:pt x="98" y="562"/>
                      <a:pt x="141" y="639"/>
                      <a:pt x="95" y="867"/>
                    </a:cubicBezTo>
                    <a:cubicBezTo>
                      <a:pt x="91" y="895"/>
                      <a:pt x="91" y="895"/>
                      <a:pt x="91" y="895"/>
                    </a:cubicBezTo>
                    <a:cubicBezTo>
                      <a:pt x="468" y="895"/>
                      <a:pt x="468" y="895"/>
                      <a:pt x="468" y="895"/>
                    </a:cubicBezTo>
                    <a:cubicBezTo>
                      <a:pt x="479" y="737"/>
                      <a:pt x="479" y="737"/>
                      <a:pt x="479" y="737"/>
                    </a:cubicBezTo>
                    <a:cubicBezTo>
                      <a:pt x="599" y="748"/>
                      <a:pt x="599" y="748"/>
                      <a:pt x="599" y="748"/>
                    </a:cubicBezTo>
                    <a:cubicBezTo>
                      <a:pt x="634" y="569"/>
                      <a:pt x="634" y="569"/>
                      <a:pt x="634" y="569"/>
                    </a:cubicBezTo>
                    <a:cubicBezTo>
                      <a:pt x="694" y="562"/>
                      <a:pt x="694" y="562"/>
                      <a:pt x="694" y="562"/>
                    </a:cubicBezTo>
                    <a:cubicBezTo>
                      <a:pt x="701" y="558"/>
                      <a:pt x="708" y="555"/>
                      <a:pt x="712" y="548"/>
                    </a:cubicBezTo>
                    <a:cubicBezTo>
                      <a:pt x="715" y="541"/>
                      <a:pt x="715" y="534"/>
                      <a:pt x="708" y="527"/>
                    </a:cubicBezTo>
                    <a:close/>
                    <a:moveTo>
                      <a:pt x="599" y="530"/>
                    </a:moveTo>
                    <a:lnTo>
                      <a:pt x="599" y="530"/>
                    </a:lnTo>
                    <a:cubicBezTo>
                      <a:pt x="567" y="702"/>
                      <a:pt x="567" y="702"/>
                      <a:pt x="567" y="702"/>
                    </a:cubicBezTo>
                    <a:cubicBezTo>
                      <a:pt x="437" y="691"/>
                      <a:pt x="437" y="691"/>
                      <a:pt x="437" y="691"/>
                    </a:cubicBezTo>
                    <a:cubicBezTo>
                      <a:pt x="430" y="853"/>
                      <a:pt x="430" y="853"/>
                      <a:pt x="430" y="853"/>
                    </a:cubicBezTo>
                    <a:cubicBezTo>
                      <a:pt x="141" y="853"/>
                      <a:pt x="141" y="853"/>
                      <a:pt x="141" y="853"/>
                    </a:cubicBezTo>
                    <a:cubicBezTo>
                      <a:pt x="183" y="625"/>
                      <a:pt x="134" y="541"/>
                      <a:pt x="91" y="467"/>
                    </a:cubicBezTo>
                    <a:cubicBezTo>
                      <a:pt x="84" y="453"/>
                      <a:pt x="77" y="442"/>
                      <a:pt x="70" y="428"/>
                    </a:cubicBezTo>
                    <a:cubicBezTo>
                      <a:pt x="53" y="390"/>
                      <a:pt x="46" y="351"/>
                      <a:pt x="46" y="309"/>
                    </a:cubicBezTo>
                    <a:cubicBezTo>
                      <a:pt x="49" y="197"/>
                      <a:pt x="134" y="99"/>
                      <a:pt x="243" y="71"/>
                    </a:cubicBezTo>
                    <a:cubicBezTo>
                      <a:pt x="356" y="46"/>
                      <a:pt x="440" y="106"/>
                      <a:pt x="490" y="155"/>
                    </a:cubicBezTo>
                    <a:cubicBezTo>
                      <a:pt x="542" y="207"/>
                      <a:pt x="599" y="309"/>
                      <a:pt x="616" y="341"/>
                    </a:cubicBezTo>
                    <a:cubicBezTo>
                      <a:pt x="571" y="400"/>
                      <a:pt x="571" y="400"/>
                      <a:pt x="571" y="400"/>
                    </a:cubicBezTo>
                    <a:cubicBezTo>
                      <a:pt x="581" y="414"/>
                      <a:pt x="581" y="414"/>
                      <a:pt x="581" y="414"/>
                    </a:cubicBezTo>
                    <a:lnTo>
                      <a:pt x="581" y="414"/>
                    </a:lnTo>
                    <a:cubicBezTo>
                      <a:pt x="655" y="523"/>
                      <a:pt x="655" y="523"/>
                      <a:pt x="655" y="523"/>
                    </a:cubicBezTo>
                    <a:cubicBezTo>
                      <a:pt x="613" y="530"/>
                      <a:pt x="613" y="530"/>
                      <a:pt x="613" y="530"/>
                    </a:cubicBezTo>
                    <a:lnTo>
                      <a:pt x="613" y="530"/>
                    </a:lnTo>
                    <a:lnTo>
                      <a:pt x="599" y="530"/>
                    </a:lnTo>
                    <a:close/>
                  </a:path>
                </a:pathLst>
              </a:custGeom>
              <a:solidFill>
                <a:srgbClr val="C01818"/>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350"/>
              </a:p>
            </p:txBody>
          </p:sp>
          <p:sp>
            <p:nvSpPr>
              <p:cNvPr id="136" name="Freeform 557">
                <a:extLst>
                  <a:ext uri="{FF2B5EF4-FFF2-40B4-BE49-F238E27FC236}">
                    <a16:creationId xmlns:a16="http://schemas.microsoft.com/office/drawing/2014/main" xmlns="" id="{4B87BAD7-0725-2D4B-939D-E60242737933}"/>
                  </a:ext>
                </a:extLst>
              </p:cNvPr>
              <p:cNvSpPr>
                <a:spLocks noChangeArrowheads="1"/>
              </p:cNvSpPr>
              <p:nvPr/>
            </p:nvSpPr>
            <p:spPr bwMode="auto">
              <a:xfrm>
                <a:off x="1868679" y="1682568"/>
                <a:ext cx="266700" cy="269875"/>
              </a:xfrm>
              <a:custGeom>
                <a:avLst/>
                <a:gdLst>
                  <a:gd name="T0" fmla="*/ 729 w 741"/>
                  <a:gd name="T1" fmla="*/ 46 h 748"/>
                  <a:gd name="T2" fmla="*/ 729 w 741"/>
                  <a:gd name="T3" fmla="*/ 46 h 748"/>
                  <a:gd name="T4" fmla="*/ 655 w 741"/>
                  <a:gd name="T5" fmla="*/ 77 h 748"/>
                  <a:gd name="T6" fmla="*/ 324 w 741"/>
                  <a:gd name="T7" fmla="*/ 0 h 748"/>
                  <a:gd name="T8" fmla="*/ 35 w 741"/>
                  <a:gd name="T9" fmla="*/ 217 h 748"/>
                  <a:gd name="T10" fmla="*/ 81 w 741"/>
                  <a:gd name="T11" fmla="*/ 463 h 748"/>
                  <a:gd name="T12" fmla="*/ 127 w 741"/>
                  <a:gd name="T13" fmla="*/ 614 h 748"/>
                  <a:gd name="T14" fmla="*/ 190 w 741"/>
                  <a:gd name="T15" fmla="*/ 649 h 748"/>
                  <a:gd name="T16" fmla="*/ 190 w 741"/>
                  <a:gd name="T17" fmla="*/ 645 h 748"/>
                  <a:gd name="T18" fmla="*/ 194 w 741"/>
                  <a:gd name="T19" fmla="*/ 712 h 748"/>
                  <a:gd name="T20" fmla="*/ 215 w 741"/>
                  <a:gd name="T21" fmla="*/ 680 h 748"/>
                  <a:gd name="T22" fmla="*/ 215 w 741"/>
                  <a:gd name="T23" fmla="*/ 523 h 748"/>
                  <a:gd name="T24" fmla="*/ 211 w 741"/>
                  <a:gd name="T25" fmla="*/ 508 h 748"/>
                  <a:gd name="T26" fmla="*/ 211 w 741"/>
                  <a:gd name="T27" fmla="*/ 508 h 748"/>
                  <a:gd name="T28" fmla="*/ 211 w 741"/>
                  <a:gd name="T29" fmla="*/ 508 h 748"/>
                  <a:gd name="T30" fmla="*/ 218 w 741"/>
                  <a:gd name="T31" fmla="*/ 393 h 748"/>
                  <a:gd name="T32" fmla="*/ 380 w 741"/>
                  <a:gd name="T33" fmla="*/ 431 h 748"/>
                  <a:gd name="T34" fmla="*/ 571 w 741"/>
                  <a:gd name="T35" fmla="*/ 259 h 748"/>
                  <a:gd name="T36" fmla="*/ 733 w 741"/>
                  <a:gd name="T37" fmla="*/ 112 h 748"/>
                  <a:gd name="T38" fmla="*/ 729 w 741"/>
                  <a:gd name="T39" fmla="*/ 46 h 7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41" h="748">
                    <a:moveTo>
                      <a:pt x="729" y="46"/>
                    </a:moveTo>
                    <a:lnTo>
                      <a:pt x="729" y="46"/>
                    </a:lnTo>
                    <a:cubicBezTo>
                      <a:pt x="729" y="46"/>
                      <a:pt x="719" y="81"/>
                      <a:pt x="655" y="77"/>
                    </a:cubicBezTo>
                    <a:cubicBezTo>
                      <a:pt x="539" y="70"/>
                      <a:pt x="479" y="0"/>
                      <a:pt x="324" y="0"/>
                    </a:cubicBezTo>
                    <a:cubicBezTo>
                      <a:pt x="165" y="3"/>
                      <a:pt x="67" y="105"/>
                      <a:pt x="35" y="217"/>
                    </a:cubicBezTo>
                    <a:cubicBezTo>
                      <a:pt x="0" y="326"/>
                      <a:pt x="46" y="400"/>
                      <a:pt x="81" y="463"/>
                    </a:cubicBezTo>
                    <a:cubicBezTo>
                      <a:pt x="116" y="530"/>
                      <a:pt x="123" y="586"/>
                      <a:pt x="127" y="614"/>
                    </a:cubicBezTo>
                    <a:cubicBezTo>
                      <a:pt x="127" y="642"/>
                      <a:pt x="190" y="649"/>
                      <a:pt x="190" y="649"/>
                    </a:cubicBezTo>
                    <a:lnTo>
                      <a:pt x="190" y="645"/>
                    </a:lnTo>
                    <a:cubicBezTo>
                      <a:pt x="194" y="712"/>
                      <a:pt x="194" y="712"/>
                      <a:pt x="194" y="712"/>
                    </a:cubicBezTo>
                    <a:cubicBezTo>
                      <a:pt x="194" y="712"/>
                      <a:pt x="211" y="747"/>
                      <a:pt x="215" y="680"/>
                    </a:cubicBezTo>
                    <a:cubicBezTo>
                      <a:pt x="218" y="624"/>
                      <a:pt x="215" y="551"/>
                      <a:pt x="215" y="523"/>
                    </a:cubicBezTo>
                    <a:cubicBezTo>
                      <a:pt x="215" y="519"/>
                      <a:pt x="215" y="516"/>
                      <a:pt x="211" y="508"/>
                    </a:cubicBezTo>
                    <a:lnTo>
                      <a:pt x="211" y="508"/>
                    </a:lnTo>
                    <a:lnTo>
                      <a:pt x="211" y="508"/>
                    </a:lnTo>
                    <a:cubicBezTo>
                      <a:pt x="208" y="480"/>
                      <a:pt x="190" y="445"/>
                      <a:pt x="218" y="393"/>
                    </a:cubicBezTo>
                    <a:cubicBezTo>
                      <a:pt x="254" y="323"/>
                      <a:pt x="370" y="340"/>
                      <a:pt x="380" y="431"/>
                    </a:cubicBezTo>
                    <a:cubicBezTo>
                      <a:pt x="380" y="431"/>
                      <a:pt x="433" y="291"/>
                      <a:pt x="571" y="259"/>
                    </a:cubicBezTo>
                    <a:cubicBezTo>
                      <a:pt x="708" y="224"/>
                      <a:pt x="726" y="165"/>
                      <a:pt x="733" y="112"/>
                    </a:cubicBezTo>
                    <a:cubicBezTo>
                      <a:pt x="740" y="63"/>
                      <a:pt x="729" y="46"/>
                      <a:pt x="729" y="46"/>
                    </a:cubicBezTo>
                  </a:path>
                </a:pathLst>
              </a:custGeom>
              <a:solidFill>
                <a:srgbClr val="C01818"/>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350"/>
              </a:p>
            </p:txBody>
          </p:sp>
        </p:grpSp>
        <p:grpSp>
          <p:nvGrpSpPr>
            <p:cNvPr id="93" name="Group 92">
              <a:extLst>
                <a:ext uri="{FF2B5EF4-FFF2-40B4-BE49-F238E27FC236}">
                  <a16:creationId xmlns:a16="http://schemas.microsoft.com/office/drawing/2014/main" xmlns="" id="{0447C653-B412-2C4B-B6BE-AC6BE214142B}"/>
                </a:ext>
              </a:extLst>
            </p:cNvPr>
            <p:cNvGrpSpPr/>
            <p:nvPr/>
          </p:nvGrpSpPr>
          <p:grpSpPr>
            <a:xfrm>
              <a:off x="4904758" y="3261648"/>
              <a:ext cx="463637" cy="510338"/>
              <a:chOff x="5691182" y="1173367"/>
              <a:chExt cx="618183" cy="680451"/>
            </a:xfrm>
          </p:grpSpPr>
          <p:grpSp>
            <p:nvGrpSpPr>
              <p:cNvPr id="126" name="Group 125">
                <a:extLst>
                  <a:ext uri="{FF2B5EF4-FFF2-40B4-BE49-F238E27FC236}">
                    <a16:creationId xmlns:a16="http://schemas.microsoft.com/office/drawing/2014/main" xmlns="" id="{C738512D-F0B6-A64E-B807-1140A24BD748}"/>
                  </a:ext>
                </a:extLst>
              </p:cNvPr>
              <p:cNvGrpSpPr/>
              <p:nvPr/>
            </p:nvGrpSpPr>
            <p:grpSpPr>
              <a:xfrm flipH="1">
                <a:off x="5722647" y="1173367"/>
                <a:ext cx="586718" cy="679700"/>
                <a:chOff x="2669591" y="1664245"/>
                <a:chExt cx="292301" cy="338625"/>
              </a:xfrm>
            </p:grpSpPr>
            <p:sp>
              <p:nvSpPr>
                <p:cNvPr id="128" name="Freeform 601">
                  <a:extLst>
                    <a:ext uri="{FF2B5EF4-FFF2-40B4-BE49-F238E27FC236}">
                      <a16:creationId xmlns:a16="http://schemas.microsoft.com/office/drawing/2014/main" xmlns="" id="{4C167D00-5734-D749-8CEC-DB15126F815F}"/>
                    </a:ext>
                  </a:extLst>
                </p:cNvPr>
                <p:cNvSpPr>
                  <a:spLocks noChangeArrowheads="1"/>
                </p:cNvSpPr>
                <p:nvPr/>
              </p:nvSpPr>
              <p:spPr bwMode="auto">
                <a:xfrm>
                  <a:off x="2714242" y="1692093"/>
                  <a:ext cx="237768" cy="310777"/>
                </a:xfrm>
                <a:custGeom>
                  <a:avLst/>
                  <a:gdLst>
                    <a:gd name="T0" fmla="*/ 659 w 660"/>
                    <a:gd name="T1" fmla="*/ 318 h 866"/>
                    <a:gd name="T2" fmla="*/ 659 w 660"/>
                    <a:gd name="T3" fmla="*/ 318 h 866"/>
                    <a:gd name="T4" fmla="*/ 656 w 660"/>
                    <a:gd name="T5" fmla="*/ 307 h 866"/>
                    <a:gd name="T6" fmla="*/ 518 w 660"/>
                    <a:gd name="T7" fmla="*/ 101 h 866"/>
                    <a:gd name="T8" fmla="*/ 296 w 660"/>
                    <a:gd name="T9" fmla="*/ 0 h 866"/>
                    <a:gd name="T10" fmla="*/ 0 w 660"/>
                    <a:gd name="T11" fmla="*/ 290 h 866"/>
                    <a:gd name="T12" fmla="*/ 31 w 660"/>
                    <a:gd name="T13" fmla="*/ 419 h 866"/>
                    <a:gd name="T14" fmla="*/ 52 w 660"/>
                    <a:gd name="T15" fmla="*/ 461 h 866"/>
                    <a:gd name="T16" fmla="*/ 70 w 660"/>
                    <a:gd name="T17" fmla="*/ 496 h 866"/>
                    <a:gd name="T18" fmla="*/ 250 w 660"/>
                    <a:gd name="T19" fmla="*/ 691 h 866"/>
                    <a:gd name="T20" fmla="*/ 151 w 660"/>
                    <a:gd name="T21" fmla="*/ 865 h 866"/>
                    <a:gd name="T22" fmla="*/ 465 w 660"/>
                    <a:gd name="T23" fmla="*/ 865 h 866"/>
                    <a:gd name="T24" fmla="*/ 476 w 660"/>
                    <a:gd name="T25" fmla="*/ 705 h 866"/>
                    <a:gd name="T26" fmla="*/ 603 w 660"/>
                    <a:gd name="T27" fmla="*/ 680 h 866"/>
                    <a:gd name="T28" fmla="*/ 631 w 660"/>
                    <a:gd name="T29" fmla="*/ 541 h 866"/>
                    <a:gd name="T30" fmla="*/ 652 w 660"/>
                    <a:gd name="T31" fmla="*/ 537 h 866"/>
                    <a:gd name="T32" fmla="*/ 652 w 660"/>
                    <a:gd name="T33" fmla="*/ 433 h 866"/>
                    <a:gd name="T34" fmla="*/ 659 w 660"/>
                    <a:gd name="T35" fmla="*/ 433 h 866"/>
                    <a:gd name="T36" fmla="*/ 621 w 660"/>
                    <a:gd name="T37" fmla="*/ 373 h 866"/>
                    <a:gd name="T38" fmla="*/ 659 w 660"/>
                    <a:gd name="T39" fmla="*/ 318 h 866"/>
                    <a:gd name="connsiteX0" fmla="*/ 9985 w 9985"/>
                    <a:gd name="connsiteY0" fmla="*/ 3672 h 9988"/>
                    <a:gd name="connsiteX1" fmla="*/ 9985 w 9985"/>
                    <a:gd name="connsiteY1" fmla="*/ 3672 h 9988"/>
                    <a:gd name="connsiteX2" fmla="*/ 9939 w 9985"/>
                    <a:gd name="connsiteY2" fmla="*/ 3545 h 9988"/>
                    <a:gd name="connsiteX3" fmla="*/ 7848 w 9985"/>
                    <a:gd name="connsiteY3" fmla="*/ 1166 h 9988"/>
                    <a:gd name="connsiteX4" fmla="*/ 4485 w 9985"/>
                    <a:gd name="connsiteY4" fmla="*/ 0 h 9988"/>
                    <a:gd name="connsiteX5" fmla="*/ 0 w 9985"/>
                    <a:gd name="connsiteY5" fmla="*/ 3349 h 9988"/>
                    <a:gd name="connsiteX6" fmla="*/ 470 w 9985"/>
                    <a:gd name="connsiteY6" fmla="*/ 4838 h 9988"/>
                    <a:gd name="connsiteX7" fmla="*/ 788 w 9985"/>
                    <a:gd name="connsiteY7" fmla="*/ 5323 h 9988"/>
                    <a:gd name="connsiteX8" fmla="*/ 1061 w 9985"/>
                    <a:gd name="connsiteY8" fmla="*/ 5727 h 9988"/>
                    <a:gd name="connsiteX9" fmla="*/ 2342 w 9985"/>
                    <a:gd name="connsiteY9" fmla="*/ 8319 h 9988"/>
                    <a:gd name="connsiteX10" fmla="*/ 2288 w 9985"/>
                    <a:gd name="connsiteY10" fmla="*/ 9988 h 9988"/>
                    <a:gd name="connsiteX11" fmla="*/ 7045 w 9985"/>
                    <a:gd name="connsiteY11" fmla="*/ 9988 h 9988"/>
                    <a:gd name="connsiteX12" fmla="*/ 7212 w 9985"/>
                    <a:gd name="connsiteY12" fmla="*/ 8141 h 9988"/>
                    <a:gd name="connsiteX13" fmla="*/ 9136 w 9985"/>
                    <a:gd name="connsiteY13" fmla="*/ 7852 h 9988"/>
                    <a:gd name="connsiteX14" fmla="*/ 9561 w 9985"/>
                    <a:gd name="connsiteY14" fmla="*/ 6247 h 9988"/>
                    <a:gd name="connsiteX15" fmla="*/ 9879 w 9985"/>
                    <a:gd name="connsiteY15" fmla="*/ 6201 h 9988"/>
                    <a:gd name="connsiteX16" fmla="*/ 9879 w 9985"/>
                    <a:gd name="connsiteY16" fmla="*/ 5000 h 9988"/>
                    <a:gd name="connsiteX17" fmla="*/ 9985 w 9985"/>
                    <a:gd name="connsiteY17" fmla="*/ 5000 h 9988"/>
                    <a:gd name="connsiteX18" fmla="*/ 9409 w 9985"/>
                    <a:gd name="connsiteY18" fmla="*/ 4307 h 9988"/>
                    <a:gd name="connsiteX19" fmla="*/ 9985 w 9985"/>
                    <a:gd name="connsiteY19" fmla="*/ 3672 h 9988"/>
                    <a:gd name="connsiteX0" fmla="*/ 10000 w 10000"/>
                    <a:gd name="connsiteY0" fmla="*/ 3676 h 10000"/>
                    <a:gd name="connsiteX1" fmla="*/ 10000 w 10000"/>
                    <a:gd name="connsiteY1" fmla="*/ 3676 h 10000"/>
                    <a:gd name="connsiteX2" fmla="*/ 9954 w 10000"/>
                    <a:gd name="connsiteY2" fmla="*/ 3549 h 10000"/>
                    <a:gd name="connsiteX3" fmla="*/ 7860 w 10000"/>
                    <a:gd name="connsiteY3" fmla="*/ 1167 h 10000"/>
                    <a:gd name="connsiteX4" fmla="*/ 4492 w 10000"/>
                    <a:gd name="connsiteY4" fmla="*/ 0 h 10000"/>
                    <a:gd name="connsiteX5" fmla="*/ 0 w 10000"/>
                    <a:gd name="connsiteY5" fmla="*/ 3353 h 10000"/>
                    <a:gd name="connsiteX6" fmla="*/ 471 w 10000"/>
                    <a:gd name="connsiteY6" fmla="*/ 4844 h 10000"/>
                    <a:gd name="connsiteX7" fmla="*/ 789 w 10000"/>
                    <a:gd name="connsiteY7" fmla="*/ 5329 h 10000"/>
                    <a:gd name="connsiteX8" fmla="*/ 1063 w 10000"/>
                    <a:gd name="connsiteY8" fmla="*/ 5734 h 10000"/>
                    <a:gd name="connsiteX9" fmla="*/ 2346 w 10000"/>
                    <a:gd name="connsiteY9" fmla="*/ 8329 h 10000"/>
                    <a:gd name="connsiteX10" fmla="*/ 1935 w 10000"/>
                    <a:gd name="connsiteY10" fmla="*/ 9626 h 10000"/>
                    <a:gd name="connsiteX11" fmla="*/ 2291 w 10000"/>
                    <a:gd name="connsiteY11" fmla="*/ 10000 h 10000"/>
                    <a:gd name="connsiteX12" fmla="*/ 7056 w 10000"/>
                    <a:gd name="connsiteY12" fmla="*/ 10000 h 10000"/>
                    <a:gd name="connsiteX13" fmla="*/ 7223 w 10000"/>
                    <a:gd name="connsiteY13" fmla="*/ 8151 h 10000"/>
                    <a:gd name="connsiteX14" fmla="*/ 9150 w 10000"/>
                    <a:gd name="connsiteY14" fmla="*/ 7861 h 10000"/>
                    <a:gd name="connsiteX15" fmla="*/ 9575 w 10000"/>
                    <a:gd name="connsiteY15" fmla="*/ 6255 h 10000"/>
                    <a:gd name="connsiteX16" fmla="*/ 9894 w 10000"/>
                    <a:gd name="connsiteY16" fmla="*/ 6208 h 10000"/>
                    <a:gd name="connsiteX17" fmla="*/ 9894 w 10000"/>
                    <a:gd name="connsiteY17" fmla="*/ 5006 h 10000"/>
                    <a:gd name="connsiteX18" fmla="*/ 10000 w 10000"/>
                    <a:gd name="connsiteY18" fmla="*/ 5006 h 10000"/>
                    <a:gd name="connsiteX19" fmla="*/ 9423 w 10000"/>
                    <a:gd name="connsiteY19" fmla="*/ 4312 h 10000"/>
                    <a:gd name="connsiteX20" fmla="*/ 10000 w 10000"/>
                    <a:gd name="connsiteY20" fmla="*/ 3676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000" h="10000">
                      <a:moveTo>
                        <a:pt x="10000" y="3676"/>
                      </a:moveTo>
                      <a:lnTo>
                        <a:pt x="10000" y="3676"/>
                      </a:lnTo>
                      <a:cubicBezTo>
                        <a:pt x="9985" y="3634"/>
                        <a:pt x="9969" y="3591"/>
                        <a:pt x="9954" y="3549"/>
                      </a:cubicBezTo>
                      <a:cubicBezTo>
                        <a:pt x="9894" y="3468"/>
                        <a:pt x="8877" y="1942"/>
                        <a:pt x="7860" y="1167"/>
                      </a:cubicBezTo>
                      <a:cubicBezTo>
                        <a:pt x="6843" y="404"/>
                        <a:pt x="5676" y="0"/>
                        <a:pt x="4492" y="0"/>
                      </a:cubicBezTo>
                      <a:cubicBezTo>
                        <a:pt x="2033" y="0"/>
                        <a:pt x="0" y="1492"/>
                        <a:pt x="0" y="3353"/>
                      </a:cubicBezTo>
                      <a:cubicBezTo>
                        <a:pt x="0" y="3873"/>
                        <a:pt x="152" y="4358"/>
                        <a:pt x="471" y="4844"/>
                      </a:cubicBezTo>
                      <a:lnTo>
                        <a:pt x="789" y="5329"/>
                      </a:lnTo>
                      <a:cubicBezTo>
                        <a:pt x="910" y="5446"/>
                        <a:pt x="1017" y="5573"/>
                        <a:pt x="1063" y="5734"/>
                      </a:cubicBezTo>
                      <a:cubicBezTo>
                        <a:pt x="2610" y="5850"/>
                        <a:pt x="2201" y="7680"/>
                        <a:pt x="2346" y="8329"/>
                      </a:cubicBezTo>
                      <a:cubicBezTo>
                        <a:pt x="2491" y="8978"/>
                        <a:pt x="1944" y="9348"/>
                        <a:pt x="1935" y="9626"/>
                      </a:cubicBezTo>
                      <a:cubicBezTo>
                        <a:pt x="1926" y="9904"/>
                        <a:pt x="1571" y="9870"/>
                        <a:pt x="2291" y="10000"/>
                      </a:cubicBezTo>
                      <a:lnTo>
                        <a:pt x="7056" y="10000"/>
                      </a:lnTo>
                      <a:cubicBezTo>
                        <a:pt x="7112" y="9384"/>
                        <a:pt x="7167" y="8767"/>
                        <a:pt x="7223" y="8151"/>
                      </a:cubicBezTo>
                      <a:lnTo>
                        <a:pt x="9150" y="7861"/>
                      </a:lnTo>
                      <a:cubicBezTo>
                        <a:pt x="9292" y="7326"/>
                        <a:pt x="9433" y="6790"/>
                        <a:pt x="9575" y="6255"/>
                      </a:cubicBezTo>
                      <a:lnTo>
                        <a:pt x="9894" y="6208"/>
                      </a:lnTo>
                      <a:lnTo>
                        <a:pt x="9894" y="5006"/>
                      </a:lnTo>
                      <a:lnTo>
                        <a:pt x="10000" y="5006"/>
                      </a:lnTo>
                      <a:lnTo>
                        <a:pt x="9423" y="4312"/>
                      </a:lnTo>
                      <a:lnTo>
                        <a:pt x="10000" y="3676"/>
                      </a:lnTo>
                    </a:path>
                  </a:pathLst>
                </a:custGeom>
                <a:solidFill>
                  <a:srgbClr val="D9D9D9"/>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350"/>
                </a:p>
              </p:txBody>
            </p:sp>
            <p:sp>
              <p:nvSpPr>
                <p:cNvPr id="129" name="Freeform 602">
                  <a:extLst>
                    <a:ext uri="{FF2B5EF4-FFF2-40B4-BE49-F238E27FC236}">
                      <a16:creationId xmlns:a16="http://schemas.microsoft.com/office/drawing/2014/main" xmlns="" id="{7832222F-9117-2249-9BF7-C7B62F22F1F5}"/>
                    </a:ext>
                  </a:extLst>
                </p:cNvPr>
                <p:cNvSpPr>
                  <a:spLocks noChangeArrowheads="1"/>
                </p:cNvSpPr>
                <p:nvPr/>
              </p:nvSpPr>
              <p:spPr bwMode="auto">
                <a:xfrm>
                  <a:off x="2949192" y="1858781"/>
                  <a:ext cx="12700" cy="19050"/>
                </a:xfrm>
                <a:custGeom>
                  <a:avLst/>
                  <a:gdLst>
                    <a:gd name="T0" fmla="*/ 0 w 37"/>
                    <a:gd name="T1" fmla="*/ 0 h 53"/>
                    <a:gd name="T2" fmla="*/ 0 w 37"/>
                    <a:gd name="T3" fmla="*/ 52 h 53"/>
                    <a:gd name="T4" fmla="*/ 36 w 37"/>
                    <a:gd name="T5" fmla="*/ 49 h 53"/>
                    <a:gd name="T6" fmla="*/ 0 w 37"/>
                    <a:gd name="T7" fmla="*/ 0 h 53"/>
                  </a:gdLst>
                  <a:ahLst/>
                  <a:cxnLst>
                    <a:cxn ang="0">
                      <a:pos x="T0" y="T1"/>
                    </a:cxn>
                    <a:cxn ang="0">
                      <a:pos x="T2" y="T3"/>
                    </a:cxn>
                    <a:cxn ang="0">
                      <a:pos x="T4" y="T5"/>
                    </a:cxn>
                    <a:cxn ang="0">
                      <a:pos x="T6" y="T7"/>
                    </a:cxn>
                  </a:cxnLst>
                  <a:rect l="0" t="0" r="r" b="b"/>
                  <a:pathLst>
                    <a:path w="37" h="53">
                      <a:moveTo>
                        <a:pt x="0" y="0"/>
                      </a:moveTo>
                      <a:lnTo>
                        <a:pt x="0" y="52"/>
                      </a:lnTo>
                      <a:lnTo>
                        <a:pt x="36" y="49"/>
                      </a:lnTo>
                      <a:lnTo>
                        <a:pt x="0" y="0"/>
                      </a:lnTo>
                    </a:path>
                  </a:pathLst>
                </a:custGeom>
                <a:solidFill>
                  <a:srgbClr val="D9D9D9"/>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350"/>
                </a:p>
              </p:txBody>
            </p:sp>
            <p:sp>
              <p:nvSpPr>
                <p:cNvPr id="130" name="Freeform 603">
                  <a:extLst>
                    <a:ext uri="{FF2B5EF4-FFF2-40B4-BE49-F238E27FC236}">
                      <a16:creationId xmlns:a16="http://schemas.microsoft.com/office/drawing/2014/main" xmlns="" id="{8ACEB6F4-574D-AD44-94B9-1FEFD7E4AD14}"/>
                    </a:ext>
                  </a:extLst>
                </p:cNvPr>
                <p:cNvSpPr>
                  <a:spLocks noChangeArrowheads="1"/>
                </p:cNvSpPr>
                <p:nvPr/>
              </p:nvSpPr>
              <p:spPr bwMode="auto">
                <a:xfrm>
                  <a:off x="2949192" y="1858781"/>
                  <a:ext cx="12700" cy="19050"/>
                </a:xfrm>
                <a:custGeom>
                  <a:avLst/>
                  <a:gdLst>
                    <a:gd name="T0" fmla="*/ 0 w 37"/>
                    <a:gd name="T1" fmla="*/ 0 h 53"/>
                    <a:gd name="T2" fmla="*/ 0 w 37"/>
                    <a:gd name="T3" fmla="*/ 52 h 53"/>
                    <a:gd name="T4" fmla="*/ 36 w 37"/>
                    <a:gd name="T5" fmla="*/ 49 h 53"/>
                    <a:gd name="T6" fmla="*/ 0 w 37"/>
                    <a:gd name="T7" fmla="*/ 0 h 53"/>
                  </a:gdLst>
                  <a:ahLst/>
                  <a:cxnLst>
                    <a:cxn ang="0">
                      <a:pos x="T0" y="T1"/>
                    </a:cxn>
                    <a:cxn ang="0">
                      <a:pos x="T2" y="T3"/>
                    </a:cxn>
                    <a:cxn ang="0">
                      <a:pos x="T4" y="T5"/>
                    </a:cxn>
                    <a:cxn ang="0">
                      <a:pos x="T6" y="T7"/>
                    </a:cxn>
                  </a:cxnLst>
                  <a:rect l="0" t="0" r="r" b="b"/>
                  <a:pathLst>
                    <a:path w="37" h="53">
                      <a:moveTo>
                        <a:pt x="0" y="0"/>
                      </a:moveTo>
                      <a:lnTo>
                        <a:pt x="0" y="52"/>
                      </a:lnTo>
                      <a:lnTo>
                        <a:pt x="36" y="49"/>
                      </a:lnTo>
                      <a:lnTo>
                        <a:pt x="0" y="0"/>
                      </a:lnTo>
                    </a:path>
                  </a:pathLst>
                </a:custGeom>
                <a:solidFill>
                  <a:srgbClr val="D9D9D9"/>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350"/>
                </a:p>
              </p:txBody>
            </p:sp>
            <p:sp>
              <p:nvSpPr>
                <p:cNvPr id="131" name="Freeform 604">
                  <a:extLst>
                    <a:ext uri="{FF2B5EF4-FFF2-40B4-BE49-F238E27FC236}">
                      <a16:creationId xmlns:a16="http://schemas.microsoft.com/office/drawing/2014/main" xmlns="" id="{ECD7595C-8ECB-0B49-A3CF-BB5FE83C1533}"/>
                    </a:ext>
                  </a:extLst>
                </p:cNvPr>
                <p:cNvSpPr>
                  <a:spLocks noChangeArrowheads="1"/>
                </p:cNvSpPr>
                <p:nvPr/>
              </p:nvSpPr>
              <p:spPr bwMode="auto">
                <a:xfrm>
                  <a:off x="2841242" y="1703206"/>
                  <a:ext cx="107950" cy="293687"/>
                </a:xfrm>
                <a:custGeom>
                  <a:avLst/>
                  <a:gdLst>
                    <a:gd name="T0" fmla="*/ 0 w 301"/>
                    <a:gd name="T1" fmla="*/ 0 h 817"/>
                    <a:gd name="T2" fmla="*/ 0 w 301"/>
                    <a:gd name="T3" fmla="*/ 0 h 817"/>
                    <a:gd name="T4" fmla="*/ 0 w 301"/>
                    <a:gd name="T5" fmla="*/ 816 h 817"/>
                    <a:gd name="T6" fmla="*/ 92 w 301"/>
                    <a:gd name="T7" fmla="*/ 816 h 817"/>
                    <a:gd name="T8" fmla="*/ 99 w 301"/>
                    <a:gd name="T9" fmla="*/ 659 h 817"/>
                    <a:gd name="T10" fmla="*/ 233 w 301"/>
                    <a:gd name="T11" fmla="*/ 635 h 817"/>
                    <a:gd name="T12" fmla="*/ 262 w 301"/>
                    <a:gd name="T13" fmla="*/ 495 h 817"/>
                    <a:gd name="T14" fmla="*/ 300 w 301"/>
                    <a:gd name="T15" fmla="*/ 488 h 817"/>
                    <a:gd name="T16" fmla="*/ 300 w 301"/>
                    <a:gd name="T17" fmla="*/ 436 h 817"/>
                    <a:gd name="T18" fmla="*/ 240 w 301"/>
                    <a:gd name="T19" fmla="*/ 345 h 817"/>
                    <a:gd name="T20" fmla="*/ 283 w 301"/>
                    <a:gd name="T21" fmla="*/ 290 h 817"/>
                    <a:gd name="T22" fmla="*/ 149 w 301"/>
                    <a:gd name="T23" fmla="*/ 87 h 817"/>
                    <a:gd name="T24" fmla="*/ 0 w 301"/>
                    <a:gd name="T25" fmla="*/ 0 h 8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1" h="817">
                      <a:moveTo>
                        <a:pt x="0" y="0"/>
                      </a:moveTo>
                      <a:lnTo>
                        <a:pt x="0" y="0"/>
                      </a:lnTo>
                      <a:cubicBezTo>
                        <a:pt x="0" y="816"/>
                        <a:pt x="0" y="816"/>
                        <a:pt x="0" y="816"/>
                      </a:cubicBezTo>
                      <a:cubicBezTo>
                        <a:pt x="92" y="816"/>
                        <a:pt x="92" y="816"/>
                        <a:pt x="92" y="816"/>
                      </a:cubicBezTo>
                      <a:cubicBezTo>
                        <a:pt x="99" y="659"/>
                        <a:pt x="99" y="659"/>
                        <a:pt x="99" y="659"/>
                      </a:cubicBezTo>
                      <a:cubicBezTo>
                        <a:pt x="233" y="635"/>
                        <a:pt x="233" y="635"/>
                        <a:pt x="233" y="635"/>
                      </a:cubicBezTo>
                      <a:cubicBezTo>
                        <a:pt x="262" y="495"/>
                        <a:pt x="262" y="495"/>
                        <a:pt x="262" y="495"/>
                      </a:cubicBezTo>
                      <a:cubicBezTo>
                        <a:pt x="300" y="488"/>
                        <a:pt x="300" y="488"/>
                        <a:pt x="300" y="488"/>
                      </a:cubicBezTo>
                      <a:cubicBezTo>
                        <a:pt x="300" y="436"/>
                        <a:pt x="300" y="436"/>
                        <a:pt x="300" y="436"/>
                      </a:cubicBezTo>
                      <a:cubicBezTo>
                        <a:pt x="240" y="345"/>
                        <a:pt x="240" y="345"/>
                        <a:pt x="240" y="345"/>
                      </a:cubicBezTo>
                      <a:cubicBezTo>
                        <a:pt x="283" y="290"/>
                        <a:pt x="283" y="290"/>
                        <a:pt x="283" y="290"/>
                      </a:cubicBezTo>
                      <a:cubicBezTo>
                        <a:pt x="283" y="290"/>
                        <a:pt x="212" y="154"/>
                        <a:pt x="149" y="87"/>
                      </a:cubicBezTo>
                      <a:cubicBezTo>
                        <a:pt x="106" y="46"/>
                        <a:pt x="57" y="14"/>
                        <a:pt x="0" y="0"/>
                      </a:cubicBezTo>
                    </a:path>
                  </a:pathLst>
                </a:custGeom>
                <a:solidFill>
                  <a:schemeClr val="bg1"/>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350"/>
                </a:p>
              </p:txBody>
            </p:sp>
            <p:sp>
              <p:nvSpPr>
                <p:cNvPr id="132" name="Freeform 608">
                  <a:extLst>
                    <a:ext uri="{FF2B5EF4-FFF2-40B4-BE49-F238E27FC236}">
                      <a16:creationId xmlns:a16="http://schemas.microsoft.com/office/drawing/2014/main" xmlns="" id="{E9F4B4E1-AA2D-1F45-AB86-AF6F2A682102}"/>
                    </a:ext>
                  </a:extLst>
                </p:cNvPr>
                <p:cNvSpPr>
                  <a:spLocks noChangeArrowheads="1"/>
                </p:cNvSpPr>
                <p:nvPr/>
              </p:nvSpPr>
              <p:spPr bwMode="auto">
                <a:xfrm>
                  <a:off x="2669591" y="1664245"/>
                  <a:ext cx="264967" cy="246524"/>
                </a:xfrm>
                <a:custGeom>
                  <a:avLst/>
                  <a:gdLst>
                    <a:gd name="T0" fmla="*/ 332 w 743"/>
                    <a:gd name="T1" fmla="*/ 80 h 649"/>
                    <a:gd name="T2" fmla="*/ 332 w 743"/>
                    <a:gd name="T3" fmla="*/ 80 h 649"/>
                    <a:gd name="T4" fmla="*/ 195 w 743"/>
                    <a:gd name="T5" fmla="*/ 7 h 649"/>
                    <a:gd name="T6" fmla="*/ 4 w 743"/>
                    <a:gd name="T7" fmla="*/ 233 h 649"/>
                    <a:gd name="T8" fmla="*/ 110 w 743"/>
                    <a:gd name="T9" fmla="*/ 373 h 649"/>
                    <a:gd name="T10" fmla="*/ 121 w 743"/>
                    <a:gd name="T11" fmla="*/ 519 h 649"/>
                    <a:gd name="T12" fmla="*/ 149 w 743"/>
                    <a:gd name="T13" fmla="*/ 599 h 649"/>
                    <a:gd name="T14" fmla="*/ 173 w 743"/>
                    <a:gd name="T15" fmla="*/ 596 h 649"/>
                    <a:gd name="T16" fmla="*/ 300 w 743"/>
                    <a:gd name="T17" fmla="*/ 648 h 649"/>
                    <a:gd name="T18" fmla="*/ 322 w 743"/>
                    <a:gd name="T19" fmla="*/ 610 h 649"/>
                    <a:gd name="T20" fmla="*/ 276 w 743"/>
                    <a:gd name="T21" fmla="*/ 558 h 649"/>
                    <a:gd name="T22" fmla="*/ 378 w 743"/>
                    <a:gd name="T23" fmla="*/ 414 h 649"/>
                    <a:gd name="T24" fmla="*/ 452 w 743"/>
                    <a:gd name="T25" fmla="*/ 488 h 649"/>
                    <a:gd name="T26" fmla="*/ 742 w 743"/>
                    <a:gd name="T27" fmla="*/ 209 h 649"/>
                    <a:gd name="T28" fmla="*/ 332 w 743"/>
                    <a:gd name="T29" fmla="*/ 80 h 649"/>
                    <a:gd name="connsiteX0" fmla="*/ 4417 w 9936"/>
                    <a:gd name="connsiteY0" fmla="*/ 1134 h 10564"/>
                    <a:gd name="connsiteX1" fmla="*/ 4417 w 9936"/>
                    <a:gd name="connsiteY1" fmla="*/ 1134 h 10564"/>
                    <a:gd name="connsiteX2" fmla="*/ 2573 w 9936"/>
                    <a:gd name="connsiteY2" fmla="*/ 9 h 10564"/>
                    <a:gd name="connsiteX3" fmla="*/ 3 w 9936"/>
                    <a:gd name="connsiteY3" fmla="*/ 3491 h 10564"/>
                    <a:gd name="connsiteX4" fmla="*/ 1429 w 9936"/>
                    <a:gd name="connsiteY4" fmla="*/ 5648 h 10564"/>
                    <a:gd name="connsiteX5" fmla="*/ 1578 w 9936"/>
                    <a:gd name="connsiteY5" fmla="*/ 7898 h 10564"/>
                    <a:gd name="connsiteX6" fmla="*/ 1954 w 9936"/>
                    <a:gd name="connsiteY6" fmla="*/ 9131 h 10564"/>
                    <a:gd name="connsiteX7" fmla="*/ 2277 w 9936"/>
                    <a:gd name="connsiteY7" fmla="*/ 9084 h 10564"/>
                    <a:gd name="connsiteX8" fmla="*/ 3750 w 9936"/>
                    <a:gd name="connsiteY8" fmla="*/ 10564 h 10564"/>
                    <a:gd name="connsiteX9" fmla="*/ 4283 w 9936"/>
                    <a:gd name="connsiteY9" fmla="*/ 9300 h 10564"/>
                    <a:gd name="connsiteX10" fmla="*/ 3664 w 9936"/>
                    <a:gd name="connsiteY10" fmla="*/ 8499 h 10564"/>
                    <a:gd name="connsiteX11" fmla="*/ 5036 w 9936"/>
                    <a:gd name="connsiteY11" fmla="*/ 6280 h 10564"/>
                    <a:gd name="connsiteX12" fmla="*/ 6032 w 9936"/>
                    <a:gd name="connsiteY12" fmla="*/ 7420 h 10564"/>
                    <a:gd name="connsiteX13" fmla="*/ 9936 w 9936"/>
                    <a:gd name="connsiteY13" fmla="*/ 3121 h 10564"/>
                    <a:gd name="connsiteX14" fmla="*/ 4417 w 9936"/>
                    <a:gd name="connsiteY14" fmla="*/ 1134 h 10564"/>
                    <a:gd name="connsiteX0" fmla="*/ 4444 w 9999"/>
                    <a:gd name="connsiteY0" fmla="*/ 1073 h 10000"/>
                    <a:gd name="connsiteX1" fmla="*/ 4444 w 9999"/>
                    <a:gd name="connsiteY1" fmla="*/ 1073 h 10000"/>
                    <a:gd name="connsiteX2" fmla="*/ 2589 w 9999"/>
                    <a:gd name="connsiteY2" fmla="*/ 9 h 10000"/>
                    <a:gd name="connsiteX3" fmla="*/ 2 w 9999"/>
                    <a:gd name="connsiteY3" fmla="*/ 3305 h 10000"/>
                    <a:gd name="connsiteX4" fmla="*/ 1437 w 9999"/>
                    <a:gd name="connsiteY4" fmla="*/ 5346 h 10000"/>
                    <a:gd name="connsiteX5" fmla="*/ 1587 w 9999"/>
                    <a:gd name="connsiteY5" fmla="*/ 7476 h 10000"/>
                    <a:gd name="connsiteX6" fmla="*/ 1966 w 9999"/>
                    <a:gd name="connsiteY6" fmla="*/ 8644 h 10000"/>
                    <a:gd name="connsiteX7" fmla="*/ 2649 w 9999"/>
                    <a:gd name="connsiteY7" fmla="*/ 9497 h 10000"/>
                    <a:gd name="connsiteX8" fmla="*/ 3773 w 9999"/>
                    <a:gd name="connsiteY8" fmla="*/ 10000 h 10000"/>
                    <a:gd name="connsiteX9" fmla="*/ 4310 w 9999"/>
                    <a:gd name="connsiteY9" fmla="*/ 8803 h 10000"/>
                    <a:gd name="connsiteX10" fmla="*/ 3687 w 9999"/>
                    <a:gd name="connsiteY10" fmla="*/ 8045 h 10000"/>
                    <a:gd name="connsiteX11" fmla="*/ 5067 w 9999"/>
                    <a:gd name="connsiteY11" fmla="*/ 5945 h 10000"/>
                    <a:gd name="connsiteX12" fmla="*/ 6070 w 9999"/>
                    <a:gd name="connsiteY12" fmla="*/ 7024 h 10000"/>
                    <a:gd name="connsiteX13" fmla="*/ 9999 w 9999"/>
                    <a:gd name="connsiteY13" fmla="*/ 2954 h 10000"/>
                    <a:gd name="connsiteX14" fmla="*/ 4444 w 9999"/>
                    <a:gd name="connsiteY14" fmla="*/ 1073 h 10000"/>
                    <a:gd name="connsiteX0" fmla="*/ 4444 w 10000"/>
                    <a:gd name="connsiteY0" fmla="*/ 1073 h 10000"/>
                    <a:gd name="connsiteX1" fmla="*/ 4444 w 10000"/>
                    <a:gd name="connsiteY1" fmla="*/ 1073 h 10000"/>
                    <a:gd name="connsiteX2" fmla="*/ 2589 w 10000"/>
                    <a:gd name="connsiteY2" fmla="*/ 9 h 10000"/>
                    <a:gd name="connsiteX3" fmla="*/ 2 w 10000"/>
                    <a:gd name="connsiteY3" fmla="*/ 3305 h 10000"/>
                    <a:gd name="connsiteX4" fmla="*/ 1437 w 10000"/>
                    <a:gd name="connsiteY4" fmla="*/ 5346 h 10000"/>
                    <a:gd name="connsiteX5" fmla="*/ 1587 w 10000"/>
                    <a:gd name="connsiteY5" fmla="*/ 7476 h 10000"/>
                    <a:gd name="connsiteX6" fmla="*/ 1906 w 10000"/>
                    <a:gd name="connsiteY6" fmla="*/ 9286 h 10000"/>
                    <a:gd name="connsiteX7" fmla="*/ 2649 w 10000"/>
                    <a:gd name="connsiteY7" fmla="*/ 9497 h 10000"/>
                    <a:gd name="connsiteX8" fmla="*/ 3773 w 10000"/>
                    <a:gd name="connsiteY8" fmla="*/ 10000 h 10000"/>
                    <a:gd name="connsiteX9" fmla="*/ 4310 w 10000"/>
                    <a:gd name="connsiteY9" fmla="*/ 8803 h 10000"/>
                    <a:gd name="connsiteX10" fmla="*/ 3687 w 10000"/>
                    <a:gd name="connsiteY10" fmla="*/ 8045 h 10000"/>
                    <a:gd name="connsiteX11" fmla="*/ 5068 w 10000"/>
                    <a:gd name="connsiteY11" fmla="*/ 5945 h 10000"/>
                    <a:gd name="connsiteX12" fmla="*/ 6071 w 10000"/>
                    <a:gd name="connsiteY12" fmla="*/ 7024 h 10000"/>
                    <a:gd name="connsiteX13" fmla="*/ 10000 w 10000"/>
                    <a:gd name="connsiteY13" fmla="*/ 2954 h 10000"/>
                    <a:gd name="connsiteX14" fmla="*/ 4444 w 10000"/>
                    <a:gd name="connsiteY14" fmla="*/ 1073 h 10000"/>
                    <a:gd name="connsiteX0" fmla="*/ 4444 w 10000"/>
                    <a:gd name="connsiteY0" fmla="*/ 1073 h 10000"/>
                    <a:gd name="connsiteX1" fmla="*/ 4444 w 10000"/>
                    <a:gd name="connsiteY1" fmla="*/ 1073 h 10000"/>
                    <a:gd name="connsiteX2" fmla="*/ 2589 w 10000"/>
                    <a:gd name="connsiteY2" fmla="*/ 9 h 10000"/>
                    <a:gd name="connsiteX3" fmla="*/ 2 w 10000"/>
                    <a:gd name="connsiteY3" fmla="*/ 3305 h 10000"/>
                    <a:gd name="connsiteX4" fmla="*/ 1437 w 10000"/>
                    <a:gd name="connsiteY4" fmla="*/ 5346 h 10000"/>
                    <a:gd name="connsiteX5" fmla="*/ 1587 w 10000"/>
                    <a:gd name="connsiteY5" fmla="*/ 7476 h 10000"/>
                    <a:gd name="connsiteX6" fmla="*/ 2204 w 10000"/>
                    <a:gd name="connsiteY6" fmla="*/ 9094 h 10000"/>
                    <a:gd name="connsiteX7" fmla="*/ 2649 w 10000"/>
                    <a:gd name="connsiteY7" fmla="*/ 9497 h 10000"/>
                    <a:gd name="connsiteX8" fmla="*/ 3773 w 10000"/>
                    <a:gd name="connsiteY8" fmla="*/ 10000 h 10000"/>
                    <a:gd name="connsiteX9" fmla="*/ 4310 w 10000"/>
                    <a:gd name="connsiteY9" fmla="*/ 8803 h 10000"/>
                    <a:gd name="connsiteX10" fmla="*/ 3687 w 10000"/>
                    <a:gd name="connsiteY10" fmla="*/ 8045 h 10000"/>
                    <a:gd name="connsiteX11" fmla="*/ 5068 w 10000"/>
                    <a:gd name="connsiteY11" fmla="*/ 5945 h 10000"/>
                    <a:gd name="connsiteX12" fmla="*/ 6071 w 10000"/>
                    <a:gd name="connsiteY12" fmla="*/ 7024 h 10000"/>
                    <a:gd name="connsiteX13" fmla="*/ 10000 w 10000"/>
                    <a:gd name="connsiteY13" fmla="*/ 2954 h 10000"/>
                    <a:gd name="connsiteX14" fmla="*/ 4444 w 10000"/>
                    <a:gd name="connsiteY14" fmla="*/ 1073 h 10000"/>
                    <a:gd name="connsiteX0" fmla="*/ 4444 w 10000"/>
                    <a:gd name="connsiteY0" fmla="*/ 1073 h 10000"/>
                    <a:gd name="connsiteX1" fmla="*/ 4444 w 10000"/>
                    <a:gd name="connsiteY1" fmla="*/ 1073 h 10000"/>
                    <a:gd name="connsiteX2" fmla="*/ 2589 w 10000"/>
                    <a:gd name="connsiteY2" fmla="*/ 9 h 10000"/>
                    <a:gd name="connsiteX3" fmla="*/ 2 w 10000"/>
                    <a:gd name="connsiteY3" fmla="*/ 3305 h 10000"/>
                    <a:gd name="connsiteX4" fmla="*/ 1437 w 10000"/>
                    <a:gd name="connsiteY4" fmla="*/ 5346 h 10000"/>
                    <a:gd name="connsiteX5" fmla="*/ 1587 w 10000"/>
                    <a:gd name="connsiteY5" fmla="*/ 7476 h 10000"/>
                    <a:gd name="connsiteX6" fmla="*/ 2085 w 10000"/>
                    <a:gd name="connsiteY6" fmla="*/ 8902 h 10000"/>
                    <a:gd name="connsiteX7" fmla="*/ 2649 w 10000"/>
                    <a:gd name="connsiteY7" fmla="*/ 9497 h 10000"/>
                    <a:gd name="connsiteX8" fmla="*/ 3773 w 10000"/>
                    <a:gd name="connsiteY8" fmla="*/ 10000 h 10000"/>
                    <a:gd name="connsiteX9" fmla="*/ 4310 w 10000"/>
                    <a:gd name="connsiteY9" fmla="*/ 8803 h 10000"/>
                    <a:gd name="connsiteX10" fmla="*/ 3687 w 10000"/>
                    <a:gd name="connsiteY10" fmla="*/ 8045 h 10000"/>
                    <a:gd name="connsiteX11" fmla="*/ 5068 w 10000"/>
                    <a:gd name="connsiteY11" fmla="*/ 5945 h 10000"/>
                    <a:gd name="connsiteX12" fmla="*/ 6071 w 10000"/>
                    <a:gd name="connsiteY12" fmla="*/ 7024 h 10000"/>
                    <a:gd name="connsiteX13" fmla="*/ 10000 w 10000"/>
                    <a:gd name="connsiteY13" fmla="*/ 2954 h 10000"/>
                    <a:gd name="connsiteX14" fmla="*/ 4444 w 10000"/>
                    <a:gd name="connsiteY14" fmla="*/ 1073 h 10000"/>
                    <a:gd name="connsiteX0" fmla="*/ 4444 w 10000"/>
                    <a:gd name="connsiteY0" fmla="*/ 1073 h 10000"/>
                    <a:gd name="connsiteX1" fmla="*/ 4444 w 10000"/>
                    <a:gd name="connsiteY1" fmla="*/ 1073 h 10000"/>
                    <a:gd name="connsiteX2" fmla="*/ 2589 w 10000"/>
                    <a:gd name="connsiteY2" fmla="*/ 9 h 10000"/>
                    <a:gd name="connsiteX3" fmla="*/ 2 w 10000"/>
                    <a:gd name="connsiteY3" fmla="*/ 3305 h 10000"/>
                    <a:gd name="connsiteX4" fmla="*/ 1437 w 10000"/>
                    <a:gd name="connsiteY4" fmla="*/ 5346 h 10000"/>
                    <a:gd name="connsiteX5" fmla="*/ 1587 w 10000"/>
                    <a:gd name="connsiteY5" fmla="*/ 7476 h 10000"/>
                    <a:gd name="connsiteX6" fmla="*/ 2649 w 10000"/>
                    <a:gd name="connsiteY6" fmla="*/ 9497 h 10000"/>
                    <a:gd name="connsiteX7" fmla="*/ 3773 w 10000"/>
                    <a:gd name="connsiteY7" fmla="*/ 10000 h 10000"/>
                    <a:gd name="connsiteX8" fmla="*/ 4310 w 10000"/>
                    <a:gd name="connsiteY8" fmla="*/ 8803 h 10000"/>
                    <a:gd name="connsiteX9" fmla="*/ 3687 w 10000"/>
                    <a:gd name="connsiteY9" fmla="*/ 8045 h 10000"/>
                    <a:gd name="connsiteX10" fmla="*/ 5068 w 10000"/>
                    <a:gd name="connsiteY10" fmla="*/ 5945 h 10000"/>
                    <a:gd name="connsiteX11" fmla="*/ 6071 w 10000"/>
                    <a:gd name="connsiteY11" fmla="*/ 7024 h 10000"/>
                    <a:gd name="connsiteX12" fmla="*/ 10000 w 10000"/>
                    <a:gd name="connsiteY12" fmla="*/ 2954 h 10000"/>
                    <a:gd name="connsiteX13" fmla="*/ 4444 w 10000"/>
                    <a:gd name="connsiteY13" fmla="*/ 1073 h 10000"/>
                    <a:gd name="connsiteX0" fmla="*/ 4444 w 10000"/>
                    <a:gd name="connsiteY0" fmla="*/ 1073 h 10000"/>
                    <a:gd name="connsiteX1" fmla="*/ 4444 w 10000"/>
                    <a:gd name="connsiteY1" fmla="*/ 1073 h 10000"/>
                    <a:gd name="connsiteX2" fmla="*/ 2589 w 10000"/>
                    <a:gd name="connsiteY2" fmla="*/ 9 h 10000"/>
                    <a:gd name="connsiteX3" fmla="*/ 2 w 10000"/>
                    <a:gd name="connsiteY3" fmla="*/ 3305 h 10000"/>
                    <a:gd name="connsiteX4" fmla="*/ 1437 w 10000"/>
                    <a:gd name="connsiteY4" fmla="*/ 5346 h 10000"/>
                    <a:gd name="connsiteX5" fmla="*/ 1587 w 10000"/>
                    <a:gd name="connsiteY5" fmla="*/ 7476 h 10000"/>
                    <a:gd name="connsiteX6" fmla="*/ 3773 w 10000"/>
                    <a:gd name="connsiteY6" fmla="*/ 10000 h 10000"/>
                    <a:gd name="connsiteX7" fmla="*/ 4310 w 10000"/>
                    <a:gd name="connsiteY7" fmla="*/ 8803 h 10000"/>
                    <a:gd name="connsiteX8" fmla="*/ 3687 w 10000"/>
                    <a:gd name="connsiteY8" fmla="*/ 8045 h 10000"/>
                    <a:gd name="connsiteX9" fmla="*/ 5068 w 10000"/>
                    <a:gd name="connsiteY9" fmla="*/ 5945 h 10000"/>
                    <a:gd name="connsiteX10" fmla="*/ 6071 w 10000"/>
                    <a:gd name="connsiteY10" fmla="*/ 7024 h 10000"/>
                    <a:gd name="connsiteX11" fmla="*/ 10000 w 10000"/>
                    <a:gd name="connsiteY11" fmla="*/ 2954 h 10000"/>
                    <a:gd name="connsiteX12" fmla="*/ 4444 w 10000"/>
                    <a:gd name="connsiteY12" fmla="*/ 1073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000" h="10000">
                      <a:moveTo>
                        <a:pt x="4444" y="1073"/>
                      </a:moveTo>
                      <a:lnTo>
                        <a:pt x="4444" y="1073"/>
                      </a:lnTo>
                      <a:cubicBezTo>
                        <a:pt x="4255" y="767"/>
                        <a:pt x="3538" y="-94"/>
                        <a:pt x="2589" y="9"/>
                      </a:cubicBezTo>
                      <a:cubicBezTo>
                        <a:pt x="1384" y="96"/>
                        <a:pt x="97" y="1219"/>
                        <a:pt x="2" y="3305"/>
                      </a:cubicBezTo>
                      <a:cubicBezTo>
                        <a:pt x="-52" y="4938"/>
                        <a:pt x="1004" y="5289"/>
                        <a:pt x="1437" y="5346"/>
                      </a:cubicBezTo>
                      <a:cubicBezTo>
                        <a:pt x="1384" y="5842"/>
                        <a:pt x="1343" y="6616"/>
                        <a:pt x="1587" y="7476"/>
                      </a:cubicBezTo>
                      <a:cubicBezTo>
                        <a:pt x="1976" y="8252"/>
                        <a:pt x="3319" y="9779"/>
                        <a:pt x="3773" y="10000"/>
                      </a:cubicBezTo>
                      <a:cubicBezTo>
                        <a:pt x="4071" y="9445"/>
                        <a:pt x="4324" y="9129"/>
                        <a:pt x="4310" y="8803"/>
                      </a:cubicBezTo>
                      <a:cubicBezTo>
                        <a:pt x="4295" y="8478"/>
                        <a:pt x="3876" y="8847"/>
                        <a:pt x="3687" y="8045"/>
                      </a:cubicBezTo>
                      <a:cubicBezTo>
                        <a:pt x="3496" y="7272"/>
                        <a:pt x="4066" y="5697"/>
                        <a:pt x="5068" y="5945"/>
                      </a:cubicBezTo>
                      <a:cubicBezTo>
                        <a:pt x="6031" y="6207"/>
                        <a:pt x="6071" y="7024"/>
                        <a:pt x="6071" y="7024"/>
                      </a:cubicBezTo>
                      <a:cubicBezTo>
                        <a:pt x="9187" y="5492"/>
                        <a:pt x="10000" y="2954"/>
                        <a:pt x="10000" y="2954"/>
                      </a:cubicBezTo>
                      <a:cubicBezTo>
                        <a:pt x="7981" y="213"/>
                        <a:pt x="5502" y="708"/>
                        <a:pt x="4444" y="1073"/>
                      </a:cubicBezTo>
                    </a:path>
                  </a:pathLst>
                </a:custGeom>
                <a:solidFill>
                  <a:srgbClr val="C01818"/>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350"/>
                </a:p>
              </p:txBody>
            </p:sp>
          </p:grpSp>
          <p:sp>
            <p:nvSpPr>
              <p:cNvPr id="127" name="Freeform 556">
                <a:extLst>
                  <a:ext uri="{FF2B5EF4-FFF2-40B4-BE49-F238E27FC236}">
                    <a16:creationId xmlns:a16="http://schemas.microsoft.com/office/drawing/2014/main" xmlns="" id="{04D196E1-97D9-4D4F-987B-4975DF5F7161}"/>
                  </a:ext>
                </a:extLst>
              </p:cNvPr>
              <p:cNvSpPr>
                <a:spLocks noChangeArrowheads="1"/>
              </p:cNvSpPr>
              <p:nvPr/>
            </p:nvSpPr>
            <p:spPr bwMode="auto">
              <a:xfrm flipH="1">
                <a:off x="5691182" y="1206962"/>
                <a:ext cx="516210" cy="646856"/>
              </a:xfrm>
              <a:custGeom>
                <a:avLst/>
                <a:gdLst>
                  <a:gd name="T0" fmla="*/ 708 w 716"/>
                  <a:gd name="T1" fmla="*/ 527 h 896"/>
                  <a:gd name="T2" fmla="*/ 708 w 716"/>
                  <a:gd name="T3" fmla="*/ 527 h 896"/>
                  <a:gd name="T4" fmla="*/ 694 w 716"/>
                  <a:gd name="T5" fmla="*/ 502 h 896"/>
                  <a:gd name="T6" fmla="*/ 694 w 716"/>
                  <a:gd name="T7" fmla="*/ 502 h 896"/>
                  <a:gd name="T8" fmla="*/ 652 w 716"/>
                  <a:gd name="T9" fmla="*/ 442 h 896"/>
                  <a:gd name="T10" fmla="*/ 624 w 716"/>
                  <a:gd name="T11" fmla="*/ 400 h 896"/>
                  <a:gd name="T12" fmla="*/ 662 w 716"/>
                  <a:gd name="T13" fmla="*/ 344 h 896"/>
                  <a:gd name="T14" fmla="*/ 659 w 716"/>
                  <a:gd name="T15" fmla="*/ 334 h 896"/>
                  <a:gd name="T16" fmla="*/ 521 w 716"/>
                  <a:gd name="T17" fmla="*/ 127 h 896"/>
                  <a:gd name="T18" fmla="*/ 204 w 716"/>
                  <a:gd name="T19" fmla="*/ 39 h 896"/>
                  <a:gd name="T20" fmla="*/ 3 w 716"/>
                  <a:gd name="T21" fmla="*/ 295 h 896"/>
                  <a:gd name="T22" fmla="*/ 35 w 716"/>
                  <a:gd name="T23" fmla="*/ 446 h 896"/>
                  <a:gd name="T24" fmla="*/ 56 w 716"/>
                  <a:gd name="T25" fmla="*/ 488 h 896"/>
                  <a:gd name="T26" fmla="*/ 95 w 716"/>
                  <a:gd name="T27" fmla="*/ 867 h 896"/>
                  <a:gd name="T28" fmla="*/ 91 w 716"/>
                  <a:gd name="T29" fmla="*/ 895 h 896"/>
                  <a:gd name="T30" fmla="*/ 468 w 716"/>
                  <a:gd name="T31" fmla="*/ 895 h 896"/>
                  <a:gd name="T32" fmla="*/ 479 w 716"/>
                  <a:gd name="T33" fmla="*/ 737 h 896"/>
                  <a:gd name="T34" fmla="*/ 599 w 716"/>
                  <a:gd name="T35" fmla="*/ 748 h 896"/>
                  <a:gd name="T36" fmla="*/ 634 w 716"/>
                  <a:gd name="T37" fmla="*/ 569 h 896"/>
                  <a:gd name="T38" fmla="*/ 694 w 716"/>
                  <a:gd name="T39" fmla="*/ 562 h 896"/>
                  <a:gd name="T40" fmla="*/ 712 w 716"/>
                  <a:gd name="T41" fmla="*/ 548 h 896"/>
                  <a:gd name="T42" fmla="*/ 708 w 716"/>
                  <a:gd name="T43" fmla="*/ 527 h 896"/>
                  <a:gd name="T44" fmla="*/ 599 w 716"/>
                  <a:gd name="T45" fmla="*/ 530 h 896"/>
                  <a:gd name="T46" fmla="*/ 599 w 716"/>
                  <a:gd name="T47" fmla="*/ 530 h 896"/>
                  <a:gd name="T48" fmla="*/ 567 w 716"/>
                  <a:gd name="T49" fmla="*/ 702 h 896"/>
                  <a:gd name="T50" fmla="*/ 437 w 716"/>
                  <a:gd name="T51" fmla="*/ 691 h 896"/>
                  <a:gd name="T52" fmla="*/ 430 w 716"/>
                  <a:gd name="T53" fmla="*/ 853 h 896"/>
                  <a:gd name="T54" fmla="*/ 141 w 716"/>
                  <a:gd name="T55" fmla="*/ 853 h 896"/>
                  <a:gd name="T56" fmla="*/ 91 w 716"/>
                  <a:gd name="T57" fmla="*/ 467 h 896"/>
                  <a:gd name="T58" fmla="*/ 70 w 716"/>
                  <a:gd name="T59" fmla="*/ 428 h 896"/>
                  <a:gd name="T60" fmla="*/ 46 w 716"/>
                  <a:gd name="T61" fmla="*/ 309 h 896"/>
                  <a:gd name="T62" fmla="*/ 243 w 716"/>
                  <a:gd name="T63" fmla="*/ 71 h 896"/>
                  <a:gd name="T64" fmla="*/ 490 w 716"/>
                  <a:gd name="T65" fmla="*/ 155 h 896"/>
                  <a:gd name="T66" fmla="*/ 616 w 716"/>
                  <a:gd name="T67" fmla="*/ 341 h 896"/>
                  <a:gd name="T68" fmla="*/ 571 w 716"/>
                  <a:gd name="T69" fmla="*/ 400 h 896"/>
                  <a:gd name="T70" fmla="*/ 581 w 716"/>
                  <a:gd name="T71" fmla="*/ 414 h 896"/>
                  <a:gd name="T72" fmla="*/ 581 w 716"/>
                  <a:gd name="T73" fmla="*/ 414 h 896"/>
                  <a:gd name="T74" fmla="*/ 655 w 716"/>
                  <a:gd name="T75" fmla="*/ 523 h 896"/>
                  <a:gd name="T76" fmla="*/ 613 w 716"/>
                  <a:gd name="T77" fmla="*/ 530 h 896"/>
                  <a:gd name="T78" fmla="*/ 613 w 716"/>
                  <a:gd name="T79" fmla="*/ 530 h 896"/>
                  <a:gd name="T80" fmla="*/ 599 w 716"/>
                  <a:gd name="T81" fmla="*/ 530 h 8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16" h="896">
                    <a:moveTo>
                      <a:pt x="708" y="527"/>
                    </a:moveTo>
                    <a:lnTo>
                      <a:pt x="708" y="527"/>
                    </a:lnTo>
                    <a:cubicBezTo>
                      <a:pt x="694" y="502"/>
                      <a:pt x="694" y="502"/>
                      <a:pt x="694" y="502"/>
                    </a:cubicBezTo>
                    <a:lnTo>
                      <a:pt x="694" y="502"/>
                    </a:lnTo>
                    <a:cubicBezTo>
                      <a:pt x="652" y="442"/>
                      <a:pt x="652" y="442"/>
                      <a:pt x="652" y="442"/>
                    </a:cubicBezTo>
                    <a:cubicBezTo>
                      <a:pt x="624" y="400"/>
                      <a:pt x="624" y="400"/>
                      <a:pt x="624" y="400"/>
                    </a:cubicBezTo>
                    <a:cubicBezTo>
                      <a:pt x="662" y="344"/>
                      <a:pt x="662" y="344"/>
                      <a:pt x="662" y="344"/>
                    </a:cubicBezTo>
                    <a:cubicBezTo>
                      <a:pt x="659" y="334"/>
                      <a:pt x="659" y="334"/>
                      <a:pt x="659" y="334"/>
                    </a:cubicBezTo>
                    <a:cubicBezTo>
                      <a:pt x="655" y="327"/>
                      <a:pt x="588" y="193"/>
                      <a:pt x="521" y="127"/>
                    </a:cubicBezTo>
                    <a:cubicBezTo>
                      <a:pt x="430" y="35"/>
                      <a:pt x="317" y="0"/>
                      <a:pt x="204" y="39"/>
                    </a:cubicBezTo>
                    <a:cubicBezTo>
                      <a:pt x="95" y="78"/>
                      <a:pt x="14" y="179"/>
                      <a:pt x="3" y="295"/>
                    </a:cubicBezTo>
                    <a:cubicBezTo>
                      <a:pt x="0" y="348"/>
                      <a:pt x="10" y="397"/>
                      <a:pt x="35" y="446"/>
                    </a:cubicBezTo>
                    <a:cubicBezTo>
                      <a:pt x="42" y="460"/>
                      <a:pt x="49" y="474"/>
                      <a:pt x="56" y="488"/>
                    </a:cubicBezTo>
                    <a:cubicBezTo>
                      <a:pt x="98" y="562"/>
                      <a:pt x="141" y="639"/>
                      <a:pt x="95" y="867"/>
                    </a:cubicBezTo>
                    <a:cubicBezTo>
                      <a:pt x="91" y="895"/>
                      <a:pt x="91" y="895"/>
                      <a:pt x="91" y="895"/>
                    </a:cubicBezTo>
                    <a:cubicBezTo>
                      <a:pt x="468" y="895"/>
                      <a:pt x="468" y="895"/>
                      <a:pt x="468" y="895"/>
                    </a:cubicBezTo>
                    <a:cubicBezTo>
                      <a:pt x="479" y="737"/>
                      <a:pt x="479" y="737"/>
                      <a:pt x="479" y="737"/>
                    </a:cubicBezTo>
                    <a:cubicBezTo>
                      <a:pt x="599" y="748"/>
                      <a:pt x="599" y="748"/>
                      <a:pt x="599" y="748"/>
                    </a:cubicBezTo>
                    <a:cubicBezTo>
                      <a:pt x="634" y="569"/>
                      <a:pt x="634" y="569"/>
                      <a:pt x="634" y="569"/>
                    </a:cubicBezTo>
                    <a:cubicBezTo>
                      <a:pt x="694" y="562"/>
                      <a:pt x="694" y="562"/>
                      <a:pt x="694" y="562"/>
                    </a:cubicBezTo>
                    <a:cubicBezTo>
                      <a:pt x="701" y="558"/>
                      <a:pt x="708" y="555"/>
                      <a:pt x="712" y="548"/>
                    </a:cubicBezTo>
                    <a:cubicBezTo>
                      <a:pt x="715" y="541"/>
                      <a:pt x="715" y="534"/>
                      <a:pt x="708" y="527"/>
                    </a:cubicBezTo>
                    <a:close/>
                    <a:moveTo>
                      <a:pt x="599" y="530"/>
                    </a:moveTo>
                    <a:lnTo>
                      <a:pt x="599" y="530"/>
                    </a:lnTo>
                    <a:cubicBezTo>
                      <a:pt x="567" y="702"/>
                      <a:pt x="567" y="702"/>
                      <a:pt x="567" y="702"/>
                    </a:cubicBezTo>
                    <a:cubicBezTo>
                      <a:pt x="437" y="691"/>
                      <a:pt x="437" y="691"/>
                      <a:pt x="437" y="691"/>
                    </a:cubicBezTo>
                    <a:cubicBezTo>
                      <a:pt x="430" y="853"/>
                      <a:pt x="430" y="853"/>
                      <a:pt x="430" y="853"/>
                    </a:cubicBezTo>
                    <a:cubicBezTo>
                      <a:pt x="141" y="853"/>
                      <a:pt x="141" y="853"/>
                      <a:pt x="141" y="853"/>
                    </a:cubicBezTo>
                    <a:cubicBezTo>
                      <a:pt x="183" y="625"/>
                      <a:pt x="134" y="541"/>
                      <a:pt x="91" y="467"/>
                    </a:cubicBezTo>
                    <a:cubicBezTo>
                      <a:pt x="84" y="453"/>
                      <a:pt x="77" y="442"/>
                      <a:pt x="70" y="428"/>
                    </a:cubicBezTo>
                    <a:cubicBezTo>
                      <a:pt x="53" y="390"/>
                      <a:pt x="46" y="351"/>
                      <a:pt x="46" y="309"/>
                    </a:cubicBezTo>
                    <a:cubicBezTo>
                      <a:pt x="49" y="197"/>
                      <a:pt x="134" y="99"/>
                      <a:pt x="243" y="71"/>
                    </a:cubicBezTo>
                    <a:cubicBezTo>
                      <a:pt x="356" y="46"/>
                      <a:pt x="440" y="106"/>
                      <a:pt x="490" y="155"/>
                    </a:cubicBezTo>
                    <a:cubicBezTo>
                      <a:pt x="542" y="207"/>
                      <a:pt x="599" y="309"/>
                      <a:pt x="616" y="341"/>
                    </a:cubicBezTo>
                    <a:cubicBezTo>
                      <a:pt x="571" y="400"/>
                      <a:pt x="571" y="400"/>
                      <a:pt x="571" y="400"/>
                    </a:cubicBezTo>
                    <a:cubicBezTo>
                      <a:pt x="581" y="414"/>
                      <a:pt x="581" y="414"/>
                      <a:pt x="581" y="414"/>
                    </a:cubicBezTo>
                    <a:lnTo>
                      <a:pt x="581" y="414"/>
                    </a:lnTo>
                    <a:cubicBezTo>
                      <a:pt x="655" y="523"/>
                      <a:pt x="655" y="523"/>
                      <a:pt x="655" y="523"/>
                    </a:cubicBezTo>
                    <a:cubicBezTo>
                      <a:pt x="613" y="530"/>
                      <a:pt x="613" y="530"/>
                      <a:pt x="613" y="530"/>
                    </a:cubicBezTo>
                    <a:lnTo>
                      <a:pt x="613" y="530"/>
                    </a:lnTo>
                    <a:lnTo>
                      <a:pt x="599" y="530"/>
                    </a:lnTo>
                    <a:close/>
                  </a:path>
                </a:pathLst>
              </a:custGeom>
              <a:solidFill>
                <a:srgbClr val="C01818"/>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350"/>
              </a:p>
            </p:txBody>
          </p:sp>
        </p:grpSp>
        <p:sp>
          <p:nvSpPr>
            <p:cNvPr id="94" name="Freeform 605">
              <a:extLst>
                <a:ext uri="{FF2B5EF4-FFF2-40B4-BE49-F238E27FC236}">
                  <a16:creationId xmlns:a16="http://schemas.microsoft.com/office/drawing/2014/main" xmlns="" id="{93C03A0F-93AE-4B47-8C69-6F7796AFF477}"/>
                </a:ext>
              </a:extLst>
            </p:cNvPr>
            <p:cNvSpPr>
              <a:spLocks noChangeArrowheads="1"/>
            </p:cNvSpPr>
            <p:nvPr/>
          </p:nvSpPr>
          <p:spPr bwMode="auto">
            <a:xfrm flipH="1">
              <a:off x="6326528" y="3601798"/>
              <a:ext cx="78808" cy="132989"/>
            </a:xfrm>
            <a:custGeom>
              <a:avLst/>
              <a:gdLst>
                <a:gd name="T0" fmla="*/ 14 w 142"/>
                <a:gd name="T1" fmla="*/ 237 h 238"/>
                <a:gd name="T2" fmla="*/ 14 w 142"/>
                <a:gd name="T3" fmla="*/ 237 h 238"/>
                <a:gd name="T4" fmla="*/ 0 w 142"/>
                <a:gd name="T5" fmla="*/ 199 h 238"/>
                <a:gd name="T6" fmla="*/ 81 w 142"/>
                <a:gd name="T7" fmla="*/ 126 h 238"/>
                <a:gd name="T8" fmla="*/ 85 w 142"/>
                <a:gd name="T9" fmla="*/ 14 h 238"/>
                <a:gd name="T10" fmla="*/ 127 w 142"/>
                <a:gd name="T11" fmla="*/ 0 h 238"/>
                <a:gd name="T12" fmla="*/ 120 w 142"/>
                <a:gd name="T13" fmla="*/ 143 h 238"/>
                <a:gd name="T14" fmla="*/ 14 w 142"/>
                <a:gd name="T15" fmla="*/ 237 h 2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2" h="238">
                  <a:moveTo>
                    <a:pt x="14" y="237"/>
                  </a:moveTo>
                  <a:lnTo>
                    <a:pt x="14" y="237"/>
                  </a:lnTo>
                  <a:cubicBezTo>
                    <a:pt x="0" y="199"/>
                    <a:pt x="0" y="199"/>
                    <a:pt x="0" y="199"/>
                  </a:cubicBezTo>
                  <a:cubicBezTo>
                    <a:pt x="35" y="185"/>
                    <a:pt x="64" y="161"/>
                    <a:pt x="81" y="126"/>
                  </a:cubicBezTo>
                  <a:cubicBezTo>
                    <a:pt x="99" y="91"/>
                    <a:pt x="99" y="53"/>
                    <a:pt x="85" y="14"/>
                  </a:cubicBezTo>
                  <a:cubicBezTo>
                    <a:pt x="127" y="0"/>
                    <a:pt x="127" y="0"/>
                    <a:pt x="127" y="0"/>
                  </a:cubicBezTo>
                  <a:cubicBezTo>
                    <a:pt x="141" y="49"/>
                    <a:pt x="141" y="98"/>
                    <a:pt x="120" y="143"/>
                  </a:cubicBezTo>
                  <a:cubicBezTo>
                    <a:pt x="99" y="189"/>
                    <a:pt x="60" y="220"/>
                    <a:pt x="14" y="237"/>
                  </a:cubicBezTo>
                </a:path>
              </a:pathLst>
            </a:custGeom>
            <a:solidFill>
              <a:srgbClr val="C01818"/>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350"/>
            </a:p>
          </p:txBody>
        </p:sp>
        <p:sp>
          <p:nvSpPr>
            <p:cNvPr id="95" name="Freeform 606">
              <a:extLst>
                <a:ext uri="{FF2B5EF4-FFF2-40B4-BE49-F238E27FC236}">
                  <a16:creationId xmlns:a16="http://schemas.microsoft.com/office/drawing/2014/main" xmlns="" id="{D117EECB-7599-9241-B141-39C79A08BBBB}"/>
                </a:ext>
              </a:extLst>
            </p:cNvPr>
            <p:cNvSpPr>
              <a:spLocks noChangeArrowheads="1"/>
            </p:cNvSpPr>
            <p:nvPr/>
          </p:nvSpPr>
          <p:spPr bwMode="auto">
            <a:xfrm flipH="1">
              <a:off x="6370857" y="3619036"/>
              <a:ext cx="49255" cy="73883"/>
            </a:xfrm>
            <a:custGeom>
              <a:avLst/>
              <a:gdLst>
                <a:gd name="T0" fmla="*/ 14 w 86"/>
                <a:gd name="T1" fmla="*/ 133 h 134"/>
                <a:gd name="T2" fmla="*/ 14 w 86"/>
                <a:gd name="T3" fmla="*/ 133 h 134"/>
                <a:gd name="T4" fmla="*/ 0 w 86"/>
                <a:gd name="T5" fmla="*/ 94 h 134"/>
                <a:gd name="T6" fmla="*/ 35 w 86"/>
                <a:gd name="T7" fmla="*/ 63 h 134"/>
                <a:gd name="T8" fmla="*/ 35 w 86"/>
                <a:gd name="T9" fmla="*/ 14 h 134"/>
                <a:gd name="T10" fmla="*/ 74 w 86"/>
                <a:gd name="T11" fmla="*/ 0 h 134"/>
                <a:gd name="T12" fmla="*/ 70 w 86"/>
                <a:gd name="T13" fmla="*/ 80 h 134"/>
                <a:gd name="T14" fmla="*/ 14 w 86"/>
                <a:gd name="T15" fmla="*/ 133 h 1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6" h="134">
                  <a:moveTo>
                    <a:pt x="14" y="133"/>
                  </a:moveTo>
                  <a:lnTo>
                    <a:pt x="14" y="133"/>
                  </a:lnTo>
                  <a:cubicBezTo>
                    <a:pt x="0" y="94"/>
                    <a:pt x="0" y="94"/>
                    <a:pt x="0" y="94"/>
                  </a:cubicBezTo>
                  <a:cubicBezTo>
                    <a:pt x="14" y="87"/>
                    <a:pt x="28" y="77"/>
                    <a:pt x="35" y="63"/>
                  </a:cubicBezTo>
                  <a:cubicBezTo>
                    <a:pt x="42" y="49"/>
                    <a:pt x="42" y="32"/>
                    <a:pt x="35" y="14"/>
                  </a:cubicBezTo>
                  <a:cubicBezTo>
                    <a:pt x="74" y="0"/>
                    <a:pt x="74" y="0"/>
                    <a:pt x="74" y="0"/>
                  </a:cubicBezTo>
                  <a:cubicBezTo>
                    <a:pt x="85" y="28"/>
                    <a:pt x="85" y="56"/>
                    <a:pt x="70" y="80"/>
                  </a:cubicBezTo>
                  <a:cubicBezTo>
                    <a:pt x="60" y="105"/>
                    <a:pt x="39" y="122"/>
                    <a:pt x="14" y="133"/>
                  </a:cubicBezTo>
                </a:path>
              </a:pathLst>
            </a:custGeom>
            <a:solidFill>
              <a:srgbClr val="C01818"/>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350"/>
            </a:p>
          </p:txBody>
        </p:sp>
        <p:grpSp>
          <p:nvGrpSpPr>
            <p:cNvPr id="96" name="Group 95">
              <a:extLst>
                <a:ext uri="{FF2B5EF4-FFF2-40B4-BE49-F238E27FC236}">
                  <a16:creationId xmlns:a16="http://schemas.microsoft.com/office/drawing/2014/main" xmlns="" id="{E30BBBA7-61AD-2F45-A885-6813CB5EFCD0}"/>
                </a:ext>
              </a:extLst>
            </p:cNvPr>
            <p:cNvGrpSpPr/>
            <p:nvPr/>
          </p:nvGrpSpPr>
          <p:grpSpPr>
            <a:xfrm>
              <a:off x="7493713" y="3313327"/>
              <a:ext cx="566981" cy="456468"/>
              <a:chOff x="9991617" y="4417769"/>
              <a:chExt cx="755975" cy="608624"/>
            </a:xfrm>
          </p:grpSpPr>
          <p:grpSp>
            <p:nvGrpSpPr>
              <p:cNvPr id="119" name="Group 118">
                <a:extLst>
                  <a:ext uri="{FF2B5EF4-FFF2-40B4-BE49-F238E27FC236}">
                    <a16:creationId xmlns:a16="http://schemas.microsoft.com/office/drawing/2014/main" xmlns="" id="{BDFB176D-C850-AD42-A379-60C9F9481978}"/>
                  </a:ext>
                </a:extLst>
              </p:cNvPr>
              <p:cNvGrpSpPr/>
              <p:nvPr/>
            </p:nvGrpSpPr>
            <p:grpSpPr>
              <a:xfrm>
                <a:off x="9991617" y="4417769"/>
                <a:ext cx="755975" cy="608624"/>
                <a:chOff x="5057775" y="1693862"/>
                <a:chExt cx="374650" cy="301625"/>
              </a:xfrm>
            </p:grpSpPr>
            <p:sp>
              <p:nvSpPr>
                <p:cNvPr id="121" name="Freeform 920">
                  <a:extLst>
                    <a:ext uri="{FF2B5EF4-FFF2-40B4-BE49-F238E27FC236}">
                      <a16:creationId xmlns:a16="http://schemas.microsoft.com/office/drawing/2014/main" xmlns="" id="{587D9A07-D77B-4C42-AEA4-8ECF3C81206A}"/>
                    </a:ext>
                  </a:extLst>
                </p:cNvPr>
                <p:cNvSpPr>
                  <a:spLocks noChangeArrowheads="1"/>
                </p:cNvSpPr>
                <p:nvPr/>
              </p:nvSpPr>
              <p:spPr bwMode="auto">
                <a:xfrm>
                  <a:off x="5065713" y="1703387"/>
                  <a:ext cx="357187" cy="239712"/>
                </a:xfrm>
                <a:custGeom>
                  <a:avLst/>
                  <a:gdLst>
                    <a:gd name="T0" fmla="*/ 991 w 992"/>
                    <a:gd name="T1" fmla="*/ 664 h 665"/>
                    <a:gd name="T2" fmla="*/ 0 w 992"/>
                    <a:gd name="T3" fmla="*/ 664 h 665"/>
                    <a:gd name="T4" fmla="*/ 0 w 992"/>
                    <a:gd name="T5" fmla="*/ 0 h 665"/>
                    <a:gd name="T6" fmla="*/ 991 w 992"/>
                    <a:gd name="T7" fmla="*/ 0 h 665"/>
                    <a:gd name="T8" fmla="*/ 991 w 992"/>
                    <a:gd name="T9" fmla="*/ 664 h 665"/>
                  </a:gdLst>
                  <a:ahLst/>
                  <a:cxnLst>
                    <a:cxn ang="0">
                      <a:pos x="T0" y="T1"/>
                    </a:cxn>
                    <a:cxn ang="0">
                      <a:pos x="T2" y="T3"/>
                    </a:cxn>
                    <a:cxn ang="0">
                      <a:pos x="T4" y="T5"/>
                    </a:cxn>
                    <a:cxn ang="0">
                      <a:pos x="T6" y="T7"/>
                    </a:cxn>
                    <a:cxn ang="0">
                      <a:pos x="T8" y="T9"/>
                    </a:cxn>
                  </a:cxnLst>
                  <a:rect l="0" t="0" r="r" b="b"/>
                  <a:pathLst>
                    <a:path w="992" h="665">
                      <a:moveTo>
                        <a:pt x="991" y="664"/>
                      </a:moveTo>
                      <a:lnTo>
                        <a:pt x="0" y="664"/>
                      </a:lnTo>
                      <a:lnTo>
                        <a:pt x="0" y="0"/>
                      </a:lnTo>
                      <a:lnTo>
                        <a:pt x="991" y="0"/>
                      </a:lnTo>
                      <a:lnTo>
                        <a:pt x="991" y="664"/>
                      </a:lnTo>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350"/>
                </a:p>
              </p:txBody>
            </p:sp>
            <p:sp>
              <p:nvSpPr>
                <p:cNvPr id="122" name="Freeform 921">
                  <a:extLst>
                    <a:ext uri="{FF2B5EF4-FFF2-40B4-BE49-F238E27FC236}">
                      <a16:creationId xmlns:a16="http://schemas.microsoft.com/office/drawing/2014/main" xmlns="" id="{4757526A-4614-E44A-931B-D23918F2FA39}"/>
                    </a:ext>
                  </a:extLst>
                </p:cNvPr>
                <p:cNvSpPr>
                  <a:spLocks noChangeArrowheads="1"/>
                </p:cNvSpPr>
                <p:nvPr/>
              </p:nvSpPr>
              <p:spPr bwMode="auto">
                <a:xfrm>
                  <a:off x="5065713" y="1703387"/>
                  <a:ext cx="357187" cy="239712"/>
                </a:xfrm>
                <a:custGeom>
                  <a:avLst/>
                  <a:gdLst>
                    <a:gd name="T0" fmla="*/ 991 w 992"/>
                    <a:gd name="T1" fmla="*/ 664 h 665"/>
                    <a:gd name="T2" fmla="*/ 0 w 992"/>
                    <a:gd name="T3" fmla="*/ 664 h 665"/>
                    <a:gd name="T4" fmla="*/ 0 w 992"/>
                    <a:gd name="T5" fmla="*/ 0 h 665"/>
                    <a:gd name="T6" fmla="*/ 991 w 992"/>
                    <a:gd name="T7" fmla="*/ 0 h 665"/>
                    <a:gd name="T8" fmla="*/ 991 w 992"/>
                    <a:gd name="T9" fmla="*/ 664 h 665"/>
                  </a:gdLst>
                  <a:ahLst/>
                  <a:cxnLst>
                    <a:cxn ang="0">
                      <a:pos x="T0" y="T1"/>
                    </a:cxn>
                    <a:cxn ang="0">
                      <a:pos x="T2" y="T3"/>
                    </a:cxn>
                    <a:cxn ang="0">
                      <a:pos x="T4" y="T5"/>
                    </a:cxn>
                    <a:cxn ang="0">
                      <a:pos x="T6" y="T7"/>
                    </a:cxn>
                    <a:cxn ang="0">
                      <a:pos x="T8" y="T9"/>
                    </a:cxn>
                  </a:cxnLst>
                  <a:rect l="0" t="0" r="r" b="b"/>
                  <a:pathLst>
                    <a:path w="992" h="665">
                      <a:moveTo>
                        <a:pt x="991" y="664"/>
                      </a:moveTo>
                      <a:lnTo>
                        <a:pt x="0" y="664"/>
                      </a:lnTo>
                      <a:lnTo>
                        <a:pt x="0" y="0"/>
                      </a:lnTo>
                      <a:lnTo>
                        <a:pt x="991" y="0"/>
                      </a:lnTo>
                      <a:lnTo>
                        <a:pt x="991" y="664"/>
                      </a:lnTo>
                    </a:path>
                  </a:pathLst>
                </a:custGeom>
                <a:solidFill>
                  <a:srgbClr val="FFFFFF"/>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350"/>
                </a:p>
              </p:txBody>
            </p:sp>
            <p:sp>
              <p:nvSpPr>
                <p:cNvPr id="123" name="Freeform 922">
                  <a:extLst>
                    <a:ext uri="{FF2B5EF4-FFF2-40B4-BE49-F238E27FC236}">
                      <a16:creationId xmlns:a16="http://schemas.microsoft.com/office/drawing/2014/main" xmlns="" id="{47418FA6-D19A-3C46-A679-E29F768AF7F5}"/>
                    </a:ext>
                  </a:extLst>
                </p:cNvPr>
                <p:cNvSpPr>
                  <a:spLocks noChangeArrowheads="1"/>
                </p:cNvSpPr>
                <p:nvPr/>
              </p:nvSpPr>
              <p:spPr bwMode="auto">
                <a:xfrm>
                  <a:off x="5245100" y="1703387"/>
                  <a:ext cx="177800" cy="239712"/>
                </a:xfrm>
                <a:custGeom>
                  <a:avLst/>
                  <a:gdLst>
                    <a:gd name="T0" fmla="*/ 495 w 496"/>
                    <a:gd name="T1" fmla="*/ 0 h 665"/>
                    <a:gd name="T2" fmla="*/ 0 w 496"/>
                    <a:gd name="T3" fmla="*/ 0 h 665"/>
                    <a:gd name="T4" fmla="*/ 0 w 496"/>
                    <a:gd name="T5" fmla="*/ 664 h 665"/>
                    <a:gd name="T6" fmla="*/ 495 w 496"/>
                    <a:gd name="T7" fmla="*/ 664 h 665"/>
                    <a:gd name="T8" fmla="*/ 495 w 496"/>
                    <a:gd name="T9" fmla="*/ 0 h 665"/>
                  </a:gdLst>
                  <a:ahLst/>
                  <a:cxnLst>
                    <a:cxn ang="0">
                      <a:pos x="T0" y="T1"/>
                    </a:cxn>
                    <a:cxn ang="0">
                      <a:pos x="T2" y="T3"/>
                    </a:cxn>
                    <a:cxn ang="0">
                      <a:pos x="T4" y="T5"/>
                    </a:cxn>
                    <a:cxn ang="0">
                      <a:pos x="T6" y="T7"/>
                    </a:cxn>
                    <a:cxn ang="0">
                      <a:pos x="T8" y="T9"/>
                    </a:cxn>
                  </a:cxnLst>
                  <a:rect l="0" t="0" r="r" b="b"/>
                  <a:pathLst>
                    <a:path w="496" h="665">
                      <a:moveTo>
                        <a:pt x="495" y="0"/>
                      </a:moveTo>
                      <a:lnTo>
                        <a:pt x="0" y="0"/>
                      </a:lnTo>
                      <a:lnTo>
                        <a:pt x="0" y="664"/>
                      </a:lnTo>
                      <a:lnTo>
                        <a:pt x="495" y="664"/>
                      </a:lnTo>
                      <a:lnTo>
                        <a:pt x="495" y="0"/>
                      </a:lnTo>
                    </a:path>
                  </a:pathLst>
                </a:custGeom>
                <a:solidFill>
                  <a:srgbClr val="D9D9D9"/>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350"/>
                </a:p>
              </p:txBody>
            </p:sp>
            <p:sp>
              <p:nvSpPr>
                <p:cNvPr id="124" name="Freeform 923">
                  <a:extLst>
                    <a:ext uri="{FF2B5EF4-FFF2-40B4-BE49-F238E27FC236}">
                      <a16:creationId xmlns:a16="http://schemas.microsoft.com/office/drawing/2014/main" xmlns="" id="{CE59E70A-3EA0-A34B-B4B5-9AC0D3EFA8E6}"/>
                    </a:ext>
                  </a:extLst>
                </p:cNvPr>
                <p:cNvSpPr>
                  <a:spLocks noChangeArrowheads="1"/>
                </p:cNvSpPr>
                <p:nvPr/>
              </p:nvSpPr>
              <p:spPr bwMode="auto">
                <a:xfrm>
                  <a:off x="5245100" y="1703387"/>
                  <a:ext cx="177800" cy="239712"/>
                </a:xfrm>
                <a:custGeom>
                  <a:avLst/>
                  <a:gdLst>
                    <a:gd name="T0" fmla="*/ 495 w 496"/>
                    <a:gd name="T1" fmla="*/ 0 h 665"/>
                    <a:gd name="T2" fmla="*/ 0 w 496"/>
                    <a:gd name="T3" fmla="*/ 0 h 665"/>
                    <a:gd name="T4" fmla="*/ 0 w 496"/>
                    <a:gd name="T5" fmla="*/ 664 h 665"/>
                    <a:gd name="T6" fmla="*/ 495 w 496"/>
                    <a:gd name="T7" fmla="*/ 664 h 665"/>
                    <a:gd name="T8" fmla="*/ 495 w 496"/>
                    <a:gd name="T9" fmla="*/ 0 h 665"/>
                  </a:gdLst>
                  <a:ahLst/>
                  <a:cxnLst>
                    <a:cxn ang="0">
                      <a:pos x="T0" y="T1"/>
                    </a:cxn>
                    <a:cxn ang="0">
                      <a:pos x="T2" y="T3"/>
                    </a:cxn>
                    <a:cxn ang="0">
                      <a:pos x="T4" y="T5"/>
                    </a:cxn>
                    <a:cxn ang="0">
                      <a:pos x="T6" y="T7"/>
                    </a:cxn>
                    <a:cxn ang="0">
                      <a:pos x="T8" y="T9"/>
                    </a:cxn>
                  </a:cxnLst>
                  <a:rect l="0" t="0" r="r" b="b"/>
                  <a:pathLst>
                    <a:path w="496" h="665">
                      <a:moveTo>
                        <a:pt x="495" y="0"/>
                      </a:moveTo>
                      <a:lnTo>
                        <a:pt x="0" y="0"/>
                      </a:lnTo>
                      <a:lnTo>
                        <a:pt x="0" y="664"/>
                      </a:lnTo>
                      <a:lnTo>
                        <a:pt x="495" y="664"/>
                      </a:lnTo>
                      <a:lnTo>
                        <a:pt x="495" y="0"/>
                      </a:lnTo>
                    </a:path>
                  </a:pathLst>
                </a:custGeom>
                <a:solidFill>
                  <a:srgbClr val="D9D9D9"/>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350"/>
                </a:p>
              </p:txBody>
            </p:sp>
            <p:sp>
              <p:nvSpPr>
                <p:cNvPr id="125" name="Freeform 924">
                  <a:extLst>
                    <a:ext uri="{FF2B5EF4-FFF2-40B4-BE49-F238E27FC236}">
                      <a16:creationId xmlns:a16="http://schemas.microsoft.com/office/drawing/2014/main" xmlns="" id="{56C07160-C9BB-7746-B89B-0458B4A71215}"/>
                    </a:ext>
                  </a:extLst>
                </p:cNvPr>
                <p:cNvSpPr>
                  <a:spLocks noChangeArrowheads="1"/>
                </p:cNvSpPr>
                <p:nvPr/>
              </p:nvSpPr>
              <p:spPr bwMode="auto">
                <a:xfrm>
                  <a:off x="5057775" y="1693862"/>
                  <a:ext cx="374650" cy="301625"/>
                </a:xfrm>
                <a:custGeom>
                  <a:avLst/>
                  <a:gdLst>
                    <a:gd name="T0" fmla="*/ 1041 w 1042"/>
                    <a:gd name="T1" fmla="*/ 712 h 839"/>
                    <a:gd name="T2" fmla="*/ 1041 w 1042"/>
                    <a:gd name="T3" fmla="*/ 0 h 839"/>
                    <a:gd name="T4" fmla="*/ 0 w 1042"/>
                    <a:gd name="T5" fmla="*/ 0 h 839"/>
                    <a:gd name="T6" fmla="*/ 0 w 1042"/>
                    <a:gd name="T7" fmla="*/ 712 h 839"/>
                    <a:gd name="T8" fmla="*/ 348 w 1042"/>
                    <a:gd name="T9" fmla="*/ 712 h 839"/>
                    <a:gd name="T10" fmla="*/ 348 w 1042"/>
                    <a:gd name="T11" fmla="*/ 789 h 839"/>
                    <a:gd name="T12" fmla="*/ 254 w 1042"/>
                    <a:gd name="T13" fmla="*/ 789 h 839"/>
                    <a:gd name="T14" fmla="*/ 254 w 1042"/>
                    <a:gd name="T15" fmla="*/ 838 h 839"/>
                    <a:gd name="T16" fmla="*/ 787 w 1042"/>
                    <a:gd name="T17" fmla="*/ 838 h 839"/>
                    <a:gd name="T18" fmla="*/ 787 w 1042"/>
                    <a:gd name="T19" fmla="*/ 789 h 839"/>
                    <a:gd name="T20" fmla="*/ 689 w 1042"/>
                    <a:gd name="T21" fmla="*/ 789 h 839"/>
                    <a:gd name="T22" fmla="*/ 689 w 1042"/>
                    <a:gd name="T23" fmla="*/ 712 h 839"/>
                    <a:gd name="T24" fmla="*/ 1041 w 1042"/>
                    <a:gd name="T25" fmla="*/ 712 h 839"/>
                    <a:gd name="T26" fmla="*/ 45 w 1042"/>
                    <a:gd name="T27" fmla="*/ 49 h 839"/>
                    <a:gd name="T28" fmla="*/ 992 w 1042"/>
                    <a:gd name="T29" fmla="*/ 49 h 839"/>
                    <a:gd name="T30" fmla="*/ 992 w 1042"/>
                    <a:gd name="T31" fmla="*/ 664 h 839"/>
                    <a:gd name="T32" fmla="*/ 45 w 1042"/>
                    <a:gd name="T33" fmla="*/ 664 h 839"/>
                    <a:gd name="T34" fmla="*/ 45 w 1042"/>
                    <a:gd name="T35" fmla="*/ 49 h 8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42" h="839">
                      <a:moveTo>
                        <a:pt x="1041" y="712"/>
                      </a:moveTo>
                      <a:lnTo>
                        <a:pt x="1041" y="0"/>
                      </a:lnTo>
                      <a:lnTo>
                        <a:pt x="0" y="0"/>
                      </a:lnTo>
                      <a:lnTo>
                        <a:pt x="0" y="712"/>
                      </a:lnTo>
                      <a:lnTo>
                        <a:pt x="348" y="712"/>
                      </a:lnTo>
                      <a:lnTo>
                        <a:pt x="348" y="789"/>
                      </a:lnTo>
                      <a:lnTo>
                        <a:pt x="254" y="789"/>
                      </a:lnTo>
                      <a:lnTo>
                        <a:pt x="254" y="838"/>
                      </a:lnTo>
                      <a:lnTo>
                        <a:pt x="787" y="838"/>
                      </a:lnTo>
                      <a:lnTo>
                        <a:pt x="787" y="789"/>
                      </a:lnTo>
                      <a:lnTo>
                        <a:pt x="689" y="789"/>
                      </a:lnTo>
                      <a:lnTo>
                        <a:pt x="689" y="712"/>
                      </a:lnTo>
                      <a:lnTo>
                        <a:pt x="1041" y="712"/>
                      </a:lnTo>
                      <a:close/>
                      <a:moveTo>
                        <a:pt x="45" y="49"/>
                      </a:moveTo>
                      <a:lnTo>
                        <a:pt x="992" y="49"/>
                      </a:lnTo>
                      <a:lnTo>
                        <a:pt x="992" y="664"/>
                      </a:lnTo>
                      <a:lnTo>
                        <a:pt x="45" y="664"/>
                      </a:lnTo>
                      <a:lnTo>
                        <a:pt x="45" y="49"/>
                      </a:lnTo>
                      <a:close/>
                    </a:path>
                  </a:pathLst>
                </a:custGeom>
                <a:solidFill>
                  <a:srgbClr val="C01818"/>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350"/>
                </a:p>
              </p:txBody>
            </p:sp>
          </p:grpSp>
          <p:sp>
            <p:nvSpPr>
              <p:cNvPr id="120" name="Freeform 30">
                <a:extLst>
                  <a:ext uri="{FF2B5EF4-FFF2-40B4-BE49-F238E27FC236}">
                    <a16:creationId xmlns:a16="http://schemas.microsoft.com/office/drawing/2014/main" xmlns="" id="{4F3561DA-05CB-7E46-A7A6-A1087D470EC9}"/>
                  </a:ext>
                </a:extLst>
              </p:cNvPr>
              <p:cNvSpPr>
                <a:spLocks/>
              </p:cNvSpPr>
              <p:nvPr/>
            </p:nvSpPr>
            <p:spPr bwMode="auto">
              <a:xfrm>
                <a:off x="10186266" y="4527680"/>
                <a:ext cx="380200" cy="272272"/>
              </a:xfrm>
              <a:custGeom>
                <a:avLst/>
                <a:gdLst>
                  <a:gd name="T0" fmla="*/ 155 w 155"/>
                  <a:gd name="T1" fmla="*/ 11 h 111"/>
                  <a:gd name="T2" fmla="*/ 145 w 155"/>
                  <a:gd name="T3" fmla="*/ 0 h 111"/>
                  <a:gd name="T4" fmla="*/ 55 w 155"/>
                  <a:gd name="T5" fmla="*/ 88 h 111"/>
                  <a:gd name="T6" fmla="*/ 10 w 155"/>
                  <a:gd name="T7" fmla="*/ 43 h 111"/>
                  <a:gd name="T8" fmla="*/ 0 w 155"/>
                  <a:gd name="T9" fmla="*/ 54 h 111"/>
                  <a:gd name="T10" fmla="*/ 55 w 155"/>
                  <a:gd name="T11" fmla="*/ 111 h 111"/>
                  <a:gd name="T12" fmla="*/ 55 w 155"/>
                  <a:gd name="T13" fmla="*/ 111 h 111"/>
                  <a:gd name="T14" fmla="*/ 55 w 155"/>
                  <a:gd name="T15" fmla="*/ 111 h 111"/>
                  <a:gd name="T16" fmla="*/ 155 w 155"/>
                  <a:gd name="T17" fmla="*/ 11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5" h="111">
                    <a:moveTo>
                      <a:pt x="155" y="11"/>
                    </a:moveTo>
                    <a:lnTo>
                      <a:pt x="145" y="0"/>
                    </a:lnTo>
                    <a:lnTo>
                      <a:pt x="55" y="88"/>
                    </a:lnTo>
                    <a:lnTo>
                      <a:pt x="10" y="43"/>
                    </a:lnTo>
                    <a:lnTo>
                      <a:pt x="0" y="54"/>
                    </a:lnTo>
                    <a:lnTo>
                      <a:pt x="55" y="111"/>
                    </a:lnTo>
                    <a:lnTo>
                      <a:pt x="55" y="111"/>
                    </a:lnTo>
                    <a:lnTo>
                      <a:pt x="55" y="111"/>
                    </a:lnTo>
                    <a:lnTo>
                      <a:pt x="155" y="11"/>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grpSp>
        <p:grpSp>
          <p:nvGrpSpPr>
            <p:cNvPr id="97" name="Group 96">
              <a:extLst>
                <a:ext uri="{FF2B5EF4-FFF2-40B4-BE49-F238E27FC236}">
                  <a16:creationId xmlns:a16="http://schemas.microsoft.com/office/drawing/2014/main" xmlns="" id="{0B13D7A0-B695-5640-974F-9253941938B7}"/>
                </a:ext>
              </a:extLst>
            </p:cNvPr>
            <p:cNvGrpSpPr/>
            <p:nvPr/>
          </p:nvGrpSpPr>
          <p:grpSpPr>
            <a:xfrm>
              <a:off x="1490586" y="1456566"/>
              <a:ext cx="561871" cy="629803"/>
              <a:chOff x="1987448" y="1942088"/>
              <a:chExt cx="749161" cy="839737"/>
            </a:xfrm>
          </p:grpSpPr>
          <p:grpSp>
            <p:nvGrpSpPr>
              <p:cNvPr id="108" name="Group 107">
                <a:extLst>
                  <a:ext uri="{FF2B5EF4-FFF2-40B4-BE49-F238E27FC236}">
                    <a16:creationId xmlns:a16="http://schemas.microsoft.com/office/drawing/2014/main" xmlns="" id="{FE4DF722-C496-F04F-AD1B-73E4698B0291}"/>
                  </a:ext>
                </a:extLst>
              </p:cNvPr>
              <p:cNvGrpSpPr/>
              <p:nvPr/>
            </p:nvGrpSpPr>
            <p:grpSpPr>
              <a:xfrm>
                <a:off x="2178976" y="1942088"/>
                <a:ext cx="557633" cy="650043"/>
                <a:chOff x="1868679" y="1680981"/>
                <a:chExt cx="277812" cy="323850"/>
              </a:xfrm>
            </p:grpSpPr>
            <p:sp>
              <p:nvSpPr>
                <p:cNvPr id="115" name="Freeform 554">
                  <a:extLst>
                    <a:ext uri="{FF2B5EF4-FFF2-40B4-BE49-F238E27FC236}">
                      <a16:creationId xmlns:a16="http://schemas.microsoft.com/office/drawing/2014/main" xmlns="" id="{D3EFB0C8-50A9-574D-B661-338343A3CA8A}"/>
                    </a:ext>
                  </a:extLst>
                </p:cNvPr>
                <p:cNvSpPr>
                  <a:spLocks noChangeArrowheads="1"/>
                </p:cNvSpPr>
                <p:nvPr/>
              </p:nvSpPr>
              <p:spPr bwMode="auto">
                <a:xfrm>
                  <a:off x="1890904" y="1690506"/>
                  <a:ext cx="246062" cy="314325"/>
                </a:xfrm>
                <a:custGeom>
                  <a:avLst/>
                  <a:gdLst>
                    <a:gd name="T0" fmla="*/ 684 w 685"/>
                    <a:gd name="T1" fmla="*/ 470 h 871"/>
                    <a:gd name="T2" fmla="*/ 684 w 685"/>
                    <a:gd name="T3" fmla="*/ 470 h 871"/>
                    <a:gd name="T4" fmla="*/ 621 w 685"/>
                    <a:gd name="T5" fmla="*/ 375 h 871"/>
                    <a:gd name="T6" fmla="*/ 659 w 685"/>
                    <a:gd name="T7" fmla="*/ 319 h 871"/>
                    <a:gd name="T8" fmla="*/ 656 w 685"/>
                    <a:gd name="T9" fmla="*/ 309 h 871"/>
                    <a:gd name="T10" fmla="*/ 518 w 685"/>
                    <a:gd name="T11" fmla="*/ 102 h 871"/>
                    <a:gd name="T12" fmla="*/ 296 w 685"/>
                    <a:gd name="T13" fmla="*/ 0 h 871"/>
                    <a:gd name="T14" fmla="*/ 0 w 685"/>
                    <a:gd name="T15" fmla="*/ 291 h 871"/>
                    <a:gd name="T16" fmla="*/ 32 w 685"/>
                    <a:gd name="T17" fmla="*/ 421 h 871"/>
                    <a:gd name="T18" fmla="*/ 53 w 685"/>
                    <a:gd name="T19" fmla="*/ 463 h 871"/>
                    <a:gd name="T20" fmla="*/ 71 w 685"/>
                    <a:gd name="T21" fmla="*/ 498 h 871"/>
                    <a:gd name="T22" fmla="*/ 250 w 685"/>
                    <a:gd name="T23" fmla="*/ 695 h 871"/>
                    <a:gd name="T24" fmla="*/ 152 w 685"/>
                    <a:gd name="T25" fmla="*/ 870 h 871"/>
                    <a:gd name="T26" fmla="*/ 465 w 685"/>
                    <a:gd name="T27" fmla="*/ 870 h 871"/>
                    <a:gd name="T28" fmla="*/ 476 w 685"/>
                    <a:gd name="T29" fmla="*/ 712 h 871"/>
                    <a:gd name="T30" fmla="*/ 596 w 685"/>
                    <a:gd name="T31" fmla="*/ 723 h 871"/>
                    <a:gd name="T32" fmla="*/ 631 w 685"/>
                    <a:gd name="T33" fmla="*/ 544 h 871"/>
                    <a:gd name="T34" fmla="*/ 684 w 685"/>
                    <a:gd name="T35" fmla="*/ 537 h 871"/>
                    <a:gd name="T36" fmla="*/ 684 w 685"/>
                    <a:gd name="T37" fmla="*/ 470 h 8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85" h="871">
                      <a:moveTo>
                        <a:pt x="684" y="470"/>
                      </a:moveTo>
                      <a:lnTo>
                        <a:pt x="684" y="470"/>
                      </a:lnTo>
                      <a:cubicBezTo>
                        <a:pt x="621" y="375"/>
                        <a:pt x="621" y="375"/>
                        <a:pt x="621" y="375"/>
                      </a:cubicBezTo>
                      <a:cubicBezTo>
                        <a:pt x="659" y="319"/>
                        <a:pt x="659" y="319"/>
                        <a:pt x="659" y="319"/>
                      </a:cubicBezTo>
                      <a:cubicBezTo>
                        <a:pt x="656" y="309"/>
                        <a:pt x="656" y="309"/>
                        <a:pt x="656" y="309"/>
                      </a:cubicBezTo>
                      <a:cubicBezTo>
                        <a:pt x="652" y="302"/>
                        <a:pt x="585" y="168"/>
                        <a:pt x="518" y="102"/>
                      </a:cubicBezTo>
                      <a:cubicBezTo>
                        <a:pt x="451" y="35"/>
                        <a:pt x="374" y="0"/>
                        <a:pt x="296" y="0"/>
                      </a:cubicBezTo>
                      <a:cubicBezTo>
                        <a:pt x="134" y="0"/>
                        <a:pt x="0" y="130"/>
                        <a:pt x="0" y="291"/>
                      </a:cubicBezTo>
                      <a:cubicBezTo>
                        <a:pt x="0" y="337"/>
                        <a:pt x="11" y="379"/>
                        <a:pt x="32" y="421"/>
                      </a:cubicBezTo>
                      <a:cubicBezTo>
                        <a:pt x="39" y="435"/>
                        <a:pt x="46" y="449"/>
                        <a:pt x="53" y="463"/>
                      </a:cubicBezTo>
                      <a:cubicBezTo>
                        <a:pt x="60" y="474"/>
                        <a:pt x="67" y="484"/>
                        <a:pt x="71" y="498"/>
                      </a:cubicBezTo>
                      <a:cubicBezTo>
                        <a:pt x="173" y="509"/>
                        <a:pt x="250" y="593"/>
                        <a:pt x="250" y="695"/>
                      </a:cubicBezTo>
                      <a:cubicBezTo>
                        <a:pt x="250" y="768"/>
                        <a:pt x="208" y="835"/>
                        <a:pt x="152" y="870"/>
                      </a:cubicBezTo>
                      <a:cubicBezTo>
                        <a:pt x="465" y="870"/>
                        <a:pt x="465" y="870"/>
                        <a:pt x="465" y="870"/>
                      </a:cubicBezTo>
                      <a:cubicBezTo>
                        <a:pt x="476" y="712"/>
                        <a:pt x="476" y="712"/>
                        <a:pt x="476" y="712"/>
                      </a:cubicBezTo>
                      <a:cubicBezTo>
                        <a:pt x="596" y="723"/>
                        <a:pt x="596" y="723"/>
                        <a:pt x="596" y="723"/>
                      </a:cubicBezTo>
                      <a:cubicBezTo>
                        <a:pt x="631" y="544"/>
                        <a:pt x="631" y="544"/>
                        <a:pt x="631" y="544"/>
                      </a:cubicBezTo>
                      <a:cubicBezTo>
                        <a:pt x="684" y="537"/>
                        <a:pt x="684" y="537"/>
                        <a:pt x="684" y="537"/>
                      </a:cubicBezTo>
                      <a:cubicBezTo>
                        <a:pt x="684" y="470"/>
                        <a:pt x="684" y="470"/>
                        <a:pt x="684" y="470"/>
                      </a:cubicBezTo>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350"/>
                </a:p>
              </p:txBody>
            </p:sp>
            <p:sp>
              <p:nvSpPr>
                <p:cNvPr id="116" name="Freeform 555">
                  <a:extLst>
                    <a:ext uri="{FF2B5EF4-FFF2-40B4-BE49-F238E27FC236}">
                      <a16:creationId xmlns:a16="http://schemas.microsoft.com/office/drawing/2014/main" xmlns="" id="{7D296D82-1406-2344-9299-94C70CB2F326}"/>
                    </a:ext>
                  </a:extLst>
                </p:cNvPr>
                <p:cNvSpPr>
                  <a:spLocks noChangeArrowheads="1"/>
                </p:cNvSpPr>
                <p:nvPr/>
              </p:nvSpPr>
              <p:spPr bwMode="auto">
                <a:xfrm>
                  <a:off x="2019491" y="1707968"/>
                  <a:ext cx="106363" cy="280988"/>
                </a:xfrm>
                <a:custGeom>
                  <a:avLst/>
                  <a:gdLst>
                    <a:gd name="T0" fmla="*/ 0 w 297"/>
                    <a:gd name="T1" fmla="*/ 0 h 780"/>
                    <a:gd name="T2" fmla="*/ 0 w 297"/>
                    <a:gd name="T3" fmla="*/ 0 h 780"/>
                    <a:gd name="T4" fmla="*/ 0 w 297"/>
                    <a:gd name="T5" fmla="*/ 779 h 780"/>
                    <a:gd name="T6" fmla="*/ 71 w 297"/>
                    <a:gd name="T7" fmla="*/ 779 h 780"/>
                    <a:gd name="T8" fmla="*/ 78 w 297"/>
                    <a:gd name="T9" fmla="*/ 617 h 780"/>
                    <a:gd name="T10" fmla="*/ 208 w 297"/>
                    <a:gd name="T11" fmla="*/ 628 h 780"/>
                    <a:gd name="T12" fmla="*/ 240 w 297"/>
                    <a:gd name="T13" fmla="*/ 456 h 780"/>
                    <a:gd name="T14" fmla="*/ 254 w 297"/>
                    <a:gd name="T15" fmla="*/ 456 h 780"/>
                    <a:gd name="T16" fmla="*/ 254 w 297"/>
                    <a:gd name="T17" fmla="*/ 456 h 780"/>
                    <a:gd name="T18" fmla="*/ 296 w 297"/>
                    <a:gd name="T19" fmla="*/ 449 h 780"/>
                    <a:gd name="T20" fmla="*/ 222 w 297"/>
                    <a:gd name="T21" fmla="*/ 340 h 780"/>
                    <a:gd name="T22" fmla="*/ 222 w 297"/>
                    <a:gd name="T23" fmla="*/ 340 h 780"/>
                    <a:gd name="T24" fmla="*/ 212 w 297"/>
                    <a:gd name="T25" fmla="*/ 326 h 780"/>
                    <a:gd name="T26" fmla="*/ 257 w 297"/>
                    <a:gd name="T27" fmla="*/ 267 h 780"/>
                    <a:gd name="T28" fmla="*/ 131 w 297"/>
                    <a:gd name="T29" fmla="*/ 81 h 780"/>
                    <a:gd name="T30" fmla="*/ 0 w 297"/>
                    <a:gd name="T31" fmla="*/ 0 h 7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97" h="780">
                      <a:moveTo>
                        <a:pt x="0" y="0"/>
                      </a:moveTo>
                      <a:lnTo>
                        <a:pt x="0" y="0"/>
                      </a:lnTo>
                      <a:cubicBezTo>
                        <a:pt x="0" y="779"/>
                        <a:pt x="0" y="779"/>
                        <a:pt x="0" y="779"/>
                      </a:cubicBezTo>
                      <a:cubicBezTo>
                        <a:pt x="71" y="779"/>
                        <a:pt x="71" y="779"/>
                        <a:pt x="71" y="779"/>
                      </a:cubicBezTo>
                      <a:cubicBezTo>
                        <a:pt x="78" y="617"/>
                        <a:pt x="78" y="617"/>
                        <a:pt x="78" y="617"/>
                      </a:cubicBezTo>
                      <a:cubicBezTo>
                        <a:pt x="208" y="628"/>
                        <a:pt x="208" y="628"/>
                        <a:pt x="208" y="628"/>
                      </a:cubicBezTo>
                      <a:cubicBezTo>
                        <a:pt x="240" y="456"/>
                        <a:pt x="240" y="456"/>
                        <a:pt x="240" y="456"/>
                      </a:cubicBezTo>
                      <a:cubicBezTo>
                        <a:pt x="254" y="456"/>
                        <a:pt x="254" y="456"/>
                        <a:pt x="254" y="456"/>
                      </a:cubicBezTo>
                      <a:lnTo>
                        <a:pt x="254" y="456"/>
                      </a:lnTo>
                      <a:cubicBezTo>
                        <a:pt x="296" y="449"/>
                        <a:pt x="296" y="449"/>
                        <a:pt x="296" y="449"/>
                      </a:cubicBezTo>
                      <a:cubicBezTo>
                        <a:pt x="222" y="340"/>
                        <a:pt x="222" y="340"/>
                        <a:pt x="222" y="340"/>
                      </a:cubicBezTo>
                      <a:lnTo>
                        <a:pt x="222" y="340"/>
                      </a:lnTo>
                      <a:cubicBezTo>
                        <a:pt x="212" y="326"/>
                        <a:pt x="212" y="326"/>
                        <a:pt x="212" y="326"/>
                      </a:cubicBezTo>
                      <a:cubicBezTo>
                        <a:pt x="257" y="267"/>
                        <a:pt x="257" y="267"/>
                        <a:pt x="257" y="267"/>
                      </a:cubicBezTo>
                      <a:cubicBezTo>
                        <a:pt x="240" y="235"/>
                        <a:pt x="183" y="133"/>
                        <a:pt x="131" y="81"/>
                      </a:cubicBezTo>
                      <a:cubicBezTo>
                        <a:pt x="102" y="49"/>
                        <a:pt x="57" y="14"/>
                        <a:pt x="0" y="0"/>
                      </a:cubicBezTo>
                    </a:path>
                  </a:pathLst>
                </a:custGeom>
                <a:solidFill>
                  <a:srgbClr val="D9D9D9"/>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350"/>
                </a:p>
              </p:txBody>
            </p:sp>
            <p:sp>
              <p:nvSpPr>
                <p:cNvPr id="117" name="Freeform 556">
                  <a:extLst>
                    <a:ext uri="{FF2B5EF4-FFF2-40B4-BE49-F238E27FC236}">
                      <a16:creationId xmlns:a16="http://schemas.microsoft.com/office/drawing/2014/main" xmlns="" id="{0DB8AA5A-DD43-7241-9D66-E5F59F6E7470}"/>
                    </a:ext>
                  </a:extLst>
                </p:cNvPr>
                <p:cNvSpPr>
                  <a:spLocks noChangeArrowheads="1"/>
                </p:cNvSpPr>
                <p:nvPr/>
              </p:nvSpPr>
              <p:spPr bwMode="auto">
                <a:xfrm>
                  <a:off x="1889316" y="1680981"/>
                  <a:ext cx="257175" cy="322262"/>
                </a:xfrm>
                <a:custGeom>
                  <a:avLst/>
                  <a:gdLst>
                    <a:gd name="T0" fmla="*/ 708 w 716"/>
                    <a:gd name="T1" fmla="*/ 527 h 896"/>
                    <a:gd name="T2" fmla="*/ 708 w 716"/>
                    <a:gd name="T3" fmla="*/ 527 h 896"/>
                    <a:gd name="T4" fmla="*/ 694 w 716"/>
                    <a:gd name="T5" fmla="*/ 502 h 896"/>
                    <a:gd name="T6" fmla="*/ 694 w 716"/>
                    <a:gd name="T7" fmla="*/ 502 h 896"/>
                    <a:gd name="T8" fmla="*/ 652 w 716"/>
                    <a:gd name="T9" fmla="*/ 442 h 896"/>
                    <a:gd name="T10" fmla="*/ 624 w 716"/>
                    <a:gd name="T11" fmla="*/ 400 h 896"/>
                    <a:gd name="T12" fmla="*/ 662 w 716"/>
                    <a:gd name="T13" fmla="*/ 344 h 896"/>
                    <a:gd name="T14" fmla="*/ 659 w 716"/>
                    <a:gd name="T15" fmla="*/ 334 h 896"/>
                    <a:gd name="T16" fmla="*/ 521 w 716"/>
                    <a:gd name="T17" fmla="*/ 127 h 896"/>
                    <a:gd name="T18" fmla="*/ 204 w 716"/>
                    <a:gd name="T19" fmla="*/ 39 h 896"/>
                    <a:gd name="T20" fmla="*/ 3 w 716"/>
                    <a:gd name="T21" fmla="*/ 295 h 896"/>
                    <a:gd name="T22" fmla="*/ 35 w 716"/>
                    <a:gd name="T23" fmla="*/ 446 h 896"/>
                    <a:gd name="T24" fmla="*/ 56 w 716"/>
                    <a:gd name="T25" fmla="*/ 488 h 896"/>
                    <a:gd name="T26" fmla="*/ 95 w 716"/>
                    <a:gd name="T27" fmla="*/ 867 h 896"/>
                    <a:gd name="T28" fmla="*/ 91 w 716"/>
                    <a:gd name="T29" fmla="*/ 895 h 896"/>
                    <a:gd name="T30" fmla="*/ 468 w 716"/>
                    <a:gd name="T31" fmla="*/ 895 h 896"/>
                    <a:gd name="T32" fmla="*/ 479 w 716"/>
                    <a:gd name="T33" fmla="*/ 737 h 896"/>
                    <a:gd name="T34" fmla="*/ 599 w 716"/>
                    <a:gd name="T35" fmla="*/ 748 h 896"/>
                    <a:gd name="T36" fmla="*/ 634 w 716"/>
                    <a:gd name="T37" fmla="*/ 569 h 896"/>
                    <a:gd name="T38" fmla="*/ 694 w 716"/>
                    <a:gd name="T39" fmla="*/ 562 h 896"/>
                    <a:gd name="T40" fmla="*/ 712 w 716"/>
                    <a:gd name="T41" fmla="*/ 548 h 896"/>
                    <a:gd name="T42" fmla="*/ 708 w 716"/>
                    <a:gd name="T43" fmla="*/ 527 h 896"/>
                    <a:gd name="T44" fmla="*/ 599 w 716"/>
                    <a:gd name="T45" fmla="*/ 530 h 896"/>
                    <a:gd name="T46" fmla="*/ 599 w 716"/>
                    <a:gd name="T47" fmla="*/ 530 h 896"/>
                    <a:gd name="T48" fmla="*/ 567 w 716"/>
                    <a:gd name="T49" fmla="*/ 702 h 896"/>
                    <a:gd name="T50" fmla="*/ 437 w 716"/>
                    <a:gd name="T51" fmla="*/ 691 h 896"/>
                    <a:gd name="T52" fmla="*/ 430 w 716"/>
                    <a:gd name="T53" fmla="*/ 853 h 896"/>
                    <a:gd name="T54" fmla="*/ 141 w 716"/>
                    <a:gd name="T55" fmla="*/ 853 h 896"/>
                    <a:gd name="T56" fmla="*/ 91 w 716"/>
                    <a:gd name="T57" fmla="*/ 467 h 896"/>
                    <a:gd name="T58" fmla="*/ 70 w 716"/>
                    <a:gd name="T59" fmla="*/ 428 h 896"/>
                    <a:gd name="T60" fmla="*/ 46 w 716"/>
                    <a:gd name="T61" fmla="*/ 309 h 896"/>
                    <a:gd name="T62" fmla="*/ 243 w 716"/>
                    <a:gd name="T63" fmla="*/ 71 h 896"/>
                    <a:gd name="T64" fmla="*/ 490 w 716"/>
                    <a:gd name="T65" fmla="*/ 155 h 896"/>
                    <a:gd name="T66" fmla="*/ 616 w 716"/>
                    <a:gd name="T67" fmla="*/ 341 h 896"/>
                    <a:gd name="T68" fmla="*/ 571 w 716"/>
                    <a:gd name="T69" fmla="*/ 400 h 896"/>
                    <a:gd name="T70" fmla="*/ 581 w 716"/>
                    <a:gd name="T71" fmla="*/ 414 h 896"/>
                    <a:gd name="T72" fmla="*/ 581 w 716"/>
                    <a:gd name="T73" fmla="*/ 414 h 896"/>
                    <a:gd name="T74" fmla="*/ 655 w 716"/>
                    <a:gd name="T75" fmla="*/ 523 h 896"/>
                    <a:gd name="T76" fmla="*/ 613 w 716"/>
                    <a:gd name="T77" fmla="*/ 530 h 896"/>
                    <a:gd name="T78" fmla="*/ 613 w 716"/>
                    <a:gd name="T79" fmla="*/ 530 h 896"/>
                    <a:gd name="T80" fmla="*/ 599 w 716"/>
                    <a:gd name="T81" fmla="*/ 530 h 8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16" h="896">
                      <a:moveTo>
                        <a:pt x="708" y="527"/>
                      </a:moveTo>
                      <a:lnTo>
                        <a:pt x="708" y="527"/>
                      </a:lnTo>
                      <a:cubicBezTo>
                        <a:pt x="694" y="502"/>
                        <a:pt x="694" y="502"/>
                        <a:pt x="694" y="502"/>
                      </a:cubicBezTo>
                      <a:lnTo>
                        <a:pt x="694" y="502"/>
                      </a:lnTo>
                      <a:cubicBezTo>
                        <a:pt x="652" y="442"/>
                        <a:pt x="652" y="442"/>
                        <a:pt x="652" y="442"/>
                      </a:cubicBezTo>
                      <a:cubicBezTo>
                        <a:pt x="624" y="400"/>
                        <a:pt x="624" y="400"/>
                        <a:pt x="624" y="400"/>
                      </a:cubicBezTo>
                      <a:cubicBezTo>
                        <a:pt x="662" y="344"/>
                        <a:pt x="662" y="344"/>
                        <a:pt x="662" y="344"/>
                      </a:cubicBezTo>
                      <a:cubicBezTo>
                        <a:pt x="659" y="334"/>
                        <a:pt x="659" y="334"/>
                        <a:pt x="659" y="334"/>
                      </a:cubicBezTo>
                      <a:cubicBezTo>
                        <a:pt x="655" y="327"/>
                        <a:pt x="588" y="193"/>
                        <a:pt x="521" y="127"/>
                      </a:cubicBezTo>
                      <a:cubicBezTo>
                        <a:pt x="430" y="35"/>
                        <a:pt x="317" y="0"/>
                        <a:pt x="204" y="39"/>
                      </a:cubicBezTo>
                      <a:cubicBezTo>
                        <a:pt x="95" y="78"/>
                        <a:pt x="14" y="179"/>
                        <a:pt x="3" y="295"/>
                      </a:cubicBezTo>
                      <a:cubicBezTo>
                        <a:pt x="0" y="348"/>
                        <a:pt x="10" y="397"/>
                        <a:pt x="35" y="446"/>
                      </a:cubicBezTo>
                      <a:cubicBezTo>
                        <a:pt x="42" y="460"/>
                        <a:pt x="49" y="474"/>
                        <a:pt x="56" y="488"/>
                      </a:cubicBezTo>
                      <a:cubicBezTo>
                        <a:pt x="98" y="562"/>
                        <a:pt x="141" y="639"/>
                        <a:pt x="95" y="867"/>
                      </a:cubicBezTo>
                      <a:cubicBezTo>
                        <a:pt x="91" y="895"/>
                        <a:pt x="91" y="895"/>
                        <a:pt x="91" y="895"/>
                      </a:cubicBezTo>
                      <a:cubicBezTo>
                        <a:pt x="468" y="895"/>
                        <a:pt x="468" y="895"/>
                        <a:pt x="468" y="895"/>
                      </a:cubicBezTo>
                      <a:cubicBezTo>
                        <a:pt x="479" y="737"/>
                        <a:pt x="479" y="737"/>
                        <a:pt x="479" y="737"/>
                      </a:cubicBezTo>
                      <a:cubicBezTo>
                        <a:pt x="599" y="748"/>
                        <a:pt x="599" y="748"/>
                        <a:pt x="599" y="748"/>
                      </a:cubicBezTo>
                      <a:cubicBezTo>
                        <a:pt x="634" y="569"/>
                        <a:pt x="634" y="569"/>
                        <a:pt x="634" y="569"/>
                      </a:cubicBezTo>
                      <a:cubicBezTo>
                        <a:pt x="694" y="562"/>
                        <a:pt x="694" y="562"/>
                        <a:pt x="694" y="562"/>
                      </a:cubicBezTo>
                      <a:cubicBezTo>
                        <a:pt x="701" y="558"/>
                        <a:pt x="708" y="555"/>
                        <a:pt x="712" y="548"/>
                      </a:cubicBezTo>
                      <a:cubicBezTo>
                        <a:pt x="715" y="541"/>
                        <a:pt x="715" y="534"/>
                        <a:pt x="708" y="527"/>
                      </a:cubicBezTo>
                      <a:close/>
                      <a:moveTo>
                        <a:pt x="599" y="530"/>
                      </a:moveTo>
                      <a:lnTo>
                        <a:pt x="599" y="530"/>
                      </a:lnTo>
                      <a:cubicBezTo>
                        <a:pt x="567" y="702"/>
                        <a:pt x="567" y="702"/>
                        <a:pt x="567" y="702"/>
                      </a:cubicBezTo>
                      <a:cubicBezTo>
                        <a:pt x="437" y="691"/>
                        <a:pt x="437" y="691"/>
                        <a:pt x="437" y="691"/>
                      </a:cubicBezTo>
                      <a:cubicBezTo>
                        <a:pt x="430" y="853"/>
                        <a:pt x="430" y="853"/>
                        <a:pt x="430" y="853"/>
                      </a:cubicBezTo>
                      <a:cubicBezTo>
                        <a:pt x="141" y="853"/>
                        <a:pt x="141" y="853"/>
                        <a:pt x="141" y="853"/>
                      </a:cubicBezTo>
                      <a:cubicBezTo>
                        <a:pt x="183" y="625"/>
                        <a:pt x="134" y="541"/>
                        <a:pt x="91" y="467"/>
                      </a:cubicBezTo>
                      <a:cubicBezTo>
                        <a:pt x="84" y="453"/>
                        <a:pt x="77" y="442"/>
                        <a:pt x="70" y="428"/>
                      </a:cubicBezTo>
                      <a:cubicBezTo>
                        <a:pt x="53" y="390"/>
                        <a:pt x="46" y="351"/>
                        <a:pt x="46" y="309"/>
                      </a:cubicBezTo>
                      <a:cubicBezTo>
                        <a:pt x="49" y="197"/>
                        <a:pt x="134" y="99"/>
                        <a:pt x="243" y="71"/>
                      </a:cubicBezTo>
                      <a:cubicBezTo>
                        <a:pt x="356" y="46"/>
                        <a:pt x="440" y="106"/>
                        <a:pt x="490" y="155"/>
                      </a:cubicBezTo>
                      <a:cubicBezTo>
                        <a:pt x="542" y="207"/>
                        <a:pt x="599" y="309"/>
                        <a:pt x="616" y="341"/>
                      </a:cubicBezTo>
                      <a:cubicBezTo>
                        <a:pt x="571" y="400"/>
                        <a:pt x="571" y="400"/>
                        <a:pt x="571" y="400"/>
                      </a:cubicBezTo>
                      <a:cubicBezTo>
                        <a:pt x="581" y="414"/>
                        <a:pt x="581" y="414"/>
                        <a:pt x="581" y="414"/>
                      </a:cubicBezTo>
                      <a:lnTo>
                        <a:pt x="581" y="414"/>
                      </a:lnTo>
                      <a:cubicBezTo>
                        <a:pt x="655" y="523"/>
                        <a:pt x="655" y="523"/>
                        <a:pt x="655" y="523"/>
                      </a:cubicBezTo>
                      <a:cubicBezTo>
                        <a:pt x="613" y="530"/>
                        <a:pt x="613" y="530"/>
                        <a:pt x="613" y="530"/>
                      </a:cubicBezTo>
                      <a:lnTo>
                        <a:pt x="613" y="530"/>
                      </a:lnTo>
                      <a:lnTo>
                        <a:pt x="599" y="530"/>
                      </a:lnTo>
                      <a:close/>
                    </a:path>
                  </a:pathLst>
                </a:custGeom>
                <a:solidFill>
                  <a:srgbClr val="C01818"/>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350"/>
                </a:p>
              </p:txBody>
            </p:sp>
            <p:sp>
              <p:nvSpPr>
                <p:cNvPr id="118" name="Freeform 557">
                  <a:extLst>
                    <a:ext uri="{FF2B5EF4-FFF2-40B4-BE49-F238E27FC236}">
                      <a16:creationId xmlns:a16="http://schemas.microsoft.com/office/drawing/2014/main" xmlns="" id="{0A1B3169-FB02-C347-936C-DEC3F986E97B}"/>
                    </a:ext>
                  </a:extLst>
                </p:cNvPr>
                <p:cNvSpPr>
                  <a:spLocks noChangeArrowheads="1"/>
                </p:cNvSpPr>
                <p:nvPr/>
              </p:nvSpPr>
              <p:spPr bwMode="auto">
                <a:xfrm>
                  <a:off x="1868679" y="1682568"/>
                  <a:ext cx="266700" cy="269875"/>
                </a:xfrm>
                <a:custGeom>
                  <a:avLst/>
                  <a:gdLst>
                    <a:gd name="T0" fmla="*/ 729 w 741"/>
                    <a:gd name="T1" fmla="*/ 46 h 748"/>
                    <a:gd name="T2" fmla="*/ 729 w 741"/>
                    <a:gd name="T3" fmla="*/ 46 h 748"/>
                    <a:gd name="T4" fmla="*/ 655 w 741"/>
                    <a:gd name="T5" fmla="*/ 77 h 748"/>
                    <a:gd name="T6" fmla="*/ 324 w 741"/>
                    <a:gd name="T7" fmla="*/ 0 h 748"/>
                    <a:gd name="T8" fmla="*/ 35 w 741"/>
                    <a:gd name="T9" fmla="*/ 217 h 748"/>
                    <a:gd name="T10" fmla="*/ 81 w 741"/>
                    <a:gd name="T11" fmla="*/ 463 h 748"/>
                    <a:gd name="T12" fmla="*/ 127 w 741"/>
                    <a:gd name="T13" fmla="*/ 614 h 748"/>
                    <a:gd name="T14" fmla="*/ 190 w 741"/>
                    <a:gd name="T15" fmla="*/ 649 h 748"/>
                    <a:gd name="T16" fmla="*/ 190 w 741"/>
                    <a:gd name="T17" fmla="*/ 645 h 748"/>
                    <a:gd name="T18" fmla="*/ 194 w 741"/>
                    <a:gd name="T19" fmla="*/ 712 h 748"/>
                    <a:gd name="T20" fmla="*/ 215 w 741"/>
                    <a:gd name="T21" fmla="*/ 680 h 748"/>
                    <a:gd name="T22" fmla="*/ 215 w 741"/>
                    <a:gd name="T23" fmla="*/ 523 h 748"/>
                    <a:gd name="T24" fmla="*/ 211 w 741"/>
                    <a:gd name="T25" fmla="*/ 508 h 748"/>
                    <a:gd name="T26" fmla="*/ 211 w 741"/>
                    <a:gd name="T27" fmla="*/ 508 h 748"/>
                    <a:gd name="T28" fmla="*/ 211 w 741"/>
                    <a:gd name="T29" fmla="*/ 508 h 748"/>
                    <a:gd name="T30" fmla="*/ 218 w 741"/>
                    <a:gd name="T31" fmla="*/ 393 h 748"/>
                    <a:gd name="T32" fmla="*/ 380 w 741"/>
                    <a:gd name="T33" fmla="*/ 431 h 748"/>
                    <a:gd name="T34" fmla="*/ 571 w 741"/>
                    <a:gd name="T35" fmla="*/ 259 h 748"/>
                    <a:gd name="T36" fmla="*/ 733 w 741"/>
                    <a:gd name="T37" fmla="*/ 112 h 748"/>
                    <a:gd name="T38" fmla="*/ 729 w 741"/>
                    <a:gd name="T39" fmla="*/ 46 h 7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41" h="748">
                      <a:moveTo>
                        <a:pt x="729" y="46"/>
                      </a:moveTo>
                      <a:lnTo>
                        <a:pt x="729" y="46"/>
                      </a:lnTo>
                      <a:cubicBezTo>
                        <a:pt x="729" y="46"/>
                        <a:pt x="719" y="81"/>
                        <a:pt x="655" y="77"/>
                      </a:cubicBezTo>
                      <a:cubicBezTo>
                        <a:pt x="539" y="70"/>
                        <a:pt x="479" y="0"/>
                        <a:pt x="324" y="0"/>
                      </a:cubicBezTo>
                      <a:cubicBezTo>
                        <a:pt x="165" y="3"/>
                        <a:pt x="67" y="105"/>
                        <a:pt x="35" y="217"/>
                      </a:cubicBezTo>
                      <a:cubicBezTo>
                        <a:pt x="0" y="326"/>
                        <a:pt x="46" y="400"/>
                        <a:pt x="81" y="463"/>
                      </a:cubicBezTo>
                      <a:cubicBezTo>
                        <a:pt x="116" y="530"/>
                        <a:pt x="123" y="586"/>
                        <a:pt x="127" y="614"/>
                      </a:cubicBezTo>
                      <a:cubicBezTo>
                        <a:pt x="127" y="642"/>
                        <a:pt x="190" y="649"/>
                        <a:pt x="190" y="649"/>
                      </a:cubicBezTo>
                      <a:lnTo>
                        <a:pt x="190" y="645"/>
                      </a:lnTo>
                      <a:cubicBezTo>
                        <a:pt x="194" y="712"/>
                        <a:pt x="194" y="712"/>
                        <a:pt x="194" y="712"/>
                      </a:cubicBezTo>
                      <a:cubicBezTo>
                        <a:pt x="194" y="712"/>
                        <a:pt x="211" y="747"/>
                        <a:pt x="215" y="680"/>
                      </a:cubicBezTo>
                      <a:cubicBezTo>
                        <a:pt x="218" y="624"/>
                        <a:pt x="215" y="551"/>
                        <a:pt x="215" y="523"/>
                      </a:cubicBezTo>
                      <a:cubicBezTo>
                        <a:pt x="215" y="519"/>
                        <a:pt x="215" y="516"/>
                        <a:pt x="211" y="508"/>
                      </a:cubicBezTo>
                      <a:lnTo>
                        <a:pt x="211" y="508"/>
                      </a:lnTo>
                      <a:lnTo>
                        <a:pt x="211" y="508"/>
                      </a:lnTo>
                      <a:cubicBezTo>
                        <a:pt x="208" y="480"/>
                        <a:pt x="190" y="445"/>
                        <a:pt x="218" y="393"/>
                      </a:cubicBezTo>
                      <a:cubicBezTo>
                        <a:pt x="254" y="323"/>
                        <a:pt x="370" y="340"/>
                        <a:pt x="380" y="431"/>
                      </a:cubicBezTo>
                      <a:cubicBezTo>
                        <a:pt x="380" y="431"/>
                        <a:pt x="433" y="291"/>
                        <a:pt x="571" y="259"/>
                      </a:cubicBezTo>
                      <a:cubicBezTo>
                        <a:pt x="708" y="224"/>
                        <a:pt x="726" y="165"/>
                        <a:pt x="733" y="112"/>
                      </a:cubicBezTo>
                      <a:cubicBezTo>
                        <a:pt x="740" y="63"/>
                        <a:pt x="729" y="46"/>
                        <a:pt x="729" y="46"/>
                      </a:cubicBezTo>
                    </a:path>
                  </a:pathLst>
                </a:custGeom>
                <a:solidFill>
                  <a:srgbClr val="C01818"/>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350"/>
                </a:p>
              </p:txBody>
            </p:sp>
          </p:grpSp>
          <p:grpSp>
            <p:nvGrpSpPr>
              <p:cNvPr id="109" name="Group 108">
                <a:extLst>
                  <a:ext uri="{FF2B5EF4-FFF2-40B4-BE49-F238E27FC236}">
                    <a16:creationId xmlns:a16="http://schemas.microsoft.com/office/drawing/2014/main" xmlns="" id="{37EBF2C6-5707-5649-8901-44BDD62C6B6D}"/>
                  </a:ext>
                </a:extLst>
              </p:cNvPr>
              <p:cNvGrpSpPr/>
              <p:nvPr/>
            </p:nvGrpSpPr>
            <p:grpSpPr>
              <a:xfrm>
                <a:off x="1987448" y="2396062"/>
                <a:ext cx="355600" cy="385763"/>
                <a:chOff x="8306107" y="1736007"/>
                <a:chExt cx="355600" cy="385763"/>
              </a:xfrm>
            </p:grpSpPr>
            <p:sp>
              <p:nvSpPr>
                <p:cNvPr id="110" name="Freeform 10">
                  <a:extLst>
                    <a:ext uri="{FF2B5EF4-FFF2-40B4-BE49-F238E27FC236}">
                      <a16:creationId xmlns:a16="http://schemas.microsoft.com/office/drawing/2014/main" xmlns="" id="{BBB859A2-8430-F846-9738-9060C45C396B}"/>
                    </a:ext>
                  </a:extLst>
                </p:cNvPr>
                <p:cNvSpPr>
                  <a:spLocks noChangeArrowheads="1"/>
                </p:cNvSpPr>
                <p:nvPr/>
              </p:nvSpPr>
              <p:spPr bwMode="auto">
                <a:xfrm>
                  <a:off x="8501370" y="1959845"/>
                  <a:ext cx="160337" cy="161925"/>
                </a:xfrm>
                <a:custGeom>
                  <a:avLst/>
                  <a:gdLst>
                    <a:gd name="T0" fmla="*/ 385 w 447"/>
                    <a:gd name="T1" fmla="*/ 247 h 449"/>
                    <a:gd name="T2" fmla="*/ 385 w 447"/>
                    <a:gd name="T3" fmla="*/ 247 h 449"/>
                    <a:gd name="T4" fmla="*/ 446 w 447"/>
                    <a:gd name="T5" fmla="*/ 220 h 449"/>
                    <a:gd name="T6" fmla="*/ 419 w 447"/>
                    <a:gd name="T7" fmla="*/ 118 h 449"/>
                    <a:gd name="T8" fmla="*/ 351 w 447"/>
                    <a:gd name="T9" fmla="*/ 125 h 449"/>
                    <a:gd name="T10" fmla="*/ 321 w 447"/>
                    <a:gd name="T11" fmla="*/ 95 h 449"/>
                    <a:gd name="T12" fmla="*/ 332 w 447"/>
                    <a:gd name="T13" fmla="*/ 30 h 449"/>
                    <a:gd name="T14" fmla="*/ 227 w 447"/>
                    <a:gd name="T15" fmla="*/ 0 h 449"/>
                    <a:gd name="T16" fmla="*/ 204 w 447"/>
                    <a:gd name="T17" fmla="*/ 65 h 449"/>
                    <a:gd name="T18" fmla="*/ 159 w 447"/>
                    <a:gd name="T19" fmla="*/ 76 h 449"/>
                    <a:gd name="T20" fmla="*/ 106 w 447"/>
                    <a:gd name="T21" fmla="*/ 34 h 449"/>
                    <a:gd name="T22" fmla="*/ 30 w 447"/>
                    <a:gd name="T23" fmla="*/ 110 h 449"/>
                    <a:gd name="T24" fmla="*/ 72 w 447"/>
                    <a:gd name="T25" fmla="*/ 163 h 449"/>
                    <a:gd name="T26" fmla="*/ 60 w 447"/>
                    <a:gd name="T27" fmla="*/ 205 h 449"/>
                    <a:gd name="T28" fmla="*/ 0 w 447"/>
                    <a:gd name="T29" fmla="*/ 232 h 449"/>
                    <a:gd name="T30" fmla="*/ 26 w 447"/>
                    <a:gd name="T31" fmla="*/ 334 h 449"/>
                    <a:gd name="T32" fmla="*/ 94 w 447"/>
                    <a:gd name="T33" fmla="*/ 323 h 449"/>
                    <a:gd name="T34" fmla="*/ 124 w 447"/>
                    <a:gd name="T35" fmla="*/ 357 h 449"/>
                    <a:gd name="T36" fmla="*/ 117 w 447"/>
                    <a:gd name="T37" fmla="*/ 421 h 449"/>
                    <a:gd name="T38" fmla="*/ 219 w 447"/>
                    <a:gd name="T39" fmla="*/ 448 h 449"/>
                    <a:gd name="T40" fmla="*/ 242 w 447"/>
                    <a:gd name="T41" fmla="*/ 387 h 449"/>
                    <a:gd name="T42" fmla="*/ 287 w 447"/>
                    <a:gd name="T43" fmla="*/ 376 h 449"/>
                    <a:gd name="T44" fmla="*/ 336 w 447"/>
                    <a:gd name="T45" fmla="*/ 418 h 449"/>
                    <a:gd name="T46" fmla="*/ 412 w 447"/>
                    <a:gd name="T47" fmla="*/ 342 h 449"/>
                    <a:gd name="T48" fmla="*/ 370 w 447"/>
                    <a:gd name="T49" fmla="*/ 289 h 449"/>
                    <a:gd name="T50" fmla="*/ 385 w 447"/>
                    <a:gd name="T51" fmla="*/ 247 h 449"/>
                    <a:gd name="T52" fmla="*/ 280 w 447"/>
                    <a:gd name="T53" fmla="*/ 258 h 449"/>
                    <a:gd name="T54" fmla="*/ 280 w 447"/>
                    <a:gd name="T55" fmla="*/ 258 h 449"/>
                    <a:gd name="T56" fmla="*/ 189 w 447"/>
                    <a:gd name="T57" fmla="*/ 285 h 449"/>
                    <a:gd name="T58" fmla="*/ 166 w 447"/>
                    <a:gd name="T59" fmla="*/ 194 h 449"/>
                    <a:gd name="T60" fmla="*/ 257 w 447"/>
                    <a:gd name="T61" fmla="*/ 167 h 449"/>
                    <a:gd name="T62" fmla="*/ 280 w 447"/>
                    <a:gd name="T63" fmla="*/ 258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47" h="449">
                      <a:moveTo>
                        <a:pt x="385" y="247"/>
                      </a:moveTo>
                      <a:lnTo>
                        <a:pt x="385" y="247"/>
                      </a:lnTo>
                      <a:cubicBezTo>
                        <a:pt x="446" y="220"/>
                        <a:pt x="446" y="220"/>
                        <a:pt x="446" y="220"/>
                      </a:cubicBezTo>
                      <a:cubicBezTo>
                        <a:pt x="446" y="182"/>
                        <a:pt x="435" y="148"/>
                        <a:pt x="419" y="118"/>
                      </a:cubicBezTo>
                      <a:cubicBezTo>
                        <a:pt x="351" y="125"/>
                        <a:pt x="351" y="125"/>
                        <a:pt x="351" y="125"/>
                      </a:cubicBezTo>
                      <a:cubicBezTo>
                        <a:pt x="344" y="114"/>
                        <a:pt x="332" y="106"/>
                        <a:pt x="321" y="95"/>
                      </a:cubicBezTo>
                      <a:cubicBezTo>
                        <a:pt x="332" y="30"/>
                        <a:pt x="332" y="30"/>
                        <a:pt x="332" y="30"/>
                      </a:cubicBezTo>
                      <a:cubicBezTo>
                        <a:pt x="298" y="11"/>
                        <a:pt x="264" y="4"/>
                        <a:pt x="227" y="0"/>
                      </a:cubicBezTo>
                      <a:cubicBezTo>
                        <a:pt x="204" y="65"/>
                        <a:pt x="204" y="65"/>
                        <a:pt x="204" y="65"/>
                      </a:cubicBezTo>
                      <a:cubicBezTo>
                        <a:pt x="189" y="65"/>
                        <a:pt x="174" y="68"/>
                        <a:pt x="159" y="76"/>
                      </a:cubicBezTo>
                      <a:cubicBezTo>
                        <a:pt x="106" y="34"/>
                        <a:pt x="106" y="34"/>
                        <a:pt x="106" y="34"/>
                      </a:cubicBezTo>
                      <a:cubicBezTo>
                        <a:pt x="75" y="49"/>
                        <a:pt x="49" y="76"/>
                        <a:pt x="30" y="110"/>
                      </a:cubicBezTo>
                      <a:cubicBezTo>
                        <a:pt x="72" y="163"/>
                        <a:pt x="72" y="163"/>
                        <a:pt x="72" y="163"/>
                      </a:cubicBezTo>
                      <a:cubicBezTo>
                        <a:pt x="64" y="175"/>
                        <a:pt x="64" y="190"/>
                        <a:pt x="60" y="205"/>
                      </a:cubicBezTo>
                      <a:cubicBezTo>
                        <a:pt x="0" y="232"/>
                        <a:pt x="0" y="232"/>
                        <a:pt x="0" y="232"/>
                      </a:cubicBezTo>
                      <a:cubicBezTo>
                        <a:pt x="0" y="266"/>
                        <a:pt x="7" y="300"/>
                        <a:pt x="26" y="334"/>
                      </a:cubicBezTo>
                      <a:cubicBezTo>
                        <a:pt x="94" y="323"/>
                        <a:pt x="94" y="323"/>
                        <a:pt x="94" y="323"/>
                      </a:cubicBezTo>
                      <a:cubicBezTo>
                        <a:pt x="102" y="334"/>
                        <a:pt x="113" y="345"/>
                        <a:pt x="124" y="357"/>
                      </a:cubicBezTo>
                      <a:cubicBezTo>
                        <a:pt x="117" y="421"/>
                        <a:pt x="117" y="421"/>
                        <a:pt x="117" y="421"/>
                      </a:cubicBezTo>
                      <a:cubicBezTo>
                        <a:pt x="147" y="440"/>
                        <a:pt x="181" y="448"/>
                        <a:pt x="219" y="448"/>
                      </a:cubicBezTo>
                      <a:cubicBezTo>
                        <a:pt x="242" y="387"/>
                        <a:pt x="242" y="387"/>
                        <a:pt x="242" y="387"/>
                      </a:cubicBezTo>
                      <a:cubicBezTo>
                        <a:pt x="257" y="383"/>
                        <a:pt x="272" y="380"/>
                        <a:pt x="287" y="376"/>
                      </a:cubicBezTo>
                      <a:cubicBezTo>
                        <a:pt x="336" y="418"/>
                        <a:pt x="336" y="418"/>
                        <a:pt x="336" y="418"/>
                      </a:cubicBezTo>
                      <a:cubicBezTo>
                        <a:pt x="370" y="399"/>
                        <a:pt x="397" y="372"/>
                        <a:pt x="412" y="342"/>
                      </a:cubicBezTo>
                      <a:cubicBezTo>
                        <a:pt x="370" y="289"/>
                        <a:pt x="370" y="289"/>
                        <a:pt x="370" y="289"/>
                      </a:cubicBezTo>
                      <a:cubicBezTo>
                        <a:pt x="378" y="277"/>
                        <a:pt x="382" y="262"/>
                        <a:pt x="385" y="247"/>
                      </a:cubicBezTo>
                      <a:close/>
                      <a:moveTo>
                        <a:pt x="280" y="258"/>
                      </a:moveTo>
                      <a:lnTo>
                        <a:pt x="280" y="258"/>
                      </a:lnTo>
                      <a:cubicBezTo>
                        <a:pt x="261" y="292"/>
                        <a:pt x="223" y="300"/>
                        <a:pt x="189" y="285"/>
                      </a:cubicBezTo>
                      <a:cubicBezTo>
                        <a:pt x="159" y="266"/>
                        <a:pt x="147" y="224"/>
                        <a:pt x="166" y="194"/>
                      </a:cubicBezTo>
                      <a:cubicBezTo>
                        <a:pt x="185" y="159"/>
                        <a:pt x="223" y="148"/>
                        <a:pt x="257" y="167"/>
                      </a:cubicBezTo>
                      <a:cubicBezTo>
                        <a:pt x="287" y="186"/>
                        <a:pt x="298" y="228"/>
                        <a:pt x="280" y="258"/>
                      </a:cubicBezTo>
                      <a:close/>
                    </a:path>
                  </a:pathLst>
                </a:custGeom>
                <a:solidFill>
                  <a:srgbClr val="C01818"/>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350"/>
                </a:p>
              </p:txBody>
            </p:sp>
            <p:sp>
              <p:nvSpPr>
                <p:cNvPr id="111" name="Freeform 11">
                  <a:extLst>
                    <a:ext uri="{FF2B5EF4-FFF2-40B4-BE49-F238E27FC236}">
                      <a16:creationId xmlns:a16="http://schemas.microsoft.com/office/drawing/2014/main" xmlns="" id="{FEB250A7-4423-6340-9526-83AB5ADAA8F6}"/>
                    </a:ext>
                  </a:extLst>
                </p:cNvPr>
                <p:cNvSpPr>
                  <a:spLocks noChangeArrowheads="1"/>
                </p:cNvSpPr>
                <p:nvPr/>
              </p:nvSpPr>
              <p:spPr bwMode="auto">
                <a:xfrm>
                  <a:off x="8314045" y="1743945"/>
                  <a:ext cx="247650" cy="247650"/>
                </a:xfrm>
                <a:custGeom>
                  <a:avLst/>
                  <a:gdLst>
                    <a:gd name="T0" fmla="*/ 605 w 689"/>
                    <a:gd name="T1" fmla="*/ 349 h 688"/>
                    <a:gd name="T2" fmla="*/ 605 w 689"/>
                    <a:gd name="T3" fmla="*/ 349 h 688"/>
                    <a:gd name="T4" fmla="*/ 688 w 689"/>
                    <a:gd name="T5" fmla="*/ 315 h 688"/>
                    <a:gd name="T6" fmla="*/ 654 w 689"/>
                    <a:gd name="T7" fmla="*/ 193 h 688"/>
                    <a:gd name="T8" fmla="*/ 567 w 689"/>
                    <a:gd name="T9" fmla="*/ 209 h 688"/>
                    <a:gd name="T10" fmla="*/ 529 w 689"/>
                    <a:gd name="T11" fmla="*/ 163 h 688"/>
                    <a:gd name="T12" fmla="*/ 567 w 689"/>
                    <a:gd name="T13" fmla="*/ 80 h 688"/>
                    <a:gd name="T14" fmla="*/ 457 w 689"/>
                    <a:gd name="T15" fmla="*/ 19 h 688"/>
                    <a:gd name="T16" fmla="*/ 404 w 689"/>
                    <a:gd name="T17" fmla="*/ 91 h 688"/>
                    <a:gd name="T18" fmla="*/ 348 w 689"/>
                    <a:gd name="T19" fmla="*/ 83 h 688"/>
                    <a:gd name="T20" fmla="*/ 314 w 689"/>
                    <a:gd name="T21" fmla="*/ 0 h 688"/>
                    <a:gd name="T22" fmla="*/ 196 w 689"/>
                    <a:gd name="T23" fmla="*/ 30 h 688"/>
                    <a:gd name="T24" fmla="*/ 208 w 689"/>
                    <a:gd name="T25" fmla="*/ 121 h 688"/>
                    <a:gd name="T26" fmla="*/ 162 w 689"/>
                    <a:gd name="T27" fmla="*/ 156 h 688"/>
                    <a:gd name="T28" fmla="*/ 83 w 689"/>
                    <a:gd name="T29" fmla="*/ 121 h 688"/>
                    <a:gd name="T30" fmla="*/ 19 w 689"/>
                    <a:gd name="T31" fmla="*/ 228 h 688"/>
                    <a:gd name="T32" fmla="*/ 91 w 689"/>
                    <a:gd name="T33" fmla="*/ 281 h 688"/>
                    <a:gd name="T34" fmla="*/ 83 w 689"/>
                    <a:gd name="T35" fmla="*/ 338 h 688"/>
                    <a:gd name="T36" fmla="*/ 0 w 689"/>
                    <a:gd name="T37" fmla="*/ 372 h 688"/>
                    <a:gd name="T38" fmla="*/ 34 w 689"/>
                    <a:gd name="T39" fmla="*/ 490 h 688"/>
                    <a:gd name="T40" fmla="*/ 121 w 689"/>
                    <a:gd name="T41" fmla="*/ 478 h 688"/>
                    <a:gd name="T42" fmla="*/ 155 w 689"/>
                    <a:gd name="T43" fmla="*/ 524 h 688"/>
                    <a:gd name="T44" fmla="*/ 121 w 689"/>
                    <a:gd name="T45" fmla="*/ 607 h 688"/>
                    <a:gd name="T46" fmla="*/ 227 w 689"/>
                    <a:gd name="T47" fmla="*/ 668 h 688"/>
                    <a:gd name="T48" fmla="*/ 283 w 689"/>
                    <a:gd name="T49" fmla="*/ 596 h 688"/>
                    <a:gd name="T50" fmla="*/ 340 w 689"/>
                    <a:gd name="T51" fmla="*/ 604 h 688"/>
                    <a:gd name="T52" fmla="*/ 370 w 689"/>
                    <a:gd name="T53" fmla="*/ 687 h 688"/>
                    <a:gd name="T54" fmla="*/ 491 w 689"/>
                    <a:gd name="T55" fmla="*/ 657 h 688"/>
                    <a:gd name="T56" fmla="*/ 480 w 689"/>
                    <a:gd name="T57" fmla="*/ 566 h 688"/>
                    <a:gd name="T58" fmla="*/ 525 w 689"/>
                    <a:gd name="T59" fmla="*/ 531 h 688"/>
                    <a:gd name="T60" fmla="*/ 605 w 689"/>
                    <a:gd name="T61" fmla="*/ 566 h 688"/>
                    <a:gd name="T62" fmla="*/ 669 w 689"/>
                    <a:gd name="T63" fmla="*/ 459 h 688"/>
                    <a:gd name="T64" fmla="*/ 597 w 689"/>
                    <a:gd name="T65" fmla="*/ 406 h 688"/>
                    <a:gd name="T66" fmla="*/ 605 w 689"/>
                    <a:gd name="T67" fmla="*/ 349 h 688"/>
                    <a:gd name="T68" fmla="*/ 344 w 689"/>
                    <a:gd name="T69" fmla="*/ 482 h 688"/>
                    <a:gd name="T70" fmla="*/ 344 w 689"/>
                    <a:gd name="T71" fmla="*/ 482 h 688"/>
                    <a:gd name="T72" fmla="*/ 208 w 689"/>
                    <a:gd name="T73" fmla="*/ 345 h 688"/>
                    <a:gd name="T74" fmla="*/ 344 w 689"/>
                    <a:gd name="T75" fmla="*/ 205 h 688"/>
                    <a:gd name="T76" fmla="*/ 480 w 689"/>
                    <a:gd name="T77" fmla="*/ 345 h 688"/>
                    <a:gd name="T78" fmla="*/ 344 w 689"/>
                    <a:gd name="T79" fmla="*/ 482 h 688"/>
                    <a:gd name="T80" fmla="*/ 605 w 689"/>
                    <a:gd name="T81" fmla="*/ 349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89" h="688">
                      <a:moveTo>
                        <a:pt x="605" y="349"/>
                      </a:moveTo>
                      <a:lnTo>
                        <a:pt x="605" y="349"/>
                      </a:lnTo>
                      <a:cubicBezTo>
                        <a:pt x="688" y="315"/>
                        <a:pt x="688" y="315"/>
                        <a:pt x="688" y="315"/>
                      </a:cubicBezTo>
                      <a:cubicBezTo>
                        <a:pt x="684" y="273"/>
                        <a:pt x="673" y="231"/>
                        <a:pt x="654" y="193"/>
                      </a:cubicBezTo>
                      <a:cubicBezTo>
                        <a:pt x="567" y="209"/>
                        <a:pt x="567" y="209"/>
                        <a:pt x="567" y="209"/>
                      </a:cubicBezTo>
                      <a:cubicBezTo>
                        <a:pt x="556" y="190"/>
                        <a:pt x="544" y="174"/>
                        <a:pt x="529" y="163"/>
                      </a:cubicBezTo>
                      <a:cubicBezTo>
                        <a:pt x="567" y="80"/>
                        <a:pt x="567" y="80"/>
                        <a:pt x="567" y="80"/>
                      </a:cubicBezTo>
                      <a:cubicBezTo>
                        <a:pt x="533" y="53"/>
                        <a:pt x="499" y="30"/>
                        <a:pt x="457" y="19"/>
                      </a:cubicBezTo>
                      <a:cubicBezTo>
                        <a:pt x="404" y="91"/>
                        <a:pt x="404" y="91"/>
                        <a:pt x="404" y="91"/>
                      </a:cubicBezTo>
                      <a:cubicBezTo>
                        <a:pt x="385" y="83"/>
                        <a:pt x="367" y="83"/>
                        <a:pt x="348" y="83"/>
                      </a:cubicBezTo>
                      <a:cubicBezTo>
                        <a:pt x="314" y="0"/>
                        <a:pt x="314" y="0"/>
                        <a:pt x="314" y="0"/>
                      </a:cubicBezTo>
                      <a:cubicBezTo>
                        <a:pt x="272" y="4"/>
                        <a:pt x="234" y="15"/>
                        <a:pt x="196" y="30"/>
                      </a:cubicBezTo>
                      <a:cubicBezTo>
                        <a:pt x="208" y="121"/>
                        <a:pt x="208" y="121"/>
                        <a:pt x="208" y="121"/>
                      </a:cubicBezTo>
                      <a:cubicBezTo>
                        <a:pt x="193" y="129"/>
                        <a:pt x="177" y="140"/>
                        <a:pt x="162" y="156"/>
                      </a:cubicBezTo>
                      <a:cubicBezTo>
                        <a:pt x="83" y="121"/>
                        <a:pt x="83" y="121"/>
                        <a:pt x="83" y="121"/>
                      </a:cubicBezTo>
                      <a:cubicBezTo>
                        <a:pt x="53" y="152"/>
                        <a:pt x="34" y="190"/>
                        <a:pt x="19" y="228"/>
                      </a:cubicBezTo>
                      <a:cubicBezTo>
                        <a:pt x="91" y="281"/>
                        <a:pt x="91" y="281"/>
                        <a:pt x="91" y="281"/>
                      </a:cubicBezTo>
                      <a:cubicBezTo>
                        <a:pt x="87" y="300"/>
                        <a:pt x="83" y="319"/>
                        <a:pt x="83" y="338"/>
                      </a:cubicBezTo>
                      <a:cubicBezTo>
                        <a:pt x="0" y="372"/>
                        <a:pt x="0" y="372"/>
                        <a:pt x="0" y="372"/>
                      </a:cubicBezTo>
                      <a:cubicBezTo>
                        <a:pt x="4" y="414"/>
                        <a:pt x="15" y="455"/>
                        <a:pt x="34" y="490"/>
                      </a:cubicBezTo>
                      <a:cubicBezTo>
                        <a:pt x="121" y="478"/>
                        <a:pt x="121" y="478"/>
                        <a:pt x="121" y="478"/>
                      </a:cubicBezTo>
                      <a:cubicBezTo>
                        <a:pt x="132" y="493"/>
                        <a:pt x="143" y="512"/>
                        <a:pt x="155" y="524"/>
                      </a:cubicBezTo>
                      <a:cubicBezTo>
                        <a:pt x="121" y="607"/>
                        <a:pt x="121" y="607"/>
                        <a:pt x="121" y="607"/>
                      </a:cubicBezTo>
                      <a:cubicBezTo>
                        <a:pt x="155" y="634"/>
                        <a:pt x="189" y="657"/>
                        <a:pt x="227" y="668"/>
                      </a:cubicBezTo>
                      <a:cubicBezTo>
                        <a:pt x="283" y="596"/>
                        <a:pt x="283" y="596"/>
                        <a:pt x="283" y="596"/>
                      </a:cubicBezTo>
                      <a:cubicBezTo>
                        <a:pt x="298" y="600"/>
                        <a:pt x="321" y="604"/>
                        <a:pt x="340" y="604"/>
                      </a:cubicBezTo>
                      <a:cubicBezTo>
                        <a:pt x="370" y="687"/>
                        <a:pt x="370" y="687"/>
                        <a:pt x="370" y="687"/>
                      </a:cubicBezTo>
                      <a:cubicBezTo>
                        <a:pt x="416" y="683"/>
                        <a:pt x="454" y="672"/>
                        <a:pt x="491" y="657"/>
                      </a:cubicBezTo>
                      <a:cubicBezTo>
                        <a:pt x="480" y="566"/>
                        <a:pt x="480" y="566"/>
                        <a:pt x="480" y="566"/>
                      </a:cubicBezTo>
                      <a:cubicBezTo>
                        <a:pt x="495" y="558"/>
                        <a:pt x="510" y="543"/>
                        <a:pt x="525" y="531"/>
                      </a:cubicBezTo>
                      <a:cubicBezTo>
                        <a:pt x="605" y="566"/>
                        <a:pt x="605" y="566"/>
                        <a:pt x="605" y="566"/>
                      </a:cubicBezTo>
                      <a:cubicBezTo>
                        <a:pt x="635" y="535"/>
                        <a:pt x="654" y="497"/>
                        <a:pt x="669" y="459"/>
                      </a:cubicBezTo>
                      <a:cubicBezTo>
                        <a:pt x="597" y="406"/>
                        <a:pt x="597" y="406"/>
                        <a:pt x="597" y="406"/>
                      </a:cubicBezTo>
                      <a:cubicBezTo>
                        <a:pt x="601" y="387"/>
                        <a:pt x="605" y="368"/>
                        <a:pt x="605" y="349"/>
                      </a:cubicBezTo>
                      <a:lnTo>
                        <a:pt x="344" y="482"/>
                      </a:lnTo>
                      <a:lnTo>
                        <a:pt x="344" y="482"/>
                      </a:lnTo>
                      <a:cubicBezTo>
                        <a:pt x="268" y="482"/>
                        <a:pt x="208" y="421"/>
                        <a:pt x="208" y="345"/>
                      </a:cubicBezTo>
                      <a:cubicBezTo>
                        <a:pt x="208" y="269"/>
                        <a:pt x="268" y="205"/>
                        <a:pt x="344" y="205"/>
                      </a:cubicBezTo>
                      <a:cubicBezTo>
                        <a:pt x="419" y="205"/>
                        <a:pt x="480" y="269"/>
                        <a:pt x="480" y="345"/>
                      </a:cubicBezTo>
                      <a:cubicBezTo>
                        <a:pt x="480" y="421"/>
                        <a:pt x="419" y="482"/>
                        <a:pt x="344" y="482"/>
                      </a:cubicBezTo>
                      <a:lnTo>
                        <a:pt x="605" y="349"/>
                      </a:lnTo>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350"/>
                </a:p>
              </p:txBody>
            </p:sp>
            <p:sp>
              <p:nvSpPr>
                <p:cNvPr id="112" name="Freeform 12">
                  <a:extLst>
                    <a:ext uri="{FF2B5EF4-FFF2-40B4-BE49-F238E27FC236}">
                      <a16:creationId xmlns:a16="http://schemas.microsoft.com/office/drawing/2014/main" xmlns="" id="{98588F05-6CFF-5140-B7C7-C247960140B3}"/>
                    </a:ext>
                  </a:extLst>
                </p:cNvPr>
                <p:cNvSpPr>
                  <a:spLocks noChangeArrowheads="1"/>
                </p:cNvSpPr>
                <p:nvPr/>
              </p:nvSpPr>
              <p:spPr bwMode="auto">
                <a:xfrm>
                  <a:off x="8437870" y="1751882"/>
                  <a:ext cx="80962" cy="166688"/>
                </a:xfrm>
                <a:custGeom>
                  <a:avLst/>
                  <a:gdLst>
                    <a:gd name="T0" fmla="*/ 136 w 224"/>
                    <a:gd name="T1" fmla="*/ 326 h 464"/>
                    <a:gd name="T2" fmla="*/ 136 w 224"/>
                    <a:gd name="T3" fmla="*/ 326 h 464"/>
                    <a:gd name="T4" fmla="*/ 0 w 224"/>
                    <a:gd name="T5" fmla="*/ 463 h 464"/>
                    <a:gd name="T6" fmla="*/ 136 w 224"/>
                    <a:gd name="T7" fmla="*/ 326 h 464"/>
                    <a:gd name="T8" fmla="*/ 136 w 224"/>
                    <a:gd name="T9" fmla="*/ 326 h 464"/>
                    <a:gd name="T10" fmla="*/ 0 w 224"/>
                    <a:gd name="T11" fmla="*/ 186 h 464"/>
                    <a:gd name="T12" fmla="*/ 0 w 224"/>
                    <a:gd name="T13" fmla="*/ 186 h 464"/>
                    <a:gd name="T14" fmla="*/ 136 w 224"/>
                    <a:gd name="T15" fmla="*/ 323 h 464"/>
                    <a:gd name="T16" fmla="*/ 0 w 224"/>
                    <a:gd name="T17" fmla="*/ 186 h 464"/>
                    <a:gd name="T18" fmla="*/ 113 w 224"/>
                    <a:gd name="T19" fmla="*/ 0 h 464"/>
                    <a:gd name="T20" fmla="*/ 113 w 224"/>
                    <a:gd name="T21" fmla="*/ 0 h 464"/>
                    <a:gd name="T22" fmla="*/ 60 w 224"/>
                    <a:gd name="T23" fmla="*/ 72 h 464"/>
                    <a:gd name="T24" fmla="*/ 4 w 224"/>
                    <a:gd name="T25" fmla="*/ 64 h 464"/>
                    <a:gd name="T26" fmla="*/ 0 w 224"/>
                    <a:gd name="T27" fmla="*/ 57 h 464"/>
                    <a:gd name="T28" fmla="*/ 4 w 224"/>
                    <a:gd name="T29" fmla="*/ 64 h 464"/>
                    <a:gd name="T30" fmla="*/ 60 w 224"/>
                    <a:gd name="T31" fmla="*/ 72 h 464"/>
                    <a:gd name="T32" fmla="*/ 113 w 224"/>
                    <a:gd name="T33" fmla="*/ 0 h 464"/>
                    <a:gd name="T34" fmla="*/ 223 w 224"/>
                    <a:gd name="T35" fmla="*/ 61 h 464"/>
                    <a:gd name="T36" fmla="*/ 223 w 224"/>
                    <a:gd name="T37" fmla="*/ 61 h 464"/>
                    <a:gd name="T38" fmla="*/ 113 w 224"/>
                    <a:gd name="T39" fmla="*/ 0 h 464"/>
                    <a:gd name="T40" fmla="*/ 136 w 224"/>
                    <a:gd name="T41" fmla="*/ 326 h 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4" h="464">
                      <a:moveTo>
                        <a:pt x="136" y="326"/>
                      </a:moveTo>
                      <a:lnTo>
                        <a:pt x="136" y="326"/>
                      </a:lnTo>
                      <a:cubicBezTo>
                        <a:pt x="136" y="402"/>
                        <a:pt x="75" y="463"/>
                        <a:pt x="0" y="463"/>
                      </a:cubicBezTo>
                      <a:cubicBezTo>
                        <a:pt x="75" y="463"/>
                        <a:pt x="136" y="402"/>
                        <a:pt x="136" y="326"/>
                      </a:cubicBezTo>
                      <a:lnTo>
                        <a:pt x="136" y="326"/>
                      </a:lnTo>
                      <a:lnTo>
                        <a:pt x="0" y="186"/>
                      </a:lnTo>
                      <a:lnTo>
                        <a:pt x="0" y="186"/>
                      </a:lnTo>
                      <a:cubicBezTo>
                        <a:pt x="75" y="186"/>
                        <a:pt x="136" y="247"/>
                        <a:pt x="136" y="323"/>
                      </a:cubicBezTo>
                      <a:cubicBezTo>
                        <a:pt x="136" y="247"/>
                        <a:pt x="75" y="186"/>
                        <a:pt x="0" y="186"/>
                      </a:cubicBezTo>
                      <a:lnTo>
                        <a:pt x="113" y="0"/>
                      </a:lnTo>
                      <a:lnTo>
                        <a:pt x="113" y="0"/>
                      </a:lnTo>
                      <a:cubicBezTo>
                        <a:pt x="60" y="72"/>
                        <a:pt x="60" y="72"/>
                        <a:pt x="60" y="72"/>
                      </a:cubicBezTo>
                      <a:cubicBezTo>
                        <a:pt x="41" y="64"/>
                        <a:pt x="23" y="64"/>
                        <a:pt x="4" y="64"/>
                      </a:cubicBezTo>
                      <a:cubicBezTo>
                        <a:pt x="0" y="57"/>
                        <a:pt x="0" y="57"/>
                        <a:pt x="0" y="57"/>
                      </a:cubicBezTo>
                      <a:cubicBezTo>
                        <a:pt x="4" y="64"/>
                        <a:pt x="4" y="64"/>
                        <a:pt x="4" y="64"/>
                      </a:cubicBezTo>
                      <a:cubicBezTo>
                        <a:pt x="23" y="64"/>
                        <a:pt x="41" y="64"/>
                        <a:pt x="60" y="72"/>
                      </a:cubicBezTo>
                      <a:cubicBezTo>
                        <a:pt x="113" y="0"/>
                        <a:pt x="113" y="0"/>
                        <a:pt x="113" y="0"/>
                      </a:cubicBezTo>
                      <a:cubicBezTo>
                        <a:pt x="155" y="11"/>
                        <a:pt x="189" y="34"/>
                        <a:pt x="223" y="61"/>
                      </a:cubicBezTo>
                      <a:lnTo>
                        <a:pt x="223" y="61"/>
                      </a:lnTo>
                      <a:cubicBezTo>
                        <a:pt x="189" y="34"/>
                        <a:pt x="155" y="11"/>
                        <a:pt x="113" y="0"/>
                      </a:cubicBezTo>
                      <a:lnTo>
                        <a:pt x="136" y="326"/>
                      </a:lnTo>
                    </a:path>
                  </a:pathLst>
                </a:custGeom>
                <a:solidFill>
                  <a:srgbClr val="D9D9D9"/>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350"/>
                </a:p>
              </p:txBody>
            </p:sp>
            <p:sp>
              <p:nvSpPr>
                <p:cNvPr id="113" name="Freeform 13">
                  <a:extLst>
                    <a:ext uri="{FF2B5EF4-FFF2-40B4-BE49-F238E27FC236}">
                      <a16:creationId xmlns:a16="http://schemas.microsoft.com/office/drawing/2014/main" xmlns="" id="{520CA96A-9163-5B48-8088-C6345B36CFB5}"/>
                    </a:ext>
                  </a:extLst>
                </p:cNvPr>
                <p:cNvSpPr>
                  <a:spLocks noChangeArrowheads="1"/>
                </p:cNvSpPr>
                <p:nvPr/>
              </p:nvSpPr>
              <p:spPr bwMode="auto">
                <a:xfrm>
                  <a:off x="8437870" y="1751882"/>
                  <a:ext cx="123825" cy="241300"/>
                </a:xfrm>
                <a:custGeom>
                  <a:avLst/>
                  <a:gdLst>
                    <a:gd name="T0" fmla="*/ 113 w 345"/>
                    <a:gd name="T1" fmla="*/ 0 h 669"/>
                    <a:gd name="T2" fmla="*/ 113 w 345"/>
                    <a:gd name="T3" fmla="*/ 0 h 669"/>
                    <a:gd name="T4" fmla="*/ 60 w 345"/>
                    <a:gd name="T5" fmla="*/ 72 h 669"/>
                    <a:gd name="T6" fmla="*/ 4 w 345"/>
                    <a:gd name="T7" fmla="*/ 64 h 669"/>
                    <a:gd name="T8" fmla="*/ 0 w 345"/>
                    <a:gd name="T9" fmla="*/ 57 h 669"/>
                    <a:gd name="T10" fmla="*/ 0 w 345"/>
                    <a:gd name="T11" fmla="*/ 186 h 669"/>
                    <a:gd name="T12" fmla="*/ 0 w 345"/>
                    <a:gd name="T13" fmla="*/ 186 h 669"/>
                    <a:gd name="T14" fmla="*/ 136 w 345"/>
                    <a:gd name="T15" fmla="*/ 323 h 669"/>
                    <a:gd name="T16" fmla="*/ 136 w 345"/>
                    <a:gd name="T17" fmla="*/ 326 h 669"/>
                    <a:gd name="T18" fmla="*/ 136 w 345"/>
                    <a:gd name="T19" fmla="*/ 326 h 669"/>
                    <a:gd name="T20" fmla="*/ 136 w 345"/>
                    <a:gd name="T21" fmla="*/ 326 h 669"/>
                    <a:gd name="T22" fmla="*/ 0 w 345"/>
                    <a:gd name="T23" fmla="*/ 463 h 669"/>
                    <a:gd name="T24" fmla="*/ 0 w 345"/>
                    <a:gd name="T25" fmla="*/ 463 h 669"/>
                    <a:gd name="T26" fmla="*/ 0 w 345"/>
                    <a:gd name="T27" fmla="*/ 600 h 669"/>
                    <a:gd name="T28" fmla="*/ 26 w 345"/>
                    <a:gd name="T29" fmla="*/ 668 h 669"/>
                    <a:gd name="T30" fmla="*/ 147 w 345"/>
                    <a:gd name="T31" fmla="*/ 638 h 669"/>
                    <a:gd name="T32" fmla="*/ 136 w 345"/>
                    <a:gd name="T33" fmla="*/ 547 h 669"/>
                    <a:gd name="T34" fmla="*/ 136 w 345"/>
                    <a:gd name="T35" fmla="*/ 547 h 669"/>
                    <a:gd name="T36" fmla="*/ 181 w 345"/>
                    <a:gd name="T37" fmla="*/ 512 h 669"/>
                    <a:gd name="T38" fmla="*/ 261 w 345"/>
                    <a:gd name="T39" fmla="*/ 547 h 669"/>
                    <a:gd name="T40" fmla="*/ 325 w 345"/>
                    <a:gd name="T41" fmla="*/ 440 h 669"/>
                    <a:gd name="T42" fmla="*/ 253 w 345"/>
                    <a:gd name="T43" fmla="*/ 387 h 669"/>
                    <a:gd name="T44" fmla="*/ 253 w 345"/>
                    <a:gd name="T45" fmla="*/ 387 h 669"/>
                    <a:gd name="T46" fmla="*/ 261 w 345"/>
                    <a:gd name="T47" fmla="*/ 330 h 669"/>
                    <a:gd name="T48" fmla="*/ 344 w 345"/>
                    <a:gd name="T49" fmla="*/ 296 h 669"/>
                    <a:gd name="T50" fmla="*/ 310 w 345"/>
                    <a:gd name="T51" fmla="*/ 174 h 669"/>
                    <a:gd name="T52" fmla="*/ 223 w 345"/>
                    <a:gd name="T53" fmla="*/ 190 h 669"/>
                    <a:gd name="T54" fmla="*/ 185 w 345"/>
                    <a:gd name="T55" fmla="*/ 144 h 669"/>
                    <a:gd name="T56" fmla="*/ 185 w 345"/>
                    <a:gd name="T57" fmla="*/ 144 h 669"/>
                    <a:gd name="T58" fmla="*/ 185 w 345"/>
                    <a:gd name="T59" fmla="*/ 144 h 669"/>
                    <a:gd name="T60" fmla="*/ 223 w 345"/>
                    <a:gd name="T61" fmla="*/ 61 h 669"/>
                    <a:gd name="T62" fmla="*/ 113 w 345"/>
                    <a:gd name="T63" fmla="*/ 0 h 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45" h="669">
                      <a:moveTo>
                        <a:pt x="113" y="0"/>
                      </a:moveTo>
                      <a:lnTo>
                        <a:pt x="113" y="0"/>
                      </a:lnTo>
                      <a:cubicBezTo>
                        <a:pt x="60" y="72"/>
                        <a:pt x="60" y="72"/>
                        <a:pt x="60" y="72"/>
                      </a:cubicBezTo>
                      <a:cubicBezTo>
                        <a:pt x="41" y="64"/>
                        <a:pt x="23" y="64"/>
                        <a:pt x="4" y="64"/>
                      </a:cubicBezTo>
                      <a:cubicBezTo>
                        <a:pt x="0" y="57"/>
                        <a:pt x="0" y="57"/>
                        <a:pt x="0" y="57"/>
                      </a:cubicBezTo>
                      <a:cubicBezTo>
                        <a:pt x="0" y="186"/>
                        <a:pt x="0" y="186"/>
                        <a:pt x="0" y="186"/>
                      </a:cubicBezTo>
                      <a:lnTo>
                        <a:pt x="0" y="186"/>
                      </a:lnTo>
                      <a:cubicBezTo>
                        <a:pt x="75" y="186"/>
                        <a:pt x="136" y="247"/>
                        <a:pt x="136" y="323"/>
                      </a:cubicBezTo>
                      <a:cubicBezTo>
                        <a:pt x="136" y="323"/>
                        <a:pt x="136" y="323"/>
                        <a:pt x="136" y="326"/>
                      </a:cubicBezTo>
                      <a:lnTo>
                        <a:pt x="136" y="326"/>
                      </a:lnTo>
                      <a:lnTo>
                        <a:pt x="136" y="326"/>
                      </a:lnTo>
                      <a:cubicBezTo>
                        <a:pt x="136" y="402"/>
                        <a:pt x="75" y="463"/>
                        <a:pt x="0" y="463"/>
                      </a:cubicBezTo>
                      <a:lnTo>
                        <a:pt x="0" y="463"/>
                      </a:lnTo>
                      <a:cubicBezTo>
                        <a:pt x="0" y="600"/>
                        <a:pt x="0" y="600"/>
                        <a:pt x="0" y="600"/>
                      </a:cubicBezTo>
                      <a:cubicBezTo>
                        <a:pt x="26" y="668"/>
                        <a:pt x="26" y="668"/>
                        <a:pt x="26" y="668"/>
                      </a:cubicBezTo>
                      <a:cubicBezTo>
                        <a:pt x="72" y="664"/>
                        <a:pt x="110" y="653"/>
                        <a:pt x="147" y="638"/>
                      </a:cubicBezTo>
                      <a:cubicBezTo>
                        <a:pt x="136" y="547"/>
                        <a:pt x="136" y="547"/>
                        <a:pt x="136" y="547"/>
                      </a:cubicBezTo>
                      <a:lnTo>
                        <a:pt x="136" y="547"/>
                      </a:lnTo>
                      <a:cubicBezTo>
                        <a:pt x="151" y="539"/>
                        <a:pt x="166" y="524"/>
                        <a:pt x="181" y="512"/>
                      </a:cubicBezTo>
                      <a:cubicBezTo>
                        <a:pt x="261" y="547"/>
                        <a:pt x="261" y="547"/>
                        <a:pt x="261" y="547"/>
                      </a:cubicBezTo>
                      <a:cubicBezTo>
                        <a:pt x="291" y="516"/>
                        <a:pt x="310" y="478"/>
                        <a:pt x="325" y="440"/>
                      </a:cubicBezTo>
                      <a:cubicBezTo>
                        <a:pt x="253" y="387"/>
                        <a:pt x="253" y="387"/>
                        <a:pt x="253" y="387"/>
                      </a:cubicBezTo>
                      <a:lnTo>
                        <a:pt x="253" y="387"/>
                      </a:lnTo>
                      <a:cubicBezTo>
                        <a:pt x="257" y="368"/>
                        <a:pt x="261" y="349"/>
                        <a:pt x="261" y="330"/>
                      </a:cubicBezTo>
                      <a:cubicBezTo>
                        <a:pt x="344" y="296"/>
                        <a:pt x="344" y="296"/>
                        <a:pt x="344" y="296"/>
                      </a:cubicBezTo>
                      <a:cubicBezTo>
                        <a:pt x="340" y="254"/>
                        <a:pt x="329" y="212"/>
                        <a:pt x="310" y="174"/>
                      </a:cubicBezTo>
                      <a:cubicBezTo>
                        <a:pt x="223" y="190"/>
                        <a:pt x="223" y="190"/>
                        <a:pt x="223" y="190"/>
                      </a:cubicBezTo>
                      <a:cubicBezTo>
                        <a:pt x="212" y="171"/>
                        <a:pt x="200" y="155"/>
                        <a:pt x="185" y="144"/>
                      </a:cubicBezTo>
                      <a:lnTo>
                        <a:pt x="185" y="144"/>
                      </a:lnTo>
                      <a:lnTo>
                        <a:pt x="185" y="144"/>
                      </a:lnTo>
                      <a:cubicBezTo>
                        <a:pt x="223" y="61"/>
                        <a:pt x="223" y="61"/>
                        <a:pt x="223" y="61"/>
                      </a:cubicBezTo>
                      <a:cubicBezTo>
                        <a:pt x="189" y="34"/>
                        <a:pt x="155" y="11"/>
                        <a:pt x="113" y="0"/>
                      </a:cubicBezTo>
                    </a:path>
                  </a:pathLst>
                </a:custGeom>
                <a:solidFill>
                  <a:srgbClr val="D9D9D9"/>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350"/>
                </a:p>
              </p:txBody>
            </p:sp>
            <p:sp>
              <p:nvSpPr>
                <p:cNvPr id="114" name="Freeform 14">
                  <a:extLst>
                    <a:ext uri="{FF2B5EF4-FFF2-40B4-BE49-F238E27FC236}">
                      <a16:creationId xmlns:a16="http://schemas.microsoft.com/office/drawing/2014/main" xmlns="" id="{BBD474EC-D562-CC45-8CF6-767C7A8C2233}"/>
                    </a:ext>
                  </a:extLst>
                </p:cNvPr>
                <p:cNvSpPr>
                  <a:spLocks noChangeArrowheads="1"/>
                </p:cNvSpPr>
                <p:nvPr/>
              </p:nvSpPr>
              <p:spPr bwMode="auto">
                <a:xfrm>
                  <a:off x="8306107" y="1736007"/>
                  <a:ext cx="265113" cy="263525"/>
                </a:xfrm>
                <a:custGeom>
                  <a:avLst/>
                  <a:gdLst>
                    <a:gd name="T0" fmla="*/ 378 w 735"/>
                    <a:gd name="T1" fmla="*/ 733 h 734"/>
                    <a:gd name="T2" fmla="*/ 314 w 735"/>
                    <a:gd name="T3" fmla="*/ 645 h 734"/>
                    <a:gd name="T4" fmla="*/ 242 w 735"/>
                    <a:gd name="T5" fmla="*/ 714 h 734"/>
                    <a:gd name="T6" fmla="*/ 117 w 735"/>
                    <a:gd name="T7" fmla="*/ 634 h 734"/>
                    <a:gd name="T8" fmla="*/ 132 w 735"/>
                    <a:gd name="T9" fmla="*/ 524 h 734"/>
                    <a:gd name="T10" fmla="*/ 34 w 735"/>
                    <a:gd name="T11" fmla="*/ 524 h 734"/>
                    <a:gd name="T12" fmla="*/ 0 w 735"/>
                    <a:gd name="T13" fmla="*/ 380 h 734"/>
                    <a:gd name="T14" fmla="*/ 91 w 735"/>
                    <a:gd name="T15" fmla="*/ 315 h 734"/>
                    <a:gd name="T16" fmla="*/ 23 w 735"/>
                    <a:gd name="T17" fmla="*/ 243 h 734"/>
                    <a:gd name="T18" fmla="*/ 98 w 735"/>
                    <a:gd name="T19" fmla="*/ 114 h 734"/>
                    <a:gd name="T20" fmla="*/ 208 w 735"/>
                    <a:gd name="T21" fmla="*/ 133 h 734"/>
                    <a:gd name="T22" fmla="*/ 208 w 735"/>
                    <a:gd name="T23" fmla="*/ 34 h 734"/>
                    <a:gd name="T24" fmla="*/ 352 w 735"/>
                    <a:gd name="T25" fmla="*/ 0 h 734"/>
                    <a:gd name="T26" fmla="*/ 420 w 735"/>
                    <a:gd name="T27" fmla="*/ 87 h 734"/>
                    <a:gd name="T28" fmla="*/ 488 w 735"/>
                    <a:gd name="T29" fmla="*/ 19 h 734"/>
                    <a:gd name="T30" fmla="*/ 617 w 735"/>
                    <a:gd name="T31" fmla="*/ 95 h 734"/>
                    <a:gd name="T32" fmla="*/ 601 w 735"/>
                    <a:gd name="T33" fmla="*/ 205 h 734"/>
                    <a:gd name="T34" fmla="*/ 696 w 735"/>
                    <a:gd name="T35" fmla="*/ 209 h 734"/>
                    <a:gd name="T36" fmla="*/ 734 w 735"/>
                    <a:gd name="T37" fmla="*/ 353 h 734"/>
                    <a:gd name="T38" fmla="*/ 643 w 735"/>
                    <a:gd name="T39" fmla="*/ 418 h 734"/>
                    <a:gd name="T40" fmla="*/ 711 w 735"/>
                    <a:gd name="T41" fmla="*/ 490 h 734"/>
                    <a:gd name="T42" fmla="*/ 635 w 735"/>
                    <a:gd name="T43" fmla="*/ 615 h 734"/>
                    <a:gd name="T44" fmla="*/ 526 w 735"/>
                    <a:gd name="T45" fmla="*/ 600 h 734"/>
                    <a:gd name="T46" fmla="*/ 522 w 735"/>
                    <a:gd name="T47" fmla="*/ 699 h 734"/>
                    <a:gd name="T48" fmla="*/ 378 w 735"/>
                    <a:gd name="T49" fmla="*/ 733 h 734"/>
                    <a:gd name="T50" fmla="*/ 295 w 735"/>
                    <a:gd name="T51" fmla="*/ 596 h 734"/>
                    <a:gd name="T52" fmla="*/ 363 w 735"/>
                    <a:gd name="T53" fmla="*/ 604 h 734"/>
                    <a:gd name="T54" fmla="*/ 408 w 735"/>
                    <a:gd name="T55" fmla="*/ 687 h 734"/>
                    <a:gd name="T56" fmla="*/ 477 w 735"/>
                    <a:gd name="T57" fmla="*/ 577 h 734"/>
                    <a:gd name="T58" fmla="*/ 533 w 735"/>
                    <a:gd name="T59" fmla="*/ 539 h 734"/>
                    <a:gd name="T60" fmla="*/ 620 w 735"/>
                    <a:gd name="T61" fmla="*/ 562 h 734"/>
                    <a:gd name="T62" fmla="*/ 594 w 735"/>
                    <a:gd name="T63" fmla="*/ 437 h 734"/>
                    <a:gd name="T64" fmla="*/ 605 w 735"/>
                    <a:gd name="T65" fmla="*/ 372 h 734"/>
                    <a:gd name="T66" fmla="*/ 685 w 735"/>
                    <a:gd name="T67" fmla="*/ 323 h 734"/>
                    <a:gd name="T68" fmla="*/ 579 w 735"/>
                    <a:gd name="T69" fmla="*/ 254 h 734"/>
                    <a:gd name="T70" fmla="*/ 537 w 735"/>
                    <a:gd name="T71" fmla="*/ 201 h 734"/>
                    <a:gd name="T72" fmla="*/ 560 w 735"/>
                    <a:gd name="T73" fmla="*/ 110 h 734"/>
                    <a:gd name="T74" fmla="*/ 439 w 735"/>
                    <a:gd name="T75" fmla="*/ 137 h 734"/>
                    <a:gd name="T76" fmla="*/ 371 w 735"/>
                    <a:gd name="T77" fmla="*/ 129 h 734"/>
                    <a:gd name="T78" fmla="*/ 325 w 735"/>
                    <a:gd name="T79" fmla="*/ 46 h 734"/>
                    <a:gd name="T80" fmla="*/ 257 w 735"/>
                    <a:gd name="T81" fmla="*/ 156 h 734"/>
                    <a:gd name="T82" fmla="*/ 200 w 735"/>
                    <a:gd name="T83" fmla="*/ 194 h 734"/>
                    <a:gd name="T84" fmla="*/ 110 w 735"/>
                    <a:gd name="T85" fmla="*/ 171 h 734"/>
                    <a:gd name="T86" fmla="*/ 140 w 735"/>
                    <a:gd name="T87" fmla="*/ 296 h 734"/>
                    <a:gd name="T88" fmla="*/ 129 w 735"/>
                    <a:gd name="T89" fmla="*/ 361 h 734"/>
                    <a:gd name="T90" fmla="*/ 49 w 735"/>
                    <a:gd name="T91" fmla="*/ 410 h 734"/>
                    <a:gd name="T92" fmla="*/ 155 w 735"/>
                    <a:gd name="T93" fmla="*/ 478 h 734"/>
                    <a:gd name="T94" fmla="*/ 197 w 735"/>
                    <a:gd name="T95" fmla="*/ 532 h 734"/>
                    <a:gd name="T96" fmla="*/ 170 w 735"/>
                    <a:gd name="T97" fmla="*/ 623 h 734"/>
                    <a:gd name="T98" fmla="*/ 295 w 735"/>
                    <a:gd name="T99" fmla="*/ 596 h 734"/>
                    <a:gd name="T100" fmla="*/ 367 w 735"/>
                    <a:gd name="T101" fmla="*/ 528 h 734"/>
                    <a:gd name="T102" fmla="*/ 367 w 735"/>
                    <a:gd name="T103" fmla="*/ 205 h 734"/>
                    <a:gd name="T104" fmla="*/ 367 w 735"/>
                    <a:gd name="T105" fmla="*/ 528 h 734"/>
                    <a:gd name="T106" fmla="*/ 367 w 735"/>
                    <a:gd name="T107" fmla="*/ 251 h 734"/>
                    <a:gd name="T108" fmla="*/ 367 w 735"/>
                    <a:gd name="T109" fmla="*/ 482 h 734"/>
                    <a:gd name="T110" fmla="*/ 367 w 735"/>
                    <a:gd name="T111" fmla="*/ 251 h 7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35" h="734">
                      <a:moveTo>
                        <a:pt x="378" y="733"/>
                      </a:moveTo>
                      <a:lnTo>
                        <a:pt x="378" y="733"/>
                      </a:lnTo>
                      <a:cubicBezTo>
                        <a:pt x="348" y="649"/>
                        <a:pt x="348" y="649"/>
                        <a:pt x="348" y="649"/>
                      </a:cubicBezTo>
                      <a:cubicBezTo>
                        <a:pt x="337" y="649"/>
                        <a:pt x="325" y="645"/>
                        <a:pt x="314" y="645"/>
                      </a:cubicBezTo>
                      <a:cubicBezTo>
                        <a:pt x="257" y="718"/>
                        <a:pt x="257" y="718"/>
                        <a:pt x="257" y="718"/>
                      </a:cubicBezTo>
                      <a:cubicBezTo>
                        <a:pt x="242" y="714"/>
                        <a:pt x="242" y="714"/>
                        <a:pt x="242" y="714"/>
                      </a:cubicBezTo>
                      <a:cubicBezTo>
                        <a:pt x="200" y="699"/>
                        <a:pt x="163" y="676"/>
                        <a:pt x="129" y="645"/>
                      </a:cubicBezTo>
                      <a:cubicBezTo>
                        <a:pt x="117" y="634"/>
                        <a:pt x="117" y="634"/>
                        <a:pt x="117" y="634"/>
                      </a:cubicBezTo>
                      <a:cubicBezTo>
                        <a:pt x="151" y="551"/>
                        <a:pt x="151" y="551"/>
                        <a:pt x="151" y="551"/>
                      </a:cubicBezTo>
                      <a:cubicBezTo>
                        <a:pt x="148" y="543"/>
                        <a:pt x="140" y="535"/>
                        <a:pt x="132" y="524"/>
                      </a:cubicBezTo>
                      <a:cubicBezTo>
                        <a:pt x="42" y="539"/>
                        <a:pt x="42" y="539"/>
                        <a:pt x="42" y="539"/>
                      </a:cubicBezTo>
                      <a:cubicBezTo>
                        <a:pt x="34" y="524"/>
                        <a:pt x="34" y="524"/>
                        <a:pt x="34" y="524"/>
                      </a:cubicBezTo>
                      <a:cubicBezTo>
                        <a:pt x="15" y="482"/>
                        <a:pt x="4" y="440"/>
                        <a:pt x="0" y="395"/>
                      </a:cubicBezTo>
                      <a:cubicBezTo>
                        <a:pt x="0" y="380"/>
                        <a:pt x="0" y="380"/>
                        <a:pt x="0" y="380"/>
                      </a:cubicBezTo>
                      <a:cubicBezTo>
                        <a:pt x="83" y="346"/>
                        <a:pt x="83" y="346"/>
                        <a:pt x="83" y="346"/>
                      </a:cubicBezTo>
                      <a:cubicBezTo>
                        <a:pt x="87" y="334"/>
                        <a:pt x="87" y="323"/>
                        <a:pt x="91" y="315"/>
                      </a:cubicBezTo>
                      <a:cubicBezTo>
                        <a:pt x="15" y="258"/>
                        <a:pt x="15" y="258"/>
                        <a:pt x="15" y="258"/>
                      </a:cubicBezTo>
                      <a:cubicBezTo>
                        <a:pt x="23" y="243"/>
                        <a:pt x="23" y="243"/>
                        <a:pt x="23" y="243"/>
                      </a:cubicBezTo>
                      <a:cubicBezTo>
                        <a:pt x="38" y="201"/>
                        <a:pt x="57" y="163"/>
                        <a:pt x="87" y="129"/>
                      </a:cubicBezTo>
                      <a:cubicBezTo>
                        <a:pt x="98" y="114"/>
                        <a:pt x="98" y="114"/>
                        <a:pt x="98" y="114"/>
                      </a:cubicBezTo>
                      <a:cubicBezTo>
                        <a:pt x="182" y="152"/>
                        <a:pt x="182" y="152"/>
                        <a:pt x="182" y="152"/>
                      </a:cubicBezTo>
                      <a:cubicBezTo>
                        <a:pt x="189" y="144"/>
                        <a:pt x="197" y="137"/>
                        <a:pt x="208" y="133"/>
                      </a:cubicBezTo>
                      <a:cubicBezTo>
                        <a:pt x="193" y="42"/>
                        <a:pt x="193" y="42"/>
                        <a:pt x="193" y="42"/>
                      </a:cubicBezTo>
                      <a:cubicBezTo>
                        <a:pt x="208" y="34"/>
                        <a:pt x="208" y="34"/>
                        <a:pt x="208" y="34"/>
                      </a:cubicBezTo>
                      <a:cubicBezTo>
                        <a:pt x="250" y="15"/>
                        <a:pt x="291" y="4"/>
                        <a:pt x="337" y="0"/>
                      </a:cubicBezTo>
                      <a:cubicBezTo>
                        <a:pt x="352" y="0"/>
                        <a:pt x="352" y="0"/>
                        <a:pt x="352" y="0"/>
                      </a:cubicBezTo>
                      <a:cubicBezTo>
                        <a:pt x="386" y="83"/>
                        <a:pt x="386" y="83"/>
                        <a:pt x="386" y="83"/>
                      </a:cubicBezTo>
                      <a:cubicBezTo>
                        <a:pt x="397" y="83"/>
                        <a:pt x="408" y="87"/>
                        <a:pt x="420" y="87"/>
                      </a:cubicBezTo>
                      <a:cubicBezTo>
                        <a:pt x="473" y="15"/>
                        <a:pt x="473" y="15"/>
                        <a:pt x="473" y="15"/>
                      </a:cubicBezTo>
                      <a:cubicBezTo>
                        <a:pt x="488" y="19"/>
                        <a:pt x="488" y="19"/>
                        <a:pt x="488" y="19"/>
                      </a:cubicBezTo>
                      <a:cubicBezTo>
                        <a:pt x="530" y="34"/>
                        <a:pt x="571" y="57"/>
                        <a:pt x="605" y="87"/>
                      </a:cubicBezTo>
                      <a:cubicBezTo>
                        <a:pt x="617" y="95"/>
                        <a:pt x="617" y="95"/>
                        <a:pt x="617" y="95"/>
                      </a:cubicBezTo>
                      <a:cubicBezTo>
                        <a:pt x="579" y="182"/>
                        <a:pt x="579" y="182"/>
                        <a:pt x="579" y="182"/>
                      </a:cubicBezTo>
                      <a:cubicBezTo>
                        <a:pt x="586" y="190"/>
                        <a:pt x="594" y="197"/>
                        <a:pt x="601" y="205"/>
                      </a:cubicBezTo>
                      <a:cubicBezTo>
                        <a:pt x="692" y="194"/>
                        <a:pt x="692" y="194"/>
                        <a:pt x="692" y="194"/>
                      </a:cubicBezTo>
                      <a:cubicBezTo>
                        <a:pt x="696" y="209"/>
                        <a:pt x="696" y="209"/>
                        <a:pt x="696" y="209"/>
                      </a:cubicBezTo>
                      <a:cubicBezTo>
                        <a:pt x="715" y="247"/>
                        <a:pt x="726" y="292"/>
                        <a:pt x="730" y="334"/>
                      </a:cubicBezTo>
                      <a:cubicBezTo>
                        <a:pt x="734" y="353"/>
                        <a:pt x="734" y="353"/>
                        <a:pt x="734" y="353"/>
                      </a:cubicBezTo>
                      <a:cubicBezTo>
                        <a:pt x="647" y="387"/>
                        <a:pt x="647" y="387"/>
                        <a:pt x="647" y="387"/>
                      </a:cubicBezTo>
                      <a:cubicBezTo>
                        <a:pt x="647" y="399"/>
                        <a:pt x="647" y="410"/>
                        <a:pt x="643" y="418"/>
                      </a:cubicBezTo>
                      <a:cubicBezTo>
                        <a:pt x="719" y="475"/>
                        <a:pt x="719" y="475"/>
                        <a:pt x="719" y="475"/>
                      </a:cubicBezTo>
                      <a:cubicBezTo>
                        <a:pt x="711" y="490"/>
                        <a:pt x="711" y="490"/>
                        <a:pt x="711" y="490"/>
                      </a:cubicBezTo>
                      <a:cubicBezTo>
                        <a:pt x="696" y="532"/>
                        <a:pt x="673" y="570"/>
                        <a:pt x="647" y="604"/>
                      </a:cubicBezTo>
                      <a:cubicBezTo>
                        <a:pt x="635" y="615"/>
                        <a:pt x="635" y="615"/>
                        <a:pt x="635" y="615"/>
                      </a:cubicBezTo>
                      <a:cubicBezTo>
                        <a:pt x="552" y="581"/>
                        <a:pt x="552" y="581"/>
                        <a:pt x="552" y="581"/>
                      </a:cubicBezTo>
                      <a:cubicBezTo>
                        <a:pt x="545" y="589"/>
                        <a:pt x="533" y="596"/>
                        <a:pt x="526" y="600"/>
                      </a:cubicBezTo>
                      <a:cubicBezTo>
                        <a:pt x="537" y="691"/>
                        <a:pt x="537" y="691"/>
                        <a:pt x="537" y="691"/>
                      </a:cubicBezTo>
                      <a:cubicBezTo>
                        <a:pt x="522" y="699"/>
                        <a:pt x="522" y="699"/>
                        <a:pt x="522" y="699"/>
                      </a:cubicBezTo>
                      <a:cubicBezTo>
                        <a:pt x="484" y="718"/>
                        <a:pt x="442" y="729"/>
                        <a:pt x="397" y="733"/>
                      </a:cubicBezTo>
                      <a:lnTo>
                        <a:pt x="378" y="733"/>
                      </a:lnTo>
                      <a:close/>
                      <a:moveTo>
                        <a:pt x="295" y="596"/>
                      </a:moveTo>
                      <a:lnTo>
                        <a:pt x="295" y="596"/>
                      </a:lnTo>
                      <a:cubicBezTo>
                        <a:pt x="310" y="600"/>
                        <a:pt x="310" y="600"/>
                        <a:pt x="310" y="600"/>
                      </a:cubicBezTo>
                      <a:cubicBezTo>
                        <a:pt x="325" y="604"/>
                        <a:pt x="344" y="604"/>
                        <a:pt x="363" y="604"/>
                      </a:cubicBezTo>
                      <a:cubicBezTo>
                        <a:pt x="378" y="604"/>
                        <a:pt x="378" y="604"/>
                        <a:pt x="378" y="604"/>
                      </a:cubicBezTo>
                      <a:cubicBezTo>
                        <a:pt x="408" y="687"/>
                        <a:pt x="408" y="687"/>
                        <a:pt x="408" y="687"/>
                      </a:cubicBezTo>
                      <a:cubicBezTo>
                        <a:pt x="439" y="684"/>
                        <a:pt x="465" y="676"/>
                        <a:pt x="488" y="665"/>
                      </a:cubicBezTo>
                      <a:cubicBezTo>
                        <a:pt x="477" y="577"/>
                        <a:pt x="477" y="577"/>
                        <a:pt x="477" y="577"/>
                      </a:cubicBezTo>
                      <a:cubicBezTo>
                        <a:pt x="492" y="570"/>
                        <a:pt x="492" y="570"/>
                        <a:pt x="492" y="570"/>
                      </a:cubicBezTo>
                      <a:cubicBezTo>
                        <a:pt x="503" y="562"/>
                        <a:pt x="518" y="551"/>
                        <a:pt x="533" y="539"/>
                      </a:cubicBezTo>
                      <a:cubicBezTo>
                        <a:pt x="541" y="528"/>
                        <a:pt x="541" y="528"/>
                        <a:pt x="541" y="528"/>
                      </a:cubicBezTo>
                      <a:cubicBezTo>
                        <a:pt x="620" y="562"/>
                        <a:pt x="620" y="562"/>
                        <a:pt x="620" y="562"/>
                      </a:cubicBezTo>
                      <a:cubicBezTo>
                        <a:pt x="639" y="539"/>
                        <a:pt x="654" y="516"/>
                        <a:pt x="662" y="490"/>
                      </a:cubicBezTo>
                      <a:cubicBezTo>
                        <a:pt x="594" y="437"/>
                        <a:pt x="594" y="437"/>
                        <a:pt x="594" y="437"/>
                      </a:cubicBezTo>
                      <a:cubicBezTo>
                        <a:pt x="598" y="422"/>
                        <a:pt x="598" y="422"/>
                        <a:pt x="598" y="422"/>
                      </a:cubicBezTo>
                      <a:cubicBezTo>
                        <a:pt x="601" y="406"/>
                        <a:pt x="605" y="387"/>
                        <a:pt x="605" y="372"/>
                      </a:cubicBezTo>
                      <a:cubicBezTo>
                        <a:pt x="605" y="357"/>
                        <a:pt x="605" y="357"/>
                        <a:pt x="605" y="357"/>
                      </a:cubicBezTo>
                      <a:cubicBezTo>
                        <a:pt x="685" y="323"/>
                        <a:pt x="685" y="323"/>
                        <a:pt x="685" y="323"/>
                      </a:cubicBezTo>
                      <a:cubicBezTo>
                        <a:pt x="681" y="296"/>
                        <a:pt x="673" y="270"/>
                        <a:pt x="666" y="243"/>
                      </a:cubicBezTo>
                      <a:cubicBezTo>
                        <a:pt x="579" y="254"/>
                        <a:pt x="579" y="254"/>
                        <a:pt x="579" y="254"/>
                      </a:cubicBezTo>
                      <a:cubicBezTo>
                        <a:pt x="571" y="243"/>
                        <a:pt x="571" y="243"/>
                        <a:pt x="571" y="243"/>
                      </a:cubicBezTo>
                      <a:cubicBezTo>
                        <a:pt x="560" y="228"/>
                        <a:pt x="548" y="213"/>
                        <a:pt x="537" y="201"/>
                      </a:cubicBezTo>
                      <a:cubicBezTo>
                        <a:pt x="526" y="190"/>
                        <a:pt x="526" y="190"/>
                        <a:pt x="526" y="190"/>
                      </a:cubicBezTo>
                      <a:cubicBezTo>
                        <a:pt x="560" y="110"/>
                        <a:pt x="560" y="110"/>
                        <a:pt x="560" y="110"/>
                      </a:cubicBezTo>
                      <a:cubicBezTo>
                        <a:pt x="541" y="91"/>
                        <a:pt x="514" y="80"/>
                        <a:pt x="488" y="68"/>
                      </a:cubicBezTo>
                      <a:cubicBezTo>
                        <a:pt x="439" y="137"/>
                        <a:pt x="439" y="137"/>
                        <a:pt x="439" y="137"/>
                      </a:cubicBezTo>
                      <a:cubicBezTo>
                        <a:pt x="424" y="133"/>
                        <a:pt x="424" y="133"/>
                        <a:pt x="424" y="133"/>
                      </a:cubicBezTo>
                      <a:cubicBezTo>
                        <a:pt x="405" y="129"/>
                        <a:pt x="390" y="129"/>
                        <a:pt x="371" y="129"/>
                      </a:cubicBezTo>
                      <a:cubicBezTo>
                        <a:pt x="356" y="125"/>
                        <a:pt x="356" y="125"/>
                        <a:pt x="356" y="125"/>
                      </a:cubicBezTo>
                      <a:cubicBezTo>
                        <a:pt x="325" y="46"/>
                        <a:pt x="325" y="46"/>
                        <a:pt x="325" y="46"/>
                      </a:cubicBezTo>
                      <a:cubicBezTo>
                        <a:pt x="295" y="49"/>
                        <a:pt x="269" y="57"/>
                        <a:pt x="242" y="68"/>
                      </a:cubicBezTo>
                      <a:cubicBezTo>
                        <a:pt x="257" y="156"/>
                        <a:pt x="257" y="156"/>
                        <a:pt x="257" y="156"/>
                      </a:cubicBezTo>
                      <a:cubicBezTo>
                        <a:pt x="242" y="163"/>
                        <a:pt x="242" y="163"/>
                        <a:pt x="242" y="163"/>
                      </a:cubicBezTo>
                      <a:cubicBezTo>
                        <a:pt x="227" y="171"/>
                        <a:pt x="216" y="182"/>
                        <a:pt x="200" y="194"/>
                      </a:cubicBezTo>
                      <a:cubicBezTo>
                        <a:pt x="189" y="205"/>
                        <a:pt x="189" y="205"/>
                        <a:pt x="189" y="205"/>
                      </a:cubicBezTo>
                      <a:cubicBezTo>
                        <a:pt x="110" y="171"/>
                        <a:pt x="110" y="171"/>
                        <a:pt x="110" y="171"/>
                      </a:cubicBezTo>
                      <a:cubicBezTo>
                        <a:pt x="95" y="194"/>
                        <a:pt x="79" y="216"/>
                        <a:pt x="68" y="243"/>
                      </a:cubicBezTo>
                      <a:cubicBezTo>
                        <a:pt x="140" y="296"/>
                        <a:pt x="140" y="296"/>
                        <a:pt x="140" y="296"/>
                      </a:cubicBezTo>
                      <a:cubicBezTo>
                        <a:pt x="136" y="308"/>
                        <a:pt x="136" y="308"/>
                        <a:pt x="136" y="308"/>
                      </a:cubicBezTo>
                      <a:cubicBezTo>
                        <a:pt x="132" y="327"/>
                        <a:pt x="129" y="346"/>
                        <a:pt x="129" y="361"/>
                      </a:cubicBezTo>
                      <a:cubicBezTo>
                        <a:pt x="129" y="376"/>
                        <a:pt x="129" y="376"/>
                        <a:pt x="129" y="376"/>
                      </a:cubicBezTo>
                      <a:cubicBezTo>
                        <a:pt x="49" y="410"/>
                        <a:pt x="49" y="410"/>
                        <a:pt x="49" y="410"/>
                      </a:cubicBezTo>
                      <a:cubicBezTo>
                        <a:pt x="53" y="437"/>
                        <a:pt x="57" y="463"/>
                        <a:pt x="68" y="490"/>
                      </a:cubicBezTo>
                      <a:cubicBezTo>
                        <a:pt x="155" y="478"/>
                        <a:pt x="155" y="478"/>
                        <a:pt x="155" y="478"/>
                      </a:cubicBezTo>
                      <a:cubicBezTo>
                        <a:pt x="163" y="490"/>
                        <a:pt x="163" y="490"/>
                        <a:pt x="163" y="490"/>
                      </a:cubicBezTo>
                      <a:cubicBezTo>
                        <a:pt x="170" y="505"/>
                        <a:pt x="182" y="520"/>
                        <a:pt x="197" y="532"/>
                      </a:cubicBezTo>
                      <a:cubicBezTo>
                        <a:pt x="204" y="543"/>
                        <a:pt x="204" y="543"/>
                        <a:pt x="204" y="543"/>
                      </a:cubicBezTo>
                      <a:cubicBezTo>
                        <a:pt x="170" y="623"/>
                        <a:pt x="170" y="623"/>
                        <a:pt x="170" y="623"/>
                      </a:cubicBezTo>
                      <a:cubicBezTo>
                        <a:pt x="193" y="642"/>
                        <a:pt x="219" y="653"/>
                        <a:pt x="242" y="665"/>
                      </a:cubicBezTo>
                      <a:lnTo>
                        <a:pt x="295" y="596"/>
                      </a:lnTo>
                      <a:close/>
                      <a:moveTo>
                        <a:pt x="367" y="528"/>
                      </a:moveTo>
                      <a:lnTo>
                        <a:pt x="367" y="528"/>
                      </a:lnTo>
                      <a:cubicBezTo>
                        <a:pt x="280" y="528"/>
                        <a:pt x="208" y="456"/>
                        <a:pt x="208" y="368"/>
                      </a:cubicBezTo>
                      <a:cubicBezTo>
                        <a:pt x="208" y="277"/>
                        <a:pt x="280" y="205"/>
                        <a:pt x="367" y="205"/>
                      </a:cubicBezTo>
                      <a:cubicBezTo>
                        <a:pt x="454" y="205"/>
                        <a:pt x="526" y="277"/>
                        <a:pt x="526" y="368"/>
                      </a:cubicBezTo>
                      <a:cubicBezTo>
                        <a:pt x="526" y="456"/>
                        <a:pt x="454" y="528"/>
                        <a:pt x="367" y="528"/>
                      </a:cubicBezTo>
                      <a:close/>
                      <a:moveTo>
                        <a:pt x="367" y="251"/>
                      </a:moveTo>
                      <a:lnTo>
                        <a:pt x="367" y="251"/>
                      </a:lnTo>
                      <a:cubicBezTo>
                        <a:pt x="306" y="251"/>
                        <a:pt x="253" y="304"/>
                        <a:pt x="253" y="368"/>
                      </a:cubicBezTo>
                      <a:cubicBezTo>
                        <a:pt x="253" y="429"/>
                        <a:pt x="306" y="482"/>
                        <a:pt x="367" y="482"/>
                      </a:cubicBezTo>
                      <a:cubicBezTo>
                        <a:pt x="431" y="482"/>
                        <a:pt x="484" y="429"/>
                        <a:pt x="484" y="368"/>
                      </a:cubicBezTo>
                      <a:cubicBezTo>
                        <a:pt x="484" y="304"/>
                        <a:pt x="431" y="251"/>
                        <a:pt x="367" y="251"/>
                      </a:cubicBezTo>
                      <a:close/>
                    </a:path>
                  </a:pathLst>
                </a:custGeom>
                <a:solidFill>
                  <a:srgbClr val="C01818"/>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350"/>
                </a:p>
              </p:txBody>
            </p:sp>
          </p:grpSp>
        </p:grpSp>
        <p:grpSp>
          <p:nvGrpSpPr>
            <p:cNvPr id="98" name="Group 97">
              <a:extLst>
                <a:ext uri="{FF2B5EF4-FFF2-40B4-BE49-F238E27FC236}">
                  <a16:creationId xmlns:a16="http://schemas.microsoft.com/office/drawing/2014/main" xmlns="" id="{548D40D4-71FD-6D4E-BF6D-20E0184DDD9E}"/>
                </a:ext>
              </a:extLst>
            </p:cNvPr>
            <p:cNvGrpSpPr/>
            <p:nvPr/>
          </p:nvGrpSpPr>
          <p:grpSpPr>
            <a:xfrm>
              <a:off x="3367627" y="1477923"/>
              <a:ext cx="566981" cy="456468"/>
              <a:chOff x="3367237" y="2958101"/>
              <a:chExt cx="755975" cy="608624"/>
            </a:xfrm>
          </p:grpSpPr>
          <p:grpSp>
            <p:nvGrpSpPr>
              <p:cNvPr id="99" name="Group 98">
                <a:extLst>
                  <a:ext uri="{FF2B5EF4-FFF2-40B4-BE49-F238E27FC236}">
                    <a16:creationId xmlns:a16="http://schemas.microsoft.com/office/drawing/2014/main" xmlns="" id="{687482AA-1B9B-3840-819D-C7CF6DDD9F8E}"/>
                  </a:ext>
                </a:extLst>
              </p:cNvPr>
              <p:cNvGrpSpPr/>
              <p:nvPr/>
            </p:nvGrpSpPr>
            <p:grpSpPr>
              <a:xfrm>
                <a:off x="3367237" y="2958101"/>
                <a:ext cx="755975" cy="608624"/>
                <a:chOff x="5057775" y="1693862"/>
                <a:chExt cx="374650" cy="301625"/>
              </a:xfrm>
            </p:grpSpPr>
            <p:sp>
              <p:nvSpPr>
                <p:cNvPr id="103" name="Freeform 920">
                  <a:extLst>
                    <a:ext uri="{FF2B5EF4-FFF2-40B4-BE49-F238E27FC236}">
                      <a16:creationId xmlns:a16="http://schemas.microsoft.com/office/drawing/2014/main" xmlns="" id="{B51BC6B4-477D-2846-95A0-C4CBC5F9D810}"/>
                    </a:ext>
                  </a:extLst>
                </p:cNvPr>
                <p:cNvSpPr>
                  <a:spLocks noChangeArrowheads="1"/>
                </p:cNvSpPr>
                <p:nvPr/>
              </p:nvSpPr>
              <p:spPr bwMode="auto">
                <a:xfrm>
                  <a:off x="5065713" y="1703387"/>
                  <a:ext cx="357187" cy="239712"/>
                </a:xfrm>
                <a:custGeom>
                  <a:avLst/>
                  <a:gdLst>
                    <a:gd name="T0" fmla="*/ 991 w 992"/>
                    <a:gd name="T1" fmla="*/ 664 h 665"/>
                    <a:gd name="T2" fmla="*/ 0 w 992"/>
                    <a:gd name="T3" fmla="*/ 664 h 665"/>
                    <a:gd name="T4" fmla="*/ 0 w 992"/>
                    <a:gd name="T5" fmla="*/ 0 h 665"/>
                    <a:gd name="T6" fmla="*/ 991 w 992"/>
                    <a:gd name="T7" fmla="*/ 0 h 665"/>
                    <a:gd name="T8" fmla="*/ 991 w 992"/>
                    <a:gd name="T9" fmla="*/ 664 h 665"/>
                  </a:gdLst>
                  <a:ahLst/>
                  <a:cxnLst>
                    <a:cxn ang="0">
                      <a:pos x="T0" y="T1"/>
                    </a:cxn>
                    <a:cxn ang="0">
                      <a:pos x="T2" y="T3"/>
                    </a:cxn>
                    <a:cxn ang="0">
                      <a:pos x="T4" y="T5"/>
                    </a:cxn>
                    <a:cxn ang="0">
                      <a:pos x="T6" y="T7"/>
                    </a:cxn>
                    <a:cxn ang="0">
                      <a:pos x="T8" y="T9"/>
                    </a:cxn>
                  </a:cxnLst>
                  <a:rect l="0" t="0" r="r" b="b"/>
                  <a:pathLst>
                    <a:path w="992" h="665">
                      <a:moveTo>
                        <a:pt x="991" y="664"/>
                      </a:moveTo>
                      <a:lnTo>
                        <a:pt x="0" y="664"/>
                      </a:lnTo>
                      <a:lnTo>
                        <a:pt x="0" y="0"/>
                      </a:lnTo>
                      <a:lnTo>
                        <a:pt x="991" y="0"/>
                      </a:lnTo>
                      <a:lnTo>
                        <a:pt x="991" y="664"/>
                      </a:lnTo>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350"/>
                </a:p>
              </p:txBody>
            </p:sp>
            <p:sp>
              <p:nvSpPr>
                <p:cNvPr id="104" name="Freeform 921">
                  <a:extLst>
                    <a:ext uri="{FF2B5EF4-FFF2-40B4-BE49-F238E27FC236}">
                      <a16:creationId xmlns:a16="http://schemas.microsoft.com/office/drawing/2014/main" xmlns="" id="{ACC092C1-7A46-C64C-8600-161F8BCE2FC6}"/>
                    </a:ext>
                  </a:extLst>
                </p:cNvPr>
                <p:cNvSpPr>
                  <a:spLocks noChangeArrowheads="1"/>
                </p:cNvSpPr>
                <p:nvPr/>
              </p:nvSpPr>
              <p:spPr bwMode="auto">
                <a:xfrm>
                  <a:off x="5065713" y="1703387"/>
                  <a:ext cx="357187" cy="239712"/>
                </a:xfrm>
                <a:custGeom>
                  <a:avLst/>
                  <a:gdLst>
                    <a:gd name="T0" fmla="*/ 991 w 992"/>
                    <a:gd name="T1" fmla="*/ 664 h 665"/>
                    <a:gd name="T2" fmla="*/ 0 w 992"/>
                    <a:gd name="T3" fmla="*/ 664 h 665"/>
                    <a:gd name="T4" fmla="*/ 0 w 992"/>
                    <a:gd name="T5" fmla="*/ 0 h 665"/>
                    <a:gd name="T6" fmla="*/ 991 w 992"/>
                    <a:gd name="T7" fmla="*/ 0 h 665"/>
                    <a:gd name="T8" fmla="*/ 991 w 992"/>
                    <a:gd name="T9" fmla="*/ 664 h 665"/>
                  </a:gdLst>
                  <a:ahLst/>
                  <a:cxnLst>
                    <a:cxn ang="0">
                      <a:pos x="T0" y="T1"/>
                    </a:cxn>
                    <a:cxn ang="0">
                      <a:pos x="T2" y="T3"/>
                    </a:cxn>
                    <a:cxn ang="0">
                      <a:pos x="T4" y="T5"/>
                    </a:cxn>
                    <a:cxn ang="0">
                      <a:pos x="T6" y="T7"/>
                    </a:cxn>
                    <a:cxn ang="0">
                      <a:pos x="T8" y="T9"/>
                    </a:cxn>
                  </a:cxnLst>
                  <a:rect l="0" t="0" r="r" b="b"/>
                  <a:pathLst>
                    <a:path w="992" h="665">
                      <a:moveTo>
                        <a:pt x="991" y="664"/>
                      </a:moveTo>
                      <a:lnTo>
                        <a:pt x="0" y="664"/>
                      </a:lnTo>
                      <a:lnTo>
                        <a:pt x="0" y="0"/>
                      </a:lnTo>
                      <a:lnTo>
                        <a:pt x="991" y="0"/>
                      </a:lnTo>
                      <a:lnTo>
                        <a:pt x="991" y="664"/>
                      </a:lnTo>
                    </a:path>
                  </a:pathLst>
                </a:custGeom>
                <a:solidFill>
                  <a:srgbClr val="FFFFFF"/>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350"/>
                </a:p>
              </p:txBody>
            </p:sp>
            <p:sp>
              <p:nvSpPr>
                <p:cNvPr id="105" name="Freeform 922">
                  <a:extLst>
                    <a:ext uri="{FF2B5EF4-FFF2-40B4-BE49-F238E27FC236}">
                      <a16:creationId xmlns:a16="http://schemas.microsoft.com/office/drawing/2014/main" xmlns="" id="{F7577C02-02D3-A345-A04E-E8561544B4B8}"/>
                    </a:ext>
                  </a:extLst>
                </p:cNvPr>
                <p:cNvSpPr>
                  <a:spLocks noChangeArrowheads="1"/>
                </p:cNvSpPr>
                <p:nvPr/>
              </p:nvSpPr>
              <p:spPr bwMode="auto">
                <a:xfrm>
                  <a:off x="5245100" y="1703387"/>
                  <a:ext cx="177800" cy="239712"/>
                </a:xfrm>
                <a:custGeom>
                  <a:avLst/>
                  <a:gdLst>
                    <a:gd name="T0" fmla="*/ 495 w 496"/>
                    <a:gd name="T1" fmla="*/ 0 h 665"/>
                    <a:gd name="T2" fmla="*/ 0 w 496"/>
                    <a:gd name="T3" fmla="*/ 0 h 665"/>
                    <a:gd name="T4" fmla="*/ 0 w 496"/>
                    <a:gd name="T5" fmla="*/ 664 h 665"/>
                    <a:gd name="T6" fmla="*/ 495 w 496"/>
                    <a:gd name="T7" fmla="*/ 664 h 665"/>
                    <a:gd name="T8" fmla="*/ 495 w 496"/>
                    <a:gd name="T9" fmla="*/ 0 h 665"/>
                  </a:gdLst>
                  <a:ahLst/>
                  <a:cxnLst>
                    <a:cxn ang="0">
                      <a:pos x="T0" y="T1"/>
                    </a:cxn>
                    <a:cxn ang="0">
                      <a:pos x="T2" y="T3"/>
                    </a:cxn>
                    <a:cxn ang="0">
                      <a:pos x="T4" y="T5"/>
                    </a:cxn>
                    <a:cxn ang="0">
                      <a:pos x="T6" y="T7"/>
                    </a:cxn>
                    <a:cxn ang="0">
                      <a:pos x="T8" y="T9"/>
                    </a:cxn>
                  </a:cxnLst>
                  <a:rect l="0" t="0" r="r" b="b"/>
                  <a:pathLst>
                    <a:path w="496" h="665">
                      <a:moveTo>
                        <a:pt x="495" y="0"/>
                      </a:moveTo>
                      <a:lnTo>
                        <a:pt x="0" y="0"/>
                      </a:lnTo>
                      <a:lnTo>
                        <a:pt x="0" y="664"/>
                      </a:lnTo>
                      <a:lnTo>
                        <a:pt x="495" y="664"/>
                      </a:lnTo>
                      <a:lnTo>
                        <a:pt x="495" y="0"/>
                      </a:lnTo>
                    </a:path>
                  </a:pathLst>
                </a:custGeom>
                <a:solidFill>
                  <a:srgbClr val="D9D9D9"/>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350"/>
                </a:p>
              </p:txBody>
            </p:sp>
            <p:sp>
              <p:nvSpPr>
                <p:cNvPr id="106" name="Freeform 923">
                  <a:extLst>
                    <a:ext uri="{FF2B5EF4-FFF2-40B4-BE49-F238E27FC236}">
                      <a16:creationId xmlns:a16="http://schemas.microsoft.com/office/drawing/2014/main" xmlns="" id="{864B2C7C-38C8-354A-80D9-AB2513F59349}"/>
                    </a:ext>
                  </a:extLst>
                </p:cNvPr>
                <p:cNvSpPr>
                  <a:spLocks noChangeArrowheads="1"/>
                </p:cNvSpPr>
                <p:nvPr/>
              </p:nvSpPr>
              <p:spPr bwMode="auto">
                <a:xfrm>
                  <a:off x="5245100" y="1703387"/>
                  <a:ext cx="177800" cy="239712"/>
                </a:xfrm>
                <a:custGeom>
                  <a:avLst/>
                  <a:gdLst>
                    <a:gd name="T0" fmla="*/ 495 w 496"/>
                    <a:gd name="T1" fmla="*/ 0 h 665"/>
                    <a:gd name="T2" fmla="*/ 0 w 496"/>
                    <a:gd name="T3" fmla="*/ 0 h 665"/>
                    <a:gd name="T4" fmla="*/ 0 w 496"/>
                    <a:gd name="T5" fmla="*/ 664 h 665"/>
                    <a:gd name="T6" fmla="*/ 495 w 496"/>
                    <a:gd name="T7" fmla="*/ 664 h 665"/>
                    <a:gd name="T8" fmla="*/ 495 w 496"/>
                    <a:gd name="T9" fmla="*/ 0 h 665"/>
                  </a:gdLst>
                  <a:ahLst/>
                  <a:cxnLst>
                    <a:cxn ang="0">
                      <a:pos x="T0" y="T1"/>
                    </a:cxn>
                    <a:cxn ang="0">
                      <a:pos x="T2" y="T3"/>
                    </a:cxn>
                    <a:cxn ang="0">
                      <a:pos x="T4" y="T5"/>
                    </a:cxn>
                    <a:cxn ang="0">
                      <a:pos x="T6" y="T7"/>
                    </a:cxn>
                    <a:cxn ang="0">
                      <a:pos x="T8" y="T9"/>
                    </a:cxn>
                  </a:cxnLst>
                  <a:rect l="0" t="0" r="r" b="b"/>
                  <a:pathLst>
                    <a:path w="496" h="665">
                      <a:moveTo>
                        <a:pt x="495" y="0"/>
                      </a:moveTo>
                      <a:lnTo>
                        <a:pt x="0" y="0"/>
                      </a:lnTo>
                      <a:lnTo>
                        <a:pt x="0" y="664"/>
                      </a:lnTo>
                      <a:lnTo>
                        <a:pt x="495" y="664"/>
                      </a:lnTo>
                      <a:lnTo>
                        <a:pt x="495" y="0"/>
                      </a:lnTo>
                    </a:path>
                  </a:pathLst>
                </a:custGeom>
                <a:solidFill>
                  <a:srgbClr val="D9D9D9"/>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350"/>
                </a:p>
              </p:txBody>
            </p:sp>
            <p:sp>
              <p:nvSpPr>
                <p:cNvPr id="107" name="Freeform 924">
                  <a:extLst>
                    <a:ext uri="{FF2B5EF4-FFF2-40B4-BE49-F238E27FC236}">
                      <a16:creationId xmlns:a16="http://schemas.microsoft.com/office/drawing/2014/main" xmlns="" id="{E0BEA84B-26AF-7C42-A9B9-AF73B33A5EA3}"/>
                    </a:ext>
                  </a:extLst>
                </p:cNvPr>
                <p:cNvSpPr>
                  <a:spLocks noChangeArrowheads="1"/>
                </p:cNvSpPr>
                <p:nvPr/>
              </p:nvSpPr>
              <p:spPr bwMode="auto">
                <a:xfrm>
                  <a:off x="5057775" y="1693862"/>
                  <a:ext cx="374650" cy="301625"/>
                </a:xfrm>
                <a:custGeom>
                  <a:avLst/>
                  <a:gdLst>
                    <a:gd name="T0" fmla="*/ 1041 w 1042"/>
                    <a:gd name="T1" fmla="*/ 712 h 839"/>
                    <a:gd name="T2" fmla="*/ 1041 w 1042"/>
                    <a:gd name="T3" fmla="*/ 0 h 839"/>
                    <a:gd name="T4" fmla="*/ 0 w 1042"/>
                    <a:gd name="T5" fmla="*/ 0 h 839"/>
                    <a:gd name="T6" fmla="*/ 0 w 1042"/>
                    <a:gd name="T7" fmla="*/ 712 h 839"/>
                    <a:gd name="T8" fmla="*/ 348 w 1042"/>
                    <a:gd name="T9" fmla="*/ 712 h 839"/>
                    <a:gd name="T10" fmla="*/ 348 w 1042"/>
                    <a:gd name="T11" fmla="*/ 789 h 839"/>
                    <a:gd name="T12" fmla="*/ 254 w 1042"/>
                    <a:gd name="T13" fmla="*/ 789 h 839"/>
                    <a:gd name="T14" fmla="*/ 254 w 1042"/>
                    <a:gd name="T15" fmla="*/ 838 h 839"/>
                    <a:gd name="T16" fmla="*/ 787 w 1042"/>
                    <a:gd name="T17" fmla="*/ 838 h 839"/>
                    <a:gd name="T18" fmla="*/ 787 w 1042"/>
                    <a:gd name="T19" fmla="*/ 789 h 839"/>
                    <a:gd name="T20" fmla="*/ 689 w 1042"/>
                    <a:gd name="T21" fmla="*/ 789 h 839"/>
                    <a:gd name="T22" fmla="*/ 689 w 1042"/>
                    <a:gd name="T23" fmla="*/ 712 h 839"/>
                    <a:gd name="T24" fmla="*/ 1041 w 1042"/>
                    <a:gd name="T25" fmla="*/ 712 h 839"/>
                    <a:gd name="T26" fmla="*/ 45 w 1042"/>
                    <a:gd name="T27" fmla="*/ 49 h 839"/>
                    <a:gd name="T28" fmla="*/ 992 w 1042"/>
                    <a:gd name="T29" fmla="*/ 49 h 839"/>
                    <a:gd name="T30" fmla="*/ 992 w 1042"/>
                    <a:gd name="T31" fmla="*/ 664 h 839"/>
                    <a:gd name="T32" fmla="*/ 45 w 1042"/>
                    <a:gd name="T33" fmla="*/ 664 h 839"/>
                    <a:gd name="T34" fmla="*/ 45 w 1042"/>
                    <a:gd name="T35" fmla="*/ 49 h 8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42" h="839">
                      <a:moveTo>
                        <a:pt x="1041" y="712"/>
                      </a:moveTo>
                      <a:lnTo>
                        <a:pt x="1041" y="0"/>
                      </a:lnTo>
                      <a:lnTo>
                        <a:pt x="0" y="0"/>
                      </a:lnTo>
                      <a:lnTo>
                        <a:pt x="0" y="712"/>
                      </a:lnTo>
                      <a:lnTo>
                        <a:pt x="348" y="712"/>
                      </a:lnTo>
                      <a:lnTo>
                        <a:pt x="348" y="789"/>
                      </a:lnTo>
                      <a:lnTo>
                        <a:pt x="254" y="789"/>
                      </a:lnTo>
                      <a:lnTo>
                        <a:pt x="254" y="838"/>
                      </a:lnTo>
                      <a:lnTo>
                        <a:pt x="787" y="838"/>
                      </a:lnTo>
                      <a:lnTo>
                        <a:pt x="787" y="789"/>
                      </a:lnTo>
                      <a:lnTo>
                        <a:pt x="689" y="789"/>
                      </a:lnTo>
                      <a:lnTo>
                        <a:pt x="689" y="712"/>
                      </a:lnTo>
                      <a:lnTo>
                        <a:pt x="1041" y="712"/>
                      </a:lnTo>
                      <a:close/>
                      <a:moveTo>
                        <a:pt x="45" y="49"/>
                      </a:moveTo>
                      <a:lnTo>
                        <a:pt x="992" y="49"/>
                      </a:lnTo>
                      <a:lnTo>
                        <a:pt x="992" y="664"/>
                      </a:lnTo>
                      <a:lnTo>
                        <a:pt x="45" y="664"/>
                      </a:lnTo>
                      <a:lnTo>
                        <a:pt x="45" y="49"/>
                      </a:lnTo>
                      <a:close/>
                    </a:path>
                  </a:pathLst>
                </a:custGeom>
                <a:solidFill>
                  <a:srgbClr val="C01818"/>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350"/>
                </a:p>
              </p:txBody>
            </p:sp>
          </p:grpSp>
          <p:grpSp>
            <p:nvGrpSpPr>
              <p:cNvPr id="100" name="Group 99">
                <a:extLst>
                  <a:ext uri="{FF2B5EF4-FFF2-40B4-BE49-F238E27FC236}">
                    <a16:creationId xmlns:a16="http://schemas.microsoft.com/office/drawing/2014/main" xmlns="" id="{0DC50AD2-2F6B-AC4E-B4F2-2DF94A78457E}"/>
                  </a:ext>
                </a:extLst>
              </p:cNvPr>
              <p:cNvGrpSpPr/>
              <p:nvPr/>
            </p:nvGrpSpPr>
            <p:grpSpPr>
              <a:xfrm>
                <a:off x="3717768" y="3040595"/>
                <a:ext cx="65573" cy="358730"/>
                <a:chOff x="1098740" y="3532924"/>
                <a:chExt cx="82023" cy="448724"/>
              </a:xfrm>
            </p:grpSpPr>
            <p:sp>
              <p:nvSpPr>
                <p:cNvPr id="101" name="Freeform 735">
                  <a:extLst>
                    <a:ext uri="{FF2B5EF4-FFF2-40B4-BE49-F238E27FC236}">
                      <a16:creationId xmlns:a16="http://schemas.microsoft.com/office/drawing/2014/main" xmlns="" id="{4F5804EA-627C-0045-B3BD-83A4E9F74CF2}"/>
                    </a:ext>
                  </a:extLst>
                </p:cNvPr>
                <p:cNvSpPr>
                  <a:spLocks noChangeArrowheads="1"/>
                </p:cNvSpPr>
                <p:nvPr/>
              </p:nvSpPr>
              <p:spPr bwMode="auto">
                <a:xfrm>
                  <a:off x="1098740" y="3532924"/>
                  <a:ext cx="82023" cy="323275"/>
                </a:xfrm>
                <a:custGeom>
                  <a:avLst/>
                  <a:gdLst>
                    <a:gd name="T0" fmla="*/ 70 w 75"/>
                    <a:gd name="T1" fmla="*/ 293 h 294"/>
                    <a:gd name="T2" fmla="*/ 74 w 75"/>
                    <a:gd name="T3" fmla="*/ 0 h 294"/>
                    <a:gd name="T4" fmla="*/ 0 w 75"/>
                    <a:gd name="T5" fmla="*/ 0 h 294"/>
                    <a:gd name="T6" fmla="*/ 8 w 75"/>
                    <a:gd name="T7" fmla="*/ 293 h 294"/>
                    <a:gd name="T8" fmla="*/ 70 w 75"/>
                    <a:gd name="T9" fmla="*/ 293 h 294"/>
                  </a:gdLst>
                  <a:ahLst/>
                  <a:cxnLst>
                    <a:cxn ang="0">
                      <a:pos x="T0" y="T1"/>
                    </a:cxn>
                    <a:cxn ang="0">
                      <a:pos x="T2" y="T3"/>
                    </a:cxn>
                    <a:cxn ang="0">
                      <a:pos x="T4" y="T5"/>
                    </a:cxn>
                    <a:cxn ang="0">
                      <a:pos x="T6" y="T7"/>
                    </a:cxn>
                    <a:cxn ang="0">
                      <a:pos x="T8" y="T9"/>
                    </a:cxn>
                  </a:cxnLst>
                  <a:rect l="0" t="0" r="r" b="b"/>
                  <a:pathLst>
                    <a:path w="75" h="294">
                      <a:moveTo>
                        <a:pt x="70" y="293"/>
                      </a:moveTo>
                      <a:lnTo>
                        <a:pt x="74" y="0"/>
                      </a:lnTo>
                      <a:lnTo>
                        <a:pt x="0" y="0"/>
                      </a:lnTo>
                      <a:lnTo>
                        <a:pt x="8" y="293"/>
                      </a:lnTo>
                      <a:lnTo>
                        <a:pt x="70" y="293"/>
                      </a:lnTo>
                    </a:path>
                  </a:pathLst>
                </a:custGeom>
                <a:solidFill>
                  <a:srgbClr val="C01818"/>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350"/>
                </a:p>
              </p:txBody>
            </p:sp>
            <p:sp>
              <p:nvSpPr>
                <p:cNvPr id="102" name="Freeform 736">
                  <a:extLst>
                    <a:ext uri="{FF2B5EF4-FFF2-40B4-BE49-F238E27FC236}">
                      <a16:creationId xmlns:a16="http://schemas.microsoft.com/office/drawing/2014/main" xmlns="" id="{77FDE825-A553-9D4C-B4DA-6E2EBE4FCA28}"/>
                    </a:ext>
                  </a:extLst>
                </p:cNvPr>
                <p:cNvSpPr>
                  <a:spLocks noChangeArrowheads="1"/>
                </p:cNvSpPr>
                <p:nvPr/>
              </p:nvSpPr>
              <p:spPr bwMode="auto">
                <a:xfrm>
                  <a:off x="1103563" y="3909272"/>
                  <a:ext cx="77200" cy="72376"/>
                </a:xfrm>
                <a:custGeom>
                  <a:avLst/>
                  <a:gdLst>
                    <a:gd name="T0" fmla="*/ 0 w 71"/>
                    <a:gd name="T1" fmla="*/ 67 h 68"/>
                    <a:gd name="T2" fmla="*/ 70 w 71"/>
                    <a:gd name="T3" fmla="*/ 67 h 68"/>
                    <a:gd name="T4" fmla="*/ 70 w 71"/>
                    <a:gd name="T5" fmla="*/ 0 h 68"/>
                    <a:gd name="T6" fmla="*/ 0 w 71"/>
                    <a:gd name="T7" fmla="*/ 0 h 68"/>
                    <a:gd name="T8" fmla="*/ 0 w 71"/>
                    <a:gd name="T9" fmla="*/ 67 h 68"/>
                  </a:gdLst>
                  <a:ahLst/>
                  <a:cxnLst>
                    <a:cxn ang="0">
                      <a:pos x="T0" y="T1"/>
                    </a:cxn>
                    <a:cxn ang="0">
                      <a:pos x="T2" y="T3"/>
                    </a:cxn>
                    <a:cxn ang="0">
                      <a:pos x="T4" y="T5"/>
                    </a:cxn>
                    <a:cxn ang="0">
                      <a:pos x="T6" y="T7"/>
                    </a:cxn>
                    <a:cxn ang="0">
                      <a:pos x="T8" y="T9"/>
                    </a:cxn>
                  </a:cxnLst>
                  <a:rect l="0" t="0" r="r" b="b"/>
                  <a:pathLst>
                    <a:path w="71" h="68">
                      <a:moveTo>
                        <a:pt x="0" y="67"/>
                      </a:moveTo>
                      <a:lnTo>
                        <a:pt x="70" y="67"/>
                      </a:lnTo>
                      <a:lnTo>
                        <a:pt x="70" y="0"/>
                      </a:lnTo>
                      <a:lnTo>
                        <a:pt x="0" y="0"/>
                      </a:lnTo>
                      <a:lnTo>
                        <a:pt x="0" y="67"/>
                      </a:lnTo>
                    </a:path>
                  </a:pathLst>
                </a:custGeom>
                <a:solidFill>
                  <a:srgbClr val="C01818"/>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350"/>
                </a:p>
              </p:txBody>
            </p:sp>
          </p:grpSp>
        </p:grpSp>
      </p:grpSp>
    </p:spTree>
    <p:extLst>
      <p:ext uri="{BB962C8B-B14F-4D97-AF65-F5344CB8AC3E}">
        <p14:creationId xmlns:p14="http://schemas.microsoft.com/office/powerpoint/2010/main" val="223199695"/>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xmlns="" id="{E07A7232-F82B-804F-82C5-F89B92300511}"/>
              </a:ext>
            </a:extLst>
          </p:cNvPr>
          <p:cNvSpPr>
            <a:spLocks noGrp="1"/>
          </p:cNvSpPr>
          <p:nvPr>
            <p:ph type="title"/>
          </p:nvPr>
        </p:nvSpPr>
        <p:spPr/>
        <p:txBody>
          <a:bodyPr/>
          <a:lstStyle/>
          <a:p>
            <a:r>
              <a:rPr lang="en-US" dirty="0"/>
              <a:t>Autonomous Remediation Relies on End User</a:t>
            </a:r>
          </a:p>
        </p:txBody>
      </p:sp>
      <p:sp>
        <p:nvSpPr>
          <p:cNvPr id="2" name="Text Placeholder 1">
            <a:extLst>
              <a:ext uri="{FF2B5EF4-FFF2-40B4-BE49-F238E27FC236}">
                <a16:creationId xmlns:a16="http://schemas.microsoft.com/office/drawing/2014/main" xmlns="" id="{B5F366B6-843A-0E4E-A4BA-881D69974E99}"/>
              </a:ext>
            </a:extLst>
          </p:cNvPr>
          <p:cNvSpPr>
            <a:spLocks noGrp="1"/>
          </p:cNvSpPr>
          <p:nvPr>
            <p:ph type="body" sz="quarter" idx="13"/>
          </p:nvPr>
        </p:nvSpPr>
        <p:spPr/>
        <p:txBody>
          <a:bodyPr/>
          <a:lstStyle/>
          <a:p>
            <a:endParaRPr lang="en-US"/>
          </a:p>
        </p:txBody>
      </p:sp>
      <p:grpSp>
        <p:nvGrpSpPr>
          <p:cNvPr id="6" name="Group 5">
            <a:extLst>
              <a:ext uri="{FF2B5EF4-FFF2-40B4-BE49-F238E27FC236}">
                <a16:creationId xmlns:a16="http://schemas.microsoft.com/office/drawing/2014/main" xmlns="" id="{4B6F026C-05B1-364D-9CFC-CBED37EF107D}"/>
              </a:ext>
            </a:extLst>
          </p:cNvPr>
          <p:cNvGrpSpPr/>
          <p:nvPr/>
        </p:nvGrpSpPr>
        <p:grpSpPr>
          <a:xfrm>
            <a:off x="670170" y="949681"/>
            <a:ext cx="7647959" cy="3154128"/>
            <a:chOff x="670170" y="949681"/>
            <a:chExt cx="7647959" cy="3154128"/>
          </a:xfrm>
        </p:grpSpPr>
        <p:pic>
          <p:nvPicPr>
            <p:cNvPr id="7" name="Picture 6">
              <a:extLst>
                <a:ext uri="{FF2B5EF4-FFF2-40B4-BE49-F238E27FC236}">
                  <a16:creationId xmlns:a16="http://schemas.microsoft.com/office/drawing/2014/main" xmlns="" id="{BF412450-7807-1D49-A4E8-9794881227CE}"/>
                </a:ext>
              </a:extLst>
            </p:cNvPr>
            <p:cNvPicPr>
              <a:picLocks noChangeAspect="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524913" y="1367640"/>
              <a:ext cx="5887232" cy="677036"/>
            </a:xfrm>
            <a:prstGeom prst="rect">
              <a:avLst/>
            </a:prstGeom>
          </p:spPr>
        </p:pic>
        <p:grpSp>
          <p:nvGrpSpPr>
            <p:cNvPr id="8" name="Group 7">
              <a:extLst>
                <a:ext uri="{FF2B5EF4-FFF2-40B4-BE49-F238E27FC236}">
                  <a16:creationId xmlns:a16="http://schemas.microsoft.com/office/drawing/2014/main" xmlns="" id="{FDC8CAF0-C6C8-4041-B433-2359EDE931A0}"/>
                </a:ext>
              </a:extLst>
            </p:cNvPr>
            <p:cNvGrpSpPr/>
            <p:nvPr/>
          </p:nvGrpSpPr>
          <p:grpSpPr>
            <a:xfrm>
              <a:off x="5051984" y="1452263"/>
              <a:ext cx="519644" cy="491168"/>
              <a:chOff x="4270375" y="1674812"/>
              <a:chExt cx="347663" cy="328612"/>
            </a:xfrm>
          </p:grpSpPr>
          <p:sp>
            <p:nvSpPr>
              <p:cNvPr id="60" name="Freeform 853">
                <a:extLst>
                  <a:ext uri="{FF2B5EF4-FFF2-40B4-BE49-F238E27FC236}">
                    <a16:creationId xmlns:a16="http://schemas.microsoft.com/office/drawing/2014/main" xmlns="" id="{6BC9576D-9F89-0E42-B41F-4575A3FB6D22}"/>
                  </a:ext>
                </a:extLst>
              </p:cNvPr>
              <p:cNvSpPr>
                <a:spLocks noChangeArrowheads="1"/>
              </p:cNvSpPr>
              <p:nvPr/>
            </p:nvSpPr>
            <p:spPr bwMode="auto">
              <a:xfrm>
                <a:off x="4278313" y="1685924"/>
                <a:ext cx="330200" cy="309563"/>
              </a:xfrm>
              <a:custGeom>
                <a:avLst/>
                <a:gdLst>
                  <a:gd name="T0" fmla="*/ 917 w 918"/>
                  <a:gd name="T1" fmla="*/ 318 h 861"/>
                  <a:gd name="T2" fmla="*/ 458 w 918"/>
                  <a:gd name="T3" fmla="*/ 0 h 861"/>
                  <a:gd name="T4" fmla="*/ 0 w 918"/>
                  <a:gd name="T5" fmla="*/ 318 h 861"/>
                  <a:gd name="T6" fmla="*/ 0 w 918"/>
                  <a:gd name="T7" fmla="*/ 318 h 861"/>
                  <a:gd name="T8" fmla="*/ 0 w 918"/>
                  <a:gd name="T9" fmla="*/ 318 h 861"/>
                  <a:gd name="T10" fmla="*/ 0 w 918"/>
                  <a:gd name="T11" fmla="*/ 860 h 861"/>
                  <a:gd name="T12" fmla="*/ 917 w 918"/>
                  <a:gd name="T13" fmla="*/ 860 h 861"/>
                  <a:gd name="T14" fmla="*/ 917 w 918"/>
                  <a:gd name="T15" fmla="*/ 318 h 8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18" h="861">
                    <a:moveTo>
                      <a:pt x="917" y="318"/>
                    </a:moveTo>
                    <a:lnTo>
                      <a:pt x="458" y="0"/>
                    </a:lnTo>
                    <a:lnTo>
                      <a:pt x="0" y="318"/>
                    </a:lnTo>
                    <a:lnTo>
                      <a:pt x="0" y="318"/>
                    </a:lnTo>
                    <a:lnTo>
                      <a:pt x="0" y="318"/>
                    </a:lnTo>
                    <a:lnTo>
                      <a:pt x="0" y="860"/>
                    </a:lnTo>
                    <a:lnTo>
                      <a:pt x="917" y="860"/>
                    </a:lnTo>
                    <a:lnTo>
                      <a:pt x="917" y="318"/>
                    </a:lnTo>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350"/>
              </a:p>
            </p:txBody>
          </p:sp>
          <p:sp>
            <p:nvSpPr>
              <p:cNvPr id="61" name="Freeform 854">
                <a:extLst>
                  <a:ext uri="{FF2B5EF4-FFF2-40B4-BE49-F238E27FC236}">
                    <a16:creationId xmlns:a16="http://schemas.microsoft.com/office/drawing/2014/main" xmlns="" id="{C13F1320-3F4A-0B47-86F1-DAE63299C894}"/>
                  </a:ext>
                </a:extLst>
              </p:cNvPr>
              <p:cNvSpPr>
                <a:spLocks noChangeArrowheads="1"/>
              </p:cNvSpPr>
              <p:nvPr/>
            </p:nvSpPr>
            <p:spPr bwMode="auto">
              <a:xfrm>
                <a:off x="4278313" y="1685924"/>
                <a:ext cx="330200" cy="309563"/>
              </a:xfrm>
              <a:custGeom>
                <a:avLst/>
                <a:gdLst>
                  <a:gd name="T0" fmla="*/ 917 w 918"/>
                  <a:gd name="T1" fmla="*/ 318 h 861"/>
                  <a:gd name="T2" fmla="*/ 458 w 918"/>
                  <a:gd name="T3" fmla="*/ 0 h 861"/>
                  <a:gd name="T4" fmla="*/ 0 w 918"/>
                  <a:gd name="T5" fmla="*/ 318 h 861"/>
                  <a:gd name="T6" fmla="*/ 0 w 918"/>
                  <a:gd name="T7" fmla="*/ 318 h 861"/>
                  <a:gd name="T8" fmla="*/ 0 w 918"/>
                  <a:gd name="T9" fmla="*/ 318 h 861"/>
                  <a:gd name="T10" fmla="*/ 0 w 918"/>
                  <a:gd name="T11" fmla="*/ 860 h 861"/>
                  <a:gd name="T12" fmla="*/ 917 w 918"/>
                  <a:gd name="T13" fmla="*/ 860 h 861"/>
                  <a:gd name="T14" fmla="*/ 917 w 918"/>
                  <a:gd name="T15" fmla="*/ 318 h 8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18" h="861">
                    <a:moveTo>
                      <a:pt x="917" y="318"/>
                    </a:moveTo>
                    <a:lnTo>
                      <a:pt x="458" y="0"/>
                    </a:lnTo>
                    <a:lnTo>
                      <a:pt x="0" y="318"/>
                    </a:lnTo>
                    <a:lnTo>
                      <a:pt x="0" y="318"/>
                    </a:lnTo>
                    <a:lnTo>
                      <a:pt x="0" y="318"/>
                    </a:lnTo>
                    <a:lnTo>
                      <a:pt x="0" y="860"/>
                    </a:lnTo>
                    <a:lnTo>
                      <a:pt x="917" y="860"/>
                    </a:lnTo>
                    <a:lnTo>
                      <a:pt x="917" y="318"/>
                    </a:lnTo>
                  </a:path>
                </a:pathLst>
              </a:custGeom>
              <a:solidFill>
                <a:srgbClr val="FFFFFF"/>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350"/>
              </a:p>
            </p:txBody>
          </p:sp>
          <p:sp>
            <p:nvSpPr>
              <p:cNvPr id="62" name="Freeform 855">
                <a:extLst>
                  <a:ext uri="{FF2B5EF4-FFF2-40B4-BE49-F238E27FC236}">
                    <a16:creationId xmlns:a16="http://schemas.microsoft.com/office/drawing/2014/main" xmlns="" id="{FAAC00C5-4A6F-474F-B689-D97F21BE1716}"/>
                  </a:ext>
                </a:extLst>
              </p:cNvPr>
              <p:cNvSpPr>
                <a:spLocks noChangeArrowheads="1"/>
              </p:cNvSpPr>
              <p:nvPr/>
            </p:nvSpPr>
            <p:spPr bwMode="auto">
              <a:xfrm>
                <a:off x="4608513" y="1800224"/>
                <a:ext cx="1587" cy="195263"/>
              </a:xfrm>
              <a:custGeom>
                <a:avLst/>
                <a:gdLst>
                  <a:gd name="T0" fmla="*/ 0 w 1"/>
                  <a:gd name="T1" fmla="*/ 0 h 543"/>
                  <a:gd name="T2" fmla="*/ 0 w 1"/>
                  <a:gd name="T3" fmla="*/ 0 h 543"/>
                  <a:gd name="T4" fmla="*/ 0 w 1"/>
                  <a:gd name="T5" fmla="*/ 0 h 543"/>
                  <a:gd name="T6" fmla="*/ 0 w 1"/>
                  <a:gd name="T7" fmla="*/ 542 h 543"/>
                  <a:gd name="T8" fmla="*/ 0 w 1"/>
                  <a:gd name="T9" fmla="*/ 542 h 543"/>
                  <a:gd name="T10" fmla="*/ 0 w 1"/>
                  <a:gd name="T11" fmla="*/ 0 h 543"/>
                </a:gdLst>
                <a:ahLst/>
                <a:cxnLst>
                  <a:cxn ang="0">
                    <a:pos x="T0" y="T1"/>
                  </a:cxn>
                  <a:cxn ang="0">
                    <a:pos x="T2" y="T3"/>
                  </a:cxn>
                  <a:cxn ang="0">
                    <a:pos x="T4" y="T5"/>
                  </a:cxn>
                  <a:cxn ang="0">
                    <a:pos x="T6" y="T7"/>
                  </a:cxn>
                  <a:cxn ang="0">
                    <a:pos x="T8" y="T9"/>
                  </a:cxn>
                  <a:cxn ang="0">
                    <a:pos x="T10" y="T11"/>
                  </a:cxn>
                </a:cxnLst>
                <a:rect l="0" t="0" r="r" b="b"/>
                <a:pathLst>
                  <a:path w="1" h="543">
                    <a:moveTo>
                      <a:pt x="0" y="0"/>
                    </a:moveTo>
                    <a:lnTo>
                      <a:pt x="0" y="0"/>
                    </a:lnTo>
                    <a:lnTo>
                      <a:pt x="0" y="0"/>
                    </a:lnTo>
                    <a:lnTo>
                      <a:pt x="0" y="542"/>
                    </a:lnTo>
                    <a:lnTo>
                      <a:pt x="0" y="542"/>
                    </a:lnTo>
                    <a:lnTo>
                      <a:pt x="0" y="0"/>
                    </a:lnTo>
                  </a:path>
                </a:pathLst>
              </a:custGeom>
              <a:solidFill>
                <a:srgbClr val="D9D9D9"/>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350"/>
              </a:p>
            </p:txBody>
          </p:sp>
          <p:sp>
            <p:nvSpPr>
              <p:cNvPr id="63" name="Freeform 856">
                <a:extLst>
                  <a:ext uri="{FF2B5EF4-FFF2-40B4-BE49-F238E27FC236}">
                    <a16:creationId xmlns:a16="http://schemas.microsoft.com/office/drawing/2014/main" xmlns="" id="{C7B8E304-0AC2-494F-8A8D-6F2B753048A4}"/>
                  </a:ext>
                </a:extLst>
              </p:cNvPr>
              <p:cNvSpPr>
                <a:spLocks noChangeArrowheads="1"/>
              </p:cNvSpPr>
              <p:nvPr/>
            </p:nvSpPr>
            <p:spPr bwMode="auto">
              <a:xfrm>
                <a:off x="4608513" y="1800224"/>
                <a:ext cx="1587" cy="195263"/>
              </a:xfrm>
              <a:custGeom>
                <a:avLst/>
                <a:gdLst>
                  <a:gd name="T0" fmla="*/ 0 w 1"/>
                  <a:gd name="T1" fmla="*/ 0 h 543"/>
                  <a:gd name="T2" fmla="*/ 0 w 1"/>
                  <a:gd name="T3" fmla="*/ 0 h 543"/>
                  <a:gd name="T4" fmla="*/ 0 w 1"/>
                  <a:gd name="T5" fmla="*/ 0 h 543"/>
                  <a:gd name="T6" fmla="*/ 0 w 1"/>
                  <a:gd name="T7" fmla="*/ 542 h 543"/>
                  <a:gd name="T8" fmla="*/ 0 w 1"/>
                  <a:gd name="T9" fmla="*/ 542 h 543"/>
                  <a:gd name="T10" fmla="*/ 0 w 1"/>
                  <a:gd name="T11" fmla="*/ 0 h 543"/>
                </a:gdLst>
                <a:ahLst/>
                <a:cxnLst>
                  <a:cxn ang="0">
                    <a:pos x="T0" y="T1"/>
                  </a:cxn>
                  <a:cxn ang="0">
                    <a:pos x="T2" y="T3"/>
                  </a:cxn>
                  <a:cxn ang="0">
                    <a:pos x="T4" y="T5"/>
                  </a:cxn>
                  <a:cxn ang="0">
                    <a:pos x="T6" y="T7"/>
                  </a:cxn>
                  <a:cxn ang="0">
                    <a:pos x="T8" y="T9"/>
                  </a:cxn>
                  <a:cxn ang="0">
                    <a:pos x="T10" y="T11"/>
                  </a:cxn>
                </a:cxnLst>
                <a:rect l="0" t="0" r="r" b="b"/>
                <a:pathLst>
                  <a:path w="1" h="543">
                    <a:moveTo>
                      <a:pt x="0" y="0"/>
                    </a:moveTo>
                    <a:lnTo>
                      <a:pt x="0" y="0"/>
                    </a:lnTo>
                    <a:lnTo>
                      <a:pt x="0" y="0"/>
                    </a:lnTo>
                    <a:lnTo>
                      <a:pt x="0" y="542"/>
                    </a:lnTo>
                    <a:lnTo>
                      <a:pt x="0" y="542"/>
                    </a:lnTo>
                    <a:lnTo>
                      <a:pt x="0" y="0"/>
                    </a:lnTo>
                  </a:path>
                </a:pathLst>
              </a:custGeom>
              <a:solidFill>
                <a:srgbClr val="D9D9D9"/>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350"/>
              </a:p>
            </p:txBody>
          </p:sp>
          <p:sp>
            <p:nvSpPr>
              <p:cNvPr id="64" name="Freeform 857">
                <a:extLst>
                  <a:ext uri="{FF2B5EF4-FFF2-40B4-BE49-F238E27FC236}">
                    <a16:creationId xmlns:a16="http://schemas.microsoft.com/office/drawing/2014/main" xmlns="" id="{8E7ADB18-9EFD-5F4C-AF9B-AE57CCB305E6}"/>
                  </a:ext>
                </a:extLst>
              </p:cNvPr>
              <p:cNvSpPr>
                <a:spLocks noChangeArrowheads="1"/>
              </p:cNvSpPr>
              <p:nvPr/>
            </p:nvSpPr>
            <p:spPr bwMode="auto">
              <a:xfrm>
                <a:off x="4443413" y="1685924"/>
                <a:ext cx="165100" cy="309563"/>
              </a:xfrm>
              <a:custGeom>
                <a:avLst/>
                <a:gdLst>
                  <a:gd name="T0" fmla="*/ 0 w 460"/>
                  <a:gd name="T1" fmla="*/ 0 h 861"/>
                  <a:gd name="T2" fmla="*/ 0 w 460"/>
                  <a:gd name="T3" fmla="*/ 860 h 861"/>
                  <a:gd name="T4" fmla="*/ 459 w 460"/>
                  <a:gd name="T5" fmla="*/ 860 h 861"/>
                  <a:gd name="T6" fmla="*/ 459 w 460"/>
                  <a:gd name="T7" fmla="*/ 318 h 861"/>
                  <a:gd name="T8" fmla="*/ 459 w 460"/>
                  <a:gd name="T9" fmla="*/ 318 h 861"/>
                  <a:gd name="T10" fmla="*/ 459 w 460"/>
                  <a:gd name="T11" fmla="*/ 318 h 861"/>
                  <a:gd name="T12" fmla="*/ 0 w 460"/>
                  <a:gd name="T13" fmla="*/ 0 h 861"/>
                </a:gdLst>
                <a:ahLst/>
                <a:cxnLst>
                  <a:cxn ang="0">
                    <a:pos x="T0" y="T1"/>
                  </a:cxn>
                  <a:cxn ang="0">
                    <a:pos x="T2" y="T3"/>
                  </a:cxn>
                  <a:cxn ang="0">
                    <a:pos x="T4" y="T5"/>
                  </a:cxn>
                  <a:cxn ang="0">
                    <a:pos x="T6" y="T7"/>
                  </a:cxn>
                  <a:cxn ang="0">
                    <a:pos x="T8" y="T9"/>
                  </a:cxn>
                  <a:cxn ang="0">
                    <a:pos x="T10" y="T11"/>
                  </a:cxn>
                  <a:cxn ang="0">
                    <a:pos x="T12" y="T13"/>
                  </a:cxn>
                </a:cxnLst>
                <a:rect l="0" t="0" r="r" b="b"/>
                <a:pathLst>
                  <a:path w="460" h="861">
                    <a:moveTo>
                      <a:pt x="0" y="0"/>
                    </a:moveTo>
                    <a:lnTo>
                      <a:pt x="0" y="860"/>
                    </a:lnTo>
                    <a:lnTo>
                      <a:pt x="459" y="860"/>
                    </a:lnTo>
                    <a:lnTo>
                      <a:pt x="459" y="318"/>
                    </a:lnTo>
                    <a:lnTo>
                      <a:pt x="459" y="318"/>
                    </a:lnTo>
                    <a:lnTo>
                      <a:pt x="459" y="318"/>
                    </a:lnTo>
                    <a:lnTo>
                      <a:pt x="0" y="0"/>
                    </a:lnTo>
                  </a:path>
                </a:pathLst>
              </a:custGeom>
              <a:solidFill>
                <a:srgbClr val="D9D9D9"/>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350"/>
              </a:p>
            </p:txBody>
          </p:sp>
          <p:sp>
            <p:nvSpPr>
              <p:cNvPr id="65" name="Freeform 858">
                <a:extLst>
                  <a:ext uri="{FF2B5EF4-FFF2-40B4-BE49-F238E27FC236}">
                    <a16:creationId xmlns:a16="http://schemas.microsoft.com/office/drawing/2014/main" xmlns="" id="{3CFEA1CB-BCA1-5D41-B2EF-67368B61DD37}"/>
                  </a:ext>
                </a:extLst>
              </p:cNvPr>
              <p:cNvSpPr>
                <a:spLocks noChangeArrowheads="1"/>
              </p:cNvSpPr>
              <p:nvPr/>
            </p:nvSpPr>
            <p:spPr bwMode="auto">
              <a:xfrm>
                <a:off x="4443413" y="1685924"/>
                <a:ext cx="165100" cy="309563"/>
              </a:xfrm>
              <a:custGeom>
                <a:avLst/>
                <a:gdLst>
                  <a:gd name="T0" fmla="*/ 0 w 460"/>
                  <a:gd name="T1" fmla="*/ 0 h 861"/>
                  <a:gd name="T2" fmla="*/ 0 w 460"/>
                  <a:gd name="T3" fmla="*/ 860 h 861"/>
                  <a:gd name="T4" fmla="*/ 459 w 460"/>
                  <a:gd name="T5" fmla="*/ 860 h 861"/>
                  <a:gd name="T6" fmla="*/ 459 w 460"/>
                  <a:gd name="T7" fmla="*/ 318 h 861"/>
                  <a:gd name="T8" fmla="*/ 459 w 460"/>
                  <a:gd name="T9" fmla="*/ 318 h 861"/>
                  <a:gd name="T10" fmla="*/ 459 w 460"/>
                  <a:gd name="T11" fmla="*/ 318 h 861"/>
                  <a:gd name="T12" fmla="*/ 0 w 460"/>
                  <a:gd name="T13" fmla="*/ 0 h 861"/>
                </a:gdLst>
                <a:ahLst/>
                <a:cxnLst>
                  <a:cxn ang="0">
                    <a:pos x="T0" y="T1"/>
                  </a:cxn>
                  <a:cxn ang="0">
                    <a:pos x="T2" y="T3"/>
                  </a:cxn>
                  <a:cxn ang="0">
                    <a:pos x="T4" y="T5"/>
                  </a:cxn>
                  <a:cxn ang="0">
                    <a:pos x="T6" y="T7"/>
                  </a:cxn>
                  <a:cxn ang="0">
                    <a:pos x="T8" y="T9"/>
                  </a:cxn>
                  <a:cxn ang="0">
                    <a:pos x="T10" y="T11"/>
                  </a:cxn>
                  <a:cxn ang="0">
                    <a:pos x="T12" y="T13"/>
                  </a:cxn>
                </a:cxnLst>
                <a:rect l="0" t="0" r="r" b="b"/>
                <a:pathLst>
                  <a:path w="460" h="861">
                    <a:moveTo>
                      <a:pt x="0" y="0"/>
                    </a:moveTo>
                    <a:lnTo>
                      <a:pt x="0" y="860"/>
                    </a:lnTo>
                    <a:lnTo>
                      <a:pt x="459" y="860"/>
                    </a:lnTo>
                    <a:lnTo>
                      <a:pt x="459" y="318"/>
                    </a:lnTo>
                    <a:lnTo>
                      <a:pt x="459" y="318"/>
                    </a:lnTo>
                    <a:lnTo>
                      <a:pt x="459" y="318"/>
                    </a:lnTo>
                    <a:lnTo>
                      <a:pt x="0" y="0"/>
                    </a:lnTo>
                  </a:path>
                </a:pathLst>
              </a:custGeom>
              <a:solidFill>
                <a:srgbClr val="D9D9D9"/>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350"/>
              </a:p>
            </p:txBody>
          </p:sp>
          <p:sp>
            <p:nvSpPr>
              <p:cNvPr id="66" name="Freeform 859">
                <a:extLst>
                  <a:ext uri="{FF2B5EF4-FFF2-40B4-BE49-F238E27FC236}">
                    <a16:creationId xmlns:a16="http://schemas.microsoft.com/office/drawing/2014/main" xmlns="" id="{142D6D7F-657A-DE4E-A91D-A7CE22A9B754}"/>
                  </a:ext>
                </a:extLst>
              </p:cNvPr>
              <p:cNvSpPr>
                <a:spLocks noChangeArrowheads="1"/>
              </p:cNvSpPr>
              <p:nvPr/>
            </p:nvSpPr>
            <p:spPr bwMode="auto">
              <a:xfrm>
                <a:off x="4330700" y="1728787"/>
                <a:ext cx="225425" cy="184150"/>
              </a:xfrm>
              <a:custGeom>
                <a:avLst/>
                <a:gdLst>
                  <a:gd name="T0" fmla="*/ 0 w 628"/>
                  <a:gd name="T1" fmla="*/ 294 h 511"/>
                  <a:gd name="T2" fmla="*/ 313 w 628"/>
                  <a:gd name="T3" fmla="*/ 510 h 511"/>
                  <a:gd name="T4" fmla="*/ 627 w 628"/>
                  <a:gd name="T5" fmla="*/ 294 h 511"/>
                  <a:gd name="T6" fmla="*/ 627 w 628"/>
                  <a:gd name="T7" fmla="*/ 0 h 511"/>
                  <a:gd name="T8" fmla="*/ 0 w 628"/>
                  <a:gd name="T9" fmla="*/ 0 h 511"/>
                  <a:gd name="T10" fmla="*/ 0 w 628"/>
                  <a:gd name="T11" fmla="*/ 294 h 511"/>
                </a:gdLst>
                <a:ahLst/>
                <a:cxnLst>
                  <a:cxn ang="0">
                    <a:pos x="T0" y="T1"/>
                  </a:cxn>
                  <a:cxn ang="0">
                    <a:pos x="T2" y="T3"/>
                  </a:cxn>
                  <a:cxn ang="0">
                    <a:pos x="T4" y="T5"/>
                  </a:cxn>
                  <a:cxn ang="0">
                    <a:pos x="T6" y="T7"/>
                  </a:cxn>
                  <a:cxn ang="0">
                    <a:pos x="T8" y="T9"/>
                  </a:cxn>
                  <a:cxn ang="0">
                    <a:pos x="T10" y="T11"/>
                  </a:cxn>
                </a:cxnLst>
                <a:rect l="0" t="0" r="r" b="b"/>
                <a:pathLst>
                  <a:path w="628" h="511">
                    <a:moveTo>
                      <a:pt x="0" y="294"/>
                    </a:moveTo>
                    <a:lnTo>
                      <a:pt x="313" y="510"/>
                    </a:lnTo>
                    <a:lnTo>
                      <a:pt x="627" y="294"/>
                    </a:lnTo>
                    <a:lnTo>
                      <a:pt x="627" y="0"/>
                    </a:lnTo>
                    <a:lnTo>
                      <a:pt x="0" y="0"/>
                    </a:lnTo>
                    <a:lnTo>
                      <a:pt x="0" y="294"/>
                    </a:lnTo>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350"/>
              </a:p>
            </p:txBody>
          </p:sp>
          <p:sp>
            <p:nvSpPr>
              <p:cNvPr id="67" name="Freeform 860">
                <a:extLst>
                  <a:ext uri="{FF2B5EF4-FFF2-40B4-BE49-F238E27FC236}">
                    <a16:creationId xmlns:a16="http://schemas.microsoft.com/office/drawing/2014/main" xmlns="" id="{2577836A-D0C5-CF4C-A06E-528B0391556E}"/>
                  </a:ext>
                </a:extLst>
              </p:cNvPr>
              <p:cNvSpPr>
                <a:spLocks noChangeArrowheads="1"/>
              </p:cNvSpPr>
              <p:nvPr/>
            </p:nvSpPr>
            <p:spPr bwMode="auto">
              <a:xfrm>
                <a:off x="4379913" y="1830387"/>
                <a:ext cx="127000" cy="17462"/>
              </a:xfrm>
              <a:custGeom>
                <a:avLst/>
                <a:gdLst>
                  <a:gd name="T0" fmla="*/ 353 w 354"/>
                  <a:gd name="T1" fmla="*/ 0 h 48"/>
                  <a:gd name="T2" fmla="*/ 0 w 354"/>
                  <a:gd name="T3" fmla="*/ 0 h 48"/>
                  <a:gd name="T4" fmla="*/ 0 w 354"/>
                  <a:gd name="T5" fmla="*/ 47 h 48"/>
                  <a:gd name="T6" fmla="*/ 353 w 354"/>
                  <a:gd name="T7" fmla="*/ 47 h 48"/>
                  <a:gd name="T8" fmla="*/ 353 w 354"/>
                  <a:gd name="T9" fmla="*/ 0 h 48"/>
                </a:gdLst>
                <a:ahLst/>
                <a:cxnLst>
                  <a:cxn ang="0">
                    <a:pos x="T0" y="T1"/>
                  </a:cxn>
                  <a:cxn ang="0">
                    <a:pos x="T2" y="T3"/>
                  </a:cxn>
                  <a:cxn ang="0">
                    <a:pos x="T4" y="T5"/>
                  </a:cxn>
                  <a:cxn ang="0">
                    <a:pos x="T6" y="T7"/>
                  </a:cxn>
                  <a:cxn ang="0">
                    <a:pos x="T8" y="T9"/>
                  </a:cxn>
                </a:cxnLst>
                <a:rect l="0" t="0" r="r" b="b"/>
                <a:pathLst>
                  <a:path w="354" h="48">
                    <a:moveTo>
                      <a:pt x="353" y="0"/>
                    </a:moveTo>
                    <a:lnTo>
                      <a:pt x="0" y="0"/>
                    </a:lnTo>
                    <a:lnTo>
                      <a:pt x="0" y="47"/>
                    </a:lnTo>
                    <a:lnTo>
                      <a:pt x="353" y="47"/>
                    </a:lnTo>
                    <a:lnTo>
                      <a:pt x="353" y="0"/>
                    </a:lnTo>
                  </a:path>
                </a:pathLst>
              </a:custGeom>
              <a:solidFill>
                <a:srgbClr val="C01818"/>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350"/>
              </a:p>
            </p:txBody>
          </p:sp>
          <p:sp>
            <p:nvSpPr>
              <p:cNvPr id="68" name="Freeform 861">
                <a:extLst>
                  <a:ext uri="{FF2B5EF4-FFF2-40B4-BE49-F238E27FC236}">
                    <a16:creationId xmlns:a16="http://schemas.microsoft.com/office/drawing/2014/main" xmlns="" id="{DF7887B2-5E4F-AD43-B350-1690327E2E45}"/>
                  </a:ext>
                </a:extLst>
              </p:cNvPr>
              <p:cNvSpPr>
                <a:spLocks noChangeArrowheads="1"/>
              </p:cNvSpPr>
              <p:nvPr/>
            </p:nvSpPr>
            <p:spPr bwMode="auto">
              <a:xfrm>
                <a:off x="4379913" y="1776412"/>
                <a:ext cx="127000" cy="17462"/>
              </a:xfrm>
              <a:custGeom>
                <a:avLst/>
                <a:gdLst>
                  <a:gd name="T0" fmla="*/ 353 w 354"/>
                  <a:gd name="T1" fmla="*/ 0 h 49"/>
                  <a:gd name="T2" fmla="*/ 0 w 354"/>
                  <a:gd name="T3" fmla="*/ 0 h 49"/>
                  <a:gd name="T4" fmla="*/ 0 w 354"/>
                  <a:gd name="T5" fmla="*/ 48 h 49"/>
                  <a:gd name="T6" fmla="*/ 353 w 354"/>
                  <a:gd name="T7" fmla="*/ 48 h 49"/>
                  <a:gd name="T8" fmla="*/ 353 w 354"/>
                  <a:gd name="T9" fmla="*/ 0 h 49"/>
                </a:gdLst>
                <a:ahLst/>
                <a:cxnLst>
                  <a:cxn ang="0">
                    <a:pos x="T0" y="T1"/>
                  </a:cxn>
                  <a:cxn ang="0">
                    <a:pos x="T2" y="T3"/>
                  </a:cxn>
                  <a:cxn ang="0">
                    <a:pos x="T4" y="T5"/>
                  </a:cxn>
                  <a:cxn ang="0">
                    <a:pos x="T6" y="T7"/>
                  </a:cxn>
                  <a:cxn ang="0">
                    <a:pos x="T8" y="T9"/>
                  </a:cxn>
                </a:cxnLst>
                <a:rect l="0" t="0" r="r" b="b"/>
                <a:pathLst>
                  <a:path w="354" h="49">
                    <a:moveTo>
                      <a:pt x="353" y="0"/>
                    </a:moveTo>
                    <a:lnTo>
                      <a:pt x="0" y="0"/>
                    </a:lnTo>
                    <a:lnTo>
                      <a:pt x="0" y="48"/>
                    </a:lnTo>
                    <a:lnTo>
                      <a:pt x="353" y="48"/>
                    </a:lnTo>
                    <a:lnTo>
                      <a:pt x="353" y="0"/>
                    </a:lnTo>
                  </a:path>
                </a:pathLst>
              </a:custGeom>
              <a:solidFill>
                <a:srgbClr val="C01818"/>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350"/>
              </a:p>
            </p:txBody>
          </p:sp>
          <p:sp>
            <p:nvSpPr>
              <p:cNvPr id="69" name="Freeform 862">
                <a:extLst>
                  <a:ext uri="{FF2B5EF4-FFF2-40B4-BE49-F238E27FC236}">
                    <a16:creationId xmlns:a16="http://schemas.microsoft.com/office/drawing/2014/main" xmlns="" id="{7E142936-2363-B049-BCBE-2659F99AAA0F}"/>
                  </a:ext>
                </a:extLst>
              </p:cNvPr>
              <p:cNvSpPr>
                <a:spLocks noChangeArrowheads="1"/>
              </p:cNvSpPr>
              <p:nvPr/>
            </p:nvSpPr>
            <p:spPr bwMode="auto">
              <a:xfrm>
                <a:off x="4270375" y="1758949"/>
                <a:ext cx="347663" cy="244475"/>
              </a:xfrm>
              <a:custGeom>
                <a:avLst/>
                <a:gdLst>
                  <a:gd name="T0" fmla="*/ 816 w 966"/>
                  <a:gd name="T1" fmla="*/ 0 h 680"/>
                  <a:gd name="T2" fmla="*/ 816 w 966"/>
                  <a:gd name="T3" fmla="*/ 55 h 680"/>
                  <a:gd name="T4" fmla="*/ 898 w 966"/>
                  <a:gd name="T5" fmla="*/ 114 h 680"/>
                  <a:gd name="T6" fmla="*/ 816 w 966"/>
                  <a:gd name="T7" fmla="*/ 169 h 680"/>
                  <a:gd name="T8" fmla="*/ 773 w 966"/>
                  <a:gd name="T9" fmla="*/ 200 h 680"/>
                  <a:gd name="T10" fmla="*/ 482 w 966"/>
                  <a:gd name="T11" fmla="*/ 401 h 680"/>
                  <a:gd name="T12" fmla="*/ 192 w 966"/>
                  <a:gd name="T13" fmla="*/ 200 h 680"/>
                  <a:gd name="T14" fmla="*/ 145 w 966"/>
                  <a:gd name="T15" fmla="*/ 169 h 680"/>
                  <a:gd name="T16" fmla="*/ 63 w 966"/>
                  <a:gd name="T17" fmla="*/ 114 h 680"/>
                  <a:gd name="T18" fmla="*/ 145 w 966"/>
                  <a:gd name="T19" fmla="*/ 55 h 680"/>
                  <a:gd name="T20" fmla="*/ 145 w 966"/>
                  <a:gd name="T21" fmla="*/ 0 h 680"/>
                  <a:gd name="T22" fmla="*/ 0 w 966"/>
                  <a:gd name="T23" fmla="*/ 98 h 680"/>
                  <a:gd name="T24" fmla="*/ 0 w 966"/>
                  <a:gd name="T25" fmla="*/ 679 h 680"/>
                  <a:gd name="T26" fmla="*/ 965 w 966"/>
                  <a:gd name="T27" fmla="*/ 679 h 680"/>
                  <a:gd name="T28" fmla="*/ 965 w 966"/>
                  <a:gd name="T29" fmla="*/ 126 h 680"/>
                  <a:gd name="T30" fmla="*/ 965 w 966"/>
                  <a:gd name="T31" fmla="*/ 98 h 680"/>
                  <a:gd name="T32" fmla="*/ 816 w 966"/>
                  <a:gd name="T33" fmla="*/ 0 h 680"/>
                  <a:gd name="T34" fmla="*/ 918 w 966"/>
                  <a:gd name="T35" fmla="*/ 632 h 680"/>
                  <a:gd name="T36" fmla="*/ 47 w 966"/>
                  <a:gd name="T37" fmla="*/ 632 h 680"/>
                  <a:gd name="T38" fmla="*/ 47 w 966"/>
                  <a:gd name="T39" fmla="*/ 157 h 680"/>
                  <a:gd name="T40" fmla="*/ 482 w 966"/>
                  <a:gd name="T41" fmla="*/ 459 h 680"/>
                  <a:gd name="T42" fmla="*/ 918 w 966"/>
                  <a:gd name="T43" fmla="*/ 157 h 680"/>
                  <a:gd name="T44" fmla="*/ 918 w 966"/>
                  <a:gd name="T45" fmla="*/ 632 h 6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66" h="680">
                    <a:moveTo>
                      <a:pt x="816" y="0"/>
                    </a:moveTo>
                    <a:lnTo>
                      <a:pt x="816" y="55"/>
                    </a:lnTo>
                    <a:lnTo>
                      <a:pt x="898" y="114"/>
                    </a:lnTo>
                    <a:lnTo>
                      <a:pt x="816" y="169"/>
                    </a:lnTo>
                    <a:lnTo>
                      <a:pt x="773" y="200"/>
                    </a:lnTo>
                    <a:lnTo>
                      <a:pt x="482" y="401"/>
                    </a:lnTo>
                    <a:lnTo>
                      <a:pt x="192" y="200"/>
                    </a:lnTo>
                    <a:lnTo>
                      <a:pt x="145" y="169"/>
                    </a:lnTo>
                    <a:lnTo>
                      <a:pt x="63" y="114"/>
                    </a:lnTo>
                    <a:lnTo>
                      <a:pt x="145" y="55"/>
                    </a:lnTo>
                    <a:lnTo>
                      <a:pt x="145" y="0"/>
                    </a:lnTo>
                    <a:lnTo>
                      <a:pt x="0" y="98"/>
                    </a:lnTo>
                    <a:lnTo>
                      <a:pt x="0" y="679"/>
                    </a:lnTo>
                    <a:lnTo>
                      <a:pt x="965" y="679"/>
                    </a:lnTo>
                    <a:lnTo>
                      <a:pt x="965" y="126"/>
                    </a:lnTo>
                    <a:lnTo>
                      <a:pt x="965" y="98"/>
                    </a:lnTo>
                    <a:lnTo>
                      <a:pt x="816" y="0"/>
                    </a:lnTo>
                    <a:close/>
                    <a:moveTo>
                      <a:pt x="918" y="632"/>
                    </a:moveTo>
                    <a:lnTo>
                      <a:pt x="47" y="632"/>
                    </a:lnTo>
                    <a:lnTo>
                      <a:pt x="47" y="157"/>
                    </a:lnTo>
                    <a:lnTo>
                      <a:pt x="482" y="459"/>
                    </a:lnTo>
                    <a:lnTo>
                      <a:pt x="918" y="157"/>
                    </a:lnTo>
                    <a:lnTo>
                      <a:pt x="918" y="632"/>
                    </a:lnTo>
                    <a:close/>
                  </a:path>
                </a:pathLst>
              </a:custGeom>
              <a:solidFill>
                <a:srgbClr val="C01818"/>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350"/>
              </a:p>
            </p:txBody>
          </p:sp>
          <p:sp>
            <p:nvSpPr>
              <p:cNvPr id="70" name="Freeform 863">
                <a:extLst>
                  <a:ext uri="{FF2B5EF4-FFF2-40B4-BE49-F238E27FC236}">
                    <a16:creationId xmlns:a16="http://schemas.microsoft.com/office/drawing/2014/main" xmlns="" id="{5D86C3FE-44DD-C04A-BD88-E7D4DA525FE7}"/>
                  </a:ext>
                </a:extLst>
              </p:cNvPr>
              <p:cNvSpPr>
                <a:spLocks noChangeArrowheads="1"/>
              </p:cNvSpPr>
              <p:nvPr/>
            </p:nvSpPr>
            <p:spPr bwMode="auto">
              <a:xfrm>
                <a:off x="4376738" y="1674812"/>
                <a:ext cx="136525" cy="47625"/>
              </a:xfrm>
              <a:custGeom>
                <a:avLst/>
                <a:gdLst>
                  <a:gd name="T0" fmla="*/ 188 w 378"/>
                  <a:gd name="T1" fmla="*/ 59 h 134"/>
                  <a:gd name="T2" fmla="*/ 294 w 378"/>
                  <a:gd name="T3" fmla="*/ 133 h 134"/>
                  <a:gd name="T4" fmla="*/ 377 w 378"/>
                  <a:gd name="T5" fmla="*/ 133 h 134"/>
                  <a:gd name="T6" fmla="*/ 188 w 378"/>
                  <a:gd name="T7" fmla="*/ 0 h 134"/>
                  <a:gd name="T8" fmla="*/ 0 w 378"/>
                  <a:gd name="T9" fmla="*/ 133 h 134"/>
                  <a:gd name="T10" fmla="*/ 83 w 378"/>
                  <a:gd name="T11" fmla="*/ 133 h 134"/>
                  <a:gd name="T12" fmla="*/ 188 w 378"/>
                  <a:gd name="T13" fmla="*/ 59 h 134"/>
                </a:gdLst>
                <a:ahLst/>
                <a:cxnLst>
                  <a:cxn ang="0">
                    <a:pos x="T0" y="T1"/>
                  </a:cxn>
                  <a:cxn ang="0">
                    <a:pos x="T2" y="T3"/>
                  </a:cxn>
                  <a:cxn ang="0">
                    <a:pos x="T4" y="T5"/>
                  </a:cxn>
                  <a:cxn ang="0">
                    <a:pos x="T6" y="T7"/>
                  </a:cxn>
                  <a:cxn ang="0">
                    <a:pos x="T8" y="T9"/>
                  </a:cxn>
                  <a:cxn ang="0">
                    <a:pos x="T10" y="T11"/>
                  </a:cxn>
                  <a:cxn ang="0">
                    <a:pos x="T12" y="T13"/>
                  </a:cxn>
                </a:cxnLst>
                <a:rect l="0" t="0" r="r" b="b"/>
                <a:pathLst>
                  <a:path w="378" h="134">
                    <a:moveTo>
                      <a:pt x="188" y="59"/>
                    </a:moveTo>
                    <a:lnTo>
                      <a:pt x="294" y="133"/>
                    </a:lnTo>
                    <a:lnTo>
                      <a:pt x="377" y="133"/>
                    </a:lnTo>
                    <a:lnTo>
                      <a:pt x="188" y="0"/>
                    </a:lnTo>
                    <a:lnTo>
                      <a:pt x="0" y="133"/>
                    </a:lnTo>
                    <a:lnTo>
                      <a:pt x="83" y="133"/>
                    </a:lnTo>
                    <a:lnTo>
                      <a:pt x="188" y="59"/>
                    </a:lnTo>
                  </a:path>
                </a:pathLst>
              </a:custGeom>
              <a:solidFill>
                <a:srgbClr val="C01818"/>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350"/>
              </a:p>
            </p:txBody>
          </p:sp>
          <p:sp>
            <p:nvSpPr>
              <p:cNvPr id="71" name="Freeform 864">
                <a:extLst>
                  <a:ext uri="{FF2B5EF4-FFF2-40B4-BE49-F238E27FC236}">
                    <a16:creationId xmlns:a16="http://schemas.microsoft.com/office/drawing/2014/main" xmlns="" id="{7660615D-5964-7D40-8A31-F5B4448BD523}"/>
                  </a:ext>
                </a:extLst>
              </p:cNvPr>
              <p:cNvSpPr>
                <a:spLocks noChangeArrowheads="1"/>
              </p:cNvSpPr>
              <p:nvPr/>
            </p:nvSpPr>
            <p:spPr bwMode="auto">
              <a:xfrm>
                <a:off x="4322763" y="1722437"/>
                <a:ext cx="241300" cy="109537"/>
              </a:xfrm>
              <a:custGeom>
                <a:avLst/>
                <a:gdLst>
                  <a:gd name="T0" fmla="*/ 671 w 672"/>
                  <a:gd name="T1" fmla="*/ 271 h 303"/>
                  <a:gd name="T2" fmla="*/ 671 w 672"/>
                  <a:gd name="T3" fmla="*/ 0 h 303"/>
                  <a:gd name="T4" fmla="*/ 0 w 672"/>
                  <a:gd name="T5" fmla="*/ 0 h 303"/>
                  <a:gd name="T6" fmla="*/ 0 w 672"/>
                  <a:gd name="T7" fmla="*/ 271 h 303"/>
                  <a:gd name="T8" fmla="*/ 47 w 672"/>
                  <a:gd name="T9" fmla="*/ 302 h 303"/>
                  <a:gd name="T10" fmla="*/ 47 w 672"/>
                  <a:gd name="T11" fmla="*/ 44 h 303"/>
                  <a:gd name="T12" fmla="*/ 628 w 672"/>
                  <a:gd name="T13" fmla="*/ 44 h 303"/>
                  <a:gd name="T14" fmla="*/ 628 w 672"/>
                  <a:gd name="T15" fmla="*/ 302 h 303"/>
                  <a:gd name="T16" fmla="*/ 671 w 672"/>
                  <a:gd name="T17" fmla="*/ 271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72" h="303">
                    <a:moveTo>
                      <a:pt x="671" y="271"/>
                    </a:moveTo>
                    <a:lnTo>
                      <a:pt x="671" y="0"/>
                    </a:lnTo>
                    <a:lnTo>
                      <a:pt x="0" y="0"/>
                    </a:lnTo>
                    <a:lnTo>
                      <a:pt x="0" y="271"/>
                    </a:lnTo>
                    <a:lnTo>
                      <a:pt x="47" y="302"/>
                    </a:lnTo>
                    <a:lnTo>
                      <a:pt x="47" y="44"/>
                    </a:lnTo>
                    <a:lnTo>
                      <a:pt x="628" y="44"/>
                    </a:lnTo>
                    <a:lnTo>
                      <a:pt x="628" y="302"/>
                    </a:lnTo>
                    <a:lnTo>
                      <a:pt x="671" y="271"/>
                    </a:lnTo>
                  </a:path>
                </a:pathLst>
              </a:custGeom>
              <a:solidFill>
                <a:srgbClr val="C01818"/>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350"/>
              </a:p>
            </p:txBody>
          </p:sp>
        </p:grpSp>
        <p:sp>
          <p:nvSpPr>
            <p:cNvPr id="9" name="TextBox 8">
              <a:extLst>
                <a:ext uri="{FF2B5EF4-FFF2-40B4-BE49-F238E27FC236}">
                  <a16:creationId xmlns:a16="http://schemas.microsoft.com/office/drawing/2014/main" xmlns="" id="{FC92A887-AF89-8341-A880-9078842B51E6}"/>
                </a:ext>
              </a:extLst>
            </p:cNvPr>
            <p:cNvSpPr txBox="1"/>
            <p:nvPr/>
          </p:nvSpPr>
          <p:spPr>
            <a:xfrm>
              <a:off x="670170" y="1473572"/>
              <a:ext cx="650132" cy="457479"/>
            </a:xfrm>
            <a:prstGeom prst="rect">
              <a:avLst/>
            </a:prstGeom>
          </p:spPr>
          <p:txBody>
            <a:bodyPr vert="horz" wrap="square" lIns="91440" tIns="45720" rIns="91440" bIns="45720" rtlCol="0">
              <a:noAutofit/>
            </a:bodyPr>
            <a:lstStyle/>
            <a:p>
              <a:pPr algn="l">
                <a:buSzPct val="100000"/>
              </a:pPr>
              <a:r>
                <a:rPr lang="en-US" sz="1400" b="1" dirty="0">
                  <a:solidFill>
                    <a:schemeClr val="accent1"/>
                  </a:solidFill>
                  <a:cs typeface="Arial" panose="020B0604020202020204" pitchFamily="34" charset="0"/>
                </a:rPr>
                <a:t>End</a:t>
              </a:r>
            </a:p>
            <a:p>
              <a:pPr algn="l">
                <a:buSzPct val="100000"/>
              </a:pPr>
              <a:r>
                <a:rPr lang="en-US" sz="1400" b="1" dirty="0">
                  <a:solidFill>
                    <a:schemeClr val="accent1"/>
                  </a:solidFill>
                  <a:cs typeface="Arial" panose="020B0604020202020204" pitchFamily="34" charset="0"/>
                </a:rPr>
                <a:t>User</a:t>
              </a:r>
            </a:p>
          </p:txBody>
        </p:sp>
        <p:sp>
          <p:nvSpPr>
            <p:cNvPr id="10" name="TextBox 9">
              <a:extLst>
                <a:ext uri="{FF2B5EF4-FFF2-40B4-BE49-F238E27FC236}">
                  <a16:creationId xmlns:a16="http://schemas.microsoft.com/office/drawing/2014/main" xmlns="" id="{6D87A8E7-7564-6540-B072-D913D4AE9E03}"/>
                </a:ext>
              </a:extLst>
            </p:cNvPr>
            <p:cNvSpPr txBox="1"/>
            <p:nvPr/>
          </p:nvSpPr>
          <p:spPr>
            <a:xfrm>
              <a:off x="670170" y="3270926"/>
              <a:ext cx="943795" cy="457479"/>
            </a:xfrm>
            <a:prstGeom prst="rect">
              <a:avLst/>
            </a:prstGeom>
          </p:spPr>
          <p:txBody>
            <a:bodyPr vert="horz" wrap="square" lIns="91440" tIns="45720" rIns="91440" bIns="45720" rtlCol="0">
              <a:noAutofit/>
            </a:bodyPr>
            <a:lstStyle/>
            <a:p>
              <a:pPr algn="l">
                <a:buSzPct val="100000"/>
              </a:pPr>
              <a:r>
                <a:rPr lang="en-US" sz="1400" b="1" dirty="0">
                  <a:solidFill>
                    <a:schemeClr val="accent1"/>
                  </a:solidFill>
                  <a:cs typeface="Arial" panose="020B0604020202020204" pitchFamily="34" charset="0"/>
                </a:rPr>
                <a:t>IT</a:t>
              </a:r>
            </a:p>
            <a:p>
              <a:pPr algn="l">
                <a:buSzPct val="100000"/>
              </a:pPr>
              <a:r>
                <a:rPr lang="en-US" sz="1400" b="1" dirty="0">
                  <a:solidFill>
                    <a:schemeClr val="accent1"/>
                  </a:solidFill>
                  <a:cs typeface="Arial" panose="020B0604020202020204" pitchFamily="34" charset="0"/>
                </a:rPr>
                <a:t>User</a:t>
              </a:r>
            </a:p>
          </p:txBody>
        </p:sp>
        <p:sp>
          <p:nvSpPr>
            <p:cNvPr id="11" name="TextBox 10">
              <a:extLst>
                <a:ext uri="{FF2B5EF4-FFF2-40B4-BE49-F238E27FC236}">
                  <a16:creationId xmlns:a16="http://schemas.microsoft.com/office/drawing/2014/main" xmlns="" id="{0C6CB0CF-A58F-144A-9429-7763BD730C37}"/>
                </a:ext>
              </a:extLst>
            </p:cNvPr>
            <p:cNvSpPr txBox="1"/>
            <p:nvPr/>
          </p:nvSpPr>
          <p:spPr>
            <a:xfrm>
              <a:off x="3047202" y="1110741"/>
              <a:ext cx="1207834" cy="215039"/>
            </a:xfrm>
            <a:prstGeom prst="rect">
              <a:avLst/>
            </a:prstGeom>
          </p:spPr>
          <p:txBody>
            <a:bodyPr vert="horz" wrap="square" lIns="91440" tIns="45720" rIns="91440" bIns="45720" rtlCol="0">
              <a:noAutofit/>
            </a:bodyPr>
            <a:lstStyle/>
            <a:p>
              <a:pPr algn="ctr">
                <a:buSzPct val="100000"/>
              </a:pPr>
              <a:r>
                <a:rPr lang="en-US" sz="1000" dirty="0">
                  <a:solidFill>
                    <a:schemeClr val="accent1"/>
                  </a:solidFill>
                  <a:cs typeface="Arial" panose="020B0604020202020204" pitchFamily="34" charset="0"/>
                </a:rPr>
                <a:t>Alert is triggered</a:t>
              </a:r>
            </a:p>
          </p:txBody>
        </p:sp>
        <p:sp>
          <p:nvSpPr>
            <p:cNvPr id="12" name="TextBox 11">
              <a:extLst>
                <a:ext uri="{FF2B5EF4-FFF2-40B4-BE49-F238E27FC236}">
                  <a16:creationId xmlns:a16="http://schemas.microsoft.com/office/drawing/2014/main" xmlns="" id="{E0554EA7-397B-F84A-8463-1B34C1E11479}"/>
                </a:ext>
              </a:extLst>
            </p:cNvPr>
            <p:cNvSpPr txBox="1"/>
            <p:nvPr/>
          </p:nvSpPr>
          <p:spPr>
            <a:xfrm>
              <a:off x="1354082" y="3888770"/>
              <a:ext cx="1019811" cy="215039"/>
            </a:xfrm>
            <a:prstGeom prst="rect">
              <a:avLst/>
            </a:prstGeom>
          </p:spPr>
          <p:txBody>
            <a:bodyPr vert="horz" wrap="square" lIns="91440" tIns="45720" rIns="91440" bIns="45720" rtlCol="0">
              <a:noAutofit/>
            </a:bodyPr>
            <a:lstStyle/>
            <a:p>
              <a:pPr algn="ctr">
                <a:buSzPct val="100000"/>
              </a:pPr>
              <a:r>
                <a:rPr lang="en-US" sz="1000" dirty="0">
                  <a:solidFill>
                    <a:schemeClr val="accent1"/>
                  </a:solidFill>
                  <a:cs typeface="Arial" panose="020B0604020202020204" pitchFamily="34" charset="0"/>
                </a:rPr>
                <a:t>IT not involved</a:t>
              </a:r>
            </a:p>
          </p:txBody>
        </p:sp>
        <p:sp>
          <p:nvSpPr>
            <p:cNvPr id="13" name="TextBox 12">
              <a:extLst>
                <a:ext uri="{FF2B5EF4-FFF2-40B4-BE49-F238E27FC236}">
                  <a16:creationId xmlns:a16="http://schemas.microsoft.com/office/drawing/2014/main" xmlns="" id="{18E4E6A7-66C0-8541-9D5D-259F20CA0669}"/>
                </a:ext>
              </a:extLst>
            </p:cNvPr>
            <p:cNvSpPr txBox="1"/>
            <p:nvPr/>
          </p:nvSpPr>
          <p:spPr>
            <a:xfrm>
              <a:off x="7334224" y="960717"/>
              <a:ext cx="983905" cy="360166"/>
            </a:xfrm>
            <a:prstGeom prst="rect">
              <a:avLst/>
            </a:prstGeom>
          </p:spPr>
          <p:txBody>
            <a:bodyPr vert="horz" wrap="square" lIns="91440" tIns="45720" rIns="91440" bIns="45720" rtlCol="0">
              <a:noAutofit/>
            </a:bodyPr>
            <a:lstStyle/>
            <a:p>
              <a:pPr algn="ctr">
                <a:buSzPct val="100000"/>
              </a:pPr>
              <a:r>
                <a:rPr lang="en-US" sz="1000" dirty="0">
                  <a:solidFill>
                    <a:schemeClr val="accent1"/>
                  </a:solidFill>
                  <a:cs typeface="Arial" panose="020B0604020202020204" pitchFamily="34" charset="0"/>
                </a:rPr>
                <a:t>Incident alert is resolved</a:t>
              </a:r>
            </a:p>
          </p:txBody>
        </p:sp>
        <p:sp>
          <p:nvSpPr>
            <p:cNvPr id="14" name="TextBox 13">
              <a:extLst>
                <a:ext uri="{FF2B5EF4-FFF2-40B4-BE49-F238E27FC236}">
                  <a16:creationId xmlns:a16="http://schemas.microsoft.com/office/drawing/2014/main" xmlns="" id="{4E6FE244-0DEA-784F-97C1-33B6705B4E6E}"/>
                </a:ext>
              </a:extLst>
            </p:cNvPr>
            <p:cNvSpPr txBox="1"/>
            <p:nvPr/>
          </p:nvSpPr>
          <p:spPr>
            <a:xfrm>
              <a:off x="4642578" y="960716"/>
              <a:ext cx="1338457" cy="362021"/>
            </a:xfrm>
            <a:prstGeom prst="rect">
              <a:avLst/>
            </a:prstGeom>
          </p:spPr>
          <p:txBody>
            <a:bodyPr vert="horz" wrap="square" lIns="91440" tIns="45720" rIns="91440" bIns="45720" rtlCol="0">
              <a:noAutofit/>
            </a:bodyPr>
            <a:lstStyle/>
            <a:p>
              <a:pPr algn="ctr">
                <a:buSzPct val="100000"/>
              </a:pPr>
              <a:r>
                <a:rPr lang="en-US" sz="1000" dirty="0">
                  <a:solidFill>
                    <a:schemeClr val="accent1"/>
                  </a:solidFill>
                  <a:cs typeface="Arial" panose="020B0604020202020204" pitchFamily="34" charset="0"/>
                </a:rPr>
                <a:t>User is notified to correct the incident</a:t>
              </a:r>
            </a:p>
          </p:txBody>
        </p:sp>
        <p:sp>
          <p:nvSpPr>
            <p:cNvPr id="15" name="TextBox 14">
              <a:extLst>
                <a:ext uri="{FF2B5EF4-FFF2-40B4-BE49-F238E27FC236}">
                  <a16:creationId xmlns:a16="http://schemas.microsoft.com/office/drawing/2014/main" xmlns="" id="{48A35D15-B142-A544-9DB0-4B67FC47B8E2}"/>
                </a:ext>
              </a:extLst>
            </p:cNvPr>
            <p:cNvSpPr txBox="1"/>
            <p:nvPr/>
          </p:nvSpPr>
          <p:spPr>
            <a:xfrm>
              <a:off x="6011092" y="960716"/>
              <a:ext cx="1133534" cy="356704"/>
            </a:xfrm>
            <a:prstGeom prst="rect">
              <a:avLst/>
            </a:prstGeom>
          </p:spPr>
          <p:txBody>
            <a:bodyPr vert="horz" wrap="square" lIns="91440" tIns="45720" rIns="91440" bIns="45720" rtlCol="0">
              <a:noAutofit/>
            </a:bodyPr>
            <a:lstStyle/>
            <a:p>
              <a:pPr algn="ctr">
                <a:buSzPct val="100000"/>
              </a:pPr>
              <a:r>
                <a:rPr lang="en-US" sz="1000" dirty="0">
                  <a:solidFill>
                    <a:schemeClr val="accent1"/>
                  </a:solidFill>
                  <a:cs typeface="Arial" panose="020B0604020202020204" pitchFamily="34" charset="0"/>
                </a:rPr>
                <a:t>User corrects </a:t>
              </a:r>
            </a:p>
            <a:p>
              <a:pPr algn="ctr">
                <a:buSzPct val="100000"/>
              </a:pPr>
              <a:r>
                <a:rPr lang="en-US" sz="1000" dirty="0">
                  <a:solidFill>
                    <a:schemeClr val="accent1"/>
                  </a:solidFill>
                  <a:cs typeface="Arial" panose="020B0604020202020204" pitchFamily="34" charset="0"/>
                </a:rPr>
                <a:t>the incident</a:t>
              </a:r>
            </a:p>
          </p:txBody>
        </p:sp>
        <p:sp>
          <p:nvSpPr>
            <p:cNvPr id="16" name="TextBox 15">
              <a:extLst>
                <a:ext uri="{FF2B5EF4-FFF2-40B4-BE49-F238E27FC236}">
                  <a16:creationId xmlns:a16="http://schemas.microsoft.com/office/drawing/2014/main" xmlns="" id="{40B72F57-BC32-D440-B760-8537F3F0EC70}"/>
                </a:ext>
              </a:extLst>
            </p:cNvPr>
            <p:cNvSpPr txBox="1"/>
            <p:nvPr/>
          </p:nvSpPr>
          <p:spPr>
            <a:xfrm>
              <a:off x="1135545" y="949681"/>
              <a:ext cx="1485205" cy="364697"/>
            </a:xfrm>
            <a:prstGeom prst="rect">
              <a:avLst/>
            </a:prstGeom>
          </p:spPr>
          <p:txBody>
            <a:bodyPr vert="horz" wrap="square" lIns="91440" tIns="45720" rIns="91440" bIns="45720" rtlCol="0">
              <a:noAutofit/>
            </a:bodyPr>
            <a:lstStyle/>
            <a:p>
              <a:pPr algn="ctr">
                <a:buSzPct val="100000"/>
              </a:pPr>
              <a:r>
                <a:rPr lang="en-US" sz="1000" dirty="0">
                  <a:solidFill>
                    <a:schemeClr val="accent1"/>
                  </a:solidFill>
                  <a:cs typeface="Arial" panose="020B0604020202020204" pitchFamily="34" charset="0"/>
                </a:rPr>
                <a:t>User performs action that violates policy</a:t>
              </a:r>
            </a:p>
          </p:txBody>
        </p:sp>
        <p:grpSp>
          <p:nvGrpSpPr>
            <p:cNvPr id="17" name="Group 16">
              <a:extLst>
                <a:ext uri="{FF2B5EF4-FFF2-40B4-BE49-F238E27FC236}">
                  <a16:creationId xmlns:a16="http://schemas.microsoft.com/office/drawing/2014/main" xmlns="" id="{75841066-97FC-7744-854C-A03871BEA950}"/>
                </a:ext>
              </a:extLst>
            </p:cNvPr>
            <p:cNvGrpSpPr/>
            <p:nvPr/>
          </p:nvGrpSpPr>
          <p:grpSpPr>
            <a:xfrm>
              <a:off x="1490586" y="1456566"/>
              <a:ext cx="561871" cy="629803"/>
              <a:chOff x="1987448" y="1942088"/>
              <a:chExt cx="749161" cy="839737"/>
            </a:xfrm>
          </p:grpSpPr>
          <p:grpSp>
            <p:nvGrpSpPr>
              <p:cNvPr id="49" name="Group 48">
                <a:extLst>
                  <a:ext uri="{FF2B5EF4-FFF2-40B4-BE49-F238E27FC236}">
                    <a16:creationId xmlns:a16="http://schemas.microsoft.com/office/drawing/2014/main" xmlns="" id="{CAAAD442-76D4-354A-A29E-ED0385DD5350}"/>
                  </a:ext>
                </a:extLst>
              </p:cNvPr>
              <p:cNvGrpSpPr/>
              <p:nvPr/>
            </p:nvGrpSpPr>
            <p:grpSpPr>
              <a:xfrm>
                <a:off x="2178976" y="1942088"/>
                <a:ext cx="557633" cy="650043"/>
                <a:chOff x="1868679" y="1680981"/>
                <a:chExt cx="277812" cy="323850"/>
              </a:xfrm>
            </p:grpSpPr>
            <p:sp>
              <p:nvSpPr>
                <p:cNvPr id="56" name="Freeform 554">
                  <a:extLst>
                    <a:ext uri="{FF2B5EF4-FFF2-40B4-BE49-F238E27FC236}">
                      <a16:creationId xmlns:a16="http://schemas.microsoft.com/office/drawing/2014/main" xmlns="" id="{33505E9C-1E04-1643-B65D-B11764C9A271}"/>
                    </a:ext>
                  </a:extLst>
                </p:cNvPr>
                <p:cNvSpPr>
                  <a:spLocks noChangeArrowheads="1"/>
                </p:cNvSpPr>
                <p:nvPr/>
              </p:nvSpPr>
              <p:spPr bwMode="auto">
                <a:xfrm>
                  <a:off x="1890904" y="1690506"/>
                  <a:ext cx="246062" cy="314325"/>
                </a:xfrm>
                <a:custGeom>
                  <a:avLst/>
                  <a:gdLst>
                    <a:gd name="T0" fmla="*/ 684 w 685"/>
                    <a:gd name="T1" fmla="*/ 470 h 871"/>
                    <a:gd name="T2" fmla="*/ 684 w 685"/>
                    <a:gd name="T3" fmla="*/ 470 h 871"/>
                    <a:gd name="T4" fmla="*/ 621 w 685"/>
                    <a:gd name="T5" fmla="*/ 375 h 871"/>
                    <a:gd name="T6" fmla="*/ 659 w 685"/>
                    <a:gd name="T7" fmla="*/ 319 h 871"/>
                    <a:gd name="T8" fmla="*/ 656 w 685"/>
                    <a:gd name="T9" fmla="*/ 309 h 871"/>
                    <a:gd name="T10" fmla="*/ 518 w 685"/>
                    <a:gd name="T11" fmla="*/ 102 h 871"/>
                    <a:gd name="T12" fmla="*/ 296 w 685"/>
                    <a:gd name="T13" fmla="*/ 0 h 871"/>
                    <a:gd name="T14" fmla="*/ 0 w 685"/>
                    <a:gd name="T15" fmla="*/ 291 h 871"/>
                    <a:gd name="T16" fmla="*/ 32 w 685"/>
                    <a:gd name="T17" fmla="*/ 421 h 871"/>
                    <a:gd name="T18" fmla="*/ 53 w 685"/>
                    <a:gd name="T19" fmla="*/ 463 h 871"/>
                    <a:gd name="T20" fmla="*/ 71 w 685"/>
                    <a:gd name="T21" fmla="*/ 498 h 871"/>
                    <a:gd name="T22" fmla="*/ 250 w 685"/>
                    <a:gd name="T23" fmla="*/ 695 h 871"/>
                    <a:gd name="T24" fmla="*/ 152 w 685"/>
                    <a:gd name="T25" fmla="*/ 870 h 871"/>
                    <a:gd name="T26" fmla="*/ 465 w 685"/>
                    <a:gd name="T27" fmla="*/ 870 h 871"/>
                    <a:gd name="T28" fmla="*/ 476 w 685"/>
                    <a:gd name="T29" fmla="*/ 712 h 871"/>
                    <a:gd name="T30" fmla="*/ 596 w 685"/>
                    <a:gd name="T31" fmla="*/ 723 h 871"/>
                    <a:gd name="T32" fmla="*/ 631 w 685"/>
                    <a:gd name="T33" fmla="*/ 544 h 871"/>
                    <a:gd name="T34" fmla="*/ 684 w 685"/>
                    <a:gd name="T35" fmla="*/ 537 h 871"/>
                    <a:gd name="T36" fmla="*/ 684 w 685"/>
                    <a:gd name="T37" fmla="*/ 470 h 8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85" h="871">
                      <a:moveTo>
                        <a:pt x="684" y="470"/>
                      </a:moveTo>
                      <a:lnTo>
                        <a:pt x="684" y="470"/>
                      </a:lnTo>
                      <a:cubicBezTo>
                        <a:pt x="621" y="375"/>
                        <a:pt x="621" y="375"/>
                        <a:pt x="621" y="375"/>
                      </a:cubicBezTo>
                      <a:cubicBezTo>
                        <a:pt x="659" y="319"/>
                        <a:pt x="659" y="319"/>
                        <a:pt x="659" y="319"/>
                      </a:cubicBezTo>
                      <a:cubicBezTo>
                        <a:pt x="656" y="309"/>
                        <a:pt x="656" y="309"/>
                        <a:pt x="656" y="309"/>
                      </a:cubicBezTo>
                      <a:cubicBezTo>
                        <a:pt x="652" y="302"/>
                        <a:pt x="585" y="168"/>
                        <a:pt x="518" y="102"/>
                      </a:cubicBezTo>
                      <a:cubicBezTo>
                        <a:pt x="451" y="35"/>
                        <a:pt x="374" y="0"/>
                        <a:pt x="296" y="0"/>
                      </a:cubicBezTo>
                      <a:cubicBezTo>
                        <a:pt x="134" y="0"/>
                        <a:pt x="0" y="130"/>
                        <a:pt x="0" y="291"/>
                      </a:cubicBezTo>
                      <a:cubicBezTo>
                        <a:pt x="0" y="337"/>
                        <a:pt x="11" y="379"/>
                        <a:pt x="32" y="421"/>
                      </a:cubicBezTo>
                      <a:cubicBezTo>
                        <a:pt x="39" y="435"/>
                        <a:pt x="46" y="449"/>
                        <a:pt x="53" y="463"/>
                      </a:cubicBezTo>
                      <a:cubicBezTo>
                        <a:pt x="60" y="474"/>
                        <a:pt x="67" y="484"/>
                        <a:pt x="71" y="498"/>
                      </a:cubicBezTo>
                      <a:cubicBezTo>
                        <a:pt x="173" y="509"/>
                        <a:pt x="250" y="593"/>
                        <a:pt x="250" y="695"/>
                      </a:cubicBezTo>
                      <a:cubicBezTo>
                        <a:pt x="250" y="768"/>
                        <a:pt x="208" y="835"/>
                        <a:pt x="152" y="870"/>
                      </a:cubicBezTo>
                      <a:cubicBezTo>
                        <a:pt x="465" y="870"/>
                        <a:pt x="465" y="870"/>
                        <a:pt x="465" y="870"/>
                      </a:cubicBezTo>
                      <a:cubicBezTo>
                        <a:pt x="476" y="712"/>
                        <a:pt x="476" y="712"/>
                        <a:pt x="476" y="712"/>
                      </a:cubicBezTo>
                      <a:cubicBezTo>
                        <a:pt x="596" y="723"/>
                        <a:pt x="596" y="723"/>
                        <a:pt x="596" y="723"/>
                      </a:cubicBezTo>
                      <a:cubicBezTo>
                        <a:pt x="631" y="544"/>
                        <a:pt x="631" y="544"/>
                        <a:pt x="631" y="544"/>
                      </a:cubicBezTo>
                      <a:cubicBezTo>
                        <a:pt x="684" y="537"/>
                        <a:pt x="684" y="537"/>
                        <a:pt x="684" y="537"/>
                      </a:cubicBezTo>
                      <a:cubicBezTo>
                        <a:pt x="684" y="470"/>
                        <a:pt x="684" y="470"/>
                        <a:pt x="684" y="470"/>
                      </a:cubicBezTo>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350"/>
                </a:p>
              </p:txBody>
            </p:sp>
            <p:sp>
              <p:nvSpPr>
                <p:cNvPr id="57" name="Freeform 555">
                  <a:extLst>
                    <a:ext uri="{FF2B5EF4-FFF2-40B4-BE49-F238E27FC236}">
                      <a16:creationId xmlns:a16="http://schemas.microsoft.com/office/drawing/2014/main" xmlns="" id="{9FF92F00-EBDF-9D47-8C34-6E45F714D6DF}"/>
                    </a:ext>
                  </a:extLst>
                </p:cNvPr>
                <p:cNvSpPr>
                  <a:spLocks noChangeArrowheads="1"/>
                </p:cNvSpPr>
                <p:nvPr/>
              </p:nvSpPr>
              <p:spPr bwMode="auto">
                <a:xfrm>
                  <a:off x="2019491" y="1707968"/>
                  <a:ext cx="106363" cy="280988"/>
                </a:xfrm>
                <a:custGeom>
                  <a:avLst/>
                  <a:gdLst>
                    <a:gd name="T0" fmla="*/ 0 w 297"/>
                    <a:gd name="T1" fmla="*/ 0 h 780"/>
                    <a:gd name="T2" fmla="*/ 0 w 297"/>
                    <a:gd name="T3" fmla="*/ 0 h 780"/>
                    <a:gd name="T4" fmla="*/ 0 w 297"/>
                    <a:gd name="T5" fmla="*/ 779 h 780"/>
                    <a:gd name="T6" fmla="*/ 71 w 297"/>
                    <a:gd name="T7" fmla="*/ 779 h 780"/>
                    <a:gd name="T8" fmla="*/ 78 w 297"/>
                    <a:gd name="T9" fmla="*/ 617 h 780"/>
                    <a:gd name="T10" fmla="*/ 208 w 297"/>
                    <a:gd name="T11" fmla="*/ 628 h 780"/>
                    <a:gd name="T12" fmla="*/ 240 w 297"/>
                    <a:gd name="T13" fmla="*/ 456 h 780"/>
                    <a:gd name="T14" fmla="*/ 254 w 297"/>
                    <a:gd name="T15" fmla="*/ 456 h 780"/>
                    <a:gd name="T16" fmla="*/ 254 w 297"/>
                    <a:gd name="T17" fmla="*/ 456 h 780"/>
                    <a:gd name="T18" fmla="*/ 296 w 297"/>
                    <a:gd name="T19" fmla="*/ 449 h 780"/>
                    <a:gd name="T20" fmla="*/ 222 w 297"/>
                    <a:gd name="T21" fmla="*/ 340 h 780"/>
                    <a:gd name="T22" fmla="*/ 222 w 297"/>
                    <a:gd name="T23" fmla="*/ 340 h 780"/>
                    <a:gd name="T24" fmla="*/ 212 w 297"/>
                    <a:gd name="T25" fmla="*/ 326 h 780"/>
                    <a:gd name="T26" fmla="*/ 257 w 297"/>
                    <a:gd name="T27" fmla="*/ 267 h 780"/>
                    <a:gd name="T28" fmla="*/ 131 w 297"/>
                    <a:gd name="T29" fmla="*/ 81 h 780"/>
                    <a:gd name="T30" fmla="*/ 0 w 297"/>
                    <a:gd name="T31" fmla="*/ 0 h 7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97" h="780">
                      <a:moveTo>
                        <a:pt x="0" y="0"/>
                      </a:moveTo>
                      <a:lnTo>
                        <a:pt x="0" y="0"/>
                      </a:lnTo>
                      <a:cubicBezTo>
                        <a:pt x="0" y="779"/>
                        <a:pt x="0" y="779"/>
                        <a:pt x="0" y="779"/>
                      </a:cubicBezTo>
                      <a:cubicBezTo>
                        <a:pt x="71" y="779"/>
                        <a:pt x="71" y="779"/>
                        <a:pt x="71" y="779"/>
                      </a:cubicBezTo>
                      <a:cubicBezTo>
                        <a:pt x="78" y="617"/>
                        <a:pt x="78" y="617"/>
                        <a:pt x="78" y="617"/>
                      </a:cubicBezTo>
                      <a:cubicBezTo>
                        <a:pt x="208" y="628"/>
                        <a:pt x="208" y="628"/>
                        <a:pt x="208" y="628"/>
                      </a:cubicBezTo>
                      <a:cubicBezTo>
                        <a:pt x="240" y="456"/>
                        <a:pt x="240" y="456"/>
                        <a:pt x="240" y="456"/>
                      </a:cubicBezTo>
                      <a:cubicBezTo>
                        <a:pt x="254" y="456"/>
                        <a:pt x="254" y="456"/>
                        <a:pt x="254" y="456"/>
                      </a:cubicBezTo>
                      <a:lnTo>
                        <a:pt x="254" y="456"/>
                      </a:lnTo>
                      <a:cubicBezTo>
                        <a:pt x="296" y="449"/>
                        <a:pt x="296" y="449"/>
                        <a:pt x="296" y="449"/>
                      </a:cubicBezTo>
                      <a:cubicBezTo>
                        <a:pt x="222" y="340"/>
                        <a:pt x="222" y="340"/>
                        <a:pt x="222" y="340"/>
                      </a:cubicBezTo>
                      <a:lnTo>
                        <a:pt x="222" y="340"/>
                      </a:lnTo>
                      <a:cubicBezTo>
                        <a:pt x="212" y="326"/>
                        <a:pt x="212" y="326"/>
                        <a:pt x="212" y="326"/>
                      </a:cubicBezTo>
                      <a:cubicBezTo>
                        <a:pt x="257" y="267"/>
                        <a:pt x="257" y="267"/>
                        <a:pt x="257" y="267"/>
                      </a:cubicBezTo>
                      <a:cubicBezTo>
                        <a:pt x="240" y="235"/>
                        <a:pt x="183" y="133"/>
                        <a:pt x="131" y="81"/>
                      </a:cubicBezTo>
                      <a:cubicBezTo>
                        <a:pt x="102" y="49"/>
                        <a:pt x="57" y="14"/>
                        <a:pt x="0" y="0"/>
                      </a:cubicBezTo>
                    </a:path>
                  </a:pathLst>
                </a:custGeom>
                <a:solidFill>
                  <a:srgbClr val="D9D9D9"/>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350"/>
                </a:p>
              </p:txBody>
            </p:sp>
            <p:sp>
              <p:nvSpPr>
                <p:cNvPr id="58" name="Freeform 556">
                  <a:extLst>
                    <a:ext uri="{FF2B5EF4-FFF2-40B4-BE49-F238E27FC236}">
                      <a16:creationId xmlns:a16="http://schemas.microsoft.com/office/drawing/2014/main" xmlns="" id="{BB16C341-57AA-5A4C-B649-9719BCE9A323}"/>
                    </a:ext>
                  </a:extLst>
                </p:cNvPr>
                <p:cNvSpPr>
                  <a:spLocks noChangeArrowheads="1"/>
                </p:cNvSpPr>
                <p:nvPr/>
              </p:nvSpPr>
              <p:spPr bwMode="auto">
                <a:xfrm>
                  <a:off x="1889316" y="1680981"/>
                  <a:ext cx="257175" cy="322262"/>
                </a:xfrm>
                <a:custGeom>
                  <a:avLst/>
                  <a:gdLst>
                    <a:gd name="T0" fmla="*/ 708 w 716"/>
                    <a:gd name="T1" fmla="*/ 527 h 896"/>
                    <a:gd name="T2" fmla="*/ 708 w 716"/>
                    <a:gd name="T3" fmla="*/ 527 h 896"/>
                    <a:gd name="T4" fmla="*/ 694 w 716"/>
                    <a:gd name="T5" fmla="*/ 502 h 896"/>
                    <a:gd name="T6" fmla="*/ 694 w 716"/>
                    <a:gd name="T7" fmla="*/ 502 h 896"/>
                    <a:gd name="T8" fmla="*/ 652 w 716"/>
                    <a:gd name="T9" fmla="*/ 442 h 896"/>
                    <a:gd name="T10" fmla="*/ 624 w 716"/>
                    <a:gd name="T11" fmla="*/ 400 h 896"/>
                    <a:gd name="T12" fmla="*/ 662 w 716"/>
                    <a:gd name="T13" fmla="*/ 344 h 896"/>
                    <a:gd name="T14" fmla="*/ 659 w 716"/>
                    <a:gd name="T15" fmla="*/ 334 h 896"/>
                    <a:gd name="T16" fmla="*/ 521 w 716"/>
                    <a:gd name="T17" fmla="*/ 127 h 896"/>
                    <a:gd name="T18" fmla="*/ 204 w 716"/>
                    <a:gd name="T19" fmla="*/ 39 h 896"/>
                    <a:gd name="T20" fmla="*/ 3 w 716"/>
                    <a:gd name="T21" fmla="*/ 295 h 896"/>
                    <a:gd name="T22" fmla="*/ 35 w 716"/>
                    <a:gd name="T23" fmla="*/ 446 h 896"/>
                    <a:gd name="T24" fmla="*/ 56 w 716"/>
                    <a:gd name="T25" fmla="*/ 488 h 896"/>
                    <a:gd name="T26" fmla="*/ 95 w 716"/>
                    <a:gd name="T27" fmla="*/ 867 h 896"/>
                    <a:gd name="T28" fmla="*/ 91 w 716"/>
                    <a:gd name="T29" fmla="*/ 895 h 896"/>
                    <a:gd name="T30" fmla="*/ 468 w 716"/>
                    <a:gd name="T31" fmla="*/ 895 h 896"/>
                    <a:gd name="T32" fmla="*/ 479 w 716"/>
                    <a:gd name="T33" fmla="*/ 737 h 896"/>
                    <a:gd name="T34" fmla="*/ 599 w 716"/>
                    <a:gd name="T35" fmla="*/ 748 h 896"/>
                    <a:gd name="T36" fmla="*/ 634 w 716"/>
                    <a:gd name="T37" fmla="*/ 569 h 896"/>
                    <a:gd name="T38" fmla="*/ 694 w 716"/>
                    <a:gd name="T39" fmla="*/ 562 h 896"/>
                    <a:gd name="T40" fmla="*/ 712 w 716"/>
                    <a:gd name="T41" fmla="*/ 548 h 896"/>
                    <a:gd name="T42" fmla="*/ 708 w 716"/>
                    <a:gd name="T43" fmla="*/ 527 h 896"/>
                    <a:gd name="T44" fmla="*/ 599 w 716"/>
                    <a:gd name="T45" fmla="*/ 530 h 896"/>
                    <a:gd name="T46" fmla="*/ 599 w 716"/>
                    <a:gd name="T47" fmla="*/ 530 h 896"/>
                    <a:gd name="T48" fmla="*/ 567 w 716"/>
                    <a:gd name="T49" fmla="*/ 702 h 896"/>
                    <a:gd name="T50" fmla="*/ 437 w 716"/>
                    <a:gd name="T51" fmla="*/ 691 h 896"/>
                    <a:gd name="T52" fmla="*/ 430 w 716"/>
                    <a:gd name="T53" fmla="*/ 853 h 896"/>
                    <a:gd name="T54" fmla="*/ 141 w 716"/>
                    <a:gd name="T55" fmla="*/ 853 h 896"/>
                    <a:gd name="T56" fmla="*/ 91 w 716"/>
                    <a:gd name="T57" fmla="*/ 467 h 896"/>
                    <a:gd name="T58" fmla="*/ 70 w 716"/>
                    <a:gd name="T59" fmla="*/ 428 h 896"/>
                    <a:gd name="T60" fmla="*/ 46 w 716"/>
                    <a:gd name="T61" fmla="*/ 309 h 896"/>
                    <a:gd name="T62" fmla="*/ 243 w 716"/>
                    <a:gd name="T63" fmla="*/ 71 h 896"/>
                    <a:gd name="T64" fmla="*/ 490 w 716"/>
                    <a:gd name="T65" fmla="*/ 155 h 896"/>
                    <a:gd name="T66" fmla="*/ 616 w 716"/>
                    <a:gd name="T67" fmla="*/ 341 h 896"/>
                    <a:gd name="T68" fmla="*/ 571 w 716"/>
                    <a:gd name="T69" fmla="*/ 400 h 896"/>
                    <a:gd name="T70" fmla="*/ 581 w 716"/>
                    <a:gd name="T71" fmla="*/ 414 h 896"/>
                    <a:gd name="T72" fmla="*/ 581 w 716"/>
                    <a:gd name="T73" fmla="*/ 414 h 896"/>
                    <a:gd name="T74" fmla="*/ 655 w 716"/>
                    <a:gd name="T75" fmla="*/ 523 h 896"/>
                    <a:gd name="T76" fmla="*/ 613 w 716"/>
                    <a:gd name="T77" fmla="*/ 530 h 896"/>
                    <a:gd name="T78" fmla="*/ 613 w 716"/>
                    <a:gd name="T79" fmla="*/ 530 h 896"/>
                    <a:gd name="T80" fmla="*/ 599 w 716"/>
                    <a:gd name="T81" fmla="*/ 530 h 8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16" h="896">
                      <a:moveTo>
                        <a:pt x="708" y="527"/>
                      </a:moveTo>
                      <a:lnTo>
                        <a:pt x="708" y="527"/>
                      </a:lnTo>
                      <a:cubicBezTo>
                        <a:pt x="694" y="502"/>
                        <a:pt x="694" y="502"/>
                        <a:pt x="694" y="502"/>
                      </a:cubicBezTo>
                      <a:lnTo>
                        <a:pt x="694" y="502"/>
                      </a:lnTo>
                      <a:cubicBezTo>
                        <a:pt x="652" y="442"/>
                        <a:pt x="652" y="442"/>
                        <a:pt x="652" y="442"/>
                      </a:cubicBezTo>
                      <a:cubicBezTo>
                        <a:pt x="624" y="400"/>
                        <a:pt x="624" y="400"/>
                        <a:pt x="624" y="400"/>
                      </a:cubicBezTo>
                      <a:cubicBezTo>
                        <a:pt x="662" y="344"/>
                        <a:pt x="662" y="344"/>
                        <a:pt x="662" y="344"/>
                      </a:cubicBezTo>
                      <a:cubicBezTo>
                        <a:pt x="659" y="334"/>
                        <a:pt x="659" y="334"/>
                        <a:pt x="659" y="334"/>
                      </a:cubicBezTo>
                      <a:cubicBezTo>
                        <a:pt x="655" y="327"/>
                        <a:pt x="588" y="193"/>
                        <a:pt x="521" y="127"/>
                      </a:cubicBezTo>
                      <a:cubicBezTo>
                        <a:pt x="430" y="35"/>
                        <a:pt x="317" y="0"/>
                        <a:pt x="204" y="39"/>
                      </a:cubicBezTo>
                      <a:cubicBezTo>
                        <a:pt x="95" y="78"/>
                        <a:pt x="14" y="179"/>
                        <a:pt x="3" y="295"/>
                      </a:cubicBezTo>
                      <a:cubicBezTo>
                        <a:pt x="0" y="348"/>
                        <a:pt x="10" y="397"/>
                        <a:pt x="35" y="446"/>
                      </a:cubicBezTo>
                      <a:cubicBezTo>
                        <a:pt x="42" y="460"/>
                        <a:pt x="49" y="474"/>
                        <a:pt x="56" y="488"/>
                      </a:cubicBezTo>
                      <a:cubicBezTo>
                        <a:pt x="98" y="562"/>
                        <a:pt x="141" y="639"/>
                        <a:pt x="95" y="867"/>
                      </a:cubicBezTo>
                      <a:cubicBezTo>
                        <a:pt x="91" y="895"/>
                        <a:pt x="91" y="895"/>
                        <a:pt x="91" y="895"/>
                      </a:cubicBezTo>
                      <a:cubicBezTo>
                        <a:pt x="468" y="895"/>
                        <a:pt x="468" y="895"/>
                        <a:pt x="468" y="895"/>
                      </a:cubicBezTo>
                      <a:cubicBezTo>
                        <a:pt x="479" y="737"/>
                        <a:pt x="479" y="737"/>
                        <a:pt x="479" y="737"/>
                      </a:cubicBezTo>
                      <a:cubicBezTo>
                        <a:pt x="599" y="748"/>
                        <a:pt x="599" y="748"/>
                        <a:pt x="599" y="748"/>
                      </a:cubicBezTo>
                      <a:cubicBezTo>
                        <a:pt x="634" y="569"/>
                        <a:pt x="634" y="569"/>
                        <a:pt x="634" y="569"/>
                      </a:cubicBezTo>
                      <a:cubicBezTo>
                        <a:pt x="694" y="562"/>
                        <a:pt x="694" y="562"/>
                        <a:pt x="694" y="562"/>
                      </a:cubicBezTo>
                      <a:cubicBezTo>
                        <a:pt x="701" y="558"/>
                        <a:pt x="708" y="555"/>
                        <a:pt x="712" y="548"/>
                      </a:cubicBezTo>
                      <a:cubicBezTo>
                        <a:pt x="715" y="541"/>
                        <a:pt x="715" y="534"/>
                        <a:pt x="708" y="527"/>
                      </a:cubicBezTo>
                      <a:close/>
                      <a:moveTo>
                        <a:pt x="599" y="530"/>
                      </a:moveTo>
                      <a:lnTo>
                        <a:pt x="599" y="530"/>
                      </a:lnTo>
                      <a:cubicBezTo>
                        <a:pt x="567" y="702"/>
                        <a:pt x="567" y="702"/>
                        <a:pt x="567" y="702"/>
                      </a:cubicBezTo>
                      <a:cubicBezTo>
                        <a:pt x="437" y="691"/>
                        <a:pt x="437" y="691"/>
                        <a:pt x="437" y="691"/>
                      </a:cubicBezTo>
                      <a:cubicBezTo>
                        <a:pt x="430" y="853"/>
                        <a:pt x="430" y="853"/>
                        <a:pt x="430" y="853"/>
                      </a:cubicBezTo>
                      <a:cubicBezTo>
                        <a:pt x="141" y="853"/>
                        <a:pt x="141" y="853"/>
                        <a:pt x="141" y="853"/>
                      </a:cubicBezTo>
                      <a:cubicBezTo>
                        <a:pt x="183" y="625"/>
                        <a:pt x="134" y="541"/>
                        <a:pt x="91" y="467"/>
                      </a:cubicBezTo>
                      <a:cubicBezTo>
                        <a:pt x="84" y="453"/>
                        <a:pt x="77" y="442"/>
                        <a:pt x="70" y="428"/>
                      </a:cubicBezTo>
                      <a:cubicBezTo>
                        <a:pt x="53" y="390"/>
                        <a:pt x="46" y="351"/>
                        <a:pt x="46" y="309"/>
                      </a:cubicBezTo>
                      <a:cubicBezTo>
                        <a:pt x="49" y="197"/>
                        <a:pt x="134" y="99"/>
                        <a:pt x="243" y="71"/>
                      </a:cubicBezTo>
                      <a:cubicBezTo>
                        <a:pt x="356" y="46"/>
                        <a:pt x="440" y="106"/>
                        <a:pt x="490" y="155"/>
                      </a:cubicBezTo>
                      <a:cubicBezTo>
                        <a:pt x="542" y="207"/>
                        <a:pt x="599" y="309"/>
                        <a:pt x="616" y="341"/>
                      </a:cubicBezTo>
                      <a:cubicBezTo>
                        <a:pt x="571" y="400"/>
                        <a:pt x="571" y="400"/>
                        <a:pt x="571" y="400"/>
                      </a:cubicBezTo>
                      <a:cubicBezTo>
                        <a:pt x="581" y="414"/>
                        <a:pt x="581" y="414"/>
                        <a:pt x="581" y="414"/>
                      </a:cubicBezTo>
                      <a:lnTo>
                        <a:pt x="581" y="414"/>
                      </a:lnTo>
                      <a:cubicBezTo>
                        <a:pt x="655" y="523"/>
                        <a:pt x="655" y="523"/>
                        <a:pt x="655" y="523"/>
                      </a:cubicBezTo>
                      <a:cubicBezTo>
                        <a:pt x="613" y="530"/>
                        <a:pt x="613" y="530"/>
                        <a:pt x="613" y="530"/>
                      </a:cubicBezTo>
                      <a:lnTo>
                        <a:pt x="613" y="530"/>
                      </a:lnTo>
                      <a:lnTo>
                        <a:pt x="599" y="530"/>
                      </a:lnTo>
                      <a:close/>
                    </a:path>
                  </a:pathLst>
                </a:custGeom>
                <a:solidFill>
                  <a:srgbClr val="C01818"/>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350"/>
                </a:p>
              </p:txBody>
            </p:sp>
            <p:sp>
              <p:nvSpPr>
                <p:cNvPr id="59" name="Freeform 557">
                  <a:extLst>
                    <a:ext uri="{FF2B5EF4-FFF2-40B4-BE49-F238E27FC236}">
                      <a16:creationId xmlns:a16="http://schemas.microsoft.com/office/drawing/2014/main" xmlns="" id="{AC30CE39-6B88-9542-A28C-A99D76447304}"/>
                    </a:ext>
                  </a:extLst>
                </p:cNvPr>
                <p:cNvSpPr>
                  <a:spLocks noChangeArrowheads="1"/>
                </p:cNvSpPr>
                <p:nvPr/>
              </p:nvSpPr>
              <p:spPr bwMode="auto">
                <a:xfrm>
                  <a:off x="1868679" y="1682568"/>
                  <a:ext cx="266700" cy="269875"/>
                </a:xfrm>
                <a:custGeom>
                  <a:avLst/>
                  <a:gdLst>
                    <a:gd name="T0" fmla="*/ 729 w 741"/>
                    <a:gd name="T1" fmla="*/ 46 h 748"/>
                    <a:gd name="T2" fmla="*/ 729 w 741"/>
                    <a:gd name="T3" fmla="*/ 46 h 748"/>
                    <a:gd name="T4" fmla="*/ 655 w 741"/>
                    <a:gd name="T5" fmla="*/ 77 h 748"/>
                    <a:gd name="T6" fmla="*/ 324 w 741"/>
                    <a:gd name="T7" fmla="*/ 0 h 748"/>
                    <a:gd name="T8" fmla="*/ 35 w 741"/>
                    <a:gd name="T9" fmla="*/ 217 h 748"/>
                    <a:gd name="T10" fmla="*/ 81 w 741"/>
                    <a:gd name="T11" fmla="*/ 463 h 748"/>
                    <a:gd name="T12" fmla="*/ 127 w 741"/>
                    <a:gd name="T13" fmla="*/ 614 h 748"/>
                    <a:gd name="T14" fmla="*/ 190 w 741"/>
                    <a:gd name="T15" fmla="*/ 649 h 748"/>
                    <a:gd name="T16" fmla="*/ 190 w 741"/>
                    <a:gd name="T17" fmla="*/ 645 h 748"/>
                    <a:gd name="T18" fmla="*/ 194 w 741"/>
                    <a:gd name="T19" fmla="*/ 712 h 748"/>
                    <a:gd name="T20" fmla="*/ 215 w 741"/>
                    <a:gd name="T21" fmla="*/ 680 h 748"/>
                    <a:gd name="T22" fmla="*/ 215 w 741"/>
                    <a:gd name="T23" fmla="*/ 523 h 748"/>
                    <a:gd name="T24" fmla="*/ 211 w 741"/>
                    <a:gd name="T25" fmla="*/ 508 h 748"/>
                    <a:gd name="T26" fmla="*/ 211 w 741"/>
                    <a:gd name="T27" fmla="*/ 508 h 748"/>
                    <a:gd name="T28" fmla="*/ 211 w 741"/>
                    <a:gd name="T29" fmla="*/ 508 h 748"/>
                    <a:gd name="T30" fmla="*/ 218 w 741"/>
                    <a:gd name="T31" fmla="*/ 393 h 748"/>
                    <a:gd name="T32" fmla="*/ 380 w 741"/>
                    <a:gd name="T33" fmla="*/ 431 h 748"/>
                    <a:gd name="T34" fmla="*/ 571 w 741"/>
                    <a:gd name="T35" fmla="*/ 259 h 748"/>
                    <a:gd name="T36" fmla="*/ 733 w 741"/>
                    <a:gd name="T37" fmla="*/ 112 h 748"/>
                    <a:gd name="T38" fmla="*/ 729 w 741"/>
                    <a:gd name="T39" fmla="*/ 46 h 7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41" h="748">
                      <a:moveTo>
                        <a:pt x="729" y="46"/>
                      </a:moveTo>
                      <a:lnTo>
                        <a:pt x="729" y="46"/>
                      </a:lnTo>
                      <a:cubicBezTo>
                        <a:pt x="729" y="46"/>
                        <a:pt x="719" y="81"/>
                        <a:pt x="655" y="77"/>
                      </a:cubicBezTo>
                      <a:cubicBezTo>
                        <a:pt x="539" y="70"/>
                        <a:pt x="479" y="0"/>
                        <a:pt x="324" y="0"/>
                      </a:cubicBezTo>
                      <a:cubicBezTo>
                        <a:pt x="165" y="3"/>
                        <a:pt x="67" y="105"/>
                        <a:pt x="35" y="217"/>
                      </a:cubicBezTo>
                      <a:cubicBezTo>
                        <a:pt x="0" y="326"/>
                        <a:pt x="46" y="400"/>
                        <a:pt x="81" y="463"/>
                      </a:cubicBezTo>
                      <a:cubicBezTo>
                        <a:pt x="116" y="530"/>
                        <a:pt x="123" y="586"/>
                        <a:pt x="127" y="614"/>
                      </a:cubicBezTo>
                      <a:cubicBezTo>
                        <a:pt x="127" y="642"/>
                        <a:pt x="190" y="649"/>
                        <a:pt x="190" y="649"/>
                      </a:cubicBezTo>
                      <a:lnTo>
                        <a:pt x="190" y="645"/>
                      </a:lnTo>
                      <a:cubicBezTo>
                        <a:pt x="194" y="712"/>
                        <a:pt x="194" y="712"/>
                        <a:pt x="194" y="712"/>
                      </a:cubicBezTo>
                      <a:cubicBezTo>
                        <a:pt x="194" y="712"/>
                        <a:pt x="211" y="747"/>
                        <a:pt x="215" y="680"/>
                      </a:cubicBezTo>
                      <a:cubicBezTo>
                        <a:pt x="218" y="624"/>
                        <a:pt x="215" y="551"/>
                        <a:pt x="215" y="523"/>
                      </a:cubicBezTo>
                      <a:cubicBezTo>
                        <a:pt x="215" y="519"/>
                        <a:pt x="215" y="516"/>
                        <a:pt x="211" y="508"/>
                      </a:cubicBezTo>
                      <a:lnTo>
                        <a:pt x="211" y="508"/>
                      </a:lnTo>
                      <a:lnTo>
                        <a:pt x="211" y="508"/>
                      </a:lnTo>
                      <a:cubicBezTo>
                        <a:pt x="208" y="480"/>
                        <a:pt x="190" y="445"/>
                        <a:pt x="218" y="393"/>
                      </a:cubicBezTo>
                      <a:cubicBezTo>
                        <a:pt x="254" y="323"/>
                        <a:pt x="370" y="340"/>
                        <a:pt x="380" y="431"/>
                      </a:cubicBezTo>
                      <a:cubicBezTo>
                        <a:pt x="380" y="431"/>
                        <a:pt x="433" y="291"/>
                        <a:pt x="571" y="259"/>
                      </a:cubicBezTo>
                      <a:cubicBezTo>
                        <a:pt x="708" y="224"/>
                        <a:pt x="726" y="165"/>
                        <a:pt x="733" y="112"/>
                      </a:cubicBezTo>
                      <a:cubicBezTo>
                        <a:pt x="740" y="63"/>
                        <a:pt x="729" y="46"/>
                        <a:pt x="729" y="46"/>
                      </a:cubicBezTo>
                    </a:path>
                  </a:pathLst>
                </a:custGeom>
                <a:solidFill>
                  <a:srgbClr val="C01818"/>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350"/>
                </a:p>
              </p:txBody>
            </p:sp>
          </p:grpSp>
          <p:grpSp>
            <p:nvGrpSpPr>
              <p:cNvPr id="50" name="Group 49">
                <a:extLst>
                  <a:ext uri="{FF2B5EF4-FFF2-40B4-BE49-F238E27FC236}">
                    <a16:creationId xmlns:a16="http://schemas.microsoft.com/office/drawing/2014/main" xmlns="" id="{AE339A92-568F-9E42-AA5C-503DC1E90E03}"/>
                  </a:ext>
                </a:extLst>
              </p:cNvPr>
              <p:cNvGrpSpPr/>
              <p:nvPr/>
            </p:nvGrpSpPr>
            <p:grpSpPr>
              <a:xfrm>
                <a:off x="1987448" y="2396062"/>
                <a:ext cx="355600" cy="385763"/>
                <a:chOff x="8306107" y="1736007"/>
                <a:chExt cx="355600" cy="385763"/>
              </a:xfrm>
            </p:grpSpPr>
            <p:sp>
              <p:nvSpPr>
                <p:cNvPr id="51" name="Freeform 10">
                  <a:extLst>
                    <a:ext uri="{FF2B5EF4-FFF2-40B4-BE49-F238E27FC236}">
                      <a16:creationId xmlns:a16="http://schemas.microsoft.com/office/drawing/2014/main" xmlns="" id="{BD23C14B-C580-C647-9CBB-17BF15DB4609}"/>
                    </a:ext>
                  </a:extLst>
                </p:cNvPr>
                <p:cNvSpPr>
                  <a:spLocks noChangeArrowheads="1"/>
                </p:cNvSpPr>
                <p:nvPr/>
              </p:nvSpPr>
              <p:spPr bwMode="auto">
                <a:xfrm>
                  <a:off x="8501370" y="1959845"/>
                  <a:ext cx="160337" cy="161925"/>
                </a:xfrm>
                <a:custGeom>
                  <a:avLst/>
                  <a:gdLst>
                    <a:gd name="T0" fmla="*/ 385 w 447"/>
                    <a:gd name="T1" fmla="*/ 247 h 449"/>
                    <a:gd name="T2" fmla="*/ 385 w 447"/>
                    <a:gd name="T3" fmla="*/ 247 h 449"/>
                    <a:gd name="T4" fmla="*/ 446 w 447"/>
                    <a:gd name="T5" fmla="*/ 220 h 449"/>
                    <a:gd name="T6" fmla="*/ 419 w 447"/>
                    <a:gd name="T7" fmla="*/ 118 h 449"/>
                    <a:gd name="T8" fmla="*/ 351 w 447"/>
                    <a:gd name="T9" fmla="*/ 125 h 449"/>
                    <a:gd name="T10" fmla="*/ 321 w 447"/>
                    <a:gd name="T11" fmla="*/ 95 h 449"/>
                    <a:gd name="T12" fmla="*/ 332 w 447"/>
                    <a:gd name="T13" fmla="*/ 30 h 449"/>
                    <a:gd name="T14" fmla="*/ 227 w 447"/>
                    <a:gd name="T15" fmla="*/ 0 h 449"/>
                    <a:gd name="T16" fmla="*/ 204 w 447"/>
                    <a:gd name="T17" fmla="*/ 65 h 449"/>
                    <a:gd name="T18" fmla="*/ 159 w 447"/>
                    <a:gd name="T19" fmla="*/ 76 h 449"/>
                    <a:gd name="T20" fmla="*/ 106 w 447"/>
                    <a:gd name="T21" fmla="*/ 34 h 449"/>
                    <a:gd name="T22" fmla="*/ 30 w 447"/>
                    <a:gd name="T23" fmla="*/ 110 h 449"/>
                    <a:gd name="T24" fmla="*/ 72 w 447"/>
                    <a:gd name="T25" fmla="*/ 163 h 449"/>
                    <a:gd name="T26" fmla="*/ 60 w 447"/>
                    <a:gd name="T27" fmla="*/ 205 h 449"/>
                    <a:gd name="T28" fmla="*/ 0 w 447"/>
                    <a:gd name="T29" fmla="*/ 232 h 449"/>
                    <a:gd name="T30" fmla="*/ 26 w 447"/>
                    <a:gd name="T31" fmla="*/ 334 h 449"/>
                    <a:gd name="T32" fmla="*/ 94 w 447"/>
                    <a:gd name="T33" fmla="*/ 323 h 449"/>
                    <a:gd name="T34" fmla="*/ 124 w 447"/>
                    <a:gd name="T35" fmla="*/ 357 h 449"/>
                    <a:gd name="T36" fmla="*/ 117 w 447"/>
                    <a:gd name="T37" fmla="*/ 421 h 449"/>
                    <a:gd name="T38" fmla="*/ 219 w 447"/>
                    <a:gd name="T39" fmla="*/ 448 h 449"/>
                    <a:gd name="T40" fmla="*/ 242 w 447"/>
                    <a:gd name="T41" fmla="*/ 387 h 449"/>
                    <a:gd name="T42" fmla="*/ 287 w 447"/>
                    <a:gd name="T43" fmla="*/ 376 h 449"/>
                    <a:gd name="T44" fmla="*/ 336 w 447"/>
                    <a:gd name="T45" fmla="*/ 418 h 449"/>
                    <a:gd name="T46" fmla="*/ 412 w 447"/>
                    <a:gd name="T47" fmla="*/ 342 h 449"/>
                    <a:gd name="T48" fmla="*/ 370 w 447"/>
                    <a:gd name="T49" fmla="*/ 289 h 449"/>
                    <a:gd name="T50" fmla="*/ 385 w 447"/>
                    <a:gd name="T51" fmla="*/ 247 h 449"/>
                    <a:gd name="T52" fmla="*/ 280 w 447"/>
                    <a:gd name="T53" fmla="*/ 258 h 449"/>
                    <a:gd name="T54" fmla="*/ 280 w 447"/>
                    <a:gd name="T55" fmla="*/ 258 h 449"/>
                    <a:gd name="T56" fmla="*/ 189 w 447"/>
                    <a:gd name="T57" fmla="*/ 285 h 449"/>
                    <a:gd name="T58" fmla="*/ 166 w 447"/>
                    <a:gd name="T59" fmla="*/ 194 h 449"/>
                    <a:gd name="T60" fmla="*/ 257 w 447"/>
                    <a:gd name="T61" fmla="*/ 167 h 449"/>
                    <a:gd name="T62" fmla="*/ 280 w 447"/>
                    <a:gd name="T63" fmla="*/ 258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47" h="449">
                      <a:moveTo>
                        <a:pt x="385" y="247"/>
                      </a:moveTo>
                      <a:lnTo>
                        <a:pt x="385" y="247"/>
                      </a:lnTo>
                      <a:cubicBezTo>
                        <a:pt x="446" y="220"/>
                        <a:pt x="446" y="220"/>
                        <a:pt x="446" y="220"/>
                      </a:cubicBezTo>
                      <a:cubicBezTo>
                        <a:pt x="446" y="182"/>
                        <a:pt x="435" y="148"/>
                        <a:pt x="419" y="118"/>
                      </a:cubicBezTo>
                      <a:cubicBezTo>
                        <a:pt x="351" y="125"/>
                        <a:pt x="351" y="125"/>
                        <a:pt x="351" y="125"/>
                      </a:cubicBezTo>
                      <a:cubicBezTo>
                        <a:pt x="344" y="114"/>
                        <a:pt x="332" y="106"/>
                        <a:pt x="321" y="95"/>
                      </a:cubicBezTo>
                      <a:cubicBezTo>
                        <a:pt x="332" y="30"/>
                        <a:pt x="332" y="30"/>
                        <a:pt x="332" y="30"/>
                      </a:cubicBezTo>
                      <a:cubicBezTo>
                        <a:pt x="298" y="11"/>
                        <a:pt x="264" y="4"/>
                        <a:pt x="227" y="0"/>
                      </a:cubicBezTo>
                      <a:cubicBezTo>
                        <a:pt x="204" y="65"/>
                        <a:pt x="204" y="65"/>
                        <a:pt x="204" y="65"/>
                      </a:cubicBezTo>
                      <a:cubicBezTo>
                        <a:pt x="189" y="65"/>
                        <a:pt x="174" y="68"/>
                        <a:pt x="159" y="76"/>
                      </a:cubicBezTo>
                      <a:cubicBezTo>
                        <a:pt x="106" y="34"/>
                        <a:pt x="106" y="34"/>
                        <a:pt x="106" y="34"/>
                      </a:cubicBezTo>
                      <a:cubicBezTo>
                        <a:pt x="75" y="49"/>
                        <a:pt x="49" y="76"/>
                        <a:pt x="30" y="110"/>
                      </a:cubicBezTo>
                      <a:cubicBezTo>
                        <a:pt x="72" y="163"/>
                        <a:pt x="72" y="163"/>
                        <a:pt x="72" y="163"/>
                      </a:cubicBezTo>
                      <a:cubicBezTo>
                        <a:pt x="64" y="175"/>
                        <a:pt x="64" y="190"/>
                        <a:pt x="60" y="205"/>
                      </a:cubicBezTo>
                      <a:cubicBezTo>
                        <a:pt x="0" y="232"/>
                        <a:pt x="0" y="232"/>
                        <a:pt x="0" y="232"/>
                      </a:cubicBezTo>
                      <a:cubicBezTo>
                        <a:pt x="0" y="266"/>
                        <a:pt x="7" y="300"/>
                        <a:pt x="26" y="334"/>
                      </a:cubicBezTo>
                      <a:cubicBezTo>
                        <a:pt x="94" y="323"/>
                        <a:pt x="94" y="323"/>
                        <a:pt x="94" y="323"/>
                      </a:cubicBezTo>
                      <a:cubicBezTo>
                        <a:pt x="102" y="334"/>
                        <a:pt x="113" y="345"/>
                        <a:pt x="124" y="357"/>
                      </a:cubicBezTo>
                      <a:cubicBezTo>
                        <a:pt x="117" y="421"/>
                        <a:pt x="117" y="421"/>
                        <a:pt x="117" y="421"/>
                      </a:cubicBezTo>
                      <a:cubicBezTo>
                        <a:pt x="147" y="440"/>
                        <a:pt x="181" y="448"/>
                        <a:pt x="219" y="448"/>
                      </a:cubicBezTo>
                      <a:cubicBezTo>
                        <a:pt x="242" y="387"/>
                        <a:pt x="242" y="387"/>
                        <a:pt x="242" y="387"/>
                      </a:cubicBezTo>
                      <a:cubicBezTo>
                        <a:pt x="257" y="383"/>
                        <a:pt x="272" y="380"/>
                        <a:pt x="287" y="376"/>
                      </a:cubicBezTo>
                      <a:cubicBezTo>
                        <a:pt x="336" y="418"/>
                        <a:pt x="336" y="418"/>
                        <a:pt x="336" y="418"/>
                      </a:cubicBezTo>
                      <a:cubicBezTo>
                        <a:pt x="370" y="399"/>
                        <a:pt x="397" y="372"/>
                        <a:pt x="412" y="342"/>
                      </a:cubicBezTo>
                      <a:cubicBezTo>
                        <a:pt x="370" y="289"/>
                        <a:pt x="370" y="289"/>
                        <a:pt x="370" y="289"/>
                      </a:cubicBezTo>
                      <a:cubicBezTo>
                        <a:pt x="378" y="277"/>
                        <a:pt x="382" y="262"/>
                        <a:pt x="385" y="247"/>
                      </a:cubicBezTo>
                      <a:close/>
                      <a:moveTo>
                        <a:pt x="280" y="258"/>
                      </a:moveTo>
                      <a:lnTo>
                        <a:pt x="280" y="258"/>
                      </a:lnTo>
                      <a:cubicBezTo>
                        <a:pt x="261" y="292"/>
                        <a:pt x="223" y="300"/>
                        <a:pt x="189" y="285"/>
                      </a:cubicBezTo>
                      <a:cubicBezTo>
                        <a:pt x="159" y="266"/>
                        <a:pt x="147" y="224"/>
                        <a:pt x="166" y="194"/>
                      </a:cubicBezTo>
                      <a:cubicBezTo>
                        <a:pt x="185" y="159"/>
                        <a:pt x="223" y="148"/>
                        <a:pt x="257" y="167"/>
                      </a:cubicBezTo>
                      <a:cubicBezTo>
                        <a:pt x="287" y="186"/>
                        <a:pt x="298" y="228"/>
                        <a:pt x="280" y="258"/>
                      </a:cubicBezTo>
                      <a:close/>
                    </a:path>
                  </a:pathLst>
                </a:custGeom>
                <a:solidFill>
                  <a:srgbClr val="C01818"/>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350"/>
                </a:p>
              </p:txBody>
            </p:sp>
            <p:sp>
              <p:nvSpPr>
                <p:cNvPr id="52" name="Freeform 11">
                  <a:extLst>
                    <a:ext uri="{FF2B5EF4-FFF2-40B4-BE49-F238E27FC236}">
                      <a16:creationId xmlns:a16="http://schemas.microsoft.com/office/drawing/2014/main" xmlns="" id="{CDB53279-B3DE-B946-8495-F7B22180AC28}"/>
                    </a:ext>
                  </a:extLst>
                </p:cNvPr>
                <p:cNvSpPr>
                  <a:spLocks noChangeArrowheads="1"/>
                </p:cNvSpPr>
                <p:nvPr/>
              </p:nvSpPr>
              <p:spPr bwMode="auto">
                <a:xfrm>
                  <a:off x="8314045" y="1743945"/>
                  <a:ext cx="247650" cy="247650"/>
                </a:xfrm>
                <a:custGeom>
                  <a:avLst/>
                  <a:gdLst>
                    <a:gd name="T0" fmla="*/ 605 w 689"/>
                    <a:gd name="T1" fmla="*/ 349 h 688"/>
                    <a:gd name="T2" fmla="*/ 605 w 689"/>
                    <a:gd name="T3" fmla="*/ 349 h 688"/>
                    <a:gd name="T4" fmla="*/ 688 w 689"/>
                    <a:gd name="T5" fmla="*/ 315 h 688"/>
                    <a:gd name="T6" fmla="*/ 654 w 689"/>
                    <a:gd name="T7" fmla="*/ 193 h 688"/>
                    <a:gd name="T8" fmla="*/ 567 w 689"/>
                    <a:gd name="T9" fmla="*/ 209 h 688"/>
                    <a:gd name="T10" fmla="*/ 529 w 689"/>
                    <a:gd name="T11" fmla="*/ 163 h 688"/>
                    <a:gd name="T12" fmla="*/ 567 w 689"/>
                    <a:gd name="T13" fmla="*/ 80 h 688"/>
                    <a:gd name="T14" fmla="*/ 457 w 689"/>
                    <a:gd name="T15" fmla="*/ 19 h 688"/>
                    <a:gd name="T16" fmla="*/ 404 w 689"/>
                    <a:gd name="T17" fmla="*/ 91 h 688"/>
                    <a:gd name="T18" fmla="*/ 348 w 689"/>
                    <a:gd name="T19" fmla="*/ 83 h 688"/>
                    <a:gd name="T20" fmla="*/ 314 w 689"/>
                    <a:gd name="T21" fmla="*/ 0 h 688"/>
                    <a:gd name="T22" fmla="*/ 196 w 689"/>
                    <a:gd name="T23" fmla="*/ 30 h 688"/>
                    <a:gd name="T24" fmla="*/ 208 w 689"/>
                    <a:gd name="T25" fmla="*/ 121 h 688"/>
                    <a:gd name="T26" fmla="*/ 162 w 689"/>
                    <a:gd name="T27" fmla="*/ 156 h 688"/>
                    <a:gd name="T28" fmla="*/ 83 w 689"/>
                    <a:gd name="T29" fmla="*/ 121 h 688"/>
                    <a:gd name="T30" fmla="*/ 19 w 689"/>
                    <a:gd name="T31" fmla="*/ 228 h 688"/>
                    <a:gd name="T32" fmla="*/ 91 w 689"/>
                    <a:gd name="T33" fmla="*/ 281 h 688"/>
                    <a:gd name="T34" fmla="*/ 83 w 689"/>
                    <a:gd name="T35" fmla="*/ 338 h 688"/>
                    <a:gd name="T36" fmla="*/ 0 w 689"/>
                    <a:gd name="T37" fmla="*/ 372 h 688"/>
                    <a:gd name="T38" fmla="*/ 34 w 689"/>
                    <a:gd name="T39" fmla="*/ 490 h 688"/>
                    <a:gd name="T40" fmla="*/ 121 w 689"/>
                    <a:gd name="T41" fmla="*/ 478 h 688"/>
                    <a:gd name="T42" fmla="*/ 155 w 689"/>
                    <a:gd name="T43" fmla="*/ 524 h 688"/>
                    <a:gd name="T44" fmla="*/ 121 w 689"/>
                    <a:gd name="T45" fmla="*/ 607 h 688"/>
                    <a:gd name="T46" fmla="*/ 227 w 689"/>
                    <a:gd name="T47" fmla="*/ 668 h 688"/>
                    <a:gd name="T48" fmla="*/ 283 w 689"/>
                    <a:gd name="T49" fmla="*/ 596 h 688"/>
                    <a:gd name="T50" fmla="*/ 340 w 689"/>
                    <a:gd name="T51" fmla="*/ 604 h 688"/>
                    <a:gd name="T52" fmla="*/ 370 w 689"/>
                    <a:gd name="T53" fmla="*/ 687 h 688"/>
                    <a:gd name="T54" fmla="*/ 491 w 689"/>
                    <a:gd name="T55" fmla="*/ 657 h 688"/>
                    <a:gd name="T56" fmla="*/ 480 w 689"/>
                    <a:gd name="T57" fmla="*/ 566 h 688"/>
                    <a:gd name="T58" fmla="*/ 525 w 689"/>
                    <a:gd name="T59" fmla="*/ 531 h 688"/>
                    <a:gd name="T60" fmla="*/ 605 w 689"/>
                    <a:gd name="T61" fmla="*/ 566 h 688"/>
                    <a:gd name="T62" fmla="*/ 669 w 689"/>
                    <a:gd name="T63" fmla="*/ 459 h 688"/>
                    <a:gd name="T64" fmla="*/ 597 w 689"/>
                    <a:gd name="T65" fmla="*/ 406 h 688"/>
                    <a:gd name="T66" fmla="*/ 605 w 689"/>
                    <a:gd name="T67" fmla="*/ 349 h 688"/>
                    <a:gd name="T68" fmla="*/ 344 w 689"/>
                    <a:gd name="T69" fmla="*/ 482 h 688"/>
                    <a:gd name="T70" fmla="*/ 344 w 689"/>
                    <a:gd name="T71" fmla="*/ 482 h 688"/>
                    <a:gd name="T72" fmla="*/ 208 w 689"/>
                    <a:gd name="T73" fmla="*/ 345 h 688"/>
                    <a:gd name="T74" fmla="*/ 344 w 689"/>
                    <a:gd name="T75" fmla="*/ 205 h 688"/>
                    <a:gd name="T76" fmla="*/ 480 w 689"/>
                    <a:gd name="T77" fmla="*/ 345 h 688"/>
                    <a:gd name="T78" fmla="*/ 344 w 689"/>
                    <a:gd name="T79" fmla="*/ 482 h 688"/>
                    <a:gd name="T80" fmla="*/ 605 w 689"/>
                    <a:gd name="T81" fmla="*/ 349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89" h="688">
                      <a:moveTo>
                        <a:pt x="605" y="349"/>
                      </a:moveTo>
                      <a:lnTo>
                        <a:pt x="605" y="349"/>
                      </a:lnTo>
                      <a:cubicBezTo>
                        <a:pt x="688" y="315"/>
                        <a:pt x="688" y="315"/>
                        <a:pt x="688" y="315"/>
                      </a:cubicBezTo>
                      <a:cubicBezTo>
                        <a:pt x="684" y="273"/>
                        <a:pt x="673" y="231"/>
                        <a:pt x="654" y="193"/>
                      </a:cubicBezTo>
                      <a:cubicBezTo>
                        <a:pt x="567" y="209"/>
                        <a:pt x="567" y="209"/>
                        <a:pt x="567" y="209"/>
                      </a:cubicBezTo>
                      <a:cubicBezTo>
                        <a:pt x="556" y="190"/>
                        <a:pt x="544" y="174"/>
                        <a:pt x="529" y="163"/>
                      </a:cubicBezTo>
                      <a:cubicBezTo>
                        <a:pt x="567" y="80"/>
                        <a:pt x="567" y="80"/>
                        <a:pt x="567" y="80"/>
                      </a:cubicBezTo>
                      <a:cubicBezTo>
                        <a:pt x="533" y="53"/>
                        <a:pt x="499" y="30"/>
                        <a:pt x="457" y="19"/>
                      </a:cubicBezTo>
                      <a:cubicBezTo>
                        <a:pt x="404" y="91"/>
                        <a:pt x="404" y="91"/>
                        <a:pt x="404" y="91"/>
                      </a:cubicBezTo>
                      <a:cubicBezTo>
                        <a:pt x="385" y="83"/>
                        <a:pt x="367" y="83"/>
                        <a:pt x="348" y="83"/>
                      </a:cubicBezTo>
                      <a:cubicBezTo>
                        <a:pt x="314" y="0"/>
                        <a:pt x="314" y="0"/>
                        <a:pt x="314" y="0"/>
                      </a:cubicBezTo>
                      <a:cubicBezTo>
                        <a:pt x="272" y="4"/>
                        <a:pt x="234" y="15"/>
                        <a:pt x="196" y="30"/>
                      </a:cubicBezTo>
                      <a:cubicBezTo>
                        <a:pt x="208" y="121"/>
                        <a:pt x="208" y="121"/>
                        <a:pt x="208" y="121"/>
                      </a:cubicBezTo>
                      <a:cubicBezTo>
                        <a:pt x="193" y="129"/>
                        <a:pt x="177" y="140"/>
                        <a:pt x="162" y="156"/>
                      </a:cubicBezTo>
                      <a:cubicBezTo>
                        <a:pt x="83" y="121"/>
                        <a:pt x="83" y="121"/>
                        <a:pt x="83" y="121"/>
                      </a:cubicBezTo>
                      <a:cubicBezTo>
                        <a:pt x="53" y="152"/>
                        <a:pt x="34" y="190"/>
                        <a:pt x="19" y="228"/>
                      </a:cubicBezTo>
                      <a:cubicBezTo>
                        <a:pt x="91" y="281"/>
                        <a:pt x="91" y="281"/>
                        <a:pt x="91" y="281"/>
                      </a:cubicBezTo>
                      <a:cubicBezTo>
                        <a:pt x="87" y="300"/>
                        <a:pt x="83" y="319"/>
                        <a:pt x="83" y="338"/>
                      </a:cubicBezTo>
                      <a:cubicBezTo>
                        <a:pt x="0" y="372"/>
                        <a:pt x="0" y="372"/>
                        <a:pt x="0" y="372"/>
                      </a:cubicBezTo>
                      <a:cubicBezTo>
                        <a:pt x="4" y="414"/>
                        <a:pt x="15" y="455"/>
                        <a:pt x="34" y="490"/>
                      </a:cubicBezTo>
                      <a:cubicBezTo>
                        <a:pt x="121" y="478"/>
                        <a:pt x="121" y="478"/>
                        <a:pt x="121" y="478"/>
                      </a:cubicBezTo>
                      <a:cubicBezTo>
                        <a:pt x="132" y="493"/>
                        <a:pt x="143" y="512"/>
                        <a:pt x="155" y="524"/>
                      </a:cubicBezTo>
                      <a:cubicBezTo>
                        <a:pt x="121" y="607"/>
                        <a:pt x="121" y="607"/>
                        <a:pt x="121" y="607"/>
                      </a:cubicBezTo>
                      <a:cubicBezTo>
                        <a:pt x="155" y="634"/>
                        <a:pt x="189" y="657"/>
                        <a:pt x="227" y="668"/>
                      </a:cubicBezTo>
                      <a:cubicBezTo>
                        <a:pt x="283" y="596"/>
                        <a:pt x="283" y="596"/>
                        <a:pt x="283" y="596"/>
                      </a:cubicBezTo>
                      <a:cubicBezTo>
                        <a:pt x="298" y="600"/>
                        <a:pt x="321" y="604"/>
                        <a:pt x="340" y="604"/>
                      </a:cubicBezTo>
                      <a:cubicBezTo>
                        <a:pt x="370" y="687"/>
                        <a:pt x="370" y="687"/>
                        <a:pt x="370" y="687"/>
                      </a:cubicBezTo>
                      <a:cubicBezTo>
                        <a:pt x="416" y="683"/>
                        <a:pt x="454" y="672"/>
                        <a:pt x="491" y="657"/>
                      </a:cubicBezTo>
                      <a:cubicBezTo>
                        <a:pt x="480" y="566"/>
                        <a:pt x="480" y="566"/>
                        <a:pt x="480" y="566"/>
                      </a:cubicBezTo>
                      <a:cubicBezTo>
                        <a:pt x="495" y="558"/>
                        <a:pt x="510" y="543"/>
                        <a:pt x="525" y="531"/>
                      </a:cubicBezTo>
                      <a:cubicBezTo>
                        <a:pt x="605" y="566"/>
                        <a:pt x="605" y="566"/>
                        <a:pt x="605" y="566"/>
                      </a:cubicBezTo>
                      <a:cubicBezTo>
                        <a:pt x="635" y="535"/>
                        <a:pt x="654" y="497"/>
                        <a:pt x="669" y="459"/>
                      </a:cubicBezTo>
                      <a:cubicBezTo>
                        <a:pt x="597" y="406"/>
                        <a:pt x="597" y="406"/>
                        <a:pt x="597" y="406"/>
                      </a:cubicBezTo>
                      <a:cubicBezTo>
                        <a:pt x="601" y="387"/>
                        <a:pt x="605" y="368"/>
                        <a:pt x="605" y="349"/>
                      </a:cubicBezTo>
                      <a:lnTo>
                        <a:pt x="344" y="482"/>
                      </a:lnTo>
                      <a:lnTo>
                        <a:pt x="344" y="482"/>
                      </a:lnTo>
                      <a:cubicBezTo>
                        <a:pt x="268" y="482"/>
                        <a:pt x="208" y="421"/>
                        <a:pt x="208" y="345"/>
                      </a:cubicBezTo>
                      <a:cubicBezTo>
                        <a:pt x="208" y="269"/>
                        <a:pt x="268" y="205"/>
                        <a:pt x="344" y="205"/>
                      </a:cubicBezTo>
                      <a:cubicBezTo>
                        <a:pt x="419" y="205"/>
                        <a:pt x="480" y="269"/>
                        <a:pt x="480" y="345"/>
                      </a:cubicBezTo>
                      <a:cubicBezTo>
                        <a:pt x="480" y="421"/>
                        <a:pt x="419" y="482"/>
                        <a:pt x="344" y="482"/>
                      </a:cubicBezTo>
                      <a:lnTo>
                        <a:pt x="605" y="349"/>
                      </a:lnTo>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350"/>
                </a:p>
              </p:txBody>
            </p:sp>
            <p:sp>
              <p:nvSpPr>
                <p:cNvPr id="53" name="Freeform 12">
                  <a:extLst>
                    <a:ext uri="{FF2B5EF4-FFF2-40B4-BE49-F238E27FC236}">
                      <a16:creationId xmlns:a16="http://schemas.microsoft.com/office/drawing/2014/main" xmlns="" id="{7BE005A4-109A-C447-B7E6-76F9C68782F3}"/>
                    </a:ext>
                  </a:extLst>
                </p:cNvPr>
                <p:cNvSpPr>
                  <a:spLocks noChangeArrowheads="1"/>
                </p:cNvSpPr>
                <p:nvPr/>
              </p:nvSpPr>
              <p:spPr bwMode="auto">
                <a:xfrm>
                  <a:off x="8437870" y="1751882"/>
                  <a:ext cx="80962" cy="166688"/>
                </a:xfrm>
                <a:custGeom>
                  <a:avLst/>
                  <a:gdLst>
                    <a:gd name="T0" fmla="*/ 136 w 224"/>
                    <a:gd name="T1" fmla="*/ 326 h 464"/>
                    <a:gd name="T2" fmla="*/ 136 w 224"/>
                    <a:gd name="T3" fmla="*/ 326 h 464"/>
                    <a:gd name="T4" fmla="*/ 0 w 224"/>
                    <a:gd name="T5" fmla="*/ 463 h 464"/>
                    <a:gd name="T6" fmla="*/ 136 w 224"/>
                    <a:gd name="T7" fmla="*/ 326 h 464"/>
                    <a:gd name="T8" fmla="*/ 136 w 224"/>
                    <a:gd name="T9" fmla="*/ 326 h 464"/>
                    <a:gd name="T10" fmla="*/ 0 w 224"/>
                    <a:gd name="T11" fmla="*/ 186 h 464"/>
                    <a:gd name="T12" fmla="*/ 0 w 224"/>
                    <a:gd name="T13" fmla="*/ 186 h 464"/>
                    <a:gd name="T14" fmla="*/ 136 w 224"/>
                    <a:gd name="T15" fmla="*/ 323 h 464"/>
                    <a:gd name="T16" fmla="*/ 0 w 224"/>
                    <a:gd name="T17" fmla="*/ 186 h 464"/>
                    <a:gd name="T18" fmla="*/ 113 w 224"/>
                    <a:gd name="T19" fmla="*/ 0 h 464"/>
                    <a:gd name="T20" fmla="*/ 113 w 224"/>
                    <a:gd name="T21" fmla="*/ 0 h 464"/>
                    <a:gd name="T22" fmla="*/ 60 w 224"/>
                    <a:gd name="T23" fmla="*/ 72 h 464"/>
                    <a:gd name="T24" fmla="*/ 4 w 224"/>
                    <a:gd name="T25" fmla="*/ 64 h 464"/>
                    <a:gd name="T26" fmla="*/ 0 w 224"/>
                    <a:gd name="T27" fmla="*/ 57 h 464"/>
                    <a:gd name="T28" fmla="*/ 4 w 224"/>
                    <a:gd name="T29" fmla="*/ 64 h 464"/>
                    <a:gd name="T30" fmla="*/ 60 w 224"/>
                    <a:gd name="T31" fmla="*/ 72 h 464"/>
                    <a:gd name="T32" fmla="*/ 113 w 224"/>
                    <a:gd name="T33" fmla="*/ 0 h 464"/>
                    <a:gd name="T34" fmla="*/ 223 w 224"/>
                    <a:gd name="T35" fmla="*/ 61 h 464"/>
                    <a:gd name="T36" fmla="*/ 223 w 224"/>
                    <a:gd name="T37" fmla="*/ 61 h 464"/>
                    <a:gd name="T38" fmla="*/ 113 w 224"/>
                    <a:gd name="T39" fmla="*/ 0 h 464"/>
                    <a:gd name="T40" fmla="*/ 136 w 224"/>
                    <a:gd name="T41" fmla="*/ 326 h 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4" h="464">
                      <a:moveTo>
                        <a:pt x="136" y="326"/>
                      </a:moveTo>
                      <a:lnTo>
                        <a:pt x="136" y="326"/>
                      </a:lnTo>
                      <a:cubicBezTo>
                        <a:pt x="136" y="402"/>
                        <a:pt x="75" y="463"/>
                        <a:pt x="0" y="463"/>
                      </a:cubicBezTo>
                      <a:cubicBezTo>
                        <a:pt x="75" y="463"/>
                        <a:pt x="136" y="402"/>
                        <a:pt x="136" y="326"/>
                      </a:cubicBezTo>
                      <a:lnTo>
                        <a:pt x="136" y="326"/>
                      </a:lnTo>
                      <a:lnTo>
                        <a:pt x="0" y="186"/>
                      </a:lnTo>
                      <a:lnTo>
                        <a:pt x="0" y="186"/>
                      </a:lnTo>
                      <a:cubicBezTo>
                        <a:pt x="75" y="186"/>
                        <a:pt x="136" y="247"/>
                        <a:pt x="136" y="323"/>
                      </a:cubicBezTo>
                      <a:cubicBezTo>
                        <a:pt x="136" y="247"/>
                        <a:pt x="75" y="186"/>
                        <a:pt x="0" y="186"/>
                      </a:cubicBezTo>
                      <a:lnTo>
                        <a:pt x="113" y="0"/>
                      </a:lnTo>
                      <a:lnTo>
                        <a:pt x="113" y="0"/>
                      </a:lnTo>
                      <a:cubicBezTo>
                        <a:pt x="60" y="72"/>
                        <a:pt x="60" y="72"/>
                        <a:pt x="60" y="72"/>
                      </a:cubicBezTo>
                      <a:cubicBezTo>
                        <a:pt x="41" y="64"/>
                        <a:pt x="23" y="64"/>
                        <a:pt x="4" y="64"/>
                      </a:cubicBezTo>
                      <a:cubicBezTo>
                        <a:pt x="0" y="57"/>
                        <a:pt x="0" y="57"/>
                        <a:pt x="0" y="57"/>
                      </a:cubicBezTo>
                      <a:cubicBezTo>
                        <a:pt x="4" y="64"/>
                        <a:pt x="4" y="64"/>
                        <a:pt x="4" y="64"/>
                      </a:cubicBezTo>
                      <a:cubicBezTo>
                        <a:pt x="23" y="64"/>
                        <a:pt x="41" y="64"/>
                        <a:pt x="60" y="72"/>
                      </a:cubicBezTo>
                      <a:cubicBezTo>
                        <a:pt x="113" y="0"/>
                        <a:pt x="113" y="0"/>
                        <a:pt x="113" y="0"/>
                      </a:cubicBezTo>
                      <a:cubicBezTo>
                        <a:pt x="155" y="11"/>
                        <a:pt x="189" y="34"/>
                        <a:pt x="223" y="61"/>
                      </a:cubicBezTo>
                      <a:lnTo>
                        <a:pt x="223" y="61"/>
                      </a:lnTo>
                      <a:cubicBezTo>
                        <a:pt x="189" y="34"/>
                        <a:pt x="155" y="11"/>
                        <a:pt x="113" y="0"/>
                      </a:cubicBezTo>
                      <a:lnTo>
                        <a:pt x="136" y="326"/>
                      </a:lnTo>
                    </a:path>
                  </a:pathLst>
                </a:custGeom>
                <a:solidFill>
                  <a:srgbClr val="D9D9D9"/>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350"/>
                </a:p>
              </p:txBody>
            </p:sp>
            <p:sp>
              <p:nvSpPr>
                <p:cNvPr id="54" name="Freeform 13">
                  <a:extLst>
                    <a:ext uri="{FF2B5EF4-FFF2-40B4-BE49-F238E27FC236}">
                      <a16:creationId xmlns:a16="http://schemas.microsoft.com/office/drawing/2014/main" xmlns="" id="{D3F67A0B-03FE-A041-87DF-DAC3C5E1C275}"/>
                    </a:ext>
                  </a:extLst>
                </p:cNvPr>
                <p:cNvSpPr>
                  <a:spLocks noChangeArrowheads="1"/>
                </p:cNvSpPr>
                <p:nvPr/>
              </p:nvSpPr>
              <p:spPr bwMode="auto">
                <a:xfrm>
                  <a:off x="8437870" y="1751882"/>
                  <a:ext cx="123825" cy="241300"/>
                </a:xfrm>
                <a:custGeom>
                  <a:avLst/>
                  <a:gdLst>
                    <a:gd name="T0" fmla="*/ 113 w 345"/>
                    <a:gd name="T1" fmla="*/ 0 h 669"/>
                    <a:gd name="T2" fmla="*/ 113 w 345"/>
                    <a:gd name="T3" fmla="*/ 0 h 669"/>
                    <a:gd name="T4" fmla="*/ 60 w 345"/>
                    <a:gd name="T5" fmla="*/ 72 h 669"/>
                    <a:gd name="T6" fmla="*/ 4 w 345"/>
                    <a:gd name="T7" fmla="*/ 64 h 669"/>
                    <a:gd name="T8" fmla="*/ 0 w 345"/>
                    <a:gd name="T9" fmla="*/ 57 h 669"/>
                    <a:gd name="T10" fmla="*/ 0 w 345"/>
                    <a:gd name="T11" fmla="*/ 186 h 669"/>
                    <a:gd name="T12" fmla="*/ 0 w 345"/>
                    <a:gd name="T13" fmla="*/ 186 h 669"/>
                    <a:gd name="T14" fmla="*/ 136 w 345"/>
                    <a:gd name="T15" fmla="*/ 323 h 669"/>
                    <a:gd name="T16" fmla="*/ 136 w 345"/>
                    <a:gd name="T17" fmla="*/ 326 h 669"/>
                    <a:gd name="T18" fmla="*/ 136 w 345"/>
                    <a:gd name="T19" fmla="*/ 326 h 669"/>
                    <a:gd name="T20" fmla="*/ 136 w 345"/>
                    <a:gd name="T21" fmla="*/ 326 h 669"/>
                    <a:gd name="T22" fmla="*/ 0 w 345"/>
                    <a:gd name="T23" fmla="*/ 463 h 669"/>
                    <a:gd name="T24" fmla="*/ 0 w 345"/>
                    <a:gd name="T25" fmla="*/ 463 h 669"/>
                    <a:gd name="T26" fmla="*/ 0 w 345"/>
                    <a:gd name="T27" fmla="*/ 600 h 669"/>
                    <a:gd name="T28" fmla="*/ 26 w 345"/>
                    <a:gd name="T29" fmla="*/ 668 h 669"/>
                    <a:gd name="T30" fmla="*/ 147 w 345"/>
                    <a:gd name="T31" fmla="*/ 638 h 669"/>
                    <a:gd name="T32" fmla="*/ 136 w 345"/>
                    <a:gd name="T33" fmla="*/ 547 h 669"/>
                    <a:gd name="T34" fmla="*/ 136 w 345"/>
                    <a:gd name="T35" fmla="*/ 547 h 669"/>
                    <a:gd name="T36" fmla="*/ 181 w 345"/>
                    <a:gd name="T37" fmla="*/ 512 h 669"/>
                    <a:gd name="T38" fmla="*/ 261 w 345"/>
                    <a:gd name="T39" fmla="*/ 547 h 669"/>
                    <a:gd name="T40" fmla="*/ 325 w 345"/>
                    <a:gd name="T41" fmla="*/ 440 h 669"/>
                    <a:gd name="T42" fmla="*/ 253 w 345"/>
                    <a:gd name="T43" fmla="*/ 387 h 669"/>
                    <a:gd name="T44" fmla="*/ 253 w 345"/>
                    <a:gd name="T45" fmla="*/ 387 h 669"/>
                    <a:gd name="T46" fmla="*/ 261 w 345"/>
                    <a:gd name="T47" fmla="*/ 330 h 669"/>
                    <a:gd name="T48" fmla="*/ 344 w 345"/>
                    <a:gd name="T49" fmla="*/ 296 h 669"/>
                    <a:gd name="T50" fmla="*/ 310 w 345"/>
                    <a:gd name="T51" fmla="*/ 174 h 669"/>
                    <a:gd name="T52" fmla="*/ 223 w 345"/>
                    <a:gd name="T53" fmla="*/ 190 h 669"/>
                    <a:gd name="T54" fmla="*/ 185 w 345"/>
                    <a:gd name="T55" fmla="*/ 144 h 669"/>
                    <a:gd name="T56" fmla="*/ 185 w 345"/>
                    <a:gd name="T57" fmla="*/ 144 h 669"/>
                    <a:gd name="T58" fmla="*/ 185 w 345"/>
                    <a:gd name="T59" fmla="*/ 144 h 669"/>
                    <a:gd name="T60" fmla="*/ 223 w 345"/>
                    <a:gd name="T61" fmla="*/ 61 h 669"/>
                    <a:gd name="T62" fmla="*/ 113 w 345"/>
                    <a:gd name="T63" fmla="*/ 0 h 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45" h="669">
                      <a:moveTo>
                        <a:pt x="113" y="0"/>
                      </a:moveTo>
                      <a:lnTo>
                        <a:pt x="113" y="0"/>
                      </a:lnTo>
                      <a:cubicBezTo>
                        <a:pt x="60" y="72"/>
                        <a:pt x="60" y="72"/>
                        <a:pt x="60" y="72"/>
                      </a:cubicBezTo>
                      <a:cubicBezTo>
                        <a:pt x="41" y="64"/>
                        <a:pt x="23" y="64"/>
                        <a:pt x="4" y="64"/>
                      </a:cubicBezTo>
                      <a:cubicBezTo>
                        <a:pt x="0" y="57"/>
                        <a:pt x="0" y="57"/>
                        <a:pt x="0" y="57"/>
                      </a:cubicBezTo>
                      <a:cubicBezTo>
                        <a:pt x="0" y="186"/>
                        <a:pt x="0" y="186"/>
                        <a:pt x="0" y="186"/>
                      </a:cubicBezTo>
                      <a:lnTo>
                        <a:pt x="0" y="186"/>
                      </a:lnTo>
                      <a:cubicBezTo>
                        <a:pt x="75" y="186"/>
                        <a:pt x="136" y="247"/>
                        <a:pt x="136" y="323"/>
                      </a:cubicBezTo>
                      <a:cubicBezTo>
                        <a:pt x="136" y="323"/>
                        <a:pt x="136" y="323"/>
                        <a:pt x="136" y="326"/>
                      </a:cubicBezTo>
                      <a:lnTo>
                        <a:pt x="136" y="326"/>
                      </a:lnTo>
                      <a:lnTo>
                        <a:pt x="136" y="326"/>
                      </a:lnTo>
                      <a:cubicBezTo>
                        <a:pt x="136" y="402"/>
                        <a:pt x="75" y="463"/>
                        <a:pt x="0" y="463"/>
                      </a:cubicBezTo>
                      <a:lnTo>
                        <a:pt x="0" y="463"/>
                      </a:lnTo>
                      <a:cubicBezTo>
                        <a:pt x="0" y="600"/>
                        <a:pt x="0" y="600"/>
                        <a:pt x="0" y="600"/>
                      </a:cubicBezTo>
                      <a:cubicBezTo>
                        <a:pt x="26" y="668"/>
                        <a:pt x="26" y="668"/>
                        <a:pt x="26" y="668"/>
                      </a:cubicBezTo>
                      <a:cubicBezTo>
                        <a:pt x="72" y="664"/>
                        <a:pt x="110" y="653"/>
                        <a:pt x="147" y="638"/>
                      </a:cubicBezTo>
                      <a:cubicBezTo>
                        <a:pt x="136" y="547"/>
                        <a:pt x="136" y="547"/>
                        <a:pt x="136" y="547"/>
                      </a:cubicBezTo>
                      <a:lnTo>
                        <a:pt x="136" y="547"/>
                      </a:lnTo>
                      <a:cubicBezTo>
                        <a:pt x="151" y="539"/>
                        <a:pt x="166" y="524"/>
                        <a:pt x="181" y="512"/>
                      </a:cubicBezTo>
                      <a:cubicBezTo>
                        <a:pt x="261" y="547"/>
                        <a:pt x="261" y="547"/>
                        <a:pt x="261" y="547"/>
                      </a:cubicBezTo>
                      <a:cubicBezTo>
                        <a:pt x="291" y="516"/>
                        <a:pt x="310" y="478"/>
                        <a:pt x="325" y="440"/>
                      </a:cubicBezTo>
                      <a:cubicBezTo>
                        <a:pt x="253" y="387"/>
                        <a:pt x="253" y="387"/>
                        <a:pt x="253" y="387"/>
                      </a:cubicBezTo>
                      <a:lnTo>
                        <a:pt x="253" y="387"/>
                      </a:lnTo>
                      <a:cubicBezTo>
                        <a:pt x="257" y="368"/>
                        <a:pt x="261" y="349"/>
                        <a:pt x="261" y="330"/>
                      </a:cubicBezTo>
                      <a:cubicBezTo>
                        <a:pt x="344" y="296"/>
                        <a:pt x="344" y="296"/>
                        <a:pt x="344" y="296"/>
                      </a:cubicBezTo>
                      <a:cubicBezTo>
                        <a:pt x="340" y="254"/>
                        <a:pt x="329" y="212"/>
                        <a:pt x="310" y="174"/>
                      </a:cubicBezTo>
                      <a:cubicBezTo>
                        <a:pt x="223" y="190"/>
                        <a:pt x="223" y="190"/>
                        <a:pt x="223" y="190"/>
                      </a:cubicBezTo>
                      <a:cubicBezTo>
                        <a:pt x="212" y="171"/>
                        <a:pt x="200" y="155"/>
                        <a:pt x="185" y="144"/>
                      </a:cubicBezTo>
                      <a:lnTo>
                        <a:pt x="185" y="144"/>
                      </a:lnTo>
                      <a:lnTo>
                        <a:pt x="185" y="144"/>
                      </a:lnTo>
                      <a:cubicBezTo>
                        <a:pt x="223" y="61"/>
                        <a:pt x="223" y="61"/>
                        <a:pt x="223" y="61"/>
                      </a:cubicBezTo>
                      <a:cubicBezTo>
                        <a:pt x="189" y="34"/>
                        <a:pt x="155" y="11"/>
                        <a:pt x="113" y="0"/>
                      </a:cubicBezTo>
                    </a:path>
                  </a:pathLst>
                </a:custGeom>
                <a:solidFill>
                  <a:srgbClr val="D9D9D9"/>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350"/>
                </a:p>
              </p:txBody>
            </p:sp>
            <p:sp>
              <p:nvSpPr>
                <p:cNvPr id="55" name="Freeform 14">
                  <a:extLst>
                    <a:ext uri="{FF2B5EF4-FFF2-40B4-BE49-F238E27FC236}">
                      <a16:creationId xmlns:a16="http://schemas.microsoft.com/office/drawing/2014/main" xmlns="" id="{3846B9E4-B72E-0744-AABE-27A2C0F55C00}"/>
                    </a:ext>
                  </a:extLst>
                </p:cNvPr>
                <p:cNvSpPr>
                  <a:spLocks noChangeArrowheads="1"/>
                </p:cNvSpPr>
                <p:nvPr/>
              </p:nvSpPr>
              <p:spPr bwMode="auto">
                <a:xfrm>
                  <a:off x="8306107" y="1736007"/>
                  <a:ext cx="265113" cy="263525"/>
                </a:xfrm>
                <a:custGeom>
                  <a:avLst/>
                  <a:gdLst>
                    <a:gd name="T0" fmla="*/ 378 w 735"/>
                    <a:gd name="T1" fmla="*/ 733 h 734"/>
                    <a:gd name="T2" fmla="*/ 314 w 735"/>
                    <a:gd name="T3" fmla="*/ 645 h 734"/>
                    <a:gd name="T4" fmla="*/ 242 w 735"/>
                    <a:gd name="T5" fmla="*/ 714 h 734"/>
                    <a:gd name="T6" fmla="*/ 117 w 735"/>
                    <a:gd name="T7" fmla="*/ 634 h 734"/>
                    <a:gd name="T8" fmla="*/ 132 w 735"/>
                    <a:gd name="T9" fmla="*/ 524 h 734"/>
                    <a:gd name="T10" fmla="*/ 34 w 735"/>
                    <a:gd name="T11" fmla="*/ 524 h 734"/>
                    <a:gd name="T12" fmla="*/ 0 w 735"/>
                    <a:gd name="T13" fmla="*/ 380 h 734"/>
                    <a:gd name="T14" fmla="*/ 91 w 735"/>
                    <a:gd name="T15" fmla="*/ 315 h 734"/>
                    <a:gd name="T16" fmla="*/ 23 w 735"/>
                    <a:gd name="T17" fmla="*/ 243 h 734"/>
                    <a:gd name="T18" fmla="*/ 98 w 735"/>
                    <a:gd name="T19" fmla="*/ 114 h 734"/>
                    <a:gd name="T20" fmla="*/ 208 w 735"/>
                    <a:gd name="T21" fmla="*/ 133 h 734"/>
                    <a:gd name="T22" fmla="*/ 208 w 735"/>
                    <a:gd name="T23" fmla="*/ 34 h 734"/>
                    <a:gd name="T24" fmla="*/ 352 w 735"/>
                    <a:gd name="T25" fmla="*/ 0 h 734"/>
                    <a:gd name="T26" fmla="*/ 420 w 735"/>
                    <a:gd name="T27" fmla="*/ 87 h 734"/>
                    <a:gd name="T28" fmla="*/ 488 w 735"/>
                    <a:gd name="T29" fmla="*/ 19 h 734"/>
                    <a:gd name="T30" fmla="*/ 617 w 735"/>
                    <a:gd name="T31" fmla="*/ 95 h 734"/>
                    <a:gd name="T32" fmla="*/ 601 w 735"/>
                    <a:gd name="T33" fmla="*/ 205 h 734"/>
                    <a:gd name="T34" fmla="*/ 696 w 735"/>
                    <a:gd name="T35" fmla="*/ 209 h 734"/>
                    <a:gd name="T36" fmla="*/ 734 w 735"/>
                    <a:gd name="T37" fmla="*/ 353 h 734"/>
                    <a:gd name="T38" fmla="*/ 643 w 735"/>
                    <a:gd name="T39" fmla="*/ 418 h 734"/>
                    <a:gd name="T40" fmla="*/ 711 w 735"/>
                    <a:gd name="T41" fmla="*/ 490 h 734"/>
                    <a:gd name="T42" fmla="*/ 635 w 735"/>
                    <a:gd name="T43" fmla="*/ 615 h 734"/>
                    <a:gd name="T44" fmla="*/ 526 w 735"/>
                    <a:gd name="T45" fmla="*/ 600 h 734"/>
                    <a:gd name="T46" fmla="*/ 522 w 735"/>
                    <a:gd name="T47" fmla="*/ 699 h 734"/>
                    <a:gd name="T48" fmla="*/ 378 w 735"/>
                    <a:gd name="T49" fmla="*/ 733 h 734"/>
                    <a:gd name="T50" fmla="*/ 295 w 735"/>
                    <a:gd name="T51" fmla="*/ 596 h 734"/>
                    <a:gd name="T52" fmla="*/ 363 w 735"/>
                    <a:gd name="T53" fmla="*/ 604 h 734"/>
                    <a:gd name="T54" fmla="*/ 408 w 735"/>
                    <a:gd name="T55" fmla="*/ 687 h 734"/>
                    <a:gd name="T56" fmla="*/ 477 w 735"/>
                    <a:gd name="T57" fmla="*/ 577 h 734"/>
                    <a:gd name="T58" fmla="*/ 533 w 735"/>
                    <a:gd name="T59" fmla="*/ 539 h 734"/>
                    <a:gd name="T60" fmla="*/ 620 w 735"/>
                    <a:gd name="T61" fmla="*/ 562 h 734"/>
                    <a:gd name="T62" fmla="*/ 594 w 735"/>
                    <a:gd name="T63" fmla="*/ 437 h 734"/>
                    <a:gd name="T64" fmla="*/ 605 w 735"/>
                    <a:gd name="T65" fmla="*/ 372 h 734"/>
                    <a:gd name="T66" fmla="*/ 685 w 735"/>
                    <a:gd name="T67" fmla="*/ 323 h 734"/>
                    <a:gd name="T68" fmla="*/ 579 w 735"/>
                    <a:gd name="T69" fmla="*/ 254 h 734"/>
                    <a:gd name="T70" fmla="*/ 537 w 735"/>
                    <a:gd name="T71" fmla="*/ 201 h 734"/>
                    <a:gd name="T72" fmla="*/ 560 w 735"/>
                    <a:gd name="T73" fmla="*/ 110 h 734"/>
                    <a:gd name="T74" fmla="*/ 439 w 735"/>
                    <a:gd name="T75" fmla="*/ 137 h 734"/>
                    <a:gd name="T76" fmla="*/ 371 w 735"/>
                    <a:gd name="T77" fmla="*/ 129 h 734"/>
                    <a:gd name="T78" fmla="*/ 325 w 735"/>
                    <a:gd name="T79" fmla="*/ 46 h 734"/>
                    <a:gd name="T80" fmla="*/ 257 w 735"/>
                    <a:gd name="T81" fmla="*/ 156 h 734"/>
                    <a:gd name="T82" fmla="*/ 200 w 735"/>
                    <a:gd name="T83" fmla="*/ 194 h 734"/>
                    <a:gd name="T84" fmla="*/ 110 w 735"/>
                    <a:gd name="T85" fmla="*/ 171 h 734"/>
                    <a:gd name="T86" fmla="*/ 140 w 735"/>
                    <a:gd name="T87" fmla="*/ 296 h 734"/>
                    <a:gd name="T88" fmla="*/ 129 w 735"/>
                    <a:gd name="T89" fmla="*/ 361 h 734"/>
                    <a:gd name="T90" fmla="*/ 49 w 735"/>
                    <a:gd name="T91" fmla="*/ 410 h 734"/>
                    <a:gd name="T92" fmla="*/ 155 w 735"/>
                    <a:gd name="T93" fmla="*/ 478 h 734"/>
                    <a:gd name="T94" fmla="*/ 197 w 735"/>
                    <a:gd name="T95" fmla="*/ 532 h 734"/>
                    <a:gd name="T96" fmla="*/ 170 w 735"/>
                    <a:gd name="T97" fmla="*/ 623 h 734"/>
                    <a:gd name="T98" fmla="*/ 295 w 735"/>
                    <a:gd name="T99" fmla="*/ 596 h 734"/>
                    <a:gd name="T100" fmla="*/ 367 w 735"/>
                    <a:gd name="T101" fmla="*/ 528 h 734"/>
                    <a:gd name="T102" fmla="*/ 367 w 735"/>
                    <a:gd name="T103" fmla="*/ 205 h 734"/>
                    <a:gd name="T104" fmla="*/ 367 w 735"/>
                    <a:gd name="T105" fmla="*/ 528 h 734"/>
                    <a:gd name="T106" fmla="*/ 367 w 735"/>
                    <a:gd name="T107" fmla="*/ 251 h 734"/>
                    <a:gd name="T108" fmla="*/ 367 w 735"/>
                    <a:gd name="T109" fmla="*/ 482 h 734"/>
                    <a:gd name="T110" fmla="*/ 367 w 735"/>
                    <a:gd name="T111" fmla="*/ 251 h 7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35" h="734">
                      <a:moveTo>
                        <a:pt x="378" y="733"/>
                      </a:moveTo>
                      <a:lnTo>
                        <a:pt x="378" y="733"/>
                      </a:lnTo>
                      <a:cubicBezTo>
                        <a:pt x="348" y="649"/>
                        <a:pt x="348" y="649"/>
                        <a:pt x="348" y="649"/>
                      </a:cubicBezTo>
                      <a:cubicBezTo>
                        <a:pt x="337" y="649"/>
                        <a:pt x="325" y="645"/>
                        <a:pt x="314" y="645"/>
                      </a:cubicBezTo>
                      <a:cubicBezTo>
                        <a:pt x="257" y="718"/>
                        <a:pt x="257" y="718"/>
                        <a:pt x="257" y="718"/>
                      </a:cubicBezTo>
                      <a:cubicBezTo>
                        <a:pt x="242" y="714"/>
                        <a:pt x="242" y="714"/>
                        <a:pt x="242" y="714"/>
                      </a:cubicBezTo>
                      <a:cubicBezTo>
                        <a:pt x="200" y="699"/>
                        <a:pt x="163" y="676"/>
                        <a:pt x="129" y="645"/>
                      </a:cubicBezTo>
                      <a:cubicBezTo>
                        <a:pt x="117" y="634"/>
                        <a:pt x="117" y="634"/>
                        <a:pt x="117" y="634"/>
                      </a:cubicBezTo>
                      <a:cubicBezTo>
                        <a:pt x="151" y="551"/>
                        <a:pt x="151" y="551"/>
                        <a:pt x="151" y="551"/>
                      </a:cubicBezTo>
                      <a:cubicBezTo>
                        <a:pt x="148" y="543"/>
                        <a:pt x="140" y="535"/>
                        <a:pt x="132" y="524"/>
                      </a:cubicBezTo>
                      <a:cubicBezTo>
                        <a:pt x="42" y="539"/>
                        <a:pt x="42" y="539"/>
                        <a:pt x="42" y="539"/>
                      </a:cubicBezTo>
                      <a:cubicBezTo>
                        <a:pt x="34" y="524"/>
                        <a:pt x="34" y="524"/>
                        <a:pt x="34" y="524"/>
                      </a:cubicBezTo>
                      <a:cubicBezTo>
                        <a:pt x="15" y="482"/>
                        <a:pt x="4" y="440"/>
                        <a:pt x="0" y="395"/>
                      </a:cubicBezTo>
                      <a:cubicBezTo>
                        <a:pt x="0" y="380"/>
                        <a:pt x="0" y="380"/>
                        <a:pt x="0" y="380"/>
                      </a:cubicBezTo>
                      <a:cubicBezTo>
                        <a:pt x="83" y="346"/>
                        <a:pt x="83" y="346"/>
                        <a:pt x="83" y="346"/>
                      </a:cubicBezTo>
                      <a:cubicBezTo>
                        <a:pt x="87" y="334"/>
                        <a:pt x="87" y="323"/>
                        <a:pt x="91" y="315"/>
                      </a:cubicBezTo>
                      <a:cubicBezTo>
                        <a:pt x="15" y="258"/>
                        <a:pt x="15" y="258"/>
                        <a:pt x="15" y="258"/>
                      </a:cubicBezTo>
                      <a:cubicBezTo>
                        <a:pt x="23" y="243"/>
                        <a:pt x="23" y="243"/>
                        <a:pt x="23" y="243"/>
                      </a:cubicBezTo>
                      <a:cubicBezTo>
                        <a:pt x="38" y="201"/>
                        <a:pt x="57" y="163"/>
                        <a:pt x="87" y="129"/>
                      </a:cubicBezTo>
                      <a:cubicBezTo>
                        <a:pt x="98" y="114"/>
                        <a:pt x="98" y="114"/>
                        <a:pt x="98" y="114"/>
                      </a:cubicBezTo>
                      <a:cubicBezTo>
                        <a:pt x="182" y="152"/>
                        <a:pt x="182" y="152"/>
                        <a:pt x="182" y="152"/>
                      </a:cubicBezTo>
                      <a:cubicBezTo>
                        <a:pt x="189" y="144"/>
                        <a:pt x="197" y="137"/>
                        <a:pt x="208" y="133"/>
                      </a:cubicBezTo>
                      <a:cubicBezTo>
                        <a:pt x="193" y="42"/>
                        <a:pt x="193" y="42"/>
                        <a:pt x="193" y="42"/>
                      </a:cubicBezTo>
                      <a:cubicBezTo>
                        <a:pt x="208" y="34"/>
                        <a:pt x="208" y="34"/>
                        <a:pt x="208" y="34"/>
                      </a:cubicBezTo>
                      <a:cubicBezTo>
                        <a:pt x="250" y="15"/>
                        <a:pt x="291" y="4"/>
                        <a:pt x="337" y="0"/>
                      </a:cubicBezTo>
                      <a:cubicBezTo>
                        <a:pt x="352" y="0"/>
                        <a:pt x="352" y="0"/>
                        <a:pt x="352" y="0"/>
                      </a:cubicBezTo>
                      <a:cubicBezTo>
                        <a:pt x="386" y="83"/>
                        <a:pt x="386" y="83"/>
                        <a:pt x="386" y="83"/>
                      </a:cubicBezTo>
                      <a:cubicBezTo>
                        <a:pt x="397" y="83"/>
                        <a:pt x="408" y="87"/>
                        <a:pt x="420" y="87"/>
                      </a:cubicBezTo>
                      <a:cubicBezTo>
                        <a:pt x="473" y="15"/>
                        <a:pt x="473" y="15"/>
                        <a:pt x="473" y="15"/>
                      </a:cubicBezTo>
                      <a:cubicBezTo>
                        <a:pt x="488" y="19"/>
                        <a:pt x="488" y="19"/>
                        <a:pt x="488" y="19"/>
                      </a:cubicBezTo>
                      <a:cubicBezTo>
                        <a:pt x="530" y="34"/>
                        <a:pt x="571" y="57"/>
                        <a:pt x="605" y="87"/>
                      </a:cubicBezTo>
                      <a:cubicBezTo>
                        <a:pt x="617" y="95"/>
                        <a:pt x="617" y="95"/>
                        <a:pt x="617" y="95"/>
                      </a:cubicBezTo>
                      <a:cubicBezTo>
                        <a:pt x="579" y="182"/>
                        <a:pt x="579" y="182"/>
                        <a:pt x="579" y="182"/>
                      </a:cubicBezTo>
                      <a:cubicBezTo>
                        <a:pt x="586" y="190"/>
                        <a:pt x="594" y="197"/>
                        <a:pt x="601" y="205"/>
                      </a:cubicBezTo>
                      <a:cubicBezTo>
                        <a:pt x="692" y="194"/>
                        <a:pt x="692" y="194"/>
                        <a:pt x="692" y="194"/>
                      </a:cubicBezTo>
                      <a:cubicBezTo>
                        <a:pt x="696" y="209"/>
                        <a:pt x="696" y="209"/>
                        <a:pt x="696" y="209"/>
                      </a:cubicBezTo>
                      <a:cubicBezTo>
                        <a:pt x="715" y="247"/>
                        <a:pt x="726" y="292"/>
                        <a:pt x="730" y="334"/>
                      </a:cubicBezTo>
                      <a:cubicBezTo>
                        <a:pt x="734" y="353"/>
                        <a:pt x="734" y="353"/>
                        <a:pt x="734" y="353"/>
                      </a:cubicBezTo>
                      <a:cubicBezTo>
                        <a:pt x="647" y="387"/>
                        <a:pt x="647" y="387"/>
                        <a:pt x="647" y="387"/>
                      </a:cubicBezTo>
                      <a:cubicBezTo>
                        <a:pt x="647" y="399"/>
                        <a:pt x="647" y="410"/>
                        <a:pt x="643" y="418"/>
                      </a:cubicBezTo>
                      <a:cubicBezTo>
                        <a:pt x="719" y="475"/>
                        <a:pt x="719" y="475"/>
                        <a:pt x="719" y="475"/>
                      </a:cubicBezTo>
                      <a:cubicBezTo>
                        <a:pt x="711" y="490"/>
                        <a:pt x="711" y="490"/>
                        <a:pt x="711" y="490"/>
                      </a:cubicBezTo>
                      <a:cubicBezTo>
                        <a:pt x="696" y="532"/>
                        <a:pt x="673" y="570"/>
                        <a:pt x="647" y="604"/>
                      </a:cubicBezTo>
                      <a:cubicBezTo>
                        <a:pt x="635" y="615"/>
                        <a:pt x="635" y="615"/>
                        <a:pt x="635" y="615"/>
                      </a:cubicBezTo>
                      <a:cubicBezTo>
                        <a:pt x="552" y="581"/>
                        <a:pt x="552" y="581"/>
                        <a:pt x="552" y="581"/>
                      </a:cubicBezTo>
                      <a:cubicBezTo>
                        <a:pt x="545" y="589"/>
                        <a:pt x="533" y="596"/>
                        <a:pt x="526" y="600"/>
                      </a:cubicBezTo>
                      <a:cubicBezTo>
                        <a:pt x="537" y="691"/>
                        <a:pt x="537" y="691"/>
                        <a:pt x="537" y="691"/>
                      </a:cubicBezTo>
                      <a:cubicBezTo>
                        <a:pt x="522" y="699"/>
                        <a:pt x="522" y="699"/>
                        <a:pt x="522" y="699"/>
                      </a:cubicBezTo>
                      <a:cubicBezTo>
                        <a:pt x="484" y="718"/>
                        <a:pt x="442" y="729"/>
                        <a:pt x="397" y="733"/>
                      </a:cubicBezTo>
                      <a:lnTo>
                        <a:pt x="378" y="733"/>
                      </a:lnTo>
                      <a:close/>
                      <a:moveTo>
                        <a:pt x="295" y="596"/>
                      </a:moveTo>
                      <a:lnTo>
                        <a:pt x="295" y="596"/>
                      </a:lnTo>
                      <a:cubicBezTo>
                        <a:pt x="310" y="600"/>
                        <a:pt x="310" y="600"/>
                        <a:pt x="310" y="600"/>
                      </a:cubicBezTo>
                      <a:cubicBezTo>
                        <a:pt x="325" y="604"/>
                        <a:pt x="344" y="604"/>
                        <a:pt x="363" y="604"/>
                      </a:cubicBezTo>
                      <a:cubicBezTo>
                        <a:pt x="378" y="604"/>
                        <a:pt x="378" y="604"/>
                        <a:pt x="378" y="604"/>
                      </a:cubicBezTo>
                      <a:cubicBezTo>
                        <a:pt x="408" y="687"/>
                        <a:pt x="408" y="687"/>
                        <a:pt x="408" y="687"/>
                      </a:cubicBezTo>
                      <a:cubicBezTo>
                        <a:pt x="439" y="684"/>
                        <a:pt x="465" y="676"/>
                        <a:pt x="488" y="665"/>
                      </a:cubicBezTo>
                      <a:cubicBezTo>
                        <a:pt x="477" y="577"/>
                        <a:pt x="477" y="577"/>
                        <a:pt x="477" y="577"/>
                      </a:cubicBezTo>
                      <a:cubicBezTo>
                        <a:pt x="492" y="570"/>
                        <a:pt x="492" y="570"/>
                        <a:pt x="492" y="570"/>
                      </a:cubicBezTo>
                      <a:cubicBezTo>
                        <a:pt x="503" y="562"/>
                        <a:pt x="518" y="551"/>
                        <a:pt x="533" y="539"/>
                      </a:cubicBezTo>
                      <a:cubicBezTo>
                        <a:pt x="541" y="528"/>
                        <a:pt x="541" y="528"/>
                        <a:pt x="541" y="528"/>
                      </a:cubicBezTo>
                      <a:cubicBezTo>
                        <a:pt x="620" y="562"/>
                        <a:pt x="620" y="562"/>
                        <a:pt x="620" y="562"/>
                      </a:cubicBezTo>
                      <a:cubicBezTo>
                        <a:pt x="639" y="539"/>
                        <a:pt x="654" y="516"/>
                        <a:pt x="662" y="490"/>
                      </a:cubicBezTo>
                      <a:cubicBezTo>
                        <a:pt x="594" y="437"/>
                        <a:pt x="594" y="437"/>
                        <a:pt x="594" y="437"/>
                      </a:cubicBezTo>
                      <a:cubicBezTo>
                        <a:pt x="598" y="422"/>
                        <a:pt x="598" y="422"/>
                        <a:pt x="598" y="422"/>
                      </a:cubicBezTo>
                      <a:cubicBezTo>
                        <a:pt x="601" y="406"/>
                        <a:pt x="605" y="387"/>
                        <a:pt x="605" y="372"/>
                      </a:cubicBezTo>
                      <a:cubicBezTo>
                        <a:pt x="605" y="357"/>
                        <a:pt x="605" y="357"/>
                        <a:pt x="605" y="357"/>
                      </a:cubicBezTo>
                      <a:cubicBezTo>
                        <a:pt x="685" y="323"/>
                        <a:pt x="685" y="323"/>
                        <a:pt x="685" y="323"/>
                      </a:cubicBezTo>
                      <a:cubicBezTo>
                        <a:pt x="681" y="296"/>
                        <a:pt x="673" y="270"/>
                        <a:pt x="666" y="243"/>
                      </a:cubicBezTo>
                      <a:cubicBezTo>
                        <a:pt x="579" y="254"/>
                        <a:pt x="579" y="254"/>
                        <a:pt x="579" y="254"/>
                      </a:cubicBezTo>
                      <a:cubicBezTo>
                        <a:pt x="571" y="243"/>
                        <a:pt x="571" y="243"/>
                        <a:pt x="571" y="243"/>
                      </a:cubicBezTo>
                      <a:cubicBezTo>
                        <a:pt x="560" y="228"/>
                        <a:pt x="548" y="213"/>
                        <a:pt x="537" y="201"/>
                      </a:cubicBezTo>
                      <a:cubicBezTo>
                        <a:pt x="526" y="190"/>
                        <a:pt x="526" y="190"/>
                        <a:pt x="526" y="190"/>
                      </a:cubicBezTo>
                      <a:cubicBezTo>
                        <a:pt x="560" y="110"/>
                        <a:pt x="560" y="110"/>
                        <a:pt x="560" y="110"/>
                      </a:cubicBezTo>
                      <a:cubicBezTo>
                        <a:pt x="541" y="91"/>
                        <a:pt x="514" y="80"/>
                        <a:pt x="488" y="68"/>
                      </a:cubicBezTo>
                      <a:cubicBezTo>
                        <a:pt x="439" y="137"/>
                        <a:pt x="439" y="137"/>
                        <a:pt x="439" y="137"/>
                      </a:cubicBezTo>
                      <a:cubicBezTo>
                        <a:pt x="424" y="133"/>
                        <a:pt x="424" y="133"/>
                        <a:pt x="424" y="133"/>
                      </a:cubicBezTo>
                      <a:cubicBezTo>
                        <a:pt x="405" y="129"/>
                        <a:pt x="390" y="129"/>
                        <a:pt x="371" y="129"/>
                      </a:cubicBezTo>
                      <a:cubicBezTo>
                        <a:pt x="356" y="125"/>
                        <a:pt x="356" y="125"/>
                        <a:pt x="356" y="125"/>
                      </a:cubicBezTo>
                      <a:cubicBezTo>
                        <a:pt x="325" y="46"/>
                        <a:pt x="325" y="46"/>
                        <a:pt x="325" y="46"/>
                      </a:cubicBezTo>
                      <a:cubicBezTo>
                        <a:pt x="295" y="49"/>
                        <a:pt x="269" y="57"/>
                        <a:pt x="242" y="68"/>
                      </a:cubicBezTo>
                      <a:cubicBezTo>
                        <a:pt x="257" y="156"/>
                        <a:pt x="257" y="156"/>
                        <a:pt x="257" y="156"/>
                      </a:cubicBezTo>
                      <a:cubicBezTo>
                        <a:pt x="242" y="163"/>
                        <a:pt x="242" y="163"/>
                        <a:pt x="242" y="163"/>
                      </a:cubicBezTo>
                      <a:cubicBezTo>
                        <a:pt x="227" y="171"/>
                        <a:pt x="216" y="182"/>
                        <a:pt x="200" y="194"/>
                      </a:cubicBezTo>
                      <a:cubicBezTo>
                        <a:pt x="189" y="205"/>
                        <a:pt x="189" y="205"/>
                        <a:pt x="189" y="205"/>
                      </a:cubicBezTo>
                      <a:cubicBezTo>
                        <a:pt x="110" y="171"/>
                        <a:pt x="110" y="171"/>
                        <a:pt x="110" y="171"/>
                      </a:cubicBezTo>
                      <a:cubicBezTo>
                        <a:pt x="95" y="194"/>
                        <a:pt x="79" y="216"/>
                        <a:pt x="68" y="243"/>
                      </a:cubicBezTo>
                      <a:cubicBezTo>
                        <a:pt x="140" y="296"/>
                        <a:pt x="140" y="296"/>
                        <a:pt x="140" y="296"/>
                      </a:cubicBezTo>
                      <a:cubicBezTo>
                        <a:pt x="136" y="308"/>
                        <a:pt x="136" y="308"/>
                        <a:pt x="136" y="308"/>
                      </a:cubicBezTo>
                      <a:cubicBezTo>
                        <a:pt x="132" y="327"/>
                        <a:pt x="129" y="346"/>
                        <a:pt x="129" y="361"/>
                      </a:cubicBezTo>
                      <a:cubicBezTo>
                        <a:pt x="129" y="376"/>
                        <a:pt x="129" y="376"/>
                        <a:pt x="129" y="376"/>
                      </a:cubicBezTo>
                      <a:cubicBezTo>
                        <a:pt x="49" y="410"/>
                        <a:pt x="49" y="410"/>
                        <a:pt x="49" y="410"/>
                      </a:cubicBezTo>
                      <a:cubicBezTo>
                        <a:pt x="53" y="437"/>
                        <a:pt x="57" y="463"/>
                        <a:pt x="68" y="490"/>
                      </a:cubicBezTo>
                      <a:cubicBezTo>
                        <a:pt x="155" y="478"/>
                        <a:pt x="155" y="478"/>
                        <a:pt x="155" y="478"/>
                      </a:cubicBezTo>
                      <a:cubicBezTo>
                        <a:pt x="163" y="490"/>
                        <a:pt x="163" y="490"/>
                        <a:pt x="163" y="490"/>
                      </a:cubicBezTo>
                      <a:cubicBezTo>
                        <a:pt x="170" y="505"/>
                        <a:pt x="182" y="520"/>
                        <a:pt x="197" y="532"/>
                      </a:cubicBezTo>
                      <a:cubicBezTo>
                        <a:pt x="204" y="543"/>
                        <a:pt x="204" y="543"/>
                        <a:pt x="204" y="543"/>
                      </a:cubicBezTo>
                      <a:cubicBezTo>
                        <a:pt x="170" y="623"/>
                        <a:pt x="170" y="623"/>
                        <a:pt x="170" y="623"/>
                      </a:cubicBezTo>
                      <a:cubicBezTo>
                        <a:pt x="193" y="642"/>
                        <a:pt x="219" y="653"/>
                        <a:pt x="242" y="665"/>
                      </a:cubicBezTo>
                      <a:lnTo>
                        <a:pt x="295" y="596"/>
                      </a:lnTo>
                      <a:close/>
                      <a:moveTo>
                        <a:pt x="367" y="528"/>
                      </a:moveTo>
                      <a:lnTo>
                        <a:pt x="367" y="528"/>
                      </a:lnTo>
                      <a:cubicBezTo>
                        <a:pt x="280" y="528"/>
                        <a:pt x="208" y="456"/>
                        <a:pt x="208" y="368"/>
                      </a:cubicBezTo>
                      <a:cubicBezTo>
                        <a:pt x="208" y="277"/>
                        <a:pt x="280" y="205"/>
                        <a:pt x="367" y="205"/>
                      </a:cubicBezTo>
                      <a:cubicBezTo>
                        <a:pt x="454" y="205"/>
                        <a:pt x="526" y="277"/>
                        <a:pt x="526" y="368"/>
                      </a:cubicBezTo>
                      <a:cubicBezTo>
                        <a:pt x="526" y="456"/>
                        <a:pt x="454" y="528"/>
                        <a:pt x="367" y="528"/>
                      </a:cubicBezTo>
                      <a:close/>
                      <a:moveTo>
                        <a:pt x="367" y="251"/>
                      </a:moveTo>
                      <a:lnTo>
                        <a:pt x="367" y="251"/>
                      </a:lnTo>
                      <a:cubicBezTo>
                        <a:pt x="306" y="251"/>
                        <a:pt x="253" y="304"/>
                        <a:pt x="253" y="368"/>
                      </a:cubicBezTo>
                      <a:cubicBezTo>
                        <a:pt x="253" y="429"/>
                        <a:pt x="306" y="482"/>
                        <a:pt x="367" y="482"/>
                      </a:cubicBezTo>
                      <a:cubicBezTo>
                        <a:pt x="431" y="482"/>
                        <a:pt x="484" y="429"/>
                        <a:pt x="484" y="368"/>
                      </a:cubicBezTo>
                      <a:cubicBezTo>
                        <a:pt x="484" y="304"/>
                        <a:pt x="431" y="251"/>
                        <a:pt x="367" y="251"/>
                      </a:cubicBezTo>
                      <a:close/>
                    </a:path>
                  </a:pathLst>
                </a:custGeom>
                <a:solidFill>
                  <a:srgbClr val="C01818"/>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350"/>
                </a:p>
              </p:txBody>
            </p:sp>
          </p:grpSp>
        </p:grpSp>
        <p:grpSp>
          <p:nvGrpSpPr>
            <p:cNvPr id="18" name="Group 17">
              <a:extLst>
                <a:ext uri="{FF2B5EF4-FFF2-40B4-BE49-F238E27FC236}">
                  <a16:creationId xmlns:a16="http://schemas.microsoft.com/office/drawing/2014/main" xmlns="" id="{CB10DA12-FA7E-8649-B9D0-BD521EBDA15F}"/>
                </a:ext>
              </a:extLst>
            </p:cNvPr>
            <p:cNvGrpSpPr/>
            <p:nvPr/>
          </p:nvGrpSpPr>
          <p:grpSpPr>
            <a:xfrm>
              <a:off x="3367627" y="1477923"/>
              <a:ext cx="566981" cy="456468"/>
              <a:chOff x="3367237" y="2958101"/>
              <a:chExt cx="755975" cy="608624"/>
            </a:xfrm>
          </p:grpSpPr>
          <p:grpSp>
            <p:nvGrpSpPr>
              <p:cNvPr id="40" name="Group 39">
                <a:extLst>
                  <a:ext uri="{FF2B5EF4-FFF2-40B4-BE49-F238E27FC236}">
                    <a16:creationId xmlns:a16="http://schemas.microsoft.com/office/drawing/2014/main" xmlns="" id="{D9705A07-A7ED-CF49-A813-8DF1388B3A50}"/>
                  </a:ext>
                </a:extLst>
              </p:cNvPr>
              <p:cNvGrpSpPr/>
              <p:nvPr/>
            </p:nvGrpSpPr>
            <p:grpSpPr>
              <a:xfrm>
                <a:off x="3367237" y="2958101"/>
                <a:ext cx="755975" cy="608624"/>
                <a:chOff x="5057775" y="1693862"/>
                <a:chExt cx="374650" cy="301625"/>
              </a:xfrm>
            </p:grpSpPr>
            <p:sp>
              <p:nvSpPr>
                <p:cNvPr id="44" name="Freeform 920">
                  <a:extLst>
                    <a:ext uri="{FF2B5EF4-FFF2-40B4-BE49-F238E27FC236}">
                      <a16:creationId xmlns:a16="http://schemas.microsoft.com/office/drawing/2014/main" xmlns="" id="{A4174E3B-C53F-9C41-AECA-3A836B5B36C9}"/>
                    </a:ext>
                  </a:extLst>
                </p:cNvPr>
                <p:cNvSpPr>
                  <a:spLocks noChangeArrowheads="1"/>
                </p:cNvSpPr>
                <p:nvPr/>
              </p:nvSpPr>
              <p:spPr bwMode="auto">
                <a:xfrm>
                  <a:off x="5065713" y="1703387"/>
                  <a:ext cx="357187" cy="239712"/>
                </a:xfrm>
                <a:custGeom>
                  <a:avLst/>
                  <a:gdLst>
                    <a:gd name="T0" fmla="*/ 991 w 992"/>
                    <a:gd name="T1" fmla="*/ 664 h 665"/>
                    <a:gd name="T2" fmla="*/ 0 w 992"/>
                    <a:gd name="T3" fmla="*/ 664 h 665"/>
                    <a:gd name="T4" fmla="*/ 0 w 992"/>
                    <a:gd name="T5" fmla="*/ 0 h 665"/>
                    <a:gd name="T6" fmla="*/ 991 w 992"/>
                    <a:gd name="T7" fmla="*/ 0 h 665"/>
                    <a:gd name="T8" fmla="*/ 991 w 992"/>
                    <a:gd name="T9" fmla="*/ 664 h 665"/>
                  </a:gdLst>
                  <a:ahLst/>
                  <a:cxnLst>
                    <a:cxn ang="0">
                      <a:pos x="T0" y="T1"/>
                    </a:cxn>
                    <a:cxn ang="0">
                      <a:pos x="T2" y="T3"/>
                    </a:cxn>
                    <a:cxn ang="0">
                      <a:pos x="T4" y="T5"/>
                    </a:cxn>
                    <a:cxn ang="0">
                      <a:pos x="T6" y="T7"/>
                    </a:cxn>
                    <a:cxn ang="0">
                      <a:pos x="T8" y="T9"/>
                    </a:cxn>
                  </a:cxnLst>
                  <a:rect l="0" t="0" r="r" b="b"/>
                  <a:pathLst>
                    <a:path w="992" h="665">
                      <a:moveTo>
                        <a:pt x="991" y="664"/>
                      </a:moveTo>
                      <a:lnTo>
                        <a:pt x="0" y="664"/>
                      </a:lnTo>
                      <a:lnTo>
                        <a:pt x="0" y="0"/>
                      </a:lnTo>
                      <a:lnTo>
                        <a:pt x="991" y="0"/>
                      </a:lnTo>
                      <a:lnTo>
                        <a:pt x="991" y="664"/>
                      </a:lnTo>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350"/>
                </a:p>
              </p:txBody>
            </p:sp>
            <p:sp>
              <p:nvSpPr>
                <p:cNvPr id="45" name="Freeform 921">
                  <a:extLst>
                    <a:ext uri="{FF2B5EF4-FFF2-40B4-BE49-F238E27FC236}">
                      <a16:creationId xmlns:a16="http://schemas.microsoft.com/office/drawing/2014/main" xmlns="" id="{2342E9CE-7848-8C40-B0A0-383198D82BBB}"/>
                    </a:ext>
                  </a:extLst>
                </p:cNvPr>
                <p:cNvSpPr>
                  <a:spLocks noChangeArrowheads="1"/>
                </p:cNvSpPr>
                <p:nvPr/>
              </p:nvSpPr>
              <p:spPr bwMode="auto">
                <a:xfrm>
                  <a:off x="5065713" y="1703387"/>
                  <a:ext cx="357187" cy="239712"/>
                </a:xfrm>
                <a:custGeom>
                  <a:avLst/>
                  <a:gdLst>
                    <a:gd name="T0" fmla="*/ 991 w 992"/>
                    <a:gd name="T1" fmla="*/ 664 h 665"/>
                    <a:gd name="T2" fmla="*/ 0 w 992"/>
                    <a:gd name="T3" fmla="*/ 664 h 665"/>
                    <a:gd name="T4" fmla="*/ 0 w 992"/>
                    <a:gd name="T5" fmla="*/ 0 h 665"/>
                    <a:gd name="T6" fmla="*/ 991 w 992"/>
                    <a:gd name="T7" fmla="*/ 0 h 665"/>
                    <a:gd name="T8" fmla="*/ 991 w 992"/>
                    <a:gd name="T9" fmla="*/ 664 h 665"/>
                  </a:gdLst>
                  <a:ahLst/>
                  <a:cxnLst>
                    <a:cxn ang="0">
                      <a:pos x="T0" y="T1"/>
                    </a:cxn>
                    <a:cxn ang="0">
                      <a:pos x="T2" y="T3"/>
                    </a:cxn>
                    <a:cxn ang="0">
                      <a:pos x="T4" y="T5"/>
                    </a:cxn>
                    <a:cxn ang="0">
                      <a:pos x="T6" y="T7"/>
                    </a:cxn>
                    <a:cxn ang="0">
                      <a:pos x="T8" y="T9"/>
                    </a:cxn>
                  </a:cxnLst>
                  <a:rect l="0" t="0" r="r" b="b"/>
                  <a:pathLst>
                    <a:path w="992" h="665">
                      <a:moveTo>
                        <a:pt x="991" y="664"/>
                      </a:moveTo>
                      <a:lnTo>
                        <a:pt x="0" y="664"/>
                      </a:lnTo>
                      <a:lnTo>
                        <a:pt x="0" y="0"/>
                      </a:lnTo>
                      <a:lnTo>
                        <a:pt x="991" y="0"/>
                      </a:lnTo>
                      <a:lnTo>
                        <a:pt x="991" y="664"/>
                      </a:lnTo>
                    </a:path>
                  </a:pathLst>
                </a:custGeom>
                <a:solidFill>
                  <a:srgbClr val="FFFFFF"/>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350"/>
                </a:p>
              </p:txBody>
            </p:sp>
            <p:sp>
              <p:nvSpPr>
                <p:cNvPr id="46" name="Freeform 922">
                  <a:extLst>
                    <a:ext uri="{FF2B5EF4-FFF2-40B4-BE49-F238E27FC236}">
                      <a16:creationId xmlns:a16="http://schemas.microsoft.com/office/drawing/2014/main" xmlns="" id="{0625A10E-AFBA-A147-BC2D-074F37977C1C}"/>
                    </a:ext>
                  </a:extLst>
                </p:cNvPr>
                <p:cNvSpPr>
                  <a:spLocks noChangeArrowheads="1"/>
                </p:cNvSpPr>
                <p:nvPr/>
              </p:nvSpPr>
              <p:spPr bwMode="auto">
                <a:xfrm>
                  <a:off x="5245100" y="1703387"/>
                  <a:ext cx="177800" cy="239712"/>
                </a:xfrm>
                <a:custGeom>
                  <a:avLst/>
                  <a:gdLst>
                    <a:gd name="T0" fmla="*/ 495 w 496"/>
                    <a:gd name="T1" fmla="*/ 0 h 665"/>
                    <a:gd name="T2" fmla="*/ 0 w 496"/>
                    <a:gd name="T3" fmla="*/ 0 h 665"/>
                    <a:gd name="T4" fmla="*/ 0 w 496"/>
                    <a:gd name="T5" fmla="*/ 664 h 665"/>
                    <a:gd name="T6" fmla="*/ 495 w 496"/>
                    <a:gd name="T7" fmla="*/ 664 h 665"/>
                    <a:gd name="T8" fmla="*/ 495 w 496"/>
                    <a:gd name="T9" fmla="*/ 0 h 665"/>
                  </a:gdLst>
                  <a:ahLst/>
                  <a:cxnLst>
                    <a:cxn ang="0">
                      <a:pos x="T0" y="T1"/>
                    </a:cxn>
                    <a:cxn ang="0">
                      <a:pos x="T2" y="T3"/>
                    </a:cxn>
                    <a:cxn ang="0">
                      <a:pos x="T4" y="T5"/>
                    </a:cxn>
                    <a:cxn ang="0">
                      <a:pos x="T6" y="T7"/>
                    </a:cxn>
                    <a:cxn ang="0">
                      <a:pos x="T8" y="T9"/>
                    </a:cxn>
                  </a:cxnLst>
                  <a:rect l="0" t="0" r="r" b="b"/>
                  <a:pathLst>
                    <a:path w="496" h="665">
                      <a:moveTo>
                        <a:pt x="495" y="0"/>
                      </a:moveTo>
                      <a:lnTo>
                        <a:pt x="0" y="0"/>
                      </a:lnTo>
                      <a:lnTo>
                        <a:pt x="0" y="664"/>
                      </a:lnTo>
                      <a:lnTo>
                        <a:pt x="495" y="664"/>
                      </a:lnTo>
                      <a:lnTo>
                        <a:pt x="495" y="0"/>
                      </a:lnTo>
                    </a:path>
                  </a:pathLst>
                </a:custGeom>
                <a:solidFill>
                  <a:srgbClr val="D9D9D9"/>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350"/>
                </a:p>
              </p:txBody>
            </p:sp>
            <p:sp>
              <p:nvSpPr>
                <p:cNvPr id="47" name="Freeform 923">
                  <a:extLst>
                    <a:ext uri="{FF2B5EF4-FFF2-40B4-BE49-F238E27FC236}">
                      <a16:creationId xmlns:a16="http://schemas.microsoft.com/office/drawing/2014/main" xmlns="" id="{88FE5004-29CF-2A47-9D29-3E6D3FC5A3BD}"/>
                    </a:ext>
                  </a:extLst>
                </p:cNvPr>
                <p:cNvSpPr>
                  <a:spLocks noChangeArrowheads="1"/>
                </p:cNvSpPr>
                <p:nvPr/>
              </p:nvSpPr>
              <p:spPr bwMode="auto">
                <a:xfrm>
                  <a:off x="5245100" y="1703387"/>
                  <a:ext cx="177800" cy="239712"/>
                </a:xfrm>
                <a:custGeom>
                  <a:avLst/>
                  <a:gdLst>
                    <a:gd name="T0" fmla="*/ 495 w 496"/>
                    <a:gd name="T1" fmla="*/ 0 h 665"/>
                    <a:gd name="T2" fmla="*/ 0 w 496"/>
                    <a:gd name="T3" fmla="*/ 0 h 665"/>
                    <a:gd name="T4" fmla="*/ 0 w 496"/>
                    <a:gd name="T5" fmla="*/ 664 h 665"/>
                    <a:gd name="T6" fmla="*/ 495 w 496"/>
                    <a:gd name="T7" fmla="*/ 664 h 665"/>
                    <a:gd name="T8" fmla="*/ 495 w 496"/>
                    <a:gd name="T9" fmla="*/ 0 h 665"/>
                  </a:gdLst>
                  <a:ahLst/>
                  <a:cxnLst>
                    <a:cxn ang="0">
                      <a:pos x="T0" y="T1"/>
                    </a:cxn>
                    <a:cxn ang="0">
                      <a:pos x="T2" y="T3"/>
                    </a:cxn>
                    <a:cxn ang="0">
                      <a:pos x="T4" y="T5"/>
                    </a:cxn>
                    <a:cxn ang="0">
                      <a:pos x="T6" y="T7"/>
                    </a:cxn>
                    <a:cxn ang="0">
                      <a:pos x="T8" y="T9"/>
                    </a:cxn>
                  </a:cxnLst>
                  <a:rect l="0" t="0" r="r" b="b"/>
                  <a:pathLst>
                    <a:path w="496" h="665">
                      <a:moveTo>
                        <a:pt x="495" y="0"/>
                      </a:moveTo>
                      <a:lnTo>
                        <a:pt x="0" y="0"/>
                      </a:lnTo>
                      <a:lnTo>
                        <a:pt x="0" y="664"/>
                      </a:lnTo>
                      <a:lnTo>
                        <a:pt x="495" y="664"/>
                      </a:lnTo>
                      <a:lnTo>
                        <a:pt x="495" y="0"/>
                      </a:lnTo>
                    </a:path>
                  </a:pathLst>
                </a:custGeom>
                <a:solidFill>
                  <a:srgbClr val="D9D9D9"/>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350"/>
                </a:p>
              </p:txBody>
            </p:sp>
            <p:sp>
              <p:nvSpPr>
                <p:cNvPr id="48" name="Freeform 924">
                  <a:extLst>
                    <a:ext uri="{FF2B5EF4-FFF2-40B4-BE49-F238E27FC236}">
                      <a16:creationId xmlns:a16="http://schemas.microsoft.com/office/drawing/2014/main" xmlns="" id="{0ED344C8-08F9-5F44-9C7D-959A783003DD}"/>
                    </a:ext>
                  </a:extLst>
                </p:cNvPr>
                <p:cNvSpPr>
                  <a:spLocks noChangeArrowheads="1"/>
                </p:cNvSpPr>
                <p:nvPr/>
              </p:nvSpPr>
              <p:spPr bwMode="auto">
                <a:xfrm>
                  <a:off x="5057775" y="1693862"/>
                  <a:ext cx="374650" cy="301625"/>
                </a:xfrm>
                <a:custGeom>
                  <a:avLst/>
                  <a:gdLst>
                    <a:gd name="T0" fmla="*/ 1041 w 1042"/>
                    <a:gd name="T1" fmla="*/ 712 h 839"/>
                    <a:gd name="T2" fmla="*/ 1041 w 1042"/>
                    <a:gd name="T3" fmla="*/ 0 h 839"/>
                    <a:gd name="T4" fmla="*/ 0 w 1042"/>
                    <a:gd name="T5" fmla="*/ 0 h 839"/>
                    <a:gd name="T6" fmla="*/ 0 w 1042"/>
                    <a:gd name="T7" fmla="*/ 712 h 839"/>
                    <a:gd name="T8" fmla="*/ 348 w 1042"/>
                    <a:gd name="T9" fmla="*/ 712 h 839"/>
                    <a:gd name="T10" fmla="*/ 348 w 1042"/>
                    <a:gd name="T11" fmla="*/ 789 h 839"/>
                    <a:gd name="T12" fmla="*/ 254 w 1042"/>
                    <a:gd name="T13" fmla="*/ 789 h 839"/>
                    <a:gd name="T14" fmla="*/ 254 w 1042"/>
                    <a:gd name="T15" fmla="*/ 838 h 839"/>
                    <a:gd name="T16" fmla="*/ 787 w 1042"/>
                    <a:gd name="T17" fmla="*/ 838 h 839"/>
                    <a:gd name="T18" fmla="*/ 787 w 1042"/>
                    <a:gd name="T19" fmla="*/ 789 h 839"/>
                    <a:gd name="T20" fmla="*/ 689 w 1042"/>
                    <a:gd name="T21" fmla="*/ 789 h 839"/>
                    <a:gd name="T22" fmla="*/ 689 w 1042"/>
                    <a:gd name="T23" fmla="*/ 712 h 839"/>
                    <a:gd name="T24" fmla="*/ 1041 w 1042"/>
                    <a:gd name="T25" fmla="*/ 712 h 839"/>
                    <a:gd name="T26" fmla="*/ 45 w 1042"/>
                    <a:gd name="T27" fmla="*/ 49 h 839"/>
                    <a:gd name="T28" fmla="*/ 992 w 1042"/>
                    <a:gd name="T29" fmla="*/ 49 h 839"/>
                    <a:gd name="T30" fmla="*/ 992 w 1042"/>
                    <a:gd name="T31" fmla="*/ 664 h 839"/>
                    <a:gd name="T32" fmla="*/ 45 w 1042"/>
                    <a:gd name="T33" fmla="*/ 664 h 839"/>
                    <a:gd name="T34" fmla="*/ 45 w 1042"/>
                    <a:gd name="T35" fmla="*/ 49 h 8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42" h="839">
                      <a:moveTo>
                        <a:pt x="1041" y="712"/>
                      </a:moveTo>
                      <a:lnTo>
                        <a:pt x="1041" y="0"/>
                      </a:lnTo>
                      <a:lnTo>
                        <a:pt x="0" y="0"/>
                      </a:lnTo>
                      <a:lnTo>
                        <a:pt x="0" y="712"/>
                      </a:lnTo>
                      <a:lnTo>
                        <a:pt x="348" y="712"/>
                      </a:lnTo>
                      <a:lnTo>
                        <a:pt x="348" y="789"/>
                      </a:lnTo>
                      <a:lnTo>
                        <a:pt x="254" y="789"/>
                      </a:lnTo>
                      <a:lnTo>
                        <a:pt x="254" y="838"/>
                      </a:lnTo>
                      <a:lnTo>
                        <a:pt x="787" y="838"/>
                      </a:lnTo>
                      <a:lnTo>
                        <a:pt x="787" y="789"/>
                      </a:lnTo>
                      <a:lnTo>
                        <a:pt x="689" y="789"/>
                      </a:lnTo>
                      <a:lnTo>
                        <a:pt x="689" y="712"/>
                      </a:lnTo>
                      <a:lnTo>
                        <a:pt x="1041" y="712"/>
                      </a:lnTo>
                      <a:close/>
                      <a:moveTo>
                        <a:pt x="45" y="49"/>
                      </a:moveTo>
                      <a:lnTo>
                        <a:pt x="992" y="49"/>
                      </a:lnTo>
                      <a:lnTo>
                        <a:pt x="992" y="664"/>
                      </a:lnTo>
                      <a:lnTo>
                        <a:pt x="45" y="664"/>
                      </a:lnTo>
                      <a:lnTo>
                        <a:pt x="45" y="49"/>
                      </a:lnTo>
                      <a:close/>
                    </a:path>
                  </a:pathLst>
                </a:custGeom>
                <a:solidFill>
                  <a:srgbClr val="C01818"/>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350"/>
                </a:p>
              </p:txBody>
            </p:sp>
          </p:grpSp>
          <p:grpSp>
            <p:nvGrpSpPr>
              <p:cNvPr id="41" name="Group 40">
                <a:extLst>
                  <a:ext uri="{FF2B5EF4-FFF2-40B4-BE49-F238E27FC236}">
                    <a16:creationId xmlns:a16="http://schemas.microsoft.com/office/drawing/2014/main" xmlns="" id="{13AE71DF-A338-9348-BBBD-E0D18D4FAD79}"/>
                  </a:ext>
                </a:extLst>
              </p:cNvPr>
              <p:cNvGrpSpPr/>
              <p:nvPr/>
            </p:nvGrpSpPr>
            <p:grpSpPr>
              <a:xfrm>
                <a:off x="3717768" y="3040595"/>
                <a:ext cx="65573" cy="358730"/>
                <a:chOff x="1098740" y="3532924"/>
                <a:chExt cx="82023" cy="448724"/>
              </a:xfrm>
            </p:grpSpPr>
            <p:sp>
              <p:nvSpPr>
                <p:cNvPr id="42" name="Freeform 735">
                  <a:extLst>
                    <a:ext uri="{FF2B5EF4-FFF2-40B4-BE49-F238E27FC236}">
                      <a16:creationId xmlns:a16="http://schemas.microsoft.com/office/drawing/2014/main" xmlns="" id="{50C681F8-E171-1D4A-BDD8-68D06C5E7B1B}"/>
                    </a:ext>
                  </a:extLst>
                </p:cNvPr>
                <p:cNvSpPr>
                  <a:spLocks noChangeArrowheads="1"/>
                </p:cNvSpPr>
                <p:nvPr/>
              </p:nvSpPr>
              <p:spPr bwMode="auto">
                <a:xfrm>
                  <a:off x="1098740" y="3532924"/>
                  <a:ext cx="82023" cy="323275"/>
                </a:xfrm>
                <a:custGeom>
                  <a:avLst/>
                  <a:gdLst>
                    <a:gd name="T0" fmla="*/ 70 w 75"/>
                    <a:gd name="T1" fmla="*/ 293 h 294"/>
                    <a:gd name="T2" fmla="*/ 74 w 75"/>
                    <a:gd name="T3" fmla="*/ 0 h 294"/>
                    <a:gd name="T4" fmla="*/ 0 w 75"/>
                    <a:gd name="T5" fmla="*/ 0 h 294"/>
                    <a:gd name="T6" fmla="*/ 8 w 75"/>
                    <a:gd name="T7" fmla="*/ 293 h 294"/>
                    <a:gd name="T8" fmla="*/ 70 w 75"/>
                    <a:gd name="T9" fmla="*/ 293 h 294"/>
                  </a:gdLst>
                  <a:ahLst/>
                  <a:cxnLst>
                    <a:cxn ang="0">
                      <a:pos x="T0" y="T1"/>
                    </a:cxn>
                    <a:cxn ang="0">
                      <a:pos x="T2" y="T3"/>
                    </a:cxn>
                    <a:cxn ang="0">
                      <a:pos x="T4" y="T5"/>
                    </a:cxn>
                    <a:cxn ang="0">
                      <a:pos x="T6" y="T7"/>
                    </a:cxn>
                    <a:cxn ang="0">
                      <a:pos x="T8" y="T9"/>
                    </a:cxn>
                  </a:cxnLst>
                  <a:rect l="0" t="0" r="r" b="b"/>
                  <a:pathLst>
                    <a:path w="75" h="294">
                      <a:moveTo>
                        <a:pt x="70" y="293"/>
                      </a:moveTo>
                      <a:lnTo>
                        <a:pt x="74" y="0"/>
                      </a:lnTo>
                      <a:lnTo>
                        <a:pt x="0" y="0"/>
                      </a:lnTo>
                      <a:lnTo>
                        <a:pt x="8" y="293"/>
                      </a:lnTo>
                      <a:lnTo>
                        <a:pt x="70" y="293"/>
                      </a:lnTo>
                    </a:path>
                  </a:pathLst>
                </a:custGeom>
                <a:solidFill>
                  <a:srgbClr val="C01818"/>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350"/>
                </a:p>
              </p:txBody>
            </p:sp>
            <p:sp>
              <p:nvSpPr>
                <p:cNvPr id="43" name="Freeform 736">
                  <a:extLst>
                    <a:ext uri="{FF2B5EF4-FFF2-40B4-BE49-F238E27FC236}">
                      <a16:creationId xmlns:a16="http://schemas.microsoft.com/office/drawing/2014/main" xmlns="" id="{E949ABB7-6C32-8640-A9E3-4E79C2430267}"/>
                    </a:ext>
                  </a:extLst>
                </p:cNvPr>
                <p:cNvSpPr>
                  <a:spLocks noChangeArrowheads="1"/>
                </p:cNvSpPr>
                <p:nvPr/>
              </p:nvSpPr>
              <p:spPr bwMode="auto">
                <a:xfrm>
                  <a:off x="1103563" y="3909272"/>
                  <a:ext cx="77200" cy="72376"/>
                </a:xfrm>
                <a:custGeom>
                  <a:avLst/>
                  <a:gdLst>
                    <a:gd name="T0" fmla="*/ 0 w 71"/>
                    <a:gd name="T1" fmla="*/ 67 h 68"/>
                    <a:gd name="T2" fmla="*/ 70 w 71"/>
                    <a:gd name="T3" fmla="*/ 67 h 68"/>
                    <a:gd name="T4" fmla="*/ 70 w 71"/>
                    <a:gd name="T5" fmla="*/ 0 h 68"/>
                    <a:gd name="T6" fmla="*/ 0 w 71"/>
                    <a:gd name="T7" fmla="*/ 0 h 68"/>
                    <a:gd name="T8" fmla="*/ 0 w 71"/>
                    <a:gd name="T9" fmla="*/ 67 h 68"/>
                  </a:gdLst>
                  <a:ahLst/>
                  <a:cxnLst>
                    <a:cxn ang="0">
                      <a:pos x="T0" y="T1"/>
                    </a:cxn>
                    <a:cxn ang="0">
                      <a:pos x="T2" y="T3"/>
                    </a:cxn>
                    <a:cxn ang="0">
                      <a:pos x="T4" y="T5"/>
                    </a:cxn>
                    <a:cxn ang="0">
                      <a:pos x="T6" y="T7"/>
                    </a:cxn>
                    <a:cxn ang="0">
                      <a:pos x="T8" y="T9"/>
                    </a:cxn>
                  </a:cxnLst>
                  <a:rect l="0" t="0" r="r" b="b"/>
                  <a:pathLst>
                    <a:path w="71" h="68">
                      <a:moveTo>
                        <a:pt x="0" y="67"/>
                      </a:moveTo>
                      <a:lnTo>
                        <a:pt x="70" y="67"/>
                      </a:lnTo>
                      <a:lnTo>
                        <a:pt x="70" y="0"/>
                      </a:lnTo>
                      <a:lnTo>
                        <a:pt x="0" y="0"/>
                      </a:lnTo>
                      <a:lnTo>
                        <a:pt x="0" y="67"/>
                      </a:lnTo>
                    </a:path>
                  </a:pathLst>
                </a:custGeom>
                <a:solidFill>
                  <a:srgbClr val="C01818"/>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350"/>
                </a:p>
              </p:txBody>
            </p:sp>
          </p:grpSp>
        </p:grpSp>
        <p:grpSp>
          <p:nvGrpSpPr>
            <p:cNvPr id="19" name="Group 18">
              <a:extLst>
                <a:ext uri="{FF2B5EF4-FFF2-40B4-BE49-F238E27FC236}">
                  <a16:creationId xmlns:a16="http://schemas.microsoft.com/office/drawing/2014/main" xmlns="" id="{9D4BD24A-D314-2C47-9825-3E6079B0BBB2}"/>
                </a:ext>
              </a:extLst>
            </p:cNvPr>
            <p:cNvGrpSpPr/>
            <p:nvPr/>
          </p:nvGrpSpPr>
          <p:grpSpPr>
            <a:xfrm>
              <a:off x="7496281" y="1477923"/>
              <a:ext cx="566981" cy="456468"/>
              <a:chOff x="9991617" y="4417769"/>
              <a:chExt cx="755975" cy="608624"/>
            </a:xfrm>
          </p:grpSpPr>
          <p:grpSp>
            <p:nvGrpSpPr>
              <p:cNvPr id="33" name="Group 32">
                <a:extLst>
                  <a:ext uri="{FF2B5EF4-FFF2-40B4-BE49-F238E27FC236}">
                    <a16:creationId xmlns:a16="http://schemas.microsoft.com/office/drawing/2014/main" xmlns="" id="{026B05FA-FF18-3047-81FE-196C4521B934}"/>
                  </a:ext>
                </a:extLst>
              </p:cNvPr>
              <p:cNvGrpSpPr/>
              <p:nvPr/>
            </p:nvGrpSpPr>
            <p:grpSpPr>
              <a:xfrm>
                <a:off x="9991617" y="4417769"/>
                <a:ext cx="755975" cy="608624"/>
                <a:chOff x="5057775" y="1693862"/>
                <a:chExt cx="374650" cy="301625"/>
              </a:xfrm>
            </p:grpSpPr>
            <p:sp>
              <p:nvSpPr>
                <p:cNvPr id="35" name="Freeform 920">
                  <a:extLst>
                    <a:ext uri="{FF2B5EF4-FFF2-40B4-BE49-F238E27FC236}">
                      <a16:creationId xmlns:a16="http://schemas.microsoft.com/office/drawing/2014/main" xmlns="" id="{09541F26-4DF5-4F46-9114-B08B82018B50}"/>
                    </a:ext>
                  </a:extLst>
                </p:cNvPr>
                <p:cNvSpPr>
                  <a:spLocks noChangeArrowheads="1"/>
                </p:cNvSpPr>
                <p:nvPr/>
              </p:nvSpPr>
              <p:spPr bwMode="auto">
                <a:xfrm>
                  <a:off x="5065713" y="1703387"/>
                  <a:ext cx="357187" cy="239712"/>
                </a:xfrm>
                <a:custGeom>
                  <a:avLst/>
                  <a:gdLst>
                    <a:gd name="T0" fmla="*/ 991 w 992"/>
                    <a:gd name="T1" fmla="*/ 664 h 665"/>
                    <a:gd name="T2" fmla="*/ 0 w 992"/>
                    <a:gd name="T3" fmla="*/ 664 h 665"/>
                    <a:gd name="T4" fmla="*/ 0 w 992"/>
                    <a:gd name="T5" fmla="*/ 0 h 665"/>
                    <a:gd name="T6" fmla="*/ 991 w 992"/>
                    <a:gd name="T7" fmla="*/ 0 h 665"/>
                    <a:gd name="T8" fmla="*/ 991 w 992"/>
                    <a:gd name="T9" fmla="*/ 664 h 665"/>
                  </a:gdLst>
                  <a:ahLst/>
                  <a:cxnLst>
                    <a:cxn ang="0">
                      <a:pos x="T0" y="T1"/>
                    </a:cxn>
                    <a:cxn ang="0">
                      <a:pos x="T2" y="T3"/>
                    </a:cxn>
                    <a:cxn ang="0">
                      <a:pos x="T4" y="T5"/>
                    </a:cxn>
                    <a:cxn ang="0">
                      <a:pos x="T6" y="T7"/>
                    </a:cxn>
                    <a:cxn ang="0">
                      <a:pos x="T8" y="T9"/>
                    </a:cxn>
                  </a:cxnLst>
                  <a:rect l="0" t="0" r="r" b="b"/>
                  <a:pathLst>
                    <a:path w="992" h="665">
                      <a:moveTo>
                        <a:pt x="991" y="664"/>
                      </a:moveTo>
                      <a:lnTo>
                        <a:pt x="0" y="664"/>
                      </a:lnTo>
                      <a:lnTo>
                        <a:pt x="0" y="0"/>
                      </a:lnTo>
                      <a:lnTo>
                        <a:pt x="991" y="0"/>
                      </a:lnTo>
                      <a:lnTo>
                        <a:pt x="991" y="664"/>
                      </a:lnTo>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350"/>
                </a:p>
              </p:txBody>
            </p:sp>
            <p:sp>
              <p:nvSpPr>
                <p:cNvPr id="36" name="Freeform 921">
                  <a:extLst>
                    <a:ext uri="{FF2B5EF4-FFF2-40B4-BE49-F238E27FC236}">
                      <a16:creationId xmlns:a16="http://schemas.microsoft.com/office/drawing/2014/main" xmlns="" id="{7A99A3B5-2935-764A-B891-2970B7DC5EAC}"/>
                    </a:ext>
                  </a:extLst>
                </p:cNvPr>
                <p:cNvSpPr>
                  <a:spLocks noChangeArrowheads="1"/>
                </p:cNvSpPr>
                <p:nvPr/>
              </p:nvSpPr>
              <p:spPr bwMode="auto">
                <a:xfrm>
                  <a:off x="5065713" y="1703387"/>
                  <a:ext cx="357187" cy="239712"/>
                </a:xfrm>
                <a:custGeom>
                  <a:avLst/>
                  <a:gdLst>
                    <a:gd name="T0" fmla="*/ 991 w 992"/>
                    <a:gd name="T1" fmla="*/ 664 h 665"/>
                    <a:gd name="T2" fmla="*/ 0 w 992"/>
                    <a:gd name="T3" fmla="*/ 664 h 665"/>
                    <a:gd name="T4" fmla="*/ 0 w 992"/>
                    <a:gd name="T5" fmla="*/ 0 h 665"/>
                    <a:gd name="T6" fmla="*/ 991 w 992"/>
                    <a:gd name="T7" fmla="*/ 0 h 665"/>
                    <a:gd name="T8" fmla="*/ 991 w 992"/>
                    <a:gd name="T9" fmla="*/ 664 h 665"/>
                  </a:gdLst>
                  <a:ahLst/>
                  <a:cxnLst>
                    <a:cxn ang="0">
                      <a:pos x="T0" y="T1"/>
                    </a:cxn>
                    <a:cxn ang="0">
                      <a:pos x="T2" y="T3"/>
                    </a:cxn>
                    <a:cxn ang="0">
                      <a:pos x="T4" y="T5"/>
                    </a:cxn>
                    <a:cxn ang="0">
                      <a:pos x="T6" y="T7"/>
                    </a:cxn>
                    <a:cxn ang="0">
                      <a:pos x="T8" y="T9"/>
                    </a:cxn>
                  </a:cxnLst>
                  <a:rect l="0" t="0" r="r" b="b"/>
                  <a:pathLst>
                    <a:path w="992" h="665">
                      <a:moveTo>
                        <a:pt x="991" y="664"/>
                      </a:moveTo>
                      <a:lnTo>
                        <a:pt x="0" y="664"/>
                      </a:lnTo>
                      <a:lnTo>
                        <a:pt x="0" y="0"/>
                      </a:lnTo>
                      <a:lnTo>
                        <a:pt x="991" y="0"/>
                      </a:lnTo>
                      <a:lnTo>
                        <a:pt x="991" y="664"/>
                      </a:lnTo>
                    </a:path>
                  </a:pathLst>
                </a:custGeom>
                <a:solidFill>
                  <a:srgbClr val="FFFFFF"/>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350"/>
                </a:p>
              </p:txBody>
            </p:sp>
            <p:sp>
              <p:nvSpPr>
                <p:cNvPr id="37" name="Freeform 922">
                  <a:extLst>
                    <a:ext uri="{FF2B5EF4-FFF2-40B4-BE49-F238E27FC236}">
                      <a16:creationId xmlns:a16="http://schemas.microsoft.com/office/drawing/2014/main" xmlns="" id="{6B952E5A-B4BC-914E-B746-2EC258B4F854}"/>
                    </a:ext>
                  </a:extLst>
                </p:cNvPr>
                <p:cNvSpPr>
                  <a:spLocks noChangeArrowheads="1"/>
                </p:cNvSpPr>
                <p:nvPr/>
              </p:nvSpPr>
              <p:spPr bwMode="auto">
                <a:xfrm>
                  <a:off x="5245100" y="1703387"/>
                  <a:ext cx="177800" cy="239712"/>
                </a:xfrm>
                <a:custGeom>
                  <a:avLst/>
                  <a:gdLst>
                    <a:gd name="T0" fmla="*/ 495 w 496"/>
                    <a:gd name="T1" fmla="*/ 0 h 665"/>
                    <a:gd name="T2" fmla="*/ 0 w 496"/>
                    <a:gd name="T3" fmla="*/ 0 h 665"/>
                    <a:gd name="T4" fmla="*/ 0 w 496"/>
                    <a:gd name="T5" fmla="*/ 664 h 665"/>
                    <a:gd name="T6" fmla="*/ 495 w 496"/>
                    <a:gd name="T7" fmla="*/ 664 h 665"/>
                    <a:gd name="T8" fmla="*/ 495 w 496"/>
                    <a:gd name="T9" fmla="*/ 0 h 665"/>
                  </a:gdLst>
                  <a:ahLst/>
                  <a:cxnLst>
                    <a:cxn ang="0">
                      <a:pos x="T0" y="T1"/>
                    </a:cxn>
                    <a:cxn ang="0">
                      <a:pos x="T2" y="T3"/>
                    </a:cxn>
                    <a:cxn ang="0">
                      <a:pos x="T4" y="T5"/>
                    </a:cxn>
                    <a:cxn ang="0">
                      <a:pos x="T6" y="T7"/>
                    </a:cxn>
                    <a:cxn ang="0">
                      <a:pos x="T8" y="T9"/>
                    </a:cxn>
                  </a:cxnLst>
                  <a:rect l="0" t="0" r="r" b="b"/>
                  <a:pathLst>
                    <a:path w="496" h="665">
                      <a:moveTo>
                        <a:pt x="495" y="0"/>
                      </a:moveTo>
                      <a:lnTo>
                        <a:pt x="0" y="0"/>
                      </a:lnTo>
                      <a:lnTo>
                        <a:pt x="0" y="664"/>
                      </a:lnTo>
                      <a:lnTo>
                        <a:pt x="495" y="664"/>
                      </a:lnTo>
                      <a:lnTo>
                        <a:pt x="495" y="0"/>
                      </a:lnTo>
                    </a:path>
                  </a:pathLst>
                </a:custGeom>
                <a:solidFill>
                  <a:srgbClr val="D9D9D9"/>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350"/>
                </a:p>
              </p:txBody>
            </p:sp>
            <p:sp>
              <p:nvSpPr>
                <p:cNvPr id="38" name="Freeform 923">
                  <a:extLst>
                    <a:ext uri="{FF2B5EF4-FFF2-40B4-BE49-F238E27FC236}">
                      <a16:creationId xmlns:a16="http://schemas.microsoft.com/office/drawing/2014/main" xmlns="" id="{DCB2ACD1-6041-BA48-87F6-02D7585301B1}"/>
                    </a:ext>
                  </a:extLst>
                </p:cNvPr>
                <p:cNvSpPr>
                  <a:spLocks noChangeArrowheads="1"/>
                </p:cNvSpPr>
                <p:nvPr/>
              </p:nvSpPr>
              <p:spPr bwMode="auto">
                <a:xfrm>
                  <a:off x="5245100" y="1703387"/>
                  <a:ext cx="177800" cy="239712"/>
                </a:xfrm>
                <a:custGeom>
                  <a:avLst/>
                  <a:gdLst>
                    <a:gd name="T0" fmla="*/ 495 w 496"/>
                    <a:gd name="T1" fmla="*/ 0 h 665"/>
                    <a:gd name="T2" fmla="*/ 0 w 496"/>
                    <a:gd name="T3" fmla="*/ 0 h 665"/>
                    <a:gd name="T4" fmla="*/ 0 w 496"/>
                    <a:gd name="T5" fmla="*/ 664 h 665"/>
                    <a:gd name="T6" fmla="*/ 495 w 496"/>
                    <a:gd name="T7" fmla="*/ 664 h 665"/>
                    <a:gd name="T8" fmla="*/ 495 w 496"/>
                    <a:gd name="T9" fmla="*/ 0 h 665"/>
                  </a:gdLst>
                  <a:ahLst/>
                  <a:cxnLst>
                    <a:cxn ang="0">
                      <a:pos x="T0" y="T1"/>
                    </a:cxn>
                    <a:cxn ang="0">
                      <a:pos x="T2" y="T3"/>
                    </a:cxn>
                    <a:cxn ang="0">
                      <a:pos x="T4" y="T5"/>
                    </a:cxn>
                    <a:cxn ang="0">
                      <a:pos x="T6" y="T7"/>
                    </a:cxn>
                    <a:cxn ang="0">
                      <a:pos x="T8" y="T9"/>
                    </a:cxn>
                  </a:cxnLst>
                  <a:rect l="0" t="0" r="r" b="b"/>
                  <a:pathLst>
                    <a:path w="496" h="665">
                      <a:moveTo>
                        <a:pt x="495" y="0"/>
                      </a:moveTo>
                      <a:lnTo>
                        <a:pt x="0" y="0"/>
                      </a:lnTo>
                      <a:lnTo>
                        <a:pt x="0" y="664"/>
                      </a:lnTo>
                      <a:lnTo>
                        <a:pt x="495" y="664"/>
                      </a:lnTo>
                      <a:lnTo>
                        <a:pt x="495" y="0"/>
                      </a:lnTo>
                    </a:path>
                  </a:pathLst>
                </a:custGeom>
                <a:solidFill>
                  <a:srgbClr val="D9D9D9"/>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350"/>
                </a:p>
              </p:txBody>
            </p:sp>
            <p:sp>
              <p:nvSpPr>
                <p:cNvPr id="39" name="Freeform 924">
                  <a:extLst>
                    <a:ext uri="{FF2B5EF4-FFF2-40B4-BE49-F238E27FC236}">
                      <a16:creationId xmlns:a16="http://schemas.microsoft.com/office/drawing/2014/main" xmlns="" id="{DCB8B1CB-F646-B449-8F52-48462AA2B9C7}"/>
                    </a:ext>
                  </a:extLst>
                </p:cNvPr>
                <p:cNvSpPr>
                  <a:spLocks noChangeArrowheads="1"/>
                </p:cNvSpPr>
                <p:nvPr/>
              </p:nvSpPr>
              <p:spPr bwMode="auto">
                <a:xfrm>
                  <a:off x="5057775" y="1693862"/>
                  <a:ext cx="374650" cy="301625"/>
                </a:xfrm>
                <a:custGeom>
                  <a:avLst/>
                  <a:gdLst>
                    <a:gd name="T0" fmla="*/ 1041 w 1042"/>
                    <a:gd name="T1" fmla="*/ 712 h 839"/>
                    <a:gd name="T2" fmla="*/ 1041 w 1042"/>
                    <a:gd name="T3" fmla="*/ 0 h 839"/>
                    <a:gd name="T4" fmla="*/ 0 w 1042"/>
                    <a:gd name="T5" fmla="*/ 0 h 839"/>
                    <a:gd name="T6" fmla="*/ 0 w 1042"/>
                    <a:gd name="T7" fmla="*/ 712 h 839"/>
                    <a:gd name="T8" fmla="*/ 348 w 1042"/>
                    <a:gd name="T9" fmla="*/ 712 h 839"/>
                    <a:gd name="T10" fmla="*/ 348 w 1042"/>
                    <a:gd name="T11" fmla="*/ 789 h 839"/>
                    <a:gd name="T12" fmla="*/ 254 w 1042"/>
                    <a:gd name="T13" fmla="*/ 789 h 839"/>
                    <a:gd name="T14" fmla="*/ 254 w 1042"/>
                    <a:gd name="T15" fmla="*/ 838 h 839"/>
                    <a:gd name="T16" fmla="*/ 787 w 1042"/>
                    <a:gd name="T17" fmla="*/ 838 h 839"/>
                    <a:gd name="T18" fmla="*/ 787 w 1042"/>
                    <a:gd name="T19" fmla="*/ 789 h 839"/>
                    <a:gd name="T20" fmla="*/ 689 w 1042"/>
                    <a:gd name="T21" fmla="*/ 789 h 839"/>
                    <a:gd name="T22" fmla="*/ 689 w 1042"/>
                    <a:gd name="T23" fmla="*/ 712 h 839"/>
                    <a:gd name="T24" fmla="*/ 1041 w 1042"/>
                    <a:gd name="T25" fmla="*/ 712 h 839"/>
                    <a:gd name="T26" fmla="*/ 45 w 1042"/>
                    <a:gd name="T27" fmla="*/ 49 h 839"/>
                    <a:gd name="T28" fmla="*/ 992 w 1042"/>
                    <a:gd name="T29" fmla="*/ 49 h 839"/>
                    <a:gd name="T30" fmla="*/ 992 w 1042"/>
                    <a:gd name="T31" fmla="*/ 664 h 839"/>
                    <a:gd name="T32" fmla="*/ 45 w 1042"/>
                    <a:gd name="T33" fmla="*/ 664 h 839"/>
                    <a:gd name="T34" fmla="*/ 45 w 1042"/>
                    <a:gd name="T35" fmla="*/ 49 h 8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42" h="839">
                      <a:moveTo>
                        <a:pt x="1041" y="712"/>
                      </a:moveTo>
                      <a:lnTo>
                        <a:pt x="1041" y="0"/>
                      </a:lnTo>
                      <a:lnTo>
                        <a:pt x="0" y="0"/>
                      </a:lnTo>
                      <a:lnTo>
                        <a:pt x="0" y="712"/>
                      </a:lnTo>
                      <a:lnTo>
                        <a:pt x="348" y="712"/>
                      </a:lnTo>
                      <a:lnTo>
                        <a:pt x="348" y="789"/>
                      </a:lnTo>
                      <a:lnTo>
                        <a:pt x="254" y="789"/>
                      </a:lnTo>
                      <a:lnTo>
                        <a:pt x="254" y="838"/>
                      </a:lnTo>
                      <a:lnTo>
                        <a:pt x="787" y="838"/>
                      </a:lnTo>
                      <a:lnTo>
                        <a:pt x="787" y="789"/>
                      </a:lnTo>
                      <a:lnTo>
                        <a:pt x="689" y="789"/>
                      </a:lnTo>
                      <a:lnTo>
                        <a:pt x="689" y="712"/>
                      </a:lnTo>
                      <a:lnTo>
                        <a:pt x="1041" y="712"/>
                      </a:lnTo>
                      <a:close/>
                      <a:moveTo>
                        <a:pt x="45" y="49"/>
                      </a:moveTo>
                      <a:lnTo>
                        <a:pt x="992" y="49"/>
                      </a:lnTo>
                      <a:lnTo>
                        <a:pt x="992" y="664"/>
                      </a:lnTo>
                      <a:lnTo>
                        <a:pt x="45" y="664"/>
                      </a:lnTo>
                      <a:lnTo>
                        <a:pt x="45" y="49"/>
                      </a:lnTo>
                      <a:close/>
                    </a:path>
                  </a:pathLst>
                </a:custGeom>
                <a:solidFill>
                  <a:srgbClr val="C01818"/>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350"/>
                </a:p>
              </p:txBody>
            </p:sp>
          </p:grpSp>
          <p:sp>
            <p:nvSpPr>
              <p:cNvPr id="34" name="Freeform 30">
                <a:extLst>
                  <a:ext uri="{FF2B5EF4-FFF2-40B4-BE49-F238E27FC236}">
                    <a16:creationId xmlns:a16="http://schemas.microsoft.com/office/drawing/2014/main" xmlns="" id="{1679631B-7E2A-394E-9F12-A63712DC4F63}"/>
                  </a:ext>
                </a:extLst>
              </p:cNvPr>
              <p:cNvSpPr>
                <a:spLocks/>
              </p:cNvSpPr>
              <p:nvPr/>
            </p:nvSpPr>
            <p:spPr bwMode="auto">
              <a:xfrm>
                <a:off x="10186266" y="4527680"/>
                <a:ext cx="380200" cy="272272"/>
              </a:xfrm>
              <a:custGeom>
                <a:avLst/>
                <a:gdLst>
                  <a:gd name="T0" fmla="*/ 155 w 155"/>
                  <a:gd name="T1" fmla="*/ 11 h 111"/>
                  <a:gd name="T2" fmla="*/ 145 w 155"/>
                  <a:gd name="T3" fmla="*/ 0 h 111"/>
                  <a:gd name="T4" fmla="*/ 55 w 155"/>
                  <a:gd name="T5" fmla="*/ 88 h 111"/>
                  <a:gd name="T6" fmla="*/ 10 w 155"/>
                  <a:gd name="T7" fmla="*/ 43 h 111"/>
                  <a:gd name="T8" fmla="*/ 0 w 155"/>
                  <a:gd name="T9" fmla="*/ 54 h 111"/>
                  <a:gd name="T10" fmla="*/ 55 w 155"/>
                  <a:gd name="T11" fmla="*/ 111 h 111"/>
                  <a:gd name="T12" fmla="*/ 55 w 155"/>
                  <a:gd name="T13" fmla="*/ 111 h 111"/>
                  <a:gd name="T14" fmla="*/ 55 w 155"/>
                  <a:gd name="T15" fmla="*/ 111 h 111"/>
                  <a:gd name="T16" fmla="*/ 155 w 155"/>
                  <a:gd name="T17" fmla="*/ 11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5" h="111">
                    <a:moveTo>
                      <a:pt x="155" y="11"/>
                    </a:moveTo>
                    <a:lnTo>
                      <a:pt x="145" y="0"/>
                    </a:lnTo>
                    <a:lnTo>
                      <a:pt x="55" y="88"/>
                    </a:lnTo>
                    <a:lnTo>
                      <a:pt x="10" y="43"/>
                    </a:lnTo>
                    <a:lnTo>
                      <a:pt x="0" y="54"/>
                    </a:lnTo>
                    <a:lnTo>
                      <a:pt x="55" y="111"/>
                    </a:lnTo>
                    <a:lnTo>
                      <a:pt x="55" y="111"/>
                    </a:lnTo>
                    <a:lnTo>
                      <a:pt x="55" y="111"/>
                    </a:lnTo>
                    <a:lnTo>
                      <a:pt x="155" y="11"/>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grpSp>
        <p:grpSp>
          <p:nvGrpSpPr>
            <p:cNvPr id="20" name="Group 19">
              <a:extLst>
                <a:ext uri="{FF2B5EF4-FFF2-40B4-BE49-F238E27FC236}">
                  <a16:creationId xmlns:a16="http://schemas.microsoft.com/office/drawing/2014/main" xmlns="" id="{B0469967-6E7F-6E47-AD51-D6A1FD92C9DA}"/>
                </a:ext>
              </a:extLst>
            </p:cNvPr>
            <p:cNvGrpSpPr/>
            <p:nvPr/>
          </p:nvGrpSpPr>
          <p:grpSpPr>
            <a:xfrm>
              <a:off x="1627060" y="3157295"/>
              <a:ext cx="463637" cy="510338"/>
              <a:chOff x="5691182" y="1173367"/>
              <a:chExt cx="618183" cy="680451"/>
            </a:xfrm>
          </p:grpSpPr>
          <p:grpSp>
            <p:nvGrpSpPr>
              <p:cNvPr id="26" name="Group 25">
                <a:extLst>
                  <a:ext uri="{FF2B5EF4-FFF2-40B4-BE49-F238E27FC236}">
                    <a16:creationId xmlns:a16="http://schemas.microsoft.com/office/drawing/2014/main" xmlns="" id="{DB0B407B-C931-C345-AB9A-2C23771DB10F}"/>
                  </a:ext>
                </a:extLst>
              </p:cNvPr>
              <p:cNvGrpSpPr/>
              <p:nvPr/>
            </p:nvGrpSpPr>
            <p:grpSpPr>
              <a:xfrm flipH="1">
                <a:off x="5722647" y="1173367"/>
                <a:ext cx="586718" cy="679700"/>
                <a:chOff x="2669591" y="1664245"/>
                <a:chExt cx="292301" cy="338625"/>
              </a:xfrm>
            </p:grpSpPr>
            <p:sp>
              <p:nvSpPr>
                <p:cNvPr id="28" name="Freeform 601">
                  <a:extLst>
                    <a:ext uri="{FF2B5EF4-FFF2-40B4-BE49-F238E27FC236}">
                      <a16:creationId xmlns:a16="http://schemas.microsoft.com/office/drawing/2014/main" xmlns="" id="{13D221AD-94EE-E343-AC0B-E5DFA3FCFC23}"/>
                    </a:ext>
                  </a:extLst>
                </p:cNvPr>
                <p:cNvSpPr>
                  <a:spLocks noChangeArrowheads="1"/>
                </p:cNvSpPr>
                <p:nvPr/>
              </p:nvSpPr>
              <p:spPr bwMode="auto">
                <a:xfrm>
                  <a:off x="2714242" y="1692093"/>
                  <a:ext cx="237768" cy="310777"/>
                </a:xfrm>
                <a:custGeom>
                  <a:avLst/>
                  <a:gdLst>
                    <a:gd name="T0" fmla="*/ 659 w 660"/>
                    <a:gd name="T1" fmla="*/ 318 h 866"/>
                    <a:gd name="T2" fmla="*/ 659 w 660"/>
                    <a:gd name="T3" fmla="*/ 318 h 866"/>
                    <a:gd name="T4" fmla="*/ 656 w 660"/>
                    <a:gd name="T5" fmla="*/ 307 h 866"/>
                    <a:gd name="T6" fmla="*/ 518 w 660"/>
                    <a:gd name="T7" fmla="*/ 101 h 866"/>
                    <a:gd name="T8" fmla="*/ 296 w 660"/>
                    <a:gd name="T9" fmla="*/ 0 h 866"/>
                    <a:gd name="T10" fmla="*/ 0 w 660"/>
                    <a:gd name="T11" fmla="*/ 290 h 866"/>
                    <a:gd name="T12" fmla="*/ 31 w 660"/>
                    <a:gd name="T13" fmla="*/ 419 h 866"/>
                    <a:gd name="T14" fmla="*/ 52 w 660"/>
                    <a:gd name="T15" fmla="*/ 461 h 866"/>
                    <a:gd name="T16" fmla="*/ 70 w 660"/>
                    <a:gd name="T17" fmla="*/ 496 h 866"/>
                    <a:gd name="T18" fmla="*/ 250 w 660"/>
                    <a:gd name="T19" fmla="*/ 691 h 866"/>
                    <a:gd name="T20" fmla="*/ 151 w 660"/>
                    <a:gd name="T21" fmla="*/ 865 h 866"/>
                    <a:gd name="T22" fmla="*/ 465 w 660"/>
                    <a:gd name="T23" fmla="*/ 865 h 866"/>
                    <a:gd name="T24" fmla="*/ 476 w 660"/>
                    <a:gd name="T25" fmla="*/ 705 h 866"/>
                    <a:gd name="T26" fmla="*/ 603 w 660"/>
                    <a:gd name="T27" fmla="*/ 680 h 866"/>
                    <a:gd name="T28" fmla="*/ 631 w 660"/>
                    <a:gd name="T29" fmla="*/ 541 h 866"/>
                    <a:gd name="T30" fmla="*/ 652 w 660"/>
                    <a:gd name="T31" fmla="*/ 537 h 866"/>
                    <a:gd name="T32" fmla="*/ 652 w 660"/>
                    <a:gd name="T33" fmla="*/ 433 h 866"/>
                    <a:gd name="T34" fmla="*/ 659 w 660"/>
                    <a:gd name="T35" fmla="*/ 433 h 866"/>
                    <a:gd name="T36" fmla="*/ 621 w 660"/>
                    <a:gd name="T37" fmla="*/ 373 h 866"/>
                    <a:gd name="T38" fmla="*/ 659 w 660"/>
                    <a:gd name="T39" fmla="*/ 318 h 866"/>
                    <a:gd name="connsiteX0" fmla="*/ 9985 w 9985"/>
                    <a:gd name="connsiteY0" fmla="*/ 3672 h 9988"/>
                    <a:gd name="connsiteX1" fmla="*/ 9985 w 9985"/>
                    <a:gd name="connsiteY1" fmla="*/ 3672 h 9988"/>
                    <a:gd name="connsiteX2" fmla="*/ 9939 w 9985"/>
                    <a:gd name="connsiteY2" fmla="*/ 3545 h 9988"/>
                    <a:gd name="connsiteX3" fmla="*/ 7848 w 9985"/>
                    <a:gd name="connsiteY3" fmla="*/ 1166 h 9988"/>
                    <a:gd name="connsiteX4" fmla="*/ 4485 w 9985"/>
                    <a:gd name="connsiteY4" fmla="*/ 0 h 9988"/>
                    <a:gd name="connsiteX5" fmla="*/ 0 w 9985"/>
                    <a:gd name="connsiteY5" fmla="*/ 3349 h 9988"/>
                    <a:gd name="connsiteX6" fmla="*/ 470 w 9985"/>
                    <a:gd name="connsiteY6" fmla="*/ 4838 h 9988"/>
                    <a:gd name="connsiteX7" fmla="*/ 788 w 9985"/>
                    <a:gd name="connsiteY7" fmla="*/ 5323 h 9988"/>
                    <a:gd name="connsiteX8" fmla="*/ 1061 w 9985"/>
                    <a:gd name="connsiteY8" fmla="*/ 5727 h 9988"/>
                    <a:gd name="connsiteX9" fmla="*/ 2342 w 9985"/>
                    <a:gd name="connsiteY9" fmla="*/ 8319 h 9988"/>
                    <a:gd name="connsiteX10" fmla="*/ 2288 w 9985"/>
                    <a:gd name="connsiteY10" fmla="*/ 9988 h 9988"/>
                    <a:gd name="connsiteX11" fmla="*/ 7045 w 9985"/>
                    <a:gd name="connsiteY11" fmla="*/ 9988 h 9988"/>
                    <a:gd name="connsiteX12" fmla="*/ 7212 w 9985"/>
                    <a:gd name="connsiteY12" fmla="*/ 8141 h 9988"/>
                    <a:gd name="connsiteX13" fmla="*/ 9136 w 9985"/>
                    <a:gd name="connsiteY13" fmla="*/ 7852 h 9988"/>
                    <a:gd name="connsiteX14" fmla="*/ 9561 w 9985"/>
                    <a:gd name="connsiteY14" fmla="*/ 6247 h 9988"/>
                    <a:gd name="connsiteX15" fmla="*/ 9879 w 9985"/>
                    <a:gd name="connsiteY15" fmla="*/ 6201 h 9988"/>
                    <a:gd name="connsiteX16" fmla="*/ 9879 w 9985"/>
                    <a:gd name="connsiteY16" fmla="*/ 5000 h 9988"/>
                    <a:gd name="connsiteX17" fmla="*/ 9985 w 9985"/>
                    <a:gd name="connsiteY17" fmla="*/ 5000 h 9988"/>
                    <a:gd name="connsiteX18" fmla="*/ 9409 w 9985"/>
                    <a:gd name="connsiteY18" fmla="*/ 4307 h 9988"/>
                    <a:gd name="connsiteX19" fmla="*/ 9985 w 9985"/>
                    <a:gd name="connsiteY19" fmla="*/ 3672 h 9988"/>
                    <a:gd name="connsiteX0" fmla="*/ 10000 w 10000"/>
                    <a:gd name="connsiteY0" fmla="*/ 3676 h 10000"/>
                    <a:gd name="connsiteX1" fmla="*/ 10000 w 10000"/>
                    <a:gd name="connsiteY1" fmla="*/ 3676 h 10000"/>
                    <a:gd name="connsiteX2" fmla="*/ 9954 w 10000"/>
                    <a:gd name="connsiteY2" fmla="*/ 3549 h 10000"/>
                    <a:gd name="connsiteX3" fmla="*/ 7860 w 10000"/>
                    <a:gd name="connsiteY3" fmla="*/ 1167 h 10000"/>
                    <a:gd name="connsiteX4" fmla="*/ 4492 w 10000"/>
                    <a:gd name="connsiteY4" fmla="*/ 0 h 10000"/>
                    <a:gd name="connsiteX5" fmla="*/ 0 w 10000"/>
                    <a:gd name="connsiteY5" fmla="*/ 3353 h 10000"/>
                    <a:gd name="connsiteX6" fmla="*/ 471 w 10000"/>
                    <a:gd name="connsiteY6" fmla="*/ 4844 h 10000"/>
                    <a:gd name="connsiteX7" fmla="*/ 789 w 10000"/>
                    <a:gd name="connsiteY7" fmla="*/ 5329 h 10000"/>
                    <a:gd name="connsiteX8" fmla="*/ 1063 w 10000"/>
                    <a:gd name="connsiteY8" fmla="*/ 5734 h 10000"/>
                    <a:gd name="connsiteX9" fmla="*/ 2346 w 10000"/>
                    <a:gd name="connsiteY9" fmla="*/ 8329 h 10000"/>
                    <a:gd name="connsiteX10" fmla="*/ 1935 w 10000"/>
                    <a:gd name="connsiteY10" fmla="*/ 9626 h 10000"/>
                    <a:gd name="connsiteX11" fmla="*/ 2291 w 10000"/>
                    <a:gd name="connsiteY11" fmla="*/ 10000 h 10000"/>
                    <a:gd name="connsiteX12" fmla="*/ 7056 w 10000"/>
                    <a:gd name="connsiteY12" fmla="*/ 10000 h 10000"/>
                    <a:gd name="connsiteX13" fmla="*/ 7223 w 10000"/>
                    <a:gd name="connsiteY13" fmla="*/ 8151 h 10000"/>
                    <a:gd name="connsiteX14" fmla="*/ 9150 w 10000"/>
                    <a:gd name="connsiteY14" fmla="*/ 7861 h 10000"/>
                    <a:gd name="connsiteX15" fmla="*/ 9575 w 10000"/>
                    <a:gd name="connsiteY15" fmla="*/ 6255 h 10000"/>
                    <a:gd name="connsiteX16" fmla="*/ 9894 w 10000"/>
                    <a:gd name="connsiteY16" fmla="*/ 6208 h 10000"/>
                    <a:gd name="connsiteX17" fmla="*/ 9894 w 10000"/>
                    <a:gd name="connsiteY17" fmla="*/ 5006 h 10000"/>
                    <a:gd name="connsiteX18" fmla="*/ 10000 w 10000"/>
                    <a:gd name="connsiteY18" fmla="*/ 5006 h 10000"/>
                    <a:gd name="connsiteX19" fmla="*/ 9423 w 10000"/>
                    <a:gd name="connsiteY19" fmla="*/ 4312 h 10000"/>
                    <a:gd name="connsiteX20" fmla="*/ 10000 w 10000"/>
                    <a:gd name="connsiteY20" fmla="*/ 3676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000" h="10000">
                      <a:moveTo>
                        <a:pt x="10000" y="3676"/>
                      </a:moveTo>
                      <a:lnTo>
                        <a:pt x="10000" y="3676"/>
                      </a:lnTo>
                      <a:cubicBezTo>
                        <a:pt x="9985" y="3634"/>
                        <a:pt x="9969" y="3591"/>
                        <a:pt x="9954" y="3549"/>
                      </a:cubicBezTo>
                      <a:cubicBezTo>
                        <a:pt x="9894" y="3468"/>
                        <a:pt x="8877" y="1942"/>
                        <a:pt x="7860" y="1167"/>
                      </a:cubicBezTo>
                      <a:cubicBezTo>
                        <a:pt x="6843" y="404"/>
                        <a:pt x="5676" y="0"/>
                        <a:pt x="4492" y="0"/>
                      </a:cubicBezTo>
                      <a:cubicBezTo>
                        <a:pt x="2033" y="0"/>
                        <a:pt x="0" y="1492"/>
                        <a:pt x="0" y="3353"/>
                      </a:cubicBezTo>
                      <a:cubicBezTo>
                        <a:pt x="0" y="3873"/>
                        <a:pt x="152" y="4358"/>
                        <a:pt x="471" y="4844"/>
                      </a:cubicBezTo>
                      <a:lnTo>
                        <a:pt x="789" y="5329"/>
                      </a:lnTo>
                      <a:cubicBezTo>
                        <a:pt x="910" y="5446"/>
                        <a:pt x="1017" y="5573"/>
                        <a:pt x="1063" y="5734"/>
                      </a:cubicBezTo>
                      <a:cubicBezTo>
                        <a:pt x="2610" y="5850"/>
                        <a:pt x="2201" y="7680"/>
                        <a:pt x="2346" y="8329"/>
                      </a:cubicBezTo>
                      <a:cubicBezTo>
                        <a:pt x="2491" y="8978"/>
                        <a:pt x="1944" y="9348"/>
                        <a:pt x="1935" y="9626"/>
                      </a:cubicBezTo>
                      <a:cubicBezTo>
                        <a:pt x="1926" y="9904"/>
                        <a:pt x="1571" y="9870"/>
                        <a:pt x="2291" y="10000"/>
                      </a:cubicBezTo>
                      <a:lnTo>
                        <a:pt x="7056" y="10000"/>
                      </a:lnTo>
                      <a:cubicBezTo>
                        <a:pt x="7112" y="9384"/>
                        <a:pt x="7167" y="8767"/>
                        <a:pt x="7223" y="8151"/>
                      </a:cubicBezTo>
                      <a:lnTo>
                        <a:pt x="9150" y="7861"/>
                      </a:lnTo>
                      <a:cubicBezTo>
                        <a:pt x="9292" y="7326"/>
                        <a:pt x="9433" y="6790"/>
                        <a:pt x="9575" y="6255"/>
                      </a:cubicBezTo>
                      <a:lnTo>
                        <a:pt x="9894" y="6208"/>
                      </a:lnTo>
                      <a:lnTo>
                        <a:pt x="9894" y="5006"/>
                      </a:lnTo>
                      <a:lnTo>
                        <a:pt x="10000" y="5006"/>
                      </a:lnTo>
                      <a:lnTo>
                        <a:pt x="9423" y="4312"/>
                      </a:lnTo>
                      <a:lnTo>
                        <a:pt x="10000" y="3676"/>
                      </a:lnTo>
                    </a:path>
                  </a:pathLst>
                </a:custGeom>
                <a:solidFill>
                  <a:srgbClr val="D9D9D9"/>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350"/>
                </a:p>
              </p:txBody>
            </p:sp>
            <p:sp>
              <p:nvSpPr>
                <p:cNvPr id="29" name="Freeform 602">
                  <a:extLst>
                    <a:ext uri="{FF2B5EF4-FFF2-40B4-BE49-F238E27FC236}">
                      <a16:creationId xmlns:a16="http://schemas.microsoft.com/office/drawing/2014/main" xmlns="" id="{1444B8CB-BBD9-7745-8F95-8E8D3EA3A1EB}"/>
                    </a:ext>
                  </a:extLst>
                </p:cNvPr>
                <p:cNvSpPr>
                  <a:spLocks noChangeArrowheads="1"/>
                </p:cNvSpPr>
                <p:nvPr/>
              </p:nvSpPr>
              <p:spPr bwMode="auto">
                <a:xfrm>
                  <a:off x="2949192" y="1858781"/>
                  <a:ext cx="12700" cy="19050"/>
                </a:xfrm>
                <a:custGeom>
                  <a:avLst/>
                  <a:gdLst>
                    <a:gd name="T0" fmla="*/ 0 w 37"/>
                    <a:gd name="T1" fmla="*/ 0 h 53"/>
                    <a:gd name="T2" fmla="*/ 0 w 37"/>
                    <a:gd name="T3" fmla="*/ 52 h 53"/>
                    <a:gd name="T4" fmla="*/ 36 w 37"/>
                    <a:gd name="T5" fmla="*/ 49 h 53"/>
                    <a:gd name="T6" fmla="*/ 0 w 37"/>
                    <a:gd name="T7" fmla="*/ 0 h 53"/>
                  </a:gdLst>
                  <a:ahLst/>
                  <a:cxnLst>
                    <a:cxn ang="0">
                      <a:pos x="T0" y="T1"/>
                    </a:cxn>
                    <a:cxn ang="0">
                      <a:pos x="T2" y="T3"/>
                    </a:cxn>
                    <a:cxn ang="0">
                      <a:pos x="T4" y="T5"/>
                    </a:cxn>
                    <a:cxn ang="0">
                      <a:pos x="T6" y="T7"/>
                    </a:cxn>
                  </a:cxnLst>
                  <a:rect l="0" t="0" r="r" b="b"/>
                  <a:pathLst>
                    <a:path w="37" h="53">
                      <a:moveTo>
                        <a:pt x="0" y="0"/>
                      </a:moveTo>
                      <a:lnTo>
                        <a:pt x="0" y="52"/>
                      </a:lnTo>
                      <a:lnTo>
                        <a:pt x="36" y="49"/>
                      </a:lnTo>
                      <a:lnTo>
                        <a:pt x="0" y="0"/>
                      </a:lnTo>
                    </a:path>
                  </a:pathLst>
                </a:custGeom>
                <a:solidFill>
                  <a:srgbClr val="D9D9D9"/>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350"/>
                </a:p>
              </p:txBody>
            </p:sp>
            <p:sp>
              <p:nvSpPr>
                <p:cNvPr id="30" name="Freeform 603">
                  <a:extLst>
                    <a:ext uri="{FF2B5EF4-FFF2-40B4-BE49-F238E27FC236}">
                      <a16:creationId xmlns:a16="http://schemas.microsoft.com/office/drawing/2014/main" xmlns="" id="{F62C990E-3657-B54B-BFD1-A8C7F88E6331}"/>
                    </a:ext>
                  </a:extLst>
                </p:cNvPr>
                <p:cNvSpPr>
                  <a:spLocks noChangeArrowheads="1"/>
                </p:cNvSpPr>
                <p:nvPr/>
              </p:nvSpPr>
              <p:spPr bwMode="auto">
                <a:xfrm>
                  <a:off x="2949192" y="1858781"/>
                  <a:ext cx="12700" cy="19050"/>
                </a:xfrm>
                <a:custGeom>
                  <a:avLst/>
                  <a:gdLst>
                    <a:gd name="T0" fmla="*/ 0 w 37"/>
                    <a:gd name="T1" fmla="*/ 0 h 53"/>
                    <a:gd name="T2" fmla="*/ 0 w 37"/>
                    <a:gd name="T3" fmla="*/ 52 h 53"/>
                    <a:gd name="T4" fmla="*/ 36 w 37"/>
                    <a:gd name="T5" fmla="*/ 49 h 53"/>
                    <a:gd name="T6" fmla="*/ 0 w 37"/>
                    <a:gd name="T7" fmla="*/ 0 h 53"/>
                  </a:gdLst>
                  <a:ahLst/>
                  <a:cxnLst>
                    <a:cxn ang="0">
                      <a:pos x="T0" y="T1"/>
                    </a:cxn>
                    <a:cxn ang="0">
                      <a:pos x="T2" y="T3"/>
                    </a:cxn>
                    <a:cxn ang="0">
                      <a:pos x="T4" y="T5"/>
                    </a:cxn>
                    <a:cxn ang="0">
                      <a:pos x="T6" y="T7"/>
                    </a:cxn>
                  </a:cxnLst>
                  <a:rect l="0" t="0" r="r" b="b"/>
                  <a:pathLst>
                    <a:path w="37" h="53">
                      <a:moveTo>
                        <a:pt x="0" y="0"/>
                      </a:moveTo>
                      <a:lnTo>
                        <a:pt x="0" y="52"/>
                      </a:lnTo>
                      <a:lnTo>
                        <a:pt x="36" y="49"/>
                      </a:lnTo>
                      <a:lnTo>
                        <a:pt x="0" y="0"/>
                      </a:lnTo>
                    </a:path>
                  </a:pathLst>
                </a:custGeom>
                <a:solidFill>
                  <a:srgbClr val="D9D9D9"/>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350"/>
                </a:p>
              </p:txBody>
            </p:sp>
            <p:sp>
              <p:nvSpPr>
                <p:cNvPr id="31" name="Freeform 604">
                  <a:extLst>
                    <a:ext uri="{FF2B5EF4-FFF2-40B4-BE49-F238E27FC236}">
                      <a16:creationId xmlns:a16="http://schemas.microsoft.com/office/drawing/2014/main" xmlns="" id="{BE721A8B-7D21-2E47-A087-8437F69CDC25}"/>
                    </a:ext>
                  </a:extLst>
                </p:cNvPr>
                <p:cNvSpPr>
                  <a:spLocks noChangeArrowheads="1"/>
                </p:cNvSpPr>
                <p:nvPr/>
              </p:nvSpPr>
              <p:spPr bwMode="auto">
                <a:xfrm>
                  <a:off x="2841242" y="1703206"/>
                  <a:ext cx="107950" cy="293687"/>
                </a:xfrm>
                <a:custGeom>
                  <a:avLst/>
                  <a:gdLst>
                    <a:gd name="T0" fmla="*/ 0 w 301"/>
                    <a:gd name="T1" fmla="*/ 0 h 817"/>
                    <a:gd name="T2" fmla="*/ 0 w 301"/>
                    <a:gd name="T3" fmla="*/ 0 h 817"/>
                    <a:gd name="T4" fmla="*/ 0 w 301"/>
                    <a:gd name="T5" fmla="*/ 816 h 817"/>
                    <a:gd name="T6" fmla="*/ 92 w 301"/>
                    <a:gd name="T7" fmla="*/ 816 h 817"/>
                    <a:gd name="T8" fmla="*/ 99 w 301"/>
                    <a:gd name="T9" fmla="*/ 659 h 817"/>
                    <a:gd name="T10" fmla="*/ 233 w 301"/>
                    <a:gd name="T11" fmla="*/ 635 h 817"/>
                    <a:gd name="T12" fmla="*/ 262 w 301"/>
                    <a:gd name="T13" fmla="*/ 495 h 817"/>
                    <a:gd name="T14" fmla="*/ 300 w 301"/>
                    <a:gd name="T15" fmla="*/ 488 h 817"/>
                    <a:gd name="T16" fmla="*/ 300 w 301"/>
                    <a:gd name="T17" fmla="*/ 436 h 817"/>
                    <a:gd name="T18" fmla="*/ 240 w 301"/>
                    <a:gd name="T19" fmla="*/ 345 h 817"/>
                    <a:gd name="T20" fmla="*/ 283 w 301"/>
                    <a:gd name="T21" fmla="*/ 290 h 817"/>
                    <a:gd name="T22" fmla="*/ 149 w 301"/>
                    <a:gd name="T23" fmla="*/ 87 h 817"/>
                    <a:gd name="T24" fmla="*/ 0 w 301"/>
                    <a:gd name="T25" fmla="*/ 0 h 8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1" h="817">
                      <a:moveTo>
                        <a:pt x="0" y="0"/>
                      </a:moveTo>
                      <a:lnTo>
                        <a:pt x="0" y="0"/>
                      </a:lnTo>
                      <a:cubicBezTo>
                        <a:pt x="0" y="816"/>
                        <a:pt x="0" y="816"/>
                        <a:pt x="0" y="816"/>
                      </a:cubicBezTo>
                      <a:cubicBezTo>
                        <a:pt x="92" y="816"/>
                        <a:pt x="92" y="816"/>
                        <a:pt x="92" y="816"/>
                      </a:cubicBezTo>
                      <a:cubicBezTo>
                        <a:pt x="99" y="659"/>
                        <a:pt x="99" y="659"/>
                        <a:pt x="99" y="659"/>
                      </a:cubicBezTo>
                      <a:cubicBezTo>
                        <a:pt x="233" y="635"/>
                        <a:pt x="233" y="635"/>
                        <a:pt x="233" y="635"/>
                      </a:cubicBezTo>
                      <a:cubicBezTo>
                        <a:pt x="262" y="495"/>
                        <a:pt x="262" y="495"/>
                        <a:pt x="262" y="495"/>
                      </a:cubicBezTo>
                      <a:cubicBezTo>
                        <a:pt x="300" y="488"/>
                        <a:pt x="300" y="488"/>
                        <a:pt x="300" y="488"/>
                      </a:cubicBezTo>
                      <a:cubicBezTo>
                        <a:pt x="300" y="436"/>
                        <a:pt x="300" y="436"/>
                        <a:pt x="300" y="436"/>
                      </a:cubicBezTo>
                      <a:cubicBezTo>
                        <a:pt x="240" y="345"/>
                        <a:pt x="240" y="345"/>
                        <a:pt x="240" y="345"/>
                      </a:cubicBezTo>
                      <a:cubicBezTo>
                        <a:pt x="283" y="290"/>
                        <a:pt x="283" y="290"/>
                        <a:pt x="283" y="290"/>
                      </a:cubicBezTo>
                      <a:cubicBezTo>
                        <a:pt x="283" y="290"/>
                        <a:pt x="212" y="154"/>
                        <a:pt x="149" y="87"/>
                      </a:cubicBezTo>
                      <a:cubicBezTo>
                        <a:pt x="106" y="46"/>
                        <a:pt x="57" y="14"/>
                        <a:pt x="0" y="0"/>
                      </a:cubicBezTo>
                    </a:path>
                  </a:pathLst>
                </a:custGeom>
                <a:solidFill>
                  <a:schemeClr val="bg1"/>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350"/>
                </a:p>
              </p:txBody>
            </p:sp>
            <p:sp>
              <p:nvSpPr>
                <p:cNvPr id="32" name="Freeform 608">
                  <a:extLst>
                    <a:ext uri="{FF2B5EF4-FFF2-40B4-BE49-F238E27FC236}">
                      <a16:creationId xmlns:a16="http://schemas.microsoft.com/office/drawing/2014/main" xmlns="" id="{0E283BD7-B008-9C42-AF4E-C6C4D14FD71B}"/>
                    </a:ext>
                  </a:extLst>
                </p:cNvPr>
                <p:cNvSpPr>
                  <a:spLocks noChangeArrowheads="1"/>
                </p:cNvSpPr>
                <p:nvPr/>
              </p:nvSpPr>
              <p:spPr bwMode="auto">
                <a:xfrm>
                  <a:off x="2669591" y="1664245"/>
                  <a:ext cx="264967" cy="246524"/>
                </a:xfrm>
                <a:custGeom>
                  <a:avLst/>
                  <a:gdLst>
                    <a:gd name="T0" fmla="*/ 332 w 743"/>
                    <a:gd name="T1" fmla="*/ 80 h 649"/>
                    <a:gd name="T2" fmla="*/ 332 w 743"/>
                    <a:gd name="T3" fmla="*/ 80 h 649"/>
                    <a:gd name="T4" fmla="*/ 195 w 743"/>
                    <a:gd name="T5" fmla="*/ 7 h 649"/>
                    <a:gd name="T6" fmla="*/ 4 w 743"/>
                    <a:gd name="T7" fmla="*/ 233 h 649"/>
                    <a:gd name="T8" fmla="*/ 110 w 743"/>
                    <a:gd name="T9" fmla="*/ 373 h 649"/>
                    <a:gd name="T10" fmla="*/ 121 w 743"/>
                    <a:gd name="T11" fmla="*/ 519 h 649"/>
                    <a:gd name="T12" fmla="*/ 149 w 743"/>
                    <a:gd name="T13" fmla="*/ 599 h 649"/>
                    <a:gd name="T14" fmla="*/ 173 w 743"/>
                    <a:gd name="T15" fmla="*/ 596 h 649"/>
                    <a:gd name="T16" fmla="*/ 300 w 743"/>
                    <a:gd name="T17" fmla="*/ 648 h 649"/>
                    <a:gd name="T18" fmla="*/ 322 w 743"/>
                    <a:gd name="T19" fmla="*/ 610 h 649"/>
                    <a:gd name="T20" fmla="*/ 276 w 743"/>
                    <a:gd name="T21" fmla="*/ 558 h 649"/>
                    <a:gd name="T22" fmla="*/ 378 w 743"/>
                    <a:gd name="T23" fmla="*/ 414 h 649"/>
                    <a:gd name="T24" fmla="*/ 452 w 743"/>
                    <a:gd name="T25" fmla="*/ 488 h 649"/>
                    <a:gd name="T26" fmla="*/ 742 w 743"/>
                    <a:gd name="T27" fmla="*/ 209 h 649"/>
                    <a:gd name="T28" fmla="*/ 332 w 743"/>
                    <a:gd name="T29" fmla="*/ 80 h 649"/>
                    <a:gd name="connsiteX0" fmla="*/ 4417 w 9936"/>
                    <a:gd name="connsiteY0" fmla="*/ 1134 h 10564"/>
                    <a:gd name="connsiteX1" fmla="*/ 4417 w 9936"/>
                    <a:gd name="connsiteY1" fmla="*/ 1134 h 10564"/>
                    <a:gd name="connsiteX2" fmla="*/ 2573 w 9936"/>
                    <a:gd name="connsiteY2" fmla="*/ 9 h 10564"/>
                    <a:gd name="connsiteX3" fmla="*/ 3 w 9936"/>
                    <a:gd name="connsiteY3" fmla="*/ 3491 h 10564"/>
                    <a:gd name="connsiteX4" fmla="*/ 1429 w 9936"/>
                    <a:gd name="connsiteY4" fmla="*/ 5648 h 10564"/>
                    <a:gd name="connsiteX5" fmla="*/ 1578 w 9936"/>
                    <a:gd name="connsiteY5" fmla="*/ 7898 h 10564"/>
                    <a:gd name="connsiteX6" fmla="*/ 1954 w 9936"/>
                    <a:gd name="connsiteY6" fmla="*/ 9131 h 10564"/>
                    <a:gd name="connsiteX7" fmla="*/ 2277 w 9936"/>
                    <a:gd name="connsiteY7" fmla="*/ 9084 h 10564"/>
                    <a:gd name="connsiteX8" fmla="*/ 3750 w 9936"/>
                    <a:gd name="connsiteY8" fmla="*/ 10564 h 10564"/>
                    <a:gd name="connsiteX9" fmla="*/ 4283 w 9936"/>
                    <a:gd name="connsiteY9" fmla="*/ 9300 h 10564"/>
                    <a:gd name="connsiteX10" fmla="*/ 3664 w 9936"/>
                    <a:gd name="connsiteY10" fmla="*/ 8499 h 10564"/>
                    <a:gd name="connsiteX11" fmla="*/ 5036 w 9936"/>
                    <a:gd name="connsiteY11" fmla="*/ 6280 h 10564"/>
                    <a:gd name="connsiteX12" fmla="*/ 6032 w 9936"/>
                    <a:gd name="connsiteY12" fmla="*/ 7420 h 10564"/>
                    <a:gd name="connsiteX13" fmla="*/ 9936 w 9936"/>
                    <a:gd name="connsiteY13" fmla="*/ 3121 h 10564"/>
                    <a:gd name="connsiteX14" fmla="*/ 4417 w 9936"/>
                    <a:gd name="connsiteY14" fmla="*/ 1134 h 10564"/>
                    <a:gd name="connsiteX0" fmla="*/ 4444 w 9999"/>
                    <a:gd name="connsiteY0" fmla="*/ 1073 h 10000"/>
                    <a:gd name="connsiteX1" fmla="*/ 4444 w 9999"/>
                    <a:gd name="connsiteY1" fmla="*/ 1073 h 10000"/>
                    <a:gd name="connsiteX2" fmla="*/ 2589 w 9999"/>
                    <a:gd name="connsiteY2" fmla="*/ 9 h 10000"/>
                    <a:gd name="connsiteX3" fmla="*/ 2 w 9999"/>
                    <a:gd name="connsiteY3" fmla="*/ 3305 h 10000"/>
                    <a:gd name="connsiteX4" fmla="*/ 1437 w 9999"/>
                    <a:gd name="connsiteY4" fmla="*/ 5346 h 10000"/>
                    <a:gd name="connsiteX5" fmla="*/ 1587 w 9999"/>
                    <a:gd name="connsiteY5" fmla="*/ 7476 h 10000"/>
                    <a:gd name="connsiteX6" fmla="*/ 1966 w 9999"/>
                    <a:gd name="connsiteY6" fmla="*/ 8644 h 10000"/>
                    <a:gd name="connsiteX7" fmla="*/ 2649 w 9999"/>
                    <a:gd name="connsiteY7" fmla="*/ 9497 h 10000"/>
                    <a:gd name="connsiteX8" fmla="*/ 3773 w 9999"/>
                    <a:gd name="connsiteY8" fmla="*/ 10000 h 10000"/>
                    <a:gd name="connsiteX9" fmla="*/ 4310 w 9999"/>
                    <a:gd name="connsiteY9" fmla="*/ 8803 h 10000"/>
                    <a:gd name="connsiteX10" fmla="*/ 3687 w 9999"/>
                    <a:gd name="connsiteY10" fmla="*/ 8045 h 10000"/>
                    <a:gd name="connsiteX11" fmla="*/ 5067 w 9999"/>
                    <a:gd name="connsiteY11" fmla="*/ 5945 h 10000"/>
                    <a:gd name="connsiteX12" fmla="*/ 6070 w 9999"/>
                    <a:gd name="connsiteY12" fmla="*/ 7024 h 10000"/>
                    <a:gd name="connsiteX13" fmla="*/ 9999 w 9999"/>
                    <a:gd name="connsiteY13" fmla="*/ 2954 h 10000"/>
                    <a:gd name="connsiteX14" fmla="*/ 4444 w 9999"/>
                    <a:gd name="connsiteY14" fmla="*/ 1073 h 10000"/>
                    <a:gd name="connsiteX0" fmla="*/ 4444 w 10000"/>
                    <a:gd name="connsiteY0" fmla="*/ 1073 h 10000"/>
                    <a:gd name="connsiteX1" fmla="*/ 4444 w 10000"/>
                    <a:gd name="connsiteY1" fmla="*/ 1073 h 10000"/>
                    <a:gd name="connsiteX2" fmla="*/ 2589 w 10000"/>
                    <a:gd name="connsiteY2" fmla="*/ 9 h 10000"/>
                    <a:gd name="connsiteX3" fmla="*/ 2 w 10000"/>
                    <a:gd name="connsiteY3" fmla="*/ 3305 h 10000"/>
                    <a:gd name="connsiteX4" fmla="*/ 1437 w 10000"/>
                    <a:gd name="connsiteY4" fmla="*/ 5346 h 10000"/>
                    <a:gd name="connsiteX5" fmla="*/ 1587 w 10000"/>
                    <a:gd name="connsiteY5" fmla="*/ 7476 h 10000"/>
                    <a:gd name="connsiteX6" fmla="*/ 1906 w 10000"/>
                    <a:gd name="connsiteY6" fmla="*/ 9286 h 10000"/>
                    <a:gd name="connsiteX7" fmla="*/ 2649 w 10000"/>
                    <a:gd name="connsiteY7" fmla="*/ 9497 h 10000"/>
                    <a:gd name="connsiteX8" fmla="*/ 3773 w 10000"/>
                    <a:gd name="connsiteY8" fmla="*/ 10000 h 10000"/>
                    <a:gd name="connsiteX9" fmla="*/ 4310 w 10000"/>
                    <a:gd name="connsiteY9" fmla="*/ 8803 h 10000"/>
                    <a:gd name="connsiteX10" fmla="*/ 3687 w 10000"/>
                    <a:gd name="connsiteY10" fmla="*/ 8045 h 10000"/>
                    <a:gd name="connsiteX11" fmla="*/ 5068 w 10000"/>
                    <a:gd name="connsiteY11" fmla="*/ 5945 h 10000"/>
                    <a:gd name="connsiteX12" fmla="*/ 6071 w 10000"/>
                    <a:gd name="connsiteY12" fmla="*/ 7024 h 10000"/>
                    <a:gd name="connsiteX13" fmla="*/ 10000 w 10000"/>
                    <a:gd name="connsiteY13" fmla="*/ 2954 h 10000"/>
                    <a:gd name="connsiteX14" fmla="*/ 4444 w 10000"/>
                    <a:gd name="connsiteY14" fmla="*/ 1073 h 10000"/>
                    <a:gd name="connsiteX0" fmla="*/ 4444 w 10000"/>
                    <a:gd name="connsiteY0" fmla="*/ 1073 h 10000"/>
                    <a:gd name="connsiteX1" fmla="*/ 4444 w 10000"/>
                    <a:gd name="connsiteY1" fmla="*/ 1073 h 10000"/>
                    <a:gd name="connsiteX2" fmla="*/ 2589 w 10000"/>
                    <a:gd name="connsiteY2" fmla="*/ 9 h 10000"/>
                    <a:gd name="connsiteX3" fmla="*/ 2 w 10000"/>
                    <a:gd name="connsiteY3" fmla="*/ 3305 h 10000"/>
                    <a:gd name="connsiteX4" fmla="*/ 1437 w 10000"/>
                    <a:gd name="connsiteY4" fmla="*/ 5346 h 10000"/>
                    <a:gd name="connsiteX5" fmla="*/ 1587 w 10000"/>
                    <a:gd name="connsiteY5" fmla="*/ 7476 h 10000"/>
                    <a:gd name="connsiteX6" fmla="*/ 2204 w 10000"/>
                    <a:gd name="connsiteY6" fmla="*/ 9094 h 10000"/>
                    <a:gd name="connsiteX7" fmla="*/ 2649 w 10000"/>
                    <a:gd name="connsiteY7" fmla="*/ 9497 h 10000"/>
                    <a:gd name="connsiteX8" fmla="*/ 3773 w 10000"/>
                    <a:gd name="connsiteY8" fmla="*/ 10000 h 10000"/>
                    <a:gd name="connsiteX9" fmla="*/ 4310 w 10000"/>
                    <a:gd name="connsiteY9" fmla="*/ 8803 h 10000"/>
                    <a:gd name="connsiteX10" fmla="*/ 3687 w 10000"/>
                    <a:gd name="connsiteY10" fmla="*/ 8045 h 10000"/>
                    <a:gd name="connsiteX11" fmla="*/ 5068 w 10000"/>
                    <a:gd name="connsiteY11" fmla="*/ 5945 h 10000"/>
                    <a:gd name="connsiteX12" fmla="*/ 6071 w 10000"/>
                    <a:gd name="connsiteY12" fmla="*/ 7024 h 10000"/>
                    <a:gd name="connsiteX13" fmla="*/ 10000 w 10000"/>
                    <a:gd name="connsiteY13" fmla="*/ 2954 h 10000"/>
                    <a:gd name="connsiteX14" fmla="*/ 4444 w 10000"/>
                    <a:gd name="connsiteY14" fmla="*/ 1073 h 10000"/>
                    <a:gd name="connsiteX0" fmla="*/ 4444 w 10000"/>
                    <a:gd name="connsiteY0" fmla="*/ 1073 h 10000"/>
                    <a:gd name="connsiteX1" fmla="*/ 4444 w 10000"/>
                    <a:gd name="connsiteY1" fmla="*/ 1073 h 10000"/>
                    <a:gd name="connsiteX2" fmla="*/ 2589 w 10000"/>
                    <a:gd name="connsiteY2" fmla="*/ 9 h 10000"/>
                    <a:gd name="connsiteX3" fmla="*/ 2 w 10000"/>
                    <a:gd name="connsiteY3" fmla="*/ 3305 h 10000"/>
                    <a:gd name="connsiteX4" fmla="*/ 1437 w 10000"/>
                    <a:gd name="connsiteY4" fmla="*/ 5346 h 10000"/>
                    <a:gd name="connsiteX5" fmla="*/ 1587 w 10000"/>
                    <a:gd name="connsiteY5" fmla="*/ 7476 h 10000"/>
                    <a:gd name="connsiteX6" fmla="*/ 2085 w 10000"/>
                    <a:gd name="connsiteY6" fmla="*/ 8902 h 10000"/>
                    <a:gd name="connsiteX7" fmla="*/ 2649 w 10000"/>
                    <a:gd name="connsiteY7" fmla="*/ 9497 h 10000"/>
                    <a:gd name="connsiteX8" fmla="*/ 3773 w 10000"/>
                    <a:gd name="connsiteY8" fmla="*/ 10000 h 10000"/>
                    <a:gd name="connsiteX9" fmla="*/ 4310 w 10000"/>
                    <a:gd name="connsiteY9" fmla="*/ 8803 h 10000"/>
                    <a:gd name="connsiteX10" fmla="*/ 3687 w 10000"/>
                    <a:gd name="connsiteY10" fmla="*/ 8045 h 10000"/>
                    <a:gd name="connsiteX11" fmla="*/ 5068 w 10000"/>
                    <a:gd name="connsiteY11" fmla="*/ 5945 h 10000"/>
                    <a:gd name="connsiteX12" fmla="*/ 6071 w 10000"/>
                    <a:gd name="connsiteY12" fmla="*/ 7024 h 10000"/>
                    <a:gd name="connsiteX13" fmla="*/ 10000 w 10000"/>
                    <a:gd name="connsiteY13" fmla="*/ 2954 h 10000"/>
                    <a:gd name="connsiteX14" fmla="*/ 4444 w 10000"/>
                    <a:gd name="connsiteY14" fmla="*/ 1073 h 10000"/>
                    <a:gd name="connsiteX0" fmla="*/ 4444 w 10000"/>
                    <a:gd name="connsiteY0" fmla="*/ 1073 h 10000"/>
                    <a:gd name="connsiteX1" fmla="*/ 4444 w 10000"/>
                    <a:gd name="connsiteY1" fmla="*/ 1073 h 10000"/>
                    <a:gd name="connsiteX2" fmla="*/ 2589 w 10000"/>
                    <a:gd name="connsiteY2" fmla="*/ 9 h 10000"/>
                    <a:gd name="connsiteX3" fmla="*/ 2 w 10000"/>
                    <a:gd name="connsiteY3" fmla="*/ 3305 h 10000"/>
                    <a:gd name="connsiteX4" fmla="*/ 1437 w 10000"/>
                    <a:gd name="connsiteY4" fmla="*/ 5346 h 10000"/>
                    <a:gd name="connsiteX5" fmla="*/ 1587 w 10000"/>
                    <a:gd name="connsiteY5" fmla="*/ 7476 h 10000"/>
                    <a:gd name="connsiteX6" fmla="*/ 2649 w 10000"/>
                    <a:gd name="connsiteY6" fmla="*/ 9497 h 10000"/>
                    <a:gd name="connsiteX7" fmla="*/ 3773 w 10000"/>
                    <a:gd name="connsiteY7" fmla="*/ 10000 h 10000"/>
                    <a:gd name="connsiteX8" fmla="*/ 4310 w 10000"/>
                    <a:gd name="connsiteY8" fmla="*/ 8803 h 10000"/>
                    <a:gd name="connsiteX9" fmla="*/ 3687 w 10000"/>
                    <a:gd name="connsiteY9" fmla="*/ 8045 h 10000"/>
                    <a:gd name="connsiteX10" fmla="*/ 5068 w 10000"/>
                    <a:gd name="connsiteY10" fmla="*/ 5945 h 10000"/>
                    <a:gd name="connsiteX11" fmla="*/ 6071 w 10000"/>
                    <a:gd name="connsiteY11" fmla="*/ 7024 h 10000"/>
                    <a:gd name="connsiteX12" fmla="*/ 10000 w 10000"/>
                    <a:gd name="connsiteY12" fmla="*/ 2954 h 10000"/>
                    <a:gd name="connsiteX13" fmla="*/ 4444 w 10000"/>
                    <a:gd name="connsiteY13" fmla="*/ 1073 h 10000"/>
                    <a:gd name="connsiteX0" fmla="*/ 4444 w 10000"/>
                    <a:gd name="connsiteY0" fmla="*/ 1073 h 10000"/>
                    <a:gd name="connsiteX1" fmla="*/ 4444 w 10000"/>
                    <a:gd name="connsiteY1" fmla="*/ 1073 h 10000"/>
                    <a:gd name="connsiteX2" fmla="*/ 2589 w 10000"/>
                    <a:gd name="connsiteY2" fmla="*/ 9 h 10000"/>
                    <a:gd name="connsiteX3" fmla="*/ 2 w 10000"/>
                    <a:gd name="connsiteY3" fmla="*/ 3305 h 10000"/>
                    <a:gd name="connsiteX4" fmla="*/ 1437 w 10000"/>
                    <a:gd name="connsiteY4" fmla="*/ 5346 h 10000"/>
                    <a:gd name="connsiteX5" fmla="*/ 1587 w 10000"/>
                    <a:gd name="connsiteY5" fmla="*/ 7476 h 10000"/>
                    <a:gd name="connsiteX6" fmla="*/ 3773 w 10000"/>
                    <a:gd name="connsiteY6" fmla="*/ 10000 h 10000"/>
                    <a:gd name="connsiteX7" fmla="*/ 4310 w 10000"/>
                    <a:gd name="connsiteY7" fmla="*/ 8803 h 10000"/>
                    <a:gd name="connsiteX8" fmla="*/ 3687 w 10000"/>
                    <a:gd name="connsiteY8" fmla="*/ 8045 h 10000"/>
                    <a:gd name="connsiteX9" fmla="*/ 5068 w 10000"/>
                    <a:gd name="connsiteY9" fmla="*/ 5945 h 10000"/>
                    <a:gd name="connsiteX10" fmla="*/ 6071 w 10000"/>
                    <a:gd name="connsiteY10" fmla="*/ 7024 h 10000"/>
                    <a:gd name="connsiteX11" fmla="*/ 10000 w 10000"/>
                    <a:gd name="connsiteY11" fmla="*/ 2954 h 10000"/>
                    <a:gd name="connsiteX12" fmla="*/ 4444 w 10000"/>
                    <a:gd name="connsiteY12" fmla="*/ 1073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000" h="10000">
                      <a:moveTo>
                        <a:pt x="4444" y="1073"/>
                      </a:moveTo>
                      <a:lnTo>
                        <a:pt x="4444" y="1073"/>
                      </a:lnTo>
                      <a:cubicBezTo>
                        <a:pt x="4255" y="767"/>
                        <a:pt x="3538" y="-94"/>
                        <a:pt x="2589" y="9"/>
                      </a:cubicBezTo>
                      <a:cubicBezTo>
                        <a:pt x="1384" y="96"/>
                        <a:pt x="97" y="1219"/>
                        <a:pt x="2" y="3305"/>
                      </a:cubicBezTo>
                      <a:cubicBezTo>
                        <a:pt x="-52" y="4938"/>
                        <a:pt x="1004" y="5289"/>
                        <a:pt x="1437" y="5346"/>
                      </a:cubicBezTo>
                      <a:cubicBezTo>
                        <a:pt x="1384" y="5842"/>
                        <a:pt x="1343" y="6616"/>
                        <a:pt x="1587" y="7476"/>
                      </a:cubicBezTo>
                      <a:cubicBezTo>
                        <a:pt x="1976" y="8252"/>
                        <a:pt x="3319" y="9779"/>
                        <a:pt x="3773" y="10000"/>
                      </a:cubicBezTo>
                      <a:cubicBezTo>
                        <a:pt x="4071" y="9445"/>
                        <a:pt x="4324" y="9129"/>
                        <a:pt x="4310" y="8803"/>
                      </a:cubicBezTo>
                      <a:cubicBezTo>
                        <a:pt x="4295" y="8478"/>
                        <a:pt x="3876" y="8847"/>
                        <a:pt x="3687" y="8045"/>
                      </a:cubicBezTo>
                      <a:cubicBezTo>
                        <a:pt x="3496" y="7272"/>
                        <a:pt x="4066" y="5697"/>
                        <a:pt x="5068" y="5945"/>
                      </a:cubicBezTo>
                      <a:cubicBezTo>
                        <a:pt x="6031" y="6207"/>
                        <a:pt x="6071" y="7024"/>
                        <a:pt x="6071" y="7024"/>
                      </a:cubicBezTo>
                      <a:cubicBezTo>
                        <a:pt x="9187" y="5492"/>
                        <a:pt x="10000" y="2954"/>
                        <a:pt x="10000" y="2954"/>
                      </a:cubicBezTo>
                      <a:cubicBezTo>
                        <a:pt x="7981" y="213"/>
                        <a:pt x="5502" y="708"/>
                        <a:pt x="4444" y="1073"/>
                      </a:cubicBezTo>
                    </a:path>
                  </a:pathLst>
                </a:custGeom>
                <a:solidFill>
                  <a:srgbClr val="C01818"/>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350"/>
                </a:p>
              </p:txBody>
            </p:sp>
          </p:grpSp>
          <p:sp>
            <p:nvSpPr>
              <p:cNvPr id="27" name="Freeform 556">
                <a:extLst>
                  <a:ext uri="{FF2B5EF4-FFF2-40B4-BE49-F238E27FC236}">
                    <a16:creationId xmlns:a16="http://schemas.microsoft.com/office/drawing/2014/main" xmlns="" id="{BEA8B851-D7E3-CD42-8E7D-445E875404CC}"/>
                  </a:ext>
                </a:extLst>
              </p:cNvPr>
              <p:cNvSpPr>
                <a:spLocks noChangeArrowheads="1"/>
              </p:cNvSpPr>
              <p:nvPr/>
            </p:nvSpPr>
            <p:spPr bwMode="auto">
              <a:xfrm flipH="1">
                <a:off x="5691182" y="1206962"/>
                <a:ext cx="516210" cy="646856"/>
              </a:xfrm>
              <a:custGeom>
                <a:avLst/>
                <a:gdLst>
                  <a:gd name="T0" fmla="*/ 708 w 716"/>
                  <a:gd name="T1" fmla="*/ 527 h 896"/>
                  <a:gd name="T2" fmla="*/ 708 w 716"/>
                  <a:gd name="T3" fmla="*/ 527 h 896"/>
                  <a:gd name="T4" fmla="*/ 694 w 716"/>
                  <a:gd name="T5" fmla="*/ 502 h 896"/>
                  <a:gd name="T6" fmla="*/ 694 w 716"/>
                  <a:gd name="T7" fmla="*/ 502 h 896"/>
                  <a:gd name="T8" fmla="*/ 652 w 716"/>
                  <a:gd name="T9" fmla="*/ 442 h 896"/>
                  <a:gd name="T10" fmla="*/ 624 w 716"/>
                  <a:gd name="T11" fmla="*/ 400 h 896"/>
                  <a:gd name="T12" fmla="*/ 662 w 716"/>
                  <a:gd name="T13" fmla="*/ 344 h 896"/>
                  <a:gd name="T14" fmla="*/ 659 w 716"/>
                  <a:gd name="T15" fmla="*/ 334 h 896"/>
                  <a:gd name="T16" fmla="*/ 521 w 716"/>
                  <a:gd name="T17" fmla="*/ 127 h 896"/>
                  <a:gd name="T18" fmla="*/ 204 w 716"/>
                  <a:gd name="T19" fmla="*/ 39 h 896"/>
                  <a:gd name="T20" fmla="*/ 3 w 716"/>
                  <a:gd name="T21" fmla="*/ 295 h 896"/>
                  <a:gd name="T22" fmla="*/ 35 w 716"/>
                  <a:gd name="T23" fmla="*/ 446 h 896"/>
                  <a:gd name="T24" fmla="*/ 56 w 716"/>
                  <a:gd name="T25" fmla="*/ 488 h 896"/>
                  <a:gd name="T26" fmla="*/ 95 w 716"/>
                  <a:gd name="T27" fmla="*/ 867 h 896"/>
                  <a:gd name="T28" fmla="*/ 91 w 716"/>
                  <a:gd name="T29" fmla="*/ 895 h 896"/>
                  <a:gd name="T30" fmla="*/ 468 w 716"/>
                  <a:gd name="T31" fmla="*/ 895 h 896"/>
                  <a:gd name="T32" fmla="*/ 479 w 716"/>
                  <a:gd name="T33" fmla="*/ 737 h 896"/>
                  <a:gd name="T34" fmla="*/ 599 w 716"/>
                  <a:gd name="T35" fmla="*/ 748 h 896"/>
                  <a:gd name="T36" fmla="*/ 634 w 716"/>
                  <a:gd name="T37" fmla="*/ 569 h 896"/>
                  <a:gd name="T38" fmla="*/ 694 w 716"/>
                  <a:gd name="T39" fmla="*/ 562 h 896"/>
                  <a:gd name="T40" fmla="*/ 712 w 716"/>
                  <a:gd name="T41" fmla="*/ 548 h 896"/>
                  <a:gd name="T42" fmla="*/ 708 w 716"/>
                  <a:gd name="T43" fmla="*/ 527 h 896"/>
                  <a:gd name="T44" fmla="*/ 599 w 716"/>
                  <a:gd name="T45" fmla="*/ 530 h 896"/>
                  <a:gd name="T46" fmla="*/ 599 w 716"/>
                  <a:gd name="T47" fmla="*/ 530 h 896"/>
                  <a:gd name="T48" fmla="*/ 567 w 716"/>
                  <a:gd name="T49" fmla="*/ 702 h 896"/>
                  <a:gd name="T50" fmla="*/ 437 w 716"/>
                  <a:gd name="T51" fmla="*/ 691 h 896"/>
                  <a:gd name="T52" fmla="*/ 430 w 716"/>
                  <a:gd name="T53" fmla="*/ 853 h 896"/>
                  <a:gd name="T54" fmla="*/ 141 w 716"/>
                  <a:gd name="T55" fmla="*/ 853 h 896"/>
                  <a:gd name="T56" fmla="*/ 91 w 716"/>
                  <a:gd name="T57" fmla="*/ 467 h 896"/>
                  <a:gd name="T58" fmla="*/ 70 w 716"/>
                  <a:gd name="T59" fmla="*/ 428 h 896"/>
                  <a:gd name="T60" fmla="*/ 46 w 716"/>
                  <a:gd name="T61" fmla="*/ 309 h 896"/>
                  <a:gd name="T62" fmla="*/ 243 w 716"/>
                  <a:gd name="T63" fmla="*/ 71 h 896"/>
                  <a:gd name="T64" fmla="*/ 490 w 716"/>
                  <a:gd name="T65" fmla="*/ 155 h 896"/>
                  <a:gd name="T66" fmla="*/ 616 w 716"/>
                  <a:gd name="T67" fmla="*/ 341 h 896"/>
                  <a:gd name="T68" fmla="*/ 571 w 716"/>
                  <a:gd name="T69" fmla="*/ 400 h 896"/>
                  <a:gd name="T70" fmla="*/ 581 w 716"/>
                  <a:gd name="T71" fmla="*/ 414 h 896"/>
                  <a:gd name="T72" fmla="*/ 581 w 716"/>
                  <a:gd name="T73" fmla="*/ 414 h 896"/>
                  <a:gd name="T74" fmla="*/ 655 w 716"/>
                  <a:gd name="T75" fmla="*/ 523 h 896"/>
                  <a:gd name="T76" fmla="*/ 613 w 716"/>
                  <a:gd name="T77" fmla="*/ 530 h 896"/>
                  <a:gd name="T78" fmla="*/ 613 w 716"/>
                  <a:gd name="T79" fmla="*/ 530 h 896"/>
                  <a:gd name="T80" fmla="*/ 599 w 716"/>
                  <a:gd name="T81" fmla="*/ 530 h 8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16" h="896">
                    <a:moveTo>
                      <a:pt x="708" y="527"/>
                    </a:moveTo>
                    <a:lnTo>
                      <a:pt x="708" y="527"/>
                    </a:lnTo>
                    <a:cubicBezTo>
                      <a:pt x="694" y="502"/>
                      <a:pt x="694" y="502"/>
                      <a:pt x="694" y="502"/>
                    </a:cubicBezTo>
                    <a:lnTo>
                      <a:pt x="694" y="502"/>
                    </a:lnTo>
                    <a:cubicBezTo>
                      <a:pt x="652" y="442"/>
                      <a:pt x="652" y="442"/>
                      <a:pt x="652" y="442"/>
                    </a:cubicBezTo>
                    <a:cubicBezTo>
                      <a:pt x="624" y="400"/>
                      <a:pt x="624" y="400"/>
                      <a:pt x="624" y="400"/>
                    </a:cubicBezTo>
                    <a:cubicBezTo>
                      <a:pt x="662" y="344"/>
                      <a:pt x="662" y="344"/>
                      <a:pt x="662" y="344"/>
                    </a:cubicBezTo>
                    <a:cubicBezTo>
                      <a:pt x="659" y="334"/>
                      <a:pt x="659" y="334"/>
                      <a:pt x="659" y="334"/>
                    </a:cubicBezTo>
                    <a:cubicBezTo>
                      <a:pt x="655" y="327"/>
                      <a:pt x="588" y="193"/>
                      <a:pt x="521" y="127"/>
                    </a:cubicBezTo>
                    <a:cubicBezTo>
                      <a:pt x="430" y="35"/>
                      <a:pt x="317" y="0"/>
                      <a:pt x="204" y="39"/>
                    </a:cubicBezTo>
                    <a:cubicBezTo>
                      <a:pt x="95" y="78"/>
                      <a:pt x="14" y="179"/>
                      <a:pt x="3" y="295"/>
                    </a:cubicBezTo>
                    <a:cubicBezTo>
                      <a:pt x="0" y="348"/>
                      <a:pt x="10" y="397"/>
                      <a:pt x="35" y="446"/>
                    </a:cubicBezTo>
                    <a:cubicBezTo>
                      <a:pt x="42" y="460"/>
                      <a:pt x="49" y="474"/>
                      <a:pt x="56" y="488"/>
                    </a:cubicBezTo>
                    <a:cubicBezTo>
                      <a:pt x="98" y="562"/>
                      <a:pt x="141" y="639"/>
                      <a:pt x="95" y="867"/>
                    </a:cubicBezTo>
                    <a:cubicBezTo>
                      <a:pt x="91" y="895"/>
                      <a:pt x="91" y="895"/>
                      <a:pt x="91" y="895"/>
                    </a:cubicBezTo>
                    <a:cubicBezTo>
                      <a:pt x="468" y="895"/>
                      <a:pt x="468" y="895"/>
                      <a:pt x="468" y="895"/>
                    </a:cubicBezTo>
                    <a:cubicBezTo>
                      <a:pt x="479" y="737"/>
                      <a:pt x="479" y="737"/>
                      <a:pt x="479" y="737"/>
                    </a:cubicBezTo>
                    <a:cubicBezTo>
                      <a:pt x="599" y="748"/>
                      <a:pt x="599" y="748"/>
                      <a:pt x="599" y="748"/>
                    </a:cubicBezTo>
                    <a:cubicBezTo>
                      <a:pt x="634" y="569"/>
                      <a:pt x="634" y="569"/>
                      <a:pt x="634" y="569"/>
                    </a:cubicBezTo>
                    <a:cubicBezTo>
                      <a:pt x="694" y="562"/>
                      <a:pt x="694" y="562"/>
                      <a:pt x="694" y="562"/>
                    </a:cubicBezTo>
                    <a:cubicBezTo>
                      <a:pt x="701" y="558"/>
                      <a:pt x="708" y="555"/>
                      <a:pt x="712" y="548"/>
                    </a:cubicBezTo>
                    <a:cubicBezTo>
                      <a:pt x="715" y="541"/>
                      <a:pt x="715" y="534"/>
                      <a:pt x="708" y="527"/>
                    </a:cubicBezTo>
                    <a:close/>
                    <a:moveTo>
                      <a:pt x="599" y="530"/>
                    </a:moveTo>
                    <a:lnTo>
                      <a:pt x="599" y="530"/>
                    </a:lnTo>
                    <a:cubicBezTo>
                      <a:pt x="567" y="702"/>
                      <a:pt x="567" y="702"/>
                      <a:pt x="567" y="702"/>
                    </a:cubicBezTo>
                    <a:cubicBezTo>
                      <a:pt x="437" y="691"/>
                      <a:pt x="437" y="691"/>
                      <a:pt x="437" y="691"/>
                    </a:cubicBezTo>
                    <a:cubicBezTo>
                      <a:pt x="430" y="853"/>
                      <a:pt x="430" y="853"/>
                      <a:pt x="430" y="853"/>
                    </a:cubicBezTo>
                    <a:cubicBezTo>
                      <a:pt x="141" y="853"/>
                      <a:pt x="141" y="853"/>
                      <a:pt x="141" y="853"/>
                    </a:cubicBezTo>
                    <a:cubicBezTo>
                      <a:pt x="183" y="625"/>
                      <a:pt x="134" y="541"/>
                      <a:pt x="91" y="467"/>
                    </a:cubicBezTo>
                    <a:cubicBezTo>
                      <a:pt x="84" y="453"/>
                      <a:pt x="77" y="442"/>
                      <a:pt x="70" y="428"/>
                    </a:cubicBezTo>
                    <a:cubicBezTo>
                      <a:pt x="53" y="390"/>
                      <a:pt x="46" y="351"/>
                      <a:pt x="46" y="309"/>
                    </a:cubicBezTo>
                    <a:cubicBezTo>
                      <a:pt x="49" y="197"/>
                      <a:pt x="134" y="99"/>
                      <a:pt x="243" y="71"/>
                    </a:cubicBezTo>
                    <a:cubicBezTo>
                      <a:pt x="356" y="46"/>
                      <a:pt x="440" y="106"/>
                      <a:pt x="490" y="155"/>
                    </a:cubicBezTo>
                    <a:cubicBezTo>
                      <a:pt x="542" y="207"/>
                      <a:pt x="599" y="309"/>
                      <a:pt x="616" y="341"/>
                    </a:cubicBezTo>
                    <a:cubicBezTo>
                      <a:pt x="571" y="400"/>
                      <a:pt x="571" y="400"/>
                      <a:pt x="571" y="400"/>
                    </a:cubicBezTo>
                    <a:cubicBezTo>
                      <a:pt x="581" y="414"/>
                      <a:pt x="581" y="414"/>
                      <a:pt x="581" y="414"/>
                    </a:cubicBezTo>
                    <a:lnTo>
                      <a:pt x="581" y="414"/>
                    </a:lnTo>
                    <a:cubicBezTo>
                      <a:pt x="655" y="523"/>
                      <a:pt x="655" y="523"/>
                      <a:pt x="655" y="523"/>
                    </a:cubicBezTo>
                    <a:cubicBezTo>
                      <a:pt x="613" y="530"/>
                      <a:pt x="613" y="530"/>
                      <a:pt x="613" y="530"/>
                    </a:cubicBezTo>
                    <a:lnTo>
                      <a:pt x="613" y="530"/>
                    </a:lnTo>
                    <a:lnTo>
                      <a:pt x="599" y="530"/>
                    </a:lnTo>
                    <a:close/>
                  </a:path>
                </a:pathLst>
              </a:custGeom>
              <a:solidFill>
                <a:srgbClr val="C01818"/>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350"/>
              </a:p>
            </p:txBody>
          </p:sp>
        </p:grpSp>
        <p:sp>
          <p:nvSpPr>
            <p:cNvPr id="21" name="Freeform 1048">
              <a:extLst>
                <a:ext uri="{FF2B5EF4-FFF2-40B4-BE49-F238E27FC236}">
                  <a16:creationId xmlns:a16="http://schemas.microsoft.com/office/drawing/2014/main" xmlns="" id="{C7BD55C7-032D-7C46-9517-72EBE2F4A18F}"/>
                </a:ext>
              </a:extLst>
            </p:cNvPr>
            <p:cNvSpPr>
              <a:spLocks noChangeArrowheads="1"/>
            </p:cNvSpPr>
            <p:nvPr/>
          </p:nvSpPr>
          <p:spPr bwMode="auto">
            <a:xfrm flipH="1">
              <a:off x="6387899" y="1509493"/>
              <a:ext cx="379919" cy="393329"/>
            </a:xfrm>
            <a:custGeom>
              <a:avLst/>
              <a:gdLst>
                <a:gd name="T0" fmla="*/ 334 w 376"/>
                <a:gd name="T1" fmla="*/ 197 h 388"/>
                <a:gd name="T2" fmla="*/ 334 w 376"/>
                <a:gd name="T3" fmla="*/ 197 h 388"/>
                <a:gd name="T4" fmla="*/ 187 w 376"/>
                <a:gd name="T5" fmla="*/ 345 h 388"/>
                <a:gd name="T6" fmla="*/ 45 w 376"/>
                <a:gd name="T7" fmla="*/ 197 h 388"/>
                <a:gd name="T8" fmla="*/ 195 w 376"/>
                <a:gd name="T9" fmla="*/ 45 h 388"/>
                <a:gd name="T10" fmla="*/ 289 w 376"/>
                <a:gd name="T11" fmla="*/ 76 h 388"/>
                <a:gd name="T12" fmla="*/ 251 w 376"/>
                <a:gd name="T13" fmla="*/ 76 h 388"/>
                <a:gd name="T14" fmla="*/ 251 w 376"/>
                <a:gd name="T15" fmla="*/ 121 h 388"/>
                <a:gd name="T16" fmla="*/ 367 w 376"/>
                <a:gd name="T17" fmla="*/ 121 h 388"/>
                <a:gd name="T18" fmla="*/ 367 w 376"/>
                <a:gd name="T19" fmla="*/ 4 h 388"/>
                <a:gd name="T20" fmla="*/ 322 w 376"/>
                <a:gd name="T21" fmla="*/ 4 h 388"/>
                <a:gd name="T22" fmla="*/ 322 w 376"/>
                <a:gd name="T23" fmla="*/ 49 h 388"/>
                <a:gd name="T24" fmla="*/ 195 w 376"/>
                <a:gd name="T25" fmla="*/ 0 h 388"/>
                <a:gd name="T26" fmla="*/ 0 w 376"/>
                <a:gd name="T27" fmla="*/ 197 h 388"/>
                <a:gd name="T28" fmla="*/ 187 w 376"/>
                <a:gd name="T29" fmla="*/ 387 h 388"/>
                <a:gd name="T30" fmla="*/ 375 w 376"/>
                <a:gd name="T31" fmla="*/ 197 h 388"/>
                <a:gd name="T32" fmla="*/ 334 w 376"/>
                <a:gd name="T33" fmla="*/ 197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76" h="388">
                  <a:moveTo>
                    <a:pt x="334" y="197"/>
                  </a:moveTo>
                  <a:lnTo>
                    <a:pt x="334" y="197"/>
                  </a:lnTo>
                  <a:cubicBezTo>
                    <a:pt x="334" y="277"/>
                    <a:pt x="266" y="345"/>
                    <a:pt x="187" y="345"/>
                  </a:cubicBezTo>
                  <a:cubicBezTo>
                    <a:pt x="109" y="345"/>
                    <a:pt x="45" y="277"/>
                    <a:pt x="45" y="197"/>
                  </a:cubicBezTo>
                  <a:cubicBezTo>
                    <a:pt x="45" y="114"/>
                    <a:pt x="113" y="45"/>
                    <a:pt x="195" y="45"/>
                  </a:cubicBezTo>
                  <a:cubicBezTo>
                    <a:pt x="229" y="45"/>
                    <a:pt x="262" y="57"/>
                    <a:pt x="289" y="76"/>
                  </a:cubicBezTo>
                  <a:cubicBezTo>
                    <a:pt x="251" y="76"/>
                    <a:pt x="251" y="76"/>
                    <a:pt x="251" y="76"/>
                  </a:cubicBezTo>
                  <a:cubicBezTo>
                    <a:pt x="251" y="121"/>
                    <a:pt x="251" y="121"/>
                    <a:pt x="251" y="121"/>
                  </a:cubicBezTo>
                  <a:cubicBezTo>
                    <a:pt x="367" y="121"/>
                    <a:pt x="367" y="121"/>
                    <a:pt x="367" y="121"/>
                  </a:cubicBezTo>
                  <a:cubicBezTo>
                    <a:pt x="367" y="4"/>
                    <a:pt x="367" y="4"/>
                    <a:pt x="367" y="4"/>
                  </a:cubicBezTo>
                  <a:cubicBezTo>
                    <a:pt x="322" y="4"/>
                    <a:pt x="322" y="4"/>
                    <a:pt x="322" y="4"/>
                  </a:cubicBezTo>
                  <a:cubicBezTo>
                    <a:pt x="322" y="49"/>
                    <a:pt x="322" y="49"/>
                    <a:pt x="322" y="49"/>
                  </a:cubicBezTo>
                  <a:cubicBezTo>
                    <a:pt x="289" y="19"/>
                    <a:pt x="244" y="0"/>
                    <a:pt x="195" y="0"/>
                  </a:cubicBezTo>
                  <a:cubicBezTo>
                    <a:pt x="86" y="0"/>
                    <a:pt x="0" y="87"/>
                    <a:pt x="0" y="197"/>
                  </a:cubicBezTo>
                  <a:cubicBezTo>
                    <a:pt x="0" y="303"/>
                    <a:pt x="83" y="387"/>
                    <a:pt x="187" y="387"/>
                  </a:cubicBezTo>
                  <a:cubicBezTo>
                    <a:pt x="292" y="387"/>
                    <a:pt x="375" y="303"/>
                    <a:pt x="375" y="197"/>
                  </a:cubicBezTo>
                  <a:lnTo>
                    <a:pt x="334" y="197"/>
                  </a:lnTo>
                </a:path>
              </a:pathLst>
            </a:custGeom>
            <a:solidFill>
              <a:srgbClr val="C01818"/>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350"/>
            </a:p>
          </p:txBody>
        </p:sp>
        <p:sp>
          <p:nvSpPr>
            <p:cNvPr id="22" name="Oval 21">
              <a:extLst>
                <a:ext uri="{FF2B5EF4-FFF2-40B4-BE49-F238E27FC236}">
                  <a16:creationId xmlns:a16="http://schemas.microsoft.com/office/drawing/2014/main" xmlns="" id="{A06B5BCD-7B80-AD43-8EC8-B9D6820D2A9D}"/>
                </a:ext>
              </a:extLst>
            </p:cNvPr>
            <p:cNvSpPr/>
            <p:nvPr/>
          </p:nvSpPr>
          <p:spPr>
            <a:xfrm>
              <a:off x="4954987" y="1770183"/>
              <a:ext cx="217727" cy="217727"/>
            </a:xfrm>
            <a:prstGeom prst="ellipse">
              <a:avLst/>
            </a:prstGeom>
            <a:solidFill>
              <a:schemeClr val="bg1"/>
            </a:solidFill>
            <a:ln w="25400" cap="flat" cmpd="sng" algn="ctr">
              <a:solidFill>
                <a:schemeClr val="bg2"/>
              </a:solidFill>
              <a:prstDash val="solid"/>
              <a:miter lim="800000"/>
              <a:headEnd type="none" w="med" len="med"/>
              <a:tailEnd type="none" w="med" len="med"/>
            </a:ln>
            <a:effectLst/>
          </p:spPr>
          <p:txBody>
            <a:bodyPr vert="horz" wrap="square" lIns="91429" tIns="45715" rIns="91429" bIns="45715"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000" dirty="0" err="1">
                <a:solidFill>
                  <a:schemeClr val="bg1"/>
                </a:solidFill>
                <a:latin typeface="Arial" panose="020B0604020202020204" pitchFamily="34" charset="0"/>
                <a:cs typeface="Arial" panose="020B0604020202020204" pitchFamily="34" charset="0"/>
              </a:endParaRPr>
            </a:p>
          </p:txBody>
        </p:sp>
        <p:grpSp>
          <p:nvGrpSpPr>
            <p:cNvPr id="23" name="Group 22">
              <a:extLst>
                <a:ext uri="{FF2B5EF4-FFF2-40B4-BE49-F238E27FC236}">
                  <a16:creationId xmlns:a16="http://schemas.microsoft.com/office/drawing/2014/main" xmlns="" id="{23B56BFD-E0C7-5647-8023-6F403E3AF6FD}"/>
                </a:ext>
              </a:extLst>
            </p:cNvPr>
            <p:cNvGrpSpPr/>
            <p:nvPr/>
          </p:nvGrpSpPr>
          <p:grpSpPr>
            <a:xfrm>
              <a:off x="5055924" y="1810872"/>
              <a:ext cx="26090" cy="142728"/>
              <a:chOff x="1098740" y="3532924"/>
              <a:chExt cx="82023" cy="448724"/>
            </a:xfrm>
          </p:grpSpPr>
          <p:sp>
            <p:nvSpPr>
              <p:cNvPr id="24" name="Freeform 735">
                <a:extLst>
                  <a:ext uri="{FF2B5EF4-FFF2-40B4-BE49-F238E27FC236}">
                    <a16:creationId xmlns:a16="http://schemas.microsoft.com/office/drawing/2014/main" xmlns="" id="{511481BD-754D-154E-8B24-A86879278794}"/>
                  </a:ext>
                </a:extLst>
              </p:cNvPr>
              <p:cNvSpPr>
                <a:spLocks noChangeArrowheads="1"/>
              </p:cNvSpPr>
              <p:nvPr/>
            </p:nvSpPr>
            <p:spPr bwMode="auto">
              <a:xfrm>
                <a:off x="1098740" y="3532924"/>
                <a:ext cx="82023" cy="323275"/>
              </a:xfrm>
              <a:custGeom>
                <a:avLst/>
                <a:gdLst>
                  <a:gd name="T0" fmla="*/ 70 w 75"/>
                  <a:gd name="T1" fmla="*/ 293 h 294"/>
                  <a:gd name="T2" fmla="*/ 74 w 75"/>
                  <a:gd name="T3" fmla="*/ 0 h 294"/>
                  <a:gd name="T4" fmla="*/ 0 w 75"/>
                  <a:gd name="T5" fmla="*/ 0 h 294"/>
                  <a:gd name="T6" fmla="*/ 8 w 75"/>
                  <a:gd name="T7" fmla="*/ 293 h 294"/>
                  <a:gd name="T8" fmla="*/ 70 w 75"/>
                  <a:gd name="T9" fmla="*/ 293 h 294"/>
                </a:gdLst>
                <a:ahLst/>
                <a:cxnLst>
                  <a:cxn ang="0">
                    <a:pos x="T0" y="T1"/>
                  </a:cxn>
                  <a:cxn ang="0">
                    <a:pos x="T2" y="T3"/>
                  </a:cxn>
                  <a:cxn ang="0">
                    <a:pos x="T4" y="T5"/>
                  </a:cxn>
                  <a:cxn ang="0">
                    <a:pos x="T6" y="T7"/>
                  </a:cxn>
                  <a:cxn ang="0">
                    <a:pos x="T8" y="T9"/>
                  </a:cxn>
                </a:cxnLst>
                <a:rect l="0" t="0" r="r" b="b"/>
                <a:pathLst>
                  <a:path w="75" h="294">
                    <a:moveTo>
                      <a:pt x="70" y="293"/>
                    </a:moveTo>
                    <a:lnTo>
                      <a:pt x="74" y="0"/>
                    </a:lnTo>
                    <a:lnTo>
                      <a:pt x="0" y="0"/>
                    </a:lnTo>
                    <a:lnTo>
                      <a:pt x="8" y="293"/>
                    </a:lnTo>
                    <a:lnTo>
                      <a:pt x="70" y="293"/>
                    </a:lnTo>
                  </a:path>
                </a:pathLst>
              </a:custGeom>
              <a:solidFill>
                <a:srgbClr val="C01818"/>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350"/>
              </a:p>
            </p:txBody>
          </p:sp>
          <p:sp>
            <p:nvSpPr>
              <p:cNvPr id="25" name="Freeform 736">
                <a:extLst>
                  <a:ext uri="{FF2B5EF4-FFF2-40B4-BE49-F238E27FC236}">
                    <a16:creationId xmlns:a16="http://schemas.microsoft.com/office/drawing/2014/main" xmlns="" id="{7EEA8FA3-6BDF-9748-846A-77879E68419C}"/>
                  </a:ext>
                </a:extLst>
              </p:cNvPr>
              <p:cNvSpPr>
                <a:spLocks noChangeArrowheads="1"/>
              </p:cNvSpPr>
              <p:nvPr/>
            </p:nvSpPr>
            <p:spPr bwMode="auto">
              <a:xfrm>
                <a:off x="1103563" y="3909272"/>
                <a:ext cx="77200" cy="72376"/>
              </a:xfrm>
              <a:custGeom>
                <a:avLst/>
                <a:gdLst>
                  <a:gd name="T0" fmla="*/ 0 w 71"/>
                  <a:gd name="T1" fmla="*/ 67 h 68"/>
                  <a:gd name="T2" fmla="*/ 70 w 71"/>
                  <a:gd name="T3" fmla="*/ 67 h 68"/>
                  <a:gd name="T4" fmla="*/ 70 w 71"/>
                  <a:gd name="T5" fmla="*/ 0 h 68"/>
                  <a:gd name="T6" fmla="*/ 0 w 71"/>
                  <a:gd name="T7" fmla="*/ 0 h 68"/>
                  <a:gd name="T8" fmla="*/ 0 w 71"/>
                  <a:gd name="T9" fmla="*/ 67 h 68"/>
                </a:gdLst>
                <a:ahLst/>
                <a:cxnLst>
                  <a:cxn ang="0">
                    <a:pos x="T0" y="T1"/>
                  </a:cxn>
                  <a:cxn ang="0">
                    <a:pos x="T2" y="T3"/>
                  </a:cxn>
                  <a:cxn ang="0">
                    <a:pos x="T4" y="T5"/>
                  </a:cxn>
                  <a:cxn ang="0">
                    <a:pos x="T6" y="T7"/>
                  </a:cxn>
                  <a:cxn ang="0">
                    <a:pos x="T8" y="T9"/>
                  </a:cxn>
                </a:cxnLst>
                <a:rect l="0" t="0" r="r" b="b"/>
                <a:pathLst>
                  <a:path w="71" h="68">
                    <a:moveTo>
                      <a:pt x="0" y="67"/>
                    </a:moveTo>
                    <a:lnTo>
                      <a:pt x="70" y="67"/>
                    </a:lnTo>
                    <a:lnTo>
                      <a:pt x="70" y="0"/>
                    </a:lnTo>
                    <a:lnTo>
                      <a:pt x="0" y="0"/>
                    </a:lnTo>
                    <a:lnTo>
                      <a:pt x="0" y="67"/>
                    </a:lnTo>
                  </a:path>
                </a:pathLst>
              </a:custGeom>
              <a:solidFill>
                <a:srgbClr val="C01818"/>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350"/>
              </a:p>
            </p:txBody>
          </p:sp>
        </p:grpSp>
      </p:grpSp>
    </p:spTree>
    <p:extLst>
      <p:ext uri="{BB962C8B-B14F-4D97-AF65-F5344CB8AC3E}">
        <p14:creationId xmlns:p14="http://schemas.microsoft.com/office/powerpoint/2010/main" val="3617409440"/>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4FD8933-1479-394E-AE59-E55D5C44D7E2}"/>
              </a:ext>
            </a:extLst>
          </p:cNvPr>
          <p:cNvSpPr>
            <a:spLocks noGrp="1"/>
          </p:cNvSpPr>
          <p:nvPr>
            <p:ph type="title"/>
          </p:nvPr>
        </p:nvSpPr>
        <p:spPr/>
        <p:txBody>
          <a:bodyPr/>
          <a:lstStyle/>
          <a:p>
            <a:r>
              <a:rPr lang="en-US" dirty="0"/>
              <a:t>SaaS Security—Access Control</a:t>
            </a:r>
          </a:p>
        </p:txBody>
      </p:sp>
      <p:grpSp>
        <p:nvGrpSpPr>
          <p:cNvPr id="10" name="Group 9">
            <a:extLst>
              <a:ext uri="{FF2B5EF4-FFF2-40B4-BE49-F238E27FC236}">
                <a16:creationId xmlns:a16="http://schemas.microsoft.com/office/drawing/2014/main" xmlns="" id="{EB572F41-1DF4-1E40-A7C4-FA949B3C0CCD}"/>
              </a:ext>
            </a:extLst>
          </p:cNvPr>
          <p:cNvGrpSpPr/>
          <p:nvPr/>
        </p:nvGrpSpPr>
        <p:grpSpPr>
          <a:xfrm>
            <a:off x="2715984" y="2684147"/>
            <a:ext cx="2528448" cy="2078614"/>
            <a:chOff x="196836" y="-18461"/>
            <a:chExt cx="2528448" cy="2078614"/>
          </a:xfrm>
        </p:grpSpPr>
        <p:sp>
          <p:nvSpPr>
            <p:cNvPr id="11" name="TextBox 10">
              <a:extLst>
                <a:ext uri="{FF2B5EF4-FFF2-40B4-BE49-F238E27FC236}">
                  <a16:creationId xmlns:a16="http://schemas.microsoft.com/office/drawing/2014/main" xmlns="" id="{BF224095-B071-9240-8DC0-FC11046BB483}"/>
                </a:ext>
              </a:extLst>
            </p:cNvPr>
            <p:cNvSpPr txBox="1"/>
            <p:nvPr/>
          </p:nvSpPr>
          <p:spPr>
            <a:xfrm>
              <a:off x="196836" y="644062"/>
              <a:ext cx="2528448" cy="1416091"/>
            </a:xfrm>
            <a:prstGeom prst="rect">
              <a:avLst/>
            </a:prstGeom>
          </p:spPr>
          <p:txBody>
            <a:bodyPr vert="horz" wrap="square" lIns="68580" tIns="34290" rIns="68580" bIns="34290" rtlCol="0">
              <a:noAutofit/>
            </a:bodyPr>
            <a:lstStyle/>
            <a:p>
              <a:pPr marL="171450" indent="-171450">
                <a:buClr>
                  <a:schemeClr val="bg2"/>
                </a:buClr>
                <a:buFont typeface="Wingdings" pitchFamily="2" charset="2"/>
                <a:buChar char="§"/>
              </a:pPr>
              <a:r>
                <a:rPr lang="en-US" sz="1200" dirty="0"/>
                <a:t>Access Control</a:t>
              </a:r>
            </a:p>
            <a:p>
              <a:pPr marL="445770" lvl="1" indent="-171450">
                <a:buClr>
                  <a:schemeClr val="bg2"/>
                </a:buClr>
                <a:buFont typeface="Wingdings" pitchFamily="2" charset="2"/>
                <a:buChar char="§"/>
              </a:pPr>
              <a:r>
                <a:rPr lang="en-US" sz="1100" dirty="0"/>
                <a:t>Yes/No</a:t>
              </a:r>
            </a:p>
            <a:p>
              <a:pPr marL="445770" lvl="1" indent="-171450">
                <a:buClr>
                  <a:schemeClr val="bg2"/>
                </a:buClr>
                <a:buFont typeface="Wingdings" pitchFamily="2" charset="2"/>
                <a:buChar char="§"/>
              </a:pPr>
              <a:r>
                <a:rPr lang="en-US" sz="1100" dirty="0"/>
                <a:t>Read-only</a:t>
              </a:r>
            </a:p>
            <a:p>
              <a:pPr marL="445770" lvl="1" indent="-171450">
                <a:buClr>
                  <a:schemeClr val="bg2"/>
                </a:buClr>
                <a:buFont typeface="Wingdings" pitchFamily="2" charset="2"/>
                <a:buChar char="§"/>
              </a:pPr>
              <a:r>
                <a:rPr lang="en-US" sz="1100" dirty="0"/>
                <a:t>DRM on download</a:t>
              </a:r>
            </a:p>
            <a:p>
              <a:pPr marL="171450" indent="-171450">
                <a:buClr>
                  <a:schemeClr val="bg2"/>
                </a:buClr>
                <a:buFont typeface="Wingdings" pitchFamily="2" charset="2"/>
                <a:buChar char="§"/>
              </a:pPr>
              <a:r>
                <a:rPr lang="en-US" sz="1200" dirty="0"/>
                <a:t>Example: Only managed device can access and download data</a:t>
              </a:r>
              <a:endParaRPr lang="en-US" sz="1200" dirty="0">
                <a:solidFill>
                  <a:schemeClr val="bg2"/>
                </a:solidFill>
              </a:endParaRPr>
            </a:p>
            <a:p>
              <a:pPr marL="171450" indent="-171450">
                <a:buFont typeface="Arial" panose="020B0604020202020204" pitchFamily="34" charset="0"/>
                <a:buChar char="•"/>
              </a:pPr>
              <a:endParaRPr lang="en-US" sz="1200" dirty="0">
                <a:solidFill>
                  <a:schemeClr val="bg2"/>
                </a:solidFill>
              </a:endParaRPr>
            </a:p>
          </p:txBody>
        </p:sp>
        <p:grpSp>
          <p:nvGrpSpPr>
            <p:cNvPr id="12" name="Group 11">
              <a:extLst>
                <a:ext uri="{FF2B5EF4-FFF2-40B4-BE49-F238E27FC236}">
                  <a16:creationId xmlns:a16="http://schemas.microsoft.com/office/drawing/2014/main" xmlns="" id="{03D470D8-2F31-F646-80BE-07A5A2645B4D}"/>
                </a:ext>
              </a:extLst>
            </p:cNvPr>
            <p:cNvGrpSpPr/>
            <p:nvPr/>
          </p:nvGrpSpPr>
          <p:grpSpPr>
            <a:xfrm>
              <a:off x="196837" y="-18461"/>
              <a:ext cx="2058626" cy="678009"/>
              <a:chOff x="196837" y="-18461"/>
              <a:chExt cx="2058626" cy="678009"/>
            </a:xfrm>
          </p:grpSpPr>
          <p:sp>
            <p:nvSpPr>
              <p:cNvPr id="13" name="Rectangle 12">
                <a:extLst>
                  <a:ext uri="{FF2B5EF4-FFF2-40B4-BE49-F238E27FC236}">
                    <a16:creationId xmlns:a16="http://schemas.microsoft.com/office/drawing/2014/main" xmlns="" id="{3EFA4D2A-B6F5-714B-9603-B871F1AF85DA}"/>
                  </a:ext>
                </a:extLst>
              </p:cNvPr>
              <p:cNvSpPr/>
              <p:nvPr/>
            </p:nvSpPr>
            <p:spPr>
              <a:xfrm>
                <a:off x="198063" y="53632"/>
                <a:ext cx="2057400" cy="566777"/>
              </a:xfrm>
              <a:prstGeom prst="rect">
                <a:avLst/>
              </a:prstGeom>
              <a:solidFill>
                <a:schemeClr val="accent1"/>
              </a:solidFill>
              <a:ln w="28575" cap="flat" cmpd="sng" algn="ctr">
                <a:noFill/>
                <a:prstDash val="solid"/>
                <a:miter lim="800000"/>
                <a:headEnd type="none" w="med" len="med"/>
                <a:tailEnd type="none" w="med" len="med"/>
              </a:ln>
              <a:effectLst/>
            </p:spPr>
            <p:txBody>
              <a:bodyPr vert="horz" wrap="square" lIns="68572" tIns="34286" rIns="68572" bIns="34286" numCol="1" rtlCol="0" anchor="ctr" anchorCtr="0" compatLnSpc="1">
                <a:prstTxWarp prst="textNoShape">
                  <a:avLst/>
                </a:prstTxWarp>
                <a:noAutofit/>
              </a:bodyPr>
              <a:lstStyle/>
              <a:p>
                <a:pPr algn="ctr" fontAlgn="base">
                  <a:lnSpc>
                    <a:spcPct val="90000"/>
                  </a:lnSpc>
                  <a:spcAft>
                    <a:spcPct val="0"/>
                  </a:spcAft>
                  <a:buClr>
                    <a:srgbClr val="0090D3"/>
                  </a:buClr>
                  <a:buSzPct val="90000"/>
                </a:pPr>
                <a:r>
                  <a:rPr lang="en-US" sz="2000" b="1" dirty="0">
                    <a:solidFill>
                      <a:srgbClr val="FFFFFF"/>
                    </a:solidFill>
                    <a:ea typeface="Calibri" charset="0"/>
                    <a:cs typeface="Calibri" charset="0"/>
                  </a:rPr>
                  <a:t>  </a:t>
                </a:r>
                <a:r>
                  <a:rPr lang="en-US" b="1" dirty="0">
                    <a:solidFill>
                      <a:srgbClr val="FFFFFF"/>
                    </a:solidFill>
                    <a:ea typeface="Calibri" charset="0"/>
                    <a:cs typeface="Calibri" charset="0"/>
                  </a:rPr>
                  <a:t>Control</a:t>
                </a:r>
                <a:endParaRPr lang="en-US" sz="2000" b="1" dirty="0">
                  <a:solidFill>
                    <a:srgbClr val="FFFFFF"/>
                  </a:solidFill>
                  <a:ea typeface="Calibri" charset="0"/>
                  <a:cs typeface="Calibri" charset="0"/>
                </a:endParaRPr>
              </a:p>
            </p:txBody>
          </p:sp>
          <p:grpSp>
            <p:nvGrpSpPr>
              <p:cNvPr id="14" name="Group 13">
                <a:extLst>
                  <a:ext uri="{FF2B5EF4-FFF2-40B4-BE49-F238E27FC236}">
                    <a16:creationId xmlns:a16="http://schemas.microsoft.com/office/drawing/2014/main" xmlns="" id="{394DD5B5-9D97-E246-A856-59C9CA680897}"/>
                  </a:ext>
                </a:extLst>
              </p:cNvPr>
              <p:cNvGrpSpPr/>
              <p:nvPr/>
            </p:nvGrpSpPr>
            <p:grpSpPr>
              <a:xfrm>
                <a:off x="196837" y="-18461"/>
                <a:ext cx="678009" cy="678009"/>
                <a:chOff x="7442200" y="4070350"/>
                <a:chExt cx="493713" cy="493713"/>
              </a:xfrm>
            </p:grpSpPr>
            <p:sp>
              <p:nvSpPr>
                <p:cNvPr id="15" name="Rectangle 334">
                  <a:extLst>
                    <a:ext uri="{FF2B5EF4-FFF2-40B4-BE49-F238E27FC236}">
                      <a16:creationId xmlns:a16="http://schemas.microsoft.com/office/drawing/2014/main" xmlns="" id="{7B173BBB-4CE0-CB4A-B1DC-65A435FDD9A1}"/>
                    </a:ext>
                  </a:extLst>
                </p:cNvPr>
                <p:cNvSpPr>
                  <a:spLocks noChangeArrowheads="1"/>
                </p:cNvSpPr>
                <p:nvPr/>
              </p:nvSpPr>
              <p:spPr bwMode="auto">
                <a:xfrm>
                  <a:off x="7442200" y="4070350"/>
                  <a:ext cx="493713"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16" name="Freeform 335">
                  <a:extLst>
                    <a:ext uri="{FF2B5EF4-FFF2-40B4-BE49-F238E27FC236}">
                      <a16:creationId xmlns:a16="http://schemas.microsoft.com/office/drawing/2014/main" xmlns="" id="{16BEDAA9-D490-CA4B-8862-3B346F86A261}"/>
                    </a:ext>
                  </a:extLst>
                </p:cNvPr>
                <p:cNvSpPr>
                  <a:spLocks noEditPoints="1"/>
                </p:cNvSpPr>
                <p:nvPr/>
              </p:nvSpPr>
              <p:spPr bwMode="auto">
                <a:xfrm>
                  <a:off x="7613331" y="4185071"/>
                  <a:ext cx="204788" cy="274638"/>
                </a:xfrm>
                <a:custGeom>
                  <a:avLst/>
                  <a:gdLst>
                    <a:gd name="T0" fmla="*/ 447 w 517"/>
                    <a:gd name="T1" fmla="*/ 271 h 692"/>
                    <a:gd name="T2" fmla="*/ 447 w 517"/>
                    <a:gd name="T3" fmla="*/ 189 h 692"/>
                    <a:gd name="T4" fmla="*/ 258 w 517"/>
                    <a:gd name="T5" fmla="*/ 0 h 692"/>
                    <a:gd name="T6" fmla="*/ 69 w 517"/>
                    <a:gd name="T7" fmla="*/ 189 h 692"/>
                    <a:gd name="T8" fmla="*/ 69 w 517"/>
                    <a:gd name="T9" fmla="*/ 271 h 692"/>
                    <a:gd name="T10" fmla="*/ 0 w 517"/>
                    <a:gd name="T11" fmla="*/ 271 h 692"/>
                    <a:gd name="T12" fmla="*/ 0 w 517"/>
                    <a:gd name="T13" fmla="*/ 692 h 692"/>
                    <a:gd name="T14" fmla="*/ 517 w 517"/>
                    <a:gd name="T15" fmla="*/ 692 h 692"/>
                    <a:gd name="T16" fmla="*/ 517 w 517"/>
                    <a:gd name="T17" fmla="*/ 271 h 692"/>
                    <a:gd name="T18" fmla="*/ 447 w 517"/>
                    <a:gd name="T19" fmla="*/ 271 h 692"/>
                    <a:gd name="T20" fmla="*/ 121 w 517"/>
                    <a:gd name="T21" fmla="*/ 189 h 692"/>
                    <a:gd name="T22" fmla="*/ 258 w 517"/>
                    <a:gd name="T23" fmla="*/ 51 h 692"/>
                    <a:gd name="T24" fmla="*/ 396 w 517"/>
                    <a:gd name="T25" fmla="*/ 189 h 692"/>
                    <a:gd name="T26" fmla="*/ 396 w 517"/>
                    <a:gd name="T27" fmla="*/ 271 h 692"/>
                    <a:gd name="T28" fmla="*/ 121 w 517"/>
                    <a:gd name="T29" fmla="*/ 271 h 692"/>
                    <a:gd name="T30" fmla="*/ 121 w 517"/>
                    <a:gd name="T31" fmla="*/ 189 h 692"/>
                    <a:gd name="T32" fmla="*/ 482 w 517"/>
                    <a:gd name="T33" fmla="*/ 658 h 692"/>
                    <a:gd name="T34" fmla="*/ 34 w 517"/>
                    <a:gd name="T35" fmla="*/ 658 h 692"/>
                    <a:gd name="T36" fmla="*/ 34 w 517"/>
                    <a:gd name="T37" fmla="*/ 306 h 692"/>
                    <a:gd name="T38" fmla="*/ 482 w 517"/>
                    <a:gd name="T39" fmla="*/ 306 h 692"/>
                    <a:gd name="T40" fmla="*/ 482 w 517"/>
                    <a:gd name="T41" fmla="*/ 658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17" h="692">
                      <a:moveTo>
                        <a:pt x="447" y="271"/>
                      </a:moveTo>
                      <a:cubicBezTo>
                        <a:pt x="447" y="189"/>
                        <a:pt x="447" y="189"/>
                        <a:pt x="447" y="189"/>
                      </a:cubicBezTo>
                      <a:cubicBezTo>
                        <a:pt x="447" y="85"/>
                        <a:pt x="362" y="0"/>
                        <a:pt x="258" y="0"/>
                      </a:cubicBezTo>
                      <a:cubicBezTo>
                        <a:pt x="154" y="0"/>
                        <a:pt x="69" y="85"/>
                        <a:pt x="69" y="189"/>
                      </a:cubicBezTo>
                      <a:cubicBezTo>
                        <a:pt x="69" y="271"/>
                        <a:pt x="69" y="271"/>
                        <a:pt x="69" y="271"/>
                      </a:cubicBezTo>
                      <a:cubicBezTo>
                        <a:pt x="0" y="271"/>
                        <a:pt x="0" y="271"/>
                        <a:pt x="0" y="271"/>
                      </a:cubicBezTo>
                      <a:cubicBezTo>
                        <a:pt x="0" y="692"/>
                        <a:pt x="0" y="692"/>
                        <a:pt x="0" y="692"/>
                      </a:cubicBezTo>
                      <a:cubicBezTo>
                        <a:pt x="517" y="692"/>
                        <a:pt x="517" y="692"/>
                        <a:pt x="517" y="692"/>
                      </a:cubicBezTo>
                      <a:cubicBezTo>
                        <a:pt x="517" y="271"/>
                        <a:pt x="517" y="271"/>
                        <a:pt x="517" y="271"/>
                      </a:cubicBezTo>
                      <a:cubicBezTo>
                        <a:pt x="447" y="271"/>
                        <a:pt x="447" y="271"/>
                        <a:pt x="447" y="271"/>
                      </a:cubicBezTo>
                      <a:moveTo>
                        <a:pt x="121" y="189"/>
                      </a:moveTo>
                      <a:cubicBezTo>
                        <a:pt x="121" y="113"/>
                        <a:pt x="182" y="51"/>
                        <a:pt x="258" y="51"/>
                      </a:cubicBezTo>
                      <a:cubicBezTo>
                        <a:pt x="334" y="51"/>
                        <a:pt x="396" y="113"/>
                        <a:pt x="396" y="189"/>
                      </a:cubicBezTo>
                      <a:cubicBezTo>
                        <a:pt x="396" y="271"/>
                        <a:pt x="396" y="271"/>
                        <a:pt x="396" y="271"/>
                      </a:cubicBezTo>
                      <a:cubicBezTo>
                        <a:pt x="121" y="271"/>
                        <a:pt x="121" y="271"/>
                        <a:pt x="121" y="271"/>
                      </a:cubicBezTo>
                      <a:cubicBezTo>
                        <a:pt x="121" y="189"/>
                        <a:pt x="121" y="189"/>
                        <a:pt x="121" y="189"/>
                      </a:cubicBezTo>
                      <a:moveTo>
                        <a:pt x="482" y="658"/>
                      </a:moveTo>
                      <a:cubicBezTo>
                        <a:pt x="34" y="658"/>
                        <a:pt x="34" y="658"/>
                        <a:pt x="34" y="658"/>
                      </a:cubicBezTo>
                      <a:cubicBezTo>
                        <a:pt x="34" y="306"/>
                        <a:pt x="34" y="306"/>
                        <a:pt x="34" y="306"/>
                      </a:cubicBezTo>
                      <a:cubicBezTo>
                        <a:pt x="482" y="306"/>
                        <a:pt x="482" y="306"/>
                        <a:pt x="482" y="306"/>
                      </a:cubicBezTo>
                      <a:cubicBezTo>
                        <a:pt x="482" y="658"/>
                        <a:pt x="482" y="658"/>
                        <a:pt x="482" y="658"/>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17" name="Freeform 337">
                  <a:extLst>
                    <a:ext uri="{FF2B5EF4-FFF2-40B4-BE49-F238E27FC236}">
                      <a16:creationId xmlns:a16="http://schemas.microsoft.com/office/drawing/2014/main" xmlns="" id="{0A5865E4-EA32-EF48-BB54-860DE2D94A11}"/>
                    </a:ext>
                  </a:extLst>
                </p:cNvPr>
                <p:cNvSpPr>
                  <a:spLocks/>
                </p:cNvSpPr>
                <p:nvPr/>
              </p:nvSpPr>
              <p:spPr bwMode="auto">
                <a:xfrm>
                  <a:off x="7935913" y="4391025"/>
                  <a:ext cx="0" cy="173038"/>
                </a:xfrm>
                <a:custGeom>
                  <a:avLst/>
                  <a:gdLst>
                    <a:gd name="T0" fmla="*/ 0 h 109"/>
                    <a:gd name="T1" fmla="*/ 109 h 109"/>
                    <a:gd name="T2" fmla="*/ 109 h 109"/>
                    <a:gd name="T3" fmla="*/ 0 h 109"/>
                  </a:gdLst>
                  <a:ahLst/>
                  <a:cxnLst>
                    <a:cxn ang="0">
                      <a:pos x="0" y="T0"/>
                    </a:cxn>
                    <a:cxn ang="0">
                      <a:pos x="0" y="T1"/>
                    </a:cxn>
                    <a:cxn ang="0">
                      <a:pos x="0" y="T2"/>
                    </a:cxn>
                    <a:cxn ang="0">
                      <a:pos x="0" y="T3"/>
                    </a:cxn>
                  </a:cxnLst>
                  <a:rect l="0" t="0" r="r" b="b"/>
                  <a:pathLst>
                    <a:path h="109">
                      <a:moveTo>
                        <a:pt x="0" y="0"/>
                      </a:moveTo>
                      <a:lnTo>
                        <a:pt x="0" y="109"/>
                      </a:lnTo>
                      <a:lnTo>
                        <a:pt x="0" y="109"/>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18" name="Freeform 339">
                  <a:extLst>
                    <a:ext uri="{FF2B5EF4-FFF2-40B4-BE49-F238E27FC236}">
                      <a16:creationId xmlns:a16="http://schemas.microsoft.com/office/drawing/2014/main" xmlns="" id="{6850D93D-30AE-7340-BABB-DB65BB48F909}"/>
                    </a:ext>
                  </a:extLst>
                </p:cNvPr>
                <p:cNvSpPr>
                  <a:spLocks noEditPoints="1"/>
                </p:cNvSpPr>
                <p:nvPr/>
              </p:nvSpPr>
              <p:spPr bwMode="auto">
                <a:xfrm>
                  <a:off x="7599363" y="4211638"/>
                  <a:ext cx="204788" cy="252413"/>
                </a:xfrm>
                <a:custGeom>
                  <a:avLst/>
                  <a:gdLst>
                    <a:gd name="T0" fmla="*/ 517 w 517"/>
                    <a:gd name="T1" fmla="*/ 637 h 637"/>
                    <a:gd name="T2" fmla="*/ 0 w 517"/>
                    <a:gd name="T3" fmla="*/ 637 h 637"/>
                    <a:gd name="T4" fmla="*/ 517 w 517"/>
                    <a:gd name="T5" fmla="*/ 637 h 637"/>
                    <a:gd name="T6" fmla="*/ 447 w 517"/>
                    <a:gd name="T7" fmla="*/ 132 h 637"/>
                    <a:gd name="T8" fmla="*/ 447 w 517"/>
                    <a:gd name="T9" fmla="*/ 134 h 637"/>
                    <a:gd name="T10" fmla="*/ 447 w 517"/>
                    <a:gd name="T11" fmla="*/ 132 h 637"/>
                    <a:gd name="T12" fmla="*/ 392 w 517"/>
                    <a:gd name="T13" fmla="*/ 0 h 637"/>
                    <a:gd name="T14" fmla="*/ 447 w 517"/>
                    <a:gd name="T15" fmla="*/ 132 h 637"/>
                    <a:gd name="T16" fmla="*/ 393 w 517"/>
                    <a:gd name="T17" fmla="*/ 1 h 637"/>
                    <a:gd name="T18" fmla="*/ 392 w 517"/>
                    <a:gd name="T19" fmla="*/ 0 h 6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7" h="637">
                      <a:moveTo>
                        <a:pt x="517" y="637"/>
                      </a:moveTo>
                      <a:cubicBezTo>
                        <a:pt x="0" y="637"/>
                        <a:pt x="0" y="637"/>
                        <a:pt x="0" y="637"/>
                      </a:cubicBezTo>
                      <a:cubicBezTo>
                        <a:pt x="517" y="637"/>
                        <a:pt x="517" y="637"/>
                        <a:pt x="517" y="637"/>
                      </a:cubicBezTo>
                      <a:moveTo>
                        <a:pt x="447" y="132"/>
                      </a:moveTo>
                      <a:cubicBezTo>
                        <a:pt x="447" y="133"/>
                        <a:pt x="447" y="133"/>
                        <a:pt x="447" y="134"/>
                      </a:cubicBezTo>
                      <a:cubicBezTo>
                        <a:pt x="447" y="133"/>
                        <a:pt x="447" y="133"/>
                        <a:pt x="447" y="132"/>
                      </a:cubicBezTo>
                      <a:moveTo>
                        <a:pt x="392" y="0"/>
                      </a:moveTo>
                      <a:cubicBezTo>
                        <a:pt x="426" y="34"/>
                        <a:pt x="447" y="81"/>
                        <a:pt x="447" y="132"/>
                      </a:cubicBezTo>
                      <a:cubicBezTo>
                        <a:pt x="447" y="81"/>
                        <a:pt x="426" y="35"/>
                        <a:pt x="393" y="1"/>
                      </a:cubicBezTo>
                      <a:cubicBezTo>
                        <a:pt x="392" y="0"/>
                        <a:pt x="392" y="0"/>
                        <a:pt x="392" y="0"/>
                      </a:cubicBezTo>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19" name="Freeform 340">
                  <a:extLst>
                    <a:ext uri="{FF2B5EF4-FFF2-40B4-BE49-F238E27FC236}">
                      <a16:creationId xmlns:a16="http://schemas.microsoft.com/office/drawing/2014/main" xmlns="" id="{5B964CDB-5165-0942-96DA-A7E28C4FF363}"/>
                    </a:ext>
                  </a:extLst>
                </p:cNvPr>
                <p:cNvSpPr>
                  <a:spLocks/>
                </p:cNvSpPr>
                <p:nvPr/>
              </p:nvSpPr>
              <p:spPr bwMode="auto">
                <a:xfrm>
                  <a:off x="7694293" y="4339058"/>
                  <a:ext cx="42863" cy="74613"/>
                </a:xfrm>
                <a:custGeom>
                  <a:avLst/>
                  <a:gdLst>
                    <a:gd name="T0" fmla="*/ 52 w 105"/>
                    <a:gd name="T1" fmla="*/ 0 h 186"/>
                    <a:gd name="T2" fmla="*/ 0 w 105"/>
                    <a:gd name="T3" fmla="*/ 53 h 186"/>
                    <a:gd name="T4" fmla="*/ 35 w 105"/>
                    <a:gd name="T5" fmla="*/ 102 h 186"/>
                    <a:gd name="T6" fmla="*/ 35 w 105"/>
                    <a:gd name="T7" fmla="*/ 186 h 186"/>
                    <a:gd name="T8" fmla="*/ 70 w 105"/>
                    <a:gd name="T9" fmla="*/ 186 h 186"/>
                    <a:gd name="T10" fmla="*/ 70 w 105"/>
                    <a:gd name="T11" fmla="*/ 102 h 186"/>
                    <a:gd name="T12" fmla="*/ 105 w 105"/>
                    <a:gd name="T13" fmla="*/ 53 h 186"/>
                    <a:gd name="T14" fmla="*/ 52 w 105"/>
                    <a:gd name="T15" fmla="*/ 0 h 1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186">
                      <a:moveTo>
                        <a:pt x="52" y="0"/>
                      </a:moveTo>
                      <a:cubicBezTo>
                        <a:pt x="23" y="0"/>
                        <a:pt x="0" y="24"/>
                        <a:pt x="0" y="53"/>
                      </a:cubicBezTo>
                      <a:cubicBezTo>
                        <a:pt x="0" y="76"/>
                        <a:pt x="14" y="95"/>
                        <a:pt x="35" y="102"/>
                      </a:cubicBezTo>
                      <a:cubicBezTo>
                        <a:pt x="35" y="186"/>
                        <a:pt x="35" y="186"/>
                        <a:pt x="35" y="186"/>
                      </a:cubicBezTo>
                      <a:cubicBezTo>
                        <a:pt x="70" y="186"/>
                        <a:pt x="70" y="186"/>
                        <a:pt x="70" y="186"/>
                      </a:cubicBezTo>
                      <a:cubicBezTo>
                        <a:pt x="70" y="102"/>
                        <a:pt x="70" y="102"/>
                        <a:pt x="70" y="102"/>
                      </a:cubicBezTo>
                      <a:cubicBezTo>
                        <a:pt x="90" y="95"/>
                        <a:pt x="105" y="76"/>
                        <a:pt x="105" y="53"/>
                      </a:cubicBezTo>
                      <a:cubicBezTo>
                        <a:pt x="105" y="24"/>
                        <a:pt x="81" y="0"/>
                        <a:pt x="52"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grpSp>
        </p:grpSp>
      </p:grpSp>
      <p:grpSp>
        <p:nvGrpSpPr>
          <p:cNvPr id="63" name="Group 62">
            <a:extLst>
              <a:ext uri="{FF2B5EF4-FFF2-40B4-BE49-F238E27FC236}">
                <a16:creationId xmlns:a16="http://schemas.microsoft.com/office/drawing/2014/main" xmlns="" id="{8A133976-C5BE-DE46-B6BD-01284A8956D5}"/>
              </a:ext>
            </a:extLst>
          </p:cNvPr>
          <p:cNvGrpSpPr/>
          <p:nvPr/>
        </p:nvGrpSpPr>
        <p:grpSpPr>
          <a:xfrm>
            <a:off x="5768694" y="602171"/>
            <a:ext cx="2345424" cy="1562565"/>
            <a:chOff x="6326890" y="1165645"/>
            <a:chExt cx="1762152" cy="1173977"/>
          </a:xfrm>
        </p:grpSpPr>
        <p:sp>
          <p:nvSpPr>
            <p:cNvPr id="20" name="Rectangle 19">
              <a:extLst>
                <a:ext uri="{FF2B5EF4-FFF2-40B4-BE49-F238E27FC236}">
                  <a16:creationId xmlns:a16="http://schemas.microsoft.com/office/drawing/2014/main" xmlns="" id="{41A460AE-353B-644D-B6F6-1E9645D458E0}"/>
                </a:ext>
              </a:extLst>
            </p:cNvPr>
            <p:cNvSpPr/>
            <p:nvPr/>
          </p:nvSpPr>
          <p:spPr>
            <a:xfrm>
              <a:off x="7446045" y="2167628"/>
              <a:ext cx="335628" cy="171994"/>
            </a:xfrm>
            <a:prstGeom prst="rect">
              <a:avLst/>
            </a:prstGeom>
          </p:spPr>
          <p:txBody>
            <a:bodyPr wrap="none">
              <a:spAutoFit/>
            </a:bodyPr>
            <a:lstStyle/>
            <a:p>
              <a:r>
                <a:rPr lang="en-US" sz="1200" b="1" dirty="0"/>
                <a:t>SaaS</a:t>
              </a:r>
              <a:endParaRPr lang="en-US" sz="1200" dirty="0"/>
            </a:p>
          </p:txBody>
        </p:sp>
        <p:sp>
          <p:nvSpPr>
            <p:cNvPr id="21" name="Freeform 163">
              <a:extLst>
                <a:ext uri="{FF2B5EF4-FFF2-40B4-BE49-F238E27FC236}">
                  <a16:creationId xmlns:a16="http://schemas.microsoft.com/office/drawing/2014/main" xmlns="" id="{0A938236-3B34-E943-A0E0-F458E0F23F91}"/>
                </a:ext>
              </a:extLst>
            </p:cNvPr>
            <p:cNvSpPr>
              <a:spLocks noChangeAspect="1"/>
            </p:cNvSpPr>
            <p:nvPr/>
          </p:nvSpPr>
          <p:spPr bwMode="auto">
            <a:xfrm>
              <a:off x="6326890" y="1165645"/>
              <a:ext cx="1762152" cy="978974"/>
            </a:xfrm>
            <a:custGeom>
              <a:avLst/>
              <a:gdLst>
                <a:gd name="T0" fmla="*/ 103 w 684"/>
                <a:gd name="T1" fmla="*/ 191 h 377"/>
                <a:gd name="T2" fmla="*/ 1 w 684"/>
                <a:gd name="T3" fmla="*/ 274 h 377"/>
                <a:gd name="T4" fmla="*/ 23 w 684"/>
                <a:gd name="T5" fmla="*/ 342 h 377"/>
                <a:gd name="T6" fmla="*/ 128 w 684"/>
                <a:gd name="T7" fmla="*/ 377 h 377"/>
                <a:gd name="T8" fmla="*/ 128 w 684"/>
                <a:gd name="T9" fmla="*/ 377 h 377"/>
                <a:gd name="T10" fmla="*/ 139 w 684"/>
                <a:gd name="T11" fmla="*/ 377 h 377"/>
                <a:gd name="T12" fmla="*/ 141 w 684"/>
                <a:gd name="T13" fmla="*/ 377 h 377"/>
                <a:gd name="T14" fmla="*/ 525 w 684"/>
                <a:gd name="T15" fmla="*/ 377 h 377"/>
                <a:gd name="T16" fmla="*/ 532 w 684"/>
                <a:gd name="T17" fmla="*/ 377 h 377"/>
                <a:gd name="T18" fmla="*/ 683 w 684"/>
                <a:gd name="T19" fmla="*/ 254 h 377"/>
                <a:gd name="T20" fmla="*/ 576 w 684"/>
                <a:gd name="T21" fmla="*/ 131 h 377"/>
                <a:gd name="T22" fmla="*/ 562 w 684"/>
                <a:gd name="T23" fmla="*/ 130 h 377"/>
                <a:gd name="T24" fmla="*/ 560 w 684"/>
                <a:gd name="T25" fmla="*/ 117 h 377"/>
                <a:gd name="T26" fmla="*/ 426 w 684"/>
                <a:gd name="T27" fmla="*/ 1 h 377"/>
                <a:gd name="T28" fmla="*/ 408 w 684"/>
                <a:gd name="T29" fmla="*/ 0 h 377"/>
                <a:gd name="T30" fmla="*/ 272 w 684"/>
                <a:gd name="T31" fmla="*/ 88 h 377"/>
                <a:gd name="T32" fmla="*/ 260 w 684"/>
                <a:gd name="T33" fmla="*/ 107 h 377"/>
                <a:gd name="T34" fmla="*/ 248 w 684"/>
                <a:gd name="T35" fmla="*/ 103 h 377"/>
                <a:gd name="T36" fmla="*/ 211 w 684"/>
                <a:gd name="T37" fmla="*/ 99 h 377"/>
                <a:gd name="T38" fmla="*/ 126 w 684"/>
                <a:gd name="T39" fmla="*/ 176 h 377"/>
                <a:gd name="T40" fmla="*/ 124 w 684"/>
                <a:gd name="T41" fmla="*/ 192 h 377"/>
                <a:gd name="T42" fmla="*/ 107 w 684"/>
                <a:gd name="T43" fmla="*/ 191 h 377"/>
                <a:gd name="T44" fmla="*/ 103 w 684"/>
                <a:gd name="T45" fmla="*/ 191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84" h="377">
                  <a:moveTo>
                    <a:pt x="103" y="191"/>
                  </a:moveTo>
                  <a:cubicBezTo>
                    <a:pt x="73" y="191"/>
                    <a:pt x="5" y="199"/>
                    <a:pt x="1" y="274"/>
                  </a:cubicBezTo>
                  <a:cubicBezTo>
                    <a:pt x="0" y="303"/>
                    <a:pt x="7" y="325"/>
                    <a:pt x="23" y="342"/>
                  </a:cubicBezTo>
                  <a:cubicBezTo>
                    <a:pt x="53" y="374"/>
                    <a:pt x="106" y="377"/>
                    <a:pt x="128" y="377"/>
                  </a:cubicBezTo>
                  <a:cubicBezTo>
                    <a:pt x="128" y="377"/>
                    <a:pt x="128" y="377"/>
                    <a:pt x="128" y="377"/>
                  </a:cubicBezTo>
                  <a:cubicBezTo>
                    <a:pt x="135" y="377"/>
                    <a:pt x="139" y="377"/>
                    <a:pt x="139" y="377"/>
                  </a:cubicBezTo>
                  <a:cubicBezTo>
                    <a:pt x="141" y="377"/>
                    <a:pt x="141" y="377"/>
                    <a:pt x="141" y="377"/>
                  </a:cubicBezTo>
                  <a:cubicBezTo>
                    <a:pt x="525" y="377"/>
                    <a:pt x="525" y="377"/>
                    <a:pt x="525" y="377"/>
                  </a:cubicBezTo>
                  <a:cubicBezTo>
                    <a:pt x="526" y="377"/>
                    <a:pt x="528" y="377"/>
                    <a:pt x="532" y="377"/>
                  </a:cubicBezTo>
                  <a:cubicBezTo>
                    <a:pt x="567" y="377"/>
                    <a:pt x="683" y="368"/>
                    <a:pt x="683" y="254"/>
                  </a:cubicBezTo>
                  <a:cubicBezTo>
                    <a:pt x="683" y="248"/>
                    <a:pt x="684" y="136"/>
                    <a:pt x="576" y="131"/>
                  </a:cubicBezTo>
                  <a:cubicBezTo>
                    <a:pt x="562" y="130"/>
                    <a:pt x="562" y="130"/>
                    <a:pt x="562" y="130"/>
                  </a:cubicBezTo>
                  <a:cubicBezTo>
                    <a:pt x="560" y="117"/>
                    <a:pt x="560" y="117"/>
                    <a:pt x="560" y="117"/>
                  </a:cubicBezTo>
                  <a:cubicBezTo>
                    <a:pt x="559" y="113"/>
                    <a:pt x="534" y="8"/>
                    <a:pt x="426" y="1"/>
                  </a:cubicBezTo>
                  <a:cubicBezTo>
                    <a:pt x="420" y="0"/>
                    <a:pt x="414" y="0"/>
                    <a:pt x="408" y="0"/>
                  </a:cubicBezTo>
                  <a:cubicBezTo>
                    <a:pt x="327" y="0"/>
                    <a:pt x="304" y="37"/>
                    <a:pt x="272" y="88"/>
                  </a:cubicBezTo>
                  <a:cubicBezTo>
                    <a:pt x="260" y="107"/>
                    <a:pt x="260" y="107"/>
                    <a:pt x="260" y="107"/>
                  </a:cubicBezTo>
                  <a:cubicBezTo>
                    <a:pt x="248" y="103"/>
                    <a:pt x="248" y="103"/>
                    <a:pt x="248" y="103"/>
                  </a:cubicBezTo>
                  <a:cubicBezTo>
                    <a:pt x="247" y="103"/>
                    <a:pt x="232" y="99"/>
                    <a:pt x="211" y="99"/>
                  </a:cubicBezTo>
                  <a:cubicBezTo>
                    <a:pt x="161" y="99"/>
                    <a:pt x="132" y="125"/>
                    <a:pt x="126" y="176"/>
                  </a:cubicBezTo>
                  <a:cubicBezTo>
                    <a:pt x="124" y="192"/>
                    <a:pt x="124" y="192"/>
                    <a:pt x="124" y="192"/>
                  </a:cubicBezTo>
                  <a:cubicBezTo>
                    <a:pt x="107" y="191"/>
                    <a:pt x="107" y="191"/>
                    <a:pt x="107" y="191"/>
                  </a:cubicBezTo>
                  <a:cubicBezTo>
                    <a:pt x="107" y="191"/>
                    <a:pt x="105" y="191"/>
                    <a:pt x="103" y="191"/>
                  </a:cubicBezTo>
                  <a:close/>
                </a:path>
              </a:pathLst>
            </a:custGeom>
            <a:solidFill>
              <a:schemeClr val="accent2">
                <a:lumMod val="20000"/>
                <a:lumOff val="80000"/>
              </a:schemeClr>
            </a:solidFill>
            <a:ln w="76200">
              <a:solidFill>
                <a:schemeClr val="accent2">
                  <a:lumMod val="20000"/>
                  <a:lumOff val="80000"/>
                </a:schemeClr>
              </a:solidFill>
              <a:miter lim="800000"/>
              <a:headEnd/>
              <a:tailEnd/>
            </a:ln>
          </p:spPr>
          <p:txBody>
            <a:bodyPr vert="horz" wrap="square" lIns="91440" tIns="45720" rIns="91440" bIns="45720" numCol="1" anchor="b" anchorCtr="0" compatLnSpc="1">
              <a:prstTxWarp prst="textNoShape">
                <a:avLst/>
              </a:prstTxWarp>
            </a:bodyPr>
            <a:lstStyle/>
            <a:p>
              <a:pPr algn="ctr"/>
              <a:endParaRPr lang="en-US" sz="1100" dirty="0"/>
            </a:p>
          </p:txBody>
        </p:sp>
        <p:grpSp>
          <p:nvGrpSpPr>
            <p:cNvPr id="22" name="Group 21">
              <a:extLst>
                <a:ext uri="{FF2B5EF4-FFF2-40B4-BE49-F238E27FC236}">
                  <a16:creationId xmlns:a16="http://schemas.microsoft.com/office/drawing/2014/main" xmlns="" id="{EA73CE29-61DE-B546-B07D-4EAF55B3889B}"/>
                </a:ext>
              </a:extLst>
            </p:cNvPr>
            <p:cNvGrpSpPr/>
            <p:nvPr/>
          </p:nvGrpSpPr>
          <p:grpSpPr>
            <a:xfrm>
              <a:off x="6516301" y="1268008"/>
              <a:ext cx="1433663" cy="921392"/>
              <a:chOff x="1868887" y="1915936"/>
              <a:chExt cx="1433663" cy="921392"/>
            </a:xfrm>
          </p:grpSpPr>
          <p:pic>
            <p:nvPicPr>
              <p:cNvPr id="23" name="Picture 22">
                <a:extLst>
                  <a:ext uri="{FF2B5EF4-FFF2-40B4-BE49-F238E27FC236}">
                    <a16:creationId xmlns:a16="http://schemas.microsoft.com/office/drawing/2014/main" xmlns="" id="{48AED60A-846A-AE43-AFEA-E382F8750A05}"/>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511198" y="1915936"/>
                <a:ext cx="419224" cy="293310"/>
              </a:xfrm>
              <a:prstGeom prst="rect">
                <a:avLst/>
              </a:prstGeom>
            </p:spPr>
          </p:pic>
          <p:pic>
            <p:nvPicPr>
              <p:cNvPr id="24" name="Picture 23">
                <a:extLst>
                  <a:ext uri="{FF2B5EF4-FFF2-40B4-BE49-F238E27FC236}">
                    <a16:creationId xmlns:a16="http://schemas.microsoft.com/office/drawing/2014/main" xmlns="" id="{A02E68FC-B768-CF43-9A92-D9973907327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150760" y="2226888"/>
                <a:ext cx="338766" cy="186586"/>
              </a:xfrm>
              <a:prstGeom prst="rect">
                <a:avLst/>
              </a:prstGeom>
            </p:spPr>
          </p:pic>
          <p:pic>
            <p:nvPicPr>
              <p:cNvPr id="25" name="Picture 24">
                <a:extLst>
                  <a:ext uri="{FF2B5EF4-FFF2-40B4-BE49-F238E27FC236}">
                    <a16:creationId xmlns:a16="http://schemas.microsoft.com/office/drawing/2014/main" xmlns="" id="{22F98F0A-068F-6A49-AC91-28E41B6D9B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68887" y="2580491"/>
                <a:ext cx="524030" cy="128859"/>
              </a:xfrm>
              <a:prstGeom prst="rect">
                <a:avLst/>
              </a:prstGeom>
            </p:spPr>
          </p:pic>
          <p:pic>
            <p:nvPicPr>
              <p:cNvPr id="26" name="Picture 25">
                <a:extLst>
                  <a:ext uri="{FF2B5EF4-FFF2-40B4-BE49-F238E27FC236}">
                    <a16:creationId xmlns:a16="http://schemas.microsoft.com/office/drawing/2014/main" xmlns="" id="{E6C8F226-4F87-B04A-ABFE-DFB4FCF43924}"/>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629976" y="2444993"/>
                <a:ext cx="672574" cy="392335"/>
              </a:xfrm>
              <a:prstGeom prst="rect">
                <a:avLst/>
              </a:prstGeom>
            </p:spPr>
          </p:pic>
          <p:pic>
            <p:nvPicPr>
              <p:cNvPr id="27" name="Picture 26">
                <a:extLst>
                  <a:ext uri="{FF2B5EF4-FFF2-40B4-BE49-F238E27FC236}">
                    <a16:creationId xmlns:a16="http://schemas.microsoft.com/office/drawing/2014/main" xmlns="" id="{0948CFF1-C26D-294C-B1F5-A4931EC59091}"/>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894953" y="2199602"/>
                <a:ext cx="260545" cy="288625"/>
              </a:xfrm>
              <a:prstGeom prst="rect">
                <a:avLst/>
              </a:prstGeom>
            </p:spPr>
          </p:pic>
        </p:grpSp>
      </p:grpSp>
      <p:grpSp>
        <p:nvGrpSpPr>
          <p:cNvPr id="34" name="Group 33">
            <a:extLst>
              <a:ext uri="{FF2B5EF4-FFF2-40B4-BE49-F238E27FC236}">
                <a16:creationId xmlns:a16="http://schemas.microsoft.com/office/drawing/2014/main" xmlns="" id="{2013D1BD-A63B-7C49-B64E-3E95195FC1D1}"/>
              </a:ext>
            </a:extLst>
          </p:cNvPr>
          <p:cNvGrpSpPr/>
          <p:nvPr/>
        </p:nvGrpSpPr>
        <p:grpSpPr>
          <a:xfrm>
            <a:off x="5542284" y="3760046"/>
            <a:ext cx="1081798" cy="1040502"/>
            <a:chOff x="3197077" y="3632030"/>
            <a:chExt cx="1081798" cy="1040502"/>
          </a:xfrm>
        </p:grpSpPr>
        <p:grpSp>
          <p:nvGrpSpPr>
            <p:cNvPr id="35" name="Group 34">
              <a:extLst>
                <a:ext uri="{FF2B5EF4-FFF2-40B4-BE49-F238E27FC236}">
                  <a16:creationId xmlns:a16="http://schemas.microsoft.com/office/drawing/2014/main" xmlns="" id="{1ABD1047-76A1-084E-8F67-FEEAE11F60BA}"/>
                </a:ext>
              </a:extLst>
            </p:cNvPr>
            <p:cNvGrpSpPr>
              <a:grpSpLocks noChangeAspect="1"/>
            </p:cNvGrpSpPr>
            <p:nvPr/>
          </p:nvGrpSpPr>
          <p:grpSpPr>
            <a:xfrm>
              <a:off x="3197077" y="3632030"/>
              <a:ext cx="1081798" cy="707476"/>
              <a:chOff x="7421469" y="1698070"/>
              <a:chExt cx="458788" cy="300038"/>
            </a:xfrm>
          </p:grpSpPr>
          <p:sp>
            <p:nvSpPr>
              <p:cNvPr id="37" name="Freeform 383">
                <a:extLst>
                  <a:ext uri="{FF2B5EF4-FFF2-40B4-BE49-F238E27FC236}">
                    <a16:creationId xmlns:a16="http://schemas.microsoft.com/office/drawing/2014/main" xmlns="" id="{951D3168-50F7-7744-A5AB-3760BAC5B2F7}"/>
                  </a:ext>
                </a:extLst>
              </p:cNvPr>
              <p:cNvSpPr>
                <a:spLocks noChangeArrowheads="1"/>
              </p:cNvSpPr>
              <p:nvPr/>
            </p:nvSpPr>
            <p:spPr bwMode="auto">
              <a:xfrm>
                <a:off x="7557994" y="1713945"/>
                <a:ext cx="234950" cy="152400"/>
              </a:xfrm>
              <a:custGeom>
                <a:avLst/>
                <a:gdLst>
                  <a:gd name="T0" fmla="*/ 0 w 651"/>
                  <a:gd name="T1" fmla="*/ 0 h 424"/>
                  <a:gd name="T2" fmla="*/ 0 w 651"/>
                  <a:gd name="T3" fmla="*/ 423 h 424"/>
                  <a:gd name="T4" fmla="*/ 650 w 651"/>
                  <a:gd name="T5" fmla="*/ 423 h 424"/>
                  <a:gd name="T6" fmla="*/ 650 w 651"/>
                  <a:gd name="T7" fmla="*/ 0 h 424"/>
                  <a:gd name="T8" fmla="*/ 0 w 651"/>
                  <a:gd name="T9" fmla="*/ 0 h 424"/>
                </a:gdLst>
                <a:ahLst/>
                <a:cxnLst>
                  <a:cxn ang="0">
                    <a:pos x="T0" y="T1"/>
                  </a:cxn>
                  <a:cxn ang="0">
                    <a:pos x="T2" y="T3"/>
                  </a:cxn>
                  <a:cxn ang="0">
                    <a:pos x="T4" y="T5"/>
                  </a:cxn>
                  <a:cxn ang="0">
                    <a:pos x="T6" y="T7"/>
                  </a:cxn>
                  <a:cxn ang="0">
                    <a:pos x="T8" y="T9"/>
                  </a:cxn>
                </a:cxnLst>
                <a:rect l="0" t="0" r="r" b="b"/>
                <a:pathLst>
                  <a:path w="651" h="424">
                    <a:moveTo>
                      <a:pt x="0" y="0"/>
                    </a:moveTo>
                    <a:lnTo>
                      <a:pt x="0" y="423"/>
                    </a:lnTo>
                    <a:lnTo>
                      <a:pt x="650" y="423"/>
                    </a:lnTo>
                    <a:lnTo>
                      <a:pt x="650" y="0"/>
                    </a:lnTo>
                    <a:lnTo>
                      <a:pt x="0" y="0"/>
                    </a:lnTo>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8" name="Freeform 384">
                <a:extLst>
                  <a:ext uri="{FF2B5EF4-FFF2-40B4-BE49-F238E27FC236}">
                    <a16:creationId xmlns:a16="http://schemas.microsoft.com/office/drawing/2014/main" xmlns="" id="{D11061F0-357C-1846-8EE2-9E2D317FB1D0}"/>
                  </a:ext>
                </a:extLst>
              </p:cNvPr>
              <p:cNvSpPr>
                <a:spLocks noChangeArrowheads="1"/>
              </p:cNvSpPr>
              <p:nvPr/>
            </p:nvSpPr>
            <p:spPr bwMode="auto">
              <a:xfrm>
                <a:off x="7557994" y="1713945"/>
                <a:ext cx="234950" cy="152400"/>
              </a:xfrm>
              <a:custGeom>
                <a:avLst/>
                <a:gdLst>
                  <a:gd name="T0" fmla="*/ 0 w 651"/>
                  <a:gd name="T1" fmla="*/ 0 h 424"/>
                  <a:gd name="T2" fmla="*/ 0 w 651"/>
                  <a:gd name="T3" fmla="*/ 423 h 424"/>
                  <a:gd name="T4" fmla="*/ 650 w 651"/>
                  <a:gd name="T5" fmla="*/ 423 h 424"/>
                  <a:gd name="T6" fmla="*/ 650 w 651"/>
                  <a:gd name="T7" fmla="*/ 0 h 424"/>
                  <a:gd name="T8" fmla="*/ 0 w 651"/>
                  <a:gd name="T9" fmla="*/ 0 h 424"/>
                </a:gdLst>
                <a:ahLst/>
                <a:cxnLst>
                  <a:cxn ang="0">
                    <a:pos x="T0" y="T1"/>
                  </a:cxn>
                  <a:cxn ang="0">
                    <a:pos x="T2" y="T3"/>
                  </a:cxn>
                  <a:cxn ang="0">
                    <a:pos x="T4" y="T5"/>
                  </a:cxn>
                  <a:cxn ang="0">
                    <a:pos x="T6" y="T7"/>
                  </a:cxn>
                  <a:cxn ang="0">
                    <a:pos x="T8" y="T9"/>
                  </a:cxn>
                </a:cxnLst>
                <a:rect l="0" t="0" r="r" b="b"/>
                <a:pathLst>
                  <a:path w="651" h="424">
                    <a:moveTo>
                      <a:pt x="0" y="0"/>
                    </a:moveTo>
                    <a:lnTo>
                      <a:pt x="0" y="423"/>
                    </a:lnTo>
                    <a:lnTo>
                      <a:pt x="650" y="423"/>
                    </a:lnTo>
                    <a:lnTo>
                      <a:pt x="650" y="0"/>
                    </a:lnTo>
                    <a:lnTo>
                      <a:pt x="0" y="0"/>
                    </a:lnTo>
                  </a:path>
                </a:pathLst>
              </a:custGeom>
              <a:solidFill>
                <a:srgbClr val="FFFFFF"/>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9" name="Freeform 385">
                <a:extLst>
                  <a:ext uri="{FF2B5EF4-FFF2-40B4-BE49-F238E27FC236}">
                    <a16:creationId xmlns:a16="http://schemas.microsoft.com/office/drawing/2014/main" xmlns="" id="{0C1430EF-305C-0846-9B9D-ED67D1AA9257}"/>
                  </a:ext>
                </a:extLst>
              </p:cNvPr>
              <p:cNvSpPr>
                <a:spLocks noChangeArrowheads="1"/>
              </p:cNvSpPr>
              <p:nvPr/>
            </p:nvSpPr>
            <p:spPr bwMode="auto">
              <a:xfrm>
                <a:off x="7540532" y="1698070"/>
                <a:ext cx="269875" cy="219075"/>
              </a:xfrm>
              <a:custGeom>
                <a:avLst/>
                <a:gdLst>
                  <a:gd name="T0" fmla="*/ 748 w 749"/>
                  <a:gd name="T1" fmla="*/ 518 h 609"/>
                  <a:gd name="T2" fmla="*/ 748 w 749"/>
                  <a:gd name="T3" fmla="*/ 0 h 609"/>
                  <a:gd name="T4" fmla="*/ 0 w 749"/>
                  <a:gd name="T5" fmla="*/ 0 h 609"/>
                  <a:gd name="T6" fmla="*/ 0 w 749"/>
                  <a:gd name="T7" fmla="*/ 518 h 609"/>
                  <a:gd name="T8" fmla="*/ 255 w 749"/>
                  <a:gd name="T9" fmla="*/ 518 h 609"/>
                  <a:gd name="T10" fmla="*/ 255 w 749"/>
                  <a:gd name="T11" fmla="*/ 559 h 609"/>
                  <a:gd name="T12" fmla="*/ 185 w 749"/>
                  <a:gd name="T13" fmla="*/ 559 h 609"/>
                  <a:gd name="T14" fmla="*/ 185 w 749"/>
                  <a:gd name="T15" fmla="*/ 608 h 609"/>
                  <a:gd name="T16" fmla="*/ 559 w 749"/>
                  <a:gd name="T17" fmla="*/ 608 h 609"/>
                  <a:gd name="T18" fmla="*/ 559 w 749"/>
                  <a:gd name="T19" fmla="*/ 559 h 609"/>
                  <a:gd name="T20" fmla="*/ 493 w 749"/>
                  <a:gd name="T21" fmla="*/ 559 h 609"/>
                  <a:gd name="T22" fmla="*/ 493 w 749"/>
                  <a:gd name="T23" fmla="*/ 518 h 609"/>
                  <a:gd name="T24" fmla="*/ 748 w 749"/>
                  <a:gd name="T25" fmla="*/ 518 h 609"/>
                  <a:gd name="T26" fmla="*/ 49 w 749"/>
                  <a:gd name="T27" fmla="*/ 45 h 609"/>
                  <a:gd name="T28" fmla="*/ 699 w 749"/>
                  <a:gd name="T29" fmla="*/ 45 h 609"/>
                  <a:gd name="T30" fmla="*/ 699 w 749"/>
                  <a:gd name="T31" fmla="*/ 468 h 609"/>
                  <a:gd name="T32" fmla="*/ 49 w 749"/>
                  <a:gd name="T33" fmla="*/ 468 h 609"/>
                  <a:gd name="T34" fmla="*/ 49 w 749"/>
                  <a:gd name="T35" fmla="*/ 45 h 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49" h="609">
                    <a:moveTo>
                      <a:pt x="748" y="518"/>
                    </a:moveTo>
                    <a:lnTo>
                      <a:pt x="748" y="0"/>
                    </a:lnTo>
                    <a:lnTo>
                      <a:pt x="0" y="0"/>
                    </a:lnTo>
                    <a:lnTo>
                      <a:pt x="0" y="518"/>
                    </a:lnTo>
                    <a:lnTo>
                      <a:pt x="255" y="518"/>
                    </a:lnTo>
                    <a:lnTo>
                      <a:pt x="255" y="559"/>
                    </a:lnTo>
                    <a:lnTo>
                      <a:pt x="185" y="559"/>
                    </a:lnTo>
                    <a:lnTo>
                      <a:pt x="185" y="608"/>
                    </a:lnTo>
                    <a:lnTo>
                      <a:pt x="559" y="608"/>
                    </a:lnTo>
                    <a:lnTo>
                      <a:pt x="559" y="559"/>
                    </a:lnTo>
                    <a:lnTo>
                      <a:pt x="493" y="559"/>
                    </a:lnTo>
                    <a:lnTo>
                      <a:pt x="493" y="518"/>
                    </a:lnTo>
                    <a:lnTo>
                      <a:pt x="748" y="518"/>
                    </a:lnTo>
                    <a:close/>
                    <a:moveTo>
                      <a:pt x="49" y="45"/>
                    </a:moveTo>
                    <a:lnTo>
                      <a:pt x="699" y="45"/>
                    </a:lnTo>
                    <a:lnTo>
                      <a:pt x="699" y="468"/>
                    </a:lnTo>
                    <a:lnTo>
                      <a:pt x="49" y="468"/>
                    </a:lnTo>
                    <a:lnTo>
                      <a:pt x="49" y="45"/>
                    </a:lnTo>
                    <a:close/>
                  </a:path>
                </a:pathLst>
              </a:custGeom>
              <a:solidFill>
                <a:schemeClr val="tx1"/>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0" name="Freeform 386">
                <a:extLst>
                  <a:ext uri="{FF2B5EF4-FFF2-40B4-BE49-F238E27FC236}">
                    <a16:creationId xmlns:a16="http://schemas.microsoft.com/office/drawing/2014/main" xmlns="" id="{F2AE6678-5ACC-0146-B3CC-3B063B156618}"/>
                  </a:ext>
                </a:extLst>
              </p:cNvPr>
              <p:cNvSpPr>
                <a:spLocks noChangeArrowheads="1"/>
              </p:cNvSpPr>
              <p:nvPr/>
            </p:nvSpPr>
            <p:spPr bwMode="auto">
              <a:xfrm>
                <a:off x="7673882" y="1713945"/>
                <a:ext cx="117475" cy="152400"/>
              </a:xfrm>
              <a:custGeom>
                <a:avLst/>
                <a:gdLst>
                  <a:gd name="T0" fmla="*/ 325 w 326"/>
                  <a:gd name="T1" fmla="*/ 0 h 424"/>
                  <a:gd name="T2" fmla="*/ 0 w 326"/>
                  <a:gd name="T3" fmla="*/ 0 h 424"/>
                  <a:gd name="T4" fmla="*/ 0 w 326"/>
                  <a:gd name="T5" fmla="*/ 423 h 424"/>
                  <a:gd name="T6" fmla="*/ 325 w 326"/>
                  <a:gd name="T7" fmla="*/ 423 h 424"/>
                  <a:gd name="T8" fmla="*/ 325 w 326"/>
                  <a:gd name="T9" fmla="*/ 0 h 424"/>
                </a:gdLst>
                <a:ahLst/>
                <a:cxnLst>
                  <a:cxn ang="0">
                    <a:pos x="T0" y="T1"/>
                  </a:cxn>
                  <a:cxn ang="0">
                    <a:pos x="T2" y="T3"/>
                  </a:cxn>
                  <a:cxn ang="0">
                    <a:pos x="T4" y="T5"/>
                  </a:cxn>
                  <a:cxn ang="0">
                    <a:pos x="T6" y="T7"/>
                  </a:cxn>
                  <a:cxn ang="0">
                    <a:pos x="T8" y="T9"/>
                  </a:cxn>
                </a:cxnLst>
                <a:rect l="0" t="0" r="r" b="b"/>
                <a:pathLst>
                  <a:path w="326" h="424">
                    <a:moveTo>
                      <a:pt x="325" y="0"/>
                    </a:moveTo>
                    <a:lnTo>
                      <a:pt x="0" y="0"/>
                    </a:lnTo>
                    <a:lnTo>
                      <a:pt x="0" y="423"/>
                    </a:lnTo>
                    <a:lnTo>
                      <a:pt x="325" y="423"/>
                    </a:lnTo>
                    <a:lnTo>
                      <a:pt x="325" y="0"/>
                    </a:lnTo>
                  </a:path>
                </a:pathLst>
              </a:custGeom>
              <a:solidFill>
                <a:srgbClr val="D9D9D9"/>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1" name="Freeform 387">
                <a:extLst>
                  <a:ext uri="{FF2B5EF4-FFF2-40B4-BE49-F238E27FC236}">
                    <a16:creationId xmlns:a16="http://schemas.microsoft.com/office/drawing/2014/main" xmlns="" id="{8130FB72-3769-6C46-A778-3D0323E62234}"/>
                  </a:ext>
                </a:extLst>
              </p:cNvPr>
              <p:cNvSpPr>
                <a:spLocks noChangeArrowheads="1"/>
              </p:cNvSpPr>
              <p:nvPr/>
            </p:nvSpPr>
            <p:spPr bwMode="auto">
              <a:xfrm>
                <a:off x="7673882" y="1713945"/>
                <a:ext cx="117475" cy="152400"/>
              </a:xfrm>
              <a:custGeom>
                <a:avLst/>
                <a:gdLst>
                  <a:gd name="T0" fmla="*/ 325 w 326"/>
                  <a:gd name="T1" fmla="*/ 0 h 424"/>
                  <a:gd name="T2" fmla="*/ 0 w 326"/>
                  <a:gd name="T3" fmla="*/ 0 h 424"/>
                  <a:gd name="T4" fmla="*/ 0 w 326"/>
                  <a:gd name="T5" fmla="*/ 423 h 424"/>
                  <a:gd name="T6" fmla="*/ 325 w 326"/>
                  <a:gd name="T7" fmla="*/ 423 h 424"/>
                  <a:gd name="T8" fmla="*/ 325 w 326"/>
                  <a:gd name="T9" fmla="*/ 0 h 424"/>
                </a:gdLst>
                <a:ahLst/>
                <a:cxnLst>
                  <a:cxn ang="0">
                    <a:pos x="T0" y="T1"/>
                  </a:cxn>
                  <a:cxn ang="0">
                    <a:pos x="T2" y="T3"/>
                  </a:cxn>
                  <a:cxn ang="0">
                    <a:pos x="T4" y="T5"/>
                  </a:cxn>
                  <a:cxn ang="0">
                    <a:pos x="T6" y="T7"/>
                  </a:cxn>
                  <a:cxn ang="0">
                    <a:pos x="T8" y="T9"/>
                  </a:cxn>
                </a:cxnLst>
                <a:rect l="0" t="0" r="r" b="b"/>
                <a:pathLst>
                  <a:path w="326" h="424">
                    <a:moveTo>
                      <a:pt x="325" y="0"/>
                    </a:moveTo>
                    <a:lnTo>
                      <a:pt x="0" y="0"/>
                    </a:lnTo>
                    <a:lnTo>
                      <a:pt x="0" y="423"/>
                    </a:lnTo>
                    <a:lnTo>
                      <a:pt x="325" y="423"/>
                    </a:lnTo>
                    <a:lnTo>
                      <a:pt x="325" y="0"/>
                    </a:lnTo>
                  </a:path>
                </a:pathLst>
              </a:custGeom>
              <a:solidFill>
                <a:srgbClr val="D9D9D9"/>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2" name="Freeform 388">
                <a:extLst>
                  <a:ext uri="{FF2B5EF4-FFF2-40B4-BE49-F238E27FC236}">
                    <a16:creationId xmlns:a16="http://schemas.microsoft.com/office/drawing/2014/main" xmlns="" id="{8C270D45-6DA1-EB4E-8680-A297E84775F0}"/>
                  </a:ext>
                </a:extLst>
              </p:cNvPr>
              <p:cNvSpPr>
                <a:spLocks noChangeArrowheads="1"/>
              </p:cNvSpPr>
              <p:nvPr/>
            </p:nvSpPr>
            <p:spPr bwMode="auto">
              <a:xfrm>
                <a:off x="7442107" y="1823483"/>
                <a:ext cx="215900" cy="150812"/>
              </a:xfrm>
              <a:custGeom>
                <a:avLst/>
                <a:gdLst>
                  <a:gd name="T0" fmla="*/ 600 w 601"/>
                  <a:gd name="T1" fmla="*/ 419 h 420"/>
                  <a:gd name="T2" fmla="*/ 0 w 601"/>
                  <a:gd name="T3" fmla="*/ 419 h 420"/>
                  <a:gd name="T4" fmla="*/ 0 w 601"/>
                  <a:gd name="T5" fmla="*/ 0 h 420"/>
                  <a:gd name="T6" fmla="*/ 600 w 601"/>
                  <a:gd name="T7" fmla="*/ 0 h 420"/>
                  <a:gd name="T8" fmla="*/ 600 w 601"/>
                  <a:gd name="T9" fmla="*/ 419 h 420"/>
                  <a:gd name="T10" fmla="*/ 49 w 601"/>
                  <a:gd name="T11" fmla="*/ 370 h 420"/>
                  <a:gd name="T12" fmla="*/ 550 w 601"/>
                  <a:gd name="T13" fmla="*/ 370 h 420"/>
                  <a:gd name="T14" fmla="*/ 550 w 601"/>
                  <a:gd name="T15" fmla="*/ 49 h 420"/>
                  <a:gd name="T16" fmla="*/ 49 w 601"/>
                  <a:gd name="T17" fmla="*/ 49 h 420"/>
                  <a:gd name="T18" fmla="*/ 49 w 601"/>
                  <a:gd name="T19" fmla="*/ 370 h 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01" h="420">
                    <a:moveTo>
                      <a:pt x="600" y="419"/>
                    </a:moveTo>
                    <a:lnTo>
                      <a:pt x="0" y="419"/>
                    </a:lnTo>
                    <a:lnTo>
                      <a:pt x="0" y="0"/>
                    </a:lnTo>
                    <a:lnTo>
                      <a:pt x="600" y="0"/>
                    </a:lnTo>
                    <a:lnTo>
                      <a:pt x="600" y="419"/>
                    </a:lnTo>
                    <a:close/>
                    <a:moveTo>
                      <a:pt x="49" y="370"/>
                    </a:moveTo>
                    <a:lnTo>
                      <a:pt x="550" y="370"/>
                    </a:lnTo>
                    <a:lnTo>
                      <a:pt x="550" y="49"/>
                    </a:lnTo>
                    <a:lnTo>
                      <a:pt x="49" y="49"/>
                    </a:lnTo>
                    <a:lnTo>
                      <a:pt x="49" y="370"/>
                    </a:lnTo>
                    <a:close/>
                  </a:path>
                </a:pathLst>
              </a:custGeom>
              <a:solidFill>
                <a:schemeClr val="tx1"/>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3" name="Freeform 389">
                <a:extLst>
                  <a:ext uri="{FF2B5EF4-FFF2-40B4-BE49-F238E27FC236}">
                    <a16:creationId xmlns:a16="http://schemas.microsoft.com/office/drawing/2014/main" xmlns="" id="{8D1118A0-3EED-1349-BF34-F980D547EC81}"/>
                  </a:ext>
                </a:extLst>
              </p:cNvPr>
              <p:cNvSpPr>
                <a:spLocks noChangeArrowheads="1"/>
              </p:cNvSpPr>
              <p:nvPr/>
            </p:nvSpPr>
            <p:spPr bwMode="auto">
              <a:xfrm>
                <a:off x="7459569" y="1840945"/>
                <a:ext cx="180975" cy="115888"/>
              </a:xfrm>
              <a:custGeom>
                <a:avLst/>
                <a:gdLst>
                  <a:gd name="T0" fmla="*/ 0 w 502"/>
                  <a:gd name="T1" fmla="*/ 0 h 322"/>
                  <a:gd name="T2" fmla="*/ 0 w 502"/>
                  <a:gd name="T3" fmla="*/ 321 h 322"/>
                  <a:gd name="T4" fmla="*/ 501 w 502"/>
                  <a:gd name="T5" fmla="*/ 321 h 322"/>
                  <a:gd name="T6" fmla="*/ 501 w 502"/>
                  <a:gd name="T7" fmla="*/ 0 h 322"/>
                  <a:gd name="T8" fmla="*/ 0 w 502"/>
                  <a:gd name="T9" fmla="*/ 0 h 322"/>
                </a:gdLst>
                <a:ahLst/>
                <a:cxnLst>
                  <a:cxn ang="0">
                    <a:pos x="T0" y="T1"/>
                  </a:cxn>
                  <a:cxn ang="0">
                    <a:pos x="T2" y="T3"/>
                  </a:cxn>
                  <a:cxn ang="0">
                    <a:pos x="T4" y="T5"/>
                  </a:cxn>
                  <a:cxn ang="0">
                    <a:pos x="T6" y="T7"/>
                  </a:cxn>
                  <a:cxn ang="0">
                    <a:pos x="T8" y="T9"/>
                  </a:cxn>
                </a:cxnLst>
                <a:rect l="0" t="0" r="r" b="b"/>
                <a:pathLst>
                  <a:path w="502" h="322">
                    <a:moveTo>
                      <a:pt x="0" y="0"/>
                    </a:moveTo>
                    <a:lnTo>
                      <a:pt x="0" y="321"/>
                    </a:lnTo>
                    <a:lnTo>
                      <a:pt x="501" y="321"/>
                    </a:lnTo>
                    <a:lnTo>
                      <a:pt x="501" y="0"/>
                    </a:lnTo>
                    <a:lnTo>
                      <a:pt x="0" y="0"/>
                    </a:lnTo>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4" name="Freeform 390">
                <a:extLst>
                  <a:ext uri="{FF2B5EF4-FFF2-40B4-BE49-F238E27FC236}">
                    <a16:creationId xmlns:a16="http://schemas.microsoft.com/office/drawing/2014/main" xmlns="" id="{32ECB7EE-2105-F14A-B0EE-C2977489D37F}"/>
                  </a:ext>
                </a:extLst>
              </p:cNvPr>
              <p:cNvSpPr>
                <a:spLocks noChangeArrowheads="1"/>
              </p:cNvSpPr>
              <p:nvPr/>
            </p:nvSpPr>
            <p:spPr bwMode="auto">
              <a:xfrm>
                <a:off x="7421469" y="1980645"/>
                <a:ext cx="255588" cy="17463"/>
              </a:xfrm>
              <a:custGeom>
                <a:avLst/>
                <a:gdLst>
                  <a:gd name="T0" fmla="*/ 711 w 712"/>
                  <a:gd name="T1" fmla="*/ 49 h 50"/>
                  <a:gd name="T2" fmla="*/ 0 w 712"/>
                  <a:gd name="T3" fmla="*/ 49 h 50"/>
                  <a:gd name="T4" fmla="*/ 0 w 712"/>
                  <a:gd name="T5" fmla="*/ 0 h 50"/>
                  <a:gd name="T6" fmla="*/ 711 w 712"/>
                  <a:gd name="T7" fmla="*/ 0 h 50"/>
                  <a:gd name="T8" fmla="*/ 711 w 712"/>
                  <a:gd name="T9" fmla="*/ 49 h 50"/>
                </a:gdLst>
                <a:ahLst/>
                <a:cxnLst>
                  <a:cxn ang="0">
                    <a:pos x="T0" y="T1"/>
                  </a:cxn>
                  <a:cxn ang="0">
                    <a:pos x="T2" y="T3"/>
                  </a:cxn>
                  <a:cxn ang="0">
                    <a:pos x="T4" y="T5"/>
                  </a:cxn>
                  <a:cxn ang="0">
                    <a:pos x="T6" y="T7"/>
                  </a:cxn>
                  <a:cxn ang="0">
                    <a:pos x="T8" y="T9"/>
                  </a:cxn>
                </a:cxnLst>
                <a:rect l="0" t="0" r="r" b="b"/>
                <a:pathLst>
                  <a:path w="712" h="50">
                    <a:moveTo>
                      <a:pt x="711" y="49"/>
                    </a:moveTo>
                    <a:lnTo>
                      <a:pt x="0" y="49"/>
                    </a:lnTo>
                    <a:lnTo>
                      <a:pt x="0" y="0"/>
                    </a:lnTo>
                    <a:lnTo>
                      <a:pt x="711" y="0"/>
                    </a:lnTo>
                    <a:lnTo>
                      <a:pt x="711" y="49"/>
                    </a:lnTo>
                  </a:path>
                </a:pathLst>
              </a:custGeom>
              <a:solidFill>
                <a:schemeClr val="tx1"/>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5" name="Freeform 391">
                <a:extLst>
                  <a:ext uri="{FF2B5EF4-FFF2-40B4-BE49-F238E27FC236}">
                    <a16:creationId xmlns:a16="http://schemas.microsoft.com/office/drawing/2014/main" xmlns="" id="{21150654-5BC7-D847-B8E7-A3BC1EB43411}"/>
                  </a:ext>
                </a:extLst>
              </p:cNvPr>
              <p:cNvSpPr>
                <a:spLocks noChangeArrowheads="1"/>
              </p:cNvSpPr>
              <p:nvPr/>
            </p:nvSpPr>
            <p:spPr bwMode="auto">
              <a:xfrm>
                <a:off x="7772307" y="1804433"/>
                <a:ext cx="88900" cy="155575"/>
              </a:xfrm>
              <a:custGeom>
                <a:avLst/>
                <a:gdLst>
                  <a:gd name="T0" fmla="*/ 0 w 248"/>
                  <a:gd name="T1" fmla="*/ 0 h 432"/>
                  <a:gd name="T2" fmla="*/ 0 w 248"/>
                  <a:gd name="T3" fmla="*/ 431 h 432"/>
                  <a:gd name="T4" fmla="*/ 247 w 248"/>
                  <a:gd name="T5" fmla="*/ 431 h 432"/>
                  <a:gd name="T6" fmla="*/ 247 w 248"/>
                  <a:gd name="T7" fmla="*/ 0 h 432"/>
                  <a:gd name="T8" fmla="*/ 0 w 248"/>
                  <a:gd name="T9" fmla="*/ 0 h 432"/>
                </a:gdLst>
                <a:ahLst/>
                <a:cxnLst>
                  <a:cxn ang="0">
                    <a:pos x="T0" y="T1"/>
                  </a:cxn>
                  <a:cxn ang="0">
                    <a:pos x="T2" y="T3"/>
                  </a:cxn>
                  <a:cxn ang="0">
                    <a:pos x="T4" y="T5"/>
                  </a:cxn>
                  <a:cxn ang="0">
                    <a:pos x="T6" y="T7"/>
                  </a:cxn>
                  <a:cxn ang="0">
                    <a:pos x="T8" y="T9"/>
                  </a:cxn>
                </a:cxnLst>
                <a:rect l="0" t="0" r="r" b="b"/>
                <a:pathLst>
                  <a:path w="248" h="432">
                    <a:moveTo>
                      <a:pt x="0" y="0"/>
                    </a:moveTo>
                    <a:lnTo>
                      <a:pt x="0" y="431"/>
                    </a:lnTo>
                    <a:lnTo>
                      <a:pt x="247" y="431"/>
                    </a:lnTo>
                    <a:lnTo>
                      <a:pt x="247" y="0"/>
                    </a:lnTo>
                    <a:lnTo>
                      <a:pt x="0" y="0"/>
                    </a:lnTo>
                  </a:path>
                </a:pathLst>
              </a:custGeom>
              <a:solidFill>
                <a:srgbClr val="DCDCDC"/>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6" name="Freeform 392">
                <a:extLst>
                  <a:ext uri="{FF2B5EF4-FFF2-40B4-BE49-F238E27FC236}">
                    <a16:creationId xmlns:a16="http://schemas.microsoft.com/office/drawing/2014/main" xmlns="" id="{C83CFF91-F58D-F045-BA27-9AB48BAFEA19}"/>
                  </a:ext>
                </a:extLst>
              </p:cNvPr>
              <p:cNvSpPr>
                <a:spLocks noChangeArrowheads="1"/>
              </p:cNvSpPr>
              <p:nvPr/>
            </p:nvSpPr>
            <p:spPr bwMode="auto">
              <a:xfrm>
                <a:off x="7756432" y="1785383"/>
                <a:ext cx="123825" cy="190500"/>
              </a:xfrm>
              <a:custGeom>
                <a:avLst/>
                <a:gdLst>
                  <a:gd name="T0" fmla="*/ 0 w 342"/>
                  <a:gd name="T1" fmla="*/ 0 h 531"/>
                  <a:gd name="T2" fmla="*/ 0 w 342"/>
                  <a:gd name="T3" fmla="*/ 530 h 531"/>
                  <a:gd name="T4" fmla="*/ 341 w 342"/>
                  <a:gd name="T5" fmla="*/ 530 h 531"/>
                  <a:gd name="T6" fmla="*/ 341 w 342"/>
                  <a:gd name="T7" fmla="*/ 0 h 531"/>
                  <a:gd name="T8" fmla="*/ 0 w 342"/>
                  <a:gd name="T9" fmla="*/ 0 h 531"/>
                  <a:gd name="T10" fmla="*/ 292 w 342"/>
                  <a:gd name="T11" fmla="*/ 50 h 531"/>
                  <a:gd name="T12" fmla="*/ 292 w 342"/>
                  <a:gd name="T13" fmla="*/ 469 h 531"/>
                  <a:gd name="T14" fmla="*/ 45 w 342"/>
                  <a:gd name="T15" fmla="*/ 469 h 531"/>
                  <a:gd name="T16" fmla="*/ 45 w 342"/>
                  <a:gd name="T17" fmla="*/ 50 h 531"/>
                  <a:gd name="T18" fmla="*/ 292 w 342"/>
                  <a:gd name="T19" fmla="*/ 50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2" h="531">
                    <a:moveTo>
                      <a:pt x="0" y="0"/>
                    </a:moveTo>
                    <a:lnTo>
                      <a:pt x="0" y="530"/>
                    </a:lnTo>
                    <a:lnTo>
                      <a:pt x="341" y="530"/>
                    </a:lnTo>
                    <a:lnTo>
                      <a:pt x="341" y="0"/>
                    </a:lnTo>
                    <a:lnTo>
                      <a:pt x="0" y="0"/>
                    </a:lnTo>
                    <a:close/>
                    <a:moveTo>
                      <a:pt x="292" y="50"/>
                    </a:moveTo>
                    <a:lnTo>
                      <a:pt x="292" y="469"/>
                    </a:lnTo>
                    <a:lnTo>
                      <a:pt x="45" y="469"/>
                    </a:lnTo>
                    <a:lnTo>
                      <a:pt x="45" y="50"/>
                    </a:lnTo>
                    <a:lnTo>
                      <a:pt x="292" y="50"/>
                    </a:lnTo>
                    <a:close/>
                  </a:path>
                </a:pathLst>
              </a:custGeom>
              <a:solidFill>
                <a:schemeClr val="tx1"/>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7" name="Freeform 393">
                <a:extLst>
                  <a:ext uri="{FF2B5EF4-FFF2-40B4-BE49-F238E27FC236}">
                    <a16:creationId xmlns:a16="http://schemas.microsoft.com/office/drawing/2014/main" xmlns="" id="{295782DA-4FA4-124E-93E5-8605CD2E07DC}"/>
                  </a:ext>
                </a:extLst>
              </p:cNvPr>
              <p:cNvSpPr>
                <a:spLocks noChangeArrowheads="1"/>
              </p:cNvSpPr>
              <p:nvPr/>
            </p:nvSpPr>
            <p:spPr bwMode="auto">
              <a:xfrm>
                <a:off x="7811994" y="1958420"/>
                <a:ext cx="9525" cy="7938"/>
              </a:xfrm>
              <a:custGeom>
                <a:avLst/>
                <a:gdLst>
                  <a:gd name="T0" fmla="*/ 12 w 26"/>
                  <a:gd name="T1" fmla="*/ 21 h 22"/>
                  <a:gd name="T2" fmla="*/ 12 w 26"/>
                  <a:gd name="T3" fmla="*/ 21 h 22"/>
                  <a:gd name="T4" fmla="*/ 25 w 26"/>
                  <a:gd name="T5" fmla="*/ 12 h 22"/>
                  <a:gd name="T6" fmla="*/ 12 w 26"/>
                  <a:gd name="T7" fmla="*/ 0 h 22"/>
                  <a:gd name="T8" fmla="*/ 0 w 26"/>
                  <a:gd name="T9" fmla="*/ 12 h 22"/>
                  <a:gd name="T10" fmla="*/ 12 w 26"/>
                  <a:gd name="T11" fmla="*/ 21 h 22"/>
                </a:gdLst>
                <a:ahLst/>
                <a:cxnLst>
                  <a:cxn ang="0">
                    <a:pos x="T0" y="T1"/>
                  </a:cxn>
                  <a:cxn ang="0">
                    <a:pos x="T2" y="T3"/>
                  </a:cxn>
                  <a:cxn ang="0">
                    <a:pos x="T4" y="T5"/>
                  </a:cxn>
                  <a:cxn ang="0">
                    <a:pos x="T6" y="T7"/>
                  </a:cxn>
                  <a:cxn ang="0">
                    <a:pos x="T8" y="T9"/>
                  </a:cxn>
                  <a:cxn ang="0">
                    <a:pos x="T10" y="T11"/>
                  </a:cxn>
                </a:cxnLst>
                <a:rect l="0" t="0" r="r" b="b"/>
                <a:pathLst>
                  <a:path w="26" h="22">
                    <a:moveTo>
                      <a:pt x="12" y="21"/>
                    </a:moveTo>
                    <a:lnTo>
                      <a:pt x="12" y="21"/>
                    </a:lnTo>
                    <a:cubicBezTo>
                      <a:pt x="21" y="21"/>
                      <a:pt x="25" y="17"/>
                      <a:pt x="25" y="12"/>
                    </a:cubicBezTo>
                    <a:cubicBezTo>
                      <a:pt x="25" y="4"/>
                      <a:pt x="21" y="0"/>
                      <a:pt x="12" y="0"/>
                    </a:cubicBezTo>
                    <a:cubicBezTo>
                      <a:pt x="4" y="0"/>
                      <a:pt x="0" y="4"/>
                      <a:pt x="0" y="12"/>
                    </a:cubicBezTo>
                    <a:cubicBezTo>
                      <a:pt x="0" y="17"/>
                      <a:pt x="4" y="21"/>
                      <a:pt x="12" y="21"/>
                    </a:cubicBezTo>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grpSp>
        <p:sp>
          <p:nvSpPr>
            <p:cNvPr id="36" name="Rectangle 35">
              <a:extLst>
                <a:ext uri="{FF2B5EF4-FFF2-40B4-BE49-F238E27FC236}">
                  <a16:creationId xmlns:a16="http://schemas.microsoft.com/office/drawing/2014/main" xmlns="" id="{870ACE86-0ABE-1A4C-AA50-A4ECFEF216C7}"/>
                </a:ext>
              </a:extLst>
            </p:cNvPr>
            <p:cNvSpPr/>
            <p:nvPr/>
          </p:nvSpPr>
          <p:spPr>
            <a:xfrm>
              <a:off x="3308293" y="4404766"/>
              <a:ext cx="967922" cy="267766"/>
            </a:xfrm>
            <a:prstGeom prst="rect">
              <a:avLst/>
            </a:prstGeom>
          </p:spPr>
          <p:txBody>
            <a:bodyPr wrap="none">
              <a:spAutoFit/>
            </a:bodyPr>
            <a:lstStyle/>
            <a:p>
              <a:pPr algn="ctr">
                <a:lnSpc>
                  <a:spcPct val="95000"/>
                </a:lnSpc>
              </a:pPr>
              <a:r>
                <a:rPr lang="en-US" sz="1200" dirty="0"/>
                <a:t>Unmanaged</a:t>
              </a:r>
            </a:p>
          </p:txBody>
        </p:sp>
      </p:grpSp>
      <p:grpSp>
        <p:nvGrpSpPr>
          <p:cNvPr id="48" name="Group 47">
            <a:extLst>
              <a:ext uri="{FF2B5EF4-FFF2-40B4-BE49-F238E27FC236}">
                <a16:creationId xmlns:a16="http://schemas.microsoft.com/office/drawing/2014/main" xmlns="" id="{EC00F121-1ACC-F849-92CE-6E81D0E0011B}"/>
              </a:ext>
            </a:extLst>
          </p:cNvPr>
          <p:cNvGrpSpPr/>
          <p:nvPr/>
        </p:nvGrpSpPr>
        <p:grpSpPr>
          <a:xfrm>
            <a:off x="7210333" y="3760046"/>
            <a:ext cx="1081798" cy="1037542"/>
            <a:chOff x="4865126" y="3632030"/>
            <a:chExt cx="1081798" cy="1037542"/>
          </a:xfrm>
        </p:grpSpPr>
        <p:grpSp>
          <p:nvGrpSpPr>
            <p:cNvPr id="49" name="Group 48">
              <a:extLst>
                <a:ext uri="{FF2B5EF4-FFF2-40B4-BE49-F238E27FC236}">
                  <a16:creationId xmlns:a16="http://schemas.microsoft.com/office/drawing/2014/main" xmlns="" id="{86761589-EB60-4449-B1D1-9BD9806A7274}"/>
                </a:ext>
              </a:extLst>
            </p:cNvPr>
            <p:cNvGrpSpPr>
              <a:grpSpLocks noChangeAspect="1"/>
            </p:cNvGrpSpPr>
            <p:nvPr/>
          </p:nvGrpSpPr>
          <p:grpSpPr>
            <a:xfrm>
              <a:off x="4865126" y="3632030"/>
              <a:ext cx="1081798" cy="707476"/>
              <a:chOff x="7421469" y="1698070"/>
              <a:chExt cx="458788" cy="300038"/>
            </a:xfrm>
          </p:grpSpPr>
          <p:sp>
            <p:nvSpPr>
              <p:cNvPr id="51" name="Freeform 383">
                <a:extLst>
                  <a:ext uri="{FF2B5EF4-FFF2-40B4-BE49-F238E27FC236}">
                    <a16:creationId xmlns:a16="http://schemas.microsoft.com/office/drawing/2014/main" xmlns="" id="{DE8F7418-A113-C74C-B772-75D54DECE834}"/>
                  </a:ext>
                </a:extLst>
              </p:cNvPr>
              <p:cNvSpPr>
                <a:spLocks noChangeArrowheads="1"/>
              </p:cNvSpPr>
              <p:nvPr/>
            </p:nvSpPr>
            <p:spPr bwMode="auto">
              <a:xfrm>
                <a:off x="7557994" y="1713945"/>
                <a:ext cx="234950" cy="152400"/>
              </a:xfrm>
              <a:custGeom>
                <a:avLst/>
                <a:gdLst>
                  <a:gd name="T0" fmla="*/ 0 w 651"/>
                  <a:gd name="T1" fmla="*/ 0 h 424"/>
                  <a:gd name="T2" fmla="*/ 0 w 651"/>
                  <a:gd name="T3" fmla="*/ 423 h 424"/>
                  <a:gd name="T4" fmla="*/ 650 w 651"/>
                  <a:gd name="T5" fmla="*/ 423 h 424"/>
                  <a:gd name="T6" fmla="*/ 650 w 651"/>
                  <a:gd name="T7" fmla="*/ 0 h 424"/>
                  <a:gd name="T8" fmla="*/ 0 w 651"/>
                  <a:gd name="T9" fmla="*/ 0 h 424"/>
                </a:gdLst>
                <a:ahLst/>
                <a:cxnLst>
                  <a:cxn ang="0">
                    <a:pos x="T0" y="T1"/>
                  </a:cxn>
                  <a:cxn ang="0">
                    <a:pos x="T2" y="T3"/>
                  </a:cxn>
                  <a:cxn ang="0">
                    <a:pos x="T4" y="T5"/>
                  </a:cxn>
                  <a:cxn ang="0">
                    <a:pos x="T6" y="T7"/>
                  </a:cxn>
                  <a:cxn ang="0">
                    <a:pos x="T8" y="T9"/>
                  </a:cxn>
                </a:cxnLst>
                <a:rect l="0" t="0" r="r" b="b"/>
                <a:pathLst>
                  <a:path w="651" h="424">
                    <a:moveTo>
                      <a:pt x="0" y="0"/>
                    </a:moveTo>
                    <a:lnTo>
                      <a:pt x="0" y="423"/>
                    </a:lnTo>
                    <a:lnTo>
                      <a:pt x="650" y="423"/>
                    </a:lnTo>
                    <a:lnTo>
                      <a:pt x="650" y="0"/>
                    </a:lnTo>
                    <a:lnTo>
                      <a:pt x="0" y="0"/>
                    </a:lnTo>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2" name="Freeform 384">
                <a:extLst>
                  <a:ext uri="{FF2B5EF4-FFF2-40B4-BE49-F238E27FC236}">
                    <a16:creationId xmlns:a16="http://schemas.microsoft.com/office/drawing/2014/main" xmlns="" id="{13E424F4-A613-B14D-8596-DA628C9E4C58}"/>
                  </a:ext>
                </a:extLst>
              </p:cNvPr>
              <p:cNvSpPr>
                <a:spLocks noChangeArrowheads="1"/>
              </p:cNvSpPr>
              <p:nvPr/>
            </p:nvSpPr>
            <p:spPr bwMode="auto">
              <a:xfrm>
                <a:off x="7557994" y="1713945"/>
                <a:ext cx="234950" cy="152400"/>
              </a:xfrm>
              <a:custGeom>
                <a:avLst/>
                <a:gdLst>
                  <a:gd name="T0" fmla="*/ 0 w 651"/>
                  <a:gd name="T1" fmla="*/ 0 h 424"/>
                  <a:gd name="T2" fmla="*/ 0 w 651"/>
                  <a:gd name="T3" fmla="*/ 423 h 424"/>
                  <a:gd name="T4" fmla="*/ 650 w 651"/>
                  <a:gd name="T5" fmla="*/ 423 h 424"/>
                  <a:gd name="T6" fmla="*/ 650 w 651"/>
                  <a:gd name="T7" fmla="*/ 0 h 424"/>
                  <a:gd name="T8" fmla="*/ 0 w 651"/>
                  <a:gd name="T9" fmla="*/ 0 h 424"/>
                </a:gdLst>
                <a:ahLst/>
                <a:cxnLst>
                  <a:cxn ang="0">
                    <a:pos x="T0" y="T1"/>
                  </a:cxn>
                  <a:cxn ang="0">
                    <a:pos x="T2" y="T3"/>
                  </a:cxn>
                  <a:cxn ang="0">
                    <a:pos x="T4" y="T5"/>
                  </a:cxn>
                  <a:cxn ang="0">
                    <a:pos x="T6" y="T7"/>
                  </a:cxn>
                  <a:cxn ang="0">
                    <a:pos x="T8" y="T9"/>
                  </a:cxn>
                </a:cxnLst>
                <a:rect l="0" t="0" r="r" b="b"/>
                <a:pathLst>
                  <a:path w="651" h="424">
                    <a:moveTo>
                      <a:pt x="0" y="0"/>
                    </a:moveTo>
                    <a:lnTo>
                      <a:pt x="0" y="423"/>
                    </a:lnTo>
                    <a:lnTo>
                      <a:pt x="650" y="423"/>
                    </a:lnTo>
                    <a:lnTo>
                      <a:pt x="650" y="0"/>
                    </a:lnTo>
                    <a:lnTo>
                      <a:pt x="0" y="0"/>
                    </a:lnTo>
                  </a:path>
                </a:pathLst>
              </a:custGeom>
              <a:solidFill>
                <a:srgbClr val="FFFFFF"/>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3" name="Freeform 385">
                <a:extLst>
                  <a:ext uri="{FF2B5EF4-FFF2-40B4-BE49-F238E27FC236}">
                    <a16:creationId xmlns:a16="http://schemas.microsoft.com/office/drawing/2014/main" xmlns="" id="{1F8EC5D7-9F1F-D841-9A04-4C6CD0C8C9F3}"/>
                  </a:ext>
                </a:extLst>
              </p:cNvPr>
              <p:cNvSpPr>
                <a:spLocks noChangeArrowheads="1"/>
              </p:cNvSpPr>
              <p:nvPr/>
            </p:nvSpPr>
            <p:spPr bwMode="auto">
              <a:xfrm>
                <a:off x="7540532" y="1698070"/>
                <a:ext cx="269875" cy="219075"/>
              </a:xfrm>
              <a:custGeom>
                <a:avLst/>
                <a:gdLst>
                  <a:gd name="T0" fmla="*/ 748 w 749"/>
                  <a:gd name="T1" fmla="*/ 518 h 609"/>
                  <a:gd name="T2" fmla="*/ 748 w 749"/>
                  <a:gd name="T3" fmla="*/ 0 h 609"/>
                  <a:gd name="T4" fmla="*/ 0 w 749"/>
                  <a:gd name="T5" fmla="*/ 0 h 609"/>
                  <a:gd name="T6" fmla="*/ 0 w 749"/>
                  <a:gd name="T7" fmla="*/ 518 h 609"/>
                  <a:gd name="T8" fmla="*/ 255 w 749"/>
                  <a:gd name="T9" fmla="*/ 518 h 609"/>
                  <a:gd name="T10" fmla="*/ 255 w 749"/>
                  <a:gd name="T11" fmla="*/ 559 h 609"/>
                  <a:gd name="T12" fmla="*/ 185 w 749"/>
                  <a:gd name="T13" fmla="*/ 559 h 609"/>
                  <a:gd name="T14" fmla="*/ 185 w 749"/>
                  <a:gd name="T15" fmla="*/ 608 h 609"/>
                  <a:gd name="T16" fmla="*/ 559 w 749"/>
                  <a:gd name="T17" fmla="*/ 608 h 609"/>
                  <a:gd name="T18" fmla="*/ 559 w 749"/>
                  <a:gd name="T19" fmla="*/ 559 h 609"/>
                  <a:gd name="T20" fmla="*/ 493 w 749"/>
                  <a:gd name="T21" fmla="*/ 559 h 609"/>
                  <a:gd name="T22" fmla="*/ 493 w 749"/>
                  <a:gd name="T23" fmla="*/ 518 h 609"/>
                  <a:gd name="T24" fmla="*/ 748 w 749"/>
                  <a:gd name="T25" fmla="*/ 518 h 609"/>
                  <a:gd name="T26" fmla="*/ 49 w 749"/>
                  <a:gd name="T27" fmla="*/ 45 h 609"/>
                  <a:gd name="T28" fmla="*/ 699 w 749"/>
                  <a:gd name="T29" fmla="*/ 45 h 609"/>
                  <a:gd name="T30" fmla="*/ 699 w 749"/>
                  <a:gd name="T31" fmla="*/ 468 h 609"/>
                  <a:gd name="T32" fmla="*/ 49 w 749"/>
                  <a:gd name="T33" fmla="*/ 468 h 609"/>
                  <a:gd name="T34" fmla="*/ 49 w 749"/>
                  <a:gd name="T35" fmla="*/ 45 h 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49" h="609">
                    <a:moveTo>
                      <a:pt x="748" y="518"/>
                    </a:moveTo>
                    <a:lnTo>
                      <a:pt x="748" y="0"/>
                    </a:lnTo>
                    <a:lnTo>
                      <a:pt x="0" y="0"/>
                    </a:lnTo>
                    <a:lnTo>
                      <a:pt x="0" y="518"/>
                    </a:lnTo>
                    <a:lnTo>
                      <a:pt x="255" y="518"/>
                    </a:lnTo>
                    <a:lnTo>
                      <a:pt x="255" y="559"/>
                    </a:lnTo>
                    <a:lnTo>
                      <a:pt x="185" y="559"/>
                    </a:lnTo>
                    <a:lnTo>
                      <a:pt x="185" y="608"/>
                    </a:lnTo>
                    <a:lnTo>
                      <a:pt x="559" y="608"/>
                    </a:lnTo>
                    <a:lnTo>
                      <a:pt x="559" y="559"/>
                    </a:lnTo>
                    <a:lnTo>
                      <a:pt x="493" y="559"/>
                    </a:lnTo>
                    <a:lnTo>
                      <a:pt x="493" y="518"/>
                    </a:lnTo>
                    <a:lnTo>
                      <a:pt x="748" y="518"/>
                    </a:lnTo>
                    <a:close/>
                    <a:moveTo>
                      <a:pt x="49" y="45"/>
                    </a:moveTo>
                    <a:lnTo>
                      <a:pt x="699" y="45"/>
                    </a:lnTo>
                    <a:lnTo>
                      <a:pt x="699" y="468"/>
                    </a:lnTo>
                    <a:lnTo>
                      <a:pt x="49" y="468"/>
                    </a:lnTo>
                    <a:lnTo>
                      <a:pt x="49" y="45"/>
                    </a:lnTo>
                    <a:close/>
                  </a:path>
                </a:pathLst>
              </a:custGeom>
              <a:solidFill>
                <a:srgbClr val="C01818"/>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4" name="Freeform 386">
                <a:extLst>
                  <a:ext uri="{FF2B5EF4-FFF2-40B4-BE49-F238E27FC236}">
                    <a16:creationId xmlns:a16="http://schemas.microsoft.com/office/drawing/2014/main" xmlns="" id="{CB541693-4634-C84A-A806-8BA07C5AC4F0}"/>
                  </a:ext>
                </a:extLst>
              </p:cNvPr>
              <p:cNvSpPr>
                <a:spLocks noChangeArrowheads="1"/>
              </p:cNvSpPr>
              <p:nvPr/>
            </p:nvSpPr>
            <p:spPr bwMode="auto">
              <a:xfrm>
                <a:off x="7673882" y="1713945"/>
                <a:ext cx="117475" cy="152400"/>
              </a:xfrm>
              <a:custGeom>
                <a:avLst/>
                <a:gdLst>
                  <a:gd name="T0" fmla="*/ 325 w 326"/>
                  <a:gd name="T1" fmla="*/ 0 h 424"/>
                  <a:gd name="T2" fmla="*/ 0 w 326"/>
                  <a:gd name="T3" fmla="*/ 0 h 424"/>
                  <a:gd name="T4" fmla="*/ 0 w 326"/>
                  <a:gd name="T5" fmla="*/ 423 h 424"/>
                  <a:gd name="T6" fmla="*/ 325 w 326"/>
                  <a:gd name="T7" fmla="*/ 423 h 424"/>
                  <a:gd name="T8" fmla="*/ 325 w 326"/>
                  <a:gd name="T9" fmla="*/ 0 h 424"/>
                </a:gdLst>
                <a:ahLst/>
                <a:cxnLst>
                  <a:cxn ang="0">
                    <a:pos x="T0" y="T1"/>
                  </a:cxn>
                  <a:cxn ang="0">
                    <a:pos x="T2" y="T3"/>
                  </a:cxn>
                  <a:cxn ang="0">
                    <a:pos x="T4" y="T5"/>
                  </a:cxn>
                  <a:cxn ang="0">
                    <a:pos x="T6" y="T7"/>
                  </a:cxn>
                  <a:cxn ang="0">
                    <a:pos x="T8" y="T9"/>
                  </a:cxn>
                </a:cxnLst>
                <a:rect l="0" t="0" r="r" b="b"/>
                <a:pathLst>
                  <a:path w="326" h="424">
                    <a:moveTo>
                      <a:pt x="325" y="0"/>
                    </a:moveTo>
                    <a:lnTo>
                      <a:pt x="0" y="0"/>
                    </a:lnTo>
                    <a:lnTo>
                      <a:pt x="0" y="423"/>
                    </a:lnTo>
                    <a:lnTo>
                      <a:pt x="325" y="423"/>
                    </a:lnTo>
                    <a:lnTo>
                      <a:pt x="325" y="0"/>
                    </a:lnTo>
                  </a:path>
                </a:pathLst>
              </a:custGeom>
              <a:solidFill>
                <a:srgbClr val="D9D9D9"/>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5" name="Freeform 387">
                <a:extLst>
                  <a:ext uri="{FF2B5EF4-FFF2-40B4-BE49-F238E27FC236}">
                    <a16:creationId xmlns:a16="http://schemas.microsoft.com/office/drawing/2014/main" xmlns="" id="{66A42C8D-6183-1A47-9EE1-685513FF0D76}"/>
                  </a:ext>
                </a:extLst>
              </p:cNvPr>
              <p:cNvSpPr>
                <a:spLocks noChangeArrowheads="1"/>
              </p:cNvSpPr>
              <p:nvPr/>
            </p:nvSpPr>
            <p:spPr bwMode="auto">
              <a:xfrm>
                <a:off x="7673882" y="1713945"/>
                <a:ext cx="117475" cy="152400"/>
              </a:xfrm>
              <a:custGeom>
                <a:avLst/>
                <a:gdLst>
                  <a:gd name="T0" fmla="*/ 325 w 326"/>
                  <a:gd name="T1" fmla="*/ 0 h 424"/>
                  <a:gd name="T2" fmla="*/ 0 w 326"/>
                  <a:gd name="T3" fmla="*/ 0 h 424"/>
                  <a:gd name="T4" fmla="*/ 0 w 326"/>
                  <a:gd name="T5" fmla="*/ 423 h 424"/>
                  <a:gd name="T6" fmla="*/ 325 w 326"/>
                  <a:gd name="T7" fmla="*/ 423 h 424"/>
                  <a:gd name="T8" fmla="*/ 325 w 326"/>
                  <a:gd name="T9" fmla="*/ 0 h 424"/>
                </a:gdLst>
                <a:ahLst/>
                <a:cxnLst>
                  <a:cxn ang="0">
                    <a:pos x="T0" y="T1"/>
                  </a:cxn>
                  <a:cxn ang="0">
                    <a:pos x="T2" y="T3"/>
                  </a:cxn>
                  <a:cxn ang="0">
                    <a:pos x="T4" y="T5"/>
                  </a:cxn>
                  <a:cxn ang="0">
                    <a:pos x="T6" y="T7"/>
                  </a:cxn>
                  <a:cxn ang="0">
                    <a:pos x="T8" y="T9"/>
                  </a:cxn>
                </a:cxnLst>
                <a:rect l="0" t="0" r="r" b="b"/>
                <a:pathLst>
                  <a:path w="326" h="424">
                    <a:moveTo>
                      <a:pt x="325" y="0"/>
                    </a:moveTo>
                    <a:lnTo>
                      <a:pt x="0" y="0"/>
                    </a:lnTo>
                    <a:lnTo>
                      <a:pt x="0" y="423"/>
                    </a:lnTo>
                    <a:lnTo>
                      <a:pt x="325" y="423"/>
                    </a:lnTo>
                    <a:lnTo>
                      <a:pt x="325" y="0"/>
                    </a:lnTo>
                  </a:path>
                </a:pathLst>
              </a:custGeom>
              <a:solidFill>
                <a:srgbClr val="D9D9D9"/>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6" name="Freeform 388">
                <a:extLst>
                  <a:ext uri="{FF2B5EF4-FFF2-40B4-BE49-F238E27FC236}">
                    <a16:creationId xmlns:a16="http://schemas.microsoft.com/office/drawing/2014/main" xmlns="" id="{531581B6-F5E2-2642-8777-B110057B6E54}"/>
                  </a:ext>
                </a:extLst>
              </p:cNvPr>
              <p:cNvSpPr>
                <a:spLocks noChangeArrowheads="1"/>
              </p:cNvSpPr>
              <p:nvPr/>
            </p:nvSpPr>
            <p:spPr bwMode="auto">
              <a:xfrm>
                <a:off x="7442107" y="1823483"/>
                <a:ext cx="215900" cy="150812"/>
              </a:xfrm>
              <a:custGeom>
                <a:avLst/>
                <a:gdLst>
                  <a:gd name="T0" fmla="*/ 600 w 601"/>
                  <a:gd name="T1" fmla="*/ 419 h 420"/>
                  <a:gd name="T2" fmla="*/ 0 w 601"/>
                  <a:gd name="T3" fmla="*/ 419 h 420"/>
                  <a:gd name="T4" fmla="*/ 0 w 601"/>
                  <a:gd name="T5" fmla="*/ 0 h 420"/>
                  <a:gd name="T6" fmla="*/ 600 w 601"/>
                  <a:gd name="T7" fmla="*/ 0 h 420"/>
                  <a:gd name="T8" fmla="*/ 600 w 601"/>
                  <a:gd name="T9" fmla="*/ 419 h 420"/>
                  <a:gd name="T10" fmla="*/ 49 w 601"/>
                  <a:gd name="T11" fmla="*/ 370 h 420"/>
                  <a:gd name="T12" fmla="*/ 550 w 601"/>
                  <a:gd name="T13" fmla="*/ 370 h 420"/>
                  <a:gd name="T14" fmla="*/ 550 w 601"/>
                  <a:gd name="T15" fmla="*/ 49 h 420"/>
                  <a:gd name="T16" fmla="*/ 49 w 601"/>
                  <a:gd name="T17" fmla="*/ 49 h 420"/>
                  <a:gd name="T18" fmla="*/ 49 w 601"/>
                  <a:gd name="T19" fmla="*/ 370 h 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01" h="420">
                    <a:moveTo>
                      <a:pt x="600" y="419"/>
                    </a:moveTo>
                    <a:lnTo>
                      <a:pt x="0" y="419"/>
                    </a:lnTo>
                    <a:lnTo>
                      <a:pt x="0" y="0"/>
                    </a:lnTo>
                    <a:lnTo>
                      <a:pt x="600" y="0"/>
                    </a:lnTo>
                    <a:lnTo>
                      <a:pt x="600" y="419"/>
                    </a:lnTo>
                    <a:close/>
                    <a:moveTo>
                      <a:pt x="49" y="370"/>
                    </a:moveTo>
                    <a:lnTo>
                      <a:pt x="550" y="370"/>
                    </a:lnTo>
                    <a:lnTo>
                      <a:pt x="550" y="49"/>
                    </a:lnTo>
                    <a:lnTo>
                      <a:pt x="49" y="49"/>
                    </a:lnTo>
                    <a:lnTo>
                      <a:pt x="49" y="370"/>
                    </a:lnTo>
                    <a:close/>
                  </a:path>
                </a:pathLst>
              </a:custGeom>
              <a:solidFill>
                <a:srgbClr val="C01818"/>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7" name="Freeform 389">
                <a:extLst>
                  <a:ext uri="{FF2B5EF4-FFF2-40B4-BE49-F238E27FC236}">
                    <a16:creationId xmlns:a16="http://schemas.microsoft.com/office/drawing/2014/main" xmlns="" id="{A00E9757-CC97-F04E-A0AB-E0D5DB1E0170}"/>
                  </a:ext>
                </a:extLst>
              </p:cNvPr>
              <p:cNvSpPr>
                <a:spLocks noChangeArrowheads="1"/>
              </p:cNvSpPr>
              <p:nvPr/>
            </p:nvSpPr>
            <p:spPr bwMode="auto">
              <a:xfrm>
                <a:off x="7459569" y="1840945"/>
                <a:ext cx="180975" cy="115888"/>
              </a:xfrm>
              <a:custGeom>
                <a:avLst/>
                <a:gdLst>
                  <a:gd name="T0" fmla="*/ 0 w 502"/>
                  <a:gd name="T1" fmla="*/ 0 h 322"/>
                  <a:gd name="T2" fmla="*/ 0 w 502"/>
                  <a:gd name="T3" fmla="*/ 321 h 322"/>
                  <a:gd name="T4" fmla="*/ 501 w 502"/>
                  <a:gd name="T5" fmla="*/ 321 h 322"/>
                  <a:gd name="T6" fmla="*/ 501 w 502"/>
                  <a:gd name="T7" fmla="*/ 0 h 322"/>
                  <a:gd name="T8" fmla="*/ 0 w 502"/>
                  <a:gd name="T9" fmla="*/ 0 h 322"/>
                </a:gdLst>
                <a:ahLst/>
                <a:cxnLst>
                  <a:cxn ang="0">
                    <a:pos x="T0" y="T1"/>
                  </a:cxn>
                  <a:cxn ang="0">
                    <a:pos x="T2" y="T3"/>
                  </a:cxn>
                  <a:cxn ang="0">
                    <a:pos x="T4" y="T5"/>
                  </a:cxn>
                  <a:cxn ang="0">
                    <a:pos x="T6" y="T7"/>
                  </a:cxn>
                  <a:cxn ang="0">
                    <a:pos x="T8" y="T9"/>
                  </a:cxn>
                </a:cxnLst>
                <a:rect l="0" t="0" r="r" b="b"/>
                <a:pathLst>
                  <a:path w="502" h="322">
                    <a:moveTo>
                      <a:pt x="0" y="0"/>
                    </a:moveTo>
                    <a:lnTo>
                      <a:pt x="0" y="321"/>
                    </a:lnTo>
                    <a:lnTo>
                      <a:pt x="501" y="321"/>
                    </a:lnTo>
                    <a:lnTo>
                      <a:pt x="501" y="0"/>
                    </a:lnTo>
                    <a:lnTo>
                      <a:pt x="0" y="0"/>
                    </a:lnTo>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8" name="Freeform 390">
                <a:extLst>
                  <a:ext uri="{FF2B5EF4-FFF2-40B4-BE49-F238E27FC236}">
                    <a16:creationId xmlns:a16="http://schemas.microsoft.com/office/drawing/2014/main" xmlns="" id="{B322782E-930C-AD45-ACF1-8A3C4CC4FFD2}"/>
                  </a:ext>
                </a:extLst>
              </p:cNvPr>
              <p:cNvSpPr>
                <a:spLocks noChangeArrowheads="1"/>
              </p:cNvSpPr>
              <p:nvPr/>
            </p:nvSpPr>
            <p:spPr bwMode="auto">
              <a:xfrm>
                <a:off x="7421469" y="1980645"/>
                <a:ext cx="255588" cy="17463"/>
              </a:xfrm>
              <a:custGeom>
                <a:avLst/>
                <a:gdLst>
                  <a:gd name="T0" fmla="*/ 711 w 712"/>
                  <a:gd name="T1" fmla="*/ 49 h 50"/>
                  <a:gd name="T2" fmla="*/ 0 w 712"/>
                  <a:gd name="T3" fmla="*/ 49 h 50"/>
                  <a:gd name="T4" fmla="*/ 0 w 712"/>
                  <a:gd name="T5" fmla="*/ 0 h 50"/>
                  <a:gd name="T6" fmla="*/ 711 w 712"/>
                  <a:gd name="T7" fmla="*/ 0 h 50"/>
                  <a:gd name="T8" fmla="*/ 711 w 712"/>
                  <a:gd name="T9" fmla="*/ 49 h 50"/>
                </a:gdLst>
                <a:ahLst/>
                <a:cxnLst>
                  <a:cxn ang="0">
                    <a:pos x="T0" y="T1"/>
                  </a:cxn>
                  <a:cxn ang="0">
                    <a:pos x="T2" y="T3"/>
                  </a:cxn>
                  <a:cxn ang="0">
                    <a:pos x="T4" y="T5"/>
                  </a:cxn>
                  <a:cxn ang="0">
                    <a:pos x="T6" y="T7"/>
                  </a:cxn>
                  <a:cxn ang="0">
                    <a:pos x="T8" y="T9"/>
                  </a:cxn>
                </a:cxnLst>
                <a:rect l="0" t="0" r="r" b="b"/>
                <a:pathLst>
                  <a:path w="712" h="50">
                    <a:moveTo>
                      <a:pt x="711" y="49"/>
                    </a:moveTo>
                    <a:lnTo>
                      <a:pt x="0" y="49"/>
                    </a:lnTo>
                    <a:lnTo>
                      <a:pt x="0" y="0"/>
                    </a:lnTo>
                    <a:lnTo>
                      <a:pt x="711" y="0"/>
                    </a:lnTo>
                    <a:lnTo>
                      <a:pt x="711" y="49"/>
                    </a:lnTo>
                  </a:path>
                </a:pathLst>
              </a:custGeom>
              <a:solidFill>
                <a:srgbClr val="C01818"/>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9" name="Freeform 391">
                <a:extLst>
                  <a:ext uri="{FF2B5EF4-FFF2-40B4-BE49-F238E27FC236}">
                    <a16:creationId xmlns:a16="http://schemas.microsoft.com/office/drawing/2014/main" xmlns="" id="{B4CFC87E-30B8-EE42-8F94-95F01E5D8616}"/>
                  </a:ext>
                </a:extLst>
              </p:cNvPr>
              <p:cNvSpPr>
                <a:spLocks noChangeArrowheads="1"/>
              </p:cNvSpPr>
              <p:nvPr/>
            </p:nvSpPr>
            <p:spPr bwMode="auto">
              <a:xfrm>
                <a:off x="7772307" y="1804433"/>
                <a:ext cx="88900" cy="155575"/>
              </a:xfrm>
              <a:custGeom>
                <a:avLst/>
                <a:gdLst>
                  <a:gd name="T0" fmla="*/ 0 w 248"/>
                  <a:gd name="T1" fmla="*/ 0 h 432"/>
                  <a:gd name="T2" fmla="*/ 0 w 248"/>
                  <a:gd name="T3" fmla="*/ 431 h 432"/>
                  <a:gd name="T4" fmla="*/ 247 w 248"/>
                  <a:gd name="T5" fmla="*/ 431 h 432"/>
                  <a:gd name="T6" fmla="*/ 247 w 248"/>
                  <a:gd name="T7" fmla="*/ 0 h 432"/>
                  <a:gd name="T8" fmla="*/ 0 w 248"/>
                  <a:gd name="T9" fmla="*/ 0 h 432"/>
                </a:gdLst>
                <a:ahLst/>
                <a:cxnLst>
                  <a:cxn ang="0">
                    <a:pos x="T0" y="T1"/>
                  </a:cxn>
                  <a:cxn ang="0">
                    <a:pos x="T2" y="T3"/>
                  </a:cxn>
                  <a:cxn ang="0">
                    <a:pos x="T4" y="T5"/>
                  </a:cxn>
                  <a:cxn ang="0">
                    <a:pos x="T6" y="T7"/>
                  </a:cxn>
                  <a:cxn ang="0">
                    <a:pos x="T8" y="T9"/>
                  </a:cxn>
                </a:cxnLst>
                <a:rect l="0" t="0" r="r" b="b"/>
                <a:pathLst>
                  <a:path w="248" h="432">
                    <a:moveTo>
                      <a:pt x="0" y="0"/>
                    </a:moveTo>
                    <a:lnTo>
                      <a:pt x="0" y="431"/>
                    </a:lnTo>
                    <a:lnTo>
                      <a:pt x="247" y="431"/>
                    </a:lnTo>
                    <a:lnTo>
                      <a:pt x="247" y="0"/>
                    </a:lnTo>
                    <a:lnTo>
                      <a:pt x="0" y="0"/>
                    </a:lnTo>
                  </a:path>
                </a:pathLst>
              </a:custGeom>
              <a:solidFill>
                <a:srgbClr val="DCDCDC"/>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0" name="Freeform 392">
                <a:extLst>
                  <a:ext uri="{FF2B5EF4-FFF2-40B4-BE49-F238E27FC236}">
                    <a16:creationId xmlns:a16="http://schemas.microsoft.com/office/drawing/2014/main" xmlns="" id="{1E9FD947-0BF3-A348-B977-8A1951F44813}"/>
                  </a:ext>
                </a:extLst>
              </p:cNvPr>
              <p:cNvSpPr>
                <a:spLocks noChangeArrowheads="1"/>
              </p:cNvSpPr>
              <p:nvPr/>
            </p:nvSpPr>
            <p:spPr bwMode="auto">
              <a:xfrm>
                <a:off x="7756432" y="1785383"/>
                <a:ext cx="123825" cy="190500"/>
              </a:xfrm>
              <a:custGeom>
                <a:avLst/>
                <a:gdLst>
                  <a:gd name="T0" fmla="*/ 0 w 342"/>
                  <a:gd name="T1" fmla="*/ 0 h 531"/>
                  <a:gd name="T2" fmla="*/ 0 w 342"/>
                  <a:gd name="T3" fmla="*/ 530 h 531"/>
                  <a:gd name="T4" fmla="*/ 341 w 342"/>
                  <a:gd name="T5" fmla="*/ 530 h 531"/>
                  <a:gd name="T6" fmla="*/ 341 w 342"/>
                  <a:gd name="T7" fmla="*/ 0 h 531"/>
                  <a:gd name="T8" fmla="*/ 0 w 342"/>
                  <a:gd name="T9" fmla="*/ 0 h 531"/>
                  <a:gd name="T10" fmla="*/ 292 w 342"/>
                  <a:gd name="T11" fmla="*/ 50 h 531"/>
                  <a:gd name="T12" fmla="*/ 292 w 342"/>
                  <a:gd name="T13" fmla="*/ 469 h 531"/>
                  <a:gd name="T14" fmla="*/ 45 w 342"/>
                  <a:gd name="T15" fmla="*/ 469 h 531"/>
                  <a:gd name="T16" fmla="*/ 45 w 342"/>
                  <a:gd name="T17" fmla="*/ 50 h 531"/>
                  <a:gd name="T18" fmla="*/ 292 w 342"/>
                  <a:gd name="T19" fmla="*/ 50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2" h="531">
                    <a:moveTo>
                      <a:pt x="0" y="0"/>
                    </a:moveTo>
                    <a:lnTo>
                      <a:pt x="0" y="530"/>
                    </a:lnTo>
                    <a:lnTo>
                      <a:pt x="341" y="530"/>
                    </a:lnTo>
                    <a:lnTo>
                      <a:pt x="341" y="0"/>
                    </a:lnTo>
                    <a:lnTo>
                      <a:pt x="0" y="0"/>
                    </a:lnTo>
                    <a:close/>
                    <a:moveTo>
                      <a:pt x="292" y="50"/>
                    </a:moveTo>
                    <a:lnTo>
                      <a:pt x="292" y="469"/>
                    </a:lnTo>
                    <a:lnTo>
                      <a:pt x="45" y="469"/>
                    </a:lnTo>
                    <a:lnTo>
                      <a:pt x="45" y="50"/>
                    </a:lnTo>
                    <a:lnTo>
                      <a:pt x="292" y="50"/>
                    </a:lnTo>
                    <a:close/>
                  </a:path>
                </a:pathLst>
              </a:custGeom>
              <a:solidFill>
                <a:srgbClr val="C01818"/>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1" name="Freeform 393">
                <a:extLst>
                  <a:ext uri="{FF2B5EF4-FFF2-40B4-BE49-F238E27FC236}">
                    <a16:creationId xmlns:a16="http://schemas.microsoft.com/office/drawing/2014/main" xmlns="" id="{4A6F6B8A-C35F-D042-BE55-18820D2D9F45}"/>
                  </a:ext>
                </a:extLst>
              </p:cNvPr>
              <p:cNvSpPr>
                <a:spLocks noChangeArrowheads="1"/>
              </p:cNvSpPr>
              <p:nvPr/>
            </p:nvSpPr>
            <p:spPr bwMode="auto">
              <a:xfrm>
                <a:off x="7811994" y="1958420"/>
                <a:ext cx="9525" cy="7938"/>
              </a:xfrm>
              <a:custGeom>
                <a:avLst/>
                <a:gdLst>
                  <a:gd name="T0" fmla="*/ 12 w 26"/>
                  <a:gd name="T1" fmla="*/ 21 h 22"/>
                  <a:gd name="T2" fmla="*/ 12 w 26"/>
                  <a:gd name="T3" fmla="*/ 21 h 22"/>
                  <a:gd name="T4" fmla="*/ 25 w 26"/>
                  <a:gd name="T5" fmla="*/ 12 h 22"/>
                  <a:gd name="T6" fmla="*/ 12 w 26"/>
                  <a:gd name="T7" fmla="*/ 0 h 22"/>
                  <a:gd name="T8" fmla="*/ 0 w 26"/>
                  <a:gd name="T9" fmla="*/ 12 h 22"/>
                  <a:gd name="T10" fmla="*/ 12 w 26"/>
                  <a:gd name="T11" fmla="*/ 21 h 22"/>
                </a:gdLst>
                <a:ahLst/>
                <a:cxnLst>
                  <a:cxn ang="0">
                    <a:pos x="T0" y="T1"/>
                  </a:cxn>
                  <a:cxn ang="0">
                    <a:pos x="T2" y="T3"/>
                  </a:cxn>
                  <a:cxn ang="0">
                    <a:pos x="T4" y="T5"/>
                  </a:cxn>
                  <a:cxn ang="0">
                    <a:pos x="T6" y="T7"/>
                  </a:cxn>
                  <a:cxn ang="0">
                    <a:pos x="T8" y="T9"/>
                  </a:cxn>
                  <a:cxn ang="0">
                    <a:pos x="T10" y="T11"/>
                  </a:cxn>
                </a:cxnLst>
                <a:rect l="0" t="0" r="r" b="b"/>
                <a:pathLst>
                  <a:path w="26" h="22">
                    <a:moveTo>
                      <a:pt x="12" y="21"/>
                    </a:moveTo>
                    <a:lnTo>
                      <a:pt x="12" y="21"/>
                    </a:lnTo>
                    <a:cubicBezTo>
                      <a:pt x="21" y="21"/>
                      <a:pt x="25" y="17"/>
                      <a:pt x="25" y="12"/>
                    </a:cubicBezTo>
                    <a:cubicBezTo>
                      <a:pt x="25" y="4"/>
                      <a:pt x="21" y="0"/>
                      <a:pt x="12" y="0"/>
                    </a:cubicBezTo>
                    <a:cubicBezTo>
                      <a:pt x="4" y="0"/>
                      <a:pt x="0" y="4"/>
                      <a:pt x="0" y="12"/>
                    </a:cubicBezTo>
                    <a:cubicBezTo>
                      <a:pt x="0" y="17"/>
                      <a:pt x="4" y="21"/>
                      <a:pt x="12" y="21"/>
                    </a:cubicBezTo>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grpSp>
        <p:sp>
          <p:nvSpPr>
            <p:cNvPr id="50" name="Rectangle 49">
              <a:extLst>
                <a:ext uri="{FF2B5EF4-FFF2-40B4-BE49-F238E27FC236}">
                  <a16:creationId xmlns:a16="http://schemas.microsoft.com/office/drawing/2014/main" xmlns="" id="{F6CBB6C7-32E7-B541-AB53-C4820B139C4B}"/>
                </a:ext>
              </a:extLst>
            </p:cNvPr>
            <p:cNvSpPr/>
            <p:nvPr/>
          </p:nvSpPr>
          <p:spPr>
            <a:xfrm>
              <a:off x="5040428" y="4401806"/>
              <a:ext cx="854721" cy="267766"/>
            </a:xfrm>
            <a:prstGeom prst="rect">
              <a:avLst/>
            </a:prstGeom>
          </p:spPr>
          <p:txBody>
            <a:bodyPr wrap="none">
              <a:spAutoFit/>
            </a:bodyPr>
            <a:lstStyle/>
            <a:p>
              <a:pPr algn="ctr">
                <a:lnSpc>
                  <a:spcPct val="95000"/>
                </a:lnSpc>
              </a:pPr>
              <a:r>
                <a:rPr lang="en-US" sz="1200" dirty="0"/>
                <a:t>Managed</a:t>
              </a:r>
            </a:p>
          </p:txBody>
        </p:sp>
      </p:grpSp>
      <p:sp>
        <p:nvSpPr>
          <p:cNvPr id="66" name="Line 8">
            <a:extLst>
              <a:ext uri="{FF2B5EF4-FFF2-40B4-BE49-F238E27FC236}">
                <a16:creationId xmlns:a16="http://schemas.microsoft.com/office/drawing/2014/main" xmlns="" id="{47EA6C55-F521-4541-BE7E-B63ECF41240E}"/>
              </a:ext>
            </a:extLst>
          </p:cNvPr>
          <p:cNvSpPr>
            <a:spLocks noChangeShapeType="1"/>
          </p:cNvSpPr>
          <p:nvPr/>
        </p:nvSpPr>
        <p:spPr bwMode="gray">
          <a:xfrm rot="10800000" flipH="1" flipV="1">
            <a:off x="6972155" y="2002223"/>
            <a:ext cx="833355" cy="1694541"/>
          </a:xfrm>
          <a:prstGeom prst="line">
            <a:avLst/>
          </a:prstGeom>
          <a:noFill/>
          <a:ln w="22225" cap="rnd">
            <a:solidFill>
              <a:schemeClr val="accent4"/>
            </a:solidFill>
            <a:prstDash val="sysDash"/>
            <a:round/>
            <a:headEnd type="oval" w="med" len="med"/>
            <a:tailEnd type="oval" w="med" len="med"/>
          </a:ln>
          <a:effectLst/>
        </p:spPr>
        <p:txBody>
          <a:bodyPr wrap="none" lIns="0" tIns="0" rIns="0" bIns="0">
            <a:noAutofit/>
          </a:bodyPr>
          <a:lstStyle/>
          <a:p>
            <a:endParaRPr lang="en-US" sz="1350" kern="0" dirty="0">
              <a:solidFill>
                <a:srgbClr val="000000"/>
              </a:solidFill>
              <a:latin typeface="Calibri"/>
            </a:endParaRPr>
          </a:p>
        </p:txBody>
      </p:sp>
      <p:sp>
        <p:nvSpPr>
          <p:cNvPr id="67" name="Line 8">
            <a:extLst>
              <a:ext uri="{FF2B5EF4-FFF2-40B4-BE49-F238E27FC236}">
                <a16:creationId xmlns:a16="http://schemas.microsoft.com/office/drawing/2014/main" xmlns="" id="{2511EBCD-257F-AE4C-B0DB-A4695E7597F6}"/>
              </a:ext>
            </a:extLst>
          </p:cNvPr>
          <p:cNvSpPr>
            <a:spLocks noChangeShapeType="1"/>
          </p:cNvSpPr>
          <p:nvPr/>
        </p:nvSpPr>
        <p:spPr bwMode="gray">
          <a:xfrm rot="10800000" flipV="1">
            <a:off x="6147489" y="2002511"/>
            <a:ext cx="824666" cy="1694253"/>
          </a:xfrm>
          <a:prstGeom prst="line">
            <a:avLst/>
          </a:prstGeom>
          <a:noFill/>
          <a:ln w="22225" cap="rnd">
            <a:solidFill>
              <a:schemeClr val="accent4"/>
            </a:solidFill>
            <a:prstDash val="sysDash"/>
            <a:round/>
            <a:headEnd type="oval" w="med" len="med"/>
            <a:tailEnd type="oval" w="med" len="med"/>
          </a:ln>
          <a:effectLst/>
        </p:spPr>
        <p:txBody>
          <a:bodyPr wrap="none" lIns="0" tIns="0" rIns="0" bIns="0">
            <a:noAutofit/>
          </a:bodyPr>
          <a:lstStyle/>
          <a:p>
            <a:endParaRPr lang="en-US" sz="1350" kern="0" dirty="0">
              <a:solidFill>
                <a:srgbClr val="000000"/>
              </a:solidFill>
              <a:latin typeface="Calibri"/>
            </a:endParaRPr>
          </a:p>
        </p:txBody>
      </p:sp>
      <p:sp>
        <p:nvSpPr>
          <p:cNvPr id="72" name="Freeform 16">
            <a:extLst>
              <a:ext uri="{FF2B5EF4-FFF2-40B4-BE49-F238E27FC236}">
                <a16:creationId xmlns:a16="http://schemas.microsoft.com/office/drawing/2014/main" xmlns="" id="{11EE2F5A-79E7-4D4E-8D07-142F302968E2}"/>
              </a:ext>
            </a:extLst>
          </p:cNvPr>
          <p:cNvSpPr>
            <a:spLocks/>
          </p:cNvSpPr>
          <p:nvPr/>
        </p:nvSpPr>
        <p:spPr bwMode="auto">
          <a:xfrm>
            <a:off x="6324428" y="2938145"/>
            <a:ext cx="259432" cy="256582"/>
          </a:xfrm>
          <a:custGeom>
            <a:avLst/>
            <a:gdLst>
              <a:gd name="T0" fmla="*/ 91 w 91"/>
              <a:gd name="T1" fmla="*/ 8 h 90"/>
              <a:gd name="T2" fmla="*/ 84 w 91"/>
              <a:gd name="T3" fmla="*/ 0 h 90"/>
              <a:gd name="T4" fmla="*/ 45 w 91"/>
              <a:gd name="T5" fmla="*/ 38 h 90"/>
              <a:gd name="T6" fmla="*/ 8 w 91"/>
              <a:gd name="T7" fmla="*/ 0 h 90"/>
              <a:gd name="T8" fmla="*/ 0 w 91"/>
              <a:gd name="T9" fmla="*/ 8 h 90"/>
              <a:gd name="T10" fmla="*/ 38 w 91"/>
              <a:gd name="T11" fmla="*/ 45 h 90"/>
              <a:gd name="T12" fmla="*/ 0 w 91"/>
              <a:gd name="T13" fmla="*/ 82 h 90"/>
              <a:gd name="T14" fmla="*/ 8 w 91"/>
              <a:gd name="T15" fmla="*/ 90 h 90"/>
              <a:gd name="T16" fmla="*/ 45 w 91"/>
              <a:gd name="T17" fmla="*/ 52 h 90"/>
              <a:gd name="T18" fmla="*/ 84 w 91"/>
              <a:gd name="T19" fmla="*/ 90 h 90"/>
              <a:gd name="T20" fmla="*/ 91 w 91"/>
              <a:gd name="T21" fmla="*/ 82 h 90"/>
              <a:gd name="T22" fmla="*/ 52 w 91"/>
              <a:gd name="T23" fmla="*/ 45 h 90"/>
              <a:gd name="T24" fmla="*/ 91 w 91"/>
              <a:gd name="T25" fmla="*/ 8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1" h="90">
                <a:moveTo>
                  <a:pt x="91" y="8"/>
                </a:moveTo>
                <a:lnTo>
                  <a:pt x="84" y="0"/>
                </a:lnTo>
                <a:lnTo>
                  <a:pt x="45" y="38"/>
                </a:lnTo>
                <a:lnTo>
                  <a:pt x="8" y="0"/>
                </a:lnTo>
                <a:lnTo>
                  <a:pt x="0" y="8"/>
                </a:lnTo>
                <a:lnTo>
                  <a:pt x="38" y="45"/>
                </a:lnTo>
                <a:lnTo>
                  <a:pt x="0" y="82"/>
                </a:lnTo>
                <a:lnTo>
                  <a:pt x="8" y="90"/>
                </a:lnTo>
                <a:lnTo>
                  <a:pt x="45" y="52"/>
                </a:lnTo>
                <a:lnTo>
                  <a:pt x="84" y="90"/>
                </a:lnTo>
                <a:lnTo>
                  <a:pt x="91" y="82"/>
                </a:lnTo>
                <a:lnTo>
                  <a:pt x="52" y="45"/>
                </a:lnTo>
                <a:lnTo>
                  <a:pt x="91" y="8"/>
                </a:lnTo>
                <a:close/>
              </a:path>
            </a:pathLst>
          </a:custGeom>
          <a:solidFill>
            <a:schemeClr val="bg2"/>
          </a:solidFill>
          <a:ln w="31750" cap="sq">
            <a:solidFill>
              <a:schemeClr val="accent1"/>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3" name="Freeform 84">
            <a:extLst>
              <a:ext uri="{FF2B5EF4-FFF2-40B4-BE49-F238E27FC236}">
                <a16:creationId xmlns:a16="http://schemas.microsoft.com/office/drawing/2014/main" xmlns="" id="{E11E67DD-40B5-0045-B4AB-D9C5F87F9171}"/>
              </a:ext>
            </a:extLst>
          </p:cNvPr>
          <p:cNvSpPr>
            <a:spLocks/>
          </p:cNvSpPr>
          <p:nvPr/>
        </p:nvSpPr>
        <p:spPr bwMode="auto">
          <a:xfrm>
            <a:off x="7296449" y="2930548"/>
            <a:ext cx="384235" cy="271776"/>
          </a:xfrm>
          <a:custGeom>
            <a:avLst/>
            <a:gdLst>
              <a:gd name="T0" fmla="*/ 28 w 82"/>
              <a:gd name="T1" fmla="*/ 58 h 58"/>
              <a:gd name="T2" fmla="*/ 0 w 82"/>
              <a:gd name="T3" fmla="*/ 30 h 58"/>
              <a:gd name="T4" fmla="*/ 7 w 82"/>
              <a:gd name="T5" fmla="*/ 22 h 58"/>
              <a:gd name="T6" fmla="*/ 29 w 82"/>
              <a:gd name="T7" fmla="*/ 43 h 58"/>
              <a:gd name="T8" fmla="*/ 75 w 82"/>
              <a:gd name="T9" fmla="*/ 0 h 58"/>
              <a:gd name="T10" fmla="*/ 82 w 82"/>
              <a:gd name="T11" fmla="*/ 7 h 58"/>
              <a:gd name="T12" fmla="*/ 28 w 82"/>
              <a:gd name="T13" fmla="*/ 58 h 58"/>
            </a:gdLst>
            <a:ahLst/>
            <a:cxnLst>
              <a:cxn ang="0">
                <a:pos x="T0" y="T1"/>
              </a:cxn>
              <a:cxn ang="0">
                <a:pos x="T2" y="T3"/>
              </a:cxn>
              <a:cxn ang="0">
                <a:pos x="T4" y="T5"/>
              </a:cxn>
              <a:cxn ang="0">
                <a:pos x="T6" y="T7"/>
              </a:cxn>
              <a:cxn ang="0">
                <a:pos x="T8" y="T9"/>
              </a:cxn>
              <a:cxn ang="0">
                <a:pos x="T10" y="T11"/>
              </a:cxn>
              <a:cxn ang="0">
                <a:pos x="T12" y="T13"/>
              </a:cxn>
            </a:cxnLst>
            <a:rect l="0" t="0" r="r" b="b"/>
            <a:pathLst>
              <a:path w="82" h="58">
                <a:moveTo>
                  <a:pt x="28" y="58"/>
                </a:moveTo>
                <a:lnTo>
                  <a:pt x="0" y="30"/>
                </a:lnTo>
                <a:lnTo>
                  <a:pt x="7" y="22"/>
                </a:lnTo>
                <a:lnTo>
                  <a:pt x="29" y="43"/>
                </a:lnTo>
                <a:lnTo>
                  <a:pt x="75" y="0"/>
                </a:lnTo>
                <a:lnTo>
                  <a:pt x="82" y="7"/>
                </a:lnTo>
                <a:lnTo>
                  <a:pt x="28" y="58"/>
                </a:lnTo>
                <a:close/>
              </a:path>
            </a:pathLst>
          </a:custGeom>
          <a:solidFill>
            <a:srgbClr val="00B050"/>
          </a:solidFill>
          <a:ln>
            <a:noFill/>
          </a:ln>
        </p:spPr>
        <p:txBody>
          <a:bodyPr vert="horz" wrap="square" lIns="91440" tIns="45720" rIns="91440" bIns="45720" numCol="1" anchor="t" anchorCtr="0" compatLnSpc="1">
            <a:prstTxWarp prst="textNoShape">
              <a:avLst/>
            </a:prstTxWarp>
          </a:bodyPr>
          <a:lstStyle/>
          <a:p>
            <a:endParaRPr lang="en-US"/>
          </a:p>
        </p:txBody>
      </p:sp>
      <p:grpSp>
        <p:nvGrpSpPr>
          <p:cNvPr id="8" name="Group 7">
            <a:extLst>
              <a:ext uri="{FF2B5EF4-FFF2-40B4-BE49-F238E27FC236}">
                <a16:creationId xmlns:a16="http://schemas.microsoft.com/office/drawing/2014/main" xmlns="" id="{B65E7DCA-3E79-5340-B024-E5F880BA153C}"/>
              </a:ext>
            </a:extLst>
          </p:cNvPr>
          <p:cNvGrpSpPr/>
          <p:nvPr/>
        </p:nvGrpSpPr>
        <p:grpSpPr>
          <a:xfrm>
            <a:off x="2837154" y="1868509"/>
            <a:ext cx="4342221" cy="569701"/>
            <a:chOff x="2830891" y="1868509"/>
            <a:chExt cx="4342221" cy="569701"/>
          </a:xfrm>
        </p:grpSpPr>
        <p:grpSp>
          <p:nvGrpSpPr>
            <p:cNvPr id="70" name="Group 69">
              <a:extLst>
                <a:ext uri="{FF2B5EF4-FFF2-40B4-BE49-F238E27FC236}">
                  <a16:creationId xmlns:a16="http://schemas.microsoft.com/office/drawing/2014/main" xmlns="" id="{D0185894-AC4E-9E42-B5A1-479017AFB3E4}"/>
                </a:ext>
              </a:extLst>
            </p:cNvPr>
            <p:cNvGrpSpPr/>
            <p:nvPr/>
          </p:nvGrpSpPr>
          <p:grpSpPr>
            <a:xfrm>
              <a:off x="2989354" y="1868509"/>
              <a:ext cx="4183758" cy="569701"/>
              <a:chOff x="3027062" y="1868509"/>
              <a:chExt cx="4183758" cy="569701"/>
            </a:xfrm>
          </p:grpSpPr>
          <p:sp>
            <p:nvSpPr>
              <p:cNvPr id="64" name="Oval 63">
                <a:extLst>
                  <a:ext uri="{FF2B5EF4-FFF2-40B4-BE49-F238E27FC236}">
                    <a16:creationId xmlns:a16="http://schemas.microsoft.com/office/drawing/2014/main" xmlns="" id="{873D4A52-B181-6A47-89A2-E2D2AAAF69BC}"/>
                  </a:ext>
                </a:extLst>
              </p:cNvPr>
              <p:cNvSpPr>
                <a:spLocks noChangeAspect="1"/>
              </p:cNvSpPr>
              <p:nvPr/>
            </p:nvSpPr>
            <p:spPr>
              <a:xfrm>
                <a:off x="6814945" y="1868509"/>
                <a:ext cx="395875" cy="395875"/>
              </a:xfrm>
              <a:prstGeom prst="ellipse">
                <a:avLst/>
              </a:prstGeom>
              <a:noFill/>
              <a:ln w="28575" cap="flat" cmpd="sng" algn="ctr">
                <a:solidFill>
                  <a:srgbClr val="74A048"/>
                </a:solidFill>
                <a:prstDash val="solid"/>
                <a:miter lim="800000"/>
                <a:headEnd type="none" w="med" len="med"/>
                <a:tailEnd type="none" w="med" len="med"/>
              </a:ln>
              <a:effectLst/>
            </p:spPr>
            <p:txBody>
              <a:bodyPr vert="horz" wrap="square" lIns="68572" tIns="34286" rIns="68572" bIns="34286" numCol="1" rtlCol="0" anchor="ctr" anchorCtr="0" compatLnSpc="1">
                <a:prstTxWarp prst="textNoShape">
                  <a:avLst/>
                </a:prstTxWarp>
                <a:noAutofit/>
              </a:bodyPr>
              <a:lstStyle/>
              <a:p>
                <a:pPr algn="ctr" fontAlgn="base">
                  <a:lnSpc>
                    <a:spcPct val="90000"/>
                  </a:lnSpc>
                  <a:spcAft>
                    <a:spcPct val="0"/>
                  </a:spcAft>
                  <a:buClr>
                    <a:srgbClr val="0090D3"/>
                  </a:buClr>
                  <a:buSzPct val="90000"/>
                </a:pPr>
                <a:endParaRPr lang="en-US" sz="1050" dirty="0" err="1">
                  <a:solidFill>
                    <a:srgbClr val="FFFFFF"/>
                  </a:solidFill>
                </a:endParaRPr>
              </a:p>
            </p:txBody>
          </p:sp>
          <p:sp>
            <p:nvSpPr>
              <p:cNvPr id="68" name="TextBox 67">
                <a:extLst>
                  <a:ext uri="{FF2B5EF4-FFF2-40B4-BE49-F238E27FC236}">
                    <a16:creationId xmlns:a16="http://schemas.microsoft.com/office/drawing/2014/main" xmlns="" id="{06FCB3DC-DC6E-3444-A574-79BFD2A5258E}"/>
                  </a:ext>
                </a:extLst>
              </p:cNvPr>
              <p:cNvSpPr txBox="1"/>
              <p:nvPr/>
            </p:nvSpPr>
            <p:spPr>
              <a:xfrm>
                <a:off x="3027062" y="2167444"/>
                <a:ext cx="1524094" cy="270766"/>
              </a:xfrm>
              <a:prstGeom prst="rect">
                <a:avLst/>
              </a:prstGeom>
            </p:spPr>
            <p:txBody>
              <a:bodyPr vert="horz" wrap="square" lIns="68580" tIns="34290" rIns="68580" bIns="34290" rtlCol="0" anchor="ctr">
                <a:noAutofit/>
              </a:bodyPr>
              <a:lstStyle/>
              <a:p>
                <a:pPr>
                  <a:defRPr/>
                </a:pPr>
                <a:r>
                  <a:rPr lang="en-US" sz="1050" b="1" kern="0" dirty="0">
                    <a:solidFill>
                      <a:srgbClr val="74A048"/>
                    </a:solidFill>
                  </a:rPr>
                  <a:t>McAfee Sky Gateway</a:t>
                </a:r>
              </a:p>
              <a:p>
                <a:pPr>
                  <a:defRPr/>
                </a:pPr>
                <a:r>
                  <a:rPr lang="en-US" sz="900" kern="0" dirty="0">
                    <a:solidFill>
                      <a:srgbClr val="74A048"/>
                    </a:solidFill>
                  </a:rPr>
                  <a:t>Universal Mode</a:t>
                </a:r>
              </a:p>
            </p:txBody>
          </p:sp>
        </p:grpSp>
        <p:cxnSp>
          <p:nvCxnSpPr>
            <p:cNvPr id="4" name="Elbow Connector 3">
              <a:extLst>
                <a:ext uri="{FF2B5EF4-FFF2-40B4-BE49-F238E27FC236}">
                  <a16:creationId xmlns:a16="http://schemas.microsoft.com/office/drawing/2014/main" xmlns="" id="{2A6A9316-44CD-F44D-A6F8-FD6D08787E94}"/>
                </a:ext>
              </a:extLst>
            </p:cNvPr>
            <p:cNvCxnSpPr>
              <a:cxnSpLocks/>
            </p:cNvCxnSpPr>
            <p:nvPr/>
          </p:nvCxnSpPr>
          <p:spPr>
            <a:xfrm rot="16200000" flipH="1">
              <a:off x="4709200" y="15208"/>
              <a:ext cx="191326" cy="3947944"/>
            </a:xfrm>
            <a:prstGeom prst="bentConnector3">
              <a:avLst>
                <a:gd name="adj1" fmla="val 97793"/>
              </a:avLst>
            </a:prstGeom>
            <a:ln w="28575">
              <a:solidFill>
                <a:srgbClr val="74A048"/>
              </a:solidFill>
            </a:ln>
          </p:spPr>
          <p:style>
            <a:lnRef idx="1">
              <a:schemeClr val="accent1"/>
            </a:lnRef>
            <a:fillRef idx="0">
              <a:schemeClr val="accent1"/>
            </a:fillRef>
            <a:effectRef idx="0">
              <a:schemeClr val="accent1"/>
            </a:effectRef>
            <a:fontRef idx="minor">
              <a:schemeClr val="tx1"/>
            </a:fontRef>
          </p:style>
        </p:cxnSp>
      </p:grpSp>
      <p:grpSp>
        <p:nvGrpSpPr>
          <p:cNvPr id="65" name="Group 64">
            <a:extLst>
              <a:ext uri="{FF2B5EF4-FFF2-40B4-BE49-F238E27FC236}">
                <a16:creationId xmlns:a16="http://schemas.microsoft.com/office/drawing/2014/main" xmlns="" id="{9E634592-6376-F44C-9EFF-9F027F4C960F}"/>
              </a:ext>
            </a:extLst>
          </p:cNvPr>
          <p:cNvGrpSpPr/>
          <p:nvPr/>
        </p:nvGrpSpPr>
        <p:grpSpPr>
          <a:xfrm>
            <a:off x="462089" y="2756241"/>
            <a:ext cx="2226162" cy="1070470"/>
            <a:chOff x="6888538" y="85473"/>
            <a:chExt cx="2226162" cy="1070470"/>
          </a:xfrm>
        </p:grpSpPr>
        <p:sp>
          <p:nvSpPr>
            <p:cNvPr id="69" name="TextBox 68">
              <a:extLst>
                <a:ext uri="{FF2B5EF4-FFF2-40B4-BE49-F238E27FC236}">
                  <a16:creationId xmlns:a16="http://schemas.microsoft.com/office/drawing/2014/main" xmlns="" id="{BE531B9E-7A4B-EF4B-AA11-CC107D475D67}"/>
                </a:ext>
              </a:extLst>
            </p:cNvPr>
            <p:cNvSpPr txBox="1"/>
            <p:nvPr/>
          </p:nvSpPr>
          <p:spPr>
            <a:xfrm>
              <a:off x="6888538" y="671476"/>
              <a:ext cx="2226162" cy="484467"/>
            </a:xfrm>
            <a:prstGeom prst="rect">
              <a:avLst/>
            </a:prstGeom>
          </p:spPr>
          <p:txBody>
            <a:bodyPr vert="horz" wrap="square" lIns="68580" tIns="34290" rIns="68580" bIns="34290" rtlCol="0">
              <a:noAutofit/>
            </a:bodyPr>
            <a:lstStyle/>
            <a:p>
              <a:pPr marL="171450" indent="-171450">
                <a:buClr>
                  <a:schemeClr val="bg2"/>
                </a:buClr>
                <a:buFont typeface="Wingdings" pitchFamily="2" charset="2"/>
                <a:buChar char="§"/>
              </a:pPr>
              <a:r>
                <a:rPr lang="en-US" sz="1200" dirty="0"/>
                <a:t>Which User?</a:t>
              </a:r>
            </a:p>
            <a:p>
              <a:pPr marL="171450" indent="-171450">
                <a:buClr>
                  <a:schemeClr val="bg2"/>
                </a:buClr>
                <a:buFont typeface="Wingdings" pitchFamily="2" charset="2"/>
                <a:buChar char="§"/>
              </a:pPr>
              <a:r>
                <a:rPr lang="en-US" sz="1200" dirty="0"/>
                <a:t>What group?</a:t>
              </a:r>
            </a:p>
            <a:p>
              <a:pPr marL="171450" indent="-171450">
                <a:buClr>
                  <a:schemeClr val="bg2"/>
                </a:buClr>
                <a:buFont typeface="Wingdings" pitchFamily="2" charset="2"/>
                <a:buChar char="§"/>
              </a:pPr>
              <a:r>
                <a:rPr lang="en-US" sz="1200" dirty="0"/>
                <a:t>Is the device managed?</a:t>
              </a:r>
            </a:p>
            <a:p>
              <a:pPr marL="171450" indent="-171450">
                <a:buClr>
                  <a:schemeClr val="bg2"/>
                </a:buClr>
                <a:buFont typeface="Wingdings" pitchFamily="2" charset="2"/>
                <a:buChar char="§"/>
              </a:pPr>
              <a:r>
                <a:rPr lang="en-US" sz="1200" dirty="0"/>
                <a:t>From what location?</a:t>
              </a:r>
            </a:p>
            <a:p>
              <a:pPr marL="171450" indent="-171450">
                <a:buClr>
                  <a:schemeClr val="bg2"/>
                </a:buClr>
                <a:buFont typeface="Wingdings" pitchFamily="2" charset="2"/>
                <a:buChar char="§"/>
              </a:pPr>
              <a:r>
                <a:rPr lang="en-US" sz="1200" dirty="0"/>
                <a:t>Which OS?</a:t>
              </a:r>
            </a:p>
            <a:p>
              <a:pPr marL="171450" indent="-171450">
                <a:buClr>
                  <a:schemeClr val="bg2"/>
                </a:buClr>
                <a:buFont typeface="Wingdings" pitchFamily="2" charset="2"/>
                <a:buChar char="§"/>
              </a:pPr>
              <a:endParaRPr lang="en-US" sz="1200" dirty="0"/>
            </a:p>
          </p:txBody>
        </p:sp>
        <p:grpSp>
          <p:nvGrpSpPr>
            <p:cNvPr id="74" name="Group 73">
              <a:extLst>
                <a:ext uri="{FF2B5EF4-FFF2-40B4-BE49-F238E27FC236}">
                  <a16:creationId xmlns:a16="http://schemas.microsoft.com/office/drawing/2014/main" xmlns="" id="{434BBE63-7B17-6D4C-8E97-A319C0F0863D}"/>
                </a:ext>
              </a:extLst>
            </p:cNvPr>
            <p:cNvGrpSpPr/>
            <p:nvPr/>
          </p:nvGrpSpPr>
          <p:grpSpPr>
            <a:xfrm>
              <a:off x="6892200" y="85473"/>
              <a:ext cx="2057400" cy="570719"/>
              <a:chOff x="6892200" y="85473"/>
              <a:chExt cx="2057400" cy="570719"/>
            </a:xfrm>
          </p:grpSpPr>
          <p:grpSp>
            <p:nvGrpSpPr>
              <p:cNvPr id="75" name="Group 74">
                <a:extLst>
                  <a:ext uri="{FF2B5EF4-FFF2-40B4-BE49-F238E27FC236}">
                    <a16:creationId xmlns:a16="http://schemas.microsoft.com/office/drawing/2014/main" xmlns="" id="{7C226238-5D9F-784E-93C6-20674E5F95AB}"/>
                  </a:ext>
                </a:extLst>
              </p:cNvPr>
              <p:cNvGrpSpPr/>
              <p:nvPr/>
            </p:nvGrpSpPr>
            <p:grpSpPr>
              <a:xfrm>
                <a:off x="6892200" y="85473"/>
                <a:ext cx="2057400" cy="570719"/>
                <a:chOff x="1061336" y="1828915"/>
                <a:chExt cx="2743200" cy="920759"/>
              </a:xfrm>
            </p:grpSpPr>
            <p:sp>
              <p:nvSpPr>
                <p:cNvPr id="79" name="Rectangle 78">
                  <a:extLst>
                    <a:ext uri="{FF2B5EF4-FFF2-40B4-BE49-F238E27FC236}">
                      <a16:creationId xmlns:a16="http://schemas.microsoft.com/office/drawing/2014/main" xmlns="" id="{D388FC98-9393-0E4C-8EB9-046A5C251D84}"/>
                    </a:ext>
                  </a:extLst>
                </p:cNvPr>
                <p:cNvSpPr/>
                <p:nvPr/>
              </p:nvSpPr>
              <p:spPr>
                <a:xfrm>
                  <a:off x="1061336" y="1828915"/>
                  <a:ext cx="2743200" cy="914398"/>
                </a:xfrm>
                <a:prstGeom prst="rect">
                  <a:avLst/>
                </a:prstGeom>
                <a:solidFill>
                  <a:schemeClr val="accent1"/>
                </a:solidFill>
                <a:ln w="28575" cap="flat" cmpd="sng" algn="ctr">
                  <a:noFill/>
                  <a:prstDash val="solid"/>
                  <a:miter lim="800000"/>
                  <a:headEnd type="none" w="med" len="med"/>
                  <a:tailEnd type="none" w="med" len="med"/>
                </a:ln>
                <a:effectLst/>
              </p:spPr>
              <p:txBody>
                <a:bodyPr vert="horz" wrap="square" lIns="68572" tIns="34286" rIns="68572" bIns="34286" numCol="1" rtlCol="0" anchor="ctr" anchorCtr="0" compatLnSpc="1">
                  <a:prstTxWarp prst="textNoShape">
                    <a:avLst/>
                  </a:prstTxWarp>
                  <a:noAutofit/>
                </a:bodyPr>
                <a:lstStyle/>
                <a:p>
                  <a:pPr algn="ctr" fontAlgn="base">
                    <a:lnSpc>
                      <a:spcPct val="90000"/>
                    </a:lnSpc>
                    <a:spcAft>
                      <a:spcPct val="0"/>
                    </a:spcAft>
                    <a:buClr>
                      <a:srgbClr val="0090D3"/>
                    </a:buClr>
                    <a:buSzPct val="90000"/>
                  </a:pPr>
                  <a:r>
                    <a:rPr lang="en-US" sz="2000" b="1" dirty="0">
                      <a:solidFill>
                        <a:srgbClr val="FFFFFF"/>
                      </a:solidFill>
                      <a:ea typeface="Calibri" charset="0"/>
                      <a:cs typeface="Calibri" charset="0"/>
                    </a:rPr>
                    <a:t>   </a:t>
                  </a:r>
                  <a:r>
                    <a:rPr lang="en-US" b="1" dirty="0">
                      <a:solidFill>
                        <a:srgbClr val="FFFFFF"/>
                      </a:solidFill>
                      <a:ea typeface="Calibri" charset="0"/>
                      <a:cs typeface="Calibri" charset="0"/>
                    </a:rPr>
                    <a:t>Visibility</a:t>
                  </a:r>
                  <a:endParaRPr lang="en-US" sz="2000" b="1" dirty="0">
                    <a:solidFill>
                      <a:srgbClr val="FFFFFF"/>
                    </a:solidFill>
                    <a:ea typeface="Calibri" charset="0"/>
                    <a:cs typeface="Calibri" charset="0"/>
                  </a:endParaRPr>
                </a:p>
              </p:txBody>
            </p:sp>
            <p:grpSp>
              <p:nvGrpSpPr>
                <p:cNvPr id="80" name="Group 79">
                  <a:extLst>
                    <a:ext uri="{FF2B5EF4-FFF2-40B4-BE49-F238E27FC236}">
                      <a16:creationId xmlns:a16="http://schemas.microsoft.com/office/drawing/2014/main" xmlns="" id="{A08394EC-AFA7-ED46-9AA9-BCE59C39420C}"/>
                    </a:ext>
                  </a:extLst>
                </p:cNvPr>
                <p:cNvGrpSpPr/>
                <p:nvPr/>
              </p:nvGrpSpPr>
              <p:grpSpPr>
                <a:xfrm>
                  <a:off x="1300544" y="2082340"/>
                  <a:ext cx="725870" cy="667334"/>
                  <a:chOff x="6727826" y="4197350"/>
                  <a:chExt cx="393700" cy="361951"/>
                </a:xfrm>
              </p:grpSpPr>
              <p:sp>
                <p:nvSpPr>
                  <p:cNvPr id="81" name="Freeform 468">
                    <a:extLst>
                      <a:ext uri="{FF2B5EF4-FFF2-40B4-BE49-F238E27FC236}">
                        <a16:creationId xmlns:a16="http://schemas.microsoft.com/office/drawing/2014/main" xmlns="" id="{3F7D2D6D-8BC8-7949-A946-9874AA63CBB1}"/>
                      </a:ext>
                    </a:extLst>
                  </p:cNvPr>
                  <p:cNvSpPr>
                    <a:spLocks/>
                  </p:cNvSpPr>
                  <p:nvPr/>
                </p:nvSpPr>
                <p:spPr bwMode="auto">
                  <a:xfrm>
                    <a:off x="7121526" y="4297363"/>
                    <a:ext cx="0" cy="261938"/>
                  </a:xfrm>
                  <a:custGeom>
                    <a:avLst/>
                    <a:gdLst>
                      <a:gd name="T0" fmla="*/ 0 h 165"/>
                      <a:gd name="T1" fmla="*/ 165 h 165"/>
                      <a:gd name="T2" fmla="*/ 0 h 165"/>
                      <a:gd name="T3" fmla="*/ 0 h 165"/>
                    </a:gdLst>
                    <a:ahLst/>
                    <a:cxnLst>
                      <a:cxn ang="0">
                        <a:pos x="0" y="T0"/>
                      </a:cxn>
                      <a:cxn ang="0">
                        <a:pos x="0" y="T1"/>
                      </a:cxn>
                      <a:cxn ang="0">
                        <a:pos x="0" y="T2"/>
                      </a:cxn>
                      <a:cxn ang="0">
                        <a:pos x="0" y="T3"/>
                      </a:cxn>
                    </a:cxnLst>
                    <a:rect l="0" t="0" r="r" b="b"/>
                    <a:pathLst>
                      <a:path h="165">
                        <a:moveTo>
                          <a:pt x="0" y="0"/>
                        </a:moveTo>
                        <a:lnTo>
                          <a:pt x="0" y="165"/>
                        </a:lnTo>
                        <a:lnTo>
                          <a:pt x="0" y="0"/>
                        </a:lnTo>
                        <a:lnTo>
                          <a:pt x="0" y="0"/>
                        </a:lnTo>
                        <a:close/>
                      </a:path>
                    </a:pathLst>
                  </a:custGeom>
                  <a:solidFill>
                    <a:srgbClr val="CDCD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82" name="Freeform 469">
                    <a:extLst>
                      <a:ext uri="{FF2B5EF4-FFF2-40B4-BE49-F238E27FC236}">
                        <a16:creationId xmlns:a16="http://schemas.microsoft.com/office/drawing/2014/main" xmlns="" id="{85CA23BA-13AF-4240-BA32-D2F064677B01}"/>
                      </a:ext>
                    </a:extLst>
                  </p:cNvPr>
                  <p:cNvSpPr>
                    <a:spLocks/>
                  </p:cNvSpPr>
                  <p:nvPr/>
                </p:nvSpPr>
                <p:spPr bwMode="auto">
                  <a:xfrm>
                    <a:off x="7121526" y="4297363"/>
                    <a:ext cx="0" cy="261938"/>
                  </a:xfrm>
                  <a:custGeom>
                    <a:avLst/>
                    <a:gdLst>
                      <a:gd name="T0" fmla="*/ 0 h 165"/>
                      <a:gd name="T1" fmla="*/ 165 h 165"/>
                      <a:gd name="T2" fmla="*/ 0 h 165"/>
                      <a:gd name="T3" fmla="*/ 0 h 165"/>
                    </a:gdLst>
                    <a:ahLst/>
                    <a:cxnLst>
                      <a:cxn ang="0">
                        <a:pos x="0" y="T0"/>
                      </a:cxn>
                      <a:cxn ang="0">
                        <a:pos x="0" y="T1"/>
                      </a:cxn>
                      <a:cxn ang="0">
                        <a:pos x="0" y="T2"/>
                      </a:cxn>
                      <a:cxn ang="0">
                        <a:pos x="0" y="T3"/>
                      </a:cxn>
                    </a:cxnLst>
                    <a:rect l="0" t="0" r="r" b="b"/>
                    <a:pathLst>
                      <a:path h="165">
                        <a:moveTo>
                          <a:pt x="0" y="0"/>
                        </a:moveTo>
                        <a:lnTo>
                          <a:pt x="0" y="165"/>
                        </a:ln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83" name="Freeform 471">
                    <a:extLst>
                      <a:ext uri="{FF2B5EF4-FFF2-40B4-BE49-F238E27FC236}">
                        <a16:creationId xmlns:a16="http://schemas.microsoft.com/office/drawing/2014/main" xmlns="" id="{1680FDE0-E8AD-B640-AF37-23C20B1256C8}"/>
                      </a:ext>
                    </a:extLst>
                  </p:cNvPr>
                  <p:cNvSpPr>
                    <a:spLocks/>
                  </p:cNvSpPr>
                  <p:nvPr/>
                </p:nvSpPr>
                <p:spPr bwMode="auto">
                  <a:xfrm>
                    <a:off x="6727826" y="4197350"/>
                    <a:ext cx="393700" cy="361950"/>
                  </a:xfrm>
                  <a:custGeom>
                    <a:avLst/>
                    <a:gdLst>
                      <a:gd name="T0" fmla="*/ 185 w 248"/>
                      <a:gd name="T1" fmla="*/ 0 h 228"/>
                      <a:gd name="T2" fmla="*/ 185 w 248"/>
                      <a:gd name="T3" fmla="*/ 129 h 228"/>
                      <a:gd name="T4" fmla="*/ 122 w 248"/>
                      <a:gd name="T5" fmla="*/ 129 h 228"/>
                      <a:gd name="T6" fmla="*/ 122 w 248"/>
                      <a:gd name="T7" fmla="*/ 143 h 228"/>
                      <a:gd name="T8" fmla="*/ 140 w 248"/>
                      <a:gd name="T9" fmla="*/ 143 h 228"/>
                      <a:gd name="T10" fmla="*/ 140 w 248"/>
                      <a:gd name="T11" fmla="*/ 151 h 228"/>
                      <a:gd name="T12" fmla="*/ 45 w 248"/>
                      <a:gd name="T13" fmla="*/ 151 h 228"/>
                      <a:gd name="T14" fmla="*/ 45 w 248"/>
                      <a:gd name="T15" fmla="*/ 143 h 228"/>
                      <a:gd name="T16" fmla="*/ 62 w 248"/>
                      <a:gd name="T17" fmla="*/ 143 h 228"/>
                      <a:gd name="T18" fmla="*/ 62 w 248"/>
                      <a:gd name="T19" fmla="*/ 129 h 228"/>
                      <a:gd name="T20" fmla="*/ 0 w 248"/>
                      <a:gd name="T21" fmla="*/ 129 h 228"/>
                      <a:gd name="T22" fmla="*/ 99 w 248"/>
                      <a:gd name="T23" fmla="*/ 228 h 228"/>
                      <a:gd name="T24" fmla="*/ 248 w 248"/>
                      <a:gd name="T25" fmla="*/ 228 h 228"/>
                      <a:gd name="T26" fmla="*/ 248 w 248"/>
                      <a:gd name="T27" fmla="*/ 63 h 228"/>
                      <a:gd name="T28" fmla="*/ 185 w 248"/>
                      <a:gd name="T29" fmla="*/ 0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8" h="228">
                        <a:moveTo>
                          <a:pt x="185" y="0"/>
                        </a:moveTo>
                        <a:lnTo>
                          <a:pt x="185" y="129"/>
                        </a:lnTo>
                        <a:lnTo>
                          <a:pt x="122" y="129"/>
                        </a:lnTo>
                        <a:lnTo>
                          <a:pt x="122" y="143"/>
                        </a:lnTo>
                        <a:lnTo>
                          <a:pt x="140" y="143"/>
                        </a:lnTo>
                        <a:lnTo>
                          <a:pt x="140" y="151"/>
                        </a:lnTo>
                        <a:lnTo>
                          <a:pt x="45" y="151"/>
                        </a:lnTo>
                        <a:lnTo>
                          <a:pt x="45" y="143"/>
                        </a:lnTo>
                        <a:lnTo>
                          <a:pt x="62" y="143"/>
                        </a:lnTo>
                        <a:lnTo>
                          <a:pt x="62" y="129"/>
                        </a:lnTo>
                        <a:lnTo>
                          <a:pt x="0" y="129"/>
                        </a:lnTo>
                        <a:lnTo>
                          <a:pt x="99" y="228"/>
                        </a:lnTo>
                        <a:lnTo>
                          <a:pt x="248" y="228"/>
                        </a:lnTo>
                        <a:lnTo>
                          <a:pt x="248" y="63"/>
                        </a:lnTo>
                        <a:lnTo>
                          <a:pt x="18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grpSp>
          </p:grpSp>
          <p:grpSp>
            <p:nvGrpSpPr>
              <p:cNvPr id="76" name="Group 75">
                <a:extLst>
                  <a:ext uri="{FF2B5EF4-FFF2-40B4-BE49-F238E27FC236}">
                    <a16:creationId xmlns:a16="http://schemas.microsoft.com/office/drawing/2014/main" xmlns="" id="{69A2EFF0-857B-DB4F-B930-38F5D502CC31}"/>
                  </a:ext>
                </a:extLst>
              </p:cNvPr>
              <p:cNvGrpSpPr/>
              <p:nvPr/>
            </p:nvGrpSpPr>
            <p:grpSpPr>
              <a:xfrm>
                <a:off x="7026479" y="240124"/>
                <a:ext cx="428299" cy="255389"/>
                <a:chOff x="589204" y="1660287"/>
                <a:chExt cx="326871" cy="194909"/>
              </a:xfrm>
            </p:grpSpPr>
            <p:sp>
              <p:nvSpPr>
                <p:cNvPr id="77" name="Freeform 20">
                  <a:extLst>
                    <a:ext uri="{FF2B5EF4-FFF2-40B4-BE49-F238E27FC236}">
                      <a16:creationId xmlns:a16="http://schemas.microsoft.com/office/drawing/2014/main" xmlns="" id="{971C9A6C-51F2-1046-A434-41302FD40373}"/>
                    </a:ext>
                  </a:extLst>
                </p:cNvPr>
                <p:cNvSpPr>
                  <a:spLocks noEditPoints="1"/>
                </p:cNvSpPr>
                <p:nvPr/>
              </p:nvSpPr>
              <p:spPr bwMode="auto">
                <a:xfrm>
                  <a:off x="589204" y="1660287"/>
                  <a:ext cx="326871" cy="194909"/>
                </a:xfrm>
                <a:custGeom>
                  <a:avLst/>
                  <a:gdLst>
                    <a:gd name="T0" fmla="*/ 718 w 731"/>
                    <a:gd name="T1" fmla="*/ 206 h 436"/>
                    <a:gd name="T2" fmla="*/ 366 w 731"/>
                    <a:gd name="T3" fmla="*/ 0 h 436"/>
                    <a:gd name="T4" fmla="*/ 366 w 731"/>
                    <a:gd name="T5" fmla="*/ 0 h 436"/>
                    <a:gd name="T6" fmla="*/ 366 w 731"/>
                    <a:gd name="T7" fmla="*/ 0 h 436"/>
                    <a:gd name="T8" fmla="*/ 365 w 731"/>
                    <a:gd name="T9" fmla="*/ 0 h 436"/>
                    <a:gd name="T10" fmla="*/ 365 w 731"/>
                    <a:gd name="T11" fmla="*/ 0 h 436"/>
                    <a:gd name="T12" fmla="*/ 13 w 731"/>
                    <a:gd name="T13" fmla="*/ 206 h 436"/>
                    <a:gd name="T14" fmla="*/ 0 w 731"/>
                    <a:gd name="T15" fmla="*/ 218 h 436"/>
                    <a:gd name="T16" fmla="*/ 13 w 731"/>
                    <a:gd name="T17" fmla="*/ 230 h 436"/>
                    <a:gd name="T18" fmla="*/ 365 w 731"/>
                    <a:gd name="T19" fmla="*/ 436 h 436"/>
                    <a:gd name="T20" fmla="*/ 365 w 731"/>
                    <a:gd name="T21" fmla="*/ 436 h 436"/>
                    <a:gd name="T22" fmla="*/ 365 w 731"/>
                    <a:gd name="T23" fmla="*/ 436 h 436"/>
                    <a:gd name="T24" fmla="*/ 366 w 731"/>
                    <a:gd name="T25" fmla="*/ 436 h 436"/>
                    <a:gd name="T26" fmla="*/ 366 w 731"/>
                    <a:gd name="T27" fmla="*/ 436 h 436"/>
                    <a:gd name="T28" fmla="*/ 718 w 731"/>
                    <a:gd name="T29" fmla="*/ 230 h 436"/>
                    <a:gd name="T30" fmla="*/ 731 w 731"/>
                    <a:gd name="T31" fmla="*/ 218 h 436"/>
                    <a:gd name="T32" fmla="*/ 718 w 731"/>
                    <a:gd name="T33" fmla="*/ 206 h 436"/>
                    <a:gd name="T34" fmla="*/ 365 w 731"/>
                    <a:gd name="T35" fmla="*/ 388 h 436"/>
                    <a:gd name="T36" fmla="*/ 194 w 731"/>
                    <a:gd name="T37" fmla="*/ 218 h 436"/>
                    <a:gd name="T38" fmla="*/ 365 w 731"/>
                    <a:gd name="T39" fmla="*/ 47 h 436"/>
                    <a:gd name="T40" fmla="*/ 535 w 731"/>
                    <a:gd name="T41" fmla="*/ 218 h 436"/>
                    <a:gd name="T42" fmla="*/ 365 w 731"/>
                    <a:gd name="T43" fmla="*/ 388 h 436"/>
                    <a:gd name="T44" fmla="*/ 200 w 731"/>
                    <a:gd name="T45" fmla="*/ 96 h 436"/>
                    <a:gd name="T46" fmla="*/ 159 w 731"/>
                    <a:gd name="T47" fmla="*/ 218 h 436"/>
                    <a:gd name="T48" fmla="*/ 202 w 731"/>
                    <a:gd name="T49" fmla="*/ 342 h 436"/>
                    <a:gd name="T50" fmla="*/ 50 w 731"/>
                    <a:gd name="T51" fmla="*/ 218 h 436"/>
                    <a:gd name="T52" fmla="*/ 200 w 731"/>
                    <a:gd name="T53" fmla="*/ 96 h 436"/>
                    <a:gd name="T54" fmla="*/ 528 w 731"/>
                    <a:gd name="T55" fmla="*/ 341 h 436"/>
                    <a:gd name="T56" fmla="*/ 570 w 731"/>
                    <a:gd name="T57" fmla="*/ 218 h 436"/>
                    <a:gd name="T58" fmla="*/ 534 w 731"/>
                    <a:gd name="T59" fmla="*/ 101 h 436"/>
                    <a:gd name="T60" fmla="*/ 681 w 731"/>
                    <a:gd name="T61" fmla="*/ 218 h 436"/>
                    <a:gd name="T62" fmla="*/ 528 w 731"/>
                    <a:gd name="T63" fmla="*/ 341 h 4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31" h="436">
                      <a:moveTo>
                        <a:pt x="718" y="206"/>
                      </a:moveTo>
                      <a:cubicBezTo>
                        <a:pt x="642" y="130"/>
                        <a:pt x="483" y="2"/>
                        <a:pt x="366" y="0"/>
                      </a:cubicBezTo>
                      <a:cubicBezTo>
                        <a:pt x="366" y="0"/>
                        <a:pt x="366" y="0"/>
                        <a:pt x="366" y="0"/>
                      </a:cubicBezTo>
                      <a:cubicBezTo>
                        <a:pt x="366" y="0"/>
                        <a:pt x="366" y="0"/>
                        <a:pt x="366" y="0"/>
                      </a:cubicBezTo>
                      <a:cubicBezTo>
                        <a:pt x="365" y="0"/>
                        <a:pt x="365" y="0"/>
                        <a:pt x="365" y="0"/>
                      </a:cubicBezTo>
                      <a:cubicBezTo>
                        <a:pt x="365" y="0"/>
                        <a:pt x="365" y="0"/>
                        <a:pt x="365" y="0"/>
                      </a:cubicBezTo>
                      <a:cubicBezTo>
                        <a:pt x="267" y="1"/>
                        <a:pt x="148" y="70"/>
                        <a:pt x="13" y="206"/>
                      </a:cubicBezTo>
                      <a:cubicBezTo>
                        <a:pt x="0" y="218"/>
                        <a:pt x="0" y="218"/>
                        <a:pt x="0" y="218"/>
                      </a:cubicBezTo>
                      <a:cubicBezTo>
                        <a:pt x="13" y="230"/>
                        <a:pt x="13" y="230"/>
                        <a:pt x="13" y="230"/>
                      </a:cubicBezTo>
                      <a:cubicBezTo>
                        <a:pt x="152" y="370"/>
                        <a:pt x="264" y="435"/>
                        <a:pt x="365" y="436"/>
                      </a:cubicBezTo>
                      <a:cubicBezTo>
                        <a:pt x="365" y="436"/>
                        <a:pt x="365" y="436"/>
                        <a:pt x="365" y="436"/>
                      </a:cubicBezTo>
                      <a:cubicBezTo>
                        <a:pt x="365" y="436"/>
                        <a:pt x="365" y="436"/>
                        <a:pt x="365" y="436"/>
                      </a:cubicBezTo>
                      <a:cubicBezTo>
                        <a:pt x="366" y="436"/>
                        <a:pt x="366" y="436"/>
                        <a:pt x="366" y="436"/>
                      </a:cubicBezTo>
                      <a:cubicBezTo>
                        <a:pt x="366" y="436"/>
                        <a:pt x="366" y="436"/>
                        <a:pt x="366" y="436"/>
                      </a:cubicBezTo>
                      <a:cubicBezTo>
                        <a:pt x="495" y="435"/>
                        <a:pt x="642" y="307"/>
                        <a:pt x="718" y="230"/>
                      </a:cubicBezTo>
                      <a:cubicBezTo>
                        <a:pt x="731" y="218"/>
                        <a:pt x="731" y="218"/>
                        <a:pt x="731" y="218"/>
                      </a:cubicBezTo>
                      <a:lnTo>
                        <a:pt x="718" y="206"/>
                      </a:lnTo>
                      <a:close/>
                      <a:moveTo>
                        <a:pt x="365" y="388"/>
                      </a:moveTo>
                      <a:cubicBezTo>
                        <a:pt x="271" y="388"/>
                        <a:pt x="194" y="312"/>
                        <a:pt x="194" y="218"/>
                      </a:cubicBezTo>
                      <a:cubicBezTo>
                        <a:pt x="194" y="124"/>
                        <a:pt x="271" y="47"/>
                        <a:pt x="365" y="47"/>
                      </a:cubicBezTo>
                      <a:cubicBezTo>
                        <a:pt x="459" y="47"/>
                        <a:pt x="535" y="124"/>
                        <a:pt x="535" y="218"/>
                      </a:cubicBezTo>
                      <a:cubicBezTo>
                        <a:pt x="535" y="312"/>
                        <a:pt x="459" y="388"/>
                        <a:pt x="365" y="388"/>
                      </a:cubicBezTo>
                      <a:close/>
                      <a:moveTo>
                        <a:pt x="200" y="96"/>
                      </a:moveTo>
                      <a:cubicBezTo>
                        <a:pt x="174" y="130"/>
                        <a:pt x="159" y="172"/>
                        <a:pt x="159" y="218"/>
                      </a:cubicBezTo>
                      <a:cubicBezTo>
                        <a:pt x="159" y="265"/>
                        <a:pt x="175" y="308"/>
                        <a:pt x="202" y="342"/>
                      </a:cubicBezTo>
                      <a:cubicBezTo>
                        <a:pt x="155" y="313"/>
                        <a:pt x="105" y="272"/>
                        <a:pt x="50" y="218"/>
                      </a:cubicBezTo>
                      <a:cubicBezTo>
                        <a:pt x="103" y="166"/>
                        <a:pt x="153" y="126"/>
                        <a:pt x="200" y="96"/>
                      </a:cubicBezTo>
                      <a:close/>
                      <a:moveTo>
                        <a:pt x="528" y="341"/>
                      </a:moveTo>
                      <a:cubicBezTo>
                        <a:pt x="554" y="307"/>
                        <a:pt x="570" y="264"/>
                        <a:pt x="570" y="218"/>
                      </a:cubicBezTo>
                      <a:cubicBezTo>
                        <a:pt x="570" y="174"/>
                        <a:pt x="557" y="134"/>
                        <a:pt x="534" y="101"/>
                      </a:cubicBezTo>
                      <a:cubicBezTo>
                        <a:pt x="586" y="134"/>
                        <a:pt x="638" y="176"/>
                        <a:pt x="681" y="218"/>
                      </a:cubicBezTo>
                      <a:cubicBezTo>
                        <a:pt x="628" y="270"/>
                        <a:pt x="576" y="311"/>
                        <a:pt x="528" y="34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8" name="Oval 21">
                  <a:extLst>
                    <a:ext uri="{FF2B5EF4-FFF2-40B4-BE49-F238E27FC236}">
                      <a16:creationId xmlns:a16="http://schemas.microsoft.com/office/drawing/2014/main" xmlns="" id="{3E26E811-A460-2E4B-ACC7-D23FE381E2E7}"/>
                    </a:ext>
                  </a:extLst>
                </p:cNvPr>
                <p:cNvSpPr>
                  <a:spLocks noChangeArrowheads="1"/>
                </p:cNvSpPr>
                <p:nvPr/>
              </p:nvSpPr>
              <p:spPr bwMode="auto">
                <a:xfrm>
                  <a:off x="716616" y="1721212"/>
                  <a:ext cx="73059" cy="72806"/>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sp>
        <p:nvSpPr>
          <p:cNvPr id="84" name="Freeform 163">
            <a:extLst>
              <a:ext uri="{FF2B5EF4-FFF2-40B4-BE49-F238E27FC236}">
                <a16:creationId xmlns:a16="http://schemas.microsoft.com/office/drawing/2014/main" xmlns="" id="{8E5A21D4-92DA-3146-ABA7-3DF07CB089EF}"/>
              </a:ext>
            </a:extLst>
          </p:cNvPr>
          <p:cNvSpPr>
            <a:spLocks noChangeAspect="1"/>
          </p:cNvSpPr>
          <p:nvPr/>
        </p:nvSpPr>
        <p:spPr bwMode="auto">
          <a:xfrm>
            <a:off x="1188691" y="618664"/>
            <a:ext cx="2345428" cy="1303016"/>
          </a:xfrm>
          <a:custGeom>
            <a:avLst/>
            <a:gdLst>
              <a:gd name="T0" fmla="*/ 103 w 684"/>
              <a:gd name="T1" fmla="*/ 191 h 377"/>
              <a:gd name="T2" fmla="*/ 1 w 684"/>
              <a:gd name="T3" fmla="*/ 274 h 377"/>
              <a:gd name="T4" fmla="*/ 23 w 684"/>
              <a:gd name="T5" fmla="*/ 342 h 377"/>
              <a:gd name="T6" fmla="*/ 128 w 684"/>
              <a:gd name="T7" fmla="*/ 377 h 377"/>
              <a:gd name="T8" fmla="*/ 128 w 684"/>
              <a:gd name="T9" fmla="*/ 377 h 377"/>
              <a:gd name="T10" fmla="*/ 139 w 684"/>
              <a:gd name="T11" fmla="*/ 377 h 377"/>
              <a:gd name="T12" fmla="*/ 141 w 684"/>
              <a:gd name="T13" fmla="*/ 377 h 377"/>
              <a:gd name="T14" fmla="*/ 525 w 684"/>
              <a:gd name="T15" fmla="*/ 377 h 377"/>
              <a:gd name="T16" fmla="*/ 532 w 684"/>
              <a:gd name="T17" fmla="*/ 377 h 377"/>
              <a:gd name="T18" fmla="*/ 683 w 684"/>
              <a:gd name="T19" fmla="*/ 254 h 377"/>
              <a:gd name="T20" fmla="*/ 576 w 684"/>
              <a:gd name="T21" fmla="*/ 131 h 377"/>
              <a:gd name="T22" fmla="*/ 562 w 684"/>
              <a:gd name="T23" fmla="*/ 130 h 377"/>
              <a:gd name="T24" fmla="*/ 560 w 684"/>
              <a:gd name="T25" fmla="*/ 117 h 377"/>
              <a:gd name="T26" fmla="*/ 426 w 684"/>
              <a:gd name="T27" fmla="*/ 1 h 377"/>
              <a:gd name="T28" fmla="*/ 408 w 684"/>
              <a:gd name="T29" fmla="*/ 0 h 377"/>
              <a:gd name="T30" fmla="*/ 272 w 684"/>
              <a:gd name="T31" fmla="*/ 88 h 377"/>
              <a:gd name="T32" fmla="*/ 260 w 684"/>
              <a:gd name="T33" fmla="*/ 107 h 377"/>
              <a:gd name="T34" fmla="*/ 248 w 684"/>
              <a:gd name="T35" fmla="*/ 103 h 377"/>
              <a:gd name="T36" fmla="*/ 211 w 684"/>
              <a:gd name="T37" fmla="*/ 99 h 377"/>
              <a:gd name="T38" fmla="*/ 126 w 684"/>
              <a:gd name="T39" fmla="*/ 176 h 377"/>
              <a:gd name="T40" fmla="*/ 124 w 684"/>
              <a:gd name="T41" fmla="*/ 192 h 377"/>
              <a:gd name="T42" fmla="*/ 107 w 684"/>
              <a:gd name="T43" fmla="*/ 191 h 377"/>
              <a:gd name="T44" fmla="*/ 103 w 684"/>
              <a:gd name="T45" fmla="*/ 191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84" h="377">
                <a:moveTo>
                  <a:pt x="103" y="191"/>
                </a:moveTo>
                <a:cubicBezTo>
                  <a:pt x="73" y="191"/>
                  <a:pt x="5" y="199"/>
                  <a:pt x="1" y="274"/>
                </a:cubicBezTo>
                <a:cubicBezTo>
                  <a:pt x="0" y="303"/>
                  <a:pt x="7" y="325"/>
                  <a:pt x="23" y="342"/>
                </a:cubicBezTo>
                <a:cubicBezTo>
                  <a:pt x="53" y="374"/>
                  <a:pt x="106" y="377"/>
                  <a:pt x="128" y="377"/>
                </a:cubicBezTo>
                <a:cubicBezTo>
                  <a:pt x="128" y="377"/>
                  <a:pt x="128" y="377"/>
                  <a:pt x="128" y="377"/>
                </a:cubicBezTo>
                <a:cubicBezTo>
                  <a:pt x="135" y="377"/>
                  <a:pt x="139" y="377"/>
                  <a:pt x="139" y="377"/>
                </a:cubicBezTo>
                <a:cubicBezTo>
                  <a:pt x="141" y="377"/>
                  <a:pt x="141" y="377"/>
                  <a:pt x="141" y="377"/>
                </a:cubicBezTo>
                <a:cubicBezTo>
                  <a:pt x="525" y="377"/>
                  <a:pt x="525" y="377"/>
                  <a:pt x="525" y="377"/>
                </a:cubicBezTo>
                <a:cubicBezTo>
                  <a:pt x="526" y="377"/>
                  <a:pt x="528" y="377"/>
                  <a:pt x="532" y="377"/>
                </a:cubicBezTo>
                <a:cubicBezTo>
                  <a:pt x="567" y="377"/>
                  <a:pt x="683" y="368"/>
                  <a:pt x="683" y="254"/>
                </a:cubicBezTo>
                <a:cubicBezTo>
                  <a:pt x="683" y="248"/>
                  <a:pt x="684" y="136"/>
                  <a:pt x="576" y="131"/>
                </a:cubicBezTo>
                <a:cubicBezTo>
                  <a:pt x="562" y="130"/>
                  <a:pt x="562" y="130"/>
                  <a:pt x="562" y="130"/>
                </a:cubicBezTo>
                <a:cubicBezTo>
                  <a:pt x="560" y="117"/>
                  <a:pt x="560" y="117"/>
                  <a:pt x="560" y="117"/>
                </a:cubicBezTo>
                <a:cubicBezTo>
                  <a:pt x="559" y="113"/>
                  <a:pt x="534" y="8"/>
                  <a:pt x="426" y="1"/>
                </a:cubicBezTo>
                <a:cubicBezTo>
                  <a:pt x="420" y="0"/>
                  <a:pt x="414" y="0"/>
                  <a:pt x="408" y="0"/>
                </a:cubicBezTo>
                <a:cubicBezTo>
                  <a:pt x="327" y="0"/>
                  <a:pt x="304" y="37"/>
                  <a:pt x="272" y="88"/>
                </a:cubicBezTo>
                <a:cubicBezTo>
                  <a:pt x="260" y="107"/>
                  <a:pt x="260" y="107"/>
                  <a:pt x="260" y="107"/>
                </a:cubicBezTo>
                <a:cubicBezTo>
                  <a:pt x="248" y="103"/>
                  <a:pt x="248" y="103"/>
                  <a:pt x="248" y="103"/>
                </a:cubicBezTo>
                <a:cubicBezTo>
                  <a:pt x="247" y="103"/>
                  <a:pt x="232" y="99"/>
                  <a:pt x="211" y="99"/>
                </a:cubicBezTo>
                <a:cubicBezTo>
                  <a:pt x="161" y="99"/>
                  <a:pt x="132" y="125"/>
                  <a:pt x="126" y="176"/>
                </a:cubicBezTo>
                <a:cubicBezTo>
                  <a:pt x="124" y="192"/>
                  <a:pt x="124" y="192"/>
                  <a:pt x="124" y="192"/>
                </a:cubicBezTo>
                <a:cubicBezTo>
                  <a:pt x="107" y="191"/>
                  <a:pt x="107" y="191"/>
                  <a:pt x="107" y="191"/>
                </a:cubicBezTo>
                <a:cubicBezTo>
                  <a:pt x="107" y="191"/>
                  <a:pt x="105" y="191"/>
                  <a:pt x="103" y="191"/>
                </a:cubicBezTo>
                <a:close/>
              </a:path>
            </a:pathLst>
          </a:custGeom>
          <a:solidFill>
            <a:schemeClr val="accent2">
              <a:lumMod val="20000"/>
              <a:lumOff val="80000"/>
            </a:schemeClr>
          </a:solidFill>
          <a:ln w="28575">
            <a:noFill/>
            <a:round/>
            <a:headEnd/>
            <a:tailEnd/>
          </a:ln>
        </p:spPr>
        <p:txBody>
          <a:bodyPr vert="horz" wrap="square" lIns="91440" tIns="45720" rIns="91440" bIns="45720" numCol="1" anchor="b" anchorCtr="0" compatLnSpc="1">
            <a:prstTxWarp prst="textNoShape">
              <a:avLst/>
            </a:prstTxWarp>
          </a:bodyPr>
          <a:lstStyle/>
          <a:p>
            <a:pPr algn="ctr"/>
            <a:r>
              <a:rPr lang="en-US" b="1" dirty="0">
                <a:solidFill>
                  <a:schemeClr val="bg2"/>
                </a:solidFill>
              </a:rPr>
              <a:t>M</a:t>
            </a:r>
            <a:r>
              <a:rPr lang="en-US" b="1" dirty="0"/>
              <a:t>VISION Cloud</a:t>
            </a:r>
          </a:p>
          <a:p>
            <a:pPr algn="ctr"/>
            <a:endParaRPr lang="en-US" dirty="0"/>
          </a:p>
        </p:txBody>
      </p:sp>
    </p:spTree>
    <p:extLst>
      <p:ext uri="{BB962C8B-B14F-4D97-AF65-F5344CB8AC3E}">
        <p14:creationId xmlns:p14="http://schemas.microsoft.com/office/powerpoint/2010/main" val="3147945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67"/>
                                        </p:tgtEl>
                                        <p:attrNameLst>
                                          <p:attrName>style.visibility</p:attrName>
                                        </p:attrNameLst>
                                      </p:cBhvr>
                                      <p:to>
                                        <p:strVal val="visible"/>
                                      </p:to>
                                    </p:set>
                                    <p:animEffect transition="in" filter="wipe(down)">
                                      <p:cBhvr>
                                        <p:cTn id="11" dur="500"/>
                                        <p:tgtEl>
                                          <p:spTgt spid="67"/>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66"/>
                                        </p:tgtEl>
                                        <p:attrNameLst>
                                          <p:attrName>style.visibility</p:attrName>
                                        </p:attrNameLst>
                                      </p:cBhvr>
                                      <p:to>
                                        <p:strVal val="visible"/>
                                      </p:to>
                                    </p:set>
                                    <p:animEffect transition="in" filter="wipe(down)">
                                      <p:cBhvr>
                                        <p:cTn id="15" dur="500"/>
                                        <p:tgtEl>
                                          <p:spTgt spid="66"/>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65"/>
                                        </p:tgtEl>
                                        <p:attrNameLst>
                                          <p:attrName>style.visibility</p:attrName>
                                        </p:attrNameLst>
                                      </p:cBhvr>
                                      <p:to>
                                        <p:strVal val="visible"/>
                                      </p:to>
                                    </p:set>
                                    <p:animEffect transition="in" filter="fade">
                                      <p:cBhvr>
                                        <p:cTn id="19" dur="500"/>
                                        <p:tgtEl>
                                          <p:spTgt spid="6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childTnLst>
                          </p:cTn>
                        </p:par>
                        <p:par>
                          <p:cTn id="25" fill="hold">
                            <p:stCondLst>
                              <p:cond delay="500"/>
                            </p:stCondLst>
                            <p:childTnLst>
                              <p:par>
                                <p:cTn id="26" presetID="23" presetClass="entr" presetSubtype="16" fill="hold" grpId="0" nodeType="afterEffect">
                                  <p:stCondLst>
                                    <p:cond delay="0"/>
                                  </p:stCondLst>
                                  <p:childTnLst>
                                    <p:set>
                                      <p:cBhvr>
                                        <p:cTn id="27" dur="1" fill="hold">
                                          <p:stCondLst>
                                            <p:cond delay="0"/>
                                          </p:stCondLst>
                                        </p:cTn>
                                        <p:tgtEl>
                                          <p:spTgt spid="72"/>
                                        </p:tgtEl>
                                        <p:attrNameLst>
                                          <p:attrName>style.visibility</p:attrName>
                                        </p:attrNameLst>
                                      </p:cBhvr>
                                      <p:to>
                                        <p:strVal val="visible"/>
                                      </p:to>
                                    </p:set>
                                    <p:anim calcmode="lin" valueType="num">
                                      <p:cBhvr>
                                        <p:cTn id="28" dur="500" fill="hold"/>
                                        <p:tgtEl>
                                          <p:spTgt spid="72"/>
                                        </p:tgtEl>
                                        <p:attrNameLst>
                                          <p:attrName>ppt_w</p:attrName>
                                        </p:attrNameLst>
                                      </p:cBhvr>
                                      <p:tavLst>
                                        <p:tav tm="0">
                                          <p:val>
                                            <p:fltVal val="0"/>
                                          </p:val>
                                        </p:tav>
                                        <p:tav tm="100000">
                                          <p:val>
                                            <p:strVal val="#ppt_w"/>
                                          </p:val>
                                        </p:tav>
                                      </p:tavLst>
                                    </p:anim>
                                    <p:anim calcmode="lin" valueType="num">
                                      <p:cBhvr>
                                        <p:cTn id="29" dur="500" fill="hold"/>
                                        <p:tgtEl>
                                          <p:spTgt spid="72"/>
                                        </p:tgtEl>
                                        <p:attrNameLst>
                                          <p:attrName>ppt_h</p:attrName>
                                        </p:attrNameLst>
                                      </p:cBhvr>
                                      <p:tavLst>
                                        <p:tav tm="0">
                                          <p:val>
                                            <p:fltVal val="0"/>
                                          </p:val>
                                        </p:tav>
                                        <p:tav tm="100000">
                                          <p:val>
                                            <p:strVal val="#ppt_h"/>
                                          </p:val>
                                        </p:tav>
                                      </p:tavLst>
                                    </p:anim>
                                  </p:childTnLst>
                                </p:cTn>
                              </p:par>
                            </p:childTnLst>
                          </p:cTn>
                        </p:par>
                        <p:par>
                          <p:cTn id="30" fill="hold">
                            <p:stCondLst>
                              <p:cond delay="1000"/>
                            </p:stCondLst>
                            <p:childTnLst>
                              <p:par>
                                <p:cTn id="31" presetID="23" presetClass="entr" presetSubtype="16" fill="hold" grpId="0" nodeType="afterEffect">
                                  <p:stCondLst>
                                    <p:cond delay="0"/>
                                  </p:stCondLst>
                                  <p:childTnLst>
                                    <p:set>
                                      <p:cBhvr>
                                        <p:cTn id="32" dur="1" fill="hold">
                                          <p:stCondLst>
                                            <p:cond delay="0"/>
                                          </p:stCondLst>
                                        </p:cTn>
                                        <p:tgtEl>
                                          <p:spTgt spid="73"/>
                                        </p:tgtEl>
                                        <p:attrNameLst>
                                          <p:attrName>style.visibility</p:attrName>
                                        </p:attrNameLst>
                                      </p:cBhvr>
                                      <p:to>
                                        <p:strVal val="visible"/>
                                      </p:to>
                                    </p:set>
                                    <p:anim calcmode="lin" valueType="num">
                                      <p:cBhvr>
                                        <p:cTn id="33" dur="500" fill="hold"/>
                                        <p:tgtEl>
                                          <p:spTgt spid="73"/>
                                        </p:tgtEl>
                                        <p:attrNameLst>
                                          <p:attrName>ppt_w</p:attrName>
                                        </p:attrNameLst>
                                      </p:cBhvr>
                                      <p:tavLst>
                                        <p:tav tm="0">
                                          <p:val>
                                            <p:fltVal val="0"/>
                                          </p:val>
                                        </p:tav>
                                        <p:tav tm="100000">
                                          <p:val>
                                            <p:strVal val="#ppt_w"/>
                                          </p:val>
                                        </p:tav>
                                      </p:tavLst>
                                    </p:anim>
                                    <p:anim calcmode="lin" valueType="num">
                                      <p:cBhvr>
                                        <p:cTn id="34" dur="500" fill="hold"/>
                                        <p:tgtEl>
                                          <p:spTgt spid="7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animBg="1"/>
      <p:bldP spid="67" grpId="0" animBg="1"/>
      <p:bldP spid="72" grpId="0" animBg="1"/>
      <p:bldP spid="7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F61591A-3F1F-8741-A274-66821EB0C26B}"/>
              </a:ext>
            </a:extLst>
          </p:cNvPr>
          <p:cNvSpPr>
            <a:spLocks noGrp="1"/>
          </p:cNvSpPr>
          <p:nvPr>
            <p:ph type="title"/>
          </p:nvPr>
        </p:nvSpPr>
        <p:spPr/>
        <p:txBody>
          <a:bodyPr/>
          <a:lstStyle/>
          <a:p>
            <a:r>
              <a:rPr lang="en-US" dirty="0"/>
              <a:t>Collaboration SaaS Security Differentiators</a:t>
            </a:r>
          </a:p>
        </p:txBody>
      </p:sp>
      <p:sp>
        <p:nvSpPr>
          <p:cNvPr id="3" name="Text Placeholder 2">
            <a:extLst>
              <a:ext uri="{FF2B5EF4-FFF2-40B4-BE49-F238E27FC236}">
                <a16:creationId xmlns:a16="http://schemas.microsoft.com/office/drawing/2014/main" xmlns="" id="{7B3B7F67-717E-BF49-8803-12BCF15BCD34}"/>
              </a:ext>
            </a:extLst>
          </p:cNvPr>
          <p:cNvSpPr>
            <a:spLocks noGrp="1"/>
          </p:cNvSpPr>
          <p:nvPr>
            <p:ph type="body" sz="quarter" idx="13"/>
          </p:nvPr>
        </p:nvSpPr>
        <p:spPr/>
        <p:txBody>
          <a:bodyPr/>
          <a:lstStyle/>
          <a:p>
            <a:endParaRPr lang="en-US"/>
          </a:p>
        </p:txBody>
      </p:sp>
      <p:sp>
        <p:nvSpPr>
          <p:cNvPr id="23" name="Freeform 22">
            <a:extLst>
              <a:ext uri="{FF2B5EF4-FFF2-40B4-BE49-F238E27FC236}">
                <a16:creationId xmlns:a16="http://schemas.microsoft.com/office/drawing/2014/main" xmlns="" id="{CDED38C6-3F41-4740-BAE2-F411B8EC6B6E}"/>
              </a:ext>
            </a:extLst>
          </p:cNvPr>
          <p:cNvSpPr/>
          <p:nvPr/>
        </p:nvSpPr>
        <p:spPr>
          <a:xfrm rot="10800000">
            <a:off x="546164" y="2606044"/>
            <a:ext cx="2682178" cy="1308420"/>
          </a:xfrm>
          <a:custGeom>
            <a:avLst/>
            <a:gdLst>
              <a:gd name="connsiteX0" fmla="*/ 1341089 w 2682178"/>
              <a:gd name="connsiteY0" fmla="*/ 0 h 1308420"/>
              <a:gd name="connsiteX1" fmla="*/ 2676982 w 2682178"/>
              <a:gd name="connsiteY1" fmla="*/ 1205530 h 1308420"/>
              <a:gd name="connsiteX2" fmla="*/ 2682178 w 2682178"/>
              <a:gd name="connsiteY2" fmla="*/ 1308420 h 1308420"/>
              <a:gd name="connsiteX3" fmla="*/ 0 w 2682178"/>
              <a:gd name="connsiteY3" fmla="*/ 1308420 h 1308420"/>
              <a:gd name="connsiteX4" fmla="*/ 5196 w 2682178"/>
              <a:gd name="connsiteY4" fmla="*/ 1205530 h 1308420"/>
              <a:gd name="connsiteX5" fmla="*/ 1341089 w 2682178"/>
              <a:gd name="connsiteY5" fmla="*/ 0 h 1308420"/>
              <a:gd name="connsiteX0" fmla="*/ 0 w 2682178"/>
              <a:gd name="connsiteY0" fmla="*/ 1308420 h 1399860"/>
              <a:gd name="connsiteX1" fmla="*/ 5196 w 2682178"/>
              <a:gd name="connsiteY1" fmla="*/ 1205530 h 1399860"/>
              <a:gd name="connsiteX2" fmla="*/ 1341089 w 2682178"/>
              <a:gd name="connsiteY2" fmla="*/ 0 h 1399860"/>
              <a:gd name="connsiteX3" fmla="*/ 2676982 w 2682178"/>
              <a:gd name="connsiteY3" fmla="*/ 1205530 h 1399860"/>
              <a:gd name="connsiteX4" fmla="*/ 2682178 w 2682178"/>
              <a:gd name="connsiteY4" fmla="*/ 1308420 h 1399860"/>
              <a:gd name="connsiteX5" fmla="*/ 91440 w 2682178"/>
              <a:gd name="connsiteY5" fmla="*/ 1399860 h 1399860"/>
              <a:gd name="connsiteX0" fmla="*/ 0 w 2682178"/>
              <a:gd name="connsiteY0" fmla="*/ 1308420 h 1308420"/>
              <a:gd name="connsiteX1" fmla="*/ 5196 w 2682178"/>
              <a:gd name="connsiteY1" fmla="*/ 1205530 h 1308420"/>
              <a:gd name="connsiteX2" fmla="*/ 1341089 w 2682178"/>
              <a:gd name="connsiteY2" fmla="*/ 0 h 1308420"/>
              <a:gd name="connsiteX3" fmla="*/ 2676982 w 2682178"/>
              <a:gd name="connsiteY3" fmla="*/ 1205530 h 1308420"/>
              <a:gd name="connsiteX4" fmla="*/ 2682178 w 2682178"/>
              <a:gd name="connsiteY4" fmla="*/ 1308420 h 13084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2178" h="1308420">
                <a:moveTo>
                  <a:pt x="0" y="1308420"/>
                </a:moveTo>
                <a:lnTo>
                  <a:pt x="5196" y="1205530"/>
                </a:lnTo>
                <a:cubicBezTo>
                  <a:pt x="73962" y="528402"/>
                  <a:pt x="645818" y="0"/>
                  <a:pt x="1341089" y="0"/>
                </a:cubicBezTo>
                <a:cubicBezTo>
                  <a:pt x="2036360" y="0"/>
                  <a:pt x="2608216" y="528402"/>
                  <a:pt x="2676982" y="1205530"/>
                </a:cubicBezTo>
                <a:lnTo>
                  <a:pt x="2682178" y="1308420"/>
                </a:lnTo>
              </a:path>
            </a:pathLst>
          </a:custGeom>
          <a:noFill/>
          <a:ln w="63500" cap="rnd">
            <a:solidFill>
              <a:schemeClr val="bg1">
                <a:lumMod val="95000"/>
              </a:schemeClr>
            </a:solid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dirty="0">
              <a:solidFill>
                <a:schemeClr val="tx1"/>
              </a:solidFill>
            </a:endParaRPr>
          </a:p>
        </p:txBody>
      </p:sp>
      <p:sp>
        <p:nvSpPr>
          <p:cNvPr id="14" name="Freeform 13">
            <a:extLst>
              <a:ext uri="{FF2B5EF4-FFF2-40B4-BE49-F238E27FC236}">
                <a16:creationId xmlns:a16="http://schemas.microsoft.com/office/drawing/2014/main" xmlns="" id="{52E75129-95E1-1D42-866E-58FE1CC3BA5D}"/>
              </a:ext>
            </a:extLst>
          </p:cNvPr>
          <p:cNvSpPr/>
          <p:nvPr/>
        </p:nvSpPr>
        <p:spPr>
          <a:xfrm rot="10800000">
            <a:off x="5915659" y="2604691"/>
            <a:ext cx="2682178" cy="1308420"/>
          </a:xfrm>
          <a:custGeom>
            <a:avLst/>
            <a:gdLst>
              <a:gd name="connsiteX0" fmla="*/ 1341089 w 2682178"/>
              <a:gd name="connsiteY0" fmla="*/ 0 h 1308420"/>
              <a:gd name="connsiteX1" fmla="*/ 2676982 w 2682178"/>
              <a:gd name="connsiteY1" fmla="*/ 1205530 h 1308420"/>
              <a:gd name="connsiteX2" fmla="*/ 2682178 w 2682178"/>
              <a:gd name="connsiteY2" fmla="*/ 1308420 h 1308420"/>
              <a:gd name="connsiteX3" fmla="*/ 0 w 2682178"/>
              <a:gd name="connsiteY3" fmla="*/ 1308420 h 1308420"/>
              <a:gd name="connsiteX4" fmla="*/ 5196 w 2682178"/>
              <a:gd name="connsiteY4" fmla="*/ 1205530 h 1308420"/>
              <a:gd name="connsiteX5" fmla="*/ 1341089 w 2682178"/>
              <a:gd name="connsiteY5" fmla="*/ 0 h 1308420"/>
              <a:gd name="connsiteX0" fmla="*/ 0 w 2682178"/>
              <a:gd name="connsiteY0" fmla="*/ 1308420 h 1399860"/>
              <a:gd name="connsiteX1" fmla="*/ 5196 w 2682178"/>
              <a:gd name="connsiteY1" fmla="*/ 1205530 h 1399860"/>
              <a:gd name="connsiteX2" fmla="*/ 1341089 w 2682178"/>
              <a:gd name="connsiteY2" fmla="*/ 0 h 1399860"/>
              <a:gd name="connsiteX3" fmla="*/ 2676982 w 2682178"/>
              <a:gd name="connsiteY3" fmla="*/ 1205530 h 1399860"/>
              <a:gd name="connsiteX4" fmla="*/ 2682178 w 2682178"/>
              <a:gd name="connsiteY4" fmla="*/ 1308420 h 1399860"/>
              <a:gd name="connsiteX5" fmla="*/ 91440 w 2682178"/>
              <a:gd name="connsiteY5" fmla="*/ 1399860 h 1399860"/>
              <a:gd name="connsiteX0" fmla="*/ 0 w 2682178"/>
              <a:gd name="connsiteY0" fmla="*/ 1308420 h 1308420"/>
              <a:gd name="connsiteX1" fmla="*/ 5196 w 2682178"/>
              <a:gd name="connsiteY1" fmla="*/ 1205530 h 1308420"/>
              <a:gd name="connsiteX2" fmla="*/ 1341089 w 2682178"/>
              <a:gd name="connsiteY2" fmla="*/ 0 h 1308420"/>
              <a:gd name="connsiteX3" fmla="*/ 2676982 w 2682178"/>
              <a:gd name="connsiteY3" fmla="*/ 1205530 h 1308420"/>
              <a:gd name="connsiteX4" fmla="*/ 2682178 w 2682178"/>
              <a:gd name="connsiteY4" fmla="*/ 1308420 h 13084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2178" h="1308420">
                <a:moveTo>
                  <a:pt x="0" y="1308420"/>
                </a:moveTo>
                <a:lnTo>
                  <a:pt x="5196" y="1205530"/>
                </a:lnTo>
                <a:cubicBezTo>
                  <a:pt x="73962" y="528402"/>
                  <a:pt x="645818" y="0"/>
                  <a:pt x="1341089" y="0"/>
                </a:cubicBezTo>
                <a:cubicBezTo>
                  <a:pt x="2036360" y="0"/>
                  <a:pt x="2608216" y="528402"/>
                  <a:pt x="2676982" y="1205530"/>
                </a:cubicBezTo>
                <a:lnTo>
                  <a:pt x="2682178" y="1308420"/>
                </a:lnTo>
              </a:path>
            </a:pathLst>
          </a:custGeom>
          <a:noFill/>
          <a:ln w="63500" cap="rnd">
            <a:solidFill>
              <a:schemeClr val="bg1">
                <a:lumMod val="95000"/>
              </a:schemeClr>
            </a:solid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dirty="0">
              <a:solidFill>
                <a:schemeClr val="tx1"/>
              </a:solidFill>
            </a:endParaRPr>
          </a:p>
        </p:txBody>
      </p:sp>
      <p:sp>
        <p:nvSpPr>
          <p:cNvPr id="12" name="Freeform 11">
            <a:extLst>
              <a:ext uri="{FF2B5EF4-FFF2-40B4-BE49-F238E27FC236}">
                <a16:creationId xmlns:a16="http://schemas.microsoft.com/office/drawing/2014/main" xmlns="" id="{8FBF2A92-FC9A-814C-981E-AF47872F2D47}"/>
              </a:ext>
            </a:extLst>
          </p:cNvPr>
          <p:cNvSpPr/>
          <p:nvPr/>
        </p:nvSpPr>
        <p:spPr>
          <a:xfrm>
            <a:off x="3233481" y="1229036"/>
            <a:ext cx="2682178" cy="1308420"/>
          </a:xfrm>
          <a:custGeom>
            <a:avLst/>
            <a:gdLst>
              <a:gd name="connsiteX0" fmla="*/ 1341089 w 2682178"/>
              <a:gd name="connsiteY0" fmla="*/ 0 h 1308420"/>
              <a:gd name="connsiteX1" fmla="*/ 2676982 w 2682178"/>
              <a:gd name="connsiteY1" fmla="*/ 1205530 h 1308420"/>
              <a:gd name="connsiteX2" fmla="*/ 2682178 w 2682178"/>
              <a:gd name="connsiteY2" fmla="*/ 1308420 h 1308420"/>
              <a:gd name="connsiteX3" fmla="*/ 0 w 2682178"/>
              <a:gd name="connsiteY3" fmla="*/ 1308420 h 1308420"/>
              <a:gd name="connsiteX4" fmla="*/ 5196 w 2682178"/>
              <a:gd name="connsiteY4" fmla="*/ 1205530 h 1308420"/>
              <a:gd name="connsiteX5" fmla="*/ 1341089 w 2682178"/>
              <a:gd name="connsiteY5" fmla="*/ 0 h 1308420"/>
              <a:gd name="connsiteX0" fmla="*/ 0 w 2682178"/>
              <a:gd name="connsiteY0" fmla="*/ 1308420 h 1399860"/>
              <a:gd name="connsiteX1" fmla="*/ 5196 w 2682178"/>
              <a:gd name="connsiteY1" fmla="*/ 1205530 h 1399860"/>
              <a:gd name="connsiteX2" fmla="*/ 1341089 w 2682178"/>
              <a:gd name="connsiteY2" fmla="*/ 0 h 1399860"/>
              <a:gd name="connsiteX3" fmla="*/ 2676982 w 2682178"/>
              <a:gd name="connsiteY3" fmla="*/ 1205530 h 1399860"/>
              <a:gd name="connsiteX4" fmla="*/ 2682178 w 2682178"/>
              <a:gd name="connsiteY4" fmla="*/ 1308420 h 1399860"/>
              <a:gd name="connsiteX5" fmla="*/ 91440 w 2682178"/>
              <a:gd name="connsiteY5" fmla="*/ 1399860 h 1399860"/>
              <a:gd name="connsiteX0" fmla="*/ 0 w 2682178"/>
              <a:gd name="connsiteY0" fmla="*/ 1308420 h 1308420"/>
              <a:gd name="connsiteX1" fmla="*/ 5196 w 2682178"/>
              <a:gd name="connsiteY1" fmla="*/ 1205530 h 1308420"/>
              <a:gd name="connsiteX2" fmla="*/ 1341089 w 2682178"/>
              <a:gd name="connsiteY2" fmla="*/ 0 h 1308420"/>
              <a:gd name="connsiteX3" fmla="*/ 2676982 w 2682178"/>
              <a:gd name="connsiteY3" fmla="*/ 1205530 h 1308420"/>
              <a:gd name="connsiteX4" fmla="*/ 2682178 w 2682178"/>
              <a:gd name="connsiteY4" fmla="*/ 1308420 h 13084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2178" h="1308420">
                <a:moveTo>
                  <a:pt x="0" y="1308420"/>
                </a:moveTo>
                <a:lnTo>
                  <a:pt x="5196" y="1205530"/>
                </a:lnTo>
                <a:cubicBezTo>
                  <a:pt x="73962" y="528402"/>
                  <a:pt x="645818" y="0"/>
                  <a:pt x="1341089" y="0"/>
                </a:cubicBezTo>
                <a:cubicBezTo>
                  <a:pt x="2036360" y="0"/>
                  <a:pt x="2608216" y="528402"/>
                  <a:pt x="2676982" y="1205530"/>
                </a:cubicBezTo>
                <a:lnTo>
                  <a:pt x="2682178" y="1308420"/>
                </a:lnTo>
              </a:path>
            </a:pathLst>
          </a:custGeom>
          <a:noFill/>
          <a:ln w="63500" cap="rnd">
            <a:solidFill>
              <a:schemeClr val="bg1">
                <a:lumMod val="95000"/>
              </a:schemeClr>
            </a:solid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dirty="0">
              <a:solidFill>
                <a:schemeClr val="tx1"/>
              </a:solidFill>
            </a:endParaRPr>
          </a:p>
        </p:txBody>
      </p:sp>
      <p:sp>
        <p:nvSpPr>
          <p:cNvPr id="13" name="Freeform 12">
            <a:extLst>
              <a:ext uri="{FF2B5EF4-FFF2-40B4-BE49-F238E27FC236}">
                <a16:creationId xmlns:a16="http://schemas.microsoft.com/office/drawing/2014/main" xmlns="" id="{EED16AF8-9AFD-EC4B-9F04-FDE374FF03B4}"/>
              </a:ext>
            </a:extLst>
          </p:cNvPr>
          <p:cNvSpPr/>
          <p:nvPr/>
        </p:nvSpPr>
        <p:spPr>
          <a:xfrm rot="10800000">
            <a:off x="3233481" y="2621707"/>
            <a:ext cx="2682178" cy="1291403"/>
          </a:xfrm>
          <a:custGeom>
            <a:avLst/>
            <a:gdLst>
              <a:gd name="connsiteX0" fmla="*/ 1341089 w 2682178"/>
              <a:gd name="connsiteY0" fmla="*/ 0 h 1308420"/>
              <a:gd name="connsiteX1" fmla="*/ 2676982 w 2682178"/>
              <a:gd name="connsiteY1" fmla="*/ 1205530 h 1308420"/>
              <a:gd name="connsiteX2" fmla="*/ 2682178 w 2682178"/>
              <a:gd name="connsiteY2" fmla="*/ 1308420 h 1308420"/>
              <a:gd name="connsiteX3" fmla="*/ 0 w 2682178"/>
              <a:gd name="connsiteY3" fmla="*/ 1308420 h 1308420"/>
              <a:gd name="connsiteX4" fmla="*/ 5196 w 2682178"/>
              <a:gd name="connsiteY4" fmla="*/ 1205530 h 1308420"/>
              <a:gd name="connsiteX5" fmla="*/ 1341089 w 2682178"/>
              <a:gd name="connsiteY5" fmla="*/ 0 h 1308420"/>
              <a:gd name="connsiteX0" fmla="*/ 0 w 2682178"/>
              <a:gd name="connsiteY0" fmla="*/ 1308420 h 1399860"/>
              <a:gd name="connsiteX1" fmla="*/ 5196 w 2682178"/>
              <a:gd name="connsiteY1" fmla="*/ 1205530 h 1399860"/>
              <a:gd name="connsiteX2" fmla="*/ 1341089 w 2682178"/>
              <a:gd name="connsiteY2" fmla="*/ 0 h 1399860"/>
              <a:gd name="connsiteX3" fmla="*/ 2676982 w 2682178"/>
              <a:gd name="connsiteY3" fmla="*/ 1205530 h 1399860"/>
              <a:gd name="connsiteX4" fmla="*/ 2682178 w 2682178"/>
              <a:gd name="connsiteY4" fmla="*/ 1308420 h 1399860"/>
              <a:gd name="connsiteX5" fmla="*/ 91440 w 2682178"/>
              <a:gd name="connsiteY5" fmla="*/ 1399860 h 1399860"/>
              <a:gd name="connsiteX0" fmla="*/ 0 w 2682178"/>
              <a:gd name="connsiteY0" fmla="*/ 1308420 h 1308420"/>
              <a:gd name="connsiteX1" fmla="*/ 5196 w 2682178"/>
              <a:gd name="connsiteY1" fmla="*/ 1205530 h 1308420"/>
              <a:gd name="connsiteX2" fmla="*/ 1341089 w 2682178"/>
              <a:gd name="connsiteY2" fmla="*/ 0 h 1308420"/>
              <a:gd name="connsiteX3" fmla="*/ 2676982 w 2682178"/>
              <a:gd name="connsiteY3" fmla="*/ 1205530 h 1308420"/>
              <a:gd name="connsiteX4" fmla="*/ 2682178 w 2682178"/>
              <a:gd name="connsiteY4" fmla="*/ 1308420 h 13084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2178" h="1308420">
                <a:moveTo>
                  <a:pt x="0" y="1308420"/>
                </a:moveTo>
                <a:lnTo>
                  <a:pt x="5196" y="1205530"/>
                </a:lnTo>
                <a:cubicBezTo>
                  <a:pt x="73962" y="528402"/>
                  <a:pt x="645818" y="0"/>
                  <a:pt x="1341089" y="0"/>
                </a:cubicBezTo>
                <a:cubicBezTo>
                  <a:pt x="2036360" y="0"/>
                  <a:pt x="2608216" y="528402"/>
                  <a:pt x="2676982" y="1205530"/>
                </a:cubicBezTo>
                <a:lnTo>
                  <a:pt x="2682178" y="1308420"/>
                </a:lnTo>
              </a:path>
            </a:pathLst>
          </a:custGeom>
          <a:noFill/>
          <a:ln w="63500" cap="rnd">
            <a:solidFill>
              <a:schemeClr val="accent3"/>
            </a:solid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dirty="0">
              <a:solidFill>
                <a:schemeClr val="tx1"/>
              </a:solidFill>
            </a:endParaRPr>
          </a:p>
        </p:txBody>
      </p:sp>
      <p:sp>
        <p:nvSpPr>
          <p:cNvPr id="9" name="Freeform 8">
            <a:extLst>
              <a:ext uri="{FF2B5EF4-FFF2-40B4-BE49-F238E27FC236}">
                <a16:creationId xmlns:a16="http://schemas.microsoft.com/office/drawing/2014/main" xmlns="" id="{CE8A8899-33DB-A242-93C0-0A8A09726ED3}"/>
              </a:ext>
            </a:extLst>
          </p:cNvPr>
          <p:cNvSpPr/>
          <p:nvPr/>
        </p:nvSpPr>
        <p:spPr>
          <a:xfrm>
            <a:off x="551303" y="1229036"/>
            <a:ext cx="2682178" cy="1392672"/>
          </a:xfrm>
          <a:custGeom>
            <a:avLst/>
            <a:gdLst>
              <a:gd name="connsiteX0" fmla="*/ 1341089 w 2682178"/>
              <a:gd name="connsiteY0" fmla="*/ 0 h 1308420"/>
              <a:gd name="connsiteX1" fmla="*/ 2676982 w 2682178"/>
              <a:gd name="connsiteY1" fmla="*/ 1205530 h 1308420"/>
              <a:gd name="connsiteX2" fmla="*/ 2682178 w 2682178"/>
              <a:gd name="connsiteY2" fmla="*/ 1308420 h 1308420"/>
              <a:gd name="connsiteX3" fmla="*/ 0 w 2682178"/>
              <a:gd name="connsiteY3" fmla="*/ 1308420 h 1308420"/>
              <a:gd name="connsiteX4" fmla="*/ 5196 w 2682178"/>
              <a:gd name="connsiteY4" fmla="*/ 1205530 h 1308420"/>
              <a:gd name="connsiteX5" fmla="*/ 1341089 w 2682178"/>
              <a:gd name="connsiteY5" fmla="*/ 0 h 1308420"/>
              <a:gd name="connsiteX0" fmla="*/ 0 w 2682178"/>
              <a:gd name="connsiteY0" fmla="*/ 1308420 h 1399860"/>
              <a:gd name="connsiteX1" fmla="*/ 5196 w 2682178"/>
              <a:gd name="connsiteY1" fmla="*/ 1205530 h 1399860"/>
              <a:gd name="connsiteX2" fmla="*/ 1341089 w 2682178"/>
              <a:gd name="connsiteY2" fmla="*/ 0 h 1399860"/>
              <a:gd name="connsiteX3" fmla="*/ 2676982 w 2682178"/>
              <a:gd name="connsiteY3" fmla="*/ 1205530 h 1399860"/>
              <a:gd name="connsiteX4" fmla="*/ 2682178 w 2682178"/>
              <a:gd name="connsiteY4" fmla="*/ 1308420 h 1399860"/>
              <a:gd name="connsiteX5" fmla="*/ 91440 w 2682178"/>
              <a:gd name="connsiteY5" fmla="*/ 1399860 h 1399860"/>
              <a:gd name="connsiteX0" fmla="*/ 0 w 2682178"/>
              <a:gd name="connsiteY0" fmla="*/ 1308420 h 1308420"/>
              <a:gd name="connsiteX1" fmla="*/ 5196 w 2682178"/>
              <a:gd name="connsiteY1" fmla="*/ 1205530 h 1308420"/>
              <a:gd name="connsiteX2" fmla="*/ 1341089 w 2682178"/>
              <a:gd name="connsiteY2" fmla="*/ 0 h 1308420"/>
              <a:gd name="connsiteX3" fmla="*/ 2676982 w 2682178"/>
              <a:gd name="connsiteY3" fmla="*/ 1205530 h 1308420"/>
              <a:gd name="connsiteX4" fmla="*/ 2682178 w 2682178"/>
              <a:gd name="connsiteY4" fmla="*/ 1308420 h 13084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2178" h="1308420">
                <a:moveTo>
                  <a:pt x="0" y="1308420"/>
                </a:moveTo>
                <a:lnTo>
                  <a:pt x="5196" y="1205530"/>
                </a:lnTo>
                <a:cubicBezTo>
                  <a:pt x="73962" y="528402"/>
                  <a:pt x="645818" y="0"/>
                  <a:pt x="1341089" y="0"/>
                </a:cubicBezTo>
                <a:cubicBezTo>
                  <a:pt x="2036360" y="0"/>
                  <a:pt x="2608216" y="528402"/>
                  <a:pt x="2676982" y="1205530"/>
                </a:cubicBezTo>
                <a:lnTo>
                  <a:pt x="2682178" y="1308420"/>
                </a:lnTo>
              </a:path>
            </a:pathLst>
          </a:custGeom>
          <a:noFill/>
          <a:ln w="63500" cap="rnd">
            <a:solidFill>
              <a:schemeClr val="bg2"/>
            </a:solid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dirty="0">
              <a:solidFill>
                <a:schemeClr val="tx1"/>
              </a:solidFill>
            </a:endParaRPr>
          </a:p>
        </p:txBody>
      </p:sp>
      <p:sp>
        <p:nvSpPr>
          <p:cNvPr id="15" name="Freeform 14">
            <a:extLst>
              <a:ext uri="{FF2B5EF4-FFF2-40B4-BE49-F238E27FC236}">
                <a16:creationId xmlns:a16="http://schemas.microsoft.com/office/drawing/2014/main" xmlns="" id="{72416917-C278-6A40-84F7-46C1BB3BFA4C}"/>
              </a:ext>
            </a:extLst>
          </p:cNvPr>
          <p:cNvSpPr/>
          <p:nvPr/>
        </p:nvSpPr>
        <p:spPr>
          <a:xfrm>
            <a:off x="5915659" y="1229036"/>
            <a:ext cx="2682178" cy="1375654"/>
          </a:xfrm>
          <a:custGeom>
            <a:avLst/>
            <a:gdLst>
              <a:gd name="connsiteX0" fmla="*/ 1341089 w 2682178"/>
              <a:gd name="connsiteY0" fmla="*/ 0 h 1308420"/>
              <a:gd name="connsiteX1" fmla="*/ 2676982 w 2682178"/>
              <a:gd name="connsiteY1" fmla="*/ 1205530 h 1308420"/>
              <a:gd name="connsiteX2" fmla="*/ 2682178 w 2682178"/>
              <a:gd name="connsiteY2" fmla="*/ 1308420 h 1308420"/>
              <a:gd name="connsiteX3" fmla="*/ 0 w 2682178"/>
              <a:gd name="connsiteY3" fmla="*/ 1308420 h 1308420"/>
              <a:gd name="connsiteX4" fmla="*/ 5196 w 2682178"/>
              <a:gd name="connsiteY4" fmla="*/ 1205530 h 1308420"/>
              <a:gd name="connsiteX5" fmla="*/ 1341089 w 2682178"/>
              <a:gd name="connsiteY5" fmla="*/ 0 h 1308420"/>
              <a:gd name="connsiteX0" fmla="*/ 0 w 2682178"/>
              <a:gd name="connsiteY0" fmla="*/ 1308420 h 1399860"/>
              <a:gd name="connsiteX1" fmla="*/ 5196 w 2682178"/>
              <a:gd name="connsiteY1" fmla="*/ 1205530 h 1399860"/>
              <a:gd name="connsiteX2" fmla="*/ 1341089 w 2682178"/>
              <a:gd name="connsiteY2" fmla="*/ 0 h 1399860"/>
              <a:gd name="connsiteX3" fmla="*/ 2676982 w 2682178"/>
              <a:gd name="connsiteY3" fmla="*/ 1205530 h 1399860"/>
              <a:gd name="connsiteX4" fmla="*/ 2682178 w 2682178"/>
              <a:gd name="connsiteY4" fmla="*/ 1308420 h 1399860"/>
              <a:gd name="connsiteX5" fmla="*/ 91440 w 2682178"/>
              <a:gd name="connsiteY5" fmla="*/ 1399860 h 1399860"/>
              <a:gd name="connsiteX0" fmla="*/ 0 w 2682178"/>
              <a:gd name="connsiteY0" fmla="*/ 1308420 h 1308420"/>
              <a:gd name="connsiteX1" fmla="*/ 5196 w 2682178"/>
              <a:gd name="connsiteY1" fmla="*/ 1205530 h 1308420"/>
              <a:gd name="connsiteX2" fmla="*/ 1341089 w 2682178"/>
              <a:gd name="connsiteY2" fmla="*/ 0 h 1308420"/>
              <a:gd name="connsiteX3" fmla="*/ 2676982 w 2682178"/>
              <a:gd name="connsiteY3" fmla="*/ 1205530 h 1308420"/>
              <a:gd name="connsiteX4" fmla="*/ 2682178 w 2682178"/>
              <a:gd name="connsiteY4" fmla="*/ 1308420 h 13084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2178" h="1308420">
                <a:moveTo>
                  <a:pt x="0" y="1308420"/>
                </a:moveTo>
                <a:lnTo>
                  <a:pt x="5196" y="1205530"/>
                </a:lnTo>
                <a:cubicBezTo>
                  <a:pt x="73962" y="528402"/>
                  <a:pt x="645818" y="0"/>
                  <a:pt x="1341089" y="0"/>
                </a:cubicBezTo>
                <a:cubicBezTo>
                  <a:pt x="2036360" y="0"/>
                  <a:pt x="2608216" y="528402"/>
                  <a:pt x="2676982" y="1205530"/>
                </a:cubicBezTo>
                <a:lnTo>
                  <a:pt x="2682178" y="1308420"/>
                </a:lnTo>
              </a:path>
            </a:pathLst>
          </a:custGeom>
          <a:noFill/>
          <a:ln w="63500" cap="rnd">
            <a:solidFill>
              <a:schemeClr val="accent4"/>
            </a:solid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dirty="0">
              <a:solidFill>
                <a:schemeClr val="tx1"/>
              </a:solidFill>
            </a:endParaRPr>
          </a:p>
        </p:txBody>
      </p:sp>
      <p:grpSp>
        <p:nvGrpSpPr>
          <p:cNvPr id="51" name="Group 50">
            <a:extLst>
              <a:ext uri="{FF2B5EF4-FFF2-40B4-BE49-F238E27FC236}">
                <a16:creationId xmlns:a16="http://schemas.microsoft.com/office/drawing/2014/main" xmlns="" id="{52419F0A-22DC-6A40-ABDE-72C311578E4A}"/>
              </a:ext>
            </a:extLst>
          </p:cNvPr>
          <p:cNvGrpSpPr/>
          <p:nvPr/>
        </p:nvGrpSpPr>
        <p:grpSpPr>
          <a:xfrm>
            <a:off x="3547619" y="1545495"/>
            <a:ext cx="2063808" cy="1995700"/>
            <a:chOff x="3547619" y="1545495"/>
            <a:chExt cx="2063808" cy="1995700"/>
          </a:xfrm>
        </p:grpSpPr>
        <p:sp>
          <p:nvSpPr>
            <p:cNvPr id="19" name="TextBox 18">
              <a:extLst>
                <a:ext uri="{FF2B5EF4-FFF2-40B4-BE49-F238E27FC236}">
                  <a16:creationId xmlns:a16="http://schemas.microsoft.com/office/drawing/2014/main" xmlns="" id="{178B3825-F708-A144-83FE-5FC0F26585E9}"/>
                </a:ext>
              </a:extLst>
            </p:cNvPr>
            <p:cNvSpPr txBox="1"/>
            <p:nvPr/>
          </p:nvSpPr>
          <p:spPr>
            <a:xfrm>
              <a:off x="3547619" y="2659415"/>
              <a:ext cx="2063808" cy="881780"/>
            </a:xfrm>
            <a:prstGeom prst="rect">
              <a:avLst/>
            </a:prstGeom>
            <a:noFill/>
          </p:spPr>
          <p:txBody>
            <a:bodyPr wrap="square" rtlCol="0">
              <a:spAutoFit/>
            </a:bodyPr>
            <a:lstStyle/>
            <a:p>
              <a:pPr algn="ctr">
                <a:lnSpc>
                  <a:spcPct val="95000"/>
                </a:lnSpc>
              </a:pPr>
              <a:r>
                <a:rPr lang="en-US" dirty="0"/>
                <a:t>Integrated DLP</a:t>
              </a:r>
            </a:p>
            <a:p>
              <a:pPr algn="ctr">
                <a:lnSpc>
                  <a:spcPct val="95000"/>
                </a:lnSpc>
              </a:pPr>
              <a:r>
                <a:rPr lang="en-US" dirty="0"/>
                <a:t>across Cloud</a:t>
              </a:r>
            </a:p>
            <a:p>
              <a:pPr algn="ctr">
                <a:lnSpc>
                  <a:spcPct val="95000"/>
                </a:lnSpc>
              </a:pPr>
              <a:r>
                <a:rPr lang="en-US" dirty="0"/>
                <a:t>and Endpoint </a:t>
              </a:r>
            </a:p>
          </p:txBody>
        </p:sp>
        <p:grpSp>
          <p:nvGrpSpPr>
            <p:cNvPr id="25" name="Group 24">
              <a:extLst>
                <a:ext uri="{FF2B5EF4-FFF2-40B4-BE49-F238E27FC236}">
                  <a16:creationId xmlns:a16="http://schemas.microsoft.com/office/drawing/2014/main" xmlns="" id="{8D6CA2D5-641D-294F-BCCA-8C6B3690E65F}"/>
                </a:ext>
              </a:extLst>
            </p:cNvPr>
            <p:cNvGrpSpPr/>
            <p:nvPr/>
          </p:nvGrpSpPr>
          <p:grpSpPr>
            <a:xfrm>
              <a:off x="4008916" y="1545495"/>
              <a:ext cx="1038730" cy="935375"/>
              <a:chOff x="5910263" y="1697038"/>
              <a:chExt cx="319088" cy="287338"/>
            </a:xfrm>
          </p:grpSpPr>
          <p:sp>
            <p:nvSpPr>
              <p:cNvPr id="26" name="Rectangle 44">
                <a:extLst>
                  <a:ext uri="{FF2B5EF4-FFF2-40B4-BE49-F238E27FC236}">
                    <a16:creationId xmlns:a16="http://schemas.microsoft.com/office/drawing/2014/main" xmlns="" id="{BE3768D6-1DA4-4C40-A934-93C114394003}"/>
                  </a:ext>
                </a:extLst>
              </p:cNvPr>
              <p:cNvSpPr>
                <a:spLocks noChangeArrowheads="1"/>
              </p:cNvSpPr>
              <p:nvPr/>
            </p:nvSpPr>
            <p:spPr bwMode="auto">
              <a:xfrm>
                <a:off x="6002338" y="1803400"/>
                <a:ext cx="214313" cy="1397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45">
                <a:extLst>
                  <a:ext uri="{FF2B5EF4-FFF2-40B4-BE49-F238E27FC236}">
                    <a16:creationId xmlns:a16="http://schemas.microsoft.com/office/drawing/2014/main" xmlns="" id="{1B86D27A-2B06-E94A-B53F-9DC29640CB60}"/>
                  </a:ext>
                </a:extLst>
              </p:cNvPr>
              <p:cNvSpPr>
                <a:spLocks/>
              </p:cNvSpPr>
              <p:nvPr/>
            </p:nvSpPr>
            <p:spPr bwMode="auto">
              <a:xfrm>
                <a:off x="5922963" y="1711325"/>
                <a:ext cx="214313" cy="122238"/>
              </a:xfrm>
              <a:custGeom>
                <a:avLst/>
                <a:gdLst>
                  <a:gd name="T0" fmla="*/ 166 w 537"/>
                  <a:gd name="T1" fmla="*/ 301 h 305"/>
                  <a:gd name="T2" fmla="*/ 125 w 537"/>
                  <a:gd name="T3" fmla="*/ 301 h 305"/>
                  <a:gd name="T4" fmla="*/ 27 w 537"/>
                  <a:gd name="T5" fmla="*/ 271 h 305"/>
                  <a:gd name="T6" fmla="*/ 1 w 537"/>
                  <a:gd name="T7" fmla="*/ 205 h 305"/>
                  <a:gd name="T8" fmla="*/ 85 w 537"/>
                  <a:gd name="T9" fmla="*/ 110 h 305"/>
                  <a:gd name="T10" fmla="*/ 98 w 537"/>
                  <a:gd name="T11" fmla="*/ 110 h 305"/>
                  <a:gd name="T12" fmla="*/ 101 w 537"/>
                  <a:gd name="T13" fmla="*/ 97 h 305"/>
                  <a:gd name="T14" fmla="*/ 205 w 537"/>
                  <a:gd name="T15" fmla="*/ 5 h 305"/>
                  <a:gd name="T16" fmla="*/ 326 w 537"/>
                  <a:gd name="T17" fmla="*/ 74 h 305"/>
                  <a:gd name="T18" fmla="*/ 337 w 537"/>
                  <a:gd name="T19" fmla="*/ 91 h 305"/>
                  <a:gd name="T20" fmla="*/ 350 w 537"/>
                  <a:gd name="T21" fmla="*/ 88 h 305"/>
                  <a:gd name="T22" fmla="*/ 418 w 537"/>
                  <a:gd name="T23" fmla="*/ 95 h 305"/>
                  <a:gd name="T24" fmla="*/ 444 w 537"/>
                  <a:gd name="T25" fmla="*/ 144 h 305"/>
                  <a:gd name="T26" fmla="*/ 446 w 537"/>
                  <a:gd name="T27" fmla="*/ 160 h 305"/>
                  <a:gd name="T28" fmla="*/ 462 w 537"/>
                  <a:gd name="T29" fmla="*/ 159 h 305"/>
                  <a:gd name="T30" fmla="*/ 525 w 537"/>
                  <a:gd name="T31" fmla="*/ 178 h 305"/>
                  <a:gd name="T32" fmla="*/ 537 w 537"/>
                  <a:gd name="T33" fmla="*/ 194 h 305"/>
                  <a:gd name="T34" fmla="*/ 166 w 537"/>
                  <a:gd name="T35" fmla="*/ 194 h 305"/>
                  <a:gd name="T36" fmla="*/ 166 w 537"/>
                  <a:gd name="T37" fmla="*/ 301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37" h="305">
                    <a:moveTo>
                      <a:pt x="166" y="301"/>
                    </a:moveTo>
                    <a:cubicBezTo>
                      <a:pt x="125" y="301"/>
                      <a:pt x="125" y="301"/>
                      <a:pt x="125" y="301"/>
                    </a:cubicBezTo>
                    <a:cubicBezTo>
                      <a:pt x="124" y="301"/>
                      <a:pt x="62" y="305"/>
                      <a:pt x="27" y="271"/>
                    </a:cubicBezTo>
                    <a:cubicBezTo>
                      <a:pt x="10" y="255"/>
                      <a:pt x="1" y="234"/>
                      <a:pt x="1" y="205"/>
                    </a:cubicBezTo>
                    <a:cubicBezTo>
                      <a:pt x="1" y="201"/>
                      <a:pt x="0" y="114"/>
                      <a:pt x="85" y="110"/>
                    </a:cubicBezTo>
                    <a:cubicBezTo>
                      <a:pt x="98" y="110"/>
                      <a:pt x="98" y="110"/>
                      <a:pt x="98" y="110"/>
                    </a:cubicBezTo>
                    <a:cubicBezTo>
                      <a:pt x="101" y="97"/>
                      <a:pt x="101" y="97"/>
                      <a:pt x="101" y="97"/>
                    </a:cubicBezTo>
                    <a:cubicBezTo>
                      <a:pt x="101" y="96"/>
                      <a:pt x="120" y="11"/>
                      <a:pt x="205" y="5"/>
                    </a:cubicBezTo>
                    <a:cubicBezTo>
                      <a:pt x="280" y="0"/>
                      <a:pt x="299" y="31"/>
                      <a:pt x="326" y="74"/>
                    </a:cubicBezTo>
                    <a:cubicBezTo>
                      <a:pt x="337" y="91"/>
                      <a:pt x="337" y="91"/>
                      <a:pt x="337" y="91"/>
                    </a:cubicBezTo>
                    <a:cubicBezTo>
                      <a:pt x="350" y="88"/>
                      <a:pt x="350" y="88"/>
                      <a:pt x="350" y="88"/>
                    </a:cubicBezTo>
                    <a:cubicBezTo>
                      <a:pt x="350" y="88"/>
                      <a:pt x="391" y="76"/>
                      <a:pt x="418" y="95"/>
                    </a:cubicBezTo>
                    <a:cubicBezTo>
                      <a:pt x="432" y="104"/>
                      <a:pt x="441" y="121"/>
                      <a:pt x="444" y="144"/>
                    </a:cubicBezTo>
                    <a:cubicBezTo>
                      <a:pt x="446" y="160"/>
                      <a:pt x="446" y="160"/>
                      <a:pt x="446" y="160"/>
                    </a:cubicBezTo>
                    <a:cubicBezTo>
                      <a:pt x="462" y="159"/>
                      <a:pt x="462" y="159"/>
                      <a:pt x="462" y="159"/>
                    </a:cubicBezTo>
                    <a:cubicBezTo>
                      <a:pt x="462" y="159"/>
                      <a:pt x="501" y="157"/>
                      <a:pt x="525" y="178"/>
                    </a:cubicBezTo>
                    <a:cubicBezTo>
                      <a:pt x="530" y="183"/>
                      <a:pt x="534" y="188"/>
                      <a:pt x="537" y="194"/>
                    </a:cubicBezTo>
                    <a:cubicBezTo>
                      <a:pt x="166" y="194"/>
                      <a:pt x="166" y="194"/>
                      <a:pt x="166" y="194"/>
                    </a:cubicBezTo>
                    <a:lnTo>
                      <a:pt x="166" y="30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Rectangle 46">
                <a:extLst>
                  <a:ext uri="{FF2B5EF4-FFF2-40B4-BE49-F238E27FC236}">
                    <a16:creationId xmlns:a16="http://schemas.microsoft.com/office/drawing/2014/main" xmlns="" id="{79027B11-54B3-1B40-BBF1-ED125279807C}"/>
                  </a:ext>
                </a:extLst>
              </p:cNvPr>
              <p:cNvSpPr>
                <a:spLocks noChangeArrowheads="1"/>
              </p:cNvSpPr>
              <p:nvPr/>
            </p:nvSpPr>
            <p:spPr bwMode="auto">
              <a:xfrm>
                <a:off x="6110288" y="1803400"/>
                <a:ext cx="106363" cy="139700"/>
              </a:xfrm>
              <a:prstGeom prst="rect">
                <a:avLst/>
              </a:prstGeom>
              <a:solidFill>
                <a:srgbClr val="DCDCD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47">
                <a:extLst>
                  <a:ext uri="{FF2B5EF4-FFF2-40B4-BE49-F238E27FC236}">
                    <a16:creationId xmlns:a16="http://schemas.microsoft.com/office/drawing/2014/main" xmlns="" id="{8256FCA9-3BF9-774F-B0A0-5390616FC49A}"/>
                  </a:ext>
                </a:extLst>
              </p:cNvPr>
              <p:cNvSpPr>
                <a:spLocks/>
              </p:cNvSpPr>
              <p:nvPr/>
            </p:nvSpPr>
            <p:spPr bwMode="auto">
              <a:xfrm>
                <a:off x="5910263" y="1697038"/>
                <a:ext cx="241300" cy="147638"/>
              </a:xfrm>
              <a:custGeom>
                <a:avLst/>
                <a:gdLst>
                  <a:gd name="T0" fmla="*/ 608 w 608"/>
                  <a:gd name="T1" fmla="*/ 230 h 372"/>
                  <a:gd name="T2" fmla="*/ 582 w 608"/>
                  <a:gd name="T3" fmla="*/ 188 h 372"/>
                  <a:gd name="T4" fmla="*/ 509 w 608"/>
                  <a:gd name="T5" fmla="*/ 160 h 372"/>
                  <a:gd name="T6" fmla="*/ 471 w 608"/>
                  <a:gd name="T7" fmla="*/ 102 h 372"/>
                  <a:gd name="T8" fmla="*/ 387 w 608"/>
                  <a:gd name="T9" fmla="*/ 88 h 372"/>
                  <a:gd name="T10" fmla="*/ 237 w 608"/>
                  <a:gd name="T11" fmla="*/ 7 h 372"/>
                  <a:gd name="T12" fmla="*/ 104 w 608"/>
                  <a:gd name="T13" fmla="*/ 113 h 372"/>
                  <a:gd name="T14" fmla="*/ 1 w 608"/>
                  <a:gd name="T15" fmla="*/ 242 h 372"/>
                  <a:gd name="T16" fmla="*/ 37 w 608"/>
                  <a:gd name="T17" fmla="*/ 332 h 372"/>
                  <a:gd name="T18" fmla="*/ 154 w 608"/>
                  <a:gd name="T19" fmla="*/ 372 h 372"/>
                  <a:gd name="T20" fmla="*/ 200 w 608"/>
                  <a:gd name="T21" fmla="*/ 372 h 372"/>
                  <a:gd name="T22" fmla="*/ 200 w 608"/>
                  <a:gd name="T23" fmla="*/ 337 h 372"/>
                  <a:gd name="T24" fmla="*/ 159 w 608"/>
                  <a:gd name="T25" fmla="*/ 337 h 372"/>
                  <a:gd name="T26" fmla="*/ 61 w 608"/>
                  <a:gd name="T27" fmla="*/ 307 h 372"/>
                  <a:gd name="T28" fmla="*/ 35 w 608"/>
                  <a:gd name="T29" fmla="*/ 241 h 372"/>
                  <a:gd name="T30" fmla="*/ 119 w 608"/>
                  <a:gd name="T31" fmla="*/ 146 h 372"/>
                  <a:gd name="T32" fmla="*/ 132 w 608"/>
                  <a:gd name="T33" fmla="*/ 146 h 372"/>
                  <a:gd name="T34" fmla="*/ 135 w 608"/>
                  <a:gd name="T35" fmla="*/ 133 h 372"/>
                  <a:gd name="T36" fmla="*/ 239 w 608"/>
                  <a:gd name="T37" fmla="*/ 41 h 372"/>
                  <a:gd name="T38" fmla="*/ 360 w 608"/>
                  <a:gd name="T39" fmla="*/ 110 h 372"/>
                  <a:gd name="T40" fmla="*/ 371 w 608"/>
                  <a:gd name="T41" fmla="*/ 127 h 372"/>
                  <a:gd name="T42" fmla="*/ 384 w 608"/>
                  <a:gd name="T43" fmla="*/ 124 h 372"/>
                  <a:gd name="T44" fmla="*/ 452 w 608"/>
                  <a:gd name="T45" fmla="*/ 131 h 372"/>
                  <a:gd name="T46" fmla="*/ 478 w 608"/>
                  <a:gd name="T47" fmla="*/ 180 h 372"/>
                  <a:gd name="T48" fmla="*/ 480 w 608"/>
                  <a:gd name="T49" fmla="*/ 196 h 372"/>
                  <a:gd name="T50" fmla="*/ 496 w 608"/>
                  <a:gd name="T51" fmla="*/ 195 h 372"/>
                  <a:gd name="T52" fmla="*/ 559 w 608"/>
                  <a:gd name="T53" fmla="*/ 214 h 372"/>
                  <a:gd name="T54" fmla="*/ 571 w 608"/>
                  <a:gd name="T55" fmla="*/ 230 h 372"/>
                  <a:gd name="T56" fmla="*/ 608 w 608"/>
                  <a:gd name="T57" fmla="*/ 230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08" h="372">
                    <a:moveTo>
                      <a:pt x="608" y="230"/>
                    </a:moveTo>
                    <a:cubicBezTo>
                      <a:pt x="603" y="214"/>
                      <a:pt x="595" y="199"/>
                      <a:pt x="582" y="188"/>
                    </a:cubicBezTo>
                    <a:cubicBezTo>
                      <a:pt x="559" y="167"/>
                      <a:pt x="528" y="162"/>
                      <a:pt x="509" y="160"/>
                    </a:cubicBezTo>
                    <a:cubicBezTo>
                      <a:pt x="503" y="134"/>
                      <a:pt x="490" y="115"/>
                      <a:pt x="471" y="102"/>
                    </a:cubicBezTo>
                    <a:cubicBezTo>
                      <a:pt x="442" y="82"/>
                      <a:pt x="406" y="85"/>
                      <a:pt x="387" y="88"/>
                    </a:cubicBezTo>
                    <a:cubicBezTo>
                      <a:pt x="359" y="44"/>
                      <a:pt x="329" y="0"/>
                      <a:pt x="237" y="7"/>
                    </a:cubicBezTo>
                    <a:cubicBezTo>
                      <a:pt x="157" y="12"/>
                      <a:pt x="118" y="73"/>
                      <a:pt x="104" y="113"/>
                    </a:cubicBezTo>
                    <a:cubicBezTo>
                      <a:pt x="21" y="124"/>
                      <a:pt x="0" y="201"/>
                      <a:pt x="1" y="242"/>
                    </a:cubicBezTo>
                    <a:cubicBezTo>
                      <a:pt x="1" y="279"/>
                      <a:pt x="13" y="310"/>
                      <a:pt x="37" y="332"/>
                    </a:cubicBezTo>
                    <a:cubicBezTo>
                      <a:pt x="76" y="369"/>
                      <a:pt x="133" y="372"/>
                      <a:pt x="154" y="372"/>
                    </a:cubicBezTo>
                    <a:cubicBezTo>
                      <a:pt x="157" y="372"/>
                      <a:pt x="200" y="372"/>
                      <a:pt x="200" y="372"/>
                    </a:cubicBezTo>
                    <a:cubicBezTo>
                      <a:pt x="200" y="337"/>
                      <a:pt x="200" y="337"/>
                      <a:pt x="200" y="337"/>
                    </a:cubicBezTo>
                    <a:cubicBezTo>
                      <a:pt x="159" y="337"/>
                      <a:pt x="159" y="337"/>
                      <a:pt x="159" y="337"/>
                    </a:cubicBezTo>
                    <a:cubicBezTo>
                      <a:pt x="158" y="337"/>
                      <a:pt x="96" y="341"/>
                      <a:pt x="61" y="307"/>
                    </a:cubicBezTo>
                    <a:cubicBezTo>
                      <a:pt x="44" y="291"/>
                      <a:pt x="35" y="270"/>
                      <a:pt x="35" y="241"/>
                    </a:cubicBezTo>
                    <a:cubicBezTo>
                      <a:pt x="35" y="237"/>
                      <a:pt x="34" y="150"/>
                      <a:pt x="119" y="146"/>
                    </a:cubicBezTo>
                    <a:cubicBezTo>
                      <a:pt x="132" y="146"/>
                      <a:pt x="132" y="146"/>
                      <a:pt x="132" y="146"/>
                    </a:cubicBezTo>
                    <a:cubicBezTo>
                      <a:pt x="135" y="133"/>
                      <a:pt x="135" y="133"/>
                      <a:pt x="135" y="133"/>
                    </a:cubicBezTo>
                    <a:cubicBezTo>
                      <a:pt x="135" y="132"/>
                      <a:pt x="154" y="47"/>
                      <a:pt x="239" y="41"/>
                    </a:cubicBezTo>
                    <a:cubicBezTo>
                      <a:pt x="314" y="36"/>
                      <a:pt x="333" y="67"/>
                      <a:pt x="360" y="110"/>
                    </a:cubicBezTo>
                    <a:cubicBezTo>
                      <a:pt x="371" y="127"/>
                      <a:pt x="371" y="127"/>
                      <a:pt x="371" y="127"/>
                    </a:cubicBezTo>
                    <a:cubicBezTo>
                      <a:pt x="384" y="124"/>
                      <a:pt x="384" y="124"/>
                      <a:pt x="384" y="124"/>
                    </a:cubicBezTo>
                    <a:cubicBezTo>
                      <a:pt x="384" y="124"/>
                      <a:pt x="425" y="112"/>
                      <a:pt x="452" y="131"/>
                    </a:cubicBezTo>
                    <a:cubicBezTo>
                      <a:pt x="466" y="140"/>
                      <a:pt x="475" y="157"/>
                      <a:pt x="478" y="180"/>
                    </a:cubicBezTo>
                    <a:cubicBezTo>
                      <a:pt x="480" y="196"/>
                      <a:pt x="480" y="196"/>
                      <a:pt x="480" y="196"/>
                    </a:cubicBezTo>
                    <a:cubicBezTo>
                      <a:pt x="496" y="195"/>
                      <a:pt x="496" y="195"/>
                      <a:pt x="496" y="195"/>
                    </a:cubicBezTo>
                    <a:cubicBezTo>
                      <a:pt x="496" y="195"/>
                      <a:pt x="535" y="193"/>
                      <a:pt x="559" y="214"/>
                    </a:cubicBezTo>
                    <a:cubicBezTo>
                      <a:pt x="564" y="219"/>
                      <a:pt x="568" y="224"/>
                      <a:pt x="571" y="230"/>
                    </a:cubicBezTo>
                    <a:lnTo>
                      <a:pt x="608" y="23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48">
                <a:extLst>
                  <a:ext uri="{FF2B5EF4-FFF2-40B4-BE49-F238E27FC236}">
                    <a16:creationId xmlns:a16="http://schemas.microsoft.com/office/drawing/2014/main" xmlns="" id="{736A1027-9AFE-E74A-9FD4-D34E2867E7DB}"/>
                  </a:ext>
                </a:extLst>
              </p:cNvPr>
              <p:cNvSpPr>
                <a:spLocks noEditPoints="1"/>
              </p:cNvSpPr>
              <p:nvPr/>
            </p:nvSpPr>
            <p:spPr bwMode="auto">
              <a:xfrm>
                <a:off x="6076950" y="1825625"/>
                <a:ext cx="65088" cy="95250"/>
              </a:xfrm>
              <a:custGeom>
                <a:avLst/>
                <a:gdLst>
                  <a:gd name="T0" fmla="*/ 153 w 167"/>
                  <a:gd name="T1" fmla="*/ 104 h 237"/>
                  <a:gd name="T2" fmla="*/ 153 w 167"/>
                  <a:gd name="T3" fmla="*/ 69 h 237"/>
                  <a:gd name="T4" fmla="*/ 133 w 167"/>
                  <a:gd name="T5" fmla="*/ 20 h 237"/>
                  <a:gd name="T6" fmla="*/ 84 w 167"/>
                  <a:gd name="T7" fmla="*/ 0 h 237"/>
                  <a:gd name="T8" fmla="*/ 84 w 167"/>
                  <a:gd name="T9" fmla="*/ 0 h 237"/>
                  <a:gd name="T10" fmla="*/ 14 w 167"/>
                  <a:gd name="T11" fmla="*/ 69 h 237"/>
                  <a:gd name="T12" fmla="*/ 14 w 167"/>
                  <a:gd name="T13" fmla="*/ 104 h 237"/>
                  <a:gd name="T14" fmla="*/ 0 w 167"/>
                  <a:gd name="T15" fmla="*/ 104 h 237"/>
                  <a:gd name="T16" fmla="*/ 0 w 167"/>
                  <a:gd name="T17" fmla="*/ 237 h 237"/>
                  <a:gd name="T18" fmla="*/ 167 w 167"/>
                  <a:gd name="T19" fmla="*/ 237 h 237"/>
                  <a:gd name="T20" fmla="*/ 167 w 167"/>
                  <a:gd name="T21" fmla="*/ 104 h 237"/>
                  <a:gd name="T22" fmla="*/ 153 w 167"/>
                  <a:gd name="T23" fmla="*/ 104 h 237"/>
                  <a:gd name="T24" fmla="*/ 127 w 167"/>
                  <a:gd name="T25" fmla="*/ 104 h 237"/>
                  <a:gd name="T26" fmla="*/ 40 w 167"/>
                  <a:gd name="T27" fmla="*/ 104 h 237"/>
                  <a:gd name="T28" fmla="*/ 40 w 167"/>
                  <a:gd name="T29" fmla="*/ 69 h 237"/>
                  <a:gd name="T30" fmla="*/ 84 w 167"/>
                  <a:gd name="T31" fmla="*/ 26 h 237"/>
                  <a:gd name="T32" fmla="*/ 84 w 167"/>
                  <a:gd name="T33" fmla="*/ 26 h 237"/>
                  <a:gd name="T34" fmla="*/ 114 w 167"/>
                  <a:gd name="T35" fmla="*/ 38 h 237"/>
                  <a:gd name="T36" fmla="*/ 127 w 167"/>
                  <a:gd name="T37" fmla="*/ 69 h 237"/>
                  <a:gd name="T38" fmla="*/ 127 w 167"/>
                  <a:gd name="T39" fmla="*/ 104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7" h="237">
                    <a:moveTo>
                      <a:pt x="153" y="104"/>
                    </a:moveTo>
                    <a:cubicBezTo>
                      <a:pt x="153" y="69"/>
                      <a:pt x="153" y="69"/>
                      <a:pt x="153" y="69"/>
                    </a:cubicBezTo>
                    <a:cubicBezTo>
                      <a:pt x="153" y="51"/>
                      <a:pt x="146" y="33"/>
                      <a:pt x="133" y="20"/>
                    </a:cubicBezTo>
                    <a:cubicBezTo>
                      <a:pt x="120" y="7"/>
                      <a:pt x="102" y="0"/>
                      <a:pt x="84" y="0"/>
                    </a:cubicBezTo>
                    <a:cubicBezTo>
                      <a:pt x="84" y="0"/>
                      <a:pt x="84" y="0"/>
                      <a:pt x="84" y="0"/>
                    </a:cubicBezTo>
                    <a:cubicBezTo>
                      <a:pt x="45" y="0"/>
                      <a:pt x="14" y="31"/>
                      <a:pt x="14" y="69"/>
                    </a:cubicBezTo>
                    <a:cubicBezTo>
                      <a:pt x="14" y="104"/>
                      <a:pt x="14" y="104"/>
                      <a:pt x="14" y="104"/>
                    </a:cubicBezTo>
                    <a:cubicBezTo>
                      <a:pt x="0" y="104"/>
                      <a:pt x="0" y="104"/>
                      <a:pt x="0" y="104"/>
                    </a:cubicBezTo>
                    <a:cubicBezTo>
                      <a:pt x="0" y="237"/>
                      <a:pt x="0" y="237"/>
                      <a:pt x="0" y="237"/>
                    </a:cubicBezTo>
                    <a:cubicBezTo>
                      <a:pt x="167" y="237"/>
                      <a:pt x="167" y="237"/>
                      <a:pt x="167" y="237"/>
                    </a:cubicBezTo>
                    <a:cubicBezTo>
                      <a:pt x="167" y="104"/>
                      <a:pt x="167" y="104"/>
                      <a:pt x="167" y="104"/>
                    </a:cubicBezTo>
                    <a:lnTo>
                      <a:pt x="153" y="104"/>
                    </a:lnTo>
                    <a:close/>
                    <a:moveTo>
                      <a:pt x="127" y="104"/>
                    </a:moveTo>
                    <a:cubicBezTo>
                      <a:pt x="40" y="104"/>
                      <a:pt x="40" y="104"/>
                      <a:pt x="40" y="104"/>
                    </a:cubicBezTo>
                    <a:cubicBezTo>
                      <a:pt x="40" y="69"/>
                      <a:pt x="40" y="69"/>
                      <a:pt x="40" y="69"/>
                    </a:cubicBezTo>
                    <a:cubicBezTo>
                      <a:pt x="40" y="45"/>
                      <a:pt x="60" y="26"/>
                      <a:pt x="84" y="26"/>
                    </a:cubicBezTo>
                    <a:cubicBezTo>
                      <a:pt x="84" y="26"/>
                      <a:pt x="84" y="26"/>
                      <a:pt x="84" y="26"/>
                    </a:cubicBezTo>
                    <a:cubicBezTo>
                      <a:pt x="95" y="26"/>
                      <a:pt x="106" y="30"/>
                      <a:pt x="114" y="38"/>
                    </a:cubicBezTo>
                    <a:cubicBezTo>
                      <a:pt x="122" y="47"/>
                      <a:pt x="127" y="58"/>
                      <a:pt x="127" y="69"/>
                    </a:cubicBezTo>
                    <a:lnTo>
                      <a:pt x="127" y="104"/>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49">
                <a:extLst>
                  <a:ext uri="{FF2B5EF4-FFF2-40B4-BE49-F238E27FC236}">
                    <a16:creationId xmlns:a16="http://schemas.microsoft.com/office/drawing/2014/main" xmlns="" id="{B8DCFB0E-6AC3-B142-BC10-0418DD377095}"/>
                  </a:ext>
                </a:extLst>
              </p:cNvPr>
              <p:cNvSpPr>
                <a:spLocks noEditPoints="1"/>
              </p:cNvSpPr>
              <p:nvPr/>
            </p:nvSpPr>
            <p:spPr bwMode="auto">
              <a:xfrm>
                <a:off x="5989638" y="1789113"/>
                <a:ext cx="239713" cy="195263"/>
              </a:xfrm>
              <a:custGeom>
                <a:avLst/>
                <a:gdLst>
                  <a:gd name="T0" fmla="*/ 0 w 151"/>
                  <a:gd name="T1" fmla="*/ 106 h 123"/>
                  <a:gd name="T2" fmla="*/ 51 w 151"/>
                  <a:gd name="T3" fmla="*/ 106 h 123"/>
                  <a:gd name="T4" fmla="*/ 51 w 151"/>
                  <a:gd name="T5" fmla="*/ 116 h 123"/>
                  <a:gd name="T6" fmla="*/ 37 w 151"/>
                  <a:gd name="T7" fmla="*/ 116 h 123"/>
                  <a:gd name="T8" fmla="*/ 37 w 151"/>
                  <a:gd name="T9" fmla="*/ 123 h 123"/>
                  <a:gd name="T10" fmla="*/ 114 w 151"/>
                  <a:gd name="T11" fmla="*/ 123 h 123"/>
                  <a:gd name="T12" fmla="*/ 114 w 151"/>
                  <a:gd name="T13" fmla="*/ 116 h 123"/>
                  <a:gd name="T14" fmla="*/ 100 w 151"/>
                  <a:gd name="T15" fmla="*/ 116 h 123"/>
                  <a:gd name="T16" fmla="*/ 100 w 151"/>
                  <a:gd name="T17" fmla="*/ 106 h 123"/>
                  <a:gd name="T18" fmla="*/ 151 w 151"/>
                  <a:gd name="T19" fmla="*/ 106 h 123"/>
                  <a:gd name="T20" fmla="*/ 151 w 151"/>
                  <a:gd name="T21" fmla="*/ 0 h 123"/>
                  <a:gd name="T22" fmla="*/ 0 w 151"/>
                  <a:gd name="T23" fmla="*/ 0 h 123"/>
                  <a:gd name="T24" fmla="*/ 0 w 151"/>
                  <a:gd name="T25" fmla="*/ 106 h 123"/>
                  <a:gd name="T26" fmla="*/ 8 w 151"/>
                  <a:gd name="T27" fmla="*/ 97 h 123"/>
                  <a:gd name="T28" fmla="*/ 8 w 151"/>
                  <a:gd name="T29" fmla="*/ 9 h 123"/>
                  <a:gd name="T30" fmla="*/ 143 w 151"/>
                  <a:gd name="T31" fmla="*/ 9 h 123"/>
                  <a:gd name="T32" fmla="*/ 143 w 151"/>
                  <a:gd name="T33" fmla="*/ 97 h 123"/>
                  <a:gd name="T34" fmla="*/ 8 w 151"/>
                  <a:gd name="T35" fmla="*/ 97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51" h="123">
                    <a:moveTo>
                      <a:pt x="0" y="106"/>
                    </a:moveTo>
                    <a:lnTo>
                      <a:pt x="51" y="106"/>
                    </a:lnTo>
                    <a:lnTo>
                      <a:pt x="51" y="116"/>
                    </a:lnTo>
                    <a:lnTo>
                      <a:pt x="37" y="116"/>
                    </a:lnTo>
                    <a:lnTo>
                      <a:pt x="37" y="123"/>
                    </a:lnTo>
                    <a:lnTo>
                      <a:pt x="114" y="123"/>
                    </a:lnTo>
                    <a:lnTo>
                      <a:pt x="114" y="116"/>
                    </a:lnTo>
                    <a:lnTo>
                      <a:pt x="100" y="116"/>
                    </a:lnTo>
                    <a:lnTo>
                      <a:pt x="100" y="106"/>
                    </a:lnTo>
                    <a:lnTo>
                      <a:pt x="151" y="106"/>
                    </a:lnTo>
                    <a:lnTo>
                      <a:pt x="151" y="0"/>
                    </a:lnTo>
                    <a:lnTo>
                      <a:pt x="0" y="0"/>
                    </a:lnTo>
                    <a:lnTo>
                      <a:pt x="0" y="106"/>
                    </a:lnTo>
                    <a:close/>
                    <a:moveTo>
                      <a:pt x="8" y="97"/>
                    </a:moveTo>
                    <a:lnTo>
                      <a:pt x="8" y="9"/>
                    </a:lnTo>
                    <a:lnTo>
                      <a:pt x="143" y="9"/>
                    </a:lnTo>
                    <a:lnTo>
                      <a:pt x="143" y="97"/>
                    </a:lnTo>
                    <a:lnTo>
                      <a:pt x="8" y="97"/>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48" name="Group 47">
            <a:extLst>
              <a:ext uri="{FF2B5EF4-FFF2-40B4-BE49-F238E27FC236}">
                <a16:creationId xmlns:a16="http://schemas.microsoft.com/office/drawing/2014/main" xmlns="" id="{410A6ACE-63BF-5C4B-A223-6120160EDCBD}"/>
              </a:ext>
            </a:extLst>
          </p:cNvPr>
          <p:cNvGrpSpPr/>
          <p:nvPr/>
        </p:nvGrpSpPr>
        <p:grpSpPr>
          <a:xfrm>
            <a:off x="954145" y="1706557"/>
            <a:ext cx="1866217" cy="1630378"/>
            <a:chOff x="954145" y="1706557"/>
            <a:chExt cx="1866217" cy="1630378"/>
          </a:xfrm>
        </p:grpSpPr>
        <p:sp>
          <p:nvSpPr>
            <p:cNvPr id="18" name="Rectangle 17">
              <a:extLst>
                <a:ext uri="{FF2B5EF4-FFF2-40B4-BE49-F238E27FC236}">
                  <a16:creationId xmlns:a16="http://schemas.microsoft.com/office/drawing/2014/main" xmlns="" id="{591392AD-279C-5D4E-A37E-E75A37407950}"/>
                </a:ext>
              </a:extLst>
            </p:cNvPr>
            <p:cNvSpPr/>
            <p:nvPr/>
          </p:nvSpPr>
          <p:spPr>
            <a:xfrm>
              <a:off x="954145" y="2718304"/>
              <a:ext cx="1866217" cy="618631"/>
            </a:xfrm>
            <a:prstGeom prst="rect">
              <a:avLst/>
            </a:prstGeom>
          </p:spPr>
          <p:txBody>
            <a:bodyPr wrap="none">
              <a:spAutoFit/>
            </a:bodyPr>
            <a:lstStyle/>
            <a:p>
              <a:pPr algn="ctr">
                <a:lnSpc>
                  <a:spcPct val="95000"/>
                </a:lnSpc>
              </a:pPr>
              <a:r>
                <a:rPr lang="en-US" kern="0" dirty="0">
                  <a:cs typeface="Arial" panose="020B0604020202020204" pitchFamily="34" charset="0"/>
                </a:rPr>
                <a:t>Frictionless</a:t>
              </a:r>
            </a:p>
            <a:p>
              <a:pPr algn="ctr">
                <a:lnSpc>
                  <a:spcPct val="95000"/>
                </a:lnSpc>
              </a:pPr>
              <a:r>
                <a:rPr lang="en-US" kern="0" dirty="0">
                  <a:cs typeface="Arial" panose="020B0604020202020204" pitchFamily="34" charset="0"/>
                </a:rPr>
                <a:t>Data Protection</a:t>
              </a:r>
            </a:p>
          </p:txBody>
        </p:sp>
        <p:grpSp>
          <p:nvGrpSpPr>
            <p:cNvPr id="32" name="Group 31">
              <a:extLst>
                <a:ext uri="{FF2B5EF4-FFF2-40B4-BE49-F238E27FC236}">
                  <a16:creationId xmlns:a16="http://schemas.microsoft.com/office/drawing/2014/main" xmlns="" id="{953DD055-1817-0A4E-BB7C-9FC7C9148CB5}"/>
                </a:ext>
              </a:extLst>
            </p:cNvPr>
            <p:cNvGrpSpPr/>
            <p:nvPr/>
          </p:nvGrpSpPr>
          <p:grpSpPr>
            <a:xfrm>
              <a:off x="1564063" y="1706557"/>
              <a:ext cx="656659" cy="804936"/>
              <a:chOff x="7597775" y="1712913"/>
              <a:chExt cx="196850" cy="241300"/>
            </a:xfrm>
          </p:grpSpPr>
          <p:sp>
            <p:nvSpPr>
              <p:cNvPr id="33" name="Freeform 82">
                <a:extLst>
                  <a:ext uri="{FF2B5EF4-FFF2-40B4-BE49-F238E27FC236}">
                    <a16:creationId xmlns:a16="http://schemas.microsoft.com/office/drawing/2014/main" xmlns="" id="{8D9D58F1-91CE-4941-8EC6-902E5B27D1F3}"/>
                  </a:ext>
                </a:extLst>
              </p:cNvPr>
              <p:cNvSpPr>
                <a:spLocks/>
              </p:cNvSpPr>
              <p:nvPr/>
            </p:nvSpPr>
            <p:spPr bwMode="auto">
              <a:xfrm>
                <a:off x="7613650" y="1728788"/>
                <a:ext cx="163513" cy="207963"/>
              </a:xfrm>
              <a:custGeom>
                <a:avLst/>
                <a:gdLst>
                  <a:gd name="T0" fmla="*/ 0 w 412"/>
                  <a:gd name="T1" fmla="*/ 421 h 524"/>
                  <a:gd name="T2" fmla="*/ 206 w 412"/>
                  <a:gd name="T3" fmla="*/ 524 h 524"/>
                  <a:gd name="T4" fmla="*/ 412 w 412"/>
                  <a:gd name="T5" fmla="*/ 421 h 524"/>
                  <a:gd name="T6" fmla="*/ 412 w 412"/>
                  <a:gd name="T7" fmla="*/ 32 h 524"/>
                  <a:gd name="T8" fmla="*/ 207 w 412"/>
                  <a:gd name="T9" fmla="*/ 0 h 524"/>
                  <a:gd name="T10" fmla="*/ 0 w 412"/>
                  <a:gd name="T11" fmla="*/ 32 h 524"/>
                  <a:gd name="T12" fmla="*/ 0 w 412"/>
                  <a:gd name="T13" fmla="*/ 421 h 524"/>
                </a:gdLst>
                <a:ahLst/>
                <a:cxnLst>
                  <a:cxn ang="0">
                    <a:pos x="T0" y="T1"/>
                  </a:cxn>
                  <a:cxn ang="0">
                    <a:pos x="T2" y="T3"/>
                  </a:cxn>
                  <a:cxn ang="0">
                    <a:pos x="T4" y="T5"/>
                  </a:cxn>
                  <a:cxn ang="0">
                    <a:pos x="T6" y="T7"/>
                  </a:cxn>
                  <a:cxn ang="0">
                    <a:pos x="T8" y="T9"/>
                  </a:cxn>
                  <a:cxn ang="0">
                    <a:pos x="T10" y="T11"/>
                  </a:cxn>
                  <a:cxn ang="0">
                    <a:pos x="T12" y="T13"/>
                  </a:cxn>
                </a:cxnLst>
                <a:rect l="0" t="0" r="r" b="b"/>
                <a:pathLst>
                  <a:path w="412" h="524">
                    <a:moveTo>
                      <a:pt x="0" y="421"/>
                    </a:moveTo>
                    <a:cubicBezTo>
                      <a:pt x="206" y="524"/>
                      <a:pt x="206" y="524"/>
                      <a:pt x="206" y="524"/>
                    </a:cubicBezTo>
                    <a:cubicBezTo>
                      <a:pt x="412" y="421"/>
                      <a:pt x="412" y="421"/>
                      <a:pt x="412" y="421"/>
                    </a:cubicBezTo>
                    <a:cubicBezTo>
                      <a:pt x="412" y="32"/>
                      <a:pt x="412" y="32"/>
                      <a:pt x="412" y="32"/>
                    </a:cubicBezTo>
                    <a:cubicBezTo>
                      <a:pt x="377" y="23"/>
                      <a:pt x="283" y="0"/>
                      <a:pt x="207" y="0"/>
                    </a:cubicBezTo>
                    <a:cubicBezTo>
                      <a:pt x="130" y="0"/>
                      <a:pt x="36" y="23"/>
                      <a:pt x="0" y="32"/>
                    </a:cubicBezTo>
                    <a:lnTo>
                      <a:pt x="0" y="4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83">
                <a:extLst>
                  <a:ext uri="{FF2B5EF4-FFF2-40B4-BE49-F238E27FC236}">
                    <a16:creationId xmlns:a16="http://schemas.microsoft.com/office/drawing/2014/main" xmlns="" id="{67A4784D-12FD-FF41-907A-6435AC795681}"/>
                  </a:ext>
                </a:extLst>
              </p:cNvPr>
              <p:cNvSpPr>
                <a:spLocks/>
              </p:cNvSpPr>
              <p:nvPr/>
            </p:nvSpPr>
            <p:spPr bwMode="auto">
              <a:xfrm>
                <a:off x="7696200" y="1728788"/>
                <a:ext cx="80963" cy="207963"/>
              </a:xfrm>
              <a:custGeom>
                <a:avLst/>
                <a:gdLst>
                  <a:gd name="T0" fmla="*/ 206 w 206"/>
                  <a:gd name="T1" fmla="*/ 421 h 524"/>
                  <a:gd name="T2" fmla="*/ 206 w 206"/>
                  <a:gd name="T3" fmla="*/ 32 h 524"/>
                  <a:gd name="T4" fmla="*/ 1 w 206"/>
                  <a:gd name="T5" fmla="*/ 0 h 524"/>
                  <a:gd name="T6" fmla="*/ 0 w 206"/>
                  <a:gd name="T7" fmla="*/ 0 h 524"/>
                  <a:gd name="T8" fmla="*/ 0 w 206"/>
                  <a:gd name="T9" fmla="*/ 524 h 524"/>
                  <a:gd name="T10" fmla="*/ 206 w 206"/>
                  <a:gd name="T11" fmla="*/ 421 h 524"/>
                </a:gdLst>
                <a:ahLst/>
                <a:cxnLst>
                  <a:cxn ang="0">
                    <a:pos x="T0" y="T1"/>
                  </a:cxn>
                  <a:cxn ang="0">
                    <a:pos x="T2" y="T3"/>
                  </a:cxn>
                  <a:cxn ang="0">
                    <a:pos x="T4" y="T5"/>
                  </a:cxn>
                  <a:cxn ang="0">
                    <a:pos x="T6" y="T7"/>
                  </a:cxn>
                  <a:cxn ang="0">
                    <a:pos x="T8" y="T9"/>
                  </a:cxn>
                  <a:cxn ang="0">
                    <a:pos x="T10" y="T11"/>
                  </a:cxn>
                </a:cxnLst>
                <a:rect l="0" t="0" r="r" b="b"/>
                <a:pathLst>
                  <a:path w="206" h="524">
                    <a:moveTo>
                      <a:pt x="206" y="421"/>
                    </a:moveTo>
                    <a:cubicBezTo>
                      <a:pt x="206" y="32"/>
                      <a:pt x="206" y="32"/>
                      <a:pt x="206" y="32"/>
                    </a:cubicBezTo>
                    <a:cubicBezTo>
                      <a:pt x="171" y="23"/>
                      <a:pt x="77" y="0"/>
                      <a:pt x="1" y="0"/>
                    </a:cubicBezTo>
                    <a:cubicBezTo>
                      <a:pt x="0" y="0"/>
                      <a:pt x="0" y="0"/>
                      <a:pt x="0" y="0"/>
                    </a:cubicBezTo>
                    <a:cubicBezTo>
                      <a:pt x="0" y="524"/>
                      <a:pt x="0" y="524"/>
                      <a:pt x="0" y="524"/>
                    </a:cubicBezTo>
                    <a:lnTo>
                      <a:pt x="206" y="421"/>
                    </a:lnTo>
                    <a:close/>
                  </a:path>
                </a:pathLst>
              </a:custGeom>
              <a:solidFill>
                <a:srgbClr val="DCDCD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84">
                <a:extLst>
                  <a:ext uri="{FF2B5EF4-FFF2-40B4-BE49-F238E27FC236}">
                    <a16:creationId xmlns:a16="http://schemas.microsoft.com/office/drawing/2014/main" xmlns="" id="{2FF68F31-AF98-F845-BCE0-C50B0DFB2287}"/>
                  </a:ext>
                </a:extLst>
              </p:cNvPr>
              <p:cNvSpPr>
                <a:spLocks/>
              </p:cNvSpPr>
              <p:nvPr/>
            </p:nvSpPr>
            <p:spPr bwMode="auto">
              <a:xfrm>
                <a:off x="7631113" y="1784350"/>
                <a:ext cx="130175" cy="92075"/>
              </a:xfrm>
              <a:custGeom>
                <a:avLst/>
                <a:gdLst>
                  <a:gd name="T0" fmla="*/ 28 w 82"/>
                  <a:gd name="T1" fmla="*/ 58 h 58"/>
                  <a:gd name="T2" fmla="*/ 0 w 82"/>
                  <a:gd name="T3" fmla="*/ 30 h 58"/>
                  <a:gd name="T4" fmla="*/ 7 w 82"/>
                  <a:gd name="T5" fmla="*/ 22 h 58"/>
                  <a:gd name="T6" fmla="*/ 29 w 82"/>
                  <a:gd name="T7" fmla="*/ 43 h 58"/>
                  <a:gd name="T8" fmla="*/ 75 w 82"/>
                  <a:gd name="T9" fmla="*/ 0 h 58"/>
                  <a:gd name="T10" fmla="*/ 82 w 82"/>
                  <a:gd name="T11" fmla="*/ 7 h 58"/>
                  <a:gd name="T12" fmla="*/ 28 w 82"/>
                  <a:gd name="T13" fmla="*/ 58 h 58"/>
                </a:gdLst>
                <a:ahLst/>
                <a:cxnLst>
                  <a:cxn ang="0">
                    <a:pos x="T0" y="T1"/>
                  </a:cxn>
                  <a:cxn ang="0">
                    <a:pos x="T2" y="T3"/>
                  </a:cxn>
                  <a:cxn ang="0">
                    <a:pos x="T4" y="T5"/>
                  </a:cxn>
                  <a:cxn ang="0">
                    <a:pos x="T6" y="T7"/>
                  </a:cxn>
                  <a:cxn ang="0">
                    <a:pos x="T8" y="T9"/>
                  </a:cxn>
                  <a:cxn ang="0">
                    <a:pos x="T10" y="T11"/>
                  </a:cxn>
                  <a:cxn ang="0">
                    <a:pos x="T12" y="T13"/>
                  </a:cxn>
                </a:cxnLst>
                <a:rect l="0" t="0" r="r" b="b"/>
                <a:pathLst>
                  <a:path w="82" h="58">
                    <a:moveTo>
                      <a:pt x="28" y="58"/>
                    </a:moveTo>
                    <a:lnTo>
                      <a:pt x="0" y="30"/>
                    </a:lnTo>
                    <a:lnTo>
                      <a:pt x="7" y="22"/>
                    </a:lnTo>
                    <a:lnTo>
                      <a:pt x="29" y="43"/>
                    </a:lnTo>
                    <a:lnTo>
                      <a:pt x="75" y="0"/>
                    </a:lnTo>
                    <a:lnTo>
                      <a:pt x="82" y="7"/>
                    </a:lnTo>
                    <a:lnTo>
                      <a:pt x="28" y="58"/>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85">
                <a:extLst>
                  <a:ext uri="{FF2B5EF4-FFF2-40B4-BE49-F238E27FC236}">
                    <a16:creationId xmlns:a16="http://schemas.microsoft.com/office/drawing/2014/main" xmlns="" id="{28B04B4F-C256-1940-A54F-59A47B75DC54}"/>
                  </a:ext>
                </a:extLst>
              </p:cNvPr>
              <p:cNvSpPr>
                <a:spLocks noEditPoints="1"/>
              </p:cNvSpPr>
              <p:nvPr/>
            </p:nvSpPr>
            <p:spPr bwMode="auto">
              <a:xfrm>
                <a:off x="7597775" y="1712913"/>
                <a:ext cx="196850" cy="241300"/>
              </a:xfrm>
              <a:custGeom>
                <a:avLst/>
                <a:gdLst>
                  <a:gd name="T0" fmla="*/ 246 w 493"/>
                  <a:gd name="T1" fmla="*/ 610 h 610"/>
                  <a:gd name="T2" fmla="*/ 0 w 493"/>
                  <a:gd name="T3" fmla="*/ 488 h 610"/>
                  <a:gd name="T4" fmla="*/ 0 w 493"/>
                  <a:gd name="T5" fmla="*/ 42 h 610"/>
                  <a:gd name="T6" fmla="*/ 14 w 493"/>
                  <a:gd name="T7" fmla="*/ 38 h 610"/>
                  <a:gd name="T8" fmla="*/ 247 w 493"/>
                  <a:gd name="T9" fmla="*/ 0 h 610"/>
                  <a:gd name="T10" fmla="*/ 478 w 493"/>
                  <a:gd name="T11" fmla="*/ 38 h 610"/>
                  <a:gd name="T12" fmla="*/ 493 w 493"/>
                  <a:gd name="T13" fmla="*/ 42 h 610"/>
                  <a:gd name="T14" fmla="*/ 493 w 493"/>
                  <a:gd name="T15" fmla="*/ 488 h 610"/>
                  <a:gd name="T16" fmla="*/ 246 w 493"/>
                  <a:gd name="T17" fmla="*/ 610 h 610"/>
                  <a:gd name="T18" fmla="*/ 40 w 493"/>
                  <a:gd name="T19" fmla="*/ 462 h 610"/>
                  <a:gd name="T20" fmla="*/ 246 w 493"/>
                  <a:gd name="T21" fmla="*/ 565 h 610"/>
                  <a:gd name="T22" fmla="*/ 452 w 493"/>
                  <a:gd name="T23" fmla="*/ 462 h 610"/>
                  <a:gd name="T24" fmla="*/ 452 w 493"/>
                  <a:gd name="T25" fmla="*/ 73 h 610"/>
                  <a:gd name="T26" fmla="*/ 247 w 493"/>
                  <a:gd name="T27" fmla="*/ 41 h 610"/>
                  <a:gd name="T28" fmla="*/ 40 w 493"/>
                  <a:gd name="T29" fmla="*/ 73 h 610"/>
                  <a:gd name="T30" fmla="*/ 40 w 493"/>
                  <a:gd name="T31" fmla="*/ 462 h 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93" h="610">
                    <a:moveTo>
                      <a:pt x="246" y="610"/>
                    </a:moveTo>
                    <a:cubicBezTo>
                      <a:pt x="0" y="488"/>
                      <a:pt x="0" y="488"/>
                      <a:pt x="0" y="488"/>
                    </a:cubicBezTo>
                    <a:cubicBezTo>
                      <a:pt x="0" y="42"/>
                      <a:pt x="0" y="42"/>
                      <a:pt x="0" y="42"/>
                    </a:cubicBezTo>
                    <a:cubicBezTo>
                      <a:pt x="14" y="38"/>
                      <a:pt x="14" y="38"/>
                      <a:pt x="14" y="38"/>
                    </a:cubicBezTo>
                    <a:cubicBezTo>
                      <a:pt x="20" y="37"/>
                      <a:pt x="145" y="0"/>
                      <a:pt x="247" y="0"/>
                    </a:cubicBezTo>
                    <a:cubicBezTo>
                      <a:pt x="348" y="0"/>
                      <a:pt x="473" y="37"/>
                      <a:pt x="478" y="38"/>
                    </a:cubicBezTo>
                    <a:cubicBezTo>
                      <a:pt x="493" y="42"/>
                      <a:pt x="493" y="42"/>
                      <a:pt x="493" y="42"/>
                    </a:cubicBezTo>
                    <a:cubicBezTo>
                      <a:pt x="493" y="488"/>
                      <a:pt x="493" y="488"/>
                      <a:pt x="493" y="488"/>
                    </a:cubicBezTo>
                    <a:lnTo>
                      <a:pt x="246" y="610"/>
                    </a:lnTo>
                    <a:close/>
                    <a:moveTo>
                      <a:pt x="40" y="462"/>
                    </a:moveTo>
                    <a:cubicBezTo>
                      <a:pt x="246" y="565"/>
                      <a:pt x="246" y="565"/>
                      <a:pt x="246" y="565"/>
                    </a:cubicBezTo>
                    <a:cubicBezTo>
                      <a:pt x="452" y="462"/>
                      <a:pt x="452" y="462"/>
                      <a:pt x="452" y="462"/>
                    </a:cubicBezTo>
                    <a:cubicBezTo>
                      <a:pt x="452" y="73"/>
                      <a:pt x="452" y="73"/>
                      <a:pt x="452" y="73"/>
                    </a:cubicBezTo>
                    <a:cubicBezTo>
                      <a:pt x="417" y="64"/>
                      <a:pt x="323" y="41"/>
                      <a:pt x="247" y="41"/>
                    </a:cubicBezTo>
                    <a:cubicBezTo>
                      <a:pt x="170" y="41"/>
                      <a:pt x="76" y="64"/>
                      <a:pt x="40" y="73"/>
                    </a:cubicBezTo>
                    <a:lnTo>
                      <a:pt x="40" y="462"/>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50" name="Group 49">
            <a:extLst>
              <a:ext uri="{FF2B5EF4-FFF2-40B4-BE49-F238E27FC236}">
                <a16:creationId xmlns:a16="http://schemas.microsoft.com/office/drawing/2014/main" xmlns="" id="{DB2C4975-349B-204F-A0EF-A3A858AB19DE}"/>
              </a:ext>
            </a:extLst>
          </p:cNvPr>
          <p:cNvGrpSpPr/>
          <p:nvPr/>
        </p:nvGrpSpPr>
        <p:grpSpPr>
          <a:xfrm>
            <a:off x="6147362" y="1757387"/>
            <a:ext cx="2218772" cy="1447973"/>
            <a:chOff x="6147362" y="1757387"/>
            <a:chExt cx="2218772" cy="1447973"/>
          </a:xfrm>
        </p:grpSpPr>
        <p:sp>
          <p:nvSpPr>
            <p:cNvPr id="20" name="TextBox 19">
              <a:extLst>
                <a:ext uri="{FF2B5EF4-FFF2-40B4-BE49-F238E27FC236}">
                  <a16:creationId xmlns:a16="http://schemas.microsoft.com/office/drawing/2014/main" xmlns="" id="{D4F92AF1-0C86-3440-98C2-662857A2EDEA}"/>
                </a:ext>
              </a:extLst>
            </p:cNvPr>
            <p:cNvSpPr txBox="1"/>
            <p:nvPr/>
          </p:nvSpPr>
          <p:spPr>
            <a:xfrm>
              <a:off x="6147362" y="2849878"/>
              <a:ext cx="2218772" cy="355482"/>
            </a:xfrm>
            <a:prstGeom prst="rect">
              <a:avLst/>
            </a:prstGeom>
            <a:noFill/>
          </p:spPr>
          <p:txBody>
            <a:bodyPr wrap="square" rtlCol="0">
              <a:spAutoFit/>
            </a:bodyPr>
            <a:lstStyle/>
            <a:p>
              <a:pPr algn="ctr">
                <a:lnSpc>
                  <a:spcPct val="95000"/>
                </a:lnSpc>
              </a:pPr>
              <a:r>
                <a:rPr lang="en-US" dirty="0"/>
                <a:t>User Centric</a:t>
              </a:r>
            </a:p>
          </p:txBody>
        </p:sp>
        <p:grpSp>
          <p:nvGrpSpPr>
            <p:cNvPr id="37" name="Group 36">
              <a:extLst>
                <a:ext uri="{FF2B5EF4-FFF2-40B4-BE49-F238E27FC236}">
                  <a16:creationId xmlns:a16="http://schemas.microsoft.com/office/drawing/2014/main" xmlns="" id="{B455CFE3-749A-5F4D-9680-D9BBA135EEF1}"/>
                </a:ext>
              </a:extLst>
            </p:cNvPr>
            <p:cNvGrpSpPr/>
            <p:nvPr/>
          </p:nvGrpSpPr>
          <p:grpSpPr>
            <a:xfrm>
              <a:off x="6691094" y="1757387"/>
              <a:ext cx="1121026" cy="780069"/>
              <a:chOff x="3479800" y="1708150"/>
              <a:chExt cx="344488" cy="239713"/>
            </a:xfrm>
          </p:grpSpPr>
          <p:sp>
            <p:nvSpPr>
              <p:cNvPr id="38" name="Oval 111">
                <a:extLst>
                  <a:ext uri="{FF2B5EF4-FFF2-40B4-BE49-F238E27FC236}">
                    <a16:creationId xmlns:a16="http://schemas.microsoft.com/office/drawing/2014/main" xmlns="" id="{1017961E-8812-F140-B2B4-04A37631E42B}"/>
                  </a:ext>
                </a:extLst>
              </p:cNvPr>
              <p:cNvSpPr>
                <a:spLocks noChangeArrowheads="1"/>
              </p:cNvSpPr>
              <p:nvPr/>
            </p:nvSpPr>
            <p:spPr bwMode="auto">
              <a:xfrm>
                <a:off x="3727450" y="1720850"/>
                <a:ext cx="52388" cy="539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Oval 112">
                <a:extLst>
                  <a:ext uri="{FF2B5EF4-FFF2-40B4-BE49-F238E27FC236}">
                    <a16:creationId xmlns:a16="http://schemas.microsoft.com/office/drawing/2014/main" xmlns="" id="{210E4615-192F-8B48-A012-D5A7D02B5811}"/>
                  </a:ext>
                </a:extLst>
              </p:cNvPr>
              <p:cNvSpPr>
                <a:spLocks noChangeArrowheads="1"/>
              </p:cNvSpPr>
              <p:nvPr/>
            </p:nvSpPr>
            <p:spPr bwMode="auto">
              <a:xfrm>
                <a:off x="3621088" y="1720850"/>
                <a:ext cx="63500" cy="6508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Oval 113">
                <a:extLst>
                  <a:ext uri="{FF2B5EF4-FFF2-40B4-BE49-F238E27FC236}">
                    <a16:creationId xmlns:a16="http://schemas.microsoft.com/office/drawing/2014/main" xmlns="" id="{1DE44D56-AA3B-3948-A215-BCCF3C6011B0}"/>
                  </a:ext>
                </a:extLst>
              </p:cNvPr>
              <p:cNvSpPr>
                <a:spLocks noChangeArrowheads="1"/>
              </p:cNvSpPr>
              <p:nvPr/>
            </p:nvSpPr>
            <p:spPr bwMode="auto">
              <a:xfrm>
                <a:off x="3525838" y="1720850"/>
                <a:ext cx="52388" cy="539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Freeform 114">
                <a:extLst>
                  <a:ext uri="{FF2B5EF4-FFF2-40B4-BE49-F238E27FC236}">
                    <a16:creationId xmlns:a16="http://schemas.microsoft.com/office/drawing/2014/main" xmlns="" id="{5E263B9E-D209-A140-8ED6-5C1BC2B60207}"/>
                  </a:ext>
                </a:extLst>
              </p:cNvPr>
              <p:cNvSpPr>
                <a:spLocks/>
              </p:cNvSpPr>
              <p:nvPr/>
            </p:nvSpPr>
            <p:spPr bwMode="auto">
              <a:xfrm>
                <a:off x="3492500" y="1790700"/>
                <a:ext cx="320675" cy="144463"/>
              </a:xfrm>
              <a:custGeom>
                <a:avLst/>
                <a:gdLst>
                  <a:gd name="T0" fmla="*/ 579 w 807"/>
                  <a:gd name="T1" fmla="*/ 280 h 365"/>
                  <a:gd name="T2" fmla="*/ 579 w 807"/>
                  <a:gd name="T3" fmla="*/ 365 h 365"/>
                  <a:gd name="T4" fmla="*/ 223 w 807"/>
                  <a:gd name="T5" fmla="*/ 365 h 365"/>
                  <a:gd name="T6" fmla="*/ 223 w 807"/>
                  <a:gd name="T7" fmla="*/ 280 h 365"/>
                  <a:gd name="T8" fmla="*/ 0 w 807"/>
                  <a:gd name="T9" fmla="*/ 280 h 365"/>
                  <a:gd name="T10" fmla="*/ 0 w 807"/>
                  <a:gd name="T11" fmla="*/ 148 h 365"/>
                  <a:gd name="T12" fmla="*/ 149 w 807"/>
                  <a:gd name="T13" fmla="*/ 0 h 365"/>
                  <a:gd name="T14" fmla="*/ 271 w 807"/>
                  <a:gd name="T15" fmla="*/ 64 h 365"/>
                  <a:gd name="T16" fmla="*/ 280 w 807"/>
                  <a:gd name="T17" fmla="*/ 77 h 365"/>
                  <a:gd name="T18" fmla="*/ 293 w 807"/>
                  <a:gd name="T19" fmla="*/ 67 h 365"/>
                  <a:gd name="T20" fmla="*/ 401 w 807"/>
                  <a:gd name="T21" fmla="*/ 30 h 365"/>
                  <a:gd name="T22" fmla="*/ 512 w 807"/>
                  <a:gd name="T23" fmla="*/ 69 h 365"/>
                  <a:gd name="T24" fmla="*/ 525 w 807"/>
                  <a:gd name="T25" fmla="*/ 79 h 365"/>
                  <a:gd name="T26" fmla="*/ 534 w 807"/>
                  <a:gd name="T27" fmla="*/ 65 h 365"/>
                  <a:gd name="T28" fmla="*/ 658 w 807"/>
                  <a:gd name="T29" fmla="*/ 0 h 365"/>
                  <a:gd name="T30" fmla="*/ 806 w 807"/>
                  <a:gd name="T31" fmla="*/ 148 h 365"/>
                  <a:gd name="T32" fmla="*/ 807 w 807"/>
                  <a:gd name="T33" fmla="*/ 280 h 365"/>
                  <a:gd name="T34" fmla="*/ 579 w 807"/>
                  <a:gd name="T35" fmla="*/ 280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07" h="365">
                    <a:moveTo>
                      <a:pt x="579" y="280"/>
                    </a:moveTo>
                    <a:cubicBezTo>
                      <a:pt x="579" y="365"/>
                      <a:pt x="579" y="365"/>
                      <a:pt x="579" y="365"/>
                    </a:cubicBezTo>
                    <a:cubicBezTo>
                      <a:pt x="223" y="365"/>
                      <a:pt x="223" y="365"/>
                      <a:pt x="223" y="365"/>
                    </a:cubicBezTo>
                    <a:cubicBezTo>
                      <a:pt x="223" y="280"/>
                      <a:pt x="223" y="280"/>
                      <a:pt x="223" y="280"/>
                    </a:cubicBezTo>
                    <a:cubicBezTo>
                      <a:pt x="0" y="280"/>
                      <a:pt x="0" y="280"/>
                      <a:pt x="0" y="280"/>
                    </a:cubicBezTo>
                    <a:cubicBezTo>
                      <a:pt x="0" y="148"/>
                      <a:pt x="0" y="148"/>
                      <a:pt x="0" y="148"/>
                    </a:cubicBezTo>
                    <a:cubicBezTo>
                      <a:pt x="0" y="66"/>
                      <a:pt x="67" y="0"/>
                      <a:pt x="149" y="0"/>
                    </a:cubicBezTo>
                    <a:cubicBezTo>
                      <a:pt x="197" y="0"/>
                      <a:pt x="243" y="23"/>
                      <a:pt x="271" y="64"/>
                    </a:cubicBezTo>
                    <a:cubicBezTo>
                      <a:pt x="280" y="77"/>
                      <a:pt x="280" y="77"/>
                      <a:pt x="280" y="77"/>
                    </a:cubicBezTo>
                    <a:cubicBezTo>
                      <a:pt x="293" y="67"/>
                      <a:pt x="293" y="67"/>
                      <a:pt x="293" y="67"/>
                    </a:cubicBezTo>
                    <a:cubicBezTo>
                      <a:pt x="324" y="43"/>
                      <a:pt x="362" y="30"/>
                      <a:pt x="401" y="30"/>
                    </a:cubicBezTo>
                    <a:cubicBezTo>
                      <a:pt x="442" y="30"/>
                      <a:pt x="480" y="44"/>
                      <a:pt x="512" y="69"/>
                    </a:cubicBezTo>
                    <a:cubicBezTo>
                      <a:pt x="525" y="79"/>
                      <a:pt x="525" y="79"/>
                      <a:pt x="525" y="79"/>
                    </a:cubicBezTo>
                    <a:cubicBezTo>
                      <a:pt x="534" y="65"/>
                      <a:pt x="534" y="65"/>
                      <a:pt x="534" y="65"/>
                    </a:cubicBezTo>
                    <a:cubicBezTo>
                      <a:pt x="562" y="24"/>
                      <a:pt x="608" y="0"/>
                      <a:pt x="658" y="0"/>
                    </a:cubicBezTo>
                    <a:cubicBezTo>
                      <a:pt x="739" y="0"/>
                      <a:pt x="806" y="66"/>
                      <a:pt x="806" y="148"/>
                    </a:cubicBezTo>
                    <a:cubicBezTo>
                      <a:pt x="807" y="280"/>
                      <a:pt x="807" y="280"/>
                      <a:pt x="807" y="280"/>
                    </a:cubicBezTo>
                    <a:lnTo>
                      <a:pt x="579" y="28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Freeform 115">
                <a:extLst>
                  <a:ext uri="{FF2B5EF4-FFF2-40B4-BE49-F238E27FC236}">
                    <a16:creationId xmlns:a16="http://schemas.microsoft.com/office/drawing/2014/main" xmlns="" id="{18047CEB-E403-514A-A20F-E2B6EA4F503B}"/>
                  </a:ext>
                </a:extLst>
              </p:cNvPr>
              <p:cNvSpPr>
                <a:spLocks/>
              </p:cNvSpPr>
              <p:nvPr/>
            </p:nvSpPr>
            <p:spPr bwMode="auto">
              <a:xfrm>
                <a:off x="3652838" y="1790700"/>
                <a:ext cx="160338" cy="144463"/>
              </a:xfrm>
              <a:custGeom>
                <a:avLst/>
                <a:gdLst>
                  <a:gd name="T0" fmla="*/ 176 w 404"/>
                  <a:gd name="T1" fmla="*/ 365 h 365"/>
                  <a:gd name="T2" fmla="*/ 176 w 404"/>
                  <a:gd name="T3" fmla="*/ 280 h 365"/>
                  <a:gd name="T4" fmla="*/ 404 w 404"/>
                  <a:gd name="T5" fmla="*/ 280 h 365"/>
                  <a:gd name="T6" fmla="*/ 403 w 404"/>
                  <a:gd name="T7" fmla="*/ 148 h 365"/>
                  <a:gd name="T8" fmla="*/ 255 w 404"/>
                  <a:gd name="T9" fmla="*/ 0 h 365"/>
                  <a:gd name="T10" fmla="*/ 131 w 404"/>
                  <a:gd name="T11" fmla="*/ 65 h 365"/>
                  <a:gd name="T12" fmla="*/ 122 w 404"/>
                  <a:gd name="T13" fmla="*/ 79 h 365"/>
                  <a:gd name="T14" fmla="*/ 109 w 404"/>
                  <a:gd name="T15" fmla="*/ 69 h 365"/>
                  <a:gd name="T16" fmla="*/ 0 w 404"/>
                  <a:gd name="T17" fmla="*/ 30 h 365"/>
                  <a:gd name="T18" fmla="*/ 0 w 404"/>
                  <a:gd name="T19" fmla="*/ 365 h 365"/>
                  <a:gd name="T20" fmla="*/ 176 w 404"/>
                  <a:gd name="T21" fmla="*/ 365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04" h="365">
                    <a:moveTo>
                      <a:pt x="176" y="365"/>
                    </a:moveTo>
                    <a:cubicBezTo>
                      <a:pt x="176" y="280"/>
                      <a:pt x="176" y="280"/>
                      <a:pt x="176" y="280"/>
                    </a:cubicBezTo>
                    <a:cubicBezTo>
                      <a:pt x="404" y="280"/>
                      <a:pt x="404" y="280"/>
                      <a:pt x="404" y="280"/>
                    </a:cubicBezTo>
                    <a:cubicBezTo>
                      <a:pt x="403" y="148"/>
                      <a:pt x="403" y="148"/>
                      <a:pt x="403" y="148"/>
                    </a:cubicBezTo>
                    <a:cubicBezTo>
                      <a:pt x="403" y="66"/>
                      <a:pt x="336" y="0"/>
                      <a:pt x="255" y="0"/>
                    </a:cubicBezTo>
                    <a:cubicBezTo>
                      <a:pt x="205" y="0"/>
                      <a:pt x="159" y="24"/>
                      <a:pt x="131" y="65"/>
                    </a:cubicBezTo>
                    <a:cubicBezTo>
                      <a:pt x="122" y="79"/>
                      <a:pt x="122" y="79"/>
                      <a:pt x="122" y="79"/>
                    </a:cubicBezTo>
                    <a:cubicBezTo>
                      <a:pt x="109" y="69"/>
                      <a:pt x="109" y="69"/>
                      <a:pt x="109" y="69"/>
                    </a:cubicBezTo>
                    <a:cubicBezTo>
                      <a:pt x="77" y="44"/>
                      <a:pt x="40" y="31"/>
                      <a:pt x="0" y="30"/>
                    </a:cubicBezTo>
                    <a:cubicBezTo>
                      <a:pt x="0" y="365"/>
                      <a:pt x="0" y="365"/>
                      <a:pt x="0" y="365"/>
                    </a:cubicBezTo>
                    <a:lnTo>
                      <a:pt x="176" y="365"/>
                    </a:lnTo>
                    <a:close/>
                  </a:path>
                </a:pathLst>
              </a:custGeom>
              <a:solidFill>
                <a:srgbClr val="DCDCD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Freeform 116">
                <a:extLst>
                  <a:ext uri="{FF2B5EF4-FFF2-40B4-BE49-F238E27FC236}">
                    <a16:creationId xmlns:a16="http://schemas.microsoft.com/office/drawing/2014/main" xmlns="" id="{CD96226C-29C8-624F-B1EB-9214AAFBEF42}"/>
                  </a:ext>
                </a:extLst>
              </p:cNvPr>
              <p:cNvSpPr>
                <a:spLocks/>
              </p:cNvSpPr>
              <p:nvPr/>
            </p:nvSpPr>
            <p:spPr bwMode="auto">
              <a:xfrm>
                <a:off x="3652838" y="1720850"/>
                <a:ext cx="31750" cy="65088"/>
              </a:xfrm>
              <a:custGeom>
                <a:avLst/>
                <a:gdLst>
                  <a:gd name="T0" fmla="*/ 81 w 81"/>
                  <a:gd name="T1" fmla="*/ 81 h 163"/>
                  <a:gd name="T2" fmla="*/ 0 w 81"/>
                  <a:gd name="T3" fmla="*/ 0 h 163"/>
                  <a:gd name="T4" fmla="*/ 0 w 81"/>
                  <a:gd name="T5" fmla="*/ 163 h 163"/>
                  <a:gd name="T6" fmla="*/ 81 w 81"/>
                  <a:gd name="T7" fmla="*/ 81 h 163"/>
                </a:gdLst>
                <a:ahLst/>
                <a:cxnLst>
                  <a:cxn ang="0">
                    <a:pos x="T0" y="T1"/>
                  </a:cxn>
                  <a:cxn ang="0">
                    <a:pos x="T2" y="T3"/>
                  </a:cxn>
                  <a:cxn ang="0">
                    <a:pos x="T4" y="T5"/>
                  </a:cxn>
                  <a:cxn ang="0">
                    <a:pos x="T6" y="T7"/>
                  </a:cxn>
                </a:cxnLst>
                <a:rect l="0" t="0" r="r" b="b"/>
                <a:pathLst>
                  <a:path w="81" h="163">
                    <a:moveTo>
                      <a:pt x="81" y="81"/>
                    </a:moveTo>
                    <a:cubicBezTo>
                      <a:pt x="81" y="37"/>
                      <a:pt x="45" y="0"/>
                      <a:pt x="0" y="0"/>
                    </a:cubicBezTo>
                    <a:cubicBezTo>
                      <a:pt x="0" y="163"/>
                      <a:pt x="0" y="163"/>
                      <a:pt x="0" y="163"/>
                    </a:cubicBezTo>
                    <a:cubicBezTo>
                      <a:pt x="45" y="163"/>
                      <a:pt x="81" y="126"/>
                      <a:pt x="81" y="81"/>
                    </a:cubicBezTo>
                    <a:close/>
                  </a:path>
                </a:pathLst>
              </a:custGeom>
              <a:solidFill>
                <a:srgbClr val="DCDCD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Oval 117">
                <a:extLst>
                  <a:ext uri="{FF2B5EF4-FFF2-40B4-BE49-F238E27FC236}">
                    <a16:creationId xmlns:a16="http://schemas.microsoft.com/office/drawing/2014/main" xmlns="" id="{A7EBD8F2-DF52-2C4E-9DD3-2194FAA4D924}"/>
                  </a:ext>
                </a:extLst>
              </p:cNvPr>
              <p:cNvSpPr>
                <a:spLocks noChangeArrowheads="1"/>
              </p:cNvSpPr>
              <p:nvPr/>
            </p:nvSpPr>
            <p:spPr bwMode="auto">
              <a:xfrm>
                <a:off x="3727450" y="1720850"/>
                <a:ext cx="52388" cy="53975"/>
              </a:xfrm>
              <a:prstGeom prst="ellipse">
                <a:avLst/>
              </a:prstGeom>
              <a:solidFill>
                <a:srgbClr val="DCDCD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Freeform 118">
                <a:extLst>
                  <a:ext uri="{FF2B5EF4-FFF2-40B4-BE49-F238E27FC236}">
                    <a16:creationId xmlns:a16="http://schemas.microsoft.com/office/drawing/2014/main" xmlns="" id="{8C9853EF-20D8-AE41-BBD3-DAF691EAE810}"/>
                  </a:ext>
                </a:extLst>
              </p:cNvPr>
              <p:cNvSpPr>
                <a:spLocks noEditPoints="1"/>
              </p:cNvSpPr>
              <p:nvPr/>
            </p:nvSpPr>
            <p:spPr bwMode="auto">
              <a:xfrm>
                <a:off x="3479800" y="1708150"/>
                <a:ext cx="344488" cy="239713"/>
              </a:xfrm>
              <a:custGeom>
                <a:avLst/>
                <a:gdLst>
                  <a:gd name="T0" fmla="*/ 868 w 868"/>
                  <a:gd name="T1" fmla="*/ 340 h 604"/>
                  <a:gd name="T2" fmla="*/ 737 w 868"/>
                  <a:gd name="T3" fmla="*/ 183 h 604"/>
                  <a:gd name="T4" fmla="*/ 786 w 868"/>
                  <a:gd name="T5" fmla="*/ 98 h 604"/>
                  <a:gd name="T6" fmla="*/ 688 w 868"/>
                  <a:gd name="T7" fmla="*/ 0 h 604"/>
                  <a:gd name="T8" fmla="*/ 591 w 868"/>
                  <a:gd name="T9" fmla="*/ 98 h 604"/>
                  <a:gd name="T10" fmla="*/ 640 w 868"/>
                  <a:gd name="T11" fmla="*/ 183 h 604"/>
                  <a:gd name="T12" fmla="*/ 549 w 868"/>
                  <a:gd name="T13" fmla="*/ 243 h 604"/>
                  <a:gd name="T14" fmla="*/ 483 w 868"/>
                  <a:gd name="T15" fmla="*/ 213 h 604"/>
                  <a:gd name="T16" fmla="*/ 547 w 868"/>
                  <a:gd name="T17" fmla="*/ 112 h 604"/>
                  <a:gd name="T18" fmla="*/ 434 w 868"/>
                  <a:gd name="T19" fmla="*/ 0 h 604"/>
                  <a:gd name="T20" fmla="*/ 322 w 868"/>
                  <a:gd name="T21" fmla="*/ 112 h 604"/>
                  <a:gd name="T22" fmla="*/ 384 w 868"/>
                  <a:gd name="T23" fmla="*/ 213 h 604"/>
                  <a:gd name="T24" fmla="*/ 318 w 868"/>
                  <a:gd name="T25" fmla="*/ 241 h 604"/>
                  <a:gd name="T26" fmla="*/ 228 w 868"/>
                  <a:gd name="T27" fmla="*/ 183 h 604"/>
                  <a:gd name="T28" fmla="*/ 277 w 868"/>
                  <a:gd name="T29" fmla="*/ 98 h 604"/>
                  <a:gd name="T30" fmla="*/ 180 w 868"/>
                  <a:gd name="T31" fmla="*/ 0 h 604"/>
                  <a:gd name="T32" fmla="*/ 82 w 868"/>
                  <a:gd name="T33" fmla="*/ 98 h 604"/>
                  <a:gd name="T34" fmla="*/ 132 w 868"/>
                  <a:gd name="T35" fmla="*/ 183 h 604"/>
                  <a:gd name="T36" fmla="*/ 1 w 868"/>
                  <a:gd name="T37" fmla="*/ 340 h 604"/>
                  <a:gd name="T38" fmla="*/ 0 w 868"/>
                  <a:gd name="T39" fmla="*/ 519 h 604"/>
                  <a:gd name="T40" fmla="*/ 223 w 868"/>
                  <a:gd name="T41" fmla="*/ 519 h 604"/>
                  <a:gd name="T42" fmla="*/ 223 w 868"/>
                  <a:gd name="T43" fmla="*/ 604 h 604"/>
                  <a:gd name="T44" fmla="*/ 641 w 868"/>
                  <a:gd name="T45" fmla="*/ 604 h 604"/>
                  <a:gd name="T46" fmla="*/ 641 w 868"/>
                  <a:gd name="T47" fmla="*/ 519 h 604"/>
                  <a:gd name="T48" fmla="*/ 868 w 868"/>
                  <a:gd name="T49" fmla="*/ 519 h 604"/>
                  <a:gd name="T50" fmla="*/ 868 w 868"/>
                  <a:gd name="T51" fmla="*/ 340 h 604"/>
                  <a:gd name="T52" fmla="*/ 688 w 868"/>
                  <a:gd name="T53" fmla="*/ 31 h 604"/>
                  <a:gd name="T54" fmla="*/ 755 w 868"/>
                  <a:gd name="T55" fmla="*/ 98 h 604"/>
                  <a:gd name="T56" fmla="*/ 688 w 868"/>
                  <a:gd name="T57" fmla="*/ 165 h 604"/>
                  <a:gd name="T58" fmla="*/ 622 w 868"/>
                  <a:gd name="T59" fmla="*/ 98 h 604"/>
                  <a:gd name="T60" fmla="*/ 688 w 868"/>
                  <a:gd name="T61" fmla="*/ 31 h 604"/>
                  <a:gd name="T62" fmla="*/ 353 w 868"/>
                  <a:gd name="T63" fmla="*/ 112 h 604"/>
                  <a:gd name="T64" fmla="*/ 434 w 868"/>
                  <a:gd name="T65" fmla="*/ 31 h 604"/>
                  <a:gd name="T66" fmla="*/ 515 w 868"/>
                  <a:gd name="T67" fmla="*/ 112 h 604"/>
                  <a:gd name="T68" fmla="*/ 434 w 868"/>
                  <a:gd name="T69" fmla="*/ 194 h 604"/>
                  <a:gd name="T70" fmla="*/ 353 w 868"/>
                  <a:gd name="T71" fmla="*/ 112 h 604"/>
                  <a:gd name="T72" fmla="*/ 180 w 868"/>
                  <a:gd name="T73" fmla="*/ 31 h 604"/>
                  <a:gd name="T74" fmla="*/ 246 w 868"/>
                  <a:gd name="T75" fmla="*/ 98 h 604"/>
                  <a:gd name="T76" fmla="*/ 180 w 868"/>
                  <a:gd name="T77" fmla="*/ 165 h 604"/>
                  <a:gd name="T78" fmla="*/ 113 w 868"/>
                  <a:gd name="T79" fmla="*/ 98 h 604"/>
                  <a:gd name="T80" fmla="*/ 180 w 868"/>
                  <a:gd name="T81" fmla="*/ 31 h 604"/>
                  <a:gd name="T82" fmla="*/ 610 w 868"/>
                  <a:gd name="T83" fmla="*/ 488 h 604"/>
                  <a:gd name="T84" fmla="*/ 610 w 868"/>
                  <a:gd name="T85" fmla="*/ 573 h 604"/>
                  <a:gd name="T86" fmla="*/ 254 w 868"/>
                  <a:gd name="T87" fmla="*/ 573 h 604"/>
                  <a:gd name="T88" fmla="*/ 254 w 868"/>
                  <a:gd name="T89" fmla="*/ 488 h 604"/>
                  <a:gd name="T90" fmla="*/ 31 w 868"/>
                  <a:gd name="T91" fmla="*/ 488 h 604"/>
                  <a:gd name="T92" fmla="*/ 31 w 868"/>
                  <a:gd name="T93" fmla="*/ 356 h 604"/>
                  <a:gd name="T94" fmla="*/ 180 w 868"/>
                  <a:gd name="T95" fmla="*/ 208 h 604"/>
                  <a:gd name="T96" fmla="*/ 302 w 868"/>
                  <a:gd name="T97" fmla="*/ 272 h 604"/>
                  <a:gd name="T98" fmla="*/ 311 w 868"/>
                  <a:gd name="T99" fmla="*/ 285 h 604"/>
                  <a:gd name="T100" fmla="*/ 324 w 868"/>
                  <a:gd name="T101" fmla="*/ 275 h 604"/>
                  <a:gd name="T102" fmla="*/ 432 w 868"/>
                  <a:gd name="T103" fmla="*/ 238 h 604"/>
                  <a:gd name="T104" fmla="*/ 543 w 868"/>
                  <a:gd name="T105" fmla="*/ 277 h 604"/>
                  <a:gd name="T106" fmla="*/ 556 w 868"/>
                  <a:gd name="T107" fmla="*/ 287 h 604"/>
                  <a:gd name="T108" fmla="*/ 565 w 868"/>
                  <a:gd name="T109" fmla="*/ 273 h 604"/>
                  <a:gd name="T110" fmla="*/ 689 w 868"/>
                  <a:gd name="T111" fmla="*/ 208 h 604"/>
                  <a:gd name="T112" fmla="*/ 837 w 868"/>
                  <a:gd name="T113" fmla="*/ 356 h 604"/>
                  <a:gd name="T114" fmla="*/ 838 w 868"/>
                  <a:gd name="T115" fmla="*/ 488 h 604"/>
                  <a:gd name="T116" fmla="*/ 610 w 868"/>
                  <a:gd name="T117" fmla="*/ 488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68" h="604">
                    <a:moveTo>
                      <a:pt x="868" y="340"/>
                    </a:moveTo>
                    <a:cubicBezTo>
                      <a:pt x="861" y="265"/>
                      <a:pt x="807" y="203"/>
                      <a:pt x="737" y="183"/>
                    </a:cubicBezTo>
                    <a:cubicBezTo>
                      <a:pt x="766" y="166"/>
                      <a:pt x="786" y="134"/>
                      <a:pt x="786" y="98"/>
                    </a:cubicBezTo>
                    <a:cubicBezTo>
                      <a:pt x="786" y="44"/>
                      <a:pt x="742" y="0"/>
                      <a:pt x="688" y="0"/>
                    </a:cubicBezTo>
                    <a:cubicBezTo>
                      <a:pt x="634" y="0"/>
                      <a:pt x="591" y="44"/>
                      <a:pt x="591" y="98"/>
                    </a:cubicBezTo>
                    <a:cubicBezTo>
                      <a:pt x="591" y="134"/>
                      <a:pt x="611" y="166"/>
                      <a:pt x="640" y="183"/>
                    </a:cubicBezTo>
                    <a:cubicBezTo>
                      <a:pt x="605" y="193"/>
                      <a:pt x="573" y="214"/>
                      <a:pt x="549" y="243"/>
                    </a:cubicBezTo>
                    <a:cubicBezTo>
                      <a:pt x="529" y="229"/>
                      <a:pt x="507" y="219"/>
                      <a:pt x="483" y="213"/>
                    </a:cubicBezTo>
                    <a:cubicBezTo>
                      <a:pt x="521" y="195"/>
                      <a:pt x="547" y="157"/>
                      <a:pt x="547" y="112"/>
                    </a:cubicBezTo>
                    <a:cubicBezTo>
                      <a:pt x="547" y="50"/>
                      <a:pt x="496" y="0"/>
                      <a:pt x="434" y="0"/>
                    </a:cubicBezTo>
                    <a:cubicBezTo>
                      <a:pt x="372" y="0"/>
                      <a:pt x="322" y="50"/>
                      <a:pt x="322" y="112"/>
                    </a:cubicBezTo>
                    <a:cubicBezTo>
                      <a:pt x="322" y="156"/>
                      <a:pt x="347" y="194"/>
                      <a:pt x="384" y="213"/>
                    </a:cubicBezTo>
                    <a:cubicBezTo>
                      <a:pt x="361" y="218"/>
                      <a:pt x="338" y="228"/>
                      <a:pt x="318" y="241"/>
                    </a:cubicBezTo>
                    <a:cubicBezTo>
                      <a:pt x="294" y="213"/>
                      <a:pt x="263" y="193"/>
                      <a:pt x="228" y="183"/>
                    </a:cubicBezTo>
                    <a:cubicBezTo>
                      <a:pt x="257" y="166"/>
                      <a:pt x="277" y="134"/>
                      <a:pt x="277" y="98"/>
                    </a:cubicBezTo>
                    <a:cubicBezTo>
                      <a:pt x="277" y="44"/>
                      <a:pt x="233" y="0"/>
                      <a:pt x="180" y="0"/>
                    </a:cubicBezTo>
                    <a:cubicBezTo>
                      <a:pt x="126" y="0"/>
                      <a:pt x="82" y="44"/>
                      <a:pt x="82" y="98"/>
                    </a:cubicBezTo>
                    <a:cubicBezTo>
                      <a:pt x="82" y="134"/>
                      <a:pt x="102" y="166"/>
                      <a:pt x="132" y="183"/>
                    </a:cubicBezTo>
                    <a:cubicBezTo>
                      <a:pt x="61" y="203"/>
                      <a:pt x="7" y="265"/>
                      <a:pt x="1" y="340"/>
                    </a:cubicBezTo>
                    <a:cubicBezTo>
                      <a:pt x="0" y="519"/>
                      <a:pt x="0" y="519"/>
                      <a:pt x="0" y="519"/>
                    </a:cubicBezTo>
                    <a:cubicBezTo>
                      <a:pt x="223" y="519"/>
                      <a:pt x="223" y="519"/>
                      <a:pt x="223" y="519"/>
                    </a:cubicBezTo>
                    <a:cubicBezTo>
                      <a:pt x="223" y="604"/>
                      <a:pt x="223" y="604"/>
                      <a:pt x="223" y="604"/>
                    </a:cubicBezTo>
                    <a:cubicBezTo>
                      <a:pt x="641" y="604"/>
                      <a:pt x="641" y="604"/>
                      <a:pt x="641" y="604"/>
                    </a:cubicBezTo>
                    <a:cubicBezTo>
                      <a:pt x="641" y="519"/>
                      <a:pt x="641" y="519"/>
                      <a:pt x="641" y="519"/>
                    </a:cubicBezTo>
                    <a:cubicBezTo>
                      <a:pt x="868" y="519"/>
                      <a:pt x="868" y="519"/>
                      <a:pt x="868" y="519"/>
                    </a:cubicBezTo>
                    <a:lnTo>
                      <a:pt x="868" y="340"/>
                    </a:lnTo>
                    <a:close/>
                    <a:moveTo>
                      <a:pt x="688" y="31"/>
                    </a:moveTo>
                    <a:cubicBezTo>
                      <a:pt x="725" y="31"/>
                      <a:pt x="755" y="61"/>
                      <a:pt x="755" y="98"/>
                    </a:cubicBezTo>
                    <a:cubicBezTo>
                      <a:pt x="755" y="135"/>
                      <a:pt x="725" y="165"/>
                      <a:pt x="688" y="165"/>
                    </a:cubicBezTo>
                    <a:cubicBezTo>
                      <a:pt x="652" y="165"/>
                      <a:pt x="622" y="135"/>
                      <a:pt x="622" y="98"/>
                    </a:cubicBezTo>
                    <a:cubicBezTo>
                      <a:pt x="622" y="61"/>
                      <a:pt x="652" y="31"/>
                      <a:pt x="688" y="31"/>
                    </a:cubicBezTo>
                    <a:close/>
                    <a:moveTo>
                      <a:pt x="353" y="112"/>
                    </a:moveTo>
                    <a:cubicBezTo>
                      <a:pt x="353" y="68"/>
                      <a:pt x="389" y="31"/>
                      <a:pt x="434" y="31"/>
                    </a:cubicBezTo>
                    <a:cubicBezTo>
                      <a:pt x="479" y="31"/>
                      <a:pt x="515" y="68"/>
                      <a:pt x="515" y="112"/>
                    </a:cubicBezTo>
                    <a:cubicBezTo>
                      <a:pt x="515" y="157"/>
                      <a:pt x="479" y="194"/>
                      <a:pt x="434" y="194"/>
                    </a:cubicBezTo>
                    <a:cubicBezTo>
                      <a:pt x="389" y="194"/>
                      <a:pt x="353" y="157"/>
                      <a:pt x="353" y="112"/>
                    </a:cubicBezTo>
                    <a:close/>
                    <a:moveTo>
                      <a:pt x="180" y="31"/>
                    </a:moveTo>
                    <a:cubicBezTo>
                      <a:pt x="216" y="31"/>
                      <a:pt x="246" y="61"/>
                      <a:pt x="246" y="98"/>
                    </a:cubicBezTo>
                    <a:cubicBezTo>
                      <a:pt x="246" y="135"/>
                      <a:pt x="216" y="165"/>
                      <a:pt x="180" y="165"/>
                    </a:cubicBezTo>
                    <a:cubicBezTo>
                      <a:pt x="143" y="165"/>
                      <a:pt x="113" y="135"/>
                      <a:pt x="113" y="98"/>
                    </a:cubicBezTo>
                    <a:cubicBezTo>
                      <a:pt x="113" y="61"/>
                      <a:pt x="143" y="31"/>
                      <a:pt x="180" y="31"/>
                    </a:cubicBezTo>
                    <a:close/>
                    <a:moveTo>
                      <a:pt x="610" y="488"/>
                    </a:moveTo>
                    <a:cubicBezTo>
                      <a:pt x="610" y="573"/>
                      <a:pt x="610" y="573"/>
                      <a:pt x="610" y="573"/>
                    </a:cubicBezTo>
                    <a:cubicBezTo>
                      <a:pt x="254" y="573"/>
                      <a:pt x="254" y="573"/>
                      <a:pt x="254" y="573"/>
                    </a:cubicBezTo>
                    <a:cubicBezTo>
                      <a:pt x="254" y="488"/>
                      <a:pt x="254" y="488"/>
                      <a:pt x="254" y="488"/>
                    </a:cubicBezTo>
                    <a:cubicBezTo>
                      <a:pt x="31" y="488"/>
                      <a:pt x="31" y="488"/>
                      <a:pt x="31" y="488"/>
                    </a:cubicBezTo>
                    <a:cubicBezTo>
                      <a:pt x="31" y="356"/>
                      <a:pt x="31" y="356"/>
                      <a:pt x="31" y="356"/>
                    </a:cubicBezTo>
                    <a:cubicBezTo>
                      <a:pt x="31" y="274"/>
                      <a:pt x="98" y="208"/>
                      <a:pt x="180" y="208"/>
                    </a:cubicBezTo>
                    <a:cubicBezTo>
                      <a:pt x="228" y="208"/>
                      <a:pt x="274" y="231"/>
                      <a:pt x="302" y="272"/>
                    </a:cubicBezTo>
                    <a:cubicBezTo>
                      <a:pt x="311" y="285"/>
                      <a:pt x="311" y="285"/>
                      <a:pt x="311" y="285"/>
                    </a:cubicBezTo>
                    <a:cubicBezTo>
                      <a:pt x="324" y="275"/>
                      <a:pt x="324" y="275"/>
                      <a:pt x="324" y="275"/>
                    </a:cubicBezTo>
                    <a:cubicBezTo>
                      <a:pt x="355" y="251"/>
                      <a:pt x="393" y="238"/>
                      <a:pt x="432" y="238"/>
                    </a:cubicBezTo>
                    <a:cubicBezTo>
                      <a:pt x="473" y="238"/>
                      <a:pt x="511" y="252"/>
                      <a:pt x="543" y="277"/>
                    </a:cubicBezTo>
                    <a:cubicBezTo>
                      <a:pt x="556" y="287"/>
                      <a:pt x="556" y="287"/>
                      <a:pt x="556" y="287"/>
                    </a:cubicBezTo>
                    <a:cubicBezTo>
                      <a:pt x="565" y="273"/>
                      <a:pt x="565" y="273"/>
                      <a:pt x="565" y="273"/>
                    </a:cubicBezTo>
                    <a:cubicBezTo>
                      <a:pt x="593" y="232"/>
                      <a:pt x="639" y="208"/>
                      <a:pt x="689" y="208"/>
                    </a:cubicBezTo>
                    <a:cubicBezTo>
                      <a:pt x="770" y="208"/>
                      <a:pt x="837" y="274"/>
                      <a:pt x="837" y="356"/>
                    </a:cubicBezTo>
                    <a:cubicBezTo>
                      <a:pt x="838" y="488"/>
                      <a:pt x="838" y="488"/>
                      <a:pt x="838" y="488"/>
                    </a:cubicBezTo>
                    <a:lnTo>
                      <a:pt x="610" y="488"/>
                    </a:ln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Tree>
    <p:extLst>
      <p:ext uri="{BB962C8B-B14F-4D97-AF65-F5344CB8AC3E}">
        <p14:creationId xmlns:p14="http://schemas.microsoft.com/office/powerpoint/2010/main" val="6291812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500"/>
                                        <p:tgtEl>
                                          <p:spTgt spid="4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500"/>
                                        <p:tgtEl>
                                          <p:spTgt spid="2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51"/>
                                        </p:tgtEl>
                                        <p:attrNameLst>
                                          <p:attrName>style.visibility</p:attrName>
                                        </p:attrNameLst>
                                      </p:cBhvr>
                                      <p:to>
                                        <p:strVal val="visible"/>
                                      </p:to>
                                    </p:set>
                                    <p:animEffect transition="in" filter="fade">
                                      <p:cBhvr>
                                        <p:cTn id="18" dur="500"/>
                                        <p:tgtEl>
                                          <p:spTgt spid="5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50"/>
                                        </p:tgtEl>
                                        <p:attrNameLst>
                                          <p:attrName>style.visibility</p:attrName>
                                        </p:attrNameLst>
                                      </p:cBhvr>
                                      <p:to>
                                        <p:strVal val="visible"/>
                                      </p:to>
                                    </p:set>
                                    <p:animEffect transition="in" filter="fade">
                                      <p:cBhvr>
                                        <p:cTn id="29" dur="500"/>
                                        <p:tgtEl>
                                          <p:spTgt spid="50"/>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14" grpId="0" animBg="1"/>
      <p:bldP spid="12" grpId="0" animBg="1"/>
      <p:bldP spid="13" grpId="0" animBg="1"/>
      <p:bldP spid="9" grpId="0" animBg="1"/>
      <p:bldP spid="1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51"/>
            <a:ext cx="9144000" cy="5143398"/>
          </a:xfrm>
          <a:prstGeom prst="rect">
            <a:avLst/>
          </a:prstGeom>
          <a:noFill/>
        </p:spPr>
      </p:pic>
      <p:sp>
        <p:nvSpPr>
          <p:cNvPr id="18" name="Rectangle 17"/>
          <p:cNvSpPr/>
          <p:nvPr/>
        </p:nvSpPr>
        <p:spPr>
          <a:xfrm>
            <a:off x="0" y="690"/>
            <a:ext cx="9144000" cy="5143500"/>
          </a:xfrm>
          <a:prstGeom prst="rect">
            <a:avLst/>
          </a:prstGeom>
          <a:solidFill>
            <a:schemeClr val="tx1">
              <a:alpha val="66000"/>
            </a:schemeClr>
          </a:soli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dirty="0">
              <a:solidFill>
                <a:schemeClr val="tx1"/>
              </a:solidFill>
            </a:endParaRPr>
          </a:p>
        </p:txBody>
      </p:sp>
      <p:grpSp>
        <p:nvGrpSpPr>
          <p:cNvPr id="14" name="Group 13">
            <a:extLst>
              <a:ext uri="{FF2B5EF4-FFF2-40B4-BE49-F238E27FC236}">
                <a16:creationId xmlns:a16="http://schemas.microsoft.com/office/drawing/2014/main" xmlns="" id="{C7249D5A-3CF4-BD46-AF63-18895F63116C}"/>
              </a:ext>
            </a:extLst>
          </p:cNvPr>
          <p:cNvGrpSpPr/>
          <p:nvPr/>
        </p:nvGrpSpPr>
        <p:grpSpPr>
          <a:xfrm>
            <a:off x="443093" y="1236831"/>
            <a:ext cx="4694092" cy="2669839"/>
            <a:chOff x="511892" y="1704186"/>
            <a:chExt cx="4694092" cy="2669839"/>
          </a:xfrm>
        </p:grpSpPr>
        <p:sp>
          <p:nvSpPr>
            <p:cNvPr id="34" name="Freeform 33">
              <a:extLst>
                <a:ext uri="{FF2B5EF4-FFF2-40B4-BE49-F238E27FC236}">
                  <a16:creationId xmlns:a16="http://schemas.microsoft.com/office/drawing/2014/main" xmlns="" id="{7FB4A24A-1275-FF4E-96D3-4093E2390766}"/>
                </a:ext>
              </a:extLst>
            </p:cNvPr>
            <p:cNvSpPr/>
            <p:nvPr/>
          </p:nvSpPr>
          <p:spPr>
            <a:xfrm rot="16200000">
              <a:off x="2180272" y="783462"/>
              <a:ext cx="1491616" cy="4559808"/>
            </a:xfrm>
            <a:custGeom>
              <a:avLst/>
              <a:gdLst>
                <a:gd name="connsiteX0" fmla="*/ 1491615 w 1491616"/>
                <a:gd name="connsiteY0" fmla="*/ 326691 h 4559808"/>
                <a:gd name="connsiteX1" fmla="*/ 1491615 w 1491616"/>
                <a:gd name="connsiteY1" fmla="*/ 372411 h 4559808"/>
                <a:gd name="connsiteX2" fmla="*/ 760095 w 1491616"/>
                <a:gd name="connsiteY2" fmla="*/ 372411 h 4559808"/>
                <a:gd name="connsiteX3" fmla="*/ 760095 w 1491616"/>
                <a:gd name="connsiteY3" fmla="*/ 4559808 h 4559808"/>
                <a:gd name="connsiteX4" fmla="*/ 714375 w 1491616"/>
                <a:gd name="connsiteY4" fmla="*/ 4559808 h 4559808"/>
                <a:gd name="connsiteX5" fmla="*/ 714375 w 1491616"/>
                <a:gd name="connsiteY5" fmla="*/ 4202299 h 4559808"/>
                <a:gd name="connsiteX6" fmla="*/ 3 w 1491616"/>
                <a:gd name="connsiteY6" fmla="*/ 4202299 h 4559808"/>
                <a:gd name="connsiteX7" fmla="*/ 3 w 1491616"/>
                <a:gd name="connsiteY7" fmla="*/ 4156579 h 4559808"/>
                <a:gd name="connsiteX8" fmla="*/ 714375 w 1491616"/>
                <a:gd name="connsiteY8" fmla="*/ 4156579 h 4559808"/>
                <a:gd name="connsiteX9" fmla="*/ 714375 w 1491616"/>
                <a:gd name="connsiteY9" fmla="*/ 2793774 h 4559808"/>
                <a:gd name="connsiteX10" fmla="*/ 2 w 1491616"/>
                <a:gd name="connsiteY10" fmla="*/ 2793774 h 4559808"/>
                <a:gd name="connsiteX11" fmla="*/ 2 w 1491616"/>
                <a:gd name="connsiteY11" fmla="*/ 2748054 h 4559808"/>
                <a:gd name="connsiteX12" fmla="*/ 714375 w 1491616"/>
                <a:gd name="connsiteY12" fmla="*/ 2748054 h 4559808"/>
                <a:gd name="connsiteX13" fmla="*/ 714375 w 1491616"/>
                <a:gd name="connsiteY13" fmla="*/ 1203546 h 4559808"/>
                <a:gd name="connsiteX14" fmla="*/ 0 w 1491616"/>
                <a:gd name="connsiteY14" fmla="*/ 1203546 h 4559808"/>
                <a:gd name="connsiteX15" fmla="*/ 0 w 1491616"/>
                <a:gd name="connsiteY15" fmla="*/ 1157826 h 4559808"/>
                <a:gd name="connsiteX16" fmla="*/ 714375 w 1491616"/>
                <a:gd name="connsiteY16" fmla="*/ 1157826 h 4559808"/>
                <a:gd name="connsiteX17" fmla="*/ 714375 w 1491616"/>
                <a:gd name="connsiteY17" fmla="*/ 0 h 4559808"/>
                <a:gd name="connsiteX18" fmla="*/ 760095 w 1491616"/>
                <a:gd name="connsiteY18" fmla="*/ 0 h 4559808"/>
                <a:gd name="connsiteX19" fmla="*/ 760095 w 1491616"/>
                <a:gd name="connsiteY19" fmla="*/ 326691 h 4559808"/>
                <a:gd name="connsiteX20" fmla="*/ 1491616 w 1491616"/>
                <a:gd name="connsiteY20" fmla="*/ 3494673 h 4559808"/>
                <a:gd name="connsiteX21" fmla="*/ 1491616 w 1491616"/>
                <a:gd name="connsiteY21" fmla="*/ 3540393 h 4559808"/>
                <a:gd name="connsiteX22" fmla="*/ 760096 w 1491616"/>
                <a:gd name="connsiteY22" fmla="*/ 3540393 h 4559808"/>
                <a:gd name="connsiteX23" fmla="*/ 760096 w 1491616"/>
                <a:gd name="connsiteY23" fmla="*/ 3494673 h 4559808"/>
                <a:gd name="connsiteX24" fmla="*/ 1491616 w 1491616"/>
                <a:gd name="connsiteY24" fmla="*/ 2013345 h 4559808"/>
                <a:gd name="connsiteX25" fmla="*/ 1491616 w 1491616"/>
                <a:gd name="connsiteY25" fmla="*/ 2059065 h 4559808"/>
                <a:gd name="connsiteX26" fmla="*/ 760096 w 1491616"/>
                <a:gd name="connsiteY26" fmla="*/ 2059065 h 4559808"/>
                <a:gd name="connsiteX27" fmla="*/ 760096 w 1491616"/>
                <a:gd name="connsiteY27" fmla="*/ 2013345 h 4559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491616" h="4559808">
                  <a:moveTo>
                    <a:pt x="1491615" y="326691"/>
                  </a:moveTo>
                  <a:lnTo>
                    <a:pt x="1491615" y="372411"/>
                  </a:lnTo>
                  <a:lnTo>
                    <a:pt x="760095" y="372411"/>
                  </a:lnTo>
                  <a:lnTo>
                    <a:pt x="760095" y="4559808"/>
                  </a:lnTo>
                  <a:lnTo>
                    <a:pt x="714375" y="4559808"/>
                  </a:lnTo>
                  <a:lnTo>
                    <a:pt x="714375" y="4202299"/>
                  </a:lnTo>
                  <a:lnTo>
                    <a:pt x="3" y="4202299"/>
                  </a:lnTo>
                  <a:lnTo>
                    <a:pt x="3" y="4156579"/>
                  </a:lnTo>
                  <a:lnTo>
                    <a:pt x="714375" y="4156579"/>
                  </a:lnTo>
                  <a:lnTo>
                    <a:pt x="714375" y="2793774"/>
                  </a:lnTo>
                  <a:lnTo>
                    <a:pt x="2" y="2793774"/>
                  </a:lnTo>
                  <a:lnTo>
                    <a:pt x="2" y="2748054"/>
                  </a:lnTo>
                  <a:lnTo>
                    <a:pt x="714375" y="2748054"/>
                  </a:lnTo>
                  <a:lnTo>
                    <a:pt x="714375" y="1203546"/>
                  </a:lnTo>
                  <a:lnTo>
                    <a:pt x="0" y="1203546"/>
                  </a:lnTo>
                  <a:lnTo>
                    <a:pt x="0" y="1157826"/>
                  </a:lnTo>
                  <a:lnTo>
                    <a:pt x="714375" y="1157826"/>
                  </a:lnTo>
                  <a:lnTo>
                    <a:pt x="714375" y="0"/>
                  </a:lnTo>
                  <a:lnTo>
                    <a:pt x="760095" y="0"/>
                  </a:lnTo>
                  <a:lnTo>
                    <a:pt x="760095" y="326691"/>
                  </a:lnTo>
                  <a:close/>
                  <a:moveTo>
                    <a:pt x="1491616" y="3494673"/>
                  </a:moveTo>
                  <a:lnTo>
                    <a:pt x="1491616" y="3540393"/>
                  </a:lnTo>
                  <a:lnTo>
                    <a:pt x="760096" y="3540393"/>
                  </a:lnTo>
                  <a:lnTo>
                    <a:pt x="760096" y="3494673"/>
                  </a:lnTo>
                  <a:close/>
                  <a:moveTo>
                    <a:pt x="1491616" y="2013345"/>
                  </a:moveTo>
                  <a:lnTo>
                    <a:pt x="1491616" y="2059065"/>
                  </a:lnTo>
                  <a:lnTo>
                    <a:pt x="760096" y="2059065"/>
                  </a:lnTo>
                  <a:lnTo>
                    <a:pt x="760096" y="2013345"/>
                  </a:lnTo>
                  <a:close/>
                </a:path>
              </a:pathLst>
            </a:custGeom>
            <a:solidFill>
              <a:schemeClr val="bg1"/>
            </a:soli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dirty="0">
                <a:solidFill>
                  <a:schemeClr val="tx1"/>
                </a:solidFill>
              </a:endParaRPr>
            </a:p>
          </p:txBody>
        </p:sp>
        <p:grpSp>
          <p:nvGrpSpPr>
            <p:cNvPr id="42" name="Group 41">
              <a:extLst>
                <a:ext uri="{FF2B5EF4-FFF2-40B4-BE49-F238E27FC236}">
                  <a16:creationId xmlns:a16="http://schemas.microsoft.com/office/drawing/2014/main" xmlns="" id="{36E00C0B-B5F1-844F-99FD-EA97B2118219}"/>
                </a:ext>
              </a:extLst>
            </p:cNvPr>
            <p:cNvGrpSpPr/>
            <p:nvPr/>
          </p:nvGrpSpPr>
          <p:grpSpPr>
            <a:xfrm>
              <a:off x="511892" y="1704186"/>
              <a:ext cx="966909" cy="585407"/>
              <a:chOff x="407555" y="1196806"/>
              <a:chExt cx="1169960" cy="708343"/>
            </a:xfrm>
          </p:grpSpPr>
          <p:sp>
            <p:nvSpPr>
              <p:cNvPr id="43" name="Freeform 163">
                <a:extLst>
                  <a:ext uri="{FF2B5EF4-FFF2-40B4-BE49-F238E27FC236}">
                    <a16:creationId xmlns:a16="http://schemas.microsoft.com/office/drawing/2014/main" xmlns="" id="{56576F0F-089D-C241-89DD-E52A70BFF977}"/>
                  </a:ext>
                </a:extLst>
              </p:cNvPr>
              <p:cNvSpPr>
                <a:spLocks noChangeAspect="1"/>
              </p:cNvSpPr>
              <p:nvPr/>
            </p:nvSpPr>
            <p:spPr bwMode="auto">
              <a:xfrm>
                <a:off x="652841" y="1196806"/>
                <a:ext cx="679386" cy="377435"/>
              </a:xfrm>
              <a:custGeom>
                <a:avLst/>
                <a:gdLst>
                  <a:gd name="T0" fmla="*/ 103 w 684"/>
                  <a:gd name="T1" fmla="*/ 191 h 377"/>
                  <a:gd name="T2" fmla="*/ 1 w 684"/>
                  <a:gd name="T3" fmla="*/ 274 h 377"/>
                  <a:gd name="T4" fmla="*/ 23 w 684"/>
                  <a:gd name="T5" fmla="*/ 342 h 377"/>
                  <a:gd name="T6" fmla="*/ 128 w 684"/>
                  <a:gd name="T7" fmla="*/ 377 h 377"/>
                  <a:gd name="T8" fmla="*/ 128 w 684"/>
                  <a:gd name="T9" fmla="*/ 377 h 377"/>
                  <a:gd name="T10" fmla="*/ 139 w 684"/>
                  <a:gd name="T11" fmla="*/ 377 h 377"/>
                  <a:gd name="T12" fmla="*/ 141 w 684"/>
                  <a:gd name="T13" fmla="*/ 377 h 377"/>
                  <a:gd name="T14" fmla="*/ 525 w 684"/>
                  <a:gd name="T15" fmla="*/ 377 h 377"/>
                  <a:gd name="T16" fmla="*/ 532 w 684"/>
                  <a:gd name="T17" fmla="*/ 377 h 377"/>
                  <a:gd name="T18" fmla="*/ 683 w 684"/>
                  <a:gd name="T19" fmla="*/ 254 h 377"/>
                  <a:gd name="T20" fmla="*/ 576 w 684"/>
                  <a:gd name="T21" fmla="*/ 131 h 377"/>
                  <a:gd name="T22" fmla="*/ 562 w 684"/>
                  <a:gd name="T23" fmla="*/ 130 h 377"/>
                  <a:gd name="T24" fmla="*/ 560 w 684"/>
                  <a:gd name="T25" fmla="*/ 117 h 377"/>
                  <a:gd name="T26" fmla="*/ 426 w 684"/>
                  <a:gd name="T27" fmla="*/ 1 h 377"/>
                  <a:gd name="T28" fmla="*/ 408 w 684"/>
                  <a:gd name="T29" fmla="*/ 0 h 377"/>
                  <a:gd name="T30" fmla="*/ 272 w 684"/>
                  <a:gd name="T31" fmla="*/ 88 h 377"/>
                  <a:gd name="T32" fmla="*/ 260 w 684"/>
                  <a:gd name="T33" fmla="*/ 107 h 377"/>
                  <a:gd name="T34" fmla="*/ 248 w 684"/>
                  <a:gd name="T35" fmla="*/ 103 h 377"/>
                  <a:gd name="T36" fmla="*/ 211 w 684"/>
                  <a:gd name="T37" fmla="*/ 99 h 377"/>
                  <a:gd name="T38" fmla="*/ 126 w 684"/>
                  <a:gd name="T39" fmla="*/ 176 h 377"/>
                  <a:gd name="T40" fmla="*/ 124 w 684"/>
                  <a:gd name="T41" fmla="*/ 192 h 377"/>
                  <a:gd name="T42" fmla="*/ 107 w 684"/>
                  <a:gd name="T43" fmla="*/ 191 h 377"/>
                  <a:gd name="T44" fmla="*/ 103 w 684"/>
                  <a:gd name="T45" fmla="*/ 191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84" h="377">
                    <a:moveTo>
                      <a:pt x="103" y="191"/>
                    </a:moveTo>
                    <a:cubicBezTo>
                      <a:pt x="73" y="191"/>
                      <a:pt x="5" y="199"/>
                      <a:pt x="1" y="274"/>
                    </a:cubicBezTo>
                    <a:cubicBezTo>
                      <a:pt x="0" y="303"/>
                      <a:pt x="7" y="325"/>
                      <a:pt x="23" y="342"/>
                    </a:cubicBezTo>
                    <a:cubicBezTo>
                      <a:pt x="53" y="374"/>
                      <a:pt x="106" y="377"/>
                      <a:pt x="128" y="377"/>
                    </a:cubicBezTo>
                    <a:cubicBezTo>
                      <a:pt x="128" y="377"/>
                      <a:pt x="128" y="377"/>
                      <a:pt x="128" y="377"/>
                    </a:cubicBezTo>
                    <a:cubicBezTo>
                      <a:pt x="135" y="377"/>
                      <a:pt x="139" y="377"/>
                      <a:pt x="139" y="377"/>
                    </a:cubicBezTo>
                    <a:cubicBezTo>
                      <a:pt x="141" y="377"/>
                      <a:pt x="141" y="377"/>
                      <a:pt x="141" y="377"/>
                    </a:cubicBezTo>
                    <a:cubicBezTo>
                      <a:pt x="525" y="377"/>
                      <a:pt x="525" y="377"/>
                      <a:pt x="525" y="377"/>
                    </a:cubicBezTo>
                    <a:cubicBezTo>
                      <a:pt x="526" y="377"/>
                      <a:pt x="528" y="377"/>
                      <a:pt x="532" y="377"/>
                    </a:cubicBezTo>
                    <a:cubicBezTo>
                      <a:pt x="567" y="377"/>
                      <a:pt x="683" y="368"/>
                      <a:pt x="683" y="254"/>
                    </a:cubicBezTo>
                    <a:cubicBezTo>
                      <a:pt x="683" y="248"/>
                      <a:pt x="684" y="136"/>
                      <a:pt x="576" y="131"/>
                    </a:cubicBezTo>
                    <a:cubicBezTo>
                      <a:pt x="562" y="130"/>
                      <a:pt x="562" y="130"/>
                      <a:pt x="562" y="130"/>
                    </a:cubicBezTo>
                    <a:cubicBezTo>
                      <a:pt x="560" y="117"/>
                      <a:pt x="560" y="117"/>
                      <a:pt x="560" y="117"/>
                    </a:cubicBezTo>
                    <a:cubicBezTo>
                      <a:pt x="559" y="113"/>
                      <a:pt x="534" y="8"/>
                      <a:pt x="426" y="1"/>
                    </a:cubicBezTo>
                    <a:cubicBezTo>
                      <a:pt x="420" y="0"/>
                      <a:pt x="414" y="0"/>
                      <a:pt x="408" y="0"/>
                    </a:cubicBezTo>
                    <a:cubicBezTo>
                      <a:pt x="327" y="0"/>
                      <a:pt x="304" y="37"/>
                      <a:pt x="272" y="88"/>
                    </a:cubicBezTo>
                    <a:cubicBezTo>
                      <a:pt x="260" y="107"/>
                      <a:pt x="260" y="107"/>
                      <a:pt x="260" y="107"/>
                    </a:cubicBezTo>
                    <a:cubicBezTo>
                      <a:pt x="248" y="103"/>
                      <a:pt x="248" y="103"/>
                      <a:pt x="248" y="103"/>
                    </a:cubicBezTo>
                    <a:cubicBezTo>
                      <a:pt x="247" y="103"/>
                      <a:pt x="232" y="99"/>
                      <a:pt x="211" y="99"/>
                    </a:cubicBezTo>
                    <a:cubicBezTo>
                      <a:pt x="161" y="99"/>
                      <a:pt x="132" y="125"/>
                      <a:pt x="126" y="176"/>
                    </a:cubicBezTo>
                    <a:cubicBezTo>
                      <a:pt x="124" y="192"/>
                      <a:pt x="124" y="192"/>
                      <a:pt x="124" y="192"/>
                    </a:cubicBezTo>
                    <a:cubicBezTo>
                      <a:pt x="107" y="191"/>
                      <a:pt x="107" y="191"/>
                      <a:pt x="107" y="191"/>
                    </a:cubicBezTo>
                    <a:cubicBezTo>
                      <a:pt x="107" y="191"/>
                      <a:pt x="105" y="191"/>
                      <a:pt x="103" y="191"/>
                    </a:cubicBezTo>
                    <a:close/>
                  </a:path>
                </a:pathLst>
              </a:custGeom>
              <a:noFill/>
              <a:ln w="28575">
                <a:solidFill>
                  <a:schemeClr val="bg1"/>
                </a:solidFill>
                <a:round/>
                <a:headEnd/>
                <a:tailEnd/>
              </a:ln>
            </p:spPr>
            <p:txBody>
              <a:bodyPr vert="horz" wrap="square" lIns="91440" tIns="45720" rIns="91440" bIns="45720" numCol="1" anchor="t" anchorCtr="0" compatLnSpc="1">
                <a:prstTxWarp prst="textNoShape">
                  <a:avLst/>
                </a:prstTxWarp>
              </a:bodyPr>
              <a:lstStyle/>
              <a:p>
                <a:pPr algn="ctr"/>
                <a:endParaRPr lang="en-US" b="1" dirty="0"/>
              </a:p>
            </p:txBody>
          </p:sp>
          <p:sp>
            <p:nvSpPr>
              <p:cNvPr id="46" name="TextBox 45">
                <a:extLst>
                  <a:ext uri="{FF2B5EF4-FFF2-40B4-BE49-F238E27FC236}">
                    <a16:creationId xmlns:a16="http://schemas.microsoft.com/office/drawing/2014/main" xmlns="" id="{87486626-6243-E542-B73B-DF7EC390DF2D}"/>
                  </a:ext>
                </a:extLst>
              </p:cNvPr>
              <p:cNvSpPr txBox="1"/>
              <p:nvPr/>
            </p:nvSpPr>
            <p:spPr>
              <a:xfrm>
                <a:off x="407555" y="1598844"/>
                <a:ext cx="1169960" cy="306305"/>
              </a:xfrm>
              <a:prstGeom prst="rect">
                <a:avLst/>
              </a:prstGeom>
              <a:noFill/>
            </p:spPr>
            <p:txBody>
              <a:bodyPr wrap="square" rtlCol="0">
                <a:spAutoFit/>
              </a:bodyPr>
              <a:lstStyle/>
              <a:p>
                <a:pPr algn="ctr">
                  <a:lnSpc>
                    <a:spcPct val="95000"/>
                  </a:lnSpc>
                </a:pPr>
                <a:r>
                  <a:rPr lang="en-US" sz="1100" b="1" dirty="0">
                    <a:solidFill>
                      <a:schemeClr val="bg1"/>
                    </a:solidFill>
                  </a:rPr>
                  <a:t>Shadow IT</a:t>
                </a:r>
              </a:p>
            </p:txBody>
          </p:sp>
        </p:grpSp>
        <p:pic>
          <p:nvPicPr>
            <p:cNvPr id="47" name="Picture 46">
              <a:extLst>
                <a:ext uri="{FF2B5EF4-FFF2-40B4-BE49-F238E27FC236}">
                  <a16:creationId xmlns:a16="http://schemas.microsoft.com/office/drawing/2014/main" xmlns="" id="{003C6931-60A1-B04E-8B32-0CD5FD52FA5D}"/>
                </a:ext>
              </a:extLst>
            </p:cNvPr>
            <p:cNvPicPr>
              <a:picLocks noChangeAspect="1"/>
            </p:cNvPicPr>
            <p:nvPr/>
          </p:nvPicPr>
          <p:blipFill>
            <a:blip r:embed="rId4">
              <a:alphaModFix/>
            </a:blip>
            <a:stretch>
              <a:fillRect/>
            </a:stretch>
          </p:blipFill>
          <p:spPr>
            <a:xfrm>
              <a:off x="2293102" y="2032473"/>
              <a:ext cx="781210" cy="234050"/>
            </a:xfrm>
            <a:prstGeom prst="rect">
              <a:avLst/>
            </a:prstGeom>
          </p:spPr>
        </p:pic>
        <p:pic>
          <p:nvPicPr>
            <p:cNvPr id="50" name="Picture 49">
              <a:extLst>
                <a:ext uri="{FF2B5EF4-FFF2-40B4-BE49-F238E27FC236}">
                  <a16:creationId xmlns:a16="http://schemas.microsoft.com/office/drawing/2014/main" xmlns="" id="{6442D7E4-0566-F44F-AF50-3F34D3E49E8E}"/>
                </a:ext>
              </a:extLst>
            </p:cNvPr>
            <p:cNvPicPr>
              <a:picLocks noChangeAspect="1"/>
            </p:cNvPicPr>
            <p:nvPr/>
          </p:nvPicPr>
          <p:blipFill>
            <a:blip r:embed="rId5">
              <a:alphaModFix/>
            </a:blip>
            <a:stretch>
              <a:fillRect/>
            </a:stretch>
          </p:blipFill>
          <p:spPr>
            <a:xfrm>
              <a:off x="1312174" y="3971837"/>
              <a:ext cx="1021185" cy="224750"/>
            </a:xfrm>
            <a:prstGeom prst="rect">
              <a:avLst/>
            </a:prstGeom>
          </p:spPr>
        </p:pic>
        <p:pic>
          <p:nvPicPr>
            <p:cNvPr id="51" name="Picture 50">
              <a:extLst>
                <a:ext uri="{FF2B5EF4-FFF2-40B4-BE49-F238E27FC236}">
                  <a16:creationId xmlns:a16="http://schemas.microsoft.com/office/drawing/2014/main" xmlns="" id="{50609EDE-3D2C-D449-A778-AF5F356D2206}"/>
                </a:ext>
              </a:extLst>
            </p:cNvPr>
            <p:cNvPicPr>
              <a:picLocks noChangeAspect="1"/>
            </p:cNvPicPr>
            <p:nvPr/>
          </p:nvPicPr>
          <p:blipFill>
            <a:blip r:embed="rId6">
              <a:alphaModFix/>
            </a:blip>
            <a:stretch>
              <a:fillRect/>
            </a:stretch>
          </p:blipFill>
          <p:spPr>
            <a:xfrm>
              <a:off x="3707647" y="1897656"/>
              <a:ext cx="904884" cy="340112"/>
            </a:xfrm>
            <a:prstGeom prst="rect">
              <a:avLst/>
            </a:prstGeom>
          </p:spPr>
        </p:pic>
        <p:pic>
          <p:nvPicPr>
            <p:cNvPr id="3" name="Picture 2">
              <a:extLst>
                <a:ext uri="{FF2B5EF4-FFF2-40B4-BE49-F238E27FC236}">
                  <a16:creationId xmlns:a16="http://schemas.microsoft.com/office/drawing/2014/main" xmlns="" id="{F9BAAC50-763E-EF44-96A1-6E44C5953F2A}"/>
                </a:ext>
              </a:extLst>
            </p:cNvPr>
            <p:cNvPicPr>
              <a:picLocks noChangeAspect="1"/>
            </p:cNvPicPr>
            <p:nvPr/>
          </p:nvPicPr>
          <p:blipFill>
            <a:blip r:embed="rId7">
              <a:alphaModFix/>
            </a:blip>
            <a:stretch>
              <a:fillRect/>
            </a:stretch>
          </p:blipFill>
          <p:spPr>
            <a:xfrm>
              <a:off x="3070879" y="3888963"/>
              <a:ext cx="692137" cy="485062"/>
            </a:xfrm>
            <a:prstGeom prst="rect">
              <a:avLst/>
            </a:prstGeom>
          </p:spPr>
        </p:pic>
        <p:pic>
          <p:nvPicPr>
            <p:cNvPr id="6" name="Picture 5">
              <a:extLst>
                <a:ext uri="{FF2B5EF4-FFF2-40B4-BE49-F238E27FC236}">
                  <a16:creationId xmlns:a16="http://schemas.microsoft.com/office/drawing/2014/main" xmlns="" id="{92CE1015-D09F-F842-B092-69D4223A71BB}"/>
                </a:ext>
              </a:extLst>
            </p:cNvPr>
            <p:cNvPicPr>
              <a:picLocks noChangeAspect="1"/>
            </p:cNvPicPr>
            <p:nvPr/>
          </p:nvPicPr>
          <p:blipFill>
            <a:blip r:embed="rId8">
              <a:alphaModFix/>
            </a:blip>
            <a:stretch>
              <a:fillRect/>
            </a:stretch>
          </p:blipFill>
          <p:spPr>
            <a:xfrm>
              <a:off x="4477229" y="3925215"/>
              <a:ext cx="697484" cy="317993"/>
            </a:xfrm>
            <a:prstGeom prst="rect">
              <a:avLst/>
            </a:prstGeom>
          </p:spPr>
        </p:pic>
      </p:grpSp>
      <p:sp>
        <p:nvSpPr>
          <p:cNvPr id="11" name="Rectangle 10">
            <a:extLst>
              <a:ext uri="{FF2B5EF4-FFF2-40B4-BE49-F238E27FC236}">
                <a16:creationId xmlns:a16="http://schemas.microsoft.com/office/drawing/2014/main" xmlns="" id="{72967D04-C789-334C-B8D2-03753433BE1E}"/>
              </a:ext>
            </a:extLst>
          </p:cNvPr>
          <p:cNvSpPr/>
          <p:nvPr/>
        </p:nvSpPr>
        <p:spPr>
          <a:xfrm>
            <a:off x="5704936" y="51"/>
            <a:ext cx="3439064" cy="5143500"/>
          </a:xfrm>
          <a:prstGeom prst="rect">
            <a:avLst/>
          </a:prstGeom>
          <a:solidFill>
            <a:schemeClr val="tx1">
              <a:lumMod val="50000"/>
              <a:alpha val="55000"/>
            </a:schemeClr>
          </a:soli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dirty="0">
              <a:solidFill>
                <a:schemeClr val="tx1"/>
              </a:solidFill>
            </a:endParaRPr>
          </a:p>
        </p:txBody>
      </p:sp>
      <p:sp>
        <p:nvSpPr>
          <p:cNvPr id="33" name="Rectangle 32">
            <a:extLst>
              <a:ext uri="{FF2B5EF4-FFF2-40B4-BE49-F238E27FC236}">
                <a16:creationId xmlns:a16="http://schemas.microsoft.com/office/drawing/2014/main" xmlns="" id="{5BFC866E-F6AD-2A4B-9B06-999C95668A40}"/>
              </a:ext>
            </a:extLst>
          </p:cNvPr>
          <p:cNvSpPr/>
          <p:nvPr/>
        </p:nvSpPr>
        <p:spPr>
          <a:xfrm>
            <a:off x="6028484" y="1537847"/>
            <a:ext cx="2810182" cy="3390159"/>
          </a:xfrm>
          <a:prstGeom prst="rect">
            <a:avLst/>
          </a:prstGeom>
        </p:spPr>
        <p:txBody>
          <a:bodyPr wrap="square">
            <a:spAutoFit/>
          </a:bodyPr>
          <a:lstStyle/>
          <a:p>
            <a:r>
              <a:rPr lang="en-US" sz="1400" b="1" dirty="0">
                <a:solidFill>
                  <a:schemeClr val="bg1"/>
                </a:solidFill>
                <a:ea typeface="Arial" charset="0"/>
                <a:cs typeface="Arial" charset="0"/>
              </a:rPr>
              <a:t>McAfee (Skyhigh) customer since 2016</a:t>
            </a:r>
          </a:p>
          <a:p>
            <a:endParaRPr lang="en-US" sz="1400" b="1" dirty="0">
              <a:solidFill>
                <a:schemeClr val="bg1"/>
              </a:solidFill>
              <a:ea typeface="Arial" charset="0"/>
              <a:cs typeface="Arial" charset="0"/>
            </a:endParaRPr>
          </a:p>
          <a:p>
            <a:r>
              <a:rPr lang="en-US" sz="1400" b="1" dirty="0">
                <a:solidFill>
                  <a:schemeClr val="bg1"/>
                </a:solidFill>
                <a:ea typeface="Arial" charset="0"/>
                <a:cs typeface="Arial" charset="0"/>
              </a:rPr>
              <a:t>63,500 Employees</a:t>
            </a:r>
          </a:p>
          <a:p>
            <a:endParaRPr lang="en-US" sz="1400" b="1" dirty="0">
              <a:solidFill>
                <a:schemeClr val="bg1"/>
              </a:solidFill>
              <a:cs typeface="Arial" charset="0"/>
            </a:endParaRPr>
          </a:p>
          <a:p>
            <a:r>
              <a:rPr lang="en-US" sz="1400" b="1" dirty="0">
                <a:solidFill>
                  <a:schemeClr val="bg1"/>
                </a:solidFill>
                <a:ea typeface="Arial" charset="0"/>
                <a:cs typeface="Arial" charset="0"/>
              </a:rPr>
              <a:t>Why McAfee MVISION Cloud</a:t>
            </a:r>
            <a:endParaRPr lang="en-US" sz="1400" dirty="0">
              <a:solidFill>
                <a:schemeClr val="bg1"/>
              </a:solidFill>
              <a:ea typeface="Arial" charset="0"/>
              <a:cs typeface="Arial" charset="0"/>
            </a:endParaRPr>
          </a:p>
          <a:p>
            <a:pPr marL="285750" indent="-285750">
              <a:buFont typeface="Wingdings" pitchFamily="2" charset="2"/>
              <a:buChar char="§"/>
            </a:pPr>
            <a:r>
              <a:rPr lang="en-US" sz="1400" dirty="0">
                <a:solidFill>
                  <a:schemeClr val="bg1"/>
                </a:solidFill>
                <a:cs typeface="Arial" charset="0"/>
              </a:rPr>
              <a:t>Data Loss Prevention</a:t>
            </a:r>
            <a:endParaRPr lang="en-US" sz="1400" dirty="0">
              <a:solidFill>
                <a:schemeClr val="bg1"/>
              </a:solidFill>
              <a:ea typeface="Arial" charset="0"/>
              <a:cs typeface="Arial" charset="0"/>
            </a:endParaRPr>
          </a:p>
          <a:p>
            <a:pPr marL="285750" indent="-285750">
              <a:buFont typeface="Wingdings" pitchFamily="2" charset="2"/>
              <a:buChar char="§"/>
            </a:pPr>
            <a:r>
              <a:rPr lang="en-US" sz="1400" dirty="0">
                <a:solidFill>
                  <a:schemeClr val="bg1"/>
                </a:solidFill>
                <a:ea typeface="Arial" charset="0"/>
                <a:cs typeface="Arial" charset="0"/>
              </a:rPr>
              <a:t>Collaboration Control</a:t>
            </a:r>
          </a:p>
          <a:p>
            <a:pPr marL="285750" indent="-285750">
              <a:buFont typeface="Wingdings" pitchFamily="2" charset="2"/>
              <a:buChar char="§"/>
            </a:pPr>
            <a:r>
              <a:rPr lang="en-US" sz="1400" dirty="0">
                <a:solidFill>
                  <a:schemeClr val="bg1"/>
                </a:solidFill>
                <a:cs typeface="Arial" charset="0"/>
              </a:rPr>
              <a:t>Governance</a:t>
            </a:r>
          </a:p>
          <a:p>
            <a:endParaRPr lang="en-US" sz="1400" b="1" dirty="0">
              <a:solidFill>
                <a:schemeClr val="bg1"/>
              </a:solidFill>
              <a:ea typeface="Arial" charset="0"/>
              <a:cs typeface="Arial" charset="0"/>
            </a:endParaRPr>
          </a:p>
          <a:p>
            <a:r>
              <a:rPr lang="en-US" sz="1400" b="1" dirty="0">
                <a:solidFill>
                  <a:schemeClr val="bg1"/>
                </a:solidFill>
                <a:ea typeface="Arial" charset="0"/>
                <a:cs typeface="Arial" charset="0"/>
              </a:rPr>
              <a:t>Project Champion</a:t>
            </a:r>
            <a:endParaRPr lang="en-US" sz="1400" dirty="0">
              <a:solidFill>
                <a:schemeClr val="bg1"/>
              </a:solidFill>
              <a:ea typeface="Arial" charset="0"/>
              <a:cs typeface="Arial" charset="0"/>
            </a:endParaRPr>
          </a:p>
          <a:p>
            <a:pPr marL="285750" indent="-285750">
              <a:buFont typeface="Wingdings" pitchFamily="2" charset="2"/>
              <a:buChar char="§"/>
            </a:pPr>
            <a:r>
              <a:rPr lang="en-US" sz="1400" dirty="0">
                <a:solidFill>
                  <a:schemeClr val="bg1"/>
                </a:solidFill>
                <a:ea typeface="Arial" charset="0"/>
                <a:cs typeface="Arial" charset="0"/>
              </a:rPr>
              <a:t>Todd Fennel (VP, InfoSec)</a:t>
            </a:r>
          </a:p>
          <a:p>
            <a:pPr marL="628650" lvl="1" indent="-171450">
              <a:buFont typeface="Wingdings" pitchFamily="2" charset="2"/>
              <a:buChar char="§"/>
            </a:pPr>
            <a:r>
              <a:rPr lang="en-US" sz="1100" dirty="0">
                <a:solidFill>
                  <a:schemeClr val="bg1"/>
                </a:solidFill>
                <a:cs typeface="Arial" charset="0"/>
              </a:rPr>
              <a:t>Won CSO50 Award for use of MVISION Cloud to accelerate business</a:t>
            </a:r>
            <a:endParaRPr lang="en-US" sz="1100" dirty="0">
              <a:solidFill>
                <a:schemeClr val="bg1"/>
              </a:solidFill>
            </a:endParaRPr>
          </a:p>
          <a:p>
            <a:pPr>
              <a:lnSpc>
                <a:spcPct val="95000"/>
              </a:lnSpc>
            </a:pPr>
            <a:endParaRPr lang="en-US" sz="1400" dirty="0">
              <a:solidFill>
                <a:schemeClr val="bg1"/>
              </a:solidFill>
            </a:endParaRPr>
          </a:p>
        </p:txBody>
      </p:sp>
      <p:pic>
        <p:nvPicPr>
          <p:cNvPr id="2" name="Picture 1">
            <a:extLst>
              <a:ext uri="{FF2B5EF4-FFF2-40B4-BE49-F238E27FC236}">
                <a16:creationId xmlns:a16="http://schemas.microsoft.com/office/drawing/2014/main" xmlns="" id="{EC3ACEA8-39E3-BE4F-965B-2B2115228C58}"/>
              </a:ext>
            </a:extLst>
          </p:cNvPr>
          <p:cNvPicPr>
            <a:picLocks noChangeAspect="1"/>
          </p:cNvPicPr>
          <p:nvPr/>
        </p:nvPicPr>
        <p:blipFill>
          <a:blip r:embed="rId9"/>
          <a:stretch>
            <a:fillRect/>
          </a:stretch>
        </p:blipFill>
        <p:spPr>
          <a:xfrm>
            <a:off x="6245793" y="417029"/>
            <a:ext cx="2357350" cy="853360"/>
          </a:xfrm>
          <a:prstGeom prst="rect">
            <a:avLst/>
          </a:prstGeom>
        </p:spPr>
      </p:pic>
    </p:spTree>
    <p:extLst>
      <p:ext uri="{BB962C8B-B14F-4D97-AF65-F5344CB8AC3E}">
        <p14:creationId xmlns:p14="http://schemas.microsoft.com/office/powerpoint/2010/main" val="3466363212"/>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89141B3B-40EA-B844-A12A-68C16D54A2DE}"/>
              </a:ext>
            </a:extLst>
          </p:cNvPr>
          <p:cNvSpPr/>
          <p:nvPr/>
        </p:nvSpPr>
        <p:spPr>
          <a:xfrm>
            <a:off x="0" y="0"/>
            <a:ext cx="9144000" cy="5143500"/>
          </a:xfrm>
          <a:prstGeom prst="rect">
            <a:avLst/>
          </a:prstGeom>
          <a:solidFill>
            <a:schemeClr val="bg2"/>
          </a:soli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dirty="0">
              <a:solidFill>
                <a:schemeClr val="tx1"/>
              </a:solidFill>
            </a:endParaRPr>
          </a:p>
        </p:txBody>
      </p:sp>
      <p:sp>
        <p:nvSpPr>
          <p:cNvPr id="2" name="Title 1">
            <a:extLst>
              <a:ext uri="{FF2B5EF4-FFF2-40B4-BE49-F238E27FC236}">
                <a16:creationId xmlns:a16="http://schemas.microsoft.com/office/drawing/2014/main" xmlns="" id="{733C9447-2244-DB43-99EF-4DBFC00731F7}"/>
              </a:ext>
            </a:extLst>
          </p:cNvPr>
          <p:cNvSpPr>
            <a:spLocks noGrp="1"/>
          </p:cNvSpPr>
          <p:nvPr>
            <p:ph type="title"/>
          </p:nvPr>
        </p:nvSpPr>
        <p:spPr/>
        <p:txBody>
          <a:bodyPr/>
          <a:lstStyle/>
          <a:p>
            <a:r>
              <a:rPr lang="en-US" dirty="0">
                <a:solidFill>
                  <a:schemeClr val="bg1"/>
                </a:solidFill>
              </a:rPr>
              <a:t>The only “Leader” in ALL three CASB reports</a:t>
            </a:r>
          </a:p>
        </p:txBody>
      </p:sp>
      <p:grpSp>
        <p:nvGrpSpPr>
          <p:cNvPr id="6" name="Group 5">
            <a:extLst>
              <a:ext uri="{FF2B5EF4-FFF2-40B4-BE49-F238E27FC236}">
                <a16:creationId xmlns:a16="http://schemas.microsoft.com/office/drawing/2014/main" xmlns="" id="{6C2080D3-4BF1-2840-93DC-1F167907F865}"/>
              </a:ext>
            </a:extLst>
          </p:cNvPr>
          <p:cNvGrpSpPr/>
          <p:nvPr/>
        </p:nvGrpSpPr>
        <p:grpSpPr>
          <a:xfrm>
            <a:off x="607672" y="1350831"/>
            <a:ext cx="8094173" cy="3189858"/>
            <a:chOff x="1430757" y="2720646"/>
            <a:chExt cx="9793949" cy="3859728"/>
          </a:xfrm>
        </p:grpSpPr>
        <p:pic>
          <p:nvPicPr>
            <p:cNvPr id="7" name="Picture 6">
              <a:extLst>
                <a:ext uri="{FF2B5EF4-FFF2-40B4-BE49-F238E27FC236}">
                  <a16:creationId xmlns:a16="http://schemas.microsoft.com/office/drawing/2014/main" xmlns="" id="{9233B1EC-CEB9-764F-A4F8-A08E1C87A938}"/>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4426589" y="2720646"/>
              <a:ext cx="6798117" cy="3730250"/>
            </a:xfrm>
            <a:prstGeom prst="rect">
              <a:avLst/>
            </a:prstGeom>
          </p:spPr>
        </p:pic>
        <p:grpSp>
          <p:nvGrpSpPr>
            <p:cNvPr id="8" name="Group 7">
              <a:extLst>
                <a:ext uri="{FF2B5EF4-FFF2-40B4-BE49-F238E27FC236}">
                  <a16:creationId xmlns:a16="http://schemas.microsoft.com/office/drawing/2014/main" xmlns="" id="{69C0B690-5DDD-704E-A876-294511CFDAD1}"/>
                </a:ext>
              </a:extLst>
            </p:cNvPr>
            <p:cNvGrpSpPr/>
            <p:nvPr/>
          </p:nvGrpSpPr>
          <p:grpSpPr>
            <a:xfrm>
              <a:off x="1430757" y="2995914"/>
              <a:ext cx="2843787" cy="3584460"/>
              <a:chOff x="1463808" y="2995914"/>
              <a:chExt cx="2843787" cy="3584460"/>
            </a:xfrm>
          </p:grpSpPr>
          <p:pic>
            <p:nvPicPr>
              <p:cNvPr id="9" name="Picture 8">
                <a:extLst>
                  <a:ext uri="{FF2B5EF4-FFF2-40B4-BE49-F238E27FC236}">
                    <a16:creationId xmlns:a16="http://schemas.microsoft.com/office/drawing/2014/main" xmlns="" id="{465BC00E-6F33-C44A-9215-CACF79C48E3E}"/>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792732" y="2995914"/>
                <a:ext cx="2159000" cy="2159000"/>
              </a:xfrm>
              <a:prstGeom prst="rect">
                <a:avLst/>
              </a:prstGeom>
            </p:spPr>
          </p:pic>
          <p:pic>
            <p:nvPicPr>
              <p:cNvPr id="10" name="Picture 9">
                <a:extLst>
                  <a:ext uri="{FF2B5EF4-FFF2-40B4-BE49-F238E27FC236}">
                    <a16:creationId xmlns:a16="http://schemas.microsoft.com/office/drawing/2014/main" xmlns="" id="{3CF82E83-A4B4-5545-87BD-A5659104C4E0}"/>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463808" y="5203929"/>
                <a:ext cx="2843787" cy="1376445"/>
              </a:xfrm>
              <a:prstGeom prst="rect">
                <a:avLst/>
              </a:prstGeom>
            </p:spPr>
          </p:pic>
        </p:grpSp>
      </p:grpSp>
    </p:spTree>
    <p:extLst>
      <p:ext uri="{BB962C8B-B14F-4D97-AF65-F5344CB8AC3E}">
        <p14:creationId xmlns:p14="http://schemas.microsoft.com/office/powerpoint/2010/main" val="3484570264"/>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9" name="Picture 38">
            <a:extLst>
              <a:ext uri="{FF2B5EF4-FFF2-40B4-BE49-F238E27FC236}">
                <a16:creationId xmlns:a16="http://schemas.microsoft.com/office/drawing/2014/main" xmlns="" id="{555EE606-EAFA-D749-A8F8-409E5C0D7A1F}"/>
              </a:ext>
            </a:extLst>
          </p:cNvPr>
          <p:cNvPicPr>
            <a:picLocks noChangeAspect="1"/>
          </p:cNvPicPr>
          <p:nvPr/>
        </p:nvPicPr>
        <p:blipFill>
          <a:blip r:embed="rId3"/>
          <a:stretch>
            <a:fillRect/>
          </a:stretch>
        </p:blipFill>
        <p:spPr>
          <a:xfrm>
            <a:off x="144936" y="1572831"/>
            <a:ext cx="2807364" cy="2765254"/>
          </a:xfrm>
          <a:prstGeom prst="rect">
            <a:avLst/>
          </a:prstGeom>
        </p:spPr>
      </p:pic>
      <p:pic>
        <p:nvPicPr>
          <p:cNvPr id="41" name="Picture 40">
            <a:extLst>
              <a:ext uri="{FF2B5EF4-FFF2-40B4-BE49-F238E27FC236}">
                <a16:creationId xmlns:a16="http://schemas.microsoft.com/office/drawing/2014/main" xmlns="" id="{E1299B43-63DD-3C44-BD26-2C1D42010724}"/>
              </a:ext>
            </a:extLst>
          </p:cNvPr>
          <p:cNvPicPr>
            <a:picLocks noChangeAspect="1"/>
          </p:cNvPicPr>
          <p:nvPr/>
        </p:nvPicPr>
        <p:blipFill>
          <a:blip r:embed="rId4"/>
          <a:stretch>
            <a:fillRect/>
          </a:stretch>
        </p:blipFill>
        <p:spPr>
          <a:xfrm>
            <a:off x="6341041" y="1775631"/>
            <a:ext cx="2408914" cy="2404106"/>
          </a:xfrm>
          <a:prstGeom prst="rect">
            <a:avLst/>
          </a:prstGeom>
        </p:spPr>
      </p:pic>
      <p:sp>
        <p:nvSpPr>
          <p:cNvPr id="2" name="Title 1"/>
          <p:cNvSpPr>
            <a:spLocks noGrp="1"/>
          </p:cNvSpPr>
          <p:nvPr>
            <p:ph type="title"/>
          </p:nvPr>
        </p:nvSpPr>
        <p:spPr/>
        <p:txBody>
          <a:bodyPr/>
          <a:lstStyle/>
          <a:p>
            <a:r>
              <a:rPr lang="en-US" dirty="0"/>
              <a:t>The Only Leader in ALL Three CASB Reports</a:t>
            </a:r>
          </a:p>
        </p:txBody>
      </p:sp>
      <p:sp>
        <p:nvSpPr>
          <p:cNvPr id="6" name="Text Placeholder 5"/>
          <p:cNvSpPr>
            <a:spLocks noGrp="1"/>
          </p:cNvSpPr>
          <p:nvPr>
            <p:ph type="body" sz="quarter" idx="13"/>
          </p:nvPr>
        </p:nvSpPr>
        <p:spPr/>
        <p:txBody>
          <a:bodyPr/>
          <a:lstStyle/>
          <a:p>
            <a:r>
              <a:rPr lang="en-US" dirty="0"/>
              <a:t>NOTE: As of January 2018, Skyhigh Networks is the now part of McAfee.</a:t>
            </a:r>
          </a:p>
        </p:txBody>
      </p:sp>
      <p:grpSp>
        <p:nvGrpSpPr>
          <p:cNvPr id="8" name="Group 7"/>
          <p:cNvGrpSpPr/>
          <p:nvPr/>
        </p:nvGrpSpPr>
        <p:grpSpPr>
          <a:xfrm>
            <a:off x="190938" y="1103313"/>
            <a:ext cx="2778030" cy="3341997"/>
            <a:chOff x="62502" y="1545165"/>
            <a:chExt cx="3704040" cy="4455996"/>
          </a:xfrm>
        </p:grpSpPr>
        <p:grpSp>
          <p:nvGrpSpPr>
            <p:cNvPr id="5" name="Group 4"/>
            <p:cNvGrpSpPr/>
            <p:nvPr/>
          </p:nvGrpSpPr>
          <p:grpSpPr>
            <a:xfrm>
              <a:off x="62502" y="1545165"/>
              <a:ext cx="3704040" cy="4455996"/>
              <a:chOff x="62502" y="1545165"/>
              <a:chExt cx="3704040" cy="4455996"/>
            </a:xfrm>
          </p:grpSpPr>
          <p:sp>
            <p:nvSpPr>
              <p:cNvPr id="3" name="Rectangle 2"/>
              <p:cNvSpPr/>
              <p:nvPr/>
            </p:nvSpPr>
            <p:spPr>
              <a:xfrm>
                <a:off x="62502" y="1953865"/>
                <a:ext cx="3704040" cy="4047296"/>
              </a:xfrm>
              <a:prstGeom prst="rect">
                <a:avLst/>
              </a:prstGeom>
              <a:noFill/>
              <a:ln w="19050" cap="flat" cmpd="sng" algn="ctr">
                <a:solidFill>
                  <a:srgbClr val="53565A"/>
                </a:solidFill>
                <a:prstDash val="solid"/>
                <a:miter lim="800000"/>
                <a:headEnd type="none" w="med" len="med"/>
                <a:tailEnd type="none" w="med" len="med"/>
              </a:ln>
              <a:effectLst/>
            </p:spPr>
            <p:txBody>
              <a:bodyPr vert="horz" wrap="square" lIns="68572" tIns="34286" rIns="68572" bIns="34286"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050" dirty="0" err="1">
                  <a:solidFill>
                    <a:schemeClr val="bg1"/>
                  </a:solidFill>
                  <a:latin typeface="+mj-lt"/>
                </a:endParaRPr>
              </a:p>
            </p:txBody>
          </p:sp>
          <p:sp>
            <p:nvSpPr>
              <p:cNvPr id="4" name="Rectangle 3"/>
              <p:cNvSpPr/>
              <p:nvPr/>
            </p:nvSpPr>
            <p:spPr>
              <a:xfrm>
                <a:off x="742245" y="1545165"/>
                <a:ext cx="2357095" cy="783167"/>
              </a:xfrm>
              <a:prstGeom prst="rect">
                <a:avLst/>
              </a:prstGeom>
              <a:solidFill>
                <a:srgbClr val="FFFFFF"/>
              </a:solidFill>
              <a:ln w="28575" cap="flat" cmpd="sng" algn="ctr">
                <a:noFill/>
                <a:prstDash val="solid"/>
                <a:miter lim="800000"/>
                <a:headEnd type="none" w="med" len="med"/>
                <a:tailEnd type="none" w="med" len="med"/>
              </a:ln>
              <a:effectLst/>
            </p:spPr>
            <p:txBody>
              <a:bodyPr vert="horz" wrap="square" lIns="68572" tIns="34286" rIns="68572" bIns="34286"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050" dirty="0" err="1">
                  <a:solidFill>
                    <a:schemeClr val="bg1"/>
                  </a:solidFill>
                  <a:latin typeface="+mj-lt"/>
                </a:endParaRPr>
              </a:p>
            </p:txBody>
          </p:sp>
        </p:grpSp>
        <p:pic>
          <p:nvPicPr>
            <p:cNvPr id="15" name="Picture 1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99460" y="1662097"/>
              <a:ext cx="2069841" cy="480738"/>
            </a:xfrm>
            <a:prstGeom prst="rect">
              <a:avLst/>
            </a:prstGeom>
          </p:spPr>
        </p:pic>
      </p:grpSp>
      <p:grpSp>
        <p:nvGrpSpPr>
          <p:cNvPr id="7" name="Group 6"/>
          <p:cNvGrpSpPr/>
          <p:nvPr/>
        </p:nvGrpSpPr>
        <p:grpSpPr>
          <a:xfrm>
            <a:off x="3199133" y="1103313"/>
            <a:ext cx="2778030" cy="3341997"/>
            <a:chOff x="4176175" y="1545165"/>
            <a:chExt cx="3704040" cy="4455996"/>
          </a:xfrm>
        </p:grpSpPr>
        <p:grpSp>
          <p:nvGrpSpPr>
            <p:cNvPr id="18" name="Group 17"/>
            <p:cNvGrpSpPr/>
            <p:nvPr/>
          </p:nvGrpSpPr>
          <p:grpSpPr>
            <a:xfrm>
              <a:off x="4176175" y="1545165"/>
              <a:ext cx="3704040" cy="4455996"/>
              <a:chOff x="62502" y="1545165"/>
              <a:chExt cx="3704040" cy="4455996"/>
            </a:xfrm>
          </p:grpSpPr>
          <p:sp>
            <p:nvSpPr>
              <p:cNvPr id="19" name="Rectangle 18"/>
              <p:cNvSpPr/>
              <p:nvPr/>
            </p:nvSpPr>
            <p:spPr>
              <a:xfrm>
                <a:off x="62502" y="1953865"/>
                <a:ext cx="3704040" cy="4047296"/>
              </a:xfrm>
              <a:prstGeom prst="rect">
                <a:avLst/>
              </a:prstGeom>
              <a:noFill/>
              <a:ln w="19050" cap="flat" cmpd="sng" algn="ctr">
                <a:solidFill>
                  <a:srgbClr val="53565A"/>
                </a:solidFill>
                <a:prstDash val="solid"/>
                <a:miter lim="800000"/>
                <a:headEnd type="none" w="med" len="med"/>
                <a:tailEnd type="none" w="med" len="med"/>
              </a:ln>
              <a:effectLst/>
            </p:spPr>
            <p:txBody>
              <a:bodyPr vert="horz" wrap="square" lIns="68572" tIns="34286" rIns="68572" bIns="34286"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050" dirty="0" err="1">
                  <a:solidFill>
                    <a:schemeClr val="bg1"/>
                  </a:solidFill>
                  <a:latin typeface="+mj-lt"/>
                </a:endParaRPr>
              </a:p>
            </p:txBody>
          </p:sp>
          <p:sp>
            <p:nvSpPr>
              <p:cNvPr id="20" name="Rectangle 19"/>
              <p:cNvSpPr/>
              <p:nvPr/>
            </p:nvSpPr>
            <p:spPr>
              <a:xfrm>
                <a:off x="849385" y="1545165"/>
                <a:ext cx="2142814" cy="783167"/>
              </a:xfrm>
              <a:prstGeom prst="rect">
                <a:avLst/>
              </a:prstGeom>
              <a:solidFill>
                <a:srgbClr val="FFFFFF"/>
              </a:solidFill>
              <a:ln w="28575" cap="flat" cmpd="sng" algn="ctr">
                <a:noFill/>
                <a:prstDash val="solid"/>
                <a:miter lim="800000"/>
                <a:headEnd type="none" w="med" len="med"/>
                <a:tailEnd type="none" w="med" len="med"/>
              </a:ln>
              <a:effectLst/>
            </p:spPr>
            <p:txBody>
              <a:bodyPr vert="horz" wrap="square" lIns="68572" tIns="34286" rIns="68572" bIns="34286"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050" dirty="0" err="1">
                  <a:solidFill>
                    <a:schemeClr val="bg1"/>
                  </a:solidFill>
                  <a:latin typeface="+mj-lt"/>
                </a:endParaRPr>
              </a:p>
            </p:txBody>
          </p:sp>
        </p:grpSp>
        <p:pic>
          <p:nvPicPr>
            <p:cNvPr id="14" name="Picture 13" descr="Screen Shot 2017-10-29 at 3.09.38 PM.png"/>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302073" y="2513689"/>
              <a:ext cx="3436694" cy="3134169"/>
            </a:xfrm>
            <a:prstGeom prst="rect">
              <a:avLst/>
            </a:prstGeom>
          </p:spPr>
        </p:pic>
        <p:pic>
          <p:nvPicPr>
            <p:cNvPr id="16" name="Picture 15"/>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148028" y="1675452"/>
              <a:ext cx="1780508" cy="467383"/>
            </a:xfrm>
            <a:prstGeom prst="rect">
              <a:avLst/>
            </a:prstGeom>
          </p:spPr>
        </p:pic>
      </p:grpSp>
      <p:grpSp>
        <p:nvGrpSpPr>
          <p:cNvPr id="21" name="Group 20"/>
          <p:cNvGrpSpPr/>
          <p:nvPr/>
        </p:nvGrpSpPr>
        <p:grpSpPr>
          <a:xfrm>
            <a:off x="6207328" y="1098550"/>
            <a:ext cx="2778030" cy="3341997"/>
            <a:chOff x="62502" y="1545165"/>
            <a:chExt cx="3704040" cy="4455996"/>
          </a:xfrm>
        </p:grpSpPr>
        <p:sp>
          <p:nvSpPr>
            <p:cNvPr id="22" name="Rectangle 21"/>
            <p:cNvSpPr/>
            <p:nvPr/>
          </p:nvSpPr>
          <p:spPr>
            <a:xfrm>
              <a:off x="62502" y="1953865"/>
              <a:ext cx="3704040" cy="4047296"/>
            </a:xfrm>
            <a:prstGeom prst="rect">
              <a:avLst/>
            </a:prstGeom>
            <a:noFill/>
            <a:ln w="19050" cap="flat" cmpd="sng" algn="ctr">
              <a:solidFill>
                <a:srgbClr val="53565A"/>
              </a:solidFill>
              <a:prstDash val="solid"/>
              <a:miter lim="800000"/>
              <a:headEnd type="none" w="med" len="med"/>
              <a:tailEnd type="none" w="med" len="med"/>
            </a:ln>
            <a:effectLst/>
          </p:spPr>
          <p:txBody>
            <a:bodyPr vert="horz" wrap="square" lIns="68572" tIns="34286" rIns="68572" bIns="34286"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050" dirty="0" err="1">
                <a:solidFill>
                  <a:schemeClr val="bg1"/>
                </a:solidFill>
                <a:latin typeface="+mj-lt"/>
              </a:endParaRPr>
            </a:p>
          </p:txBody>
        </p:sp>
        <p:sp>
          <p:nvSpPr>
            <p:cNvPr id="23" name="Rectangle 22"/>
            <p:cNvSpPr/>
            <p:nvPr/>
          </p:nvSpPr>
          <p:spPr>
            <a:xfrm>
              <a:off x="526498" y="1545165"/>
              <a:ext cx="2852086" cy="783167"/>
            </a:xfrm>
            <a:prstGeom prst="rect">
              <a:avLst/>
            </a:prstGeom>
            <a:solidFill>
              <a:srgbClr val="FFFFFF"/>
            </a:solidFill>
            <a:ln w="28575" cap="flat" cmpd="sng" algn="ctr">
              <a:noFill/>
              <a:prstDash val="solid"/>
              <a:miter lim="800000"/>
              <a:headEnd type="none" w="med" len="med"/>
              <a:tailEnd type="none" w="med" len="med"/>
            </a:ln>
            <a:effectLst/>
          </p:spPr>
          <p:txBody>
            <a:bodyPr vert="horz" wrap="square" lIns="68572" tIns="34286" rIns="68572" bIns="34286"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050" dirty="0" err="1">
                <a:solidFill>
                  <a:schemeClr val="bg1"/>
                </a:solidFill>
                <a:latin typeface="+mj-lt"/>
              </a:endParaRPr>
            </a:p>
          </p:txBody>
        </p:sp>
      </p:grpSp>
      <p:pic>
        <p:nvPicPr>
          <p:cNvPr id="17" name="Picture 16"/>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756929" y="1191012"/>
            <a:ext cx="1862858" cy="297123"/>
          </a:xfrm>
          <a:prstGeom prst="rect">
            <a:avLst/>
          </a:prstGeom>
        </p:spPr>
      </p:pic>
      <p:sp>
        <p:nvSpPr>
          <p:cNvPr id="25" name="Rectangle 24">
            <a:extLst>
              <a:ext uri="{FF2B5EF4-FFF2-40B4-BE49-F238E27FC236}">
                <a16:creationId xmlns:a16="http://schemas.microsoft.com/office/drawing/2014/main" xmlns="" id="{2CBE8E33-3620-E74D-9805-69C3B5199F13}"/>
              </a:ext>
            </a:extLst>
          </p:cNvPr>
          <p:cNvSpPr/>
          <p:nvPr/>
        </p:nvSpPr>
        <p:spPr>
          <a:xfrm>
            <a:off x="1935892" y="2438400"/>
            <a:ext cx="540912" cy="148281"/>
          </a:xfrm>
          <a:prstGeom prst="rect">
            <a:avLst/>
          </a:prstGeom>
          <a:solidFill>
            <a:srgbClr val="FAFAFA"/>
          </a:soli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dirty="0">
              <a:solidFill>
                <a:schemeClr val="tx1"/>
              </a:solidFill>
            </a:endParaRPr>
          </a:p>
        </p:txBody>
      </p:sp>
      <p:grpSp>
        <p:nvGrpSpPr>
          <p:cNvPr id="13" name="Group 12">
            <a:extLst>
              <a:ext uri="{FF2B5EF4-FFF2-40B4-BE49-F238E27FC236}">
                <a16:creationId xmlns:a16="http://schemas.microsoft.com/office/drawing/2014/main" xmlns="" id="{C93DD456-D38D-4244-A22A-F0CC949B1047}"/>
              </a:ext>
            </a:extLst>
          </p:cNvPr>
          <p:cNvGrpSpPr/>
          <p:nvPr/>
        </p:nvGrpSpPr>
        <p:grpSpPr>
          <a:xfrm>
            <a:off x="1876101" y="1775631"/>
            <a:ext cx="989873" cy="405937"/>
            <a:chOff x="1698810" y="2180744"/>
            <a:chExt cx="989873" cy="405937"/>
          </a:xfrm>
        </p:grpSpPr>
        <p:sp>
          <p:nvSpPr>
            <p:cNvPr id="10" name="Oval 9">
              <a:extLst>
                <a:ext uri="{FF2B5EF4-FFF2-40B4-BE49-F238E27FC236}">
                  <a16:creationId xmlns:a16="http://schemas.microsoft.com/office/drawing/2014/main" xmlns="" id="{19C4EA2F-A2F8-F541-A328-80F2DE6710D2}"/>
                </a:ext>
              </a:extLst>
            </p:cNvPr>
            <p:cNvSpPr/>
            <p:nvPr/>
          </p:nvSpPr>
          <p:spPr>
            <a:xfrm>
              <a:off x="1935892" y="2487827"/>
              <a:ext cx="98854" cy="98854"/>
            </a:xfrm>
            <a:prstGeom prst="ellipse">
              <a:avLst/>
            </a:prstGeom>
            <a:solidFill>
              <a:schemeClr val="bg2"/>
            </a:soli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dirty="0">
                <a:solidFill>
                  <a:schemeClr val="bg2"/>
                </a:solidFill>
              </a:endParaRPr>
            </a:p>
          </p:txBody>
        </p:sp>
        <p:sp>
          <p:nvSpPr>
            <p:cNvPr id="11" name="TextBox 10">
              <a:extLst>
                <a:ext uri="{FF2B5EF4-FFF2-40B4-BE49-F238E27FC236}">
                  <a16:creationId xmlns:a16="http://schemas.microsoft.com/office/drawing/2014/main" xmlns="" id="{CF983C34-2DD8-9240-BE32-17C934393CF2}"/>
                </a:ext>
              </a:extLst>
            </p:cNvPr>
            <p:cNvSpPr txBox="1"/>
            <p:nvPr/>
          </p:nvSpPr>
          <p:spPr>
            <a:xfrm>
              <a:off x="1698810" y="2180744"/>
              <a:ext cx="989873" cy="267766"/>
            </a:xfrm>
            <a:prstGeom prst="rect">
              <a:avLst/>
            </a:prstGeom>
            <a:noFill/>
          </p:spPr>
          <p:txBody>
            <a:bodyPr wrap="square" rtlCol="0">
              <a:spAutoFit/>
            </a:bodyPr>
            <a:lstStyle/>
            <a:p>
              <a:pPr>
                <a:lnSpc>
                  <a:spcPct val="95000"/>
                </a:lnSpc>
              </a:pPr>
              <a:r>
                <a:rPr lang="en-US" sz="1200" b="1" dirty="0">
                  <a:solidFill>
                    <a:schemeClr val="bg2"/>
                  </a:solidFill>
                </a:rPr>
                <a:t>McAfee</a:t>
              </a:r>
            </a:p>
          </p:txBody>
        </p:sp>
      </p:grpSp>
      <p:grpSp>
        <p:nvGrpSpPr>
          <p:cNvPr id="31" name="Group 30">
            <a:extLst>
              <a:ext uri="{FF2B5EF4-FFF2-40B4-BE49-F238E27FC236}">
                <a16:creationId xmlns:a16="http://schemas.microsoft.com/office/drawing/2014/main" xmlns="" id="{FA2E2411-BBCA-FD48-9228-36B5BE111F1E}"/>
              </a:ext>
            </a:extLst>
          </p:cNvPr>
          <p:cNvGrpSpPr/>
          <p:nvPr/>
        </p:nvGrpSpPr>
        <p:grpSpPr>
          <a:xfrm>
            <a:off x="5329881" y="1984212"/>
            <a:ext cx="486033" cy="493562"/>
            <a:chOff x="5329881" y="1984212"/>
            <a:chExt cx="486033" cy="493562"/>
          </a:xfrm>
        </p:grpSpPr>
        <p:sp>
          <p:nvSpPr>
            <p:cNvPr id="29" name="Rectangle 28">
              <a:extLst>
                <a:ext uri="{FF2B5EF4-FFF2-40B4-BE49-F238E27FC236}">
                  <a16:creationId xmlns:a16="http://schemas.microsoft.com/office/drawing/2014/main" xmlns="" id="{BF40C725-68FD-8C45-AFB0-45F132C7C4F7}"/>
                </a:ext>
              </a:extLst>
            </p:cNvPr>
            <p:cNvSpPr/>
            <p:nvPr/>
          </p:nvSpPr>
          <p:spPr>
            <a:xfrm>
              <a:off x="5329881" y="1984212"/>
              <a:ext cx="486033" cy="249156"/>
            </a:xfrm>
            <a:prstGeom prst="rect">
              <a:avLst/>
            </a:prstGeom>
            <a:solidFill>
              <a:srgbClr val="FCFCFC"/>
            </a:soli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dirty="0">
                <a:solidFill>
                  <a:schemeClr val="tx1"/>
                </a:solidFill>
              </a:endParaRPr>
            </a:p>
          </p:txBody>
        </p:sp>
        <p:sp>
          <p:nvSpPr>
            <p:cNvPr id="30" name="Rectangle 29">
              <a:extLst>
                <a:ext uri="{FF2B5EF4-FFF2-40B4-BE49-F238E27FC236}">
                  <a16:creationId xmlns:a16="http://schemas.microsoft.com/office/drawing/2014/main" xmlns="" id="{B959E8E0-FBF1-A041-89E5-D477A258B028}"/>
                </a:ext>
              </a:extLst>
            </p:cNvPr>
            <p:cNvSpPr/>
            <p:nvPr/>
          </p:nvSpPr>
          <p:spPr>
            <a:xfrm>
              <a:off x="5342930" y="2228618"/>
              <a:ext cx="333633" cy="249156"/>
            </a:xfrm>
            <a:prstGeom prst="rect">
              <a:avLst/>
            </a:prstGeom>
            <a:solidFill>
              <a:srgbClr val="FCFCFC"/>
            </a:soli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dirty="0">
                <a:solidFill>
                  <a:schemeClr val="tx1"/>
                </a:solidFill>
              </a:endParaRPr>
            </a:p>
          </p:txBody>
        </p:sp>
      </p:grpSp>
      <p:grpSp>
        <p:nvGrpSpPr>
          <p:cNvPr id="26" name="Group 25">
            <a:extLst>
              <a:ext uri="{FF2B5EF4-FFF2-40B4-BE49-F238E27FC236}">
                <a16:creationId xmlns:a16="http://schemas.microsoft.com/office/drawing/2014/main" xmlns="" id="{F1946756-DC12-8643-96D1-C0897A4DDE10}"/>
              </a:ext>
            </a:extLst>
          </p:cNvPr>
          <p:cNvGrpSpPr/>
          <p:nvPr/>
        </p:nvGrpSpPr>
        <p:grpSpPr>
          <a:xfrm>
            <a:off x="4966003" y="1800784"/>
            <a:ext cx="989873" cy="674485"/>
            <a:chOff x="1432048" y="2005872"/>
            <a:chExt cx="989873" cy="674485"/>
          </a:xfrm>
        </p:grpSpPr>
        <p:sp>
          <p:nvSpPr>
            <p:cNvPr id="27" name="Oval 26">
              <a:extLst>
                <a:ext uri="{FF2B5EF4-FFF2-40B4-BE49-F238E27FC236}">
                  <a16:creationId xmlns:a16="http://schemas.microsoft.com/office/drawing/2014/main" xmlns="" id="{A1505420-676A-AD4C-9F3E-CFBD298D9A56}"/>
                </a:ext>
              </a:extLst>
            </p:cNvPr>
            <p:cNvSpPr/>
            <p:nvPr/>
          </p:nvSpPr>
          <p:spPr>
            <a:xfrm>
              <a:off x="1829738" y="2406387"/>
              <a:ext cx="273970" cy="273970"/>
            </a:xfrm>
            <a:prstGeom prst="ellipse">
              <a:avLst/>
            </a:prstGeom>
            <a:solidFill>
              <a:schemeClr val="bg2"/>
            </a:soli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dirty="0">
                <a:solidFill>
                  <a:schemeClr val="bg2"/>
                </a:solidFill>
              </a:endParaRPr>
            </a:p>
          </p:txBody>
        </p:sp>
        <p:sp>
          <p:nvSpPr>
            <p:cNvPr id="28" name="TextBox 27">
              <a:extLst>
                <a:ext uri="{FF2B5EF4-FFF2-40B4-BE49-F238E27FC236}">
                  <a16:creationId xmlns:a16="http://schemas.microsoft.com/office/drawing/2014/main" xmlns="" id="{70ECFF06-7906-2445-871E-588C0DE922CA}"/>
                </a:ext>
              </a:extLst>
            </p:cNvPr>
            <p:cNvSpPr txBox="1"/>
            <p:nvPr/>
          </p:nvSpPr>
          <p:spPr>
            <a:xfrm>
              <a:off x="1432048" y="2005872"/>
              <a:ext cx="989873" cy="267766"/>
            </a:xfrm>
            <a:prstGeom prst="rect">
              <a:avLst/>
            </a:prstGeom>
            <a:noFill/>
          </p:spPr>
          <p:txBody>
            <a:bodyPr wrap="square" rtlCol="0">
              <a:spAutoFit/>
            </a:bodyPr>
            <a:lstStyle/>
            <a:p>
              <a:pPr>
                <a:lnSpc>
                  <a:spcPct val="95000"/>
                </a:lnSpc>
              </a:pPr>
              <a:r>
                <a:rPr lang="en-US" sz="1200" b="1" dirty="0">
                  <a:solidFill>
                    <a:schemeClr val="bg2"/>
                  </a:solidFill>
                </a:rPr>
                <a:t>McAfee</a:t>
              </a:r>
            </a:p>
          </p:txBody>
        </p:sp>
      </p:grpSp>
      <p:grpSp>
        <p:nvGrpSpPr>
          <p:cNvPr id="32" name="Group 31">
            <a:extLst>
              <a:ext uri="{FF2B5EF4-FFF2-40B4-BE49-F238E27FC236}">
                <a16:creationId xmlns:a16="http://schemas.microsoft.com/office/drawing/2014/main" xmlns="" id="{6F913699-92DC-CB47-A5FC-6F35044B1CFB}"/>
              </a:ext>
            </a:extLst>
          </p:cNvPr>
          <p:cNvGrpSpPr/>
          <p:nvPr/>
        </p:nvGrpSpPr>
        <p:grpSpPr>
          <a:xfrm>
            <a:off x="7249096" y="2104933"/>
            <a:ext cx="989873" cy="267766"/>
            <a:chOff x="1049816" y="2228375"/>
            <a:chExt cx="989873" cy="267766"/>
          </a:xfrm>
        </p:grpSpPr>
        <p:sp>
          <p:nvSpPr>
            <p:cNvPr id="33" name="Oval 32">
              <a:extLst>
                <a:ext uri="{FF2B5EF4-FFF2-40B4-BE49-F238E27FC236}">
                  <a16:creationId xmlns:a16="http://schemas.microsoft.com/office/drawing/2014/main" xmlns="" id="{02006AAA-ADE4-B04A-9EBA-5D4FEFD8356C}"/>
                </a:ext>
              </a:extLst>
            </p:cNvPr>
            <p:cNvSpPr/>
            <p:nvPr/>
          </p:nvSpPr>
          <p:spPr>
            <a:xfrm>
              <a:off x="1908090" y="2284765"/>
              <a:ext cx="108739" cy="108739"/>
            </a:xfrm>
            <a:prstGeom prst="ellipse">
              <a:avLst/>
            </a:prstGeom>
            <a:solidFill>
              <a:schemeClr val="bg2"/>
            </a:soli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dirty="0">
                <a:solidFill>
                  <a:schemeClr val="bg2"/>
                </a:solidFill>
              </a:endParaRPr>
            </a:p>
          </p:txBody>
        </p:sp>
        <p:sp>
          <p:nvSpPr>
            <p:cNvPr id="34" name="TextBox 33">
              <a:extLst>
                <a:ext uri="{FF2B5EF4-FFF2-40B4-BE49-F238E27FC236}">
                  <a16:creationId xmlns:a16="http://schemas.microsoft.com/office/drawing/2014/main" xmlns="" id="{940DCFD4-5222-C440-BA8E-FD1E99EE211E}"/>
                </a:ext>
              </a:extLst>
            </p:cNvPr>
            <p:cNvSpPr txBox="1"/>
            <p:nvPr/>
          </p:nvSpPr>
          <p:spPr>
            <a:xfrm>
              <a:off x="1049816" y="2228375"/>
              <a:ext cx="989873" cy="267766"/>
            </a:xfrm>
            <a:prstGeom prst="rect">
              <a:avLst/>
            </a:prstGeom>
            <a:noFill/>
          </p:spPr>
          <p:txBody>
            <a:bodyPr wrap="square" rtlCol="0">
              <a:spAutoFit/>
            </a:bodyPr>
            <a:lstStyle/>
            <a:p>
              <a:pPr>
                <a:lnSpc>
                  <a:spcPct val="95000"/>
                </a:lnSpc>
              </a:pPr>
              <a:r>
                <a:rPr lang="en-US" sz="1200" b="1" dirty="0">
                  <a:solidFill>
                    <a:schemeClr val="bg2"/>
                  </a:solidFill>
                </a:rPr>
                <a:t>McAfee</a:t>
              </a:r>
            </a:p>
          </p:txBody>
        </p:sp>
      </p:grpSp>
    </p:spTree>
    <p:extLst>
      <p:ext uri="{BB962C8B-B14F-4D97-AF65-F5344CB8AC3E}">
        <p14:creationId xmlns:p14="http://schemas.microsoft.com/office/powerpoint/2010/main" val="4109411191"/>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C9E360D6-B969-EA4E-813D-9238B0D8A9C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80008" y="151977"/>
            <a:ext cx="3258554" cy="2613360"/>
          </a:xfrm>
          <a:prstGeom prst="rect">
            <a:avLst/>
          </a:prstGeom>
        </p:spPr>
      </p:pic>
      <p:sp>
        <p:nvSpPr>
          <p:cNvPr id="8" name="TextBox 7">
            <a:extLst>
              <a:ext uri="{FF2B5EF4-FFF2-40B4-BE49-F238E27FC236}">
                <a16:creationId xmlns:a16="http://schemas.microsoft.com/office/drawing/2014/main" xmlns="" id="{E17311EB-9EA3-F447-8E44-C2FFFB042063}"/>
              </a:ext>
            </a:extLst>
          </p:cNvPr>
          <p:cNvSpPr txBox="1"/>
          <p:nvPr/>
        </p:nvSpPr>
        <p:spPr>
          <a:xfrm>
            <a:off x="664996" y="184462"/>
            <a:ext cx="4415012" cy="2548390"/>
          </a:xfrm>
          <a:prstGeom prst="rect">
            <a:avLst/>
          </a:prstGeom>
          <a:noFill/>
        </p:spPr>
        <p:txBody>
          <a:bodyPr wrap="square" rtlCol="0">
            <a:spAutoFit/>
          </a:bodyPr>
          <a:lstStyle/>
          <a:p>
            <a:pPr>
              <a:lnSpc>
                <a:spcPct val="95000"/>
              </a:lnSpc>
            </a:pPr>
            <a:r>
              <a:rPr lang="en-US" sz="2800" dirty="0"/>
              <a:t>McAfee recognized</a:t>
            </a:r>
          </a:p>
          <a:p>
            <a:pPr>
              <a:lnSpc>
                <a:spcPct val="95000"/>
              </a:lnSpc>
            </a:pPr>
            <a:r>
              <a:rPr lang="en-US" sz="2800" dirty="0"/>
              <a:t>as the ONLY 2018</a:t>
            </a:r>
          </a:p>
          <a:p>
            <a:pPr>
              <a:lnSpc>
                <a:spcPct val="95000"/>
              </a:lnSpc>
            </a:pPr>
            <a:r>
              <a:rPr lang="en-US" sz="2800" b="1" dirty="0"/>
              <a:t>Gartner Peer Insights Customers’ Choice </a:t>
            </a:r>
            <a:r>
              <a:rPr lang="en-US" sz="2800" dirty="0"/>
              <a:t>for Cloud Access Security Brokers (CASB)</a:t>
            </a:r>
          </a:p>
        </p:txBody>
      </p:sp>
      <p:sp>
        <p:nvSpPr>
          <p:cNvPr id="10" name="Rectangle 9">
            <a:extLst>
              <a:ext uri="{FF2B5EF4-FFF2-40B4-BE49-F238E27FC236}">
                <a16:creationId xmlns:a16="http://schemas.microsoft.com/office/drawing/2014/main" xmlns="" id="{2A76560B-507A-1342-BC53-BB8EB1C05956}"/>
              </a:ext>
            </a:extLst>
          </p:cNvPr>
          <p:cNvSpPr/>
          <p:nvPr/>
        </p:nvSpPr>
        <p:spPr>
          <a:xfrm>
            <a:off x="0" y="2850637"/>
            <a:ext cx="9144000" cy="2292863"/>
          </a:xfrm>
          <a:prstGeom prst="rect">
            <a:avLst/>
          </a:prstGeom>
          <a:solidFill>
            <a:schemeClr val="bg1">
              <a:lumMod val="95000"/>
            </a:schemeClr>
          </a:soli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dirty="0">
              <a:solidFill>
                <a:schemeClr val="tx1"/>
              </a:solidFill>
            </a:endParaRPr>
          </a:p>
        </p:txBody>
      </p:sp>
      <p:pic>
        <p:nvPicPr>
          <p:cNvPr id="2" name="Picture 1">
            <a:extLst>
              <a:ext uri="{FF2B5EF4-FFF2-40B4-BE49-F238E27FC236}">
                <a16:creationId xmlns:a16="http://schemas.microsoft.com/office/drawing/2014/main" xmlns="" id="{1CB43917-D970-134A-836D-CD77928AF3A7}"/>
              </a:ext>
            </a:extLst>
          </p:cNvPr>
          <p:cNvPicPr>
            <a:picLocks noChangeAspect="1"/>
          </p:cNvPicPr>
          <p:nvPr/>
        </p:nvPicPr>
        <p:blipFill>
          <a:blip r:embed="rId4"/>
          <a:stretch>
            <a:fillRect/>
          </a:stretch>
        </p:blipFill>
        <p:spPr>
          <a:xfrm>
            <a:off x="664996" y="2850637"/>
            <a:ext cx="7844118" cy="2576591"/>
          </a:xfrm>
          <a:prstGeom prst="rect">
            <a:avLst/>
          </a:prstGeom>
        </p:spPr>
      </p:pic>
    </p:spTree>
    <p:extLst>
      <p:ext uri="{BB962C8B-B14F-4D97-AF65-F5344CB8AC3E}">
        <p14:creationId xmlns:p14="http://schemas.microsoft.com/office/powerpoint/2010/main" val="3013135847"/>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Rectangle 53">
            <a:extLst>
              <a:ext uri="{FF2B5EF4-FFF2-40B4-BE49-F238E27FC236}">
                <a16:creationId xmlns:a16="http://schemas.microsoft.com/office/drawing/2014/main" xmlns="" id="{EF780697-8E1D-9444-A9FE-F350E4BF1EF8}"/>
              </a:ext>
            </a:extLst>
          </p:cNvPr>
          <p:cNvSpPr/>
          <p:nvPr/>
        </p:nvSpPr>
        <p:spPr>
          <a:xfrm>
            <a:off x="284433" y="2226353"/>
            <a:ext cx="3224873" cy="1200329"/>
          </a:xfrm>
          <a:prstGeom prst="rect">
            <a:avLst/>
          </a:prstGeom>
        </p:spPr>
        <p:txBody>
          <a:bodyPr wrap="square">
            <a:spAutoFit/>
          </a:bodyPr>
          <a:lstStyle/>
          <a:p>
            <a:r>
              <a:rPr lang="en-US" sz="2400" b="1" dirty="0"/>
              <a:t>Where is enterprise  sensitive data in the cloud?</a:t>
            </a:r>
            <a:endParaRPr lang="en-US" b="1" dirty="0"/>
          </a:p>
        </p:txBody>
      </p:sp>
      <p:grpSp>
        <p:nvGrpSpPr>
          <p:cNvPr id="45" name="Group 44">
            <a:extLst>
              <a:ext uri="{FF2B5EF4-FFF2-40B4-BE49-F238E27FC236}">
                <a16:creationId xmlns:a16="http://schemas.microsoft.com/office/drawing/2014/main" xmlns="" id="{39F7D6C5-728E-8B4D-A9E2-C992A21FA1DE}"/>
              </a:ext>
            </a:extLst>
          </p:cNvPr>
          <p:cNvGrpSpPr/>
          <p:nvPr/>
        </p:nvGrpSpPr>
        <p:grpSpPr>
          <a:xfrm>
            <a:off x="3857345" y="426721"/>
            <a:ext cx="5214218" cy="4094430"/>
            <a:chOff x="3500729" y="472441"/>
            <a:chExt cx="5214218" cy="4094430"/>
          </a:xfrm>
        </p:grpSpPr>
        <p:grpSp>
          <p:nvGrpSpPr>
            <p:cNvPr id="46" name="Group 45">
              <a:extLst>
                <a:ext uri="{FF2B5EF4-FFF2-40B4-BE49-F238E27FC236}">
                  <a16:creationId xmlns:a16="http://schemas.microsoft.com/office/drawing/2014/main" xmlns="" id="{BBE6E5E9-3D5F-704B-8C5A-81DCC42C59C9}"/>
                </a:ext>
              </a:extLst>
            </p:cNvPr>
            <p:cNvGrpSpPr/>
            <p:nvPr/>
          </p:nvGrpSpPr>
          <p:grpSpPr>
            <a:xfrm>
              <a:off x="4495932" y="975741"/>
              <a:ext cx="3298824" cy="3293300"/>
              <a:chOff x="2652840" y="3423959"/>
              <a:chExt cx="2625557" cy="2621161"/>
            </a:xfrm>
          </p:grpSpPr>
          <p:sp>
            <p:nvSpPr>
              <p:cNvPr id="79" name="Freeform 78">
                <a:extLst>
                  <a:ext uri="{FF2B5EF4-FFF2-40B4-BE49-F238E27FC236}">
                    <a16:creationId xmlns:a16="http://schemas.microsoft.com/office/drawing/2014/main" xmlns="" id="{B5A955AE-26DC-E94D-9A47-0124E40CECC4}"/>
                  </a:ext>
                </a:extLst>
              </p:cNvPr>
              <p:cNvSpPr/>
              <p:nvPr/>
            </p:nvSpPr>
            <p:spPr>
              <a:xfrm>
                <a:off x="3962879" y="3423959"/>
                <a:ext cx="834839" cy="805320"/>
              </a:xfrm>
              <a:custGeom>
                <a:avLst/>
                <a:gdLst/>
                <a:ahLst/>
                <a:cxnLst>
                  <a:cxn ang="3cd4">
                    <a:pos x="hc" y="t"/>
                  </a:cxn>
                  <a:cxn ang="cd2">
                    <a:pos x="l" y="vc"/>
                  </a:cxn>
                  <a:cxn ang="cd4">
                    <a:pos x="hc" y="b"/>
                  </a:cxn>
                  <a:cxn ang="0">
                    <a:pos x="r" y="vc"/>
                  </a:cxn>
                </a:cxnLst>
                <a:rect l="l" t="t" r="r" b="b"/>
                <a:pathLst>
                  <a:path w="2320" h="2238">
                    <a:moveTo>
                      <a:pt x="2320" y="835"/>
                    </a:moveTo>
                    <a:lnTo>
                      <a:pt x="1160" y="2238"/>
                    </a:lnTo>
                    <a:cubicBezTo>
                      <a:pt x="832" y="1967"/>
                      <a:pt x="423" y="1820"/>
                      <a:pt x="0" y="1820"/>
                    </a:cubicBezTo>
                    <a:lnTo>
                      <a:pt x="0" y="0"/>
                    </a:lnTo>
                    <a:cubicBezTo>
                      <a:pt x="847" y="0"/>
                      <a:pt x="1668" y="296"/>
                      <a:pt x="2320" y="835"/>
                    </a:cubicBezTo>
                    <a:close/>
                  </a:path>
                </a:pathLst>
              </a:custGeom>
              <a:solidFill>
                <a:schemeClr val="accent3"/>
              </a:solidFill>
              <a:ln w="25400" cap="flat">
                <a:solidFill>
                  <a:schemeClr val="bg1"/>
                </a:solid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80" name="Freeform 79">
                <a:extLst>
                  <a:ext uri="{FF2B5EF4-FFF2-40B4-BE49-F238E27FC236}">
                    <a16:creationId xmlns:a16="http://schemas.microsoft.com/office/drawing/2014/main" xmlns="" id="{9378C381-3550-7348-A54B-42282BE50D27}"/>
                  </a:ext>
                </a:extLst>
              </p:cNvPr>
              <p:cNvSpPr/>
              <p:nvPr/>
            </p:nvSpPr>
            <p:spPr>
              <a:xfrm>
                <a:off x="3962879" y="3423959"/>
                <a:ext cx="834839" cy="805320"/>
              </a:xfrm>
              <a:custGeom>
                <a:avLst/>
                <a:gdLst/>
                <a:ahLst/>
                <a:cxnLst>
                  <a:cxn ang="3cd4">
                    <a:pos x="hc" y="t"/>
                  </a:cxn>
                  <a:cxn ang="cd2">
                    <a:pos x="l" y="vc"/>
                  </a:cxn>
                  <a:cxn ang="cd4">
                    <a:pos x="hc" y="b"/>
                  </a:cxn>
                  <a:cxn ang="0">
                    <a:pos x="r" y="vc"/>
                  </a:cxn>
                </a:cxnLst>
                <a:rect l="l" t="t" r="r" b="b"/>
                <a:pathLst>
                  <a:path w="2320" h="2238">
                    <a:moveTo>
                      <a:pt x="0" y="0"/>
                    </a:moveTo>
                    <a:cubicBezTo>
                      <a:pt x="847" y="0"/>
                      <a:pt x="1668" y="296"/>
                      <a:pt x="2320" y="835"/>
                    </a:cubicBezTo>
                    <a:lnTo>
                      <a:pt x="1160" y="2238"/>
                    </a:lnTo>
                    <a:cubicBezTo>
                      <a:pt x="832" y="1967"/>
                      <a:pt x="423" y="1820"/>
                      <a:pt x="0" y="1820"/>
                    </a:cubicBezTo>
                    <a:close/>
                  </a:path>
                </a:pathLst>
              </a:custGeom>
              <a:noFill/>
              <a:ln w="25400" cap="flat">
                <a:solidFill>
                  <a:schemeClr val="bg1"/>
                </a:solidFill>
                <a:prstDash val="solid"/>
                <a:round/>
              </a:ln>
            </p:spPr>
            <p:txBody>
              <a:bodyPr vert="horz" wrap="none" lIns="10080" tIns="10080" rIns="10080" bIns="1008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81" name="Freeform 80">
                <a:extLst>
                  <a:ext uri="{FF2B5EF4-FFF2-40B4-BE49-F238E27FC236}">
                    <a16:creationId xmlns:a16="http://schemas.microsoft.com/office/drawing/2014/main" xmlns="" id="{0B9E834F-8C66-9E4F-87C5-32A10A289A44}"/>
                  </a:ext>
                </a:extLst>
              </p:cNvPr>
              <p:cNvSpPr/>
              <p:nvPr/>
            </p:nvSpPr>
            <p:spPr>
              <a:xfrm>
                <a:off x="4380480" y="3724560"/>
                <a:ext cx="890639" cy="968759"/>
              </a:xfrm>
              <a:custGeom>
                <a:avLst/>
                <a:gdLst/>
                <a:ahLst/>
                <a:cxnLst>
                  <a:cxn ang="3cd4">
                    <a:pos x="hc" y="t"/>
                  </a:cxn>
                  <a:cxn ang="cd2">
                    <a:pos x="l" y="vc"/>
                  </a:cxn>
                  <a:cxn ang="cd4">
                    <a:pos x="hc" y="b"/>
                  </a:cxn>
                  <a:cxn ang="0">
                    <a:pos x="r" y="vc"/>
                  </a:cxn>
                </a:cxnLst>
                <a:rect l="l" t="t" r="r" b="b"/>
                <a:pathLst>
                  <a:path w="2475" h="2692">
                    <a:moveTo>
                      <a:pt x="1162" y="0"/>
                    </a:moveTo>
                    <a:cubicBezTo>
                      <a:pt x="1938" y="641"/>
                      <a:pt x="2412" y="1575"/>
                      <a:pt x="2475" y="2577"/>
                    </a:cubicBezTo>
                    <a:lnTo>
                      <a:pt x="657" y="2692"/>
                    </a:lnTo>
                    <a:cubicBezTo>
                      <a:pt x="626" y="2190"/>
                      <a:pt x="389" y="1724"/>
                      <a:pt x="0" y="1403"/>
                    </a:cubicBezTo>
                    <a:close/>
                  </a:path>
                </a:pathLst>
              </a:custGeom>
              <a:solidFill>
                <a:schemeClr val="accent3"/>
              </a:solidFill>
              <a:ln w="25400" cap="flat">
                <a:solidFill>
                  <a:schemeClr val="bg1"/>
                </a:solid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82" name="Freeform 81">
                <a:extLst>
                  <a:ext uri="{FF2B5EF4-FFF2-40B4-BE49-F238E27FC236}">
                    <a16:creationId xmlns:a16="http://schemas.microsoft.com/office/drawing/2014/main" xmlns="" id="{E99FD12F-73CD-3E40-AB9F-9F2CE5E411AE}"/>
                  </a:ext>
                </a:extLst>
              </p:cNvPr>
              <p:cNvSpPr/>
              <p:nvPr/>
            </p:nvSpPr>
            <p:spPr>
              <a:xfrm>
                <a:off x="4380480" y="3724560"/>
                <a:ext cx="890639" cy="968759"/>
              </a:xfrm>
              <a:custGeom>
                <a:avLst/>
                <a:gdLst/>
                <a:ahLst/>
                <a:cxnLst>
                  <a:cxn ang="3cd4">
                    <a:pos x="hc" y="t"/>
                  </a:cxn>
                  <a:cxn ang="cd2">
                    <a:pos x="l" y="vc"/>
                  </a:cxn>
                  <a:cxn ang="cd4">
                    <a:pos x="hc" y="b"/>
                  </a:cxn>
                  <a:cxn ang="0">
                    <a:pos x="r" y="vc"/>
                  </a:cxn>
                </a:cxnLst>
                <a:rect l="l" t="t" r="r" b="b"/>
                <a:pathLst>
                  <a:path w="2475" h="2692">
                    <a:moveTo>
                      <a:pt x="1162" y="0"/>
                    </a:moveTo>
                    <a:cubicBezTo>
                      <a:pt x="1938" y="641"/>
                      <a:pt x="2412" y="1575"/>
                      <a:pt x="2475" y="2577"/>
                    </a:cubicBezTo>
                    <a:lnTo>
                      <a:pt x="657" y="2692"/>
                    </a:lnTo>
                    <a:cubicBezTo>
                      <a:pt x="626" y="2190"/>
                      <a:pt x="389" y="1724"/>
                      <a:pt x="0" y="1403"/>
                    </a:cubicBezTo>
                    <a:close/>
                  </a:path>
                </a:pathLst>
              </a:custGeom>
              <a:noFill/>
              <a:ln w="25400" cap="flat">
                <a:solidFill>
                  <a:schemeClr val="bg1"/>
                </a:solidFill>
                <a:prstDash val="solid"/>
                <a:round/>
              </a:ln>
            </p:spPr>
            <p:txBody>
              <a:bodyPr vert="horz" wrap="none" lIns="10080" tIns="10080" rIns="10080" bIns="1008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83" name="Freeform 82">
                <a:extLst>
                  <a:ext uri="{FF2B5EF4-FFF2-40B4-BE49-F238E27FC236}">
                    <a16:creationId xmlns:a16="http://schemas.microsoft.com/office/drawing/2014/main" xmlns="" id="{22456B32-B536-B949-B5A3-A0F63A6D8EB2}"/>
                  </a:ext>
                </a:extLst>
              </p:cNvPr>
              <p:cNvSpPr/>
              <p:nvPr/>
            </p:nvSpPr>
            <p:spPr>
              <a:xfrm>
                <a:off x="4617000" y="4652280"/>
                <a:ext cx="656280" cy="164160"/>
              </a:xfrm>
              <a:custGeom>
                <a:avLst/>
                <a:gdLst/>
                <a:ahLst/>
                <a:cxnLst>
                  <a:cxn ang="3cd4">
                    <a:pos x="hc" y="t"/>
                  </a:cxn>
                  <a:cxn ang="cd2">
                    <a:pos x="l" y="vc"/>
                  </a:cxn>
                  <a:cxn ang="cd4">
                    <a:pos x="hc" y="b"/>
                  </a:cxn>
                  <a:cxn ang="0">
                    <a:pos x="r" y="vc"/>
                  </a:cxn>
                </a:cxnLst>
                <a:rect l="l" t="t" r="r" b="b"/>
                <a:pathLst>
                  <a:path w="1824" h="457">
                    <a:moveTo>
                      <a:pt x="1818" y="0"/>
                    </a:moveTo>
                    <a:cubicBezTo>
                      <a:pt x="1826" y="152"/>
                      <a:pt x="1826" y="304"/>
                      <a:pt x="1818" y="457"/>
                    </a:cubicBezTo>
                    <a:lnTo>
                      <a:pt x="0" y="341"/>
                    </a:lnTo>
                    <a:cubicBezTo>
                      <a:pt x="6" y="265"/>
                      <a:pt x="6" y="189"/>
                      <a:pt x="0" y="112"/>
                    </a:cubicBezTo>
                    <a:close/>
                  </a:path>
                </a:pathLst>
              </a:custGeom>
              <a:solidFill>
                <a:schemeClr val="bg2"/>
              </a:solidFill>
              <a:ln w="25400" cap="flat">
                <a:solidFill>
                  <a:schemeClr val="bg1"/>
                </a:solid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84" name="Freeform 83">
                <a:extLst>
                  <a:ext uri="{FF2B5EF4-FFF2-40B4-BE49-F238E27FC236}">
                    <a16:creationId xmlns:a16="http://schemas.microsoft.com/office/drawing/2014/main" xmlns="" id="{52D7656D-DCF3-344A-BE99-D639196F9FE5}"/>
                  </a:ext>
                </a:extLst>
              </p:cNvPr>
              <p:cNvSpPr/>
              <p:nvPr/>
            </p:nvSpPr>
            <p:spPr>
              <a:xfrm>
                <a:off x="4617000" y="4652280"/>
                <a:ext cx="656280" cy="164160"/>
              </a:xfrm>
              <a:custGeom>
                <a:avLst/>
                <a:gdLst/>
                <a:ahLst/>
                <a:cxnLst>
                  <a:cxn ang="3cd4">
                    <a:pos x="hc" y="t"/>
                  </a:cxn>
                  <a:cxn ang="cd2">
                    <a:pos x="l" y="vc"/>
                  </a:cxn>
                  <a:cxn ang="cd4">
                    <a:pos x="hc" y="b"/>
                  </a:cxn>
                  <a:cxn ang="0">
                    <a:pos x="r" y="vc"/>
                  </a:cxn>
                </a:cxnLst>
                <a:rect l="l" t="t" r="r" b="b"/>
                <a:pathLst>
                  <a:path w="1824" h="457">
                    <a:moveTo>
                      <a:pt x="1818" y="0"/>
                    </a:moveTo>
                    <a:cubicBezTo>
                      <a:pt x="1826" y="152"/>
                      <a:pt x="1826" y="304"/>
                      <a:pt x="1818" y="457"/>
                    </a:cubicBezTo>
                    <a:lnTo>
                      <a:pt x="0" y="341"/>
                    </a:lnTo>
                    <a:cubicBezTo>
                      <a:pt x="6" y="265"/>
                      <a:pt x="6" y="189"/>
                      <a:pt x="0" y="112"/>
                    </a:cubicBezTo>
                    <a:close/>
                  </a:path>
                </a:pathLst>
              </a:custGeom>
              <a:noFill/>
              <a:ln w="25400" cap="flat">
                <a:solidFill>
                  <a:schemeClr val="bg1"/>
                </a:solidFill>
                <a:prstDash val="solid"/>
                <a:round/>
              </a:ln>
            </p:spPr>
            <p:txBody>
              <a:bodyPr vert="horz" wrap="none" lIns="10080" tIns="10080" rIns="10080" bIns="1008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85" name="Freeform 84">
                <a:extLst>
                  <a:ext uri="{FF2B5EF4-FFF2-40B4-BE49-F238E27FC236}">
                    <a16:creationId xmlns:a16="http://schemas.microsoft.com/office/drawing/2014/main" xmlns="" id="{70C39F68-470D-8946-B04E-5B5924BD32EC}"/>
                  </a:ext>
                </a:extLst>
              </p:cNvPr>
              <p:cNvSpPr/>
              <p:nvPr/>
            </p:nvSpPr>
            <p:spPr>
              <a:xfrm>
                <a:off x="4614197" y="4776120"/>
                <a:ext cx="664200" cy="203760"/>
              </a:xfrm>
              <a:custGeom>
                <a:avLst/>
                <a:gdLst/>
                <a:ahLst/>
                <a:cxnLst>
                  <a:cxn ang="3cd4">
                    <a:pos x="hc" y="t"/>
                  </a:cxn>
                  <a:cxn ang="cd2">
                    <a:pos x="l" y="vc"/>
                  </a:cxn>
                  <a:cxn ang="cd4">
                    <a:pos x="hc" y="b"/>
                  </a:cxn>
                  <a:cxn ang="0">
                    <a:pos x="r" y="vc"/>
                  </a:cxn>
                </a:cxnLst>
                <a:rect l="l" t="t" r="r" b="b"/>
                <a:pathLst>
                  <a:path w="1846" h="567">
                    <a:moveTo>
                      <a:pt x="1846" y="113"/>
                    </a:moveTo>
                    <a:cubicBezTo>
                      <a:pt x="1837" y="265"/>
                      <a:pt x="1817" y="417"/>
                      <a:pt x="1789" y="567"/>
                    </a:cubicBezTo>
                    <a:lnTo>
                      <a:pt x="0" y="226"/>
                    </a:lnTo>
                    <a:cubicBezTo>
                      <a:pt x="14" y="149"/>
                      <a:pt x="23" y="76"/>
                      <a:pt x="28" y="0"/>
                    </a:cubicBezTo>
                    <a:close/>
                  </a:path>
                </a:pathLst>
              </a:custGeom>
              <a:solidFill>
                <a:schemeClr val="bg2"/>
              </a:solidFill>
              <a:ln w="25400" cap="flat">
                <a:solidFill>
                  <a:schemeClr val="bg1"/>
                </a:solid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86" name="Freeform 85">
                <a:extLst>
                  <a:ext uri="{FF2B5EF4-FFF2-40B4-BE49-F238E27FC236}">
                    <a16:creationId xmlns:a16="http://schemas.microsoft.com/office/drawing/2014/main" xmlns="" id="{8EE65F33-2B77-5C41-95EA-7AE6726D892D}"/>
                  </a:ext>
                </a:extLst>
              </p:cNvPr>
              <p:cNvSpPr/>
              <p:nvPr/>
            </p:nvSpPr>
            <p:spPr>
              <a:xfrm>
                <a:off x="4606920" y="4776120"/>
                <a:ext cx="664200" cy="203760"/>
              </a:xfrm>
              <a:custGeom>
                <a:avLst/>
                <a:gdLst/>
                <a:ahLst/>
                <a:cxnLst>
                  <a:cxn ang="3cd4">
                    <a:pos x="hc" y="t"/>
                  </a:cxn>
                  <a:cxn ang="cd2">
                    <a:pos x="l" y="vc"/>
                  </a:cxn>
                  <a:cxn ang="cd4">
                    <a:pos x="hc" y="b"/>
                  </a:cxn>
                  <a:cxn ang="0">
                    <a:pos x="r" y="vc"/>
                  </a:cxn>
                </a:cxnLst>
                <a:rect l="l" t="t" r="r" b="b"/>
                <a:pathLst>
                  <a:path w="1846" h="567">
                    <a:moveTo>
                      <a:pt x="1846" y="113"/>
                    </a:moveTo>
                    <a:cubicBezTo>
                      <a:pt x="1837" y="265"/>
                      <a:pt x="1817" y="417"/>
                      <a:pt x="1789" y="567"/>
                    </a:cubicBezTo>
                    <a:lnTo>
                      <a:pt x="0" y="226"/>
                    </a:lnTo>
                    <a:cubicBezTo>
                      <a:pt x="14" y="149"/>
                      <a:pt x="23" y="76"/>
                      <a:pt x="28" y="0"/>
                    </a:cubicBezTo>
                    <a:close/>
                  </a:path>
                </a:pathLst>
              </a:custGeom>
              <a:noFill/>
              <a:ln w="25400" cap="flat">
                <a:solidFill>
                  <a:schemeClr val="bg1"/>
                </a:solidFill>
                <a:prstDash val="solid"/>
                <a:round/>
              </a:ln>
            </p:spPr>
            <p:txBody>
              <a:bodyPr vert="horz" wrap="none" lIns="10080" tIns="10080" rIns="10080" bIns="1008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87" name="Freeform 86">
                <a:extLst>
                  <a:ext uri="{FF2B5EF4-FFF2-40B4-BE49-F238E27FC236}">
                    <a16:creationId xmlns:a16="http://schemas.microsoft.com/office/drawing/2014/main" xmlns="" id="{96CF6C6F-8721-7B49-A563-E5CFFAEDDA5C}"/>
                  </a:ext>
                </a:extLst>
              </p:cNvPr>
              <p:cNvSpPr/>
              <p:nvPr/>
            </p:nvSpPr>
            <p:spPr>
              <a:xfrm>
                <a:off x="4493160" y="4858200"/>
                <a:ext cx="757440" cy="646920"/>
              </a:xfrm>
              <a:custGeom>
                <a:avLst/>
                <a:gdLst/>
                <a:ahLst/>
                <a:cxnLst>
                  <a:cxn ang="3cd4">
                    <a:pos x="hc" y="t"/>
                  </a:cxn>
                  <a:cxn ang="cd2">
                    <a:pos x="l" y="vc"/>
                  </a:cxn>
                  <a:cxn ang="cd4">
                    <a:pos x="hc" y="b"/>
                  </a:cxn>
                  <a:cxn ang="0">
                    <a:pos x="r" y="vc"/>
                  </a:cxn>
                </a:cxnLst>
                <a:rect l="l" t="t" r="r" b="b"/>
                <a:pathLst>
                  <a:path w="2105" h="1798">
                    <a:moveTo>
                      <a:pt x="2105" y="339"/>
                    </a:moveTo>
                    <a:cubicBezTo>
                      <a:pt x="2004" y="867"/>
                      <a:pt x="1789" y="1363"/>
                      <a:pt x="1473" y="1798"/>
                    </a:cubicBezTo>
                    <a:lnTo>
                      <a:pt x="0" y="728"/>
                    </a:lnTo>
                    <a:cubicBezTo>
                      <a:pt x="158" y="511"/>
                      <a:pt x="265" y="263"/>
                      <a:pt x="316" y="0"/>
                    </a:cubicBezTo>
                    <a:close/>
                  </a:path>
                </a:pathLst>
              </a:custGeom>
              <a:solidFill>
                <a:schemeClr val="bg2"/>
              </a:solidFill>
              <a:ln w="25400" cap="flat">
                <a:solidFill>
                  <a:schemeClr val="bg1"/>
                </a:solid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88" name="Freeform 87">
                <a:extLst>
                  <a:ext uri="{FF2B5EF4-FFF2-40B4-BE49-F238E27FC236}">
                    <a16:creationId xmlns:a16="http://schemas.microsoft.com/office/drawing/2014/main" xmlns="" id="{170F94DC-3E08-0E4E-B091-94247022B008}"/>
                  </a:ext>
                </a:extLst>
              </p:cNvPr>
              <p:cNvSpPr/>
              <p:nvPr/>
            </p:nvSpPr>
            <p:spPr>
              <a:xfrm>
                <a:off x="4493160" y="4858200"/>
                <a:ext cx="757440" cy="646920"/>
              </a:xfrm>
              <a:custGeom>
                <a:avLst/>
                <a:gdLst/>
                <a:ahLst/>
                <a:cxnLst>
                  <a:cxn ang="3cd4">
                    <a:pos x="hc" y="t"/>
                  </a:cxn>
                  <a:cxn ang="cd2">
                    <a:pos x="l" y="vc"/>
                  </a:cxn>
                  <a:cxn ang="cd4">
                    <a:pos x="hc" y="b"/>
                  </a:cxn>
                  <a:cxn ang="0">
                    <a:pos x="r" y="vc"/>
                  </a:cxn>
                </a:cxnLst>
                <a:rect l="l" t="t" r="r" b="b"/>
                <a:pathLst>
                  <a:path w="2105" h="1798">
                    <a:moveTo>
                      <a:pt x="2105" y="339"/>
                    </a:moveTo>
                    <a:cubicBezTo>
                      <a:pt x="2004" y="867"/>
                      <a:pt x="1789" y="1363"/>
                      <a:pt x="1473" y="1798"/>
                    </a:cubicBezTo>
                    <a:lnTo>
                      <a:pt x="0" y="728"/>
                    </a:lnTo>
                    <a:cubicBezTo>
                      <a:pt x="158" y="511"/>
                      <a:pt x="265" y="263"/>
                      <a:pt x="316" y="0"/>
                    </a:cubicBezTo>
                    <a:close/>
                  </a:path>
                </a:pathLst>
              </a:custGeom>
              <a:noFill/>
              <a:ln w="25400" cap="flat">
                <a:solidFill>
                  <a:schemeClr val="bg1"/>
                </a:solidFill>
                <a:prstDash val="solid"/>
                <a:round/>
              </a:ln>
            </p:spPr>
            <p:txBody>
              <a:bodyPr vert="horz" wrap="none" lIns="10080" tIns="10080" rIns="10080" bIns="1008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89" name="Freeform 88">
                <a:extLst>
                  <a:ext uri="{FF2B5EF4-FFF2-40B4-BE49-F238E27FC236}">
                    <a16:creationId xmlns:a16="http://schemas.microsoft.com/office/drawing/2014/main" xmlns="" id="{2C767C5F-C065-6947-9881-F6D9D7EF5D3C}"/>
                  </a:ext>
                </a:extLst>
              </p:cNvPr>
              <p:cNvSpPr/>
              <p:nvPr/>
            </p:nvSpPr>
            <p:spPr>
              <a:xfrm>
                <a:off x="2856960" y="5084640"/>
                <a:ext cx="2166120" cy="960480"/>
              </a:xfrm>
              <a:custGeom>
                <a:avLst/>
                <a:gdLst/>
                <a:ahLst/>
                <a:cxnLst>
                  <a:cxn ang="3cd4">
                    <a:pos x="hc" y="t"/>
                  </a:cxn>
                  <a:cxn ang="cd2">
                    <a:pos x="l" y="vc"/>
                  </a:cxn>
                  <a:cxn ang="cd4">
                    <a:pos x="hc" y="b"/>
                  </a:cxn>
                  <a:cxn ang="0">
                    <a:pos x="r" y="vc"/>
                  </a:cxn>
                </a:cxnLst>
                <a:rect l="l" t="t" r="r" b="b"/>
                <a:pathLst>
                  <a:path w="6018" h="2669">
                    <a:moveTo>
                      <a:pt x="6018" y="1168"/>
                    </a:moveTo>
                    <a:cubicBezTo>
                      <a:pt x="4837" y="2796"/>
                      <a:pt x="2559" y="3155"/>
                      <a:pt x="934" y="1972"/>
                    </a:cubicBezTo>
                    <a:cubicBezTo>
                      <a:pt x="561" y="1701"/>
                      <a:pt x="245" y="1366"/>
                      <a:pt x="0" y="976"/>
                    </a:cubicBezTo>
                    <a:lnTo>
                      <a:pt x="1538" y="0"/>
                    </a:lnTo>
                    <a:cubicBezTo>
                      <a:pt x="2077" y="849"/>
                      <a:pt x="3203" y="1100"/>
                      <a:pt x="4049" y="561"/>
                    </a:cubicBezTo>
                    <a:cubicBezTo>
                      <a:pt x="4244" y="437"/>
                      <a:pt x="4411" y="279"/>
                      <a:pt x="4546" y="93"/>
                    </a:cubicBezTo>
                    <a:close/>
                  </a:path>
                </a:pathLst>
              </a:custGeom>
              <a:solidFill>
                <a:schemeClr val="bg2"/>
              </a:solidFill>
              <a:ln w="25400" cap="flat">
                <a:solidFill>
                  <a:schemeClr val="bg1"/>
                </a:solid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90" name="Freeform 89">
                <a:extLst>
                  <a:ext uri="{FF2B5EF4-FFF2-40B4-BE49-F238E27FC236}">
                    <a16:creationId xmlns:a16="http://schemas.microsoft.com/office/drawing/2014/main" xmlns="" id="{F4F0C611-A1E8-3045-B492-4551A57B45C9}"/>
                  </a:ext>
                </a:extLst>
              </p:cNvPr>
              <p:cNvSpPr/>
              <p:nvPr/>
            </p:nvSpPr>
            <p:spPr>
              <a:xfrm>
                <a:off x="2856960" y="5084640"/>
                <a:ext cx="2166120" cy="960480"/>
              </a:xfrm>
              <a:custGeom>
                <a:avLst/>
                <a:gdLst/>
                <a:ahLst/>
                <a:cxnLst>
                  <a:cxn ang="3cd4">
                    <a:pos x="hc" y="t"/>
                  </a:cxn>
                  <a:cxn ang="cd2">
                    <a:pos x="l" y="vc"/>
                  </a:cxn>
                  <a:cxn ang="cd4">
                    <a:pos x="hc" y="b"/>
                  </a:cxn>
                  <a:cxn ang="0">
                    <a:pos x="r" y="vc"/>
                  </a:cxn>
                </a:cxnLst>
                <a:rect l="l" t="t" r="r" b="b"/>
                <a:pathLst>
                  <a:path w="6018" h="2669">
                    <a:moveTo>
                      <a:pt x="6018" y="1168"/>
                    </a:moveTo>
                    <a:cubicBezTo>
                      <a:pt x="4837" y="2796"/>
                      <a:pt x="2559" y="3155"/>
                      <a:pt x="934" y="1972"/>
                    </a:cubicBezTo>
                    <a:cubicBezTo>
                      <a:pt x="561" y="1701"/>
                      <a:pt x="245" y="1366"/>
                      <a:pt x="0" y="976"/>
                    </a:cubicBezTo>
                    <a:lnTo>
                      <a:pt x="1538" y="0"/>
                    </a:lnTo>
                    <a:cubicBezTo>
                      <a:pt x="2077" y="849"/>
                      <a:pt x="3203" y="1100"/>
                      <a:pt x="4049" y="561"/>
                    </a:cubicBezTo>
                    <a:cubicBezTo>
                      <a:pt x="4244" y="437"/>
                      <a:pt x="4411" y="279"/>
                      <a:pt x="4546" y="93"/>
                    </a:cubicBezTo>
                    <a:close/>
                  </a:path>
                </a:pathLst>
              </a:custGeom>
              <a:noFill/>
              <a:ln w="25400" cap="flat">
                <a:solidFill>
                  <a:schemeClr val="bg1"/>
                </a:solidFill>
                <a:prstDash val="solid"/>
                <a:round/>
              </a:ln>
            </p:spPr>
            <p:txBody>
              <a:bodyPr vert="horz" wrap="none" lIns="10080" tIns="10080" rIns="10080" bIns="1008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91" name="Freeform 90">
                <a:extLst>
                  <a:ext uri="{FF2B5EF4-FFF2-40B4-BE49-F238E27FC236}">
                    <a16:creationId xmlns:a16="http://schemas.microsoft.com/office/drawing/2014/main" xmlns="" id="{F8E8A182-7264-044D-9C3A-21E3E30882FD}"/>
                  </a:ext>
                </a:extLst>
              </p:cNvPr>
              <p:cNvSpPr/>
              <p:nvPr/>
            </p:nvSpPr>
            <p:spPr>
              <a:xfrm>
                <a:off x="2652840" y="4176720"/>
                <a:ext cx="757440" cy="1260360"/>
              </a:xfrm>
              <a:custGeom>
                <a:avLst/>
                <a:gdLst/>
                <a:ahLst/>
                <a:cxnLst>
                  <a:cxn ang="3cd4">
                    <a:pos x="hc" y="t"/>
                  </a:cxn>
                  <a:cxn ang="cd2">
                    <a:pos x="l" y="vc"/>
                  </a:cxn>
                  <a:cxn ang="cd4">
                    <a:pos x="hc" y="b"/>
                  </a:cxn>
                  <a:cxn ang="0">
                    <a:pos x="r" y="vc"/>
                  </a:cxn>
                </a:cxnLst>
                <a:rect l="l" t="t" r="r" b="b"/>
                <a:pathLst>
                  <a:path w="2105" h="3502">
                    <a:moveTo>
                      <a:pt x="567" y="3502"/>
                    </a:moveTo>
                    <a:cubicBezTo>
                      <a:pt x="-102" y="2449"/>
                      <a:pt x="-184" y="1129"/>
                      <a:pt x="347" y="0"/>
                    </a:cubicBezTo>
                    <a:lnTo>
                      <a:pt x="1995" y="776"/>
                    </a:lnTo>
                    <a:cubicBezTo>
                      <a:pt x="1730" y="1340"/>
                      <a:pt x="1772" y="2001"/>
                      <a:pt x="2105" y="2526"/>
                    </a:cubicBezTo>
                    <a:close/>
                  </a:path>
                </a:pathLst>
              </a:custGeom>
              <a:solidFill>
                <a:schemeClr val="tx1"/>
              </a:solidFill>
              <a:ln w="25400" cap="flat">
                <a:solidFill>
                  <a:schemeClr val="bg1"/>
                </a:solid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92" name="Freeform 91">
                <a:extLst>
                  <a:ext uri="{FF2B5EF4-FFF2-40B4-BE49-F238E27FC236}">
                    <a16:creationId xmlns:a16="http://schemas.microsoft.com/office/drawing/2014/main" xmlns="" id="{C50DE8D8-F917-3342-9FA3-CF7938A7410A}"/>
                  </a:ext>
                </a:extLst>
              </p:cNvPr>
              <p:cNvSpPr/>
              <p:nvPr/>
            </p:nvSpPr>
            <p:spPr>
              <a:xfrm>
                <a:off x="2652840" y="4176720"/>
                <a:ext cx="757440" cy="1260360"/>
              </a:xfrm>
              <a:custGeom>
                <a:avLst/>
                <a:gdLst/>
                <a:ahLst/>
                <a:cxnLst>
                  <a:cxn ang="3cd4">
                    <a:pos x="hc" y="t"/>
                  </a:cxn>
                  <a:cxn ang="cd2">
                    <a:pos x="l" y="vc"/>
                  </a:cxn>
                  <a:cxn ang="cd4">
                    <a:pos x="hc" y="b"/>
                  </a:cxn>
                  <a:cxn ang="0">
                    <a:pos x="r" y="vc"/>
                  </a:cxn>
                </a:cxnLst>
                <a:rect l="l" t="t" r="r" b="b"/>
                <a:pathLst>
                  <a:path w="2105" h="3502">
                    <a:moveTo>
                      <a:pt x="567" y="3502"/>
                    </a:moveTo>
                    <a:cubicBezTo>
                      <a:pt x="-102" y="2449"/>
                      <a:pt x="-184" y="1129"/>
                      <a:pt x="347" y="0"/>
                    </a:cubicBezTo>
                    <a:lnTo>
                      <a:pt x="1995" y="776"/>
                    </a:lnTo>
                    <a:cubicBezTo>
                      <a:pt x="1730" y="1340"/>
                      <a:pt x="1772" y="2001"/>
                      <a:pt x="2105" y="2526"/>
                    </a:cubicBezTo>
                    <a:close/>
                  </a:path>
                </a:pathLst>
              </a:custGeom>
              <a:noFill/>
              <a:ln w="25400" cap="flat">
                <a:solidFill>
                  <a:schemeClr val="bg1"/>
                </a:solidFill>
                <a:prstDash val="solid"/>
                <a:round/>
              </a:ln>
            </p:spPr>
            <p:txBody>
              <a:bodyPr vert="horz" wrap="none" lIns="10080" tIns="10080" rIns="10080" bIns="1008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93" name="Freeform 92">
                <a:extLst>
                  <a:ext uri="{FF2B5EF4-FFF2-40B4-BE49-F238E27FC236}">
                    <a16:creationId xmlns:a16="http://schemas.microsoft.com/office/drawing/2014/main" xmlns="" id="{41D7D622-8A51-B540-B515-A4CB20182378}"/>
                  </a:ext>
                </a:extLst>
              </p:cNvPr>
              <p:cNvSpPr/>
              <p:nvPr/>
            </p:nvSpPr>
            <p:spPr>
              <a:xfrm>
                <a:off x="2777760" y="3674879"/>
                <a:ext cx="799920" cy="780840"/>
              </a:xfrm>
              <a:custGeom>
                <a:avLst/>
                <a:gdLst/>
                <a:ahLst/>
                <a:cxnLst>
                  <a:cxn ang="3cd4">
                    <a:pos x="hc" y="t"/>
                  </a:cxn>
                  <a:cxn ang="cd2">
                    <a:pos x="l" y="vc"/>
                  </a:cxn>
                  <a:cxn ang="cd4">
                    <a:pos x="hc" y="b"/>
                  </a:cxn>
                  <a:cxn ang="0">
                    <a:pos x="r" y="vc"/>
                  </a:cxn>
                </a:cxnLst>
                <a:rect l="l" t="t" r="r" b="b"/>
                <a:pathLst>
                  <a:path w="2223" h="2170">
                    <a:moveTo>
                      <a:pt x="0" y="1394"/>
                    </a:moveTo>
                    <a:cubicBezTo>
                      <a:pt x="262" y="838"/>
                      <a:pt x="657" y="358"/>
                      <a:pt x="1154" y="0"/>
                    </a:cubicBezTo>
                    <a:lnTo>
                      <a:pt x="2223" y="1473"/>
                    </a:lnTo>
                    <a:cubicBezTo>
                      <a:pt x="1975" y="1653"/>
                      <a:pt x="1778" y="1893"/>
                      <a:pt x="1645" y="2170"/>
                    </a:cubicBezTo>
                    <a:close/>
                  </a:path>
                </a:pathLst>
              </a:custGeom>
              <a:solidFill>
                <a:schemeClr val="tx1"/>
              </a:solidFill>
              <a:ln w="25400" cap="flat">
                <a:solidFill>
                  <a:schemeClr val="bg1"/>
                </a:solid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94" name="Freeform 93">
                <a:extLst>
                  <a:ext uri="{FF2B5EF4-FFF2-40B4-BE49-F238E27FC236}">
                    <a16:creationId xmlns:a16="http://schemas.microsoft.com/office/drawing/2014/main" xmlns="" id="{36003D1F-8F58-6347-8FD7-5192FF441164}"/>
                  </a:ext>
                </a:extLst>
              </p:cNvPr>
              <p:cNvSpPr/>
              <p:nvPr/>
            </p:nvSpPr>
            <p:spPr>
              <a:xfrm>
                <a:off x="2777760" y="3674879"/>
                <a:ext cx="799920" cy="780840"/>
              </a:xfrm>
              <a:custGeom>
                <a:avLst/>
                <a:gdLst/>
                <a:ahLst/>
                <a:cxnLst>
                  <a:cxn ang="3cd4">
                    <a:pos x="hc" y="t"/>
                  </a:cxn>
                  <a:cxn ang="cd2">
                    <a:pos x="l" y="vc"/>
                  </a:cxn>
                  <a:cxn ang="cd4">
                    <a:pos x="hc" y="b"/>
                  </a:cxn>
                  <a:cxn ang="0">
                    <a:pos x="r" y="vc"/>
                  </a:cxn>
                </a:cxnLst>
                <a:rect l="l" t="t" r="r" b="b"/>
                <a:pathLst>
                  <a:path w="2223" h="2170">
                    <a:moveTo>
                      <a:pt x="0" y="1394"/>
                    </a:moveTo>
                    <a:cubicBezTo>
                      <a:pt x="262" y="838"/>
                      <a:pt x="657" y="358"/>
                      <a:pt x="1154" y="0"/>
                    </a:cubicBezTo>
                    <a:lnTo>
                      <a:pt x="2223" y="1473"/>
                    </a:lnTo>
                    <a:cubicBezTo>
                      <a:pt x="1975" y="1653"/>
                      <a:pt x="1778" y="1893"/>
                      <a:pt x="1645" y="2170"/>
                    </a:cubicBezTo>
                    <a:close/>
                  </a:path>
                </a:pathLst>
              </a:custGeom>
              <a:noFill/>
              <a:ln w="25400" cap="flat">
                <a:solidFill>
                  <a:schemeClr val="bg1"/>
                </a:solidFill>
                <a:prstDash val="solid"/>
                <a:round/>
              </a:ln>
            </p:spPr>
            <p:txBody>
              <a:bodyPr vert="horz" wrap="none" lIns="10080" tIns="10080" rIns="10080" bIns="1008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95" name="Freeform 94">
                <a:extLst>
                  <a:ext uri="{FF2B5EF4-FFF2-40B4-BE49-F238E27FC236}">
                    <a16:creationId xmlns:a16="http://schemas.microsoft.com/office/drawing/2014/main" xmlns="" id="{FE04184E-5E3E-C64B-9D59-1808CDD5BAEC}"/>
                  </a:ext>
                </a:extLst>
              </p:cNvPr>
              <p:cNvSpPr/>
              <p:nvPr/>
            </p:nvSpPr>
            <p:spPr>
              <a:xfrm>
                <a:off x="3193200" y="3488040"/>
                <a:ext cx="567360" cy="716760"/>
              </a:xfrm>
              <a:custGeom>
                <a:avLst/>
                <a:gdLst/>
                <a:ahLst/>
                <a:cxnLst>
                  <a:cxn ang="3cd4">
                    <a:pos x="hc" y="t"/>
                  </a:cxn>
                  <a:cxn ang="cd2">
                    <a:pos x="l" y="vc"/>
                  </a:cxn>
                  <a:cxn ang="cd4">
                    <a:pos x="hc" y="b"/>
                  </a:cxn>
                  <a:cxn ang="0">
                    <a:pos x="r" y="vc"/>
                  </a:cxn>
                </a:cxnLst>
                <a:rect l="l" t="t" r="r" b="b"/>
                <a:pathLst>
                  <a:path w="1577" h="1992">
                    <a:moveTo>
                      <a:pt x="0" y="516"/>
                    </a:moveTo>
                    <a:cubicBezTo>
                      <a:pt x="310" y="290"/>
                      <a:pt x="652" y="118"/>
                      <a:pt x="1016" y="0"/>
                    </a:cubicBezTo>
                    <a:lnTo>
                      <a:pt x="1577" y="1732"/>
                    </a:lnTo>
                    <a:cubicBezTo>
                      <a:pt x="1397" y="1792"/>
                      <a:pt x="1225" y="1879"/>
                      <a:pt x="1069" y="1992"/>
                    </a:cubicBezTo>
                    <a:close/>
                  </a:path>
                </a:pathLst>
              </a:custGeom>
              <a:solidFill>
                <a:schemeClr val="accent4"/>
              </a:solidFill>
              <a:ln w="25400" cap="flat">
                <a:solidFill>
                  <a:schemeClr val="bg1"/>
                </a:solid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96" name="Freeform 95">
                <a:extLst>
                  <a:ext uri="{FF2B5EF4-FFF2-40B4-BE49-F238E27FC236}">
                    <a16:creationId xmlns:a16="http://schemas.microsoft.com/office/drawing/2014/main" xmlns="" id="{139DA3CA-6DF3-924C-8DEA-EB7F207B4392}"/>
                  </a:ext>
                </a:extLst>
              </p:cNvPr>
              <p:cNvSpPr/>
              <p:nvPr/>
            </p:nvSpPr>
            <p:spPr>
              <a:xfrm>
                <a:off x="3193200" y="3488040"/>
                <a:ext cx="567360" cy="716760"/>
              </a:xfrm>
              <a:custGeom>
                <a:avLst/>
                <a:gdLst/>
                <a:ahLst/>
                <a:cxnLst>
                  <a:cxn ang="3cd4">
                    <a:pos x="hc" y="t"/>
                  </a:cxn>
                  <a:cxn ang="cd2">
                    <a:pos x="l" y="vc"/>
                  </a:cxn>
                  <a:cxn ang="cd4">
                    <a:pos x="hc" y="b"/>
                  </a:cxn>
                  <a:cxn ang="0">
                    <a:pos x="r" y="vc"/>
                  </a:cxn>
                </a:cxnLst>
                <a:rect l="l" t="t" r="r" b="b"/>
                <a:pathLst>
                  <a:path w="1577" h="1992">
                    <a:moveTo>
                      <a:pt x="0" y="516"/>
                    </a:moveTo>
                    <a:cubicBezTo>
                      <a:pt x="310" y="290"/>
                      <a:pt x="652" y="118"/>
                      <a:pt x="1016" y="0"/>
                    </a:cubicBezTo>
                    <a:lnTo>
                      <a:pt x="1577" y="1732"/>
                    </a:lnTo>
                    <a:cubicBezTo>
                      <a:pt x="1397" y="1792"/>
                      <a:pt x="1225" y="1879"/>
                      <a:pt x="1069" y="1992"/>
                    </a:cubicBezTo>
                    <a:close/>
                  </a:path>
                </a:pathLst>
              </a:custGeom>
              <a:noFill/>
              <a:ln w="25400" cap="flat">
                <a:solidFill>
                  <a:schemeClr val="bg1"/>
                </a:solidFill>
                <a:prstDash val="solid"/>
                <a:round/>
              </a:ln>
            </p:spPr>
            <p:txBody>
              <a:bodyPr vert="horz" wrap="none" lIns="10080" tIns="10080" rIns="10080" bIns="1008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97" name="Freeform 96">
                <a:extLst>
                  <a:ext uri="{FF2B5EF4-FFF2-40B4-BE49-F238E27FC236}">
                    <a16:creationId xmlns:a16="http://schemas.microsoft.com/office/drawing/2014/main" xmlns="" id="{C70E7885-A94D-6744-B2C7-9C2FD5C5BF1F}"/>
                  </a:ext>
                </a:extLst>
              </p:cNvPr>
              <p:cNvSpPr/>
              <p:nvPr/>
            </p:nvSpPr>
            <p:spPr>
              <a:xfrm>
                <a:off x="3558960" y="3423959"/>
                <a:ext cx="405000" cy="687239"/>
              </a:xfrm>
              <a:custGeom>
                <a:avLst/>
                <a:gdLst/>
                <a:ahLst/>
                <a:cxnLst>
                  <a:cxn ang="3cd4">
                    <a:pos x="hc" y="t"/>
                  </a:cxn>
                  <a:cxn ang="cd2">
                    <a:pos x="l" y="vc"/>
                  </a:cxn>
                  <a:cxn ang="cd4">
                    <a:pos x="hc" y="b"/>
                  </a:cxn>
                  <a:cxn ang="0">
                    <a:pos x="r" y="vc"/>
                  </a:cxn>
                </a:cxnLst>
                <a:rect l="l" t="t" r="r" b="b"/>
                <a:pathLst>
                  <a:path w="1126" h="1910">
                    <a:moveTo>
                      <a:pt x="0" y="178"/>
                    </a:moveTo>
                    <a:cubicBezTo>
                      <a:pt x="364" y="59"/>
                      <a:pt x="742" y="0"/>
                      <a:pt x="1126" y="0"/>
                    </a:cubicBezTo>
                    <a:lnTo>
                      <a:pt x="1126" y="1820"/>
                    </a:lnTo>
                    <a:cubicBezTo>
                      <a:pt x="934" y="1820"/>
                      <a:pt x="745" y="1851"/>
                      <a:pt x="564" y="1910"/>
                    </a:cubicBezTo>
                    <a:close/>
                  </a:path>
                </a:pathLst>
              </a:custGeom>
              <a:solidFill>
                <a:schemeClr val="accent4"/>
              </a:solidFill>
              <a:ln w="25400" cap="flat">
                <a:solidFill>
                  <a:schemeClr val="bg1"/>
                </a:solid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98" name="Freeform 97">
                <a:extLst>
                  <a:ext uri="{FF2B5EF4-FFF2-40B4-BE49-F238E27FC236}">
                    <a16:creationId xmlns:a16="http://schemas.microsoft.com/office/drawing/2014/main" xmlns="" id="{5044E95E-CEB4-8A4E-9186-50ACF3949C3E}"/>
                  </a:ext>
                </a:extLst>
              </p:cNvPr>
              <p:cNvSpPr/>
              <p:nvPr/>
            </p:nvSpPr>
            <p:spPr>
              <a:xfrm>
                <a:off x="3558960" y="3423959"/>
                <a:ext cx="405000" cy="687239"/>
              </a:xfrm>
              <a:custGeom>
                <a:avLst/>
                <a:gdLst/>
                <a:ahLst/>
                <a:cxnLst>
                  <a:cxn ang="3cd4">
                    <a:pos x="hc" y="t"/>
                  </a:cxn>
                  <a:cxn ang="cd2">
                    <a:pos x="l" y="vc"/>
                  </a:cxn>
                  <a:cxn ang="cd4">
                    <a:pos x="hc" y="b"/>
                  </a:cxn>
                  <a:cxn ang="0">
                    <a:pos x="r" y="vc"/>
                  </a:cxn>
                </a:cxnLst>
                <a:rect l="l" t="t" r="r" b="b"/>
                <a:pathLst>
                  <a:path w="1126" h="1910">
                    <a:moveTo>
                      <a:pt x="0" y="178"/>
                    </a:moveTo>
                    <a:cubicBezTo>
                      <a:pt x="364" y="59"/>
                      <a:pt x="742" y="0"/>
                      <a:pt x="1126" y="0"/>
                    </a:cubicBezTo>
                    <a:lnTo>
                      <a:pt x="1126" y="1820"/>
                    </a:lnTo>
                    <a:cubicBezTo>
                      <a:pt x="934" y="1820"/>
                      <a:pt x="745" y="1851"/>
                      <a:pt x="564" y="1910"/>
                    </a:cubicBezTo>
                    <a:close/>
                  </a:path>
                </a:pathLst>
              </a:custGeom>
              <a:noFill/>
              <a:ln w="25400" cap="flat">
                <a:solidFill>
                  <a:schemeClr val="bg1"/>
                </a:solidFill>
                <a:prstDash val="solid"/>
                <a:round/>
              </a:ln>
            </p:spPr>
            <p:txBody>
              <a:bodyPr vert="horz" wrap="none" lIns="10080" tIns="10080" rIns="10080" bIns="1008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grpSp>
        <p:sp>
          <p:nvSpPr>
            <p:cNvPr id="47" name="Text Box 11">
              <a:extLst>
                <a:ext uri="{FF2B5EF4-FFF2-40B4-BE49-F238E27FC236}">
                  <a16:creationId xmlns:a16="http://schemas.microsoft.com/office/drawing/2014/main" xmlns="" id="{565088BA-4B3C-6544-86BD-D5E18869C70F}"/>
                </a:ext>
              </a:extLst>
            </p:cNvPr>
            <p:cNvSpPr txBox="1">
              <a:spLocks noChangeArrowheads="1"/>
            </p:cNvSpPr>
            <p:nvPr/>
          </p:nvSpPr>
          <p:spPr bwMode="auto">
            <a:xfrm>
              <a:off x="3500729" y="2610441"/>
              <a:ext cx="1149459" cy="169277"/>
            </a:xfrm>
            <a:prstGeom prst="rect">
              <a:avLst/>
            </a:prstGeom>
            <a:noFill/>
            <a:ln w="9525">
              <a:noFill/>
              <a:miter lim="800000"/>
              <a:headEnd/>
              <a:tailEnd/>
            </a:ln>
            <a:effectLst/>
          </p:spPr>
          <p:txBody>
            <a:bodyPr wrap="square" lIns="0" tIns="0" rIns="0" bIns="0" anchor="ctr">
              <a:spAutoFit/>
            </a:bodyPr>
            <a:lstStyle/>
            <a:p>
              <a:pPr algn="ctr" eaLnBrk="0" hangingPunct="0">
                <a:buSzPct val="90000"/>
                <a:buFont typeface="Wingdings" pitchFamily="2" charset="2"/>
                <a:buNone/>
              </a:pPr>
              <a:r>
                <a:rPr lang="en-US" sz="1100" b="1" dirty="0"/>
                <a:t>Salesforce</a:t>
              </a:r>
            </a:p>
          </p:txBody>
        </p:sp>
        <p:sp>
          <p:nvSpPr>
            <p:cNvPr id="48" name="Text Box 11">
              <a:extLst>
                <a:ext uri="{FF2B5EF4-FFF2-40B4-BE49-F238E27FC236}">
                  <a16:creationId xmlns:a16="http://schemas.microsoft.com/office/drawing/2014/main" xmlns="" id="{5F9A9CB9-5EFC-F440-BD4B-9C2C7B6AEE47}"/>
                </a:ext>
              </a:extLst>
            </p:cNvPr>
            <p:cNvSpPr txBox="1">
              <a:spLocks noChangeArrowheads="1"/>
            </p:cNvSpPr>
            <p:nvPr/>
          </p:nvSpPr>
          <p:spPr bwMode="auto">
            <a:xfrm>
              <a:off x="5463008" y="4397594"/>
              <a:ext cx="1326490" cy="169277"/>
            </a:xfrm>
            <a:prstGeom prst="rect">
              <a:avLst/>
            </a:prstGeom>
            <a:noFill/>
            <a:ln w="9525">
              <a:noFill/>
              <a:miter lim="800000"/>
              <a:headEnd/>
              <a:tailEnd/>
            </a:ln>
            <a:effectLst/>
          </p:spPr>
          <p:txBody>
            <a:bodyPr wrap="square" lIns="0" tIns="0" rIns="0" bIns="0" anchor="ctr">
              <a:spAutoFit/>
            </a:bodyPr>
            <a:lstStyle/>
            <a:p>
              <a:pPr algn="ctr" eaLnBrk="0" hangingPunct="0">
                <a:buSzPct val="90000"/>
                <a:buFont typeface="Wingdings" pitchFamily="2" charset="2"/>
                <a:buNone/>
              </a:pPr>
              <a:r>
                <a:rPr lang="en-US" sz="1100" b="1" dirty="0"/>
                <a:t>Office 365</a:t>
              </a:r>
            </a:p>
          </p:txBody>
        </p:sp>
        <p:sp>
          <p:nvSpPr>
            <p:cNvPr id="49" name="Text Box 11">
              <a:extLst>
                <a:ext uri="{FF2B5EF4-FFF2-40B4-BE49-F238E27FC236}">
                  <a16:creationId xmlns:a16="http://schemas.microsoft.com/office/drawing/2014/main" xmlns="" id="{B22D5327-0008-714D-8ACC-E3C4F19D0916}"/>
                </a:ext>
              </a:extLst>
            </p:cNvPr>
            <p:cNvSpPr txBox="1">
              <a:spLocks noChangeArrowheads="1"/>
            </p:cNvSpPr>
            <p:nvPr/>
          </p:nvSpPr>
          <p:spPr bwMode="auto">
            <a:xfrm>
              <a:off x="7812342" y="2670394"/>
              <a:ext cx="902605" cy="338554"/>
            </a:xfrm>
            <a:prstGeom prst="rect">
              <a:avLst/>
            </a:prstGeom>
            <a:noFill/>
            <a:ln w="9525">
              <a:noFill/>
              <a:miter lim="800000"/>
              <a:headEnd/>
              <a:tailEnd/>
            </a:ln>
            <a:effectLst/>
          </p:spPr>
          <p:txBody>
            <a:bodyPr wrap="square" lIns="0" tIns="0" rIns="0" bIns="0" anchor="ctr">
              <a:spAutoFit/>
            </a:bodyPr>
            <a:lstStyle/>
            <a:p>
              <a:pPr algn="ctr" eaLnBrk="0" hangingPunct="0">
                <a:buSzPct val="90000"/>
                <a:buFont typeface="Wingdings" pitchFamily="2" charset="2"/>
                <a:buNone/>
              </a:pPr>
              <a:r>
                <a:rPr lang="en-US" sz="1100" b="1" dirty="0"/>
                <a:t>Google Docs</a:t>
              </a:r>
            </a:p>
          </p:txBody>
        </p:sp>
        <p:sp>
          <p:nvSpPr>
            <p:cNvPr id="50" name="Text Box 11">
              <a:extLst>
                <a:ext uri="{FF2B5EF4-FFF2-40B4-BE49-F238E27FC236}">
                  <a16:creationId xmlns:a16="http://schemas.microsoft.com/office/drawing/2014/main" xmlns="" id="{6654E7ED-ECF4-EA45-945D-74E70053EEAE}"/>
                </a:ext>
              </a:extLst>
            </p:cNvPr>
            <p:cNvSpPr txBox="1">
              <a:spLocks noChangeArrowheads="1"/>
            </p:cNvSpPr>
            <p:nvPr/>
          </p:nvSpPr>
          <p:spPr bwMode="auto">
            <a:xfrm>
              <a:off x="7800965" y="2536896"/>
              <a:ext cx="505914" cy="169277"/>
            </a:xfrm>
            <a:prstGeom prst="rect">
              <a:avLst/>
            </a:prstGeom>
            <a:noFill/>
            <a:ln w="9525">
              <a:noFill/>
              <a:miter lim="800000"/>
              <a:headEnd/>
              <a:tailEnd/>
            </a:ln>
            <a:effectLst/>
          </p:spPr>
          <p:txBody>
            <a:bodyPr wrap="square" lIns="0" tIns="0" rIns="0" bIns="0" anchor="ctr">
              <a:spAutoFit/>
            </a:bodyPr>
            <a:lstStyle/>
            <a:p>
              <a:pPr algn="ctr" eaLnBrk="0" hangingPunct="0">
                <a:buSzPct val="90000"/>
                <a:buFont typeface="Wingdings" pitchFamily="2" charset="2"/>
                <a:buNone/>
              </a:pPr>
              <a:r>
                <a:rPr lang="en-US" sz="1100" b="1" dirty="0"/>
                <a:t>Slack</a:t>
              </a:r>
            </a:p>
          </p:txBody>
        </p:sp>
        <p:sp>
          <p:nvSpPr>
            <p:cNvPr id="51" name="Text Box 11">
              <a:extLst>
                <a:ext uri="{FF2B5EF4-FFF2-40B4-BE49-F238E27FC236}">
                  <a16:creationId xmlns:a16="http://schemas.microsoft.com/office/drawing/2014/main" xmlns="" id="{DA6F2C87-C8D8-7944-AD71-64550C5444CF}"/>
                </a:ext>
              </a:extLst>
            </p:cNvPr>
            <p:cNvSpPr txBox="1">
              <a:spLocks noChangeArrowheads="1"/>
            </p:cNvSpPr>
            <p:nvPr/>
          </p:nvSpPr>
          <p:spPr bwMode="auto">
            <a:xfrm>
              <a:off x="7612481" y="1745330"/>
              <a:ext cx="468071" cy="169277"/>
            </a:xfrm>
            <a:prstGeom prst="rect">
              <a:avLst/>
            </a:prstGeom>
            <a:noFill/>
            <a:ln w="9525">
              <a:noFill/>
              <a:miter lim="800000"/>
              <a:headEnd/>
              <a:tailEnd/>
            </a:ln>
            <a:effectLst/>
          </p:spPr>
          <p:txBody>
            <a:bodyPr wrap="square" lIns="0" tIns="0" rIns="0" bIns="0" anchor="ctr">
              <a:spAutoFit/>
            </a:bodyPr>
            <a:lstStyle/>
            <a:p>
              <a:pPr algn="ctr" eaLnBrk="0" hangingPunct="0">
                <a:buSzPct val="90000"/>
                <a:buFont typeface="Wingdings" pitchFamily="2" charset="2"/>
                <a:buNone/>
              </a:pPr>
              <a:r>
                <a:rPr lang="en-US" sz="1100" b="1" dirty="0"/>
                <a:t>AWS</a:t>
              </a:r>
            </a:p>
          </p:txBody>
        </p:sp>
        <p:sp>
          <p:nvSpPr>
            <p:cNvPr id="52" name="Text Box 11">
              <a:extLst>
                <a:ext uri="{FF2B5EF4-FFF2-40B4-BE49-F238E27FC236}">
                  <a16:creationId xmlns:a16="http://schemas.microsoft.com/office/drawing/2014/main" xmlns="" id="{0E6DEF65-C39C-6F42-A531-A62145008386}"/>
                </a:ext>
              </a:extLst>
            </p:cNvPr>
            <p:cNvSpPr txBox="1">
              <a:spLocks noChangeArrowheads="1"/>
            </p:cNvSpPr>
            <p:nvPr/>
          </p:nvSpPr>
          <p:spPr bwMode="auto">
            <a:xfrm>
              <a:off x="6290595" y="750400"/>
              <a:ext cx="1045198" cy="169277"/>
            </a:xfrm>
            <a:prstGeom prst="rect">
              <a:avLst/>
            </a:prstGeom>
            <a:noFill/>
            <a:ln w="9525">
              <a:noFill/>
              <a:miter lim="800000"/>
              <a:headEnd/>
              <a:tailEnd/>
            </a:ln>
            <a:effectLst/>
          </p:spPr>
          <p:txBody>
            <a:bodyPr wrap="square" lIns="0" tIns="0" rIns="0" bIns="0" anchor="ctr">
              <a:spAutoFit/>
            </a:bodyPr>
            <a:lstStyle/>
            <a:p>
              <a:pPr algn="ctr" eaLnBrk="0" hangingPunct="0">
                <a:buSzPct val="90000"/>
                <a:buFont typeface="Wingdings" pitchFamily="2" charset="2"/>
                <a:buNone/>
              </a:pPr>
              <a:r>
                <a:rPr lang="en-US" sz="1100" b="1" dirty="0"/>
                <a:t>Custom Apps</a:t>
              </a:r>
            </a:p>
          </p:txBody>
        </p:sp>
        <p:sp>
          <p:nvSpPr>
            <p:cNvPr id="53" name="Text Box 11">
              <a:extLst>
                <a:ext uri="{FF2B5EF4-FFF2-40B4-BE49-F238E27FC236}">
                  <a16:creationId xmlns:a16="http://schemas.microsoft.com/office/drawing/2014/main" xmlns="" id="{93F4DFFB-91BB-D242-A420-978EA0E922CE}"/>
                </a:ext>
              </a:extLst>
            </p:cNvPr>
            <p:cNvSpPr txBox="1">
              <a:spLocks noChangeArrowheads="1"/>
            </p:cNvSpPr>
            <p:nvPr/>
          </p:nvSpPr>
          <p:spPr bwMode="auto">
            <a:xfrm>
              <a:off x="7641021" y="3264482"/>
              <a:ext cx="447581" cy="169277"/>
            </a:xfrm>
            <a:prstGeom prst="rect">
              <a:avLst/>
            </a:prstGeom>
            <a:noFill/>
            <a:ln w="9525">
              <a:noFill/>
              <a:miter lim="800000"/>
              <a:headEnd/>
              <a:tailEnd/>
            </a:ln>
            <a:effectLst/>
          </p:spPr>
          <p:txBody>
            <a:bodyPr wrap="square" lIns="0" tIns="0" rIns="0" bIns="0" anchor="ctr">
              <a:spAutoFit/>
            </a:bodyPr>
            <a:lstStyle/>
            <a:p>
              <a:pPr algn="ctr" eaLnBrk="0" hangingPunct="0">
                <a:buSzPct val="90000"/>
                <a:buFont typeface="Wingdings" pitchFamily="2" charset="2"/>
                <a:buNone/>
              </a:pPr>
              <a:r>
                <a:rPr lang="en-US" sz="1100" b="1" dirty="0"/>
                <a:t>Box</a:t>
              </a:r>
            </a:p>
          </p:txBody>
        </p:sp>
        <p:sp>
          <p:nvSpPr>
            <p:cNvPr id="64" name="Text Box 11">
              <a:extLst>
                <a:ext uri="{FF2B5EF4-FFF2-40B4-BE49-F238E27FC236}">
                  <a16:creationId xmlns:a16="http://schemas.microsoft.com/office/drawing/2014/main" xmlns="" id="{6744FFF3-66EF-5841-BE2A-7ADC3587110D}"/>
                </a:ext>
              </a:extLst>
            </p:cNvPr>
            <p:cNvSpPr txBox="1">
              <a:spLocks noChangeArrowheads="1"/>
            </p:cNvSpPr>
            <p:nvPr/>
          </p:nvSpPr>
          <p:spPr bwMode="auto">
            <a:xfrm>
              <a:off x="4003837" y="1379758"/>
              <a:ext cx="894401" cy="169277"/>
            </a:xfrm>
            <a:prstGeom prst="rect">
              <a:avLst/>
            </a:prstGeom>
            <a:noFill/>
            <a:ln w="9525">
              <a:noFill/>
              <a:miter lim="800000"/>
              <a:headEnd/>
              <a:tailEnd/>
            </a:ln>
            <a:effectLst/>
          </p:spPr>
          <p:txBody>
            <a:bodyPr wrap="square" lIns="0" tIns="0" rIns="0" bIns="0" anchor="ctr">
              <a:spAutoFit/>
            </a:bodyPr>
            <a:lstStyle/>
            <a:p>
              <a:pPr algn="ctr" eaLnBrk="0" hangingPunct="0">
                <a:buSzPct val="90000"/>
                <a:buFont typeface="Wingdings" pitchFamily="2" charset="2"/>
                <a:buNone/>
              </a:pPr>
              <a:r>
                <a:rPr lang="en-US" sz="1100" b="1" dirty="0" err="1"/>
                <a:t>ServiceNow</a:t>
              </a:r>
              <a:endParaRPr lang="en-US" sz="1100" b="1" dirty="0"/>
            </a:p>
          </p:txBody>
        </p:sp>
        <p:sp>
          <p:nvSpPr>
            <p:cNvPr id="67" name="Text Box 11">
              <a:extLst>
                <a:ext uri="{FF2B5EF4-FFF2-40B4-BE49-F238E27FC236}">
                  <a16:creationId xmlns:a16="http://schemas.microsoft.com/office/drawing/2014/main" xmlns="" id="{4A09A975-5C39-7E45-B31C-12A16F797EE3}"/>
                </a:ext>
              </a:extLst>
            </p:cNvPr>
            <p:cNvSpPr txBox="1">
              <a:spLocks noChangeArrowheads="1"/>
            </p:cNvSpPr>
            <p:nvPr/>
          </p:nvSpPr>
          <p:spPr bwMode="auto">
            <a:xfrm>
              <a:off x="4824825" y="704375"/>
              <a:ext cx="671977" cy="507831"/>
            </a:xfrm>
            <a:prstGeom prst="rect">
              <a:avLst/>
            </a:prstGeom>
            <a:noFill/>
            <a:ln w="9525">
              <a:noFill/>
              <a:miter lim="800000"/>
              <a:headEnd/>
              <a:tailEnd/>
            </a:ln>
            <a:effectLst/>
          </p:spPr>
          <p:txBody>
            <a:bodyPr wrap="square" lIns="0" tIns="0" rIns="0" bIns="0" anchor="ctr">
              <a:spAutoFit/>
            </a:bodyPr>
            <a:lstStyle/>
            <a:p>
              <a:pPr algn="ctr" eaLnBrk="0" hangingPunct="0">
                <a:buSzPct val="90000"/>
                <a:buFont typeface="Wingdings" pitchFamily="2" charset="2"/>
                <a:buNone/>
              </a:pPr>
              <a:r>
                <a:rPr lang="en-US" sz="1100" b="1" dirty="0"/>
                <a:t>High-Risk</a:t>
              </a:r>
            </a:p>
            <a:p>
              <a:pPr algn="ctr" eaLnBrk="0" hangingPunct="0">
                <a:buSzPct val="90000"/>
                <a:buFont typeface="Wingdings" pitchFamily="2" charset="2"/>
                <a:buNone/>
              </a:pPr>
              <a:r>
                <a:rPr lang="en-US" sz="1100" b="1" dirty="0"/>
                <a:t>Shadow</a:t>
              </a:r>
            </a:p>
          </p:txBody>
        </p:sp>
        <p:sp>
          <p:nvSpPr>
            <p:cNvPr id="68" name="Text Box 11">
              <a:extLst>
                <a:ext uri="{FF2B5EF4-FFF2-40B4-BE49-F238E27FC236}">
                  <a16:creationId xmlns:a16="http://schemas.microsoft.com/office/drawing/2014/main" xmlns="" id="{979ABCF2-F61A-B943-9594-62AE927FD18C}"/>
                </a:ext>
              </a:extLst>
            </p:cNvPr>
            <p:cNvSpPr txBox="1">
              <a:spLocks noChangeArrowheads="1"/>
            </p:cNvSpPr>
            <p:nvPr/>
          </p:nvSpPr>
          <p:spPr bwMode="auto">
            <a:xfrm>
              <a:off x="5341332" y="472441"/>
              <a:ext cx="983842" cy="507831"/>
            </a:xfrm>
            <a:prstGeom prst="rect">
              <a:avLst/>
            </a:prstGeom>
            <a:noFill/>
            <a:ln w="9525">
              <a:noFill/>
              <a:miter lim="800000"/>
              <a:headEnd/>
              <a:tailEnd/>
            </a:ln>
            <a:effectLst/>
          </p:spPr>
          <p:txBody>
            <a:bodyPr wrap="square" lIns="0" tIns="0" rIns="0" bIns="0" anchor="ctr">
              <a:spAutoFit/>
            </a:bodyPr>
            <a:lstStyle/>
            <a:p>
              <a:pPr algn="ctr" eaLnBrk="0" hangingPunct="0">
                <a:buSzPct val="90000"/>
                <a:buFont typeface="Wingdings" pitchFamily="2" charset="2"/>
                <a:buNone/>
              </a:pPr>
              <a:r>
                <a:rPr lang="en-US" sz="1100" b="1" dirty="0"/>
                <a:t>Med/Low-Risk</a:t>
              </a:r>
            </a:p>
            <a:p>
              <a:pPr algn="ctr" eaLnBrk="0" hangingPunct="0">
                <a:buSzPct val="90000"/>
                <a:buFont typeface="Wingdings" pitchFamily="2" charset="2"/>
                <a:buNone/>
              </a:pPr>
              <a:r>
                <a:rPr lang="en-US" sz="1100" b="1" dirty="0"/>
                <a:t>Shadow</a:t>
              </a:r>
            </a:p>
          </p:txBody>
        </p:sp>
        <p:sp>
          <p:nvSpPr>
            <p:cNvPr id="69" name="Rectangle 68">
              <a:extLst>
                <a:ext uri="{FF2B5EF4-FFF2-40B4-BE49-F238E27FC236}">
                  <a16:creationId xmlns:a16="http://schemas.microsoft.com/office/drawing/2014/main" xmlns="" id="{B41905DA-B97D-EF47-800C-AE28C84ACB56}"/>
                </a:ext>
              </a:extLst>
            </p:cNvPr>
            <p:cNvSpPr/>
            <p:nvPr/>
          </p:nvSpPr>
          <p:spPr>
            <a:xfrm>
              <a:off x="5824728" y="3690574"/>
              <a:ext cx="603050" cy="338554"/>
            </a:xfrm>
            <a:prstGeom prst="rect">
              <a:avLst/>
            </a:prstGeom>
          </p:spPr>
          <p:txBody>
            <a:bodyPr wrap="none">
              <a:spAutoFit/>
            </a:bodyPr>
            <a:lstStyle/>
            <a:p>
              <a:pPr algn="ctr"/>
              <a:r>
                <a:rPr lang="en-US" sz="1600" b="1" dirty="0">
                  <a:solidFill>
                    <a:schemeClr val="bg1"/>
                  </a:solidFill>
                </a:rPr>
                <a:t>31%</a:t>
              </a:r>
              <a:endParaRPr lang="en-US" sz="1600" b="1" dirty="0"/>
            </a:p>
          </p:txBody>
        </p:sp>
        <p:sp>
          <p:nvSpPr>
            <p:cNvPr id="70" name="Rectangle 69">
              <a:extLst>
                <a:ext uri="{FF2B5EF4-FFF2-40B4-BE49-F238E27FC236}">
                  <a16:creationId xmlns:a16="http://schemas.microsoft.com/office/drawing/2014/main" xmlns="" id="{DD303D21-8243-A441-934D-819AF2A2D687}"/>
                </a:ext>
              </a:extLst>
            </p:cNvPr>
            <p:cNvSpPr/>
            <p:nvPr/>
          </p:nvSpPr>
          <p:spPr>
            <a:xfrm>
              <a:off x="6989359" y="1942503"/>
              <a:ext cx="498855" cy="276999"/>
            </a:xfrm>
            <a:prstGeom prst="rect">
              <a:avLst/>
            </a:prstGeom>
          </p:spPr>
          <p:txBody>
            <a:bodyPr wrap="none">
              <a:spAutoFit/>
            </a:bodyPr>
            <a:lstStyle/>
            <a:p>
              <a:pPr algn="ctr"/>
              <a:r>
                <a:rPr lang="en-US" sz="1200" b="1" dirty="0">
                  <a:solidFill>
                    <a:schemeClr val="bg1"/>
                  </a:solidFill>
                </a:rPr>
                <a:t>13%</a:t>
              </a:r>
              <a:endParaRPr lang="en-US" sz="1200" b="1" dirty="0"/>
            </a:p>
          </p:txBody>
        </p:sp>
        <p:sp>
          <p:nvSpPr>
            <p:cNvPr id="71" name="Rectangle 70">
              <a:extLst>
                <a:ext uri="{FF2B5EF4-FFF2-40B4-BE49-F238E27FC236}">
                  <a16:creationId xmlns:a16="http://schemas.microsoft.com/office/drawing/2014/main" xmlns="" id="{4278FEC8-C406-2744-852A-2E0F585007D6}"/>
                </a:ext>
              </a:extLst>
            </p:cNvPr>
            <p:cNvSpPr/>
            <p:nvPr/>
          </p:nvSpPr>
          <p:spPr>
            <a:xfrm>
              <a:off x="6308931" y="1335602"/>
              <a:ext cx="498855" cy="276999"/>
            </a:xfrm>
            <a:prstGeom prst="rect">
              <a:avLst/>
            </a:prstGeom>
          </p:spPr>
          <p:txBody>
            <a:bodyPr wrap="none">
              <a:spAutoFit/>
            </a:bodyPr>
            <a:lstStyle/>
            <a:p>
              <a:pPr algn="ctr"/>
              <a:r>
                <a:rPr lang="en-US" sz="1200" b="1" dirty="0">
                  <a:solidFill>
                    <a:schemeClr val="bg1"/>
                  </a:solidFill>
                </a:rPr>
                <a:t>11%</a:t>
              </a:r>
              <a:endParaRPr lang="en-US" sz="1200" b="1" dirty="0"/>
            </a:p>
          </p:txBody>
        </p:sp>
        <p:sp>
          <p:nvSpPr>
            <p:cNvPr id="72" name="Rectangle 71">
              <a:extLst>
                <a:ext uri="{FF2B5EF4-FFF2-40B4-BE49-F238E27FC236}">
                  <a16:creationId xmlns:a16="http://schemas.microsoft.com/office/drawing/2014/main" xmlns="" id="{6241CEAA-6FC9-AF4E-A007-0B847BBC9290}"/>
                </a:ext>
              </a:extLst>
            </p:cNvPr>
            <p:cNvSpPr/>
            <p:nvPr/>
          </p:nvSpPr>
          <p:spPr>
            <a:xfrm>
              <a:off x="4617814" y="2526284"/>
              <a:ext cx="603050" cy="338554"/>
            </a:xfrm>
            <a:prstGeom prst="rect">
              <a:avLst/>
            </a:prstGeom>
          </p:spPr>
          <p:txBody>
            <a:bodyPr wrap="none">
              <a:spAutoFit/>
            </a:bodyPr>
            <a:lstStyle/>
            <a:p>
              <a:pPr algn="ctr"/>
              <a:r>
                <a:rPr lang="en-US" sz="1600" b="1" dirty="0">
                  <a:solidFill>
                    <a:schemeClr val="bg1"/>
                  </a:solidFill>
                </a:rPr>
                <a:t>16%</a:t>
              </a:r>
              <a:endParaRPr lang="en-US" sz="1600" b="1" dirty="0"/>
            </a:p>
          </p:txBody>
        </p:sp>
        <p:sp>
          <p:nvSpPr>
            <p:cNvPr id="73" name="Rectangle 72">
              <a:extLst>
                <a:ext uri="{FF2B5EF4-FFF2-40B4-BE49-F238E27FC236}">
                  <a16:creationId xmlns:a16="http://schemas.microsoft.com/office/drawing/2014/main" xmlns="" id="{F6F68CDE-C0B5-D941-A67F-253A982AD6CB}"/>
                </a:ext>
              </a:extLst>
            </p:cNvPr>
            <p:cNvSpPr/>
            <p:nvPr/>
          </p:nvSpPr>
          <p:spPr>
            <a:xfrm>
              <a:off x="4994902" y="1705723"/>
              <a:ext cx="391453" cy="261610"/>
            </a:xfrm>
            <a:prstGeom prst="rect">
              <a:avLst/>
            </a:prstGeom>
          </p:spPr>
          <p:txBody>
            <a:bodyPr wrap="none">
              <a:spAutoFit/>
            </a:bodyPr>
            <a:lstStyle/>
            <a:p>
              <a:pPr algn="ctr"/>
              <a:r>
                <a:rPr lang="en-US" sz="1100" dirty="0">
                  <a:solidFill>
                    <a:schemeClr val="bg1"/>
                  </a:solidFill>
                </a:rPr>
                <a:t>8%</a:t>
              </a:r>
              <a:endParaRPr lang="en-US" sz="1100" dirty="0"/>
            </a:p>
          </p:txBody>
        </p:sp>
        <p:sp>
          <p:nvSpPr>
            <p:cNvPr id="74" name="Rectangle 73">
              <a:extLst>
                <a:ext uri="{FF2B5EF4-FFF2-40B4-BE49-F238E27FC236}">
                  <a16:creationId xmlns:a16="http://schemas.microsoft.com/office/drawing/2014/main" xmlns="" id="{80AE5FA9-940F-CA49-9AD9-C271EBE0F31D}"/>
                </a:ext>
              </a:extLst>
            </p:cNvPr>
            <p:cNvSpPr/>
            <p:nvPr/>
          </p:nvSpPr>
          <p:spPr>
            <a:xfrm>
              <a:off x="5416243" y="1410225"/>
              <a:ext cx="328936" cy="215444"/>
            </a:xfrm>
            <a:prstGeom prst="rect">
              <a:avLst/>
            </a:prstGeom>
          </p:spPr>
          <p:txBody>
            <a:bodyPr wrap="none">
              <a:spAutoFit/>
            </a:bodyPr>
            <a:lstStyle/>
            <a:p>
              <a:pPr algn="ctr"/>
              <a:r>
                <a:rPr lang="en-US" sz="800" dirty="0">
                  <a:solidFill>
                    <a:schemeClr val="bg1"/>
                  </a:solidFill>
                </a:rPr>
                <a:t>5%</a:t>
              </a:r>
              <a:endParaRPr lang="en-US" sz="800" dirty="0"/>
            </a:p>
          </p:txBody>
        </p:sp>
        <p:sp>
          <p:nvSpPr>
            <p:cNvPr id="75" name="Rectangle 74">
              <a:extLst>
                <a:ext uri="{FF2B5EF4-FFF2-40B4-BE49-F238E27FC236}">
                  <a16:creationId xmlns:a16="http://schemas.microsoft.com/office/drawing/2014/main" xmlns="" id="{A72C9128-E970-894F-B9BF-6E785723EC5C}"/>
                </a:ext>
              </a:extLst>
            </p:cNvPr>
            <p:cNvSpPr/>
            <p:nvPr/>
          </p:nvSpPr>
          <p:spPr>
            <a:xfrm>
              <a:off x="5790910" y="1300440"/>
              <a:ext cx="328936" cy="215444"/>
            </a:xfrm>
            <a:prstGeom prst="rect">
              <a:avLst/>
            </a:prstGeom>
          </p:spPr>
          <p:txBody>
            <a:bodyPr wrap="none">
              <a:spAutoFit/>
            </a:bodyPr>
            <a:lstStyle/>
            <a:p>
              <a:pPr algn="ctr"/>
              <a:r>
                <a:rPr lang="en-US" sz="800" dirty="0">
                  <a:solidFill>
                    <a:schemeClr val="bg1"/>
                  </a:solidFill>
                </a:rPr>
                <a:t>5%</a:t>
              </a:r>
              <a:endParaRPr lang="en-US" sz="800" dirty="0"/>
            </a:p>
          </p:txBody>
        </p:sp>
        <p:sp>
          <p:nvSpPr>
            <p:cNvPr id="76" name="Rectangle 75">
              <a:extLst>
                <a:ext uri="{FF2B5EF4-FFF2-40B4-BE49-F238E27FC236}">
                  <a16:creationId xmlns:a16="http://schemas.microsoft.com/office/drawing/2014/main" xmlns="" id="{A38F7EA9-C9D3-BD41-8C52-2505B13FF7E2}"/>
                </a:ext>
              </a:extLst>
            </p:cNvPr>
            <p:cNvSpPr/>
            <p:nvPr/>
          </p:nvSpPr>
          <p:spPr>
            <a:xfrm>
              <a:off x="7112736" y="3000530"/>
              <a:ext cx="380232" cy="261610"/>
            </a:xfrm>
            <a:prstGeom prst="rect">
              <a:avLst/>
            </a:prstGeom>
          </p:spPr>
          <p:txBody>
            <a:bodyPr wrap="none">
              <a:spAutoFit/>
            </a:bodyPr>
            <a:lstStyle/>
            <a:p>
              <a:pPr algn="ctr"/>
              <a:r>
                <a:rPr lang="en-US" sz="1100" dirty="0">
                  <a:solidFill>
                    <a:schemeClr val="bg1"/>
                  </a:solidFill>
                </a:rPr>
                <a:t>7%</a:t>
              </a:r>
              <a:endParaRPr lang="en-US" sz="1100" dirty="0"/>
            </a:p>
          </p:txBody>
        </p:sp>
        <p:sp>
          <p:nvSpPr>
            <p:cNvPr id="77" name="Rectangle 76">
              <a:extLst>
                <a:ext uri="{FF2B5EF4-FFF2-40B4-BE49-F238E27FC236}">
                  <a16:creationId xmlns:a16="http://schemas.microsoft.com/office/drawing/2014/main" xmlns="" id="{8A4F2E96-9A3A-4A43-9E13-E6FDC7E16B72}"/>
                </a:ext>
              </a:extLst>
            </p:cNvPr>
            <p:cNvSpPr/>
            <p:nvPr/>
          </p:nvSpPr>
          <p:spPr>
            <a:xfrm>
              <a:off x="7263391" y="2680978"/>
              <a:ext cx="328936" cy="215444"/>
            </a:xfrm>
            <a:prstGeom prst="rect">
              <a:avLst/>
            </a:prstGeom>
          </p:spPr>
          <p:txBody>
            <a:bodyPr wrap="none">
              <a:spAutoFit/>
            </a:bodyPr>
            <a:lstStyle/>
            <a:p>
              <a:pPr algn="ctr"/>
              <a:r>
                <a:rPr lang="en-US" sz="800" dirty="0">
                  <a:solidFill>
                    <a:schemeClr val="bg1"/>
                  </a:solidFill>
                </a:rPr>
                <a:t>2%</a:t>
              </a:r>
              <a:endParaRPr lang="en-US" sz="800" dirty="0"/>
            </a:p>
          </p:txBody>
        </p:sp>
        <p:sp>
          <p:nvSpPr>
            <p:cNvPr id="78" name="Rectangle 77">
              <a:extLst>
                <a:ext uri="{FF2B5EF4-FFF2-40B4-BE49-F238E27FC236}">
                  <a16:creationId xmlns:a16="http://schemas.microsoft.com/office/drawing/2014/main" xmlns="" id="{82B70A51-F7A0-654E-A73D-FD94FC1E889A}"/>
                </a:ext>
              </a:extLst>
            </p:cNvPr>
            <p:cNvSpPr/>
            <p:nvPr/>
          </p:nvSpPr>
          <p:spPr>
            <a:xfrm>
              <a:off x="7276056" y="2522173"/>
              <a:ext cx="328936" cy="215444"/>
            </a:xfrm>
            <a:prstGeom prst="rect">
              <a:avLst/>
            </a:prstGeom>
          </p:spPr>
          <p:txBody>
            <a:bodyPr wrap="none">
              <a:spAutoFit/>
            </a:bodyPr>
            <a:lstStyle/>
            <a:p>
              <a:pPr algn="ctr"/>
              <a:r>
                <a:rPr lang="en-US" sz="800" dirty="0">
                  <a:solidFill>
                    <a:schemeClr val="bg1"/>
                  </a:solidFill>
                </a:rPr>
                <a:t>2%</a:t>
              </a:r>
              <a:endParaRPr lang="en-US" sz="800" dirty="0"/>
            </a:p>
          </p:txBody>
        </p:sp>
      </p:grpSp>
      <p:grpSp>
        <p:nvGrpSpPr>
          <p:cNvPr id="55" name="Group 54">
            <a:extLst>
              <a:ext uri="{FF2B5EF4-FFF2-40B4-BE49-F238E27FC236}">
                <a16:creationId xmlns:a16="http://schemas.microsoft.com/office/drawing/2014/main" xmlns="" id="{6D9DBD09-65CC-0045-8B54-07938250807D}"/>
              </a:ext>
            </a:extLst>
          </p:cNvPr>
          <p:cNvGrpSpPr/>
          <p:nvPr/>
        </p:nvGrpSpPr>
        <p:grpSpPr>
          <a:xfrm>
            <a:off x="319423" y="1740191"/>
            <a:ext cx="3089437" cy="495598"/>
            <a:chOff x="6892199" y="160594"/>
            <a:chExt cx="3089437" cy="495598"/>
          </a:xfrm>
        </p:grpSpPr>
        <p:grpSp>
          <p:nvGrpSpPr>
            <p:cNvPr id="56" name="Group 55">
              <a:extLst>
                <a:ext uri="{FF2B5EF4-FFF2-40B4-BE49-F238E27FC236}">
                  <a16:creationId xmlns:a16="http://schemas.microsoft.com/office/drawing/2014/main" xmlns="" id="{954F8DBB-7A21-754D-BF85-51AAFEE25B94}"/>
                </a:ext>
              </a:extLst>
            </p:cNvPr>
            <p:cNvGrpSpPr/>
            <p:nvPr/>
          </p:nvGrpSpPr>
          <p:grpSpPr>
            <a:xfrm>
              <a:off x="6892199" y="160594"/>
              <a:ext cx="3089437" cy="495598"/>
              <a:chOff x="1061335" y="1950110"/>
              <a:chExt cx="4119249" cy="799564"/>
            </a:xfrm>
          </p:grpSpPr>
          <p:sp>
            <p:nvSpPr>
              <p:cNvPr id="60" name="Rectangle 59">
                <a:extLst>
                  <a:ext uri="{FF2B5EF4-FFF2-40B4-BE49-F238E27FC236}">
                    <a16:creationId xmlns:a16="http://schemas.microsoft.com/office/drawing/2014/main" xmlns="" id="{9B331351-3FDE-0240-9F58-743BF413B4E0}"/>
                  </a:ext>
                </a:extLst>
              </p:cNvPr>
              <p:cNvSpPr/>
              <p:nvPr/>
            </p:nvSpPr>
            <p:spPr>
              <a:xfrm>
                <a:off x="1061335" y="1950110"/>
                <a:ext cx="4119249" cy="667100"/>
              </a:xfrm>
              <a:prstGeom prst="rect">
                <a:avLst/>
              </a:prstGeom>
              <a:solidFill>
                <a:schemeClr val="accent1"/>
              </a:solidFill>
              <a:ln w="28575" cap="flat" cmpd="sng" algn="ctr">
                <a:noFill/>
                <a:prstDash val="solid"/>
                <a:miter lim="800000"/>
                <a:headEnd type="none" w="med" len="med"/>
                <a:tailEnd type="none" w="med" len="med"/>
              </a:ln>
              <a:effectLst/>
            </p:spPr>
            <p:txBody>
              <a:bodyPr vert="horz" wrap="square" lIns="68572" tIns="34286" rIns="68572" bIns="34286" numCol="1" rtlCol="0" anchor="ctr" anchorCtr="0" compatLnSpc="1">
                <a:prstTxWarp prst="textNoShape">
                  <a:avLst/>
                </a:prstTxWarp>
                <a:noAutofit/>
              </a:bodyPr>
              <a:lstStyle/>
              <a:p>
                <a:pPr algn="ctr" fontAlgn="base">
                  <a:lnSpc>
                    <a:spcPct val="90000"/>
                  </a:lnSpc>
                  <a:spcAft>
                    <a:spcPct val="0"/>
                  </a:spcAft>
                  <a:buClr>
                    <a:srgbClr val="0090D3"/>
                  </a:buClr>
                  <a:buSzPct val="90000"/>
                </a:pPr>
                <a:r>
                  <a:rPr lang="en-US" sz="2000" b="1" dirty="0">
                    <a:solidFill>
                      <a:srgbClr val="FFFFFF"/>
                    </a:solidFill>
                    <a:ea typeface="Calibri" charset="0"/>
                    <a:cs typeface="Calibri" charset="0"/>
                  </a:rPr>
                  <a:t>Visibility</a:t>
                </a:r>
                <a:endParaRPr lang="en-US" sz="2400" b="1" dirty="0">
                  <a:solidFill>
                    <a:srgbClr val="FFFFFF"/>
                  </a:solidFill>
                  <a:ea typeface="Calibri" charset="0"/>
                  <a:cs typeface="Calibri" charset="0"/>
                </a:endParaRPr>
              </a:p>
            </p:txBody>
          </p:sp>
          <p:grpSp>
            <p:nvGrpSpPr>
              <p:cNvPr id="61" name="Group 60">
                <a:extLst>
                  <a:ext uri="{FF2B5EF4-FFF2-40B4-BE49-F238E27FC236}">
                    <a16:creationId xmlns:a16="http://schemas.microsoft.com/office/drawing/2014/main" xmlns="" id="{D965DA5F-534E-304E-BEDD-4B9F8CD8F409}"/>
                  </a:ext>
                </a:extLst>
              </p:cNvPr>
              <p:cNvGrpSpPr/>
              <p:nvPr/>
            </p:nvGrpSpPr>
            <p:grpSpPr>
              <a:xfrm>
                <a:off x="1300544" y="2082340"/>
                <a:ext cx="725870" cy="667334"/>
                <a:chOff x="6727826" y="4197350"/>
                <a:chExt cx="393700" cy="361951"/>
              </a:xfrm>
            </p:grpSpPr>
            <p:sp>
              <p:nvSpPr>
                <p:cNvPr id="62" name="Freeform 468">
                  <a:extLst>
                    <a:ext uri="{FF2B5EF4-FFF2-40B4-BE49-F238E27FC236}">
                      <a16:creationId xmlns:a16="http://schemas.microsoft.com/office/drawing/2014/main" xmlns="" id="{CA266C35-40CC-1A48-8DFD-64C8780C54D3}"/>
                    </a:ext>
                  </a:extLst>
                </p:cNvPr>
                <p:cNvSpPr>
                  <a:spLocks/>
                </p:cNvSpPr>
                <p:nvPr/>
              </p:nvSpPr>
              <p:spPr bwMode="auto">
                <a:xfrm>
                  <a:off x="7121526" y="4297363"/>
                  <a:ext cx="0" cy="261938"/>
                </a:xfrm>
                <a:custGeom>
                  <a:avLst/>
                  <a:gdLst>
                    <a:gd name="T0" fmla="*/ 0 h 165"/>
                    <a:gd name="T1" fmla="*/ 165 h 165"/>
                    <a:gd name="T2" fmla="*/ 0 h 165"/>
                    <a:gd name="T3" fmla="*/ 0 h 165"/>
                  </a:gdLst>
                  <a:ahLst/>
                  <a:cxnLst>
                    <a:cxn ang="0">
                      <a:pos x="0" y="T0"/>
                    </a:cxn>
                    <a:cxn ang="0">
                      <a:pos x="0" y="T1"/>
                    </a:cxn>
                    <a:cxn ang="0">
                      <a:pos x="0" y="T2"/>
                    </a:cxn>
                    <a:cxn ang="0">
                      <a:pos x="0" y="T3"/>
                    </a:cxn>
                  </a:cxnLst>
                  <a:rect l="0" t="0" r="r" b="b"/>
                  <a:pathLst>
                    <a:path h="165">
                      <a:moveTo>
                        <a:pt x="0" y="0"/>
                      </a:moveTo>
                      <a:lnTo>
                        <a:pt x="0" y="165"/>
                      </a:lnTo>
                      <a:lnTo>
                        <a:pt x="0" y="0"/>
                      </a:lnTo>
                      <a:lnTo>
                        <a:pt x="0" y="0"/>
                      </a:lnTo>
                      <a:close/>
                    </a:path>
                  </a:pathLst>
                </a:custGeom>
                <a:solidFill>
                  <a:srgbClr val="CDCD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63" name="Freeform 469">
                  <a:extLst>
                    <a:ext uri="{FF2B5EF4-FFF2-40B4-BE49-F238E27FC236}">
                      <a16:creationId xmlns:a16="http://schemas.microsoft.com/office/drawing/2014/main" xmlns="" id="{3DB81F40-0CA2-6241-A107-1380791E29EF}"/>
                    </a:ext>
                  </a:extLst>
                </p:cNvPr>
                <p:cNvSpPr>
                  <a:spLocks/>
                </p:cNvSpPr>
                <p:nvPr/>
              </p:nvSpPr>
              <p:spPr bwMode="auto">
                <a:xfrm>
                  <a:off x="7121526" y="4297363"/>
                  <a:ext cx="0" cy="261938"/>
                </a:xfrm>
                <a:custGeom>
                  <a:avLst/>
                  <a:gdLst>
                    <a:gd name="T0" fmla="*/ 0 h 165"/>
                    <a:gd name="T1" fmla="*/ 165 h 165"/>
                    <a:gd name="T2" fmla="*/ 0 h 165"/>
                    <a:gd name="T3" fmla="*/ 0 h 165"/>
                  </a:gdLst>
                  <a:ahLst/>
                  <a:cxnLst>
                    <a:cxn ang="0">
                      <a:pos x="0" y="T0"/>
                    </a:cxn>
                    <a:cxn ang="0">
                      <a:pos x="0" y="T1"/>
                    </a:cxn>
                    <a:cxn ang="0">
                      <a:pos x="0" y="T2"/>
                    </a:cxn>
                    <a:cxn ang="0">
                      <a:pos x="0" y="T3"/>
                    </a:cxn>
                  </a:cxnLst>
                  <a:rect l="0" t="0" r="r" b="b"/>
                  <a:pathLst>
                    <a:path h="165">
                      <a:moveTo>
                        <a:pt x="0" y="0"/>
                      </a:moveTo>
                      <a:lnTo>
                        <a:pt x="0" y="165"/>
                      </a:ln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65" name="Freeform 471">
                  <a:extLst>
                    <a:ext uri="{FF2B5EF4-FFF2-40B4-BE49-F238E27FC236}">
                      <a16:creationId xmlns:a16="http://schemas.microsoft.com/office/drawing/2014/main" xmlns="" id="{7D13E939-C146-EE4B-9AC9-3CE055DA74E4}"/>
                    </a:ext>
                  </a:extLst>
                </p:cNvPr>
                <p:cNvSpPr>
                  <a:spLocks/>
                </p:cNvSpPr>
                <p:nvPr/>
              </p:nvSpPr>
              <p:spPr bwMode="auto">
                <a:xfrm>
                  <a:off x="6727826" y="4197350"/>
                  <a:ext cx="393700" cy="361950"/>
                </a:xfrm>
                <a:custGeom>
                  <a:avLst/>
                  <a:gdLst>
                    <a:gd name="T0" fmla="*/ 185 w 248"/>
                    <a:gd name="T1" fmla="*/ 0 h 228"/>
                    <a:gd name="T2" fmla="*/ 185 w 248"/>
                    <a:gd name="T3" fmla="*/ 129 h 228"/>
                    <a:gd name="T4" fmla="*/ 122 w 248"/>
                    <a:gd name="T5" fmla="*/ 129 h 228"/>
                    <a:gd name="T6" fmla="*/ 122 w 248"/>
                    <a:gd name="T7" fmla="*/ 143 h 228"/>
                    <a:gd name="T8" fmla="*/ 140 w 248"/>
                    <a:gd name="T9" fmla="*/ 143 h 228"/>
                    <a:gd name="T10" fmla="*/ 140 w 248"/>
                    <a:gd name="T11" fmla="*/ 151 h 228"/>
                    <a:gd name="T12" fmla="*/ 45 w 248"/>
                    <a:gd name="T13" fmla="*/ 151 h 228"/>
                    <a:gd name="T14" fmla="*/ 45 w 248"/>
                    <a:gd name="T15" fmla="*/ 143 h 228"/>
                    <a:gd name="T16" fmla="*/ 62 w 248"/>
                    <a:gd name="T17" fmla="*/ 143 h 228"/>
                    <a:gd name="T18" fmla="*/ 62 w 248"/>
                    <a:gd name="T19" fmla="*/ 129 h 228"/>
                    <a:gd name="T20" fmla="*/ 0 w 248"/>
                    <a:gd name="T21" fmla="*/ 129 h 228"/>
                    <a:gd name="T22" fmla="*/ 99 w 248"/>
                    <a:gd name="T23" fmla="*/ 228 h 228"/>
                    <a:gd name="T24" fmla="*/ 248 w 248"/>
                    <a:gd name="T25" fmla="*/ 228 h 228"/>
                    <a:gd name="T26" fmla="*/ 248 w 248"/>
                    <a:gd name="T27" fmla="*/ 63 h 228"/>
                    <a:gd name="T28" fmla="*/ 185 w 248"/>
                    <a:gd name="T29" fmla="*/ 0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8" h="228">
                      <a:moveTo>
                        <a:pt x="185" y="0"/>
                      </a:moveTo>
                      <a:lnTo>
                        <a:pt x="185" y="129"/>
                      </a:lnTo>
                      <a:lnTo>
                        <a:pt x="122" y="129"/>
                      </a:lnTo>
                      <a:lnTo>
                        <a:pt x="122" y="143"/>
                      </a:lnTo>
                      <a:lnTo>
                        <a:pt x="140" y="143"/>
                      </a:lnTo>
                      <a:lnTo>
                        <a:pt x="140" y="151"/>
                      </a:lnTo>
                      <a:lnTo>
                        <a:pt x="45" y="151"/>
                      </a:lnTo>
                      <a:lnTo>
                        <a:pt x="45" y="143"/>
                      </a:lnTo>
                      <a:lnTo>
                        <a:pt x="62" y="143"/>
                      </a:lnTo>
                      <a:lnTo>
                        <a:pt x="62" y="129"/>
                      </a:lnTo>
                      <a:lnTo>
                        <a:pt x="0" y="129"/>
                      </a:lnTo>
                      <a:lnTo>
                        <a:pt x="99" y="228"/>
                      </a:lnTo>
                      <a:lnTo>
                        <a:pt x="248" y="228"/>
                      </a:lnTo>
                      <a:lnTo>
                        <a:pt x="248" y="63"/>
                      </a:lnTo>
                      <a:lnTo>
                        <a:pt x="18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grpSp>
        </p:grpSp>
        <p:grpSp>
          <p:nvGrpSpPr>
            <p:cNvPr id="57" name="Group 56">
              <a:extLst>
                <a:ext uri="{FF2B5EF4-FFF2-40B4-BE49-F238E27FC236}">
                  <a16:creationId xmlns:a16="http://schemas.microsoft.com/office/drawing/2014/main" xmlns="" id="{41225D4F-7F9C-0F48-9000-059DE19604BF}"/>
                </a:ext>
              </a:extLst>
            </p:cNvPr>
            <p:cNvGrpSpPr/>
            <p:nvPr/>
          </p:nvGrpSpPr>
          <p:grpSpPr>
            <a:xfrm>
              <a:off x="7026479" y="240124"/>
              <a:ext cx="428299" cy="255389"/>
              <a:chOff x="589204" y="1660287"/>
              <a:chExt cx="326871" cy="194909"/>
            </a:xfrm>
          </p:grpSpPr>
          <p:sp>
            <p:nvSpPr>
              <p:cNvPr id="58" name="Freeform 20">
                <a:extLst>
                  <a:ext uri="{FF2B5EF4-FFF2-40B4-BE49-F238E27FC236}">
                    <a16:creationId xmlns:a16="http://schemas.microsoft.com/office/drawing/2014/main" xmlns="" id="{A356265E-D7E3-BB4E-808B-DFD2E50A736F}"/>
                  </a:ext>
                </a:extLst>
              </p:cNvPr>
              <p:cNvSpPr>
                <a:spLocks noEditPoints="1"/>
              </p:cNvSpPr>
              <p:nvPr/>
            </p:nvSpPr>
            <p:spPr bwMode="auto">
              <a:xfrm>
                <a:off x="589204" y="1660287"/>
                <a:ext cx="326871" cy="194909"/>
              </a:xfrm>
              <a:custGeom>
                <a:avLst/>
                <a:gdLst>
                  <a:gd name="T0" fmla="*/ 718 w 731"/>
                  <a:gd name="T1" fmla="*/ 206 h 436"/>
                  <a:gd name="T2" fmla="*/ 366 w 731"/>
                  <a:gd name="T3" fmla="*/ 0 h 436"/>
                  <a:gd name="T4" fmla="*/ 366 w 731"/>
                  <a:gd name="T5" fmla="*/ 0 h 436"/>
                  <a:gd name="T6" fmla="*/ 366 w 731"/>
                  <a:gd name="T7" fmla="*/ 0 h 436"/>
                  <a:gd name="T8" fmla="*/ 365 w 731"/>
                  <a:gd name="T9" fmla="*/ 0 h 436"/>
                  <a:gd name="T10" fmla="*/ 365 w 731"/>
                  <a:gd name="T11" fmla="*/ 0 h 436"/>
                  <a:gd name="T12" fmla="*/ 13 w 731"/>
                  <a:gd name="T13" fmla="*/ 206 h 436"/>
                  <a:gd name="T14" fmla="*/ 0 w 731"/>
                  <a:gd name="T15" fmla="*/ 218 h 436"/>
                  <a:gd name="T16" fmla="*/ 13 w 731"/>
                  <a:gd name="T17" fmla="*/ 230 h 436"/>
                  <a:gd name="T18" fmla="*/ 365 w 731"/>
                  <a:gd name="T19" fmla="*/ 436 h 436"/>
                  <a:gd name="T20" fmla="*/ 365 w 731"/>
                  <a:gd name="T21" fmla="*/ 436 h 436"/>
                  <a:gd name="T22" fmla="*/ 365 w 731"/>
                  <a:gd name="T23" fmla="*/ 436 h 436"/>
                  <a:gd name="T24" fmla="*/ 366 w 731"/>
                  <a:gd name="T25" fmla="*/ 436 h 436"/>
                  <a:gd name="T26" fmla="*/ 366 w 731"/>
                  <a:gd name="T27" fmla="*/ 436 h 436"/>
                  <a:gd name="T28" fmla="*/ 718 w 731"/>
                  <a:gd name="T29" fmla="*/ 230 h 436"/>
                  <a:gd name="T30" fmla="*/ 731 w 731"/>
                  <a:gd name="T31" fmla="*/ 218 h 436"/>
                  <a:gd name="T32" fmla="*/ 718 w 731"/>
                  <a:gd name="T33" fmla="*/ 206 h 436"/>
                  <a:gd name="T34" fmla="*/ 365 w 731"/>
                  <a:gd name="T35" fmla="*/ 388 h 436"/>
                  <a:gd name="T36" fmla="*/ 194 w 731"/>
                  <a:gd name="T37" fmla="*/ 218 h 436"/>
                  <a:gd name="T38" fmla="*/ 365 w 731"/>
                  <a:gd name="T39" fmla="*/ 47 h 436"/>
                  <a:gd name="T40" fmla="*/ 535 w 731"/>
                  <a:gd name="T41" fmla="*/ 218 h 436"/>
                  <a:gd name="T42" fmla="*/ 365 w 731"/>
                  <a:gd name="T43" fmla="*/ 388 h 436"/>
                  <a:gd name="T44" fmla="*/ 200 w 731"/>
                  <a:gd name="T45" fmla="*/ 96 h 436"/>
                  <a:gd name="T46" fmla="*/ 159 w 731"/>
                  <a:gd name="T47" fmla="*/ 218 h 436"/>
                  <a:gd name="T48" fmla="*/ 202 w 731"/>
                  <a:gd name="T49" fmla="*/ 342 h 436"/>
                  <a:gd name="T50" fmla="*/ 50 w 731"/>
                  <a:gd name="T51" fmla="*/ 218 h 436"/>
                  <a:gd name="T52" fmla="*/ 200 w 731"/>
                  <a:gd name="T53" fmla="*/ 96 h 436"/>
                  <a:gd name="T54" fmla="*/ 528 w 731"/>
                  <a:gd name="T55" fmla="*/ 341 h 436"/>
                  <a:gd name="T56" fmla="*/ 570 w 731"/>
                  <a:gd name="T57" fmla="*/ 218 h 436"/>
                  <a:gd name="T58" fmla="*/ 534 w 731"/>
                  <a:gd name="T59" fmla="*/ 101 h 436"/>
                  <a:gd name="T60" fmla="*/ 681 w 731"/>
                  <a:gd name="T61" fmla="*/ 218 h 436"/>
                  <a:gd name="T62" fmla="*/ 528 w 731"/>
                  <a:gd name="T63" fmla="*/ 341 h 4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31" h="436">
                    <a:moveTo>
                      <a:pt x="718" y="206"/>
                    </a:moveTo>
                    <a:cubicBezTo>
                      <a:pt x="642" y="130"/>
                      <a:pt x="483" y="2"/>
                      <a:pt x="366" y="0"/>
                    </a:cubicBezTo>
                    <a:cubicBezTo>
                      <a:pt x="366" y="0"/>
                      <a:pt x="366" y="0"/>
                      <a:pt x="366" y="0"/>
                    </a:cubicBezTo>
                    <a:cubicBezTo>
                      <a:pt x="366" y="0"/>
                      <a:pt x="366" y="0"/>
                      <a:pt x="366" y="0"/>
                    </a:cubicBezTo>
                    <a:cubicBezTo>
                      <a:pt x="365" y="0"/>
                      <a:pt x="365" y="0"/>
                      <a:pt x="365" y="0"/>
                    </a:cubicBezTo>
                    <a:cubicBezTo>
                      <a:pt x="365" y="0"/>
                      <a:pt x="365" y="0"/>
                      <a:pt x="365" y="0"/>
                    </a:cubicBezTo>
                    <a:cubicBezTo>
                      <a:pt x="267" y="1"/>
                      <a:pt x="148" y="70"/>
                      <a:pt x="13" y="206"/>
                    </a:cubicBezTo>
                    <a:cubicBezTo>
                      <a:pt x="0" y="218"/>
                      <a:pt x="0" y="218"/>
                      <a:pt x="0" y="218"/>
                    </a:cubicBezTo>
                    <a:cubicBezTo>
                      <a:pt x="13" y="230"/>
                      <a:pt x="13" y="230"/>
                      <a:pt x="13" y="230"/>
                    </a:cubicBezTo>
                    <a:cubicBezTo>
                      <a:pt x="152" y="370"/>
                      <a:pt x="264" y="435"/>
                      <a:pt x="365" y="436"/>
                    </a:cubicBezTo>
                    <a:cubicBezTo>
                      <a:pt x="365" y="436"/>
                      <a:pt x="365" y="436"/>
                      <a:pt x="365" y="436"/>
                    </a:cubicBezTo>
                    <a:cubicBezTo>
                      <a:pt x="365" y="436"/>
                      <a:pt x="365" y="436"/>
                      <a:pt x="365" y="436"/>
                    </a:cubicBezTo>
                    <a:cubicBezTo>
                      <a:pt x="366" y="436"/>
                      <a:pt x="366" y="436"/>
                      <a:pt x="366" y="436"/>
                    </a:cubicBezTo>
                    <a:cubicBezTo>
                      <a:pt x="366" y="436"/>
                      <a:pt x="366" y="436"/>
                      <a:pt x="366" y="436"/>
                    </a:cubicBezTo>
                    <a:cubicBezTo>
                      <a:pt x="495" y="435"/>
                      <a:pt x="642" y="307"/>
                      <a:pt x="718" y="230"/>
                    </a:cubicBezTo>
                    <a:cubicBezTo>
                      <a:pt x="731" y="218"/>
                      <a:pt x="731" y="218"/>
                      <a:pt x="731" y="218"/>
                    </a:cubicBezTo>
                    <a:lnTo>
                      <a:pt x="718" y="206"/>
                    </a:lnTo>
                    <a:close/>
                    <a:moveTo>
                      <a:pt x="365" y="388"/>
                    </a:moveTo>
                    <a:cubicBezTo>
                      <a:pt x="271" y="388"/>
                      <a:pt x="194" y="312"/>
                      <a:pt x="194" y="218"/>
                    </a:cubicBezTo>
                    <a:cubicBezTo>
                      <a:pt x="194" y="124"/>
                      <a:pt x="271" y="47"/>
                      <a:pt x="365" y="47"/>
                    </a:cubicBezTo>
                    <a:cubicBezTo>
                      <a:pt x="459" y="47"/>
                      <a:pt x="535" y="124"/>
                      <a:pt x="535" y="218"/>
                    </a:cubicBezTo>
                    <a:cubicBezTo>
                      <a:pt x="535" y="312"/>
                      <a:pt x="459" y="388"/>
                      <a:pt x="365" y="388"/>
                    </a:cubicBezTo>
                    <a:close/>
                    <a:moveTo>
                      <a:pt x="200" y="96"/>
                    </a:moveTo>
                    <a:cubicBezTo>
                      <a:pt x="174" y="130"/>
                      <a:pt x="159" y="172"/>
                      <a:pt x="159" y="218"/>
                    </a:cubicBezTo>
                    <a:cubicBezTo>
                      <a:pt x="159" y="265"/>
                      <a:pt x="175" y="308"/>
                      <a:pt x="202" y="342"/>
                    </a:cubicBezTo>
                    <a:cubicBezTo>
                      <a:pt x="155" y="313"/>
                      <a:pt x="105" y="272"/>
                      <a:pt x="50" y="218"/>
                    </a:cubicBezTo>
                    <a:cubicBezTo>
                      <a:pt x="103" y="166"/>
                      <a:pt x="153" y="126"/>
                      <a:pt x="200" y="96"/>
                    </a:cubicBezTo>
                    <a:close/>
                    <a:moveTo>
                      <a:pt x="528" y="341"/>
                    </a:moveTo>
                    <a:cubicBezTo>
                      <a:pt x="554" y="307"/>
                      <a:pt x="570" y="264"/>
                      <a:pt x="570" y="218"/>
                    </a:cubicBezTo>
                    <a:cubicBezTo>
                      <a:pt x="570" y="174"/>
                      <a:pt x="557" y="134"/>
                      <a:pt x="534" y="101"/>
                    </a:cubicBezTo>
                    <a:cubicBezTo>
                      <a:pt x="586" y="134"/>
                      <a:pt x="638" y="176"/>
                      <a:pt x="681" y="218"/>
                    </a:cubicBezTo>
                    <a:cubicBezTo>
                      <a:pt x="628" y="270"/>
                      <a:pt x="576" y="311"/>
                      <a:pt x="528" y="34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 name="Oval 21">
                <a:extLst>
                  <a:ext uri="{FF2B5EF4-FFF2-40B4-BE49-F238E27FC236}">
                    <a16:creationId xmlns:a16="http://schemas.microsoft.com/office/drawing/2014/main" xmlns="" id="{8211B558-3007-6C43-B1BF-D20980A8BEF8}"/>
                  </a:ext>
                </a:extLst>
              </p:cNvPr>
              <p:cNvSpPr>
                <a:spLocks noChangeArrowheads="1"/>
              </p:cNvSpPr>
              <p:nvPr/>
            </p:nvSpPr>
            <p:spPr bwMode="auto">
              <a:xfrm>
                <a:off x="716616" y="1721212"/>
                <a:ext cx="73059" cy="72806"/>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Tree>
    <p:extLst>
      <p:ext uri="{BB962C8B-B14F-4D97-AF65-F5344CB8AC3E}">
        <p14:creationId xmlns:p14="http://schemas.microsoft.com/office/powerpoint/2010/main" val="4224045367"/>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xmlns="" id="{2693A45E-A69B-7F48-A8F2-F0F713C0A0E3}"/>
              </a:ext>
            </a:extLst>
          </p:cNvPr>
          <p:cNvSpPr>
            <a:spLocks noGrp="1"/>
          </p:cNvSpPr>
          <p:nvPr>
            <p:ph type="title"/>
          </p:nvPr>
        </p:nvSpPr>
        <p:spPr/>
        <p:txBody>
          <a:bodyPr/>
          <a:lstStyle/>
          <a:p>
            <a:r>
              <a:rPr lang="en-US" dirty="0"/>
              <a:t>Q1’19 Awards &amp; Accolades—</a:t>
            </a:r>
            <a:r>
              <a:rPr lang="en-US" b="1" dirty="0">
                <a:solidFill>
                  <a:schemeClr val="bg2"/>
                </a:solidFill>
              </a:rPr>
              <a:t>M</a:t>
            </a:r>
            <a:r>
              <a:rPr lang="en-US" b="1" dirty="0"/>
              <a:t>VISION Cloud</a:t>
            </a:r>
          </a:p>
        </p:txBody>
      </p:sp>
      <p:pic>
        <p:nvPicPr>
          <p:cNvPr id="4" name="Picture 3">
            <a:extLst>
              <a:ext uri="{FF2B5EF4-FFF2-40B4-BE49-F238E27FC236}">
                <a16:creationId xmlns:a16="http://schemas.microsoft.com/office/drawing/2014/main" xmlns="" id="{D5962D4A-60AB-E846-94E9-2B9E85EEB34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20814" y="798057"/>
            <a:ext cx="1350742" cy="1119375"/>
          </a:xfrm>
          <a:prstGeom prst="rect">
            <a:avLst/>
          </a:prstGeom>
        </p:spPr>
      </p:pic>
      <p:sp>
        <p:nvSpPr>
          <p:cNvPr id="11" name="Rectangle 10">
            <a:extLst>
              <a:ext uri="{FF2B5EF4-FFF2-40B4-BE49-F238E27FC236}">
                <a16:creationId xmlns:a16="http://schemas.microsoft.com/office/drawing/2014/main" xmlns="" id="{C26019AF-37DC-0B4E-B843-70FA3F6E4400}"/>
              </a:ext>
            </a:extLst>
          </p:cNvPr>
          <p:cNvSpPr/>
          <p:nvPr/>
        </p:nvSpPr>
        <p:spPr>
          <a:xfrm>
            <a:off x="461554" y="1919715"/>
            <a:ext cx="2067951" cy="507831"/>
          </a:xfrm>
          <a:prstGeom prst="rect">
            <a:avLst/>
          </a:prstGeom>
        </p:spPr>
        <p:txBody>
          <a:bodyPr wrap="square">
            <a:spAutoFit/>
          </a:bodyPr>
          <a:lstStyle/>
          <a:p>
            <a:pPr algn="ctr"/>
            <a:r>
              <a:rPr lang="en-US" sz="900" dirty="0"/>
              <a:t>Trust Award for </a:t>
            </a:r>
            <a:r>
              <a:rPr lang="en-US" sz="900" b="1" dirty="0"/>
              <a:t>Best Cloud Computing Security Solution </a:t>
            </a:r>
          </a:p>
          <a:p>
            <a:pPr algn="ctr"/>
            <a:r>
              <a:rPr lang="en-US" sz="900" b="1" dirty="0">
                <a:solidFill>
                  <a:schemeClr val="bg2"/>
                </a:solidFill>
              </a:rPr>
              <a:t>Mar 2019</a:t>
            </a:r>
            <a:endParaRPr lang="en-US" sz="900" dirty="0">
              <a:solidFill>
                <a:schemeClr val="bg2"/>
              </a:solidFill>
            </a:endParaRPr>
          </a:p>
        </p:txBody>
      </p:sp>
      <p:pic>
        <p:nvPicPr>
          <p:cNvPr id="12" name="Picture 11">
            <a:extLst>
              <a:ext uri="{FF2B5EF4-FFF2-40B4-BE49-F238E27FC236}">
                <a16:creationId xmlns:a16="http://schemas.microsoft.com/office/drawing/2014/main" xmlns="" id="{C132F8E3-39AF-C042-8DE2-0F44AAA24EFF}"/>
              </a:ext>
            </a:extLst>
          </p:cNvPr>
          <p:cNvPicPr>
            <a:picLocks noChangeAspect="1"/>
          </p:cNvPicPr>
          <p:nvPr/>
        </p:nvPicPr>
        <p:blipFill>
          <a:blip r:embed="rId4"/>
          <a:stretch>
            <a:fillRect/>
          </a:stretch>
        </p:blipFill>
        <p:spPr>
          <a:xfrm>
            <a:off x="641004" y="1128545"/>
            <a:ext cx="1709050" cy="458399"/>
          </a:xfrm>
          <a:prstGeom prst="rect">
            <a:avLst/>
          </a:prstGeom>
        </p:spPr>
      </p:pic>
      <p:pic>
        <p:nvPicPr>
          <p:cNvPr id="15" name="Picture 14">
            <a:extLst>
              <a:ext uri="{FF2B5EF4-FFF2-40B4-BE49-F238E27FC236}">
                <a16:creationId xmlns:a16="http://schemas.microsoft.com/office/drawing/2014/main" xmlns="" id="{2601EBD1-8FA7-0F44-9B2E-0C1D8FB5D965}"/>
              </a:ext>
            </a:extLst>
          </p:cNvPr>
          <p:cNvPicPr>
            <a:picLocks noChangeAspect="1"/>
          </p:cNvPicPr>
          <p:nvPr/>
        </p:nvPicPr>
        <p:blipFill>
          <a:blip r:embed="rId5"/>
          <a:stretch>
            <a:fillRect/>
          </a:stretch>
        </p:blipFill>
        <p:spPr>
          <a:xfrm>
            <a:off x="1109766" y="3153459"/>
            <a:ext cx="771525" cy="1066800"/>
          </a:xfrm>
          <a:prstGeom prst="rect">
            <a:avLst/>
          </a:prstGeom>
        </p:spPr>
      </p:pic>
      <p:sp>
        <p:nvSpPr>
          <p:cNvPr id="17" name="Rectangle 16">
            <a:extLst>
              <a:ext uri="{FF2B5EF4-FFF2-40B4-BE49-F238E27FC236}">
                <a16:creationId xmlns:a16="http://schemas.microsoft.com/office/drawing/2014/main" xmlns="" id="{589B993D-B9BE-A948-8138-284016557459}"/>
              </a:ext>
            </a:extLst>
          </p:cNvPr>
          <p:cNvSpPr/>
          <p:nvPr/>
        </p:nvSpPr>
        <p:spPr>
          <a:xfrm>
            <a:off x="683119" y="4441394"/>
            <a:ext cx="1624820" cy="485598"/>
          </a:xfrm>
          <a:prstGeom prst="rect">
            <a:avLst/>
          </a:prstGeom>
        </p:spPr>
        <p:txBody>
          <a:bodyPr wrap="square">
            <a:spAutoFit/>
          </a:bodyPr>
          <a:lstStyle/>
          <a:p>
            <a:pPr algn="ctr"/>
            <a:r>
              <a:rPr lang="en-US" sz="900" dirty="0"/>
              <a:t>Cybersecurity Excellence for Cloud Security</a:t>
            </a:r>
            <a:endParaRPr lang="en-US" sz="900" b="1" dirty="0"/>
          </a:p>
          <a:p>
            <a:pPr algn="ctr"/>
            <a:r>
              <a:rPr lang="en-US" sz="900" b="1" dirty="0">
                <a:solidFill>
                  <a:schemeClr val="bg2"/>
                </a:solidFill>
              </a:rPr>
              <a:t>Feb 2019</a:t>
            </a:r>
            <a:endParaRPr lang="en-US" sz="900" dirty="0">
              <a:solidFill>
                <a:schemeClr val="bg2"/>
              </a:solidFill>
            </a:endParaRPr>
          </a:p>
        </p:txBody>
      </p:sp>
      <p:sp>
        <p:nvSpPr>
          <p:cNvPr id="19" name="Rectangle 18">
            <a:extLst>
              <a:ext uri="{FF2B5EF4-FFF2-40B4-BE49-F238E27FC236}">
                <a16:creationId xmlns:a16="http://schemas.microsoft.com/office/drawing/2014/main" xmlns="" id="{83B68FEC-002C-5642-9989-29E195985914}"/>
              </a:ext>
            </a:extLst>
          </p:cNvPr>
          <p:cNvSpPr/>
          <p:nvPr/>
        </p:nvSpPr>
        <p:spPr>
          <a:xfrm>
            <a:off x="3629655" y="1919293"/>
            <a:ext cx="1533059" cy="646331"/>
          </a:xfrm>
          <a:prstGeom prst="rect">
            <a:avLst/>
          </a:prstGeom>
        </p:spPr>
        <p:txBody>
          <a:bodyPr wrap="square">
            <a:spAutoFit/>
          </a:bodyPr>
          <a:lstStyle/>
          <a:p>
            <a:pPr algn="ctr"/>
            <a:r>
              <a:rPr lang="en-US" sz="900" dirty="0"/>
              <a:t>INFOSEC</a:t>
            </a:r>
          </a:p>
          <a:p>
            <a:pPr algn="ctr"/>
            <a:r>
              <a:rPr lang="en-US" sz="900" dirty="0"/>
              <a:t>Rajiv—Next Gen Security Expert of the Year</a:t>
            </a:r>
          </a:p>
          <a:p>
            <a:pPr algn="ctr"/>
            <a:r>
              <a:rPr lang="en-US" sz="900" dirty="0"/>
              <a:t> </a:t>
            </a:r>
            <a:r>
              <a:rPr lang="en-US" sz="900" b="1" dirty="0">
                <a:solidFill>
                  <a:schemeClr val="bg2"/>
                </a:solidFill>
              </a:rPr>
              <a:t>Mar 2019</a:t>
            </a:r>
            <a:endParaRPr lang="en-US" sz="900" dirty="0">
              <a:solidFill>
                <a:schemeClr val="bg2"/>
              </a:solidFill>
            </a:endParaRPr>
          </a:p>
        </p:txBody>
      </p:sp>
      <p:pic>
        <p:nvPicPr>
          <p:cNvPr id="23" name="Picture 22">
            <a:extLst>
              <a:ext uri="{FF2B5EF4-FFF2-40B4-BE49-F238E27FC236}">
                <a16:creationId xmlns:a16="http://schemas.microsoft.com/office/drawing/2014/main" xmlns="" id="{C6098714-CF68-044C-B4AF-EDDE4DF1662A}"/>
              </a:ext>
            </a:extLst>
          </p:cNvPr>
          <p:cNvPicPr>
            <a:picLocks noChangeAspect="1"/>
          </p:cNvPicPr>
          <p:nvPr/>
        </p:nvPicPr>
        <p:blipFill>
          <a:blip r:embed="rId6"/>
          <a:stretch>
            <a:fillRect/>
          </a:stretch>
        </p:blipFill>
        <p:spPr>
          <a:xfrm>
            <a:off x="4090550" y="2931148"/>
            <a:ext cx="611267" cy="1436267"/>
          </a:xfrm>
          <a:prstGeom prst="rect">
            <a:avLst/>
          </a:prstGeom>
        </p:spPr>
      </p:pic>
      <p:sp>
        <p:nvSpPr>
          <p:cNvPr id="25" name="Rectangle 24">
            <a:extLst>
              <a:ext uri="{FF2B5EF4-FFF2-40B4-BE49-F238E27FC236}">
                <a16:creationId xmlns:a16="http://schemas.microsoft.com/office/drawing/2014/main" xmlns="" id="{1E6393BC-27A3-464E-9003-90D7733EF8F4}"/>
              </a:ext>
            </a:extLst>
          </p:cNvPr>
          <p:cNvSpPr/>
          <p:nvPr/>
        </p:nvSpPr>
        <p:spPr>
          <a:xfrm>
            <a:off x="4038591" y="4441394"/>
            <a:ext cx="715184" cy="369332"/>
          </a:xfrm>
          <a:prstGeom prst="rect">
            <a:avLst/>
          </a:prstGeom>
        </p:spPr>
        <p:txBody>
          <a:bodyPr wrap="square">
            <a:spAutoFit/>
          </a:bodyPr>
          <a:lstStyle/>
          <a:p>
            <a:pPr algn="ctr"/>
            <a:r>
              <a:rPr lang="en-US" sz="900" dirty="0"/>
              <a:t>CRN</a:t>
            </a:r>
          </a:p>
          <a:p>
            <a:pPr algn="ctr"/>
            <a:r>
              <a:rPr lang="en-US" sz="900" b="1" dirty="0">
                <a:solidFill>
                  <a:schemeClr val="bg2"/>
                </a:solidFill>
              </a:rPr>
              <a:t>Feb 2019</a:t>
            </a:r>
            <a:endParaRPr lang="en-US" sz="900" dirty="0">
              <a:solidFill>
                <a:schemeClr val="bg2"/>
              </a:solidFill>
            </a:endParaRPr>
          </a:p>
        </p:txBody>
      </p:sp>
      <p:pic>
        <p:nvPicPr>
          <p:cNvPr id="1032" name="Picture 8" descr="1088_CASBVendors">
            <a:extLst>
              <a:ext uri="{FF2B5EF4-FFF2-40B4-BE49-F238E27FC236}">
                <a16:creationId xmlns:a16="http://schemas.microsoft.com/office/drawing/2014/main" xmlns="" id="{5A06DBA4-5B6D-4542-9B7B-3F2022139B0E}"/>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a:stretch/>
        </p:blipFill>
        <p:spPr bwMode="auto">
          <a:xfrm>
            <a:off x="6450157" y="3209775"/>
            <a:ext cx="1538101" cy="979221"/>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8">
            <a:extLst>
              <a:ext uri="{FF2B5EF4-FFF2-40B4-BE49-F238E27FC236}">
                <a16:creationId xmlns:a16="http://schemas.microsoft.com/office/drawing/2014/main" xmlns="" id="{75B3EB5D-3590-C043-8E15-ABE417B61CA1}"/>
              </a:ext>
            </a:extLst>
          </p:cNvPr>
          <p:cNvSpPr/>
          <p:nvPr/>
        </p:nvSpPr>
        <p:spPr>
          <a:xfrm>
            <a:off x="6825856" y="4435691"/>
            <a:ext cx="786702" cy="369332"/>
          </a:xfrm>
          <a:prstGeom prst="rect">
            <a:avLst/>
          </a:prstGeom>
        </p:spPr>
        <p:txBody>
          <a:bodyPr wrap="square">
            <a:spAutoFit/>
          </a:bodyPr>
          <a:lstStyle/>
          <a:p>
            <a:pPr algn="ctr"/>
            <a:r>
              <a:rPr lang="en-US" sz="900" dirty="0" err="1"/>
              <a:t>eWeek</a:t>
            </a:r>
            <a:endParaRPr lang="en-US" sz="900" dirty="0"/>
          </a:p>
          <a:p>
            <a:pPr algn="ctr"/>
            <a:r>
              <a:rPr lang="en-US" sz="900" b="1" dirty="0">
                <a:solidFill>
                  <a:schemeClr val="bg2"/>
                </a:solidFill>
              </a:rPr>
              <a:t>Nov 2018</a:t>
            </a:r>
            <a:endParaRPr lang="en-US" sz="900" dirty="0">
              <a:solidFill>
                <a:schemeClr val="bg2"/>
              </a:solidFill>
            </a:endParaRPr>
          </a:p>
        </p:txBody>
      </p:sp>
      <p:pic>
        <p:nvPicPr>
          <p:cNvPr id="31" name="Picture 30">
            <a:extLst>
              <a:ext uri="{FF2B5EF4-FFF2-40B4-BE49-F238E27FC236}">
                <a16:creationId xmlns:a16="http://schemas.microsoft.com/office/drawing/2014/main" xmlns="" id="{DA10E427-BF6D-D34C-822F-BAC08B42E9EB}"/>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6476945" y="848496"/>
            <a:ext cx="1262937" cy="1018497"/>
          </a:xfrm>
          <a:prstGeom prst="rect">
            <a:avLst/>
          </a:prstGeom>
        </p:spPr>
      </p:pic>
      <p:sp>
        <p:nvSpPr>
          <p:cNvPr id="32" name="Rectangle 31">
            <a:extLst>
              <a:ext uri="{FF2B5EF4-FFF2-40B4-BE49-F238E27FC236}">
                <a16:creationId xmlns:a16="http://schemas.microsoft.com/office/drawing/2014/main" xmlns="" id="{F532A5EF-698D-2E4C-A7D5-0F88980E05AF}"/>
              </a:ext>
            </a:extLst>
          </p:cNvPr>
          <p:cNvSpPr/>
          <p:nvPr/>
        </p:nvSpPr>
        <p:spPr>
          <a:xfrm>
            <a:off x="6791661" y="1917889"/>
            <a:ext cx="786703" cy="369332"/>
          </a:xfrm>
          <a:prstGeom prst="rect">
            <a:avLst/>
          </a:prstGeom>
        </p:spPr>
        <p:txBody>
          <a:bodyPr wrap="square">
            <a:spAutoFit/>
          </a:bodyPr>
          <a:lstStyle/>
          <a:p>
            <a:pPr algn="ctr"/>
            <a:r>
              <a:rPr lang="en-US" sz="900" dirty="0"/>
              <a:t>Gartner</a:t>
            </a:r>
          </a:p>
          <a:p>
            <a:pPr algn="ctr"/>
            <a:r>
              <a:rPr lang="en-US" sz="900" b="1" dirty="0">
                <a:solidFill>
                  <a:schemeClr val="bg2"/>
                </a:solidFill>
              </a:rPr>
              <a:t>Feb 2019</a:t>
            </a:r>
            <a:endParaRPr lang="en-US" sz="900" dirty="0">
              <a:solidFill>
                <a:schemeClr val="bg2"/>
              </a:solidFill>
            </a:endParaRPr>
          </a:p>
        </p:txBody>
      </p:sp>
      <p:cxnSp>
        <p:nvCxnSpPr>
          <p:cNvPr id="30" name="Straight Connector 29">
            <a:extLst>
              <a:ext uri="{FF2B5EF4-FFF2-40B4-BE49-F238E27FC236}">
                <a16:creationId xmlns:a16="http://schemas.microsoft.com/office/drawing/2014/main" xmlns="" id="{04305461-06E7-D649-93D6-9FCE9104F626}"/>
              </a:ext>
            </a:extLst>
          </p:cNvPr>
          <p:cNvCxnSpPr/>
          <p:nvPr/>
        </p:nvCxnSpPr>
        <p:spPr>
          <a:xfrm>
            <a:off x="584644" y="2697010"/>
            <a:ext cx="7974713" cy="0"/>
          </a:xfrm>
          <a:prstGeom prst="line">
            <a:avLst/>
          </a:prstGeom>
          <a:ln>
            <a:solidFill>
              <a:srgbClr val="53565A"/>
            </a:solidFill>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xmlns="" id="{9FF5F01C-3C40-324F-915D-AF01A586F0E1}"/>
              </a:ext>
            </a:extLst>
          </p:cNvPr>
          <p:cNvGrpSpPr/>
          <p:nvPr/>
        </p:nvGrpSpPr>
        <p:grpSpPr>
          <a:xfrm>
            <a:off x="2993721" y="943310"/>
            <a:ext cx="2839233" cy="3914511"/>
            <a:chOff x="2918565" y="874417"/>
            <a:chExt cx="2839233" cy="3914511"/>
          </a:xfrm>
        </p:grpSpPr>
        <p:cxnSp>
          <p:nvCxnSpPr>
            <p:cNvPr id="33" name="Straight Connector 32">
              <a:extLst>
                <a:ext uri="{FF2B5EF4-FFF2-40B4-BE49-F238E27FC236}">
                  <a16:creationId xmlns:a16="http://schemas.microsoft.com/office/drawing/2014/main" xmlns="" id="{95F7A2D9-920A-5D4B-83DB-ABE036E9B39C}"/>
                </a:ext>
              </a:extLst>
            </p:cNvPr>
            <p:cNvCxnSpPr>
              <a:cxnSpLocks/>
            </p:cNvCxnSpPr>
            <p:nvPr/>
          </p:nvCxnSpPr>
          <p:spPr>
            <a:xfrm flipV="1">
              <a:off x="2918565" y="874417"/>
              <a:ext cx="0" cy="3914511"/>
            </a:xfrm>
            <a:prstGeom prst="line">
              <a:avLst/>
            </a:prstGeom>
            <a:ln>
              <a:solidFill>
                <a:srgbClr val="53565A"/>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xmlns="" id="{CA802216-A227-2145-B2AF-344A2E0D5EC9}"/>
                </a:ext>
              </a:extLst>
            </p:cNvPr>
            <p:cNvCxnSpPr>
              <a:cxnSpLocks/>
            </p:cNvCxnSpPr>
            <p:nvPr/>
          </p:nvCxnSpPr>
          <p:spPr>
            <a:xfrm flipV="1">
              <a:off x="5757798" y="874417"/>
              <a:ext cx="0" cy="3914511"/>
            </a:xfrm>
            <a:prstGeom prst="line">
              <a:avLst/>
            </a:prstGeom>
            <a:ln>
              <a:solidFill>
                <a:srgbClr val="53565A"/>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720211762"/>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708F028-0365-B846-9F0A-A2A222BB117E}"/>
              </a:ext>
            </a:extLst>
          </p:cNvPr>
          <p:cNvSpPr>
            <a:spLocks noGrp="1"/>
          </p:cNvSpPr>
          <p:nvPr>
            <p:ph type="title"/>
          </p:nvPr>
        </p:nvSpPr>
        <p:spPr/>
        <p:txBody>
          <a:bodyPr/>
          <a:lstStyle/>
          <a:p>
            <a:r>
              <a:rPr lang="en-US" dirty="0"/>
              <a:t>600+ Customers Including 30% of the Fortune 100</a:t>
            </a:r>
          </a:p>
        </p:txBody>
      </p:sp>
      <p:sp>
        <p:nvSpPr>
          <p:cNvPr id="4" name="Text Placeholder 3">
            <a:extLst>
              <a:ext uri="{FF2B5EF4-FFF2-40B4-BE49-F238E27FC236}">
                <a16:creationId xmlns:a16="http://schemas.microsoft.com/office/drawing/2014/main" xmlns="" id="{26639795-A37C-B54B-B48F-28A2D0B02983}"/>
              </a:ext>
            </a:extLst>
          </p:cNvPr>
          <p:cNvSpPr>
            <a:spLocks noGrp="1"/>
          </p:cNvSpPr>
          <p:nvPr>
            <p:ph type="body" sz="quarter" idx="13"/>
          </p:nvPr>
        </p:nvSpPr>
        <p:spPr/>
        <p:txBody>
          <a:bodyPr/>
          <a:lstStyle/>
          <a:p>
            <a:endParaRPr lang="en-US"/>
          </a:p>
        </p:txBody>
      </p:sp>
      <p:grpSp>
        <p:nvGrpSpPr>
          <p:cNvPr id="7" name="Group 6">
            <a:extLst>
              <a:ext uri="{FF2B5EF4-FFF2-40B4-BE49-F238E27FC236}">
                <a16:creationId xmlns:a16="http://schemas.microsoft.com/office/drawing/2014/main" xmlns="" id="{F1A7E808-053F-D144-BBE9-0B1B950D3B6B}"/>
              </a:ext>
            </a:extLst>
          </p:cNvPr>
          <p:cNvGrpSpPr/>
          <p:nvPr/>
        </p:nvGrpSpPr>
        <p:grpSpPr>
          <a:xfrm>
            <a:off x="335394" y="1008760"/>
            <a:ext cx="8473214" cy="3550163"/>
            <a:chOff x="281524" y="1345013"/>
            <a:chExt cx="11297619" cy="4733551"/>
          </a:xfrm>
        </p:grpSpPr>
        <p:pic>
          <p:nvPicPr>
            <p:cNvPr id="103" name="Picture 102">
              <a:extLst>
                <a:ext uri="{FF2B5EF4-FFF2-40B4-BE49-F238E27FC236}">
                  <a16:creationId xmlns:a16="http://schemas.microsoft.com/office/drawing/2014/main" xmlns="" id="{ACCC4C43-84A8-014A-9C91-B3A40AA4CBE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935419" y="1345013"/>
              <a:ext cx="484518" cy="484518"/>
            </a:xfrm>
            <a:prstGeom prst="rect">
              <a:avLst/>
            </a:prstGeom>
          </p:spPr>
        </p:pic>
        <p:grpSp>
          <p:nvGrpSpPr>
            <p:cNvPr id="104" name="Group 103">
              <a:extLst>
                <a:ext uri="{FF2B5EF4-FFF2-40B4-BE49-F238E27FC236}">
                  <a16:creationId xmlns:a16="http://schemas.microsoft.com/office/drawing/2014/main" xmlns="" id="{714A2EB5-4ED8-0C4B-AA79-669BC810057A}"/>
                </a:ext>
              </a:extLst>
            </p:cNvPr>
            <p:cNvGrpSpPr>
              <a:grpSpLocks noChangeAspect="1"/>
            </p:cNvGrpSpPr>
            <p:nvPr/>
          </p:nvGrpSpPr>
          <p:grpSpPr>
            <a:xfrm>
              <a:off x="403679" y="1430962"/>
              <a:ext cx="528375" cy="318074"/>
              <a:chOff x="2108519" y="3958920"/>
              <a:chExt cx="3554641" cy="2139840"/>
            </a:xfrm>
          </p:grpSpPr>
          <p:sp>
            <p:nvSpPr>
              <p:cNvPr id="105" name="Freeform: Shape 1">
                <a:extLst>
                  <a:ext uri="{FF2B5EF4-FFF2-40B4-BE49-F238E27FC236}">
                    <a16:creationId xmlns:a16="http://schemas.microsoft.com/office/drawing/2014/main" xmlns="" id="{36E36D13-260D-EE4C-9463-EB17DC63DE54}"/>
                  </a:ext>
                </a:extLst>
              </p:cNvPr>
              <p:cNvSpPr/>
              <p:nvPr/>
            </p:nvSpPr>
            <p:spPr>
              <a:xfrm>
                <a:off x="4313160" y="3958920"/>
                <a:ext cx="1350000" cy="1270080"/>
              </a:xfrm>
              <a:custGeom>
                <a:avLst/>
                <a:gdLst/>
                <a:ahLst/>
                <a:cxnLst>
                  <a:cxn ang="3cd4">
                    <a:pos x="hc" y="t"/>
                  </a:cxn>
                  <a:cxn ang="cd2">
                    <a:pos x="l" y="vc"/>
                  </a:cxn>
                  <a:cxn ang="cd4">
                    <a:pos x="hc" y="b"/>
                  </a:cxn>
                  <a:cxn ang="0">
                    <a:pos x="r" y="vc"/>
                  </a:cxn>
                </a:cxnLst>
                <a:rect l="l" t="t" r="r" b="b"/>
                <a:pathLst>
                  <a:path w="3751" h="3529">
                    <a:moveTo>
                      <a:pt x="3704" y="231"/>
                    </a:moveTo>
                    <a:cubicBezTo>
                      <a:pt x="3415" y="-261"/>
                      <a:pt x="1895" y="60"/>
                      <a:pt x="0" y="927"/>
                    </a:cubicBezTo>
                    <a:cubicBezTo>
                      <a:pt x="96" y="1002"/>
                      <a:pt x="192" y="1088"/>
                      <a:pt x="267" y="1174"/>
                    </a:cubicBezTo>
                    <a:cubicBezTo>
                      <a:pt x="1723" y="553"/>
                      <a:pt x="2848" y="360"/>
                      <a:pt x="3083" y="767"/>
                    </a:cubicBezTo>
                    <a:cubicBezTo>
                      <a:pt x="3351" y="1227"/>
                      <a:pt x="2291" y="2373"/>
                      <a:pt x="588" y="3508"/>
                    </a:cubicBezTo>
                    <a:lnTo>
                      <a:pt x="610" y="3529"/>
                    </a:lnTo>
                    <a:cubicBezTo>
                      <a:pt x="2687" y="2180"/>
                      <a:pt x="4025" y="788"/>
                      <a:pt x="3704" y="231"/>
                    </a:cubicBezTo>
                    <a:close/>
                  </a:path>
                </a:pathLst>
              </a:custGeom>
              <a:solidFill>
                <a:srgbClr val="0A357E"/>
              </a:solidFill>
              <a:ln cap="flat">
                <a:noFill/>
                <a:prstDash val="solid"/>
              </a:ln>
            </p:spPr>
            <p:txBody>
              <a:bodyPr vert="horz" wrap="none" lIns="67500" tIns="33750" rIns="67500" bIns="33750" anchor="ctr" anchorCtr="1" compatLnSpc="0"/>
              <a:lstStyle/>
              <a:p>
                <a:pPr hangingPunct="0"/>
                <a:endParaRPr lang="en-US" sz="1350">
                  <a:latin typeface="Arial" pitchFamily="18"/>
                  <a:ea typeface="Arial Unicode MS" pitchFamily="2"/>
                  <a:cs typeface="Arial Unicode MS" pitchFamily="2"/>
                </a:endParaRPr>
              </a:p>
            </p:txBody>
          </p:sp>
          <p:sp>
            <p:nvSpPr>
              <p:cNvPr id="106" name="Freeform: Shape 2">
                <a:extLst>
                  <a:ext uri="{FF2B5EF4-FFF2-40B4-BE49-F238E27FC236}">
                    <a16:creationId xmlns:a16="http://schemas.microsoft.com/office/drawing/2014/main" xmlns="" id="{F2C2B6DC-97DF-0A4A-92FB-E0DB5638195F}"/>
                  </a:ext>
                </a:extLst>
              </p:cNvPr>
              <p:cNvSpPr/>
              <p:nvPr/>
            </p:nvSpPr>
            <p:spPr>
              <a:xfrm>
                <a:off x="2215080" y="5387040"/>
                <a:ext cx="956520" cy="711720"/>
              </a:xfrm>
              <a:custGeom>
                <a:avLst/>
                <a:gdLst/>
                <a:ahLst/>
                <a:cxnLst>
                  <a:cxn ang="3cd4">
                    <a:pos x="hc" y="t"/>
                  </a:cxn>
                  <a:cxn ang="cd2">
                    <a:pos x="l" y="vc"/>
                  </a:cxn>
                  <a:cxn ang="cd4">
                    <a:pos x="hc" y="b"/>
                  </a:cxn>
                  <a:cxn ang="0">
                    <a:pos x="r" y="vc"/>
                  </a:cxn>
                </a:cxnLst>
                <a:rect l="l" t="t" r="r" b="b"/>
                <a:pathLst>
                  <a:path w="2658" h="1978">
                    <a:moveTo>
                      <a:pt x="561" y="1617"/>
                    </a:moveTo>
                    <a:cubicBezTo>
                      <a:pt x="400" y="1327"/>
                      <a:pt x="742" y="781"/>
                      <a:pt x="1427" y="128"/>
                    </a:cubicBezTo>
                    <a:cubicBezTo>
                      <a:pt x="1374" y="118"/>
                      <a:pt x="1320" y="96"/>
                      <a:pt x="1267" y="75"/>
                    </a:cubicBezTo>
                    <a:cubicBezTo>
                      <a:pt x="1256" y="75"/>
                      <a:pt x="1256" y="64"/>
                      <a:pt x="1256" y="64"/>
                    </a:cubicBezTo>
                    <a:cubicBezTo>
                      <a:pt x="1202" y="43"/>
                      <a:pt x="1149" y="21"/>
                      <a:pt x="1095" y="0"/>
                    </a:cubicBezTo>
                    <a:cubicBezTo>
                      <a:pt x="272" y="760"/>
                      <a:pt x="-146" y="1402"/>
                      <a:pt x="47" y="1745"/>
                    </a:cubicBezTo>
                    <a:cubicBezTo>
                      <a:pt x="283" y="2141"/>
                      <a:pt x="1299" y="2013"/>
                      <a:pt x="2658" y="1509"/>
                    </a:cubicBezTo>
                    <a:lnTo>
                      <a:pt x="2648" y="1488"/>
                    </a:lnTo>
                    <a:cubicBezTo>
                      <a:pt x="1556" y="1863"/>
                      <a:pt x="753" y="1938"/>
                      <a:pt x="561" y="1617"/>
                    </a:cubicBezTo>
                    <a:close/>
                  </a:path>
                </a:pathLst>
              </a:custGeom>
              <a:solidFill>
                <a:srgbClr val="0A357E"/>
              </a:solidFill>
              <a:ln cap="flat">
                <a:noFill/>
                <a:prstDash val="solid"/>
              </a:ln>
            </p:spPr>
            <p:txBody>
              <a:bodyPr vert="horz" wrap="none" lIns="67500" tIns="33750" rIns="67500" bIns="33750" anchor="ctr" anchorCtr="1" compatLnSpc="0"/>
              <a:lstStyle/>
              <a:p>
                <a:pPr hangingPunct="0"/>
                <a:endParaRPr lang="en-US" sz="1350">
                  <a:latin typeface="Arial" pitchFamily="18"/>
                  <a:ea typeface="Arial Unicode MS" pitchFamily="2"/>
                  <a:cs typeface="Arial Unicode MS" pitchFamily="2"/>
                </a:endParaRPr>
              </a:p>
            </p:txBody>
          </p:sp>
          <p:sp>
            <p:nvSpPr>
              <p:cNvPr id="107" name="Freeform: Shape 3">
                <a:extLst>
                  <a:ext uri="{FF2B5EF4-FFF2-40B4-BE49-F238E27FC236}">
                    <a16:creationId xmlns:a16="http://schemas.microsoft.com/office/drawing/2014/main" xmlns="" id="{E9C12F6F-2E89-C94A-A24F-BF7D28ADA420}"/>
                  </a:ext>
                </a:extLst>
              </p:cNvPr>
              <p:cNvSpPr/>
              <p:nvPr/>
            </p:nvSpPr>
            <p:spPr>
              <a:xfrm>
                <a:off x="2108519" y="4007520"/>
                <a:ext cx="2477880" cy="1529280"/>
              </a:xfrm>
              <a:custGeom>
                <a:avLst/>
                <a:gdLst/>
                <a:ahLst/>
                <a:cxnLst>
                  <a:cxn ang="3cd4">
                    <a:pos x="hc" y="t"/>
                  </a:cxn>
                  <a:cxn ang="cd2">
                    <a:pos x="l" y="vc"/>
                  </a:cxn>
                  <a:cxn ang="cd4">
                    <a:pos x="hc" y="b"/>
                  </a:cxn>
                  <a:cxn ang="0">
                    <a:pos x="r" y="vc"/>
                  </a:cxn>
                </a:cxnLst>
                <a:rect l="l" t="t" r="r" b="b"/>
                <a:pathLst>
                  <a:path w="6884" h="4249">
                    <a:moveTo>
                      <a:pt x="0" y="2120"/>
                    </a:moveTo>
                    <a:cubicBezTo>
                      <a:pt x="0" y="953"/>
                      <a:pt x="1542" y="0"/>
                      <a:pt x="3437" y="0"/>
                    </a:cubicBezTo>
                    <a:cubicBezTo>
                      <a:pt x="5342" y="0"/>
                      <a:pt x="6884" y="953"/>
                      <a:pt x="6884" y="2120"/>
                    </a:cubicBezTo>
                    <a:cubicBezTo>
                      <a:pt x="6884" y="3297"/>
                      <a:pt x="5342" y="4249"/>
                      <a:pt x="3437" y="4249"/>
                    </a:cubicBezTo>
                    <a:cubicBezTo>
                      <a:pt x="1542" y="4249"/>
                      <a:pt x="0" y="3297"/>
                      <a:pt x="0" y="2120"/>
                    </a:cubicBezTo>
                    <a:close/>
                    <a:moveTo>
                      <a:pt x="1949" y="471"/>
                    </a:moveTo>
                    <a:lnTo>
                      <a:pt x="2602" y="2687"/>
                    </a:lnTo>
                    <a:lnTo>
                      <a:pt x="3287" y="182"/>
                    </a:lnTo>
                    <a:cubicBezTo>
                      <a:pt x="2805" y="204"/>
                      <a:pt x="2345" y="300"/>
                      <a:pt x="1949" y="471"/>
                    </a:cubicBezTo>
                    <a:close/>
                    <a:moveTo>
                      <a:pt x="3255" y="1392"/>
                    </a:moveTo>
                    <a:lnTo>
                      <a:pt x="2902" y="2687"/>
                    </a:lnTo>
                    <a:lnTo>
                      <a:pt x="3619" y="2687"/>
                    </a:lnTo>
                    <a:close/>
                    <a:moveTo>
                      <a:pt x="4272" y="2687"/>
                    </a:moveTo>
                    <a:lnTo>
                      <a:pt x="4893" y="450"/>
                    </a:lnTo>
                    <a:cubicBezTo>
                      <a:pt x="4486" y="289"/>
                      <a:pt x="4026" y="193"/>
                      <a:pt x="3544" y="182"/>
                    </a:cubicBezTo>
                    <a:close/>
                    <a:moveTo>
                      <a:pt x="1938" y="2687"/>
                    </a:moveTo>
                    <a:lnTo>
                      <a:pt x="1585" y="1392"/>
                    </a:lnTo>
                    <a:lnTo>
                      <a:pt x="1232" y="2687"/>
                    </a:lnTo>
                    <a:close/>
                    <a:moveTo>
                      <a:pt x="6017" y="2944"/>
                    </a:moveTo>
                    <a:cubicBezTo>
                      <a:pt x="6188" y="2698"/>
                      <a:pt x="6284" y="2420"/>
                      <a:pt x="6284" y="2120"/>
                    </a:cubicBezTo>
                    <a:cubicBezTo>
                      <a:pt x="6284" y="1552"/>
                      <a:pt x="5931" y="1049"/>
                      <a:pt x="5353" y="685"/>
                    </a:cubicBezTo>
                    <a:close/>
                    <a:moveTo>
                      <a:pt x="5289" y="2687"/>
                    </a:moveTo>
                    <a:lnTo>
                      <a:pt x="4925" y="1392"/>
                    </a:lnTo>
                    <a:lnTo>
                      <a:pt x="4572" y="2687"/>
                    </a:lnTo>
                    <a:close/>
                    <a:moveTo>
                      <a:pt x="5363" y="2944"/>
                    </a:moveTo>
                    <a:lnTo>
                      <a:pt x="4497" y="2944"/>
                    </a:lnTo>
                    <a:lnTo>
                      <a:pt x="4422" y="3222"/>
                    </a:lnTo>
                    <a:lnTo>
                      <a:pt x="4626" y="3885"/>
                    </a:lnTo>
                    <a:cubicBezTo>
                      <a:pt x="4958" y="3789"/>
                      <a:pt x="5256" y="3639"/>
                      <a:pt x="5503" y="3457"/>
                    </a:cubicBezTo>
                    <a:close/>
                    <a:moveTo>
                      <a:pt x="2270" y="3885"/>
                    </a:moveTo>
                    <a:lnTo>
                      <a:pt x="2013" y="2944"/>
                    </a:lnTo>
                    <a:lnTo>
                      <a:pt x="1157" y="2944"/>
                    </a:lnTo>
                    <a:lnTo>
                      <a:pt x="1082" y="3211"/>
                    </a:lnTo>
                    <a:cubicBezTo>
                      <a:pt x="1381" y="3511"/>
                      <a:pt x="1788" y="3746"/>
                      <a:pt x="2270" y="3896"/>
                    </a:cubicBezTo>
                    <a:close/>
                    <a:moveTo>
                      <a:pt x="3694" y="2944"/>
                    </a:moveTo>
                    <a:lnTo>
                      <a:pt x="2827" y="2944"/>
                    </a:lnTo>
                    <a:lnTo>
                      <a:pt x="2549" y="3971"/>
                    </a:lnTo>
                    <a:cubicBezTo>
                      <a:pt x="2827" y="4035"/>
                      <a:pt x="3127" y="4067"/>
                      <a:pt x="3437" y="4067"/>
                    </a:cubicBezTo>
                    <a:cubicBezTo>
                      <a:pt x="3630" y="4067"/>
                      <a:pt x="3812" y="4057"/>
                      <a:pt x="3994" y="4025"/>
                    </a:cubicBezTo>
                    <a:close/>
                    <a:moveTo>
                      <a:pt x="1467" y="728"/>
                    </a:moveTo>
                    <a:cubicBezTo>
                      <a:pt x="932" y="1081"/>
                      <a:pt x="600" y="1574"/>
                      <a:pt x="600" y="2120"/>
                    </a:cubicBezTo>
                    <a:cubicBezTo>
                      <a:pt x="600" y="2420"/>
                      <a:pt x="696" y="2687"/>
                      <a:pt x="857" y="2934"/>
                    </a:cubicBezTo>
                    <a:close/>
                  </a:path>
                </a:pathLst>
              </a:custGeom>
              <a:solidFill>
                <a:srgbClr val="FD000D"/>
              </a:solidFill>
              <a:ln cap="flat">
                <a:noFill/>
                <a:prstDash val="solid"/>
              </a:ln>
            </p:spPr>
            <p:txBody>
              <a:bodyPr vert="horz" wrap="none" lIns="67500" tIns="33750" rIns="67500" bIns="33750" anchor="ctr" anchorCtr="1" compatLnSpc="0"/>
              <a:lstStyle/>
              <a:p>
                <a:pPr hangingPunct="0"/>
                <a:endParaRPr lang="en-US" sz="1350">
                  <a:latin typeface="Arial" pitchFamily="18"/>
                  <a:ea typeface="Arial Unicode MS" pitchFamily="2"/>
                  <a:cs typeface="Arial Unicode MS" pitchFamily="2"/>
                </a:endParaRPr>
              </a:p>
            </p:txBody>
          </p:sp>
        </p:grpSp>
        <p:sp>
          <p:nvSpPr>
            <p:cNvPr id="109" name="Freeform: Shape 4">
              <a:extLst>
                <a:ext uri="{FF2B5EF4-FFF2-40B4-BE49-F238E27FC236}">
                  <a16:creationId xmlns:a16="http://schemas.microsoft.com/office/drawing/2014/main" xmlns="" id="{957FFCCE-B7C3-C349-9A30-F22CDF86497B}"/>
                </a:ext>
              </a:extLst>
            </p:cNvPr>
            <p:cNvSpPr>
              <a:spLocks noChangeAspect="1"/>
            </p:cNvSpPr>
            <p:nvPr/>
          </p:nvSpPr>
          <p:spPr>
            <a:xfrm>
              <a:off x="1293271" y="1510141"/>
              <a:ext cx="505090" cy="129970"/>
            </a:xfrm>
            <a:custGeom>
              <a:avLst/>
              <a:gdLst/>
              <a:ahLst/>
              <a:cxnLst>
                <a:cxn ang="3cd4">
                  <a:pos x="hc" y="t"/>
                </a:cxn>
                <a:cxn ang="cd2">
                  <a:pos x="l" y="vc"/>
                </a:cxn>
                <a:cxn ang="cd4">
                  <a:pos x="hc" y="b"/>
                </a:cxn>
                <a:cxn ang="0">
                  <a:pos x="r" y="vc"/>
                </a:cxn>
              </a:cxnLst>
              <a:rect l="l" t="t" r="r" b="b"/>
              <a:pathLst>
                <a:path w="5329" h="1372">
                  <a:moveTo>
                    <a:pt x="5241" y="327"/>
                  </a:moveTo>
                  <a:cubicBezTo>
                    <a:pt x="5255" y="327"/>
                    <a:pt x="5264" y="321"/>
                    <a:pt x="5264" y="307"/>
                  </a:cubicBezTo>
                  <a:cubicBezTo>
                    <a:pt x="5264" y="301"/>
                    <a:pt x="5261" y="296"/>
                    <a:pt x="5258" y="293"/>
                  </a:cubicBezTo>
                  <a:cubicBezTo>
                    <a:pt x="5255" y="290"/>
                    <a:pt x="5247" y="287"/>
                    <a:pt x="5238" y="287"/>
                  </a:cubicBezTo>
                  <a:lnTo>
                    <a:pt x="5230" y="287"/>
                  </a:lnTo>
                  <a:lnTo>
                    <a:pt x="5224" y="287"/>
                  </a:lnTo>
                  <a:lnTo>
                    <a:pt x="5224" y="324"/>
                  </a:lnTo>
                  <a:close/>
                  <a:moveTo>
                    <a:pt x="5207" y="276"/>
                  </a:moveTo>
                  <a:lnTo>
                    <a:pt x="5224" y="276"/>
                  </a:lnTo>
                  <a:lnTo>
                    <a:pt x="5238" y="276"/>
                  </a:lnTo>
                  <a:cubicBezTo>
                    <a:pt x="5255" y="276"/>
                    <a:pt x="5267" y="279"/>
                    <a:pt x="5272" y="284"/>
                  </a:cubicBezTo>
                  <a:cubicBezTo>
                    <a:pt x="5278" y="290"/>
                    <a:pt x="5283" y="298"/>
                    <a:pt x="5283" y="307"/>
                  </a:cubicBezTo>
                  <a:cubicBezTo>
                    <a:pt x="5283" y="312"/>
                    <a:pt x="5283" y="315"/>
                    <a:pt x="5281" y="318"/>
                  </a:cubicBezTo>
                  <a:cubicBezTo>
                    <a:pt x="5281" y="321"/>
                    <a:pt x="5278" y="327"/>
                    <a:pt x="5275" y="327"/>
                  </a:cubicBezTo>
                  <a:cubicBezTo>
                    <a:pt x="5272" y="329"/>
                    <a:pt x="5269" y="332"/>
                    <a:pt x="5267" y="332"/>
                  </a:cubicBezTo>
                  <a:cubicBezTo>
                    <a:pt x="5264" y="335"/>
                    <a:pt x="5261" y="335"/>
                    <a:pt x="5258" y="335"/>
                  </a:cubicBezTo>
                  <a:lnTo>
                    <a:pt x="5286" y="380"/>
                  </a:lnTo>
                  <a:cubicBezTo>
                    <a:pt x="5283" y="380"/>
                    <a:pt x="5283" y="383"/>
                    <a:pt x="5281" y="383"/>
                  </a:cubicBezTo>
                  <a:lnTo>
                    <a:pt x="5275" y="383"/>
                  </a:lnTo>
                  <a:cubicBezTo>
                    <a:pt x="5272" y="383"/>
                    <a:pt x="5269" y="383"/>
                    <a:pt x="5267" y="380"/>
                  </a:cubicBezTo>
                  <a:cubicBezTo>
                    <a:pt x="5264" y="380"/>
                    <a:pt x="5261" y="377"/>
                    <a:pt x="5261" y="375"/>
                  </a:cubicBezTo>
                  <a:lnTo>
                    <a:pt x="5238" y="338"/>
                  </a:lnTo>
                  <a:lnTo>
                    <a:pt x="5224" y="338"/>
                  </a:lnTo>
                  <a:lnTo>
                    <a:pt x="5224" y="383"/>
                  </a:lnTo>
                  <a:lnTo>
                    <a:pt x="5207" y="383"/>
                  </a:lnTo>
                  <a:close/>
                  <a:moveTo>
                    <a:pt x="5241" y="408"/>
                  </a:moveTo>
                  <a:cubicBezTo>
                    <a:pt x="5252" y="408"/>
                    <a:pt x="5264" y="406"/>
                    <a:pt x="5272" y="403"/>
                  </a:cubicBezTo>
                  <a:cubicBezTo>
                    <a:pt x="5281" y="397"/>
                    <a:pt x="5289" y="391"/>
                    <a:pt x="5295" y="386"/>
                  </a:cubicBezTo>
                  <a:cubicBezTo>
                    <a:pt x="5300" y="377"/>
                    <a:pt x="5306" y="369"/>
                    <a:pt x="5309" y="360"/>
                  </a:cubicBezTo>
                  <a:cubicBezTo>
                    <a:pt x="5312" y="352"/>
                    <a:pt x="5314" y="340"/>
                    <a:pt x="5314" y="329"/>
                  </a:cubicBezTo>
                  <a:cubicBezTo>
                    <a:pt x="5314" y="317"/>
                    <a:pt x="5312" y="310"/>
                    <a:pt x="5309" y="298"/>
                  </a:cubicBezTo>
                  <a:cubicBezTo>
                    <a:pt x="5306" y="290"/>
                    <a:pt x="5301" y="281"/>
                    <a:pt x="5295" y="273"/>
                  </a:cubicBezTo>
                  <a:cubicBezTo>
                    <a:pt x="5290" y="265"/>
                    <a:pt x="5281" y="259"/>
                    <a:pt x="5272" y="256"/>
                  </a:cubicBezTo>
                  <a:cubicBezTo>
                    <a:pt x="5264" y="250"/>
                    <a:pt x="5252" y="250"/>
                    <a:pt x="5241" y="250"/>
                  </a:cubicBezTo>
                  <a:cubicBezTo>
                    <a:pt x="5230" y="250"/>
                    <a:pt x="5219" y="253"/>
                    <a:pt x="5210" y="256"/>
                  </a:cubicBezTo>
                  <a:cubicBezTo>
                    <a:pt x="5202" y="262"/>
                    <a:pt x="5193" y="267"/>
                    <a:pt x="5188" y="273"/>
                  </a:cubicBezTo>
                  <a:cubicBezTo>
                    <a:pt x="5182" y="281"/>
                    <a:pt x="5176" y="287"/>
                    <a:pt x="5173" y="298"/>
                  </a:cubicBezTo>
                  <a:cubicBezTo>
                    <a:pt x="5171" y="307"/>
                    <a:pt x="5168" y="318"/>
                    <a:pt x="5168" y="329"/>
                  </a:cubicBezTo>
                  <a:cubicBezTo>
                    <a:pt x="5168" y="346"/>
                    <a:pt x="5171" y="360"/>
                    <a:pt x="5179" y="372"/>
                  </a:cubicBezTo>
                  <a:cubicBezTo>
                    <a:pt x="5188" y="386"/>
                    <a:pt x="5196" y="397"/>
                    <a:pt x="5210" y="403"/>
                  </a:cubicBezTo>
                  <a:cubicBezTo>
                    <a:pt x="5219" y="408"/>
                    <a:pt x="5230" y="408"/>
                    <a:pt x="5241" y="408"/>
                  </a:cubicBezTo>
                  <a:close/>
                  <a:moveTo>
                    <a:pt x="5159" y="366"/>
                  </a:moveTo>
                  <a:cubicBezTo>
                    <a:pt x="5156" y="355"/>
                    <a:pt x="5154" y="343"/>
                    <a:pt x="5154" y="329"/>
                  </a:cubicBezTo>
                  <a:cubicBezTo>
                    <a:pt x="5154" y="314"/>
                    <a:pt x="5156" y="304"/>
                    <a:pt x="5159" y="293"/>
                  </a:cubicBezTo>
                  <a:cubicBezTo>
                    <a:pt x="5162" y="281"/>
                    <a:pt x="5171" y="270"/>
                    <a:pt x="5176" y="265"/>
                  </a:cubicBezTo>
                  <a:cubicBezTo>
                    <a:pt x="5185" y="256"/>
                    <a:pt x="5193" y="250"/>
                    <a:pt x="5204" y="245"/>
                  </a:cubicBezTo>
                  <a:cubicBezTo>
                    <a:pt x="5216" y="239"/>
                    <a:pt x="5227" y="236"/>
                    <a:pt x="5241" y="236"/>
                  </a:cubicBezTo>
                  <a:cubicBezTo>
                    <a:pt x="5255" y="236"/>
                    <a:pt x="5267" y="239"/>
                    <a:pt x="5278" y="245"/>
                  </a:cubicBezTo>
                  <a:cubicBezTo>
                    <a:pt x="5289" y="250"/>
                    <a:pt x="5298" y="256"/>
                    <a:pt x="5306" y="265"/>
                  </a:cubicBezTo>
                  <a:cubicBezTo>
                    <a:pt x="5314" y="273"/>
                    <a:pt x="5320" y="281"/>
                    <a:pt x="5323" y="293"/>
                  </a:cubicBezTo>
                  <a:cubicBezTo>
                    <a:pt x="5326" y="304"/>
                    <a:pt x="5329" y="314"/>
                    <a:pt x="5329" y="329"/>
                  </a:cubicBezTo>
                  <a:cubicBezTo>
                    <a:pt x="5329" y="343"/>
                    <a:pt x="5326" y="355"/>
                    <a:pt x="5323" y="366"/>
                  </a:cubicBezTo>
                  <a:cubicBezTo>
                    <a:pt x="5320" y="377"/>
                    <a:pt x="5312" y="389"/>
                    <a:pt x="5306" y="397"/>
                  </a:cubicBezTo>
                  <a:cubicBezTo>
                    <a:pt x="5298" y="406"/>
                    <a:pt x="5289" y="411"/>
                    <a:pt x="5278" y="417"/>
                  </a:cubicBezTo>
                  <a:cubicBezTo>
                    <a:pt x="5267" y="422"/>
                    <a:pt x="5255" y="425"/>
                    <a:pt x="5241" y="425"/>
                  </a:cubicBezTo>
                  <a:cubicBezTo>
                    <a:pt x="5227" y="425"/>
                    <a:pt x="5216" y="422"/>
                    <a:pt x="5204" y="417"/>
                  </a:cubicBezTo>
                  <a:cubicBezTo>
                    <a:pt x="5193" y="414"/>
                    <a:pt x="5182" y="406"/>
                    <a:pt x="5176" y="397"/>
                  </a:cubicBezTo>
                  <a:cubicBezTo>
                    <a:pt x="5168" y="389"/>
                    <a:pt x="5162" y="377"/>
                    <a:pt x="5159" y="366"/>
                  </a:cubicBezTo>
                  <a:close/>
                  <a:moveTo>
                    <a:pt x="4750" y="884"/>
                  </a:moveTo>
                  <a:lnTo>
                    <a:pt x="4705" y="884"/>
                  </a:lnTo>
                  <a:cubicBezTo>
                    <a:pt x="4550" y="884"/>
                    <a:pt x="4488" y="937"/>
                    <a:pt x="4488" y="1028"/>
                  </a:cubicBezTo>
                  <a:cubicBezTo>
                    <a:pt x="4488" y="1124"/>
                    <a:pt x="4536" y="1160"/>
                    <a:pt x="4651" y="1160"/>
                  </a:cubicBezTo>
                  <a:cubicBezTo>
                    <a:pt x="4688" y="1160"/>
                    <a:pt x="4728" y="1157"/>
                    <a:pt x="4753" y="1149"/>
                  </a:cubicBezTo>
                  <a:cubicBezTo>
                    <a:pt x="4747" y="1076"/>
                    <a:pt x="4750" y="971"/>
                    <a:pt x="4750" y="884"/>
                  </a:cubicBezTo>
                  <a:close/>
                  <a:moveTo>
                    <a:pt x="4572" y="1369"/>
                  </a:moveTo>
                  <a:cubicBezTo>
                    <a:pt x="4265" y="1369"/>
                    <a:pt x="4158" y="1242"/>
                    <a:pt x="4158" y="1025"/>
                  </a:cubicBezTo>
                  <a:cubicBezTo>
                    <a:pt x="4158" y="813"/>
                    <a:pt x="4330" y="702"/>
                    <a:pt x="4705" y="702"/>
                  </a:cubicBezTo>
                  <a:lnTo>
                    <a:pt x="4756" y="702"/>
                  </a:lnTo>
                  <a:lnTo>
                    <a:pt x="4756" y="679"/>
                  </a:lnTo>
                  <a:cubicBezTo>
                    <a:pt x="4756" y="530"/>
                    <a:pt x="4711" y="468"/>
                    <a:pt x="4558" y="468"/>
                  </a:cubicBezTo>
                  <a:cubicBezTo>
                    <a:pt x="4451" y="468"/>
                    <a:pt x="4338" y="507"/>
                    <a:pt x="4265" y="547"/>
                  </a:cubicBezTo>
                  <a:lnTo>
                    <a:pt x="4251" y="310"/>
                  </a:lnTo>
                  <a:cubicBezTo>
                    <a:pt x="4338" y="276"/>
                    <a:pt x="4479" y="250"/>
                    <a:pt x="4640" y="250"/>
                  </a:cubicBezTo>
                  <a:cubicBezTo>
                    <a:pt x="4970" y="250"/>
                    <a:pt x="5092" y="358"/>
                    <a:pt x="5092" y="656"/>
                  </a:cubicBezTo>
                  <a:cubicBezTo>
                    <a:pt x="5092" y="816"/>
                    <a:pt x="5080" y="952"/>
                    <a:pt x="5080" y="1047"/>
                  </a:cubicBezTo>
                  <a:cubicBezTo>
                    <a:pt x="5086" y="1135"/>
                    <a:pt x="5086" y="1259"/>
                    <a:pt x="5100" y="1346"/>
                  </a:cubicBezTo>
                  <a:cubicBezTo>
                    <a:pt x="4894" y="1346"/>
                    <a:pt x="4733" y="1369"/>
                    <a:pt x="4572" y="1369"/>
                  </a:cubicBezTo>
                  <a:close/>
                  <a:moveTo>
                    <a:pt x="1794" y="566"/>
                  </a:moveTo>
                  <a:cubicBezTo>
                    <a:pt x="1794" y="493"/>
                    <a:pt x="1744" y="451"/>
                    <a:pt x="1667" y="451"/>
                  </a:cubicBezTo>
                  <a:cubicBezTo>
                    <a:pt x="1532" y="451"/>
                    <a:pt x="1484" y="561"/>
                    <a:pt x="1484" y="710"/>
                  </a:cubicBezTo>
                  <a:lnTo>
                    <a:pt x="1484" y="716"/>
                  </a:lnTo>
                  <a:cubicBezTo>
                    <a:pt x="1509" y="719"/>
                    <a:pt x="1546" y="719"/>
                    <a:pt x="1580" y="719"/>
                  </a:cubicBezTo>
                  <a:cubicBezTo>
                    <a:pt x="1724" y="719"/>
                    <a:pt x="1794" y="671"/>
                    <a:pt x="1794" y="566"/>
                  </a:cubicBezTo>
                  <a:close/>
                  <a:moveTo>
                    <a:pt x="592" y="884"/>
                  </a:moveTo>
                  <a:lnTo>
                    <a:pt x="547" y="884"/>
                  </a:lnTo>
                  <a:cubicBezTo>
                    <a:pt x="392" y="884"/>
                    <a:pt x="330" y="937"/>
                    <a:pt x="330" y="1028"/>
                  </a:cubicBezTo>
                  <a:cubicBezTo>
                    <a:pt x="330" y="1124"/>
                    <a:pt x="378" y="1160"/>
                    <a:pt x="494" y="1160"/>
                  </a:cubicBezTo>
                  <a:cubicBezTo>
                    <a:pt x="527" y="1160"/>
                    <a:pt x="567" y="1157"/>
                    <a:pt x="595" y="1149"/>
                  </a:cubicBezTo>
                  <a:cubicBezTo>
                    <a:pt x="590" y="1076"/>
                    <a:pt x="592" y="971"/>
                    <a:pt x="592" y="884"/>
                  </a:cubicBezTo>
                  <a:close/>
                  <a:moveTo>
                    <a:pt x="1481" y="895"/>
                  </a:moveTo>
                  <a:lnTo>
                    <a:pt x="1481" y="904"/>
                  </a:lnTo>
                  <a:cubicBezTo>
                    <a:pt x="1481" y="1056"/>
                    <a:pt x="1580" y="1152"/>
                    <a:pt x="1766" y="1152"/>
                  </a:cubicBezTo>
                  <a:cubicBezTo>
                    <a:pt x="1879" y="1152"/>
                    <a:pt x="1981" y="1118"/>
                    <a:pt x="2054" y="1076"/>
                  </a:cubicBezTo>
                  <a:lnTo>
                    <a:pt x="2068" y="1312"/>
                  </a:lnTo>
                  <a:cubicBezTo>
                    <a:pt x="1995" y="1346"/>
                    <a:pt x="1854" y="1372"/>
                    <a:pt x="1715" y="1372"/>
                  </a:cubicBezTo>
                  <a:cubicBezTo>
                    <a:pt x="1340" y="1372"/>
                    <a:pt x="1159" y="1242"/>
                    <a:pt x="1126" y="895"/>
                  </a:cubicBezTo>
                  <a:cubicBezTo>
                    <a:pt x="1083" y="892"/>
                    <a:pt x="1018" y="890"/>
                    <a:pt x="931" y="890"/>
                  </a:cubicBezTo>
                  <a:cubicBezTo>
                    <a:pt x="928" y="952"/>
                    <a:pt x="925" y="1005"/>
                    <a:pt x="925" y="1050"/>
                  </a:cubicBezTo>
                  <a:cubicBezTo>
                    <a:pt x="925" y="1135"/>
                    <a:pt x="925" y="1262"/>
                    <a:pt x="942" y="1349"/>
                  </a:cubicBezTo>
                  <a:cubicBezTo>
                    <a:pt x="736" y="1349"/>
                    <a:pt x="575" y="1372"/>
                    <a:pt x="415" y="1372"/>
                  </a:cubicBezTo>
                  <a:cubicBezTo>
                    <a:pt x="107" y="1372"/>
                    <a:pt x="0" y="1245"/>
                    <a:pt x="0" y="1028"/>
                  </a:cubicBezTo>
                  <a:cubicBezTo>
                    <a:pt x="-3" y="813"/>
                    <a:pt x="172" y="702"/>
                    <a:pt x="547" y="702"/>
                  </a:cubicBezTo>
                  <a:lnTo>
                    <a:pt x="598" y="702"/>
                  </a:lnTo>
                  <a:lnTo>
                    <a:pt x="598" y="679"/>
                  </a:lnTo>
                  <a:cubicBezTo>
                    <a:pt x="598" y="530"/>
                    <a:pt x="553" y="468"/>
                    <a:pt x="401" y="468"/>
                  </a:cubicBezTo>
                  <a:cubicBezTo>
                    <a:pt x="293" y="468"/>
                    <a:pt x="180" y="507"/>
                    <a:pt x="107" y="547"/>
                  </a:cubicBezTo>
                  <a:lnTo>
                    <a:pt x="93" y="310"/>
                  </a:lnTo>
                  <a:cubicBezTo>
                    <a:pt x="180" y="276"/>
                    <a:pt x="322" y="250"/>
                    <a:pt x="482" y="250"/>
                  </a:cubicBezTo>
                  <a:cubicBezTo>
                    <a:pt x="812" y="250"/>
                    <a:pt x="934" y="358"/>
                    <a:pt x="934" y="656"/>
                  </a:cubicBezTo>
                  <a:lnTo>
                    <a:pt x="934" y="704"/>
                  </a:lnTo>
                  <a:cubicBezTo>
                    <a:pt x="1013" y="704"/>
                    <a:pt x="1072" y="707"/>
                    <a:pt x="1126" y="710"/>
                  </a:cubicBezTo>
                  <a:cubicBezTo>
                    <a:pt x="1159" y="417"/>
                    <a:pt x="1306" y="250"/>
                    <a:pt x="1673" y="250"/>
                  </a:cubicBezTo>
                  <a:cubicBezTo>
                    <a:pt x="1978" y="250"/>
                    <a:pt x="2116" y="377"/>
                    <a:pt x="2116" y="572"/>
                  </a:cubicBezTo>
                  <a:cubicBezTo>
                    <a:pt x="2122" y="794"/>
                    <a:pt x="1952" y="898"/>
                    <a:pt x="1619" y="898"/>
                  </a:cubicBezTo>
                  <a:cubicBezTo>
                    <a:pt x="1580" y="898"/>
                    <a:pt x="1515" y="898"/>
                    <a:pt x="1481" y="895"/>
                  </a:cubicBezTo>
                  <a:close/>
                  <a:moveTo>
                    <a:pt x="4022" y="642"/>
                  </a:moveTo>
                  <a:cubicBezTo>
                    <a:pt x="4022" y="375"/>
                    <a:pt x="3904" y="253"/>
                    <a:pt x="3571" y="253"/>
                  </a:cubicBezTo>
                  <a:cubicBezTo>
                    <a:pt x="3385" y="253"/>
                    <a:pt x="3249" y="287"/>
                    <a:pt x="3040" y="287"/>
                  </a:cubicBezTo>
                  <a:cubicBezTo>
                    <a:pt x="3052" y="476"/>
                    <a:pt x="3052" y="710"/>
                    <a:pt x="3052" y="853"/>
                  </a:cubicBezTo>
                  <a:cubicBezTo>
                    <a:pt x="3052" y="999"/>
                    <a:pt x="3046" y="1265"/>
                    <a:pt x="3040" y="1349"/>
                  </a:cubicBezTo>
                  <a:lnTo>
                    <a:pt x="3399" y="1349"/>
                  </a:lnTo>
                  <a:cubicBezTo>
                    <a:pt x="3390" y="1265"/>
                    <a:pt x="3385" y="1019"/>
                    <a:pt x="3385" y="853"/>
                  </a:cubicBezTo>
                  <a:cubicBezTo>
                    <a:pt x="3385" y="761"/>
                    <a:pt x="3385" y="645"/>
                    <a:pt x="3390" y="493"/>
                  </a:cubicBezTo>
                  <a:cubicBezTo>
                    <a:pt x="3427" y="482"/>
                    <a:pt x="3472" y="470"/>
                    <a:pt x="3520" y="470"/>
                  </a:cubicBezTo>
                  <a:cubicBezTo>
                    <a:pt x="3647" y="470"/>
                    <a:pt x="3687" y="530"/>
                    <a:pt x="3687" y="690"/>
                  </a:cubicBezTo>
                  <a:cubicBezTo>
                    <a:pt x="3687" y="690"/>
                    <a:pt x="3689" y="791"/>
                    <a:pt x="3689" y="850"/>
                  </a:cubicBezTo>
                  <a:cubicBezTo>
                    <a:pt x="3689" y="997"/>
                    <a:pt x="3684" y="1262"/>
                    <a:pt x="3678" y="1346"/>
                  </a:cubicBezTo>
                  <a:lnTo>
                    <a:pt x="4036" y="1346"/>
                  </a:lnTo>
                  <a:cubicBezTo>
                    <a:pt x="4025" y="1262"/>
                    <a:pt x="4019" y="1016"/>
                    <a:pt x="4019" y="850"/>
                  </a:cubicBezTo>
                  <a:cubicBezTo>
                    <a:pt x="4019" y="761"/>
                    <a:pt x="4022" y="642"/>
                    <a:pt x="4022" y="642"/>
                  </a:cubicBezTo>
                  <a:close/>
                  <a:moveTo>
                    <a:pt x="2906" y="1343"/>
                  </a:moveTo>
                  <a:cubicBezTo>
                    <a:pt x="2878" y="1352"/>
                    <a:pt x="2793" y="1369"/>
                    <a:pt x="2677" y="1369"/>
                  </a:cubicBezTo>
                  <a:cubicBezTo>
                    <a:pt x="2440" y="1369"/>
                    <a:pt x="2316" y="1270"/>
                    <a:pt x="2316" y="1028"/>
                  </a:cubicBezTo>
                  <a:cubicBezTo>
                    <a:pt x="2316" y="839"/>
                    <a:pt x="2319" y="631"/>
                    <a:pt x="2322" y="516"/>
                  </a:cubicBezTo>
                  <a:lnTo>
                    <a:pt x="2201" y="516"/>
                  </a:lnTo>
                  <a:cubicBezTo>
                    <a:pt x="2203" y="465"/>
                    <a:pt x="2201" y="391"/>
                    <a:pt x="2201" y="335"/>
                  </a:cubicBezTo>
                  <a:cubicBezTo>
                    <a:pt x="2384" y="304"/>
                    <a:pt x="2440" y="203"/>
                    <a:pt x="2469" y="0"/>
                  </a:cubicBezTo>
                  <a:lnTo>
                    <a:pt x="2672" y="0"/>
                  </a:lnTo>
                  <a:cubicBezTo>
                    <a:pt x="2663" y="81"/>
                    <a:pt x="2658" y="203"/>
                    <a:pt x="2658" y="284"/>
                  </a:cubicBezTo>
                  <a:lnTo>
                    <a:pt x="2872" y="284"/>
                  </a:lnTo>
                  <a:lnTo>
                    <a:pt x="2872" y="516"/>
                  </a:lnTo>
                  <a:lnTo>
                    <a:pt x="2655" y="516"/>
                  </a:lnTo>
                  <a:lnTo>
                    <a:pt x="2655" y="926"/>
                  </a:lnTo>
                  <a:cubicBezTo>
                    <a:pt x="2655" y="1087"/>
                    <a:pt x="2689" y="1129"/>
                    <a:pt x="2799" y="1129"/>
                  </a:cubicBezTo>
                  <a:cubicBezTo>
                    <a:pt x="2830" y="1132"/>
                    <a:pt x="2872" y="1121"/>
                    <a:pt x="2892" y="1107"/>
                  </a:cubicBezTo>
                  <a:close/>
                </a:path>
              </a:pathLst>
            </a:custGeom>
            <a:solidFill>
              <a:srgbClr val="5D9240"/>
            </a:solidFill>
            <a:ln cap="flat">
              <a:noFill/>
              <a:prstDash val="solid"/>
            </a:ln>
          </p:spPr>
          <p:txBody>
            <a:bodyPr vert="horz" wrap="none" lIns="67500" tIns="33750" rIns="67500" bIns="33750" anchor="ctr" anchorCtr="1" compatLnSpc="0"/>
            <a:lstStyle/>
            <a:p>
              <a:pPr hangingPunct="0"/>
              <a:endParaRPr lang="en-US" sz="1350">
                <a:latin typeface="Arial" pitchFamily="18"/>
                <a:ea typeface="Arial Unicode MS" pitchFamily="2"/>
                <a:cs typeface="Arial Unicode MS" pitchFamily="2"/>
              </a:endParaRPr>
            </a:p>
          </p:txBody>
        </p:sp>
        <p:pic>
          <p:nvPicPr>
            <p:cNvPr id="110" name="Picture 109">
              <a:extLst>
                <a:ext uri="{FF2B5EF4-FFF2-40B4-BE49-F238E27FC236}">
                  <a16:creationId xmlns:a16="http://schemas.microsoft.com/office/drawing/2014/main" xmlns="" id="{8B9DFCE3-982E-9C46-B8BF-A6DA8B501853}"/>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145177" y="1484677"/>
              <a:ext cx="554144" cy="193488"/>
            </a:xfrm>
            <a:prstGeom prst="rect">
              <a:avLst/>
            </a:prstGeom>
          </p:spPr>
        </p:pic>
        <p:pic>
          <p:nvPicPr>
            <p:cNvPr id="111" name="Picture 110">
              <a:extLst>
                <a:ext uri="{FF2B5EF4-FFF2-40B4-BE49-F238E27FC236}">
                  <a16:creationId xmlns:a16="http://schemas.microsoft.com/office/drawing/2014/main" xmlns="" id="{B0DAD6B0-ECA6-AF4F-99F1-ABAAFC5AA930}"/>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954473" y="1491660"/>
              <a:ext cx="698524" cy="186505"/>
            </a:xfrm>
            <a:prstGeom prst="rect">
              <a:avLst/>
            </a:prstGeom>
          </p:spPr>
        </p:pic>
        <p:pic>
          <p:nvPicPr>
            <p:cNvPr id="112" name="Picture 111">
              <a:extLst>
                <a:ext uri="{FF2B5EF4-FFF2-40B4-BE49-F238E27FC236}">
                  <a16:creationId xmlns:a16="http://schemas.microsoft.com/office/drawing/2014/main" xmlns="" id="{EDCB3AB5-CC22-514A-A104-9812A14E9637}"/>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796549" y="1484087"/>
              <a:ext cx="524812" cy="204598"/>
            </a:xfrm>
            <a:prstGeom prst="rect">
              <a:avLst/>
            </a:prstGeom>
          </p:spPr>
        </p:pic>
        <p:pic>
          <p:nvPicPr>
            <p:cNvPr id="113" name="Picture 112">
              <a:extLst>
                <a:ext uri="{FF2B5EF4-FFF2-40B4-BE49-F238E27FC236}">
                  <a16:creationId xmlns:a16="http://schemas.microsoft.com/office/drawing/2014/main" xmlns="" id="{8AD8183D-3638-3D47-9DF6-6AE606D91CB8}"/>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578364" y="1471813"/>
              <a:ext cx="698524" cy="222933"/>
            </a:xfrm>
            <a:prstGeom prst="rect">
              <a:avLst/>
            </a:prstGeom>
          </p:spPr>
        </p:pic>
        <p:pic>
          <p:nvPicPr>
            <p:cNvPr id="114" name="Picture 113">
              <a:extLst>
                <a:ext uri="{FF2B5EF4-FFF2-40B4-BE49-F238E27FC236}">
                  <a16:creationId xmlns:a16="http://schemas.microsoft.com/office/drawing/2014/main" xmlns="" id="{657C6DE0-2110-0D46-9193-1D38194A523C}"/>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6488818" y="1430463"/>
              <a:ext cx="640480" cy="320241"/>
            </a:xfrm>
            <a:prstGeom prst="rect">
              <a:avLst/>
            </a:prstGeom>
          </p:spPr>
        </p:pic>
        <p:pic>
          <p:nvPicPr>
            <p:cNvPr id="115" name="Picture 114">
              <a:extLst>
                <a:ext uri="{FF2B5EF4-FFF2-40B4-BE49-F238E27FC236}">
                  <a16:creationId xmlns:a16="http://schemas.microsoft.com/office/drawing/2014/main" xmlns="" id="{97229BA0-ABB0-6740-A5CD-B275CD492A16}"/>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7402414" y="1510141"/>
              <a:ext cx="577293" cy="155092"/>
            </a:xfrm>
            <a:prstGeom prst="rect">
              <a:avLst/>
            </a:prstGeom>
          </p:spPr>
        </p:pic>
        <p:pic>
          <p:nvPicPr>
            <p:cNvPr id="116" name="Picture 115">
              <a:extLst>
                <a:ext uri="{FF2B5EF4-FFF2-40B4-BE49-F238E27FC236}">
                  <a16:creationId xmlns:a16="http://schemas.microsoft.com/office/drawing/2014/main" xmlns="" id="{BCA2DA1D-4687-164C-9546-1F23EF463A39}"/>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8245959" y="1542807"/>
              <a:ext cx="635022" cy="97960"/>
            </a:xfrm>
            <a:prstGeom prst="rect">
              <a:avLst/>
            </a:prstGeom>
          </p:spPr>
        </p:pic>
        <p:pic>
          <p:nvPicPr>
            <p:cNvPr id="117" name="Picture 116">
              <a:extLst>
                <a:ext uri="{FF2B5EF4-FFF2-40B4-BE49-F238E27FC236}">
                  <a16:creationId xmlns:a16="http://schemas.microsoft.com/office/drawing/2014/main" xmlns="" id="{C6209878-056B-B340-AA60-DF05427B6B44}"/>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9109177" y="1518230"/>
              <a:ext cx="648753" cy="144706"/>
            </a:xfrm>
            <a:prstGeom prst="rect">
              <a:avLst/>
            </a:prstGeom>
          </p:spPr>
        </p:pic>
        <p:pic>
          <p:nvPicPr>
            <p:cNvPr id="118" name="Picture 117">
              <a:extLst>
                <a:ext uri="{FF2B5EF4-FFF2-40B4-BE49-F238E27FC236}">
                  <a16:creationId xmlns:a16="http://schemas.microsoft.com/office/drawing/2014/main" xmlns="" id="{7FCEE641-8125-3A4C-9DEF-DDA8A386C18B}"/>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10015586" y="1418959"/>
              <a:ext cx="606006" cy="340395"/>
            </a:xfrm>
            <a:prstGeom prst="rect">
              <a:avLst/>
            </a:prstGeom>
          </p:spPr>
        </p:pic>
        <p:pic>
          <p:nvPicPr>
            <p:cNvPr id="119" name="Picture 118">
              <a:extLst>
                <a:ext uri="{FF2B5EF4-FFF2-40B4-BE49-F238E27FC236}">
                  <a16:creationId xmlns:a16="http://schemas.microsoft.com/office/drawing/2014/main" xmlns="" id="{D489C4F9-FDA4-994A-863B-BE6F25D10C58}"/>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10876481" y="1477350"/>
              <a:ext cx="635022" cy="221389"/>
            </a:xfrm>
            <a:prstGeom prst="rect">
              <a:avLst/>
            </a:prstGeom>
          </p:spPr>
        </p:pic>
        <p:pic>
          <p:nvPicPr>
            <p:cNvPr id="120" name="Picture 119">
              <a:extLst>
                <a:ext uri="{FF2B5EF4-FFF2-40B4-BE49-F238E27FC236}">
                  <a16:creationId xmlns:a16="http://schemas.microsoft.com/office/drawing/2014/main" xmlns="" id="{F5BD759B-5AF4-1C45-9710-CDAD9852DA75}"/>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281524" y="2180162"/>
              <a:ext cx="768376" cy="240226"/>
            </a:xfrm>
            <a:prstGeom prst="rect">
              <a:avLst/>
            </a:prstGeom>
          </p:spPr>
        </p:pic>
        <p:pic>
          <p:nvPicPr>
            <p:cNvPr id="121" name="Picture 120">
              <a:extLst>
                <a:ext uri="{FF2B5EF4-FFF2-40B4-BE49-F238E27FC236}">
                  <a16:creationId xmlns:a16="http://schemas.microsoft.com/office/drawing/2014/main" xmlns="" id="{F098F1A8-B2DF-6F40-9F13-BC9DA2B76650}"/>
                </a:ext>
              </a:extLst>
            </p:cNvPr>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1190246" y="2257624"/>
              <a:ext cx="698524" cy="77600"/>
            </a:xfrm>
            <a:prstGeom prst="rect">
              <a:avLst/>
            </a:prstGeom>
          </p:spPr>
        </p:pic>
        <p:pic>
          <p:nvPicPr>
            <p:cNvPr id="122" name="Picture 121">
              <a:extLst>
                <a:ext uri="{FF2B5EF4-FFF2-40B4-BE49-F238E27FC236}">
                  <a16:creationId xmlns:a16="http://schemas.microsoft.com/office/drawing/2014/main" xmlns="" id="{23259CA2-8EC2-4F4D-B78A-EB1545247078}"/>
                </a:ext>
              </a:extLst>
            </p:cNvPr>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2175463" y="2178775"/>
              <a:ext cx="482741" cy="233944"/>
            </a:xfrm>
            <a:prstGeom prst="rect">
              <a:avLst/>
            </a:prstGeom>
          </p:spPr>
        </p:pic>
        <p:pic>
          <p:nvPicPr>
            <p:cNvPr id="123" name="Picture 122">
              <a:extLst>
                <a:ext uri="{FF2B5EF4-FFF2-40B4-BE49-F238E27FC236}">
                  <a16:creationId xmlns:a16="http://schemas.microsoft.com/office/drawing/2014/main" xmlns="" id="{871F2D02-EB39-6246-B6B6-E3D7893F666E}"/>
                </a:ext>
              </a:extLst>
            </p:cNvPr>
            <p:cNvPicPr>
              <a:picLocks noChangeAspect="1"/>
            </p:cNvPicPr>
            <p:nvPr/>
          </p:nvPicPr>
          <p:blipFill>
            <a:blip r:embed="rId17" cstate="print">
              <a:extLst>
                <a:ext uri="{28A0092B-C50C-407E-A947-70E740481C1C}">
                  <a14:useLocalDpi xmlns:a14="http://schemas.microsoft.com/office/drawing/2010/main"/>
                </a:ext>
              </a:extLst>
            </a:blip>
            <a:stretch>
              <a:fillRect/>
            </a:stretch>
          </p:blipFill>
          <p:spPr>
            <a:xfrm>
              <a:off x="3047237" y="2116373"/>
              <a:ext cx="500933" cy="357293"/>
            </a:xfrm>
            <a:prstGeom prst="rect">
              <a:avLst/>
            </a:prstGeom>
          </p:spPr>
        </p:pic>
        <p:pic>
          <p:nvPicPr>
            <p:cNvPr id="124" name="Picture 123">
              <a:extLst>
                <a:ext uri="{FF2B5EF4-FFF2-40B4-BE49-F238E27FC236}">
                  <a16:creationId xmlns:a16="http://schemas.microsoft.com/office/drawing/2014/main" xmlns="" id="{D2FE0C5F-BDD6-3041-AC24-5FFBFEEACE9C}"/>
                </a:ext>
              </a:extLst>
            </p:cNvPr>
            <p:cNvPicPr>
              <a:picLocks noChangeAspect="1"/>
            </p:cNvPicPr>
            <p:nvPr/>
          </p:nvPicPr>
          <p:blipFill rotWithShape="1">
            <a:blip r:embed="rId18" cstate="print">
              <a:extLst>
                <a:ext uri="{28A0092B-C50C-407E-A947-70E740481C1C}">
                  <a14:useLocalDpi xmlns:a14="http://schemas.microsoft.com/office/drawing/2010/main"/>
                </a:ext>
              </a:extLst>
            </a:blip>
            <a:srcRect/>
            <a:stretch/>
          </p:blipFill>
          <p:spPr>
            <a:xfrm>
              <a:off x="3868210" y="2193069"/>
              <a:ext cx="621955" cy="203389"/>
            </a:xfrm>
            <a:prstGeom prst="rect">
              <a:avLst/>
            </a:prstGeom>
          </p:spPr>
        </p:pic>
        <p:pic>
          <p:nvPicPr>
            <p:cNvPr id="125" name="Picture 124">
              <a:extLst>
                <a:ext uri="{FF2B5EF4-FFF2-40B4-BE49-F238E27FC236}">
                  <a16:creationId xmlns:a16="http://schemas.microsoft.com/office/drawing/2014/main" xmlns="" id="{CFA5B0A4-CFE2-8F40-B435-811F8653C9A4}"/>
                </a:ext>
              </a:extLst>
            </p:cNvPr>
            <p:cNvPicPr>
              <a:picLocks noChangeAspect="1"/>
            </p:cNvPicPr>
            <p:nvPr/>
          </p:nvPicPr>
          <p:blipFill>
            <a:blip r:embed="rId19" cstate="print">
              <a:extLst>
                <a:ext uri="{28A0092B-C50C-407E-A947-70E740481C1C}">
                  <a14:useLocalDpi xmlns:a14="http://schemas.microsoft.com/office/drawing/2010/main"/>
                </a:ext>
              </a:extLst>
            </a:blip>
            <a:stretch>
              <a:fillRect/>
            </a:stretch>
          </p:blipFill>
          <p:spPr>
            <a:xfrm>
              <a:off x="4843200" y="2128564"/>
              <a:ext cx="412896" cy="324812"/>
            </a:xfrm>
            <a:prstGeom prst="rect">
              <a:avLst/>
            </a:prstGeom>
          </p:spPr>
        </p:pic>
        <p:pic>
          <p:nvPicPr>
            <p:cNvPr id="126" name="Picture 125">
              <a:extLst>
                <a:ext uri="{FF2B5EF4-FFF2-40B4-BE49-F238E27FC236}">
                  <a16:creationId xmlns:a16="http://schemas.microsoft.com/office/drawing/2014/main" xmlns="" id="{E325893B-F5F8-0D42-BB3A-8F7FCC02E9ED}"/>
                </a:ext>
              </a:extLst>
            </p:cNvPr>
            <p:cNvPicPr>
              <a:picLocks noChangeAspect="1"/>
            </p:cNvPicPr>
            <p:nvPr/>
          </p:nvPicPr>
          <p:blipFill>
            <a:blip r:embed="rId20" cstate="print">
              <a:extLst>
                <a:ext uri="{28A0092B-C50C-407E-A947-70E740481C1C}">
                  <a14:useLocalDpi xmlns:a14="http://schemas.microsoft.com/office/drawing/2010/main"/>
                </a:ext>
              </a:extLst>
            </a:blip>
            <a:stretch>
              <a:fillRect/>
            </a:stretch>
          </p:blipFill>
          <p:spPr>
            <a:xfrm>
              <a:off x="5648375" y="2192790"/>
              <a:ext cx="577293" cy="204458"/>
            </a:xfrm>
            <a:prstGeom prst="rect">
              <a:avLst/>
            </a:prstGeom>
          </p:spPr>
        </p:pic>
        <p:pic>
          <p:nvPicPr>
            <p:cNvPr id="127" name="Picture 126">
              <a:extLst>
                <a:ext uri="{FF2B5EF4-FFF2-40B4-BE49-F238E27FC236}">
                  <a16:creationId xmlns:a16="http://schemas.microsoft.com/office/drawing/2014/main" xmlns="" id="{68AF0F01-BE75-9E48-B94E-14735CE5EAE1}"/>
                </a:ext>
              </a:extLst>
            </p:cNvPr>
            <p:cNvPicPr>
              <a:picLocks noChangeAspect="1"/>
            </p:cNvPicPr>
            <p:nvPr/>
          </p:nvPicPr>
          <p:blipFill>
            <a:blip r:embed="rId21" cstate="print">
              <a:extLst>
                <a:ext uri="{28A0092B-C50C-407E-A947-70E740481C1C}">
                  <a14:useLocalDpi xmlns:a14="http://schemas.microsoft.com/office/drawing/2010/main"/>
                </a:ext>
              </a:extLst>
            </a:blip>
            <a:stretch>
              <a:fillRect/>
            </a:stretch>
          </p:blipFill>
          <p:spPr>
            <a:xfrm>
              <a:off x="6533124" y="2168218"/>
              <a:ext cx="561939" cy="253186"/>
            </a:xfrm>
            <a:prstGeom prst="rect">
              <a:avLst/>
            </a:prstGeom>
          </p:spPr>
        </p:pic>
        <p:pic>
          <p:nvPicPr>
            <p:cNvPr id="128" name="Picture 127">
              <a:extLst>
                <a:ext uri="{FF2B5EF4-FFF2-40B4-BE49-F238E27FC236}">
                  <a16:creationId xmlns:a16="http://schemas.microsoft.com/office/drawing/2014/main" xmlns="" id="{10C36C56-170C-BA48-A953-18D7ADB8F22C}"/>
                </a:ext>
              </a:extLst>
            </p:cNvPr>
            <p:cNvPicPr>
              <a:picLocks noChangeAspect="1"/>
            </p:cNvPicPr>
            <p:nvPr/>
          </p:nvPicPr>
          <p:blipFill>
            <a:blip r:embed="rId22" cstate="print">
              <a:extLst>
                <a:ext uri="{28A0092B-C50C-407E-A947-70E740481C1C}">
                  <a14:useLocalDpi xmlns:a14="http://schemas.microsoft.com/office/drawing/2010/main"/>
                </a:ext>
              </a:extLst>
            </a:blip>
            <a:stretch>
              <a:fillRect/>
            </a:stretch>
          </p:blipFill>
          <p:spPr>
            <a:xfrm>
              <a:off x="7371621" y="2192403"/>
              <a:ext cx="635022" cy="204845"/>
            </a:xfrm>
            <a:prstGeom prst="rect">
              <a:avLst/>
            </a:prstGeom>
          </p:spPr>
        </p:pic>
        <p:pic>
          <p:nvPicPr>
            <p:cNvPr id="130" name="Picture 129">
              <a:extLst>
                <a:ext uri="{FF2B5EF4-FFF2-40B4-BE49-F238E27FC236}">
                  <a16:creationId xmlns:a16="http://schemas.microsoft.com/office/drawing/2014/main" xmlns="" id="{E2C8C794-D579-EC48-AB36-31ED6CED245E}"/>
                </a:ext>
              </a:extLst>
            </p:cNvPr>
            <p:cNvPicPr>
              <a:picLocks noChangeAspect="1"/>
            </p:cNvPicPr>
            <p:nvPr/>
          </p:nvPicPr>
          <p:blipFill>
            <a:blip r:embed="rId23" cstate="print">
              <a:extLst>
                <a:ext uri="{28A0092B-C50C-407E-A947-70E740481C1C}">
                  <a14:useLocalDpi xmlns:a14="http://schemas.microsoft.com/office/drawing/2010/main"/>
                </a:ext>
              </a:extLst>
            </a:blip>
            <a:stretch>
              <a:fillRect/>
            </a:stretch>
          </p:blipFill>
          <p:spPr>
            <a:xfrm>
              <a:off x="8298358" y="2207428"/>
              <a:ext cx="524812" cy="185783"/>
            </a:xfrm>
            <a:prstGeom prst="rect">
              <a:avLst/>
            </a:prstGeom>
          </p:spPr>
        </p:pic>
        <p:pic>
          <p:nvPicPr>
            <p:cNvPr id="131" name="Picture 130">
              <a:extLst>
                <a:ext uri="{FF2B5EF4-FFF2-40B4-BE49-F238E27FC236}">
                  <a16:creationId xmlns:a16="http://schemas.microsoft.com/office/drawing/2014/main" xmlns="" id="{56C5F9D1-31F7-D343-9D57-C7BCADAAC44F}"/>
                </a:ext>
              </a:extLst>
            </p:cNvPr>
            <p:cNvPicPr>
              <a:picLocks noChangeAspect="1"/>
            </p:cNvPicPr>
            <p:nvPr/>
          </p:nvPicPr>
          <p:blipFill>
            <a:blip r:embed="rId24" cstate="print">
              <a:extLst>
                <a:ext uri="{28A0092B-C50C-407E-A947-70E740481C1C}">
                  <a14:useLocalDpi xmlns:a14="http://schemas.microsoft.com/office/drawing/2010/main"/>
                </a:ext>
              </a:extLst>
            </a:blip>
            <a:stretch>
              <a:fillRect/>
            </a:stretch>
          </p:blipFill>
          <p:spPr>
            <a:xfrm>
              <a:off x="9104681" y="2226909"/>
              <a:ext cx="671583" cy="149865"/>
            </a:xfrm>
            <a:prstGeom prst="rect">
              <a:avLst/>
            </a:prstGeom>
          </p:spPr>
        </p:pic>
        <p:pic>
          <p:nvPicPr>
            <p:cNvPr id="132" name="Picture 131">
              <a:extLst>
                <a:ext uri="{FF2B5EF4-FFF2-40B4-BE49-F238E27FC236}">
                  <a16:creationId xmlns:a16="http://schemas.microsoft.com/office/drawing/2014/main" xmlns="" id="{352B81EB-B15D-2445-9305-E310D92D537F}"/>
                </a:ext>
              </a:extLst>
            </p:cNvPr>
            <p:cNvPicPr>
              <a:picLocks noChangeAspect="1"/>
            </p:cNvPicPr>
            <p:nvPr/>
          </p:nvPicPr>
          <p:blipFill rotWithShape="1">
            <a:blip r:embed="rId25" cstate="print">
              <a:extLst>
                <a:ext uri="{28A0092B-C50C-407E-A947-70E740481C1C}">
                  <a14:useLocalDpi xmlns:a14="http://schemas.microsoft.com/office/drawing/2010/main"/>
                </a:ext>
              </a:extLst>
            </a:blip>
            <a:srcRect/>
            <a:stretch/>
          </p:blipFill>
          <p:spPr>
            <a:xfrm>
              <a:off x="10123805" y="2108718"/>
              <a:ext cx="381385" cy="357181"/>
            </a:xfrm>
            <a:prstGeom prst="rect">
              <a:avLst/>
            </a:prstGeom>
          </p:spPr>
        </p:pic>
        <p:pic>
          <p:nvPicPr>
            <p:cNvPr id="133" name="Picture 132">
              <a:extLst>
                <a:ext uri="{FF2B5EF4-FFF2-40B4-BE49-F238E27FC236}">
                  <a16:creationId xmlns:a16="http://schemas.microsoft.com/office/drawing/2014/main" xmlns="" id="{9AEC3751-5528-BC46-A177-6EF0CDDAEB39}"/>
                </a:ext>
              </a:extLst>
            </p:cNvPr>
            <p:cNvPicPr>
              <a:picLocks noChangeAspect="1"/>
            </p:cNvPicPr>
            <p:nvPr/>
          </p:nvPicPr>
          <p:blipFill>
            <a:blip r:embed="rId26" cstate="print">
              <a:extLst>
                <a:ext uri="{28A0092B-C50C-407E-A947-70E740481C1C}">
                  <a14:useLocalDpi xmlns:a14="http://schemas.microsoft.com/office/drawing/2010/main"/>
                </a:ext>
              </a:extLst>
            </a:blip>
            <a:stretch>
              <a:fillRect/>
            </a:stretch>
          </p:blipFill>
          <p:spPr>
            <a:xfrm>
              <a:off x="10955636" y="2057033"/>
              <a:ext cx="475556" cy="475556"/>
            </a:xfrm>
            <a:prstGeom prst="rect">
              <a:avLst/>
            </a:prstGeom>
          </p:spPr>
        </p:pic>
        <p:pic>
          <p:nvPicPr>
            <p:cNvPr id="134" name="Picture 133">
              <a:extLst>
                <a:ext uri="{FF2B5EF4-FFF2-40B4-BE49-F238E27FC236}">
                  <a16:creationId xmlns:a16="http://schemas.microsoft.com/office/drawing/2014/main" xmlns="" id="{1529856E-B25F-AC46-A259-97355614F841}"/>
                </a:ext>
              </a:extLst>
            </p:cNvPr>
            <p:cNvPicPr>
              <a:picLocks noChangeAspect="1"/>
            </p:cNvPicPr>
            <p:nvPr/>
          </p:nvPicPr>
          <p:blipFill>
            <a:blip r:embed="rId27" cstate="print">
              <a:extLst>
                <a:ext uri="{28A0092B-C50C-407E-A947-70E740481C1C}">
                  <a14:useLocalDpi xmlns:a14="http://schemas.microsoft.com/office/drawing/2010/main"/>
                </a:ext>
              </a:extLst>
            </a:blip>
            <a:stretch>
              <a:fillRect/>
            </a:stretch>
          </p:blipFill>
          <p:spPr>
            <a:xfrm>
              <a:off x="406610" y="2872248"/>
              <a:ext cx="526415" cy="276748"/>
            </a:xfrm>
            <a:prstGeom prst="rect">
              <a:avLst/>
            </a:prstGeom>
          </p:spPr>
        </p:pic>
        <p:pic>
          <p:nvPicPr>
            <p:cNvPr id="135" name="Picture 134">
              <a:extLst>
                <a:ext uri="{FF2B5EF4-FFF2-40B4-BE49-F238E27FC236}">
                  <a16:creationId xmlns:a16="http://schemas.microsoft.com/office/drawing/2014/main" xmlns="" id="{17270593-E9BF-F142-825F-1F4984238477}"/>
                </a:ext>
              </a:extLst>
            </p:cNvPr>
            <p:cNvPicPr>
              <a:picLocks noChangeAspect="1"/>
            </p:cNvPicPr>
            <p:nvPr/>
          </p:nvPicPr>
          <p:blipFill>
            <a:blip r:embed="rId28" cstate="print">
              <a:extLst>
                <a:ext uri="{28A0092B-C50C-407E-A947-70E740481C1C}">
                  <a14:useLocalDpi xmlns:a14="http://schemas.microsoft.com/office/drawing/2010/main"/>
                </a:ext>
              </a:extLst>
            </a:blip>
            <a:stretch>
              <a:fillRect/>
            </a:stretch>
          </p:blipFill>
          <p:spPr>
            <a:xfrm>
              <a:off x="1332295" y="2789969"/>
              <a:ext cx="449321" cy="440812"/>
            </a:xfrm>
            <a:prstGeom prst="rect">
              <a:avLst/>
            </a:prstGeom>
          </p:spPr>
        </p:pic>
        <p:pic>
          <p:nvPicPr>
            <p:cNvPr id="136" name="Picture 135">
              <a:extLst>
                <a:ext uri="{FF2B5EF4-FFF2-40B4-BE49-F238E27FC236}">
                  <a16:creationId xmlns:a16="http://schemas.microsoft.com/office/drawing/2014/main" xmlns="" id="{0D393659-5469-5C42-B1D7-8AA2DCBC75E0}"/>
                </a:ext>
              </a:extLst>
            </p:cNvPr>
            <p:cNvPicPr>
              <a:picLocks noChangeAspect="1"/>
            </p:cNvPicPr>
            <p:nvPr/>
          </p:nvPicPr>
          <p:blipFill>
            <a:blip r:embed="rId29" cstate="print">
              <a:extLst>
                <a:ext uri="{28A0092B-C50C-407E-A947-70E740481C1C}">
                  <a14:useLocalDpi xmlns:a14="http://schemas.microsoft.com/office/drawing/2010/main"/>
                </a:ext>
              </a:extLst>
            </a:blip>
            <a:stretch>
              <a:fillRect/>
            </a:stretch>
          </p:blipFill>
          <p:spPr>
            <a:xfrm>
              <a:off x="2149790" y="2951887"/>
              <a:ext cx="549385" cy="121362"/>
            </a:xfrm>
            <a:prstGeom prst="rect">
              <a:avLst/>
            </a:prstGeom>
          </p:spPr>
        </p:pic>
        <p:pic>
          <p:nvPicPr>
            <p:cNvPr id="137" name="Picture 136">
              <a:extLst>
                <a:ext uri="{FF2B5EF4-FFF2-40B4-BE49-F238E27FC236}">
                  <a16:creationId xmlns:a16="http://schemas.microsoft.com/office/drawing/2014/main" xmlns="" id="{9EAC5A34-0835-6E49-9C2D-08F1030BC86E}"/>
                </a:ext>
              </a:extLst>
            </p:cNvPr>
            <p:cNvPicPr>
              <a:picLocks noChangeAspect="1"/>
            </p:cNvPicPr>
            <p:nvPr/>
          </p:nvPicPr>
          <p:blipFill>
            <a:blip r:embed="rId30" cstate="print">
              <a:extLst>
                <a:ext uri="{28A0092B-C50C-407E-A947-70E740481C1C}">
                  <a14:useLocalDpi xmlns:a14="http://schemas.microsoft.com/office/drawing/2010/main"/>
                </a:ext>
              </a:extLst>
            </a:blip>
            <a:stretch>
              <a:fillRect/>
            </a:stretch>
          </p:blipFill>
          <p:spPr>
            <a:xfrm>
              <a:off x="2987586" y="2955077"/>
              <a:ext cx="635022" cy="105732"/>
            </a:xfrm>
            <a:prstGeom prst="rect">
              <a:avLst/>
            </a:prstGeom>
          </p:spPr>
        </p:pic>
        <p:pic>
          <p:nvPicPr>
            <p:cNvPr id="138" name="Picture 137">
              <a:extLst>
                <a:ext uri="{FF2B5EF4-FFF2-40B4-BE49-F238E27FC236}">
                  <a16:creationId xmlns:a16="http://schemas.microsoft.com/office/drawing/2014/main" xmlns="" id="{1B6CAE6A-B703-D749-8EE0-0A2BA5A89455}"/>
                </a:ext>
              </a:extLst>
            </p:cNvPr>
            <p:cNvPicPr>
              <a:picLocks noChangeAspect="1"/>
            </p:cNvPicPr>
            <p:nvPr/>
          </p:nvPicPr>
          <p:blipFill>
            <a:blip r:embed="rId31" cstate="print">
              <a:extLst>
                <a:ext uri="{28A0092B-C50C-407E-A947-70E740481C1C}">
                  <a14:useLocalDpi xmlns:a14="http://schemas.microsoft.com/office/drawing/2010/main"/>
                </a:ext>
              </a:extLst>
            </a:blip>
            <a:stretch>
              <a:fillRect/>
            </a:stretch>
          </p:blipFill>
          <p:spPr>
            <a:xfrm>
              <a:off x="3921021" y="2904565"/>
              <a:ext cx="520748" cy="221266"/>
            </a:xfrm>
            <a:prstGeom prst="rect">
              <a:avLst/>
            </a:prstGeom>
          </p:spPr>
        </p:pic>
        <p:pic>
          <p:nvPicPr>
            <p:cNvPr id="139" name="Picture 138">
              <a:extLst>
                <a:ext uri="{FF2B5EF4-FFF2-40B4-BE49-F238E27FC236}">
                  <a16:creationId xmlns:a16="http://schemas.microsoft.com/office/drawing/2014/main" xmlns="" id="{4AB5F41F-4BBF-774A-B6DF-189040B22D69}"/>
                </a:ext>
              </a:extLst>
            </p:cNvPr>
            <p:cNvPicPr>
              <a:picLocks noChangeAspect="1"/>
            </p:cNvPicPr>
            <p:nvPr/>
          </p:nvPicPr>
          <p:blipFill>
            <a:blip r:embed="rId32" cstate="print">
              <a:extLst>
                <a:ext uri="{28A0092B-C50C-407E-A947-70E740481C1C}">
                  <a14:useLocalDpi xmlns:a14="http://schemas.microsoft.com/office/drawing/2010/main"/>
                </a:ext>
              </a:extLst>
            </a:blip>
            <a:stretch>
              <a:fillRect/>
            </a:stretch>
          </p:blipFill>
          <p:spPr>
            <a:xfrm>
              <a:off x="4763170" y="2884396"/>
              <a:ext cx="577293" cy="253475"/>
            </a:xfrm>
            <a:prstGeom prst="rect">
              <a:avLst/>
            </a:prstGeom>
          </p:spPr>
        </p:pic>
        <p:pic>
          <p:nvPicPr>
            <p:cNvPr id="140" name="Picture 139">
              <a:extLst>
                <a:ext uri="{FF2B5EF4-FFF2-40B4-BE49-F238E27FC236}">
                  <a16:creationId xmlns:a16="http://schemas.microsoft.com/office/drawing/2014/main" xmlns="" id="{D0ABAD45-BA9E-2643-820F-412935F95FCB}"/>
                </a:ext>
              </a:extLst>
            </p:cNvPr>
            <p:cNvPicPr>
              <a:picLocks noChangeAspect="1"/>
            </p:cNvPicPr>
            <p:nvPr/>
          </p:nvPicPr>
          <p:blipFill>
            <a:blip r:embed="rId33" cstate="print">
              <a:extLst>
                <a:ext uri="{28A0092B-C50C-407E-A947-70E740481C1C}">
                  <a14:useLocalDpi xmlns:a14="http://schemas.microsoft.com/office/drawing/2010/main"/>
                </a:ext>
              </a:extLst>
            </a:blip>
            <a:stretch>
              <a:fillRect/>
            </a:stretch>
          </p:blipFill>
          <p:spPr>
            <a:xfrm>
              <a:off x="5587137" y="2970814"/>
              <a:ext cx="698524" cy="79131"/>
            </a:xfrm>
            <a:prstGeom prst="rect">
              <a:avLst/>
            </a:prstGeom>
          </p:spPr>
        </p:pic>
        <p:pic>
          <p:nvPicPr>
            <p:cNvPr id="141" name="Picture 140">
              <a:extLst>
                <a:ext uri="{FF2B5EF4-FFF2-40B4-BE49-F238E27FC236}">
                  <a16:creationId xmlns:a16="http://schemas.microsoft.com/office/drawing/2014/main" xmlns="" id="{E13CE360-C898-DD46-880E-0E8A277D1E5F}"/>
                </a:ext>
              </a:extLst>
            </p:cNvPr>
            <p:cNvPicPr>
              <a:picLocks noChangeAspect="1"/>
            </p:cNvPicPr>
            <p:nvPr/>
          </p:nvPicPr>
          <p:blipFill>
            <a:blip r:embed="rId34" cstate="print">
              <a:extLst>
                <a:ext uri="{28A0092B-C50C-407E-A947-70E740481C1C}">
                  <a14:useLocalDpi xmlns:a14="http://schemas.microsoft.com/office/drawing/2010/main"/>
                </a:ext>
              </a:extLst>
            </a:blip>
            <a:stretch>
              <a:fillRect/>
            </a:stretch>
          </p:blipFill>
          <p:spPr>
            <a:xfrm>
              <a:off x="6550322" y="2903743"/>
              <a:ext cx="524812" cy="210312"/>
            </a:xfrm>
            <a:prstGeom prst="rect">
              <a:avLst/>
            </a:prstGeom>
          </p:spPr>
        </p:pic>
        <p:pic>
          <p:nvPicPr>
            <p:cNvPr id="142" name="Picture 141">
              <a:extLst>
                <a:ext uri="{FF2B5EF4-FFF2-40B4-BE49-F238E27FC236}">
                  <a16:creationId xmlns:a16="http://schemas.microsoft.com/office/drawing/2014/main" xmlns="" id="{7DAB61DC-FC95-EF4D-8443-438FAA0AA277}"/>
                </a:ext>
              </a:extLst>
            </p:cNvPr>
            <p:cNvPicPr>
              <a:picLocks noChangeAspect="1"/>
            </p:cNvPicPr>
            <p:nvPr/>
          </p:nvPicPr>
          <p:blipFill>
            <a:blip r:embed="rId35" cstate="print">
              <a:extLst>
                <a:ext uri="{28A0092B-C50C-407E-A947-70E740481C1C}">
                  <a14:useLocalDpi xmlns:a14="http://schemas.microsoft.com/office/drawing/2010/main"/>
                </a:ext>
              </a:extLst>
            </a:blip>
            <a:stretch>
              <a:fillRect/>
            </a:stretch>
          </p:blipFill>
          <p:spPr>
            <a:xfrm>
              <a:off x="7405109" y="2872690"/>
              <a:ext cx="577293" cy="279626"/>
            </a:xfrm>
            <a:prstGeom prst="rect">
              <a:avLst/>
            </a:prstGeom>
          </p:spPr>
        </p:pic>
        <p:pic>
          <p:nvPicPr>
            <p:cNvPr id="143" name="Picture 142">
              <a:extLst>
                <a:ext uri="{FF2B5EF4-FFF2-40B4-BE49-F238E27FC236}">
                  <a16:creationId xmlns:a16="http://schemas.microsoft.com/office/drawing/2014/main" xmlns="" id="{3A07FA50-FDA2-3A48-A3FC-AA86662438D2}"/>
                </a:ext>
              </a:extLst>
            </p:cNvPr>
            <p:cNvPicPr>
              <a:picLocks noChangeAspect="1"/>
            </p:cNvPicPr>
            <p:nvPr/>
          </p:nvPicPr>
          <p:blipFill>
            <a:blip r:embed="rId36" cstate="print">
              <a:extLst>
                <a:ext uri="{28A0092B-C50C-407E-A947-70E740481C1C}">
                  <a14:useLocalDpi xmlns:a14="http://schemas.microsoft.com/office/drawing/2010/main"/>
                </a:ext>
              </a:extLst>
            </a:blip>
            <a:stretch>
              <a:fillRect/>
            </a:stretch>
          </p:blipFill>
          <p:spPr>
            <a:xfrm>
              <a:off x="8361572" y="2827208"/>
              <a:ext cx="407865" cy="357293"/>
            </a:xfrm>
            <a:prstGeom prst="rect">
              <a:avLst/>
            </a:prstGeom>
          </p:spPr>
        </p:pic>
        <p:pic>
          <p:nvPicPr>
            <p:cNvPr id="144" name="Picture 143">
              <a:extLst>
                <a:ext uri="{FF2B5EF4-FFF2-40B4-BE49-F238E27FC236}">
                  <a16:creationId xmlns:a16="http://schemas.microsoft.com/office/drawing/2014/main" xmlns="" id="{208819CA-025D-5343-B690-1FBB388EB592}"/>
                </a:ext>
              </a:extLst>
            </p:cNvPr>
            <p:cNvPicPr>
              <a:picLocks noChangeAspect="1"/>
            </p:cNvPicPr>
            <p:nvPr/>
          </p:nvPicPr>
          <p:blipFill>
            <a:blip r:embed="rId37" cstate="print">
              <a:extLst>
                <a:ext uri="{28A0092B-C50C-407E-A947-70E740481C1C}">
                  <a14:useLocalDpi xmlns:a14="http://schemas.microsoft.com/office/drawing/2010/main"/>
                </a:ext>
              </a:extLst>
            </a:blip>
            <a:stretch>
              <a:fillRect/>
            </a:stretch>
          </p:blipFill>
          <p:spPr>
            <a:xfrm>
              <a:off x="9177552" y="2883015"/>
              <a:ext cx="524812" cy="249291"/>
            </a:xfrm>
            <a:prstGeom prst="rect">
              <a:avLst/>
            </a:prstGeom>
          </p:spPr>
        </p:pic>
        <p:pic>
          <p:nvPicPr>
            <p:cNvPr id="145" name="Picture 144">
              <a:extLst>
                <a:ext uri="{FF2B5EF4-FFF2-40B4-BE49-F238E27FC236}">
                  <a16:creationId xmlns:a16="http://schemas.microsoft.com/office/drawing/2014/main" xmlns="" id="{259E0F88-F8BA-0144-9FDD-07E6BC2BFD0D}"/>
                </a:ext>
              </a:extLst>
            </p:cNvPr>
            <p:cNvPicPr>
              <a:picLocks noChangeAspect="1"/>
            </p:cNvPicPr>
            <p:nvPr/>
          </p:nvPicPr>
          <p:blipFill>
            <a:blip r:embed="rId38" cstate="print">
              <a:extLst>
                <a:ext uri="{28A0092B-C50C-407E-A947-70E740481C1C}">
                  <a14:useLocalDpi xmlns:a14="http://schemas.microsoft.com/office/drawing/2010/main"/>
                </a:ext>
              </a:extLst>
            </a:blip>
            <a:stretch>
              <a:fillRect/>
            </a:stretch>
          </p:blipFill>
          <p:spPr>
            <a:xfrm>
              <a:off x="10079819" y="2767031"/>
              <a:ext cx="476748" cy="475556"/>
            </a:xfrm>
            <a:prstGeom prst="rect">
              <a:avLst/>
            </a:prstGeom>
          </p:spPr>
        </p:pic>
        <p:pic>
          <p:nvPicPr>
            <p:cNvPr id="146" name="Picture 145">
              <a:extLst>
                <a:ext uri="{FF2B5EF4-FFF2-40B4-BE49-F238E27FC236}">
                  <a16:creationId xmlns:a16="http://schemas.microsoft.com/office/drawing/2014/main" xmlns="" id="{344C8D1F-A397-5342-A999-401B86BEF2C0}"/>
                </a:ext>
              </a:extLst>
            </p:cNvPr>
            <p:cNvPicPr>
              <a:picLocks noChangeAspect="1"/>
            </p:cNvPicPr>
            <p:nvPr/>
          </p:nvPicPr>
          <p:blipFill>
            <a:blip r:embed="rId39" cstate="print">
              <a:extLst>
                <a:ext uri="{28A0092B-C50C-407E-A947-70E740481C1C}">
                  <a14:useLocalDpi xmlns:a14="http://schemas.microsoft.com/office/drawing/2010/main"/>
                </a:ext>
              </a:extLst>
            </a:blip>
            <a:stretch>
              <a:fillRect/>
            </a:stretch>
          </p:blipFill>
          <p:spPr>
            <a:xfrm>
              <a:off x="10803553" y="2891964"/>
              <a:ext cx="775590" cy="231385"/>
            </a:xfrm>
            <a:prstGeom prst="rect">
              <a:avLst/>
            </a:prstGeom>
          </p:spPr>
        </p:pic>
        <p:pic>
          <p:nvPicPr>
            <p:cNvPr id="147" name="Picture 146">
              <a:extLst>
                <a:ext uri="{FF2B5EF4-FFF2-40B4-BE49-F238E27FC236}">
                  <a16:creationId xmlns:a16="http://schemas.microsoft.com/office/drawing/2014/main" xmlns="" id="{304B0254-AECD-5543-9C3C-207EE1150633}"/>
                </a:ext>
              </a:extLst>
            </p:cNvPr>
            <p:cNvPicPr>
              <a:picLocks noChangeAspect="1"/>
            </p:cNvPicPr>
            <p:nvPr/>
          </p:nvPicPr>
          <p:blipFill>
            <a:blip r:embed="rId40" cstate="print">
              <a:extLst>
                <a:ext uri="{28A0092B-C50C-407E-A947-70E740481C1C}">
                  <a14:useLocalDpi xmlns:a14="http://schemas.microsoft.com/office/drawing/2010/main"/>
                </a:ext>
              </a:extLst>
            </a:blip>
            <a:stretch>
              <a:fillRect/>
            </a:stretch>
          </p:blipFill>
          <p:spPr>
            <a:xfrm>
              <a:off x="372360" y="3663773"/>
              <a:ext cx="580605" cy="102665"/>
            </a:xfrm>
            <a:prstGeom prst="rect">
              <a:avLst/>
            </a:prstGeom>
          </p:spPr>
        </p:pic>
        <p:pic>
          <p:nvPicPr>
            <p:cNvPr id="148" name="Picture 147">
              <a:extLst>
                <a:ext uri="{FF2B5EF4-FFF2-40B4-BE49-F238E27FC236}">
                  <a16:creationId xmlns:a16="http://schemas.microsoft.com/office/drawing/2014/main" xmlns="" id="{BAF4E545-D5C9-7B43-A596-461301681AC4}"/>
                </a:ext>
              </a:extLst>
            </p:cNvPr>
            <p:cNvPicPr>
              <a:picLocks noChangeAspect="1"/>
            </p:cNvPicPr>
            <p:nvPr/>
          </p:nvPicPr>
          <p:blipFill rotWithShape="1">
            <a:blip r:embed="rId41" cstate="print">
              <a:extLst>
                <a:ext uri="{28A0092B-C50C-407E-A947-70E740481C1C}">
                  <a14:useLocalDpi xmlns:a14="http://schemas.microsoft.com/office/drawing/2010/main"/>
                </a:ext>
              </a:extLst>
            </a:blip>
            <a:srcRect/>
            <a:stretch/>
          </p:blipFill>
          <p:spPr>
            <a:xfrm>
              <a:off x="1260305" y="3564110"/>
              <a:ext cx="565575" cy="309525"/>
            </a:xfrm>
            <a:prstGeom prst="rect">
              <a:avLst/>
            </a:prstGeom>
          </p:spPr>
        </p:pic>
        <p:pic>
          <p:nvPicPr>
            <p:cNvPr id="149" name="Picture 148">
              <a:extLst>
                <a:ext uri="{FF2B5EF4-FFF2-40B4-BE49-F238E27FC236}">
                  <a16:creationId xmlns:a16="http://schemas.microsoft.com/office/drawing/2014/main" xmlns="" id="{214F46C6-4E8B-4A46-9784-ACD840D51D59}"/>
                </a:ext>
              </a:extLst>
            </p:cNvPr>
            <p:cNvPicPr>
              <a:picLocks noChangeAspect="1"/>
            </p:cNvPicPr>
            <p:nvPr/>
          </p:nvPicPr>
          <p:blipFill>
            <a:blip r:embed="rId42" cstate="print">
              <a:extLst>
                <a:ext uri="{28A0092B-C50C-407E-A947-70E740481C1C}">
                  <a14:useLocalDpi xmlns:a14="http://schemas.microsoft.com/office/drawing/2010/main"/>
                </a:ext>
              </a:extLst>
            </a:blip>
            <a:stretch>
              <a:fillRect/>
            </a:stretch>
          </p:blipFill>
          <p:spPr>
            <a:xfrm>
              <a:off x="2180033" y="3622601"/>
              <a:ext cx="488857" cy="196308"/>
            </a:xfrm>
            <a:prstGeom prst="rect">
              <a:avLst/>
            </a:prstGeom>
          </p:spPr>
        </p:pic>
        <p:pic>
          <p:nvPicPr>
            <p:cNvPr id="150" name="Picture 149">
              <a:extLst>
                <a:ext uri="{FF2B5EF4-FFF2-40B4-BE49-F238E27FC236}">
                  <a16:creationId xmlns:a16="http://schemas.microsoft.com/office/drawing/2014/main" xmlns="" id="{77976D69-755B-F442-8FCB-CFED934C0872}"/>
                </a:ext>
              </a:extLst>
            </p:cNvPr>
            <p:cNvPicPr>
              <a:picLocks noChangeAspect="1"/>
            </p:cNvPicPr>
            <p:nvPr/>
          </p:nvPicPr>
          <p:blipFill>
            <a:blip r:embed="rId43" cstate="print">
              <a:extLst>
                <a:ext uri="{28A0092B-C50C-407E-A947-70E740481C1C}">
                  <a14:useLocalDpi xmlns:a14="http://schemas.microsoft.com/office/drawing/2010/main"/>
                </a:ext>
              </a:extLst>
            </a:blip>
            <a:stretch>
              <a:fillRect/>
            </a:stretch>
          </p:blipFill>
          <p:spPr>
            <a:xfrm>
              <a:off x="3010157" y="3622950"/>
              <a:ext cx="577293" cy="225252"/>
            </a:xfrm>
            <a:prstGeom prst="rect">
              <a:avLst/>
            </a:prstGeom>
          </p:spPr>
        </p:pic>
        <p:pic>
          <p:nvPicPr>
            <p:cNvPr id="151" name="Picture 150">
              <a:extLst>
                <a:ext uri="{FF2B5EF4-FFF2-40B4-BE49-F238E27FC236}">
                  <a16:creationId xmlns:a16="http://schemas.microsoft.com/office/drawing/2014/main" xmlns="" id="{622A1BFD-CD3A-F64D-816F-40B37FB8BB01}"/>
                </a:ext>
              </a:extLst>
            </p:cNvPr>
            <p:cNvPicPr>
              <a:picLocks noChangeAspect="1"/>
            </p:cNvPicPr>
            <p:nvPr/>
          </p:nvPicPr>
          <p:blipFill>
            <a:blip r:embed="rId44" cstate="print">
              <a:extLst>
                <a:ext uri="{28A0092B-C50C-407E-A947-70E740481C1C}">
                  <a14:useLocalDpi xmlns:a14="http://schemas.microsoft.com/office/drawing/2010/main"/>
                </a:ext>
              </a:extLst>
            </a:blip>
            <a:stretch>
              <a:fillRect/>
            </a:stretch>
          </p:blipFill>
          <p:spPr>
            <a:xfrm>
              <a:off x="3947545" y="3515988"/>
              <a:ext cx="460339" cy="402796"/>
            </a:xfrm>
            <a:prstGeom prst="rect">
              <a:avLst/>
            </a:prstGeom>
          </p:spPr>
        </p:pic>
        <p:pic>
          <p:nvPicPr>
            <p:cNvPr id="152" name="Picture 151">
              <a:extLst>
                <a:ext uri="{FF2B5EF4-FFF2-40B4-BE49-F238E27FC236}">
                  <a16:creationId xmlns:a16="http://schemas.microsoft.com/office/drawing/2014/main" xmlns="" id="{D50737D9-6B94-CB46-87D6-282DEA79CCD5}"/>
                </a:ext>
              </a:extLst>
            </p:cNvPr>
            <p:cNvPicPr>
              <a:picLocks noChangeAspect="1"/>
            </p:cNvPicPr>
            <p:nvPr/>
          </p:nvPicPr>
          <p:blipFill>
            <a:blip r:embed="rId45" cstate="print">
              <a:extLst>
                <a:ext uri="{28A0092B-C50C-407E-A947-70E740481C1C}">
                  <a14:useLocalDpi xmlns:a14="http://schemas.microsoft.com/office/drawing/2010/main"/>
                </a:ext>
              </a:extLst>
            </a:blip>
            <a:stretch>
              <a:fillRect/>
            </a:stretch>
          </p:blipFill>
          <p:spPr>
            <a:xfrm>
              <a:off x="4814176" y="3607499"/>
              <a:ext cx="482658" cy="225985"/>
            </a:xfrm>
            <a:prstGeom prst="rect">
              <a:avLst/>
            </a:prstGeom>
          </p:spPr>
        </p:pic>
        <p:pic>
          <p:nvPicPr>
            <p:cNvPr id="153" name="Picture 152">
              <a:extLst>
                <a:ext uri="{FF2B5EF4-FFF2-40B4-BE49-F238E27FC236}">
                  <a16:creationId xmlns:a16="http://schemas.microsoft.com/office/drawing/2014/main" xmlns="" id="{DA346B1E-5789-E843-8CD8-E68E8889E6E1}"/>
                </a:ext>
              </a:extLst>
            </p:cNvPr>
            <p:cNvPicPr>
              <a:picLocks noChangeAspect="1"/>
            </p:cNvPicPr>
            <p:nvPr/>
          </p:nvPicPr>
          <p:blipFill>
            <a:blip r:embed="rId46" cstate="print">
              <a:extLst>
                <a:ext uri="{28A0092B-C50C-407E-A947-70E740481C1C}">
                  <a14:useLocalDpi xmlns:a14="http://schemas.microsoft.com/office/drawing/2010/main"/>
                </a:ext>
              </a:extLst>
            </a:blip>
            <a:stretch>
              <a:fillRect/>
            </a:stretch>
          </p:blipFill>
          <p:spPr>
            <a:xfrm>
              <a:off x="5707735" y="3523308"/>
              <a:ext cx="458510" cy="393022"/>
            </a:xfrm>
            <a:prstGeom prst="rect">
              <a:avLst/>
            </a:prstGeom>
          </p:spPr>
        </p:pic>
        <p:pic>
          <p:nvPicPr>
            <p:cNvPr id="154" name="Picture 153">
              <a:extLst>
                <a:ext uri="{FF2B5EF4-FFF2-40B4-BE49-F238E27FC236}">
                  <a16:creationId xmlns:a16="http://schemas.microsoft.com/office/drawing/2014/main" xmlns="" id="{0377E89B-89E5-CC41-B20F-F9C2E39A23F9}"/>
                </a:ext>
              </a:extLst>
            </p:cNvPr>
            <p:cNvPicPr>
              <a:picLocks noChangeAspect="1"/>
            </p:cNvPicPr>
            <p:nvPr/>
          </p:nvPicPr>
          <p:blipFill>
            <a:blip r:embed="rId47" cstate="print">
              <a:extLst>
                <a:ext uri="{28A0092B-C50C-407E-A947-70E740481C1C}">
                  <a14:useLocalDpi xmlns:a14="http://schemas.microsoft.com/office/drawing/2010/main"/>
                </a:ext>
              </a:extLst>
            </a:blip>
            <a:stretch>
              <a:fillRect/>
            </a:stretch>
          </p:blipFill>
          <p:spPr>
            <a:xfrm>
              <a:off x="6545832" y="3636663"/>
              <a:ext cx="524812" cy="175960"/>
            </a:xfrm>
            <a:prstGeom prst="rect">
              <a:avLst/>
            </a:prstGeom>
          </p:spPr>
        </p:pic>
        <p:pic>
          <p:nvPicPr>
            <p:cNvPr id="155" name="Picture 154">
              <a:extLst>
                <a:ext uri="{FF2B5EF4-FFF2-40B4-BE49-F238E27FC236}">
                  <a16:creationId xmlns:a16="http://schemas.microsoft.com/office/drawing/2014/main" xmlns="" id="{4FE71667-94F5-8C42-BE0D-9D2D1471F6B1}"/>
                </a:ext>
              </a:extLst>
            </p:cNvPr>
            <p:cNvPicPr>
              <a:picLocks noChangeAspect="1"/>
            </p:cNvPicPr>
            <p:nvPr/>
          </p:nvPicPr>
          <p:blipFill>
            <a:blip r:embed="rId48" cstate="print">
              <a:extLst>
                <a:ext uri="{28A0092B-C50C-407E-A947-70E740481C1C}">
                  <a14:useLocalDpi xmlns:a14="http://schemas.microsoft.com/office/drawing/2010/main"/>
                </a:ext>
              </a:extLst>
            </a:blip>
            <a:stretch>
              <a:fillRect/>
            </a:stretch>
          </p:blipFill>
          <p:spPr>
            <a:xfrm>
              <a:off x="7399215" y="3677590"/>
              <a:ext cx="577293" cy="105559"/>
            </a:xfrm>
            <a:prstGeom prst="rect">
              <a:avLst/>
            </a:prstGeom>
          </p:spPr>
        </p:pic>
        <p:pic>
          <p:nvPicPr>
            <p:cNvPr id="156" name="Picture 155">
              <a:extLst>
                <a:ext uri="{FF2B5EF4-FFF2-40B4-BE49-F238E27FC236}">
                  <a16:creationId xmlns:a16="http://schemas.microsoft.com/office/drawing/2014/main" xmlns="" id="{9248E6DC-ACEF-694F-B9E8-8E45DF61DBAD}"/>
                </a:ext>
              </a:extLst>
            </p:cNvPr>
            <p:cNvPicPr>
              <a:picLocks noChangeAspect="1"/>
            </p:cNvPicPr>
            <p:nvPr/>
          </p:nvPicPr>
          <p:blipFill>
            <a:blip r:embed="rId49" cstate="print">
              <a:extLst>
                <a:ext uri="{28A0092B-C50C-407E-A947-70E740481C1C}">
                  <a14:useLocalDpi xmlns:a14="http://schemas.microsoft.com/office/drawing/2010/main"/>
                </a:ext>
              </a:extLst>
            </a:blip>
            <a:stretch>
              <a:fillRect/>
            </a:stretch>
          </p:blipFill>
          <p:spPr>
            <a:xfrm>
              <a:off x="8252458" y="3654857"/>
              <a:ext cx="635022" cy="148805"/>
            </a:xfrm>
            <a:prstGeom prst="rect">
              <a:avLst/>
            </a:prstGeom>
          </p:spPr>
        </p:pic>
        <p:pic>
          <p:nvPicPr>
            <p:cNvPr id="157" name="Picture 156">
              <a:extLst>
                <a:ext uri="{FF2B5EF4-FFF2-40B4-BE49-F238E27FC236}">
                  <a16:creationId xmlns:a16="http://schemas.microsoft.com/office/drawing/2014/main" xmlns="" id="{ADEF4BE9-62C1-C34B-84A9-136073C0CEB5}"/>
                </a:ext>
              </a:extLst>
            </p:cNvPr>
            <p:cNvPicPr>
              <a:picLocks noChangeAspect="1"/>
            </p:cNvPicPr>
            <p:nvPr/>
          </p:nvPicPr>
          <p:blipFill>
            <a:blip r:embed="rId50" cstate="print">
              <a:extLst>
                <a:ext uri="{28A0092B-C50C-407E-A947-70E740481C1C}">
                  <a14:useLocalDpi xmlns:a14="http://schemas.microsoft.com/office/drawing/2010/main"/>
                </a:ext>
              </a:extLst>
            </a:blip>
            <a:stretch>
              <a:fillRect/>
            </a:stretch>
          </p:blipFill>
          <p:spPr>
            <a:xfrm>
              <a:off x="9240114" y="3519344"/>
              <a:ext cx="393303" cy="393022"/>
            </a:xfrm>
            <a:prstGeom prst="rect">
              <a:avLst/>
            </a:prstGeom>
          </p:spPr>
        </p:pic>
        <p:pic>
          <p:nvPicPr>
            <p:cNvPr id="158" name="Picture 157">
              <a:extLst>
                <a:ext uri="{FF2B5EF4-FFF2-40B4-BE49-F238E27FC236}">
                  <a16:creationId xmlns:a16="http://schemas.microsoft.com/office/drawing/2014/main" xmlns="" id="{CD9FE2A9-904E-D240-A1D2-D4B6492BBAFD}"/>
                </a:ext>
              </a:extLst>
            </p:cNvPr>
            <p:cNvPicPr>
              <a:picLocks noChangeAspect="1"/>
            </p:cNvPicPr>
            <p:nvPr/>
          </p:nvPicPr>
          <p:blipFill>
            <a:blip r:embed="rId51" cstate="print">
              <a:extLst>
                <a:ext uri="{28A0092B-C50C-407E-A947-70E740481C1C}">
                  <a14:useLocalDpi xmlns:a14="http://schemas.microsoft.com/office/drawing/2010/main"/>
                </a:ext>
              </a:extLst>
            </a:blip>
            <a:stretch>
              <a:fillRect/>
            </a:stretch>
          </p:blipFill>
          <p:spPr>
            <a:xfrm>
              <a:off x="10029630" y="3669747"/>
              <a:ext cx="577293" cy="112188"/>
            </a:xfrm>
            <a:prstGeom prst="rect">
              <a:avLst/>
            </a:prstGeom>
          </p:spPr>
        </p:pic>
        <p:pic>
          <p:nvPicPr>
            <p:cNvPr id="159" name="Picture 158">
              <a:extLst>
                <a:ext uri="{FF2B5EF4-FFF2-40B4-BE49-F238E27FC236}">
                  <a16:creationId xmlns:a16="http://schemas.microsoft.com/office/drawing/2014/main" xmlns="" id="{81222E5D-A4A2-DD40-AA24-FED7819B8473}"/>
                </a:ext>
              </a:extLst>
            </p:cNvPr>
            <p:cNvPicPr>
              <a:picLocks noChangeAspect="1"/>
            </p:cNvPicPr>
            <p:nvPr/>
          </p:nvPicPr>
          <p:blipFill>
            <a:blip r:embed="rId52" cstate="print">
              <a:extLst>
                <a:ext uri="{28A0092B-C50C-407E-A947-70E740481C1C}">
                  <a14:useLocalDpi xmlns:a14="http://schemas.microsoft.com/office/drawing/2010/main"/>
                </a:ext>
              </a:extLst>
            </a:blip>
            <a:stretch>
              <a:fillRect/>
            </a:stretch>
          </p:blipFill>
          <p:spPr>
            <a:xfrm>
              <a:off x="10879549" y="3628704"/>
              <a:ext cx="635022" cy="179759"/>
            </a:xfrm>
            <a:prstGeom prst="rect">
              <a:avLst/>
            </a:prstGeom>
          </p:spPr>
        </p:pic>
        <p:pic>
          <p:nvPicPr>
            <p:cNvPr id="160" name="Picture 159">
              <a:extLst>
                <a:ext uri="{FF2B5EF4-FFF2-40B4-BE49-F238E27FC236}">
                  <a16:creationId xmlns:a16="http://schemas.microsoft.com/office/drawing/2014/main" xmlns="" id="{E183502A-CCC4-C744-98DB-CFFC7982B116}"/>
                </a:ext>
              </a:extLst>
            </p:cNvPr>
            <p:cNvPicPr>
              <a:picLocks noChangeAspect="1"/>
            </p:cNvPicPr>
            <p:nvPr/>
          </p:nvPicPr>
          <p:blipFill>
            <a:blip r:embed="rId53" cstate="print">
              <a:extLst>
                <a:ext uri="{28A0092B-C50C-407E-A947-70E740481C1C}">
                  <a14:useLocalDpi xmlns:a14="http://schemas.microsoft.com/office/drawing/2010/main"/>
                </a:ext>
              </a:extLst>
            </a:blip>
            <a:stretch>
              <a:fillRect/>
            </a:stretch>
          </p:blipFill>
          <p:spPr>
            <a:xfrm>
              <a:off x="319770" y="4389291"/>
              <a:ext cx="698524" cy="78075"/>
            </a:xfrm>
            <a:prstGeom prst="rect">
              <a:avLst/>
            </a:prstGeom>
          </p:spPr>
        </p:pic>
        <p:pic>
          <p:nvPicPr>
            <p:cNvPr id="161" name="Picture 160">
              <a:extLst>
                <a:ext uri="{FF2B5EF4-FFF2-40B4-BE49-F238E27FC236}">
                  <a16:creationId xmlns:a16="http://schemas.microsoft.com/office/drawing/2014/main" xmlns="" id="{21BDB90B-DE20-CF41-84A2-FF16FC2475D1}"/>
                </a:ext>
              </a:extLst>
            </p:cNvPr>
            <p:cNvPicPr>
              <a:picLocks noChangeAspect="1"/>
            </p:cNvPicPr>
            <p:nvPr/>
          </p:nvPicPr>
          <p:blipFill>
            <a:blip r:embed="rId54" cstate="print">
              <a:extLst>
                <a:ext uri="{28A0092B-C50C-407E-A947-70E740481C1C}">
                  <a14:useLocalDpi xmlns:a14="http://schemas.microsoft.com/office/drawing/2010/main"/>
                </a:ext>
              </a:extLst>
            </a:blip>
            <a:stretch>
              <a:fillRect/>
            </a:stretch>
          </p:blipFill>
          <p:spPr>
            <a:xfrm>
              <a:off x="1282445" y="4367520"/>
              <a:ext cx="524812" cy="113839"/>
            </a:xfrm>
            <a:prstGeom prst="rect">
              <a:avLst/>
            </a:prstGeom>
          </p:spPr>
        </p:pic>
        <p:pic>
          <p:nvPicPr>
            <p:cNvPr id="162" name="Picture 161">
              <a:extLst>
                <a:ext uri="{FF2B5EF4-FFF2-40B4-BE49-F238E27FC236}">
                  <a16:creationId xmlns:a16="http://schemas.microsoft.com/office/drawing/2014/main" xmlns="" id="{AFAEA83F-5095-AB43-9533-DDB53E197D3F}"/>
                </a:ext>
              </a:extLst>
            </p:cNvPr>
            <p:cNvPicPr>
              <a:picLocks noChangeAspect="1"/>
            </p:cNvPicPr>
            <p:nvPr/>
          </p:nvPicPr>
          <p:blipFill>
            <a:blip r:embed="rId55" cstate="print">
              <a:extLst>
                <a:ext uri="{28A0092B-C50C-407E-A947-70E740481C1C}">
                  <a14:useLocalDpi xmlns:a14="http://schemas.microsoft.com/office/drawing/2010/main"/>
                </a:ext>
              </a:extLst>
            </a:blip>
            <a:stretch>
              <a:fillRect/>
            </a:stretch>
          </p:blipFill>
          <p:spPr>
            <a:xfrm>
              <a:off x="2101182" y="4340156"/>
              <a:ext cx="635022" cy="177488"/>
            </a:xfrm>
            <a:prstGeom prst="rect">
              <a:avLst/>
            </a:prstGeom>
          </p:spPr>
        </p:pic>
        <p:pic>
          <p:nvPicPr>
            <p:cNvPr id="163" name="Picture 162">
              <a:extLst>
                <a:ext uri="{FF2B5EF4-FFF2-40B4-BE49-F238E27FC236}">
                  <a16:creationId xmlns:a16="http://schemas.microsoft.com/office/drawing/2014/main" xmlns="" id="{23E34CF2-6C11-4A49-9A64-C03719E8F6E9}"/>
                </a:ext>
              </a:extLst>
            </p:cNvPr>
            <p:cNvPicPr>
              <a:picLocks noChangeAspect="1"/>
            </p:cNvPicPr>
            <p:nvPr/>
          </p:nvPicPr>
          <p:blipFill>
            <a:blip r:embed="rId56" cstate="print">
              <a:extLst>
                <a:ext uri="{28A0092B-C50C-407E-A947-70E740481C1C}">
                  <a14:useLocalDpi xmlns:a14="http://schemas.microsoft.com/office/drawing/2010/main"/>
                </a:ext>
              </a:extLst>
            </a:blip>
            <a:stretch>
              <a:fillRect/>
            </a:stretch>
          </p:blipFill>
          <p:spPr>
            <a:xfrm>
              <a:off x="3001154" y="4381025"/>
              <a:ext cx="577293" cy="100855"/>
            </a:xfrm>
            <a:prstGeom prst="rect">
              <a:avLst/>
            </a:prstGeom>
          </p:spPr>
        </p:pic>
        <p:pic>
          <p:nvPicPr>
            <p:cNvPr id="164" name="Picture 163">
              <a:extLst>
                <a:ext uri="{FF2B5EF4-FFF2-40B4-BE49-F238E27FC236}">
                  <a16:creationId xmlns:a16="http://schemas.microsoft.com/office/drawing/2014/main" xmlns="" id="{C8419884-6F85-7E41-BCC7-3C74ED416B15}"/>
                </a:ext>
              </a:extLst>
            </p:cNvPr>
            <p:cNvPicPr>
              <a:picLocks noChangeAspect="1"/>
            </p:cNvPicPr>
            <p:nvPr/>
          </p:nvPicPr>
          <p:blipFill>
            <a:blip r:embed="rId57" cstate="print">
              <a:extLst>
                <a:ext uri="{28A0092B-C50C-407E-A947-70E740481C1C}">
                  <a14:useLocalDpi xmlns:a14="http://schemas.microsoft.com/office/drawing/2010/main"/>
                </a:ext>
              </a:extLst>
            </a:blip>
            <a:stretch>
              <a:fillRect/>
            </a:stretch>
          </p:blipFill>
          <p:spPr>
            <a:xfrm>
              <a:off x="3863078" y="4343443"/>
              <a:ext cx="617817" cy="177518"/>
            </a:xfrm>
            <a:prstGeom prst="rect">
              <a:avLst/>
            </a:prstGeom>
          </p:spPr>
        </p:pic>
        <p:pic>
          <p:nvPicPr>
            <p:cNvPr id="165" name="Picture 164">
              <a:extLst>
                <a:ext uri="{FF2B5EF4-FFF2-40B4-BE49-F238E27FC236}">
                  <a16:creationId xmlns:a16="http://schemas.microsoft.com/office/drawing/2014/main" xmlns="" id="{D911B009-D79E-134E-9096-EA4ED58145EA}"/>
                </a:ext>
              </a:extLst>
            </p:cNvPr>
            <p:cNvPicPr>
              <a:picLocks noChangeAspect="1"/>
            </p:cNvPicPr>
            <p:nvPr/>
          </p:nvPicPr>
          <p:blipFill>
            <a:blip r:embed="rId58" cstate="print">
              <a:extLst>
                <a:ext uri="{28A0092B-C50C-407E-A947-70E740481C1C}">
                  <a14:useLocalDpi xmlns:a14="http://schemas.microsoft.com/office/drawing/2010/main"/>
                </a:ext>
              </a:extLst>
            </a:blip>
            <a:stretch>
              <a:fillRect/>
            </a:stretch>
          </p:blipFill>
          <p:spPr>
            <a:xfrm>
              <a:off x="4817429" y="4190066"/>
              <a:ext cx="475556" cy="475556"/>
            </a:xfrm>
            <a:prstGeom prst="rect">
              <a:avLst/>
            </a:prstGeom>
          </p:spPr>
        </p:pic>
        <p:pic>
          <p:nvPicPr>
            <p:cNvPr id="166" name="Picture 165">
              <a:extLst>
                <a:ext uri="{FF2B5EF4-FFF2-40B4-BE49-F238E27FC236}">
                  <a16:creationId xmlns:a16="http://schemas.microsoft.com/office/drawing/2014/main" xmlns="" id="{8545D855-2E85-A149-B4E6-77240FCE93B6}"/>
                </a:ext>
              </a:extLst>
            </p:cNvPr>
            <p:cNvPicPr>
              <a:picLocks noChangeAspect="1"/>
            </p:cNvPicPr>
            <p:nvPr/>
          </p:nvPicPr>
          <p:blipFill>
            <a:blip r:embed="rId59" cstate="print">
              <a:extLst>
                <a:ext uri="{28A0092B-C50C-407E-A947-70E740481C1C}">
                  <a14:useLocalDpi xmlns:a14="http://schemas.microsoft.com/office/drawing/2010/main"/>
                </a:ext>
              </a:extLst>
            </a:blip>
            <a:stretch>
              <a:fillRect/>
            </a:stretch>
          </p:blipFill>
          <p:spPr>
            <a:xfrm>
              <a:off x="5698313" y="4198690"/>
              <a:ext cx="467224" cy="467224"/>
            </a:xfrm>
            <a:prstGeom prst="rect">
              <a:avLst/>
            </a:prstGeom>
          </p:spPr>
        </p:pic>
        <p:pic>
          <p:nvPicPr>
            <p:cNvPr id="167" name="Picture 166">
              <a:extLst>
                <a:ext uri="{FF2B5EF4-FFF2-40B4-BE49-F238E27FC236}">
                  <a16:creationId xmlns:a16="http://schemas.microsoft.com/office/drawing/2014/main" xmlns="" id="{EED34F11-2D96-9944-9C2D-EF90A991DEFB}"/>
                </a:ext>
              </a:extLst>
            </p:cNvPr>
            <p:cNvPicPr>
              <a:picLocks noChangeAspect="1"/>
            </p:cNvPicPr>
            <p:nvPr/>
          </p:nvPicPr>
          <p:blipFill>
            <a:blip r:embed="rId60" cstate="print">
              <a:extLst>
                <a:ext uri="{28A0092B-C50C-407E-A947-70E740481C1C}">
                  <a14:useLocalDpi xmlns:a14="http://schemas.microsoft.com/office/drawing/2010/main"/>
                </a:ext>
              </a:extLst>
            </a:blip>
            <a:stretch>
              <a:fillRect/>
            </a:stretch>
          </p:blipFill>
          <p:spPr>
            <a:xfrm>
              <a:off x="6463238" y="4366559"/>
              <a:ext cx="698524" cy="123879"/>
            </a:xfrm>
            <a:prstGeom prst="rect">
              <a:avLst/>
            </a:prstGeom>
          </p:spPr>
        </p:pic>
        <p:pic>
          <p:nvPicPr>
            <p:cNvPr id="168" name="Picture 167">
              <a:extLst>
                <a:ext uri="{FF2B5EF4-FFF2-40B4-BE49-F238E27FC236}">
                  <a16:creationId xmlns:a16="http://schemas.microsoft.com/office/drawing/2014/main" xmlns="" id="{03A1DA3F-DB16-E247-8675-313A43925AB0}"/>
                </a:ext>
              </a:extLst>
            </p:cNvPr>
            <p:cNvPicPr>
              <a:picLocks noChangeAspect="1"/>
            </p:cNvPicPr>
            <p:nvPr/>
          </p:nvPicPr>
          <p:blipFill>
            <a:blip r:embed="rId61" cstate="print">
              <a:extLst>
                <a:ext uri="{28A0092B-C50C-407E-A947-70E740481C1C}">
                  <a14:useLocalDpi xmlns:a14="http://schemas.microsoft.com/office/drawing/2010/main"/>
                </a:ext>
              </a:extLst>
            </a:blip>
            <a:stretch>
              <a:fillRect/>
            </a:stretch>
          </p:blipFill>
          <p:spPr>
            <a:xfrm>
              <a:off x="7338818" y="4281735"/>
              <a:ext cx="691719" cy="291675"/>
            </a:xfrm>
            <a:prstGeom prst="rect">
              <a:avLst/>
            </a:prstGeom>
          </p:spPr>
        </p:pic>
        <p:pic>
          <p:nvPicPr>
            <p:cNvPr id="169" name="Picture 168">
              <a:extLst>
                <a:ext uri="{FF2B5EF4-FFF2-40B4-BE49-F238E27FC236}">
                  <a16:creationId xmlns:a16="http://schemas.microsoft.com/office/drawing/2014/main" xmlns="" id="{3E5109E7-4C2E-D542-AE50-90C9E30A1B1D}"/>
                </a:ext>
              </a:extLst>
            </p:cNvPr>
            <p:cNvPicPr>
              <a:picLocks noChangeAspect="1"/>
            </p:cNvPicPr>
            <p:nvPr/>
          </p:nvPicPr>
          <p:blipFill>
            <a:blip r:embed="rId62" cstate="print">
              <a:extLst>
                <a:ext uri="{28A0092B-C50C-407E-A947-70E740481C1C}">
                  <a14:useLocalDpi xmlns:a14="http://schemas.microsoft.com/office/drawing/2010/main"/>
                </a:ext>
              </a:extLst>
            </a:blip>
            <a:stretch>
              <a:fillRect/>
            </a:stretch>
          </p:blipFill>
          <p:spPr>
            <a:xfrm>
              <a:off x="8377226" y="4189490"/>
              <a:ext cx="370619" cy="475556"/>
            </a:xfrm>
            <a:prstGeom prst="rect">
              <a:avLst/>
            </a:prstGeom>
          </p:spPr>
        </p:pic>
        <p:pic>
          <p:nvPicPr>
            <p:cNvPr id="170" name="Picture 169">
              <a:extLst>
                <a:ext uri="{FF2B5EF4-FFF2-40B4-BE49-F238E27FC236}">
                  <a16:creationId xmlns:a16="http://schemas.microsoft.com/office/drawing/2014/main" xmlns="" id="{D996BD5F-A7FA-2F41-B9A9-38D512E61B82}"/>
                </a:ext>
              </a:extLst>
            </p:cNvPr>
            <p:cNvPicPr>
              <a:picLocks noChangeAspect="1"/>
            </p:cNvPicPr>
            <p:nvPr/>
          </p:nvPicPr>
          <p:blipFill>
            <a:blip r:embed="rId63" cstate="print">
              <a:extLst>
                <a:ext uri="{28A0092B-C50C-407E-A947-70E740481C1C}">
                  <a14:useLocalDpi xmlns:a14="http://schemas.microsoft.com/office/drawing/2010/main"/>
                </a:ext>
              </a:extLst>
            </a:blip>
            <a:stretch>
              <a:fillRect/>
            </a:stretch>
          </p:blipFill>
          <p:spPr>
            <a:xfrm>
              <a:off x="9054181" y="4336254"/>
              <a:ext cx="768376" cy="192095"/>
            </a:xfrm>
            <a:prstGeom prst="rect">
              <a:avLst/>
            </a:prstGeom>
          </p:spPr>
        </p:pic>
        <p:pic>
          <p:nvPicPr>
            <p:cNvPr id="171" name="Picture 170">
              <a:extLst>
                <a:ext uri="{FF2B5EF4-FFF2-40B4-BE49-F238E27FC236}">
                  <a16:creationId xmlns:a16="http://schemas.microsoft.com/office/drawing/2014/main" xmlns="" id="{9C52236F-6987-AF46-8506-0C50E4D9F7F0}"/>
                </a:ext>
              </a:extLst>
            </p:cNvPr>
            <p:cNvPicPr>
              <a:picLocks noChangeAspect="1"/>
            </p:cNvPicPr>
            <p:nvPr/>
          </p:nvPicPr>
          <p:blipFill>
            <a:blip r:embed="rId64" cstate="print">
              <a:extLst>
                <a:ext uri="{28A0092B-C50C-407E-A947-70E740481C1C}">
                  <a14:useLocalDpi xmlns:a14="http://schemas.microsoft.com/office/drawing/2010/main"/>
                </a:ext>
              </a:extLst>
            </a:blip>
            <a:stretch>
              <a:fillRect/>
            </a:stretch>
          </p:blipFill>
          <p:spPr>
            <a:xfrm>
              <a:off x="10025920" y="4367371"/>
              <a:ext cx="577293" cy="121808"/>
            </a:xfrm>
            <a:prstGeom prst="rect">
              <a:avLst/>
            </a:prstGeom>
          </p:spPr>
        </p:pic>
        <p:pic>
          <p:nvPicPr>
            <p:cNvPr id="172" name="Picture 171">
              <a:extLst>
                <a:ext uri="{FF2B5EF4-FFF2-40B4-BE49-F238E27FC236}">
                  <a16:creationId xmlns:a16="http://schemas.microsoft.com/office/drawing/2014/main" xmlns="" id="{E60E7816-7F31-2D46-8E03-F5CC98E08A95}"/>
                </a:ext>
              </a:extLst>
            </p:cNvPr>
            <p:cNvPicPr>
              <a:picLocks noChangeAspect="1"/>
            </p:cNvPicPr>
            <p:nvPr/>
          </p:nvPicPr>
          <p:blipFill>
            <a:blip r:embed="rId65" cstate="print">
              <a:extLst>
                <a:ext uri="{28A0092B-C50C-407E-A947-70E740481C1C}">
                  <a14:useLocalDpi xmlns:a14="http://schemas.microsoft.com/office/drawing/2010/main"/>
                </a:ext>
              </a:extLst>
            </a:blip>
            <a:stretch>
              <a:fillRect/>
            </a:stretch>
          </p:blipFill>
          <p:spPr>
            <a:xfrm>
              <a:off x="10880910" y="4228958"/>
              <a:ext cx="634292" cy="400208"/>
            </a:xfrm>
            <a:prstGeom prst="rect">
              <a:avLst/>
            </a:prstGeom>
          </p:spPr>
        </p:pic>
        <p:pic>
          <p:nvPicPr>
            <p:cNvPr id="174" name="Picture 173">
              <a:extLst>
                <a:ext uri="{FF2B5EF4-FFF2-40B4-BE49-F238E27FC236}">
                  <a16:creationId xmlns:a16="http://schemas.microsoft.com/office/drawing/2014/main" xmlns="" id="{8659C67A-212B-4B47-A65C-4711F1DE5FDD}"/>
                </a:ext>
              </a:extLst>
            </p:cNvPr>
            <p:cNvPicPr>
              <a:picLocks noChangeAspect="1"/>
            </p:cNvPicPr>
            <p:nvPr/>
          </p:nvPicPr>
          <p:blipFill>
            <a:blip r:embed="rId66" cstate="print">
              <a:extLst>
                <a:ext uri="{28A0092B-C50C-407E-A947-70E740481C1C}">
                  <a14:useLocalDpi xmlns:a14="http://schemas.microsoft.com/office/drawing/2010/main"/>
                </a:ext>
              </a:extLst>
            </a:blip>
            <a:stretch>
              <a:fillRect/>
            </a:stretch>
          </p:blipFill>
          <p:spPr>
            <a:xfrm>
              <a:off x="365439" y="4900989"/>
              <a:ext cx="594445" cy="475556"/>
            </a:xfrm>
            <a:prstGeom prst="rect">
              <a:avLst/>
            </a:prstGeom>
          </p:spPr>
        </p:pic>
        <p:pic>
          <p:nvPicPr>
            <p:cNvPr id="175" name="Picture 174">
              <a:extLst>
                <a:ext uri="{FF2B5EF4-FFF2-40B4-BE49-F238E27FC236}">
                  <a16:creationId xmlns:a16="http://schemas.microsoft.com/office/drawing/2014/main" xmlns="" id="{DF1DFC65-9B03-FB4E-AA8D-6E3A6669ACF1}"/>
                </a:ext>
              </a:extLst>
            </p:cNvPr>
            <p:cNvPicPr>
              <a:picLocks noChangeAspect="1"/>
            </p:cNvPicPr>
            <p:nvPr/>
          </p:nvPicPr>
          <p:blipFill>
            <a:blip r:embed="rId67" cstate="print">
              <a:extLst>
                <a:ext uri="{28A0092B-C50C-407E-A947-70E740481C1C}">
                  <a14:useLocalDpi xmlns:a14="http://schemas.microsoft.com/office/drawing/2010/main"/>
                </a:ext>
              </a:extLst>
            </a:blip>
            <a:stretch>
              <a:fillRect/>
            </a:stretch>
          </p:blipFill>
          <p:spPr>
            <a:xfrm>
              <a:off x="1316045" y="4912439"/>
              <a:ext cx="458314" cy="458314"/>
            </a:xfrm>
            <a:prstGeom prst="rect">
              <a:avLst/>
            </a:prstGeom>
          </p:spPr>
        </p:pic>
        <p:pic>
          <p:nvPicPr>
            <p:cNvPr id="176" name="Picture 175">
              <a:extLst>
                <a:ext uri="{FF2B5EF4-FFF2-40B4-BE49-F238E27FC236}">
                  <a16:creationId xmlns:a16="http://schemas.microsoft.com/office/drawing/2014/main" xmlns="" id="{5A4A25F9-8AAB-AB41-B991-7201008DF17C}"/>
                </a:ext>
              </a:extLst>
            </p:cNvPr>
            <p:cNvPicPr>
              <a:picLocks noChangeAspect="1"/>
            </p:cNvPicPr>
            <p:nvPr/>
          </p:nvPicPr>
          <p:blipFill>
            <a:blip r:embed="rId68" cstate="print">
              <a:extLst>
                <a:ext uri="{28A0092B-C50C-407E-A947-70E740481C1C}">
                  <a14:useLocalDpi xmlns:a14="http://schemas.microsoft.com/office/drawing/2010/main"/>
                </a:ext>
              </a:extLst>
            </a:blip>
            <a:stretch>
              <a:fillRect/>
            </a:stretch>
          </p:blipFill>
          <p:spPr>
            <a:xfrm>
              <a:off x="2156669" y="5022252"/>
              <a:ext cx="524812" cy="236638"/>
            </a:xfrm>
            <a:prstGeom prst="rect">
              <a:avLst/>
            </a:prstGeom>
          </p:spPr>
        </p:pic>
        <p:pic>
          <p:nvPicPr>
            <p:cNvPr id="177" name="Picture 176">
              <a:extLst>
                <a:ext uri="{FF2B5EF4-FFF2-40B4-BE49-F238E27FC236}">
                  <a16:creationId xmlns:a16="http://schemas.microsoft.com/office/drawing/2014/main" xmlns="" id="{EE414EED-728B-AD44-8D87-D1625458C899}"/>
                </a:ext>
              </a:extLst>
            </p:cNvPr>
            <p:cNvPicPr>
              <a:picLocks noChangeAspect="1"/>
            </p:cNvPicPr>
            <p:nvPr/>
          </p:nvPicPr>
          <p:blipFill>
            <a:blip r:embed="rId69" cstate="print">
              <a:extLst>
                <a:ext uri="{28A0092B-C50C-407E-A947-70E740481C1C}">
                  <a14:useLocalDpi xmlns:a14="http://schemas.microsoft.com/office/drawing/2010/main"/>
                </a:ext>
              </a:extLst>
            </a:blip>
            <a:stretch>
              <a:fillRect/>
            </a:stretch>
          </p:blipFill>
          <p:spPr>
            <a:xfrm>
              <a:off x="3083243" y="4920381"/>
              <a:ext cx="427136" cy="427136"/>
            </a:xfrm>
            <a:prstGeom prst="rect">
              <a:avLst/>
            </a:prstGeom>
          </p:spPr>
        </p:pic>
        <p:pic>
          <p:nvPicPr>
            <p:cNvPr id="178" name="Picture 177">
              <a:extLst>
                <a:ext uri="{FF2B5EF4-FFF2-40B4-BE49-F238E27FC236}">
                  <a16:creationId xmlns:a16="http://schemas.microsoft.com/office/drawing/2014/main" xmlns="" id="{BC27E93B-6898-E547-928C-99FDB858DD7D}"/>
                </a:ext>
              </a:extLst>
            </p:cNvPr>
            <p:cNvPicPr>
              <a:picLocks noChangeAspect="1"/>
            </p:cNvPicPr>
            <p:nvPr/>
          </p:nvPicPr>
          <p:blipFill>
            <a:blip r:embed="rId70" cstate="print">
              <a:extLst>
                <a:ext uri="{28A0092B-C50C-407E-A947-70E740481C1C}">
                  <a14:useLocalDpi xmlns:a14="http://schemas.microsoft.com/office/drawing/2010/main"/>
                </a:ext>
              </a:extLst>
            </a:blip>
            <a:stretch>
              <a:fillRect/>
            </a:stretch>
          </p:blipFill>
          <p:spPr>
            <a:xfrm>
              <a:off x="3929837" y="5044063"/>
              <a:ext cx="492732" cy="179771"/>
            </a:xfrm>
            <a:prstGeom prst="rect">
              <a:avLst/>
            </a:prstGeom>
          </p:spPr>
        </p:pic>
        <p:pic>
          <p:nvPicPr>
            <p:cNvPr id="179" name="Picture 178">
              <a:extLst>
                <a:ext uri="{FF2B5EF4-FFF2-40B4-BE49-F238E27FC236}">
                  <a16:creationId xmlns:a16="http://schemas.microsoft.com/office/drawing/2014/main" xmlns="" id="{8E24FB1D-B5B5-984E-8F6E-4E4115043D8F}"/>
                </a:ext>
              </a:extLst>
            </p:cNvPr>
            <p:cNvPicPr>
              <a:picLocks noChangeAspect="1"/>
            </p:cNvPicPr>
            <p:nvPr/>
          </p:nvPicPr>
          <p:blipFill>
            <a:blip r:embed="rId71" cstate="print">
              <a:extLst>
                <a:ext uri="{28A0092B-C50C-407E-A947-70E740481C1C}">
                  <a14:useLocalDpi xmlns:a14="http://schemas.microsoft.com/office/drawing/2010/main"/>
                </a:ext>
              </a:extLst>
            </a:blip>
            <a:stretch>
              <a:fillRect/>
            </a:stretch>
          </p:blipFill>
          <p:spPr>
            <a:xfrm>
              <a:off x="4758749" y="4965715"/>
              <a:ext cx="595843" cy="357293"/>
            </a:xfrm>
            <a:prstGeom prst="rect">
              <a:avLst/>
            </a:prstGeom>
          </p:spPr>
        </p:pic>
        <p:pic>
          <p:nvPicPr>
            <p:cNvPr id="181" name="Picture 180">
              <a:extLst>
                <a:ext uri="{FF2B5EF4-FFF2-40B4-BE49-F238E27FC236}">
                  <a16:creationId xmlns:a16="http://schemas.microsoft.com/office/drawing/2014/main" xmlns="" id="{F933E13F-D64B-FC48-B6D7-E3A81D3D34DD}"/>
                </a:ext>
              </a:extLst>
            </p:cNvPr>
            <p:cNvPicPr>
              <a:picLocks noChangeAspect="1"/>
            </p:cNvPicPr>
            <p:nvPr/>
          </p:nvPicPr>
          <p:blipFill>
            <a:blip r:embed="rId72" cstate="print">
              <a:extLst>
                <a:ext uri="{28A0092B-C50C-407E-A947-70E740481C1C}">
                  <a14:useLocalDpi xmlns:a14="http://schemas.microsoft.com/office/drawing/2010/main"/>
                </a:ext>
              </a:extLst>
            </a:blip>
            <a:stretch>
              <a:fillRect/>
            </a:stretch>
          </p:blipFill>
          <p:spPr>
            <a:xfrm>
              <a:off x="5611340" y="5011159"/>
              <a:ext cx="635022" cy="266030"/>
            </a:xfrm>
            <a:prstGeom prst="rect">
              <a:avLst/>
            </a:prstGeom>
          </p:spPr>
        </p:pic>
        <p:pic>
          <p:nvPicPr>
            <p:cNvPr id="182" name="Picture 181">
              <a:extLst>
                <a:ext uri="{FF2B5EF4-FFF2-40B4-BE49-F238E27FC236}">
                  <a16:creationId xmlns:a16="http://schemas.microsoft.com/office/drawing/2014/main" xmlns="" id="{5CA212E7-E2DF-9742-9E39-E7F44EEA33B1}"/>
                </a:ext>
              </a:extLst>
            </p:cNvPr>
            <p:cNvPicPr>
              <a:picLocks noChangeAspect="1"/>
            </p:cNvPicPr>
            <p:nvPr/>
          </p:nvPicPr>
          <p:blipFill>
            <a:blip r:embed="rId73" cstate="print">
              <a:extLst>
                <a:ext uri="{28A0092B-C50C-407E-A947-70E740481C1C}">
                  <a14:useLocalDpi xmlns:a14="http://schemas.microsoft.com/office/drawing/2010/main"/>
                </a:ext>
              </a:extLst>
            </a:blip>
            <a:stretch>
              <a:fillRect/>
            </a:stretch>
          </p:blipFill>
          <p:spPr>
            <a:xfrm>
              <a:off x="6571756" y="4964583"/>
              <a:ext cx="470742" cy="357293"/>
            </a:xfrm>
            <a:prstGeom prst="rect">
              <a:avLst/>
            </a:prstGeom>
          </p:spPr>
        </p:pic>
        <p:pic>
          <p:nvPicPr>
            <p:cNvPr id="183" name="Picture 182">
              <a:extLst>
                <a:ext uri="{FF2B5EF4-FFF2-40B4-BE49-F238E27FC236}">
                  <a16:creationId xmlns:a16="http://schemas.microsoft.com/office/drawing/2014/main" xmlns="" id="{73D37821-34B8-6F45-A8FB-AF5C6ABC1566}"/>
                </a:ext>
              </a:extLst>
            </p:cNvPr>
            <p:cNvPicPr>
              <a:picLocks noChangeAspect="1"/>
            </p:cNvPicPr>
            <p:nvPr/>
          </p:nvPicPr>
          <p:blipFill>
            <a:blip r:embed="rId74" cstate="print">
              <a:extLst>
                <a:ext uri="{28A0092B-C50C-407E-A947-70E740481C1C}">
                  <a14:useLocalDpi xmlns:a14="http://schemas.microsoft.com/office/drawing/2010/main"/>
                </a:ext>
              </a:extLst>
            </a:blip>
            <a:stretch>
              <a:fillRect/>
            </a:stretch>
          </p:blipFill>
          <p:spPr>
            <a:xfrm>
              <a:off x="7400898" y="4995518"/>
              <a:ext cx="568425" cy="295422"/>
            </a:xfrm>
            <a:prstGeom prst="rect">
              <a:avLst/>
            </a:prstGeom>
          </p:spPr>
        </p:pic>
        <p:pic>
          <p:nvPicPr>
            <p:cNvPr id="184" name="Picture 183">
              <a:extLst>
                <a:ext uri="{FF2B5EF4-FFF2-40B4-BE49-F238E27FC236}">
                  <a16:creationId xmlns:a16="http://schemas.microsoft.com/office/drawing/2014/main" xmlns="" id="{3415967B-7E2C-2343-9F53-89DB0C38A272}"/>
                </a:ext>
              </a:extLst>
            </p:cNvPr>
            <p:cNvPicPr>
              <a:picLocks noChangeAspect="1"/>
            </p:cNvPicPr>
            <p:nvPr/>
          </p:nvPicPr>
          <p:blipFill>
            <a:blip r:embed="rId75" cstate="print">
              <a:extLst>
                <a:ext uri="{28A0092B-C50C-407E-A947-70E740481C1C}">
                  <a14:useLocalDpi xmlns:a14="http://schemas.microsoft.com/office/drawing/2010/main"/>
                </a:ext>
              </a:extLst>
            </a:blip>
            <a:stretch>
              <a:fillRect/>
            </a:stretch>
          </p:blipFill>
          <p:spPr>
            <a:xfrm>
              <a:off x="8238762" y="5054817"/>
              <a:ext cx="635022" cy="176823"/>
            </a:xfrm>
            <a:prstGeom prst="rect">
              <a:avLst/>
            </a:prstGeom>
          </p:spPr>
        </p:pic>
        <p:pic>
          <p:nvPicPr>
            <p:cNvPr id="185" name="Picture 184">
              <a:extLst>
                <a:ext uri="{FF2B5EF4-FFF2-40B4-BE49-F238E27FC236}">
                  <a16:creationId xmlns:a16="http://schemas.microsoft.com/office/drawing/2014/main" xmlns="" id="{8C8246F5-2FD3-C24F-8DD0-01C388DE25DB}"/>
                </a:ext>
              </a:extLst>
            </p:cNvPr>
            <p:cNvPicPr>
              <a:picLocks noChangeAspect="1"/>
            </p:cNvPicPr>
            <p:nvPr/>
          </p:nvPicPr>
          <p:blipFill>
            <a:blip r:embed="rId76" cstate="print">
              <a:extLst>
                <a:ext uri="{28A0092B-C50C-407E-A947-70E740481C1C}">
                  <a14:useLocalDpi xmlns:a14="http://schemas.microsoft.com/office/drawing/2010/main"/>
                </a:ext>
              </a:extLst>
            </a:blip>
            <a:stretch>
              <a:fillRect/>
            </a:stretch>
          </p:blipFill>
          <p:spPr>
            <a:xfrm>
              <a:off x="9165508" y="4924474"/>
              <a:ext cx="540405" cy="432324"/>
            </a:xfrm>
            <a:prstGeom prst="rect">
              <a:avLst/>
            </a:prstGeom>
          </p:spPr>
        </p:pic>
        <p:pic>
          <p:nvPicPr>
            <p:cNvPr id="186" name="Picture 185">
              <a:extLst>
                <a:ext uri="{FF2B5EF4-FFF2-40B4-BE49-F238E27FC236}">
                  <a16:creationId xmlns:a16="http://schemas.microsoft.com/office/drawing/2014/main" xmlns="" id="{6BD721AF-7B6C-D049-9F23-B7C241E5B98A}"/>
                </a:ext>
              </a:extLst>
            </p:cNvPr>
            <p:cNvPicPr>
              <a:picLocks noChangeAspect="1"/>
            </p:cNvPicPr>
            <p:nvPr/>
          </p:nvPicPr>
          <p:blipFill>
            <a:blip r:embed="rId77" cstate="print">
              <a:extLst>
                <a:ext uri="{28A0092B-C50C-407E-A947-70E740481C1C}">
                  <a14:useLocalDpi xmlns:a14="http://schemas.microsoft.com/office/drawing/2010/main"/>
                </a:ext>
              </a:extLst>
            </a:blip>
            <a:stretch>
              <a:fillRect/>
            </a:stretch>
          </p:blipFill>
          <p:spPr>
            <a:xfrm>
              <a:off x="10052124" y="5098361"/>
              <a:ext cx="530668" cy="93774"/>
            </a:xfrm>
            <a:prstGeom prst="rect">
              <a:avLst/>
            </a:prstGeom>
          </p:spPr>
        </p:pic>
        <p:pic>
          <p:nvPicPr>
            <p:cNvPr id="187" name="Picture 186">
              <a:extLst>
                <a:ext uri="{FF2B5EF4-FFF2-40B4-BE49-F238E27FC236}">
                  <a16:creationId xmlns:a16="http://schemas.microsoft.com/office/drawing/2014/main" xmlns="" id="{B519F3C5-5C46-AA40-A696-7A969D0C3677}"/>
                </a:ext>
              </a:extLst>
            </p:cNvPr>
            <p:cNvPicPr>
              <a:picLocks noChangeAspect="1"/>
            </p:cNvPicPr>
            <p:nvPr/>
          </p:nvPicPr>
          <p:blipFill>
            <a:blip r:embed="rId78" cstate="print">
              <a:extLst>
                <a:ext uri="{28A0092B-C50C-407E-A947-70E740481C1C}">
                  <a14:useLocalDpi xmlns:a14="http://schemas.microsoft.com/office/drawing/2010/main"/>
                </a:ext>
              </a:extLst>
            </a:blip>
            <a:stretch>
              <a:fillRect/>
            </a:stretch>
          </p:blipFill>
          <p:spPr>
            <a:xfrm>
              <a:off x="10876999" y="5073135"/>
              <a:ext cx="635022" cy="143736"/>
            </a:xfrm>
            <a:prstGeom prst="rect">
              <a:avLst/>
            </a:prstGeom>
          </p:spPr>
        </p:pic>
        <p:pic>
          <p:nvPicPr>
            <p:cNvPr id="188" name="Picture 187">
              <a:extLst>
                <a:ext uri="{FF2B5EF4-FFF2-40B4-BE49-F238E27FC236}">
                  <a16:creationId xmlns:a16="http://schemas.microsoft.com/office/drawing/2014/main" xmlns="" id="{7E2E1589-8F14-EE4E-A01F-CAC387DA2D2B}"/>
                </a:ext>
              </a:extLst>
            </p:cNvPr>
            <p:cNvPicPr>
              <a:picLocks noChangeAspect="1"/>
            </p:cNvPicPr>
            <p:nvPr/>
          </p:nvPicPr>
          <p:blipFill>
            <a:blip r:embed="rId79" cstate="print">
              <a:extLst>
                <a:ext uri="{28A0092B-C50C-407E-A947-70E740481C1C}">
                  <a14:useLocalDpi xmlns:a14="http://schemas.microsoft.com/office/drawing/2010/main"/>
                </a:ext>
              </a:extLst>
            </a:blip>
            <a:stretch>
              <a:fillRect/>
            </a:stretch>
          </p:blipFill>
          <p:spPr>
            <a:xfrm>
              <a:off x="352007" y="5795050"/>
              <a:ext cx="616463" cy="118008"/>
            </a:xfrm>
            <a:prstGeom prst="rect">
              <a:avLst/>
            </a:prstGeom>
          </p:spPr>
        </p:pic>
        <p:pic>
          <p:nvPicPr>
            <p:cNvPr id="189" name="Picture 188">
              <a:extLst>
                <a:ext uri="{FF2B5EF4-FFF2-40B4-BE49-F238E27FC236}">
                  <a16:creationId xmlns:a16="http://schemas.microsoft.com/office/drawing/2014/main" xmlns="" id="{23A91496-4F15-6A40-9BB9-B776AA9D77DF}"/>
                </a:ext>
              </a:extLst>
            </p:cNvPr>
            <p:cNvPicPr>
              <a:picLocks noChangeAspect="1"/>
            </p:cNvPicPr>
            <p:nvPr/>
          </p:nvPicPr>
          <p:blipFill>
            <a:blip r:embed="rId80" cstate="print">
              <a:extLst>
                <a:ext uri="{28A0092B-C50C-407E-A947-70E740481C1C}">
                  <a14:useLocalDpi xmlns:a14="http://schemas.microsoft.com/office/drawing/2010/main"/>
                </a:ext>
              </a:extLst>
            </a:blip>
            <a:stretch>
              <a:fillRect/>
            </a:stretch>
          </p:blipFill>
          <p:spPr>
            <a:xfrm>
              <a:off x="1253235" y="5802919"/>
              <a:ext cx="577293" cy="127005"/>
            </a:xfrm>
            <a:prstGeom prst="rect">
              <a:avLst/>
            </a:prstGeom>
          </p:spPr>
        </p:pic>
        <p:pic>
          <p:nvPicPr>
            <p:cNvPr id="191" name="Picture 190">
              <a:extLst>
                <a:ext uri="{FF2B5EF4-FFF2-40B4-BE49-F238E27FC236}">
                  <a16:creationId xmlns:a16="http://schemas.microsoft.com/office/drawing/2014/main" xmlns="" id="{831C515C-A1D9-7D49-A574-212C176A1095}"/>
                </a:ext>
              </a:extLst>
            </p:cNvPr>
            <p:cNvPicPr>
              <a:picLocks noChangeAspect="1"/>
            </p:cNvPicPr>
            <p:nvPr/>
          </p:nvPicPr>
          <p:blipFill>
            <a:blip r:embed="rId81" cstate="print">
              <a:extLst>
                <a:ext uri="{28A0092B-C50C-407E-A947-70E740481C1C}">
                  <a14:useLocalDpi xmlns:a14="http://schemas.microsoft.com/office/drawing/2010/main"/>
                </a:ext>
              </a:extLst>
            </a:blip>
            <a:stretch>
              <a:fillRect/>
            </a:stretch>
          </p:blipFill>
          <p:spPr>
            <a:xfrm>
              <a:off x="2136833" y="5768212"/>
              <a:ext cx="577293" cy="175805"/>
            </a:xfrm>
            <a:prstGeom prst="rect">
              <a:avLst/>
            </a:prstGeom>
          </p:spPr>
        </p:pic>
        <p:pic>
          <p:nvPicPr>
            <p:cNvPr id="192" name="Picture 191">
              <a:extLst>
                <a:ext uri="{FF2B5EF4-FFF2-40B4-BE49-F238E27FC236}">
                  <a16:creationId xmlns:a16="http://schemas.microsoft.com/office/drawing/2014/main" xmlns="" id="{DAAF3B4B-6D40-E647-8122-8B8F00D0EC1C}"/>
                </a:ext>
              </a:extLst>
            </p:cNvPr>
            <p:cNvPicPr>
              <a:picLocks noChangeAspect="1"/>
            </p:cNvPicPr>
            <p:nvPr/>
          </p:nvPicPr>
          <p:blipFill>
            <a:blip r:embed="rId82" cstate="print">
              <a:extLst>
                <a:ext uri="{28A0092B-C50C-407E-A947-70E740481C1C}">
                  <a14:useLocalDpi xmlns:a14="http://schemas.microsoft.com/office/drawing/2010/main"/>
                </a:ext>
              </a:extLst>
            </a:blip>
            <a:stretch>
              <a:fillRect/>
            </a:stretch>
          </p:blipFill>
          <p:spPr>
            <a:xfrm>
              <a:off x="3106176" y="5646240"/>
              <a:ext cx="389189" cy="432324"/>
            </a:xfrm>
            <a:prstGeom prst="rect">
              <a:avLst/>
            </a:prstGeom>
          </p:spPr>
        </p:pic>
        <p:pic>
          <p:nvPicPr>
            <p:cNvPr id="193" name="Picture 192">
              <a:extLst>
                <a:ext uri="{FF2B5EF4-FFF2-40B4-BE49-F238E27FC236}">
                  <a16:creationId xmlns:a16="http://schemas.microsoft.com/office/drawing/2014/main" xmlns="" id="{3C8759B7-204E-9D49-B638-F12598E89AEA}"/>
                </a:ext>
              </a:extLst>
            </p:cNvPr>
            <p:cNvPicPr>
              <a:picLocks noChangeAspect="1"/>
            </p:cNvPicPr>
            <p:nvPr/>
          </p:nvPicPr>
          <p:blipFill>
            <a:blip r:embed="rId83" cstate="print">
              <a:extLst>
                <a:ext uri="{28A0092B-C50C-407E-A947-70E740481C1C}">
                  <a14:useLocalDpi xmlns:a14="http://schemas.microsoft.com/office/drawing/2010/main"/>
                </a:ext>
              </a:extLst>
            </a:blip>
            <a:stretch>
              <a:fillRect/>
            </a:stretch>
          </p:blipFill>
          <p:spPr>
            <a:xfrm>
              <a:off x="3962461" y="5636275"/>
              <a:ext cx="429040" cy="437621"/>
            </a:xfrm>
            <a:prstGeom prst="rect">
              <a:avLst/>
            </a:prstGeom>
          </p:spPr>
        </p:pic>
        <p:pic>
          <p:nvPicPr>
            <p:cNvPr id="194" name="Picture 193">
              <a:extLst>
                <a:ext uri="{FF2B5EF4-FFF2-40B4-BE49-F238E27FC236}">
                  <a16:creationId xmlns:a16="http://schemas.microsoft.com/office/drawing/2014/main" xmlns="" id="{606C2C74-4469-E54B-88CC-EE3702D5AECC}"/>
                </a:ext>
              </a:extLst>
            </p:cNvPr>
            <p:cNvPicPr>
              <a:picLocks noChangeAspect="1"/>
            </p:cNvPicPr>
            <p:nvPr/>
          </p:nvPicPr>
          <p:blipFill>
            <a:blip r:embed="rId84" cstate="print">
              <a:extLst>
                <a:ext uri="{28A0092B-C50C-407E-A947-70E740481C1C}">
                  <a14:useLocalDpi xmlns:a14="http://schemas.microsoft.com/office/drawing/2010/main"/>
                </a:ext>
              </a:extLst>
            </a:blip>
            <a:stretch>
              <a:fillRect/>
            </a:stretch>
          </p:blipFill>
          <p:spPr>
            <a:xfrm>
              <a:off x="4762922" y="5741656"/>
              <a:ext cx="577293" cy="226858"/>
            </a:xfrm>
            <a:prstGeom prst="rect">
              <a:avLst/>
            </a:prstGeom>
          </p:spPr>
        </p:pic>
        <p:pic>
          <p:nvPicPr>
            <p:cNvPr id="195" name="Picture 194">
              <a:extLst>
                <a:ext uri="{FF2B5EF4-FFF2-40B4-BE49-F238E27FC236}">
                  <a16:creationId xmlns:a16="http://schemas.microsoft.com/office/drawing/2014/main" xmlns="" id="{CE3D92D0-016E-1B48-8901-0E733EAC47DE}"/>
                </a:ext>
              </a:extLst>
            </p:cNvPr>
            <p:cNvPicPr>
              <a:picLocks noChangeAspect="1"/>
            </p:cNvPicPr>
            <p:nvPr/>
          </p:nvPicPr>
          <p:blipFill>
            <a:blip r:embed="rId85" cstate="print">
              <a:extLst>
                <a:ext uri="{28A0092B-C50C-407E-A947-70E740481C1C}">
                  <a14:useLocalDpi xmlns:a14="http://schemas.microsoft.com/office/drawing/2010/main"/>
                </a:ext>
              </a:extLst>
            </a:blip>
            <a:stretch>
              <a:fillRect/>
            </a:stretch>
          </p:blipFill>
          <p:spPr>
            <a:xfrm>
              <a:off x="5740445" y="5652880"/>
              <a:ext cx="363882" cy="402348"/>
            </a:xfrm>
            <a:prstGeom prst="rect">
              <a:avLst/>
            </a:prstGeom>
          </p:spPr>
        </p:pic>
        <p:pic>
          <p:nvPicPr>
            <p:cNvPr id="196" name="Picture 195">
              <a:extLst>
                <a:ext uri="{FF2B5EF4-FFF2-40B4-BE49-F238E27FC236}">
                  <a16:creationId xmlns:a16="http://schemas.microsoft.com/office/drawing/2014/main" xmlns="" id="{7BB7657E-C9B1-D741-B52E-F6E7AD71B4F9}"/>
                </a:ext>
              </a:extLst>
            </p:cNvPr>
            <p:cNvPicPr>
              <a:picLocks noChangeAspect="1"/>
            </p:cNvPicPr>
            <p:nvPr/>
          </p:nvPicPr>
          <p:blipFill>
            <a:blip r:embed="rId86" cstate="print">
              <a:extLst>
                <a:ext uri="{28A0092B-C50C-407E-A947-70E740481C1C}">
                  <a14:useLocalDpi xmlns:a14="http://schemas.microsoft.com/office/drawing/2010/main"/>
                </a:ext>
              </a:extLst>
            </a:blip>
            <a:stretch>
              <a:fillRect/>
            </a:stretch>
          </p:blipFill>
          <p:spPr>
            <a:xfrm>
              <a:off x="6495751" y="5782240"/>
              <a:ext cx="635022" cy="159497"/>
            </a:xfrm>
            <a:prstGeom prst="rect">
              <a:avLst/>
            </a:prstGeom>
          </p:spPr>
        </p:pic>
        <p:pic>
          <p:nvPicPr>
            <p:cNvPr id="197" name="Picture 196">
              <a:extLst>
                <a:ext uri="{FF2B5EF4-FFF2-40B4-BE49-F238E27FC236}">
                  <a16:creationId xmlns:a16="http://schemas.microsoft.com/office/drawing/2014/main" xmlns="" id="{043B3BB6-C6FD-304A-8B3D-72FD5A309BCB}"/>
                </a:ext>
              </a:extLst>
            </p:cNvPr>
            <p:cNvPicPr>
              <a:picLocks noChangeAspect="1"/>
            </p:cNvPicPr>
            <p:nvPr/>
          </p:nvPicPr>
          <p:blipFill>
            <a:blip r:embed="rId87" cstate="print">
              <a:extLst>
                <a:ext uri="{28A0092B-C50C-407E-A947-70E740481C1C}">
                  <a14:useLocalDpi xmlns:a14="http://schemas.microsoft.com/office/drawing/2010/main"/>
                </a:ext>
              </a:extLst>
            </a:blip>
            <a:stretch>
              <a:fillRect/>
            </a:stretch>
          </p:blipFill>
          <p:spPr>
            <a:xfrm>
              <a:off x="7428132" y="5819899"/>
              <a:ext cx="524812" cy="81041"/>
            </a:xfrm>
            <a:prstGeom prst="rect">
              <a:avLst/>
            </a:prstGeom>
          </p:spPr>
        </p:pic>
        <p:pic>
          <p:nvPicPr>
            <p:cNvPr id="198" name="Picture 197">
              <a:extLst>
                <a:ext uri="{FF2B5EF4-FFF2-40B4-BE49-F238E27FC236}">
                  <a16:creationId xmlns:a16="http://schemas.microsoft.com/office/drawing/2014/main" xmlns="" id="{C26B5430-FB5E-6D4A-9EC0-4EB55CD02007}"/>
                </a:ext>
              </a:extLst>
            </p:cNvPr>
            <p:cNvPicPr>
              <a:picLocks noChangeAspect="1"/>
            </p:cNvPicPr>
            <p:nvPr/>
          </p:nvPicPr>
          <p:blipFill>
            <a:blip r:embed="rId88" cstate="print">
              <a:extLst>
                <a:ext uri="{28A0092B-C50C-407E-A947-70E740481C1C}">
                  <a14:useLocalDpi xmlns:a14="http://schemas.microsoft.com/office/drawing/2010/main"/>
                </a:ext>
              </a:extLst>
            </a:blip>
            <a:stretch>
              <a:fillRect/>
            </a:stretch>
          </p:blipFill>
          <p:spPr>
            <a:xfrm>
              <a:off x="8295388" y="5689548"/>
              <a:ext cx="533949" cy="324812"/>
            </a:xfrm>
            <a:prstGeom prst="rect">
              <a:avLst/>
            </a:prstGeom>
          </p:spPr>
        </p:pic>
        <p:pic>
          <p:nvPicPr>
            <p:cNvPr id="199" name="Picture 198">
              <a:extLst>
                <a:ext uri="{FF2B5EF4-FFF2-40B4-BE49-F238E27FC236}">
                  <a16:creationId xmlns:a16="http://schemas.microsoft.com/office/drawing/2014/main" xmlns="" id="{04EC48A6-ACB0-1C4C-9743-E286F8893498}"/>
                </a:ext>
              </a:extLst>
            </p:cNvPr>
            <p:cNvPicPr>
              <a:picLocks noChangeAspect="1"/>
            </p:cNvPicPr>
            <p:nvPr/>
          </p:nvPicPr>
          <p:blipFill>
            <a:blip r:embed="rId89" cstate="print">
              <a:extLst>
                <a:ext uri="{28A0092B-C50C-407E-A947-70E740481C1C}">
                  <a14:useLocalDpi xmlns:a14="http://schemas.microsoft.com/office/drawing/2010/main"/>
                </a:ext>
              </a:extLst>
            </a:blip>
            <a:stretch>
              <a:fillRect/>
            </a:stretch>
          </p:blipFill>
          <p:spPr>
            <a:xfrm>
              <a:off x="9251117" y="5659103"/>
              <a:ext cx="371799" cy="393022"/>
            </a:xfrm>
            <a:prstGeom prst="rect">
              <a:avLst/>
            </a:prstGeom>
          </p:spPr>
        </p:pic>
        <p:pic>
          <p:nvPicPr>
            <p:cNvPr id="200" name="Picture 199">
              <a:extLst>
                <a:ext uri="{FF2B5EF4-FFF2-40B4-BE49-F238E27FC236}">
                  <a16:creationId xmlns:a16="http://schemas.microsoft.com/office/drawing/2014/main" xmlns="" id="{48B5137F-1E71-3F42-A157-B8C03F88F599}"/>
                </a:ext>
              </a:extLst>
            </p:cNvPr>
            <p:cNvPicPr>
              <a:picLocks noChangeAspect="1"/>
            </p:cNvPicPr>
            <p:nvPr/>
          </p:nvPicPr>
          <p:blipFill>
            <a:blip r:embed="rId90" cstate="print">
              <a:extLst>
                <a:ext uri="{28A0092B-C50C-407E-A947-70E740481C1C}">
                  <a14:useLocalDpi xmlns:a14="http://schemas.microsoft.com/office/drawing/2010/main"/>
                </a:ext>
              </a:extLst>
            </a:blip>
            <a:stretch>
              <a:fillRect/>
            </a:stretch>
          </p:blipFill>
          <p:spPr>
            <a:xfrm>
              <a:off x="10027117" y="5766315"/>
              <a:ext cx="577293" cy="168965"/>
            </a:xfrm>
            <a:prstGeom prst="rect">
              <a:avLst/>
            </a:prstGeom>
          </p:spPr>
        </p:pic>
        <p:pic>
          <p:nvPicPr>
            <p:cNvPr id="201" name="Picture 200">
              <a:extLst>
                <a:ext uri="{FF2B5EF4-FFF2-40B4-BE49-F238E27FC236}">
                  <a16:creationId xmlns:a16="http://schemas.microsoft.com/office/drawing/2014/main" xmlns="" id="{7446394D-3EDD-9643-AA85-30A2CABDE57A}"/>
                </a:ext>
              </a:extLst>
            </p:cNvPr>
            <p:cNvPicPr>
              <a:picLocks noChangeAspect="1"/>
            </p:cNvPicPr>
            <p:nvPr/>
          </p:nvPicPr>
          <p:blipFill>
            <a:blip r:embed="rId91" cstate="print">
              <a:extLst>
                <a:ext uri="{28A0092B-C50C-407E-A947-70E740481C1C}">
                  <a14:useLocalDpi xmlns:a14="http://schemas.microsoft.com/office/drawing/2010/main"/>
                </a:ext>
              </a:extLst>
            </a:blip>
            <a:stretch>
              <a:fillRect/>
            </a:stretch>
          </p:blipFill>
          <p:spPr>
            <a:xfrm>
              <a:off x="10929216" y="5767468"/>
              <a:ext cx="524812" cy="174761"/>
            </a:xfrm>
            <a:prstGeom prst="rect">
              <a:avLst/>
            </a:prstGeom>
          </p:spPr>
        </p:pic>
      </p:grpSp>
    </p:spTree>
    <p:extLst>
      <p:ext uri="{BB962C8B-B14F-4D97-AF65-F5344CB8AC3E}">
        <p14:creationId xmlns:p14="http://schemas.microsoft.com/office/powerpoint/2010/main" val="2186101298"/>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468918" y="1637607"/>
            <a:ext cx="4103082" cy="1758707"/>
          </a:xfrm>
        </p:spPr>
        <p:txBody>
          <a:bodyPr/>
          <a:lstStyle/>
          <a:p>
            <a:r>
              <a:rPr lang="en-US" sz="4000" dirty="0"/>
              <a:t>McAfee MVISION Cloud for Office 365</a:t>
            </a:r>
          </a:p>
        </p:txBody>
      </p:sp>
      <p:sp>
        <p:nvSpPr>
          <p:cNvPr id="5" name="Text Placeholder 4">
            <a:extLst>
              <a:ext uri="{FF2B5EF4-FFF2-40B4-BE49-F238E27FC236}">
                <a16:creationId xmlns:a16="http://schemas.microsoft.com/office/drawing/2014/main" xmlns="" id="{DC3EA223-366A-F24B-9FDA-1852B8BD8BDD}"/>
              </a:ext>
            </a:extLst>
          </p:cNvPr>
          <p:cNvSpPr>
            <a:spLocks noGrp="1"/>
          </p:cNvSpPr>
          <p:nvPr>
            <p:ph type="body" sz="quarter" idx="15"/>
          </p:nvPr>
        </p:nvSpPr>
        <p:spPr>
          <a:xfrm>
            <a:off x="468918" y="4262928"/>
            <a:ext cx="4488563" cy="613871"/>
          </a:xfrm>
        </p:spPr>
        <p:txBody>
          <a:bodyPr/>
          <a:lstStyle/>
          <a:p>
            <a:r>
              <a:rPr lang="en-US" dirty="0"/>
              <a:t>Vittorio Viarengo</a:t>
            </a:r>
          </a:p>
          <a:p>
            <a:r>
              <a:rPr lang="en-US" dirty="0"/>
              <a:t>Vice President Marketing, Cloud Business Unit</a:t>
            </a:r>
          </a:p>
        </p:txBody>
      </p:sp>
    </p:spTree>
    <p:extLst>
      <p:ext uri="{BB962C8B-B14F-4D97-AF65-F5344CB8AC3E}">
        <p14:creationId xmlns:p14="http://schemas.microsoft.com/office/powerpoint/2010/main" val="4118598990"/>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2"/>
          </p:nvPr>
        </p:nvSpPr>
        <p:spPr>
          <a:xfrm>
            <a:off x="457199" y="1853739"/>
            <a:ext cx="7977022" cy="1261596"/>
          </a:xfrm>
        </p:spPr>
        <p:txBody>
          <a:bodyPr/>
          <a:lstStyle/>
          <a:p>
            <a:r>
              <a:rPr lang="en-US" sz="2800" dirty="0"/>
              <a:t>“Strongly consider a CASB to add more robust DLP, user behavior analytics (UBA) and policy enforcement capabilities for Office 365.”</a:t>
            </a:r>
          </a:p>
        </p:txBody>
      </p:sp>
      <p:sp>
        <p:nvSpPr>
          <p:cNvPr id="3" name="Text Placeholder 2">
            <a:extLst>
              <a:ext uri="{FF2B5EF4-FFF2-40B4-BE49-F238E27FC236}">
                <a16:creationId xmlns:a16="http://schemas.microsoft.com/office/drawing/2014/main" xmlns="" id="{E2A20D09-6A53-1541-BC25-2FAF78F536EC}"/>
              </a:ext>
            </a:extLst>
          </p:cNvPr>
          <p:cNvSpPr>
            <a:spLocks noGrp="1"/>
          </p:cNvSpPr>
          <p:nvPr>
            <p:ph type="body" sz="quarter" idx="13"/>
          </p:nvPr>
        </p:nvSpPr>
        <p:spPr>
          <a:xfrm>
            <a:off x="457199" y="3160857"/>
            <a:ext cx="4114801" cy="230738"/>
          </a:xfrm>
        </p:spPr>
        <p:txBody>
          <a:bodyPr/>
          <a:lstStyle/>
          <a:p>
            <a:r>
              <a:rPr lang="en-US" dirty="0"/>
              <a:t>—Gartner</a:t>
            </a:r>
          </a:p>
        </p:txBody>
      </p:sp>
    </p:spTree>
    <p:extLst>
      <p:ext uri="{BB962C8B-B14F-4D97-AF65-F5344CB8AC3E}">
        <p14:creationId xmlns:p14="http://schemas.microsoft.com/office/powerpoint/2010/main" val="1215838748"/>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4" name="Straight Connector 93">
            <a:extLst>
              <a:ext uri="{FF2B5EF4-FFF2-40B4-BE49-F238E27FC236}">
                <a16:creationId xmlns:a16="http://schemas.microsoft.com/office/drawing/2014/main" xmlns="" id="{AFEB9120-5015-914E-95A0-A1F54485701A}"/>
              </a:ext>
            </a:extLst>
          </p:cNvPr>
          <p:cNvCxnSpPr>
            <a:cxnSpLocks/>
          </p:cNvCxnSpPr>
          <p:nvPr/>
        </p:nvCxnSpPr>
        <p:spPr>
          <a:xfrm flipH="1">
            <a:off x="6637832" y="4219802"/>
            <a:ext cx="662075" cy="0"/>
          </a:xfrm>
          <a:prstGeom prst="line">
            <a:avLst/>
          </a:prstGeom>
          <a:ln w="31750" cap="rnd">
            <a:solidFill>
              <a:schemeClr val="accent2"/>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xmlns="" id="{72724904-49BD-6D4B-A64C-92733E1C4856}"/>
              </a:ext>
            </a:extLst>
          </p:cNvPr>
          <p:cNvCxnSpPr>
            <a:cxnSpLocks/>
          </p:cNvCxnSpPr>
          <p:nvPr/>
        </p:nvCxnSpPr>
        <p:spPr>
          <a:xfrm flipV="1">
            <a:off x="5736322" y="2557716"/>
            <a:ext cx="830298" cy="752152"/>
          </a:xfrm>
          <a:prstGeom prst="line">
            <a:avLst/>
          </a:prstGeom>
          <a:ln w="31750" cap="rnd">
            <a:solidFill>
              <a:schemeClr val="accent2"/>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xmlns="" id="{E64AA172-97CB-4E44-B1F6-743BF4F75781}"/>
              </a:ext>
            </a:extLst>
          </p:cNvPr>
          <p:cNvCxnSpPr>
            <a:cxnSpLocks/>
          </p:cNvCxnSpPr>
          <p:nvPr/>
        </p:nvCxnSpPr>
        <p:spPr>
          <a:xfrm flipH="1" flipV="1">
            <a:off x="2617863" y="2557716"/>
            <a:ext cx="830298" cy="752152"/>
          </a:xfrm>
          <a:prstGeom prst="line">
            <a:avLst/>
          </a:prstGeom>
          <a:ln w="31750" cap="rnd">
            <a:solidFill>
              <a:schemeClr val="accent2"/>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xmlns="" id="{EA76435F-5B88-554F-B116-97FCCC02DF62}"/>
              </a:ext>
            </a:extLst>
          </p:cNvPr>
          <p:cNvCxnSpPr>
            <a:cxnSpLocks/>
          </p:cNvCxnSpPr>
          <p:nvPr/>
        </p:nvCxnSpPr>
        <p:spPr>
          <a:xfrm flipH="1">
            <a:off x="1650285" y="4212274"/>
            <a:ext cx="881221" cy="0"/>
          </a:xfrm>
          <a:prstGeom prst="line">
            <a:avLst/>
          </a:prstGeom>
          <a:ln w="31750" cap="rnd">
            <a:solidFill>
              <a:schemeClr val="accent2"/>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xmlns="" id="{0AE3390F-4D37-B041-955D-BDE8241F2949}"/>
              </a:ext>
            </a:extLst>
          </p:cNvPr>
          <p:cNvSpPr>
            <a:spLocks noGrp="1"/>
          </p:cNvSpPr>
          <p:nvPr>
            <p:ph type="title"/>
          </p:nvPr>
        </p:nvSpPr>
        <p:spPr/>
        <p:txBody>
          <a:bodyPr/>
          <a:lstStyle/>
          <a:p>
            <a:r>
              <a:rPr lang="en-US" dirty="0"/>
              <a:t>Over 50% of cloud security incidents bypass network security</a:t>
            </a:r>
          </a:p>
        </p:txBody>
      </p:sp>
      <p:sp>
        <p:nvSpPr>
          <p:cNvPr id="4" name="Freeform 163">
            <a:extLst>
              <a:ext uri="{FF2B5EF4-FFF2-40B4-BE49-F238E27FC236}">
                <a16:creationId xmlns:a16="http://schemas.microsoft.com/office/drawing/2014/main" xmlns="" id="{BFB625F0-8290-664E-999F-31940F12776C}"/>
              </a:ext>
            </a:extLst>
          </p:cNvPr>
          <p:cNvSpPr>
            <a:spLocks noChangeAspect="1"/>
          </p:cNvSpPr>
          <p:nvPr/>
        </p:nvSpPr>
        <p:spPr bwMode="auto">
          <a:xfrm>
            <a:off x="2494469" y="2534954"/>
            <a:ext cx="4155062" cy="2308369"/>
          </a:xfrm>
          <a:custGeom>
            <a:avLst/>
            <a:gdLst>
              <a:gd name="T0" fmla="*/ 103 w 684"/>
              <a:gd name="T1" fmla="*/ 191 h 377"/>
              <a:gd name="T2" fmla="*/ 1 w 684"/>
              <a:gd name="T3" fmla="*/ 274 h 377"/>
              <a:gd name="T4" fmla="*/ 23 w 684"/>
              <a:gd name="T5" fmla="*/ 342 h 377"/>
              <a:gd name="T6" fmla="*/ 128 w 684"/>
              <a:gd name="T7" fmla="*/ 377 h 377"/>
              <a:gd name="T8" fmla="*/ 128 w 684"/>
              <a:gd name="T9" fmla="*/ 377 h 377"/>
              <a:gd name="T10" fmla="*/ 139 w 684"/>
              <a:gd name="T11" fmla="*/ 377 h 377"/>
              <a:gd name="T12" fmla="*/ 141 w 684"/>
              <a:gd name="T13" fmla="*/ 377 h 377"/>
              <a:gd name="T14" fmla="*/ 525 w 684"/>
              <a:gd name="T15" fmla="*/ 377 h 377"/>
              <a:gd name="T16" fmla="*/ 532 w 684"/>
              <a:gd name="T17" fmla="*/ 377 h 377"/>
              <a:gd name="T18" fmla="*/ 683 w 684"/>
              <a:gd name="T19" fmla="*/ 254 h 377"/>
              <a:gd name="T20" fmla="*/ 576 w 684"/>
              <a:gd name="T21" fmla="*/ 131 h 377"/>
              <a:gd name="T22" fmla="*/ 562 w 684"/>
              <a:gd name="T23" fmla="*/ 130 h 377"/>
              <a:gd name="T24" fmla="*/ 560 w 684"/>
              <a:gd name="T25" fmla="*/ 117 h 377"/>
              <a:gd name="T26" fmla="*/ 426 w 684"/>
              <a:gd name="T27" fmla="*/ 1 h 377"/>
              <a:gd name="T28" fmla="*/ 408 w 684"/>
              <a:gd name="T29" fmla="*/ 0 h 377"/>
              <a:gd name="T30" fmla="*/ 272 w 684"/>
              <a:gd name="T31" fmla="*/ 88 h 377"/>
              <a:gd name="T32" fmla="*/ 260 w 684"/>
              <a:gd name="T33" fmla="*/ 107 h 377"/>
              <a:gd name="T34" fmla="*/ 248 w 684"/>
              <a:gd name="T35" fmla="*/ 103 h 377"/>
              <a:gd name="T36" fmla="*/ 211 w 684"/>
              <a:gd name="T37" fmla="*/ 99 h 377"/>
              <a:gd name="T38" fmla="*/ 126 w 684"/>
              <a:gd name="T39" fmla="*/ 176 h 377"/>
              <a:gd name="T40" fmla="*/ 124 w 684"/>
              <a:gd name="T41" fmla="*/ 192 h 377"/>
              <a:gd name="T42" fmla="*/ 107 w 684"/>
              <a:gd name="T43" fmla="*/ 191 h 377"/>
              <a:gd name="T44" fmla="*/ 103 w 684"/>
              <a:gd name="T45" fmla="*/ 191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84" h="377">
                <a:moveTo>
                  <a:pt x="103" y="191"/>
                </a:moveTo>
                <a:cubicBezTo>
                  <a:pt x="73" y="191"/>
                  <a:pt x="5" y="199"/>
                  <a:pt x="1" y="274"/>
                </a:cubicBezTo>
                <a:cubicBezTo>
                  <a:pt x="0" y="303"/>
                  <a:pt x="7" y="325"/>
                  <a:pt x="23" y="342"/>
                </a:cubicBezTo>
                <a:cubicBezTo>
                  <a:pt x="53" y="374"/>
                  <a:pt x="106" y="377"/>
                  <a:pt x="128" y="377"/>
                </a:cubicBezTo>
                <a:cubicBezTo>
                  <a:pt x="128" y="377"/>
                  <a:pt x="128" y="377"/>
                  <a:pt x="128" y="377"/>
                </a:cubicBezTo>
                <a:cubicBezTo>
                  <a:pt x="135" y="377"/>
                  <a:pt x="139" y="377"/>
                  <a:pt x="139" y="377"/>
                </a:cubicBezTo>
                <a:cubicBezTo>
                  <a:pt x="141" y="377"/>
                  <a:pt x="141" y="377"/>
                  <a:pt x="141" y="377"/>
                </a:cubicBezTo>
                <a:cubicBezTo>
                  <a:pt x="525" y="377"/>
                  <a:pt x="525" y="377"/>
                  <a:pt x="525" y="377"/>
                </a:cubicBezTo>
                <a:cubicBezTo>
                  <a:pt x="526" y="377"/>
                  <a:pt x="528" y="377"/>
                  <a:pt x="532" y="377"/>
                </a:cubicBezTo>
                <a:cubicBezTo>
                  <a:pt x="567" y="377"/>
                  <a:pt x="683" y="368"/>
                  <a:pt x="683" y="254"/>
                </a:cubicBezTo>
                <a:cubicBezTo>
                  <a:pt x="683" y="248"/>
                  <a:pt x="684" y="136"/>
                  <a:pt x="576" y="131"/>
                </a:cubicBezTo>
                <a:cubicBezTo>
                  <a:pt x="562" y="130"/>
                  <a:pt x="562" y="130"/>
                  <a:pt x="562" y="130"/>
                </a:cubicBezTo>
                <a:cubicBezTo>
                  <a:pt x="560" y="117"/>
                  <a:pt x="560" y="117"/>
                  <a:pt x="560" y="117"/>
                </a:cubicBezTo>
                <a:cubicBezTo>
                  <a:pt x="559" y="113"/>
                  <a:pt x="534" y="8"/>
                  <a:pt x="426" y="1"/>
                </a:cubicBezTo>
                <a:cubicBezTo>
                  <a:pt x="420" y="0"/>
                  <a:pt x="414" y="0"/>
                  <a:pt x="408" y="0"/>
                </a:cubicBezTo>
                <a:cubicBezTo>
                  <a:pt x="327" y="0"/>
                  <a:pt x="304" y="37"/>
                  <a:pt x="272" y="88"/>
                </a:cubicBezTo>
                <a:cubicBezTo>
                  <a:pt x="260" y="107"/>
                  <a:pt x="260" y="107"/>
                  <a:pt x="260" y="107"/>
                </a:cubicBezTo>
                <a:cubicBezTo>
                  <a:pt x="248" y="103"/>
                  <a:pt x="248" y="103"/>
                  <a:pt x="248" y="103"/>
                </a:cubicBezTo>
                <a:cubicBezTo>
                  <a:pt x="247" y="103"/>
                  <a:pt x="232" y="99"/>
                  <a:pt x="211" y="99"/>
                </a:cubicBezTo>
                <a:cubicBezTo>
                  <a:pt x="161" y="99"/>
                  <a:pt x="132" y="125"/>
                  <a:pt x="126" y="176"/>
                </a:cubicBezTo>
                <a:cubicBezTo>
                  <a:pt x="124" y="192"/>
                  <a:pt x="124" y="192"/>
                  <a:pt x="124" y="192"/>
                </a:cubicBezTo>
                <a:cubicBezTo>
                  <a:pt x="107" y="191"/>
                  <a:pt x="107" y="191"/>
                  <a:pt x="107" y="191"/>
                </a:cubicBezTo>
                <a:cubicBezTo>
                  <a:pt x="107" y="191"/>
                  <a:pt x="105" y="191"/>
                  <a:pt x="103" y="191"/>
                </a:cubicBezTo>
                <a:close/>
              </a:path>
            </a:pathLst>
          </a:custGeom>
          <a:solidFill>
            <a:schemeClr val="accent2">
              <a:lumMod val="20000"/>
              <a:lumOff val="80000"/>
            </a:schemeClr>
          </a:solidFill>
          <a:ln w="28575">
            <a:noFill/>
            <a:round/>
            <a:headEnd/>
            <a:tailEnd/>
          </a:ln>
        </p:spPr>
        <p:txBody>
          <a:bodyPr vert="horz" wrap="square" lIns="91440" tIns="45720" rIns="91440" bIns="45720" numCol="1" anchor="ctr" anchorCtr="0" compatLnSpc="1">
            <a:prstTxWarp prst="textNoShape">
              <a:avLst/>
            </a:prstTxWarp>
          </a:bodyPr>
          <a:lstStyle/>
          <a:p>
            <a:pPr algn="ctr"/>
            <a:endParaRPr lang="en-US" sz="3200" dirty="0"/>
          </a:p>
        </p:txBody>
      </p:sp>
      <p:cxnSp>
        <p:nvCxnSpPr>
          <p:cNvPr id="90" name="Straight Connector 89">
            <a:extLst>
              <a:ext uri="{FF2B5EF4-FFF2-40B4-BE49-F238E27FC236}">
                <a16:creationId xmlns:a16="http://schemas.microsoft.com/office/drawing/2014/main" xmlns="" id="{7AD7D2ED-8FF1-154C-8BBA-BCDB835C4001}"/>
              </a:ext>
            </a:extLst>
          </p:cNvPr>
          <p:cNvCxnSpPr>
            <a:cxnSpLocks/>
          </p:cNvCxnSpPr>
          <p:nvPr/>
        </p:nvCxnSpPr>
        <p:spPr>
          <a:xfrm rot="16200000" flipH="1">
            <a:off x="4323287" y="2375806"/>
            <a:ext cx="497426" cy="0"/>
          </a:xfrm>
          <a:prstGeom prst="line">
            <a:avLst/>
          </a:prstGeom>
          <a:ln w="31750" cap="rnd">
            <a:solidFill>
              <a:schemeClr val="accent2"/>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xmlns="" id="{D395C277-DB9B-FB4D-A851-3A0DF7120CE8}"/>
              </a:ext>
            </a:extLst>
          </p:cNvPr>
          <p:cNvPicPr>
            <a:picLocks noChangeAspect="1"/>
          </p:cNvPicPr>
          <p:nvPr/>
        </p:nvPicPr>
        <p:blipFill>
          <a:blip r:embed="rId3"/>
          <a:stretch>
            <a:fillRect/>
          </a:stretch>
        </p:blipFill>
        <p:spPr>
          <a:xfrm>
            <a:off x="3477500" y="3835709"/>
            <a:ext cx="2189001" cy="481773"/>
          </a:xfrm>
          <a:prstGeom prst="rect">
            <a:avLst/>
          </a:prstGeom>
        </p:spPr>
      </p:pic>
      <p:grpSp>
        <p:nvGrpSpPr>
          <p:cNvPr id="20" name="Group 19">
            <a:extLst>
              <a:ext uri="{FF2B5EF4-FFF2-40B4-BE49-F238E27FC236}">
                <a16:creationId xmlns:a16="http://schemas.microsoft.com/office/drawing/2014/main" xmlns="" id="{609C85CF-7E43-9E4F-9E67-8E8C514E8F0A}"/>
              </a:ext>
            </a:extLst>
          </p:cNvPr>
          <p:cNvGrpSpPr/>
          <p:nvPr/>
        </p:nvGrpSpPr>
        <p:grpSpPr>
          <a:xfrm>
            <a:off x="215486" y="3549167"/>
            <a:ext cx="1572397" cy="1214386"/>
            <a:chOff x="248438" y="3549167"/>
            <a:chExt cx="1572397" cy="1214386"/>
          </a:xfrm>
        </p:grpSpPr>
        <p:sp>
          <p:nvSpPr>
            <p:cNvPr id="96" name="TextBox 95">
              <a:extLst>
                <a:ext uri="{FF2B5EF4-FFF2-40B4-BE49-F238E27FC236}">
                  <a16:creationId xmlns:a16="http://schemas.microsoft.com/office/drawing/2014/main" xmlns="" id="{480F3CC2-88B1-8643-8878-DD744158BDFE}"/>
                </a:ext>
              </a:extLst>
            </p:cNvPr>
            <p:cNvSpPr txBox="1"/>
            <p:nvPr/>
          </p:nvSpPr>
          <p:spPr>
            <a:xfrm>
              <a:off x="248438" y="4098756"/>
              <a:ext cx="1572397" cy="664797"/>
            </a:xfrm>
            <a:prstGeom prst="rect">
              <a:avLst/>
            </a:prstGeom>
            <a:noFill/>
          </p:spPr>
          <p:txBody>
            <a:bodyPr vert="horz" wrap="square" lIns="18288" tIns="0" rIns="18288" bIns="18288" rtlCol="0">
              <a:spAutoFit/>
            </a:bodyPr>
            <a:lstStyle>
              <a:defPPr>
                <a:defRPr lang="en-US"/>
              </a:defPPr>
              <a:lvl1pPr>
                <a:buSzPct val="100000"/>
                <a:defRPr sz="1000"/>
              </a:lvl1pPr>
            </a:lstStyle>
            <a:p>
              <a:pPr algn="ctr"/>
              <a:r>
                <a:rPr lang="en-US" sz="1400" dirty="0"/>
                <a:t>Customer PII</a:t>
              </a:r>
            </a:p>
            <a:p>
              <a:pPr algn="ctr"/>
              <a:r>
                <a:rPr lang="en-US" sz="1400" dirty="0"/>
                <a:t>added to Excel</a:t>
              </a:r>
            </a:p>
            <a:p>
              <a:pPr algn="ctr"/>
              <a:r>
                <a:rPr lang="en-US" sz="1400" dirty="0"/>
                <a:t>Online</a:t>
              </a:r>
            </a:p>
          </p:txBody>
        </p:sp>
        <p:grpSp>
          <p:nvGrpSpPr>
            <p:cNvPr id="88" name="Group 87">
              <a:extLst>
                <a:ext uri="{FF2B5EF4-FFF2-40B4-BE49-F238E27FC236}">
                  <a16:creationId xmlns:a16="http://schemas.microsoft.com/office/drawing/2014/main" xmlns="" id="{6B8491AF-5142-6E48-A33F-87CB3256D70F}"/>
                </a:ext>
              </a:extLst>
            </p:cNvPr>
            <p:cNvGrpSpPr/>
            <p:nvPr/>
          </p:nvGrpSpPr>
          <p:grpSpPr>
            <a:xfrm>
              <a:off x="726591" y="3549167"/>
              <a:ext cx="616089" cy="447476"/>
              <a:chOff x="3498850" y="1724025"/>
              <a:chExt cx="301625" cy="219075"/>
            </a:xfrm>
          </p:grpSpPr>
          <p:sp>
            <p:nvSpPr>
              <p:cNvPr id="91" name="Rectangle 38">
                <a:extLst>
                  <a:ext uri="{FF2B5EF4-FFF2-40B4-BE49-F238E27FC236}">
                    <a16:creationId xmlns:a16="http://schemas.microsoft.com/office/drawing/2014/main" xmlns="" id="{1D49B1FB-AB9D-AB4E-982E-79112F201E53}"/>
                  </a:ext>
                </a:extLst>
              </p:cNvPr>
              <p:cNvSpPr>
                <a:spLocks noChangeArrowheads="1"/>
              </p:cNvSpPr>
              <p:nvPr/>
            </p:nvSpPr>
            <p:spPr bwMode="auto">
              <a:xfrm>
                <a:off x="3775075" y="1735138"/>
                <a:ext cx="11113" cy="111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2" name="Rectangle 39">
                <a:extLst>
                  <a:ext uri="{FF2B5EF4-FFF2-40B4-BE49-F238E27FC236}">
                    <a16:creationId xmlns:a16="http://schemas.microsoft.com/office/drawing/2014/main" xmlns="" id="{296F1C5C-7FAD-4D4F-8418-51D53FCD890F}"/>
                  </a:ext>
                </a:extLst>
              </p:cNvPr>
              <p:cNvSpPr>
                <a:spLocks noChangeArrowheads="1"/>
              </p:cNvSpPr>
              <p:nvPr/>
            </p:nvSpPr>
            <p:spPr bwMode="auto">
              <a:xfrm>
                <a:off x="3513138" y="1736725"/>
                <a:ext cx="100013" cy="63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0" name="Rectangle 40">
                <a:extLst>
                  <a:ext uri="{FF2B5EF4-FFF2-40B4-BE49-F238E27FC236}">
                    <a16:creationId xmlns:a16="http://schemas.microsoft.com/office/drawing/2014/main" xmlns="" id="{8DE57CCC-C5C8-6A4C-89AC-DCF5FDD9E11C}"/>
                  </a:ext>
                </a:extLst>
              </p:cNvPr>
              <p:cNvSpPr>
                <a:spLocks noChangeArrowheads="1"/>
              </p:cNvSpPr>
              <p:nvPr/>
            </p:nvSpPr>
            <p:spPr bwMode="auto">
              <a:xfrm>
                <a:off x="3513138" y="1757363"/>
                <a:ext cx="273050" cy="1714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1" name="Rectangle 41">
                <a:extLst>
                  <a:ext uri="{FF2B5EF4-FFF2-40B4-BE49-F238E27FC236}">
                    <a16:creationId xmlns:a16="http://schemas.microsoft.com/office/drawing/2014/main" xmlns="" id="{5349FE0A-5785-9A46-BD61-997FEB518527}"/>
                  </a:ext>
                </a:extLst>
              </p:cNvPr>
              <p:cNvSpPr>
                <a:spLocks noChangeArrowheads="1"/>
              </p:cNvSpPr>
              <p:nvPr/>
            </p:nvSpPr>
            <p:spPr bwMode="auto">
              <a:xfrm>
                <a:off x="3649663" y="1757363"/>
                <a:ext cx="136525" cy="171450"/>
              </a:xfrm>
              <a:prstGeom prst="rect">
                <a:avLst/>
              </a:prstGeom>
              <a:solidFill>
                <a:srgbClr val="DCDCD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2" name="Freeform 42">
                <a:extLst>
                  <a:ext uri="{FF2B5EF4-FFF2-40B4-BE49-F238E27FC236}">
                    <a16:creationId xmlns:a16="http://schemas.microsoft.com/office/drawing/2014/main" xmlns="" id="{2A00DE3C-EB94-4B47-AF1B-6FC98EDBF4E9}"/>
                  </a:ext>
                </a:extLst>
              </p:cNvPr>
              <p:cNvSpPr>
                <a:spLocks noEditPoints="1"/>
              </p:cNvSpPr>
              <p:nvPr/>
            </p:nvSpPr>
            <p:spPr bwMode="auto">
              <a:xfrm>
                <a:off x="3498850" y="1724025"/>
                <a:ext cx="301625" cy="219075"/>
              </a:xfrm>
              <a:custGeom>
                <a:avLst/>
                <a:gdLst>
                  <a:gd name="T0" fmla="*/ 190 w 190"/>
                  <a:gd name="T1" fmla="*/ 12 h 138"/>
                  <a:gd name="T2" fmla="*/ 190 w 190"/>
                  <a:gd name="T3" fmla="*/ 12 h 138"/>
                  <a:gd name="T4" fmla="*/ 190 w 190"/>
                  <a:gd name="T5" fmla="*/ 0 h 138"/>
                  <a:gd name="T6" fmla="*/ 0 w 190"/>
                  <a:gd name="T7" fmla="*/ 0 h 138"/>
                  <a:gd name="T8" fmla="*/ 0 w 190"/>
                  <a:gd name="T9" fmla="*/ 12 h 138"/>
                  <a:gd name="T10" fmla="*/ 0 w 190"/>
                  <a:gd name="T11" fmla="*/ 12 h 138"/>
                  <a:gd name="T12" fmla="*/ 0 w 190"/>
                  <a:gd name="T13" fmla="*/ 138 h 138"/>
                  <a:gd name="T14" fmla="*/ 190 w 190"/>
                  <a:gd name="T15" fmla="*/ 138 h 138"/>
                  <a:gd name="T16" fmla="*/ 190 w 190"/>
                  <a:gd name="T17" fmla="*/ 12 h 138"/>
                  <a:gd name="T18" fmla="*/ 174 w 190"/>
                  <a:gd name="T19" fmla="*/ 7 h 138"/>
                  <a:gd name="T20" fmla="*/ 181 w 190"/>
                  <a:gd name="T21" fmla="*/ 7 h 138"/>
                  <a:gd name="T22" fmla="*/ 181 w 190"/>
                  <a:gd name="T23" fmla="*/ 14 h 138"/>
                  <a:gd name="T24" fmla="*/ 174 w 190"/>
                  <a:gd name="T25" fmla="*/ 14 h 138"/>
                  <a:gd name="T26" fmla="*/ 174 w 190"/>
                  <a:gd name="T27" fmla="*/ 7 h 138"/>
                  <a:gd name="T28" fmla="*/ 9 w 190"/>
                  <a:gd name="T29" fmla="*/ 8 h 138"/>
                  <a:gd name="T30" fmla="*/ 72 w 190"/>
                  <a:gd name="T31" fmla="*/ 8 h 138"/>
                  <a:gd name="T32" fmla="*/ 72 w 190"/>
                  <a:gd name="T33" fmla="*/ 12 h 138"/>
                  <a:gd name="T34" fmla="*/ 9 w 190"/>
                  <a:gd name="T35" fmla="*/ 12 h 138"/>
                  <a:gd name="T36" fmla="*/ 9 w 190"/>
                  <a:gd name="T37" fmla="*/ 8 h 138"/>
                  <a:gd name="T38" fmla="*/ 9 w 190"/>
                  <a:gd name="T39" fmla="*/ 129 h 138"/>
                  <a:gd name="T40" fmla="*/ 9 w 190"/>
                  <a:gd name="T41" fmla="*/ 21 h 138"/>
                  <a:gd name="T42" fmla="*/ 181 w 190"/>
                  <a:gd name="T43" fmla="*/ 21 h 138"/>
                  <a:gd name="T44" fmla="*/ 181 w 190"/>
                  <a:gd name="T45" fmla="*/ 129 h 138"/>
                  <a:gd name="T46" fmla="*/ 9 w 190"/>
                  <a:gd name="T47" fmla="*/ 129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0" h="138">
                    <a:moveTo>
                      <a:pt x="190" y="12"/>
                    </a:moveTo>
                    <a:lnTo>
                      <a:pt x="190" y="12"/>
                    </a:lnTo>
                    <a:lnTo>
                      <a:pt x="190" y="0"/>
                    </a:lnTo>
                    <a:lnTo>
                      <a:pt x="0" y="0"/>
                    </a:lnTo>
                    <a:lnTo>
                      <a:pt x="0" y="12"/>
                    </a:lnTo>
                    <a:lnTo>
                      <a:pt x="0" y="12"/>
                    </a:lnTo>
                    <a:lnTo>
                      <a:pt x="0" y="138"/>
                    </a:lnTo>
                    <a:lnTo>
                      <a:pt x="190" y="138"/>
                    </a:lnTo>
                    <a:lnTo>
                      <a:pt x="190" y="12"/>
                    </a:lnTo>
                    <a:close/>
                    <a:moveTo>
                      <a:pt x="174" y="7"/>
                    </a:moveTo>
                    <a:lnTo>
                      <a:pt x="181" y="7"/>
                    </a:lnTo>
                    <a:lnTo>
                      <a:pt x="181" y="14"/>
                    </a:lnTo>
                    <a:lnTo>
                      <a:pt x="174" y="14"/>
                    </a:lnTo>
                    <a:lnTo>
                      <a:pt x="174" y="7"/>
                    </a:lnTo>
                    <a:close/>
                    <a:moveTo>
                      <a:pt x="9" y="8"/>
                    </a:moveTo>
                    <a:lnTo>
                      <a:pt x="72" y="8"/>
                    </a:lnTo>
                    <a:lnTo>
                      <a:pt x="72" y="12"/>
                    </a:lnTo>
                    <a:lnTo>
                      <a:pt x="9" y="12"/>
                    </a:lnTo>
                    <a:lnTo>
                      <a:pt x="9" y="8"/>
                    </a:lnTo>
                    <a:close/>
                    <a:moveTo>
                      <a:pt x="9" y="129"/>
                    </a:moveTo>
                    <a:lnTo>
                      <a:pt x="9" y="21"/>
                    </a:lnTo>
                    <a:lnTo>
                      <a:pt x="181" y="21"/>
                    </a:lnTo>
                    <a:lnTo>
                      <a:pt x="181" y="129"/>
                    </a:lnTo>
                    <a:lnTo>
                      <a:pt x="9" y="12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18" name="Group 17">
            <a:extLst>
              <a:ext uri="{FF2B5EF4-FFF2-40B4-BE49-F238E27FC236}">
                <a16:creationId xmlns:a16="http://schemas.microsoft.com/office/drawing/2014/main" xmlns="" id="{99B2F6D5-3B39-A643-B1E8-4F599E76CB44}"/>
              </a:ext>
            </a:extLst>
          </p:cNvPr>
          <p:cNvGrpSpPr/>
          <p:nvPr/>
        </p:nvGrpSpPr>
        <p:grpSpPr>
          <a:xfrm>
            <a:off x="1028086" y="1509282"/>
            <a:ext cx="1684351" cy="1246973"/>
            <a:chOff x="978658" y="1509282"/>
            <a:chExt cx="1684351" cy="1246973"/>
          </a:xfrm>
        </p:grpSpPr>
        <p:sp>
          <p:nvSpPr>
            <p:cNvPr id="95" name="TextBox 94">
              <a:extLst>
                <a:ext uri="{FF2B5EF4-FFF2-40B4-BE49-F238E27FC236}">
                  <a16:creationId xmlns:a16="http://schemas.microsoft.com/office/drawing/2014/main" xmlns="" id="{7D0F78DC-857F-D942-B104-CBCE90D1A15E}"/>
                </a:ext>
              </a:extLst>
            </p:cNvPr>
            <p:cNvSpPr txBox="1"/>
            <p:nvPr/>
          </p:nvSpPr>
          <p:spPr>
            <a:xfrm>
              <a:off x="978658" y="2091458"/>
              <a:ext cx="1684351" cy="664797"/>
            </a:xfrm>
            <a:prstGeom prst="rect">
              <a:avLst/>
            </a:prstGeom>
            <a:noFill/>
          </p:spPr>
          <p:txBody>
            <a:bodyPr vert="horz" wrap="square" lIns="18288" tIns="0" rIns="18288" bIns="18288" rtlCol="0">
              <a:spAutoFit/>
            </a:bodyPr>
            <a:lstStyle>
              <a:defPPr>
                <a:defRPr lang="en-US"/>
              </a:defPPr>
              <a:lvl1pPr>
                <a:buSzPct val="100000"/>
                <a:defRPr sz="1000"/>
              </a:lvl1pPr>
            </a:lstStyle>
            <a:p>
              <a:pPr algn="ctr"/>
              <a:r>
                <a:rPr lang="en-US" sz="1400" dirty="0"/>
                <a:t>Corporate IP</a:t>
              </a:r>
            </a:p>
            <a:p>
              <a:pPr algn="ctr"/>
              <a:r>
                <a:rPr lang="en-US" sz="1400" dirty="0"/>
                <a:t>shared externally</a:t>
              </a:r>
            </a:p>
            <a:p>
              <a:pPr algn="ctr"/>
              <a:r>
                <a:rPr lang="en-US" sz="1400" dirty="0"/>
                <a:t>via SharePoint</a:t>
              </a:r>
            </a:p>
          </p:txBody>
        </p:sp>
        <p:grpSp>
          <p:nvGrpSpPr>
            <p:cNvPr id="117" name="Group 116">
              <a:extLst>
                <a:ext uri="{FF2B5EF4-FFF2-40B4-BE49-F238E27FC236}">
                  <a16:creationId xmlns:a16="http://schemas.microsoft.com/office/drawing/2014/main" xmlns="" id="{2D4A547A-3B46-D640-81C6-C546381948F9}"/>
                </a:ext>
              </a:extLst>
            </p:cNvPr>
            <p:cNvGrpSpPr/>
            <p:nvPr/>
          </p:nvGrpSpPr>
          <p:grpSpPr>
            <a:xfrm>
              <a:off x="1492501" y="1509282"/>
              <a:ext cx="656666" cy="481368"/>
              <a:chOff x="1820659" y="1667526"/>
              <a:chExt cx="374650" cy="274637"/>
            </a:xfrm>
          </p:grpSpPr>
          <p:sp>
            <p:nvSpPr>
              <p:cNvPr id="118" name="Freeform 476">
                <a:extLst>
                  <a:ext uri="{FF2B5EF4-FFF2-40B4-BE49-F238E27FC236}">
                    <a16:creationId xmlns:a16="http://schemas.microsoft.com/office/drawing/2014/main" xmlns="" id="{00E1BC0B-8477-1643-9BCA-85FED74CCDDE}"/>
                  </a:ext>
                </a:extLst>
              </p:cNvPr>
              <p:cNvSpPr>
                <a:spLocks noChangeArrowheads="1"/>
              </p:cNvSpPr>
              <p:nvPr/>
            </p:nvSpPr>
            <p:spPr bwMode="auto">
              <a:xfrm>
                <a:off x="1830184" y="1675463"/>
                <a:ext cx="357187" cy="257175"/>
              </a:xfrm>
              <a:custGeom>
                <a:avLst/>
                <a:gdLst>
                  <a:gd name="T0" fmla="*/ 409 w 992"/>
                  <a:gd name="T1" fmla="*/ 101 h 714"/>
                  <a:gd name="T2" fmla="*/ 310 w 992"/>
                  <a:gd name="T3" fmla="*/ 0 h 714"/>
                  <a:gd name="T4" fmla="*/ 0 w 992"/>
                  <a:gd name="T5" fmla="*/ 0 h 714"/>
                  <a:gd name="T6" fmla="*/ 0 w 992"/>
                  <a:gd name="T7" fmla="*/ 101 h 714"/>
                  <a:gd name="T8" fmla="*/ 0 w 992"/>
                  <a:gd name="T9" fmla="*/ 713 h 714"/>
                  <a:gd name="T10" fmla="*/ 991 w 992"/>
                  <a:gd name="T11" fmla="*/ 713 h 714"/>
                  <a:gd name="T12" fmla="*/ 991 w 992"/>
                  <a:gd name="T13" fmla="*/ 101 h 714"/>
                  <a:gd name="T14" fmla="*/ 409 w 992"/>
                  <a:gd name="T15" fmla="*/ 101 h 7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92" h="714">
                    <a:moveTo>
                      <a:pt x="409" y="101"/>
                    </a:moveTo>
                    <a:lnTo>
                      <a:pt x="310" y="0"/>
                    </a:lnTo>
                    <a:lnTo>
                      <a:pt x="0" y="0"/>
                    </a:lnTo>
                    <a:lnTo>
                      <a:pt x="0" y="101"/>
                    </a:lnTo>
                    <a:lnTo>
                      <a:pt x="0" y="713"/>
                    </a:lnTo>
                    <a:lnTo>
                      <a:pt x="991" y="713"/>
                    </a:lnTo>
                    <a:lnTo>
                      <a:pt x="991" y="101"/>
                    </a:lnTo>
                    <a:lnTo>
                      <a:pt x="409" y="101"/>
                    </a:lnTo>
                  </a:path>
                </a:pathLst>
              </a:custGeom>
              <a:solidFill>
                <a:srgbClr val="FFFF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19" name="Freeform 477">
                <a:extLst>
                  <a:ext uri="{FF2B5EF4-FFF2-40B4-BE49-F238E27FC236}">
                    <a16:creationId xmlns:a16="http://schemas.microsoft.com/office/drawing/2014/main" xmlns="" id="{E02CC1E4-FA30-184E-96B5-2E535A2748F0}"/>
                  </a:ext>
                </a:extLst>
              </p:cNvPr>
              <p:cNvSpPr>
                <a:spLocks noChangeArrowheads="1"/>
              </p:cNvSpPr>
              <p:nvPr/>
            </p:nvSpPr>
            <p:spPr bwMode="auto">
              <a:xfrm>
                <a:off x="1830184" y="1675463"/>
                <a:ext cx="357187" cy="257175"/>
              </a:xfrm>
              <a:custGeom>
                <a:avLst/>
                <a:gdLst>
                  <a:gd name="T0" fmla="*/ 409 w 992"/>
                  <a:gd name="T1" fmla="*/ 101 h 714"/>
                  <a:gd name="T2" fmla="*/ 310 w 992"/>
                  <a:gd name="T3" fmla="*/ 0 h 714"/>
                  <a:gd name="T4" fmla="*/ 0 w 992"/>
                  <a:gd name="T5" fmla="*/ 0 h 714"/>
                  <a:gd name="T6" fmla="*/ 0 w 992"/>
                  <a:gd name="T7" fmla="*/ 101 h 714"/>
                  <a:gd name="T8" fmla="*/ 0 w 992"/>
                  <a:gd name="T9" fmla="*/ 713 h 714"/>
                  <a:gd name="T10" fmla="*/ 991 w 992"/>
                  <a:gd name="T11" fmla="*/ 713 h 714"/>
                  <a:gd name="T12" fmla="*/ 991 w 992"/>
                  <a:gd name="T13" fmla="*/ 101 h 714"/>
                  <a:gd name="T14" fmla="*/ 409 w 992"/>
                  <a:gd name="T15" fmla="*/ 101 h 7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92" h="714">
                    <a:moveTo>
                      <a:pt x="409" y="101"/>
                    </a:moveTo>
                    <a:lnTo>
                      <a:pt x="310" y="0"/>
                    </a:lnTo>
                    <a:lnTo>
                      <a:pt x="0" y="0"/>
                    </a:lnTo>
                    <a:lnTo>
                      <a:pt x="0" y="101"/>
                    </a:lnTo>
                    <a:lnTo>
                      <a:pt x="0" y="713"/>
                    </a:lnTo>
                    <a:lnTo>
                      <a:pt x="991" y="713"/>
                    </a:lnTo>
                    <a:lnTo>
                      <a:pt x="991" y="101"/>
                    </a:lnTo>
                    <a:lnTo>
                      <a:pt x="409" y="101"/>
                    </a:lnTo>
                  </a:path>
                </a:pathLst>
              </a:custGeom>
              <a:solidFill>
                <a:srgbClr val="FFFF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20" name="Freeform 478">
                <a:extLst>
                  <a:ext uri="{FF2B5EF4-FFF2-40B4-BE49-F238E27FC236}">
                    <a16:creationId xmlns:a16="http://schemas.microsoft.com/office/drawing/2014/main" xmlns="" id="{78F17B9F-AAB8-B14C-85A3-C7B1BB240A20}"/>
                  </a:ext>
                </a:extLst>
              </p:cNvPr>
              <p:cNvSpPr>
                <a:spLocks noChangeArrowheads="1"/>
              </p:cNvSpPr>
              <p:nvPr/>
            </p:nvSpPr>
            <p:spPr bwMode="auto">
              <a:xfrm>
                <a:off x="2007984" y="1711976"/>
                <a:ext cx="179387" cy="220662"/>
              </a:xfrm>
              <a:custGeom>
                <a:avLst/>
                <a:gdLst>
                  <a:gd name="T0" fmla="*/ 496 w 497"/>
                  <a:gd name="T1" fmla="*/ 0 h 613"/>
                  <a:gd name="T2" fmla="*/ 0 w 497"/>
                  <a:gd name="T3" fmla="*/ 0 h 613"/>
                  <a:gd name="T4" fmla="*/ 0 w 497"/>
                  <a:gd name="T5" fmla="*/ 612 h 613"/>
                  <a:gd name="T6" fmla="*/ 496 w 497"/>
                  <a:gd name="T7" fmla="*/ 612 h 613"/>
                  <a:gd name="T8" fmla="*/ 496 w 497"/>
                  <a:gd name="T9" fmla="*/ 0 h 613"/>
                </a:gdLst>
                <a:ahLst/>
                <a:cxnLst>
                  <a:cxn ang="0">
                    <a:pos x="T0" y="T1"/>
                  </a:cxn>
                  <a:cxn ang="0">
                    <a:pos x="T2" y="T3"/>
                  </a:cxn>
                  <a:cxn ang="0">
                    <a:pos x="T4" y="T5"/>
                  </a:cxn>
                  <a:cxn ang="0">
                    <a:pos x="T6" y="T7"/>
                  </a:cxn>
                  <a:cxn ang="0">
                    <a:pos x="T8" y="T9"/>
                  </a:cxn>
                </a:cxnLst>
                <a:rect l="0" t="0" r="r" b="b"/>
                <a:pathLst>
                  <a:path w="497" h="613">
                    <a:moveTo>
                      <a:pt x="496" y="0"/>
                    </a:moveTo>
                    <a:lnTo>
                      <a:pt x="0" y="0"/>
                    </a:lnTo>
                    <a:lnTo>
                      <a:pt x="0" y="612"/>
                    </a:lnTo>
                    <a:lnTo>
                      <a:pt x="496" y="612"/>
                    </a:lnTo>
                    <a:lnTo>
                      <a:pt x="496" y="0"/>
                    </a:lnTo>
                  </a:path>
                </a:pathLst>
              </a:custGeom>
              <a:solidFill>
                <a:srgbClr val="D9D9D9"/>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21" name="Freeform 479">
                <a:extLst>
                  <a:ext uri="{FF2B5EF4-FFF2-40B4-BE49-F238E27FC236}">
                    <a16:creationId xmlns:a16="http://schemas.microsoft.com/office/drawing/2014/main" xmlns="" id="{5745DCED-226B-BB48-989D-588B7D24BD6D}"/>
                  </a:ext>
                </a:extLst>
              </p:cNvPr>
              <p:cNvSpPr>
                <a:spLocks noChangeArrowheads="1"/>
              </p:cNvSpPr>
              <p:nvPr/>
            </p:nvSpPr>
            <p:spPr bwMode="auto">
              <a:xfrm>
                <a:off x="2007984" y="1711976"/>
                <a:ext cx="179387" cy="220662"/>
              </a:xfrm>
              <a:custGeom>
                <a:avLst/>
                <a:gdLst>
                  <a:gd name="T0" fmla="*/ 496 w 497"/>
                  <a:gd name="T1" fmla="*/ 0 h 613"/>
                  <a:gd name="T2" fmla="*/ 0 w 497"/>
                  <a:gd name="T3" fmla="*/ 0 h 613"/>
                  <a:gd name="T4" fmla="*/ 0 w 497"/>
                  <a:gd name="T5" fmla="*/ 612 h 613"/>
                  <a:gd name="T6" fmla="*/ 496 w 497"/>
                  <a:gd name="T7" fmla="*/ 612 h 613"/>
                  <a:gd name="T8" fmla="*/ 496 w 497"/>
                  <a:gd name="T9" fmla="*/ 0 h 613"/>
                </a:gdLst>
                <a:ahLst/>
                <a:cxnLst>
                  <a:cxn ang="0">
                    <a:pos x="T0" y="T1"/>
                  </a:cxn>
                  <a:cxn ang="0">
                    <a:pos x="T2" y="T3"/>
                  </a:cxn>
                  <a:cxn ang="0">
                    <a:pos x="T4" y="T5"/>
                  </a:cxn>
                  <a:cxn ang="0">
                    <a:pos x="T6" y="T7"/>
                  </a:cxn>
                  <a:cxn ang="0">
                    <a:pos x="T8" y="T9"/>
                  </a:cxn>
                </a:cxnLst>
                <a:rect l="0" t="0" r="r" b="b"/>
                <a:pathLst>
                  <a:path w="497" h="613">
                    <a:moveTo>
                      <a:pt x="496" y="0"/>
                    </a:moveTo>
                    <a:lnTo>
                      <a:pt x="0" y="0"/>
                    </a:lnTo>
                    <a:lnTo>
                      <a:pt x="0" y="612"/>
                    </a:lnTo>
                    <a:lnTo>
                      <a:pt x="496" y="612"/>
                    </a:lnTo>
                    <a:lnTo>
                      <a:pt x="496" y="0"/>
                    </a:lnTo>
                  </a:path>
                </a:pathLst>
              </a:custGeom>
              <a:solidFill>
                <a:srgbClr val="D9D9D9"/>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22" name="Freeform 480">
                <a:extLst>
                  <a:ext uri="{FF2B5EF4-FFF2-40B4-BE49-F238E27FC236}">
                    <a16:creationId xmlns:a16="http://schemas.microsoft.com/office/drawing/2014/main" xmlns="" id="{8AAD984E-0DC0-F04F-A3D1-82C1E49EC9EE}"/>
                  </a:ext>
                </a:extLst>
              </p:cNvPr>
              <p:cNvSpPr>
                <a:spLocks noChangeArrowheads="1"/>
              </p:cNvSpPr>
              <p:nvPr/>
            </p:nvSpPr>
            <p:spPr bwMode="auto">
              <a:xfrm>
                <a:off x="1820659" y="1667526"/>
                <a:ext cx="374650" cy="274637"/>
              </a:xfrm>
              <a:custGeom>
                <a:avLst/>
                <a:gdLst>
                  <a:gd name="T0" fmla="*/ 446 w 1042"/>
                  <a:gd name="T1" fmla="*/ 102 h 763"/>
                  <a:gd name="T2" fmla="*/ 343 w 1042"/>
                  <a:gd name="T3" fmla="*/ 0 h 763"/>
                  <a:gd name="T4" fmla="*/ 0 w 1042"/>
                  <a:gd name="T5" fmla="*/ 0 h 763"/>
                  <a:gd name="T6" fmla="*/ 0 w 1042"/>
                  <a:gd name="T7" fmla="*/ 762 h 763"/>
                  <a:gd name="T8" fmla="*/ 1041 w 1042"/>
                  <a:gd name="T9" fmla="*/ 762 h 763"/>
                  <a:gd name="T10" fmla="*/ 1041 w 1042"/>
                  <a:gd name="T11" fmla="*/ 102 h 763"/>
                  <a:gd name="T12" fmla="*/ 446 w 1042"/>
                  <a:gd name="T13" fmla="*/ 102 h 763"/>
                  <a:gd name="T14" fmla="*/ 991 w 1042"/>
                  <a:gd name="T15" fmla="*/ 713 h 763"/>
                  <a:gd name="T16" fmla="*/ 50 w 1042"/>
                  <a:gd name="T17" fmla="*/ 713 h 763"/>
                  <a:gd name="T18" fmla="*/ 50 w 1042"/>
                  <a:gd name="T19" fmla="*/ 49 h 763"/>
                  <a:gd name="T20" fmla="*/ 322 w 1042"/>
                  <a:gd name="T21" fmla="*/ 49 h 763"/>
                  <a:gd name="T22" fmla="*/ 426 w 1042"/>
                  <a:gd name="T23" fmla="*/ 151 h 763"/>
                  <a:gd name="T24" fmla="*/ 991 w 1042"/>
                  <a:gd name="T25" fmla="*/ 151 h 763"/>
                  <a:gd name="T26" fmla="*/ 991 w 1042"/>
                  <a:gd name="T27" fmla="*/ 713 h 7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42" h="763">
                    <a:moveTo>
                      <a:pt x="446" y="102"/>
                    </a:moveTo>
                    <a:lnTo>
                      <a:pt x="343" y="0"/>
                    </a:lnTo>
                    <a:lnTo>
                      <a:pt x="0" y="0"/>
                    </a:lnTo>
                    <a:lnTo>
                      <a:pt x="0" y="762"/>
                    </a:lnTo>
                    <a:lnTo>
                      <a:pt x="1041" y="762"/>
                    </a:lnTo>
                    <a:lnTo>
                      <a:pt x="1041" y="102"/>
                    </a:lnTo>
                    <a:lnTo>
                      <a:pt x="446" y="102"/>
                    </a:lnTo>
                    <a:close/>
                    <a:moveTo>
                      <a:pt x="991" y="713"/>
                    </a:moveTo>
                    <a:lnTo>
                      <a:pt x="50" y="713"/>
                    </a:lnTo>
                    <a:lnTo>
                      <a:pt x="50" y="49"/>
                    </a:lnTo>
                    <a:lnTo>
                      <a:pt x="322" y="49"/>
                    </a:lnTo>
                    <a:lnTo>
                      <a:pt x="426" y="151"/>
                    </a:lnTo>
                    <a:lnTo>
                      <a:pt x="991" y="151"/>
                    </a:lnTo>
                    <a:lnTo>
                      <a:pt x="991" y="713"/>
                    </a:lnTo>
                    <a:close/>
                  </a:path>
                </a:pathLst>
              </a:custGeom>
              <a:solidFill>
                <a:schemeClr val="tx1"/>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23" name="Freeform 481">
                <a:extLst>
                  <a:ext uri="{FF2B5EF4-FFF2-40B4-BE49-F238E27FC236}">
                    <a16:creationId xmlns:a16="http://schemas.microsoft.com/office/drawing/2014/main" xmlns="" id="{68F51EA4-D810-5748-ADE0-B0F8F4933158}"/>
                  </a:ext>
                </a:extLst>
              </p:cNvPr>
              <p:cNvSpPr>
                <a:spLocks noChangeArrowheads="1"/>
              </p:cNvSpPr>
              <p:nvPr/>
            </p:nvSpPr>
            <p:spPr bwMode="auto">
              <a:xfrm>
                <a:off x="1936546" y="1748488"/>
                <a:ext cx="142875" cy="150813"/>
              </a:xfrm>
              <a:custGeom>
                <a:avLst/>
                <a:gdLst>
                  <a:gd name="T0" fmla="*/ 70 w 398"/>
                  <a:gd name="T1" fmla="*/ 139 h 417"/>
                  <a:gd name="T2" fmla="*/ 70 w 398"/>
                  <a:gd name="T3" fmla="*/ 139 h 417"/>
                  <a:gd name="T4" fmla="*/ 0 w 398"/>
                  <a:gd name="T5" fmla="*/ 208 h 417"/>
                  <a:gd name="T6" fmla="*/ 70 w 398"/>
                  <a:gd name="T7" fmla="*/ 277 h 417"/>
                  <a:gd name="T8" fmla="*/ 120 w 398"/>
                  <a:gd name="T9" fmla="*/ 257 h 417"/>
                  <a:gd name="T10" fmla="*/ 256 w 398"/>
                  <a:gd name="T11" fmla="*/ 334 h 417"/>
                  <a:gd name="T12" fmla="*/ 256 w 398"/>
                  <a:gd name="T13" fmla="*/ 346 h 417"/>
                  <a:gd name="T14" fmla="*/ 327 w 398"/>
                  <a:gd name="T15" fmla="*/ 416 h 417"/>
                  <a:gd name="T16" fmla="*/ 397 w 398"/>
                  <a:gd name="T17" fmla="*/ 346 h 417"/>
                  <a:gd name="T18" fmla="*/ 327 w 398"/>
                  <a:gd name="T19" fmla="*/ 277 h 417"/>
                  <a:gd name="T20" fmla="*/ 281 w 398"/>
                  <a:gd name="T21" fmla="*/ 294 h 417"/>
                  <a:gd name="T22" fmla="*/ 137 w 398"/>
                  <a:gd name="T23" fmla="*/ 212 h 417"/>
                  <a:gd name="T24" fmla="*/ 141 w 398"/>
                  <a:gd name="T25" fmla="*/ 208 h 417"/>
                  <a:gd name="T26" fmla="*/ 137 w 398"/>
                  <a:gd name="T27" fmla="*/ 204 h 417"/>
                  <a:gd name="T28" fmla="*/ 281 w 398"/>
                  <a:gd name="T29" fmla="*/ 122 h 417"/>
                  <a:gd name="T30" fmla="*/ 327 w 398"/>
                  <a:gd name="T31" fmla="*/ 139 h 417"/>
                  <a:gd name="T32" fmla="*/ 397 w 398"/>
                  <a:gd name="T33" fmla="*/ 69 h 417"/>
                  <a:gd name="T34" fmla="*/ 327 w 398"/>
                  <a:gd name="T35" fmla="*/ 0 h 417"/>
                  <a:gd name="T36" fmla="*/ 256 w 398"/>
                  <a:gd name="T37" fmla="*/ 69 h 417"/>
                  <a:gd name="T38" fmla="*/ 256 w 398"/>
                  <a:gd name="T39" fmla="*/ 78 h 417"/>
                  <a:gd name="T40" fmla="*/ 120 w 398"/>
                  <a:gd name="T41" fmla="*/ 159 h 417"/>
                  <a:gd name="T42" fmla="*/ 70 w 398"/>
                  <a:gd name="T43" fmla="*/ 139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98" h="417">
                    <a:moveTo>
                      <a:pt x="70" y="139"/>
                    </a:moveTo>
                    <a:lnTo>
                      <a:pt x="70" y="139"/>
                    </a:lnTo>
                    <a:cubicBezTo>
                      <a:pt x="29" y="139"/>
                      <a:pt x="0" y="171"/>
                      <a:pt x="0" y="208"/>
                    </a:cubicBezTo>
                    <a:cubicBezTo>
                      <a:pt x="0" y="245"/>
                      <a:pt x="29" y="277"/>
                      <a:pt x="70" y="277"/>
                    </a:cubicBezTo>
                    <a:cubicBezTo>
                      <a:pt x="87" y="277"/>
                      <a:pt x="108" y="269"/>
                      <a:pt x="120" y="257"/>
                    </a:cubicBezTo>
                    <a:cubicBezTo>
                      <a:pt x="256" y="334"/>
                      <a:pt x="256" y="334"/>
                      <a:pt x="256" y="334"/>
                    </a:cubicBezTo>
                    <a:cubicBezTo>
                      <a:pt x="256" y="338"/>
                      <a:pt x="256" y="342"/>
                      <a:pt x="256" y="346"/>
                    </a:cubicBezTo>
                    <a:cubicBezTo>
                      <a:pt x="256" y="383"/>
                      <a:pt x="289" y="416"/>
                      <a:pt x="327" y="416"/>
                    </a:cubicBezTo>
                    <a:cubicBezTo>
                      <a:pt x="364" y="416"/>
                      <a:pt x="397" y="383"/>
                      <a:pt x="397" y="346"/>
                    </a:cubicBezTo>
                    <a:cubicBezTo>
                      <a:pt x="397" y="310"/>
                      <a:pt x="364" y="277"/>
                      <a:pt x="327" y="277"/>
                    </a:cubicBezTo>
                    <a:cubicBezTo>
                      <a:pt x="310" y="277"/>
                      <a:pt x="293" y="285"/>
                      <a:pt x="281" y="294"/>
                    </a:cubicBezTo>
                    <a:cubicBezTo>
                      <a:pt x="137" y="212"/>
                      <a:pt x="137" y="212"/>
                      <a:pt x="137" y="212"/>
                    </a:cubicBezTo>
                    <a:lnTo>
                      <a:pt x="141" y="208"/>
                    </a:lnTo>
                    <a:cubicBezTo>
                      <a:pt x="141" y="204"/>
                      <a:pt x="137" y="204"/>
                      <a:pt x="137" y="204"/>
                    </a:cubicBezTo>
                    <a:cubicBezTo>
                      <a:pt x="281" y="122"/>
                      <a:pt x="281" y="122"/>
                      <a:pt x="281" y="122"/>
                    </a:cubicBezTo>
                    <a:cubicBezTo>
                      <a:pt x="293" y="131"/>
                      <a:pt x="310" y="139"/>
                      <a:pt x="327" y="139"/>
                    </a:cubicBezTo>
                    <a:cubicBezTo>
                      <a:pt x="364" y="139"/>
                      <a:pt x="397" y="106"/>
                      <a:pt x="397" y="69"/>
                    </a:cubicBezTo>
                    <a:cubicBezTo>
                      <a:pt x="397" y="29"/>
                      <a:pt x="364" y="0"/>
                      <a:pt x="327" y="0"/>
                    </a:cubicBezTo>
                    <a:cubicBezTo>
                      <a:pt x="289" y="0"/>
                      <a:pt x="256" y="29"/>
                      <a:pt x="256" y="69"/>
                    </a:cubicBezTo>
                    <a:cubicBezTo>
                      <a:pt x="256" y="74"/>
                      <a:pt x="256" y="78"/>
                      <a:pt x="256" y="78"/>
                    </a:cubicBezTo>
                    <a:cubicBezTo>
                      <a:pt x="120" y="159"/>
                      <a:pt x="120" y="159"/>
                      <a:pt x="120" y="159"/>
                    </a:cubicBezTo>
                    <a:cubicBezTo>
                      <a:pt x="108" y="147"/>
                      <a:pt x="87" y="139"/>
                      <a:pt x="70" y="139"/>
                    </a:cubicBezTo>
                  </a:path>
                </a:pathLst>
              </a:custGeom>
              <a:solidFill>
                <a:schemeClr val="tx1"/>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grpSp>
      </p:grpSp>
      <p:grpSp>
        <p:nvGrpSpPr>
          <p:cNvPr id="15" name="Group 14">
            <a:extLst>
              <a:ext uri="{FF2B5EF4-FFF2-40B4-BE49-F238E27FC236}">
                <a16:creationId xmlns:a16="http://schemas.microsoft.com/office/drawing/2014/main" xmlns="" id="{39C8EF9E-C7EE-B94E-86BB-BC3F76E32282}"/>
              </a:ext>
            </a:extLst>
          </p:cNvPr>
          <p:cNvGrpSpPr/>
          <p:nvPr/>
        </p:nvGrpSpPr>
        <p:grpSpPr>
          <a:xfrm>
            <a:off x="3610510" y="744205"/>
            <a:ext cx="1910345" cy="1359167"/>
            <a:chOff x="3610510" y="744205"/>
            <a:chExt cx="1910345" cy="1359167"/>
          </a:xfrm>
        </p:grpSpPr>
        <p:sp>
          <p:nvSpPr>
            <p:cNvPr id="99" name="TextBox 98">
              <a:extLst>
                <a:ext uri="{FF2B5EF4-FFF2-40B4-BE49-F238E27FC236}">
                  <a16:creationId xmlns:a16="http://schemas.microsoft.com/office/drawing/2014/main" xmlns="" id="{EC90DF17-78A2-6E40-B260-8C0DCCC0D213}"/>
                </a:ext>
              </a:extLst>
            </p:cNvPr>
            <p:cNvSpPr txBox="1"/>
            <p:nvPr/>
          </p:nvSpPr>
          <p:spPr>
            <a:xfrm>
              <a:off x="3610510" y="1438575"/>
              <a:ext cx="1910345" cy="664797"/>
            </a:xfrm>
            <a:prstGeom prst="rect">
              <a:avLst/>
            </a:prstGeom>
            <a:noFill/>
          </p:spPr>
          <p:txBody>
            <a:bodyPr vert="horz" wrap="square" lIns="18288" tIns="0" rIns="18288" bIns="18288" rtlCol="0">
              <a:spAutoFit/>
            </a:bodyPr>
            <a:lstStyle>
              <a:defPPr>
                <a:defRPr lang="en-US"/>
              </a:defPPr>
              <a:lvl1pPr>
                <a:buSzPct val="100000"/>
                <a:defRPr sz="1000"/>
              </a:lvl1pPr>
            </a:lstStyle>
            <a:p>
              <a:pPr algn="ctr"/>
              <a:r>
                <a:rPr lang="en-US" sz="1400" dirty="0"/>
                <a:t>IT admin accesses exec’s OneDrive from home </a:t>
              </a:r>
            </a:p>
          </p:txBody>
        </p:sp>
        <p:grpSp>
          <p:nvGrpSpPr>
            <p:cNvPr id="159" name="Group 158">
              <a:extLst>
                <a:ext uri="{FF2B5EF4-FFF2-40B4-BE49-F238E27FC236}">
                  <a16:creationId xmlns:a16="http://schemas.microsoft.com/office/drawing/2014/main" xmlns="" id="{64E29CDE-B1E9-7549-9AE3-9FE7787BC3B3}"/>
                </a:ext>
              </a:extLst>
            </p:cNvPr>
            <p:cNvGrpSpPr/>
            <p:nvPr/>
          </p:nvGrpSpPr>
          <p:grpSpPr>
            <a:xfrm>
              <a:off x="4217816" y="744205"/>
              <a:ext cx="695732" cy="588454"/>
              <a:chOff x="6296037" y="4641144"/>
              <a:chExt cx="816282" cy="690416"/>
            </a:xfrm>
          </p:grpSpPr>
          <p:sp>
            <p:nvSpPr>
              <p:cNvPr id="160" name="Freeform 4058">
                <a:extLst>
                  <a:ext uri="{FF2B5EF4-FFF2-40B4-BE49-F238E27FC236}">
                    <a16:creationId xmlns:a16="http://schemas.microsoft.com/office/drawing/2014/main" xmlns="" id="{5BA09790-7777-724E-8332-EAD06B5569FE}"/>
                  </a:ext>
                </a:extLst>
              </p:cNvPr>
              <p:cNvSpPr>
                <a:spLocks noEditPoints="1"/>
              </p:cNvSpPr>
              <p:nvPr/>
            </p:nvSpPr>
            <p:spPr bwMode="auto">
              <a:xfrm>
                <a:off x="6701402" y="4688035"/>
                <a:ext cx="280115" cy="608973"/>
              </a:xfrm>
              <a:custGeom>
                <a:avLst/>
                <a:gdLst>
                  <a:gd name="T0" fmla="*/ 15 w 454"/>
                  <a:gd name="T1" fmla="*/ 5 h 987"/>
                  <a:gd name="T2" fmla="*/ 5 w 454"/>
                  <a:gd name="T3" fmla="*/ 0 h 987"/>
                  <a:gd name="T4" fmla="*/ 0 w 454"/>
                  <a:gd name="T5" fmla="*/ 0 h 987"/>
                  <a:gd name="T6" fmla="*/ 0 w 454"/>
                  <a:gd name="T7" fmla="*/ 461 h 987"/>
                  <a:gd name="T8" fmla="*/ 80 w 454"/>
                  <a:gd name="T9" fmla="*/ 461 h 987"/>
                  <a:gd name="T10" fmla="*/ 80 w 454"/>
                  <a:gd name="T11" fmla="*/ 537 h 987"/>
                  <a:gd name="T12" fmla="*/ 80 w 454"/>
                  <a:gd name="T13" fmla="*/ 607 h 987"/>
                  <a:gd name="T14" fmla="*/ 0 w 454"/>
                  <a:gd name="T15" fmla="*/ 607 h 987"/>
                  <a:gd name="T16" fmla="*/ 0 w 454"/>
                  <a:gd name="T17" fmla="*/ 668 h 987"/>
                  <a:gd name="T18" fmla="*/ 70 w 454"/>
                  <a:gd name="T19" fmla="*/ 668 h 987"/>
                  <a:gd name="T20" fmla="*/ 70 w 454"/>
                  <a:gd name="T21" fmla="*/ 810 h 987"/>
                  <a:gd name="T22" fmla="*/ 0 w 454"/>
                  <a:gd name="T23" fmla="*/ 810 h 987"/>
                  <a:gd name="T24" fmla="*/ 0 w 454"/>
                  <a:gd name="T25" fmla="*/ 987 h 987"/>
                  <a:gd name="T26" fmla="*/ 15 w 454"/>
                  <a:gd name="T27" fmla="*/ 987 h 987"/>
                  <a:gd name="T28" fmla="*/ 454 w 454"/>
                  <a:gd name="T29" fmla="*/ 987 h 987"/>
                  <a:gd name="T30" fmla="*/ 454 w 454"/>
                  <a:gd name="T31" fmla="*/ 537 h 987"/>
                  <a:gd name="T32" fmla="*/ 454 w 454"/>
                  <a:gd name="T33" fmla="*/ 334 h 987"/>
                  <a:gd name="T34" fmla="*/ 15 w 454"/>
                  <a:gd name="T35" fmla="*/ 5 h 987"/>
                  <a:gd name="T36" fmla="*/ 328 w 454"/>
                  <a:gd name="T37" fmla="*/ 810 h 987"/>
                  <a:gd name="T38" fmla="*/ 181 w 454"/>
                  <a:gd name="T39" fmla="*/ 810 h 987"/>
                  <a:gd name="T40" fmla="*/ 181 w 454"/>
                  <a:gd name="T41" fmla="*/ 668 h 987"/>
                  <a:gd name="T42" fmla="*/ 328 w 454"/>
                  <a:gd name="T43" fmla="*/ 668 h 987"/>
                  <a:gd name="T44" fmla="*/ 328 w 454"/>
                  <a:gd name="T45" fmla="*/ 810 h 987"/>
                  <a:gd name="T46" fmla="*/ 328 w 454"/>
                  <a:gd name="T47" fmla="*/ 607 h 987"/>
                  <a:gd name="T48" fmla="*/ 181 w 454"/>
                  <a:gd name="T49" fmla="*/ 607 h 987"/>
                  <a:gd name="T50" fmla="*/ 181 w 454"/>
                  <a:gd name="T51" fmla="*/ 537 h 987"/>
                  <a:gd name="T52" fmla="*/ 181 w 454"/>
                  <a:gd name="T53" fmla="*/ 461 h 987"/>
                  <a:gd name="T54" fmla="*/ 328 w 454"/>
                  <a:gd name="T55" fmla="*/ 461 h 987"/>
                  <a:gd name="T56" fmla="*/ 328 w 454"/>
                  <a:gd name="T57" fmla="*/ 537 h 987"/>
                  <a:gd name="T58" fmla="*/ 328 w 454"/>
                  <a:gd name="T59" fmla="*/ 607 h 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54" h="987">
                    <a:moveTo>
                      <a:pt x="15" y="5"/>
                    </a:moveTo>
                    <a:lnTo>
                      <a:pt x="5" y="0"/>
                    </a:lnTo>
                    <a:lnTo>
                      <a:pt x="0" y="0"/>
                    </a:lnTo>
                    <a:lnTo>
                      <a:pt x="0" y="461"/>
                    </a:lnTo>
                    <a:lnTo>
                      <a:pt x="80" y="461"/>
                    </a:lnTo>
                    <a:lnTo>
                      <a:pt x="80" y="537"/>
                    </a:lnTo>
                    <a:lnTo>
                      <a:pt x="80" y="607"/>
                    </a:lnTo>
                    <a:lnTo>
                      <a:pt x="0" y="607"/>
                    </a:lnTo>
                    <a:lnTo>
                      <a:pt x="0" y="668"/>
                    </a:lnTo>
                    <a:lnTo>
                      <a:pt x="70" y="668"/>
                    </a:lnTo>
                    <a:lnTo>
                      <a:pt x="70" y="810"/>
                    </a:lnTo>
                    <a:lnTo>
                      <a:pt x="0" y="810"/>
                    </a:lnTo>
                    <a:lnTo>
                      <a:pt x="0" y="987"/>
                    </a:lnTo>
                    <a:lnTo>
                      <a:pt x="15" y="987"/>
                    </a:lnTo>
                    <a:lnTo>
                      <a:pt x="454" y="987"/>
                    </a:lnTo>
                    <a:lnTo>
                      <a:pt x="454" y="537"/>
                    </a:lnTo>
                    <a:lnTo>
                      <a:pt x="454" y="334"/>
                    </a:lnTo>
                    <a:lnTo>
                      <a:pt x="15" y="5"/>
                    </a:lnTo>
                    <a:close/>
                    <a:moveTo>
                      <a:pt x="328" y="810"/>
                    </a:moveTo>
                    <a:lnTo>
                      <a:pt x="181" y="810"/>
                    </a:lnTo>
                    <a:lnTo>
                      <a:pt x="181" y="668"/>
                    </a:lnTo>
                    <a:lnTo>
                      <a:pt x="328" y="668"/>
                    </a:lnTo>
                    <a:lnTo>
                      <a:pt x="328" y="810"/>
                    </a:lnTo>
                    <a:close/>
                    <a:moveTo>
                      <a:pt x="328" y="607"/>
                    </a:moveTo>
                    <a:lnTo>
                      <a:pt x="181" y="607"/>
                    </a:lnTo>
                    <a:lnTo>
                      <a:pt x="181" y="537"/>
                    </a:lnTo>
                    <a:lnTo>
                      <a:pt x="181" y="461"/>
                    </a:lnTo>
                    <a:lnTo>
                      <a:pt x="328" y="461"/>
                    </a:lnTo>
                    <a:lnTo>
                      <a:pt x="328" y="537"/>
                    </a:lnTo>
                    <a:lnTo>
                      <a:pt x="328" y="607"/>
                    </a:lnTo>
                    <a:close/>
                  </a:path>
                </a:pathLst>
              </a:custGeom>
              <a:solidFill>
                <a:schemeClr val="bg1">
                  <a:lumMod val="8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1" name="Freeform 4059">
                <a:extLst>
                  <a:ext uri="{FF2B5EF4-FFF2-40B4-BE49-F238E27FC236}">
                    <a16:creationId xmlns:a16="http://schemas.microsoft.com/office/drawing/2014/main" xmlns="" id="{161B2887-298F-704B-B392-0FE2F9EE80BE}"/>
                  </a:ext>
                </a:extLst>
              </p:cNvPr>
              <p:cNvSpPr>
                <a:spLocks noEditPoints="1"/>
              </p:cNvSpPr>
              <p:nvPr/>
            </p:nvSpPr>
            <p:spPr bwMode="auto">
              <a:xfrm>
                <a:off x="6426840" y="4688035"/>
                <a:ext cx="274562" cy="608973"/>
              </a:xfrm>
              <a:custGeom>
                <a:avLst/>
                <a:gdLst>
                  <a:gd name="T0" fmla="*/ 384 w 445"/>
                  <a:gd name="T1" fmla="*/ 461 h 987"/>
                  <a:gd name="T2" fmla="*/ 445 w 445"/>
                  <a:gd name="T3" fmla="*/ 461 h 987"/>
                  <a:gd name="T4" fmla="*/ 445 w 445"/>
                  <a:gd name="T5" fmla="*/ 0 h 987"/>
                  <a:gd name="T6" fmla="*/ 0 w 445"/>
                  <a:gd name="T7" fmla="*/ 344 h 987"/>
                  <a:gd name="T8" fmla="*/ 0 w 445"/>
                  <a:gd name="T9" fmla="*/ 537 h 987"/>
                  <a:gd name="T10" fmla="*/ 0 w 445"/>
                  <a:gd name="T11" fmla="*/ 987 h 987"/>
                  <a:gd name="T12" fmla="*/ 445 w 445"/>
                  <a:gd name="T13" fmla="*/ 987 h 987"/>
                  <a:gd name="T14" fmla="*/ 445 w 445"/>
                  <a:gd name="T15" fmla="*/ 810 h 987"/>
                  <a:gd name="T16" fmla="*/ 374 w 445"/>
                  <a:gd name="T17" fmla="*/ 810 h 987"/>
                  <a:gd name="T18" fmla="*/ 374 w 445"/>
                  <a:gd name="T19" fmla="*/ 668 h 987"/>
                  <a:gd name="T20" fmla="*/ 445 w 445"/>
                  <a:gd name="T21" fmla="*/ 668 h 987"/>
                  <a:gd name="T22" fmla="*/ 445 w 445"/>
                  <a:gd name="T23" fmla="*/ 607 h 987"/>
                  <a:gd name="T24" fmla="*/ 384 w 445"/>
                  <a:gd name="T25" fmla="*/ 607 h 987"/>
                  <a:gd name="T26" fmla="*/ 384 w 445"/>
                  <a:gd name="T27" fmla="*/ 537 h 987"/>
                  <a:gd name="T28" fmla="*/ 384 w 445"/>
                  <a:gd name="T29" fmla="*/ 461 h 987"/>
                  <a:gd name="T30" fmla="*/ 283 w 445"/>
                  <a:gd name="T31" fmla="*/ 810 h 987"/>
                  <a:gd name="T32" fmla="*/ 142 w 445"/>
                  <a:gd name="T33" fmla="*/ 810 h 987"/>
                  <a:gd name="T34" fmla="*/ 142 w 445"/>
                  <a:gd name="T35" fmla="*/ 668 h 987"/>
                  <a:gd name="T36" fmla="*/ 283 w 445"/>
                  <a:gd name="T37" fmla="*/ 668 h 987"/>
                  <a:gd name="T38" fmla="*/ 283 w 445"/>
                  <a:gd name="T39" fmla="*/ 810 h 987"/>
                  <a:gd name="T40" fmla="*/ 283 w 445"/>
                  <a:gd name="T41" fmla="*/ 607 h 987"/>
                  <a:gd name="T42" fmla="*/ 142 w 445"/>
                  <a:gd name="T43" fmla="*/ 607 h 987"/>
                  <a:gd name="T44" fmla="*/ 142 w 445"/>
                  <a:gd name="T45" fmla="*/ 537 h 987"/>
                  <a:gd name="T46" fmla="*/ 142 w 445"/>
                  <a:gd name="T47" fmla="*/ 461 h 987"/>
                  <a:gd name="T48" fmla="*/ 283 w 445"/>
                  <a:gd name="T49" fmla="*/ 461 h 987"/>
                  <a:gd name="T50" fmla="*/ 283 w 445"/>
                  <a:gd name="T51" fmla="*/ 537 h 987"/>
                  <a:gd name="T52" fmla="*/ 283 w 445"/>
                  <a:gd name="T53" fmla="*/ 607 h 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45" h="987">
                    <a:moveTo>
                      <a:pt x="384" y="461"/>
                    </a:moveTo>
                    <a:lnTo>
                      <a:pt x="445" y="461"/>
                    </a:lnTo>
                    <a:lnTo>
                      <a:pt x="445" y="0"/>
                    </a:lnTo>
                    <a:lnTo>
                      <a:pt x="0" y="344"/>
                    </a:lnTo>
                    <a:lnTo>
                      <a:pt x="0" y="537"/>
                    </a:lnTo>
                    <a:lnTo>
                      <a:pt x="0" y="987"/>
                    </a:lnTo>
                    <a:lnTo>
                      <a:pt x="445" y="987"/>
                    </a:lnTo>
                    <a:lnTo>
                      <a:pt x="445" y="810"/>
                    </a:lnTo>
                    <a:lnTo>
                      <a:pt x="374" y="810"/>
                    </a:lnTo>
                    <a:lnTo>
                      <a:pt x="374" y="668"/>
                    </a:lnTo>
                    <a:lnTo>
                      <a:pt x="445" y="668"/>
                    </a:lnTo>
                    <a:lnTo>
                      <a:pt x="445" y="607"/>
                    </a:lnTo>
                    <a:lnTo>
                      <a:pt x="384" y="607"/>
                    </a:lnTo>
                    <a:lnTo>
                      <a:pt x="384" y="537"/>
                    </a:lnTo>
                    <a:lnTo>
                      <a:pt x="384" y="461"/>
                    </a:lnTo>
                    <a:close/>
                    <a:moveTo>
                      <a:pt x="283" y="810"/>
                    </a:moveTo>
                    <a:lnTo>
                      <a:pt x="142" y="810"/>
                    </a:lnTo>
                    <a:lnTo>
                      <a:pt x="142" y="668"/>
                    </a:lnTo>
                    <a:lnTo>
                      <a:pt x="283" y="668"/>
                    </a:lnTo>
                    <a:lnTo>
                      <a:pt x="283" y="810"/>
                    </a:lnTo>
                    <a:close/>
                    <a:moveTo>
                      <a:pt x="283" y="607"/>
                    </a:moveTo>
                    <a:lnTo>
                      <a:pt x="142" y="607"/>
                    </a:lnTo>
                    <a:lnTo>
                      <a:pt x="142" y="537"/>
                    </a:lnTo>
                    <a:lnTo>
                      <a:pt x="142" y="461"/>
                    </a:lnTo>
                    <a:lnTo>
                      <a:pt x="283" y="461"/>
                    </a:lnTo>
                    <a:lnTo>
                      <a:pt x="283" y="537"/>
                    </a:lnTo>
                    <a:lnTo>
                      <a:pt x="283" y="6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2" name="Freeform 4060">
                <a:extLst>
                  <a:ext uri="{FF2B5EF4-FFF2-40B4-BE49-F238E27FC236}">
                    <a16:creationId xmlns:a16="http://schemas.microsoft.com/office/drawing/2014/main" xmlns="" id="{BB9180EB-523E-954D-B23F-C30451C908FF}"/>
                  </a:ext>
                </a:extLst>
              </p:cNvPr>
              <p:cNvSpPr>
                <a:spLocks noEditPoints="1"/>
              </p:cNvSpPr>
              <p:nvPr/>
            </p:nvSpPr>
            <p:spPr bwMode="auto">
              <a:xfrm>
                <a:off x="6296037" y="4641144"/>
                <a:ext cx="816282" cy="690416"/>
              </a:xfrm>
              <a:custGeom>
                <a:avLst/>
                <a:gdLst>
                  <a:gd name="T0" fmla="*/ 662 w 1323"/>
                  <a:gd name="T1" fmla="*/ 0 h 1119"/>
                  <a:gd name="T2" fmla="*/ 657 w 1323"/>
                  <a:gd name="T3" fmla="*/ 0 h 1119"/>
                  <a:gd name="T4" fmla="*/ 0 w 1323"/>
                  <a:gd name="T5" fmla="*/ 506 h 1119"/>
                  <a:gd name="T6" fmla="*/ 36 w 1323"/>
                  <a:gd name="T7" fmla="*/ 552 h 1119"/>
                  <a:gd name="T8" fmla="*/ 152 w 1323"/>
                  <a:gd name="T9" fmla="*/ 466 h 1119"/>
                  <a:gd name="T10" fmla="*/ 152 w 1323"/>
                  <a:gd name="T11" fmla="*/ 613 h 1119"/>
                  <a:gd name="T12" fmla="*/ 152 w 1323"/>
                  <a:gd name="T13" fmla="*/ 1119 h 1119"/>
                  <a:gd name="T14" fmla="*/ 657 w 1323"/>
                  <a:gd name="T15" fmla="*/ 1119 h 1119"/>
                  <a:gd name="T16" fmla="*/ 1172 w 1323"/>
                  <a:gd name="T17" fmla="*/ 1119 h 1119"/>
                  <a:gd name="T18" fmla="*/ 1172 w 1323"/>
                  <a:gd name="T19" fmla="*/ 613 h 1119"/>
                  <a:gd name="T20" fmla="*/ 1172 w 1323"/>
                  <a:gd name="T21" fmla="*/ 456 h 1119"/>
                  <a:gd name="T22" fmla="*/ 1288 w 1323"/>
                  <a:gd name="T23" fmla="*/ 542 h 1119"/>
                  <a:gd name="T24" fmla="*/ 1323 w 1323"/>
                  <a:gd name="T25" fmla="*/ 491 h 1119"/>
                  <a:gd name="T26" fmla="*/ 662 w 1323"/>
                  <a:gd name="T27" fmla="*/ 0 h 1119"/>
                  <a:gd name="T28" fmla="*/ 1111 w 1323"/>
                  <a:gd name="T29" fmla="*/ 1063 h 1119"/>
                  <a:gd name="T30" fmla="*/ 672 w 1323"/>
                  <a:gd name="T31" fmla="*/ 1063 h 1119"/>
                  <a:gd name="T32" fmla="*/ 657 w 1323"/>
                  <a:gd name="T33" fmla="*/ 1063 h 1119"/>
                  <a:gd name="T34" fmla="*/ 212 w 1323"/>
                  <a:gd name="T35" fmla="*/ 1063 h 1119"/>
                  <a:gd name="T36" fmla="*/ 212 w 1323"/>
                  <a:gd name="T37" fmla="*/ 613 h 1119"/>
                  <a:gd name="T38" fmla="*/ 212 w 1323"/>
                  <a:gd name="T39" fmla="*/ 420 h 1119"/>
                  <a:gd name="T40" fmla="*/ 657 w 1323"/>
                  <a:gd name="T41" fmla="*/ 76 h 1119"/>
                  <a:gd name="T42" fmla="*/ 662 w 1323"/>
                  <a:gd name="T43" fmla="*/ 76 h 1119"/>
                  <a:gd name="T44" fmla="*/ 672 w 1323"/>
                  <a:gd name="T45" fmla="*/ 81 h 1119"/>
                  <a:gd name="T46" fmla="*/ 1111 w 1323"/>
                  <a:gd name="T47" fmla="*/ 410 h 1119"/>
                  <a:gd name="T48" fmla="*/ 1111 w 1323"/>
                  <a:gd name="T49" fmla="*/ 613 h 1119"/>
                  <a:gd name="T50" fmla="*/ 1111 w 1323"/>
                  <a:gd name="T51" fmla="*/ 1063 h 1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23" h="1119">
                    <a:moveTo>
                      <a:pt x="662" y="0"/>
                    </a:moveTo>
                    <a:lnTo>
                      <a:pt x="657" y="0"/>
                    </a:lnTo>
                    <a:lnTo>
                      <a:pt x="0" y="506"/>
                    </a:lnTo>
                    <a:lnTo>
                      <a:pt x="36" y="552"/>
                    </a:lnTo>
                    <a:lnTo>
                      <a:pt x="152" y="466"/>
                    </a:lnTo>
                    <a:lnTo>
                      <a:pt x="152" y="613"/>
                    </a:lnTo>
                    <a:lnTo>
                      <a:pt x="152" y="1119"/>
                    </a:lnTo>
                    <a:lnTo>
                      <a:pt x="657" y="1119"/>
                    </a:lnTo>
                    <a:lnTo>
                      <a:pt x="1172" y="1119"/>
                    </a:lnTo>
                    <a:lnTo>
                      <a:pt x="1172" y="613"/>
                    </a:lnTo>
                    <a:lnTo>
                      <a:pt x="1172" y="456"/>
                    </a:lnTo>
                    <a:lnTo>
                      <a:pt x="1288" y="542"/>
                    </a:lnTo>
                    <a:lnTo>
                      <a:pt x="1323" y="491"/>
                    </a:lnTo>
                    <a:lnTo>
                      <a:pt x="662" y="0"/>
                    </a:lnTo>
                    <a:close/>
                    <a:moveTo>
                      <a:pt x="1111" y="1063"/>
                    </a:moveTo>
                    <a:lnTo>
                      <a:pt x="672" y="1063"/>
                    </a:lnTo>
                    <a:lnTo>
                      <a:pt x="657" y="1063"/>
                    </a:lnTo>
                    <a:lnTo>
                      <a:pt x="212" y="1063"/>
                    </a:lnTo>
                    <a:lnTo>
                      <a:pt x="212" y="613"/>
                    </a:lnTo>
                    <a:lnTo>
                      <a:pt x="212" y="420"/>
                    </a:lnTo>
                    <a:lnTo>
                      <a:pt x="657" y="76"/>
                    </a:lnTo>
                    <a:lnTo>
                      <a:pt x="662" y="76"/>
                    </a:lnTo>
                    <a:lnTo>
                      <a:pt x="672" y="81"/>
                    </a:lnTo>
                    <a:lnTo>
                      <a:pt x="1111" y="410"/>
                    </a:lnTo>
                    <a:lnTo>
                      <a:pt x="1111" y="613"/>
                    </a:lnTo>
                    <a:lnTo>
                      <a:pt x="1111" y="1063"/>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3" name="Rectangle 4061">
                <a:extLst>
                  <a:ext uri="{FF2B5EF4-FFF2-40B4-BE49-F238E27FC236}">
                    <a16:creationId xmlns:a16="http://schemas.microsoft.com/office/drawing/2014/main" xmlns="" id="{1A64F1F4-8139-EB44-8F5E-621B7B98CB03}"/>
                  </a:ext>
                </a:extLst>
              </p:cNvPr>
              <p:cNvSpPr>
                <a:spLocks noChangeArrowheads="1"/>
              </p:cNvSpPr>
              <p:nvPr/>
            </p:nvSpPr>
            <p:spPr bwMode="auto">
              <a:xfrm>
                <a:off x="6514453" y="5019361"/>
                <a:ext cx="86996" cy="4319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4" name="Rectangle 4062">
                <a:extLst>
                  <a:ext uri="{FF2B5EF4-FFF2-40B4-BE49-F238E27FC236}">
                    <a16:creationId xmlns:a16="http://schemas.microsoft.com/office/drawing/2014/main" xmlns="" id="{1F93B966-EE80-4449-8FDB-E58CB1703557}"/>
                  </a:ext>
                </a:extLst>
              </p:cNvPr>
              <p:cNvSpPr>
                <a:spLocks noChangeArrowheads="1"/>
              </p:cNvSpPr>
              <p:nvPr/>
            </p:nvSpPr>
            <p:spPr bwMode="auto">
              <a:xfrm>
                <a:off x="6514453" y="4972469"/>
                <a:ext cx="86996" cy="46891"/>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5" name="Rectangle 4063">
                <a:extLst>
                  <a:ext uri="{FF2B5EF4-FFF2-40B4-BE49-F238E27FC236}">
                    <a16:creationId xmlns:a16="http://schemas.microsoft.com/office/drawing/2014/main" xmlns="" id="{D2172322-8E78-864B-9B48-5885ACDE6557}"/>
                  </a:ext>
                </a:extLst>
              </p:cNvPr>
              <p:cNvSpPr>
                <a:spLocks noChangeArrowheads="1"/>
              </p:cNvSpPr>
              <p:nvPr/>
            </p:nvSpPr>
            <p:spPr bwMode="auto">
              <a:xfrm>
                <a:off x="6514453" y="5100187"/>
                <a:ext cx="86996" cy="8761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6" name="Rectangle 4064">
                <a:extLst>
                  <a:ext uri="{FF2B5EF4-FFF2-40B4-BE49-F238E27FC236}">
                    <a16:creationId xmlns:a16="http://schemas.microsoft.com/office/drawing/2014/main" xmlns="" id="{65AB5AEF-0DCC-C245-B51D-B8FD285CDE0B}"/>
                  </a:ext>
                </a:extLst>
              </p:cNvPr>
              <p:cNvSpPr>
                <a:spLocks noChangeArrowheads="1"/>
              </p:cNvSpPr>
              <p:nvPr/>
            </p:nvSpPr>
            <p:spPr bwMode="auto">
              <a:xfrm>
                <a:off x="6813078" y="5019361"/>
                <a:ext cx="90698" cy="4319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7" name="Rectangle 4065">
                <a:extLst>
                  <a:ext uri="{FF2B5EF4-FFF2-40B4-BE49-F238E27FC236}">
                    <a16:creationId xmlns:a16="http://schemas.microsoft.com/office/drawing/2014/main" xmlns="" id="{50FB5BE5-B103-1144-A50D-C8677853A85A}"/>
                  </a:ext>
                </a:extLst>
              </p:cNvPr>
              <p:cNvSpPr>
                <a:spLocks noChangeArrowheads="1"/>
              </p:cNvSpPr>
              <p:nvPr/>
            </p:nvSpPr>
            <p:spPr bwMode="auto">
              <a:xfrm>
                <a:off x="6813078" y="4972469"/>
                <a:ext cx="90698" cy="46891"/>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8" name="Freeform 4066">
                <a:extLst>
                  <a:ext uri="{FF2B5EF4-FFF2-40B4-BE49-F238E27FC236}">
                    <a16:creationId xmlns:a16="http://schemas.microsoft.com/office/drawing/2014/main" xmlns="" id="{EBEC0009-1C30-8745-A040-27AB4008FBFB}"/>
                  </a:ext>
                </a:extLst>
              </p:cNvPr>
              <p:cNvSpPr>
                <a:spLocks/>
              </p:cNvSpPr>
              <p:nvPr/>
            </p:nvSpPr>
            <p:spPr bwMode="auto">
              <a:xfrm>
                <a:off x="6701402" y="4972469"/>
                <a:ext cx="49359" cy="90081"/>
              </a:xfrm>
              <a:custGeom>
                <a:avLst/>
                <a:gdLst>
                  <a:gd name="T0" fmla="*/ 0 w 80"/>
                  <a:gd name="T1" fmla="*/ 0 h 146"/>
                  <a:gd name="T2" fmla="*/ 0 w 80"/>
                  <a:gd name="T3" fmla="*/ 76 h 146"/>
                  <a:gd name="T4" fmla="*/ 0 w 80"/>
                  <a:gd name="T5" fmla="*/ 146 h 146"/>
                  <a:gd name="T6" fmla="*/ 80 w 80"/>
                  <a:gd name="T7" fmla="*/ 146 h 146"/>
                  <a:gd name="T8" fmla="*/ 80 w 80"/>
                  <a:gd name="T9" fmla="*/ 76 h 146"/>
                  <a:gd name="T10" fmla="*/ 80 w 80"/>
                  <a:gd name="T11" fmla="*/ 0 h 146"/>
                  <a:gd name="T12" fmla="*/ 0 w 80"/>
                  <a:gd name="T13" fmla="*/ 0 h 146"/>
                </a:gdLst>
                <a:ahLst/>
                <a:cxnLst>
                  <a:cxn ang="0">
                    <a:pos x="T0" y="T1"/>
                  </a:cxn>
                  <a:cxn ang="0">
                    <a:pos x="T2" y="T3"/>
                  </a:cxn>
                  <a:cxn ang="0">
                    <a:pos x="T4" y="T5"/>
                  </a:cxn>
                  <a:cxn ang="0">
                    <a:pos x="T6" y="T7"/>
                  </a:cxn>
                  <a:cxn ang="0">
                    <a:pos x="T8" y="T9"/>
                  </a:cxn>
                  <a:cxn ang="0">
                    <a:pos x="T10" y="T11"/>
                  </a:cxn>
                  <a:cxn ang="0">
                    <a:pos x="T12" y="T13"/>
                  </a:cxn>
                </a:cxnLst>
                <a:rect l="0" t="0" r="r" b="b"/>
                <a:pathLst>
                  <a:path w="80" h="146">
                    <a:moveTo>
                      <a:pt x="0" y="0"/>
                    </a:moveTo>
                    <a:lnTo>
                      <a:pt x="0" y="76"/>
                    </a:lnTo>
                    <a:lnTo>
                      <a:pt x="0" y="146"/>
                    </a:lnTo>
                    <a:lnTo>
                      <a:pt x="80" y="146"/>
                    </a:lnTo>
                    <a:lnTo>
                      <a:pt x="80" y="76"/>
                    </a:lnTo>
                    <a:lnTo>
                      <a:pt x="80" y="0"/>
                    </a:lnTo>
                    <a:lnTo>
                      <a:pt x="0"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9" name="Freeform 4067">
                <a:extLst>
                  <a:ext uri="{FF2B5EF4-FFF2-40B4-BE49-F238E27FC236}">
                    <a16:creationId xmlns:a16="http://schemas.microsoft.com/office/drawing/2014/main" xmlns="" id="{58DCEFFC-0DCF-4447-B6D7-CB3227EBB44E}"/>
                  </a:ext>
                </a:extLst>
              </p:cNvPr>
              <p:cNvSpPr>
                <a:spLocks/>
              </p:cNvSpPr>
              <p:nvPr/>
            </p:nvSpPr>
            <p:spPr bwMode="auto">
              <a:xfrm>
                <a:off x="6663765" y="4972469"/>
                <a:ext cx="37637" cy="90081"/>
              </a:xfrm>
              <a:custGeom>
                <a:avLst/>
                <a:gdLst>
                  <a:gd name="T0" fmla="*/ 0 w 61"/>
                  <a:gd name="T1" fmla="*/ 0 h 146"/>
                  <a:gd name="T2" fmla="*/ 0 w 61"/>
                  <a:gd name="T3" fmla="*/ 76 h 146"/>
                  <a:gd name="T4" fmla="*/ 0 w 61"/>
                  <a:gd name="T5" fmla="*/ 146 h 146"/>
                  <a:gd name="T6" fmla="*/ 61 w 61"/>
                  <a:gd name="T7" fmla="*/ 146 h 146"/>
                  <a:gd name="T8" fmla="*/ 61 w 61"/>
                  <a:gd name="T9" fmla="*/ 76 h 146"/>
                  <a:gd name="T10" fmla="*/ 61 w 61"/>
                  <a:gd name="T11" fmla="*/ 0 h 146"/>
                  <a:gd name="T12" fmla="*/ 0 w 61"/>
                  <a:gd name="T13" fmla="*/ 0 h 146"/>
                </a:gdLst>
                <a:ahLst/>
                <a:cxnLst>
                  <a:cxn ang="0">
                    <a:pos x="T0" y="T1"/>
                  </a:cxn>
                  <a:cxn ang="0">
                    <a:pos x="T2" y="T3"/>
                  </a:cxn>
                  <a:cxn ang="0">
                    <a:pos x="T4" y="T5"/>
                  </a:cxn>
                  <a:cxn ang="0">
                    <a:pos x="T6" y="T7"/>
                  </a:cxn>
                  <a:cxn ang="0">
                    <a:pos x="T8" y="T9"/>
                  </a:cxn>
                  <a:cxn ang="0">
                    <a:pos x="T10" y="T11"/>
                  </a:cxn>
                  <a:cxn ang="0">
                    <a:pos x="T12" y="T13"/>
                  </a:cxn>
                </a:cxnLst>
                <a:rect l="0" t="0" r="r" b="b"/>
                <a:pathLst>
                  <a:path w="61" h="146">
                    <a:moveTo>
                      <a:pt x="0" y="0"/>
                    </a:moveTo>
                    <a:lnTo>
                      <a:pt x="0" y="76"/>
                    </a:lnTo>
                    <a:lnTo>
                      <a:pt x="0" y="146"/>
                    </a:lnTo>
                    <a:lnTo>
                      <a:pt x="61" y="146"/>
                    </a:lnTo>
                    <a:lnTo>
                      <a:pt x="61" y="76"/>
                    </a:lnTo>
                    <a:lnTo>
                      <a:pt x="61" y="0"/>
                    </a:lnTo>
                    <a:lnTo>
                      <a:pt x="0"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0" name="Rectangle 4068">
                <a:extLst>
                  <a:ext uri="{FF2B5EF4-FFF2-40B4-BE49-F238E27FC236}">
                    <a16:creationId xmlns:a16="http://schemas.microsoft.com/office/drawing/2014/main" xmlns="" id="{61B389EF-46FE-CE46-AAF1-6C6357A68B6C}"/>
                  </a:ext>
                </a:extLst>
              </p:cNvPr>
              <p:cNvSpPr>
                <a:spLocks noChangeArrowheads="1"/>
              </p:cNvSpPr>
              <p:nvPr/>
            </p:nvSpPr>
            <p:spPr bwMode="auto">
              <a:xfrm>
                <a:off x="6813078" y="5100187"/>
                <a:ext cx="90698" cy="8761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1" name="Rectangle 4069">
                <a:extLst>
                  <a:ext uri="{FF2B5EF4-FFF2-40B4-BE49-F238E27FC236}">
                    <a16:creationId xmlns:a16="http://schemas.microsoft.com/office/drawing/2014/main" xmlns="" id="{EE5889CC-8A20-FD46-A393-8057A96401B4}"/>
                  </a:ext>
                </a:extLst>
              </p:cNvPr>
              <p:cNvSpPr>
                <a:spLocks noChangeArrowheads="1"/>
              </p:cNvSpPr>
              <p:nvPr/>
            </p:nvSpPr>
            <p:spPr bwMode="auto">
              <a:xfrm>
                <a:off x="6701402" y="5100187"/>
                <a:ext cx="43190" cy="8761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2" name="Rectangle 4070">
                <a:extLst>
                  <a:ext uri="{FF2B5EF4-FFF2-40B4-BE49-F238E27FC236}">
                    <a16:creationId xmlns:a16="http://schemas.microsoft.com/office/drawing/2014/main" xmlns="" id="{CB8A9E31-1DB8-1C4F-8B67-016EBAB60281}"/>
                  </a:ext>
                </a:extLst>
              </p:cNvPr>
              <p:cNvSpPr>
                <a:spLocks noChangeArrowheads="1"/>
              </p:cNvSpPr>
              <p:nvPr/>
            </p:nvSpPr>
            <p:spPr bwMode="auto">
              <a:xfrm>
                <a:off x="6657595" y="5100187"/>
                <a:ext cx="43807" cy="8761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19" name="Group 18">
            <a:extLst>
              <a:ext uri="{FF2B5EF4-FFF2-40B4-BE49-F238E27FC236}">
                <a16:creationId xmlns:a16="http://schemas.microsoft.com/office/drawing/2014/main" xmlns="" id="{0213E5B7-40FC-0645-A1A0-FB116B9FEDF2}"/>
              </a:ext>
            </a:extLst>
          </p:cNvPr>
          <p:cNvGrpSpPr/>
          <p:nvPr/>
        </p:nvGrpSpPr>
        <p:grpSpPr>
          <a:xfrm>
            <a:off x="6905620" y="3346766"/>
            <a:ext cx="2040672" cy="1416787"/>
            <a:chOff x="6897382" y="3346766"/>
            <a:chExt cx="2040672" cy="1416787"/>
          </a:xfrm>
        </p:grpSpPr>
        <p:sp>
          <p:nvSpPr>
            <p:cNvPr id="98" name="TextBox 97">
              <a:extLst>
                <a:ext uri="{FF2B5EF4-FFF2-40B4-BE49-F238E27FC236}">
                  <a16:creationId xmlns:a16="http://schemas.microsoft.com/office/drawing/2014/main" xmlns="" id="{243609C0-1A0B-6846-B87C-0C2E7F6CE805}"/>
                </a:ext>
              </a:extLst>
            </p:cNvPr>
            <p:cNvSpPr txBox="1"/>
            <p:nvPr/>
          </p:nvSpPr>
          <p:spPr>
            <a:xfrm>
              <a:off x="6897382" y="4098756"/>
              <a:ext cx="2040672" cy="664797"/>
            </a:xfrm>
            <a:prstGeom prst="rect">
              <a:avLst/>
            </a:prstGeom>
            <a:noFill/>
          </p:spPr>
          <p:txBody>
            <a:bodyPr vert="horz" wrap="square" lIns="18288" tIns="0" rIns="18288" bIns="18288" rtlCol="0">
              <a:spAutoFit/>
            </a:bodyPr>
            <a:lstStyle>
              <a:defPPr>
                <a:defRPr lang="en-US"/>
              </a:defPPr>
              <a:lvl1pPr>
                <a:buSzPct val="100000"/>
                <a:defRPr sz="1000"/>
              </a:lvl1pPr>
            </a:lstStyle>
            <a:p>
              <a:pPr algn="ctr"/>
              <a:r>
                <a:rPr lang="en-US" sz="1400" dirty="0"/>
                <a:t>Q3 financial</a:t>
              </a:r>
            </a:p>
            <a:p>
              <a:pPr algn="ctr"/>
              <a:r>
                <a:rPr lang="en-US" sz="1400" dirty="0"/>
                <a:t>results downloaded</a:t>
              </a:r>
            </a:p>
            <a:p>
              <a:pPr algn="ctr"/>
              <a:r>
                <a:rPr lang="en-US" sz="1400" dirty="0"/>
                <a:t>to personal device</a:t>
              </a:r>
            </a:p>
          </p:txBody>
        </p:sp>
        <p:grpSp>
          <p:nvGrpSpPr>
            <p:cNvPr id="14" name="Group 13">
              <a:extLst>
                <a:ext uri="{FF2B5EF4-FFF2-40B4-BE49-F238E27FC236}">
                  <a16:creationId xmlns:a16="http://schemas.microsoft.com/office/drawing/2014/main" xmlns="" id="{DF6D622A-0A35-0A4B-8A25-4351224366D8}"/>
                </a:ext>
              </a:extLst>
            </p:cNvPr>
            <p:cNvGrpSpPr/>
            <p:nvPr/>
          </p:nvGrpSpPr>
          <p:grpSpPr>
            <a:xfrm>
              <a:off x="7721415" y="3346766"/>
              <a:ext cx="392605" cy="633401"/>
              <a:chOff x="8683557" y="2338901"/>
              <a:chExt cx="765074" cy="1234319"/>
            </a:xfrm>
          </p:grpSpPr>
          <p:grpSp>
            <p:nvGrpSpPr>
              <p:cNvPr id="182" name="Group 181">
                <a:extLst>
                  <a:ext uri="{FF2B5EF4-FFF2-40B4-BE49-F238E27FC236}">
                    <a16:creationId xmlns:a16="http://schemas.microsoft.com/office/drawing/2014/main" xmlns="" id="{90E1D106-9E53-1C45-9F4E-FF28904CA5EC}"/>
                  </a:ext>
                </a:extLst>
              </p:cNvPr>
              <p:cNvGrpSpPr/>
              <p:nvPr/>
            </p:nvGrpSpPr>
            <p:grpSpPr>
              <a:xfrm>
                <a:off x="8683557" y="2338901"/>
                <a:ext cx="765074" cy="1234319"/>
                <a:chOff x="3514725" y="1649412"/>
                <a:chExt cx="238125" cy="384175"/>
              </a:xfrm>
            </p:grpSpPr>
            <p:sp>
              <p:nvSpPr>
                <p:cNvPr id="183" name="Freeform 834">
                  <a:extLst>
                    <a:ext uri="{FF2B5EF4-FFF2-40B4-BE49-F238E27FC236}">
                      <a16:creationId xmlns:a16="http://schemas.microsoft.com/office/drawing/2014/main" xmlns="" id="{15D14D9D-1F8A-5E4D-A968-2823CBFCD98D}"/>
                    </a:ext>
                  </a:extLst>
                </p:cNvPr>
                <p:cNvSpPr>
                  <a:spLocks noChangeArrowheads="1"/>
                </p:cNvSpPr>
                <p:nvPr/>
              </p:nvSpPr>
              <p:spPr bwMode="auto">
                <a:xfrm>
                  <a:off x="3524250" y="1657349"/>
                  <a:ext cx="220663" cy="366713"/>
                </a:xfrm>
                <a:custGeom>
                  <a:avLst/>
                  <a:gdLst>
                    <a:gd name="T0" fmla="*/ 610 w 611"/>
                    <a:gd name="T1" fmla="*/ 1017 h 1018"/>
                    <a:gd name="T2" fmla="*/ 0 w 611"/>
                    <a:gd name="T3" fmla="*/ 1017 h 1018"/>
                    <a:gd name="T4" fmla="*/ 0 w 611"/>
                    <a:gd name="T5" fmla="*/ 0 h 1018"/>
                    <a:gd name="T6" fmla="*/ 610 w 611"/>
                    <a:gd name="T7" fmla="*/ 0 h 1018"/>
                    <a:gd name="T8" fmla="*/ 610 w 611"/>
                    <a:gd name="T9" fmla="*/ 1017 h 1018"/>
                  </a:gdLst>
                  <a:ahLst/>
                  <a:cxnLst>
                    <a:cxn ang="0">
                      <a:pos x="T0" y="T1"/>
                    </a:cxn>
                    <a:cxn ang="0">
                      <a:pos x="T2" y="T3"/>
                    </a:cxn>
                    <a:cxn ang="0">
                      <a:pos x="T4" y="T5"/>
                    </a:cxn>
                    <a:cxn ang="0">
                      <a:pos x="T6" y="T7"/>
                    </a:cxn>
                    <a:cxn ang="0">
                      <a:pos x="T8" y="T9"/>
                    </a:cxn>
                  </a:cxnLst>
                  <a:rect l="0" t="0" r="r" b="b"/>
                  <a:pathLst>
                    <a:path w="611" h="1018">
                      <a:moveTo>
                        <a:pt x="610" y="1017"/>
                      </a:moveTo>
                      <a:lnTo>
                        <a:pt x="0" y="1017"/>
                      </a:lnTo>
                      <a:lnTo>
                        <a:pt x="0" y="0"/>
                      </a:lnTo>
                      <a:lnTo>
                        <a:pt x="610" y="0"/>
                      </a:lnTo>
                      <a:lnTo>
                        <a:pt x="610" y="1017"/>
                      </a:lnTo>
                    </a:path>
                  </a:pathLst>
                </a:custGeom>
                <a:solidFill>
                  <a:srgbClr val="FFFF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84" name="Freeform 835">
                  <a:extLst>
                    <a:ext uri="{FF2B5EF4-FFF2-40B4-BE49-F238E27FC236}">
                      <a16:creationId xmlns:a16="http://schemas.microsoft.com/office/drawing/2014/main" xmlns="" id="{0E287553-3FE4-FE4E-95EE-1D1404C7059E}"/>
                    </a:ext>
                  </a:extLst>
                </p:cNvPr>
                <p:cNvSpPr>
                  <a:spLocks noChangeArrowheads="1"/>
                </p:cNvSpPr>
                <p:nvPr/>
              </p:nvSpPr>
              <p:spPr bwMode="auto">
                <a:xfrm>
                  <a:off x="3524250" y="1657349"/>
                  <a:ext cx="220663" cy="366713"/>
                </a:xfrm>
                <a:custGeom>
                  <a:avLst/>
                  <a:gdLst>
                    <a:gd name="T0" fmla="*/ 610 w 611"/>
                    <a:gd name="T1" fmla="*/ 1017 h 1018"/>
                    <a:gd name="T2" fmla="*/ 0 w 611"/>
                    <a:gd name="T3" fmla="*/ 1017 h 1018"/>
                    <a:gd name="T4" fmla="*/ 0 w 611"/>
                    <a:gd name="T5" fmla="*/ 0 h 1018"/>
                    <a:gd name="T6" fmla="*/ 610 w 611"/>
                    <a:gd name="T7" fmla="*/ 0 h 1018"/>
                    <a:gd name="T8" fmla="*/ 610 w 611"/>
                    <a:gd name="T9" fmla="*/ 1017 h 1018"/>
                  </a:gdLst>
                  <a:ahLst/>
                  <a:cxnLst>
                    <a:cxn ang="0">
                      <a:pos x="T0" y="T1"/>
                    </a:cxn>
                    <a:cxn ang="0">
                      <a:pos x="T2" y="T3"/>
                    </a:cxn>
                    <a:cxn ang="0">
                      <a:pos x="T4" y="T5"/>
                    </a:cxn>
                    <a:cxn ang="0">
                      <a:pos x="T6" y="T7"/>
                    </a:cxn>
                    <a:cxn ang="0">
                      <a:pos x="T8" y="T9"/>
                    </a:cxn>
                  </a:cxnLst>
                  <a:rect l="0" t="0" r="r" b="b"/>
                  <a:pathLst>
                    <a:path w="611" h="1018">
                      <a:moveTo>
                        <a:pt x="610" y="1017"/>
                      </a:moveTo>
                      <a:lnTo>
                        <a:pt x="0" y="1017"/>
                      </a:lnTo>
                      <a:lnTo>
                        <a:pt x="0" y="0"/>
                      </a:lnTo>
                      <a:lnTo>
                        <a:pt x="610" y="0"/>
                      </a:lnTo>
                      <a:lnTo>
                        <a:pt x="610" y="1017"/>
                      </a:lnTo>
                    </a:path>
                  </a:pathLst>
                </a:custGeom>
                <a:solidFill>
                  <a:srgbClr val="FFFF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85" name="Freeform 836">
                  <a:extLst>
                    <a:ext uri="{FF2B5EF4-FFF2-40B4-BE49-F238E27FC236}">
                      <a16:creationId xmlns:a16="http://schemas.microsoft.com/office/drawing/2014/main" xmlns="" id="{47FB83E6-469E-0E48-B081-81F5DF39CE67}"/>
                    </a:ext>
                  </a:extLst>
                </p:cNvPr>
                <p:cNvSpPr>
                  <a:spLocks noChangeArrowheads="1"/>
                </p:cNvSpPr>
                <p:nvPr/>
              </p:nvSpPr>
              <p:spPr bwMode="auto">
                <a:xfrm>
                  <a:off x="3633788" y="1657349"/>
                  <a:ext cx="111125" cy="366713"/>
                </a:xfrm>
                <a:custGeom>
                  <a:avLst/>
                  <a:gdLst>
                    <a:gd name="T0" fmla="*/ 307 w 308"/>
                    <a:gd name="T1" fmla="*/ 0 h 1018"/>
                    <a:gd name="T2" fmla="*/ 0 w 308"/>
                    <a:gd name="T3" fmla="*/ 0 h 1018"/>
                    <a:gd name="T4" fmla="*/ 0 w 308"/>
                    <a:gd name="T5" fmla="*/ 1017 h 1018"/>
                    <a:gd name="T6" fmla="*/ 307 w 308"/>
                    <a:gd name="T7" fmla="*/ 1017 h 1018"/>
                    <a:gd name="T8" fmla="*/ 307 w 308"/>
                    <a:gd name="T9" fmla="*/ 0 h 1018"/>
                  </a:gdLst>
                  <a:ahLst/>
                  <a:cxnLst>
                    <a:cxn ang="0">
                      <a:pos x="T0" y="T1"/>
                    </a:cxn>
                    <a:cxn ang="0">
                      <a:pos x="T2" y="T3"/>
                    </a:cxn>
                    <a:cxn ang="0">
                      <a:pos x="T4" y="T5"/>
                    </a:cxn>
                    <a:cxn ang="0">
                      <a:pos x="T6" y="T7"/>
                    </a:cxn>
                    <a:cxn ang="0">
                      <a:pos x="T8" y="T9"/>
                    </a:cxn>
                  </a:cxnLst>
                  <a:rect l="0" t="0" r="r" b="b"/>
                  <a:pathLst>
                    <a:path w="308" h="1018">
                      <a:moveTo>
                        <a:pt x="307" y="0"/>
                      </a:moveTo>
                      <a:lnTo>
                        <a:pt x="0" y="0"/>
                      </a:lnTo>
                      <a:lnTo>
                        <a:pt x="0" y="1017"/>
                      </a:lnTo>
                      <a:lnTo>
                        <a:pt x="307" y="1017"/>
                      </a:lnTo>
                      <a:lnTo>
                        <a:pt x="307" y="0"/>
                      </a:lnTo>
                    </a:path>
                  </a:pathLst>
                </a:custGeom>
                <a:solidFill>
                  <a:srgbClr val="D9D9D9"/>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86" name="Freeform 837">
                  <a:extLst>
                    <a:ext uri="{FF2B5EF4-FFF2-40B4-BE49-F238E27FC236}">
                      <a16:creationId xmlns:a16="http://schemas.microsoft.com/office/drawing/2014/main" xmlns="" id="{1E33D57E-ABC2-2549-842E-3A4F38E8BE60}"/>
                    </a:ext>
                  </a:extLst>
                </p:cNvPr>
                <p:cNvSpPr>
                  <a:spLocks noChangeArrowheads="1"/>
                </p:cNvSpPr>
                <p:nvPr/>
              </p:nvSpPr>
              <p:spPr bwMode="auto">
                <a:xfrm>
                  <a:off x="3633788" y="1657349"/>
                  <a:ext cx="111125" cy="366713"/>
                </a:xfrm>
                <a:custGeom>
                  <a:avLst/>
                  <a:gdLst>
                    <a:gd name="T0" fmla="*/ 307 w 308"/>
                    <a:gd name="T1" fmla="*/ 0 h 1018"/>
                    <a:gd name="T2" fmla="*/ 0 w 308"/>
                    <a:gd name="T3" fmla="*/ 0 h 1018"/>
                    <a:gd name="T4" fmla="*/ 0 w 308"/>
                    <a:gd name="T5" fmla="*/ 1017 h 1018"/>
                    <a:gd name="T6" fmla="*/ 307 w 308"/>
                    <a:gd name="T7" fmla="*/ 1017 h 1018"/>
                    <a:gd name="T8" fmla="*/ 307 w 308"/>
                    <a:gd name="T9" fmla="*/ 0 h 1018"/>
                  </a:gdLst>
                  <a:ahLst/>
                  <a:cxnLst>
                    <a:cxn ang="0">
                      <a:pos x="T0" y="T1"/>
                    </a:cxn>
                    <a:cxn ang="0">
                      <a:pos x="T2" y="T3"/>
                    </a:cxn>
                    <a:cxn ang="0">
                      <a:pos x="T4" y="T5"/>
                    </a:cxn>
                    <a:cxn ang="0">
                      <a:pos x="T6" y="T7"/>
                    </a:cxn>
                    <a:cxn ang="0">
                      <a:pos x="T8" y="T9"/>
                    </a:cxn>
                  </a:cxnLst>
                  <a:rect l="0" t="0" r="r" b="b"/>
                  <a:pathLst>
                    <a:path w="308" h="1018">
                      <a:moveTo>
                        <a:pt x="307" y="0"/>
                      </a:moveTo>
                      <a:lnTo>
                        <a:pt x="0" y="0"/>
                      </a:lnTo>
                      <a:lnTo>
                        <a:pt x="0" y="1017"/>
                      </a:lnTo>
                      <a:lnTo>
                        <a:pt x="307" y="1017"/>
                      </a:lnTo>
                      <a:lnTo>
                        <a:pt x="307" y="0"/>
                      </a:lnTo>
                    </a:path>
                  </a:pathLst>
                </a:custGeom>
                <a:solidFill>
                  <a:srgbClr val="D9D9D9"/>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87" name="Freeform 838">
                  <a:extLst>
                    <a:ext uri="{FF2B5EF4-FFF2-40B4-BE49-F238E27FC236}">
                      <a16:creationId xmlns:a16="http://schemas.microsoft.com/office/drawing/2014/main" xmlns="" id="{40B19BBD-3F9E-5D41-9331-A2BDA6CF3278}"/>
                    </a:ext>
                  </a:extLst>
                </p:cNvPr>
                <p:cNvSpPr>
                  <a:spLocks noChangeArrowheads="1"/>
                </p:cNvSpPr>
                <p:nvPr/>
              </p:nvSpPr>
              <p:spPr bwMode="auto">
                <a:xfrm>
                  <a:off x="3514725" y="1649412"/>
                  <a:ext cx="238125" cy="384175"/>
                </a:xfrm>
                <a:custGeom>
                  <a:avLst/>
                  <a:gdLst>
                    <a:gd name="T0" fmla="*/ 0 w 661"/>
                    <a:gd name="T1" fmla="*/ 0 h 1068"/>
                    <a:gd name="T2" fmla="*/ 0 w 661"/>
                    <a:gd name="T3" fmla="*/ 1067 h 1068"/>
                    <a:gd name="T4" fmla="*/ 660 w 661"/>
                    <a:gd name="T5" fmla="*/ 1067 h 1068"/>
                    <a:gd name="T6" fmla="*/ 660 w 661"/>
                    <a:gd name="T7" fmla="*/ 0 h 1068"/>
                    <a:gd name="T8" fmla="*/ 0 w 661"/>
                    <a:gd name="T9" fmla="*/ 0 h 1068"/>
                    <a:gd name="T10" fmla="*/ 614 w 661"/>
                    <a:gd name="T11" fmla="*/ 51 h 1068"/>
                    <a:gd name="T12" fmla="*/ 614 w 661"/>
                    <a:gd name="T13" fmla="*/ 965 h 1068"/>
                    <a:gd name="T14" fmla="*/ 46 w 661"/>
                    <a:gd name="T15" fmla="*/ 965 h 1068"/>
                    <a:gd name="T16" fmla="*/ 46 w 661"/>
                    <a:gd name="T17" fmla="*/ 51 h 1068"/>
                    <a:gd name="T18" fmla="*/ 614 w 661"/>
                    <a:gd name="T19" fmla="*/ 51 h 10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61" h="1068">
                      <a:moveTo>
                        <a:pt x="0" y="0"/>
                      </a:moveTo>
                      <a:lnTo>
                        <a:pt x="0" y="1067"/>
                      </a:lnTo>
                      <a:lnTo>
                        <a:pt x="660" y="1067"/>
                      </a:lnTo>
                      <a:lnTo>
                        <a:pt x="660" y="0"/>
                      </a:lnTo>
                      <a:lnTo>
                        <a:pt x="0" y="0"/>
                      </a:lnTo>
                      <a:close/>
                      <a:moveTo>
                        <a:pt x="614" y="51"/>
                      </a:moveTo>
                      <a:lnTo>
                        <a:pt x="614" y="965"/>
                      </a:lnTo>
                      <a:lnTo>
                        <a:pt x="46" y="965"/>
                      </a:lnTo>
                      <a:lnTo>
                        <a:pt x="46" y="51"/>
                      </a:lnTo>
                      <a:lnTo>
                        <a:pt x="614" y="51"/>
                      </a:lnTo>
                      <a:close/>
                    </a:path>
                  </a:pathLst>
                </a:custGeom>
                <a:solidFill>
                  <a:schemeClr val="tx1"/>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88" name="Freeform 839">
                  <a:extLst>
                    <a:ext uri="{FF2B5EF4-FFF2-40B4-BE49-F238E27FC236}">
                      <a16:creationId xmlns:a16="http://schemas.microsoft.com/office/drawing/2014/main" xmlns="" id="{F7063E1D-1304-F947-8E68-05927BCE09E6}"/>
                    </a:ext>
                  </a:extLst>
                </p:cNvPr>
                <p:cNvSpPr>
                  <a:spLocks noChangeArrowheads="1"/>
                </p:cNvSpPr>
                <p:nvPr/>
              </p:nvSpPr>
              <p:spPr bwMode="auto">
                <a:xfrm>
                  <a:off x="3625850" y="2006599"/>
                  <a:ext cx="17463" cy="17463"/>
                </a:xfrm>
                <a:custGeom>
                  <a:avLst/>
                  <a:gdLst>
                    <a:gd name="T0" fmla="*/ 21 w 47"/>
                    <a:gd name="T1" fmla="*/ 46 h 47"/>
                    <a:gd name="T2" fmla="*/ 21 w 47"/>
                    <a:gd name="T3" fmla="*/ 46 h 47"/>
                    <a:gd name="T4" fmla="*/ 46 w 47"/>
                    <a:gd name="T5" fmla="*/ 25 h 47"/>
                    <a:gd name="T6" fmla="*/ 21 w 47"/>
                    <a:gd name="T7" fmla="*/ 0 h 47"/>
                    <a:gd name="T8" fmla="*/ 0 w 47"/>
                    <a:gd name="T9" fmla="*/ 25 h 47"/>
                    <a:gd name="T10" fmla="*/ 21 w 47"/>
                    <a:gd name="T11" fmla="*/ 46 h 47"/>
                  </a:gdLst>
                  <a:ahLst/>
                  <a:cxnLst>
                    <a:cxn ang="0">
                      <a:pos x="T0" y="T1"/>
                    </a:cxn>
                    <a:cxn ang="0">
                      <a:pos x="T2" y="T3"/>
                    </a:cxn>
                    <a:cxn ang="0">
                      <a:pos x="T4" y="T5"/>
                    </a:cxn>
                    <a:cxn ang="0">
                      <a:pos x="T6" y="T7"/>
                    </a:cxn>
                    <a:cxn ang="0">
                      <a:pos x="T8" y="T9"/>
                    </a:cxn>
                    <a:cxn ang="0">
                      <a:pos x="T10" y="T11"/>
                    </a:cxn>
                  </a:cxnLst>
                  <a:rect l="0" t="0" r="r" b="b"/>
                  <a:pathLst>
                    <a:path w="47" h="47">
                      <a:moveTo>
                        <a:pt x="21" y="46"/>
                      </a:moveTo>
                      <a:lnTo>
                        <a:pt x="21" y="46"/>
                      </a:lnTo>
                      <a:cubicBezTo>
                        <a:pt x="38" y="46"/>
                        <a:pt x="46" y="38"/>
                        <a:pt x="46" y="25"/>
                      </a:cubicBezTo>
                      <a:cubicBezTo>
                        <a:pt x="46" y="8"/>
                        <a:pt x="38" y="0"/>
                        <a:pt x="21" y="0"/>
                      </a:cubicBezTo>
                      <a:cubicBezTo>
                        <a:pt x="8" y="0"/>
                        <a:pt x="0" y="8"/>
                        <a:pt x="0" y="25"/>
                      </a:cubicBezTo>
                      <a:cubicBezTo>
                        <a:pt x="0" y="38"/>
                        <a:pt x="8" y="46"/>
                        <a:pt x="21" y="46"/>
                      </a:cubicBezTo>
                    </a:path>
                  </a:pathLst>
                </a:custGeom>
                <a:solidFill>
                  <a:srgbClr val="FFFF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p>
              </p:txBody>
            </p:sp>
          </p:grpSp>
          <p:grpSp>
            <p:nvGrpSpPr>
              <p:cNvPr id="13" name="Group 12">
                <a:extLst>
                  <a:ext uri="{FF2B5EF4-FFF2-40B4-BE49-F238E27FC236}">
                    <a16:creationId xmlns:a16="http://schemas.microsoft.com/office/drawing/2014/main" xmlns="" id="{7CB33F09-04C3-F647-8423-1A05D4BB4D76}"/>
                  </a:ext>
                </a:extLst>
              </p:cNvPr>
              <p:cNvGrpSpPr/>
              <p:nvPr/>
            </p:nvGrpSpPr>
            <p:grpSpPr>
              <a:xfrm>
                <a:off x="8882093" y="2660117"/>
                <a:ext cx="378190" cy="584474"/>
                <a:chOff x="8066050" y="3405371"/>
                <a:chExt cx="213478" cy="329921"/>
              </a:xfrm>
            </p:grpSpPr>
            <p:sp>
              <p:nvSpPr>
                <p:cNvPr id="157" name="Freeform 1423">
                  <a:extLst>
                    <a:ext uri="{FF2B5EF4-FFF2-40B4-BE49-F238E27FC236}">
                      <a16:creationId xmlns:a16="http://schemas.microsoft.com/office/drawing/2014/main" xmlns="" id="{B7A0D4A7-3F0A-4046-B79A-4D4A5FB9CB8F}"/>
                    </a:ext>
                  </a:extLst>
                </p:cNvPr>
                <p:cNvSpPr>
                  <a:spLocks noChangeArrowheads="1"/>
                </p:cNvSpPr>
                <p:nvPr/>
              </p:nvSpPr>
              <p:spPr bwMode="auto">
                <a:xfrm>
                  <a:off x="8066050" y="3405371"/>
                  <a:ext cx="213478" cy="256175"/>
                </a:xfrm>
                <a:custGeom>
                  <a:avLst/>
                  <a:gdLst>
                    <a:gd name="T0" fmla="*/ 209 w 242"/>
                    <a:gd name="T1" fmla="*/ 148 h 293"/>
                    <a:gd name="T2" fmla="*/ 142 w 242"/>
                    <a:gd name="T3" fmla="*/ 215 h 293"/>
                    <a:gd name="T4" fmla="*/ 142 w 242"/>
                    <a:gd name="T5" fmla="*/ 0 h 293"/>
                    <a:gd name="T6" fmla="*/ 99 w 242"/>
                    <a:gd name="T7" fmla="*/ 0 h 293"/>
                    <a:gd name="T8" fmla="*/ 99 w 242"/>
                    <a:gd name="T9" fmla="*/ 215 h 293"/>
                    <a:gd name="T10" fmla="*/ 28 w 242"/>
                    <a:gd name="T11" fmla="*/ 148 h 293"/>
                    <a:gd name="T12" fmla="*/ 0 w 242"/>
                    <a:gd name="T13" fmla="*/ 176 h 293"/>
                    <a:gd name="T14" fmla="*/ 120 w 242"/>
                    <a:gd name="T15" fmla="*/ 292 h 293"/>
                    <a:gd name="T16" fmla="*/ 241 w 242"/>
                    <a:gd name="T17" fmla="*/ 176 h 293"/>
                    <a:gd name="T18" fmla="*/ 209 w 242"/>
                    <a:gd name="T19" fmla="*/ 148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2" h="293">
                      <a:moveTo>
                        <a:pt x="209" y="148"/>
                      </a:moveTo>
                      <a:lnTo>
                        <a:pt x="142" y="215"/>
                      </a:lnTo>
                      <a:lnTo>
                        <a:pt x="142" y="0"/>
                      </a:lnTo>
                      <a:lnTo>
                        <a:pt x="99" y="0"/>
                      </a:lnTo>
                      <a:lnTo>
                        <a:pt x="99" y="215"/>
                      </a:lnTo>
                      <a:lnTo>
                        <a:pt x="28" y="148"/>
                      </a:lnTo>
                      <a:lnTo>
                        <a:pt x="0" y="176"/>
                      </a:lnTo>
                      <a:lnTo>
                        <a:pt x="120" y="292"/>
                      </a:lnTo>
                      <a:lnTo>
                        <a:pt x="241" y="176"/>
                      </a:lnTo>
                      <a:lnTo>
                        <a:pt x="209" y="148"/>
                      </a:lnTo>
                    </a:path>
                  </a:pathLst>
                </a:custGeom>
                <a:solidFill>
                  <a:schemeClr val="tx1"/>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58" name="Freeform 1424">
                  <a:extLst>
                    <a:ext uri="{FF2B5EF4-FFF2-40B4-BE49-F238E27FC236}">
                      <a16:creationId xmlns:a16="http://schemas.microsoft.com/office/drawing/2014/main" xmlns="" id="{0031A6E8-15EA-044A-99B8-D8899E13F687}"/>
                    </a:ext>
                  </a:extLst>
                </p:cNvPr>
                <p:cNvSpPr>
                  <a:spLocks noChangeArrowheads="1"/>
                </p:cNvSpPr>
                <p:nvPr/>
              </p:nvSpPr>
              <p:spPr bwMode="auto">
                <a:xfrm>
                  <a:off x="8073813" y="3696478"/>
                  <a:ext cx="197952" cy="38814"/>
                </a:xfrm>
                <a:custGeom>
                  <a:avLst/>
                  <a:gdLst>
                    <a:gd name="T0" fmla="*/ 224 w 225"/>
                    <a:gd name="T1" fmla="*/ 42 h 43"/>
                    <a:gd name="T2" fmla="*/ 0 w 225"/>
                    <a:gd name="T3" fmla="*/ 42 h 43"/>
                    <a:gd name="T4" fmla="*/ 0 w 225"/>
                    <a:gd name="T5" fmla="*/ 0 h 43"/>
                    <a:gd name="T6" fmla="*/ 224 w 225"/>
                    <a:gd name="T7" fmla="*/ 0 h 43"/>
                    <a:gd name="T8" fmla="*/ 224 w 225"/>
                    <a:gd name="T9" fmla="*/ 42 h 43"/>
                  </a:gdLst>
                  <a:ahLst/>
                  <a:cxnLst>
                    <a:cxn ang="0">
                      <a:pos x="T0" y="T1"/>
                    </a:cxn>
                    <a:cxn ang="0">
                      <a:pos x="T2" y="T3"/>
                    </a:cxn>
                    <a:cxn ang="0">
                      <a:pos x="T4" y="T5"/>
                    </a:cxn>
                    <a:cxn ang="0">
                      <a:pos x="T6" y="T7"/>
                    </a:cxn>
                    <a:cxn ang="0">
                      <a:pos x="T8" y="T9"/>
                    </a:cxn>
                  </a:cxnLst>
                  <a:rect l="0" t="0" r="r" b="b"/>
                  <a:pathLst>
                    <a:path w="225" h="43">
                      <a:moveTo>
                        <a:pt x="224" y="42"/>
                      </a:moveTo>
                      <a:lnTo>
                        <a:pt x="0" y="42"/>
                      </a:lnTo>
                      <a:lnTo>
                        <a:pt x="0" y="0"/>
                      </a:lnTo>
                      <a:lnTo>
                        <a:pt x="224" y="0"/>
                      </a:lnTo>
                      <a:lnTo>
                        <a:pt x="224" y="42"/>
                      </a:lnTo>
                    </a:path>
                  </a:pathLst>
                </a:custGeom>
                <a:solidFill>
                  <a:schemeClr val="tx1"/>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grpSp>
        </p:grpSp>
      </p:grpSp>
      <p:grpSp>
        <p:nvGrpSpPr>
          <p:cNvPr id="17" name="Group 16">
            <a:extLst>
              <a:ext uri="{FF2B5EF4-FFF2-40B4-BE49-F238E27FC236}">
                <a16:creationId xmlns:a16="http://schemas.microsoft.com/office/drawing/2014/main" xmlns="" id="{97EC5CE9-5875-5949-986C-DECEEADE18EB}"/>
              </a:ext>
            </a:extLst>
          </p:cNvPr>
          <p:cNvGrpSpPr/>
          <p:nvPr/>
        </p:nvGrpSpPr>
        <p:grpSpPr>
          <a:xfrm>
            <a:off x="6458515" y="1397932"/>
            <a:ext cx="1846127" cy="1361358"/>
            <a:chOff x="6540895" y="1397932"/>
            <a:chExt cx="1846127" cy="1361358"/>
          </a:xfrm>
        </p:grpSpPr>
        <p:sp>
          <p:nvSpPr>
            <p:cNvPr id="97" name="TextBox 96">
              <a:extLst>
                <a:ext uri="{FF2B5EF4-FFF2-40B4-BE49-F238E27FC236}">
                  <a16:creationId xmlns:a16="http://schemas.microsoft.com/office/drawing/2014/main" xmlns="" id="{AEBFC715-49D1-2F40-BDDE-20D6FABAAF0E}"/>
                </a:ext>
              </a:extLst>
            </p:cNvPr>
            <p:cNvSpPr txBox="1"/>
            <p:nvPr/>
          </p:nvSpPr>
          <p:spPr>
            <a:xfrm>
              <a:off x="6540895" y="2094493"/>
              <a:ext cx="1846127" cy="664797"/>
            </a:xfrm>
            <a:prstGeom prst="rect">
              <a:avLst/>
            </a:prstGeom>
            <a:noFill/>
          </p:spPr>
          <p:txBody>
            <a:bodyPr vert="horz" wrap="square" lIns="18288" tIns="0" rIns="18288" bIns="18288" rtlCol="0">
              <a:spAutoFit/>
            </a:bodyPr>
            <a:lstStyle>
              <a:defPPr>
                <a:defRPr lang="en-US"/>
              </a:defPPr>
              <a:lvl1pPr>
                <a:buSzPct val="100000"/>
                <a:defRPr sz="1000"/>
              </a:lvl1pPr>
            </a:lstStyle>
            <a:p>
              <a:pPr algn="ctr"/>
              <a:r>
                <a:rPr lang="en-US" sz="1400" dirty="0"/>
                <a:t>An attacker uses a phished password to access data</a:t>
              </a:r>
            </a:p>
          </p:txBody>
        </p:sp>
        <p:grpSp>
          <p:nvGrpSpPr>
            <p:cNvPr id="124" name="Group 123">
              <a:extLst>
                <a:ext uri="{FF2B5EF4-FFF2-40B4-BE49-F238E27FC236}">
                  <a16:creationId xmlns:a16="http://schemas.microsoft.com/office/drawing/2014/main" xmlns="" id="{08D9D8A5-C257-D94E-9DD9-04358F36D572}"/>
                </a:ext>
              </a:extLst>
            </p:cNvPr>
            <p:cNvGrpSpPr/>
            <p:nvPr/>
          </p:nvGrpSpPr>
          <p:grpSpPr>
            <a:xfrm>
              <a:off x="7166147" y="1397932"/>
              <a:ext cx="598284" cy="598284"/>
              <a:chOff x="4254500" y="1695449"/>
              <a:chExt cx="357188" cy="357188"/>
            </a:xfrm>
          </p:grpSpPr>
          <p:sp>
            <p:nvSpPr>
              <p:cNvPr id="125" name="Freeform 433">
                <a:extLst>
                  <a:ext uri="{FF2B5EF4-FFF2-40B4-BE49-F238E27FC236}">
                    <a16:creationId xmlns:a16="http://schemas.microsoft.com/office/drawing/2014/main" xmlns="" id="{A85326CD-A011-C246-8B96-39174D714CC7}"/>
                  </a:ext>
                </a:extLst>
              </p:cNvPr>
              <p:cNvSpPr>
                <a:spLocks noChangeArrowheads="1"/>
              </p:cNvSpPr>
              <p:nvPr/>
            </p:nvSpPr>
            <p:spPr bwMode="auto">
              <a:xfrm>
                <a:off x="4254500" y="1695449"/>
                <a:ext cx="357188" cy="357188"/>
              </a:xfrm>
              <a:custGeom>
                <a:avLst/>
                <a:gdLst>
                  <a:gd name="T0" fmla="*/ 967 w 992"/>
                  <a:gd name="T1" fmla="*/ 496 h 992"/>
                  <a:gd name="T2" fmla="*/ 967 w 992"/>
                  <a:gd name="T3" fmla="*/ 496 h 992"/>
                  <a:gd name="T4" fmla="*/ 944 w 992"/>
                  <a:gd name="T5" fmla="*/ 496 h 992"/>
                  <a:gd name="T6" fmla="*/ 814 w 992"/>
                  <a:gd name="T7" fmla="*/ 814 h 992"/>
                  <a:gd name="T8" fmla="*/ 496 w 992"/>
                  <a:gd name="T9" fmla="*/ 944 h 992"/>
                  <a:gd name="T10" fmla="*/ 177 w 992"/>
                  <a:gd name="T11" fmla="*/ 814 h 992"/>
                  <a:gd name="T12" fmla="*/ 47 w 992"/>
                  <a:gd name="T13" fmla="*/ 496 h 992"/>
                  <a:gd name="T14" fmla="*/ 177 w 992"/>
                  <a:gd name="T15" fmla="*/ 177 h 992"/>
                  <a:gd name="T16" fmla="*/ 496 w 992"/>
                  <a:gd name="T17" fmla="*/ 47 h 992"/>
                  <a:gd name="T18" fmla="*/ 814 w 992"/>
                  <a:gd name="T19" fmla="*/ 177 h 992"/>
                  <a:gd name="T20" fmla="*/ 944 w 992"/>
                  <a:gd name="T21" fmla="*/ 496 h 992"/>
                  <a:gd name="T22" fmla="*/ 967 w 992"/>
                  <a:gd name="T23" fmla="*/ 496 h 992"/>
                  <a:gd name="T24" fmla="*/ 991 w 992"/>
                  <a:gd name="T25" fmla="*/ 496 h 992"/>
                  <a:gd name="T26" fmla="*/ 845 w 992"/>
                  <a:gd name="T27" fmla="*/ 146 h 992"/>
                  <a:gd name="T28" fmla="*/ 496 w 992"/>
                  <a:gd name="T29" fmla="*/ 0 h 992"/>
                  <a:gd name="T30" fmla="*/ 146 w 992"/>
                  <a:gd name="T31" fmla="*/ 146 h 992"/>
                  <a:gd name="T32" fmla="*/ 0 w 992"/>
                  <a:gd name="T33" fmla="*/ 496 h 992"/>
                  <a:gd name="T34" fmla="*/ 146 w 992"/>
                  <a:gd name="T35" fmla="*/ 846 h 992"/>
                  <a:gd name="T36" fmla="*/ 496 w 992"/>
                  <a:gd name="T37" fmla="*/ 991 h 992"/>
                  <a:gd name="T38" fmla="*/ 845 w 992"/>
                  <a:gd name="T39" fmla="*/ 846 h 992"/>
                  <a:gd name="T40" fmla="*/ 991 w 992"/>
                  <a:gd name="T41" fmla="*/ 496 h 992"/>
                  <a:gd name="T42" fmla="*/ 967 w 992"/>
                  <a:gd name="T43" fmla="*/ 496 h 9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92" h="992">
                    <a:moveTo>
                      <a:pt x="967" y="496"/>
                    </a:moveTo>
                    <a:lnTo>
                      <a:pt x="967" y="496"/>
                    </a:lnTo>
                    <a:cubicBezTo>
                      <a:pt x="944" y="496"/>
                      <a:pt x="944" y="496"/>
                      <a:pt x="944" y="496"/>
                    </a:cubicBezTo>
                    <a:cubicBezTo>
                      <a:pt x="944" y="621"/>
                      <a:pt x="897" y="732"/>
                      <a:pt x="814" y="814"/>
                    </a:cubicBezTo>
                    <a:cubicBezTo>
                      <a:pt x="731" y="897"/>
                      <a:pt x="621" y="944"/>
                      <a:pt x="496" y="944"/>
                    </a:cubicBezTo>
                    <a:cubicBezTo>
                      <a:pt x="370" y="944"/>
                      <a:pt x="260" y="897"/>
                      <a:pt x="177" y="814"/>
                    </a:cubicBezTo>
                    <a:cubicBezTo>
                      <a:pt x="94" y="732"/>
                      <a:pt x="47" y="621"/>
                      <a:pt x="47" y="496"/>
                    </a:cubicBezTo>
                    <a:cubicBezTo>
                      <a:pt x="47" y="370"/>
                      <a:pt x="94" y="260"/>
                      <a:pt x="177" y="177"/>
                    </a:cubicBezTo>
                    <a:cubicBezTo>
                      <a:pt x="260" y="98"/>
                      <a:pt x="370" y="47"/>
                      <a:pt x="496" y="47"/>
                    </a:cubicBezTo>
                    <a:cubicBezTo>
                      <a:pt x="621" y="47"/>
                      <a:pt x="731" y="98"/>
                      <a:pt x="814" y="177"/>
                    </a:cubicBezTo>
                    <a:cubicBezTo>
                      <a:pt x="897" y="260"/>
                      <a:pt x="944" y="370"/>
                      <a:pt x="944" y="496"/>
                    </a:cubicBezTo>
                    <a:cubicBezTo>
                      <a:pt x="967" y="496"/>
                      <a:pt x="967" y="496"/>
                      <a:pt x="967" y="496"/>
                    </a:cubicBezTo>
                    <a:cubicBezTo>
                      <a:pt x="991" y="496"/>
                      <a:pt x="991" y="496"/>
                      <a:pt x="991" y="496"/>
                    </a:cubicBezTo>
                    <a:cubicBezTo>
                      <a:pt x="991" y="358"/>
                      <a:pt x="936" y="236"/>
                      <a:pt x="845" y="146"/>
                    </a:cubicBezTo>
                    <a:cubicBezTo>
                      <a:pt x="755" y="55"/>
                      <a:pt x="633" y="0"/>
                      <a:pt x="496" y="0"/>
                    </a:cubicBezTo>
                    <a:cubicBezTo>
                      <a:pt x="358" y="0"/>
                      <a:pt x="236" y="55"/>
                      <a:pt x="146" y="146"/>
                    </a:cubicBezTo>
                    <a:cubicBezTo>
                      <a:pt x="55" y="236"/>
                      <a:pt x="0" y="358"/>
                      <a:pt x="0" y="496"/>
                    </a:cubicBezTo>
                    <a:cubicBezTo>
                      <a:pt x="0" y="633"/>
                      <a:pt x="55" y="755"/>
                      <a:pt x="146" y="846"/>
                    </a:cubicBezTo>
                    <a:cubicBezTo>
                      <a:pt x="236" y="936"/>
                      <a:pt x="358" y="991"/>
                      <a:pt x="496" y="991"/>
                    </a:cubicBezTo>
                    <a:cubicBezTo>
                      <a:pt x="633" y="991"/>
                      <a:pt x="755" y="936"/>
                      <a:pt x="845" y="846"/>
                    </a:cubicBezTo>
                    <a:cubicBezTo>
                      <a:pt x="936" y="755"/>
                      <a:pt x="991" y="633"/>
                      <a:pt x="991" y="496"/>
                    </a:cubicBezTo>
                    <a:cubicBezTo>
                      <a:pt x="967" y="496"/>
                      <a:pt x="967" y="496"/>
                      <a:pt x="967" y="496"/>
                    </a:cubicBezTo>
                  </a:path>
                </a:pathLst>
              </a:custGeom>
              <a:solidFill>
                <a:srgbClr val="C01818"/>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26" name="Freeform 434">
                <a:extLst>
                  <a:ext uri="{FF2B5EF4-FFF2-40B4-BE49-F238E27FC236}">
                    <a16:creationId xmlns:a16="http://schemas.microsoft.com/office/drawing/2014/main" xmlns="" id="{9CFC4F50-E40C-AB45-8C19-A8F29594FB31}"/>
                  </a:ext>
                </a:extLst>
              </p:cNvPr>
              <p:cNvSpPr>
                <a:spLocks noChangeArrowheads="1"/>
              </p:cNvSpPr>
              <p:nvPr/>
            </p:nvSpPr>
            <p:spPr bwMode="auto">
              <a:xfrm>
                <a:off x="4271963" y="1711324"/>
                <a:ext cx="323850" cy="323850"/>
              </a:xfrm>
              <a:custGeom>
                <a:avLst/>
                <a:gdLst>
                  <a:gd name="T0" fmla="*/ 449 w 898"/>
                  <a:gd name="T1" fmla="*/ 0 h 898"/>
                  <a:gd name="T2" fmla="*/ 449 w 898"/>
                  <a:gd name="T3" fmla="*/ 0 h 898"/>
                  <a:gd name="T4" fmla="*/ 0 w 898"/>
                  <a:gd name="T5" fmla="*/ 449 h 898"/>
                  <a:gd name="T6" fmla="*/ 449 w 898"/>
                  <a:gd name="T7" fmla="*/ 897 h 898"/>
                  <a:gd name="T8" fmla="*/ 897 w 898"/>
                  <a:gd name="T9" fmla="*/ 449 h 898"/>
                  <a:gd name="T10" fmla="*/ 449 w 898"/>
                  <a:gd name="T11" fmla="*/ 0 h 898"/>
                </a:gdLst>
                <a:ahLst/>
                <a:cxnLst>
                  <a:cxn ang="0">
                    <a:pos x="T0" y="T1"/>
                  </a:cxn>
                  <a:cxn ang="0">
                    <a:pos x="T2" y="T3"/>
                  </a:cxn>
                  <a:cxn ang="0">
                    <a:pos x="T4" y="T5"/>
                  </a:cxn>
                  <a:cxn ang="0">
                    <a:pos x="T6" y="T7"/>
                  </a:cxn>
                  <a:cxn ang="0">
                    <a:pos x="T8" y="T9"/>
                  </a:cxn>
                  <a:cxn ang="0">
                    <a:pos x="T10" y="T11"/>
                  </a:cxn>
                </a:cxnLst>
                <a:rect l="0" t="0" r="r" b="b"/>
                <a:pathLst>
                  <a:path w="898" h="898">
                    <a:moveTo>
                      <a:pt x="449" y="0"/>
                    </a:moveTo>
                    <a:lnTo>
                      <a:pt x="449" y="0"/>
                    </a:lnTo>
                    <a:cubicBezTo>
                      <a:pt x="201" y="0"/>
                      <a:pt x="0" y="201"/>
                      <a:pt x="0" y="449"/>
                    </a:cubicBezTo>
                    <a:cubicBezTo>
                      <a:pt x="0" y="696"/>
                      <a:pt x="201" y="897"/>
                      <a:pt x="449" y="897"/>
                    </a:cubicBezTo>
                    <a:cubicBezTo>
                      <a:pt x="696" y="897"/>
                      <a:pt x="897" y="696"/>
                      <a:pt x="897" y="449"/>
                    </a:cubicBezTo>
                    <a:cubicBezTo>
                      <a:pt x="897" y="201"/>
                      <a:pt x="696" y="0"/>
                      <a:pt x="449" y="0"/>
                    </a:cubicBezTo>
                  </a:path>
                </a:pathLst>
              </a:custGeom>
              <a:solidFill>
                <a:srgbClr val="FFFF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27" name="Freeform 435">
                <a:extLst>
                  <a:ext uri="{FF2B5EF4-FFF2-40B4-BE49-F238E27FC236}">
                    <a16:creationId xmlns:a16="http://schemas.microsoft.com/office/drawing/2014/main" xmlns="" id="{5A48226B-1452-054A-8687-E9F6D544003F}"/>
                  </a:ext>
                </a:extLst>
              </p:cNvPr>
              <p:cNvSpPr>
                <a:spLocks noChangeArrowheads="1"/>
              </p:cNvSpPr>
              <p:nvPr/>
            </p:nvSpPr>
            <p:spPr bwMode="auto">
              <a:xfrm>
                <a:off x="4292600" y="1763712"/>
                <a:ext cx="114300" cy="74612"/>
              </a:xfrm>
              <a:custGeom>
                <a:avLst/>
                <a:gdLst>
                  <a:gd name="T0" fmla="*/ 217 w 316"/>
                  <a:gd name="T1" fmla="*/ 208 h 209"/>
                  <a:gd name="T2" fmla="*/ 217 w 316"/>
                  <a:gd name="T3" fmla="*/ 208 h 209"/>
                  <a:gd name="T4" fmla="*/ 150 w 316"/>
                  <a:gd name="T5" fmla="*/ 181 h 209"/>
                  <a:gd name="T6" fmla="*/ 0 w 316"/>
                  <a:gd name="T7" fmla="*/ 31 h 209"/>
                  <a:gd name="T8" fmla="*/ 36 w 316"/>
                  <a:gd name="T9" fmla="*/ 0 h 209"/>
                  <a:gd name="T10" fmla="*/ 181 w 316"/>
                  <a:gd name="T11" fmla="*/ 145 h 209"/>
                  <a:gd name="T12" fmla="*/ 252 w 316"/>
                  <a:gd name="T13" fmla="*/ 145 h 209"/>
                  <a:gd name="T14" fmla="*/ 268 w 316"/>
                  <a:gd name="T15" fmla="*/ 110 h 209"/>
                  <a:gd name="T16" fmla="*/ 252 w 316"/>
                  <a:gd name="T17" fmla="*/ 74 h 209"/>
                  <a:gd name="T18" fmla="*/ 228 w 316"/>
                  <a:gd name="T19" fmla="*/ 51 h 209"/>
                  <a:gd name="T20" fmla="*/ 260 w 316"/>
                  <a:gd name="T21" fmla="*/ 16 h 209"/>
                  <a:gd name="T22" fmla="*/ 287 w 316"/>
                  <a:gd name="T23" fmla="*/ 39 h 209"/>
                  <a:gd name="T24" fmla="*/ 315 w 316"/>
                  <a:gd name="T25" fmla="*/ 110 h 209"/>
                  <a:gd name="T26" fmla="*/ 287 w 316"/>
                  <a:gd name="T27" fmla="*/ 181 h 209"/>
                  <a:gd name="T28" fmla="*/ 217 w 316"/>
                  <a:gd name="T29" fmla="*/ 208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16" h="209">
                    <a:moveTo>
                      <a:pt x="217" y="208"/>
                    </a:moveTo>
                    <a:lnTo>
                      <a:pt x="217" y="208"/>
                    </a:lnTo>
                    <a:cubicBezTo>
                      <a:pt x="193" y="208"/>
                      <a:pt x="165" y="196"/>
                      <a:pt x="150" y="181"/>
                    </a:cubicBezTo>
                    <a:cubicBezTo>
                      <a:pt x="0" y="31"/>
                      <a:pt x="0" y="31"/>
                      <a:pt x="0" y="31"/>
                    </a:cubicBezTo>
                    <a:cubicBezTo>
                      <a:pt x="36" y="0"/>
                      <a:pt x="36" y="0"/>
                      <a:pt x="36" y="0"/>
                    </a:cubicBezTo>
                    <a:cubicBezTo>
                      <a:pt x="181" y="145"/>
                      <a:pt x="181" y="145"/>
                      <a:pt x="181" y="145"/>
                    </a:cubicBezTo>
                    <a:cubicBezTo>
                      <a:pt x="201" y="165"/>
                      <a:pt x="232" y="165"/>
                      <a:pt x="252" y="145"/>
                    </a:cubicBezTo>
                    <a:cubicBezTo>
                      <a:pt x="264" y="137"/>
                      <a:pt x="268" y="122"/>
                      <a:pt x="268" y="110"/>
                    </a:cubicBezTo>
                    <a:cubicBezTo>
                      <a:pt x="268" y="98"/>
                      <a:pt x="264" y="82"/>
                      <a:pt x="252" y="74"/>
                    </a:cubicBezTo>
                    <a:cubicBezTo>
                      <a:pt x="228" y="51"/>
                      <a:pt x="228" y="51"/>
                      <a:pt x="228" y="51"/>
                    </a:cubicBezTo>
                    <a:cubicBezTo>
                      <a:pt x="260" y="16"/>
                      <a:pt x="260" y="16"/>
                      <a:pt x="260" y="16"/>
                    </a:cubicBezTo>
                    <a:cubicBezTo>
                      <a:pt x="287" y="39"/>
                      <a:pt x="287" y="39"/>
                      <a:pt x="287" y="39"/>
                    </a:cubicBezTo>
                    <a:cubicBezTo>
                      <a:pt x="303" y="59"/>
                      <a:pt x="315" y="82"/>
                      <a:pt x="315" y="110"/>
                    </a:cubicBezTo>
                    <a:cubicBezTo>
                      <a:pt x="315" y="137"/>
                      <a:pt x="303" y="161"/>
                      <a:pt x="287" y="181"/>
                    </a:cubicBezTo>
                    <a:cubicBezTo>
                      <a:pt x="268" y="196"/>
                      <a:pt x="240" y="208"/>
                      <a:pt x="217" y="208"/>
                    </a:cubicBezTo>
                  </a:path>
                </a:pathLst>
              </a:custGeom>
              <a:solidFill>
                <a:schemeClr val="tx1"/>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28" name="Freeform 436">
                <a:extLst>
                  <a:ext uri="{FF2B5EF4-FFF2-40B4-BE49-F238E27FC236}">
                    <a16:creationId xmlns:a16="http://schemas.microsoft.com/office/drawing/2014/main" xmlns="" id="{1A452066-57AA-2C46-B841-6FD82DDE9998}"/>
                  </a:ext>
                </a:extLst>
              </p:cNvPr>
              <p:cNvSpPr>
                <a:spLocks noChangeArrowheads="1"/>
              </p:cNvSpPr>
              <p:nvPr/>
            </p:nvSpPr>
            <p:spPr bwMode="auto">
              <a:xfrm>
                <a:off x="4432300" y="1711324"/>
                <a:ext cx="161925" cy="323850"/>
              </a:xfrm>
              <a:custGeom>
                <a:avLst/>
                <a:gdLst>
                  <a:gd name="T0" fmla="*/ 0 w 449"/>
                  <a:gd name="T1" fmla="*/ 0 h 898"/>
                  <a:gd name="T2" fmla="*/ 0 w 449"/>
                  <a:gd name="T3" fmla="*/ 0 h 898"/>
                  <a:gd name="T4" fmla="*/ 0 w 449"/>
                  <a:gd name="T5" fmla="*/ 897 h 898"/>
                  <a:gd name="T6" fmla="*/ 448 w 449"/>
                  <a:gd name="T7" fmla="*/ 449 h 898"/>
                  <a:gd name="T8" fmla="*/ 0 w 449"/>
                  <a:gd name="T9" fmla="*/ 0 h 898"/>
                </a:gdLst>
                <a:ahLst/>
                <a:cxnLst>
                  <a:cxn ang="0">
                    <a:pos x="T0" y="T1"/>
                  </a:cxn>
                  <a:cxn ang="0">
                    <a:pos x="T2" y="T3"/>
                  </a:cxn>
                  <a:cxn ang="0">
                    <a:pos x="T4" y="T5"/>
                  </a:cxn>
                  <a:cxn ang="0">
                    <a:pos x="T6" y="T7"/>
                  </a:cxn>
                  <a:cxn ang="0">
                    <a:pos x="T8" y="T9"/>
                  </a:cxn>
                </a:cxnLst>
                <a:rect l="0" t="0" r="r" b="b"/>
                <a:pathLst>
                  <a:path w="449" h="898">
                    <a:moveTo>
                      <a:pt x="0" y="0"/>
                    </a:moveTo>
                    <a:lnTo>
                      <a:pt x="0" y="0"/>
                    </a:lnTo>
                    <a:cubicBezTo>
                      <a:pt x="0" y="897"/>
                      <a:pt x="0" y="897"/>
                      <a:pt x="0" y="897"/>
                    </a:cubicBezTo>
                    <a:cubicBezTo>
                      <a:pt x="247" y="897"/>
                      <a:pt x="448" y="696"/>
                      <a:pt x="448" y="449"/>
                    </a:cubicBezTo>
                    <a:cubicBezTo>
                      <a:pt x="448" y="201"/>
                      <a:pt x="247" y="0"/>
                      <a:pt x="0" y="0"/>
                    </a:cubicBezTo>
                  </a:path>
                </a:pathLst>
              </a:custGeom>
              <a:solidFill>
                <a:srgbClr val="D9D9D9"/>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29" name="Freeform 437">
                <a:extLst>
                  <a:ext uri="{FF2B5EF4-FFF2-40B4-BE49-F238E27FC236}">
                    <a16:creationId xmlns:a16="http://schemas.microsoft.com/office/drawing/2014/main" xmlns="" id="{39DD0F50-6DD7-3A4B-B880-D0003E56220C}"/>
                  </a:ext>
                </a:extLst>
              </p:cNvPr>
              <p:cNvSpPr>
                <a:spLocks noChangeArrowheads="1"/>
              </p:cNvSpPr>
              <p:nvPr/>
            </p:nvSpPr>
            <p:spPr bwMode="auto">
              <a:xfrm>
                <a:off x="4362450" y="1795462"/>
                <a:ext cx="141288" cy="142875"/>
              </a:xfrm>
              <a:custGeom>
                <a:avLst/>
                <a:gdLst>
                  <a:gd name="T0" fmla="*/ 393 w 394"/>
                  <a:gd name="T1" fmla="*/ 370 h 395"/>
                  <a:gd name="T2" fmla="*/ 393 w 394"/>
                  <a:gd name="T3" fmla="*/ 370 h 395"/>
                  <a:gd name="T4" fmla="*/ 299 w 394"/>
                  <a:gd name="T5" fmla="*/ 99 h 395"/>
                  <a:gd name="T6" fmla="*/ 299 w 394"/>
                  <a:gd name="T7" fmla="*/ 99 h 395"/>
                  <a:gd name="T8" fmla="*/ 24 w 394"/>
                  <a:gd name="T9" fmla="*/ 0 h 395"/>
                  <a:gd name="T10" fmla="*/ 0 w 394"/>
                  <a:gd name="T11" fmla="*/ 0 h 395"/>
                  <a:gd name="T12" fmla="*/ 0 w 394"/>
                  <a:gd name="T13" fmla="*/ 24 h 395"/>
                  <a:gd name="T14" fmla="*/ 98 w 394"/>
                  <a:gd name="T15" fmla="*/ 299 h 395"/>
                  <a:gd name="T16" fmla="*/ 370 w 394"/>
                  <a:gd name="T17" fmla="*/ 394 h 395"/>
                  <a:gd name="T18" fmla="*/ 393 w 394"/>
                  <a:gd name="T19" fmla="*/ 394 h 395"/>
                  <a:gd name="T20" fmla="*/ 393 w 394"/>
                  <a:gd name="T21" fmla="*/ 370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4" h="395">
                    <a:moveTo>
                      <a:pt x="393" y="370"/>
                    </a:moveTo>
                    <a:lnTo>
                      <a:pt x="393" y="370"/>
                    </a:lnTo>
                    <a:cubicBezTo>
                      <a:pt x="393" y="252"/>
                      <a:pt x="358" y="161"/>
                      <a:pt x="299" y="99"/>
                    </a:cubicBezTo>
                    <a:lnTo>
                      <a:pt x="299" y="99"/>
                    </a:lnTo>
                    <a:cubicBezTo>
                      <a:pt x="232" y="36"/>
                      <a:pt x="141" y="4"/>
                      <a:pt x="24" y="0"/>
                    </a:cubicBezTo>
                    <a:cubicBezTo>
                      <a:pt x="0" y="0"/>
                      <a:pt x="0" y="0"/>
                      <a:pt x="0" y="0"/>
                    </a:cubicBezTo>
                    <a:cubicBezTo>
                      <a:pt x="0" y="24"/>
                      <a:pt x="0" y="24"/>
                      <a:pt x="0" y="24"/>
                    </a:cubicBezTo>
                    <a:cubicBezTo>
                      <a:pt x="4" y="142"/>
                      <a:pt x="35" y="232"/>
                      <a:pt x="98" y="299"/>
                    </a:cubicBezTo>
                    <a:cubicBezTo>
                      <a:pt x="161" y="358"/>
                      <a:pt x="256" y="394"/>
                      <a:pt x="370" y="394"/>
                    </a:cubicBezTo>
                    <a:cubicBezTo>
                      <a:pt x="393" y="394"/>
                      <a:pt x="393" y="394"/>
                      <a:pt x="393" y="394"/>
                    </a:cubicBezTo>
                    <a:lnTo>
                      <a:pt x="393" y="370"/>
                    </a:lnTo>
                  </a:path>
                </a:pathLst>
              </a:custGeom>
              <a:solidFill>
                <a:schemeClr val="tx1"/>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30" name="Freeform 438">
                <a:extLst>
                  <a:ext uri="{FF2B5EF4-FFF2-40B4-BE49-F238E27FC236}">
                    <a16:creationId xmlns:a16="http://schemas.microsoft.com/office/drawing/2014/main" xmlns="" id="{CABC48B6-1106-8B49-82F7-F69E9FEC059B}"/>
                  </a:ext>
                </a:extLst>
              </p:cNvPr>
              <p:cNvSpPr>
                <a:spLocks noChangeArrowheads="1"/>
              </p:cNvSpPr>
              <p:nvPr/>
            </p:nvSpPr>
            <p:spPr bwMode="auto">
              <a:xfrm>
                <a:off x="4487863" y="1919287"/>
                <a:ext cx="84137" cy="84137"/>
              </a:xfrm>
              <a:custGeom>
                <a:avLst/>
                <a:gdLst>
                  <a:gd name="T0" fmla="*/ 0 w 233"/>
                  <a:gd name="T1" fmla="*/ 0 h 233"/>
                  <a:gd name="T2" fmla="*/ 0 w 233"/>
                  <a:gd name="T3" fmla="*/ 232 h 233"/>
                  <a:gd name="T4" fmla="*/ 232 w 233"/>
                  <a:gd name="T5" fmla="*/ 0 h 233"/>
                  <a:gd name="T6" fmla="*/ 0 w 233"/>
                  <a:gd name="T7" fmla="*/ 0 h 233"/>
                </a:gdLst>
                <a:ahLst/>
                <a:cxnLst>
                  <a:cxn ang="0">
                    <a:pos x="T0" y="T1"/>
                  </a:cxn>
                  <a:cxn ang="0">
                    <a:pos x="T2" y="T3"/>
                  </a:cxn>
                  <a:cxn ang="0">
                    <a:pos x="T4" y="T5"/>
                  </a:cxn>
                  <a:cxn ang="0">
                    <a:pos x="T6" y="T7"/>
                  </a:cxn>
                </a:cxnLst>
                <a:rect l="0" t="0" r="r" b="b"/>
                <a:pathLst>
                  <a:path w="233" h="233">
                    <a:moveTo>
                      <a:pt x="0" y="0"/>
                    </a:moveTo>
                    <a:lnTo>
                      <a:pt x="0" y="232"/>
                    </a:lnTo>
                    <a:lnTo>
                      <a:pt x="232" y="0"/>
                    </a:lnTo>
                    <a:lnTo>
                      <a:pt x="0" y="0"/>
                    </a:lnTo>
                  </a:path>
                </a:pathLst>
              </a:custGeom>
              <a:solidFill>
                <a:schemeClr val="tx1"/>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31" name="Freeform 439">
                <a:extLst>
                  <a:ext uri="{FF2B5EF4-FFF2-40B4-BE49-F238E27FC236}">
                    <a16:creationId xmlns:a16="http://schemas.microsoft.com/office/drawing/2014/main" xmlns="" id="{D8BD55E7-F1BA-FF4B-8ADE-6491D8206D98}"/>
                  </a:ext>
                </a:extLst>
              </p:cNvPr>
              <p:cNvSpPr>
                <a:spLocks noChangeArrowheads="1"/>
              </p:cNvSpPr>
              <p:nvPr/>
            </p:nvSpPr>
            <p:spPr bwMode="auto">
              <a:xfrm>
                <a:off x="4391025" y="1824037"/>
                <a:ext cx="19050" cy="19050"/>
              </a:xfrm>
              <a:custGeom>
                <a:avLst/>
                <a:gdLst>
                  <a:gd name="T0" fmla="*/ 7 w 52"/>
                  <a:gd name="T1" fmla="*/ 43 h 52"/>
                  <a:gd name="T2" fmla="*/ 7 w 52"/>
                  <a:gd name="T3" fmla="*/ 43 h 52"/>
                  <a:gd name="T4" fmla="*/ 43 w 52"/>
                  <a:gd name="T5" fmla="*/ 43 h 52"/>
                  <a:gd name="T6" fmla="*/ 43 w 52"/>
                  <a:gd name="T7" fmla="*/ 8 h 52"/>
                  <a:gd name="T8" fmla="*/ 7 w 52"/>
                  <a:gd name="T9" fmla="*/ 8 h 52"/>
                  <a:gd name="T10" fmla="*/ 7 w 52"/>
                  <a:gd name="T11" fmla="*/ 43 h 52"/>
                </a:gdLst>
                <a:ahLst/>
                <a:cxnLst>
                  <a:cxn ang="0">
                    <a:pos x="T0" y="T1"/>
                  </a:cxn>
                  <a:cxn ang="0">
                    <a:pos x="T2" y="T3"/>
                  </a:cxn>
                  <a:cxn ang="0">
                    <a:pos x="T4" y="T5"/>
                  </a:cxn>
                  <a:cxn ang="0">
                    <a:pos x="T6" y="T7"/>
                  </a:cxn>
                  <a:cxn ang="0">
                    <a:pos x="T8" y="T9"/>
                  </a:cxn>
                  <a:cxn ang="0">
                    <a:pos x="T10" y="T11"/>
                  </a:cxn>
                </a:cxnLst>
                <a:rect l="0" t="0" r="r" b="b"/>
                <a:pathLst>
                  <a:path w="52" h="52">
                    <a:moveTo>
                      <a:pt x="7" y="43"/>
                    </a:moveTo>
                    <a:lnTo>
                      <a:pt x="7" y="43"/>
                    </a:lnTo>
                    <a:cubicBezTo>
                      <a:pt x="19" y="51"/>
                      <a:pt x="31" y="51"/>
                      <a:pt x="43" y="43"/>
                    </a:cubicBezTo>
                    <a:cubicBezTo>
                      <a:pt x="51" y="31"/>
                      <a:pt x="51" y="16"/>
                      <a:pt x="43" y="8"/>
                    </a:cubicBezTo>
                    <a:cubicBezTo>
                      <a:pt x="31" y="0"/>
                      <a:pt x="19" y="0"/>
                      <a:pt x="7" y="8"/>
                    </a:cubicBezTo>
                    <a:cubicBezTo>
                      <a:pt x="0" y="16"/>
                      <a:pt x="0" y="31"/>
                      <a:pt x="7" y="43"/>
                    </a:cubicBezTo>
                  </a:path>
                </a:pathLst>
              </a:custGeom>
              <a:solidFill>
                <a:srgbClr val="FFFF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32" name="Freeform 440">
                <a:extLst>
                  <a:ext uri="{FF2B5EF4-FFF2-40B4-BE49-F238E27FC236}">
                    <a16:creationId xmlns:a16="http://schemas.microsoft.com/office/drawing/2014/main" xmlns="" id="{0FA81683-56E3-8149-B212-30065ECB509B}"/>
                  </a:ext>
                </a:extLst>
              </p:cNvPr>
              <p:cNvSpPr>
                <a:spLocks noChangeArrowheads="1"/>
              </p:cNvSpPr>
              <p:nvPr/>
            </p:nvSpPr>
            <p:spPr bwMode="auto">
              <a:xfrm>
                <a:off x="4254500" y="1695449"/>
                <a:ext cx="357188" cy="357188"/>
              </a:xfrm>
              <a:custGeom>
                <a:avLst/>
                <a:gdLst>
                  <a:gd name="T0" fmla="*/ 496 w 992"/>
                  <a:gd name="T1" fmla="*/ 991 h 992"/>
                  <a:gd name="T2" fmla="*/ 496 w 992"/>
                  <a:gd name="T3" fmla="*/ 991 h 992"/>
                  <a:gd name="T4" fmla="*/ 0 w 992"/>
                  <a:gd name="T5" fmla="*/ 496 h 992"/>
                  <a:gd name="T6" fmla="*/ 496 w 992"/>
                  <a:gd name="T7" fmla="*/ 0 h 992"/>
                  <a:gd name="T8" fmla="*/ 991 w 992"/>
                  <a:gd name="T9" fmla="*/ 496 h 992"/>
                  <a:gd name="T10" fmla="*/ 496 w 992"/>
                  <a:gd name="T11" fmla="*/ 991 h 992"/>
                  <a:gd name="T12" fmla="*/ 496 w 992"/>
                  <a:gd name="T13" fmla="*/ 47 h 992"/>
                  <a:gd name="T14" fmla="*/ 496 w 992"/>
                  <a:gd name="T15" fmla="*/ 47 h 992"/>
                  <a:gd name="T16" fmla="*/ 47 w 992"/>
                  <a:gd name="T17" fmla="*/ 496 h 992"/>
                  <a:gd name="T18" fmla="*/ 496 w 992"/>
                  <a:gd name="T19" fmla="*/ 944 h 992"/>
                  <a:gd name="T20" fmla="*/ 944 w 992"/>
                  <a:gd name="T21" fmla="*/ 496 h 992"/>
                  <a:gd name="T22" fmla="*/ 496 w 992"/>
                  <a:gd name="T23" fmla="*/ 47 h 9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92" h="992">
                    <a:moveTo>
                      <a:pt x="496" y="991"/>
                    </a:moveTo>
                    <a:lnTo>
                      <a:pt x="496" y="991"/>
                    </a:lnTo>
                    <a:cubicBezTo>
                      <a:pt x="220" y="991"/>
                      <a:pt x="0" y="771"/>
                      <a:pt x="0" y="496"/>
                    </a:cubicBezTo>
                    <a:cubicBezTo>
                      <a:pt x="0" y="224"/>
                      <a:pt x="220" y="0"/>
                      <a:pt x="496" y="0"/>
                    </a:cubicBezTo>
                    <a:cubicBezTo>
                      <a:pt x="771" y="0"/>
                      <a:pt x="991" y="224"/>
                      <a:pt x="991" y="496"/>
                    </a:cubicBezTo>
                    <a:cubicBezTo>
                      <a:pt x="991" y="771"/>
                      <a:pt x="771" y="991"/>
                      <a:pt x="496" y="991"/>
                    </a:cubicBezTo>
                    <a:close/>
                    <a:moveTo>
                      <a:pt x="496" y="47"/>
                    </a:moveTo>
                    <a:lnTo>
                      <a:pt x="496" y="47"/>
                    </a:lnTo>
                    <a:cubicBezTo>
                      <a:pt x="248" y="47"/>
                      <a:pt x="47" y="248"/>
                      <a:pt x="47" y="496"/>
                    </a:cubicBezTo>
                    <a:cubicBezTo>
                      <a:pt x="47" y="743"/>
                      <a:pt x="248" y="944"/>
                      <a:pt x="496" y="944"/>
                    </a:cubicBezTo>
                    <a:cubicBezTo>
                      <a:pt x="743" y="944"/>
                      <a:pt x="944" y="743"/>
                      <a:pt x="944" y="496"/>
                    </a:cubicBezTo>
                    <a:cubicBezTo>
                      <a:pt x="944" y="248"/>
                      <a:pt x="743" y="47"/>
                      <a:pt x="496" y="47"/>
                    </a:cubicBezTo>
                    <a:close/>
                  </a:path>
                </a:pathLst>
              </a:custGeom>
              <a:solidFill>
                <a:schemeClr val="tx1"/>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grpSp>
      </p:grpSp>
    </p:spTree>
    <p:extLst>
      <p:ext uri="{BB962C8B-B14F-4D97-AF65-F5344CB8AC3E}">
        <p14:creationId xmlns:p14="http://schemas.microsoft.com/office/powerpoint/2010/main" val="10365760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500"/>
                                        <p:tgtEl>
                                          <p:spTgt spid="20"/>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89"/>
                                        </p:tgtEl>
                                        <p:attrNameLst>
                                          <p:attrName>style.visibility</p:attrName>
                                        </p:attrNameLst>
                                      </p:cBhvr>
                                      <p:to>
                                        <p:strVal val="visible"/>
                                      </p:to>
                                    </p:set>
                                    <p:animEffect transition="in" filter="wipe(down)">
                                      <p:cBhvr>
                                        <p:cTn id="16" dur="500"/>
                                        <p:tgtEl>
                                          <p:spTgt spid="89"/>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5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90"/>
                                        </p:tgtEl>
                                        <p:attrNameLst>
                                          <p:attrName>style.visibility</p:attrName>
                                        </p:attrNameLst>
                                      </p:cBhvr>
                                      <p:to>
                                        <p:strVal val="visible"/>
                                      </p:to>
                                    </p:set>
                                    <p:animEffect transition="in" filter="wipe(down)">
                                      <p:cBhvr>
                                        <p:cTn id="25" dur="500"/>
                                        <p:tgtEl>
                                          <p:spTgt spid="90"/>
                                        </p:tgtEl>
                                      </p:cBhvr>
                                    </p:animEffect>
                                  </p:childTnLst>
                                </p:cTn>
                              </p:par>
                            </p:childTnLst>
                          </p:cTn>
                        </p:par>
                        <p:par>
                          <p:cTn id="26" fill="hold">
                            <p:stCondLst>
                              <p:cond delay="500"/>
                            </p:stCondLst>
                            <p:childTnLst>
                              <p:par>
                                <p:cTn id="27" presetID="10" presetClass="entr" presetSubtype="0" fill="hold" nodeType="after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93"/>
                                        </p:tgtEl>
                                        <p:attrNameLst>
                                          <p:attrName>style.visibility</p:attrName>
                                        </p:attrNameLst>
                                      </p:cBhvr>
                                      <p:to>
                                        <p:strVal val="visible"/>
                                      </p:to>
                                    </p:set>
                                    <p:animEffect transition="in" filter="wipe(down)">
                                      <p:cBhvr>
                                        <p:cTn id="34" dur="500"/>
                                        <p:tgtEl>
                                          <p:spTgt spid="93"/>
                                        </p:tgtEl>
                                      </p:cBhvr>
                                    </p:animEffect>
                                  </p:childTnLst>
                                </p:cTn>
                              </p:par>
                            </p:childTnLst>
                          </p:cTn>
                        </p:par>
                        <p:par>
                          <p:cTn id="35" fill="hold">
                            <p:stCondLst>
                              <p:cond delay="500"/>
                            </p:stCondLst>
                            <p:childTnLst>
                              <p:par>
                                <p:cTn id="36" presetID="10" presetClass="entr" presetSubtype="0" fill="hold" nodeType="after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fade">
                                      <p:cBhvr>
                                        <p:cTn id="38" dur="500"/>
                                        <p:tgtEl>
                                          <p:spTgt spid="17"/>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94"/>
                                        </p:tgtEl>
                                        <p:attrNameLst>
                                          <p:attrName>style.visibility</p:attrName>
                                        </p:attrNameLst>
                                      </p:cBhvr>
                                      <p:to>
                                        <p:strVal val="visible"/>
                                      </p:to>
                                    </p:set>
                                    <p:animEffect transition="in" filter="wipe(left)">
                                      <p:cBhvr>
                                        <p:cTn id="43" dur="500"/>
                                        <p:tgtEl>
                                          <p:spTgt spid="94"/>
                                        </p:tgtEl>
                                      </p:cBhvr>
                                    </p:animEffect>
                                  </p:childTnLst>
                                </p:cTn>
                              </p:par>
                            </p:childTnLst>
                          </p:cTn>
                        </p:par>
                        <p:par>
                          <p:cTn id="44" fill="hold">
                            <p:stCondLst>
                              <p:cond delay="500"/>
                            </p:stCondLst>
                            <p:childTnLst>
                              <p:par>
                                <p:cTn id="45" presetID="10" presetClass="entr" presetSubtype="0" fill="hold" nodeType="after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fade">
                                      <p:cBhvr>
                                        <p:cTn id="4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80BE5E4-E4E9-1441-82CB-D25629CCFF2F}"/>
              </a:ext>
            </a:extLst>
          </p:cNvPr>
          <p:cNvSpPr>
            <a:spLocks noGrp="1"/>
          </p:cNvSpPr>
          <p:nvPr>
            <p:ph type="title"/>
          </p:nvPr>
        </p:nvSpPr>
        <p:spPr/>
        <p:txBody>
          <a:bodyPr/>
          <a:lstStyle/>
          <a:p>
            <a:r>
              <a:rPr lang="en-US" dirty="0"/>
              <a:t>McAfee’s agentless, frictionless CASB covers all use cases</a:t>
            </a:r>
          </a:p>
        </p:txBody>
      </p:sp>
      <p:sp>
        <p:nvSpPr>
          <p:cNvPr id="3" name="Text Placeholder 2">
            <a:extLst>
              <a:ext uri="{FF2B5EF4-FFF2-40B4-BE49-F238E27FC236}">
                <a16:creationId xmlns:a16="http://schemas.microsoft.com/office/drawing/2014/main" xmlns="" id="{D7A0D86F-96EF-AB4C-AEAB-3702A7E028C6}"/>
              </a:ext>
            </a:extLst>
          </p:cNvPr>
          <p:cNvSpPr>
            <a:spLocks noGrp="1"/>
          </p:cNvSpPr>
          <p:nvPr>
            <p:ph type="body" sz="quarter" idx="13"/>
          </p:nvPr>
        </p:nvSpPr>
        <p:spPr/>
        <p:txBody>
          <a:bodyPr/>
          <a:lstStyle/>
          <a:p>
            <a:endParaRPr lang="en-US"/>
          </a:p>
        </p:txBody>
      </p:sp>
      <p:grpSp>
        <p:nvGrpSpPr>
          <p:cNvPr id="87" name="Group 86">
            <a:extLst>
              <a:ext uri="{FF2B5EF4-FFF2-40B4-BE49-F238E27FC236}">
                <a16:creationId xmlns:a16="http://schemas.microsoft.com/office/drawing/2014/main" xmlns="" id="{0785D007-835A-7247-BC56-54A2F85E1F79}"/>
              </a:ext>
            </a:extLst>
          </p:cNvPr>
          <p:cNvGrpSpPr/>
          <p:nvPr/>
        </p:nvGrpSpPr>
        <p:grpSpPr>
          <a:xfrm>
            <a:off x="580186" y="3875618"/>
            <a:ext cx="2469444" cy="604361"/>
            <a:chOff x="7721415" y="3341018"/>
            <a:chExt cx="2716388" cy="664797"/>
          </a:xfrm>
        </p:grpSpPr>
        <p:sp>
          <p:nvSpPr>
            <p:cNvPr id="88" name="TextBox 87">
              <a:extLst>
                <a:ext uri="{FF2B5EF4-FFF2-40B4-BE49-F238E27FC236}">
                  <a16:creationId xmlns:a16="http://schemas.microsoft.com/office/drawing/2014/main" xmlns="" id="{B58AE0B2-574B-AE44-86C9-F723D00B9F72}"/>
                </a:ext>
              </a:extLst>
            </p:cNvPr>
            <p:cNvSpPr txBox="1"/>
            <p:nvPr/>
          </p:nvSpPr>
          <p:spPr>
            <a:xfrm>
              <a:off x="8464033" y="3341018"/>
              <a:ext cx="1973770" cy="664797"/>
            </a:xfrm>
            <a:prstGeom prst="rect">
              <a:avLst/>
            </a:prstGeom>
            <a:noFill/>
          </p:spPr>
          <p:txBody>
            <a:bodyPr vert="horz" wrap="square" lIns="18288" tIns="0" rIns="18288" bIns="18288" rtlCol="0">
              <a:spAutoFit/>
            </a:bodyPr>
            <a:lstStyle>
              <a:defPPr>
                <a:defRPr lang="en-US"/>
              </a:defPPr>
              <a:lvl1pPr>
                <a:buSzPct val="100000"/>
                <a:defRPr sz="1000"/>
              </a:lvl1pPr>
            </a:lstStyle>
            <a:p>
              <a:r>
                <a:rPr lang="en-US" sz="1400" dirty="0"/>
                <a:t>Q3 financial results downloaded to personal device</a:t>
              </a:r>
            </a:p>
          </p:txBody>
        </p:sp>
        <p:grpSp>
          <p:nvGrpSpPr>
            <p:cNvPr id="89" name="Group 88">
              <a:extLst>
                <a:ext uri="{FF2B5EF4-FFF2-40B4-BE49-F238E27FC236}">
                  <a16:creationId xmlns:a16="http://schemas.microsoft.com/office/drawing/2014/main" xmlns="" id="{7C146A18-F666-FB49-A0EC-7E1D979ED134}"/>
                </a:ext>
              </a:extLst>
            </p:cNvPr>
            <p:cNvGrpSpPr/>
            <p:nvPr/>
          </p:nvGrpSpPr>
          <p:grpSpPr>
            <a:xfrm>
              <a:off x="7721415" y="3346766"/>
              <a:ext cx="392605" cy="633401"/>
              <a:chOff x="8683557" y="2338901"/>
              <a:chExt cx="765074" cy="1234319"/>
            </a:xfrm>
          </p:grpSpPr>
          <p:grpSp>
            <p:nvGrpSpPr>
              <p:cNvPr id="90" name="Group 89">
                <a:extLst>
                  <a:ext uri="{FF2B5EF4-FFF2-40B4-BE49-F238E27FC236}">
                    <a16:creationId xmlns:a16="http://schemas.microsoft.com/office/drawing/2014/main" xmlns="" id="{C39BFF99-0D60-E346-843C-5F7AB4579D6E}"/>
                  </a:ext>
                </a:extLst>
              </p:cNvPr>
              <p:cNvGrpSpPr/>
              <p:nvPr/>
            </p:nvGrpSpPr>
            <p:grpSpPr>
              <a:xfrm>
                <a:off x="8683557" y="2338901"/>
                <a:ext cx="765074" cy="1234319"/>
                <a:chOff x="3514725" y="1649412"/>
                <a:chExt cx="238125" cy="384175"/>
              </a:xfrm>
            </p:grpSpPr>
            <p:sp>
              <p:nvSpPr>
                <p:cNvPr id="94" name="Freeform 834">
                  <a:extLst>
                    <a:ext uri="{FF2B5EF4-FFF2-40B4-BE49-F238E27FC236}">
                      <a16:creationId xmlns:a16="http://schemas.microsoft.com/office/drawing/2014/main" xmlns="" id="{8DA02990-C847-A943-8BFB-1BC63D5C1439}"/>
                    </a:ext>
                  </a:extLst>
                </p:cNvPr>
                <p:cNvSpPr>
                  <a:spLocks noChangeArrowheads="1"/>
                </p:cNvSpPr>
                <p:nvPr/>
              </p:nvSpPr>
              <p:spPr bwMode="auto">
                <a:xfrm>
                  <a:off x="3524250" y="1657349"/>
                  <a:ext cx="220663" cy="366713"/>
                </a:xfrm>
                <a:custGeom>
                  <a:avLst/>
                  <a:gdLst>
                    <a:gd name="T0" fmla="*/ 610 w 611"/>
                    <a:gd name="T1" fmla="*/ 1017 h 1018"/>
                    <a:gd name="T2" fmla="*/ 0 w 611"/>
                    <a:gd name="T3" fmla="*/ 1017 h 1018"/>
                    <a:gd name="T4" fmla="*/ 0 w 611"/>
                    <a:gd name="T5" fmla="*/ 0 h 1018"/>
                    <a:gd name="T6" fmla="*/ 610 w 611"/>
                    <a:gd name="T7" fmla="*/ 0 h 1018"/>
                    <a:gd name="T8" fmla="*/ 610 w 611"/>
                    <a:gd name="T9" fmla="*/ 1017 h 1018"/>
                  </a:gdLst>
                  <a:ahLst/>
                  <a:cxnLst>
                    <a:cxn ang="0">
                      <a:pos x="T0" y="T1"/>
                    </a:cxn>
                    <a:cxn ang="0">
                      <a:pos x="T2" y="T3"/>
                    </a:cxn>
                    <a:cxn ang="0">
                      <a:pos x="T4" y="T5"/>
                    </a:cxn>
                    <a:cxn ang="0">
                      <a:pos x="T6" y="T7"/>
                    </a:cxn>
                    <a:cxn ang="0">
                      <a:pos x="T8" y="T9"/>
                    </a:cxn>
                  </a:cxnLst>
                  <a:rect l="0" t="0" r="r" b="b"/>
                  <a:pathLst>
                    <a:path w="611" h="1018">
                      <a:moveTo>
                        <a:pt x="610" y="1017"/>
                      </a:moveTo>
                      <a:lnTo>
                        <a:pt x="0" y="1017"/>
                      </a:lnTo>
                      <a:lnTo>
                        <a:pt x="0" y="0"/>
                      </a:lnTo>
                      <a:lnTo>
                        <a:pt x="610" y="0"/>
                      </a:lnTo>
                      <a:lnTo>
                        <a:pt x="610" y="1017"/>
                      </a:lnTo>
                    </a:path>
                  </a:pathLst>
                </a:custGeom>
                <a:solidFill>
                  <a:srgbClr val="FFFF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95" name="Freeform 835">
                  <a:extLst>
                    <a:ext uri="{FF2B5EF4-FFF2-40B4-BE49-F238E27FC236}">
                      <a16:creationId xmlns:a16="http://schemas.microsoft.com/office/drawing/2014/main" xmlns="" id="{B129A0F4-4050-6446-9BD1-A712013061B1}"/>
                    </a:ext>
                  </a:extLst>
                </p:cNvPr>
                <p:cNvSpPr>
                  <a:spLocks noChangeArrowheads="1"/>
                </p:cNvSpPr>
                <p:nvPr/>
              </p:nvSpPr>
              <p:spPr bwMode="auto">
                <a:xfrm>
                  <a:off x="3524250" y="1657349"/>
                  <a:ext cx="220663" cy="366713"/>
                </a:xfrm>
                <a:custGeom>
                  <a:avLst/>
                  <a:gdLst>
                    <a:gd name="T0" fmla="*/ 610 w 611"/>
                    <a:gd name="T1" fmla="*/ 1017 h 1018"/>
                    <a:gd name="T2" fmla="*/ 0 w 611"/>
                    <a:gd name="T3" fmla="*/ 1017 h 1018"/>
                    <a:gd name="T4" fmla="*/ 0 w 611"/>
                    <a:gd name="T5" fmla="*/ 0 h 1018"/>
                    <a:gd name="T6" fmla="*/ 610 w 611"/>
                    <a:gd name="T7" fmla="*/ 0 h 1018"/>
                    <a:gd name="T8" fmla="*/ 610 w 611"/>
                    <a:gd name="T9" fmla="*/ 1017 h 1018"/>
                  </a:gdLst>
                  <a:ahLst/>
                  <a:cxnLst>
                    <a:cxn ang="0">
                      <a:pos x="T0" y="T1"/>
                    </a:cxn>
                    <a:cxn ang="0">
                      <a:pos x="T2" y="T3"/>
                    </a:cxn>
                    <a:cxn ang="0">
                      <a:pos x="T4" y="T5"/>
                    </a:cxn>
                    <a:cxn ang="0">
                      <a:pos x="T6" y="T7"/>
                    </a:cxn>
                    <a:cxn ang="0">
                      <a:pos x="T8" y="T9"/>
                    </a:cxn>
                  </a:cxnLst>
                  <a:rect l="0" t="0" r="r" b="b"/>
                  <a:pathLst>
                    <a:path w="611" h="1018">
                      <a:moveTo>
                        <a:pt x="610" y="1017"/>
                      </a:moveTo>
                      <a:lnTo>
                        <a:pt x="0" y="1017"/>
                      </a:lnTo>
                      <a:lnTo>
                        <a:pt x="0" y="0"/>
                      </a:lnTo>
                      <a:lnTo>
                        <a:pt x="610" y="0"/>
                      </a:lnTo>
                      <a:lnTo>
                        <a:pt x="610" y="1017"/>
                      </a:lnTo>
                    </a:path>
                  </a:pathLst>
                </a:custGeom>
                <a:solidFill>
                  <a:srgbClr val="FFFF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96" name="Freeform 836">
                  <a:extLst>
                    <a:ext uri="{FF2B5EF4-FFF2-40B4-BE49-F238E27FC236}">
                      <a16:creationId xmlns:a16="http://schemas.microsoft.com/office/drawing/2014/main" xmlns="" id="{838ED224-FD58-CA48-BF2A-B4B7A9FF5EF5}"/>
                    </a:ext>
                  </a:extLst>
                </p:cNvPr>
                <p:cNvSpPr>
                  <a:spLocks noChangeArrowheads="1"/>
                </p:cNvSpPr>
                <p:nvPr/>
              </p:nvSpPr>
              <p:spPr bwMode="auto">
                <a:xfrm>
                  <a:off x="3633788" y="1657349"/>
                  <a:ext cx="111125" cy="366713"/>
                </a:xfrm>
                <a:custGeom>
                  <a:avLst/>
                  <a:gdLst>
                    <a:gd name="T0" fmla="*/ 307 w 308"/>
                    <a:gd name="T1" fmla="*/ 0 h 1018"/>
                    <a:gd name="T2" fmla="*/ 0 w 308"/>
                    <a:gd name="T3" fmla="*/ 0 h 1018"/>
                    <a:gd name="T4" fmla="*/ 0 w 308"/>
                    <a:gd name="T5" fmla="*/ 1017 h 1018"/>
                    <a:gd name="T6" fmla="*/ 307 w 308"/>
                    <a:gd name="T7" fmla="*/ 1017 h 1018"/>
                    <a:gd name="T8" fmla="*/ 307 w 308"/>
                    <a:gd name="T9" fmla="*/ 0 h 1018"/>
                  </a:gdLst>
                  <a:ahLst/>
                  <a:cxnLst>
                    <a:cxn ang="0">
                      <a:pos x="T0" y="T1"/>
                    </a:cxn>
                    <a:cxn ang="0">
                      <a:pos x="T2" y="T3"/>
                    </a:cxn>
                    <a:cxn ang="0">
                      <a:pos x="T4" y="T5"/>
                    </a:cxn>
                    <a:cxn ang="0">
                      <a:pos x="T6" y="T7"/>
                    </a:cxn>
                    <a:cxn ang="0">
                      <a:pos x="T8" y="T9"/>
                    </a:cxn>
                  </a:cxnLst>
                  <a:rect l="0" t="0" r="r" b="b"/>
                  <a:pathLst>
                    <a:path w="308" h="1018">
                      <a:moveTo>
                        <a:pt x="307" y="0"/>
                      </a:moveTo>
                      <a:lnTo>
                        <a:pt x="0" y="0"/>
                      </a:lnTo>
                      <a:lnTo>
                        <a:pt x="0" y="1017"/>
                      </a:lnTo>
                      <a:lnTo>
                        <a:pt x="307" y="1017"/>
                      </a:lnTo>
                      <a:lnTo>
                        <a:pt x="307" y="0"/>
                      </a:lnTo>
                    </a:path>
                  </a:pathLst>
                </a:custGeom>
                <a:solidFill>
                  <a:srgbClr val="D9D9D9"/>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97" name="Freeform 837">
                  <a:extLst>
                    <a:ext uri="{FF2B5EF4-FFF2-40B4-BE49-F238E27FC236}">
                      <a16:creationId xmlns:a16="http://schemas.microsoft.com/office/drawing/2014/main" xmlns="" id="{A6A57BAC-B268-C84D-B5C2-C169B01D77D8}"/>
                    </a:ext>
                  </a:extLst>
                </p:cNvPr>
                <p:cNvSpPr>
                  <a:spLocks noChangeArrowheads="1"/>
                </p:cNvSpPr>
                <p:nvPr/>
              </p:nvSpPr>
              <p:spPr bwMode="auto">
                <a:xfrm>
                  <a:off x="3633788" y="1657349"/>
                  <a:ext cx="111125" cy="366713"/>
                </a:xfrm>
                <a:custGeom>
                  <a:avLst/>
                  <a:gdLst>
                    <a:gd name="T0" fmla="*/ 307 w 308"/>
                    <a:gd name="T1" fmla="*/ 0 h 1018"/>
                    <a:gd name="T2" fmla="*/ 0 w 308"/>
                    <a:gd name="T3" fmla="*/ 0 h 1018"/>
                    <a:gd name="T4" fmla="*/ 0 w 308"/>
                    <a:gd name="T5" fmla="*/ 1017 h 1018"/>
                    <a:gd name="T6" fmla="*/ 307 w 308"/>
                    <a:gd name="T7" fmla="*/ 1017 h 1018"/>
                    <a:gd name="T8" fmla="*/ 307 w 308"/>
                    <a:gd name="T9" fmla="*/ 0 h 1018"/>
                  </a:gdLst>
                  <a:ahLst/>
                  <a:cxnLst>
                    <a:cxn ang="0">
                      <a:pos x="T0" y="T1"/>
                    </a:cxn>
                    <a:cxn ang="0">
                      <a:pos x="T2" y="T3"/>
                    </a:cxn>
                    <a:cxn ang="0">
                      <a:pos x="T4" y="T5"/>
                    </a:cxn>
                    <a:cxn ang="0">
                      <a:pos x="T6" y="T7"/>
                    </a:cxn>
                    <a:cxn ang="0">
                      <a:pos x="T8" y="T9"/>
                    </a:cxn>
                  </a:cxnLst>
                  <a:rect l="0" t="0" r="r" b="b"/>
                  <a:pathLst>
                    <a:path w="308" h="1018">
                      <a:moveTo>
                        <a:pt x="307" y="0"/>
                      </a:moveTo>
                      <a:lnTo>
                        <a:pt x="0" y="0"/>
                      </a:lnTo>
                      <a:lnTo>
                        <a:pt x="0" y="1017"/>
                      </a:lnTo>
                      <a:lnTo>
                        <a:pt x="307" y="1017"/>
                      </a:lnTo>
                      <a:lnTo>
                        <a:pt x="307" y="0"/>
                      </a:lnTo>
                    </a:path>
                  </a:pathLst>
                </a:custGeom>
                <a:solidFill>
                  <a:srgbClr val="D9D9D9"/>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98" name="Freeform 838">
                  <a:extLst>
                    <a:ext uri="{FF2B5EF4-FFF2-40B4-BE49-F238E27FC236}">
                      <a16:creationId xmlns:a16="http://schemas.microsoft.com/office/drawing/2014/main" xmlns="" id="{9BC87437-6ED7-7149-8D37-41D111FAFA38}"/>
                    </a:ext>
                  </a:extLst>
                </p:cNvPr>
                <p:cNvSpPr>
                  <a:spLocks noChangeArrowheads="1"/>
                </p:cNvSpPr>
                <p:nvPr/>
              </p:nvSpPr>
              <p:spPr bwMode="auto">
                <a:xfrm>
                  <a:off x="3514725" y="1649412"/>
                  <a:ext cx="238125" cy="384175"/>
                </a:xfrm>
                <a:custGeom>
                  <a:avLst/>
                  <a:gdLst>
                    <a:gd name="T0" fmla="*/ 0 w 661"/>
                    <a:gd name="T1" fmla="*/ 0 h 1068"/>
                    <a:gd name="T2" fmla="*/ 0 w 661"/>
                    <a:gd name="T3" fmla="*/ 1067 h 1068"/>
                    <a:gd name="T4" fmla="*/ 660 w 661"/>
                    <a:gd name="T5" fmla="*/ 1067 h 1068"/>
                    <a:gd name="T6" fmla="*/ 660 w 661"/>
                    <a:gd name="T7" fmla="*/ 0 h 1068"/>
                    <a:gd name="T8" fmla="*/ 0 w 661"/>
                    <a:gd name="T9" fmla="*/ 0 h 1068"/>
                    <a:gd name="T10" fmla="*/ 614 w 661"/>
                    <a:gd name="T11" fmla="*/ 51 h 1068"/>
                    <a:gd name="T12" fmla="*/ 614 w 661"/>
                    <a:gd name="T13" fmla="*/ 965 h 1068"/>
                    <a:gd name="T14" fmla="*/ 46 w 661"/>
                    <a:gd name="T15" fmla="*/ 965 h 1068"/>
                    <a:gd name="T16" fmla="*/ 46 w 661"/>
                    <a:gd name="T17" fmla="*/ 51 h 1068"/>
                    <a:gd name="T18" fmla="*/ 614 w 661"/>
                    <a:gd name="T19" fmla="*/ 51 h 10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61" h="1068">
                      <a:moveTo>
                        <a:pt x="0" y="0"/>
                      </a:moveTo>
                      <a:lnTo>
                        <a:pt x="0" y="1067"/>
                      </a:lnTo>
                      <a:lnTo>
                        <a:pt x="660" y="1067"/>
                      </a:lnTo>
                      <a:lnTo>
                        <a:pt x="660" y="0"/>
                      </a:lnTo>
                      <a:lnTo>
                        <a:pt x="0" y="0"/>
                      </a:lnTo>
                      <a:close/>
                      <a:moveTo>
                        <a:pt x="614" y="51"/>
                      </a:moveTo>
                      <a:lnTo>
                        <a:pt x="614" y="965"/>
                      </a:lnTo>
                      <a:lnTo>
                        <a:pt x="46" y="965"/>
                      </a:lnTo>
                      <a:lnTo>
                        <a:pt x="46" y="51"/>
                      </a:lnTo>
                      <a:lnTo>
                        <a:pt x="614" y="51"/>
                      </a:lnTo>
                      <a:close/>
                    </a:path>
                  </a:pathLst>
                </a:custGeom>
                <a:solidFill>
                  <a:schemeClr val="tx1"/>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99" name="Freeform 839">
                  <a:extLst>
                    <a:ext uri="{FF2B5EF4-FFF2-40B4-BE49-F238E27FC236}">
                      <a16:creationId xmlns:a16="http://schemas.microsoft.com/office/drawing/2014/main" xmlns="" id="{24171ED6-5E73-7749-BBB6-CB8522D1DED0}"/>
                    </a:ext>
                  </a:extLst>
                </p:cNvPr>
                <p:cNvSpPr>
                  <a:spLocks noChangeArrowheads="1"/>
                </p:cNvSpPr>
                <p:nvPr/>
              </p:nvSpPr>
              <p:spPr bwMode="auto">
                <a:xfrm>
                  <a:off x="3625850" y="2006599"/>
                  <a:ext cx="17463" cy="17463"/>
                </a:xfrm>
                <a:custGeom>
                  <a:avLst/>
                  <a:gdLst>
                    <a:gd name="T0" fmla="*/ 21 w 47"/>
                    <a:gd name="T1" fmla="*/ 46 h 47"/>
                    <a:gd name="T2" fmla="*/ 21 w 47"/>
                    <a:gd name="T3" fmla="*/ 46 h 47"/>
                    <a:gd name="T4" fmla="*/ 46 w 47"/>
                    <a:gd name="T5" fmla="*/ 25 h 47"/>
                    <a:gd name="T6" fmla="*/ 21 w 47"/>
                    <a:gd name="T7" fmla="*/ 0 h 47"/>
                    <a:gd name="T8" fmla="*/ 0 w 47"/>
                    <a:gd name="T9" fmla="*/ 25 h 47"/>
                    <a:gd name="T10" fmla="*/ 21 w 47"/>
                    <a:gd name="T11" fmla="*/ 46 h 47"/>
                  </a:gdLst>
                  <a:ahLst/>
                  <a:cxnLst>
                    <a:cxn ang="0">
                      <a:pos x="T0" y="T1"/>
                    </a:cxn>
                    <a:cxn ang="0">
                      <a:pos x="T2" y="T3"/>
                    </a:cxn>
                    <a:cxn ang="0">
                      <a:pos x="T4" y="T5"/>
                    </a:cxn>
                    <a:cxn ang="0">
                      <a:pos x="T6" y="T7"/>
                    </a:cxn>
                    <a:cxn ang="0">
                      <a:pos x="T8" y="T9"/>
                    </a:cxn>
                    <a:cxn ang="0">
                      <a:pos x="T10" y="T11"/>
                    </a:cxn>
                  </a:cxnLst>
                  <a:rect l="0" t="0" r="r" b="b"/>
                  <a:pathLst>
                    <a:path w="47" h="47">
                      <a:moveTo>
                        <a:pt x="21" y="46"/>
                      </a:moveTo>
                      <a:lnTo>
                        <a:pt x="21" y="46"/>
                      </a:lnTo>
                      <a:cubicBezTo>
                        <a:pt x="38" y="46"/>
                        <a:pt x="46" y="38"/>
                        <a:pt x="46" y="25"/>
                      </a:cubicBezTo>
                      <a:cubicBezTo>
                        <a:pt x="46" y="8"/>
                        <a:pt x="38" y="0"/>
                        <a:pt x="21" y="0"/>
                      </a:cubicBezTo>
                      <a:cubicBezTo>
                        <a:pt x="8" y="0"/>
                        <a:pt x="0" y="8"/>
                        <a:pt x="0" y="25"/>
                      </a:cubicBezTo>
                      <a:cubicBezTo>
                        <a:pt x="0" y="38"/>
                        <a:pt x="8" y="46"/>
                        <a:pt x="21" y="46"/>
                      </a:cubicBezTo>
                    </a:path>
                  </a:pathLst>
                </a:custGeom>
                <a:solidFill>
                  <a:srgbClr val="FFFF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p>
              </p:txBody>
            </p:sp>
          </p:grpSp>
          <p:grpSp>
            <p:nvGrpSpPr>
              <p:cNvPr id="91" name="Group 90">
                <a:extLst>
                  <a:ext uri="{FF2B5EF4-FFF2-40B4-BE49-F238E27FC236}">
                    <a16:creationId xmlns:a16="http://schemas.microsoft.com/office/drawing/2014/main" xmlns="" id="{0754A670-F2AA-774F-9E88-D0C21EED92EE}"/>
                  </a:ext>
                </a:extLst>
              </p:cNvPr>
              <p:cNvGrpSpPr/>
              <p:nvPr/>
            </p:nvGrpSpPr>
            <p:grpSpPr>
              <a:xfrm>
                <a:off x="8882093" y="2660117"/>
                <a:ext cx="378190" cy="584474"/>
                <a:chOff x="8066050" y="3405371"/>
                <a:chExt cx="213478" cy="329921"/>
              </a:xfrm>
            </p:grpSpPr>
            <p:sp>
              <p:nvSpPr>
                <p:cNvPr id="92" name="Freeform 1423">
                  <a:extLst>
                    <a:ext uri="{FF2B5EF4-FFF2-40B4-BE49-F238E27FC236}">
                      <a16:creationId xmlns:a16="http://schemas.microsoft.com/office/drawing/2014/main" xmlns="" id="{4EAB25BA-083D-9140-80BD-617DE4FCEB66}"/>
                    </a:ext>
                  </a:extLst>
                </p:cNvPr>
                <p:cNvSpPr>
                  <a:spLocks noChangeArrowheads="1"/>
                </p:cNvSpPr>
                <p:nvPr/>
              </p:nvSpPr>
              <p:spPr bwMode="auto">
                <a:xfrm>
                  <a:off x="8066050" y="3405371"/>
                  <a:ext cx="213478" cy="256175"/>
                </a:xfrm>
                <a:custGeom>
                  <a:avLst/>
                  <a:gdLst>
                    <a:gd name="T0" fmla="*/ 209 w 242"/>
                    <a:gd name="T1" fmla="*/ 148 h 293"/>
                    <a:gd name="T2" fmla="*/ 142 w 242"/>
                    <a:gd name="T3" fmla="*/ 215 h 293"/>
                    <a:gd name="T4" fmla="*/ 142 w 242"/>
                    <a:gd name="T5" fmla="*/ 0 h 293"/>
                    <a:gd name="T6" fmla="*/ 99 w 242"/>
                    <a:gd name="T7" fmla="*/ 0 h 293"/>
                    <a:gd name="T8" fmla="*/ 99 w 242"/>
                    <a:gd name="T9" fmla="*/ 215 h 293"/>
                    <a:gd name="T10" fmla="*/ 28 w 242"/>
                    <a:gd name="T11" fmla="*/ 148 h 293"/>
                    <a:gd name="T12" fmla="*/ 0 w 242"/>
                    <a:gd name="T13" fmla="*/ 176 h 293"/>
                    <a:gd name="T14" fmla="*/ 120 w 242"/>
                    <a:gd name="T15" fmla="*/ 292 h 293"/>
                    <a:gd name="T16" fmla="*/ 241 w 242"/>
                    <a:gd name="T17" fmla="*/ 176 h 293"/>
                    <a:gd name="T18" fmla="*/ 209 w 242"/>
                    <a:gd name="T19" fmla="*/ 148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2" h="293">
                      <a:moveTo>
                        <a:pt x="209" y="148"/>
                      </a:moveTo>
                      <a:lnTo>
                        <a:pt x="142" y="215"/>
                      </a:lnTo>
                      <a:lnTo>
                        <a:pt x="142" y="0"/>
                      </a:lnTo>
                      <a:lnTo>
                        <a:pt x="99" y="0"/>
                      </a:lnTo>
                      <a:lnTo>
                        <a:pt x="99" y="215"/>
                      </a:lnTo>
                      <a:lnTo>
                        <a:pt x="28" y="148"/>
                      </a:lnTo>
                      <a:lnTo>
                        <a:pt x="0" y="176"/>
                      </a:lnTo>
                      <a:lnTo>
                        <a:pt x="120" y="292"/>
                      </a:lnTo>
                      <a:lnTo>
                        <a:pt x="241" y="176"/>
                      </a:lnTo>
                      <a:lnTo>
                        <a:pt x="209" y="148"/>
                      </a:lnTo>
                    </a:path>
                  </a:pathLst>
                </a:custGeom>
                <a:solidFill>
                  <a:schemeClr val="tx1"/>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93" name="Freeform 1424">
                  <a:extLst>
                    <a:ext uri="{FF2B5EF4-FFF2-40B4-BE49-F238E27FC236}">
                      <a16:creationId xmlns:a16="http://schemas.microsoft.com/office/drawing/2014/main" xmlns="" id="{55F54944-BED5-834B-B61D-BBB0AF61F012}"/>
                    </a:ext>
                  </a:extLst>
                </p:cNvPr>
                <p:cNvSpPr>
                  <a:spLocks noChangeArrowheads="1"/>
                </p:cNvSpPr>
                <p:nvPr/>
              </p:nvSpPr>
              <p:spPr bwMode="auto">
                <a:xfrm>
                  <a:off x="8073813" y="3696478"/>
                  <a:ext cx="197952" cy="38814"/>
                </a:xfrm>
                <a:custGeom>
                  <a:avLst/>
                  <a:gdLst>
                    <a:gd name="T0" fmla="*/ 224 w 225"/>
                    <a:gd name="T1" fmla="*/ 42 h 43"/>
                    <a:gd name="T2" fmla="*/ 0 w 225"/>
                    <a:gd name="T3" fmla="*/ 42 h 43"/>
                    <a:gd name="T4" fmla="*/ 0 w 225"/>
                    <a:gd name="T5" fmla="*/ 0 h 43"/>
                    <a:gd name="T6" fmla="*/ 224 w 225"/>
                    <a:gd name="T7" fmla="*/ 0 h 43"/>
                    <a:gd name="T8" fmla="*/ 224 w 225"/>
                    <a:gd name="T9" fmla="*/ 42 h 43"/>
                  </a:gdLst>
                  <a:ahLst/>
                  <a:cxnLst>
                    <a:cxn ang="0">
                      <a:pos x="T0" y="T1"/>
                    </a:cxn>
                    <a:cxn ang="0">
                      <a:pos x="T2" y="T3"/>
                    </a:cxn>
                    <a:cxn ang="0">
                      <a:pos x="T4" y="T5"/>
                    </a:cxn>
                    <a:cxn ang="0">
                      <a:pos x="T6" y="T7"/>
                    </a:cxn>
                    <a:cxn ang="0">
                      <a:pos x="T8" y="T9"/>
                    </a:cxn>
                  </a:cxnLst>
                  <a:rect l="0" t="0" r="r" b="b"/>
                  <a:pathLst>
                    <a:path w="225" h="43">
                      <a:moveTo>
                        <a:pt x="224" y="42"/>
                      </a:moveTo>
                      <a:lnTo>
                        <a:pt x="0" y="42"/>
                      </a:lnTo>
                      <a:lnTo>
                        <a:pt x="0" y="0"/>
                      </a:lnTo>
                      <a:lnTo>
                        <a:pt x="224" y="0"/>
                      </a:lnTo>
                      <a:lnTo>
                        <a:pt x="224" y="42"/>
                      </a:lnTo>
                    </a:path>
                  </a:pathLst>
                </a:custGeom>
                <a:solidFill>
                  <a:schemeClr val="tx1"/>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grpSp>
        </p:grpSp>
      </p:grpSp>
      <p:grpSp>
        <p:nvGrpSpPr>
          <p:cNvPr id="131" name="Group 130">
            <a:extLst>
              <a:ext uri="{FF2B5EF4-FFF2-40B4-BE49-F238E27FC236}">
                <a16:creationId xmlns:a16="http://schemas.microsoft.com/office/drawing/2014/main" xmlns="" id="{9DA2FD0A-8A52-A64D-8175-C5AE8B685166}"/>
              </a:ext>
            </a:extLst>
          </p:cNvPr>
          <p:cNvGrpSpPr/>
          <p:nvPr/>
        </p:nvGrpSpPr>
        <p:grpSpPr>
          <a:xfrm>
            <a:off x="462410" y="994244"/>
            <a:ext cx="2935960" cy="2646046"/>
            <a:chOff x="462410" y="994244"/>
            <a:chExt cx="2935960" cy="2646046"/>
          </a:xfrm>
        </p:grpSpPr>
        <p:grpSp>
          <p:nvGrpSpPr>
            <p:cNvPr id="54" name="Group 53">
              <a:extLst>
                <a:ext uri="{FF2B5EF4-FFF2-40B4-BE49-F238E27FC236}">
                  <a16:creationId xmlns:a16="http://schemas.microsoft.com/office/drawing/2014/main" xmlns="" id="{12CEBD0A-9509-6B49-901B-1BAF5C9C781E}"/>
                </a:ext>
              </a:extLst>
            </p:cNvPr>
            <p:cNvGrpSpPr/>
            <p:nvPr/>
          </p:nvGrpSpPr>
          <p:grpSpPr>
            <a:xfrm>
              <a:off x="478602" y="994244"/>
              <a:ext cx="2571026" cy="421821"/>
              <a:chOff x="726591" y="3549167"/>
              <a:chExt cx="2828128" cy="464003"/>
            </a:xfrm>
          </p:grpSpPr>
          <p:sp>
            <p:nvSpPr>
              <p:cNvPr id="55" name="TextBox 54">
                <a:extLst>
                  <a:ext uri="{FF2B5EF4-FFF2-40B4-BE49-F238E27FC236}">
                    <a16:creationId xmlns:a16="http://schemas.microsoft.com/office/drawing/2014/main" xmlns="" id="{CE509122-D62F-0C4C-9364-1BEF72E7B198}"/>
                  </a:ext>
                </a:extLst>
              </p:cNvPr>
              <p:cNvSpPr txBox="1"/>
              <p:nvPr/>
            </p:nvSpPr>
            <p:spPr>
              <a:xfrm>
                <a:off x="1584844" y="3563816"/>
                <a:ext cx="1969875" cy="449354"/>
              </a:xfrm>
              <a:prstGeom prst="rect">
                <a:avLst/>
              </a:prstGeom>
              <a:noFill/>
            </p:spPr>
            <p:txBody>
              <a:bodyPr vert="horz" wrap="square" lIns="18288" tIns="0" rIns="18288" bIns="18288" rtlCol="0">
                <a:spAutoFit/>
              </a:bodyPr>
              <a:lstStyle>
                <a:defPPr>
                  <a:defRPr lang="en-US"/>
                </a:defPPr>
                <a:lvl1pPr>
                  <a:buSzPct val="100000"/>
                  <a:defRPr sz="1000"/>
                </a:lvl1pPr>
              </a:lstStyle>
              <a:p>
                <a:r>
                  <a:rPr lang="en-US" sz="1400" dirty="0"/>
                  <a:t>Customer PII added to Excel Online</a:t>
                </a:r>
              </a:p>
            </p:txBody>
          </p:sp>
          <p:grpSp>
            <p:nvGrpSpPr>
              <p:cNvPr id="56" name="Group 55">
                <a:extLst>
                  <a:ext uri="{FF2B5EF4-FFF2-40B4-BE49-F238E27FC236}">
                    <a16:creationId xmlns:a16="http://schemas.microsoft.com/office/drawing/2014/main" xmlns="" id="{2D6451B3-E22C-FE47-8981-5C810E5E4396}"/>
                  </a:ext>
                </a:extLst>
              </p:cNvPr>
              <p:cNvGrpSpPr/>
              <p:nvPr/>
            </p:nvGrpSpPr>
            <p:grpSpPr>
              <a:xfrm>
                <a:off x="726591" y="3549167"/>
                <a:ext cx="616089" cy="447476"/>
                <a:chOff x="3498850" y="1724025"/>
                <a:chExt cx="301625" cy="219075"/>
              </a:xfrm>
            </p:grpSpPr>
            <p:sp>
              <p:nvSpPr>
                <p:cNvPr id="57" name="Rectangle 38">
                  <a:extLst>
                    <a:ext uri="{FF2B5EF4-FFF2-40B4-BE49-F238E27FC236}">
                      <a16:creationId xmlns:a16="http://schemas.microsoft.com/office/drawing/2014/main" xmlns="" id="{014C1E57-DDE8-064A-BF34-E442652B70B4}"/>
                    </a:ext>
                  </a:extLst>
                </p:cNvPr>
                <p:cNvSpPr>
                  <a:spLocks noChangeArrowheads="1"/>
                </p:cNvSpPr>
                <p:nvPr/>
              </p:nvSpPr>
              <p:spPr bwMode="auto">
                <a:xfrm>
                  <a:off x="3775075" y="1735138"/>
                  <a:ext cx="11113" cy="111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 name="Rectangle 39">
                  <a:extLst>
                    <a:ext uri="{FF2B5EF4-FFF2-40B4-BE49-F238E27FC236}">
                      <a16:creationId xmlns:a16="http://schemas.microsoft.com/office/drawing/2014/main" xmlns="" id="{CB45D684-37FC-C84F-9075-723CB32B046F}"/>
                    </a:ext>
                  </a:extLst>
                </p:cNvPr>
                <p:cNvSpPr>
                  <a:spLocks noChangeArrowheads="1"/>
                </p:cNvSpPr>
                <p:nvPr/>
              </p:nvSpPr>
              <p:spPr bwMode="auto">
                <a:xfrm>
                  <a:off x="3513138" y="1736725"/>
                  <a:ext cx="100013" cy="63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 name="Rectangle 40">
                  <a:extLst>
                    <a:ext uri="{FF2B5EF4-FFF2-40B4-BE49-F238E27FC236}">
                      <a16:creationId xmlns:a16="http://schemas.microsoft.com/office/drawing/2014/main" xmlns="" id="{C8A245D8-8A0B-DA48-A645-DBF8E13122DF}"/>
                    </a:ext>
                  </a:extLst>
                </p:cNvPr>
                <p:cNvSpPr>
                  <a:spLocks noChangeArrowheads="1"/>
                </p:cNvSpPr>
                <p:nvPr/>
              </p:nvSpPr>
              <p:spPr bwMode="auto">
                <a:xfrm>
                  <a:off x="3513138" y="1757363"/>
                  <a:ext cx="273050" cy="1714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 name="Rectangle 41">
                  <a:extLst>
                    <a:ext uri="{FF2B5EF4-FFF2-40B4-BE49-F238E27FC236}">
                      <a16:creationId xmlns:a16="http://schemas.microsoft.com/office/drawing/2014/main" xmlns="" id="{0ECE72A4-4A34-C142-82C9-590B88AF1E9B}"/>
                    </a:ext>
                  </a:extLst>
                </p:cNvPr>
                <p:cNvSpPr>
                  <a:spLocks noChangeArrowheads="1"/>
                </p:cNvSpPr>
                <p:nvPr/>
              </p:nvSpPr>
              <p:spPr bwMode="auto">
                <a:xfrm>
                  <a:off x="3649663" y="1757363"/>
                  <a:ext cx="136525" cy="171450"/>
                </a:xfrm>
                <a:prstGeom prst="rect">
                  <a:avLst/>
                </a:prstGeom>
                <a:solidFill>
                  <a:srgbClr val="DCDCD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 name="Freeform 42">
                  <a:extLst>
                    <a:ext uri="{FF2B5EF4-FFF2-40B4-BE49-F238E27FC236}">
                      <a16:creationId xmlns:a16="http://schemas.microsoft.com/office/drawing/2014/main" xmlns="" id="{9956D129-8953-1D43-BD21-E1D2FC3FAC32}"/>
                    </a:ext>
                  </a:extLst>
                </p:cNvPr>
                <p:cNvSpPr>
                  <a:spLocks noEditPoints="1"/>
                </p:cNvSpPr>
                <p:nvPr/>
              </p:nvSpPr>
              <p:spPr bwMode="auto">
                <a:xfrm>
                  <a:off x="3498850" y="1724025"/>
                  <a:ext cx="301625" cy="219075"/>
                </a:xfrm>
                <a:custGeom>
                  <a:avLst/>
                  <a:gdLst>
                    <a:gd name="T0" fmla="*/ 190 w 190"/>
                    <a:gd name="T1" fmla="*/ 12 h 138"/>
                    <a:gd name="T2" fmla="*/ 190 w 190"/>
                    <a:gd name="T3" fmla="*/ 12 h 138"/>
                    <a:gd name="T4" fmla="*/ 190 w 190"/>
                    <a:gd name="T5" fmla="*/ 0 h 138"/>
                    <a:gd name="T6" fmla="*/ 0 w 190"/>
                    <a:gd name="T7" fmla="*/ 0 h 138"/>
                    <a:gd name="T8" fmla="*/ 0 w 190"/>
                    <a:gd name="T9" fmla="*/ 12 h 138"/>
                    <a:gd name="T10" fmla="*/ 0 w 190"/>
                    <a:gd name="T11" fmla="*/ 12 h 138"/>
                    <a:gd name="T12" fmla="*/ 0 w 190"/>
                    <a:gd name="T13" fmla="*/ 138 h 138"/>
                    <a:gd name="T14" fmla="*/ 190 w 190"/>
                    <a:gd name="T15" fmla="*/ 138 h 138"/>
                    <a:gd name="T16" fmla="*/ 190 w 190"/>
                    <a:gd name="T17" fmla="*/ 12 h 138"/>
                    <a:gd name="T18" fmla="*/ 174 w 190"/>
                    <a:gd name="T19" fmla="*/ 7 h 138"/>
                    <a:gd name="T20" fmla="*/ 181 w 190"/>
                    <a:gd name="T21" fmla="*/ 7 h 138"/>
                    <a:gd name="T22" fmla="*/ 181 w 190"/>
                    <a:gd name="T23" fmla="*/ 14 h 138"/>
                    <a:gd name="T24" fmla="*/ 174 w 190"/>
                    <a:gd name="T25" fmla="*/ 14 h 138"/>
                    <a:gd name="T26" fmla="*/ 174 w 190"/>
                    <a:gd name="T27" fmla="*/ 7 h 138"/>
                    <a:gd name="T28" fmla="*/ 9 w 190"/>
                    <a:gd name="T29" fmla="*/ 8 h 138"/>
                    <a:gd name="T30" fmla="*/ 72 w 190"/>
                    <a:gd name="T31" fmla="*/ 8 h 138"/>
                    <a:gd name="T32" fmla="*/ 72 w 190"/>
                    <a:gd name="T33" fmla="*/ 12 h 138"/>
                    <a:gd name="T34" fmla="*/ 9 w 190"/>
                    <a:gd name="T35" fmla="*/ 12 h 138"/>
                    <a:gd name="T36" fmla="*/ 9 w 190"/>
                    <a:gd name="T37" fmla="*/ 8 h 138"/>
                    <a:gd name="T38" fmla="*/ 9 w 190"/>
                    <a:gd name="T39" fmla="*/ 129 h 138"/>
                    <a:gd name="T40" fmla="*/ 9 w 190"/>
                    <a:gd name="T41" fmla="*/ 21 h 138"/>
                    <a:gd name="T42" fmla="*/ 181 w 190"/>
                    <a:gd name="T43" fmla="*/ 21 h 138"/>
                    <a:gd name="T44" fmla="*/ 181 w 190"/>
                    <a:gd name="T45" fmla="*/ 129 h 138"/>
                    <a:gd name="T46" fmla="*/ 9 w 190"/>
                    <a:gd name="T47" fmla="*/ 129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0" h="138">
                      <a:moveTo>
                        <a:pt x="190" y="12"/>
                      </a:moveTo>
                      <a:lnTo>
                        <a:pt x="190" y="12"/>
                      </a:lnTo>
                      <a:lnTo>
                        <a:pt x="190" y="0"/>
                      </a:lnTo>
                      <a:lnTo>
                        <a:pt x="0" y="0"/>
                      </a:lnTo>
                      <a:lnTo>
                        <a:pt x="0" y="12"/>
                      </a:lnTo>
                      <a:lnTo>
                        <a:pt x="0" y="12"/>
                      </a:lnTo>
                      <a:lnTo>
                        <a:pt x="0" y="138"/>
                      </a:lnTo>
                      <a:lnTo>
                        <a:pt x="190" y="138"/>
                      </a:lnTo>
                      <a:lnTo>
                        <a:pt x="190" y="12"/>
                      </a:lnTo>
                      <a:close/>
                      <a:moveTo>
                        <a:pt x="174" y="7"/>
                      </a:moveTo>
                      <a:lnTo>
                        <a:pt x="181" y="7"/>
                      </a:lnTo>
                      <a:lnTo>
                        <a:pt x="181" y="14"/>
                      </a:lnTo>
                      <a:lnTo>
                        <a:pt x="174" y="14"/>
                      </a:lnTo>
                      <a:lnTo>
                        <a:pt x="174" y="7"/>
                      </a:lnTo>
                      <a:close/>
                      <a:moveTo>
                        <a:pt x="9" y="8"/>
                      </a:moveTo>
                      <a:lnTo>
                        <a:pt x="72" y="8"/>
                      </a:lnTo>
                      <a:lnTo>
                        <a:pt x="72" y="12"/>
                      </a:lnTo>
                      <a:lnTo>
                        <a:pt x="9" y="12"/>
                      </a:lnTo>
                      <a:lnTo>
                        <a:pt x="9" y="8"/>
                      </a:lnTo>
                      <a:close/>
                      <a:moveTo>
                        <a:pt x="9" y="129"/>
                      </a:moveTo>
                      <a:lnTo>
                        <a:pt x="9" y="21"/>
                      </a:lnTo>
                      <a:lnTo>
                        <a:pt x="181" y="21"/>
                      </a:lnTo>
                      <a:lnTo>
                        <a:pt x="181" y="129"/>
                      </a:lnTo>
                      <a:lnTo>
                        <a:pt x="9" y="12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62" name="Group 61">
              <a:extLst>
                <a:ext uri="{FF2B5EF4-FFF2-40B4-BE49-F238E27FC236}">
                  <a16:creationId xmlns:a16="http://schemas.microsoft.com/office/drawing/2014/main" xmlns="" id="{282D1A20-8863-6D4C-AB90-F5345E1C6261}"/>
                </a:ext>
              </a:extLst>
            </p:cNvPr>
            <p:cNvGrpSpPr/>
            <p:nvPr/>
          </p:nvGrpSpPr>
          <p:grpSpPr>
            <a:xfrm>
              <a:off x="470982" y="1651360"/>
              <a:ext cx="2927388" cy="449301"/>
              <a:chOff x="1492501" y="1509282"/>
              <a:chExt cx="3220127" cy="494231"/>
            </a:xfrm>
          </p:grpSpPr>
          <p:sp>
            <p:nvSpPr>
              <p:cNvPr id="63" name="TextBox 62">
                <a:extLst>
                  <a:ext uri="{FF2B5EF4-FFF2-40B4-BE49-F238E27FC236}">
                    <a16:creationId xmlns:a16="http://schemas.microsoft.com/office/drawing/2014/main" xmlns="" id="{DAAE4DE6-50D9-1D42-B7F4-5CC77456E4BA}"/>
                  </a:ext>
                </a:extLst>
              </p:cNvPr>
              <p:cNvSpPr txBox="1"/>
              <p:nvPr/>
            </p:nvSpPr>
            <p:spPr>
              <a:xfrm>
                <a:off x="2359136" y="1554159"/>
                <a:ext cx="2353492" cy="449354"/>
              </a:xfrm>
              <a:prstGeom prst="rect">
                <a:avLst/>
              </a:prstGeom>
              <a:noFill/>
            </p:spPr>
            <p:txBody>
              <a:bodyPr vert="horz" wrap="square" lIns="18288" tIns="0" rIns="18288" bIns="18288" rtlCol="0">
                <a:spAutoFit/>
              </a:bodyPr>
              <a:lstStyle>
                <a:defPPr>
                  <a:defRPr lang="en-US"/>
                </a:defPPr>
                <a:lvl1pPr>
                  <a:buSzPct val="100000"/>
                  <a:defRPr sz="1000"/>
                </a:lvl1pPr>
              </a:lstStyle>
              <a:p>
                <a:r>
                  <a:rPr lang="en-US" sz="1400" dirty="0"/>
                  <a:t>Corporate IP shared externally via SharePoint</a:t>
                </a:r>
              </a:p>
            </p:txBody>
          </p:sp>
          <p:grpSp>
            <p:nvGrpSpPr>
              <p:cNvPr id="64" name="Group 63">
                <a:extLst>
                  <a:ext uri="{FF2B5EF4-FFF2-40B4-BE49-F238E27FC236}">
                    <a16:creationId xmlns:a16="http://schemas.microsoft.com/office/drawing/2014/main" xmlns="" id="{EF7A6647-EB48-6C45-BFA3-B45369ADE17C}"/>
                  </a:ext>
                </a:extLst>
              </p:cNvPr>
              <p:cNvGrpSpPr/>
              <p:nvPr/>
            </p:nvGrpSpPr>
            <p:grpSpPr>
              <a:xfrm>
                <a:off x="1492501" y="1509282"/>
                <a:ext cx="656666" cy="481368"/>
                <a:chOff x="1820659" y="1667526"/>
                <a:chExt cx="374650" cy="274637"/>
              </a:xfrm>
            </p:grpSpPr>
            <p:sp>
              <p:nvSpPr>
                <p:cNvPr id="65" name="Freeform 476">
                  <a:extLst>
                    <a:ext uri="{FF2B5EF4-FFF2-40B4-BE49-F238E27FC236}">
                      <a16:creationId xmlns:a16="http://schemas.microsoft.com/office/drawing/2014/main" xmlns="" id="{F5DA6E70-6B1C-B549-A71B-7C1CD2DA4BEF}"/>
                    </a:ext>
                  </a:extLst>
                </p:cNvPr>
                <p:cNvSpPr>
                  <a:spLocks noChangeArrowheads="1"/>
                </p:cNvSpPr>
                <p:nvPr/>
              </p:nvSpPr>
              <p:spPr bwMode="auto">
                <a:xfrm>
                  <a:off x="1830184" y="1675463"/>
                  <a:ext cx="357187" cy="257175"/>
                </a:xfrm>
                <a:custGeom>
                  <a:avLst/>
                  <a:gdLst>
                    <a:gd name="T0" fmla="*/ 409 w 992"/>
                    <a:gd name="T1" fmla="*/ 101 h 714"/>
                    <a:gd name="T2" fmla="*/ 310 w 992"/>
                    <a:gd name="T3" fmla="*/ 0 h 714"/>
                    <a:gd name="T4" fmla="*/ 0 w 992"/>
                    <a:gd name="T5" fmla="*/ 0 h 714"/>
                    <a:gd name="T6" fmla="*/ 0 w 992"/>
                    <a:gd name="T7" fmla="*/ 101 h 714"/>
                    <a:gd name="T8" fmla="*/ 0 w 992"/>
                    <a:gd name="T9" fmla="*/ 713 h 714"/>
                    <a:gd name="T10" fmla="*/ 991 w 992"/>
                    <a:gd name="T11" fmla="*/ 713 h 714"/>
                    <a:gd name="T12" fmla="*/ 991 w 992"/>
                    <a:gd name="T13" fmla="*/ 101 h 714"/>
                    <a:gd name="T14" fmla="*/ 409 w 992"/>
                    <a:gd name="T15" fmla="*/ 101 h 7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92" h="714">
                      <a:moveTo>
                        <a:pt x="409" y="101"/>
                      </a:moveTo>
                      <a:lnTo>
                        <a:pt x="310" y="0"/>
                      </a:lnTo>
                      <a:lnTo>
                        <a:pt x="0" y="0"/>
                      </a:lnTo>
                      <a:lnTo>
                        <a:pt x="0" y="101"/>
                      </a:lnTo>
                      <a:lnTo>
                        <a:pt x="0" y="713"/>
                      </a:lnTo>
                      <a:lnTo>
                        <a:pt x="991" y="713"/>
                      </a:lnTo>
                      <a:lnTo>
                        <a:pt x="991" y="101"/>
                      </a:lnTo>
                      <a:lnTo>
                        <a:pt x="409" y="101"/>
                      </a:lnTo>
                    </a:path>
                  </a:pathLst>
                </a:custGeom>
                <a:solidFill>
                  <a:srgbClr val="FFFF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6" name="Freeform 477">
                  <a:extLst>
                    <a:ext uri="{FF2B5EF4-FFF2-40B4-BE49-F238E27FC236}">
                      <a16:creationId xmlns:a16="http://schemas.microsoft.com/office/drawing/2014/main" xmlns="" id="{1AE94ED3-31F2-CC46-9F90-CC329FCAA4A6}"/>
                    </a:ext>
                  </a:extLst>
                </p:cNvPr>
                <p:cNvSpPr>
                  <a:spLocks noChangeArrowheads="1"/>
                </p:cNvSpPr>
                <p:nvPr/>
              </p:nvSpPr>
              <p:spPr bwMode="auto">
                <a:xfrm>
                  <a:off x="1830184" y="1675463"/>
                  <a:ext cx="357187" cy="257175"/>
                </a:xfrm>
                <a:custGeom>
                  <a:avLst/>
                  <a:gdLst>
                    <a:gd name="T0" fmla="*/ 409 w 992"/>
                    <a:gd name="T1" fmla="*/ 101 h 714"/>
                    <a:gd name="T2" fmla="*/ 310 w 992"/>
                    <a:gd name="T3" fmla="*/ 0 h 714"/>
                    <a:gd name="T4" fmla="*/ 0 w 992"/>
                    <a:gd name="T5" fmla="*/ 0 h 714"/>
                    <a:gd name="T6" fmla="*/ 0 w 992"/>
                    <a:gd name="T7" fmla="*/ 101 h 714"/>
                    <a:gd name="T8" fmla="*/ 0 w 992"/>
                    <a:gd name="T9" fmla="*/ 713 h 714"/>
                    <a:gd name="T10" fmla="*/ 991 w 992"/>
                    <a:gd name="T11" fmla="*/ 713 h 714"/>
                    <a:gd name="T12" fmla="*/ 991 w 992"/>
                    <a:gd name="T13" fmla="*/ 101 h 714"/>
                    <a:gd name="T14" fmla="*/ 409 w 992"/>
                    <a:gd name="T15" fmla="*/ 101 h 7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92" h="714">
                      <a:moveTo>
                        <a:pt x="409" y="101"/>
                      </a:moveTo>
                      <a:lnTo>
                        <a:pt x="310" y="0"/>
                      </a:lnTo>
                      <a:lnTo>
                        <a:pt x="0" y="0"/>
                      </a:lnTo>
                      <a:lnTo>
                        <a:pt x="0" y="101"/>
                      </a:lnTo>
                      <a:lnTo>
                        <a:pt x="0" y="713"/>
                      </a:lnTo>
                      <a:lnTo>
                        <a:pt x="991" y="713"/>
                      </a:lnTo>
                      <a:lnTo>
                        <a:pt x="991" y="101"/>
                      </a:lnTo>
                      <a:lnTo>
                        <a:pt x="409" y="101"/>
                      </a:lnTo>
                    </a:path>
                  </a:pathLst>
                </a:custGeom>
                <a:solidFill>
                  <a:srgbClr val="FFFF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7" name="Freeform 478">
                  <a:extLst>
                    <a:ext uri="{FF2B5EF4-FFF2-40B4-BE49-F238E27FC236}">
                      <a16:creationId xmlns:a16="http://schemas.microsoft.com/office/drawing/2014/main" xmlns="" id="{E14B8AD6-FD38-B040-B0E5-1A57E3ECE273}"/>
                    </a:ext>
                  </a:extLst>
                </p:cNvPr>
                <p:cNvSpPr>
                  <a:spLocks noChangeArrowheads="1"/>
                </p:cNvSpPr>
                <p:nvPr/>
              </p:nvSpPr>
              <p:spPr bwMode="auto">
                <a:xfrm>
                  <a:off x="2007984" y="1711976"/>
                  <a:ext cx="179387" cy="220662"/>
                </a:xfrm>
                <a:custGeom>
                  <a:avLst/>
                  <a:gdLst>
                    <a:gd name="T0" fmla="*/ 496 w 497"/>
                    <a:gd name="T1" fmla="*/ 0 h 613"/>
                    <a:gd name="T2" fmla="*/ 0 w 497"/>
                    <a:gd name="T3" fmla="*/ 0 h 613"/>
                    <a:gd name="T4" fmla="*/ 0 w 497"/>
                    <a:gd name="T5" fmla="*/ 612 h 613"/>
                    <a:gd name="T6" fmla="*/ 496 w 497"/>
                    <a:gd name="T7" fmla="*/ 612 h 613"/>
                    <a:gd name="T8" fmla="*/ 496 w 497"/>
                    <a:gd name="T9" fmla="*/ 0 h 613"/>
                  </a:gdLst>
                  <a:ahLst/>
                  <a:cxnLst>
                    <a:cxn ang="0">
                      <a:pos x="T0" y="T1"/>
                    </a:cxn>
                    <a:cxn ang="0">
                      <a:pos x="T2" y="T3"/>
                    </a:cxn>
                    <a:cxn ang="0">
                      <a:pos x="T4" y="T5"/>
                    </a:cxn>
                    <a:cxn ang="0">
                      <a:pos x="T6" y="T7"/>
                    </a:cxn>
                    <a:cxn ang="0">
                      <a:pos x="T8" y="T9"/>
                    </a:cxn>
                  </a:cxnLst>
                  <a:rect l="0" t="0" r="r" b="b"/>
                  <a:pathLst>
                    <a:path w="497" h="613">
                      <a:moveTo>
                        <a:pt x="496" y="0"/>
                      </a:moveTo>
                      <a:lnTo>
                        <a:pt x="0" y="0"/>
                      </a:lnTo>
                      <a:lnTo>
                        <a:pt x="0" y="612"/>
                      </a:lnTo>
                      <a:lnTo>
                        <a:pt x="496" y="612"/>
                      </a:lnTo>
                      <a:lnTo>
                        <a:pt x="496" y="0"/>
                      </a:lnTo>
                    </a:path>
                  </a:pathLst>
                </a:custGeom>
                <a:solidFill>
                  <a:srgbClr val="D9D9D9"/>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8" name="Freeform 479">
                  <a:extLst>
                    <a:ext uri="{FF2B5EF4-FFF2-40B4-BE49-F238E27FC236}">
                      <a16:creationId xmlns:a16="http://schemas.microsoft.com/office/drawing/2014/main" xmlns="" id="{B793C790-46BD-3048-826D-09D7FB9F514A}"/>
                    </a:ext>
                  </a:extLst>
                </p:cNvPr>
                <p:cNvSpPr>
                  <a:spLocks noChangeArrowheads="1"/>
                </p:cNvSpPr>
                <p:nvPr/>
              </p:nvSpPr>
              <p:spPr bwMode="auto">
                <a:xfrm>
                  <a:off x="2007984" y="1711976"/>
                  <a:ext cx="179387" cy="220662"/>
                </a:xfrm>
                <a:custGeom>
                  <a:avLst/>
                  <a:gdLst>
                    <a:gd name="T0" fmla="*/ 496 w 497"/>
                    <a:gd name="T1" fmla="*/ 0 h 613"/>
                    <a:gd name="T2" fmla="*/ 0 w 497"/>
                    <a:gd name="T3" fmla="*/ 0 h 613"/>
                    <a:gd name="T4" fmla="*/ 0 w 497"/>
                    <a:gd name="T5" fmla="*/ 612 h 613"/>
                    <a:gd name="T6" fmla="*/ 496 w 497"/>
                    <a:gd name="T7" fmla="*/ 612 h 613"/>
                    <a:gd name="T8" fmla="*/ 496 w 497"/>
                    <a:gd name="T9" fmla="*/ 0 h 613"/>
                  </a:gdLst>
                  <a:ahLst/>
                  <a:cxnLst>
                    <a:cxn ang="0">
                      <a:pos x="T0" y="T1"/>
                    </a:cxn>
                    <a:cxn ang="0">
                      <a:pos x="T2" y="T3"/>
                    </a:cxn>
                    <a:cxn ang="0">
                      <a:pos x="T4" y="T5"/>
                    </a:cxn>
                    <a:cxn ang="0">
                      <a:pos x="T6" y="T7"/>
                    </a:cxn>
                    <a:cxn ang="0">
                      <a:pos x="T8" y="T9"/>
                    </a:cxn>
                  </a:cxnLst>
                  <a:rect l="0" t="0" r="r" b="b"/>
                  <a:pathLst>
                    <a:path w="497" h="613">
                      <a:moveTo>
                        <a:pt x="496" y="0"/>
                      </a:moveTo>
                      <a:lnTo>
                        <a:pt x="0" y="0"/>
                      </a:lnTo>
                      <a:lnTo>
                        <a:pt x="0" y="612"/>
                      </a:lnTo>
                      <a:lnTo>
                        <a:pt x="496" y="612"/>
                      </a:lnTo>
                      <a:lnTo>
                        <a:pt x="496" y="0"/>
                      </a:lnTo>
                    </a:path>
                  </a:pathLst>
                </a:custGeom>
                <a:solidFill>
                  <a:srgbClr val="D9D9D9"/>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9" name="Freeform 480">
                  <a:extLst>
                    <a:ext uri="{FF2B5EF4-FFF2-40B4-BE49-F238E27FC236}">
                      <a16:creationId xmlns:a16="http://schemas.microsoft.com/office/drawing/2014/main" xmlns="" id="{9EDD4841-A4AC-0B46-9A9F-FE16CB01A890}"/>
                    </a:ext>
                  </a:extLst>
                </p:cNvPr>
                <p:cNvSpPr>
                  <a:spLocks noChangeArrowheads="1"/>
                </p:cNvSpPr>
                <p:nvPr/>
              </p:nvSpPr>
              <p:spPr bwMode="auto">
                <a:xfrm>
                  <a:off x="1820659" y="1667526"/>
                  <a:ext cx="374650" cy="274637"/>
                </a:xfrm>
                <a:custGeom>
                  <a:avLst/>
                  <a:gdLst>
                    <a:gd name="T0" fmla="*/ 446 w 1042"/>
                    <a:gd name="T1" fmla="*/ 102 h 763"/>
                    <a:gd name="T2" fmla="*/ 343 w 1042"/>
                    <a:gd name="T3" fmla="*/ 0 h 763"/>
                    <a:gd name="T4" fmla="*/ 0 w 1042"/>
                    <a:gd name="T5" fmla="*/ 0 h 763"/>
                    <a:gd name="T6" fmla="*/ 0 w 1042"/>
                    <a:gd name="T7" fmla="*/ 762 h 763"/>
                    <a:gd name="T8" fmla="*/ 1041 w 1042"/>
                    <a:gd name="T9" fmla="*/ 762 h 763"/>
                    <a:gd name="T10" fmla="*/ 1041 w 1042"/>
                    <a:gd name="T11" fmla="*/ 102 h 763"/>
                    <a:gd name="T12" fmla="*/ 446 w 1042"/>
                    <a:gd name="T13" fmla="*/ 102 h 763"/>
                    <a:gd name="T14" fmla="*/ 991 w 1042"/>
                    <a:gd name="T15" fmla="*/ 713 h 763"/>
                    <a:gd name="T16" fmla="*/ 50 w 1042"/>
                    <a:gd name="T17" fmla="*/ 713 h 763"/>
                    <a:gd name="T18" fmla="*/ 50 w 1042"/>
                    <a:gd name="T19" fmla="*/ 49 h 763"/>
                    <a:gd name="T20" fmla="*/ 322 w 1042"/>
                    <a:gd name="T21" fmla="*/ 49 h 763"/>
                    <a:gd name="T22" fmla="*/ 426 w 1042"/>
                    <a:gd name="T23" fmla="*/ 151 h 763"/>
                    <a:gd name="T24" fmla="*/ 991 w 1042"/>
                    <a:gd name="T25" fmla="*/ 151 h 763"/>
                    <a:gd name="T26" fmla="*/ 991 w 1042"/>
                    <a:gd name="T27" fmla="*/ 713 h 7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42" h="763">
                      <a:moveTo>
                        <a:pt x="446" y="102"/>
                      </a:moveTo>
                      <a:lnTo>
                        <a:pt x="343" y="0"/>
                      </a:lnTo>
                      <a:lnTo>
                        <a:pt x="0" y="0"/>
                      </a:lnTo>
                      <a:lnTo>
                        <a:pt x="0" y="762"/>
                      </a:lnTo>
                      <a:lnTo>
                        <a:pt x="1041" y="762"/>
                      </a:lnTo>
                      <a:lnTo>
                        <a:pt x="1041" y="102"/>
                      </a:lnTo>
                      <a:lnTo>
                        <a:pt x="446" y="102"/>
                      </a:lnTo>
                      <a:close/>
                      <a:moveTo>
                        <a:pt x="991" y="713"/>
                      </a:moveTo>
                      <a:lnTo>
                        <a:pt x="50" y="713"/>
                      </a:lnTo>
                      <a:lnTo>
                        <a:pt x="50" y="49"/>
                      </a:lnTo>
                      <a:lnTo>
                        <a:pt x="322" y="49"/>
                      </a:lnTo>
                      <a:lnTo>
                        <a:pt x="426" y="151"/>
                      </a:lnTo>
                      <a:lnTo>
                        <a:pt x="991" y="151"/>
                      </a:lnTo>
                      <a:lnTo>
                        <a:pt x="991" y="713"/>
                      </a:lnTo>
                      <a:close/>
                    </a:path>
                  </a:pathLst>
                </a:custGeom>
                <a:solidFill>
                  <a:schemeClr val="tx1"/>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0" name="Freeform 481">
                  <a:extLst>
                    <a:ext uri="{FF2B5EF4-FFF2-40B4-BE49-F238E27FC236}">
                      <a16:creationId xmlns:a16="http://schemas.microsoft.com/office/drawing/2014/main" xmlns="" id="{757C5A11-B8FA-0D46-A1AE-8BD23B3BEC29}"/>
                    </a:ext>
                  </a:extLst>
                </p:cNvPr>
                <p:cNvSpPr>
                  <a:spLocks noChangeArrowheads="1"/>
                </p:cNvSpPr>
                <p:nvPr/>
              </p:nvSpPr>
              <p:spPr bwMode="auto">
                <a:xfrm>
                  <a:off x="1936546" y="1748488"/>
                  <a:ext cx="142875" cy="150813"/>
                </a:xfrm>
                <a:custGeom>
                  <a:avLst/>
                  <a:gdLst>
                    <a:gd name="T0" fmla="*/ 70 w 398"/>
                    <a:gd name="T1" fmla="*/ 139 h 417"/>
                    <a:gd name="T2" fmla="*/ 70 w 398"/>
                    <a:gd name="T3" fmla="*/ 139 h 417"/>
                    <a:gd name="T4" fmla="*/ 0 w 398"/>
                    <a:gd name="T5" fmla="*/ 208 h 417"/>
                    <a:gd name="T6" fmla="*/ 70 w 398"/>
                    <a:gd name="T7" fmla="*/ 277 h 417"/>
                    <a:gd name="T8" fmla="*/ 120 w 398"/>
                    <a:gd name="T9" fmla="*/ 257 h 417"/>
                    <a:gd name="T10" fmla="*/ 256 w 398"/>
                    <a:gd name="T11" fmla="*/ 334 h 417"/>
                    <a:gd name="T12" fmla="*/ 256 w 398"/>
                    <a:gd name="T13" fmla="*/ 346 h 417"/>
                    <a:gd name="T14" fmla="*/ 327 w 398"/>
                    <a:gd name="T15" fmla="*/ 416 h 417"/>
                    <a:gd name="T16" fmla="*/ 397 w 398"/>
                    <a:gd name="T17" fmla="*/ 346 h 417"/>
                    <a:gd name="T18" fmla="*/ 327 w 398"/>
                    <a:gd name="T19" fmla="*/ 277 h 417"/>
                    <a:gd name="T20" fmla="*/ 281 w 398"/>
                    <a:gd name="T21" fmla="*/ 294 h 417"/>
                    <a:gd name="T22" fmla="*/ 137 w 398"/>
                    <a:gd name="T23" fmla="*/ 212 h 417"/>
                    <a:gd name="T24" fmla="*/ 141 w 398"/>
                    <a:gd name="T25" fmla="*/ 208 h 417"/>
                    <a:gd name="T26" fmla="*/ 137 w 398"/>
                    <a:gd name="T27" fmla="*/ 204 h 417"/>
                    <a:gd name="T28" fmla="*/ 281 w 398"/>
                    <a:gd name="T29" fmla="*/ 122 h 417"/>
                    <a:gd name="T30" fmla="*/ 327 w 398"/>
                    <a:gd name="T31" fmla="*/ 139 h 417"/>
                    <a:gd name="T32" fmla="*/ 397 w 398"/>
                    <a:gd name="T33" fmla="*/ 69 h 417"/>
                    <a:gd name="T34" fmla="*/ 327 w 398"/>
                    <a:gd name="T35" fmla="*/ 0 h 417"/>
                    <a:gd name="T36" fmla="*/ 256 w 398"/>
                    <a:gd name="T37" fmla="*/ 69 h 417"/>
                    <a:gd name="T38" fmla="*/ 256 w 398"/>
                    <a:gd name="T39" fmla="*/ 78 h 417"/>
                    <a:gd name="T40" fmla="*/ 120 w 398"/>
                    <a:gd name="T41" fmla="*/ 159 h 417"/>
                    <a:gd name="T42" fmla="*/ 70 w 398"/>
                    <a:gd name="T43" fmla="*/ 139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98" h="417">
                      <a:moveTo>
                        <a:pt x="70" y="139"/>
                      </a:moveTo>
                      <a:lnTo>
                        <a:pt x="70" y="139"/>
                      </a:lnTo>
                      <a:cubicBezTo>
                        <a:pt x="29" y="139"/>
                        <a:pt x="0" y="171"/>
                        <a:pt x="0" y="208"/>
                      </a:cubicBezTo>
                      <a:cubicBezTo>
                        <a:pt x="0" y="245"/>
                        <a:pt x="29" y="277"/>
                        <a:pt x="70" y="277"/>
                      </a:cubicBezTo>
                      <a:cubicBezTo>
                        <a:pt x="87" y="277"/>
                        <a:pt x="108" y="269"/>
                        <a:pt x="120" y="257"/>
                      </a:cubicBezTo>
                      <a:cubicBezTo>
                        <a:pt x="256" y="334"/>
                        <a:pt x="256" y="334"/>
                        <a:pt x="256" y="334"/>
                      </a:cubicBezTo>
                      <a:cubicBezTo>
                        <a:pt x="256" y="338"/>
                        <a:pt x="256" y="342"/>
                        <a:pt x="256" y="346"/>
                      </a:cubicBezTo>
                      <a:cubicBezTo>
                        <a:pt x="256" y="383"/>
                        <a:pt x="289" y="416"/>
                        <a:pt x="327" y="416"/>
                      </a:cubicBezTo>
                      <a:cubicBezTo>
                        <a:pt x="364" y="416"/>
                        <a:pt x="397" y="383"/>
                        <a:pt x="397" y="346"/>
                      </a:cubicBezTo>
                      <a:cubicBezTo>
                        <a:pt x="397" y="310"/>
                        <a:pt x="364" y="277"/>
                        <a:pt x="327" y="277"/>
                      </a:cubicBezTo>
                      <a:cubicBezTo>
                        <a:pt x="310" y="277"/>
                        <a:pt x="293" y="285"/>
                        <a:pt x="281" y="294"/>
                      </a:cubicBezTo>
                      <a:cubicBezTo>
                        <a:pt x="137" y="212"/>
                        <a:pt x="137" y="212"/>
                        <a:pt x="137" y="212"/>
                      </a:cubicBezTo>
                      <a:lnTo>
                        <a:pt x="141" y="208"/>
                      </a:lnTo>
                      <a:cubicBezTo>
                        <a:pt x="141" y="204"/>
                        <a:pt x="137" y="204"/>
                        <a:pt x="137" y="204"/>
                      </a:cubicBezTo>
                      <a:cubicBezTo>
                        <a:pt x="281" y="122"/>
                        <a:pt x="281" y="122"/>
                        <a:pt x="281" y="122"/>
                      </a:cubicBezTo>
                      <a:cubicBezTo>
                        <a:pt x="293" y="131"/>
                        <a:pt x="310" y="139"/>
                        <a:pt x="327" y="139"/>
                      </a:cubicBezTo>
                      <a:cubicBezTo>
                        <a:pt x="364" y="139"/>
                        <a:pt x="397" y="106"/>
                        <a:pt x="397" y="69"/>
                      </a:cubicBezTo>
                      <a:cubicBezTo>
                        <a:pt x="397" y="29"/>
                        <a:pt x="364" y="0"/>
                        <a:pt x="327" y="0"/>
                      </a:cubicBezTo>
                      <a:cubicBezTo>
                        <a:pt x="289" y="0"/>
                        <a:pt x="256" y="29"/>
                        <a:pt x="256" y="69"/>
                      </a:cubicBezTo>
                      <a:cubicBezTo>
                        <a:pt x="256" y="74"/>
                        <a:pt x="256" y="78"/>
                        <a:pt x="256" y="78"/>
                      </a:cubicBezTo>
                      <a:cubicBezTo>
                        <a:pt x="120" y="159"/>
                        <a:pt x="120" y="159"/>
                        <a:pt x="120" y="159"/>
                      </a:cubicBezTo>
                      <a:cubicBezTo>
                        <a:pt x="108" y="147"/>
                        <a:pt x="87" y="139"/>
                        <a:pt x="70" y="139"/>
                      </a:cubicBezTo>
                    </a:path>
                  </a:pathLst>
                </a:custGeom>
                <a:solidFill>
                  <a:schemeClr val="tx1"/>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grpSp>
        </p:grpSp>
        <p:grpSp>
          <p:nvGrpSpPr>
            <p:cNvPr id="71" name="Group 70">
              <a:extLst>
                <a:ext uri="{FF2B5EF4-FFF2-40B4-BE49-F238E27FC236}">
                  <a16:creationId xmlns:a16="http://schemas.microsoft.com/office/drawing/2014/main" xmlns="" id="{FB201FCD-F889-AC45-B4C5-37A80BA31FCA}"/>
                </a:ext>
              </a:extLst>
            </p:cNvPr>
            <p:cNvGrpSpPr/>
            <p:nvPr/>
          </p:nvGrpSpPr>
          <p:grpSpPr>
            <a:xfrm>
              <a:off x="462410" y="2260697"/>
              <a:ext cx="2920937" cy="534958"/>
              <a:chOff x="4217816" y="744205"/>
              <a:chExt cx="3213031" cy="588454"/>
            </a:xfrm>
          </p:grpSpPr>
          <p:sp>
            <p:nvSpPr>
              <p:cNvPr id="72" name="TextBox 71">
                <a:extLst>
                  <a:ext uri="{FF2B5EF4-FFF2-40B4-BE49-F238E27FC236}">
                    <a16:creationId xmlns:a16="http://schemas.microsoft.com/office/drawing/2014/main" xmlns="" id="{93B9BFEB-B31F-5F4F-8DC7-A34555FB2AE5}"/>
                  </a:ext>
                </a:extLst>
              </p:cNvPr>
              <p:cNvSpPr txBox="1"/>
              <p:nvPr/>
            </p:nvSpPr>
            <p:spPr>
              <a:xfrm>
                <a:off x="5093880" y="878700"/>
                <a:ext cx="2336967" cy="449353"/>
              </a:xfrm>
              <a:prstGeom prst="rect">
                <a:avLst/>
              </a:prstGeom>
              <a:noFill/>
            </p:spPr>
            <p:txBody>
              <a:bodyPr vert="horz" wrap="square" lIns="18288" tIns="0" rIns="18288" bIns="18288" rtlCol="0">
                <a:spAutoFit/>
              </a:bodyPr>
              <a:lstStyle>
                <a:defPPr>
                  <a:defRPr lang="en-US"/>
                </a:defPPr>
                <a:lvl1pPr>
                  <a:buSzPct val="100000"/>
                  <a:defRPr sz="1000"/>
                </a:lvl1pPr>
              </a:lstStyle>
              <a:p>
                <a:r>
                  <a:rPr lang="en-US" sz="1400" dirty="0"/>
                  <a:t>IT admin accesses exec’s OneDrive from home </a:t>
                </a:r>
              </a:p>
            </p:txBody>
          </p:sp>
          <p:grpSp>
            <p:nvGrpSpPr>
              <p:cNvPr id="73" name="Group 72">
                <a:extLst>
                  <a:ext uri="{FF2B5EF4-FFF2-40B4-BE49-F238E27FC236}">
                    <a16:creationId xmlns:a16="http://schemas.microsoft.com/office/drawing/2014/main" xmlns="" id="{5B1F32CB-42DB-EE48-9A04-EDBF6989EB8D}"/>
                  </a:ext>
                </a:extLst>
              </p:cNvPr>
              <p:cNvGrpSpPr/>
              <p:nvPr/>
            </p:nvGrpSpPr>
            <p:grpSpPr>
              <a:xfrm>
                <a:off x="4217816" y="744205"/>
                <a:ext cx="695732" cy="588454"/>
                <a:chOff x="6296037" y="4641144"/>
                <a:chExt cx="816282" cy="690416"/>
              </a:xfrm>
            </p:grpSpPr>
            <p:sp>
              <p:nvSpPr>
                <p:cNvPr id="74" name="Freeform 4058">
                  <a:extLst>
                    <a:ext uri="{FF2B5EF4-FFF2-40B4-BE49-F238E27FC236}">
                      <a16:creationId xmlns:a16="http://schemas.microsoft.com/office/drawing/2014/main" xmlns="" id="{95002531-3FF3-1342-B841-CE3E64398CCC}"/>
                    </a:ext>
                  </a:extLst>
                </p:cNvPr>
                <p:cNvSpPr>
                  <a:spLocks noEditPoints="1"/>
                </p:cNvSpPr>
                <p:nvPr/>
              </p:nvSpPr>
              <p:spPr bwMode="auto">
                <a:xfrm>
                  <a:off x="6701402" y="4688035"/>
                  <a:ext cx="280115" cy="608973"/>
                </a:xfrm>
                <a:custGeom>
                  <a:avLst/>
                  <a:gdLst>
                    <a:gd name="T0" fmla="*/ 15 w 454"/>
                    <a:gd name="T1" fmla="*/ 5 h 987"/>
                    <a:gd name="T2" fmla="*/ 5 w 454"/>
                    <a:gd name="T3" fmla="*/ 0 h 987"/>
                    <a:gd name="T4" fmla="*/ 0 w 454"/>
                    <a:gd name="T5" fmla="*/ 0 h 987"/>
                    <a:gd name="T6" fmla="*/ 0 w 454"/>
                    <a:gd name="T7" fmla="*/ 461 h 987"/>
                    <a:gd name="T8" fmla="*/ 80 w 454"/>
                    <a:gd name="T9" fmla="*/ 461 h 987"/>
                    <a:gd name="T10" fmla="*/ 80 w 454"/>
                    <a:gd name="T11" fmla="*/ 537 h 987"/>
                    <a:gd name="T12" fmla="*/ 80 w 454"/>
                    <a:gd name="T13" fmla="*/ 607 h 987"/>
                    <a:gd name="T14" fmla="*/ 0 w 454"/>
                    <a:gd name="T15" fmla="*/ 607 h 987"/>
                    <a:gd name="T16" fmla="*/ 0 w 454"/>
                    <a:gd name="T17" fmla="*/ 668 h 987"/>
                    <a:gd name="T18" fmla="*/ 70 w 454"/>
                    <a:gd name="T19" fmla="*/ 668 h 987"/>
                    <a:gd name="T20" fmla="*/ 70 w 454"/>
                    <a:gd name="T21" fmla="*/ 810 h 987"/>
                    <a:gd name="T22" fmla="*/ 0 w 454"/>
                    <a:gd name="T23" fmla="*/ 810 h 987"/>
                    <a:gd name="T24" fmla="*/ 0 w 454"/>
                    <a:gd name="T25" fmla="*/ 987 h 987"/>
                    <a:gd name="T26" fmla="*/ 15 w 454"/>
                    <a:gd name="T27" fmla="*/ 987 h 987"/>
                    <a:gd name="T28" fmla="*/ 454 w 454"/>
                    <a:gd name="T29" fmla="*/ 987 h 987"/>
                    <a:gd name="T30" fmla="*/ 454 w 454"/>
                    <a:gd name="T31" fmla="*/ 537 h 987"/>
                    <a:gd name="T32" fmla="*/ 454 w 454"/>
                    <a:gd name="T33" fmla="*/ 334 h 987"/>
                    <a:gd name="T34" fmla="*/ 15 w 454"/>
                    <a:gd name="T35" fmla="*/ 5 h 987"/>
                    <a:gd name="T36" fmla="*/ 328 w 454"/>
                    <a:gd name="T37" fmla="*/ 810 h 987"/>
                    <a:gd name="T38" fmla="*/ 181 w 454"/>
                    <a:gd name="T39" fmla="*/ 810 h 987"/>
                    <a:gd name="T40" fmla="*/ 181 w 454"/>
                    <a:gd name="T41" fmla="*/ 668 h 987"/>
                    <a:gd name="T42" fmla="*/ 328 w 454"/>
                    <a:gd name="T43" fmla="*/ 668 h 987"/>
                    <a:gd name="T44" fmla="*/ 328 w 454"/>
                    <a:gd name="T45" fmla="*/ 810 h 987"/>
                    <a:gd name="T46" fmla="*/ 328 w 454"/>
                    <a:gd name="T47" fmla="*/ 607 h 987"/>
                    <a:gd name="T48" fmla="*/ 181 w 454"/>
                    <a:gd name="T49" fmla="*/ 607 h 987"/>
                    <a:gd name="T50" fmla="*/ 181 w 454"/>
                    <a:gd name="T51" fmla="*/ 537 h 987"/>
                    <a:gd name="T52" fmla="*/ 181 w 454"/>
                    <a:gd name="T53" fmla="*/ 461 h 987"/>
                    <a:gd name="T54" fmla="*/ 328 w 454"/>
                    <a:gd name="T55" fmla="*/ 461 h 987"/>
                    <a:gd name="T56" fmla="*/ 328 w 454"/>
                    <a:gd name="T57" fmla="*/ 537 h 987"/>
                    <a:gd name="T58" fmla="*/ 328 w 454"/>
                    <a:gd name="T59" fmla="*/ 607 h 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54" h="987">
                      <a:moveTo>
                        <a:pt x="15" y="5"/>
                      </a:moveTo>
                      <a:lnTo>
                        <a:pt x="5" y="0"/>
                      </a:lnTo>
                      <a:lnTo>
                        <a:pt x="0" y="0"/>
                      </a:lnTo>
                      <a:lnTo>
                        <a:pt x="0" y="461"/>
                      </a:lnTo>
                      <a:lnTo>
                        <a:pt x="80" y="461"/>
                      </a:lnTo>
                      <a:lnTo>
                        <a:pt x="80" y="537"/>
                      </a:lnTo>
                      <a:lnTo>
                        <a:pt x="80" y="607"/>
                      </a:lnTo>
                      <a:lnTo>
                        <a:pt x="0" y="607"/>
                      </a:lnTo>
                      <a:lnTo>
                        <a:pt x="0" y="668"/>
                      </a:lnTo>
                      <a:lnTo>
                        <a:pt x="70" y="668"/>
                      </a:lnTo>
                      <a:lnTo>
                        <a:pt x="70" y="810"/>
                      </a:lnTo>
                      <a:lnTo>
                        <a:pt x="0" y="810"/>
                      </a:lnTo>
                      <a:lnTo>
                        <a:pt x="0" y="987"/>
                      </a:lnTo>
                      <a:lnTo>
                        <a:pt x="15" y="987"/>
                      </a:lnTo>
                      <a:lnTo>
                        <a:pt x="454" y="987"/>
                      </a:lnTo>
                      <a:lnTo>
                        <a:pt x="454" y="537"/>
                      </a:lnTo>
                      <a:lnTo>
                        <a:pt x="454" y="334"/>
                      </a:lnTo>
                      <a:lnTo>
                        <a:pt x="15" y="5"/>
                      </a:lnTo>
                      <a:close/>
                      <a:moveTo>
                        <a:pt x="328" y="810"/>
                      </a:moveTo>
                      <a:lnTo>
                        <a:pt x="181" y="810"/>
                      </a:lnTo>
                      <a:lnTo>
                        <a:pt x="181" y="668"/>
                      </a:lnTo>
                      <a:lnTo>
                        <a:pt x="328" y="668"/>
                      </a:lnTo>
                      <a:lnTo>
                        <a:pt x="328" y="810"/>
                      </a:lnTo>
                      <a:close/>
                      <a:moveTo>
                        <a:pt x="328" y="607"/>
                      </a:moveTo>
                      <a:lnTo>
                        <a:pt x="181" y="607"/>
                      </a:lnTo>
                      <a:lnTo>
                        <a:pt x="181" y="537"/>
                      </a:lnTo>
                      <a:lnTo>
                        <a:pt x="181" y="461"/>
                      </a:lnTo>
                      <a:lnTo>
                        <a:pt x="328" y="461"/>
                      </a:lnTo>
                      <a:lnTo>
                        <a:pt x="328" y="537"/>
                      </a:lnTo>
                      <a:lnTo>
                        <a:pt x="328" y="607"/>
                      </a:lnTo>
                      <a:close/>
                    </a:path>
                  </a:pathLst>
                </a:custGeom>
                <a:solidFill>
                  <a:schemeClr val="bg1">
                    <a:lumMod val="8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5" name="Freeform 4059">
                  <a:extLst>
                    <a:ext uri="{FF2B5EF4-FFF2-40B4-BE49-F238E27FC236}">
                      <a16:creationId xmlns:a16="http://schemas.microsoft.com/office/drawing/2014/main" xmlns="" id="{87A798A2-4EC3-BE40-8429-1B9EB8986FFA}"/>
                    </a:ext>
                  </a:extLst>
                </p:cNvPr>
                <p:cNvSpPr>
                  <a:spLocks noEditPoints="1"/>
                </p:cNvSpPr>
                <p:nvPr/>
              </p:nvSpPr>
              <p:spPr bwMode="auto">
                <a:xfrm>
                  <a:off x="6426840" y="4688035"/>
                  <a:ext cx="274562" cy="608973"/>
                </a:xfrm>
                <a:custGeom>
                  <a:avLst/>
                  <a:gdLst>
                    <a:gd name="T0" fmla="*/ 384 w 445"/>
                    <a:gd name="T1" fmla="*/ 461 h 987"/>
                    <a:gd name="T2" fmla="*/ 445 w 445"/>
                    <a:gd name="T3" fmla="*/ 461 h 987"/>
                    <a:gd name="T4" fmla="*/ 445 w 445"/>
                    <a:gd name="T5" fmla="*/ 0 h 987"/>
                    <a:gd name="T6" fmla="*/ 0 w 445"/>
                    <a:gd name="T7" fmla="*/ 344 h 987"/>
                    <a:gd name="T8" fmla="*/ 0 w 445"/>
                    <a:gd name="T9" fmla="*/ 537 h 987"/>
                    <a:gd name="T10" fmla="*/ 0 w 445"/>
                    <a:gd name="T11" fmla="*/ 987 h 987"/>
                    <a:gd name="T12" fmla="*/ 445 w 445"/>
                    <a:gd name="T13" fmla="*/ 987 h 987"/>
                    <a:gd name="T14" fmla="*/ 445 w 445"/>
                    <a:gd name="T15" fmla="*/ 810 h 987"/>
                    <a:gd name="T16" fmla="*/ 374 w 445"/>
                    <a:gd name="T17" fmla="*/ 810 h 987"/>
                    <a:gd name="T18" fmla="*/ 374 w 445"/>
                    <a:gd name="T19" fmla="*/ 668 h 987"/>
                    <a:gd name="T20" fmla="*/ 445 w 445"/>
                    <a:gd name="T21" fmla="*/ 668 h 987"/>
                    <a:gd name="T22" fmla="*/ 445 w 445"/>
                    <a:gd name="T23" fmla="*/ 607 h 987"/>
                    <a:gd name="T24" fmla="*/ 384 w 445"/>
                    <a:gd name="T25" fmla="*/ 607 h 987"/>
                    <a:gd name="T26" fmla="*/ 384 w 445"/>
                    <a:gd name="T27" fmla="*/ 537 h 987"/>
                    <a:gd name="T28" fmla="*/ 384 w 445"/>
                    <a:gd name="T29" fmla="*/ 461 h 987"/>
                    <a:gd name="T30" fmla="*/ 283 w 445"/>
                    <a:gd name="T31" fmla="*/ 810 h 987"/>
                    <a:gd name="T32" fmla="*/ 142 w 445"/>
                    <a:gd name="T33" fmla="*/ 810 h 987"/>
                    <a:gd name="T34" fmla="*/ 142 w 445"/>
                    <a:gd name="T35" fmla="*/ 668 h 987"/>
                    <a:gd name="T36" fmla="*/ 283 w 445"/>
                    <a:gd name="T37" fmla="*/ 668 h 987"/>
                    <a:gd name="T38" fmla="*/ 283 w 445"/>
                    <a:gd name="T39" fmla="*/ 810 h 987"/>
                    <a:gd name="T40" fmla="*/ 283 w 445"/>
                    <a:gd name="T41" fmla="*/ 607 h 987"/>
                    <a:gd name="T42" fmla="*/ 142 w 445"/>
                    <a:gd name="T43" fmla="*/ 607 h 987"/>
                    <a:gd name="T44" fmla="*/ 142 w 445"/>
                    <a:gd name="T45" fmla="*/ 537 h 987"/>
                    <a:gd name="T46" fmla="*/ 142 w 445"/>
                    <a:gd name="T47" fmla="*/ 461 h 987"/>
                    <a:gd name="T48" fmla="*/ 283 w 445"/>
                    <a:gd name="T49" fmla="*/ 461 h 987"/>
                    <a:gd name="T50" fmla="*/ 283 w 445"/>
                    <a:gd name="T51" fmla="*/ 537 h 987"/>
                    <a:gd name="T52" fmla="*/ 283 w 445"/>
                    <a:gd name="T53" fmla="*/ 607 h 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45" h="987">
                      <a:moveTo>
                        <a:pt x="384" y="461"/>
                      </a:moveTo>
                      <a:lnTo>
                        <a:pt x="445" y="461"/>
                      </a:lnTo>
                      <a:lnTo>
                        <a:pt x="445" y="0"/>
                      </a:lnTo>
                      <a:lnTo>
                        <a:pt x="0" y="344"/>
                      </a:lnTo>
                      <a:lnTo>
                        <a:pt x="0" y="537"/>
                      </a:lnTo>
                      <a:lnTo>
                        <a:pt x="0" y="987"/>
                      </a:lnTo>
                      <a:lnTo>
                        <a:pt x="445" y="987"/>
                      </a:lnTo>
                      <a:lnTo>
                        <a:pt x="445" y="810"/>
                      </a:lnTo>
                      <a:lnTo>
                        <a:pt x="374" y="810"/>
                      </a:lnTo>
                      <a:lnTo>
                        <a:pt x="374" y="668"/>
                      </a:lnTo>
                      <a:lnTo>
                        <a:pt x="445" y="668"/>
                      </a:lnTo>
                      <a:lnTo>
                        <a:pt x="445" y="607"/>
                      </a:lnTo>
                      <a:lnTo>
                        <a:pt x="384" y="607"/>
                      </a:lnTo>
                      <a:lnTo>
                        <a:pt x="384" y="537"/>
                      </a:lnTo>
                      <a:lnTo>
                        <a:pt x="384" y="461"/>
                      </a:lnTo>
                      <a:close/>
                      <a:moveTo>
                        <a:pt x="283" y="810"/>
                      </a:moveTo>
                      <a:lnTo>
                        <a:pt x="142" y="810"/>
                      </a:lnTo>
                      <a:lnTo>
                        <a:pt x="142" y="668"/>
                      </a:lnTo>
                      <a:lnTo>
                        <a:pt x="283" y="668"/>
                      </a:lnTo>
                      <a:lnTo>
                        <a:pt x="283" y="810"/>
                      </a:lnTo>
                      <a:close/>
                      <a:moveTo>
                        <a:pt x="283" y="607"/>
                      </a:moveTo>
                      <a:lnTo>
                        <a:pt x="142" y="607"/>
                      </a:lnTo>
                      <a:lnTo>
                        <a:pt x="142" y="537"/>
                      </a:lnTo>
                      <a:lnTo>
                        <a:pt x="142" y="461"/>
                      </a:lnTo>
                      <a:lnTo>
                        <a:pt x="283" y="461"/>
                      </a:lnTo>
                      <a:lnTo>
                        <a:pt x="283" y="537"/>
                      </a:lnTo>
                      <a:lnTo>
                        <a:pt x="283" y="6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6" name="Freeform 4060">
                  <a:extLst>
                    <a:ext uri="{FF2B5EF4-FFF2-40B4-BE49-F238E27FC236}">
                      <a16:creationId xmlns:a16="http://schemas.microsoft.com/office/drawing/2014/main" xmlns="" id="{931C6899-47F7-F840-B474-3CAA8D2820BE}"/>
                    </a:ext>
                  </a:extLst>
                </p:cNvPr>
                <p:cNvSpPr>
                  <a:spLocks noEditPoints="1"/>
                </p:cNvSpPr>
                <p:nvPr/>
              </p:nvSpPr>
              <p:spPr bwMode="auto">
                <a:xfrm>
                  <a:off x="6296037" y="4641144"/>
                  <a:ext cx="816282" cy="690416"/>
                </a:xfrm>
                <a:custGeom>
                  <a:avLst/>
                  <a:gdLst>
                    <a:gd name="T0" fmla="*/ 662 w 1323"/>
                    <a:gd name="T1" fmla="*/ 0 h 1119"/>
                    <a:gd name="T2" fmla="*/ 657 w 1323"/>
                    <a:gd name="T3" fmla="*/ 0 h 1119"/>
                    <a:gd name="T4" fmla="*/ 0 w 1323"/>
                    <a:gd name="T5" fmla="*/ 506 h 1119"/>
                    <a:gd name="T6" fmla="*/ 36 w 1323"/>
                    <a:gd name="T7" fmla="*/ 552 h 1119"/>
                    <a:gd name="T8" fmla="*/ 152 w 1323"/>
                    <a:gd name="T9" fmla="*/ 466 h 1119"/>
                    <a:gd name="T10" fmla="*/ 152 w 1323"/>
                    <a:gd name="T11" fmla="*/ 613 h 1119"/>
                    <a:gd name="T12" fmla="*/ 152 w 1323"/>
                    <a:gd name="T13" fmla="*/ 1119 h 1119"/>
                    <a:gd name="T14" fmla="*/ 657 w 1323"/>
                    <a:gd name="T15" fmla="*/ 1119 h 1119"/>
                    <a:gd name="T16" fmla="*/ 1172 w 1323"/>
                    <a:gd name="T17" fmla="*/ 1119 h 1119"/>
                    <a:gd name="T18" fmla="*/ 1172 w 1323"/>
                    <a:gd name="T19" fmla="*/ 613 h 1119"/>
                    <a:gd name="T20" fmla="*/ 1172 w 1323"/>
                    <a:gd name="T21" fmla="*/ 456 h 1119"/>
                    <a:gd name="T22" fmla="*/ 1288 w 1323"/>
                    <a:gd name="T23" fmla="*/ 542 h 1119"/>
                    <a:gd name="T24" fmla="*/ 1323 w 1323"/>
                    <a:gd name="T25" fmla="*/ 491 h 1119"/>
                    <a:gd name="T26" fmla="*/ 662 w 1323"/>
                    <a:gd name="T27" fmla="*/ 0 h 1119"/>
                    <a:gd name="T28" fmla="*/ 1111 w 1323"/>
                    <a:gd name="T29" fmla="*/ 1063 h 1119"/>
                    <a:gd name="T30" fmla="*/ 672 w 1323"/>
                    <a:gd name="T31" fmla="*/ 1063 h 1119"/>
                    <a:gd name="T32" fmla="*/ 657 w 1323"/>
                    <a:gd name="T33" fmla="*/ 1063 h 1119"/>
                    <a:gd name="T34" fmla="*/ 212 w 1323"/>
                    <a:gd name="T35" fmla="*/ 1063 h 1119"/>
                    <a:gd name="T36" fmla="*/ 212 w 1323"/>
                    <a:gd name="T37" fmla="*/ 613 h 1119"/>
                    <a:gd name="T38" fmla="*/ 212 w 1323"/>
                    <a:gd name="T39" fmla="*/ 420 h 1119"/>
                    <a:gd name="T40" fmla="*/ 657 w 1323"/>
                    <a:gd name="T41" fmla="*/ 76 h 1119"/>
                    <a:gd name="T42" fmla="*/ 662 w 1323"/>
                    <a:gd name="T43" fmla="*/ 76 h 1119"/>
                    <a:gd name="T44" fmla="*/ 672 w 1323"/>
                    <a:gd name="T45" fmla="*/ 81 h 1119"/>
                    <a:gd name="T46" fmla="*/ 1111 w 1323"/>
                    <a:gd name="T47" fmla="*/ 410 h 1119"/>
                    <a:gd name="T48" fmla="*/ 1111 w 1323"/>
                    <a:gd name="T49" fmla="*/ 613 h 1119"/>
                    <a:gd name="T50" fmla="*/ 1111 w 1323"/>
                    <a:gd name="T51" fmla="*/ 1063 h 1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23" h="1119">
                      <a:moveTo>
                        <a:pt x="662" y="0"/>
                      </a:moveTo>
                      <a:lnTo>
                        <a:pt x="657" y="0"/>
                      </a:lnTo>
                      <a:lnTo>
                        <a:pt x="0" y="506"/>
                      </a:lnTo>
                      <a:lnTo>
                        <a:pt x="36" y="552"/>
                      </a:lnTo>
                      <a:lnTo>
                        <a:pt x="152" y="466"/>
                      </a:lnTo>
                      <a:lnTo>
                        <a:pt x="152" y="613"/>
                      </a:lnTo>
                      <a:lnTo>
                        <a:pt x="152" y="1119"/>
                      </a:lnTo>
                      <a:lnTo>
                        <a:pt x="657" y="1119"/>
                      </a:lnTo>
                      <a:lnTo>
                        <a:pt x="1172" y="1119"/>
                      </a:lnTo>
                      <a:lnTo>
                        <a:pt x="1172" y="613"/>
                      </a:lnTo>
                      <a:lnTo>
                        <a:pt x="1172" y="456"/>
                      </a:lnTo>
                      <a:lnTo>
                        <a:pt x="1288" y="542"/>
                      </a:lnTo>
                      <a:lnTo>
                        <a:pt x="1323" y="491"/>
                      </a:lnTo>
                      <a:lnTo>
                        <a:pt x="662" y="0"/>
                      </a:lnTo>
                      <a:close/>
                      <a:moveTo>
                        <a:pt x="1111" y="1063"/>
                      </a:moveTo>
                      <a:lnTo>
                        <a:pt x="672" y="1063"/>
                      </a:lnTo>
                      <a:lnTo>
                        <a:pt x="657" y="1063"/>
                      </a:lnTo>
                      <a:lnTo>
                        <a:pt x="212" y="1063"/>
                      </a:lnTo>
                      <a:lnTo>
                        <a:pt x="212" y="613"/>
                      </a:lnTo>
                      <a:lnTo>
                        <a:pt x="212" y="420"/>
                      </a:lnTo>
                      <a:lnTo>
                        <a:pt x="657" y="76"/>
                      </a:lnTo>
                      <a:lnTo>
                        <a:pt x="662" y="76"/>
                      </a:lnTo>
                      <a:lnTo>
                        <a:pt x="672" y="81"/>
                      </a:lnTo>
                      <a:lnTo>
                        <a:pt x="1111" y="410"/>
                      </a:lnTo>
                      <a:lnTo>
                        <a:pt x="1111" y="613"/>
                      </a:lnTo>
                      <a:lnTo>
                        <a:pt x="1111" y="1063"/>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7" name="Rectangle 4061">
                  <a:extLst>
                    <a:ext uri="{FF2B5EF4-FFF2-40B4-BE49-F238E27FC236}">
                      <a16:creationId xmlns:a16="http://schemas.microsoft.com/office/drawing/2014/main" xmlns="" id="{19FC6B32-B42A-B843-9E90-DD049E447672}"/>
                    </a:ext>
                  </a:extLst>
                </p:cNvPr>
                <p:cNvSpPr>
                  <a:spLocks noChangeArrowheads="1"/>
                </p:cNvSpPr>
                <p:nvPr/>
              </p:nvSpPr>
              <p:spPr bwMode="auto">
                <a:xfrm>
                  <a:off x="6514453" y="5019361"/>
                  <a:ext cx="86996" cy="4319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8" name="Rectangle 4062">
                  <a:extLst>
                    <a:ext uri="{FF2B5EF4-FFF2-40B4-BE49-F238E27FC236}">
                      <a16:creationId xmlns:a16="http://schemas.microsoft.com/office/drawing/2014/main" xmlns="" id="{CB17148D-F09F-3049-B7D8-9952F58BEEAA}"/>
                    </a:ext>
                  </a:extLst>
                </p:cNvPr>
                <p:cNvSpPr>
                  <a:spLocks noChangeArrowheads="1"/>
                </p:cNvSpPr>
                <p:nvPr/>
              </p:nvSpPr>
              <p:spPr bwMode="auto">
                <a:xfrm>
                  <a:off x="6514453" y="4972469"/>
                  <a:ext cx="86996" cy="46891"/>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9" name="Rectangle 4063">
                  <a:extLst>
                    <a:ext uri="{FF2B5EF4-FFF2-40B4-BE49-F238E27FC236}">
                      <a16:creationId xmlns:a16="http://schemas.microsoft.com/office/drawing/2014/main" xmlns="" id="{B3F4144B-9DC5-E045-B659-CB86ADE5ECAC}"/>
                    </a:ext>
                  </a:extLst>
                </p:cNvPr>
                <p:cNvSpPr>
                  <a:spLocks noChangeArrowheads="1"/>
                </p:cNvSpPr>
                <p:nvPr/>
              </p:nvSpPr>
              <p:spPr bwMode="auto">
                <a:xfrm>
                  <a:off x="6514453" y="5100187"/>
                  <a:ext cx="86996" cy="8761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0" name="Rectangle 4064">
                  <a:extLst>
                    <a:ext uri="{FF2B5EF4-FFF2-40B4-BE49-F238E27FC236}">
                      <a16:creationId xmlns:a16="http://schemas.microsoft.com/office/drawing/2014/main" xmlns="" id="{1FD7A203-4473-024D-BD59-C801D8A4630A}"/>
                    </a:ext>
                  </a:extLst>
                </p:cNvPr>
                <p:cNvSpPr>
                  <a:spLocks noChangeArrowheads="1"/>
                </p:cNvSpPr>
                <p:nvPr/>
              </p:nvSpPr>
              <p:spPr bwMode="auto">
                <a:xfrm>
                  <a:off x="6813078" y="5019361"/>
                  <a:ext cx="90698" cy="4319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1" name="Rectangle 4065">
                  <a:extLst>
                    <a:ext uri="{FF2B5EF4-FFF2-40B4-BE49-F238E27FC236}">
                      <a16:creationId xmlns:a16="http://schemas.microsoft.com/office/drawing/2014/main" xmlns="" id="{36A92E0B-293A-AC4F-8DFA-EAA641B7320F}"/>
                    </a:ext>
                  </a:extLst>
                </p:cNvPr>
                <p:cNvSpPr>
                  <a:spLocks noChangeArrowheads="1"/>
                </p:cNvSpPr>
                <p:nvPr/>
              </p:nvSpPr>
              <p:spPr bwMode="auto">
                <a:xfrm>
                  <a:off x="6813078" y="4972469"/>
                  <a:ext cx="90698" cy="46891"/>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2" name="Freeform 4066">
                  <a:extLst>
                    <a:ext uri="{FF2B5EF4-FFF2-40B4-BE49-F238E27FC236}">
                      <a16:creationId xmlns:a16="http://schemas.microsoft.com/office/drawing/2014/main" xmlns="" id="{57ECBACD-F7AA-FE43-9F1D-D3D72D8FA252}"/>
                    </a:ext>
                  </a:extLst>
                </p:cNvPr>
                <p:cNvSpPr>
                  <a:spLocks/>
                </p:cNvSpPr>
                <p:nvPr/>
              </p:nvSpPr>
              <p:spPr bwMode="auto">
                <a:xfrm>
                  <a:off x="6701402" y="4972469"/>
                  <a:ext cx="49359" cy="90081"/>
                </a:xfrm>
                <a:custGeom>
                  <a:avLst/>
                  <a:gdLst>
                    <a:gd name="T0" fmla="*/ 0 w 80"/>
                    <a:gd name="T1" fmla="*/ 0 h 146"/>
                    <a:gd name="T2" fmla="*/ 0 w 80"/>
                    <a:gd name="T3" fmla="*/ 76 h 146"/>
                    <a:gd name="T4" fmla="*/ 0 w 80"/>
                    <a:gd name="T5" fmla="*/ 146 h 146"/>
                    <a:gd name="T6" fmla="*/ 80 w 80"/>
                    <a:gd name="T7" fmla="*/ 146 h 146"/>
                    <a:gd name="T8" fmla="*/ 80 w 80"/>
                    <a:gd name="T9" fmla="*/ 76 h 146"/>
                    <a:gd name="T10" fmla="*/ 80 w 80"/>
                    <a:gd name="T11" fmla="*/ 0 h 146"/>
                    <a:gd name="T12" fmla="*/ 0 w 80"/>
                    <a:gd name="T13" fmla="*/ 0 h 146"/>
                  </a:gdLst>
                  <a:ahLst/>
                  <a:cxnLst>
                    <a:cxn ang="0">
                      <a:pos x="T0" y="T1"/>
                    </a:cxn>
                    <a:cxn ang="0">
                      <a:pos x="T2" y="T3"/>
                    </a:cxn>
                    <a:cxn ang="0">
                      <a:pos x="T4" y="T5"/>
                    </a:cxn>
                    <a:cxn ang="0">
                      <a:pos x="T6" y="T7"/>
                    </a:cxn>
                    <a:cxn ang="0">
                      <a:pos x="T8" y="T9"/>
                    </a:cxn>
                    <a:cxn ang="0">
                      <a:pos x="T10" y="T11"/>
                    </a:cxn>
                    <a:cxn ang="0">
                      <a:pos x="T12" y="T13"/>
                    </a:cxn>
                  </a:cxnLst>
                  <a:rect l="0" t="0" r="r" b="b"/>
                  <a:pathLst>
                    <a:path w="80" h="146">
                      <a:moveTo>
                        <a:pt x="0" y="0"/>
                      </a:moveTo>
                      <a:lnTo>
                        <a:pt x="0" y="76"/>
                      </a:lnTo>
                      <a:lnTo>
                        <a:pt x="0" y="146"/>
                      </a:lnTo>
                      <a:lnTo>
                        <a:pt x="80" y="146"/>
                      </a:lnTo>
                      <a:lnTo>
                        <a:pt x="80" y="76"/>
                      </a:lnTo>
                      <a:lnTo>
                        <a:pt x="80" y="0"/>
                      </a:lnTo>
                      <a:lnTo>
                        <a:pt x="0"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3" name="Freeform 4067">
                  <a:extLst>
                    <a:ext uri="{FF2B5EF4-FFF2-40B4-BE49-F238E27FC236}">
                      <a16:creationId xmlns:a16="http://schemas.microsoft.com/office/drawing/2014/main" xmlns="" id="{91A527C3-1769-674F-AA18-E62699D88BF1}"/>
                    </a:ext>
                  </a:extLst>
                </p:cNvPr>
                <p:cNvSpPr>
                  <a:spLocks/>
                </p:cNvSpPr>
                <p:nvPr/>
              </p:nvSpPr>
              <p:spPr bwMode="auto">
                <a:xfrm>
                  <a:off x="6663765" y="4972469"/>
                  <a:ext cx="37637" cy="90081"/>
                </a:xfrm>
                <a:custGeom>
                  <a:avLst/>
                  <a:gdLst>
                    <a:gd name="T0" fmla="*/ 0 w 61"/>
                    <a:gd name="T1" fmla="*/ 0 h 146"/>
                    <a:gd name="T2" fmla="*/ 0 w 61"/>
                    <a:gd name="T3" fmla="*/ 76 h 146"/>
                    <a:gd name="T4" fmla="*/ 0 w 61"/>
                    <a:gd name="T5" fmla="*/ 146 h 146"/>
                    <a:gd name="T6" fmla="*/ 61 w 61"/>
                    <a:gd name="T7" fmla="*/ 146 h 146"/>
                    <a:gd name="T8" fmla="*/ 61 w 61"/>
                    <a:gd name="T9" fmla="*/ 76 h 146"/>
                    <a:gd name="T10" fmla="*/ 61 w 61"/>
                    <a:gd name="T11" fmla="*/ 0 h 146"/>
                    <a:gd name="T12" fmla="*/ 0 w 61"/>
                    <a:gd name="T13" fmla="*/ 0 h 146"/>
                  </a:gdLst>
                  <a:ahLst/>
                  <a:cxnLst>
                    <a:cxn ang="0">
                      <a:pos x="T0" y="T1"/>
                    </a:cxn>
                    <a:cxn ang="0">
                      <a:pos x="T2" y="T3"/>
                    </a:cxn>
                    <a:cxn ang="0">
                      <a:pos x="T4" y="T5"/>
                    </a:cxn>
                    <a:cxn ang="0">
                      <a:pos x="T6" y="T7"/>
                    </a:cxn>
                    <a:cxn ang="0">
                      <a:pos x="T8" y="T9"/>
                    </a:cxn>
                    <a:cxn ang="0">
                      <a:pos x="T10" y="T11"/>
                    </a:cxn>
                    <a:cxn ang="0">
                      <a:pos x="T12" y="T13"/>
                    </a:cxn>
                  </a:cxnLst>
                  <a:rect l="0" t="0" r="r" b="b"/>
                  <a:pathLst>
                    <a:path w="61" h="146">
                      <a:moveTo>
                        <a:pt x="0" y="0"/>
                      </a:moveTo>
                      <a:lnTo>
                        <a:pt x="0" y="76"/>
                      </a:lnTo>
                      <a:lnTo>
                        <a:pt x="0" y="146"/>
                      </a:lnTo>
                      <a:lnTo>
                        <a:pt x="61" y="146"/>
                      </a:lnTo>
                      <a:lnTo>
                        <a:pt x="61" y="76"/>
                      </a:lnTo>
                      <a:lnTo>
                        <a:pt x="61" y="0"/>
                      </a:lnTo>
                      <a:lnTo>
                        <a:pt x="0"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4" name="Rectangle 4068">
                  <a:extLst>
                    <a:ext uri="{FF2B5EF4-FFF2-40B4-BE49-F238E27FC236}">
                      <a16:creationId xmlns:a16="http://schemas.microsoft.com/office/drawing/2014/main" xmlns="" id="{B9F1A808-0FFA-064A-AB97-B9588022A904}"/>
                    </a:ext>
                  </a:extLst>
                </p:cNvPr>
                <p:cNvSpPr>
                  <a:spLocks noChangeArrowheads="1"/>
                </p:cNvSpPr>
                <p:nvPr/>
              </p:nvSpPr>
              <p:spPr bwMode="auto">
                <a:xfrm>
                  <a:off x="6813078" y="5100187"/>
                  <a:ext cx="90698" cy="8761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5" name="Rectangle 4069">
                  <a:extLst>
                    <a:ext uri="{FF2B5EF4-FFF2-40B4-BE49-F238E27FC236}">
                      <a16:creationId xmlns:a16="http://schemas.microsoft.com/office/drawing/2014/main" xmlns="" id="{B4DDC240-E87E-4A46-BD8D-E8C4928714A0}"/>
                    </a:ext>
                  </a:extLst>
                </p:cNvPr>
                <p:cNvSpPr>
                  <a:spLocks noChangeArrowheads="1"/>
                </p:cNvSpPr>
                <p:nvPr/>
              </p:nvSpPr>
              <p:spPr bwMode="auto">
                <a:xfrm>
                  <a:off x="6701402" y="5100187"/>
                  <a:ext cx="43190" cy="8761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6" name="Rectangle 4070">
                  <a:extLst>
                    <a:ext uri="{FF2B5EF4-FFF2-40B4-BE49-F238E27FC236}">
                      <a16:creationId xmlns:a16="http://schemas.microsoft.com/office/drawing/2014/main" xmlns="" id="{21E3AFA7-3AB5-F443-B5B0-8F553864E7B8}"/>
                    </a:ext>
                  </a:extLst>
                </p:cNvPr>
                <p:cNvSpPr>
                  <a:spLocks noChangeArrowheads="1"/>
                </p:cNvSpPr>
                <p:nvPr/>
              </p:nvSpPr>
              <p:spPr bwMode="auto">
                <a:xfrm>
                  <a:off x="6657595" y="5100187"/>
                  <a:ext cx="43807" cy="8761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100" name="Group 99">
              <a:extLst>
                <a:ext uri="{FF2B5EF4-FFF2-40B4-BE49-F238E27FC236}">
                  <a16:creationId xmlns:a16="http://schemas.microsoft.com/office/drawing/2014/main" xmlns="" id="{FEDBD12F-0D8F-F841-8C46-6E2DE6D5726E}"/>
                </a:ext>
              </a:extLst>
            </p:cNvPr>
            <p:cNvGrpSpPr/>
            <p:nvPr/>
          </p:nvGrpSpPr>
          <p:grpSpPr>
            <a:xfrm>
              <a:off x="486160" y="3035929"/>
              <a:ext cx="2444621" cy="604361"/>
              <a:chOff x="7166147" y="1359735"/>
              <a:chExt cx="2689083" cy="664797"/>
            </a:xfrm>
          </p:grpSpPr>
          <p:sp>
            <p:nvSpPr>
              <p:cNvPr id="101" name="TextBox 100">
                <a:extLst>
                  <a:ext uri="{FF2B5EF4-FFF2-40B4-BE49-F238E27FC236}">
                    <a16:creationId xmlns:a16="http://schemas.microsoft.com/office/drawing/2014/main" xmlns="" id="{F48BF9D2-A629-4547-BC59-D6CEC6AB1F80}"/>
                  </a:ext>
                </a:extLst>
              </p:cNvPr>
              <p:cNvSpPr txBox="1"/>
              <p:nvPr/>
            </p:nvSpPr>
            <p:spPr>
              <a:xfrm>
                <a:off x="8014966" y="1359735"/>
                <a:ext cx="1840264" cy="664797"/>
              </a:xfrm>
              <a:prstGeom prst="rect">
                <a:avLst/>
              </a:prstGeom>
              <a:noFill/>
            </p:spPr>
            <p:txBody>
              <a:bodyPr vert="horz" wrap="square" lIns="18288" tIns="0" rIns="18288" bIns="18288" rtlCol="0">
                <a:spAutoFit/>
              </a:bodyPr>
              <a:lstStyle>
                <a:defPPr>
                  <a:defRPr lang="en-US"/>
                </a:defPPr>
                <a:lvl1pPr>
                  <a:buSzPct val="100000"/>
                  <a:defRPr sz="1000"/>
                </a:lvl1pPr>
              </a:lstStyle>
              <a:p>
                <a:r>
                  <a:rPr lang="en-US" sz="1400" dirty="0"/>
                  <a:t>An attacker uses a phished password to access data</a:t>
                </a:r>
              </a:p>
            </p:txBody>
          </p:sp>
          <p:grpSp>
            <p:nvGrpSpPr>
              <p:cNvPr id="102" name="Group 101">
                <a:extLst>
                  <a:ext uri="{FF2B5EF4-FFF2-40B4-BE49-F238E27FC236}">
                    <a16:creationId xmlns:a16="http://schemas.microsoft.com/office/drawing/2014/main" xmlns="" id="{0EF8A6E3-53EB-7F4C-8B61-EF9D110E1BFF}"/>
                  </a:ext>
                </a:extLst>
              </p:cNvPr>
              <p:cNvGrpSpPr/>
              <p:nvPr/>
            </p:nvGrpSpPr>
            <p:grpSpPr>
              <a:xfrm>
                <a:off x="7166147" y="1397932"/>
                <a:ext cx="598284" cy="598284"/>
                <a:chOff x="4254500" y="1695449"/>
                <a:chExt cx="357188" cy="357188"/>
              </a:xfrm>
            </p:grpSpPr>
            <p:sp>
              <p:nvSpPr>
                <p:cNvPr id="103" name="Freeform 433">
                  <a:extLst>
                    <a:ext uri="{FF2B5EF4-FFF2-40B4-BE49-F238E27FC236}">
                      <a16:creationId xmlns:a16="http://schemas.microsoft.com/office/drawing/2014/main" xmlns="" id="{0F20BA40-2755-C44D-AB1E-FDEDC373E301}"/>
                    </a:ext>
                  </a:extLst>
                </p:cNvPr>
                <p:cNvSpPr>
                  <a:spLocks noChangeArrowheads="1"/>
                </p:cNvSpPr>
                <p:nvPr/>
              </p:nvSpPr>
              <p:spPr bwMode="auto">
                <a:xfrm>
                  <a:off x="4254500" y="1695449"/>
                  <a:ext cx="357188" cy="357188"/>
                </a:xfrm>
                <a:custGeom>
                  <a:avLst/>
                  <a:gdLst>
                    <a:gd name="T0" fmla="*/ 967 w 992"/>
                    <a:gd name="T1" fmla="*/ 496 h 992"/>
                    <a:gd name="T2" fmla="*/ 967 w 992"/>
                    <a:gd name="T3" fmla="*/ 496 h 992"/>
                    <a:gd name="T4" fmla="*/ 944 w 992"/>
                    <a:gd name="T5" fmla="*/ 496 h 992"/>
                    <a:gd name="T6" fmla="*/ 814 w 992"/>
                    <a:gd name="T7" fmla="*/ 814 h 992"/>
                    <a:gd name="T8" fmla="*/ 496 w 992"/>
                    <a:gd name="T9" fmla="*/ 944 h 992"/>
                    <a:gd name="T10" fmla="*/ 177 w 992"/>
                    <a:gd name="T11" fmla="*/ 814 h 992"/>
                    <a:gd name="T12" fmla="*/ 47 w 992"/>
                    <a:gd name="T13" fmla="*/ 496 h 992"/>
                    <a:gd name="T14" fmla="*/ 177 w 992"/>
                    <a:gd name="T15" fmla="*/ 177 h 992"/>
                    <a:gd name="T16" fmla="*/ 496 w 992"/>
                    <a:gd name="T17" fmla="*/ 47 h 992"/>
                    <a:gd name="T18" fmla="*/ 814 w 992"/>
                    <a:gd name="T19" fmla="*/ 177 h 992"/>
                    <a:gd name="T20" fmla="*/ 944 w 992"/>
                    <a:gd name="T21" fmla="*/ 496 h 992"/>
                    <a:gd name="T22" fmla="*/ 967 w 992"/>
                    <a:gd name="T23" fmla="*/ 496 h 992"/>
                    <a:gd name="T24" fmla="*/ 991 w 992"/>
                    <a:gd name="T25" fmla="*/ 496 h 992"/>
                    <a:gd name="T26" fmla="*/ 845 w 992"/>
                    <a:gd name="T27" fmla="*/ 146 h 992"/>
                    <a:gd name="T28" fmla="*/ 496 w 992"/>
                    <a:gd name="T29" fmla="*/ 0 h 992"/>
                    <a:gd name="T30" fmla="*/ 146 w 992"/>
                    <a:gd name="T31" fmla="*/ 146 h 992"/>
                    <a:gd name="T32" fmla="*/ 0 w 992"/>
                    <a:gd name="T33" fmla="*/ 496 h 992"/>
                    <a:gd name="T34" fmla="*/ 146 w 992"/>
                    <a:gd name="T35" fmla="*/ 846 h 992"/>
                    <a:gd name="T36" fmla="*/ 496 w 992"/>
                    <a:gd name="T37" fmla="*/ 991 h 992"/>
                    <a:gd name="T38" fmla="*/ 845 w 992"/>
                    <a:gd name="T39" fmla="*/ 846 h 992"/>
                    <a:gd name="T40" fmla="*/ 991 w 992"/>
                    <a:gd name="T41" fmla="*/ 496 h 992"/>
                    <a:gd name="T42" fmla="*/ 967 w 992"/>
                    <a:gd name="T43" fmla="*/ 496 h 9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92" h="992">
                      <a:moveTo>
                        <a:pt x="967" y="496"/>
                      </a:moveTo>
                      <a:lnTo>
                        <a:pt x="967" y="496"/>
                      </a:lnTo>
                      <a:cubicBezTo>
                        <a:pt x="944" y="496"/>
                        <a:pt x="944" y="496"/>
                        <a:pt x="944" y="496"/>
                      </a:cubicBezTo>
                      <a:cubicBezTo>
                        <a:pt x="944" y="621"/>
                        <a:pt x="897" y="732"/>
                        <a:pt x="814" y="814"/>
                      </a:cubicBezTo>
                      <a:cubicBezTo>
                        <a:pt x="731" y="897"/>
                        <a:pt x="621" y="944"/>
                        <a:pt x="496" y="944"/>
                      </a:cubicBezTo>
                      <a:cubicBezTo>
                        <a:pt x="370" y="944"/>
                        <a:pt x="260" y="897"/>
                        <a:pt x="177" y="814"/>
                      </a:cubicBezTo>
                      <a:cubicBezTo>
                        <a:pt x="94" y="732"/>
                        <a:pt x="47" y="621"/>
                        <a:pt x="47" y="496"/>
                      </a:cubicBezTo>
                      <a:cubicBezTo>
                        <a:pt x="47" y="370"/>
                        <a:pt x="94" y="260"/>
                        <a:pt x="177" y="177"/>
                      </a:cubicBezTo>
                      <a:cubicBezTo>
                        <a:pt x="260" y="98"/>
                        <a:pt x="370" y="47"/>
                        <a:pt x="496" y="47"/>
                      </a:cubicBezTo>
                      <a:cubicBezTo>
                        <a:pt x="621" y="47"/>
                        <a:pt x="731" y="98"/>
                        <a:pt x="814" y="177"/>
                      </a:cubicBezTo>
                      <a:cubicBezTo>
                        <a:pt x="897" y="260"/>
                        <a:pt x="944" y="370"/>
                        <a:pt x="944" y="496"/>
                      </a:cubicBezTo>
                      <a:cubicBezTo>
                        <a:pt x="967" y="496"/>
                        <a:pt x="967" y="496"/>
                        <a:pt x="967" y="496"/>
                      </a:cubicBezTo>
                      <a:cubicBezTo>
                        <a:pt x="991" y="496"/>
                        <a:pt x="991" y="496"/>
                        <a:pt x="991" y="496"/>
                      </a:cubicBezTo>
                      <a:cubicBezTo>
                        <a:pt x="991" y="358"/>
                        <a:pt x="936" y="236"/>
                        <a:pt x="845" y="146"/>
                      </a:cubicBezTo>
                      <a:cubicBezTo>
                        <a:pt x="755" y="55"/>
                        <a:pt x="633" y="0"/>
                        <a:pt x="496" y="0"/>
                      </a:cubicBezTo>
                      <a:cubicBezTo>
                        <a:pt x="358" y="0"/>
                        <a:pt x="236" y="55"/>
                        <a:pt x="146" y="146"/>
                      </a:cubicBezTo>
                      <a:cubicBezTo>
                        <a:pt x="55" y="236"/>
                        <a:pt x="0" y="358"/>
                        <a:pt x="0" y="496"/>
                      </a:cubicBezTo>
                      <a:cubicBezTo>
                        <a:pt x="0" y="633"/>
                        <a:pt x="55" y="755"/>
                        <a:pt x="146" y="846"/>
                      </a:cubicBezTo>
                      <a:cubicBezTo>
                        <a:pt x="236" y="936"/>
                        <a:pt x="358" y="991"/>
                        <a:pt x="496" y="991"/>
                      </a:cubicBezTo>
                      <a:cubicBezTo>
                        <a:pt x="633" y="991"/>
                        <a:pt x="755" y="936"/>
                        <a:pt x="845" y="846"/>
                      </a:cubicBezTo>
                      <a:cubicBezTo>
                        <a:pt x="936" y="755"/>
                        <a:pt x="991" y="633"/>
                        <a:pt x="991" y="496"/>
                      </a:cubicBezTo>
                      <a:cubicBezTo>
                        <a:pt x="967" y="496"/>
                        <a:pt x="967" y="496"/>
                        <a:pt x="967" y="496"/>
                      </a:cubicBezTo>
                    </a:path>
                  </a:pathLst>
                </a:custGeom>
                <a:solidFill>
                  <a:srgbClr val="C01818"/>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04" name="Freeform 434">
                  <a:extLst>
                    <a:ext uri="{FF2B5EF4-FFF2-40B4-BE49-F238E27FC236}">
                      <a16:creationId xmlns:a16="http://schemas.microsoft.com/office/drawing/2014/main" xmlns="" id="{4DA1FE32-0FF9-8543-BEC3-4828C394D9EA}"/>
                    </a:ext>
                  </a:extLst>
                </p:cNvPr>
                <p:cNvSpPr>
                  <a:spLocks noChangeArrowheads="1"/>
                </p:cNvSpPr>
                <p:nvPr/>
              </p:nvSpPr>
              <p:spPr bwMode="auto">
                <a:xfrm>
                  <a:off x="4271963" y="1711324"/>
                  <a:ext cx="323850" cy="323850"/>
                </a:xfrm>
                <a:custGeom>
                  <a:avLst/>
                  <a:gdLst>
                    <a:gd name="T0" fmla="*/ 449 w 898"/>
                    <a:gd name="T1" fmla="*/ 0 h 898"/>
                    <a:gd name="T2" fmla="*/ 449 w 898"/>
                    <a:gd name="T3" fmla="*/ 0 h 898"/>
                    <a:gd name="T4" fmla="*/ 0 w 898"/>
                    <a:gd name="T5" fmla="*/ 449 h 898"/>
                    <a:gd name="T6" fmla="*/ 449 w 898"/>
                    <a:gd name="T7" fmla="*/ 897 h 898"/>
                    <a:gd name="T8" fmla="*/ 897 w 898"/>
                    <a:gd name="T9" fmla="*/ 449 h 898"/>
                    <a:gd name="T10" fmla="*/ 449 w 898"/>
                    <a:gd name="T11" fmla="*/ 0 h 898"/>
                  </a:gdLst>
                  <a:ahLst/>
                  <a:cxnLst>
                    <a:cxn ang="0">
                      <a:pos x="T0" y="T1"/>
                    </a:cxn>
                    <a:cxn ang="0">
                      <a:pos x="T2" y="T3"/>
                    </a:cxn>
                    <a:cxn ang="0">
                      <a:pos x="T4" y="T5"/>
                    </a:cxn>
                    <a:cxn ang="0">
                      <a:pos x="T6" y="T7"/>
                    </a:cxn>
                    <a:cxn ang="0">
                      <a:pos x="T8" y="T9"/>
                    </a:cxn>
                    <a:cxn ang="0">
                      <a:pos x="T10" y="T11"/>
                    </a:cxn>
                  </a:cxnLst>
                  <a:rect l="0" t="0" r="r" b="b"/>
                  <a:pathLst>
                    <a:path w="898" h="898">
                      <a:moveTo>
                        <a:pt x="449" y="0"/>
                      </a:moveTo>
                      <a:lnTo>
                        <a:pt x="449" y="0"/>
                      </a:lnTo>
                      <a:cubicBezTo>
                        <a:pt x="201" y="0"/>
                        <a:pt x="0" y="201"/>
                        <a:pt x="0" y="449"/>
                      </a:cubicBezTo>
                      <a:cubicBezTo>
                        <a:pt x="0" y="696"/>
                        <a:pt x="201" y="897"/>
                        <a:pt x="449" y="897"/>
                      </a:cubicBezTo>
                      <a:cubicBezTo>
                        <a:pt x="696" y="897"/>
                        <a:pt x="897" y="696"/>
                        <a:pt x="897" y="449"/>
                      </a:cubicBezTo>
                      <a:cubicBezTo>
                        <a:pt x="897" y="201"/>
                        <a:pt x="696" y="0"/>
                        <a:pt x="449" y="0"/>
                      </a:cubicBezTo>
                    </a:path>
                  </a:pathLst>
                </a:custGeom>
                <a:solidFill>
                  <a:srgbClr val="FFFF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05" name="Freeform 435">
                  <a:extLst>
                    <a:ext uri="{FF2B5EF4-FFF2-40B4-BE49-F238E27FC236}">
                      <a16:creationId xmlns:a16="http://schemas.microsoft.com/office/drawing/2014/main" xmlns="" id="{E0DA6DC1-55F4-BB4F-AF55-D6C4EE23AAF7}"/>
                    </a:ext>
                  </a:extLst>
                </p:cNvPr>
                <p:cNvSpPr>
                  <a:spLocks noChangeArrowheads="1"/>
                </p:cNvSpPr>
                <p:nvPr/>
              </p:nvSpPr>
              <p:spPr bwMode="auto">
                <a:xfrm>
                  <a:off x="4292600" y="1763712"/>
                  <a:ext cx="114300" cy="74612"/>
                </a:xfrm>
                <a:custGeom>
                  <a:avLst/>
                  <a:gdLst>
                    <a:gd name="T0" fmla="*/ 217 w 316"/>
                    <a:gd name="T1" fmla="*/ 208 h 209"/>
                    <a:gd name="T2" fmla="*/ 217 w 316"/>
                    <a:gd name="T3" fmla="*/ 208 h 209"/>
                    <a:gd name="T4" fmla="*/ 150 w 316"/>
                    <a:gd name="T5" fmla="*/ 181 h 209"/>
                    <a:gd name="T6" fmla="*/ 0 w 316"/>
                    <a:gd name="T7" fmla="*/ 31 h 209"/>
                    <a:gd name="T8" fmla="*/ 36 w 316"/>
                    <a:gd name="T9" fmla="*/ 0 h 209"/>
                    <a:gd name="T10" fmla="*/ 181 w 316"/>
                    <a:gd name="T11" fmla="*/ 145 h 209"/>
                    <a:gd name="T12" fmla="*/ 252 w 316"/>
                    <a:gd name="T13" fmla="*/ 145 h 209"/>
                    <a:gd name="T14" fmla="*/ 268 w 316"/>
                    <a:gd name="T15" fmla="*/ 110 h 209"/>
                    <a:gd name="T16" fmla="*/ 252 w 316"/>
                    <a:gd name="T17" fmla="*/ 74 h 209"/>
                    <a:gd name="T18" fmla="*/ 228 w 316"/>
                    <a:gd name="T19" fmla="*/ 51 h 209"/>
                    <a:gd name="T20" fmla="*/ 260 w 316"/>
                    <a:gd name="T21" fmla="*/ 16 h 209"/>
                    <a:gd name="T22" fmla="*/ 287 w 316"/>
                    <a:gd name="T23" fmla="*/ 39 h 209"/>
                    <a:gd name="T24" fmla="*/ 315 w 316"/>
                    <a:gd name="T25" fmla="*/ 110 h 209"/>
                    <a:gd name="T26" fmla="*/ 287 w 316"/>
                    <a:gd name="T27" fmla="*/ 181 h 209"/>
                    <a:gd name="T28" fmla="*/ 217 w 316"/>
                    <a:gd name="T29" fmla="*/ 208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16" h="209">
                      <a:moveTo>
                        <a:pt x="217" y="208"/>
                      </a:moveTo>
                      <a:lnTo>
                        <a:pt x="217" y="208"/>
                      </a:lnTo>
                      <a:cubicBezTo>
                        <a:pt x="193" y="208"/>
                        <a:pt x="165" y="196"/>
                        <a:pt x="150" y="181"/>
                      </a:cubicBezTo>
                      <a:cubicBezTo>
                        <a:pt x="0" y="31"/>
                        <a:pt x="0" y="31"/>
                        <a:pt x="0" y="31"/>
                      </a:cubicBezTo>
                      <a:cubicBezTo>
                        <a:pt x="36" y="0"/>
                        <a:pt x="36" y="0"/>
                        <a:pt x="36" y="0"/>
                      </a:cubicBezTo>
                      <a:cubicBezTo>
                        <a:pt x="181" y="145"/>
                        <a:pt x="181" y="145"/>
                        <a:pt x="181" y="145"/>
                      </a:cubicBezTo>
                      <a:cubicBezTo>
                        <a:pt x="201" y="165"/>
                        <a:pt x="232" y="165"/>
                        <a:pt x="252" y="145"/>
                      </a:cubicBezTo>
                      <a:cubicBezTo>
                        <a:pt x="264" y="137"/>
                        <a:pt x="268" y="122"/>
                        <a:pt x="268" y="110"/>
                      </a:cubicBezTo>
                      <a:cubicBezTo>
                        <a:pt x="268" y="98"/>
                        <a:pt x="264" y="82"/>
                        <a:pt x="252" y="74"/>
                      </a:cubicBezTo>
                      <a:cubicBezTo>
                        <a:pt x="228" y="51"/>
                        <a:pt x="228" y="51"/>
                        <a:pt x="228" y="51"/>
                      </a:cubicBezTo>
                      <a:cubicBezTo>
                        <a:pt x="260" y="16"/>
                        <a:pt x="260" y="16"/>
                        <a:pt x="260" y="16"/>
                      </a:cubicBezTo>
                      <a:cubicBezTo>
                        <a:pt x="287" y="39"/>
                        <a:pt x="287" y="39"/>
                        <a:pt x="287" y="39"/>
                      </a:cubicBezTo>
                      <a:cubicBezTo>
                        <a:pt x="303" y="59"/>
                        <a:pt x="315" y="82"/>
                        <a:pt x="315" y="110"/>
                      </a:cubicBezTo>
                      <a:cubicBezTo>
                        <a:pt x="315" y="137"/>
                        <a:pt x="303" y="161"/>
                        <a:pt x="287" y="181"/>
                      </a:cubicBezTo>
                      <a:cubicBezTo>
                        <a:pt x="268" y="196"/>
                        <a:pt x="240" y="208"/>
                        <a:pt x="217" y="208"/>
                      </a:cubicBezTo>
                    </a:path>
                  </a:pathLst>
                </a:custGeom>
                <a:solidFill>
                  <a:schemeClr val="tx1"/>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06" name="Freeform 436">
                  <a:extLst>
                    <a:ext uri="{FF2B5EF4-FFF2-40B4-BE49-F238E27FC236}">
                      <a16:creationId xmlns:a16="http://schemas.microsoft.com/office/drawing/2014/main" xmlns="" id="{B6C66C8D-6538-CE49-B855-5C862D5C04CA}"/>
                    </a:ext>
                  </a:extLst>
                </p:cNvPr>
                <p:cNvSpPr>
                  <a:spLocks noChangeArrowheads="1"/>
                </p:cNvSpPr>
                <p:nvPr/>
              </p:nvSpPr>
              <p:spPr bwMode="auto">
                <a:xfrm>
                  <a:off x="4432300" y="1711324"/>
                  <a:ext cx="161925" cy="323850"/>
                </a:xfrm>
                <a:custGeom>
                  <a:avLst/>
                  <a:gdLst>
                    <a:gd name="T0" fmla="*/ 0 w 449"/>
                    <a:gd name="T1" fmla="*/ 0 h 898"/>
                    <a:gd name="T2" fmla="*/ 0 w 449"/>
                    <a:gd name="T3" fmla="*/ 0 h 898"/>
                    <a:gd name="T4" fmla="*/ 0 w 449"/>
                    <a:gd name="T5" fmla="*/ 897 h 898"/>
                    <a:gd name="T6" fmla="*/ 448 w 449"/>
                    <a:gd name="T7" fmla="*/ 449 h 898"/>
                    <a:gd name="T8" fmla="*/ 0 w 449"/>
                    <a:gd name="T9" fmla="*/ 0 h 898"/>
                  </a:gdLst>
                  <a:ahLst/>
                  <a:cxnLst>
                    <a:cxn ang="0">
                      <a:pos x="T0" y="T1"/>
                    </a:cxn>
                    <a:cxn ang="0">
                      <a:pos x="T2" y="T3"/>
                    </a:cxn>
                    <a:cxn ang="0">
                      <a:pos x="T4" y="T5"/>
                    </a:cxn>
                    <a:cxn ang="0">
                      <a:pos x="T6" y="T7"/>
                    </a:cxn>
                    <a:cxn ang="0">
                      <a:pos x="T8" y="T9"/>
                    </a:cxn>
                  </a:cxnLst>
                  <a:rect l="0" t="0" r="r" b="b"/>
                  <a:pathLst>
                    <a:path w="449" h="898">
                      <a:moveTo>
                        <a:pt x="0" y="0"/>
                      </a:moveTo>
                      <a:lnTo>
                        <a:pt x="0" y="0"/>
                      </a:lnTo>
                      <a:cubicBezTo>
                        <a:pt x="0" y="897"/>
                        <a:pt x="0" y="897"/>
                        <a:pt x="0" y="897"/>
                      </a:cubicBezTo>
                      <a:cubicBezTo>
                        <a:pt x="247" y="897"/>
                        <a:pt x="448" y="696"/>
                        <a:pt x="448" y="449"/>
                      </a:cubicBezTo>
                      <a:cubicBezTo>
                        <a:pt x="448" y="201"/>
                        <a:pt x="247" y="0"/>
                        <a:pt x="0" y="0"/>
                      </a:cubicBezTo>
                    </a:path>
                  </a:pathLst>
                </a:custGeom>
                <a:solidFill>
                  <a:srgbClr val="D9D9D9"/>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07" name="Freeform 437">
                  <a:extLst>
                    <a:ext uri="{FF2B5EF4-FFF2-40B4-BE49-F238E27FC236}">
                      <a16:creationId xmlns:a16="http://schemas.microsoft.com/office/drawing/2014/main" xmlns="" id="{746CBA11-B495-9C4C-9484-AF86EA91CF9E}"/>
                    </a:ext>
                  </a:extLst>
                </p:cNvPr>
                <p:cNvSpPr>
                  <a:spLocks noChangeArrowheads="1"/>
                </p:cNvSpPr>
                <p:nvPr/>
              </p:nvSpPr>
              <p:spPr bwMode="auto">
                <a:xfrm>
                  <a:off x="4362450" y="1795462"/>
                  <a:ext cx="141288" cy="142875"/>
                </a:xfrm>
                <a:custGeom>
                  <a:avLst/>
                  <a:gdLst>
                    <a:gd name="T0" fmla="*/ 393 w 394"/>
                    <a:gd name="T1" fmla="*/ 370 h 395"/>
                    <a:gd name="T2" fmla="*/ 393 w 394"/>
                    <a:gd name="T3" fmla="*/ 370 h 395"/>
                    <a:gd name="T4" fmla="*/ 299 w 394"/>
                    <a:gd name="T5" fmla="*/ 99 h 395"/>
                    <a:gd name="T6" fmla="*/ 299 w 394"/>
                    <a:gd name="T7" fmla="*/ 99 h 395"/>
                    <a:gd name="T8" fmla="*/ 24 w 394"/>
                    <a:gd name="T9" fmla="*/ 0 h 395"/>
                    <a:gd name="T10" fmla="*/ 0 w 394"/>
                    <a:gd name="T11" fmla="*/ 0 h 395"/>
                    <a:gd name="T12" fmla="*/ 0 w 394"/>
                    <a:gd name="T13" fmla="*/ 24 h 395"/>
                    <a:gd name="T14" fmla="*/ 98 w 394"/>
                    <a:gd name="T15" fmla="*/ 299 h 395"/>
                    <a:gd name="T16" fmla="*/ 370 w 394"/>
                    <a:gd name="T17" fmla="*/ 394 h 395"/>
                    <a:gd name="T18" fmla="*/ 393 w 394"/>
                    <a:gd name="T19" fmla="*/ 394 h 395"/>
                    <a:gd name="T20" fmla="*/ 393 w 394"/>
                    <a:gd name="T21" fmla="*/ 370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4" h="395">
                      <a:moveTo>
                        <a:pt x="393" y="370"/>
                      </a:moveTo>
                      <a:lnTo>
                        <a:pt x="393" y="370"/>
                      </a:lnTo>
                      <a:cubicBezTo>
                        <a:pt x="393" y="252"/>
                        <a:pt x="358" y="161"/>
                        <a:pt x="299" y="99"/>
                      </a:cubicBezTo>
                      <a:lnTo>
                        <a:pt x="299" y="99"/>
                      </a:lnTo>
                      <a:cubicBezTo>
                        <a:pt x="232" y="36"/>
                        <a:pt x="141" y="4"/>
                        <a:pt x="24" y="0"/>
                      </a:cubicBezTo>
                      <a:cubicBezTo>
                        <a:pt x="0" y="0"/>
                        <a:pt x="0" y="0"/>
                        <a:pt x="0" y="0"/>
                      </a:cubicBezTo>
                      <a:cubicBezTo>
                        <a:pt x="0" y="24"/>
                        <a:pt x="0" y="24"/>
                        <a:pt x="0" y="24"/>
                      </a:cubicBezTo>
                      <a:cubicBezTo>
                        <a:pt x="4" y="142"/>
                        <a:pt x="35" y="232"/>
                        <a:pt x="98" y="299"/>
                      </a:cubicBezTo>
                      <a:cubicBezTo>
                        <a:pt x="161" y="358"/>
                        <a:pt x="256" y="394"/>
                        <a:pt x="370" y="394"/>
                      </a:cubicBezTo>
                      <a:cubicBezTo>
                        <a:pt x="393" y="394"/>
                        <a:pt x="393" y="394"/>
                        <a:pt x="393" y="394"/>
                      </a:cubicBezTo>
                      <a:lnTo>
                        <a:pt x="393" y="370"/>
                      </a:lnTo>
                    </a:path>
                  </a:pathLst>
                </a:custGeom>
                <a:solidFill>
                  <a:schemeClr val="tx1"/>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08" name="Freeform 438">
                  <a:extLst>
                    <a:ext uri="{FF2B5EF4-FFF2-40B4-BE49-F238E27FC236}">
                      <a16:creationId xmlns:a16="http://schemas.microsoft.com/office/drawing/2014/main" xmlns="" id="{FACBE5F7-1CDA-2C49-BAC8-D14B18375B38}"/>
                    </a:ext>
                  </a:extLst>
                </p:cNvPr>
                <p:cNvSpPr>
                  <a:spLocks noChangeArrowheads="1"/>
                </p:cNvSpPr>
                <p:nvPr/>
              </p:nvSpPr>
              <p:spPr bwMode="auto">
                <a:xfrm>
                  <a:off x="4487863" y="1919287"/>
                  <a:ext cx="84137" cy="84137"/>
                </a:xfrm>
                <a:custGeom>
                  <a:avLst/>
                  <a:gdLst>
                    <a:gd name="T0" fmla="*/ 0 w 233"/>
                    <a:gd name="T1" fmla="*/ 0 h 233"/>
                    <a:gd name="T2" fmla="*/ 0 w 233"/>
                    <a:gd name="T3" fmla="*/ 232 h 233"/>
                    <a:gd name="T4" fmla="*/ 232 w 233"/>
                    <a:gd name="T5" fmla="*/ 0 h 233"/>
                    <a:gd name="T6" fmla="*/ 0 w 233"/>
                    <a:gd name="T7" fmla="*/ 0 h 233"/>
                  </a:gdLst>
                  <a:ahLst/>
                  <a:cxnLst>
                    <a:cxn ang="0">
                      <a:pos x="T0" y="T1"/>
                    </a:cxn>
                    <a:cxn ang="0">
                      <a:pos x="T2" y="T3"/>
                    </a:cxn>
                    <a:cxn ang="0">
                      <a:pos x="T4" y="T5"/>
                    </a:cxn>
                    <a:cxn ang="0">
                      <a:pos x="T6" y="T7"/>
                    </a:cxn>
                  </a:cxnLst>
                  <a:rect l="0" t="0" r="r" b="b"/>
                  <a:pathLst>
                    <a:path w="233" h="233">
                      <a:moveTo>
                        <a:pt x="0" y="0"/>
                      </a:moveTo>
                      <a:lnTo>
                        <a:pt x="0" y="232"/>
                      </a:lnTo>
                      <a:lnTo>
                        <a:pt x="232" y="0"/>
                      </a:lnTo>
                      <a:lnTo>
                        <a:pt x="0" y="0"/>
                      </a:lnTo>
                    </a:path>
                  </a:pathLst>
                </a:custGeom>
                <a:solidFill>
                  <a:schemeClr val="tx1"/>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09" name="Freeform 439">
                  <a:extLst>
                    <a:ext uri="{FF2B5EF4-FFF2-40B4-BE49-F238E27FC236}">
                      <a16:creationId xmlns:a16="http://schemas.microsoft.com/office/drawing/2014/main" xmlns="" id="{5103DE14-F521-9D41-BF3F-356F139BC456}"/>
                    </a:ext>
                  </a:extLst>
                </p:cNvPr>
                <p:cNvSpPr>
                  <a:spLocks noChangeArrowheads="1"/>
                </p:cNvSpPr>
                <p:nvPr/>
              </p:nvSpPr>
              <p:spPr bwMode="auto">
                <a:xfrm>
                  <a:off x="4391025" y="1824037"/>
                  <a:ext cx="19050" cy="19050"/>
                </a:xfrm>
                <a:custGeom>
                  <a:avLst/>
                  <a:gdLst>
                    <a:gd name="T0" fmla="*/ 7 w 52"/>
                    <a:gd name="T1" fmla="*/ 43 h 52"/>
                    <a:gd name="T2" fmla="*/ 7 w 52"/>
                    <a:gd name="T3" fmla="*/ 43 h 52"/>
                    <a:gd name="T4" fmla="*/ 43 w 52"/>
                    <a:gd name="T5" fmla="*/ 43 h 52"/>
                    <a:gd name="T6" fmla="*/ 43 w 52"/>
                    <a:gd name="T7" fmla="*/ 8 h 52"/>
                    <a:gd name="T8" fmla="*/ 7 w 52"/>
                    <a:gd name="T9" fmla="*/ 8 h 52"/>
                    <a:gd name="T10" fmla="*/ 7 w 52"/>
                    <a:gd name="T11" fmla="*/ 43 h 52"/>
                  </a:gdLst>
                  <a:ahLst/>
                  <a:cxnLst>
                    <a:cxn ang="0">
                      <a:pos x="T0" y="T1"/>
                    </a:cxn>
                    <a:cxn ang="0">
                      <a:pos x="T2" y="T3"/>
                    </a:cxn>
                    <a:cxn ang="0">
                      <a:pos x="T4" y="T5"/>
                    </a:cxn>
                    <a:cxn ang="0">
                      <a:pos x="T6" y="T7"/>
                    </a:cxn>
                    <a:cxn ang="0">
                      <a:pos x="T8" y="T9"/>
                    </a:cxn>
                    <a:cxn ang="0">
                      <a:pos x="T10" y="T11"/>
                    </a:cxn>
                  </a:cxnLst>
                  <a:rect l="0" t="0" r="r" b="b"/>
                  <a:pathLst>
                    <a:path w="52" h="52">
                      <a:moveTo>
                        <a:pt x="7" y="43"/>
                      </a:moveTo>
                      <a:lnTo>
                        <a:pt x="7" y="43"/>
                      </a:lnTo>
                      <a:cubicBezTo>
                        <a:pt x="19" y="51"/>
                        <a:pt x="31" y="51"/>
                        <a:pt x="43" y="43"/>
                      </a:cubicBezTo>
                      <a:cubicBezTo>
                        <a:pt x="51" y="31"/>
                        <a:pt x="51" y="16"/>
                        <a:pt x="43" y="8"/>
                      </a:cubicBezTo>
                      <a:cubicBezTo>
                        <a:pt x="31" y="0"/>
                        <a:pt x="19" y="0"/>
                        <a:pt x="7" y="8"/>
                      </a:cubicBezTo>
                      <a:cubicBezTo>
                        <a:pt x="0" y="16"/>
                        <a:pt x="0" y="31"/>
                        <a:pt x="7" y="43"/>
                      </a:cubicBezTo>
                    </a:path>
                  </a:pathLst>
                </a:custGeom>
                <a:solidFill>
                  <a:srgbClr val="FFFF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10" name="Freeform 440">
                  <a:extLst>
                    <a:ext uri="{FF2B5EF4-FFF2-40B4-BE49-F238E27FC236}">
                      <a16:creationId xmlns:a16="http://schemas.microsoft.com/office/drawing/2014/main" xmlns="" id="{2CED0857-00F1-954E-89A5-9486FEEC00E9}"/>
                    </a:ext>
                  </a:extLst>
                </p:cNvPr>
                <p:cNvSpPr>
                  <a:spLocks noChangeArrowheads="1"/>
                </p:cNvSpPr>
                <p:nvPr/>
              </p:nvSpPr>
              <p:spPr bwMode="auto">
                <a:xfrm>
                  <a:off x="4254500" y="1695449"/>
                  <a:ext cx="357188" cy="357188"/>
                </a:xfrm>
                <a:custGeom>
                  <a:avLst/>
                  <a:gdLst>
                    <a:gd name="T0" fmla="*/ 496 w 992"/>
                    <a:gd name="T1" fmla="*/ 991 h 992"/>
                    <a:gd name="T2" fmla="*/ 496 w 992"/>
                    <a:gd name="T3" fmla="*/ 991 h 992"/>
                    <a:gd name="T4" fmla="*/ 0 w 992"/>
                    <a:gd name="T5" fmla="*/ 496 h 992"/>
                    <a:gd name="T6" fmla="*/ 496 w 992"/>
                    <a:gd name="T7" fmla="*/ 0 h 992"/>
                    <a:gd name="T8" fmla="*/ 991 w 992"/>
                    <a:gd name="T9" fmla="*/ 496 h 992"/>
                    <a:gd name="T10" fmla="*/ 496 w 992"/>
                    <a:gd name="T11" fmla="*/ 991 h 992"/>
                    <a:gd name="T12" fmla="*/ 496 w 992"/>
                    <a:gd name="T13" fmla="*/ 47 h 992"/>
                    <a:gd name="T14" fmla="*/ 496 w 992"/>
                    <a:gd name="T15" fmla="*/ 47 h 992"/>
                    <a:gd name="T16" fmla="*/ 47 w 992"/>
                    <a:gd name="T17" fmla="*/ 496 h 992"/>
                    <a:gd name="T18" fmla="*/ 496 w 992"/>
                    <a:gd name="T19" fmla="*/ 944 h 992"/>
                    <a:gd name="T20" fmla="*/ 944 w 992"/>
                    <a:gd name="T21" fmla="*/ 496 h 992"/>
                    <a:gd name="T22" fmla="*/ 496 w 992"/>
                    <a:gd name="T23" fmla="*/ 47 h 9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92" h="992">
                      <a:moveTo>
                        <a:pt x="496" y="991"/>
                      </a:moveTo>
                      <a:lnTo>
                        <a:pt x="496" y="991"/>
                      </a:lnTo>
                      <a:cubicBezTo>
                        <a:pt x="220" y="991"/>
                        <a:pt x="0" y="771"/>
                        <a:pt x="0" y="496"/>
                      </a:cubicBezTo>
                      <a:cubicBezTo>
                        <a:pt x="0" y="224"/>
                        <a:pt x="220" y="0"/>
                        <a:pt x="496" y="0"/>
                      </a:cubicBezTo>
                      <a:cubicBezTo>
                        <a:pt x="771" y="0"/>
                        <a:pt x="991" y="224"/>
                        <a:pt x="991" y="496"/>
                      </a:cubicBezTo>
                      <a:cubicBezTo>
                        <a:pt x="991" y="771"/>
                        <a:pt x="771" y="991"/>
                        <a:pt x="496" y="991"/>
                      </a:cubicBezTo>
                      <a:close/>
                      <a:moveTo>
                        <a:pt x="496" y="47"/>
                      </a:moveTo>
                      <a:lnTo>
                        <a:pt x="496" y="47"/>
                      </a:lnTo>
                      <a:cubicBezTo>
                        <a:pt x="248" y="47"/>
                        <a:pt x="47" y="248"/>
                        <a:pt x="47" y="496"/>
                      </a:cubicBezTo>
                      <a:cubicBezTo>
                        <a:pt x="47" y="743"/>
                        <a:pt x="248" y="944"/>
                        <a:pt x="496" y="944"/>
                      </a:cubicBezTo>
                      <a:cubicBezTo>
                        <a:pt x="743" y="944"/>
                        <a:pt x="944" y="743"/>
                        <a:pt x="944" y="496"/>
                      </a:cubicBezTo>
                      <a:cubicBezTo>
                        <a:pt x="944" y="248"/>
                        <a:pt x="743" y="47"/>
                        <a:pt x="496" y="47"/>
                      </a:cubicBezTo>
                      <a:close/>
                    </a:path>
                  </a:pathLst>
                </a:custGeom>
                <a:solidFill>
                  <a:schemeClr val="tx1"/>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grpSp>
        </p:grpSp>
      </p:grpSp>
      <p:grpSp>
        <p:nvGrpSpPr>
          <p:cNvPr id="113" name="Group 112">
            <a:extLst>
              <a:ext uri="{FF2B5EF4-FFF2-40B4-BE49-F238E27FC236}">
                <a16:creationId xmlns:a16="http://schemas.microsoft.com/office/drawing/2014/main" xmlns="" id="{A2B193CA-861D-A345-9613-123448527082}"/>
              </a:ext>
            </a:extLst>
          </p:cNvPr>
          <p:cNvGrpSpPr/>
          <p:nvPr/>
        </p:nvGrpSpPr>
        <p:grpSpPr>
          <a:xfrm>
            <a:off x="3561945" y="2133741"/>
            <a:ext cx="2001141" cy="1253342"/>
            <a:chOff x="3245502" y="1285792"/>
            <a:chExt cx="2001141" cy="1253342"/>
          </a:xfrm>
        </p:grpSpPr>
        <p:sp>
          <p:nvSpPr>
            <p:cNvPr id="114" name="Freeform 163">
              <a:extLst>
                <a:ext uri="{FF2B5EF4-FFF2-40B4-BE49-F238E27FC236}">
                  <a16:creationId xmlns:a16="http://schemas.microsoft.com/office/drawing/2014/main" xmlns="" id="{1AAB99EA-3023-2F4D-B305-ABF92EBE9239}"/>
                </a:ext>
              </a:extLst>
            </p:cNvPr>
            <p:cNvSpPr>
              <a:spLocks noChangeAspect="1"/>
            </p:cNvSpPr>
            <p:nvPr/>
          </p:nvSpPr>
          <p:spPr bwMode="auto">
            <a:xfrm>
              <a:off x="3245502" y="1427388"/>
              <a:ext cx="2001141" cy="1111746"/>
            </a:xfrm>
            <a:custGeom>
              <a:avLst/>
              <a:gdLst>
                <a:gd name="T0" fmla="*/ 103 w 684"/>
                <a:gd name="T1" fmla="*/ 191 h 377"/>
                <a:gd name="T2" fmla="*/ 1 w 684"/>
                <a:gd name="T3" fmla="*/ 274 h 377"/>
                <a:gd name="T4" fmla="*/ 23 w 684"/>
                <a:gd name="T5" fmla="*/ 342 h 377"/>
                <a:gd name="T6" fmla="*/ 128 w 684"/>
                <a:gd name="T7" fmla="*/ 377 h 377"/>
                <a:gd name="T8" fmla="*/ 128 w 684"/>
                <a:gd name="T9" fmla="*/ 377 h 377"/>
                <a:gd name="T10" fmla="*/ 139 w 684"/>
                <a:gd name="T11" fmla="*/ 377 h 377"/>
                <a:gd name="T12" fmla="*/ 141 w 684"/>
                <a:gd name="T13" fmla="*/ 377 h 377"/>
                <a:gd name="T14" fmla="*/ 525 w 684"/>
                <a:gd name="T15" fmla="*/ 377 h 377"/>
                <a:gd name="T16" fmla="*/ 532 w 684"/>
                <a:gd name="T17" fmla="*/ 377 h 377"/>
                <a:gd name="T18" fmla="*/ 683 w 684"/>
                <a:gd name="T19" fmla="*/ 254 h 377"/>
                <a:gd name="T20" fmla="*/ 576 w 684"/>
                <a:gd name="T21" fmla="*/ 131 h 377"/>
                <a:gd name="T22" fmla="*/ 562 w 684"/>
                <a:gd name="T23" fmla="*/ 130 h 377"/>
                <a:gd name="T24" fmla="*/ 560 w 684"/>
                <a:gd name="T25" fmla="*/ 117 h 377"/>
                <a:gd name="T26" fmla="*/ 426 w 684"/>
                <a:gd name="T27" fmla="*/ 1 h 377"/>
                <a:gd name="T28" fmla="*/ 408 w 684"/>
                <a:gd name="T29" fmla="*/ 0 h 377"/>
                <a:gd name="T30" fmla="*/ 272 w 684"/>
                <a:gd name="T31" fmla="*/ 88 h 377"/>
                <a:gd name="T32" fmla="*/ 260 w 684"/>
                <a:gd name="T33" fmla="*/ 107 h 377"/>
                <a:gd name="T34" fmla="*/ 248 w 684"/>
                <a:gd name="T35" fmla="*/ 103 h 377"/>
                <a:gd name="T36" fmla="*/ 211 w 684"/>
                <a:gd name="T37" fmla="*/ 99 h 377"/>
                <a:gd name="T38" fmla="*/ 126 w 684"/>
                <a:gd name="T39" fmla="*/ 176 h 377"/>
                <a:gd name="T40" fmla="*/ 124 w 684"/>
                <a:gd name="T41" fmla="*/ 192 h 377"/>
                <a:gd name="T42" fmla="*/ 107 w 684"/>
                <a:gd name="T43" fmla="*/ 191 h 377"/>
                <a:gd name="T44" fmla="*/ 103 w 684"/>
                <a:gd name="T45" fmla="*/ 191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84" h="377">
                  <a:moveTo>
                    <a:pt x="103" y="191"/>
                  </a:moveTo>
                  <a:cubicBezTo>
                    <a:pt x="73" y="191"/>
                    <a:pt x="5" y="199"/>
                    <a:pt x="1" y="274"/>
                  </a:cubicBezTo>
                  <a:cubicBezTo>
                    <a:pt x="0" y="303"/>
                    <a:pt x="7" y="325"/>
                    <a:pt x="23" y="342"/>
                  </a:cubicBezTo>
                  <a:cubicBezTo>
                    <a:pt x="53" y="374"/>
                    <a:pt x="106" y="377"/>
                    <a:pt x="128" y="377"/>
                  </a:cubicBezTo>
                  <a:cubicBezTo>
                    <a:pt x="128" y="377"/>
                    <a:pt x="128" y="377"/>
                    <a:pt x="128" y="377"/>
                  </a:cubicBezTo>
                  <a:cubicBezTo>
                    <a:pt x="135" y="377"/>
                    <a:pt x="139" y="377"/>
                    <a:pt x="139" y="377"/>
                  </a:cubicBezTo>
                  <a:cubicBezTo>
                    <a:pt x="141" y="377"/>
                    <a:pt x="141" y="377"/>
                    <a:pt x="141" y="377"/>
                  </a:cubicBezTo>
                  <a:cubicBezTo>
                    <a:pt x="525" y="377"/>
                    <a:pt x="525" y="377"/>
                    <a:pt x="525" y="377"/>
                  </a:cubicBezTo>
                  <a:cubicBezTo>
                    <a:pt x="526" y="377"/>
                    <a:pt x="528" y="377"/>
                    <a:pt x="532" y="377"/>
                  </a:cubicBezTo>
                  <a:cubicBezTo>
                    <a:pt x="567" y="377"/>
                    <a:pt x="683" y="368"/>
                    <a:pt x="683" y="254"/>
                  </a:cubicBezTo>
                  <a:cubicBezTo>
                    <a:pt x="683" y="248"/>
                    <a:pt x="684" y="136"/>
                    <a:pt x="576" y="131"/>
                  </a:cubicBezTo>
                  <a:cubicBezTo>
                    <a:pt x="562" y="130"/>
                    <a:pt x="562" y="130"/>
                    <a:pt x="562" y="130"/>
                  </a:cubicBezTo>
                  <a:cubicBezTo>
                    <a:pt x="560" y="117"/>
                    <a:pt x="560" y="117"/>
                    <a:pt x="560" y="117"/>
                  </a:cubicBezTo>
                  <a:cubicBezTo>
                    <a:pt x="559" y="113"/>
                    <a:pt x="534" y="8"/>
                    <a:pt x="426" y="1"/>
                  </a:cubicBezTo>
                  <a:cubicBezTo>
                    <a:pt x="420" y="0"/>
                    <a:pt x="414" y="0"/>
                    <a:pt x="408" y="0"/>
                  </a:cubicBezTo>
                  <a:cubicBezTo>
                    <a:pt x="327" y="0"/>
                    <a:pt x="304" y="37"/>
                    <a:pt x="272" y="88"/>
                  </a:cubicBezTo>
                  <a:cubicBezTo>
                    <a:pt x="260" y="107"/>
                    <a:pt x="260" y="107"/>
                    <a:pt x="260" y="107"/>
                  </a:cubicBezTo>
                  <a:cubicBezTo>
                    <a:pt x="248" y="103"/>
                    <a:pt x="248" y="103"/>
                    <a:pt x="248" y="103"/>
                  </a:cubicBezTo>
                  <a:cubicBezTo>
                    <a:pt x="247" y="103"/>
                    <a:pt x="232" y="99"/>
                    <a:pt x="211" y="99"/>
                  </a:cubicBezTo>
                  <a:cubicBezTo>
                    <a:pt x="161" y="99"/>
                    <a:pt x="132" y="125"/>
                    <a:pt x="126" y="176"/>
                  </a:cubicBezTo>
                  <a:cubicBezTo>
                    <a:pt x="124" y="192"/>
                    <a:pt x="124" y="192"/>
                    <a:pt x="124" y="192"/>
                  </a:cubicBezTo>
                  <a:cubicBezTo>
                    <a:pt x="107" y="191"/>
                    <a:pt x="107" y="191"/>
                    <a:pt x="107" y="191"/>
                  </a:cubicBezTo>
                  <a:cubicBezTo>
                    <a:pt x="107" y="191"/>
                    <a:pt x="105" y="191"/>
                    <a:pt x="103" y="191"/>
                  </a:cubicBezTo>
                  <a:close/>
                </a:path>
              </a:pathLst>
            </a:custGeom>
            <a:solidFill>
              <a:schemeClr val="bg1">
                <a:lumMod val="95000"/>
              </a:schemeClr>
            </a:solidFill>
            <a:ln>
              <a:noFill/>
            </a:ln>
          </p:spPr>
          <p:txBody>
            <a:bodyPr vert="horz" wrap="square" lIns="91440" tIns="45720" rIns="91440" bIns="45720" numCol="1" anchor="t" anchorCtr="0" compatLnSpc="1">
              <a:prstTxWarp prst="textNoShape">
                <a:avLst/>
              </a:prstTxWarp>
            </a:bodyPr>
            <a:lstStyle/>
            <a:p>
              <a:endParaRPr lang="en-US" sz="1600"/>
            </a:p>
          </p:txBody>
        </p:sp>
        <p:sp>
          <p:nvSpPr>
            <p:cNvPr id="115" name="TextBox 114">
              <a:extLst>
                <a:ext uri="{FF2B5EF4-FFF2-40B4-BE49-F238E27FC236}">
                  <a16:creationId xmlns:a16="http://schemas.microsoft.com/office/drawing/2014/main" xmlns="" id="{5CFCC568-089D-7847-BA02-262D7A820C5E}"/>
                </a:ext>
              </a:extLst>
            </p:cNvPr>
            <p:cNvSpPr txBox="1"/>
            <p:nvPr/>
          </p:nvSpPr>
          <p:spPr>
            <a:xfrm>
              <a:off x="3517267" y="1948248"/>
              <a:ext cx="1675053" cy="523220"/>
            </a:xfrm>
            <a:prstGeom prst="rect">
              <a:avLst/>
            </a:prstGeom>
            <a:noFill/>
          </p:spPr>
          <p:txBody>
            <a:bodyPr wrap="square" rtlCol="0">
              <a:spAutoFit/>
            </a:bodyPr>
            <a:lstStyle>
              <a:defPPr>
                <a:defRPr lang="en-US"/>
              </a:defPPr>
              <a:lvl1pPr>
                <a:defRPr sz="1050" kern="0">
                  <a:solidFill>
                    <a:schemeClr val="accent1"/>
                  </a:solidFill>
                  <a:latin typeface="Arial" panose="020B0604020202020204" pitchFamily="34" charset="0"/>
                  <a:cs typeface="Arial" panose="020B0604020202020204" pitchFamily="34" charset="0"/>
                </a:defRPr>
              </a:lvl1pPr>
            </a:lstStyle>
            <a:p>
              <a:pPr algn="ctr"/>
              <a:r>
                <a:rPr lang="en-US" sz="1400" dirty="0">
                  <a:latin typeface="+mn-lt"/>
                </a:rPr>
                <a:t>McAfee</a:t>
              </a:r>
              <a:br>
                <a:rPr lang="en-US" sz="1400" dirty="0">
                  <a:latin typeface="+mn-lt"/>
                </a:rPr>
              </a:br>
              <a:r>
                <a:rPr lang="en-US" sz="1400" dirty="0">
                  <a:latin typeface="+mn-lt"/>
                </a:rPr>
                <a:t>MVISION Cloud</a:t>
              </a:r>
              <a:endParaRPr lang="en-IN" sz="1400" dirty="0">
                <a:latin typeface="+mn-lt"/>
              </a:endParaRPr>
            </a:p>
          </p:txBody>
        </p:sp>
        <p:grpSp>
          <p:nvGrpSpPr>
            <p:cNvPr id="116" name="Group 115">
              <a:extLst>
                <a:ext uri="{FF2B5EF4-FFF2-40B4-BE49-F238E27FC236}">
                  <a16:creationId xmlns:a16="http://schemas.microsoft.com/office/drawing/2014/main" xmlns="" id="{9CB0D681-580C-5244-B4E9-B9D6ADA3A9FA}"/>
                </a:ext>
              </a:extLst>
            </p:cNvPr>
            <p:cNvGrpSpPr>
              <a:grpSpLocks noChangeAspect="1"/>
            </p:cNvGrpSpPr>
            <p:nvPr/>
          </p:nvGrpSpPr>
          <p:grpSpPr>
            <a:xfrm>
              <a:off x="4003208" y="1285792"/>
              <a:ext cx="728981" cy="595006"/>
              <a:chOff x="6723063" y="1703388"/>
              <a:chExt cx="293688" cy="239713"/>
            </a:xfrm>
          </p:grpSpPr>
          <p:sp>
            <p:nvSpPr>
              <p:cNvPr id="118" name="Rectangle 610">
                <a:extLst>
                  <a:ext uri="{FF2B5EF4-FFF2-40B4-BE49-F238E27FC236}">
                    <a16:creationId xmlns:a16="http://schemas.microsoft.com/office/drawing/2014/main" xmlns="" id="{00C29A22-139D-C747-A07F-A10407E05749}"/>
                  </a:ext>
                </a:extLst>
              </p:cNvPr>
              <p:cNvSpPr>
                <a:spLocks noChangeArrowheads="1"/>
              </p:cNvSpPr>
              <p:nvPr/>
            </p:nvSpPr>
            <p:spPr bwMode="auto">
              <a:xfrm>
                <a:off x="6735763" y="1716088"/>
                <a:ext cx="266700" cy="1778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9" name="Rectangle 611">
                <a:extLst>
                  <a:ext uri="{FF2B5EF4-FFF2-40B4-BE49-F238E27FC236}">
                    <a16:creationId xmlns:a16="http://schemas.microsoft.com/office/drawing/2014/main" xmlns="" id="{3067A8E2-C3DE-EC4D-B5B9-29A9A91CC700}"/>
                  </a:ext>
                </a:extLst>
              </p:cNvPr>
              <p:cNvSpPr>
                <a:spLocks noChangeArrowheads="1"/>
              </p:cNvSpPr>
              <p:nvPr/>
            </p:nvSpPr>
            <p:spPr bwMode="auto">
              <a:xfrm>
                <a:off x="6869113" y="1716088"/>
                <a:ext cx="133350" cy="177800"/>
              </a:xfrm>
              <a:prstGeom prst="rect">
                <a:avLst/>
              </a:prstGeom>
              <a:solidFill>
                <a:srgbClr val="DCDCD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0" name="Freeform 612">
                <a:extLst>
                  <a:ext uri="{FF2B5EF4-FFF2-40B4-BE49-F238E27FC236}">
                    <a16:creationId xmlns:a16="http://schemas.microsoft.com/office/drawing/2014/main" xmlns="" id="{43484977-CE75-D244-BDA4-655537F87EFD}"/>
                  </a:ext>
                </a:extLst>
              </p:cNvPr>
              <p:cNvSpPr>
                <a:spLocks noEditPoints="1"/>
              </p:cNvSpPr>
              <p:nvPr/>
            </p:nvSpPr>
            <p:spPr bwMode="auto">
              <a:xfrm>
                <a:off x="6723063" y="1703388"/>
                <a:ext cx="293688" cy="239713"/>
              </a:xfrm>
              <a:custGeom>
                <a:avLst/>
                <a:gdLst>
                  <a:gd name="T0" fmla="*/ 185 w 185"/>
                  <a:gd name="T1" fmla="*/ 129 h 151"/>
                  <a:gd name="T2" fmla="*/ 185 w 185"/>
                  <a:gd name="T3" fmla="*/ 0 h 151"/>
                  <a:gd name="T4" fmla="*/ 0 w 185"/>
                  <a:gd name="T5" fmla="*/ 0 h 151"/>
                  <a:gd name="T6" fmla="*/ 0 w 185"/>
                  <a:gd name="T7" fmla="*/ 129 h 151"/>
                  <a:gd name="T8" fmla="*/ 62 w 185"/>
                  <a:gd name="T9" fmla="*/ 129 h 151"/>
                  <a:gd name="T10" fmla="*/ 62 w 185"/>
                  <a:gd name="T11" fmla="*/ 142 h 151"/>
                  <a:gd name="T12" fmla="*/ 45 w 185"/>
                  <a:gd name="T13" fmla="*/ 142 h 151"/>
                  <a:gd name="T14" fmla="*/ 45 w 185"/>
                  <a:gd name="T15" fmla="*/ 151 h 151"/>
                  <a:gd name="T16" fmla="*/ 140 w 185"/>
                  <a:gd name="T17" fmla="*/ 151 h 151"/>
                  <a:gd name="T18" fmla="*/ 140 w 185"/>
                  <a:gd name="T19" fmla="*/ 142 h 151"/>
                  <a:gd name="T20" fmla="*/ 122 w 185"/>
                  <a:gd name="T21" fmla="*/ 142 h 151"/>
                  <a:gd name="T22" fmla="*/ 122 w 185"/>
                  <a:gd name="T23" fmla="*/ 129 h 151"/>
                  <a:gd name="T24" fmla="*/ 185 w 185"/>
                  <a:gd name="T25" fmla="*/ 129 h 151"/>
                  <a:gd name="T26" fmla="*/ 8 w 185"/>
                  <a:gd name="T27" fmla="*/ 8 h 151"/>
                  <a:gd name="T28" fmla="*/ 176 w 185"/>
                  <a:gd name="T29" fmla="*/ 8 h 151"/>
                  <a:gd name="T30" fmla="*/ 176 w 185"/>
                  <a:gd name="T31" fmla="*/ 120 h 151"/>
                  <a:gd name="T32" fmla="*/ 8 w 185"/>
                  <a:gd name="T33" fmla="*/ 120 h 151"/>
                  <a:gd name="T34" fmla="*/ 8 w 185"/>
                  <a:gd name="T35" fmla="*/ 8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5" h="151">
                    <a:moveTo>
                      <a:pt x="185" y="129"/>
                    </a:moveTo>
                    <a:lnTo>
                      <a:pt x="185" y="0"/>
                    </a:lnTo>
                    <a:lnTo>
                      <a:pt x="0" y="0"/>
                    </a:lnTo>
                    <a:lnTo>
                      <a:pt x="0" y="129"/>
                    </a:lnTo>
                    <a:lnTo>
                      <a:pt x="62" y="129"/>
                    </a:lnTo>
                    <a:lnTo>
                      <a:pt x="62" y="142"/>
                    </a:lnTo>
                    <a:lnTo>
                      <a:pt x="45" y="142"/>
                    </a:lnTo>
                    <a:lnTo>
                      <a:pt x="45" y="151"/>
                    </a:lnTo>
                    <a:lnTo>
                      <a:pt x="140" y="151"/>
                    </a:lnTo>
                    <a:lnTo>
                      <a:pt x="140" y="142"/>
                    </a:lnTo>
                    <a:lnTo>
                      <a:pt x="122" y="142"/>
                    </a:lnTo>
                    <a:lnTo>
                      <a:pt x="122" y="129"/>
                    </a:lnTo>
                    <a:lnTo>
                      <a:pt x="185" y="129"/>
                    </a:lnTo>
                    <a:close/>
                    <a:moveTo>
                      <a:pt x="8" y="8"/>
                    </a:moveTo>
                    <a:lnTo>
                      <a:pt x="176" y="8"/>
                    </a:lnTo>
                    <a:lnTo>
                      <a:pt x="176" y="120"/>
                    </a:lnTo>
                    <a:lnTo>
                      <a:pt x="8" y="120"/>
                    </a:lnTo>
                    <a:lnTo>
                      <a:pt x="8" y="8"/>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117" name="Picture 116">
              <a:extLst>
                <a:ext uri="{FF2B5EF4-FFF2-40B4-BE49-F238E27FC236}">
                  <a16:creationId xmlns:a16="http://schemas.microsoft.com/office/drawing/2014/main" xmlns="" id="{1A1446AA-5D86-A84B-A458-A69447BE5EFC}"/>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4225831" y="1388982"/>
              <a:ext cx="273854" cy="315175"/>
            </a:xfrm>
            <a:prstGeom prst="rect">
              <a:avLst/>
            </a:prstGeom>
          </p:spPr>
        </p:pic>
      </p:grpSp>
      <p:grpSp>
        <p:nvGrpSpPr>
          <p:cNvPr id="121" name="Group 120">
            <a:extLst>
              <a:ext uri="{FF2B5EF4-FFF2-40B4-BE49-F238E27FC236}">
                <a16:creationId xmlns:a16="http://schemas.microsoft.com/office/drawing/2014/main" xmlns="" id="{2125B57C-1506-DC4C-A637-7AFB6B7229ED}"/>
              </a:ext>
            </a:extLst>
          </p:cNvPr>
          <p:cNvGrpSpPr/>
          <p:nvPr/>
        </p:nvGrpSpPr>
        <p:grpSpPr>
          <a:xfrm>
            <a:off x="7255578" y="4065950"/>
            <a:ext cx="1038598" cy="679220"/>
            <a:chOff x="3393649" y="3415839"/>
            <a:chExt cx="1038598" cy="679220"/>
          </a:xfrm>
        </p:grpSpPr>
        <p:sp>
          <p:nvSpPr>
            <p:cNvPr id="122" name="Freeform 383">
              <a:extLst>
                <a:ext uri="{FF2B5EF4-FFF2-40B4-BE49-F238E27FC236}">
                  <a16:creationId xmlns:a16="http://schemas.microsoft.com/office/drawing/2014/main" xmlns="" id="{A3041A7B-225A-654F-84B9-8D4E97140F78}"/>
                </a:ext>
              </a:extLst>
            </p:cNvPr>
            <p:cNvSpPr>
              <a:spLocks noChangeArrowheads="1"/>
            </p:cNvSpPr>
            <p:nvPr/>
          </p:nvSpPr>
          <p:spPr bwMode="auto">
            <a:xfrm>
              <a:off x="3702712" y="3451777"/>
              <a:ext cx="531877" cy="345000"/>
            </a:xfrm>
            <a:custGeom>
              <a:avLst/>
              <a:gdLst>
                <a:gd name="T0" fmla="*/ 0 w 651"/>
                <a:gd name="T1" fmla="*/ 0 h 424"/>
                <a:gd name="T2" fmla="*/ 0 w 651"/>
                <a:gd name="T3" fmla="*/ 423 h 424"/>
                <a:gd name="T4" fmla="*/ 650 w 651"/>
                <a:gd name="T5" fmla="*/ 423 h 424"/>
                <a:gd name="T6" fmla="*/ 650 w 651"/>
                <a:gd name="T7" fmla="*/ 0 h 424"/>
                <a:gd name="T8" fmla="*/ 0 w 651"/>
                <a:gd name="T9" fmla="*/ 0 h 424"/>
              </a:gdLst>
              <a:ahLst/>
              <a:cxnLst>
                <a:cxn ang="0">
                  <a:pos x="T0" y="T1"/>
                </a:cxn>
                <a:cxn ang="0">
                  <a:pos x="T2" y="T3"/>
                </a:cxn>
                <a:cxn ang="0">
                  <a:pos x="T4" y="T5"/>
                </a:cxn>
                <a:cxn ang="0">
                  <a:pos x="T6" y="T7"/>
                </a:cxn>
                <a:cxn ang="0">
                  <a:pos x="T8" y="T9"/>
                </a:cxn>
              </a:cxnLst>
              <a:rect l="0" t="0" r="r" b="b"/>
              <a:pathLst>
                <a:path w="651" h="424">
                  <a:moveTo>
                    <a:pt x="0" y="0"/>
                  </a:moveTo>
                  <a:lnTo>
                    <a:pt x="0" y="423"/>
                  </a:lnTo>
                  <a:lnTo>
                    <a:pt x="650" y="423"/>
                  </a:lnTo>
                  <a:lnTo>
                    <a:pt x="650" y="0"/>
                  </a:lnTo>
                  <a:lnTo>
                    <a:pt x="0" y="0"/>
                  </a:lnTo>
                </a:path>
              </a:pathLst>
            </a:custGeom>
            <a:solidFill>
              <a:srgbClr val="FFFF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23" name="Freeform 386">
              <a:extLst>
                <a:ext uri="{FF2B5EF4-FFF2-40B4-BE49-F238E27FC236}">
                  <a16:creationId xmlns:a16="http://schemas.microsoft.com/office/drawing/2014/main" xmlns="" id="{4968C379-DBB4-F74C-BD14-C718C4AB2B87}"/>
                </a:ext>
              </a:extLst>
            </p:cNvPr>
            <p:cNvSpPr>
              <a:spLocks noChangeArrowheads="1"/>
            </p:cNvSpPr>
            <p:nvPr/>
          </p:nvSpPr>
          <p:spPr bwMode="auto">
            <a:xfrm>
              <a:off x="3965058" y="3451777"/>
              <a:ext cx="265938" cy="345000"/>
            </a:xfrm>
            <a:custGeom>
              <a:avLst/>
              <a:gdLst>
                <a:gd name="T0" fmla="*/ 325 w 326"/>
                <a:gd name="T1" fmla="*/ 0 h 424"/>
                <a:gd name="T2" fmla="*/ 0 w 326"/>
                <a:gd name="T3" fmla="*/ 0 h 424"/>
                <a:gd name="T4" fmla="*/ 0 w 326"/>
                <a:gd name="T5" fmla="*/ 423 h 424"/>
                <a:gd name="T6" fmla="*/ 325 w 326"/>
                <a:gd name="T7" fmla="*/ 423 h 424"/>
                <a:gd name="T8" fmla="*/ 325 w 326"/>
                <a:gd name="T9" fmla="*/ 0 h 424"/>
              </a:gdLst>
              <a:ahLst/>
              <a:cxnLst>
                <a:cxn ang="0">
                  <a:pos x="T0" y="T1"/>
                </a:cxn>
                <a:cxn ang="0">
                  <a:pos x="T2" y="T3"/>
                </a:cxn>
                <a:cxn ang="0">
                  <a:pos x="T4" y="T5"/>
                </a:cxn>
                <a:cxn ang="0">
                  <a:pos x="T6" y="T7"/>
                </a:cxn>
                <a:cxn ang="0">
                  <a:pos x="T8" y="T9"/>
                </a:cxn>
              </a:cxnLst>
              <a:rect l="0" t="0" r="r" b="b"/>
              <a:pathLst>
                <a:path w="326" h="424">
                  <a:moveTo>
                    <a:pt x="325" y="0"/>
                  </a:moveTo>
                  <a:lnTo>
                    <a:pt x="0" y="0"/>
                  </a:lnTo>
                  <a:lnTo>
                    <a:pt x="0" y="423"/>
                  </a:lnTo>
                  <a:lnTo>
                    <a:pt x="325" y="423"/>
                  </a:lnTo>
                  <a:lnTo>
                    <a:pt x="325" y="0"/>
                  </a:lnTo>
                </a:path>
              </a:pathLst>
            </a:custGeom>
            <a:solidFill>
              <a:srgbClr val="D9D9D9"/>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24" name="Freeform 384">
              <a:extLst>
                <a:ext uri="{FF2B5EF4-FFF2-40B4-BE49-F238E27FC236}">
                  <a16:creationId xmlns:a16="http://schemas.microsoft.com/office/drawing/2014/main" xmlns="" id="{FBCBAB7C-80BF-7A47-AC99-9E00C10670A2}"/>
                </a:ext>
              </a:extLst>
            </p:cNvPr>
            <p:cNvSpPr>
              <a:spLocks noChangeArrowheads="1"/>
            </p:cNvSpPr>
            <p:nvPr/>
          </p:nvSpPr>
          <p:spPr bwMode="auto">
            <a:xfrm>
              <a:off x="3702712" y="3451777"/>
              <a:ext cx="531877" cy="345000"/>
            </a:xfrm>
            <a:custGeom>
              <a:avLst/>
              <a:gdLst>
                <a:gd name="T0" fmla="*/ 0 w 651"/>
                <a:gd name="T1" fmla="*/ 0 h 424"/>
                <a:gd name="T2" fmla="*/ 0 w 651"/>
                <a:gd name="T3" fmla="*/ 423 h 424"/>
                <a:gd name="T4" fmla="*/ 650 w 651"/>
                <a:gd name="T5" fmla="*/ 423 h 424"/>
                <a:gd name="T6" fmla="*/ 650 w 651"/>
                <a:gd name="T7" fmla="*/ 0 h 424"/>
                <a:gd name="T8" fmla="*/ 0 w 651"/>
                <a:gd name="T9" fmla="*/ 0 h 424"/>
              </a:gdLst>
              <a:ahLst/>
              <a:cxnLst>
                <a:cxn ang="0">
                  <a:pos x="T0" y="T1"/>
                </a:cxn>
                <a:cxn ang="0">
                  <a:pos x="T2" y="T3"/>
                </a:cxn>
                <a:cxn ang="0">
                  <a:pos x="T4" y="T5"/>
                </a:cxn>
                <a:cxn ang="0">
                  <a:pos x="T6" y="T7"/>
                </a:cxn>
                <a:cxn ang="0">
                  <a:pos x="T8" y="T9"/>
                </a:cxn>
              </a:cxnLst>
              <a:rect l="0" t="0" r="r" b="b"/>
              <a:pathLst>
                <a:path w="651" h="424">
                  <a:moveTo>
                    <a:pt x="0" y="0"/>
                  </a:moveTo>
                  <a:lnTo>
                    <a:pt x="0" y="423"/>
                  </a:lnTo>
                  <a:lnTo>
                    <a:pt x="650" y="423"/>
                  </a:lnTo>
                  <a:lnTo>
                    <a:pt x="650" y="0"/>
                  </a:lnTo>
                  <a:lnTo>
                    <a:pt x="0" y="0"/>
                  </a:lnTo>
                </a:path>
              </a:pathLst>
            </a:custGeom>
            <a:solidFill>
              <a:srgbClr val="FFFF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26" name="Freeform 387">
              <a:extLst>
                <a:ext uri="{FF2B5EF4-FFF2-40B4-BE49-F238E27FC236}">
                  <a16:creationId xmlns:a16="http://schemas.microsoft.com/office/drawing/2014/main" xmlns="" id="{D6EA491D-BC57-8D40-AF2B-6946B3D0388B}"/>
                </a:ext>
              </a:extLst>
            </p:cNvPr>
            <p:cNvSpPr>
              <a:spLocks noChangeArrowheads="1"/>
            </p:cNvSpPr>
            <p:nvPr/>
          </p:nvSpPr>
          <p:spPr bwMode="auto">
            <a:xfrm>
              <a:off x="3965058" y="3437402"/>
              <a:ext cx="276294" cy="373750"/>
            </a:xfrm>
            <a:custGeom>
              <a:avLst/>
              <a:gdLst>
                <a:gd name="T0" fmla="*/ 325 w 326"/>
                <a:gd name="T1" fmla="*/ 0 h 424"/>
                <a:gd name="T2" fmla="*/ 0 w 326"/>
                <a:gd name="T3" fmla="*/ 0 h 424"/>
                <a:gd name="T4" fmla="*/ 0 w 326"/>
                <a:gd name="T5" fmla="*/ 423 h 424"/>
                <a:gd name="T6" fmla="*/ 325 w 326"/>
                <a:gd name="T7" fmla="*/ 423 h 424"/>
                <a:gd name="T8" fmla="*/ 325 w 326"/>
                <a:gd name="T9" fmla="*/ 0 h 424"/>
              </a:gdLst>
              <a:ahLst/>
              <a:cxnLst>
                <a:cxn ang="0">
                  <a:pos x="T0" y="T1"/>
                </a:cxn>
                <a:cxn ang="0">
                  <a:pos x="T2" y="T3"/>
                </a:cxn>
                <a:cxn ang="0">
                  <a:pos x="T4" y="T5"/>
                </a:cxn>
                <a:cxn ang="0">
                  <a:pos x="T6" y="T7"/>
                </a:cxn>
                <a:cxn ang="0">
                  <a:pos x="T8" y="T9"/>
                </a:cxn>
              </a:cxnLst>
              <a:rect l="0" t="0" r="r" b="b"/>
              <a:pathLst>
                <a:path w="326" h="424">
                  <a:moveTo>
                    <a:pt x="325" y="0"/>
                  </a:moveTo>
                  <a:lnTo>
                    <a:pt x="0" y="0"/>
                  </a:lnTo>
                  <a:lnTo>
                    <a:pt x="0" y="423"/>
                  </a:lnTo>
                  <a:lnTo>
                    <a:pt x="325" y="423"/>
                  </a:lnTo>
                  <a:lnTo>
                    <a:pt x="325" y="0"/>
                  </a:lnTo>
                </a:path>
              </a:pathLst>
            </a:custGeom>
            <a:solidFill>
              <a:srgbClr val="D9D9D9"/>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33" name="Freeform 385">
              <a:extLst>
                <a:ext uri="{FF2B5EF4-FFF2-40B4-BE49-F238E27FC236}">
                  <a16:creationId xmlns:a16="http://schemas.microsoft.com/office/drawing/2014/main" xmlns="" id="{597B4B0C-0283-1946-B4DD-8503406298CF}"/>
                </a:ext>
              </a:extLst>
            </p:cNvPr>
            <p:cNvSpPr>
              <a:spLocks noChangeArrowheads="1"/>
            </p:cNvSpPr>
            <p:nvPr/>
          </p:nvSpPr>
          <p:spPr bwMode="auto">
            <a:xfrm>
              <a:off x="3663182" y="3415839"/>
              <a:ext cx="610939" cy="495938"/>
            </a:xfrm>
            <a:custGeom>
              <a:avLst/>
              <a:gdLst>
                <a:gd name="T0" fmla="*/ 748 w 749"/>
                <a:gd name="T1" fmla="*/ 518 h 609"/>
                <a:gd name="T2" fmla="*/ 748 w 749"/>
                <a:gd name="T3" fmla="*/ 0 h 609"/>
                <a:gd name="T4" fmla="*/ 0 w 749"/>
                <a:gd name="T5" fmla="*/ 0 h 609"/>
                <a:gd name="T6" fmla="*/ 0 w 749"/>
                <a:gd name="T7" fmla="*/ 518 h 609"/>
                <a:gd name="T8" fmla="*/ 255 w 749"/>
                <a:gd name="T9" fmla="*/ 518 h 609"/>
                <a:gd name="T10" fmla="*/ 255 w 749"/>
                <a:gd name="T11" fmla="*/ 559 h 609"/>
                <a:gd name="T12" fmla="*/ 185 w 749"/>
                <a:gd name="T13" fmla="*/ 559 h 609"/>
                <a:gd name="T14" fmla="*/ 185 w 749"/>
                <a:gd name="T15" fmla="*/ 608 h 609"/>
                <a:gd name="T16" fmla="*/ 559 w 749"/>
                <a:gd name="T17" fmla="*/ 608 h 609"/>
                <a:gd name="T18" fmla="*/ 559 w 749"/>
                <a:gd name="T19" fmla="*/ 559 h 609"/>
                <a:gd name="T20" fmla="*/ 493 w 749"/>
                <a:gd name="T21" fmla="*/ 559 h 609"/>
                <a:gd name="T22" fmla="*/ 493 w 749"/>
                <a:gd name="T23" fmla="*/ 518 h 609"/>
                <a:gd name="T24" fmla="*/ 748 w 749"/>
                <a:gd name="T25" fmla="*/ 518 h 609"/>
                <a:gd name="T26" fmla="*/ 49 w 749"/>
                <a:gd name="T27" fmla="*/ 45 h 609"/>
                <a:gd name="T28" fmla="*/ 699 w 749"/>
                <a:gd name="T29" fmla="*/ 45 h 609"/>
                <a:gd name="T30" fmla="*/ 699 w 749"/>
                <a:gd name="T31" fmla="*/ 468 h 609"/>
                <a:gd name="T32" fmla="*/ 49 w 749"/>
                <a:gd name="T33" fmla="*/ 468 h 609"/>
                <a:gd name="T34" fmla="*/ 49 w 749"/>
                <a:gd name="T35" fmla="*/ 45 h 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49" h="609">
                  <a:moveTo>
                    <a:pt x="748" y="518"/>
                  </a:moveTo>
                  <a:lnTo>
                    <a:pt x="748" y="0"/>
                  </a:lnTo>
                  <a:lnTo>
                    <a:pt x="0" y="0"/>
                  </a:lnTo>
                  <a:lnTo>
                    <a:pt x="0" y="518"/>
                  </a:lnTo>
                  <a:lnTo>
                    <a:pt x="255" y="518"/>
                  </a:lnTo>
                  <a:lnTo>
                    <a:pt x="255" y="559"/>
                  </a:lnTo>
                  <a:lnTo>
                    <a:pt x="185" y="559"/>
                  </a:lnTo>
                  <a:lnTo>
                    <a:pt x="185" y="608"/>
                  </a:lnTo>
                  <a:lnTo>
                    <a:pt x="559" y="608"/>
                  </a:lnTo>
                  <a:lnTo>
                    <a:pt x="559" y="559"/>
                  </a:lnTo>
                  <a:lnTo>
                    <a:pt x="493" y="559"/>
                  </a:lnTo>
                  <a:lnTo>
                    <a:pt x="493" y="518"/>
                  </a:lnTo>
                  <a:lnTo>
                    <a:pt x="748" y="518"/>
                  </a:lnTo>
                  <a:close/>
                  <a:moveTo>
                    <a:pt x="49" y="45"/>
                  </a:moveTo>
                  <a:lnTo>
                    <a:pt x="699" y="45"/>
                  </a:lnTo>
                  <a:lnTo>
                    <a:pt x="699" y="468"/>
                  </a:lnTo>
                  <a:lnTo>
                    <a:pt x="49" y="468"/>
                  </a:lnTo>
                  <a:lnTo>
                    <a:pt x="49" y="45"/>
                  </a:lnTo>
                  <a:close/>
                </a:path>
              </a:pathLst>
            </a:custGeom>
            <a:solidFill>
              <a:schemeClr val="tx1"/>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34" name="Freeform 388">
              <a:extLst>
                <a:ext uri="{FF2B5EF4-FFF2-40B4-BE49-F238E27FC236}">
                  <a16:creationId xmlns:a16="http://schemas.microsoft.com/office/drawing/2014/main" xmlns="" id="{D5F53BAF-E8CD-7F48-8D95-BF7C4D3DBDD5}"/>
                </a:ext>
              </a:extLst>
            </p:cNvPr>
            <p:cNvSpPr>
              <a:spLocks noChangeArrowheads="1"/>
            </p:cNvSpPr>
            <p:nvPr/>
          </p:nvSpPr>
          <p:spPr bwMode="auto">
            <a:xfrm>
              <a:off x="3440369" y="3699746"/>
              <a:ext cx="488751" cy="341405"/>
            </a:xfrm>
            <a:custGeom>
              <a:avLst/>
              <a:gdLst>
                <a:gd name="T0" fmla="*/ 600 w 601"/>
                <a:gd name="T1" fmla="*/ 419 h 420"/>
                <a:gd name="T2" fmla="*/ 0 w 601"/>
                <a:gd name="T3" fmla="*/ 419 h 420"/>
                <a:gd name="T4" fmla="*/ 0 w 601"/>
                <a:gd name="T5" fmla="*/ 0 h 420"/>
                <a:gd name="T6" fmla="*/ 600 w 601"/>
                <a:gd name="T7" fmla="*/ 0 h 420"/>
                <a:gd name="T8" fmla="*/ 600 w 601"/>
                <a:gd name="T9" fmla="*/ 419 h 420"/>
                <a:gd name="T10" fmla="*/ 49 w 601"/>
                <a:gd name="T11" fmla="*/ 370 h 420"/>
                <a:gd name="T12" fmla="*/ 550 w 601"/>
                <a:gd name="T13" fmla="*/ 370 h 420"/>
                <a:gd name="T14" fmla="*/ 550 w 601"/>
                <a:gd name="T15" fmla="*/ 49 h 420"/>
                <a:gd name="T16" fmla="*/ 49 w 601"/>
                <a:gd name="T17" fmla="*/ 49 h 420"/>
                <a:gd name="T18" fmla="*/ 49 w 601"/>
                <a:gd name="T19" fmla="*/ 370 h 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01" h="420">
                  <a:moveTo>
                    <a:pt x="600" y="419"/>
                  </a:moveTo>
                  <a:lnTo>
                    <a:pt x="0" y="419"/>
                  </a:lnTo>
                  <a:lnTo>
                    <a:pt x="0" y="0"/>
                  </a:lnTo>
                  <a:lnTo>
                    <a:pt x="600" y="0"/>
                  </a:lnTo>
                  <a:lnTo>
                    <a:pt x="600" y="419"/>
                  </a:lnTo>
                  <a:close/>
                  <a:moveTo>
                    <a:pt x="49" y="370"/>
                  </a:moveTo>
                  <a:lnTo>
                    <a:pt x="550" y="370"/>
                  </a:lnTo>
                  <a:lnTo>
                    <a:pt x="550" y="49"/>
                  </a:lnTo>
                  <a:lnTo>
                    <a:pt x="49" y="49"/>
                  </a:lnTo>
                  <a:lnTo>
                    <a:pt x="49" y="370"/>
                  </a:lnTo>
                  <a:close/>
                </a:path>
              </a:pathLst>
            </a:custGeom>
            <a:solidFill>
              <a:schemeClr val="tx1"/>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35" name="Freeform 389">
              <a:extLst>
                <a:ext uri="{FF2B5EF4-FFF2-40B4-BE49-F238E27FC236}">
                  <a16:creationId xmlns:a16="http://schemas.microsoft.com/office/drawing/2014/main" xmlns="" id="{BEDD95CF-438E-554F-8013-F18E7BF5A2D4}"/>
                </a:ext>
              </a:extLst>
            </p:cNvPr>
            <p:cNvSpPr>
              <a:spLocks noChangeArrowheads="1"/>
            </p:cNvSpPr>
            <p:nvPr/>
          </p:nvSpPr>
          <p:spPr bwMode="auto">
            <a:xfrm>
              <a:off x="3489326" y="3739277"/>
              <a:ext cx="409689" cy="262345"/>
            </a:xfrm>
            <a:custGeom>
              <a:avLst/>
              <a:gdLst>
                <a:gd name="T0" fmla="*/ 0 w 502"/>
                <a:gd name="T1" fmla="*/ 0 h 322"/>
                <a:gd name="T2" fmla="*/ 0 w 502"/>
                <a:gd name="T3" fmla="*/ 321 h 322"/>
                <a:gd name="T4" fmla="*/ 501 w 502"/>
                <a:gd name="T5" fmla="*/ 321 h 322"/>
                <a:gd name="T6" fmla="*/ 501 w 502"/>
                <a:gd name="T7" fmla="*/ 0 h 322"/>
                <a:gd name="T8" fmla="*/ 0 w 502"/>
                <a:gd name="T9" fmla="*/ 0 h 322"/>
              </a:gdLst>
              <a:ahLst/>
              <a:cxnLst>
                <a:cxn ang="0">
                  <a:pos x="T0" y="T1"/>
                </a:cxn>
                <a:cxn ang="0">
                  <a:pos x="T2" y="T3"/>
                </a:cxn>
                <a:cxn ang="0">
                  <a:pos x="T4" y="T5"/>
                </a:cxn>
                <a:cxn ang="0">
                  <a:pos x="T6" y="T7"/>
                </a:cxn>
                <a:cxn ang="0">
                  <a:pos x="T8" y="T9"/>
                </a:cxn>
              </a:cxnLst>
              <a:rect l="0" t="0" r="r" b="b"/>
              <a:pathLst>
                <a:path w="502" h="322">
                  <a:moveTo>
                    <a:pt x="0" y="0"/>
                  </a:moveTo>
                  <a:lnTo>
                    <a:pt x="0" y="321"/>
                  </a:lnTo>
                  <a:lnTo>
                    <a:pt x="501" y="321"/>
                  </a:lnTo>
                  <a:lnTo>
                    <a:pt x="501" y="0"/>
                  </a:lnTo>
                  <a:lnTo>
                    <a:pt x="0" y="0"/>
                  </a:lnTo>
                </a:path>
              </a:pathLst>
            </a:custGeom>
            <a:solidFill>
              <a:srgbClr val="FFFF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36" name="Freeform 390">
              <a:extLst>
                <a:ext uri="{FF2B5EF4-FFF2-40B4-BE49-F238E27FC236}">
                  <a16:creationId xmlns:a16="http://schemas.microsoft.com/office/drawing/2014/main" xmlns="" id="{904F21F1-2135-A947-962E-4BB729172E9D}"/>
                </a:ext>
              </a:extLst>
            </p:cNvPr>
            <p:cNvSpPr>
              <a:spLocks noChangeArrowheads="1"/>
            </p:cNvSpPr>
            <p:nvPr/>
          </p:nvSpPr>
          <p:spPr bwMode="auto">
            <a:xfrm>
              <a:off x="3393649" y="4055527"/>
              <a:ext cx="578597" cy="39532"/>
            </a:xfrm>
            <a:custGeom>
              <a:avLst/>
              <a:gdLst>
                <a:gd name="T0" fmla="*/ 711 w 712"/>
                <a:gd name="T1" fmla="*/ 49 h 50"/>
                <a:gd name="T2" fmla="*/ 0 w 712"/>
                <a:gd name="T3" fmla="*/ 49 h 50"/>
                <a:gd name="T4" fmla="*/ 0 w 712"/>
                <a:gd name="T5" fmla="*/ 0 h 50"/>
                <a:gd name="T6" fmla="*/ 711 w 712"/>
                <a:gd name="T7" fmla="*/ 0 h 50"/>
                <a:gd name="T8" fmla="*/ 711 w 712"/>
                <a:gd name="T9" fmla="*/ 49 h 50"/>
              </a:gdLst>
              <a:ahLst/>
              <a:cxnLst>
                <a:cxn ang="0">
                  <a:pos x="T0" y="T1"/>
                </a:cxn>
                <a:cxn ang="0">
                  <a:pos x="T2" y="T3"/>
                </a:cxn>
                <a:cxn ang="0">
                  <a:pos x="T4" y="T5"/>
                </a:cxn>
                <a:cxn ang="0">
                  <a:pos x="T6" y="T7"/>
                </a:cxn>
                <a:cxn ang="0">
                  <a:pos x="T8" y="T9"/>
                </a:cxn>
              </a:cxnLst>
              <a:rect l="0" t="0" r="r" b="b"/>
              <a:pathLst>
                <a:path w="712" h="50">
                  <a:moveTo>
                    <a:pt x="711" y="49"/>
                  </a:moveTo>
                  <a:lnTo>
                    <a:pt x="0" y="49"/>
                  </a:lnTo>
                  <a:lnTo>
                    <a:pt x="0" y="0"/>
                  </a:lnTo>
                  <a:lnTo>
                    <a:pt x="711" y="0"/>
                  </a:lnTo>
                  <a:lnTo>
                    <a:pt x="711" y="49"/>
                  </a:lnTo>
                </a:path>
              </a:pathLst>
            </a:custGeom>
            <a:solidFill>
              <a:schemeClr val="tx1"/>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37" name="Freeform 391">
              <a:extLst>
                <a:ext uri="{FF2B5EF4-FFF2-40B4-BE49-F238E27FC236}">
                  <a16:creationId xmlns:a16="http://schemas.microsoft.com/office/drawing/2014/main" xmlns="" id="{D1BF692D-B023-1C40-AF1F-A88EC7DF09A4}"/>
                </a:ext>
              </a:extLst>
            </p:cNvPr>
            <p:cNvSpPr>
              <a:spLocks noChangeArrowheads="1"/>
            </p:cNvSpPr>
            <p:nvPr/>
          </p:nvSpPr>
          <p:spPr bwMode="auto">
            <a:xfrm>
              <a:off x="4166309" y="3634305"/>
              <a:ext cx="244376" cy="374504"/>
            </a:xfrm>
            <a:custGeom>
              <a:avLst/>
              <a:gdLst>
                <a:gd name="T0" fmla="*/ 0 w 248"/>
                <a:gd name="T1" fmla="*/ 0 h 432"/>
                <a:gd name="T2" fmla="*/ 0 w 248"/>
                <a:gd name="T3" fmla="*/ 431 h 432"/>
                <a:gd name="T4" fmla="*/ 247 w 248"/>
                <a:gd name="T5" fmla="*/ 431 h 432"/>
                <a:gd name="T6" fmla="*/ 247 w 248"/>
                <a:gd name="T7" fmla="*/ 0 h 432"/>
                <a:gd name="T8" fmla="*/ 0 w 248"/>
                <a:gd name="T9" fmla="*/ 0 h 432"/>
              </a:gdLst>
              <a:ahLst/>
              <a:cxnLst>
                <a:cxn ang="0">
                  <a:pos x="T0" y="T1"/>
                </a:cxn>
                <a:cxn ang="0">
                  <a:pos x="T2" y="T3"/>
                </a:cxn>
                <a:cxn ang="0">
                  <a:pos x="T4" y="T5"/>
                </a:cxn>
                <a:cxn ang="0">
                  <a:pos x="T6" y="T7"/>
                </a:cxn>
                <a:cxn ang="0">
                  <a:pos x="T8" y="T9"/>
                </a:cxn>
              </a:cxnLst>
              <a:rect l="0" t="0" r="r" b="b"/>
              <a:pathLst>
                <a:path w="248" h="432">
                  <a:moveTo>
                    <a:pt x="0" y="0"/>
                  </a:moveTo>
                  <a:lnTo>
                    <a:pt x="0" y="431"/>
                  </a:lnTo>
                  <a:lnTo>
                    <a:pt x="247" y="431"/>
                  </a:lnTo>
                  <a:lnTo>
                    <a:pt x="247" y="0"/>
                  </a:lnTo>
                  <a:lnTo>
                    <a:pt x="0" y="0"/>
                  </a:lnTo>
                </a:path>
              </a:pathLst>
            </a:custGeom>
            <a:solidFill>
              <a:srgbClr val="DCDCDC"/>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38" name="Freeform 392">
              <a:extLst>
                <a:ext uri="{FF2B5EF4-FFF2-40B4-BE49-F238E27FC236}">
                  <a16:creationId xmlns:a16="http://schemas.microsoft.com/office/drawing/2014/main" xmlns="" id="{B7B5DE16-8B60-924E-89A9-E8ACF3FCA9D7}"/>
                </a:ext>
              </a:extLst>
            </p:cNvPr>
            <p:cNvSpPr>
              <a:spLocks noChangeArrowheads="1"/>
            </p:cNvSpPr>
            <p:nvPr/>
          </p:nvSpPr>
          <p:spPr bwMode="auto">
            <a:xfrm>
              <a:off x="4151934" y="3613496"/>
              <a:ext cx="280313" cy="431250"/>
            </a:xfrm>
            <a:custGeom>
              <a:avLst/>
              <a:gdLst>
                <a:gd name="T0" fmla="*/ 0 w 342"/>
                <a:gd name="T1" fmla="*/ 0 h 531"/>
                <a:gd name="T2" fmla="*/ 0 w 342"/>
                <a:gd name="T3" fmla="*/ 530 h 531"/>
                <a:gd name="T4" fmla="*/ 341 w 342"/>
                <a:gd name="T5" fmla="*/ 530 h 531"/>
                <a:gd name="T6" fmla="*/ 341 w 342"/>
                <a:gd name="T7" fmla="*/ 0 h 531"/>
                <a:gd name="T8" fmla="*/ 0 w 342"/>
                <a:gd name="T9" fmla="*/ 0 h 531"/>
                <a:gd name="T10" fmla="*/ 292 w 342"/>
                <a:gd name="T11" fmla="*/ 50 h 531"/>
                <a:gd name="T12" fmla="*/ 292 w 342"/>
                <a:gd name="T13" fmla="*/ 469 h 531"/>
                <a:gd name="T14" fmla="*/ 45 w 342"/>
                <a:gd name="T15" fmla="*/ 469 h 531"/>
                <a:gd name="T16" fmla="*/ 45 w 342"/>
                <a:gd name="T17" fmla="*/ 50 h 531"/>
                <a:gd name="T18" fmla="*/ 292 w 342"/>
                <a:gd name="T19" fmla="*/ 50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2" h="531">
                  <a:moveTo>
                    <a:pt x="0" y="0"/>
                  </a:moveTo>
                  <a:lnTo>
                    <a:pt x="0" y="530"/>
                  </a:lnTo>
                  <a:lnTo>
                    <a:pt x="341" y="530"/>
                  </a:lnTo>
                  <a:lnTo>
                    <a:pt x="341" y="0"/>
                  </a:lnTo>
                  <a:lnTo>
                    <a:pt x="0" y="0"/>
                  </a:lnTo>
                  <a:close/>
                  <a:moveTo>
                    <a:pt x="292" y="50"/>
                  </a:moveTo>
                  <a:lnTo>
                    <a:pt x="292" y="469"/>
                  </a:lnTo>
                  <a:lnTo>
                    <a:pt x="45" y="469"/>
                  </a:lnTo>
                  <a:lnTo>
                    <a:pt x="45" y="50"/>
                  </a:lnTo>
                  <a:lnTo>
                    <a:pt x="292" y="50"/>
                  </a:lnTo>
                  <a:close/>
                </a:path>
              </a:pathLst>
            </a:custGeom>
            <a:solidFill>
              <a:schemeClr val="tx1"/>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39" name="Freeform 393">
              <a:extLst>
                <a:ext uri="{FF2B5EF4-FFF2-40B4-BE49-F238E27FC236}">
                  <a16:creationId xmlns:a16="http://schemas.microsoft.com/office/drawing/2014/main" xmlns="" id="{60244BEE-05CB-4F46-B4AD-69FF9E31593C}"/>
                </a:ext>
              </a:extLst>
            </p:cNvPr>
            <p:cNvSpPr>
              <a:spLocks noChangeArrowheads="1"/>
            </p:cNvSpPr>
            <p:nvPr/>
          </p:nvSpPr>
          <p:spPr bwMode="auto">
            <a:xfrm>
              <a:off x="4277714" y="4005214"/>
              <a:ext cx="21563" cy="17970"/>
            </a:xfrm>
            <a:custGeom>
              <a:avLst/>
              <a:gdLst>
                <a:gd name="T0" fmla="*/ 12 w 26"/>
                <a:gd name="T1" fmla="*/ 21 h 22"/>
                <a:gd name="T2" fmla="*/ 12 w 26"/>
                <a:gd name="T3" fmla="*/ 21 h 22"/>
                <a:gd name="T4" fmla="*/ 25 w 26"/>
                <a:gd name="T5" fmla="*/ 12 h 22"/>
                <a:gd name="T6" fmla="*/ 12 w 26"/>
                <a:gd name="T7" fmla="*/ 0 h 22"/>
                <a:gd name="T8" fmla="*/ 0 w 26"/>
                <a:gd name="T9" fmla="*/ 12 h 22"/>
                <a:gd name="T10" fmla="*/ 12 w 26"/>
                <a:gd name="T11" fmla="*/ 21 h 22"/>
              </a:gdLst>
              <a:ahLst/>
              <a:cxnLst>
                <a:cxn ang="0">
                  <a:pos x="T0" y="T1"/>
                </a:cxn>
                <a:cxn ang="0">
                  <a:pos x="T2" y="T3"/>
                </a:cxn>
                <a:cxn ang="0">
                  <a:pos x="T4" y="T5"/>
                </a:cxn>
                <a:cxn ang="0">
                  <a:pos x="T6" y="T7"/>
                </a:cxn>
                <a:cxn ang="0">
                  <a:pos x="T8" y="T9"/>
                </a:cxn>
                <a:cxn ang="0">
                  <a:pos x="T10" y="T11"/>
                </a:cxn>
              </a:cxnLst>
              <a:rect l="0" t="0" r="r" b="b"/>
              <a:pathLst>
                <a:path w="26" h="22">
                  <a:moveTo>
                    <a:pt x="12" y="21"/>
                  </a:moveTo>
                  <a:lnTo>
                    <a:pt x="12" y="21"/>
                  </a:lnTo>
                  <a:cubicBezTo>
                    <a:pt x="21" y="21"/>
                    <a:pt x="25" y="17"/>
                    <a:pt x="25" y="12"/>
                  </a:cubicBezTo>
                  <a:cubicBezTo>
                    <a:pt x="25" y="4"/>
                    <a:pt x="21" y="0"/>
                    <a:pt x="12" y="0"/>
                  </a:cubicBezTo>
                  <a:cubicBezTo>
                    <a:pt x="4" y="0"/>
                    <a:pt x="0" y="4"/>
                    <a:pt x="0" y="12"/>
                  </a:cubicBezTo>
                  <a:cubicBezTo>
                    <a:pt x="0" y="17"/>
                    <a:pt x="4" y="21"/>
                    <a:pt x="12" y="21"/>
                  </a:cubicBezTo>
                </a:path>
              </a:pathLst>
            </a:custGeom>
            <a:solidFill>
              <a:srgbClr val="FFFF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grpSp>
      <p:cxnSp>
        <p:nvCxnSpPr>
          <p:cNvPr id="140" name="Straight Connector 139">
            <a:extLst>
              <a:ext uri="{FF2B5EF4-FFF2-40B4-BE49-F238E27FC236}">
                <a16:creationId xmlns:a16="http://schemas.microsoft.com/office/drawing/2014/main" xmlns="" id="{9CDC2672-F148-2342-8631-4FA3AAB723BA}"/>
              </a:ext>
            </a:extLst>
          </p:cNvPr>
          <p:cNvCxnSpPr>
            <a:cxnSpLocks/>
          </p:cNvCxnSpPr>
          <p:nvPr/>
        </p:nvCxnSpPr>
        <p:spPr>
          <a:xfrm flipV="1">
            <a:off x="7824917" y="1994795"/>
            <a:ext cx="0" cy="1987307"/>
          </a:xfrm>
          <a:prstGeom prst="line">
            <a:avLst/>
          </a:prstGeom>
          <a:ln w="31750" cap="rnd">
            <a:solidFill>
              <a:schemeClr val="accent2"/>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grpSp>
        <p:nvGrpSpPr>
          <p:cNvPr id="141" name="Group 140">
            <a:extLst>
              <a:ext uri="{FF2B5EF4-FFF2-40B4-BE49-F238E27FC236}">
                <a16:creationId xmlns:a16="http://schemas.microsoft.com/office/drawing/2014/main" xmlns="" id="{FA52E27A-7DC8-5A46-864D-0565E5B5AC26}"/>
              </a:ext>
            </a:extLst>
          </p:cNvPr>
          <p:cNvGrpSpPr/>
          <p:nvPr/>
        </p:nvGrpSpPr>
        <p:grpSpPr>
          <a:xfrm>
            <a:off x="6944621" y="953457"/>
            <a:ext cx="1762152" cy="978974"/>
            <a:chOff x="6944621" y="953457"/>
            <a:chExt cx="1762152" cy="978974"/>
          </a:xfrm>
        </p:grpSpPr>
        <p:sp>
          <p:nvSpPr>
            <p:cNvPr id="142" name="Freeform 163">
              <a:extLst>
                <a:ext uri="{FF2B5EF4-FFF2-40B4-BE49-F238E27FC236}">
                  <a16:creationId xmlns:a16="http://schemas.microsoft.com/office/drawing/2014/main" xmlns="" id="{272E09D4-3494-5642-8070-64FEA491ED2D}"/>
                </a:ext>
              </a:extLst>
            </p:cNvPr>
            <p:cNvSpPr>
              <a:spLocks noChangeAspect="1"/>
            </p:cNvSpPr>
            <p:nvPr/>
          </p:nvSpPr>
          <p:spPr bwMode="auto">
            <a:xfrm>
              <a:off x="6944621" y="953457"/>
              <a:ext cx="1762152" cy="978974"/>
            </a:xfrm>
            <a:custGeom>
              <a:avLst/>
              <a:gdLst>
                <a:gd name="T0" fmla="*/ 103 w 684"/>
                <a:gd name="T1" fmla="*/ 191 h 377"/>
                <a:gd name="T2" fmla="*/ 1 w 684"/>
                <a:gd name="T3" fmla="*/ 274 h 377"/>
                <a:gd name="T4" fmla="*/ 23 w 684"/>
                <a:gd name="T5" fmla="*/ 342 h 377"/>
                <a:gd name="T6" fmla="*/ 128 w 684"/>
                <a:gd name="T7" fmla="*/ 377 h 377"/>
                <a:gd name="T8" fmla="*/ 128 w 684"/>
                <a:gd name="T9" fmla="*/ 377 h 377"/>
                <a:gd name="T10" fmla="*/ 139 w 684"/>
                <a:gd name="T11" fmla="*/ 377 h 377"/>
                <a:gd name="T12" fmla="*/ 141 w 684"/>
                <a:gd name="T13" fmla="*/ 377 h 377"/>
                <a:gd name="T14" fmla="*/ 525 w 684"/>
                <a:gd name="T15" fmla="*/ 377 h 377"/>
                <a:gd name="T16" fmla="*/ 532 w 684"/>
                <a:gd name="T17" fmla="*/ 377 h 377"/>
                <a:gd name="T18" fmla="*/ 683 w 684"/>
                <a:gd name="T19" fmla="*/ 254 h 377"/>
                <a:gd name="T20" fmla="*/ 576 w 684"/>
                <a:gd name="T21" fmla="*/ 131 h 377"/>
                <a:gd name="T22" fmla="*/ 562 w 684"/>
                <a:gd name="T23" fmla="*/ 130 h 377"/>
                <a:gd name="T24" fmla="*/ 560 w 684"/>
                <a:gd name="T25" fmla="*/ 117 h 377"/>
                <a:gd name="T26" fmla="*/ 426 w 684"/>
                <a:gd name="T27" fmla="*/ 1 h 377"/>
                <a:gd name="T28" fmla="*/ 408 w 684"/>
                <a:gd name="T29" fmla="*/ 0 h 377"/>
                <a:gd name="T30" fmla="*/ 272 w 684"/>
                <a:gd name="T31" fmla="*/ 88 h 377"/>
                <a:gd name="T32" fmla="*/ 260 w 684"/>
                <a:gd name="T33" fmla="*/ 107 h 377"/>
                <a:gd name="T34" fmla="*/ 248 w 684"/>
                <a:gd name="T35" fmla="*/ 103 h 377"/>
                <a:gd name="T36" fmla="*/ 211 w 684"/>
                <a:gd name="T37" fmla="*/ 99 h 377"/>
                <a:gd name="T38" fmla="*/ 126 w 684"/>
                <a:gd name="T39" fmla="*/ 176 h 377"/>
                <a:gd name="T40" fmla="*/ 124 w 684"/>
                <a:gd name="T41" fmla="*/ 192 h 377"/>
                <a:gd name="T42" fmla="*/ 107 w 684"/>
                <a:gd name="T43" fmla="*/ 191 h 377"/>
                <a:gd name="T44" fmla="*/ 103 w 684"/>
                <a:gd name="T45" fmla="*/ 191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84" h="377">
                  <a:moveTo>
                    <a:pt x="103" y="191"/>
                  </a:moveTo>
                  <a:cubicBezTo>
                    <a:pt x="73" y="191"/>
                    <a:pt x="5" y="199"/>
                    <a:pt x="1" y="274"/>
                  </a:cubicBezTo>
                  <a:cubicBezTo>
                    <a:pt x="0" y="303"/>
                    <a:pt x="7" y="325"/>
                    <a:pt x="23" y="342"/>
                  </a:cubicBezTo>
                  <a:cubicBezTo>
                    <a:pt x="53" y="374"/>
                    <a:pt x="106" y="377"/>
                    <a:pt x="128" y="377"/>
                  </a:cubicBezTo>
                  <a:cubicBezTo>
                    <a:pt x="128" y="377"/>
                    <a:pt x="128" y="377"/>
                    <a:pt x="128" y="377"/>
                  </a:cubicBezTo>
                  <a:cubicBezTo>
                    <a:pt x="135" y="377"/>
                    <a:pt x="139" y="377"/>
                    <a:pt x="139" y="377"/>
                  </a:cubicBezTo>
                  <a:cubicBezTo>
                    <a:pt x="141" y="377"/>
                    <a:pt x="141" y="377"/>
                    <a:pt x="141" y="377"/>
                  </a:cubicBezTo>
                  <a:cubicBezTo>
                    <a:pt x="525" y="377"/>
                    <a:pt x="525" y="377"/>
                    <a:pt x="525" y="377"/>
                  </a:cubicBezTo>
                  <a:cubicBezTo>
                    <a:pt x="526" y="377"/>
                    <a:pt x="528" y="377"/>
                    <a:pt x="532" y="377"/>
                  </a:cubicBezTo>
                  <a:cubicBezTo>
                    <a:pt x="567" y="377"/>
                    <a:pt x="683" y="368"/>
                    <a:pt x="683" y="254"/>
                  </a:cubicBezTo>
                  <a:cubicBezTo>
                    <a:pt x="683" y="248"/>
                    <a:pt x="684" y="136"/>
                    <a:pt x="576" y="131"/>
                  </a:cubicBezTo>
                  <a:cubicBezTo>
                    <a:pt x="562" y="130"/>
                    <a:pt x="562" y="130"/>
                    <a:pt x="562" y="130"/>
                  </a:cubicBezTo>
                  <a:cubicBezTo>
                    <a:pt x="560" y="117"/>
                    <a:pt x="560" y="117"/>
                    <a:pt x="560" y="117"/>
                  </a:cubicBezTo>
                  <a:cubicBezTo>
                    <a:pt x="559" y="113"/>
                    <a:pt x="534" y="8"/>
                    <a:pt x="426" y="1"/>
                  </a:cubicBezTo>
                  <a:cubicBezTo>
                    <a:pt x="420" y="0"/>
                    <a:pt x="414" y="0"/>
                    <a:pt x="408" y="0"/>
                  </a:cubicBezTo>
                  <a:cubicBezTo>
                    <a:pt x="327" y="0"/>
                    <a:pt x="304" y="37"/>
                    <a:pt x="272" y="88"/>
                  </a:cubicBezTo>
                  <a:cubicBezTo>
                    <a:pt x="260" y="107"/>
                    <a:pt x="260" y="107"/>
                    <a:pt x="260" y="107"/>
                  </a:cubicBezTo>
                  <a:cubicBezTo>
                    <a:pt x="248" y="103"/>
                    <a:pt x="248" y="103"/>
                    <a:pt x="248" y="103"/>
                  </a:cubicBezTo>
                  <a:cubicBezTo>
                    <a:pt x="247" y="103"/>
                    <a:pt x="232" y="99"/>
                    <a:pt x="211" y="99"/>
                  </a:cubicBezTo>
                  <a:cubicBezTo>
                    <a:pt x="161" y="99"/>
                    <a:pt x="132" y="125"/>
                    <a:pt x="126" y="176"/>
                  </a:cubicBezTo>
                  <a:cubicBezTo>
                    <a:pt x="124" y="192"/>
                    <a:pt x="124" y="192"/>
                    <a:pt x="124" y="192"/>
                  </a:cubicBezTo>
                  <a:cubicBezTo>
                    <a:pt x="107" y="191"/>
                    <a:pt x="107" y="191"/>
                    <a:pt x="107" y="191"/>
                  </a:cubicBezTo>
                  <a:cubicBezTo>
                    <a:pt x="107" y="191"/>
                    <a:pt x="105" y="191"/>
                    <a:pt x="103" y="191"/>
                  </a:cubicBezTo>
                  <a:close/>
                </a:path>
              </a:pathLst>
            </a:custGeom>
            <a:solidFill>
              <a:schemeClr val="accent2">
                <a:lumMod val="20000"/>
                <a:lumOff val="80000"/>
              </a:schemeClr>
            </a:solidFill>
            <a:ln w="28575">
              <a:noFill/>
              <a:round/>
              <a:headEnd/>
              <a:tailEnd/>
            </a:ln>
          </p:spPr>
          <p:txBody>
            <a:bodyPr vert="horz" wrap="square" lIns="91440" tIns="45720" rIns="91440" bIns="45720" numCol="1" anchor="t" anchorCtr="0" compatLnSpc="1">
              <a:prstTxWarp prst="textNoShape">
                <a:avLst/>
              </a:prstTxWarp>
            </a:bodyPr>
            <a:lstStyle/>
            <a:p>
              <a:pPr algn="ctr"/>
              <a:endParaRPr lang="en-US" b="1" dirty="0"/>
            </a:p>
          </p:txBody>
        </p:sp>
        <p:pic>
          <p:nvPicPr>
            <p:cNvPr id="143" name="Picture 142">
              <a:extLst>
                <a:ext uri="{FF2B5EF4-FFF2-40B4-BE49-F238E27FC236}">
                  <a16:creationId xmlns:a16="http://schemas.microsoft.com/office/drawing/2014/main" xmlns="" id="{CAF8C88A-4AD2-C049-8B32-E612264D53C2}"/>
                </a:ext>
              </a:extLst>
            </p:cNvPr>
            <p:cNvPicPr>
              <a:picLocks noChangeAspect="1"/>
            </p:cNvPicPr>
            <p:nvPr/>
          </p:nvPicPr>
          <p:blipFill>
            <a:blip r:embed="rId4"/>
            <a:stretch>
              <a:fillRect/>
            </a:stretch>
          </p:blipFill>
          <p:spPr>
            <a:xfrm>
              <a:off x="7360454" y="1515833"/>
              <a:ext cx="928350" cy="204318"/>
            </a:xfrm>
            <a:prstGeom prst="rect">
              <a:avLst/>
            </a:prstGeom>
          </p:spPr>
        </p:pic>
      </p:grpSp>
      <p:grpSp>
        <p:nvGrpSpPr>
          <p:cNvPr id="144" name="Group 143">
            <a:extLst>
              <a:ext uri="{FF2B5EF4-FFF2-40B4-BE49-F238E27FC236}">
                <a16:creationId xmlns:a16="http://schemas.microsoft.com/office/drawing/2014/main" xmlns="" id="{D95D2EA6-6656-EB4E-8ADD-A1EFC1F2DA0F}"/>
              </a:ext>
            </a:extLst>
          </p:cNvPr>
          <p:cNvGrpSpPr/>
          <p:nvPr/>
        </p:nvGrpSpPr>
        <p:grpSpPr>
          <a:xfrm>
            <a:off x="4785750" y="1176904"/>
            <a:ext cx="2352257" cy="903971"/>
            <a:chOff x="4671958" y="1057712"/>
            <a:chExt cx="2352257" cy="903971"/>
          </a:xfrm>
        </p:grpSpPr>
        <p:sp>
          <p:nvSpPr>
            <p:cNvPr id="145" name="TextBox 144">
              <a:extLst>
                <a:ext uri="{FF2B5EF4-FFF2-40B4-BE49-F238E27FC236}">
                  <a16:creationId xmlns:a16="http://schemas.microsoft.com/office/drawing/2014/main" xmlns="" id="{603DE7E0-67E5-F642-B4E7-54E8E13433E9}"/>
                </a:ext>
              </a:extLst>
            </p:cNvPr>
            <p:cNvSpPr txBox="1"/>
            <p:nvPr/>
          </p:nvSpPr>
          <p:spPr>
            <a:xfrm>
              <a:off x="5499413" y="1057712"/>
              <a:ext cx="1524802" cy="390583"/>
            </a:xfrm>
            <a:prstGeom prst="rect">
              <a:avLst/>
            </a:prstGeom>
          </p:spPr>
          <p:txBody>
            <a:bodyPr vert="horz" wrap="square" lIns="91440" tIns="45720" rIns="91440" bIns="45720" rtlCol="0" anchor="ctr">
              <a:noAutofit/>
            </a:bodyPr>
            <a:lstStyle/>
            <a:p>
              <a:pPr>
                <a:defRPr/>
              </a:pPr>
              <a:r>
                <a:rPr lang="en-US" sz="1200" b="1" kern="0" dirty="0">
                  <a:solidFill>
                    <a:srgbClr val="FFC000"/>
                  </a:solidFill>
                </a:rPr>
                <a:t>Lightning Link</a:t>
              </a:r>
            </a:p>
          </p:txBody>
        </p:sp>
        <p:sp>
          <p:nvSpPr>
            <p:cNvPr id="146" name="Freeform 145">
              <a:extLst>
                <a:ext uri="{FF2B5EF4-FFF2-40B4-BE49-F238E27FC236}">
                  <a16:creationId xmlns:a16="http://schemas.microsoft.com/office/drawing/2014/main" xmlns="" id="{05270F39-21E0-BD4E-8E99-6352659956EA}"/>
                </a:ext>
              </a:extLst>
            </p:cNvPr>
            <p:cNvSpPr/>
            <p:nvPr/>
          </p:nvSpPr>
          <p:spPr>
            <a:xfrm>
              <a:off x="4671958" y="1405905"/>
              <a:ext cx="2102206" cy="555778"/>
            </a:xfrm>
            <a:custGeom>
              <a:avLst/>
              <a:gdLst>
                <a:gd name="connsiteX0" fmla="*/ 0 w 1737360"/>
                <a:gd name="connsiteY0" fmla="*/ 0 h 459321"/>
                <a:gd name="connsiteX1" fmla="*/ 1737360 w 1737360"/>
                <a:gd name="connsiteY1" fmla="*/ 0 h 459321"/>
                <a:gd name="connsiteX2" fmla="*/ 1737360 w 1737360"/>
                <a:gd name="connsiteY2" fmla="*/ 45720 h 459321"/>
                <a:gd name="connsiteX3" fmla="*/ 45719 w 1737360"/>
                <a:gd name="connsiteY3" fmla="*/ 45720 h 459321"/>
                <a:gd name="connsiteX4" fmla="*/ 45719 w 1737360"/>
                <a:gd name="connsiteY4" fmla="*/ 459321 h 459321"/>
                <a:gd name="connsiteX5" fmla="*/ 0 w 1737360"/>
                <a:gd name="connsiteY5" fmla="*/ 459321 h 459321"/>
                <a:gd name="connsiteX6" fmla="*/ 0 w 1737360"/>
                <a:gd name="connsiteY6" fmla="*/ 45720 h 459321"/>
                <a:gd name="connsiteX7" fmla="*/ 0 w 1737360"/>
                <a:gd name="connsiteY7" fmla="*/ 2121 h 459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360" h="459321">
                  <a:moveTo>
                    <a:pt x="0" y="0"/>
                  </a:moveTo>
                  <a:lnTo>
                    <a:pt x="1737360" y="0"/>
                  </a:lnTo>
                  <a:lnTo>
                    <a:pt x="1737360" y="45720"/>
                  </a:lnTo>
                  <a:lnTo>
                    <a:pt x="45719" y="45720"/>
                  </a:lnTo>
                  <a:lnTo>
                    <a:pt x="45719" y="459321"/>
                  </a:lnTo>
                  <a:lnTo>
                    <a:pt x="0" y="459321"/>
                  </a:lnTo>
                  <a:lnTo>
                    <a:pt x="0" y="45720"/>
                  </a:lnTo>
                  <a:lnTo>
                    <a:pt x="0" y="2121"/>
                  </a:lnTo>
                  <a:close/>
                </a:path>
              </a:pathLst>
            </a:custGeom>
            <a:solidFill>
              <a:srgbClr val="FFC001"/>
            </a:soli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dirty="0">
                <a:solidFill>
                  <a:schemeClr val="tx1"/>
                </a:solidFill>
              </a:endParaRPr>
            </a:p>
          </p:txBody>
        </p:sp>
      </p:grpSp>
      <p:sp>
        <p:nvSpPr>
          <p:cNvPr id="147" name="Oval 146">
            <a:extLst>
              <a:ext uri="{FF2B5EF4-FFF2-40B4-BE49-F238E27FC236}">
                <a16:creationId xmlns:a16="http://schemas.microsoft.com/office/drawing/2014/main" xmlns="" id="{6158B840-2670-F848-B37A-A7F853B0835D}"/>
              </a:ext>
            </a:extLst>
          </p:cNvPr>
          <p:cNvSpPr>
            <a:spLocks noChangeAspect="1"/>
          </p:cNvSpPr>
          <p:nvPr/>
        </p:nvSpPr>
        <p:spPr>
          <a:xfrm>
            <a:off x="7689199" y="2397226"/>
            <a:ext cx="270861" cy="270861"/>
          </a:xfrm>
          <a:prstGeom prst="ellipse">
            <a:avLst/>
          </a:prstGeom>
          <a:noFill/>
          <a:ln w="50800" cap="rnd">
            <a:solidFill>
              <a:schemeClr val="accent3"/>
            </a:solidFill>
            <a:round/>
            <a:headEnd type="none" w="med" len="med"/>
            <a:tailEnd type="none" w="med" len="med"/>
          </a:ln>
          <a:effectLst/>
        </p:spPr>
        <p:txBody>
          <a:bodyPr wrap="none" lIns="0" tIns="0" rIns="0" bIns="0">
            <a:noAutofit/>
          </a:bodyPr>
          <a:lstStyle/>
          <a:p>
            <a:endParaRPr lang="en-US" kern="0" dirty="0" err="1">
              <a:solidFill>
                <a:srgbClr val="000000"/>
              </a:solidFill>
            </a:endParaRPr>
          </a:p>
        </p:txBody>
      </p:sp>
      <p:grpSp>
        <p:nvGrpSpPr>
          <p:cNvPr id="148" name="Group 147">
            <a:extLst>
              <a:ext uri="{FF2B5EF4-FFF2-40B4-BE49-F238E27FC236}">
                <a16:creationId xmlns:a16="http://schemas.microsoft.com/office/drawing/2014/main" xmlns="" id="{577C2692-DD5F-5E42-AABD-E1686DDD0541}"/>
              </a:ext>
            </a:extLst>
          </p:cNvPr>
          <p:cNvGrpSpPr/>
          <p:nvPr/>
        </p:nvGrpSpPr>
        <p:grpSpPr>
          <a:xfrm>
            <a:off x="5618406" y="2095210"/>
            <a:ext cx="2038351" cy="437447"/>
            <a:chOff x="5559137" y="1959738"/>
            <a:chExt cx="2038351" cy="437447"/>
          </a:xfrm>
        </p:grpSpPr>
        <p:sp>
          <p:nvSpPr>
            <p:cNvPr id="149" name="TextBox 148">
              <a:extLst>
                <a:ext uri="{FF2B5EF4-FFF2-40B4-BE49-F238E27FC236}">
                  <a16:creationId xmlns:a16="http://schemas.microsoft.com/office/drawing/2014/main" xmlns="" id="{F66EC64A-3306-6842-B4FF-82D028A000A7}"/>
                </a:ext>
              </a:extLst>
            </p:cNvPr>
            <p:cNvSpPr txBox="1"/>
            <p:nvPr/>
          </p:nvSpPr>
          <p:spPr>
            <a:xfrm>
              <a:off x="5559137" y="1959738"/>
              <a:ext cx="1470752" cy="392529"/>
            </a:xfrm>
            <a:prstGeom prst="rect">
              <a:avLst/>
            </a:prstGeom>
            <a:ln>
              <a:noFill/>
            </a:ln>
          </p:spPr>
          <p:txBody>
            <a:bodyPr vert="horz" wrap="square" lIns="91440" tIns="45720" rIns="91440" bIns="45720" rtlCol="0" anchor="ctr">
              <a:noAutofit/>
            </a:bodyPr>
            <a:lstStyle/>
            <a:p>
              <a:pPr>
                <a:defRPr/>
              </a:pPr>
              <a:r>
                <a:rPr lang="en-US" sz="1200" b="1" kern="0" dirty="0">
                  <a:solidFill>
                    <a:schemeClr val="accent3"/>
                  </a:solidFill>
                </a:rPr>
                <a:t>Sky Gateway</a:t>
              </a:r>
            </a:p>
            <a:p>
              <a:pPr>
                <a:defRPr/>
              </a:pPr>
              <a:r>
                <a:rPr lang="en-US" sz="1050" kern="0" dirty="0">
                  <a:solidFill>
                    <a:schemeClr val="accent3"/>
                  </a:solidFill>
                </a:rPr>
                <a:t>Universal Mode</a:t>
              </a:r>
            </a:p>
          </p:txBody>
        </p:sp>
        <p:sp>
          <p:nvSpPr>
            <p:cNvPr id="150" name="Line 8">
              <a:extLst>
                <a:ext uri="{FF2B5EF4-FFF2-40B4-BE49-F238E27FC236}">
                  <a16:creationId xmlns:a16="http://schemas.microsoft.com/office/drawing/2014/main" xmlns="" id="{B46C9A63-4CCD-6C42-A297-49BBE39F5160}"/>
                </a:ext>
              </a:extLst>
            </p:cNvPr>
            <p:cNvSpPr>
              <a:spLocks noChangeShapeType="1"/>
            </p:cNvSpPr>
            <p:nvPr/>
          </p:nvSpPr>
          <p:spPr bwMode="gray">
            <a:xfrm rot="5400000" flipH="1">
              <a:off x="6579946" y="1379643"/>
              <a:ext cx="0" cy="2035084"/>
            </a:xfrm>
            <a:prstGeom prst="line">
              <a:avLst/>
            </a:prstGeom>
            <a:noFill/>
            <a:ln w="50800" cap="sq">
              <a:solidFill>
                <a:schemeClr val="accent3"/>
              </a:solidFill>
              <a:miter lim="800000"/>
              <a:headEnd type="none" w="med" len="med"/>
              <a:tailEnd type="none" w="med" len="med"/>
            </a:ln>
            <a:effectLst/>
          </p:spPr>
          <p:txBody>
            <a:bodyPr wrap="none" lIns="0" tIns="0" rIns="0" bIns="0">
              <a:noAutofit/>
            </a:bodyPr>
            <a:lstStyle/>
            <a:p>
              <a:pPr>
                <a:defRPr/>
              </a:pPr>
              <a:endParaRPr lang="en-US" kern="0" dirty="0">
                <a:solidFill>
                  <a:srgbClr val="000000"/>
                </a:solidFill>
              </a:endParaRPr>
            </a:p>
          </p:txBody>
        </p:sp>
      </p:grpSp>
      <p:sp>
        <p:nvSpPr>
          <p:cNvPr id="151" name="Oval 150">
            <a:extLst>
              <a:ext uri="{FF2B5EF4-FFF2-40B4-BE49-F238E27FC236}">
                <a16:creationId xmlns:a16="http://schemas.microsoft.com/office/drawing/2014/main" xmlns="" id="{54928163-712E-DD40-BBC8-46608BB12D11}"/>
              </a:ext>
            </a:extLst>
          </p:cNvPr>
          <p:cNvSpPr>
            <a:spLocks noChangeAspect="1"/>
          </p:cNvSpPr>
          <p:nvPr/>
        </p:nvSpPr>
        <p:spPr>
          <a:xfrm>
            <a:off x="7687556" y="3145003"/>
            <a:ext cx="270861" cy="270861"/>
          </a:xfrm>
          <a:prstGeom prst="ellipse">
            <a:avLst/>
          </a:prstGeom>
          <a:noFill/>
          <a:ln w="50800" cap="rnd">
            <a:solidFill>
              <a:schemeClr val="accent5"/>
            </a:solidFill>
            <a:round/>
            <a:headEnd type="none" w="med" len="med"/>
            <a:tailEnd type="none" w="med" len="med"/>
          </a:ln>
          <a:effectLst/>
        </p:spPr>
        <p:txBody>
          <a:bodyPr wrap="none" lIns="0" tIns="0" rIns="0" bIns="0">
            <a:noAutofit/>
          </a:bodyPr>
          <a:lstStyle/>
          <a:p>
            <a:endParaRPr lang="en-US" kern="0" dirty="0" err="1">
              <a:solidFill>
                <a:srgbClr val="000000"/>
              </a:solidFill>
            </a:endParaRPr>
          </a:p>
        </p:txBody>
      </p:sp>
      <p:grpSp>
        <p:nvGrpSpPr>
          <p:cNvPr id="152" name="Group 151">
            <a:extLst>
              <a:ext uri="{FF2B5EF4-FFF2-40B4-BE49-F238E27FC236}">
                <a16:creationId xmlns:a16="http://schemas.microsoft.com/office/drawing/2014/main" xmlns="" id="{F61FA336-DDDE-7A44-821C-8246DCC1F0CD}"/>
              </a:ext>
            </a:extLst>
          </p:cNvPr>
          <p:cNvGrpSpPr/>
          <p:nvPr/>
        </p:nvGrpSpPr>
        <p:grpSpPr>
          <a:xfrm>
            <a:off x="5613205" y="2851454"/>
            <a:ext cx="2040483" cy="428980"/>
            <a:chOff x="5276682" y="1968205"/>
            <a:chExt cx="2040483" cy="428980"/>
          </a:xfrm>
        </p:grpSpPr>
        <p:sp>
          <p:nvSpPr>
            <p:cNvPr id="153" name="TextBox 152">
              <a:extLst>
                <a:ext uri="{FF2B5EF4-FFF2-40B4-BE49-F238E27FC236}">
                  <a16:creationId xmlns:a16="http://schemas.microsoft.com/office/drawing/2014/main" xmlns="" id="{3BA6B8DB-72F9-384E-9DC9-EAFBE4269378}"/>
                </a:ext>
              </a:extLst>
            </p:cNvPr>
            <p:cNvSpPr txBox="1"/>
            <p:nvPr/>
          </p:nvSpPr>
          <p:spPr>
            <a:xfrm>
              <a:off x="5276682" y="1968205"/>
              <a:ext cx="1441225" cy="392529"/>
            </a:xfrm>
            <a:prstGeom prst="rect">
              <a:avLst/>
            </a:prstGeom>
            <a:ln>
              <a:noFill/>
            </a:ln>
          </p:spPr>
          <p:txBody>
            <a:bodyPr vert="horz" wrap="square" lIns="91440" tIns="45720" rIns="91440" bIns="45720" rtlCol="0" anchor="ctr">
              <a:noAutofit/>
            </a:bodyPr>
            <a:lstStyle/>
            <a:p>
              <a:pPr>
                <a:defRPr/>
              </a:pPr>
              <a:r>
                <a:rPr lang="en-US" sz="1200" b="1" kern="0" dirty="0">
                  <a:solidFill>
                    <a:schemeClr val="accent5"/>
                  </a:solidFill>
                </a:rPr>
                <a:t>Sky Gateway</a:t>
              </a:r>
            </a:p>
            <a:p>
              <a:pPr>
                <a:defRPr/>
              </a:pPr>
              <a:r>
                <a:rPr lang="en-US" sz="1050" kern="0" dirty="0">
                  <a:solidFill>
                    <a:schemeClr val="accent5"/>
                  </a:solidFill>
                </a:rPr>
                <a:t>Email Mode</a:t>
              </a:r>
            </a:p>
          </p:txBody>
        </p:sp>
        <p:sp>
          <p:nvSpPr>
            <p:cNvPr id="154" name="Line 8">
              <a:extLst>
                <a:ext uri="{FF2B5EF4-FFF2-40B4-BE49-F238E27FC236}">
                  <a16:creationId xmlns:a16="http://schemas.microsoft.com/office/drawing/2014/main" xmlns="" id="{E9488602-0F32-F84B-BF31-B02D39C6DD0F}"/>
                </a:ext>
              </a:extLst>
            </p:cNvPr>
            <p:cNvSpPr>
              <a:spLocks noChangeShapeType="1"/>
            </p:cNvSpPr>
            <p:nvPr/>
          </p:nvSpPr>
          <p:spPr bwMode="gray">
            <a:xfrm rot="5400000" flipH="1">
              <a:off x="6303336" y="1383356"/>
              <a:ext cx="0" cy="2027658"/>
            </a:xfrm>
            <a:prstGeom prst="line">
              <a:avLst/>
            </a:prstGeom>
            <a:noFill/>
            <a:ln w="50800" cap="sq">
              <a:solidFill>
                <a:schemeClr val="accent5"/>
              </a:solidFill>
              <a:miter lim="800000"/>
              <a:headEnd type="none" w="med" len="med"/>
              <a:tailEnd type="none" w="med" len="med"/>
            </a:ln>
            <a:effectLst/>
          </p:spPr>
          <p:txBody>
            <a:bodyPr wrap="none" lIns="0" tIns="0" rIns="0" bIns="0">
              <a:noAutofit/>
            </a:bodyPr>
            <a:lstStyle/>
            <a:p>
              <a:pPr>
                <a:defRPr/>
              </a:pPr>
              <a:endParaRPr lang="en-US" kern="0" dirty="0">
                <a:solidFill>
                  <a:srgbClr val="000000"/>
                </a:solidFill>
              </a:endParaRPr>
            </a:p>
          </p:txBody>
        </p:sp>
      </p:grpSp>
    </p:spTree>
    <p:extLst>
      <p:ext uri="{BB962C8B-B14F-4D97-AF65-F5344CB8AC3E}">
        <p14:creationId xmlns:p14="http://schemas.microsoft.com/office/powerpoint/2010/main" val="4192815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44"/>
                                        </p:tgtEl>
                                        <p:attrNameLst>
                                          <p:attrName>style.visibility</p:attrName>
                                        </p:attrNameLst>
                                      </p:cBhvr>
                                      <p:to>
                                        <p:strVal val="visible"/>
                                      </p:to>
                                    </p:set>
                                    <p:animEffect transition="in" filter="wipe(left)">
                                      <p:cBhvr>
                                        <p:cTn id="7" dur="500"/>
                                        <p:tgtEl>
                                          <p:spTgt spid="14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31"/>
                                        </p:tgtEl>
                                        <p:attrNameLst>
                                          <p:attrName>style.visibility</p:attrName>
                                        </p:attrNameLst>
                                      </p:cBhvr>
                                      <p:to>
                                        <p:strVal val="visible"/>
                                      </p:to>
                                    </p:set>
                                    <p:animEffect transition="in" filter="fade">
                                      <p:cBhvr>
                                        <p:cTn id="11" dur="500"/>
                                        <p:tgtEl>
                                          <p:spTgt spid="131"/>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48"/>
                                        </p:tgtEl>
                                        <p:attrNameLst>
                                          <p:attrName>style.visibility</p:attrName>
                                        </p:attrNameLst>
                                      </p:cBhvr>
                                      <p:to>
                                        <p:strVal val="visible"/>
                                      </p:to>
                                    </p:set>
                                    <p:animEffect transition="in" filter="wipe(left)">
                                      <p:cBhvr>
                                        <p:cTn id="16" dur="500"/>
                                        <p:tgtEl>
                                          <p:spTgt spid="148"/>
                                        </p:tgtEl>
                                      </p:cBhvr>
                                    </p:animEffect>
                                  </p:childTnLst>
                                </p:cTn>
                              </p:par>
                              <p:par>
                                <p:cTn id="17" presetID="22" presetClass="entr" presetSubtype="8" fill="hold" nodeType="withEffect">
                                  <p:stCondLst>
                                    <p:cond delay="0"/>
                                  </p:stCondLst>
                                  <p:childTnLst>
                                    <p:set>
                                      <p:cBhvr>
                                        <p:cTn id="18" dur="1" fill="hold">
                                          <p:stCondLst>
                                            <p:cond delay="0"/>
                                          </p:stCondLst>
                                        </p:cTn>
                                        <p:tgtEl>
                                          <p:spTgt spid="152"/>
                                        </p:tgtEl>
                                        <p:attrNameLst>
                                          <p:attrName>style.visibility</p:attrName>
                                        </p:attrNameLst>
                                      </p:cBhvr>
                                      <p:to>
                                        <p:strVal val="visible"/>
                                      </p:to>
                                    </p:set>
                                    <p:animEffect transition="in" filter="wipe(left)">
                                      <p:cBhvr>
                                        <p:cTn id="19" dur="500"/>
                                        <p:tgtEl>
                                          <p:spTgt spid="152"/>
                                        </p:tgtEl>
                                      </p:cBhvr>
                                    </p:animEffect>
                                  </p:childTnLst>
                                </p:cTn>
                              </p:par>
                            </p:childTnLst>
                          </p:cTn>
                        </p:par>
                        <p:par>
                          <p:cTn id="20" fill="hold">
                            <p:stCondLst>
                              <p:cond delay="500"/>
                            </p:stCondLst>
                            <p:childTnLst>
                              <p:par>
                                <p:cTn id="21" presetID="22" presetClass="entr" presetSubtype="8" fill="hold" grpId="0" nodeType="afterEffect">
                                  <p:stCondLst>
                                    <p:cond delay="0"/>
                                  </p:stCondLst>
                                  <p:childTnLst>
                                    <p:set>
                                      <p:cBhvr>
                                        <p:cTn id="22" dur="1" fill="hold">
                                          <p:stCondLst>
                                            <p:cond delay="0"/>
                                          </p:stCondLst>
                                        </p:cTn>
                                        <p:tgtEl>
                                          <p:spTgt spid="147"/>
                                        </p:tgtEl>
                                        <p:attrNameLst>
                                          <p:attrName>style.visibility</p:attrName>
                                        </p:attrNameLst>
                                      </p:cBhvr>
                                      <p:to>
                                        <p:strVal val="visible"/>
                                      </p:to>
                                    </p:set>
                                    <p:animEffect transition="in" filter="wipe(left)">
                                      <p:cBhvr>
                                        <p:cTn id="23" dur="500"/>
                                        <p:tgtEl>
                                          <p:spTgt spid="147"/>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151"/>
                                        </p:tgtEl>
                                        <p:attrNameLst>
                                          <p:attrName>style.visibility</p:attrName>
                                        </p:attrNameLst>
                                      </p:cBhvr>
                                      <p:to>
                                        <p:strVal val="visible"/>
                                      </p:to>
                                    </p:set>
                                    <p:animEffect transition="in" filter="wipe(left)">
                                      <p:cBhvr>
                                        <p:cTn id="26" dur="500"/>
                                        <p:tgtEl>
                                          <p:spTgt spid="151"/>
                                        </p:tgtEl>
                                      </p:cBhvr>
                                    </p:animEffect>
                                  </p:childTnLst>
                                </p:cTn>
                              </p:par>
                            </p:childTnLst>
                          </p:cTn>
                        </p:par>
                        <p:par>
                          <p:cTn id="27" fill="hold">
                            <p:stCondLst>
                              <p:cond delay="1000"/>
                            </p:stCondLst>
                            <p:childTnLst>
                              <p:par>
                                <p:cTn id="28" presetID="10" presetClass="entr" presetSubtype="0" fill="hold" nodeType="afterEffect">
                                  <p:stCondLst>
                                    <p:cond delay="0"/>
                                  </p:stCondLst>
                                  <p:childTnLst>
                                    <p:set>
                                      <p:cBhvr>
                                        <p:cTn id="29" dur="1" fill="hold">
                                          <p:stCondLst>
                                            <p:cond delay="0"/>
                                          </p:stCondLst>
                                        </p:cTn>
                                        <p:tgtEl>
                                          <p:spTgt spid="87"/>
                                        </p:tgtEl>
                                        <p:attrNameLst>
                                          <p:attrName>style.visibility</p:attrName>
                                        </p:attrNameLst>
                                      </p:cBhvr>
                                      <p:to>
                                        <p:strVal val="visible"/>
                                      </p:to>
                                    </p:set>
                                    <p:animEffect transition="in" filter="fade">
                                      <p:cBhvr>
                                        <p:cTn id="30" dur="500"/>
                                        <p:tgtEl>
                                          <p:spTgt spid="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 grpId="0" animBg="1"/>
      <p:bldP spid="151"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80BE5E4-E4E9-1441-82CB-D25629CCFF2F}"/>
              </a:ext>
            </a:extLst>
          </p:cNvPr>
          <p:cNvSpPr>
            <a:spLocks noGrp="1"/>
          </p:cNvSpPr>
          <p:nvPr>
            <p:ph type="title"/>
          </p:nvPr>
        </p:nvSpPr>
        <p:spPr/>
        <p:txBody>
          <a:bodyPr/>
          <a:lstStyle/>
          <a:p>
            <a:r>
              <a:rPr lang="en-US" dirty="0"/>
              <a:t>Top CASB O365 Security Use Cases </a:t>
            </a:r>
          </a:p>
        </p:txBody>
      </p:sp>
      <p:sp>
        <p:nvSpPr>
          <p:cNvPr id="3" name="Text Placeholder 2">
            <a:extLst>
              <a:ext uri="{FF2B5EF4-FFF2-40B4-BE49-F238E27FC236}">
                <a16:creationId xmlns:a16="http://schemas.microsoft.com/office/drawing/2014/main" xmlns="" id="{D7A0D86F-96EF-AB4C-AEAB-3702A7E028C6}"/>
              </a:ext>
            </a:extLst>
          </p:cNvPr>
          <p:cNvSpPr>
            <a:spLocks noGrp="1"/>
          </p:cNvSpPr>
          <p:nvPr>
            <p:ph type="body" sz="quarter" idx="13"/>
          </p:nvPr>
        </p:nvSpPr>
        <p:spPr/>
        <p:txBody>
          <a:bodyPr/>
          <a:lstStyle/>
          <a:p>
            <a:endParaRPr lang="en-US"/>
          </a:p>
        </p:txBody>
      </p:sp>
      <p:grpSp>
        <p:nvGrpSpPr>
          <p:cNvPr id="4" name="Group 3">
            <a:extLst>
              <a:ext uri="{FF2B5EF4-FFF2-40B4-BE49-F238E27FC236}">
                <a16:creationId xmlns:a16="http://schemas.microsoft.com/office/drawing/2014/main" xmlns="" id="{264F2B85-9A82-034D-BCC3-90498F7BF28D}"/>
              </a:ext>
            </a:extLst>
          </p:cNvPr>
          <p:cNvGrpSpPr/>
          <p:nvPr/>
        </p:nvGrpSpPr>
        <p:grpSpPr>
          <a:xfrm>
            <a:off x="1608481" y="1028104"/>
            <a:ext cx="5339673" cy="3377725"/>
            <a:chOff x="2020381" y="1028104"/>
            <a:chExt cx="5339673" cy="3377725"/>
          </a:xfrm>
        </p:grpSpPr>
        <p:sp>
          <p:nvSpPr>
            <p:cNvPr id="88" name="TextBox 87">
              <a:extLst>
                <a:ext uri="{FF2B5EF4-FFF2-40B4-BE49-F238E27FC236}">
                  <a16:creationId xmlns:a16="http://schemas.microsoft.com/office/drawing/2014/main" xmlns="" id="{B58AE0B2-574B-AE44-86C9-F723D00B9F72}"/>
                </a:ext>
              </a:extLst>
            </p:cNvPr>
            <p:cNvSpPr txBox="1"/>
            <p:nvPr/>
          </p:nvSpPr>
          <p:spPr>
            <a:xfrm>
              <a:off x="2832614" y="2572598"/>
              <a:ext cx="4527440" cy="233910"/>
            </a:xfrm>
            <a:prstGeom prst="rect">
              <a:avLst/>
            </a:prstGeom>
            <a:noFill/>
          </p:spPr>
          <p:txBody>
            <a:bodyPr vert="horz" wrap="square" lIns="18288" tIns="0" rIns="18288" bIns="18288" rtlCol="0">
              <a:spAutoFit/>
            </a:bodyPr>
            <a:lstStyle>
              <a:defPPr>
                <a:defRPr lang="en-US"/>
              </a:defPPr>
              <a:lvl1pPr>
                <a:buSzPct val="100000"/>
                <a:defRPr sz="1000"/>
              </a:lvl1pPr>
            </a:lstStyle>
            <a:p>
              <a:r>
                <a:rPr lang="en-US" sz="1400" dirty="0"/>
                <a:t>Q3 financial results downloaded to personal device</a:t>
              </a:r>
            </a:p>
          </p:txBody>
        </p:sp>
        <p:grpSp>
          <p:nvGrpSpPr>
            <p:cNvPr id="89" name="Group 88">
              <a:extLst>
                <a:ext uri="{FF2B5EF4-FFF2-40B4-BE49-F238E27FC236}">
                  <a16:creationId xmlns:a16="http://schemas.microsoft.com/office/drawing/2014/main" xmlns="" id="{7C146A18-F666-FB49-A0EC-7E1D979ED134}"/>
                </a:ext>
              </a:extLst>
            </p:cNvPr>
            <p:cNvGrpSpPr/>
            <p:nvPr/>
          </p:nvGrpSpPr>
          <p:grpSpPr>
            <a:xfrm>
              <a:off x="2147388" y="2400035"/>
              <a:ext cx="356914" cy="575820"/>
              <a:chOff x="8683557" y="2338901"/>
              <a:chExt cx="765074" cy="1234319"/>
            </a:xfrm>
          </p:grpSpPr>
          <p:grpSp>
            <p:nvGrpSpPr>
              <p:cNvPr id="90" name="Group 89">
                <a:extLst>
                  <a:ext uri="{FF2B5EF4-FFF2-40B4-BE49-F238E27FC236}">
                    <a16:creationId xmlns:a16="http://schemas.microsoft.com/office/drawing/2014/main" xmlns="" id="{C39BFF99-0D60-E346-843C-5F7AB4579D6E}"/>
                  </a:ext>
                </a:extLst>
              </p:cNvPr>
              <p:cNvGrpSpPr/>
              <p:nvPr/>
            </p:nvGrpSpPr>
            <p:grpSpPr>
              <a:xfrm>
                <a:off x="8683557" y="2338901"/>
                <a:ext cx="765074" cy="1234319"/>
                <a:chOff x="3514725" y="1649412"/>
                <a:chExt cx="238125" cy="384175"/>
              </a:xfrm>
            </p:grpSpPr>
            <p:sp>
              <p:nvSpPr>
                <p:cNvPr id="94" name="Freeform 834">
                  <a:extLst>
                    <a:ext uri="{FF2B5EF4-FFF2-40B4-BE49-F238E27FC236}">
                      <a16:creationId xmlns:a16="http://schemas.microsoft.com/office/drawing/2014/main" xmlns="" id="{8DA02990-C847-A943-8BFB-1BC63D5C1439}"/>
                    </a:ext>
                  </a:extLst>
                </p:cNvPr>
                <p:cNvSpPr>
                  <a:spLocks noChangeArrowheads="1"/>
                </p:cNvSpPr>
                <p:nvPr/>
              </p:nvSpPr>
              <p:spPr bwMode="auto">
                <a:xfrm>
                  <a:off x="3524250" y="1657349"/>
                  <a:ext cx="220663" cy="366713"/>
                </a:xfrm>
                <a:custGeom>
                  <a:avLst/>
                  <a:gdLst>
                    <a:gd name="T0" fmla="*/ 610 w 611"/>
                    <a:gd name="T1" fmla="*/ 1017 h 1018"/>
                    <a:gd name="T2" fmla="*/ 0 w 611"/>
                    <a:gd name="T3" fmla="*/ 1017 h 1018"/>
                    <a:gd name="T4" fmla="*/ 0 w 611"/>
                    <a:gd name="T5" fmla="*/ 0 h 1018"/>
                    <a:gd name="T6" fmla="*/ 610 w 611"/>
                    <a:gd name="T7" fmla="*/ 0 h 1018"/>
                    <a:gd name="T8" fmla="*/ 610 w 611"/>
                    <a:gd name="T9" fmla="*/ 1017 h 1018"/>
                  </a:gdLst>
                  <a:ahLst/>
                  <a:cxnLst>
                    <a:cxn ang="0">
                      <a:pos x="T0" y="T1"/>
                    </a:cxn>
                    <a:cxn ang="0">
                      <a:pos x="T2" y="T3"/>
                    </a:cxn>
                    <a:cxn ang="0">
                      <a:pos x="T4" y="T5"/>
                    </a:cxn>
                    <a:cxn ang="0">
                      <a:pos x="T6" y="T7"/>
                    </a:cxn>
                    <a:cxn ang="0">
                      <a:pos x="T8" y="T9"/>
                    </a:cxn>
                  </a:cxnLst>
                  <a:rect l="0" t="0" r="r" b="b"/>
                  <a:pathLst>
                    <a:path w="611" h="1018">
                      <a:moveTo>
                        <a:pt x="610" y="1017"/>
                      </a:moveTo>
                      <a:lnTo>
                        <a:pt x="0" y="1017"/>
                      </a:lnTo>
                      <a:lnTo>
                        <a:pt x="0" y="0"/>
                      </a:lnTo>
                      <a:lnTo>
                        <a:pt x="610" y="0"/>
                      </a:lnTo>
                      <a:lnTo>
                        <a:pt x="610" y="1017"/>
                      </a:lnTo>
                    </a:path>
                  </a:pathLst>
                </a:custGeom>
                <a:solidFill>
                  <a:srgbClr val="FFFF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95" name="Freeform 835">
                  <a:extLst>
                    <a:ext uri="{FF2B5EF4-FFF2-40B4-BE49-F238E27FC236}">
                      <a16:creationId xmlns:a16="http://schemas.microsoft.com/office/drawing/2014/main" xmlns="" id="{B129A0F4-4050-6446-9BD1-A712013061B1}"/>
                    </a:ext>
                  </a:extLst>
                </p:cNvPr>
                <p:cNvSpPr>
                  <a:spLocks noChangeArrowheads="1"/>
                </p:cNvSpPr>
                <p:nvPr/>
              </p:nvSpPr>
              <p:spPr bwMode="auto">
                <a:xfrm>
                  <a:off x="3524250" y="1657349"/>
                  <a:ext cx="220663" cy="366713"/>
                </a:xfrm>
                <a:custGeom>
                  <a:avLst/>
                  <a:gdLst>
                    <a:gd name="T0" fmla="*/ 610 w 611"/>
                    <a:gd name="T1" fmla="*/ 1017 h 1018"/>
                    <a:gd name="T2" fmla="*/ 0 w 611"/>
                    <a:gd name="T3" fmla="*/ 1017 h 1018"/>
                    <a:gd name="T4" fmla="*/ 0 w 611"/>
                    <a:gd name="T5" fmla="*/ 0 h 1018"/>
                    <a:gd name="T6" fmla="*/ 610 w 611"/>
                    <a:gd name="T7" fmla="*/ 0 h 1018"/>
                    <a:gd name="T8" fmla="*/ 610 w 611"/>
                    <a:gd name="T9" fmla="*/ 1017 h 1018"/>
                  </a:gdLst>
                  <a:ahLst/>
                  <a:cxnLst>
                    <a:cxn ang="0">
                      <a:pos x="T0" y="T1"/>
                    </a:cxn>
                    <a:cxn ang="0">
                      <a:pos x="T2" y="T3"/>
                    </a:cxn>
                    <a:cxn ang="0">
                      <a:pos x="T4" y="T5"/>
                    </a:cxn>
                    <a:cxn ang="0">
                      <a:pos x="T6" y="T7"/>
                    </a:cxn>
                    <a:cxn ang="0">
                      <a:pos x="T8" y="T9"/>
                    </a:cxn>
                  </a:cxnLst>
                  <a:rect l="0" t="0" r="r" b="b"/>
                  <a:pathLst>
                    <a:path w="611" h="1018">
                      <a:moveTo>
                        <a:pt x="610" y="1017"/>
                      </a:moveTo>
                      <a:lnTo>
                        <a:pt x="0" y="1017"/>
                      </a:lnTo>
                      <a:lnTo>
                        <a:pt x="0" y="0"/>
                      </a:lnTo>
                      <a:lnTo>
                        <a:pt x="610" y="0"/>
                      </a:lnTo>
                      <a:lnTo>
                        <a:pt x="610" y="1017"/>
                      </a:lnTo>
                    </a:path>
                  </a:pathLst>
                </a:custGeom>
                <a:solidFill>
                  <a:srgbClr val="FFFF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96" name="Freeform 836">
                  <a:extLst>
                    <a:ext uri="{FF2B5EF4-FFF2-40B4-BE49-F238E27FC236}">
                      <a16:creationId xmlns:a16="http://schemas.microsoft.com/office/drawing/2014/main" xmlns="" id="{838ED224-FD58-CA48-BF2A-B4B7A9FF5EF5}"/>
                    </a:ext>
                  </a:extLst>
                </p:cNvPr>
                <p:cNvSpPr>
                  <a:spLocks noChangeArrowheads="1"/>
                </p:cNvSpPr>
                <p:nvPr/>
              </p:nvSpPr>
              <p:spPr bwMode="auto">
                <a:xfrm>
                  <a:off x="3633788" y="1657349"/>
                  <a:ext cx="111125" cy="366713"/>
                </a:xfrm>
                <a:custGeom>
                  <a:avLst/>
                  <a:gdLst>
                    <a:gd name="T0" fmla="*/ 307 w 308"/>
                    <a:gd name="T1" fmla="*/ 0 h 1018"/>
                    <a:gd name="T2" fmla="*/ 0 w 308"/>
                    <a:gd name="T3" fmla="*/ 0 h 1018"/>
                    <a:gd name="T4" fmla="*/ 0 w 308"/>
                    <a:gd name="T5" fmla="*/ 1017 h 1018"/>
                    <a:gd name="T6" fmla="*/ 307 w 308"/>
                    <a:gd name="T7" fmla="*/ 1017 h 1018"/>
                    <a:gd name="T8" fmla="*/ 307 w 308"/>
                    <a:gd name="T9" fmla="*/ 0 h 1018"/>
                  </a:gdLst>
                  <a:ahLst/>
                  <a:cxnLst>
                    <a:cxn ang="0">
                      <a:pos x="T0" y="T1"/>
                    </a:cxn>
                    <a:cxn ang="0">
                      <a:pos x="T2" y="T3"/>
                    </a:cxn>
                    <a:cxn ang="0">
                      <a:pos x="T4" y="T5"/>
                    </a:cxn>
                    <a:cxn ang="0">
                      <a:pos x="T6" y="T7"/>
                    </a:cxn>
                    <a:cxn ang="0">
                      <a:pos x="T8" y="T9"/>
                    </a:cxn>
                  </a:cxnLst>
                  <a:rect l="0" t="0" r="r" b="b"/>
                  <a:pathLst>
                    <a:path w="308" h="1018">
                      <a:moveTo>
                        <a:pt x="307" y="0"/>
                      </a:moveTo>
                      <a:lnTo>
                        <a:pt x="0" y="0"/>
                      </a:lnTo>
                      <a:lnTo>
                        <a:pt x="0" y="1017"/>
                      </a:lnTo>
                      <a:lnTo>
                        <a:pt x="307" y="1017"/>
                      </a:lnTo>
                      <a:lnTo>
                        <a:pt x="307" y="0"/>
                      </a:lnTo>
                    </a:path>
                  </a:pathLst>
                </a:custGeom>
                <a:solidFill>
                  <a:srgbClr val="D9D9D9"/>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97" name="Freeform 837">
                  <a:extLst>
                    <a:ext uri="{FF2B5EF4-FFF2-40B4-BE49-F238E27FC236}">
                      <a16:creationId xmlns:a16="http://schemas.microsoft.com/office/drawing/2014/main" xmlns="" id="{A6A57BAC-B268-C84D-B5C2-C169B01D77D8}"/>
                    </a:ext>
                  </a:extLst>
                </p:cNvPr>
                <p:cNvSpPr>
                  <a:spLocks noChangeArrowheads="1"/>
                </p:cNvSpPr>
                <p:nvPr/>
              </p:nvSpPr>
              <p:spPr bwMode="auto">
                <a:xfrm>
                  <a:off x="3633788" y="1657349"/>
                  <a:ext cx="111125" cy="366713"/>
                </a:xfrm>
                <a:custGeom>
                  <a:avLst/>
                  <a:gdLst>
                    <a:gd name="T0" fmla="*/ 307 w 308"/>
                    <a:gd name="T1" fmla="*/ 0 h 1018"/>
                    <a:gd name="T2" fmla="*/ 0 w 308"/>
                    <a:gd name="T3" fmla="*/ 0 h 1018"/>
                    <a:gd name="T4" fmla="*/ 0 w 308"/>
                    <a:gd name="T5" fmla="*/ 1017 h 1018"/>
                    <a:gd name="T6" fmla="*/ 307 w 308"/>
                    <a:gd name="T7" fmla="*/ 1017 h 1018"/>
                    <a:gd name="T8" fmla="*/ 307 w 308"/>
                    <a:gd name="T9" fmla="*/ 0 h 1018"/>
                  </a:gdLst>
                  <a:ahLst/>
                  <a:cxnLst>
                    <a:cxn ang="0">
                      <a:pos x="T0" y="T1"/>
                    </a:cxn>
                    <a:cxn ang="0">
                      <a:pos x="T2" y="T3"/>
                    </a:cxn>
                    <a:cxn ang="0">
                      <a:pos x="T4" y="T5"/>
                    </a:cxn>
                    <a:cxn ang="0">
                      <a:pos x="T6" y="T7"/>
                    </a:cxn>
                    <a:cxn ang="0">
                      <a:pos x="T8" y="T9"/>
                    </a:cxn>
                  </a:cxnLst>
                  <a:rect l="0" t="0" r="r" b="b"/>
                  <a:pathLst>
                    <a:path w="308" h="1018">
                      <a:moveTo>
                        <a:pt x="307" y="0"/>
                      </a:moveTo>
                      <a:lnTo>
                        <a:pt x="0" y="0"/>
                      </a:lnTo>
                      <a:lnTo>
                        <a:pt x="0" y="1017"/>
                      </a:lnTo>
                      <a:lnTo>
                        <a:pt x="307" y="1017"/>
                      </a:lnTo>
                      <a:lnTo>
                        <a:pt x="307" y="0"/>
                      </a:lnTo>
                    </a:path>
                  </a:pathLst>
                </a:custGeom>
                <a:solidFill>
                  <a:srgbClr val="D9D9D9"/>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98" name="Freeform 838">
                  <a:extLst>
                    <a:ext uri="{FF2B5EF4-FFF2-40B4-BE49-F238E27FC236}">
                      <a16:creationId xmlns:a16="http://schemas.microsoft.com/office/drawing/2014/main" xmlns="" id="{9BC87437-6ED7-7149-8D37-41D111FAFA38}"/>
                    </a:ext>
                  </a:extLst>
                </p:cNvPr>
                <p:cNvSpPr>
                  <a:spLocks noChangeArrowheads="1"/>
                </p:cNvSpPr>
                <p:nvPr/>
              </p:nvSpPr>
              <p:spPr bwMode="auto">
                <a:xfrm>
                  <a:off x="3514725" y="1649412"/>
                  <a:ext cx="238125" cy="384175"/>
                </a:xfrm>
                <a:custGeom>
                  <a:avLst/>
                  <a:gdLst>
                    <a:gd name="T0" fmla="*/ 0 w 661"/>
                    <a:gd name="T1" fmla="*/ 0 h 1068"/>
                    <a:gd name="T2" fmla="*/ 0 w 661"/>
                    <a:gd name="T3" fmla="*/ 1067 h 1068"/>
                    <a:gd name="T4" fmla="*/ 660 w 661"/>
                    <a:gd name="T5" fmla="*/ 1067 h 1068"/>
                    <a:gd name="T6" fmla="*/ 660 w 661"/>
                    <a:gd name="T7" fmla="*/ 0 h 1068"/>
                    <a:gd name="T8" fmla="*/ 0 w 661"/>
                    <a:gd name="T9" fmla="*/ 0 h 1068"/>
                    <a:gd name="T10" fmla="*/ 614 w 661"/>
                    <a:gd name="T11" fmla="*/ 51 h 1068"/>
                    <a:gd name="T12" fmla="*/ 614 w 661"/>
                    <a:gd name="T13" fmla="*/ 965 h 1068"/>
                    <a:gd name="T14" fmla="*/ 46 w 661"/>
                    <a:gd name="T15" fmla="*/ 965 h 1068"/>
                    <a:gd name="T16" fmla="*/ 46 w 661"/>
                    <a:gd name="T17" fmla="*/ 51 h 1068"/>
                    <a:gd name="T18" fmla="*/ 614 w 661"/>
                    <a:gd name="T19" fmla="*/ 51 h 10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61" h="1068">
                      <a:moveTo>
                        <a:pt x="0" y="0"/>
                      </a:moveTo>
                      <a:lnTo>
                        <a:pt x="0" y="1067"/>
                      </a:lnTo>
                      <a:lnTo>
                        <a:pt x="660" y="1067"/>
                      </a:lnTo>
                      <a:lnTo>
                        <a:pt x="660" y="0"/>
                      </a:lnTo>
                      <a:lnTo>
                        <a:pt x="0" y="0"/>
                      </a:lnTo>
                      <a:close/>
                      <a:moveTo>
                        <a:pt x="614" y="51"/>
                      </a:moveTo>
                      <a:lnTo>
                        <a:pt x="614" y="965"/>
                      </a:lnTo>
                      <a:lnTo>
                        <a:pt x="46" y="965"/>
                      </a:lnTo>
                      <a:lnTo>
                        <a:pt x="46" y="51"/>
                      </a:lnTo>
                      <a:lnTo>
                        <a:pt x="614" y="51"/>
                      </a:lnTo>
                      <a:close/>
                    </a:path>
                  </a:pathLst>
                </a:custGeom>
                <a:solidFill>
                  <a:schemeClr val="tx1"/>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99" name="Freeform 839">
                  <a:extLst>
                    <a:ext uri="{FF2B5EF4-FFF2-40B4-BE49-F238E27FC236}">
                      <a16:creationId xmlns:a16="http://schemas.microsoft.com/office/drawing/2014/main" xmlns="" id="{24171ED6-5E73-7749-BBB6-CB8522D1DED0}"/>
                    </a:ext>
                  </a:extLst>
                </p:cNvPr>
                <p:cNvSpPr>
                  <a:spLocks noChangeArrowheads="1"/>
                </p:cNvSpPr>
                <p:nvPr/>
              </p:nvSpPr>
              <p:spPr bwMode="auto">
                <a:xfrm>
                  <a:off x="3625850" y="2006599"/>
                  <a:ext cx="17463" cy="17463"/>
                </a:xfrm>
                <a:custGeom>
                  <a:avLst/>
                  <a:gdLst>
                    <a:gd name="T0" fmla="*/ 21 w 47"/>
                    <a:gd name="T1" fmla="*/ 46 h 47"/>
                    <a:gd name="T2" fmla="*/ 21 w 47"/>
                    <a:gd name="T3" fmla="*/ 46 h 47"/>
                    <a:gd name="T4" fmla="*/ 46 w 47"/>
                    <a:gd name="T5" fmla="*/ 25 h 47"/>
                    <a:gd name="T6" fmla="*/ 21 w 47"/>
                    <a:gd name="T7" fmla="*/ 0 h 47"/>
                    <a:gd name="T8" fmla="*/ 0 w 47"/>
                    <a:gd name="T9" fmla="*/ 25 h 47"/>
                    <a:gd name="T10" fmla="*/ 21 w 47"/>
                    <a:gd name="T11" fmla="*/ 46 h 47"/>
                  </a:gdLst>
                  <a:ahLst/>
                  <a:cxnLst>
                    <a:cxn ang="0">
                      <a:pos x="T0" y="T1"/>
                    </a:cxn>
                    <a:cxn ang="0">
                      <a:pos x="T2" y="T3"/>
                    </a:cxn>
                    <a:cxn ang="0">
                      <a:pos x="T4" y="T5"/>
                    </a:cxn>
                    <a:cxn ang="0">
                      <a:pos x="T6" y="T7"/>
                    </a:cxn>
                    <a:cxn ang="0">
                      <a:pos x="T8" y="T9"/>
                    </a:cxn>
                    <a:cxn ang="0">
                      <a:pos x="T10" y="T11"/>
                    </a:cxn>
                  </a:cxnLst>
                  <a:rect l="0" t="0" r="r" b="b"/>
                  <a:pathLst>
                    <a:path w="47" h="47">
                      <a:moveTo>
                        <a:pt x="21" y="46"/>
                      </a:moveTo>
                      <a:lnTo>
                        <a:pt x="21" y="46"/>
                      </a:lnTo>
                      <a:cubicBezTo>
                        <a:pt x="38" y="46"/>
                        <a:pt x="46" y="38"/>
                        <a:pt x="46" y="25"/>
                      </a:cubicBezTo>
                      <a:cubicBezTo>
                        <a:pt x="46" y="8"/>
                        <a:pt x="38" y="0"/>
                        <a:pt x="21" y="0"/>
                      </a:cubicBezTo>
                      <a:cubicBezTo>
                        <a:pt x="8" y="0"/>
                        <a:pt x="0" y="8"/>
                        <a:pt x="0" y="25"/>
                      </a:cubicBezTo>
                      <a:cubicBezTo>
                        <a:pt x="0" y="38"/>
                        <a:pt x="8" y="46"/>
                        <a:pt x="21" y="46"/>
                      </a:cubicBezTo>
                    </a:path>
                  </a:pathLst>
                </a:custGeom>
                <a:solidFill>
                  <a:srgbClr val="FFFF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p>
              </p:txBody>
            </p:sp>
          </p:grpSp>
          <p:grpSp>
            <p:nvGrpSpPr>
              <p:cNvPr id="91" name="Group 90">
                <a:extLst>
                  <a:ext uri="{FF2B5EF4-FFF2-40B4-BE49-F238E27FC236}">
                    <a16:creationId xmlns:a16="http://schemas.microsoft.com/office/drawing/2014/main" xmlns="" id="{0754A670-F2AA-774F-9E88-D0C21EED92EE}"/>
                  </a:ext>
                </a:extLst>
              </p:cNvPr>
              <p:cNvGrpSpPr/>
              <p:nvPr/>
            </p:nvGrpSpPr>
            <p:grpSpPr>
              <a:xfrm>
                <a:off x="8882093" y="2660117"/>
                <a:ext cx="378190" cy="584474"/>
                <a:chOff x="8066050" y="3405371"/>
                <a:chExt cx="213478" cy="329921"/>
              </a:xfrm>
            </p:grpSpPr>
            <p:sp>
              <p:nvSpPr>
                <p:cNvPr id="92" name="Freeform 1423">
                  <a:extLst>
                    <a:ext uri="{FF2B5EF4-FFF2-40B4-BE49-F238E27FC236}">
                      <a16:creationId xmlns:a16="http://schemas.microsoft.com/office/drawing/2014/main" xmlns="" id="{4EAB25BA-083D-9140-80BD-617DE4FCEB66}"/>
                    </a:ext>
                  </a:extLst>
                </p:cNvPr>
                <p:cNvSpPr>
                  <a:spLocks noChangeArrowheads="1"/>
                </p:cNvSpPr>
                <p:nvPr/>
              </p:nvSpPr>
              <p:spPr bwMode="auto">
                <a:xfrm>
                  <a:off x="8066050" y="3405371"/>
                  <a:ext cx="213478" cy="256175"/>
                </a:xfrm>
                <a:custGeom>
                  <a:avLst/>
                  <a:gdLst>
                    <a:gd name="T0" fmla="*/ 209 w 242"/>
                    <a:gd name="T1" fmla="*/ 148 h 293"/>
                    <a:gd name="T2" fmla="*/ 142 w 242"/>
                    <a:gd name="T3" fmla="*/ 215 h 293"/>
                    <a:gd name="T4" fmla="*/ 142 w 242"/>
                    <a:gd name="T5" fmla="*/ 0 h 293"/>
                    <a:gd name="T6" fmla="*/ 99 w 242"/>
                    <a:gd name="T7" fmla="*/ 0 h 293"/>
                    <a:gd name="T8" fmla="*/ 99 w 242"/>
                    <a:gd name="T9" fmla="*/ 215 h 293"/>
                    <a:gd name="T10" fmla="*/ 28 w 242"/>
                    <a:gd name="T11" fmla="*/ 148 h 293"/>
                    <a:gd name="T12" fmla="*/ 0 w 242"/>
                    <a:gd name="T13" fmla="*/ 176 h 293"/>
                    <a:gd name="T14" fmla="*/ 120 w 242"/>
                    <a:gd name="T15" fmla="*/ 292 h 293"/>
                    <a:gd name="T16" fmla="*/ 241 w 242"/>
                    <a:gd name="T17" fmla="*/ 176 h 293"/>
                    <a:gd name="T18" fmla="*/ 209 w 242"/>
                    <a:gd name="T19" fmla="*/ 148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2" h="293">
                      <a:moveTo>
                        <a:pt x="209" y="148"/>
                      </a:moveTo>
                      <a:lnTo>
                        <a:pt x="142" y="215"/>
                      </a:lnTo>
                      <a:lnTo>
                        <a:pt x="142" y="0"/>
                      </a:lnTo>
                      <a:lnTo>
                        <a:pt x="99" y="0"/>
                      </a:lnTo>
                      <a:lnTo>
                        <a:pt x="99" y="215"/>
                      </a:lnTo>
                      <a:lnTo>
                        <a:pt x="28" y="148"/>
                      </a:lnTo>
                      <a:lnTo>
                        <a:pt x="0" y="176"/>
                      </a:lnTo>
                      <a:lnTo>
                        <a:pt x="120" y="292"/>
                      </a:lnTo>
                      <a:lnTo>
                        <a:pt x="241" y="176"/>
                      </a:lnTo>
                      <a:lnTo>
                        <a:pt x="209" y="148"/>
                      </a:lnTo>
                    </a:path>
                  </a:pathLst>
                </a:custGeom>
                <a:solidFill>
                  <a:schemeClr val="tx1"/>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93" name="Freeform 1424">
                  <a:extLst>
                    <a:ext uri="{FF2B5EF4-FFF2-40B4-BE49-F238E27FC236}">
                      <a16:creationId xmlns:a16="http://schemas.microsoft.com/office/drawing/2014/main" xmlns="" id="{55F54944-BED5-834B-B61D-BBB0AF61F012}"/>
                    </a:ext>
                  </a:extLst>
                </p:cNvPr>
                <p:cNvSpPr>
                  <a:spLocks noChangeArrowheads="1"/>
                </p:cNvSpPr>
                <p:nvPr/>
              </p:nvSpPr>
              <p:spPr bwMode="auto">
                <a:xfrm>
                  <a:off x="8073813" y="3696478"/>
                  <a:ext cx="197952" cy="38814"/>
                </a:xfrm>
                <a:custGeom>
                  <a:avLst/>
                  <a:gdLst>
                    <a:gd name="T0" fmla="*/ 224 w 225"/>
                    <a:gd name="T1" fmla="*/ 42 h 43"/>
                    <a:gd name="T2" fmla="*/ 0 w 225"/>
                    <a:gd name="T3" fmla="*/ 42 h 43"/>
                    <a:gd name="T4" fmla="*/ 0 w 225"/>
                    <a:gd name="T5" fmla="*/ 0 h 43"/>
                    <a:gd name="T6" fmla="*/ 224 w 225"/>
                    <a:gd name="T7" fmla="*/ 0 h 43"/>
                    <a:gd name="T8" fmla="*/ 224 w 225"/>
                    <a:gd name="T9" fmla="*/ 42 h 43"/>
                  </a:gdLst>
                  <a:ahLst/>
                  <a:cxnLst>
                    <a:cxn ang="0">
                      <a:pos x="T0" y="T1"/>
                    </a:cxn>
                    <a:cxn ang="0">
                      <a:pos x="T2" y="T3"/>
                    </a:cxn>
                    <a:cxn ang="0">
                      <a:pos x="T4" y="T5"/>
                    </a:cxn>
                    <a:cxn ang="0">
                      <a:pos x="T6" y="T7"/>
                    </a:cxn>
                    <a:cxn ang="0">
                      <a:pos x="T8" y="T9"/>
                    </a:cxn>
                  </a:cxnLst>
                  <a:rect l="0" t="0" r="r" b="b"/>
                  <a:pathLst>
                    <a:path w="225" h="43">
                      <a:moveTo>
                        <a:pt x="224" y="42"/>
                      </a:moveTo>
                      <a:lnTo>
                        <a:pt x="0" y="42"/>
                      </a:lnTo>
                      <a:lnTo>
                        <a:pt x="0" y="0"/>
                      </a:lnTo>
                      <a:lnTo>
                        <a:pt x="224" y="0"/>
                      </a:lnTo>
                      <a:lnTo>
                        <a:pt x="224" y="42"/>
                      </a:lnTo>
                    </a:path>
                  </a:pathLst>
                </a:custGeom>
                <a:solidFill>
                  <a:schemeClr val="tx1"/>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grpSp>
        </p:grpSp>
        <p:sp>
          <p:nvSpPr>
            <p:cNvPr id="55" name="TextBox 54">
              <a:extLst>
                <a:ext uri="{FF2B5EF4-FFF2-40B4-BE49-F238E27FC236}">
                  <a16:creationId xmlns:a16="http://schemas.microsoft.com/office/drawing/2014/main" xmlns="" id="{CE509122-D62F-0C4C-9364-1BEF72E7B198}"/>
                </a:ext>
              </a:extLst>
            </p:cNvPr>
            <p:cNvSpPr txBox="1"/>
            <p:nvPr/>
          </p:nvSpPr>
          <p:spPr>
            <a:xfrm>
              <a:off x="2833632" y="1111204"/>
              <a:ext cx="3101502" cy="233910"/>
            </a:xfrm>
            <a:prstGeom prst="rect">
              <a:avLst/>
            </a:prstGeom>
            <a:noFill/>
          </p:spPr>
          <p:txBody>
            <a:bodyPr vert="horz" wrap="square" lIns="18288" tIns="0" rIns="18288" bIns="18288" rtlCol="0">
              <a:spAutoFit/>
            </a:bodyPr>
            <a:lstStyle>
              <a:defPPr>
                <a:defRPr lang="en-US"/>
              </a:defPPr>
              <a:lvl1pPr>
                <a:buSzPct val="100000"/>
                <a:defRPr sz="1000"/>
              </a:lvl1pPr>
            </a:lstStyle>
            <a:p>
              <a:r>
                <a:rPr lang="en-US" sz="1400" dirty="0"/>
                <a:t>Customer PII added to Excel Online</a:t>
              </a:r>
            </a:p>
          </p:txBody>
        </p:sp>
        <p:grpSp>
          <p:nvGrpSpPr>
            <p:cNvPr id="56" name="Group 55">
              <a:extLst>
                <a:ext uri="{FF2B5EF4-FFF2-40B4-BE49-F238E27FC236}">
                  <a16:creationId xmlns:a16="http://schemas.microsoft.com/office/drawing/2014/main" xmlns="" id="{2D6451B3-E22C-FE47-8981-5C810E5E4396}"/>
                </a:ext>
              </a:extLst>
            </p:cNvPr>
            <p:cNvGrpSpPr/>
            <p:nvPr/>
          </p:nvGrpSpPr>
          <p:grpSpPr>
            <a:xfrm>
              <a:off x="2053402" y="1028104"/>
              <a:ext cx="560081" cy="406796"/>
              <a:chOff x="3498850" y="1724025"/>
              <a:chExt cx="301625" cy="219075"/>
            </a:xfrm>
          </p:grpSpPr>
          <p:sp>
            <p:nvSpPr>
              <p:cNvPr id="57" name="Rectangle 38">
                <a:extLst>
                  <a:ext uri="{FF2B5EF4-FFF2-40B4-BE49-F238E27FC236}">
                    <a16:creationId xmlns:a16="http://schemas.microsoft.com/office/drawing/2014/main" xmlns="" id="{014C1E57-DDE8-064A-BF34-E442652B70B4}"/>
                  </a:ext>
                </a:extLst>
              </p:cNvPr>
              <p:cNvSpPr>
                <a:spLocks noChangeArrowheads="1"/>
              </p:cNvSpPr>
              <p:nvPr/>
            </p:nvSpPr>
            <p:spPr bwMode="auto">
              <a:xfrm>
                <a:off x="3775075" y="1735138"/>
                <a:ext cx="11113" cy="111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 name="Rectangle 39">
                <a:extLst>
                  <a:ext uri="{FF2B5EF4-FFF2-40B4-BE49-F238E27FC236}">
                    <a16:creationId xmlns:a16="http://schemas.microsoft.com/office/drawing/2014/main" xmlns="" id="{CB45D684-37FC-C84F-9075-723CB32B046F}"/>
                  </a:ext>
                </a:extLst>
              </p:cNvPr>
              <p:cNvSpPr>
                <a:spLocks noChangeArrowheads="1"/>
              </p:cNvSpPr>
              <p:nvPr/>
            </p:nvSpPr>
            <p:spPr bwMode="auto">
              <a:xfrm>
                <a:off x="3513138" y="1736725"/>
                <a:ext cx="100013" cy="63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 name="Rectangle 40">
                <a:extLst>
                  <a:ext uri="{FF2B5EF4-FFF2-40B4-BE49-F238E27FC236}">
                    <a16:creationId xmlns:a16="http://schemas.microsoft.com/office/drawing/2014/main" xmlns="" id="{C8A245D8-8A0B-DA48-A645-DBF8E13122DF}"/>
                  </a:ext>
                </a:extLst>
              </p:cNvPr>
              <p:cNvSpPr>
                <a:spLocks noChangeArrowheads="1"/>
              </p:cNvSpPr>
              <p:nvPr/>
            </p:nvSpPr>
            <p:spPr bwMode="auto">
              <a:xfrm>
                <a:off x="3513138" y="1757363"/>
                <a:ext cx="273050" cy="1714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 name="Rectangle 41">
                <a:extLst>
                  <a:ext uri="{FF2B5EF4-FFF2-40B4-BE49-F238E27FC236}">
                    <a16:creationId xmlns:a16="http://schemas.microsoft.com/office/drawing/2014/main" xmlns="" id="{0ECE72A4-4A34-C142-82C9-590B88AF1E9B}"/>
                  </a:ext>
                </a:extLst>
              </p:cNvPr>
              <p:cNvSpPr>
                <a:spLocks noChangeArrowheads="1"/>
              </p:cNvSpPr>
              <p:nvPr/>
            </p:nvSpPr>
            <p:spPr bwMode="auto">
              <a:xfrm>
                <a:off x="3649663" y="1757363"/>
                <a:ext cx="136525" cy="171450"/>
              </a:xfrm>
              <a:prstGeom prst="rect">
                <a:avLst/>
              </a:prstGeom>
              <a:solidFill>
                <a:srgbClr val="DCDCD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 name="Freeform 42">
                <a:extLst>
                  <a:ext uri="{FF2B5EF4-FFF2-40B4-BE49-F238E27FC236}">
                    <a16:creationId xmlns:a16="http://schemas.microsoft.com/office/drawing/2014/main" xmlns="" id="{9956D129-8953-1D43-BD21-E1D2FC3FAC32}"/>
                  </a:ext>
                </a:extLst>
              </p:cNvPr>
              <p:cNvSpPr>
                <a:spLocks noEditPoints="1"/>
              </p:cNvSpPr>
              <p:nvPr/>
            </p:nvSpPr>
            <p:spPr bwMode="auto">
              <a:xfrm>
                <a:off x="3498850" y="1724025"/>
                <a:ext cx="301625" cy="219075"/>
              </a:xfrm>
              <a:custGeom>
                <a:avLst/>
                <a:gdLst>
                  <a:gd name="T0" fmla="*/ 190 w 190"/>
                  <a:gd name="T1" fmla="*/ 12 h 138"/>
                  <a:gd name="T2" fmla="*/ 190 w 190"/>
                  <a:gd name="T3" fmla="*/ 12 h 138"/>
                  <a:gd name="T4" fmla="*/ 190 w 190"/>
                  <a:gd name="T5" fmla="*/ 0 h 138"/>
                  <a:gd name="T6" fmla="*/ 0 w 190"/>
                  <a:gd name="T7" fmla="*/ 0 h 138"/>
                  <a:gd name="T8" fmla="*/ 0 w 190"/>
                  <a:gd name="T9" fmla="*/ 12 h 138"/>
                  <a:gd name="T10" fmla="*/ 0 w 190"/>
                  <a:gd name="T11" fmla="*/ 12 h 138"/>
                  <a:gd name="T12" fmla="*/ 0 w 190"/>
                  <a:gd name="T13" fmla="*/ 138 h 138"/>
                  <a:gd name="T14" fmla="*/ 190 w 190"/>
                  <a:gd name="T15" fmla="*/ 138 h 138"/>
                  <a:gd name="T16" fmla="*/ 190 w 190"/>
                  <a:gd name="T17" fmla="*/ 12 h 138"/>
                  <a:gd name="T18" fmla="*/ 174 w 190"/>
                  <a:gd name="T19" fmla="*/ 7 h 138"/>
                  <a:gd name="T20" fmla="*/ 181 w 190"/>
                  <a:gd name="T21" fmla="*/ 7 h 138"/>
                  <a:gd name="T22" fmla="*/ 181 w 190"/>
                  <a:gd name="T23" fmla="*/ 14 h 138"/>
                  <a:gd name="T24" fmla="*/ 174 w 190"/>
                  <a:gd name="T25" fmla="*/ 14 h 138"/>
                  <a:gd name="T26" fmla="*/ 174 w 190"/>
                  <a:gd name="T27" fmla="*/ 7 h 138"/>
                  <a:gd name="T28" fmla="*/ 9 w 190"/>
                  <a:gd name="T29" fmla="*/ 8 h 138"/>
                  <a:gd name="T30" fmla="*/ 72 w 190"/>
                  <a:gd name="T31" fmla="*/ 8 h 138"/>
                  <a:gd name="T32" fmla="*/ 72 w 190"/>
                  <a:gd name="T33" fmla="*/ 12 h 138"/>
                  <a:gd name="T34" fmla="*/ 9 w 190"/>
                  <a:gd name="T35" fmla="*/ 12 h 138"/>
                  <a:gd name="T36" fmla="*/ 9 w 190"/>
                  <a:gd name="T37" fmla="*/ 8 h 138"/>
                  <a:gd name="T38" fmla="*/ 9 w 190"/>
                  <a:gd name="T39" fmla="*/ 129 h 138"/>
                  <a:gd name="T40" fmla="*/ 9 w 190"/>
                  <a:gd name="T41" fmla="*/ 21 h 138"/>
                  <a:gd name="T42" fmla="*/ 181 w 190"/>
                  <a:gd name="T43" fmla="*/ 21 h 138"/>
                  <a:gd name="T44" fmla="*/ 181 w 190"/>
                  <a:gd name="T45" fmla="*/ 129 h 138"/>
                  <a:gd name="T46" fmla="*/ 9 w 190"/>
                  <a:gd name="T47" fmla="*/ 129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0" h="138">
                    <a:moveTo>
                      <a:pt x="190" y="12"/>
                    </a:moveTo>
                    <a:lnTo>
                      <a:pt x="190" y="12"/>
                    </a:lnTo>
                    <a:lnTo>
                      <a:pt x="190" y="0"/>
                    </a:lnTo>
                    <a:lnTo>
                      <a:pt x="0" y="0"/>
                    </a:lnTo>
                    <a:lnTo>
                      <a:pt x="0" y="12"/>
                    </a:lnTo>
                    <a:lnTo>
                      <a:pt x="0" y="12"/>
                    </a:lnTo>
                    <a:lnTo>
                      <a:pt x="0" y="138"/>
                    </a:lnTo>
                    <a:lnTo>
                      <a:pt x="190" y="138"/>
                    </a:lnTo>
                    <a:lnTo>
                      <a:pt x="190" y="12"/>
                    </a:lnTo>
                    <a:close/>
                    <a:moveTo>
                      <a:pt x="174" y="7"/>
                    </a:moveTo>
                    <a:lnTo>
                      <a:pt x="181" y="7"/>
                    </a:lnTo>
                    <a:lnTo>
                      <a:pt x="181" y="14"/>
                    </a:lnTo>
                    <a:lnTo>
                      <a:pt x="174" y="14"/>
                    </a:lnTo>
                    <a:lnTo>
                      <a:pt x="174" y="7"/>
                    </a:lnTo>
                    <a:close/>
                    <a:moveTo>
                      <a:pt x="9" y="8"/>
                    </a:moveTo>
                    <a:lnTo>
                      <a:pt x="72" y="8"/>
                    </a:lnTo>
                    <a:lnTo>
                      <a:pt x="72" y="12"/>
                    </a:lnTo>
                    <a:lnTo>
                      <a:pt x="9" y="12"/>
                    </a:lnTo>
                    <a:lnTo>
                      <a:pt x="9" y="8"/>
                    </a:lnTo>
                    <a:close/>
                    <a:moveTo>
                      <a:pt x="9" y="129"/>
                    </a:moveTo>
                    <a:lnTo>
                      <a:pt x="9" y="21"/>
                    </a:lnTo>
                    <a:lnTo>
                      <a:pt x="181" y="21"/>
                    </a:lnTo>
                    <a:lnTo>
                      <a:pt x="181" y="129"/>
                    </a:lnTo>
                    <a:lnTo>
                      <a:pt x="9" y="12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63" name="TextBox 62">
              <a:extLst>
                <a:ext uri="{FF2B5EF4-FFF2-40B4-BE49-F238E27FC236}">
                  <a16:creationId xmlns:a16="http://schemas.microsoft.com/office/drawing/2014/main" xmlns="" id="{DAAE4DE6-50D9-1D42-B7F4-5CC77456E4BA}"/>
                </a:ext>
              </a:extLst>
            </p:cNvPr>
            <p:cNvSpPr txBox="1"/>
            <p:nvPr/>
          </p:nvSpPr>
          <p:spPr>
            <a:xfrm>
              <a:off x="2833632" y="1846025"/>
              <a:ext cx="3998968" cy="233910"/>
            </a:xfrm>
            <a:prstGeom prst="rect">
              <a:avLst/>
            </a:prstGeom>
            <a:noFill/>
          </p:spPr>
          <p:txBody>
            <a:bodyPr vert="horz" wrap="square" lIns="18288" tIns="0" rIns="18288" bIns="18288" rtlCol="0">
              <a:spAutoFit/>
            </a:bodyPr>
            <a:lstStyle>
              <a:defPPr>
                <a:defRPr lang="en-US"/>
              </a:defPPr>
              <a:lvl1pPr>
                <a:buSzPct val="100000"/>
                <a:defRPr sz="1000"/>
              </a:lvl1pPr>
            </a:lstStyle>
            <a:p>
              <a:r>
                <a:rPr lang="en-US" sz="1400" dirty="0"/>
                <a:t>Corporate IP shared externally via SharePoint</a:t>
              </a:r>
            </a:p>
          </p:txBody>
        </p:sp>
        <p:grpSp>
          <p:nvGrpSpPr>
            <p:cNvPr id="64" name="Group 63">
              <a:extLst>
                <a:ext uri="{FF2B5EF4-FFF2-40B4-BE49-F238E27FC236}">
                  <a16:creationId xmlns:a16="http://schemas.microsoft.com/office/drawing/2014/main" xmlns="" id="{EF7A6647-EB48-6C45-BFA3-B45369ADE17C}"/>
                </a:ext>
              </a:extLst>
            </p:cNvPr>
            <p:cNvGrpSpPr/>
            <p:nvPr/>
          </p:nvGrpSpPr>
          <p:grpSpPr>
            <a:xfrm>
              <a:off x="2028848" y="1744492"/>
              <a:ext cx="596969" cy="437607"/>
              <a:chOff x="1820659" y="1667526"/>
              <a:chExt cx="374650" cy="274637"/>
            </a:xfrm>
          </p:grpSpPr>
          <p:sp>
            <p:nvSpPr>
              <p:cNvPr id="65" name="Freeform 476">
                <a:extLst>
                  <a:ext uri="{FF2B5EF4-FFF2-40B4-BE49-F238E27FC236}">
                    <a16:creationId xmlns:a16="http://schemas.microsoft.com/office/drawing/2014/main" xmlns="" id="{F5DA6E70-6B1C-B549-A71B-7C1CD2DA4BEF}"/>
                  </a:ext>
                </a:extLst>
              </p:cNvPr>
              <p:cNvSpPr>
                <a:spLocks noChangeArrowheads="1"/>
              </p:cNvSpPr>
              <p:nvPr/>
            </p:nvSpPr>
            <p:spPr bwMode="auto">
              <a:xfrm>
                <a:off x="1830184" y="1675463"/>
                <a:ext cx="357187" cy="257175"/>
              </a:xfrm>
              <a:custGeom>
                <a:avLst/>
                <a:gdLst>
                  <a:gd name="T0" fmla="*/ 409 w 992"/>
                  <a:gd name="T1" fmla="*/ 101 h 714"/>
                  <a:gd name="T2" fmla="*/ 310 w 992"/>
                  <a:gd name="T3" fmla="*/ 0 h 714"/>
                  <a:gd name="T4" fmla="*/ 0 w 992"/>
                  <a:gd name="T5" fmla="*/ 0 h 714"/>
                  <a:gd name="T6" fmla="*/ 0 w 992"/>
                  <a:gd name="T7" fmla="*/ 101 h 714"/>
                  <a:gd name="T8" fmla="*/ 0 w 992"/>
                  <a:gd name="T9" fmla="*/ 713 h 714"/>
                  <a:gd name="T10" fmla="*/ 991 w 992"/>
                  <a:gd name="T11" fmla="*/ 713 h 714"/>
                  <a:gd name="T12" fmla="*/ 991 w 992"/>
                  <a:gd name="T13" fmla="*/ 101 h 714"/>
                  <a:gd name="T14" fmla="*/ 409 w 992"/>
                  <a:gd name="T15" fmla="*/ 101 h 7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92" h="714">
                    <a:moveTo>
                      <a:pt x="409" y="101"/>
                    </a:moveTo>
                    <a:lnTo>
                      <a:pt x="310" y="0"/>
                    </a:lnTo>
                    <a:lnTo>
                      <a:pt x="0" y="0"/>
                    </a:lnTo>
                    <a:lnTo>
                      <a:pt x="0" y="101"/>
                    </a:lnTo>
                    <a:lnTo>
                      <a:pt x="0" y="713"/>
                    </a:lnTo>
                    <a:lnTo>
                      <a:pt x="991" y="713"/>
                    </a:lnTo>
                    <a:lnTo>
                      <a:pt x="991" y="101"/>
                    </a:lnTo>
                    <a:lnTo>
                      <a:pt x="409" y="101"/>
                    </a:lnTo>
                  </a:path>
                </a:pathLst>
              </a:custGeom>
              <a:solidFill>
                <a:srgbClr val="FFFF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6" name="Freeform 477">
                <a:extLst>
                  <a:ext uri="{FF2B5EF4-FFF2-40B4-BE49-F238E27FC236}">
                    <a16:creationId xmlns:a16="http://schemas.microsoft.com/office/drawing/2014/main" xmlns="" id="{1AE94ED3-31F2-CC46-9F90-CC329FCAA4A6}"/>
                  </a:ext>
                </a:extLst>
              </p:cNvPr>
              <p:cNvSpPr>
                <a:spLocks noChangeArrowheads="1"/>
              </p:cNvSpPr>
              <p:nvPr/>
            </p:nvSpPr>
            <p:spPr bwMode="auto">
              <a:xfrm>
                <a:off x="1830184" y="1675463"/>
                <a:ext cx="357187" cy="257175"/>
              </a:xfrm>
              <a:custGeom>
                <a:avLst/>
                <a:gdLst>
                  <a:gd name="T0" fmla="*/ 409 w 992"/>
                  <a:gd name="T1" fmla="*/ 101 h 714"/>
                  <a:gd name="T2" fmla="*/ 310 w 992"/>
                  <a:gd name="T3" fmla="*/ 0 h 714"/>
                  <a:gd name="T4" fmla="*/ 0 w 992"/>
                  <a:gd name="T5" fmla="*/ 0 h 714"/>
                  <a:gd name="T6" fmla="*/ 0 w 992"/>
                  <a:gd name="T7" fmla="*/ 101 h 714"/>
                  <a:gd name="T8" fmla="*/ 0 w 992"/>
                  <a:gd name="T9" fmla="*/ 713 h 714"/>
                  <a:gd name="T10" fmla="*/ 991 w 992"/>
                  <a:gd name="T11" fmla="*/ 713 h 714"/>
                  <a:gd name="T12" fmla="*/ 991 w 992"/>
                  <a:gd name="T13" fmla="*/ 101 h 714"/>
                  <a:gd name="T14" fmla="*/ 409 w 992"/>
                  <a:gd name="T15" fmla="*/ 101 h 7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92" h="714">
                    <a:moveTo>
                      <a:pt x="409" y="101"/>
                    </a:moveTo>
                    <a:lnTo>
                      <a:pt x="310" y="0"/>
                    </a:lnTo>
                    <a:lnTo>
                      <a:pt x="0" y="0"/>
                    </a:lnTo>
                    <a:lnTo>
                      <a:pt x="0" y="101"/>
                    </a:lnTo>
                    <a:lnTo>
                      <a:pt x="0" y="713"/>
                    </a:lnTo>
                    <a:lnTo>
                      <a:pt x="991" y="713"/>
                    </a:lnTo>
                    <a:lnTo>
                      <a:pt x="991" y="101"/>
                    </a:lnTo>
                    <a:lnTo>
                      <a:pt x="409" y="101"/>
                    </a:lnTo>
                  </a:path>
                </a:pathLst>
              </a:custGeom>
              <a:solidFill>
                <a:srgbClr val="FFFF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7" name="Freeform 478">
                <a:extLst>
                  <a:ext uri="{FF2B5EF4-FFF2-40B4-BE49-F238E27FC236}">
                    <a16:creationId xmlns:a16="http://schemas.microsoft.com/office/drawing/2014/main" xmlns="" id="{E14B8AD6-FD38-B040-B0E5-1A57E3ECE273}"/>
                  </a:ext>
                </a:extLst>
              </p:cNvPr>
              <p:cNvSpPr>
                <a:spLocks noChangeArrowheads="1"/>
              </p:cNvSpPr>
              <p:nvPr/>
            </p:nvSpPr>
            <p:spPr bwMode="auto">
              <a:xfrm>
                <a:off x="2007984" y="1711976"/>
                <a:ext cx="179387" cy="220662"/>
              </a:xfrm>
              <a:custGeom>
                <a:avLst/>
                <a:gdLst>
                  <a:gd name="T0" fmla="*/ 496 w 497"/>
                  <a:gd name="T1" fmla="*/ 0 h 613"/>
                  <a:gd name="T2" fmla="*/ 0 w 497"/>
                  <a:gd name="T3" fmla="*/ 0 h 613"/>
                  <a:gd name="T4" fmla="*/ 0 w 497"/>
                  <a:gd name="T5" fmla="*/ 612 h 613"/>
                  <a:gd name="T6" fmla="*/ 496 w 497"/>
                  <a:gd name="T7" fmla="*/ 612 h 613"/>
                  <a:gd name="T8" fmla="*/ 496 w 497"/>
                  <a:gd name="T9" fmla="*/ 0 h 613"/>
                </a:gdLst>
                <a:ahLst/>
                <a:cxnLst>
                  <a:cxn ang="0">
                    <a:pos x="T0" y="T1"/>
                  </a:cxn>
                  <a:cxn ang="0">
                    <a:pos x="T2" y="T3"/>
                  </a:cxn>
                  <a:cxn ang="0">
                    <a:pos x="T4" y="T5"/>
                  </a:cxn>
                  <a:cxn ang="0">
                    <a:pos x="T6" y="T7"/>
                  </a:cxn>
                  <a:cxn ang="0">
                    <a:pos x="T8" y="T9"/>
                  </a:cxn>
                </a:cxnLst>
                <a:rect l="0" t="0" r="r" b="b"/>
                <a:pathLst>
                  <a:path w="497" h="613">
                    <a:moveTo>
                      <a:pt x="496" y="0"/>
                    </a:moveTo>
                    <a:lnTo>
                      <a:pt x="0" y="0"/>
                    </a:lnTo>
                    <a:lnTo>
                      <a:pt x="0" y="612"/>
                    </a:lnTo>
                    <a:lnTo>
                      <a:pt x="496" y="612"/>
                    </a:lnTo>
                    <a:lnTo>
                      <a:pt x="496" y="0"/>
                    </a:lnTo>
                  </a:path>
                </a:pathLst>
              </a:custGeom>
              <a:solidFill>
                <a:srgbClr val="D9D9D9"/>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8" name="Freeform 479">
                <a:extLst>
                  <a:ext uri="{FF2B5EF4-FFF2-40B4-BE49-F238E27FC236}">
                    <a16:creationId xmlns:a16="http://schemas.microsoft.com/office/drawing/2014/main" xmlns="" id="{B793C790-46BD-3048-826D-09D7FB9F514A}"/>
                  </a:ext>
                </a:extLst>
              </p:cNvPr>
              <p:cNvSpPr>
                <a:spLocks noChangeArrowheads="1"/>
              </p:cNvSpPr>
              <p:nvPr/>
            </p:nvSpPr>
            <p:spPr bwMode="auto">
              <a:xfrm>
                <a:off x="2007984" y="1711976"/>
                <a:ext cx="179387" cy="220662"/>
              </a:xfrm>
              <a:custGeom>
                <a:avLst/>
                <a:gdLst>
                  <a:gd name="T0" fmla="*/ 496 w 497"/>
                  <a:gd name="T1" fmla="*/ 0 h 613"/>
                  <a:gd name="T2" fmla="*/ 0 w 497"/>
                  <a:gd name="T3" fmla="*/ 0 h 613"/>
                  <a:gd name="T4" fmla="*/ 0 w 497"/>
                  <a:gd name="T5" fmla="*/ 612 h 613"/>
                  <a:gd name="T6" fmla="*/ 496 w 497"/>
                  <a:gd name="T7" fmla="*/ 612 h 613"/>
                  <a:gd name="T8" fmla="*/ 496 w 497"/>
                  <a:gd name="T9" fmla="*/ 0 h 613"/>
                </a:gdLst>
                <a:ahLst/>
                <a:cxnLst>
                  <a:cxn ang="0">
                    <a:pos x="T0" y="T1"/>
                  </a:cxn>
                  <a:cxn ang="0">
                    <a:pos x="T2" y="T3"/>
                  </a:cxn>
                  <a:cxn ang="0">
                    <a:pos x="T4" y="T5"/>
                  </a:cxn>
                  <a:cxn ang="0">
                    <a:pos x="T6" y="T7"/>
                  </a:cxn>
                  <a:cxn ang="0">
                    <a:pos x="T8" y="T9"/>
                  </a:cxn>
                </a:cxnLst>
                <a:rect l="0" t="0" r="r" b="b"/>
                <a:pathLst>
                  <a:path w="497" h="613">
                    <a:moveTo>
                      <a:pt x="496" y="0"/>
                    </a:moveTo>
                    <a:lnTo>
                      <a:pt x="0" y="0"/>
                    </a:lnTo>
                    <a:lnTo>
                      <a:pt x="0" y="612"/>
                    </a:lnTo>
                    <a:lnTo>
                      <a:pt x="496" y="612"/>
                    </a:lnTo>
                    <a:lnTo>
                      <a:pt x="496" y="0"/>
                    </a:lnTo>
                  </a:path>
                </a:pathLst>
              </a:custGeom>
              <a:solidFill>
                <a:srgbClr val="D9D9D9"/>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9" name="Freeform 480">
                <a:extLst>
                  <a:ext uri="{FF2B5EF4-FFF2-40B4-BE49-F238E27FC236}">
                    <a16:creationId xmlns:a16="http://schemas.microsoft.com/office/drawing/2014/main" xmlns="" id="{9EDD4841-A4AC-0B46-9A9F-FE16CB01A890}"/>
                  </a:ext>
                </a:extLst>
              </p:cNvPr>
              <p:cNvSpPr>
                <a:spLocks noChangeArrowheads="1"/>
              </p:cNvSpPr>
              <p:nvPr/>
            </p:nvSpPr>
            <p:spPr bwMode="auto">
              <a:xfrm>
                <a:off x="1820659" y="1667526"/>
                <a:ext cx="374650" cy="274637"/>
              </a:xfrm>
              <a:custGeom>
                <a:avLst/>
                <a:gdLst>
                  <a:gd name="T0" fmla="*/ 446 w 1042"/>
                  <a:gd name="T1" fmla="*/ 102 h 763"/>
                  <a:gd name="T2" fmla="*/ 343 w 1042"/>
                  <a:gd name="T3" fmla="*/ 0 h 763"/>
                  <a:gd name="T4" fmla="*/ 0 w 1042"/>
                  <a:gd name="T5" fmla="*/ 0 h 763"/>
                  <a:gd name="T6" fmla="*/ 0 w 1042"/>
                  <a:gd name="T7" fmla="*/ 762 h 763"/>
                  <a:gd name="T8" fmla="*/ 1041 w 1042"/>
                  <a:gd name="T9" fmla="*/ 762 h 763"/>
                  <a:gd name="T10" fmla="*/ 1041 w 1042"/>
                  <a:gd name="T11" fmla="*/ 102 h 763"/>
                  <a:gd name="T12" fmla="*/ 446 w 1042"/>
                  <a:gd name="T13" fmla="*/ 102 h 763"/>
                  <a:gd name="T14" fmla="*/ 991 w 1042"/>
                  <a:gd name="T15" fmla="*/ 713 h 763"/>
                  <a:gd name="T16" fmla="*/ 50 w 1042"/>
                  <a:gd name="T17" fmla="*/ 713 h 763"/>
                  <a:gd name="T18" fmla="*/ 50 w 1042"/>
                  <a:gd name="T19" fmla="*/ 49 h 763"/>
                  <a:gd name="T20" fmla="*/ 322 w 1042"/>
                  <a:gd name="T21" fmla="*/ 49 h 763"/>
                  <a:gd name="T22" fmla="*/ 426 w 1042"/>
                  <a:gd name="T23" fmla="*/ 151 h 763"/>
                  <a:gd name="T24" fmla="*/ 991 w 1042"/>
                  <a:gd name="T25" fmla="*/ 151 h 763"/>
                  <a:gd name="T26" fmla="*/ 991 w 1042"/>
                  <a:gd name="T27" fmla="*/ 713 h 7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42" h="763">
                    <a:moveTo>
                      <a:pt x="446" y="102"/>
                    </a:moveTo>
                    <a:lnTo>
                      <a:pt x="343" y="0"/>
                    </a:lnTo>
                    <a:lnTo>
                      <a:pt x="0" y="0"/>
                    </a:lnTo>
                    <a:lnTo>
                      <a:pt x="0" y="762"/>
                    </a:lnTo>
                    <a:lnTo>
                      <a:pt x="1041" y="762"/>
                    </a:lnTo>
                    <a:lnTo>
                      <a:pt x="1041" y="102"/>
                    </a:lnTo>
                    <a:lnTo>
                      <a:pt x="446" y="102"/>
                    </a:lnTo>
                    <a:close/>
                    <a:moveTo>
                      <a:pt x="991" y="713"/>
                    </a:moveTo>
                    <a:lnTo>
                      <a:pt x="50" y="713"/>
                    </a:lnTo>
                    <a:lnTo>
                      <a:pt x="50" y="49"/>
                    </a:lnTo>
                    <a:lnTo>
                      <a:pt x="322" y="49"/>
                    </a:lnTo>
                    <a:lnTo>
                      <a:pt x="426" y="151"/>
                    </a:lnTo>
                    <a:lnTo>
                      <a:pt x="991" y="151"/>
                    </a:lnTo>
                    <a:lnTo>
                      <a:pt x="991" y="713"/>
                    </a:lnTo>
                    <a:close/>
                  </a:path>
                </a:pathLst>
              </a:custGeom>
              <a:solidFill>
                <a:schemeClr val="tx1"/>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0" name="Freeform 481">
                <a:extLst>
                  <a:ext uri="{FF2B5EF4-FFF2-40B4-BE49-F238E27FC236}">
                    <a16:creationId xmlns:a16="http://schemas.microsoft.com/office/drawing/2014/main" xmlns="" id="{757C5A11-B8FA-0D46-A1AE-8BD23B3BEC29}"/>
                  </a:ext>
                </a:extLst>
              </p:cNvPr>
              <p:cNvSpPr>
                <a:spLocks noChangeArrowheads="1"/>
              </p:cNvSpPr>
              <p:nvPr/>
            </p:nvSpPr>
            <p:spPr bwMode="auto">
              <a:xfrm>
                <a:off x="1936546" y="1748488"/>
                <a:ext cx="142875" cy="150813"/>
              </a:xfrm>
              <a:custGeom>
                <a:avLst/>
                <a:gdLst>
                  <a:gd name="T0" fmla="*/ 70 w 398"/>
                  <a:gd name="T1" fmla="*/ 139 h 417"/>
                  <a:gd name="T2" fmla="*/ 70 w 398"/>
                  <a:gd name="T3" fmla="*/ 139 h 417"/>
                  <a:gd name="T4" fmla="*/ 0 w 398"/>
                  <a:gd name="T5" fmla="*/ 208 h 417"/>
                  <a:gd name="T6" fmla="*/ 70 w 398"/>
                  <a:gd name="T7" fmla="*/ 277 h 417"/>
                  <a:gd name="T8" fmla="*/ 120 w 398"/>
                  <a:gd name="T9" fmla="*/ 257 h 417"/>
                  <a:gd name="T10" fmla="*/ 256 w 398"/>
                  <a:gd name="T11" fmla="*/ 334 h 417"/>
                  <a:gd name="T12" fmla="*/ 256 w 398"/>
                  <a:gd name="T13" fmla="*/ 346 h 417"/>
                  <a:gd name="T14" fmla="*/ 327 w 398"/>
                  <a:gd name="T15" fmla="*/ 416 h 417"/>
                  <a:gd name="T16" fmla="*/ 397 w 398"/>
                  <a:gd name="T17" fmla="*/ 346 h 417"/>
                  <a:gd name="T18" fmla="*/ 327 w 398"/>
                  <a:gd name="T19" fmla="*/ 277 h 417"/>
                  <a:gd name="T20" fmla="*/ 281 w 398"/>
                  <a:gd name="T21" fmla="*/ 294 h 417"/>
                  <a:gd name="T22" fmla="*/ 137 w 398"/>
                  <a:gd name="T23" fmla="*/ 212 h 417"/>
                  <a:gd name="T24" fmla="*/ 141 w 398"/>
                  <a:gd name="T25" fmla="*/ 208 h 417"/>
                  <a:gd name="T26" fmla="*/ 137 w 398"/>
                  <a:gd name="T27" fmla="*/ 204 h 417"/>
                  <a:gd name="T28" fmla="*/ 281 w 398"/>
                  <a:gd name="T29" fmla="*/ 122 h 417"/>
                  <a:gd name="T30" fmla="*/ 327 w 398"/>
                  <a:gd name="T31" fmla="*/ 139 h 417"/>
                  <a:gd name="T32" fmla="*/ 397 w 398"/>
                  <a:gd name="T33" fmla="*/ 69 h 417"/>
                  <a:gd name="T34" fmla="*/ 327 w 398"/>
                  <a:gd name="T35" fmla="*/ 0 h 417"/>
                  <a:gd name="T36" fmla="*/ 256 w 398"/>
                  <a:gd name="T37" fmla="*/ 69 h 417"/>
                  <a:gd name="T38" fmla="*/ 256 w 398"/>
                  <a:gd name="T39" fmla="*/ 78 h 417"/>
                  <a:gd name="T40" fmla="*/ 120 w 398"/>
                  <a:gd name="T41" fmla="*/ 159 h 417"/>
                  <a:gd name="T42" fmla="*/ 70 w 398"/>
                  <a:gd name="T43" fmla="*/ 139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98" h="417">
                    <a:moveTo>
                      <a:pt x="70" y="139"/>
                    </a:moveTo>
                    <a:lnTo>
                      <a:pt x="70" y="139"/>
                    </a:lnTo>
                    <a:cubicBezTo>
                      <a:pt x="29" y="139"/>
                      <a:pt x="0" y="171"/>
                      <a:pt x="0" y="208"/>
                    </a:cubicBezTo>
                    <a:cubicBezTo>
                      <a:pt x="0" y="245"/>
                      <a:pt x="29" y="277"/>
                      <a:pt x="70" y="277"/>
                    </a:cubicBezTo>
                    <a:cubicBezTo>
                      <a:pt x="87" y="277"/>
                      <a:pt x="108" y="269"/>
                      <a:pt x="120" y="257"/>
                    </a:cubicBezTo>
                    <a:cubicBezTo>
                      <a:pt x="256" y="334"/>
                      <a:pt x="256" y="334"/>
                      <a:pt x="256" y="334"/>
                    </a:cubicBezTo>
                    <a:cubicBezTo>
                      <a:pt x="256" y="338"/>
                      <a:pt x="256" y="342"/>
                      <a:pt x="256" y="346"/>
                    </a:cubicBezTo>
                    <a:cubicBezTo>
                      <a:pt x="256" y="383"/>
                      <a:pt x="289" y="416"/>
                      <a:pt x="327" y="416"/>
                    </a:cubicBezTo>
                    <a:cubicBezTo>
                      <a:pt x="364" y="416"/>
                      <a:pt x="397" y="383"/>
                      <a:pt x="397" y="346"/>
                    </a:cubicBezTo>
                    <a:cubicBezTo>
                      <a:pt x="397" y="310"/>
                      <a:pt x="364" y="277"/>
                      <a:pt x="327" y="277"/>
                    </a:cubicBezTo>
                    <a:cubicBezTo>
                      <a:pt x="310" y="277"/>
                      <a:pt x="293" y="285"/>
                      <a:pt x="281" y="294"/>
                    </a:cubicBezTo>
                    <a:cubicBezTo>
                      <a:pt x="137" y="212"/>
                      <a:pt x="137" y="212"/>
                      <a:pt x="137" y="212"/>
                    </a:cubicBezTo>
                    <a:lnTo>
                      <a:pt x="141" y="208"/>
                    </a:lnTo>
                    <a:cubicBezTo>
                      <a:pt x="141" y="204"/>
                      <a:pt x="137" y="204"/>
                      <a:pt x="137" y="204"/>
                    </a:cubicBezTo>
                    <a:cubicBezTo>
                      <a:pt x="281" y="122"/>
                      <a:pt x="281" y="122"/>
                      <a:pt x="281" y="122"/>
                    </a:cubicBezTo>
                    <a:cubicBezTo>
                      <a:pt x="293" y="131"/>
                      <a:pt x="310" y="139"/>
                      <a:pt x="327" y="139"/>
                    </a:cubicBezTo>
                    <a:cubicBezTo>
                      <a:pt x="364" y="139"/>
                      <a:pt x="397" y="106"/>
                      <a:pt x="397" y="69"/>
                    </a:cubicBezTo>
                    <a:cubicBezTo>
                      <a:pt x="397" y="29"/>
                      <a:pt x="364" y="0"/>
                      <a:pt x="327" y="0"/>
                    </a:cubicBezTo>
                    <a:cubicBezTo>
                      <a:pt x="289" y="0"/>
                      <a:pt x="256" y="29"/>
                      <a:pt x="256" y="69"/>
                    </a:cubicBezTo>
                    <a:cubicBezTo>
                      <a:pt x="256" y="74"/>
                      <a:pt x="256" y="78"/>
                      <a:pt x="256" y="78"/>
                    </a:cubicBezTo>
                    <a:cubicBezTo>
                      <a:pt x="120" y="159"/>
                      <a:pt x="120" y="159"/>
                      <a:pt x="120" y="159"/>
                    </a:cubicBezTo>
                    <a:cubicBezTo>
                      <a:pt x="108" y="147"/>
                      <a:pt x="87" y="139"/>
                      <a:pt x="70" y="139"/>
                    </a:cubicBezTo>
                  </a:path>
                </a:pathLst>
              </a:custGeom>
              <a:solidFill>
                <a:schemeClr val="tx1"/>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grpSp>
        <p:sp>
          <p:nvSpPr>
            <p:cNvPr id="72" name="TextBox 71">
              <a:extLst>
                <a:ext uri="{FF2B5EF4-FFF2-40B4-BE49-F238E27FC236}">
                  <a16:creationId xmlns:a16="http://schemas.microsoft.com/office/drawing/2014/main" xmlns="" id="{93B9BFEB-B31F-5F4F-8DC7-A34555FB2AE5}"/>
                </a:ext>
              </a:extLst>
            </p:cNvPr>
            <p:cNvSpPr txBox="1"/>
            <p:nvPr/>
          </p:nvSpPr>
          <p:spPr>
            <a:xfrm>
              <a:off x="2832614" y="4020337"/>
              <a:ext cx="3998968" cy="233910"/>
            </a:xfrm>
            <a:prstGeom prst="rect">
              <a:avLst/>
            </a:prstGeom>
            <a:noFill/>
          </p:spPr>
          <p:txBody>
            <a:bodyPr vert="horz" wrap="square" lIns="18288" tIns="0" rIns="18288" bIns="18288" rtlCol="0">
              <a:spAutoFit/>
            </a:bodyPr>
            <a:lstStyle>
              <a:defPPr>
                <a:defRPr lang="en-US"/>
              </a:defPPr>
              <a:lvl1pPr>
                <a:buSzPct val="100000"/>
                <a:defRPr sz="1000"/>
              </a:lvl1pPr>
            </a:lstStyle>
            <a:p>
              <a:r>
                <a:rPr lang="en-US" sz="1400" dirty="0"/>
                <a:t>IT admin accesses exec’s OneDrive from home </a:t>
              </a:r>
            </a:p>
          </p:txBody>
        </p:sp>
        <p:grpSp>
          <p:nvGrpSpPr>
            <p:cNvPr id="73" name="Group 72">
              <a:extLst>
                <a:ext uri="{FF2B5EF4-FFF2-40B4-BE49-F238E27FC236}">
                  <a16:creationId xmlns:a16="http://schemas.microsoft.com/office/drawing/2014/main" xmlns="" id="{5B1F32CB-42DB-EE48-9A04-EDBF6989EB8D}"/>
                </a:ext>
              </a:extLst>
            </p:cNvPr>
            <p:cNvGrpSpPr/>
            <p:nvPr/>
          </p:nvGrpSpPr>
          <p:grpSpPr>
            <a:xfrm>
              <a:off x="2020381" y="3870871"/>
              <a:ext cx="632484" cy="534958"/>
              <a:chOff x="6296037" y="4641144"/>
              <a:chExt cx="816282" cy="690416"/>
            </a:xfrm>
          </p:grpSpPr>
          <p:sp>
            <p:nvSpPr>
              <p:cNvPr id="74" name="Freeform 4058">
                <a:extLst>
                  <a:ext uri="{FF2B5EF4-FFF2-40B4-BE49-F238E27FC236}">
                    <a16:creationId xmlns:a16="http://schemas.microsoft.com/office/drawing/2014/main" xmlns="" id="{95002531-3FF3-1342-B841-CE3E64398CCC}"/>
                  </a:ext>
                </a:extLst>
              </p:cNvPr>
              <p:cNvSpPr>
                <a:spLocks noEditPoints="1"/>
              </p:cNvSpPr>
              <p:nvPr/>
            </p:nvSpPr>
            <p:spPr bwMode="auto">
              <a:xfrm>
                <a:off x="6701402" y="4688035"/>
                <a:ext cx="280115" cy="608973"/>
              </a:xfrm>
              <a:custGeom>
                <a:avLst/>
                <a:gdLst>
                  <a:gd name="T0" fmla="*/ 15 w 454"/>
                  <a:gd name="T1" fmla="*/ 5 h 987"/>
                  <a:gd name="T2" fmla="*/ 5 w 454"/>
                  <a:gd name="T3" fmla="*/ 0 h 987"/>
                  <a:gd name="T4" fmla="*/ 0 w 454"/>
                  <a:gd name="T5" fmla="*/ 0 h 987"/>
                  <a:gd name="T6" fmla="*/ 0 w 454"/>
                  <a:gd name="T7" fmla="*/ 461 h 987"/>
                  <a:gd name="T8" fmla="*/ 80 w 454"/>
                  <a:gd name="T9" fmla="*/ 461 h 987"/>
                  <a:gd name="T10" fmla="*/ 80 w 454"/>
                  <a:gd name="T11" fmla="*/ 537 h 987"/>
                  <a:gd name="T12" fmla="*/ 80 w 454"/>
                  <a:gd name="T13" fmla="*/ 607 h 987"/>
                  <a:gd name="T14" fmla="*/ 0 w 454"/>
                  <a:gd name="T15" fmla="*/ 607 h 987"/>
                  <a:gd name="T16" fmla="*/ 0 w 454"/>
                  <a:gd name="T17" fmla="*/ 668 h 987"/>
                  <a:gd name="T18" fmla="*/ 70 w 454"/>
                  <a:gd name="T19" fmla="*/ 668 h 987"/>
                  <a:gd name="T20" fmla="*/ 70 w 454"/>
                  <a:gd name="T21" fmla="*/ 810 h 987"/>
                  <a:gd name="T22" fmla="*/ 0 w 454"/>
                  <a:gd name="T23" fmla="*/ 810 h 987"/>
                  <a:gd name="T24" fmla="*/ 0 w 454"/>
                  <a:gd name="T25" fmla="*/ 987 h 987"/>
                  <a:gd name="T26" fmla="*/ 15 w 454"/>
                  <a:gd name="T27" fmla="*/ 987 h 987"/>
                  <a:gd name="T28" fmla="*/ 454 w 454"/>
                  <a:gd name="T29" fmla="*/ 987 h 987"/>
                  <a:gd name="T30" fmla="*/ 454 w 454"/>
                  <a:gd name="T31" fmla="*/ 537 h 987"/>
                  <a:gd name="T32" fmla="*/ 454 w 454"/>
                  <a:gd name="T33" fmla="*/ 334 h 987"/>
                  <a:gd name="T34" fmla="*/ 15 w 454"/>
                  <a:gd name="T35" fmla="*/ 5 h 987"/>
                  <a:gd name="T36" fmla="*/ 328 w 454"/>
                  <a:gd name="T37" fmla="*/ 810 h 987"/>
                  <a:gd name="T38" fmla="*/ 181 w 454"/>
                  <a:gd name="T39" fmla="*/ 810 h 987"/>
                  <a:gd name="T40" fmla="*/ 181 w 454"/>
                  <a:gd name="T41" fmla="*/ 668 h 987"/>
                  <a:gd name="T42" fmla="*/ 328 w 454"/>
                  <a:gd name="T43" fmla="*/ 668 h 987"/>
                  <a:gd name="T44" fmla="*/ 328 w 454"/>
                  <a:gd name="T45" fmla="*/ 810 h 987"/>
                  <a:gd name="T46" fmla="*/ 328 w 454"/>
                  <a:gd name="T47" fmla="*/ 607 h 987"/>
                  <a:gd name="T48" fmla="*/ 181 w 454"/>
                  <a:gd name="T49" fmla="*/ 607 h 987"/>
                  <a:gd name="T50" fmla="*/ 181 w 454"/>
                  <a:gd name="T51" fmla="*/ 537 h 987"/>
                  <a:gd name="T52" fmla="*/ 181 w 454"/>
                  <a:gd name="T53" fmla="*/ 461 h 987"/>
                  <a:gd name="T54" fmla="*/ 328 w 454"/>
                  <a:gd name="T55" fmla="*/ 461 h 987"/>
                  <a:gd name="T56" fmla="*/ 328 w 454"/>
                  <a:gd name="T57" fmla="*/ 537 h 987"/>
                  <a:gd name="T58" fmla="*/ 328 w 454"/>
                  <a:gd name="T59" fmla="*/ 607 h 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54" h="987">
                    <a:moveTo>
                      <a:pt x="15" y="5"/>
                    </a:moveTo>
                    <a:lnTo>
                      <a:pt x="5" y="0"/>
                    </a:lnTo>
                    <a:lnTo>
                      <a:pt x="0" y="0"/>
                    </a:lnTo>
                    <a:lnTo>
                      <a:pt x="0" y="461"/>
                    </a:lnTo>
                    <a:lnTo>
                      <a:pt x="80" y="461"/>
                    </a:lnTo>
                    <a:lnTo>
                      <a:pt x="80" y="537"/>
                    </a:lnTo>
                    <a:lnTo>
                      <a:pt x="80" y="607"/>
                    </a:lnTo>
                    <a:lnTo>
                      <a:pt x="0" y="607"/>
                    </a:lnTo>
                    <a:lnTo>
                      <a:pt x="0" y="668"/>
                    </a:lnTo>
                    <a:lnTo>
                      <a:pt x="70" y="668"/>
                    </a:lnTo>
                    <a:lnTo>
                      <a:pt x="70" y="810"/>
                    </a:lnTo>
                    <a:lnTo>
                      <a:pt x="0" y="810"/>
                    </a:lnTo>
                    <a:lnTo>
                      <a:pt x="0" y="987"/>
                    </a:lnTo>
                    <a:lnTo>
                      <a:pt x="15" y="987"/>
                    </a:lnTo>
                    <a:lnTo>
                      <a:pt x="454" y="987"/>
                    </a:lnTo>
                    <a:lnTo>
                      <a:pt x="454" y="537"/>
                    </a:lnTo>
                    <a:lnTo>
                      <a:pt x="454" y="334"/>
                    </a:lnTo>
                    <a:lnTo>
                      <a:pt x="15" y="5"/>
                    </a:lnTo>
                    <a:close/>
                    <a:moveTo>
                      <a:pt x="328" y="810"/>
                    </a:moveTo>
                    <a:lnTo>
                      <a:pt x="181" y="810"/>
                    </a:lnTo>
                    <a:lnTo>
                      <a:pt x="181" y="668"/>
                    </a:lnTo>
                    <a:lnTo>
                      <a:pt x="328" y="668"/>
                    </a:lnTo>
                    <a:lnTo>
                      <a:pt x="328" y="810"/>
                    </a:lnTo>
                    <a:close/>
                    <a:moveTo>
                      <a:pt x="328" y="607"/>
                    </a:moveTo>
                    <a:lnTo>
                      <a:pt x="181" y="607"/>
                    </a:lnTo>
                    <a:lnTo>
                      <a:pt x="181" y="537"/>
                    </a:lnTo>
                    <a:lnTo>
                      <a:pt x="181" y="461"/>
                    </a:lnTo>
                    <a:lnTo>
                      <a:pt x="328" y="461"/>
                    </a:lnTo>
                    <a:lnTo>
                      <a:pt x="328" y="537"/>
                    </a:lnTo>
                    <a:lnTo>
                      <a:pt x="328" y="607"/>
                    </a:lnTo>
                    <a:close/>
                  </a:path>
                </a:pathLst>
              </a:custGeom>
              <a:solidFill>
                <a:schemeClr val="bg1">
                  <a:lumMod val="8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5" name="Freeform 4059">
                <a:extLst>
                  <a:ext uri="{FF2B5EF4-FFF2-40B4-BE49-F238E27FC236}">
                    <a16:creationId xmlns:a16="http://schemas.microsoft.com/office/drawing/2014/main" xmlns="" id="{87A798A2-4EC3-BE40-8429-1B9EB8986FFA}"/>
                  </a:ext>
                </a:extLst>
              </p:cNvPr>
              <p:cNvSpPr>
                <a:spLocks noEditPoints="1"/>
              </p:cNvSpPr>
              <p:nvPr/>
            </p:nvSpPr>
            <p:spPr bwMode="auto">
              <a:xfrm>
                <a:off x="6426840" y="4688035"/>
                <a:ext cx="274562" cy="608973"/>
              </a:xfrm>
              <a:custGeom>
                <a:avLst/>
                <a:gdLst>
                  <a:gd name="T0" fmla="*/ 384 w 445"/>
                  <a:gd name="T1" fmla="*/ 461 h 987"/>
                  <a:gd name="T2" fmla="*/ 445 w 445"/>
                  <a:gd name="T3" fmla="*/ 461 h 987"/>
                  <a:gd name="T4" fmla="*/ 445 w 445"/>
                  <a:gd name="T5" fmla="*/ 0 h 987"/>
                  <a:gd name="T6" fmla="*/ 0 w 445"/>
                  <a:gd name="T7" fmla="*/ 344 h 987"/>
                  <a:gd name="T8" fmla="*/ 0 w 445"/>
                  <a:gd name="T9" fmla="*/ 537 h 987"/>
                  <a:gd name="T10" fmla="*/ 0 w 445"/>
                  <a:gd name="T11" fmla="*/ 987 h 987"/>
                  <a:gd name="T12" fmla="*/ 445 w 445"/>
                  <a:gd name="T13" fmla="*/ 987 h 987"/>
                  <a:gd name="T14" fmla="*/ 445 w 445"/>
                  <a:gd name="T15" fmla="*/ 810 h 987"/>
                  <a:gd name="T16" fmla="*/ 374 w 445"/>
                  <a:gd name="T17" fmla="*/ 810 h 987"/>
                  <a:gd name="T18" fmla="*/ 374 w 445"/>
                  <a:gd name="T19" fmla="*/ 668 h 987"/>
                  <a:gd name="T20" fmla="*/ 445 w 445"/>
                  <a:gd name="T21" fmla="*/ 668 h 987"/>
                  <a:gd name="T22" fmla="*/ 445 w 445"/>
                  <a:gd name="T23" fmla="*/ 607 h 987"/>
                  <a:gd name="T24" fmla="*/ 384 w 445"/>
                  <a:gd name="T25" fmla="*/ 607 h 987"/>
                  <a:gd name="T26" fmla="*/ 384 w 445"/>
                  <a:gd name="T27" fmla="*/ 537 h 987"/>
                  <a:gd name="T28" fmla="*/ 384 w 445"/>
                  <a:gd name="T29" fmla="*/ 461 h 987"/>
                  <a:gd name="T30" fmla="*/ 283 w 445"/>
                  <a:gd name="T31" fmla="*/ 810 h 987"/>
                  <a:gd name="T32" fmla="*/ 142 w 445"/>
                  <a:gd name="T33" fmla="*/ 810 h 987"/>
                  <a:gd name="T34" fmla="*/ 142 w 445"/>
                  <a:gd name="T35" fmla="*/ 668 h 987"/>
                  <a:gd name="T36" fmla="*/ 283 w 445"/>
                  <a:gd name="T37" fmla="*/ 668 h 987"/>
                  <a:gd name="T38" fmla="*/ 283 w 445"/>
                  <a:gd name="T39" fmla="*/ 810 h 987"/>
                  <a:gd name="T40" fmla="*/ 283 w 445"/>
                  <a:gd name="T41" fmla="*/ 607 h 987"/>
                  <a:gd name="T42" fmla="*/ 142 w 445"/>
                  <a:gd name="T43" fmla="*/ 607 h 987"/>
                  <a:gd name="T44" fmla="*/ 142 w 445"/>
                  <a:gd name="T45" fmla="*/ 537 h 987"/>
                  <a:gd name="T46" fmla="*/ 142 w 445"/>
                  <a:gd name="T47" fmla="*/ 461 h 987"/>
                  <a:gd name="T48" fmla="*/ 283 w 445"/>
                  <a:gd name="T49" fmla="*/ 461 h 987"/>
                  <a:gd name="T50" fmla="*/ 283 w 445"/>
                  <a:gd name="T51" fmla="*/ 537 h 987"/>
                  <a:gd name="T52" fmla="*/ 283 w 445"/>
                  <a:gd name="T53" fmla="*/ 607 h 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45" h="987">
                    <a:moveTo>
                      <a:pt x="384" y="461"/>
                    </a:moveTo>
                    <a:lnTo>
                      <a:pt x="445" y="461"/>
                    </a:lnTo>
                    <a:lnTo>
                      <a:pt x="445" y="0"/>
                    </a:lnTo>
                    <a:lnTo>
                      <a:pt x="0" y="344"/>
                    </a:lnTo>
                    <a:lnTo>
                      <a:pt x="0" y="537"/>
                    </a:lnTo>
                    <a:lnTo>
                      <a:pt x="0" y="987"/>
                    </a:lnTo>
                    <a:lnTo>
                      <a:pt x="445" y="987"/>
                    </a:lnTo>
                    <a:lnTo>
                      <a:pt x="445" y="810"/>
                    </a:lnTo>
                    <a:lnTo>
                      <a:pt x="374" y="810"/>
                    </a:lnTo>
                    <a:lnTo>
                      <a:pt x="374" y="668"/>
                    </a:lnTo>
                    <a:lnTo>
                      <a:pt x="445" y="668"/>
                    </a:lnTo>
                    <a:lnTo>
                      <a:pt x="445" y="607"/>
                    </a:lnTo>
                    <a:lnTo>
                      <a:pt x="384" y="607"/>
                    </a:lnTo>
                    <a:lnTo>
                      <a:pt x="384" y="537"/>
                    </a:lnTo>
                    <a:lnTo>
                      <a:pt x="384" y="461"/>
                    </a:lnTo>
                    <a:close/>
                    <a:moveTo>
                      <a:pt x="283" y="810"/>
                    </a:moveTo>
                    <a:lnTo>
                      <a:pt x="142" y="810"/>
                    </a:lnTo>
                    <a:lnTo>
                      <a:pt x="142" y="668"/>
                    </a:lnTo>
                    <a:lnTo>
                      <a:pt x="283" y="668"/>
                    </a:lnTo>
                    <a:lnTo>
                      <a:pt x="283" y="810"/>
                    </a:lnTo>
                    <a:close/>
                    <a:moveTo>
                      <a:pt x="283" y="607"/>
                    </a:moveTo>
                    <a:lnTo>
                      <a:pt x="142" y="607"/>
                    </a:lnTo>
                    <a:lnTo>
                      <a:pt x="142" y="537"/>
                    </a:lnTo>
                    <a:lnTo>
                      <a:pt x="142" y="461"/>
                    </a:lnTo>
                    <a:lnTo>
                      <a:pt x="283" y="461"/>
                    </a:lnTo>
                    <a:lnTo>
                      <a:pt x="283" y="537"/>
                    </a:lnTo>
                    <a:lnTo>
                      <a:pt x="283" y="6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6" name="Freeform 4060">
                <a:extLst>
                  <a:ext uri="{FF2B5EF4-FFF2-40B4-BE49-F238E27FC236}">
                    <a16:creationId xmlns:a16="http://schemas.microsoft.com/office/drawing/2014/main" xmlns="" id="{931C6899-47F7-F840-B474-3CAA8D2820BE}"/>
                  </a:ext>
                </a:extLst>
              </p:cNvPr>
              <p:cNvSpPr>
                <a:spLocks noEditPoints="1"/>
              </p:cNvSpPr>
              <p:nvPr/>
            </p:nvSpPr>
            <p:spPr bwMode="auto">
              <a:xfrm>
                <a:off x="6296037" y="4641144"/>
                <a:ext cx="816282" cy="690416"/>
              </a:xfrm>
              <a:custGeom>
                <a:avLst/>
                <a:gdLst>
                  <a:gd name="T0" fmla="*/ 662 w 1323"/>
                  <a:gd name="T1" fmla="*/ 0 h 1119"/>
                  <a:gd name="T2" fmla="*/ 657 w 1323"/>
                  <a:gd name="T3" fmla="*/ 0 h 1119"/>
                  <a:gd name="T4" fmla="*/ 0 w 1323"/>
                  <a:gd name="T5" fmla="*/ 506 h 1119"/>
                  <a:gd name="T6" fmla="*/ 36 w 1323"/>
                  <a:gd name="T7" fmla="*/ 552 h 1119"/>
                  <a:gd name="T8" fmla="*/ 152 w 1323"/>
                  <a:gd name="T9" fmla="*/ 466 h 1119"/>
                  <a:gd name="T10" fmla="*/ 152 w 1323"/>
                  <a:gd name="T11" fmla="*/ 613 h 1119"/>
                  <a:gd name="T12" fmla="*/ 152 w 1323"/>
                  <a:gd name="T13" fmla="*/ 1119 h 1119"/>
                  <a:gd name="T14" fmla="*/ 657 w 1323"/>
                  <a:gd name="T15" fmla="*/ 1119 h 1119"/>
                  <a:gd name="T16" fmla="*/ 1172 w 1323"/>
                  <a:gd name="T17" fmla="*/ 1119 h 1119"/>
                  <a:gd name="T18" fmla="*/ 1172 w 1323"/>
                  <a:gd name="T19" fmla="*/ 613 h 1119"/>
                  <a:gd name="T20" fmla="*/ 1172 w 1323"/>
                  <a:gd name="T21" fmla="*/ 456 h 1119"/>
                  <a:gd name="T22" fmla="*/ 1288 w 1323"/>
                  <a:gd name="T23" fmla="*/ 542 h 1119"/>
                  <a:gd name="T24" fmla="*/ 1323 w 1323"/>
                  <a:gd name="T25" fmla="*/ 491 h 1119"/>
                  <a:gd name="T26" fmla="*/ 662 w 1323"/>
                  <a:gd name="T27" fmla="*/ 0 h 1119"/>
                  <a:gd name="T28" fmla="*/ 1111 w 1323"/>
                  <a:gd name="T29" fmla="*/ 1063 h 1119"/>
                  <a:gd name="T30" fmla="*/ 672 w 1323"/>
                  <a:gd name="T31" fmla="*/ 1063 h 1119"/>
                  <a:gd name="T32" fmla="*/ 657 w 1323"/>
                  <a:gd name="T33" fmla="*/ 1063 h 1119"/>
                  <a:gd name="T34" fmla="*/ 212 w 1323"/>
                  <a:gd name="T35" fmla="*/ 1063 h 1119"/>
                  <a:gd name="T36" fmla="*/ 212 w 1323"/>
                  <a:gd name="T37" fmla="*/ 613 h 1119"/>
                  <a:gd name="T38" fmla="*/ 212 w 1323"/>
                  <a:gd name="T39" fmla="*/ 420 h 1119"/>
                  <a:gd name="T40" fmla="*/ 657 w 1323"/>
                  <a:gd name="T41" fmla="*/ 76 h 1119"/>
                  <a:gd name="T42" fmla="*/ 662 w 1323"/>
                  <a:gd name="T43" fmla="*/ 76 h 1119"/>
                  <a:gd name="T44" fmla="*/ 672 w 1323"/>
                  <a:gd name="T45" fmla="*/ 81 h 1119"/>
                  <a:gd name="T46" fmla="*/ 1111 w 1323"/>
                  <a:gd name="T47" fmla="*/ 410 h 1119"/>
                  <a:gd name="T48" fmla="*/ 1111 w 1323"/>
                  <a:gd name="T49" fmla="*/ 613 h 1119"/>
                  <a:gd name="T50" fmla="*/ 1111 w 1323"/>
                  <a:gd name="T51" fmla="*/ 1063 h 1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23" h="1119">
                    <a:moveTo>
                      <a:pt x="662" y="0"/>
                    </a:moveTo>
                    <a:lnTo>
                      <a:pt x="657" y="0"/>
                    </a:lnTo>
                    <a:lnTo>
                      <a:pt x="0" y="506"/>
                    </a:lnTo>
                    <a:lnTo>
                      <a:pt x="36" y="552"/>
                    </a:lnTo>
                    <a:lnTo>
                      <a:pt x="152" y="466"/>
                    </a:lnTo>
                    <a:lnTo>
                      <a:pt x="152" y="613"/>
                    </a:lnTo>
                    <a:lnTo>
                      <a:pt x="152" y="1119"/>
                    </a:lnTo>
                    <a:lnTo>
                      <a:pt x="657" y="1119"/>
                    </a:lnTo>
                    <a:lnTo>
                      <a:pt x="1172" y="1119"/>
                    </a:lnTo>
                    <a:lnTo>
                      <a:pt x="1172" y="613"/>
                    </a:lnTo>
                    <a:lnTo>
                      <a:pt x="1172" y="456"/>
                    </a:lnTo>
                    <a:lnTo>
                      <a:pt x="1288" y="542"/>
                    </a:lnTo>
                    <a:lnTo>
                      <a:pt x="1323" y="491"/>
                    </a:lnTo>
                    <a:lnTo>
                      <a:pt x="662" y="0"/>
                    </a:lnTo>
                    <a:close/>
                    <a:moveTo>
                      <a:pt x="1111" y="1063"/>
                    </a:moveTo>
                    <a:lnTo>
                      <a:pt x="672" y="1063"/>
                    </a:lnTo>
                    <a:lnTo>
                      <a:pt x="657" y="1063"/>
                    </a:lnTo>
                    <a:lnTo>
                      <a:pt x="212" y="1063"/>
                    </a:lnTo>
                    <a:lnTo>
                      <a:pt x="212" y="613"/>
                    </a:lnTo>
                    <a:lnTo>
                      <a:pt x="212" y="420"/>
                    </a:lnTo>
                    <a:lnTo>
                      <a:pt x="657" y="76"/>
                    </a:lnTo>
                    <a:lnTo>
                      <a:pt x="662" y="76"/>
                    </a:lnTo>
                    <a:lnTo>
                      <a:pt x="672" y="81"/>
                    </a:lnTo>
                    <a:lnTo>
                      <a:pt x="1111" y="410"/>
                    </a:lnTo>
                    <a:lnTo>
                      <a:pt x="1111" y="613"/>
                    </a:lnTo>
                    <a:lnTo>
                      <a:pt x="1111" y="1063"/>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7" name="Rectangle 4061">
                <a:extLst>
                  <a:ext uri="{FF2B5EF4-FFF2-40B4-BE49-F238E27FC236}">
                    <a16:creationId xmlns:a16="http://schemas.microsoft.com/office/drawing/2014/main" xmlns="" id="{19FC6B32-B42A-B843-9E90-DD049E447672}"/>
                  </a:ext>
                </a:extLst>
              </p:cNvPr>
              <p:cNvSpPr>
                <a:spLocks noChangeArrowheads="1"/>
              </p:cNvSpPr>
              <p:nvPr/>
            </p:nvSpPr>
            <p:spPr bwMode="auto">
              <a:xfrm>
                <a:off x="6514453" y="5019361"/>
                <a:ext cx="86996" cy="4319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8" name="Rectangle 4062">
                <a:extLst>
                  <a:ext uri="{FF2B5EF4-FFF2-40B4-BE49-F238E27FC236}">
                    <a16:creationId xmlns:a16="http://schemas.microsoft.com/office/drawing/2014/main" xmlns="" id="{CB17148D-F09F-3049-B7D8-9952F58BEEAA}"/>
                  </a:ext>
                </a:extLst>
              </p:cNvPr>
              <p:cNvSpPr>
                <a:spLocks noChangeArrowheads="1"/>
              </p:cNvSpPr>
              <p:nvPr/>
            </p:nvSpPr>
            <p:spPr bwMode="auto">
              <a:xfrm>
                <a:off x="6514453" y="4972469"/>
                <a:ext cx="86996" cy="46891"/>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9" name="Rectangle 4063">
                <a:extLst>
                  <a:ext uri="{FF2B5EF4-FFF2-40B4-BE49-F238E27FC236}">
                    <a16:creationId xmlns:a16="http://schemas.microsoft.com/office/drawing/2014/main" xmlns="" id="{B3F4144B-9DC5-E045-B659-CB86ADE5ECAC}"/>
                  </a:ext>
                </a:extLst>
              </p:cNvPr>
              <p:cNvSpPr>
                <a:spLocks noChangeArrowheads="1"/>
              </p:cNvSpPr>
              <p:nvPr/>
            </p:nvSpPr>
            <p:spPr bwMode="auto">
              <a:xfrm>
                <a:off x="6514453" y="5100187"/>
                <a:ext cx="86996" cy="8761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0" name="Rectangle 4064">
                <a:extLst>
                  <a:ext uri="{FF2B5EF4-FFF2-40B4-BE49-F238E27FC236}">
                    <a16:creationId xmlns:a16="http://schemas.microsoft.com/office/drawing/2014/main" xmlns="" id="{1FD7A203-4473-024D-BD59-C801D8A4630A}"/>
                  </a:ext>
                </a:extLst>
              </p:cNvPr>
              <p:cNvSpPr>
                <a:spLocks noChangeArrowheads="1"/>
              </p:cNvSpPr>
              <p:nvPr/>
            </p:nvSpPr>
            <p:spPr bwMode="auto">
              <a:xfrm>
                <a:off x="6813078" y="5019361"/>
                <a:ext cx="90698" cy="4319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1" name="Rectangle 4065">
                <a:extLst>
                  <a:ext uri="{FF2B5EF4-FFF2-40B4-BE49-F238E27FC236}">
                    <a16:creationId xmlns:a16="http://schemas.microsoft.com/office/drawing/2014/main" xmlns="" id="{36A92E0B-293A-AC4F-8DFA-EAA641B7320F}"/>
                  </a:ext>
                </a:extLst>
              </p:cNvPr>
              <p:cNvSpPr>
                <a:spLocks noChangeArrowheads="1"/>
              </p:cNvSpPr>
              <p:nvPr/>
            </p:nvSpPr>
            <p:spPr bwMode="auto">
              <a:xfrm>
                <a:off x="6813078" y="4972469"/>
                <a:ext cx="90698" cy="46891"/>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2" name="Freeform 4066">
                <a:extLst>
                  <a:ext uri="{FF2B5EF4-FFF2-40B4-BE49-F238E27FC236}">
                    <a16:creationId xmlns:a16="http://schemas.microsoft.com/office/drawing/2014/main" xmlns="" id="{57ECBACD-F7AA-FE43-9F1D-D3D72D8FA252}"/>
                  </a:ext>
                </a:extLst>
              </p:cNvPr>
              <p:cNvSpPr>
                <a:spLocks/>
              </p:cNvSpPr>
              <p:nvPr/>
            </p:nvSpPr>
            <p:spPr bwMode="auto">
              <a:xfrm>
                <a:off x="6701402" y="4972469"/>
                <a:ext cx="49359" cy="90081"/>
              </a:xfrm>
              <a:custGeom>
                <a:avLst/>
                <a:gdLst>
                  <a:gd name="T0" fmla="*/ 0 w 80"/>
                  <a:gd name="T1" fmla="*/ 0 h 146"/>
                  <a:gd name="T2" fmla="*/ 0 w 80"/>
                  <a:gd name="T3" fmla="*/ 76 h 146"/>
                  <a:gd name="T4" fmla="*/ 0 w 80"/>
                  <a:gd name="T5" fmla="*/ 146 h 146"/>
                  <a:gd name="T6" fmla="*/ 80 w 80"/>
                  <a:gd name="T7" fmla="*/ 146 h 146"/>
                  <a:gd name="T8" fmla="*/ 80 w 80"/>
                  <a:gd name="T9" fmla="*/ 76 h 146"/>
                  <a:gd name="T10" fmla="*/ 80 w 80"/>
                  <a:gd name="T11" fmla="*/ 0 h 146"/>
                  <a:gd name="T12" fmla="*/ 0 w 80"/>
                  <a:gd name="T13" fmla="*/ 0 h 146"/>
                </a:gdLst>
                <a:ahLst/>
                <a:cxnLst>
                  <a:cxn ang="0">
                    <a:pos x="T0" y="T1"/>
                  </a:cxn>
                  <a:cxn ang="0">
                    <a:pos x="T2" y="T3"/>
                  </a:cxn>
                  <a:cxn ang="0">
                    <a:pos x="T4" y="T5"/>
                  </a:cxn>
                  <a:cxn ang="0">
                    <a:pos x="T6" y="T7"/>
                  </a:cxn>
                  <a:cxn ang="0">
                    <a:pos x="T8" y="T9"/>
                  </a:cxn>
                  <a:cxn ang="0">
                    <a:pos x="T10" y="T11"/>
                  </a:cxn>
                  <a:cxn ang="0">
                    <a:pos x="T12" y="T13"/>
                  </a:cxn>
                </a:cxnLst>
                <a:rect l="0" t="0" r="r" b="b"/>
                <a:pathLst>
                  <a:path w="80" h="146">
                    <a:moveTo>
                      <a:pt x="0" y="0"/>
                    </a:moveTo>
                    <a:lnTo>
                      <a:pt x="0" y="76"/>
                    </a:lnTo>
                    <a:lnTo>
                      <a:pt x="0" y="146"/>
                    </a:lnTo>
                    <a:lnTo>
                      <a:pt x="80" y="146"/>
                    </a:lnTo>
                    <a:lnTo>
                      <a:pt x="80" y="76"/>
                    </a:lnTo>
                    <a:lnTo>
                      <a:pt x="80" y="0"/>
                    </a:lnTo>
                    <a:lnTo>
                      <a:pt x="0"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3" name="Freeform 4067">
                <a:extLst>
                  <a:ext uri="{FF2B5EF4-FFF2-40B4-BE49-F238E27FC236}">
                    <a16:creationId xmlns:a16="http://schemas.microsoft.com/office/drawing/2014/main" xmlns="" id="{91A527C3-1769-674F-AA18-E62699D88BF1}"/>
                  </a:ext>
                </a:extLst>
              </p:cNvPr>
              <p:cNvSpPr>
                <a:spLocks/>
              </p:cNvSpPr>
              <p:nvPr/>
            </p:nvSpPr>
            <p:spPr bwMode="auto">
              <a:xfrm>
                <a:off x="6663765" y="4972469"/>
                <a:ext cx="37637" cy="90081"/>
              </a:xfrm>
              <a:custGeom>
                <a:avLst/>
                <a:gdLst>
                  <a:gd name="T0" fmla="*/ 0 w 61"/>
                  <a:gd name="T1" fmla="*/ 0 h 146"/>
                  <a:gd name="T2" fmla="*/ 0 w 61"/>
                  <a:gd name="T3" fmla="*/ 76 h 146"/>
                  <a:gd name="T4" fmla="*/ 0 w 61"/>
                  <a:gd name="T5" fmla="*/ 146 h 146"/>
                  <a:gd name="T6" fmla="*/ 61 w 61"/>
                  <a:gd name="T7" fmla="*/ 146 h 146"/>
                  <a:gd name="T8" fmla="*/ 61 w 61"/>
                  <a:gd name="T9" fmla="*/ 76 h 146"/>
                  <a:gd name="T10" fmla="*/ 61 w 61"/>
                  <a:gd name="T11" fmla="*/ 0 h 146"/>
                  <a:gd name="T12" fmla="*/ 0 w 61"/>
                  <a:gd name="T13" fmla="*/ 0 h 146"/>
                </a:gdLst>
                <a:ahLst/>
                <a:cxnLst>
                  <a:cxn ang="0">
                    <a:pos x="T0" y="T1"/>
                  </a:cxn>
                  <a:cxn ang="0">
                    <a:pos x="T2" y="T3"/>
                  </a:cxn>
                  <a:cxn ang="0">
                    <a:pos x="T4" y="T5"/>
                  </a:cxn>
                  <a:cxn ang="0">
                    <a:pos x="T6" y="T7"/>
                  </a:cxn>
                  <a:cxn ang="0">
                    <a:pos x="T8" y="T9"/>
                  </a:cxn>
                  <a:cxn ang="0">
                    <a:pos x="T10" y="T11"/>
                  </a:cxn>
                  <a:cxn ang="0">
                    <a:pos x="T12" y="T13"/>
                  </a:cxn>
                </a:cxnLst>
                <a:rect l="0" t="0" r="r" b="b"/>
                <a:pathLst>
                  <a:path w="61" h="146">
                    <a:moveTo>
                      <a:pt x="0" y="0"/>
                    </a:moveTo>
                    <a:lnTo>
                      <a:pt x="0" y="76"/>
                    </a:lnTo>
                    <a:lnTo>
                      <a:pt x="0" y="146"/>
                    </a:lnTo>
                    <a:lnTo>
                      <a:pt x="61" y="146"/>
                    </a:lnTo>
                    <a:lnTo>
                      <a:pt x="61" y="76"/>
                    </a:lnTo>
                    <a:lnTo>
                      <a:pt x="61" y="0"/>
                    </a:lnTo>
                    <a:lnTo>
                      <a:pt x="0"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4" name="Rectangle 4068">
                <a:extLst>
                  <a:ext uri="{FF2B5EF4-FFF2-40B4-BE49-F238E27FC236}">
                    <a16:creationId xmlns:a16="http://schemas.microsoft.com/office/drawing/2014/main" xmlns="" id="{B9F1A808-0FFA-064A-AB97-B9588022A904}"/>
                  </a:ext>
                </a:extLst>
              </p:cNvPr>
              <p:cNvSpPr>
                <a:spLocks noChangeArrowheads="1"/>
              </p:cNvSpPr>
              <p:nvPr/>
            </p:nvSpPr>
            <p:spPr bwMode="auto">
              <a:xfrm>
                <a:off x="6813078" y="5100187"/>
                <a:ext cx="90698" cy="8761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5" name="Rectangle 4069">
                <a:extLst>
                  <a:ext uri="{FF2B5EF4-FFF2-40B4-BE49-F238E27FC236}">
                    <a16:creationId xmlns:a16="http://schemas.microsoft.com/office/drawing/2014/main" xmlns="" id="{B4DDC240-E87E-4A46-BD8D-E8C4928714A0}"/>
                  </a:ext>
                </a:extLst>
              </p:cNvPr>
              <p:cNvSpPr>
                <a:spLocks noChangeArrowheads="1"/>
              </p:cNvSpPr>
              <p:nvPr/>
            </p:nvSpPr>
            <p:spPr bwMode="auto">
              <a:xfrm>
                <a:off x="6701402" y="5100187"/>
                <a:ext cx="43190" cy="8761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6" name="Rectangle 4070">
                <a:extLst>
                  <a:ext uri="{FF2B5EF4-FFF2-40B4-BE49-F238E27FC236}">
                    <a16:creationId xmlns:a16="http://schemas.microsoft.com/office/drawing/2014/main" xmlns="" id="{21E3AFA7-3AB5-F443-B5B0-8F553864E7B8}"/>
                  </a:ext>
                </a:extLst>
              </p:cNvPr>
              <p:cNvSpPr>
                <a:spLocks noChangeArrowheads="1"/>
              </p:cNvSpPr>
              <p:nvPr/>
            </p:nvSpPr>
            <p:spPr bwMode="auto">
              <a:xfrm>
                <a:off x="6657595" y="5100187"/>
                <a:ext cx="43807" cy="8761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01" name="TextBox 100">
              <a:extLst>
                <a:ext uri="{FF2B5EF4-FFF2-40B4-BE49-F238E27FC236}">
                  <a16:creationId xmlns:a16="http://schemas.microsoft.com/office/drawing/2014/main" xmlns="" id="{F48BF9D2-A629-4547-BC59-D6CEC6AB1F80}"/>
                </a:ext>
              </a:extLst>
            </p:cNvPr>
            <p:cNvSpPr txBox="1"/>
            <p:nvPr/>
          </p:nvSpPr>
          <p:spPr>
            <a:xfrm>
              <a:off x="2832614" y="3298739"/>
              <a:ext cx="4355585" cy="233910"/>
            </a:xfrm>
            <a:prstGeom prst="rect">
              <a:avLst/>
            </a:prstGeom>
            <a:noFill/>
          </p:spPr>
          <p:txBody>
            <a:bodyPr vert="horz" wrap="square" lIns="18288" tIns="0" rIns="18288" bIns="18288" rtlCol="0">
              <a:spAutoFit/>
            </a:bodyPr>
            <a:lstStyle>
              <a:defPPr>
                <a:defRPr lang="en-US"/>
              </a:defPPr>
              <a:lvl1pPr>
                <a:buSzPct val="100000"/>
                <a:defRPr sz="1000"/>
              </a:lvl1pPr>
            </a:lstStyle>
            <a:p>
              <a:r>
                <a:rPr lang="en-US" sz="1400" dirty="0"/>
                <a:t>An attacker uses a phished password to access data</a:t>
              </a:r>
            </a:p>
          </p:txBody>
        </p:sp>
        <p:grpSp>
          <p:nvGrpSpPr>
            <p:cNvPr id="102" name="Group 101">
              <a:extLst>
                <a:ext uri="{FF2B5EF4-FFF2-40B4-BE49-F238E27FC236}">
                  <a16:creationId xmlns:a16="http://schemas.microsoft.com/office/drawing/2014/main" xmlns="" id="{0EF8A6E3-53EB-7F4C-8B61-EF9D110E1BFF}"/>
                </a:ext>
              </a:extLst>
            </p:cNvPr>
            <p:cNvGrpSpPr/>
            <p:nvPr/>
          </p:nvGrpSpPr>
          <p:grpSpPr>
            <a:xfrm>
              <a:off x="2060960" y="3146851"/>
              <a:ext cx="543895" cy="543894"/>
              <a:chOff x="4254500" y="1695449"/>
              <a:chExt cx="357188" cy="357188"/>
            </a:xfrm>
          </p:grpSpPr>
          <p:sp>
            <p:nvSpPr>
              <p:cNvPr id="103" name="Freeform 433">
                <a:extLst>
                  <a:ext uri="{FF2B5EF4-FFF2-40B4-BE49-F238E27FC236}">
                    <a16:creationId xmlns:a16="http://schemas.microsoft.com/office/drawing/2014/main" xmlns="" id="{0F20BA40-2755-C44D-AB1E-FDEDC373E301}"/>
                  </a:ext>
                </a:extLst>
              </p:cNvPr>
              <p:cNvSpPr>
                <a:spLocks noChangeArrowheads="1"/>
              </p:cNvSpPr>
              <p:nvPr/>
            </p:nvSpPr>
            <p:spPr bwMode="auto">
              <a:xfrm>
                <a:off x="4254500" y="1695449"/>
                <a:ext cx="357188" cy="357188"/>
              </a:xfrm>
              <a:custGeom>
                <a:avLst/>
                <a:gdLst>
                  <a:gd name="T0" fmla="*/ 967 w 992"/>
                  <a:gd name="T1" fmla="*/ 496 h 992"/>
                  <a:gd name="T2" fmla="*/ 967 w 992"/>
                  <a:gd name="T3" fmla="*/ 496 h 992"/>
                  <a:gd name="T4" fmla="*/ 944 w 992"/>
                  <a:gd name="T5" fmla="*/ 496 h 992"/>
                  <a:gd name="T6" fmla="*/ 814 w 992"/>
                  <a:gd name="T7" fmla="*/ 814 h 992"/>
                  <a:gd name="T8" fmla="*/ 496 w 992"/>
                  <a:gd name="T9" fmla="*/ 944 h 992"/>
                  <a:gd name="T10" fmla="*/ 177 w 992"/>
                  <a:gd name="T11" fmla="*/ 814 h 992"/>
                  <a:gd name="T12" fmla="*/ 47 w 992"/>
                  <a:gd name="T13" fmla="*/ 496 h 992"/>
                  <a:gd name="T14" fmla="*/ 177 w 992"/>
                  <a:gd name="T15" fmla="*/ 177 h 992"/>
                  <a:gd name="T16" fmla="*/ 496 w 992"/>
                  <a:gd name="T17" fmla="*/ 47 h 992"/>
                  <a:gd name="T18" fmla="*/ 814 w 992"/>
                  <a:gd name="T19" fmla="*/ 177 h 992"/>
                  <a:gd name="T20" fmla="*/ 944 w 992"/>
                  <a:gd name="T21" fmla="*/ 496 h 992"/>
                  <a:gd name="T22" fmla="*/ 967 w 992"/>
                  <a:gd name="T23" fmla="*/ 496 h 992"/>
                  <a:gd name="T24" fmla="*/ 991 w 992"/>
                  <a:gd name="T25" fmla="*/ 496 h 992"/>
                  <a:gd name="T26" fmla="*/ 845 w 992"/>
                  <a:gd name="T27" fmla="*/ 146 h 992"/>
                  <a:gd name="T28" fmla="*/ 496 w 992"/>
                  <a:gd name="T29" fmla="*/ 0 h 992"/>
                  <a:gd name="T30" fmla="*/ 146 w 992"/>
                  <a:gd name="T31" fmla="*/ 146 h 992"/>
                  <a:gd name="T32" fmla="*/ 0 w 992"/>
                  <a:gd name="T33" fmla="*/ 496 h 992"/>
                  <a:gd name="T34" fmla="*/ 146 w 992"/>
                  <a:gd name="T35" fmla="*/ 846 h 992"/>
                  <a:gd name="T36" fmla="*/ 496 w 992"/>
                  <a:gd name="T37" fmla="*/ 991 h 992"/>
                  <a:gd name="T38" fmla="*/ 845 w 992"/>
                  <a:gd name="T39" fmla="*/ 846 h 992"/>
                  <a:gd name="T40" fmla="*/ 991 w 992"/>
                  <a:gd name="T41" fmla="*/ 496 h 992"/>
                  <a:gd name="T42" fmla="*/ 967 w 992"/>
                  <a:gd name="T43" fmla="*/ 496 h 9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92" h="992">
                    <a:moveTo>
                      <a:pt x="967" y="496"/>
                    </a:moveTo>
                    <a:lnTo>
                      <a:pt x="967" y="496"/>
                    </a:lnTo>
                    <a:cubicBezTo>
                      <a:pt x="944" y="496"/>
                      <a:pt x="944" y="496"/>
                      <a:pt x="944" y="496"/>
                    </a:cubicBezTo>
                    <a:cubicBezTo>
                      <a:pt x="944" y="621"/>
                      <a:pt x="897" y="732"/>
                      <a:pt x="814" y="814"/>
                    </a:cubicBezTo>
                    <a:cubicBezTo>
                      <a:pt x="731" y="897"/>
                      <a:pt x="621" y="944"/>
                      <a:pt x="496" y="944"/>
                    </a:cubicBezTo>
                    <a:cubicBezTo>
                      <a:pt x="370" y="944"/>
                      <a:pt x="260" y="897"/>
                      <a:pt x="177" y="814"/>
                    </a:cubicBezTo>
                    <a:cubicBezTo>
                      <a:pt x="94" y="732"/>
                      <a:pt x="47" y="621"/>
                      <a:pt x="47" y="496"/>
                    </a:cubicBezTo>
                    <a:cubicBezTo>
                      <a:pt x="47" y="370"/>
                      <a:pt x="94" y="260"/>
                      <a:pt x="177" y="177"/>
                    </a:cubicBezTo>
                    <a:cubicBezTo>
                      <a:pt x="260" y="98"/>
                      <a:pt x="370" y="47"/>
                      <a:pt x="496" y="47"/>
                    </a:cubicBezTo>
                    <a:cubicBezTo>
                      <a:pt x="621" y="47"/>
                      <a:pt x="731" y="98"/>
                      <a:pt x="814" y="177"/>
                    </a:cubicBezTo>
                    <a:cubicBezTo>
                      <a:pt x="897" y="260"/>
                      <a:pt x="944" y="370"/>
                      <a:pt x="944" y="496"/>
                    </a:cubicBezTo>
                    <a:cubicBezTo>
                      <a:pt x="967" y="496"/>
                      <a:pt x="967" y="496"/>
                      <a:pt x="967" y="496"/>
                    </a:cubicBezTo>
                    <a:cubicBezTo>
                      <a:pt x="991" y="496"/>
                      <a:pt x="991" y="496"/>
                      <a:pt x="991" y="496"/>
                    </a:cubicBezTo>
                    <a:cubicBezTo>
                      <a:pt x="991" y="358"/>
                      <a:pt x="936" y="236"/>
                      <a:pt x="845" y="146"/>
                    </a:cubicBezTo>
                    <a:cubicBezTo>
                      <a:pt x="755" y="55"/>
                      <a:pt x="633" y="0"/>
                      <a:pt x="496" y="0"/>
                    </a:cubicBezTo>
                    <a:cubicBezTo>
                      <a:pt x="358" y="0"/>
                      <a:pt x="236" y="55"/>
                      <a:pt x="146" y="146"/>
                    </a:cubicBezTo>
                    <a:cubicBezTo>
                      <a:pt x="55" y="236"/>
                      <a:pt x="0" y="358"/>
                      <a:pt x="0" y="496"/>
                    </a:cubicBezTo>
                    <a:cubicBezTo>
                      <a:pt x="0" y="633"/>
                      <a:pt x="55" y="755"/>
                      <a:pt x="146" y="846"/>
                    </a:cubicBezTo>
                    <a:cubicBezTo>
                      <a:pt x="236" y="936"/>
                      <a:pt x="358" y="991"/>
                      <a:pt x="496" y="991"/>
                    </a:cubicBezTo>
                    <a:cubicBezTo>
                      <a:pt x="633" y="991"/>
                      <a:pt x="755" y="936"/>
                      <a:pt x="845" y="846"/>
                    </a:cubicBezTo>
                    <a:cubicBezTo>
                      <a:pt x="936" y="755"/>
                      <a:pt x="991" y="633"/>
                      <a:pt x="991" y="496"/>
                    </a:cubicBezTo>
                    <a:cubicBezTo>
                      <a:pt x="967" y="496"/>
                      <a:pt x="967" y="496"/>
                      <a:pt x="967" y="496"/>
                    </a:cubicBezTo>
                  </a:path>
                </a:pathLst>
              </a:custGeom>
              <a:solidFill>
                <a:srgbClr val="C01818"/>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04" name="Freeform 434">
                <a:extLst>
                  <a:ext uri="{FF2B5EF4-FFF2-40B4-BE49-F238E27FC236}">
                    <a16:creationId xmlns:a16="http://schemas.microsoft.com/office/drawing/2014/main" xmlns="" id="{4DA1FE32-0FF9-8543-BEC3-4828C394D9EA}"/>
                  </a:ext>
                </a:extLst>
              </p:cNvPr>
              <p:cNvSpPr>
                <a:spLocks noChangeArrowheads="1"/>
              </p:cNvSpPr>
              <p:nvPr/>
            </p:nvSpPr>
            <p:spPr bwMode="auto">
              <a:xfrm>
                <a:off x="4271963" y="1711324"/>
                <a:ext cx="323850" cy="323850"/>
              </a:xfrm>
              <a:custGeom>
                <a:avLst/>
                <a:gdLst>
                  <a:gd name="T0" fmla="*/ 449 w 898"/>
                  <a:gd name="T1" fmla="*/ 0 h 898"/>
                  <a:gd name="T2" fmla="*/ 449 w 898"/>
                  <a:gd name="T3" fmla="*/ 0 h 898"/>
                  <a:gd name="T4" fmla="*/ 0 w 898"/>
                  <a:gd name="T5" fmla="*/ 449 h 898"/>
                  <a:gd name="T6" fmla="*/ 449 w 898"/>
                  <a:gd name="T7" fmla="*/ 897 h 898"/>
                  <a:gd name="T8" fmla="*/ 897 w 898"/>
                  <a:gd name="T9" fmla="*/ 449 h 898"/>
                  <a:gd name="T10" fmla="*/ 449 w 898"/>
                  <a:gd name="T11" fmla="*/ 0 h 898"/>
                </a:gdLst>
                <a:ahLst/>
                <a:cxnLst>
                  <a:cxn ang="0">
                    <a:pos x="T0" y="T1"/>
                  </a:cxn>
                  <a:cxn ang="0">
                    <a:pos x="T2" y="T3"/>
                  </a:cxn>
                  <a:cxn ang="0">
                    <a:pos x="T4" y="T5"/>
                  </a:cxn>
                  <a:cxn ang="0">
                    <a:pos x="T6" y="T7"/>
                  </a:cxn>
                  <a:cxn ang="0">
                    <a:pos x="T8" y="T9"/>
                  </a:cxn>
                  <a:cxn ang="0">
                    <a:pos x="T10" y="T11"/>
                  </a:cxn>
                </a:cxnLst>
                <a:rect l="0" t="0" r="r" b="b"/>
                <a:pathLst>
                  <a:path w="898" h="898">
                    <a:moveTo>
                      <a:pt x="449" y="0"/>
                    </a:moveTo>
                    <a:lnTo>
                      <a:pt x="449" y="0"/>
                    </a:lnTo>
                    <a:cubicBezTo>
                      <a:pt x="201" y="0"/>
                      <a:pt x="0" y="201"/>
                      <a:pt x="0" y="449"/>
                    </a:cubicBezTo>
                    <a:cubicBezTo>
                      <a:pt x="0" y="696"/>
                      <a:pt x="201" y="897"/>
                      <a:pt x="449" y="897"/>
                    </a:cubicBezTo>
                    <a:cubicBezTo>
                      <a:pt x="696" y="897"/>
                      <a:pt x="897" y="696"/>
                      <a:pt x="897" y="449"/>
                    </a:cubicBezTo>
                    <a:cubicBezTo>
                      <a:pt x="897" y="201"/>
                      <a:pt x="696" y="0"/>
                      <a:pt x="449" y="0"/>
                    </a:cubicBezTo>
                  </a:path>
                </a:pathLst>
              </a:custGeom>
              <a:solidFill>
                <a:srgbClr val="FFFF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05" name="Freeform 435">
                <a:extLst>
                  <a:ext uri="{FF2B5EF4-FFF2-40B4-BE49-F238E27FC236}">
                    <a16:creationId xmlns:a16="http://schemas.microsoft.com/office/drawing/2014/main" xmlns="" id="{E0DA6DC1-55F4-BB4F-AF55-D6C4EE23AAF7}"/>
                  </a:ext>
                </a:extLst>
              </p:cNvPr>
              <p:cNvSpPr>
                <a:spLocks noChangeArrowheads="1"/>
              </p:cNvSpPr>
              <p:nvPr/>
            </p:nvSpPr>
            <p:spPr bwMode="auto">
              <a:xfrm>
                <a:off x="4292600" y="1763712"/>
                <a:ext cx="114300" cy="74612"/>
              </a:xfrm>
              <a:custGeom>
                <a:avLst/>
                <a:gdLst>
                  <a:gd name="T0" fmla="*/ 217 w 316"/>
                  <a:gd name="T1" fmla="*/ 208 h 209"/>
                  <a:gd name="T2" fmla="*/ 217 w 316"/>
                  <a:gd name="T3" fmla="*/ 208 h 209"/>
                  <a:gd name="T4" fmla="*/ 150 w 316"/>
                  <a:gd name="T5" fmla="*/ 181 h 209"/>
                  <a:gd name="T6" fmla="*/ 0 w 316"/>
                  <a:gd name="T7" fmla="*/ 31 h 209"/>
                  <a:gd name="T8" fmla="*/ 36 w 316"/>
                  <a:gd name="T9" fmla="*/ 0 h 209"/>
                  <a:gd name="T10" fmla="*/ 181 w 316"/>
                  <a:gd name="T11" fmla="*/ 145 h 209"/>
                  <a:gd name="T12" fmla="*/ 252 w 316"/>
                  <a:gd name="T13" fmla="*/ 145 h 209"/>
                  <a:gd name="T14" fmla="*/ 268 w 316"/>
                  <a:gd name="T15" fmla="*/ 110 h 209"/>
                  <a:gd name="T16" fmla="*/ 252 w 316"/>
                  <a:gd name="T17" fmla="*/ 74 h 209"/>
                  <a:gd name="T18" fmla="*/ 228 w 316"/>
                  <a:gd name="T19" fmla="*/ 51 h 209"/>
                  <a:gd name="T20" fmla="*/ 260 w 316"/>
                  <a:gd name="T21" fmla="*/ 16 h 209"/>
                  <a:gd name="T22" fmla="*/ 287 w 316"/>
                  <a:gd name="T23" fmla="*/ 39 h 209"/>
                  <a:gd name="T24" fmla="*/ 315 w 316"/>
                  <a:gd name="T25" fmla="*/ 110 h 209"/>
                  <a:gd name="T26" fmla="*/ 287 w 316"/>
                  <a:gd name="T27" fmla="*/ 181 h 209"/>
                  <a:gd name="T28" fmla="*/ 217 w 316"/>
                  <a:gd name="T29" fmla="*/ 208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16" h="209">
                    <a:moveTo>
                      <a:pt x="217" y="208"/>
                    </a:moveTo>
                    <a:lnTo>
                      <a:pt x="217" y="208"/>
                    </a:lnTo>
                    <a:cubicBezTo>
                      <a:pt x="193" y="208"/>
                      <a:pt x="165" y="196"/>
                      <a:pt x="150" y="181"/>
                    </a:cubicBezTo>
                    <a:cubicBezTo>
                      <a:pt x="0" y="31"/>
                      <a:pt x="0" y="31"/>
                      <a:pt x="0" y="31"/>
                    </a:cubicBezTo>
                    <a:cubicBezTo>
                      <a:pt x="36" y="0"/>
                      <a:pt x="36" y="0"/>
                      <a:pt x="36" y="0"/>
                    </a:cubicBezTo>
                    <a:cubicBezTo>
                      <a:pt x="181" y="145"/>
                      <a:pt x="181" y="145"/>
                      <a:pt x="181" y="145"/>
                    </a:cubicBezTo>
                    <a:cubicBezTo>
                      <a:pt x="201" y="165"/>
                      <a:pt x="232" y="165"/>
                      <a:pt x="252" y="145"/>
                    </a:cubicBezTo>
                    <a:cubicBezTo>
                      <a:pt x="264" y="137"/>
                      <a:pt x="268" y="122"/>
                      <a:pt x="268" y="110"/>
                    </a:cubicBezTo>
                    <a:cubicBezTo>
                      <a:pt x="268" y="98"/>
                      <a:pt x="264" y="82"/>
                      <a:pt x="252" y="74"/>
                    </a:cubicBezTo>
                    <a:cubicBezTo>
                      <a:pt x="228" y="51"/>
                      <a:pt x="228" y="51"/>
                      <a:pt x="228" y="51"/>
                    </a:cubicBezTo>
                    <a:cubicBezTo>
                      <a:pt x="260" y="16"/>
                      <a:pt x="260" y="16"/>
                      <a:pt x="260" y="16"/>
                    </a:cubicBezTo>
                    <a:cubicBezTo>
                      <a:pt x="287" y="39"/>
                      <a:pt x="287" y="39"/>
                      <a:pt x="287" y="39"/>
                    </a:cubicBezTo>
                    <a:cubicBezTo>
                      <a:pt x="303" y="59"/>
                      <a:pt x="315" y="82"/>
                      <a:pt x="315" y="110"/>
                    </a:cubicBezTo>
                    <a:cubicBezTo>
                      <a:pt x="315" y="137"/>
                      <a:pt x="303" y="161"/>
                      <a:pt x="287" y="181"/>
                    </a:cubicBezTo>
                    <a:cubicBezTo>
                      <a:pt x="268" y="196"/>
                      <a:pt x="240" y="208"/>
                      <a:pt x="217" y="208"/>
                    </a:cubicBezTo>
                  </a:path>
                </a:pathLst>
              </a:custGeom>
              <a:solidFill>
                <a:schemeClr val="tx1"/>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06" name="Freeform 436">
                <a:extLst>
                  <a:ext uri="{FF2B5EF4-FFF2-40B4-BE49-F238E27FC236}">
                    <a16:creationId xmlns:a16="http://schemas.microsoft.com/office/drawing/2014/main" xmlns="" id="{B6C66C8D-6538-CE49-B855-5C862D5C04CA}"/>
                  </a:ext>
                </a:extLst>
              </p:cNvPr>
              <p:cNvSpPr>
                <a:spLocks noChangeArrowheads="1"/>
              </p:cNvSpPr>
              <p:nvPr/>
            </p:nvSpPr>
            <p:spPr bwMode="auto">
              <a:xfrm>
                <a:off x="4432300" y="1711324"/>
                <a:ext cx="161925" cy="323850"/>
              </a:xfrm>
              <a:custGeom>
                <a:avLst/>
                <a:gdLst>
                  <a:gd name="T0" fmla="*/ 0 w 449"/>
                  <a:gd name="T1" fmla="*/ 0 h 898"/>
                  <a:gd name="T2" fmla="*/ 0 w 449"/>
                  <a:gd name="T3" fmla="*/ 0 h 898"/>
                  <a:gd name="T4" fmla="*/ 0 w 449"/>
                  <a:gd name="T5" fmla="*/ 897 h 898"/>
                  <a:gd name="T6" fmla="*/ 448 w 449"/>
                  <a:gd name="T7" fmla="*/ 449 h 898"/>
                  <a:gd name="T8" fmla="*/ 0 w 449"/>
                  <a:gd name="T9" fmla="*/ 0 h 898"/>
                </a:gdLst>
                <a:ahLst/>
                <a:cxnLst>
                  <a:cxn ang="0">
                    <a:pos x="T0" y="T1"/>
                  </a:cxn>
                  <a:cxn ang="0">
                    <a:pos x="T2" y="T3"/>
                  </a:cxn>
                  <a:cxn ang="0">
                    <a:pos x="T4" y="T5"/>
                  </a:cxn>
                  <a:cxn ang="0">
                    <a:pos x="T6" y="T7"/>
                  </a:cxn>
                  <a:cxn ang="0">
                    <a:pos x="T8" y="T9"/>
                  </a:cxn>
                </a:cxnLst>
                <a:rect l="0" t="0" r="r" b="b"/>
                <a:pathLst>
                  <a:path w="449" h="898">
                    <a:moveTo>
                      <a:pt x="0" y="0"/>
                    </a:moveTo>
                    <a:lnTo>
                      <a:pt x="0" y="0"/>
                    </a:lnTo>
                    <a:cubicBezTo>
                      <a:pt x="0" y="897"/>
                      <a:pt x="0" y="897"/>
                      <a:pt x="0" y="897"/>
                    </a:cubicBezTo>
                    <a:cubicBezTo>
                      <a:pt x="247" y="897"/>
                      <a:pt x="448" y="696"/>
                      <a:pt x="448" y="449"/>
                    </a:cubicBezTo>
                    <a:cubicBezTo>
                      <a:pt x="448" y="201"/>
                      <a:pt x="247" y="0"/>
                      <a:pt x="0" y="0"/>
                    </a:cubicBezTo>
                  </a:path>
                </a:pathLst>
              </a:custGeom>
              <a:solidFill>
                <a:srgbClr val="D9D9D9"/>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07" name="Freeform 437">
                <a:extLst>
                  <a:ext uri="{FF2B5EF4-FFF2-40B4-BE49-F238E27FC236}">
                    <a16:creationId xmlns:a16="http://schemas.microsoft.com/office/drawing/2014/main" xmlns="" id="{746CBA11-B495-9C4C-9484-AF86EA91CF9E}"/>
                  </a:ext>
                </a:extLst>
              </p:cNvPr>
              <p:cNvSpPr>
                <a:spLocks noChangeArrowheads="1"/>
              </p:cNvSpPr>
              <p:nvPr/>
            </p:nvSpPr>
            <p:spPr bwMode="auto">
              <a:xfrm>
                <a:off x="4362450" y="1795462"/>
                <a:ext cx="141288" cy="142875"/>
              </a:xfrm>
              <a:custGeom>
                <a:avLst/>
                <a:gdLst>
                  <a:gd name="T0" fmla="*/ 393 w 394"/>
                  <a:gd name="T1" fmla="*/ 370 h 395"/>
                  <a:gd name="T2" fmla="*/ 393 w 394"/>
                  <a:gd name="T3" fmla="*/ 370 h 395"/>
                  <a:gd name="T4" fmla="*/ 299 w 394"/>
                  <a:gd name="T5" fmla="*/ 99 h 395"/>
                  <a:gd name="T6" fmla="*/ 299 w 394"/>
                  <a:gd name="T7" fmla="*/ 99 h 395"/>
                  <a:gd name="T8" fmla="*/ 24 w 394"/>
                  <a:gd name="T9" fmla="*/ 0 h 395"/>
                  <a:gd name="T10" fmla="*/ 0 w 394"/>
                  <a:gd name="T11" fmla="*/ 0 h 395"/>
                  <a:gd name="T12" fmla="*/ 0 w 394"/>
                  <a:gd name="T13" fmla="*/ 24 h 395"/>
                  <a:gd name="T14" fmla="*/ 98 w 394"/>
                  <a:gd name="T15" fmla="*/ 299 h 395"/>
                  <a:gd name="T16" fmla="*/ 370 w 394"/>
                  <a:gd name="T17" fmla="*/ 394 h 395"/>
                  <a:gd name="T18" fmla="*/ 393 w 394"/>
                  <a:gd name="T19" fmla="*/ 394 h 395"/>
                  <a:gd name="T20" fmla="*/ 393 w 394"/>
                  <a:gd name="T21" fmla="*/ 370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4" h="395">
                    <a:moveTo>
                      <a:pt x="393" y="370"/>
                    </a:moveTo>
                    <a:lnTo>
                      <a:pt x="393" y="370"/>
                    </a:lnTo>
                    <a:cubicBezTo>
                      <a:pt x="393" y="252"/>
                      <a:pt x="358" y="161"/>
                      <a:pt x="299" y="99"/>
                    </a:cubicBezTo>
                    <a:lnTo>
                      <a:pt x="299" y="99"/>
                    </a:lnTo>
                    <a:cubicBezTo>
                      <a:pt x="232" y="36"/>
                      <a:pt x="141" y="4"/>
                      <a:pt x="24" y="0"/>
                    </a:cubicBezTo>
                    <a:cubicBezTo>
                      <a:pt x="0" y="0"/>
                      <a:pt x="0" y="0"/>
                      <a:pt x="0" y="0"/>
                    </a:cubicBezTo>
                    <a:cubicBezTo>
                      <a:pt x="0" y="24"/>
                      <a:pt x="0" y="24"/>
                      <a:pt x="0" y="24"/>
                    </a:cubicBezTo>
                    <a:cubicBezTo>
                      <a:pt x="4" y="142"/>
                      <a:pt x="35" y="232"/>
                      <a:pt x="98" y="299"/>
                    </a:cubicBezTo>
                    <a:cubicBezTo>
                      <a:pt x="161" y="358"/>
                      <a:pt x="256" y="394"/>
                      <a:pt x="370" y="394"/>
                    </a:cubicBezTo>
                    <a:cubicBezTo>
                      <a:pt x="393" y="394"/>
                      <a:pt x="393" y="394"/>
                      <a:pt x="393" y="394"/>
                    </a:cubicBezTo>
                    <a:lnTo>
                      <a:pt x="393" y="370"/>
                    </a:lnTo>
                  </a:path>
                </a:pathLst>
              </a:custGeom>
              <a:solidFill>
                <a:schemeClr val="tx1"/>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08" name="Freeform 438">
                <a:extLst>
                  <a:ext uri="{FF2B5EF4-FFF2-40B4-BE49-F238E27FC236}">
                    <a16:creationId xmlns:a16="http://schemas.microsoft.com/office/drawing/2014/main" xmlns="" id="{FACBE5F7-1CDA-2C49-BAC8-D14B18375B38}"/>
                  </a:ext>
                </a:extLst>
              </p:cNvPr>
              <p:cNvSpPr>
                <a:spLocks noChangeArrowheads="1"/>
              </p:cNvSpPr>
              <p:nvPr/>
            </p:nvSpPr>
            <p:spPr bwMode="auto">
              <a:xfrm>
                <a:off x="4487863" y="1919287"/>
                <a:ext cx="84137" cy="84137"/>
              </a:xfrm>
              <a:custGeom>
                <a:avLst/>
                <a:gdLst>
                  <a:gd name="T0" fmla="*/ 0 w 233"/>
                  <a:gd name="T1" fmla="*/ 0 h 233"/>
                  <a:gd name="T2" fmla="*/ 0 w 233"/>
                  <a:gd name="T3" fmla="*/ 232 h 233"/>
                  <a:gd name="T4" fmla="*/ 232 w 233"/>
                  <a:gd name="T5" fmla="*/ 0 h 233"/>
                  <a:gd name="T6" fmla="*/ 0 w 233"/>
                  <a:gd name="T7" fmla="*/ 0 h 233"/>
                </a:gdLst>
                <a:ahLst/>
                <a:cxnLst>
                  <a:cxn ang="0">
                    <a:pos x="T0" y="T1"/>
                  </a:cxn>
                  <a:cxn ang="0">
                    <a:pos x="T2" y="T3"/>
                  </a:cxn>
                  <a:cxn ang="0">
                    <a:pos x="T4" y="T5"/>
                  </a:cxn>
                  <a:cxn ang="0">
                    <a:pos x="T6" y="T7"/>
                  </a:cxn>
                </a:cxnLst>
                <a:rect l="0" t="0" r="r" b="b"/>
                <a:pathLst>
                  <a:path w="233" h="233">
                    <a:moveTo>
                      <a:pt x="0" y="0"/>
                    </a:moveTo>
                    <a:lnTo>
                      <a:pt x="0" y="232"/>
                    </a:lnTo>
                    <a:lnTo>
                      <a:pt x="232" y="0"/>
                    </a:lnTo>
                    <a:lnTo>
                      <a:pt x="0" y="0"/>
                    </a:lnTo>
                  </a:path>
                </a:pathLst>
              </a:custGeom>
              <a:solidFill>
                <a:schemeClr val="tx1"/>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09" name="Freeform 439">
                <a:extLst>
                  <a:ext uri="{FF2B5EF4-FFF2-40B4-BE49-F238E27FC236}">
                    <a16:creationId xmlns:a16="http://schemas.microsoft.com/office/drawing/2014/main" xmlns="" id="{5103DE14-F521-9D41-BF3F-356F139BC456}"/>
                  </a:ext>
                </a:extLst>
              </p:cNvPr>
              <p:cNvSpPr>
                <a:spLocks noChangeArrowheads="1"/>
              </p:cNvSpPr>
              <p:nvPr/>
            </p:nvSpPr>
            <p:spPr bwMode="auto">
              <a:xfrm>
                <a:off x="4391025" y="1824037"/>
                <a:ext cx="19050" cy="19050"/>
              </a:xfrm>
              <a:custGeom>
                <a:avLst/>
                <a:gdLst>
                  <a:gd name="T0" fmla="*/ 7 w 52"/>
                  <a:gd name="T1" fmla="*/ 43 h 52"/>
                  <a:gd name="T2" fmla="*/ 7 w 52"/>
                  <a:gd name="T3" fmla="*/ 43 h 52"/>
                  <a:gd name="T4" fmla="*/ 43 w 52"/>
                  <a:gd name="T5" fmla="*/ 43 h 52"/>
                  <a:gd name="T6" fmla="*/ 43 w 52"/>
                  <a:gd name="T7" fmla="*/ 8 h 52"/>
                  <a:gd name="T8" fmla="*/ 7 w 52"/>
                  <a:gd name="T9" fmla="*/ 8 h 52"/>
                  <a:gd name="T10" fmla="*/ 7 w 52"/>
                  <a:gd name="T11" fmla="*/ 43 h 52"/>
                </a:gdLst>
                <a:ahLst/>
                <a:cxnLst>
                  <a:cxn ang="0">
                    <a:pos x="T0" y="T1"/>
                  </a:cxn>
                  <a:cxn ang="0">
                    <a:pos x="T2" y="T3"/>
                  </a:cxn>
                  <a:cxn ang="0">
                    <a:pos x="T4" y="T5"/>
                  </a:cxn>
                  <a:cxn ang="0">
                    <a:pos x="T6" y="T7"/>
                  </a:cxn>
                  <a:cxn ang="0">
                    <a:pos x="T8" y="T9"/>
                  </a:cxn>
                  <a:cxn ang="0">
                    <a:pos x="T10" y="T11"/>
                  </a:cxn>
                </a:cxnLst>
                <a:rect l="0" t="0" r="r" b="b"/>
                <a:pathLst>
                  <a:path w="52" h="52">
                    <a:moveTo>
                      <a:pt x="7" y="43"/>
                    </a:moveTo>
                    <a:lnTo>
                      <a:pt x="7" y="43"/>
                    </a:lnTo>
                    <a:cubicBezTo>
                      <a:pt x="19" y="51"/>
                      <a:pt x="31" y="51"/>
                      <a:pt x="43" y="43"/>
                    </a:cubicBezTo>
                    <a:cubicBezTo>
                      <a:pt x="51" y="31"/>
                      <a:pt x="51" y="16"/>
                      <a:pt x="43" y="8"/>
                    </a:cubicBezTo>
                    <a:cubicBezTo>
                      <a:pt x="31" y="0"/>
                      <a:pt x="19" y="0"/>
                      <a:pt x="7" y="8"/>
                    </a:cubicBezTo>
                    <a:cubicBezTo>
                      <a:pt x="0" y="16"/>
                      <a:pt x="0" y="31"/>
                      <a:pt x="7" y="43"/>
                    </a:cubicBezTo>
                  </a:path>
                </a:pathLst>
              </a:custGeom>
              <a:solidFill>
                <a:srgbClr val="FFFF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10" name="Freeform 440">
                <a:extLst>
                  <a:ext uri="{FF2B5EF4-FFF2-40B4-BE49-F238E27FC236}">
                    <a16:creationId xmlns:a16="http://schemas.microsoft.com/office/drawing/2014/main" xmlns="" id="{2CED0857-00F1-954E-89A5-9486FEEC00E9}"/>
                  </a:ext>
                </a:extLst>
              </p:cNvPr>
              <p:cNvSpPr>
                <a:spLocks noChangeArrowheads="1"/>
              </p:cNvSpPr>
              <p:nvPr/>
            </p:nvSpPr>
            <p:spPr bwMode="auto">
              <a:xfrm>
                <a:off x="4254500" y="1695449"/>
                <a:ext cx="357188" cy="357188"/>
              </a:xfrm>
              <a:custGeom>
                <a:avLst/>
                <a:gdLst>
                  <a:gd name="T0" fmla="*/ 496 w 992"/>
                  <a:gd name="T1" fmla="*/ 991 h 992"/>
                  <a:gd name="T2" fmla="*/ 496 w 992"/>
                  <a:gd name="T3" fmla="*/ 991 h 992"/>
                  <a:gd name="T4" fmla="*/ 0 w 992"/>
                  <a:gd name="T5" fmla="*/ 496 h 992"/>
                  <a:gd name="T6" fmla="*/ 496 w 992"/>
                  <a:gd name="T7" fmla="*/ 0 h 992"/>
                  <a:gd name="T8" fmla="*/ 991 w 992"/>
                  <a:gd name="T9" fmla="*/ 496 h 992"/>
                  <a:gd name="T10" fmla="*/ 496 w 992"/>
                  <a:gd name="T11" fmla="*/ 991 h 992"/>
                  <a:gd name="T12" fmla="*/ 496 w 992"/>
                  <a:gd name="T13" fmla="*/ 47 h 992"/>
                  <a:gd name="T14" fmla="*/ 496 w 992"/>
                  <a:gd name="T15" fmla="*/ 47 h 992"/>
                  <a:gd name="T16" fmla="*/ 47 w 992"/>
                  <a:gd name="T17" fmla="*/ 496 h 992"/>
                  <a:gd name="T18" fmla="*/ 496 w 992"/>
                  <a:gd name="T19" fmla="*/ 944 h 992"/>
                  <a:gd name="T20" fmla="*/ 944 w 992"/>
                  <a:gd name="T21" fmla="*/ 496 h 992"/>
                  <a:gd name="T22" fmla="*/ 496 w 992"/>
                  <a:gd name="T23" fmla="*/ 47 h 9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92" h="992">
                    <a:moveTo>
                      <a:pt x="496" y="991"/>
                    </a:moveTo>
                    <a:lnTo>
                      <a:pt x="496" y="991"/>
                    </a:lnTo>
                    <a:cubicBezTo>
                      <a:pt x="220" y="991"/>
                      <a:pt x="0" y="771"/>
                      <a:pt x="0" y="496"/>
                    </a:cubicBezTo>
                    <a:cubicBezTo>
                      <a:pt x="0" y="224"/>
                      <a:pt x="220" y="0"/>
                      <a:pt x="496" y="0"/>
                    </a:cubicBezTo>
                    <a:cubicBezTo>
                      <a:pt x="771" y="0"/>
                      <a:pt x="991" y="224"/>
                      <a:pt x="991" y="496"/>
                    </a:cubicBezTo>
                    <a:cubicBezTo>
                      <a:pt x="991" y="771"/>
                      <a:pt x="771" y="991"/>
                      <a:pt x="496" y="991"/>
                    </a:cubicBezTo>
                    <a:close/>
                    <a:moveTo>
                      <a:pt x="496" y="47"/>
                    </a:moveTo>
                    <a:lnTo>
                      <a:pt x="496" y="47"/>
                    </a:lnTo>
                    <a:cubicBezTo>
                      <a:pt x="248" y="47"/>
                      <a:pt x="47" y="248"/>
                      <a:pt x="47" y="496"/>
                    </a:cubicBezTo>
                    <a:cubicBezTo>
                      <a:pt x="47" y="743"/>
                      <a:pt x="248" y="944"/>
                      <a:pt x="496" y="944"/>
                    </a:cubicBezTo>
                    <a:cubicBezTo>
                      <a:pt x="743" y="944"/>
                      <a:pt x="944" y="743"/>
                      <a:pt x="944" y="496"/>
                    </a:cubicBezTo>
                    <a:cubicBezTo>
                      <a:pt x="944" y="248"/>
                      <a:pt x="743" y="47"/>
                      <a:pt x="496" y="47"/>
                    </a:cubicBezTo>
                    <a:close/>
                  </a:path>
                </a:pathLst>
              </a:custGeom>
              <a:solidFill>
                <a:schemeClr val="tx1"/>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grpSp>
      </p:grpSp>
    </p:spTree>
    <p:extLst>
      <p:ext uri="{BB962C8B-B14F-4D97-AF65-F5344CB8AC3E}">
        <p14:creationId xmlns:p14="http://schemas.microsoft.com/office/powerpoint/2010/main" val="858844336"/>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80BE5E4-E4E9-1441-82CB-D25629CCFF2F}"/>
              </a:ext>
            </a:extLst>
          </p:cNvPr>
          <p:cNvSpPr>
            <a:spLocks noGrp="1"/>
          </p:cNvSpPr>
          <p:nvPr>
            <p:ph type="title"/>
          </p:nvPr>
        </p:nvSpPr>
        <p:spPr/>
        <p:txBody>
          <a:bodyPr/>
          <a:lstStyle/>
          <a:p>
            <a:r>
              <a:rPr lang="en-US" dirty="0"/>
              <a:t>Top CASB O365 Security Use Cases </a:t>
            </a:r>
          </a:p>
        </p:txBody>
      </p:sp>
      <p:sp>
        <p:nvSpPr>
          <p:cNvPr id="3" name="Text Placeholder 2">
            <a:extLst>
              <a:ext uri="{FF2B5EF4-FFF2-40B4-BE49-F238E27FC236}">
                <a16:creationId xmlns:a16="http://schemas.microsoft.com/office/drawing/2014/main" xmlns="" id="{D7A0D86F-96EF-AB4C-AEAB-3702A7E028C6}"/>
              </a:ext>
            </a:extLst>
          </p:cNvPr>
          <p:cNvSpPr>
            <a:spLocks noGrp="1"/>
          </p:cNvSpPr>
          <p:nvPr>
            <p:ph type="body" sz="quarter" idx="13"/>
          </p:nvPr>
        </p:nvSpPr>
        <p:spPr/>
        <p:txBody>
          <a:bodyPr/>
          <a:lstStyle/>
          <a:p>
            <a:endParaRPr lang="en-US"/>
          </a:p>
        </p:txBody>
      </p:sp>
      <p:grpSp>
        <p:nvGrpSpPr>
          <p:cNvPr id="7" name="Group 6">
            <a:extLst>
              <a:ext uri="{FF2B5EF4-FFF2-40B4-BE49-F238E27FC236}">
                <a16:creationId xmlns:a16="http://schemas.microsoft.com/office/drawing/2014/main" xmlns="" id="{A2F822EA-09B0-9D45-B9C6-EA734A22EE39}"/>
              </a:ext>
            </a:extLst>
          </p:cNvPr>
          <p:cNvGrpSpPr/>
          <p:nvPr/>
        </p:nvGrpSpPr>
        <p:grpSpPr>
          <a:xfrm>
            <a:off x="1735488" y="2400035"/>
            <a:ext cx="5212666" cy="575820"/>
            <a:chOff x="1735488" y="2400035"/>
            <a:chExt cx="5212666" cy="575820"/>
          </a:xfrm>
        </p:grpSpPr>
        <p:sp>
          <p:nvSpPr>
            <p:cNvPr id="88" name="TextBox 87">
              <a:extLst>
                <a:ext uri="{FF2B5EF4-FFF2-40B4-BE49-F238E27FC236}">
                  <a16:creationId xmlns:a16="http://schemas.microsoft.com/office/drawing/2014/main" xmlns="" id="{B58AE0B2-574B-AE44-86C9-F723D00B9F72}"/>
                </a:ext>
              </a:extLst>
            </p:cNvPr>
            <p:cNvSpPr txBox="1"/>
            <p:nvPr/>
          </p:nvSpPr>
          <p:spPr>
            <a:xfrm>
              <a:off x="2420714" y="2572598"/>
              <a:ext cx="4527440" cy="233910"/>
            </a:xfrm>
            <a:prstGeom prst="rect">
              <a:avLst/>
            </a:prstGeom>
            <a:noFill/>
          </p:spPr>
          <p:txBody>
            <a:bodyPr vert="horz" wrap="square" lIns="18288" tIns="0" rIns="18288" bIns="18288" rtlCol="0">
              <a:spAutoFit/>
            </a:bodyPr>
            <a:lstStyle>
              <a:defPPr>
                <a:defRPr lang="en-US"/>
              </a:defPPr>
              <a:lvl1pPr>
                <a:buSzPct val="100000"/>
                <a:defRPr sz="1000"/>
              </a:lvl1pPr>
            </a:lstStyle>
            <a:p>
              <a:r>
                <a:rPr lang="en-US" sz="1400" dirty="0"/>
                <a:t>Q3 financial results downloaded to personal device</a:t>
              </a:r>
            </a:p>
          </p:txBody>
        </p:sp>
        <p:grpSp>
          <p:nvGrpSpPr>
            <p:cNvPr id="89" name="Group 88">
              <a:extLst>
                <a:ext uri="{FF2B5EF4-FFF2-40B4-BE49-F238E27FC236}">
                  <a16:creationId xmlns:a16="http://schemas.microsoft.com/office/drawing/2014/main" xmlns="" id="{7C146A18-F666-FB49-A0EC-7E1D979ED134}"/>
                </a:ext>
              </a:extLst>
            </p:cNvPr>
            <p:cNvGrpSpPr/>
            <p:nvPr/>
          </p:nvGrpSpPr>
          <p:grpSpPr>
            <a:xfrm>
              <a:off x="1735488" y="2400035"/>
              <a:ext cx="356914" cy="575820"/>
              <a:chOff x="8683557" y="2338901"/>
              <a:chExt cx="765074" cy="1234319"/>
            </a:xfrm>
          </p:grpSpPr>
          <p:grpSp>
            <p:nvGrpSpPr>
              <p:cNvPr id="90" name="Group 89">
                <a:extLst>
                  <a:ext uri="{FF2B5EF4-FFF2-40B4-BE49-F238E27FC236}">
                    <a16:creationId xmlns:a16="http://schemas.microsoft.com/office/drawing/2014/main" xmlns="" id="{C39BFF99-0D60-E346-843C-5F7AB4579D6E}"/>
                  </a:ext>
                </a:extLst>
              </p:cNvPr>
              <p:cNvGrpSpPr/>
              <p:nvPr/>
            </p:nvGrpSpPr>
            <p:grpSpPr>
              <a:xfrm>
                <a:off x="8683557" y="2338901"/>
                <a:ext cx="765074" cy="1234319"/>
                <a:chOff x="3514725" y="1649412"/>
                <a:chExt cx="238125" cy="384175"/>
              </a:xfrm>
            </p:grpSpPr>
            <p:sp>
              <p:nvSpPr>
                <p:cNvPr id="94" name="Freeform 834">
                  <a:extLst>
                    <a:ext uri="{FF2B5EF4-FFF2-40B4-BE49-F238E27FC236}">
                      <a16:creationId xmlns:a16="http://schemas.microsoft.com/office/drawing/2014/main" xmlns="" id="{8DA02990-C847-A943-8BFB-1BC63D5C1439}"/>
                    </a:ext>
                  </a:extLst>
                </p:cNvPr>
                <p:cNvSpPr>
                  <a:spLocks noChangeArrowheads="1"/>
                </p:cNvSpPr>
                <p:nvPr/>
              </p:nvSpPr>
              <p:spPr bwMode="auto">
                <a:xfrm>
                  <a:off x="3524250" y="1657349"/>
                  <a:ext cx="220663" cy="366713"/>
                </a:xfrm>
                <a:custGeom>
                  <a:avLst/>
                  <a:gdLst>
                    <a:gd name="T0" fmla="*/ 610 w 611"/>
                    <a:gd name="T1" fmla="*/ 1017 h 1018"/>
                    <a:gd name="T2" fmla="*/ 0 w 611"/>
                    <a:gd name="T3" fmla="*/ 1017 h 1018"/>
                    <a:gd name="T4" fmla="*/ 0 w 611"/>
                    <a:gd name="T5" fmla="*/ 0 h 1018"/>
                    <a:gd name="T6" fmla="*/ 610 w 611"/>
                    <a:gd name="T7" fmla="*/ 0 h 1018"/>
                    <a:gd name="T8" fmla="*/ 610 w 611"/>
                    <a:gd name="T9" fmla="*/ 1017 h 1018"/>
                  </a:gdLst>
                  <a:ahLst/>
                  <a:cxnLst>
                    <a:cxn ang="0">
                      <a:pos x="T0" y="T1"/>
                    </a:cxn>
                    <a:cxn ang="0">
                      <a:pos x="T2" y="T3"/>
                    </a:cxn>
                    <a:cxn ang="0">
                      <a:pos x="T4" y="T5"/>
                    </a:cxn>
                    <a:cxn ang="0">
                      <a:pos x="T6" y="T7"/>
                    </a:cxn>
                    <a:cxn ang="0">
                      <a:pos x="T8" y="T9"/>
                    </a:cxn>
                  </a:cxnLst>
                  <a:rect l="0" t="0" r="r" b="b"/>
                  <a:pathLst>
                    <a:path w="611" h="1018">
                      <a:moveTo>
                        <a:pt x="610" y="1017"/>
                      </a:moveTo>
                      <a:lnTo>
                        <a:pt x="0" y="1017"/>
                      </a:lnTo>
                      <a:lnTo>
                        <a:pt x="0" y="0"/>
                      </a:lnTo>
                      <a:lnTo>
                        <a:pt x="610" y="0"/>
                      </a:lnTo>
                      <a:lnTo>
                        <a:pt x="610" y="1017"/>
                      </a:lnTo>
                    </a:path>
                  </a:pathLst>
                </a:custGeom>
                <a:solidFill>
                  <a:srgbClr val="FFFF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95" name="Freeform 835">
                  <a:extLst>
                    <a:ext uri="{FF2B5EF4-FFF2-40B4-BE49-F238E27FC236}">
                      <a16:creationId xmlns:a16="http://schemas.microsoft.com/office/drawing/2014/main" xmlns="" id="{B129A0F4-4050-6446-9BD1-A712013061B1}"/>
                    </a:ext>
                  </a:extLst>
                </p:cNvPr>
                <p:cNvSpPr>
                  <a:spLocks noChangeArrowheads="1"/>
                </p:cNvSpPr>
                <p:nvPr/>
              </p:nvSpPr>
              <p:spPr bwMode="auto">
                <a:xfrm>
                  <a:off x="3524250" y="1657349"/>
                  <a:ext cx="220663" cy="366713"/>
                </a:xfrm>
                <a:custGeom>
                  <a:avLst/>
                  <a:gdLst>
                    <a:gd name="T0" fmla="*/ 610 w 611"/>
                    <a:gd name="T1" fmla="*/ 1017 h 1018"/>
                    <a:gd name="T2" fmla="*/ 0 w 611"/>
                    <a:gd name="T3" fmla="*/ 1017 h 1018"/>
                    <a:gd name="T4" fmla="*/ 0 w 611"/>
                    <a:gd name="T5" fmla="*/ 0 h 1018"/>
                    <a:gd name="T6" fmla="*/ 610 w 611"/>
                    <a:gd name="T7" fmla="*/ 0 h 1018"/>
                    <a:gd name="T8" fmla="*/ 610 w 611"/>
                    <a:gd name="T9" fmla="*/ 1017 h 1018"/>
                  </a:gdLst>
                  <a:ahLst/>
                  <a:cxnLst>
                    <a:cxn ang="0">
                      <a:pos x="T0" y="T1"/>
                    </a:cxn>
                    <a:cxn ang="0">
                      <a:pos x="T2" y="T3"/>
                    </a:cxn>
                    <a:cxn ang="0">
                      <a:pos x="T4" y="T5"/>
                    </a:cxn>
                    <a:cxn ang="0">
                      <a:pos x="T6" y="T7"/>
                    </a:cxn>
                    <a:cxn ang="0">
                      <a:pos x="T8" y="T9"/>
                    </a:cxn>
                  </a:cxnLst>
                  <a:rect l="0" t="0" r="r" b="b"/>
                  <a:pathLst>
                    <a:path w="611" h="1018">
                      <a:moveTo>
                        <a:pt x="610" y="1017"/>
                      </a:moveTo>
                      <a:lnTo>
                        <a:pt x="0" y="1017"/>
                      </a:lnTo>
                      <a:lnTo>
                        <a:pt x="0" y="0"/>
                      </a:lnTo>
                      <a:lnTo>
                        <a:pt x="610" y="0"/>
                      </a:lnTo>
                      <a:lnTo>
                        <a:pt x="610" y="1017"/>
                      </a:lnTo>
                    </a:path>
                  </a:pathLst>
                </a:custGeom>
                <a:solidFill>
                  <a:srgbClr val="FFFF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96" name="Freeform 836">
                  <a:extLst>
                    <a:ext uri="{FF2B5EF4-FFF2-40B4-BE49-F238E27FC236}">
                      <a16:creationId xmlns:a16="http://schemas.microsoft.com/office/drawing/2014/main" xmlns="" id="{838ED224-FD58-CA48-BF2A-B4B7A9FF5EF5}"/>
                    </a:ext>
                  </a:extLst>
                </p:cNvPr>
                <p:cNvSpPr>
                  <a:spLocks noChangeArrowheads="1"/>
                </p:cNvSpPr>
                <p:nvPr/>
              </p:nvSpPr>
              <p:spPr bwMode="auto">
                <a:xfrm>
                  <a:off x="3633788" y="1657349"/>
                  <a:ext cx="111125" cy="366713"/>
                </a:xfrm>
                <a:custGeom>
                  <a:avLst/>
                  <a:gdLst>
                    <a:gd name="T0" fmla="*/ 307 w 308"/>
                    <a:gd name="T1" fmla="*/ 0 h 1018"/>
                    <a:gd name="T2" fmla="*/ 0 w 308"/>
                    <a:gd name="T3" fmla="*/ 0 h 1018"/>
                    <a:gd name="T4" fmla="*/ 0 w 308"/>
                    <a:gd name="T5" fmla="*/ 1017 h 1018"/>
                    <a:gd name="T6" fmla="*/ 307 w 308"/>
                    <a:gd name="T7" fmla="*/ 1017 h 1018"/>
                    <a:gd name="T8" fmla="*/ 307 w 308"/>
                    <a:gd name="T9" fmla="*/ 0 h 1018"/>
                  </a:gdLst>
                  <a:ahLst/>
                  <a:cxnLst>
                    <a:cxn ang="0">
                      <a:pos x="T0" y="T1"/>
                    </a:cxn>
                    <a:cxn ang="0">
                      <a:pos x="T2" y="T3"/>
                    </a:cxn>
                    <a:cxn ang="0">
                      <a:pos x="T4" y="T5"/>
                    </a:cxn>
                    <a:cxn ang="0">
                      <a:pos x="T6" y="T7"/>
                    </a:cxn>
                    <a:cxn ang="0">
                      <a:pos x="T8" y="T9"/>
                    </a:cxn>
                  </a:cxnLst>
                  <a:rect l="0" t="0" r="r" b="b"/>
                  <a:pathLst>
                    <a:path w="308" h="1018">
                      <a:moveTo>
                        <a:pt x="307" y="0"/>
                      </a:moveTo>
                      <a:lnTo>
                        <a:pt x="0" y="0"/>
                      </a:lnTo>
                      <a:lnTo>
                        <a:pt x="0" y="1017"/>
                      </a:lnTo>
                      <a:lnTo>
                        <a:pt x="307" y="1017"/>
                      </a:lnTo>
                      <a:lnTo>
                        <a:pt x="307" y="0"/>
                      </a:lnTo>
                    </a:path>
                  </a:pathLst>
                </a:custGeom>
                <a:solidFill>
                  <a:srgbClr val="D9D9D9"/>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97" name="Freeform 837">
                  <a:extLst>
                    <a:ext uri="{FF2B5EF4-FFF2-40B4-BE49-F238E27FC236}">
                      <a16:creationId xmlns:a16="http://schemas.microsoft.com/office/drawing/2014/main" xmlns="" id="{A6A57BAC-B268-C84D-B5C2-C169B01D77D8}"/>
                    </a:ext>
                  </a:extLst>
                </p:cNvPr>
                <p:cNvSpPr>
                  <a:spLocks noChangeArrowheads="1"/>
                </p:cNvSpPr>
                <p:nvPr/>
              </p:nvSpPr>
              <p:spPr bwMode="auto">
                <a:xfrm>
                  <a:off x="3633788" y="1657349"/>
                  <a:ext cx="111125" cy="366713"/>
                </a:xfrm>
                <a:custGeom>
                  <a:avLst/>
                  <a:gdLst>
                    <a:gd name="T0" fmla="*/ 307 w 308"/>
                    <a:gd name="T1" fmla="*/ 0 h 1018"/>
                    <a:gd name="T2" fmla="*/ 0 w 308"/>
                    <a:gd name="T3" fmla="*/ 0 h 1018"/>
                    <a:gd name="T4" fmla="*/ 0 w 308"/>
                    <a:gd name="T5" fmla="*/ 1017 h 1018"/>
                    <a:gd name="T6" fmla="*/ 307 w 308"/>
                    <a:gd name="T7" fmla="*/ 1017 h 1018"/>
                    <a:gd name="T8" fmla="*/ 307 w 308"/>
                    <a:gd name="T9" fmla="*/ 0 h 1018"/>
                  </a:gdLst>
                  <a:ahLst/>
                  <a:cxnLst>
                    <a:cxn ang="0">
                      <a:pos x="T0" y="T1"/>
                    </a:cxn>
                    <a:cxn ang="0">
                      <a:pos x="T2" y="T3"/>
                    </a:cxn>
                    <a:cxn ang="0">
                      <a:pos x="T4" y="T5"/>
                    </a:cxn>
                    <a:cxn ang="0">
                      <a:pos x="T6" y="T7"/>
                    </a:cxn>
                    <a:cxn ang="0">
                      <a:pos x="T8" y="T9"/>
                    </a:cxn>
                  </a:cxnLst>
                  <a:rect l="0" t="0" r="r" b="b"/>
                  <a:pathLst>
                    <a:path w="308" h="1018">
                      <a:moveTo>
                        <a:pt x="307" y="0"/>
                      </a:moveTo>
                      <a:lnTo>
                        <a:pt x="0" y="0"/>
                      </a:lnTo>
                      <a:lnTo>
                        <a:pt x="0" y="1017"/>
                      </a:lnTo>
                      <a:lnTo>
                        <a:pt x="307" y="1017"/>
                      </a:lnTo>
                      <a:lnTo>
                        <a:pt x="307" y="0"/>
                      </a:lnTo>
                    </a:path>
                  </a:pathLst>
                </a:custGeom>
                <a:solidFill>
                  <a:srgbClr val="D9D9D9"/>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98" name="Freeform 838">
                  <a:extLst>
                    <a:ext uri="{FF2B5EF4-FFF2-40B4-BE49-F238E27FC236}">
                      <a16:creationId xmlns:a16="http://schemas.microsoft.com/office/drawing/2014/main" xmlns="" id="{9BC87437-6ED7-7149-8D37-41D111FAFA38}"/>
                    </a:ext>
                  </a:extLst>
                </p:cNvPr>
                <p:cNvSpPr>
                  <a:spLocks noChangeArrowheads="1"/>
                </p:cNvSpPr>
                <p:nvPr/>
              </p:nvSpPr>
              <p:spPr bwMode="auto">
                <a:xfrm>
                  <a:off x="3514725" y="1649412"/>
                  <a:ext cx="238125" cy="384175"/>
                </a:xfrm>
                <a:custGeom>
                  <a:avLst/>
                  <a:gdLst>
                    <a:gd name="T0" fmla="*/ 0 w 661"/>
                    <a:gd name="T1" fmla="*/ 0 h 1068"/>
                    <a:gd name="T2" fmla="*/ 0 w 661"/>
                    <a:gd name="T3" fmla="*/ 1067 h 1068"/>
                    <a:gd name="T4" fmla="*/ 660 w 661"/>
                    <a:gd name="T5" fmla="*/ 1067 h 1068"/>
                    <a:gd name="T6" fmla="*/ 660 w 661"/>
                    <a:gd name="T7" fmla="*/ 0 h 1068"/>
                    <a:gd name="T8" fmla="*/ 0 w 661"/>
                    <a:gd name="T9" fmla="*/ 0 h 1068"/>
                    <a:gd name="T10" fmla="*/ 614 w 661"/>
                    <a:gd name="T11" fmla="*/ 51 h 1068"/>
                    <a:gd name="T12" fmla="*/ 614 w 661"/>
                    <a:gd name="T13" fmla="*/ 965 h 1068"/>
                    <a:gd name="T14" fmla="*/ 46 w 661"/>
                    <a:gd name="T15" fmla="*/ 965 h 1068"/>
                    <a:gd name="T16" fmla="*/ 46 w 661"/>
                    <a:gd name="T17" fmla="*/ 51 h 1068"/>
                    <a:gd name="T18" fmla="*/ 614 w 661"/>
                    <a:gd name="T19" fmla="*/ 51 h 10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61" h="1068">
                      <a:moveTo>
                        <a:pt x="0" y="0"/>
                      </a:moveTo>
                      <a:lnTo>
                        <a:pt x="0" y="1067"/>
                      </a:lnTo>
                      <a:lnTo>
                        <a:pt x="660" y="1067"/>
                      </a:lnTo>
                      <a:lnTo>
                        <a:pt x="660" y="0"/>
                      </a:lnTo>
                      <a:lnTo>
                        <a:pt x="0" y="0"/>
                      </a:lnTo>
                      <a:close/>
                      <a:moveTo>
                        <a:pt x="614" y="51"/>
                      </a:moveTo>
                      <a:lnTo>
                        <a:pt x="614" y="965"/>
                      </a:lnTo>
                      <a:lnTo>
                        <a:pt x="46" y="965"/>
                      </a:lnTo>
                      <a:lnTo>
                        <a:pt x="46" y="51"/>
                      </a:lnTo>
                      <a:lnTo>
                        <a:pt x="614" y="51"/>
                      </a:lnTo>
                      <a:close/>
                    </a:path>
                  </a:pathLst>
                </a:custGeom>
                <a:solidFill>
                  <a:schemeClr val="tx1"/>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99" name="Freeform 839">
                  <a:extLst>
                    <a:ext uri="{FF2B5EF4-FFF2-40B4-BE49-F238E27FC236}">
                      <a16:creationId xmlns:a16="http://schemas.microsoft.com/office/drawing/2014/main" xmlns="" id="{24171ED6-5E73-7749-BBB6-CB8522D1DED0}"/>
                    </a:ext>
                  </a:extLst>
                </p:cNvPr>
                <p:cNvSpPr>
                  <a:spLocks noChangeArrowheads="1"/>
                </p:cNvSpPr>
                <p:nvPr/>
              </p:nvSpPr>
              <p:spPr bwMode="auto">
                <a:xfrm>
                  <a:off x="3625850" y="2006599"/>
                  <a:ext cx="17463" cy="17463"/>
                </a:xfrm>
                <a:custGeom>
                  <a:avLst/>
                  <a:gdLst>
                    <a:gd name="T0" fmla="*/ 21 w 47"/>
                    <a:gd name="T1" fmla="*/ 46 h 47"/>
                    <a:gd name="T2" fmla="*/ 21 w 47"/>
                    <a:gd name="T3" fmla="*/ 46 h 47"/>
                    <a:gd name="T4" fmla="*/ 46 w 47"/>
                    <a:gd name="T5" fmla="*/ 25 h 47"/>
                    <a:gd name="T6" fmla="*/ 21 w 47"/>
                    <a:gd name="T7" fmla="*/ 0 h 47"/>
                    <a:gd name="T8" fmla="*/ 0 w 47"/>
                    <a:gd name="T9" fmla="*/ 25 h 47"/>
                    <a:gd name="T10" fmla="*/ 21 w 47"/>
                    <a:gd name="T11" fmla="*/ 46 h 47"/>
                  </a:gdLst>
                  <a:ahLst/>
                  <a:cxnLst>
                    <a:cxn ang="0">
                      <a:pos x="T0" y="T1"/>
                    </a:cxn>
                    <a:cxn ang="0">
                      <a:pos x="T2" y="T3"/>
                    </a:cxn>
                    <a:cxn ang="0">
                      <a:pos x="T4" y="T5"/>
                    </a:cxn>
                    <a:cxn ang="0">
                      <a:pos x="T6" y="T7"/>
                    </a:cxn>
                    <a:cxn ang="0">
                      <a:pos x="T8" y="T9"/>
                    </a:cxn>
                    <a:cxn ang="0">
                      <a:pos x="T10" y="T11"/>
                    </a:cxn>
                  </a:cxnLst>
                  <a:rect l="0" t="0" r="r" b="b"/>
                  <a:pathLst>
                    <a:path w="47" h="47">
                      <a:moveTo>
                        <a:pt x="21" y="46"/>
                      </a:moveTo>
                      <a:lnTo>
                        <a:pt x="21" y="46"/>
                      </a:lnTo>
                      <a:cubicBezTo>
                        <a:pt x="38" y="46"/>
                        <a:pt x="46" y="38"/>
                        <a:pt x="46" y="25"/>
                      </a:cubicBezTo>
                      <a:cubicBezTo>
                        <a:pt x="46" y="8"/>
                        <a:pt x="38" y="0"/>
                        <a:pt x="21" y="0"/>
                      </a:cubicBezTo>
                      <a:cubicBezTo>
                        <a:pt x="8" y="0"/>
                        <a:pt x="0" y="8"/>
                        <a:pt x="0" y="25"/>
                      </a:cubicBezTo>
                      <a:cubicBezTo>
                        <a:pt x="0" y="38"/>
                        <a:pt x="8" y="46"/>
                        <a:pt x="21" y="46"/>
                      </a:cubicBezTo>
                    </a:path>
                  </a:pathLst>
                </a:custGeom>
                <a:solidFill>
                  <a:srgbClr val="FFFF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p>
              </p:txBody>
            </p:sp>
          </p:grpSp>
          <p:grpSp>
            <p:nvGrpSpPr>
              <p:cNvPr id="91" name="Group 90">
                <a:extLst>
                  <a:ext uri="{FF2B5EF4-FFF2-40B4-BE49-F238E27FC236}">
                    <a16:creationId xmlns:a16="http://schemas.microsoft.com/office/drawing/2014/main" xmlns="" id="{0754A670-F2AA-774F-9E88-D0C21EED92EE}"/>
                  </a:ext>
                </a:extLst>
              </p:cNvPr>
              <p:cNvGrpSpPr/>
              <p:nvPr/>
            </p:nvGrpSpPr>
            <p:grpSpPr>
              <a:xfrm>
                <a:off x="8882093" y="2660117"/>
                <a:ext cx="378190" cy="584474"/>
                <a:chOff x="8066050" y="3405371"/>
                <a:chExt cx="213478" cy="329921"/>
              </a:xfrm>
            </p:grpSpPr>
            <p:sp>
              <p:nvSpPr>
                <p:cNvPr id="92" name="Freeform 1423">
                  <a:extLst>
                    <a:ext uri="{FF2B5EF4-FFF2-40B4-BE49-F238E27FC236}">
                      <a16:creationId xmlns:a16="http://schemas.microsoft.com/office/drawing/2014/main" xmlns="" id="{4EAB25BA-083D-9140-80BD-617DE4FCEB66}"/>
                    </a:ext>
                  </a:extLst>
                </p:cNvPr>
                <p:cNvSpPr>
                  <a:spLocks noChangeArrowheads="1"/>
                </p:cNvSpPr>
                <p:nvPr/>
              </p:nvSpPr>
              <p:spPr bwMode="auto">
                <a:xfrm>
                  <a:off x="8066050" y="3405371"/>
                  <a:ext cx="213478" cy="256175"/>
                </a:xfrm>
                <a:custGeom>
                  <a:avLst/>
                  <a:gdLst>
                    <a:gd name="T0" fmla="*/ 209 w 242"/>
                    <a:gd name="T1" fmla="*/ 148 h 293"/>
                    <a:gd name="T2" fmla="*/ 142 w 242"/>
                    <a:gd name="T3" fmla="*/ 215 h 293"/>
                    <a:gd name="T4" fmla="*/ 142 w 242"/>
                    <a:gd name="T5" fmla="*/ 0 h 293"/>
                    <a:gd name="T6" fmla="*/ 99 w 242"/>
                    <a:gd name="T7" fmla="*/ 0 h 293"/>
                    <a:gd name="T8" fmla="*/ 99 w 242"/>
                    <a:gd name="T9" fmla="*/ 215 h 293"/>
                    <a:gd name="T10" fmla="*/ 28 w 242"/>
                    <a:gd name="T11" fmla="*/ 148 h 293"/>
                    <a:gd name="T12" fmla="*/ 0 w 242"/>
                    <a:gd name="T13" fmla="*/ 176 h 293"/>
                    <a:gd name="T14" fmla="*/ 120 w 242"/>
                    <a:gd name="T15" fmla="*/ 292 h 293"/>
                    <a:gd name="T16" fmla="*/ 241 w 242"/>
                    <a:gd name="T17" fmla="*/ 176 h 293"/>
                    <a:gd name="T18" fmla="*/ 209 w 242"/>
                    <a:gd name="T19" fmla="*/ 148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2" h="293">
                      <a:moveTo>
                        <a:pt x="209" y="148"/>
                      </a:moveTo>
                      <a:lnTo>
                        <a:pt x="142" y="215"/>
                      </a:lnTo>
                      <a:lnTo>
                        <a:pt x="142" y="0"/>
                      </a:lnTo>
                      <a:lnTo>
                        <a:pt x="99" y="0"/>
                      </a:lnTo>
                      <a:lnTo>
                        <a:pt x="99" y="215"/>
                      </a:lnTo>
                      <a:lnTo>
                        <a:pt x="28" y="148"/>
                      </a:lnTo>
                      <a:lnTo>
                        <a:pt x="0" y="176"/>
                      </a:lnTo>
                      <a:lnTo>
                        <a:pt x="120" y="292"/>
                      </a:lnTo>
                      <a:lnTo>
                        <a:pt x="241" y="176"/>
                      </a:lnTo>
                      <a:lnTo>
                        <a:pt x="209" y="148"/>
                      </a:lnTo>
                    </a:path>
                  </a:pathLst>
                </a:custGeom>
                <a:solidFill>
                  <a:schemeClr val="tx1"/>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93" name="Freeform 1424">
                  <a:extLst>
                    <a:ext uri="{FF2B5EF4-FFF2-40B4-BE49-F238E27FC236}">
                      <a16:creationId xmlns:a16="http://schemas.microsoft.com/office/drawing/2014/main" xmlns="" id="{55F54944-BED5-834B-B61D-BBB0AF61F012}"/>
                    </a:ext>
                  </a:extLst>
                </p:cNvPr>
                <p:cNvSpPr>
                  <a:spLocks noChangeArrowheads="1"/>
                </p:cNvSpPr>
                <p:nvPr/>
              </p:nvSpPr>
              <p:spPr bwMode="auto">
                <a:xfrm>
                  <a:off x="8073813" y="3696478"/>
                  <a:ext cx="197952" cy="38814"/>
                </a:xfrm>
                <a:custGeom>
                  <a:avLst/>
                  <a:gdLst>
                    <a:gd name="T0" fmla="*/ 224 w 225"/>
                    <a:gd name="T1" fmla="*/ 42 h 43"/>
                    <a:gd name="T2" fmla="*/ 0 w 225"/>
                    <a:gd name="T3" fmla="*/ 42 h 43"/>
                    <a:gd name="T4" fmla="*/ 0 w 225"/>
                    <a:gd name="T5" fmla="*/ 0 h 43"/>
                    <a:gd name="T6" fmla="*/ 224 w 225"/>
                    <a:gd name="T7" fmla="*/ 0 h 43"/>
                    <a:gd name="T8" fmla="*/ 224 w 225"/>
                    <a:gd name="T9" fmla="*/ 42 h 43"/>
                  </a:gdLst>
                  <a:ahLst/>
                  <a:cxnLst>
                    <a:cxn ang="0">
                      <a:pos x="T0" y="T1"/>
                    </a:cxn>
                    <a:cxn ang="0">
                      <a:pos x="T2" y="T3"/>
                    </a:cxn>
                    <a:cxn ang="0">
                      <a:pos x="T4" y="T5"/>
                    </a:cxn>
                    <a:cxn ang="0">
                      <a:pos x="T6" y="T7"/>
                    </a:cxn>
                    <a:cxn ang="0">
                      <a:pos x="T8" y="T9"/>
                    </a:cxn>
                  </a:cxnLst>
                  <a:rect l="0" t="0" r="r" b="b"/>
                  <a:pathLst>
                    <a:path w="225" h="43">
                      <a:moveTo>
                        <a:pt x="224" y="42"/>
                      </a:moveTo>
                      <a:lnTo>
                        <a:pt x="0" y="42"/>
                      </a:lnTo>
                      <a:lnTo>
                        <a:pt x="0" y="0"/>
                      </a:lnTo>
                      <a:lnTo>
                        <a:pt x="224" y="0"/>
                      </a:lnTo>
                      <a:lnTo>
                        <a:pt x="224" y="42"/>
                      </a:lnTo>
                    </a:path>
                  </a:pathLst>
                </a:custGeom>
                <a:solidFill>
                  <a:schemeClr val="tx1"/>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grpSp>
        </p:grpSp>
      </p:grpSp>
      <p:grpSp>
        <p:nvGrpSpPr>
          <p:cNvPr id="5" name="Group 4">
            <a:extLst>
              <a:ext uri="{FF2B5EF4-FFF2-40B4-BE49-F238E27FC236}">
                <a16:creationId xmlns:a16="http://schemas.microsoft.com/office/drawing/2014/main" xmlns="" id="{8C781AA4-3B36-954C-A72B-0D62801563BE}"/>
              </a:ext>
            </a:extLst>
          </p:cNvPr>
          <p:cNvGrpSpPr/>
          <p:nvPr/>
        </p:nvGrpSpPr>
        <p:grpSpPr>
          <a:xfrm>
            <a:off x="1641502" y="1028104"/>
            <a:ext cx="3881732" cy="406796"/>
            <a:chOff x="1641502" y="1028104"/>
            <a:chExt cx="3881732" cy="406796"/>
          </a:xfrm>
        </p:grpSpPr>
        <p:sp>
          <p:nvSpPr>
            <p:cNvPr id="55" name="TextBox 54">
              <a:extLst>
                <a:ext uri="{FF2B5EF4-FFF2-40B4-BE49-F238E27FC236}">
                  <a16:creationId xmlns:a16="http://schemas.microsoft.com/office/drawing/2014/main" xmlns="" id="{CE509122-D62F-0C4C-9364-1BEF72E7B198}"/>
                </a:ext>
              </a:extLst>
            </p:cNvPr>
            <p:cNvSpPr txBox="1"/>
            <p:nvPr/>
          </p:nvSpPr>
          <p:spPr>
            <a:xfrm>
              <a:off x="2421732" y="1111204"/>
              <a:ext cx="3101502" cy="233910"/>
            </a:xfrm>
            <a:prstGeom prst="rect">
              <a:avLst/>
            </a:prstGeom>
            <a:noFill/>
          </p:spPr>
          <p:txBody>
            <a:bodyPr vert="horz" wrap="square" lIns="18288" tIns="0" rIns="18288" bIns="18288" rtlCol="0">
              <a:spAutoFit/>
            </a:bodyPr>
            <a:lstStyle>
              <a:defPPr>
                <a:defRPr lang="en-US"/>
              </a:defPPr>
              <a:lvl1pPr>
                <a:buSzPct val="100000"/>
                <a:defRPr sz="1000"/>
              </a:lvl1pPr>
            </a:lstStyle>
            <a:p>
              <a:r>
                <a:rPr lang="en-US" sz="1400" dirty="0"/>
                <a:t>Customer PII added to Excel Online</a:t>
              </a:r>
            </a:p>
          </p:txBody>
        </p:sp>
        <p:grpSp>
          <p:nvGrpSpPr>
            <p:cNvPr id="56" name="Group 55">
              <a:extLst>
                <a:ext uri="{FF2B5EF4-FFF2-40B4-BE49-F238E27FC236}">
                  <a16:creationId xmlns:a16="http://schemas.microsoft.com/office/drawing/2014/main" xmlns="" id="{2D6451B3-E22C-FE47-8981-5C810E5E4396}"/>
                </a:ext>
              </a:extLst>
            </p:cNvPr>
            <p:cNvGrpSpPr/>
            <p:nvPr/>
          </p:nvGrpSpPr>
          <p:grpSpPr>
            <a:xfrm>
              <a:off x="1641502" y="1028104"/>
              <a:ext cx="560081" cy="406796"/>
              <a:chOff x="3498850" y="1724025"/>
              <a:chExt cx="301625" cy="219075"/>
            </a:xfrm>
          </p:grpSpPr>
          <p:sp>
            <p:nvSpPr>
              <p:cNvPr id="57" name="Rectangle 38">
                <a:extLst>
                  <a:ext uri="{FF2B5EF4-FFF2-40B4-BE49-F238E27FC236}">
                    <a16:creationId xmlns:a16="http://schemas.microsoft.com/office/drawing/2014/main" xmlns="" id="{014C1E57-DDE8-064A-BF34-E442652B70B4}"/>
                  </a:ext>
                </a:extLst>
              </p:cNvPr>
              <p:cNvSpPr>
                <a:spLocks noChangeArrowheads="1"/>
              </p:cNvSpPr>
              <p:nvPr/>
            </p:nvSpPr>
            <p:spPr bwMode="auto">
              <a:xfrm>
                <a:off x="3775075" y="1735138"/>
                <a:ext cx="11113" cy="111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 name="Rectangle 39">
                <a:extLst>
                  <a:ext uri="{FF2B5EF4-FFF2-40B4-BE49-F238E27FC236}">
                    <a16:creationId xmlns:a16="http://schemas.microsoft.com/office/drawing/2014/main" xmlns="" id="{CB45D684-37FC-C84F-9075-723CB32B046F}"/>
                  </a:ext>
                </a:extLst>
              </p:cNvPr>
              <p:cNvSpPr>
                <a:spLocks noChangeArrowheads="1"/>
              </p:cNvSpPr>
              <p:nvPr/>
            </p:nvSpPr>
            <p:spPr bwMode="auto">
              <a:xfrm>
                <a:off x="3513138" y="1736725"/>
                <a:ext cx="100013" cy="63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 name="Rectangle 40">
                <a:extLst>
                  <a:ext uri="{FF2B5EF4-FFF2-40B4-BE49-F238E27FC236}">
                    <a16:creationId xmlns:a16="http://schemas.microsoft.com/office/drawing/2014/main" xmlns="" id="{C8A245D8-8A0B-DA48-A645-DBF8E13122DF}"/>
                  </a:ext>
                </a:extLst>
              </p:cNvPr>
              <p:cNvSpPr>
                <a:spLocks noChangeArrowheads="1"/>
              </p:cNvSpPr>
              <p:nvPr/>
            </p:nvSpPr>
            <p:spPr bwMode="auto">
              <a:xfrm>
                <a:off x="3513138" y="1757363"/>
                <a:ext cx="273050" cy="1714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 name="Rectangle 41">
                <a:extLst>
                  <a:ext uri="{FF2B5EF4-FFF2-40B4-BE49-F238E27FC236}">
                    <a16:creationId xmlns:a16="http://schemas.microsoft.com/office/drawing/2014/main" xmlns="" id="{0ECE72A4-4A34-C142-82C9-590B88AF1E9B}"/>
                  </a:ext>
                </a:extLst>
              </p:cNvPr>
              <p:cNvSpPr>
                <a:spLocks noChangeArrowheads="1"/>
              </p:cNvSpPr>
              <p:nvPr/>
            </p:nvSpPr>
            <p:spPr bwMode="auto">
              <a:xfrm>
                <a:off x="3649663" y="1757363"/>
                <a:ext cx="136525" cy="171450"/>
              </a:xfrm>
              <a:prstGeom prst="rect">
                <a:avLst/>
              </a:prstGeom>
              <a:solidFill>
                <a:srgbClr val="DCDCD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 name="Freeform 42">
                <a:extLst>
                  <a:ext uri="{FF2B5EF4-FFF2-40B4-BE49-F238E27FC236}">
                    <a16:creationId xmlns:a16="http://schemas.microsoft.com/office/drawing/2014/main" xmlns="" id="{9956D129-8953-1D43-BD21-E1D2FC3FAC32}"/>
                  </a:ext>
                </a:extLst>
              </p:cNvPr>
              <p:cNvSpPr>
                <a:spLocks noEditPoints="1"/>
              </p:cNvSpPr>
              <p:nvPr/>
            </p:nvSpPr>
            <p:spPr bwMode="auto">
              <a:xfrm>
                <a:off x="3498850" y="1724025"/>
                <a:ext cx="301625" cy="219075"/>
              </a:xfrm>
              <a:custGeom>
                <a:avLst/>
                <a:gdLst>
                  <a:gd name="T0" fmla="*/ 190 w 190"/>
                  <a:gd name="T1" fmla="*/ 12 h 138"/>
                  <a:gd name="T2" fmla="*/ 190 w 190"/>
                  <a:gd name="T3" fmla="*/ 12 h 138"/>
                  <a:gd name="T4" fmla="*/ 190 w 190"/>
                  <a:gd name="T5" fmla="*/ 0 h 138"/>
                  <a:gd name="T6" fmla="*/ 0 w 190"/>
                  <a:gd name="T7" fmla="*/ 0 h 138"/>
                  <a:gd name="T8" fmla="*/ 0 w 190"/>
                  <a:gd name="T9" fmla="*/ 12 h 138"/>
                  <a:gd name="T10" fmla="*/ 0 w 190"/>
                  <a:gd name="T11" fmla="*/ 12 h 138"/>
                  <a:gd name="T12" fmla="*/ 0 w 190"/>
                  <a:gd name="T13" fmla="*/ 138 h 138"/>
                  <a:gd name="T14" fmla="*/ 190 w 190"/>
                  <a:gd name="T15" fmla="*/ 138 h 138"/>
                  <a:gd name="T16" fmla="*/ 190 w 190"/>
                  <a:gd name="T17" fmla="*/ 12 h 138"/>
                  <a:gd name="T18" fmla="*/ 174 w 190"/>
                  <a:gd name="T19" fmla="*/ 7 h 138"/>
                  <a:gd name="T20" fmla="*/ 181 w 190"/>
                  <a:gd name="T21" fmla="*/ 7 h 138"/>
                  <a:gd name="T22" fmla="*/ 181 w 190"/>
                  <a:gd name="T23" fmla="*/ 14 h 138"/>
                  <a:gd name="T24" fmla="*/ 174 w 190"/>
                  <a:gd name="T25" fmla="*/ 14 h 138"/>
                  <a:gd name="T26" fmla="*/ 174 w 190"/>
                  <a:gd name="T27" fmla="*/ 7 h 138"/>
                  <a:gd name="T28" fmla="*/ 9 w 190"/>
                  <a:gd name="T29" fmla="*/ 8 h 138"/>
                  <a:gd name="T30" fmla="*/ 72 w 190"/>
                  <a:gd name="T31" fmla="*/ 8 h 138"/>
                  <a:gd name="T32" fmla="*/ 72 w 190"/>
                  <a:gd name="T33" fmla="*/ 12 h 138"/>
                  <a:gd name="T34" fmla="*/ 9 w 190"/>
                  <a:gd name="T35" fmla="*/ 12 h 138"/>
                  <a:gd name="T36" fmla="*/ 9 w 190"/>
                  <a:gd name="T37" fmla="*/ 8 h 138"/>
                  <a:gd name="T38" fmla="*/ 9 w 190"/>
                  <a:gd name="T39" fmla="*/ 129 h 138"/>
                  <a:gd name="T40" fmla="*/ 9 w 190"/>
                  <a:gd name="T41" fmla="*/ 21 h 138"/>
                  <a:gd name="T42" fmla="*/ 181 w 190"/>
                  <a:gd name="T43" fmla="*/ 21 h 138"/>
                  <a:gd name="T44" fmla="*/ 181 w 190"/>
                  <a:gd name="T45" fmla="*/ 129 h 138"/>
                  <a:gd name="T46" fmla="*/ 9 w 190"/>
                  <a:gd name="T47" fmla="*/ 129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0" h="138">
                    <a:moveTo>
                      <a:pt x="190" y="12"/>
                    </a:moveTo>
                    <a:lnTo>
                      <a:pt x="190" y="12"/>
                    </a:lnTo>
                    <a:lnTo>
                      <a:pt x="190" y="0"/>
                    </a:lnTo>
                    <a:lnTo>
                      <a:pt x="0" y="0"/>
                    </a:lnTo>
                    <a:lnTo>
                      <a:pt x="0" y="12"/>
                    </a:lnTo>
                    <a:lnTo>
                      <a:pt x="0" y="12"/>
                    </a:lnTo>
                    <a:lnTo>
                      <a:pt x="0" y="138"/>
                    </a:lnTo>
                    <a:lnTo>
                      <a:pt x="190" y="138"/>
                    </a:lnTo>
                    <a:lnTo>
                      <a:pt x="190" y="12"/>
                    </a:lnTo>
                    <a:close/>
                    <a:moveTo>
                      <a:pt x="174" y="7"/>
                    </a:moveTo>
                    <a:lnTo>
                      <a:pt x="181" y="7"/>
                    </a:lnTo>
                    <a:lnTo>
                      <a:pt x="181" y="14"/>
                    </a:lnTo>
                    <a:lnTo>
                      <a:pt x="174" y="14"/>
                    </a:lnTo>
                    <a:lnTo>
                      <a:pt x="174" y="7"/>
                    </a:lnTo>
                    <a:close/>
                    <a:moveTo>
                      <a:pt x="9" y="8"/>
                    </a:moveTo>
                    <a:lnTo>
                      <a:pt x="72" y="8"/>
                    </a:lnTo>
                    <a:lnTo>
                      <a:pt x="72" y="12"/>
                    </a:lnTo>
                    <a:lnTo>
                      <a:pt x="9" y="12"/>
                    </a:lnTo>
                    <a:lnTo>
                      <a:pt x="9" y="8"/>
                    </a:lnTo>
                    <a:close/>
                    <a:moveTo>
                      <a:pt x="9" y="129"/>
                    </a:moveTo>
                    <a:lnTo>
                      <a:pt x="9" y="21"/>
                    </a:lnTo>
                    <a:lnTo>
                      <a:pt x="181" y="21"/>
                    </a:lnTo>
                    <a:lnTo>
                      <a:pt x="181" y="129"/>
                    </a:lnTo>
                    <a:lnTo>
                      <a:pt x="9" y="12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6" name="Group 5">
            <a:extLst>
              <a:ext uri="{FF2B5EF4-FFF2-40B4-BE49-F238E27FC236}">
                <a16:creationId xmlns:a16="http://schemas.microsoft.com/office/drawing/2014/main" xmlns="" id="{09C0109C-46D1-0A4E-AFEA-79BAD4CB52B4}"/>
              </a:ext>
            </a:extLst>
          </p:cNvPr>
          <p:cNvGrpSpPr/>
          <p:nvPr/>
        </p:nvGrpSpPr>
        <p:grpSpPr>
          <a:xfrm>
            <a:off x="1616948" y="1744492"/>
            <a:ext cx="4803752" cy="437607"/>
            <a:chOff x="1616948" y="1744492"/>
            <a:chExt cx="4803752" cy="437607"/>
          </a:xfrm>
        </p:grpSpPr>
        <p:sp>
          <p:nvSpPr>
            <p:cNvPr id="63" name="TextBox 62">
              <a:extLst>
                <a:ext uri="{FF2B5EF4-FFF2-40B4-BE49-F238E27FC236}">
                  <a16:creationId xmlns:a16="http://schemas.microsoft.com/office/drawing/2014/main" xmlns="" id="{DAAE4DE6-50D9-1D42-B7F4-5CC77456E4BA}"/>
                </a:ext>
              </a:extLst>
            </p:cNvPr>
            <p:cNvSpPr txBox="1"/>
            <p:nvPr/>
          </p:nvSpPr>
          <p:spPr>
            <a:xfrm>
              <a:off x="2421732" y="1846025"/>
              <a:ext cx="3998968" cy="233910"/>
            </a:xfrm>
            <a:prstGeom prst="rect">
              <a:avLst/>
            </a:prstGeom>
            <a:noFill/>
          </p:spPr>
          <p:txBody>
            <a:bodyPr vert="horz" wrap="square" lIns="18288" tIns="0" rIns="18288" bIns="18288" rtlCol="0">
              <a:spAutoFit/>
            </a:bodyPr>
            <a:lstStyle>
              <a:defPPr>
                <a:defRPr lang="en-US"/>
              </a:defPPr>
              <a:lvl1pPr>
                <a:buSzPct val="100000"/>
                <a:defRPr sz="1000"/>
              </a:lvl1pPr>
            </a:lstStyle>
            <a:p>
              <a:r>
                <a:rPr lang="en-US" sz="1400" dirty="0"/>
                <a:t>Corporate IP shared externally via SharePoint</a:t>
              </a:r>
            </a:p>
          </p:txBody>
        </p:sp>
        <p:grpSp>
          <p:nvGrpSpPr>
            <p:cNvPr id="64" name="Group 63">
              <a:extLst>
                <a:ext uri="{FF2B5EF4-FFF2-40B4-BE49-F238E27FC236}">
                  <a16:creationId xmlns:a16="http://schemas.microsoft.com/office/drawing/2014/main" xmlns="" id="{EF7A6647-EB48-6C45-BFA3-B45369ADE17C}"/>
                </a:ext>
              </a:extLst>
            </p:cNvPr>
            <p:cNvGrpSpPr/>
            <p:nvPr/>
          </p:nvGrpSpPr>
          <p:grpSpPr>
            <a:xfrm>
              <a:off x="1616948" y="1744492"/>
              <a:ext cx="596969" cy="437607"/>
              <a:chOff x="1820659" y="1667526"/>
              <a:chExt cx="374650" cy="274637"/>
            </a:xfrm>
          </p:grpSpPr>
          <p:sp>
            <p:nvSpPr>
              <p:cNvPr id="65" name="Freeform 476">
                <a:extLst>
                  <a:ext uri="{FF2B5EF4-FFF2-40B4-BE49-F238E27FC236}">
                    <a16:creationId xmlns:a16="http://schemas.microsoft.com/office/drawing/2014/main" xmlns="" id="{F5DA6E70-6B1C-B549-A71B-7C1CD2DA4BEF}"/>
                  </a:ext>
                </a:extLst>
              </p:cNvPr>
              <p:cNvSpPr>
                <a:spLocks noChangeArrowheads="1"/>
              </p:cNvSpPr>
              <p:nvPr/>
            </p:nvSpPr>
            <p:spPr bwMode="auto">
              <a:xfrm>
                <a:off x="1830184" y="1675463"/>
                <a:ext cx="357187" cy="257175"/>
              </a:xfrm>
              <a:custGeom>
                <a:avLst/>
                <a:gdLst>
                  <a:gd name="T0" fmla="*/ 409 w 992"/>
                  <a:gd name="T1" fmla="*/ 101 h 714"/>
                  <a:gd name="T2" fmla="*/ 310 w 992"/>
                  <a:gd name="T3" fmla="*/ 0 h 714"/>
                  <a:gd name="T4" fmla="*/ 0 w 992"/>
                  <a:gd name="T5" fmla="*/ 0 h 714"/>
                  <a:gd name="T6" fmla="*/ 0 w 992"/>
                  <a:gd name="T7" fmla="*/ 101 h 714"/>
                  <a:gd name="T8" fmla="*/ 0 w 992"/>
                  <a:gd name="T9" fmla="*/ 713 h 714"/>
                  <a:gd name="T10" fmla="*/ 991 w 992"/>
                  <a:gd name="T11" fmla="*/ 713 h 714"/>
                  <a:gd name="T12" fmla="*/ 991 w 992"/>
                  <a:gd name="T13" fmla="*/ 101 h 714"/>
                  <a:gd name="T14" fmla="*/ 409 w 992"/>
                  <a:gd name="T15" fmla="*/ 101 h 7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92" h="714">
                    <a:moveTo>
                      <a:pt x="409" y="101"/>
                    </a:moveTo>
                    <a:lnTo>
                      <a:pt x="310" y="0"/>
                    </a:lnTo>
                    <a:lnTo>
                      <a:pt x="0" y="0"/>
                    </a:lnTo>
                    <a:lnTo>
                      <a:pt x="0" y="101"/>
                    </a:lnTo>
                    <a:lnTo>
                      <a:pt x="0" y="713"/>
                    </a:lnTo>
                    <a:lnTo>
                      <a:pt x="991" y="713"/>
                    </a:lnTo>
                    <a:lnTo>
                      <a:pt x="991" y="101"/>
                    </a:lnTo>
                    <a:lnTo>
                      <a:pt x="409" y="101"/>
                    </a:lnTo>
                  </a:path>
                </a:pathLst>
              </a:custGeom>
              <a:solidFill>
                <a:srgbClr val="FFFF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6" name="Freeform 477">
                <a:extLst>
                  <a:ext uri="{FF2B5EF4-FFF2-40B4-BE49-F238E27FC236}">
                    <a16:creationId xmlns:a16="http://schemas.microsoft.com/office/drawing/2014/main" xmlns="" id="{1AE94ED3-31F2-CC46-9F90-CC329FCAA4A6}"/>
                  </a:ext>
                </a:extLst>
              </p:cNvPr>
              <p:cNvSpPr>
                <a:spLocks noChangeArrowheads="1"/>
              </p:cNvSpPr>
              <p:nvPr/>
            </p:nvSpPr>
            <p:spPr bwMode="auto">
              <a:xfrm>
                <a:off x="1830184" y="1675463"/>
                <a:ext cx="357187" cy="257175"/>
              </a:xfrm>
              <a:custGeom>
                <a:avLst/>
                <a:gdLst>
                  <a:gd name="T0" fmla="*/ 409 w 992"/>
                  <a:gd name="T1" fmla="*/ 101 h 714"/>
                  <a:gd name="T2" fmla="*/ 310 w 992"/>
                  <a:gd name="T3" fmla="*/ 0 h 714"/>
                  <a:gd name="T4" fmla="*/ 0 w 992"/>
                  <a:gd name="T5" fmla="*/ 0 h 714"/>
                  <a:gd name="T6" fmla="*/ 0 w 992"/>
                  <a:gd name="T7" fmla="*/ 101 h 714"/>
                  <a:gd name="T8" fmla="*/ 0 w 992"/>
                  <a:gd name="T9" fmla="*/ 713 h 714"/>
                  <a:gd name="T10" fmla="*/ 991 w 992"/>
                  <a:gd name="T11" fmla="*/ 713 h 714"/>
                  <a:gd name="T12" fmla="*/ 991 w 992"/>
                  <a:gd name="T13" fmla="*/ 101 h 714"/>
                  <a:gd name="T14" fmla="*/ 409 w 992"/>
                  <a:gd name="T15" fmla="*/ 101 h 7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92" h="714">
                    <a:moveTo>
                      <a:pt x="409" y="101"/>
                    </a:moveTo>
                    <a:lnTo>
                      <a:pt x="310" y="0"/>
                    </a:lnTo>
                    <a:lnTo>
                      <a:pt x="0" y="0"/>
                    </a:lnTo>
                    <a:lnTo>
                      <a:pt x="0" y="101"/>
                    </a:lnTo>
                    <a:lnTo>
                      <a:pt x="0" y="713"/>
                    </a:lnTo>
                    <a:lnTo>
                      <a:pt x="991" y="713"/>
                    </a:lnTo>
                    <a:lnTo>
                      <a:pt x="991" y="101"/>
                    </a:lnTo>
                    <a:lnTo>
                      <a:pt x="409" y="101"/>
                    </a:lnTo>
                  </a:path>
                </a:pathLst>
              </a:custGeom>
              <a:solidFill>
                <a:srgbClr val="FFFF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7" name="Freeform 478">
                <a:extLst>
                  <a:ext uri="{FF2B5EF4-FFF2-40B4-BE49-F238E27FC236}">
                    <a16:creationId xmlns:a16="http://schemas.microsoft.com/office/drawing/2014/main" xmlns="" id="{E14B8AD6-FD38-B040-B0E5-1A57E3ECE273}"/>
                  </a:ext>
                </a:extLst>
              </p:cNvPr>
              <p:cNvSpPr>
                <a:spLocks noChangeArrowheads="1"/>
              </p:cNvSpPr>
              <p:nvPr/>
            </p:nvSpPr>
            <p:spPr bwMode="auto">
              <a:xfrm>
                <a:off x="2007984" y="1711976"/>
                <a:ext cx="179387" cy="220662"/>
              </a:xfrm>
              <a:custGeom>
                <a:avLst/>
                <a:gdLst>
                  <a:gd name="T0" fmla="*/ 496 w 497"/>
                  <a:gd name="T1" fmla="*/ 0 h 613"/>
                  <a:gd name="T2" fmla="*/ 0 w 497"/>
                  <a:gd name="T3" fmla="*/ 0 h 613"/>
                  <a:gd name="T4" fmla="*/ 0 w 497"/>
                  <a:gd name="T5" fmla="*/ 612 h 613"/>
                  <a:gd name="T6" fmla="*/ 496 w 497"/>
                  <a:gd name="T7" fmla="*/ 612 h 613"/>
                  <a:gd name="T8" fmla="*/ 496 w 497"/>
                  <a:gd name="T9" fmla="*/ 0 h 613"/>
                </a:gdLst>
                <a:ahLst/>
                <a:cxnLst>
                  <a:cxn ang="0">
                    <a:pos x="T0" y="T1"/>
                  </a:cxn>
                  <a:cxn ang="0">
                    <a:pos x="T2" y="T3"/>
                  </a:cxn>
                  <a:cxn ang="0">
                    <a:pos x="T4" y="T5"/>
                  </a:cxn>
                  <a:cxn ang="0">
                    <a:pos x="T6" y="T7"/>
                  </a:cxn>
                  <a:cxn ang="0">
                    <a:pos x="T8" y="T9"/>
                  </a:cxn>
                </a:cxnLst>
                <a:rect l="0" t="0" r="r" b="b"/>
                <a:pathLst>
                  <a:path w="497" h="613">
                    <a:moveTo>
                      <a:pt x="496" y="0"/>
                    </a:moveTo>
                    <a:lnTo>
                      <a:pt x="0" y="0"/>
                    </a:lnTo>
                    <a:lnTo>
                      <a:pt x="0" y="612"/>
                    </a:lnTo>
                    <a:lnTo>
                      <a:pt x="496" y="612"/>
                    </a:lnTo>
                    <a:lnTo>
                      <a:pt x="496" y="0"/>
                    </a:lnTo>
                  </a:path>
                </a:pathLst>
              </a:custGeom>
              <a:solidFill>
                <a:srgbClr val="D9D9D9"/>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8" name="Freeform 479">
                <a:extLst>
                  <a:ext uri="{FF2B5EF4-FFF2-40B4-BE49-F238E27FC236}">
                    <a16:creationId xmlns:a16="http://schemas.microsoft.com/office/drawing/2014/main" xmlns="" id="{B793C790-46BD-3048-826D-09D7FB9F514A}"/>
                  </a:ext>
                </a:extLst>
              </p:cNvPr>
              <p:cNvSpPr>
                <a:spLocks noChangeArrowheads="1"/>
              </p:cNvSpPr>
              <p:nvPr/>
            </p:nvSpPr>
            <p:spPr bwMode="auto">
              <a:xfrm>
                <a:off x="2007984" y="1711976"/>
                <a:ext cx="179387" cy="220662"/>
              </a:xfrm>
              <a:custGeom>
                <a:avLst/>
                <a:gdLst>
                  <a:gd name="T0" fmla="*/ 496 w 497"/>
                  <a:gd name="T1" fmla="*/ 0 h 613"/>
                  <a:gd name="T2" fmla="*/ 0 w 497"/>
                  <a:gd name="T3" fmla="*/ 0 h 613"/>
                  <a:gd name="T4" fmla="*/ 0 w 497"/>
                  <a:gd name="T5" fmla="*/ 612 h 613"/>
                  <a:gd name="T6" fmla="*/ 496 w 497"/>
                  <a:gd name="T7" fmla="*/ 612 h 613"/>
                  <a:gd name="T8" fmla="*/ 496 w 497"/>
                  <a:gd name="T9" fmla="*/ 0 h 613"/>
                </a:gdLst>
                <a:ahLst/>
                <a:cxnLst>
                  <a:cxn ang="0">
                    <a:pos x="T0" y="T1"/>
                  </a:cxn>
                  <a:cxn ang="0">
                    <a:pos x="T2" y="T3"/>
                  </a:cxn>
                  <a:cxn ang="0">
                    <a:pos x="T4" y="T5"/>
                  </a:cxn>
                  <a:cxn ang="0">
                    <a:pos x="T6" y="T7"/>
                  </a:cxn>
                  <a:cxn ang="0">
                    <a:pos x="T8" y="T9"/>
                  </a:cxn>
                </a:cxnLst>
                <a:rect l="0" t="0" r="r" b="b"/>
                <a:pathLst>
                  <a:path w="497" h="613">
                    <a:moveTo>
                      <a:pt x="496" y="0"/>
                    </a:moveTo>
                    <a:lnTo>
                      <a:pt x="0" y="0"/>
                    </a:lnTo>
                    <a:lnTo>
                      <a:pt x="0" y="612"/>
                    </a:lnTo>
                    <a:lnTo>
                      <a:pt x="496" y="612"/>
                    </a:lnTo>
                    <a:lnTo>
                      <a:pt x="496" y="0"/>
                    </a:lnTo>
                  </a:path>
                </a:pathLst>
              </a:custGeom>
              <a:solidFill>
                <a:srgbClr val="D9D9D9"/>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9" name="Freeform 480">
                <a:extLst>
                  <a:ext uri="{FF2B5EF4-FFF2-40B4-BE49-F238E27FC236}">
                    <a16:creationId xmlns:a16="http://schemas.microsoft.com/office/drawing/2014/main" xmlns="" id="{9EDD4841-A4AC-0B46-9A9F-FE16CB01A890}"/>
                  </a:ext>
                </a:extLst>
              </p:cNvPr>
              <p:cNvSpPr>
                <a:spLocks noChangeArrowheads="1"/>
              </p:cNvSpPr>
              <p:nvPr/>
            </p:nvSpPr>
            <p:spPr bwMode="auto">
              <a:xfrm>
                <a:off x="1820659" y="1667526"/>
                <a:ext cx="374650" cy="274637"/>
              </a:xfrm>
              <a:custGeom>
                <a:avLst/>
                <a:gdLst>
                  <a:gd name="T0" fmla="*/ 446 w 1042"/>
                  <a:gd name="T1" fmla="*/ 102 h 763"/>
                  <a:gd name="T2" fmla="*/ 343 w 1042"/>
                  <a:gd name="T3" fmla="*/ 0 h 763"/>
                  <a:gd name="T4" fmla="*/ 0 w 1042"/>
                  <a:gd name="T5" fmla="*/ 0 h 763"/>
                  <a:gd name="T6" fmla="*/ 0 w 1042"/>
                  <a:gd name="T7" fmla="*/ 762 h 763"/>
                  <a:gd name="T8" fmla="*/ 1041 w 1042"/>
                  <a:gd name="T9" fmla="*/ 762 h 763"/>
                  <a:gd name="T10" fmla="*/ 1041 w 1042"/>
                  <a:gd name="T11" fmla="*/ 102 h 763"/>
                  <a:gd name="T12" fmla="*/ 446 w 1042"/>
                  <a:gd name="T13" fmla="*/ 102 h 763"/>
                  <a:gd name="T14" fmla="*/ 991 w 1042"/>
                  <a:gd name="T15" fmla="*/ 713 h 763"/>
                  <a:gd name="T16" fmla="*/ 50 w 1042"/>
                  <a:gd name="T17" fmla="*/ 713 h 763"/>
                  <a:gd name="T18" fmla="*/ 50 w 1042"/>
                  <a:gd name="T19" fmla="*/ 49 h 763"/>
                  <a:gd name="T20" fmla="*/ 322 w 1042"/>
                  <a:gd name="T21" fmla="*/ 49 h 763"/>
                  <a:gd name="T22" fmla="*/ 426 w 1042"/>
                  <a:gd name="T23" fmla="*/ 151 h 763"/>
                  <a:gd name="T24" fmla="*/ 991 w 1042"/>
                  <a:gd name="T25" fmla="*/ 151 h 763"/>
                  <a:gd name="T26" fmla="*/ 991 w 1042"/>
                  <a:gd name="T27" fmla="*/ 713 h 7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42" h="763">
                    <a:moveTo>
                      <a:pt x="446" y="102"/>
                    </a:moveTo>
                    <a:lnTo>
                      <a:pt x="343" y="0"/>
                    </a:lnTo>
                    <a:lnTo>
                      <a:pt x="0" y="0"/>
                    </a:lnTo>
                    <a:lnTo>
                      <a:pt x="0" y="762"/>
                    </a:lnTo>
                    <a:lnTo>
                      <a:pt x="1041" y="762"/>
                    </a:lnTo>
                    <a:lnTo>
                      <a:pt x="1041" y="102"/>
                    </a:lnTo>
                    <a:lnTo>
                      <a:pt x="446" y="102"/>
                    </a:lnTo>
                    <a:close/>
                    <a:moveTo>
                      <a:pt x="991" y="713"/>
                    </a:moveTo>
                    <a:lnTo>
                      <a:pt x="50" y="713"/>
                    </a:lnTo>
                    <a:lnTo>
                      <a:pt x="50" y="49"/>
                    </a:lnTo>
                    <a:lnTo>
                      <a:pt x="322" y="49"/>
                    </a:lnTo>
                    <a:lnTo>
                      <a:pt x="426" y="151"/>
                    </a:lnTo>
                    <a:lnTo>
                      <a:pt x="991" y="151"/>
                    </a:lnTo>
                    <a:lnTo>
                      <a:pt x="991" y="713"/>
                    </a:lnTo>
                    <a:close/>
                  </a:path>
                </a:pathLst>
              </a:custGeom>
              <a:solidFill>
                <a:schemeClr val="tx1"/>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0" name="Freeform 481">
                <a:extLst>
                  <a:ext uri="{FF2B5EF4-FFF2-40B4-BE49-F238E27FC236}">
                    <a16:creationId xmlns:a16="http://schemas.microsoft.com/office/drawing/2014/main" xmlns="" id="{757C5A11-B8FA-0D46-A1AE-8BD23B3BEC29}"/>
                  </a:ext>
                </a:extLst>
              </p:cNvPr>
              <p:cNvSpPr>
                <a:spLocks noChangeArrowheads="1"/>
              </p:cNvSpPr>
              <p:nvPr/>
            </p:nvSpPr>
            <p:spPr bwMode="auto">
              <a:xfrm>
                <a:off x="1936546" y="1748488"/>
                <a:ext cx="142875" cy="150813"/>
              </a:xfrm>
              <a:custGeom>
                <a:avLst/>
                <a:gdLst>
                  <a:gd name="T0" fmla="*/ 70 w 398"/>
                  <a:gd name="T1" fmla="*/ 139 h 417"/>
                  <a:gd name="T2" fmla="*/ 70 w 398"/>
                  <a:gd name="T3" fmla="*/ 139 h 417"/>
                  <a:gd name="T4" fmla="*/ 0 w 398"/>
                  <a:gd name="T5" fmla="*/ 208 h 417"/>
                  <a:gd name="T6" fmla="*/ 70 w 398"/>
                  <a:gd name="T7" fmla="*/ 277 h 417"/>
                  <a:gd name="T8" fmla="*/ 120 w 398"/>
                  <a:gd name="T9" fmla="*/ 257 h 417"/>
                  <a:gd name="T10" fmla="*/ 256 w 398"/>
                  <a:gd name="T11" fmla="*/ 334 h 417"/>
                  <a:gd name="T12" fmla="*/ 256 w 398"/>
                  <a:gd name="T13" fmla="*/ 346 h 417"/>
                  <a:gd name="T14" fmla="*/ 327 w 398"/>
                  <a:gd name="T15" fmla="*/ 416 h 417"/>
                  <a:gd name="T16" fmla="*/ 397 w 398"/>
                  <a:gd name="T17" fmla="*/ 346 h 417"/>
                  <a:gd name="T18" fmla="*/ 327 w 398"/>
                  <a:gd name="T19" fmla="*/ 277 h 417"/>
                  <a:gd name="T20" fmla="*/ 281 w 398"/>
                  <a:gd name="T21" fmla="*/ 294 h 417"/>
                  <a:gd name="T22" fmla="*/ 137 w 398"/>
                  <a:gd name="T23" fmla="*/ 212 h 417"/>
                  <a:gd name="T24" fmla="*/ 141 w 398"/>
                  <a:gd name="T25" fmla="*/ 208 h 417"/>
                  <a:gd name="T26" fmla="*/ 137 w 398"/>
                  <a:gd name="T27" fmla="*/ 204 h 417"/>
                  <a:gd name="T28" fmla="*/ 281 w 398"/>
                  <a:gd name="T29" fmla="*/ 122 h 417"/>
                  <a:gd name="T30" fmla="*/ 327 w 398"/>
                  <a:gd name="T31" fmla="*/ 139 h 417"/>
                  <a:gd name="T32" fmla="*/ 397 w 398"/>
                  <a:gd name="T33" fmla="*/ 69 h 417"/>
                  <a:gd name="T34" fmla="*/ 327 w 398"/>
                  <a:gd name="T35" fmla="*/ 0 h 417"/>
                  <a:gd name="T36" fmla="*/ 256 w 398"/>
                  <a:gd name="T37" fmla="*/ 69 h 417"/>
                  <a:gd name="T38" fmla="*/ 256 w 398"/>
                  <a:gd name="T39" fmla="*/ 78 h 417"/>
                  <a:gd name="T40" fmla="*/ 120 w 398"/>
                  <a:gd name="T41" fmla="*/ 159 h 417"/>
                  <a:gd name="T42" fmla="*/ 70 w 398"/>
                  <a:gd name="T43" fmla="*/ 139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98" h="417">
                    <a:moveTo>
                      <a:pt x="70" y="139"/>
                    </a:moveTo>
                    <a:lnTo>
                      <a:pt x="70" y="139"/>
                    </a:lnTo>
                    <a:cubicBezTo>
                      <a:pt x="29" y="139"/>
                      <a:pt x="0" y="171"/>
                      <a:pt x="0" y="208"/>
                    </a:cubicBezTo>
                    <a:cubicBezTo>
                      <a:pt x="0" y="245"/>
                      <a:pt x="29" y="277"/>
                      <a:pt x="70" y="277"/>
                    </a:cubicBezTo>
                    <a:cubicBezTo>
                      <a:pt x="87" y="277"/>
                      <a:pt x="108" y="269"/>
                      <a:pt x="120" y="257"/>
                    </a:cubicBezTo>
                    <a:cubicBezTo>
                      <a:pt x="256" y="334"/>
                      <a:pt x="256" y="334"/>
                      <a:pt x="256" y="334"/>
                    </a:cubicBezTo>
                    <a:cubicBezTo>
                      <a:pt x="256" y="338"/>
                      <a:pt x="256" y="342"/>
                      <a:pt x="256" y="346"/>
                    </a:cubicBezTo>
                    <a:cubicBezTo>
                      <a:pt x="256" y="383"/>
                      <a:pt x="289" y="416"/>
                      <a:pt x="327" y="416"/>
                    </a:cubicBezTo>
                    <a:cubicBezTo>
                      <a:pt x="364" y="416"/>
                      <a:pt x="397" y="383"/>
                      <a:pt x="397" y="346"/>
                    </a:cubicBezTo>
                    <a:cubicBezTo>
                      <a:pt x="397" y="310"/>
                      <a:pt x="364" y="277"/>
                      <a:pt x="327" y="277"/>
                    </a:cubicBezTo>
                    <a:cubicBezTo>
                      <a:pt x="310" y="277"/>
                      <a:pt x="293" y="285"/>
                      <a:pt x="281" y="294"/>
                    </a:cubicBezTo>
                    <a:cubicBezTo>
                      <a:pt x="137" y="212"/>
                      <a:pt x="137" y="212"/>
                      <a:pt x="137" y="212"/>
                    </a:cubicBezTo>
                    <a:lnTo>
                      <a:pt x="141" y="208"/>
                    </a:lnTo>
                    <a:cubicBezTo>
                      <a:pt x="141" y="204"/>
                      <a:pt x="137" y="204"/>
                      <a:pt x="137" y="204"/>
                    </a:cubicBezTo>
                    <a:cubicBezTo>
                      <a:pt x="281" y="122"/>
                      <a:pt x="281" y="122"/>
                      <a:pt x="281" y="122"/>
                    </a:cubicBezTo>
                    <a:cubicBezTo>
                      <a:pt x="293" y="131"/>
                      <a:pt x="310" y="139"/>
                      <a:pt x="327" y="139"/>
                    </a:cubicBezTo>
                    <a:cubicBezTo>
                      <a:pt x="364" y="139"/>
                      <a:pt x="397" y="106"/>
                      <a:pt x="397" y="69"/>
                    </a:cubicBezTo>
                    <a:cubicBezTo>
                      <a:pt x="397" y="29"/>
                      <a:pt x="364" y="0"/>
                      <a:pt x="327" y="0"/>
                    </a:cubicBezTo>
                    <a:cubicBezTo>
                      <a:pt x="289" y="0"/>
                      <a:pt x="256" y="29"/>
                      <a:pt x="256" y="69"/>
                    </a:cubicBezTo>
                    <a:cubicBezTo>
                      <a:pt x="256" y="74"/>
                      <a:pt x="256" y="78"/>
                      <a:pt x="256" y="78"/>
                    </a:cubicBezTo>
                    <a:cubicBezTo>
                      <a:pt x="120" y="159"/>
                      <a:pt x="120" y="159"/>
                      <a:pt x="120" y="159"/>
                    </a:cubicBezTo>
                    <a:cubicBezTo>
                      <a:pt x="108" y="147"/>
                      <a:pt x="87" y="139"/>
                      <a:pt x="70" y="139"/>
                    </a:cubicBezTo>
                  </a:path>
                </a:pathLst>
              </a:custGeom>
              <a:solidFill>
                <a:schemeClr val="tx1"/>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grpSp>
      </p:grpSp>
      <p:grpSp>
        <p:nvGrpSpPr>
          <p:cNvPr id="9" name="Group 8">
            <a:extLst>
              <a:ext uri="{FF2B5EF4-FFF2-40B4-BE49-F238E27FC236}">
                <a16:creationId xmlns:a16="http://schemas.microsoft.com/office/drawing/2014/main" xmlns="" id="{6E4359C3-C4E9-8043-A343-83B03E77FC9D}"/>
              </a:ext>
            </a:extLst>
          </p:cNvPr>
          <p:cNvGrpSpPr/>
          <p:nvPr/>
        </p:nvGrpSpPr>
        <p:grpSpPr>
          <a:xfrm>
            <a:off x="1608481" y="3870871"/>
            <a:ext cx="4811201" cy="534958"/>
            <a:chOff x="1608481" y="3870871"/>
            <a:chExt cx="4811201" cy="534958"/>
          </a:xfrm>
        </p:grpSpPr>
        <p:sp>
          <p:nvSpPr>
            <p:cNvPr id="72" name="TextBox 71">
              <a:extLst>
                <a:ext uri="{FF2B5EF4-FFF2-40B4-BE49-F238E27FC236}">
                  <a16:creationId xmlns:a16="http://schemas.microsoft.com/office/drawing/2014/main" xmlns="" id="{93B9BFEB-B31F-5F4F-8DC7-A34555FB2AE5}"/>
                </a:ext>
              </a:extLst>
            </p:cNvPr>
            <p:cNvSpPr txBox="1"/>
            <p:nvPr/>
          </p:nvSpPr>
          <p:spPr>
            <a:xfrm>
              <a:off x="2420714" y="4020337"/>
              <a:ext cx="3998968" cy="233910"/>
            </a:xfrm>
            <a:prstGeom prst="rect">
              <a:avLst/>
            </a:prstGeom>
            <a:noFill/>
          </p:spPr>
          <p:txBody>
            <a:bodyPr vert="horz" wrap="square" lIns="18288" tIns="0" rIns="18288" bIns="18288" rtlCol="0">
              <a:spAutoFit/>
            </a:bodyPr>
            <a:lstStyle>
              <a:defPPr>
                <a:defRPr lang="en-US"/>
              </a:defPPr>
              <a:lvl1pPr>
                <a:buSzPct val="100000"/>
                <a:defRPr sz="1000"/>
              </a:lvl1pPr>
            </a:lstStyle>
            <a:p>
              <a:r>
                <a:rPr lang="en-US" sz="1400" dirty="0"/>
                <a:t>IT admin accesses exec’s OneDrive from home </a:t>
              </a:r>
            </a:p>
          </p:txBody>
        </p:sp>
        <p:grpSp>
          <p:nvGrpSpPr>
            <p:cNvPr id="73" name="Group 72">
              <a:extLst>
                <a:ext uri="{FF2B5EF4-FFF2-40B4-BE49-F238E27FC236}">
                  <a16:creationId xmlns:a16="http://schemas.microsoft.com/office/drawing/2014/main" xmlns="" id="{5B1F32CB-42DB-EE48-9A04-EDBF6989EB8D}"/>
                </a:ext>
              </a:extLst>
            </p:cNvPr>
            <p:cNvGrpSpPr/>
            <p:nvPr/>
          </p:nvGrpSpPr>
          <p:grpSpPr>
            <a:xfrm>
              <a:off x="1608481" y="3870871"/>
              <a:ext cx="632484" cy="534958"/>
              <a:chOff x="6296037" y="4641144"/>
              <a:chExt cx="816282" cy="690416"/>
            </a:xfrm>
          </p:grpSpPr>
          <p:sp>
            <p:nvSpPr>
              <p:cNvPr id="74" name="Freeform 4058">
                <a:extLst>
                  <a:ext uri="{FF2B5EF4-FFF2-40B4-BE49-F238E27FC236}">
                    <a16:creationId xmlns:a16="http://schemas.microsoft.com/office/drawing/2014/main" xmlns="" id="{95002531-3FF3-1342-B841-CE3E64398CCC}"/>
                  </a:ext>
                </a:extLst>
              </p:cNvPr>
              <p:cNvSpPr>
                <a:spLocks noEditPoints="1"/>
              </p:cNvSpPr>
              <p:nvPr/>
            </p:nvSpPr>
            <p:spPr bwMode="auto">
              <a:xfrm>
                <a:off x="6701402" y="4688035"/>
                <a:ext cx="280115" cy="608973"/>
              </a:xfrm>
              <a:custGeom>
                <a:avLst/>
                <a:gdLst>
                  <a:gd name="T0" fmla="*/ 15 w 454"/>
                  <a:gd name="T1" fmla="*/ 5 h 987"/>
                  <a:gd name="T2" fmla="*/ 5 w 454"/>
                  <a:gd name="T3" fmla="*/ 0 h 987"/>
                  <a:gd name="T4" fmla="*/ 0 w 454"/>
                  <a:gd name="T5" fmla="*/ 0 h 987"/>
                  <a:gd name="T6" fmla="*/ 0 w 454"/>
                  <a:gd name="T7" fmla="*/ 461 h 987"/>
                  <a:gd name="T8" fmla="*/ 80 w 454"/>
                  <a:gd name="T9" fmla="*/ 461 h 987"/>
                  <a:gd name="T10" fmla="*/ 80 w 454"/>
                  <a:gd name="T11" fmla="*/ 537 h 987"/>
                  <a:gd name="T12" fmla="*/ 80 w 454"/>
                  <a:gd name="T13" fmla="*/ 607 h 987"/>
                  <a:gd name="T14" fmla="*/ 0 w 454"/>
                  <a:gd name="T15" fmla="*/ 607 h 987"/>
                  <a:gd name="T16" fmla="*/ 0 w 454"/>
                  <a:gd name="T17" fmla="*/ 668 h 987"/>
                  <a:gd name="T18" fmla="*/ 70 w 454"/>
                  <a:gd name="T19" fmla="*/ 668 h 987"/>
                  <a:gd name="T20" fmla="*/ 70 w 454"/>
                  <a:gd name="T21" fmla="*/ 810 h 987"/>
                  <a:gd name="T22" fmla="*/ 0 w 454"/>
                  <a:gd name="T23" fmla="*/ 810 h 987"/>
                  <a:gd name="T24" fmla="*/ 0 w 454"/>
                  <a:gd name="T25" fmla="*/ 987 h 987"/>
                  <a:gd name="T26" fmla="*/ 15 w 454"/>
                  <a:gd name="T27" fmla="*/ 987 h 987"/>
                  <a:gd name="T28" fmla="*/ 454 w 454"/>
                  <a:gd name="T29" fmla="*/ 987 h 987"/>
                  <a:gd name="T30" fmla="*/ 454 w 454"/>
                  <a:gd name="T31" fmla="*/ 537 h 987"/>
                  <a:gd name="T32" fmla="*/ 454 w 454"/>
                  <a:gd name="T33" fmla="*/ 334 h 987"/>
                  <a:gd name="T34" fmla="*/ 15 w 454"/>
                  <a:gd name="T35" fmla="*/ 5 h 987"/>
                  <a:gd name="T36" fmla="*/ 328 w 454"/>
                  <a:gd name="T37" fmla="*/ 810 h 987"/>
                  <a:gd name="T38" fmla="*/ 181 w 454"/>
                  <a:gd name="T39" fmla="*/ 810 h 987"/>
                  <a:gd name="T40" fmla="*/ 181 w 454"/>
                  <a:gd name="T41" fmla="*/ 668 h 987"/>
                  <a:gd name="T42" fmla="*/ 328 w 454"/>
                  <a:gd name="T43" fmla="*/ 668 h 987"/>
                  <a:gd name="T44" fmla="*/ 328 w 454"/>
                  <a:gd name="T45" fmla="*/ 810 h 987"/>
                  <a:gd name="T46" fmla="*/ 328 w 454"/>
                  <a:gd name="T47" fmla="*/ 607 h 987"/>
                  <a:gd name="T48" fmla="*/ 181 w 454"/>
                  <a:gd name="T49" fmla="*/ 607 h 987"/>
                  <a:gd name="T50" fmla="*/ 181 w 454"/>
                  <a:gd name="T51" fmla="*/ 537 h 987"/>
                  <a:gd name="T52" fmla="*/ 181 w 454"/>
                  <a:gd name="T53" fmla="*/ 461 h 987"/>
                  <a:gd name="T54" fmla="*/ 328 w 454"/>
                  <a:gd name="T55" fmla="*/ 461 h 987"/>
                  <a:gd name="T56" fmla="*/ 328 w 454"/>
                  <a:gd name="T57" fmla="*/ 537 h 987"/>
                  <a:gd name="T58" fmla="*/ 328 w 454"/>
                  <a:gd name="T59" fmla="*/ 607 h 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54" h="987">
                    <a:moveTo>
                      <a:pt x="15" y="5"/>
                    </a:moveTo>
                    <a:lnTo>
                      <a:pt x="5" y="0"/>
                    </a:lnTo>
                    <a:lnTo>
                      <a:pt x="0" y="0"/>
                    </a:lnTo>
                    <a:lnTo>
                      <a:pt x="0" y="461"/>
                    </a:lnTo>
                    <a:lnTo>
                      <a:pt x="80" y="461"/>
                    </a:lnTo>
                    <a:lnTo>
                      <a:pt x="80" y="537"/>
                    </a:lnTo>
                    <a:lnTo>
                      <a:pt x="80" y="607"/>
                    </a:lnTo>
                    <a:lnTo>
                      <a:pt x="0" y="607"/>
                    </a:lnTo>
                    <a:lnTo>
                      <a:pt x="0" y="668"/>
                    </a:lnTo>
                    <a:lnTo>
                      <a:pt x="70" y="668"/>
                    </a:lnTo>
                    <a:lnTo>
                      <a:pt x="70" y="810"/>
                    </a:lnTo>
                    <a:lnTo>
                      <a:pt x="0" y="810"/>
                    </a:lnTo>
                    <a:lnTo>
                      <a:pt x="0" y="987"/>
                    </a:lnTo>
                    <a:lnTo>
                      <a:pt x="15" y="987"/>
                    </a:lnTo>
                    <a:lnTo>
                      <a:pt x="454" y="987"/>
                    </a:lnTo>
                    <a:lnTo>
                      <a:pt x="454" y="537"/>
                    </a:lnTo>
                    <a:lnTo>
                      <a:pt x="454" y="334"/>
                    </a:lnTo>
                    <a:lnTo>
                      <a:pt x="15" y="5"/>
                    </a:lnTo>
                    <a:close/>
                    <a:moveTo>
                      <a:pt x="328" y="810"/>
                    </a:moveTo>
                    <a:lnTo>
                      <a:pt x="181" y="810"/>
                    </a:lnTo>
                    <a:lnTo>
                      <a:pt x="181" y="668"/>
                    </a:lnTo>
                    <a:lnTo>
                      <a:pt x="328" y="668"/>
                    </a:lnTo>
                    <a:lnTo>
                      <a:pt x="328" y="810"/>
                    </a:lnTo>
                    <a:close/>
                    <a:moveTo>
                      <a:pt x="328" y="607"/>
                    </a:moveTo>
                    <a:lnTo>
                      <a:pt x="181" y="607"/>
                    </a:lnTo>
                    <a:lnTo>
                      <a:pt x="181" y="537"/>
                    </a:lnTo>
                    <a:lnTo>
                      <a:pt x="181" y="461"/>
                    </a:lnTo>
                    <a:lnTo>
                      <a:pt x="328" y="461"/>
                    </a:lnTo>
                    <a:lnTo>
                      <a:pt x="328" y="537"/>
                    </a:lnTo>
                    <a:lnTo>
                      <a:pt x="328" y="607"/>
                    </a:lnTo>
                    <a:close/>
                  </a:path>
                </a:pathLst>
              </a:custGeom>
              <a:solidFill>
                <a:schemeClr val="bg1">
                  <a:lumMod val="8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5" name="Freeform 4059">
                <a:extLst>
                  <a:ext uri="{FF2B5EF4-FFF2-40B4-BE49-F238E27FC236}">
                    <a16:creationId xmlns:a16="http://schemas.microsoft.com/office/drawing/2014/main" xmlns="" id="{87A798A2-4EC3-BE40-8429-1B9EB8986FFA}"/>
                  </a:ext>
                </a:extLst>
              </p:cNvPr>
              <p:cNvSpPr>
                <a:spLocks noEditPoints="1"/>
              </p:cNvSpPr>
              <p:nvPr/>
            </p:nvSpPr>
            <p:spPr bwMode="auto">
              <a:xfrm>
                <a:off x="6426840" y="4688035"/>
                <a:ext cx="274562" cy="608973"/>
              </a:xfrm>
              <a:custGeom>
                <a:avLst/>
                <a:gdLst>
                  <a:gd name="T0" fmla="*/ 384 w 445"/>
                  <a:gd name="T1" fmla="*/ 461 h 987"/>
                  <a:gd name="T2" fmla="*/ 445 w 445"/>
                  <a:gd name="T3" fmla="*/ 461 h 987"/>
                  <a:gd name="T4" fmla="*/ 445 w 445"/>
                  <a:gd name="T5" fmla="*/ 0 h 987"/>
                  <a:gd name="T6" fmla="*/ 0 w 445"/>
                  <a:gd name="T7" fmla="*/ 344 h 987"/>
                  <a:gd name="T8" fmla="*/ 0 w 445"/>
                  <a:gd name="T9" fmla="*/ 537 h 987"/>
                  <a:gd name="T10" fmla="*/ 0 w 445"/>
                  <a:gd name="T11" fmla="*/ 987 h 987"/>
                  <a:gd name="T12" fmla="*/ 445 w 445"/>
                  <a:gd name="T13" fmla="*/ 987 h 987"/>
                  <a:gd name="T14" fmla="*/ 445 w 445"/>
                  <a:gd name="T15" fmla="*/ 810 h 987"/>
                  <a:gd name="T16" fmla="*/ 374 w 445"/>
                  <a:gd name="T17" fmla="*/ 810 h 987"/>
                  <a:gd name="T18" fmla="*/ 374 w 445"/>
                  <a:gd name="T19" fmla="*/ 668 h 987"/>
                  <a:gd name="T20" fmla="*/ 445 w 445"/>
                  <a:gd name="T21" fmla="*/ 668 h 987"/>
                  <a:gd name="T22" fmla="*/ 445 w 445"/>
                  <a:gd name="T23" fmla="*/ 607 h 987"/>
                  <a:gd name="T24" fmla="*/ 384 w 445"/>
                  <a:gd name="T25" fmla="*/ 607 h 987"/>
                  <a:gd name="T26" fmla="*/ 384 w 445"/>
                  <a:gd name="T27" fmla="*/ 537 h 987"/>
                  <a:gd name="T28" fmla="*/ 384 w 445"/>
                  <a:gd name="T29" fmla="*/ 461 h 987"/>
                  <a:gd name="T30" fmla="*/ 283 w 445"/>
                  <a:gd name="T31" fmla="*/ 810 h 987"/>
                  <a:gd name="T32" fmla="*/ 142 w 445"/>
                  <a:gd name="T33" fmla="*/ 810 h 987"/>
                  <a:gd name="T34" fmla="*/ 142 w 445"/>
                  <a:gd name="T35" fmla="*/ 668 h 987"/>
                  <a:gd name="T36" fmla="*/ 283 w 445"/>
                  <a:gd name="T37" fmla="*/ 668 h 987"/>
                  <a:gd name="T38" fmla="*/ 283 w 445"/>
                  <a:gd name="T39" fmla="*/ 810 h 987"/>
                  <a:gd name="T40" fmla="*/ 283 w 445"/>
                  <a:gd name="T41" fmla="*/ 607 h 987"/>
                  <a:gd name="T42" fmla="*/ 142 w 445"/>
                  <a:gd name="T43" fmla="*/ 607 h 987"/>
                  <a:gd name="T44" fmla="*/ 142 w 445"/>
                  <a:gd name="T45" fmla="*/ 537 h 987"/>
                  <a:gd name="T46" fmla="*/ 142 w 445"/>
                  <a:gd name="T47" fmla="*/ 461 h 987"/>
                  <a:gd name="T48" fmla="*/ 283 w 445"/>
                  <a:gd name="T49" fmla="*/ 461 h 987"/>
                  <a:gd name="T50" fmla="*/ 283 w 445"/>
                  <a:gd name="T51" fmla="*/ 537 h 987"/>
                  <a:gd name="T52" fmla="*/ 283 w 445"/>
                  <a:gd name="T53" fmla="*/ 607 h 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45" h="987">
                    <a:moveTo>
                      <a:pt x="384" y="461"/>
                    </a:moveTo>
                    <a:lnTo>
                      <a:pt x="445" y="461"/>
                    </a:lnTo>
                    <a:lnTo>
                      <a:pt x="445" y="0"/>
                    </a:lnTo>
                    <a:lnTo>
                      <a:pt x="0" y="344"/>
                    </a:lnTo>
                    <a:lnTo>
                      <a:pt x="0" y="537"/>
                    </a:lnTo>
                    <a:lnTo>
                      <a:pt x="0" y="987"/>
                    </a:lnTo>
                    <a:lnTo>
                      <a:pt x="445" y="987"/>
                    </a:lnTo>
                    <a:lnTo>
                      <a:pt x="445" y="810"/>
                    </a:lnTo>
                    <a:lnTo>
                      <a:pt x="374" y="810"/>
                    </a:lnTo>
                    <a:lnTo>
                      <a:pt x="374" y="668"/>
                    </a:lnTo>
                    <a:lnTo>
                      <a:pt x="445" y="668"/>
                    </a:lnTo>
                    <a:lnTo>
                      <a:pt x="445" y="607"/>
                    </a:lnTo>
                    <a:lnTo>
                      <a:pt x="384" y="607"/>
                    </a:lnTo>
                    <a:lnTo>
                      <a:pt x="384" y="537"/>
                    </a:lnTo>
                    <a:lnTo>
                      <a:pt x="384" y="461"/>
                    </a:lnTo>
                    <a:close/>
                    <a:moveTo>
                      <a:pt x="283" y="810"/>
                    </a:moveTo>
                    <a:lnTo>
                      <a:pt x="142" y="810"/>
                    </a:lnTo>
                    <a:lnTo>
                      <a:pt x="142" y="668"/>
                    </a:lnTo>
                    <a:lnTo>
                      <a:pt x="283" y="668"/>
                    </a:lnTo>
                    <a:lnTo>
                      <a:pt x="283" y="810"/>
                    </a:lnTo>
                    <a:close/>
                    <a:moveTo>
                      <a:pt x="283" y="607"/>
                    </a:moveTo>
                    <a:lnTo>
                      <a:pt x="142" y="607"/>
                    </a:lnTo>
                    <a:lnTo>
                      <a:pt x="142" y="537"/>
                    </a:lnTo>
                    <a:lnTo>
                      <a:pt x="142" y="461"/>
                    </a:lnTo>
                    <a:lnTo>
                      <a:pt x="283" y="461"/>
                    </a:lnTo>
                    <a:lnTo>
                      <a:pt x="283" y="537"/>
                    </a:lnTo>
                    <a:lnTo>
                      <a:pt x="283" y="6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6" name="Freeform 4060">
                <a:extLst>
                  <a:ext uri="{FF2B5EF4-FFF2-40B4-BE49-F238E27FC236}">
                    <a16:creationId xmlns:a16="http://schemas.microsoft.com/office/drawing/2014/main" xmlns="" id="{931C6899-47F7-F840-B474-3CAA8D2820BE}"/>
                  </a:ext>
                </a:extLst>
              </p:cNvPr>
              <p:cNvSpPr>
                <a:spLocks noEditPoints="1"/>
              </p:cNvSpPr>
              <p:nvPr/>
            </p:nvSpPr>
            <p:spPr bwMode="auto">
              <a:xfrm>
                <a:off x="6296037" y="4641144"/>
                <a:ext cx="816282" cy="690416"/>
              </a:xfrm>
              <a:custGeom>
                <a:avLst/>
                <a:gdLst>
                  <a:gd name="T0" fmla="*/ 662 w 1323"/>
                  <a:gd name="T1" fmla="*/ 0 h 1119"/>
                  <a:gd name="T2" fmla="*/ 657 w 1323"/>
                  <a:gd name="T3" fmla="*/ 0 h 1119"/>
                  <a:gd name="T4" fmla="*/ 0 w 1323"/>
                  <a:gd name="T5" fmla="*/ 506 h 1119"/>
                  <a:gd name="T6" fmla="*/ 36 w 1323"/>
                  <a:gd name="T7" fmla="*/ 552 h 1119"/>
                  <a:gd name="T8" fmla="*/ 152 w 1323"/>
                  <a:gd name="T9" fmla="*/ 466 h 1119"/>
                  <a:gd name="T10" fmla="*/ 152 w 1323"/>
                  <a:gd name="T11" fmla="*/ 613 h 1119"/>
                  <a:gd name="T12" fmla="*/ 152 w 1323"/>
                  <a:gd name="T13" fmla="*/ 1119 h 1119"/>
                  <a:gd name="T14" fmla="*/ 657 w 1323"/>
                  <a:gd name="T15" fmla="*/ 1119 h 1119"/>
                  <a:gd name="T16" fmla="*/ 1172 w 1323"/>
                  <a:gd name="T17" fmla="*/ 1119 h 1119"/>
                  <a:gd name="T18" fmla="*/ 1172 w 1323"/>
                  <a:gd name="T19" fmla="*/ 613 h 1119"/>
                  <a:gd name="T20" fmla="*/ 1172 w 1323"/>
                  <a:gd name="T21" fmla="*/ 456 h 1119"/>
                  <a:gd name="T22" fmla="*/ 1288 w 1323"/>
                  <a:gd name="T23" fmla="*/ 542 h 1119"/>
                  <a:gd name="T24" fmla="*/ 1323 w 1323"/>
                  <a:gd name="T25" fmla="*/ 491 h 1119"/>
                  <a:gd name="T26" fmla="*/ 662 w 1323"/>
                  <a:gd name="T27" fmla="*/ 0 h 1119"/>
                  <a:gd name="T28" fmla="*/ 1111 w 1323"/>
                  <a:gd name="T29" fmla="*/ 1063 h 1119"/>
                  <a:gd name="T30" fmla="*/ 672 w 1323"/>
                  <a:gd name="T31" fmla="*/ 1063 h 1119"/>
                  <a:gd name="T32" fmla="*/ 657 w 1323"/>
                  <a:gd name="T33" fmla="*/ 1063 h 1119"/>
                  <a:gd name="T34" fmla="*/ 212 w 1323"/>
                  <a:gd name="T35" fmla="*/ 1063 h 1119"/>
                  <a:gd name="T36" fmla="*/ 212 w 1323"/>
                  <a:gd name="T37" fmla="*/ 613 h 1119"/>
                  <a:gd name="T38" fmla="*/ 212 w 1323"/>
                  <a:gd name="T39" fmla="*/ 420 h 1119"/>
                  <a:gd name="T40" fmla="*/ 657 w 1323"/>
                  <a:gd name="T41" fmla="*/ 76 h 1119"/>
                  <a:gd name="T42" fmla="*/ 662 w 1323"/>
                  <a:gd name="T43" fmla="*/ 76 h 1119"/>
                  <a:gd name="T44" fmla="*/ 672 w 1323"/>
                  <a:gd name="T45" fmla="*/ 81 h 1119"/>
                  <a:gd name="T46" fmla="*/ 1111 w 1323"/>
                  <a:gd name="T47" fmla="*/ 410 h 1119"/>
                  <a:gd name="T48" fmla="*/ 1111 w 1323"/>
                  <a:gd name="T49" fmla="*/ 613 h 1119"/>
                  <a:gd name="T50" fmla="*/ 1111 w 1323"/>
                  <a:gd name="T51" fmla="*/ 1063 h 1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23" h="1119">
                    <a:moveTo>
                      <a:pt x="662" y="0"/>
                    </a:moveTo>
                    <a:lnTo>
                      <a:pt x="657" y="0"/>
                    </a:lnTo>
                    <a:lnTo>
                      <a:pt x="0" y="506"/>
                    </a:lnTo>
                    <a:lnTo>
                      <a:pt x="36" y="552"/>
                    </a:lnTo>
                    <a:lnTo>
                      <a:pt x="152" y="466"/>
                    </a:lnTo>
                    <a:lnTo>
                      <a:pt x="152" y="613"/>
                    </a:lnTo>
                    <a:lnTo>
                      <a:pt x="152" y="1119"/>
                    </a:lnTo>
                    <a:lnTo>
                      <a:pt x="657" y="1119"/>
                    </a:lnTo>
                    <a:lnTo>
                      <a:pt x="1172" y="1119"/>
                    </a:lnTo>
                    <a:lnTo>
                      <a:pt x="1172" y="613"/>
                    </a:lnTo>
                    <a:lnTo>
                      <a:pt x="1172" y="456"/>
                    </a:lnTo>
                    <a:lnTo>
                      <a:pt x="1288" y="542"/>
                    </a:lnTo>
                    <a:lnTo>
                      <a:pt x="1323" y="491"/>
                    </a:lnTo>
                    <a:lnTo>
                      <a:pt x="662" y="0"/>
                    </a:lnTo>
                    <a:close/>
                    <a:moveTo>
                      <a:pt x="1111" y="1063"/>
                    </a:moveTo>
                    <a:lnTo>
                      <a:pt x="672" y="1063"/>
                    </a:lnTo>
                    <a:lnTo>
                      <a:pt x="657" y="1063"/>
                    </a:lnTo>
                    <a:lnTo>
                      <a:pt x="212" y="1063"/>
                    </a:lnTo>
                    <a:lnTo>
                      <a:pt x="212" y="613"/>
                    </a:lnTo>
                    <a:lnTo>
                      <a:pt x="212" y="420"/>
                    </a:lnTo>
                    <a:lnTo>
                      <a:pt x="657" y="76"/>
                    </a:lnTo>
                    <a:lnTo>
                      <a:pt x="662" y="76"/>
                    </a:lnTo>
                    <a:lnTo>
                      <a:pt x="672" y="81"/>
                    </a:lnTo>
                    <a:lnTo>
                      <a:pt x="1111" y="410"/>
                    </a:lnTo>
                    <a:lnTo>
                      <a:pt x="1111" y="613"/>
                    </a:lnTo>
                    <a:lnTo>
                      <a:pt x="1111" y="1063"/>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7" name="Rectangle 4061">
                <a:extLst>
                  <a:ext uri="{FF2B5EF4-FFF2-40B4-BE49-F238E27FC236}">
                    <a16:creationId xmlns:a16="http://schemas.microsoft.com/office/drawing/2014/main" xmlns="" id="{19FC6B32-B42A-B843-9E90-DD049E447672}"/>
                  </a:ext>
                </a:extLst>
              </p:cNvPr>
              <p:cNvSpPr>
                <a:spLocks noChangeArrowheads="1"/>
              </p:cNvSpPr>
              <p:nvPr/>
            </p:nvSpPr>
            <p:spPr bwMode="auto">
              <a:xfrm>
                <a:off x="6514453" y="5019361"/>
                <a:ext cx="86996" cy="4319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8" name="Rectangle 4062">
                <a:extLst>
                  <a:ext uri="{FF2B5EF4-FFF2-40B4-BE49-F238E27FC236}">
                    <a16:creationId xmlns:a16="http://schemas.microsoft.com/office/drawing/2014/main" xmlns="" id="{CB17148D-F09F-3049-B7D8-9952F58BEEAA}"/>
                  </a:ext>
                </a:extLst>
              </p:cNvPr>
              <p:cNvSpPr>
                <a:spLocks noChangeArrowheads="1"/>
              </p:cNvSpPr>
              <p:nvPr/>
            </p:nvSpPr>
            <p:spPr bwMode="auto">
              <a:xfrm>
                <a:off x="6514453" y="4972469"/>
                <a:ext cx="86996" cy="46891"/>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9" name="Rectangle 4063">
                <a:extLst>
                  <a:ext uri="{FF2B5EF4-FFF2-40B4-BE49-F238E27FC236}">
                    <a16:creationId xmlns:a16="http://schemas.microsoft.com/office/drawing/2014/main" xmlns="" id="{B3F4144B-9DC5-E045-B659-CB86ADE5ECAC}"/>
                  </a:ext>
                </a:extLst>
              </p:cNvPr>
              <p:cNvSpPr>
                <a:spLocks noChangeArrowheads="1"/>
              </p:cNvSpPr>
              <p:nvPr/>
            </p:nvSpPr>
            <p:spPr bwMode="auto">
              <a:xfrm>
                <a:off x="6514453" y="5100187"/>
                <a:ext cx="86996" cy="8761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0" name="Rectangle 4064">
                <a:extLst>
                  <a:ext uri="{FF2B5EF4-FFF2-40B4-BE49-F238E27FC236}">
                    <a16:creationId xmlns:a16="http://schemas.microsoft.com/office/drawing/2014/main" xmlns="" id="{1FD7A203-4473-024D-BD59-C801D8A4630A}"/>
                  </a:ext>
                </a:extLst>
              </p:cNvPr>
              <p:cNvSpPr>
                <a:spLocks noChangeArrowheads="1"/>
              </p:cNvSpPr>
              <p:nvPr/>
            </p:nvSpPr>
            <p:spPr bwMode="auto">
              <a:xfrm>
                <a:off x="6813078" y="5019361"/>
                <a:ext cx="90698" cy="4319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1" name="Rectangle 4065">
                <a:extLst>
                  <a:ext uri="{FF2B5EF4-FFF2-40B4-BE49-F238E27FC236}">
                    <a16:creationId xmlns:a16="http://schemas.microsoft.com/office/drawing/2014/main" xmlns="" id="{36A92E0B-293A-AC4F-8DFA-EAA641B7320F}"/>
                  </a:ext>
                </a:extLst>
              </p:cNvPr>
              <p:cNvSpPr>
                <a:spLocks noChangeArrowheads="1"/>
              </p:cNvSpPr>
              <p:nvPr/>
            </p:nvSpPr>
            <p:spPr bwMode="auto">
              <a:xfrm>
                <a:off x="6813078" y="4972469"/>
                <a:ext cx="90698" cy="46891"/>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2" name="Freeform 4066">
                <a:extLst>
                  <a:ext uri="{FF2B5EF4-FFF2-40B4-BE49-F238E27FC236}">
                    <a16:creationId xmlns:a16="http://schemas.microsoft.com/office/drawing/2014/main" xmlns="" id="{57ECBACD-F7AA-FE43-9F1D-D3D72D8FA252}"/>
                  </a:ext>
                </a:extLst>
              </p:cNvPr>
              <p:cNvSpPr>
                <a:spLocks/>
              </p:cNvSpPr>
              <p:nvPr/>
            </p:nvSpPr>
            <p:spPr bwMode="auto">
              <a:xfrm>
                <a:off x="6701402" y="4972469"/>
                <a:ext cx="49359" cy="90081"/>
              </a:xfrm>
              <a:custGeom>
                <a:avLst/>
                <a:gdLst>
                  <a:gd name="T0" fmla="*/ 0 w 80"/>
                  <a:gd name="T1" fmla="*/ 0 h 146"/>
                  <a:gd name="T2" fmla="*/ 0 w 80"/>
                  <a:gd name="T3" fmla="*/ 76 h 146"/>
                  <a:gd name="T4" fmla="*/ 0 w 80"/>
                  <a:gd name="T5" fmla="*/ 146 h 146"/>
                  <a:gd name="T6" fmla="*/ 80 w 80"/>
                  <a:gd name="T7" fmla="*/ 146 h 146"/>
                  <a:gd name="T8" fmla="*/ 80 w 80"/>
                  <a:gd name="T9" fmla="*/ 76 h 146"/>
                  <a:gd name="T10" fmla="*/ 80 w 80"/>
                  <a:gd name="T11" fmla="*/ 0 h 146"/>
                  <a:gd name="T12" fmla="*/ 0 w 80"/>
                  <a:gd name="T13" fmla="*/ 0 h 146"/>
                </a:gdLst>
                <a:ahLst/>
                <a:cxnLst>
                  <a:cxn ang="0">
                    <a:pos x="T0" y="T1"/>
                  </a:cxn>
                  <a:cxn ang="0">
                    <a:pos x="T2" y="T3"/>
                  </a:cxn>
                  <a:cxn ang="0">
                    <a:pos x="T4" y="T5"/>
                  </a:cxn>
                  <a:cxn ang="0">
                    <a:pos x="T6" y="T7"/>
                  </a:cxn>
                  <a:cxn ang="0">
                    <a:pos x="T8" y="T9"/>
                  </a:cxn>
                  <a:cxn ang="0">
                    <a:pos x="T10" y="T11"/>
                  </a:cxn>
                  <a:cxn ang="0">
                    <a:pos x="T12" y="T13"/>
                  </a:cxn>
                </a:cxnLst>
                <a:rect l="0" t="0" r="r" b="b"/>
                <a:pathLst>
                  <a:path w="80" h="146">
                    <a:moveTo>
                      <a:pt x="0" y="0"/>
                    </a:moveTo>
                    <a:lnTo>
                      <a:pt x="0" y="76"/>
                    </a:lnTo>
                    <a:lnTo>
                      <a:pt x="0" y="146"/>
                    </a:lnTo>
                    <a:lnTo>
                      <a:pt x="80" y="146"/>
                    </a:lnTo>
                    <a:lnTo>
                      <a:pt x="80" y="76"/>
                    </a:lnTo>
                    <a:lnTo>
                      <a:pt x="80" y="0"/>
                    </a:lnTo>
                    <a:lnTo>
                      <a:pt x="0"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3" name="Freeform 4067">
                <a:extLst>
                  <a:ext uri="{FF2B5EF4-FFF2-40B4-BE49-F238E27FC236}">
                    <a16:creationId xmlns:a16="http://schemas.microsoft.com/office/drawing/2014/main" xmlns="" id="{91A527C3-1769-674F-AA18-E62699D88BF1}"/>
                  </a:ext>
                </a:extLst>
              </p:cNvPr>
              <p:cNvSpPr>
                <a:spLocks/>
              </p:cNvSpPr>
              <p:nvPr/>
            </p:nvSpPr>
            <p:spPr bwMode="auto">
              <a:xfrm>
                <a:off x="6663765" y="4972469"/>
                <a:ext cx="37637" cy="90081"/>
              </a:xfrm>
              <a:custGeom>
                <a:avLst/>
                <a:gdLst>
                  <a:gd name="T0" fmla="*/ 0 w 61"/>
                  <a:gd name="T1" fmla="*/ 0 h 146"/>
                  <a:gd name="T2" fmla="*/ 0 w 61"/>
                  <a:gd name="T3" fmla="*/ 76 h 146"/>
                  <a:gd name="T4" fmla="*/ 0 w 61"/>
                  <a:gd name="T5" fmla="*/ 146 h 146"/>
                  <a:gd name="T6" fmla="*/ 61 w 61"/>
                  <a:gd name="T7" fmla="*/ 146 h 146"/>
                  <a:gd name="T8" fmla="*/ 61 w 61"/>
                  <a:gd name="T9" fmla="*/ 76 h 146"/>
                  <a:gd name="T10" fmla="*/ 61 w 61"/>
                  <a:gd name="T11" fmla="*/ 0 h 146"/>
                  <a:gd name="T12" fmla="*/ 0 w 61"/>
                  <a:gd name="T13" fmla="*/ 0 h 146"/>
                </a:gdLst>
                <a:ahLst/>
                <a:cxnLst>
                  <a:cxn ang="0">
                    <a:pos x="T0" y="T1"/>
                  </a:cxn>
                  <a:cxn ang="0">
                    <a:pos x="T2" y="T3"/>
                  </a:cxn>
                  <a:cxn ang="0">
                    <a:pos x="T4" y="T5"/>
                  </a:cxn>
                  <a:cxn ang="0">
                    <a:pos x="T6" y="T7"/>
                  </a:cxn>
                  <a:cxn ang="0">
                    <a:pos x="T8" y="T9"/>
                  </a:cxn>
                  <a:cxn ang="0">
                    <a:pos x="T10" y="T11"/>
                  </a:cxn>
                  <a:cxn ang="0">
                    <a:pos x="T12" y="T13"/>
                  </a:cxn>
                </a:cxnLst>
                <a:rect l="0" t="0" r="r" b="b"/>
                <a:pathLst>
                  <a:path w="61" h="146">
                    <a:moveTo>
                      <a:pt x="0" y="0"/>
                    </a:moveTo>
                    <a:lnTo>
                      <a:pt x="0" y="76"/>
                    </a:lnTo>
                    <a:lnTo>
                      <a:pt x="0" y="146"/>
                    </a:lnTo>
                    <a:lnTo>
                      <a:pt x="61" y="146"/>
                    </a:lnTo>
                    <a:lnTo>
                      <a:pt x="61" y="76"/>
                    </a:lnTo>
                    <a:lnTo>
                      <a:pt x="61" y="0"/>
                    </a:lnTo>
                    <a:lnTo>
                      <a:pt x="0"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4" name="Rectangle 4068">
                <a:extLst>
                  <a:ext uri="{FF2B5EF4-FFF2-40B4-BE49-F238E27FC236}">
                    <a16:creationId xmlns:a16="http://schemas.microsoft.com/office/drawing/2014/main" xmlns="" id="{B9F1A808-0FFA-064A-AB97-B9588022A904}"/>
                  </a:ext>
                </a:extLst>
              </p:cNvPr>
              <p:cNvSpPr>
                <a:spLocks noChangeArrowheads="1"/>
              </p:cNvSpPr>
              <p:nvPr/>
            </p:nvSpPr>
            <p:spPr bwMode="auto">
              <a:xfrm>
                <a:off x="6813078" y="5100187"/>
                <a:ext cx="90698" cy="8761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5" name="Rectangle 4069">
                <a:extLst>
                  <a:ext uri="{FF2B5EF4-FFF2-40B4-BE49-F238E27FC236}">
                    <a16:creationId xmlns:a16="http://schemas.microsoft.com/office/drawing/2014/main" xmlns="" id="{B4DDC240-E87E-4A46-BD8D-E8C4928714A0}"/>
                  </a:ext>
                </a:extLst>
              </p:cNvPr>
              <p:cNvSpPr>
                <a:spLocks noChangeArrowheads="1"/>
              </p:cNvSpPr>
              <p:nvPr/>
            </p:nvSpPr>
            <p:spPr bwMode="auto">
              <a:xfrm>
                <a:off x="6701402" y="5100187"/>
                <a:ext cx="43190" cy="8761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6" name="Rectangle 4070">
                <a:extLst>
                  <a:ext uri="{FF2B5EF4-FFF2-40B4-BE49-F238E27FC236}">
                    <a16:creationId xmlns:a16="http://schemas.microsoft.com/office/drawing/2014/main" xmlns="" id="{21E3AFA7-3AB5-F443-B5B0-8F553864E7B8}"/>
                  </a:ext>
                </a:extLst>
              </p:cNvPr>
              <p:cNvSpPr>
                <a:spLocks noChangeArrowheads="1"/>
              </p:cNvSpPr>
              <p:nvPr/>
            </p:nvSpPr>
            <p:spPr bwMode="auto">
              <a:xfrm>
                <a:off x="6657595" y="5100187"/>
                <a:ext cx="43807" cy="8761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8" name="Group 7">
            <a:extLst>
              <a:ext uri="{FF2B5EF4-FFF2-40B4-BE49-F238E27FC236}">
                <a16:creationId xmlns:a16="http://schemas.microsoft.com/office/drawing/2014/main" xmlns="" id="{1DF644E4-A534-714B-BA54-48944A0E6A85}"/>
              </a:ext>
            </a:extLst>
          </p:cNvPr>
          <p:cNvGrpSpPr/>
          <p:nvPr/>
        </p:nvGrpSpPr>
        <p:grpSpPr>
          <a:xfrm>
            <a:off x="1649060" y="3146851"/>
            <a:ext cx="5127239" cy="543894"/>
            <a:chOff x="1649060" y="3146851"/>
            <a:chExt cx="5127239" cy="543894"/>
          </a:xfrm>
        </p:grpSpPr>
        <p:sp>
          <p:nvSpPr>
            <p:cNvPr id="101" name="TextBox 100">
              <a:extLst>
                <a:ext uri="{FF2B5EF4-FFF2-40B4-BE49-F238E27FC236}">
                  <a16:creationId xmlns:a16="http://schemas.microsoft.com/office/drawing/2014/main" xmlns="" id="{F48BF9D2-A629-4547-BC59-D6CEC6AB1F80}"/>
                </a:ext>
              </a:extLst>
            </p:cNvPr>
            <p:cNvSpPr txBox="1"/>
            <p:nvPr/>
          </p:nvSpPr>
          <p:spPr>
            <a:xfrm>
              <a:off x="2420714" y="3298739"/>
              <a:ext cx="4355585" cy="233910"/>
            </a:xfrm>
            <a:prstGeom prst="rect">
              <a:avLst/>
            </a:prstGeom>
            <a:noFill/>
          </p:spPr>
          <p:txBody>
            <a:bodyPr vert="horz" wrap="square" lIns="18288" tIns="0" rIns="18288" bIns="18288" rtlCol="0">
              <a:spAutoFit/>
            </a:bodyPr>
            <a:lstStyle>
              <a:defPPr>
                <a:defRPr lang="en-US"/>
              </a:defPPr>
              <a:lvl1pPr>
                <a:buSzPct val="100000"/>
                <a:defRPr sz="1000"/>
              </a:lvl1pPr>
            </a:lstStyle>
            <a:p>
              <a:r>
                <a:rPr lang="en-US" sz="1400" dirty="0"/>
                <a:t>An attacker uses a phished password to access data</a:t>
              </a:r>
            </a:p>
          </p:txBody>
        </p:sp>
        <p:grpSp>
          <p:nvGrpSpPr>
            <p:cNvPr id="102" name="Group 101">
              <a:extLst>
                <a:ext uri="{FF2B5EF4-FFF2-40B4-BE49-F238E27FC236}">
                  <a16:creationId xmlns:a16="http://schemas.microsoft.com/office/drawing/2014/main" xmlns="" id="{0EF8A6E3-53EB-7F4C-8B61-EF9D110E1BFF}"/>
                </a:ext>
              </a:extLst>
            </p:cNvPr>
            <p:cNvGrpSpPr/>
            <p:nvPr/>
          </p:nvGrpSpPr>
          <p:grpSpPr>
            <a:xfrm>
              <a:off x="1649060" y="3146851"/>
              <a:ext cx="543895" cy="543894"/>
              <a:chOff x="4254500" y="1695449"/>
              <a:chExt cx="357188" cy="357188"/>
            </a:xfrm>
          </p:grpSpPr>
          <p:sp>
            <p:nvSpPr>
              <p:cNvPr id="103" name="Freeform 433">
                <a:extLst>
                  <a:ext uri="{FF2B5EF4-FFF2-40B4-BE49-F238E27FC236}">
                    <a16:creationId xmlns:a16="http://schemas.microsoft.com/office/drawing/2014/main" xmlns="" id="{0F20BA40-2755-C44D-AB1E-FDEDC373E301}"/>
                  </a:ext>
                </a:extLst>
              </p:cNvPr>
              <p:cNvSpPr>
                <a:spLocks noChangeArrowheads="1"/>
              </p:cNvSpPr>
              <p:nvPr/>
            </p:nvSpPr>
            <p:spPr bwMode="auto">
              <a:xfrm>
                <a:off x="4254500" y="1695449"/>
                <a:ext cx="357188" cy="357188"/>
              </a:xfrm>
              <a:custGeom>
                <a:avLst/>
                <a:gdLst>
                  <a:gd name="T0" fmla="*/ 967 w 992"/>
                  <a:gd name="T1" fmla="*/ 496 h 992"/>
                  <a:gd name="T2" fmla="*/ 967 w 992"/>
                  <a:gd name="T3" fmla="*/ 496 h 992"/>
                  <a:gd name="T4" fmla="*/ 944 w 992"/>
                  <a:gd name="T5" fmla="*/ 496 h 992"/>
                  <a:gd name="T6" fmla="*/ 814 w 992"/>
                  <a:gd name="T7" fmla="*/ 814 h 992"/>
                  <a:gd name="T8" fmla="*/ 496 w 992"/>
                  <a:gd name="T9" fmla="*/ 944 h 992"/>
                  <a:gd name="T10" fmla="*/ 177 w 992"/>
                  <a:gd name="T11" fmla="*/ 814 h 992"/>
                  <a:gd name="T12" fmla="*/ 47 w 992"/>
                  <a:gd name="T13" fmla="*/ 496 h 992"/>
                  <a:gd name="T14" fmla="*/ 177 w 992"/>
                  <a:gd name="T15" fmla="*/ 177 h 992"/>
                  <a:gd name="T16" fmla="*/ 496 w 992"/>
                  <a:gd name="T17" fmla="*/ 47 h 992"/>
                  <a:gd name="T18" fmla="*/ 814 w 992"/>
                  <a:gd name="T19" fmla="*/ 177 h 992"/>
                  <a:gd name="T20" fmla="*/ 944 w 992"/>
                  <a:gd name="T21" fmla="*/ 496 h 992"/>
                  <a:gd name="T22" fmla="*/ 967 w 992"/>
                  <a:gd name="T23" fmla="*/ 496 h 992"/>
                  <a:gd name="T24" fmla="*/ 991 w 992"/>
                  <a:gd name="T25" fmla="*/ 496 h 992"/>
                  <a:gd name="T26" fmla="*/ 845 w 992"/>
                  <a:gd name="T27" fmla="*/ 146 h 992"/>
                  <a:gd name="T28" fmla="*/ 496 w 992"/>
                  <a:gd name="T29" fmla="*/ 0 h 992"/>
                  <a:gd name="T30" fmla="*/ 146 w 992"/>
                  <a:gd name="T31" fmla="*/ 146 h 992"/>
                  <a:gd name="T32" fmla="*/ 0 w 992"/>
                  <a:gd name="T33" fmla="*/ 496 h 992"/>
                  <a:gd name="T34" fmla="*/ 146 w 992"/>
                  <a:gd name="T35" fmla="*/ 846 h 992"/>
                  <a:gd name="T36" fmla="*/ 496 w 992"/>
                  <a:gd name="T37" fmla="*/ 991 h 992"/>
                  <a:gd name="T38" fmla="*/ 845 w 992"/>
                  <a:gd name="T39" fmla="*/ 846 h 992"/>
                  <a:gd name="T40" fmla="*/ 991 w 992"/>
                  <a:gd name="T41" fmla="*/ 496 h 992"/>
                  <a:gd name="T42" fmla="*/ 967 w 992"/>
                  <a:gd name="T43" fmla="*/ 496 h 9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92" h="992">
                    <a:moveTo>
                      <a:pt x="967" y="496"/>
                    </a:moveTo>
                    <a:lnTo>
                      <a:pt x="967" y="496"/>
                    </a:lnTo>
                    <a:cubicBezTo>
                      <a:pt x="944" y="496"/>
                      <a:pt x="944" y="496"/>
                      <a:pt x="944" y="496"/>
                    </a:cubicBezTo>
                    <a:cubicBezTo>
                      <a:pt x="944" y="621"/>
                      <a:pt x="897" y="732"/>
                      <a:pt x="814" y="814"/>
                    </a:cubicBezTo>
                    <a:cubicBezTo>
                      <a:pt x="731" y="897"/>
                      <a:pt x="621" y="944"/>
                      <a:pt x="496" y="944"/>
                    </a:cubicBezTo>
                    <a:cubicBezTo>
                      <a:pt x="370" y="944"/>
                      <a:pt x="260" y="897"/>
                      <a:pt x="177" y="814"/>
                    </a:cubicBezTo>
                    <a:cubicBezTo>
                      <a:pt x="94" y="732"/>
                      <a:pt x="47" y="621"/>
                      <a:pt x="47" y="496"/>
                    </a:cubicBezTo>
                    <a:cubicBezTo>
                      <a:pt x="47" y="370"/>
                      <a:pt x="94" y="260"/>
                      <a:pt x="177" y="177"/>
                    </a:cubicBezTo>
                    <a:cubicBezTo>
                      <a:pt x="260" y="98"/>
                      <a:pt x="370" y="47"/>
                      <a:pt x="496" y="47"/>
                    </a:cubicBezTo>
                    <a:cubicBezTo>
                      <a:pt x="621" y="47"/>
                      <a:pt x="731" y="98"/>
                      <a:pt x="814" y="177"/>
                    </a:cubicBezTo>
                    <a:cubicBezTo>
                      <a:pt x="897" y="260"/>
                      <a:pt x="944" y="370"/>
                      <a:pt x="944" y="496"/>
                    </a:cubicBezTo>
                    <a:cubicBezTo>
                      <a:pt x="967" y="496"/>
                      <a:pt x="967" y="496"/>
                      <a:pt x="967" y="496"/>
                    </a:cubicBezTo>
                    <a:cubicBezTo>
                      <a:pt x="991" y="496"/>
                      <a:pt x="991" y="496"/>
                      <a:pt x="991" y="496"/>
                    </a:cubicBezTo>
                    <a:cubicBezTo>
                      <a:pt x="991" y="358"/>
                      <a:pt x="936" y="236"/>
                      <a:pt x="845" y="146"/>
                    </a:cubicBezTo>
                    <a:cubicBezTo>
                      <a:pt x="755" y="55"/>
                      <a:pt x="633" y="0"/>
                      <a:pt x="496" y="0"/>
                    </a:cubicBezTo>
                    <a:cubicBezTo>
                      <a:pt x="358" y="0"/>
                      <a:pt x="236" y="55"/>
                      <a:pt x="146" y="146"/>
                    </a:cubicBezTo>
                    <a:cubicBezTo>
                      <a:pt x="55" y="236"/>
                      <a:pt x="0" y="358"/>
                      <a:pt x="0" y="496"/>
                    </a:cubicBezTo>
                    <a:cubicBezTo>
                      <a:pt x="0" y="633"/>
                      <a:pt x="55" y="755"/>
                      <a:pt x="146" y="846"/>
                    </a:cubicBezTo>
                    <a:cubicBezTo>
                      <a:pt x="236" y="936"/>
                      <a:pt x="358" y="991"/>
                      <a:pt x="496" y="991"/>
                    </a:cubicBezTo>
                    <a:cubicBezTo>
                      <a:pt x="633" y="991"/>
                      <a:pt x="755" y="936"/>
                      <a:pt x="845" y="846"/>
                    </a:cubicBezTo>
                    <a:cubicBezTo>
                      <a:pt x="936" y="755"/>
                      <a:pt x="991" y="633"/>
                      <a:pt x="991" y="496"/>
                    </a:cubicBezTo>
                    <a:cubicBezTo>
                      <a:pt x="967" y="496"/>
                      <a:pt x="967" y="496"/>
                      <a:pt x="967" y="496"/>
                    </a:cubicBezTo>
                  </a:path>
                </a:pathLst>
              </a:custGeom>
              <a:solidFill>
                <a:srgbClr val="C01818"/>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04" name="Freeform 434">
                <a:extLst>
                  <a:ext uri="{FF2B5EF4-FFF2-40B4-BE49-F238E27FC236}">
                    <a16:creationId xmlns:a16="http://schemas.microsoft.com/office/drawing/2014/main" xmlns="" id="{4DA1FE32-0FF9-8543-BEC3-4828C394D9EA}"/>
                  </a:ext>
                </a:extLst>
              </p:cNvPr>
              <p:cNvSpPr>
                <a:spLocks noChangeArrowheads="1"/>
              </p:cNvSpPr>
              <p:nvPr/>
            </p:nvSpPr>
            <p:spPr bwMode="auto">
              <a:xfrm>
                <a:off x="4271963" y="1711324"/>
                <a:ext cx="323850" cy="323850"/>
              </a:xfrm>
              <a:custGeom>
                <a:avLst/>
                <a:gdLst>
                  <a:gd name="T0" fmla="*/ 449 w 898"/>
                  <a:gd name="T1" fmla="*/ 0 h 898"/>
                  <a:gd name="T2" fmla="*/ 449 w 898"/>
                  <a:gd name="T3" fmla="*/ 0 h 898"/>
                  <a:gd name="T4" fmla="*/ 0 w 898"/>
                  <a:gd name="T5" fmla="*/ 449 h 898"/>
                  <a:gd name="T6" fmla="*/ 449 w 898"/>
                  <a:gd name="T7" fmla="*/ 897 h 898"/>
                  <a:gd name="T8" fmla="*/ 897 w 898"/>
                  <a:gd name="T9" fmla="*/ 449 h 898"/>
                  <a:gd name="T10" fmla="*/ 449 w 898"/>
                  <a:gd name="T11" fmla="*/ 0 h 898"/>
                </a:gdLst>
                <a:ahLst/>
                <a:cxnLst>
                  <a:cxn ang="0">
                    <a:pos x="T0" y="T1"/>
                  </a:cxn>
                  <a:cxn ang="0">
                    <a:pos x="T2" y="T3"/>
                  </a:cxn>
                  <a:cxn ang="0">
                    <a:pos x="T4" y="T5"/>
                  </a:cxn>
                  <a:cxn ang="0">
                    <a:pos x="T6" y="T7"/>
                  </a:cxn>
                  <a:cxn ang="0">
                    <a:pos x="T8" y="T9"/>
                  </a:cxn>
                  <a:cxn ang="0">
                    <a:pos x="T10" y="T11"/>
                  </a:cxn>
                </a:cxnLst>
                <a:rect l="0" t="0" r="r" b="b"/>
                <a:pathLst>
                  <a:path w="898" h="898">
                    <a:moveTo>
                      <a:pt x="449" y="0"/>
                    </a:moveTo>
                    <a:lnTo>
                      <a:pt x="449" y="0"/>
                    </a:lnTo>
                    <a:cubicBezTo>
                      <a:pt x="201" y="0"/>
                      <a:pt x="0" y="201"/>
                      <a:pt x="0" y="449"/>
                    </a:cubicBezTo>
                    <a:cubicBezTo>
                      <a:pt x="0" y="696"/>
                      <a:pt x="201" y="897"/>
                      <a:pt x="449" y="897"/>
                    </a:cubicBezTo>
                    <a:cubicBezTo>
                      <a:pt x="696" y="897"/>
                      <a:pt x="897" y="696"/>
                      <a:pt x="897" y="449"/>
                    </a:cubicBezTo>
                    <a:cubicBezTo>
                      <a:pt x="897" y="201"/>
                      <a:pt x="696" y="0"/>
                      <a:pt x="449" y="0"/>
                    </a:cubicBezTo>
                  </a:path>
                </a:pathLst>
              </a:custGeom>
              <a:solidFill>
                <a:srgbClr val="FFFF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05" name="Freeform 435">
                <a:extLst>
                  <a:ext uri="{FF2B5EF4-FFF2-40B4-BE49-F238E27FC236}">
                    <a16:creationId xmlns:a16="http://schemas.microsoft.com/office/drawing/2014/main" xmlns="" id="{E0DA6DC1-55F4-BB4F-AF55-D6C4EE23AAF7}"/>
                  </a:ext>
                </a:extLst>
              </p:cNvPr>
              <p:cNvSpPr>
                <a:spLocks noChangeArrowheads="1"/>
              </p:cNvSpPr>
              <p:nvPr/>
            </p:nvSpPr>
            <p:spPr bwMode="auto">
              <a:xfrm>
                <a:off x="4292600" y="1763712"/>
                <a:ext cx="114300" cy="74612"/>
              </a:xfrm>
              <a:custGeom>
                <a:avLst/>
                <a:gdLst>
                  <a:gd name="T0" fmla="*/ 217 w 316"/>
                  <a:gd name="T1" fmla="*/ 208 h 209"/>
                  <a:gd name="T2" fmla="*/ 217 w 316"/>
                  <a:gd name="T3" fmla="*/ 208 h 209"/>
                  <a:gd name="T4" fmla="*/ 150 w 316"/>
                  <a:gd name="T5" fmla="*/ 181 h 209"/>
                  <a:gd name="T6" fmla="*/ 0 w 316"/>
                  <a:gd name="T7" fmla="*/ 31 h 209"/>
                  <a:gd name="T8" fmla="*/ 36 w 316"/>
                  <a:gd name="T9" fmla="*/ 0 h 209"/>
                  <a:gd name="T10" fmla="*/ 181 w 316"/>
                  <a:gd name="T11" fmla="*/ 145 h 209"/>
                  <a:gd name="T12" fmla="*/ 252 w 316"/>
                  <a:gd name="T13" fmla="*/ 145 h 209"/>
                  <a:gd name="T14" fmla="*/ 268 w 316"/>
                  <a:gd name="T15" fmla="*/ 110 h 209"/>
                  <a:gd name="T16" fmla="*/ 252 w 316"/>
                  <a:gd name="T17" fmla="*/ 74 h 209"/>
                  <a:gd name="T18" fmla="*/ 228 w 316"/>
                  <a:gd name="T19" fmla="*/ 51 h 209"/>
                  <a:gd name="T20" fmla="*/ 260 w 316"/>
                  <a:gd name="T21" fmla="*/ 16 h 209"/>
                  <a:gd name="T22" fmla="*/ 287 w 316"/>
                  <a:gd name="T23" fmla="*/ 39 h 209"/>
                  <a:gd name="T24" fmla="*/ 315 w 316"/>
                  <a:gd name="T25" fmla="*/ 110 h 209"/>
                  <a:gd name="T26" fmla="*/ 287 w 316"/>
                  <a:gd name="T27" fmla="*/ 181 h 209"/>
                  <a:gd name="T28" fmla="*/ 217 w 316"/>
                  <a:gd name="T29" fmla="*/ 208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16" h="209">
                    <a:moveTo>
                      <a:pt x="217" y="208"/>
                    </a:moveTo>
                    <a:lnTo>
                      <a:pt x="217" y="208"/>
                    </a:lnTo>
                    <a:cubicBezTo>
                      <a:pt x="193" y="208"/>
                      <a:pt x="165" y="196"/>
                      <a:pt x="150" y="181"/>
                    </a:cubicBezTo>
                    <a:cubicBezTo>
                      <a:pt x="0" y="31"/>
                      <a:pt x="0" y="31"/>
                      <a:pt x="0" y="31"/>
                    </a:cubicBezTo>
                    <a:cubicBezTo>
                      <a:pt x="36" y="0"/>
                      <a:pt x="36" y="0"/>
                      <a:pt x="36" y="0"/>
                    </a:cubicBezTo>
                    <a:cubicBezTo>
                      <a:pt x="181" y="145"/>
                      <a:pt x="181" y="145"/>
                      <a:pt x="181" y="145"/>
                    </a:cubicBezTo>
                    <a:cubicBezTo>
                      <a:pt x="201" y="165"/>
                      <a:pt x="232" y="165"/>
                      <a:pt x="252" y="145"/>
                    </a:cubicBezTo>
                    <a:cubicBezTo>
                      <a:pt x="264" y="137"/>
                      <a:pt x="268" y="122"/>
                      <a:pt x="268" y="110"/>
                    </a:cubicBezTo>
                    <a:cubicBezTo>
                      <a:pt x="268" y="98"/>
                      <a:pt x="264" y="82"/>
                      <a:pt x="252" y="74"/>
                    </a:cubicBezTo>
                    <a:cubicBezTo>
                      <a:pt x="228" y="51"/>
                      <a:pt x="228" y="51"/>
                      <a:pt x="228" y="51"/>
                    </a:cubicBezTo>
                    <a:cubicBezTo>
                      <a:pt x="260" y="16"/>
                      <a:pt x="260" y="16"/>
                      <a:pt x="260" y="16"/>
                    </a:cubicBezTo>
                    <a:cubicBezTo>
                      <a:pt x="287" y="39"/>
                      <a:pt x="287" y="39"/>
                      <a:pt x="287" y="39"/>
                    </a:cubicBezTo>
                    <a:cubicBezTo>
                      <a:pt x="303" y="59"/>
                      <a:pt x="315" y="82"/>
                      <a:pt x="315" y="110"/>
                    </a:cubicBezTo>
                    <a:cubicBezTo>
                      <a:pt x="315" y="137"/>
                      <a:pt x="303" y="161"/>
                      <a:pt x="287" y="181"/>
                    </a:cubicBezTo>
                    <a:cubicBezTo>
                      <a:pt x="268" y="196"/>
                      <a:pt x="240" y="208"/>
                      <a:pt x="217" y="208"/>
                    </a:cubicBezTo>
                  </a:path>
                </a:pathLst>
              </a:custGeom>
              <a:solidFill>
                <a:schemeClr val="tx1"/>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06" name="Freeform 436">
                <a:extLst>
                  <a:ext uri="{FF2B5EF4-FFF2-40B4-BE49-F238E27FC236}">
                    <a16:creationId xmlns:a16="http://schemas.microsoft.com/office/drawing/2014/main" xmlns="" id="{B6C66C8D-6538-CE49-B855-5C862D5C04CA}"/>
                  </a:ext>
                </a:extLst>
              </p:cNvPr>
              <p:cNvSpPr>
                <a:spLocks noChangeArrowheads="1"/>
              </p:cNvSpPr>
              <p:nvPr/>
            </p:nvSpPr>
            <p:spPr bwMode="auto">
              <a:xfrm>
                <a:off x="4432300" y="1711324"/>
                <a:ext cx="161925" cy="323850"/>
              </a:xfrm>
              <a:custGeom>
                <a:avLst/>
                <a:gdLst>
                  <a:gd name="T0" fmla="*/ 0 w 449"/>
                  <a:gd name="T1" fmla="*/ 0 h 898"/>
                  <a:gd name="T2" fmla="*/ 0 w 449"/>
                  <a:gd name="T3" fmla="*/ 0 h 898"/>
                  <a:gd name="T4" fmla="*/ 0 w 449"/>
                  <a:gd name="T5" fmla="*/ 897 h 898"/>
                  <a:gd name="T6" fmla="*/ 448 w 449"/>
                  <a:gd name="T7" fmla="*/ 449 h 898"/>
                  <a:gd name="T8" fmla="*/ 0 w 449"/>
                  <a:gd name="T9" fmla="*/ 0 h 898"/>
                </a:gdLst>
                <a:ahLst/>
                <a:cxnLst>
                  <a:cxn ang="0">
                    <a:pos x="T0" y="T1"/>
                  </a:cxn>
                  <a:cxn ang="0">
                    <a:pos x="T2" y="T3"/>
                  </a:cxn>
                  <a:cxn ang="0">
                    <a:pos x="T4" y="T5"/>
                  </a:cxn>
                  <a:cxn ang="0">
                    <a:pos x="T6" y="T7"/>
                  </a:cxn>
                  <a:cxn ang="0">
                    <a:pos x="T8" y="T9"/>
                  </a:cxn>
                </a:cxnLst>
                <a:rect l="0" t="0" r="r" b="b"/>
                <a:pathLst>
                  <a:path w="449" h="898">
                    <a:moveTo>
                      <a:pt x="0" y="0"/>
                    </a:moveTo>
                    <a:lnTo>
                      <a:pt x="0" y="0"/>
                    </a:lnTo>
                    <a:cubicBezTo>
                      <a:pt x="0" y="897"/>
                      <a:pt x="0" y="897"/>
                      <a:pt x="0" y="897"/>
                    </a:cubicBezTo>
                    <a:cubicBezTo>
                      <a:pt x="247" y="897"/>
                      <a:pt x="448" y="696"/>
                      <a:pt x="448" y="449"/>
                    </a:cubicBezTo>
                    <a:cubicBezTo>
                      <a:pt x="448" y="201"/>
                      <a:pt x="247" y="0"/>
                      <a:pt x="0" y="0"/>
                    </a:cubicBezTo>
                  </a:path>
                </a:pathLst>
              </a:custGeom>
              <a:solidFill>
                <a:srgbClr val="D9D9D9"/>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07" name="Freeform 437">
                <a:extLst>
                  <a:ext uri="{FF2B5EF4-FFF2-40B4-BE49-F238E27FC236}">
                    <a16:creationId xmlns:a16="http://schemas.microsoft.com/office/drawing/2014/main" xmlns="" id="{746CBA11-B495-9C4C-9484-AF86EA91CF9E}"/>
                  </a:ext>
                </a:extLst>
              </p:cNvPr>
              <p:cNvSpPr>
                <a:spLocks noChangeArrowheads="1"/>
              </p:cNvSpPr>
              <p:nvPr/>
            </p:nvSpPr>
            <p:spPr bwMode="auto">
              <a:xfrm>
                <a:off x="4362450" y="1795462"/>
                <a:ext cx="141288" cy="142875"/>
              </a:xfrm>
              <a:custGeom>
                <a:avLst/>
                <a:gdLst>
                  <a:gd name="T0" fmla="*/ 393 w 394"/>
                  <a:gd name="T1" fmla="*/ 370 h 395"/>
                  <a:gd name="T2" fmla="*/ 393 w 394"/>
                  <a:gd name="T3" fmla="*/ 370 h 395"/>
                  <a:gd name="T4" fmla="*/ 299 w 394"/>
                  <a:gd name="T5" fmla="*/ 99 h 395"/>
                  <a:gd name="T6" fmla="*/ 299 w 394"/>
                  <a:gd name="T7" fmla="*/ 99 h 395"/>
                  <a:gd name="T8" fmla="*/ 24 w 394"/>
                  <a:gd name="T9" fmla="*/ 0 h 395"/>
                  <a:gd name="T10" fmla="*/ 0 w 394"/>
                  <a:gd name="T11" fmla="*/ 0 h 395"/>
                  <a:gd name="T12" fmla="*/ 0 w 394"/>
                  <a:gd name="T13" fmla="*/ 24 h 395"/>
                  <a:gd name="T14" fmla="*/ 98 w 394"/>
                  <a:gd name="T15" fmla="*/ 299 h 395"/>
                  <a:gd name="T16" fmla="*/ 370 w 394"/>
                  <a:gd name="T17" fmla="*/ 394 h 395"/>
                  <a:gd name="T18" fmla="*/ 393 w 394"/>
                  <a:gd name="T19" fmla="*/ 394 h 395"/>
                  <a:gd name="T20" fmla="*/ 393 w 394"/>
                  <a:gd name="T21" fmla="*/ 370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4" h="395">
                    <a:moveTo>
                      <a:pt x="393" y="370"/>
                    </a:moveTo>
                    <a:lnTo>
                      <a:pt x="393" y="370"/>
                    </a:lnTo>
                    <a:cubicBezTo>
                      <a:pt x="393" y="252"/>
                      <a:pt x="358" y="161"/>
                      <a:pt x="299" y="99"/>
                    </a:cubicBezTo>
                    <a:lnTo>
                      <a:pt x="299" y="99"/>
                    </a:lnTo>
                    <a:cubicBezTo>
                      <a:pt x="232" y="36"/>
                      <a:pt x="141" y="4"/>
                      <a:pt x="24" y="0"/>
                    </a:cubicBezTo>
                    <a:cubicBezTo>
                      <a:pt x="0" y="0"/>
                      <a:pt x="0" y="0"/>
                      <a:pt x="0" y="0"/>
                    </a:cubicBezTo>
                    <a:cubicBezTo>
                      <a:pt x="0" y="24"/>
                      <a:pt x="0" y="24"/>
                      <a:pt x="0" y="24"/>
                    </a:cubicBezTo>
                    <a:cubicBezTo>
                      <a:pt x="4" y="142"/>
                      <a:pt x="35" y="232"/>
                      <a:pt x="98" y="299"/>
                    </a:cubicBezTo>
                    <a:cubicBezTo>
                      <a:pt x="161" y="358"/>
                      <a:pt x="256" y="394"/>
                      <a:pt x="370" y="394"/>
                    </a:cubicBezTo>
                    <a:cubicBezTo>
                      <a:pt x="393" y="394"/>
                      <a:pt x="393" y="394"/>
                      <a:pt x="393" y="394"/>
                    </a:cubicBezTo>
                    <a:lnTo>
                      <a:pt x="393" y="370"/>
                    </a:lnTo>
                  </a:path>
                </a:pathLst>
              </a:custGeom>
              <a:solidFill>
                <a:schemeClr val="tx1"/>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08" name="Freeform 438">
                <a:extLst>
                  <a:ext uri="{FF2B5EF4-FFF2-40B4-BE49-F238E27FC236}">
                    <a16:creationId xmlns:a16="http://schemas.microsoft.com/office/drawing/2014/main" xmlns="" id="{FACBE5F7-1CDA-2C49-BAC8-D14B18375B38}"/>
                  </a:ext>
                </a:extLst>
              </p:cNvPr>
              <p:cNvSpPr>
                <a:spLocks noChangeArrowheads="1"/>
              </p:cNvSpPr>
              <p:nvPr/>
            </p:nvSpPr>
            <p:spPr bwMode="auto">
              <a:xfrm>
                <a:off x="4487863" y="1919287"/>
                <a:ext cx="84137" cy="84137"/>
              </a:xfrm>
              <a:custGeom>
                <a:avLst/>
                <a:gdLst>
                  <a:gd name="T0" fmla="*/ 0 w 233"/>
                  <a:gd name="T1" fmla="*/ 0 h 233"/>
                  <a:gd name="T2" fmla="*/ 0 w 233"/>
                  <a:gd name="T3" fmla="*/ 232 h 233"/>
                  <a:gd name="T4" fmla="*/ 232 w 233"/>
                  <a:gd name="T5" fmla="*/ 0 h 233"/>
                  <a:gd name="T6" fmla="*/ 0 w 233"/>
                  <a:gd name="T7" fmla="*/ 0 h 233"/>
                </a:gdLst>
                <a:ahLst/>
                <a:cxnLst>
                  <a:cxn ang="0">
                    <a:pos x="T0" y="T1"/>
                  </a:cxn>
                  <a:cxn ang="0">
                    <a:pos x="T2" y="T3"/>
                  </a:cxn>
                  <a:cxn ang="0">
                    <a:pos x="T4" y="T5"/>
                  </a:cxn>
                  <a:cxn ang="0">
                    <a:pos x="T6" y="T7"/>
                  </a:cxn>
                </a:cxnLst>
                <a:rect l="0" t="0" r="r" b="b"/>
                <a:pathLst>
                  <a:path w="233" h="233">
                    <a:moveTo>
                      <a:pt x="0" y="0"/>
                    </a:moveTo>
                    <a:lnTo>
                      <a:pt x="0" y="232"/>
                    </a:lnTo>
                    <a:lnTo>
                      <a:pt x="232" y="0"/>
                    </a:lnTo>
                    <a:lnTo>
                      <a:pt x="0" y="0"/>
                    </a:lnTo>
                  </a:path>
                </a:pathLst>
              </a:custGeom>
              <a:solidFill>
                <a:schemeClr val="tx1"/>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09" name="Freeform 439">
                <a:extLst>
                  <a:ext uri="{FF2B5EF4-FFF2-40B4-BE49-F238E27FC236}">
                    <a16:creationId xmlns:a16="http://schemas.microsoft.com/office/drawing/2014/main" xmlns="" id="{5103DE14-F521-9D41-BF3F-356F139BC456}"/>
                  </a:ext>
                </a:extLst>
              </p:cNvPr>
              <p:cNvSpPr>
                <a:spLocks noChangeArrowheads="1"/>
              </p:cNvSpPr>
              <p:nvPr/>
            </p:nvSpPr>
            <p:spPr bwMode="auto">
              <a:xfrm>
                <a:off x="4391025" y="1824037"/>
                <a:ext cx="19050" cy="19050"/>
              </a:xfrm>
              <a:custGeom>
                <a:avLst/>
                <a:gdLst>
                  <a:gd name="T0" fmla="*/ 7 w 52"/>
                  <a:gd name="T1" fmla="*/ 43 h 52"/>
                  <a:gd name="T2" fmla="*/ 7 w 52"/>
                  <a:gd name="T3" fmla="*/ 43 h 52"/>
                  <a:gd name="T4" fmla="*/ 43 w 52"/>
                  <a:gd name="T5" fmla="*/ 43 h 52"/>
                  <a:gd name="T6" fmla="*/ 43 w 52"/>
                  <a:gd name="T7" fmla="*/ 8 h 52"/>
                  <a:gd name="T8" fmla="*/ 7 w 52"/>
                  <a:gd name="T9" fmla="*/ 8 h 52"/>
                  <a:gd name="T10" fmla="*/ 7 w 52"/>
                  <a:gd name="T11" fmla="*/ 43 h 52"/>
                </a:gdLst>
                <a:ahLst/>
                <a:cxnLst>
                  <a:cxn ang="0">
                    <a:pos x="T0" y="T1"/>
                  </a:cxn>
                  <a:cxn ang="0">
                    <a:pos x="T2" y="T3"/>
                  </a:cxn>
                  <a:cxn ang="0">
                    <a:pos x="T4" y="T5"/>
                  </a:cxn>
                  <a:cxn ang="0">
                    <a:pos x="T6" y="T7"/>
                  </a:cxn>
                  <a:cxn ang="0">
                    <a:pos x="T8" y="T9"/>
                  </a:cxn>
                  <a:cxn ang="0">
                    <a:pos x="T10" y="T11"/>
                  </a:cxn>
                </a:cxnLst>
                <a:rect l="0" t="0" r="r" b="b"/>
                <a:pathLst>
                  <a:path w="52" h="52">
                    <a:moveTo>
                      <a:pt x="7" y="43"/>
                    </a:moveTo>
                    <a:lnTo>
                      <a:pt x="7" y="43"/>
                    </a:lnTo>
                    <a:cubicBezTo>
                      <a:pt x="19" y="51"/>
                      <a:pt x="31" y="51"/>
                      <a:pt x="43" y="43"/>
                    </a:cubicBezTo>
                    <a:cubicBezTo>
                      <a:pt x="51" y="31"/>
                      <a:pt x="51" y="16"/>
                      <a:pt x="43" y="8"/>
                    </a:cubicBezTo>
                    <a:cubicBezTo>
                      <a:pt x="31" y="0"/>
                      <a:pt x="19" y="0"/>
                      <a:pt x="7" y="8"/>
                    </a:cubicBezTo>
                    <a:cubicBezTo>
                      <a:pt x="0" y="16"/>
                      <a:pt x="0" y="31"/>
                      <a:pt x="7" y="43"/>
                    </a:cubicBezTo>
                  </a:path>
                </a:pathLst>
              </a:custGeom>
              <a:solidFill>
                <a:srgbClr val="FFFF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10" name="Freeform 440">
                <a:extLst>
                  <a:ext uri="{FF2B5EF4-FFF2-40B4-BE49-F238E27FC236}">
                    <a16:creationId xmlns:a16="http://schemas.microsoft.com/office/drawing/2014/main" xmlns="" id="{2CED0857-00F1-954E-89A5-9486FEEC00E9}"/>
                  </a:ext>
                </a:extLst>
              </p:cNvPr>
              <p:cNvSpPr>
                <a:spLocks noChangeArrowheads="1"/>
              </p:cNvSpPr>
              <p:nvPr/>
            </p:nvSpPr>
            <p:spPr bwMode="auto">
              <a:xfrm>
                <a:off x="4254500" y="1695449"/>
                <a:ext cx="357188" cy="357188"/>
              </a:xfrm>
              <a:custGeom>
                <a:avLst/>
                <a:gdLst>
                  <a:gd name="T0" fmla="*/ 496 w 992"/>
                  <a:gd name="T1" fmla="*/ 991 h 992"/>
                  <a:gd name="T2" fmla="*/ 496 w 992"/>
                  <a:gd name="T3" fmla="*/ 991 h 992"/>
                  <a:gd name="T4" fmla="*/ 0 w 992"/>
                  <a:gd name="T5" fmla="*/ 496 h 992"/>
                  <a:gd name="T6" fmla="*/ 496 w 992"/>
                  <a:gd name="T7" fmla="*/ 0 h 992"/>
                  <a:gd name="T8" fmla="*/ 991 w 992"/>
                  <a:gd name="T9" fmla="*/ 496 h 992"/>
                  <a:gd name="T10" fmla="*/ 496 w 992"/>
                  <a:gd name="T11" fmla="*/ 991 h 992"/>
                  <a:gd name="T12" fmla="*/ 496 w 992"/>
                  <a:gd name="T13" fmla="*/ 47 h 992"/>
                  <a:gd name="T14" fmla="*/ 496 w 992"/>
                  <a:gd name="T15" fmla="*/ 47 h 992"/>
                  <a:gd name="T16" fmla="*/ 47 w 992"/>
                  <a:gd name="T17" fmla="*/ 496 h 992"/>
                  <a:gd name="T18" fmla="*/ 496 w 992"/>
                  <a:gd name="T19" fmla="*/ 944 h 992"/>
                  <a:gd name="T20" fmla="*/ 944 w 992"/>
                  <a:gd name="T21" fmla="*/ 496 h 992"/>
                  <a:gd name="T22" fmla="*/ 496 w 992"/>
                  <a:gd name="T23" fmla="*/ 47 h 9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92" h="992">
                    <a:moveTo>
                      <a:pt x="496" y="991"/>
                    </a:moveTo>
                    <a:lnTo>
                      <a:pt x="496" y="991"/>
                    </a:lnTo>
                    <a:cubicBezTo>
                      <a:pt x="220" y="991"/>
                      <a:pt x="0" y="771"/>
                      <a:pt x="0" y="496"/>
                    </a:cubicBezTo>
                    <a:cubicBezTo>
                      <a:pt x="0" y="224"/>
                      <a:pt x="220" y="0"/>
                      <a:pt x="496" y="0"/>
                    </a:cubicBezTo>
                    <a:cubicBezTo>
                      <a:pt x="771" y="0"/>
                      <a:pt x="991" y="224"/>
                      <a:pt x="991" y="496"/>
                    </a:cubicBezTo>
                    <a:cubicBezTo>
                      <a:pt x="991" y="771"/>
                      <a:pt x="771" y="991"/>
                      <a:pt x="496" y="991"/>
                    </a:cubicBezTo>
                    <a:close/>
                    <a:moveTo>
                      <a:pt x="496" y="47"/>
                    </a:moveTo>
                    <a:lnTo>
                      <a:pt x="496" y="47"/>
                    </a:lnTo>
                    <a:cubicBezTo>
                      <a:pt x="248" y="47"/>
                      <a:pt x="47" y="248"/>
                      <a:pt x="47" y="496"/>
                    </a:cubicBezTo>
                    <a:cubicBezTo>
                      <a:pt x="47" y="743"/>
                      <a:pt x="248" y="944"/>
                      <a:pt x="496" y="944"/>
                    </a:cubicBezTo>
                    <a:cubicBezTo>
                      <a:pt x="743" y="944"/>
                      <a:pt x="944" y="743"/>
                      <a:pt x="944" y="496"/>
                    </a:cubicBezTo>
                    <a:cubicBezTo>
                      <a:pt x="944" y="248"/>
                      <a:pt x="743" y="47"/>
                      <a:pt x="496" y="47"/>
                    </a:cubicBezTo>
                    <a:close/>
                  </a:path>
                </a:pathLst>
              </a:custGeom>
              <a:solidFill>
                <a:schemeClr val="tx1"/>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grpSp>
      </p:grpSp>
      <p:grpSp>
        <p:nvGrpSpPr>
          <p:cNvPr id="160" name="Group 159">
            <a:extLst>
              <a:ext uri="{FF2B5EF4-FFF2-40B4-BE49-F238E27FC236}">
                <a16:creationId xmlns:a16="http://schemas.microsoft.com/office/drawing/2014/main" xmlns="" id="{5503DB90-A99E-1B4D-AB78-0C2E23178D89}"/>
              </a:ext>
            </a:extLst>
          </p:cNvPr>
          <p:cNvGrpSpPr/>
          <p:nvPr/>
        </p:nvGrpSpPr>
        <p:grpSpPr>
          <a:xfrm>
            <a:off x="1735488" y="2400035"/>
            <a:ext cx="5658878" cy="575820"/>
            <a:chOff x="1735488" y="2400035"/>
            <a:chExt cx="5658878" cy="575820"/>
          </a:xfrm>
        </p:grpSpPr>
        <p:sp>
          <p:nvSpPr>
            <p:cNvPr id="161" name="TextBox 160">
              <a:extLst>
                <a:ext uri="{FF2B5EF4-FFF2-40B4-BE49-F238E27FC236}">
                  <a16:creationId xmlns:a16="http://schemas.microsoft.com/office/drawing/2014/main" xmlns="" id="{449584EF-BBBE-AC44-B9A9-AF8019EA04C0}"/>
                </a:ext>
              </a:extLst>
            </p:cNvPr>
            <p:cNvSpPr txBox="1"/>
            <p:nvPr/>
          </p:nvSpPr>
          <p:spPr>
            <a:xfrm>
              <a:off x="2420714" y="2477466"/>
              <a:ext cx="4973652" cy="418576"/>
            </a:xfrm>
            <a:prstGeom prst="rect">
              <a:avLst/>
            </a:prstGeom>
            <a:noFill/>
          </p:spPr>
          <p:txBody>
            <a:bodyPr vert="horz" wrap="square" lIns="18288" tIns="0" rIns="18288" bIns="18288" rtlCol="0">
              <a:spAutoFit/>
            </a:bodyPr>
            <a:lstStyle>
              <a:defPPr>
                <a:defRPr lang="en-US"/>
              </a:defPPr>
              <a:lvl1pPr>
                <a:buSzPct val="100000"/>
                <a:defRPr sz="1000"/>
              </a:lvl1pPr>
            </a:lstStyle>
            <a:p>
              <a:r>
                <a:rPr lang="en-US" sz="1400" b="1" dirty="0">
                  <a:solidFill>
                    <a:schemeClr val="bg2"/>
                  </a:solidFill>
                </a:rPr>
                <a:t>3. Contextual Access Control</a:t>
              </a:r>
            </a:p>
            <a:p>
              <a:r>
                <a:rPr lang="en-US" sz="1200" dirty="0"/>
                <a:t>Block sync/download of corporate O365 data to personal devices</a:t>
              </a:r>
            </a:p>
          </p:txBody>
        </p:sp>
        <p:grpSp>
          <p:nvGrpSpPr>
            <p:cNvPr id="162" name="Group 161">
              <a:extLst>
                <a:ext uri="{FF2B5EF4-FFF2-40B4-BE49-F238E27FC236}">
                  <a16:creationId xmlns:a16="http://schemas.microsoft.com/office/drawing/2014/main" xmlns="" id="{CD43F2A8-ACB3-CA4C-A978-98800D9ACDD1}"/>
                </a:ext>
              </a:extLst>
            </p:cNvPr>
            <p:cNvGrpSpPr/>
            <p:nvPr/>
          </p:nvGrpSpPr>
          <p:grpSpPr>
            <a:xfrm>
              <a:off x="1735488" y="2400035"/>
              <a:ext cx="356914" cy="575820"/>
              <a:chOff x="8683557" y="2338901"/>
              <a:chExt cx="765074" cy="1234319"/>
            </a:xfrm>
          </p:grpSpPr>
          <p:grpSp>
            <p:nvGrpSpPr>
              <p:cNvPr id="163" name="Group 162">
                <a:extLst>
                  <a:ext uri="{FF2B5EF4-FFF2-40B4-BE49-F238E27FC236}">
                    <a16:creationId xmlns:a16="http://schemas.microsoft.com/office/drawing/2014/main" xmlns="" id="{84302D1D-AF09-3447-8BF1-E377A9B6F196}"/>
                  </a:ext>
                </a:extLst>
              </p:cNvPr>
              <p:cNvGrpSpPr/>
              <p:nvPr/>
            </p:nvGrpSpPr>
            <p:grpSpPr>
              <a:xfrm>
                <a:off x="8683557" y="2338901"/>
                <a:ext cx="765074" cy="1234319"/>
                <a:chOff x="3514725" y="1649412"/>
                <a:chExt cx="238125" cy="384175"/>
              </a:xfrm>
            </p:grpSpPr>
            <p:sp>
              <p:nvSpPr>
                <p:cNvPr id="167" name="Freeform 834">
                  <a:extLst>
                    <a:ext uri="{FF2B5EF4-FFF2-40B4-BE49-F238E27FC236}">
                      <a16:creationId xmlns:a16="http://schemas.microsoft.com/office/drawing/2014/main" xmlns="" id="{3377D528-66A1-D44E-8764-AEEF28AA30B6}"/>
                    </a:ext>
                  </a:extLst>
                </p:cNvPr>
                <p:cNvSpPr>
                  <a:spLocks noChangeArrowheads="1"/>
                </p:cNvSpPr>
                <p:nvPr/>
              </p:nvSpPr>
              <p:spPr bwMode="auto">
                <a:xfrm>
                  <a:off x="3524250" y="1657349"/>
                  <a:ext cx="220663" cy="366713"/>
                </a:xfrm>
                <a:custGeom>
                  <a:avLst/>
                  <a:gdLst>
                    <a:gd name="T0" fmla="*/ 610 w 611"/>
                    <a:gd name="T1" fmla="*/ 1017 h 1018"/>
                    <a:gd name="T2" fmla="*/ 0 w 611"/>
                    <a:gd name="T3" fmla="*/ 1017 h 1018"/>
                    <a:gd name="T4" fmla="*/ 0 w 611"/>
                    <a:gd name="T5" fmla="*/ 0 h 1018"/>
                    <a:gd name="T6" fmla="*/ 610 w 611"/>
                    <a:gd name="T7" fmla="*/ 0 h 1018"/>
                    <a:gd name="T8" fmla="*/ 610 w 611"/>
                    <a:gd name="T9" fmla="*/ 1017 h 1018"/>
                  </a:gdLst>
                  <a:ahLst/>
                  <a:cxnLst>
                    <a:cxn ang="0">
                      <a:pos x="T0" y="T1"/>
                    </a:cxn>
                    <a:cxn ang="0">
                      <a:pos x="T2" y="T3"/>
                    </a:cxn>
                    <a:cxn ang="0">
                      <a:pos x="T4" y="T5"/>
                    </a:cxn>
                    <a:cxn ang="0">
                      <a:pos x="T6" y="T7"/>
                    </a:cxn>
                    <a:cxn ang="0">
                      <a:pos x="T8" y="T9"/>
                    </a:cxn>
                  </a:cxnLst>
                  <a:rect l="0" t="0" r="r" b="b"/>
                  <a:pathLst>
                    <a:path w="611" h="1018">
                      <a:moveTo>
                        <a:pt x="610" y="1017"/>
                      </a:moveTo>
                      <a:lnTo>
                        <a:pt x="0" y="1017"/>
                      </a:lnTo>
                      <a:lnTo>
                        <a:pt x="0" y="0"/>
                      </a:lnTo>
                      <a:lnTo>
                        <a:pt x="610" y="0"/>
                      </a:lnTo>
                      <a:lnTo>
                        <a:pt x="610" y="1017"/>
                      </a:lnTo>
                    </a:path>
                  </a:pathLst>
                </a:custGeom>
                <a:solidFill>
                  <a:srgbClr val="FFFF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68" name="Freeform 835">
                  <a:extLst>
                    <a:ext uri="{FF2B5EF4-FFF2-40B4-BE49-F238E27FC236}">
                      <a16:creationId xmlns:a16="http://schemas.microsoft.com/office/drawing/2014/main" xmlns="" id="{D25BC512-98A0-704F-B415-AA4B5322A0B0}"/>
                    </a:ext>
                  </a:extLst>
                </p:cNvPr>
                <p:cNvSpPr>
                  <a:spLocks noChangeArrowheads="1"/>
                </p:cNvSpPr>
                <p:nvPr/>
              </p:nvSpPr>
              <p:spPr bwMode="auto">
                <a:xfrm>
                  <a:off x="3524250" y="1657349"/>
                  <a:ext cx="220663" cy="366713"/>
                </a:xfrm>
                <a:custGeom>
                  <a:avLst/>
                  <a:gdLst>
                    <a:gd name="T0" fmla="*/ 610 w 611"/>
                    <a:gd name="T1" fmla="*/ 1017 h 1018"/>
                    <a:gd name="T2" fmla="*/ 0 w 611"/>
                    <a:gd name="T3" fmla="*/ 1017 h 1018"/>
                    <a:gd name="T4" fmla="*/ 0 w 611"/>
                    <a:gd name="T5" fmla="*/ 0 h 1018"/>
                    <a:gd name="T6" fmla="*/ 610 w 611"/>
                    <a:gd name="T7" fmla="*/ 0 h 1018"/>
                    <a:gd name="T8" fmla="*/ 610 w 611"/>
                    <a:gd name="T9" fmla="*/ 1017 h 1018"/>
                  </a:gdLst>
                  <a:ahLst/>
                  <a:cxnLst>
                    <a:cxn ang="0">
                      <a:pos x="T0" y="T1"/>
                    </a:cxn>
                    <a:cxn ang="0">
                      <a:pos x="T2" y="T3"/>
                    </a:cxn>
                    <a:cxn ang="0">
                      <a:pos x="T4" y="T5"/>
                    </a:cxn>
                    <a:cxn ang="0">
                      <a:pos x="T6" y="T7"/>
                    </a:cxn>
                    <a:cxn ang="0">
                      <a:pos x="T8" y="T9"/>
                    </a:cxn>
                  </a:cxnLst>
                  <a:rect l="0" t="0" r="r" b="b"/>
                  <a:pathLst>
                    <a:path w="611" h="1018">
                      <a:moveTo>
                        <a:pt x="610" y="1017"/>
                      </a:moveTo>
                      <a:lnTo>
                        <a:pt x="0" y="1017"/>
                      </a:lnTo>
                      <a:lnTo>
                        <a:pt x="0" y="0"/>
                      </a:lnTo>
                      <a:lnTo>
                        <a:pt x="610" y="0"/>
                      </a:lnTo>
                      <a:lnTo>
                        <a:pt x="610" y="1017"/>
                      </a:lnTo>
                    </a:path>
                  </a:pathLst>
                </a:custGeom>
                <a:solidFill>
                  <a:srgbClr val="FFFF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69" name="Freeform 836">
                  <a:extLst>
                    <a:ext uri="{FF2B5EF4-FFF2-40B4-BE49-F238E27FC236}">
                      <a16:creationId xmlns:a16="http://schemas.microsoft.com/office/drawing/2014/main" xmlns="" id="{CE419F3C-53AC-234C-B517-6171516870CC}"/>
                    </a:ext>
                  </a:extLst>
                </p:cNvPr>
                <p:cNvSpPr>
                  <a:spLocks noChangeArrowheads="1"/>
                </p:cNvSpPr>
                <p:nvPr/>
              </p:nvSpPr>
              <p:spPr bwMode="auto">
                <a:xfrm>
                  <a:off x="3633788" y="1657349"/>
                  <a:ext cx="111125" cy="366713"/>
                </a:xfrm>
                <a:custGeom>
                  <a:avLst/>
                  <a:gdLst>
                    <a:gd name="T0" fmla="*/ 307 w 308"/>
                    <a:gd name="T1" fmla="*/ 0 h 1018"/>
                    <a:gd name="T2" fmla="*/ 0 w 308"/>
                    <a:gd name="T3" fmla="*/ 0 h 1018"/>
                    <a:gd name="T4" fmla="*/ 0 w 308"/>
                    <a:gd name="T5" fmla="*/ 1017 h 1018"/>
                    <a:gd name="T6" fmla="*/ 307 w 308"/>
                    <a:gd name="T7" fmla="*/ 1017 h 1018"/>
                    <a:gd name="T8" fmla="*/ 307 w 308"/>
                    <a:gd name="T9" fmla="*/ 0 h 1018"/>
                  </a:gdLst>
                  <a:ahLst/>
                  <a:cxnLst>
                    <a:cxn ang="0">
                      <a:pos x="T0" y="T1"/>
                    </a:cxn>
                    <a:cxn ang="0">
                      <a:pos x="T2" y="T3"/>
                    </a:cxn>
                    <a:cxn ang="0">
                      <a:pos x="T4" y="T5"/>
                    </a:cxn>
                    <a:cxn ang="0">
                      <a:pos x="T6" y="T7"/>
                    </a:cxn>
                    <a:cxn ang="0">
                      <a:pos x="T8" y="T9"/>
                    </a:cxn>
                  </a:cxnLst>
                  <a:rect l="0" t="0" r="r" b="b"/>
                  <a:pathLst>
                    <a:path w="308" h="1018">
                      <a:moveTo>
                        <a:pt x="307" y="0"/>
                      </a:moveTo>
                      <a:lnTo>
                        <a:pt x="0" y="0"/>
                      </a:lnTo>
                      <a:lnTo>
                        <a:pt x="0" y="1017"/>
                      </a:lnTo>
                      <a:lnTo>
                        <a:pt x="307" y="1017"/>
                      </a:lnTo>
                      <a:lnTo>
                        <a:pt x="307" y="0"/>
                      </a:lnTo>
                    </a:path>
                  </a:pathLst>
                </a:custGeom>
                <a:solidFill>
                  <a:srgbClr val="D9D9D9"/>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70" name="Freeform 837">
                  <a:extLst>
                    <a:ext uri="{FF2B5EF4-FFF2-40B4-BE49-F238E27FC236}">
                      <a16:creationId xmlns:a16="http://schemas.microsoft.com/office/drawing/2014/main" xmlns="" id="{228BA4C4-6AFF-9A47-9214-77D7AB2FABAE}"/>
                    </a:ext>
                  </a:extLst>
                </p:cNvPr>
                <p:cNvSpPr>
                  <a:spLocks noChangeArrowheads="1"/>
                </p:cNvSpPr>
                <p:nvPr/>
              </p:nvSpPr>
              <p:spPr bwMode="auto">
                <a:xfrm>
                  <a:off x="3633788" y="1657349"/>
                  <a:ext cx="111125" cy="366713"/>
                </a:xfrm>
                <a:custGeom>
                  <a:avLst/>
                  <a:gdLst>
                    <a:gd name="T0" fmla="*/ 307 w 308"/>
                    <a:gd name="T1" fmla="*/ 0 h 1018"/>
                    <a:gd name="T2" fmla="*/ 0 w 308"/>
                    <a:gd name="T3" fmla="*/ 0 h 1018"/>
                    <a:gd name="T4" fmla="*/ 0 w 308"/>
                    <a:gd name="T5" fmla="*/ 1017 h 1018"/>
                    <a:gd name="T6" fmla="*/ 307 w 308"/>
                    <a:gd name="T7" fmla="*/ 1017 h 1018"/>
                    <a:gd name="T8" fmla="*/ 307 w 308"/>
                    <a:gd name="T9" fmla="*/ 0 h 1018"/>
                  </a:gdLst>
                  <a:ahLst/>
                  <a:cxnLst>
                    <a:cxn ang="0">
                      <a:pos x="T0" y="T1"/>
                    </a:cxn>
                    <a:cxn ang="0">
                      <a:pos x="T2" y="T3"/>
                    </a:cxn>
                    <a:cxn ang="0">
                      <a:pos x="T4" y="T5"/>
                    </a:cxn>
                    <a:cxn ang="0">
                      <a:pos x="T6" y="T7"/>
                    </a:cxn>
                    <a:cxn ang="0">
                      <a:pos x="T8" y="T9"/>
                    </a:cxn>
                  </a:cxnLst>
                  <a:rect l="0" t="0" r="r" b="b"/>
                  <a:pathLst>
                    <a:path w="308" h="1018">
                      <a:moveTo>
                        <a:pt x="307" y="0"/>
                      </a:moveTo>
                      <a:lnTo>
                        <a:pt x="0" y="0"/>
                      </a:lnTo>
                      <a:lnTo>
                        <a:pt x="0" y="1017"/>
                      </a:lnTo>
                      <a:lnTo>
                        <a:pt x="307" y="1017"/>
                      </a:lnTo>
                      <a:lnTo>
                        <a:pt x="307" y="0"/>
                      </a:lnTo>
                    </a:path>
                  </a:pathLst>
                </a:custGeom>
                <a:solidFill>
                  <a:srgbClr val="D9D9D9"/>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71" name="Freeform 838">
                  <a:extLst>
                    <a:ext uri="{FF2B5EF4-FFF2-40B4-BE49-F238E27FC236}">
                      <a16:creationId xmlns:a16="http://schemas.microsoft.com/office/drawing/2014/main" xmlns="" id="{8B76896A-5AF7-AD4F-AB5B-72296FCAF0B0}"/>
                    </a:ext>
                  </a:extLst>
                </p:cNvPr>
                <p:cNvSpPr>
                  <a:spLocks noChangeArrowheads="1"/>
                </p:cNvSpPr>
                <p:nvPr/>
              </p:nvSpPr>
              <p:spPr bwMode="auto">
                <a:xfrm>
                  <a:off x="3514725" y="1649412"/>
                  <a:ext cx="238125" cy="384175"/>
                </a:xfrm>
                <a:custGeom>
                  <a:avLst/>
                  <a:gdLst>
                    <a:gd name="T0" fmla="*/ 0 w 661"/>
                    <a:gd name="T1" fmla="*/ 0 h 1068"/>
                    <a:gd name="T2" fmla="*/ 0 w 661"/>
                    <a:gd name="T3" fmla="*/ 1067 h 1068"/>
                    <a:gd name="T4" fmla="*/ 660 w 661"/>
                    <a:gd name="T5" fmla="*/ 1067 h 1068"/>
                    <a:gd name="T6" fmla="*/ 660 w 661"/>
                    <a:gd name="T7" fmla="*/ 0 h 1068"/>
                    <a:gd name="T8" fmla="*/ 0 w 661"/>
                    <a:gd name="T9" fmla="*/ 0 h 1068"/>
                    <a:gd name="T10" fmla="*/ 614 w 661"/>
                    <a:gd name="T11" fmla="*/ 51 h 1068"/>
                    <a:gd name="T12" fmla="*/ 614 w 661"/>
                    <a:gd name="T13" fmla="*/ 965 h 1068"/>
                    <a:gd name="T14" fmla="*/ 46 w 661"/>
                    <a:gd name="T15" fmla="*/ 965 h 1068"/>
                    <a:gd name="T16" fmla="*/ 46 w 661"/>
                    <a:gd name="T17" fmla="*/ 51 h 1068"/>
                    <a:gd name="T18" fmla="*/ 614 w 661"/>
                    <a:gd name="T19" fmla="*/ 51 h 10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61" h="1068">
                      <a:moveTo>
                        <a:pt x="0" y="0"/>
                      </a:moveTo>
                      <a:lnTo>
                        <a:pt x="0" y="1067"/>
                      </a:lnTo>
                      <a:lnTo>
                        <a:pt x="660" y="1067"/>
                      </a:lnTo>
                      <a:lnTo>
                        <a:pt x="660" y="0"/>
                      </a:lnTo>
                      <a:lnTo>
                        <a:pt x="0" y="0"/>
                      </a:lnTo>
                      <a:close/>
                      <a:moveTo>
                        <a:pt x="614" y="51"/>
                      </a:moveTo>
                      <a:lnTo>
                        <a:pt x="614" y="965"/>
                      </a:lnTo>
                      <a:lnTo>
                        <a:pt x="46" y="965"/>
                      </a:lnTo>
                      <a:lnTo>
                        <a:pt x="46" y="51"/>
                      </a:lnTo>
                      <a:lnTo>
                        <a:pt x="614" y="51"/>
                      </a:lnTo>
                      <a:close/>
                    </a:path>
                  </a:pathLst>
                </a:custGeom>
                <a:solidFill>
                  <a:schemeClr val="bg2"/>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72" name="Freeform 839">
                  <a:extLst>
                    <a:ext uri="{FF2B5EF4-FFF2-40B4-BE49-F238E27FC236}">
                      <a16:creationId xmlns:a16="http://schemas.microsoft.com/office/drawing/2014/main" xmlns="" id="{3449F8D5-90A0-8F43-8249-87DBADC77EBB}"/>
                    </a:ext>
                  </a:extLst>
                </p:cNvPr>
                <p:cNvSpPr>
                  <a:spLocks noChangeArrowheads="1"/>
                </p:cNvSpPr>
                <p:nvPr/>
              </p:nvSpPr>
              <p:spPr bwMode="auto">
                <a:xfrm>
                  <a:off x="3625850" y="2006599"/>
                  <a:ext cx="17463" cy="17463"/>
                </a:xfrm>
                <a:custGeom>
                  <a:avLst/>
                  <a:gdLst>
                    <a:gd name="T0" fmla="*/ 21 w 47"/>
                    <a:gd name="T1" fmla="*/ 46 h 47"/>
                    <a:gd name="T2" fmla="*/ 21 w 47"/>
                    <a:gd name="T3" fmla="*/ 46 h 47"/>
                    <a:gd name="T4" fmla="*/ 46 w 47"/>
                    <a:gd name="T5" fmla="*/ 25 h 47"/>
                    <a:gd name="T6" fmla="*/ 21 w 47"/>
                    <a:gd name="T7" fmla="*/ 0 h 47"/>
                    <a:gd name="T8" fmla="*/ 0 w 47"/>
                    <a:gd name="T9" fmla="*/ 25 h 47"/>
                    <a:gd name="T10" fmla="*/ 21 w 47"/>
                    <a:gd name="T11" fmla="*/ 46 h 47"/>
                  </a:gdLst>
                  <a:ahLst/>
                  <a:cxnLst>
                    <a:cxn ang="0">
                      <a:pos x="T0" y="T1"/>
                    </a:cxn>
                    <a:cxn ang="0">
                      <a:pos x="T2" y="T3"/>
                    </a:cxn>
                    <a:cxn ang="0">
                      <a:pos x="T4" y="T5"/>
                    </a:cxn>
                    <a:cxn ang="0">
                      <a:pos x="T6" y="T7"/>
                    </a:cxn>
                    <a:cxn ang="0">
                      <a:pos x="T8" y="T9"/>
                    </a:cxn>
                    <a:cxn ang="0">
                      <a:pos x="T10" y="T11"/>
                    </a:cxn>
                  </a:cxnLst>
                  <a:rect l="0" t="0" r="r" b="b"/>
                  <a:pathLst>
                    <a:path w="47" h="47">
                      <a:moveTo>
                        <a:pt x="21" y="46"/>
                      </a:moveTo>
                      <a:lnTo>
                        <a:pt x="21" y="46"/>
                      </a:lnTo>
                      <a:cubicBezTo>
                        <a:pt x="38" y="46"/>
                        <a:pt x="46" y="38"/>
                        <a:pt x="46" y="25"/>
                      </a:cubicBezTo>
                      <a:cubicBezTo>
                        <a:pt x="46" y="8"/>
                        <a:pt x="38" y="0"/>
                        <a:pt x="21" y="0"/>
                      </a:cubicBezTo>
                      <a:cubicBezTo>
                        <a:pt x="8" y="0"/>
                        <a:pt x="0" y="8"/>
                        <a:pt x="0" y="25"/>
                      </a:cubicBezTo>
                      <a:cubicBezTo>
                        <a:pt x="0" y="38"/>
                        <a:pt x="8" y="46"/>
                        <a:pt x="21" y="46"/>
                      </a:cubicBezTo>
                    </a:path>
                  </a:pathLst>
                </a:custGeom>
                <a:solidFill>
                  <a:srgbClr val="FFFF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p>
              </p:txBody>
            </p:sp>
          </p:grpSp>
          <p:grpSp>
            <p:nvGrpSpPr>
              <p:cNvPr id="164" name="Group 163">
                <a:extLst>
                  <a:ext uri="{FF2B5EF4-FFF2-40B4-BE49-F238E27FC236}">
                    <a16:creationId xmlns:a16="http://schemas.microsoft.com/office/drawing/2014/main" xmlns="" id="{C7D02CA5-F869-C34C-92D6-75A672EDE5A9}"/>
                  </a:ext>
                </a:extLst>
              </p:cNvPr>
              <p:cNvGrpSpPr/>
              <p:nvPr/>
            </p:nvGrpSpPr>
            <p:grpSpPr>
              <a:xfrm>
                <a:off x="8882093" y="2660117"/>
                <a:ext cx="378190" cy="584474"/>
                <a:chOff x="8066050" y="3405371"/>
                <a:chExt cx="213478" cy="329921"/>
              </a:xfrm>
            </p:grpSpPr>
            <p:sp>
              <p:nvSpPr>
                <p:cNvPr id="165" name="Freeform 1423">
                  <a:extLst>
                    <a:ext uri="{FF2B5EF4-FFF2-40B4-BE49-F238E27FC236}">
                      <a16:creationId xmlns:a16="http://schemas.microsoft.com/office/drawing/2014/main" xmlns="" id="{2A2833B1-A331-7D43-8560-256538B02952}"/>
                    </a:ext>
                  </a:extLst>
                </p:cNvPr>
                <p:cNvSpPr>
                  <a:spLocks noChangeArrowheads="1"/>
                </p:cNvSpPr>
                <p:nvPr/>
              </p:nvSpPr>
              <p:spPr bwMode="auto">
                <a:xfrm>
                  <a:off x="8066050" y="3405371"/>
                  <a:ext cx="213478" cy="256175"/>
                </a:xfrm>
                <a:custGeom>
                  <a:avLst/>
                  <a:gdLst>
                    <a:gd name="T0" fmla="*/ 209 w 242"/>
                    <a:gd name="T1" fmla="*/ 148 h 293"/>
                    <a:gd name="T2" fmla="*/ 142 w 242"/>
                    <a:gd name="T3" fmla="*/ 215 h 293"/>
                    <a:gd name="T4" fmla="*/ 142 w 242"/>
                    <a:gd name="T5" fmla="*/ 0 h 293"/>
                    <a:gd name="T6" fmla="*/ 99 w 242"/>
                    <a:gd name="T7" fmla="*/ 0 h 293"/>
                    <a:gd name="T8" fmla="*/ 99 w 242"/>
                    <a:gd name="T9" fmla="*/ 215 h 293"/>
                    <a:gd name="T10" fmla="*/ 28 w 242"/>
                    <a:gd name="T11" fmla="*/ 148 h 293"/>
                    <a:gd name="T12" fmla="*/ 0 w 242"/>
                    <a:gd name="T13" fmla="*/ 176 h 293"/>
                    <a:gd name="T14" fmla="*/ 120 w 242"/>
                    <a:gd name="T15" fmla="*/ 292 h 293"/>
                    <a:gd name="T16" fmla="*/ 241 w 242"/>
                    <a:gd name="T17" fmla="*/ 176 h 293"/>
                    <a:gd name="T18" fmla="*/ 209 w 242"/>
                    <a:gd name="T19" fmla="*/ 148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2" h="293">
                      <a:moveTo>
                        <a:pt x="209" y="148"/>
                      </a:moveTo>
                      <a:lnTo>
                        <a:pt x="142" y="215"/>
                      </a:lnTo>
                      <a:lnTo>
                        <a:pt x="142" y="0"/>
                      </a:lnTo>
                      <a:lnTo>
                        <a:pt x="99" y="0"/>
                      </a:lnTo>
                      <a:lnTo>
                        <a:pt x="99" y="215"/>
                      </a:lnTo>
                      <a:lnTo>
                        <a:pt x="28" y="148"/>
                      </a:lnTo>
                      <a:lnTo>
                        <a:pt x="0" y="176"/>
                      </a:lnTo>
                      <a:lnTo>
                        <a:pt x="120" y="292"/>
                      </a:lnTo>
                      <a:lnTo>
                        <a:pt x="241" y="176"/>
                      </a:lnTo>
                      <a:lnTo>
                        <a:pt x="209" y="148"/>
                      </a:lnTo>
                    </a:path>
                  </a:pathLst>
                </a:custGeom>
                <a:solidFill>
                  <a:schemeClr val="bg2"/>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66" name="Freeform 1424">
                  <a:extLst>
                    <a:ext uri="{FF2B5EF4-FFF2-40B4-BE49-F238E27FC236}">
                      <a16:creationId xmlns:a16="http://schemas.microsoft.com/office/drawing/2014/main" xmlns="" id="{34DB34E8-AD70-634E-A70A-84A831FA0DC0}"/>
                    </a:ext>
                  </a:extLst>
                </p:cNvPr>
                <p:cNvSpPr>
                  <a:spLocks noChangeArrowheads="1"/>
                </p:cNvSpPr>
                <p:nvPr/>
              </p:nvSpPr>
              <p:spPr bwMode="auto">
                <a:xfrm>
                  <a:off x="8073813" y="3696478"/>
                  <a:ext cx="197952" cy="38814"/>
                </a:xfrm>
                <a:custGeom>
                  <a:avLst/>
                  <a:gdLst>
                    <a:gd name="T0" fmla="*/ 224 w 225"/>
                    <a:gd name="T1" fmla="*/ 42 h 43"/>
                    <a:gd name="T2" fmla="*/ 0 w 225"/>
                    <a:gd name="T3" fmla="*/ 42 h 43"/>
                    <a:gd name="T4" fmla="*/ 0 w 225"/>
                    <a:gd name="T5" fmla="*/ 0 h 43"/>
                    <a:gd name="T6" fmla="*/ 224 w 225"/>
                    <a:gd name="T7" fmla="*/ 0 h 43"/>
                    <a:gd name="T8" fmla="*/ 224 w 225"/>
                    <a:gd name="T9" fmla="*/ 42 h 43"/>
                  </a:gdLst>
                  <a:ahLst/>
                  <a:cxnLst>
                    <a:cxn ang="0">
                      <a:pos x="T0" y="T1"/>
                    </a:cxn>
                    <a:cxn ang="0">
                      <a:pos x="T2" y="T3"/>
                    </a:cxn>
                    <a:cxn ang="0">
                      <a:pos x="T4" y="T5"/>
                    </a:cxn>
                    <a:cxn ang="0">
                      <a:pos x="T6" y="T7"/>
                    </a:cxn>
                    <a:cxn ang="0">
                      <a:pos x="T8" y="T9"/>
                    </a:cxn>
                  </a:cxnLst>
                  <a:rect l="0" t="0" r="r" b="b"/>
                  <a:pathLst>
                    <a:path w="225" h="43">
                      <a:moveTo>
                        <a:pt x="224" y="42"/>
                      </a:moveTo>
                      <a:lnTo>
                        <a:pt x="0" y="42"/>
                      </a:lnTo>
                      <a:lnTo>
                        <a:pt x="0" y="0"/>
                      </a:lnTo>
                      <a:lnTo>
                        <a:pt x="224" y="0"/>
                      </a:lnTo>
                      <a:lnTo>
                        <a:pt x="224" y="42"/>
                      </a:lnTo>
                    </a:path>
                  </a:pathLst>
                </a:custGeom>
                <a:solidFill>
                  <a:schemeClr val="bg2"/>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grpSp>
        </p:grpSp>
      </p:grpSp>
      <p:grpSp>
        <p:nvGrpSpPr>
          <p:cNvPr id="173" name="Group 172">
            <a:extLst>
              <a:ext uri="{FF2B5EF4-FFF2-40B4-BE49-F238E27FC236}">
                <a16:creationId xmlns:a16="http://schemas.microsoft.com/office/drawing/2014/main" xmlns="" id="{B1BD4FF4-AE74-BF4F-BE73-5C55F167DC1C}"/>
              </a:ext>
            </a:extLst>
          </p:cNvPr>
          <p:cNvGrpSpPr/>
          <p:nvPr/>
        </p:nvGrpSpPr>
        <p:grpSpPr>
          <a:xfrm>
            <a:off x="1641502" y="1007752"/>
            <a:ext cx="6320130" cy="427148"/>
            <a:chOff x="1641502" y="1007752"/>
            <a:chExt cx="6320130" cy="427148"/>
          </a:xfrm>
        </p:grpSpPr>
        <p:sp>
          <p:nvSpPr>
            <p:cNvPr id="174" name="TextBox 173">
              <a:extLst>
                <a:ext uri="{FF2B5EF4-FFF2-40B4-BE49-F238E27FC236}">
                  <a16:creationId xmlns:a16="http://schemas.microsoft.com/office/drawing/2014/main" xmlns="" id="{F9F33B53-9C89-7042-A7EC-F245B9AF6A24}"/>
                </a:ext>
              </a:extLst>
            </p:cNvPr>
            <p:cNvSpPr txBox="1"/>
            <p:nvPr/>
          </p:nvSpPr>
          <p:spPr>
            <a:xfrm>
              <a:off x="2421731" y="1007752"/>
              <a:ext cx="5539901" cy="418576"/>
            </a:xfrm>
            <a:prstGeom prst="rect">
              <a:avLst/>
            </a:prstGeom>
            <a:noFill/>
          </p:spPr>
          <p:txBody>
            <a:bodyPr vert="horz" wrap="square" lIns="18288" tIns="0" rIns="18288" bIns="18288" rtlCol="0">
              <a:spAutoFit/>
            </a:bodyPr>
            <a:lstStyle>
              <a:defPPr>
                <a:defRPr lang="en-US"/>
              </a:defPPr>
              <a:lvl1pPr>
                <a:buSzPct val="100000"/>
                <a:defRPr sz="1000"/>
              </a:lvl1pPr>
            </a:lstStyle>
            <a:p>
              <a:r>
                <a:rPr lang="en-US" sz="1400" b="1" dirty="0">
                  <a:solidFill>
                    <a:schemeClr val="bg2"/>
                  </a:solidFill>
                </a:rPr>
                <a:t>1. Confidential Data Control</a:t>
              </a:r>
            </a:p>
            <a:p>
              <a:r>
                <a:rPr lang="en-US" sz="1200" dirty="0"/>
                <a:t>Prevent regulated/high-value data from being stored in the cloud</a:t>
              </a:r>
            </a:p>
          </p:txBody>
        </p:sp>
        <p:grpSp>
          <p:nvGrpSpPr>
            <p:cNvPr id="175" name="Group 174">
              <a:extLst>
                <a:ext uri="{FF2B5EF4-FFF2-40B4-BE49-F238E27FC236}">
                  <a16:creationId xmlns:a16="http://schemas.microsoft.com/office/drawing/2014/main" xmlns="" id="{810211EB-330A-704C-9DE2-B10E3803CE73}"/>
                </a:ext>
              </a:extLst>
            </p:cNvPr>
            <p:cNvGrpSpPr/>
            <p:nvPr/>
          </p:nvGrpSpPr>
          <p:grpSpPr>
            <a:xfrm>
              <a:off x="1641502" y="1028104"/>
              <a:ext cx="560081" cy="406796"/>
              <a:chOff x="3498850" y="1724025"/>
              <a:chExt cx="301625" cy="219075"/>
            </a:xfrm>
          </p:grpSpPr>
          <p:sp>
            <p:nvSpPr>
              <p:cNvPr id="176" name="Rectangle 38">
                <a:extLst>
                  <a:ext uri="{FF2B5EF4-FFF2-40B4-BE49-F238E27FC236}">
                    <a16:creationId xmlns:a16="http://schemas.microsoft.com/office/drawing/2014/main" xmlns="" id="{77ACD857-A987-2548-ACFE-39B8B18DCB36}"/>
                  </a:ext>
                </a:extLst>
              </p:cNvPr>
              <p:cNvSpPr>
                <a:spLocks noChangeArrowheads="1"/>
              </p:cNvSpPr>
              <p:nvPr/>
            </p:nvSpPr>
            <p:spPr bwMode="auto">
              <a:xfrm>
                <a:off x="3775075" y="1735138"/>
                <a:ext cx="11113" cy="111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7" name="Rectangle 39">
                <a:extLst>
                  <a:ext uri="{FF2B5EF4-FFF2-40B4-BE49-F238E27FC236}">
                    <a16:creationId xmlns:a16="http://schemas.microsoft.com/office/drawing/2014/main" xmlns="" id="{F0DB7DB4-8920-5B43-9BB4-6E376707CC60}"/>
                  </a:ext>
                </a:extLst>
              </p:cNvPr>
              <p:cNvSpPr>
                <a:spLocks noChangeArrowheads="1"/>
              </p:cNvSpPr>
              <p:nvPr/>
            </p:nvSpPr>
            <p:spPr bwMode="auto">
              <a:xfrm>
                <a:off x="3513138" y="1736725"/>
                <a:ext cx="100013" cy="63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8" name="Rectangle 40">
                <a:extLst>
                  <a:ext uri="{FF2B5EF4-FFF2-40B4-BE49-F238E27FC236}">
                    <a16:creationId xmlns:a16="http://schemas.microsoft.com/office/drawing/2014/main" xmlns="" id="{3DAAB48E-58B9-C745-9DCC-D4ED7BC59C61}"/>
                  </a:ext>
                </a:extLst>
              </p:cNvPr>
              <p:cNvSpPr>
                <a:spLocks noChangeArrowheads="1"/>
              </p:cNvSpPr>
              <p:nvPr/>
            </p:nvSpPr>
            <p:spPr bwMode="auto">
              <a:xfrm>
                <a:off x="3513138" y="1757363"/>
                <a:ext cx="273050" cy="1714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9" name="Rectangle 41">
                <a:extLst>
                  <a:ext uri="{FF2B5EF4-FFF2-40B4-BE49-F238E27FC236}">
                    <a16:creationId xmlns:a16="http://schemas.microsoft.com/office/drawing/2014/main" xmlns="" id="{694BDD60-4B4B-F648-A317-024D5C3687AA}"/>
                  </a:ext>
                </a:extLst>
              </p:cNvPr>
              <p:cNvSpPr>
                <a:spLocks noChangeArrowheads="1"/>
              </p:cNvSpPr>
              <p:nvPr/>
            </p:nvSpPr>
            <p:spPr bwMode="auto">
              <a:xfrm>
                <a:off x="3649663" y="1757363"/>
                <a:ext cx="136525" cy="171450"/>
              </a:xfrm>
              <a:prstGeom prst="rect">
                <a:avLst/>
              </a:prstGeom>
              <a:solidFill>
                <a:srgbClr val="DCDCD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0" name="Freeform 42">
                <a:extLst>
                  <a:ext uri="{FF2B5EF4-FFF2-40B4-BE49-F238E27FC236}">
                    <a16:creationId xmlns:a16="http://schemas.microsoft.com/office/drawing/2014/main" xmlns="" id="{1E811BBF-9670-0540-8EDA-C04689641513}"/>
                  </a:ext>
                </a:extLst>
              </p:cNvPr>
              <p:cNvSpPr>
                <a:spLocks noEditPoints="1"/>
              </p:cNvSpPr>
              <p:nvPr/>
            </p:nvSpPr>
            <p:spPr bwMode="auto">
              <a:xfrm>
                <a:off x="3498850" y="1724025"/>
                <a:ext cx="301625" cy="219075"/>
              </a:xfrm>
              <a:custGeom>
                <a:avLst/>
                <a:gdLst>
                  <a:gd name="T0" fmla="*/ 190 w 190"/>
                  <a:gd name="T1" fmla="*/ 12 h 138"/>
                  <a:gd name="T2" fmla="*/ 190 w 190"/>
                  <a:gd name="T3" fmla="*/ 12 h 138"/>
                  <a:gd name="T4" fmla="*/ 190 w 190"/>
                  <a:gd name="T5" fmla="*/ 0 h 138"/>
                  <a:gd name="T6" fmla="*/ 0 w 190"/>
                  <a:gd name="T7" fmla="*/ 0 h 138"/>
                  <a:gd name="T8" fmla="*/ 0 w 190"/>
                  <a:gd name="T9" fmla="*/ 12 h 138"/>
                  <a:gd name="T10" fmla="*/ 0 w 190"/>
                  <a:gd name="T11" fmla="*/ 12 h 138"/>
                  <a:gd name="T12" fmla="*/ 0 w 190"/>
                  <a:gd name="T13" fmla="*/ 138 h 138"/>
                  <a:gd name="T14" fmla="*/ 190 w 190"/>
                  <a:gd name="T15" fmla="*/ 138 h 138"/>
                  <a:gd name="T16" fmla="*/ 190 w 190"/>
                  <a:gd name="T17" fmla="*/ 12 h 138"/>
                  <a:gd name="T18" fmla="*/ 174 w 190"/>
                  <a:gd name="T19" fmla="*/ 7 h 138"/>
                  <a:gd name="T20" fmla="*/ 181 w 190"/>
                  <a:gd name="T21" fmla="*/ 7 h 138"/>
                  <a:gd name="T22" fmla="*/ 181 w 190"/>
                  <a:gd name="T23" fmla="*/ 14 h 138"/>
                  <a:gd name="T24" fmla="*/ 174 w 190"/>
                  <a:gd name="T25" fmla="*/ 14 h 138"/>
                  <a:gd name="T26" fmla="*/ 174 w 190"/>
                  <a:gd name="T27" fmla="*/ 7 h 138"/>
                  <a:gd name="T28" fmla="*/ 9 w 190"/>
                  <a:gd name="T29" fmla="*/ 8 h 138"/>
                  <a:gd name="T30" fmla="*/ 72 w 190"/>
                  <a:gd name="T31" fmla="*/ 8 h 138"/>
                  <a:gd name="T32" fmla="*/ 72 w 190"/>
                  <a:gd name="T33" fmla="*/ 12 h 138"/>
                  <a:gd name="T34" fmla="*/ 9 w 190"/>
                  <a:gd name="T35" fmla="*/ 12 h 138"/>
                  <a:gd name="T36" fmla="*/ 9 w 190"/>
                  <a:gd name="T37" fmla="*/ 8 h 138"/>
                  <a:gd name="T38" fmla="*/ 9 w 190"/>
                  <a:gd name="T39" fmla="*/ 129 h 138"/>
                  <a:gd name="T40" fmla="*/ 9 w 190"/>
                  <a:gd name="T41" fmla="*/ 21 h 138"/>
                  <a:gd name="T42" fmla="*/ 181 w 190"/>
                  <a:gd name="T43" fmla="*/ 21 h 138"/>
                  <a:gd name="T44" fmla="*/ 181 w 190"/>
                  <a:gd name="T45" fmla="*/ 129 h 138"/>
                  <a:gd name="T46" fmla="*/ 9 w 190"/>
                  <a:gd name="T47" fmla="*/ 129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0" h="138">
                    <a:moveTo>
                      <a:pt x="190" y="12"/>
                    </a:moveTo>
                    <a:lnTo>
                      <a:pt x="190" y="12"/>
                    </a:lnTo>
                    <a:lnTo>
                      <a:pt x="190" y="0"/>
                    </a:lnTo>
                    <a:lnTo>
                      <a:pt x="0" y="0"/>
                    </a:lnTo>
                    <a:lnTo>
                      <a:pt x="0" y="12"/>
                    </a:lnTo>
                    <a:lnTo>
                      <a:pt x="0" y="12"/>
                    </a:lnTo>
                    <a:lnTo>
                      <a:pt x="0" y="138"/>
                    </a:lnTo>
                    <a:lnTo>
                      <a:pt x="190" y="138"/>
                    </a:lnTo>
                    <a:lnTo>
                      <a:pt x="190" y="12"/>
                    </a:lnTo>
                    <a:close/>
                    <a:moveTo>
                      <a:pt x="174" y="7"/>
                    </a:moveTo>
                    <a:lnTo>
                      <a:pt x="181" y="7"/>
                    </a:lnTo>
                    <a:lnTo>
                      <a:pt x="181" y="14"/>
                    </a:lnTo>
                    <a:lnTo>
                      <a:pt x="174" y="14"/>
                    </a:lnTo>
                    <a:lnTo>
                      <a:pt x="174" y="7"/>
                    </a:lnTo>
                    <a:close/>
                    <a:moveTo>
                      <a:pt x="9" y="8"/>
                    </a:moveTo>
                    <a:lnTo>
                      <a:pt x="72" y="8"/>
                    </a:lnTo>
                    <a:lnTo>
                      <a:pt x="72" y="12"/>
                    </a:lnTo>
                    <a:lnTo>
                      <a:pt x="9" y="12"/>
                    </a:lnTo>
                    <a:lnTo>
                      <a:pt x="9" y="8"/>
                    </a:lnTo>
                    <a:close/>
                    <a:moveTo>
                      <a:pt x="9" y="129"/>
                    </a:moveTo>
                    <a:lnTo>
                      <a:pt x="9" y="21"/>
                    </a:lnTo>
                    <a:lnTo>
                      <a:pt x="181" y="21"/>
                    </a:lnTo>
                    <a:lnTo>
                      <a:pt x="181" y="129"/>
                    </a:lnTo>
                    <a:lnTo>
                      <a:pt x="9" y="129"/>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181" name="Group 180">
            <a:extLst>
              <a:ext uri="{FF2B5EF4-FFF2-40B4-BE49-F238E27FC236}">
                <a16:creationId xmlns:a16="http://schemas.microsoft.com/office/drawing/2014/main" xmlns="" id="{28DB8E8B-9C99-2247-A952-16296CC4B051}"/>
              </a:ext>
            </a:extLst>
          </p:cNvPr>
          <p:cNvGrpSpPr/>
          <p:nvPr/>
        </p:nvGrpSpPr>
        <p:grpSpPr>
          <a:xfrm>
            <a:off x="1616948" y="1744492"/>
            <a:ext cx="5777418" cy="462378"/>
            <a:chOff x="1616948" y="1744492"/>
            <a:chExt cx="5777418" cy="462378"/>
          </a:xfrm>
        </p:grpSpPr>
        <p:sp>
          <p:nvSpPr>
            <p:cNvPr id="182" name="TextBox 181">
              <a:extLst>
                <a:ext uri="{FF2B5EF4-FFF2-40B4-BE49-F238E27FC236}">
                  <a16:creationId xmlns:a16="http://schemas.microsoft.com/office/drawing/2014/main" xmlns="" id="{D0302AEE-CF3B-A048-A3EC-D90820E5728B}"/>
                </a:ext>
              </a:extLst>
            </p:cNvPr>
            <p:cNvSpPr txBox="1"/>
            <p:nvPr/>
          </p:nvSpPr>
          <p:spPr>
            <a:xfrm>
              <a:off x="2421731" y="1788294"/>
              <a:ext cx="4972635" cy="418576"/>
            </a:xfrm>
            <a:prstGeom prst="rect">
              <a:avLst/>
            </a:prstGeom>
            <a:noFill/>
          </p:spPr>
          <p:txBody>
            <a:bodyPr vert="horz" wrap="square" lIns="18288" tIns="0" rIns="18288" bIns="18288" rtlCol="0">
              <a:spAutoFit/>
            </a:bodyPr>
            <a:lstStyle>
              <a:defPPr>
                <a:defRPr lang="en-US"/>
              </a:defPPr>
              <a:lvl1pPr>
                <a:buSzPct val="100000"/>
                <a:defRPr sz="1000"/>
              </a:lvl1pPr>
            </a:lstStyle>
            <a:p>
              <a:r>
                <a:rPr lang="en-US" sz="1400" b="1" dirty="0">
                  <a:solidFill>
                    <a:schemeClr val="bg2"/>
                  </a:solidFill>
                </a:rPr>
                <a:t>2. Real-time Data Guard</a:t>
              </a:r>
            </a:p>
            <a:p>
              <a:r>
                <a:rPr lang="en-US" sz="1200" dirty="0"/>
                <a:t>Prevent unauthorized/sensitive data from being shared externally</a:t>
              </a:r>
            </a:p>
          </p:txBody>
        </p:sp>
        <p:grpSp>
          <p:nvGrpSpPr>
            <p:cNvPr id="183" name="Group 182">
              <a:extLst>
                <a:ext uri="{FF2B5EF4-FFF2-40B4-BE49-F238E27FC236}">
                  <a16:creationId xmlns:a16="http://schemas.microsoft.com/office/drawing/2014/main" xmlns="" id="{3438DD3B-4B2F-7447-9BEB-BE3C6972EEFA}"/>
                </a:ext>
              </a:extLst>
            </p:cNvPr>
            <p:cNvGrpSpPr/>
            <p:nvPr/>
          </p:nvGrpSpPr>
          <p:grpSpPr>
            <a:xfrm>
              <a:off x="1616948" y="1744492"/>
              <a:ext cx="596969" cy="437607"/>
              <a:chOff x="1820659" y="1667526"/>
              <a:chExt cx="374650" cy="274637"/>
            </a:xfrm>
          </p:grpSpPr>
          <p:sp>
            <p:nvSpPr>
              <p:cNvPr id="184" name="Freeform 476">
                <a:extLst>
                  <a:ext uri="{FF2B5EF4-FFF2-40B4-BE49-F238E27FC236}">
                    <a16:creationId xmlns:a16="http://schemas.microsoft.com/office/drawing/2014/main" xmlns="" id="{DB4021EA-7066-D34F-A05F-DA5B89205AF8}"/>
                  </a:ext>
                </a:extLst>
              </p:cNvPr>
              <p:cNvSpPr>
                <a:spLocks noChangeArrowheads="1"/>
              </p:cNvSpPr>
              <p:nvPr/>
            </p:nvSpPr>
            <p:spPr bwMode="auto">
              <a:xfrm>
                <a:off x="1830184" y="1675463"/>
                <a:ext cx="357187" cy="257175"/>
              </a:xfrm>
              <a:custGeom>
                <a:avLst/>
                <a:gdLst>
                  <a:gd name="T0" fmla="*/ 409 w 992"/>
                  <a:gd name="T1" fmla="*/ 101 h 714"/>
                  <a:gd name="T2" fmla="*/ 310 w 992"/>
                  <a:gd name="T3" fmla="*/ 0 h 714"/>
                  <a:gd name="T4" fmla="*/ 0 w 992"/>
                  <a:gd name="T5" fmla="*/ 0 h 714"/>
                  <a:gd name="T6" fmla="*/ 0 w 992"/>
                  <a:gd name="T7" fmla="*/ 101 h 714"/>
                  <a:gd name="T8" fmla="*/ 0 w 992"/>
                  <a:gd name="T9" fmla="*/ 713 h 714"/>
                  <a:gd name="T10" fmla="*/ 991 w 992"/>
                  <a:gd name="T11" fmla="*/ 713 h 714"/>
                  <a:gd name="T12" fmla="*/ 991 w 992"/>
                  <a:gd name="T13" fmla="*/ 101 h 714"/>
                  <a:gd name="T14" fmla="*/ 409 w 992"/>
                  <a:gd name="T15" fmla="*/ 101 h 7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92" h="714">
                    <a:moveTo>
                      <a:pt x="409" y="101"/>
                    </a:moveTo>
                    <a:lnTo>
                      <a:pt x="310" y="0"/>
                    </a:lnTo>
                    <a:lnTo>
                      <a:pt x="0" y="0"/>
                    </a:lnTo>
                    <a:lnTo>
                      <a:pt x="0" y="101"/>
                    </a:lnTo>
                    <a:lnTo>
                      <a:pt x="0" y="713"/>
                    </a:lnTo>
                    <a:lnTo>
                      <a:pt x="991" y="713"/>
                    </a:lnTo>
                    <a:lnTo>
                      <a:pt x="991" y="101"/>
                    </a:lnTo>
                    <a:lnTo>
                      <a:pt x="409" y="101"/>
                    </a:lnTo>
                  </a:path>
                </a:pathLst>
              </a:custGeom>
              <a:solidFill>
                <a:srgbClr val="FFFF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85" name="Freeform 477">
                <a:extLst>
                  <a:ext uri="{FF2B5EF4-FFF2-40B4-BE49-F238E27FC236}">
                    <a16:creationId xmlns:a16="http://schemas.microsoft.com/office/drawing/2014/main" xmlns="" id="{BCF13FE6-3627-6E43-B05C-484A093FEC9F}"/>
                  </a:ext>
                </a:extLst>
              </p:cNvPr>
              <p:cNvSpPr>
                <a:spLocks noChangeArrowheads="1"/>
              </p:cNvSpPr>
              <p:nvPr/>
            </p:nvSpPr>
            <p:spPr bwMode="auto">
              <a:xfrm>
                <a:off x="1830184" y="1675463"/>
                <a:ext cx="357187" cy="257175"/>
              </a:xfrm>
              <a:custGeom>
                <a:avLst/>
                <a:gdLst>
                  <a:gd name="T0" fmla="*/ 409 w 992"/>
                  <a:gd name="T1" fmla="*/ 101 h 714"/>
                  <a:gd name="T2" fmla="*/ 310 w 992"/>
                  <a:gd name="T3" fmla="*/ 0 h 714"/>
                  <a:gd name="T4" fmla="*/ 0 w 992"/>
                  <a:gd name="T5" fmla="*/ 0 h 714"/>
                  <a:gd name="T6" fmla="*/ 0 w 992"/>
                  <a:gd name="T7" fmla="*/ 101 h 714"/>
                  <a:gd name="T8" fmla="*/ 0 w 992"/>
                  <a:gd name="T9" fmla="*/ 713 h 714"/>
                  <a:gd name="T10" fmla="*/ 991 w 992"/>
                  <a:gd name="T11" fmla="*/ 713 h 714"/>
                  <a:gd name="T12" fmla="*/ 991 w 992"/>
                  <a:gd name="T13" fmla="*/ 101 h 714"/>
                  <a:gd name="T14" fmla="*/ 409 w 992"/>
                  <a:gd name="T15" fmla="*/ 101 h 7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92" h="714">
                    <a:moveTo>
                      <a:pt x="409" y="101"/>
                    </a:moveTo>
                    <a:lnTo>
                      <a:pt x="310" y="0"/>
                    </a:lnTo>
                    <a:lnTo>
                      <a:pt x="0" y="0"/>
                    </a:lnTo>
                    <a:lnTo>
                      <a:pt x="0" y="101"/>
                    </a:lnTo>
                    <a:lnTo>
                      <a:pt x="0" y="713"/>
                    </a:lnTo>
                    <a:lnTo>
                      <a:pt x="991" y="713"/>
                    </a:lnTo>
                    <a:lnTo>
                      <a:pt x="991" y="101"/>
                    </a:lnTo>
                    <a:lnTo>
                      <a:pt x="409" y="101"/>
                    </a:lnTo>
                  </a:path>
                </a:pathLst>
              </a:custGeom>
              <a:solidFill>
                <a:srgbClr val="FFFF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86" name="Freeform 478">
                <a:extLst>
                  <a:ext uri="{FF2B5EF4-FFF2-40B4-BE49-F238E27FC236}">
                    <a16:creationId xmlns:a16="http://schemas.microsoft.com/office/drawing/2014/main" xmlns="" id="{E28069CD-83DF-1749-842C-49D4D0D2440E}"/>
                  </a:ext>
                </a:extLst>
              </p:cNvPr>
              <p:cNvSpPr>
                <a:spLocks noChangeArrowheads="1"/>
              </p:cNvSpPr>
              <p:nvPr/>
            </p:nvSpPr>
            <p:spPr bwMode="auto">
              <a:xfrm>
                <a:off x="2007984" y="1711976"/>
                <a:ext cx="179387" cy="220662"/>
              </a:xfrm>
              <a:custGeom>
                <a:avLst/>
                <a:gdLst>
                  <a:gd name="T0" fmla="*/ 496 w 497"/>
                  <a:gd name="T1" fmla="*/ 0 h 613"/>
                  <a:gd name="T2" fmla="*/ 0 w 497"/>
                  <a:gd name="T3" fmla="*/ 0 h 613"/>
                  <a:gd name="T4" fmla="*/ 0 w 497"/>
                  <a:gd name="T5" fmla="*/ 612 h 613"/>
                  <a:gd name="T6" fmla="*/ 496 w 497"/>
                  <a:gd name="T7" fmla="*/ 612 h 613"/>
                  <a:gd name="T8" fmla="*/ 496 w 497"/>
                  <a:gd name="T9" fmla="*/ 0 h 613"/>
                </a:gdLst>
                <a:ahLst/>
                <a:cxnLst>
                  <a:cxn ang="0">
                    <a:pos x="T0" y="T1"/>
                  </a:cxn>
                  <a:cxn ang="0">
                    <a:pos x="T2" y="T3"/>
                  </a:cxn>
                  <a:cxn ang="0">
                    <a:pos x="T4" y="T5"/>
                  </a:cxn>
                  <a:cxn ang="0">
                    <a:pos x="T6" y="T7"/>
                  </a:cxn>
                  <a:cxn ang="0">
                    <a:pos x="T8" y="T9"/>
                  </a:cxn>
                </a:cxnLst>
                <a:rect l="0" t="0" r="r" b="b"/>
                <a:pathLst>
                  <a:path w="497" h="613">
                    <a:moveTo>
                      <a:pt x="496" y="0"/>
                    </a:moveTo>
                    <a:lnTo>
                      <a:pt x="0" y="0"/>
                    </a:lnTo>
                    <a:lnTo>
                      <a:pt x="0" y="612"/>
                    </a:lnTo>
                    <a:lnTo>
                      <a:pt x="496" y="612"/>
                    </a:lnTo>
                    <a:lnTo>
                      <a:pt x="496" y="0"/>
                    </a:lnTo>
                  </a:path>
                </a:pathLst>
              </a:custGeom>
              <a:solidFill>
                <a:srgbClr val="D9D9D9"/>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87" name="Freeform 479">
                <a:extLst>
                  <a:ext uri="{FF2B5EF4-FFF2-40B4-BE49-F238E27FC236}">
                    <a16:creationId xmlns:a16="http://schemas.microsoft.com/office/drawing/2014/main" xmlns="" id="{3543B696-3E3F-AF48-A501-70827D81FFF7}"/>
                  </a:ext>
                </a:extLst>
              </p:cNvPr>
              <p:cNvSpPr>
                <a:spLocks noChangeArrowheads="1"/>
              </p:cNvSpPr>
              <p:nvPr/>
            </p:nvSpPr>
            <p:spPr bwMode="auto">
              <a:xfrm>
                <a:off x="2007984" y="1711976"/>
                <a:ext cx="179387" cy="220662"/>
              </a:xfrm>
              <a:custGeom>
                <a:avLst/>
                <a:gdLst>
                  <a:gd name="T0" fmla="*/ 496 w 497"/>
                  <a:gd name="T1" fmla="*/ 0 h 613"/>
                  <a:gd name="T2" fmla="*/ 0 w 497"/>
                  <a:gd name="T3" fmla="*/ 0 h 613"/>
                  <a:gd name="T4" fmla="*/ 0 w 497"/>
                  <a:gd name="T5" fmla="*/ 612 h 613"/>
                  <a:gd name="T6" fmla="*/ 496 w 497"/>
                  <a:gd name="T7" fmla="*/ 612 h 613"/>
                  <a:gd name="T8" fmla="*/ 496 w 497"/>
                  <a:gd name="T9" fmla="*/ 0 h 613"/>
                </a:gdLst>
                <a:ahLst/>
                <a:cxnLst>
                  <a:cxn ang="0">
                    <a:pos x="T0" y="T1"/>
                  </a:cxn>
                  <a:cxn ang="0">
                    <a:pos x="T2" y="T3"/>
                  </a:cxn>
                  <a:cxn ang="0">
                    <a:pos x="T4" y="T5"/>
                  </a:cxn>
                  <a:cxn ang="0">
                    <a:pos x="T6" y="T7"/>
                  </a:cxn>
                  <a:cxn ang="0">
                    <a:pos x="T8" y="T9"/>
                  </a:cxn>
                </a:cxnLst>
                <a:rect l="0" t="0" r="r" b="b"/>
                <a:pathLst>
                  <a:path w="497" h="613">
                    <a:moveTo>
                      <a:pt x="496" y="0"/>
                    </a:moveTo>
                    <a:lnTo>
                      <a:pt x="0" y="0"/>
                    </a:lnTo>
                    <a:lnTo>
                      <a:pt x="0" y="612"/>
                    </a:lnTo>
                    <a:lnTo>
                      <a:pt x="496" y="612"/>
                    </a:lnTo>
                    <a:lnTo>
                      <a:pt x="496" y="0"/>
                    </a:lnTo>
                  </a:path>
                </a:pathLst>
              </a:custGeom>
              <a:solidFill>
                <a:srgbClr val="D9D9D9"/>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88" name="Freeform 480">
                <a:extLst>
                  <a:ext uri="{FF2B5EF4-FFF2-40B4-BE49-F238E27FC236}">
                    <a16:creationId xmlns:a16="http://schemas.microsoft.com/office/drawing/2014/main" xmlns="" id="{50C303CA-EC46-0941-AD69-23C6296825B9}"/>
                  </a:ext>
                </a:extLst>
              </p:cNvPr>
              <p:cNvSpPr>
                <a:spLocks noChangeArrowheads="1"/>
              </p:cNvSpPr>
              <p:nvPr/>
            </p:nvSpPr>
            <p:spPr bwMode="auto">
              <a:xfrm>
                <a:off x="1820659" y="1667526"/>
                <a:ext cx="374650" cy="274637"/>
              </a:xfrm>
              <a:custGeom>
                <a:avLst/>
                <a:gdLst>
                  <a:gd name="T0" fmla="*/ 446 w 1042"/>
                  <a:gd name="T1" fmla="*/ 102 h 763"/>
                  <a:gd name="T2" fmla="*/ 343 w 1042"/>
                  <a:gd name="T3" fmla="*/ 0 h 763"/>
                  <a:gd name="T4" fmla="*/ 0 w 1042"/>
                  <a:gd name="T5" fmla="*/ 0 h 763"/>
                  <a:gd name="T6" fmla="*/ 0 w 1042"/>
                  <a:gd name="T7" fmla="*/ 762 h 763"/>
                  <a:gd name="T8" fmla="*/ 1041 w 1042"/>
                  <a:gd name="T9" fmla="*/ 762 h 763"/>
                  <a:gd name="T10" fmla="*/ 1041 w 1042"/>
                  <a:gd name="T11" fmla="*/ 102 h 763"/>
                  <a:gd name="T12" fmla="*/ 446 w 1042"/>
                  <a:gd name="T13" fmla="*/ 102 h 763"/>
                  <a:gd name="T14" fmla="*/ 991 w 1042"/>
                  <a:gd name="T15" fmla="*/ 713 h 763"/>
                  <a:gd name="T16" fmla="*/ 50 w 1042"/>
                  <a:gd name="T17" fmla="*/ 713 h 763"/>
                  <a:gd name="T18" fmla="*/ 50 w 1042"/>
                  <a:gd name="T19" fmla="*/ 49 h 763"/>
                  <a:gd name="T20" fmla="*/ 322 w 1042"/>
                  <a:gd name="T21" fmla="*/ 49 h 763"/>
                  <a:gd name="T22" fmla="*/ 426 w 1042"/>
                  <a:gd name="T23" fmla="*/ 151 h 763"/>
                  <a:gd name="T24" fmla="*/ 991 w 1042"/>
                  <a:gd name="T25" fmla="*/ 151 h 763"/>
                  <a:gd name="T26" fmla="*/ 991 w 1042"/>
                  <a:gd name="T27" fmla="*/ 713 h 7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42" h="763">
                    <a:moveTo>
                      <a:pt x="446" y="102"/>
                    </a:moveTo>
                    <a:lnTo>
                      <a:pt x="343" y="0"/>
                    </a:lnTo>
                    <a:lnTo>
                      <a:pt x="0" y="0"/>
                    </a:lnTo>
                    <a:lnTo>
                      <a:pt x="0" y="762"/>
                    </a:lnTo>
                    <a:lnTo>
                      <a:pt x="1041" y="762"/>
                    </a:lnTo>
                    <a:lnTo>
                      <a:pt x="1041" y="102"/>
                    </a:lnTo>
                    <a:lnTo>
                      <a:pt x="446" y="102"/>
                    </a:lnTo>
                    <a:close/>
                    <a:moveTo>
                      <a:pt x="991" y="713"/>
                    </a:moveTo>
                    <a:lnTo>
                      <a:pt x="50" y="713"/>
                    </a:lnTo>
                    <a:lnTo>
                      <a:pt x="50" y="49"/>
                    </a:lnTo>
                    <a:lnTo>
                      <a:pt x="322" y="49"/>
                    </a:lnTo>
                    <a:lnTo>
                      <a:pt x="426" y="151"/>
                    </a:lnTo>
                    <a:lnTo>
                      <a:pt x="991" y="151"/>
                    </a:lnTo>
                    <a:lnTo>
                      <a:pt x="991" y="713"/>
                    </a:lnTo>
                    <a:close/>
                  </a:path>
                </a:pathLst>
              </a:custGeom>
              <a:solidFill>
                <a:schemeClr val="bg2"/>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89" name="Freeform 481">
                <a:extLst>
                  <a:ext uri="{FF2B5EF4-FFF2-40B4-BE49-F238E27FC236}">
                    <a16:creationId xmlns:a16="http://schemas.microsoft.com/office/drawing/2014/main" xmlns="" id="{8FE194E8-9C34-F24F-871B-FB03D4C4A314}"/>
                  </a:ext>
                </a:extLst>
              </p:cNvPr>
              <p:cNvSpPr>
                <a:spLocks noChangeArrowheads="1"/>
              </p:cNvSpPr>
              <p:nvPr/>
            </p:nvSpPr>
            <p:spPr bwMode="auto">
              <a:xfrm>
                <a:off x="1936546" y="1748488"/>
                <a:ext cx="142875" cy="150813"/>
              </a:xfrm>
              <a:custGeom>
                <a:avLst/>
                <a:gdLst>
                  <a:gd name="T0" fmla="*/ 70 w 398"/>
                  <a:gd name="T1" fmla="*/ 139 h 417"/>
                  <a:gd name="T2" fmla="*/ 70 w 398"/>
                  <a:gd name="T3" fmla="*/ 139 h 417"/>
                  <a:gd name="T4" fmla="*/ 0 w 398"/>
                  <a:gd name="T5" fmla="*/ 208 h 417"/>
                  <a:gd name="T6" fmla="*/ 70 w 398"/>
                  <a:gd name="T7" fmla="*/ 277 h 417"/>
                  <a:gd name="T8" fmla="*/ 120 w 398"/>
                  <a:gd name="T9" fmla="*/ 257 h 417"/>
                  <a:gd name="T10" fmla="*/ 256 w 398"/>
                  <a:gd name="T11" fmla="*/ 334 h 417"/>
                  <a:gd name="T12" fmla="*/ 256 w 398"/>
                  <a:gd name="T13" fmla="*/ 346 h 417"/>
                  <a:gd name="T14" fmla="*/ 327 w 398"/>
                  <a:gd name="T15" fmla="*/ 416 h 417"/>
                  <a:gd name="T16" fmla="*/ 397 w 398"/>
                  <a:gd name="T17" fmla="*/ 346 h 417"/>
                  <a:gd name="T18" fmla="*/ 327 w 398"/>
                  <a:gd name="T19" fmla="*/ 277 h 417"/>
                  <a:gd name="T20" fmla="*/ 281 w 398"/>
                  <a:gd name="T21" fmla="*/ 294 h 417"/>
                  <a:gd name="T22" fmla="*/ 137 w 398"/>
                  <a:gd name="T23" fmla="*/ 212 h 417"/>
                  <a:gd name="T24" fmla="*/ 141 w 398"/>
                  <a:gd name="T25" fmla="*/ 208 h 417"/>
                  <a:gd name="T26" fmla="*/ 137 w 398"/>
                  <a:gd name="T27" fmla="*/ 204 h 417"/>
                  <a:gd name="T28" fmla="*/ 281 w 398"/>
                  <a:gd name="T29" fmla="*/ 122 h 417"/>
                  <a:gd name="T30" fmla="*/ 327 w 398"/>
                  <a:gd name="T31" fmla="*/ 139 h 417"/>
                  <a:gd name="T32" fmla="*/ 397 w 398"/>
                  <a:gd name="T33" fmla="*/ 69 h 417"/>
                  <a:gd name="T34" fmla="*/ 327 w 398"/>
                  <a:gd name="T35" fmla="*/ 0 h 417"/>
                  <a:gd name="T36" fmla="*/ 256 w 398"/>
                  <a:gd name="T37" fmla="*/ 69 h 417"/>
                  <a:gd name="T38" fmla="*/ 256 w 398"/>
                  <a:gd name="T39" fmla="*/ 78 h 417"/>
                  <a:gd name="T40" fmla="*/ 120 w 398"/>
                  <a:gd name="T41" fmla="*/ 159 h 417"/>
                  <a:gd name="T42" fmla="*/ 70 w 398"/>
                  <a:gd name="T43" fmla="*/ 139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98" h="417">
                    <a:moveTo>
                      <a:pt x="70" y="139"/>
                    </a:moveTo>
                    <a:lnTo>
                      <a:pt x="70" y="139"/>
                    </a:lnTo>
                    <a:cubicBezTo>
                      <a:pt x="29" y="139"/>
                      <a:pt x="0" y="171"/>
                      <a:pt x="0" y="208"/>
                    </a:cubicBezTo>
                    <a:cubicBezTo>
                      <a:pt x="0" y="245"/>
                      <a:pt x="29" y="277"/>
                      <a:pt x="70" y="277"/>
                    </a:cubicBezTo>
                    <a:cubicBezTo>
                      <a:pt x="87" y="277"/>
                      <a:pt x="108" y="269"/>
                      <a:pt x="120" y="257"/>
                    </a:cubicBezTo>
                    <a:cubicBezTo>
                      <a:pt x="256" y="334"/>
                      <a:pt x="256" y="334"/>
                      <a:pt x="256" y="334"/>
                    </a:cubicBezTo>
                    <a:cubicBezTo>
                      <a:pt x="256" y="338"/>
                      <a:pt x="256" y="342"/>
                      <a:pt x="256" y="346"/>
                    </a:cubicBezTo>
                    <a:cubicBezTo>
                      <a:pt x="256" y="383"/>
                      <a:pt x="289" y="416"/>
                      <a:pt x="327" y="416"/>
                    </a:cubicBezTo>
                    <a:cubicBezTo>
                      <a:pt x="364" y="416"/>
                      <a:pt x="397" y="383"/>
                      <a:pt x="397" y="346"/>
                    </a:cubicBezTo>
                    <a:cubicBezTo>
                      <a:pt x="397" y="310"/>
                      <a:pt x="364" y="277"/>
                      <a:pt x="327" y="277"/>
                    </a:cubicBezTo>
                    <a:cubicBezTo>
                      <a:pt x="310" y="277"/>
                      <a:pt x="293" y="285"/>
                      <a:pt x="281" y="294"/>
                    </a:cubicBezTo>
                    <a:cubicBezTo>
                      <a:pt x="137" y="212"/>
                      <a:pt x="137" y="212"/>
                      <a:pt x="137" y="212"/>
                    </a:cubicBezTo>
                    <a:lnTo>
                      <a:pt x="141" y="208"/>
                    </a:lnTo>
                    <a:cubicBezTo>
                      <a:pt x="141" y="204"/>
                      <a:pt x="137" y="204"/>
                      <a:pt x="137" y="204"/>
                    </a:cubicBezTo>
                    <a:cubicBezTo>
                      <a:pt x="281" y="122"/>
                      <a:pt x="281" y="122"/>
                      <a:pt x="281" y="122"/>
                    </a:cubicBezTo>
                    <a:cubicBezTo>
                      <a:pt x="293" y="131"/>
                      <a:pt x="310" y="139"/>
                      <a:pt x="327" y="139"/>
                    </a:cubicBezTo>
                    <a:cubicBezTo>
                      <a:pt x="364" y="139"/>
                      <a:pt x="397" y="106"/>
                      <a:pt x="397" y="69"/>
                    </a:cubicBezTo>
                    <a:cubicBezTo>
                      <a:pt x="397" y="29"/>
                      <a:pt x="364" y="0"/>
                      <a:pt x="327" y="0"/>
                    </a:cubicBezTo>
                    <a:cubicBezTo>
                      <a:pt x="289" y="0"/>
                      <a:pt x="256" y="29"/>
                      <a:pt x="256" y="69"/>
                    </a:cubicBezTo>
                    <a:cubicBezTo>
                      <a:pt x="256" y="74"/>
                      <a:pt x="256" y="78"/>
                      <a:pt x="256" y="78"/>
                    </a:cubicBezTo>
                    <a:cubicBezTo>
                      <a:pt x="120" y="159"/>
                      <a:pt x="120" y="159"/>
                      <a:pt x="120" y="159"/>
                    </a:cubicBezTo>
                    <a:cubicBezTo>
                      <a:pt x="108" y="147"/>
                      <a:pt x="87" y="139"/>
                      <a:pt x="70" y="139"/>
                    </a:cubicBezTo>
                  </a:path>
                </a:pathLst>
              </a:custGeom>
              <a:solidFill>
                <a:schemeClr val="bg2"/>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grpSp>
      </p:grpSp>
      <p:grpSp>
        <p:nvGrpSpPr>
          <p:cNvPr id="190" name="Group 189">
            <a:extLst>
              <a:ext uri="{FF2B5EF4-FFF2-40B4-BE49-F238E27FC236}">
                <a16:creationId xmlns:a16="http://schemas.microsoft.com/office/drawing/2014/main" xmlns="" id="{B686DC32-3A6B-6342-85AD-F3C03AE3997A}"/>
              </a:ext>
            </a:extLst>
          </p:cNvPr>
          <p:cNvGrpSpPr/>
          <p:nvPr/>
        </p:nvGrpSpPr>
        <p:grpSpPr>
          <a:xfrm>
            <a:off x="1608481" y="3870871"/>
            <a:ext cx="6192285" cy="534958"/>
            <a:chOff x="1608481" y="3870871"/>
            <a:chExt cx="6192285" cy="534958"/>
          </a:xfrm>
        </p:grpSpPr>
        <p:sp>
          <p:nvSpPr>
            <p:cNvPr id="191" name="TextBox 190">
              <a:extLst>
                <a:ext uri="{FF2B5EF4-FFF2-40B4-BE49-F238E27FC236}">
                  <a16:creationId xmlns:a16="http://schemas.microsoft.com/office/drawing/2014/main" xmlns="" id="{C739A77D-3473-7D40-927A-CD9CE88A4059}"/>
                </a:ext>
              </a:extLst>
            </p:cNvPr>
            <p:cNvSpPr txBox="1"/>
            <p:nvPr/>
          </p:nvSpPr>
          <p:spPr>
            <a:xfrm>
              <a:off x="2420713" y="3971371"/>
              <a:ext cx="5380053" cy="418576"/>
            </a:xfrm>
            <a:prstGeom prst="rect">
              <a:avLst/>
            </a:prstGeom>
            <a:noFill/>
          </p:spPr>
          <p:txBody>
            <a:bodyPr vert="horz" wrap="square" lIns="18288" tIns="0" rIns="18288" bIns="18288" rtlCol="0">
              <a:spAutoFit/>
            </a:bodyPr>
            <a:lstStyle>
              <a:defPPr>
                <a:defRPr lang="en-US"/>
              </a:defPPr>
              <a:lvl1pPr>
                <a:buSzPct val="100000"/>
                <a:defRPr sz="1000"/>
              </a:lvl1pPr>
            </a:lstStyle>
            <a:p>
              <a:r>
                <a:rPr lang="en-US" sz="1400" b="1" dirty="0">
                  <a:solidFill>
                    <a:schemeClr val="bg2"/>
                  </a:solidFill>
                </a:rPr>
                <a:t>5. Activity Monitoring and Forensics</a:t>
              </a:r>
            </a:p>
            <a:p>
              <a:r>
                <a:rPr lang="en-US" sz="1200" dirty="0"/>
                <a:t>Capture and categorize an audit trail of activity for forensic investigations</a:t>
              </a:r>
            </a:p>
          </p:txBody>
        </p:sp>
        <p:grpSp>
          <p:nvGrpSpPr>
            <p:cNvPr id="192" name="Group 191">
              <a:extLst>
                <a:ext uri="{FF2B5EF4-FFF2-40B4-BE49-F238E27FC236}">
                  <a16:creationId xmlns:a16="http://schemas.microsoft.com/office/drawing/2014/main" xmlns="" id="{75729B3A-67E5-B64A-9F40-7C1DAA0E7243}"/>
                </a:ext>
              </a:extLst>
            </p:cNvPr>
            <p:cNvGrpSpPr/>
            <p:nvPr/>
          </p:nvGrpSpPr>
          <p:grpSpPr>
            <a:xfrm>
              <a:off x="1608481" y="3870871"/>
              <a:ext cx="632484" cy="534958"/>
              <a:chOff x="6296037" y="4641144"/>
              <a:chExt cx="816282" cy="690416"/>
            </a:xfrm>
          </p:grpSpPr>
          <p:sp>
            <p:nvSpPr>
              <p:cNvPr id="193" name="Freeform 4058">
                <a:extLst>
                  <a:ext uri="{FF2B5EF4-FFF2-40B4-BE49-F238E27FC236}">
                    <a16:creationId xmlns:a16="http://schemas.microsoft.com/office/drawing/2014/main" xmlns="" id="{006EE6FF-E43F-C949-850D-04D071F367A1}"/>
                  </a:ext>
                </a:extLst>
              </p:cNvPr>
              <p:cNvSpPr>
                <a:spLocks noEditPoints="1"/>
              </p:cNvSpPr>
              <p:nvPr/>
            </p:nvSpPr>
            <p:spPr bwMode="auto">
              <a:xfrm>
                <a:off x="6701402" y="4688035"/>
                <a:ext cx="280115" cy="608973"/>
              </a:xfrm>
              <a:custGeom>
                <a:avLst/>
                <a:gdLst>
                  <a:gd name="T0" fmla="*/ 15 w 454"/>
                  <a:gd name="T1" fmla="*/ 5 h 987"/>
                  <a:gd name="T2" fmla="*/ 5 w 454"/>
                  <a:gd name="T3" fmla="*/ 0 h 987"/>
                  <a:gd name="T4" fmla="*/ 0 w 454"/>
                  <a:gd name="T5" fmla="*/ 0 h 987"/>
                  <a:gd name="T6" fmla="*/ 0 w 454"/>
                  <a:gd name="T7" fmla="*/ 461 h 987"/>
                  <a:gd name="T8" fmla="*/ 80 w 454"/>
                  <a:gd name="T9" fmla="*/ 461 h 987"/>
                  <a:gd name="T10" fmla="*/ 80 w 454"/>
                  <a:gd name="T11" fmla="*/ 537 h 987"/>
                  <a:gd name="T12" fmla="*/ 80 w 454"/>
                  <a:gd name="T13" fmla="*/ 607 h 987"/>
                  <a:gd name="T14" fmla="*/ 0 w 454"/>
                  <a:gd name="T15" fmla="*/ 607 h 987"/>
                  <a:gd name="T16" fmla="*/ 0 w 454"/>
                  <a:gd name="T17" fmla="*/ 668 h 987"/>
                  <a:gd name="T18" fmla="*/ 70 w 454"/>
                  <a:gd name="T19" fmla="*/ 668 h 987"/>
                  <a:gd name="T20" fmla="*/ 70 w 454"/>
                  <a:gd name="T21" fmla="*/ 810 h 987"/>
                  <a:gd name="T22" fmla="*/ 0 w 454"/>
                  <a:gd name="T23" fmla="*/ 810 h 987"/>
                  <a:gd name="T24" fmla="*/ 0 w 454"/>
                  <a:gd name="T25" fmla="*/ 987 h 987"/>
                  <a:gd name="T26" fmla="*/ 15 w 454"/>
                  <a:gd name="T27" fmla="*/ 987 h 987"/>
                  <a:gd name="T28" fmla="*/ 454 w 454"/>
                  <a:gd name="T29" fmla="*/ 987 h 987"/>
                  <a:gd name="T30" fmla="*/ 454 w 454"/>
                  <a:gd name="T31" fmla="*/ 537 h 987"/>
                  <a:gd name="T32" fmla="*/ 454 w 454"/>
                  <a:gd name="T33" fmla="*/ 334 h 987"/>
                  <a:gd name="T34" fmla="*/ 15 w 454"/>
                  <a:gd name="T35" fmla="*/ 5 h 987"/>
                  <a:gd name="T36" fmla="*/ 328 w 454"/>
                  <a:gd name="T37" fmla="*/ 810 h 987"/>
                  <a:gd name="T38" fmla="*/ 181 w 454"/>
                  <a:gd name="T39" fmla="*/ 810 h 987"/>
                  <a:gd name="T40" fmla="*/ 181 w 454"/>
                  <a:gd name="T41" fmla="*/ 668 h 987"/>
                  <a:gd name="T42" fmla="*/ 328 w 454"/>
                  <a:gd name="T43" fmla="*/ 668 h 987"/>
                  <a:gd name="T44" fmla="*/ 328 w 454"/>
                  <a:gd name="T45" fmla="*/ 810 h 987"/>
                  <a:gd name="T46" fmla="*/ 328 w 454"/>
                  <a:gd name="T47" fmla="*/ 607 h 987"/>
                  <a:gd name="T48" fmla="*/ 181 w 454"/>
                  <a:gd name="T49" fmla="*/ 607 h 987"/>
                  <a:gd name="T50" fmla="*/ 181 w 454"/>
                  <a:gd name="T51" fmla="*/ 537 h 987"/>
                  <a:gd name="T52" fmla="*/ 181 w 454"/>
                  <a:gd name="T53" fmla="*/ 461 h 987"/>
                  <a:gd name="T54" fmla="*/ 328 w 454"/>
                  <a:gd name="T55" fmla="*/ 461 h 987"/>
                  <a:gd name="T56" fmla="*/ 328 w 454"/>
                  <a:gd name="T57" fmla="*/ 537 h 987"/>
                  <a:gd name="T58" fmla="*/ 328 w 454"/>
                  <a:gd name="T59" fmla="*/ 607 h 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54" h="987">
                    <a:moveTo>
                      <a:pt x="15" y="5"/>
                    </a:moveTo>
                    <a:lnTo>
                      <a:pt x="5" y="0"/>
                    </a:lnTo>
                    <a:lnTo>
                      <a:pt x="0" y="0"/>
                    </a:lnTo>
                    <a:lnTo>
                      <a:pt x="0" y="461"/>
                    </a:lnTo>
                    <a:lnTo>
                      <a:pt x="80" y="461"/>
                    </a:lnTo>
                    <a:lnTo>
                      <a:pt x="80" y="537"/>
                    </a:lnTo>
                    <a:lnTo>
                      <a:pt x="80" y="607"/>
                    </a:lnTo>
                    <a:lnTo>
                      <a:pt x="0" y="607"/>
                    </a:lnTo>
                    <a:lnTo>
                      <a:pt x="0" y="668"/>
                    </a:lnTo>
                    <a:lnTo>
                      <a:pt x="70" y="668"/>
                    </a:lnTo>
                    <a:lnTo>
                      <a:pt x="70" y="810"/>
                    </a:lnTo>
                    <a:lnTo>
                      <a:pt x="0" y="810"/>
                    </a:lnTo>
                    <a:lnTo>
                      <a:pt x="0" y="987"/>
                    </a:lnTo>
                    <a:lnTo>
                      <a:pt x="15" y="987"/>
                    </a:lnTo>
                    <a:lnTo>
                      <a:pt x="454" y="987"/>
                    </a:lnTo>
                    <a:lnTo>
                      <a:pt x="454" y="537"/>
                    </a:lnTo>
                    <a:lnTo>
                      <a:pt x="454" y="334"/>
                    </a:lnTo>
                    <a:lnTo>
                      <a:pt x="15" y="5"/>
                    </a:lnTo>
                    <a:close/>
                    <a:moveTo>
                      <a:pt x="328" y="810"/>
                    </a:moveTo>
                    <a:lnTo>
                      <a:pt x="181" y="810"/>
                    </a:lnTo>
                    <a:lnTo>
                      <a:pt x="181" y="668"/>
                    </a:lnTo>
                    <a:lnTo>
                      <a:pt x="328" y="668"/>
                    </a:lnTo>
                    <a:lnTo>
                      <a:pt x="328" y="810"/>
                    </a:lnTo>
                    <a:close/>
                    <a:moveTo>
                      <a:pt x="328" y="607"/>
                    </a:moveTo>
                    <a:lnTo>
                      <a:pt x="181" y="607"/>
                    </a:lnTo>
                    <a:lnTo>
                      <a:pt x="181" y="537"/>
                    </a:lnTo>
                    <a:lnTo>
                      <a:pt x="181" y="461"/>
                    </a:lnTo>
                    <a:lnTo>
                      <a:pt x="328" y="461"/>
                    </a:lnTo>
                    <a:lnTo>
                      <a:pt x="328" y="537"/>
                    </a:lnTo>
                    <a:lnTo>
                      <a:pt x="328" y="607"/>
                    </a:lnTo>
                    <a:close/>
                  </a:path>
                </a:pathLst>
              </a:custGeom>
              <a:solidFill>
                <a:schemeClr val="bg1">
                  <a:lumMod val="8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4" name="Freeform 4059">
                <a:extLst>
                  <a:ext uri="{FF2B5EF4-FFF2-40B4-BE49-F238E27FC236}">
                    <a16:creationId xmlns:a16="http://schemas.microsoft.com/office/drawing/2014/main" xmlns="" id="{BDAEE091-8C2E-7142-87B4-B1447F201604}"/>
                  </a:ext>
                </a:extLst>
              </p:cNvPr>
              <p:cNvSpPr>
                <a:spLocks noEditPoints="1"/>
              </p:cNvSpPr>
              <p:nvPr/>
            </p:nvSpPr>
            <p:spPr bwMode="auto">
              <a:xfrm>
                <a:off x="6426840" y="4688035"/>
                <a:ext cx="274562" cy="608973"/>
              </a:xfrm>
              <a:custGeom>
                <a:avLst/>
                <a:gdLst>
                  <a:gd name="T0" fmla="*/ 384 w 445"/>
                  <a:gd name="T1" fmla="*/ 461 h 987"/>
                  <a:gd name="T2" fmla="*/ 445 w 445"/>
                  <a:gd name="T3" fmla="*/ 461 h 987"/>
                  <a:gd name="T4" fmla="*/ 445 w 445"/>
                  <a:gd name="T5" fmla="*/ 0 h 987"/>
                  <a:gd name="T6" fmla="*/ 0 w 445"/>
                  <a:gd name="T7" fmla="*/ 344 h 987"/>
                  <a:gd name="T8" fmla="*/ 0 w 445"/>
                  <a:gd name="T9" fmla="*/ 537 h 987"/>
                  <a:gd name="T10" fmla="*/ 0 w 445"/>
                  <a:gd name="T11" fmla="*/ 987 h 987"/>
                  <a:gd name="T12" fmla="*/ 445 w 445"/>
                  <a:gd name="T13" fmla="*/ 987 h 987"/>
                  <a:gd name="T14" fmla="*/ 445 w 445"/>
                  <a:gd name="T15" fmla="*/ 810 h 987"/>
                  <a:gd name="T16" fmla="*/ 374 w 445"/>
                  <a:gd name="T17" fmla="*/ 810 h 987"/>
                  <a:gd name="T18" fmla="*/ 374 w 445"/>
                  <a:gd name="T19" fmla="*/ 668 h 987"/>
                  <a:gd name="T20" fmla="*/ 445 w 445"/>
                  <a:gd name="T21" fmla="*/ 668 h 987"/>
                  <a:gd name="T22" fmla="*/ 445 w 445"/>
                  <a:gd name="T23" fmla="*/ 607 h 987"/>
                  <a:gd name="T24" fmla="*/ 384 w 445"/>
                  <a:gd name="T25" fmla="*/ 607 h 987"/>
                  <a:gd name="T26" fmla="*/ 384 w 445"/>
                  <a:gd name="T27" fmla="*/ 537 h 987"/>
                  <a:gd name="T28" fmla="*/ 384 w 445"/>
                  <a:gd name="T29" fmla="*/ 461 h 987"/>
                  <a:gd name="T30" fmla="*/ 283 w 445"/>
                  <a:gd name="T31" fmla="*/ 810 h 987"/>
                  <a:gd name="T32" fmla="*/ 142 w 445"/>
                  <a:gd name="T33" fmla="*/ 810 h 987"/>
                  <a:gd name="T34" fmla="*/ 142 w 445"/>
                  <a:gd name="T35" fmla="*/ 668 h 987"/>
                  <a:gd name="T36" fmla="*/ 283 w 445"/>
                  <a:gd name="T37" fmla="*/ 668 h 987"/>
                  <a:gd name="T38" fmla="*/ 283 w 445"/>
                  <a:gd name="T39" fmla="*/ 810 h 987"/>
                  <a:gd name="T40" fmla="*/ 283 w 445"/>
                  <a:gd name="T41" fmla="*/ 607 h 987"/>
                  <a:gd name="T42" fmla="*/ 142 w 445"/>
                  <a:gd name="T43" fmla="*/ 607 h 987"/>
                  <a:gd name="T44" fmla="*/ 142 w 445"/>
                  <a:gd name="T45" fmla="*/ 537 h 987"/>
                  <a:gd name="T46" fmla="*/ 142 w 445"/>
                  <a:gd name="T47" fmla="*/ 461 h 987"/>
                  <a:gd name="T48" fmla="*/ 283 w 445"/>
                  <a:gd name="T49" fmla="*/ 461 h 987"/>
                  <a:gd name="T50" fmla="*/ 283 w 445"/>
                  <a:gd name="T51" fmla="*/ 537 h 987"/>
                  <a:gd name="T52" fmla="*/ 283 w 445"/>
                  <a:gd name="T53" fmla="*/ 607 h 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45" h="987">
                    <a:moveTo>
                      <a:pt x="384" y="461"/>
                    </a:moveTo>
                    <a:lnTo>
                      <a:pt x="445" y="461"/>
                    </a:lnTo>
                    <a:lnTo>
                      <a:pt x="445" y="0"/>
                    </a:lnTo>
                    <a:lnTo>
                      <a:pt x="0" y="344"/>
                    </a:lnTo>
                    <a:lnTo>
                      <a:pt x="0" y="537"/>
                    </a:lnTo>
                    <a:lnTo>
                      <a:pt x="0" y="987"/>
                    </a:lnTo>
                    <a:lnTo>
                      <a:pt x="445" y="987"/>
                    </a:lnTo>
                    <a:lnTo>
                      <a:pt x="445" y="810"/>
                    </a:lnTo>
                    <a:lnTo>
                      <a:pt x="374" y="810"/>
                    </a:lnTo>
                    <a:lnTo>
                      <a:pt x="374" y="668"/>
                    </a:lnTo>
                    <a:lnTo>
                      <a:pt x="445" y="668"/>
                    </a:lnTo>
                    <a:lnTo>
                      <a:pt x="445" y="607"/>
                    </a:lnTo>
                    <a:lnTo>
                      <a:pt x="384" y="607"/>
                    </a:lnTo>
                    <a:lnTo>
                      <a:pt x="384" y="537"/>
                    </a:lnTo>
                    <a:lnTo>
                      <a:pt x="384" y="461"/>
                    </a:lnTo>
                    <a:close/>
                    <a:moveTo>
                      <a:pt x="283" y="810"/>
                    </a:moveTo>
                    <a:lnTo>
                      <a:pt x="142" y="810"/>
                    </a:lnTo>
                    <a:lnTo>
                      <a:pt x="142" y="668"/>
                    </a:lnTo>
                    <a:lnTo>
                      <a:pt x="283" y="668"/>
                    </a:lnTo>
                    <a:lnTo>
                      <a:pt x="283" y="810"/>
                    </a:lnTo>
                    <a:close/>
                    <a:moveTo>
                      <a:pt x="283" y="607"/>
                    </a:moveTo>
                    <a:lnTo>
                      <a:pt x="142" y="607"/>
                    </a:lnTo>
                    <a:lnTo>
                      <a:pt x="142" y="537"/>
                    </a:lnTo>
                    <a:lnTo>
                      <a:pt x="142" y="461"/>
                    </a:lnTo>
                    <a:lnTo>
                      <a:pt x="283" y="461"/>
                    </a:lnTo>
                    <a:lnTo>
                      <a:pt x="283" y="537"/>
                    </a:lnTo>
                    <a:lnTo>
                      <a:pt x="283" y="6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5" name="Freeform 4060">
                <a:extLst>
                  <a:ext uri="{FF2B5EF4-FFF2-40B4-BE49-F238E27FC236}">
                    <a16:creationId xmlns:a16="http://schemas.microsoft.com/office/drawing/2014/main" xmlns="" id="{47F1690E-5E2E-E841-AF6E-2CBA24A3E01D}"/>
                  </a:ext>
                </a:extLst>
              </p:cNvPr>
              <p:cNvSpPr>
                <a:spLocks noEditPoints="1"/>
              </p:cNvSpPr>
              <p:nvPr/>
            </p:nvSpPr>
            <p:spPr bwMode="auto">
              <a:xfrm>
                <a:off x="6296037" y="4641144"/>
                <a:ext cx="816282" cy="690416"/>
              </a:xfrm>
              <a:custGeom>
                <a:avLst/>
                <a:gdLst>
                  <a:gd name="T0" fmla="*/ 662 w 1323"/>
                  <a:gd name="T1" fmla="*/ 0 h 1119"/>
                  <a:gd name="T2" fmla="*/ 657 w 1323"/>
                  <a:gd name="T3" fmla="*/ 0 h 1119"/>
                  <a:gd name="T4" fmla="*/ 0 w 1323"/>
                  <a:gd name="T5" fmla="*/ 506 h 1119"/>
                  <a:gd name="T6" fmla="*/ 36 w 1323"/>
                  <a:gd name="T7" fmla="*/ 552 h 1119"/>
                  <a:gd name="T8" fmla="*/ 152 w 1323"/>
                  <a:gd name="T9" fmla="*/ 466 h 1119"/>
                  <a:gd name="T10" fmla="*/ 152 w 1323"/>
                  <a:gd name="T11" fmla="*/ 613 h 1119"/>
                  <a:gd name="T12" fmla="*/ 152 w 1323"/>
                  <a:gd name="T13" fmla="*/ 1119 h 1119"/>
                  <a:gd name="T14" fmla="*/ 657 w 1323"/>
                  <a:gd name="T15" fmla="*/ 1119 h 1119"/>
                  <a:gd name="T16" fmla="*/ 1172 w 1323"/>
                  <a:gd name="T17" fmla="*/ 1119 h 1119"/>
                  <a:gd name="T18" fmla="*/ 1172 w 1323"/>
                  <a:gd name="T19" fmla="*/ 613 h 1119"/>
                  <a:gd name="T20" fmla="*/ 1172 w 1323"/>
                  <a:gd name="T21" fmla="*/ 456 h 1119"/>
                  <a:gd name="T22" fmla="*/ 1288 w 1323"/>
                  <a:gd name="T23" fmla="*/ 542 h 1119"/>
                  <a:gd name="T24" fmla="*/ 1323 w 1323"/>
                  <a:gd name="T25" fmla="*/ 491 h 1119"/>
                  <a:gd name="T26" fmla="*/ 662 w 1323"/>
                  <a:gd name="T27" fmla="*/ 0 h 1119"/>
                  <a:gd name="T28" fmla="*/ 1111 w 1323"/>
                  <a:gd name="T29" fmla="*/ 1063 h 1119"/>
                  <a:gd name="T30" fmla="*/ 672 w 1323"/>
                  <a:gd name="T31" fmla="*/ 1063 h 1119"/>
                  <a:gd name="T32" fmla="*/ 657 w 1323"/>
                  <a:gd name="T33" fmla="*/ 1063 h 1119"/>
                  <a:gd name="T34" fmla="*/ 212 w 1323"/>
                  <a:gd name="T35" fmla="*/ 1063 h 1119"/>
                  <a:gd name="T36" fmla="*/ 212 w 1323"/>
                  <a:gd name="T37" fmla="*/ 613 h 1119"/>
                  <a:gd name="T38" fmla="*/ 212 w 1323"/>
                  <a:gd name="T39" fmla="*/ 420 h 1119"/>
                  <a:gd name="T40" fmla="*/ 657 w 1323"/>
                  <a:gd name="T41" fmla="*/ 76 h 1119"/>
                  <a:gd name="T42" fmla="*/ 662 w 1323"/>
                  <a:gd name="T43" fmla="*/ 76 h 1119"/>
                  <a:gd name="T44" fmla="*/ 672 w 1323"/>
                  <a:gd name="T45" fmla="*/ 81 h 1119"/>
                  <a:gd name="T46" fmla="*/ 1111 w 1323"/>
                  <a:gd name="T47" fmla="*/ 410 h 1119"/>
                  <a:gd name="T48" fmla="*/ 1111 w 1323"/>
                  <a:gd name="T49" fmla="*/ 613 h 1119"/>
                  <a:gd name="T50" fmla="*/ 1111 w 1323"/>
                  <a:gd name="T51" fmla="*/ 1063 h 1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23" h="1119">
                    <a:moveTo>
                      <a:pt x="662" y="0"/>
                    </a:moveTo>
                    <a:lnTo>
                      <a:pt x="657" y="0"/>
                    </a:lnTo>
                    <a:lnTo>
                      <a:pt x="0" y="506"/>
                    </a:lnTo>
                    <a:lnTo>
                      <a:pt x="36" y="552"/>
                    </a:lnTo>
                    <a:lnTo>
                      <a:pt x="152" y="466"/>
                    </a:lnTo>
                    <a:lnTo>
                      <a:pt x="152" y="613"/>
                    </a:lnTo>
                    <a:lnTo>
                      <a:pt x="152" y="1119"/>
                    </a:lnTo>
                    <a:lnTo>
                      <a:pt x="657" y="1119"/>
                    </a:lnTo>
                    <a:lnTo>
                      <a:pt x="1172" y="1119"/>
                    </a:lnTo>
                    <a:lnTo>
                      <a:pt x="1172" y="613"/>
                    </a:lnTo>
                    <a:lnTo>
                      <a:pt x="1172" y="456"/>
                    </a:lnTo>
                    <a:lnTo>
                      <a:pt x="1288" y="542"/>
                    </a:lnTo>
                    <a:lnTo>
                      <a:pt x="1323" y="491"/>
                    </a:lnTo>
                    <a:lnTo>
                      <a:pt x="662" y="0"/>
                    </a:lnTo>
                    <a:close/>
                    <a:moveTo>
                      <a:pt x="1111" y="1063"/>
                    </a:moveTo>
                    <a:lnTo>
                      <a:pt x="672" y="1063"/>
                    </a:lnTo>
                    <a:lnTo>
                      <a:pt x="657" y="1063"/>
                    </a:lnTo>
                    <a:lnTo>
                      <a:pt x="212" y="1063"/>
                    </a:lnTo>
                    <a:lnTo>
                      <a:pt x="212" y="613"/>
                    </a:lnTo>
                    <a:lnTo>
                      <a:pt x="212" y="420"/>
                    </a:lnTo>
                    <a:lnTo>
                      <a:pt x="657" y="76"/>
                    </a:lnTo>
                    <a:lnTo>
                      <a:pt x="662" y="76"/>
                    </a:lnTo>
                    <a:lnTo>
                      <a:pt x="672" y="81"/>
                    </a:lnTo>
                    <a:lnTo>
                      <a:pt x="1111" y="410"/>
                    </a:lnTo>
                    <a:lnTo>
                      <a:pt x="1111" y="613"/>
                    </a:lnTo>
                    <a:lnTo>
                      <a:pt x="1111" y="1063"/>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6" name="Rectangle 4061">
                <a:extLst>
                  <a:ext uri="{FF2B5EF4-FFF2-40B4-BE49-F238E27FC236}">
                    <a16:creationId xmlns:a16="http://schemas.microsoft.com/office/drawing/2014/main" xmlns="" id="{A640AA2B-0C86-B247-BE90-1CF737436AB3}"/>
                  </a:ext>
                </a:extLst>
              </p:cNvPr>
              <p:cNvSpPr>
                <a:spLocks noChangeArrowheads="1"/>
              </p:cNvSpPr>
              <p:nvPr/>
            </p:nvSpPr>
            <p:spPr bwMode="auto">
              <a:xfrm>
                <a:off x="6514453" y="5019361"/>
                <a:ext cx="86996" cy="4319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7" name="Rectangle 4062">
                <a:extLst>
                  <a:ext uri="{FF2B5EF4-FFF2-40B4-BE49-F238E27FC236}">
                    <a16:creationId xmlns:a16="http://schemas.microsoft.com/office/drawing/2014/main" xmlns="" id="{90AF59C5-88C2-DC43-8F4B-5E2292342C88}"/>
                  </a:ext>
                </a:extLst>
              </p:cNvPr>
              <p:cNvSpPr>
                <a:spLocks noChangeArrowheads="1"/>
              </p:cNvSpPr>
              <p:nvPr/>
            </p:nvSpPr>
            <p:spPr bwMode="auto">
              <a:xfrm>
                <a:off x="6514453" y="4972469"/>
                <a:ext cx="86996" cy="46891"/>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8" name="Rectangle 4063">
                <a:extLst>
                  <a:ext uri="{FF2B5EF4-FFF2-40B4-BE49-F238E27FC236}">
                    <a16:creationId xmlns:a16="http://schemas.microsoft.com/office/drawing/2014/main" xmlns="" id="{9E7AFD43-6B64-534C-8CBC-A99B8E576DBD}"/>
                  </a:ext>
                </a:extLst>
              </p:cNvPr>
              <p:cNvSpPr>
                <a:spLocks noChangeArrowheads="1"/>
              </p:cNvSpPr>
              <p:nvPr/>
            </p:nvSpPr>
            <p:spPr bwMode="auto">
              <a:xfrm>
                <a:off x="6514453" y="5100187"/>
                <a:ext cx="86996" cy="87613"/>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9" name="Rectangle 4064">
                <a:extLst>
                  <a:ext uri="{FF2B5EF4-FFF2-40B4-BE49-F238E27FC236}">
                    <a16:creationId xmlns:a16="http://schemas.microsoft.com/office/drawing/2014/main" xmlns="" id="{FBB7249C-0127-3745-A936-4D52867B5A9B}"/>
                  </a:ext>
                </a:extLst>
              </p:cNvPr>
              <p:cNvSpPr>
                <a:spLocks noChangeArrowheads="1"/>
              </p:cNvSpPr>
              <p:nvPr/>
            </p:nvSpPr>
            <p:spPr bwMode="auto">
              <a:xfrm>
                <a:off x="6813078" y="5019361"/>
                <a:ext cx="90698" cy="4319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0" name="Rectangle 4065">
                <a:extLst>
                  <a:ext uri="{FF2B5EF4-FFF2-40B4-BE49-F238E27FC236}">
                    <a16:creationId xmlns:a16="http://schemas.microsoft.com/office/drawing/2014/main" xmlns="" id="{A0C2AB50-5B45-E042-82CF-F934D208CD00}"/>
                  </a:ext>
                </a:extLst>
              </p:cNvPr>
              <p:cNvSpPr>
                <a:spLocks noChangeArrowheads="1"/>
              </p:cNvSpPr>
              <p:nvPr/>
            </p:nvSpPr>
            <p:spPr bwMode="auto">
              <a:xfrm>
                <a:off x="6813078" y="4972469"/>
                <a:ext cx="90698" cy="46891"/>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1" name="Freeform 4066">
                <a:extLst>
                  <a:ext uri="{FF2B5EF4-FFF2-40B4-BE49-F238E27FC236}">
                    <a16:creationId xmlns:a16="http://schemas.microsoft.com/office/drawing/2014/main" xmlns="" id="{CAF152C5-C62C-FD4C-BEF1-8F40E0835D34}"/>
                  </a:ext>
                </a:extLst>
              </p:cNvPr>
              <p:cNvSpPr>
                <a:spLocks/>
              </p:cNvSpPr>
              <p:nvPr/>
            </p:nvSpPr>
            <p:spPr bwMode="auto">
              <a:xfrm>
                <a:off x="6701402" y="4972469"/>
                <a:ext cx="49359" cy="90081"/>
              </a:xfrm>
              <a:custGeom>
                <a:avLst/>
                <a:gdLst>
                  <a:gd name="T0" fmla="*/ 0 w 80"/>
                  <a:gd name="T1" fmla="*/ 0 h 146"/>
                  <a:gd name="T2" fmla="*/ 0 w 80"/>
                  <a:gd name="T3" fmla="*/ 76 h 146"/>
                  <a:gd name="T4" fmla="*/ 0 w 80"/>
                  <a:gd name="T5" fmla="*/ 146 h 146"/>
                  <a:gd name="T6" fmla="*/ 80 w 80"/>
                  <a:gd name="T7" fmla="*/ 146 h 146"/>
                  <a:gd name="T8" fmla="*/ 80 w 80"/>
                  <a:gd name="T9" fmla="*/ 76 h 146"/>
                  <a:gd name="T10" fmla="*/ 80 w 80"/>
                  <a:gd name="T11" fmla="*/ 0 h 146"/>
                  <a:gd name="T12" fmla="*/ 0 w 80"/>
                  <a:gd name="T13" fmla="*/ 0 h 146"/>
                </a:gdLst>
                <a:ahLst/>
                <a:cxnLst>
                  <a:cxn ang="0">
                    <a:pos x="T0" y="T1"/>
                  </a:cxn>
                  <a:cxn ang="0">
                    <a:pos x="T2" y="T3"/>
                  </a:cxn>
                  <a:cxn ang="0">
                    <a:pos x="T4" y="T5"/>
                  </a:cxn>
                  <a:cxn ang="0">
                    <a:pos x="T6" y="T7"/>
                  </a:cxn>
                  <a:cxn ang="0">
                    <a:pos x="T8" y="T9"/>
                  </a:cxn>
                  <a:cxn ang="0">
                    <a:pos x="T10" y="T11"/>
                  </a:cxn>
                  <a:cxn ang="0">
                    <a:pos x="T12" y="T13"/>
                  </a:cxn>
                </a:cxnLst>
                <a:rect l="0" t="0" r="r" b="b"/>
                <a:pathLst>
                  <a:path w="80" h="146">
                    <a:moveTo>
                      <a:pt x="0" y="0"/>
                    </a:moveTo>
                    <a:lnTo>
                      <a:pt x="0" y="76"/>
                    </a:lnTo>
                    <a:lnTo>
                      <a:pt x="0" y="146"/>
                    </a:lnTo>
                    <a:lnTo>
                      <a:pt x="80" y="146"/>
                    </a:lnTo>
                    <a:lnTo>
                      <a:pt x="80" y="76"/>
                    </a:lnTo>
                    <a:lnTo>
                      <a:pt x="80" y="0"/>
                    </a:lnTo>
                    <a:lnTo>
                      <a:pt x="0"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2" name="Freeform 4067">
                <a:extLst>
                  <a:ext uri="{FF2B5EF4-FFF2-40B4-BE49-F238E27FC236}">
                    <a16:creationId xmlns:a16="http://schemas.microsoft.com/office/drawing/2014/main" xmlns="" id="{D8848E8E-E774-044F-9A9B-053D25C8A3CA}"/>
                  </a:ext>
                </a:extLst>
              </p:cNvPr>
              <p:cNvSpPr>
                <a:spLocks/>
              </p:cNvSpPr>
              <p:nvPr/>
            </p:nvSpPr>
            <p:spPr bwMode="auto">
              <a:xfrm>
                <a:off x="6663765" y="4972469"/>
                <a:ext cx="37637" cy="90081"/>
              </a:xfrm>
              <a:custGeom>
                <a:avLst/>
                <a:gdLst>
                  <a:gd name="T0" fmla="*/ 0 w 61"/>
                  <a:gd name="T1" fmla="*/ 0 h 146"/>
                  <a:gd name="T2" fmla="*/ 0 w 61"/>
                  <a:gd name="T3" fmla="*/ 76 h 146"/>
                  <a:gd name="T4" fmla="*/ 0 w 61"/>
                  <a:gd name="T5" fmla="*/ 146 h 146"/>
                  <a:gd name="T6" fmla="*/ 61 w 61"/>
                  <a:gd name="T7" fmla="*/ 146 h 146"/>
                  <a:gd name="T8" fmla="*/ 61 w 61"/>
                  <a:gd name="T9" fmla="*/ 76 h 146"/>
                  <a:gd name="T10" fmla="*/ 61 w 61"/>
                  <a:gd name="T11" fmla="*/ 0 h 146"/>
                  <a:gd name="T12" fmla="*/ 0 w 61"/>
                  <a:gd name="T13" fmla="*/ 0 h 146"/>
                </a:gdLst>
                <a:ahLst/>
                <a:cxnLst>
                  <a:cxn ang="0">
                    <a:pos x="T0" y="T1"/>
                  </a:cxn>
                  <a:cxn ang="0">
                    <a:pos x="T2" y="T3"/>
                  </a:cxn>
                  <a:cxn ang="0">
                    <a:pos x="T4" y="T5"/>
                  </a:cxn>
                  <a:cxn ang="0">
                    <a:pos x="T6" y="T7"/>
                  </a:cxn>
                  <a:cxn ang="0">
                    <a:pos x="T8" y="T9"/>
                  </a:cxn>
                  <a:cxn ang="0">
                    <a:pos x="T10" y="T11"/>
                  </a:cxn>
                  <a:cxn ang="0">
                    <a:pos x="T12" y="T13"/>
                  </a:cxn>
                </a:cxnLst>
                <a:rect l="0" t="0" r="r" b="b"/>
                <a:pathLst>
                  <a:path w="61" h="146">
                    <a:moveTo>
                      <a:pt x="0" y="0"/>
                    </a:moveTo>
                    <a:lnTo>
                      <a:pt x="0" y="76"/>
                    </a:lnTo>
                    <a:lnTo>
                      <a:pt x="0" y="146"/>
                    </a:lnTo>
                    <a:lnTo>
                      <a:pt x="61" y="146"/>
                    </a:lnTo>
                    <a:lnTo>
                      <a:pt x="61" y="76"/>
                    </a:lnTo>
                    <a:lnTo>
                      <a:pt x="61" y="0"/>
                    </a:lnTo>
                    <a:lnTo>
                      <a:pt x="0"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3" name="Rectangle 4068">
                <a:extLst>
                  <a:ext uri="{FF2B5EF4-FFF2-40B4-BE49-F238E27FC236}">
                    <a16:creationId xmlns:a16="http://schemas.microsoft.com/office/drawing/2014/main" xmlns="" id="{6BB08D4C-36FF-F54D-AD72-43D498A15736}"/>
                  </a:ext>
                </a:extLst>
              </p:cNvPr>
              <p:cNvSpPr>
                <a:spLocks noChangeArrowheads="1"/>
              </p:cNvSpPr>
              <p:nvPr/>
            </p:nvSpPr>
            <p:spPr bwMode="auto">
              <a:xfrm>
                <a:off x="6813078" y="5100187"/>
                <a:ext cx="90698" cy="87613"/>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4" name="Rectangle 4069">
                <a:extLst>
                  <a:ext uri="{FF2B5EF4-FFF2-40B4-BE49-F238E27FC236}">
                    <a16:creationId xmlns:a16="http://schemas.microsoft.com/office/drawing/2014/main" xmlns="" id="{47AA0EFF-D867-4C45-B85A-0E288AAEDD80}"/>
                  </a:ext>
                </a:extLst>
              </p:cNvPr>
              <p:cNvSpPr>
                <a:spLocks noChangeArrowheads="1"/>
              </p:cNvSpPr>
              <p:nvPr/>
            </p:nvSpPr>
            <p:spPr bwMode="auto">
              <a:xfrm>
                <a:off x="6701402" y="5100187"/>
                <a:ext cx="43190" cy="87613"/>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5" name="Rectangle 4070">
                <a:extLst>
                  <a:ext uri="{FF2B5EF4-FFF2-40B4-BE49-F238E27FC236}">
                    <a16:creationId xmlns:a16="http://schemas.microsoft.com/office/drawing/2014/main" xmlns="" id="{0CBE7F2C-888B-B845-BBC4-A21E217F8919}"/>
                  </a:ext>
                </a:extLst>
              </p:cNvPr>
              <p:cNvSpPr>
                <a:spLocks noChangeArrowheads="1"/>
              </p:cNvSpPr>
              <p:nvPr/>
            </p:nvSpPr>
            <p:spPr bwMode="auto">
              <a:xfrm>
                <a:off x="6657595" y="5100187"/>
                <a:ext cx="43807" cy="87613"/>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206" name="Group 205">
            <a:extLst>
              <a:ext uri="{FF2B5EF4-FFF2-40B4-BE49-F238E27FC236}">
                <a16:creationId xmlns:a16="http://schemas.microsoft.com/office/drawing/2014/main" xmlns="" id="{B1C614C8-8C9A-944A-9661-0242E13E8EF8}"/>
              </a:ext>
            </a:extLst>
          </p:cNvPr>
          <p:cNvGrpSpPr/>
          <p:nvPr/>
        </p:nvGrpSpPr>
        <p:grpSpPr>
          <a:xfrm>
            <a:off x="1649060" y="3146851"/>
            <a:ext cx="6151707" cy="543894"/>
            <a:chOff x="1649060" y="3146851"/>
            <a:chExt cx="6151707" cy="543894"/>
          </a:xfrm>
        </p:grpSpPr>
        <p:sp>
          <p:nvSpPr>
            <p:cNvPr id="207" name="TextBox 206">
              <a:extLst>
                <a:ext uri="{FF2B5EF4-FFF2-40B4-BE49-F238E27FC236}">
                  <a16:creationId xmlns:a16="http://schemas.microsoft.com/office/drawing/2014/main" xmlns="" id="{B82314FE-C87C-E649-8CB7-884B0EDDE09C}"/>
                </a:ext>
              </a:extLst>
            </p:cNvPr>
            <p:cNvSpPr txBox="1"/>
            <p:nvPr/>
          </p:nvSpPr>
          <p:spPr>
            <a:xfrm>
              <a:off x="2420714" y="3211826"/>
              <a:ext cx="5380053" cy="418576"/>
            </a:xfrm>
            <a:prstGeom prst="rect">
              <a:avLst/>
            </a:prstGeom>
            <a:noFill/>
          </p:spPr>
          <p:txBody>
            <a:bodyPr vert="horz" wrap="square" lIns="18288" tIns="0" rIns="18288" bIns="18288" rtlCol="0">
              <a:spAutoFit/>
            </a:bodyPr>
            <a:lstStyle>
              <a:defPPr>
                <a:defRPr lang="en-US"/>
              </a:defPPr>
              <a:lvl1pPr>
                <a:buSzPct val="100000"/>
                <a:defRPr sz="1000"/>
              </a:lvl1pPr>
            </a:lstStyle>
            <a:p>
              <a:r>
                <a:rPr lang="en-US" sz="1400" b="1" dirty="0">
                  <a:solidFill>
                    <a:schemeClr val="bg2"/>
                  </a:solidFill>
                </a:rPr>
                <a:t>4. Advanced Threat Protection</a:t>
              </a:r>
            </a:p>
            <a:p>
              <a:r>
                <a:rPr lang="en-US" sz="1200" dirty="0"/>
                <a:t>Detect compromised accounts, insider/privileged user threats, malware</a:t>
              </a:r>
            </a:p>
          </p:txBody>
        </p:sp>
        <p:grpSp>
          <p:nvGrpSpPr>
            <p:cNvPr id="208" name="Group 207">
              <a:extLst>
                <a:ext uri="{FF2B5EF4-FFF2-40B4-BE49-F238E27FC236}">
                  <a16:creationId xmlns:a16="http://schemas.microsoft.com/office/drawing/2014/main" xmlns="" id="{36376A57-F179-E741-87EC-1331A836F494}"/>
                </a:ext>
              </a:extLst>
            </p:cNvPr>
            <p:cNvGrpSpPr/>
            <p:nvPr/>
          </p:nvGrpSpPr>
          <p:grpSpPr>
            <a:xfrm>
              <a:off x="1649060" y="3146851"/>
              <a:ext cx="543895" cy="543894"/>
              <a:chOff x="4254500" y="1695449"/>
              <a:chExt cx="357188" cy="357188"/>
            </a:xfrm>
          </p:grpSpPr>
          <p:sp>
            <p:nvSpPr>
              <p:cNvPr id="209" name="Freeform 433">
                <a:extLst>
                  <a:ext uri="{FF2B5EF4-FFF2-40B4-BE49-F238E27FC236}">
                    <a16:creationId xmlns:a16="http://schemas.microsoft.com/office/drawing/2014/main" xmlns="" id="{FF35B30B-FFFF-2648-A198-780E25169749}"/>
                  </a:ext>
                </a:extLst>
              </p:cNvPr>
              <p:cNvSpPr>
                <a:spLocks noChangeArrowheads="1"/>
              </p:cNvSpPr>
              <p:nvPr/>
            </p:nvSpPr>
            <p:spPr bwMode="auto">
              <a:xfrm>
                <a:off x="4254500" y="1695449"/>
                <a:ext cx="357188" cy="357188"/>
              </a:xfrm>
              <a:custGeom>
                <a:avLst/>
                <a:gdLst>
                  <a:gd name="T0" fmla="*/ 967 w 992"/>
                  <a:gd name="T1" fmla="*/ 496 h 992"/>
                  <a:gd name="T2" fmla="*/ 967 w 992"/>
                  <a:gd name="T3" fmla="*/ 496 h 992"/>
                  <a:gd name="T4" fmla="*/ 944 w 992"/>
                  <a:gd name="T5" fmla="*/ 496 h 992"/>
                  <a:gd name="T6" fmla="*/ 814 w 992"/>
                  <a:gd name="T7" fmla="*/ 814 h 992"/>
                  <a:gd name="T8" fmla="*/ 496 w 992"/>
                  <a:gd name="T9" fmla="*/ 944 h 992"/>
                  <a:gd name="T10" fmla="*/ 177 w 992"/>
                  <a:gd name="T11" fmla="*/ 814 h 992"/>
                  <a:gd name="T12" fmla="*/ 47 w 992"/>
                  <a:gd name="T13" fmla="*/ 496 h 992"/>
                  <a:gd name="T14" fmla="*/ 177 w 992"/>
                  <a:gd name="T15" fmla="*/ 177 h 992"/>
                  <a:gd name="T16" fmla="*/ 496 w 992"/>
                  <a:gd name="T17" fmla="*/ 47 h 992"/>
                  <a:gd name="T18" fmla="*/ 814 w 992"/>
                  <a:gd name="T19" fmla="*/ 177 h 992"/>
                  <a:gd name="T20" fmla="*/ 944 w 992"/>
                  <a:gd name="T21" fmla="*/ 496 h 992"/>
                  <a:gd name="T22" fmla="*/ 967 w 992"/>
                  <a:gd name="T23" fmla="*/ 496 h 992"/>
                  <a:gd name="T24" fmla="*/ 991 w 992"/>
                  <a:gd name="T25" fmla="*/ 496 h 992"/>
                  <a:gd name="T26" fmla="*/ 845 w 992"/>
                  <a:gd name="T27" fmla="*/ 146 h 992"/>
                  <a:gd name="T28" fmla="*/ 496 w 992"/>
                  <a:gd name="T29" fmla="*/ 0 h 992"/>
                  <a:gd name="T30" fmla="*/ 146 w 992"/>
                  <a:gd name="T31" fmla="*/ 146 h 992"/>
                  <a:gd name="T32" fmla="*/ 0 w 992"/>
                  <a:gd name="T33" fmla="*/ 496 h 992"/>
                  <a:gd name="T34" fmla="*/ 146 w 992"/>
                  <a:gd name="T35" fmla="*/ 846 h 992"/>
                  <a:gd name="T36" fmla="*/ 496 w 992"/>
                  <a:gd name="T37" fmla="*/ 991 h 992"/>
                  <a:gd name="T38" fmla="*/ 845 w 992"/>
                  <a:gd name="T39" fmla="*/ 846 h 992"/>
                  <a:gd name="T40" fmla="*/ 991 w 992"/>
                  <a:gd name="T41" fmla="*/ 496 h 992"/>
                  <a:gd name="T42" fmla="*/ 967 w 992"/>
                  <a:gd name="T43" fmla="*/ 496 h 9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92" h="992">
                    <a:moveTo>
                      <a:pt x="967" y="496"/>
                    </a:moveTo>
                    <a:lnTo>
                      <a:pt x="967" y="496"/>
                    </a:lnTo>
                    <a:cubicBezTo>
                      <a:pt x="944" y="496"/>
                      <a:pt x="944" y="496"/>
                      <a:pt x="944" y="496"/>
                    </a:cubicBezTo>
                    <a:cubicBezTo>
                      <a:pt x="944" y="621"/>
                      <a:pt x="897" y="732"/>
                      <a:pt x="814" y="814"/>
                    </a:cubicBezTo>
                    <a:cubicBezTo>
                      <a:pt x="731" y="897"/>
                      <a:pt x="621" y="944"/>
                      <a:pt x="496" y="944"/>
                    </a:cubicBezTo>
                    <a:cubicBezTo>
                      <a:pt x="370" y="944"/>
                      <a:pt x="260" y="897"/>
                      <a:pt x="177" y="814"/>
                    </a:cubicBezTo>
                    <a:cubicBezTo>
                      <a:pt x="94" y="732"/>
                      <a:pt x="47" y="621"/>
                      <a:pt x="47" y="496"/>
                    </a:cubicBezTo>
                    <a:cubicBezTo>
                      <a:pt x="47" y="370"/>
                      <a:pt x="94" y="260"/>
                      <a:pt x="177" y="177"/>
                    </a:cubicBezTo>
                    <a:cubicBezTo>
                      <a:pt x="260" y="98"/>
                      <a:pt x="370" y="47"/>
                      <a:pt x="496" y="47"/>
                    </a:cubicBezTo>
                    <a:cubicBezTo>
                      <a:pt x="621" y="47"/>
                      <a:pt x="731" y="98"/>
                      <a:pt x="814" y="177"/>
                    </a:cubicBezTo>
                    <a:cubicBezTo>
                      <a:pt x="897" y="260"/>
                      <a:pt x="944" y="370"/>
                      <a:pt x="944" y="496"/>
                    </a:cubicBezTo>
                    <a:cubicBezTo>
                      <a:pt x="967" y="496"/>
                      <a:pt x="967" y="496"/>
                      <a:pt x="967" y="496"/>
                    </a:cubicBezTo>
                    <a:cubicBezTo>
                      <a:pt x="991" y="496"/>
                      <a:pt x="991" y="496"/>
                      <a:pt x="991" y="496"/>
                    </a:cubicBezTo>
                    <a:cubicBezTo>
                      <a:pt x="991" y="358"/>
                      <a:pt x="936" y="236"/>
                      <a:pt x="845" y="146"/>
                    </a:cubicBezTo>
                    <a:cubicBezTo>
                      <a:pt x="755" y="55"/>
                      <a:pt x="633" y="0"/>
                      <a:pt x="496" y="0"/>
                    </a:cubicBezTo>
                    <a:cubicBezTo>
                      <a:pt x="358" y="0"/>
                      <a:pt x="236" y="55"/>
                      <a:pt x="146" y="146"/>
                    </a:cubicBezTo>
                    <a:cubicBezTo>
                      <a:pt x="55" y="236"/>
                      <a:pt x="0" y="358"/>
                      <a:pt x="0" y="496"/>
                    </a:cubicBezTo>
                    <a:cubicBezTo>
                      <a:pt x="0" y="633"/>
                      <a:pt x="55" y="755"/>
                      <a:pt x="146" y="846"/>
                    </a:cubicBezTo>
                    <a:cubicBezTo>
                      <a:pt x="236" y="936"/>
                      <a:pt x="358" y="991"/>
                      <a:pt x="496" y="991"/>
                    </a:cubicBezTo>
                    <a:cubicBezTo>
                      <a:pt x="633" y="991"/>
                      <a:pt x="755" y="936"/>
                      <a:pt x="845" y="846"/>
                    </a:cubicBezTo>
                    <a:cubicBezTo>
                      <a:pt x="936" y="755"/>
                      <a:pt x="991" y="633"/>
                      <a:pt x="991" y="496"/>
                    </a:cubicBezTo>
                    <a:cubicBezTo>
                      <a:pt x="967" y="496"/>
                      <a:pt x="967" y="496"/>
                      <a:pt x="967" y="496"/>
                    </a:cubicBezTo>
                  </a:path>
                </a:pathLst>
              </a:custGeom>
              <a:solidFill>
                <a:srgbClr val="C01818"/>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10" name="Freeform 434">
                <a:extLst>
                  <a:ext uri="{FF2B5EF4-FFF2-40B4-BE49-F238E27FC236}">
                    <a16:creationId xmlns:a16="http://schemas.microsoft.com/office/drawing/2014/main" xmlns="" id="{CCFD932B-7F29-8A4F-AF25-608FCD868614}"/>
                  </a:ext>
                </a:extLst>
              </p:cNvPr>
              <p:cNvSpPr>
                <a:spLocks noChangeArrowheads="1"/>
              </p:cNvSpPr>
              <p:nvPr/>
            </p:nvSpPr>
            <p:spPr bwMode="auto">
              <a:xfrm>
                <a:off x="4271963" y="1711324"/>
                <a:ext cx="323850" cy="323850"/>
              </a:xfrm>
              <a:custGeom>
                <a:avLst/>
                <a:gdLst>
                  <a:gd name="T0" fmla="*/ 449 w 898"/>
                  <a:gd name="T1" fmla="*/ 0 h 898"/>
                  <a:gd name="T2" fmla="*/ 449 w 898"/>
                  <a:gd name="T3" fmla="*/ 0 h 898"/>
                  <a:gd name="T4" fmla="*/ 0 w 898"/>
                  <a:gd name="T5" fmla="*/ 449 h 898"/>
                  <a:gd name="T6" fmla="*/ 449 w 898"/>
                  <a:gd name="T7" fmla="*/ 897 h 898"/>
                  <a:gd name="T8" fmla="*/ 897 w 898"/>
                  <a:gd name="T9" fmla="*/ 449 h 898"/>
                  <a:gd name="T10" fmla="*/ 449 w 898"/>
                  <a:gd name="T11" fmla="*/ 0 h 898"/>
                </a:gdLst>
                <a:ahLst/>
                <a:cxnLst>
                  <a:cxn ang="0">
                    <a:pos x="T0" y="T1"/>
                  </a:cxn>
                  <a:cxn ang="0">
                    <a:pos x="T2" y="T3"/>
                  </a:cxn>
                  <a:cxn ang="0">
                    <a:pos x="T4" y="T5"/>
                  </a:cxn>
                  <a:cxn ang="0">
                    <a:pos x="T6" y="T7"/>
                  </a:cxn>
                  <a:cxn ang="0">
                    <a:pos x="T8" y="T9"/>
                  </a:cxn>
                  <a:cxn ang="0">
                    <a:pos x="T10" y="T11"/>
                  </a:cxn>
                </a:cxnLst>
                <a:rect l="0" t="0" r="r" b="b"/>
                <a:pathLst>
                  <a:path w="898" h="898">
                    <a:moveTo>
                      <a:pt x="449" y="0"/>
                    </a:moveTo>
                    <a:lnTo>
                      <a:pt x="449" y="0"/>
                    </a:lnTo>
                    <a:cubicBezTo>
                      <a:pt x="201" y="0"/>
                      <a:pt x="0" y="201"/>
                      <a:pt x="0" y="449"/>
                    </a:cubicBezTo>
                    <a:cubicBezTo>
                      <a:pt x="0" y="696"/>
                      <a:pt x="201" y="897"/>
                      <a:pt x="449" y="897"/>
                    </a:cubicBezTo>
                    <a:cubicBezTo>
                      <a:pt x="696" y="897"/>
                      <a:pt x="897" y="696"/>
                      <a:pt x="897" y="449"/>
                    </a:cubicBezTo>
                    <a:cubicBezTo>
                      <a:pt x="897" y="201"/>
                      <a:pt x="696" y="0"/>
                      <a:pt x="449" y="0"/>
                    </a:cubicBezTo>
                  </a:path>
                </a:pathLst>
              </a:custGeom>
              <a:solidFill>
                <a:srgbClr val="FFFF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11" name="Freeform 435">
                <a:extLst>
                  <a:ext uri="{FF2B5EF4-FFF2-40B4-BE49-F238E27FC236}">
                    <a16:creationId xmlns:a16="http://schemas.microsoft.com/office/drawing/2014/main" xmlns="" id="{AC860315-6B12-CF4B-924D-5D9DD3234157}"/>
                  </a:ext>
                </a:extLst>
              </p:cNvPr>
              <p:cNvSpPr>
                <a:spLocks noChangeArrowheads="1"/>
              </p:cNvSpPr>
              <p:nvPr/>
            </p:nvSpPr>
            <p:spPr bwMode="auto">
              <a:xfrm>
                <a:off x="4292600" y="1763712"/>
                <a:ext cx="114300" cy="74612"/>
              </a:xfrm>
              <a:custGeom>
                <a:avLst/>
                <a:gdLst>
                  <a:gd name="T0" fmla="*/ 217 w 316"/>
                  <a:gd name="T1" fmla="*/ 208 h 209"/>
                  <a:gd name="T2" fmla="*/ 217 w 316"/>
                  <a:gd name="T3" fmla="*/ 208 h 209"/>
                  <a:gd name="T4" fmla="*/ 150 w 316"/>
                  <a:gd name="T5" fmla="*/ 181 h 209"/>
                  <a:gd name="T6" fmla="*/ 0 w 316"/>
                  <a:gd name="T7" fmla="*/ 31 h 209"/>
                  <a:gd name="T8" fmla="*/ 36 w 316"/>
                  <a:gd name="T9" fmla="*/ 0 h 209"/>
                  <a:gd name="T10" fmla="*/ 181 w 316"/>
                  <a:gd name="T11" fmla="*/ 145 h 209"/>
                  <a:gd name="T12" fmla="*/ 252 w 316"/>
                  <a:gd name="T13" fmla="*/ 145 h 209"/>
                  <a:gd name="T14" fmla="*/ 268 w 316"/>
                  <a:gd name="T15" fmla="*/ 110 h 209"/>
                  <a:gd name="T16" fmla="*/ 252 w 316"/>
                  <a:gd name="T17" fmla="*/ 74 h 209"/>
                  <a:gd name="T18" fmla="*/ 228 w 316"/>
                  <a:gd name="T19" fmla="*/ 51 h 209"/>
                  <a:gd name="T20" fmla="*/ 260 w 316"/>
                  <a:gd name="T21" fmla="*/ 16 h 209"/>
                  <a:gd name="T22" fmla="*/ 287 w 316"/>
                  <a:gd name="T23" fmla="*/ 39 h 209"/>
                  <a:gd name="T24" fmla="*/ 315 w 316"/>
                  <a:gd name="T25" fmla="*/ 110 h 209"/>
                  <a:gd name="T26" fmla="*/ 287 w 316"/>
                  <a:gd name="T27" fmla="*/ 181 h 209"/>
                  <a:gd name="T28" fmla="*/ 217 w 316"/>
                  <a:gd name="T29" fmla="*/ 208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16" h="209">
                    <a:moveTo>
                      <a:pt x="217" y="208"/>
                    </a:moveTo>
                    <a:lnTo>
                      <a:pt x="217" y="208"/>
                    </a:lnTo>
                    <a:cubicBezTo>
                      <a:pt x="193" y="208"/>
                      <a:pt x="165" y="196"/>
                      <a:pt x="150" y="181"/>
                    </a:cubicBezTo>
                    <a:cubicBezTo>
                      <a:pt x="0" y="31"/>
                      <a:pt x="0" y="31"/>
                      <a:pt x="0" y="31"/>
                    </a:cubicBezTo>
                    <a:cubicBezTo>
                      <a:pt x="36" y="0"/>
                      <a:pt x="36" y="0"/>
                      <a:pt x="36" y="0"/>
                    </a:cubicBezTo>
                    <a:cubicBezTo>
                      <a:pt x="181" y="145"/>
                      <a:pt x="181" y="145"/>
                      <a:pt x="181" y="145"/>
                    </a:cubicBezTo>
                    <a:cubicBezTo>
                      <a:pt x="201" y="165"/>
                      <a:pt x="232" y="165"/>
                      <a:pt x="252" y="145"/>
                    </a:cubicBezTo>
                    <a:cubicBezTo>
                      <a:pt x="264" y="137"/>
                      <a:pt x="268" y="122"/>
                      <a:pt x="268" y="110"/>
                    </a:cubicBezTo>
                    <a:cubicBezTo>
                      <a:pt x="268" y="98"/>
                      <a:pt x="264" y="82"/>
                      <a:pt x="252" y="74"/>
                    </a:cubicBezTo>
                    <a:cubicBezTo>
                      <a:pt x="228" y="51"/>
                      <a:pt x="228" y="51"/>
                      <a:pt x="228" y="51"/>
                    </a:cubicBezTo>
                    <a:cubicBezTo>
                      <a:pt x="260" y="16"/>
                      <a:pt x="260" y="16"/>
                      <a:pt x="260" y="16"/>
                    </a:cubicBezTo>
                    <a:cubicBezTo>
                      <a:pt x="287" y="39"/>
                      <a:pt x="287" y="39"/>
                      <a:pt x="287" y="39"/>
                    </a:cubicBezTo>
                    <a:cubicBezTo>
                      <a:pt x="303" y="59"/>
                      <a:pt x="315" y="82"/>
                      <a:pt x="315" y="110"/>
                    </a:cubicBezTo>
                    <a:cubicBezTo>
                      <a:pt x="315" y="137"/>
                      <a:pt x="303" y="161"/>
                      <a:pt x="287" y="181"/>
                    </a:cubicBezTo>
                    <a:cubicBezTo>
                      <a:pt x="268" y="196"/>
                      <a:pt x="240" y="208"/>
                      <a:pt x="217" y="208"/>
                    </a:cubicBezTo>
                  </a:path>
                </a:pathLst>
              </a:custGeom>
              <a:solidFill>
                <a:schemeClr val="bg2"/>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12" name="Freeform 436">
                <a:extLst>
                  <a:ext uri="{FF2B5EF4-FFF2-40B4-BE49-F238E27FC236}">
                    <a16:creationId xmlns:a16="http://schemas.microsoft.com/office/drawing/2014/main" xmlns="" id="{BA7CA053-66CC-064D-A187-623A88DE7009}"/>
                  </a:ext>
                </a:extLst>
              </p:cNvPr>
              <p:cNvSpPr>
                <a:spLocks noChangeArrowheads="1"/>
              </p:cNvSpPr>
              <p:nvPr/>
            </p:nvSpPr>
            <p:spPr bwMode="auto">
              <a:xfrm>
                <a:off x="4432300" y="1711324"/>
                <a:ext cx="161925" cy="323850"/>
              </a:xfrm>
              <a:custGeom>
                <a:avLst/>
                <a:gdLst>
                  <a:gd name="T0" fmla="*/ 0 w 449"/>
                  <a:gd name="T1" fmla="*/ 0 h 898"/>
                  <a:gd name="T2" fmla="*/ 0 w 449"/>
                  <a:gd name="T3" fmla="*/ 0 h 898"/>
                  <a:gd name="T4" fmla="*/ 0 w 449"/>
                  <a:gd name="T5" fmla="*/ 897 h 898"/>
                  <a:gd name="T6" fmla="*/ 448 w 449"/>
                  <a:gd name="T7" fmla="*/ 449 h 898"/>
                  <a:gd name="T8" fmla="*/ 0 w 449"/>
                  <a:gd name="T9" fmla="*/ 0 h 898"/>
                </a:gdLst>
                <a:ahLst/>
                <a:cxnLst>
                  <a:cxn ang="0">
                    <a:pos x="T0" y="T1"/>
                  </a:cxn>
                  <a:cxn ang="0">
                    <a:pos x="T2" y="T3"/>
                  </a:cxn>
                  <a:cxn ang="0">
                    <a:pos x="T4" y="T5"/>
                  </a:cxn>
                  <a:cxn ang="0">
                    <a:pos x="T6" y="T7"/>
                  </a:cxn>
                  <a:cxn ang="0">
                    <a:pos x="T8" y="T9"/>
                  </a:cxn>
                </a:cxnLst>
                <a:rect l="0" t="0" r="r" b="b"/>
                <a:pathLst>
                  <a:path w="449" h="898">
                    <a:moveTo>
                      <a:pt x="0" y="0"/>
                    </a:moveTo>
                    <a:lnTo>
                      <a:pt x="0" y="0"/>
                    </a:lnTo>
                    <a:cubicBezTo>
                      <a:pt x="0" y="897"/>
                      <a:pt x="0" y="897"/>
                      <a:pt x="0" y="897"/>
                    </a:cubicBezTo>
                    <a:cubicBezTo>
                      <a:pt x="247" y="897"/>
                      <a:pt x="448" y="696"/>
                      <a:pt x="448" y="449"/>
                    </a:cubicBezTo>
                    <a:cubicBezTo>
                      <a:pt x="448" y="201"/>
                      <a:pt x="247" y="0"/>
                      <a:pt x="0" y="0"/>
                    </a:cubicBezTo>
                  </a:path>
                </a:pathLst>
              </a:custGeom>
              <a:solidFill>
                <a:srgbClr val="D9D9D9"/>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13" name="Freeform 437">
                <a:extLst>
                  <a:ext uri="{FF2B5EF4-FFF2-40B4-BE49-F238E27FC236}">
                    <a16:creationId xmlns:a16="http://schemas.microsoft.com/office/drawing/2014/main" xmlns="" id="{FFD87A6F-610D-3948-8040-FD09BB0C1352}"/>
                  </a:ext>
                </a:extLst>
              </p:cNvPr>
              <p:cNvSpPr>
                <a:spLocks noChangeArrowheads="1"/>
              </p:cNvSpPr>
              <p:nvPr/>
            </p:nvSpPr>
            <p:spPr bwMode="auto">
              <a:xfrm>
                <a:off x="4362450" y="1795462"/>
                <a:ext cx="141288" cy="142875"/>
              </a:xfrm>
              <a:custGeom>
                <a:avLst/>
                <a:gdLst>
                  <a:gd name="T0" fmla="*/ 393 w 394"/>
                  <a:gd name="T1" fmla="*/ 370 h 395"/>
                  <a:gd name="T2" fmla="*/ 393 w 394"/>
                  <a:gd name="T3" fmla="*/ 370 h 395"/>
                  <a:gd name="T4" fmla="*/ 299 w 394"/>
                  <a:gd name="T5" fmla="*/ 99 h 395"/>
                  <a:gd name="T6" fmla="*/ 299 w 394"/>
                  <a:gd name="T7" fmla="*/ 99 h 395"/>
                  <a:gd name="T8" fmla="*/ 24 w 394"/>
                  <a:gd name="T9" fmla="*/ 0 h 395"/>
                  <a:gd name="T10" fmla="*/ 0 w 394"/>
                  <a:gd name="T11" fmla="*/ 0 h 395"/>
                  <a:gd name="T12" fmla="*/ 0 w 394"/>
                  <a:gd name="T13" fmla="*/ 24 h 395"/>
                  <a:gd name="T14" fmla="*/ 98 w 394"/>
                  <a:gd name="T15" fmla="*/ 299 h 395"/>
                  <a:gd name="T16" fmla="*/ 370 w 394"/>
                  <a:gd name="T17" fmla="*/ 394 h 395"/>
                  <a:gd name="T18" fmla="*/ 393 w 394"/>
                  <a:gd name="T19" fmla="*/ 394 h 395"/>
                  <a:gd name="T20" fmla="*/ 393 w 394"/>
                  <a:gd name="T21" fmla="*/ 370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4" h="395">
                    <a:moveTo>
                      <a:pt x="393" y="370"/>
                    </a:moveTo>
                    <a:lnTo>
                      <a:pt x="393" y="370"/>
                    </a:lnTo>
                    <a:cubicBezTo>
                      <a:pt x="393" y="252"/>
                      <a:pt x="358" y="161"/>
                      <a:pt x="299" y="99"/>
                    </a:cubicBezTo>
                    <a:lnTo>
                      <a:pt x="299" y="99"/>
                    </a:lnTo>
                    <a:cubicBezTo>
                      <a:pt x="232" y="36"/>
                      <a:pt x="141" y="4"/>
                      <a:pt x="24" y="0"/>
                    </a:cubicBezTo>
                    <a:cubicBezTo>
                      <a:pt x="0" y="0"/>
                      <a:pt x="0" y="0"/>
                      <a:pt x="0" y="0"/>
                    </a:cubicBezTo>
                    <a:cubicBezTo>
                      <a:pt x="0" y="24"/>
                      <a:pt x="0" y="24"/>
                      <a:pt x="0" y="24"/>
                    </a:cubicBezTo>
                    <a:cubicBezTo>
                      <a:pt x="4" y="142"/>
                      <a:pt x="35" y="232"/>
                      <a:pt x="98" y="299"/>
                    </a:cubicBezTo>
                    <a:cubicBezTo>
                      <a:pt x="161" y="358"/>
                      <a:pt x="256" y="394"/>
                      <a:pt x="370" y="394"/>
                    </a:cubicBezTo>
                    <a:cubicBezTo>
                      <a:pt x="393" y="394"/>
                      <a:pt x="393" y="394"/>
                      <a:pt x="393" y="394"/>
                    </a:cubicBezTo>
                    <a:lnTo>
                      <a:pt x="393" y="370"/>
                    </a:lnTo>
                  </a:path>
                </a:pathLst>
              </a:custGeom>
              <a:solidFill>
                <a:schemeClr val="bg2"/>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14" name="Freeform 438">
                <a:extLst>
                  <a:ext uri="{FF2B5EF4-FFF2-40B4-BE49-F238E27FC236}">
                    <a16:creationId xmlns:a16="http://schemas.microsoft.com/office/drawing/2014/main" xmlns="" id="{C45A2ABC-5D8D-8C42-8E20-2E7131BFC17C}"/>
                  </a:ext>
                </a:extLst>
              </p:cNvPr>
              <p:cNvSpPr>
                <a:spLocks noChangeArrowheads="1"/>
              </p:cNvSpPr>
              <p:nvPr/>
            </p:nvSpPr>
            <p:spPr bwMode="auto">
              <a:xfrm>
                <a:off x="4487863" y="1919287"/>
                <a:ext cx="84137" cy="84137"/>
              </a:xfrm>
              <a:custGeom>
                <a:avLst/>
                <a:gdLst>
                  <a:gd name="T0" fmla="*/ 0 w 233"/>
                  <a:gd name="T1" fmla="*/ 0 h 233"/>
                  <a:gd name="T2" fmla="*/ 0 w 233"/>
                  <a:gd name="T3" fmla="*/ 232 h 233"/>
                  <a:gd name="T4" fmla="*/ 232 w 233"/>
                  <a:gd name="T5" fmla="*/ 0 h 233"/>
                  <a:gd name="T6" fmla="*/ 0 w 233"/>
                  <a:gd name="T7" fmla="*/ 0 h 233"/>
                </a:gdLst>
                <a:ahLst/>
                <a:cxnLst>
                  <a:cxn ang="0">
                    <a:pos x="T0" y="T1"/>
                  </a:cxn>
                  <a:cxn ang="0">
                    <a:pos x="T2" y="T3"/>
                  </a:cxn>
                  <a:cxn ang="0">
                    <a:pos x="T4" y="T5"/>
                  </a:cxn>
                  <a:cxn ang="0">
                    <a:pos x="T6" y="T7"/>
                  </a:cxn>
                </a:cxnLst>
                <a:rect l="0" t="0" r="r" b="b"/>
                <a:pathLst>
                  <a:path w="233" h="233">
                    <a:moveTo>
                      <a:pt x="0" y="0"/>
                    </a:moveTo>
                    <a:lnTo>
                      <a:pt x="0" y="232"/>
                    </a:lnTo>
                    <a:lnTo>
                      <a:pt x="232" y="0"/>
                    </a:lnTo>
                    <a:lnTo>
                      <a:pt x="0" y="0"/>
                    </a:lnTo>
                  </a:path>
                </a:pathLst>
              </a:custGeom>
              <a:solidFill>
                <a:schemeClr val="bg2"/>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15" name="Freeform 439">
                <a:extLst>
                  <a:ext uri="{FF2B5EF4-FFF2-40B4-BE49-F238E27FC236}">
                    <a16:creationId xmlns:a16="http://schemas.microsoft.com/office/drawing/2014/main" xmlns="" id="{7232292F-57FF-EA41-9DE0-DA007F866E10}"/>
                  </a:ext>
                </a:extLst>
              </p:cNvPr>
              <p:cNvSpPr>
                <a:spLocks noChangeArrowheads="1"/>
              </p:cNvSpPr>
              <p:nvPr/>
            </p:nvSpPr>
            <p:spPr bwMode="auto">
              <a:xfrm>
                <a:off x="4391025" y="1824037"/>
                <a:ext cx="19050" cy="19050"/>
              </a:xfrm>
              <a:custGeom>
                <a:avLst/>
                <a:gdLst>
                  <a:gd name="T0" fmla="*/ 7 w 52"/>
                  <a:gd name="T1" fmla="*/ 43 h 52"/>
                  <a:gd name="T2" fmla="*/ 7 w 52"/>
                  <a:gd name="T3" fmla="*/ 43 h 52"/>
                  <a:gd name="T4" fmla="*/ 43 w 52"/>
                  <a:gd name="T5" fmla="*/ 43 h 52"/>
                  <a:gd name="T6" fmla="*/ 43 w 52"/>
                  <a:gd name="T7" fmla="*/ 8 h 52"/>
                  <a:gd name="T8" fmla="*/ 7 w 52"/>
                  <a:gd name="T9" fmla="*/ 8 h 52"/>
                  <a:gd name="T10" fmla="*/ 7 w 52"/>
                  <a:gd name="T11" fmla="*/ 43 h 52"/>
                </a:gdLst>
                <a:ahLst/>
                <a:cxnLst>
                  <a:cxn ang="0">
                    <a:pos x="T0" y="T1"/>
                  </a:cxn>
                  <a:cxn ang="0">
                    <a:pos x="T2" y="T3"/>
                  </a:cxn>
                  <a:cxn ang="0">
                    <a:pos x="T4" y="T5"/>
                  </a:cxn>
                  <a:cxn ang="0">
                    <a:pos x="T6" y="T7"/>
                  </a:cxn>
                  <a:cxn ang="0">
                    <a:pos x="T8" y="T9"/>
                  </a:cxn>
                  <a:cxn ang="0">
                    <a:pos x="T10" y="T11"/>
                  </a:cxn>
                </a:cxnLst>
                <a:rect l="0" t="0" r="r" b="b"/>
                <a:pathLst>
                  <a:path w="52" h="52">
                    <a:moveTo>
                      <a:pt x="7" y="43"/>
                    </a:moveTo>
                    <a:lnTo>
                      <a:pt x="7" y="43"/>
                    </a:lnTo>
                    <a:cubicBezTo>
                      <a:pt x="19" y="51"/>
                      <a:pt x="31" y="51"/>
                      <a:pt x="43" y="43"/>
                    </a:cubicBezTo>
                    <a:cubicBezTo>
                      <a:pt x="51" y="31"/>
                      <a:pt x="51" y="16"/>
                      <a:pt x="43" y="8"/>
                    </a:cubicBezTo>
                    <a:cubicBezTo>
                      <a:pt x="31" y="0"/>
                      <a:pt x="19" y="0"/>
                      <a:pt x="7" y="8"/>
                    </a:cubicBezTo>
                    <a:cubicBezTo>
                      <a:pt x="0" y="16"/>
                      <a:pt x="0" y="31"/>
                      <a:pt x="7" y="43"/>
                    </a:cubicBezTo>
                  </a:path>
                </a:pathLst>
              </a:custGeom>
              <a:solidFill>
                <a:srgbClr val="FFFF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16" name="Freeform 440">
                <a:extLst>
                  <a:ext uri="{FF2B5EF4-FFF2-40B4-BE49-F238E27FC236}">
                    <a16:creationId xmlns:a16="http://schemas.microsoft.com/office/drawing/2014/main" xmlns="" id="{DE21C7FA-76F7-094B-8E8B-B837ADEBFCB2}"/>
                  </a:ext>
                </a:extLst>
              </p:cNvPr>
              <p:cNvSpPr>
                <a:spLocks noChangeArrowheads="1"/>
              </p:cNvSpPr>
              <p:nvPr/>
            </p:nvSpPr>
            <p:spPr bwMode="auto">
              <a:xfrm>
                <a:off x="4254500" y="1695449"/>
                <a:ext cx="357188" cy="357188"/>
              </a:xfrm>
              <a:custGeom>
                <a:avLst/>
                <a:gdLst>
                  <a:gd name="T0" fmla="*/ 496 w 992"/>
                  <a:gd name="T1" fmla="*/ 991 h 992"/>
                  <a:gd name="T2" fmla="*/ 496 w 992"/>
                  <a:gd name="T3" fmla="*/ 991 h 992"/>
                  <a:gd name="T4" fmla="*/ 0 w 992"/>
                  <a:gd name="T5" fmla="*/ 496 h 992"/>
                  <a:gd name="T6" fmla="*/ 496 w 992"/>
                  <a:gd name="T7" fmla="*/ 0 h 992"/>
                  <a:gd name="T8" fmla="*/ 991 w 992"/>
                  <a:gd name="T9" fmla="*/ 496 h 992"/>
                  <a:gd name="T10" fmla="*/ 496 w 992"/>
                  <a:gd name="T11" fmla="*/ 991 h 992"/>
                  <a:gd name="T12" fmla="*/ 496 w 992"/>
                  <a:gd name="T13" fmla="*/ 47 h 992"/>
                  <a:gd name="T14" fmla="*/ 496 w 992"/>
                  <a:gd name="T15" fmla="*/ 47 h 992"/>
                  <a:gd name="T16" fmla="*/ 47 w 992"/>
                  <a:gd name="T17" fmla="*/ 496 h 992"/>
                  <a:gd name="T18" fmla="*/ 496 w 992"/>
                  <a:gd name="T19" fmla="*/ 944 h 992"/>
                  <a:gd name="T20" fmla="*/ 944 w 992"/>
                  <a:gd name="T21" fmla="*/ 496 h 992"/>
                  <a:gd name="T22" fmla="*/ 496 w 992"/>
                  <a:gd name="T23" fmla="*/ 47 h 9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92" h="992">
                    <a:moveTo>
                      <a:pt x="496" y="991"/>
                    </a:moveTo>
                    <a:lnTo>
                      <a:pt x="496" y="991"/>
                    </a:lnTo>
                    <a:cubicBezTo>
                      <a:pt x="220" y="991"/>
                      <a:pt x="0" y="771"/>
                      <a:pt x="0" y="496"/>
                    </a:cubicBezTo>
                    <a:cubicBezTo>
                      <a:pt x="0" y="224"/>
                      <a:pt x="220" y="0"/>
                      <a:pt x="496" y="0"/>
                    </a:cubicBezTo>
                    <a:cubicBezTo>
                      <a:pt x="771" y="0"/>
                      <a:pt x="991" y="224"/>
                      <a:pt x="991" y="496"/>
                    </a:cubicBezTo>
                    <a:cubicBezTo>
                      <a:pt x="991" y="771"/>
                      <a:pt x="771" y="991"/>
                      <a:pt x="496" y="991"/>
                    </a:cubicBezTo>
                    <a:close/>
                    <a:moveTo>
                      <a:pt x="496" y="47"/>
                    </a:moveTo>
                    <a:lnTo>
                      <a:pt x="496" y="47"/>
                    </a:lnTo>
                    <a:cubicBezTo>
                      <a:pt x="248" y="47"/>
                      <a:pt x="47" y="248"/>
                      <a:pt x="47" y="496"/>
                    </a:cubicBezTo>
                    <a:cubicBezTo>
                      <a:pt x="47" y="743"/>
                      <a:pt x="248" y="944"/>
                      <a:pt x="496" y="944"/>
                    </a:cubicBezTo>
                    <a:cubicBezTo>
                      <a:pt x="743" y="944"/>
                      <a:pt x="944" y="743"/>
                      <a:pt x="944" y="496"/>
                    </a:cubicBezTo>
                    <a:cubicBezTo>
                      <a:pt x="944" y="248"/>
                      <a:pt x="743" y="47"/>
                      <a:pt x="496" y="47"/>
                    </a:cubicBezTo>
                    <a:close/>
                  </a:path>
                </a:pathLst>
              </a:custGeom>
              <a:solidFill>
                <a:schemeClr val="bg2"/>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grpSp>
      </p:grpSp>
    </p:spTree>
    <p:extLst>
      <p:ext uri="{BB962C8B-B14F-4D97-AF65-F5344CB8AC3E}">
        <p14:creationId xmlns:p14="http://schemas.microsoft.com/office/powerpoint/2010/main" val="22427910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xit" presetSubtype="1" fill="hold" nodeType="withEffect">
                                  <p:stCondLst>
                                    <p:cond delay="0"/>
                                  </p:stCondLst>
                                  <p:childTnLst>
                                    <p:animEffect transition="out" filter="wipe(up)">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par>
                                <p:cTn id="8" presetID="22" presetClass="entr" presetSubtype="1" fill="hold" nodeType="withEffect">
                                  <p:stCondLst>
                                    <p:cond delay="0"/>
                                  </p:stCondLst>
                                  <p:childTnLst>
                                    <p:set>
                                      <p:cBhvr>
                                        <p:cTn id="9" dur="1" fill="hold">
                                          <p:stCondLst>
                                            <p:cond delay="0"/>
                                          </p:stCondLst>
                                        </p:cTn>
                                        <p:tgtEl>
                                          <p:spTgt spid="173"/>
                                        </p:tgtEl>
                                        <p:attrNameLst>
                                          <p:attrName>style.visibility</p:attrName>
                                        </p:attrNameLst>
                                      </p:cBhvr>
                                      <p:to>
                                        <p:strVal val="visible"/>
                                      </p:to>
                                    </p:set>
                                    <p:animEffect transition="in" filter="wipe(up)">
                                      <p:cBhvr>
                                        <p:cTn id="10" dur="500"/>
                                        <p:tgtEl>
                                          <p:spTgt spid="17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xit" presetSubtype="1" fill="hold" nodeType="clickEffect">
                                  <p:stCondLst>
                                    <p:cond delay="0"/>
                                  </p:stCondLst>
                                  <p:childTnLst>
                                    <p:animEffect transition="out" filter="wipe(up)">
                                      <p:cBhvr>
                                        <p:cTn id="14" dur="500"/>
                                        <p:tgtEl>
                                          <p:spTgt spid="6"/>
                                        </p:tgtEl>
                                      </p:cBhvr>
                                    </p:animEffect>
                                    <p:set>
                                      <p:cBhvr>
                                        <p:cTn id="15" dur="1" fill="hold">
                                          <p:stCondLst>
                                            <p:cond delay="499"/>
                                          </p:stCondLst>
                                        </p:cTn>
                                        <p:tgtEl>
                                          <p:spTgt spid="6"/>
                                        </p:tgtEl>
                                        <p:attrNameLst>
                                          <p:attrName>style.visibility</p:attrName>
                                        </p:attrNameLst>
                                      </p:cBhvr>
                                      <p:to>
                                        <p:strVal val="hidden"/>
                                      </p:to>
                                    </p:set>
                                  </p:childTnLst>
                                </p:cTn>
                              </p:par>
                              <p:par>
                                <p:cTn id="16" presetID="22" presetClass="entr" presetSubtype="1" fill="hold" nodeType="withEffect">
                                  <p:stCondLst>
                                    <p:cond delay="0"/>
                                  </p:stCondLst>
                                  <p:childTnLst>
                                    <p:set>
                                      <p:cBhvr>
                                        <p:cTn id="17" dur="1" fill="hold">
                                          <p:stCondLst>
                                            <p:cond delay="0"/>
                                          </p:stCondLst>
                                        </p:cTn>
                                        <p:tgtEl>
                                          <p:spTgt spid="181"/>
                                        </p:tgtEl>
                                        <p:attrNameLst>
                                          <p:attrName>style.visibility</p:attrName>
                                        </p:attrNameLst>
                                      </p:cBhvr>
                                      <p:to>
                                        <p:strVal val="visible"/>
                                      </p:to>
                                    </p:set>
                                    <p:animEffect transition="in" filter="wipe(up)">
                                      <p:cBhvr>
                                        <p:cTn id="18" dur="500"/>
                                        <p:tgtEl>
                                          <p:spTgt spid="181"/>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xit" presetSubtype="1" fill="hold" nodeType="clickEffect">
                                  <p:stCondLst>
                                    <p:cond delay="0"/>
                                  </p:stCondLst>
                                  <p:childTnLst>
                                    <p:animEffect transition="out" filter="wipe(up)">
                                      <p:cBhvr>
                                        <p:cTn id="22" dur="500"/>
                                        <p:tgtEl>
                                          <p:spTgt spid="7"/>
                                        </p:tgtEl>
                                      </p:cBhvr>
                                    </p:animEffect>
                                    <p:set>
                                      <p:cBhvr>
                                        <p:cTn id="23" dur="1" fill="hold">
                                          <p:stCondLst>
                                            <p:cond delay="499"/>
                                          </p:stCondLst>
                                        </p:cTn>
                                        <p:tgtEl>
                                          <p:spTgt spid="7"/>
                                        </p:tgtEl>
                                        <p:attrNameLst>
                                          <p:attrName>style.visibility</p:attrName>
                                        </p:attrNameLst>
                                      </p:cBhvr>
                                      <p:to>
                                        <p:strVal val="hidden"/>
                                      </p:to>
                                    </p:set>
                                  </p:childTnLst>
                                </p:cTn>
                              </p:par>
                              <p:par>
                                <p:cTn id="24" presetID="22" presetClass="entr" presetSubtype="1" fill="hold" nodeType="withEffect">
                                  <p:stCondLst>
                                    <p:cond delay="0"/>
                                  </p:stCondLst>
                                  <p:childTnLst>
                                    <p:set>
                                      <p:cBhvr>
                                        <p:cTn id="25" dur="1" fill="hold">
                                          <p:stCondLst>
                                            <p:cond delay="0"/>
                                          </p:stCondLst>
                                        </p:cTn>
                                        <p:tgtEl>
                                          <p:spTgt spid="160"/>
                                        </p:tgtEl>
                                        <p:attrNameLst>
                                          <p:attrName>style.visibility</p:attrName>
                                        </p:attrNameLst>
                                      </p:cBhvr>
                                      <p:to>
                                        <p:strVal val="visible"/>
                                      </p:to>
                                    </p:set>
                                    <p:animEffect transition="in" filter="wipe(up)">
                                      <p:cBhvr>
                                        <p:cTn id="26" dur="500"/>
                                        <p:tgtEl>
                                          <p:spTgt spid="160"/>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xit" presetSubtype="1" fill="hold" nodeType="clickEffect">
                                  <p:stCondLst>
                                    <p:cond delay="0"/>
                                  </p:stCondLst>
                                  <p:childTnLst>
                                    <p:animEffect transition="out" filter="wipe(up)">
                                      <p:cBhvr>
                                        <p:cTn id="30" dur="500"/>
                                        <p:tgtEl>
                                          <p:spTgt spid="8"/>
                                        </p:tgtEl>
                                      </p:cBhvr>
                                    </p:animEffect>
                                    <p:set>
                                      <p:cBhvr>
                                        <p:cTn id="31" dur="1" fill="hold">
                                          <p:stCondLst>
                                            <p:cond delay="499"/>
                                          </p:stCondLst>
                                        </p:cTn>
                                        <p:tgtEl>
                                          <p:spTgt spid="8"/>
                                        </p:tgtEl>
                                        <p:attrNameLst>
                                          <p:attrName>style.visibility</p:attrName>
                                        </p:attrNameLst>
                                      </p:cBhvr>
                                      <p:to>
                                        <p:strVal val="hidden"/>
                                      </p:to>
                                    </p:set>
                                  </p:childTnLst>
                                </p:cTn>
                              </p:par>
                              <p:par>
                                <p:cTn id="32" presetID="22" presetClass="entr" presetSubtype="1" fill="hold" nodeType="withEffect">
                                  <p:stCondLst>
                                    <p:cond delay="0"/>
                                  </p:stCondLst>
                                  <p:childTnLst>
                                    <p:set>
                                      <p:cBhvr>
                                        <p:cTn id="33" dur="1" fill="hold">
                                          <p:stCondLst>
                                            <p:cond delay="0"/>
                                          </p:stCondLst>
                                        </p:cTn>
                                        <p:tgtEl>
                                          <p:spTgt spid="206"/>
                                        </p:tgtEl>
                                        <p:attrNameLst>
                                          <p:attrName>style.visibility</p:attrName>
                                        </p:attrNameLst>
                                      </p:cBhvr>
                                      <p:to>
                                        <p:strVal val="visible"/>
                                      </p:to>
                                    </p:set>
                                    <p:animEffect transition="in" filter="wipe(up)">
                                      <p:cBhvr>
                                        <p:cTn id="34" dur="500"/>
                                        <p:tgtEl>
                                          <p:spTgt spid="206"/>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xit" presetSubtype="1" fill="hold" nodeType="clickEffect">
                                  <p:stCondLst>
                                    <p:cond delay="0"/>
                                  </p:stCondLst>
                                  <p:childTnLst>
                                    <p:animEffect transition="out" filter="wipe(up)">
                                      <p:cBhvr>
                                        <p:cTn id="38" dur="500"/>
                                        <p:tgtEl>
                                          <p:spTgt spid="9"/>
                                        </p:tgtEl>
                                      </p:cBhvr>
                                    </p:animEffect>
                                    <p:set>
                                      <p:cBhvr>
                                        <p:cTn id="39" dur="1" fill="hold">
                                          <p:stCondLst>
                                            <p:cond delay="499"/>
                                          </p:stCondLst>
                                        </p:cTn>
                                        <p:tgtEl>
                                          <p:spTgt spid="9"/>
                                        </p:tgtEl>
                                        <p:attrNameLst>
                                          <p:attrName>style.visibility</p:attrName>
                                        </p:attrNameLst>
                                      </p:cBhvr>
                                      <p:to>
                                        <p:strVal val="hidden"/>
                                      </p:to>
                                    </p:set>
                                  </p:childTnLst>
                                </p:cTn>
                              </p:par>
                              <p:par>
                                <p:cTn id="40" presetID="22" presetClass="entr" presetSubtype="1" fill="hold" nodeType="withEffect">
                                  <p:stCondLst>
                                    <p:cond delay="0"/>
                                  </p:stCondLst>
                                  <p:childTnLst>
                                    <p:set>
                                      <p:cBhvr>
                                        <p:cTn id="41" dur="1" fill="hold">
                                          <p:stCondLst>
                                            <p:cond delay="0"/>
                                          </p:stCondLst>
                                        </p:cTn>
                                        <p:tgtEl>
                                          <p:spTgt spid="190"/>
                                        </p:tgtEl>
                                        <p:attrNameLst>
                                          <p:attrName>style.visibility</p:attrName>
                                        </p:attrNameLst>
                                      </p:cBhvr>
                                      <p:to>
                                        <p:strVal val="visible"/>
                                      </p:to>
                                    </p:set>
                                    <p:animEffect transition="in" filter="wipe(up)">
                                      <p:cBhvr>
                                        <p:cTn id="42" dur="500"/>
                                        <p:tgtEl>
                                          <p:spTgt spid="1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18920D82-893D-0A43-B7F0-E734B287BA51}"/>
              </a:ext>
            </a:extLst>
          </p:cNvPr>
          <p:cNvSpPr>
            <a:spLocks noGrp="1"/>
          </p:cNvSpPr>
          <p:nvPr>
            <p:ph type="title"/>
          </p:nvPr>
        </p:nvSpPr>
        <p:spPr/>
        <p:txBody>
          <a:bodyPr/>
          <a:lstStyle/>
          <a:p>
            <a:r>
              <a:rPr lang="en-US" dirty="0"/>
              <a:t>Best practice architecture from 100+ deployments</a:t>
            </a:r>
          </a:p>
        </p:txBody>
      </p:sp>
      <p:sp>
        <p:nvSpPr>
          <p:cNvPr id="5" name="Text Placeholder 4">
            <a:extLst>
              <a:ext uri="{FF2B5EF4-FFF2-40B4-BE49-F238E27FC236}">
                <a16:creationId xmlns:a16="http://schemas.microsoft.com/office/drawing/2014/main" xmlns="" id="{F48961A0-5147-FE40-9F84-D358BA29430A}"/>
              </a:ext>
            </a:extLst>
          </p:cNvPr>
          <p:cNvSpPr>
            <a:spLocks noGrp="1"/>
          </p:cNvSpPr>
          <p:nvPr>
            <p:ph type="body" sz="quarter" idx="13"/>
          </p:nvPr>
        </p:nvSpPr>
        <p:spPr/>
        <p:txBody>
          <a:bodyPr/>
          <a:lstStyle/>
          <a:p>
            <a:endParaRPr lang="en-US"/>
          </a:p>
        </p:txBody>
      </p:sp>
      <p:graphicFrame>
        <p:nvGraphicFramePr>
          <p:cNvPr id="6" name="Table 5">
            <a:extLst>
              <a:ext uri="{FF2B5EF4-FFF2-40B4-BE49-F238E27FC236}">
                <a16:creationId xmlns:a16="http://schemas.microsoft.com/office/drawing/2014/main" xmlns="" id="{6AF8E308-AEF2-1345-8C49-F57414EC7737}"/>
              </a:ext>
            </a:extLst>
          </p:cNvPr>
          <p:cNvGraphicFramePr>
            <a:graphicFrameLocks noGrp="1"/>
          </p:cNvGraphicFramePr>
          <p:nvPr/>
        </p:nvGraphicFramePr>
        <p:xfrm>
          <a:off x="453957" y="925734"/>
          <a:ext cx="8229600" cy="3583823"/>
        </p:xfrm>
        <a:graphic>
          <a:graphicData uri="http://schemas.openxmlformats.org/drawingml/2006/table">
            <a:tbl>
              <a:tblPr firstRow="1" firstCol="1" bandRow="1" bandCol="1">
                <a:tableStyleId>{69012ECD-51FC-41F1-AA8D-1B2483CD663E}</a:tableStyleId>
              </a:tblPr>
              <a:tblGrid>
                <a:gridCol w="4206240">
                  <a:extLst>
                    <a:ext uri="{9D8B030D-6E8A-4147-A177-3AD203B41FA5}">
                      <a16:colId xmlns:a16="http://schemas.microsoft.com/office/drawing/2014/main" xmlns="" val="20000"/>
                    </a:ext>
                  </a:extLst>
                </a:gridCol>
                <a:gridCol w="1005840">
                  <a:extLst>
                    <a:ext uri="{9D8B030D-6E8A-4147-A177-3AD203B41FA5}">
                      <a16:colId xmlns:a16="http://schemas.microsoft.com/office/drawing/2014/main" xmlns="" val="20001"/>
                    </a:ext>
                  </a:extLst>
                </a:gridCol>
                <a:gridCol w="1005840">
                  <a:extLst>
                    <a:ext uri="{9D8B030D-6E8A-4147-A177-3AD203B41FA5}">
                      <a16:colId xmlns:a16="http://schemas.microsoft.com/office/drawing/2014/main" xmlns="" val="20002"/>
                    </a:ext>
                  </a:extLst>
                </a:gridCol>
                <a:gridCol w="1005840">
                  <a:extLst>
                    <a:ext uri="{9D8B030D-6E8A-4147-A177-3AD203B41FA5}">
                      <a16:colId xmlns:a16="http://schemas.microsoft.com/office/drawing/2014/main" xmlns="" val="20003"/>
                    </a:ext>
                  </a:extLst>
                </a:gridCol>
                <a:gridCol w="1005840">
                  <a:extLst>
                    <a:ext uri="{9D8B030D-6E8A-4147-A177-3AD203B41FA5}">
                      <a16:colId xmlns:a16="http://schemas.microsoft.com/office/drawing/2014/main" xmlns="" val="20004"/>
                    </a:ext>
                  </a:extLst>
                </a:gridCol>
              </a:tblGrid>
              <a:tr h="840623">
                <a:tc>
                  <a:txBody>
                    <a:bodyPr/>
                    <a:lstStyle/>
                    <a:p>
                      <a:pPr algn="l"/>
                      <a:r>
                        <a:rPr lang="en-US" sz="1100" dirty="0"/>
                        <a:t>O365 Security Use Cases</a:t>
                      </a:r>
                      <a:endParaRPr lang="en-US" sz="1100" dirty="0">
                        <a:solidFill>
                          <a:srgbClr val="FFFFFF"/>
                        </a:solidFill>
                        <a:latin typeface="+mj-lt"/>
                      </a:endParaRPr>
                    </a:p>
                  </a:txBody>
                  <a:tcPr marL="68700" marR="68700" marT="23461" marB="23461" anchor="ctr"/>
                </a:tc>
                <a:tc>
                  <a:txBody>
                    <a:bodyPr/>
                    <a:lstStyle/>
                    <a:p>
                      <a:pPr algn="ctr"/>
                      <a:r>
                        <a:rPr lang="en-US" sz="1100" dirty="0"/>
                        <a:t>API</a:t>
                      </a:r>
                    </a:p>
                    <a:p>
                      <a:pPr algn="ctr">
                        <a:lnSpc>
                          <a:spcPct val="150000"/>
                        </a:lnSpc>
                      </a:pPr>
                      <a:r>
                        <a:rPr lang="en-US" sz="900" b="0" baseline="0" dirty="0"/>
                        <a:t>Lightning Link</a:t>
                      </a:r>
                      <a:endParaRPr lang="en-US" sz="900" b="0" dirty="0">
                        <a:solidFill>
                          <a:srgbClr val="7F7F7F"/>
                        </a:solidFill>
                        <a:latin typeface="+mj-lt"/>
                      </a:endParaRPr>
                    </a:p>
                  </a:txBody>
                  <a:tcPr marL="68700" marR="68700" marT="23461" marB="23461" anchor="ctr"/>
                </a:tc>
                <a:tc>
                  <a:txBody>
                    <a:bodyPr/>
                    <a:lstStyle/>
                    <a:p>
                      <a:pPr algn="ctr"/>
                      <a:r>
                        <a:rPr lang="en-US" sz="1100" dirty="0"/>
                        <a:t>Reverse Proxy</a:t>
                      </a:r>
                    </a:p>
                    <a:p>
                      <a:pPr algn="ctr">
                        <a:lnSpc>
                          <a:spcPct val="150000"/>
                        </a:lnSpc>
                      </a:pPr>
                      <a:r>
                        <a:rPr lang="en-US" sz="900" b="0" dirty="0"/>
                        <a:t>Sky</a:t>
                      </a:r>
                      <a:r>
                        <a:rPr lang="en-US" sz="900" b="0" baseline="0" dirty="0"/>
                        <a:t> Gateway</a:t>
                      </a:r>
                      <a:endParaRPr lang="en-US" sz="900" b="0" dirty="0">
                        <a:solidFill>
                          <a:srgbClr val="7F7F7F"/>
                        </a:solidFill>
                        <a:latin typeface="+mj-lt"/>
                      </a:endParaRPr>
                    </a:p>
                  </a:txBody>
                  <a:tcPr marL="68700" marR="68700" marT="23461" marB="23461" anchor="ctr"/>
                </a:tc>
                <a:tc>
                  <a:txBody>
                    <a:bodyPr/>
                    <a:lstStyle/>
                    <a:p>
                      <a:pPr algn="ctr"/>
                      <a:r>
                        <a:rPr lang="en-US" sz="1100" dirty="0"/>
                        <a:t>Agent /</a:t>
                      </a:r>
                    </a:p>
                    <a:p>
                      <a:pPr algn="ctr"/>
                      <a:r>
                        <a:rPr lang="en-US" sz="1100" dirty="0"/>
                        <a:t>FWD </a:t>
                      </a:r>
                      <a:r>
                        <a:rPr lang="en-US" sz="1100" baseline="0" dirty="0"/>
                        <a:t>Proxy</a:t>
                      </a:r>
                    </a:p>
                    <a:p>
                      <a:pPr algn="ctr">
                        <a:lnSpc>
                          <a:spcPct val="150000"/>
                        </a:lnSpc>
                      </a:pPr>
                      <a:r>
                        <a:rPr lang="en-US" sz="900" b="0" baseline="0" dirty="0"/>
                        <a:t>Sky Gateway</a:t>
                      </a:r>
                      <a:endParaRPr lang="en-US" sz="900" b="0" dirty="0">
                        <a:solidFill>
                          <a:srgbClr val="7F7F7F"/>
                        </a:solidFill>
                        <a:latin typeface="+mj-lt"/>
                      </a:endParaRPr>
                    </a:p>
                  </a:txBody>
                  <a:tcPr marL="68700" marR="68700" marT="23461" marB="23461" anchor="ctr"/>
                </a:tc>
                <a:tc>
                  <a:txBody>
                    <a:bodyPr/>
                    <a:lstStyle/>
                    <a:p>
                      <a:pPr algn="ctr"/>
                      <a:r>
                        <a:rPr lang="en-US" sz="1100" dirty="0"/>
                        <a:t>SWG</a:t>
                      </a:r>
                      <a:endParaRPr lang="en-US" sz="1100" dirty="0">
                        <a:solidFill>
                          <a:srgbClr val="FFFFFF"/>
                        </a:solidFill>
                        <a:latin typeface="+mj-lt"/>
                      </a:endParaRPr>
                    </a:p>
                  </a:txBody>
                  <a:tcPr marL="68700" marR="68700" marT="23461" marB="23461" anchor="ctr"/>
                </a:tc>
                <a:extLst>
                  <a:ext uri="{0D108BD9-81ED-4DB2-BD59-A6C34878D82A}">
                    <a16:rowId xmlns:a16="http://schemas.microsoft.com/office/drawing/2014/main" xmlns="" val="10000"/>
                  </a:ext>
                </a:extLst>
              </a:tr>
              <a:tr h="4572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900" kern="1200" dirty="0">
                          <a:solidFill>
                            <a:schemeClr val="bg2"/>
                          </a:solidFill>
                        </a:rPr>
                        <a:t>Confidential Control</a:t>
                      </a:r>
                    </a:p>
                    <a:p>
                      <a:pPr marL="0" marR="0" indent="0" algn="l" defTabSz="914400" rtl="0" eaLnBrk="1" fontAlgn="auto" latinLnBrk="0" hangingPunct="1">
                        <a:lnSpc>
                          <a:spcPct val="100000"/>
                        </a:lnSpc>
                        <a:spcBef>
                          <a:spcPts val="0"/>
                        </a:spcBef>
                        <a:spcAft>
                          <a:spcPts val="0"/>
                        </a:spcAft>
                        <a:buClrTx/>
                        <a:buSzTx/>
                        <a:buFontTx/>
                        <a:buNone/>
                        <a:tabLst/>
                        <a:defRPr/>
                      </a:pPr>
                      <a:r>
                        <a:rPr lang="en-US" sz="900" kern="1200" dirty="0"/>
                        <a:t>Prevent regulated/high-value data from being stored in the cloud</a:t>
                      </a:r>
                      <a:endParaRPr lang="en-US" sz="900" kern="1200" dirty="0">
                        <a:solidFill>
                          <a:schemeClr val="tx1">
                            <a:lumMod val="50000"/>
                            <a:lumOff val="50000"/>
                          </a:schemeClr>
                        </a:solidFill>
                        <a:latin typeface="+mj-lt"/>
                        <a:ea typeface="DIN Pro Light" charset="0"/>
                        <a:cs typeface="DIN Pro Light" charset="0"/>
                      </a:endParaRPr>
                    </a:p>
                  </a:txBody>
                  <a:tcPr marL="68700" marR="68700" marT="23461" marB="23461" anchor="ctr"/>
                </a:tc>
                <a:tc>
                  <a:txBody>
                    <a:bodyPr/>
                    <a:lstStyle/>
                    <a:p>
                      <a:pPr algn="ctr"/>
                      <a:r>
                        <a:rPr lang="en-US" sz="1800" dirty="0">
                          <a:solidFill>
                            <a:schemeClr val="bg2"/>
                          </a:solidFill>
                        </a:rPr>
                        <a:t>•</a:t>
                      </a:r>
                    </a:p>
                  </a:txBody>
                  <a:tcPr marL="68700" marR="68700" marT="23461" marB="23461" anchor="ctr"/>
                </a:tc>
                <a:tc>
                  <a:txBody>
                    <a:bodyPr/>
                    <a:lstStyle/>
                    <a:p>
                      <a:pPr algn="ctr"/>
                      <a:endParaRPr lang="en-US" sz="600" dirty="0"/>
                    </a:p>
                  </a:txBody>
                  <a:tcPr marL="68700" marR="68700" marT="23461" marB="23461"/>
                </a:tc>
                <a:tc>
                  <a:txBody>
                    <a:bodyPr/>
                    <a:lstStyle/>
                    <a:p>
                      <a:pPr algn="ctr"/>
                      <a:endParaRPr lang="en-US" sz="600" dirty="0"/>
                    </a:p>
                  </a:txBody>
                  <a:tcPr marL="68700" marR="68700" marT="23461" marB="23461"/>
                </a:tc>
                <a:tc>
                  <a:txBody>
                    <a:bodyPr/>
                    <a:lstStyle/>
                    <a:p>
                      <a:pPr algn="ctr"/>
                      <a:endParaRPr lang="en-US" sz="600" dirty="0"/>
                    </a:p>
                  </a:txBody>
                  <a:tcPr marL="68700" marR="68700" marT="23461" marB="23461"/>
                </a:tc>
                <a:extLst>
                  <a:ext uri="{0D108BD9-81ED-4DB2-BD59-A6C34878D82A}">
                    <a16:rowId xmlns:a16="http://schemas.microsoft.com/office/drawing/2014/main" xmlns="" val="10001"/>
                  </a:ext>
                </a:extLst>
              </a:tr>
              <a:tr h="4572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900" kern="1200" dirty="0">
                          <a:solidFill>
                            <a:schemeClr val="bg2"/>
                          </a:solidFill>
                        </a:rPr>
                        <a:t>Real-Time Data Guard</a:t>
                      </a:r>
                    </a:p>
                    <a:p>
                      <a:pPr marL="0" marR="0" indent="0" algn="l" defTabSz="914400" rtl="0" eaLnBrk="1" fontAlgn="auto" latinLnBrk="0" hangingPunct="1">
                        <a:lnSpc>
                          <a:spcPct val="100000"/>
                        </a:lnSpc>
                        <a:spcBef>
                          <a:spcPts val="0"/>
                        </a:spcBef>
                        <a:spcAft>
                          <a:spcPts val="0"/>
                        </a:spcAft>
                        <a:buClrTx/>
                        <a:buSzTx/>
                        <a:buFontTx/>
                        <a:buNone/>
                        <a:tabLst/>
                        <a:defRPr/>
                      </a:pPr>
                      <a:r>
                        <a:rPr lang="en-US" sz="900" kern="1200" dirty="0"/>
                        <a:t>Prevent unauthorized data from being shared externally</a:t>
                      </a:r>
                      <a:endParaRPr lang="en-US" sz="900" kern="1200" dirty="0">
                        <a:solidFill>
                          <a:schemeClr val="tx1">
                            <a:lumMod val="50000"/>
                            <a:lumOff val="50000"/>
                          </a:schemeClr>
                        </a:solidFill>
                        <a:latin typeface="+mj-lt"/>
                        <a:ea typeface="DIN Pro Light" charset="0"/>
                        <a:cs typeface="DIN Pro Light" charset="0"/>
                      </a:endParaRPr>
                    </a:p>
                  </a:txBody>
                  <a:tcPr marL="68700" marR="68700" marT="23461" marB="23461" anchor="ctr"/>
                </a:tc>
                <a:tc>
                  <a:txBody>
                    <a:bodyPr/>
                    <a:lstStyle/>
                    <a:p>
                      <a:pPr algn="ctr"/>
                      <a:r>
                        <a:rPr lang="en-US" sz="1800" dirty="0">
                          <a:solidFill>
                            <a:schemeClr val="bg2"/>
                          </a:solidFill>
                        </a:rPr>
                        <a:t>•</a:t>
                      </a:r>
                    </a:p>
                  </a:txBody>
                  <a:tcPr marL="68700" marR="68700" marT="23461" marB="23461" anchor="ctr"/>
                </a:tc>
                <a:tc>
                  <a:txBody>
                    <a:bodyPr/>
                    <a:lstStyle/>
                    <a:p>
                      <a:pPr algn="ctr"/>
                      <a:endParaRPr lang="en-US" sz="600"/>
                    </a:p>
                  </a:txBody>
                  <a:tcPr marL="68700" marR="68700" marT="23461" marB="23461"/>
                </a:tc>
                <a:tc>
                  <a:txBody>
                    <a:bodyPr/>
                    <a:lstStyle/>
                    <a:p>
                      <a:pPr algn="ctr"/>
                      <a:endParaRPr lang="en-US" sz="600" dirty="0"/>
                    </a:p>
                  </a:txBody>
                  <a:tcPr marL="68700" marR="68700" marT="23461" marB="23461"/>
                </a:tc>
                <a:tc>
                  <a:txBody>
                    <a:bodyPr/>
                    <a:lstStyle/>
                    <a:p>
                      <a:pPr algn="ctr"/>
                      <a:endParaRPr lang="en-US" sz="600" dirty="0"/>
                    </a:p>
                  </a:txBody>
                  <a:tcPr marL="68700" marR="68700" marT="23461" marB="23461"/>
                </a:tc>
                <a:extLst>
                  <a:ext uri="{0D108BD9-81ED-4DB2-BD59-A6C34878D82A}">
                    <a16:rowId xmlns:a16="http://schemas.microsoft.com/office/drawing/2014/main" xmlns="" val="10002"/>
                  </a:ext>
                </a:extLst>
              </a:tr>
              <a:tr h="4572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900" kern="1200" dirty="0">
                          <a:solidFill>
                            <a:schemeClr val="bg2"/>
                          </a:solidFill>
                        </a:rPr>
                        <a:t>Contextual Access Control</a:t>
                      </a:r>
                    </a:p>
                    <a:p>
                      <a:pPr marL="0" marR="0" indent="0" algn="l" defTabSz="914400" rtl="0" eaLnBrk="1" fontAlgn="auto" latinLnBrk="0" hangingPunct="1">
                        <a:lnSpc>
                          <a:spcPct val="100000"/>
                        </a:lnSpc>
                        <a:spcBef>
                          <a:spcPts val="0"/>
                        </a:spcBef>
                        <a:spcAft>
                          <a:spcPts val="0"/>
                        </a:spcAft>
                        <a:buClrTx/>
                        <a:buSzTx/>
                        <a:buFontTx/>
                        <a:buNone/>
                        <a:tabLst/>
                        <a:defRPr/>
                      </a:pPr>
                      <a:r>
                        <a:rPr lang="en-US" sz="900" kern="1200" dirty="0"/>
                        <a:t>Block sync/download of corporate O365 data to personal devices</a:t>
                      </a:r>
                      <a:endParaRPr lang="en-US" sz="900" kern="1200" dirty="0">
                        <a:solidFill>
                          <a:schemeClr val="tx1">
                            <a:lumMod val="50000"/>
                            <a:lumOff val="50000"/>
                          </a:schemeClr>
                        </a:solidFill>
                        <a:latin typeface="+mj-lt"/>
                        <a:ea typeface="DIN Pro Light" charset="0"/>
                        <a:cs typeface="DIN Pro Light" charset="0"/>
                      </a:endParaRPr>
                    </a:p>
                  </a:txBody>
                  <a:tcPr marL="68700" marR="68700" marT="23461" marB="23461" anchor="ctr"/>
                </a:tc>
                <a:tc>
                  <a:txBody>
                    <a:bodyPr/>
                    <a:lstStyle/>
                    <a:p>
                      <a:pPr algn="ctr"/>
                      <a:endParaRPr lang="en-US" sz="1800" dirty="0">
                        <a:solidFill>
                          <a:schemeClr val="bg2"/>
                        </a:solidFill>
                      </a:endParaRPr>
                    </a:p>
                  </a:txBody>
                  <a:tcPr marL="68700" marR="68700" marT="23461" marB="23461"/>
                </a:tc>
                <a:tc>
                  <a:txBody>
                    <a:bodyPr/>
                    <a:lstStyle/>
                    <a:p>
                      <a:pPr algn="ctr"/>
                      <a:r>
                        <a:rPr lang="en-US" sz="1800" dirty="0">
                          <a:solidFill>
                            <a:schemeClr val="bg2"/>
                          </a:solidFill>
                        </a:rPr>
                        <a:t>•</a:t>
                      </a:r>
                    </a:p>
                  </a:txBody>
                  <a:tcPr marL="68700" marR="68700" marT="23461" marB="23461" anchor="ctr"/>
                </a:tc>
                <a:tc>
                  <a:txBody>
                    <a:bodyPr/>
                    <a:lstStyle/>
                    <a:p>
                      <a:pPr algn="ctr"/>
                      <a:endParaRPr lang="en-US" sz="600" dirty="0"/>
                    </a:p>
                  </a:txBody>
                  <a:tcPr marL="68700" marR="68700" marT="23461" marB="23461"/>
                </a:tc>
                <a:tc>
                  <a:txBody>
                    <a:bodyPr/>
                    <a:lstStyle/>
                    <a:p>
                      <a:pPr algn="ctr"/>
                      <a:endParaRPr lang="en-US" sz="600" dirty="0"/>
                    </a:p>
                  </a:txBody>
                  <a:tcPr marL="68700" marR="68700" marT="23461" marB="23461"/>
                </a:tc>
                <a:extLst>
                  <a:ext uri="{0D108BD9-81ED-4DB2-BD59-A6C34878D82A}">
                    <a16:rowId xmlns:a16="http://schemas.microsoft.com/office/drawing/2014/main" xmlns="" val="10003"/>
                  </a:ext>
                </a:extLst>
              </a:tr>
              <a:tr h="4572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900" kern="1200" dirty="0">
                          <a:solidFill>
                            <a:schemeClr val="bg2"/>
                          </a:solidFill>
                        </a:rPr>
                        <a:t>Advanced Threat Protection</a:t>
                      </a:r>
                    </a:p>
                    <a:p>
                      <a:pPr marL="0" marR="0" indent="0" algn="l" defTabSz="914400" rtl="0" eaLnBrk="1" fontAlgn="auto" latinLnBrk="0" hangingPunct="1">
                        <a:lnSpc>
                          <a:spcPct val="100000"/>
                        </a:lnSpc>
                        <a:spcBef>
                          <a:spcPts val="0"/>
                        </a:spcBef>
                        <a:spcAft>
                          <a:spcPts val="0"/>
                        </a:spcAft>
                        <a:buClrTx/>
                        <a:buSzTx/>
                        <a:buFontTx/>
                        <a:buNone/>
                        <a:tabLst/>
                        <a:defRPr/>
                      </a:pPr>
                      <a:r>
                        <a:rPr lang="en-US" sz="900" kern="1200" dirty="0"/>
                        <a:t>Detect compromised accounts, insider</a:t>
                      </a:r>
                      <a:r>
                        <a:rPr lang="en-US" sz="900" kern="1200" baseline="0" dirty="0"/>
                        <a:t> </a:t>
                      </a:r>
                      <a:r>
                        <a:rPr lang="en-US" sz="900" kern="1200" dirty="0"/>
                        <a:t>threats, malware</a:t>
                      </a:r>
                      <a:endParaRPr lang="en-US" sz="900" kern="1200" dirty="0">
                        <a:solidFill>
                          <a:schemeClr val="tx1">
                            <a:lumMod val="50000"/>
                            <a:lumOff val="50000"/>
                          </a:schemeClr>
                        </a:solidFill>
                        <a:latin typeface="+mj-lt"/>
                        <a:ea typeface="DIN Pro Light" charset="0"/>
                        <a:cs typeface="DIN Pro Light" charset="0"/>
                      </a:endParaRPr>
                    </a:p>
                  </a:txBody>
                  <a:tcPr marL="68700" marR="68700" marT="23461" marB="23461" anchor="ctr"/>
                </a:tc>
                <a:tc>
                  <a:txBody>
                    <a:bodyPr/>
                    <a:lstStyle/>
                    <a:p>
                      <a:pPr algn="ctr"/>
                      <a:r>
                        <a:rPr lang="en-US" sz="1800" dirty="0">
                          <a:solidFill>
                            <a:schemeClr val="bg2"/>
                          </a:solidFill>
                        </a:rPr>
                        <a:t>•</a:t>
                      </a:r>
                    </a:p>
                  </a:txBody>
                  <a:tcPr marL="68700" marR="68700" marT="23461" marB="23461"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600" dirty="0">
                        <a:solidFill>
                          <a:srgbClr val="589EDB"/>
                        </a:solidFill>
                      </a:endParaRPr>
                    </a:p>
                  </a:txBody>
                  <a:tcPr marL="68700" marR="68700" marT="23461" marB="23461" anchor="ctr"/>
                </a:tc>
                <a:tc>
                  <a:txBody>
                    <a:bodyPr/>
                    <a:lstStyle/>
                    <a:p>
                      <a:pPr algn="ctr"/>
                      <a:endParaRPr lang="en-US" sz="600" dirty="0"/>
                    </a:p>
                  </a:txBody>
                  <a:tcPr marL="68700" marR="68700" marT="23461" marB="23461"/>
                </a:tc>
                <a:tc>
                  <a:txBody>
                    <a:bodyPr/>
                    <a:lstStyle/>
                    <a:p>
                      <a:pPr algn="ctr"/>
                      <a:endParaRPr lang="en-US" sz="600" dirty="0"/>
                    </a:p>
                  </a:txBody>
                  <a:tcPr marL="68700" marR="68700" marT="23461" marB="23461"/>
                </a:tc>
                <a:extLst>
                  <a:ext uri="{0D108BD9-81ED-4DB2-BD59-A6C34878D82A}">
                    <a16:rowId xmlns:a16="http://schemas.microsoft.com/office/drawing/2014/main" xmlns="" val="10004"/>
                  </a:ext>
                </a:extLst>
              </a:tr>
              <a:tr h="4572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900" kern="1200" dirty="0">
                          <a:solidFill>
                            <a:schemeClr val="bg2"/>
                          </a:solidFill>
                        </a:rPr>
                        <a:t>Activity Monitoring and</a:t>
                      </a:r>
                      <a:r>
                        <a:rPr lang="en-US" sz="900" kern="1200" baseline="0" dirty="0">
                          <a:solidFill>
                            <a:schemeClr val="bg2"/>
                          </a:solidFill>
                        </a:rPr>
                        <a:t> Forensics</a:t>
                      </a:r>
                      <a:endParaRPr lang="en-US" sz="900" kern="1200" dirty="0">
                        <a:solidFill>
                          <a:schemeClr val="bg2"/>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900" kern="1200" dirty="0"/>
                        <a:t>Capture an audit trail of activity for forensic investigations</a:t>
                      </a:r>
                      <a:endParaRPr lang="en-US" sz="900" kern="1200" dirty="0">
                        <a:solidFill>
                          <a:schemeClr val="tx1">
                            <a:lumMod val="50000"/>
                            <a:lumOff val="50000"/>
                          </a:schemeClr>
                        </a:solidFill>
                        <a:latin typeface="+mj-lt"/>
                        <a:ea typeface="DIN Pro Light" charset="0"/>
                        <a:cs typeface="DIN Pro Light" charset="0"/>
                      </a:endParaRPr>
                    </a:p>
                  </a:txBody>
                  <a:tcPr marL="68700" marR="68700" marT="23461" marB="23461" anchor="ctr"/>
                </a:tc>
                <a:tc>
                  <a:txBody>
                    <a:bodyPr/>
                    <a:lstStyle/>
                    <a:p>
                      <a:pPr algn="ctr"/>
                      <a:r>
                        <a:rPr lang="en-US" sz="1800" dirty="0">
                          <a:solidFill>
                            <a:schemeClr val="bg2"/>
                          </a:solidFill>
                        </a:rPr>
                        <a:t>•</a:t>
                      </a:r>
                    </a:p>
                  </a:txBody>
                  <a:tcPr marL="68700" marR="68700" marT="23461" marB="23461" anchor="ctr"/>
                </a:tc>
                <a:tc>
                  <a:txBody>
                    <a:bodyPr/>
                    <a:lstStyle/>
                    <a:p>
                      <a:pPr algn="ctr"/>
                      <a:endParaRPr lang="en-US" sz="600" dirty="0"/>
                    </a:p>
                  </a:txBody>
                  <a:tcPr marL="68700" marR="68700" marT="23461" marB="23461"/>
                </a:tc>
                <a:tc>
                  <a:txBody>
                    <a:bodyPr/>
                    <a:lstStyle/>
                    <a:p>
                      <a:pPr algn="ctr"/>
                      <a:endParaRPr lang="en-US" sz="600" dirty="0"/>
                    </a:p>
                  </a:txBody>
                  <a:tcPr marL="68700" marR="68700" marT="23461" marB="23461"/>
                </a:tc>
                <a:tc>
                  <a:txBody>
                    <a:bodyPr/>
                    <a:lstStyle/>
                    <a:p>
                      <a:pPr algn="ctr"/>
                      <a:endParaRPr lang="en-US" sz="600" dirty="0"/>
                    </a:p>
                  </a:txBody>
                  <a:tcPr marL="68700" marR="68700" marT="23461" marB="23461"/>
                </a:tc>
                <a:extLst>
                  <a:ext uri="{0D108BD9-81ED-4DB2-BD59-A6C34878D82A}">
                    <a16:rowId xmlns:a16="http://schemas.microsoft.com/office/drawing/2014/main" xmlns="" val="10005"/>
                  </a:ext>
                </a:extLst>
              </a:tr>
              <a:tr h="457200">
                <a:tc>
                  <a:txBody>
                    <a:bodyPr/>
                    <a:lstStyle/>
                    <a:p>
                      <a:r>
                        <a:rPr lang="en-US" sz="900" dirty="0">
                          <a:solidFill>
                            <a:schemeClr val="bg2"/>
                          </a:solidFill>
                        </a:rPr>
                        <a:t>Shadow</a:t>
                      </a:r>
                      <a:r>
                        <a:rPr lang="en-US" sz="900" baseline="0" dirty="0">
                          <a:solidFill>
                            <a:schemeClr val="bg2"/>
                          </a:solidFill>
                        </a:rPr>
                        <a:t> IT Access Control</a:t>
                      </a:r>
                      <a:endParaRPr lang="en-US" sz="900" dirty="0">
                        <a:solidFill>
                          <a:schemeClr val="bg2"/>
                        </a:solidFill>
                      </a:endParaRPr>
                    </a:p>
                    <a:p>
                      <a:r>
                        <a:rPr lang="en-US" sz="900" dirty="0"/>
                        <a:t>Prevent access</a:t>
                      </a:r>
                      <a:r>
                        <a:rPr lang="en-US" sz="900" baseline="0" dirty="0"/>
                        <a:t> to personal O365 instances</a:t>
                      </a:r>
                      <a:endParaRPr lang="en-US" sz="900" dirty="0">
                        <a:solidFill>
                          <a:schemeClr val="tx1">
                            <a:lumMod val="50000"/>
                            <a:lumOff val="50000"/>
                          </a:schemeClr>
                        </a:solidFill>
                        <a:latin typeface="+mj-lt"/>
                      </a:endParaRPr>
                    </a:p>
                  </a:txBody>
                  <a:tcPr marL="68700" marR="68700" marT="23461" marB="23461" anchor="ctr"/>
                </a:tc>
                <a:tc>
                  <a:txBody>
                    <a:bodyPr/>
                    <a:lstStyle/>
                    <a:p>
                      <a:pPr algn="ctr"/>
                      <a:endParaRPr lang="en-US" sz="1800" dirty="0">
                        <a:solidFill>
                          <a:schemeClr val="bg2"/>
                        </a:solidFill>
                      </a:endParaRPr>
                    </a:p>
                  </a:txBody>
                  <a:tcPr marL="68700" marR="68700" marT="23461" marB="23461"/>
                </a:tc>
                <a:tc>
                  <a:txBody>
                    <a:bodyPr/>
                    <a:lstStyle/>
                    <a:p>
                      <a:pPr algn="ctr"/>
                      <a:endParaRPr lang="en-US" sz="600" dirty="0"/>
                    </a:p>
                  </a:txBody>
                  <a:tcPr marL="68700" marR="68700" marT="23461" marB="23461"/>
                </a:tc>
                <a:tc>
                  <a:txBody>
                    <a:bodyPr/>
                    <a:lstStyle/>
                    <a:p>
                      <a:pPr algn="ctr"/>
                      <a:endParaRPr lang="en-US" sz="600" dirty="0"/>
                    </a:p>
                  </a:txBody>
                  <a:tcPr marL="68700" marR="68700" marT="23461" marB="23461"/>
                </a:tc>
                <a:tc>
                  <a:txBody>
                    <a:bodyPr/>
                    <a:lstStyle/>
                    <a:p>
                      <a:pPr algn="ctr"/>
                      <a:r>
                        <a:rPr lang="en-US" sz="1800" dirty="0">
                          <a:solidFill>
                            <a:schemeClr val="bg2"/>
                          </a:solidFill>
                          <a:sym typeface="Zapf Dingbats"/>
                        </a:rPr>
                        <a:t>•</a:t>
                      </a:r>
                      <a:endParaRPr lang="en-US" sz="1800" dirty="0">
                        <a:solidFill>
                          <a:schemeClr val="bg2"/>
                        </a:solidFill>
                      </a:endParaRPr>
                    </a:p>
                  </a:txBody>
                  <a:tcPr marL="68700" marR="68700" marT="23461" marB="23461" anchor="ctr"/>
                </a:tc>
                <a:extLst>
                  <a:ext uri="{0D108BD9-81ED-4DB2-BD59-A6C34878D82A}">
                    <a16:rowId xmlns:a16="http://schemas.microsoft.com/office/drawing/2014/main" xmlns="" val="10006"/>
                  </a:ext>
                </a:extLst>
              </a:tr>
            </a:tbl>
          </a:graphicData>
        </a:graphic>
      </p:graphicFrame>
    </p:spTree>
    <p:extLst>
      <p:ext uri="{BB962C8B-B14F-4D97-AF65-F5344CB8AC3E}">
        <p14:creationId xmlns:p14="http://schemas.microsoft.com/office/powerpoint/2010/main" val="2770461438"/>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EDB43046-81C3-0D48-85A3-AEC93860EFFE}"/>
              </a:ext>
            </a:extLst>
          </p:cNvPr>
          <p:cNvSpPr>
            <a:spLocks noGrp="1"/>
          </p:cNvSpPr>
          <p:nvPr>
            <p:ph type="title"/>
          </p:nvPr>
        </p:nvSpPr>
        <p:spPr/>
        <p:txBody>
          <a:bodyPr/>
          <a:lstStyle/>
          <a:p>
            <a:r>
              <a:rPr lang="en-US" b="1" dirty="0"/>
              <a:t>1. Confidential Data Control</a:t>
            </a:r>
            <a:endParaRPr lang="en-US" dirty="0"/>
          </a:p>
        </p:txBody>
      </p:sp>
      <p:sp>
        <p:nvSpPr>
          <p:cNvPr id="5" name="Text Placeholder 4">
            <a:extLst>
              <a:ext uri="{FF2B5EF4-FFF2-40B4-BE49-F238E27FC236}">
                <a16:creationId xmlns:a16="http://schemas.microsoft.com/office/drawing/2014/main" xmlns="" id="{184EE44F-EACB-EA41-A0DA-5CAC09316366}"/>
              </a:ext>
            </a:extLst>
          </p:cNvPr>
          <p:cNvSpPr>
            <a:spLocks noGrp="1"/>
          </p:cNvSpPr>
          <p:nvPr>
            <p:ph type="body" sz="quarter" idx="13"/>
          </p:nvPr>
        </p:nvSpPr>
        <p:spPr/>
        <p:txBody>
          <a:bodyPr/>
          <a:lstStyle/>
          <a:p>
            <a:endParaRPr lang="en-US"/>
          </a:p>
        </p:txBody>
      </p:sp>
      <p:sp>
        <p:nvSpPr>
          <p:cNvPr id="6" name="Text Placeholder 5">
            <a:extLst>
              <a:ext uri="{FF2B5EF4-FFF2-40B4-BE49-F238E27FC236}">
                <a16:creationId xmlns:a16="http://schemas.microsoft.com/office/drawing/2014/main" xmlns="" id="{357193E6-A9C4-0A45-95A1-6DA12BB6652D}"/>
              </a:ext>
            </a:extLst>
          </p:cNvPr>
          <p:cNvSpPr>
            <a:spLocks noGrp="1"/>
          </p:cNvSpPr>
          <p:nvPr>
            <p:ph type="body" sz="quarter" idx="14"/>
          </p:nvPr>
        </p:nvSpPr>
        <p:spPr/>
        <p:txBody>
          <a:bodyPr/>
          <a:lstStyle/>
          <a:p>
            <a:r>
              <a:rPr lang="en-US" dirty="0"/>
              <a:t>Prevent regulated/high-value data being stored in the cloud</a:t>
            </a:r>
          </a:p>
        </p:txBody>
      </p:sp>
      <p:sp>
        <p:nvSpPr>
          <p:cNvPr id="10" name="TextBox 9">
            <a:extLst>
              <a:ext uri="{FF2B5EF4-FFF2-40B4-BE49-F238E27FC236}">
                <a16:creationId xmlns:a16="http://schemas.microsoft.com/office/drawing/2014/main" xmlns="" id="{2DD5630F-530F-3246-B76F-B30A207B041C}"/>
              </a:ext>
            </a:extLst>
          </p:cNvPr>
          <p:cNvSpPr txBox="1"/>
          <p:nvPr/>
        </p:nvSpPr>
        <p:spPr>
          <a:xfrm>
            <a:off x="457199" y="1280887"/>
            <a:ext cx="3351229" cy="830997"/>
          </a:xfrm>
          <a:prstGeom prst="rect">
            <a:avLst/>
          </a:prstGeom>
          <a:noFill/>
        </p:spPr>
        <p:txBody>
          <a:bodyPr wrap="square" rtlCol="0">
            <a:spAutoFit/>
          </a:bodyPr>
          <a:lstStyle/>
          <a:p>
            <a:pPr marL="285750" indent="-285750">
              <a:buClr>
                <a:schemeClr val="bg2"/>
              </a:buClr>
              <a:buFont typeface="Wingdings" pitchFamily="2" charset="2"/>
              <a:buChar char="§"/>
            </a:pPr>
            <a:r>
              <a:rPr lang="en-US" sz="1600" dirty="0">
                <a:latin typeface="+mj-lt"/>
                <a:ea typeface="DIN Pro Light" charset="0"/>
                <a:cs typeface="DIN Pro Light" charset="0"/>
              </a:rPr>
              <a:t>Enforce DLP based on keywords, data identifiers, IDM, EDM, </a:t>
            </a:r>
            <a:r>
              <a:rPr lang="en-US" sz="1600" dirty="0" err="1">
                <a:latin typeface="+mj-lt"/>
                <a:ea typeface="DIN Pro Light" charset="0"/>
                <a:cs typeface="DIN Pro Light" charset="0"/>
              </a:rPr>
              <a:t>RegEx</a:t>
            </a:r>
            <a:endParaRPr lang="en-US" sz="1600" dirty="0">
              <a:latin typeface="+mj-lt"/>
              <a:ea typeface="DIN Pro Light" charset="0"/>
              <a:cs typeface="DIN Pro Light" charset="0"/>
            </a:endParaRPr>
          </a:p>
        </p:txBody>
      </p:sp>
      <p:pic>
        <p:nvPicPr>
          <p:cNvPr id="15" name="Picture 14">
            <a:extLst>
              <a:ext uri="{FF2B5EF4-FFF2-40B4-BE49-F238E27FC236}">
                <a16:creationId xmlns:a16="http://schemas.microsoft.com/office/drawing/2014/main" xmlns="" id="{A7C8EFA0-979C-BA43-9C1A-9EA311FE12C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85507" y="1364021"/>
            <a:ext cx="4692318" cy="2552785"/>
          </a:xfrm>
          <a:prstGeom prst="rect">
            <a:avLst/>
          </a:prstGeom>
          <a:ln>
            <a:solidFill>
              <a:schemeClr val="bg1">
                <a:lumMod val="85000"/>
              </a:schemeClr>
            </a:solidFill>
          </a:ln>
        </p:spPr>
      </p:pic>
      <p:grpSp>
        <p:nvGrpSpPr>
          <p:cNvPr id="17" name="Group 16">
            <a:extLst>
              <a:ext uri="{FF2B5EF4-FFF2-40B4-BE49-F238E27FC236}">
                <a16:creationId xmlns:a16="http://schemas.microsoft.com/office/drawing/2014/main" xmlns="" id="{24A1D36B-7D50-2A48-82E0-F7B0E122E217}"/>
              </a:ext>
            </a:extLst>
          </p:cNvPr>
          <p:cNvGrpSpPr/>
          <p:nvPr/>
        </p:nvGrpSpPr>
        <p:grpSpPr>
          <a:xfrm>
            <a:off x="457200" y="2248799"/>
            <a:ext cx="4755820" cy="2106386"/>
            <a:chOff x="457200" y="2248799"/>
            <a:chExt cx="4755820" cy="2106386"/>
          </a:xfrm>
        </p:grpSpPr>
        <p:pic>
          <p:nvPicPr>
            <p:cNvPr id="16" name="Picture 15">
              <a:extLst>
                <a:ext uri="{FF2B5EF4-FFF2-40B4-BE49-F238E27FC236}">
                  <a16:creationId xmlns:a16="http://schemas.microsoft.com/office/drawing/2014/main" xmlns="" id="{753CAF35-8081-4548-B57C-2D6671F6C23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457200" y="2248799"/>
              <a:ext cx="3108677" cy="2106385"/>
            </a:xfrm>
            <a:prstGeom prst="rect">
              <a:avLst/>
            </a:prstGeom>
            <a:ln>
              <a:solidFill>
                <a:schemeClr val="tx1">
                  <a:lumMod val="20000"/>
                  <a:lumOff val="80000"/>
                </a:schemeClr>
              </a:solidFill>
            </a:ln>
          </p:spPr>
        </p:pic>
        <p:sp>
          <p:nvSpPr>
            <p:cNvPr id="3" name="Triangle 2">
              <a:extLst>
                <a:ext uri="{FF2B5EF4-FFF2-40B4-BE49-F238E27FC236}">
                  <a16:creationId xmlns:a16="http://schemas.microsoft.com/office/drawing/2014/main" xmlns="" id="{EF81F465-8EF3-8440-91F2-BC9C1BF23335}"/>
                </a:ext>
              </a:extLst>
            </p:cNvPr>
            <p:cNvSpPr/>
            <p:nvPr/>
          </p:nvSpPr>
          <p:spPr>
            <a:xfrm rot="5400000">
              <a:off x="3336256" y="2478420"/>
              <a:ext cx="2106384" cy="1647145"/>
            </a:xfrm>
            <a:prstGeom prst="triangle">
              <a:avLst>
                <a:gd name="adj" fmla="val 25114"/>
              </a:avLst>
            </a:prstGeom>
            <a:gradFill>
              <a:gsLst>
                <a:gs pos="0">
                  <a:schemeClr val="accent2">
                    <a:lumMod val="20000"/>
                    <a:lumOff val="80000"/>
                    <a:alpha val="25000"/>
                  </a:schemeClr>
                </a:gs>
                <a:gs pos="100000">
                  <a:schemeClr val="accent2">
                    <a:lumMod val="40000"/>
                    <a:lumOff val="60000"/>
                  </a:schemeClr>
                </a:gs>
              </a:gsLst>
              <a:lin ang="5400000" scaled="1"/>
            </a:gra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dirty="0">
                <a:solidFill>
                  <a:schemeClr val="tx1"/>
                </a:solidFill>
              </a:endParaRPr>
            </a:p>
          </p:txBody>
        </p:sp>
      </p:grpSp>
    </p:spTree>
    <p:extLst>
      <p:ext uri="{BB962C8B-B14F-4D97-AF65-F5344CB8AC3E}">
        <p14:creationId xmlns:p14="http://schemas.microsoft.com/office/powerpoint/2010/main" val="18845950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right)">
                                      <p:cBhvr>
                                        <p:cTn id="11"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5D73E899-F956-EE48-943D-A0FB083E25AB}"/>
              </a:ext>
            </a:extLst>
          </p:cNvPr>
          <p:cNvSpPr>
            <a:spLocks noGrp="1"/>
          </p:cNvSpPr>
          <p:nvPr>
            <p:ph type="title"/>
          </p:nvPr>
        </p:nvSpPr>
        <p:spPr>
          <a:xfrm>
            <a:off x="457201" y="197890"/>
            <a:ext cx="8226356" cy="344979"/>
          </a:xfrm>
        </p:spPr>
        <p:txBody>
          <a:bodyPr/>
          <a:lstStyle/>
          <a:p>
            <a:r>
              <a:rPr lang="en-US" dirty="0"/>
              <a:t>The Cloud (First) Enterprise Challenges</a:t>
            </a:r>
          </a:p>
        </p:txBody>
      </p:sp>
      <p:grpSp>
        <p:nvGrpSpPr>
          <p:cNvPr id="83" name="Group 82">
            <a:extLst>
              <a:ext uri="{FF2B5EF4-FFF2-40B4-BE49-F238E27FC236}">
                <a16:creationId xmlns:a16="http://schemas.microsoft.com/office/drawing/2014/main" xmlns="" id="{E3C21EB8-6288-0B4D-836A-0C3DDF03F023}"/>
              </a:ext>
            </a:extLst>
          </p:cNvPr>
          <p:cNvGrpSpPr/>
          <p:nvPr/>
        </p:nvGrpSpPr>
        <p:grpSpPr>
          <a:xfrm>
            <a:off x="326071" y="1156413"/>
            <a:ext cx="3723415" cy="2006177"/>
            <a:chOff x="786580" y="2894368"/>
            <a:chExt cx="3723415" cy="2006177"/>
          </a:xfrm>
        </p:grpSpPr>
        <p:sp>
          <p:nvSpPr>
            <p:cNvPr id="84" name="Rounded Rectangle 83">
              <a:extLst>
                <a:ext uri="{FF2B5EF4-FFF2-40B4-BE49-F238E27FC236}">
                  <a16:creationId xmlns:a16="http://schemas.microsoft.com/office/drawing/2014/main" xmlns="" id="{96F2CF3E-B48C-A04B-B3E8-4C520628FBB2}"/>
                </a:ext>
              </a:extLst>
            </p:cNvPr>
            <p:cNvSpPr/>
            <p:nvPr/>
          </p:nvSpPr>
          <p:spPr>
            <a:xfrm>
              <a:off x="1398737" y="2894368"/>
              <a:ext cx="3111258" cy="2006177"/>
            </a:xfrm>
            <a:prstGeom prst="roundRect">
              <a:avLst>
                <a:gd name="adj" fmla="val 0"/>
              </a:avLst>
            </a:prstGeom>
            <a:solidFill>
              <a:schemeClr val="bg1">
                <a:lumMod val="95000"/>
              </a:schemeClr>
            </a:solidFill>
            <a:ln>
              <a:noFill/>
            </a:ln>
          </p:spPr>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r>
                <a:rPr lang="en-US" dirty="0"/>
                <a:t>Data Creation and Access in the Cloud Bypasses Existing Network Security Infrastructure</a:t>
              </a:r>
            </a:p>
          </p:txBody>
        </p:sp>
        <p:sp>
          <p:nvSpPr>
            <p:cNvPr id="85" name="Rectangle 84">
              <a:extLst>
                <a:ext uri="{FF2B5EF4-FFF2-40B4-BE49-F238E27FC236}">
                  <a16:creationId xmlns:a16="http://schemas.microsoft.com/office/drawing/2014/main" xmlns="" id="{E14C3E90-3EAF-FC4B-A3FA-0085C41CDEB8}"/>
                </a:ext>
              </a:extLst>
            </p:cNvPr>
            <p:cNvSpPr/>
            <p:nvPr/>
          </p:nvSpPr>
          <p:spPr>
            <a:xfrm>
              <a:off x="786580" y="2895460"/>
              <a:ext cx="538640" cy="2005085"/>
            </a:xfrm>
            <a:prstGeom prst="rect">
              <a:avLst/>
            </a:prstGeom>
            <a:solidFill>
              <a:srgbClr val="BD2E2B"/>
            </a:solidFill>
            <a:ln>
              <a:noFill/>
            </a:ln>
          </p:spPr>
          <p:txBody>
            <a:bodyPr vert="horz" wrap="square" lIns="91440" tIns="91440" rIns="91440" bIns="91440" numCol="1" rtlCol="0" anchor="ctr" anchorCtr="0" compatLnSpc="1">
              <a:prstTxWarp prst="textNoShape">
                <a:avLst/>
              </a:prstTxWarp>
            </a:bodyPr>
            <a:lstStyle/>
            <a:p>
              <a:pPr algn="ctr">
                <a:lnSpc>
                  <a:spcPct val="95000"/>
                </a:lnSpc>
              </a:pPr>
              <a:r>
                <a:rPr lang="en-US" sz="2400" b="1" dirty="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rPr>
                <a:t>1</a:t>
              </a:r>
            </a:p>
          </p:txBody>
        </p:sp>
      </p:grpSp>
      <p:grpSp>
        <p:nvGrpSpPr>
          <p:cNvPr id="91" name="Group 30">
            <a:extLst>
              <a:ext uri="{FF2B5EF4-FFF2-40B4-BE49-F238E27FC236}">
                <a16:creationId xmlns:a16="http://schemas.microsoft.com/office/drawing/2014/main" xmlns="" id="{176DA35C-8CE1-804D-9789-A961B8D0E1B4}"/>
              </a:ext>
            </a:extLst>
          </p:cNvPr>
          <p:cNvGrpSpPr>
            <a:grpSpLocks noChangeAspect="1"/>
          </p:cNvGrpSpPr>
          <p:nvPr/>
        </p:nvGrpSpPr>
        <p:grpSpPr bwMode="auto">
          <a:xfrm>
            <a:off x="7367170" y="3552129"/>
            <a:ext cx="1050440" cy="972904"/>
            <a:chOff x="4267" y="2184"/>
            <a:chExt cx="989" cy="916"/>
          </a:xfrm>
        </p:grpSpPr>
        <p:sp>
          <p:nvSpPr>
            <p:cNvPr id="92" name="Freeform 31">
              <a:extLst>
                <a:ext uri="{FF2B5EF4-FFF2-40B4-BE49-F238E27FC236}">
                  <a16:creationId xmlns:a16="http://schemas.microsoft.com/office/drawing/2014/main" xmlns="" id="{18AFA305-3816-814F-9EDF-C22433A606CA}"/>
                </a:ext>
              </a:extLst>
            </p:cNvPr>
            <p:cNvSpPr>
              <a:spLocks/>
            </p:cNvSpPr>
            <p:nvPr/>
          </p:nvSpPr>
          <p:spPr bwMode="auto">
            <a:xfrm flipH="1">
              <a:off x="4336" y="2221"/>
              <a:ext cx="437" cy="836"/>
            </a:xfrm>
            <a:custGeom>
              <a:avLst/>
              <a:gdLst>
                <a:gd name="T0" fmla="*/ 223 w 420"/>
                <a:gd name="T1" fmla="*/ 128 h 836"/>
                <a:gd name="T2" fmla="*/ 223 w 420"/>
                <a:gd name="T3" fmla="*/ 0 h 836"/>
                <a:gd name="T4" fmla="*/ 0 w 420"/>
                <a:gd name="T5" fmla="*/ 0 h 836"/>
                <a:gd name="T6" fmla="*/ 0 w 420"/>
                <a:gd name="T7" fmla="*/ 682 h 836"/>
                <a:gd name="T8" fmla="*/ 80 w 420"/>
                <a:gd name="T9" fmla="*/ 682 h 836"/>
                <a:gd name="T10" fmla="*/ 80 w 420"/>
                <a:gd name="T11" fmla="*/ 836 h 836"/>
                <a:gd name="T12" fmla="*/ 170 w 420"/>
                <a:gd name="T13" fmla="*/ 836 h 836"/>
                <a:gd name="T14" fmla="*/ 223 w 420"/>
                <a:gd name="T15" fmla="*/ 836 h 836"/>
                <a:gd name="T16" fmla="*/ 420 w 420"/>
                <a:gd name="T17" fmla="*/ 836 h 836"/>
                <a:gd name="T18" fmla="*/ 420 w 420"/>
                <a:gd name="T19" fmla="*/ 128 h 836"/>
                <a:gd name="T20" fmla="*/ 223 w 420"/>
                <a:gd name="T21" fmla="*/ 128 h 836"/>
                <a:gd name="connsiteX0" fmla="*/ 5310 w 10393"/>
                <a:gd name="connsiteY0" fmla="*/ 1531 h 10000"/>
                <a:gd name="connsiteX1" fmla="*/ 5310 w 10393"/>
                <a:gd name="connsiteY1" fmla="*/ 0 h 10000"/>
                <a:gd name="connsiteX2" fmla="*/ 0 w 10393"/>
                <a:gd name="connsiteY2" fmla="*/ 0 h 10000"/>
                <a:gd name="connsiteX3" fmla="*/ 0 w 10393"/>
                <a:gd name="connsiteY3" fmla="*/ 8158 h 10000"/>
                <a:gd name="connsiteX4" fmla="*/ 1905 w 10393"/>
                <a:gd name="connsiteY4" fmla="*/ 8158 h 10000"/>
                <a:gd name="connsiteX5" fmla="*/ 1905 w 10393"/>
                <a:gd name="connsiteY5" fmla="*/ 10000 h 10000"/>
                <a:gd name="connsiteX6" fmla="*/ 4048 w 10393"/>
                <a:gd name="connsiteY6" fmla="*/ 10000 h 10000"/>
                <a:gd name="connsiteX7" fmla="*/ 5310 w 10393"/>
                <a:gd name="connsiteY7" fmla="*/ 10000 h 10000"/>
                <a:gd name="connsiteX8" fmla="*/ 10000 w 10393"/>
                <a:gd name="connsiteY8" fmla="*/ 10000 h 10000"/>
                <a:gd name="connsiteX9" fmla="*/ 10393 w 10393"/>
                <a:gd name="connsiteY9" fmla="*/ 3408 h 10000"/>
                <a:gd name="connsiteX10" fmla="*/ 5310 w 10393"/>
                <a:gd name="connsiteY10" fmla="*/ 1531 h 10000"/>
                <a:gd name="connsiteX0" fmla="*/ 4917 w 10393"/>
                <a:gd name="connsiteY0" fmla="*/ 3408 h 10000"/>
                <a:gd name="connsiteX1" fmla="*/ 5310 w 10393"/>
                <a:gd name="connsiteY1" fmla="*/ 0 h 10000"/>
                <a:gd name="connsiteX2" fmla="*/ 0 w 10393"/>
                <a:gd name="connsiteY2" fmla="*/ 0 h 10000"/>
                <a:gd name="connsiteX3" fmla="*/ 0 w 10393"/>
                <a:gd name="connsiteY3" fmla="*/ 8158 h 10000"/>
                <a:gd name="connsiteX4" fmla="*/ 1905 w 10393"/>
                <a:gd name="connsiteY4" fmla="*/ 8158 h 10000"/>
                <a:gd name="connsiteX5" fmla="*/ 1905 w 10393"/>
                <a:gd name="connsiteY5" fmla="*/ 10000 h 10000"/>
                <a:gd name="connsiteX6" fmla="*/ 4048 w 10393"/>
                <a:gd name="connsiteY6" fmla="*/ 10000 h 10000"/>
                <a:gd name="connsiteX7" fmla="*/ 5310 w 10393"/>
                <a:gd name="connsiteY7" fmla="*/ 10000 h 10000"/>
                <a:gd name="connsiteX8" fmla="*/ 10000 w 10393"/>
                <a:gd name="connsiteY8" fmla="*/ 10000 h 10000"/>
                <a:gd name="connsiteX9" fmla="*/ 10393 w 10393"/>
                <a:gd name="connsiteY9" fmla="*/ 3408 h 10000"/>
                <a:gd name="connsiteX10" fmla="*/ 4917 w 10393"/>
                <a:gd name="connsiteY10" fmla="*/ 3408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393" h="10000">
                  <a:moveTo>
                    <a:pt x="4917" y="3408"/>
                  </a:moveTo>
                  <a:lnTo>
                    <a:pt x="5310" y="0"/>
                  </a:lnTo>
                  <a:lnTo>
                    <a:pt x="0" y="0"/>
                  </a:lnTo>
                  <a:lnTo>
                    <a:pt x="0" y="8158"/>
                  </a:lnTo>
                  <a:lnTo>
                    <a:pt x="1905" y="8158"/>
                  </a:lnTo>
                  <a:lnTo>
                    <a:pt x="1905" y="10000"/>
                  </a:lnTo>
                  <a:lnTo>
                    <a:pt x="4048" y="10000"/>
                  </a:lnTo>
                  <a:lnTo>
                    <a:pt x="5310" y="10000"/>
                  </a:lnTo>
                  <a:lnTo>
                    <a:pt x="10000" y="10000"/>
                  </a:lnTo>
                  <a:lnTo>
                    <a:pt x="10393" y="3408"/>
                  </a:lnTo>
                  <a:lnTo>
                    <a:pt x="4917" y="340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94" name="Freeform 31">
              <a:extLst>
                <a:ext uri="{FF2B5EF4-FFF2-40B4-BE49-F238E27FC236}">
                  <a16:creationId xmlns:a16="http://schemas.microsoft.com/office/drawing/2014/main" xmlns="" id="{0BE7C1C0-9269-FB41-9166-80EAF1E608B8}"/>
                </a:ext>
              </a:extLst>
            </p:cNvPr>
            <p:cNvSpPr>
              <a:spLocks/>
            </p:cNvSpPr>
            <p:nvPr/>
          </p:nvSpPr>
          <p:spPr bwMode="auto">
            <a:xfrm>
              <a:off x="4772" y="2221"/>
              <a:ext cx="420" cy="836"/>
            </a:xfrm>
            <a:custGeom>
              <a:avLst/>
              <a:gdLst>
                <a:gd name="T0" fmla="*/ 223 w 420"/>
                <a:gd name="T1" fmla="*/ 128 h 836"/>
                <a:gd name="T2" fmla="*/ 223 w 420"/>
                <a:gd name="T3" fmla="*/ 0 h 836"/>
                <a:gd name="T4" fmla="*/ 0 w 420"/>
                <a:gd name="T5" fmla="*/ 0 h 836"/>
                <a:gd name="T6" fmla="*/ 0 w 420"/>
                <a:gd name="T7" fmla="*/ 682 h 836"/>
                <a:gd name="T8" fmla="*/ 80 w 420"/>
                <a:gd name="T9" fmla="*/ 682 h 836"/>
                <a:gd name="T10" fmla="*/ 80 w 420"/>
                <a:gd name="T11" fmla="*/ 836 h 836"/>
                <a:gd name="T12" fmla="*/ 170 w 420"/>
                <a:gd name="T13" fmla="*/ 836 h 836"/>
                <a:gd name="T14" fmla="*/ 223 w 420"/>
                <a:gd name="T15" fmla="*/ 836 h 836"/>
                <a:gd name="T16" fmla="*/ 420 w 420"/>
                <a:gd name="T17" fmla="*/ 836 h 836"/>
                <a:gd name="T18" fmla="*/ 420 w 420"/>
                <a:gd name="T19" fmla="*/ 128 h 836"/>
                <a:gd name="T20" fmla="*/ 223 w 420"/>
                <a:gd name="T21" fmla="*/ 128 h 8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20" h="836">
                  <a:moveTo>
                    <a:pt x="223" y="128"/>
                  </a:moveTo>
                  <a:lnTo>
                    <a:pt x="223" y="0"/>
                  </a:lnTo>
                  <a:lnTo>
                    <a:pt x="0" y="0"/>
                  </a:lnTo>
                  <a:lnTo>
                    <a:pt x="0" y="682"/>
                  </a:lnTo>
                  <a:lnTo>
                    <a:pt x="80" y="682"/>
                  </a:lnTo>
                  <a:lnTo>
                    <a:pt x="80" y="836"/>
                  </a:lnTo>
                  <a:lnTo>
                    <a:pt x="170" y="836"/>
                  </a:lnTo>
                  <a:lnTo>
                    <a:pt x="223" y="836"/>
                  </a:lnTo>
                  <a:lnTo>
                    <a:pt x="420" y="836"/>
                  </a:lnTo>
                  <a:lnTo>
                    <a:pt x="420" y="128"/>
                  </a:lnTo>
                  <a:lnTo>
                    <a:pt x="223" y="128"/>
                  </a:lnTo>
                  <a:close/>
                </a:path>
              </a:pathLst>
            </a:custGeom>
            <a:solidFill>
              <a:schemeClr val="bg1">
                <a:lumMod val="8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95" name="Freeform 32">
              <a:extLst>
                <a:ext uri="{FF2B5EF4-FFF2-40B4-BE49-F238E27FC236}">
                  <a16:creationId xmlns:a16="http://schemas.microsoft.com/office/drawing/2014/main" xmlns="" id="{2B7F09A6-7AE4-F94D-9B0C-AFD97EB6CA73}"/>
                </a:ext>
              </a:extLst>
            </p:cNvPr>
            <p:cNvSpPr>
              <a:spLocks noEditPoints="1"/>
            </p:cNvSpPr>
            <p:nvPr/>
          </p:nvSpPr>
          <p:spPr bwMode="auto">
            <a:xfrm>
              <a:off x="4299" y="2477"/>
              <a:ext cx="287" cy="623"/>
            </a:xfrm>
            <a:custGeom>
              <a:avLst/>
              <a:gdLst>
                <a:gd name="T0" fmla="*/ 287 w 287"/>
                <a:gd name="T1" fmla="*/ 623 h 623"/>
                <a:gd name="T2" fmla="*/ 0 w 287"/>
                <a:gd name="T3" fmla="*/ 623 h 623"/>
                <a:gd name="T4" fmla="*/ 0 w 287"/>
                <a:gd name="T5" fmla="*/ 0 h 623"/>
                <a:gd name="T6" fmla="*/ 287 w 287"/>
                <a:gd name="T7" fmla="*/ 0 h 623"/>
                <a:gd name="T8" fmla="*/ 287 w 287"/>
                <a:gd name="T9" fmla="*/ 623 h 623"/>
                <a:gd name="T10" fmla="*/ 48 w 287"/>
                <a:gd name="T11" fmla="*/ 575 h 623"/>
                <a:gd name="T12" fmla="*/ 239 w 287"/>
                <a:gd name="T13" fmla="*/ 575 h 623"/>
                <a:gd name="T14" fmla="*/ 239 w 287"/>
                <a:gd name="T15" fmla="*/ 43 h 623"/>
                <a:gd name="T16" fmla="*/ 48 w 287"/>
                <a:gd name="T17" fmla="*/ 43 h 623"/>
                <a:gd name="T18" fmla="*/ 48 w 287"/>
                <a:gd name="T19" fmla="*/ 575 h 6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7" h="623">
                  <a:moveTo>
                    <a:pt x="287" y="623"/>
                  </a:moveTo>
                  <a:lnTo>
                    <a:pt x="0" y="623"/>
                  </a:lnTo>
                  <a:lnTo>
                    <a:pt x="0" y="0"/>
                  </a:lnTo>
                  <a:lnTo>
                    <a:pt x="287" y="0"/>
                  </a:lnTo>
                  <a:lnTo>
                    <a:pt x="287" y="623"/>
                  </a:lnTo>
                  <a:close/>
                  <a:moveTo>
                    <a:pt x="48" y="575"/>
                  </a:moveTo>
                  <a:lnTo>
                    <a:pt x="239" y="575"/>
                  </a:lnTo>
                  <a:lnTo>
                    <a:pt x="239" y="43"/>
                  </a:lnTo>
                  <a:lnTo>
                    <a:pt x="48" y="43"/>
                  </a:lnTo>
                  <a:lnTo>
                    <a:pt x="48" y="575"/>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96" name="Freeform 33">
              <a:extLst>
                <a:ext uri="{FF2B5EF4-FFF2-40B4-BE49-F238E27FC236}">
                  <a16:creationId xmlns:a16="http://schemas.microsoft.com/office/drawing/2014/main" xmlns="" id="{B185E313-250A-BC42-9193-710CC4FA2E78}"/>
                </a:ext>
              </a:extLst>
            </p:cNvPr>
            <p:cNvSpPr>
              <a:spLocks noEditPoints="1"/>
            </p:cNvSpPr>
            <p:nvPr/>
          </p:nvSpPr>
          <p:spPr bwMode="auto">
            <a:xfrm>
              <a:off x="4538" y="2184"/>
              <a:ext cx="473" cy="911"/>
            </a:xfrm>
            <a:custGeom>
              <a:avLst/>
              <a:gdLst>
                <a:gd name="T0" fmla="*/ 473 w 473"/>
                <a:gd name="T1" fmla="*/ 911 h 911"/>
                <a:gd name="T2" fmla="*/ 0 w 473"/>
                <a:gd name="T3" fmla="*/ 911 h 911"/>
                <a:gd name="T4" fmla="*/ 0 w 473"/>
                <a:gd name="T5" fmla="*/ 0 h 911"/>
                <a:gd name="T6" fmla="*/ 473 w 473"/>
                <a:gd name="T7" fmla="*/ 0 h 911"/>
                <a:gd name="T8" fmla="*/ 473 w 473"/>
                <a:gd name="T9" fmla="*/ 911 h 911"/>
                <a:gd name="T10" fmla="*/ 48 w 473"/>
                <a:gd name="T11" fmla="*/ 868 h 911"/>
                <a:gd name="T12" fmla="*/ 431 w 473"/>
                <a:gd name="T13" fmla="*/ 868 h 911"/>
                <a:gd name="T14" fmla="*/ 431 w 473"/>
                <a:gd name="T15" fmla="*/ 43 h 911"/>
                <a:gd name="T16" fmla="*/ 48 w 473"/>
                <a:gd name="T17" fmla="*/ 43 h 911"/>
                <a:gd name="T18" fmla="*/ 48 w 473"/>
                <a:gd name="T19" fmla="*/ 868 h 9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3" h="911">
                  <a:moveTo>
                    <a:pt x="473" y="911"/>
                  </a:moveTo>
                  <a:lnTo>
                    <a:pt x="0" y="911"/>
                  </a:lnTo>
                  <a:lnTo>
                    <a:pt x="0" y="0"/>
                  </a:lnTo>
                  <a:lnTo>
                    <a:pt x="473" y="0"/>
                  </a:lnTo>
                  <a:lnTo>
                    <a:pt x="473" y="911"/>
                  </a:lnTo>
                  <a:close/>
                  <a:moveTo>
                    <a:pt x="48" y="868"/>
                  </a:moveTo>
                  <a:lnTo>
                    <a:pt x="431" y="868"/>
                  </a:lnTo>
                  <a:lnTo>
                    <a:pt x="431" y="43"/>
                  </a:lnTo>
                  <a:lnTo>
                    <a:pt x="48" y="43"/>
                  </a:lnTo>
                  <a:lnTo>
                    <a:pt x="48" y="86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97" name="Freeform 34">
              <a:extLst>
                <a:ext uri="{FF2B5EF4-FFF2-40B4-BE49-F238E27FC236}">
                  <a16:creationId xmlns:a16="http://schemas.microsoft.com/office/drawing/2014/main" xmlns="" id="{43A38613-7FA4-3744-BA98-ADD304B17201}"/>
                </a:ext>
              </a:extLst>
            </p:cNvPr>
            <p:cNvSpPr>
              <a:spLocks noEditPoints="1"/>
            </p:cNvSpPr>
            <p:nvPr/>
          </p:nvSpPr>
          <p:spPr bwMode="auto">
            <a:xfrm>
              <a:off x="4411" y="2312"/>
              <a:ext cx="717" cy="490"/>
            </a:xfrm>
            <a:custGeom>
              <a:avLst/>
              <a:gdLst>
                <a:gd name="T0" fmla="*/ 0 w 717"/>
                <a:gd name="T1" fmla="*/ 490 h 490"/>
                <a:gd name="T2" fmla="*/ 74 w 717"/>
                <a:gd name="T3" fmla="*/ 410 h 490"/>
                <a:gd name="T4" fmla="*/ 74 w 717"/>
                <a:gd name="T5" fmla="*/ 271 h 490"/>
                <a:gd name="T6" fmla="*/ 0 w 717"/>
                <a:gd name="T7" fmla="*/ 351 h 490"/>
                <a:gd name="T8" fmla="*/ 74 w 717"/>
                <a:gd name="T9" fmla="*/ 271 h 490"/>
                <a:gd name="T10" fmla="*/ 643 w 717"/>
                <a:gd name="T11" fmla="*/ 410 h 490"/>
                <a:gd name="T12" fmla="*/ 717 w 717"/>
                <a:gd name="T13" fmla="*/ 490 h 490"/>
                <a:gd name="T14" fmla="*/ 717 w 717"/>
                <a:gd name="T15" fmla="*/ 271 h 490"/>
                <a:gd name="T16" fmla="*/ 643 w 717"/>
                <a:gd name="T17" fmla="*/ 351 h 490"/>
                <a:gd name="T18" fmla="*/ 717 w 717"/>
                <a:gd name="T19" fmla="*/ 271 h 490"/>
                <a:gd name="T20" fmla="*/ 643 w 717"/>
                <a:gd name="T21" fmla="*/ 138 h 490"/>
                <a:gd name="T22" fmla="*/ 717 w 717"/>
                <a:gd name="T23" fmla="*/ 213 h 490"/>
                <a:gd name="T24" fmla="*/ 335 w 717"/>
                <a:gd name="T25" fmla="*/ 410 h 490"/>
                <a:gd name="T26" fmla="*/ 260 w 717"/>
                <a:gd name="T27" fmla="*/ 490 h 490"/>
                <a:gd name="T28" fmla="*/ 335 w 717"/>
                <a:gd name="T29" fmla="*/ 410 h 490"/>
                <a:gd name="T30" fmla="*/ 260 w 717"/>
                <a:gd name="T31" fmla="*/ 271 h 490"/>
                <a:gd name="T32" fmla="*/ 335 w 717"/>
                <a:gd name="T33" fmla="*/ 351 h 490"/>
                <a:gd name="T34" fmla="*/ 335 w 717"/>
                <a:gd name="T35" fmla="*/ 138 h 490"/>
                <a:gd name="T36" fmla="*/ 260 w 717"/>
                <a:gd name="T37" fmla="*/ 213 h 490"/>
                <a:gd name="T38" fmla="*/ 335 w 717"/>
                <a:gd name="T39" fmla="*/ 138 h 490"/>
                <a:gd name="T40" fmla="*/ 260 w 717"/>
                <a:gd name="T41" fmla="*/ 0 h 490"/>
                <a:gd name="T42" fmla="*/ 335 w 717"/>
                <a:gd name="T43" fmla="*/ 74 h 490"/>
                <a:gd name="T44" fmla="*/ 473 w 717"/>
                <a:gd name="T45" fmla="*/ 410 h 490"/>
                <a:gd name="T46" fmla="*/ 398 w 717"/>
                <a:gd name="T47" fmla="*/ 484 h 490"/>
                <a:gd name="T48" fmla="*/ 473 w 717"/>
                <a:gd name="T49" fmla="*/ 410 h 490"/>
                <a:gd name="T50" fmla="*/ 398 w 717"/>
                <a:gd name="T51" fmla="*/ 271 h 490"/>
                <a:gd name="T52" fmla="*/ 473 w 717"/>
                <a:gd name="T53" fmla="*/ 351 h 490"/>
                <a:gd name="T54" fmla="*/ 473 w 717"/>
                <a:gd name="T55" fmla="*/ 138 h 490"/>
                <a:gd name="T56" fmla="*/ 398 w 717"/>
                <a:gd name="T57" fmla="*/ 213 h 490"/>
                <a:gd name="T58" fmla="*/ 473 w 717"/>
                <a:gd name="T59" fmla="*/ 138 h 490"/>
                <a:gd name="T60" fmla="*/ 398 w 717"/>
                <a:gd name="T61" fmla="*/ 0 h 490"/>
                <a:gd name="T62" fmla="*/ 473 w 717"/>
                <a:gd name="T63" fmla="*/ 74 h 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17" h="490">
                  <a:moveTo>
                    <a:pt x="74" y="490"/>
                  </a:moveTo>
                  <a:lnTo>
                    <a:pt x="0" y="490"/>
                  </a:lnTo>
                  <a:lnTo>
                    <a:pt x="0" y="410"/>
                  </a:lnTo>
                  <a:lnTo>
                    <a:pt x="74" y="410"/>
                  </a:lnTo>
                  <a:lnTo>
                    <a:pt x="74" y="490"/>
                  </a:lnTo>
                  <a:close/>
                  <a:moveTo>
                    <a:pt x="74" y="271"/>
                  </a:moveTo>
                  <a:lnTo>
                    <a:pt x="0" y="271"/>
                  </a:lnTo>
                  <a:lnTo>
                    <a:pt x="0" y="351"/>
                  </a:lnTo>
                  <a:lnTo>
                    <a:pt x="74" y="351"/>
                  </a:lnTo>
                  <a:lnTo>
                    <a:pt x="74" y="271"/>
                  </a:lnTo>
                  <a:close/>
                  <a:moveTo>
                    <a:pt x="717" y="410"/>
                  </a:moveTo>
                  <a:lnTo>
                    <a:pt x="643" y="410"/>
                  </a:lnTo>
                  <a:lnTo>
                    <a:pt x="643" y="490"/>
                  </a:lnTo>
                  <a:lnTo>
                    <a:pt x="717" y="490"/>
                  </a:lnTo>
                  <a:lnTo>
                    <a:pt x="717" y="410"/>
                  </a:lnTo>
                  <a:close/>
                  <a:moveTo>
                    <a:pt x="717" y="271"/>
                  </a:moveTo>
                  <a:lnTo>
                    <a:pt x="643" y="271"/>
                  </a:lnTo>
                  <a:lnTo>
                    <a:pt x="643" y="351"/>
                  </a:lnTo>
                  <a:lnTo>
                    <a:pt x="717" y="351"/>
                  </a:lnTo>
                  <a:lnTo>
                    <a:pt x="717" y="271"/>
                  </a:lnTo>
                  <a:close/>
                  <a:moveTo>
                    <a:pt x="717" y="138"/>
                  </a:moveTo>
                  <a:lnTo>
                    <a:pt x="643" y="138"/>
                  </a:lnTo>
                  <a:lnTo>
                    <a:pt x="643" y="213"/>
                  </a:lnTo>
                  <a:lnTo>
                    <a:pt x="717" y="213"/>
                  </a:lnTo>
                  <a:lnTo>
                    <a:pt x="717" y="138"/>
                  </a:lnTo>
                  <a:close/>
                  <a:moveTo>
                    <a:pt x="335" y="410"/>
                  </a:moveTo>
                  <a:lnTo>
                    <a:pt x="260" y="410"/>
                  </a:lnTo>
                  <a:lnTo>
                    <a:pt x="260" y="490"/>
                  </a:lnTo>
                  <a:lnTo>
                    <a:pt x="335" y="490"/>
                  </a:lnTo>
                  <a:lnTo>
                    <a:pt x="335" y="410"/>
                  </a:lnTo>
                  <a:close/>
                  <a:moveTo>
                    <a:pt x="335" y="271"/>
                  </a:moveTo>
                  <a:lnTo>
                    <a:pt x="260" y="271"/>
                  </a:lnTo>
                  <a:lnTo>
                    <a:pt x="260" y="351"/>
                  </a:lnTo>
                  <a:lnTo>
                    <a:pt x="335" y="351"/>
                  </a:lnTo>
                  <a:lnTo>
                    <a:pt x="335" y="271"/>
                  </a:lnTo>
                  <a:close/>
                  <a:moveTo>
                    <a:pt x="335" y="138"/>
                  </a:moveTo>
                  <a:lnTo>
                    <a:pt x="260" y="138"/>
                  </a:lnTo>
                  <a:lnTo>
                    <a:pt x="260" y="213"/>
                  </a:lnTo>
                  <a:lnTo>
                    <a:pt x="335" y="213"/>
                  </a:lnTo>
                  <a:lnTo>
                    <a:pt x="335" y="138"/>
                  </a:lnTo>
                  <a:close/>
                  <a:moveTo>
                    <a:pt x="335" y="0"/>
                  </a:moveTo>
                  <a:lnTo>
                    <a:pt x="260" y="0"/>
                  </a:lnTo>
                  <a:lnTo>
                    <a:pt x="260" y="74"/>
                  </a:lnTo>
                  <a:lnTo>
                    <a:pt x="335" y="74"/>
                  </a:lnTo>
                  <a:lnTo>
                    <a:pt x="335" y="0"/>
                  </a:lnTo>
                  <a:close/>
                  <a:moveTo>
                    <a:pt x="473" y="410"/>
                  </a:moveTo>
                  <a:lnTo>
                    <a:pt x="398" y="410"/>
                  </a:lnTo>
                  <a:lnTo>
                    <a:pt x="398" y="484"/>
                  </a:lnTo>
                  <a:lnTo>
                    <a:pt x="473" y="484"/>
                  </a:lnTo>
                  <a:lnTo>
                    <a:pt x="473" y="410"/>
                  </a:lnTo>
                  <a:close/>
                  <a:moveTo>
                    <a:pt x="473" y="271"/>
                  </a:moveTo>
                  <a:lnTo>
                    <a:pt x="398" y="271"/>
                  </a:lnTo>
                  <a:lnTo>
                    <a:pt x="398" y="351"/>
                  </a:lnTo>
                  <a:lnTo>
                    <a:pt x="473" y="351"/>
                  </a:lnTo>
                  <a:lnTo>
                    <a:pt x="473" y="271"/>
                  </a:lnTo>
                  <a:close/>
                  <a:moveTo>
                    <a:pt x="473" y="138"/>
                  </a:moveTo>
                  <a:lnTo>
                    <a:pt x="398" y="138"/>
                  </a:lnTo>
                  <a:lnTo>
                    <a:pt x="398" y="213"/>
                  </a:lnTo>
                  <a:lnTo>
                    <a:pt x="473" y="213"/>
                  </a:lnTo>
                  <a:lnTo>
                    <a:pt x="473" y="138"/>
                  </a:lnTo>
                  <a:close/>
                  <a:moveTo>
                    <a:pt x="473" y="0"/>
                  </a:moveTo>
                  <a:lnTo>
                    <a:pt x="398" y="0"/>
                  </a:lnTo>
                  <a:lnTo>
                    <a:pt x="398" y="74"/>
                  </a:lnTo>
                  <a:lnTo>
                    <a:pt x="473" y="74"/>
                  </a:lnTo>
                  <a:lnTo>
                    <a:pt x="473"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98" name="Freeform 35">
              <a:extLst>
                <a:ext uri="{FF2B5EF4-FFF2-40B4-BE49-F238E27FC236}">
                  <a16:creationId xmlns:a16="http://schemas.microsoft.com/office/drawing/2014/main" xmlns="" id="{E4F288D1-4753-2248-BC48-56207832CC93}"/>
                </a:ext>
              </a:extLst>
            </p:cNvPr>
            <p:cNvSpPr>
              <a:spLocks noEditPoints="1"/>
            </p:cNvSpPr>
            <p:nvPr/>
          </p:nvSpPr>
          <p:spPr bwMode="auto">
            <a:xfrm>
              <a:off x="4267" y="2322"/>
              <a:ext cx="989" cy="778"/>
            </a:xfrm>
            <a:custGeom>
              <a:avLst/>
              <a:gdLst>
                <a:gd name="T0" fmla="*/ 957 w 989"/>
                <a:gd name="T1" fmla="*/ 730 h 778"/>
                <a:gd name="T2" fmla="*/ 957 w 989"/>
                <a:gd name="T3" fmla="*/ 0 h 778"/>
                <a:gd name="T4" fmla="*/ 702 w 989"/>
                <a:gd name="T5" fmla="*/ 0 h 778"/>
                <a:gd name="T6" fmla="*/ 702 w 989"/>
                <a:gd name="T7" fmla="*/ 730 h 778"/>
                <a:gd name="T8" fmla="*/ 617 w 989"/>
                <a:gd name="T9" fmla="*/ 730 h 778"/>
                <a:gd name="T10" fmla="*/ 617 w 989"/>
                <a:gd name="T11" fmla="*/ 554 h 778"/>
                <a:gd name="T12" fmla="*/ 404 w 989"/>
                <a:gd name="T13" fmla="*/ 554 h 778"/>
                <a:gd name="T14" fmla="*/ 404 w 989"/>
                <a:gd name="T15" fmla="*/ 730 h 778"/>
                <a:gd name="T16" fmla="*/ 0 w 989"/>
                <a:gd name="T17" fmla="*/ 730 h 778"/>
                <a:gd name="T18" fmla="*/ 0 w 989"/>
                <a:gd name="T19" fmla="*/ 778 h 778"/>
                <a:gd name="T20" fmla="*/ 989 w 989"/>
                <a:gd name="T21" fmla="*/ 778 h 778"/>
                <a:gd name="T22" fmla="*/ 989 w 989"/>
                <a:gd name="T23" fmla="*/ 730 h 778"/>
                <a:gd name="T24" fmla="*/ 957 w 989"/>
                <a:gd name="T25" fmla="*/ 730 h 778"/>
                <a:gd name="T26" fmla="*/ 744 w 989"/>
                <a:gd name="T27" fmla="*/ 48 h 778"/>
                <a:gd name="T28" fmla="*/ 909 w 989"/>
                <a:gd name="T29" fmla="*/ 48 h 778"/>
                <a:gd name="T30" fmla="*/ 909 w 989"/>
                <a:gd name="T31" fmla="*/ 730 h 778"/>
                <a:gd name="T32" fmla="*/ 744 w 989"/>
                <a:gd name="T33" fmla="*/ 730 h 778"/>
                <a:gd name="T34" fmla="*/ 744 w 989"/>
                <a:gd name="T35" fmla="*/ 48 h 778"/>
                <a:gd name="T36" fmla="*/ 447 w 989"/>
                <a:gd name="T37" fmla="*/ 597 h 778"/>
                <a:gd name="T38" fmla="*/ 574 w 989"/>
                <a:gd name="T39" fmla="*/ 597 h 778"/>
                <a:gd name="T40" fmla="*/ 574 w 989"/>
                <a:gd name="T41" fmla="*/ 730 h 778"/>
                <a:gd name="T42" fmla="*/ 447 w 989"/>
                <a:gd name="T43" fmla="*/ 730 h 778"/>
                <a:gd name="T44" fmla="*/ 447 w 989"/>
                <a:gd name="T45" fmla="*/ 597 h 7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89" h="778">
                  <a:moveTo>
                    <a:pt x="957" y="730"/>
                  </a:moveTo>
                  <a:lnTo>
                    <a:pt x="957" y="0"/>
                  </a:lnTo>
                  <a:lnTo>
                    <a:pt x="702" y="0"/>
                  </a:lnTo>
                  <a:lnTo>
                    <a:pt x="702" y="730"/>
                  </a:lnTo>
                  <a:lnTo>
                    <a:pt x="617" y="730"/>
                  </a:lnTo>
                  <a:lnTo>
                    <a:pt x="617" y="554"/>
                  </a:lnTo>
                  <a:lnTo>
                    <a:pt x="404" y="554"/>
                  </a:lnTo>
                  <a:lnTo>
                    <a:pt x="404" y="730"/>
                  </a:lnTo>
                  <a:lnTo>
                    <a:pt x="0" y="730"/>
                  </a:lnTo>
                  <a:lnTo>
                    <a:pt x="0" y="778"/>
                  </a:lnTo>
                  <a:lnTo>
                    <a:pt x="989" y="778"/>
                  </a:lnTo>
                  <a:lnTo>
                    <a:pt x="989" y="730"/>
                  </a:lnTo>
                  <a:lnTo>
                    <a:pt x="957" y="730"/>
                  </a:lnTo>
                  <a:close/>
                  <a:moveTo>
                    <a:pt x="744" y="48"/>
                  </a:moveTo>
                  <a:lnTo>
                    <a:pt x="909" y="48"/>
                  </a:lnTo>
                  <a:lnTo>
                    <a:pt x="909" y="730"/>
                  </a:lnTo>
                  <a:lnTo>
                    <a:pt x="744" y="730"/>
                  </a:lnTo>
                  <a:lnTo>
                    <a:pt x="744" y="48"/>
                  </a:lnTo>
                  <a:close/>
                  <a:moveTo>
                    <a:pt x="447" y="597"/>
                  </a:moveTo>
                  <a:lnTo>
                    <a:pt x="574" y="597"/>
                  </a:lnTo>
                  <a:lnTo>
                    <a:pt x="574" y="730"/>
                  </a:lnTo>
                  <a:lnTo>
                    <a:pt x="447" y="730"/>
                  </a:lnTo>
                  <a:lnTo>
                    <a:pt x="447" y="597"/>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grpSp>
      <p:grpSp>
        <p:nvGrpSpPr>
          <p:cNvPr id="112" name="Group 111">
            <a:extLst>
              <a:ext uri="{FF2B5EF4-FFF2-40B4-BE49-F238E27FC236}">
                <a16:creationId xmlns:a16="http://schemas.microsoft.com/office/drawing/2014/main" xmlns="" id="{D4774A84-D78B-E843-A76C-D5E85685200E}"/>
              </a:ext>
            </a:extLst>
          </p:cNvPr>
          <p:cNvGrpSpPr>
            <a:grpSpLocks noChangeAspect="1"/>
          </p:cNvGrpSpPr>
          <p:nvPr/>
        </p:nvGrpSpPr>
        <p:grpSpPr>
          <a:xfrm>
            <a:off x="4545815" y="3717238"/>
            <a:ext cx="1081798" cy="707476"/>
            <a:chOff x="7421469" y="1698070"/>
            <a:chExt cx="458788" cy="300038"/>
          </a:xfrm>
        </p:grpSpPr>
        <p:sp>
          <p:nvSpPr>
            <p:cNvPr id="115" name="Freeform 383">
              <a:extLst>
                <a:ext uri="{FF2B5EF4-FFF2-40B4-BE49-F238E27FC236}">
                  <a16:creationId xmlns:a16="http://schemas.microsoft.com/office/drawing/2014/main" xmlns="" id="{C9DCE0F0-59D0-5B46-A090-83BA0EF43762}"/>
                </a:ext>
              </a:extLst>
            </p:cNvPr>
            <p:cNvSpPr>
              <a:spLocks noChangeArrowheads="1"/>
            </p:cNvSpPr>
            <p:nvPr/>
          </p:nvSpPr>
          <p:spPr bwMode="auto">
            <a:xfrm>
              <a:off x="7557994" y="1713945"/>
              <a:ext cx="234950" cy="152400"/>
            </a:xfrm>
            <a:custGeom>
              <a:avLst/>
              <a:gdLst>
                <a:gd name="T0" fmla="*/ 0 w 651"/>
                <a:gd name="T1" fmla="*/ 0 h 424"/>
                <a:gd name="T2" fmla="*/ 0 w 651"/>
                <a:gd name="T3" fmla="*/ 423 h 424"/>
                <a:gd name="T4" fmla="*/ 650 w 651"/>
                <a:gd name="T5" fmla="*/ 423 h 424"/>
                <a:gd name="T6" fmla="*/ 650 w 651"/>
                <a:gd name="T7" fmla="*/ 0 h 424"/>
                <a:gd name="T8" fmla="*/ 0 w 651"/>
                <a:gd name="T9" fmla="*/ 0 h 424"/>
              </a:gdLst>
              <a:ahLst/>
              <a:cxnLst>
                <a:cxn ang="0">
                  <a:pos x="T0" y="T1"/>
                </a:cxn>
                <a:cxn ang="0">
                  <a:pos x="T2" y="T3"/>
                </a:cxn>
                <a:cxn ang="0">
                  <a:pos x="T4" y="T5"/>
                </a:cxn>
                <a:cxn ang="0">
                  <a:pos x="T6" y="T7"/>
                </a:cxn>
                <a:cxn ang="0">
                  <a:pos x="T8" y="T9"/>
                </a:cxn>
              </a:cxnLst>
              <a:rect l="0" t="0" r="r" b="b"/>
              <a:pathLst>
                <a:path w="651" h="424">
                  <a:moveTo>
                    <a:pt x="0" y="0"/>
                  </a:moveTo>
                  <a:lnTo>
                    <a:pt x="0" y="423"/>
                  </a:lnTo>
                  <a:lnTo>
                    <a:pt x="650" y="423"/>
                  </a:lnTo>
                  <a:lnTo>
                    <a:pt x="650" y="0"/>
                  </a:lnTo>
                  <a:lnTo>
                    <a:pt x="0" y="0"/>
                  </a:lnTo>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16" name="Freeform 384">
              <a:extLst>
                <a:ext uri="{FF2B5EF4-FFF2-40B4-BE49-F238E27FC236}">
                  <a16:creationId xmlns:a16="http://schemas.microsoft.com/office/drawing/2014/main" xmlns="" id="{EB0FFF0F-448F-6043-BD5E-FD32C5C968F2}"/>
                </a:ext>
              </a:extLst>
            </p:cNvPr>
            <p:cNvSpPr>
              <a:spLocks noChangeArrowheads="1"/>
            </p:cNvSpPr>
            <p:nvPr/>
          </p:nvSpPr>
          <p:spPr bwMode="auto">
            <a:xfrm>
              <a:off x="7557994" y="1713945"/>
              <a:ext cx="234950" cy="152400"/>
            </a:xfrm>
            <a:custGeom>
              <a:avLst/>
              <a:gdLst>
                <a:gd name="T0" fmla="*/ 0 w 651"/>
                <a:gd name="T1" fmla="*/ 0 h 424"/>
                <a:gd name="T2" fmla="*/ 0 w 651"/>
                <a:gd name="T3" fmla="*/ 423 h 424"/>
                <a:gd name="T4" fmla="*/ 650 w 651"/>
                <a:gd name="T5" fmla="*/ 423 h 424"/>
                <a:gd name="T6" fmla="*/ 650 w 651"/>
                <a:gd name="T7" fmla="*/ 0 h 424"/>
                <a:gd name="T8" fmla="*/ 0 w 651"/>
                <a:gd name="T9" fmla="*/ 0 h 424"/>
              </a:gdLst>
              <a:ahLst/>
              <a:cxnLst>
                <a:cxn ang="0">
                  <a:pos x="T0" y="T1"/>
                </a:cxn>
                <a:cxn ang="0">
                  <a:pos x="T2" y="T3"/>
                </a:cxn>
                <a:cxn ang="0">
                  <a:pos x="T4" y="T5"/>
                </a:cxn>
                <a:cxn ang="0">
                  <a:pos x="T6" y="T7"/>
                </a:cxn>
                <a:cxn ang="0">
                  <a:pos x="T8" y="T9"/>
                </a:cxn>
              </a:cxnLst>
              <a:rect l="0" t="0" r="r" b="b"/>
              <a:pathLst>
                <a:path w="651" h="424">
                  <a:moveTo>
                    <a:pt x="0" y="0"/>
                  </a:moveTo>
                  <a:lnTo>
                    <a:pt x="0" y="423"/>
                  </a:lnTo>
                  <a:lnTo>
                    <a:pt x="650" y="423"/>
                  </a:lnTo>
                  <a:lnTo>
                    <a:pt x="650" y="0"/>
                  </a:lnTo>
                  <a:lnTo>
                    <a:pt x="0" y="0"/>
                  </a:lnTo>
                </a:path>
              </a:pathLst>
            </a:custGeom>
            <a:solidFill>
              <a:srgbClr val="FFFFFF"/>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17" name="Freeform 385">
              <a:extLst>
                <a:ext uri="{FF2B5EF4-FFF2-40B4-BE49-F238E27FC236}">
                  <a16:creationId xmlns:a16="http://schemas.microsoft.com/office/drawing/2014/main" xmlns="" id="{FF7BEFDB-CC9C-544B-B3AC-700FF19D7E1F}"/>
                </a:ext>
              </a:extLst>
            </p:cNvPr>
            <p:cNvSpPr>
              <a:spLocks noChangeArrowheads="1"/>
            </p:cNvSpPr>
            <p:nvPr/>
          </p:nvSpPr>
          <p:spPr bwMode="auto">
            <a:xfrm>
              <a:off x="7540532" y="1698070"/>
              <a:ext cx="269875" cy="219075"/>
            </a:xfrm>
            <a:custGeom>
              <a:avLst/>
              <a:gdLst>
                <a:gd name="T0" fmla="*/ 748 w 749"/>
                <a:gd name="T1" fmla="*/ 518 h 609"/>
                <a:gd name="T2" fmla="*/ 748 w 749"/>
                <a:gd name="T3" fmla="*/ 0 h 609"/>
                <a:gd name="T4" fmla="*/ 0 w 749"/>
                <a:gd name="T5" fmla="*/ 0 h 609"/>
                <a:gd name="T6" fmla="*/ 0 w 749"/>
                <a:gd name="T7" fmla="*/ 518 h 609"/>
                <a:gd name="T8" fmla="*/ 255 w 749"/>
                <a:gd name="T9" fmla="*/ 518 h 609"/>
                <a:gd name="T10" fmla="*/ 255 w 749"/>
                <a:gd name="T11" fmla="*/ 559 h 609"/>
                <a:gd name="T12" fmla="*/ 185 w 749"/>
                <a:gd name="T13" fmla="*/ 559 h 609"/>
                <a:gd name="T14" fmla="*/ 185 w 749"/>
                <a:gd name="T15" fmla="*/ 608 h 609"/>
                <a:gd name="T16" fmla="*/ 559 w 749"/>
                <a:gd name="T17" fmla="*/ 608 h 609"/>
                <a:gd name="T18" fmla="*/ 559 w 749"/>
                <a:gd name="T19" fmla="*/ 559 h 609"/>
                <a:gd name="T20" fmla="*/ 493 w 749"/>
                <a:gd name="T21" fmla="*/ 559 h 609"/>
                <a:gd name="T22" fmla="*/ 493 w 749"/>
                <a:gd name="T23" fmla="*/ 518 h 609"/>
                <a:gd name="T24" fmla="*/ 748 w 749"/>
                <a:gd name="T25" fmla="*/ 518 h 609"/>
                <a:gd name="T26" fmla="*/ 49 w 749"/>
                <a:gd name="T27" fmla="*/ 45 h 609"/>
                <a:gd name="T28" fmla="*/ 699 w 749"/>
                <a:gd name="T29" fmla="*/ 45 h 609"/>
                <a:gd name="T30" fmla="*/ 699 w 749"/>
                <a:gd name="T31" fmla="*/ 468 h 609"/>
                <a:gd name="T32" fmla="*/ 49 w 749"/>
                <a:gd name="T33" fmla="*/ 468 h 609"/>
                <a:gd name="T34" fmla="*/ 49 w 749"/>
                <a:gd name="T35" fmla="*/ 45 h 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49" h="609">
                  <a:moveTo>
                    <a:pt x="748" y="518"/>
                  </a:moveTo>
                  <a:lnTo>
                    <a:pt x="748" y="0"/>
                  </a:lnTo>
                  <a:lnTo>
                    <a:pt x="0" y="0"/>
                  </a:lnTo>
                  <a:lnTo>
                    <a:pt x="0" y="518"/>
                  </a:lnTo>
                  <a:lnTo>
                    <a:pt x="255" y="518"/>
                  </a:lnTo>
                  <a:lnTo>
                    <a:pt x="255" y="559"/>
                  </a:lnTo>
                  <a:lnTo>
                    <a:pt x="185" y="559"/>
                  </a:lnTo>
                  <a:lnTo>
                    <a:pt x="185" y="608"/>
                  </a:lnTo>
                  <a:lnTo>
                    <a:pt x="559" y="608"/>
                  </a:lnTo>
                  <a:lnTo>
                    <a:pt x="559" y="559"/>
                  </a:lnTo>
                  <a:lnTo>
                    <a:pt x="493" y="559"/>
                  </a:lnTo>
                  <a:lnTo>
                    <a:pt x="493" y="518"/>
                  </a:lnTo>
                  <a:lnTo>
                    <a:pt x="748" y="518"/>
                  </a:lnTo>
                  <a:close/>
                  <a:moveTo>
                    <a:pt x="49" y="45"/>
                  </a:moveTo>
                  <a:lnTo>
                    <a:pt x="699" y="45"/>
                  </a:lnTo>
                  <a:lnTo>
                    <a:pt x="699" y="468"/>
                  </a:lnTo>
                  <a:lnTo>
                    <a:pt x="49" y="468"/>
                  </a:lnTo>
                  <a:lnTo>
                    <a:pt x="49" y="45"/>
                  </a:lnTo>
                  <a:close/>
                </a:path>
              </a:pathLst>
            </a:custGeom>
            <a:solidFill>
              <a:srgbClr val="C01818"/>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18" name="Freeform 386">
              <a:extLst>
                <a:ext uri="{FF2B5EF4-FFF2-40B4-BE49-F238E27FC236}">
                  <a16:creationId xmlns:a16="http://schemas.microsoft.com/office/drawing/2014/main" xmlns="" id="{1D0F095E-8828-534A-AB3E-06641CD65CBB}"/>
                </a:ext>
              </a:extLst>
            </p:cNvPr>
            <p:cNvSpPr>
              <a:spLocks noChangeArrowheads="1"/>
            </p:cNvSpPr>
            <p:nvPr/>
          </p:nvSpPr>
          <p:spPr bwMode="auto">
            <a:xfrm>
              <a:off x="7673882" y="1713945"/>
              <a:ext cx="117475" cy="152400"/>
            </a:xfrm>
            <a:custGeom>
              <a:avLst/>
              <a:gdLst>
                <a:gd name="T0" fmla="*/ 325 w 326"/>
                <a:gd name="T1" fmla="*/ 0 h 424"/>
                <a:gd name="T2" fmla="*/ 0 w 326"/>
                <a:gd name="T3" fmla="*/ 0 h 424"/>
                <a:gd name="T4" fmla="*/ 0 w 326"/>
                <a:gd name="T5" fmla="*/ 423 h 424"/>
                <a:gd name="T6" fmla="*/ 325 w 326"/>
                <a:gd name="T7" fmla="*/ 423 h 424"/>
                <a:gd name="T8" fmla="*/ 325 w 326"/>
                <a:gd name="T9" fmla="*/ 0 h 424"/>
              </a:gdLst>
              <a:ahLst/>
              <a:cxnLst>
                <a:cxn ang="0">
                  <a:pos x="T0" y="T1"/>
                </a:cxn>
                <a:cxn ang="0">
                  <a:pos x="T2" y="T3"/>
                </a:cxn>
                <a:cxn ang="0">
                  <a:pos x="T4" y="T5"/>
                </a:cxn>
                <a:cxn ang="0">
                  <a:pos x="T6" y="T7"/>
                </a:cxn>
                <a:cxn ang="0">
                  <a:pos x="T8" y="T9"/>
                </a:cxn>
              </a:cxnLst>
              <a:rect l="0" t="0" r="r" b="b"/>
              <a:pathLst>
                <a:path w="326" h="424">
                  <a:moveTo>
                    <a:pt x="325" y="0"/>
                  </a:moveTo>
                  <a:lnTo>
                    <a:pt x="0" y="0"/>
                  </a:lnTo>
                  <a:lnTo>
                    <a:pt x="0" y="423"/>
                  </a:lnTo>
                  <a:lnTo>
                    <a:pt x="325" y="423"/>
                  </a:lnTo>
                  <a:lnTo>
                    <a:pt x="325" y="0"/>
                  </a:lnTo>
                </a:path>
              </a:pathLst>
            </a:custGeom>
            <a:solidFill>
              <a:srgbClr val="D9D9D9"/>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19" name="Freeform 387">
              <a:extLst>
                <a:ext uri="{FF2B5EF4-FFF2-40B4-BE49-F238E27FC236}">
                  <a16:creationId xmlns:a16="http://schemas.microsoft.com/office/drawing/2014/main" xmlns="" id="{432B1C36-1483-414B-8423-805ADA53C3A3}"/>
                </a:ext>
              </a:extLst>
            </p:cNvPr>
            <p:cNvSpPr>
              <a:spLocks noChangeArrowheads="1"/>
            </p:cNvSpPr>
            <p:nvPr/>
          </p:nvSpPr>
          <p:spPr bwMode="auto">
            <a:xfrm>
              <a:off x="7673882" y="1713945"/>
              <a:ext cx="117475" cy="152400"/>
            </a:xfrm>
            <a:custGeom>
              <a:avLst/>
              <a:gdLst>
                <a:gd name="T0" fmla="*/ 325 w 326"/>
                <a:gd name="T1" fmla="*/ 0 h 424"/>
                <a:gd name="T2" fmla="*/ 0 w 326"/>
                <a:gd name="T3" fmla="*/ 0 h 424"/>
                <a:gd name="T4" fmla="*/ 0 w 326"/>
                <a:gd name="T5" fmla="*/ 423 h 424"/>
                <a:gd name="T6" fmla="*/ 325 w 326"/>
                <a:gd name="T7" fmla="*/ 423 h 424"/>
                <a:gd name="T8" fmla="*/ 325 w 326"/>
                <a:gd name="T9" fmla="*/ 0 h 424"/>
              </a:gdLst>
              <a:ahLst/>
              <a:cxnLst>
                <a:cxn ang="0">
                  <a:pos x="T0" y="T1"/>
                </a:cxn>
                <a:cxn ang="0">
                  <a:pos x="T2" y="T3"/>
                </a:cxn>
                <a:cxn ang="0">
                  <a:pos x="T4" y="T5"/>
                </a:cxn>
                <a:cxn ang="0">
                  <a:pos x="T6" y="T7"/>
                </a:cxn>
                <a:cxn ang="0">
                  <a:pos x="T8" y="T9"/>
                </a:cxn>
              </a:cxnLst>
              <a:rect l="0" t="0" r="r" b="b"/>
              <a:pathLst>
                <a:path w="326" h="424">
                  <a:moveTo>
                    <a:pt x="325" y="0"/>
                  </a:moveTo>
                  <a:lnTo>
                    <a:pt x="0" y="0"/>
                  </a:lnTo>
                  <a:lnTo>
                    <a:pt x="0" y="423"/>
                  </a:lnTo>
                  <a:lnTo>
                    <a:pt x="325" y="423"/>
                  </a:lnTo>
                  <a:lnTo>
                    <a:pt x="325" y="0"/>
                  </a:lnTo>
                </a:path>
              </a:pathLst>
            </a:custGeom>
            <a:solidFill>
              <a:srgbClr val="D9D9D9"/>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20" name="Freeform 388">
              <a:extLst>
                <a:ext uri="{FF2B5EF4-FFF2-40B4-BE49-F238E27FC236}">
                  <a16:creationId xmlns:a16="http://schemas.microsoft.com/office/drawing/2014/main" xmlns="" id="{C7EE0C8C-5C4C-9B45-8E8B-5C72AB70DB5A}"/>
                </a:ext>
              </a:extLst>
            </p:cNvPr>
            <p:cNvSpPr>
              <a:spLocks noChangeArrowheads="1"/>
            </p:cNvSpPr>
            <p:nvPr/>
          </p:nvSpPr>
          <p:spPr bwMode="auto">
            <a:xfrm>
              <a:off x="7442107" y="1823483"/>
              <a:ext cx="215900" cy="150812"/>
            </a:xfrm>
            <a:custGeom>
              <a:avLst/>
              <a:gdLst>
                <a:gd name="T0" fmla="*/ 600 w 601"/>
                <a:gd name="T1" fmla="*/ 419 h 420"/>
                <a:gd name="T2" fmla="*/ 0 w 601"/>
                <a:gd name="T3" fmla="*/ 419 h 420"/>
                <a:gd name="T4" fmla="*/ 0 w 601"/>
                <a:gd name="T5" fmla="*/ 0 h 420"/>
                <a:gd name="T6" fmla="*/ 600 w 601"/>
                <a:gd name="T7" fmla="*/ 0 h 420"/>
                <a:gd name="T8" fmla="*/ 600 w 601"/>
                <a:gd name="T9" fmla="*/ 419 h 420"/>
                <a:gd name="T10" fmla="*/ 49 w 601"/>
                <a:gd name="T11" fmla="*/ 370 h 420"/>
                <a:gd name="T12" fmla="*/ 550 w 601"/>
                <a:gd name="T13" fmla="*/ 370 h 420"/>
                <a:gd name="T14" fmla="*/ 550 w 601"/>
                <a:gd name="T15" fmla="*/ 49 h 420"/>
                <a:gd name="T16" fmla="*/ 49 w 601"/>
                <a:gd name="T17" fmla="*/ 49 h 420"/>
                <a:gd name="T18" fmla="*/ 49 w 601"/>
                <a:gd name="T19" fmla="*/ 370 h 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01" h="420">
                  <a:moveTo>
                    <a:pt x="600" y="419"/>
                  </a:moveTo>
                  <a:lnTo>
                    <a:pt x="0" y="419"/>
                  </a:lnTo>
                  <a:lnTo>
                    <a:pt x="0" y="0"/>
                  </a:lnTo>
                  <a:lnTo>
                    <a:pt x="600" y="0"/>
                  </a:lnTo>
                  <a:lnTo>
                    <a:pt x="600" y="419"/>
                  </a:lnTo>
                  <a:close/>
                  <a:moveTo>
                    <a:pt x="49" y="370"/>
                  </a:moveTo>
                  <a:lnTo>
                    <a:pt x="550" y="370"/>
                  </a:lnTo>
                  <a:lnTo>
                    <a:pt x="550" y="49"/>
                  </a:lnTo>
                  <a:lnTo>
                    <a:pt x="49" y="49"/>
                  </a:lnTo>
                  <a:lnTo>
                    <a:pt x="49" y="370"/>
                  </a:lnTo>
                  <a:close/>
                </a:path>
              </a:pathLst>
            </a:custGeom>
            <a:solidFill>
              <a:srgbClr val="C01818"/>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21" name="Freeform 389">
              <a:extLst>
                <a:ext uri="{FF2B5EF4-FFF2-40B4-BE49-F238E27FC236}">
                  <a16:creationId xmlns:a16="http://schemas.microsoft.com/office/drawing/2014/main" xmlns="" id="{BE9A5310-FA04-E246-9EDD-018780B5044B}"/>
                </a:ext>
              </a:extLst>
            </p:cNvPr>
            <p:cNvSpPr>
              <a:spLocks noChangeArrowheads="1"/>
            </p:cNvSpPr>
            <p:nvPr/>
          </p:nvSpPr>
          <p:spPr bwMode="auto">
            <a:xfrm>
              <a:off x="7459569" y="1840945"/>
              <a:ext cx="180975" cy="115888"/>
            </a:xfrm>
            <a:custGeom>
              <a:avLst/>
              <a:gdLst>
                <a:gd name="T0" fmla="*/ 0 w 502"/>
                <a:gd name="T1" fmla="*/ 0 h 322"/>
                <a:gd name="T2" fmla="*/ 0 w 502"/>
                <a:gd name="T3" fmla="*/ 321 h 322"/>
                <a:gd name="T4" fmla="*/ 501 w 502"/>
                <a:gd name="T5" fmla="*/ 321 h 322"/>
                <a:gd name="T6" fmla="*/ 501 w 502"/>
                <a:gd name="T7" fmla="*/ 0 h 322"/>
                <a:gd name="T8" fmla="*/ 0 w 502"/>
                <a:gd name="T9" fmla="*/ 0 h 322"/>
              </a:gdLst>
              <a:ahLst/>
              <a:cxnLst>
                <a:cxn ang="0">
                  <a:pos x="T0" y="T1"/>
                </a:cxn>
                <a:cxn ang="0">
                  <a:pos x="T2" y="T3"/>
                </a:cxn>
                <a:cxn ang="0">
                  <a:pos x="T4" y="T5"/>
                </a:cxn>
                <a:cxn ang="0">
                  <a:pos x="T6" y="T7"/>
                </a:cxn>
                <a:cxn ang="0">
                  <a:pos x="T8" y="T9"/>
                </a:cxn>
              </a:cxnLst>
              <a:rect l="0" t="0" r="r" b="b"/>
              <a:pathLst>
                <a:path w="502" h="322">
                  <a:moveTo>
                    <a:pt x="0" y="0"/>
                  </a:moveTo>
                  <a:lnTo>
                    <a:pt x="0" y="321"/>
                  </a:lnTo>
                  <a:lnTo>
                    <a:pt x="501" y="321"/>
                  </a:lnTo>
                  <a:lnTo>
                    <a:pt x="501" y="0"/>
                  </a:lnTo>
                  <a:lnTo>
                    <a:pt x="0" y="0"/>
                  </a:lnTo>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22" name="Freeform 390">
              <a:extLst>
                <a:ext uri="{FF2B5EF4-FFF2-40B4-BE49-F238E27FC236}">
                  <a16:creationId xmlns:a16="http://schemas.microsoft.com/office/drawing/2014/main" xmlns="" id="{145EDFF2-DC40-C44D-91FB-9E5A790F941B}"/>
                </a:ext>
              </a:extLst>
            </p:cNvPr>
            <p:cNvSpPr>
              <a:spLocks noChangeArrowheads="1"/>
            </p:cNvSpPr>
            <p:nvPr/>
          </p:nvSpPr>
          <p:spPr bwMode="auto">
            <a:xfrm>
              <a:off x="7421469" y="1980645"/>
              <a:ext cx="255588" cy="17463"/>
            </a:xfrm>
            <a:custGeom>
              <a:avLst/>
              <a:gdLst>
                <a:gd name="T0" fmla="*/ 711 w 712"/>
                <a:gd name="T1" fmla="*/ 49 h 50"/>
                <a:gd name="T2" fmla="*/ 0 w 712"/>
                <a:gd name="T3" fmla="*/ 49 h 50"/>
                <a:gd name="T4" fmla="*/ 0 w 712"/>
                <a:gd name="T5" fmla="*/ 0 h 50"/>
                <a:gd name="T6" fmla="*/ 711 w 712"/>
                <a:gd name="T7" fmla="*/ 0 h 50"/>
                <a:gd name="T8" fmla="*/ 711 w 712"/>
                <a:gd name="T9" fmla="*/ 49 h 50"/>
              </a:gdLst>
              <a:ahLst/>
              <a:cxnLst>
                <a:cxn ang="0">
                  <a:pos x="T0" y="T1"/>
                </a:cxn>
                <a:cxn ang="0">
                  <a:pos x="T2" y="T3"/>
                </a:cxn>
                <a:cxn ang="0">
                  <a:pos x="T4" y="T5"/>
                </a:cxn>
                <a:cxn ang="0">
                  <a:pos x="T6" y="T7"/>
                </a:cxn>
                <a:cxn ang="0">
                  <a:pos x="T8" y="T9"/>
                </a:cxn>
              </a:cxnLst>
              <a:rect l="0" t="0" r="r" b="b"/>
              <a:pathLst>
                <a:path w="712" h="50">
                  <a:moveTo>
                    <a:pt x="711" y="49"/>
                  </a:moveTo>
                  <a:lnTo>
                    <a:pt x="0" y="49"/>
                  </a:lnTo>
                  <a:lnTo>
                    <a:pt x="0" y="0"/>
                  </a:lnTo>
                  <a:lnTo>
                    <a:pt x="711" y="0"/>
                  </a:lnTo>
                  <a:lnTo>
                    <a:pt x="711" y="49"/>
                  </a:lnTo>
                </a:path>
              </a:pathLst>
            </a:custGeom>
            <a:solidFill>
              <a:srgbClr val="C01818"/>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23" name="Freeform 391">
              <a:extLst>
                <a:ext uri="{FF2B5EF4-FFF2-40B4-BE49-F238E27FC236}">
                  <a16:creationId xmlns:a16="http://schemas.microsoft.com/office/drawing/2014/main" xmlns="" id="{64F9676E-B829-4A49-826C-CC77DFCDB3D7}"/>
                </a:ext>
              </a:extLst>
            </p:cNvPr>
            <p:cNvSpPr>
              <a:spLocks noChangeArrowheads="1"/>
            </p:cNvSpPr>
            <p:nvPr/>
          </p:nvSpPr>
          <p:spPr bwMode="auto">
            <a:xfrm>
              <a:off x="7772307" y="1804433"/>
              <a:ext cx="88900" cy="155575"/>
            </a:xfrm>
            <a:custGeom>
              <a:avLst/>
              <a:gdLst>
                <a:gd name="T0" fmla="*/ 0 w 248"/>
                <a:gd name="T1" fmla="*/ 0 h 432"/>
                <a:gd name="T2" fmla="*/ 0 w 248"/>
                <a:gd name="T3" fmla="*/ 431 h 432"/>
                <a:gd name="T4" fmla="*/ 247 w 248"/>
                <a:gd name="T5" fmla="*/ 431 h 432"/>
                <a:gd name="T6" fmla="*/ 247 w 248"/>
                <a:gd name="T7" fmla="*/ 0 h 432"/>
                <a:gd name="T8" fmla="*/ 0 w 248"/>
                <a:gd name="T9" fmla="*/ 0 h 432"/>
              </a:gdLst>
              <a:ahLst/>
              <a:cxnLst>
                <a:cxn ang="0">
                  <a:pos x="T0" y="T1"/>
                </a:cxn>
                <a:cxn ang="0">
                  <a:pos x="T2" y="T3"/>
                </a:cxn>
                <a:cxn ang="0">
                  <a:pos x="T4" y="T5"/>
                </a:cxn>
                <a:cxn ang="0">
                  <a:pos x="T6" y="T7"/>
                </a:cxn>
                <a:cxn ang="0">
                  <a:pos x="T8" y="T9"/>
                </a:cxn>
              </a:cxnLst>
              <a:rect l="0" t="0" r="r" b="b"/>
              <a:pathLst>
                <a:path w="248" h="432">
                  <a:moveTo>
                    <a:pt x="0" y="0"/>
                  </a:moveTo>
                  <a:lnTo>
                    <a:pt x="0" y="431"/>
                  </a:lnTo>
                  <a:lnTo>
                    <a:pt x="247" y="431"/>
                  </a:lnTo>
                  <a:lnTo>
                    <a:pt x="247" y="0"/>
                  </a:lnTo>
                  <a:lnTo>
                    <a:pt x="0" y="0"/>
                  </a:lnTo>
                </a:path>
              </a:pathLst>
            </a:custGeom>
            <a:solidFill>
              <a:srgbClr val="DCDCDC"/>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24" name="Freeform 392">
              <a:extLst>
                <a:ext uri="{FF2B5EF4-FFF2-40B4-BE49-F238E27FC236}">
                  <a16:creationId xmlns:a16="http://schemas.microsoft.com/office/drawing/2014/main" xmlns="" id="{9398EE85-227D-044D-B766-222A26C20151}"/>
                </a:ext>
              </a:extLst>
            </p:cNvPr>
            <p:cNvSpPr>
              <a:spLocks noChangeArrowheads="1"/>
            </p:cNvSpPr>
            <p:nvPr/>
          </p:nvSpPr>
          <p:spPr bwMode="auto">
            <a:xfrm>
              <a:off x="7756432" y="1785383"/>
              <a:ext cx="123825" cy="190500"/>
            </a:xfrm>
            <a:custGeom>
              <a:avLst/>
              <a:gdLst>
                <a:gd name="T0" fmla="*/ 0 w 342"/>
                <a:gd name="T1" fmla="*/ 0 h 531"/>
                <a:gd name="T2" fmla="*/ 0 w 342"/>
                <a:gd name="T3" fmla="*/ 530 h 531"/>
                <a:gd name="T4" fmla="*/ 341 w 342"/>
                <a:gd name="T5" fmla="*/ 530 h 531"/>
                <a:gd name="T6" fmla="*/ 341 w 342"/>
                <a:gd name="T7" fmla="*/ 0 h 531"/>
                <a:gd name="T8" fmla="*/ 0 w 342"/>
                <a:gd name="T9" fmla="*/ 0 h 531"/>
                <a:gd name="T10" fmla="*/ 292 w 342"/>
                <a:gd name="T11" fmla="*/ 50 h 531"/>
                <a:gd name="T12" fmla="*/ 292 w 342"/>
                <a:gd name="T13" fmla="*/ 469 h 531"/>
                <a:gd name="T14" fmla="*/ 45 w 342"/>
                <a:gd name="T15" fmla="*/ 469 h 531"/>
                <a:gd name="T16" fmla="*/ 45 w 342"/>
                <a:gd name="T17" fmla="*/ 50 h 531"/>
                <a:gd name="T18" fmla="*/ 292 w 342"/>
                <a:gd name="T19" fmla="*/ 50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2" h="531">
                  <a:moveTo>
                    <a:pt x="0" y="0"/>
                  </a:moveTo>
                  <a:lnTo>
                    <a:pt x="0" y="530"/>
                  </a:lnTo>
                  <a:lnTo>
                    <a:pt x="341" y="530"/>
                  </a:lnTo>
                  <a:lnTo>
                    <a:pt x="341" y="0"/>
                  </a:lnTo>
                  <a:lnTo>
                    <a:pt x="0" y="0"/>
                  </a:lnTo>
                  <a:close/>
                  <a:moveTo>
                    <a:pt x="292" y="50"/>
                  </a:moveTo>
                  <a:lnTo>
                    <a:pt x="292" y="469"/>
                  </a:lnTo>
                  <a:lnTo>
                    <a:pt x="45" y="469"/>
                  </a:lnTo>
                  <a:lnTo>
                    <a:pt x="45" y="50"/>
                  </a:lnTo>
                  <a:lnTo>
                    <a:pt x="292" y="50"/>
                  </a:lnTo>
                  <a:close/>
                </a:path>
              </a:pathLst>
            </a:custGeom>
            <a:solidFill>
              <a:srgbClr val="C01818"/>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25" name="Freeform 393">
              <a:extLst>
                <a:ext uri="{FF2B5EF4-FFF2-40B4-BE49-F238E27FC236}">
                  <a16:creationId xmlns:a16="http://schemas.microsoft.com/office/drawing/2014/main" xmlns="" id="{ADAA7F47-1B3F-7B43-9DF4-5A60C4610C2E}"/>
                </a:ext>
              </a:extLst>
            </p:cNvPr>
            <p:cNvSpPr>
              <a:spLocks noChangeArrowheads="1"/>
            </p:cNvSpPr>
            <p:nvPr/>
          </p:nvSpPr>
          <p:spPr bwMode="auto">
            <a:xfrm>
              <a:off x="7811994" y="1958420"/>
              <a:ext cx="9525" cy="7938"/>
            </a:xfrm>
            <a:custGeom>
              <a:avLst/>
              <a:gdLst>
                <a:gd name="T0" fmla="*/ 12 w 26"/>
                <a:gd name="T1" fmla="*/ 21 h 22"/>
                <a:gd name="T2" fmla="*/ 12 w 26"/>
                <a:gd name="T3" fmla="*/ 21 h 22"/>
                <a:gd name="T4" fmla="*/ 25 w 26"/>
                <a:gd name="T5" fmla="*/ 12 h 22"/>
                <a:gd name="T6" fmla="*/ 12 w 26"/>
                <a:gd name="T7" fmla="*/ 0 h 22"/>
                <a:gd name="T8" fmla="*/ 0 w 26"/>
                <a:gd name="T9" fmla="*/ 12 h 22"/>
                <a:gd name="T10" fmla="*/ 12 w 26"/>
                <a:gd name="T11" fmla="*/ 21 h 22"/>
              </a:gdLst>
              <a:ahLst/>
              <a:cxnLst>
                <a:cxn ang="0">
                  <a:pos x="T0" y="T1"/>
                </a:cxn>
                <a:cxn ang="0">
                  <a:pos x="T2" y="T3"/>
                </a:cxn>
                <a:cxn ang="0">
                  <a:pos x="T4" y="T5"/>
                </a:cxn>
                <a:cxn ang="0">
                  <a:pos x="T6" y="T7"/>
                </a:cxn>
                <a:cxn ang="0">
                  <a:pos x="T8" y="T9"/>
                </a:cxn>
                <a:cxn ang="0">
                  <a:pos x="T10" y="T11"/>
                </a:cxn>
              </a:cxnLst>
              <a:rect l="0" t="0" r="r" b="b"/>
              <a:pathLst>
                <a:path w="26" h="22">
                  <a:moveTo>
                    <a:pt x="12" y="21"/>
                  </a:moveTo>
                  <a:lnTo>
                    <a:pt x="12" y="21"/>
                  </a:lnTo>
                  <a:cubicBezTo>
                    <a:pt x="21" y="21"/>
                    <a:pt x="25" y="17"/>
                    <a:pt x="25" y="12"/>
                  </a:cubicBezTo>
                  <a:cubicBezTo>
                    <a:pt x="25" y="4"/>
                    <a:pt x="21" y="0"/>
                    <a:pt x="12" y="0"/>
                  </a:cubicBezTo>
                  <a:cubicBezTo>
                    <a:pt x="4" y="0"/>
                    <a:pt x="0" y="4"/>
                    <a:pt x="0" y="12"/>
                  </a:cubicBezTo>
                  <a:cubicBezTo>
                    <a:pt x="0" y="17"/>
                    <a:pt x="4" y="21"/>
                    <a:pt x="12" y="21"/>
                  </a:cubicBezTo>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grpSp>
      <p:cxnSp>
        <p:nvCxnSpPr>
          <p:cNvPr id="126" name="Straight Connector 125">
            <a:extLst>
              <a:ext uri="{FF2B5EF4-FFF2-40B4-BE49-F238E27FC236}">
                <a16:creationId xmlns:a16="http://schemas.microsoft.com/office/drawing/2014/main" xmlns="" id="{29966D9B-3389-964A-AF55-2EE54FB4CB0F}"/>
              </a:ext>
            </a:extLst>
          </p:cNvPr>
          <p:cNvCxnSpPr>
            <a:cxnSpLocks/>
          </p:cNvCxnSpPr>
          <p:nvPr/>
        </p:nvCxnSpPr>
        <p:spPr>
          <a:xfrm>
            <a:off x="5750963" y="4111867"/>
            <a:ext cx="1568546" cy="0"/>
          </a:xfrm>
          <a:prstGeom prst="line">
            <a:avLst/>
          </a:prstGeom>
          <a:ln w="38100" cap="sq">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28" name="Rectangle 127">
            <a:extLst>
              <a:ext uri="{FF2B5EF4-FFF2-40B4-BE49-F238E27FC236}">
                <a16:creationId xmlns:a16="http://schemas.microsoft.com/office/drawing/2014/main" xmlns="" id="{88D1CEE1-53B6-4748-8BAD-C581A0F5200E}"/>
              </a:ext>
            </a:extLst>
          </p:cNvPr>
          <p:cNvSpPr/>
          <p:nvPr/>
        </p:nvSpPr>
        <p:spPr>
          <a:xfrm>
            <a:off x="5814370" y="3786365"/>
            <a:ext cx="1441548" cy="267766"/>
          </a:xfrm>
          <a:prstGeom prst="rect">
            <a:avLst/>
          </a:prstGeom>
        </p:spPr>
        <p:txBody>
          <a:bodyPr wrap="none">
            <a:spAutoFit/>
          </a:bodyPr>
          <a:lstStyle/>
          <a:p>
            <a:pPr algn="ctr">
              <a:lnSpc>
                <a:spcPct val="95000"/>
              </a:lnSpc>
            </a:pPr>
            <a:r>
              <a:rPr lang="en-US" sz="1200" dirty="0"/>
              <a:t>Network Controls</a:t>
            </a:r>
          </a:p>
        </p:txBody>
      </p:sp>
      <p:grpSp>
        <p:nvGrpSpPr>
          <p:cNvPr id="71" name="Group 70">
            <a:extLst>
              <a:ext uri="{FF2B5EF4-FFF2-40B4-BE49-F238E27FC236}">
                <a16:creationId xmlns:a16="http://schemas.microsoft.com/office/drawing/2014/main" xmlns="" id="{BF32B7A5-0D2F-254D-B39E-3515831D7B9A}"/>
              </a:ext>
            </a:extLst>
          </p:cNvPr>
          <p:cNvGrpSpPr/>
          <p:nvPr/>
        </p:nvGrpSpPr>
        <p:grpSpPr>
          <a:xfrm>
            <a:off x="4227137" y="651953"/>
            <a:ext cx="4483841" cy="2856034"/>
            <a:chOff x="4400630" y="498719"/>
            <a:chExt cx="4483841" cy="2856034"/>
          </a:xfrm>
        </p:grpSpPr>
        <p:grpSp>
          <p:nvGrpSpPr>
            <p:cNvPr id="65" name="Group 64">
              <a:extLst>
                <a:ext uri="{FF2B5EF4-FFF2-40B4-BE49-F238E27FC236}">
                  <a16:creationId xmlns:a16="http://schemas.microsoft.com/office/drawing/2014/main" xmlns="" id="{D34B027D-2A97-8E40-A3E3-74E62F0A36BE}"/>
                </a:ext>
              </a:extLst>
            </p:cNvPr>
            <p:cNvGrpSpPr/>
            <p:nvPr/>
          </p:nvGrpSpPr>
          <p:grpSpPr>
            <a:xfrm>
              <a:off x="5086953" y="498719"/>
              <a:ext cx="3797518" cy="2856034"/>
              <a:chOff x="4532088" y="499184"/>
              <a:chExt cx="3797518" cy="2856034"/>
            </a:xfrm>
          </p:grpSpPr>
          <p:grpSp>
            <p:nvGrpSpPr>
              <p:cNvPr id="54" name="Group 53">
                <a:extLst>
                  <a:ext uri="{FF2B5EF4-FFF2-40B4-BE49-F238E27FC236}">
                    <a16:creationId xmlns:a16="http://schemas.microsoft.com/office/drawing/2014/main" xmlns="" id="{4A5DF515-CB32-D243-BE6F-2D761DC15BD2}"/>
                  </a:ext>
                </a:extLst>
              </p:cNvPr>
              <p:cNvGrpSpPr/>
              <p:nvPr/>
            </p:nvGrpSpPr>
            <p:grpSpPr>
              <a:xfrm>
                <a:off x="4532088" y="1282385"/>
                <a:ext cx="1762152" cy="978974"/>
                <a:chOff x="4682168" y="1592776"/>
                <a:chExt cx="1762152" cy="978974"/>
              </a:xfrm>
            </p:grpSpPr>
            <p:sp>
              <p:nvSpPr>
                <p:cNvPr id="11" name="Freeform 163">
                  <a:extLst>
                    <a:ext uri="{FF2B5EF4-FFF2-40B4-BE49-F238E27FC236}">
                      <a16:creationId xmlns:a16="http://schemas.microsoft.com/office/drawing/2014/main" xmlns="" id="{88B37B81-0812-3C4D-8AE4-8ECAAF2C1BF0}"/>
                    </a:ext>
                  </a:extLst>
                </p:cNvPr>
                <p:cNvSpPr>
                  <a:spLocks noChangeAspect="1"/>
                </p:cNvSpPr>
                <p:nvPr/>
              </p:nvSpPr>
              <p:spPr bwMode="auto">
                <a:xfrm>
                  <a:off x="4682168" y="1592776"/>
                  <a:ext cx="1762152" cy="978974"/>
                </a:xfrm>
                <a:custGeom>
                  <a:avLst/>
                  <a:gdLst>
                    <a:gd name="T0" fmla="*/ 103 w 684"/>
                    <a:gd name="T1" fmla="*/ 191 h 377"/>
                    <a:gd name="T2" fmla="*/ 1 w 684"/>
                    <a:gd name="T3" fmla="*/ 274 h 377"/>
                    <a:gd name="T4" fmla="*/ 23 w 684"/>
                    <a:gd name="T5" fmla="*/ 342 h 377"/>
                    <a:gd name="T6" fmla="*/ 128 w 684"/>
                    <a:gd name="T7" fmla="*/ 377 h 377"/>
                    <a:gd name="T8" fmla="*/ 128 w 684"/>
                    <a:gd name="T9" fmla="*/ 377 h 377"/>
                    <a:gd name="T10" fmla="*/ 139 w 684"/>
                    <a:gd name="T11" fmla="*/ 377 h 377"/>
                    <a:gd name="T12" fmla="*/ 141 w 684"/>
                    <a:gd name="T13" fmla="*/ 377 h 377"/>
                    <a:gd name="T14" fmla="*/ 525 w 684"/>
                    <a:gd name="T15" fmla="*/ 377 h 377"/>
                    <a:gd name="T16" fmla="*/ 532 w 684"/>
                    <a:gd name="T17" fmla="*/ 377 h 377"/>
                    <a:gd name="T18" fmla="*/ 683 w 684"/>
                    <a:gd name="T19" fmla="*/ 254 h 377"/>
                    <a:gd name="T20" fmla="*/ 576 w 684"/>
                    <a:gd name="T21" fmla="*/ 131 h 377"/>
                    <a:gd name="T22" fmla="*/ 562 w 684"/>
                    <a:gd name="T23" fmla="*/ 130 h 377"/>
                    <a:gd name="T24" fmla="*/ 560 w 684"/>
                    <a:gd name="T25" fmla="*/ 117 h 377"/>
                    <a:gd name="T26" fmla="*/ 426 w 684"/>
                    <a:gd name="T27" fmla="*/ 1 h 377"/>
                    <a:gd name="T28" fmla="*/ 408 w 684"/>
                    <a:gd name="T29" fmla="*/ 0 h 377"/>
                    <a:gd name="T30" fmla="*/ 272 w 684"/>
                    <a:gd name="T31" fmla="*/ 88 h 377"/>
                    <a:gd name="T32" fmla="*/ 260 w 684"/>
                    <a:gd name="T33" fmla="*/ 107 h 377"/>
                    <a:gd name="T34" fmla="*/ 248 w 684"/>
                    <a:gd name="T35" fmla="*/ 103 h 377"/>
                    <a:gd name="T36" fmla="*/ 211 w 684"/>
                    <a:gd name="T37" fmla="*/ 99 h 377"/>
                    <a:gd name="T38" fmla="*/ 126 w 684"/>
                    <a:gd name="T39" fmla="*/ 176 h 377"/>
                    <a:gd name="T40" fmla="*/ 124 w 684"/>
                    <a:gd name="T41" fmla="*/ 192 h 377"/>
                    <a:gd name="T42" fmla="*/ 107 w 684"/>
                    <a:gd name="T43" fmla="*/ 191 h 377"/>
                    <a:gd name="T44" fmla="*/ 103 w 684"/>
                    <a:gd name="T45" fmla="*/ 191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84" h="377">
                      <a:moveTo>
                        <a:pt x="103" y="191"/>
                      </a:moveTo>
                      <a:cubicBezTo>
                        <a:pt x="73" y="191"/>
                        <a:pt x="5" y="199"/>
                        <a:pt x="1" y="274"/>
                      </a:cubicBezTo>
                      <a:cubicBezTo>
                        <a:pt x="0" y="303"/>
                        <a:pt x="7" y="325"/>
                        <a:pt x="23" y="342"/>
                      </a:cubicBezTo>
                      <a:cubicBezTo>
                        <a:pt x="53" y="374"/>
                        <a:pt x="106" y="377"/>
                        <a:pt x="128" y="377"/>
                      </a:cubicBezTo>
                      <a:cubicBezTo>
                        <a:pt x="128" y="377"/>
                        <a:pt x="128" y="377"/>
                        <a:pt x="128" y="377"/>
                      </a:cubicBezTo>
                      <a:cubicBezTo>
                        <a:pt x="135" y="377"/>
                        <a:pt x="139" y="377"/>
                        <a:pt x="139" y="377"/>
                      </a:cubicBezTo>
                      <a:cubicBezTo>
                        <a:pt x="141" y="377"/>
                        <a:pt x="141" y="377"/>
                        <a:pt x="141" y="377"/>
                      </a:cubicBezTo>
                      <a:cubicBezTo>
                        <a:pt x="525" y="377"/>
                        <a:pt x="525" y="377"/>
                        <a:pt x="525" y="377"/>
                      </a:cubicBezTo>
                      <a:cubicBezTo>
                        <a:pt x="526" y="377"/>
                        <a:pt x="528" y="377"/>
                        <a:pt x="532" y="377"/>
                      </a:cubicBezTo>
                      <a:cubicBezTo>
                        <a:pt x="567" y="377"/>
                        <a:pt x="683" y="368"/>
                        <a:pt x="683" y="254"/>
                      </a:cubicBezTo>
                      <a:cubicBezTo>
                        <a:pt x="683" y="248"/>
                        <a:pt x="684" y="136"/>
                        <a:pt x="576" y="131"/>
                      </a:cubicBezTo>
                      <a:cubicBezTo>
                        <a:pt x="562" y="130"/>
                        <a:pt x="562" y="130"/>
                        <a:pt x="562" y="130"/>
                      </a:cubicBezTo>
                      <a:cubicBezTo>
                        <a:pt x="560" y="117"/>
                        <a:pt x="560" y="117"/>
                        <a:pt x="560" y="117"/>
                      </a:cubicBezTo>
                      <a:cubicBezTo>
                        <a:pt x="559" y="113"/>
                        <a:pt x="534" y="8"/>
                        <a:pt x="426" y="1"/>
                      </a:cubicBezTo>
                      <a:cubicBezTo>
                        <a:pt x="420" y="0"/>
                        <a:pt x="414" y="0"/>
                        <a:pt x="408" y="0"/>
                      </a:cubicBezTo>
                      <a:cubicBezTo>
                        <a:pt x="327" y="0"/>
                        <a:pt x="304" y="37"/>
                        <a:pt x="272" y="88"/>
                      </a:cubicBezTo>
                      <a:cubicBezTo>
                        <a:pt x="260" y="107"/>
                        <a:pt x="260" y="107"/>
                        <a:pt x="260" y="107"/>
                      </a:cubicBezTo>
                      <a:cubicBezTo>
                        <a:pt x="248" y="103"/>
                        <a:pt x="248" y="103"/>
                        <a:pt x="248" y="103"/>
                      </a:cubicBezTo>
                      <a:cubicBezTo>
                        <a:pt x="247" y="103"/>
                        <a:pt x="232" y="99"/>
                        <a:pt x="211" y="99"/>
                      </a:cubicBezTo>
                      <a:cubicBezTo>
                        <a:pt x="161" y="99"/>
                        <a:pt x="132" y="125"/>
                        <a:pt x="126" y="176"/>
                      </a:cubicBezTo>
                      <a:cubicBezTo>
                        <a:pt x="124" y="192"/>
                        <a:pt x="124" y="192"/>
                        <a:pt x="124" y="192"/>
                      </a:cubicBezTo>
                      <a:cubicBezTo>
                        <a:pt x="107" y="191"/>
                        <a:pt x="107" y="191"/>
                        <a:pt x="107" y="191"/>
                      </a:cubicBezTo>
                      <a:cubicBezTo>
                        <a:pt x="107" y="191"/>
                        <a:pt x="105" y="191"/>
                        <a:pt x="103" y="191"/>
                      </a:cubicBezTo>
                      <a:close/>
                    </a:path>
                  </a:pathLst>
                </a:custGeom>
                <a:solidFill>
                  <a:schemeClr val="accent2">
                    <a:lumMod val="20000"/>
                    <a:lumOff val="80000"/>
                  </a:schemeClr>
                </a:solidFill>
                <a:ln w="50800">
                  <a:solidFill>
                    <a:schemeClr val="accent2">
                      <a:lumMod val="20000"/>
                      <a:lumOff val="80000"/>
                    </a:schemeClr>
                  </a:solidFill>
                  <a:miter lim="800000"/>
                  <a:headEnd/>
                  <a:tailEnd/>
                </a:ln>
              </p:spPr>
              <p:txBody>
                <a:bodyPr vert="horz" wrap="square" lIns="91440" tIns="45720" rIns="91440" bIns="45720" numCol="1" anchor="b" anchorCtr="0" compatLnSpc="1">
                  <a:prstTxWarp prst="textNoShape">
                    <a:avLst/>
                  </a:prstTxWarp>
                </a:bodyPr>
                <a:lstStyle/>
                <a:p>
                  <a:pPr algn="ctr"/>
                  <a:endParaRPr lang="en-US" sz="1100" dirty="0"/>
                </a:p>
              </p:txBody>
            </p:sp>
            <p:sp>
              <p:nvSpPr>
                <p:cNvPr id="40" name="Rectangle 39">
                  <a:extLst>
                    <a:ext uri="{FF2B5EF4-FFF2-40B4-BE49-F238E27FC236}">
                      <a16:creationId xmlns:a16="http://schemas.microsoft.com/office/drawing/2014/main" xmlns="" id="{90EA1DBB-DEBB-284D-AB4A-D38EED233E18}"/>
                    </a:ext>
                  </a:extLst>
                </p:cNvPr>
                <p:cNvSpPr/>
                <p:nvPr/>
              </p:nvSpPr>
              <p:spPr>
                <a:xfrm>
                  <a:off x="5340473" y="2040125"/>
                  <a:ext cx="540533" cy="276999"/>
                </a:xfrm>
                <a:prstGeom prst="rect">
                  <a:avLst/>
                </a:prstGeom>
              </p:spPr>
              <p:txBody>
                <a:bodyPr wrap="none">
                  <a:spAutoFit/>
                </a:bodyPr>
                <a:lstStyle/>
                <a:p>
                  <a:r>
                    <a:rPr lang="en-US" sz="1200" b="1" dirty="0"/>
                    <a:t>SaaS</a:t>
                  </a:r>
                  <a:endParaRPr lang="en-US" sz="1200" dirty="0"/>
                </a:p>
              </p:txBody>
            </p:sp>
          </p:grpSp>
          <p:grpSp>
            <p:nvGrpSpPr>
              <p:cNvPr id="55" name="Group 54">
                <a:extLst>
                  <a:ext uri="{FF2B5EF4-FFF2-40B4-BE49-F238E27FC236}">
                    <a16:creationId xmlns:a16="http://schemas.microsoft.com/office/drawing/2014/main" xmlns="" id="{F8FA016C-3D27-BD45-A602-B428F12B5C07}"/>
                  </a:ext>
                </a:extLst>
              </p:cNvPr>
              <p:cNvGrpSpPr/>
              <p:nvPr/>
            </p:nvGrpSpPr>
            <p:grpSpPr>
              <a:xfrm>
                <a:off x="6567454" y="1271055"/>
                <a:ext cx="1762152" cy="978974"/>
                <a:chOff x="6693616" y="1592776"/>
                <a:chExt cx="1762152" cy="978974"/>
              </a:xfrm>
            </p:grpSpPr>
            <p:sp>
              <p:nvSpPr>
                <p:cNvPr id="10" name="Freeform 163">
                  <a:extLst>
                    <a:ext uri="{FF2B5EF4-FFF2-40B4-BE49-F238E27FC236}">
                      <a16:creationId xmlns:a16="http://schemas.microsoft.com/office/drawing/2014/main" xmlns="" id="{856F814E-7E63-9649-AB9F-6D3CE1D1B3D5}"/>
                    </a:ext>
                  </a:extLst>
                </p:cNvPr>
                <p:cNvSpPr>
                  <a:spLocks noChangeAspect="1"/>
                </p:cNvSpPr>
                <p:nvPr/>
              </p:nvSpPr>
              <p:spPr bwMode="auto">
                <a:xfrm>
                  <a:off x="6693616" y="1592776"/>
                  <a:ext cx="1762152" cy="978974"/>
                </a:xfrm>
                <a:custGeom>
                  <a:avLst/>
                  <a:gdLst>
                    <a:gd name="T0" fmla="*/ 103 w 684"/>
                    <a:gd name="T1" fmla="*/ 191 h 377"/>
                    <a:gd name="T2" fmla="*/ 1 w 684"/>
                    <a:gd name="T3" fmla="*/ 274 h 377"/>
                    <a:gd name="T4" fmla="*/ 23 w 684"/>
                    <a:gd name="T5" fmla="*/ 342 h 377"/>
                    <a:gd name="T6" fmla="*/ 128 w 684"/>
                    <a:gd name="T7" fmla="*/ 377 h 377"/>
                    <a:gd name="T8" fmla="*/ 128 w 684"/>
                    <a:gd name="T9" fmla="*/ 377 h 377"/>
                    <a:gd name="T10" fmla="*/ 139 w 684"/>
                    <a:gd name="T11" fmla="*/ 377 h 377"/>
                    <a:gd name="T12" fmla="*/ 141 w 684"/>
                    <a:gd name="T13" fmla="*/ 377 h 377"/>
                    <a:gd name="T14" fmla="*/ 525 w 684"/>
                    <a:gd name="T15" fmla="*/ 377 h 377"/>
                    <a:gd name="T16" fmla="*/ 532 w 684"/>
                    <a:gd name="T17" fmla="*/ 377 h 377"/>
                    <a:gd name="T18" fmla="*/ 683 w 684"/>
                    <a:gd name="T19" fmla="*/ 254 h 377"/>
                    <a:gd name="T20" fmla="*/ 576 w 684"/>
                    <a:gd name="T21" fmla="*/ 131 h 377"/>
                    <a:gd name="T22" fmla="*/ 562 w 684"/>
                    <a:gd name="T23" fmla="*/ 130 h 377"/>
                    <a:gd name="T24" fmla="*/ 560 w 684"/>
                    <a:gd name="T25" fmla="*/ 117 h 377"/>
                    <a:gd name="T26" fmla="*/ 426 w 684"/>
                    <a:gd name="T27" fmla="*/ 1 h 377"/>
                    <a:gd name="T28" fmla="*/ 408 w 684"/>
                    <a:gd name="T29" fmla="*/ 0 h 377"/>
                    <a:gd name="T30" fmla="*/ 272 w 684"/>
                    <a:gd name="T31" fmla="*/ 88 h 377"/>
                    <a:gd name="T32" fmla="*/ 260 w 684"/>
                    <a:gd name="T33" fmla="*/ 107 h 377"/>
                    <a:gd name="T34" fmla="*/ 248 w 684"/>
                    <a:gd name="T35" fmla="*/ 103 h 377"/>
                    <a:gd name="T36" fmla="*/ 211 w 684"/>
                    <a:gd name="T37" fmla="*/ 99 h 377"/>
                    <a:gd name="T38" fmla="*/ 126 w 684"/>
                    <a:gd name="T39" fmla="*/ 176 h 377"/>
                    <a:gd name="T40" fmla="*/ 124 w 684"/>
                    <a:gd name="T41" fmla="*/ 192 h 377"/>
                    <a:gd name="T42" fmla="*/ 107 w 684"/>
                    <a:gd name="T43" fmla="*/ 191 h 377"/>
                    <a:gd name="T44" fmla="*/ 103 w 684"/>
                    <a:gd name="T45" fmla="*/ 191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84" h="377">
                      <a:moveTo>
                        <a:pt x="103" y="191"/>
                      </a:moveTo>
                      <a:cubicBezTo>
                        <a:pt x="73" y="191"/>
                        <a:pt x="5" y="199"/>
                        <a:pt x="1" y="274"/>
                      </a:cubicBezTo>
                      <a:cubicBezTo>
                        <a:pt x="0" y="303"/>
                        <a:pt x="7" y="325"/>
                        <a:pt x="23" y="342"/>
                      </a:cubicBezTo>
                      <a:cubicBezTo>
                        <a:pt x="53" y="374"/>
                        <a:pt x="106" y="377"/>
                        <a:pt x="128" y="377"/>
                      </a:cubicBezTo>
                      <a:cubicBezTo>
                        <a:pt x="128" y="377"/>
                        <a:pt x="128" y="377"/>
                        <a:pt x="128" y="377"/>
                      </a:cubicBezTo>
                      <a:cubicBezTo>
                        <a:pt x="135" y="377"/>
                        <a:pt x="139" y="377"/>
                        <a:pt x="139" y="377"/>
                      </a:cubicBezTo>
                      <a:cubicBezTo>
                        <a:pt x="141" y="377"/>
                        <a:pt x="141" y="377"/>
                        <a:pt x="141" y="377"/>
                      </a:cubicBezTo>
                      <a:cubicBezTo>
                        <a:pt x="525" y="377"/>
                        <a:pt x="525" y="377"/>
                        <a:pt x="525" y="377"/>
                      </a:cubicBezTo>
                      <a:cubicBezTo>
                        <a:pt x="526" y="377"/>
                        <a:pt x="528" y="377"/>
                        <a:pt x="532" y="377"/>
                      </a:cubicBezTo>
                      <a:cubicBezTo>
                        <a:pt x="567" y="377"/>
                        <a:pt x="683" y="368"/>
                        <a:pt x="683" y="254"/>
                      </a:cubicBezTo>
                      <a:cubicBezTo>
                        <a:pt x="683" y="248"/>
                        <a:pt x="684" y="136"/>
                        <a:pt x="576" y="131"/>
                      </a:cubicBezTo>
                      <a:cubicBezTo>
                        <a:pt x="562" y="130"/>
                        <a:pt x="562" y="130"/>
                        <a:pt x="562" y="130"/>
                      </a:cubicBezTo>
                      <a:cubicBezTo>
                        <a:pt x="560" y="117"/>
                        <a:pt x="560" y="117"/>
                        <a:pt x="560" y="117"/>
                      </a:cubicBezTo>
                      <a:cubicBezTo>
                        <a:pt x="559" y="113"/>
                        <a:pt x="534" y="8"/>
                        <a:pt x="426" y="1"/>
                      </a:cubicBezTo>
                      <a:cubicBezTo>
                        <a:pt x="420" y="0"/>
                        <a:pt x="414" y="0"/>
                        <a:pt x="408" y="0"/>
                      </a:cubicBezTo>
                      <a:cubicBezTo>
                        <a:pt x="327" y="0"/>
                        <a:pt x="304" y="37"/>
                        <a:pt x="272" y="88"/>
                      </a:cubicBezTo>
                      <a:cubicBezTo>
                        <a:pt x="260" y="107"/>
                        <a:pt x="260" y="107"/>
                        <a:pt x="260" y="107"/>
                      </a:cubicBezTo>
                      <a:cubicBezTo>
                        <a:pt x="248" y="103"/>
                        <a:pt x="248" y="103"/>
                        <a:pt x="248" y="103"/>
                      </a:cubicBezTo>
                      <a:cubicBezTo>
                        <a:pt x="247" y="103"/>
                        <a:pt x="232" y="99"/>
                        <a:pt x="211" y="99"/>
                      </a:cubicBezTo>
                      <a:cubicBezTo>
                        <a:pt x="161" y="99"/>
                        <a:pt x="132" y="125"/>
                        <a:pt x="126" y="176"/>
                      </a:cubicBezTo>
                      <a:cubicBezTo>
                        <a:pt x="124" y="192"/>
                        <a:pt x="124" y="192"/>
                        <a:pt x="124" y="192"/>
                      </a:cubicBezTo>
                      <a:cubicBezTo>
                        <a:pt x="107" y="191"/>
                        <a:pt x="107" y="191"/>
                        <a:pt x="107" y="191"/>
                      </a:cubicBezTo>
                      <a:cubicBezTo>
                        <a:pt x="107" y="191"/>
                        <a:pt x="105" y="191"/>
                        <a:pt x="103" y="191"/>
                      </a:cubicBezTo>
                      <a:close/>
                    </a:path>
                  </a:pathLst>
                </a:custGeom>
                <a:solidFill>
                  <a:schemeClr val="accent2">
                    <a:lumMod val="20000"/>
                    <a:lumOff val="80000"/>
                  </a:schemeClr>
                </a:solidFill>
                <a:ln w="50800">
                  <a:solidFill>
                    <a:schemeClr val="accent2">
                      <a:lumMod val="20000"/>
                      <a:lumOff val="80000"/>
                    </a:schemeClr>
                  </a:solidFill>
                  <a:round/>
                  <a:headEnd/>
                  <a:tailEnd/>
                </a:ln>
              </p:spPr>
              <p:txBody>
                <a:bodyPr vert="horz" wrap="square" lIns="91440" tIns="45720" rIns="91440" bIns="45720" numCol="1" anchor="b" anchorCtr="0" compatLnSpc="1">
                  <a:prstTxWarp prst="textNoShape">
                    <a:avLst/>
                  </a:prstTxWarp>
                </a:bodyPr>
                <a:lstStyle/>
                <a:p>
                  <a:pPr algn="ctr"/>
                  <a:endParaRPr lang="en-US" sz="1100" dirty="0"/>
                </a:p>
              </p:txBody>
            </p:sp>
            <p:sp>
              <p:nvSpPr>
                <p:cNvPr id="42" name="Rectangle 41">
                  <a:extLst>
                    <a:ext uri="{FF2B5EF4-FFF2-40B4-BE49-F238E27FC236}">
                      <a16:creationId xmlns:a16="http://schemas.microsoft.com/office/drawing/2014/main" xmlns="" id="{5F895D16-A33E-D648-A8E5-AE378B18A275}"/>
                    </a:ext>
                  </a:extLst>
                </p:cNvPr>
                <p:cNvSpPr/>
                <p:nvPr/>
              </p:nvSpPr>
              <p:spPr>
                <a:xfrm>
                  <a:off x="7226872" y="2052655"/>
                  <a:ext cx="938077" cy="276999"/>
                </a:xfrm>
                <a:prstGeom prst="rect">
                  <a:avLst/>
                </a:prstGeom>
              </p:spPr>
              <p:txBody>
                <a:bodyPr wrap="none">
                  <a:spAutoFit/>
                </a:bodyPr>
                <a:lstStyle/>
                <a:p>
                  <a:r>
                    <a:rPr lang="en-US" sz="1200" b="1" dirty="0"/>
                    <a:t>IaaS/PaaS</a:t>
                  </a:r>
                  <a:endParaRPr lang="en-US" sz="1200" dirty="0"/>
                </a:p>
              </p:txBody>
            </p:sp>
          </p:grpSp>
          <p:sp>
            <p:nvSpPr>
              <p:cNvPr id="72" name="Freeform 71">
                <a:extLst>
                  <a:ext uri="{FF2B5EF4-FFF2-40B4-BE49-F238E27FC236}">
                    <a16:creationId xmlns:a16="http://schemas.microsoft.com/office/drawing/2014/main" xmlns="" id="{96779064-BA9B-6C49-B8DF-7D8D8F1E413D}"/>
                  </a:ext>
                </a:extLst>
              </p:cNvPr>
              <p:cNvSpPr/>
              <p:nvPr/>
            </p:nvSpPr>
            <p:spPr>
              <a:xfrm rot="19148615">
                <a:off x="6129439" y="719177"/>
                <a:ext cx="926200" cy="868489"/>
              </a:xfrm>
              <a:custGeom>
                <a:avLst/>
                <a:gdLst>
                  <a:gd name="connsiteX0" fmla="*/ 484841 w 1491654"/>
                  <a:gd name="connsiteY0" fmla="*/ 0 h 1483243"/>
                  <a:gd name="connsiteX1" fmla="*/ 1491654 w 1491654"/>
                  <a:gd name="connsiteY1" fmla="*/ 1006813 h 1483243"/>
                  <a:gd name="connsiteX2" fmla="*/ 1412534 w 1491654"/>
                  <a:gd name="connsiteY2" fmla="*/ 1398710 h 1483243"/>
                  <a:gd name="connsiteX3" fmla="*/ 1371812 w 1491654"/>
                  <a:gd name="connsiteY3" fmla="*/ 1483243 h 1483243"/>
                  <a:gd name="connsiteX4" fmla="*/ 0 w 1491654"/>
                  <a:gd name="connsiteY4" fmla="*/ 124515 h 1483243"/>
                  <a:gd name="connsiteX5" fmla="*/ 4935 w 1491654"/>
                  <a:gd name="connsiteY5" fmla="*/ 121517 h 1483243"/>
                  <a:gd name="connsiteX6" fmla="*/ 484841 w 1491654"/>
                  <a:gd name="connsiteY6" fmla="*/ 0 h 1483243"/>
                  <a:gd name="connsiteX0" fmla="*/ 1371812 w 1491654"/>
                  <a:gd name="connsiteY0" fmla="*/ 1483243 h 1574683"/>
                  <a:gd name="connsiteX1" fmla="*/ 0 w 1491654"/>
                  <a:gd name="connsiteY1" fmla="*/ 124515 h 1574683"/>
                  <a:gd name="connsiteX2" fmla="*/ 4935 w 1491654"/>
                  <a:gd name="connsiteY2" fmla="*/ 121517 h 1574683"/>
                  <a:gd name="connsiteX3" fmla="*/ 484841 w 1491654"/>
                  <a:gd name="connsiteY3" fmla="*/ 0 h 1574683"/>
                  <a:gd name="connsiteX4" fmla="*/ 1491654 w 1491654"/>
                  <a:gd name="connsiteY4" fmla="*/ 1006813 h 1574683"/>
                  <a:gd name="connsiteX5" fmla="*/ 1412534 w 1491654"/>
                  <a:gd name="connsiteY5" fmla="*/ 1398710 h 1574683"/>
                  <a:gd name="connsiteX6" fmla="*/ 1463252 w 1491654"/>
                  <a:gd name="connsiteY6" fmla="*/ 1574683 h 1574683"/>
                  <a:gd name="connsiteX0" fmla="*/ 1371812 w 1491654"/>
                  <a:gd name="connsiteY0" fmla="*/ 1483243 h 1483243"/>
                  <a:gd name="connsiteX1" fmla="*/ 0 w 1491654"/>
                  <a:gd name="connsiteY1" fmla="*/ 124515 h 1483243"/>
                  <a:gd name="connsiteX2" fmla="*/ 4935 w 1491654"/>
                  <a:gd name="connsiteY2" fmla="*/ 121517 h 1483243"/>
                  <a:gd name="connsiteX3" fmla="*/ 484841 w 1491654"/>
                  <a:gd name="connsiteY3" fmla="*/ 0 h 1483243"/>
                  <a:gd name="connsiteX4" fmla="*/ 1491654 w 1491654"/>
                  <a:gd name="connsiteY4" fmla="*/ 1006813 h 1483243"/>
                  <a:gd name="connsiteX5" fmla="*/ 1412534 w 1491654"/>
                  <a:gd name="connsiteY5" fmla="*/ 1398710 h 1483243"/>
                  <a:gd name="connsiteX0" fmla="*/ 0 w 1491654"/>
                  <a:gd name="connsiteY0" fmla="*/ 124515 h 1398710"/>
                  <a:gd name="connsiteX1" fmla="*/ 4935 w 1491654"/>
                  <a:gd name="connsiteY1" fmla="*/ 121517 h 1398710"/>
                  <a:gd name="connsiteX2" fmla="*/ 484841 w 1491654"/>
                  <a:gd name="connsiteY2" fmla="*/ 0 h 1398710"/>
                  <a:gd name="connsiteX3" fmla="*/ 1491654 w 1491654"/>
                  <a:gd name="connsiteY3" fmla="*/ 1006813 h 1398710"/>
                  <a:gd name="connsiteX4" fmla="*/ 1412534 w 1491654"/>
                  <a:gd name="connsiteY4" fmla="*/ 1398710 h 13987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1654" h="1398710">
                    <a:moveTo>
                      <a:pt x="0" y="124515"/>
                    </a:moveTo>
                    <a:lnTo>
                      <a:pt x="4935" y="121517"/>
                    </a:lnTo>
                    <a:cubicBezTo>
                      <a:pt x="147593" y="44020"/>
                      <a:pt x="311077" y="0"/>
                      <a:pt x="484841" y="0"/>
                    </a:cubicBezTo>
                    <a:cubicBezTo>
                      <a:pt x="1040888" y="0"/>
                      <a:pt x="1491654" y="450766"/>
                      <a:pt x="1491654" y="1006813"/>
                    </a:cubicBezTo>
                    <a:cubicBezTo>
                      <a:pt x="1491654" y="1145825"/>
                      <a:pt x="1463481" y="1278257"/>
                      <a:pt x="1412534" y="1398710"/>
                    </a:cubicBezTo>
                  </a:path>
                </a:pathLst>
              </a:custGeom>
              <a:noFill/>
              <a:ln w="38100">
                <a:solidFill>
                  <a:schemeClr val="accent2"/>
                </a:solidFill>
                <a:headEnd type="triangle"/>
                <a:tailEnd type="triangle"/>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dirty="0">
                  <a:solidFill>
                    <a:schemeClr val="tx1"/>
                  </a:solidFill>
                </a:endParaRPr>
              </a:p>
            </p:txBody>
          </p:sp>
          <p:cxnSp>
            <p:nvCxnSpPr>
              <p:cNvPr id="74" name="Straight Connector 73">
                <a:extLst>
                  <a:ext uri="{FF2B5EF4-FFF2-40B4-BE49-F238E27FC236}">
                    <a16:creationId xmlns:a16="http://schemas.microsoft.com/office/drawing/2014/main" xmlns="" id="{2DFFD068-1DAC-184B-A1A7-F5F0EE20B572}"/>
                  </a:ext>
                </a:extLst>
              </p:cNvPr>
              <p:cNvCxnSpPr>
                <a:cxnSpLocks/>
              </p:cNvCxnSpPr>
              <p:nvPr/>
            </p:nvCxnSpPr>
            <p:spPr>
              <a:xfrm flipV="1">
                <a:off x="4898120" y="2425036"/>
                <a:ext cx="197386" cy="930182"/>
              </a:xfrm>
              <a:prstGeom prst="line">
                <a:avLst/>
              </a:prstGeom>
              <a:ln w="38100" cap="sq">
                <a:solidFill>
                  <a:schemeClr val="accent2"/>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xmlns="" id="{338DB49A-D76E-2D44-919A-C143B7475CC3}"/>
                  </a:ext>
                </a:extLst>
              </p:cNvPr>
              <p:cNvCxnSpPr>
                <a:cxnSpLocks/>
              </p:cNvCxnSpPr>
              <p:nvPr/>
            </p:nvCxnSpPr>
            <p:spPr>
              <a:xfrm flipV="1">
                <a:off x="5081538" y="2379027"/>
                <a:ext cx="2019172" cy="924875"/>
              </a:xfrm>
              <a:prstGeom prst="line">
                <a:avLst/>
              </a:prstGeom>
              <a:ln w="38100" cap="sq">
                <a:solidFill>
                  <a:schemeClr val="accent2"/>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29" name="Rectangle 128">
                <a:extLst>
                  <a:ext uri="{FF2B5EF4-FFF2-40B4-BE49-F238E27FC236}">
                    <a16:creationId xmlns:a16="http://schemas.microsoft.com/office/drawing/2014/main" xmlns="" id="{53EB7388-7DDF-244F-9BBB-3D2C45B90460}"/>
                  </a:ext>
                </a:extLst>
              </p:cNvPr>
              <p:cNvSpPr/>
              <p:nvPr/>
            </p:nvSpPr>
            <p:spPr>
              <a:xfrm>
                <a:off x="5747018" y="499184"/>
                <a:ext cx="1725280" cy="267766"/>
              </a:xfrm>
              <a:prstGeom prst="rect">
                <a:avLst/>
              </a:prstGeom>
            </p:spPr>
            <p:txBody>
              <a:bodyPr wrap="none">
                <a:spAutoFit/>
              </a:bodyPr>
              <a:lstStyle/>
              <a:p>
                <a:pPr algn="ctr">
                  <a:lnSpc>
                    <a:spcPct val="95000"/>
                  </a:lnSpc>
                </a:pPr>
                <a:r>
                  <a:rPr lang="en-US" sz="1200" dirty="0"/>
                  <a:t>Cloud-to-Cloud traffic</a:t>
                </a:r>
              </a:p>
            </p:txBody>
          </p:sp>
        </p:grpSp>
        <p:sp>
          <p:nvSpPr>
            <p:cNvPr id="69" name="Striped Right Arrow 68">
              <a:extLst>
                <a:ext uri="{FF2B5EF4-FFF2-40B4-BE49-F238E27FC236}">
                  <a16:creationId xmlns:a16="http://schemas.microsoft.com/office/drawing/2014/main" xmlns="" id="{73983906-5267-894D-A883-D8DA1A2A57CF}"/>
                </a:ext>
              </a:extLst>
            </p:cNvPr>
            <p:cNvSpPr/>
            <p:nvPr/>
          </p:nvSpPr>
          <p:spPr>
            <a:xfrm rot="16200000">
              <a:off x="3409510" y="1623722"/>
              <a:ext cx="2597316" cy="615075"/>
            </a:xfrm>
            <a:prstGeom prst="stripedRightArrow">
              <a:avLst>
                <a:gd name="adj1" fmla="val 50000"/>
                <a:gd name="adj2" fmla="val 58376"/>
              </a:avLst>
            </a:prstGeom>
            <a:solidFill>
              <a:srgbClr val="BD2E2B"/>
            </a:solidFill>
            <a:ln>
              <a:noFill/>
            </a:ln>
          </p:spPr>
          <p:txBody>
            <a:bodyPr vert="horz" wrap="square" lIns="91440" tIns="91440" rIns="91440" bIns="91440" numCol="1" rtlCol="0" anchor="ctr" anchorCtr="0" compatLnSpc="1">
              <a:prstTxWarp prst="textNoShape">
                <a:avLst/>
              </a:prstTxWarp>
            </a:bodyPr>
            <a:lstStyle/>
            <a:p>
              <a:pPr algn="ctr">
                <a:lnSpc>
                  <a:spcPct val="95000"/>
                </a:lnSpc>
              </a:pPr>
              <a:r>
                <a:rPr lang="en-US" sz="1400" b="1" dirty="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rPr>
                <a:t>95% of Network Traffic</a:t>
              </a:r>
            </a:p>
          </p:txBody>
        </p:sp>
      </p:grpSp>
      <p:grpSp>
        <p:nvGrpSpPr>
          <p:cNvPr id="6" name="Group 5">
            <a:extLst>
              <a:ext uri="{FF2B5EF4-FFF2-40B4-BE49-F238E27FC236}">
                <a16:creationId xmlns:a16="http://schemas.microsoft.com/office/drawing/2014/main" xmlns="" id="{047509BE-BF74-A441-B29B-909B59813E77}"/>
              </a:ext>
            </a:extLst>
          </p:cNvPr>
          <p:cNvGrpSpPr/>
          <p:nvPr/>
        </p:nvGrpSpPr>
        <p:grpSpPr>
          <a:xfrm>
            <a:off x="4317442" y="3380483"/>
            <a:ext cx="4452291" cy="1207150"/>
            <a:chOff x="4317442" y="3380483"/>
            <a:chExt cx="4452291" cy="1207150"/>
          </a:xfrm>
        </p:grpSpPr>
        <p:sp>
          <p:nvSpPr>
            <p:cNvPr id="127" name="Freeform 126">
              <a:extLst>
                <a:ext uri="{FF2B5EF4-FFF2-40B4-BE49-F238E27FC236}">
                  <a16:creationId xmlns:a16="http://schemas.microsoft.com/office/drawing/2014/main" xmlns="" id="{F3098041-EC8C-984A-B8E8-FAA76B23D360}"/>
                </a:ext>
              </a:extLst>
            </p:cNvPr>
            <p:cNvSpPr/>
            <p:nvPr/>
          </p:nvSpPr>
          <p:spPr>
            <a:xfrm>
              <a:off x="4317442" y="3523519"/>
              <a:ext cx="4452291" cy="1064114"/>
            </a:xfrm>
            <a:custGeom>
              <a:avLst/>
              <a:gdLst>
                <a:gd name="connsiteX0" fmla="*/ 802753 w 8237336"/>
                <a:gd name="connsiteY0" fmla="*/ 0 h 1605507"/>
                <a:gd name="connsiteX1" fmla="*/ 804532 w 8237336"/>
                <a:gd name="connsiteY1" fmla="*/ 90 h 1605507"/>
                <a:gd name="connsiteX2" fmla="*/ 804532 w 8237336"/>
                <a:gd name="connsiteY2" fmla="*/ 0 h 1605507"/>
                <a:gd name="connsiteX3" fmla="*/ 7429615 w 8237336"/>
                <a:gd name="connsiteY3" fmla="*/ 0 h 1605507"/>
                <a:gd name="connsiteX4" fmla="*/ 7429615 w 8237336"/>
                <a:gd name="connsiteY4" fmla="*/ 252 h 1605507"/>
                <a:gd name="connsiteX5" fmla="*/ 7434583 w 8237336"/>
                <a:gd name="connsiteY5" fmla="*/ 1 h 1605507"/>
                <a:gd name="connsiteX6" fmla="*/ 8237336 w 8237336"/>
                <a:gd name="connsiteY6" fmla="*/ 802754 h 1605507"/>
                <a:gd name="connsiteX7" fmla="*/ 7434583 w 8237336"/>
                <a:gd name="connsiteY7" fmla="*/ 1605507 h 1605507"/>
                <a:gd name="connsiteX8" fmla="*/ 7429615 w 8237336"/>
                <a:gd name="connsiteY8" fmla="*/ 1605256 h 1605507"/>
                <a:gd name="connsiteX9" fmla="*/ 7429615 w 8237336"/>
                <a:gd name="connsiteY9" fmla="*/ 1605505 h 1605507"/>
                <a:gd name="connsiteX10" fmla="*/ 804532 w 8237336"/>
                <a:gd name="connsiteY10" fmla="*/ 1605505 h 1605507"/>
                <a:gd name="connsiteX11" fmla="*/ 804532 w 8237336"/>
                <a:gd name="connsiteY11" fmla="*/ 1605416 h 1605507"/>
                <a:gd name="connsiteX12" fmla="*/ 802753 w 8237336"/>
                <a:gd name="connsiteY12" fmla="*/ 1605506 h 1605507"/>
                <a:gd name="connsiteX13" fmla="*/ 0 w 8237336"/>
                <a:gd name="connsiteY13" fmla="*/ 802753 h 1605507"/>
                <a:gd name="connsiteX14" fmla="*/ 802753 w 8237336"/>
                <a:gd name="connsiteY14" fmla="*/ 0 h 1605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237336" h="1605507">
                  <a:moveTo>
                    <a:pt x="802753" y="0"/>
                  </a:moveTo>
                  <a:lnTo>
                    <a:pt x="804532" y="90"/>
                  </a:lnTo>
                  <a:lnTo>
                    <a:pt x="804532" y="0"/>
                  </a:lnTo>
                  <a:lnTo>
                    <a:pt x="7429615" y="0"/>
                  </a:lnTo>
                  <a:lnTo>
                    <a:pt x="7429615" y="252"/>
                  </a:lnTo>
                  <a:lnTo>
                    <a:pt x="7434583" y="1"/>
                  </a:lnTo>
                  <a:cubicBezTo>
                    <a:pt x="7877931" y="1"/>
                    <a:pt x="8237336" y="359406"/>
                    <a:pt x="8237336" y="802754"/>
                  </a:cubicBezTo>
                  <a:cubicBezTo>
                    <a:pt x="8237336" y="1246102"/>
                    <a:pt x="7877931" y="1605507"/>
                    <a:pt x="7434583" y="1605507"/>
                  </a:cubicBezTo>
                  <a:lnTo>
                    <a:pt x="7429615" y="1605256"/>
                  </a:lnTo>
                  <a:lnTo>
                    <a:pt x="7429615" y="1605505"/>
                  </a:lnTo>
                  <a:lnTo>
                    <a:pt x="804532" y="1605505"/>
                  </a:lnTo>
                  <a:lnTo>
                    <a:pt x="804532" y="1605416"/>
                  </a:lnTo>
                  <a:lnTo>
                    <a:pt x="802753" y="1605506"/>
                  </a:lnTo>
                  <a:cubicBezTo>
                    <a:pt x="359405" y="1605506"/>
                    <a:pt x="0" y="1246101"/>
                    <a:pt x="0" y="802753"/>
                  </a:cubicBezTo>
                  <a:cubicBezTo>
                    <a:pt x="0" y="359405"/>
                    <a:pt x="359405" y="0"/>
                    <a:pt x="802753" y="0"/>
                  </a:cubicBezTo>
                  <a:close/>
                </a:path>
              </a:pathLst>
            </a:custGeom>
            <a:noFill/>
            <a:ln w="25400">
              <a:solidFill>
                <a:schemeClr val="bg2"/>
              </a:solidFill>
            </a:ln>
          </p:spPr>
          <p:txBody>
            <a:bodyPr vert="horz" wrap="square" lIns="91440" tIns="91440" rIns="91440" bIns="91440" numCol="1" rtlCol="0" anchor="t" anchorCtr="0" compatLnSpc="1">
              <a:prstTxWarp prst="textNoShape">
                <a:avLst/>
              </a:prstTxWarp>
              <a:noAutofit/>
            </a:bodyPr>
            <a:lstStyle/>
            <a:p>
              <a:pPr algn="ctr">
                <a:lnSpc>
                  <a:spcPct val="95000"/>
                </a:lnSpc>
              </a:pPr>
              <a:endParaRPr lang="en-US" sz="1200" dirty="0">
                <a:solidFill>
                  <a:schemeClr val="tx1"/>
                </a:solidFill>
              </a:endParaRPr>
            </a:p>
          </p:txBody>
        </p:sp>
        <p:sp>
          <p:nvSpPr>
            <p:cNvPr id="131" name="Freeform 48">
              <a:extLst>
                <a:ext uri="{FF2B5EF4-FFF2-40B4-BE49-F238E27FC236}">
                  <a16:creationId xmlns:a16="http://schemas.microsoft.com/office/drawing/2014/main" xmlns="" id="{F719AB72-626F-E945-8C6A-1491BA1A9FB0}"/>
                </a:ext>
              </a:extLst>
            </p:cNvPr>
            <p:cNvSpPr>
              <a:spLocks noEditPoints="1"/>
            </p:cNvSpPr>
            <p:nvPr/>
          </p:nvSpPr>
          <p:spPr bwMode="auto">
            <a:xfrm>
              <a:off x="6520255" y="3380483"/>
              <a:ext cx="197087" cy="288415"/>
            </a:xfrm>
            <a:custGeom>
              <a:avLst/>
              <a:gdLst>
                <a:gd name="T0" fmla="*/ 153 w 167"/>
                <a:gd name="T1" fmla="*/ 104 h 237"/>
                <a:gd name="T2" fmla="*/ 153 w 167"/>
                <a:gd name="T3" fmla="*/ 69 h 237"/>
                <a:gd name="T4" fmla="*/ 133 w 167"/>
                <a:gd name="T5" fmla="*/ 20 h 237"/>
                <a:gd name="T6" fmla="*/ 84 w 167"/>
                <a:gd name="T7" fmla="*/ 0 h 237"/>
                <a:gd name="T8" fmla="*/ 84 w 167"/>
                <a:gd name="T9" fmla="*/ 0 h 237"/>
                <a:gd name="T10" fmla="*/ 14 w 167"/>
                <a:gd name="T11" fmla="*/ 69 h 237"/>
                <a:gd name="T12" fmla="*/ 14 w 167"/>
                <a:gd name="T13" fmla="*/ 104 h 237"/>
                <a:gd name="T14" fmla="*/ 0 w 167"/>
                <a:gd name="T15" fmla="*/ 104 h 237"/>
                <a:gd name="T16" fmla="*/ 0 w 167"/>
                <a:gd name="T17" fmla="*/ 237 h 237"/>
                <a:gd name="T18" fmla="*/ 167 w 167"/>
                <a:gd name="T19" fmla="*/ 237 h 237"/>
                <a:gd name="T20" fmla="*/ 167 w 167"/>
                <a:gd name="T21" fmla="*/ 104 h 237"/>
                <a:gd name="T22" fmla="*/ 153 w 167"/>
                <a:gd name="T23" fmla="*/ 104 h 237"/>
                <a:gd name="T24" fmla="*/ 127 w 167"/>
                <a:gd name="T25" fmla="*/ 104 h 237"/>
                <a:gd name="T26" fmla="*/ 40 w 167"/>
                <a:gd name="T27" fmla="*/ 104 h 237"/>
                <a:gd name="T28" fmla="*/ 40 w 167"/>
                <a:gd name="T29" fmla="*/ 69 h 237"/>
                <a:gd name="T30" fmla="*/ 84 w 167"/>
                <a:gd name="T31" fmla="*/ 26 h 237"/>
                <a:gd name="T32" fmla="*/ 84 w 167"/>
                <a:gd name="T33" fmla="*/ 26 h 237"/>
                <a:gd name="T34" fmla="*/ 114 w 167"/>
                <a:gd name="T35" fmla="*/ 38 h 237"/>
                <a:gd name="T36" fmla="*/ 127 w 167"/>
                <a:gd name="T37" fmla="*/ 69 h 237"/>
                <a:gd name="T38" fmla="*/ 127 w 167"/>
                <a:gd name="T39" fmla="*/ 104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7" h="237">
                  <a:moveTo>
                    <a:pt x="153" y="104"/>
                  </a:moveTo>
                  <a:cubicBezTo>
                    <a:pt x="153" y="69"/>
                    <a:pt x="153" y="69"/>
                    <a:pt x="153" y="69"/>
                  </a:cubicBezTo>
                  <a:cubicBezTo>
                    <a:pt x="153" y="51"/>
                    <a:pt x="146" y="33"/>
                    <a:pt x="133" y="20"/>
                  </a:cubicBezTo>
                  <a:cubicBezTo>
                    <a:pt x="120" y="7"/>
                    <a:pt x="102" y="0"/>
                    <a:pt x="84" y="0"/>
                  </a:cubicBezTo>
                  <a:cubicBezTo>
                    <a:pt x="84" y="0"/>
                    <a:pt x="84" y="0"/>
                    <a:pt x="84" y="0"/>
                  </a:cubicBezTo>
                  <a:cubicBezTo>
                    <a:pt x="45" y="0"/>
                    <a:pt x="14" y="31"/>
                    <a:pt x="14" y="69"/>
                  </a:cubicBezTo>
                  <a:cubicBezTo>
                    <a:pt x="14" y="104"/>
                    <a:pt x="14" y="104"/>
                    <a:pt x="14" y="104"/>
                  </a:cubicBezTo>
                  <a:cubicBezTo>
                    <a:pt x="0" y="104"/>
                    <a:pt x="0" y="104"/>
                    <a:pt x="0" y="104"/>
                  </a:cubicBezTo>
                  <a:cubicBezTo>
                    <a:pt x="0" y="237"/>
                    <a:pt x="0" y="237"/>
                    <a:pt x="0" y="237"/>
                  </a:cubicBezTo>
                  <a:cubicBezTo>
                    <a:pt x="167" y="237"/>
                    <a:pt x="167" y="237"/>
                    <a:pt x="167" y="237"/>
                  </a:cubicBezTo>
                  <a:cubicBezTo>
                    <a:pt x="167" y="104"/>
                    <a:pt x="167" y="104"/>
                    <a:pt x="167" y="104"/>
                  </a:cubicBezTo>
                  <a:lnTo>
                    <a:pt x="153" y="104"/>
                  </a:lnTo>
                  <a:close/>
                  <a:moveTo>
                    <a:pt x="127" y="104"/>
                  </a:moveTo>
                  <a:cubicBezTo>
                    <a:pt x="40" y="104"/>
                    <a:pt x="40" y="104"/>
                    <a:pt x="40" y="104"/>
                  </a:cubicBezTo>
                  <a:cubicBezTo>
                    <a:pt x="40" y="69"/>
                    <a:pt x="40" y="69"/>
                    <a:pt x="40" y="69"/>
                  </a:cubicBezTo>
                  <a:cubicBezTo>
                    <a:pt x="40" y="45"/>
                    <a:pt x="60" y="26"/>
                    <a:pt x="84" y="26"/>
                  </a:cubicBezTo>
                  <a:cubicBezTo>
                    <a:pt x="84" y="26"/>
                    <a:pt x="84" y="26"/>
                    <a:pt x="84" y="26"/>
                  </a:cubicBezTo>
                  <a:cubicBezTo>
                    <a:pt x="95" y="26"/>
                    <a:pt x="106" y="30"/>
                    <a:pt x="114" y="38"/>
                  </a:cubicBezTo>
                  <a:cubicBezTo>
                    <a:pt x="122" y="47"/>
                    <a:pt x="127" y="58"/>
                    <a:pt x="127" y="69"/>
                  </a:cubicBezTo>
                  <a:lnTo>
                    <a:pt x="127" y="104"/>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5381375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1"/>
                                        </p:tgtEl>
                                        <p:attrNameLst>
                                          <p:attrName>style.visibility</p:attrName>
                                        </p:attrNameLst>
                                      </p:cBhvr>
                                      <p:to>
                                        <p:strVal val="visible"/>
                                      </p:to>
                                    </p:set>
                                    <p:animEffect transition="in" filter="wipe(down)">
                                      <p:cBhvr>
                                        <p:cTn id="12" dur="2000"/>
                                        <p:tgtEl>
                                          <p:spTgt spid="71"/>
                                        </p:tgtEl>
                                      </p:cBhvr>
                                    </p:animEffect>
                                  </p:childTnLst>
                                </p:cTn>
                              </p:par>
                            </p:childTnLst>
                          </p:cTn>
                        </p:par>
                        <p:par>
                          <p:cTn id="13" fill="hold">
                            <p:stCondLst>
                              <p:cond delay="2000"/>
                            </p:stCondLst>
                            <p:childTnLst>
                              <p:par>
                                <p:cTn id="14" presetID="42" presetClass="entr" presetSubtype="0" fill="hold" nodeType="afterEffect">
                                  <p:stCondLst>
                                    <p:cond delay="0"/>
                                  </p:stCondLst>
                                  <p:childTnLst>
                                    <p:set>
                                      <p:cBhvr>
                                        <p:cTn id="15" dur="1" fill="hold">
                                          <p:stCondLst>
                                            <p:cond delay="0"/>
                                          </p:stCondLst>
                                        </p:cTn>
                                        <p:tgtEl>
                                          <p:spTgt spid="83"/>
                                        </p:tgtEl>
                                        <p:attrNameLst>
                                          <p:attrName>style.visibility</p:attrName>
                                        </p:attrNameLst>
                                      </p:cBhvr>
                                      <p:to>
                                        <p:strVal val="visible"/>
                                      </p:to>
                                    </p:set>
                                    <p:animEffect transition="in" filter="fade">
                                      <p:cBhvr>
                                        <p:cTn id="16" dur="1000"/>
                                        <p:tgtEl>
                                          <p:spTgt spid="83"/>
                                        </p:tgtEl>
                                      </p:cBhvr>
                                    </p:animEffect>
                                    <p:anim calcmode="lin" valueType="num">
                                      <p:cBhvr>
                                        <p:cTn id="17" dur="1000" fill="hold"/>
                                        <p:tgtEl>
                                          <p:spTgt spid="83"/>
                                        </p:tgtEl>
                                        <p:attrNameLst>
                                          <p:attrName>ppt_x</p:attrName>
                                        </p:attrNameLst>
                                      </p:cBhvr>
                                      <p:tavLst>
                                        <p:tav tm="0">
                                          <p:val>
                                            <p:strVal val="#ppt_x"/>
                                          </p:val>
                                        </p:tav>
                                        <p:tav tm="100000">
                                          <p:val>
                                            <p:strVal val="#ppt_x"/>
                                          </p:val>
                                        </p:tav>
                                      </p:tavLst>
                                    </p:anim>
                                    <p:anim calcmode="lin" valueType="num">
                                      <p:cBhvr>
                                        <p:cTn id="18" dur="1000" fill="hold"/>
                                        <p:tgtEl>
                                          <p:spTgt spid="8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EDB43046-81C3-0D48-85A3-AEC93860EFFE}"/>
              </a:ext>
            </a:extLst>
          </p:cNvPr>
          <p:cNvSpPr>
            <a:spLocks noGrp="1"/>
          </p:cNvSpPr>
          <p:nvPr>
            <p:ph type="title"/>
          </p:nvPr>
        </p:nvSpPr>
        <p:spPr/>
        <p:txBody>
          <a:bodyPr/>
          <a:lstStyle/>
          <a:p>
            <a:r>
              <a:rPr lang="en-US" b="1" dirty="0"/>
              <a:t>1. Confidential Data Control</a:t>
            </a:r>
            <a:endParaRPr lang="en-US" dirty="0"/>
          </a:p>
        </p:txBody>
      </p:sp>
      <p:sp>
        <p:nvSpPr>
          <p:cNvPr id="5" name="Text Placeholder 4">
            <a:extLst>
              <a:ext uri="{FF2B5EF4-FFF2-40B4-BE49-F238E27FC236}">
                <a16:creationId xmlns:a16="http://schemas.microsoft.com/office/drawing/2014/main" xmlns="" id="{184EE44F-EACB-EA41-A0DA-5CAC09316366}"/>
              </a:ext>
            </a:extLst>
          </p:cNvPr>
          <p:cNvSpPr>
            <a:spLocks noGrp="1"/>
          </p:cNvSpPr>
          <p:nvPr>
            <p:ph type="body" sz="quarter" idx="13"/>
          </p:nvPr>
        </p:nvSpPr>
        <p:spPr/>
        <p:txBody>
          <a:bodyPr/>
          <a:lstStyle/>
          <a:p>
            <a:endParaRPr lang="en-US"/>
          </a:p>
        </p:txBody>
      </p:sp>
      <p:sp>
        <p:nvSpPr>
          <p:cNvPr id="6" name="Text Placeholder 5">
            <a:extLst>
              <a:ext uri="{FF2B5EF4-FFF2-40B4-BE49-F238E27FC236}">
                <a16:creationId xmlns:a16="http://schemas.microsoft.com/office/drawing/2014/main" xmlns="" id="{357193E6-A9C4-0A45-95A1-6DA12BB6652D}"/>
              </a:ext>
            </a:extLst>
          </p:cNvPr>
          <p:cNvSpPr>
            <a:spLocks noGrp="1"/>
          </p:cNvSpPr>
          <p:nvPr>
            <p:ph type="body" sz="quarter" idx="14"/>
          </p:nvPr>
        </p:nvSpPr>
        <p:spPr/>
        <p:txBody>
          <a:bodyPr/>
          <a:lstStyle/>
          <a:p>
            <a:r>
              <a:rPr lang="en-US" dirty="0"/>
              <a:t>Prevent regulated/high-value data being stored in the cloud</a:t>
            </a:r>
          </a:p>
        </p:txBody>
      </p:sp>
      <p:sp>
        <p:nvSpPr>
          <p:cNvPr id="10" name="TextBox 9">
            <a:extLst>
              <a:ext uri="{FF2B5EF4-FFF2-40B4-BE49-F238E27FC236}">
                <a16:creationId xmlns:a16="http://schemas.microsoft.com/office/drawing/2014/main" xmlns="" id="{2DD5630F-530F-3246-B76F-B30A207B041C}"/>
              </a:ext>
            </a:extLst>
          </p:cNvPr>
          <p:cNvSpPr txBox="1"/>
          <p:nvPr/>
        </p:nvSpPr>
        <p:spPr>
          <a:xfrm>
            <a:off x="457200" y="1280887"/>
            <a:ext cx="3209827" cy="830997"/>
          </a:xfrm>
          <a:prstGeom prst="rect">
            <a:avLst/>
          </a:prstGeom>
          <a:noFill/>
        </p:spPr>
        <p:txBody>
          <a:bodyPr wrap="square" rtlCol="0">
            <a:spAutoFit/>
          </a:bodyPr>
          <a:lstStyle/>
          <a:p>
            <a:pPr marL="285750" indent="-285750">
              <a:buClr>
                <a:schemeClr val="bg2"/>
              </a:buClr>
              <a:buFont typeface="Wingdings" pitchFamily="2" charset="2"/>
              <a:buChar char="§"/>
            </a:pPr>
            <a:r>
              <a:rPr lang="en-US" sz="1600" dirty="0">
                <a:ea typeface="DIN Pro Light" charset="0"/>
                <a:cs typeface="DIN Pro Light" charset="0"/>
              </a:rPr>
              <a:t>Multi-tier remediation on severity (quarantine, delete, coach user, etc.)</a:t>
            </a:r>
          </a:p>
        </p:txBody>
      </p:sp>
      <p:pic>
        <p:nvPicPr>
          <p:cNvPr id="15" name="Picture 14">
            <a:extLst>
              <a:ext uri="{FF2B5EF4-FFF2-40B4-BE49-F238E27FC236}">
                <a16:creationId xmlns:a16="http://schemas.microsoft.com/office/drawing/2014/main" xmlns="" id="{A7C8EFA0-979C-BA43-9C1A-9EA311FE12C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85507" y="1364021"/>
            <a:ext cx="4692318" cy="2552785"/>
          </a:xfrm>
          <a:prstGeom prst="rect">
            <a:avLst/>
          </a:prstGeom>
          <a:ln>
            <a:solidFill>
              <a:schemeClr val="bg1">
                <a:lumMod val="85000"/>
              </a:schemeClr>
            </a:solidFill>
          </a:ln>
        </p:spPr>
      </p:pic>
      <p:grpSp>
        <p:nvGrpSpPr>
          <p:cNvPr id="2" name="Group 1">
            <a:extLst>
              <a:ext uri="{FF2B5EF4-FFF2-40B4-BE49-F238E27FC236}">
                <a16:creationId xmlns:a16="http://schemas.microsoft.com/office/drawing/2014/main" xmlns="" id="{7DCA06F3-51CC-B642-AE56-DFC1BCB769A0}"/>
              </a:ext>
            </a:extLst>
          </p:cNvPr>
          <p:cNvGrpSpPr/>
          <p:nvPr/>
        </p:nvGrpSpPr>
        <p:grpSpPr>
          <a:xfrm>
            <a:off x="457200" y="2248799"/>
            <a:ext cx="6848572" cy="2106386"/>
            <a:chOff x="457200" y="2248799"/>
            <a:chExt cx="6848572" cy="2106386"/>
          </a:xfrm>
        </p:grpSpPr>
        <p:sp>
          <p:nvSpPr>
            <p:cNvPr id="3" name="Triangle 2">
              <a:extLst>
                <a:ext uri="{FF2B5EF4-FFF2-40B4-BE49-F238E27FC236}">
                  <a16:creationId xmlns:a16="http://schemas.microsoft.com/office/drawing/2014/main" xmlns="" id="{EF81F465-8EF3-8440-91F2-BC9C1BF23335}"/>
                </a:ext>
              </a:extLst>
            </p:cNvPr>
            <p:cNvSpPr/>
            <p:nvPr/>
          </p:nvSpPr>
          <p:spPr>
            <a:xfrm rot="5400000">
              <a:off x="4382632" y="1432044"/>
              <a:ext cx="2106384" cy="3739897"/>
            </a:xfrm>
            <a:prstGeom prst="triangle">
              <a:avLst>
                <a:gd name="adj" fmla="val 4975"/>
              </a:avLst>
            </a:prstGeom>
            <a:gradFill>
              <a:gsLst>
                <a:gs pos="0">
                  <a:schemeClr val="accent2">
                    <a:lumMod val="20000"/>
                    <a:lumOff val="80000"/>
                    <a:alpha val="25000"/>
                  </a:schemeClr>
                </a:gs>
                <a:gs pos="100000">
                  <a:schemeClr val="accent2">
                    <a:lumMod val="40000"/>
                    <a:lumOff val="60000"/>
                  </a:schemeClr>
                </a:gs>
              </a:gsLst>
              <a:lin ang="5400000" scaled="1"/>
            </a:gra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dirty="0">
                <a:solidFill>
                  <a:schemeClr val="tx1"/>
                </a:solidFill>
              </a:endParaRPr>
            </a:p>
          </p:txBody>
        </p:sp>
        <p:pic>
          <p:nvPicPr>
            <p:cNvPr id="16" name="Picture 15">
              <a:extLst>
                <a:ext uri="{FF2B5EF4-FFF2-40B4-BE49-F238E27FC236}">
                  <a16:creationId xmlns:a16="http://schemas.microsoft.com/office/drawing/2014/main" xmlns="" id="{753CAF35-8081-4548-B57C-2D6671F6C23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457200" y="2248799"/>
              <a:ext cx="3108677" cy="2106385"/>
            </a:xfrm>
            <a:prstGeom prst="rect">
              <a:avLst/>
            </a:prstGeom>
            <a:ln>
              <a:solidFill>
                <a:schemeClr val="tx1">
                  <a:lumMod val="20000"/>
                  <a:lumOff val="80000"/>
                </a:schemeClr>
              </a:solidFill>
            </a:ln>
          </p:spPr>
        </p:pic>
      </p:grpSp>
    </p:spTree>
    <p:extLst>
      <p:ext uri="{BB962C8B-B14F-4D97-AF65-F5344CB8AC3E}">
        <p14:creationId xmlns:p14="http://schemas.microsoft.com/office/powerpoint/2010/main" val="20319869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right)">
                                      <p:cBhvr>
                                        <p:cTn id="11"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EDB43046-81C3-0D48-85A3-AEC93860EFFE}"/>
              </a:ext>
            </a:extLst>
          </p:cNvPr>
          <p:cNvSpPr>
            <a:spLocks noGrp="1"/>
          </p:cNvSpPr>
          <p:nvPr>
            <p:ph type="title"/>
          </p:nvPr>
        </p:nvSpPr>
        <p:spPr/>
        <p:txBody>
          <a:bodyPr/>
          <a:lstStyle/>
          <a:p>
            <a:r>
              <a:rPr lang="en-US" b="1" dirty="0"/>
              <a:t>1. Confidential Data Control</a:t>
            </a:r>
            <a:endParaRPr lang="en-US" dirty="0"/>
          </a:p>
        </p:txBody>
      </p:sp>
      <p:sp>
        <p:nvSpPr>
          <p:cNvPr id="5" name="Text Placeholder 4">
            <a:extLst>
              <a:ext uri="{FF2B5EF4-FFF2-40B4-BE49-F238E27FC236}">
                <a16:creationId xmlns:a16="http://schemas.microsoft.com/office/drawing/2014/main" xmlns="" id="{184EE44F-EACB-EA41-A0DA-5CAC09316366}"/>
              </a:ext>
            </a:extLst>
          </p:cNvPr>
          <p:cNvSpPr>
            <a:spLocks noGrp="1"/>
          </p:cNvSpPr>
          <p:nvPr>
            <p:ph type="body" sz="quarter" idx="13"/>
          </p:nvPr>
        </p:nvSpPr>
        <p:spPr/>
        <p:txBody>
          <a:bodyPr/>
          <a:lstStyle/>
          <a:p>
            <a:endParaRPr lang="en-US"/>
          </a:p>
        </p:txBody>
      </p:sp>
      <p:sp>
        <p:nvSpPr>
          <p:cNvPr id="6" name="Text Placeholder 5">
            <a:extLst>
              <a:ext uri="{FF2B5EF4-FFF2-40B4-BE49-F238E27FC236}">
                <a16:creationId xmlns:a16="http://schemas.microsoft.com/office/drawing/2014/main" xmlns="" id="{357193E6-A9C4-0A45-95A1-6DA12BB6652D}"/>
              </a:ext>
            </a:extLst>
          </p:cNvPr>
          <p:cNvSpPr>
            <a:spLocks noGrp="1"/>
          </p:cNvSpPr>
          <p:nvPr>
            <p:ph type="body" sz="quarter" idx="14"/>
          </p:nvPr>
        </p:nvSpPr>
        <p:spPr/>
        <p:txBody>
          <a:bodyPr/>
          <a:lstStyle/>
          <a:p>
            <a:r>
              <a:rPr lang="en-US" dirty="0"/>
              <a:t>Prevent regulated/high-value data being stored in the cloud</a:t>
            </a:r>
          </a:p>
        </p:txBody>
      </p:sp>
      <p:sp>
        <p:nvSpPr>
          <p:cNvPr id="10" name="TextBox 9">
            <a:extLst>
              <a:ext uri="{FF2B5EF4-FFF2-40B4-BE49-F238E27FC236}">
                <a16:creationId xmlns:a16="http://schemas.microsoft.com/office/drawing/2014/main" xmlns="" id="{2DD5630F-530F-3246-B76F-B30A207B041C}"/>
              </a:ext>
            </a:extLst>
          </p:cNvPr>
          <p:cNvSpPr txBox="1"/>
          <p:nvPr/>
        </p:nvSpPr>
        <p:spPr>
          <a:xfrm>
            <a:off x="457200" y="1280887"/>
            <a:ext cx="3209827" cy="830997"/>
          </a:xfrm>
          <a:prstGeom prst="rect">
            <a:avLst/>
          </a:prstGeom>
          <a:noFill/>
        </p:spPr>
        <p:txBody>
          <a:bodyPr wrap="square" rtlCol="0">
            <a:spAutoFit/>
          </a:bodyPr>
          <a:lstStyle/>
          <a:p>
            <a:pPr marL="285750" indent="-285750">
              <a:buClr>
                <a:schemeClr val="bg2"/>
              </a:buClr>
              <a:buFont typeface="Wingdings" pitchFamily="2" charset="2"/>
              <a:buChar char="§"/>
            </a:pPr>
            <a:r>
              <a:rPr lang="en-US" sz="1600" dirty="0">
                <a:ea typeface="DIN Pro Light" charset="0"/>
                <a:cs typeface="DIN Pro Light" charset="0"/>
              </a:rPr>
              <a:t>Review highlighted excerpts showing content that triggered the violation</a:t>
            </a:r>
          </a:p>
        </p:txBody>
      </p:sp>
      <p:pic>
        <p:nvPicPr>
          <p:cNvPr id="15" name="Picture 14">
            <a:extLst>
              <a:ext uri="{FF2B5EF4-FFF2-40B4-BE49-F238E27FC236}">
                <a16:creationId xmlns:a16="http://schemas.microsoft.com/office/drawing/2014/main" xmlns="" id="{A7C8EFA0-979C-BA43-9C1A-9EA311FE12C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85507" y="1364021"/>
            <a:ext cx="4692318" cy="2552785"/>
          </a:xfrm>
          <a:prstGeom prst="rect">
            <a:avLst/>
          </a:prstGeom>
          <a:ln>
            <a:solidFill>
              <a:schemeClr val="bg1">
                <a:lumMod val="85000"/>
              </a:schemeClr>
            </a:solidFill>
          </a:ln>
        </p:spPr>
      </p:pic>
      <p:grpSp>
        <p:nvGrpSpPr>
          <p:cNvPr id="2" name="Group 1">
            <a:extLst>
              <a:ext uri="{FF2B5EF4-FFF2-40B4-BE49-F238E27FC236}">
                <a16:creationId xmlns:a16="http://schemas.microsoft.com/office/drawing/2014/main" xmlns="" id="{62F9FCAD-0DD6-224C-90DB-5C343674A50F}"/>
              </a:ext>
            </a:extLst>
          </p:cNvPr>
          <p:cNvGrpSpPr/>
          <p:nvPr/>
        </p:nvGrpSpPr>
        <p:grpSpPr>
          <a:xfrm>
            <a:off x="457200" y="2248799"/>
            <a:ext cx="7197364" cy="2106386"/>
            <a:chOff x="457200" y="2248799"/>
            <a:chExt cx="7197364" cy="2106386"/>
          </a:xfrm>
        </p:grpSpPr>
        <p:pic>
          <p:nvPicPr>
            <p:cNvPr id="16" name="Picture 15">
              <a:extLst>
                <a:ext uri="{FF2B5EF4-FFF2-40B4-BE49-F238E27FC236}">
                  <a16:creationId xmlns:a16="http://schemas.microsoft.com/office/drawing/2014/main" xmlns="" id="{753CAF35-8081-4548-B57C-2D6671F6C23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457200" y="2248799"/>
              <a:ext cx="3108677" cy="2106385"/>
            </a:xfrm>
            <a:prstGeom prst="rect">
              <a:avLst/>
            </a:prstGeom>
            <a:ln>
              <a:solidFill>
                <a:schemeClr val="tx1">
                  <a:lumMod val="20000"/>
                  <a:lumOff val="80000"/>
                </a:schemeClr>
              </a:solidFill>
            </a:ln>
          </p:spPr>
        </p:pic>
        <p:sp>
          <p:nvSpPr>
            <p:cNvPr id="3" name="Triangle 2">
              <a:extLst>
                <a:ext uri="{FF2B5EF4-FFF2-40B4-BE49-F238E27FC236}">
                  <a16:creationId xmlns:a16="http://schemas.microsoft.com/office/drawing/2014/main" xmlns="" id="{EF81F465-8EF3-8440-91F2-BC9C1BF23335}"/>
                </a:ext>
              </a:extLst>
            </p:cNvPr>
            <p:cNvSpPr/>
            <p:nvPr/>
          </p:nvSpPr>
          <p:spPr>
            <a:xfrm rot="5400000">
              <a:off x="4557028" y="1257648"/>
              <a:ext cx="2106384" cy="4088689"/>
            </a:xfrm>
            <a:prstGeom prst="triangle">
              <a:avLst>
                <a:gd name="adj" fmla="val 65840"/>
              </a:avLst>
            </a:prstGeom>
            <a:gradFill>
              <a:gsLst>
                <a:gs pos="0">
                  <a:schemeClr val="accent2">
                    <a:lumMod val="20000"/>
                    <a:lumOff val="80000"/>
                    <a:alpha val="25000"/>
                  </a:schemeClr>
                </a:gs>
                <a:gs pos="100000">
                  <a:schemeClr val="accent2">
                    <a:lumMod val="40000"/>
                    <a:lumOff val="60000"/>
                  </a:schemeClr>
                </a:gs>
              </a:gsLst>
              <a:lin ang="5400000" scaled="1"/>
            </a:gra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dirty="0">
                <a:solidFill>
                  <a:schemeClr val="tx1"/>
                </a:solidFill>
              </a:endParaRPr>
            </a:p>
          </p:txBody>
        </p:sp>
      </p:grpSp>
    </p:spTree>
    <p:extLst>
      <p:ext uri="{BB962C8B-B14F-4D97-AF65-F5344CB8AC3E}">
        <p14:creationId xmlns:p14="http://schemas.microsoft.com/office/powerpoint/2010/main" val="13736489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right)">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EDB43046-81C3-0D48-85A3-AEC93860EFFE}"/>
              </a:ext>
            </a:extLst>
          </p:cNvPr>
          <p:cNvSpPr>
            <a:spLocks noGrp="1"/>
          </p:cNvSpPr>
          <p:nvPr>
            <p:ph type="title"/>
          </p:nvPr>
        </p:nvSpPr>
        <p:spPr/>
        <p:txBody>
          <a:bodyPr/>
          <a:lstStyle/>
          <a:p>
            <a:r>
              <a:rPr lang="en-US" b="1" dirty="0"/>
              <a:t>1. Confidential Data Control</a:t>
            </a:r>
            <a:endParaRPr lang="en-US" dirty="0"/>
          </a:p>
        </p:txBody>
      </p:sp>
      <p:sp>
        <p:nvSpPr>
          <p:cNvPr id="5" name="Text Placeholder 4">
            <a:extLst>
              <a:ext uri="{FF2B5EF4-FFF2-40B4-BE49-F238E27FC236}">
                <a16:creationId xmlns:a16="http://schemas.microsoft.com/office/drawing/2014/main" xmlns="" id="{184EE44F-EACB-EA41-A0DA-5CAC09316366}"/>
              </a:ext>
            </a:extLst>
          </p:cNvPr>
          <p:cNvSpPr>
            <a:spLocks noGrp="1"/>
          </p:cNvSpPr>
          <p:nvPr>
            <p:ph type="body" sz="quarter" idx="13"/>
          </p:nvPr>
        </p:nvSpPr>
        <p:spPr/>
        <p:txBody>
          <a:bodyPr/>
          <a:lstStyle/>
          <a:p>
            <a:endParaRPr lang="en-US"/>
          </a:p>
        </p:txBody>
      </p:sp>
      <p:sp>
        <p:nvSpPr>
          <p:cNvPr id="6" name="Text Placeholder 5">
            <a:extLst>
              <a:ext uri="{FF2B5EF4-FFF2-40B4-BE49-F238E27FC236}">
                <a16:creationId xmlns:a16="http://schemas.microsoft.com/office/drawing/2014/main" xmlns="" id="{357193E6-A9C4-0A45-95A1-6DA12BB6652D}"/>
              </a:ext>
            </a:extLst>
          </p:cNvPr>
          <p:cNvSpPr>
            <a:spLocks noGrp="1"/>
          </p:cNvSpPr>
          <p:nvPr>
            <p:ph type="body" sz="quarter" idx="14"/>
          </p:nvPr>
        </p:nvSpPr>
        <p:spPr/>
        <p:txBody>
          <a:bodyPr/>
          <a:lstStyle/>
          <a:p>
            <a:r>
              <a:rPr lang="en-US" dirty="0"/>
              <a:t>Prevent regulated/high-value data being stored in the cloud</a:t>
            </a:r>
          </a:p>
        </p:txBody>
      </p:sp>
      <p:sp>
        <p:nvSpPr>
          <p:cNvPr id="10" name="TextBox 9">
            <a:extLst>
              <a:ext uri="{FF2B5EF4-FFF2-40B4-BE49-F238E27FC236}">
                <a16:creationId xmlns:a16="http://schemas.microsoft.com/office/drawing/2014/main" xmlns="" id="{2DD5630F-530F-3246-B76F-B30A207B041C}"/>
              </a:ext>
            </a:extLst>
          </p:cNvPr>
          <p:cNvSpPr txBox="1"/>
          <p:nvPr/>
        </p:nvSpPr>
        <p:spPr>
          <a:xfrm>
            <a:off x="457200" y="1280887"/>
            <a:ext cx="3209827" cy="830997"/>
          </a:xfrm>
          <a:prstGeom prst="rect">
            <a:avLst/>
          </a:prstGeom>
          <a:noFill/>
        </p:spPr>
        <p:txBody>
          <a:bodyPr wrap="square" rtlCol="0">
            <a:spAutoFit/>
          </a:bodyPr>
          <a:lstStyle/>
          <a:p>
            <a:pPr marL="285750" indent="-285750">
              <a:buClr>
                <a:schemeClr val="bg2"/>
              </a:buClr>
              <a:buFont typeface="Wingdings" pitchFamily="2" charset="2"/>
              <a:buChar char="§"/>
            </a:pPr>
            <a:r>
              <a:rPr lang="en-US" sz="1600" dirty="0">
                <a:ea typeface="DIN Pro Light" charset="0"/>
                <a:cs typeface="DIN Pro Light" charset="0"/>
              </a:rPr>
              <a:t>Rollback an automated enforcement action or take manual action</a:t>
            </a:r>
          </a:p>
        </p:txBody>
      </p:sp>
      <p:pic>
        <p:nvPicPr>
          <p:cNvPr id="15" name="Picture 14">
            <a:extLst>
              <a:ext uri="{FF2B5EF4-FFF2-40B4-BE49-F238E27FC236}">
                <a16:creationId xmlns:a16="http://schemas.microsoft.com/office/drawing/2014/main" xmlns="" id="{A7C8EFA0-979C-BA43-9C1A-9EA311FE12C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85507" y="1364021"/>
            <a:ext cx="4692318" cy="2552785"/>
          </a:xfrm>
          <a:prstGeom prst="rect">
            <a:avLst/>
          </a:prstGeom>
          <a:ln>
            <a:solidFill>
              <a:schemeClr val="bg1">
                <a:lumMod val="85000"/>
              </a:schemeClr>
            </a:solidFill>
          </a:ln>
        </p:spPr>
      </p:pic>
      <p:grpSp>
        <p:nvGrpSpPr>
          <p:cNvPr id="2" name="Group 1">
            <a:extLst>
              <a:ext uri="{FF2B5EF4-FFF2-40B4-BE49-F238E27FC236}">
                <a16:creationId xmlns:a16="http://schemas.microsoft.com/office/drawing/2014/main" xmlns="" id="{CEA27235-A441-B746-B572-0109970B4021}"/>
              </a:ext>
            </a:extLst>
          </p:cNvPr>
          <p:cNvGrpSpPr/>
          <p:nvPr/>
        </p:nvGrpSpPr>
        <p:grpSpPr>
          <a:xfrm>
            <a:off x="457200" y="2248799"/>
            <a:ext cx="7715838" cy="2106386"/>
            <a:chOff x="457200" y="2248799"/>
            <a:chExt cx="7715838" cy="2106386"/>
          </a:xfrm>
        </p:grpSpPr>
        <p:pic>
          <p:nvPicPr>
            <p:cNvPr id="16" name="Picture 15">
              <a:extLst>
                <a:ext uri="{FF2B5EF4-FFF2-40B4-BE49-F238E27FC236}">
                  <a16:creationId xmlns:a16="http://schemas.microsoft.com/office/drawing/2014/main" xmlns="" id="{753CAF35-8081-4548-B57C-2D6671F6C23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457200" y="2248799"/>
              <a:ext cx="3108677" cy="2106385"/>
            </a:xfrm>
            <a:prstGeom prst="rect">
              <a:avLst/>
            </a:prstGeom>
            <a:ln>
              <a:solidFill>
                <a:schemeClr val="tx1">
                  <a:lumMod val="20000"/>
                  <a:lumOff val="80000"/>
                </a:schemeClr>
              </a:solidFill>
            </a:ln>
          </p:spPr>
        </p:pic>
        <p:sp>
          <p:nvSpPr>
            <p:cNvPr id="3" name="Triangle 2">
              <a:extLst>
                <a:ext uri="{FF2B5EF4-FFF2-40B4-BE49-F238E27FC236}">
                  <a16:creationId xmlns:a16="http://schemas.microsoft.com/office/drawing/2014/main" xmlns="" id="{EF81F465-8EF3-8440-91F2-BC9C1BF23335}"/>
                </a:ext>
              </a:extLst>
            </p:cNvPr>
            <p:cNvSpPr/>
            <p:nvPr/>
          </p:nvSpPr>
          <p:spPr>
            <a:xfrm rot="5400000">
              <a:off x="4816265" y="998411"/>
              <a:ext cx="2106384" cy="4607163"/>
            </a:xfrm>
            <a:prstGeom prst="triangle">
              <a:avLst>
                <a:gd name="adj" fmla="val 32275"/>
              </a:avLst>
            </a:prstGeom>
            <a:gradFill>
              <a:gsLst>
                <a:gs pos="0">
                  <a:schemeClr val="accent2">
                    <a:lumMod val="20000"/>
                    <a:lumOff val="80000"/>
                    <a:alpha val="25000"/>
                  </a:schemeClr>
                </a:gs>
                <a:gs pos="100000">
                  <a:schemeClr val="accent2">
                    <a:lumMod val="40000"/>
                    <a:lumOff val="60000"/>
                  </a:schemeClr>
                </a:gs>
              </a:gsLst>
              <a:lin ang="5400000" scaled="1"/>
            </a:gra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dirty="0">
                <a:solidFill>
                  <a:schemeClr val="tx1"/>
                </a:solidFill>
              </a:endParaRPr>
            </a:p>
          </p:txBody>
        </p:sp>
      </p:grpSp>
    </p:spTree>
    <p:extLst>
      <p:ext uri="{BB962C8B-B14F-4D97-AF65-F5344CB8AC3E}">
        <p14:creationId xmlns:p14="http://schemas.microsoft.com/office/powerpoint/2010/main" val="21264761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right)">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xmlns="" id="{20F55888-A7C6-7245-B488-2CA39E5E666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4659377" y="1218586"/>
            <a:ext cx="4024180" cy="3296235"/>
          </a:xfrm>
          <a:prstGeom prst="rect">
            <a:avLst/>
          </a:prstGeom>
          <a:ln>
            <a:solidFill>
              <a:schemeClr val="tx1">
                <a:lumMod val="20000"/>
                <a:lumOff val="80000"/>
              </a:schemeClr>
            </a:solidFill>
          </a:ln>
        </p:spPr>
      </p:pic>
      <p:sp>
        <p:nvSpPr>
          <p:cNvPr id="11" name="Title 10">
            <a:extLst>
              <a:ext uri="{FF2B5EF4-FFF2-40B4-BE49-F238E27FC236}">
                <a16:creationId xmlns:a16="http://schemas.microsoft.com/office/drawing/2014/main" xmlns="" id="{58CF555D-3F70-0A4D-B0CA-A6BE755D3B7D}"/>
              </a:ext>
            </a:extLst>
          </p:cNvPr>
          <p:cNvSpPr>
            <a:spLocks noGrp="1"/>
          </p:cNvSpPr>
          <p:nvPr>
            <p:ph type="title"/>
          </p:nvPr>
        </p:nvSpPr>
        <p:spPr/>
        <p:txBody>
          <a:bodyPr/>
          <a:lstStyle/>
          <a:p>
            <a:r>
              <a:rPr lang="en-US" b="1" dirty="0"/>
              <a:t>2. Real-Time Data Guard</a:t>
            </a:r>
            <a:endParaRPr lang="en-US" dirty="0"/>
          </a:p>
        </p:txBody>
      </p:sp>
      <p:sp>
        <p:nvSpPr>
          <p:cNvPr id="12" name="Text Placeholder 11">
            <a:extLst>
              <a:ext uri="{FF2B5EF4-FFF2-40B4-BE49-F238E27FC236}">
                <a16:creationId xmlns:a16="http://schemas.microsoft.com/office/drawing/2014/main" xmlns="" id="{9F51FD26-15BA-B848-AF91-5034F5DC1743}"/>
              </a:ext>
            </a:extLst>
          </p:cNvPr>
          <p:cNvSpPr>
            <a:spLocks noGrp="1"/>
          </p:cNvSpPr>
          <p:nvPr>
            <p:ph type="body" sz="quarter" idx="13"/>
          </p:nvPr>
        </p:nvSpPr>
        <p:spPr/>
        <p:txBody>
          <a:bodyPr/>
          <a:lstStyle/>
          <a:p>
            <a:endParaRPr lang="en-US"/>
          </a:p>
        </p:txBody>
      </p:sp>
      <p:sp>
        <p:nvSpPr>
          <p:cNvPr id="13" name="Text Placeholder 12">
            <a:extLst>
              <a:ext uri="{FF2B5EF4-FFF2-40B4-BE49-F238E27FC236}">
                <a16:creationId xmlns:a16="http://schemas.microsoft.com/office/drawing/2014/main" xmlns="" id="{CCB525E8-0735-2545-916E-BAAC7C6A5168}"/>
              </a:ext>
            </a:extLst>
          </p:cNvPr>
          <p:cNvSpPr>
            <a:spLocks noGrp="1"/>
          </p:cNvSpPr>
          <p:nvPr>
            <p:ph type="body" sz="quarter" idx="14"/>
          </p:nvPr>
        </p:nvSpPr>
        <p:spPr/>
        <p:txBody>
          <a:bodyPr/>
          <a:lstStyle/>
          <a:p>
            <a:r>
              <a:rPr lang="en-US" dirty="0"/>
              <a:t>Prevent unauthorized data from being shared externally</a:t>
            </a:r>
          </a:p>
        </p:txBody>
      </p:sp>
      <p:sp>
        <p:nvSpPr>
          <p:cNvPr id="10" name="TextBox 9">
            <a:extLst>
              <a:ext uri="{FF2B5EF4-FFF2-40B4-BE49-F238E27FC236}">
                <a16:creationId xmlns:a16="http://schemas.microsoft.com/office/drawing/2014/main" xmlns="" id="{2DBE299E-A05F-D144-B189-E45886332CD5}"/>
              </a:ext>
            </a:extLst>
          </p:cNvPr>
          <p:cNvSpPr txBox="1"/>
          <p:nvPr/>
        </p:nvSpPr>
        <p:spPr>
          <a:xfrm>
            <a:off x="457200" y="1280887"/>
            <a:ext cx="3108675" cy="830997"/>
          </a:xfrm>
          <a:prstGeom prst="rect">
            <a:avLst/>
          </a:prstGeom>
          <a:noFill/>
        </p:spPr>
        <p:txBody>
          <a:bodyPr wrap="square" rtlCol="0">
            <a:spAutoFit/>
          </a:bodyPr>
          <a:lstStyle/>
          <a:p>
            <a:pPr marL="285750" indent="-285750">
              <a:buClr>
                <a:schemeClr val="bg2"/>
              </a:buClr>
              <a:buFont typeface="Wingdings" pitchFamily="2" charset="2"/>
              <a:buChar char="§"/>
            </a:pPr>
            <a:r>
              <a:rPr lang="en-US" sz="1600" dirty="0">
                <a:ea typeface="DIN Pro Light" charset="0"/>
                <a:cs typeface="DIN Pro Light" charset="0"/>
              </a:rPr>
              <a:t>Real-time enforcement of sharing policies via API prevents exposure</a:t>
            </a:r>
          </a:p>
        </p:txBody>
      </p:sp>
      <p:grpSp>
        <p:nvGrpSpPr>
          <p:cNvPr id="2" name="Group 1">
            <a:extLst>
              <a:ext uri="{FF2B5EF4-FFF2-40B4-BE49-F238E27FC236}">
                <a16:creationId xmlns:a16="http://schemas.microsoft.com/office/drawing/2014/main" xmlns="" id="{4DE7ADB2-ABB0-804A-9772-D7C1635C8F31}"/>
              </a:ext>
            </a:extLst>
          </p:cNvPr>
          <p:cNvGrpSpPr/>
          <p:nvPr/>
        </p:nvGrpSpPr>
        <p:grpSpPr>
          <a:xfrm>
            <a:off x="457200" y="2335317"/>
            <a:ext cx="4586140" cy="1752658"/>
            <a:chOff x="457200" y="2335317"/>
            <a:chExt cx="4586140" cy="1752658"/>
          </a:xfrm>
        </p:grpSpPr>
        <p:sp>
          <p:nvSpPr>
            <p:cNvPr id="7" name="Triangle 6">
              <a:extLst>
                <a:ext uri="{FF2B5EF4-FFF2-40B4-BE49-F238E27FC236}">
                  <a16:creationId xmlns:a16="http://schemas.microsoft.com/office/drawing/2014/main" xmlns="" id="{8032810D-4851-744D-8CFB-1804C9EEB022}"/>
                </a:ext>
              </a:extLst>
            </p:cNvPr>
            <p:cNvSpPr/>
            <p:nvPr/>
          </p:nvSpPr>
          <p:spPr>
            <a:xfrm rot="5400000">
              <a:off x="3428279" y="2472914"/>
              <a:ext cx="1752657" cy="1477465"/>
            </a:xfrm>
            <a:prstGeom prst="triangle">
              <a:avLst>
                <a:gd name="adj" fmla="val 68804"/>
              </a:avLst>
            </a:prstGeom>
            <a:gradFill>
              <a:gsLst>
                <a:gs pos="0">
                  <a:schemeClr val="accent2">
                    <a:lumMod val="20000"/>
                    <a:lumOff val="80000"/>
                    <a:alpha val="25000"/>
                  </a:schemeClr>
                </a:gs>
                <a:gs pos="100000">
                  <a:schemeClr val="accent2">
                    <a:lumMod val="40000"/>
                    <a:lumOff val="60000"/>
                  </a:schemeClr>
                </a:gs>
              </a:gsLst>
              <a:lin ang="5400000" scaled="1"/>
            </a:gra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dirty="0">
                <a:solidFill>
                  <a:schemeClr val="tx1"/>
                </a:solidFill>
              </a:endParaRPr>
            </a:p>
          </p:txBody>
        </p:sp>
        <p:pic>
          <p:nvPicPr>
            <p:cNvPr id="18" name="Picture 17">
              <a:extLst>
                <a:ext uri="{FF2B5EF4-FFF2-40B4-BE49-F238E27FC236}">
                  <a16:creationId xmlns:a16="http://schemas.microsoft.com/office/drawing/2014/main" xmlns="" id="{017A5F46-30A4-264F-8EEF-39667AD5CEE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457200" y="2335317"/>
              <a:ext cx="3108675" cy="1752657"/>
            </a:xfrm>
            <a:prstGeom prst="rect">
              <a:avLst/>
            </a:prstGeom>
            <a:ln>
              <a:solidFill>
                <a:schemeClr val="tx1">
                  <a:lumMod val="20000"/>
                  <a:lumOff val="80000"/>
                </a:schemeClr>
              </a:solidFill>
            </a:ln>
          </p:spPr>
        </p:pic>
      </p:grpSp>
    </p:spTree>
    <p:extLst>
      <p:ext uri="{BB962C8B-B14F-4D97-AF65-F5344CB8AC3E}">
        <p14:creationId xmlns:p14="http://schemas.microsoft.com/office/powerpoint/2010/main" val="29049303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right)">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xmlns="" id="{20F55888-A7C6-7245-B488-2CA39E5E666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4659377" y="1218586"/>
            <a:ext cx="4024180" cy="3296235"/>
          </a:xfrm>
          <a:prstGeom prst="rect">
            <a:avLst/>
          </a:prstGeom>
          <a:ln>
            <a:solidFill>
              <a:schemeClr val="tx1">
                <a:lumMod val="20000"/>
                <a:lumOff val="80000"/>
              </a:schemeClr>
            </a:solidFill>
          </a:ln>
        </p:spPr>
      </p:pic>
      <p:sp>
        <p:nvSpPr>
          <p:cNvPr id="11" name="Title 10">
            <a:extLst>
              <a:ext uri="{FF2B5EF4-FFF2-40B4-BE49-F238E27FC236}">
                <a16:creationId xmlns:a16="http://schemas.microsoft.com/office/drawing/2014/main" xmlns="" id="{58CF555D-3F70-0A4D-B0CA-A6BE755D3B7D}"/>
              </a:ext>
            </a:extLst>
          </p:cNvPr>
          <p:cNvSpPr>
            <a:spLocks noGrp="1"/>
          </p:cNvSpPr>
          <p:nvPr>
            <p:ph type="title"/>
          </p:nvPr>
        </p:nvSpPr>
        <p:spPr/>
        <p:txBody>
          <a:bodyPr/>
          <a:lstStyle/>
          <a:p>
            <a:r>
              <a:rPr lang="en-US" b="1" dirty="0"/>
              <a:t>2. Real-Time Data Guard</a:t>
            </a:r>
            <a:endParaRPr lang="en-US" dirty="0"/>
          </a:p>
        </p:txBody>
      </p:sp>
      <p:sp>
        <p:nvSpPr>
          <p:cNvPr id="12" name="Text Placeholder 11">
            <a:extLst>
              <a:ext uri="{FF2B5EF4-FFF2-40B4-BE49-F238E27FC236}">
                <a16:creationId xmlns:a16="http://schemas.microsoft.com/office/drawing/2014/main" xmlns="" id="{9F51FD26-15BA-B848-AF91-5034F5DC1743}"/>
              </a:ext>
            </a:extLst>
          </p:cNvPr>
          <p:cNvSpPr>
            <a:spLocks noGrp="1"/>
          </p:cNvSpPr>
          <p:nvPr>
            <p:ph type="body" sz="quarter" idx="13"/>
          </p:nvPr>
        </p:nvSpPr>
        <p:spPr/>
        <p:txBody>
          <a:bodyPr/>
          <a:lstStyle/>
          <a:p>
            <a:endParaRPr lang="en-US"/>
          </a:p>
        </p:txBody>
      </p:sp>
      <p:sp>
        <p:nvSpPr>
          <p:cNvPr id="13" name="Text Placeholder 12">
            <a:extLst>
              <a:ext uri="{FF2B5EF4-FFF2-40B4-BE49-F238E27FC236}">
                <a16:creationId xmlns:a16="http://schemas.microsoft.com/office/drawing/2014/main" xmlns="" id="{CCB525E8-0735-2545-916E-BAAC7C6A5168}"/>
              </a:ext>
            </a:extLst>
          </p:cNvPr>
          <p:cNvSpPr>
            <a:spLocks noGrp="1"/>
          </p:cNvSpPr>
          <p:nvPr>
            <p:ph type="body" sz="quarter" idx="14"/>
          </p:nvPr>
        </p:nvSpPr>
        <p:spPr/>
        <p:txBody>
          <a:bodyPr/>
          <a:lstStyle/>
          <a:p>
            <a:r>
              <a:rPr lang="en-US" dirty="0"/>
              <a:t>Prevent unauthorized data from being shared externally</a:t>
            </a:r>
          </a:p>
        </p:txBody>
      </p:sp>
      <p:sp>
        <p:nvSpPr>
          <p:cNvPr id="10" name="TextBox 9">
            <a:extLst>
              <a:ext uri="{FF2B5EF4-FFF2-40B4-BE49-F238E27FC236}">
                <a16:creationId xmlns:a16="http://schemas.microsoft.com/office/drawing/2014/main" xmlns="" id="{2DBE299E-A05F-D144-B189-E45886332CD5}"/>
              </a:ext>
            </a:extLst>
          </p:cNvPr>
          <p:cNvSpPr txBox="1"/>
          <p:nvPr/>
        </p:nvSpPr>
        <p:spPr>
          <a:xfrm>
            <a:off x="457200" y="2279363"/>
            <a:ext cx="3108675" cy="830997"/>
          </a:xfrm>
          <a:prstGeom prst="rect">
            <a:avLst/>
          </a:prstGeom>
          <a:noFill/>
        </p:spPr>
        <p:txBody>
          <a:bodyPr wrap="square" rtlCol="0">
            <a:spAutoFit/>
          </a:bodyPr>
          <a:lstStyle/>
          <a:p>
            <a:pPr marL="285750" indent="-285750">
              <a:buClr>
                <a:schemeClr val="bg2"/>
              </a:buClr>
              <a:buFont typeface="Wingdings" pitchFamily="2" charset="2"/>
              <a:buChar char="§"/>
            </a:pPr>
            <a:r>
              <a:rPr lang="en-US" sz="1600" dirty="0">
                <a:ea typeface="DIN Pro Light" charset="0"/>
                <a:cs typeface="DIN Pro Light" charset="0"/>
              </a:rPr>
              <a:t>Coach user, block link, limit sharing, notify administrator</a:t>
            </a:r>
          </a:p>
        </p:txBody>
      </p:sp>
    </p:spTree>
    <p:extLst>
      <p:ext uri="{BB962C8B-B14F-4D97-AF65-F5344CB8AC3E}">
        <p14:creationId xmlns:p14="http://schemas.microsoft.com/office/powerpoint/2010/main" val="16675293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xmlns="" id="{20F55888-A7C6-7245-B488-2CA39E5E666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4659377" y="1218586"/>
            <a:ext cx="4024180" cy="3296235"/>
          </a:xfrm>
          <a:prstGeom prst="rect">
            <a:avLst/>
          </a:prstGeom>
          <a:ln>
            <a:solidFill>
              <a:schemeClr val="tx1">
                <a:lumMod val="20000"/>
                <a:lumOff val="80000"/>
              </a:schemeClr>
            </a:solidFill>
          </a:ln>
        </p:spPr>
      </p:pic>
      <p:sp>
        <p:nvSpPr>
          <p:cNvPr id="11" name="Title 10">
            <a:extLst>
              <a:ext uri="{FF2B5EF4-FFF2-40B4-BE49-F238E27FC236}">
                <a16:creationId xmlns:a16="http://schemas.microsoft.com/office/drawing/2014/main" xmlns="" id="{58CF555D-3F70-0A4D-B0CA-A6BE755D3B7D}"/>
              </a:ext>
            </a:extLst>
          </p:cNvPr>
          <p:cNvSpPr>
            <a:spLocks noGrp="1"/>
          </p:cNvSpPr>
          <p:nvPr>
            <p:ph type="title"/>
          </p:nvPr>
        </p:nvSpPr>
        <p:spPr/>
        <p:txBody>
          <a:bodyPr/>
          <a:lstStyle/>
          <a:p>
            <a:r>
              <a:rPr lang="en-US" b="1" dirty="0"/>
              <a:t>2. Real-Time Data Guard</a:t>
            </a:r>
            <a:endParaRPr lang="en-US" dirty="0"/>
          </a:p>
        </p:txBody>
      </p:sp>
      <p:sp>
        <p:nvSpPr>
          <p:cNvPr id="12" name="Text Placeholder 11">
            <a:extLst>
              <a:ext uri="{FF2B5EF4-FFF2-40B4-BE49-F238E27FC236}">
                <a16:creationId xmlns:a16="http://schemas.microsoft.com/office/drawing/2014/main" xmlns="" id="{9F51FD26-15BA-B848-AF91-5034F5DC1743}"/>
              </a:ext>
            </a:extLst>
          </p:cNvPr>
          <p:cNvSpPr>
            <a:spLocks noGrp="1"/>
          </p:cNvSpPr>
          <p:nvPr>
            <p:ph type="body" sz="quarter" idx="13"/>
          </p:nvPr>
        </p:nvSpPr>
        <p:spPr/>
        <p:txBody>
          <a:bodyPr/>
          <a:lstStyle/>
          <a:p>
            <a:endParaRPr lang="en-US"/>
          </a:p>
        </p:txBody>
      </p:sp>
      <p:sp>
        <p:nvSpPr>
          <p:cNvPr id="13" name="Text Placeholder 12">
            <a:extLst>
              <a:ext uri="{FF2B5EF4-FFF2-40B4-BE49-F238E27FC236}">
                <a16:creationId xmlns:a16="http://schemas.microsoft.com/office/drawing/2014/main" xmlns="" id="{CCB525E8-0735-2545-916E-BAAC7C6A5168}"/>
              </a:ext>
            </a:extLst>
          </p:cNvPr>
          <p:cNvSpPr>
            <a:spLocks noGrp="1"/>
          </p:cNvSpPr>
          <p:nvPr>
            <p:ph type="body" sz="quarter" idx="14"/>
          </p:nvPr>
        </p:nvSpPr>
        <p:spPr/>
        <p:txBody>
          <a:bodyPr/>
          <a:lstStyle/>
          <a:p>
            <a:r>
              <a:rPr lang="en-US" dirty="0"/>
              <a:t>Prevent unauthorized data from being shared externally</a:t>
            </a:r>
          </a:p>
        </p:txBody>
      </p:sp>
      <p:sp>
        <p:nvSpPr>
          <p:cNvPr id="10" name="TextBox 9">
            <a:extLst>
              <a:ext uri="{FF2B5EF4-FFF2-40B4-BE49-F238E27FC236}">
                <a16:creationId xmlns:a16="http://schemas.microsoft.com/office/drawing/2014/main" xmlns="" id="{2DBE299E-A05F-D144-B189-E45886332CD5}"/>
              </a:ext>
            </a:extLst>
          </p:cNvPr>
          <p:cNvSpPr txBox="1"/>
          <p:nvPr/>
        </p:nvSpPr>
        <p:spPr>
          <a:xfrm>
            <a:off x="457200" y="1280887"/>
            <a:ext cx="3590693" cy="830997"/>
          </a:xfrm>
          <a:prstGeom prst="rect">
            <a:avLst/>
          </a:prstGeom>
          <a:noFill/>
        </p:spPr>
        <p:txBody>
          <a:bodyPr wrap="square" rtlCol="0">
            <a:spAutoFit/>
          </a:bodyPr>
          <a:lstStyle/>
          <a:p>
            <a:pPr marL="285750" indent="-285750">
              <a:buClr>
                <a:schemeClr val="bg2"/>
              </a:buClr>
              <a:buFont typeface="Wingdings" pitchFamily="2" charset="2"/>
              <a:buChar char="§"/>
            </a:pPr>
            <a:r>
              <a:rPr lang="en-US" sz="1600" dirty="0">
                <a:ea typeface="DIN Pro Light" charset="0"/>
                <a:cs typeface="DIN Pro Light" charset="0"/>
              </a:rPr>
              <a:t>DLP powered content-aware collaboration policies to prevent data loss via sharing/links</a:t>
            </a:r>
          </a:p>
        </p:txBody>
      </p:sp>
      <p:grpSp>
        <p:nvGrpSpPr>
          <p:cNvPr id="2" name="Group 1">
            <a:extLst>
              <a:ext uri="{FF2B5EF4-FFF2-40B4-BE49-F238E27FC236}">
                <a16:creationId xmlns:a16="http://schemas.microsoft.com/office/drawing/2014/main" xmlns="" id="{513F978E-1427-584A-9538-4241AD9EFCFD}"/>
              </a:ext>
            </a:extLst>
          </p:cNvPr>
          <p:cNvGrpSpPr/>
          <p:nvPr/>
        </p:nvGrpSpPr>
        <p:grpSpPr>
          <a:xfrm>
            <a:off x="457200" y="2335317"/>
            <a:ext cx="4586140" cy="1752658"/>
            <a:chOff x="457200" y="2335317"/>
            <a:chExt cx="4586140" cy="1752658"/>
          </a:xfrm>
        </p:grpSpPr>
        <p:sp>
          <p:nvSpPr>
            <p:cNvPr id="7" name="Triangle 6">
              <a:extLst>
                <a:ext uri="{FF2B5EF4-FFF2-40B4-BE49-F238E27FC236}">
                  <a16:creationId xmlns:a16="http://schemas.microsoft.com/office/drawing/2014/main" xmlns="" id="{8032810D-4851-744D-8CFB-1804C9EEB022}"/>
                </a:ext>
              </a:extLst>
            </p:cNvPr>
            <p:cNvSpPr/>
            <p:nvPr/>
          </p:nvSpPr>
          <p:spPr>
            <a:xfrm rot="5400000">
              <a:off x="3428279" y="2472914"/>
              <a:ext cx="1752657" cy="1477465"/>
            </a:xfrm>
            <a:prstGeom prst="triangle">
              <a:avLst>
                <a:gd name="adj" fmla="val 68804"/>
              </a:avLst>
            </a:prstGeom>
            <a:gradFill>
              <a:gsLst>
                <a:gs pos="0">
                  <a:schemeClr val="accent2">
                    <a:lumMod val="20000"/>
                    <a:lumOff val="80000"/>
                    <a:alpha val="25000"/>
                  </a:schemeClr>
                </a:gs>
                <a:gs pos="100000">
                  <a:schemeClr val="accent2">
                    <a:lumMod val="40000"/>
                    <a:lumOff val="60000"/>
                  </a:schemeClr>
                </a:gs>
              </a:gsLst>
              <a:lin ang="5400000" scaled="1"/>
            </a:gra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dirty="0">
                <a:solidFill>
                  <a:schemeClr val="tx1"/>
                </a:solidFill>
              </a:endParaRPr>
            </a:p>
          </p:txBody>
        </p:sp>
        <p:pic>
          <p:nvPicPr>
            <p:cNvPr id="18" name="Picture 17">
              <a:extLst>
                <a:ext uri="{FF2B5EF4-FFF2-40B4-BE49-F238E27FC236}">
                  <a16:creationId xmlns:a16="http://schemas.microsoft.com/office/drawing/2014/main" xmlns="" id="{017A5F46-30A4-264F-8EEF-39667AD5CEE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457200" y="2335317"/>
              <a:ext cx="3108675" cy="1752657"/>
            </a:xfrm>
            <a:prstGeom prst="rect">
              <a:avLst/>
            </a:prstGeom>
            <a:ln>
              <a:solidFill>
                <a:schemeClr val="tx1">
                  <a:lumMod val="20000"/>
                  <a:lumOff val="80000"/>
                </a:schemeClr>
              </a:solidFill>
            </a:ln>
          </p:spPr>
        </p:pic>
      </p:grpSp>
    </p:spTree>
    <p:extLst>
      <p:ext uri="{BB962C8B-B14F-4D97-AF65-F5344CB8AC3E}">
        <p14:creationId xmlns:p14="http://schemas.microsoft.com/office/powerpoint/2010/main" val="35137752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right)">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580392BC-43DE-CF4A-B256-DEDD642C901E}"/>
              </a:ext>
            </a:extLst>
          </p:cNvPr>
          <p:cNvSpPr>
            <a:spLocks noGrp="1"/>
          </p:cNvSpPr>
          <p:nvPr>
            <p:ph type="title"/>
          </p:nvPr>
        </p:nvSpPr>
        <p:spPr/>
        <p:txBody>
          <a:bodyPr/>
          <a:lstStyle/>
          <a:p>
            <a:r>
              <a:rPr lang="en-US" b="1" dirty="0"/>
              <a:t>3. Contextual Access Control</a:t>
            </a:r>
            <a:endParaRPr lang="en-US" dirty="0"/>
          </a:p>
        </p:txBody>
      </p:sp>
      <p:sp>
        <p:nvSpPr>
          <p:cNvPr id="5" name="Text Placeholder 4">
            <a:extLst>
              <a:ext uri="{FF2B5EF4-FFF2-40B4-BE49-F238E27FC236}">
                <a16:creationId xmlns:a16="http://schemas.microsoft.com/office/drawing/2014/main" xmlns="" id="{4C99E480-92E1-A044-85AC-FAB0A0765049}"/>
              </a:ext>
            </a:extLst>
          </p:cNvPr>
          <p:cNvSpPr>
            <a:spLocks noGrp="1"/>
          </p:cNvSpPr>
          <p:nvPr>
            <p:ph type="body" sz="quarter" idx="13"/>
          </p:nvPr>
        </p:nvSpPr>
        <p:spPr/>
        <p:txBody>
          <a:bodyPr/>
          <a:lstStyle/>
          <a:p>
            <a:endParaRPr lang="en-US"/>
          </a:p>
        </p:txBody>
      </p:sp>
      <p:sp>
        <p:nvSpPr>
          <p:cNvPr id="6" name="Text Placeholder 5">
            <a:extLst>
              <a:ext uri="{FF2B5EF4-FFF2-40B4-BE49-F238E27FC236}">
                <a16:creationId xmlns:a16="http://schemas.microsoft.com/office/drawing/2014/main" xmlns="" id="{149D6FB3-534B-C449-B7E2-BE6D882D651F}"/>
              </a:ext>
            </a:extLst>
          </p:cNvPr>
          <p:cNvSpPr>
            <a:spLocks noGrp="1"/>
          </p:cNvSpPr>
          <p:nvPr>
            <p:ph type="body" sz="quarter" idx="14"/>
          </p:nvPr>
        </p:nvSpPr>
        <p:spPr/>
        <p:txBody>
          <a:bodyPr/>
          <a:lstStyle/>
          <a:p>
            <a:r>
              <a:rPr lang="en-US" dirty="0"/>
              <a:t>Block sync/download of corporate data to unmanaged devices</a:t>
            </a:r>
          </a:p>
        </p:txBody>
      </p:sp>
      <p:pic>
        <p:nvPicPr>
          <p:cNvPr id="7" name="Picture 6">
            <a:extLst>
              <a:ext uri="{FF2B5EF4-FFF2-40B4-BE49-F238E27FC236}">
                <a16:creationId xmlns:a16="http://schemas.microsoft.com/office/drawing/2014/main" xmlns="" id="{E93613A8-3622-2745-8E98-37F5CB7F661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57142" y="1415018"/>
            <a:ext cx="4526415" cy="2903371"/>
          </a:xfrm>
          <a:prstGeom prst="rect">
            <a:avLst/>
          </a:prstGeom>
          <a:ln>
            <a:solidFill>
              <a:schemeClr val="tx1">
                <a:lumMod val="20000"/>
                <a:lumOff val="80000"/>
              </a:schemeClr>
            </a:solidFill>
          </a:ln>
        </p:spPr>
      </p:pic>
      <p:sp>
        <p:nvSpPr>
          <p:cNvPr id="11" name="TextBox 10">
            <a:extLst>
              <a:ext uri="{FF2B5EF4-FFF2-40B4-BE49-F238E27FC236}">
                <a16:creationId xmlns:a16="http://schemas.microsoft.com/office/drawing/2014/main" xmlns="" id="{8D0D14B2-6499-4A4A-8F70-2C6D12E36B4D}"/>
              </a:ext>
            </a:extLst>
          </p:cNvPr>
          <p:cNvSpPr txBox="1"/>
          <p:nvPr/>
        </p:nvSpPr>
        <p:spPr>
          <a:xfrm>
            <a:off x="457200" y="2156252"/>
            <a:ext cx="3108675" cy="830997"/>
          </a:xfrm>
          <a:prstGeom prst="rect">
            <a:avLst/>
          </a:prstGeom>
          <a:noFill/>
        </p:spPr>
        <p:txBody>
          <a:bodyPr wrap="square" rtlCol="0">
            <a:spAutoFit/>
          </a:bodyPr>
          <a:lstStyle/>
          <a:p>
            <a:pPr marL="285750" indent="-285750">
              <a:buClr>
                <a:schemeClr val="bg2"/>
              </a:buClr>
              <a:buFont typeface="Wingdings" pitchFamily="2" charset="2"/>
              <a:buChar char="§"/>
            </a:pPr>
            <a:r>
              <a:rPr lang="en-US" sz="1600" dirty="0">
                <a:ea typeface="DIN Pro Light" charset="0"/>
                <a:cs typeface="DIN Pro Light" charset="0"/>
              </a:rPr>
              <a:t>Enforce distinct policies for managed devices and unmanaged devices</a:t>
            </a:r>
          </a:p>
        </p:txBody>
      </p:sp>
    </p:spTree>
    <p:extLst>
      <p:ext uri="{BB962C8B-B14F-4D97-AF65-F5344CB8AC3E}">
        <p14:creationId xmlns:p14="http://schemas.microsoft.com/office/powerpoint/2010/main" val="5846210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580392BC-43DE-CF4A-B256-DEDD642C901E}"/>
              </a:ext>
            </a:extLst>
          </p:cNvPr>
          <p:cNvSpPr>
            <a:spLocks noGrp="1"/>
          </p:cNvSpPr>
          <p:nvPr>
            <p:ph type="title"/>
          </p:nvPr>
        </p:nvSpPr>
        <p:spPr/>
        <p:txBody>
          <a:bodyPr/>
          <a:lstStyle/>
          <a:p>
            <a:r>
              <a:rPr lang="en-US" b="1" dirty="0"/>
              <a:t>3. Contextual Access Control</a:t>
            </a:r>
            <a:endParaRPr lang="en-US" dirty="0"/>
          </a:p>
        </p:txBody>
      </p:sp>
      <p:sp>
        <p:nvSpPr>
          <p:cNvPr id="5" name="Text Placeholder 4">
            <a:extLst>
              <a:ext uri="{FF2B5EF4-FFF2-40B4-BE49-F238E27FC236}">
                <a16:creationId xmlns:a16="http://schemas.microsoft.com/office/drawing/2014/main" xmlns="" id="{4C99E480-92E1-A044-85AC-FAB0A0765049}"/>
              </a:ext>
            </a:extLst>
          </p:cNvPr>
          <p:cNvSpPr>
            <a:spLocks noGrp="1"/>
          </p:cNvSpPr>
          <p:nvPr>
            <p:ph type="body" sz="quarter" idx="13"/>
          </p:nvPr>
        </p:nvSpPr>
        <p:spPr/>
        <p:txBody>
          <a:bodyPr/>
          <a:lstStyle/>
          <a:p>
            <a:endParaRPr lang="en-US"/>
          </a:p>
        </p:txBody>
      </p:sp>
      <p:sp>
        <p:nvSpPr>
          <p:cNvPr id="6" name="Text Placeholder 5">
            <a:extLst>
              <a:ext uri="{FF2B5EF4-FFF2-40B4-BE49-F238E27FC236}">
                <a16:creationId xmlns:a16="http://schemas.microsoft.com/office/drawing/2014/main" xmlns="" id="{149D6FB3-534B-C449-B7E2-BE6D882D651F}"/>
              </a:ext>
            </a:extLst>
          </p:cNvPr>
          <p:cNvSpPr>
            <a:spLocks noGrp="1"/>
          </p:cNvSpPr>
          <p:nvPr>
            <p:ph type="body" sz="quarter" idx="14"/>
          </p:nvPr>
        </p:nvSpPr>
        <p:spPr/>
        <p:txBody>
          <a:bodyPr/>
          <a:lstStyle/>
          <a:p>
            <a:r>
              <a:rPr lang="en-US" dirty="0"/>
              <a:t>Block sync/download of corporate data to unmanaged devices</a:t>
            </a:r>
          </a:p>
        </p:txBody>
      </p:sp>
      <p:pic>
        <p:nvPicPr>
          <p:cNvPr id="7" name="Picture 6">
            <a:extLst>
              <a:ext uri="{FF2B5EF4-FFF2-40B4-BE49-F238E27FC236}">
                <a16:creationId xmlns:a16="http://schemas.microsoft.com/office/drawing/2014/main" xmlns="" id="{E93613A8-3622-2745-8E98-37F5CB7F661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57142" y="1415018"/>
            <a:ext cx="4526415" cy="2903371"/>
          </a:xfrm>
          <a:prstGeom prst="rect">
            <a:avLst/>
          </a:prstGeom>
          <a:ln>
            <a:solidFill>
              <a:schemeClr val="tx1">
                <a:lumMod val="20000"/>
                <a:lumOff val="80000"/>
              </a:schemeClr>
            </a:solidFill>
          </a:ln>
        </p:spPr>
      </p:pic>
      <p:sp>
        <p:nvSpPr>
          <p:cNvPr id="11" name="TextBox 10">
            <a:extLst>
              <a:ext uri="{FF2B5EF4-FFF2-40B4-BE49-F238E27FC236}">
                <a16:creationId xmlns:a16="http://schemas.microsoft.com/office/drawing/2014/main" xmlns="" id="{8D0D14B2-6499-4A4A-8F70-2C6D12E36B4D}"/>
              </a:ext>
            </a:extLst>
          </p:cNvPr>
          <p:cNvSpPr txBox="1"/>
          <p:nvPr/>
        </p:nvSpPr>
        <p:spPr>
          <a:xfrm>
            <a:off x="457200" y="1280887"/>
            <a:ext cx="3108675" cy="830997"/>
          </a:xfrm>
          <a:prstGeom prst="rect">
            <a:avLst/>
          </a:prstGeom>
          <a:noFill/>
        </p:spPr>
        <p:txBody>
          <a:bodyPr wrap="square" rtlCol="0">
            <a:spAutoFit/>
          </a:bodyPr>
          <a:lstStyle/>
          <a:p>
            <a:pPr marL="285750" indent="-285750">
              <a:buClr>
                <a:schemeClr val="bg2"/>
              </a:buClr>
              <a:buFont typeface="Wingdings" pitchFamily="2" charset="2"/>
              <a:buChar char="§"/>
            </a:pPr>
            <a:r>
              <a:rPr lang="en-US" sz="1600" dirty="0">
                <a:ea typeface="DIN Pro Light" charset="0"/>
                <a:cs typeface="DIN Pro Light" charset="0"/>
              </a:rPr>
              <a:t>Block access to Office 365, including via the native app, on unmanaged devices</a:t>
            </a:r>
          </a:p>
        </p:txBody>
      </p:sp>
      <p:grpSp>
        <p:nvGrpSpPr>
          <p:cNvPr id="2" name="Group 1">
            <a:extLst>
              <a:ext uri="{FF2B5EF4-FFF2-40B4-BE49-F238E27FC236}">
                <a16:creationId xmlns:a16="http://schemas.microsoft.com/office/drawing/2014/main" xmlns="" id="{2ADF01CF-A2E4-8E44-ABA5-84AB5B05A5F9}"/>
              </a:ext>
            </a:extLst>
          </p:cNvPr>
          <p:cNvGrpSpPr/>
          <p:nvPr/>
        </p:nvGrpSpPr>
        <p:grpSpPr>
          <a:xfrm>
            <a:off x="457200" y="2426811"/>
            <a:ext cx="3926263" cy="1730997"/>
            <a:chOff x="457200" y="2426811"/>
            <a:chExt cx="3926263" cy="1730997"/>
          </a:xfrm>
        </p:grpSpPr>
        <p:sp>
          <p:nvSpPr>
            <p:cNvPr id="9" name="Triangle 8">
              <a:extLst>
                <a:ext uri="{FF2B5EF4-FFF2-40B4-BE49-F238E27FC236}">
                  <a16:creationId xmlns:a16="http://schemas.microsoft.com/office/drawing/2014/main" xmlns="" id="{E5E8CEA9-9A23-8A42-B0E7-692FE0D37554}"/>
                </a:ext>
              </a:extLst>
            </p:cNvPr>
            <p:cNvSpPr/>
            <p:nvPr/>
          </p:nvSpPr>
          <p:spPr>
            <a:xfrm rot="5400000">
              <a:off x="3003355" y="2777700"/>
              <a:ext cx="1730997" cy="1029219"/>
            </a:xfrm>
            <a:prstGeom prst="triangle">
              <a:avLst>
                <a:gd name="adj" fmla="val 71493"/>
              </a:avLst>
            </a:prstGeom>
            <a:gradFill>
              <a:gsLst>
                <a:gs pos="0">
                  <a:schemeClr val="accent2">
                    <a:lumMod val="20000"/>
                    <a:lumOff val="80000"/>
                    <a:alpha val="25000"/>
                  </a:schemeClr>
                </a:gs>
                <a:gs pos="100000">
                  <a:schemeClr val="accent2">
                    <a:lumMod val="40000"/>
                    <a:lumOff val="60000"/>
                  </a:schemeClr>
                </a:gs>
              </a:gsLst>
              <a:lin ang="5400000" scaled="1"/>
            </a:gra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dirty="0">
                <a:solidFill>
                  <a:schemeClr val="tx1"/>
                </a:solidFill>
              </a:endParaRPr>
            </a:p>
          </p:txBody>
        </p:sp>
        <p:pic>
          <p:nvPicPr>
            <p:cNvPr id="8" name="Picture 7">
              <a:extLst>
                <a:ext uri="{FF2B5EF4-FFF2-40B4-BE49-F238E27FC236}">
                  <a16:creationId xmlns:a16="http://schemas.microsoft.com/office/drawing/2014/main" xmlns="" id="{32EEF12F-31F7-854E-A72C-561133E16DB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457200" y="2426811"/>
              <a:ext cx="2897047" cy="1730997"/>
            </a:xfrm>
            <a:prstGeom prst="rect">
              <a:avLst/>
            </a:prstGeom>
            <a:ln>
              <a:solidFill>
                <a:schemeClr val="tx1">
                  <a:lumMod val="20000"/>
                  <a:lumOff val="80000"/>
                </a:schemeClr>
              </a:solidFill>
            </a:ln>
          </p:spPr>
        </p:pic>
      </p:grpSp>
    </p:spTree>
    <p:extLst>
      <p:ext uri="{BB962C8B-B14F-4D97-AF65-F5344CB8AC3E}">
        <p14:creationId xmlns:p14="http://schemas.microsoft.com/office/powerpoint/2010/main" val="3593380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right)">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580392BC-43DE-CF4A-B256-DEDD642C901E}"/>
              </a:ext>
            </a:extLst>
          </p:cNvPr>
          <p:cNvSpPr>
            <a:spLocks noGrp="1"/>
          </p:cNvSpPr>
          <p:nvPr>
            <p:ph type="title"/>
          </p:nvPr>
        </p:nvSpPr>
        <p:spPr/>
        <p:txBody>
          <a:bodyPr/>
          <a:lstStyle/>
          <a:p>
            <a:r>
              <a:rPr lang="en-US" b="1" dirty="0"/>
              <a:t>3. Contextual Access Control</a:t>
            </a:r>
            <a:endParaRPr lang="en-US" dirty="0"/>
          </a:p>
        </p:txBody>
      </p:sp>
      <p:sp>
        <p:nvSpPr>
          <p:cNvPr id="5" name="Text Placeholder 4">
            <a:extLst>
              <a:ext uri="{FF2B5EF4-FFF2-40B4-BE49-F238E27FC236}">
                <a16:creationId xmlns:a16="http://schemas.microsoft.com/office/drawing/2014/main" xmlns="" id="{4C99E480-92E1-A044-85AC-FAB0A0765049}"/>
              </a:ext>
            </a:extLst>
          </p:cNvPr>
          <p:cNvSpPr>
            <a:spLocks noGrp="1"/>
          </p:cNvSpPr>
          <p:nvPr>
            <p:ph type="body" sz="quarter" idx="13"/>
          </p:nvPr>
        </p:nvSpPr>
        <p:spPr/>
        <p:txBody>
          <a:bodyPr/>
          <a:lstStyle/>
          <a:p>
            <a:endParaRPr lang="en-US"/>
          </a:p>
        </p:txBody>
      </p:sp>
      <p:sp>
        <p:nvSpPr>
          <p:cNvPr id="6" name="Text Placeholder 5">
            <a:extLst>
              <a:ext uri="{FF2B5EF4-FFF2-40B4-BE49-F238E27FC236}">
                <a16:creationId xmlns:a16="http://schemas.microsoft.com/office/drawing/2014/main" xmlns="" id="{149D6FB3-534B-C449-B7E2-BE6D882D651F}"/>
              </a:ext>
            </a:extLst>
          </p:cNvPr>
          <p:cNvSpPr>
            <a:spLocks noGrp="1"/>
          </p:cNvSpPr>
          <p:nvPr>
            <p:ph type="body" sz="quarter" idx="14"/>
          </p:nvPr>
        </p:nvSpPr>
        <p:spPr/>
        <p:txBody>
          <a:bodyPr/>
          <a:lstStyle/>
          <a:p>
            <a:r>
              <a:rPr lang="en-US" dirty="0"/>
              <a:t>Block sync/download of corporate data to unmanaged devices</a:t>
            </a:r>
          </a:p>
        </p:txBody>
      </p:sp>
      <p:pic>
        <p:nvPicPr>
          <p:cNvPr id="7" name="Picture 6">
            <a:extLst>
              <a:ext uri="{FF2B5EF4-FFF2-40B4-BE49-F238E27FC236}">
                <a16:creationId xmlns:a16="http://schemas.microsoft.com/office/drawing/2014/main" xmlns="" id="{E93613A8-3622-2745-8E98-37F5CB7F661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57142" y="1415018"/>
            <a:ext cx="4526415" cy="2903371"/>
          </a:xfrm>
          <a:prstGeom prst="rect">
            <a:avLst/>
          </a:prstGeom>
          <a:ln>
            <a:solidFill>
              <a:schemeClr val="tx1">
                <a:lumMod val="20000"/>
                <a:lumOff val="80000"/>
              </a:schemeClr>
            </a:solidFill>
          </a:ln>
        </p:spPr>
      </p:pic>
      <p:sp>
        <p:nvSpPr>
          <p:cNvPr id="11" name="TextBox 10">
            <a:extLst>
              <a:ext uri="{FF2B5EF4-FFF2-40B4-BE49-F238E27FC236}">
                <a16:creationId xmlns:a16="http://schemas.microsoft.com/office/drawing/2014/main" xmlns="" id="{8D0D14B2-6499-4A4A-8F70-2C6D12E36B4D}"/>
              </a:ext>
            </a:extLst>
          </p:cNvPr>
          <p:cNvSpPr txBox="1"/>
          <p:nvPr/>
        </p:nvSpPr>
        <p:spPr>
          <a:xfrm>
            <a:off x="457200" y="1280887"/>
            <a:ext cx="3108675" cy="830997"/>
          </a:xfrm>
          <a:prstGeom prst="rect">
            <a:avLst/>
          </a:prstGeom>
          <a:noFill/>
        </p:spPr>
        <p:txBody>
          <a:bodyPr wrap="square" rtlCol="0">
            <a:spAutoFit/>
          </a:bodyPr>
          <a:lstStyle/>
          <a:p>
            <a:pPr marL="285750" indent="-285750">
              <a:buClr>
                <a:schemeClr val="bg2"/>
              </a:buClr>
              <a:buFont typeface="Wingdings" pitchFamily="2" charset="2"/>
              <a:buChar char="§"/>
            </a:pPr>
            <a:r>
              <a:rPr lang="en-US" sz="1600" dirty="0">
                <a:ea typeface="DIN Pro Light" charset="0"/>
                <a:cs typeface="DIN Pro Light" charset="0"/>
              </a:rPr>
              <a:t>Allow preview of content in the browser but disable download</a:t>
            </a:r>
          </a:p>
        </p:txBody>
      </p:sp>
      <p:grpSp>
        <p:nvGrpSpPr>
          <p:cNvPr id="2" name="Group 1">
            <a:extLst>
              <a:ext uri="{FF2B5EF4-FFF2-40B4-BE49-F238E27FC236}">
                <a16:creationId xmlns:a16="http://schemas.microsoft.com/office/drawing/2014/main" xmlns="" id="{A940C0D4-BB30-6B4E-9271-099BA7C9F02B}"/>
              </a:ext>
            </a:extLst>
          </p:cNvPr>
          <p:cNvGrpSpPr/>
          <p:nvPr/>
        </p:nvGrpSpPr>
        <p:grpSpPr>
          <a:xfrm>
            <a:off x="457200" y="2426811"/>
            <a:ext cx="5000919" cy="1730997"/>
            <a:chOff x="457200" y="2426811"/>
            <a:chExt cx="5000919" cy="1730997"/>
          </a:xfrm>
        </p:grpSpPr>
        <p:sp>
          <p:nvSpPr>
            <p:cNvPr id="9" name="Triangle 8">
              <a:extLst>
                <a:ext uri="{FF2B5EF4-FFF2-40B4-BE49-F238E27FC236}">
                  <a16:creationId xmlns:a16="http://schemas.microsoft.com/office/drawing/2014/main" xmlns="" id="{E5E8CEA9-9A23-8A42-B0E7-692FE0D37554}"/>
                </a:ext>
              </a:extLst>
            </p:cNvPr>
            <p:cNvSpPr/>
            <p:nvPr/>
          </p:nvSpPr>
          <p:spPr>
            <a:xfrm rot="5400000">
              <a:off x="3540682" y="2240372"/>
              <a:ext cx="1730997" cy="2103876"/>
            </a:xfrm>
            <a:prstGeom prst="triangle">
              <a:avLst>
                <a:gd name="adj" fmla="val 23569"/>
              </a:avLst>
            </a:prstGeom>
            <a:gradFill>
              <a:gsLst>
                <a:gs pos="0">
                  <a:schemeClr val="accent2">
                    <a:lumMod val="20000"/>
                    <a:lumOff val="80000"/>
                    <a:alpha val="25000"/>
                  </a:schemeClr>
                </a:gs>
                <a:gs pos="100000">
                  <a:schemeClr val="accent2">
                    <a:lumMod val="40000"/>
                    <a:lumOff val="60000"/>
                  </a:schemeClr>
                </a:gs>
              </a:gsLst>
              <a:lin ang="5400000" scaled="1"/>
            </a:gra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dirty="0">
                <a:solidFill>
                  <a:schemeClr val="tx1"/>
                </a:solidFill>
              </a:endParaRPr>
            </a:p>
          </p:txBody>
        </p:sp>
        <p:pic>
          <p:nvPicPr>
            <p:cNvPr id="8" name="Picture 7">
              <a:extLst>
                <a:ext uri="{FF2B5EF4-FFF2-40B4-BE49-F238E27FC236}">
                  <a16:creationId xmlns:a16="http://schemas.microsoft.com/office/drawing/2014/main" xmlns="" id="{32EEF12F-31F7-854E-A72C-561133E16DB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457200" y="2426811"/>
              <a:ext cx="2897047" cy="1730997"/>
            </a:xfrm>
            <a:prstGeom prst="rect">
              <a:avLst/>
            </a:prstGeom>
            <a:ln>
              <a:solidFill>
                <a:schemeClr val="tx1">
                  <a:lumMod val="20000"/>
                  <a:lumOff val="80000"/>
                </a:schemeClr>
              </a:solidFill>
            </a:ln>
          </p:spPr>
        </p:pic>
      </p:grpSp>
    </p:spTree>
    <p:extLst>
      <p:ext uri="{BB962C8B-B14F-4D97-AF65-F5344CB8AC3E}">
        <p14:creationId xmlns:p14="http://schemas.microsoft.com/office/powerpoint/2010/main" val="28215888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right)">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580392BC-43DE-CF4A-B256-DEDD642C901E}"/>
              </a:ext>
            </a:extLst>
          </p:cNvPr>
          <p:cNvSpPr>
            <a:spLocks noGrp="1"/>
          </p:cNvSpPr>
          <p:nvPr>
            <p:ph type="title"/>
          </p:nvPr>
        </p:nvSpPr>
        <p:spPr/>
        <p:txBody>
          <a:bodyPr/>
          <a:lstStyle/>
          <a:p>
            <a:r>
              <a:rPr lang="en-US" b="1" dirty="0"/>
              <a:t>3. Contextual Access Control</a:t>
            </a:r>
            <a:endParaRPr lang="en-US" dirty="0"/>
          </a:p>
        </p:txBody>
      </p:sp>
      <p:sp>
        <p:nvSpPr>
          <p:cNvPr id="5" name="Text Placeholder 4">
            <a:extLst>
              <a:ext uri="{FF2B5EF4-FFF2-40B4-BE49-F238E27FC236}">
                <a16:creationId xmlns:a16="http://schemas.microsoft.com/office/drawing/2014/main" xmlns="" id="{4C99E480-92E1-A044-85AC-FAB0A0765049}"/>
              </a:ext>
            </a:extLst>
          </p:cNvPr>
          <p:cNvSpPr>
            <a:spLocks noGrp="1"/>
          </p:cNvSpPr>
          <p:nvPr>
            <p:ph type="body" sz="quarter" idx="13"/>
          </p:nvPr>
        </p:nvSpPr>
        <p:spPr/>
        <p:txBody>
          <a:bodyPr/>
          <a:lstStyle/>
          <a:p>
            <a:endParaRPr lang="en-US"/>
          </a:p>
        </p:txBody>
      </p:sp>
      <p:sp>
        <p:nvSpPr>
          <p:cNvPr id="6" name="Text Placeholder 5">
            <a:extLst>
              <a:ext uri="{FF2B5EF4-FFF2-40B4-BE49-F238E27FC236}">
                <a16:creationId xmlns:a16="http://schemas.microsoft.com/office/drawing/2014/main" xmlns="" id="{149D6FB3-534B-C449-B7E2-BE6D882D651F}"/>
              </a:ext>
            </a:extLst>
          </p:cNvPr>
          <p:cNvSpPr>
            <a:spLocks noGrp="1"/>
          </p:cNvSpPr>
          <p:nvPr>
            <p:ph type="body" sz="quarter" idx="14"/>
          </p:nvPr>
        </p:nvSpPr>
        <p:spPr/>
        <p:txBody>
          <a:bodyPr/>
          <a:lstStyle/>
          <a:p>
            <a:r>
              <a:rPr lang="en-US" dirty="0"/>
              <a:t>Block sync/download of corporate data to unmanaged devices</a:t>
            </a:r>
          </a:p>
        </p:txBody>
      </p:sp>
      <p:pic>
        <p:nvPicPr>
          <p:cNvPr id="7" name="Picture 6">
            <a:extLst>
              <a:ext uri="{FF2B5EF4-FFF2-40B4-BE49-F238E27FC236}">
                <a16:creationId xmlns:a16="http://schemas.microsoft.com/office/drawing/2014/main" xmlns="" id="{E93613A8-3622-2745-8E98-37F5CB7F661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57142" y="1415018"/>
            <a:ext cx="4526415" cy="2903371"/>
          </a:xfrm>
          <a:prstGeom prst="rect">
            <a:avLst/>
          </a:prstGeom>
          <a:ln>
            <a:solidFill>
              <a:schemeClr val="tx1">
                <a:lumMod val="20000"/>
                <a:lumOff val="80000"/>
              </a:schemeClr>
            </a:solidFill>
          </a:ln>
        </p:spPr>
      </p:pic>
      <p:sp>
        <p:nvSpPr>
          <p:cNvPr id="11" name="TextBox 10">
            <a:extLst>
              <a:ext uri="{FF2B5EF4-FFF2-40B4-BE49-F238E27FC236}">
                <a16:creationId xmlns:a16="http://schemas.microsoft.com/office/drawing/2014/main" xmlns="" id="{8D0D14B2-6499-4A4A-8F70-2C6D12E36B4D}"/>
              </a:ext>
            </a:extLst>
          </p:cNvPr>
          <p:cNvSpPr txBox="1"/>
          <p:nvPr/>
        </p:nvSpPr>
        <p:spPr>
          <a:xfrm>
            <a:off x="457200" y="2279363"/>
            <a:ext cx="3332375" cy="830997"/>
          </a:xfrm>
          <a:prstGeom prst="rect">
            <a:avLst/>
          </a:prstGeom>
          <a:noFill/>
        </p:spPr>
        <p:txBody>
          <a:bodyPr wrap="square" rtlCol="0">
            <a:spAutoFit/>
          </a:bodyPr>
          <a:lstStyle/>
          <a:p>
            <a:pPr marL="285750" indent="-285750">
              <a:buClr>
                <a:schemeClr val="bg2"/>
              </a:buClr>
              <a:buFont typeface="Wingdings" pitchFamily="2" charset="2"/>
              <a:buChar char="§"/>
            </a:pPr>
            <a:r>
              <a:rPr lang="en-US" sz="1600" dirty="0">
                <a:ea typeface="DIN Pro Light" charset="0"/>
                <a:cs typeface="DIN Pro Light" charset="0"/>
              </a:rPr>
              <a:t>Check MDM/EMM certificate and validate user-device mapping</a:t>
            </a:r>
          </a:p>
        </p:txBody>
      </p:sp>
    </p:spTree>
    <p:extLst>
      <p:ext uri="{BB962C8B-B14F-4D97-AF65-F5344CB8AC3E}">
        <p14:creationId xmlns:p14="http://schemas.microsoft.com/office/powerpoint/2010/main" val="11840940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xmlns="" id="{48BD7299-CB40-F940-8B41-B754CF2A8930}"/>
              </a:ext>
            </a:extLst>
          </p:cNvPr>
          <p:cNvGrpSpPr/>
          <p:nvPr/>
        </p:nvGrpSpPr>
        <p:grpSpPr>
          <a:xfrm>
            <a:off x="4084983" y="1141354"/>
            <a:ext cx="1531844" cy="2678703"/>
            <a:chOff x="4069087" y="1390736"/>
            <a:chExt cx="1531844" cy="2678703"/>
          </a:xfrm>
          <a:solidFill>
            <a:schemeClr val="accent3"/>
          </a:solidFill>
        </p:grpSpPr>
        <p:sp>
          <p:nvSpPr>
            <p:cNvPr id="2" name="Rectangle 1">
              <a:extLst>
                <a:ext uri="{FF2B5EF4-FFF2-40B4-BE49-F238E27FC236}">
                  <a16:creationId xmlns:a16="http://schemas.microsoft.com/office/drawing/2014/main" xmlns="" id="{879FDAEB-D64C-A14C-A4DB-9A5D61691EAB}"/>
                </a:ext>
              </a:extLst>
            </p:cNvPr>
            <p:cNvSpPr/>
            <p:nvPr/>
          </p:nvSpPr>
          <p:spPr>
            <a:xfrm>
              <a:off x="5259661" y="1391405"/>
              <a:ext cx="341270" cy="406040"/>
            </a:xfrm>
            <a:prstGeom prst="rect">
              <a:avLst/>
            </a:prstGeom>
            <a:grp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dirty="0">
                <a:solidFill>
                  <a:schemeClr val="tx1"/>
                </a:solidFill>
              </a:endParaRPr>
            </a:p>
          </p:txBody>
        </p:sp>
        <p:sp>
          <p:nvSpPr>
            <p:cNvPr id="70" name="Rectangle 69">
              <a:extLst>
                <a:ext uri="{FF2B5EF4-FFF2-40B4-BE49-F238E27FC236}">
                  <a16:creationId xmlns:a16="http://schemas.microsoft.com/office/drawing/2014/main" xmlns="" id="{8A51E288-979B-B04C-B085-E04790D53A7B}"/>
                </a:ext>
              </a:extLst>
            </p:cNvPr>
            <p:cNvSpPr/>
            <p:nvPr/>
          </p:nvSpPr>
          <p:spPr>
            <a:xfrm>
              <a:off x="4668542" y="1390736"/>
              <a:ext cx="342396" cy="407379"/>
            </a:xfrm>
            <a:prstGeom prst="rect">
              <a:avLst/>
            </a:prstGeom>
            <a:grpFill/>
            <a:ln>
              <a:noFill/>
            </a:ln>
          </p:spPr>
          <p:txBody>
            <a:bodyPr rot="0" spcFirstLastPara="0" vertOverflow="overflow" horzOverflow="overflow" vert="horz" wrap="square" lIns="91440" tIns="91440" rIns="91440" bIns="91440" numCol="1" spcCol="0" rtlCol="0" fromWordArt="0" anchor="t" anchorCtr="0" forceAA="0" compatLnSpc="1">
              <a:prstTxWarp prst="textNoShape">
                <a:avLst/>
              </a:prstTxWarp>
              <a:noAutofit/>
            </a:bodyPr>
            <a:lstStyle/>
            <a:p>
              <a:pPr algn="ctr">
                <a:lnSpc>
                  <a:spcPct val="95000"/>
                </a:lnSpc>
              </a:pPr>
              <a:endParaRPr lang="en-US" sz="1200" dirty="0"/>
            </a:p>
          </p:txBody>
        </p:sp>
        <p:sp>
          <p:nvSpPr>
            <p:cNvPr id="134" name="Rectangle 133">
              <a:extLst>
                <a:ext uri="{FF2B5EF4-FFF2-40B4-BE49-F238E27FC236}">
                  <a16:creationId xmlns:a16="http://schemas.microsoft.com/office/drawing/2014/main" xmlns="" id="{04959F37-C9F8-7C4A-8AB8-9DC0BC0AA057}"/>
                </a:ext>
              </a:extLst>
            </p:cNvPr>
            <p:cNvSpPr/>
            <p:nvPr/>
          </p:nvSpPr>
          <p:spPr>
            <a:xfrm>
              <a:off x="4069087" y="1391807"/>
              <a:ext cx="340595" cy="405237"/>
            </a:xfrm>
            <a:prstGeom prst="rect">
              <a:avLst/>
            </a:prstGeom>
            <a:grpFill/>
            <a:ln>
              <a:noFill/>
            </a:ln>
          </p:spPr>
          <p:txBody>
            <a:bodyPr rot="0" spcFirstLastPara="0" vertOverflow="overflow" horzOverflow="overflow" vert="horz" wrap="square" lIns="91440" tIns="91440" rIns="91440" bIns="91440" numCol="1" spcCol="0" rtlCol="0" fromWordArt="0" anchor="t" anchorCtr="0" forceAA="0" compatLnSpc="1">
              <a:prstTxWarp prst="textNoShape">
                <a:avLst/>
              </a:prstTxWarp>
              <a:noAutofit/>
            </a:bodyPr>
            <a:lstStyle/>
            <a:p>
              <a:pPr algn="ctr">
                <a:lnSpc>
                  <a:spcPct val="95000"/>
                </a:lnSpc>
              </a:pPr>
              <a:endParaRPr lang="en-US" dirty="0"/>
            </a:p>
          </p:txBody>
        </p:sp>
        <p:sp>
          <p:nvSpPr>
            <p:cNvPr id="63" name="Rectangle 62">
              <a:extLst>
                <a:ext uri="{FF2B5EF4-FFF2-40B4-BE49-F238E27FC236}">
                  <a16:creationId xmlns:a16="http://schemas.microsoft.com/office/drawing/2014/main" xmlns="" id="{62800BDA-297E-0648-A0C7-FCF6CD1A6C02}"/>
                </a:ext>
              </a:extLst>
            </p:cNvPr>
            <p:cNvSpPr/>
            <p:nvPr/>
          </p:nvSpPr>
          <p:spPr>
            <a:xfrm>
              <a:off x="5259661" y="1845884"/>
              <a:ext cx="341270" cy="406040"/>
            </a:xfrm>
            <a:prstGeom prst="rect">
              <a:avLst/>
            </a:prstGeom>
            <a:grp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dirty="0">
                <a:solidFill>
                  <a:schemeClr val="tx1"/>
                </a:solidFill>
              </a:endParaRPr>
            </a:p>
          </p:txBody>
        </p:sp>
        <p:sp>
          <p:nvSpPr>
            <p:cNvPr id="71" name="Rectangle 70">
              <a:extLst>
                <a:ext uri="{FF2B5EF4-FFF2-40B4-BE49-F238E27FC236}">
                  <a16:creationId xmlns:a16="http://schemas.microsoft.com/office/drawing/2014/main" xmlns="" id="{6BF89249-3A62-8B4B-8965-956617EF3E7B}"/>
                </a:ext>
              </a:extLst>
            </p:cNvPr>
            <p:cNvSpPr/>
            <p:nvPr/>
          </p:nvSpPr>
          <p:spPr>
            <a:xfrm>
              <a:off x="4668542" y="1845215"/>
              <a:ext cx="342396" cy="407379"/>
            </a:xfrm>
            <a:prstGeom prst="rect">
              <a:avLst/>
            </a:prstGeom>
            <a:grpFill/>
            <a:ln>
              <a:noFill/>
            </a:ln>
          </p:spPr>
          <p:txBody>
            <a:bodyPr rot="0" spcFirstLastPara="0" vertOverflow="overflow" horzOverflow="overflow" vert="horz" wrap="square" lIns="91440" tIns="91440" rIns="91440" bIns="91440" numCol="1" spcCol="0" rtlCol="0" fromWordArt="0" anchor="t" anchorCtr="0" forceAA="0" compatLnSpc="1">
              <a:prstTxWarp prst="textNoShape">
                <a:avLst/>
              </a:prstTxWarp>
              <a:noAutofit/>
            </a:bodyPr>
            <a:lstStyle/>
            <a:p>
              <a:pPr algn="ctr">
                <a:lnSpc>
                  <a:spcPct val="95000"/>
                </a:lnSpc>
              </a:pPr>
              <a:endParaRPr lang="en-US" sz="1200" dirty="0"/>
            </a:p>
          </p:txBody>
        </p:sp>
        <p:sp>
          <p:nvSpPr>
            <p:cNvPr id="135" name="Rectangle 134">
              <a:extLst>
                <a:ext uri="{FF2B5EF4-FFF2-40B4-BE49-F238E27FC236}">
                  <a16:creationId xmlns:a16="http://schemas.microsoft.com/office/drawing/2014/main" xmlns="" id="{6C939E69-21DD-BE4C-BF5D-5E2764ED17DD}"/>
                </a:ext>
              </a:extLst>
            </p:cNvPr>
            <p:cNvSpPr/>
            <p:nvPr/>
          </p:nvSpPr>
          <p:spPr>
            <a:xfrm>
              <a:off x="4069087" y="1846286"/>
              <a:ext cx="340595" cy="405237"/>
            </a:xfrm>
            <a:prstGeom prst="rect">
              <a:avLst/>
            </a:prstGeom>
            <a:grpFill/>
            <a:ln>
              <a:noFill/>
            </a:ln>
          </p:spPr>
          <p:txBody>
            <a:bodyPr rot="0" spcFirstLastPara="0" vertOverflow="overflow" horzOverflow="overflow" vert="horz" wrap="square" lIns="91440" tIns="91440" rIns="91440" bIns="91440" numCol="1" spcCol="0" rtlCol="0" fromWordArt="0" anchor="t" anchorCtr="0" forceAA="0" compatLnSpc="1">
              <a:prstTxWarp prst="textNoShape">
                <a:avLst/>
              </a:prstTxWarp>
              <a:noAutofit/>
            </a:bodyPr>
            <a:lstStyle/>
            <a:p>
              <a:pPr algn="ctr">
                <a:lnSpc>
                  <a:spcPct val="95000"/>
                </a:lnSpc>
              </a:pPr>
              <a:endParaRPr lang="en-US" dirty="0"/>
            </a:p>
          </p:txBody>
        </p:sp>
        <p:sp>
          <p:nvSpPr>
            <p:cNvPr id="64" name="Rectangle 63">
              <a:extLst>
                <a:ext uri="{FF2B5EF4-FFF2-40B4-BE49-F238E27FC236}">
                  <a16:creationId xmlns:a16="http://schemas.microsoft.com/office/drawing/2014/main" xmlns="" id="{47C766D9-3411-CF47-BD9D-24BA733949FB}"/>
                </a:ext>
              </a:extLst>
            </p:cNvPr>
            <p:cNvSpPr/>
            <p:nvPr/>
          </p:nvSpPr>
          <p:spPr>
            <a:xfrm>
              <a:off x="5259661" y="2300363"/>
              <a:ext cx="341270" cy="406040"/>
            </a:xfrm>
            <a:prstGeom prst="rect">
              <a:avLst/>
            </a:prstGeom>
            <a:grp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dirty="0">
                <a:solidFill>
                  <a:schemeClr val="tx1"/>
                </a:solidFill>
              </a:endParaRPr>
            </a:p>
          </p:txBody>
        </p:sp>
        <p:sp>
          <p:nvSpPr>
            <p:cNvPr id="72" name="Rectangle 71">
              <a:extLst>
                <a:ext uri="{FF2B5EF4-FFF2-40B4-BE49-F238E27FC236}">
                  <a16:creationId xmlns:a16="http://schemas.microsoft.com/office/drawing/2014/main" xmlns="" id="{794D50B6-6E42-9049-9EEC-FAEECC56042F}"/>
                </a:ext>
              </a:extLst>
            </p:cNvPr>
            <p:cNvSpPr/>
            <p:nvPr/>
          </p:nvSpPr>
          <p:spPr>
            <a:xfrm>
              <a:off x="4668542" y="2299694"/>
              <a:ext cx="342396" cy="407379"/>
            </a:xfrm>
            <a:prstGeom prst="rect">
              <a:avLst/>
            </a:prstGeom>
            <a:grpFill/>
            <a:ln>
              <a:noFill/>
            </a:ln>
          </p:spPr>
          <p:txBody>
            <a:bodyPr rot="0" spcFirstLastPara="0" vertOverflow="overflow" horzOverflow="overflow" vert="horz" wrap="square" lIns="91440" tIns="91440" rIns="91440" bIns="91440" numCol="1" spcCol="0" rtlCol="0" fromWordArt="0" anchor="t" anchorCtr="0" forceAA="0" compatLnSpc="1">
              <a:prstTxWarp prst="textNoShape">
                <a:avLst/>
              </a:prstTxWarp>
              <a:noAutofit/>
            </a:bodyPr>
            <a:lstStyle/>
            <a:p>
              <a:pPr algn="ctr">
                <a:lnSpc>
                  <a:spcPct val="95000"/>
                </a:lnSpc>
              </a:pPr>
              <a:endParaRPr lang="en-US" sz="1200" dirty="0"/>
            </a:p>
          </p:txBody>
        </p:sp>
        <p:sp>
          <p:nvSpPr>
            <p:cNvPr id="143" name="Rectangle 142">
              <a:extLst>
                <a:ext uri="{FF2B5EF4-FFF2-40B4-BE49-F238E27FC236}">
                  <a16:creationId xmlns:a16="http://schemas.microsoft.com/office/drawing/2014/main" xmlns="" id="{A3226BB2-4949-E648-B097-55AAFA6426AB}"/>
                </a:ext>
              </a:extLst>
            </p:cNvPr>
            <p:cNvSpPr/>
            <p:nvPr/>
          </p:nvSpPr>
          <p:spPr>
            <a:xfrm>
              <a:off x="4069087" y="2300765"/>
              <a:ext cx="340595" cy="405237"/>
            </a:xfrm>
            <a:prstGeom prst="rect">
              <a:avLst/>
            </a:prstGeom>
            <a:grpFill/>
            <a:ln>
              <a:noFill/>
            </a:ln>
          </p:spPr>
          <p:txBody>
            <a:bodyPr rot="0" spcFirstLastPara="0" vertOverflow="overflow" horzOverflow="overflow" vert="horz" wrap="square" lIns="91440" tIns="91440" rIns="91440" bIns="91440" numCol="1" spcCol="0" rtlCol="0" fromWordArt="0" anchor="t" anchorCtr="0" forceAA="0" compatLnSpc="1">
              <a:prstTxWarp prst="textNoShape">
                <a:avLst/>
              </a:prstTxWarp>
              <a:noAutofit/>
            </a:bodyPr>
            <a:lstStyle/>
            <a:p>
              <a:pPr algn="ctr">
                <a:lnSpc>
                  <a:spcPct val="95000"/>
                </a:lnSpc>
              </a:pPr>
              <a:endParaRPr lang="en-US" dirty="0"/>
            </a:p>
          </p:txBody>
        </p:sp>
        <p:sp>
          <p:nvSpPr>
            <p:cNvPr id="73" name="Rectangle 72">
              <a:extLst>
                <a:ext uri="{FF2B5EF4-FFF2-40B4-BE49-F238E27FC236}">
                  <a16:creationId xmlns:a16="http://schemas.microsoft.com/office/drawing/2014/main" xmlns="" id="{3F3344C9-CFA9-CB4E-8744-2A3E52A3A2ED}"/>
                </a:ext>
              </a:extLst>
            </p:cNvPr>
            <p:cNvSpPr/>
            <p:nvPr/>
          </p:nvSpPr>
          <p:spPr>
            <a:xfrm>
              <a:off x="4668542" y="2754173"/>
              <a:ext cx="342396" cy="407379"/>
            </a:xfrm>
            <a:prstGeom prst="rect">
              <a:avLst/>
            </a:prstGeom>
            <a:grpFill/>
            <a:ln>
              <a:noFill/>
            </a:ln>
          </p:spPr>
          <p:txBody>
            <a:bodyPr rot="0" spcFirstLastPara="0" vertOverflow="overflow" horzOverflow="overflow" vert="horz" wrap="square" lIns="91440" tIns="91440" rIns="91440" bIns="91440" numCol="1" spcCol="0" rtlCol="0" fromWordArt="0" anchor="t" anchorCtr="0" forceAA="0" compatLnSpc="1">
              <a:prstTxWarp prst="textNoShape">
                <a:avLst/>
              </a:prstTxWarp>
              <a:noAutofit/>
            </a:bodyPr>
            <a:lstStyle/>
            <a:p>
              <a:pPr algn="ctr">
                <a:lnSpc>
                  <a:spcPct val="95000"/>
                </a:lnSpc>
              </a:pPr>
              <a:endParaRPr lang="en-US" sz="1200" dirty="0"/>
            </a:p>
          </p:txBody>
        </p:sp>
        <p:sp>
          <p:nvSpPr>
            <p:cNvPr id="144" name="Rectangle 143">
              <a:extLst>
                <a:ext uri="{FF2B5EF4-FFF2-40B4-BE49-F238E27FC236}">
                  <a16:creationId xmlns:a16="http://schemas.microsoft.com/office/drawing/2014/main" xmlns="" id="{DAC1B84A-36F3-AB40-9926-3740216C24E2}"/>
                </a:ext>
              </a:extLst>
            </p:cNvPr>
            <p:cNvSpPr/>
            <p:nvPr/>
          </p:nvSpPr>
          <p:spPr>
            <a:xfrm>
              <a:off x="4069087" y="2755244"/>
              <a:ext cx="340595" cy="405237"/>
            </a:xfrm>
            <a:prstGeom prst="rect">
              <a:avLst/>
            </a:prstGeom>
            <a:grpFill/>
            <a:ln>
              <a:noFill/>
            </a:ln>
          </p:spPr>
          <p:txBody>
            <a:bodyPr rot="0" spcFirstLastPara="0" vertOverflow="overflow" horzOverflow="overflow" vert="horz" wrap="square" lIns="91440" tIns="91440" rIns="91440" bIns="91440" numCol="1" spcCol="0" rtlCol="0" fromWordArt="0" anchor="t" anchorCtr="0" forceAA="0" compatLnSpc="1">
              <a:prstTxWarp prst="textNoShape">
                <a:avLst/>
              </a:prstTxWarp>
              <a:noAutofit/>
            </a:bodyPr>
            <a:lstStyle/>
            <a:p>
              <a:pPr algn="ctr">
                <a:lnSpc>
                  <a:spcPct val="95000"/>
                </a:lnSpc>
              </a:pPr>
              <a:endParaRPr lang="en-US" dirty="0"/>
            </a:p>
          </p:txBody>
        </p:sp>
        <p:sp>
          <p:nvSpPr>
            <p:cNvPr id="136" name="Rectangle 135">
              <a:extLst>
                <a:ext uri="{FF2B5EF4-FFF2-40B4-BE49-F238E27FC236}">
                  <a16:creationId xmlns:a16="http://schemas.microsoft.com/office/drawing/2014/main" xmlns="" id="{15665AA5-772D-D54E-9EFF-0F17CB58B2F5}"/>
                </a:ext>
              </a:extLst>
            </p:cNvPr>
            <p:cNvSpPr/>
            <p:nvPr/>
          </p:nvSpPr>
          <p:spPr>
            <a:xfrm>
              <a:off x="4069087" y="3209723"/>
              <a:ext cx="340595" cy="405237"/>
            </a:xfrm>
            <a:prstGeom prst="rect">
              <a:avLst/>
            </a:prstGeom>
            <a:grpFill/>
            <a:ln>
              <a:noFill/>
            </a:ln>
          </p:spPr>
          <p:txBody>
            <a:bodyPr rot="0" spcFirstLastPara="0" vertOverflow="overflow" horzOverflow="overflow" vert="horz" wrap="square" lIns="91440" tIns="91440" rIns="91440" bIns="91440" numCol="1" spcCol="0" rtlCol="0" fromWordArt="0" anchor="t" anchorCtr="0" forceAA="0" compatLnSpc="1">
              <a:prstTxWarp prst="textNoShape">
                <a:avLst/>
              </a:prstTxWarp>
              <a:noAutofit/>
            </a:bodyPr>
            <a:lstStyle/>
            <a:p>
              <a:pPr algn="ctr">
                <a:lnSpc>
                  <a:spcPct val="95000"/>
                </a:lnSpc>
              </a:pPr>
              <a:endParaRPr lang="en-US" dirty="0"/>
            </a:p>
          </p:txBody>
        </p:sp>
        <p:sp>
          <p:nvSpPr>
            <p:cNvPr id="137" name="Rectangle 136">
              <a:extLst>
                <a:ext uri="{FF2B5EF4-FFF2-40B4-BE49-F238E27FC236}">
                  <a16:creationId xmlns:a16="http://schemas.microsoft.com/office/drawing/2014/main" xmlns="" id="{8029999E-2EE8-E946-A672-719FABE24E80}"/>
                </a:ext>
              </a:extLst>
            </p:cNvPr>
            <p:cNvSpPr/>
            <p:nvPr/>
          </p:nvSpPr>
          <p:spPr>
            <a:xfrm>
              <a:off x="4069087" y="3664202"/>
              <a:ext cx="340595" cy="405237"/>
            </a:xfrm>
            <a:prstGeom prst="rect">
              <a:avLst/>
            </a:prstGeom>
            <a:grpFill/>
            <a:ln>
              <a:noFill/>
            </a:ln>
          </p:spPr>
          <p:txBody>
            <a:bodyPr rot="0" spcFirstLastPara="0" vertOverflow="overflow" horzOverflow="overflow" vert="horz" wrap="square" lIns="91440" tIns="91440" rIns="91440" bIns="91440" numCol="1" spcCol="0" rtlCol="0" fromWordArt="0" anchor="t" anchorCtr="0" forceAA="0" compatLnSpc="1">
              <a:prstTxWarp prst="textNoShape">
                <a:avLst/>
              </a:prstTxWarp>
              <a:noAutofit/>
            </a:bodyPr>
            <a:lstStyle/>
            <a:p>
              <a:pPr algn="ctr">
                <a:lnSpc>
                  <a:spcPct val="95000"/>
                </a:lnSpc>
              </a:pPr>
              <a:endParaRPr lang="en-US" dirty="0"/>
            </a:p>
          </p:txBody>
        </p:sp>
      </p:grpSp>
      <p:sp>
        <p:nvSpPr>
          <p:cNvPr id="145" name="TextBox 144">
            <a:extLst>
              <a:ext uri="{FF2B5EF4-FFF2-40B4-BE49-F238E27FC236}">
                <a16:creationId xmlns:a16="http://schemas.microsoft.com/office/drawing/2014/main" xmlns="" id="{F3152F9F-8923-B74D-889C-4F19ED6B6F8A}"/>
              </a:ext>
            </a:extLst>
          </p:cNvPr>
          <p:cNvSpPr txBox="1"/>
          <p:nvPr/>
        </p:nvSpPr>
        <p:spPr>
          <a:xfrm>
            <a:off x="5643263" y="1175766"/>
            <a:ext cx="3159887" cy="307777"/>
          </a:xfrm>
          <a:prstGeom prst="rect">
            <a:avLst/>
          </a:prstGeom>
          <a:noFill/>
        </p:spPr>
        <p:txBody>
          <a:bodyPr wrap="square" rtlCol="0">
            <a:spAutoFit/>
          </a:bodyPr>
          <a:lstStyle/>
          <a:p>
            <a:r>
              <a:rPr lang="en-US" sz="1400" b="1" dirty="0">
                <a:solidFill>
                  <a:schemeClr val="tx1">
                    <a:lumMod val="50000"/>
                  </a:schemeClr>
                </a:solidFill>
              </a:rPr>
              <a:t>Data</a:t>
            </a:r>
            <a:r>
              <a:rPr lang="en-US" sz="1400" dirty="0">
                <a:solidFill>
                  <a:schemeClr val="tx1">
                    <a:lumMod val="50000"/>
                  </a:schemeClr>
                </a:solidFill>
              </a:rPr>
              <a:t> Classification &amp; Accountability</a:t>
            </a:r>
          </a:p>
        </p:txBody>
      </p:sp>
      <p:sp>
        <p:nvSpPr>
          <p:cNvPr id="128" name="Right Triangle 127">
            <a:extLst>
              <a:ext uri="{FF2B5EF4-FFF2-40B4-BE49-F238E27FC236}">
                <a16:creationId xmlns:a16="http://schemas.microsoft.com/office/drawing/2014/main" xmlns="" id="{B57070E4-012E-6945-92DD-CA7474CE8556}"/>
              </a:ext>
            </a:extLst>
          </p:cNvPr>
          <p:cNvSpPr/>
          <p:nvPr/>
        </p:nvSpPr>
        <p:spPr>
          <a:xfrm rot="16200000">
            <a:off x="5240993" y="1626307"/>
            <a:ext cx="406307" cy="345360"/>
          </a:xfrm>
          <a:prstGeom prst="rtTriangle">
            <a:avLst/>
          </a:prstGeom>
          <a:solidFill>
            <a:schemeClr val="tx1">
              <a:lumMod val="60000"/>
              <a:lumOff val="40000"/>
            </a:schemeClr>
          </a:soli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dirty="0">
              <a:solidFill>
                <a:schemeClr val="tx1"/>
              </a:solidFill>
            </a:endParaRPr>
          </a:p>
        </p:txBody>
      </p:sp>
      <p:sp>
        <p:nvSpPr>
          <p:cNvPr id="146" name="TextBox 145">
            <a:extLst>
              <a:ext uri="{FF2B5EF4-FFF2-40B4-BE49-F238E27FC236}">
                <a16:creationId xmlns:a16="http://schemas.microsoft.com/office/drawing/2014/main" xmlns="" id="{484465AA-8619-1544-9C37-55E1FD10AE68}"/>
              </a:ext>
            </a:extLst>
          </p:cNvPr>
          <p:cNvSpPr txBox="1"/>
          <p:nvPr/>
        </p:nvSpPr>
        <p:spPr>
          <a:xfrm>
            <a:off x="5643264" y="1630245"/>
            <a:ext cx="2731687" cy="307777"/>
          </a:xfrm>
          <a:prstGeom prst="rect">
            <a:avLst/>
          </a:prstGeom>
          <a:noFill/>
        </p:spPr>
        <p:txBody>
          <a:bodyPr wrap="square" rtlCol="0">
            <a:spAutoFit/>
          </a:bodyPr>
          <a:lstStyle/>
          <a:p>
            <a:r>
              <a:rPr lang="en-US" sz="1400" dirty="0">
                <a:solidFill>
                  <a:schemeClr val="tx1">
                    <a:lumMod val="50000"/>
                  </a:schemeClr>
                </a:solidFill>
              </a:rPr>
              <a:t>Client &amp; </a:t>
            </a:r>
            <a:r>
              <a:rPr lang="en-US" sz="1400" b="1" dirty="0">
                <a:solidFill>
                  <a:schemeClr val="tx1">
                    <a:lumMod val="50000"/>
                  </a:schemeClr>
                </a:solidFill>
              </a:rPr>
              <a:t>End-Point </a:t>
            </a:r>
            <a:r>
              <a:rPr lang="en-US" sz="1400" dirty="0">
                <a:solidFill>
                  <a:schemeClr val="tx1">
                    <a:lumMod val="50000"/>
                  </a:schemeClr>
                </a:solidFill>
              </a:rPr>
              <a:t>Protection</a:t>
            </a:r>
          </a:p>
        </p:txBody>
      </p:sp>
      <p:sp>
        <p:nvSpPr>
          <p:cNvPr id="127" name="Right Triangle 126">
            <a:extLst>
              <a:ext uri="{FF2B5EF4-FFF2-40B4-BE49-F238E27FC236}">
                <a16:creationId xmlns:a16="http://schemas.microsoft.com/office/drawing/2014/main" xmlns="" id="{403ED063-5D4F-814C-8E9E-4B2D4C9BC63D}"/>
              </a:ext>
            </a:extLst>
          </p:cNvPr>
          <p:cNvSpPr/>
          <p:nvPr/>
        </p:nvSpPr>
        <p:spPr>
          <a:xfrm rot="16200000">
            <a:off x="5242275" y="2082068"/>
            <a:ext cx="403743" cy="345360"/>
          </a:xfrm>
          <a:prstGeom prst="rtTriangle">
            <a:avLst/>
          </a:prstGeom>
          <a:solidFill>
            <a:schemeClr val="tx1">
              <a:lumMod val="60000"/>
              <a:lumOff val="40000"/>
            </a:schemeClr>
          </a:soli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dirty="0">
              <a:solidFill>
                <a:schemeClr val="tx1"/>
              </a:solidFill>
            </a:endParaRPr>
          </a:p>
        </p:txBody>
      </p:sp>
      <p:sp>
        <p:nvSpPr>
          <p:cNvPr id="130" name="Right Triangle 129">
            <a:extLst>
              <a:ext uri="{FF2B5EF4-FFF2-40B4-BE49-F238E27FC236}">
                <a16:creationId xmlns:a16="http://schemas.microsoft.com/office/drawing/2014/main" xmlns="" id="{42A28CE6-0149-F84B-A21E-1D5D65411F4E}"/>
              </a:ext>
            </a:extLst>
          </p:cNvPr>
          <p:cNvSpPr/>
          <p:nvPr/>
        </p:nvSpPr>
        <p:spPr>
          <a:xfrm rot="16200000">
            <a:off x="4650965" y="2087539"/>
            <a:ext cx="405237" cy="346500"/>
          </a:xfrm>
          <a:prstGeom prst="rtTriangle">
            <a:avLst/>
          </a:prstGeom>
          <a:solidFill>
            <a:schemeClr val="tx1">
              <a:lumMod val="60000"/>
              <a:lumOff val="40000"/>
            </a:schemeClr>
          </a:soli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dirty="0">
              <a:solidFill>
                <a:schemeClr val="tx1"/>
              </a:solidFill>
            </a:endParaRPr>
          </a:p>
        </p:txBody>
      </p:sp>
      <p:sp>
        <p:nvSpPr>
          <p:cNvPr id="147" name="TextBox 146">
            <a:extLst>
              <a:ext uri="{FF2B5EF4-FFF2-40B4-BE49-F238E27FC236}">
                <a16:creationId xmlns:a16="http://schemas.microsoft.com/office/drawing/2014/main" xmlns="" id="{71E2D663-9569-3545-B16D-30BE47019F45}"/>
              </a:ext>
            </a:extLst>
          </p:cNvPr>
          <p:cNvSpPr txBox="1"/>
          <p:nvPr/>
        </p:nvSpPr>
        <p:spPr>
          <a:xfrm>
            <a:off x="5643264" y="2084724"/>
            <a:ext cx="2866915" cy="307777"/>
          </a:xfrm>
          <a:prstGeom prst="rect">
            <a:avLst/>
          </a:prstGeom>
          <a:noFill/>
        </p:spPr>
        <p:txBody>
          <a:bodyPr wrap="square" rtlCol="0">
            <a:spAutoFit/>
          </a:bodyPr>
          <a:lstStyle/>
          <a:p>
            <a:r>
              <a:rPr lang="en-US" sz="1400" b="1" dirty="0">
                <a:solidFill>
                  <a:schemeClr val="tx1">
                    <a:lumMod val="50000"/>
                  </a:schemeClr>
                </a:solidFill>
              </a:rPr>
              <a:t>Identity</a:t>
            </a:r>
            <a:r>
              <a:rPr lang="en-US" sz="1400" dirty="0">
                <a:solidFill>
                  <a:schemeClr val="tx1">
                    <a:lumMod val="50000"/>
                  </a:schemeClr>
                </a:solidFill>
              </a:rPr>
              <a:t> &amp; Access Management</a:t>
            </a:r>
          </a:p>
        </p:txBody>
      </p:sp>
      <p:sp>
        <p:nvSpPr>
          <p:cNvPr id="94" name="Rectangle 93">
            <a:extLst>
              <a:ext uri="{FF2B5EF4-FFF2-40B4-BE49-F238E27FC236}">
                <a16:creationId xmlns:a16="http://schemas.microsoft.com/office/drawing/2014/main" xmlns="" id="{451BD6CE-5913-624B-9116-15EC34A2FC4A}"/>
              </a:ext>
            </a:extLst>
          </p:cNvPr>
          <p:cNvSpPr/>
          <p:nvPr/>
        </p:nvSpPr>
        <p:spPr>
          <a:xfrm>
            <a:off x="5275557" y="2505460"/>
            <a:ext cx="341270" cy="406040"/>
          </a:xfrm>
          <a:prstGeom prst="rect">
            <a:avLst/>
          </a:prstGeom>
          <a:solidFill>
            <a:schemeClr val="tx1">
              <a:lumMod val="60000"/>
              <a:lumOff val="40000"/>
            </a:schemeClr>
          </a:solidFill>
          <a:ln>
            <a:noFill/>
          </a:ln>
        </p:spPr>
        <p:txBody>
          <a:bodyPr rot="0" spcFirstLastPara="0" vertOverflow="overflow" horzOverflow="overflow" vert="horz" wrap="square" lIns="91440" tIns="91440" rIns="91440" bIns="91440" numCol="1" spcCol="0" rtlCol="0" fromWordArt="0" anchor="t" anchorCtr="0" forceAA="0" compatLnSpc="1">
            <a:prstTxWarp prst="textNoShape">
              <a:avLst/>
            </a:prstTxWarp>
            <a:noAutofit/>
          </a:bodyPr>
          <a:lstStyle/>
          <a:p>
            <a:pPr algn="ctr">
              <a:lnSpc>
                <a:spcPct val="95000"/>
              </a:lnSpc>
            </a:pPr>
            <a:endParaRPr lang="en-US" sz="1200" dirty="0"/>
          </a:p>
        </p:txBody>
      </p:sp>
      <p:sp>
        <p:nvSpPr>
          <p:cNvPr id="129" name="Right Triangle 128">
            <a:extLst>
              <a:ext uri="{FF2B5EF4-FFF2-40B4-BE49-F238E27FC236}">
                <a16:creationId xmlns:a16="http://schemas.microsoft.com/office/drawing/2014/main" xmlns="" id="{863741A2-2231-6F46-9154-6F5B5B3870B9}"/>
              </a:ext>
            </a:extLst>
          </p:cNvPr>
          <p:cNvSpPr/>
          <p:nvPr/>
        </p:nvSpPr>
        <p:spPr>
          <a:xfrm rot="16200000">
            <a:off x="4654359" y="2538624"/>
            <a:ext cx="398449" cy="346500"/>
          </a:xfrm>
          <a:prstGeom prst="rtTriangle">
            <a:avLst/>
          </a:prstGeom>
          <a:solidFill>
            <a:schemeClr val="tx1">
              <a:lumMod val="60000"/>
              <a:lumOff val="40000"/>
            </a:schemeClr>
          </a:soli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dirty="0">
              <a:solidFill>
                <a:schemeClr val="tx1"/>
              </a:solidFill>
            </a:endParaRPr>
          </a:p>
        </p:txBody>
      </p:sp>
      <p:sp>
        <p:nvSpPr>
          <p:cNvPr id="148" name="TextBox 147">
            <a:extLst>
              <a:ext uri="{FF2B5EF4-FFF2-40B4-BE49-F238E27FC236}">
                <a16:creationId xmlns:a16="http://schemas.microsoft.com/office/drawing/2014/main" xmlns="" id="{7E77D444-D481-2F46-8F0B-1B7206B9822E}"/>
              </a:ext>
            </a:extLst>
          </p:cNvPr>
          <p:cNvSpPr txBox="1"/>
          <p:nvPr/>
        </p:nvSpPr>
        <p:spPr>
          <a:xfrm>
            <a:off x="5622012" y="2539203"/>
            <a:ext cx="2637029" cy="307777"/>
          </a:xfrm>
          <a:prstGeom prst="rect">
            <a:avLst/>
          </a:prstGeom>
          <a:noFill/>
        </p:spPr>
        <p:txBody>
          <a:bodyPr wrap="square" rtlCol="0">
            <a:spAutoFit/>
          </a:bodyPr>
          <a:lstStyle/>
          <a:p>
            <a:r>
              <a:rPr lang="en-US" sz="1400" b="1" dirty="0">
                <a:solidFill>
                  <a:schemeClr val="tx1">
                    <a:lumMod val="50000"/>
                  </a:schemeClr>
                </a:solidFill>
              </a:rPr>
              <a:t>Application</a:t>
            </a:r>
            <a:r>
              <a:rPr lang="en-US" sz="1400" dirty="0">
                <a:solidFill>
                  <a:schemeClr val="tx1">
                    <a:lumMod val="50000"/>
                  </a:schemeClr>
                </a:solidFill>
              </a:rPr>
              <a:t> Level Controls</a:t>
            </a:r>
          </a:p>
        </p:txBody>
      </p:sp>
      <p:sp>
        <p:nvSpPr>
          <p:cNvPr id="93" name="Rectangle 92">
            <a:extLst>
              <a:ext uri="{FF2B5EF4-FFF2-40B4-BE49-F238E27FC236}">
                <a16:creationId xmlns:a16="http://schemas.microsoft.com/office/drawing/2014/main" xmlns="" id="{3CCE4E1E-C29A-3E46-809A-558C62AB19EE}"/>
              </a:ext>
            </a:extLst>
          </p:cNvPr>
          <p:cNvSpPr/>
          <p:nvPr/>
        </p:nvSpPr>
        <p:spPr>
          <a:xfrm>
            <a:off x="5275557" y="2959939"/>
            <a:ext cx="341270" cy="406040"/>
          </a:xfrm>
          <a:prstGeom prst="rect">
            <a:avLst/>
          </a:prstGeom>
          <a:solidFill>
            <a:schemeClr val="tx1">
              <a:lumMod val="60000"/>
              <a:lumOff val="40000"/>
            </a:schemeClr>
          </a:solidFill>
          <a:ln>
            <a:noFill/>
          </a:ln>
        </p:spPr>
        <p:txBody>
          <a:bodyPr rot="0" spcFirstLastPara="0" vertOverflow="overflow" horzOverflow="overflow" vert="horz" wrap="square" lIns="91440" tIns="91440" rIns="91440" bIns="91440" numCol="1" spcCol="0" rtlCol="0" fromWordArt="0" anchor="t" anchorCtr="0" forceAA="0" compatLnSpc="1">
            <a:prstTxWarp prst="textNoShape">
              <a:avLst/>
            </a:prstTxWarp>
            <a:noAutofit/>
          </a:bodyPr>
          <a:lstStyle/>
          <a:p>
            <a:pPr algn="ctr">
              <a:lnSpc>
                <a:spcPct val="95000"/>
              </a:lnSpc>
            </a:pPr>
            <a:endParaRPr lang="en-US" sz="1200" dirty="0"/>
          </a:p>
        </p:txBody>
      </p:sp>
      <p:sp>
        <p:nvSpPr>
          <p:cNvPr id="132" name="Rectangle 131">
            <a:extLst>
              <a:ext uri="{FF2B5EF4-FFF2-40B4-BE49-F238E27FC236}">
                <a16:creationId xmlns:a16="http://schemas.microsoft.com/office/drawing/2014/main" xmlns="" id="{1AF60EB0-3413-8F46-878A-175AA8242229}"/>
              </a:ext>
            </a:extLst>
          </p:cNvPr>
          <p:cNvSpPr/>
          <p:nvPr/>
        </p:nvSpPr>
        <p:spPr>
          <a:xfrm>
            <a:off x="4684438" y="2959270"/>
            <a:ext cx="342396" cy="407379"/>
          </a:xfrm>
          <a:prstGeom prst="rect">
            <a:avLst/>
          </a:prstGeom>
          <a:solidFill>
            <a:schemeClr val="tx1">
              <a:lumMod val="60000"/>
              <a:lumOff val="40000"/>
            </a:schemeClr>
          </a:solidFill>
          <a:ln>
            <a:noFill/>
          </a:ln>
        </p:spPr>
        <p:txBody>
          <a:bodyPr rot="0" spcFirstLastPara="0" vertOverflow="overflow" horzOverflow="overflow" vert="horz" wrap="square" lIns="91440" tIns="91440" rIns="91440" bIns="91440" numCol="1" spcCol="0" rtlCol="0" fromWordArt="0" anchor="t" anchorCtr="0" forceAA="0" compatLnSpc="1">
            <a:prstTxWarp prst="textNoShape">
              <a:avLst/>
            </a:prstTxWarp>
            <a:noAutofit/>
          </a:bodyPr>
          <a:lstStyle/>
          <a:p>
            <a:pPr algn="ctr">
              <a:lnSpc>
                <a:spcPct val="95000"/>
              </a:lnSpc>
            </a:pPr>
            <a:endParaRPr lang="en-US" sz="1200" dirty="0"/>
          </a:p>
        </p:txBody>
      </p:sp>
      <p:sp>
        <p:nvSpPr>
          <p:cNvPr id="139" name="Right Triangle 138">
            <a:extLst>
              <a:ext uri="{FF2B5EF4-FFF2-40B4-BE49-F238E27FC236}">
                <a16:creationId xmlns:a16="http://schemas.microsoft.com/office/drawing/2014/main" xmlns="" id="{DF469C77-B041-2943-ADCB-DD2292B0CF5A}"/>
              </a:ext>
            </a:extLst>
          </p:cNvPr>
          <p:cNvSpPr/>
          <p:nvPr/>
        </p:nvSpPr>
        <p:spPr>
          <a:xfrm rot="16200000">
            <a:off x="4050622" y="2998439"/>
            <a:ext cx="405236" cy="344677"/>
          </a:xfrm>
          <a:prstGeom prst="rtTriangle">
            <a:avLst/>
          </a:prstGeom>
          <a:solidFill>
            <a:schemeClr val="tx1">
              <a:lumMod val="60000"/>
              <a:lumOff val="40000"/>
            </a:schemeClr>
          </a:soli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dirty="0">
              <a:solidFill>
                <a:schemeClr val="tx1"/>
              </a:solidFill>
            </a:endParaRPr>
          </a:p>
        </p:txBody>
      </p:sp>
      <p:sp>
        <p:nvSpPr>
          <p:cNvPr id="149" name="TextBox 148">
            <a:extLst>
              <a:ext uri="{FF2B5EF4-FFF2-40B4-BE49-F238E27FC236}">
                <a16:creationId xmlns:a16="http://schemas.microsoft.com/office/drawing/2014/main" xmlns="" id="{A3AA1933-A263-D847-B7D4-6758E5F5AF36}"/>
              </a:ext>
            </a:extLst>
          </p:cNvPr>
          <p:cNvSpPr txBox="1"/>
          <p:nvPr/>
        </p:nvSpPr>
        <p:spPr>
          <a:xfrm>
            <a:off x="5643264" y="2993682"/>
            <a:ext cx="1862363" cy="307777"/>
          </a:xfrm>
          <a:prstGeom prst="rect">
            <a:avLst/>
          </a:prstGeom>
          <a:noFill/>
        </p:spPr>
        <p:txBody>
          <a:bodyPr wrap="square" rtlCol="0">
            <a:spAutoFit/>
          </a:bodyPr>
          <a:lstStyle/>
          <a:p>
            <a:r>
              <a:rPr lang="en-US" sz="1400" b="1" dirty="0">
                <a:solidFill>
                  <a:schemeClr val="tx1">
                    <a:lumMod val="50000"/>
                  </a:schemeClr>
                </a:solidFill>
              </a:rPr>
              <a:t>Network</a:t>
            </a:r>
            <a:r>
              <a:rPr lang="en-US" sz="1400" dirty="0">
                <a:solidFill>
                  <a:schemeClr val="tx1">
                    <a:lumMod val="50000"/>
                  </a:schemeClr>
                </a:solidFill>
              </a:rPr>
              <a:t> Control</a:t>
            </a:r>
          </a:p>
        </p:txBody>
      </p:sp>
      <p:sp>
        <p:nvSpPr>
          <p:cNvPr id="92" name="Rectangle 91">
            <a:extLst>
              <a:ext uri="{FF2B5EF4-FFF2-40B4-BE49-F238E27FC236}">
                <a16:creationId xmlns:a16="http://schemas.microsoft.com/office/drawing/2014/main" xmlns="" id="{363C9A36-0C9A-8F44-A50D-4AB4404CB777}"/>
              </a:ext>
            </a:extLst>
          </p:cNvPr>
          <p:cNvSpPr/>
          <p:nvPr/>
        </p:nvSpPr>
        <p:spPr>
          <a:xfrm>
            <a:off x="5275557" y="3414418"/>
            <a:ext cx="341270" cy="406040"/>
          </a:xfrm>
          <a:prstGeom prst="rect">
            <a:avLst/>
          </a:prstGeom>
          <a:solidFill>
            <a:schemeClr val="tx1">
              <a:lumMod val="60000"/>
              <a:lumOff val="40000"/>
            </a:schemeClr>
          </a:solidFill>
          <a:ln>
            <a:noFill/>
          </a:ln>
        </p:spPr>
        <p:txBody>
          <a:bodyPr rot="0" spcFirstLastPara="0" vertOverflow="overflow" horzOverflow="overflow" vert="horz" wrap="square" lIns="91440" tIns="91440" rIns="91440" bIns="91440" numCol="1" spcCol="0" rtlCol="0" fromWordArt="0" anchor="t" anchorCtr="0" forceAA="0" compatLnSpc="1">
            <a:prstTxWarp prst="textNoShape">
              <a:avLst/>
            </a:prstTxWarp>
            <a:noAutofit/>
          </a:bodyPr>
          <a:lstStyle/>
          <a:p>
            <a:pPr algn="ctr">
              <a:lnSpc>
                <a:spcPct val="95000"/>
              </a:lnSpc>
            </a:pPr>
            <a:endParaRPr lang="en-US" sz="1200" dirty="0"/>
          </a:p>
        </p:txBody>
      </p:sp>
      <p:sp>
        <p:nvSpPr>
          <p:cNvPr id="131" name="Rectangle 130">
            <a:extLst>
              <a:ext uri="{FF2B5EF4-FFF2-40B4-BE49-F238E27FC236}">
                <a16:creationId xmlns:a16="http://schemas.microsoft.com/office/drawing/2014/main" xmlns="" id="{00E1B3A7-38C6-0245-BE4A-48FBC6D338D5}"/>
              </a:ext>
            </a:extLst>
          </p:cNvPr>
          <p:cNvSpPr/>
          <p:nvPr/>
        </p:nvSpPr>
        <p:spPr>
          <a:xfrm>
            <a:off x="4684438" y="3413749"/>
            <a:ext cx="342396" cy="407379"/>
          </a:xfrm>
          <a:prstGeom prst="rect">
            <a:avLst/>
          </a:prstGeom>
          <a:solidFill>
            <a:schemeClr val="tx1">
              <a:lumMod val="60000"/>
              <a:lumOff val="40000"/>
            </a:schemeClr>
          </a:solidFill>
          <a:ln>
            <a:noFill/>
          </a:ln>
        </p:spPr>
        <p:txBody>
          <a:bodyPr rot="0" spcFirstLastPara="0" vertOverflow="overflow" horzOverflow="overflow" vert="horz" wrap="square" lIns="91440" tIns="91440" rIns="91440" bIns="91440" numCol="1" spcCol="0" rtlCol="0" fromWordArt="0" anchor="t" anchorCtr="0" forceAA="0" compatLnSpc="1">
            <a:prstTxWarp prst="textNoShape">
              <a:avLst/>
            </a:prstTxWarp>
            <a:noAutofit/>
          </a:bodyPr>
          <a:lstStyle/>
          <a:p>
            <a:pPr algn="ctr">
              <a:lnSpc>
                <a:spcPct val="95000"/>
              </a:lnSpc>
            </a:pPr>
            <a:endParaRPr lang="en-US" sz="1200" dirty="0"/>
          </a:p>
        </p:txBody>
      </p:sp>
      <p:sp>
        <p:nvSpPr>
          <p:cNvPr id="138" name="Right Triangle 137">
            <a:extLst>
              <a:ext uri="{FF2B5EF4-FFF2-40B4-BE49-F238E27FC236}">
                <a16:creationId xmlns:a16="http://schemas.microsoft.com/office/drawing/2014/main" xmlns="" id="{8BE66EF9-A8C3-C14A-9430-10A8576D5AD0}"/>
              </a:ext>
            </a:extLst>
          </p:cNvPr>
          <p:cNvSpPr/>
          <p:nvPr/>
        </p:nvSpPr>
        <p:spPr>
          <a:xfrm rot="16200000">
            <a:off x="4050622" y="3452918"/>
            <a:ext cx="405236" cy="344677"/>
          </a:xfrm>
          <a:prstGeom prst="rtTriangle">
            <a:avLst/>
          </a:prstGeom>
          <a:solidFill>
            <a:schemeClr val="tx1">
              <a:lumMod val="60000"/>
              <a:lumOff val="40000"/>
            </a:schemeClr>
          </a:soli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dirty="0">
              <a:solidFill>
                <a:schemeClr val="tx1"/>
              </a:solidFill>
            </a:endParaRPr>
          </a:p>
        </p:txBody>
      </p:sp>
      <p:sp>
        <p:nvSpPr>
          <p:cNvPr id="150" name="TextBox 149">
            <a:extLst>
              <a:ext uri="{FF2B5EF4-FFF2-40B4-BE49-F238E27FC236}">
                <a16:creationId xmlns:a16="http://schemas.microsoft.com/office/drawing/2014/main" xmlns="" id="{187120C5-C6CC-5644-97AE-1E9E99C0CBB3}"/>
              </a:ext>
            </a:extLst>
          </p:cNvPr>
          <p:cNvSpPr txBox="1"/>
          <p:nvPr/>
        </p:nvSpPr>
        <p:spPr>
          <a:xfrm>
            <a:off x="5643265" y="3448161"/>
            <a:ext cx="2004030" cy="307777"/>
          </a:xfrm>
          <a:prstGeom prst="rect">
            <a:avLst/>
          </a:prstGeom>
          <a:noFill/>
        </p:spPr>
        <p:txBody>
          <a:bodyPr wrap="square" rtlCol="0">
            <a:spAutoFit/>
          </a:bodyPr>
          <a:lstStyle/>
          <a:p>
            <a:r>
              <a:rPr lang="en-US" sz="1400" b="1" dirty="0">
                <a:solidFill>
                  <a:schemeClr val="tx1">
                    <a:lumMod val="50000"/>
                  </a:schemeClr>
                </a:solidFill>
              </a:rPr>
              <a:t>Host</a:t>
            </a:r>
            <a:r>
              <a:rPr lang="en-US" sz="1400" dirty="0">
                <a:solidFill>
                  <a:schemeClr val="tx1">
                    <a:lumMod val="50000"/>
                  </a:schemeClr>
                </a:solidFill>
              </a:rPr>
              <a:t> Infrastructure</a:t>
            </a:r>
          </a:p>
        </p:txBody>
      </p:sp>
      <p:sp>
        <p:nvSpPr>
          <p:cNvPr id="4" name="Right Triangle 3">
            <a:extLst>
              <a:ext uri="{FF2B5EF4-FFF2-40B4-BE49-F238E27FC236}">
                <a16:creationId xmlns:a16="http://schemas.microsoft.com/office/drawing/2014/main" xmlns="" id="{EAFA5921-7F1A-C34C-BAC2-576890865425}"/>
              </a:ext>
            </a:extLst>
          </p:cNvPr>
          <p:cNvSpPr/>
          <p:nvPr/>
        </p:nvSpPr>
        <p:spPr>
          <a:xfrm rot="16200000">
            <a:off x="5248961" y="3899236"/>
            <a:ext cx="390372" cy="345360"/>
          </a:xfrm>
          <a:prstGeom prst="rtTriangle">
            <a:avLst/>
          </a:prstGeom>
          <a:solidFill>
            <a:schemeClr val="tx1">
              <a:lumMod val="60000"/>
              <a:lumOff val="40000"/>
            </a:schemeClr>
          </a:soli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dirty="0">
              <a:solidFill>
                <a:schemeClr val="tx1"/>
              </a:solidFill>
            </a:endParaRPr>
          </a:p>
        </p:txBody>
      </p:sp>
      <p:sp>
        <p:nvSpPr>
          <p:cNvPr id="69" name="Rectangle 68">
            <a:extLst>
              <a:ext uri="{FF2B5EF4-FFF2-40B4-BE49-F238E27FC236}">
                <a16:creationId xmlns:a16="http://schemas.microsoft.com/office/drawing/2014/main" xmlns="" id="{E7B48CDC-DCE8-274D-BA67-724D6ABB5CDD}"/>
              </a:ext>
            </a:extLst>
          </p:cNvPr>
          <p:cNvSpPr/>
          <p:nvPr/>
        </p:nvSpPr>
        <p:spPr>
          <a:xfrm>
            <a:off x="5275557" y="3868895"/>
            <a:ext cx="341270" cy="406040"/>
          </a:xfrm>
          <a:prstGeom prst="rect">
            <a:avLst/>
          </a:prstGeom>
          <a:solidFill>
            <a:schemeClr val="tx1">
              <a:lumMod val="60000"/>
              <a:lumOff val="40000"/>
            </a:schemeClr>
          </a:solidFill>
          <a:ln>
            <a:noFill/>
          </a:ln>
        </p:spPr>
        <p:txBody>
          <a:bodyPr rot="0" spcFirstLastPara="0" vertOverflow="overflow" horzOverflow="overflow" vert="horz" wrap="square" lIns="91440" tIns="91440" rIns="91440" bIns="91440" numCol="1" spcCol="0" rtlCol="0" fromWordArt="0" anchor="t" anchorCtr="0" forceAA="0" compatLnSpc="1">
            <a:prstTxWarp prst="textNoShape">
              <a:avLst/>
            </a:prstTxWarp>
            <a:noAutofit/>
          </a:bodyPr>
          <a:lstStyle/>
          <a:p>
            <a:pPr algn="ctr">
              <a:lnSpc>
                <a:spcPct val="95000"/>
              </a:lnSpc>
            </a:pPr>
            <a:endParaRPr lang="en-US" sz="1200" dirty="0"/>
          </a:p>
        </p:txBody>
      </p:sp>
      <p:sp>
        <p:nvSpPr>
          <p:cNvPr id="133" name="Rectangle 132">
            <a:extLst>
              <a:ext uri="{FF2B5EF4-FFF2-40B4-BE49-F238E27FC236}">
                <a16:creationId xmlns:a16="http://schemas.microsoft.com/office/drawing/2014/main" xmlns="" id="{377DE75F-E290-8946-ADCE-5FACDDACA0BF}"/>
              </a:ext>
            </a:extLst>
          </p:cNvPr>
          <p:cNvSpPr/>
          <p:nvPr/>
        </p:nvSpPr>
        <p:spPr>
          <a:xfrm>
            <a:off x="4684438" y="3868226"/>
            <a:ext cx="342396" cy="407379"/>
          </a:xfrm>
          <a:prstGeom prst="rect">
            <a:avLst/>
          </a:prstGeom>
          <a:solidFill>
            <a:schemeClr val="tx1">
              <a:lumMod val="60000"/>
              <a:lumOff val="40000"/>
            </a:schemeClr>
          </a:solidFill>
          <a:ln>
            <a:noFill/>
          </a:ln>
        </p:spPr>
        <p:txBody>
          <a:bodyPr rot="0" spcFirstLastPara="0" vertOverflow="overflow" horzOverflow="overflow" vert="horz" wrap="square" lIns="91440" tIns="91440" rIns="91440" bIns="91440" numCol="1" spcCol="0" rtlCol="0" fromWordArt="0" anchor="t" anchorCtr="0" forceAA="0" compatLnSpc="1">
            <a:prstTxWarp prst="textNoShape">
              <a:avLst/>
            </a:prstTxWarp>
            <a:noAutofit/>
          </a:bodyPr>
          <a:lstStyle/>
          <a:p>
            <a:pPr algn="ctr">
              <a:lnSpc>
                <a:spcPct val="95000"/>
              </a:lnSpc>
            </a:pPr>
            <a:endParaRPr lang="en-US" sz="1200" dirty="0"/>
          </a:p>
        </p:txBody>
      </p:sp>
      <p:sp>
        <p:nvSpPr>
          <p:cNvPr id="142" name="Rectangle 141">
            <a:extLst>
              <a:ext uri="{FF2B5EF4-FFF2-40B4-BE49-F238E27FC236}">
                <a16:creationId xmlns:a16="http://schemas.microsoft.com/office/drawing/2014/main" xmlns="" id="{D84B58DD-0984-C645-B2FC-94025F486083}"/>
              </a:ext>
            </a:extLst>
          </p:cNvPr>
          <p:cNvSpPr/>
          <p:nvPr/>
        </p:nvSpPr>
        <p:spPr>
          <a:xfrm>
            <a:off x="4084983" y="3869297"/>
            <a:ext cx="340595" cy="405237"/>
          </a:xfrm>
          <a:prstGeom prst="rect">
            <a:avLst/>
          </a:prstGeom>
          <a:solidFill>
            <a:schemeClr val="tx1">
              <a:lumMod val="60000"/>
              <a:lumOff val="40000"/>
            </a:schemeClr>
          </a:solidFill>
          <a:ln>
            <a:noFill/>
          </a:ln>
        </p:spPr>
        <p:txBody>
          <a:bodyPr rot="0" spcFirstLastPara="0" vertOverflow="overflow" horzOverflow="overflow" vert="horz" wrap="square" lIns="91440" tIns="91440" rIns="91440" bIns="91440" numCol="1" spcCol="0" rtlCol="0" fromWordArt="0" anchor="t" anchorCtr="0" forceAA="0" compatLnSpc="1">
            <a:prstTxWarp prst="textNoShape">
              <a:avLst/>
            </a:prstTxWarp>
            <a:noAutofit/>
          </a:bodyPr>
          <a:lstStyle/>
          <a:p>
            <a:pPr algn="ctr">
              <a:lnSpc>
                <a:spcPct val="95000"/>
              </a:lnSpc>
            </a:pPr>
            <a:endParaRPr lang="en-US" dirty="0"/>
          </a:p>
        </p:txBody>
      </p:sp>
      <p:sp>
        <p:nvSpPr>
          <p:cNvPr id="151" name="TextBox 150">
            <a:extLst>
              <a:ext uri="{FF2B5EF4-FFF2-40B4-BE49-F238E27FC236}">
                <a16:creationId xmlns:a16="http://schemas.microsoft.com/office/drawing/2014/main" xmlns="" id="{48FBC82B-C7DA-904C-ACA6-198FB6A3D2BB}"/>
              </a:ext>
            </a:extLst>
          </p:cNvPr>
          <p:cNvSpPr txBox="1"/>
          <p:nvPr/>
        </p:nvSpPr>
        <p:spPr>
          <a:xfrm>
            <a:off x="5643265" y="3902638"/>
            <a:ext cx="1752892" cy="307777"/>
          </a:xfrm>
          <a:prstGeom prst="rect">
            <a:avLst/>
          </a:prstGeom>
          <a:noFill/>
        </p:spPr>
        <p:txBody>
          <a:bodyPr wrap="square" rtlCol="0">
            <a:spAutoFit/>
          </a:bodyPr>
          <a:lstStyle/>
          <a:p>
            <a:r>
              <a:rPr lang="en-US" sz="1400" dirty="0">
                <a:solidFill>
                  <a:schemeClr val="tx1">
                    <a:lumMod val="50000"/>
                  </a:schemeClr>
                </a:solidFill>
              </a:rPr>
              <a:t>Physical Security</a:t>
            </a:r>
          </a:p>
        </p:txBody>
      </p:sp>
      <p:sp>
        <p:nvSpPr>
          <p:cNvPr id="202" name="TextBox 201">
            <a:extLst>
              <a:ext uri="{FF2B5EF4-FFF2-40B4-BE49-F238E27FC236}">
                <a16:creationId xmlns:a16="http://schemas.microsoft.com/office/drawing/2014/main" xmlns="" id="{0C8A0D74-6E23-D943-BDCF-8C094B6B492E}"/>
              </a:ext>
            </a:extLst>
          </p:cNvPr>
          <p:cNvSpPr txBox="1"/>
          <p:nvPr/>
        </p:nvSpPr>
        <p:spPr>
          <a:xfrm>
            <a:off x="5026835" y="791432"/>
            <a:ext cx="815650" cy="297004"/>
          </a:xfrm>
          <a:prstGeom prst="rect">
            <a:avLst/>
          </a:prstGeom>
          <a:noFill/>
        </p:spPr>
        <p:txBody>
          <a:bodyPr wrap="square" rtlCol="0">
            <a:spAutoFit/>
          </a:bodyPr>
          <a:lstStyle/>
          <a:p>
            <a:pPr algn="ctr">
              <a:lnSpc>
                <a:spcPct val="95000"/>
              </a:lnSpc>
            </a:pPr>
            <a:r>
              <a:rPr lang="en-US" sz="1400" i="1" dirty="0"/>
              <a:t>SaaS</a:t>
            </a:r>
          </a:p>
        </p:txBody>
      </p:sp>
      <p:sp>
        <p:nvSpPr>
          <p:cNvPr id="203" name="TextBox 202">
            <a:extLst>
              <a:ext uri="{FF2B5EF4-FFF2-40B4-BE49-F238E27FC236}">
                <a16:creationId xmlns:a16="http://schemas.microsoft.com/office/drawing/2014/main" xmlns="" id="{925E6117-E95C-DC4E-B7A3-0B7CD4734ACC}"/>
              </a:ext>
            </a:extLst>
          </p:cNvPr>
          <p:cNvSpPr txBox="1"/>
          <p:nvPr/>
        </p:nvSpPr>
        <p:spPr>
          <a:xfrm>
            <a:off x="4454277" y="791432"/>
            <a:ext cx="780536" cy="297004"/>
          </a:xfrm>
          <a:prstGeom prst="rect">
            <a:avLst/>
          </a:prstGeom>
          <a:noFill/>
        </p:spPr>
        <p:txBody>
          <a:bodyPr wrap="square" rtlCol="0">
            <a:spAutoFit/>
          </a:bodyPr>
          <a:lstStyle/>
          <a:p>
            <a:pPr algn="ctr">
              <a:lnSpc>
                <a:spcPct val="95000"/>
              </a:lnSpc>
            </a:pPr>
            <a:r>
              <a:rPr lang="en-US" sz="1400" i="1" dirty="0"/>
              <a:t>PaaS</a:t>
            </a:r>
          </a:p>
        </p:txBody>
      </p:sp>
      <p:sp>
        <p:nvSpPr>
          <p:cNvPr id="204" name="TextBox 203">
            <a:extLst>
              <a:ext uri="{FF2B5EF4-FFF2-40B4-BE49-F238E27FC236}">
                <a16:creationId xmlns:a16="http://schemas.microsoft.com/office/drawing/2014/main" xmlns="" id="{7A11A78F-AFD9-8C4E-B57E-F7A7D3A2579D}"/>
              </a:ext>
            </a:extLst>
          </p:cNvPr>
          <p:cNvSpPr txBox="1"/>
          <p:nvPr/>
        </p:nvSpPr>
        <p:spPr>
          <a:xfrm>
            <a:off x="3907287" y="791432"/>
            <a:ext cx="780536" cy="297004"/>
          </a:xfrm>
          <a:prstGeom prst="rect">
            <a:avLst/>
          </a:prstGeom>
          <a:noFill/>
        </p:spPr>
        <p:txBody>
          <a:bodyPr wrap="square" rtlCol="0">
            <a:spAutoFit/>
          </a:bodyPr>
          <a:lstStyle/>
          <a:p>
            <a:pPr algn="ctr">
              <a:lnSpc>
                <a:spcPct val="95000"/>
              </a:lnSpc>
            </a:pPr>
            <a:r>
              <a:rPr lang="en-US" sz="1400" i="1" dirty="0"/>
              <a:t>IaaS</a:t>
            </a:r>
          </a:p>
        </p:txBody>
      </p:sp>
      <p:sp>
        <p:nvSpPr>
          <p:cNvPr id="15" name="Title 14">
            <a:extLst>
              <a:ext uri="{FF2B5EF4-FFF2-40B4-BE49-F238E27FC236}">
                <a16:creationId xmlns:a16="http://schemas.microsoft.com/office/drawing/2014/main" xmlns="" id="{87D3C430-3A4B-0D4C-9423-33F29E7E102D}"/>
              </a:ext>
            </a:extLst>
          </p:cNvPr>
          <p:cNvSpPr>
            <a:spLocks noGrp="1"/>
          </p:cNvSpPr>
          <p:nvPr>
            <p:ph type="title"/>
          </p:nvPr>
        </p:nvSpPr>
        <p:spPr/>
        <p:txBody>
          <a:bodyPr/>
          <a:lstStyle/>
          <a:p>
            <a:r>
              <a:rPr lang="en-US" dirty="0"/>
              <a:t>The Cloud (First) Enterprise Challenges</a:t>
            </a:r>
          </a:p>
        </p:txBody>
      </p:sp>
      <p:grpSp>
        <p:nvGrpSpPr>
          <p:cNvPr id="28" name="Group 27">
            <a:extLst>
              <a:ext uri="{FF2B5EF4-FFF2-40B4-BE49-F238E27FC236}">
                <a16:creationId xmlns:a16="http://schemas.microsoft.com/office/drawing/2014/main" xmlns="" id="{6E8C2B2A-260D-E249-B906-B3185E97F2CD}"/>
              </a:ext>
            </a:extLst>
          </p:cNvPr>
          <p:cNvGrpSpPr/>
          <p:nvPr/>
        </p:nvGrpSpPr>
        <p:grpSpPr>
          <a:xfrm>
            <a:off x="576794" y="3838127"/>
            <a:ext cx="3315274" cy="276999"/>
            <a:chOff x="509602" y="4466836"/>
            <a:chExt cx="3315274" cy="276999"/>
          </a:xfrm>
        </p:grpSpPr>
        <p:sp>
          <p:nvSpPr>
            <p:cNvPr id="210" name="Rectangle 209">
              <a:extLst>
                <a:ext uri="{FF2B5EF4-FFF2-40B4-BE49-F238E27FC236}">
                  <a16:creationId xmlns:a16="http://schemas.microsoft.com/office/drawing/2014/main" xmlns="" id="{BBBA874C-27FB-1B42-B720-EABFA8DA6561}"/>
                </a:ext>
              </a:extLst>
            </p:cNvPr>
            <p:cNvSpPr/>
            <p:nvPr/>
          </p:nvSpPr>
          <p:spPr>
            <a:xfrm>
              <a:off x="509602" y="4490574"/>
              <a:ext cx="221325" cy="229525"/>
            </a:xfrm>
            <a:prstGeom prst="rect">
              <a:avLst/>
            </a:prstGeom>
            <a:solidFill>
              <a:schemeClr val="tx1">
                <a:lumMod val="60000"/>
                <a:lumOff val="40000"/>
              </a:schemeClr>
            </a:solidFill>
            <a:ln>
              <a:noFill/>
            </a:ln>
          </p:spPr>
          <p:txBody>
            <a:bodyPr rot="0" spcFirstLastPara="0" vertOverflow="overflow" horzOverflow="overflow" vert="horz" wrap="square" lIns="91440" tIns="91440" rIns="91440" bIns="91440" numCol="1" spcCol="0" rtlCol="0" fromWordArt="0" anchor="t" anchorCtr="0" forceAA="0" compatLnSpc="1">
              <a:prstTxWarp prst="textNoShape">
                <a:avLst/>
              </a:prstTxWarp>
              <a:noAutofit/>
            </a:bodyPr>
            <a:lstStyle/>
            <a:p>
              <a:pPr algn="ctr">
                <a:lnSpc>
                  <a:spcPct val="95000"/>
                </a:lnSpc>
              </a:pPr>
              <a:endParaRPr lang="en-US" sz="1600" dirty="0"/>
            </a:p>
          </p:txBody>
        </p:sp>
        <p:sp>
          <p:nvSpPr>
            <p:cNvPr id="211" name="TextBox 210">
              <a:extLst>
                <a:ext uri="{FF2B5EF4-FFF2-40B4-BE49-F238E27FC236}">
                  <a16:creationId xmlns:a16="http://schemas.microsoft.com/office/drawing/2014/main" xmlns="" id="{F9081B05-2376-4343-A4A0-4EB3F700E525}"/>
                </a:ext>
              </a:extLst>
            </p:cNvPr>
            <p:cNvSpPr txBox="1"/>
            <p:nvPr/>
          </p:nvSpPr>
          <p:spPr>
            <a:xfrm>
              <a:off x="730927" y="4466836"/>
              <a:ext cx="3093949" cy="276999"/>
            </a:xfrm>
            <a:prstGeom prst="rect">
              <a:avLst/>
            </a:prstGeom>
            <a:noFill/>
          </p:spPr>
          <p:txBody>
            <a:bodyPr wrap="square" rtlCol="0">
              <a:spAutoFit/>
            </a:bodyPr>
            <a:lstStyle/>
            <a:p>
              <a:r>
                <a:rPr lang="en-US" sz="1200" i="1" dirty="0">
                  <a:solidFill>
                    <a:schemeClr val="tx1">
                      <a:lumMod val="50000"/>
                    </a:schemeClr>
                  </a:solidFill>
                </a:rPr>
                <a:t>Service Provider Responsibility</a:t>
              </a:r>
            </a:p>
          </p:txBody>
        </p:sp>
      </p:grpSp>
      <p:grpSp>
        <p:nvGrpSpPr>
          <p:cNvPr id="27" name="Group 26">
            <a:extLst>
              <a:ext uri="{FF2B5EF4-FFF2-40B4-BE49-F238E27FC236}">
                <a16:creationId xmlns:a16="http://schemas.microsoft.com/office/drawing/2014/main" xmlns="" id="{A76F0816-D4E0-F048-B110-16B2939AF8F3}"/>
              </a:ext>
            </a:extLst>
          </p:cNvPr>
          <p:cNvGrpSpPr/>
          <p:nvPr/>
        </p:nvGrpSpPr>
        <p:grpSpPr>
          <a:xfrm>
            <a:off x="576794" y="3478424"/>
            <a:ext cx="2766851" cy="277514"/>
            <a:chOff x="509602" y="4107133"/>
            <a:chExt cx="2766851" cy="277514"/>
          </a:xfrm>
        </p:grpSpPr>
        <p:sp>
          <p:nvSpPr>
            <p:cNvPr id="209" name="Rectangle 208">
              <a:extLst>
                <a:ext uri="{FF2B5EF4-FFF2-40B4-BE49-F238E27FC236}">
                  <a16:creationId xmlns:a16="http://schemas.microsoft.com/office/drawing/2014/main" xmlns="" id="{70B4CC64-952C-694E-B867-02CD6CF0174A}"/>
                </a:ext>
              </a:extLst>
            </p:cNvPr>
            <p:cNvSpPr/>
            <p:nvPr/>
          </p:nvSpPr>
          <p:spPr>
            <a:xfrm>
              <a:off x="509602" y="4107133"/>
              <a:ext cx="221325" cy="239305"/>
            </a:xfrm>
            <a:prstGeom prst="rect">
              <a:avLst/>
            </a:prstGeom>
            <a:solidFill>
              <a:schemeClr val="accent3"/>
            </a:solidFill>
            <a:ln>
              <a:noFill/>
            </a:ln>
          </p:spPr>
          <p:txBody>
            <a:bodyPr rot="0" spcFirstLastPara="0" vertOverflow="overflow" horzOverflow="overflow" vert="horz" wrap="square" lIns="91440" tIns="91440" rIns="91440" bIns="91440" numCol="1" spcCol="0" rtlCol="0" fromWordArt="0" anchor="t" anchorCtr="0" forceAA="0" compatLnSpc="1">
              <a:prstTxWarp prst="textNoShape">
                <a:avLst/>
              </a:prstTxWarp>
              <a:noAutofit/>
            </a:bodyPr>
            <a:lstStyle/>
            <a:p>
              <a:pPr algn="ctr">
                <a:lnSpc>
                  <a:spcPct val="95000"/>
                </a:lnSpc>
              </a:pPr>
              <a:endParaRPr lang="en-US" sz="1600" dirty="0"/>
            </a:p>
          </p:txBody>
        </p:sp>
        <p:sp>
          <p:nvSpPr>
            <p:cNvPr id="212" name="TextBox 211">
              <a:extLst>
                <a:ext uri="{FF2B5EF4-FFF2-40B4-BE49-F238E27FC236}">
                  <a16:creationId xmlns:a16="http://schemas.microsoft.com/office/drawing/2014/main" xmlns="" id="{3FA0E00C-1A9F-FF43-B5B8-8A9B2A9ACAEF}"/>
                </a:ext>
              </a:extLst>
            </p:cNvPr>
            <p:cNvSpPr txBox="1"/>
            <p:nvPr/>
          </p:nvSpPr>
          <p:spPr>
            <a:xfrm>
              <a:off x="730927" y="4107648"/>
              <a:ext cx="2545526" cy="276999"/>
            </a:xfrm>
            <a:prstGeom prst="rect">
              <a:avLst/>
            </a:prstGeom>
            <a:noFill/>
          </p:spPr>
          <p:txBody>
            <a:bodyPr wrap="square" rtlCol="0">
              <a:spAutoFit/>
            </a:bodyPr>
            <a:lstStyle/>
            <a:p>
              <a:r>
                <a:rPr lang="en-US" sz="1200" i="1" dirty="0">
                  <a:solidFill>
                    <a:schemeClr val="tx1">
                      <a:lumMod val="50000"/>
                    </a:schemeClr>
                  </a:solidFill>
                </a:rPr>
                <a:t>Customer Responsibility</a:t>
              </a:r>
            </a:p>
          </p:txBody>
        </p:sp>
      </p:grpSp>
      <p:grpSp>
        <p:nvGrpSpPr>
          <p:cNvPr id="3" name="Group 2">
            <a:extLst>
              <a:ext uri="{FF2B5EF4-FFF2-40B4-BE49-F238E27FC236}">
                <a16:creationId xmlns:a16="http://schemas.microsoft.com/office/drawing/2014/main" xmlns="" id="{D6AABC56-D6FE-424B-A95D-80DC56FA1958}"/>
              </a:ext>
            </a:extLst>
          </p:cNvPr>
          <p:cNvGrpSpPr/>
          <p:nvPr/>
        </p:nvGrpSpPr>
        <p:grpSpPr>
          <a:xfrm>
            <a:off x="457201" y="1141354"/>
            <a:ext cx="3452898" cy="1679626"/>
            <a:chOff x="337608" y="1390736"/>
            <a:chExt cx="3452898" cy="1679626"/>
          </a:xfrm>
        </p:grpSpPr>
        <p:sp>
          <p:nvSpPr>
            <p:cNvPr id="207" name="Rounded Rectangle 206">
              <a:extLst>
                <a:ext uri="{FF2B5EF4-FFF2-40B4-BE49-F238E27FC236}">
                  <a16:creationId xmlns:a16="http://schemas.microsoft.com/office/drawing/2014/main" xmlns="" id="{F537F7FF-543B-D942-A41B-8537C921FFE2}"/>
                </a:ext>
              </a:extLst>
            </p:cNvPr>
            <p:cNvSpPr/>
            <p:nvPr/>
          </p:nvSpPr>
          <p:spPr>
            <a:xfrm>
              <a:off x="945280" y="1390736"/>
              <a:ext cx="2845226" cy="1679626"/>
            </a:xfrm>
            <a:prstGeom prst="roundRect">
              <a:avLst>
                <a:gd name="adj" fmla="val 0"/>
              </a:avLst>
            </a:prstGeom>
            <a:solidFill>
              <a:schemeClr val="bg1">
                <a:lumMod val="95000"/>
              </a:schemeClr>
            </a:solidFill>
            <a:ln>
              <a:noFill/>
            </a:ln>
          </p:spPr>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r>
                <a:rPr lang="en-US" dirty="0"/>
                <a:t>Customers Are Still Responsible for Security</a:t>
              </a:r>
              <a:endParaRPr lang="en-US" dirty="0">
                <a:solidFill>
                  <a:schemeClr val="tx1">
                    <a:lumMod val="50000"/>
                  </a:schemeClr>
                </a:solidFill>
              </a:endParaRPr>
            </a:p>
          </p:txBody>
        </p:sp>
        <p:sp>
          <p:nvSpPr>
            <p:cNvPr id="52" name="Rectangle 51">
              <a:extLst>
                <a:ext uri="{FF2B5EF4-FFF2-40B4-BE49-F238E27FC236}">
                  <a16:creationId xmlns:a16="http://schemas.microsoft.com/office/drawing/2014/main" xmlns="" id="{CFDB7AD7-CA3E-C34D-9986-BE70A88DFFC4}"/>
                </a:ext>
              </a:extLst>
            </p:cNvPr>
            <p:cNvSpPr/>
            <p:nvPr/>
          </p:nvSpPr>
          <p:spPr>
            <a:xfrm>
              <a:off x="337608" y="1390736"/>
              <a:ext cx="538640" cy="1679626"/>
            </a:xfrm>
            <a:prstGeom prst="rect">
              <a:avLst/>
            </a:prstGeom>
            <a:solidFill>
              <a:srgbClr val="BD2E2B"/>
            </a:solidFill>
            <a:ln>
              <a:noFill/>
            </a:ln>
          </p:spPr>
          <p:txBody>
            <a:bodyPr vert="horz" wrap="square" lIns="91440" tIns="91440" rIns="91440" bIns="91440" numCol="1" rtlCol="0" anchor="ctr" anchorCtr="0" compatLnSpc="1">
              <a:prstTxWarp prst="textNoShape">
                <a:avLst/>
              </a:prstTxWarp>
            </a:bodyPr>
            <a:lstStyle/>
            <a:p>
              <a:pPr algn="ctr">
                <a:lnSpc>
                  <a:spcPct val="95000"/>
                </a:lnSpc>
              </a:pPr>
              <a:r>
                <a:rPr lang="en-US" sz="2400" b="1" dirty="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rPr>
                <a:t>2</a:t>
              </a:r>
            </a:p>
          </p:txBody>
        </p:sp>
      </p:grpSp>
      <p:sp>
        <p:nvSpPr>
          <p:cNvPr id="6" name="Rectangle 5">
            <a:extLst>
              <a:ext uri="{FF2B5EF4-FFF2-40B4-BE49-F238E27FC236}">
                <a16:creationId xmlns:a16="http://schemas.microsoft.com/office/drawing/2014/main" xmlns="" id="{DAD70FC3-6542-B949-A8A2-076CFB416B14}"/>
              </a:ext>
            </a:extLst>
          </p:cNvPr>
          <p:cNvSpPr/>
          <p:nvPr/>
        </p:nvSpPr>
        <p:spPr>
          <a:xfrm>
            <a:off x="3957642" y="4438914"/>
            <a:ext cx="3769686" cy="338554"/>
          </a:xfrm>
          <a:prstGeom prst="rect">
            <a:avLst/>
          </a:prstGeom>
        </p:spPr>
        <p:txBody>
          <a:bodyPr wrap="none">
            <a:spAutoFit/>
          </a:bodyPr>
          <a:lstStyle/>
          <a:p>
            <a:pPr algn="ctr"/>
            <a:r>
              <a:rPr lang="en-US" sz="1600" b="1" dirty="0">
                <a:solidFill>
                  <a:schemeClr val="accent3"/>
                </a:solidFill>
              </a:rPr>
              <a:t>Cloud Shared Responsibility Model </a:t>
            </a:r>
          </a:p>
        </p:txBody>
      </p:sp>
    </p:spTree>
    <p:extLst>
      <p:ext uri="{BB962C8B-B14F-4D97-AF65-F5344CB8AC3E}">
        <p14:creationId xmlns:p14="http://schemas.microsoft.com/office/powerpoint/2010/main" val="19200769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up)">
                                      <p:cBhvr>
                                        <p:cTn id="7" dur="500"/>
                                        <p:tgtEl>
                                          <p:spTgt spid="26"/>
                                        </p:tgtEl>
                                      </p:cBhvr>
                                    </p:animEffect>
                                  </p:childTnLst>
                                </p:cTn>
                              </p:par>
                              <p:par>
                                <p:cTn id="8" presetID="10" presetClass="entr" presetSubtype="0"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fade">
                                      <p:cBhvr>
                                        <p:cTn id="10" dur="500"/>
                                        <p:tgtEl>
                                          <p:spTgt spid="27"/>
                                        </p:tgtEl>
                                      </p:cBhvr>
                                    </p:animEffect>
                                  </p:childTnLst>
                                </p:cTn>
                              </p:par>
                              <p:par>
                                <p:cTn id="11" presetID="42"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580392BC-43DE-CF4A-B256-DEDD642C901E}"/>
              </a:ext>
            </a:extLst>
          </p:cNvPr>
          <p:cNvSpPr>
            <a:spLocks noGrp="1"/>
          </p:cNvSpPr>
          <p:nvPr>
            <p:ph type="title"/>
          </p:nvPr>
        </p:nvSpPr>
        <p:spPr/>
        <p:txBody>
          <a:bodyPr/>
          <a:lstStyle/>
          <a:p>
            <a:r>
              <a:rPr lang="en-US" b="1" dirty="0"/>
              <a:t>4. Advanced Threat Protection</a:t>
            </a:r>
            <a:endParaRPr lang="en-US" dirty="0"/>
          </a:p>
        </p:txBody>
      </p:sp>
      <p:sp>
        <p:nvSpPr>
          <p:cNvPr id="5" name="Text Placeholder 4">
            <a:extLst>
              <a:ext uri="{FF2B5EF4-FFF2-40B4-BE49-F238E27FC236}">
                <a16:creationId xmlns:a16="http://schemas.microsoft.com/office/drawing/2014/main" xmlns="" id="{4C99E480-92E1-A044-85AC-FAB0A0765049}"/>
              </a:ext>
            </a:extLst>
          </p:cNvPr>
          <p:cNvSpPr>
            <a:spLocks noGrp="1"/>
          </p:cNvSpPr>
          <p:nvPr>
            <p:ph type="body" sz="quarter" idx="13"/>
          </p:nvPr>
        </p:nvSpPr>
        <p:spPr/>
        <p:txBody>
          <a:bodyPr/>
          <a:lstStyle/>
          <a:p>
            <a:endParaRPr lang="en-US"/>
          </a:p>
        </p:txBody>
      </p:sp>
      <p:sp>
        <p:nvSpPr>
          <p:cNvPr id="6" name="Text Placeholder 5">
            <a:extLst>
              <a:ext uri="{FF2B5EF4-FFF2-40B4-BE49-F238E27FC236}">
                <a16:creationId xmlns:a16="http://schemas.microsoft.com/office/drawing/2014/main" xmlns="" id="{149D6FB3-534B-C449-B7E2-BE6D882D651F}"/>
              </a:ext>
            </a:extLst>
          </p:cNvPr>
          <p:cNvSpPr>
            <a:spLocks noGrp="1"/>
          </p:cNvSpPr>
          <p:nvPr>
            <p:ph type="body" sz="quarter" idx="14"/>
          </p:nvPr>
        </p:nvSpPr>
        <p:spPr/>
        <p:txBody>
          <a:bodyPr/>
          <a:lstStyle/>
          <a:p>
            <a:r>
              <a:rPr lang="en-US" dirty="0"/>
              <a:t>Detect compromised accounts, insider threats, and malware</a:t>
            </a:r>
          </a:p>
        </p:txBody>
      </p:sp>
      <p:sp>
        <p:nvSpPr>
          <p:cNvPr id="11" name="TextBox 10">
            <a:extLst>
              <a:ext uri="{FF2B5EF4-FFF2-40B4-BE49-F238E27FC236}">
                <a16:creationId xmlns:a16="http://schemas.microsoft.com/office/drawing/2014/main" xmlns="" id="{8D0D14B2-6499-4A4A-8F70-2C6D12E36B4D}"/>
              </a:ext>
            </a:extLst>
          </p:cNvPr>
          <p:cNvSpPr txBox="1"/>
          <p:nvPr/>
        </p:nvSpPr>
        <p:spPr>
          <a:xfrm>
            <a:off x="457200" y="2156252"/>
            <a:ext cx="3108675" cy="830997"/>
          </a:xfrm>
          <a:prstGeom prst="rect">
            <a:avLst/>
          </a:prstGeom>
          <a:noFill/>
        </p:spPr>
        <p:txBody>
          <a:bodyPr wrap="square" rtlCol="0">
            <a:spAutoFit/>
          </a:bodyPr>
          <a:lstStyle/>
          <a:p>
            <a:pPr marL="285750" indent="-285750">
              <a:buClr>
                <a:schemeClr val="bg2"/>
              </a:buClr>
              <a:buFont typeface="Wingdings" pitchFamily="2" charset="2"/>
              <a:buChar char="§"/>
            </a:pPr>
            <a:r>
              <a:rPr lang="en-US" sz="1600" dirty="0">
                <a:ea typeface="DIN Pro Light" charset="0"/>
                <a:cs typeface="DIN Pro Light" charset="0"/>
              </a:rPr>
              <a:t>Leverages machine learning and user and entity behavior analytics (UEBA)</a:t>
            </a:r>
          </a:p>
        </p:txBody>
      </p:sp>
      <p:pic>
        <p:nvPicPr>
          <p:cNvPr id="10" name="Picture 9">
            <a:extLst>
              <a:ext uri="{FF2B5EF4-FFF2-40B4-BE49-F238E27FC236}">
                <a16:creationId xmlns:a16="http://schemas.microsoft.com/office/drawing/2014/main" xmlns="" id="{7DF966DD-51C8-2944-A309-F768C8ED687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85174" y="1180395"/>
            <a:ext cx="4555714" cy="3513079"/>
          </a:xfrm>
          <a:prstGeom prst="rect">
            <a:avLst/>
          </a:prstGeom>
          <a:ln>
            <a:solidFill>
              <a:schemeClr val="tx1">
                <a:lumMod val="20000"/>
                <a:lumOff val="80000"/>
              </a:schemeClr>
            </a:solidFill>
          </a:ln>
        </p:spPr>
      </p:pic>
    </p:spTree>
    <p:extLst>
      <p:ext uri="{BB962C8B-B14F-4D97-AF65-F5344CB8AC3E}">
        <p14:creationId xmlns:p14="http://schemas.microsoft.com/office/powerpoint/2010/main" val="24855382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580392BC-43DE-CF4A-B256-DEDD642C901E}"/>
              </a:ext>
            </a:extLst>
          </p:cNvPr>
          <p:cNvSpPr>
            <a:spLocks noGrp="1"/>
          </p:cNvSpPr>
          <p:nvPr>
            <p:ph type="title"/>
          </p:nvPr>
        </p:nvSpPr>
        <p:spPr/>
        <p:txBody>
          <a:bodyPr/>
          <a:lstStyle/>
          <a:p>
            <a:r>
              <a:rPr lang="en-US" b="1" dirty="0"/>
              <a:t>4. Advanced Threat Protection</a:t>
            </a:r>
            <a:endParaRPr lang="en-US" dirty="0"/>
          </a:p>
        </p:txBody>
      </p:sp>
      <p:sp>
        <p:nvSpPr>
          <p:cNvPr id="5" name="Text Placeholder 4">
            <a:extLst>
              <a:ext uri="{FF2B5EF4-FFF2-40B4-BE49-F238E27FC236}">
                <a16:creationId xmlns:a16="http://schemas.microsoft.com/office/drawing/2014/main" xmlns="" id="{4C99E480-92E1-A044-85AC-FAB0A0765049}"/>
              </a:ext>
            </a:extLst>
          </p:cNvPr>
          <p:cNvSpPr>
            <a:spLocks noGrp="1"/>
          </p:cNvSpPr>
          <p:nvPr>
            <p:ph type="body" sz="quarter" idx="13"/>
          </p:nvPr>
        </p:nvSpPr>
        <p:spPr/>
        <p:txBody>
          <a:bodyPr/>
          <a:lstStyle/>
          <a:p>
            <a:endParaRPr lang="en-US"/>
          </a:p>
        </p:txBody>
      </p:sp>
      <p:sp>
        <p:nvSpPr>
          <p:cNvPr id="6" name="Text Placeholder 5">
            <a:extLst>
              <a:ext uri="{FF2B5EF4-FFF2-40B4-BE49-F238E27FC236}">
                <a16:creationId xmlns:a16="http://schemas.microsoft.com/office/drawing/2014/main" xmlns="" id="{149D6FB3-534B-C449-B7E2-BE6D882D651F}"/>
              </a:ext>
            </a:extLst>
          </p:cNvPr>
          <p:cNvSpPr>
            <a:spLocks noGrp="1"/>
          </p:cNvSpPr>
          <p:nvPr>
            <p:ph type="body" sz="quarter" idx="14"/>
          </p:nvPr>
        </p:nvSpPr>
        <p:spPr/>
        <p:txBody>
          <a:bodyPr/>
          <a:lstStyle/>
          <a:p>
            <a:r>
              <a:rPr lang="en-US" dirty="0"/>
              <a:t>Detect compromised accounts, insider threats, and malware</a:t>
            </a:r>
          </a:p>
        </p:txBody>
      </p:sp>
      <p:sp>
        <p:nvSpPr>
          <p:cNvPr id="11" name="TextBox 10">
            <a:extLst>
              <a:ext uri="{FF2B5EF4-FFF2-40B4-BE49-F238E27FC236}">
                <a16:creationId xmlns:a16="http://schemas.microsoft.com/office/drawing/2014/main" xmlns="" id="{8D0D14B2-6499-4A4A-8F70-2C6D12E36B4D}"/>
              </a:ext>
            </a:extLst>
          </p:cNvPr>
          <p:cNvSpPr txBox="1"/>
          <p:nvPr/>
        </p:nvSpPr>
        <p:spPr>
          <a:xfrm>
            <a:off x="457200" y="1280887"/>
            <a:ext cx="3108675" cy="830997"/>
          </a:xfrm>
          <a:prstGeom prst="rect">
            <a:avLst/>
          </a:prstGeom>
          <a:noFill/>
        </p:spPr>
        <p:txBody>
          <a:bodyPr wrap="square" rtlCol="0">
            <a:spAutoFit/>
          </a:bodyPr>
          <a:lstStyle/>
          <a:p>
            <a:pPr marL="285750" indent="-285750">
              <a:buClr>
                <a:schemeClr val="bg2"/>
              </a:buClr>
              <a:buFont typeface="Wingdings" pitchFamily="2" charset="2"/>
              <a:buChar char="§"/>
            </a:pPr>
            <a:r>
              <a:rPr lang="en-US" sz="1600" dirty="0">
                <a:ea typeface="DIN Pro Light" charset="0"/>
                <a:cs typeface="DIN Pro Light" charset="0"/>
              </a:rPr>
              <a:t>Threat funnel correlates multiple anomalies, minimizing false positives</a:t>
            </a:r>
          </a:p>
        </p:txBody>
      </p:sp>
      <p:pic>
        <p:nvPicPr>
          <p:cNvPr id="10" name="Picture 9">
            <a:extLst>
              <a:ext uri="{FF2B5EF4-FFF2-40B4-BE49-F238E27FC236}">
                <a16:creationId xmlns:a16="http://schemas.microsoft.com/office/drawing/2014/main" xmlns="" id="{7DF966DD-51C8-2944-A309-F768C8ED687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85174" y="1180395"/>
            <a:ext cx="4555714" cy="3513079"/>
          </a:xfrm>
          <a:prstGeom prst="rect">
            <a:avLst/>
          </a:prstGeom>
          <a:ln>
            <a:solidFill>
              <a:schemeClr val="tx1">
                <a:lumMod val="20000"/>
                <a:lumOff val="80000"/>
              </a:schemeClr>
            </a:solidFill>
          </a:ln>
        </p:spPr>
      </p:pic>
      <p:grpSp>
        <p:nvGrpSpPr>
          <p:cNvPr id="2" name="Group 1">
            <a:extLst>
              <a:ext uri="{FF2B5EF4-FFF2-40B4-BE49-F238E27FC236}">
                <a16:creationId xmlns:a16="http://schemas.microsoft.com/office/drawing/2014/main" xmlns="" id="{3C078C65-B407-F94B-B87C-93DD75E3AEF8}"/>
              </a:ext>
            </a:extLst>
          </p:cNvPr>
          <p:cNvGrpSpPr/>
          <p:nvPr/>
        </p:nvGrpSpPr>
        <p:grpSpPr>
          <a:xfrm>
            <a:off x="457200" y="2391148"/>
            <a:ext cx="4086519" cy="1888623"/>
            <a:chOff x="457200" y="2391148"/>
            <a:chExt cx="4086519" cy="1888623"/>
          </a:xfrm>
        </p:grpSpPr>
        <p:sp>
          <p:nvSpPr>
            <p:cNvPr id="9" name="Triangle 8">
              <a:extLst>
                <a:ext uri="{FF2B5EF4-FFF2-40B4-BE49-F238E27FC236}">
                  <a16:creationId xmlns:a16="http://schemas.microsoft.com/office/drawing/2014/main" xmlns="" id="{E5E8CEA9-9A23-8A42-B0E7-692FE0D37554}"/>
                </a:ext>
              </a:extLst>
            </p:cNvPr>
            <p:cNvSpPr/>
            <p:nvPr/>
          </p:nvSpPr>
          <p:spPr>
            <a:xfrm rot="5400000">
              <a:off x="3004670" y="2740722"/>
              <a:ext cx="1888622" cy="1189476"/>
            </a:xfrm>
            <a:prstGeom prst="triangle">
              <a:avLst>
                <a:gd name="adj" fmla="val 12096"/>
              </a:avLst>
            </a:prstGeom>
            <a:gradFill>
              <a:gsLst>
                <a:gs pos="0">
                  <a:schemeClr val="accent2">
                    <a:lumMod val="20000"/>
                    <a:lumOff val="80000"/>
                    <a:alpha val="25000"/>
                  </a:schemeClr>
                </a:gs>
                <a:gs pos="100000">
                  <a:schemeClr val="accent2">
                    <a:lumMod val="40000"/>
                    <a:lumOff val="60000"/>
                  </a:schemeClr>
                </a:gs>
              </a:gsLst>
              <a:lin ang="5400000" scaled="1"/>
            </a:gra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dirty="0">
                <a:solidFill>
                  <a:schemeClr val="tx1"/>
                </a:solidFill>
              </a:endParaRPr>
            </a:p>
          </p:txBody>
        </p:sp>
        <p:pic>
          <p:nvPicPr>
            <p:cNvPr id="8" name="Picture 7">
              <a:extLst>
                <a:ext uri="{FF2B5EF4-FFF2-40B4-BE49-F238E27FC236}">
                  <a16:creationId xmlns:a16="http://schemas.microsoft.com/office/drawing/2014/main" xmlns="" id="{1693393E-160F-3346-9468-114D8749B06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457200" y="2391148"/>
              <a:ext cx="2897044" cy="1888621"/>
            </a:xfrm>
            <a:prstGeom prst="rect">
              <a:avLst/>
            </a:prstGeom>
            <a:ln>
              <a:solidFill>
                <a:schemeClr val="tx1">
                  <a:lumMod val="20000"/>
                  <a:lumOff val="80000"/>
                </a:schemeClr>
              </a:solidFill>
            </a:ln>
          </p:spPr>
        </p:pic>
      </p:grpSp>
    </p:spTree>
    <p:extLst>
      <p:ext uri="{BB962C8B-B14F-4D97-AF65-F5344CB8AC3E}">
        <p14:creationId xmlns:p14="http://schemas.microsoft.com/office/powerpoint/2010/main" val="31580575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right)">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580392BC-43DE-CF4A-B256-DEDD642C901E}"/>
              </a:ext>
            </a:extLst>
          </p:cNvPr>
          <p:cNvSpPr>
            <a:spLocks noGrp="1"/>
          </p:cNvSpPr>
          <p:nvPr>
            <p:ph type="title"/>
          </p:nvPr>
        </p:nvSpPr>
        <p:spPr/>
        <p:txBody>
          <a:bodyPr/>
          <a:lstStyle/>
          <a:p>
            <a:r>
              <a:rPr lang="en-US" b="1" dirty="0"/>
              <a:t>4. Advanced Threat Protection</a:t>
            </a:r>
            <a:endParaRPr lang="en-US" dirty="0"/>
          </a:p>
        </p:txBody>
      </p:sp>
      <p:sp>
        <p:nvSpPr>
          <p:cNvPr id="5" name="Text Placeholder 4">
            <a:extLst>
              <a:ext uri="{FF2B5EF4-FFF2-40B4-BE49-F238E27FC236}">
                <a16:creationId xmlns:a16="http://schemas.microsoft.com/office/drawing/2014/main" xmlns="" id="{4C99E480-92E1-A044-85AC-FAB0A0765049}"/>
              </a:ext>
            </a:extLst>
          </p:cNvPr>
          <p:cNvSpPr>
            <a:spLocks noGrp="1"/>
          </p:cNvSpPr>
          <p:nvPr>
            <p:ph type="body" sz="quarter" idx="13"/>
          </p:nvPr>
        </p:nvSpPr>
        <p:spPr/>
        <p:txBody>
          <a:bodyPr/>
          <a:lstStyle/>
          <a:p>
            <a:endParaRPr lang="en-US"/>
          </a:p>
        </p:txBody>
      </p:sp>
      <p:sp>
        <p:nvSpPr>
          <p:cNvPr id="6" name="Text Placeholder 5">
            <a:extLst>
              <a:ext uri="{FF2B5EF4-FFF2-40B4-BE49-F238E27FC236}">
                <a16:creationId xmlns:a16="http://schemas.microsoft.com/office/drawing/2014/main" xmlns="" id="{149D6FB3-534B-C449-B7E2-BE6D882D651F}"/>
              </a:ext>
            </a:extLst>
          </p:cNvPr>
          <p:cNvSpPr>
            <a:spLocks noGrp="1"/>
          </p:cNvSpPr>
          <p:nvPr>
            <p:ph type="body" sz="quarter" idx="14"/>
          </p:nvPr>
        </p:nvSpPr>
        <p:spPr/>
        <p:txBody>
          <a:bodyPr/>
          <a:lstStyle/>
          <a:p>
            <a:r>
              <a:rPr lang="en-US" dirty="0"/>
              <a:t>Detect compromised accounts, insider threats, and malware</a:t>
            </a:r>
          </a:p>
        </p:txBody>
      </p:sp>
      <p:sp>
        <p:nvSpPr>
          <p:cNvPr id="11" name="TextBox 10">
            <a:extLst>
              <a:ext uri="{FF2B5EF4-FFF2-40B4-BE49-F238E27FC236}">
                <a16:creationId xmlns:a16="http://schemas.microsoft.com/office/drawing/2014/main" xmlns="" id="{8D0D14B2-6499-4A4A-8F70-2C6D12E36B4D}"/>
              </a:ext>
            </a:extLst>
          </p:cNvPr>
          <p:cNvSpPr txBox="1"/>
          <p:nvPr/>
        </p:nvSpPr>
        <p:spPr>
          <a:xfrm>
            <a:off x="457200" y="1280887"/>
            <a:ext cx="3108675" cy="830997"/>
          </a:xfrm>
          <a:prstGeom prst="rect">
            <a:avLst/>
          </a:prstGeom>
          <a:noFill/>
        </p:spPr>
        <p:txBody>
          <a:bodyPr wrap="square" rtlCol="0">
            <a:spAutoFit/>
          </a:bodyPr>
          <a:lstStyle/>
          <a:p>
            <a:pPr marL="285750" indent="-285750">
              <a:buClr>
                <a:schemeClr val="bg2"/>
              </a:buClr>
              <a:buFont typeface="Wingdings" pitchFamily="2" charset="2"/>
              <a:buChar char="§"/>
            </a:pPr>
            <a:r>
              <a:rPr lang="en-US" sz="1600" dirty="0">
                <a:ea typeface="DIN Pro Light" charset="0"/>
                <a:cs typeface="DIN Pro Light" charset="0"/>
              </a:rPr>
              <a:t>No pre-defined policies or thresholds, automatic models based on activity</a:t>
            </a:r>
          </a:p>
        </p:txBody>
      </p:sp>
      <p:pic>
        <p:nvPicPr>
          <p:cNvPr id="10" name="Picture 9">
            <a:extLst>
              <a:ext uri="{FF2B5EF4-FFF2-40B4-BE49-F238E27FC236}">
                <a16:creationId xmlns:a16="http://schemas.microsoft.com/office/drawing/2014/main" xmlns="" id="{7DF966DD-51C8-2944-A309-F768C8ED687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85174" y="1180395"/>
            <a:ext cx="4555714" cy="3513079"/>
          </a:xfrm>
          <a:prstGeom prst="rect">
            <a:avLst/>
          </a:prstGeom>
          <a:ln>
            <a:solidFill>
              <a:schemeClr val="tx1">
                <a:lumMod val="20000"/>
                <a:lumOff val="80000"/>
              </a:schemeClr>
            </a:solidFill>
          </a:ln>
        </p:spPr>
      </p:pic>
      <p:grpSp>
        <p:nvGrpSpPr>
          <p:cNvPr id="2" name="Group 1">
            <a:extLst>
              <a:ext uri="{FF2B5EF4-FFF2-40B4-BE49-F238E27FC236}">
                <a16:creationId xmlns:a16="http://schemas.microsoft.com/office/drawing/2014/main" xmlns="" id="{EE3FC2F9-D3E3-F34F-91EC-C3632FD9E29A}"/>
              </a:ext>
            </a:extLst>
          </p:cNvPr>
          <p:cNvGrpSpPr/>
          <p:nvPr/>
        </p:nvGrpSpPr>
        <p:grpSpPr>
          <a:xfrm>
            <a:off x="457200" y="2391148"/>
            <a:ext cx="4086519" cy="1888623"/>
            <a:chOff x="457200" y="2391148"/>
            <a:chExt cx="4086519" cy="1888623"/>
          </a:xfrm>
        </p:grpSpPr>
        <p:sp>
          <p:nvSpPr>
            <p:cNvPr id="9" name="Triangle 8">
              <a:extLst>
                <a:ext uri="{FF2B5EF4-FFF2-40B4-BE49-F238E27FC236}">
                  <a16:creationId xmlns:a16="http://schemas.microsoft.com/office/drawing/2014/main" xmlns="" id="{E5E8CEA9-9A23-8A42-B0E7-692FE0D37554}"/>
                </a:ext>
              </a:extLst>
            </p:cNvPr>
            <p:cNvSpPr/>
            <p:nvPr/>
          </p:nvSpPr>
          <p:spPr>
            <a:xfrm rot="5400000">
              <a:off x="3004670" y="2740722"/>
              <a:ext cx="1888622" cy="1189476"/>
            </a:xfrm>
            <a:prstGeom prst="triangle">
              <a:avLst>
                <a:gd name="adj" fmla="val 12096"/>
              </a:avLst>
            </a:prstGeom>
            <a:gradFill>
              <a:gsLst>
                <a:gs pos="0">
                  <a:schemeClr val="accent2">
                    <a:lumMod val="20000"/>
                    <a:lumOff val="80000"/>
                    <a:alpha val="25000"/>
                  </a:schemeClr>
                </a:gs>
                <a:gs pos="100000">
                  <a:schemeClr val="accent2">
                    <a:lumMod val="40000"/>
                    <a:lumOff val="60000"/>
                  </a:schemeClr>
                </a:gs>
              </a:gsLst>
              <a:lin ang="5400000" scaled="1"/>
            </a:gra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dirty="0">
                <a:solidFill>
                  <a:schemeClr val="tx1"/>
                </a:solidFill>
              </a:endParaRPr>
            </a:p>
          </p:txBody>
        </p:sp>
        <p:pic>
          <p:nvPicPr>
            <p:cNvPr id="8" name="Picture 7">
              <a:extLst>
                <a:ext uri="{FF2B5EF4-FFF2-40B4-BE49-F238E27FC236}">
                  <a16:creationId xmlns:a16="http://schemas.microsoft.com/office/drawing/2014/main" xmlns="" id="{1693393E-160F-3346-9468-114D8749B06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457200" y="2391148"/>
              <a:ext cx="2897044" cy="1888621"/>
            </a:xfrm>
            <a:prstGeom prst="rect">
              <a:avLst/>
            </a:prstGeom>
            <a:ln>
              <a:solidFill>
                <a:schemeClr val="tx1">
                  <a:lumMod val="20000"/>
                  <a:lumOff val="80000"/>
                </a:schemeClr>
              </a:solidFill>
            </a:ln>
          </p:spPr>
        </p:pic>
      </p:grpSp>
    </p:spTree>
    <p:extLst>
      <p:ext uri="{BB962C8B-B14F-4D97-AF65-F5344CB8AC3E}">
        <p14:creationId xmlns:p14="http://schemas.microsoft.com/office/powerpoint/2010/main" val="33086628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right)">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580392BC-43DE-CF4A-B256-DEDD642C901E}"/>
              </a:ext>
            </a:extLst>
          </p:cNvPr>
          <p:cNvSpPr>
            <a:spLocks noGrp="1"/>
          </p:cNvSpPr>
          <p:nvPr>
            <p:ph type="title"/>
          </p:nvPr>
        </p:nvSpPr>
        <p:spPr/>
        <p:txBody>
          <a:bodyPr/>
          <a:lstStyle/>
          <a:p>
            <a:r>
              <a:rPr lang="en-US" b="1" dirty="0"/>
              <a:t>4. Advanced Threat Protection</a:t>
            </a:r>
            <a:endParaRPr lang="en-US" dirty="0"/>
          </a:p>
        </p:txBody>
      </p:sp>
      <p:sp>
        <p:nvSpPr>
          <p:cNvPr id="5" name="Text Placeholder 4">
            <a:extLst>
              <a:ext uri="{FF2B5EF4-FFF2-40B4-BE49-F238E27FC236}">
                <a16:creationId xmlns:a16="http://schemas.microsoft.com/office/drawing/2014/main" xmlns="" id="{4C99E480-92E1-A044-85AC-FAB0A0765049}"/>
              </a:ext>
            </a:extLst>
          </p:cNvPr>
          <p:cNvSpPr>
            <a:spLocks noGrp="1"/>
          </p:cNvSpPr>
          <p:nvPr>
            <p:ph type="body" sz="quarter" idx="13"/>
          </p:nvPr>
        </p:nvSpPr>
        <p:spPr/>
        <p:txBody>
          <a:bodyPr/>
          <a:lstStyle/>
          <a:p>
            <a:endParaRPr lang="en-US"/>
          </a:p>
        </p:txBody>
      </p:sp>
      <p:sp>
        <p:nvSpPr>
          <p:cNvPr id="6" name="Text Placeholder 5">
            <a:extLst>
              <a:ext uri="{FF2B5EF4-FFF2-40B4-BE49-F238E27FC236}">
                <a16:creationId xmlns:a16="http://schemas.microsoft.com/office/drawing/2014/main" xmlns="" id="{149D6FB3-534B-C449-B7E2-BE6D882D651F}"/>
              </a:ext>
            </a:extLst>
          </p:cNvPr>
          <p:cNvSpPr>
            <a:spLocks noGrp="1"/>
          </p:cNvSpPr>
          <p:nvPr>
            <p:ph type="body" sz="quarter" idx="14"/>
          </p:nvPr>
        </p:nvSpPr>
        <p:spPr/>
        <p:txBody>
          <a:bodyPr/>
          <a:lstStyle/>
          <a:p>
            <a:r>
              <a:rPr lang="en-US" dirty="0"/>
              <a:t>Detect compromised accounts, insider threats, and malware</a:t>
            </a:r>
          </a:p>
        </p:txBody>
      </p:sp>
      <p:sp>
        <p:nvSpPr>
          <p:cNvPr id="11" name="TextBox 10">
            <a:extLst>
              <a:ext uri="{FF2B5EF4-FFF2-40B4-BE49-F238E27FC236}">
                <a16:creationId xmlns:a16="http://schemas.microsoft.com/office/drawing/2014/main" xmlns="" id="{8D0D14B2-6499-4A4A-8F70-2C6D12E36B4D}"/>
              </a:ext>
            </a:extLst>
          </p:cNvPr>
          <p:cNvSpPr txBox="1"/>
          <p:nvPr/>
        </p:nvSpPr>
        <p:spPr>
          <a:xfrm>
            <a:off x="457200" y="2156252"/>
            <a:ext cx="3108675" cy="830997"/>
          </a:xfrm>
          <a:prstGeom prst="rect">
            <a:avLst/>
          </a:prstGeom>
          <a:noFill/>
        </p:spPr>
        <p:txBody>
          <a:bodyPr wrap="square" rtlCol="0">
            <a:spAutoFit/>
          </a:bodyPr>
          <a:lstStyle/>
          <a:p>
            <a:pPr marL="285750" indent="-285750">
              <a:buClr>
                <a:schemeClr val="bg2"/>
              </a:buClr>
              <a:buFont typeface="Wingdings" pitchFamily="2" charset="2"/>
              <a:buChar char="§"/>
            </a:pPr>
            <a:r>
              <a:rPr lang="en-US" sz="1600" dirty="0">
                <a:ea typeface="DIN Pro Light" charset="0"/>
                <a:cs typeface="DIN Pro Light" charset="0"/>
              </a:rPr>
              <a:t>Sandboxing to identify malware that signature-based solutions miss</a:t>
            </a:r>
          </a:p>
        </p:txBody>
      </p:sp>
      <p:pic>
        <p:nvPicPr>
          <p:cNvPr id="10" name="Picture 9">
            <a:extLst>
              <a:ext uri="{FF2B5EF4-FFF2-40B4-BE49-F238E27FC236}">
                <a16:creationId xmlns:a16="http://schemas.microsoft.com/office/drawing/2014/main" xmlns="" id="{7DF966DD-51C8-2944-A309-F768C8ED687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85174" y="1180395"/>
            <a:ext cx="4555714" cy="3513079"/>
          </a:xfrm>
          <a:prstGeom prst="rect">
            <a:avLst/>
          </a:prstGeom>
          <a:ln>
            <a:solidFill>
              <a:schemeClr val="tx1">
                <a:lumMod val="20000"/>
                <a:lumOff val="80000"/>
              </a:schemeClr>
            </a:solidFill>
          </a:ln>
        </p:spPr>
      </p:pic>
    </p:spTree>
    <p:extLst>
      <p:ext uri="{BB962C8B-B14F-4D97-AF65-F5344CB8AC3E}">
        <p14:creationId xmlns:p14="http://schemas.microsoft.com/office/powerpoint/2010/main" val="24746548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580392BC-43DE-CF4A-B256-DEDD642C901E}"/>
              </a:ext>
            </a:extLst>
          </p:cNvPr>
          <p:cNvSpPr>
            <a:spLocks noGrp="1"/>
          </p:cNvSpPr>
          <p:nvPr>
            <p:ph type="title"/>
          </p:nvPr>
        </p:nvSpPr>
        <p:spPr/>
        <p:txBody>
          <a:bodyPr/>
          <a:lstStyle/>
          <a:p>
            <a:r>
              <a:rPr lang="en-US" b="1" dirty="0"/>
              <a:t>5. Cloud Activity Monitoring and Forensics</a:t>
            </a:r>
            <a:endParaRPr lang="en-US" dirty="0"/>
          </a:p>
        </p:txBody>
      </p:sp>
      <p:sp>
        <p:nvSpPr>
          <p:cNvPr id="5" name="Text Placeholder 4">
            <a:extLst>
              <a:ext uri="{FF2B5EF4-FFF2-40B4-BE49-F238E27FC236}">
                <a16:creationId xmlns:a16="http://schemas.microsoft.com/office/drawing/2014/main" xmlns="" id="{4C99E480-92E1-A044-85AC-FAB0A0765049}"/>
              </a:ext>
            </a:extLst>
          </p:cNvPr>
          <p:cNvSpPr>
            <a:spLocks noGrp="1"/>
          </p:cNvSpPr>
          <p:nvPr>
            <p:ph type="body" sz="quarter" idx="13"/>
          </p:nvPr>
        </p:nvSpPr>
        <p:spPr/>
        <p:txBody>
          <a:bodyPr/>
          <a:lstStyle/>
          <a:p>
            <a:endParaRPr lang="en-US"/>
          </a:p>
        </p:txBody>
      </p:sp>
      <p:sp>
        <p:nvSpPr>
          <p:cNvPr id="6" name="Text Placeholder 5">
            <a:extLst>
              <a:ext uri="{FF2B5EF4-FFF2-40B4-BE49-F238E27FC236}">
                <a16:creationId xmlns:a16="http://schemas.microsoft.com/office/drawing/2014/main" xmlns="" id="{149D6FB3-534B-C449-B7E2-BE6D882D651F}"/>
              </a:ext>
            </a:extLst>
          </p:cNvPr>
          <p:cNvSpPr>
            <a:spLocks noGrp="1"/>
          </p:cNvSpPr>
          <p:nvPr>
            <p:ph type="body" sz="quarter" idx="14"/>
          </p:nvPr>
        </p:nvSpPr>
        <p:spPr/>
        <p:txBody>
          <a:bodyPr/>
          <a:lstStyle/>
          <a:p>
            <a:r>
              <a:rPr lang="en-US" dirty="0"/>
              <a:t>Capture an audit trail for forensic investigations</a:t>
            </a:r>
          </a:p>
        </p:txBody>
      </p:sp>
      <p:sp>
        <p:nvSpPr>
          <p:cNvPr id="11" name="TextBox 10">
            <a:extLst>
              <a:ext uri="{FF2B5EF4-FFF2-40B4-BE49-F238E27FC236}">
                <a16:creationId xmlns:a16="http://schemas.microsoft.com/office/drawing/2014/main" xmlns="" id="{8D0D14B2-6499-4A4A-8F70-2C6D12E36B4D}"/>
              </a:ext>
            </a:extLst>
          </p:cNvPr>
          <p:cNvSpPr txBox="1"/>
          <p:nvPr/>
        </p:nvSpPr>
        <p:spPr>
          <a:xfrm>
            <a:off x="457200" y="1280887"/>
            <a:ext cx="3108675" cy="830997"/>
          </a:xfrm>
          <a:prstGeom prst="rect">
            <a:avLst/>
          </a:prstGeom>
          <a:noFill/>
        </p:spPr>
        <p:txBody>
          <a:bodyPr wrap="square" rtlCol="0">
            <a:spAutoFit/>
          </a:bodyPr>
          <a:lstStyle/>
          <a:p>
            <a:pPr marL="285750" indent="-285750">
              <a:buClr>
                <a:schemeClr val="bg2"/>
              </a:buClr>
              <a:buFont typeface="Wingdings" pitchFamily="2" charset="2"/>
              <a:buChar char="§"/>
            </a:pPr>
            <a:r>
              <a:rPr lang="en-US" sz="1600" dirty="0">
                <a:ea typeface="DIN Pro Light" charset="0"/>
                <a:cs typeface="DIN Pro Light" charset="0"/>
              </a:rPr>
              <a:t>Categorizes all 600+ activities into 13 categories for easy filtering/navigation</a:t>
            </a:r>
          </a:p>
        </p:txBody>
      </p:sp>
      <p:pic>
        <p:nvPicPr>
          <p:cNvPr id="12" name="Picture 11">
            <a:extLst>
              <a:ext uri="{FF2B5EF4-FFF2-40B4-BE49-F238E27FC236}">
                <a16:creationId xmlns:a16="http://schemas.microsoft.com/office/drawing/2014/main" xmlns="" id="{4D75AF82-5B73-0D40-B773-30BCA28FC30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85080" y="1110164"/>
            <a:ext cx="3955808" cy="3513079"/>
          </a:xfrm>
          <a:prstGeom prst="rect">
            <a:avLst/>
          </a:prstGeom>
          <a:ln>
            <a:solidFill>
              <a:schemeClr val="tx1">
                <a:lumMod val="20000"/>
                <a:lumOff val="80000"/>
              </a:schemeClr>
            </a:solidFill>
          </a:ln>
        </p:spPr>
      </p:pic>
      <p:grpSp>
        <p:nvGrpSpPr>
          <p:cNvPr id="2" name="Group 1">
            <a:extLst>
              <a:ext uri="{FF2B5EF4-FFF2-40B4-BE49-F238E27FC236}">
                <a16:creationId xmlns:a16="http://schemas.microsoft.com/office/drawing/2014/main" xmlns="" id="{CF0DAFE7-0532-3E4C-BFB9-989229789F03}"/>
              </a:ext>
            </a:extLst>
          </p:cNvPr>
          <p:cNvGrpSpPr/>
          <p:nvPr/>
        </p:nvGrpSpPr>
        <p:grpSpPr>
          <a:xfrm>
            <a:off x="457200" y="2275420"/>
            <a:ext cx="4840663" cy="2186996"/>
            <a:chOff x="457200" y="2275420"/>
            <a:chExt cx="4840663" cy="2186996"/>
          </a:xfrm>
        </p:grpSpPr>
        <p:pic>
          <p:nvPicPr>
            <p:cNvPr id="13" name="Picture 12">
              <a:extLst>
                <a:ext uri="{FF2B5EF4-FFF2-40B4-BE49-F238E27FC236}">
                  <a16:creationId xmlns:a16="http://schemas.microsoft.com/office/drawing/2014/main" xmlns="" id="{223E47F7-7430-1045-8B35-02E76952C29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457200" y="2275420"/>
              <a:ext cx="3008625" cy="2186995"/>
            </a:xfrm>
            <a:prstGeom prst="rect">
              <a:avLst/>
            </a:prstGeom>
            <a:ln>
              <a:solidFill>
                <a:schemeClr val="tx1">
                  <a:lumMod val="20000"/>
                  <a:lumOff val="80000"/>
                </a:schemeClr>
              </a:solidFill>
            </a:ln>
          </p:spPr>
        </p:pic>
        <p:sp>
          <p:nvSpPr>
            <p:cNvPr id="9" name="Triangle 8">
              <a:extLst>
                <a:ext uri="{FF2B5EF4-FFF2-40B4-BE49-F238E27FC236}">
                  <a16:creationId xmlns:a16="http://schemas.microsoft.com/office/drawing/2014/main" xmlns="" id="{E5E8CEA9-9A23-8A42-B0E7-692FE0D37554}"/>
                </a:ext>
              </a:extLst>
            </p:cNvPr>
            <p:cNvSpPr/>
            <p:nvPr/>
          </p:nvSpPr>
          <p:spPr>
            <a:xfrm rot="5400000">
              <a:off x="3288346" y="2452899"/>
              <a:ext cx="2186995" cy="1832039"/>
            </a:xfrm>
            <a:prstGeom prst="triangle">
              <a:avLst>
                <a:gd name="adj" fmla="val 0"/>
              </a:avLst>
            </a:prstGeom>
            <a:gradFill>
              <a:gsLst>
                <a:gs pos="0">
                  <a:schemeClr val="accent2">
                    <a:lumMod val="20000"/>
                    <a:lumOff val="80000"/>
                    <a:alpha val="25000"/>
                  </a:schemeClr>
                </a:gs>
                <a:gs pos="100000">
                  <a:schemeClr val="accent2">
                    <a:lumMod val="40000"/>
                    <a:lumOff val="60000"/>
                  </a:schemeClr>
                </a:gs>
              </a:gsLst>
              <a:lin ang="5400000" scaled="1"/>
            </a:gra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dirty="0">
                <a:solidFill>
                  <a:schemeClr val="tx1"/>
                </a:solidFill>
              </a:endParaRPr>
            </a:p>
          </p:txBody>
        </p:sp>
      </p:grpSp>
    </p:spTree>
    <p:extLst>
      <p:ext uri="{BB962C8B-B14F-4D97-AF65-F5344CB8AC3E}">
        <p14:creationId xmlns:p14="http://schemas.microsoft.com/office/powerpoint/2010/main" val="26210052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right)">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xmlns="" id="{4D75AF82-5B73-0D40-B773-30BCA28FC30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85080" y="1110164"/>
            <a:ext cx="3955808" cy="3513079"/>
          </a:xfrm>
          <a:prstGeom prst="rect">
            <a:avLst/>
          </a:prstGeom>
          <a:ln>
            <a:solidFill>
              <a:schemeClr val="tx1">
                <a:lumMod val="20000"/>
                <a:lumOff val="80000"/>
              </a:schemeClr>
            </a:solidFill>
          </a:ln>
        </p:spPr>
      </p:pic>
      <p:sp>
        <p:nvSpPr>
          <p:cNvPr id="4" name="Title 3">
            <a:extLst>
              <a:ext uri="{FF2B5EF4-FFF2-40B4-BE49-F238E27FC236}">
                <a16:creationId xmlns:a16="http://schemas.microsoft.com/office/drawing/2014/main" xmlns="" id="{580392BC-43DE-CF4A-B256-DEDD642C901E}"/>
              </a:ext>
            </a:extLst>
          </p:cNvPr>
          <p:cNvSpPr>
            <a:spLocks noGrp="1"/>
          </p:cNvSpPr>
          <p:nvPr>
            <p:ph type="title"/>
          </p:nvPr>
        </p:nvSpPr>
        <p:spPr/>
        <p:txBody>
          <a:bodyPr/>
          <a:lstStyle/>
          <a:p>
            <a:r>
              <a:rPr lang="en-US" b="1" dirty="0"/>
              <a:t>5. Cloud Activity Monitoring and Forensics</a:t>
            </a:r>
            <a:endParaRPr lang="en-US" dirty="0"/>
          </a:p>
        </p:txBody>
      </p:sp>
      <p:sp>
        <p:nvSpPr>
          <p:cNvPr id="5" name="Text Placeholder 4">
            <a:extLst>
              <a:ext uri="{FF2B5EF4-FFF2-40B4-BE49-F238E27FC236}">
                <a16:creationId xmlns:a16="http://schemas.microsoft.com/office/drawing/2014/main" xmlns="" id="{4C99E480-92E1-A044-85AC-FAB0A0765049}"/>
              </a:ext>
            </a:extLst>
          </p:cNvPr>
          <p:cNvSpPr>
            <a:spLocks noGrp="1"/>
          </p:cNvSpPr>
          <p:nvPr>
            <p:ph type="body" sz="quarter" idx="13"/>
          </p:nvPr>
        </p:nvSpPr>
        <p:spPr/>
        <p:txBody>
          <a:bodyPr/>
          <a:lstStyle/>
          <a:p>
            <a:endParaRPr lang="en-US"/>
          </a:p>
        </p:txBody>
      </p:sp>
      <p:sp>
        <p:nvSpPr>
          <p:cNvPr id="6" name="Text Placeholder 5">
            <a:extLst>
              <a:ext uri="{FF2B5EF4-FFF2-40B4-BE49-F238E27FC236}">
                <a16:creationId xmlns:a16="http://schemas.microsoft.com/office/drawing/2014/main" xmlns="" id="{149D6FB3-534B-C449-B7E2-BE6D882D651F}"/>
              </a:ext>
            </a:extLst>
          </p:cNvPr>
          <p:cNvSpPr>
            <a:spLocks noGrp="1"/>
          </p:cNvSpPr>
          <p:nvPr>
            <p:ph type="body" sz="quarter" idx="14"/>
          </p:nvPr>
        </p:nvSpPr>
        <p:spPr/>
        <p:txBody>
          <a:bodyPr/>
          <a:lstStyle/>
          <a:p>
            <a:r>
              <a:rPr lang="en-US" dirty="0"/>
              <a:t>Capture an audit trail for forensic investigations</a:t>
            </a:r>
          </a:p>
        </p:txBody>
      </p:sp>
      <p:sp>
        <p:nvSpPr>
          <p:cNvPr id="11" name="TextBox 10">
            <a:extLst>
              <a:ext uri="{FF2B5EF4-FFF2-40B4-BE49-F238E27FC236}">
                <a16:creationId xmlns:a16="http://schemas.microsoft.com/office/drawing/2014/main" xmlns="" id="{8D0D14B2-6499-4A4A-8F70-2C6D12E36B4D}"/>
              </a:ext>
            </a:extLst>
          </p:cNvPr>
          <p:cNvSpPr txBox="1"/>
          <p:nvPr/>
        </p:nvSpPr>
        <p:spPr>
          <a:xfrm>
            <a:off x="457200" y="1280887"/>
            <a:ext cx="3108675" cy="830997"/>
          </a:xfrm>
          <a:prstGeom prst="rect">
            <a:avLst/>
          </a:prstGeom>
          <a:noFill/>
        </p:spPr>
        <p:txBody>
          <a:bodyPr wrap="square" rtlCol="0">
            <a:spAutoFit/>
          </a:bodyPr>
          <a:lstStyle/>
          <a:p>
            <a:pPr marL="285750" indent="-285750">
              <a:buClr>
                <a:schemeClr val="bg2"/>
              </a:buClr>
              <a:buFont typeface="Wingdings" pitchFamily="2" charset="2"/>
              <a:buChar char="§"/>
            </a:pPr>
            <a:r>
              <a:rPr lang="en-US" sz="1600" dirty="0">
                <a:ea typeface="DIN Pro Light" charset="0"/>
                <a:cs typeface="DIN Pro Light" charset="0"/>
              </a:rPr>
              <a:t>Expand the scope of an investigation and browse a geo-location map </a:t>
            </a:r>
          </a:p>
        </p:txBody>
      </p:sp>
      <p:grpSp>
        <p:nvGrpSpPr>
          <p:cNvPr id="2" name="Group 1">
            <a:extLst>
              <a:ext uri="{FF2B5EF4-FFF2-40B4-BE49-F238E27FC236}">
                <a16:creationId xmlns:a16="http://schemas.microsoft.com/office/drawing/2014/main" xmlns="" id="{F4AB83EB-09D7-334E-8D19-140DF7FC88D1}"/>
              </a:ext>
            </a:extLst>
          </p:cNvPr>
          <p:cNvGrpSpPr/>
          <p:nvPr/>
        </p:nvGrpSpPr>
        <p:grpSpPr>
          <a:xfrm>
            <a:off x="457200" y="2109412"/>
            <a:ext cx="4925575" cy="2353003"/>
            <a:chOff x="457200" y="2109412"/>
            <a:chExt cx="4925575" cy="2353003"/>
          </a:xfrm>
        </p:grpSpPr>
        <p:sp>
          <p:nvSpPr>
            <p:cNvPr id="9" name="Triangle 8">
              <a:extLst>
                <a:ext uri="{FF2B5EF4-FFF2-40B4-BE49-F238E27FC236}">
                  <a16:creationId xmlns:a16="http://schemas.microsoft.com/office/drawing/2014/main" xmlns="" id="{E5E8CEA9-9A23-8A42-B0E7-692FE0D37554}"/>
                </a:ext>
              </a:extLst>
            </p:cNvPr>
            <p:cNvSpPr/>
            <p:nvPr/>
          </p:nvSpPr>
          <p:spPr>
            <a:xfrm rot="4608744">
              <a:off x="3219876" y="2085881"/>
              <a:ext cx="2139367" cy="2186430"/>
            </a:xfrm>
            <a:prstGeom prst="triangle">
              <a:avLst>
                <a:gd name="adj" fmla="val 0"/>
              </a:avLst>
            </a:prstGeom>
            <a:gradFill>
              <a:gsLst>
                <a:gs pos="0">
                  <a:schemeClr val="accent2">
                    <a:lumMod val="20000"/>
                    <a:lumOff val="80000"/>
                    <a:alpha val="25000"/>
                  </a:schemeClr>
                </a:gs>
                <a:gs pos="100000">
                  <a:schemeClr val="accent2">
                    <a:lumMod val="40000"/>
                    <a:lumOff val="60000"/>
                  </a:schemeClr>
                </a:gs>
              </a:gsLst>
              <a:lin ang="5400000" scaled="1"/>
            </a:gra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dirty="0">
                <a:solidFill>
                  <a:schemeClr val="tx1"/>
                </a:solidFill>
              </a:endParaRPr>
            </a:p>
          </p:txBody>
        </p:sp>
        <p:pic>
          <p:nvPicPr>
            <p:cNvPr id="13" name="Picture 12">
              <a:extLst>
                <a:ext uri="{FF2B5EF4-FFF2-40B4-BE49-F238E27FC236}">
                  <a16:creationId xmlns:a16="http://schemas.microsoft.com/office/drawing/2014/main" xmlns="" id="{223E47F7-7430-1045-8B35-02E76952C29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457200" y="2275420"/>
              <a:ext cx="3008625" cy="2186995"/>
            </a:xfrm>
            <a:prstGeom prst="rect">
              <a:avLst/>
            </a:prstGeom>
            <a:ln>
              <a:solidFill>
                <a:schemeClr val="tx1">
                  <a:lumMod val="20000"/>
                  <a:lumOff val="80000"/>
                </a:schemeClr>
              </a:solidFill>
            </a:ln>
          </p:spPr>
        </p:pic>
      </p:grpSp>
    </p:spTree>
    <p:extLst>
      <p:ext uri="{BB962C8B-B14F-4D97-AF65-F5344CB8AC3E}">
        <p14:creationId xmlns:p14="http://schemas.microsoft.com/office/powerpoint/2010/main" val="21125146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right)">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xmlns="" id="{4D75AF82-5B73-0D40-B773-30BCA28FC30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85080" y="1110164"/>
            <a:ext cx="3955808" cy="3513079"/>
          </a:xfrm>
          <a:prstGeom prst="rect">
            <a:avLst/>
          </a:prstGeom>
          <a:ln>
            <a:solidFill>
              <a:schemeClr val="tx1">
                <a:lumMod val="20000"/>
                <a:lumOff val="80000"/>
              </a:schemeClr>
            </a:solidFill>
          </a:ln>
        </p:spPr>
      </p:pic>
      <p:sp>
        <p:nvSpPr>
          <p:cNvPr id="4" name="Title 3">
            <a:extLst>
              <a:ext uri="{FF2B5EF4-FFF2-40B4-BE49-F238E27FC236}">
                <a16:creationId xmlns:a16="http://schemas.microsoft.com/office/drawing/2014/main" xmlns="" id="{580392BC-43DE-CF4A-B256-DEDD642C901E}"/>
              </a:ext>
            </a:extLst>
          </p:cNvPr>
          <p:cNvSpPr>
            <a:spLocks noGrp="1"/>
          </p:cNvSpPr>
          <p:nvPr>
            <p:ph type="title"/>
          </p:nvPr>
        </p:nvSpPr>
        <p:spPr/>
        <p:txBody>
          <a:bodyPr/>
          <a:lstStyle/>
          <a:p>
            <a:r>
              <a:rPr lang="en-US" b="1" dirty="0"/>
              <a:t>5. Cloud Activity Monitoring and Forensics</a:t>
            </a:r>
            <a:endParaRPr lang="en-US" dirty="0"/>
          </a:p>
        </p:txBody>
      </p:sp>
      <p:sp>
        <p:nvSpPr>
          <p:cNvPr id="5" name="Text Placeholder 4">
            <a:extLst>
              <a:ext uri="{FF2B5EF4-FFF2-40B4-BE49-F238E27FC236}">
                <a16:creationId xmlns:a16="http://schemas.microsoft.com/office/drawing/2014/main" xmlns="" id="{4C99E480-92E1-A044-85AC-FAB0A0765049}"/>
              </a:ext>
            </a:extLst>
          </p:cNvPr>
          <p:cNvSpPr>
            <a:spLocks noGrp="1"/>
          </p:cNvSpPr>
          <p:nvPr>
            <p:ph type="body" sz="quarter" idx="13"/>
          </p:nvPr>
        </p:nvSpPr>
        <p:spPr/>
        <p:txBody>
          <a:bodyPr/>
          <a:lstStyle/>
          <a:p>
            <a:endParaRPr lang="en-US"/>
          </a:p>
        </p:txBody>
      </p:sp>
      <p:sp>
        <p:nvSpPr>
          <p:cNvPr id="6" name="Text Placeholder 5">
            <a:extLst>
              <a:ext uri="{FF2B5EF4-FFF2-40B4-BE49-F238E27FC236}">
                <a16:creationId xmlns:a16="http://schemas.microsoft.com/office/drawing/2014/main" xmlns="" id="{149D6FB3-534B-C449-B7E2-BE6D882D651F}"/>
              </a:ext>
            </a:extLst>
          </p:cNvPr>
          <p:cNvSpPr>
            <a:spLocks noGrp="1"/>
          </p:cNvSpPr>
          <p:nvPr>
            <p:ph type="body" sz="quarter" idx="14"/>
          </p:nvPr>
        </p:nvSpPr>
        <p:spPr/>
        <p:txBody>
          <a:bodyPr/>
          <a:lstStyle/>
          <a:p>
            <a:r>
              <a:rPr lang="en-US" dirty="0"/>
              <a:t>Capture an audit trail for forensic investigations</a:t>
            </a:r>
          </a:p>
        </p:txBody>
      </p:sp>
      <p:sp>
        <p:nvSpPr>
          <p:cNvPr id="11" name="TextBox 10">
            <a:extLst>
              <a:ext uri="{FF2B5EF4-FFF2-40B4-BE49-F238E27FC236}">
                <a16:creationId xmlns:a16="http://schemas.microsoft.com/office/drawing/2014/main" xmlns="" id="{8D0D14B2-6499-4A4A-8F70-2C6D12E36B4D}"/>
              </a:ext>
            </a:extLst>
          </p:cNvPr>
          <p:cNvSpPr txBox="1"/>
          <p:nvPr/>
        </p:nvSpPr>
        <p:spPr>
          <a:xfrm>
            <a:off x="457200" y="1280887"/>
            <a:ext cx="3108675" cy="830997"/>
          </a:xfrm>
          <a:prstGeom prst="rect">
            <a:avLst/>
          </a:prstGeom>
          <a:noFill/>
        </p:spPr>
        <p:txBody>
          <a:bodyPr wrap="square" rtlCol="0">
            <a:spAutoFit/>
          </a:bodyPr>
          <a:lstStyle/>
          <a:p>
            <a:pPr marL="285750" indent="-285750">
              <a:buClr>
                <a:schemeClr val="bg2"/>
              </a:buClr>
              <a:buFont typeface="Wingdings" pitchFamily="2" charset="2"/>
              <a:buChar char="§"/>
            </a:pPr>
            <a:r>
              <a:rPr lang="en-US" sz="1600" dirty="0">
                <a:ea typeface="DIN Pro Light" charset="0"/>
                <a:cs typeface="DIN Pro Light" charset="0"/>
              </a:rPr>
              <a:t>Investigate activities for a specific user centered around an incident</a:t>
            </a:r>
          </a:p>
        </p:txBody>
      </p:sp>
      <p:grpSp>
        <p:nvGrpSpPr>
          <p:cNvPr id="2" name="Group 1">
            <a:extLst>
              <a:ext uri="{FF2B5EF4-FFF2-40B4-BE49-F238E27FC236}">
                <a16:creationId xmlns:a16="http://schemas.microsoft.com/office/drawing/2014/main" xmlns="" id="{A7834FF7-863A-5F4F-88F5-0A3C824D169E}"/>
              </a:ext>
            </a:extLst>
          </p:cNvPr>
          <p:cNvGrpSpPr/>
          <p:nvPr/>
        </p:nvGrpSpPr>
        <p:grpSpPr>
          <a:xfrm>
            <a:off x="457200" y="2014866"/>
            <a:ext cx="5111917" cy="2447549"/>
            <a:chOff x="457200" y="2014866"/>
            <a:chExt cx="5111917" cy="2447549"/>
          </a:xfrm>
        </p:grpSpPr>
        <p:sp>
          <p:nvSpPr>
            <p:cNvPr id="9" name="Triangle 8">
              <a:extLst>
                <a:ext uri="{FF2B5EF4-FFF2-40B4-BE49-F238E27FC236}">
                  <a16:creationId xmlns:a16="http://schemas.microsoft.com/office/drawing/2014/main" xmlns="" id="{E5E8CEA9-9A23-8A42-B0E7-692FE0D37554}"/>
                </a:ext>
              </a:extLst>
            </p:cNvPr>
            <p:cNvSpPr/>
            <p:nvPr/>
          </p:nvSpPr>
          <p:spPr>
            <a:xfrm rot="3939140">
              <a:off x="3249161" y="1701989"/>
              <a:ext cx="2007079" cy="2632833"/>
            </a:xfrm>
            <a:prstGeom prst="triangle">
              <a:avLst>
                <a:gd name="adj" fmla="val 0"/>
              </a:avLst>
            </a:prstGeom>
            <a:gradFill>
              <a:gsLst>
                <a:gs pos="0">
                  <a:schemeClr val="accent2">
                    <a:lumMod val="20000"/>
                    <a:lumOff val="80000"/>
                    <a:alpha val="25000"/>
                  </a:schemeClr>
                </a:gs>
                <a:gs pos="100000">
                  <a:schemeClr val="accent2">
                    <a:lumMod val="40000"/>
                    <a:lumOff val="60000"/>
                  </a:schemeClr>
                </a:gs>
              </a:gsLst>
              <a:lin ang="5400000" scaled="1"/>
            </a:gra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dirty="0">
                <a:solidFill>
                  <a:schemeClr val="tx1"/>
                </a:solidFill>
              </a:endParaRPr>
            </a:p>
          </p:txBody>
        </p:sp>
        <p:pic>
          <p:nvPicPr>
            <p:cNvPr id="13" name="Picture 12">
              <a:extLst>
                <a:ext uri="{FF2B5EF4-FFF2-40B4-BE49-F238E27FC236}">
                  <a16:creationId xmlns:a16="http://schemas.microsoft.com/office/drawing/2014/main" xmlns="" id="{223E47F7-7430-1045-8B35-02E76952C29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457200" y="2275420"/>
              <a:ext cx="3008625" cy="2186995"/>
            </a:xfrm>
            <a:prstGeom prst="rect">
              <a:avLst/>
            </a:prstGeom>
            <a:ln>
              <a:solidFill>
                <a:schemeClr val="tx1">
                  <a:lumMod val="20000"/>
                  <a:lumOff val="80000"/>
                </a:schemeClr>
              </a:solidFill>
            </a:ln>
          </p:spPr>
        </p:pic>
      </p:grpSp>
    </p:spTree>
    <p:extLst>
      <p:ext uri="{BB962C8B-B14F-4D97-AF65-F5344CB8AC3E}">
        <p14:creationId xmlns:p14="http://schemas.microsoft.com/office/powerpoint/2010/main" val="41626503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right)">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580392BC-43DE-CF4A-B256-DEDD642C901E}"/>
              </a:ext>
            </a:extLst>
          </p:cNvPr>
          <p:cNvSpPr>
            <a:spLocks noGrp="1"/>
          </p:cNvSpPr>
          <p:nvPr>
            <p:ph type="title"/>
          </p:nvPr>
        </p:nvSpPr>
        <p:spPr/>
        <p:txBody>
          <a:bodyPr/>
          <a:lstStyle/>
          <a:p>
            <a:r>
              <a:rPr lang="en-US" b="1" dirty="0"/>
              <a:t>5. Cloud Activity Monitoring and Forensics</a:t>
            </a:r>
            <a:endParaRPr lang="en-US" dirty="0"/>
          </a:p>
        </p:txBody>
      </p:sp>
      <p:sp>
        <p:nvSpPr>
          <p:cNvPr id="5" name="Text Placeholder 4">
            <a:extLst>
              <a:ext uri="{FF2B5EF4-FFF2-40B4-BE49-F238E27FC236}">
                <a16:creationId xmlns:a16="http://schemas.microsoft.com/office/drawing/2014/main" xmlns="" id="{4C99E480-92E1-A044-85AC-FAB0A0765049}"/>
              </a:ext>
            </a:extLst>
          </p:cNvPr>
          <p:cNvSpPr>
            <a:spLocks noGrp="1"/>
          </p:cNvSpPr>
          <p:nvPr>
            <p:ph type="body" sz="quarter" idx="13"/>
          </p:nvPr>
        </p:nvSpPr>
        <p:spPr/>
        <p:txBody>
          <a:bodyPr/>
          <a:lstStyle/>
          <a:p>
            <a:endParaRPr lang="en-US"/>
          </a:p>
        </p:txBody>
      </p:sp>
      <p:sp>
        <p:nvSpPr>
          <p:cNvPr id="6" name="Text Placeholder 5">
            <a:extLst>
              <a:ext uri="{FF2B5EF4-FFF2-40B4-BE49-F238E27FC236}">
                <a16:creationId xmlns:a16="http://schemas.microsoft.com/office/drawing/2014/main" xmlns="" id="{149D6FB3-534B-C449-B7E2-BE6D882D651F}"/>
              </a:ext>
            </a:extLst>
          </p:cNvPr>
          <p:cNvSpPr>
            <a:spLocks noGrp="1"/>
          </p:cNvSpPr>
          <p:nvPr>
            <p:ph type="body" sz="quarter" idx="14"/>
          </p:nvPr>
        </p:nvSpPr>
        <p:spPr/>
        <p:txBody>
          <a:bodyPr/>
          <a:lstStyle/>
          <a:p>
            <a:r>
              <a:rPr lang="en-US" dirty="0"/>
              <a:t>Capture an audit trail for forensic investigations</a:t>
            </a:r>
          </a:p>
        </p:txBody>
      </p:sp>
      <p:sp>
        <p:nvSpPr>
          <p:cNvPr id="11" name="TextBox 10">
            <a:extLst>
              <a:ext uri="{FF2B5EF4-FFF2-40B4-BE49-F238E27FC236}">
                <a16:creationId xmlns:a16="http://schemas.microsoft.com/office/drawing/2014/main" xmlns="" id="{8D0D14B2-6499-4A4A-8F70-2C6D12E36B4D}"/>
              </a:ext>
            </a:extLst>
          </p:cNvPr>
          <p:cNvSpPr txBox="1"/>
          <p:nvPr/>
        </p:nvSpPr>
        <p:spPr>
          <a:xfrm>
            <a:off x="457200" y="1280887"/>
            <a:ext cx="3108675" cy="830997"/>
          </a:xfrm>
          <a:prstGeom prst="rect">
            <a:avLst/>
          </a:prstGeom>
          <a:noFill/>
        </p:spPr>
        <p:txBody>
          <a:bodyPr wrap="square" rtlCol="0">
            <a:spAutoFit/>
          </a:bodyPr>
          <a:lstStyle/>
          <a:p>
            <a:pPr marL="285750" indent="-285750">
              <a:buClr>
                <a:schemeClr val="bg2"/>
              </a:buClr>
              <a:buFont typeface="Wingdings" pitchFamily="2" charset="2"/>
              <a:buChar char="§"/>
            </a:pPr>
            <a:r>
              <a:rPr lang="en-US" sz="1600" dirty="0">
                <a:ea typeface="DIN Pro Light" charset="0"/>
                <a:cs typeface="DIN Pro Light" charset="0"/>
              </a:rPr>
              <a:t>IP reputation to identify access by a malicious IP such as a TOR network</a:t>
            </a:r>
          </a:p>
        </p:txBody>
      </p:sp>
      <p:pic>
        <p:nvPicPr>
          <p:cNvPr id="12" name="Picture 11">
            <a:extLst>
              <a:ext uri="{FF2B5EF4-FFF2-40B4-BE49-F238E27FC236}">
                <a16:creationId xmlns:a16="http://schemas.microsoft.com/office/drawing/2014/main" xmlns="" id="{4D75AF82-5B73-0D40-B773-30BCA28FC30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85080" y="1110164"/>
            <a:ext cx="3955808" cy="3513079"/>
          </a:xfrm>
          <a:prstGeom prst="rect">
            <a:avLst/>
          </a:prstGeom>
          <a:ln>
            <a:solidFill>
              <a:schemeClr val="tx1">
                <a:lumMod val="20000"/>
                <a:lumOff val="80000"/>
              </a:schemeClr>
            </a:solidFill>
          </a:ln>
        </p:spPr>
      </p:pic>
      <p:grpSp>
        <p:nvGrpSpPr>
          <p:cNvPr id="2" name="Group 1">
            <a:extLst>
              <a:ext uri="{FF2B5EF4-FFF2-40B4-BE49-F238E27FC236}">
                <a16:creationId xmlns:a16="http://schemas.microsoft.com/office/drawing/2014/main" xmlns="" id="{4C12CADB-450D-DE4A-A286-1E6150570CAD}"/>
              </a:ext>
            </a:extLst>
          </p:cNvPr>
          <p:cNvGrpSpPr/>
          <p:nvPr/>
        </p:nvGrpSpPr>
        <p:grpSpPr>
          <a:xfrm>
            <a:off x="457200" y="2275420"/>
            <a:ext cx="7470741" cy="2186996"/>
            <a:chOff x="457200" y="2275420"/>
            <a:chExt cx="7470741" cy="2186996"/>
          </a:xfrm>
        </p:grpSpPr>
        <p:pic>
          <p:nvPicPr>
            <p:cNvPr id="13" name="Picture 12">
              <a:extLst>
                <a:ext uri="{FF2B5EF4-FFF2-40B4-BE49-F238E27FC236}">
                  <a16:creationId xmlns:a16="http://schemas.microsoft.com/office/drawing/2014/main" xmlns="" id="{223E47F7-7430-1045-8B35-02E76952C29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457200" y="2275420"/>
              <a:ext cx="3008625" cy="2186995"/>
            </a:xfrm>
            <a:prstGeom prst="rect">
              <a:avLst/>
            </a:prstGeom>
            <a:ln>
              <a:solidFill>
                <a:schemeClr val="tx1">
                  <a:lumMod val="20000"/>
                  <a:lumOff val="80000"/>
                </a:schemeClr>
              </a:solidFill>
            </a:ln>
          </p:spPr>
        </p:pic>
        <p:sp>
          <p:nvSpPr>
            <p:cNvPr id="9" name="Triangle 8">
              <a:extLst>
                <a:ext uri="{FF2B5EF4-FFF2-40B4-BE49-F238E27FC236}">
                  <a16:creationId xmlns:a16="http://schemas.microsoft.com/office/drawing/2014/main" xmlns="" id="{E5E8CEA9-9A23-8A42-B0E7-692FE0D37554}"/>
                </a:ext>
              </a:extLst>
            </p:cNvPr>
            <p:cNvSpPr/>
            <p:nvPr/>
          </p:nvSpPr>
          <p:spPr>
            <a:xfrm rot="5400000">
              <a:off x="4603383" y="1137858"/>
              <a:ext cx="2186995" cy="4462121"/>
            </a:xfrm>
            <a:prstGeom prst="triangle">
              <a:avLst>
                <a:gd name="adj" fmla="val 78880"/>
              </a:avLst>
            </a:prstGeom>
            <a:gradFill>
              <a:gsLst>
                <a:gs pos="0">
                  <a:schemeClr val="accent2">
                    <a:lumMod val="20000"/>
                    <a:lumOff val="80000"/>
                    <a:alpha val="25000"/>
                  </a:schemeClr>
                </a:gs>
                <a:gs pos="100000">
                  <a:schemeClr val="accent2">
                    <a:lumMod val="40000"/>
                    <a:lumOff val="60000"/>
                  </a:schemeClr>
                </a:gs>
              </a:gsLst>
              <a:lin ang="5400000" scaled="1"/>
            </a:gra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dirty="0">
                <a:solidFill>
                  <a:schemeClr val="tx1"/>
                </a:solidFill>
              </a:endParaRPr>
            </a:p>
          </p:txBody>
        </p:sp>
      </p:grpSp>
    </p:spTree>
    <p:extLst>
      <p:ext uri="{BB962C8B-B14F-4D97-AF65-F5344CB8AC3E}">
        <p14:creationId xmlns:p14="http://schemas.microsoft.com/office/powerpoint/2010/main" val="42925400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right)">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xmlns="" id="{92B50ABA-448D-B848-A80F-F1C6369EB22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57142" y="1210728"/>
            <a:ext cx="4526415" cy="2903371"/>
          </a:xfrm>
          <a:prstGeom prst="rect">
            <a:avLst/>
          </a:prstGeom>
          <a:ln>
            <a:solidFill>
              <a:schemeClr val="tx1">
                <a:lumMod val="20000"/>
                <a:lumOff val="80000"/>
              </a:schemeClr>
            </a:solidFill>
          </a:ln>
        </p:spPr>
      </p:pic>
      <p:sp>
        <p:nvSpPr>
          <p:cNvPr id="4" name="Title 3">
            <a:extLst>
              <a:ext uri="{FF2B5EF4-FFF2-40B4-BE49-F238E27FC236}">
                <a16:creationId xmlns:a16="http://schemas.microsoft.com/office/drawing/2014/main" xmlns="" id="{580392BC-43DE-CF4A-B256-DEDD642C901E}"/>
              </a:ext>
            </a:extLst>
          </p:cNvPr>
          <p:cNvSpPr>
            <a:spLocks noGrp="1"/>
          </p:cNvSpPr>
          <p:nvPr>
            <p:ph type="title"/>
          </p:nvPr>
        </p:nvSpPr>
        <p:spPr/>
        <p:txBody>
          <a:bodyPr/>
          <a:lstStyle/>
          <a:p>
            <a:r>
              <a:rPr lang="en-US" b="1" dirty="0"/>
              <a:t>6. Prevent access to personal Office 365 instances</a:t>
            </a:r>
            <a:endParaRPr lang="en-US" dirty="0"/>
          </a:p>
        </p:txBody>
      </p:sp>
      <p:sp>
        <p:nvSpPr>
          <p:cNvPr id="6" name="Text Placeholder 5">
            <a:extLst>
              <a:ext uri="{FF2B5EF4-FFF2-40B4-BE49-F238E27FC236}">
                <a16:creationId xmlns:a16="http://schemas.microsoft.com/office/drawing/2014/main" xmlns="" id="{149D6FB3-534B-C449-B7E2-BE6D882D651F}"/>
              </a:ext>
            </a:extLst>
          </p:cNvPr>
          <p:cNvSpPr>
            <a:spLocks noGrp="1"/>
          </p:cNvSpPr>
          <p:nvPr>
            <p:ph type="body" sz="quarter" idx="13"/>
          </p:nvPr>
        </p:nvSpPr>
        <p:spPr/>
        <p:txBody>
          <a:bodyPr/>
          <a:lstStyle/>
          <a:p>
            <a:endParaRPr lang="en-US" dirty="0"/>
          </a:p>
        </p:txBody>
      </p:sp>
      <p:sp>
        <p:nvSpPr>
          <p:cNvPr id="11" name="TextBox 10">
            <a:extLst>
              <a:ext uri="{FF2B5EF4-FFF2-40B4-BE49-F238E27FC236}">
                <a16:creationId xmlns:a16="http://schemas.microsoft.com/office/drawing/2014/main" xmlns="" id="{8D0D14B2-6499-4A4A-8F70-2C6D12E36B4D}"/>
              </a:ext>
            </a:extLst>
          </p:cNvPr>
          <p:cNvSpPr txBox="1"/>
          <p:nvPr/>
        </p:nvSpPr>
        <p:spPr>
          <a:xfrm>
            <a:off x="457200" y="1110164"/>
            <a:ext cx="3108675" cy="830997"/>
          </a:xfrm>
          <a:prstGeom prst="rect">
            <a:avLst/>
          </a:prstGeom>
          <a:noFill/>
        </p:spPr>
        <p:txBody>
          <a:bodyPr wrap="square" rtlCol="0">
            <a:spAutoFit/>
          </a:bodyPr>
          <a:lstStyle/>
          <a:p>
            <a:pPr marL="285750" indent="-285750">
              <a:buClr>
                <a:schemeClr val="bg2"/>
              </a:buClr>
              <a:buFont typeface="Wingdings" pitchFamily="2" charset="2"/>
              <a:buChar char="§"/>
            </a:pPr>
            <a:r>
              <a:rPr lang="en-US" sz="1600" dirty="0">
                <a:ea typeface="DIN Pro Light" charset="0"/>
                <a:cs typeface="DIN Pro Light" charset="0"/>
              </a:rPr>
              <a:t>Instance-level control to prevent access to personal Office 365 accounts</a:t>
            </a:r>
          </a:p>
        </p:txBody>
      </p:sp>
      <p:grpSp>
        <p:nvGrpSpPr>
          <p:cNvPr id="2" name="Group 1">
            <a:extLst>
              <a:ext uri="{FF2B5EF4-FFF2-40B4-BE49-F238E27FC236}">
                <a16:creationId xmlns:a16="http://schemas.microsoft.com/office/drawing/2014/main" xmlns="" id="{45FA1F0A-9415-B844-A6DB-60835443A1F5}"/>
              </a:ext>
            </a:extLst>
          </p:cNvPr>
          <p:cNvGrpSpPr/>
          <p:nvPr/>
        </p:nvGrpSpPr>
        <p:grpSpPr>
          <a:xfrm>
            <a:off x="457201" y="2275421"/>
            <a:ext cx="3947531" cy="1981537"/>
            <a:chOff x="457201" y="2275421"/>
            <a:chExt cx="3947531" cy="1981537"/>
          </a:xfrm>
        </p:grpSpPr>
        <p:sp>
          <p:nvSpPr>
            <p:cNvPr id="9" name="Triangle 8">
              <a:extLst>
                <a:ext uri="{FF2B5EF4-FFF2-40B4-BE49-F238E27FC236}">
                  <a16:creationId xmlns:a16="http://schemas.microsoft.com/office/drawing/2014/main" xmlns="" id="{E5E8CEA9-9A23-8A42-B0E7-692FE0D37554}"/>
                </a:ext>
              </a:extLst>
            </p:cNvPr>
            <p:cNvSpPr/>
            <p:nvPr/>
          </p:nvSpPr>
          <p:spPr>
            <a:xfrm rot="5400000">
              <a:off x="2944506" y="2796733"/>
              <a:ext cx="1981537" cy="938914"/>
            </a:xfrm>
            <a:prstGeom prst="triangle">
              <a:avLst>
                <a:gd name="adj" fmla="val 45115"/>
              </a:avLst>
            </a:prstGeom>
            <a:gradFill>
              <a:gsLst>
                <a:gs pos="0">
                  <a:schemeClr val="accent2">
                    <a:lumMod val="20000"/>
                    <a:lumOff val="80000"/>
                    <a:alpha val="25000"/>
                  </a:schemeClr>
                </a:gs>
                <a:gs pos="100000">
                  <a:schemeClr val="accent2">
                    <a:lumMod val="40000"/>
                    <a:lumOff val="60000"/>
                  </a:schemeClr>
                </a:gs>
              </a:gsLst>
              <a:lin ang="5400000" scaled="1"/>
            </a:gra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dirty="0">
                <a:solidFill>
                  <a:schemeClr val="tx1"/>
                </a:solidFill>
              </a:endParaRPr>
            </a:p>
          </p:txBody>
        </p:sp>
        <p:pic>
          <p:nvPicPr>
            <p:cNvPr id="14" name="Picture 13">
              <a:extLst>
                <a:ext uri="{FF2B5EF4-FFF2-40B4-BE49-F238E27FC236}">
                  <a16:creationId xmlns:a16="http://schemas.microsoft.com/office/drawing/2014/main" xmlns="" id="{D8BF2EE0-44F0-C745-9A12-2EC84C7FDB1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457201" y="2283228"/>
              <a:ext cx="3008620" cy="1973730"/>
            </a:xfrm>
            <a:prstGeom prst="rect">
              <a:avLst/>
            </a:prstGeom>
            <a:ln>
              <a:solidFill>
                <a:schemeClr val="tx1">
                  <a:lumMod val="20000"/>
                  <a:lumOff val="80000"/>
                </a:schemeClr>
              </a:solidFill>
            </a:ln>
          </p:spPr>
        </p:pic>
      </p:grpSp>
    </p:spTree>
    <p:extLst>
      <p:ext uri="{BB962C8B-B14F-4D97-AF65-F5344CB8AC3E}">
        <p14:creationId xmlns:p14="http://schemas.microsoft.com/office/powerpoint/2010/main" val="9573328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right)">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xmlns="" id="{92B50ABA-448D-B848-A80F-F1C6369EB22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57142" y="1210728"/>
            <a:ext cx="4526415" cy="2903371"/>
          </a:xfrm>
          <a:prstGeom prst="rect">
            <a:avLst/>
          </a:prstGeom>
          <a:ln>
            <a:solidFill>
              <a:schemeClr val="tx1">
                <a:lumMod val="20000"/>
                <a:lumOff val="80000"/>
              </a:schemeClr>
            </a:solidFill>
          </a:ln>
        </p:spPr>
      </p:pic>
      <p:sp>
        <p:nvSpPr>
          <p:cNvPr id="4" name="Title 3">
            <a:extLst>
              <a:ext uri="{FF2B5EF4-FFF2-40B4-BE49-F238E27FC236}">
                <a16:creationId xmlns:a16="http://schemas.microsoft.com/office/drawing/2014/main" xmlns="" id="{580392BC-43DE-CF4A-B256-DEDD642C901E}"/>
              </a:ext>
            </a:extLst>
          </p:cNvPr>
          <p:cNvSpPr>
            <a:spLocks noGrp="1"/>
          </p:cNvSpPr>
          <p:nvPr>
            <p:ph type="title"/>
          </p:nvPr>
        </p:nvSpPr>
        <p:spPr/>
        <p:txBody>
          <a:bodyPr/>
          <a:lstStyle/>
          <a:p>
            <a:r>
              <a:rPr lang="en-US" b="1" dirty="0"/>
              <a:t>6. Prevent access to personal Office 365 instances</a:t>
            </a:r>
            <a:endParaRPr lang="en-US" dirty="0"/>
          </a:p>
        </p:txBody>
      </p:sp>
      <p:sp>
        <p:nvSpPr>
          <p:cNvPr id="6" name="Text Placeholder 5">
            <a:extLst>
              <a:ext uri="{FF2B5EF4-FFF2-40B4-BE49-F238E27FC236}">
                <a16:creationId xmlns:a16="http://schemas.microsoft.com/office/drawing/2014/main" xmlns="" id="{149D6FB3-534B-C449-B7E2-BE6D882D651F}"/>
              </a:ext>
            </a:extLst>
          </p:cNvPr>
          <p:cNvSpPr>
            <a:spLocks noGrp="1"/>
          </p:cNvSpPr>
          <p:nvPr>
            <p:ph type="body" sz="quarter" idx="13"/>
          </p:nvPr>
        </p:nvSpPr>
        <p:spPr/>
        <p:txBody>
          <a:bodyPr/>
          <a:lstStyle/>
          <a:p>
            <a:endParaRPr lang="en-US" dirty="0"/>
          </a:p>
        </p:txBody>
      </p:sp>
      <p:sp>
        <p:nvSpPr>
          <p:cNvPr id="11" name="TextBox 10">
            <a:extLst>
              <a:ext uri="{FF2B5EF4-FFF2-40B4-BE49-F238E27FC236}">
                <a16:creationId xmlns:a16="http://schemas.microsoft.com/office/drawing/2014/main" xmlns="" id="{8D0D14B2-6499-4A4A-8F70-2C6D12E36B4D}"/>
              </a:ext>
            </a:extLst>
          </p:cNvPr>
          <p:cNvSpPr txBox="1"/>
          <p:nvPr/>
        </p:nvSpPr>
        <p:spPr>
          <a:xfrm>
            <a:off x="457200" y="2156252"/>
            <a:ext cx="3108675" cy="830997"/>
          </a:xfrm>
          <a:prstGeom prst="rect">
            <a:avLst/>
          </a:prstGeom>
          <a:noFill/>
        </p:spPr>
        <p:txBody>
          <a:bodyPr wrap="square" rtlCol="0">
            <a:spAutoFit/>
          </a:bodyPr>
          <a:lstStyle/>
          <a:p>
            <a:pPr marL="285750" indent="-285750">
              <a:buClr>
                <a:schemeClr val="bg2"/>
              </a:buClr>
              <a:buFont typeface="Wingdings" pitchFamily="2" charset="2"/>
              <a:buChar char="§"/>
            </a:pPr>
            <a:r>
              <a:rPr lang="en-US" sz="1600" dirty="0">
                <a:ea typeface="DIN Pro Light" charset="0"/>
                <a:cs typeface="DIN Pro Light" charset="0"/>
              </a:rPr>
              <a:t>Enforce policies across all on-network and all managed corporate devices </a:t>
            </a:r>
          </a:p>
        </p:txBody>
      </p:sp>
    </p:spTree>
    <p:extLst>
      <p:ext uri="{BB962C8B-B14F-4D97-AF65-F5344CB8AC3E}">
        <p14:creationId xmlns:p14="http://schemas.microsoft.com/office/powerpoint/2010/main" val="5536555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2"/>
          </p:nvPr>
        </p:nvSpPr>
        <p:spPr>
          <a:xfrm>
            <a:off x="457199" y="1922931"/>
            <a:ext cx="7977022" cy="1042773"/>
          </a:xfrm>
        </p:spPr>
        <p:txBody>
          <a:bodyPr/>
          <a:lstStyle/>
          <a:p>
            <a:r>
              <a:rPr lang="en-US" sz="3200" dirty="0"/>
              <a:t>“Through 2020, 95% of cloud security failures will be </a:t>
            </a:r>
            <a:r>
              <a:rPr lang="en-US" sz="3200" b="1" dirty="0"/>
              <a:t>the customer’s fault</a:t>
            </a:r>
            <a:r>
              <a:rPr lang="en-US" sz="3200" dirty="0"/>
              <a:t>.”</a:t>
            </a:r>
          </a:p>
        </p:txBody>
      </p:sp>
      <p:sp>
        <p:nvSpPr>
          <p:cNvPr id="3" name="Text Placeholder 2">
            <a:extLst>
              <a:ext uri="{FF2B5EF4-FFF2-40B4-BE49-F238E27FC236}">
                <a16:creationId xmlns:a16="http://schemas.microsoft.com/office/drawing/2014/main" xmlns="" id="{E2A20D09-6A53-1541-BC25-2FAF78F536EC}"/>
              </a:ext>
            </a:extLst>
          </p:cNvPr>
          <p:cNvSpPr>
            <a:spLocks noGrp="1"/>
          </p:cNvSpPr>
          <p:nvPr>
            <p:ph type="body" sz="quarter" idx="13"/>
          </p:nvPr>
        </p:nvSpPr>
        <p:spPr>
          <a:xfrm>
            <a:off x="457199" y="3011227"/>
            <a:ext cx="4114801" cy="230738"/>
          </a:xfrm>
        </p:spPr>
        <p:txBody>
          <a:bodyPr/>
          <a:lstStyle/>
          <a:p>
            <a:r>
              <a:rPr lang="en-US" dirty="0"/>
              <a:t>Gartner Magic Quadrant for CASB—2017</a:t>
            </a:r>
          </a:p>
        </p:txBody>
      </p:sp>
    </p:spTree>
    <p:extLst>
      <p:ext uri="{BB962C8B-B14F-4D97-AF65-F5344CB8AC3E}">
        <p14:creationId xmlns:p14="http://schemas.microsoft.com/office/powerpoint/2010/main" val="3820463089"/>
      </p:ext>
    </p:extLst>
  </p:cSld>
  <p:clrMapOvr>
    <a:masterClrMapping/>
  </p:clrMapOvr>
  <p:transition>
    <p:fad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xmlns="" id="{92B50ABA-448D-B848-A80F-F1C6369EB22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57142" y="1210728"/>
            <a:ext cx="4526415" cy="2903371"/>
          </a:xfrm>
          <a:prstGeom prst="rect">
            <a:avLst/>
          </a:prstGeom>
          <a:ln>
            <a:solidFill>
              <a:schemeClr val="tx1">
                <a:lumMod val="20000"/>
                <a:lumOff val="80000"/>
              </a:schemeClr>
            </a:solidFill>
          </a:ln>
        </p:spPr>
      </p:pic>
      <p:sp>
        <p:nvSpPr>
          <p:cNvPr id="4" name="Title 3">
            <a:extLst>
              <a:ext uri="{FF2B5EF4-FFF2-40B4-BE49-F238E27FC236}">
                <a16:creationId xmlns:a16="http://schemas.microsoft.com/office/drawing/2014/main" xmlns="" id="{580392BC-43DE-CF4A-B256-DEDD642C901E}"/>
              </a:ext>
            </a:extLst>
          </p:cNvPr>
          <p:cNvSpPr>
            <a:spLocks noGrp="1"/>
          </p:cNvSpPr>
          <p:nvPr>
            <p:ph type="title"/>
          </p:nvPr>
        </p:nvSpPr>
        <p:spPr/>
        <p:txBody>
          <a:bodyPr/>
          <a:lstStyle/>
          <a:p>
            <a:r>
              <a:rPr lang="en-US" b="1" dirty="0"/>
              <a:t>6. Prevent access to personal Office 365 instances</a:t>
            </a:r>
            <a:endParaRPr lang="en-US" dirty="0"/>
          </a:p>
        </p:txBody>
      </p:sp>
      <p:sp>
        <p:nvSpPr>
          <p:cNvPr id="6" name="Text Placeholder 5">
            <a:extLst>
              <a:ext uri="{FF2B5EF4-FFF2-40B4-BE49-F238E27FC236}">
                <a16:creationId xmlns:a16="http://schemas.microsoft.com/office/drawing/2014/main" xmlns="" id="{149D6FB3-534B-C449-B7E2-BE6D882D651F}"/>
              </a:ext>
            </a:extLst>
          </p:cNvPr>
          <p:cNvSpPr>
            <a:spLocks noGrp="1"/>
          </p:cNvSpPr>
          <p:nvPr>
            <p:ph type="body" sz="quarter" idx="13"/>
          </p:nvPr>
        </p:nvSpPr>
        <p:spPr/>
        <p:txBody>
          <a:bodyPr/>
          <a:lstStyle/>
          <a:p>
            <a:endParaRPr lang="en-US" dirty="0"/>
          </a:p>
        </p:txBody>
      </p:sp>
      <p:sp>
        <p:nvSpPr>
          <p:cNvPr id="11" name="TextBox 10">
            <a:extLst>
              <a:ext uri="{FF2B5EF4-FFF2-40B4-BE49-F238E27FC236}">
                <a16:creationId xmlns:a16="http://schemas.microsoft.com/office/drawing/2014/main" xmlns="" id="{8D0D14B2-6499-4A4A-8F70-2C6D12E36B4D}"/>
              </a:ext>
            </a:extLst>
          </p:cNvPr>
          <p:cNvSpPr txBox="1"/>
          <p:nvPr/>
        </p:nvSpPr>
        <p:spPr>
          <a:xfrm>
            <a:off x="457200" y="1110164"/>
            <a:ext cx="3108675" cy="584775"/>
          </a:xfrm>
          <a:prstGeom prst="rect">
            <a:avLst/>
          </a:prstGeom>
          <a:noFill/>
        </p:spPr>
        <p:txBody>
          <a:bodyPr wrap="square" rtlCol="0">
            <a:spAutoFit/>
          </a:bodyPr>
          <a:lstStyle/>
          <a:p>
            <a:pPr marL="285750" indent="-285750">
              <a:buClr>
                <a:schemeClr val="bg2"/>
              </a:buClr>
              <a:buFont typeface="Wingdings" pitchFamily="2" charset="2"/>
              <a:buChar char="§"/>
            </a:pPr>
            <a:r>
              <a:rPr lang="en-US" sz="1600" dirty="0">
                <a:ea typeface="DIN Pro Light" charset="0"/>
                <a:cs typeface="DIN Pro Light" charset="0"/>
              </a:rPr>
              <a:t>Permit access to corporate instances of Office 365</a:t>
            </a:r>
          </a:p>
        </p:txBody>
      </p:sp>
      <p:grpSp>
        <p:nvGrpSpPr>
          <p:cNvPr id="2" name="Group 1">
            <a:extLst>
              <a:ext uri="{FF2B5EF4-FFF2-40B4-BE49-F238E27FC236}">
                <a16:creationId xmlns:a16="http://schemas.microsoft.com/office/drawing/2014/main" xmlns="" id="{C3C5F2D3-7339-6649-9A34-F28B3CF8E2AB}"/>
              </a:ext>
            </a:extLst>
          </p:cNvPr>
          <p:cNvGrpSpPr/>
          <p:nvPr/>
        </p:nvGrpSpPr>
        <p:grpSpPr>
          <a:xfrm>
            <a:off x="457201" y="2275422"/>
            <a:ext cx="4962291" cy="1981537"/>
            <a:chOff x="457201" y="2275422"/>
            <a:chExt cx="4962291" cy="1981537"/>
          </a:xfrm>
        </p:grpSpPr>
        <p:sp>
          <p:nvSpPr>
            <p:cNvPr id="9" name="Triangle 8">
              <a:extLst>
                <a:ext uri="{FF2B5EF4-FFF2-40B4-BE49-F238E27FC236}">
                  <a16:creationId xmlns:a16="http://schemas.microsoft.com/office/drawing/2014/main" xmlns="" id="{E5E8CEA9-9A23-8A42-B0E7-692FE0D37554}"/>
                </a:ext>
              </a:extLst>
            </p:cNvPr>
            <p:cNvSpPr/>
            <p:nvPr/>
          </p:nvSpPr>
          <p:spPr>
            <a:xfrm rot="5400000">
              <a:off x="3451886" y="2289353"/>
              <a:ext cx="1981537" cy="1953675"/>
            </a:xfrm>
            <a:prstGeom prst="triangle">
              <a:avLst>
                <a:gd name="adj" fmla="val 13037"/>
              </a:avLst>
            </a:prstGeom>
            <a:gradFill>
              <a:gsLst>
                <a:gs pos="0">
                  <a:schemeClr val="accent2">
                    <a:lumMod val="20000"/>
                    <a:lumOff val="80000"/>
                    <a:alpha val="25000"/>
                  </a:schemeClr>
                </a:gs>
                <a:gs pos="100000">
                  <a:schemeClr val="accent2">
                    <a:lumMod val="40000"/>
                    <a:lumOff val="60000"/>
                  </a:schemeClr>
                </a:gs>
              </a:gsLst>
              <a:lin ang="5400000" scaled="1"/>
            </a:gra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dirty="0">
                <a:solidFill>
                  <a:schemeClr val="tx1"/>
                </a:solidFill>
              </a:endParaRPr>
            </a:p>
          </p:txBody>
        </p:sp>
        <p:pic>
          <p:nvPicPr>
            <p:cNvPr id="14" name="Picture 13">
              <a:extLst>
                <a:ext uri="{FF2B5EF4-FFF2-40B4-BE49-F238E27FC236}">
                  <a16:creationId xmlns:a16="http://schemas.microsoft.com/office/drawing/2014/main" xmlns="" id="{D8BF2EE0-44F0-C745-9A12-2EC84C7FDB1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457201" y="2283228"/>
              <a:ext cx="3008620" cy="1973730"/>
            </a:xfrm>
            <a:prstGeom prst="rect">
              <a:avLst/>
            </a:prstGeom>
            <a:ln>
              <a:solidFill>
                <a:schemeClr val="tx1">
                  <a:lumMod val="20000"/>
                  <a:lumOff val="80000"/>
                </a:schemeClr>
              </a:solidFill>
            </a:ln>
          </p:spPr>
        </p:pic>
      </p:grpSp>
    </p:spTree>
    <p:extLst>
      <p:ext uri="{BB962C8B-B14F-4D97-AF65-F5344CB8AC3E}">
        <p14:creationId xmlns:p14="http://schemas.microsoft.com/office/powerpoint/2010/main" val="2679793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right)">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xmlns="" id="{92B50ABA-448D-B848-A80F-F1C6369EB22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57142" y="1210728"/>
            <a:ext cx="4526415" cy="2903371"/>
          </a:xfrm>
          <a:prstGeom prst="rect">
            <a:avLst/>
          </a:prstGeom>
          <a:ln>
            <a:solidFill>
              <a:schemeClr val="tx1">
                <a:lumMod val="20000"/>
                <a:lumOff val="80000"/>
              </a:schemeClr>
            </a:solidFill>
          </a:ln>
        </p:spPr>
      </p:pic>
      <p:sp>
        <p:nvSpPr>
          <p:cNvPr id="4" name="Title 3">
            <a:extLst>
              <a:ext uri="{FF2B5EF4-FFF2-40B4-BE49-F238E27FC236}">
                <a16:creationId xmlns:a16="http://schemas.microsoft.com/office/drawing/2014/main" xmlns="" id="{580392BC-43DE-CF4A-B256-DEDD642C901E}"/>
              </a:ext>
            </a:extLst>
          </p:cNvPr>
          <p:cNvSpPr>
            <a:spLocks noGrp="1"/>
          </p:cNvSpPr>
          <p:nvPr>
            <p:ph type="title"/>
          </p:nvPr>
        </p:nvSpPr>
        <p:spPr/>
        <p:txBody>
          <a:bodyPr/>
          <a:lstStyle/>
          <a:p>
            <a:r>
              <a:rPr lang="en-US" b="1" dirty="0"/>
              <a:t>6. Prevent access to personal Office 365 instances</a:t>
            </a:r>
            <a:endParaRPr lang="en-US" dirty="0"/>
          </a:p>
        </p:txBody>
      </p:sp>
      <p:sp>
        <p:nvSpPr>
          <p:cNvPr id="6" name="Text Placeholder 5">
            <a:extLst>
              <a:ext uri="{FF2B5EF4-FFF2-40B4-BE49-F238E27FC236}">
                <a16:creationId xmlns:a16="http://schemas.microsoft.com/office/drawing/2014/main" xmlns="" id="{149D6FB3-534B-C449-B7E2-BE6D882D651F}"/>
              </a:ext>
            </a:extLst>
          </p:cNvPr>
          <p:cNvSpPr>
            <a:spLocks noGrp="1"/>
          </p:cNvSpPr>
          <p:nvPr>
            <p:ph type="body" sz="quarter" idx="13"/>
          </p:nvPr>
        </p:nvSpPr>
        <p:spPr/>
        <p:txBody>
          <a:bodyPr/>
          <a:lstStyle/>
          <a:p>
            <a:endParaRPr lang="en-US" dirty="0"/>
          </a:p>
        </p:txBody>
      </p:sp>
      <p:sp>
        <p:nvSpPr>
          <p:cNvPr id="11" name="TextBox 10">
            <a:extLst>
              <a:ext uri="{FF2B5EF4-FFF2-40B4-BE49-F238E27FC236}">
                <a16:creationId xmlns:a16="http://schemas.microsoft.com/office/drawing/2014/main" xmlns="" id="{8D0D14B2-6499-4A4A-8F70-2C6D12E36B4D}"/>
              </a:ext>
            </a:extLst>
          </p:cNvPr>
          <p:cNvSpPr txBox="1"/>
          <p:nvPr/>
        </p:nvSpPr>
        <p:spPr>
          <a:xfrm>
            <a:off x="457200" y="2156252"/>
            <a:ext cx="3108675" cy="830997"/>
          </a:xfrm>
          <a:prstGeom prst="rect">
            <a:avLst/>
          </a:prstGeom>
          <a:noFill/>
        </p:spPr>
        <p:txBody>
          <a:bodyPr wrap="square" rtlCol="0">
            <a:spAutoFit/>
          </a:bodyPr>
          <a:lstStyle/>
          <a:p>
            <a:pPr marL="285750" indent="-285750">
              <a:buClr>
                <a:schemeClr val="bg2"/>
              </a:buClr>
              <a:buFont typeface="Wingdings" pitchFamily="2" charset="2"/>
              <a:buChar char="§"/>
            </a:pPr>
            <a:r>
              <a:rPr lang="en-US" sz="1600" dirty="0">
                <a:ea typeface="DIN Pro Light" charset="0"/>
                <a:cs typeface="DIN Pro Light" charset="0"/>
              </a:rPr>
              <a:t>Supports web application access well as native application access</a:t>
            </a:r>
          </a:p>
        </p:txBody>
      </p:sp>
    </p:spTree>
    <p:extLst>
      <p:ext uri="{BB962C8B-B14F-4D97-AF65-F5344CB8AC3E}">
        <p14:creationId xmlns:p14="http://schemas.microsoft.com/office/powerpoint/2010/main" val="4213233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0E04DD51-B17B-8941-92EE-01F9712F60F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55674" y="984527"/>
            <a:ext cx="4727883" cy="3513079"/>
          </a:xfrm>
          <a:prstGeom prst="rect">
            <a:avLst/>
          </a:prstGeom>
          <a:ln>
            <a:solidFill>
              <a:schemeClr val="tx1">
                <a:lumMod val="20000"/>
                <a:lumOff val="80000"/>
              </a:schemeClr>
            </a:solidFill>
          </a:ln>
        </p:spPr>
      </p:pic>
      <p:sp>
        <p:nvSpPr>
          <p:cNvPr id="4" name="Title 3">
            <a:extLst>
              <a:ext uri="{FF2B5EF4-FFF2-40B4-BE49-F238E27FC236}">
                <a16:creationId xmlns:a16="http://schemas.microsoft.com/office/drawing/2014/main" xmlns="" id="{580392BC-43DE-CF4A-B256-DEDD642C901E}"/>
              </a:ext>
            </a:extLst>
          </p:cNvPr>
          <p:cNvSpPr>
            <a:spLocks noGrp="1"/>
          </p:cNvSpPr>
          <p:nvPr>
            <p:ph type="title"/>
          </p:nvPr>
        </p:nvSpPr>
        <p:spPr/>
        <p:txBody>
          <a:bodyPr/>
          <a:lstStyle/>
          <a:p>
            <a:r>
              <a:rPr lang="en-US" b="1" dirty="0"/>
              <a:t>7. Prevent proliferation of malware</a:t>
            </a:r>
            <a:endParaRPr lang="en-US" dirty="0"/>
          </a:p>
        </p:txBody>
      </p:sp>
      <p:sp>
        <p:nvSpPr>
          <p:cNvPr id="6" name="Text Placeholder 5">
            <a:extLst>
              <a:ext uri="{FF2B5EF4-FFF2-40B4-BE49-F238E27FC236}">
                <a16:creationId xmlns:a16="http://schemas.microsoft.com/office/drawing/2014/main" xmlns="" id="{149D6FB3-534B-C449-B7E2-BE6D882D651F}"/>
              </a:ext>
            </a:extLst>
          </p:cNvPr>
          <p:cNvSpPr>
            <a:spLocks noGrp="1"/>
          </p:cNvSpPr>
          <p:nvPr>
            <p:ph type="body" sz="quarter" idx="13"/>
          </p:nvPr>
        </p:nvSpPr>
        <p:spPr/>
        <p:txBody>
          <a:bodyPr/>
          <a:lstStyle/>
          <a:p>
            <a:endParaRPr lang="en-US" dirty="0"/>
          </a:p>
        </p:txBody>
      </p:sp>
      <p:sp>
        <p:nvSpPr>
          <p:cNvPr id="11" name="TextBox 10">
            <a:extLst>
              <a:ext uri="{FF2B5EF4-FFF2-40B4-BE49-F238E27FC236}">
                <a16:creationId xmlns:a16="http://schemas.microsoft.com/office/drawing/2014/main" xmlns="" id="{8D0D14B2-6499-4A4A-8F70-2C6D12E36B4D}"/>
              </a:ext>
            </a:extLst>
          </p:cNvPr>
          <p:cNvSpPr txBox="1"/>
          <p:nvPr/>
        </p:nvSpPr>
        <p:spPr>
          <a:xfrm>
            <a:off x="457200" y="1110164"/>
            <a:ext cx="3108675" cy="830997"/>
          </a:xfrm>
          <a:prstGeom prst="rect">
            <a:avLst/>
          </a:prstGeom>
          <a:noFill/>
        </p:spPr>
        <p:txBody>
          <a:bodyPr wrap="square" rtlCol="0">
            <a:spAutoFit/>
          </a:bodyPr>
          <a:lstStyle/>
          <a:p>
            <a:pPr marL="285750" indent="-285750">
              <a:buClr>
                <a:schemeClr val="bg2"/>
              </a:buClr>
              <a:buFont typeface="Wingdings" pitchFamily="2" charset="2"/>
              <a:buChar char="§"/>
            </a:pPr>
            <a:r>
              <a:rPr lang="en-US" sz="1600" dirty="0">
                <a:ea typeface="DIN Pro Light" charset="0"/>
                <a:cs typeface="DIN Pro Light" charset="0"/>
              </a:rPr>
              <a:t>Sandboxing to identify malware that signature-based solutions miss</a:t>
            </a:r>
          </a:p>
        </p:txBody>
      </p:sp>
      <p:grpSp>
        <p:nvGrpSpPr>
          <p:cNvPr id="2" name="Group 1">
            <a:extLst>
              <a:ext uri="{FF2B5EF4-FFF2-40B4-BE49-F238E27FC236}">
                <a16:creationId xmlns:a16="http://schemas.microsoft.com/office/drawing/2014/main" xmlns="" id="{83622A51-A689-2C45-A520-3E700CCC2B41}"/>
              </a:ext>
            </a:extLst>
          </p:cNvPr>
          <p:cNvGrpSpPr/>
          <p:nvPr/>
        </p:nvGrpSpPr>
        <p:grpSpPr>
          <a:xfrm>
            <a:off x="457200" y="2275422"/>
            <a:ext cx="3691053" cy="1707869"/>
            <a:chOff x="457200" y="2275422"/>
            <a:chExt cx="3691053" cy="1707869"/>
          </a:xfrm>
        </p:grpSpPr>
        <p:sp>
          <p:nvSpPr>
            <p:cNvPr id="9" name="Triangle 8">
              <a:extLst>
                <a:ext uri="{FF2B5EF4-FFF2-40B4-BE49-F238E27FC236}">
                  <a16:creationId xmlns:a16="http://schemas.microsoft.com/office/drawing/2014/main" xmlns="" id="{E5E8CEA9-9A23-8A42-B0E7-692FE0D37554}"/>
                </a:ext>
              </a:extLst>
            </p:cNvPr>
            <p:cNvSpPr/>
            <p:nvPr/>
          </p:nvSpPr>
          <p:spPr>
            <a:xfrm rot="5400000">
              <a:off x="2953100" y="2788138"/>
              <a:ext cx="1707869" cy="682437"/>
            </a:xfrm>
            <a:prstGeom prst="triangle">
              <a:avLst>
                <a:gd name="adj" fmla="val 0"/>
              </a:avLst>
            </a:prstGeom>
            <a:gradFill>
              <a:gsLst>
                <a:gs pos="0">
                  <a:schemeClr val="accent2">
                    <a:lumMod val="20000"/>
                    <a:lumOff val="80000"/>
                    <a:alpha val="25000"/>
                  </a:schemeClr>
                </a:gs>
                <a:gs pos="100000">
                  <a:schemeClr val="accent2">
                    <a:lumMod val="40000"/>
                    <a:lumOff val="60000"/>
                  </a:schemeClr>
                </a:gs>
              </a:gsLst>
              <a:lin ang="5400000" scaled="1"/>
            </a:gra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dirty="0">
                <a:solidFill>
                  <a:schemeClr val="tx1"/>
                </a:solidFill>
              </a:endParaRPr>
            </a:p>
          </p:txBody>
        </p:sp>
        <p:pic>
          <p:nvPicPr>
            <p:cNvPr id="12" name="Picture 11">
              <a:extLst>
                <a:ext uri="{FF2B5EF4-FFF2-40B4-BE49-F238E27FC236}">
                  <a16:creationId xmlns:a16="http://schemas.microsoft.com/office/drawing/2014/main" xmlns="" id="{0F1C449A-70A3-5447-9395-E63E86FCAA1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457200" y="2275422"/>
              <a:ext cx="3008617" cy="1707868"/>
            </a:xfrm>
            <a:prstGeom prst="rect">
              <a:avLst/>
            </a:prstGeom>
            <a:ln>
              <a:solidFill>
                <a:schemeClr val="tx1">
                  <a:lumMod val="20000"/>
                  <a:lumOff val="80000"/>
                </a:schemeClr>
              </a:solidFill>
            </a:ln>
          </p:spPr>
        </p:pic>
      </p:grpSp>
    </p:spTree>
    <p:extLst>
      <p:ext uri="{BB962C8B-B14F-4D97-AF65-F5344CB8AC3E}">
        <p14:creationId xmlns:p14="http://schemas.microsoft.com/office/powerpoint/2010/main" val="21025478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right)">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0E04DD51-B17B-8941-92EE-01F9712F60F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55674" y="984527"/>
            <a:ext cx="4727883" cy="3513079"/>
          </a:xfrm>
          <a:prstGeom prst="rect">
            <a:avLst/>
          </a:prstGeom>
          <a:ln>
            <a:solidFill>
              <a:schemeClr val="tx1">
                <a:lumMod val="20000"/>
                <a:lumOff val="80000"/>
              </a:schemeClr>
            </a:solidFill>
          </a:ln>
        </p:spPr>
      </p:pic>
      <p:sp>
        <p:nvSpPr>
          <p:cNvPr id="4" name="Title 3">
            <a:extLst>
              <a:ext uri="{FF2B5EF4-FFF2-40B4-BE49-F238E27FC236}">
                <a16:creationId xmlns:a16="http://schemas.microsoft.com/office/drawing/2014/main" xmlns="" id="{580392BC-43DE-CF4A-B256-DEDD642C901E}"/>
              </a:ext>
            </a:extLst>
          </p:cNvPr>
          <p:cNvSpPr>
            <a:spLocks noGrp="1"/>
          </p:cNvSpPr>
          <p:nvPr>
            <p:ph type="title"/>
          </p:nvPr>
        </p:nvSpPr>
        <p:spPr/>
        <p:txBody>
          <a:bodyPr/>
          <a:lstStyle/>
          <a:p>
            <a:r>
              <a:rPr lang="en-US" b="1" dirty="0"/>
              <a:t>7. Prevent proliferation of malware</a:t>
            </a:r>
            <a:endParaRPr lang="en-US" dirty="0"/>
          </a:p>
        </p:txBody>
      </p:sp>
      <p:sp>
        <p:nvSpPr>
          <p:cNvPr id="6" name="Text Placeholder 5">
            <a:extLst>
              <a:ext uri="{FF2B5EF4-FFF2-40B4-BE49-F238E27FC236}">
                <a16:creationId xmlns:a16="http://schemas.microsoft.com/office/drawing/2014/main" xmlns="" id="{149D6FB3-534B-C449-B7E2-BE6D882D651F}"/>
              </a:ext>
            </a:extLst>
          </p:cNvPr>
          <p:cNvSpPr>
            <a:spLocks noGrp="1"/>
          </p:cNvSpPr>
          <p:nvPr>
            <p:ph type="body" sz="quarter" idx="13"/>
          </p:nvPr>
        </p:nvSpPr>
        <p:spPr/>
        <p:txBody>
          <a:bodyPr/>
          <a:lstStyle/>
          <a:p>
            <a:endParaRPr lang="en-US" dirty="0"/>
          </a:p>
        </p:txBody>
      </p:sp>
      <p:sp>
        <p:nvSpPr>
          <p:cNvPr id="11" name="TextBox 10">
            <a:extLst>
              <a:ext uri="{FF2B5EF4-FFF2-40B4-BE49-F238E27FC236}">
                <a16:creationId xmlns:a16="http://schemas.microsoft.com/office/drawing/2014/main" xmlns="" id="{8D0D14B2-6499-4A4A-8F70-2C6D12E36B4D}"/>
              </a:ext>
            </a:extLst>
          </p:cNvPr>
          <p:cNvSpPr txBox="1"/>
          <p:nvPr/>
        </p:nvSpPr>
        <p:spPr>
          <a:xfrm>
            <a:off x="457200" y="1110164"/>
            <a:ext cx="3108675" cy="830997"/>
          </a:xfrm>
          <a:prstGeom prst="rect">
            <a:avLst/>
          </a:prstGeom>
          <a:noFill/>
        </p:spPr>
        <p:txBody>
          <a:bodyPr wrap="square" rtlCol="0">
            <a:spAutoFit/>
          </a:bodyPr>
          <a:lstStyle/>
          <a:p>
            <a:pPr marL="285750" indent="-285750">
              <a:buClr>
                <a:schemeClr val="bg2"/>
              </a:buClr>
              <a:buFont typeface="Wingdings" pitchFamily="2" charset="2"/>
              <a:buChar char="§"/>
            </a:pPr>
            <a:r>
              <a:rPr lang="en-US" sz="1600" dirty="0">
                <a:ea typeface="DIN Pro Light" charset="0"/>
                <a:cs typeface="DIN Pro Light" charset="0"/>
              </a:rPr>
              <a:t>Scans files in OneDrive, SharePoint Online, or Exchange Online</a:t>
            </a:r>
          </a:p>
        </p:txBody>
      </p:sp>
      <p:grpSp>
        <p:nvGrpSpPr>
          <p:cNvPr id="2" name="Group 1">
            <a:extLst>
              <a:ext uri="{FF2B5EF4-FFF2-40B4-BE49-F238E27FC236}">
                <a16:creationId xmlns:a16="http://schemas.microsoft.com/office/drawing/2014/main" xmlns="" id="{4D86C880-A0EA-5D41-9903-6419475214E9}"/>
              </a:ext>
            </a:extLst>
          </p:cNvPr>
          <p:cNvGrpSpPr/>
          <p:nvPr/>
        </p:nvGrpSpPr>
        <p:grpSpPr>
          <a:xfrm>
            <a:off x="457200" y="2275422"/>
            <a:ext cx="6200077" cy="1707870"/>
            <a:chOff x="457200" y="2275422"/>
            <a:chExt cx="6200077" cy="1707870"/>
          </a:xfrm>
        </p:grpSpPr>
        <p:sp>
          <p:nvSpPr>
            <p:cNvPr id="9" name="Triangle 8">
              <a:extLst>
                <a:ext uri="{FF2B5EF4-FFF2-40B4-BE49-F238E27FC236}">
                  <a16:creationId xmlns:a16="http://schemas.microsoft.com/office/drawing/2014/main" xmlns="" id="{E5E8CEA9-9A23-8A42-B0E7-692FE0D37554}"/>
                </a:ext>
              </a:extLst>
            </p:cNvPr>
            <p:cNvSpPr/>
            <p:nvPr/>
          </p:nvSpPr>
          <p:spPr>
            <a:xfrm rot="5400000">
              <a:off x="4207611" y="1533626"/>
              <a:ext cx="1707869" cy="3191463"/>
            </a:xfrm>
            <a:prstGeom prst="triangle">
              <a:avLst>
                <a:gd name="adj" fmla="val 33300"/>
              </a:avLst>
            </a:prstGeom>
            <a:gradFill>
              <a:gsLst>
                <a:gs pos="0">
                  <a:schemeClr val="accent2">
                    <a:lumMod val="20000"/>
                    <a:lumOff val="80000"/>
                    <a:alpha val="25000"/>
                  </a:schemeClr>
                </a:gs>
                <a:gs pos="100000">
                  <a:schemeClr val="accent2">
                    <a:lumMod val="40000"/>
                    <a:lumOff val="60000"/>
                  </a:schemeClr>
                </a:gs>
              </a:gsLst>
              <a:lin ang="5400000" scaled="1"/>
            </a:gra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dirty="0">
                <a:solidFill>
                  <a:schemeClr val="tx1"/>
                </a:solidFill>
              </a:endParaRPr>
            </a:p>
          </p:txBody>
        </p:sp>
        <p:pic>
          <p:nvPicPr>
            <p:cNvPr id="12" name="Picture 11">
              <a:extLst>
                <a:ext uri="{FF2B5EF4-FFF2-40B4-BE49-F238E27FC236}">
                  <a16:creationId xmlns:a16="http://schemas.microsoft.com/office/drawing/2014/main" xmlns="" id="{0F1C449A-70A3-5447-9395-E63E86FCAA1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457200" y="2275422"/>
              <a:ext cx="3008617" cy="1707868"/>
            </a:xfrm>
            <a:prstGeom prst="rect">
              <a:avLst/>
            </a:prstGeom>
            <a:ln>
              <a:solidFill>
                <a:schemeClr val="tx1">
                  <a:lumMod val="20000"/>
                  <a:lumOff val="80000"/>
                </a:schemeClr>
              </a:solidFill>
            </a:ln>
          </p:spPr>
        </p:pic>
      </p:grpSp>
    </p:spTree>
    <p:extLst>
      <p:ext uri="{BB962C8B-B14F-4D97-AF65-F5344CB8AC3E}">
        <p14:creationId xmlns:p14="http://schemas.microsoft.com/office/powerpoint/2010/main" val="5157631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right)">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0E04DD51-B17B-8941-92EE-01F9712F60F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55674" y="984527"/>
            <a:ext cx="4727883" cy="3513079"/>
          </a:xfrm>
          <a:prstGeom prst="rect">
            <a:avLst/>
          </a:prstGeom>
          <a:ln>
            <a:solidFill>
              <a:schemeClr val="tx1">
                <a:lumMod val="20000"/>
                <a:lumOff val="80000"/>
              </a:schemeClr>
            </a:solidFill>
          </a:ln>
        </p:spPr>
      </p:pic>
      <p:sp>
        <p:nvSpPr>
          <p:cNvPr id="4" name="Title 3">
            <a:extLst>
              <a:ext uri="{FF2B5EF4-FFF2-40B4-BE49-F238E27FC236}">
                <a16:creationId xmlns:a16="http://schemas.microsoft.com/office/drawing/2014/main" xmlns="" id="{580392BC-43DE-CF4A-B256-DEDD642C901E}"/>
              </a:ext>
            </a:extLst>
          </p:cNvPr>
          <p:cNvSpPr>
            <a:spLocks noGrp="1"/>
          </p:cNvSpPr>
          <p:nvPr>
            <p:ph type="title"/>
          </p:nvPr>
        </p:nvSpPr>
        <p:spPr/>
        <p:txBody>
          <a:bodyPr/>
          <a:lstStyle/>
          <a:p>
            <a:r>
              <a:rPr lang="en-US" b="1" dirty="0"/>
              <a:t>7. Prevent proliferation of malware</a:t>
            </a:r>
            <a:endParaRPr lang="en-US" dirty="0"/>
          </a:p>
        </p:txBody>
      </p:sp>
      <p:sp>
        <p:nvSpPr>
          <p:cNvPr id="6" name="Text Placeholder 5">
            <a:extLst>
              <a:ext uri="{FF2B5EF4-FFF2-40B4-BE49-F238E27FC236}">
                <a16:creationId xmlns:a16="http://schemas.microsoft.com/office/drawing/2014/main" xmlns="" id="{149D6FB3-534B-C449-B7E2-BE6D882D651F}"/>
              </a:ext>
            </a:extLst>
          </p:cNvPr>
          <p:cNvSpPr>
            <a:spLocks noGrp="1"/>
          </p:cNvSpPr>
          <p:nvPr>
            <p:ph type="body" sz="quarter" idx="13"/>
          </p:nvPr>
        </p:nvSpPr>
        <p:spPr/>
        <p:txBody>
          <a:bodyPr/>
          <a:lstStyle/>
          <a:p>
            <a:endParaRPr lang="en-US" dirty="0"/>
          </a:p>
        </p:txBody>
      </p:sp>
      <p:sp>
        <p:nvSpPr>
          <p:cNvPr id="11" name="TextBox 10">
            <a:extLst>
              <a:ext uri="{FF2B5EF4-FFF2-40B4-BE49-F238E27FC236}">
                <a16:creationId xmlns:a16="http://schemas.microsoft.com/office/drawing/2014/main" xmlns="" id="{8D0D14B2-6499-4A4A-8F70-2C6D12E36B4D}"/>
              </a:ext>
            </a:extLst>
          </p:cNvPr>
          <p:cNvSpPr txBox="1"/>
          <p:nvPr/>
        </p:nvSpPr>
        <p:spPr>
          <a:xfrm>
            <a:off x="457200" y="1110164"/>
            <a:ext cx="3108675" cy="830997"/>
          </a:xfrm>
          <a:prstGeom prst="rect">
            <a:avLst/>
          </a:prstGeom>
          <a:noFill/>
        </p:spPr>
        <p:txBody>
          <a:bodyPr wrap="square" rtlCol="0">
            <a:spAutoFit/>
          </a:bodyPr>
          <a:lstStyle/>
          <a:p>
            <a:pPr marL="285750" indent="-285750">
              <a:buClr>
                <a:schemeClr val="bg2"/>
              </a:buClr>
              <a:buFont typeface="Wingdings" pitchFamily="2" charset="2"/>
              <a:buChar char="§"/>
            </a:pPr>
            <a:r>
              <a:rPr lang="en-US" sz="1600" dirty="0">
                <a:ea typeface="DIN Pro Light" charset="0"/>
                <a:cs typeface="DIN Pro Light" charset="0"/>
              </a:rPr>
              <a:t>Quarantine or delete malware infected files in Office 365</a:t>
            </a:r>
          </a:p>
        </p:txBody>
      </p:sp>
      <p:grpSp>
        <p:nvGrpSpPr>
          <p:cNvPr id="2" name="Group 1">
            <a:extLst>
              <a:ext uri="{FF2B5EF4-FFF2-40B4-BE49-F238E27FC236}">
                <a16:creationId xmlns:a16="http://schemas.microsoft.com/office/drawing/2014/main" xmlns="" id="{53C7F0EF-E190-0840-8458-3EBF13222C76}"/>
              </a:ext>
            </a:extLst>
          </p:cNvPr>
          <p:cNvGrpSpPr/>
          <p:nvPr/>
        </p:nvGrpSpPr>
        <p:grpSpPr>
          <a:xfrm>
            <a:off x="457200" y="2275422"/>
            <a:ext cx="6200077" cy="1707870"/>
            <a:chOff x="457200" y="2275422"/>
            <a:chExt cx="6200077" cy="1707870"/>
          </a:xfrm>
        </p:grpSpPr>
        <p:sp>
          <p:nvSpPr>
            <p:cNvPr id="9" name="Triangle 8">
              <a:extLst>
                <a:ext uri="{FF2B5EF4-FFF2-40B4-BE49-F238E27FC236}">
                  <a16:creationId xmlns:a16="http://schemas.microsoft.com/office/drawing/2014/main" xmlns="" id="{E5E8CEA9-9A23-8A42-B0E7-692FE0D37554}"/>
                </a:ext>
              </a:extLst>
            </p:cNvPr>
            <p:cNvSpPr/>
            <p:nvPr/>
          </p:nvSpPr>
          <p:spPr>
            <a:xfrm rot="5400000">
              <a:off x="4207611" y="1533626"/>
              <a:ext cx="1707869" cy="3191463"/>
            </a:xfrm>
            <a:prstGeom prst="triangle">
              <a:avLst>
                <a:gd name="adj" fmla="val 33300"/>
              </a:avLst>
            </a:prstGeom>
            <a:gradFill>
              <a:gsLst>
                <a:gs pos="0">
                  <a:schemeClr val="accent2">
                    <a:lumMod val="20000"/>
                    <a:lumOff val="80000"/>
                    <a:alpha val="25000"/>
                  </a:schemeClr>
                </a:gs>
                <a:gs pos="100000">
                  <a:schemeClr val="accent2">
                    <a:lumMod val="40000"/>
                    <a:lumOff val="60000"/>
                  </a:schemeClr>
                </a:gs>
              </a:gsLst>
              <a:lin ang="5400000" scaled="1"/>
            </a:gra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dirty="0">
                <a:solidFill>
                  <a:schemeClr val="tx1"/>
                </a:solidFill>
              </a:endParaRPr>
            </a:p>
          </p:txBody>
        </p:sp>
        <p:pic>
          <p:nvPicPr>
            <p:cNvPr id="12" name="Picture 11">
              <a:extLst>
                <a:ext uri="{FF2B5EF4-FFF2-40B4-BE49-F238E27FC236}">
                  <a16:creationId xmlns:a16="http://schemas.microsoft.com/office/drawing/2014/main" xmlns="" id="{0F1C449A-70A3-5447-9395-E63E86FCAA1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457200" y="2275422"/>
              <a:ext cx="3008617" cy="1707868"/>
            </a:xfrm>
            <a:prstGeom prst="rect">
              <a:avLst/>
            </a:prstGeom>
            <a:ln>
              <a:solidFill>
                <a:schemeClr val="tx1">
                  <a:lumMod val="20000"/>
                  <a:lumOff val="80000"/>
                </a:schemeClr>
              </a:solidFill>
            </a:ln>
          </p:spPr>
        </p:pic>
      </p:grpSp>
    </p:spTree>
    <p:extLst>
      <p:ext uri="{BB962C8B-B14F-4D97-AF65-F5344CB8AC3E}">
        <p14:creationId xmlns:p14="http://schemas.microsoft.com/office/powerpoint/2010/main" val="12230372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right)">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0E04DD51-B17B-8941-92EE-01F9712F60F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55674" y="984527"/>
            <a:ext cx="4727883" cy="3513079"/>
          </a:xfrm>
          <a:prstGeom prst="rect">
            <a:avLst/>
          </a:prstGeom>
          <a:ln>
            <a:solidFill>
              <a:schemeClr val="tx1">
                <a:lumMod val="20000"/>
                <a:lumOff val="80000"/>
              </a:schemeClr>
            </a:solidFill>
          </a:ln>
        </p:spPr>
      </p:pic>
      <p:sp>
        <p:nvSpPr>
          <p:cNvPr id="4" name="Title 3">
            <a:extLst>
              <a:ext uri="{FF2B5EF4-FFF2-40B4-BE49-F238E27FC236}">
                <a16:creationId xmlns:a16="http://schemas.microsoft.com/office/drawing/2014/main" xmlns="" id="{580392BC-43DE-CF4A-B256-DEDD642C901E}"/>
              </a:ext>
            </a:extLst>
          </p:cNvPr>
          <p:cNvSpPr>
            <a:spLocks noGrp="1"/>
          </p:cNvSpPr>
          <p:nvPr>
            <p:ph type="title"/>
          </p:nvPr>
        </p:nvSpPr>
        <p:spPr/>
        <p:txBody>
          <a:bodyPr/>
          <a:lstStyle/>
          <a:p>
            <a:r>
              <a:rPr lang="en-US" b="1" dirty="0"/>
              <a:t>7. Prevent proliferation of malware</a:t>
            </a:r>
            <a:endParaRPr lang="en-US" dirty="0"/>
          </a:p>
        </p:txBody>
      </p:sp>
      <p:sp>
        <p:nvSpPr>
          <p:cNvPr id="6" name="Text Placeholder 5">
            <a:extLst>
              <a:ext uri="{FF2B5EF4-FFF2-40B4-BE49-F238E27FC236}">
                <a16:creationId xmlns:a16="http://schemas.microsoft.com/office/drawing/2014/main" xmlns="" id="{149D6FB3-534B-C449-B7E2-BE6D882D651F}"/>
              </a:ext>
            </a:extLst>
          </p:cNvPr>
          <p:cNvSpPr>
            <a:spLocks noGrp="1"/>
          </p:cNvSpPr>
          <p:nvPr>
            <p:ph type="body" sz="quarter" idx="13"/>
          </p:nvPr>
        </p:nvSpPr>
        <p:spPr/>
        <p:txBody>
          <a:bodyPr/>
          <a:lstStyle/>
          <a:p>
            <a:endParaRPr lang="en-US" dirty="0"/>
          </a:p>
        </p:txBody>
      </p:sp>
      <p:sp>
        <p:nvSpPr>
          <p:cNvPr id="11" name="TextBox 10">
            <a:extLst>
              <a:ext uri="{FF2B5EF4-FFF2-40B4-BE49-F238E27FC236}">
                <a16:creationId xmlns:a16="http://schemas.microsoft.com/office/drawing/2014/main" xmlns="" id="{8D0D14B2-6499-4A4A-8F70-2C6D12E36B4D}"/>
              </a:ext>
            </a:extLst>
          </p:cNvPr>
          <p:cNvSpPr txBox="1"/>
          <p:nvPr/>
        </p:nvSpPr>
        <p:spPr>
          <a:xfrm>
            <a:off x="457200" y="2156252"/>
            <a:ext cx="3108675" cy="830997"/>
          </a:xfrm>
          <a:prstGeom prst="rect">
            <a:avLst/>
          </a:prstGeom>
          <a:noFill/>
        </p:spPr>
        <p:txBody>
          <a:bodyPr wrap="square" rtlCol="0">
            <a:spAutoFit/>
          </a:bodyPr>
          <a:lstStyle/>
          <a:p>
            <a:pPr marL="285750" indent="-285750">
              <a:buClr>
                <a:schemeClr val="bg2"/>
              </a:buClr>
              <a:buFont typeface="Wingdings" pitchFamily="2" charset="2"/>
              <a:buChar char="§"/>
            </a:pPr>
            <a:r>
              <a:rPr lang="en-US" sz="1600" dirty="0">
                <a:ea typeface="DIN Pro Light" charset="0"/>
                <a:cs typeface="DIN Pro Light" charset="0"/>
              </a:rPr>
              <a:t>Identifies 10-20% more malware than Microsoft’s built-in antivirus engine</a:t>
            </a:r>
          </a:p>
        </p:txBody>
      </p:sp>
    </p:spTree>
    <p:extLst>
      <p:ext uri="{BB962C8B-B14F-4D97-AF65-F5344CB8AC3E}">
        <p14:creationId xmlns:p14="http://schemas.microsoft.com/office/powerpoint/2010/main" val="34016759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80BE5E4-E4E9-1441-82CB-D25629CCFF2F}"/>
              </a:ext>
            </a:extLst>
          </p:cNvPr>
          <p:cNvSpPr>
            <a:spLocks noGrp="1"/>
          </p:cNvSpPr>
          <p:nvPr>
            <p:ph type="title"/>
          </p:nvPr>
        </p:nvSpPr>
        <p:spPr/>
        <p:txBody>
          <a:bodyPr/>
          <a:lstStyle/>
          <a:p>
            <a:r>
              <a:rPr lang="en-US" dirty="0"/>
              <a:t>Top CASB O365 Security Use Cases </a:t>
            </a:r>
          </a:p>
        </p:txBody>
      </p:sp>
      <p:sp>
        <p:nvSpPr>
          <p:cNvPr id="3" name="Text Placeholder 2">
            <a:extLst>
              <a:ext uri="{FF2B5EF4-FFF2-40B4-BE49-F238E27FC236}">
                <a16:creationId xmlns:a16="http://schemas.microsoft.com/office/drawing/2014/main" xmlns="" id="{D7A0D86F-96EF-AB4C-AEAB-3702A7E028C6}"/>
              </a:ext>
            </a:extLst>
          </p:cNvPr>
          <p:cNvSpPr>
            <a:spLocks noGrp="1"/>
          </p:cNvSpPr>
          <p:nvPr>
            <p:ph type="body" sz="quarter" idx="13"/>
          </p:nvPr>
        </p:nvSpPr>
        <p:spPr/>
        <p:txBody>
          <a:bodyPr/>
          <a:lstStyle/>
          <a:p>
            <a:endParaRPr lang="en-US"/>
          </a:p>
        </p:txBody>
      </p:sp>
      <p:grpSp>
        <p:nvGrpSpPr>
          <p:cNvPr id="8" name="Group 7">
            <a:extLst>
              <a:ext uri="{FF2B5EF4-FFF2-40B4-BE49-F238E27FC236}">
                <a16:creationId xmlns:a16="http://schemas.microsoft.com/office/drawing/2014/main" xmlns="" id="{DFEC5198-1068-7D4F-B4C7-89443EB76192}"/>
              </a:ext>
            </a:extLst>
          </p:cNvPr>
          <p:cNvGrpSpPr/>
          <p:nvPr/>
        </p:nvGrpSpPr>
        <p:grpSpPr>
          <a:xfrm>
            <a:off x="1735488" y="2400035"/>
            <a:ext cx="5658878" cy="575820"/>
            <a:chOff x="1735488" y="2400035"/>
            <a:chExt cx="5658878" cy="575820"/>
          </a:xfrm>
        </p:grpSpPr>
        <p:sp>
          <p:nvSpPr>
            <p:cNvPr id="88" name="TextBox 87">
              <a:extLst>
                <a:ext uri="{FF2B5EF4-FFF2-40B4-BE49-F238E27FC236}">
                  <a16:creationId xmlns:a16="http://schemas.microsoft.com/office/drawing/2014/main" xmlns="" id="{B58AE0B2-574B-AE44-86C9-F723D00B9F72}"/>
                </a:ext>
              </a:extLst>
            </p:cNvPr>
            <p:cNvSpPr txBox="1"/>
            <p:nvPr/>
          </p:nvSpPr>
          <p:spPr>
            <a:xfrm>
              <a:off x="2420714" y="2477466"/>
              <a:ext cx="4973652" cy="418576"/>
            </a:xfrm>
            <a:prstGeom prst="rect">
              <a:avLst/>
            </a:prstGeom>
            <a:noFill/>
          </p:spPr>
          <p:txBody>
            <a:bodyPr vert="horz" wrap="square" lIns="18288" tIns="0" rIns="18288" bIns="18288" rtlCol="0">
              <a:spAutoFit/>
            </a:bodyPr>
            <a:lstStyle>
              <a:defPPr>
                <a:defRPr lang="en-US"/>
              </a:defPPr>
              <a:lvl1pPr>
                <a:buSzPct val="100000"/>
                <a:defRPr sz="1000"/>
              </a:lvl1pPr>
            </a:lstStyle>
            <a:p>
              <a:r>
                <a:rPr lang="en-US" sz="1400" b="1" dirty="0">
                  <a:solidFill>
                    <a:schemeClr val="bg2"/>
                  </a:solidFill>
                </a:rPr>
                <a:t>3. Contextual Access Control</a:t>
              </a:r>
            </a:p>
            <a:p>
              <a:r>
                <a:rPr lang="en-US" sz="1200" dirty="0"/>
                <a:t>Block sync/download of corporate O365 data to personal devices</a:t>
              </a:r>
            </a:p>
          </p:txBody>
        </p:sp>
        <p:grpSp>
          <p:nvGrpSpPr>
            <p:cNvPr id="89" name="Group 88">
              <a:extLst>
                <a:ext uri="{FF2B5EF4-FFF2-40B4-BE49-F238E27FC236}">
                  <a16:creationId xmlns:a16="http://schemas.microsoft.com/office/drawing/2014/main" xmlns="" id="{7C146A18-F666-FB49-A0EC-7E1D979ED134}"/>
                </a:ext>
              </a:extLst>
            </p:cNvPr>
            <p:cNvGrpSpPr/>
            <p:nvPr/>
          </p:nvGrpSpPr>
          <p:grpSpPr>
            <a:xfrm>
              <a:off x="1735488" y="2400035"/>
              <a:ext cx="356914" cy="575820"/>
              <a:chOff x="8683557" y="2338901"/>
              <a:chExt cx="765074" cy="1234319"/>
            </a:xfrm>
          </p:grpSpPr>
          <p:grpSp>
            <p:nvGrpSpPr>
              <p:cNvPr id="90" name="Group 89">
                <a:extLst>
                  <a:ext uri="{FF2B5EF4-FFF2-40B4-BE49-F238E27FC236}">
                    <a16:creationId xmlns:a16="http://schemas.microsoft.com/office/drawing/2014/main" xmlns="" id="{C39BFF99-0D60-E346-843C-5F7AB4579D6E}"/>
                  </a:ext>
                </a:extLst>
              </p:cNvPr>
              <p:cNvGrpSpPr/>
              <p:nvPr/>
            </p:nvGrpSpPr>
            <p:grpSpPr>
              <a:xfrm>
                <a:off x="8683557" y="2338901"/>
                <a:ext cx="765074" cy="1234319"/>
                <a:chOff x="3514725" y="1649412"/>
                <a:chExt cx="238125" cy="384175"/>
              </a:xfrm>
            </p:grpSpPr>
            <p:sp>
              <p:nvSpPr>
                <p:cNvPr id="94" name="Freeform 834">
                  <a:extLst>
                    <a:ext uri="{FF2B5EF4-FFF2-40B4-BE49-F238E27FC236}">
                      <a16:creationId xmlns:a16="http://schemas.microsoft.com/office/drawing/2014/main" xmlns="" id="{8DA02990-C847-A943-8BFB-1BC63D5C1439}"/>
                    </a:ext>
                  </a:extLst>
                </p:cNvPr>
                <p:cNvSpPr>
                  <a:spLocks noChangeArrowheads="1"/>
                </p:cNvSpPr>
                <p:nvPr/>
              </p:nvSpPr>
              <p:spPr bwMode="auto">
                <a:xfrm>
                  <a:off x="3524250" y="1657349"/>
                  <a:ext cx="220663" cy="366713"/>
                </a:xfrm>
                <a:custGeom>
                  <a:avLst/>
                  <a:gdLst>
                    <a:gd name="T0" fmla="*/ 610 w 611"/>
                    <a:gd name="T1" fmla="*/ 1017 h 1018"/>
                    <a:gd name="T2" fmla="*/ 0 w 611"/>
                    <a:gd name="T3" fmla="*/ 1017 h 1018"/>
                    <a:gd name="T4" fmla="*/ 0 w 611"/>
                    <a:gd name="T5" fmla="*/ 0 h 1018"/>
                    <a:gd name="T6" fmla="*/ 610 w 611"/>
                    <a:gd name="T7" fmla="*/ 0 h 1018"/>
                    <a:gd name="T8" fmla="*/ 610 w 611"/>
                    <a:gd name="T9" fmla="*/ 1017 h 1018"/>
                  </a:gdLst>
                  <a:ahLst/>
                  <a:cxnLst>
                    <a:cxn ang="0">
                      <a:pos x="T0" y="T1"/>
                    </a:cxn>
                    <a:cxn ang="0">
                      <a:pos x="T2" y="T3"/>
                    </a:cxn>
                    <a:cxn ang="0">
                      <a:pos x="T4" y="T5"/>
                    </a:cxn>
                    <a:cxn ang="0">
                      <a:pos x="T6" y="T7"/>
                    </a:cxn>
                    <a:cxn ang="0">
                      <a:pos x="T8" y="T9"/>
                    </a:cxn>
                  </a:cxnLst>
                  <a:rect l="0" t="0" r="r" b="b"/>
                  <a:pathLst>
                    <a:path w="611" h="1018">
                      <a:moveTo>
                        <a:pt x="610" y="1017"/>
                      </a:moveTo>
                      <a:lnTo>
                        <a:pt x="0" y="1017"/>
                      </a:lnTo>
                      <a:lnTo>
                        <a:pt x="0" y="0"/>
                      </a:lnTo>
                      <a:lnTo>
                        <a:pt x="610" y="0"/>
                      </a:lnTo>
                      <a:lnTo>
                        <a:pt x="610" y="1017"/>
                      </a:lnTo>
                    </a:path>
                  </a:pathLst>
                </a:custGeom>
                <a:solidFill>
                  <a:srgbClr val="FFFF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95" name="Freeform 835">
                  <a:extLst>
                    <a:ext uri="{FF2B5EF4-FFF2-40B4-BE49-F238E27FC236}">
                      <a16:creationId xmlns:a16="http://schemas.microsoft.com/office/drawing/2014/main" xmlns="" id="{B129A0F4-4050-6446-9BD1-A712013061B1}"/>
                    </a:ext>
                  </a:extLst>
                </p:cNvPr>
                <p:cNvSpPr>
                  <a:spLocks noChangeArrowheads="1"/>
                </p:cNvSpPr>
                <p:nvPr/>
              </p:nvSpPr>
              <p:spPr bwMode="auto">
                <a:xfrm>
                  <a:off x="3524250" y="1657349"/>
                  <a:ext cx="220663" cy="366713"/>
                </a:xfrm>
                <a:custGeom>
                  <a:avLst/>
                  <a:gdLst>
                    <a:gd name="T0" fmla="*/ 610 w 611"/>
                    <a:gd name="T1" fmla="*/ 1017 h 1018"/>
                    <a:gd name="T2" fmla="*/ 0 w 611"/>
                    <a:gd name="T3" fmla="*/ 1017 h 1018"/>
                    <a:gd name="T4" fmla="*/ 0 w 611"/>
                    <a:gd name="T5" fmla="*/ 0 h 1018"/>
                    <a:gd name="T6" fmla="*/ 610 w 611"/>
                    <a:gd name="T7" fmla="*/ 0 h 1018"/>
                    <a:gd name="T8" fmla="*/ 610 w 611"/>
                    <a:gd name="T9" fmla="*/ 1017 h 1018"/>
                  </a:gdLst>
                  <a:ahLst/>
                  <a:cxnLst>
                    <a:cxn ang="0">
                      <a:pos x="T0" y="T1"/>
                    </a:cxn>
                    <a:cxn ang="0">
                      <a:pos x="T2" y="T3"/>
                    </a:cxn>
                    <a:cxn ang="0">
                      <a:pos x="T4" y="T5"/>
                    </a:cxn>
                    <a:cxn ang="0">
                      <a:pos x="T6" y="T7"/>
                    </a:cxn>
                    <a:cxn ang="0">
                      <a:pos x="T8" y="T9"/>
                    </a:cxn>
                  </a:cxnLst>
                  <a:rect l="0" t="0" r="r" b="b"/>
                  <a:pathLst>
                    <a:path w="611" h="1018">
                      <a:moveTo>
                        <a:pt x="610" y="1017"/>
                      </a:moveTo>
                      <a:lnTo>
                        <a:pt x="0" y="1017"/>
                      </a:lnTo>
                      <a:lnTo>
                        <a:pt x="0" y="0"/>
                      </a:lnTo>
                      <a:lnTo>
                        <a:pt x="610" y="0"/>
                      </a:lnTo>
                      <a:lnTo>
                        <a:pt x="610" y="1017"/>
                      </a:lnTo>
                    </a:path>
                  </a:pathLst>
                </a:custGeom>
                <a:solidFill>
                  <a:srgbClr val="FFFF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96" name="Freeform 836">
                  <a:extLst>
                    <a:ext uri="{FF2B5EF4-FFF2-40B4-BE49-F238E27FC236}">
                      <a16:creationId xmlns:a16="http://schemas.microsoft.com/office/drawing/2014/main" xmlns="" id="{838ED224-FD58-CA48-BF2A-B4B7A9FF5EF5}"/>
                    </a:ext>
                  </a:extLst>
                </p:cNvPr>
                <p:cNvSpPr>
                  <a:spLocks noChangeArrowheads="1"/>
                </p:cNvSpPr>
                <p:nvPr/>
              </p:nvSpPr>
              <p:spPr bwMode="auto">
                <a:xfrm>
                  <a:off x="3633788" y="1657349"/>
                  <a:ext cx="111125" cy="366713"/>
                </a:xfrm>
                <a:custGeom>
                  <a:avLst/>
                  <a:gdLst>
                    <a:gd name="T0" fmla="*/ 307 w 308"/>
                    <a:gd name="T1" fmla="*/ 0 h 1018"/>
                    <a:gd name="T2" fmla="*/ 0 w 308"/>
                    <a:gd name="T3" fmla="*/ 0 h 1018"/>
                    <a:gd name="T4" fmla="*/ 0 w 308"/>
                    <a:gd name="T5" fmla="*/ 1017 h 1018"/>
                    <a:gd name="T6" fmla="*/ 307 w 308"/>
                    <a:gd name="T7" fmla="*/ 1017 h 1018"/>
                    <a:gd name="T8" fmla="*/ 307 w 308"/>
                    <a:gd name="T9" fmla="*/ 0 h 1018"/>
                  </a:gdLst>
                  <a:ahLst/>
                  <a:cxnLst>
                    <a:cxn ang="0">
                      <a:pos x="T0" y="T1"/>
                    </a:cxn>
                    <a:cxn ang="0">
                      <a:pos x="T2" y="T3"/>
                    </a:cxn>
                    <a:cxn ang="0">
                      <a:pos x="T4" y="T5"/>
                    </a:cxn>
                    <a:cxn ang="0">
                      <a:pos x="T6" y="T7"/>
                    </a:cxn>
                    <a:cxn ang="0">
                      <a:pos x="T8" y="T9"/>
                    </a:cxn>
                  </a:cxnLst>
                  <a:rect l="0" t="0" r="r" b="b"/>
                  <a:pathLst>
                    <a:path w="308" h="1018">
                      <a:moveTo>
                        <a:pt x="307" y="0"/>
                      </a:moveTo>
                      <a:lnTo>
                        <a:pt x="0" y="0"/>
                      </a:lnTo>
                      <a:lnTo>
                        <a:pt x="0" y="1017"/>
                      </a:lnTo>
                      <a:lnTo>
                        <a:pt x="307" y="1017"/>
                      </a:lnTo>
                      <a:lnTo>
                        <a:pt x="307" y="0"/>
                      </a:lnTo>
                    </a:path>
                  </a:pathLst>
                </a:custGeom>
                <a:solidFill>
                  <a:srgbClr val="D9D9D9"/>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97" name="Freeform 837">
                  <a:extLst>
                    <a:ext uri="{FF2B5EF4-FFF2-40B4-BE49-F238E27FC236}">
                      <a16:creationId xmlns:a16="http://schemas.microsoft.com/office/drawing/2014/main" xmlns="" id="{A6A57BAC-B268-C84D-B5C2-C169B01D77D8}"/>
                    </a:ext>
                  </a:extLst>
                </p:cNvPr>
                <p:cNvSpPr>
                  <a:spLocks noChangeArrowheads="1"/>
                </p:cNvSpPr>
                <p:nvPr/>
              </p:nvSpPr>
              <p:spPr bwMode="auto">
                <a:xfrm>
                  <a:off x="3633788" y="1657349"/>
                  <a:ext cx="111125" cy="366713"/>
                </a:xfrm>
                <a:custGeom>
                  <a:avLst/>
                  <a:gdLst>
                    <a:gd name="T0" fmla="*/ 307 w 308"/>
                    <a:gd name="T1" fmla="*/ 0 h 1018"/>
                    <a:gd name="T2" fmla="*/ 0 w 308"/>
                    <a:gd name="T3" fmla="*/ 0 h 1018"/>
                    <a:gd name="T4" fmla="*/ 0 w 308"/>
                    <a:gd name="T5" fmla="*/ 1017 h 1018"/>
                    <a:gd name="T6" fmla="*/ 307 w 308"/>
                    <a:gd name="T7" fmla="*/ 1017 h 1018"/>
                    <a:gd name="T8" fmla="*/ 307 w 308"/>
                    <a:gd name="T9" fmla="*/ 0 h 1018"/>
                  </a:gdLst>
                  <a:ahLst/>
                  <a:cxnLst>
                    <a:cxn ang="0">
                      <a:pos x="T0" y="T1"/>
                    </a:cxn>
                    <a:cxn ang="0">
                      <a:pos x="T2" y="T3"/>
                    </a:cxn>
                    <a:cxn ang="0">
                      <a:pos x="T4" y="T5"/>
                    </a:cxn>
                    <a:cxn ang="0">
                      <a:pos x="T6" y="T7"/>
                    </a:cxn>
                    <a:cxn ang="0">
                      <a:pos x="T8" y="T9"/>
                    </a:cxn>
                  </a:cxnLst>
                  <a:rect l="0" t="0" r="r" b="b"/>
                  <a:pathLst>
                    <a:path w="308" h="1018">
                      <a:moveTo>
                        <a:pt x="307" y="0"/>
                      </a:moveTo>
                      <a:lnTo>
                        <a:pt x="0" y="0"/>
                      </a:lnTo>
                      <a:lnTo>
                        <a:pt x="0" y="1017"/>
                      </a:lnTo>
                      <a:lnTo>
                        <a:pt x="307" y="1017"/>
                      </a:lnTo>
                      <a:lnTo>
                        <a:pt x="307" y="0"/>
                      </a:lnTo>
                    </a:path>
                  </a:pathLst>
                </a:custGeom>
                <a:solidFill>
                  <a:srgbClr val="D9D9D9"/>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98" name="Freeform 838">
                  <a:extLst>
                    <a:ext uri="{FF2B5EF4-FFF2-40B4-BE49-F238E27FC236}">
                      <a16:creationId xmlns:a16="http://schemas.microsoft.com/office/drawing/2014/main" xmlns="" id="{9BC87437-6ED7-7149-8D37-41D111FAFA38}"/>
                    </a:ext>
                  </a:extLst>
                </p:cNvPr>
                <p:cNvSpPr>
                  <a:spLocks noChangeArrowheads="1"/>
                </p:cNvSpPr>
                <p:nvPr/>
              </p:nvSpPr>
              <p:spPr bwMode="auto">
                <a:xfrm>
                  <a:off x="3514725" y="1649412"/>
                  <a:ext cx="238125" cy="384175"/>
                </a:xfrm>
                <a:custGeom>
                  <a:avLst/>
                  <a:gdLst>
                    <a:gd name="T0" fmla="*/ 0 w 661"/>
                    <a:gd name="T1" fmla="*/ 0 h 1068"/>
                    <a:gd name="T2" fmla="*/ 0 w 661"/>
                    <a:gd name="T3" fmla="*/ 1067 h 1068"/>
                    <a:gd name="T4" fmla="*/ 660 w 661"/>
                    <a:gd name="T5" fmla="*/ 1067 h 1068"/>
                    <a:gd name="T6" fmla="*/ 660 w 661"/>
                    <a:gd name="T7" fmla="*/ 0 h 1068"/>
                    <a:gd name="T8" fmla="*/ 0 w 661"/>
                    <a:gd name="T9" fmla="*/ 0 h 1068"/>
                    <a:gd name="T10" fmla="*/ 614 w 661"/>
                    <a:gd name="T11" fmla="*/ 51 h 1068"/>
                    <a:gd name="T12" fmla="*/ 614 w 661"/>
                    <a:gd name="T13" fmla="*/ 965 h 1068"/>
                    <a:gd name="T14" fmla="*/ 46 w 661"/>
                    <a:gd name="T15" fmla="*/ 965 h 1068"/>
                    <a:gd name="T16" fmla="*/ 46 w 661"/>
                    <a:gd name="T17" fmla="*/ 51 h 1068"/>
                    <a:gd name="T18" fmla="*/ 614 w 661"/>
                    <a:gd name="T19" fmla="*/ 51 h 10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61" h="1068">
                      <a:moveTo>
                        <a:pt x="0" y="0"/>
                      </a:moveTo>
                      <a:lnTo>
                        <a:pt x="0" y="1067"/>
                      </a:lnTo>
                      <a:lnTo>
                        <a:pt x="660" y="1067"/>
                      </a:lnTo>
                      <a:lnTo>
                        <a:pt x="660" y="0"/>
                      </a:lnTo>
                      <a:lnTo>
                        <a:pt x="0" y="0"/>
                      </a:lnTo>
                      <a:close/>
                      <a:moveTo>
                        <a:pt x="614" y="51"/>
                      </a:moveTo>
                      <a:lnTo>
                        <a:pt x="614" y="965"/>
                      </a:lnTo>
                      <a:lnTo>
                        <a:pt x="46" y="965"/>
                      </a:lnTo>
                      <a:lnTo>
                        <a:pt x="46" y="51"/>
                      </a:lnTo>
                      <a:lnTo>
                        <a:pt x="614" y="51"/>
                      </a:lnTo>
                      <a:close/>
                    </a:path>
                  </a:pathLst>
                </a:custGeom>
                <a:solidFill>
                  <a:schemeClr val="bg2"/>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99" name="Freeform 839">
                  <a:extLst>
                    <a:ext uri="{FF2B5EF4-FFF2-40B4-BE49-F238E27FC236}">
                      <a16:creationId xmlns:a16="http://schemas.microsoft.com/office/drawing/2014/main" xmlns="" id="{24171ED6-5E73-7749-BBB6-CB8522D1DED0}"/>
                    </a:ext>
                  </a:extLst>
                </p:cNvPr>
                <p:cNvSpPr>
                  <a:spLocks noChangeArrowheads="1"/>
                </p:cNvSpPr>
                <p:nvPr/>
              </p:nvSpPr>
              <p:spPr bwMode="auto">
                <a:xfrm>
                  <a:off x="3625850" y="2006599"/>
                  <a:ext cx="17463" cy="17463"/>
                </a:xfrm>
                <a:custGeom>
                  <a:avLst/>
                  <a:gdLst>
                    <a:gd name="T0" fmla="*/ 21 w 47"/>
                    <a:gd name="T1" fmla="*/ 46 h 47"/>
                    <a:gd name="T2" fmla="*/ 21 w 47"/>
                    <a:gd name="T3" fmla="*/ 46 h 47"/>
                    <a:gd name="T4" fmla="*/ 46 w 47"/>
                    <a:gd name="T5" fmla="*/ 25 h 47"/>
                    <a:gd name="T6" fmla="*/ 21 w 47"/>
                    <a:gd name="T7" fmla="*/ 0 h 47"/>
                    <a:gd name="T8" fmla="*/ 0 w 47"/>
                    <a:gd name="T9" fmla="*/ 25 h 47"/>
                    <a:gd name="T10" fmla="*/ 21 w 47"/>
                    <a:gd name="T11" fmla="*/ 46 h 47"/>
                  </a:gdLst>
                  <a:ahLst/>
                  <a:cxnLst>
                    <a:cxn ang="0">
                      <a:pos x="T0" y="T1"/>
                    </a:cxn>
                    <a:cxn ang="0">
                      <a:pos x="T2" y="T3"/>
                    </a:cxn>
                    <a:cxn ang="0">
                      <a:pos x="T4" y="T5"/>
                    </a:cxn>
                    <a:cxn ang="0">
                      <a:pos x="T6" y="T7"/>
                    </a:cxn>
                    <a:cxn ang="0">
                      <a:pos x="T8" y="T9"/>
                    </a:cxn>
                    <a:cxn ang="0">
                      <a:pos x="T10" y="T11"/>
                    </a:cxn>
                  </a:cxnLst>
                  <a:rect l="0" t="0" r="r" b="b"/>
                  <a:pathLst>
                    <a:path w="47" h="47">
                      <a:moveTo>
                        <a:pt x="21" y="46"/>
                      </a:moveTo>
                      <a:lnTo>
                        <a:pt x="21" y="46"/>
                      </a:lnTo>
                      <a:cubicBezTo>
                        <a:pt x="38" y="46"/>
                        <a:pt x="46" y="38"/>
                        <a:pt x="46" y="25"/>
                      </a:cubicBezTo>
                      <a:cubicBezTo>
                        <a:pt x="46" y="8"/>
                        <a:pt x="38" y="0"/>
                        <a:pt x="21" y="0"/>
                      </a:cubicBezTo>
                      <a:cubicBezTo>
                        <a:pt x="8" y="0"/>
                        <a:pt x="0" y="8"/>
                        <a:pt x="0" y="25"/>
                      </a:cubicBezTo>
                      <a:cubicBezTo>
                        <a:pt x="0" y="38"/>
                        <a:pt x="8" y="46"/>
                        <a:pt x="21" y="46"/>
                      </a:cubicBezTo>
                    </a:path>
                  </a:pathLst>
                </a:custGeom>
                <a:solidFill>
                  <a:srgbClr val="FFFF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p>
              </p:txBody>
            </p:sp>
          </p:grpSp>
          <p:grpSp>
            <p:nvGrpSpPr>
              <p:cNvPr id="91" name="Group 90">
                <a:extLst>
                  <a:ext uri="{FF2B5EF4-FFF2-40B4-BE49-F238E27FC236}">
                    <a16:creationId xmlns:a16="http://schemas.microsoft.com/office/drawing/2014/main" xmlns="" id="{0754A670-F2AA-774F-9E88-D0C21EED92EE}"/>
                  </a:ext>
                </a:extLst>
              </p:cNvPr>
              <p:cNvGrpSpPr/>
              <p:nvPr/>
            </p:nvGrpSpPr>
            <p:grpSpPr>
              <a:xfrm>
                <a:off x="8882093" y="2660117"/>
                <a:ext cx="378190" cy="584474"/>
                <a:chOff x="8066050" y="3405371"/>
                <a:chExt cx="213478" cy="329921"/>
              </a:xfrm>
            </p:grpSpPr>
            <p:sp>
              <p:nvSpPr>
                <p:cNvPr id="92" name="Freeform 1423">
                  <a:extLst>
                    <a:ext uri="{FF2B5EF4-FFF2-40B4-BE49-F238E27FC236}">
                      <a16:creationId xmlns:a16="http://schemas.microsoft.com/office/drawing/2014/main" xmlns="" id="{4EAB25BA-083D-9140-80BD-617DE4FCEB66}"/>
                    </a:ext>
                  </a:extLst>
                </p:cNvPr>
                <p:cNvSpPr>
                  <a:spLocks noChangeArrowheads="1"/>
                </p:cNvSpPr>
                <p:nvPr/>
              </p:nvSpPr>
              <p:spPr bwMode="auto">
                <a:xfrm>
                  <a:off x="8066050" y="3405371"/>
                  <a:ext cx="213478" cy="256175"/>
                </a:xfrm>
                <a:custGeom>
                  <a:avLst/>
                  <a:gdLst>
                    <a:gd name="T0" fmla="*/ 209 w 242"/>
                    <a:gd name="T1" fmla="*/ 148 h 293"/>
                    <a:gd name="T2" fmla="*/ 142 w 242"/>
                    <a:gd name="T3" fmla="*/ 215 h 293"/>
                    <a:gd name="T4" fmla="*/ 142 w 242"/>
                    <a:gd name="T5" fmla="*/ 0 h 293"/>
                    <a:gd name="T6" fmla="*/ 99 w 242"/>
                    <a:gd name="T7" fmla="*/ 0 h 293"/>
                    <a:gd name="T8" fmla="*/ 99 w 242"/>
                    <a:gd name="T9" fmla="*/ 215 h 293"/>
                    <a:gd name="T10" fmla="*/ 28 w 242"/>
                    <a:gd name="T11" fmla="*/ 148 h 293"/>
                    <a:gd name="T12" fmla="*/ 0 w 242"/>
                    <a:gd name="T13" fmla="*/ 176 h 293"/>
                    <a:gd name="T14" fmla="*/ 120 w 242"/>
                    <a:gd name="T15" fmla="*/ 292 h 293"/>
                    <a:gd name="T16" fmla="*/ 241 w 242"/>
                    <a:gd name="T17" fmla="*/ 176 h 293"/>
                    <a:gd name="T18" fmla="*/ 209 w 242"/>
                    <a:gd name="T19" fmla="*/ 148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2" h="293">
                      <a:moveTo>
                        <a:pt x="209" y="148"/>
                      </a:moveTo>
                      <a:lnTo>
                        <a:pt x="142" y="215"/>
                      </a:lnTo>
                      <a:lnTo>
                        <a:pt x="142" y="0"/>
                      </a:lnTo>
                      <a:lnTo>
                        <a:pt x="99" y="0"/>
                      </a:lnTo>
                      <a:lnTo>
                        <a:pt x="99" y="215"/>
                      </a:lnTo>
                      <a:lnTo>
                        <a:pt x="28" y="148"/>
                      </a:lnTo>
                      <a:lnTo>
                        <a:pt x="0" y="176"/>
                      </a:lnTo>
                      <a:lnTo>
                        <a:pt x="120" y="292"/>
                      </a:lnTo>
                      <a:lnTo>
                        <a:pt x="241" y="176"/>
                      </a:lnTo>
                      <a:lnTo>
                        <a:pt x="209" y="148"/>
                      </a:lnTo>
                    </a:path>
                  </a:pathLst>
                </a:custGeom>
                <a:solidFill>
                  <a:schemeClr val="bg2"/>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93" name="Freeform 1424">
                  <a:extLst>
                    <a:ext uri="{FF2B5EF4-FFF2-40B4-BE49-F238E27FC236}">
                      <a16:creationId xmlns:a16="http://schemas.microsoft.com/office/drawing/2014/main" xmlns="" id="{55F54944-BED5-834B-B61D-BBB0AF61F012}"/>
                    </a:ext>
                  </a:extLst>
                </p:cNvPr>
                <p:cNvSpPr>
                  <a:spLocks noChangeArrowheads="1"/>
                </p:cNvSpPr>
                <p:nvPr/>
              </p:nvSpPr>
              <p:spPr bwMode="auto">
                <a:xfrm>
                  <a:off x="8073813" y="3696478"/>
                  <a:ext cx="197952" cy="38814"/>
                </a:xfrm>
                <a:custGeom>
                  <a:avLst/>
                  <a:gdLst>
                    <a:gd name="T0" fmla="*/ 224 w 225"/>
                    <a:gd name="T1" fmla="*/ 42 h 43"/>
                    <a:gd name="T2" fmla="*/ 0 w 225"/>
                    <a:gd name="T3" fmla="*/ 42 h 43"/>
                    <a:gd name="T4" fmla="*/ 0 w 225"/>
                    <a:gd name="T5" fmla="*/ 0 h 43"/>
                    <a:gd name="T6" fmla="*/ 224 w 225"/>
                    <a:gd name="T7" fmla="*/ 0 h 43"/>
                    <a:gd name="T8" fmla="*/ 224 w 225"/>
                    <a:gd name="T9" fmla="*/ 42 h 43"/>
                  </a:gdLst>
                  <a:ahLst/>
                  <a:cxnLst>
                    <a:cxn ang="0">
                      <a:pos x="T0" y="T1"/>
                    </a:cxn>
                    <a:cxn ang="0">
                      <a:pos x="T2" y="T3"/>
                    </a:cxn>
                    <a:cxn ang="0">
                      <a:pos x="T4" y="T5"/>
                    </a:cxn>
                    <a:cxn ang="0">
                      <a:pos x="T6" y="T7"/>
                    </a:cxn>
                    <a:cxn ang="0">
                      <a:pos x="T8" y="T9"/>
                    </a:cxn>
                  </a:cxnLst>
                  <a:rect l="0" t="0" r="r" b="b"/>
                  <a:pathLst>
                    <a:path w="225" h="43">
                      <a:moveTo>
                        <a:pt x="224" y="42"/>
                      </a:moveTo>
                      <a:lnTo>
                        <a:pt x="0" y="42"/>
                      </a:lnTo>
                      <a:lnTo>
                        <a:pt x="0" y="0"/>
                      </a:lnTo>
                      <a:lnTo>
                        <a:pt x="224" y="0"/>
                      </a:lnTo>
                      <a:lnTo>
                        <a:pt x="224" y="42"/>
                      </a:lnTo>
                    </a:path>
                  </a:pathLst>
                </a:custGeom>
                <a:solidFill>
                  <a:schemeClr val="bg2"/>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grpSp>
        </p:grpSp>
      </p:grpSp>
      <p:grpSp>
        <p:nvGrpSpPr>
          <p:cNvPr id="6" name="Group 5">
            <a:extLst>
              <a:ext uri="{FF2B5EF4-FFF2-40B4-BE49-F238E27FC236}">
                <a16:creationId xmlns:a16="http://schemas.microsoft.com/office/drawing/2014/main" xmlns="" id="{5138960A-B41D-5F4D-9E23-0AC754FD1667}"/>
              </a:ext>
            </a:extLst>
          </p:cNvPr>
          <p:cNvGrpSpPr/>
          <p:nvPr/>
        </p:nvGrpSpPr>
        <p:grpSpPr>
          <a:xfrm>
            <a:off x="1641502" y="1007752"/>
            <a:ext cx="6320130" cy="427148"/>
            <a:chOff x="1641502" y="1007752"/>
            <a:chExt cx="6320130" cy="427148"/>
          </a:xfrm>
        </p:grpSpPr>
        <p:sp>
          <p:nvSpPr>
            <p:cNvPr id="55" name="TextBox 54">
              <a:extLst>
                <a:ext uri="{FF2B5EF4-FFF2-40B4-BE49-F238E27FC236}">
                  <a16:creationId xmlns:a16="http://schemas.microsoft.com/office/drawing/2014/main" xmlns="" id="{CE509122-D62F-0C4C-9364-1BEF72E7B198}"/>
                </a:ext>
              </a:extLst>
            </p:cNvPr>
            <p:cNvSpPr txBox="1"/>
            <p:nvPr/>
          </p:nvSpPr>
          <p:spPr>
            <a:xfrm>
              <a:off x="2421731" y="1007752"/>
              <a:ext cx="5539901" cy="418576"/>
            </a:xfrm>
            <a:prstGeom prst="rect">
              <a:avLst/>
            </a:prstGeom>
            <a:noFill/>
          </p:spPr>
          <p:txBody>
            <a:bodyPr vert="horz" wrap="square" lIns="18288" tIns="0" rIns="18288" bIns="18288" rtlCol="0">
              <a:spAutoFit/>
            </a:bodyPr>
            <a:lstStyle>
              <a:defPPr>
                <a:defRPr lang="en-US"/>
              </a:defPPr>
              <a:lvl1pPr>
                <a:buSzPct val="100000"/>
                <a:defRPr sz="1000"/>
              </a:lvl1pPr>
            </a:lstStyle>
            <a:p>
              <a:r>
                <a:rPr lang="en-US" sz="1400" b="1" dirty="0">
                  <a:solidFill>
                    <a:schemeClr val="bg2"/>
                  </a:solidFill>
                </a:rPr>
                <a:t>1. Confidential Data Control</a:t>
              </a:r>
            </a:p>
            <a:p>
              <a:r>
                <a:rPr lang="en-US" sz="1200" dirty="0"/>
                <a:t>Prevent regulated/high-value data from being stored in the cloud</a:t>
              </a:r>
            </a:p>
          </p:txBody>
        </p:sp>
        <p:grpSp>
          <p:nvGrpSpPr>
            <p:cNvPr id="56" name="Group 55">
              <a:extLst>
                <a:ext uri="{FF2B5EF4-FFF2-40B4-BE49-F238E27FC236}">
                  <a16:creationId xmlns:a16="http://schemas.microsoft.com/office/drawing/2014/main" xmlns="" id="{2D6451B3-E22C-FE47-8981-5C810E5E4396}"/>
                </a:ext>
              </a:extLst>
            </p:cNvPr>
            <p:cNvGrpSpPr/>
            <p:nvPr/>
          </p:nvGrpSpPr>
          <p:grpSpPr>
            <a:xfrm>
              <a:off x="1641502" y="1028104"/>
              <a:ext cx="560081" cy="406796"/>
              <a:chOff x="3498850" y="1724025"/>
              <a:chExt cx="301625" cy="219075"/>
            </a:xfrm>
          </p:grpSpPr>
          <p:sp>
            <p:nvSpPr>
              <p:cNvPr id="57" name="Rectangle 38">
                <a:extLst>
                  <a:ext uri="{FF2B5EF4-FFF2-40B4-BE49-F238E27FC236}">
                    <a16:creationId xmlns:a16="http://schemas.microsoft.com/office/drawing/2014/main" xmlns="" id="{014C1E57-DDE8-064A-BF34-E442652B70B4}"/>
                  </a:ext>
                </a:extLst>
              </p:cNvPr>
              <p:cNvSpPr>
                <a:spLocks noChangeArrowheads="1"/>
              </p:cNvSpPr>
              <p:nvPr/>
            </p:nvSpPr>
            <p:spPr bwMode="auto">
              <a:xfrm>
                <a:off x="3775075" y="1735138"/>
                <a:ext cx="11113" cy="111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 name="Rectangle 39">
                <a:extLst>
                  <a:ext uri="{FF2B5EF4-FFF2-40B4-BE49-F238E27FC236}">
                    <a16:creationId xmlns:a16="http://schemas.microsoft.com/office/drawing/2014/main" xmlns="" id="{CB45D684-37FC-C84F-9075-723CB32B046F}"/>
                  </a:ext>
                </a:extLst>
              </p:cNvPr>
              <p:cNvSpPr>
                <a:spLocks noChangeArrowheads="1"/>
              </p:cNvSpPr>
              <p:nvPr/>
            </p:nvSpPr>
            <p:spPr bwMode="auto">
              <a:xfrm>
                <a:off x="3513138" y="1736725"/>
                <a:ext cx="100013" cy="63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 name="Rectangle 40">
                <a:extLst>
                  <a:ext uri="{FF2B5EF4-FFF2-40B4-BE49-F238E27FC236}">
                    <a16:creationId xmlns:a16="http://schemas.microsoft.com/office/drawing/2014/main" xmlns="" id="{C8A245D8-8A0B-DA48-A645-DBF8E13122DF}"/>
                  </a:ext>
                </a:extLst>
              </p:cNvPr>
              <p:cNvSpPr>
                <a:spLocks noChangeArrowheads="1"/>
              </p:cNvSpPr>
              <p:nvPr/>
            </p:nvSpPr>
            <p:spPr bwMode="auto">
              <a:xfrm>
                <a:off x="3513138" y="1757363"/>
                <a:ext cx="273050" cy="1714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 name="Rectangle 41">
                <a:extLst>
                  <a:ext uri="{FF2B5EF4-FFF2-40B4-BE49-F238E27FC236}">
                    <a16:creationId xmlns:a16="http://schemas.microsoft.com/office/drawing/2014/main" xmlns="" id="{0ECE72A4-4A34-C142-82C9-590B88AF1E9B}"/>
                  </a:ext>
                </a:extLst>
              </p:cNvPr>
              <p:cNvSpPr>
                <a:spLocks noChangeArrowheads="1"/>
              </p:cNvSpPr>
              <p:nvPr/>
            </p:nvSpPr>
            <p:spPr bwMode="auto">
              <a:xfrm>
                <a:off x="3649663" y="1757363"/>
                <a:ext cx="136525" cy="171450"/>
              </a:xfrm>
              <a:prstGeom prst="rect">
                <a:avLst/>
              </a:prstGeom>
              <a:solidFill>
                <a:srgbClr val="DCDCD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 name="Freeform 42">
                <a:extLst>
                  <a:ext uri="{FF2B5EF4-FFF2-40B4-BE49-F238E27FC236}">
                    <a16:creationId xmlns:a16="http://schemas.microsoft.com/office/drawing/2014/main" xmlns="" id="{9956D129-8953-1D43-BD21-E1D2FC3FAC32}"/>
                  </a:ext>
                </a:extLst>
              </p:cNvPr>
              <p:cNvSpPr>
                <a:spLocks noEditPoints="1"/>
              </p:cNvSpPr>
              <p:nvPr/>
            </p:nvSpPr>
            <p:spPr bwMode="auto">
              <a:xfrm>
                <a:off x="3498850" y="1724025"/>
                <a:ext cx="301625" cy="219075"/>
              </a:xfrm>
              <a:custGeom>
                <a:avLst/>
                <a:gdLst>
                  <a:gd name="T0" fmla="*/ 190 w 190"/>
                  <a:gd name="T1" fmla="*/ 12 h 138"/>
                  <a:gd name="T2" fmla="*/ 190 w 190"/>
                  <a:gd name="T3" fmla="*/ 12 h 138"/>
                  <a:gd name="T4" fmla="*/ 190 w 190"/>
                  <a:gd name="T5" fmla="*/ 0 h 138"/>
                  <a:gd name="T6" fmla="*/ 0 w 190"/>
                  <a:gd name="T7" fmla="*/ 0 h 138"/>
                  <a:gd name="T8" fmla="*/ 0 w 190"/>
                  <a:gd name="T9" fmla="*/ 12 h 138"/>
                  <a:gd name="T10" fmla="*/ 0 w 190"/>
                  <a:gd name="T11" fmla="*/ 12 h 138"/>
                  <a:gd name="T12" fmla="*/ 0 w 190"/>
                  <a:gd name="T13" fmla="*/ 138 h 138"/>
                  <a:gd name="T14" fmla="*/ 190 w 190"/>
                  <a:gd name="T15" fmla="*/ 138 h 138"/>
                  <a:gd name="T16" fmla="*/ 190 w 190"/>
                  <a:gd name="T17" fmla="*/ 12 h 138"/>
                  <a:gd name="T18" fmla="*/ 174 w 190"/>
                  <a:gd name="T19" fmla="*/ 7 h 138"/>
                  <a:gd name="T20" fmla="*/ 181 w 190"/>
                  <a:gd name="T21" fmla="*/ 7 h 138"/>
                  <a:gd name="T22" fmla="*/ 181 w 190"/>
                  <a:gd name="T23" fmla="*/ 14 h 138"/>
                  <a:gd name="T24" fmla="*/ 174 w 190"/>
                  <a:gd name="T25" fmla="*/ 14 h 138"/>
                  <a:gd name="T26" fmla="*/ 174 w 190"/>
                  <a:gd name="T27" fmla="*/ 7 h 138"/>
                  <a:gd name="T28" fmla="*/ 9 w 190"/>
                  <a:gd name="T29" fmla="*/ 8 h 138"/>
                  <a:gd name="T30" fmla="*/ 72 w 190"/>
                  <a:gd name="T31" fmla="*/ 8 h 138"/>
                  <a:gd name="T32" fmla="*/ 72 w 190"/>
                  <a:gd name="T33" fmla="*/ 12 h 138"/>
                  <a:gd name="T34" fmla="*/ 9 w 190"/>
                  <a:gd name="T35" fmla="*/ 12 h 138"/>
                  <a:gd name="T36" fmla="*/ 9 w 190"/>
                  <a:gd name="T37" fmla="*/ 8 h 138"/>
                  <a:gd name="T38" fmla="*/ 9 w 190"/>
                  <a:gd name="T39" fmla="*/ 129 h 138"/>
                  <a:gd name="T40" fmla="*/ 9 w 190"/>
                  <a:gd name="T41" fmla="*/ 21 h 138"/>
                  <a:gd name="T42" fmla="*/ 181 w 190"/>
                  <a:gd name="T43" fmla="*/ 21 h 138"/>
                  <a:gd name="T44" fmla="*/ 181 w 190"/>
                  <a:gd name="T45" fmla="*/ 129 h 138"/>
                  <a:gd name="T46" fmla="*/ 9 w 190"/>
                  <a:gd name="T47" fmla="*/ 129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0" h="138">
                    <a:moveTo>
                      <a:pt x="190" y="12"/>
                    </a:moveTo>
                    <a:lnTo>
                      <a:pt x="190" y="12"/>
                    </a:lnTo>
                    <a:lnTo>
                      <a:pt x="190" y="0"/>
                    </a:lnTo>
                    <a:lnTo>
                      <a:pt x="0" y="0"/>
                    </a:lnTo>
                    <a:lnTo>
                      <a:pt x="0" y="12"/>
                    </a:lnTo>
                    <a:lnTo>
                      <a:pt x="0" y="12"/>
                    </a:lnTo>
                    <a:lnTo>
                      <a:pt x="0" y="138"/>
                    </a:lnTo>
                    <a:lnTo>
                      <a:pt x="190" y="138"/>
                    </a:lnTo>
                    <a:lnTo>
                      <a:pt x="190" y="12"/>
                    </a:lnTo>
                    <a:close/>
                    <a:moveTo>
                      <a:pt x="174" y="7"/>
                    </a:moveTo>
                    <a:lnTo>
                      <a:pt x="181" y="7"/>
                    </a:lnTo>
                    <a:lnTo>
                      <a:pt x="181" y="14"/>
                    </a:lnTo>
                    <a:lnTo>
                      <a:pt x="174" y="14"/>
                    </a:lnTo>
                    <a:lnTo>
                      <a:pt x="174" y="7"/>
                    </a:lnTo>
                    <a:close/>
                    <a:moveTo>
                      <a:pt x="9" y="8"/>
                    </a:moveTo>
                    <a:lnTo>
                      <a:pt x="72" y="8"/>
                    </a:lnTo>
                    <a:lnTo>
                      <a:pt x="72" y="12"/>
                    </a:lnTo>
                    <a:lnTo>
                      <a:pt x="9" y="12"/>
                    </a:lnTo>
                    <a:lnTo>
                      <a:pt x="9" y="8"/>
                    </a:lnTo>
                    <a:close/>
                    <a:moveTo>
                      <a:pt x="9" y="129"/>
                    </a:moveTo>
                    <a:lnTo>
                      <a:pt x="9" y="21"/>
                    </a:lnTo>
                    <a:lnTo>
                      <a:pt x="181" y="21"/>
                    </a:lnTo>
                    <a:lnTo>
                      <a:pt x="181" y="129"/>
                    </a:lnTo>
                    <a:lnTo>
                      <a:pt x="9" y="129"/>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7" name="Group 6">
            <a:extLst>
              <a:ext uri="{FF2B5EF4-FFF2-40B4-BE49-F238E27FC236}">
                <a16:creationId xmlns:a16="http://schemas.microsoft.com/office/drawing/2014/main" xmlns="" id="{9301A919-9664-4940-82C2-58924DB6F695}"/>
              </a:ext>
            </a:extLst>
          </p:cNvPr>
          <p:cNvGrpSpPr/>
          <p:nvPr/>
        </p:nvGrpSpPr>
        <p:grpSpPr>
          <a:xfrm>
            <a:off x="1616948" y="1744492"/>
            <a:ext cx="5777418" cy="462378"/>
            <a:chOff x="1616948" y="1744492"/>
            <a:chExt cx="5777418" cy="462378"/>
          </a:xfrm>
        </p:grpSpPr>
        <p:sp>
          <p:nvSpPr>
            <p:cNvPr id="63" name="TextBox 62">
              <a:extLst>
                <a:ext uri="{FF2B5EF4-FFF2-40B4-BE49-F238E27FC236}">
                  <a16:creationId xmlns:a16="http://schemas.microsoft.com/office/drawing/2014/main" xmlns="" id="{DAAE4DE6-50D9-1D42-B7F4-5CC77456E4BA}"/>
                </a:ext>
              </a:extLst>
            </p:cNvPr>
            <p:cNvSpPr txBox="1"/>
            <p:nvPr/>
          </p:nvSpPr>
          <p:spPr>
            <a:xfrm>
              <a:off x="2421731" y="1788294"/>
              <a:ext cx="4972635" cy="418576"/>
            </a:xfrm>
            <a:prstGeom prst="rect">
              <a:avLst/>
            </a:prstGeom>
            <a:noFill/>
          </p:spPr>
          <p:txBody>
            <a:bodyPr vert="horz" wrap="square" lIns="18288" tIns="0" rIns="18288" bIns="18288" rtlCol="0">
              <a:spAutoFit/>
            </a:bodyPr>
            <a:lstStyle>
              <a:defPPr>
                <a:defRPr lang="en-US"/>
              </a:defPPr>
              <a:lvl1pPr>
                <a:buSzPct val="100000"/>
                <a:defRPr sz="1000"/>
              </a:lvl1pPr>
            </a:lstStyle>
            <a:p>
              <a:r>
                <a:rPr lang="en-US" sz="1400" b="1" dirty="0">
                  <a:solidFill>
                    <a:schemeClr val="bg2"/>
                  </a:solidFill>
                </a:rPr>
                <a:t>2. Real-time Data Guard</a:t>
              </a:r>
            </a:p>
            <a:p>
              <a:r>
                <a:rPr lang="en-US" sz="1200" dirty="0"/>
                <a:t>Prevent unauthorized/sensitive data from being shared externally</a:t>
              </a:r>
            </a:p>
          </p:txBody>
        </p:sp>
        <p:grpSp>
          <p:nvGrpSpPr>
            <p:cNvPr id="64" name="Group 63">
              <a:extLst>
                <a:ext uri="{FF2B5EF4-FFF2-40B4-BE49-F238E27FC236}">
                  <a16:creationId xmlns:a16="http://schemas.microsoft.com/office/drawing/2014/main" xmlns="" id="{EF7A6647-EB48-6C45-BFA3-B45369ADE17C}"/>
                </a:ext>
              </a:extLst>
            </p:cNvPr>
            <p:cNvGrpSpPr/>
            <p:nvPr/>
          </p:nvGrpSpPr>
          <p:grpSpPr>
            <a:xfrm>
              <a:off x="1616948" y="1744492"/>
              <a:ext cx="596969" cy="437607"/>
              <a:chOff x="1820659" y="1667526"/>
              <a:chExt cx="374650" cy="274637"/>
            </a:xfrm>
          </p:grpSpPr>
          <p:sp>
            <p:nvSpPr>
              <p:cNvPr id="65" name="Freeform 476">
                <a:extLst>
                  <a:ext uri="{FF2B5EF4-FFF2-40B4-BE49-F238E27FC236}">
                    <a16:creationId xmlns:a16="http://schemas.microsoft.com/office/drawing/2014/main" xmlns="" id="{F5DA6E70-6B1C-B549-A71B-7C1CD2DA4BEF}"/>
                  </a:ext>
                </a:extLst>
              </p:cNvPr>
              <p:cNvSpPr>
                <a:spLocks noChangeArrowheads="1"/>
              </p:cNvSpPr>
              <p:nvPr/>
            </p:nvSpPr>
            <p:spPr bwMode="auto">
              <a:xfrm>
                <a:off x="1830184" y="1675463"/>
                <a:ext cx="357187" cy="257175"/>
              </a:xfrm>
              <a:custGeom>
                <a:avLst/>
                <a:gdLst>
                  <a:gd name="T0" fmla="*/ 409 w 992"/>
                  <a:gd name="T1" fmla="*/ 101 h 714"/>
                  <a:gd name="T2" fmla="*/ 310 w 992"/>
                  <a:gd name="T3" fmla="*/ 0 h 714"/>
                  <a:gd name="T4" fmla="*/ 0 w 992"/>
                  <a:gd name="T5" fmla="*/ 0 h 714"/>
                  <a:gd name="T6" fmla="*/ 0 w 992"/>
                  <a:gd name="T7" fmla="*/ 101 h 714"/>
                  <a:gd name="T8" fmla="*/ 0 w 992"/>
                  <a:gd name="T9" fmla="*/ 713 h 714"/>
                  <a:gd name="T10" fmla="*/ 991 w 992"/>
                  <a:gd name="T11" fmla="*/ 713 h 714"/>
                  <a:gd name="T12" fmla="*/ 991 w 992"/>
                  <a:gd name="T13" fmla="*/ 101 h 714"/>
                  <a:gd name="T14" fmla="*/ 409 w 992"/>
                  <a:gd name="T15" fmla="*/ 101 h 7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92" h="714">
                    <a:moveTo>
                      <a:pt x="409" y="101"/>
                    </a:moveTo>
                    <a:lnTo>
                      <a:pt x="310" y="0"/>
                    </a:lnTo>
                    <a:lnTo>
                      <a:pt x="0" y="0"/>
                    </a:lnTo>
                    <a:lnTo>
                      <a:pt x="0" y="101"/>
                    </a:lnTo>
                    <a:lnTo>
                      <a:pt x="0" y="713"/>
                    </a:lnTo>
                    <a:lnTo>
                      <a:pt x="991" y="713"/>
                    </a:lnTo>
                    <a:lnTo>
                      <a:pt x="991" y="101"/>
                    </a:lnTo>
                    <a:lnTo>
                      <a:pt x="409" y="101"/>
                    </a:lnTo>
                  </a:path>
                </a:pathLst>
              </a:custGeom>
              <a:solidFill>
                <a:srgbClr val="FFFF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6" name="Freeform 477">
                <a:extLst>
                  <a:ext uri="{FF2B5EF4-FFF2-40B4-BE49-F238E27FC236}">
                    <a16:creationId xmlns:a16="http://schemas.microsoft.com/office/drawing/2014/main" xmlns="" id="{1AE94ED3-31F2-CC46-9F90-CC329FCAA4A6}"/>
                  </a:ext>
                </a:extLst>
              </p:cNvPr>
              <p:cNvSpPr>
                <a:spLocks noChangeArrowheads="1"/>
              </p:cNvSpPr>
              <p:nvPr/>
            </p:nvSpPr>
            <p:spPr bwMode="auto">
              <a:xfrm>
                <a:off x="1830184" y="1675463"/>
                <a:ext cx="357187" cy="257175"/>
              </a:xfrm>
              <a:custGeom>
                <a:avLst/>
                <a:gdLst>
                  <a:gd name="T0" fmla="*/ 409 w 992"/>
                  <a:gd name="T1" fmla="*/ 101 h 714"/>
                  <a:gd name="T2" fmla="*/ 310 w 992"/>
                  <a:gd name="T3" fmla="*/ 0 h 714"/>
                  <a:gd name="T4" fmla="*/ 0 w 992"/>
                  <a:gd name="T5" fmla="*/ 0 h 714"/>
                  <a:gd name="T6" fmla="*/ 0 w 992"/>
                  <a:gd name="T7" fmla="*/ 101 h 714"/>
                  <a:gd name="T8" fmla="*/ 0 w 992"/>
                  <a:gd name="T9" fmla="*/ 713 h 714"/>
                  <a:gd name="T10" fmla="*/ 991 w 992"/>
                  <a:gd name="T11" fmla="*/ 713 h 714"/>
                  <a:gd name="T12" fmla="*/ 991 w 992"/>
                  <a:gd name="T13" fmla="*/ 101 h 714"/>
                  <a:gd name="T14" fmla="*/ 409 w 992"/>
                  <a:gd name="T15" fmla="*/ 101 h 7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92" h="714">
                    <a:moveTo>
                      <a:pt x="409" y="101"/>
                    </a:moveTo>
                    <a:lnTo>
                      <a:pt x="310" y="0"/>
                    </a:lnTo>
                    <a:lnTo>
                      <a:pt x="0" y="0"/>
                    </a:lnTo>
                    <a:lnTo>
                      <a:pt x="0" y="101"/>
                    </a:lnTo>
                    <a:lnTo>
                      <a:pt x="0" y="713"/>
                    </a:lnTo>
                    <a:lnTo>
                      <a:pt x="991" y="713"/>
                    </a:lnTo>
                    <a:lnTo>
                      <a:pt x="991" y="101"/>
                    </a:lnTo>
                    <a:lnTo>
                      <a:pt x="409" y="101"/>
                    </a:lnTo>
                  </a:path>
                </a:pathLst>
              </a:custGeom>
              <a:solidFill>
                <a:srgbClr val="FFFF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7" name="Freeform 478">
                <a:extLst>
                  <a:ext uri="{FF2B5EF4-FFF2-40B4-BE49-F238E27FC236}">
                    <a16:creationId xmlns:a16="http://schemas.microsoft.com/office/drawing/2014/main" xmlns="" id="{E14B8AD6-FD38-B040-B0E5-1A57E3ECE273}"/>
                  </a:ext>
                </a:extLst>
              </p:cNvPr>
              <p:cNvSpPr>
                <a:spLocks noChangeArrowheads="1"/>
              </p:cNvSpPr>
              <p:nvPr/>
            </p:nvSpPr>
            <p:spPr bwMode="auto">
              <a:xfrm>
                <a:off x="2007984" y="1711976"/>
                <a:ext cx="179387" cy="220662"/>
              </a:xfrm>
              <a:custGeom>
                <a:avLst/>
                <a:gdLst>
                  <a:gd name="T0" fmla="*/ 496 w 497"/>
                  <a:gd name="T1" fmla="*/ 0 h 613"/>
                  <a:gd name="T2" fmla="*/ 0 w 497"/>
                  <a:gd name="T3" fmla="*/ 0 h 613"/>
                  <a:gd name="T4" fmla="*/ 0 w 497"/>
                  <a:gd name="T5" fmla="*/ 612 h 613"/>
                  <a:gd name="T6" fmla="*/ 496 w 497"/>
                  <a:gd name="T7" fmla="*/ 612 h 613"/>
                  <a:gd name="T8" fmla="*/ 496 w 497"/>
                  <a:gd name="T9" fmla="*/ 0 h 613"/>
                </a:gdLst>
                <a:ahLst/>
                <a:cxnLst>
                  <a:cxn ang="0">
                    <a:pos x="T0" y="T1"/>
                  </a:cxn>
                  <a:cxn ang="0">
                    <a:pos x="T2" y="T3"/>
                  </a:cxn>
                  <a:cxn ang="0">
                    <a:pos x="T4" y="T5"/>
                  </a:cxn>
                  <a:cxn ang="0">
                    <a:pos x="T6" y="T7"/>
                  </a:cxn>
                  <a:cxn ang="0">
                    <a:pos x="T8" y="T9"/>
                  </a:cxn>
                </a:cxnLst>
                <a:rect l="0" t="0" r="r" b="b"/>
                <a:pathLst>
                  <a:path w="497" h="613">
                    <a:moveTo>
                      <a:pt x="496" y="0"/>
                    </a:moveTo>
                    <a:lnTo>
                      <a:pt x="0" y="0"/>
                    </a:lnTo>
                    <a:lnTo>
                      <a:pt x="0" y="612"/>
                    </a:lnTo>
                    <a:lnTo>
                      <a:pt x="496" y="612"/>
                    </a:lnTo>
                    <a:lnTo>
                      <a:pt x="496" y="0"/>
                    </a:lnTo>
                  </a:path>
                </a:pathLst>
              </a:custGeom>
              <a:solidFill>
                <a:srgbClr val="D9D9D9"/>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8" name="Freeform 479">
                <a:extLst>
                  <a:ext uri="{FF2B5EF4-FFF2-40B4-BE49-F238E27FC236}">
                    <a16:creationId xmlns:a16="http://schemas.microsoft.com/office/drawing/2014/main" xmlns="" id="{B793C790-46BD-3048-826D-09D7FB9F514A}"/>
                  </a:ext>
                </a:extLst>
              </p:cNvPr>
              <p:cNvSpPr>
                <a:spLocks noChangeArrowheads="1"/>
              </p:cNvSpPr>
              <p:nvPr/>
            </p:nvSpPr>
            <p:spPr bwMode="auto">
              <a:xfrm>
                <a:off x="2007984" y="1711976"/>
                <a:ext cx="179387" cy="220662"/>
              </a:xfrm>
              <a:custGeom>
                <a:avLst/>
                <a:gdLst>
                  <a:gd name="T0" fmla="*/ 496 w 497"/>
                  <a:gd name="T1" fmla="*/ 0 h 613"/>
                  <a:gd name="T2" fmla="*/ 0 w 497"/>
                  <a:gd name="T3" fmla="*/ 0 h 613"/>
                  <a:gd name="T4" fmla="*/ 0 w 497"/>
                  <a:gd name="T5" fmla="*/ 612 h 613"/>
                  <a:gd name="T6" fmla="*/ 496 w 497"/>
                  <a:gd name="T7" fmla="*/ 612 h 613"/>
                  <a:gd name="T8" fmla="*/ 496 w 497"/>
                  <a:gd name="T9" fmla="*/ 0 h 613"/>
                </a:gdLst>
                <a:ahLst/>
                <a:cxnLst>
                  <a:cxn ang="0">
                    <a:pos x="T0" y="T1"/>
                  </a:cxn>
                  <a:cxn ang="0">
                    <a:pos x="T2" y="T3"/>
                  </a:cxn>
                  <a:cxn ang="0">
                    <a:pos x="T4" y="T5"/>
                  </a:cxn>
                  <a:cxn ang="0">
                    <a:pos x="T6" y="T7"/>
                  </a:cxn>
                  <a:cxn ang="0">
                    <a:pos x="T8" y="T9"/>
                  </a:cxn>
                </a:cxnLst>
                <a:rect l="0" t="0" r="r" b="b"/>
                <a:pathLst>
                  <a:path w="497" h="613">
                    <a:moveTo>
                      <a:pt x="496" y="0"/>
                    </a:moveTo>
                    <a:lnTo>
                      <a:pt x="0" y="0"/>
                    </a:lnTo>
                    <a:lnTo>
                      <a:pt x="0" y="612"/>
                    </a:lnTo>
                    <a:lnTo>
                      <a:pt x="496" y="612"/>
                    </a:lnTo>
                    <a:lnTo>
                      <a:pt x="496" y="0"/>
                    </a:lnTo>
                  </a:path>
                </a:pathLst>
              </a:custGeom>
              <a:solidFill>
                <a:srgbClr val="D9D9D9"/>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9" name="Freeform 480">
                <a:extLst>
                  <a:ext uri="{FF2B5EF4-FFF2-40B4-BE49-F238E27FC236}">
                    <a16:creationId xmlns:a16="http://schemas.microsoft.com/office/drawing/2014/main" xmlns="" id="{9EDD4841-A4AC-0B46-9A9F-FE16CB01A890}"/>
                  </a:ext>
                </a:extLst>
              </p:cNvPr>
              <p:cNvSpPr>
                <a:spLocks noChangeArrowheads="1"/>
              </p:cNvSpPr>
              <p:nvPr/>
            </p:nvSpPr>
            <p:spPr bwMode="auto">
              <a:xfrm>
                <a:off x="1820659" y="1667526"/>
                <a:ext cx="374650" cy="274637"/>
              </a:xfrm>
              <a:custGeom>
                <a:avLst/>
                <a:gdLst>
                  <a:gd name="T0" fmla="*/ 446 w 1042"/>
                  <a:gd name="T1" fmla="*/ 102 h 763"/>
                  <a:gd name="T2" fmla="*/ 343 w 1042"/>
                  <a:gd name="T3" fmla="*/ 0 h 763"/>
                  <a:gd name="T4" fmla="*/ 0 w 1042"/>
                  <a:gd name="T5" fmla="*/ 0 h 763"/>
                  <a:gd name="T6" fmla="*/ 0 w 1042"/>
                  <a:gd name="T7" fmla="*/ 762 h 763"/>
                  <a:gd name="T8" fmla="*/ 1041 w 1042"/>
                  <a:gd name="T9" fmla="*/ 762 h 763"/>
                  <a:gd name="T10" fmla="*/ 1041 w 1042"/>
                  <a:gd name="T11" fmla="*/ 102 h 763"/>
                  <a:gd name="T12" fmla="*/ 446 w 1042"/>
                  <a:gd name="T13" fmla="*/ 102 h 763"/>
                  <a:gd name="T14" fmla="*/ 991 w 1042"/>
                  <a:gd name="T15" fmla="*/ 713 h 763"/>
                  <a:gd name="T16" fmla="*/ 50 w 1042"/>
                  <a:gd name="T17" fmla="*/ 713 h 763"/>
                  <a:gd name="T18" fmla="*/ 50 w 1042"/>
                  <a:gd name="T19" fmla="*/ 49 h 763"/>
                  <a:gd name="T20" fmla="*/ 322 w 1042"/>
                  <a:gd name="T21" fmla="*/ 49 h 763"/>
                  <a:gd name="T22" fmla="*/ 426 w 1042"/>
                  <a:gd name="T23" fmla="*/ 151 h 763"/>
                  <a:gd name="T24" fmla="*/ 991 w 1042"/>
                  <a:gd name="T25" fmla="*/ 151 h 763"/>
                  <a:gd name="T26" fmla="*/ 991 w 1042"/>
                  <a:gd name="T27" fmla="*/ 713 h 7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42" h="763">
                    <a:moveTo>
                      <a:pt x="446" y="102"/>
                    </a:moveTo>
                    <a:lnTo>
                      <a:pt x="343" y="0"/>
                    </a:lnTo>
                    <a:lnTo>
                      <a:pt x="0" y="0"/>
                    </a:lnTo>
                    <a:lnTo>
                      <a:pt x="0" y="762"/>
                    </a:lnTo>
                    <a:lnTo>
                      <a:pt x="1041" y="762"/>
                    </a:lnTo>
                    <a:lnTo>
                      <a:pt x="1041" y="102"/>
                    </a:lnTo>
                    <a:lnTo>
                      <a:pt x="446" y="102"/>
                    </a:lnTo>
                    <a:close/>
                    <a:moveTo>
                      <a:pt x="991" y="713"/>
                    </a:moveTo>
                    <a:lnTo>
                      <a:pt x="50" y="713"/>
                    </a:lnTo>
                    <a:lnTo>
                      <a:pt x="50" y="49"/>
                    </a:lnTo>
                    <a:lnTo>
                      <a:pt x="322" y="49"/>
                    </a:lnTo>
                    <a:lnTo>
                      <a:pt x="426" y="151"/>
                    </a:lnTo>
                    <a:lnTo>
                      <a:pt x="991" y="151"/>
                    </a:lnTo>
                    <a:lnTo>
                      <a:pt x="991" y="713"/>
                    </a:lnTo>
                    <a:close/>
                  </a:path>
                </a:pathLst>
              </a:custGeom>
              <a:solidFill>
                <a:schemeClr val="bg2"/>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0" name="Freeform 481">
                <a:extLst>
                  <a:ext uri="{FF2B5EF4-FFF2-40B4-BE49-F238E27FC236}">
                    <a16:creationId xmlns:a16="http://schemas.microsoft.com/office/drawing/2014/main" xmlns="" id="{757C5A11-B8FA-0D46-A1AE-8BD23B3BEC29}"/>
                  </a:ext>
                </a:extLst>
              </p:cNvPr>
              <p:cNvSpPr>
                <a:spLocks noChangeArrowheads="1"/>
              </p:cNvSpPr>
              <p:nvPr/>
            </p:nvSpPr>
            <p:spPr bwMode="auto">
              <a:xfrm>
                <a:off x="1936546" y="1748488"/>
                <a:ext cx="142875" cy="150813"/>
              </a:xfrm>
              <a:custGeom>
                <a:avLst/>
                <a:gdLst>
                  <a:gd name="T0" fmla="*/ 70 w 398"/>
                  <a:gd name="T1" fmla="*/ 139 h 417"/>
                  <a:gd name="T2" fmla="*/ 70 w 398"/>
                  <a:gd name="T3" fmla="*/ 139 h 417"/>
                  <a:gd name="T4" fmla="*/ 0 w 398"/>
                  <a:gd name="T5" fmla="*/ 208 h 417"/>
                  <a:gd name="T6" fmla="*/ 70 w 398"/>
                  <a:gd name="T7" fmla="*/ 277 h 417"/>
                  <a:gd name="T8" fmla="*/ 120 w 398"/>
                  <a:gd name="T9" fmla="*/ 257 h 417"/>
                  <a:gd name="T10" fmla="*/ 256 w 398"/>
                  <a:gd name="T11" fmla="*/ 334 h 417"/>
                  <a:gd name="T12" fmla="*/ 256 w 398"/>
                  <a:gd name="T13" fmla="*/ 346 h 417"/>
                  <a:gd name="T14" fmla="*/ 327 w 398"/>
                  <a:gd name="T15" fmla="*/ 416 h 417"/>
                  <a:gd name="T16" fmla="*/ 397 w 398"/>
                  <a:gd name="T17" fmla="*/ 346 h 417"/>
                  <a:gd name="T18" fmla="*/ 327 w 398"/>
                  <a:gd name="T19" fmla="*/ 277 h 417"/>
                  <a:gd name="T20" fmla="*/ 281 w 398"/>
                  <a:gd name="T21" fmla="*/ 294 h 417"/>
                  <a:gd name="T22" fmla="*/ 137 w 398"/>
                  <a:gd name="T23" fmla="*/ 212 h 417"/>
                  <a:gd name="T24" fmla="*/ 141 w 398"/>
                  <a:gd name="T25" fmla="*/ 208 h 417"/>
                  <a:gd name="T26" fmla="*/ 137 w 398"/>
                  <a:gd name="T27" fmla="*/ 204 h 417"/>
                  <a:gd name="T28" fmla="*/ 281 w 398"/>
                  <a:gd name="T29" fmla="*/ 122 h 417"/>
                  <a:gd name="T30" fmla="*/ 327 w 398"/>
                  <a:gd name="T31" fmla="*/ 139 h 417"/>
                  <a:gd name="T32" fmla="*/ 397 w 398"/>
                  <a:gd name="T33" fmla="*/ 69 h 417"/>
                  <a:gd name="T34" fmla="*/ 327 w 398"/>
                  <a:gd name="T35" fmla="*/ 0 h 417"/>
                  <a:gd name="T36" fmla="*/ 256 w 398"/>
                  <a:gd name="T37" fmla="*/ 69 h 417"/>
                  <a:gd name="T38" fmla="*/ 256 w 398"/>
                  <a:gd name="T39" fmla="*/ 78 h 417"/>
                  <a:gd name="T40" fmla="*/ 120 w 398"/>
                  <a:gd name="T41" fmla="*/ 159 h 417"/>
                  <a:gd name="T42" fmla="*/ 70 w 398"/>
                  <a:gd name="T43" fmla="*/ 139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98" h="417">
                    <a:moveTo>
                      <a:pt x="70" y="139"/>
                    </a:moveTo>
                    <a:lnTo>
                      <a:pt x="70" y="139"/>
                    </a:lnTo>
                    <a:cubicBezTo>
                      <a:pt x="29" y="139"/>
                      <a:pt x="0" y="171"/>
                      <a:pt x="0" y="208"/>
                    </a:cubicBezTo>
                    <a:cubicBezTo>
                      <a:pt x="0" y="245"/>
                      <a:pt x="29" y="277"/>
                      <a:pt x="70" y="277"/>
                    </a:cubicBezTo>
                    <a:cubicBezTo>
                      <a:pt x="87" y="277"/>
                      <a:pt x="108" y="269"/>
                      <a:pt x="120" y="257"/>
                    </a:cubicBezTo>
                    <a:cubicBezTo>
                      <a:pt x="256" y="334"/>
                      <a:pt x="256" y="334"/>
                      <a:pt x="256" y="334"/>
                    </a:cubicBezTo>
                    <a:cubicBezTo>
                      <a:pt x="256" y="338"/>
                      <a:pt x="256" y="342"/>
                      <a:pt x="256" y="346"/>
                    </a:cubicBezTo>
                    <a:cubicBezTo>
                      <a:pt x="256" y="383"/>
                      <a:pt x="289" y="416"/>
                      <a:pt x="327" y="416"/>
                    </a:cubicBezTo>
                    <a:cubicBezTo>
                      <a:pt x="364" y="416"/>
                      <a:pt x="397" y="383"/>
                      <a:pt x="397" y="346"/>
                    </a:cubicBezTo>
                    <a:cubicBezTo>
                      <a:pt x="397" y="310"/>
                      <a:pt x="364" y="277"/>
                      <a:pt x="327" y="277"/>
                    </a:cubicBezTo>
                    <a:cubicBezTo>
                      <a:pt x="310" y="277"/>
                      <a:pt x="293" y="285"/>
                      <a:pt x="281" y="294"/>
                    </a:cubicBezTo>
                    <a:cubicBezTo>
                      <a:pt x="137" y="212"/>
                      <a:pt x="137" y="212"/>
                      <a:pt x="137" y="212"/>
                    </a:cubicBezTo>
                    <a:lnTo>
                      <a:pt x="141" y="208"/>
                    </a:lnTo>
                    <a:cubicBezTo>
                      <a:pt x="141" y="204"/>
                      <a:pt x="137" y="204"/>
                      <a:pt x="137" y="204"/>
                    </a:cubicBezTo>
                    <a:cubicBezTo>
                      <a:pt x="281" y="122"/>
                      <a:pt x="281" y="122"/>
                      <a:pt x="281" y="122"/>
                    </a:cubicBezTo>
                    <a:cubicBezTo>
                      <a:pt x="293" y="131"/>
                      <a:pt x="310" y="139"/>
                      <a:pt x="327" y="139"/>
                    </a:cubicBezTo>
                    <a:cubicBezTo>
                      <a:pt x="364" y="139"/>
                      <a:pt x="397" y="106"/>
                      <a:pt x="397" y="69"/>
                    </a:cubicBezTo>
                    <a:cubicBezTo>
                      <a:pt x="397" y="29"/>
                      <a:pt x="364" y="0"/>
                      <a:pt x="327" y="0"/>
                    </a:cubicBezTo>
                    <a:cubicBezTo>
                      <a:pt x="289" y="0"/>
                      <a:pt x="256" y="29"/>
                      <a:pt x="256" y="69"/>
                    </a:cubicBezTo>
                    <a:cubicBezTo>
                      <a:pt x="256" y="74"/>
                      <a:pt x="256" y="78"/>
                      <a:pt x="256" y="78"/>
                    </a:cubicBezTo>
                    <a:cubicBezTo>
                      <a:pt x="120" y="159"/>
                      <a:pt x="120" y="159"/>
                      <a:pt x="120" y="159"/>
                    </a:cubicBezTo>
                    <a:cubicBezTo>
                      <a:pt x="108" y="147"/>
                      <a:pt x="87" y="139"/>
                      <a:pt x="70" y="139"/>
                    </a:cubicBezTo>
                  </a:path>
                </a:pathLst>
              </a:custGeom>
              <a:solidFill>
                <a:schemeClr val="bg2"/>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grpSp>
      </p:grpSp>
      <p:grpSp>
        <p:nvGrpSpPr>
          <p:cNvPr id="10" name="Group 9">
            <a:extLst>
              <a:ext uri="{FF2B5EF4-FFF2-40B4-BE49-F238E27FC236}">
                <a16:creationId xmlns:a16="http://schemas.microsoft.com/office/drawing/2014/main" xmlns="" id="{10C562DB-E4B9-3445-9123-F2CE07549603}"/>
              </a:ext>
            </a:extLst>
          </p:cNvPr>
          <p:cNvGrpSpPr/>
          <p:nvPr/>
        </p:nvGrpSpPr>
        <p:grpSpPr>
          <a:xfrm>
            <a:off x="1608481" y="3870871"/>
            <a:ext cx="6192285" cy="534958"/>
            <a:chOff x="1608481" y="3870871"/>
            <a:chExt cx="6192285" cy="534958"/>
          </a:xfrm>
        </p:grpSpPr>
        <p:sp>
          <p:nvSpPr>
            <p:cNvPr id="72" name="TextBox 71">
              <a:extLst>
                <a:ext uri="{FF2B5EF4-FFF2-40B4-BE49-F238E27FC236}">
                  <a16:creationId xmlns:a16="http://schemas.microsoft.com/office/drawing/2014/main" xmlns="" id="{93B9BFEB-B31F-5F4F-8DC7-A34555FB2AE5}"/>
                </a:ext>
              </a:extLst>
            </p:cNvPr>
            <p:cNvSpPr txBox="1"/>
            <p:nvPr/>
          </p:nvSpPr>
          <p:spPr>
            <a:xfrm>
              <a:off x="2420713" y="3971371"/>
              <a:ext cx="5380053" cy="418576"/>
            </a:xfrm>
            <a:prstGeom prst="rect">
              <a:avLst/>
            </a:prstGeom>
            <a:noFill/>
          </p:spPr>
          <p:txBody>
            <a:bodyPr vert="horz" wrap="square" lIns="18288" tIns="0" rIns="18288" bIns="18288" rtlCol="0">
              <a:spAutoFit/>
            </a:bodyPr>
            <a:lstStyle>
              <a:defPPr>
                <a:defRPr lang="en-US"/>
              </a:defPPr>
              <a:lvl1pPr>
                <a:buSzPct val="100000"/>
                <a:defRPr sz="1000"/>
              </a:lvl1pPr>
            </a:lstStyle>
            <a:p>
              <a:r>
                <a:rPr lang="en-US" sz="1400" b="1" dirty="0">
                  <a:solidFill>
                    <a:schemeClr val="bg2"/>
                  </a:solidFill>
                </a:rPr>
                <a:t>5. Activity Monitoring and Forensics</a:t>
              </a:r>
            </a:p>
            <a:p>
              <a:r>
                <a:rPr lang="en-US" sz="1200" dirty="0"/>
                <a:t>Capture and categorize an audit trail of activity for forensic investigations</a:t>
              </a:r>
            </a:p>
          </p:txBody>
        </p:sp>
        <p:grpSp>
          <p:nvGrpSpPr>
            <p:cNvPr id="73" name="Group 72">
              <a:extLst>
                <a:ext uri="{FF2B5EF4-FFF2-40B4-BE49-F238E27FC236}">
                  <a16:creationId xmlns:a16="http://schemas.microsoft.com/office/drawing/2014/main" xmlns="" id="{5B1F32CB-42DB-EE48-9A04-EDBF6989EB8D}"/>
                </a:ext>
              </a:extLst>
            </p:cNvPr>
            <p:cNvGrpSpPr/>
            <p:nvPr/>
          </p:nvGrpSpPr>
          <p:grpSpPr>
            <a:xfrm>
              <a:off x="1608481" y="3870871"/>
              <a:ext cx="632484" cy="534958"/>
              <a:chOff x="6296037" y="4641144"/>
              <a:chExt cx="816282" cy="690416"/>
            </a:xfrm>
          </p:grpSpPr>
          <p:sp>
            <p:nvSpPr>
              <p:cNvPr id="74" name="Freeform 4058">
                <a:extLst>
                  <a:ext uri="{FF2B5EF4-FFF2-40B4-BE49-F238E27FC236}">
                    <a16:creationId xmlns:a16="http://schemas.microsoft.com/office/drawing/2014/main" xmlns="" id="{95002531-3FF3-1342-B841-CE3E64398CCC}"/>
                  </a:ext>
                </a:extLst>
              </p:cNvPr>
              <p:cNvSpPr>
                <a:spLocks noEditPoints="1"/>
              </p:cNvSpPr>
              <p:nvPr/>
            </p:nvSpPr>
            <p:spPr bwMode="auto">
              <a:xfrm>
                <a:off x="6701402" y="4688035"/>
                <a:ext cx="280115" cy="608973"/>
              </a:xfrm>
              <a:custGeom>
                <a:avLst/>
                <a:gdLst>
                  <a:gd name="T0" fmla="*/ 15 w 454"/>
                  <a:gd name="T1" fmla="*/ 5 h 987"/>
                  <a:gd name="T2" fmla="*/ 5 w 454"/>
                  <a:gd name="T3" fmla="*/ 0 h 987"/>
                  <a:gd name="T4" fmla="*/ 0 w 454"/>
                  <a:gd name="T5" fmla="*/ 0 h 987"/>
                  <a:gd name="T6" fmla="*/ 0 w 454"/>
                  <a:gd name="T7" fmla="*/ 461 h 987"/>
                  <a:gd name="T8" fmla="*/ 80 w 454"/>
                  <a:gd name="T9" fmla="*/ 461 h 987"/>
                  <a:gd name="T10" fmla="*/ 80 w 454"/>
                  <a:gd name="T11" fmla="*/ 537 h 987"/>
                  <a:gd name="T12" fmla="*/ 80 w 454"/>
                  <a:gd name="T13" fmla="*/ 607 h 987"/>
                  <a:gd name="T14" fmla="*/ 0 w 454"/>
                  <a:gd name="T15" fmla="*/ 607 h 987"/>
                  <a:gd name="T16" fmla="*/ 0 w 454"/>
                  <a:gd name="T17" fmla="*/ 668 h 987"/>
                  <a:gd name="T18" fmla="*/ 70 w 454"/>
                  <a:gd name="T19" fmla="*/ 668 h 987"/>
                  <a:gd name="T20" fmla="*/ 70 w 454"/>
                  <a:gd name="T21" fmla="*/ 810 h 987"/>
                  <a:gd name="T22" fmla="*/ 0 w 454"/>
                  <a:gd name="T23" fmla="*/ 810 h 987"/>
                  <a:gd name="T24" fmla="*/ 0 w 454"/>
                  <a:gd name="T25" fmla="*/ 987 h 987"/>
                  <a:gd name="T26" fmla="*/ 15 w 454"/>
                  <a:gd name="T27" fmla="*/ 987 h 987"/>
                  <a:gd name="T28" fmla="*/ 454 w 454"/>
                  <a:gd name="T29" fmla="*/ 987 h 987"/>
                  <a:gd name="T30" fmla="*/ 454 w 454"/>
                  <a:gd name="T31" fmla="*/ 537 h 987"/>
                  <a:gd name="T32" fmla="*/ 454 w 454"/>
                  <a:gd name="T33" fmla="*/ 334 h 987"/>
                  <a:gd name="T34" fmla="*/ 15 w 454"/>
                  <a:gd name="T35" fmla="*/ 5 h 987"/>
                  <a:gd name="T36" fmla="*/ 328 w 454"/>
                  <a:gd name="T37" fmla="*/ 810 h 987"/>
                  <a:gd name="T38" fmla="*/ 181 w 454"/>
                  <a:gd name="T39" fmla="*/ 810 h 987"/>
                  <a:gd name="T40" fmla="*/ 181 w 454"/>
                  <a:gd name="T41" fmla="*/ 668 h 987"/>
                  <a:gd name="T42" fmla="*/ 328 w 454"/>
                  <a:gd name="T43" fmla="*/ 668 h 987"/>
                  <a:gd name="T44" fmla="*/ 328 w 454"/>
                  <a:gd name="T45" fmla="*/ 810 h 987"/>
                  <a:gd name="T46" fmla="*/ 328 w 454"/>
                  <a:gd name="T47" fmla="*/ 607 h 987"/>
                  <a:gd name="T48" fmla="*/ 181 w 454"/>
                  <a:gd name="T49" fmla="*/ 607 h 987"/>
                  <a:gd name="T50" fmla="*/ 181 w 454"/>
                  <a:gd name="T51" fmla="*/ 537 h 987"/>
                  <a:gd name="T52" fmla="*/ 181 w 454"/>
                  <a:gd name="T53" fmla="*/ 461 h 987"/>
                  <a:gd name="T54" fmla="*/ 328 w 454"/>
                  <a:gd name="T55" fmla="*/ 461 h 987"/>
                  <a:gd name="T56" fmla="*/ 328 w 454"/>
                  <a:gd name="T57" fmla="*/ 537 h 987"/>
                  <a:gd name="T58" fmla="*/ 328 w 454"/>
                  <a:gd name="T59" fmla="*/ 607 h 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54" h="987">
                    <a:moveTo>
                      <a:pt x="15" y="5"/>
                    </a:moveTo>
                    <a:lnTo>
                      <a:pt x="5" y="0"/>
                    </a:lnTo>
                    <a:lnTo>
                      <a:pt x="0" y="0"/>
                    </a:lnTo>
                    <a:lnTo>
                      <a:pt x="0" y="461"/>
                    </a:lnTo>
                    <a:lnTo>
                      <a:pt x="80" y="461"/>
                    </a:lnTo>
                    <a:lnTo>
                      <a:pt x="80" y="537"/>
                    </a:lnTo>
                    <a:lnTo>
                      <a:pt x="80" y="607"/>
                    </a:lnTo>
                    <a:lnTo>
                      <a:pt x="0" y="607"/>
                    </a:lnTo>
                    <a:lnTo>
                      <a:pt x="0" y="668"/>
                    </a:lnTo>
                    <a:lnTo>
                      <a:pt x="70" y="668"/>
                    </a:lnTo>
                    <a:lnTo>
                      <a:pt x="70" y="810"/>
                    </a:lnTo>
                    <a:lnTo>
                      <a:pt x="0" y="810"/>
                    </a:lnTo>
                    <a:lnTo>
                      <a:pt x="0" y="987"/>
                    </a:lnTo>
                    <a:lnTo>
                      <a:pt x="15" y="987"/>
                    </a:lnTo>
                    <a:lnTo>
                      <a:pt x="454" y="987"/>
                    </a:lnTo>
                    <a:lnTo>
                      <a:pt x="454" y="537"/>
                    </a:lnTo>
                    <a:lnTo>
                      <a:pt x="454" y="334"/>
                    </a:lnTo>
                    <a:lnTo>
                      <a:pt x="15" y="5"/>
                    </a:lnTo>
                    <a:close/>
                    <a:moveTo>
                      <a:pt x="328" y="810"/>
                    </a:moveTo>
                    <a:lnTo>
                      <a:pt x="181" y="810"/>
                    </a:lnTo>
                    <a:lnTo>
                      <a:pt x="181" y="668"/>
                    </a:lnTo>
                    <a:lnTo>
                      <a:pt x="328" y="668"/>
                    </a:lnTo>
                    <a:lnTo>
                      <a:pt x="328" y="810"/>
                    </a:lnTo>
                    <a:close/>
                    <a:moveTo>
                      <a:pt x="328" y="607"/>
                    </a:moveTo>
                    <a:lnTo>
                      <a:pt x="181" y="607"/>
                    </a:lnTo>
                    <a:lnTo>
                      <a:pt x="181" y="537"/>
                    </a:lnTo>
                    <a:lnTo>
                      <a:pt x="181" y="461"/>
                    </a:lnTo>
                    <a:lnTo>
                      <a:pt x="328" y="461"/>
                    </a:lnTo>
                    <a:lnTo>
                      <a:pt x="328" y="537"/>
                    </a:lnTo>
                    <a:lnTo>
                      <a:pt x="328" y="607"/>
                    </a:lnTo>
                    <a:close/>
                  </a:path>
                </a:pathLst>
              </a:custGeom>
              <a:solidFill>
                <a:schemeClr val="bg1">
                  <a:lumMod val="8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5" name="Freeform 4059">
                <a:extLst>
                  <a:ext uri="{FF2B5EF4-FFF2-40B4-BE49-F238E27FC236}">
                    <a16:creationId xmlns:a16="http://schemas.microsoft.com/office/drawing/2014/main" xmlns="" id="{87A798A2-4EC3-BE40-8429-1B9EB8986FFA}"/>
                  </a:ext>
                </a:extLst>
              </p:cNvPr>
              <p:cNvSpPr>
                <a:spLocks noEditPoints="1"/>
              </p:cNvSpPr>
              <p:nvPr/>
            </p:nvSpPr>
            <p:spPr bwMode="auto">
              <a:xfrm>
                <a:off x="6426840" y="4688035"/>
                <a:ext cx="274562" cy="608973"/>
              </a:xfrm>
              <a:custGeom>
                <a:avLst/>
                <a:gdLst>
                  <a:gd name="T0" fmla="*/ 384 w 445"/>
                  <a:gd name="T1" fmla="*/ 461 h 987"/>
                  <a:gd name="T2" fmla="*/ 445 w 445"/>
                  <a:gd name="T3" fmla="*/ 461 h 987"/>
                  <a:gd name="T4" fmla="*/ 445 w 445"/>
                  <a:gd name="T5" fmla="*/ 0 h 987"/>
                  <a:gd name="T6" fmla="*/ 0 w 445"/>
                  <a:gd name="T7" fmla="*/ 344 h 987"/>
                  <a:gd name="T8" fmla="*/ 0 w 445"/>
                  <a:gd name="T9" fmla="*/ 537 h 987"/>
                  <a:gd name="T10" fmla="*/ 0 w 445"/>
                  <a:gd name="T11" fmla="*/ 987 h 987"/>
                  <a:gd name="T12" fmla="*/ 445 w 445"/>
                  <a:gd name="T13" fmla="*/ 987 h 987"/>
                  <a:gd name="T14" fmla="*/ 445 w 445"/>
                  <a:gd name="T15" fmla="*/ 810 h 987"/>
                  <a:gd name="T16" fmla="*/ 374 w 445"/>
                  <a:gd name="T17" fmla="*/ 810 h 987"/>
                  <a:gd name="T18" fmla="*/ 374 w 445"/>
                  <a:gd name="T19" fmla="*/ 668 h 987"/>
                  <a:gd name="T20" fmla="*/ 445 w 445"/>
                  <a:gd name="T21" fmla="*/ 668 h 987"/>
                  <a:gd name="T22" fmla="*/ 445 w 445"/>
                  <a:gd name="T23" fmla="*/ 607 h 987"/>
                  <a:gd name="T24" fmla="*/ 384 w 445"/>
                  <a:gd name="T25" fmla="*/ 607 h 987"/>
                  <a:gd name="T26" fmla="*/ 384 w 445"/>
                  <a:gd name="T27" fmla="*/ 537 h 987"/>
                  <a:gd name="T28" fmla="*/ 384 w 445"/>
                  <a:gd name="T29" fmla="*/ 461 h 987"/>
                  <a:gd name="T30" fmla="*/ 283 w 445"/>
                  <a:gd name="T31" fmla="*/ 810 h 987"/>
                  <a:gd name="T32" fmla="*/ 142 w 445"/>
                  <a:gd name="T33" fmla="*/ 810 h 987"/>
                  <a:gd name="T34" fmla="*/ 142 w 445"/>
                  <a:gd name="T35" fmla="*/ 668 h 987"/>
                  <a:gd name="T36" fmla="*/ 283 w 445"/>
                  <a:gd name="T37" fmla="*/ 668 h 987"/>
                  <a:gd name="T38" fmla="*/ 283 w 445"/>
                  <a:gd name="T39" fmla="*/ 810 h 987"/>
                  <a:gd name="T40" fmla="*/ 283 w 445"/>
                  <a:gd name="T41" fmla="*/ 607 h 987"/>
                  <a:gd name="T42" fmla="*/ 142 w 445"/>
                  <a:gd name="T43" fmla="*/ 607 h 987"/>
                  <a:gd name="T44" fmla="*/ 142 w 445"/>
                  <a:gd name="T45" fmla="*/ 537 h 987"/>
                  <a:gd name="T46" fmla="*/ 142 w 445"/>
                  <a:gd name="T47" fmla="*/ 461 h 987"/>
                  <a:gd name="T48" fmla="*/ 283 w 445"/>
                  <a:gd name="T49" fmla="*/ 461 h 987"/>
                  <a:gd name="T50" fmla="*/ 283 w 445"/>
                  <a:gd name="T51" fmla="*/ 537 h 987"/>
                  <a:gd name="T52" fmla="*/ 283 w 445"/>
                  <a:gd name="T53" fmla="*/ 607 h 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45" h="987">
                    <a:moveTo>
                      <a:pt x="384" y="461"/>
                    </a:moveTo>
                    <a:lnTo>
                      <a:pt x="445" y="461"/>
                    </a:lnTo>
                    <a:lnTo>
                      <a:pt x="445" y="0"/>
                    </a:lnTo>
                    <a:lnTo>
                      <a:pt x="0" y="344"/>
                    </a:lnTo>
                    <a:lnTo>
                      <a:pt x="0" y="537"/>
                    </a:lnTo>
                    <a:lnTo>
                      <a:pt x="0" y="987"/>
                    </a:lnTo>
                    <a:lnTo>
                      <a:pt x="445" y="987"/>
                    </a:lnTo>
                    <a:lnTo>
                      <a:pt x="445" y="810"/>
                    </a:lnTo>
                    <a:lnTo>
                      <a:pt x="374" y="810"/>
                    </a:lnTo>
                    <a:lnTo>
                      <a:pt x="374" y="668"/>
                    </a:lnTo>
                    <a:lnTo>
                      <a:pt x="445" y="668"/>
                    </a:lnTo>
                    <a:lnTo>
                      <a:pt x="445" y="607"/>
                    </a:lnTo>
                    <a:lnTo>
                      <a:pt x="384" y="607"/>
                    </a:lnTo>
                    <a:lnTo>
                      <a:pt x="384" y="537"/>
                    </a:lnTo>
                    <a:lnTo>
                      <a:pt x="384" y="461"/>
                    </a:lnTo>
                    <a:close/>
                    <a:moveTo>
                      <a:pt x="283" y="810"/>
                    </a:moveTo>
                    <a:lnTo>
                      <a:pt x="142" y="810"/>
                    </a:lnTo>
                    <a:lnTo>
                      <a:pt x="142" y="668"/>
                    </a:lnTo>
                    <a:lnTo>
                      <a:pt x="283" y="668"/>
                    </a:lnTo>
                    <a:lnTo>
                      <a:pt x="283" y="810"/>
                    </a:lnTo>
                    <a:close/>
                    <a:moveTo>
                      <a:pt x="283" y="607"/>
                    </a:moveTo>
                    <a:lnTo>
                      <a:pt x="142" y="607"/>
                    </a:lnTo>
                    <a:lnTo>
                      <a:pt x="142" y="537"/>
                    </a:lnTo>
                    <a:lnTo>
                      <a:pt x="142" y="461"/>
                    </a:lnTo>
                    <a:lnTo>
                      <a:pt x="283" y="461"/>
                    </a:lnTo>
                    <a:lnTo>
                      <a:pt x="283" y="537"/>
                    </a:lnTo>
                    <a:lnTo>
                      <a:pt x="283" y="6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6" name="Freeform 4060">
                <a:extLst>
                  <a:ext uri="{FF2B5EF4-FFF2-40B4-BE49-F238E27FC236}">
                    <a16:creationId xmlns:a16="http://schemas.microsoft.com/office/drawing/2014/main" xmlns="" id="{931C6899-47F7-F840-B474-3CAA8D2820BE}"/>
                  </a:ext>
                </a:extLst>
              </p:cNvPr>
              <p:cNvSpPr>
                <a:spLocks noEditPoints="1"/>
              </p:cNvSpPr>
              <p:nvPr/>
            </p:nvSpPr>
            <p:spPr bwMode="auto">
              <a:xfrm>
                <a:off x="6296037" y="4641144"/>
                <a:ext cx="816282" cy="690416"/>
              </a:xfrm>
              <a:custGeom>
                <a:avLst/>
                <a:gdLst>
                  <a:gd name="T0" fmla="*/ 662 w 1323"/>
                  <a:gd name="T1" fmla="*/ 0 h 1119"/>
                  <a:gd name="T2" fmla="*/ 657 w 1323"/>
                  <a:gd name="T3" fmla="*/ 0 h 1119"/>
                  <a:gd name="T4" fmla="*/ 0 w 1323"/>
                  <a:gd name="T5" fmla="*/ 506 h 1119"/>
                  <a:gd name="T6" fmla="*/ 36 w 1323"/>
                  <a:gd name="T7" fmla="*/ 552 h 1119"/>
                  <a:gd name="T8" fmla="*/ 152 w 1323"/>
                  <a:gd name="T9" fmla="*/ 466 h 1119"/>
                  <a:gd name="T10" fmla="*/ 152 w 1323"/>
                  <a:gd name="T11" fmla="*/ 613 h 1119"/>
                  <a:gd name="T12" fmla="*/ 152 w 1323"/>
                  <a:gd name="T13" fmla="*/ 1119 h 1119"/>
                  <a:gd name="T14" fmla="*/ 657 w 1323"/>
                  <a:gd name="T15" fmla="*/ 1119 h 1119"/>
                  <a:gd name="T16" fmla="*/ 1172 w 1323"/>
                  <a:gd name="T17" fmla="*/ 1119 h 1119"/>
                  <a:gd name="T18" fmla="*/ 1172 w 1323"/>
                  <a:gd name="T19" fmla="*/ 613 h 1119"/>
                  <a:gd name="T20" fmla="*/ 1172 w 1323"/>
                  <a:gd name="T21" fmla="*/ 456 h 1119"/>
                  <a:gd name="T22" fmla="*/ 1288 w 1323"/>
                  <a:gd name="T23" fmla="*/ 542 h 1119"/>
                  <a:gd name="T24" fmla="*/ 1323 w 1323"/>
                  <a:gd name="T25" fmla="*/ 491 h 1119"/>
                  <a:gd name="T26" fmla="*/ 662 w 1323"/>
                  <a:gd name="T27" fmla="*/ 0 h 1119"/>
                  <a:gd name="T28" fmla="*/ 1111 w 1323"/>
                  <a:gd name="T29" fmla="*/ 1063 h 1119"/>
                  <a:gd name="T30" fmla="*/ 672 w 1323"/>
                  <a:gd name="T31" fmla="*/ 1063 h 1119"/>
                  <a:gd name="T32" fmla="*/ 657 w 1323"/>
                  <a:gd name="T33" fmla="*/ 1063 h 1119"/>
                  <a:gd name="T34" fmla="*/ 212 w 1323"/>
                  <a:gd name="T35" fmla="*/ 1063 h 1119"/>
                  <a:gd name="T36" fmla="*/ 212 w 1323"/>
                  <a:gd name="T37" fmla="*/ 613 h 1119"/>
                  <a:gd name="T38" fmla="*/ 212 w 1323"/>
                  <a:gd name="T39" fmla="*/ 420 h 1119"/>
                  <a:gd name="T40" fmla="*/ 657 w 1323"/>
                  <a:gd name="T41" fmla="*/ 76 h 1119"/>
                  <a:gd name="T42" fmla="*/ 662 w 1323"/>
                  <a:gd name="T43" fmla="*/ 76 h 1119"/>
                  <a:gd name="T44" fmla="*/ 672 w 1323"/>
                  <a:gd name="T45" fmla="*/ 81 h 1119"/>
                  <a:gd name="T46" fmla="*/ 1111 w 1323"/>
                  <a:gd name="T47" fmla="*/ 410 h 1119"/>
                  <a:gd name="T48" fmla="*/ 1111 w 1323"/>
                  <a:gd name="T49" fmla="*/ 613 h 1119"/>
                  <a:gd name="T50" fmla="*/ 1111 w 1323"/>
                  <a:gd name="T51" fmla="*/ 1063 h 1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23" h="1119">
                    <a:moveTo>
                      <a:pt x="662" y="0"/>
                    </a:moveTo>
                    <a:lnTo>
                      <a:pt x="657" y="0"/>
                    </a:lnTo>
                    <a:lnTo>
                      <a:pt x="0" y="506"/>
                    </a:lnTo>
                    <a:lnTo>
                      <a:pt x="36" y="552"/>
                    </a:lnTo>
                    <a:lnTo>
                      <a:pt x="152" y="466"/>
                    </a:lnTo>
                    <a:lnTo>
                      <a:pt x="152" y="613"/>
                    </a:lnTo>
                    <a:lnTo>
                      <a:pt x="152" y="1119"/>
                    </a:lnTo>
                    <a:lnTo>
                      <a:pt x="657" y="1119"/>
                    </a:lnTo>
                    <a:lnTo>
                      <a:pt x="1172" y="1119"/>
                    </a:lnTo>
                    <a:lnTo>
                      <a:pt x="1172" y="613"/>
                    </a:lnTo>
                    <a:lnTo>
                      <a:pt x="1172" y="456"/>
                    </a:lnTo>
                    <a:lnTo>
                      <a:pt x="1288" y="542"/>
                    </a:lnTo>
                    <a:lnTo>
                      <a:pt x="1323" y="491"/>
                    </a:lnTo>
                    <a:lnTo>
                      <a:pt x="662" y="0"/>
                    </a:lnTo>
                    <a:close/>
                    <a:moveTo>
                      <a:pt x="1111" y="1063"/>
                    </a:moveTo>
                    <a:lnTo>
                      <a:pt x="672" y="1063"/>
                    </a:lnTo>
                    <a:lnTo>
                      <a:pt x="657" y="1063"/>
                    </a:lnTo>
                    <a:lnTo>
                      <a:pt x="212" y="1063"/>
                    </a:lnTo>
                    <a:lnTo>
                      <a:pt x="212" y="613"/>
                    </a:lnTo>
                    <a:lnTo>
                      <a:pt x="212" y="420"/>
                    </a:lnTo>
                    <a:lnTo>
                      <a:pt x="657" y="76"/>
                    </a:lnTo>
                    <a:lnTo>
                      <a:pt x="662" y="76"/>
                    </a:lnTo>
                    <a:lnTo>
                      <a:pt x="672" y="81"/>
                    </a:lnTo>
                    <a:lnTo>
                      <a:pt x="1111" y="410"/>
                    </a:lnTo>
                    <a:lnTo>
                      <a:pt x="1111" y="613"/>
                    </a:lnTo>
                    <a:lnTo>
                      <a:pt x="1111" y="1063"/>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7" name="Rectangle 4061">
                <a:extLst>
                  <a:ext uri="{FF2B5EF4-FFF2-40B4-BE49-F238E27FC236}">
                    <a16:creationId xmlns:a16="http://schemas.microsoft.com/office/drawing/2014/main" xmlns="" id="{19FC6B32-B42A-B843-9E90-DD049E447672}"/>
                  </a:ext>
                </a:extLst>
              </p:cNvPr>
              <p:cNvSpPr>
                <a:spLocks noChangeArrowheads="1"/>
              </p:cNvSpPr>
              <p:nvPr/>
            </p:nvSpPr>
            <p:spPr bwMode="auto">
              <a:xfrm>
                <a:off x="6514453" y="5019361"/>
                <a:ext cx="86996" cy="4319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8" name="Rectangle 4062">
                <a:extLst>
                  <a:ext uri="{FF2B5EF4-FFF2-40B4-BE49-F238E27FC236}">
                    <a16:creationId xmlns:a16="http://schemas.microsoft.com/office/drawing/2014/main" xmlns="" id="{CB17148D-F09F-3049-B7D8-9952F58BEEAA}"/>
                  </a:ext>
                </a:extLst>
              </p:cNvPr>
              <p:cNvSpPr>
                <a:spLocks noChangeArrowheads="1"/>
              </p:cNvSpPr>
              <p:nvPr/>
            </p:nvSpPr>
            <p:spPr bwMode="auto">
              <a:xfrm>
                <a:off x="6514453" y="4972469"/>
                <a:ext cx="86996" cy="46891"/>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9" name="Rectangle 4063">
                <a:extLst>
                  <a:ext uri="{FF2B5EF4-FFF2-40B4-BE49-F238E27FC236}">
                    <a16:creationId xmlns:a16="http://schemas.microsoft.com/office/drawing/2014/main" xmlns="" id="{B3F4144B-9DC5-E045-B659-CB86ADE5ECAC}"/>
                  </a:ext>
                </a:extLst>
              </p:cNvPr>
              <p:cNvSpPr>
                <a:spLocks noChangeArrowheads="1"/>
              </p:cNvSpPr>
              <p:nvPr/>
            </p:nvSpPr>
            <p:spPr bwMode="auto">
              <a:xfrm>
                <a:off x="6514453" y="5100187"/>
                <a:ext cx="86996" cy="87613"/>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0" name="Rectangle 4064">
                <a:extLst>
                  <a:ext uri="{FF2B5EF4-FFF2-40B4-BE49-F238E27FC236}">
                    <a16:creationId xmlns:a16="http://schemas.microsoft.com/office/drawing/2014/main" xmlns="" id="{1FD7A203-4473-024D-BD59-C801D8A4630A}"/>
                  </a:ext>
                </a:extLst>
              </p:cNvPr>
              <p:cNvSpPr>
                <a:spLocks noChangeArrowheads="1"/>
              </p:cNvSpPr>
              <p:nvPr/>
            </p:nvSpPr>
            <p:spPr bwMode="auto">
              <a:xfrm>
                <a:off x="6813078" y="5019361"/>
                <a:ext cx="90698" cy="4319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1" name="Rectangle 4065">
                <a:extLst>
                  <a:ext uri="{FF2B5EF4-FFF2-40B4-BE49-F238E27FC236}">
                    <a16:creationId xmlns:a16="http://schemas.microsoft.com/office/drawing/2014/main" xmlns="" id="{36A92E0B-293A-AC4F-8DFA-EAA641B7320F}"/>
                  </a:ext>
                </a:extLst>
              </p:cNvPr>
              <p:cNvSpPr>
                <a:spLocks noChangeArrowheads="1"/>
              </p:cNvSpPr>
              <p:nvPr/>
            </p:nvSpPr>
            <p:spPr bwMode="auto">
              <a:xfrm>
                <a:off x="6813078" y="4972469"/>
                <a:ext cx="90698" cy="46891"/>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2" name="Freeform 4066">
                <a:extLst>
                  <a:ext uri="{FF2B5EF4-FFF2-40B4-BE49-F238E27FC236}">
                    <a16:creationId xmlns:a16="http://schemas.microsoft.com/office/drawing/2014/main" xmlns="" id="{57ECBACD-F7AA-FE43-9F1D-D3D72D8FA252}"/>
                  </a:ext>
                </a:extLst>
              </p:cNvPr>
              <p:cNvSpPr>
                <a:spLocks/>
              </p:cNvSpPr>
              <p:nvPr/>
            </p:nvSpPr>
            <p:spPr bwMode="auto">
              <a:xfrm>
                <a:off x="6701402" y="4972469"/>
                <a:ext cx="49359" cy="90081"/>
              </a:xfrm>
              <a:custGeom>
                <a:avLst/>
                <a:gdLst>
                  <a:gd name="T0" fmla="*/ 0 w 80"/>
                  <a:gd name="T1" fmla="*/ 0 h 146"/>
                  <a:gd name="T2" fmla="*/ 0 w 80"/>
                  <a:gd name="T3" fmla="*/ 76 h 146"/>
                  <a:gd name="T4" fmla="*/ 0 w 80"/>
                  <a:gd name="T5" fmla="*/ 146 h 146"/>
                  <a:gd name="T6" fmla="*/ 80 w 80"/>
                  <a:gd name="T7" fmla="*/ 146 h 146"/>
                  <a:gd name="T8" fmla="*/ 80 w 80"/>
                  <a:gd name="T9" fmla="*/ 76 h 146"/>
                  <a:gd name="T10" fmla="*/ 80 w 80"/>
                  <a:gd name="T11" fmla="*/ 0 h 146"/>
                  <a:gd name="T12" fmla="*/ 0 w 80"/>
                  <a:gd name="T13" fmla="*/ 0 h 146"/>
                </a:gdLst>
                <a:ahLst/>
                <a:cxnLst>
                  <a:cxn ang="0">
                    <a:pos x="T0" y="T1"/>
                  </a:cxn>
                  <a:cxn ang="0">
                    <a:pos x="T2" y="T3"/>
                  </a:cxn>
                  <a:cxn ang="0">
                    <a:pos x="T4" y="T5"/>
                  </a:cxn>
                  <a:cxn ang="0">
                    <a:pos x="T6" y="T7"/>
                  </a:cxn>
                  <a:cxn ang="0">
                    <a:pos x="T8" y="T9"/>
                  </a:cxn>
                  <a:cxn ang="0">
                    <a:pos x="T10" y="T11"/>
                  </a:cxn>
                  <a:cxn ang="0">
                    <a:pos x="T12" y="T13"/>
                  </a:cxn>
                </a:cxnLst>
                <a:rect l="0" t="0" r="r" b="b"/>
                <a:pathLst>
                  <a:path w="80" h="146">
                    <a:moveTo>
                      <a:pt x="0" y="0"/>
                    </a:moveTo>
                    <a:lnTo>
                      <a:pt x="0" y="76"/>
                    </a:lnTo>
                    <a:lnTo>
                      <a:pt x="0" y="146"/>
                    </a:lnTo>
                    <a:lnTo>
                      <a:pt x="80" y="146"/>
                    </a:lnTo>
                    <a:lnTo>
                      <a:pt x="80" y="76"/>
                    </a:lnTo>
                    <a:lnTo>
                      <a:pt x="80" y="0"/>
                    </a:lnTo>
                    <a:lnTo>
                      <a:pt x="0"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3" name="Freeform 4067">
                <a:extLst>
                  <a:ext uri="{FF2B5EF4-FFF2-40B4-BE49-F238E27FC236}">
                    <a16:creationId xmlns:a16="http://schemas.microsoft.com/office/drawing/2014/main" xmlns="" id="{91A527C3-1769-674F-AA18-E62699D88BF1}"/>
                  </a:ext>
                </a:extLst>
              </p:cNvPr>
              <p:cNvSpPr>
                <a:spLocks/>
              </p:cNvSpPr>
              <p:nvPr/>
            </p:nvSpPr>
            <p:spPr bwMode="auto">
              <a:xfrm>
                <a:off x="6663765" y="4972469"/>
                <a:ext cx="37637" cy="90081"/>
              </a:xfrm>
              <a:custGeom>
                <a:avLst/>
                <a:gdLst>
                  <a:gd name="T0" fmla="*/ 0 w 61"/>
                  <a:gd name="T1" fmla="*/ 0 h 146"/>
                  <a:gd name="T2" fmla="*/ 0 w 61"/>
                  <a:gd name="T3" fmla="*/ 76 h 146"/>
                  <a:gd name="T4" fmla="*/ 0 w 61"/>
                  <a:gd name="T5" fmla="*/ 146 h 146"/>
                  <a:gd name="T6" fmla="*/ 61 w 61"/>
                  <a:gd name="T7" fmla="*/ 146 h 146"/>
                  <a:gd name="T8" fmla="*/ 61 w 61"/>
                  <a:gd name="T9" fmla="*/ 76 h 146"/>
                  <a:gd name="T10" fmla="*/ 61 w 61"/>
                  <a:gd name="T11" fmla="*/ 0 h 146"/>
                  <a:gd name="T12" fmla="*/ 0 w 61"/>
                  <a:gd name="T13" fmla="*/ 0 h 146"/>
                </a:gdLst>
                <a:ahLst/>
                <a:cxnLst>
                  <a:cxn ang="0">
                    <a:pos x="T0" y="T1"/>
                  </a:cxn>
                  <a:cxn ang="0">
                    <a:pos x="T2" y="T3"/>
                  </a:cxn>
                  <a:cxn ang="0">
                    <a:pos x="T4" y="T5"/>
                  </a:cxn>
                  <a:cxn ang="0">
                    <a:pos x="T6" y="T7"/>
                  </a:cxn>
                  <a:cxn ang="0">
                    <a:pos x="T8" y="T9"/>
                  </a:cxn>
                  <a:cxn ang="0">
                    <a:pos x="T10" y="T11"/>
                  </a:cxn>
                  <a:cxn ang="0">
                    <a:pos x="T12" y="T13"/>
                  </a:cxn>
                </a:cxnLst>
                <a:rect l="0" t="0" r="r" b="b"/>
                <a:pathLst>
                  <a:path w="61" h="146">
                    <a:moveTo>
                      <a:pt x="0" y="0"/>
                    </a:moveTo>
                    <a:lnTo>
                      <a:pt x="0" y="76"/>
                    </a:lnTo>
                    <a:lnTo>
                      <a:pt x="0" y="146"/>
                    </a:lnTo>
                    <a:lnTo>
                      <a:pt x="61" y="146"/>
                    </a:lnTo>
                    <a:lnTo>
                      <a:pt x="61" y="76"/>
                    </a:lnTo>
                    <a:lnTo>
                      <a:pt x="61" y="0"/>
                    </a:lnTo>
                    <a:lnTo>
                      <a:pt x="0"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4" name="Rectangle 4068">
                <a:extLst>
                  <a:ext uri="{FF2B5EF4-FFF2-40B4-BE49-F238E27FC236}">
                    <a16:creationId xmlns:a16="http://schemas.microsoft.com/office/drawing/2014/main" xmlns="" id="{B9F1A808-0FFA-064A-AB97-B9588022A904}"/>
                  </a:ext>
                </a:extLst>
              </p:cNvPr>
              <p:cNvSpPr>
                <a:spLocks noChangeArrowheads="1"/>
              </p:cNvSpPr>
              <p:nvPr/>
            </p:nvSpPr>
            <p:spPr bwMode="auto">
              <a:xfrm>
                <a:off x="6813078" y="5100187"/>
                <a:ext cx="90698" cy="87613"/>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5" name="Rectangle 4069">
                <a:extLst>
                  <a:ext uri="{FF2B5EF4-FFF2-40B4-BE49-F238E27FC236}">
                    <a16:creationId xmlns:a16="http://schemas.microsoft.com/office/drawing/2014/main" xmlns="" id="{B4DDC240-E87E-4A46-BD8D-E8C4928714A0}"/>
                  </a:ext>
                </a:extLst>
              </p:cNvPr>
              <p:cNvSpPr>
                <a:spLocks noChangeArrowheads="1"/>
              </p:cNvSpPr>
              <p:nvPr/>
            </p:nvSpPr>
            <p:spPr bwMode="auto">
              <a:xfrm>
                <a:off x="6701402" y="5100187"/>
                <a:ext cx="43190" cy="87613"/>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6" name="Rectangle 4070">
                <a:extLst>
                  <a:ext uri="{FF2B5EF4-FFF2-40B4-BE49-F238E27FC236}">
                    <a16:creationId xmlns:a16="http://schemas.microsoft.com/office/drawing/2014/main" xmlns="" id="{21E3AFA7-3AB5-F443-B5B0-8F553864E7B8}"/>
                  </a:ext>
                </a:extLst>
              </p:cNvPr>
              <p:cNvSpPr>
                <a:spLocks noChangeArrowheads="1"/>
              </p:cNvSpPr>
              <p:nvPr/>
            </p:nvSpPr>
            <p:spPr bwMode="auto">
              <a:xfrm>
                <a:off x="6657595" y="5100187"/>
                <a:ext cx="43807" cy="87613"/>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9" name="Group 8">
            <a:extLst>
              <a:ext uri="{FF2B5EF4-FFF2-40B4-BE49-F238E27FC236}">
                <a16:creationId xmlns:a16="http://schemas.microsoft.com/office/drawing/2014/main" xmlns="" id="{80712D78-9994-9140-A9E6-E4C7165F6442}"/>
              </a:ext>
            </a:extLst>
          </p:cNvPr>
          <p:cNvGrpSpPr/>
          <p:nvPr/>
        </p:nvGrpSpPr>
        <p:grpSpPr>
          <a:xfrm>
            <a:off x="1649060" y="3146851"/>
            <a:ext cx="6151707" cy="543894"/>
            <a:chOff x="1649060" y="3146851"/>
            <a:chExt cx="6151707" cy="543894"/>
          </a:xfrm>
        </p:grpSpPr>
        <p:sp>
          <p:nvSpPr>
            <p:cNvPr id="101" name="TextBox 100">
              <a:extLst>
                <a:ext uri="{FF2B5EF4-FFF2-40B4-BE49-F238E27FC236}">
                  <a16:creationId xmlns:a16="http://schemas.microsoft.com/office/drawing/2014/main" xmlns="" id="{F48BF9D2-A629-4547-BC59-D6CEC6AB1F80}"/>
                </a:ext>
              </a:extLst>
            </p:cNvPr>
            <p:cNvSpPr txBox="1"/>
            <p:nvPr/>
          </p:nvSpPr>
          <p:spPr>
            <a:xfrm>
              <a:off x="2420714" y="3211826"/>
              <a:ext cx="5380053" cy="418576"/>
            </a:xfrm>
            <a:prstGeom prst="rect">
              <a:avLst/>
            </a:prstGeom>
            <a:noFill/>
          </p:spPr>
          <p:txBody>
            <a:bodyPr vert="horz" wrap="square" lIns="18288" tIns="0" rIns="18288" bIns="18288" rtlCol="0">
              <a:spAutoFit/>
            </a:bodyPr>
            <a:lstStyle>
              <a:defPPr>
                <a:defRPr lang="en-US"/>
              </a:defPPr>
              <a:lvl1pPr>
                <a:buSzPct val="100000"/>
                <a:defRPr sz="1000"/>
              </a:lvl1pPr>
            </a:lstStyle>
            <a:p>
              <a:r>
                <a:rPr lang="en-US" sz="1400" b="1" dirty="0">
                  <a:solidFill>
                    <a:schemeClr val="bg2"/>
                  </a:solidFill>
                </a:rPr>
                <a:t>4. Advanced Threat Protection</a:t>
              </a:r>
            </a:p>
            <a:p>
              <a:r>
                <a:rPr lang="en-US" sz="1200" dirty="0"/>
                <a:t>Detect compromised accounts, insider/privileged user threats, malware</a:t>
              </a:r>
            </a:p>
          </p:txBody>
        </p:sp>
        <p:grpSp>
          <p:nvGrpSpPr>
            <p:cNvPr id="102" name="Group 101">
              <a:extLst>
                <a:ext uri="{FF2B5EF4-FFF2-40B4-BE49-F238E27FC236}">
                  <a16:creationId xmlns:a16="http://schemas.microsoft.com/office/drawing/2014/main" xmlns="" id="{0EF8A6E3-53EB-7F4C-8B61-EF9D110E1BFF}"/>
                </a:ext>
              </a:extLst>
            </p:cNvPr>
            <p:cNvGrpSpPr/>
            <p:nvPr/>
          </p:nvGrpSpPr>
          <p:grpSpPr>
            <a:xfrm>
              <a:off x="1649060" y="3146851"/>
              <a:ext cx="543895" cy="543894"/>
              <a:chOff x="4254500" y="1695449"/>
              <a:chExt cx="357188" cy="357188"/>
            </a:xfrm>
          </p:grpSpPr>
          <p:sp>
            <p:nvSpPr>
              <p:cNvPr id="103" name="Freeform 433">
                <a:extLst>
                  <a:ext uri="{FF2B5EF4-FFF2-40B4-BE49-F238E27FC236}">
                    <a16:creationId xmlns:a16="http://schemas.microsoft.com/office/drawing/2014/main" xmlns="" id="{0F20BA40-2755-C44D-AB1E-FDEDC373E301}"/>
                  </a:ext>
                </a:extLst>
              </p:cNvPr>
              <p:cNvSpPr>
                <a:spLocks noChangeArrowheads="1"/>
              </p:cNvSpPr>
              <p:nvPr/>
            </p:nvSpPr>
            <p:spPr bwMode="auto">
              <a:xfrm>
                <a:off x="4254500" y="1695449"/>
                <a:ext cx="357188" cy="357188"/>
              </a:xfrm>
              <a:custGeom>
                <a:avLst/>
                <a:gdLst>
                  <a:gd name="T0" fmla="*/ 967 w 992"/>
                  <a:gd name="T1" fmla="*/ 496 h 992"/>
                  <a:gd name="T2" fmla="*/ 967 w 992"/>
                  <a:gd name="T3" fmla="*/ 496 h 992"/>
                  <a:gd name="T4" fmla="*/ 944 w 992"/>
                  <a:gd name="T5" fmla="*/ 496 h 992"/>
                  <a:gd name="T6" fmla="*/ 814 w 992"/>
                  <a:gd name="T7" fmla="*/ 814 h 992"/>
                  <a:gd name="T8" fmla="*/ 496 w 992"/>
                  <a:gd name="T9" fmla="*/ 944 h 992"/>
                  <a:gd name="T10" fmla="*/ 177 w 992"/>
                  <a:gd name="T11" fmla="*/ 814 h 992"/>
                  <a:gd name="T12" fmla="*/ 47 w 992"/>
                  <a:gd name="T13" fmla="*/ 496 h 992"/>
                  <a:gd name="T14" fmla="*/ 177 w 992"/>
                  <a:gd name="T15" fmla="*/ 177 h 992"/>
                  <a:gd name="T16" fmla="*/ 496 w 992"/>
                  <a:gd name="T17" fmla="*/ 47 h 992"/>
                  <a:gd name="T18" fmla="*/ 814 w 992"/>
                  <a:gd name="T19" fmla="*/ 177 h 992"/>
                  <a:gd name="T20" fmla="*/ 944 w 992"/>
                  <a:gd name="T21" fmla="*/ 496 h 992"/>
                  <a:gd name="T22" fmla="*/ 967 w 992"/>
                  <a:gd name="T23" fmla="*/ 496 h 992"/>
                  <a:gd name="T24" fmla="*/ 991 w 992"/>
                  <a:gd name="T25" fmla="*/ 496 h 992"/>
                  <a:gd name="T26" fmla="*/ 845 w 992"/>
                  <a:gd name="T27" fmla="*/ 146 h 992"/>
                  <a:gd name="T28" fmla="*/ 496 w 992"/>
                  <a:gd name="T29" fmla="*/ 0 h 992"/>
                  <a:gd name="T30" fmla="*/ 146 w 992"/>
                  <a:gd name="T31" fmla="*/ 146 h 992"/>
                  <a:gd name="T32" fmla="*/ 0 w 992"/>
                  <a:gd name="T33" fmla="*/ 496 h 992"/>
                  <a:gd name="T34" fmla="*/ 146 w 992"/>
                  <a:gd name="T35" fmla="*/ 846 h 992"/>
                  <a:gd name="T36" fmla="*/ 496 w 992"/>
                  <a:gd name="T37" fmla="*/ 991 h 992"/>
                  <a:gd name="T38" fmla="*/ 845 w 992"/>
                  <a:gd name="T39" fmla="*/ 846 h 992"/>
                  <a:gd name="T40" fmla="*/ 991 w 992"/>
                  <a:gd name="T41" fmla="*/ 496 h 992"/>
                  <a:gd name="T42" fmla="*/ 967 w 992"/>
                  <a:gd name="T43" fmla="*/ 496 h 9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92" h="992">
                    <a:moveTo>
                      <a:pt x="967" y="496"/>
                    </a:moveTo>
                    <a:lnTo>
                      <a:pt x="967" y="496"/>
                    </a:lnTo>
                    <a:cubicBezTo>
                      <a:pt x="944" y="496"/>
                      <a:pt x="944" y="496"/>
                      <a:pt x="944" y="496"/>
                    </a:cubicBezTo>
                    <a:cubicBezTo>
                      <a:pt x="944" y="621"/>
                      <a:pt x="897" y="732"/>
                      <a:pt x="814" y="814"/>
                    </a:cubicBezTo>
                    <a:cubicBezTo>
                      <a:pt x="731" y="897"/>
                      <a:pt x="621" y="944"/>
                      <a:pt x="496" y="944"/>
                    </a:cubicBezTo>
                    <a:cubicBezTo>
                      <a:pt x="370" y="944"/>
                      <a:pt x="260" y="897"/>
                      <a:pt x="177" y="814"/>
                    </a:cubicBezTo>
                    <a:cubicBezTo>
                      <a:pt x="94" y="732"/>
                      <a:pt x="47" y="621"/>
                      <a:pt x="47" y="496"/>
                    </a:cubicBezTo>
                    <a:cubicBezTo>
                      <a:pt x="47" y="370"/>
                      <a:pt x="94" y="260"/>
                      <a:pt x="177" y="177"/>
                    </a:cubicBezTo>
                    <a:cubicBezTo>
                      <a:pt x="260" y="98"/>
                      <a:pt x="370" y="47"/>
                      <a:pt x="496" y="47"/>
                    </a:cubicBezTo>
                    <a:cubicBezTo>
                      <a:pt x="621" y="47"/>
                      <a:pt x="731" y="98"/>
                      <a:pt x="814" y="177"/>
                    </a:cubicBezTo>
                    <a:cubicBezTo>
                      <a:pt x="897" y="260"/>
                      <a:pt x="944" y="370"/>
                      <a:pt x="944" y="496"/>
                    </a:cubicBezTo>
                    <a:cubicBezTo>
                      <a:pt x="967" y="496"/>
                      <a:pt x="967" y="496"/>
                      <a:pt x="967" y="496"/>
                    </a:cubicBezTo>
                    <a:cubicBezTo>
                      <a:pt x="991" y="496"/>
                      <a:pt x="991" y="496"/>
                      <a:pt x="991" y="496"/>
                    </a:cubicBezTo>
                    <a:cubicBezTo>
                      <a:pt x="991" y="358"/>
                      <a:pt x="936" y="236"/>
                      <a:pt x="845" y="146"/>
                    </a:cubicBezTo>
                    <a:cubicBezTo>
                      <a:pt x="755" y="55"/>
                      <a:pt x="633" y="0"/>
                      <a:pt x="496" y="0"/>
                    </a:cubicBezTo>
                    <a:cubicBezTo>
                      <a:pt x="358" y="0"/>
                      <a:pt x="236" y="55"/>
                      <a:pt x="146" y="146"/>
                    </a:cubicBezTo>
                    <a:cubicBezTo>
                      <a:pt x="55" y="236"/>
                      <a:pt x="0" y="358"/>
                      <a:pt x="0" y="496"/>
                    </a:cubicBezTo>
                    <a:cubicBezTo>
                      <a:pt x="0" y="633"/>
                      <a:pt x="55" y="755"/>
                      <a:pt x="146" y="846"/>
                    </a:cubicBezTo>
                    <a:cubicBezTo>
                      <a:pt x="236" y="936"/>
                      <a:pt x="358" y="991"/>
                      <a:pt x="496" y="991"/>
                    </a:cubicBezTo>
                    <a:cubicBezTo>
                      <a:pt x="633" y="991"/>
                      <a:pt x="755" y="936"/>
                      <a:pt x="845" y="846"/>
                    </a:cubicBezTo>
                    <a:cubicBezTo>
                      <a:pt x="936" y="755"/>
                      <a:pt x="991" y="633"/>
                      <a:pt x="991" y="496"/>
                    </a:cubicBezTo>
                    <a:cubicBezTo>
                      <a:pt x="967" y="496"/>
                      <a:pt x="967" y="496"/>
                      <a:pt x="967" y="496"/>
                    </a:cubicBezTo>
                  </a:path>
                </a:pathLst>
              </a:custGeom>
              <a:solidFill>
                <a:srgbClr val="C01818"/>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04" name="Freeform 434">
                <a:extLst>
                  <a:ext uri="{FF2B5EF4-FFF2-40B4-BE49-F238E27FC236}">
                    <a16:creationId xmlns:a16="http://schemas.microsoft.com/office/drawing/2014/main" xmlns="" id="{4DA1FE32-0FF9-8543-BEC3-4828C394D9EA}"/>
                  </a:ext>
                </a:extLst>
              </p:cNvPr>
              <p:cNvSpPr>
                <a:spLocks noChangeArrowheads="1"/>
              </p:cNvSpPr>
              <p:nvPr/>
            </p:nvSpPr>
            <p:spPr bwMode="auto">
              <a:xfrm>
                <a:off x="4271963" y="1711324"/>
                <a:ext cx="323850" cy="323850"/>
              </a:xfrm>
              <a:custGeom>
                <a:avLst/>
                <a:gdLst>
                  <a:gd name="T0" fmla="*/ 449 w 898"/>
                  <a:gd name="T1" fmla="*/ 0 h 898"/>
                  <a:gd name="T2" fmla="*/ 449 w 898"/>
                  <a:gd name="T3" fmla="*/ 0 h 898"/>
                  <a:gd name="T4" fmla="*/ 0 w 898"/>
                  <a:gd name="T5" fmla="*/ 449 h 898"/>
                  <a:gd name="T6" fmla="*/ 449 w 898"/>
                  <a:gd name="T7" fmla="*/ 897 h 898"/>
                  <a:gd name="T8" fmla="*/ 897 w 898"/>
                  <a:gd name="T9" fmla="*/ 449 h 898"/>
                  <a:gd name="T10" fmla="*/ 449 w 898"/>
                  <a:gd name="T11" fmla="*/ 0 h 898"/>
                </a:gdLst>
                <a:ahLst/>
                <a:cxnLst>
                  <a:cxn ang="0">
                    <a:pos x="T0" y="T1"/>
                  </a:cxn>
                  <a:cxn ang="0">
                    <a:pos x="T2" y="T3"/>
                  </a:cxn>
                  <a:cxn ang="0">
                    <a:pos x="T4" y="T5"/>
                  </a:cxn>
                  <a:cxn ang="0">
                    <a:pos x="T6" y="T7"/>
                  </a:cxn>
                  <a:cxn ang="0">
                    <a:pos x="T8" y="T9"/>
                  </a:cxn>
                  <a:cxn ang="0">
                    <a:pos x="T10" y="T11"/>
                  </a:cxn>
                </a:cxnLst>
                <a:rect l="0" t="0" r="r" b="b"/>
                <a:pathLst>
                  <a:path w="898" h="898">
                    <a:moveTo>
                      <a:pt x="449" y="0"/>
                    </a:moveTo>
                    <a:lnTo>
                      <a:pt x="449" y="0"/>
                    </a:lnTo>
                    <a:cubicBezTo>
                      <a:pt x="201" y="0"/>
                      <a:pt x="0" y="201"/>
                      <a:pt x="0" y="449"/>
                    </a:cubicBezTo>
                    <a:cubicBezTo>
                      <a:pt x="0" y="696"/>
                      <a:pt x="201" y="897"/>
                      <a:pt x="449" y="897"/>
                    </a:cubicBezTo>
                    <a:cubicBezTo>
                      <a:pt x="696" y="897"/>
                      <a:pt x="897" y="696"/>
                      <a:pt x="897" y="449"/>
                    </a:cubicBezTo>
                    <a:cubicBezTo>
                      <a:pt x="897" y="201"/>
                      <a:pt x="696" y="0"/>
                      <a:pt x="449" y="0"/>
                    </a:cubicBezTo>
                  </a:path>
                </a:pathLst>
              </a:custGeom>
              <a:solidFill>
                <a:srgbClr val="FFFF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05" name="Freeform 435">
                <a:extLst>
                  <a:ext uri="{FF2B5EF4-FFF2-40B4-BE49-F238E27FC236}">
                    <a16:creationId xmlns:a16="http://schemas.microsoft.com/office/drawing/2014/main" xmlns="" id="{E0DA6DC1-55F4-BB4F-AF55-D6C4EE23AAF7}"/>
                  </a:ext>
                </a:extLst>
              </p:cNvPr>
              <p:cNvSpPr>
                <a:spLocks noChangeArrowheads="1"/>
              </p:cNvSpPr>
              <p:nvPr/>
            </p:nvSpPr>
            <p:spPr bwMode="auto">
              <a:xfrm>
                <a:off x="4292600" y="1763712"/>
                <a:ext cx="114300" cy="74612"/>
              </a:xfrm>
              <a:custGeom>
                <a:avLst/>
                <a:gdLst>
                  <a:gd name="T0" fmla="*/ 217 w 316"/>
                  <a:gd name="T1" fmla="*/ 208 h 209"/>
                  <a:gd name="T2" fmla="*/ 217 w 316"/>
                  <a:gd name="T3" fmla="*/ 208 h 209"/>
                  <a:gd name="T4" fmla="*/ 150 w 316"/>
                  <a:gd name="T5" fmla="*/ 181 h 209"/>
                  <a:gd name="T6" fmla="*/ 0 w 316"/>
                  <a:gd name="T7" fmla="*/ 31 h 209"/>
                  <a:gd name="T8" fmla="*/ 36 w 316"/>
                  <a:gd name="T9" fmla="*/ 0 h 209"/>
                  <a:gd name="T10" fmla="*/ 181 w 316"/>
                  <a:gd name="T11" fmla="*/ 145 h 209"/>
                  <a:gd name="T12" fmla="*/ 252 w 316"/>
                  <a:gd name="T13" fmla="*/ 145 h 209"/>
                  <a:gd name="T14" fmla="*/ 268 w 316"/>
                  <a:gd name="T15" fmla="*/ 110 h 209"/>
                  <a:gd name="T16" fmla="*/ 252 w 316"/>
                  <a:gd name="T17" fmla="*/ 74 h 209"/>
                  <a:gd name="T18" fmla="*/ 228 w 316"/>
                  <a:gd name="T19" fmla="*/ 51 h 209"/>
                  <a:gd name="T20" fmla="*/ 260 w 316"/>
                  <a:gd name="T21" fmla="*/ 16 h 209"/>
                  <a:gd name="T22" fmla="*/ 287 w 316"/>
                  <a:gd name="T23" fmla="*/ 39 h 209"/>
                  <a:gd name="T24" fmla="*/ 315 w 316"/>
                  <a:gd name="T25" fmla="*/ 110 h 209"/>
                  <a:gd name="T26" fmla="*/ 287 w 316"/>
                  <a:gd name="T27" fmla="*/ 181 h 209"/>
                  <a:gd name="T28" fmla="*/ 217 w 316"/>
                  <a:gd name="T29" fmla="*/ 208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16" h="209">
                    <a:moveTo>
                      <a:pt x="217" y="208"/>
                    </a:moveTo>
                    <a:lnTo>
                      <a:pt x="217" y="208"/>
                    </a:lnTo>
                    <a:cubicBezTo>
                      <a:pt x="193" y="208"/>
                      <a:pt x="165" y="196"/>
                      <a:pt x="150" y="181"/>
                    </a:cubicBezTo>
                    <a:cubicBezTo>
                      <a:pt x="0" y="31"/>
                      <a:pt x="0" y="31"/>
                      <a:pt x="0" y="31"/>
                    </a:cubicBezTo>
                    <a:cubicBezTo>
                      <a:pt x="36" y="0"/>
                      <a:pt x="36" y="0"/>
                      <a:pt x="36" y="0"/>
                    </a:cubicBezTo>
                    <a:cubicBezTo>
                      <a:pt x="181" y="145"/>
                      <a:pt x="181" y="145"/>
                      <a:pt x="181" y="145"/>
                    </a:cubicBezTo>
                    <a:cubicBezTo>
                      <a:pt x="201" y="165"/>
                      <a:pt x="232" y="165"/>
                      <a:pt x="252" y="145"/>
                    </a:cubicBezTo>
                    <a:cubicBezTo>
                      <a:pt x="264" y="137"/>
                      <a:pt x="268" y="122"/>
                      <a:pt x="268" y="110"/>
                    </a:cubicBezTo>
                    <a:cubicBezTo>
                      <a:pt x="268" y="98"/>
                      <a:pt x="264" y="82"/>
                      <a:pt x="252" y="74"/>
                    </a:cubicBezTo>
                    <a:cubicBezTo>
                      <a:pt x="228" y="51"/>
                      <a:pt x="228" y="51"/>
                      <a:pt x="228" y="51"/>
                    </a:cubicBezTo>
                    <a:cubicBezTo>
                      <a:pt x="260" y="16"/>
                      <a:pt x="260" y="16"/>
                      <a:pt x="260" y="16"/>
                    </a:cubicBezTo>
                    <a:cubicBezTo>
                      <a:pt x="287" y="39"/>
                      <a:pt x="287" y="39"/>
                      <a:pt x="287" y="39"/>
                    </a:cubicBezTo>
                    <a:cubicBezTo>
                      <a:pt x="303" y="59"/>
                      <a:pt x="315" y="82"/>
                      <a:pt x="315" y="110"/>
                    </a:cubicBezTo>
                    <a:cubicBezTo>
                      <a:pt x="315" y="137"/>
                      <a:pt x="303" y="161"/>
                      <a:pt x="287" y="181"/>
                    </a:cubicBezTo>
                    <a:cubicBezTo>
                      <a:pt x="268" y="196"/>
                      <a:pt x="240" y="208"/>
                      <a:pt x="217" y="208"/>
                    </a:cubicBezTo>
                  </a:path>
                </a:pathLst>
              </a:custGeom>
              <a:solidFill>
                <a:schemeClr val="bg2"/>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06" name="Freeform 436">
                <a:extLst>
                  <a:ext uri="{FF2B5EF4-FFF2-40B4-BE49-F238E27FC236}">
                    <a16:creationId xmlns:a16="http://schemas.microsoft.com/office/drawing/2014/main" xmlns="" id="{B6C66C8D-6538-CE49-B855-5C862D5C04CA}"/>
                  </a:ext>
                </a:extLst>
              </p:cNvPr>
              <p:cNvSpPr>
                <a:spLocks noChangeArrowheads="1"/>
              </p:cNvSpPr>
              <p:nvPr/>
            </p:nvSpPr>
            <p:spPr bwMode="auto">
              <a:xfrm>
                <a:off x="4432300" y="1711324"/>
                <a:ext cx="161925" cy="323850"/>
              </a:xfrm>
              <a:custGeom>
                <a:avLst/>
                <a:gdLst>
                  <a:gd name="T0" fmla="*/ 0 w 449"/>
                  <a:gd name="T1" fmla="*/ 0 h 898"/>
                  <a:gd name="T2" fmla="*/ 0 w 449"/>
                  <a:gd name="T3" fmla="*/ 0 h 898"/>
                  <a:gd name="T4" fmla="*/ 0 w 449"/>
                  <a:gd name="T5" fmla="*/ 897 h 898"/>
                  <a:gd name="T6" fmla="*/ 448 w 449"/>
                  <a:gd name="T7" fmla="*/ 449 h 898"/>
                  <a:gd name="T8" fmla="*/ 0 w 449"/>
                  <a:gd name="T9" fmla="*/ 0 h 898"/>
                </a:gdLst>
                <a:ahLst/>
                <a:cxnLst>
                  <a:cxn ang="0">
                    <a:pos x="T0" y="T1"/>
                  </a:cxn>
                  <a:cxn ang="0">
                    <a:pos x="T2" y="T3"/>
                  </a:cxn>
                  <a:cxn ang="0">
                    <a:pos x="T4" y="T5"/>
                  </a:cxn>
                  <a:cxn ang="0">
                    <a:pos x="T6" y="T7"/>
                  </a:cxn>
                  <a:cxn ang="0">
                    <a:pos x="T8" y="T9"/>
                  </a:cxn>
                </a:cxnLst>
                <a:rect l="0" t="0" r="r" b="b"/>
                <a:pathLst>
                  <a:path w="449" h="898">
                    <a:moveTo>
                      <a:pt x="0" y="0"/>
                    </a:moveTo>
                    <a:lnTo>
                      <a:pt x="0" y="0"/>
                    </a:lnTo>
                    <a:cubicBezTo>
                      <a:pt x="0" y="897"/>
                      <a:pt x="0" y="897"/>
                      <a:pt x="0" y="897"/>
                    </a:cubicBezTo>
                    <a:cubicBezTo>
                      <a:pt x="247" y="897"/>
                      <a:pt x="448" y="696"/>
                      <a:pt x="448" y="449"/>
                    </a:cubicBezTo>
                    <a:cubicBezTo>
                      <a:pt x="448" y="201"/>
                      <a:pt x="247" y="0"/>
                      <a:pt x="0" y="0"/>
                    </a:cubicBezTo>
                  </a:path>
                </a:pathLst>
              </a:custGeom>
              <a:solidFill>
                <a:srgbClr val="D9D9D9"/>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07" name="Freeform 437">
                <a:extLst>
                  <a:ext uri="{FF2B5EF4-FFF2-40B4-BE49-F238E27FC236}">
                    <a16:creationId xmlns:a16="http://schemas.microsoft.com/office/drawing/2014/main" xmlns="" id="{746CBA11-B495-9C4C-9484-AF86EA91CF9E}"/>
                  </a:ext>
                </a:extLst>
              </p:cNvPr>
              <p:cNvSpPr>
                <a:spLocks noChangeArrowheads="1"/>
              </p:cNvSpPr>
              <p:nvPr/>
            </p:nvSpPr>
            <p:spPr bwMode="auto">
              <a:xfrm>
                <a:off x="4362450" y="1795462"/>
                <a:ext cx="141288" cy="142875"/>
              </a:xfrm>
              <a:custGeom>
                <a:avLst/>
                <a:gdLst>
                  <a:gd name="T0" fmla="*/ 393 w 394"/>
                  <a:gd name="T1" fmla="*/ 370 h 395"/>
                  <a:gd name="T2" fmla="*/ 393 w 394"/>
                  <a:gd name="T3" fmla="*/ 370 h 395"/>
                  <a:gd name="T4" fmla="*/ 299 w 394"/>
                  <a:gd name="T5" fmla="*/ 99 h 395"/>
                  <a:gd name="T6" fmla="*/ 299 w 394"/>
                  <a:gd name="T7" fmla="*/ 99 h 395"/>
                  <a:gd name="T8" fmla="*/ 24 w 394"/>
                  <a:gd name="T9" fmla="*/ 0 h 395"/>
                  <a:gd name="T10" fmla="*/ 0 w 394"/>
                  <a:gd name="T11" fmla="*/ 0 h 395"/>
                  <a:gd name="T12" fmla="*/ 0 w 394"/>
                  <a:gd name="T13" fmla="*/ 24 h 395"/>
                  <a:gd name="T14" fmla="*/ 98 w 394"/>
                  <a:gd name="T15" fmla="*/ 299 h 395"/>
                  <a:gd name="T16" fmla="*/ 370 w 394"/>
                  <a:gd name="T17" fmla="*/ 394 h 395"/>
                  <a:gd name="T18" fmla="*/ 393 w 394"/>
                  <a:gd name="T19" fmla="*/ 394 h 395"/>
                  <a:gd name="T20" fmla="*/ 393 w 394"/>
                  <a:gd name="T21" fmla="*/ 370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4" h="395">
                    <a:moveTo>
                      <a:pt x="393" y="370"/>
                    </a:moveTo>
                    <a:lnTo>
                      <a:pt x="393" y="370"/>
                    </a:lnTo>
                    <a:cubicBezTo>
                      <a:pt x="393" y="252"/>
                      <a:pt x="358" y="161"/>
                      <a:pt x="299" y="99"/>
                    </a:cubicBezTo>
                    <a:lnTo>
                      <a:pt x="299" y="99"/>
                    </a:lnTo>
                    <a:cubicBezTo>
                      <a:pt x="232" y="36"/>
                      <a:pt x="141" y="4"/>
                      <a:pt x="24" y="0"/>
                    </a:cubicBezTo>
                    <a:cubicBezTo>
                      <a:pt x="0" y="0"/>
                      <a:pt x="0" y="0"/>
                      <a:pt x="0" y="0"/>
                    </a:cubicBezTo>
                    <a:cubicBezTo>
                      <a:pt x="0" y="24"/>
                      <a:pt x="0" y="24"/>
                      <a:pt x="0" y="24"/>
                    </a:cubicBezTo>
                    <a:cubicBezTo>
                      <a:pt x="4" y="142"/>
                      <a:pt x="35" y="232"/>
                      <a:pt x="98" y="299"/>
                    </a:cubicBezTo>
                    <a:cubicBezTo>
                      <a:pt x="161" y="358"/>
                      <a:pt x="256" y="394"/>
                      <a:pt x="370" y="394"/>
                    </a:cubicBezTo>
                    <a:cubicBezTo>
                      <a:pt x="393" y="394"/>
                      <a:pt x="393" y="394"/>
                      <a:pt x="393" y="394"/>
                    </a:cubicBezTo>
                    <a:lnTo>
                      <a:pt x="393" y="370"/>
                    </a:lnTo>
                  </a:path>
                </a:pathLst>
              </a:custGeom>
              <a:solidFill>
                <a:schemeClr val="bg2"/>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08" name="Freeform 438">
                <a:extLst>
                  <a:ext uri="{FF2B5EF4-FFF2-40B4-BE49-F238E27FC236}">
                    <a16:creationId xmlns:a16="http://schemas.microsoft.com/office/drawing/2014/main" xmlns="" id="{FACBE5F7-1CDA-2C49-BAC8-D14B18375B38}"/>
                  </a:ext>
                </a:extLst>
              </p:cNvPr>
              <p:cNvSpPr>
                <a:spLocks noChangeArrowheads="1"/>
              </p:cNvSpPr>
              <p:nvPr/>
            </p:nvSpPr>
            <p:spPr bwMode="auto">
              <a:xfrm>
                <a:off x="4487863" y="1919287"/>
                <a:ext cx="84137" cy="84137"/>
              </a:xfrm>
              <a:custGeom>
                <a:avLst/>
                <a:gdLst>
                  <a:gd name="T0" fmla="*/ 0 w 233"/>
                  <a:gd name="T1" fmla="*/ 0 h 233"/>
                  <a:gd name="T2" fmla="*/ 0 w 233"/>
                  <a:gd name="T3" fmla="*/ 232 h 233"/>
                  <a:gd name="T4" fmla="*/ 232 w 233"/>
                  <a:gd name="T5" fmla="*/ 0 h 233"/>
                  <a:gd name="T6" fmla="*/ 0 w 233"/>
                  <a:gd name="T7" fmla="*/ 0 h 233"/>
                </a:gdLst>
                <a:ahLst/>
                <a:cxnLst>
                  <a:cxn ang="0">
                    <a:pos x="T0" y="T1"/>
                  </a:cxn>
                  <a:cxn ang="0">
                    <a:pos x="T2" y="T3"/>
                  </a:cxn>
                  <a:cxn ang="0">
                    <a:pos x="T4" y="T5"/>
                  </a:cxn>
                  <a:cxn ang="0">
                    <a:pos x="T6" y="T7"/>
                  </a:cxn>
                </a:cxnLst>
                <a:rect l="0" t="0" r="r" b="b"/>
                <a:pathLst>
                  <a:path w="233" h="233">
                    <a:moveTo>
                      <a:pt x="0" y="0"/>
                    </a:moveTo>
                    <a:lnTo>
                      <a:pt x="0" y="232"/>
                    </a:lnTo>
                    <a:lnTo>
                      <a:pt x="232" y="0"/>
                    </a:lnTo>
                    <a:lnTo>
                      <a:pt x="0" y="0"/>
                    </a:lnTo>
                  </a:path>
                </a:pathLst>
              </a:custGeom>
              <a:solidFill>
                <a:schemeClr val="bg2"/>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09" name="Freeform 439">
                <a:extLst>
                  <a:ext uri="{FF2B5EF4-FFF2-40B4-BE49-F238E27FC236}">
                    <a16:creationId xmlns:a16="http://schemas.microsoft.com/office/drawing/2014/main" xmlns="" id="{5103DE14-F521-9D41-BF3F-356F139BC456}"/>
                  </a:ext>
                </a:extLst>
              </p:cNvPr>
              <p:cNvSpPr>
                <a:spLocks noChangeArrowheads="1"/>
              </p:cNvSpPr>
              <p:nvPr/>
            </p:nvSpPr>
            <p:spPr bwMode="auto">
              <a:xfrm>
                <a:off x="4391025" y="1824037"/>
                <a:ext cx="19050" cy="19050"/>
              </a:xfrm>
              <a:custGeom>
                <a:avLst/>
                <a:gdLst>
                  <a:gd name="T0" fmla="*/ 7 w 52"/>
                  <a:gd name="T1" fmla="*/ 43 h 52"/>
                  <a:gd name="T2" fmla="*/ 7 w 52"/>
                  <a:gd name="T3" fmla="*/ 43 h 52"/>
                  <a:gd name="T4" fmla="*/ 43 w 52"/>
                  <a:gd name="T5" fmla="*/ 43 h 52"/>
                  <a:gd name="T6" fmla="*/ 43 w 52"/>
                  <a:gd name="T7" fmla="*/ 8 h 52"/>
                  <a:gd name="T8" fmla="*/ 7 w 52"/>
                  <a:gd name="T9" fmla="*/ 8 h 52"/>
                  <a:gd name="T10" fmla="*/ 7 w 52"/>
                  <a:gd name="T11" fmla="*/ 43 h 52"/>
                </a:gdLst>
                <a:ahLst/>
                <a:cxnLst>
                  <a:cxn ang="0">
                    <a:pos x="T0" y="T1"/>
                  </a:cxn>
                  <a:cxn ang="0">
                    <a:pos x="T2" y="T3"/>
                  </a:cxn>
                  <a:cxn ang="0">
                    <a:pos x="T4" y="T5"/>
                  </a:cxn>
                  <a:cxn ang="0">
                    <a:pos x="T6" y="T7"/>
                  </a:cxn>
                  <a:cxn ang="0">
                    <a:pos x="T8" y="T9"/>
                  </a:cxn>
                  <a:cxn ang="0">
                    <a:pos x="T10" y="T11"/>
                  </a:cxn>
                </a:cxnLst>
                <a:rect l="0" t="0" r="r" b="b"/>
                <a:pathLst>
                  <a:path w="52" h="52">
                    <a:moveTo>
                      <a:pt x="7" y="43"/>
                    </a:moveTo>
                    <a:lnTo>
                      <a:pt x="7" y="43"/>
                    </a:lnTo>
                    <a:cubicBezTo>
                      <a:pt x="19" y="51"/>
                      <a:pt x="31" y="51"/>
                      <a:pt x="43" y="43"/>
                    </a:cubicBezTo>
                    <a:cubicBezTo>
                      <a:pt x="51" y="31"/>
                      <a:pt x="51" y="16"/>
                      <a:pt x="43" y="8"/>
                    </a:cubicBezTo>
                    <a:cubicBezTo>
                      <a:pt x="31" y="0"/>
                      <a:pt x="19" y="0"/>
                      <a:pt x="7" y="8"/>
                    </a:cubicBezTo>
                    <a:cubicBezTo>
                      <a:pt x="0" y="16"/>
                      <a:pt x="0" y="31"/>
                      <a:pt x="7" y="43"/>
                    </a:cubicBezTo>
                  </a:path>
                </a:pathLst>
              </a:custGeom>
              <a:solidFill>
                <a:srgbClr val="FFFF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10" name="Freeform 440">
                <a:extLst>
                  <a:ext uri="{FF2B5EF4-FFF2-40B4-BE49-F238E27FC236}">
                    <a16:creationId xmlns:a16="http://schemas.microsoft.com/office/drawing/2014/main" xmlns="" id="{2CED0857-00F1-954E-89A5-9486FEEC00E9}"/>
                  </a:ext>
                </a:extLst>
              </p:cNvPr>
              <p:cNvSpPr>
                <a:spLocks noChangeArrowheads="1"/>
              </p:cNvSpPr>
              <p:nvPr/>
            </p:nvSpPr>
            <p:spPr bwMode="auto">
              <a:xfrm>
                <a:off x="4254500" y="1695449"/>
                <a:ext cx="357188" cy="357188"/>
              </a:xfrm>
              <a:custGeom>
                <a:avLst/>
                <a:gdLst>
                  <a:gd name="T0" fmla="*/ 496 w 992"/>
                  <a:gd name="T1" fmla="*/ 991 h 992"/>
                  <a:gd name="T2" fmla="*/ 496 w 992"/>
                  <a:gd name="T3" fmla="*/ 991 h 992"/>
                  <a:gd name="T4" fmla="*/ 0 w 992"/>
                  <a:gd name="T5" fmla="*/ 496 h 992"/>
                  <a:gd name="T6" fmla="*/ 496 w 992"/>
                  <a:gd name="T7" fmla="*/ 0 h 992"/>
                  <a:gd name="T8" fmla="*/ 991 w 992"/>
                  <a:gd name="T9" fmla="*/ 496 h 992"/>
                  <a:gd name="T10" fmla="*/ 496 w 992"/>
                  <a:gd name="T11" fmla="*/ 991 h 992"/>
                  <a:gd name="T12" fmla="*/ 496 w 992"/>
                  <a:gd name="T13" fmla="*/ 47 h 992"/>
                  <a:gd name="T14" fmla="*/ 496 w 992"/>
                  <a:gd name="T15" fmla="*/ 47 h 992"/>
                  <a:gd name="T16" fmla="*/ 47 w 992"/>
                  <a:gd name="T17" fmla="*/ 496 h 992"/>
                  <a:gd name="T18" fmla="*/ 496 w 992"/>
                  <a:gd name="T19" fmla="*/ 944 h 992"/>
                  <a:gd name="T20" fmla="*/ 944 w 992"/>
                  <a:gd name="T21" fmla="*/ 496 h 992"/>
                  <a:gd name="T22" fmla="*/ 496 w 992"/>
                  <a:gd name="T23" fmla="*/ 47 h 9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92" h="992">
                    <a:moveTo>
                      <a:pt x="496" y="991"/>
                    </a:moveTo>
                    <a:lnTo>
                      <a:pt x="496" y="991"/>
                    </a:lnTo>
                    <a:cubicBezTo>
                      <a:pt x="220" y="991"/>
                      <a:pt x="0" y="771"/>
                      <a:pt x="0" y="496"/>
                    </a:cubicBezTo>
                    <a:cubicBezTo>
                      <a:pt x="0" y="224"/>
                      <a:pt x="220" y="0"/>
                      <a:pt x="496" y="0"/>
                    </a:cubicBezTo>
                    <a:cubicBezTo>
                      <a:pt x="771" y="0"/>
                      <a:pt x="991" y="224"/>
                      <a:pt x="991" y="496"/>
                    </a:cubicBezTo>
                    <a:cubicBezTo>
                      <a:pt x="991" y="771"/>
                      <a:pt x="771" y="991"/>
                      <a:pt x="496" y="991"/>
                    </a:cubicBezTo>
                    <a:close/>
                    <a:moveTo>
                      <a:pt x="496" y="47"/>
                    </a:moveTo>
                    <a:lnTo>
                      <a:pt x="496" y="47"/>
                    </a:lnTo>
                    <a:cubicBezTo>
                      <a:pt x="248" y="47"/>
                      <a:pt x="47" y="248"/>
                      <a:pt x="47" y="496"/>
                    </a:cubicBezTo>
                    <a:cubicBezTo>
                      <a:pt x="47" y="743"/>
                      <a:pt x="248" y="944"/>
                      <a:pt x="496" y="944"/>
                    </a:cubicBezTo>
                    <a:cubicBezTo>
                      <a:pt x="743" y="944"/>
                      <a:pt x="944" y="743"/>
                      <a:pt x="944" y="496"/>
                    </a:cubicBezTo>
                    <a:cubicBezTo>
                      <a:pt x="944" y="248"/>
                      <a:pt x="743" y="47"/>
                      <a:pt x="496" y="47"/>
                    </a:cubicBezTo>
                    <a:close/>
                  </a:path>
                </a:pathLst>
              </a:custGeom>
              <a:solidFill>
                <a:schemeClr val="bg2"/>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grpSp>
      </p:grpSp>
    </p:spTree>
    <p:extLst>
      <p:ext uri="{BB962C8B-B14F-4D97-AF65-F5344CB8AC3E}">
        <p14:creationId xmlns:p14="http://schemas.microsoft.com/office/powerpoint/2010/main" val="25402565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par>
                                <p:cTn id="8" presetID="22" presetClass="entr" presetSubtype="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up)">
                                      <p:cBhvr>
                                        <p:cTn id="10" dur="500"/>
                                        <p:tgtEl>
                                          <p:spTgt spid="7"/>
                                        </p:tgtEl>
                                      </p:cBhvr>
                                    </p:animEffect>
                                  </p:childTnLst>
                                </p:cTn>
                              </p:par>
                              <p:par>
                                <p:cTn id="11" presetID="22" presetClass="entr" presetSubtype="1"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up)">
                                      <p:cBhvr>
                                        <p:cTn id="13" dur="500"/>
                                        <p:tgtEl>
                                          <p:spTgt spid="8"/>
                                        </p:tgtEl>
                                      </p:cBhvr>
                                    </p:animEffect>
                                  </p:childTnLst>
                                </p:cTn>
                              </p:par>
                              <p:par>
                                <p:cTn id="14" presetID="22" presetClass="entr" presetSubtype="1"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up)">
                                      <p:cBhvr>
                                        <p:cTn id="16" dur="500"/>
                                        <p:tgtEl>
                                          <p:spTgt spid="9"/>
                                        </p:tgtEl>
                                      </p:cBhvr>
                                    </p:animEffect>
                                  </p:childTnLst>
                                </p:cTn>
                              </p:par>
                              <p:par>
                                <p:cTn id="17" presetID="22" presetClass="entr" presetSubtype="1"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up)">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xmlns="" id="{549AAC3A-6351-3C48-8FF5-E25104740771}"/>
              </a:ext>
            </a:extLst>
          </p:cNvPr>
          <p:cNvSpPr>
            <a:spLocks noGrp="1"/>
          </p:cNvSpPr>
          <p:nvPr>
            <p:ph type="body" sz="quarter" idx="10"/>
          </p:nvPr>
        </p:nvSpPr>
        <p:spPr>
          <a:xfrm>
            <a:off x="457199" y="2324446"/>
            <a:ext cx="7132881" cy="494609"/>
          </a:xfrm>
        </p:spPr>
        <p:txBody>
          <a:bodyPr/>
          <a:lstStyle/>
          <a:p>
            <a:r>
              <a:rPr lang="en-US" sz="3200" dirty="0"/>
              <a:t>Office 365 Diagrams</a:t>
            </a:r>
          </a:p>
        </p:txBody>
      </p:sp>
    </p:spTree>
    <p:extLst>
      <p:ext uri="{BB962C8B-B14F-4D97-AF65-F5344CB8AC3E}">
        <p14:creationId xmlns:p14="http://schemas.microsoft.com/office/powerpoint/2010/main" val="3092422061"/>
      </p:ext>
    </p:extLst>
  </p:cSld>
  <p:clrMapOvr>
    <a:masterClrMapping/>
  </p:clrMapOvr>
  <p:transition>
    <p:fade/>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80BE5E4-E4E9-1441-82CB-D25629CCFF2F}"/>
              </a:ext>
            </a:extLst>
          </p:cNvPr>
          <p:cNvSpPr>
            <a:spLocks noGrp="1"/>
          </p:cNvSpPr>
          <p:nvPr>
            <p:ph type="title"/>
          </p:nvPr>
        </p:nvSpPr>
        <p:spPr/>
        <p:txBody>
          <a:bodyPr/>
          <a:lstStyle/>
          <a:p>
            <a:r>
              <a:rPr lang="en-US" dirty="0"/>
              <a:t>McAfee MVISION Cloud Architecture</a:t>
            </a:r>
          </a:p>
        </p:txBody>
      </p:sp>
      <p:sp>
        <p:nvSpPr>
          <p:cNvPr id="3" name="Text Placeholder 2">
            <a:extLst>
              <a:ext uri="{FF2B5EF4-FFF2-40B4-BE49-F238E27FC236}">
                <a16:creationId xmlns:a16="http://schemas.microsoft.com/office/drawing/2014/main" xmlns="" id="{D7A0D86F-96EF-AB4C-AEAB-3702A7E028C6}"/>
              </a:ext>
            </a:extLst>
          </p:cNvPr>
          <p:cNvSpPr>
            <a:spLocks noGrp="1"/>
          </p:cNvSpPr>
          <p:nvPr>
            <p:ph type="body" sz="quarter" idx="13"/>
          </p:nvPr>
        </p:nvSpPr>
        <p:spPr/>
        <p:txBody>
          <a:bodyPr/>
          <a:lstStyle/>
          <a:p>
            <a:endParaRPr lang="en-US"/>
          </a:p>
        </p:txBody>
      </p:sp>
      <p:grpSp>
        <p:nvGrpSpPr>
          <p:cNvPr id="4" name="Group 3">
            <a:extLst>
              <a:ext uri="{FF2B5EF4-FFF2-40B4-BE49-F238E27FC236}">
                <a16:creationId xmlns:a16="http://schemas.microsoft.com/office/drawing/2014/main" xmlns="" id="{ED3EBEA3-2E55-3B46-980D-01CAE8479A05}"/>
              </a:ext>
            </a:extLst>
          </p:cNvPr>
          <p:cNvGrpSpPr/>
          <p:nvPr/>
        </p:nvGrpSpPr>
        <p:grpSpPr>
          <a:xfrm>
            <a:off x="3561945" y="2133741"/>
            <a:ext cx="2001141" cy="1253342"/>
            <a:chOff x="3245502" y="1285792"/>
            <a:chExt cx="2001141" cy="1253342"/>
          </a:xfrm>
        </p:grpSpPr>
        <p:sp>
          <p:nvSpPr>
            <p:cNvPr id="5" name="Freeform 163">
              <a:extLst>
                <a:ext uri="{FF2B5EF4-FFF2-40B4-BE49-F238E27FC236}">
                  <a16:creationId xmlns:a16="http://schemas.microsoft.com/office/drawing/2014/main" xmlns="" id="{0BF1E060-C897-3B49-9FC9-28CE1C6809F4}"/>
                </a:ext>
              </a:extLst>
            </p:cNvPr>
            <p:cNvSpPr>
              <a:spLocks noChangeAspect="1"/>
            </p:cNvSpPr>
            <p:nvPr/>
          </p:nvSpPr>
          <p:spPr bwMode="auto">
            <a:xfrm>
              <a:off x="3245502" y="1427388"/>
              <a:ext cx="2001141" cy="1111746"/>
            </a:xfrm>
            <a:custGeom>
              <a:avLst/>
              <a:gdLst>
                <a:gd name="T0" fmla="*/ 103 w 684"/>
                <a:gd name="T1" fmla="*/ 191 h 377"/>
                <a:gd name="T2" fmla="*/ 1 w 684"/>
                <a:gd name="T3" fmla="*/ 274 h 377"/>
                <a:gd name="T4" fmla="*/ 23 w 684"/>
                <a:gd name="T5" fmla="*/ 342 h 377"/>
                <a:gd name="T6" fmla="*/ 128 w 684"/>
                <a:gd name="T7" fmla="*/ 377 h 377"/>
                <a:gd name="T8" fmla="*/ 128 w 684"/>
                <a:gd name="T9" fmla="*/ 377 h 377"/>
                <a:gd name="T10" fmla="*/ 139 w 684"/>
                <a:gd name="T11" fmla="*/ 377 h 377"/>
                <a:gd name="T12" fmla="*/ 141 w 684"/>
                <a:gd name="T13" fmla="*/ 377 h 377"/>
                <a:gd name="T14" fmla="*/ 525 w 684"/>
                <a:gd name="T15" fmla="*/ 377 h 377"/>
                <a:gd name="T16" fmla="*/ 532 w 684"/>
                <a:gd name="T17" fmla="*/ 377 h 377"/>
                <a:gd name="T18" fmla="*/ 683 w 684"/>
                <a:gd name="T19" fmla="*/ 254 h 377"/>
                <a:gd name="T20" fmla="*/ 576 w 684"/>
                <a:gd name="T21" fmla="*/ 131 h 377"/>
                <a:gd name="T22" fmla="*/ 562 w 684"/>
                <a:gd name="T23" fmla="*/ 130 h 377"/>
                <a:gd name="T24" fmla="*/ 560 w 684"/>
                <a:gd name="T25" fmla="*/ 117 h 377"/>
                <a:gd name="T26" fmla="*/ 426 w 684"/>
                <a:gd name="T27" fmla="*/ 1 h 377"/>
                <a:gd name="T28" fmla="*/ 408 w 684"/>
                <a:gd name="T29" fmla="*/ 0 h 377"/>
                <a:gd name="T30" fmla="*/ 272 w 684"/>
                <a:gd name="T31" fmla="*/ 88 h 377"/>
                <a:gd name="T32" fmla="*/ 260 w 684"/>
                <a:gd name="T33" fmla="*/ 107 h 377"/>
                <a:gd name="T34" fmla="*/ 248 w 684"/>
                <a:gd name="T35" fmla="*/ 103 h 377"/>
                <a:gd name="T36" fmla="*/ 211 w 684"/>
                <a:gd name="T37" fmla="*/ 99 h 377"/>
                <a:gd name="T38" fmla="*/ 126 w 684"/>
                <a:gd name="T39" fmla="*/ 176 h 377"/>
                <a:gd name="T40" fmla="*/ 124 w 684"/>
                <a:gd name="T41" fmla="*/ 192 h 377"/>
                <a:gd name="T42" fmla="*/ 107 w 684"/>
                <a:gd name="T43" fmla="*/ 191 h 377"/>
                <a:gd name="T44" fmla="*/ 103 w 684"/>
                <a:gd name="T45" fmla="*/ 191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84" h="377">
                  <a:moveTo>
                    <a:pt x="103" y="191"/>
                  </a:moveTo>
                  <a:cubicBezTo>
                    <a:pt x="73" y="191"/>
                    <a:pt x="5" y="199"/>
                    <a:pt x="1" y="274"/>
                  </a:cubicBezTo>
                  <a:cubicBezTo>
                    <a:pt x="0" y="303"/>
                    <a:pt x="7" y="325"/>
                    <a:pt x="23" y="342"/>
                  </a:cubicBezTo>
                  <a:cubicBezTo>
                    <a:pt x="53" y="374"/>
                    <a:pt x="106" y="377"/>
                    <a:pt x="128" y="377"/>
                  </a:cubicBezTo>
                  <a:cubicBezTo>
                    <a:pt x="128" y="377"/>
                    <a:pt x="128" y="377"/>
                    <a:pt x="128" y="377"/>
                  </a:cubicBezTo>
                  <a:cubicBezTo>
                    <a:pt x="135" y="377"/>
                    <a:pt x="139" y="377"/>
                    <a:pt x="139" y="377"/>
                  </a:cubicBezTo>
                  <a:cubicBezTo>
                    <a:pt x="141" y="377"/>
                    <a:pt x="141" y="377"/>
                    <a:pt x="141" y="377"/>
                  </a:cubicBezTo>
                  <a:cubicBezTo>
                    <a:pt x="525" y="377"/>
                    <a:pt x="525" y="377"/>
                    <a:pt x="525" y="377"/>
                  </a:cubicBezTo>
                  <a:cubicBezTo>
                    <a:pt x="526" y="377"/>
                    <a:pt x="528" y="377"/>
                    <a:pt x="532" y="377"/>
                  </a:cubicBezTo>
                  <a:cubicBezTo>
                    <a:pt x="567" y="377"/>
                    <a:pt x="683" y="368"/>
                    <a:pt x="683" y="254"/>
                  </a:cubicBezTo>
                  <a:cubicBezTo>
                    <a:pt x="683" y="248"/>
                    <a:pt x="684" y="136"/>
                    <a:pt x="576" y="131"/>
                  </a:cubicBezTo>
                  <a:cubicBezTo>
                    <a:pt x="562" y="130"/>
                    <a:pt x="562" y="130"/>
                    <a:pt x="562" y="130"/>
                  </a:cubicBezTo>
                  <a:cubicBezTo>
                    <a:pt x="560" y="117"/>
                    <a:pt x="560" y="117"/>
                    <a:pt x="560" y="117"/>
                  </a:cubicBezTo>
                  <a:cubicBezTo>
                    <a:pt x="559" y="113"/>
                    <a:pt x="534" y="8"/>
                    <a:pt x="426" y="1"/>
                  </a:cubicBezTo>
                  <a:cubicBezTo>
                    <a:pt x="420" y="0"/>
                    <a:pt x="414" y="0"/>
                    <a:pt x="408" y="0"/>
                  </a:cubicBezTo>
                  <a:cubicBezTo>
                    <a:pt x="327" y="0"/>
                    <a:pt x="304" y="37"/>
                    <a:pt x="272" y="88"/>
                  </a:cubicBezTo>
                  <a:cubicBezTo>
                    <a:pt x="260" y="107"/>
                    <a:pt x="260" y="107"/>
                    <a:pt x="260" y="107"/>
                  </a:cubicBezTo>
                  <a:cubicBezTo>
                    <a:pt x="248" y="103"/>
                    <a:pt x="248" y="103"/>
                    <a:pt x="248" y="103"/>
                  </a:cubicBezTo>
                  <a:cubicBezTo>
                    <a:pt x="247" y="103"/>
                    <a:pt x="232" y="99"/>
                    <a:pt x="211" y="99"/>
                  </a:cubicBezTo>
                  <a:cubicBezTo>
                    <a:pt x="161" y="99"/>
                    <a:pt x="132" y="125"/>
                    <a:pt x="126" y="176"/>
                  </a:cubicBezTo>
                  <a:cubicBezTo>
                    <a:pt x="124" y="192"/>
                    <a:pt x="124" y="192"/>
                    <a:pt x="124" y="192"/>
                  </a:cubicBezTo>
                  <a:cubicBezTo>
                    <a:pt x="107" y="191"/>
                    <a:pt x="107" y="191"/>
                    <a:pt x="107" y="191"/>
                  </a:cubicBezTo>
                  <a:cubicBezTo>
                    <a:pt x="107" y="191"/>
                    <a:pt x="105" y="191"/>
                    <a:pt x="103" y="191"/>
                  </a:cubicBezTo>
                  <a:close/>
                </a:path>
              </a:pathLst>
            </a:custGeom>
            <a:solidFill>
              <a:schemeClr val="bg1">
                <a:lumMod val="95000"/>
              </a:schemeClr>
            </a:solidFill>
            <a:ln>
              <a:noFill/>
            </a:ln>
          </p:spPr>
          <p:txBody>
            <a:bodyPr vert="horz" wrap="square" lIns="91440" tIns="45720" rIns="91440" bIns="45720" numCol="1" anchor="t" anchorCtr="0" compatLnSpc="1">
              <a:prstTxWarp prst="textNoShape">
                <a:avLst/>
              </a:prstTxWarp>
            </a:bodyPr>
            <a:lstStyle/>
            <a:p>
              <a:endParaRPr lang="en-US" sz="1600"/>
            </a:p>
          </p:txBody>
        </p:sp>
        <p:sp>
          <p:nvSpPr>
            <p:cNvPr id="6" name="TextBox 5">
              <a:extLst>
                <a:ext uri="{FF2B5EF4-FFF2-40B4-BE49-F238E27FC236}">
                  <a16:creationId xmlns:a16="http://schemas.microsoft.com/office/drawing/2014/main" xmlns="" id="{042440E9-DAB5-D14C-9159-DE16D192469D}"/>
                </a:ext>
              </a:extLst>
            </p:cNvPr>
            <p:cNvSpPr txBox="1"/>
            <p:nvPr/>
          </p:nvSpPr>
          <p:spPr>
            <a:xfrm>
              <a:off x="3517267" y="1948248"/>
              <a:ext cx="1675053" cy="523220"/>
            </a:xfrm>
            <a:prstGeom prst="rect">
              <a:avLst/>
            </a:prstGeom>
            <a:noFill/>
          </p:spPr>
          <p:txBody>
            <a:bodyPr wrap="square" rtlCol="0">
              <a:spAutoFit/>
            </a:bodyPr>
            <a:lstStyle>
              <a:defPPr>
                <a:defRPr lang="en-US"/>
              </a:defPPr>
              <a:lvl1pPr>
                <a:defRPr sz="1050" kern="0">
                  <a:solidFill>
                    <a:schemeClr val="accent1"/>
                  </a:solidFill>
                  <a:latin typeface="Arial" panose="020B0604020202020204" pitchFamily="34" charset="0"/>
                  <a:cs typeface="Arial" panose="020B0604020202020204" pitchFamily="34" charset="0"/>
                </a:defRPr>
              </a:lvl1pPr>
            </a:lstStyle>
            <a:p>
              <a:pPr algn="ctr"/>
              <a:r>
                <a:rPr lang="en-US" sz="1400" dirty="0">
                  <a:latin typeface="+mn-lt"/>
                </a:rPr>
                <a:t>McAfee</a:t>
              </a:r>
              <a:br>
                <a:rPr lang="en-US" sz="1400" dirty="0">
                  <a:latin typeface="+mn-lt"/>
                </a:rPr>
              </a:br>
              <a:r>
                <a:rPr lang="en-US" sz="1400" dirty="0">
                  <a:latin typeface="+mn-lt"/>
                </a:rPr>
                <a:t>MVISION Cloud</a:t>
              </a:r>
              <a:endParaRPr lang="en-IN" sz="1400" dirty="0">
                <a:latin typeface="+mn-lt"/>
              </a:endParaRPr>
            </a:p>
          </p:txBody>
        </p:sp>
        <p:grpSp>
          <p:nvGrpSpPr>
            <p:cNvPr id="7" name="Group 6">
              <a:extLst>
                <a:ext uri="{FF2B5EF4-FFF2-40B4-BE49-F238E27FC236}">
                  <a16:creationId xmlns:a16="http://schemas.microsoft.com/office/drawing/2014/main" xmlns="" id="{B3EF20D6-75E3-5147-8ED0-FF765EA9CA67}"/>
                </a:ext>
              </a:extLst>
            </p:cNvPr>
            <p:cNvGrpSpPr>
              <a:grpSpLocks noChangeAspect="1"/>
            </p:cNvGrpSpPr>
            <p:nvPr/>
          </p:nvGrpSpPr>
          <p:grpSpPr>
            <a:xfrm>
              <a:off x="4003208" y="1285792"/>
              <a:ext cx="728981" cy="595006"/>
              <a:chOff x="6723063" y="1703388"/>
              <a:chExt cx="293688" cy="239713"/>
            </a:xfrm>
          </p:grpSpPr>
          <p:sp>
            <p:nvSpPr>
              <p:cNvPr id="9" name="Rectangle 610">
                <a:extLst>
                  <a:ext uri="{FF2B5EF4-FFF2-40B4-BE49-F238E27FC236}">
                    <a16:creationId xmlns:a16="http://schemas.microsoft.com/office/drawing/2014/main" xmlns="" id="{6C71897D-3664-E14E-A1AB-77EF1162028C}"/>
                  </a:ext>
                </a:extLst>
              </p:cNvPr>
              <p:cNvSpPr>
                <a:spLocks noChangeArrowheads="1"/>
              </p:cNvSpPr>
              <p:nvPr/>
            </p:nvSpPr>
            <p:spPr bwMode="auto">
              <a:xfrm>
                <a:off x="6735763" y="1716088"/>
                <a:ext cx="266700" cy="1778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Rectangle 611">
                <a:extLst>
                  <a:ext uri="{FF2B5EF4-FFF2-40B4-BE49-F238E27FC236}">
                    <a16:creationId xmlns:a16="http://schemas.microsoft.com/office/drawing/2014/main" xmlns="" id="{3C714D28-502C-0A45-A2DB-45AFDA7DA877}"/>
                  </a:ext>
                </a:extLst>
              </p:cNvPr>
              <p:cNvSpPr>
                <a:spLocks noChangeArrowheads="1"/>
              </p:cNvSpPr>
              <p:nvPr/>
            </p:nvSpPr>
            <p:spPr bwMode="auto">
              <a:xfrm>
                <a:off x="6869113" y="1716088"/>
                <a:ext cx="133350" cy="177800"/>
              </a:xfrm>
              <a:prstGeom prst="rect">
                <a:avLst/>
              </a:prstGeom>
              <a:solidFill>
                <a:srgbClr val="DCDCD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612">
                <a:extLst>
                  <a:ext uri="{FF2B5EF4-FFF2-40B4-BE49-F238E27FC236}">
                    <a16:creationId xmlns:a16="http://schemas.microsoft.com/office/drawing/2014/main" xmlns="" id="{0EA636E2-2CD8-B545-BDB7-BA550B7BE7D7}"/>
                  </a:ext>
                </a:extLst>
              </p:cNvPr>
              <p:cNvSpPr>
                <a:spLocks noEditPoints="1"/>
              </p:cNvSpPr>
              <p:nvPr/>
            </p:nvSpPr>
            <p:spPr bwMode="auto">
              <a:xfrm>
                <a:off x="6723063" y="1703388"/>
                <a:ext cx="293688" cy="239713"/>
              </a:xfrm>
              <a:custGeom>
                <a:avLst/>
                <a:gdLst>
                  <a:gd name="T0" fmla="*/ 185 w 185"/>
                  <a:gd name="T1" fmla="*/ 129 h 151"/>
                  <a:gd name="T2" fmla="*/ 185 w 185"/>
                  <a:gd name="T3" fmla="*/ 0 h 151"/>
                  <a:gd name="T4" fmla="*/ 0 w 185"/>
                  <a:gd name="T5" fmla="*/ 0 h 151"/>
                  <a:gd name="T6" fmla="*/ 0 w 185"/>
                  <a:gd name="T7" fmla="*/ 129 h 151"/>
                  <a:gd name="T8" fmla="*/ 62 w 185"/>
                  <a:gd name="T9" fmla="*/ 129 h 151"/>
                  <a:gd name="T10" fmla="*/ 62 w 185"/>
                  <a:gd name="T11" fmla="*/ 142 h 151"/>
                  <a:gd name="T12" fmla="*/ 45 w 185"/>
                  <a:gd name="T13" fmla="*/ 142 h 151"/>
                  <a:gd name="T14" fmla="*/ 45 w 185"/>
                  <a:gd name="T15" fmla="*/ 151 h 151"/>
                  <a:gd name="T16" fmla="*/ 140 w 185"/>
                  <a:gd name="T17" fmla="*/ 151 h 151"/>
                  <a:gd name="T18" fmla="*/ 140 w 185"/>
                  <a:gd name="T19" fmla="*/ 142 h 151"/>
                  <a:gd name="T20" fmla="*/ 122 w 185"/>
                  <a:gd name="T21" fmla="*/ 142 h 151"/>
                  <a:gd name="T22" fmla="*/ 122 w 185"/>
                  <a:gd name="T23" fmla="*/ 129 h 151"/>
                  <a:gd name="T24" fmla="*/ 185 w 185"/>
                  <a:gd name="T25" fmla="*/ 129 h 151"/>
                  <a:gd name="T26" fmla="*/ 8 w 185"/>
                  <a:gd name="T27" fmla="*/ 8 h 151"/>
                  <a:gd name="T28" fmla="*/ 176 w 185"/>
                  <a:gd name="T29" fmla="*/ 8 h 151"/>
                  <a:gd name="T30" fmla="*/ 176 w 185"/>
                  <a:gd name="T31" fmla="*/ 120 h 151"/>
                  <a:gd name="T32" fmla="*/ 8 w 185"/>
                  <a:gd name="T33" fmla="*/ 120 h 151"/>
                  <a:gd name="T34" fmla="*/ 8 w 185"/>
                  <a:gd name="T35" fmla="*/ 8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5" h="151">
                    <a:moveTo>
                      <a:pt x="185" y="129"/>
                    </a:moveTo>
                    <a:lnTo>
                      <a:pt x="185" y="0"/>
                    </a:lnTo>
                    <a:lnTo>
                      <a:pt x="0" y="0"/>
                    </a:lnTo>
                    <a:lnTo>
                      <a:pt x="0" y="129"/>
                    </a:lnTo>
                    <a:lnTo>
                      <a:pt x="62" y="129"/>
                    </a:lnTo>
                    <a:lnTo>
                      <a:pt x="62" y="142"/>
                    </a:lnTo>
                    <a:lnTo>
                      <a:pt x="45" y="142"/>
                    </a:lnTo>
                    <a:lnTo>
                      <a:pt x="45" y="151"/>
                    </a:lnTo>
                    <a:lnTo>
                      <a:pt x="140" y="151"/>
                    </a:lnTo>
                    <a:lnTo>
                      <a:pt x="140" y="142"/>
                    </a:lnTo>
                    <a:lnTo>
                      <a:pt x="122" y="142"/>
                    </a:lnTo>
                    <a:lnTo>
                      <a:pt x="122" y="129"/>
                    </a:lnTo>
                    <a:lnTo>
                      <a:pt x="185" y="129"/>
                    </a:lnTo>
                    <a:close/>
                    <a:moveTo>
                      <a:pt x="8" y="8"/>
                    </a:moveTo>
                    <a:lnTo>
                      <a:pt x="176" y="8"/>
                    </a:lnTo>
                    <a:lnTo>
                      <a:pt x="176" y="120"/>
                    </a:lnTo>
                    <a:lnTo>
                      <a:pt x="8" y="120"/>
                    </a:lnTo>
                    <a:lnTo>
                      <a:pt x="8" y="8"/>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8" name="Picture 7">
              <a:extLst>
                <a:ext uri="{FF2B5EF4-FFF2-40B4-BE49-F238E27FC236}">
                  <a16:creationId xmlns:a16="http://schemas.microsoft.com/office/drawing/2014/main" xmlns="" id="{BB38884C-4A3A-1741-9457-3CDAC1B8BD6B}"/>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4225831" y="1388982"/>
              <a:ext cx="273854" cy="315175"/>
            </a:xfrm>
            <a:prstGeom prst="rect">
              <a:avLst/>
            </a:prstGeom>
          </p:spPr>
        </p:pic>
      </p:grpSp>
      <p:sp>
        <p:nvSpPr>
          <p:cNvPr id="12" name="Freeform 163">
            <a:extLst>
              <a:ext uri="{FF2B5EF4-FFF2-40B4-BE49-F238E27FC236}">
                <a16:creationId xmlns:a16="http://schemas.microsoft.com/office/drawing/2014/main" xmlns="" id="{81D1836F-7B24-A045-87D5-0495EAB75206}"/>
              </a:ext>
            </a:extLst>
          </p:cNvPr>
          <p:cNvSpPr>
            <a:spLocks noChangeAspect="1"/>
          </p:cNvSpPr>
          <p:nvPr/>
        </p:nvSpPr>
        <p:spPr bwMode="auto">
          <a:xfrm>
            <a:off x="6944621" y="953457"/>
            <a:ext cx="1762152" cy="978974"/>
          </a:xfrm>
          <a:custGeom>
            <a:avLst/>
            <a:gdLst>
              <a:gd name="T0" fmla="*/ 103 w 684"/>
              <a:gd name="T1" fmla="*/ 191 h 377"/>
              <a:gd name="T2" fmla="*/ 1 w 684"/>
              <a:gd name="T3" fmla="*/ 274 h 377"/>
              <a:gd name="T4" fmla="*/ 23 w 684"/>
              <a:gd name="T5" fmla="*/ 342 h 377"/>
              <a:gd name="T6" fmla="*/ 128 w 684"/>
              <a:gd name="T7" fmla="*/ 377 h 377"/>
              <a:gd name="T8" fmla="*/ 128 w 684"/>
              <a:gd name="T9" fmla="*/ 377 h 377"/>
              <a:gd name="T10" fmla="*/ 139 w 684"/>
              <a:gd name="T11" fmla="*/ 377 h 377"/>
              <a:gd name="T12" fmla="*/ 141 w 684"/>
              <a:gd name="T13" fmla="*/ 377 h 377"/>
              <a:gd name="T14" fmla="*/ 525 w 684"/>
              <a:gd name="T15" fmla="*/ 377 h 377"/>
              <a:gd name="T16" fmla="*/ 532 w 684"/>
              <a:gd name="T17" fmla="*/ 377 h 377"/>
              <a:gd name="T18" fmla="*/ 683 w 684"/>
              <a:gd name="T19" fmla="*/ 254 h 377"/>
              <a:gd name="T20" fmla="*/ 576 w 684"/>
              <a:gd name="T21" fmla="*/ 131 h 377"/>
              <a:gd name="T22" fmla="*/ 562 w 684"/>
              <a:gd name="T23" fmla="*/ 130 h 377"/>
              <a:gd name="T24" fmla="*/ 560 w 684"/>
              <a:gd name="T25" fmla="*/ 117 h 377"/>
              <a:gd name="T26" fmla="*/ 426 w 684"/>
              <a:gd name="T27" fmla="*/ 1 h 377"/>
              <a:gd name="T28" fmla="*/ 408 w 684"/>
              <a:gd name="T29" fmla="*/ 0 h 377"/>
              <a:gd name="T30" fmla="*/ 272 w 684"/>
              <a:gd name="T31" fmla="*/ 88 h 377"/>
              <a:gd name="T32" fmla="*/ 260 w 684"/>
              <a:gd name="T33" fmla="*/ 107 h 377"/>
              <a:gd name="T34" fmla="*/ 248 w 684"/>
              <a:gd name="T35" fmla="*/ 103 h 377"/>
              <a:gd name="T36" fmla="*/ 211 w 684"/>
              <a:gd name="T37" fmla="*/ 99 h 377"/>
              <a:gd name="T38" fmla="*/ 126 w 684"/>
              <a:gd name="T39" fmla="*/ 176 h 377"/>
              <a:gd name="T40" fmla="*/ 124 w 684"/>
              <a:gd name="T41" fmla="*/ 192 h 377"/>
              <a:gd name="T42" fmla="*/ 107 w 684"/>
              <a:gd name="T43" fmla="*/ 191 h 377"/>
              <a:gd name="T44" fmla="*/ 103 w 684"/>
              <a:gd name="T45" fmla="*/ 191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84" h="377">
                <a:moveTo>
                  <a:pt x="103" y="191"/>
                </a:moveTo>
                <a:cubicBezTo>
                  <a:pt x="73" y="191"/>
                  <a:pt x="5" y="199"/>
                  <a:pt x="1" y="274"/>
                </a:cubicBezTo>
                <a:cubicBezTo>
                  <a:pt x="0" y="303"/>
                  <a:pt x="7" y="325"/>
                  <a:pt x="23" y="342"/>
                </a:cubicBezTo>
                <a:cubicBezTo>
                  <a:pt x="53" y="374"/>
                  <a:pt x="106" y="377"/>
                  <a:pt x="128" y="377"/>
                </a:cubicBezTo>
                <a:cubicBezTo>
                  <a:pt x="128" y="377"/>
                  <a:pt x="128" y="377"/>
                  <a:pt x="128" y="377"/>
                </a:cubicBezTo>
                <a:cubicBezTo>
                  <a:pt x="135" y="377"/>
                  <a:pt x="139" y="377"/>
                  <a:pt x="139" y="377"/>
                </a:cubicBezTo>
                <a:cubicBezTo>
                  <a:pt x="141" y="377"/>
                  <a:pt x="141" y="377"/>
                  <a:pt x="141" y="377"/>
                </a:cubicBezTo>
                <a:cubicBezTo>
                  <a:pt x="525" y="377"/>
                  <a:pt x="525" y="377"/>
                  <a:pt x="525" y="377"/>
                </a:cubicBezTo>
                <a:cubicBezTo>
                  <a:pt x="526" y="377"/>
                  <a:pt x="528" y="377"/>
                  <a:pt x="532" y="377"/>
                </a:cubicBezTo>
                <a:cubicBezTo>
                  <a:pt x="567" y="377"/>
                  <a:pt x="683" y="368"/>
                  <a:pt x="683" y="254"/>
                </a:cubicBezTo>
                <a:cubicBezTo>
                  <a:pt x="683" y="248"/>
                  <a:pt x="684" y="136"/>
                  <a:pt x="576" y="131"/>
                </a:cubicBezTo>
                <a:cubicBezTo>
                  <a:pt x="562" y="130"/>
                  <a:pt x="562" y="130"/>
                  <a:pt x="562" y="130"/>
                </a:cubicBezTo>
                <a:cubicBezTo>
                  <a:pt x="560" y="117"/>
                  <a:pt x="560" y="117"/>
                  <a:pt x="560" y="117"/>
                </a:cubicBezTo>
                <a:cubicBezTo>
                  <a:pt x="559" y="113"/>
                  <a:pt x="534" y="8"/>
                  <a:pt x="426" y="1"/>
                </a:cubicBezTo>
                <a:cubicBezTo>
                  <a:pt x="420" y="0"/>
                  <a:pt x="414" y="0"/>
                  <a:pt x="408" y="0"/>
                </a:cubicBezTo>
                <a:cubicBezTo>
                  <a:pt x="327" y="0"/>
                  <a:pt x="304" y="37"/>
                  <a:pt x="272" y="88"/>
                </a:cubicBezTo>
                <a:cubicBezTo>
                  <a:pt x="260" y="107"/>
                  <a:pt x="260" y="107"/>
                  <a:pt x="260" y="107"/>
                </a:cubicBezTo>
                <a:cubicBezTo>
                  <a:pt x="248" y="103"/>
                  <a:pt x="248" y="103"/>
                  <a:pt x="248" y="103"/>
                </a:cubicBezTo>
                <a:cubicBezTo>
                  <a:pt x="247" y="103"/>
                  <a:pt x="232" y="99"/>
                  <a:pt x="211" y="99"/>
                </a:cubicBezTo>
                <a:cubicBezTo>
                  <a:pt x="161" y="99"/>
                  <a:pt x="132" y="125"/>
                  <a:pt x="126" y="176"/>
                </a:cubicBezTo>
                <a:cubicBezTo>
                  <a:pt x="124" y="192"/>
                  <a:pt x="124" y="192"/>
                  <a:pt x="124" y="192"/>
                </a:cubicBezTo>
                <a:cubicBezTo>
                  <a:pt x="107" y="191"/>
                  <a:pt x="107" y="191"/>
                  <a:pt x="107" y="191"/>
                </a:cubicBezTo>
                <a:cubicBezTo>
                  <a:pt x="107" y="191"/>
                  <a:pt x="105" y="191"/>
                  <a:pt x="103" y="191"/>
                </a:cubicBezTo>
                <a:close/>
              </a:path>
            </a:pathLst>
          </a:custGeom>
          <a:solidFill>
            <a:schemeClr val="accent2">
              <a:lumMod val="20000"/>
              <a:lumOff val="80000"/>
            </a:schemeClr>
          </a:solidFill>
          <a:ln w="28575">
            <a:noFill/>
            <a:round/>
            <a:headEnd/>
            <a:tailEnd/>
          </a:ln>
        </p:spPr>
        <p:txBody>
          <a:bodyPr vert="horz" wrap="square" lIns="91440" tIns="45720" rIns="91440" bIns="45720" numCol="1" anchor="t" anchorCtr="0" compatLnSpc="1">
            <a:prstTxWarp prst="textNoShape">
              <a:avLst/>
            </a:prstTxWarp>
          </a:bodyPr>
          <a:lstStyle/>
          <a:p>
            <a:pPr algn="ctr"/>
            <a:endParaRPr lang="en-US" b="1" dirty="0"/>
          </a:p>
        </p:txBody>
      </p:sp>
      <p:grpSp>
        <p:nvGrpSpPr>
          <p:cNvPr id="16" name="Group 15">
            <a:extLst>
              <a:ext uri="{FF2B5EF4-FFF2-40B4-BE49-F238E27FC236}">
                <a16:creationId xmlns:a16="http://schemas.microsoft.com/office/drawing/2014/main" xmlns="" id="{03D415CF-6D9D-0B4B-AAB9-6787AF8A3A46}"/>
              </a:ext>
            </a:extLst>
          </p:cNvPr>
          <p:cNvGrpSpPr/>
          <p:nvPr/>
        </p:nvGrpSpPr>
        <p:grpSpPr>
          <a:xfrm>
            <a:off x="7255578" y="4065950"/>
            <a:ext cx="1038598" cy="679220"/>
            <a:chOff x="3393649" y="3415839"/>
            <a:chExt cx="1038598" cy="679220"/>
          </a:xfrm>
        </p:grpSpPr>
        <p:sp>
          <p:nvSpPr>
            <p:cNvPr id="18" name="Freeform 383">
              <a:extLst>
                <a:ext uri="{FF2B5EF4-FFF2-40B4-BE49-F238E27FC236}">
                  <a16:creationId xmlns:a16="http://schemas.microsoft.com/office/drawing/2014/main" xmlns="" id="{D661F6A1-5E1B-954A-9806-EAEFF040DC6C}"/>
                </a:ext>
              </a:extLst>
            </p:cNvPr>
            <p:cNvSpPr>
              <a:spLocks noChangeArrowheads="1"/>
            </p:cNvSpPr>
            <p:nvPr/>
          </p:nvSpPr>
          <p:spPr bwMode="auto">
            <a:xfrm>
              <a:off x="3702712" y="3451777"/>
              <a:ext cx="531877" cy="345000"/>
            </a:xfrm>
            <a:custGeom>
              <a:avLst/>
              <a:gdLst>
                <a:gd name="T0" fmla="*/ 0 w 651"/>
                <a:gd name="T1" fmla="*/ 0 h 424"/>
                <a:gd name="T2" fmla="*/ 0 w 651"/>
                <a:gd name="T3" fmla="*/ 423 h 424"/>
                <a:gd name="T4" fmla="*/ 650 w 651"/>
                <a:gd name="T5" fmla="*/ 423 h 424"/>
                <a:gd name="T6" fmla="*/ 650 w 651"/>
                <a:gd name="T7" fmla="*/ 0 h 424"/>
                <a:gd name="T8" fmla="*/ 0 w 651"/>
                <a:gd name="T9" fmla="*/ 0 h 424"/>
              </a:gdLst>
              <a:ahLst/>
              <a:cxnLst>
                <a:cxn ang="0">
                  <a:pos x="T0" y="T1"/>
                </a:cxn>
                <a:cxn ang="0">
                  <a:pos x="T2" y="T3"/>
                </a:cxn>
                <a:cxn ang="0">
                  <a:pos x="T4" y="T5"/>
                </a:cxn>
                <a:cxn ang="0">
                  <a:pos x="T6" y="T7"/>
                </a:cxn>
                <a:cxn ang="0">
                  <a:pos x="T8" y="T9"/>
                </a:cxn>
              </a:cxnLst>
              <a:rect l="0" t="0" r="r" b="b"/>
              <a:pathLst>
                <a:path w="651" h="424">
                  <a:moveTo>
                    <a:pt x="0" y="0"/>
                  </a:moveTo>
                  <a:lnTo>
                    <a:pt x="0" y="423"/>
                  </a:lnTo>
                  <a:lnTo>
                    <a:pt x="650" y="423"/>
                  </a:lnTo>
                  <a:lnTo>
                    <a:pt x="650" y="0"/>
                  </a:lnTo>
                  <a:lnTo>
                    <a:pt x="0" y="0"/>
                  </a:lnTo>
                </a:path>
              </a:pathLst>
            </a:custGeom>
            <a:solidFill>
              <a:srgbClr val="FFFF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9" name="Freeform 386">
              <a:extLst>
                <a:ext uri="{FF2B5EF4-FFF2-40B4-BE49-F238E27FC236}">
                  <a16:creationId xmlns:a16="http://schemas.microsoft.com/office/drawing/2014/main" xmlns="" id="{66419D6D-E906-8344-A075-43FEDE8A68C0}"/>
                </a:ext>
              </a:extLst>
            </p:cNvPr>
            <p:cNvSpPr>
              <a:spLocks noChangeArrowheads="1"/>
            </p:cNvSpPr>
            <p:nvPr/>
          </p:nvSpPr>
          <p:spPr bwMode="auto">
            <a:xfrm>
              <a:off x="3965058" y="3451777"/>
              <a:ext cx="265938" cy="345000"/>
            </a:xfrm>
            <a:custGeom>
              <a:avLst/>
              <a:gdLst>
                <a:gd name="T0" fmla="*/ 325 w 326"/>
                <a:gd name="T1" fmla="*/ 0 h 424"/>
                <a:gd name="T2" fmla="*/ 0 w 326"/>
                <a:gd name="T3" fmla="*/ 0 h 424"/>
                <a:gd name="T4" fmla="*/ 0 w 326"/>
                <a:gd name="T5" fmla="*/ 423 h 424"/>
                <a:gd name="T6" fmla="*/ 325 w 326"/>
                <a:gd name="T7" fmla="*/ 423 h 424"/>
                <a:gd name="T8" fmla="*/ 325 w 326"/>
                <a:gd name="T9" fmla="*/ 0 h 424"/>
              </a:gdLst>
              <a:ahLst/>
              <a:cxnLst>
                <a:cxn ang="0">
                  <a:pos x="T0" y="T1"/>
                </a:cxn>
                <a:cxn ang="0">
                  <a:pos x="T2" y="T3"/>
                </a:cxn>
                <a:cxn ang="0">
                  <a:pos x="T4" y="T5"/>
                </a:cxn>
                <a:cxn ang="0">
                  <a:pos x="T6" y="T7"/>
                </a:cxn>
                <a:cxn ang="0">
                  <a:pos x="T8" y="T9"/>
                </a:cxn>
              </a:cxnLst>
              <a:rect l="0" t="0" r="r" b="b"/>
              <a:pathLst>
                <a:path w="326" h="424">
                  <a:moveTo>
                    <a:pt x="325" y="0"/>
                  </a:moveTo>
                  <a:lnTo>
                    <a:pt x="0" y="0"/>
                  </a:lnTo>
                  <a:lnTo>
                    <a:pt x="0" y="423"/>
                  </a:lnTo>
                  <a:lnTo>
                    <a:pt x="325" y="423"/>
                  </a:lnTo>
                  <a:lnTo>
                    <a:pt x="325" y="0"/>
                  </a:lnTo>
                </a:path>
              </a:pathLst>
            </a:custGeom>
            <a:solidFill>
              <a:srgbClr val="D9D9D9"/>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0" name="Freeform 384">
              <a:extLst>
                <a:ext uri="{FF2B5EF4-FFF2-40B4-BE49-F238E27FC236}">
                  <a16:creationId xmlns:a16="http://schemas.microsoft.com/office/drawing/2014/main" xmlns="" id="{1FBE2A78-328F-374A-AE28-90EA0B74FAA6}"/>
                </a:ext>
              </a:extLst>
            </p:cNvPr>
            <p:cNvSpPr>
              <a:spLocks noChangeArrowheads="1"/>
            </p:cNvSpPr>
            <p:nvPr/>
          </p:nvSpPr>
          <p:spPr bwMode="auto">
            <a:xfrm>
              <a:off x="3702712" y="3451777"/>
              <a:ext cx="531877" cy="345000"/>
            </a:xfrm>
            <a:custGeom>
              <a:avLst/>
              <a:gdLst>
                <a:gd name="T0" fmla="*/ 0 w 651"/>
                <a:gd name="T1" fmla="*/ 0 h 424"/>
                <a:gd name="T2" fmla="*/ 0 w 651"/>
                <a:gd name="T3" fmla="*/ 423 h 424"/>
                <a:gd name="T4" fmla="*/ 650 w 651"/>
                <a:gd name="T5" fmla="*/ 423 h 424"/>
                <a:gd name="T6" fmla="*/ 650 w 651"/>
                <a:gd name="T7" fmla="*/ 0 h 424"/>
                <a:gd name="T8" fmla="*/ 0 w 651"/>
                <a:gd name="T9" fmla="*/ 0 h 424"/>
              </a:gdLst>
              <a:ahLst/>
              <a:cxnLst>
                <a:cxn ang="0">
                  <a:pos x="T0" y="T1"/>
                </a:cxn>
                <a:cxn ang="0">
                  <a:pos x="T2" y="T3"/>
                </a:cxn>
                <a:cxn ang="0">
                  <a:pos x="T4" y="T5"/>
                </a:cxn>
                <a:cxn ang="0">
                  <a:pos x="T6" y="T7"/>
                </a:cxn>
                <a:cxn ang="0">
                  <a:pos x="T8" y="T9"/>
                </a:cxn>
              </a:cxnLst>
              <a:rect l="0" t="0" r="r" b="b"/>
              <a:pathLst>
                <a:path w="651" h="424">
                  <a:moveTo>
                    <a:pt x="0" y="0"/>
                  </a:moveTo>
                  <a:lnTo>
                    <a:pt x="0" y="423"/>
                  </a:lnTo>
                  <a:lnTo>
                    <a:pt x="650" y="423"/>
                  </a:lnTo>
                  <a:lnTo>
                    <a:pt x="650" y="0"/>
                  </a:lnTo>
                  <a:lnTo>
                    <a:pt x="0" y="0"/>
                  </a:lnTo>
                </a:path>
              </a:pathLst>
            </a:custGeom>
            <a:solidFill>
              <a:srgbClr val="FFFF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1" name="Freeform 387">
              <a:extLst>
                <a:ext uri="{FF2B5EF4-FFF2-40B4-BE49-F238E27FC236}">
                  <a16:creationId xmlns:a16="http://schemas.microsoft.com/office/drawing/2014/main" xmlns="" id="{9ED56820-7137-EB4F-9B1A-8FDB51774899}"/>
                </a:ext>
              </a:extLst>
            </p:cNvPr>
            <p:cNvSpPr>
              <a:spLocks noChangeArrowheads="1"/>
            </p:cNvSpPr>
            <p:nvPr/>
          </p:nvSpPr>
          <p:spPr bwMode="auto">
            <a:xfrm>
              <a:off x="3965058" y="3437402"/>
              <a:ext cx="276294" cy="373750"/>
            </a:xfrm>
            <a:custGeom>
              <a:avLst/>
              <a:gdLst>
                <a:gd name="T0" fmla="*/ 325 w 326"/>
                <a:gd name="T1" fmla="*/ 0 h 424"/>
                <a:gd name="T2" fmla="*/ 0 w 326"/>
                <a:gd name="T3" fmla="*/ 0 h 424"/>
                <a:gd name="T4" fmla="*/ 0 w 326"/>
                <a:gd name="T5" fmla="*/ 423 h 424"/>
                <a:gd name="T6" fmla="*/ 325 w 326"/>
                <a:gd name="T7" fmla="*/ 423 h 424"/>
                <a:gd name="T8" fmla="*/ 325 w 326"/>
                <a:gd name="T9" fmla="*/ 0 h 424"/>
              </a:gdLst>
              <a:ahLst/>
              <a:cxnLst>
                <a:cxn ang="0">
                  <a:pos x="T0" y="T1"/>
                </a:cxn>
                <a:cxn ang="0">
                  <a:pos x="T2" y="T3"/>
                </a:cxn>
                <a:cxn ang="0">
                  <a:pos x="T4" y="T5"/>
                </a:cxn>
                <a:cxn ang="0">
                  <a:pos x="T6" y="T7"/>
                </a:cxn>
                <a:cxn ang="0">
                  <a:pos x="T8" y="T9"/>
                </a:cxn>
              </a:cxnLst>
              <a:rect l="0" t="0" r="r" b="b"/>
              <a:pathLst>
                <a:path w="326" h="424">
                  <a:moveTo>
                    <a:pt x="325" y="0"/>
                  </a:moveTo>
                  <a:lnTo>
                    <a:pt x="0" y="0"/>
                  </a:lnTo>
                  <a:lnTo>
                    <a:pt x="0" y="423"/>
                  </a:lnTo>
                  <a:lnTo>
                    <a:pt x="325" y="423"/>
                  </a:lnTo>
                  <a:lnTo>
                    <a:pt x="325" y="0"/>
                  </a:lnTo>
                </a:path>
              </a:pathLst>
            </a:custGeom>
            <a:solidFill>
              <a:srgbClr val="D9D9D9"/>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2" name="Freeform 385">
              <a:extLst>
                <a:ext uri="{FF2B5EF4-FFF2-40B4-BE49-F238E27FC236}">
                  <a16:creationId xmlns:a16="http://schemas.microsoft.com/office/drawing/2014/main" xmlns="" id="{21D0A24D-9BF6-C847-9080-0DE8005B0D10}"/>
                </a:ext>
              </a:extLst>
            </p:cNvPr>
            <p:cNvSpPr>
              <a:spLocks noChangeArrowheads="1"/>
            </p:cNvSpPr>
            <p:nvPr/>
          </p:nvSpPr>
          <p:spPr bwMode="auto">
            <a:xfrm>
              <a:off x="3663182" y="3415839"/>
              <a:ext cx="610939" cy="495938"/>
            </a:xfrm>
            <a:custGeom>
              <a:avLst/>
              <a:gdLst>
                <a:gd name="T0" fmla="*/ 748 w 749"/>
                <a:gd name="T1" fmla="*/ 518 h 609"/>
                <a:gd name="T2" fmla="*/ 748 w 749"/>
                <a:gd name="T3" fmla="*/ 0 h 609"/>
                <a:gd name="T4" fmla="*/ 0 w 749"/>
                <a:gd name="T5" fmla="*/ 0 h 609"/>
                <a:gd name="T6" fmla="*/ 0 w 749"/>
                <a:gd name="T7" fmla="*/ 518 h 609"/>
                <a:gd name="T8" fmla="*/ 255 w 749"/>
                <a:gd name="T9" fmla="*/ 518 h 609"/>
                <a:gd name="T10" fmla="*/ 255 w 749"/>
                <a:gd name="T11" fmla="*/ 559 h 609"/>
                <a:gd name="T12" fmla="*/ 185 w 749"/>
                <a:gd name="T13" fmla="*/ 559 h 609"/>
                <a:gd name="T14" fmla="*/ 185 w 749"/>
                <a:gd name="T15" fmla="*/ 608 h 609"/>
                <a:gd name="T16" fmla="*/ 559 w 749"/>
                <a:gd name="T17" fmla="*/ 608 h 609"/>
                <a:gd name="T18" fmla="*/ 559 w 749"/>
                <a:gd name="T19" fmla="*/ 559 h 609"/>
                <a:gd name="T20" fmla="*/ 493 w 749"/>
                <a:gd name="T21" fmla="*/ 559 h 609"/>
                <a:gd name="T22" fmla="*/ 493 w 749"/>
                <a:gd name="T23" fmla="*/ 518 h 609"/>
                <a:gd name="T24" fmla="*/ 748 w 749"/>
                <a:gd name="T25" fmla="*/ 518 h 609"/>
                <a:gd name="T26" fmla="*/ 49 w 749"/>
                <a:gd name="T27" fmla="*/ 45 h 609"/>
                <a:gd name="T28" fmla="*/ 699 w 749"/>
                <a:gd name="T29" fmla="*/ 45 h 609"/>
                <a:gd name="T30" fmla="*/ 699 w 749"/>
                <a:gd name="T31" fmla="*/ 468 h 609"/>
                <a:gd name="T32" fmla="*/ 49 w 749"/>
                <a:gd name="T33" fmla="*/ 468 h 609"/>
                <a:gd name="T34" fmla="*/ 49 w 749"/>
                <a:gd name="T35" fmla="*/ 45 h 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49" h="609">
                  <a:moveTo>
                    <a:pt x="748" y="518"/>
                  </a:moveTo>
                  <a:lnTo>
                    <a:pt x="748" y="0"/>
                  </a:lnTo>
                  <a:lnTo>
                    <a:pt x="0" y="0"/>
                  </a:lnTo>
                  <a:lnTo>
                    <a:pt x="0" y="518"/>
                  </a:lnTo>
                  <a:lnTo>
                    <a:pt x="255" y="518"/>
                  </a:lnTo>
                  <a:lnTo>
                    <a:pt x="255" y="559"/>
                  </a:lnTo>
                  <a:lnTo>
                    <a:pt x="185" y="559"/>
                  </a:lnTo>
                  <a:lnTo>
                    <a:pt x="185" y="608"/>
                  </a:lnTo>
                  <a:lnTo>
                    <a:pt x="559" y="608"/>
                  </a:lnTo>
                  <a:lnTo>
                    <a:pt x="559" y="559"/>
                  </a:lnTo>
                  <a:lnTo>
                    <a:pt x="493" y="559"/>
                  </a:lnTo>
                  <a:lnTo>
                    <a:pt x="493" y="518"/>
                  </a:lnTo>
                  <a:lnTo>
                    <a:pt x="748" y="518"/>
                  </a:lnTo>
                  <a:close/>
                  <a:moveTo>
                    <a:pt x="49" y="45"/>
                  </a:moveTo>
                  <a:lnTo>
                    <a:pt x="699" y="45"/>
                  </a:lnTo>
                  <a:lnTo>
                    <a:pt x="699" y="468"/>
                  </a:lnTo>
                  <a:lnTo>
                    <a:pt x="49" y="468"/>
                  </a:lnTo>
                  <a:lnTo>
                    <a:pt x="49" y="45"/>
                  </a:lnTo>
                  <a:close/>
                </a:path>
              </a:pathLst>
            </a:custGeom>
            <a:solidFill>
              <a:schemeClr val="tx1"/>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3" name="Freeform 388">
              <a:extLst>
                <a:ext uri="{FF2B5EF4-FFF2-40B4-BE49-F238E27FC236}">
                  <a16:creationId xmlns:a16="http://schemas.microsoft.com/office/drawing/2014/main" xmlns="" id="{CB3ED936-B8AE-084E-91DD-9035C7095E97}"/>
                </a:ext>
              </a:extLst>
            </p:cNvPr>
            <p:cNvSpPr>
              <a:spLocks noChangeArrowheads="1"/>
            </p:cNvSpPr>
            <p:nvPr/>
          </p:nvSpPr>
          <p:spPr bwMode="auto">
            <a:xfrm>
              <a:off x="3440369" y="3699746"/>
              <a:ext cx="488751" cy="341405"/>
            </a:xfrm>
            <a:custGeom>
              <a:avLst/>
              <a:gdLst>
                <a:gd name="T0" fmla="*/ 600 w 601"/>
                <a:gd name="T1" fmla="*/ 419 h 420"/>
                <a:gd name="T2" fmla="*/ 0 w 601"/>
                <a:gd name="T3" fmla="*/ 419 h 420"/>
                <a:gd name="T4" fmla="*/ 0 w 601"/>
                <a:gd name="T5" fmla="*/ 0 h 420"/>
                <a:gd name="T6" fmla="*/ 600 w 601"/>
                <a:gd name="T7" fmla="*/ 0 h 420"/>
                <a:gd name="T8" fmla="*/ 600 w 601"/>
                <a:gd name="T9" fmla="*/ 419 h 420"/>
                <a:gd name="T10" fmla="*/ 49 w 601"/>
                <a:gd name="T11" fmla="*/ 370 h 420"/>
                <a:gd name="T12" fmla="*/ 550 w 601"/>
                <a:gd name="T13" fmla="*/ 370 h 420"/>
                <a:gd name="T14" fmla="*/ 550 w 601"/>
                <a:gd name="T15" fmla="*/ 49 h 420"/>
                <a:gd name="T16" fmla="*/ 49 w 601"/>
                <a:gd name="T17" fmla="*/ 49 h 420"/>
                <a:gd name="T18" fmla="*/ 49 w 601"/>
                <a:gd name="T19" fmla="*/ 370 h 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01" h="420">
                  <a:moveTo>
                    <a:pt x="600" y="419"/>
                  </a:moveTo>
                  <a:lnTo>
                    <a:pt x="0" y="419"/>
                  </a:lnTo>
                  <a:lnTo>
                    <a:pt x="0" y="0"/>
                  </a:lnTo>
                  <a:lnTo>
                    <a:pt x="600" y="0"/>
                  </a:lnTo>
                  <a:lnTo>
                    <a:pt x="600" y="419"/>
                  </a:lnTo>
                  <a:close/>
                  <a:moveTo>
                    <a:pt x="49" y="370"/>
                  </a:moveTo>
                  <a:lnTo>
                    <a:pt x="550" y="370"/>
                  </a:lnTo>
                  <a:lnTo>
                    <a:pt x="550" y="49"/>
                  </a:lnTo>
                  <a:lnTo>
                    <a:pt x="49" y="49"/>
                  </a:lnTo>
                  <a:lnTo>
                    <a:pt x="49" y="370"/>
                  </a:lnTo>
                  <a:close/>
                </a:path>
              </a:pathLst>
            </a:custGeom>
            <a:solidFill>
              <a:schemeClr val="tx1"/>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4" name="Freeform 389">
              <a:extLst>
                <a:ext uri="{FF2B5EF4-FFF2-40B4-BE49-F238E27FC236}">
                  <a16:creationId xmlns:a16="http://schemas.microsoft.com/office/drawing/2014/main" xmlns="" id="{46DFE0E0-93AD-DA4A-961B-573EC40DF5B9}"/>
                </a:ext>
              </a:extLst>
            </p:cNvPr>
            <p:cNvSpPr>
              <a:spLocks noChangeArrowheads="1"/>
            </p:cNvSpPr>
            <p:nvPr/>
          </p:nvSpPr>
          <p:spPr bwMode="auto">
            <a:xfrm>
              <a:off x="3489326" y="3739277"/>
              <a:ext cx="409689" cy="262345"/>
            </a:xfrm>
            <a:custGeom>
              <a:avLst/>
              <a:gdLst>
                <a:gd name="T0" fmla="*/ 0 w 502"/>
                <a:gd name="T1" fmla="*/ 0 h 322"/>
                <a:gd name="T2" fmla="*/ 0 w 502"/>
                <a:gd name="T3" fmla="*/ 321 h 322"/>
                <a:gd name="T4" fmla="*/ 501 w 502"/>
                <a:gd name="T5" fmla="*/ 321 h 322"/>
                <a:gd name="T6" fmla="*/ 501 w 502"/>
                <a:gd name="T7" fmla="*/ 0 h 322"/>
                <a:gd name="T8" fmla="*/ 0 w 502"/>
                <a:gd name="T9" fmla="*/ 0 h 322"/>
              </a:gdLst>
              <a:ahLst/>
              <a:cxnLst>
                <a:cxn ang="0">
                  <a:pos x="T0" y="T1"/>
                </a:cxn>
                <a:cxn ang="0">
                  <a:pos x="T2" y="T3"/>
                </a:cxn>
                <a:cxn ang="0">
                  <a:pos x="T4" y="T5"/>
                </a:cxn>
                <a:cxn ang="0">
                  <a:pos x="T6" y="T7"/>
                </a:cxn>
                <a:cxn ang="0">
                  <a:pos x="T8" y="T9"/>
                </a:cxn>
              </a:cxnLst>
              <a:rect l="0" t="0" r="r" b="b"/>
              <a:pathLst>
                <a:path w="502" h="322">
                  <a:moveTo>
                    <a:pt x="0" y="0"/>
                  </a:moveTo>
                  <a:lnTo>
                    <a:pt x="0" y="321"/>
                  </a:lnTo>
                  <a:lnTo>
                    <a:pt x="501" y="321"/>
                  </a:lnTo>
                  <a:lnTo>
                    <a:pt x="501" y="0"/>
                  </a:lnTo>
                  <a:lnTo>
                    <a:pt x="0" y="0"/>
                  </a:lnTo>
                </a:path>
              </a:pathLst>
            </a:custGeom>
            <a:solidFill>
              <a:srgbClr val="FFFF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5" name="Freeform 390">
              <a:extLst>
                <a:ext uri="{FF2B5EF4-FFF2-40B4-BE49-F238E27FC236}">
                  <a16:creationId xmlns:a16="http://schemas.microsoft.com/office/drawing/2014/main" xmlns="" id="{F47E94BA-0A92-7841-98E9-DBDC3D20421B}"/>
                </a:ext>
              </a:extLst>
            </p:cNvPr>
            <p:cNvSpPr>
              <a:spLocks noChangeArrowheads="1"/>
            </p:cNvSpPr>
            <p:nvPr/>
          </p:nvSpPr>
          <p:spPr bwMode="auto">
            <a:xfrm>
              <a:off x="3393649" y="4055527"/>
              <a:ext cx="578597" cy="39532"/>
            </a:xfrm>
            <a:custGeom>
              <a:avLst/>
              <a:gdLst>
                <a:gd name="T0" fmla="*/ 711 w 712"/>
                <a:gd name="T1" fmla="*/ 49 h 50"/>
                <a:gd name="T2" fmla="*/ 0 w 712"/>
                <a:gd name="T3" fmla="*/ 49 h 50"/>
                <a:gd name="T4" fmla="*/ 0 w 712"/>
                <a:gd name="T5" fmla="*/ 0 h 50"/>
                <a:gd name="T6" fmla="*/ 711 w 712"/>
                <a:gd name="T7" fmla="*/ 0 h 50"/>
                <a:gd name="T8" fmla="*/ 711 w 712"/>
                <a:gd name="T9" fmla="*/ 49 h 50"/>
              </a:gdLst>
              <a:ahLst/>
              <a:cxnLst>
                <a:cxn ang="0">
                  <a:pos x="T0" y="T1"/>
                </a:cxn>
                <a:cxn ang="0">
                  <a:pos x="T2" y="T3"/>
                </a:cxn>
                <a:cxn ang="0">
                  <a:pos x="T4" y="T5"/>
                </a:cxn>
                <a:cxn ang="0">
                  <a:pos x="T6" y="T7"/>
                </a:cxn>
                <a:cxn ang="0">
                  <a:pos x="T8" y="T9"/>
                </a:cxn>
              </a:cxnLst>
              <a:rect l="0" t="0" r="r" b="b"/>
              <a:pathLst>
                <a:path w="712" h="50">
                  <a:moveTo>
                    <a:pt x="711" y="49"/>
                  </a:moveTo>
                  <a:lnTo>
                    <a:pt x="0" y="49"/>
                  </a:lnTo>
                  <a:lnTo>
                    <a:pt x="0" y="0"/>
                  </a:lnTo>
                  <a:lnTo>
                    <a:pt x="711" y="0"/>
                  </a:lnTo>
                  <a:lnTo>
                    <a:pt x="711" y="49"/>
                  </a:lnTo>
                </a:path>
              </a:pathLst>
            </a:custGeom>
            <a:solidFill>
              <a:schemeClr val="tx1"/>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6" name="Freeform 391">
              <a:extLst>
                <a:ext uri="{FF2B5EF4-FFF2-40B4-BE49-F238E27FC236}">
                  <a16:creationId xmlns:a16="http://schemas.microsoft.com/office/drawing/2014/main" xmlns="" id="{24087BB7-7AFD-504E-A0F6-2905DF466441}"/>
                </a:ext>
              </a:extLst>
            </p:cNvPr>
            <p:cNvSpPr>
              <a:spLocks noChangeArrowheads="1"/>
            </p:cNvSpPr>
            <p:nvPr/>
          </p:nvSpPr>
          <p:spPr bwMode="auto">
            <a:xfrm>
              <a:off x="4166309" y="3634305"/>
              <a:ext cx="244376" cy="374504"/>
            </a:xfrm>
            <a:custGeom>
              <a:avLst/>
              <a:gdLst>
                <a:gd name="T0" fmla="*/ 0 w 248"/>
                <a:gd name="T1" fmla="*/ 0 h 432"/>
                <a:gd name="T2" fmla="*/ 0 w 248"/>
                <a:gd name="T3" fmla="*/ 431 h 432"/>
                <a:gd name="T4" fmla="*/ 247 w 248"/>
                <a:gd name="T5" fmla="*/ 431 h 432"/>
                <a:gd name="T6" fmla="*/ 247 w 248"/>
                <a:gd name="T7" fmla="*/ 0 h 432"/>
                <a:gd name="T8" fmla="*/ 0 w 248"/>
                <a:gd name="T9" fmla="*/ 0 h 432"/>
              </a:gdLst>
              <a:ahLst/>
              <a:cxnLst>
                <a:cxn ang="0">
                  <a:pos x="T0" y="T1"/>
                </a:cxn>
                <a:cxn ang="0">
                  <a:pos x="T2" y="T3"/>
                </a:cxn>
                <a:cxn ang="0">
                  <a:pos x="T4" y="T5"/>
                </a:cxn>
                <a:cxn ang="0">
                  <a:pos x="T6" y="T7"/>
                </a:cxn>
                <a:cxn ang="0">
                  <a:pos x="T8" y="T9"/>
                </a:cxn>
              </a:cxnLst>
              <a:rect l="0" t="0" r="r" b="b"/>
              <a:pathLst>
                <a:path w="248" h="432">
                  <a:moveTo>
                    <a:pt x="0" y="0"/>
                  </a:moveTo>
                  <a:lnTo>
                    <a:pt x="0" y="431"/>
                  </a:lnTo>
                  <a:lnTo>
                    <a:pt x="247" y="431"/>
                  </a:lnTo>
                  <a:lnTo>
                    <a:pt x="247" y="0"/>
                  </a:lnTo>
                  <a:lnTo>
                    <a:pt x="0" y="0"/>
                  </a:lnTo>
                </a:path>
              </a:pathLst>
            </a:custGeom>
            <a:solidFill>
              <a:srgbClr val="DCDCDC"/>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7" name="Freeform 392">
              <a:extLst>
                <a:ext uri="{FF2B5EF4-FFF2-40B4-BE49-F238E27FC236}">
                  <a16:creationId xmlns:a16="http://schemas.microsoft.com/office/drawing/2014/main" xmlns="" id="{E2EAC824-8024-FC4A-BD65-1ADB37D7F91A}"/>
                </a:ext>
              </a:extLst>
            </p:cNvPr>
            <p:cNvSpPr>
              <a:spLocks noChangeArrowheads="1"/>
            </p:cNvSpPr>
            <p:nvPr/>
          </p:nvSpPr>
          <p:spPr bwMode="auto">
            <a:xfrm>
              <a:off x="4151934" y="3613496"/>
              <a:ext cx="280313" cy="431250"/>
            </a:xfrm>
            <a:custGeom>
              <a:avLst/>
              <a:gdLst>
                <a:gd name="T0" fmla="*/ 0 w 342"/>
                <a:gd name="T1" fmla="*/ 0 h 531"/>
                <a:gd name="T2" fmla="*/ 0 w 342"/>
                <a:gd name="T3" fmla="*/ 530 h 531"/>
                <a:gd name="T4" fmla="*/ 341 w 342"/>
                <a:gd name="T5" fmla="*/ 530 h 531"/>
                <a:gd name="T6" fmla="*/ 341 w 342"/>
                <a:gd name="T7" fmla="*/ 0 h 531"/>
                <a:gd name="T8" fmla="*/ 0 w 342"/>
                <a:gd name="T9" fmla="*/ 0 h 531"/>
                <a:gd name="T10" fmla="*/ 292 w 342"/>
                <a:gd name="T11" fmla="*/ 50 h 531"/>
                <a:gd name="T12" fmla="*/ 292 w 342"/>
                <a:gd name="T13" fmla="*/ 469 h 531"/>
                <a:gd name="T14" fmla="*/ 45 w 342"/>
                <a:gd name="T15" fmla="*/ 469 h 531"/>
                <a:gd name="T16" fmla="*/ 45 w 342"/>
                <a:gd name="T17" fmla="*/ 50 h 531"/>
                <a:gd name="T18" fmla="*/ 292 w 342"/>
                <a:gd name="T19" fmla="*/ 50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2" h="531">
                  <a:moveTo>
                    <a:pt x="0" y="0"/>
                  </a:moveTo>
                  <a:lnTo>
                    <a:pt x="0" y="530"/>
                  </a:lnTo>
                  <a:lnTo>
                    <a:pt x="341" y="530"/>
                  </a:lnTo>
                  <a:lnTo>
                    <a:pt x="341" y="0"/>
                  </a:lnTo>
                  <a:lnTo>
                    <a:pt x="0" y="0"/>
                  </a:lnTo>
                  <a:close/>
                  <a:moveTo>
                    <a:pt x="292" y="50"/>
                  </a:moveTo>
                  <a:lnTo>
                    <a:pt x="292" y="469"/>
                  </a:lnTo>
                  <a:lnTo>
                    <a:pt x="45" y="469"/>
                  </a:lnTo>
                  <a:lnTo>
                    <a:pt x="45" y="50"/>
                  </a:lnTo>
                  <a:lnTo>
                    <a:pt x="292" y="50"/>
                  </a:lnTo>
                  <a:close/>
                </a:path>
              </a:pathLst>
            </a:custGeom>
            <a:solidFill>
              <a:schemeClr val="tx1"/>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8" name="Freeform 393">
              <a:extLst>
                <a:ext uri="{FF2B5EF4-FFF2-40B4-BE49-F238E27FC236}">
                  <a16:creationId xmlns:a16="http://schemas.microsoft.com/office/drawing/2014/main" xmlns="" id="{EE923D49-F9CA-AD41-8149-E59AB30EE398}"/>
                </a:ext>
              </a:extLst>
            </p:cNvPr>
            <p:cNvSpPr>
              <a:spLocks noChangeArrowheads="1"/>
            </p:cNvSpPr>
            <p:nvPr/>
          </p:nvSpPr>
          <p:spPr bwMode="auto">
            <a:xfrm>
              <a:off x="4277714" y="4005214"/>
              <a:ext cx="21563" cy="17970"/>
            </a:xfrm>
            <a:custGeom>
              <a:avLst/>
              <a:gdLst>
                <a:gd name="T0" fmla="*/ 12 w 26"/>
                <a:gd name="T1" fmla="*/ 21 h 22"/>
                <a:gd name="T2" fmla="*/ 12 w 26"/>
                <a:gd name="T3" fmla="*/ 21 h 22"/>
                <a:gd name="T4" fmla="*/ 25 w 26"/>
                <a:gd name="T5" fmla="*/ 12 h 22"/>
                <a:gd name="T6" fmla="*/ 12 w 26"/>
                <a:gd name="T7" fmla="*/ 0 h 22"/>
                <a:gd name="T8" fmla="*/ 0 w 26"/>
                <a:gd name="T9" fmla="*/ 12 h 22"/>
                <a:gd name="T10" fmla="*/ 12 w 26"/>
                <a:gd name="T11" fmla="*/ 21 h 22"/>
              </a:gdLst>
              <a:ahLst/>
              <a:cxnLst>
                <a:cxn ang="0">
                  <a:pos x="T0" y="T1"/>
                </a:cxn>
                <a:cxn ang="0">
                  <a:pos x="T2" y="T3"/>
                </a:cxn>
                <a:cxn ang="0">
                  <a:pos x="T4" y="T5"/>
                </a:cxn>
                <a:cxn ang="0">
                  <a:pos x="T6" y="T7"/>
                </a:cxn>
                <a:cxn ang="0">
                  <a:pos x="T8" y="T9"/>
                </a:cxn>
                <a:cxn ang="0">
                  <a:pos x="T10" y="T11"/>
                </a:cxn>
              </a:cxnLst>
              <a:rect l="0" t="0" r="r" b="b"/>
              <a:pathLst>
                <a:path w="26" h="22">
                  <a:moveTo>
                    <a:pt x="12" y="21"/>
                  </a:moveTo>
                  <a:lnTo>
                    <a:pt x="12" y="21"/>
                  </a:lnTo>
                  <a:cubicBezTo>
                    <a:pt x="21" y="21"/>
                    <a:pt x="25" y="17"/>
                    <a:pt x="25" y="12"/>
                  </a:cubicBezTo>
                  <a:cubicBezTo>
                    <a:pt x="25" y="4"/>
                    <a:pt x="21" y="0"/>
                    <a:pt x="12" y="0"/>
                  </a:cubicBezTo>
                  <a:cubicBezTo>
                    <a:pt x="4" y="0"/>
                    <a:pt x="0" y="4"/>
                    <a:pt x="0" y="12"/>
                  </a:cubicBezTo>
                  <a:cubicBezTo>
                    <a:pt x="0" y="17"/>
                    <a:pt x="4" y="21"/>
                    <a:pt x="12" y="21"/>
                  </a:cubicBezTo>
                </a:path>
              </a:pathLst>
            </a:custGeom>
            <a:solidFill>
              <a:srgbClr val="FFFF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grpSp>
      <p:cxnSp>
        <p:nvCxnSpPr>
          <p:cNvPr id="45" name="Straight Connector 44">
            <a:extLst>
              <a:ext uri="{FF2B5EF4-FFF2-40B4-BE49-F238E27FC236}">
                <a16:creationId xmlns:a16="http://schemas.microsoft.com/office/drawing/2014/main" xmlns="" id="{242CE157-1D48-7D42-9829-B8F060C2BF3A}"/>
              </a:ext>
            </a:extLst>
          </p:cNvPr>
          <p:cNvCxnSpPr>
            <a:cxnSpLocks/>
          </p:cNvCxnSpPr>
          <p:nvPr/>
        </p:nvCxnSpPr>
        <p:spPr>
          <a:xfrm flipV="1">
            <a:off x="7824917" y="1994795"/>
            <a:ext cx="0" cy="1987307"/>
          </a:xfrm>
          <a:prstGeom prst="line">
            <a:avLst/>
          </a:prstGeom>
          <a:ln w="31750" cap="rnd">
            <a:solidFill>
              <a:schemeClr val="accent2"/>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grpSp>
        <p:nvGrpSpPr>
          <p:cNvPr id="111" name="Group 110">
            <a:extLst>
              <a:ext uri="{FF2B5EF4-FFF2-40B4-BE49-F238E27FC236}">
                <a16:creationId xmlns:a16="http://schemas.microsoft.com/office/drawing/2014/main" xmlns="" id="{F3C490E6-2A78-704F-97D1-9528D8925EAE}"/>
              </a:ext>
            </a:extLst>
          </p:cNvPr>
          <p:cNvGrpSpPr/>
          <p:nvPr/>
        </p:nvGrpSpPr>
        <p:grpSpPr>
          <a:xfrm>
            <a:off x="4785750" y="1176904"/>
            <a:ext cx="2352257" cy="903971"/>
            <a:chOff x="4671958" y="1057712"/>
            <a:chExt cx="2352257" cy="903971"/>
          </a:xfrm>
        </p:grpSpPr>
        <p:sp>
          <p:nvSpPr>
            <p:cNvPr id="40" name="TextBox 39">
              <a:extLst>
                <a:ext uri="{FF2B5EF4-FFF2-40B4-BE49-F238E27FC236}">
                  <a16:creationId xmlns:a16="http://schemas.microsoft.com/office/drawing/2014/main" xmlns="" id="{1BB9BFA8-A0E3-BD4B-A051-9C197C44EB76}"/>
                </a:ext>
              </a:extLst>
            </p:cNvPr>
            <p:cNvSpPr txBox="1"/>
            <p:nvPr/>
          </p:nvSpPr>
          <p:spPr>
            <a:xfrm>
              <a:off x="5499413" y="1057712"/>
              <a:ext cx="1524802" cy="390583"/>
            </a:xfrm>
            <a:prstGeom prst="rect">
              <a:avLst/>
            </a:prstGeom>
          </p:spPr>
          <p:txBody>
            <a:bodyPr vert="horz" wrap="square" lIns="91440" tIns="45720" rIns="91440" bIns="45720" rtlCol="0" anchor="ctr">
              <a:noAutofit/>
            </a:bodyPr>
            <a:lstStyle/>
            <a:p>
              <a:pPr>
                <a:defRPr/>
              </a:pPr>
              <a:r>
                <a:rPr lang="en-US" sz="1200" b="1" kern="0" dirty="0">
                  <a:solidFill>
                    <a:srgbClr val="FFC000"/>
                  </a:solidFill>
                </a:rPr>
                <a:t>Lightning Link</a:t>
              </a:r>
            </a:p>
          </p:txBody>
        </p:sp>
        <p:sp>
          <p:nvSpPr>
            <p:cNvPr id="53" name="Freeform 52">
              <a:extLst>
                <a:ext uri="{FF2B5EF4-FFF2-40B4-BE49-F238E27FC236}">
                  <a16:creationId xmlns:a16="http://schemas.microsoft.com/office/drawing/2014/main" xmlns="" id="{2702C968-9399-8E44-9CB6-0623895C3F85}"/>
                </a:ext>
              </a:extLst>
            </p:cNvPr>
            <p:cNvSpPr/>
            <p:nvPr/>
          </p:nvSpPr>
          <p:spPr>
            <a:xfrm>
              <a:off x="4671958" y="1405905"/>
              <a:ext cx="2102206" cy="555778"/>
            </a:xfrm>
            <a:custGeom>
              <a:avLst/>
              <a:gdLst>
                <a:gd name="connsiteX0" fmla="*/ 0 w 1737360"/>
                <a:gd name="connsiteY0" fmla="*/ 0 h 459321"/>
                <a:gd name="connsiteX1" fmla="*/ 1737360 w 1737360"/>
                <a:gd name="connsiteY1" fmla="*/ 0 h 459321"/>
                <a:gd name="connsiteX2" fmla="*/ 1737360 w 1737360"/>
                <a:gd name="connsiteY2" fmla="*/ 45720 h 459321"/>
                <a:gd name="connsiteX3" fmla="*/ 45719 w 1737360"/>
                <a:gd name="connsiteY3" fmla="*/ 45720 h 459321"/>
                <a:gd name="connsiteX4" fmla="*/ 45719 w 1737360"/>
                <a:gd name="connsiteY4" fmla="*/ 459321 h 459321"/>
                <a:gd name="connsiteX5" fmla="*/ 0 w 1737360"/>
                <a:gd name="connsiteY5" fmla="*/ 459321 h 459321"/>
                <a:gd name="connsiteX6" fmla="*/ 0 w 1737360"/>
                <a:gd name="connsiteY6" fmla="*/ 45720 h 459321"/>
                <a:gd name="connsiteX7" fmla="*/ 0 w 1737360"/>
                <a:gd name="connsiteY7" fmla="*/ 2121 h 459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360" h="459321">
                  <a:moveTo>
                    <a:pt x="0" y="0"/>
                  </a:moveTo>
                  <a:lnTo>
                    <a:pt x="1737360" y="0"/>
                  </a:lnTo>
                  <a:lnTo>
                    <a:pt x="1737360" y="45720"/>
                  </a:lnTo>
                  <a:lnTo>
                    <a:pt x="45719" y="45720"/>
                  </a:lnTo>
                  <a:lnTo>
                    <a:pt x="45719" y="459321"/>
                  </a:lnTo>
                  <a:lnTo>
                    <a:pt x="0" y="459321"/>
                  </a:lnTo>
                  <a:lnTo>
                    <a:pt x="0" y="45720"/>
                  </a:lnTo>
                  <a:lnTo>
                    <a:pt x="0" y="2121"/>
                  </a:lnTo>
                  <a:close/>
                </a:path>
              </a:pathLst>
            </a:custGeom>
            <a:solidFill>
              <a:srgbClr val="FFC001"/>
            </a:soli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dirty="0">
                <a:solidFill>
                  <a:schemeClr val="tx1"/>
                </a:solidFill>
              </a:endParaRPr>
            </a:p>
          </p:txBody>
        </p:sp>
      </p:grpSp>
      <p:sp>
        <p:nvSpPr>
          <p:cNvPr id="37" name="Oval 36">
            <a:extLst>
              <a:ext uri="{FF2B5EF4-FFF2-40B4-BE49-F238E27FC236}">
                <a16:creationId xmlns:a16="http://schemas.microsoft.com/office/drawing/2014/main" xmlns="" id="{E2B2BF6E-61A3-9F4A-BFCF-633010FA1680}"/>
              </a:ext>
            </a:extLst>
          </p:cNvPr>
          <p:cNvSpPr>
            <a:spLocks noChangeAspect="1"/>
          </p:cNvSpPr>
          <p:nvPr/>
        </p:nvSpPr>
        <p:spPr>
          <a:xfrm>
            <a:off x="7689199" y="2397226"/>
            <a:ext cx="270861" cy="270861"/>
          </a:xfrm>
          <a:prstGeom prst="ellipse">
            <a:avLst/>
          </a:prstGeom>
          <a:noFill/>
          <a:ln w="50800" cap="rnd">
            <a:solidFill>
              <a:schemeClr val="accent3"/>
            </a:solidFill>
            <a:round/>
            <a:headEnd type="none" w="med" len="med"/>
            <a:tailEnd type="none" w="med" len="med"/>
          </a:ln>
          <a:effectLst/>
        </p:spPr>
        <p:txBody>
          <a:bodyPr wrap="none" lIns="0" tIns="0" rIns="0" bIns="0">
            <a:noAutofit/>
          </a:bodyPr>
          <a:lstStyle/>
          <a:p>
            <a:endParaRPr lang="en-US" kern="0" dirty="0" err="1">
              <a:solidFill>
                <a:srgbClr val="000000"/>
              </a:solidFill>
            </a:endParaRPr>
          </a:p>
        </p:txBody>
      </p:sp>
      <p:grpSp>
        <p:nvGrpSpPr>
          <p:cNvPr id="112" name="Group 111">
            <a:extLst>
              <a:ext uri="{FF2B5EF4-FFF2-40B4-BE49-F238E27FC236}">
                <a16:creationId xmlns:a16="http://schemas.microsoft.com/office/drawing/2014/main" xmlns="" id="{25AB664C-7C1D-4940-ABCA-243B0CD9E852}"/>
              </a:ext>
            </a:extLst>
          </p:cNvPr>
          <p:cNvGrpSpPr/>
          <p:nvPr/>
        </p:nvGrpSpPr>
        <p:grpSpPr>
          <a:xfrm>
            <a:off x="5618406" y="2095210"/>
            <a:ext cx="2038351" cy="437447"/>
            <a:chOff x="5559137" y="1959738"/>
            <a:chExt cx="2038351" cy="437447"/>
          </a:xfrm>
        </p:grpSpPr>
        <p:sp>
          <p:nvSpPr>
            <p:cNvPr id="35" name="TextBox 34">
              <a:extLst>
                <a:ext uri="{FF2B5EF4-FFF2-40B4-BE49-F238E27FC236}">
                  <a16:creationId xmlns:a16="http://schemas.microsoft.com/office/drawing/2014/main" xmlns="" id="{B3478BDE-CF17-F040-96C7-4CF7DEFBADC9}"/>
                </a:ext>
              </a:extLst>
            </p:cNvPr>
            <p:cNvSpPr txBox="1"/>
            <p:nvPr/>
          </p:nvSpPr>
          <p:spPr>
            <a:xfrm>
              <a:off x="5559137" y="1959738"/>
              <a:ext cx="1470752" cy="392529"/>
            </a:xfrm>
            <a:prstGeom prst="rect">
              <a:avLst/>
            </a:prstGeom>
            <a:ln>
              <a:noFill/>
            </a:ln>
          </p:spPr>
          <p:txBody>
            <a:bodyPr vert="horz" wrap="square" lIns="91440" tIns="45720" rIns="91440" bIns="45720" rtlCol="0" anchor="ctr">
              <a:noAutofit/>
            </a:bodyPr>
            <a:lstStyle/>
            <a:p>
              <a:pPr>
                <a:defRPr/>
              </a:pPr>
              <a:r>
                <a:rPr lang="en-US" sz="1200" b="1" kern="0" dirty="0">
                  <a:solidFill>
                    <a:schemeClr val="accent3"/>
                  </a:solidFill>
                </a:rPr>
                <a:t>Sky Gateway</a:t>
              </a:r>
            </a:p>
            <a:p>
              <a:pPr>
                <a:defRPr/>
              </a:pPr>
              <a:r>
                <a:rPr lang="en-US" sz="1050" kern="0" dirty="0">
                  <a:solidFill>
                    <a:schemeClr val="accent3"/>
                  </a:solidFill>
                </a:rPr>
                <a:t>Universal Mode</a:t>
              </a:r>
            </a:p>
          </p:txBody>
        </p:sp>
        <p:sp>
          <p:nvSpPr>
            <p:cNvPr id="38" name="Line 8">
              <a:extLst>
                <a:ext uri="{FF2B5EF4-FFF2-40B4-BE49-F238E27FC236}">
                  <a16:creationId xmlns:a16="http://schemas.microsoft.com/office/drawing/2014/main" xmlns="" id="{09F3CC0C-F883-8441-80BA-A6E01C4D66ED}"/>
                </a:ext>
              </a:extLst>
            </p:cNvPr>
            <p:cNvSpPr>
              <a:spLocks noChangeShapeType="1"/>
            </p:cNvSpPr>
            <p:nvPr/>
          </p:nvSpPr>
          <p:spPr bwMode="gray">
            <a:xfrm rot="5400000" flipH="1">
              <a:off x="6579946" y="1379643"/>
              <a:ext cx="0" cy="2035084"/>
            </a:xfrm>
            <a:prstGeom prst="line">
              <a:avLst/>
            </a:prstGeom>
            <a:noFill/>
            <a:ln w="50800" cap="sq">
              <a:solidFill>
                <a:schemeClr val="accent3"/>
              </a:solidFill>
              <a:miter lim="800000"/>
              <a:headEnd type="none" w="med" len="med"/>
              <a:tailEnd type="none" w="med" len="med"/>
            </a:ln>
            <a:effectLst/>
          </p:spPr>
          <p:txBody>
            <a:bodyPr wrap="none" lIns="0" tIns="0" rIns="0" bIns="0">
              <a:noAutofit/>
            </a:bodyPr>
            <a:lstStyle/>
            <a:p>
              <a:pPr>
                <a:defRPr/>
              </a:pPr>
              <a:endParaRPr lang="en-US" kern="0" dirty="0">
                <a:solidFill>
                  <a:srgbClr val="000000"/>
                </a:solidFill>
              </a:endParaRPr>
            </a:p>
          </p:txBody>
        </p:sp>
      </p:grpSp>
      <p:grpSp>
        <p:nvGrpSpPr>
          <p:cNvPr id="113" name="Group 30">
            <a:extLst>
              <a:ext uri="{FF2B5EF4-FFF2-40B4-BE49-F238E27FC236}">
                <a16:creationId xmlns:a16="http://schemas.microsoft.com/office/drawing/2014/main" xmlns="" id="{17E18766-524B-564A-B754-CEA0E52094E2}"/>
              </a:ext>
            </a:extLst>
          </p:cNvPr>
          <p:cNvGrpSpPr>
            <a:grpSpLocks noChangeAspect="1"/>
          </p:cNvGrpSpPr>
          <p:nvPr/>
        </p:nvGrpSpPr>
        <p:grpSpPr bwMode="auto">
          <a:xfrm>
            <a:off x="4294080" y="4013619"/>
            <a:ext cx="789211" cy="730957"/>
            <a:chOff x="4267" y="2184"/>
            <a:chExt cx="989" cy="916"/>
          </a:xfrm>
        </p:grpSpPr>
        <p:sp>
          <p:nvSpPr>
            <p:cNvPr id="114" name="Freeform 31">
              <a:extLst>
                <a:ext uri="{FF2B5EF4-FFF2-40B4-BE49-F238E27FC236}">
                  <a16:creationId xmlns:a16="http://schemas.microsoft.com/office/drawing/2014/main" xmlns="" id="{BFF092C1-D139-0649-B920-AFF85DF63DBC}"/>
                </a:ext>
              </a:extLst>
            </p:cNvPr>
            <p:cNvSpPr>
              <a:spLocks/>
            </p:cNvSpPr>
            <p:nvPr/>
          </p:nvSpPr>
          <p:spPr bwMode="auto">
            <a:xfrm flipH="1">
              <a:off x="4336" y="2221"/>
              <a:ext cx="437" cy="836"/>
            </a:xfrm>
            <a:custGeom>
              <a:avLst/>
              <a:gdLst>
                <a:gd name="T0" fmla="*/ 223 w 420"/>
                <a:gd name="T1" fmla="*/ 128 h 836"/>
                <a:gd name="T2" fmla="*/ 223 w 420"/>
                <a:gd name="T3" fmla="*/ 0 h 836"/>
                <a:gd name="T4" fmla="*/ 0 w 420"/>
                <a:gd name="T5" fmla="*/ 0 h 836"/>
                <a:gd name="T6" fmla="*/ 0 w 420"/>
                <a:gd name="T7" fmla="*/ 682 h 836"/>
                <a:gd name="T8" fmla="*/ 80 w 420"/>
                <a:gd name="T9" fmla="*/ 682 h 836"/>
                <a:gd name="T10" fmla="*/ 80 w 420"/>
                <a:gd name="T11" fmla="*/ 836 h 836"/>
                <a:gd name="T12" fmla="*/ 170 w 420"/>
                <a:gd name="T13" fmla="*/ 836 h 836"/>
                <a:gd name="T14" fmla="*/ 223 w 420"/>
                <a:gd name="T15" fmla="*/ 836 h 836"/>
                <a:gd name="T16" fmla="*/ 420 w 420"/>
                <a:gd name="T17" fmla="*/ 836 h 836"/>
                <a:gd name="T18" fmla="*/ 420 w 420"/>
                <a:gd name="T19" fmla="*/ 128 h 836"/>
                <a:gd name="T20" fmla="*/ 223 w 420"/>
                <a:gd name="T21" fmla="*/ 128 h 836"/>
                <a:gd name="connsiteX0" fmla="*/ 5310 w 10393"/>
                <a:gd name="connsiteY0" fmla="*/ 1531 h 10000"/>
                <a:gd name="connsiteX1" fmla="*/ 5310 w 10393"/>
                <a:gd name="connsiteY1" fmla="*/ 0 h 10000"/>
                <a:gd name="connsiteX2" fmla="*/ 0 w 10393"/>
                <a:gd name="connsiteY2" fmla="*/ 0 h 10000"/>
                <a:gd name="connsiteX3" fmla="*/ 0 w 10393"/>
                <a:gd name="connsiteY3" fmla="*/ 8158 h 10000"/>
                <a:gd name="connsiteX4" fmla="*/ 1905 w 10393"/>
                <a:gd name="connsiteY4" fmla="*/ 8158 h 10000"/>
                <a:gd name="connsiteX5" fmla="*/ 1905 w 10393"/>
                <a:gd name="connsiteY5" fmla="*/ 10000 h 10000"/>
                <a:gd name="connsiteX6" fmla="*/ 4048 w 10393"/>
                <a:gd name="connsiteY6" fmla="*/ 10000 h 10000"/>
                <a:gd name="connsiteX7" fmla="*/ 5310 w 10393"/>
                <a:gd name="connsiteY7" fmla="*/ 10000 h 10000"/>
                <a:gd name="connsiteX8" fmla="*/ 10000 w 10393"/>
                <a:gd name="connsiteY8" fmla="*/ 10000 h 10000"/>
                <a:gd name="connsiteX9" fmla="*/ 10393 w 10393"/>
                <a:gd name="connsiteY9" fmla="*/ 3408 h 10000"/>
                <a:gd name="connsiteX10" fmla="*/ 5310 w 10393"/>
                <a:gd name="connsiteY10" fmla="*/ 1531 h 10000"/>
                <a:gd name="connsiteX0" fmla="*/ 4917 w 10393"/>
                <a:gd name="connsiteY0" fmla="*/ 3408 h 10000"/>
                <a:gd name="connsiteX1" fmla="*/ 5310 w 10393"/>
                <a:gd name="connsiteY1" fmla="*/ 0 h 10000"/>
                <a:gd name="connsiteX2" fmla="*/ 0 w 10393"/>
                <a:gd name="connsiteY2" fmla="*/ 0 h 10000"/>
                <a:gd name="connsiteX3" fmla="*/ 0 w 10393"/>
                <a:gd name="connsiteY3" fmla="*/ 8158 h 10000"/>
                <a:gd name="connsiteX4" fmla="*/ 1905 w 10393"/>
                <a:gd name="connsiteY4" fmla="*/ 8158 h 10000"/>
                <a:gd name="connsiteX5" fmla="*/ 1905 w 10393"/>
                <a:gd name="connsiteY5" fmla="*/ 10000 h 10000"/>
                <a:gd name="connsiteX6" fmla="*/ 4048 w 10393"/>
                <a:gd name="connsiteY6" fmla="*/ 10000 h 10000"/>
                <a:gd name="connsiteX7" fmla="*/ 5310 w 10393"/>
                <a:gd name="connsiteY7" fmla="*/ 10000 h 10000"/>
                <a:gd name="connsiteX8" fmla="*/ 10000 w 10393"/>
                <a:gd name="connsiteY8" fmla="*/ 10000 h 10000"/>
                <a:gd name="connsiteX9" fmla="*/ 10393 w 10393"/>
                <a:gd name="connsiteY9" fmla="*/ 3408 h 10000"/>
                <a:gd name="connsiteX10" fmla="*/ 4917 w 10393"/>
                <a:gd name="connsiteY10" fmla="*/ 3408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393" h="10000">
                  <a:moveTo>
                    <a:pt x="4917" y="3408"/>
                  </a:moveTo>
                  <a:lnTo>
                    <a:pt x="5310" y="0"/>
                  </a:lnTo>
                  <a:lnTo>
                    <a:pt x="0" y="0"/>
                  </a:lnTo>
                  <a:lnTo>
                    <a:pt x="0" y="8158"/>
                  </a:lnTo>
                  <a:lnTo>
                    <a:pt x="1905" y="8158"/>
                  </a:lnTo>
                  <a:lnTo>
                    <a:pt x="1905" y="10000"/>
                  </a:lnTo>
                  <a:lnTo>
                    <a:pt x="4048" y="10000"/>
                  </a:lnTo>
                  <a:lnTo>
                    <a:pt x="5310" y="10000"/>
                  </a:lnTo>
                  <a:lnTo>
                    <a:pt x="10000" y="10000"/>
                  </a:lnTo>
                  <a:lnTo>
                    <a:pt x="10393" y="3408"/>
                  </a:lnTo>
                  <a:lnTo>
                    <a:pt x="4917" y="340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115" name="Freeform 31">
              <a:extLst>
                <a:ext uri="{FF2B5EF4-FFF2-40B4-BE49-F238E27FC236}">
                  <a16:creationId xmlns:a16="http://schemas.microsoft.com/office/drawing/2014/main" xmlns="" id="{610F4F8C-61CA-0943-B09E-A907EF835A78}"/>
                </a:ext>
              </a:extLst>
            </p:cNvPr>
            <p:cNvSpPr>
              <a:spLocks/>
            </p:cNvSpPr>
            <p:nvPr/>
          </p:nvSpPr>
          <p:spPr bwMode="auto">
            <a:xfrm>
              <a:off x="4772" y="2221"/>
              <a:ext cx="420" cy="836"/>
            </a:xfrm>
            <a:custGeom>
              <a:avLst/>
              <a:gdLst>
                <a:gd name="T0" fmla="*/ 223 w 420"/>
                <a:gd name="T1" fmla="*/ 128 h 836"/>
                <a:gd name="T2" fmla="*/ 223 w 420"/>
                <a:gd name="T3" fmla="*/ 0 h 836"/>
                <a:gd name="T4" fmla="*/ 0 w 420"/>
                <a:gd name="T5" fmla="*/ 0 h 836"/>
                <a:gd name="T6" fmla="*/ 0 w 420"/>
                <a:gd name="T7" fmla="*/ 682 h 836"/>
                <a:gd name="T8" fmla="*/ 80 w 420"/>
                <a:gd name="T9" fmla="*/ 682 h 836"/>
                <a:gd name="T10" fmla="*/ 80 w 420"/>
                <a:gd name="T11" fmla="*/ 836 h 836"/>
                <a:gd name="T12" fmla="*/ 170 w 420"/>
                <a:gd name="T13" fmla="*/ 836 h 836"/>
                <a:gd name="T14" fmla="*/ 223 w 420"/>
                <a:gd name="T15" fmla="*/ 836 h 836"/>
                <a:gd name="T16" fmla="*/ 420 w 420"/>
                <a:gd name="T17" fmla="*/ 836 h 836"/>
                <a:gd name="T18" fmla="*/ 420 w 420"/>
                <a:gd name="T19" fmla="*/ 128 h 836"/>
                <a:gd name="T20" fmla="*/ 223 w 420"/>
                <a:gd name="T21" fmla="*/ 128 h 8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20" h="836">
                  <a:moveTo>
                    <a:pt x="223" y="128"/>
                  </a:moveTo>
                  <a:lnTo>
                    <a:pt x="223" y="0"/>
                  </a:lnTo>
                  <a:lnTo>
                    <a:pt x="0" y="0"/>
                  </a:lnTo>
                  <a:lnTo>
                    <a:pt x="0" y="682"/>
                  </a:lnTo>
                  <a:lnTo>
                    <a:pt x="80" y="682"/>
                  </a:lnTo>
                  <a:lnTo>
                    <a:pt x="80" y="836"/>
                  </a:lnTo>
                  <a:lnTo>
                    <a:pt x="170" y="836"/>
                  </a:lnTo>
                  <a:lnTo>
                    <a:pt x="223" y="836"/>
                  </a:lnTo>
                  <a:lnTo>
                    <a:pt x="420" y="836"/>
                  </a:lnTo>
                  <a:lnTo>
                    <a:pt x="420" y="128"/>
                  </a:lnTo>
                  <a:lnTo>
                    <a:pt x="223" y="128"/>
                  </a:lnTo>
                  <a:close/>
                </a:path>
              </a:pathLst>
            </a:custGeom>
            <a:solidFill>
              <a:schemeClr val="bg1">
                <a:lumMod val="8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116" name="Freeform 32">
              <a:extLst>
                <a:ext uri="{FF2B5EF4-FFF2-40B4-BE49-F238E27FC236}">
                  <a16:creationId xmlns:a16="http://schemas.microsoft.com/office/drawing/2014/main" xmlns="" id="{868F72F3-1A9E-B14F-9A29-EC68065A8F84}"/>
                </a:ext>
              </a:extLst>
            </p:cNvPr>
            <p:cNvSpPr>
              <a:spLocks noEditPoints="1"/>
            </p:cNvSpPr>
            <p:nvPr/>
          </p:nvSpPr>
          <p:spPr bwMode="auto">
            <a:xfrm>
              <a:off x="4299" y="2477"/>
              <a:ext cx="287" cy="623"/>
            </a:xfrm>
            <a:custGeom>
              <a:avLst/>
              <a:gdLst>
                <a:gd name="T0" fmla="*/ 287 w 287"/>
                <a:gd name="T1" fmla="*/ 623 h 623"/>
                <a:gd name="T2" fmla="*/ 0 w 287"/>
                <a:gd name="T3" fmla="*/ 623 h 623"/>
                <a:gd name="T4" fmla="*/ 0 w 287"/>
                <a:gd name="T5" fmla="*/ 0 h 623"/>
                <a:gd name="T6" fmla="*/ 287 w 287"/>
                <a:gd name="T7" fmla="*/ 0 h 623"/>
                <a:gd name="T8" fmla="*/ 287 w 287"/>
                <a:gd name="T9" fmla="*/ 623 h 623"/>
                <a:gd name="T10" fmla="*/ 48 w 287"/>
                <a:gd name="T11" fmla="*/ 575 h 623"/>
                <a:gd name="T12" fmla="*/ 239 w 287"/>
                <a:gd name="T13" fmla="*/ 575 h 623"/>
                <a:gd name="T14" fmla="*/ 239 w 287"/>
                <a:gd name="T15" fmla="*/ 43 h 623"/>
                <a:gd name="T16" fmla="*/ 48 w 287"/>
                <a:gd name="T17" fmla="*/ 43 h 623"/>
                <a:gd name="T18" fmla="*/ 48 w 287"/>
                <a:gd name="T19" fmla="*/ 575 h 6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7" h="623">
                  <a:moveTo>
                    <a:pt x="287" y="623"/>
                  </a:moveTo>
                  <a:lnTo>
                    <a:pt x="0" y="623"/>
                  </a:lnTo>
                  <a:lnTo>
                    <a:pt x="0" y="0"/>
                  </a:lnTo>
                  <a:lnTo>
                    <a:pt x="287" y="0"/>
                  </a:lnTo>
                  <a:lnTo>
                    <a:pt x="287" y="623"/>
                  </a:lnTo>
                  <a:close/>
                  <a:moveTo>
                    <a:pt x="48" y="575"/>
                  </a:moveTo>
                  <a:lnTo>
                    <a:pt x="239" y="575"/>
                  </a:lnTo>
                  <a:lnTo>
                    <a:pt x="239" y="43"/>
                  </a:lnTo>
                  <a:lnTo>
                    <a:pt x="48" y="43"/>
                  </a:lnTo>
                  <a:lnTo>
                    <a:pt x="48" y="575"/>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117" name="Freeform 33">
              <a:extLst>
                <a:ext uri="{FF2B5EF4-FFF2-40B4-BE49-F238E27FC236}">
                  <a16:creationId xmlns:a16="http://schemas.microsoft.com/office/drawing/2014/main" xmlns="" id="{2CD896E2-34FD-8B4F-8018-AD203F8EAB9A}"/>
                </a:ext>
              </a:extLst>
            </p:cNvPr>
            <p:cNvSpPr>
              <a:spLocks noEditPoints="1"/>
            </p:cNvSpPr>
            <p:nvPr/>
          </p:nvSpPr>
          <p:spPr bwMode="auto">
            <a:xfrm>
              <a:off x="4538" y="2184"/>
              <a:ext cx="473" cy="911"/>
            </a:xfrm>
            <a:custGeom>
              <a:avLst/>
              <a:gdLst>
                <a:gd name="T0" fmla="*/ 473 w 473"/>
                <a:gd name="T1" fmla="*/ 911 h 911"/>
                <a:gd name="T2" fmla="*/ 0 w 473"/>
                <a:gd name="T3" fmla="*/ 911 h 911"/>
                <a:gd name="T4" fmla="*/ 0 w 473"/>
                <a:gd name="T5" fmla="*/ 0 h 911"/>
                <a:gd name="T6" fmla="*/ 473 w 473"/>
                <a:gd name="T7" fmla="*/ 0 h 911"/>
                <a:gd name="T8" fmla="*/ 473 w 473"/>
                <a:gd name="T9" fmla="*/ 911 h 911"/>
                <a:gd name="T10" fmla="*/ 48 w 473"/>
                <a:gd name="T11" fmla="*/ 868 h 911"/>
                <a:gd name="T12" fmla="*/ 431 w 473"/>
                <a:gd name="T13" fmla="*/ 868 h 911"/>
                <a:gd name="T14" fmla="*/ 431 w 473"/>
                <a:gd name="T15" fmla="*/ 43 h 911"/>
                <a:gd name="T16" fmla="*/ 48 w 473"/>
                <a:gd name="T17" fmla="*/ 43 h 911"/>
                <a:gd name="T18" fmla="*/ 48 w 473"/>
                <a:gd name="T19" fmla="*/ 868 h 9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3" h="911">
                  <a:moveTo>
                    <a:pt x="473" y="911"/>
                  </a:moveTo>
                  <a:lnTo>
                    <a:pt x="0" y="911"/>
                  </a:lnTo>
                  <a:lnTo>
                    <a:pt x="0" y="0"/>
                  </a:lnTo>
                  <a:lnTo>
                    <a:pt x="473" y="0"/>
                  </a:lnTo>
                  <a:lnTo>
                    <a:pt x="473" y="911"/>
                  </a:lnTo>
                  <a:close/>
                  <a:moveTo>
                    <a:pt x="48" y="868"/>
                  </a:moveTo>
                  <a:lnTo>
                    <a:pt x="431" y="868"/>
                  </a:lnTo>
                  <a:lnTo>
                    <a:pt x="431" y="43"/>
                  </a:lnTo>
                  <a:lnTo>
                    <a:pt x="48" y="43"/>
                  </a:lnTo>
                  <a:lnTo>
                    <a:pt x="48" y="868"/>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118" name="Freeform 34">
              <a:extLst>
                <a:ext uri="{FF2B5EF4-FFF2-40B4-BE49-F238E27FC236}">
                  <a16:creationId xmlns:a16="http://schemas.microsoft.com/office/drawing/2014/main" xmlns="" id="{EADE0DB3-036C-CB43-BA7E-AFF757671F94}"/>
                </a:ext>
              </a:extLst>
            </p:cNvPr>
            <p:cNvSpPr>
              <a:spLocks noEditPoints="1"/>
            </p:cNvSpPr>
            <p:nvPr/>
          </p:nvSpPr>
          <p:spPr bwMode="auto">
            <a:xfrm>
              <a:off x="4411" y="2312"/>
              <a:ext cx="717" cy="490"/>
            </a:xfrm>
            <a:custGeom>
              <a:avLst/>
              <a:gdLst>
                <a:gd name="T0" fmla="*/ 0 w 717"/>
                <a:gd name="T1" fmla="*/ 490 h 490"/>
                <a:gd name="T2" fmla="*/ 74 w 717"/>
                <a:gd name="T3" fmla="*/ 410 h 490"/>
                <a:gd name="T4" fmla="*/ 74 w 717"/>
                <a:gd name="T5" fmla="*/ 271 h 490"/>
                <a:gd name="T6" fmla="*/ 0 w 717"/>
                <a:gd name="T7" fmla="*/ 351 h 490"/>
                <a:gd name="T8" fmla="*/ 74 w 717"/>
                <a:gd name="T9" fmla="*/ 271 h 490"/>
                <a:gd name="T10" fmla="*/ 643 w 717"/>
                <a:gd name="T11" fmla="*/ 410 h 490"/>
                <a:gd name="T12" fmla="*/ 717 w 717"/>
                <a:gd name="T13" fmla="*/ 490 h 490"/>
                <a:gd name="T14" fmla="*/ 717 w 717"/>
                <a:gd name="T15" fmla="*/ 271 h 490"/>
                <a:gd name="T16" fmla="*/ 643 w 717"/>
                <a:gd name="T17" fmla="*/ 351 h 490"/>
                <a:gd name="T18" fmla="*/ 717 w 717"/>
                <a:gd name="T19" fmla="*/ 271 h 490"/>
                <a:gd name="T20" fmla="*/ 643 w 717"/>
                <a:gd name="T21" fmla="*/ 138 h 490"/>
                <a:gd name="T22" fmla="*/ 717 w 717"/>
                <a:gd name="T23" fmla="*/ 213 h 490"/>
                <a:gd name="T24" fmla="*/ 335 w 717"/>
                <a:gd name="T25" fmla="*/ 410 h 490"/>
                <a:gd name="T26" fmla="*/ 260 w 717"/>
                <a:gd name="T27" fmla="*/ 490 h 490"/>
                <a:gd name="T28" fmla="*/ 335 w 717"/>
                <a:gd name="T29" fmla="*/ 410 h 490"/>
                <a:gd name="T30" fmla="*/ 260 w 717"/>
                <a:gd name="T31" fmla="*/ 271 h 490"/>
                <a:gd name="T32" fmla="*/ 335 w 717"/>
                <a:gd name="T33" fmla="*/ 351 h 490"/>
                <a:gd name="T34" fmla="*/ 335 w 717"/>
                <a:gd name="T35" fmla="*/ 138 h 490"/>
                <a:gd name="T36" fmla="*/ 260 w 717"/>
                <a:gd name="T37" fmla="*/ 213 h 490"/>
                <a:gd name="T38" fmla="*/ 335 w 717"/>
                <a:gd name="T39" fmla="*/ 138 h 490"/>
                <a:gd name="T40" fmla="*/ 260 w 717"/>
                <a:gd name="T41" fmla="*/ 0 h 490"/>
                <a:gd name="T42" fmla="*/ 335 w 717"/>
                <a:gd name="T43" fmla="*/ 74 h 490"/>
                <a:gd name="T44" fmla="*/ 473 w 717"/>
                <a:gd name="T45" fmla="*/ 410 h 490"/>
                <a:gd name="T46" fmla="*/ 398 w 717"/>
                <a:gd name="T47" fmla="*/ 484 h 490"/>
                <a:gd name="T48" fmla="*/ 473 w 717"/>
                <a:gd name="T49" fmla="*/ 410 h 490"/>
                <a:gd name="T50" fmla="*/ 398 w 717"/>
                <a:gd name="T51" fmla="*/ 271 h 490"/>
                <a:gd name="T52" fmla="*/ 473 w 717"/>
                <a:gd name="T53" fmla="*/ 351 h 490"/>
                <a:gd name="T54" fmla="*/ 473 w 717"/>
                <a:gd name="T55" fmla="*/ 138 h 490"/>
                <a:gd name="T56" fmla="*/ 398 w 717"/>
                <a:gd name="T57" fmla="*/ 213 h 490"/>
                <a:gd name="T58" fmla="*/ 473 w 717"/>
                <a:gd name="T59" fmla="*/ 138 h 490"/>
                <a:gd name="T60" fmla="*/ 398 w 717"/>
                <a:gd name="T61" fmla="*/ 0 h 490"/>
                <a:gd name="T62" fmla="*/ 473 w 717"/>
                <a:gd name="T63" fmla="*/ 74 h 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17" h="490">
                  <a:moveTo>
                    <a:pt x="74" y="490"/>
                  </a:moveTo>
                  <a:lnTo>
                    <a:pt x="0" y="490"/>
                  </a:lnTo>
                  <a:lnTo>
                    <a:pt x="0" y="410"/>
                  </a:lnTo>
                  <a:lnTo>
                    <a:pt x="74" y="410"/>
                  </a:lnTo>
                  <a:lnTo>
                    <a:pt x="74" y="490"/>
                  </a:lnTo>
                  <a:close/>
                  <a:moveTo>
                    <a:pt x="74" y="271"/>
                  </a:moveTo>
                  <a:lnTo>
                    <a:pt x="0" y="271"/>
                  </a:lnTo>
                  <a:lnTo>
                    <a:pt x="0" y="351"/>
                  </a:lnTo>
                  <a:lnTo>
                    <a:pt x="74" y="351"/>
                  </a:lnTo>
                  <a:lnTo>
                    <a:pt x="74" y="271"/>
                  </a:lnTo>
                  <a:close/>
                  <a:moveTo>
                    <a:pt x="717" y="410"/>
                  </a:moveTo>
                  <a:lnTo>
                    <a:pt x="643" y="410"/>
                  </a:lnTo>
                  <a:lnTo>
                    <a:pt x="643" y="490"/>
                  </a:lnTo>
                  <a:lnTo>
                    <a:pt x="717" y="490"/>
                  </a:lnTo>
                  <a:lnTo>
                    <a:pt x="717" y="410"/>
                  </a:lnTo>
                  <a:close/>
                  <a:moveTo>
                    <a:pt x="717" y="271"/>
                  </a:moveTo>
                  <a:lnTo>
                    <a:pt x="643" y="271"/>
                  </a:lnTo>
                  <a:lnTo>
                    <a:pt x="643" y="351"/>
                  </a:lnTo>
                  <a:lnTo>
                    <a:pt x="717" y="351"/>
                  </a:lnTo>
                  <a:lnTo>
                    <a:pt x="717" y="271"/>
                  </a:lnTo>
                  <a:close/>
                  <a:moveTo>
                    <a:pt x="717" y="138"/>
                  </a:moveTo>
                  <a:lnTo>
                    <a:pt x="643" y="138"/>
                  </a:lnTo>
                  <a:lnTo>
                    <a:pt x="643" y="213"/>
                  </a:lnTo>
                  <a:lnTo>
                    <a:pt x="717" y="213"/>
                  </a:lnTo>
                  <a:lnTo>
                    <a:pt x="717" y="138"/>
                  </a:lnTo>
                  <a:close/>
                  <a:moveTo>
                    <a:pt x="335" y="410"/>
                  </a:moveTo>
                  <a:lnTo>
                    <a:pt x="260" y="410"/>
                  </a:lnTo>
                  <a:lnTo>
                    <a:pt x="260" y="490"/>
                  </a:lnTo>
                  <a:lnTo>
                    <a:pt x="335" y="490"/>
                  </a:lnTo>
                  <a:lnTo>
                    <a:pt x="335" y="410"/>
                  </a:lnTo>
                  <a:close/>
                  <a:moveTo>
                    <a:pt x="335" y="271"/>
                  </a:moveTo>
                  <a:lnTo>
                    <a:pt x="260" y="271"/>
                  </a:lnTo>
                  <a:lnTo>
                    <a:pt x="260" y="351"/>
                  </a:lnTo>
                  <a:lnTo>
                    <a:pt x="335" y="351"/>
                  </a:lnTo>
                  <a:lnTo>
                    <a:pt x="335" y="271"/>
                  </a:lnTo>
                  <a:close/>
                  <a:moveTo>
                    <a:pt x="335" y="138"/>
                  </a:moveTo>
                  <a:lnTo>
                    <a:pt x="260" y="138"/>
                  </a:lnTo>
                  <a:lnTo>
                    <a:pt x="260" y="213"/>
                  </a:lnTo>
                  <a:lnTo>
                    <a:pt x="335" y="213"/>
                  </a:lnTo>
                  <a:lnTo>
                    <a:pt x="335" y="138"/>
                  </a:lnTo>
                  <a:close/>
                  <a:moveTo>
                    <a:pt x="335" y="0"/>
                  </a:moveTo>
                  <a:lnTo>
                    <a:pt x="260" y="0"/>
                  </a:lnTo>
                  <a:lnTo>
                    <a:pt x="260" y="74"/>
                  </a:lnTo>
                  <a:lnTo>
                    <a:pt x="335" y="74"/>
                  </a:lnTo>
                  <a:lnTo>
                    <a:pt x="335" y="0"/>
                  </a:lnTo>
                  <a:close/>
                  <a:moveTo>
                    <a:pt x="473" y="410"/>
                  </a:moveTo>
                  <a:lnTo>
                    <a:pt x="398" y="410"/>
                  </a:lnTo>
                  <a:lnTo>
                    <a:pt x="398" y="484"/>
                  </a:lnTo>
                  <a:lnTo>
                    <a:pt x="473" y="484"/>
                  </a:lnTo>
                  <a:lnTo>
                    <a:pt x="473" y="410"/>
                  </a:lnTo>
                  <a:close/>
                  <a:moveTo>
                    <a:pt x="473" y="271"/>
                  </a:moveTo>
                  <a:lnTo>
                    <a:pt x="398" y="271"/>
                  </a:lnTo>
                  <a:lnTo>
                    <a:pt x="398" y="351"/>
                  </a:lnTo>
                  <a:lnTo>
                    <a:pt x="473" y="351"/>
                  </a:lnTo>
                  <a:lnTo>
                    <a:pt x="473" y="271"/>
                  </a:lnTo>
                  <a:close/>
                  <a:moveTo>
                    <a:pt x="473" y="138"/>
                  </a:moveTo>
                  <a:lnTo>
                    <a:pt x="398" y="138"/>
                  </a:lnTo>
                  <a:lnTo>
                    <a:pt x="398" y="213"/>
                  </a:lnTo>
                  <a:lnTo>
                    <a:pt x="473" y="213"/>
                  </a:lnTo>
                  <a:lnTo>
                    <a:pt x="473" y="138"/>
                  </a:lnTo>
                  <a:close/>
                  <a:moveTo>
                    <a:pt x="473" y="0"/>
                  </a:moveTo>
                  <a:lnTo>
                    <a:pt x="398" y="0"/>
                  </a:lnTo>
                  <a:lnTo>
                    <a:pt x="398" y="74"/>
                  </a:lnTo>
                  <a:lnTo>
                    <a:pt x="473" y="74"/>
                  </a:lnTo>
                  <a:lnTo>
                    <a:pt x="473"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119" name="Freeform 35">
              <a:extLst>
                <a:ext uri="{FF2B5EF4-FFF2-40B4-BE49-F238E27FC236}">
                  <a16:creationId xmlns:a16="http://schemas.microsoft.com/office/drawing/2014/main" xmlns="" id="{A6EF01A8-549E-2748-A3FA-E56578295AF9}"/>
                </a:ext>
              </a:extLst>
            </p:cNvPr>
            <p:cNvSpPr>
              <a:spLocks noEditPoints="1"/>
            </p:cNvSpPr>
            <p:nvPr/>
          </p:nvSpPr>
          <p:spPr bwMode="auto">
            <a:xfrm>
              <a:off x="4267" y="2322"/>
              <a:ext cx="989" cy="778"/>
            </a:xfrm>
            <a:custGeom>
              <a:avLst/>
              <a:gdLst>
                <a:gd name="T0" fmla="*/ 957 w 989"/>
                <a:gd name="T1" fmla="*/ 730 h 778"/>
                <a:gd name="T2" fmla="*/ 957 w 989"/>
                <a:gd name="T3" fmla="*/ 0 h 778"/>
                <a:gd name="T4" fmla="*/ 702 w 989"/>
                <a:gd name="T5" fmla="*/ 0 h 778"/>
                <a:gd name="T6" fmla="*/ 702 w 989"/>
                <a:gd name="T7" fmla="*/ 730 h 778"/>
                <a:gd name="T8" fmla="*/ 617 w 989"/>
                <a:gd name="T9" fmla="*/ 730 h 778"/>
                <a:gd name="T10" fmla="*/ 617 w 989"/>
                <a:gd name="T11" fmla="*/ 554 h 778"/>
                <a:gd name="T12" fmla="*/ 404 w 989"/>
                <a:gd name="T13" fmla="*/ 554 h 778"/>
                <a:gd name="T14" fmla="*/ 404 w 989"/>
                <a:gd name="T15" fmla="*/ 730 h 778"/>
                <a:gd name="T16" fmla="*/ 0 w 989"/>
                <a:gd name="T17" fmla="*/ 730 h 778"/>
                <a:gd name="T18" fmla="*/ 0 w 989"/>
                <a:gd name="T19" fmla="*/ 778 h 778"/>
                <a:gd name="T20" fmla="*/ 989 w 989"/>
                <a:gd name="T21" fmla="*/ 778 h 778"/>
                <a:gd name="T22" fmla="*/ 989 w 989"/>
                <a:gd name="T23" fmla="*/ 730 h 778"/>
                <a:gd name="T24" fmla="*/ 957 w 989"/>
                <a:gd name="T25" fmla="*/ 730 h 778"/>
                <a:gd name="T26" fmla="*/ 744 w 989"/>
                <a:gd name="T27" fmla="*/ 48 h 778"/>
                <a:gd name="T28" fmla="*/ 909 w 989"/>
                <a:gd name="T29" fmla="*/ 48 h 778"/>
                <a:gd name="T30" fmla="*/ 909 w 989"/>
                <a:gd name="T31" fmla="*/ 730 h 778"/>
                <a:gd name="T32" fmla="*/ 744 w 989"/>
                <a:gd name="T33" fmla="*/ 730 h 778"/>
                <a:gd name="T34" fmla="*/ 744 w 989"/>
                <a:gd name="T35" fmla="*/ 48 h 778"/>
                <a:gd name="T36" fmla="*/ 447 w 989"/>
                <a:gd name="T37" fmla="*/ 597 h 778"/>
                <a:gd name="T38" fmla="*/ 574 w 989"/>
                <a:gd name="T39" fmla="*/ 597 h 778"/>
                <a:gd name="T40" fmla="*/ 574 w 989"/>
                <a:gd name="T41" fmla="*/ 730 h 778"/>
                <a:gd name="T42" fmla="*/ 447 w 989"/>
                <a:gd name="T43" fmla="*/ 730 h 778"/>
                <a:gd name="T44" fmla="*/ 447 w 989"/>
                <a:gd name="T45" fmla="*/ 597 h 7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89" h="778">
                  <a:moveTo>
                    <a:pt x="957" y="730"/>
                  </a:moveTo>
                  <a:lnTo>
                    <a:pt x="957" y="0"/>
                  </a:lnTo>
                  <a:lnTo>
                    <a:pt x="702" y="0"/>
                  </a:lnTo>
                  <a:lnTo>
                    <a:pt x="702" y="730"/>
                  </a:lnTo>
                  <a:lnTo>
                    <a:pt x="617" y="730"/>
                  </a:lnTo>
                  <a:lnTo>
                    <a:pt x="617" y="554"/>
                  </a:lnTo>
                  <a:lnTo>
                    <a:pt x="404" y="554"/>
                  </a:lnTo>
                  <a:lnTo>
                    <a:pt x="404" y="730"/>
                  </a:lnTo>
                  <a:lnTo>
                    <a:pt x="0" y="730"/>
                  </a:lnTo>
                  <a:lnTo>
                    <a:pt x="0" y="778"/>
                  </a:lnTo>
                  <a:lnTo>
                    <a:pt x="989" y="778"/>
                  </a:lnTo>
                  <a:lnTo>
                    <a:pt x="989" y="730"/>
                  </a:lnTo>
                  <a:lnTo>
                    <a:pt x="957" y="730"/>
                  </a:lnTo>
                  <a:close/>
                  <a:moveTo>
                    <a:pt x="744" y="48"/>
                  </a:moveTo>
                  <a:lnTo>
                    <a:pt x="909" y="48"/>
                  </a:lnTo>
                  <a:lnTo>
                    <a:pt x="909" y="730"/>
                  </a:lnTo>
                  <a:lnTo>
                    <a:pt x="744" y="730"/>
                  </a:lnTo>
                  <a:lnTo>
                    <a:pt x="744" y="48"/>
                  </a:lnTo>
                  <a:close/>
                  <a:moveTo>
                    <a:pt x="447" y="597"/>
                  </a:moveTo>
                  <a:lnTo>
                    <a:pt x="574" y="597"/>
                  </a:lnTo>
                  <a:lnTo>
                    <a:pt x="574" y="730"/>
                  </a:lnTo>
                  <a:lnTo>
                    <a:pt x="447" y="730"/>
                  </a:lnTo>
                  <a:lnTo>
                    <a:pt x="447" y="597"/>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grpSp>
      <p:sp>
        <p:nvSpPr>
          <p:cNvPr id="126" name="Oval 125">
            <a:extLst>
              <a:ext uri="{FF2B5EF4-FFF2-40B4-BE49-F238E27FC236}">
                <a16:creationId xmlns:a16="http://schemas.microsoft.com/office/drawing/2014/main" xmlns="" id="{13052667-64DB-364E-B723-BE7B28968A25}"/>
              </a:ext>
            </a:extLst>
          </p:cNvPr>
          <p:cNvSpPr>
            <a:spLocks noChangeAspect="1"/>
          </p:cNvSpPr>
          <p:nvPr/>
        </p:nvSpPr>
        <p:spPr>
          <a:xfrm>
            <a:off x="7696023" y="3145003"/>
            <a:ext cx="270861" cy="270861"/>
          </a:xfrm>
          <a:prstGeom prst="ellipse">
            <a:avLst/>
          </a:prstGeom>
          <a:noFill/>
          <a:ln w="50800" cap="rnd">
            <a:solidFill>
              <a:schemeClr val="accent5"/>
            </a:solidFill>
            <a:round/>
            <a:headEnd type="none" w="med" len="med"/>
            <a:tailEnd type="none" w="med" len="med"/>
          </a:ln>
          <a:effectLst/>
        </p:spPr>
        <p:txBody>
          <a:bodyPr wrap="none" lIns="0" tIns="0" rIns="0" bIns="0">
            <a:noAutofit/>
          </a:bodyPr>
          <a:lstStyle/>
          <a:p>
            <a:endParaRPr lang="en-US" kern="0" dirty="0" err="1">
              <a:solidFill>
                <a:srgbClr val="000000"/>
              </a:solidFill>
            </a:endParaRPr>
          </a:p>
        </p:txBody>
      </p:sp>
      <p:grpSp>
        <p:nvGrpSpPr>
          <p:cNvPr id="133" name="Group 132">
            <a:extLst>
              <a:ext uri="{FF2B5EF4-FFF2-40B4-BE49-F238E27FC236}">
                <a16:creationId xmlns:a16="http://schemas.microsoft.com/office/drawing/2014/main" xmlns="" id="{9212F4F3-79C4-C442-B0E8-88A5DD7666CE}"/>
              </a:ext>
            </a:extLst>
          </p:cNvPr>
          <p:cNvGrpSpPr/>
          <p:nvPr/>
        </p:nvGrpSpPr>
        <p:grpSpPr>
          <a:xfrm>
            <a:off x="5613205" y="2851454"/>
            <a:ext cx="2040483" cy="428980"/>
            <a:chOff x="5276682" y="1968205"/>
            <a:chExt cx="2040483" cy="428980"/>
          </a:xfrm>
        </p:grpSpPr>
        <p:sp>
          <p:nvSpPr>
            <p:cNvPr id="134" name="TextBox 133">
              <a:extLst>
                <a:ext uri="{FF2B5EF4-FFF2-40B4-BE49-F238E27FC236}">
                  <a16:creationId xmlns:a16="http://schemas.microsoft.com/office/drawing/2014/main" xmlns="" id="{007C57C5-AC47-A947-BBB9-7A9F75A70358}"/>
                </a:ext>
              </a:extLst>
            </p:cNvPr>
            <p:cNvSpPr txBox="1"/>
            <p:nvPr/>
          </p:nvSpPr>
          <p:spPr>
            <a:xfrm>
              <a:off x="5276682" y="1968205"/>
              <a:ext cx="1441225" cy="392529"/>
            </a:xfrm>
            <a:prstGeom prst="rect">
              <a:avLst/>
            </a:prstGeom>
            <a:ln>
              <a:noFill/>
            </a:ln>
          </p:spPr>
          <p:txBody>
            <a:bodyPr vert="horz" wrap="square" lIns="91440" tIns="45720" rIns="91440" bIns="45720" rtlCol="0" anchor="ctr">
              <a:noAutofit/>
            </a:bodyPr>
            <a:lstStyle/>
            <a:p>
              <a:pPr>
                <a:defRPr/>
              </a:pPr>
              <a:r>
                <a:rPr lang="en-US" sz="1200" b="1" kern="0" dirty="0">
                  <a:solidFill>
                    <a:schemeClr val="accent5"/>
                  </a:solidFill>
                </a:rPr>
                <a:t>Sky Gateway</a:t>
              </a:r>
            </a:p>
            <a:p>
              <a:pPr>
                <a:defRPr/>
              </a:pPr>
              <a:r>
                <a:rPr lang="en-US" sz="1050" kern="0" dirty="0">
                  <a:solidFill>
                    <a:schemeClr val="accent5"/>
                  </a:solidFill>
                </a:rPr>
                <a:t>Email Mode</a:t>
              </a:r>
            </a:p>
          </p:txBody>
        </p:sp>
        <p:sp>
          <p:nvSpPr>
            <p:cNvPr id="135" name="Line 8">
              <a:extLst>
                <a:ext uri="{FF2B5EF4-FFF2-40B4-BE49-F238E27FC236}">
                  <a16:creationId xmlns:a16="http://schemas.microsoft.com/office/drawing/2014/main" xmlns="" id="{85432572-89E4-594B-8197-8D0C8098F0E5}"/>
                </a:ext>
              </a:extLst>
            </p:cNvPr>
            <p:cNvSpPr>
              <a:spLocks noChangeShapeType="1"/>
            </p:cNvSpPr>
            <p:nvPr/>
          </p:nvSpPr>
          <p:spPr bwMode="gray">
            <a:xfrm rot="5400000" flipH="1">
              <a:off x="6303336" y="1383356"/>
              <a:ext cx="0" cy="2027658"/>
            </a:xfrm>
            <a:prstGeom prst="line">
              <a:avLst/>
            </a:prstGeom>
            <a:noFill/>
            <a:ln w="50800" cap="sq">
              <a:solidFill>
                <a:schemeClr val="accent5"/>
              </a:solidFill>
              <a:miter lim="800000"/>
              <a:headEnd type="none" w="med" len="med"/>
              <a:tailEnd type="none" w="med" len="med"/>
            </a:ln>
            <a:effectLst/>
          </p:spPr>
          <p:txBody>
            <a:bodyPr wrap="none" lIns="0" tIns="0" rIns="0" bIns="0">
              <a:noAutofit/>
            </a:bodyPr>
            <a:lstStyle/>
            <a:p>
              <a:pPr>
                <a:defRPr/>
              </a:pPr>
              <a:endParaRPr lang="en-US" kern="0" dirty="0">
                <a:solidFill>
                  <a:srgbClr val="000000"/>
                </a:solidFill>
              </a:endParaRPr>
            </a:p>
          </p:txBody>
        </p:sp>
      </p:grpSp>
      <p:sp>
        <p:nvSpPr>
          <p:cNvPr id="139" name="Line 8">
            <a:extLst>
              <a:ext uri="{FF2B5EF4-FFF2-40B4-BE49-F238E27FC236}">
                <a16:creationId xmlns:a16="http://schemas.microsoft.com/office/drawing/2014/main" xmlns="" id="{9ECA64D5-EF45-E64F-8B75-679BF2F994F0}"/>
              </a:ext>
            </a:extLst>
          </p:cNvPr>
          <p:cNvSpPr>
            <a:spLocks noChangeShapeType="1"/>
          </p:cNvSpPr>
          <p:nvPr/>
        </p:nvSpPr>
        <p:spPr bwMode="gray">
          <a:xfrm rot="5400000">
            <a:off x="4460935" y="3705371"/>
            <a:ext cx="478374" cy="0"/>
          </a:xfrm>
          <a:prstGeom prst="line">
            <a:avLst/>
          </a:prstGeom>
          <a:noFill/>
          <a:ln w="50800" cap="sq">
            <a:solidFill>
              <a:schemeClr val="accent4"/>
            </a:solidFill>
            <a:miter lim="800000"/>
            <a:headEnd type="none" w="med" len="med"/>
            <a:tailEnd type="none" w="med" len="med"/>
          </a:ln>
          <a:effectLst/>
        </p:spPr>
        <p:txBody>
          <a:bodyPr wrap="none" lIns="0" tIns="0" rIns="0" bIns="0">
            <a:noAutofit/>
          </a:bodyPr>
          <a:lstStyle/>
          <a:p>
            <a:pPr>
              <a:defRPr/>
            </a:pPr>
            <a:endParaRPr lang="en-US" kern="0" dirty="0">
              <a:solidFill>
                <a:srgbClr val="000000"/>
              </a:solidFill>
            </a:endParaRPr>
          </a:p>
        </p:txBody>
      </p:sp>
      <p:sp>
        <p:nvSpPr>
          <p:cNvPr id="140" name="TextBox 139">
            <a:extLst>
              <a:ext uri="{FF2B5EF4-FFF2-40B4-BE49-F238E27FC236}">
                <a16:creationId xmlns:a16="http://schemas.microsoft.com/office/drawing/2014/main" xmlns="" id="{A565C5B2-3150-894B-A013-11C8212A4E87}"/>
              </a:ext>
            </a:extLst>
          </p:cNvPr>
          <p:cNvSpPr txBox="1"/>
          <p:nvPr/>
        </p:nvSpPr>
        <p:spPr>
          <a:xfrm>
            <a:off x="5630140" y="3568092"/>
            <a:ext cx="1160128" cy="257829"/>
          </a:xfrm>
          <a:prstGeom prst="rect">
            <a:avLst/>
          </a:prstGeom>
        </p:spPr>
        <p:txBody>
          <a:bodyPr vert="horz" wrap="square" lIns="68580" tIns="34290" rIns="68580" bIns="34290" rtlCol="0" anchor="ctr">
            <a:noAutofit/>
          </a:bodyPr>
          <a:lstStyle/>
          <a:p>
            <a:pPr>
              <a:defRPr/>
            </a:pPr>
            <a:r>
              <a:rPr lang="en-US" sz="1200" b="1" kern="0" dirty="0">
                <a:solidFill>
                  <a:schemeClr val="accent4"/>
                </a:solidFill>
              </a:rPr>
              <a:t>Ground Link</a:t>
            </a:r>
          </a:p>
        </p:txBody>
      </p:sp>
      <p:grpSp>
        <p:nvGrpSpPr>
          <p:cNvPr id="31" name="Group 30">
            <a:extLst>
              <a:ext uri="{FF2B5EF4-FFF2-40B4-BE49-F238E27FC236}">
                <a16:creationId xmlns:a16="http://schemas.microsoft.com/office/drawing/2014/main" xmlns="" id="{4152BA01-D2CC-C042-951B-44876F847C40}"/>
              </a:ext>
            </a:extLst>
          </p:cNvPr>
          <p:cNvGrpSpPr/>
          <p:nvPr/>
        </p:nvGrpSpPr>
        <p:grpSpPr>
          <a:xfrm>
            <a:off x="4530026" y="678152"/>
            <a:ext cx="3110388" cy="1402639"/>
            <a:chOff x="4416234" y="558960"/>
            <a:chExt cx="3110388" cy="1402639"/>
          </a:xfrm>
        </p:grpSpPr>
        <p:sp>
          <p:nvSpPr>
            <p:cNvPr id="138" name="Freeform 137">
              <a:extLst>
                <a:ext uri="{FF2B5EF4-FFF2-40B4-BE49-F238E27FC236}">
                  <a16:creationId xmlns:a16="http://schemas.microsoft.com/office/drawing/2014/main" xmlns="" id="{BDD7D91B-E491-554F-BE79-4D863476A3D0}"/>
                </a:ext>
              </a:extLst>
            </p:cNvPr>
            <p:cNvSpPr/>
            <p:nvPr/>
          </p:nvSpPr>
          <p:spPr>
            <a:xfrm rot="5400000">
              <a:off x="5440041" y="-124982"/>
              <a:ext cx="1062774" cy="3110388"/>
            </a:xfrm>
            <a:custGeom>
              <a:avLst/>
              <a:gdLst>
                <a:gd name="connsiteX0" fmla="*/ 0 w 1062774"/>
                <a:gd name="connsiteY0" fmla="*/ 3108960 h 3110388"/>
                <a:gd name="connsiteX1" fmla="*/ 0 w 1062774"/>
                <a:gd name="connsiteY1" fmla="*/ 0 h 3110388"/>
                <a:gd name="connsiteX2" fmla="*/ 64008 w 1062774"/>
                <a:gd name="connsiteY2" fmla="*/ 0 h 3110388"/>
                <a:gd name="connsiteX3" fmla="*/ 64008 w 1062774"/>
                <a:gd name="connsiteY3" fmla="*/ 3046380 h 3110388"/>
                <a:gd name="connsiteX4" fmla="*/ 1062774 w 1062774"/>
                <a:gd name="connsiteY4" fmla="*/ 3046380 h 3110388"/>
                <a:gd name="connsiteX5" fmla="*/ 1062774 w 1062774"/>
                <a:gd name="connsiteY5" fmla="*/ 3110388 h 3110388"/>
                <a:gd name="connsiteX6" fmla="*/ 1042 w 1062774"/>
                <a:gd name="connsiteY6" fmla="*/ 3110388 h 3110388"/>
                <a:gd name="connsiteX7" fmla="*/ 1042 w 1062774"/>
                <a:gd name="connsiteY7" fmla="*/ 3108960 h 3110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62774" h="3110388">
                  <a:moveTo>
                    <a:pt x="0" y="3108960"/>
                  </a:moveTo>
                  <a:lnTo>
                    <a:pt x="0" y="0"/>
                  </a:lnTo>
                  <a:lnTo>
                    <a:pt x="64008" y="0"/>
                  </a:lnTo>
                  <a:lnTo>
                    <a:pt x="64008" y="3046380"/>
                  </a:lnTo>
                  <a:lnTo>
                    <a:pt x="1062774" y="3046380"/>
                  </a:lnTo>
                  <a:lnTo>
                    <a:pt x="1062774" y="3110388"/>
                  </a:lnTo>
                  <a:lnTo>
                    <a:pt x="1042" y="3110388"/>
                  </a:lnTo>
                  <a:lnTo>
                    <a:pt x="1042" y="3108960"/>
                  </a:lnTo>
                  <a:close/>
                </a:path>
              </a:pathLst>
            </a:custGeom>
            <a:solidFill>
              <a:schemeClr val="accent6"/>
            </a:soli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dirty="0">
                <a:solidFill>
                  <a:schemeClr val="tx1"/>
                </a:solidFill>
              </a:endParaRPr>
            </a:p>
          </p:txBody>
        </p:sp>
        <p:sp>
          <p:nvSpPr>
            <p:cNvPr id="141" name="TextBox 140">
              <a:extLst>
                <a:ext uri="{FF2B5EF4-FFF2-40B4-BE49-F238E27FC236}">
                  <a16:creationId xmlns:a16="http://schemas.microsoft.com/office/drawing/2014/main" xmlns="" id="{E38F0799-2CF7-964B-8CA2-AAB23E988C56}"/>
                </a:ext>
              </a:extLst>
            </p:cNvPr>
            <p:cNvSpPr txBox="1"/>
            <p:nvPr/>
          </p:nvSpPr>
          <p:spPr>
            <a:xfrm>
              <a:off x="5499413" y="558960"/>
              <a:ext cx="1524801" cy="390583"/>
            </a:xfrm>
            <a:prstGeom prst="rect">
              <a:avLst/>
            </a:prstGeom>
          </p:spPr>
          <p:txBody>
            <a:bodyPr vert="horz" wrap="square" lIns="91440" tIns="45720" rIns="91440" bIns="45720" rtlCol="0" anchor="ctr">
              <a:noAutofit/>
            </a:bodyPr>
            <a:lstStyle/>
            <a:p>
              <a:pPr>
                <a:defRPr/>
              </a:pPr>
              <a:r>
                <a:rPr lang="en-US" sz="1200" b="1" kern="0" dirty="0">
                  <a:solidFill>
                    <a:schemeClr val="accent6"/>
                  </a:solidFill>
                </a:rPr>
                <a:t>Sky Link</a:t>
              </a:r>
            </a:p>
          </p:txBody>
        </p:sp>
      </p:grpSp>
      <p:grpSp>
        <p:nvGrpSpPr>
          <p:cNvPr id="144" name="Group 143">
            <a:extLst>
              <a:ext uri="{FF2B5EF4-FFF2-40B4-BE49-F238E27FC236}">
                <a16:creationId xmlns:a16="http://schemas.microsoft.com/office/drawing/2014/main" xmlns="" id="{FFDD98F9-C477-324F-A7B0-427E6D4772C0}"/>
              </a:ext>
            </a:extLst>
          </p:cNvPr>
          <p:cNvGrpSpPr/>
          <p:nvPr/>
        </p:nvGrpSpPr>
        <p:grpSpPr>
          <a:xfrm>
            <a:off x="702462" y="3093689"/>
            <a:ext cx="2058626" cy="707525"/>
            <a:chOff x="1059854" y="2974336"/>
            <a:chExt cx="2744834" cy="943367"/>
          </a:xfrm>
        </p:grpSpPr>
        <p:sp>
          <p:nvSpPr>
            <p:cNvPr id="145" name="Rectangle 144">
              <a:extLst>
                <a:ext uri="{FF2B5EF4-FFF2-40B4-BE49-F238E27FC236}">
                  <a16:creationId xmlns:a16="http://schemas.microsoft.com/office/drawing/2014/main" xmlns="" id="{2D122951-5768-DB4A-A993-D23F055203E0}"/>
                </a:ext>
              </a:extLst>
            </p:cNvPr>
            <p:cNvSpPr/>
            <p:nvPr/>
          </p:nvSpPr>
          <p:spPr>
            <a:xfrm>
              <a:off x="1061489" y="3003303"/>
              <a:ext cx="2743199" cy="914400"/>
            </a:xfrm>
            <a:prstGeom prst="rect">
              <a:avLst/>
            </a:prstGeom>
            <a:solidFill>
              <a:schemeClr val="accent1"/>
            </a:solidFill>
            <a:ln w="28575" cap="flat" cmpd="sng" algn="ctr">
              <a:noFill/>
              <a:prstDash val="solid"/>
              <a:miter lim="800000"/>
              <a:headEnd type="none" w="med" len="med"/>
              <a:tailEnd type="none" w="med" len="med"/>
            </a:ln>
            <a:effectLst/>
          </p:spPr>
          <p:txBody>
            <a:bodyPr vert="horz" wrap="square" lIns="68572" tIns="34286" rIns="68572" bIns="34286" numCol="1" rtlCol="0" anchor="ctr" anchorCtr="0" compatLnSpc="1">
              <a:prstTxWarp prst="textNoShape">
                <a:avLst/>
              </a:prstTxWarp>
              <a:noAutofit/>
            </a:bodyPr>
            <a:lstStyle/>
            <a:p>
              <a:pPr algn="ctr" fontAlgn="base">
                <a:lnSpc>
                  <a:spcPct val="90000"/>
                </a:lnSpc>
                <a:spcAft>
                  <a:spcPct val="0"/>
                </a:spcAft>
                <a:buClr>
                  <a:srgbClr val="0090D3"/>
                </a:buClr>
                <a:buSzPct val="90000"/>
              </a:pPr>
              <a:r>
                <a:rPr lang="en-US" sz="2000" b="1" dirty="0">
                  <a:solidFill>
                    <a:srgbClr val="FFFFFF"/>
                  </a:solidFill>
                  <a:ea typeface="Calibri" charset="0"/>
                  <a:cs typeface="Calibri" charset="0"/>
                </a:rPr>
                <a:t>     Control</a:t>
              </a:r>
            </a:p>
          </p:txBody>
        </p:sp>
        <p:grpSp>
          <p:nvGrpSpPr>
            <p:cNvPr id="146" name="Group 145">
              <a:extLst>
                <a:ext uri="{FF2B5EF4-FFF2-40B4-BE49-F238E27FC236}">
                  <a16:creationId xmlns:a16="http://schemas.microsoft.com/office/drawing/2014/main" xmlns="" id="{71D439E7-96A3-5242-99C2-3AC75CB90DCF}"/>
                </a:ext>
              </a:extLst>
            </p:cNvPr>
            <p:cNvGrpSpPr/>
            <p:nvPr/>
          </p:nvGrpSpPr>
          <p:grpSpPr>
            <a:xfrm>
              <a:off x="1059854" y="2974336"/>
              <a:ext cx="904012" cy="904012"/>
              <a:chOff x="7442200" y="4070350"/>
              <a:chExt cx="493713" cy="493713"/>
            </a:xfrm>
          </p:grpSpPr>
          <p:sp>
            <p:nvSpPr>
              <p:cNvPr id="147" name="Rectangle 334">
                <a:extLst>
                  <a:ext uri="{FF2B5EF4-FFF2-40B4-BE49-F238E27FC236}">
                    <a16:creationId xmlns:a16="http://schemas.microsoft.com/office/drawing/2014/main" xmlns="" id="{D05BE978-9158-974B-B573-171433EDAAD4}"/>
                  </a:ext>
                </a:extLst>
              </p:cNvPr>
              <p:cNvSpPr>
                <a:spLocks noChangeArrowheads="1"/>
              </p:cNvSpPr>
              <p:nvPr/>
            </p:nvSpPr>
            <p:spPr bwMode="auto">
              <a:xfrm>
                <a:off x="7442200" y="4070350"/>
                <a:ext cx="493713"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148" name="Freeform 335">
                <a:extLst>
                  <a:ext uri="{FF2B5EF4-FFF2-40B4-BE49-F238E27FC236}">
                    <a16:creationId xmlns:a16="http://schemas.microsoft.com/office/drawing/2014/main" xmlns="" id="{F4637AA2-E06C-5045-99A8-91518DEAC3BA}"/>
                  </a:ext>
                </a:extLst>
              </p:cNvPr>
              <p:cNvSpPr>
                <a:spLocks noEditPoints="1"/>
              </p:cNvSpPr>
              <p:nvPr/>
            </p:nvSpPr>
            <p:spPr bwMode="auto">
              <a:xfrm>
                <a:off x="7613331" y="4185071"/>
                <a:ext cx="204788" cy="274638"/>
              </a:xfrm>
              <a:custGeom>
                <a:avLst/>
                <a:gdLst>
                  <a:gd name="T0" fmla="*/ 447 w 517"/>
                  <a:gd name="T1" fmla="*/ 271 h 692"/>
                  <a:gd name="T2" fmla="*/ 447 w 517"/>
                  <a:gd name="T3" fmla="*/ 189 h 692"/>
                  <a:gd name="T4" fmla="*/ 258 w 517"/>
                  <a:gd name="T5" fmla="*/ 0 h 692"/>
                  <a:gd name="T6" fmla="*/ 69 w 517"/>
                  <a:gd name="T7" fmla="*/ 189 h 692"/>
                  <a:gd name="T8" fmla="*/ 69 w 517"/>
                  <a:gd name="T9" fmla="*/ 271 h 692"/>
                  <a:gd name="T10" fmla="*/ 0 w 517"/>
                  <a:gd name="T11" fmla="*/ 271 h 692"/>
                  <a:gd name="T12" fmla="*/ 0 w 517"/>
                  <a:gd name="T13" fmla="*/ 692 h 692"/>
                  <a:gd name="T14" fmla="*/ 517 w 517"/>
                  <a:gd name="T15" fmla="*/ 692 h 692"/>
                  <a:gd name="T16" fmla="*/ 517 w 517"/>
                  <a:gd name="T17" fmla="*/ 271 h 692"/>
                  <a:gd name="T18" fmla="*/ 447 w 517"/>
                  <a:gd name="T19" fmla="*/ 271 h 692"/>
                  <a:gd name="T20" fmla="*/ 121 w 517"/>
                  <a:gd name="T21" fmla="*/ 189 h 692"/>
                  <a:gd name="T22" fmla="*/ 258 w 517"/>
                  <a:gd name="T23" fmla="*/ 51 h 692"/>
                  <a:gd name="T24" fmla="*/ 396 w 517"/>
                  <a:gd name="T25" fmla="*/ 189 h 692"/>
                  <a:gd name="T26" fmla="*/ 396 w 517"/>
                  <a:gd name="T27" fmla="*/ 271 h 692"/>
                  <a:gd name="T28" fmla="*/ 121 w 517"/>
                  <a:gd name="T29" fmla="*/ 271 h 692"/>
                  <a:gd name="T30" fmla="*/ 121 w 517"/>
                  <a:gd name="T31" fmla="*/ 189 h 692"/>
                  <a:gd name="T32" fmla="*/ 482 w 517"/>
                  <a:gd name="T33" fmla="*/ 658 h 692"/>
                  <a:gd name="T34" fmla="*/ 34 w 517"/>
                  <a:gd name="T35" fmla="*/ 658 h 692"/>
                  <a:gd name="T36" fmla="*/ 34 w 517"/>
                  <a:gd name="T37" fmla="*/ 306 h 692"/>
                  <a:gd name="T38" fmla="*/ 482 w 517"/>
                  <a:gd name="T39" fmla="*/ 306 h 692"/>
                  <a:gd name="T40" fmla="*/ 482 w 517"/>
                  <a:gd name="T41" fmla="*/ 658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17" h="692">
                    <a:moveTo>
                      <a:pt x="447" y="271"/>
                    </a:moveTo>
                    <a:cubicBezTo>
                      <a:pt x="447" y="189"/>
                      <a:pt x="447" y="189"/>
                      <a:pt x="447" y="189"/>
                    </a:cubicBezTo>
                    <a:cubicBezTo>
                      <a:pt x="447" y="85"/>
                      <a:pt x="362" y="0"/>
                      <a:pt x="258" y="0"/>
                    </a:cubicBezTo>
                    <a:cubicBezTo>
                      <a:pt x="154" y="0"/>
                      <a:pt x="69" y="85"/>
                      <a:pt x="69" y="189"/>
                    </a:cubicBezTo>
                    <a:cubicBezTo>
                      <a:pt x="69" y="271"/>
                      <a:pt x="69" y="271"/>
                      <a:pt x="69" y="271"/>
                    </a:cubicBezTo>
                    <a:cubicBezTo>
                      <a:pt x="0" y="271"/>
                      <a:pt x="0" y="271"/>
                      <a:pt x="0" y="271"/>
                    </a:cubicBezTo>
                    <a:cubicBezTo>
                      <a:pt x="0" y="692"/>
                      <a:pt x="0" y="692"/>
                      <a:pt x="0" y="692"/>
                    </a:cubicBezTo>
                    <a:cubicBezTo>
                      <a:pt x="517" y="692"/>
                      <a:pt x="517" y="692"/>
                      <a:pt x="517" y="692"/>
                    </a:cubicBezTo>
                    <a:cubicBezTo>
                      <a:pt x="517" y="271"/>
                      <a:pt x="517" y="271"/>
                      <a:pt x="517" y="271"/>
                    </a:cubicBezTo>
                    <a:cubicBezTo>
                      <a:pt x="447" y="271"/>
                      <a:pt x="447" y="271"/>
                      <a:pt x="447" y="271"/>
                    </a:cubicBezTo>
                    <a:moveTo>
                      <a:pt x="121" y="189"/>
                    </a:moveTo>
                    <a:cubicBezTo>
                      <a:pt x="121" y="113"/>
                      <a:pt x="182" y="51"/>
                      <a:pt x="258" y="51"/>
                    </a:cubicBezTo>
                    <a:cubicBezTo>
                      <a:pt x="334" y="51"/>
                      <a:pt x="396" y="113"/>
                      <a:pt x="396" y="189"/>
                    </a:cubicBezTo>
                    <a:cubicBezTo>
                      <a:pt x="396" y="271"/>
                      <a:pt x="396" y="271"/>
                      <a:pt x="396" y="271"/>
                    </a:cubicBezTo>
                    <a:cubicBezTo>
                      <a:pt x="121" y="271"/>
                      <a:pt x="121" y="271"/>
                      <a:pt x="121" y="271"/>
                    </a:cubicBezTo>
                    <a:cubicBezTo>
                      <a:pt x="121" y="189"/>
                      <a:pt x="121" y="189"/>
                      <a:pt x="121" y="189"/>
                    </a:cubicBezTo>
                    <a:moveTo>
                      <a:pt x="482" y="658"/>
                    </a:moveTo>
                    <a:cubicBezTo>
                      <a:pt x="34" y="658"/>
                      <a:pt x="34" y="658"/>
                      <a:pt x="34" y="658"/>
                    </a:cubicBezTo>
                    <a:cubicBezTo>
                      <a:pt x="34" y="306"/>
                      <a:pt x="34" y="306"/>
                      <a:pt x="34" y="306"/>
                    </a:cubicBezTo>
                    <a:cubicBezTo>
                      <a:pt x="482" y="306"/>
                      <a:pt x="482" y="306"/>
                      <a:pt x="482" y="306"/>
                    </a:cubicBezTo>
                    <a:cubicBezTo>
                      <a:pt x="482" y="658"/>
                      <a:pt x="482" y="658"/>
                      <a:pt x="482" y="658"/>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149" name="Freeform 337">
                <a:extLst>
                  <a:ext uri="{FF2B5EF4-FFF2-40B4-BE49-F238E27FC236}">
                    <a16:creationId xmlns:a16="http://schemas.microsoft.com/office/drawing/2014/main" xmlns="" id="{1739E4D9-9B0B-3D47-BCC5-CD8C8CE5885F}"/>
                  </a:ext>
                </a:extLst>
              </p:cNvPr>
              <p:cNvSpPr>
                <a:spLocks/>
              </p:cNvSpPr>
              <p:nvPr/>
            </p:nvSpPr>
            <p:spPr bwMode="auto">
              <a:xfrm>
                <a:off x="7935913" y="4391025"/>
                <a:ext cx="0" cy="173038"/>
              </a:xfrm>
              <a:custGeom>
                <a:avLst/>
                <a:gdLst>
                  <a:gd name="T0" fmla="*/ 0 h 109"/>
                  <a:gd name="T1" fmla="*/ 109 h 109"/>
                  <a:gd name="T2" fmla="*/ 109 h 109"/>
                  <a:gd name="T3" fmla="*/ 0 h 109"/>
                </a:gdLst>
                <a:ahLst/>
                <a:cxnLst>
                  <a:cxn ang="0">
                    <a:pos x="0" y="T0"/>
                  </a:cxn>
                  <a:cxn ang="0">
                    <a:pos x="0" y="T1"/>
                  </a:cxn>
                  <a:cxn ang="0">
                    <a:pos x="0" y="T2"/>
                  </a:cxn>
                  <a:cxn ang="0">
                    <a:pos x="0" y="T3"/>
                  </a:cxn>
                </a:cxnLst>
                <a:rect l="0" t="0" r="r" b="b"/>
                <a:pathLst>
                  <a:path h="109">
                    <a:moveTo>
                      <a:pt x="0" y="0"/>
                    </a:moveTo>
                    <a:lnTo>
                      <a:pt x="0" y="109"/>
                    </a:lnTo>
                    <a:lnTo>
                      <a:pt x="0" y="109"/>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150" name="Freeform 339">
                <a:extLst>
                  <a:ext uri="{FF2B5EF4-FFF2-40B4-BE49-F238E27FC236}">
                    <a16:creationId xmlns:a16="http://schemas.microsoft.com/office/drawing/2014/main" xmlns="" id="{A6B8F29F-D246-E44D-98B7-7C90607FE6EF}"/>
                  </a:ext>
                </a:extLst>
              </p:cNvPr>
              <p:cNvSpPr>
                <a:spLocks noEditPoints="1"/>
              </p:cNvSpPr>
              <p:nvPr/>
            </p:nvSpPr>
            <p:spPr bwMode="auto">
              <a:xfrm>
                <a:off x="7599363" y="4211638"/>
                <a:ext cx="204788" cy="252413"/>
              </a:xfrm>
              <a:custGeom>
                <a:avLst/>
                <a:gdLst>
                  <a:gd name="T0" fmla="*/ 517 w 517"/>
                  <a:gd name="T1" fmla="*/ 637 h 637"/>
                  <a:gd name="T2" fmla="*/ 0 w 517"/>
                  <a:gd name="T3" fmla="*/ 637 h 637"/>
                  <a:gd name="T4" fmla="*/ 517 w 517"/>
                  <a:gd name="T5" fmla="*/ 637 h 637"/>
                  <a:gd name="T6" fmla="*/ 447 w 517"/>
                  <a:gd name="T7" fmla="*/ 132 h 637"/>
                  <a:gd name="T8" fmla="*/ 447 w 517"/>
                  <a:gd name="T9" fmla="*/ 134 h 637"/>
                  <a:gd name="T10" fmla="*/ 447 w 517"/>
                  <a:gd name="T11" fmla="*/ 132 h 637"/>
                  <a:gd name="T12" fmla="*/ 392 w 517"/>
                  <a:gd name="T13" fmla="*/ 0 h 637"/>
                  <a:gd name="T14" fmla="*/ 447 w 517"/>
                  <a:gd name="T15" fmla="*/ 132 h 637"/>
                  <a:gd name="T16" fmla="*/ 393 w 517"/>
                  <a:gd name="T17" fmla="*/ 1 h 637"/>
                  <a:gd name="T18" fmla="*/ 392 w 517"/>
                  <a:gd name="T19" fmla="*/ 0 h 6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7" h="637">
                    <a:moveTo>
                      <a:pt x="517" y="637"/>
                    </a:moveTo>
                    <a:cubicBezTo>
                      <a:pt x="0" y="637"/>
                      <a:pt x="0" y="637"/>
                      <a:pt x="0" y="637"/>
                    </a:cubicBezTo>
                    <a:cubicBezTo>
                      <a:pt x="517" y="637"/>
                      <a:pt x="517" y="637"/>
                      <a:pt x="517" y="637"/>
                    </a:cubicBezTo>
                    <a:moveTo>
                      <a:pt x="447" y="132"/>
                    </a:moveTo>
                    <a:cubicBezTo>
                      <a:pt x="447" y="133"/>
                      <a:pt x="447" y="133"/>
                      <a:pt x="447" y="134"/>
                    </a:cubicBezTo>
                    <a:cubicBezTo>
                      <a:pt x="447" y="133"/>
                      <a:pt x="447" y="133"/>
                      <a:pt x="447" y="132"/>
                    </a:cubicBezTo>
                    <a:moveTo>
                      <a:pt x="392" y="0"/>
                    </a:moveTo>
                    <a:cubicBezTo>
                      <a:pt x="426" y="34"/>
                      <a:pt x="447" y="81"/>
                      <a:pt x="447" y="132"/>
                    </a:cubicBezTo>
                    <a:cubicBezTo>
                      <a:pt x="447" y="81"/>
                      <a:pt x="426" y="35"/>
                      <a:pt x="393" y="1"/>
                    </a:cubicBezTo>
                    <a:cubicBezTo>
                      <a:pt x="392" y="0"/>
                      <a:pt x="392" y="0"/>
                      <a:pt x="392" y="0"/>
                    </a:cubicBezTo>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151" name="Freeform 340">
                <a:extLst>
                  <a:ext uri="{FF2B5EF4-FFF2-40B4-BE49-F238E27FC236}">
                    <a16:creationId xmlns:a16="http://schemas.microsoft.com/office/drawing/2014/main" xmlns="" id="{6EC620DD-FB03-FD4B-9D93-15D5B6E7A46A}"/>
                  </a:ext>
                </a:extLst>
              </p:cNvPr>
              <p:cNvSpPr>
                <a:spLocks/>
              </p:cNvSpPr>
              <p:nvPr/>
            </p:nvSpPr>
            <p:spPr bwMode="auto">
              <a:xfrm>
                <a:off x="7694293" y="4339058"/>
                <a:ext cx="42863" cy="74613"/>
              </a:xfrm>
              <a:custGeom>
                <a:avLst/>
                <a:gdLst>
                  <a:gd name="T0" fmla="*/ 52 w 105"/>
                  <a:gd name="T1" fmla="*/ 0 h 186"/>
                  <a:gd name="T2" fmla="*/ 0 w 105"/>
                  <a:gd name="T3" fmla="*/ 53 h 186"/>
                  <a:gd name="T4" fmla="*/ 35 w 105"/>
                  <a:gd name="T5" fmla="*/ 102 h 186"/>
                  <a:gd name="T6" fmla="*/ 35 w 105"/>
                  <a:gd name="T7" fmla="*/ 186 h 186"/>
                  <a:gd name="T8" fmla="*/ 70 w 105"/>
                  <a:gd name="T9" fmla="*/ 186 h 186"/>
                  <a:gd name="T10" fmla="*/ 70 w 105"/>
                  <a:gd name="T11" fmla="*/ 102 h 186"/>
                  <a:gd name="T12" fmla="*/ 105 w 105"/>
                  <a:gd name="T13" fmla="*/ 53 h 186"/>
                  <a:gd name="T14" fmla="*/ 52 w 105"/>
                  <a:gd name="T15" fmla="*/ 0 h 1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186">
                    <a:moveTo>
                      <a:pt x="52" y="0"/>
                    </a:moveTo>
                    <a:cubicBezTo>
                      <a:pt x="23" y="0"/>
                      <a:pt x="0" y="24"/>
                      <a:pt x="0" y="53"/>
                    </a:cubicBezTo>
                    <a:cubicBezTo>
                      <a:pt x="0" y="76"/>
                      <a:pt x="14" y="95"/>
                      <a:pt x="35" y="102"/>
                    </a:cubicBezTo>
                    <a:cubicBezTo>
                      <a:pt x="35" y="186"/>
                      <a:pt x="35" y="186"/>
                      <a:pt x="35" y="186"/>
                    </a:cubicBezTo>
                    <a:cubicBezTo>
                      <a:pt x="70" y="186"/>
                      <a:pt x="70" y="186"/>
                      <a:pt x="70" y="186"/>
                    </a:cubicBezTo>
                    <a:cubicBezTo>
                      <a:pt x="70" y="102"/>
                      <a:pt x="70" y="102"/>
                      <a:pt x="70" y="102"/>
                    </a:cubicBezTo>
                    <a:cubicBezTo>
                      <a:pt x="90" y="95"/>
                      <a:pt x="105" y="76"/>
                      <a:pt x="105" y="53"/>
                    </a:cubicBezTo>
                    <a:cubicBezTo>
                      <a:pt x="105" y="24"/>
                      <a:pt x="81" y="0"/>
                      <a:pt x="52"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grpSp>
      </p:grpSp>
      <p:grpSp>
        <p:nvGrpSpPr>
          <p:cNvPr id="154" name="Group 153">
            <a:extLst>
              <a:ext uri="{FF2B5EF4-FFF2-40B4-BE49-F238E27FC236}">
                <a16:creationId xmlns:a16="http://schemas.microsoft.com/office/drawing/2014/main" xmlns="" id="{B523C9CB-9B08-AD41-B071-CF76E1CC7ACA}"/>
              </a:ext>
            </a:extLst>
          </p:cNvPr>
          <p:cNvGrpSpPr/>
          <p:nvPr/>
        </p:nvGrpSpPr>
        <p:grpSpPr>
          <a:xfrm>
            <a:off x="702462" y="1533619"/>
            <a:ext cx="2057400" cy="691307"/>
            <a:chOff x="431390" y="1464915"/>
            <a:chExt cx="2057400" cy="691307"/>
          </a:xfrm>
        </p:grpSpPr>
        <p:grpSp>
          <p:nvGrpSpPr>
            <p:cNvPr id="155" name="Group 154">
              <a:extLst>
                <a:ext uri="{FF2B5EF4-FFF2-40B4-BE49-F238E27FC236}">
                  <a16:creationId xmlns:a16="http://schemas.microsoft.com/office/drawing/2014/main" xmlns="" id="{CA2E5AAA-723C-504D-8FAD-BD286D058BB6}"/>
                </a:ext>
              </a:extLst>
            </p:cNvPr>
            <p:cNvGrpSpPr/>
            <p:nvPr/>
          </p:nvGrpSpPr>
          <p:grpSpPr>
            <a:xfrm>
              <a:off x="431390" y="1464915"/>
              <a:ext cx="2057400" cy="691307"/>
              <a:chOff x="1061336" y="1827932"/>
              <a:chExt cx="2743200" cy="921742"/>
            </a:xfrm>
          </p:grpSpPr>
          <p:sp>
            <p:nvSpPr>
              <p:cNvPr id="159" name="Rectangle 158">
                <a:extLst>
                  <a:ext uri="{FF2B5EF4-FFF2-40B4-BE49-F238E27FC236}">
                    <a16:creationId xmlns:a16="http://schemas.microsoft.com/office/drawing/2014/main" xmlns="" id="{5F5B998F-E9B0-374B-AE69-9D75DCCAA84F}"/>
                  </a:ext>
                </a:extLst>
              </p:cNvPr>
              <p:cNvSpPr/>
              <p:nvPr/>
            </p:nvSpPr>
            <p:spPr>
              <a:xfrm>
                <a:off x="1061336" y="1827932"/>
                <a:ext cx="2743200" cy="914399"/>
              </a:xfrm>
              <a:prstGeom prst="rect">
                <a:avLst/>
              </a:prstGeom>
              <a:solidFill>
                <a:schemeClr val="accent1"/>
              </a:solidFill>
              <a:ln w="28575" cap="flat" cmpd="sng" algn="ctr">
                <a:noFill/>
                <a:prstDash val="solid"/>
                <a:miter lim="800000"/>
                <a:headEnd type="none" w="med" len="med"/>
                <a:tailEnd type="none" w="med" len="med"/>
              </a:ln>
              <a:effectLst/>
            </p:spPr>
            <p:txBody>
              <a:bodyPr vert="horz" wrap="square" lIns="68572" tIns="34286" rIns="68572" bIns="34286" numCol="1" rtlCol="0" anchor="ctr" anchorCtr="0" compatLnSpc="1">
                <a:prstTxWarp prst="textNoShape">
                  <a:avLst/>
                </a:prstTxWarp>
                <a:noAutofit/>
              </a:bodyPr>
              <a:lstStyle/>
              <a:p>
                <a:pPr algn="ctr" fontAlgn="base">
                  <a:lnSpc>
                    <a:spcPct val="90000"/>
                  </a:lnSpc>
                  <a:spcAft>
                    <a:spcPct val="0"/>
                  </a:spcAft>
                  <a:buClr>
                    <a:srgbClr val="0090D3"/>
                  </a:buClr>
                  <a:buSzPct val="90000"/>
                </a:pPr>
                <a:r>
                  <a:rPr lang="en-US" sz="2000" b="1" dirty="0">
                    <a:solidFill>
                      <a:srgbClr val="FFFFFF"/>
                    </a:solidFill>
                    <a:ea typeface="Calibri" charset="0"/>
                    <a:cs typeface="Calibri" charset="0"/>
                  </a:rPr>
                  <a:t>     Visibility</a:t>
                </a:r>
              </a:p>
            </p:txBody>
          </p:sp>
          <p:grpSp>
            <p:nvGrpSpPr>
              <p:cNvPr id="160" name="Group 159">
                <a:extLst>
                  <a:ext uri="{FF2B5EF4-FFF2-40B4-BE49-F238E27FC236}">
                    <a16:creationId xmlns:a16="http://schemas.microsoft.com/office/drawing/2014/main" xmlns="" id="{EA973910-BEFA-A64F-A946-5DB460934DF8}"/>
                  </a:ext>
                </a:extLst>
              </p:cNvPr>
              <p:cNvGrpSpPr/>
              <p:nvPr/>
            </p:nvGrpSpPr>
            <p:grpSpPr>
              <a:xfrm>
                <a:off x="1300544" y="2082340"/>
                <a:ext cx="725870" cy="667334"/>
                <a:chOff x="6727826" y="4197350"/>
                <a:chExt cx="393700" cy="361951"/>
              </a:xfrm>
            </p:grpSpPr>
            <p:sp>
              <p:nvSpPr>
                <p:cNvPr id="161" name="Freeform 468">
                  <a:extLst>
                    <a:ext uri="{FF2B5EF4-FFF2-40B4-BE49-F238E27FC236}">
                      <a16:creationId xmlns:a16="http://schemas.microsoft.com/office/drawing/2014/main" xmlns="" id="{41DBB0E5-B8F2-DA4D-83EB-4D57F62EAD45}"/>
                    </a:ext>
                  </a:extLst>
                </p:cNvPr>
                <p:cNvSpPr>
                  <a:spLocks/>
                </p:cNvSpPr>
                <p:nvPr/>
              </p:nvSpPr>
              <p:spPr bwMode="auto">
                <a:xfrm>
                  <a:off x="7121526" y="4297363"/>
                  <a:ext cx="0" cy="261938"/>
                </a:xfrm>
                <a:custGeom>
                  <a:avLst/>
                  <a:gdLst>
                    <a:gd name="T0" fmla="*/ 0 h 165"/>
                    <a:gd name="T1" fmla="*/ 165 h 165"/>
                    <a:gd name="T2" fmla="*/ 0 h 165"/>
                    <a:gd name="T3" fmla="*/ 0 h 165"/>
                  </a:gdLst>
                  <a:ahLst/>
                  <a:cxnLst>
                    <a:cxn ang="0">
                      <a:pos x="0" y="T0"/>
                    </a:cxn>
                    <a:cxn ang="0">
                      <a:pos x="0" y="T1"/>
                    </a:cxn>
                    <a:cxn ang="0">
                      <a:pos x="0" y="T2"/>
                    </a:cxn>
                    <a:cxn ang="0">
                      <a:pos x="0" y="T3"/>
                    </a:cxn>
                  </a:cxnLst>
                  <a:rect l="0" t="0" r="r" b="b"/>
                  <a:pathLst>
                    <a:path h="165">
                      <a:moveTo>
                        <a:pt x="0" y="0"/>
                      </a:moveTo>
                      <a:lnTo>
                        <a:pt x="0" y="165"/>
                      </a:lnTo>
                      <a:lnTo>
                        <a:pt x="0" y="0"/>
                      </a:lnTo>
                      <a:lnTo>
                        <a:pt x="0" y="0"/>
                      </a:lnTo>
                      <a:close/>
                    </a:path>
                  </a:pathLst>
                </a:custGeom>
                <a:solidFill>
                  <a:srgbClr val="CDCD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162" name="Freeform 469">
                  <a:extLst>
                    <a:ext uri="{FF2B5EF4-FFF2-40B4-BE49-F238E27FC236}">
                      <a16:creationId xmlns:a16="http://schemas.microsoft.com/office/drawing/2014/main" xmlns="" id="{4586AFB3-BDC1-7149-B05F-26B9452EC20D}"/>
                    </a:ext>
                  </a:extLst>
                </p:cNvPr>
                <p:cNvSpPr>
                  <a:spLocks/>
                </p:cNvSpPr>
                <p:nvPr/>
              </p:nvSpPr>
              <p:spPr bwMode="auto">
                <a:xfrm>
                  <a:off x="7121526" y="4297363"/>
                  <a:ext cx="0" cy="261938"/>
                </a:xfrm>
                <a:custGeom>
                  <a:avLst/>
                  <a:gdLst>
                    <a:gd name="T0" fmla="*/ 0 h 165"/>
                    <a:gd name="T1" fmla="*/ 165 h 165"/>
                    <a:gd name="T2" fmla="*/ 0 h 165"/>
                    <a:gd name="T3" fmla="*/ 0 h 165"/>
                  </a:gdLst>
                  <a:ahLst/>
                  <a:cxnLst>
                    <a:cxn ang="0">
                      <a:pos x="0" y="T0"/>
                    </a:cxn>
                    <a:cxn ang="0">
                      <a:pos x="0" y="T1"/>
                    </a:cxn>
                    <a:cxn ang="0">
                      <a:pos x="0" y="T2"/>
                    </a:cxn>
                    <a:cxn ang="0">
                      <a:pos x="0" y="T3"/>
                    </a:cxn>
                  </a:cxnLst>
                  <a:rect l="0" t="0" r="r" b="b"/>
                  <a:pathLst>
                    <a:path h="165">
                      <a:moveTo>
                        <a:pt x="0" y="0"/>
                      </a:moveTo>
                      <a:lnTo>
                        <a:pt x="0" y="165"/>
                      </a:ln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163" name="Freeform 471">
                  <a:extLst>
                    <a:ext uri="{FF2B5EF4-FFF2-40B4-BE49-F238E27FC236}">
                      <a16:creationId xmlns:a16="http://schemas.microsoft.com/office/drawing/2014/main" xmlns="" id="{4EA78F54-2BE4-ED46-94C9-97E37917DFA4}"/>
                    </a:ext>
                  </a:extLst>
                </p:cNvPr>
                <p:cNvSpPr>
                  <a:spLocks/>
                </p:cNvSpPr>
                <p:nvPr/>
              </p:nvSpPr>
              <p:spPr bwMode="auto">
                <a:xfrm>
                  <a:off x="6727826" y="4197350"/>
                  <a:ext cx="393700" cy="361950"/>
                </a:xfrm>
                <a:custGeom>
                  <a:avLst/>
                  <a:gdLst>
                    <a:gd name="T0" fmla="*/ 185 w 248"/>
                    <a:gd name="T1" fmla="*/ 0 h 228"/>
                    <a:gd name="T2" fmla="*/ 185 w 248"/>
                    <a:gd name="T3" fmla="*/ 129 h 228"/>
                    <a:gd name="T4" fmla="*/ 122 w 248"/>
                    <a:gd name="T5" fmla="*/ 129 h 228"/>
                    <a:gd name="T6" fmla="*/ 122 w 248"/>
                    <a:gd name="T7" fmla="*/ 143 h 228"/>
                    <a:gd name="T8" fmla="*/ 140 w 248"/>
                    <a:gd name="T9" fmla="*/ 143 h 228"/>
                    <a:gd name="T10" fmla="*/ 140 w 248"/>
                    <a:gd name="T11" fmla="*/ 151 h 228"/>
                    <a:gd name="T12" fmla="*/ 45 w 248"/>
                    <a:gd name="T13" fmla="*/ 151 h 228"/>
                    <a:gd name="T14" fmla="*/ 45 w 248"/>
                    <a:gd name="T15" fmla="*/ 143 h 228"/>
                    <a:gd name="T16" fmla="*/ 62 w 248"/>
                    <a:gd name="T17" fmla="*/ 143 h 228"/>
                    <a:gd name="T18" fmla="*/ 62 w 248"/>
                    <a:gd name="T19" fmla="*/ 129 h 228"/>
                    <a:gd name="T20" fmla="*/ 0 w 248"/>
                    <a:gd name="T21" fmla="*/ 129 h 228"/>
                    <a:gd name="T22" fmla="*/ 99 w 248"/>
                    <a:gd name="T23" fmla="*/ 228 h 228"/>
                    <a:gd name="T24" fmla="*/ 248 w 248"/>
                    <a:gd name="T25" fmla="*/ 228 h 228"/>
                    <a:gd name="T26" fmla="*/ 248 w 248"/>
                    <a:gd name="T27" fmla="*/ 63 h 228"/>
                    <a:gd name="T28" fmla="*/ 185 w 248"/>
                    <a:gd name="T29" fmla="*/ 0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8" h="228">
                      <a:moveTo>
                        <a:pt x="185" y="0"/>
                      </a:moveTo>
                      <a:lnTo>
                        <a:pt x="185" y="129"/>
                      </a:lnTo>
                      <a:lnTo>
                        <a:pt x="122" y="129"/>
                      </a:lnTo>
                      <a:lnTo>
                        <a:pt x="122" y="143"/>
                      </a:lnTo>
                      <a:lnTo>
                        <a:pt x="140" y="143"/>
                      </a:lnTo>
                      <a:lnTo>
                        <a:pt x="140" y="151"/>
                      </a:lnTo>
                      <a:lnTo>
                        <a:pt x="45" y="151"/>
                      </a:lnTo>
                      <a:lnTo>
                        <a:pt x="45" y="143"/>
                      </a:lnTo>
                      <a:lnTo>
                        <a:pt x="62" y="143"/>
                      </a:lnTo>
                      <a:lnTo>
                        <a:pt x="62" y="129"/>
                      </a:lnTo>
                      <a:lnTo>
                        <a:pt x="0" y="129"/>
                      </a:lnTo>
                      <a:lnTo>
                        <a:pt x="99" y="228"/>
                      </a:lnTo>
                      <a:lnTo>
                        <a:pt x="248" y="228"/>
                      </a:lnTo>
                      <a:lnTo>
                        <a:pt x="248" y="63"/>
                      </a:lnTo>
                      <a:lnTo>
                        <a:pt x="18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grpSp>
        </p:grpSp>
        <p:grpSp>
          <p:nvGrpSpPr>
            <p:cNvPr id="156" name="Group 155">
              <a:extLst>
                <a:ext uri="{FF2B5EF4-FFF2-40B4-BE49-F238E27FC236}">
                  <a16:creationId xmlns:a16="http://schemas.microsoft.com/office/drawing/2014/main" xmlns="" id="{92C6D0E7-57FD-3047-A2C1-4C3A1A05EBEE}"/>
                </a:ext>
              </a:extLst>
            </p:cNvPr>
            <p:cNvGrpSpPr/>
            <p:nvPr/>
          </p:nvGrpSpPr>
          <p:grpSpPr>
            <a:xfrm>
              <a:off x="574813" y="1680165"/>
              <a:ext cx="428299" cy="255389"/>
              <a:chOff x="589204" y="1660287"/>
              <a:chExt cx="326871" cy="194909"/>
            </a:xfrm>
          </p:grpSpPr>
          <p:sp>
            <p:nvSpPr>
              <p:cNvPr id="157" name="Freeform 20">
                <a:extLst>
                  <a:ext uri="{FF2B5EF4-FFF2-40B4-BE49-F238E27FC236}">
                    <a16:creationId xmlns:a16="http://schemas.microsoft.com/office/drawing/2014/main" xmlns="" id="{9FDBB3A2-CA24-4B44-8CCB-348CA04D0346}"/>
                  </a:ext>
                </a:extLst>
              </p:cNvPr>
              <p:cNvSpPr>
                <a:spLocks noEditPoints="1"/>
              </p:cNvSpPr>
              <p:nvPr/>
            </p:nvSpPr>
            <p:spPr bwMode="auto">
              <a:xfrm>
                <a:off x="589204" y="1660287"/>
                <a:ext cx="326871" cy="194909"/>
              </a:xfrm>
              <a:custGeom>
                <a:avLst/>
                <a:gdLst>
                  <a:gd name="T0" fmla="*/ 718 w 731"/>
                  <a:gd name="T1" fmla="*/ 206 h 436"/>
                  <a:gd name="T2" fmla="*/ 366 w 731"/>
                  <a:gd name="T3" fmla="*/ 0 h 436"/>
                  <a:gd name="T4" fmla="*/ 366 w 731"/>
                  <a:gd name="T5" fmla="*/ 0 h 436"/>
                  <a:gd name="T6" fmla="*/ 366 w 731"/>
                  <a:gd name="T7" fmla="*/ 0 h 436"/>
                  <a:gd name="T8" fmla="*/ 365 w 731"/>
                  <a:gd name="T9" fmla="*/ 0 h 436"/>
                  <a:gd name="T10" fmla="*/ 365 w 731"/>
                  <a:gd name="T11" fmla="*/ 0 h 436"/>
                  <a:gd name="T12" fmla="*/ 13 w 731"/>
                  <a:gd name="T13" fmla="*/ 206 h 436"/>
                  <a:gd name="T14" fmla="*/ 0 w 731"/>
                  <a:gd name="T15" fmla="*/ 218 h 436"/>
                  <a:gd name="T16" fmla="*/ 13 w 731"/>
                  <a:gd name="T17" fmla="*/ 230 h 436"/>
                  <a:gd name="T18" fmla="*/ 365 w 731"/>
                  <a:gd name="T19" fmla="*/ 436 h 436"/>
                  <a:gd name="T20" fmla="*/ 365 w 731"/>
                  <a:gd name="T21" fmla="*/ 436 h 436"/>
                  <a:gd name="T22" fmla="*/ 365 w 731"/>
                  <a:gd name="T23" fmla="*/ 436 h 436"/>
                  <a:gd name="T24" fmla="*/ 366 w 731"/>
                  <a:gd name="T25" fmla="*/ 436 h 436"/>
                  <a:gd name="T26" fmla="*/ 366 w 731"/>
                  <a:gd name="T27" fmla="*/ 436 h 436"/>
                  <a:gd name="T28" fmla="*/ 718 w 731"/>
                  <a:gd name="T29" fmla="*/ 230 h 436"/>
                  <a:gd name="T30" fmla="*/ 731 w 731"/>
                  <a:gd name="T31" fmla="*/ 218 h 436"/>
                  <a:gd name="T32" fmla="*/ 718 w 731"/>
                  <a:gd name="T33" fmla="*/ 206 h 436"/>
                  <a:gd name="T34" fmla="*/ 365 w 731"/>
                  <a:gd name="T35" fmla="*/ 388 h 436"/>
                  <a:gd name="T36" fmla="*/ 194 w 731"/>
                  <a:gd name="T37" fmla="*/ 218 h 436"/>
                  <a:gd name="T38" fmla="*/ 365 w 731"/>
                  <a:gd name="T39" fmla="*/ 47 h 436"/>
                  <a:gd name="T40" fmla="*/ 535 w 731"/>
                  <a:gd name="T41" fmla="*/ 218 h 436"/>
                  <a:gd name="T42" fmla="*/ 365 w 731"/>
                  <a:gd name="T43" fmla="*/ 388 h 436"/>
                  <a:gd name="T44" fmla="*/ 200 w 731"/>
                  <a:gd name="T45" fmla="*/ 96 h 436"/>
                  <a:gd name="T46" fmla="*/ 159 w 731"/>
                  <a:gd name="T47" fmla="*/ 218 h 436"/>
                  <a:gd name="T48" fmla="*/ 202 w 731"/>
                  <a:gd name="T49" fmla="*/ 342 h 436"/>
                  <a:gd name="T50" fmla="*/ 50 w 731"/>
                  <a:gd name="T51" fmla="*/ 218 h 436"/>
                  <a:gd name="T52" fmla="*/ 200 w 731"/>
                  <a:gd name="T53" fmla="*/ 96 h 436"/>
                  <a:gd name="T54" fmla="*/ 528 w 731"/>
                  <a:gd name="T55" fmla="*/ 341 h 436"/>
                  <a:gd name="T56" fmla="*/ 570 w 731"/>
                  <a:gd name="T57" fmla="*/ 218 h 436"/>
                  <a:gd name="T58" fmla="*/ 534 w 731"/>
                  <a:gd name="T59" fmla="*/ 101 h 436"/>
                  <a:gd name="T60" fmla="*/ 681 w 731"/>
                  <a:gd name="T61" fmla="*/ 218 h 436"/>
                  <a:gd name="T62" fmla="*/ 528 w 731"/>
                  <a:gd name="T63" fmla="*/ 341 h 4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31" h="436">
                    <a:moveTo>
                      <a:pt x="718" y="206"/>
                    </a:moveTo>
                    <a:cubicBezTo>
                      <a:pt x="642" y="130"/>
                      <a:pt x="483" y="2"/>
                      <a:pt x="366" y="0"/>
                    </a:cubicBezTo>
                    <a:cubicBezTo>
                      <a:pt x="366" y="0"/>
                      <a:pt x="366" y="0"/>
                      <a:pt x="366" y="0"/>
                    </a:cubicBezTo>
                    <a:cubicBezTo>
                      <a:pt x="366" y="0"/>
                      <a:pt x="366" y="0"/>
                      <a:pt x="366" y="0"/>
                    </a:cubicBezTo>
                    <a:cubicBezTo>
                      <a:pt x="365" y="0"/>
                      <a:pt x="365" y="0"/>
                      <a:pt x="365" y="0"/>
                    </a:cubicBezTo>
                    <a:cubicBezTo>
                      <a:pt x="365" y="0"/>
                      <a:pt x="365" y="0"/>
                      <a:pt x="365" y="0"/>
                    </a:cubicBezTo>
                    <a:cubicBezTo>
                      <a:pt x="267" y="1"/>
                      <a:pt x="148" y="70"/>
                      <a:pt x="13" y="206"/>
                    </a:cubicBezTo>
                    <a:cubicBezTo>
                      <a:pt x="0" y="218"/>
                      <a:pt x="0" y="218"/>
                      <a:pt x="0" y="218"/>
                    </a:cubicBezTo>
                    <a:cubicBezTo>
                      <a:pt x="13" y="230"/>
                      <a:pt x="13" y="230"/>
                      <a:pt x="13" y="230"/>
                    </a:cubicBezTo>
                    <a:cubicBezTo>
                      <a:pt x="152" y="370"/>
                      <a:pt x="264" y="435"/>
                      <a:pt x="365" y="436"/>
                    </a:cubicBezTo>
                    <a:cubicBezTo>
                      <a:pt x="365" y="436"/>
                      <a:pt x="365" y="436"/>
                      <a:pt x="365" y="436"/>
                    </a:cubicBezTo>
                    <a:cubicBezTo>
                      <a:pt x="365" y="436"/>
                      <a:pt x="365" y="436"/>
                      <a:pt x="365" y="436"/>
                    </a:cubicBezTo>
                    <a:cubicBezTo>
                      <a:pt x="366" y="436"/>
                      <a:pt x="366" y="436"/>
                      <a:pt x="366" y="436"/>
                    </a:cubicBezTo>
                    <a:cubicBezTo>
                      <a:pt x="366" y="436"/>
                      <a:pt x="366" y="436"/>
                      <a:pt x="366" y="436"/>
                    </a:cubicBezTo>
                    <a:cubicBezTo>
                      <a:pt x="495" y="435"/>
                      <a:pt x="642" y="307"/>
                      <a:pt x="718" y="230"/>
                    </a:cubicBezTo>
                    <a:cubicBezTo>
                      <a:pt x="731" y="218"/>
                      <a:pt x="731" y="218"/>
                      <a:pt x="731" y="218"/>
                    </a:cubicBezTo>
                    <a:lnTo>
                      <a:pt x="718" y="206"/>
                    </a:lnTo>
                    <a:close/>
                    <a:moveTo>
                      <a:pt x="365" y="388"/>
                    </a:moveTo>
                    <a:cubicBezTo>
                      <a:pt x="271" y="388"/>
                      <a:pt x="194" y="312"/>
                      <a:pt x="194" y="218"/>
                    </a:cubicBezTo>
                    <a:cubicBezTo>
                      <a:pt x="194" y="124"/>
                      <a:pt x="271" y="47"/>
                      <a:pt x="365" y="47"/>
                    </a:cubicBezTo>
                    <a:cubicBezTo>
                      <a:pt x="459" y="47"/>
                      <a:pt x="535" y="124"/>
                      <a:pt x="535" y="218"/>
                    </a:cubicBezTo>
                    <a:cubicBezTo>
                      <a:pt x="535" y="312"/>
                      <a:pt x="459" y="388"/>
                      <a:pt x="365" y="388"/>
                    </a:cubicBezTo>
                    <a:close/>
                    <a:moveTo>
                      <a:pt x="200" y="96"/>
                    </a:moveTo>
                    <a:cubicBezTo>
                      <a:pt x="174" y="130"/>
                      <a:pt x="159" y="172"/>
                      <a:pt x="159" y="218"/>
                    </a:cubicBezTo>
                    <a:cubicBezTo>
                      <a:pt x="159" y="265"/>
                      <a:pt x="175" y="308"/>
                      <a:pt x="202" y="342"/>
                    </a:cubicBezTo>
                    <a:cubicBezTo>
                      <a:pt x="155" y="313"/>
                      <a:pt x="105" y="272"/>
                      <a:pt x="50" y="218"/>
                    </a:cubicBezTo>
                    <a:cubicBezTo>
                      <a:pt x="103" y="166"/>
                      <a:pt x="153" y="126"/>
                      <a:pt x="200" y="96"/>
                    </a:cubicBezTo>
                    <a:close/>
                    <a:moveTo>
                      <a:pt x="528" y="341"/>
                    </a:moveTo>
                    <a:cubicBezTo>
                      <a:pt x="554" y="307"/>
                      <a:pt x="570" y="264"/>
                      <a:pt x="570" y="218"/>
                    </a:cubicBezTo>
                    <a:cubicBezTo>
                      <a:pt x="570" y="174"/>
                      <a:pt x="557" y="134"/>
                      <a:pt x="534" y="101"/>
                    </a:cubicBezTo>
                    <a:cubicBezTo>
                      <a:pt x="586" y="134"/>
                      <a:pt x="638" y="176"/>
                      <a:pt x="681" y="218"/>
                    </a:cubicBezTo>
                    <a:cubicBezTo>
                      <a:pt x="628" y="270"/>
                      <a:pt x="576" y="311"/>
                      <a:pt x="528" y="34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8" name="Oval 21">
                <a:extLst>
                  <a:ext uri="{FF2B5EF4-FFF2-40B4-BE49-F238E27FC236}">
                    <a16:creationId xmlns:a16="http://schemas.microsoft.com/office/drawing/2014/main" xmlns="" id="{C93DA686-235B-6848-ABED-5621445285A2}"/>
                  </a:ext>
                </a:extLst>
              </p:cNvPr>
              <p:cNvSpPr>
                <a:spLocks noChangeArrowheads="1"/>
              </p:cNvSpPr>
              <p:nvPr/>
            </p:nvSpPr>
            <p:spPr bwMode="auto">
              <a:xfrm>
                <a:off x="716616" y="1721212"/>
                <a:ext cx="73059" cy="72806"/>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Tree>
    <p:extLst>
      <p:ext uri="{BB962C8B-B14F-4D97-AF65-F5344CB8AC3E}">
        <p14:creationId xmlns:p14="http://schemas.microsoft.com/office/powerpoint/2010/main" val="150929996"/>
      </p:ext>
    </p:extLst>
  </p:cSld>
  <p:clrMapOvr>
    <a:masterClrMapping/>
  </p:clrMapOvr>
  <p:transition>
    <p:fade/>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80BE5E4-E4E9-1441-82CB-D25629CCFF2F}"/>
              </a:ext>
            </a:extLst>
          </p:cNvPr>
          <p:cNvSpPr>
            <a:spLocks noGrp="1"/>
          </p:cNvSpPr>
          <p:nvPr>
            <p:ph type="title"/>
          </p:nvPr>
        </p:nvSpPr>
        <p:spPr/>
        <p:txBody>
          <a:bodyPr/>
          <a:lstStyle/>
          <a:p>
            <a:r>
              <a:rPr lang="en-US" dirty="0"/>
              <a:t>McAfee MVISION Security Cloud Architecture</a:t>
            </a:r>
          </a:p>
        </p:txBody>
      </p:sp>
      <p:sp>
        <p:nvSpPr>
          <p:cNvPr id="3" name="Text Placeholder 2">
            <a:extLst>
              <a:ext uri="{FF2B5EF4-FFF2-40B4-BE49-F238E27FC236}">
                <a16:creationId xmlns:a16="http://schemas.microsoft.com/office/drawing/2014/main" xmlns="" id="{D7A0D86F-96EF-AB4C-AEAB-3702A7E028C6}"/>
              </a:ext>
            </a:extLst>
          </p:cNvPr>
          <p:cNvSpPr>
            <a:spLocks noGrp="1"/>
          </p:cNvSpPr>
          <p:nvPr>
            <p:ph type="body" sz="quarter" idx="13"/>
          </p:nvPr>
        </p:nvSpPr>
        <p:spPr/>
        <p:txBody>
          <a:bodyPr/>
          <a:lstStyle/>
          <a:p>
            <a:endParaRPr lang="en-US"/>
          </a:p>
        </p:txBody>
      </p:sp>
      <p:grpSp>
        <p:nvGrpSpPr>
          <p:cNvPr id="4" name="Group 3">
            <a:extLst>
              <a:ext uri="{FF2B5EF4-FFF2-40B4-BE49-F238E27FC236}">
                <a16:creationId xmlns:a16="http://schemas.microsoft.com/office/drawing/2014/main" xmlns="" id="{ED3EBEA3-2E55-3B46-980D-01CAE8479A05}"/>
              </a:ext>
            </a:extLst>
          </p:cNvPr>
          <p:cNvGrpSpPr/>
          <p:nvPr/>
        </p:nvGrpSpPr>
        <p:grpSpPr>
          <a:xfrm>
            <a:off x="3561945" y="2133741"/>
            <a:ext cx="2001141" cy="1253342"/>
            <a:chOff x="3245502" y="1285792"/>
            <a:chExt cx="2001141" cy="1253342"/>
          </a:xfrm>
        </p:grpSpPr>
        <p:sp>
          <p:nvSpPr>
            <p:cNvPr id="5" name="Freeform 163">
              <a:extLst>
                <a:ext uri="{FF2B5EF4-FFF2-40B4-BE49-F238E27FC236}">
                  <a16:creationId xmlns:a16="http://schemas.microsoft.com/office/drawing/2014/main" xmlns="" id="{0BF1E060-C897-3B49-9FC9-28CE1C6809F4}"/>
                </a:ext>
              </a:extLst>
            </p:cNvPr>
            <p:cNvSpPr>
              <a:spLocks noChangeAspect="1"/>
            </p:cNvSpPr>
            <p:nvPr/>
          </p:nvSpPr>
          <p:spPr bwMode="auto">
            <a:xfrm>
              <a:off x="3245502" y="1427388"/>
              <a:ext cx="2001141" cy="1111746"/>
            </a:xfrm>
            <a:custGeom>
              <a:avLst/>
              <a:gdLst>
                <a:gd name="T0" fmla="*/ 103 w 684"/>
                <a:gd name="T1" fmla="*/ 191 h 377"/>
                <a:gd name="T2" fmla="*/ 1 w 684"/>
                <a:gd name="T3" fmla="*/ 274 h 377"/>
                <a:gd name="T4" fmla="*/ 23 w 684"/>
                <a:gd name="T5" fmla="*/ 342 h 377"/>
                <a:gd name="T6" fmla="*/ 128 w 684"/>
                <a:gd name="T7" fmla="*/ 377 h 377"/>
                <a:gd name="T8" fmla="*/ 128 w 684"/>
                <a:gd name="T9" fmla="*/ 377 h 377"/>
                <a:gd name="T10" fmla="*/ 139 w 684"/>
                <a:gd name="T11" fmla="*/ 377 h 377"/>
                <a:gd name="T12" fmla="*/ 141 w 684"/>
                <a:gd name="T13" fmla="*/ 377 h 377"/>
                <a:gd name="T14" fmla="*/ 525 w 684"/>
                <a:gd name="T15" fmla="*/ 377 h 377"/>
                <a:gd name="T16" fmla="*/ 532 w 684"/>
                <a:gd name="T17" fmla="*/ 377 h 377"/>
                <a:gd name="T18" fmla="*/ 683 w 684"/>
                <a:gd name="T19" fmla="*/ 254 h 377"/>
                <a:gd name="T20" fmla="*/ 576 w 684"/>
                <a:gd name="T21" fmla="*/ 131 h 377"/>
                <a:gd name="T22" fmla="*/ 562 w 684"/>
                <a:gd name="T23" fmla="*/ 130 h 377"/>
                <a:gd name="T24" fmla="*/ 560 w 684"/>
                <a:gd name="T25" fmla="*/ 117 h 377"/>
                <a:gd name="T26" fmla="*/ 426 w 684"/>
                <a:gd name="T27" fmla="*/ 1 h 377"/>
                <a:gd name="T28" fmla="*/ 408 w 684"/>
                <a:gd name="T29" fmla="*/ 0 h 377"/>
                <a:gd name="T30" fmla="*/ 272 w 684"/>
                <a:gd name="T31" fmla="*/ 88 h 377"/>
                <a:gd name="T32" fmla="*/ 260 w 684"/>
                <a:gd name="T33" fmla="*/ 107 h 377"/>
                <a:gd name="T34" fmla="*/ 248 w 684"/>
                <a:gd name="T35" fmla="*/ 103 h 377"/>
                <a:gd name="T36" fmla="*/ 211 w 684"/>
                <a:gd name="T37" fmla="*/ 99 h 377"/>
                <a:gd name="T38" fmla="*/ 126 w 684"/>
                <a:gd name="T39" fmla="*/ 176 h 377"/>
                <a:gd name="T40" fmla="*/ 124 w 684"/>
                <a:gd name="T41" fmla="*/ 192 h 377"/>
                <a:gd name="T42" fmla="*/ 107 w 684"/>
                <a:gd name="T43" fmla="*/ 191 h 377"/>
                <a:gd name="T44" fmla="*/ 103 w 684"/>
                <a:gd name="T45" fmla="*/ 191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84" h="377">
                  <a:moveTo>
                    <a:pt x="103" y="191"/>
                  </a:moveTo>
                  <a:cubicBezTo>
                    <a:pt x="73" y="191"/>
                    <a:pt x="5" y="199"/>
                    <a:pt x="1" y="274"/>
                  </a:cubicBezTo>
                  <a:cubicBezTo>
                    <a:pt x="0" y="303"/>
                    <a:pt x="7" y="325"/>
                    <a:pt x="23" y="342"/>
                  </a:cubicBezTo>
                  <a:cubicBezTo>
                    <a:pt x="53" y="374"/>
                    <a:pt x="106" y="377"/>
                    <a:pt x="128" y="377"/>
                  </a:cubicBezTo>
                  <a:cubicBezTo>
                    <a:pt x="128" y="377"/>
                    <a:pt x="128" y="377"/>
                    <a:pt x="128" y="377"/>
                  </a:cubicBezTo>
                  <a:cubicBezTo>
                    <a:pt x="135" y="377"/>
                    <a:pt x="139" y="377"/>
                    <a:pt x="139" y="377"/>
                  </a:cubicBezTo>
                  <a:cubicBezTo>
                    <a:pt x="141" y="377"/>
                    <a:pt x="141" y="377"/>
                    <a:pt x="141" y="377"/>
                  </a:cubicBezTo>
                  <a:cubicBezTo>
                    <a:pt x="525" y="377"/>
                    <a:pt x="525" y="377"/>
                    <a:pt x="525" y="377"/>
                  </a:cubicBezTo>
                  <a:cubicBezTo>
                    <a:pt x="526" y="377"/>
                    <a:pt x="528" y="377"/>
                    <a:pt x="532" y="377"/>
                  </a:cubicBezTo>
                  <a:cubicBezTo>
                    <a:pt x="567" y="377"/>
                    <a:pt x="683" y="368"/>
                    <a:pt x="683" y="254"/>
                  </a:cubicBezTo>
                  <a:cubicBezTo>
                    <a:pt x="683" y="248"/>
                    <a:pt x="684" y="136"/>
                    <a:pt x="576" y="131"/>
                  </a:cubicBezTo>
                  <a:cubicBezTo>
                    <a:pt x="562" y="130"/>
                    <a:pt x="562" y="130"/>
                    <a:pt x="562" y="130"/>
                  </a:cubicBezTo>
                  <a:cubicBezTo>
                    <a:pt x="560" y="117"/>
                    <a:pt x="560" y="117"/>
                    <a:pt x="560" y="117"/>
                  </a:cubicBezTo>
                  <a:cubicBezTo>
                    <a:pt x="559" y="113"/>
                    <a:pt x="534" y="8"/>
                    <a:pt x="426" y="1"/>
                  </a:cubicBezTo>
                  <a:cubicBezTo>
                    <a:pt x="420" y="0"/>
                    <a:pt x="414" y="0"/>
                    <a:pt x="408" y="0"/>
                  </a:cubicBezTo>
                  <a:cubicBezTo>
                    <a:pt x="327" y="0"/>
                    <a:pt x="304" y="37"/>
                    <a:pt x="272" y="88"/>
                  </a:cubicBezTo>
                  <a:cubicBezTo>
                    <a:pt x="260" y="107"/>
                    <a:pt x="260" y="107"/>
                    <a:pt x="260" y="107"/>
                  </a:cubicBezTo>
                  <a:cubicBezTo>
                    <a:pt x="248" y="103"/>
                    <a:pt x="248" y="103"/>
                    <a:pt x="248" y="103"/>
                  </a:cubicBezTo>
                  <a:cubicBezTo>
                    <a:pt x="247" y="103"/>
                    <a:pt x="232" y="99"/>
                    <a:pt x="211" y="99"/>
                  </a:cubicBezTo>
                  <a:cubicBezTo>
                    <a:pt x="161" y="99"/>
                    <a:pt x="132" y="125"/>
                    <a:pt x="126" y="176"/>
                  </a:cubicBezTo>
                  <a:cubicBezTo>
                    <a:pt x="124" y="192"/>
                    <a:pt x="124" y="192"/>
                    <a:pt x="124" y="192"/>
                  </a:cubicBezTo>
                  <a:cubicBezTo>
                    <a:pt x="107" y="191"/>
                    <a:pt x="107" y="191"/>
                    <a:pt x="107" y="191"/>
                  </a:cubicBezTo>
                  <a:cubicBezTo>
                    <a:pt x="107" y="191"/>
                    <a:pt x="105" y="191"/>
                    <a:pt x="103" y="191"/>
                  </a:cubicBezTo>
                  <a:close/>
                </a:path>
              </a:pathLst>
            </a:custGeom>
            <a:solidFill>
              <a:schemeClr val="bg1">
                <a:lumMod val="95000"/>
              </a:schemeClr>
            </a:solidFill>
            <a:ln>
              <a:noFill/>
            </a:ln>
          </p:spPr>
          <p:txBody>
            <a:bodyPr vert="horz" wrap="square" lIns="91440" tIns="45720" rIns="91440" bIns="45720" numCol="1" anchor="t" anchorCtr="0" compatLnSpc="1">
              <a:prstTxWarp prst="textNoShape">
                <a:avLst/>
              </a:prstTxWarp>
            </a:bodyPr>
            <a:lstStyle/>
            <a:p>
              <a:endParaRPr lang="en-US" sz="1600"/>
            </a:p>
          </p:txBody>
        </p:sp>
        <p:sp>
          <p:nvSpPr>
            <p:cNvPr id="6" name="TextBox 5">
              <a:extLst>
                <a:ext uri="{FF2B5EF4-FFF2-40B4-BE49-F238E27FC236}">
                  <a16:creationId xmlns:a16="http://schemas.microsoft.com/office/drawing/2014/main" xmlns="" id="{042440E9-DAB5-D14C-9159-DE16D192469D}"/>
                </a:ext>
              </a:extLst>
            </p:cNvPr>
            <p:cNvSpPr txBox="1"/>
            <p:nvPr/>
          </p:nvSpPr>
          <p:spPr>
            <a:xfrm>
              <a:off x="3517267" y="1948248"/>
              <a:ext cx="1675053" cy="523220"/>
            </a:xfrm>
            <a:prstGeom prst="rect">
              <a:avLst/>
            </a:prstGeom>
            <a:noFill/>
          </p:spPr>
          <p:txBody>
            <a:bodyPr wrap="square" rtlCol="0">
              <a:spAutoFit/>
            </a:bodyPr>
            <a:lstStyle>
              <a:defPPr>
                <a:defRPr lang="en-US"/>
              </a:defPPr>
              <a:lvl1pPr>
                <a:defRPr sz="1050" kern="0">
                  <a:solidFill>
                    <a:schemeClr val="accent1"/>
                  </a:solidFill>
                  <a:latin typeface="Arial" panose="020B0604020202020204" pitchFamily="34" charset="0"/>
                  <a:cs typeface="Arial" panose="020B0604020202020204" pitchFamily="34" charset="0"/>
                </a:defRPr>
              </a:lvl1pPr>
            </a:lstStyle>
            <a:p>
              <a:pPr algn="ctr"/>
              <a:r>
                <a:rPr lang="en-US" sz="1400" dirty="0">
                  <a:latin typeface="+mn-lt"/>
                </a:rPr>
                <a:t>McAfee</a:t>
              </a:r>
              <a:br>
                <a:rPr lang="en-US" sz="1400" dirty="0">
                  <a:latin typeface="+mn-lt"/>
                </a:rPr>
              </a:br>
              <a:r>
                <a:rPr lang="en-US" sz="1400" dirty="0"/>
                <a:t>MVISION </a:t>
              </a:r>
              <a:r>
                <a:rPr lang="en-US" sz="1400" dirty="0">
                  <a:latin typeface="+mn-lt"/>
                </a:rPr>
                <a:t>Cloud</a:t>
              </a:r>
              <a:endParaRPr lang="en-IN" sz="1400" dirty="0">
                <a:latin typeface="+mn-lt"/>
              </a:endParaRPr>
            </a:p>
          </p:txBody>
        </p:sp>
        <p:grpSp>
          <p:nvGrpSpPr>
            <p:cNvPr id="7" name="Group 6">
              <a:extLst>
                <a:ext uri="{FF2B5EF4-FFF2-40B4-BE49-F238E27FC236}">
                  <a16:creationId xmlns:a16="http://schemas.microsoft.com/office/drawing/2014/main" xmlns="" id="{B3EF20D6-75E3-5147-8ED0-FF765EA9CA67}"/>
                </a:ext>
              </a:extLst>
            </p:cNvPr>
            <p:cNvGrpSpPr>
              <a:grpSpLocks noChangeAspect="1"/>
            </p:cNvGrpSpPr>
            <p:nvPr/>
          </p:nvGrpSpPr>
          <p:grpSpPr>
            <a:xfrm>
              <a:off x="4003208" y="1285792"/>
              <a:ext cx="728981" cy="595006"/>
              <a:chOff x="6723063" y="1703388"/>
              <a:chExt cx="293688" cy="239713"/>
            </a:xfrm>
          </p:grpSpPr>
          <p:sp>
            <p:nvSpPr>
              <p:cNvPr id="9" name="Rectangle 610">
                <a:extLst>
                  <a:ext uri="{FF2B5EF4-FFF2-40B4-BE49-F238E27FC236}">
                    <a16:creationId xmlns:a16="http://schemas.microsoft.com/office/drawing/2014/main" xmlns="" id="{6C71897D-3664-E14E-A1AB-77EF1162028C}"/>
                  </a:ext>
                </a:extLst>
              </p:cNvPr>
              <p:cNvSpPr>
                <a:spLocks noChangeArrowheads="1"/>
              </p:cNvSpPr>
              <p:nvPr/>
            </p:nvSpPr>
            <p:spPr bwMode="auto">
              <a:xfrm>
                <a:off x="6735763" y="1716088"/>
                <a:ext cx="266700" cy="1778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Rectangle 611">
                <a:extLst>
                  <a:ext uri="{FF2B5EF4-FFF2-40B4-BE49-F238E27FC236}">
                    <a16:creationId xmlns:a16="http://schemas.microsoft.com/office/drawing/2014/main" xmlns="" id="{3C714D28-502C-0A45-A2DB-45AFDA7DA877}"/>
                  </a:ext>
                </a:extLst>
              </p:cNvPr>
              <p:cNvSpPr>
                <a:spLocks noChangeArrowheads="1"/>
              </p:cNvSpPr>
              <p:nvPr/>
            </p:nvSpPr>
            <p:spPr bwMode="auto">
              <a:xfrm>
                <a:off x="6869113" y="1716088"/>
                <a:ext cx="133350" cy="177800"/>
              </a:xfrm>
              <a:prstGeom prst="rect">
                <a:avLst/>
              </a:prstGeom>
              <a:solidFill>
                <a:srgbClr val="DCDCD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612">
                <a:extLst>
                  <a:ext uri="{FF2B5EF4-FFF2-40B4-BE49-F238E27FC236}">
                    <a16:creationId xmlns:a16="http://schemas.microsoft.com/office/drawing/2014/main" xmlns="" id="{0EA636E2-2CD8-B545-BDB7-BA550B7BE7D7}"/>
                  </a:ext>
                </a:extLst>
              </p:cNvPr>
              <p:cNvSpPr>
                <a:spLocks noEditPoints="1"/>
              </p:cNvSpPr>
              <p:nvPr/>
            </p:nvSpPr>
            <p:spPr bwMode="auto">
              <a:xfrm>
                <a:off x="6723063" y="1703388"/>
                <a:ext cx="293688" cy="239713"/>
              </a:xfrm>
              <a:custGeom>
                <a:avLst/>
                <a:gdLst>
                  <a:gd name="T0" fmla="*/ 185 w 185"/>
                  <a:gd name="T1" fmla="*/ 129 h 151"/>
                  <a:gd name="T2" fmla="*/ 185 w 185"/>
                  <a:gd name="T3" fmla="*/ 0 h 151"/>
                  <a:gd name="T4" fmla="*/ 0 w 185"/>
                  <a:gd name="T5" fmla="*/ 0 h 151"/>
                  <a:gd name="T6" fmla="*/ 0 w 185"/>
                  <a:gd name="T7" fmla="*/ 129 h 151"/>
                  <a:gd name="T8" fmla="*/ 62 w 185"/>
                  <a:gd name="T9" fmla="*/ 129 h 151"/>
                  <a:gd name="T10" fmla="*/ 62 w 185"/>
                  <a:gd name="T11" fmla="*/ 142 h 151"/>
                  <a:gd name="T12" fmla="*/ 45 w 185"/>
                  <a:gd name="T13" fmla="*/ 142 h 151"/>
                  <a:gd name="T14" fmla="*/ 45 w 185"/>
                  <a:gd name="T15" fmla="*/ 151 h 151"/>
                  <a:gd name="T16" fmla="*/ 140 w 185"/>
                  <a:gd name="T17" fmla="*/ 151 h 151"/>
                  <a:gd name="T18" fmla="*/ 140 w 185"/>
                  <a:gd name="T19" fmla="*/ 142 h 151"/>
                  <a:gd name="T20" fmla="*/ 122 w 185"/>
                  <a:gd name="T21" fmla="*/ 142 h 151"/>
                  <a:gd name="T22" fmla="*/ 122 w 185"/>
                  <a:gd name="T23" fmla="*/ 129 h 151"/>
                  <a:gd name="T24" fmla="*/ 185 w 185"/>
                  <a:gd name="T25" fmla="*/ 129 h 151"/>
                  <a:gd name="T26" fmla="*/ 8 w 185"/>
                  <a:gd name="T27" fmla="*/ 8 h 151"/>
                  <a:gd name="T28" fmla="*/ 176 w 185"/>
                  <a:gd name="T29" fmla="*/ 8 h 151"/>
                  <a:gd name="T30" fmla="*/ 176 w 185"/>
                  <a:gd name="T31" fmla="*/ 120 h 151"/>
                  <a:gd name="T32" fmla="*/ 8 w 185"/>
                  <a:gd name="T33" fmla="*/ 120 h 151"/>
                  <a:gd name="T34" fmla="*/ 8 w 185"/>
                  <a:gd name="T35" fmla="*/ 8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5" h="151">
                    <a:moveTo>
                      <a:pt x="185" y="129"/>
                    </a:moveTo>
                    <a:lnTo>
                      <a:pt x="185" y="0"/>
                    </a:lnTo>
                    <a:lnTo>
                      <a:pt x="0" y="0"/>
                    </a:lnTo>
                    <a:lnTo>
                      <a:pt x="0" y="129"/>
                    </a:lnTo>
                    <a:lnTo>
                      <a:pt x="62" y="129"/>
                    </a:lnTo>
                    <a:lnTo>
                      <a:pt x="62" y="142"/>
                    </a:lnTo>
                    <a:lnTo>
                      <a:pt x="45" y="142"/>
                    </a:lnTo>
                    <a:lnTo>
                      <a:pt x="45" y="151"/>
                    </a:lnTo>
                    <a:lnTo>
                      <a:pt x="140" y="151"/>
                    </a:lnTo>
                    <a:lnTo>
                      <a:pt x="140" y="142"/>
                    </a:lnTo>
                    <a:lnTo>
                      <a:pt x="122" y="142"/>
                    </a:lnTo>
                    <a:lnTo>
                      <a:pt x="122" y="129"/>
                    </a:lnTo>
                    <a:lnTo>
                      <a:pt x="185" y="129"/>
                    </a:lnTo>
                    <a:close/>
                    <a:moveTo>
                      <a:pt x="8" y="8"/>
                    </a:moveTo>
                    <a:lnTo>
                      <a:pt x="176" y="8"/>
                    </a:lnTo>
                    <a:lnTo>
                      <a:pt x="176" y="120"/>
                    </a:lnTo>
                    <a:lnTo>
                      <a:pt x="8" y="120"/>
                    </a:lnTo>
                    <a:lnTo>
                      <a:pt x="8" y="8"/>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8" name="Picture 7">
              <a:extLst>
                <a:ext uri="{FF2B5EF4-FFF2-40B4-BE49-F238E27FC236}">
                  <a16:creationId xmlns:a16="http://schemas.microsoft.com/office/drawing/2014/main" xmlns="" id="{BB38884C-4A3A-1741-9457-3CDAC1B8BD6B}"/>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4225831" y="1388982"/>
              <a:ext cx="273854" cy="315175"/>
            </a:xfrm>
            <a:prstGeom prst="rect">
              <a:avLst/>
            </a:prstGeom>
          </p:spPr>
        </p:pic>
      </p:grpSp>
      <p:grpSp>
        <p:nvGrpSpPr>
          <p:cNvPr id="16" name="Group 15">
            <a:extLst>
              <a:ext uri="{FF2B5EF4-FFF2-40B4-BE49-F238E27FC236}">
                <a16:creationId xmlns:a16="http://schemas.microsoft.com/office/drawing/2014/main" xmlns="" id="{03D415CF-6D9D-0B4B-AAB9-6787AF8A3A46}"/>
              </a:ext>
            </a:extLst>
          </p:cNvPr>
          <p:cNvGrpSpPr/>
          <p:nvPr/>
        </p:nvGrpSpPr>
        <p:grpSpPr>
          <a:xfrm>
            <a:off x="7255578" y="4065950"/>
            <a:ext cx="1038598" cy="679220"/>
            <a:chOff x="3393649" y="3415839"/>
            <a:chExt cx="1038598" cy="679220"/>
          </a:xfrm>
        </p:grpSpPr>
        <p:sp>
          <p:nvSpPr>
            <p:cNvPr id="18" name="Freeform 383">
              <a:extLst>
                <a:ext uri="{FF2B5EF4-FFF2-40B4-BE49-F238E27FC236}">
                  <a16:creationId xmlns:a16="http://schemas.microsoft.com/office/drawing/2014/main" xmlns="" id="{D661F6A1-5E1B-954A-9806-EAEFF040DC6C}"/>
                </a:ext>
              </a:extLst>
            </p:cNvPr>
            <p:cNvSpPr>
              <a:spLocks noChangeArrowheads="1"/>
            </p:cNvSpPr>
            <p:nvPr/>
          </p:nvSpPr>
          <p:spPr bwMode="auto">
            <a:xfrm>
              <a:off x="3702712" y="3451777"/>
              <a:ext cx="531877" cy="345000"/>
            </a:xfrm>
            <a:custGeom>
              <a:avLst/>
              <a:gdLst>
                <a:gd name="T0" fmla="*/ 0 w 651"/>
                <a:gd name="T1" fmla="*/ 0 h 424"/>
                <a:gd name="T2" fmla="*/ 0 w 651"/>
                <a:gd name="T3" fmla="*/ 423 h 424"/>
                <a:gd name="T4" fmla="*/ 650 w 651"/>
                <a:gd name="T5" fmla="*/ 423 h 424"/>
                <a:gd name="T6" fmla="*/ 650 w 651"/>
                <a:gd name="T7" fmla="*/ 0 h 424"/>
                <a:gd name="T8" fmla="*/ 0 w 651"/>
                <a:gd name="T9" fmla="*/ 0 h 424"/>
              </a:gdLst>
              <a:ahLst/>
              <a:cxnLst>
                <a:cxn ang="0">
                  <a:pos x="T0" y="T1"/>
                </a:cxn>
                <a:cxn ang="0">
                  <a:pos x="T2" y="T3"/>
                </a:cxn>
                <a:cxn ang="0">
                  <a:pos x="T4" y="T5"/>
                </a:cxn>
                <a:cxn ang="0">
                  <a:pos x="T6" y="T7"/>
                </a:cxn>
                <a:cxn ang="0">
                  <a:pos x="T8" y="T9"/>
                </a:cxn>
              </a:cxnLst>
              <a:rect l="0" t="0" r="r" b="b"/>
              <a:pathLst>
                <a:path w="651" h="424">
                  <a:moveTo>
                    <a:pt x="0" y="0"/>
                  </a:moveTo>
                  <a:lnTo>
                    <a:pt x="0" y="423"/>
                  </a:lnTo>
                  <a:lnTo>
                    <a:pt x="650" y="423"/>
                  </a:lnTo>
                  <a:lnTo>
                    <a:pt x="650" y="0"/>
                  </a:lnTo>
                  <a:lnTo>
                    <a:pt x="0" y="0"/>
                  </a:lnTo>
                </a:path>
              </a:pathLst>
            </a:custGeom>
            <a:solidFill>
              <a:srgbClr val="FFFF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9" name="Freeform 386">
              <a:extLst>
                <a:ext uri="{FF2B5EF4-FFF2-40B4-BE49-F238E27FC236}">
                  <a16:creationId xmlns:a16="http://schemas.microsoft.com/office/drawing/2014/main" xmlns="" id="{66419D6D-E906-8344-A075-43FEDE8A68C0}"/>
                </a:ext>
              </a:extLst>
            </p:cNvPr>
            <p:cNvSpPr>
              <a:spLocks noChangeArrowheads="1"/>
            </p:cNvSpPr>
            <p:nvPr/>
          </p:nvSpPr>
          <p:spPr bwMode="auto">
            <a:xfrm>
              <a:off x="3965058" y="3451777"/>
              <a:ext cx="265938" cy="345000"/>
            </a:xfrm>
            <a:custGeom>
              <a:avLst/>
              <a:gdLst>
                <a:gd name="T0" fmla="*/ 325 w 326"/>
                <a:gd name="T1" fmla="*/ 0 h 424"/>
                <a:gd name="T2" fmla="*/ 0 w 326"/>
                <a:gd name="T3" fmla="*/ 0 h 424"/>
                <a:gd name="T4" fmla="*/ 0 w 326"/>
                <a:gd name="T5" fmla="*/ 423 h 424"/>
                <a:gd name="T6" fmla="*/ 325 w 326"/>
                <a:gd name="T7" fmla="*/ 423 h 424"/>
                <a:gd name="T8" fmla="*/ 325 w 326"/>
                <a:gd name="T9" fmla="*/ 0 h 424"/>
              </a:gdLst>
              <a:ahLst/>
              <a:cxnLst>
                <a:cxn ang="0">
                  <a:pos x="T0" y="T1"/>
                </a:cxn>
                <a:cxn ang="0">
                  <a:pos x="T2" y="T3"/>
                </a:cxn>
                <a:cxn ang="0">
                  <a:pos x="T4" y="T5"/>
                </a:cxn>
                <a:cxn ang="0">
                  <a:pos x="T6" y="T7"/>
                </a:cxn>
                <a:cxn ang="0">
                  <a:pos x="T8" y="T9"/>
                </a:cxn>
              </a:cxnLst>
              <a:rect l="0" t="0" r="r" b="b"/>
              <a:pathLst>
                <a:path w="326" h="424">
                  <a:moveTo>
                    <a:pt x="325" y="0"/>
                  </a:moveTo>
                  <a:lnTo>
                    <a:pt x="0" y="0"/>
                  </a:lnTo>
                  <a:lnTo>
                    <a:pt x="0" y="423"/>
                  </a:lnTo>
                  <a:lnTo>
                    <a:pt x="325" y="423"/>
                  </a:lnTo>
                  <a:lnTo>
                    <a:pt x="325" y="0"/>
                  </a:lnTo>
                </a:path>
              </a:pathLst>
            </a:custGeom>
            <a:solidFill>
              <a:srgbClr val="D9D9D9"/>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0" name="Freeform 384">
              <a:extLst>
                <a:ext uri="{FF2B5EF4-FFF2-40B4-BE49-F238E27FC236}">
                  <a16:creationId xmlns:a16="http://schemas.microsoft.com/office/drawing/2014/main" xmlns="" id="{1FBE2A78-328F-374A-AE28-90EA0B74FAA6}"/>
                </a:ext>
              </a:extLst>
            </p:cNvPr>
            <p:cNvSpPr>
              <a:spLocks noChangeArrowheads="1"/>
            </p:cNvSpPr>
            <p:nvPr/>
          </p:nvSpPr>
          <p:spPr bwMode="auto">
            <a:xfrm>
              <a:off x="3702712" y="3451777"/>
              <a:ext cx="531877" cy="345000"/>
            </a:xfrm>
            <a:custGeom>
              <a:avLst/>
              <a:gdLst>
                <a:gd name="T0" fmla="*/ 0 w 651"/>
                <a:gd name="T1" fmla="*/ 0 h 424"/>
                <a:gd name="T2" fmla="*/ 0 w 651"/>
                <a:gd name="T3" fmla="*/ 423 h 424"/>
                <a:gd name="T4" fmla="*/ 650 w 651"/>
                <a:gd name="T5" fmla="*/ 423 h 424"/>
                <a:gd name="T6" fmla="*/ 650 w 651"/>
                <a:gd name="T7" fmla="*/ 0 h 424"/>
                <a:gd name="T8" fmla="*/ 0 w 651"/>
                <a:gd name="T9" fmla="*/ 0 h 424"/>
              </a:gdLst>
              <a:ahLst/>
              <a:cxnLst>
                <a:cxn ang="0">
                  <a:pos x="T0" y="T1"/>
                </a:cxn>
                <a:cxn ang="0">
                  <a:pos x="T2" y="T3"/>
                </a:cxn>
                <a:cxn ang="0">
                  <a:pos x="T4" y="T5"/>
                </a:cxn>
                <a:cxn ang="0">
                  <a:pos x="T6" y="T7"/>
                </a:cxn>
                <a:cxn ang="0">
                  <a:pos x="T8" y="T9"/>
                </a:cxn>
              </a:cxnLst>
              <a:rect l="0" t="0" r="r" b="b"/>
              <a:pathLst>
                <a:path w="651" h="424">
                  <a:moveTo>
                    <a:pt x="0" y="0"/>
                  </a:moveTo>
                  <a:lnTo>
                    <a:pt x="0" y="423"/>
                  </a:lnTo>
                  <a:lnTo>
                    <a:pt x="650" y="423"/>
                  </a:lnTo>
                  <a:lnTo>
                    <a:pt x="650" y="0"/>
                  </a:lnTo>
                  <a:lnTo>
                    <a:pt x="0" y="0"/>
                  </a:lnTo>
                </a:path>
              </a:pathLst>
            </a:custGeom>
            <a:solidFill>
              <a:srgbClr val="FFFF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1" name="Freeform 387">
              <a:extLst>
                <a:ext uri="{FF2B5EF4-FFF2-40B4-BE49-F238E27FC236}">
                  <a16:creationId xmlns:a16="http://schemas.microsoft.com/office/drawing/2014/main" xmlns="" id="{9ED56820-7137-EB4F-9B1A-8FDB51774899}"/>
                </a:ext>
              </a:extLst>
            </p:cNvPr>
            <p:cNvSpPr>
              <a:spLocks noChangeArrowheads="1"/>
            </p:cNvSpPr>
            <p:nvPr/>
          </p:nvSpPr>
          <p:spPr bwMode="auto">
            <a:xfrm>
              <a:off x="3965058" y="3437402"/>
              <a:ext cx="276294" cy="373750"/>
            </a:xfrm>
            <a:custGeom>
              <a:avLst/>
              <a:gdLst>
                <a:gd name="T0" fmla="*/ 325 w 326"/>
                <a:gd name="T1" fmla="*/ 0 h 424"/>
                <a:gd name="T2" fmla="*/ 0 w 326"/>
                <a:gd name="T3" fmla="*/ 0 h 424"/>
                <a:gd name="T4" fmla="*/ 0 w 326"/>
                <a:gd name="T5" fmla="*/ 423 h 424"/>
                <a:gd name="T6" fmla="*/ 325 w 326"/>
                <a:gd name="T7" fmla="*/ 423 h 424"/>
                <a:gd name="T8" fmla="*/ 325 w 326"/>
                <a:gd name="T9" fmla="*/ 0 h 424"/>
              </a:gdLst>
              <a:ahLst/>
              <a:cxnLst>
                <a:cxn ang="0">
                  <a:pos x="T0" y="T1"/>
                </a:cxn>
                <a:cxn ang="0">
                  <a:pos x="T2" y="T3"/>
                </a:cxn>
                <a:cxn ang="0">
                  <a:pos x="T4" y="T5"/>
                </a:cxn>
                <a:cxn ang="0">
                  <a:pos x="T6" y="T7"/>
                </a:cxn>
                <a:cxn ang="0">
                  <a:pos x="T8" y="T9"/>
                </a:cxn>
              </a:cxnLst>
              <a:rect l="0" t="0" r="r" b="b"/>
              <a:pathLst>
                <a:path w="326" h="424">
                  <a:moveTo>
                    <a:pt x="325" y="0"/>
                  </a:moveTo>
                  <a:lnTo>
                    <a:pt x="0" y="0"/>
                  </a:lnTo>
                  <a:lnTo>
                    <a:pt x="0" y="423"/>
                  </a:lnTo>
                  <a:lnTo>
                    <a:pt x="325" y="423"/>
                  </a:lnTo>
                  <a:lnTo>
                    <a:pt x="325" y="0"/>
                  </a:lnTo>
                </a:path>
              </a:pathLst>
            </a:custGeom>
            <a:solidFill>
              <a:srgbClr val="D9D9D9"/>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2" name="Freeform 385">
              <a:extLst>
                <a:ext uri="{FF2B5EF4-FFF2-40B4-BE49-F238E27FC236}">
                  <a16:creationId xmlns:a16="http://schemas.microsoft.com/office/drawing/2014/main" xmlns="" id="{21D0A24D-9BF6-C847-9080-0DE8005B0D10}"/>
                </a:ext>
              </a:extLst>
            </p:cNvPr>
            <p:cNvSpPr>
              <a:spLocks noChangeArrowheads="1"/>
            </p:cNvSpPr>
            <p:nvPr/>
          </p:nvSpPr>
          <p:spPr bwMode="auto">
            <a:xfrm>
              <a:off x="3663182" y="3415839"/>
              <a:ext cx="610939" cy="495938"/>
            </a:xfrm>
            <a:custGeom>
              <a:avLst/>
              <a:gdLst>
                <a:gd name="T0" fmla="*/ 748 w 749"/>
                <a:gd name="T1" fmla="*/ 518 h 609"/>
                <a:gd name="T2" fmla="*/ 748 w 749"/>
                <a:gd name="T3" fmla="*/ 0 h 609"/>
                <a:gd name="T4" fmla="*/ 0 w 749"/>
                <a:gd name="T5" fmla="*/ 0 h 609"/>
                <a:gd name="T6" fmla="*/ 0 w 749"/>
                <a:gd name="T7" fmla="*/ 518 h 609"/>
                <a:gd name="T8" fmla="*/ 255 w 749"/>
                <a:gd name="T9" fmla="*/ 518 h 609"/>
                <a:gd name="T10" fmla="*/ 255 w 749"/>
                <a:gd name="T11" fmla="*/ 559 h 609"/>
                <a:gd name="T12" fmla="*/ 185 w 749"/>
                <a:gd name="T13" fmla="*/ 559 h 609"/>
                <a:gd name="T14" fmla="*/ 185 w 749"/>
                <a:gd name="T15" fmla="*/ 608 h 609"/>
                <a:gd name="T16" fmla="*/ 559 w 749"/>
                <a:gd name="T17" fmla="*/ 608 h 609"/>
                <a:gd name="T18" fmla="*/ 559 w 749"/>
                <a:gd name="T19" fmla="*/ 559 h 609"/>
                <a:gd name="T20" fmla="*/ 493 w 749"/>
                <a:gd name="T21" fmla="*/ 559 h 609"/>
                <a:gd name="T22" fmla="*/ 493 w 749"/>
                <a:gd name="T23" fmla="*/ 518 h 609"/>
                <a:gd name="T24" fmla="*/ 748 w 749"/>
                <a:gd name="T25" fmla="*/ 518 h 609"/>
                <a:gd name="T26" fmla="*/ 49 w 749"/>
                <a:gd name="T27" fmla="*/ 45 h 609"/>
                <a:gd name="T28" fmla="*/ 699 w 749"/>
                <a:gd name="T29" fmla="*/ 45 h 609"/>
                <a:gd name="T30" fmla="*/ 699 w 749"/>
                <a:gd name="T31" fmla="*/ 468 h 609"/>
                <a:gd name="T32" fmla="*/ 49 w 749"/>
                <a:gd name="T33" fmla="*/ 468 h 609"/>
                <a:gd name="T34" fmla="*/ 49 w 749"/>
                <a:gd name="T35" fmla="*/ 45 h 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49" h="609">
                  <a:moveTo>
                    <a:pt x="748" y="518"/>
                  </a:moveTo>
                  <a:lnTo>
                    <a:pt x="748" y="0"/>
                  </a:lnTo>
                  <a:lnTo>
                    <a:pt x="0" y="0"/>
                  </a:lnTo>
                  <a:lnTo>
                    <a:pt x="0" y="518"/>
                  </a:lnTo>
                  <a:lnTo>
                    <a:pt x="255" y="518"/>
                  </a:lnTo>
                  <a:lnTo>
                    <a:pt x="255" y="559"/>
                  </a:lnTo>
                  <a:lnTo>
                    <a:pt x="185" y="559"/>
                  </a:lnTo>
                  <a:lnTo>
                    <a:pt x="185" y="608"/>
                  </a:lnTo>
                  <a:lnTo>
                    <a:pt x="559" y="608"/>
                  </a:lnTo>
                  <a:lnTo>
                    <a:pt x="559" y="559"/>
                  </a:lnTo>
                  <a:lnTo>
                    <a:pt x="493" y="559"/>
                  </a:lnTo>
                  <a:lnTo>
                    <a:pt x="493" y="518"/>
                  </a:lnTo>
                  <a:lnTo>
                    <a:pt x="748" y="518"/>
                  </a:lnTo>
                  <a:close/>
                  <a:moveTo>
                    <a:pt x="49" y="45"/>
                  </a:moveTo>
                  <a:lnTo>
                    <a:pt x="699" y="45"/>
                  </a:lnTo>
                  <a:lnTo>
                    <a:pt x="699" y="468"/>
                  </a:lnTo>
                  <a:lnTo>
                    <a:pt x="49" y="468"/>
                  </a:lnTo>
                  <a:lnTo>
                    <a:pt x="49" y="45"/>
                  </a:lnTo>
                  <a:close/>
                </a:path>
              </a:pathLst>
            </a:custGeom>
            <a:solidFill>
              <a:schemeClr val="tx1"/>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3" name="Freeform 388">
              <a:extLst>
                <a:ext uri="{FF2B5EF4-FFF2-40B4-BE49-F238E27FC236}">
                  <a16:creationId xmlns:a16="http://schemas.microsoft.com/office/drawing/2014/main" xmlns="" id="{CB3ED936-B8AE-084E-91DD-9035C7095E97}"/>
                </a:ext>
              </a:extLst>
            </p:cNvPr>
            <p:cNvSpPr>
              <a:spLocks noChangeArrowheads="1"/>
            </p:cNvSpPr>
            <p:nvPr/>
          </p:nvSpPr>
          <p:spPr bwMode="auto">
            <a:xfrm>
              <a:off x="3440369" y="3699746"/>
              <a:ext cx="488751" cy="341405"/>
            </a:xfrm>
            <a:custGeom>
              <a:avLst/>
              <a:gdLst>
                <a:gd name="T0" fmla="*/ 600 w 601"/>
                <a:gd name="T1" fmla="*/ 419 h 420"/>
                <a:gd name="T2" fmla="*/ 0 w 601"/>
                <a:gd name="T3" fmla="*/ 419 h 420"/>
                <a:gd name="T4" fmla="*/ 0 w 601"/>
                <a:gd name="T5" fmla="*/ 0 h 420"/>
                <a:gd name="T6" fmla="*/ 600 w 601"/>
                <a:gd name="T7" fmla="*/ 0 h 420"/>
                <a:gd name="T8" fmla="*/ 600 w 601"/>
                <a:gd name="T9" fmla="*/ 419 h 420"/>
                <a:gd name="T10" fmla="*/ 49 w 601"/>
                <a:gd name="T11" fmla="*/ 370 h 420"/>
                <a:gd name="T12" fmla="*/ 550 w 601"/>
                <a:gd name="T13" fmla="*/ 370 h 420"/>
                <a:gd name="T14" fmla="*/ 550 w 601"/>
                <a:gd name="T15" fmla="*/ 49 h 420"/>
                <a:gd name="T16" fmla="*/ 49 w 601"/>
                <a:gd name="T17" fmla="*/ 49 h 420"/>
                <a:gd name="T18" fmla="*/ 49 w 601"/>
                <a:gd name="T19" fmla="*/ 370 h 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01" h="420">
                  <a:moveTo>
                    <a:pt x="600" y="419"/>
                  </a:moveTo>
                  <a:lnTo>
                    <a:pt x="0" y="419"/>
                  </a:lnTo>
                  <a:lnTo>
                    <a:pt x="0" y="0"/>
                  </a:lnTo>
                  <a:lnTo>
                    <a:pt x="600" y="0"/>
                  </a:lnTo>
                  <a:lnTo>
                    <a:pt x="600" y="419"/>
                  </a:lnTo>
                  <a:close/>
                  <a:moveTo>
                    <a:pt x="49" y="370"/>
                  </a:moveTo>
                  <a:lnTo>
                    <a:pt x="550" y="370"/>
                  </a:lnTo>
                  <a:lnTo>
                    <a:pt x="550" y="49"/>
                  </a:lnTo>
                  <a:lnTo>
                    <a:pt x="49" y="49"/>
                  </a:lnTo>
                  <a:lnTo>
                    <a:pt x="49" y="370"/>
                  </a:lnTo>
                  <a:close/>
                </a:path>
              </a:pathLst>
            </a:custGeom>
            <a:solidFill>
              <a:schemeClr val="tx1"/>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4" name="Freeform 389">
              <a:extLst>
                <a:ext uri="{FF2B5EF4-FFF2-40B4-BE49-F238E27FC236}">
                  <a16:creationId xmlns:a16="http://schemas.microsoft.com/office/drawing/2014/main" xmlns="" id="{46DFE0E0-93AD-DA4A-961B-573EC40DF5B9}"/>
                </a:ext>
              </a:extLst>
            </p:cNvPr>
            <p:cNvSpPr>
              <a:spLocks noChangeArrowheads="1"/>
            </p:cNvSpPr>
            <p:nvPr/>
          </p:nvSpPr>
          <p:spPr bwMode="auto">
            <a:xfrm>
              <a:off x="3489326" y="3739277"/>
              <a:ext cx="409689" cy="262345"/>
            </a:xfrm>
            <a:custGeom>
              <a:avLst/>
              <a:gdLst>
                <a:gd name="T0" fmla="*/ 0 w 502"/>
                <a:gd name="T1" fmla="*/ 0 h 322"/>
                <a:gd name="T2" fmla="*/ 0 w 502"/>
                <a:gd name="T3" fmla="*/ 321 h 322"/>
                <a:gd name="T4" fmla="*/ 501 w 502"/>
                <a:gd name="T5" fmla="*/ 321 h 322"/>
                <a:gd name="T6" fmla="*/ 501 w 502"/>
                <a:gd name="T7" fmla="*/ 0 h 322"/>
                <a:gd name="T8" fmla="*/ 0 w 502"/>
                <a:gd name="T9" fmla="*/ 0 h 322"/>
              </a:gdLst>
              <a:ahLst/>
              <a:cxnLst>
                <a:cxn ang="0">
                  <a:pos x="T0" y="T1"/>
                </a:cxn>
                <a:cxn ang="0">
                  <a:pos x="T2" y="T3"/>
                </a:cxn>
                <a:cxn ang="0">
                  <a:pos x="T4" y="T5"/>
                </a:cxn>
                <a:cxn ang="0">
                  <a:pos x="T6" y="T7"/>
                </a:cxn>
                <a:cxn ang="0">
                  <a:pos x="T8" y="T9"/>
                </a:cxn>
              </a:cxnLst>
              <a:rect l="0" t="0" r="r" b="b"/>
              <a:pathLst>
                <a:path w="502" h="322">
                  <a:moveTo>
                    <a:pt x="0" y="0"/>
                  </a:moveTo>
                  <a:lnTo>
                    <a:pt x="0" y="321"/>
                  </a:lnTo>
                  <a:lnTo>
                    <a:pt x="501" y="321"/>
                  </a:lnTo>
                  <a:lnTo>
                    <a:pt x="501" y="0"/>
                  </a:lnTo>
                  <a:lnTo>
                    <a:pt x="0" y="0"/>
                  </a:lnTo>
                </a:path>
              </a:pathLst>
            </a:custGeom>
            <a:solidFill>
              <a:srgbClr val="FFFF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5" name="Freeform 390">
              <a:extLst>
                <a:ext uri="{FF2B5EF4-FFF2-40B4-BE49-F238E27FC236}">
                  <a16:creationId xmlns:a16="http://schemas.microsoft.com/office/drawing/2014/main" xmlns="" id="{F47E94BA-0A92-7841-98E9-DBDC3D20421B}"/>
                </a:ext>
              </a:extLst>
            </p:cNvPr>
            <p:cNvSpPr>
              <a:spLocks noChangeArrowheads="1"/>
            </p:cNvSpPr>
            <p:nvPr/>
          </p:nvSpPr>
          <p:spPr bwMode="auto">
            <a:xfrm>
              <a:off x="3393649" y="4055527"/>
              <a:ext cx="578597" cy="39532"/>
            </a:xfrm>
            <a:custGeom>
              <a:avLst/>
              <a:gdLst>
                <a:gd name="T0" fmla="*/ 711 w 712"/>
                <a:gd name="T1" fmla="*/ 49 h 50"/>
                <a:gd name="T2" fmla="*/ 0 w 712"/>
                <a:gd name="T3" fmla="*/ 49 h 50"/>
                <a:gd name="T4" fmla="*/ 0 w 712"/>
                <a:gd name="T5" fmla="*/ 0 h 50"/>
                <a:gd name="T6" fmla="*/ 711 w 712"/>
                <a:gd name="T7" fmla="*/ 0 h 50"/>
                <a:gd name="T8" fmla="*/ 711 w 712"/>
                <a:gd name="T9" fmla="*/ 49 h 50"/>
              </a:gdLst>
              <a:ahLst/>
              <a:cxnLst>
                <a:cxn ang="0">
                  <a:pos x="T0" y="T1"/>
                </a:cxn>
                <a:cxn ang="0">
                  <a:pos x="T2" y="T3"/>
                </a:cxn>
                <a:cxn ang="0">
                  <a:pos x="T4" y="T5"/>
                </a:cxn>
                <a:cxn ang="0">
                  <a:pos x="T6" y="T7"/>
                </a:cxn>
                <a:cxn ang="0">
                  <a:pos x="T8" y="T9"/>
                </a:cxn>
              </a:cxnLst>
              <a:rect l="0" t="0" r="r" b="b"/>
              <a:pathLst>
                <a:path w="712" h="50">
                  <a:moveTo>
                    <a:pt x="711" y="49"/>
                  </a:moveTo>
                  <a:lnTo>
                    <a:pt x="0" y="49"/>
                  </a:lnTo>
                  <a:lnTo>
                    <a:pt x="0" y="0"/>
                  </a:lnTo>
                  <a:lnTo>
                    <a:pt x="711" y="0"/>
                  </a:lnTo>
                  <a:lnTo>
                    <a:pt x="711" y="49"/>
                  </a:lnTo>
                </a:path>
              </a:pathLst>
            </a:custGeom>
            <a:solidFill>
              <a:schemeClr val="tx1"/>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6" name="Freeform 391">
              <a:extLst>
                <a:ext uri="{FF2B5EF4-FFF2-40B4-BE49-F238E27FC236}">
                  <a16:creationId xmlns:a16="http://schemas.microsoft.com/office/drawing/2014/main" xmlns="" id="{24087BB7-7AFD-504E-A0F6-2905DF466441}"/>
                </a:ext>
              </a:extLst>
            </p:cNvPr>
            <p:cNvSpPr>
              <a:spLocks noChangeArrowheads="1"/>
            </p:cNvSpPr>
            <p:nvPr/>
          </p:nvSpPr>
          <p:spPr bwMode="auto">
            <a:xfrm>
              <a:off x="4166309" y="3634305"/>
              <a:ext cx="244376" cy="374504"/>
            </a:xfrm>
            <a:custGeom>
              <a:avLst/>
              <a:gdLst>
                <a:gd name="T0" fmla="*/ 0 w 248"/>
                <a:gd name="T1" fmla="*/ 0 h 432"/>
                <a:gd name="T2" fmla="*/ 0 w 248"/>
                <a:gd name="T3" fmla="*/ 431 h 432"/>
                <a:gd name="T4" fmla="*/ 247 w 248"/>
                <a:gd name="T5" fmla="*/ 431 h 432"/>
                <a:gd name="T6" fmla="*/ 247 w 248"/>
                <a:gd name="T7" fmla="*/ 0 h 432"/>
                <a:gd name="T8" fmla="*/ 0 w 248"/>
                <a:gd name="T9" fmla="*/ 0 h 432"/>
              </a:gdLst>
              <a:ahLst/>
              <a:cxnLst>
                <a:cxn ang="0">
                  <a:pos x="T0" y="T1"/>
                </a:cxn>
                <a:cxn ang="0">
                  <a:pos x="T2" y="T3"/>
                </a:cxn>
                <a:cxn ang="0">
                  <a:pos x="T4" y="T5"/>
                </a:cxn>
                <a:cxn ang="0">
                  <a:pos x="T6" y="T7"/>
                </a:cxn>
                <a:cxn ang="0">
                  <a:pos x="T8" y="T9"/>
                </a:cxn>
              </a:cxnLst>
              <a:rect l="0" t="0" r="r" b="b"/>
              <a:pathLst>
                <a:path w="248" h="432">
                  <a:moveTo>
                    <a:pt x="0" y="0"/>
                  </a:moveTo>
                  <a:lnTo>
                    <a:pt x="0" y="431"/>
                  </a:lnTo>
                  <a:lnTo>
                    <a:pt x="247" y="431"/>
                  </a:lnTo>
                  <a:lnTo>
                    <a:pt x="247" y="0"/>
                  </a:lnTo>
                  <a:lnTo>
                    <a:pt x="0" y="0"/>
                  </a:lnTo>
                </a:path>
              </a:pathLst>
            </a:custGeom>
            <a:solidFill>
              <a:srgbClr val="DCDCDC"/>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7" name="Freeform 392">
              <a:extLst>
                <a:ext uri="{FF2B5EF4-FFF2-40B4-BE49-F238E27FC236}">
                  <a16:creationId xmlns:a16="http://schemas.microsoft.com/office/drawing/2014/main" xmlns="" id="{E2EAC824-8024-FC4A-BD65-1ADB37D7F91A}"/>
                </a:ext>
              </a:extLst>
            </p:cNvPr>
            <p:cNvSpPr>
              <a:spLocks noChangeArrowheads="1"/>
            </p:cNvSpPr>
            <p:nvPr/>
          </p:nvSpPr>
          <p:spPr bwMode="auto">
            <a:xfrm>
              <a:off x="4151934" y="3613496"/>
              <a:ext cx="280313" cy="431250"/>
            </a:xfrm>
            <a:custGeom>
              <a:avLst/>
              <a:gdLst>
                <a:gd name="T0" fmla="*/ 0 w 342"/>
                <a:gd name="T1" fmla="*/ 0 h 531"/>
                <a:gd name="T2" fmla="*/ 0 w 342"/>
                <a:gd name="T3" fmla="*/ 530 h 531"/>
                <a:gd name="T4" fmla="*/ 341 w 342"/>
                <a:gd name="T5" fmla="*/ 530 h 531"/>
                <a:gd name="T6" fmla="*/ 341 w 342"/>
                <a:gd name="T7" fmla="*/ 0 h 531"/>
                <a:gd name="T8" fmla="*/ 0 w 342"/>
                <a:gd name="T9" fmla="*/ 0 h 531"/>
                <a:gd name="T10" fmla="*/ 292 w 342"/>
                <a:gd name="T11" fmla="*/ 50 h 531"/>
                <a:gd name="T12" fmla="*/ 292 w 342"/>
                <a:gd name="T13" fmla="*/ 469 h 531"/>
                <a:gd name="T14" fmla="*/ 45 w 342"/>
                <a:gd name="T15" fmla="*/ 469 h 531"/>
                <a:gd name="T16" fmla="*/ 45 w 342"/>
                <a:gd name="T17" fmla="*/ 50 h 531"/>
                <a:gd name="T18" fmla="*/ 292 w 342"/>
                <a:gd name="T19" fmla="*/ 50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2" h="531">
                  <a:moveTo>
                    <a:pt x="0" y="0"/>
                  </a:moveTo>
                  <a:lnTo>
                    <a:pt x="0" y="530"/>
                  </a:lnTo>
                  <a:lnTo>
                    <a:pt x="341" y="530"/>
                  </a:lnTo>
                  <a:lnTo>
                    <a:pt x="341" y="0"/>
                  </a:lnTo>
                  <a:lnTo>
                    <a:pt x="0" y="0"/>
                  </a:lnTo>
                  <a:close/>
                  <a:moveTo>
                    <a:pt x="292" y="50"/>
                  </a:moveTo>
                  <a:lnTo>
                    <a:pt x="292" y="469"/>
                  </a:lnTo>
                  <a:lnTo>
                    <a:pt x="45" y="469"/>
                  </a:lnTo>
                  <a:lnTo>
                    <a:pt x="45" y="50"/>
                  </a:lnTo>
                  <a:lnTo>
                    <a:pt x="292" y="50"/>
                  </a:lnTo>
                  <a:close/>
                </a:path>
              </a:pathLst>
            </a:custGeom>
            <a:solidFill>
              <a:schemeClr val="tx1"/>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8" name="Freeform 393">
              <a:extLst>
                <a:ext uri="{FF2B5EF4-FFF2-40B4-BE49-F238E27FC236}">
                  <a16:creationId xmlns:a16="http://schemas.microsoft.com/office/drawing/2014/main" xmlns="" id="{EE923D49-F9CA-AD41-8149-E59AB30EE398}"/>
                </a:ext>
              </a:extLst>
            </p:cNvPr>
            <p:cNvSpPr>
              <a:spLocks noChangeArrowheads="1"/>
            </p:cNvSpPr>
            <p:nvPr/>
          </p:nvSpPr>
          <p:spPr bwMode="auto">
            <a:xfrm>
              <a:off x="4277714" y="4005214"/>
              <a:ext cx="21563" cy="17970"/>
            </a:xfrm>
            <a:custGeom>
              <a:avLst/>
              <a:gdLst>
                <a:gd name="T0" fmla="*/ 12 w 26"/>
                <a:gd name="T1" fmla="*/ 21 h 22"/>
                <a:gd name="T2" fmla="*/ 12 w 26"/>
                <a:gd name="T3" fmla="*/ 21 h 22"/>
                <a:gd name="T4" fmla="*/ 25 w 26"/>
                <a:gd name="T5" fmla="*/ 12 h 22"/>
                <a:gd name="T6" fmla="*/ 12 w 26"/>
                <a:gd name="T7" fmla="*/ 0 h 22"/>
                <a:gd name="T8" fmla="*/ 0 w 26"/>
                <a:gd name="T9" fmla="*/ 12 h 22"/>
                <a:gd name="T10" fmla="*/ 12 w 26"/>
                <a:gd name="T11" fmla="*/ 21 h 22"/>
              </a:gdLst>
              <a:ahLst/>
              <a:cxnLst>
                <a:cxn ang="0">
                  <a:pos x="T0" y="T1"/>
                </a:cxn>
                <a:cxn ang="0">
                  <a:pos x="T2" y="T3"/>
                </a:cxn>
                <a:cxn ang="0">
                  <a:pos x="T4" y="T5"/>
                </a:cxn>
                <a:cxn ang="0">
                  <a:pos x="T6" y="T7"/>
                </a:cxn>
                <a:cxn ang="0">
                  <a:pos x="T8" y="T9"/>
                </a:cxn>
                <a:cxn ang="0">
                  <a:pos x="T10" y="T11"/>
                </a:cxn>
              </a:cxnLst>
              <a:rect l="0" t="0" r="r" b="b"/>
              <a:pathLst>
                <a:path w="26" h="22">
                  <a:moveTo>
                    <a:pt x="12" y="21"/>
                  </a:moveTo>
                  <a:lnTo>
                    <a:pt x="12" y="21"/>
                  </a:lnTo>
                  <a:cubicBezTo>
                    <a:pt x="21" y="21"/>
                    <a:pt x="25" y="17"/>
                    <a:pt x="25" y="12"/>
                  </a:cubicBezTo>
                  <a:cubicBezTo>
                    <a:pt x="25" y="4"/>
                    <a:pt x="21" y="0"/>
                    <a:pt x="12" y="0"/>
                  </a:cubicBezTo>
                  <a:cubicBezTo>
                    <a:pt x="4" y="0"/>
                    <a:pt x="0" y="4"/>
                    <a:pt x="0" y="12"/>
                  </a:cubicBezTo>
                  <a:cubicBezTo>
                    <a:pt x="0" y="17"/>
                    <a:pt x="4" y="21"/>
                    <a:pt x="12" y="21"/>
                  </a:cubicBezTo>
                </a:path>
              </a:pathLst>
            </a:custGeom>
            <a:solidFill>
              <a:srgbClr val="FFFF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grpSp>
      <p:cxnSp>
        <p:nvCxnSpPr>
          <p:cNvPr id="45" name="Straight Connector 44">
            <a:extLst>
              <a:ext uri="{FF2B5EF4-FFF2-40B4-BE49-F238E27FC236}">
                <a16:creationId xmlns:a16="http://schemas.microsoft.com/office/drawing/2014/main" xmlns="" id="{242CE157-1D48-7D42-9829-B8F060C2BF3A}"/>
              </a:ext>
            </a:extLst>
          </p:cNvPr>
          <p:cNvCxnSpPr>
            <a:cxnSpLocks/>
          </p:cNvCxnSpPr>
          <p:nvPr/>
        </p:nvCxnSpPr>
        <p:spPr>
          <a:xfrm flipV="1">
            <a:off x="7824917" y="1994795"/>
            <a:ext cx="0" cy="1987307"/>
          </a:xfrm>
          <a:prstGeom prst="line">
            <a:avLst/>
          </a:prstGeom>
          <a:ln w="31750" cap="rnd">
            <a:solidFill>
              <a:schemeClr val="accent2"/>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grpSp>
        <p:nvGrpSpPr>
          <p:cNvPr id="111" name="Group 110">
            <a:extLst>
              <a:ext uri="{FF2B5EF4-FFF2-40B4-BE49-F238E27FC236}">
                <a16:creationId xmlns:a16="http://schemas.microsoft.com/office/drawing/2014/main" xmlns="" id="{F3C490E6-2A78-704F-97D1-9528D8925EAE}"/>
              </a:ext>
            </a:extLst>
          </p:cNvPr>
          <p:cNvGrpSpPr/>
          <p:nvPr/>
        </p:nvGrpSpPr>
        <p:grpSpPr>
          <a:xfrm>
            <a:off x="4785750" y="1176904"/>
            <a:ext cx="2352257" cy="903971"/>
            <a:chOff x="4671958" y="1057712"/>
            <a:chExt cx="2352257" cy="903971"/>
          </a:xfrm>
        </p:grpSpPr>
        <p:sp>
          <p:nvSpPr>
            <p:cNvPr id="40" name="TextBox 39">
              <a:extLst>
                <a:ext uri="{FF2B5EF4-FFF2-40B4-BE49-F238E27FC236}">
                  <a16:creationId xmlns:a16="http://schemas.microsoft.com/office/drawing/2014/main" xmlns="" id="{1BB9BFA8-A0E3-BD4B-A051-9C197C44EB76}"/>
                </a:ext>
              </a:extLst>
            </p:cNvPr>
            <p:cNvSpPr txBox="1"/>
            <p:nvPr/>
          </p:nvSpPr>
          <p:spPr>
            <a:xfrm>
              <a:off x="5499413" y="1057712"/>
              <a:ext cx="1524802" cy="390583"/>
            </a:xfrm>
            <a:prstGeom prst="rect">
              <a:avLst/>
            </a:prstGeom>
          </p:spPr>
          <p:txBody>
            <a:bodyPr vert="horz" wrap="square" lIns="91440" tIns="45720" rIns="91440" bIns="45720" rtlCol="0" anchor="ctr">
              <a:noAutofit/>
            </a:bodyPr>
            <a:lstStyle/>
            <a:p>
              <a:pPr>
                <a:defRPr/>
              </a:pPr>
              <a:r>
                <a:rPr lang="en-US" sz="1200" b="1" kern="0" dirty="0">
                  <a:solidFill>
                    <a:srgbClr val="FFC000"/>
                  </a:solidFill>
                </a:rPr>
                <a:t>Lightning Link</a:t>
              </a:r>
            </a:p>
          </p:txBody>
        </p:sp>
        <p:sp>
          <p:nvSpPr>
            <p:cNvPr id="53" name="Freeform 52">
              <a:extLst>
                <a:ext uri="{FF2B5EF4-FFF2-40B4-BE49-F238E27FC236}">
                  <a16:creationId xmlns:a16="http://schemas.microsoft.com/office/drawing/2014/main" xmlns="" id="{2702C968-9399-8E44-9CB6-0623895C3F85}"/>
                </a:ext>
              </a:extLst>
            </p:cNvPr>
            <p:cNvSpPr/>
            <p:nvPr/>
          </p:nvSpPr>
          <p:spPr>
            <a:xfrm>
              <a:off x="4671958" y="1405905"/>
              <a:ext cx="2102206" cy="555778"/>
            </a:xfrm>
            <a:custGeom>
              <a:avLst/>
              <a:gdLst>
                <a:gd name="connsiteX0" fmla="*/ 0 w 1737360"/>
                <a:gd name="connsiteY0" fmla="*/ 0 h 459321"/>
                <a:gd name="connsiteX1" fmla="*/ 1737360 w 1737360"/>
                <a:gd name="connsiteY1" fmla="*/ 0 h 459321"/>
                <a:gd name="connsiteX2" fmla="*/ 1737360 w 1737360"/>
                <a:gd name="connsiteY2" fmla="*/ 45720 h 459321"/>
                <a:gd name="connsiteX3" fmla="*/ 45719 w 1737360"/>
                <a:gd name="connsiteY3" fmla="*/ 45720 h 459321"/>
                <a:gd name="connsiteX4" fmla="*/ 45719 w 1737360"/>
                <a:gd name="connsiteY4" fmla="*/ 459321 h 459321"/>
                <a:gd name="connsiteX5" fmla="*/ 0 w 1737360"/>
                <a:gd name="connsiteY5" fmla="*/ 459321 h 459321"/>
                <a:gd name="connsiteX6" fmla="*/ 0 w 1737360"/>
                <a:gd name="connsiteY6" fmla="*/ 45720 h 459321"/>
                <a:gd name="connsiteX7" fmla="*/ 0 w 1737360"/>
                <a:gd name="connsiteY7" fmla="*/ 2121 h 459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360" h="459321">
                  <a:moveTo>
                    <a:pt x="0" y="0"/>
                  </a:moveTo>
                  <a:lnTo>
                    <a:pt x="1737360" y="0"/>
                  </a:lnTo>
                  <a:lnTo>
                    <a:pt x="1737360" y="45720"/>
                  </a:lnTo>
                  <a:lnTo>
                    <a:pt x="45719" y="45720"/>
                  </a:lnTo>
                  <a:lnTo>
                    <a:pt x="45719" y="459321"/>
                  </a:lnTo>
                  <a:lnTo>
                    <a:pt x="0" y="459321"/>
                  </a:lnTo>
                  <a:lnTo>
                    <a:pt x="0" y="45720"/>
                  </a:lnTo>
                  <a:lnTo>
                    <a:pt x="0" y="2121"/>
                  </a:lnTo>
                  <a:close/>
                </a:path>
              </a:pathLst>
            </a:custGeom>
            <a:solidFill>
              <a:srgbClr val="FFC001"/>
            </a:soli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dirty="0">
                <a:solidFill>
                  <a:schemeClr val="tx1"/>
                </a:solidFill>
              </a:endParaRPr>
            </a:p>
          </p:txBody>
        </p:sp>
      </p:grpSp>
      <p:sp>
        <p:nvSpPr>
          <p:cNvPr id="37" name="Oval 36">
            <a:extLst>
              <a:ext uri="{FF2B5EF4-FFF2-40B4-BE49-F238E27FC236}">
                <a16:creationId xmlns:a16="http://schemas.microsoft.com/office/drawing/2014/main" xmlns="" id="{E2B2BF6E-61A3-9F4A-BFCF-633010FA1680}"/>
              </a:ext>
            </a:extLst>
          </p:cNvPr>
          <p:cNvSpPr>
            <a:spLocks noChangeAspect="1"/>
          </p:cNvSpPr>
          <p:nvPr/>
        </p:nvSpPr>
        <p:spPr>
          <a:xfrm>
            <a:off x="7689199" y="2397226"/>
            <a:ext cx="270861" cy="270861"/>
          </a:xfrm>
          <a:prstGeom prst="ellipse">
            <a:avLst/>
          </a:prstGeom>
          <a:noFill/>
          <a:ln w="50800" cap="rnd">
            <a:solidFill>
              <a:schemeClr val="accent3"/>
            </a:solidFill>
            <a:round/>
            <a:headEnd type="none" w="med" len="med"/>
            <a:tailEnd type="none" w="med" len="med"/>
          </a:ln>
          <a:effectLst/>
        </p:spPr>
        <p:txBody>
          <a:bodyPr wrap="none" lIns="0" tIns="0" rIns="0" bIns="0">
            <a:noAutofit/>
          </a:bodyPr>
          <a:lstStyle/>
          <a:p>
            <a:endParaRPr lang="en-US" kern="0" dirty="0" err="1">
              <a:solidFill>
                <a:srgbClr val="000000"/>
              </a:solidFill>
            </a:endParaRPr>
          </a:p>
        </p:txBody>
      </p:sp>
      <p:grpSp>
        <p:nvGrpSpPr>
          <p:cNvPr id="112" name="Group 111">
            <a:extLst>
              <a:ext uri="{FF2B5EF4-FFF2-40B4-BE49-F238E27FC236}">
                <a16:creationId xmlns:a16="http://schemas.microsoft.com/office/drawing/2014/main" xmlns="" id="{25AB664C-7C1D-4940-ABCA-243B0CD9E852}"/>
              </a:ext>
            </a:extLst>
          </p:cNvPr>
          <p:cNvGrpSpPr/>
          <p:nvPr/>
        </p:nvGrpSpPr>
        <p:grpSpPr>
          <a:xfrm>
            <a:off x="5618406" y="2095210"/>
            <a:ext cx="2038351" cy="437447"/>
            <a:chOff x="5559137" y="1959738"/>
            <a:chExt cx="2038351" cy="437447"/>
          </a:xfrm>
        </p:grpSpPr>
        <p:sp>
          <p:nvSpPr>
            <p:cNvPr id="35" name="TextBox 34">
              <a:extLst>
                <a:ext uri="{FF2B5EF4-FFF2-40B4-BE49-F238E27FC236}">
                  <a16:creationId xmlns:a16="http://schemas.microsoft.com/office/drawing/2014/main" xmlns="" id="{B3478BDE-CF17-F040-96C7-4CF7DEFBADC9}"/>
                </a:ext>
              </a:extLst>
            </p:cNvPr>
            <p:cNvSpPr txBox="1"/>
            <p:nvPr/>
          </p:nvSpPr>
          <p:spPr>
            <a:xfrm>
              <a:off x="5559137" y="1959738"/>
              <a:ext cx="1470752" cy="392529"/>
            </a:xfrm>
            <a:prstGeom prst="rect">
              <a:avLst/>
            </a:prstGeom>
            <a:ln>
              <a:noFill/>
            </a:ln>
          </p:spPr>
          <p:txBody>
            <a:bodyPr vert="horz" wrap="square" lIns="91440" tIns="45720" rIns="91440" bIns="45720" rtlCol="0" anchor="ctr">
              <a:noAutofit/>
            </a:bodyPr>
            <a:lstStyle/>
            <a:p>
              <a:pPr>
                <a:defRPr/>
              </a:pPr>
              <a:r>
                <a:rPr lang="en-US" sz="1200" b="1" kern="0" dirty="0">
                  <a:solidFill>
                    <a:schemeClr val="accent3"/>
                  </a:solidFill>
                </a:rPr>
                <a:t>Sky Gateway</a:t>
              </a:r>
            </a:p>
            <a:p>
              <a:pPr>
                <a:defRPr/>
              </a:pPr>
              <a:r>
                <a:rPr lang="en-US" sz="1050" kern="0" dirty="0">
                  <a:solidFill>
                    <a:schemeClr val="accent3"/>
                  </a:solidFill>
                </a:rPr>
                <a:t>Universal Mode</a:t>
              </a:r>
            </a:p>
          </p:txBody>
        </p:sp>
        <p:sp>
          <p:nvSpPr>
            <p:cNvPr id="38" name="Line 8">
              <a:extLst>
                <a:ext uri="{FF2B5EF4-FFF2-40B4-BE49-F238E27FC236}">
                  <a16:creationId xmlns:a16="http://schemas.microsoft.com/office/drawing/2014/main" xmlns="" id="{09F3CC0C-F883-8441-80BA-A6E01C4D66ED}"/>
                </a:ext>
              </a:extLst>
            </p:cNvPr>
            <p:cNvSpPr>
              <a:spLocks noChangeShapeType="1"/>
            </p:cNvSpPr>
            <p:nvPr/>
          </p:nvSpPr>
          <p:spPr bwMode="gray">
            <a:xfrm rot="5400000" flipH="1">
              <a:off x="6579946" y="1379643"/>
              <a:ext cx="0" cy="2035084"/>
            </a:xfrm>
            <a:prstGeom prst="line">
              <a:avLst/>
            </a:prstGeom>
            <a:noFill/>
            <a:ln w="50800" cap="sq">
              <a:solidFill>
                <a:schemeClr val="accent3"/>
              </a:solidFill>
              <a:miter lim="800000"/>
              <a:headEnd type="none" w="med" len="med"/>
              <a:tailEnd type="none" w="med" len="med"/>
            </a:ln>
            <a:effectLst/>
          </p:spPr>
          <p:txBody>
            <a:bodyPr wrap="none" lIns="0" tIns="0" rIns="0" bIns="0">
              <a:noAutofit/>
            </a:bodyPr>
            <a:lstStyle/>
            <a:p>
              <a:pPr>
                <a:defRPr/>
              </a:pPr>
              <a:endParaRPr lang="en-US" kern="0" dirty="0">
                <a:solidFill>
                  <a:srgbClr val="000000"/>
                </a:solidFill>
              </a:endParaRPr>
            </a:p>
          </p:txBody>
        </p:sp>
      </p:grpSp>
      <p:grpSp>
        <p:nvGrpSpPr>
          <p:cNvPr id="113" name="Group 30">
            <a:extLst>
              <a:ext uri="{FF2B5EF4-FFF2-40B4-BE49-F238E27FC236}">
                <a16:creationId xmlns:a16="http://schemas.microsoft.com/office/drawing/2014/main" xmlns="" id="{17E18766-524B-564A-B754-CEA0E52094E2}"/>
              </a:ext>
            </a:extLst>
          </p:cNvPr>
          <p:cNvGrpSpPr>
            <a:grpSpLocks noChangeAspect="1"/>
          </p:cNvGrpSpPr>
          <p:nvPr/>
        </p:nvGrpSpPr>
        <p:grpSpPr bwMode="auto">
          <a:xfrm>
            <a:off x="4294080" y="4013619"/>
            <a:ext cx="789211" cy="730957"/>
            <a:chOff x="4267" y="2184"/>
            <a:chExt cx="989" cy="916"/>
          </a:xfrm>
        </p:grpSpPr>
        <p:sp>
          <p:nvSpPr>
            <p:cNvPr id="114" name="Freeform 31">
              <a:extLst>
                <a:ext uri="{FF2B5EF4-FFF2-40B4-BE49-F238E27FC236}">
                  <a16:creationId xmlns:a16="http://schemas.microsoft.com/office/drawing/2014/main" xmlns="" id="{BFF092C1-D139-0649-B920-AFF85DF63DBC}"/>
                </a:ext>
              </a:extLst>
            </p:cNvPr>
            <p:cNvSpPr>
              <a:spLocks/>
            </p:cNvSpPr>
            <p:nvPr/>
          </p:nvSpPr>
          <p:spPr bwMode="auto">
            <a:xfrm flipH="1">
              <a:off x="4336" y="2221"/>
              <a:ext cx="437" cy="836"/>
            </a:xfrm>
            <a:custGeom>
              <a:avLst/>
              <a:gdLst>
                <a:gd name="T0" fmla="*/ 223 w 420"/>
                <a:gd name="T1" fmla="*/ 128 h 836"/>
                <a:gd name="T2" fmla="*/ 223 w 420"/>
                <a:gd name="T3" fmla="*/ 0 h 836"/>
                <a:gd name="T4" fmla="*/ 0 w 420"/>
                <a:gd name="T5" fmla="*/ 0 h 836"/>
                <a:gd name="T6" fmla="*/ 0 w 420"/>
                <a:gd name="T7" fmla="*/ 682 h 836"/>
                <a:gd name="T8" fmla="*/ 80 w 420"/>
                <a:gd name="T9" fmla="*/ 682 h 836"/>
                <a:gd name="T10" fmla="*/ 80 w 420"/>
                <a:gd name="T11" fmla="*/ 836 h 836"/>
                <a:gd name="T12" fmla="*/ 170 w 420"/>
                <a:gd name="T13" fmla="*/ 836 h 836"/>
                <a:gd name="T14" fmla="*/ 223 w 420"/>
                <a:gd name="T15" fmla="*/ 836 h 836"/>
                <a:gd name="T16" fmla="*/ 420 w 420"/>
                <a:gd name="T17" fmla="*/ 836 h 836"/>
                <a:gd name="T18" fmla="*/ 420 w 420"/>
                <a:gd name="T19" fmla="*/ 128 h 836"/>
                <a:gd name="T20" fmla="*/ 223 w 420"/>
                <a:gd name="T21" fmla="*/ 128 h 836"/>
                <a:gd name="connsiteX0" fmla="*/ 5310 w 10393"/>
                <a:gd name="connsiteY0" fmla="*/ 1531 h 10000"/>
                <a:gd name="connsiteX1" fmla="*/ 5310 w 10393"/>
                <a:gd name="connsiteY1" fmla="*/ 0 h 10000"/>
                <a:gd name="connsiteX2" fmla="*/ 0 w 10393"/>
                <a:gd name="connsiteY2" fmla="*/ 0 h 10000"/>
                <a:gd name="connsiteX3" fmla="*/ 0 w 10393"/>
                <a:gd name="connsiteY3" fmla="*/ 8158 h 10000"/>
                <a:gd name="connsiteX4" fmla="*/ 1905 w 10393"/>
                <a:gd name="connsiteY4" fmla="*/ 8158 h 10000"/>
                <a:gd name="connsiteX5" fmla="*/ 1905 w 10393"/>
                <a:gd name="connsiteY5" fmla="*/ 10000 h 10000"/>
                <a:gd name="connsiteX6" fmla="*/ 4048 w 10393"/>
                <a:gd name="connsiteY6" fmla="*/ 10000 h 10000"/>
                <a:gd name="connsiteX7" fmla="*/ 5310 w 10393"/>
                <a:gd name="connsiteY7" fmla="*/ 10000 h 10000"/>
                <a:gd name="connsiteX8" fmla="*/ 10000 w 10393"/>
                <a:gd name="connsiteY8" fmla="*/ 10000 h 10000"/>
                <a:gd name="connsiteX9" fmla="*/ 10393 w 10393"/>
                <a:gd name="connsiteY9" fmla="*/ 3408 h 10000"/>
                <a:gd name="connsiteX10" fmla="*/ 5310 w 10393"/>
                <a:gd name="connsiteY10" fmla="*/ 1531 h 10000"/>
                <a:gd name="connsiteX0" fmla="*/ 4917 w 10393"/>
                <a:gd name="connsiteY0" fmla="*/ 3408 h 10000"/>
                <a:gd name="connsiteX1" fmla="*/ 5310 w 10393"/>
                <a:gd name="connsiteY1" fmla="*/ 0 h 10000"/>
                <a:gd name="connsiteX2" fmla="*/ 0 w 10393"/>
                <a:gd name="connsiteY2" fmla="*/ 0 h 10000"/>
                <a:gd name="connsiteX3" fmla="*/ 0 w 10393"/>
                <a:gd name="connsiteY3" fmla="*/ 8158 h 10000"/>
                <a:gd name="connsiteX4" fmla="*/ 1905 w 10393"/>
                <a:gd name="connsiteY4" fmla="*/ 8158 h 10000"/>
                <a:gd name="connsiteX5" fmla="*/ 1905 w 10393"/>
                <a:gd name="connsiteY5" fmla="*/ 10000 h 10000"/>
                <a:gd name="connsiteX6" fmla="*/ 4048 w 10393"/>
                <a:gd name="connsiteY6" fmla="*/ 10000 h 10000"/>
                <a:gd name="connsiteX7" fmla="*/ 5310 w 10393"/>
                <a:gd name="connsiteY7" fmla="*/ 10000 h 10000"/>
                <a:gd name="connsiteX8" fmla="*/ 10000 w 10393"/>
                <a:gd name="connsiteY8" fmla="*/ 10000 h 10000"/>
                <a:gd name="connsiteX9" fmla="*/ 10393 w 10393"/>
                <a:gd name="connsiteY9" fmla="*/ 3408 h 10000"/>
                <a:gd name="connsiteX10" fmla="*/ 4917 w 10393"/>
                <a:gd name="connsiteY10" fmla="*/ 3408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393" h="10000">
                  <a:moveTo>
                    <a:pt x="4917" y="3408"/>
                  </a:moveTo>
                  <a:lnTo>
                    <a:pt x="5310" y="0"/>
                  </a:lnTo>
                  <a:lnTo>
                    <a:pt x="0" y="0"/>
                  </a:lnTo>
                  <a:lnTo>
                    <a:pt x="0" y="8158"/>
                  </a:lnTo>
                  <a:lnTo>
                    <a:pt x="1905" y="8158"/>
                  </a:lnTo>
                  <a:lnTo>
                    <a:pt x="1905" y="10000"/>
                  </a:lnTo>
                  <a:lnTo>
                    <a:pt x="4048" y="10000"/>
                  </a:lnTo>
                  <a:lnTo>
                    <a:pt x="5310" y="10000"/>
                  </a:lnTo>
                  <a:lnTo>
                    <a:pt x="10000" y="10000"/>
                  </a:lnTo>
                  <a:lnTo>
                    <a:pt x="10393" y="3408"/>
                  </a:lnTo>
                  <a:lnTo>
                    <a:pt x="4917" y="340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115" name="Freeform 31">
              <a:extLst>
                <a:ext uri="{FF2B5EF4-FFF2-40B4-BE49-F238E27FC236}">
                  <a16:creationId xmlns:a16="http://schemas.microsoft.com/office/drawing/2014/main" xmlns="" id="{610F4F8C-61CA-0943-B09E-A907EF835A78}"/>
                </a:ext>
              </a:extLst>
            </p:cNvPr>
            <p:cNvSpPr>
              <a:spLocks/>
            </p:cNvSpPr>
            <p:nvPr/>
          </p:nvSpPr>
          <p:spPr bwMode="auto">
            <a:xfrm>
              <a:off x="4772" y="2221"/>
              <a:ext cx="420" cy="836"/>
            </a:xfrm>
            <a:custGeom>
              <a:avLst/>
              <a:gdLst>
                <a:gd name="T0" fmla="*/ 223 w 420"/>
                <a:gd name="T1" fmla="*/ 128 h 836"/>
                <a:gd name="T2" fmla="*/ 223 w 420"/>
                <a:gd name="T3" fmla="*/ 0 h 836"/>
                <a:gd name="T4" fmla="*/ 0 w 420"/>
                <a:gd name="T5" fmla="*/ 0 h 836"/>
                <a:gd name="T6" fmla="*/ 0 w 420"/>
                <a:gd name="T7" fmla="*/ 682 h 836"/>
                <a:gd name="T8" fmla="*/ 80 w 420"/>
                <a:gd name="T9" fmla="*/ 682 h 836"/>
                <a:gd name="T10" fmla="*/ 80 w 420"/>
                <a:gd name="T11" fmla="*/ 836 h 836"/>
                <a:gd name="T12" fmla="*/ 170 w 420"/>
                <a:gd name="T13" fmla="*/ 836 h 836"/>
                <a:gd name="T14" fmla="*/ 223 w 420"/>
                <a:gd name="T15" fmla="*/ 836 h 836"/>
                <a:gd name="T16" fmla="*/ 420 w 420"/>
                <a:gd name="T17" fmla="*/ 836 h 836"/>
                <a:gd name="T18" fmla="*/ 420 w 420"/>
                <a:gd name="T19" fmla="*/ 128 h 836"/>
                <a:gd name="T20" fmla="*/ 223 w 420"/>
                <a:gd name="T21" fmla="*/ 128 h 8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20" h="836">
                  <a:moveTo>
                    <a:pt x="223" y="128"/>
                  </a:moveTo>
                  <a:lnTo>
                    <a:pt x="223" y="0"/>
                  </a:lnTo>
                  <a:lnTo>
                    <a:pt x="0" y="0"/>
                  </a:lnTo>
                  <a:lnTo>
                    <a:pt x="0" y="682"/>
                  </a:lnTo>
                  <a:lnTo>
                    <a:pt x="80" y="682"/>
                  </a:lnTo>
                  <a:lnTo>
                    <a:pt x="80" y="836"/>
                  </a:lnTo>
                  <a:lnTo>
                    <a:pt x="170" y="836"/>
                  </a:lnTo>
                  <a:lnTo>
                    <a:pt x="223" y="836"/>
                  </a:lnTo>
                  <a:lnTo>
                    <a:pt x="420" y="836"/>
                  </a:lnTo>
                  <a:lnTo>
                    <a:pt x="420" y="128"/>
                  </a:lnTo>
                  <a:lnTo>
                    <a:pt x="223" y="128"/>
                  </a:lnTo>
                  <a:close/>
                </a:path>
              </a:pathLst>
            </a:custGeom>
            <a:solidFill>
              <a:schemeClr val="bg1">
                <a:lumMod val="8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116" name="Freeform 32">
              <a:extLst>
                <a:ext uri="{FF2B5EF4-FFF2-40B4-BE49-F238E27FC236}">
                  <a16:creationId xmlns:a16="http://schemas.microsoft.com/office/drawing/2014/main" xmlns="" id="{868F72F3-1A9E-B14F-9A29-EC68065A8F84}"/>
                </a:ext>
              </a:extLst>
            </p:cNvPr>
            <p:cNvSpPr>
              <a:spLocks noEditPoints="1"/>
            </p:cNvSpPr>
            <p:nvPr/>
          </p:nvSpPr>
          <p:spPr bwMode="auto">
            <a:xfrm>
              <a:off x="4299" y="2477"/>
              <a:ext cx="287" cy="623"/>
            </a:xfrm>
            <a:custGeom>
              <a:avLst/>
              <a:gdLst>
                <a:gd name="T0" fmla="*/ 287 w 287"/>
                <a:gd name="T1" fmla="*/ 623 h 623"/>
                <a:gd name="T2" fmla="*/ 0 w 287"/>
                <a:gd name="T3" fmla="*/ 623 h 623"/>
                <a:gd name="T4" fmla="*/ 0 w 287"/>
                <a:gd name="T5" fmla="*/ 0 h 623"/>
                <a:gd name="T6" fmla="*/ 287 w 287"/>
                <a:gd name="T7" fmla="*/ 0 h 623"/>
                <a:gd name="T8" fmla="*/ 287 w 287"/>
                <a:gd name="T9" fmla="*/ 623 h 623"/>
                <a:gd name="T10" fmla="*/ 48 w 287"/>
                <a:gd name="T11" fmla="*/ 575 h 623"/>
                <a:gd name="T12" fmla="*/ 239 w 287"/>
                <a:gd name="T13" fmla="*/ 575 h 623"/>
                <a:gd name="T14" fmla="*/ 239 w 287"/>
                <a:gd name="T15" fmla="*/ 43 h 623"/>
                <a:gd name="T16" fmla="*/ 48 w 287"/>
                <a:gd name="T17" fmla="*/ 43 h 623"/>
                <a:gd name="T18" fmla="*/ 48 w 287"/>
                <a:gd name="T19" fmla="*/ 575 h 6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7" h="623">
                  <a:moveTo>
                    <a:pt x="287" y="623"/>
                  </a:moveTo>
                  <a:lnTo>
                    <a:pt x="0" y="623"/>
                  </a:lnTo>
                  <a:lnTo>
                    <a:pt x="0" y="0"/>
                  </a:lnTo>
                  <a:lnTo>
                    <a:pt x="287" y="0"/>
                  </a:lnTo>
                  <a:lnTo>
                    <a:pt x="287" y="623"/>
                  </a:lnTo>
                  <a:close/>
                  <a:moveTo>
                    <a:pt x="48" y="575"/>
                  </a:moveTo>
                  <a:lnTo>
                    <a:pt x="239" y="575"/>
                  </a:lnTo>
                  <a:lnTo>
                    <a:pt x="239" y="43"/>
                  </a:lnTo>
                  <a:lnTo>
                    <a:pt x="48" y="43"/>
                  </a:lnTo>
                  <a:lnTo>
                    <a:pt x="48" y="575"/>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117" name="Freeform 33">
              <a:extLst>
                <a:ext uri="{FF2B5EF4-FFF2-40B4-BE49-F238E27FC236}">
                  <a16:creationId xmlns:a16="http://schemas.microsoft.com/office/drawing/2014/main" xmlns="" id="{2CD896E2-34FD-8B4F-8018-AD203F8EAB9A}"/>
                </a:ext>
              </a:extLst>
            </p:cNvPr>
            <p:cNvSpPr>
              <a:spLocks noEditPoints="1"/>
            </p:cNvSpPr>
            <p:nvPr/>
          </p:nvSpPr>
          <p:spPr bwMode="auto">
            <a:xfrm>
              <a:off x="4538" y="2184"/>
              <a:ext cx="473" cy="911"/>
            </a:xfrm>
            <a:custGeom>
              <a:avLst/>
              <a:gdLst>
                <a:gd name="T0" fmla="*/ 473 w 473"/>
                <a:gd name="T1" fmla="*/ 911 h 911"/>
                <a:gd name="T2" fmla="*/ 0 w 473"/>
                <a:gd name="T3" fmla="*/ 911 h 911"/>
                <a:gd name="T4" fmla="*/ 0 w 473"/>
                <a:gd name="T5" fmla="*/ 0 h 911"/>
                <a:gd name="T6" fmla="*/ 473 w 473"/>
                <a:gd name="T7" fmla="*/ 0 h 911"/>
                <a:gd name="T8" fmla="*/ 473 w 473"/>
                <a:gd name="T9" fmla="*/ 911 h 911"/>
                <a:gd name="T10" fmla="*/ 48 w 473"/>
                <a:gd name="T11" fmla="*/ 868 h 911"/>
                <a:gd name="T12" fmla="*/ 431 w 473"/>
                <a:gd name="T13" fmla="*/ 868 h 911"/>
                <a:gd name="T14" fmla="*/ 431 w 473"/>
                <a:gd name="T15" fmla="*/ 43 h 911"/>
                <a:gd name="T16" fmla="*/ 48 w 473"/>
                <a:gd name="T17" fmla="*/ 43 h 911"/>
                <a:gd name="T18" fmla="*/ 48 w 473"/>
                <a:gd name="T19" fmla="*/ 868 h 9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3" h="911">
                  <a:moveTo>
                    <a:pt x="473" y="911"/>
                  </a:moveTo>
                  <a:lnTo>
                    <a:pt x="0" y="911"/>
                  </a:lnTo>
                  <a:lnTo>
                    <a:pt x="0" y="0"/>
                  </a:lnTo>
                  <a:lnTo>
                    <a:pt x="473" y="0"/>
                  </a:lnTo>
                  <a:lnTo>
                    <a:pt x="473" y="911"/>
                  </a:lnTo>
                  <a:close/>
                  <a:moveTo>
                    <a:pt x="48" y="868"/>
                  </a:moveTo>
                  <a:lnTo>
                    <a:pt x="431" y="868"/>
                  </a:lnTo>
                  <a:lnTo>
                    <a:pt x="431" y="43"/>
                  </a:lnTo>
                  <a:lnTo>
                    <a:pt x="48" y="43"/>
                  </a:lnTo>
                  <a:lnTo>
                    <a:pt x="48" y="868"/>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118" name="Freeform 34">
              <a:extLst>
                <a:ext uri="{FF2B5EF4-FFF2-40B4-BE49-F238E27FC236}">
                  <a16:creationId xmlns:a16="http://schemas.microsoft.com/office/drawing/2014/main" xmlns="" id="{EADE0DB3-036C-CB43-BA7E-AFF757671F94}"/>
                </a:ext>
              </a:extLst>
            </p:cNvPr>
            <p:cNvSpPr>
              <a:spLocks noEditPoints="1"/>
            </p:cNvSpPr>
            <p:nvPr/>
          </p:nvSpPr>
          <p:spPr bwMode="auto">
            <a:xfrm>
              <a:off x="4411" y="2312"/>
              <a:ext cx="717" cy="490"/>
            </a:xfrm>
            <a:custGeom>
              <a:avLst/>
              <a:gdLst>
                <a:gd name="T0" fmla="*/ 0 w 717"/>
                <a:gd name="T1" fmla="*/ 490 h 490"/>
                <a:gd name="T2" fmla="*/ 74 w 717"/>
                <a:gd name="T3" fmla="*/ 410 h 490"/>
                <a:gd name="T4" fmla="*/ 74 w 717"/>
                <a:gd name="T5" fmla="*/ 271 h 490"/>
                <a:gd name="T6" fmla="*/ 0 w 717"/>
                <a:gd name="T7" fmla="*/ 351 h 490"/>
                <a:gd name="T8" fmla="*/ 74 w 717"/>
                <a:gd name="T9" fmla="*/ 271 h 490"/>
                <a:gd name="T10" fmla="*/ 643 w 717"/>
                <a:gd name="T11" fmla="*/ 410 h 490"/>
                <a:gd name="T12" fmla="*/ 717 w 717"/>
                <a:gd name="T13" fmla="*/ 490 h 490"/>
                <a:gd name="T14" fmla="*/ 717 w 717"/>
                <a:gd name="T15" fmla="*/ 271 h 490"/>
                <a:gd name="T16" fmla="*/ 643 w 717"/>
                <a:gd name="T17" fmla="*/ 351 h 490"/>
                <a:gd name="T18" fmla="*/ 717 w 717"/>
                <a:gd name="T19" fmla="*/ 271 h 490"/>
                <a:gd name="T20" fmla="*/ 643 w 717"/>
                <a:gd name="T21" fmla="*/ 138 h 490"/>
                <a:gd name="T22" fmla="*/ 717 w 717"/>
                <a:gd name="T23" fmla="*/ 213 h 490"/>
                <a:gd name="T24" fmla="*/ 335 w 717"/>
                <a:gd name="T25" fmla="*/ 410 h 490"/>
                <a:gd name="T26" fmla="*/ 260 w 717"/>
                <a:gd name="T27" fmla="*/ 490 h 490"/>
                <a:gd name="T28" fmla="*/ 335 w 717"/>
                <a:gd name="T29" fmla="*/ 410 h 490"/>
                <a:gd name="T30" fmla="*/ 260 w 717"/>
                <a:gd name="T31" fmla="*/ 271 h 490"/>
                <a:gd name="T32" fmla="*/ 335 w 717"/>
                <a:gd name="T33" fmla="*/ 351 h 490"/>
                <a:gd name="T34" fmla="*/ 335 w 717"/>
                <a:gd name="T35" fmla="*/ 138 h 490"/>
                <a:gd name="T36" fmla="*/ 260 w 717"/>
                <a:gd name="T37" fmla="*/ 213 h 490"/>
                <a:gd name="T38" fmla="*/ 335 w 717"/>
                <a:gd name="T39" fmla="*/ 138 h 490"/>
                <a:gd name="T40" fmla="*/ 260 w 717"/>
                <a:gd name="T41" fmla="*/ 0 h 490"/>
                <a:gd name="T42" fmla="*/ 335 w 717"/>
                <a:gd name="T43" fmla="*/ 74 h 490"/>
                <a:gd name="T44" fmla="*/ 473 w 717"/>
                <a:gd name="T45" fmla="*/ 410 h 490"/>
                <a:gd name="T46" fmla="*/ 398 w 717"/>
                <a:gd name="T47" fmla="*/ 484 h 490"/>
                <a:gd name="T48" fmla="*/ 473 w 717"/>
                <a:gd name="T49" fmla="*/ 410 h 490"/>
                <a:gd name="T50" fmla="*/ 398 w 717"/>
                <a:gd name="T51" fmla="*/ 271 h 490"/>
                <a:gd name="T52" fmla="*/ 473 w 717"/>
                <a:gd name="T53" fmla="*/ 351 h 490"/>
                <a:gd name="T54" fmla="*/ 473 w 717"/>
                <a:gd name="T55" fmla="*/ 138 h 490"/>
                <a:gd name="T56" fmla="*/ 398 w 717"/>
                <a:gd name="T57" fmla="*/ 213 h 490"/>
                <a:gd name="T58" fmla="*/ 473 w 717"/>
                <a:gd name="T59" fmla="*/ 138 h 490"/>
                <a:gd name="T60" fmla="*/ 398 w 717"/>
                <a:gd name="T61" fmla="*/ 0 h 490"/>
                <a:gd name="T62" fmla="*/ 473 w 717"/>
                <a:gd name="T63" fmla="*/ 74 h 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17" h="490">
                  <a:moveTo>
                    <a:pt x="74" y="490"/>
                  </a:moveTo>
                  <a:lnTo>
                    <a:pt x="0" y="490"/>
                  </a:lnTo>
                  <a:lnTo>
                    <a:pt x="0" y="410"/>
                  </a:lnTo>
                  <a:lnTo>
                    <a:pt x="74" y="410"/>
                  </a:lnTo>
                  <a:lnTo>
                    <a:pt x="74" y="490"/>
                  </a:lnTo>
                  <a:close/>
                  <a:moveTo>
                    <a:pt x="74" y="271"/>
                  </a:moveTo>
                  <a:lnTo>
                    <a:pt x="0" y="271"/>
                  </a:lnTo>
                  <a:lnTo>
                    <a:pt x="0" y="351"/>
                  </a:lnTo>
                  <a:lnTo>
                    <a:pt x="74" y="351"/>
                  </a:lnTo>
                  <a:lnTo>
                    <a:pt x="74" y="271"/>
                  </a:lnTo>
                  <a:close/>
                  <a:moveTo>
                    <a:pt x="717" y="410"/>
                  </a:moveTo>
                  <a:lnTo>
                    <a:pt x="643" y="410"/>
                  </a:lnTo>
                  <a:lnTo>
                    <a:pt x="643" y="490"/>
                  </a:lnTo>
                  <a:lnTo>
                    <a:pt x="717" y="490"/>
                  </a:lnTo>
                  <a:lnTo>
                    <a:pt x="717" y="410"/>
                  </a:lnTo>
                  <a:close/>
                  <a:moveTo>
                    <a:pt x="717" y="271"/>
                  </a:moveTo>
                  <a:lnTo>
                    <a:pt x="643" y="271"/>
                  </a:lnTo>
                  <a:lnTo>
                    <a:pt x="643" y="351"/>
                  </a:lnTo>
                  <a:lnTo>
                    <a:pt x="717" y="351"/>
                  </a:lnTo>
                  <a:lnTo>
                    <a:pt x="717" y="271"/>
                  </a:lnTo>
                  <a:close/>
                  <a:moveTo>
                    <a:pt x="717" y="138"/>
                  </a:moveTo>
                  <a:lnTo>
                    <a:pt x="643" y="138"/>
                  </a:lnTo>
                  <a:lnTo>
                    <a:pt x="643" y="213"/>
                  </a:lnTo>
                  <a:lnTo>
                    <a:pt x="717" y="213"/>
                  </a:lnTo>
                  <a:lnTo>
                    <a:pt x="717" y="138"/>
                  </a:lnTo>
                  <a:close/>
                  <a:moveTo>
                    <a:pt x="335" y="410"/>
                  </a:moveTo>
                  <a:lnTo>
                    <a:pt x="260" y="410"/>
                  </a:lnTo>
                  <a:lnTo>
                    <a:pt x="260" y="490"/>
                  </a:lnTo>
                  <a:lnTo>
                    <a:pt x="335" y="490"/>
                  </a:lnTo>
                  <a:lnTo>
                    <a:pt x="335" y="410"/>
                  </a:lnTo>
                  <a:close/>
                  <a:moveTo>
                    <a:pt x="335" y="271"/>
                  </a:moveTo>
                  <a:lnTo>
                    <a:pt x="260" y="271"/>
                  </a:lnTo>
                  <a:lnTo>
                    <a:pt x="260" y="351"/>
                  </a:lnTo>
                  <a:lnTo>
                    <a:pt x="335" y="351"/>
                  </a:lnTo>
                  <a:lnTo>
                    <a:pt x="335" y="271"/>
                  </a:lnTo>
                  <a:close/>
                  <a:moveTo>
                    <a:pt x="335" y="138"/>
                  </a:moveTo>
                  <a:lnTo>
                    <a:pt x="260" y="138"/>
                  </a:lnTo>
                  <a:lnTo>
                    <a:pt x="260" y="213"/>
                  </a:lnTo>
                  <a:lnTo>
                    <a:pt x="335" y="213"/>
                  </a:lnTo>
                  <a:lnTo>
                    <a:pt x="335" y="138"/>
                  </a:lnTo>
                  <a:close/>
                  <a:moveTo>
                    <a:pt x="335" y="0"/>
                  </a:moveTo>
                  <a:lnTo>
                    <a:pt x="260" y="0"/>
                  </a:lnTo>
                  <a:lnTo>
                    <a:pt x="260" y="74"/>
                  </a:lnTo>
                  <a:lnTo>
                    <a:pt x="335" y="74"/>
                  </a:lnTo>
                  <a:lnTo>
                    <a:pt x="335" y="0"/>
                  </a:lnTo>
                  <a:close/>
                  <a:moveTo>
                    <a:pt x="473" y="410"/>
                  </a:moveTo>
                  <a:lnTo>
                    <a:pt x="398" y="410"/>
                  </a:lnTo>
                  <a:lnTo>
                    <a:pt x="398" y="484"/>
                  </a:lnTo>
                  <a:lnTo>
                    <a:pt x="473" y="484"/>
                  </a:lnTo>
                  <a:lnTo>
                    <a:pt x="473" y="410"/>
                  </a:lnTo>
                  <a:close/>
                  <a:moveTo>
                    <a:pt x="473" y="271"/>
                  </a:moveTo>
                  <a:lnTo>
                    <a:pt x="398" y="271"/>
                  </a:lnTo>
                  <a:lnTo>
                    <a:pt x="398" y="351"/>
                  </a:lnTo>
                  <a:lnTo>
                    <a:pt x="473" y="351"/>
                  </a:lnTo>
                  <a:lnTo>
                    <a:pt x="473" y="271"/>
                  </a:lnTo>
                  <a:close/>
                  <a:moveTo>
                    <a:pt x="473" y="138"/>
                  </a:moveTo>
                  <a:lnTo>
                    <a:pt x="398" y="138"/>
                  </a:lnTo>
                  <a:lnTo>
                    <a:pt x="398" y="213"/>
                  </a:lnTo>
                  <a:lnTo>
                    <a:pt x="473" y="213"/>
                  </a:lnTo>
                  <a:lnTo>
                    <a:pt x="473" y="138"/>
                  </a:lnTo>
                  <a:close/>
                  <a:moveTo>
                    <a:pt x="473" y="0"/>
                  </a:moveTo>
                  <a:lnTo>
                    <a:pt x="398" y="0"/>
                  </a:lnTo>
                  <a:lnTo>
                    <a:pt x="398" y="74"/>
                  </a:lnTo>
                  <a:lnTo>
                    <a:pt x="473" y="74"/>
                  </a:lnTo>
                  <a:lnTo>
                    <a:pt x="473"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119" name="Freeform 35">
              <a:extLst>
                <a:ext uri="{FF2B5EF4-FFF2-40B4-BE49-F238E27FC236}">
                  <a16:creationId xmlns:a16="http://schemas.microsoft.com/office/drawing/2014/main" xmlns="" id="{A6EF01A8-549E-2748-A3FA-E56578295AF9}"/>
                </a:ext>
              </a:extLst>
            </p:cNvPr>
            <p:cNvSpPr>
              <a:spLocks noEditPoints="1"/>
            </p:cNvSpPr>
            <p:nvPr/>
          </p:nvSpPr>
          <p:spPr bwMode="auto">
            <a:xfrm>
              <a:off x="4267" y="2322"/>
              <a:ext cx="989" cy="778"/>
            </a:xfrm>
            <a:custGeom>
              <a:avLst/>
              <a:gdLst>
                <a:gd name="T0" fmla="*/ 957 w 989"/>
                <a:gd name="T1" fmla="*/ 730 h 778"/>
                <a:gd name="T2" fmla="*/ 957 w 989"/>
                <a:gd name="T3" fmla="*/ 0 h 778"/>
                <a:gd name="T4" fmla="*/ 702 w 989"/>
                <a:gd name="T5" fmla="*/ 0 h 778"/>
                <a:gd name="T6" fmla="*/ 702 w 989"/>
                <a:gd name="T7" fmla="*/ 730 h 778"/>
                <a:gd name="T8" fmla="*/ 617 w 989"/>
                <a:gd name="T9" fmla="*/ 730 h 778"/>
                <a:gd name="T10" fmla="*/ 617 w 989"/>
                <a:gd name="T11" fmla="*/ 554 h 778"/>
                <a:gd name="T12" fmla="*/ 404 w 989"/>
                <a:gd name="T13" fmla="*/ 554 h 778"/>
                <a:gd name="T14" fmla="*/ 404 w 989"/>
                <a:gd name="T15" fmla="*/ 730 h 778"/>
                <a:gd name="T16" fmla="*/ 0 w 989"/>
                <a:gd name="T17" fmla="*/ 730 h 778"/>
                <a:gd name="T18" fmla="*/ 0 w 989"/>
                <a:gd name="T19" fmla="*/ 778 h 778"/>
                <a:gd name="T20" fmla="*/ 989 w 989"/>
                <a:gd name="T21" fmla="*/ 778 h 778"/>
                <a:gd name="T22" fmla="*/ 989 w 989"/>
                <a:gd name="T23" fmla="*/ 730 h 778"/>
                <a:gd name="T24" fmla="*/ 957 w 989"/>
                <a:gd name="T25" fmla="*/ 730 h 778"/>
                <a:gd name="T26" fmla="*/ 744 w 989"/>
                <a:gd name="T27" fmla="*/ 48 h 778"/>
                <a:gd name="T28" fmla="*/ 909 w 989"/>
                <a:gd name="T29" fmla="*/ 48 h 778"/>
                <a:gd name="T30" fmla="*/ 909 w 989"/>
                <a:gd name="T31" fmla="*/ 730 h 778"/>
                <a:gd name="T32" fmla="*/ 744 w 989"/>
                <a:gd name="T33" fmla="*/ 730 h 778"/>
                <a:gd name="T34" fmla="*/ 744 w 989"/>
                <a:gd name="T35" fmla="*/ 48 h 778"/>
                <a:gd name="T36" fmla="*/ 447 w 989"/>
                <a:gd name="T37" fmla="*/ 597 h 778"/>
                <a:gd name="T38" fmla="*/ 574 w 989"/>
                <a:gd name="T39" fmla="*/ 597 h 778"/>
                <a:gd name="T40" fmla="*/ 574 w 989"/>
                <a:gd name="T41" fmla="*/ 730 h 778"/>
                <a:gd name="T42" fmla="*/ 447 w 989"/>
                <a:gd name="T43" fmla="*/ 730 h 778"/>
                <a:gd name="T44" fmla="*/ 447 w 989"/>
                <a:gd name="T45" fmla="*/ 597 h 7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89" h="778">
                  <a:moveTo>
                    <a:pt x="957" y="730"/>
                  </a:moveTo>
                  <a:lnTo>
                    <a:pt x="957" y="0"/>
                  </a:lnTo>
                  <a:lnTo>
                    <a:pt x="702" y="0"/>
                  </a:lnTo>
                  <a:lnTo>
                    <a:pt x="702" y="730"/>
                  </a:lnTo>
                  <a:lnTo>
                    <a:pt x="617" y="730"/>
                  </a:lnTo>
                  <a:lnTo>
                    <a:pt x="617" y="554"/>
                  </a:lnTo>
                  <a:lnTo>
                    <a:pt x="404" y="554"/>
                  </a:lnTo>
                  <a:lnTo>
                    <a:pt x="404" y="730"/>
                  </a:lnTo>
                  <a:lnTo>
                    <a:pt x="0" y="730"/>
                  </a:lnTo>
                  <a:lnTo>
                    <a:pt x="0" y="778"/>
                  </a:lnTo>
                  <a:lnTo>
                    <a:pt x="989" y="778"/>
                  </a:lnTo>
                  <a:lnTo>
                    <a:pt x="989" y="730"/>
                  </a:lnTo>
                  <a:lnTo>
                    <a:pt x="957" y="730"/>
                  </a:lnTo>
                  <a:close/>
                  <a:moveTo>
                    <a:pt x="744" y="48"/>
                  </a:moveTo>
                  <a:lnTo>
                    <a:pt x="909" y="48"/>
                  </a:lnTo>
                  <a:lnTo>
                    <a:pt x="909" y="730"/>
                  </a:lnTo>
                  <a:lnTo>
                    <a:pt x="744" y="730"/>
                  </a:lnTo>
                  <a:lnTo>
                    <a:pt x="744" y="48"/>
                  </a:lnTo>
                  <a:close/>
                  <a:moveTo>
                    <a:pt x="447" y="597"/>
                  </a:moveTo>
                  <a:lnTo>
                    <a:pt x="574" y="597"/>
                  </a:lnTo>
                  <a:lnTo>
                    <a:pt x="574" y="730"/>
                  </a:lnTo>
                  <a:lnTo>
                    <a:pt x="447" y="730"/>
                  </a:lnTo>
                  <a:lnTo>
                    <a:pt x="447" y="597"/>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grpSp>
      <p:sp>
        <p:nvSpPr>
          <p:cNvPr id="126" name="Oval 125">
            <a:extLst>
              <a:ext uri="{FF2B5EF4-FFF2-40B4-BE49-F238E27FC236}">
                <a16:creationId xmlns:a16="http://schemas.microsoft.com/office/drawing/2014/main" xmlns="" id="{13052667-64DB-364E-B723-BE7B28968A25}"/>
              </a:ext>
            </a:extLst>
          </p:cNvPr>
          <p:cNvSpPr>
            <a:spLocks noChangeAspect="1"/>
          </p:cNvSpPr>
          <p:nvPr/>
        </p:nvSpPr>
        <p:spPr>
          <a:xfrm>
            <a:off x="7696023" y="3145003"/>
            <a:ext cx="270861" cy="270861"/>
          </a:xfrm>
          <a:prstGeom prst="ellipse">
            <a:avLst/>
          </a:prstGeom>
          <a:noFill/>
          <a:ln w="50800" cap="rnd">
            <a:solidFill>
              <a:schemeClr val="accent5"/>
            </a:solidFill>
            <a:round/>
            <a:headEnd type="none" w="med" len="med"/>
            <a:tailEnd type="none" w="med" len="med"/>
          </a:ln>
          <a:effectLst/>
        </p:spPr>
        <p:txBody>
          <a:bodyPr wrap="none" lIns="0" tIns="0" rIns="0" bIns="0">
            <a:noAutofit/>
          </a:bodyPr>
          <a:lstStyle/>
          <a:p>
            <a:endParaRPr lang="en-US" kern="0" dirty="0" err="1">
              <a:solidFill>
                <a:srgbClr val="000000"/>
              </a:solidFill>
            </a:endParaRPr>
          </a:p>
        </p:txBody>
      </p:sp>
      <p:grpSp>
        <p:nvGrpSpPr>
          <p:cNvPr id="133" name="Group 132">
            <a:extLst>
              <a:ext uri="{FF2B5EF4-FFF2-40B4-BE49-F238E27FC236}">
                <a16:creationId xmlns:a16="http://schemas.microsoft.com/office/drawing/2014/main" xmlns="" id="{9212F4F3-79C4-C442-B0E8-88A5DD7666CE}"/>
              </a:ext>
            </a:extLst>
          </p:cNvPr>
          <p:cNvGrpSpPr/>
          <p:nvPr/>
        </p:nvGrpSpPr>
        <p:grpSpPr>
          <a:xfrm>
            <a:off x="5613205" y="2851454"/>
            <a:ext cx="2040483" cy="428980"/>
            <a:chOff x="5276682" y="1968205"/>
            <a:chExt cx="2040483" cy="428980"/>
          </a:xfrm>
        </p:grpSpPr>
        <p:sp>
          <p:nvSpPr>
            <p:cNvPr id="134" name="TextBox 133">
              <a:extLst>
                <a:ext uri="{FF2B5EF4-FFF2-40B4-BE49-F238E27FC236}">
                  <a16:creationId xmlns:a16="http://schemas.microsoft.com/office/drawing/2014/main" xmlns="" id="{007C57C5-AC47-A947-BBB9-7A9F75A70358}"/>
                </a:ext>
              </a:extLst>
            </p:cNvPr>
            <p:cNvSpPr txBox="1"/>
            <p:nvPr/>
          </p:nvSpPr>
          <p:spPr>
            <a:xfrm>
              <a:off x="5276682" y="1968205"/>
              <a:ext cx="1441225" cy="392529"/>
            </a:xfrm>
            <a:prstGeom prst="rect">
              <a:avLst/>
            </a:prstGeom>
            <a:ln>
              <a:noFill/>
            </a:ln>
          </p:spPr>
          <p:txBody>
            <a:bodyPr vert="horz" wrap="square" lIns="91440" tIns="45720" rIns="91440" bIns="45720" rtlCol="0" anchor="ctr">
              <a:noAutofit/>
            </a:bodyPr>
            <a:lstStyle/>
            <a:p>
              <a:pPr>
                <a:defRPr/>
              </a:pPr>
              <a:r>
                <a:rPr lang="en-US" sz="1200" b="1" kern="0" dirty="0">
                  <a:solidFill>
                    <a:schemeClr val="accent5"/>
                  </a:solidFill>
                </a:rPr>
                <a:t>Sky Gateway</a:t>
              </a:r>
            </a:p>
            <a:p>
              <a:pPr>
                <a:defRPr/>
              </a:pPr>
              <a:r>
                <a:rPr lang="en-US" sz="1050" kern="0" dirty="0">
                  <a:solidFill>
                    <a:schemeClr val="accent5"/>
                  </a:solidFill>
                </a:rPr>
                <a:t>Email Mode</a:t>
              </a:r>
            </a:p>
          </p:txBody>
        </p:sp>
        <p:sp>
          <p:nvSpPr>
            <p:cNvPr id="135" name="Line 8">
              <a:extLst>
                <a:ext uri="{FF2B5EF4-FFF2-40B4-BE49-F238E27FC236}">
                  <a16:creationId xmlns:a16="http://schemas.microsoft.com/office/drawing/2014/main" xmlns="" id="{85432572-89E4-594B-8197-8D0C8098F0E5}"/>
                </a:ext>
              </a:extLst>
            </p:cNvPr>
            <p:cNvSpPr>
              <a:spLocks noChangeShapeType="1"/>
            </p:cNvSpPr>
            <p:nvPr/>
          </p:nvSpPr>
          <p:spPr bwMode="gray">
            <a:xfrm rot="5400000" flipH="1">
              <a:off x="6303336" y="1383356"/>
              <a:ext cx="0" cy="2027658"/>
            </a:xfrm>
            <a:prstGeom prst="line">
              <a:avLst/>
            </a:prstGeom>
            <a:noFill/>
            <a:ln w="50800" cap="sq">
              <a:solidFill>
                <a:schemeClr val="accent5"/>
              </a:solidFill>
              <a:miter lim="800000"/>
              <a:headEnd type="none" w="med" len="med"/>
              <a:tailEnd type="none" w="med" len="med"/>
            </a:ln>
            <a:effectLst/>
          </p:spPr>
          <p:txBody>
            <a:bodyPr wrap="none" lIns="0" tIns="0" rIns="0" bIns="0">
              <a:noAutofit/>
            </a:bodyPr>
            <a:lstStyle/>
            <a:p>
              <a:pPr>
                <a:defRPr/>
              </a:pPr>
              <a:endParaRPr lang="en-US" kern="0" dirty="0">
                <a:solidFill>
                  <a:srgbClr val="000000"/>
                </a:solidFill>
              </a:endParaRPr>
            </a:p>
          </p:txBody>
        </p:sp>
      </p:grpSp>
      <p:sp>
        <p:nvSpPr>
          <p:cNvPr id="139" name="Line 8">
            <a:extLst>
              <a:ext uri="{FF2B5EF4-FFF2-40B4-BE49-F238E27FC236}">
                <a16:creationId xmlns:a16="http://schemas.microsoft.com/office/drawing/2014/main" xmlns="" id="{9ECA64D5-EF45-E64F-8B75-679BF2F994F0}"/>
              </a:ext>
            </a:extLst>
          </p:cNvPr>
          <p:cNvSpPr>
            <a:spLocks noChangeShapeType="1"/>
          </p:cNvSpPr>
          <p:nvPr/>
        </p:nvSpPr>
        <p:spPr bwMode="gray">
          <a:xfrm rot="5400000">
            <a:off x="4460935" y="3705371"/>
            <a:ext cx="478374" cy="0"/>
          </a:xfrm>
          <a:prstGeom prst="line">
            <a:avLst/>
          </a:prstGeom>
          <a:noFill/>
          <a:ln w="50800" cap="sq">
            <a:solidFill>
              <a:schemeClr val="accent4"/>
            </a:solidFill>
            <a:miter lim="800000"/>
            <a:headEnd type="none" w="med" len="med"/>
            <a:tailEnd type="none" w="med" len="med"/>
          </a:ln>
          <a:effectLst/>
        </p:spPr>
        <p:txBody>
          <a:bodyPr wrap="none" lIns="0" tIns="0" rIns="0" bIns="0">
            <a:noAutofit/>
          </a:bodyPr>
          <a:lstStyle/>
          <a:p>
            <a:pPr>
              <a:defRPr/>
            </a:pPr>
            <a:endParaRPr lang="en-US" kern="0" dirty="0">
              <a:solidFill>
                <a:srgbClr val="000000"/>
              </a:solidFill>
            </a:endParaRPr>
          </a:p>
        </p:txBody>
      </p:sp>
      <p:sp>
        <p:nvSpPr>
          <p:cNvPr id="140" name="TextBox 139">
            <a:extLst>
              <a:ext uri="{FF2B5EF4-FFF2-40B4-BE49-F238E27FC236}">
                <a16:creationId xmlns:a16="http://schemas.microsoft.com/office/drawing/2014/main" xmlns="" id="{A565C5B2-3150-894B-A013-11C8212A4E87}"/>
              </a:ext>
            </a:extLst>
          </p:cNvPr>
          <p:cNvSpPr txBox="1"/>
          <p:nvPr/>
        </p:nvSpPr>
        <p:spPr>
          <a:xfrm>
            <a:off x="5630140" y="3568092"/>
            <a:ext cx="1160128" cy="257829"/>
          </a:xfrm>
          <a:prstGeom prst="rect">
            <a:avLst/>
          </a:prstGeom>
        </p:spPr>
        <p:txBody>
          <a:bodyPr vert="horz" wrap="square" lIns="68580" tIns="34290" rIns="68580" bIns="34290" rtlCol="0" anchor="ctr">
            <a:noAutofit/>
          </a:bodyPr>
          <a:lstStyle/>
          <a:p>
            <a:pPr>
              <a:defRPr/>
            </a:pPr>
            <a:r>
              <a:rPr lang="en-US" sz="1200" b="1" kern="0" dirty="0">
                <a:solidFill>
                  <a:schemeClr val="accent4"/>
                </a:solidFill>
              </a:rPr>
              <a:t>Ground Link</a:t>
            </a:r>
          </a:p>
        </p:txBody>
      </p:sp>
      <p:grpSp>
        <p:nvGrpSpPr>
          <p:cNvPr id="31" name="Group 30">
            <a:extLst>
              <a:ext uri="{FF2B5EF4-FFF2-40B4-BE49-F238E27FC236}">
                <a16:creationId xmlns:a16="http://schemas.microsoft.com/office/drawing/2014/main" xmlns="" id="{4152BA01-D2CC-C042-951B-44876F847C40}"/>
              </a:ext>
            </a:extLst>
          </p:cNvPr>
          <p:cNvGrpSpPr/>
          <p:nvPr/>
        </p:nvGrpSpPr>
        <p:grpSpPr>
          <a:xfrm>
            <a:off x="4530026" y="678152"/>
            <a:ext cx="3110388" cy="1402639"/>
            <a:chOff x="4416234" y="558960"/>
            <a:chExt cx="3110388" cy="1402639"/>
          </a:xfrm>
        </p:grpSpPr>
        <p:sp>
          <p:nvSpPr>
            <p:cNvPr id="138" name="Freeform 137">
              <a:extLst>
                <a:ext uri="{FF2B5EF4-FFF2-40B4-BE49-F238E27FC236}">
                  <a16:creationId xmlns:a16="http://schemas.microsoft.com/office/drawing/2014/main" xmlns="" id="{BDD7D91B-E491-554F-BE79-4D863476A3D0}"/>
                </a:ext>
              </a:extLst>
            </p:cNvPr>
            <p:cNvSpPr/>
            <p:nvPr/>
          </p:nvSpPr>
          <p:spPr>
            <a:xfrm rot="5400000">
              <a:off x="5440041" y="-124982"/>
              <a:ext cx="1062774" cy="3110388"/>
            </a:xfrm>
            <a:custGeom>
              <a:avLst/>
              <a:gdLst>
                <a:gd name="connsiteX0" fmla="*/ 0 w 1062774"/>
                <a:gd name="connsiteY0" fmla="*/ 3108960 h 3110388"/>
                <a:gd name="connsiteX1" fmla="*/ 0 w 1062774"/>
                <a:gd name="connsiteY1" fmla="*/ 0 h 3110388"/>
                <a:gd name="connsiteX2" fmla="*/ 64008 w 1062774"/>
                <a:gd name="connsiteY2" fmla="*/ 0 h 3110388"/>
                <a:gd name="connsiteX3" fmla="*/ 64008 w 1062774"/>
                <a:gd name="connsiteY3" fmla="*/ 3046380 h 3110388"/>
                <a:gd name="connsiteX4" fmla="*/ 1062774 w 1062774"/>
                <a:gd name="connsiteY4" fmla="*/ 3046380 h 3110388"/>
                <a:gd name="connsiteX5" fmla="*/ 1062774 w 1062774"/>
                <a:gd name="connsiteY5" fmla="*/ 3110388 h 3110388"/>
                <a:gd name="connsiteX6" fmla="*/ 1042 w 1062774"/>
                <a:gd name="connsiteY6" fmla="*/ 3110388 h 3110388"/>
                <a:gd name="connsiteX7" fmla="*/ 1042 w 1062774"/>
                <a:gd name="connsiteY7" fmla="*/ 3108960 h 3110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62774" h="3110388">
                  <a:moveTo>
                    <a:pt x="0" y="3108960"/>
                  </a:moveTo>
                  <a:lnTo>
                    <a:pt x="0" y="0"/>
                  </a:lnTo>
                  <a:lnTo>
                    <a:pt x="64008" y="0"/>
                  </a:lnTo>
                  <a:lnTo>
                    <a:pt x="64008" y="3046380"/>
                  </a:lnTo>
                  <a:lnTo>
                    <a:pt x="1062774" y="3046380"/>
                  </a:lnTo>
                  <a:lnTo>
                    <a:pt x="1062774" y="3110388"/>
                  </a:lnTo>
                  <a:lnTo>
                    <a:pt x="1042" y="3110388"/>
                  </a:lnTo>
                  <a:lnTo>
                    <a:pt x="1042" y="3108960"/>
                  </a:lnTo>
                  <a:close/>
                </a:path>
              </a:pathLst>
            </a:custGeom>
            <a:solidFill>
              <a:schemeClr val="accent6"/>
            </a:soli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dirty="0">
                <a:solidFill>
                  <a:schemeClr val="tx1"/>
                </a:solidFill>
              </a:endParaRPr>
            </a:p>
          </p:txBody>
        </p:sp>
        <p:sp>
          <p:nvSpPr>
            <p:cNvPr id="141" name="TextBox 140">
              <a:extLst>
                <a:ext uri="{FF2B5EF4-FFF2-40B4-BE49-F238E27FC236}">
                  <a16:creationId xmlns:a16="http://schemas.microsoft.com/office/drawing/2014/main" xmlns="" id="{E38F0799-2CF7-964B-8CA2-AAB23E988C56}"/>
                </a:ext>
              </a:extLst>
            </p:cNvPr>
            <p:cNvSpPr txBox="1"/>
            <p:nvPr/>
          </p:nvSpPr>
          <p:spPr>
            <a:xfrm>
              <a:off x="5499413" y="558960"/>
              <a:ext cx="1524801" cy="390583"/>
            </a:xfrm>
            <a:prstGeom prst="rect">
              <a:avLst/>
            </a:prstGeom>
          </p:spPr>
          <p:txBody>
            <a:bodyPr vert="horz" wrap="square" lIns="91440" tIns="45720" rIns="91440" bIns="45720" rtlCol="0" anchor="ctr">
              <a:noAutofit/>
            </a:bodyPr>
            <a:lstStyle/>
            <a:p>
              <a:pPr>
                <a:defRPr/>
              </a:pPr>
              <a:r>
                <a:rPr lang="en-US" sz="1200" b="1" kern="0" dirty="0">
                  <a:solidFill>
                    <a:schemeClr val="accent6"/>
                  </a:solidFill>
                </a:rPr>
                <a:t>Sky Link</a:t>
              </a:r>
            </a:p>
          </p:txBody>
        </p:sp>
      </p:grpSp>
      <p:grpSp>
        <p:nvGrpSpPr>
          <p:cNvPr id="14" name="Group 13">
            <a:extLst>
              <a:ext uri="{FF2B5EF4-FFF2-40B4-BE49-F238E27FC236}">
                <a16:creationId xmlns:a16="http://schemas.microsoft.com/office/drawing/2014/main" xmlns="" id="{4657B417-C8D2-C241-AD58-3B7B6D8C80BD}"/>
              </a:ext>
            </a:extLst>
          </p:cNvPr>
          <p:cNvGrpSpPr/>
          <p:nvPr/>
        </p:nvGrpSpPr>
        <p:grpSpPr>
          <a:xfrm>
            <a:off x="6944621" y="953457"/>
            <a:ext cx="1762152" cy="978974"/>
            <a:chOff x="6944621" y="953457"/>
            <a:chExt cx="1762152" cy="978974"/>
          </a:xfrm>
        </p:grpSpPr>
        <p:sp>
          <p:nvSpPr>
            <p:cNvPr id="12" name="Freeform 163">
              <a:extLst>
                <a:ext uri="{FF2B5EF4-FFF2-40B4-BE49-F238E27FC236}">
                  <a16:creationId xmlns:a16="http://schemas.microsoft.com/office/drawing/2014/main" xmlns="" id="{81D1836F-7B24-A045-87D5-0495EAB75206}"/>
                </a:ext>
              </a:extLst>
            </p:cNvPr>
            <p:cNvSpPr>
              <a:spLocks noChangeAspect="1"/>
            </p:cNvSpPr>
            <p:nvPr/>
          </p:nvSpPr>
          <p:spPr bwMode="auto">
            <a:xfrm>
              <a:off x="6944621" y="953457"/>
              <a:ext cx="1762152" cy="978974"/>
            </a:xfrm>
            <a:custGeom>
              <a:avLst/>
              <a:gdLst>
                <a:gd name="T0" fmla="*/ 103 w 684"/>
                <a:gd name="T1" fmla="*/ 191 h 377"/>
                <a:gd name="T2" fmla="*/ 1 w 684"/>
                <a:gd name="T3" fmla="*/ 274 h 377"/>
                <a:gd name="T4" fmla="*/ 23 w 684"/>
                <a:gd name="T5" fmla="*/ 342 h 377"/>
                <a:gd name="T6" fmla="*/ 128 w 684"/>
                <a:gd name="T7" fmla="*/ 377 h 377"/>
                <a:gd name="T8" fmla="*/ 128 w 684"/>
                <a:gd name="T9" fmla="*/ 377 h 377"/>
                <a:gd name="T10" fmla="*/ 139 w 684"/>
                <a:gd name="T11" fmla="*/ 377 h 377"/>
                <a:gd name="T12" fmla="*/ 141 w 684"/>
                <a:gd name="T13" fmla="*/ 377 h 377"/>
                <a:gd name="T14" fmla="*/ 525 w 684"/>
                <a:gd name="T15" fmla="*/ 377 h 377"/>
                <a:gd name="T16" fmla="*/ 532 w 684"/>
                <a:gd name="T17" fmla="*/ 377 h 377"/>
                <a:gd name="T18" fmla="*/ 683 w 684"/>
                <a:gd name="T19" fmla="*/ 254 h 377"/>
                <a:gd name="T20" fmla="*/ 576 w 684"/>
                <a:gd name="T21" fmla="*/ 131 h 377"/>
                <a:gd name="T22" fmla="*/ 562 w 684"/>
                <a:gd name="T23" fmla="*/ 130 h 377"/>
                <a:gd name="T24" fmla="*/ 560 w 684"/>
                <a:gd name="T25" fmla="*/ 117 h 377"/>
                <a:gd name="T26" fmla="*/ 426 w 684"/>
                <a:gd name="T27" fmla="*/ 1 h 377"/>
                <a:gd name="T28" fmla="*/ 408 w 684"/>
                <a:gd name="T29" fmla="*/ 0 h 377"/>
                <a:gd name="T30" fmla="*/ 272 w 684"/>
                <a:gd name="T31" fmla="*/ 88 h 377"/>
                <a:gd name="T32" fmla="*/ 260 w 684"/>
                <a:gd name="T33" fmla="*/ 107 h 377"/>
                <a:gd name="T34" fmla="*/ 248 w 684"/>
                <a:gd name="T35" fmla="*/ 103 h 377"/>
                <a:gd name="T36" fmla="*/ 211 w 684"/>
                <a:gd name="T37" fmla="*/ 99 h 377"/>
                <a:gd name="T38" fmla="*/ 126 w 684"/>
                <a:gd name="T39" fmla="*/ 176 h 377"/>
                <a:gd name="T40" fmla="*/ 124 w 684"/>
                <a:gd name="T41" fmla="*/ 192 h 377"/>
                <a:gd name="T42" fmla="*/ 107 w 684"/>
                <a:gd name="T43" fmla="*/ 191 h 377"/>
                <a:gd name="T44" fmla="*/ 103 w 684"/>
                <a:gd name="T45" fmla="*/ 191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84" h="377">
                  <a:moveTo>
                    <a:pt x="103" y="191"/>
                  </a:moveTo>
                  <a:cubicBezTo>
                    <a:pt x="73" y="191"/>
                    <a:pt x="5" y="199"/>
                    <a:pt x="1" y="274"/>
                  </a:cubicBezTo>
                  <a:cubicBezTo>
                    <a:pt x="0" y="303"/>
                    <a:pt x="7" y="325"/>
                    <a:pt x="23" y="342"/>
                  </a:cubicBezTo>
                  <a:cubicBezTo>
                    <a:pt x="53" y="374"/>
                    <a:pt x="106" y="377"/>
                    <a:pt x="128" y="377"/>
                  </a:cubicBezTo>
                  <a:cubicBezTo>
                    <a:pt x="128" y="377"/>
                    <a:pt x="128" y="377"/>
                    <a:pt x="128" y="377"/>
                  </a:cubicBezTo>
                  <a:cubicBezTo>
                    <a:pt x="135" y="377"/>
                    <a:pt x="139" y="377"/>
                    <a:pt x="139" y="377"/>
                  </a:cubicBezTo>
                  <a:cubicBezTo>
                    <a:pt x="141" y="377"/>
                    <a:pt x="141" y="377"/>
                    <a:pt x="141" y="377"/>
                  </a:cubicBezTo>
                  <a:cubicBezTo>
                    <a:pt x="525" y="377"/>
                    <a:pt x="525" y="377"/>
                    <a:pt x="525" y="377"/>
                  </a:cubicBezTo>
                  <a:cubicBezTo>
                    <a:pt x="526" y="377"/>
                    <a:pt x="528" y="377"/>
                    <a:pt x="532" y="377"/>
                  </a:cubicBezTo>
                  <a:cubicBezTo>
                    <a:pt x="567" y="377"/>
                    <a:pt x="683" y="368"/>
                    <a:pt x="683" y="254"/>
                  </a:cubicBezTo>
                  <a:cubicBezTo>
                    <a:pt x="683" y="248"/>
                    <a:pt x="684" y="136"/>
                    <a:pt x="576" y="131"/>
                  </a:cubicBezTo>
                  <a:cubicBezTo>
                    <a:pt x="562" y="130"/>
                    <a:pt x="562" y="130"/>
                    <a:pt x="562" y="130"/>
                  </a:cubicBezTo>
                  <a:cubicBezTo>
                    <a:pt x="560" y="117"/>
                    <a:pt x="560" y="117"/>
                    <a:pt x="560" y="117"/>
                  </a:cubicBezTo>
                  <a:cubicBezTo>
                    <a:pt x="559" y="113"/>
                    <a:pt x="534" y="8"/>
                    <a:pt x="426" y="1"/>
                  </a:cubicBezTo>
                  <a:cubicBezTo>
                    <a:pt x="420" y="0"/>
                    <a:pt x="414" y="0"/>
                    <a:pt x="408" y="0"/>
                  </a:cubicBezTo>
                  <a:cubicBezTo>
                    <a:pt x="327" y="0"/>
                    <a:pt x="304" y="37"/>
                    <a:pt x="272" y="88"/>
                  </a:cubicBezTo>
                  <a:cubicBezTo>
                    <a:pt x="260" y="107"/>
                    <a:pt x="260" y="107"/>
                    <a:pt x="260" y="107"/>
                  </a:cubicBezTo>
                  <a:cubicBezTo>
                    <a:pt x="248" y="103"/>
                    <a:pt x="248" y="103"/>
                    <a:pt x="248" y="103"/>
                  </a:cubicBezTo>
                  <a:cubicBezTo>
                    <a:pt x="247" y="103"/>
                    <a:pt x="232" y="99"/>
                    <a:pt x="211" y="99"/>
                  </a:cubicBezTo>
                  <a:cubicBezTo>
                    <a:pt x="161" y="99"/>
                    <a:pt x="132" y="125"/>
                    <a:pt x="126" y="176"/>
                  </a:cubicBezTo>
                  <a:cubicBezTo>
                    <a:pt x="124" y="192"/>
                    <a:pt x="124" y="192"/>
                    <a:pt x="124" y="192"/>
                  </a:cubicBezTo>
                  <a:cubicBezTo>
                    <a:pt x="107" y="191"/>
                    <a:pt x="107" y="191"/>
                    <a:pt x="107" y="191"/>
                  </a:cubicBezTo>
                  <a:cubicBezTo>
                    <a:pt x="107" y="191"/>
                    <a:pt x="105" y="191"/>
                    <a:pt x="103" y="191"/>
                  </a:cubicBezTo>
                  <a:close/>
                </a:path>
              </a:pathLst>
            </a:custGeom>
            <a:solidFill>
              <a:schemeClr val="accent2">
                <a:lumMod val="20000"/>
                <a:lumOff val="80000"/>
              </a:schemeClr>
            </a:solidFill>
            <a:ln w="28575">
              <a:noFill/>
              <a:round/>
              <a:headEnd/>
              <a:tailEnd/>
            </a:ln>
          </p:spPr>
          <p:txBody>
            <a:bodyPr vert="horz" wrap="square" lIns="91440" tIns="45720" rIns="91440" bIns="45720" numCol="1" anchor="t" anchorCtr="0" compatLnSpc="1">
              <a:prstTxWarp prst="textNoShape">
                <a:avLst/>
              </a:prstTxWarp>
            </a:bodyPr>
            <a:lstStyle/>
            <a:p>
              <a:pPr algn="ctr"/>
              <a:endParaRPr lang="en-US" b="1" dirty="0"/>
            </a:p>
          </p:txBody>
        </p:sp>
        <p:pic>
          <p:nvPicPr>
            <p:cNvPr id="68" name="Picture 67">
              <a:extLst>
                <a:ext uri="{FF2B5EF4-FFF2-40B4-BE49-F238E27FC236}">
                  <a16:creationId xmlns:a16="http://schemas.microsoft.com/office/drawing/2014/main" xmlns="" id="{6819FCDB-05F3-664D-A11F-092795CE4EF7}"/>
                </a:ext>
              </a:extLst>
            </p:cNvPr>
            <p:cNvPicPr>
              <a:picLocks noChangeAspect="1"/>
            </p:cNvPicPr>
            <p:nvPr/>
          </p:nvPicPr>
          <p:blipFill>
            <a:blip r:embed="rId4"/>
            <a:stretch>
              <a:fillRect/>
            </a:stretch>
          </p:blipFill>
          <p:spPr>
            <a:xfrm>
              <a:off x="7262977" y="1562115"/>
              <a:ext cx="1123304" cy="247225"/>
            </a:xfrm>
            <a:prstGeom prst="rect">
              <a:avLst/>
            </a:prstGeom>
          </p:spPr>
        </p:pic>
      </p:grpSp>
    </p:spTree>
    <p:extLst>
      <p:ext uri="{BB962C8B-B14F-4D97-AF65-F5344CB8AC3E}">
        <p14:creationId xmlns:p14="http://schemas.microsoft.com/office/powerpoint/2010/main" val="1580845040"/>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xmlns="" id="{C1F2B008-5BF4-7F4A-84A1-825222261563}"/>
              </a:ext>
            </a:extLst>
          </p:cNvPr>
          <p:cNvSpPr>
            <a:spLocks noGrp="1"/>
          </p:cNvSpPr>
          <p:nvPr>
            <p:ph type="body" sz="quarter" idx="13"/>
          </p:nvPr>
        </p:nvSpPr>
        <p:spPr>
          <a:xfrm>
            <a:off x="468917" y="2018812"/>
            <a:ext cx="4542469" cy="953553"/>
          </a:xfrm>
        </p:spPr>
        <p:txBody>
          <a:bodyPr/>
          <a:lstStyle/>
          <a:p>
            <a:r>
              <a:rPr lang="en-US" dirty="0"/>
              <a:t>McAfee MVISION Cloud</a:t>
            </a:r>
          </a:p>
        </p:txBody>
      </p:sp>
      <p:sp>
        <p:nvSpPr>
          <p:cNvPr id="6" name="Text Placeholder 5">
            <a:extLst>
              <a:ext uri="{FF2B5EF4-FFF2-40B4-BE49-F238E27FC236}">
                <a16:creationId xmlns:a16="http://schemas.microsoft.com/office/drawing/2014/main" xmlns="" id="{DB0EE069-58A5-D543-BF4D-B6434A26A8D9}"/>
              </a:ext>
            </a:extLst>
          </p:cNvPr>
          <p:cNvSpPr>
            <a:spLocks noGrp="1"/>
          </p:cNvSpPr>
          <p:nvPr>
            <p:ph type="body" sz="quarter" idx="14"/>
          </p:nvPr>
        </p:nvSpPr>
        <p:spPr/>
        <p:txBody>
          <a:bodyPr/>
          <a:lstStyle/>
          <a:p>
            <a:endParaRPr lang="en-US"/>
          </a:p>
        </p:txBody>
      </p:sp>
      <p:sp>
        <p:nvSpPr>
          <p:cNvPr id="7" name="Text Placeholder 6">
            <a:extLst>
              <a:ext uri="{FF2B5EF4-FFF2-40B4-BE49-F238E27FC236}">
                <a16:creationId xmlns:a16="http://schemas.microsoft.com/office/drawing/2014/main" xmlns="" id="{649DE717-9624-054D-A408-DC9972FD259F}"/>
              </a:ext>
            </a:extLst>
          </p:cNvPr>
          <p:cNvSpPr>
            <a:spLocks noGrp="1"/>
          </p:cNvSpPr>
          <p:nvPr>
            <p:ph type="body" sz="quarter" idx="15"/>
          </p:nvPr>
        </p:nvSpPr>
        <p:spPr/>
        <p:txBody>
          <a:bodyPr/>
          <a:lstStyle/>
          <a:p>
            <a:endParaRPr lang="en-US"/>
          </a:p>
        </p:txBody>
      </p:sp>
    </p:spTree>
    <p:extLst>
      <p:ext uri="{BB962C8B-B14F-4D97-AF65-F5344CB8AC3E}">
        <p14:creationId xmlns:p14="http://schemas.microsoft.com/office/powerpoint/2010/main" val="3698506409"/>
      </p:ext>
    </p:extLst>
  </p:cSld>
  <p:clrMapOvr>
    <a:masterClrMapping/>
  </p:clrMapOvr>
  <p:transition>
    <p:fade/>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xmlns="" id="{20B96BF9-8EA5-DC40-8F0D-123115FD222B}"/>
              </a:ext>
            </a:extLst>
          </p:cNvPr>
          <p:cNvSpPr>
            <a:spLocks noGrp="1"/>
          </p:cNvSpPr>
          <p:nvPr>
            <p:ph type="body" sz="quarter" idx="13"/>
          </p:nvPr>
        </p:nvSpPr>
        <p:spPr/>
        <p:txBody>
          <a:bodyPr/>
          <a:lstStyle/>
          <a:p>
            <a:r>
              <a:rPr lang="en-US" dirty="0"/>
              <a:t>Customers</a:t>
            </a:r>
          </a:p>
        </p:txBody>
      </p:sp>
      <p:sp>
        <p:nvSpPr>
          <p:cNvPr id="7" name="Text Placeholder 6">
            <a:extLst>
              <a:ext uri="{FF2B5EF4-FFF2-40B4-BE49-F238E27FC236}">
                <a16:creationId xmlns:a16="http://schemas.microsoft.com/office/drawing/2014/main" xmlns="" id="{A618D667-2B53-0C44-AABB-3B67DDB4BA9C}"/>
              </a:ext>
            </a:extLst>
          </p:cNvPr>
          <p:cNvSpPr>
            <a:spLocks noGrp="1"/>
          </p:cNvSpPr>
          <p:nvPr>
            <p:ph type="body" sz="quarter" idx="14"/>
          </p:nvPr>
        </p:nvSpPr>
        <p:spPr/>
        <p:txBody>
          <a:bodyPr/>
          <a:lstStyle/>
          <a:p>
            <a:endParaRPr lang="en-US"/>
          </a:p>
        </p:txBody>
      </p:sp>
      <p:sp>
        <p:nvSpPr>
          <p:cNvPr id="8" name="Text Placeholder 7">
            <a:extLst>
              <a:ext uri="{FF2B5EF4-FFF2-40B4-BE49-F238E27FC236}">
                <a16:creationId xmlns:a16="http://schemas.microsoft.com/office/drawing/2014/main" xmlns="" id="{0FA4E863-7D0D-464B-9064-5F3B4BD2519F}"/>
              </a:ext>
            </a:extLst>
          </p:cNvPr>
          <p:cNvSpPr>
            <a:spLocks noGrp="1"/>
          </p:cNvSpPr>
          <p:nvPr>
            <p:ph type="body" sz="quarter" idx="15"/>
          </p:nvPr>
        </p:nvSpPr>
        <p:spPr/>
        <p:txBody>
          <a:bodyPr/>
          <a:lstStyle/>
          <a:p>
            <a:endParaRPr lang="en-US"/>
          </a:p>
        </p:txBody>
      </p:sp>
    </p:spTree>
    <p:extLst>
      <p:ext uri="{BB962C8B-B14F-4D97-AF65-F5344CB8AC3E}">
        <p14:creationId xmlns:p14="http://schemas.microsoft.com/office/powerpoint/2010/main" val="2915871296"/>
      </p:ext>
    </p:extLst>
  </p:cSld>
  <p:clrMapOvr>
    <a:masterClrMapping/>
  </p:clrMapOvr>
  <p:transition>
    <p:fade/>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a:extLst>
              <a:ext uri="{FF2B5EF4-FFF2-40B4-BE49-F238E27FC236}">
                <a16:creationId xmlns:a16="http://schemas.microsoft.com/office/drawing/2014/main" xmlns="" id="{E0F48765-AB93-A948-A640-D954000D4034}"/>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a:ext>
            </a:extLst>
          </a:blip>
          <a:srcRect/>
          <a:stretch/>
        </p:blipFill>
        <p:spPr>
          <a:xfrm>
            <a:off x="0" y="0"/>
            <a:ext cx="9144000" cy="5143500"/>
          </a:xfrm>
          <a:prstGeom prst="rect">
            <a:avLst/>
          </a:prstGeom>
        </p:spPr>
      </p:pic>
      <p:grpSp>
        <p:nvGrpSpPr>
          <p:cNvPr id="2" name="Group 1">
            <a:extLst>
              <a:ext uri="{FF2B5EF4-FFF2-40B4-BE49-F238E27FC236}">
                <a16:creationId xmlns:a16="http://schemas.microsoft.com/office/drawing/2014/main" xmlns="" id="{DAD9A67E-99AD-994A-9DDA-A2CB8C356B30}"/>
              </a:ext>
            </a:extLst>
          </p:cNvPr>
          <p:cNvGrpSpPr/>
          <p:nvPr/>
        </p:nvGrpSpPr>
        <p:grpSpPr>
          <a:xfrm>
            <a:off x="0" y="0"/>
            <a:ext cx="9144000" cy="5143551"/>
            <a:chOff x="0" y="0"/>
            <a:chExt cx="9144000" cy="5143551"/>
          </a:xfrm>
        </p:grpSpPr>
        <p:sp>
          <p:nvSpPr>
            <p:cNvPr id="4" name="Rectangle 3">
              <a:extLst>
                <a:ext uri="{FF2B5EF4-FFF2-40B4-BE49-F238E27FC236}">
                  <a16:creationId xmlns:a16="http://schemas.microsoft.com/office/drawing/2014/main" xmlns="" id="{E5999C4A-F033-7F46-8CE1-A39DC9056B9D}"/>
                </a:ext>
              </a:extLst>
            </p:cNvPr>
            <p:cNvSpPr/>
            <p:nvPr/>
          </p:nvSpPr>
          <p:spPr>
            <a:xfrm>
              <a:off x="0" y="0"/>
              <a:ext cx="9143999" cy="5143500"/>
            </a:xfrm>
            <a:prstGeom prst="rect">
              <a:avLst/>
            </a:prstGeom>
            <a:solidFill>
              <a:schemeClr val="tx1">
                <a:alpha val="65000"/>
              </a:schemeClr>
            </a:soli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dirty="0">
                <a:solidFill>
                  <a:schemeClr val="tx1"/>
                </a:solidFill>
              </a:endParaRPr>
            </a:p>
          </p:txBody>
        </p:sp>
        <p:sp>
          <p:nvSpPr>
            <p:cNvPr id="24" name="Rectangle 23">
              <a:extLst>
                <a:ext uri="{FF2B5EF4-FFF2-40B4-BE49-F238E27FC236}">
                  <a16:creationId xmlns:a16="http://schemas.microsoft.com/office/drawing/2014/main" xmlns="" id="{AC3FFA59-0C7D-FA49-AF14-2037A4EFEEDB}"/>
                </a:ext>
              </a:extLst>
            </p:cNvPr>
            <p:cNvSpPr/>
            <p:nvPr/>
          </p:nvSpPr>
          <p:spPr>
            <a:xfrm>
              <a:off x="5704936" y="51"/>
              <a:ext cx="3439064" cy="5143500"/>
            </a:xfrm>
            <a:prstGeom prst="rect">
              <a:avLst/>
            </a:prstGeom>
            <a:solidFill>
              <a:schemeClr val="tx1">
                <a:lumMod val="50000"/>
                <a:alpha val="55000"/>
              </a:schemeClr>
            </a:soli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dirty="0">
                <a:solidFill>
                  <a:schemeClr val="tx1"/>
                </a:solidFill>
              </a:endParaRPr>
            </a:p>
          </p:txBody>
        </p:sp>
      </p:grpSp>
      <p:grpSp>
        <p:nvGrpSpPr>
          <p:cNvPr id="5" name="Group 4">
            <a:extLst>
              <a:ext uri="{FF2B5EF4-FFF2-40B4-BE49-F238E27FC236}">
                <a16:creationId xmlns:a16="http://schemas.microsoft.com/office/drawing/2014/main" xmlns="" id="{55C02EDB-6417-7A4C-B889-408DA5A38C00}"/>
              </a:ext>
            </a:extLst>
          </p:cNvPr>
          <p:cNvGrpSpPr/>
          <p:nvPr/>
        </p:nvGrpSpPr>
        <p:grpSpPr>
          <a:xfrm>
            <a:off x="983468" y="1297039"/>
            <a:ext cx="3588531" cy="2549422"/>
            <a:chOff x="511892" y="1704186"/>
            <a:chExt cx="3588531" cy="2549422"/>
          </a:xfrm>
        </p:grpSpPr>
        <p:sp>
          <p:nvSpPr>
            <p:cNvPr id="23" name="Freeform 22">
              <a:extLst>
                <a:ext uri="{FF2B5EF4-FFF2-40B4-BE49-F238E27FC236}">
                  <a16:creationId xmlns:a16="http://schemas.microsoft.com/office/drawing/2014/main" xmlns="" id="{A8182357-3FBC-864D-B6C4-44EF367803E7}"/>
                </a:ext>
              </a:extLst>
            </p:cNvPr>
            <p:cNvSpPr/>
            <p:nvPr/>
          </p:nvSpPr>
          <p:spPr>
            <a:xfrm rot="16200000">
              <a:off x="1627492" y="1336243"/>
              <a:ext cx="1491616" cy="3454247"/>
            </a:xfrm>
            <a:custGeom>
              <a:avLst/>
              <a:gdLst>
                <a:gd name="connsiteX0" fmla="*/ 1491615 w 1491616"/>
                <a:gd name="connsiteY0" fmla="*/ 326691 h 3454247"/>
                <a:gd name="connsiteX1" fmla="*/ 1491615 w 1491616"/>
                <a:gd name="connsiteY1" fmla="*/ 372411 h 3454247"/>
                <a:gd name="connsiteX2" fmla="*/ 760095 w 1491616"/>
                <a:gd name="connsiteY2" fmla="*/ 372411 h 3454247"/>
                <a:gd name="connsiteX3" fmla="*/ 760095 w 1491616"/>
                <a:gd name="connsiteY3" fmla="*/ 3454247 h 3454247"/>
                <a:gd name="connsiteX4" fmla="*/ 714375 w 1491616"/>
                <a:gd name="connsiteY4" fmla="*/ 3454247 h 3454247"/>
                <a:gd name="connsiteX5" fmla="*/ 714375 w 1491616"/>
                <a:gd name="connsiteY5" fmla="*/ 2793774 h 3454247"/>
                <a:gd name="connsiteX6" fmla="*/ 2 w 1491616"/>
                <a:gd name="connsiteY6" fmla="*/ 2793774 h 3454247"/>
                <a:gd name="connsiteX7" fmla="*/ 2 w 1491616"/>
                <a:gd name="connsiteY7" fmla="*/ 2748054 h 3454247"/>
                <a:gd name="connsiteX8" fmla="*/ 714375 w 1491616"/>
                <a:gd name="connsiteY8" fmla="*/ 2748054 h 3454247"/>
                <a:gd name="connsiteX9" fmla="*/ 714375 w 1491616"/>
                <a:gd name="connsiteY9" fmla="*/ 1203546 h 3454247"/>
                <a:gd name="connsiteX10" fmla="*/ 0 w 1491616"/>
                <a:gd name="connsiteY10" fmla="*/ 1203546 h 3454247"/>
                <a:gd name="connsiteX11" fmla="*/ 0 w 1491616"/>
                <a:gd name="connsiteY11" fmla="*/ 1157826 h 3454247"/>
                <a:gd name="connsiteX12" fmla="*/ 714375 w 1491616"/>
                <a:gd name="connsiteY12" fmla="*/ 1157826 h 3454247"/>
                <a:gd name="connsiteX13" fmla="*/ 714375 w 1491616"/>
                <a:gd name="connsiteY13" fmla="*/ 0 h 3454247"/>
                <a:gd name="connsiteX14" fmla="*/ 760095 w 1491616"/>
                <a:gd name="connsiteY14" fmla="*/ 0 h 3454247"/>
                <a:gd name="connsiteX15" fmla="*/ 760095 w 1491616"/>
                <a:gd name="connsiteY15" fmla="*/ 326691 h 3454247"/>
                <a:gd name="connsiteX16" fmla="*/ 1491616 w 1491616"/>
                <a:gd name="connsiteY16" fmla="*/ 2013345 h 3454247"/>
                <a:gd name="connsiteX17" fmla="*/ 1491616 w 1491616"/>
                <a:gd name="connsiteY17" fmla="*/ 2059065 h 3454247"/>
                <a:gd name="connsiteX18" fmla="*/ 760096 w 1491616"/>
                <a:gd name="connsiteY18" fmla="*/ 2059065 h 3454247"/>
                <a:gd name="connsiteX19" fmla="*/ 760096 w 1491616"/>
                <a:gd name="connsiteY19" fmla="*/ 2013345 h 3454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491616" h="3454247">
                  <a:moveTo>
                    <a:pt x="1491615" y="326691"/>
                  </a:moveTo>
                  <a:lnTo>
                    <a:pt x="1491615" y="372411"/>
                  </a:lnTo>
                  <a:lnTo>
                    <a:pt x="760095" y="372411"/>
                  </a:lnTo>
                  <a:lnTo>
                    <a:pt x="760095" y="3454247"/>
                  </a:lnTo>
                  <a:lnTo>
                    <a:pt x="714375" y="3454247"/>
                  </a:lnTo>
                  <a:lnTo>
                    <a:pt x="714375" y="2793774"/>
                  </a:lnTo>
                  <a:lnTo>
                    <a:pt x="2" y="2793774"/>
                  </a:lnTo>
                  <a:lnTo>
                    <a:pt x="2" y="2748054"/>
                  </a:lnTo>
                  <a:lnTo>
                    <a:pt x="714375" y="2748054"/>
                  </a:lnTo>
                  <a:lnTo>
                    <a:pt x="714375" y="1203546"/>
                  </a:lnTo>
                  <a:lnTo>
                    <a:pt x="0" y="1203546"/>
                  </a:lnTo>
                  <a:lnTo>
                    <a:pt x="0" y="1157826"/>
                  </a:lnTo>
                  <a:lnTo>
                    <a:pt x="714375" y="1157826"/>
                  </a:lnTo>
                  <a:lnTo>
                    <a:pt x="714375" y="0"/>
                  </a:lnTo>
                  <a:lnTo>
                    <a:pt x="760095" y="0"/>
                  </a:lnTo>
                  <a:lnTo>
                    <a:pt x="760095" y="326691"/>
                  </a:lnTo>
                  <a:close/>
                  <a:moveTo>
                    <a:pt x="1491616" y="2013345"/>
                  </a:moveTo>
                  <a:lnTo>
                    <a:pt x="1491616" y="2059065"/>
                  </a:lnTo>
                  <a:lnTo>
                    <a:pt x="760096" y="2059065"/>
                  </a:lnTo>
                  <a:lnTo>
                    <a:pt x="760096" y="2013345"/>
                  </a:lnTo>
                  <a:close/>
                </a:path>
              </a:pathLst>
            </a:custGeom>
            <a:solidFill>
              <a:schemeClr val="bg1"/>
            </a:soli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dirty="0">
                <a:solidFill>
                  <a:schemeClr val="tx1"/>
                </a:solidFill>
              </a:endParaRPr>
            </a:p>
          </p:txBody>
        </p:sp>
        <p:grpSp>
          <p:nvGrpSpPr>
            <p:cNvPr id="18" name="Group 17">
              <a:extLst>
                <a:ext uri="{FF2B5EF4-FFF2-40B4-BE49-F238E27FC236}">
                  <a16:creationId xmlns:a16="http://schemas.microsoft.com/office/drawing/2014/main" xmlns="" id="{8B86F8EC-00F3-7242-82F3-4078C9D9541D}"/>
                </a:ext>
              </a:extLst>
            </p:cNvPr>
            <p:cNvGrpSpPr/>
            <p:nvPr/>
          </p:nvGrpSpPr>
          <p:grpSpPr>
            <a:xfrm>
              <a:off x="511892" y="1704186"/>
              <a:ext cx="966909" cy="585407"/>
              <a:chOff x="407555" y="1196806"/>
              <a:chExt cx="1169960" cy="708343"/>
            </a:xfrm>
          </p:grpSpPr>
          <p:sp>
            <p:nvSpPr>
              <p:cNvPr id="19" name="Freeform 163">
                <a:extLst>
                  <a:ext uri="{FF2B5EF4-FFF2-40B4-BE49-F238E27FC236}">
                    <a16:creationId xmlns:a16="http://schemas.microsoft.com/office/drawing/2014/main" xmlns="" id="{FC72E7B6-9300-A949-9288-E42D7DC29A46}"/>
                  </a:ext>
                </a:extLst>
              </p:cNvPr>
              <p:cNvSpPr>
                <a:spLocks noChangeAspect="1"/>
              </p:cNvSpPr>
              <p:nvPr/>
            </p:nvSpPr>
            <p:spPr bwMode="auto">
              <a:xfrm>
                <a:off x="652841" y="1196806"/>
                <a:ext cx="679386" cy="377435"/>
              </a:xfrm>
              <a:custGeom>
                <a:avLst/>
                <a:gdLst>
                  <a:gd name="T0" fmla="*/ 103 w 684"/>
                  <a:gd name="T1" fmla="*/ 191 h 377"/>
                  <a:gd name="T2" fmla="*/ 1 w 684"/>
                  <a:gd name="T3" fmla="*/ 274 h 377"/>
                  <a:gd name="T4" fmla="*/ 23 w 684"/>
                  <a:gd name="T5" fmla="*/ 342 h 377"/>
                  <a:gd name="T6" fmla="*/ 128 w 684"/>
                  <a:gd name="T7" fmla="*/ 377 h 377"/>
                  <a:gd name="T8" fmla="*/ 128 w 684"/>
                  <a:gd name="T9" fmla="*/ 377 h 377"/>
                  <a:gd name="T10" fmla="*/ 139 w 684"/>
                  <a:gd name="T11" fmla="*/ 377 h 377"/>
                  <a:gd name="T12" fmla="*/ 141 w 684"/>
                  <a:gd name="T13" fmla="*/ 377 h 377"/>
                  <a:gd name="T14" fmla="*/ 525 w 684"/>
                  <a:gd name="T15" fmla="*/ 377 h 377"/>
                  <a:gd name="T16" fmla="*/ 532 w 684"/>
                  <a:gd name="T17" fmla="*/ 377 h 377"/>
                  <a:gd name="T18" fmla="*/ 683 w 684"/>
                  <a:gd name="T19" fmla="*/ 254 h 377"/>
                  <a:gd name="T20" fmla="*/ 576 w 684"/>
                  <a:gd name="T21" fmla="*/ 131 h 377"/>
                  <a:gd name="T22" fmla="*/ 562 w 684"/>
                  <a:gd name="T23" fmla="*/ 130 h 377"/>
                  <a:gd name="T24" fmla="*/ 560 w 684"/>
                  <a:gd name="T25" fmla="*/ 117 h 377"/>
                  <a:gd name="T26" fmla="*/ 426 w 684"/>
                  <a:gd name="T27" fmla="*/ 1 h 377"/>
                  <a:gd name="T28" fmla="*/ 408 w 684"/>
                  <a:gd name="T29" fmla="*/ 0 h 377"/>
                  <a:gd name="T30" fmla="*/ 272 w 684"/>
                  <a:gd name="T31" fmla="*/ 88 h 377"/>
                  <a:gd name="T32" fmla="*/ 260 w 684"/>
                  <a:gd name="T33" fmla="*/ 107 h 377"/>
                  <a:gd name="T34" fmla="*/ 248 w 684"/>
                  <a:gd name="T35" fmla="*/ 103 h 377"/>
                  <a:gd name="T36" fmla="*/ 211 w 684"/>
                  <a:gd name="T37" fmla="*/ 99 h 377"/>
                  <a:gd name="T38" fmla="*/ 126 w 684"/>
                  <a:gd name="T39" fmla="*/ 176 h 377"/>
                  <a:gd name="T40" fmla="*/ 124 w 684"/>
                  <a:gd name="T41" fmla="*/ 192 h 377"/>
                  <a:gd name="T42" fmla="*/ 107 w 684"/>
                  <a:gd name="T43" fmla="*/ 191 h 377"/>
                  <a:gd name="T44" fmla="*/ 103 w 684"/>
                  <a:gd name="T45" fmla="*/ 191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84" h="377">
                    <a:moveTo>
                      <a:pt x="103" y="191"/>
                    </a:moveTo>
                    <a:cubicBezTo>
                      <a:pt x="73" y="191"/>
                      <a:pt x="5" y="199"/>
                      <a:pt x="1" y="274"/>
                    </a:cubicBezTo>
                    <a:cubicBezTo>
                      <a:pt x="0" y="303"/>
                      <a:pt x="7" y="325"/>
                      <a:pt x="23" y="342"/>
                    </a:cubicBezTo>
                    <a:cubicBezTo>
                      <a:pt x="53" y="374"/>
                      <a:pt x="106" y="377"/>
                      <a:pt x="128" y="377"/>
                    </a:cubicBezTo>
                    <a:cubicBezTo>
                      <a:pt x="128" y="377"/>
                      <a:pt x="128" y="377"/>
                      <a:pt x="128" y="377"/>
                    </a:cubicBezTo>
                    <a:cubicBezTo>
                      <a:pt x="135" y="377"/>
                      <a:pt x="139" y="377"/>
                      <a:pt x="139" y="377"/>
                    </a:cubicBezTo>
                    <a:cubicBezTo>
                      <a:pt x="141" y="377"/>
                      <a:pt x="141" y="377"/>
                      <a:pt x="141" y="377"/>
                    </a:cubicBezTo>
                    <a:cubicBezTo>
                      <a:pt x="525" y="377"/>
                      <a:pt x="525" y="377"/>
                      <a:pt x="525" y="377"/>
                    </a:cubicBezTo>
                    <a:cubicBezTo>
                      <a:pt x="526" y="377"/>
                      <a:pt x="528" y="377"/>
                      <a:pt x="532" y="377"/>
                    </a:cubicBezTo>
                    <a:cubicBezTo>
                      <a:pt x="567" y="377"/>
                      <a:pt x="683" y="368"/>
                      <a:pt x="683" y="254"/>
                    </a:cubicBezTo>
                    <a:cubicBezTo>
                      <a:pt x="683" y="248"/>
                      <a:pt x="684" y="136"/>
                      <a:pt x="576" y="131"/>
                    </a:cubicBezTo>
                    <a:cubicBezTo>
                      <a:pt x="562" y="130"/>
                      <a:pt x="562" y="130"/>
                      <a:pt x="562" y="130"/>
                    </a:cubicBezTo>
                    <a:cubicBezTo>
                      <a:pt x="560" y="117"/>
                      <a:pt x="560" y="117"/>
                      <a:pt x="560" y="117"/>
                    </a:cubicBezTo>
                    <a:cubicBezTo>
                      <a:pt x="559" y="113"/>
                      <a:pt x="534" y="8"/>
                      <a:pt x="426" y="1"/>
                    </a:cubicBezTo>
                    <a:cubicBezTo>
                      <a:pt x="420" y="0"/>
                      <a:pt x="414" y="0"/>
                      <a:pt x="408" y="0"/>
                    </a:cubicBezTo>
                    <a:cubicBezTo>
                      <a:pt x="327" y="0"/>
                      <a:pt x="304" y="37"/>
                      <a:pt x="272" y="88"/>
                    </a:cubicBezTo>
                    <a:cubicBezTo>
                      <a:pt x="260" y="107"/>
                      <a:pt x="260" y="107"/>
                      <a:pt x="260" y="107"/>
                    </a:cubicBezTo>
                    <a:cubicBezTo>
                      <a:pt x="248" y="103"/>
                      <a:pt x="248" y="103"/>
                      <a:pt x="248" y="103"/>
                    </a:cubicBezTo>
                    <a:cubicBezTo>
                      <a:pt x="247" y="103"/>
                      <a:pt x="232" y="99"/>
                      <a:pt x="211" y="99"/>
                    </a:cubicBezTo>
                    <a:cubicBezTo>
                      <a:pt x="161" y="99"/>
                      <a:pt x="132" y="125"/>
                      <a:pt x="126" y="176"/>
                    </a:cubicBezTo>
                    <a:cubicBezTo>
                      <a:pt x="124" y="192"/>
                      <a:pt x="124" y="192"/>
                      <a:pt x="124" y="192"/>
                    </a:cubicBezTo>
                    <a:cubicBezTo>
                      <a:pt x="107" y="191"/>
                      <a:pt x="107" y="191"/>
                      <a:pt x="107" y="191"/>
                    </a:cubicBezTo>
                    <a:cubicBezTo>
                      <a:pt x="107" y="191"/>
                      <a:pt x="105" y="191"/>
                      <a:pt x="103" y="191"/>
                    </a:cubicBezTo>
                    <a:close/>
                  </a:path>
                </a:pathLst>
              </a:custGeom>
              <a:noFill/>
              <a:ln w="28575">
                <a:solidFill>
                  <a:schemeClr val="bg1"/>
                </a:solidFill>
                <a:round/>
                <a:headEnd/>
                <a:tailEnd/>
              </a:ln>
            </p:spPr>
            <p:txBody>
              <a:bodyPr vert="horz" wrap="square" lIns="91440" tIns="45720" rIns="91440" bIns="45720" numCol="1" anchor="t" anchorCtr="0" compatLnSpc="1">
                <a:prstTxWarp prst="textNoShape">
                  <a:avLst/>
                </a:prstTxWarp>
              </a:bodyPr>
              <a:lstStyle/>
              <a:p>
                <a:pPr algn="ctr"/>
                <a:endParaRPr lang="en-US" b="1" dirty="0"/>
              </a:p>
            </p:txBody>
          </p:sp>
          <p:sp>
            <p:nvSpPr>
              <p:cNvPr id="20" name="TextBox 19">
                <a:extLst>
                  <a:ext uri="{FF2B5EF4-FFF2-40B4-BE49-F238E27FC236}">
                    <a16:creationId xmlns:a16="http://schemas.microsoft.com/office/drawing/2014/main" xmlns="" id="{9DA5CA43-7136-C64C-B65B-1BC84DCFA34D}"/>
                  </a:ext>
                </a:extLst>
              </p:cNvPr>
              <p:cNvSpPr txBox="1"/>
              <p:nvPr/>
            </p:nvSpPr>
            <p:spPr>
              <a:xfrm>
                <a:off x="407555" y="1598844"/>
                <a:ext cx="1169960" cy="306305"/>
              </a:xfrm>
              <a:prstGeom prst="rect">
                <a:avLst/>
              </a:prstGeom>
              <a:noFill/>
            </p:spPr>
            <p:txBody>
              <a:bodyPr wrap="square" rtlCol="0">
                <a:spAutoFit/>
              </a:bodyPr>
              <a:lstStyle/>
              <a:p>
                <a:pPr algn="ctr">
                  <a:lnSpc>
                    <a:spcPct val="95000"/>
                  </a:lnSpc>
                </a:pPr>
                <a:r>
                  <a:rPr lang="en-US" sz="1100" b="1" dirty="0">
                    <a:solidFill>
                      <a:schemeClr val="bg1"/>
                    </a:solidFill>
                  </a:rPr>
                  <a:t>Shadow IT</a:t>
                </a:r>
              </a:p>
            </p:txBody>
          </p:sp>
        </p:grpSp>
        <p:pic>
          <p:nvPicPr>
            <p:cNvPr id="21" name="Picture 20">
              <a:extLst>
                <a:ext uri="{FF2B5EF4-FFF2-40B4-BE49-F238E27FC236}">
                  <a16:creationId xmlns:a16="http://schemas.microsoft.com/office/drawing/2014/main" xmlns="" id="{AD19D24D-1CDE-BF48-9408-F21F59AAFB5C}"/>
                </a:ext>
              </a:extLst>
            </p:cNvPr>
            <p:cNvPicPr>
              <a:picLocks noChangeAspect="1"/>
            </p:cNvPicPr>
            <p:nvPr/>
          </p:nvPicPr>
          <p:blipFill>
            <a:blip r:embed="rId4">
              <a:alphaModFix/>
            </a:blip>
            <a:stretch>
              <a:fillRect/>
            </a:stretch>
          </p:blipFill>
          <p:spPr>
            <a:xfrm>
              <a:off x="2960585" y="3913496"/>
              <a:ext cx="904884" cy="340112"/>
            </a:xfrm>
            <a:prstGeom prst="rect">
              <a:avLst/>
            </a:prstGeom>
          </p:spPr>
        </p:pic>
        <p:pic>
          <p:nvPicPr>
            <p:cNvPr id="22" name="Picture 21">
              <a:extLst>
                <a:ext uri="{FF2B5EF4-FFF2-40B4-BE49-F238E27FC236}">
                  <a16:creationId xmlns:a16="http://schemas.microsoft.com/office/drawing/2014/main" xmlns="" id="{C5FA72CB-6DF4-5E42-BF41-BCB73D68184A}"/>
                </a:ext>
              </a:extLst>
            </p:cNvPr>
            <p:cNvPicPr>
              <a:picLocks noChangeAspect="1"/>
            </p:cNvPicPr>
            <p:nvPr/>
          </p:nvPicPr>
          <p:blipFill>
            <a:blip r:embed="rId5">
              <a:alphaModFix/>
            </a:blip>
            <a:stretch>
              <a:fillRect/>
            </a:stretch>
          </p:blipFill>
          <p:spPr>
            <a:xfrm>
              <a:off x="2170137" y="2015335"/>
              <a:ext cx="1021185" cy="224750"/>
            </a:xfrm>
            <a:prstGeom prst="rect">
              <a:avLst/>
            </a:prstGeom>
          </p:spPr>
        </p:pic>
        <p:pic>
          <p:nvPicPr>
            <p:cNvPr id="3" name="Picture 2">
              <a:extLst>
                <a:ext uri="{FF2B5EF4-FFF2-40B4-BE49-F238E27FC236}">
                  <a16:creationId xmlns:a16="http://schemas.microsoft.com/office/drawing/2014/main" xmlns="" id="{399DA06C-A403-B14D-AF31-0A1E46C9F509}"/>
                </a:ext>
              </a:extLst>
            </p:cNvPr>
            <p:cNvPicPr>
              <a:picLocks noChangeAspect="1"/>
            </p:cNvPicPr>
            <p:nvPr/>
          </p:nvPicPr>
          <p:blipFill>
            <a:blip r:embed="rId6">
              <a:alphaModFix/>
            </a:blip>
            <a:stretch>
              <a:fillRect/>
            </a:stretch>
          </p:blipFill>
          <p:spPr>
            <a:xfrm>
              <a:off x="1539832" y="3900210"/>
              <a:ext cx="576433" cy="317960"/>
            </a:xfrm>
            <a:prstGeom prst="rect">
              <a:avLst/>
            </a:prstGeom>
          </p:spPr>
        </p:pic>
      </p:grpSp>
      <p:pic>
        <p:nvPicPr>
          <p:cNvPr id="10" name="Picture 9">
            <a:extLst>
              <a:ext uri="{FF2B5EF4-FFF2-40B4-BE49-F238E27FC236}">
                <a16:creationId xmlns:a16="http://schemas.microsoft.com/office/drawing/2014/main" xmlns="" id="{5C3CBC96-EAA2-794E-AAE9-78CB01F19557}"/>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6100123" y="591522"/>
            <a:ext cx="2648691" cy="676658"/>
          </a:xfrm>
          <a:prstGeom prst="rect">
            <a:avLst/>
          </a:prstGeom>
        </p:spPr>
      </p:pic>
      <p:sp>
        <p:nvSpPr>
          <p:cNvPr id="15" name="Rectangle 14">
            <a:extLst>
              <a:ext uri="{FF2B5EF4-FFF2-40B4-BE49-F238E27FC236}">
                <a16:creationId xmlns:a16="http://schemas.microsoft.com/office/drawing/2014/main" xmlns="" id="{B2570B34-03F9-5A4E-9829-F05436F01820}"/>
              </a:ext>
            </a:extLst>
          </p:cNvPr>
          <p:cNvSpPr/>
          <p:nvPr/>
        </p:nvSpPr>
        <p:spPr>
          <a:xfrm>
            <a:off x="6028484" y="1707078"/>
            <a:ext cx="2791968" cy="3220882"/>
          </a:xfrm>
          <a:prstGeom prst="rect">
            <a:avLst/>
          </a:prstGeom>
        </p:spPr>
        <p:txBody>
          <a:bodyPr wrap="square">
            <a:spAutoFit/>
          </a:bodyPr>
          <a:lstStyle/>
          <a:p>
            <a:r>
              <a:rPr lang="en-US" sz="1400" b="1" dirty="0">
                <a:solidFill>
                  <a:schemeClr val="bg1"/>
                </a:solidFill>
                <a:ea typeface="Arial" charset="0"/>
                <a:cs typeface="Arial" charset="0"/>
              </a:rPr>
              <a:t>McAfee (Skyhigh) customer since 2014</a:t>
            </a:r>
          </a:p>
          <a:p>
            <a:endParaRPr lang="en-US" sz="1400" b="1" dirty="0">
              <a:solidFill>
                <a:schemeClr val="bg1"/>
              </a:solidFill>
              <a:ea typeface="Arial" charset="0"/>
              <a:cs typeface="Arial" charset="0"/>
            </a:endParaRPr>
          </a:p>
          <a:p>
            <a:r>
              <a:rPr lang="en-US" sz="1400" b="1" dirty="0">
                <a:solidFill>
                  <a:schemeClr val="bg1"/>
                </a:solidFill>
                <a:ea typeface="Arial" charset="0"/>
                <a:cs typeface="Arial" charset="0"/>
              </a:rPr>
              <a:t>65,000 Employees</a:t>
            </a:r>
          </a:p>
          <a:p>
            <a:endParaRPr lang="en-US" sz="1400" b="1" dirty="0">
              <a:solidFill>
                <a:schemeClr val="bg1"/>
              </a:solidFill>
              <a:cs typeface="Arial" charset="0"/>
            </a:endParaRPr>
          </a:p>
          <a:p>
            <a:r>
              <a:rPr lang="en-US" sz="1400" b="1" dirty="0">
                <a:solidFill>
                  <a:schemeClr val="bg1"/>
                </a:solidFill>
                <a:ea typeface="Arial" charset="0"/>
                <a:cs typeface="Arial" charset="0"/>
              </a:rPr>
              <a:t>Why McAfee MVISION Cloud</a:t>
            </a:r>
            <a:endParaRPr lang="en-US" sz="1400" dirty="0">
              <a:solidFill>
                <a:schemeClr val="bg1"/>
              </a:solidFill>
              <a:ea typeface="Arial" charset="0"/>
              <a:cs typeface="Arial" charset="0"/>
            </a:endParaRPr>
          </a:p>
          <a:p>
            <a:pPr marL="285750" indent="-285750">
              <a:buFont typeface="Wingdings" pitchFamily="2" charset="2"/>
              <a:buChar char="§"/>
            </a:pPr>
            <a:r>
              <a:rPr lang="en-US" sz="1400" dirty="0">
                <a:solidFill>
                  <a:schemeClr val="bg1"/>
                </a:solidFill>
                <a:ea typeface="Arial" charset="0"/>
                <a:cs typeface="Arial" charset="0"/>
              </a:rPr>
              <a:t>Collaboration Control</a:t>
            </a:r>
          </a:p>
          <a:p>
            <a:pPr marL="285750" indent="-285750">
              <a:buFont typeface="Wingdings" pitchFamily="2" charset="2"/>
              <a:buChar char="§"/>
            </a:pPr>
            <a:r>
              <a:rPr lang="en-US" sz="1400" dirty="0">
                <a:solidFill>
                  <a:schemeClr val="bg1"/>
                </a:solidFill>
                <a:cs typeface="Arial" charset="0"/>
              </a:rPr>
              <a:t>Data Loss Prevention</a:t>
            </a:r>
          </a:p>
          <a:p>
            <a:pPr marL="285750" indent="-285750">
              <a:buFont typeface="Wingdings" pitchFamily="2" charset="2"/>
              <a:buChar char="§"/>
            </a:pPr>
            <a:r>
              <a:rPr lang="en-US" sz="1400" dirty="0">
                <a:solidFill>
                  <a:schemeClr val="bg1"/>
                </a:solidFill>
                <a:cs typeface="Arial" charset="0"/>
              </a:rPr>
              <a:t>Governance</a:t>
            </a:r>
          </a:p>
          <a:p>
            <a:endParaRPr lang="en-US" sz="1400" b="1" dirty="0">
              <a:solidFill>
                <a:schemeClr val="bg1"/>
              </a:solidFill>
              <a:ea typeface="Arial" charset="0"/>
              <a:cs typeface="Arial" charset="0"/>
            </a:endParaRPr>
          </a:p>
          <a:p>
            <a:r>
              <a:rPr lang="en-US" sz="1400" b="1" dirty="0">
                <a:solidFill>
                  <a:schemeClr val="bg1"/>
                </a:solidFill>
                <a:ea typeface="Arial" charset="0"/>
                <a:cs typeface="Arial" charset="0"/>
              </a:rPr>
              <a:t>Project Champion</a:t>
            </a:r>
            <a:endParaRPr lang="en-US" sz="1400" dirty="0">
              <a:solidFill>
                <a:schemeClr val="bg1"/>
              </a:solidFill>
              <a:ea typeface="Arial" charset="0"/>
              <a:cs typeface="Arial" charset="0"/>
            </a:endParaRPr>
          </a:p>
          <a:p>
            <a:pPr marL="285750" indent="-285750">
              <a:buFont typeface="Wingdings" pitchFamily="2" charset="2"/>
              <a:buChar char="§"/>
            </a:pPr>
            <a:r>
              <a:rPr lang="en-US" sz="1400" dirty="0">
                <a:solidFill>
                  <a:schemeClr val="bg1"/>
                </a:solidFill>
                <a:ea typeface="Arial" charset="0"/>
                <a:cs typeface="Arial" charset="0"/>
              </a:rPr>
              <a:t>Jeff </a:t>
            </a:r>
            <a:r>
              <a:rPr lang="en-US" sz="1400" dirty="0" err="1">
                <a:solidFill>
                  <a:schemeClr val="bg1"/>
                </a:solidFill>
                <a:ea typeface="Arial" charset="0"/>
                <a:cs typeface="Arial" charset="0"/>
              </a:rPr>
              <a:t>Haskill</a:t>
            </a:r>
            <a:r>
              <a:rPr lang="en-US" sz="1400" dirty="0">
                <a:solidFill>
                  <a:schemeClr val="bg1"/>
                </a:solidFill>
                <a:ea typeface="Arial" charset="0"/>
                <a:cs typeface="Arial" charset="0"/>
              </a:rPr>
              <a:t> (Group CSO)</a:t>
            </a:r>
          </a:p>
          <a:p>
            <a:pPr marL="628650" lvl="1" indent="-171450">
              <a:buFont typeface="Wingdings" pitchFamily="2" charset="2"/>
              <a:buChar char="§"/>
            </a:pPr>
            <a:r>
              <a:rPr lang="en-US" sz="1100" dirty="0">
                <a:solidFill>
                  <a:schemeClr val="bg1"/>
                </a:solidFill>
                <a:cs typeface="Arial" charset="0"/>
              </a:rPr>
              <a:t>Won CSO50 Award for use of </a:t>
            </a:r>
            <a:r>
              <a:rPr lang="en-US" sz="1100" dirty="0" err="1">
                <a:solidFill>
                  <a:schemeClr val="bg1"/>
                </a:solidFill>
                <a:cs typeface="Arial" charset="0"/>
              </a:rPr>
              <a:t>Skyhigh</a:t>
            </a:r>
            <a:r>
              <a:rPr lang="en-US" sz="1100" dirty="0">
                <a:solidFill>
                  <a:schemeClr val="bg1"/>
                </a:solidFill>
                <a:cs typeface="Arial" charset="0"/>
              </a:rPr>
              <a:t> to accelerate business</a:t>
            </a:r>
            <a:endParaRPr lang="en-US" sz="1100" dirty="0">
              <a:solidFill>
                <a:schemeClr val="bg1"/>
              </a:solidFill>
            </a:endParaRPr>
          </a:p>
          <a:p>
            <a:pPr>
              <a:lnSpc>
                <a:spcPct val="95000"/>
              </a:lnSpc>
            </a:pPr>
            <a:endParaRPr lang="en-US" sz="1400" dirty="0">
              <a:solidFill>
                <a:schemeClr val="bg1"/>
              </a:solidFill>
            </a:endParaRPr>
          </a:p>
        </p:txBody>
      </p:sp>
    </p:spTree>
    <p:extLst>
      <p:ext uri="{BB962C8B-B14F-4D97-AF65-F5344CB8AC3E}">
        <p14:creationId xmlns:p14="http://schemas.microsoft.com/office/powerpoint/2010/main" val="1610333879"/>
      </p:ext>
    </p:extLst>
  </p:cSld>
  <p:clrMapOvr>
    <a:masterClrMapping/>
  </p:clrMapOvr>
  <p:transition>
    <p:fade/>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a:extLst>
              <a:ext uri="{FF2B5EF4-FFF2-40B4-BE49-F238E27FC236}">
                <a16:creationId xmlns:a16="http://schemas.microsoft.com/office/drawing/2014/main" xmlns="" id="{47BD868C-B85C-BB4E-9DD2-1E9FC9766458}"/>
              </a:ext>
            </a:extLst>
          </p:cNvPr>
          <p:cNvPicPr>
            <a:picLocks noGrp="1" noChangeAspect="1"/>
          </p:cNvPicPr>
          <p:nvPr>
            <p:ph type="pic" sz="quarter" idx="13"/>
          </p:nvPr>
        </p:nvPicPr>
        <p:blipFill>
          <a:blip r:embed="rId3"/>
          <a:srcRect/>
          <a:stretch>
            <a:fillRect/>
          </a:stretch>
        </p:blipFill>
        <p:spPr>
          <a:prstGeom prst="rect">
            <a:avLst/>
          </a:prstGeom>
        </p:spPr>
      </p:pic>
      <p:grpSp>
        <p:nvGrpSpPr>
          <p:cNvPr id="4" name="Group 3">
            <a:extLst>
              <a:ext uri="{FF2B5EF4-FFF2-40B4-BE49-F238E27FC236}">
                <a16:creationId xmlns:a16="http://schemas.microsoft.com/office/drawing/2014/main" xmlns="" id="{45117280-0666-074A-A9EB-77634219E373}"/>
              </a:ext>
            </a:extLst>
          </p:cNvPr>
          <p:cNvGrpSpPr/>
          <p:nvPr/>
        </p:nvGrpSpPr>
        <p:grpSpPr>
          <a:xfrm>
            <a:off x="-1" y="0"/>
            <a:ext cx="9144001" cy="5143500"/>
            <a:chOff x="-1" y="0"/>
            <a:chExt cx="9144001" cy="5143500"/>
          </a:xfrm>
        </p:grpSpPr>
        <p:sp>
          <p:nvSpPr>
            <p:cNvPr id="5" name="Rectangle 4">
              <a:extLst>
                <a:ext uri="{FF2B5EF4-FFF2-40B4-BE49-F238E27FC236}">
                  <a16:creationId xmlns:a16="http://schemas.microsoft.com/office/drawing/2014/main" xmlns="" id="{B8A16C26-0FF7-8142-BA53-D24C05F9706B}"/>
                </a:ext>
              </a:extLst>
            </p:cNvPr>
            <p:cNvSpPr/>
            <p:nvPr/>
          </p:nvSpPr>
          <p:spPr>
            <a:xfrm>
              <a:off x="0" y="0"/>
              <a:ext cx="9144000" cy="5143500"/>
            </a:xfrm>
            <a:prstGeom prst="rect">
              <a:avLst/>
            </a:prstGeom>
            <a:solidFill>
              <a:schemeClr val="tx1">
                <a:alpha val="65000"/>
              </a:schemeClr>
            </a:soli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dirty="0">
                <a:solidFill>
                  <a:schemeClr val="tx1"/>
                </a:solidFill>
              </a:endParaRPr>
            </a:p>
          </p:txBody>
        </p:sp>
        <p:sp>
          <p:nvSpPr>
            <p:cNvPr id="6" name="Rectangle 5">
              <a:extLst>
                <a:ext uri="{FF2B5EF4-FFF2-40B4-BE49-F238E27FC236}">
                  <a16:creationId xmlns:a16="http://schemas.microsoft.com/office/drawing/2014/main" xmlns="" id="{D58259CF-27DE-F44F-8B2A-78DB92E18B89}"/>
                </a:ext>
              </a:extLst>
            </p:cNvPr>
            <p:cNvSpPr/>
            <p:nvPr/>
          </p:nvSpPr>
          <p:spPr>
            <a:xfrm>
              <a:off x="-1" y="0"/>
              <a:ext cx="4450081" cy="5143500"/>
            </a:xfrm>
            <a:prstGeom prst="rect">
              <a:avLst/>
            </a:prstGeom>
            <a:solidFill>
              <a:schemeClr val="tx1">
                <a:lumMod val="50000"/>
                <a:alpha val="55000"/>
              </a:schemeClr>
            </a:soli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dirty="0">
                <a:solidFill>
                  <a:schemeClr val="tx1"/>
                </a:solidFill>
              </a:endParaRPr>
            </a:p>
          </p:txBody>
        </p:sp>
      </p:grpSp>
      <p:sp>
        <p:nvSpPr>
          <p:cNvPr id="7" name="Content Placeholder 4">
            <a:extLst>
              <a:ext uri="{FF2B5EF4-FFF2-40B4-BE49-F238E27FC236}">
                <a16:creationId xmlns:a16="http://schemas.microsoft.com/office/drawing/2014/main" xmlns="" id="{93093904-B26A-3741-BCEA-259377672418}"/>
              </a:ext>
            </a:extLst>
          </p:cNvPr>
          <p:cNvSpPr txBox="1">
            <a:spLocks/>
          </p:cNvSpPr>
          <p:nvPr/>
        </p:nvSpPr>
        <p:spPr>
          <a:xfrm>
            <a:off x="356460" y="1495589"/>
            <a:ext cx="3587860" cy="2998922"/>
          </a:xfrm>
          <a:prstGeom prst="rect">
            <a:avLst/>
          </a:prstGeom>
        </p:spPr>
        <p:txBody>
          <a:bodyPr numCol="1"/>
          <a:lstStyle>
            <a:lvl1pPr marL="0" indent="0" algn="l" defTabSz="685800" rtl="0" eaLnBrk="1" latinLnBrk="0" hangingPunct="1">
              <a:lnSpc>
                <a:spcPct val="95000"/>
              </a:lnSpc>
              <a:spcBef>
                <a:spcPts val="750"/>
              </a:spcBef>
              <a:buFont typeface="Wingdings" panose="05000000000000000000" pitchFamily="2" charset="2"/>
              <a:buNone/>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171450" indent="-171450" algn="l" defTabSz="685800" rtl="0" eaLnBrk="1" latinLnBrk="0" hangingPunct="1">
              <a:lnSpc>
                <a:spcPct val="90000"/>
              </a:lnSpc>
              <a:spcBef>
                <a:spcPts val="600"/>
              </a:spcBef>
              <a:buClr>
                <a:schemeClr val="bg2"/>
              </a:buClr>
              <a:buFont typeface="Wingdings" panose="05000000000000000000" pitchFamily="2" charset="2"/>
              <a:buChar char="§"/>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457200" indent="-171450" algn="l" defTabSz="685800" rtl="0" eaLnBrk="1" latinLnBrk="0" hangingPunct="1">
              <a:lnSpc>
                <a:spcPct val="90000"/>
              </a:lnSpc>
              <a:spcBef>
                <a:spcPts val="600"/>
              </a:spcBef>
              <a:buClr>
                <a:schemeClr val="bg2"/>
              </a:buClr>
              <a:buFont typeface="Wingdings" panose="05000000000000000000" pitchFamily="2" charset="2"/>
              <a:buChar char="§"/>
              <a:defRPr sz="1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742950" indent="-171450" algn="l" defTabSz="685800" rtl="0" eaLnBrk="1" latinLnBrk="0" hangingPunct="1">
              <a:lnSpc>
                <a:spcPct val="90000"/>
              </a:lnSpc>
              <a:spcBef>
                <a:spcPts val="600"/>
              </a:spcBef>
              <a:buClr>
                <a:schemeClr val="bg2"/>
              </a:buClr>
              <a:buFont typeface="Wingdings" panose="05000000000000000000" pitchFamily="2" charset="2"/>
              <a:buChar char="§"/>
              <a:defRPr sz="1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028700" indent="-171450" algn="l" defTabSz="685800" rtl="0" eaLnBrk="1" latinLnBrk="0" hangingPunct="1">
              <a:lnSpc>
                <a:spcPct val="90000"/>
              </a:lnSpc>
              <a:spcBef>
                <a:spcPts val="600"/>
              </a:spcBef>
              <a:buClr>
                <a:schemeClr val="bg2"/>
              </a:buClr>
              <a:buFont typeface="Wingdings" panose="05000000000000000000" pitchFamily="2" charset="2"/>
              <a:buChar char="§"/>
              <a:defRPr sz="1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ct val="100000"/>
              </a:lnSpc>
              <a:buClr>
                <a:schemeClr val="bg1"/>
              </a:buClr>
            </a:pPr>
            <a:r>
              <a:rPr lang="en-US" sz="2000" dirty="0">
                <a:solidFill>
                  <a:schemeClr val="bg1"/>
                </a:solidFill>
              </a:rPr>
              <a:t>Prevent Data Loss due to usage of Personal Devices</a:t>
            </a:r>
          </a:p>
          <a:p>
            <a:pPr>
              <a:lnSpc>
                <a:spcPct val="100000"/>
              </a:lnSpc>
              <a:buClr>
                <a:schemeClr val="bg1"/>
              </a:buClr>
            </a:pPr>
            <a:r>
              <a:rPr lang="en-US" b="1" dirty="0">
                <a:solidFill>
                  <a:schemeClr val="bg1"/>
                </a:solidFill>
              </a:rPr>
              <a:t>Enable BYOD while preventing data loss from Salesforce, ServiceNow, O365, Box, and Google via lost or stolen devices.</a:t>
            </a:r>
          </a:p>
          <a:p>
            <a:pPr lvl="1">
              <a:lnSpc>
                <a:spcPct val="100000"/>
              </a:lnSpc>
              <a:buClr>
                <a:schemeClr val="bg1"/>
              </a:buClr>
            </a:pPr>
            <a:r>
              <a:rPr lang="en-US" dirty="0">
                <a:solidFill>
                  <a:schemeClr val="bg1"/>
                </a:solidFill>
              </a:rPr>
              <a:t>Check for device certificate, confirm user/device mapping</a:t>
            </a:r>
          </a:p>
          <a:p>
            <a:pPr lvl="1">
              <a:lnSpc>
                <a:spcPct val="100000"/>
              </a:lnSpc>
              <a:buClr>
                <a:schemeClr val="bg1"/>
              </a:buClr>
            </a:pPr>
            <a:r>
              <a:rPr lang="en-US" dirty="0">
                <a:solidFill>
                  <a:schemeClr val="bg1"/>
                </a:solidFill>
              </a:rPr>
              <a:t>Limit access based on device or location</a:t>
            </a:r>
          </a:p>
          <a:p>
            <a:pPr lvl="1">
              <a:lnSpc>
                <a:spcPct val="100000"/>
              </a:lnSpc>
              <a:buClr>
                <a:schemeClr val="bg1"/>
              </a:buClr>
            </a:pPr>
            <a:r>
              <a:rPr lang="en-US" dirty="0">
                <a:solidFill>
                  <a:schemeClr val="bg1"/>
                </a:solidFill>
              </a:rPr>
              <a:t>Block access or limit to view-only</a:t>
            </a:r>
          </a:p>
        </p:txBody>
      </p:sp>
      <p:pic>
        <p:nvPicPr>
          <p:cNvPr id="12" name="Picture 11">
            <a:extLst>
              <a:ext uri="{FF2B5EF4-FFF2-40B4-BE49-F238E27FC236}">
                <a16:creationId xmlns:a16="http://schemas.microsoft.com/office/drawing/2014/main" xmlns="" id="{CA6AD598-AFDA-274F-B2BE-126FA8CD8E5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56460" y="527477"/>
            <a:ext cx="3231624" cy="638246"/>
          </a:xfrm>
          <a:prstGeom prst="rect">
            <a:avLst/>
          </a:prstGeom>
        </p:spPr>
      </p:pic>
    </p:spTree>
    <p:extLst>
      <p:ext uri="{BB962C8B-B14F-4D97-AF65-F5344CB8AC3E}">
        <p14:creationId xmlns:p14="http://schemas.microsoft.com/office/powerpoint/2010/main" val="513631857"/>
      </p:ext>
    </p:extLst>
  </p:cSld>
  <p:clrMapOvr>
    <a:masterClrMapping/>
  </p:clrMapOvr>
  <p:transition>
    <p:fade/>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a:extLst>
              <a:ext uri="{FF2B5EF4-FFF2-40B4-BE49-F238E27FC236}">
                <a16:creationId xmlns:a16="http://schemas.microsoft.com/office/drawing/2014/main" xmlns="" id="{4BA6F430-3B14-3047-AB1E-0871F8DBFCAF}"/>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a:ext>
            </a:extLst>
          </a:blip>
          <a:srcRect/>
          <a:stretch/>
        </p:blipFill>
        <p:spPr>
          <a:prstGeom prst="rect">
            <a:avLst/>
          </a:prstGeom>
        </p:spPr>
      </p:pic>
      <p:grpSp>
        <p:nvGrpSpPr>
          <p:cNvPr id="4" name="Group 3">
            <a:extLst>
              <a:ext uri="{FF2B5EF4-FFF2-40B4-BE49-F238E27FC236}">
                <a16:creationId xmlns:a16="http://schemas.microsoft.com/office/drawing/2014/main" xmlns="" id="{84B6D70C-9689-7345-8DC6-CE565CD8144A}"/>
              </a:ext>
            </a:extLst>
          </p:cNvPr>
          <p:cNvGrpSpPr/>
          <p:nvPr/>
        </p:nvGrpSpPr>
        <p:grpSpPr>
          <a:xfrm>
            <a:off x="-1" y="0"/>
            <a:ext cx="9144001" cy="5143500"/>
            <a:chOff x="-1" y="0"/>
            <a:chExt cx="9144001" cy="5143500"/>
          </a:xfrm>
        </p:grpSpPr>
        <p:sp>
          <p:nvSpPr>
            <p:cNvPr id="5" name="Rectangle 4">
              <a:extLst>
                <a:ext uri="{FF2B5EF4-FFF2-40B4-BE49-F238E27FC236}">
                  <a16:creationId xmlns:a16="http://schemas.microsoft.com/office/drawing/2014/main" xmlns="" id="{54BEA43C-DB70-114A-9E58-FD6E6102F725}"/>
                </a:ext>
              </a:extLst>
            </p:cNvPr>
            <p:cNvSpPr/>
            <p:nvPr/>
          </p:nvSpPr>
          <p:spPr>
            <a:xfrm>
              <a:off x="0" y="0"/>
              <a:ext cx="9144000" cy="5143500"/>
            </a:xfrm>
            <a:prstGeom prst="rect">
              <a:avLst/>
            </a:prstGeom>
            <a:solidFill>
              <a:schemeClr val="tx1">
                <a:alpha val="65000"/>
              </a:schemeClr>
            </a:soli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dirty="0">
                <a:solidFill>
                  <a:schemeClr val="tx1"/>
                </a:solidFill>
              </a:endParaRPr>
            </a:p>
          </p:txBody>
        </p:sp>
        <p:sp>
          <p:nvSpPr>
            <p:cNvPr id="6" name="Rectangle 5">
              <a:extLst>
                <a:ext uri="{FF2B5EF4-FFF2-40B4-BE49-F238E27FC236}">
                  <a16:creationId xmlns:a16="http://schemas.microsoft.com/office/drawing/2014/main" xmlns="" id="{029965AC-8561-9141-B255-6185B57A1F10}"/>
                </a:ext>
              </a:extLst>
            </p:cNvPr>
            <p:cNvSpPr/>
            <p:nvPr/>
          </p:nvSpPr>
          <p:spPr>
            <a:xfrm>
              <a:off x="-1" y="0"/>
              <a:ext cx="4450081" cy="5143500"/>
            </a:xfrm>
            <a:prstGeom prst="rect">
              <a:avLst/>
            </a:prstGeom>
            <a:solidFill>
              <a:schemeClr val="tx1">
                <a:lumMod val="50000"/>
                <a:alpha val="55000"/>
              </a:schemeClr>
            </a:soli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dirty="0">
                <a:solidFill>
                  <a:schemeClr val="tx1"/>
                </a:solidFill>
              </a:endParaRPr>
            </a:p>
          </p:txBody>
        </p:sp>
      </p:grpSp>
      <p:sp>
        <p:nvSpPr>
          <p:cNvPr id="7" name="Content Placeholder 4">
            <a:extLst>
              <a:ext uri="{FF2B5EF4-FFF2-40B4-BE49-F238E27FC236}">
                <a16:creationId xmlns:a16="http://schemas.microsoft.com/office/drawing/2014/main" xmlns="" id="{1DC7A063-50F8-ED41-890F-CED7B2464C50}"/>
              </a:ext>
            </a:extLst>
          </p:cNvPr>
          <p:cNvSpPr txBox="1">
            <a:spLocks/>
          </p:cNvSpPr>
          <p:nvPr/>
        </p:nvSpPr>
        <p:spPr>
          <a:xfrm>
            <a:off x="356459" y="1642820"/>
            <a:ext cx="3789337" cy="3084162"/>
          </a:xfrm>
          <a:prstGeom prst="rect">
            <a:avLst/>
          </a:prstGeom>
        </p:spPr>
        <p:txBody>
          <a:bodyPr numCol="1"/>
          <a:lstStyle>
            <a:lvl1pPr marL="0" indent="0" algn="l" defTabSz="685800" rtl="0" eaLnBrk="1" latinLnBrk="0" hangingPunct="1">
              <a:lnSpc>
                <a:spcPct val="95000"/>
              </a:lnSpc>
              <a:spcBef>
                <a:spcPts val="750"/>
              </a:spcBef>
              <a:buFont typeface="Wingdings" panose="05000000000000000000" pitchFamily="2" charset="2"/>
              <a:buNone/>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171450" indent="-171450" algn="l" defTabSz="685800" rtl="0" eaLnBrk="1" latinLnBrk="0" hangingPunct="1">
              <a:lnSpc>
                <a:spcPct val="90000"/>
              </a:lnSpc>
              <a:spcBef>
                <a:spcPts val="600"/>
              </a:spcBef>
              <a:buClr>
                <a:schemeClr val="bg2"/>
              </a:buClr>
              <a:buFont typeface="Wingdings" panose="05000000000000000000" pitchFamily="2" charset="2"/>
              <a:buChar char="§"/>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457200" indent="-171450" algn="l" defTabSz="685800" rtl="0" eaLnBrk="1" latinLnBrk="0" hangingPunct="1">
              <a:lnSpc>
                <a:spcPct val="90000"/>
              </a:lnSpc>
              <a:spcBef>
                <a:spcPts val="600"/>
              </a:spcBef>
              <a:buClr>
                <a:schemeClr val="bg2"/>
              </a:buClr>
              <a:buFont typeface="Wingdings" panose="05000000000000000000" pitchFamily="2" charset="2"/>
              <a:buChar char="§"/>
              <a:defRPr sz="1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742950" indent="-171450" algn="l" defTabSz="685800" rtl="0" eaLnBrk="1" latinLnBrk="0" hangingPunct="1">
              <a:lnSpc>
                <a:spcPct val="90000"/>
              </a:lnSpc>
              <a:spcBef>
                <a:spcPts val="600"/>
              </a:spcBef>
              <a:buClr>
                <a:schemeClr val="bg2"/>
              </a:buClr>
              <a:buFont typeface="Wingdings" panose="05000000000000000000" pitchFamily="2" charset="2"/>
              <a:buChar char="§"/>
              <a:defRPr sz="1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028700" indent="-171450" algn="l" defTabSz="685800" rtl="0" eaLnBrk="1" latinLnBrk="0" hangingPunct="1">
              <a:lnSpc>
                <a:spcPct val="90000"/>
              </a:lnSpc>
              <a:spcBef>
                <a:spcPts val="600"/>
              </a:spcBef>
              <a:buClr>
                <a:schemeClr val="bg2"/>
              </a:buClr>
              <a:buFont typeface="Wingdings" panose="05000000000000000000" pitchFamily="2" charset="2"/>
              <a:buChar char="§"/>
              <a:defRPr sz="1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ct val="100000"/>
              </a:lnSpc>
              <a:buClr>
                <a:schemeClr val="bg1"/>
              </a:buClr>
            </a:pPr>
            <a:r>
              <a:rPr lang="en-US" sz="2000" dirty="0">
                <a:solidFill>
                  <a:schemeClr val="bg1"/>
                </a:solidFill>
              </a:rPr>
              <a:t>Support Investigations by Tracking all Activity within Sanctioned Cloud Services</a:t>
            </a:r>
          </a:p>
          <a:p>
            <a:pPr>
              <a:lnSpc>
                <a:spcPct val="100000"/>
              </a:lnSpc>
              <a:buClr>
                <a:schemeClr val="bg1"/>
              </a:buClr>
            </a:pPr>
            <a:r>
              <a:rPr lang="en-US" b="1" dirty="0">
                <a:solidFill>
                  <a:schemeClr val="bg1"/>
                </a:solidFill>
              </a:rPr>
              <a:t>Created forensic live log of O365 activity  to quickly resolved security incident investigations provide auditability.</a:t>
            </a:r>
          </a:p>
          <a:p>
            <a:pPr marL="285750" indent="-285750">
              <a:lnSpc>
                <a:spcPct val="100000"/>
              </a:lnSpc>
              <a:buClr>
                <a:schemeClr val="bg1"/>
              </a:buClr>
              <a:buFont typeface="Wingdings" pitchFamily="2" charset="2"/>
              <a:buChar char="§"/>
            </a:pPr>
            <a:r>
              <a:rPr lang="en-US" dirty="0">
                <a:solidFill>
                  <a:schemeClr val="bg1"/>
                </a:solidFill>
              </a:rPr>
              <a:t>Activities organized into 13 categories for easy navigation</a:t>
            </a:r>
          </a:p>
          <a:p>
            <a:pPr marL="285750" indent="-285750">
              <a:lnSpc>
                <a:spcPct val="100000"/>
              </a:lnSpc>
              <a:buClr>
                <a:schemeClr val="bg1"/>
              </a:buClr>
              <a:buFont typeface="Wingdings" pitchFamily="2" charset="2"/>
              <a:buChar char="§"/>
            </a:pPr>
            <a:r>
              <a:rPr lang="en-US" dirty="0">
                <a:solidFill>
                  <a:schemeClr val="bg1"/>
                </a:solidFill>
              </a:rPr>
              <a:t>Drill down into specific user and groups</a:t>
            </a:r>
          </a:p>
          <a:p>
            <a:pPr marL="285750" indent="-285750">
              <a:lnSpc>
                <a:spcPct val="100000"/>
              </a:lnSpc>
              <a:buClr>
                <a:schemeClr val="bg1"/>
              </a:buClr>
              <a:buFont typeface="Wingdings" pitchFamily="2" charset="2"/>
              <a:buChar char="§"/>
            </a:pPr>
            <a:r>
              <a:rPr lang="en-US" dirty="0">
                <a:solidFill>
                  <a:schemeClr val="bg1"/>
                </a:solidFill>
              </a:rPr>
              <a:t>Activity data enriched with geographic location</a:t>
            </a:r>
          </a:p>
        </p:txBody>
      </p:sp>
      <p:pic>
        <p:nvPicPr>
          <p:cNvPr id="9" name="Picture 8">
            <a:extLst>
              <a:ext uri="{FF2B5EF4-FFF2-40B4-BE49-F238E27FC236}">
                <a16:creationId xmlns:a16="http://schemas.microsoft.com/office/drawing/2014/main" xmlns="" id="{FF1F8CDC-589E-A74D-B7A0-3FB8F0C2EE64}"/>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00693" y="293974"/>
            <a:ext cx="2648691" cy="1163361"/>
          </a:xfrm>
          <a:prstGeom prst="rect">
            <a:avLst/>
          </a:prstGeom>
        </p:spPr>
      </p:pic>
    </p:spTree>
    <p:extLst>
      <p:ext uri="{BB962C8B-B14F-4D97-AF65-F5344CB8AC3E}">
        <p14:creationId xmlns:p14="http://schemas.microsoft.com/office/powerpoint/2010/main" val="3962032171"/>
      </p:ext>
    </p:extLst>
  </p:cSld>
  <p:clrMapOvr>
    <a:masterClrMapping/>
  </p:clrMapOvr>
  <p:transition>
    <p:fade/>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a:extLst>
              <a:ext uri="{FF2B5EF4-FFF2-40B4-BE49-F238E27FC236}">
                <a16:creationId xmlns:a16="http://schemas.microsoft.com/office/drawing/2014/main" xmlns="" id="{CF113255-C3A0-3E42-A259-4427669A83DA}"/>
              </a:ext>
            </a:extLst>
          </p:cNvPr>
          <p:cNvPicPr>
            <a:picLocks noGrp="1" noChangeAspect="1"/>
          </p:cNvPicPr>
          <p:nvPr>
            <p:ph type="pic" sz="quarter" idx="13"/>
          </p:nvPr>
        </p:nvPicPr>
        <p:blipFill rotWithShape="1">
          <a:blip r:embed="rId3" cstate="print">
            <a:extLst>
              <a:ext uri="{28A0092B-C50C-407E-A947-70E740481C1C}">
                <a14:useLocalDpi xmlns:a14="http://schemas.microsoft.com/office/drawing/2010/main"/>
              </a:ext>
            </a:extLst>
          </a:blip>
          <a:srcRect/>
          <a:stretch/>
        </p:blipFill>
        <p:spPr>
          <a:prstGeom prst="rect">
            <a:avLst/>
          </a:prstGeom>
        </p:spPr>
      </p:pic>
      <p:grpSp>
        <p:nvGrpSpPr>
          <p:cNvPr id="4" name="Group 3">
            <a:extLst>
              <a:ext uri="{FF2B5EF4-FFF2-40B4-BE49-F238E27FC236}">
                <a16:creationId xmlns:a16="http://schemas.microsoft.com/office/drawing/2014/main" xmlns="" id="{0ABE4F0E-E70C-D249-9D75-B14DB571A8E6}"/>
              </a:ext>
            </a:extLst>
          </p:cNvPr>
          <p:cNvGrpSpPr/>
          <p:nvPr/>
        </p:nvGrpSpPr>
        <p:grpSpPr>
          <a:xfrm>
            <a:off x="-1" y="0"/>
            <a:ext cx="9144001" cy="5143500"/>
            <a:chOff x="-1" y="0"/>
            <a:chExt cx="9144001" cy="5143500"/>
          </a:xfrm>
        </p:grpSpPr>
        <p:sp>
          <p:nvSpPr>
            <p:cNvPr id="5" name="Rectangle 4">
              <a:extLst>
                <a:ext uri="{FF2B5EF4-FFF2-40B4-BE49-F238E27FC236}">
                  <a16:creationId xmlns:a16="http://schemas.microsoft.com/office/drawing/2014/main" xmlns="" id="{410E5C55-36BC-874A-87CF-F23034224FB8}"/>
                </a:ext>
              </a:extLst>
            </p:cNvPr>
            <p:cNvSpPr/>
            <p:nvPr/>
          </p:nvSpPr>
          <p:spPr>
            <a:xfrm>
              <a:off x="0" y="0"/>
              <a:ext cx="9144000" cy="5143500"/>
            </a:xfrm>
            <a:prstGeom prst="rect">
              <a:avLst/>
            </a:prstGeom>
            <a:solidFill>
              <a:schemeClr val="tx1">
                <a:alpha val="65000"/>
              </a:schemeClr>
            </a:soli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dirty="0">
                <a:solidFill>
                  <a:schemeClr val="tx1"/>
                </a:solidFill>
              </a:endParaRPr>
            </a:p>
          </p:txBody>
        </p:sp>
        <p:sp>
          <p:nvSpPr>
            <p:cNvPr id="6" name="Rectangle 5">
              <a:extLst>
                <a:ext uri="{FF2B5EF4-FFF2-40B4-BE49-F238E27FC236}">
                  <a16:creationId xmlns:a16="http://schemas.microsoft.com/office/drawing/2014/main" xmlns="" id="{6DB1ED61-309C-624C-BDD0-48B9DCB3528A}"/>
                </a:ext>
              </a:extLst>
            </p:cNvPr>
            <p:cNvSpPr/>
            <p:nvPr/>
          </p:nvSpPr>
          <p:spPr>
            <a:xfrm>
              <a:off x="-1" y="0"/>
              <a:ext cx="4450081" cy="5143500"/>
            </a:xfrm>
            <a:prstGeom prst="rect">
              <a:avLst/>
            </a:prstGeom>
            <a:solidFill>
              <a:schemeClr val="tx1">
                <a:lumMod val="50000"/>
                <a:alpha val="55000"/>
              </a:schemeClr>
            </a:soli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dirty="0">
                <a:solidFill>
                  <a:schemeClr val="tx1"/>
                </a:solidFill>
              </a:endParaRPr>
            </a:p>
          </p:txBody>
        </p:sp>
      </p:grpSp>
      <p:pic>
        <p:nvPicPr>
          <p:cNvPr id="7" name="Picture 6">
            <a:extLst>
              <a:ext uri="{FF2B5EF4-FFF2-40B4-BE49-F238E27FC236}">
                <a16:creationId xmlns:a16="http://schemas.microsoft.com/office/drawing/2014/main" xmlns="" id="{AA6B6D97-8C5F-E04F-A0FA-51D0BE30D2F4}"/>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55674" y="359500"/>
            <a:ext cx="3156386" cy="923821"/>
          </a:xfrm>
          <a:prstGeom prst="rect">
            <a:avLst/>
          </a:prstGeom>
        </p:spPr>
      </p:pic>
      <p:sp>
        <p:nvSpPr>
          <p:cNvPr id="8" name="Content Placeholder 4">
            <a:extLst>
              <a:ext uri="{FF2B5EF4-FFF2-40B4-BE49-F238E27FC236}">
                <a16:creationId xmlns:a16="http://schemas.microsoft.com/office/drawing/2014/main" xmlns="" id="{22AE35F4-0934-C545-8CD0-7EED92B24A39}"/>
              </a:ext>
            </a:extLst>
          </p:cNvPr>
          <p:cNvSpPr txBox="1">
            <a:spLocks/>
          </p:cNvSpPr>
          <p:nvPr/>
        </p:nvSpPr>
        <p:spPr>
          <a:xfrm>
            <a:off x="356459" y="1418095"/>
            <a:ext cx="3773839" cy="3254644"/>
          </a:xfrm>
          <a:prstGeom prst="rect">
            <a:avLst/>
          </a:prstGeom>
        </p:spPr>
        <p:txBody>
          <a:bodyPr numCol="1"/>
          <a:lstStyle>
            <a:lvl1pPr marL="0" indent="0" algn="l" defTabSz="685800" rtl="0" eaLnBrk="1" latinLnBrk="0" hangingPunct="1">
              <a:lnSpc>
                <a:spcPct val="95000"/>
              </a:lnSpc>
              <a:spcBef>
                <a:spcPts val="750"/>
              </a:spcBef>
              <a:buFont typeface="Wingdings" panose="05000000000000000000" pitchFamily="2" charset="2"/>
              <a:buNone/>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171450" indent="-171450" algn="l" defTabSz="685800" rtl="0" eaLnBrk="1" latinLnBrk="0" hangingPunct="1">
              <a:lnSpc>
                <a:spcPct val="90000"/>
              </a:lnSpc>
              <a:spcBef>
                <a:spcPts val="600"/>
              </a:spcBef>
              <a:buClr>
                <a:schemeClr val="bg2"/>
              </a:buClr>
              <a:buFont typeface="Wingdings" panose="05000000000000000000" pitchFamily="2" charset="2"/>
              <a:buChar char="§"/>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457200" indent="-171450" algn="l" defTabSz="685800" rtl="0" eaLnBrk="1" latinLnBrk="0" hangingPunct="1">
              <a:lnSpc>
                <a:spcPct val="90000"/>
              </a:lnSpc>
              <a:spcBef>
                <a:spcPts val="600"/>
              </a:spcBef>
              <a:buClr>
                <a:schemeClr val="bg2"/>
              </a:buClr>
              <a:buFont typeface="Wingdings" panose="05000000000000000000" pitchFamily="2" charset="2"/>
              <a:buChar char="§"/>
              <a:defRPr sz="1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742950" indent="-171450" algn="l" defTabSz="685800" rtl="0" eaLnBrk="1" latinLnBrk="0" hangingPunct="1">
              <a:lnSpc>
                <a:spcPct val="90000"/>
              </a:lnSpc>
              <a:spcBef>
                <a:spcPts val="600"/>
              </a:spcBef>
              <a:buClr>
                <a:schemeClr val="bg2"/>
              </a:buClr>
              <a:buFont typeface="Wingdings" panose="05000000000000000000" pitchFamily="2" charset="2"/>
              <a:buChar char="§"/>
              <a:defRPr sz="1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028700" indent="-171450" algn="l" defTabSz="685800" rtl="0" eaLnBrk="1" latinLnBrk="0" hangingPunct="1">
              <a:lnSpc>
                <a:spcPct val="90000"/>
              </a:lnSpc>
              <a:spcBef>
                <a:spcPts val="600"/>
              </a:spcBef>
              <a:buClr>
                <a:schemeClr val="bg2"/>
              </a:buClr>
              <a:buFont typeface="Wingdings" panose="05000000000000000000" pitchFamily="2" charset="2"/>
              <a:buChar char="§"/>
              <a:defRPr sz="1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ct val="100000"/>
              </a:lnSpc>
              <a:buClr>
                <a:schemeClr val="bg1"/>
              </a:buClr>
            </a:pPr>
            <a:r>
              <a:rPr lang="en-US" sz="2000" dirty="0">
                <a:solidFill>
                  <a:schemeClr val="bg1"/>
                </a:solidFill>
              </a:rPr>
              <a:t>Protect Against Threats to Cloud Data</a:t>
            </a:r>
          </a:p>
          <a:p>
            <a:pPr>
              <a:lnSpc>
                <a:spcPct val="100000"/>
              </a:lnSpc>
              <a:buClr>
                <a:schemeClr val="bg1"/>
              </a:buClr>
            </a:pPr>
            <a:r>
              <a:rPr lang="en-US" b="1" dirty="0">
                <a:solidFill>
                  <a:schemeClr val="bg1"/>
                </a:solidFill>
              </a:rPr>
              <a:t>Prevented data loss from Salesforce, Box, and O365 due to compromised accounts, insider threats and privileged user threats.</a:t>
            </a:r>
          </a:p>
          <a:p>
            <a:pPr marL="285750" indent="-285750">
              <a:lnSpc>
                <a:spcPct val="100000"/>
              </a:lnSpc>
              <a:buClr>
                <a:schemeClr val="bg1"/>
              </a:buClr>
              <a:buFont typeface="Wingdings" pitchFamily="2" charset="2"/>
              <a:buChar char="§"/>
            </a:pPr>
            <a:r>
              <a:rPr lang="en-US" dirty="0">
                <a:solidFill>
                  <a:schemeClr val="bg1"/>
                </a:solidFill>
              </a:rPr>
              <a:t>Analyze usage across multiple cloud services</a:t>
            </a:r>
          </a:p>
          <a:p>
            <a:pPr marL="285750" indent="-285750">
              <a:lnSpc>
                <a:spcPct val="100000"/>
              </a:lnSpc>
              <a:buClr>
                <a:schemeClr val="bg1"/>
              </a:buClr>
              <a:buFont typeface="Wingdings" pitchFamily="2" charset="2"/>
              <a:buChar char="§"/>
            </a:pPr>
            <a:r>
              <a:rPr lang="en-US" dirty="0">
                <a:solidFill>
                  <a:schemeClr val="bg1"/>
                </a:solidFill>
              </a:rPr>
              <a:t>Leverage UEBA to identify threats without pre-defined policies or thresholds </a:t>
            </a:r>
          </a:p>
          <a:p>
            <a:pPr marL="285750" indent="-285750">
              <a:lnSpc>
                <a:spcPct val="100000"/>
              </a:lnSpc>
              <a:buClr>
                <a:schemeClr val="bg1"/>
              </a:buClr>
              <a:buFont typeface="Wingdings" pitchFamily="2" charset="2"/>
              <a:buChar char="§"/>
            </a:pPr>
            <a:r>
              <a:rPr lang="en-US" dirty="0">
                <a:solidFill>
                  <a:schemeClr val="bg1"/>
                </a:solidFill>
              </a:rPr>
              <a:t>Adjust sensitivity with real-time preview</a:t>
            </a:r>
          </a:p>
        </p:txBody>
      </p:sp>
    </p:spTree>
    <p:extLst>
      <p:ext uri="{BB962C8B-B14F-4D97-AF65-F5344CB8AC3E}">
        <p14:creationId xmlns:p14="http://schemas.microsoft.com/office/powerpoint/2010/main" val="2603890929"/>
      </p:ext>
    </p:extLst>
  </p:cSld>
  <p:clrMapOvr>
    <a:masterClrMapping/>
  </p:clrMapOvr>
  <p:transition>
    <p:fade/>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8503161"/>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2"/>
          </p:nvPr>
        </p:nvSpPr>
        <p:spPr>
          <a:xfrm>
            <a:off x="1833861" y="1392063"/>
            <a:ext cx="5554137" cy="2379252"/>
          </a:xfrm>
        </p:spPr>
        <p:txBody>
          <a:bodyPr/>
          <a:lstStyle/>
          <a:p>
            <a:r>
              <a:rPr lang="en-US" sz="2400" b="1" dirty="0"/>
              <a:t>MVISION Cloud </a:t>
            </a:r>
            <a:r>
              <a:rPr lang="en-US" sz="2400" dirty="0"/>
              <a:t>enables organizations to </a:t>
            </a:r>
            <a:r>
              <a:rPr lang="en-US" sz="2400" b="1" dirty="0"/>
              <a:t>accelerate their business </a:t>
            </a:r>
            <a:r>
              <a:rPr lang="en-US" sz="2400" dirty="0"/>
              <a:t>by giving them total </a:t>
            </a:r>
            <a:r>
              <a:rPr lang="en-US" sz="2400" b="1" dirty="0"/>
              <a:t>visibility and control </a:t>
            </a:r>
            <a:r>
              <a:rPr lang="en-US" sz="2400" dirty="0"/>
              <a:t>over their </a:t>
            </a:r>
            <a:r>
              <a:rPr lang="en-US" sz="2400" b="1" dirty="0"/>
              <a:t>data</a:t>
            </a:r>
            <a:r>
              <a:rPr lang="en-US" sz="2400" dirty="0"/>
              <a:t> in the cloud and protecting them from cloud</a:t>
            </a:r>
            <a:r>
              <a:rPr lang="en-US" sz="2400" b="1" dirty="0"/>
              <a:t> threats</a:t>
            </a:r>
            <a:endParaRPr lang="en-US" sz="2400" dirty="0"/>
          </a:p>
        </p:txBody>
      </p:sp>
    </p:spTree>
    <p:extLst>
      <p:ext uri="{BB962C8B-B14F-4D97-AF65-F5344CB8AC3E}">
        <p14:creationId xmlns:p14="http://schemas.microsoft.com/office/powerpoint/2010/main" val="2734118114"/>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xmlns="" id="{9D637ED8-9009-3045-8227-595967E60871}"/>
              </a:ext>
            </a:extLst>
          </p:cNvPr>
          <p:cNvGrpSpPr/>
          <p:nvPr/>
        </p:nvGrpSpPr>
        <p:grpSpPr>
          <a:xfrm>
            <a:off x="4783255" y="84464"/>
            <a:ext cx="4194265" cy="1641718"/>
            <a:chOff x="4783255" y="84464"/>
            <a:chExt cx="4194265" cy="1641718"/>
          </a:xfrm>
        </p:grpSpPr>
        <p:sp>
          <p:nvSpPr>
            <p:cNvPr id="111" name="Right Triangle 110">
              <a:extLst>
                <a:ext uri="{FF2B5EF4-FFF2-40B4-BE49-F238E27FC236}">
                  <a16:creationId xmlns:a16="http://schemas.microsoft.com/office/drawing/2014/main" xmlns="" id="{17AA9D28-C567-B643-87F3-3D875E2DBBDB}"/>
                </a:ext>
              </a:extLst>
            </p:cNvPr>
            <p:cNvSpPr/>
            <p:nvPr/>
          </p:nvSpPr>
          <p:spPr>
            <a:xfrm flipH="1">
              <a:off x="4783255" y="152303"/>
              <a:ext cx="2141947" cy="566777"/>
            </a:xfrm>
            <a:prstGeom prst="rtTriangle">
              <a:avLst/>
            </a:prstGeom>
            <a:gradFill>
              <a:gsLst>
                <a:gs pos="42000">
                  <a:schemeClr val="bg1">
                    <a:lumMod val="85000"/>
                  </a:schemeClr>
                </a:gs>
                <a:gs pos="100000">
                  <a:schemeClr val="accent1"/>
                </a:gs>
              </a:gsLst>
              <a:lin ang="10200000" scaled="0"/>
            </a:gra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dirty="0">
                <a:solidFill>
                  <a:schemeClr val="tx1"/>
                </a:solidFill>
              </a:endParaRPr>
            </a:p>
          </p:txBody>
        </p:sp>
        <p:grpSp>
          <p:nvGrpSpPr>
            <p:cNvPr id="41" name="Group 40">
              <a:extLst>
                <a:ext uri="{FF2B5EF4-FFF2-40B4-BE49-F238E27FC236}">
                  <a16:creationId xmlns:a16="http://schemas.microsoft.com/office/drawing/2014/main" xmlns="" id="{99E80F54-7C8C-D24A-A7D1-08994A628D6A}"/>
                </a:ext>
              </a:extLst>
            </p:cNvPr>
            <p:cNvGrpSpPr/>
            <p:nvPr/>
          </p:nvGrpSpPr>
          <p:grpSpPr>
            <a:xfrm>
              <a:off x="6918893" y="84464"/>
              <a:ext cx="2058627" cy="1641718"/>
              <a:chOff x="196836" y="-18461"/>
              <a:chExt cx="2058627" cy="1641718"/>
            </a:xfrm>
          </p:grpSpPr>
          <p:sp>
            <p:nvSpPr>
              <p:cNvPr id="48" name="TextBox 47">
                <a:extLst>
                  <a:ext uri="{FF2B5EF4-FFF2-40B4-BE49-F238E27FC236}">
                    <a16:creationId xmlns:a16="http://schemas.microsoft.com/office/drawing/2014/main" xmlns="" id="{89316DA6-A26D-0F46-A732-0FC138D19ADE}"/>
                  </a:ext>
                </a:extLst>
              </p:cNvPr>
              <p:cNvSpPr txBox="1"/>
              <p:nvPr/>
            </p:nvSpPr>
            <p:spPr>
              <a:xfrm>
                <a:off x="196836" y="644062"/>
                <a:ext cx="2052589" cy="979195"/>
              </a:xfrm>
              <a:prstGeom prst="rect">
                <a:avLst/>
              </a:prstGeom>
            </p:spPr>
            <p:txBody>
              <a:bodyPr vert="horz" wrap="square" lIns="68580" tIns="34290" rIns="68580" bIns="34290" rtlCol="0">
                <a:noAutofit/>
              </a:bodyPr>
              <a:lstStyle/>
              <a:p>
                <a:pPr marL="171450" indent="-171450">
                  <a:buClr>
                    <a:schemeClr val="bg2"/>
                  </a:buClr>
                  <a:buFont typeface="Wingdings" pitchFamily="2" charset="2"/>
                  <a:buChar char="§"/>
                </a:pPr>
                <a:r>
                  <a:rPr lang="en-US" sz="1200" dirty="0"/>
                  <a:t>DLP</a:t>
                </a:r>
              </a:p>
              <a:p>
                <a:pPr marL="171450" indent="-171450">
                  <a:buClr>
                    <a:schemeClr val="bg2"/>
                  </a:buClr>
                  <a:buFont typeface="Wingdings" pitchFamily="2" charset="2"/>
                  <a:buChar char="§"/>
                </a:pPr>
                <a:r>
                  <a:rPr lang="en-US" sz="1200" dirty="0"/>
                  <a:t>Delete/Quarantine</a:t>
                </a:r>
              </a:p>
              <a:p>
                <a:pPr marL="171450" indent="-171450">
                  <a:buClr>
                    <a:schemeClr val="bg2"/>
                  </a:buClr>
                  <a:buFont typeface="Wingdings" pitchFamily="2" charset="2"/>
                  <a:buChar char="§"/>
                </a:pPr>
                <a:r>
                  <a:rPr lang="en-US" sz="1200" dirty="0"/>
                  <a:t>Encryption</a:t>
                </a:r>
              </a:p>
              <a:p>
                <a:pPr marL="171450" indent="-171450">
                  <a:buClr>
                    <a:schemeClr val="bg2"/>
                  </a:buClr>
                  <a:buFont typeface="Wingdings" pitchFamily="2" charset="2"/>
                  <a:buChar char="§"/>
                </a:pPr>
                <a:r>
                  <a:rPr lang="en-US" sz="1200" dirty="0"/>
                  <a:t>Access</a:t>
                </a:r>
              </a:p>
              <a:p>
                <a:pPr marL="171450" indent="-171450">
                  <a:buClr>
                    <a:schemeClr val="bg2"/>
                  </a:buClr>
                  <a:buFont typeface="Wingdings" pitchFamily="2" charset="2"/>
                  <a:buChar char="§"/>
                </a:pPr>
                <a:r>
                  <a:rPr lang="en-US" sz="1200" dirty="0"/>
                  <a:t>Configuration</a:t>
                </a:r>
              </a:p>
              <a:p>
                <a:pPr marL="171450" indent="-171450">
                  <a:buFont typeface="Arial" panose="020B0604020202020204" pitchFamily="34" charset="0"/>
                  <a:buChar char="•"/>
                </a:pPr>
                <a:endParaRPr lang="en-US" sz="1200" dirty="0">
                  <a:solidFill>
                    <a:schemeClr val="bg2"/>
                  </a:solidFill>
                </a:endParaRPr>
              </a:p>
              <a:p>
                <a:pPr marL="171450" indent="-171450">
                  <a:buFont typeface="Arial" panose="020B0604020202020204" pitchFamily="34" charset="0"/>
                  <a:buChar char="•"/>
                </a:pPr>
                <a:endParaRPr lang="en-US" sz="1200" dirty="0">
                  <a:solidFill>
                    <a:schemeClr val="bg2"/>
                  </a:solidFill>
                </a:endParaRPr>
              </a:p>
            </p:txBody>
          </p:sp>
          <p:grpSp>
            <p:nvGrpSpPr>
              <p:cNvPr id="2" name="Group 1">
                <a:extLst>
                  <a:ext uri="{FF2B5EF4-FFF2-40B4-BE49-F238E27FC236}">
                    <a16:creationId xmlns:a16="http://schemas.microsoft.com/office/drawing/2014/main" xmlns="" id="{2E581C71-53C4-124C-BAFA-B651172067B2}"/>
                  </a:ext>
                </a:extLst>
              </p:cNvPr>
              <p:cNvGrpSpPr/>
              <p:nvPr/>
            </p:nvGrpSpPr>
            <p:grpSpPr>
              <a:xfrm>
                <a:off x="196837" y="-18461"/>
                <a:ext cx="2058626" cy="678009"/>
                <a:chOff x="196837" y="-18461"/>
                <a:chExt cx="2058626" cy="678009"/>
              </a:xfrm>
            </p:grpSpPr>
            <p:sp>
              <p:nvSpPr>
                <p:cNvPr id="80" name="Rectangle 79">
                  <a:extLst>
                    <a:ext uri="{FF2B5EF4-FFF2-40B4-BE49-F238E27FC236}">
                      <a16:creationId xmlns:a16="http://schemas.microsoft.com/office/drawing/2014/main" xmlns="" id="{B12113B5-98B6-014F-A0A2-C384AC841688}"/>
                    </a:ext>
                  </a:extLst>
                </p:cNvPr>
                <p:cNvSpPr/>
                <p:nvPr/>
              </p:nvSpPr>
              <p:spPr>
                <a:xfrm>
                  <a:off x="198063" y="53632"/>
                  <a:ext cx="2057400" cy="562523"/>
                </a:xfrm>
                <a:prstGeom prst="rect">
                  <a:avLst/>
                </a:prstGeom>
                <a:solidFill>
                  <a:schemeClr val="accent1"/>
                </a:solidFill>
                <a:ln w="28575" cap="flat" cmpd="sng" algn="ctr">
                  <a:noFill/>
                  <a:prstDash val="solid"/>
                  <a:miter lim="800000"/>
                  <a:headEnd type="none" w="med" len="med"/>
                  <a:tailEnd type="none" w="med" len="med"/>
                </a:ln>
                <a:effectLst/>
              </p:spPr>
              <p:txBody>
                <a:bodyPr vert="horz" wrap="square" lIns="68572" tIns="34286" rIns="68572" bIns="34286" numCol="1" rtlCol="0" anchor="ctr" anchorCtr="0" compatLnSpc="1">
                  <a:prstTxWarp prst="textNoShape">
                    <a:avLst/>
                  </a:prstTxWarp>
                  <a:noAutofit/>
                </a:bodyPr>
                <a:lstStyle/>
                <a:p>
                  <a:pPr algn="ctr" fontAlgn="base">
                    <a:lnSpc>
                      <a:spcPct val="90000"/>
                    </a:lnSpc>
                    <a:spcAft>
                      <a:spcPct val="0"/>
                    </a:spcAft>
                    <a:buClr>
                      <a:srgbClr val="0090D3"/>
                    </a:buClr>
                    <a:buSzPct val="90000"/>
                  </a:pPr>
                  <a:r>
                    <a:rPr lang="en-US" sz="2000" b="1" dirty="0">
                      <a:solidFill>
                        <a:srgbClr val="FFFFFF"/>
                      </a:solidFill>
                      <a:ea typeface="Calibri" charset="0"/>
                      <a:cs typeface="Calibri" charset="0"/>
                    </a:rPr>
                    <a:t>  </a:t>
                  </a:r>
                  <a:r>
                    <a:rPr lang="en-US" b="1" dirty="0">
                      <a:solidFill>
                        <a:srgbClr val="FFFFFF"/>
                      </a:solidFill>
                      <a:ea typeface="Calibri" charset="0"/>
                      <a:cs typeface="Calibri" charset="0"/>
                    </a:rPr>
                    <a:t>Control</a:t>
                  </a:r>
                  <a:endParaRPr lang="en-US" sz="2000" b="1" dirty="0">
                    <a:solidFill>
                      <a:srgbClr val="FFFFFF"/>
                    </a:solidFill>
                    <a:ea typeface="Calibri" charset="0"/>
                    <a:cs typeface="Calibri" charset="0"/>
                  </a:endParaRPr>
                </a:p>
              </p:txBody>
            </p:sp>
            <p:grpSp>
              <p:nvGrpSpPr>
                <p:cNvPr id="81" name="Group 80">
                  <a:extLst>
                    <a:ext uri="{FF2B5EF4-FFF2-40B4-BE49-F238E27FC236}">
                      <a16:creationId xmlns:a16="http://schemas.microsoft.com/office/drawing/2014/main" xmlns="" id="{769C692E-F453-934E-A099-913F8C919059}"/>
                    </a:ext>
                  </a:extLst>
                </p:cNvPr>
                <p:cNvGrpSpPr/>
                <p:nvPr/>
              </p:nvGrpSpPr>
              <p:grpSpPr>
                <a:xfrm>
                  <a:off x="196837" y="-18461"/>
                  <a:ext cx="678009" cy="678009"/>
                  <a:chOff x="7442200" y="4070350"/>
                  <a:chExt cx="493713" cy="493713"/>
                </a:xfrm>
              </p:grpSpPr>
              <p:sp>
                <p:nvSpPr>
                  <p:cNvPr id="82" name="Rectangle 334">
                    <a:extLst>
                      <a:ext uri="{FF2B5EF4-FFF2-40B4-BE49-F238E27FC236}">
                        <a16:creationId xmlns:a16="http://schemas.microsoft.com/office/drawing/2014/main" xmlns="" id="{7BC11F8D-955D-3543-A638-323DEA7C10E5}"/>
                      </a:ext>
                    </a:extLst>
                  </p:cNvPr>
                  <p:cNvSpPr>
                    <a:spLocks noChangeArrowheads="1"/>
                  </p:cNvSpPr>
                  <p:nvPr/>
                </p:nvSpPr>
                <p:spPr bwMode="auto">
                  <a:xfrm>
                    <a:off x="7442200" y="4070350"/>
                    <a:ext cx="493713"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83" name="Freeform 335">
                    <a:extLst>
                      <a:ext uri="{FF2B5EF4-FFF2-40B4-BE49-F238E27FC236}">
                        <a16:creationId xmlns:a16="http://schemas.microsoft.com/office/drawing/2014/main" xmlns="" id="{DCEBBBF5-4190-BF4D-A5BF-125EA192AA37}"/>
                      </a:ext>
                    </a:extLst>
                  </p:cNvPr>
                  <p:cNvSpPr>
                    <a:spLocks noEditPoints="1"/>
                  </p:cNvSpPr>
                  <p:nvPr/>
                </p:nvSpPr>
                <p:spPr bwMode="auto">
                  <a:xfrm>
                    <a:off x="7613331" y="4185071"/>
                    <a:ext cx="204788" cy="274638"/>
                  </a:xfrm>
                  <a:custGeom>
                    <a:avLst/>
                    <a:gdLst>
                      <a:gd name="T0" fmla="*/ 447 w 517"/>
                      <a:gd name="T1" fmla="*/ 271 h 692"/>
                      <a:gd name="T2" fmla="*/ 447 w 517"/>
                      <a:gd name="T3" fmla="*/ 189 h 692"/>
                      <a:gd name="T4" fmla="*/ 258 w 517"/>
                      <a:gd name="T5" fmla="*/ 0 h 692"/>
                      <a:gd name="T6" fmla="*/ 69 w 517"/>
                      <a:gd name="T7" fmla="*/ 189 h 692"/>
                      <a:gd name="T8" fmla="*/ 69 w 517"/>
                      <a:gd name="T9" fmla="*/ 271 h 692"/>
                      <a:gd name="T10" fmla="*/ 0 w 517"/>
                      <a:gd name="T11" fmla="*/ 271 h 692"/>
                      <a:gd name="T12" fmla="*/ 0 w 517"/>
                      <a:gd name="T13" fmla="*/ 692 h 692"/>
                      <a:gd name="T14" fmla="*/ 517 w 517"/>
                      <a:gd name="T15" fmla="*/ 692 h 692"/>
                      <a:gd name="T16" fmla="*/ 517 w 517"/>
                      <a:gd name="T17" fmla="*/ 271 h 692"/>
                      <a:gd name="T18" fmla="*/ 447 w 517"/>
                      <a:gd name="T19" fmla="*/ 271 h 692"/>
                      <a:gd name="T20" fmla="*/ 121 w 517"/>
                      <a:gd name="T21" fmla="*/ 189 h 692"/>
                      <a:gd name="T22" fmla="*/ 258 w 517"/>
                      <a:gd name="T23" fmla="*/ 51 h 692"/>
                      <a:gd name="T24" fmla="*/ 396 w 517"/>
                      <a:gd name="T25" fmla="*/ 189 h 692"/>
                      <a:gd name="T26" fmla="*/ 396 w 517"/>
                      <a:gd name="T27" fmla="*/ 271 h 692"/>
                      <a:gd name="T28" fmla="*/ 121 w 517"/>
                      <a:gd name="T29" fmla="*/ 271 h 692"/>
                      <a:gd name="T30" fmla="*/ 121 w 517"/>
                      <a:gd name="T31" fmla="*/ 189 h 692"/>
                      <a:gd name="T32" fmla="*/ 482 w 517"/>
                      <a:gd name="T33" fmla="*/ 658 h 692"/>
                      <a:gd name="T34" fmla="*/ 34 w 517"/>
                      <a:gd name="T35" fmla="*/ 658 h 692"/>
                      <a:gd name="T36" fmla="*/ 34 w 517"/>
                      <a:gd name="T37" fmla="*/ 306 h 692"/>
                      <a:gd name="T38" fmla="*/ 482 w 517"/>
                      <a:gd name="T39" fmla="*/ 306 h 692"/>
                      <a:gd name="T40" fmla="*/ 482 w 517"/>
                      <a:gd name="T41" fmla="*/ 658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17" h="692">
                        <a:moveTo>
                          <a:pt x="447" y="271"/>
                        </a:moveTo>
                        <a:cubicBezTo>
                          <a:pt x="447" y="189"/>
                          <a:pt x="447" y="189"/>
                          <a:pt x="447" y="189"/>
                        </a:cubicBezTo>
                        <a:cubicBezTo>
                          <a:pt x="447" y="85"/>
                          <a:pt x="362" y="0"/>
                          <a:pt x="258" y="0"/>
                        </a:cubicBezTo>
                        <a:cubicBezTo>
                          <a:pt x="154" y="0"/>
                          <a:pt x="69" y="85"/>
                          <a:pt x="69" y="189"/>
                        </a:cubicBezTo>
                        <a:cubicBezTo>
                          <a:pt x="69" y="271"/>
                          <a:pt x="69" y="271"/>
                          <a:pt x="69" y="271"/>
                        </a:cubicBezTo>
                        <a:cubicBezTo>
                          <a:pt x="0" y="271"/>
                          <a:pt x="0" y="271"/>
                          <a:pt x="0" y="271"/>
                        </a:cubicBezTo>
                        <a:cubicBezTo>
                          <a:pt x="0" y="692"/>
                          <a:pt x="0" y="692"/>
                          <a:pt x="0" y="692"/>
                        </a:cubicBezTo>
                        <a:cubicBezTo>
                          <a:pt x="517" y="692"/>
                          <a:pt x="517" y="692"/>
                          <a:pt x="517" y="692"/>
                        </a:cubicBezTo>
                        <a:cubicBezTo>
                          <a:pt x="517" y="271"/>
                          <a:pt x="517" y="271"/>
                          <a:pt x="517" y="271"/>
                        </a:cubicBezTo>
                        <a:cubicBezTo>
                          <a:pt x="447" y="271"/>
                          <a:pt x="447" y="271"/>
                          <a:pt x="447" y="271"/>
                        </a:cubicBezTo>
                        <a:moveTo>
                          <a:pt x="121" y="189"/>
                        </a:moveTo>
                        <a:cubicBezTo>
                          <a:pt x="121" y="113"/>
                          <a:pt x="182" y="51"/>
                          <a:pt x="258" y="51"/>
                        </a:cubicBezTo>
                        <a:cubicBezTo>
                          <a:pt x="334" y="51"/>
                          <a:pt x="396" y="113"/>
                          <a:pt x="396" y="189"/>
                        </a:cubicBezTo>
                        <a:cubicBezTo>
                          <a:pt x="396" y="271"/>
                          <a:pt x="396" y="271"/>
                          <a:pt x="396" y="271"/>
                        </a:cubicBezTo>
                        <a:cubicBezTo>
                          <a:pt x="121" y="271"/>
                          <a:pt x="121" y="271"/>
                          <a:pt x="121" y="271"/>
                        </a:cubicBezTo>
                        <a:cubicBezTo>
                          <a:pt x="121" y="189"/>
                          <a:pt x="121" y="189"/>
                          <a:pt x="121" y="189"/>
                        </a:cubicBezTo>
                        <a:moveTo>
                          <a:pt x="482" y="658"/>
                        </a:moveTo>
                        <a:cubicBezTo>
                          <a:pt x="34" y="658"/>
                          <a:pt x="34" y="658"/>
                          <a:pt x="34" y="658"/>
                        </a:cubicBezTo>
                        <a:cubicBezTo>
                          <a:pt x="34" y="306"/>
                          <a:pt x="34" y="306"/>
                          <a:pt x="34" y="306"/>
                        </a:cubicBezTo>
                        <a:cubicBezTo>
                          <a:pt x="482" y="306"/>
                          <a:pt x="482" y="306"/>
                          <a:pt x="482" y="306"/>
                        </a:cubicBezTo>
                        <a:cubicBezTo>
                          <a:pt x="482" y="658"/>
                          <a:pt x="482" y="658"/>
                          <a:pt x="482" y="658"/>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84" name="Freeform 337">
                    <a:extLst>
                      <a:ext uri="{FF2B5EF4-FFF2-40B4-BE49-F238E27FC236}">
                        <a16:creationId xmlns:a16="http://schemas.microsoft.com/office/drawing/2014/main" xmlns="" id="{46F0F3CC-38D7-E940-8ED5-43E05FC83533}"/>
                      </a:ext>
                    </a:extLst>
                  </p:cNvPr>
                  <p:cNvSpPr>
                    <a:spLocks/>
                  </p:cNvSpPr>
                  <p:nvPr/>
                </p:nvSpPr>
                <p:spPr bwMode="auto">
                  <a:xfrm>
                    <a:off x="7935913" y="4391025"/>
                    <a:ext cx="0" cy="173038"/>
                  </a:xfrm>
                  <a:custGeom>
                    <a:avLst/>
                    <a:gdLst>
                      <a:gd name="T0" fmla="*/ 0 h 109"/>
                      <a:gd name="T1" fmla="*/ 109 h 109"/>
                      <a:gd name="T2" fmla="*/ 109 h 109"/>
                      <a:gd name="T3" fmla="*/ 0 h 109"/>
                    </a:gdLst>
                    <a:ahLst/>
                    <a:cxnLst>
                      <a:cxn ang="0">
                        <a:pos x="0" y="T0"/>
                      </a:cxn>
                      <a:cxn ang="0">
                        <a:pos x="0" y="T1"/>
                      </a:cxn>
                      <a:cxn ang="0">
                        <a:pos x="0" y="T2"/>
                      </a:cxn>
                      <a:cxn ang="0">
                        <a:pos x="0" y="T3"/>
                      </a:cxn>
                    </a:cxnLst>
                    <a:rect l="0" t="0" r="r" b="b"/>
                    <a:pathLst>
                      <a:path h="109">
                        <a:moveTo>
                          <a:pt x="0" y="0"/>
                        </a:moveTo>
                        <a:lnTo>
                          <a:pt x="0" y="109"/>
                        </a:lnTo>
                        <a:lnTo>
                          <a:pt x="0" y="109"/>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85" name="Freeform 339">
                    <a:extLst>
                      <a:ext uri="{FF2B5EF4-FFF2-40B4-BE49-F238E27FC236}">
                        <a16:creationId xmlns:a16="http://schemas.microsoft.com/office/drawing/2014/main" xmlns="" id="{A7F95BE4-B7E0-E44F-88C7-C9CCF6C4EB26}"/>
                      </a:ext>
                    </a:extLst>
                  </p:cNvPr>
                  <p:cNvSpPr>
                    <a:spLocks noEditPoints="1"/>
                  </p:cNvSpPr>
                  <p:nvPr/>
                </p:nvSpPr>
                <p:spPr bwMode="auto">
                  <a:xfrm>
                    <a:off x="7599363" y="4211638"/>
                    <a:ext cx="204788" cy="252413"/>
                  </a:xfrm>
                  <a:custGeom>
                    <a:avLst/>
                    <a:gdLst>
                      <a:gd name="T0" fmla="*/ 517 w 517"/>
                      <a:gd name="T1" fmla="*/ 637 h 637"/>
                      <a:gd name="T2" fmla="*/ 0 w 517"/>
                      <a:gd name="T3" fmla="*/ 637 h 637"/>
                      <a:gd name="T4" fmla="*/ 517 w 517"/>
                      <a:gd name="T5" fmla="*/ 637 h 637"/>
                      <a:gd name="T6" fmla="*/ 447 w 517"/>
                      <a:gd name="T7" fmla="*/ 132 h 637"/>
                      <a:gd name="T8" fmla="*/ 447 w 517"/>
                      <a:gd name="T9" fmla="*/ 134 h 637"/>
                      <a:gd name="T10" fmla="*/ 447 w 517"/>
                      <a:gd name="T11" fmla="*/ 132 h 637"/>
                      <a:gd name="T12" fmla="*/ 392 w 517"/>
                      <a:gd name="T13" fmla="*/ 0 h 637"/>
                      <a:gd name="T14" fmla="*/ 447 w 517"/>
                      <a:gd name="T15" fmla="*/ 132 h 637"/>
                      <a:gd name="T16" fmla="*/ 393 w 517"/>
                      <a:gd name="T17" fmla="*/ 1 h 637"/>
                      <a:gd name="T18" fmla="*/ 392 w 517"/>
                      <a:gd name="T19" fmla="*/ 0 h 6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7" h="637">
                        <a:moveTo>
                          <a:pt x="517" y="637"/>
                        </a:moveTo>
                        <a:cubicBezTo>
                          <a:pt x="0" y="637"/>
                          <a:pt x="0" y="637"/>
                          <a:pt x="0" y="637"/>
                        </a:cubicBezTo>
                        <a:cubicBezTo>
                          <a:pt x="517" y="637"/>
                          <a:pt x="517" y="637"/>
                          <a:pt x="517" y="637"/>
                        </a:cubicBezTo>
                        <a:moveTo>
                          <a:pt x="447" y="132"/>
                        </a:moveTo>
                        <a:cubicBezTo>
                          <a:pt x="447" y="133"/>
                          <a:pt x="447" y="133"/>
                          <a:pt x="447" y="134"/>
                        </a:cubicBezTo>
                        <a:cubicBezTo>
                          <a:pt x="447" y="133"/>
                          <a:pt x="447" y="133"/>
                          <a:pt x="447" y="132"/>
                        </a:cubicBezTo>
                        <a:moveTo>
                          <a:pt x="392" y="0"/>
                        </a:moveTo>
                        <a:cubicBezTo>
                          <a:pt x="426" y="34"/>
                          <a:pt x="447" y="81"/>
                          <a:pt x="447" y="132"/>
                        </a:cubicBezTo>
                        <a:cubicBezTo>
                          <a:pt x="447" y="81"/>
                          <a:pt x="426" y="35"/>
                          <a:pt x="393" y="1"/>
                        </a:cubicBezTo>
                        <a:cubicBezTo>
                          <a:pt x="392" y="0"/>
                          <a:pt x="392" y="0"/>
                          <a:pt x="392" y="0"/>
                        </a:cubicBezTo>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86" name="Freeform 340">
                    <a:extLst>
                      <a:ext uri="{FF2B5EF4-FFF2-40B4-BE49-F238E27FC236}">
                        <a16:creationId xmlns:a16="http://schemas.microsoft.com/office/drawing/2014/main" xmlns="" id="{FAD9B522-E38C-104E-AAFE-81ACC2C94229}"/>
                      </a:ext>
                    </a:extLst>
                  </p:cNvPr>
                  <p:cNvSpPr>
                    <a:spLocks/>
                  </p:cNvSpPr>
                  <p:nvPr/>
                </p:nvSpPr>
                <p:spPr bwMode="auto">
                  <a:xfrm>
                    <a:off x="7694293" y="4339058"/>
                    <a:ext cx="42863" cy="74613"/>
                  </a:xfrm>
                  <a:custGeom>
                    <a:avLst/>
                    <a:gdLst>
                      <a:gd name="T0" fmla="*/ 52 w 105"/>
                      <a:gd name="T1" fmla="*/ 0 h 186"/>
                      <a:gd name="T2" fmla="*/ 0 w 105"/>
                      <a:gd name="T3" fmla="*/ 53 h 186"/>
                      <a:gd name="T4" fmla="*/ 35 w 105"/>
                      <a:gd name="T5" fmla="*/ 102 h 186"/>
                      <a:gd name="T6" fmla="*/ 35 w 105"/>
                      <a:gd name="T7" fmla="*/ 186 h 186"/>
                      <a:gd name="T8" fmla="*/ 70 w 105"/>
                      <a:gd name="T9" fmla="*/ 186 h 186"/>
                      <a:gd name="T10" fmla="*/ 70 w 105"/>
                      <a:gd name="T11" fmla="*/ 102 h 186"/>
                      <a:gd name="T12" fmla="*/ 105 w 105"/>
                      <a:gd name="T13" fmla="*/ 53 h 186"/>
                      <a:gd name="T14" fmla="*/ 52 w 105"/>
                      <a:gd name="T15" fmla="*/ 0 h 1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186">
                        <a:moveTo>
                          <a:pt x="52" y="0"/>
                        </a:moveTo>
                        <a:cubicBezTo>
                          <a:pt x="23" y="0"/>
                          <a:pt x="0" y="24"/>
                          <a:pt x="0" y="53"/>
                        </a:cubicBezTo>
                        <a:cubicBezTo>
                          <a:pt x="0" y="76"/>
                          <a:pt x="14" y="95"/>
                          <a:pt x="35" y="102"/>
                        </a:cubicBezTo>
                        <a:cubicBezTo>
                          <a:pt x="35" y="186"/>
                          <a:pt x="35" y="186"/>
                          <a:pt x="35" y="186"/>
                        </a:cubicBezTo>
                        <a:cubicBezTo>
                          <a:pt x="70" y="186"/>
                          <a:pt x="70" y="186"/>
                          <a:pt x="70" y="186"/>
                        </a:cubicBezTo>
                        <a:cubicBezTo>
                          <a:pt x="70" y="102"/>
                          <a:pt x="70" y="102"/>
                          <a:pt x="70" y="102"/>
                        </a:cubicBezTo>
                        <a:cubicBezTo>
                          <a:pt x="90" y="95"/>
                          <a:pt x="105" y="76"/>
                          <a:pt x="105" y="53"/>
                        </a:cubicBezTo>
                        <a:cubicBezTo>
                          <a:pt x="105" y="24"/>
                          <a:pt x="81" y="0"/>
                          <a:pt x="52"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grpSp>
          </p:grpSp>
        </p:grpSp>
      </p:grpSp>
      <p:grpSp>
        <p:nvGrpSpPr>
          <p:cNvPr id="8" name="Group 7">
            <a:extLst>
              <a:ext uri="{FF2B5EF4-FFF2-40B4-BE49-F238E27FC236}">
                <a16:creationId xmlns:a16="http://schemas.microsoft.com/office/drawing/2014/main" xmlns="" id="{FFF0FA80-48B7-CE42-95D7-887922B19A2F}"/>
              </a:ext>
            </a:extLst>
          </p:cNvPr>
          <p:cNvGrpSpPr/>
          <p:nvPr/>
        </p:nvGrpSpPr>
        <p:grpSpPr>
          <a:xfrm>
            <a:off x="188363" y="162088"/>
            <a:ext cx="4203007" cy="1647483"/>
            <a:chOff x="188363" y="162088"/>
            <a:chExt cx="4203007" cy="1647483"/>
          </a:xfrm>
        </p:grpSpPr>
        <p:sp>
          <p:nvSpPr>
            <p:cNvPr id="6" name="Right Triangle 5">
              <a:extLst>
                <a:ext uri="{FF2B5EF4-FFF2-40B4-BE49-F238E27FC236}">
                  <a16:creationId xmlns:a16="http://schemas.microsoft.com/office/drawing/2014/main" xmlns="" id="{2D6D2067-BA3C-F645-A216-57284A99F9C6}"/>
                </a:ext>
              </a:extLst>
            </p:cNvPr>
            <p:cNvSpPr/>
            <p:nvPr/>
          </p:nvSpPr>
          <p:spPr>
            <a:xfrm>
              <a:off x="2249423" y="162088"/>
              <a:ext cx="2141947" cy="566777"/>
            </a:xfrm>
            <a:prstGeom prst="rtTriangle">
              <a:avLst/>
            </a:prstGeom>
            <a:gradFill>
              <a:gsLst>
                <a:gs pos="42000">
                  <a:schemeClr val="bg1">
                    <a:lumMod val="85000"/>
                  </a:schemeClr>
                </a:gs>
                <a:gs pos="100000">
                  <a:schemeClr val="accent1"/>
                </a:gs>
              </a:gsLst>
              <a:lin ang="10200000" scaled="0"/>
            </a:gra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dirty="0">
                <a:solidFill>
                  <a:schemeClr val="tx1"/>
                </a:solidFill>
              </a:endParaRPr>
            </a:p>
          </p:txBody>
        </p:sp>
        <p:grpSp>
          <p:nvGrpSpPr>
            <p:cNvPr id="43" name="Group 42">
              <a:extLst>
                <a:ext uri="{FF2B5EF4-FFF2-40B4-BE49-F238E27FC236}">
                  <a16:creationId xmlns:a16="http://schemas.microsoft.com/office/drawing/2014/main" xmlns="" id="{69453F2A-7CF5-1B4F-BCFB-DB85120D799B}"/>
                </a:ext>
              </a:extLst>
            </p:cNvPr>
            <p:cNvGrpSpPr/>
            <p:nvPr/>
          </p:nvGrpSpPr>
          <p:grpSpPr>
            <a:xfrm>
              <a:off x="188363" y="162088"/>
              <a:ext cx="2061062" cy="1647483"/>
              <a:chOff x="6888538" y="84863"/>
              <a:chExt cx="2061062" cy="1647483"/>
            </a:xfrm>
          </p:grpSpPr>
          <p:sp>
            <p:nvSpPr>
              <p:cNvPr id="58" name="TextBox 57">
                <a:extLst>
                  <a:ext uri="{FF2B5EF4-FFF2-40B4-BE49-F238E27FC236}">
                    <a16:creationId xmlns:a16="http://schemas.microsoft.com/office/drawing/2014/main" xmlns="" id="{3C53B37E-C692-4648-8C61-12FDE3607CCC}"/>
                  </a:ext>
                </a:extLst>
              </p:cNvPr>
              <p:cNvSpPr txBox="1"/>
              <p:nvPr/>
            </p:nvSpPr>
            <p:spPr>
              <a:xfrm>
                <a:off x="6888538" y="671476"/>
                <a:ext cx="1835760" cy="1060870"/>
              </a:xfrm>
              <a:prstGeom prst="rect">
                <a:avLst/>
              </a:prstGeom>
            </p:spPr>
            <p:txBody>
              <a:bodyPr vert="horz" wrap="square" lIns="68580" tIns="34290" rIns="68580" bIns="34290" rtlCol="0">
                <a:noAutofit/>
              </a:bodyPr>
              <a:lstStyle/>
              <a:p>
                <a:pPr marL="171450" indent="-171450">
                  <a:buClr>
                    <a:schemeClr val="bg2"/>
                  </a:buClr>
                  <a:buFont typeface="Wingdings" pitchFamily="2" charset="2"/>
                  <a:buChar char="§"/>
                </a:pPr>
                <a:r>
                  <a:rPr lang="en-US" sz="1200" dirty="0"/>
                  <a:t>What: Data, Apps, Users, Devices</a:t>
                </a:r>
              </a:p>
              <a:p>
                <a:pPr marL="171450" indent="-171450">
                  <a:buClr>
                    <a:schemeClr val="bg2"/>
                  </a:buClr>
                  <a:buFont typeface="Wingdings" pitchFamily="2" charset="2"/>
                  <a:buChar char="§"/>
                </a:pPr>
                <a:r>
                  <a:rPr lang="en-US" sz="1200" dirty="0"/>
                  <a:t>Who</a:t>
                </a:r>
              </a:p>
              <a:p>
                <a:pPr marL="171450" indent="-171450">
                  <a:buClr>
                    <a:schemeClr val="bg2"/>
                  </a:buClr>
                  <a:buFont typeface="Wingdings" pitchFamily="2" charset="2"/>
                  <a:buChar char="§"/>
                </a:pPr>
                <a:r>
                  <a:rPr lang="en-US" sz="1200" dirty="0"/>
                  <a:t>Where</a:t>
                </a:r>
              </a:p>
              <a:p>
                <a:pPr marL="171450" indent="-171450">
                  <a:buClr>
                    <a:schemeClr val="bg2"/>
                  </a:buClr>
                  <a:buFont typeface="Wingdings" pitchFamily="2" charset="2"/>
                  <a:buChar char="§"/>
                </a:pPr>
                <a:r>
                  <a:rPr lang="en-US" sz="1200" dirty="0"/>
                  <a:t>When</a:t>
                </a:r>
              </a:p>
            </p:txBody>
          </p:sp>
          <p:grpSp>
            <p:nvGrpSpPr>
              <p:cNvPr id="37" name="Group 36">
                <a:extLst>
                  <a:ext uri="{FF2B5EF4-FFF2-40B4-BE49-F238E27FC236}">
                    <a16:creationId xmlns:a16="http://schemas.microsoft.com/office/drawing/2014/main" xmlns="" id="{F63032F0-9EB5-314A-9447-5A63217CE60D}"/>
                  </a:ext>
                </a:extLst>
              </p:cNvPr>
              <p:cNvGrpSpPr/>
              <p:nvPr/>
            </p:nvGrpSpPr>
            <p:grpSpPr>
              <a:xfrm>
                <a:off x="6892200" y="84863"/>
                <a:ext cx="2057400" cy="571328"/>
                <a:chOff x="6892200" y="84863"/>
                <a:chExt cx="2057400" cy="571328"/>
              </a:xfrm>
            </p:grpSpPr>
            <p:grpSp>
              <p:nvGrpSpPr>
                <p:cNvPr id="90" name="Group 89">
                  <a:extLst>
                    <a:ext uri="{FF2B5EF4-FFF2-40B4-BE49-F238E27FC236}">
                      <a16:creationId xmlns:a16="http://schemas.microsoft.com/office/drawing/2014/main" xmlns="" id="{7F1C963D-5B24-7146-AFC1-53E9DD74B1EC}"/>
                    </a:ext>
                  </a:extLst>
                </p:cNvPr>
                <p:cNvGrpSpPr/>
                <p:nvPr/>
              </p:nvGrpSpPr>
              <p:grpSpPr>
                <a:xfrm>
                  <a:off x="6892200" y="84863"/>
                  <a:ext cx="2057400" cy="571328"/>
                  <a:chOff x="1061336" y="1827932"/>
                  <a:chExt cx="2743200" cy="921742"/>
                </a:xfrm>
              </p:grpSpPr>
              <p:sp>
                <p:nvSpPr>
                  <p:cNvPr id="94" name="Rectangle 93">
                    <a:extLst>
                      <a:ext uri="{FF2B5EF4-FFF2-40B4-BE49-F238E27FC236}">
                        <a16:creationId xmlns:a16="http://schemas.microsoft.com/office/drawing/2014/main" xmlns="" id="{A9674B87-2BA8-9E43-BB60-A36015A3073E}"/>
                      </a:ext>
                    </a:extLst>
                  </p:cNvPr>
                  <p:cNvSpPr/>
                  <p:nvPr/>
                </p:nvSpPr>
                <p:spPr>
                  <a:xfrm>
                    <a:off x="1061336" y="1827932"/>
                    <a:ext cx="2743200" cy="914399"/>
                  </a:xfrm>
                  <a:prstGeom prst="rect">
                    <a:avLst/>
                  </a:prstGeom>
                  <a:solidFill>
                    <a:schemeClr val="accent1"/>
                  </a:solidFill>
                  <a:ln w="28575" cap="flat" cmpd="sng" algn="ctr">
                    <a:noFill/>
                    <a:prstDash val="solid"/>
                    <a:miter lim="800000"/>
                    <a:headEnd type="none" w="med" len="med"/>
                    <a:tailEnd type="none" w="med" len="med"/>
                  </a:ln>
                  <a:effectLst/>
                </p:spPr>
                <p:txBody>
                  <a:bodyPr vert="horz" wrap="square" lIns="68572" tIns="34286" rIns="68572" bIns="34286" numCol="1" rtlCol="0" anchor="ctr" anchorCtr="0" compatLnSpc="1">
                    <a:prstTxWarp prst="textNoShape">
                      <a:avLst/>
                    </a:prstTxWarp>
                    <a:noAutofit/>
                  </a:bodyPr>
                  <a:lstStyle/>
                  <a:p>
                    <a:pPr algn="ctr" fontAlgn="base">
                      <a:lnSpc>
                        <a:spcPct val="90000"/>
                      </a:lnSpc>
                      <a:spcAft>
                        <a:spcPct val="0"/>
                      </a:spcAft>
                      <a:buClr>
                        <a:srgbClr val="0090D3"/>
                      </a:buClr>
                      <a:buSzPct val="90000"/>
                    </a:pPr>
                    <a:r>
                      <a:rPr lang="en-US" sz="2000" b="1" dirty="0">
                        <a:solidFill>
                          <a:srgbClr val="FFFFFF"/>
                        </a:solidFill>
                        <a:ea typeface="Calibri" charset="0"/>
                        <a:cs typeface="Calibri" charset="0"/>
                      </a:rPr>
                      <a:t>   </a:t>
                    </a:r>
                    <a:r>
                      <a:rPr lang="en-US" b="1" dirty="0">
                        <a:solidFill>
                          <a:srgbClr val="FFFFFF"/>
                        </a:solidFill>
                        <a:ea typeface="Calibri" charset="0"/>
                        <a:cs typeface="Calibri" charset="0"/>
                      </a:rPr>
                      <a:t>Visibility</a:t>
                    </a:r>
                    <a:endParaRPr lang="en-US" sz="2000" b="1" dirty="0">
                      <a:solidFill>
                        <a:srgbClr val="FFFFFF"/>
                      </a:solidFill>
                      <a:ea typeface="Calibri" charset="0"/>
                      <a:cs typeface="Calibri" charset="0"/>
                    </a:endParaRPr>
                  </a:p>
                </p:txBody>
              </p:sp>
              <p:grpSp>
                <p:nvGrpSpPr>
                  <p:cNvPr id="95" name="Group 94">
                    <a:extLst>
                      <a:ext uri="{FF2B5EF4-FFF2-40B4-BE49-F238E27FC236}">
                        <a16:creationId xmlns:a16="http://schemas.microsoft.com/office/drawing/2014/main" xmlns="" id="{EFA9FD4E-E915-B442-B16C-335AC77741D0}"/>
                      </a:ext>
                    </a:extLst>
                  </p:cNvPr>
                  <p:cNvGrpSpPr/>
                  <p:nvPr/>
                </p:nvGrpSpPr>
                <p:grpSpPr>
                  <a:xfrm>
                    <a:off x="1300544" y="2082340"/>
                    <a:ext cx="725870" cy="667334"/>
                    <a:chOff x="6727826" y="4197350"/>
                    <a:chExt cx="393700" cy="361951"/>
                  </a:xfrm>
                </p:grpSpPr>
                <p:sp>
                  <p:nvSpPr>
                    <p:cNvPr id="96" name="Freeform 468">
                      <a:extLst>
                        <a:ext uri="{FF2B5EF4-FFF2-40B4-BE49-F238E27FC236}">
                          <a16:creationId xmlns:a16="http://schemas.microsoft.com/office/drawing/2014/main" xmlns="" id="{1487BE4B-0EF3-3249-A030-420AD2BE68E9}"/>
                        </a:ext>
                      </a:extLst>
                    </p:cNvPr>
                    <p:cNvSpPr>
                      <a:spLocks/>
                    </p:cNvSpPr>
                    <p:nvPr/>
                  </p:nvSpPr>
                  <p:spPr bwMode="auto">
                    <a:xfrm>
                      <a:off x="7121526" y="4297363"/>
                      <a:ext cx="0" cy="261938"/>
                    </a:xfrm>
                    <a:custGeom>
                      <a:avLst/>
                      <a:gdLst>
                        <a:gd name="T0" fmla="*/ 0 h 165"/>
                        <a:gd name="T1" fmla="*/ 165 h 165"/>
                        <a:gd name="T2" fmla="*/ 0 h 165"/>
                        <a:gd name="T3" fmla="*/ 0 h 165"/>
                      </a:gdLst>
                      <a:ahLst/>
                      <a:cxnLst>
                        <a:cxn ang="0">
                          <a:pos x="0" y="T0"/>
                        </a:cxn>
                        <a:cxn ang="0">
                          <a:pos x="0" y="T1"/>
                        </a:cxn>
                        <a:cxn ang="0">
                          <a:pos x="0" y="T2"/>
                        </a:cxn>
                        <a:cxn ang="0">
                          <a:pos x="0" y="T3"/>
                        </a:cxn>
                      </a:cxnLst>
                      <a:rect l="0" t="0" r="r" b="b"/>
                      <a:pathLst>
                        <a:path h="165">
                          <a:moveTo>
                            <a:pt x="0" y="0"/>
                          </a:moveTo>
                          <a:lnTo>
                            <a:pt x="0" y="165"/>
                          </a:lnTo>
                          <a:lnTo>
                            <a:pt x="0" y="0"/>
                          </a:lnTo>
                          <a:lnTo>
                            <a:pt x="0" y="0"/>
                          </a:lnTo>
                          <a:close/>
                        </a:path>
                      </a:pathLst>
                    </a:custGeom>
                    <a:solidFill>
                      <a:srgbClr val="CDCD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97" name="Freeform 469">
                      <a:extLst>
                        <a:ext uri="{FF2B5EF4-FFF2-40B4-BE49-F238E27FC236}">
                          <a16:creationId xmlns:a16="http://schemas.microsoft.com/office/drawing/2014/main" xmlns="" id="{C8D20155-8275-E045-A1DF-6E6FB3880AC8}"/>
                        </a:ext>
                      </a:extLst>
                    </p:cNvPr>
                    <p:cNvSpPr>
                      <a:spLocks/>
                    </p:cNvSpPr>
                    <p:nvPr/>
                  </p:nvSpPr>
                  <p:spPr bwMode="auto">
                    <a:xfrm>
                      <a:off x="7121526" y="4297363"/>
                      <a:ext cx="0" cy="261938"/>
                    </a:xfrm>
                    <a:custGeom>
                      <a:avLst/>
                      <a:gdLst>
                        <a:gd name="T0" fmla="*/ 0 h 165"/>
                        <a:gd name="T1" fmla="*/ 165 h 165"/>
                        <a:gd name="T2" fmla="*/ 0 h 165"/>
                        <a:gd name="T3" fmla="*/ 0 h 165"/>
                      </a:gdLst>
                      <a:ahLst/>
                      <a:cxnLst>
                        <a:cxn ang="0">
                          <a:pos x="0" y="T0"/>
                        </a:cxn>
                        <a:cxn ang="0">
                          <a:pos x="0" y="T1"/>
                        </a:cxn>
                        <a:cxn ang="0">
                          <a:pos x="0" y="T2"/>
                        </a:cxn>
                        <a:cxn ang="0">
                          <a:pos x="0" y="T3"/>
                        </a:cxn>
                      </a:cxnLst>
                      <a:rect l="0" t="0" r="r" b="b"/>
                      <a:pathLst>
                        <a:path h="165">
                          <a:moveTo>
                            <a:pt x="0" y="0"/>
                          </a:moveTo>
                          <a:lnTo>
                            <a:pt x="0" y="165"/>
                          </a:ln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98" name="Freeform 471">
                      <a:extLst>
                        <a:ext uri="{FF2B5EF4-FFF2-40B4-BE49-F238E27FC236}">
                          <a16:creationId xmlns:a16="http://schemas.microsoft.com/office/drawing/2014/main" xmlns="" id="{9894D93A-5FAD-A24F-B6F6-3864173A8351}"/>
                        </a:ext>
                      </a:extLst>
                    </p:cNvPr>
                    <p:cNvSpPr>
                      <a:spLocks/>
                    </p:cNvSpPr>
                    <p:nvPr/>
                  </p:nvSpPr>
                  <p:spPr bwMode="auto">
                    <a:xfrm>
                      <a:off x="6727826" y="4197350"/>
                      <a:ext cx="393700" cy="361950"/>
                    </a:xfrm>
                    <a:custGeom>
                      <a:avLst/>
                      <a:gdLst>
                        <a:gd name="T0" fmla="*/ 185 w 248"/>
                        <a:gd name="T1" fmla="*/ 0 h 228"/>
                        <a:gd name="T2" fmla="*/ 185 w 248"/>
                        <a:gd name="T3" fmla="*/ 129 h 228"/>
                        <a:gd name="T4" fmla="*/ 122 w 248"/>
                        <a:gd name="T5" fmla="*/ 129 h 228"/>
                        <a:gd name="T6" fmla="*/ 122 w 248"/>
                        <a:gd name="T7" fmla="*/ 143 h 228"/>
                        <a:gd name="T8" fmla="*/ 140 w 248"/>
                        <a:gd name="T9" fmla="*/ 143 h 228"/>
                        <a:gd name="T10" fmla="*/ 140 w 248"/>
                        <a:gd name="T11" fmla="*/ 151 h 228"/>
                        <a:gd name="T12" fmla="*/ 45 w 248"/>
                        <a:gd name="T13" fmla="*/ 151 h 228"/>
                        <a:gd name="T14" fmla="*/ 45 w 248"/>
                        <a:gd name="T15" fmla="*/ 143 h 228"/>
                        <a:gd name="T16" fmla="*/ 62 w 248"/>
                        <a:gd name="T17" fmla="*/ 143 h 228"/>
                        <a:gd name="T18" fmla="*/ 62 w 248"/>
                        <a:gd name="T19" fmla="*/ 129 h 228"/>
                        <a:gd name="T20" fmla="*/ 0 w 248"/>
                        <a:gd name="T21" fmla="*/ 129 h 228"/>
                        <a:gd name="T22" fmla="*/ 99 w 248"/>
                        <a:gd name="T23" fmla="*/ 228 h 228"/>
                        <a:gd name="T24" fmla="*/ 248 w 248"/>
                        <a:gd name="T25" fmla="*/ 228 h 228"/>
                        <a:gd name="T26" fmla="*/ 248 w 248"/>
                        <a:gd name="T27" fmla="*/ 63 h 228"/>
                        <a:gd name="T28" fmla="*/ 185 w 248"/>
                        <a:gd name="T29" fmla="*/ 0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8" h="228">
                          <a:moveTo>
                            <a:pt x="185" y="0"/>
                          </a:moveTo>
                          <a:lnTo>
                            <a:pt x="185" y="129"/>
                          </a:lnTo>
                          <a:lnTo>
                            <a:pt x="122" y="129"/>
                          </a:lnTo>
                          <a:lnTo>
                            <a:pt x="122" y="143"/>
                          </a:lnTo>
                          <a:lnTo>
                            <a:pt x="140" y="143"/>
                          </a:lnTo>
                          <a:lnTo>
                            <a:pt x="140" y="151"/>
                          </a:lnTo>
                          <a:lnTo>
                            <a:pt x="45" y="151"/>
                          </a:lnTo>
                          <a:lnTo>
                            <a:pt x="45" y="143"/>
                          </a:lnTo>
                          <a:lnTo>
                            <a:pt x="62" y="143"/>
                          </a:lnTo>
                          <a:lnTo>
                            <a:pt x="62" y="129"/>
                          </a:lnTo>
                          <a:lnTo>
                            <a:pt x="0" y="129"/>
                          </a:lnTo>
                          <a:lnTo>
                            <a:pt x="99" y="228"/>
                          </a:lnTo>
                          <a:lnTo>
                            <a:pt x="248" y="228"/>
                          </a:lnTo>
                          <a:lnTo>
                            <a:pt x="248" y="63"/>
                          </a:lnTo>
                          <a:lnTo>
                            <a:pt x="18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grpSp>
            </p:grpSp>
            <p:grpSp>
              <p:nvGrpSpPr>
                <p:cNvPr id="91" name="Group 90">
                  <a:extLst>
                    <a:ext uri="{FF2B5EF4-FFF2-40B4-BE49-F238E27FC236}">
                      <a16:creationId xmlns:a16="http://schemas.microsoft.com/office/drawing/2014/main" xmlns="" id="{A7A893A7-B438-6E40-8BEA-7D867C276B08}"/>
                    </a:ext>
                  </a:extLst>
                </p:cNvPr>
                <p:cNvGrpSpPr/>
                <p:nvPr/>
              </p:nvGrpSpPr>
              <p:grpSpPr>
                <a:xfrm>
                  <a:off x="7026479" y="240124"/>
                  <a:ext cx="428299" cy="255389"/>
                  <a:chOff x="589204" y="1660287"/>
                  <a:chExt cx="326871" cy="194909"/>
                </a:xfrm>
              </p:grpSpPr>
              <p:sp>
                <p:nvSpPr>
                  <p:cNvPr id="92" name="Freeform 20">
                    <a:extLst>
                      <a:ext uri="{FF2B5EF4-FFF2-40B4-BE49-F238E27FC236}">
                        <a16:creationId xmlns:a16="http://schemas.microsoft.com/office/drawing/2014/main" xmlns="" id="{B11A0F9F-45AC-C946-9139-AA149498E324}"/>
                      </a:ext>
                    </a:extLst>
                  </p:cNvPr>
                  <p:cNvSpPr>
                    <a:spLocks noEditPoints="1"/>
                  </p:cNvSpPr>
                  <p:nvPr/>
                </p:nvSpPr>
                <p:spPr bwMode="auto">
                  <a:xfrm>
                    <a:off x="589204" y="1660287"/>
                    <a:ext cx="326871" cy="194909"/>
                  </a:xfrm>
                  <a:custGeom>
                    <a:avLst/>
                    <a:gdLst>
                      <a:gd name="T0" fmla="*/ 718 w 731"/>
                      <a:gd name="T1" fmla="*/ 206 h 436"/>
                      <a:gd name="T2" fmla="*/ 366 w 731"/>
                      <a:gd name="T3" fmla="*/ 0 h 436"/>
                      <a:gd name="T4" fmla="*/ 366 w 731"/>
                      <a:gd name="T5" fmla="*/ 0 h 436"/>
                      <a:gd name="T6" fmla="*/ 366 w 731"/>
                      <a:gd name="T7" fmla="*/ 0 h 436"/>
                      <a:gd name="T8" fmla="*/ 365 w 731"/>
                      <a:gd name="T9" fmla="*/ 0 h 436"/>
                      <a:gd name="T10" fmla="*/ 365 w 731"/>
                      <a:gd name="T11" fmla="*/ 0 h 436"/>
                      <a:gd name="T12" fmla="*/ 13 w 731"/>
                      <a:gd name="T13" fmla="*/ 206 h 436"/>
                      <a:gd name="T14" fmla="*/ 0 w 731"/>
                      <a:gd name="T15" fmla="*/ 218 h 436"/>
                      <a:gd name="T16" fmla="*/ 13 w 731"/>
                      <a:gd name="T17" fmla="*/ 230 h 436"/>
                      <a:gd name="T18" fmla="*/ 365 w 731"/>
                      <a:gd name="T19" fmla="*/ 436 h 436"/>
                      <a:gd name="T20" fmla="*/ 365 w 731"/>
                      <a:gd name="T21" fmla="*/ 436 h 436"/>
                      <a:gd name="T22" fmla="*/ 365 w 731"/>
                      <a:gd name="T23" fmla="*/ 436 h 436"/>
                      <a:gd name="T24" fmla="*/ 366 w 731"/>
                      <a:gd name="T25" fmla="*/ 436 h 436"/>
                      <a:gd name="T26" fmla="*/ 366 w 731"/>
                      <a:gd name="T27" fmla="*/ 436 h 436"/>
                      <a:gd name="T28" fmla="*/ 718 w 731"/>
                      <a:gd name="T29" fmla="*/ 230 h 436"/>
                      <a:gd name="T30" fmla="*/ 731 w 731"/>
                      <a:gd name="T31" fmla="*/ 218 h 436"/>
                      <a:gd name="T32" fmla="*/ 718 w 731"/>
                      <a:gd name="T33" fmla="*/ 206 h 436"/>
                      <a:gd name="T34" fmla="*/ 365 w 731"/>
                      <a:gd name="T35" fmla="*/ 388 h 436"/>
                      <a:gd name="T36" fmla="*/ 194 w 731"/>
                      <a:gd name="T37" fmla="*/ 218 h 436"/>
                      <a:gd name="T38" fmla="*/ 365 w 731"/>
                      <a:gd name="T39" fmla="*/ 47 h 436"/>
                      <a:gd name="T40" fmla="*/ 535 w 731"/>
                      <a:gd name="T41" fmla="*/ 218 h 436"/>
                      <a:gd name="T42" fmla="*/ 365 w 731"/>
                      <a:gd name="T43" fmla="*/ 388 h 436"/>
                      <a:gd name="T44" fmla="*/ 200 w 731"/>
                      <a:gd name="T45" fmla="*/ 96 h 436"/>
                      <a:gd name="T46" fmla="*/ 159 w 731"/>
                      <a:gd name="T47" fmla="*/ 218 h 436"/>
                      <a:gd name="T48" fmla="*/ 202 w 731"/>
                      <a:gd name="T49" fmla="*/ 342 h 436"/>
                      <a:gd name="T50" fmla="*/ 50 w 731"/>
                      <a:gd name="T51" fmla="*/ 218 h 436"/>
                      <a:gd name="T52" fmla="*/ 200 w 731"/>
                      <a:gd name="T53" fmla="*/ 96 h 436"/>
                      <a:gd name="T54" fmla="*/ 528 w 731"/>
                      <a:gd name="T55" fmla="*/ 341 h 436"/>
                      <a:gd name="T56" fmla="*/ 570 w 731"/>
                      <a:gd name="T57" fmla="*/ 218 h 436"/>
                      <a:gd name="T58" fmla="*/ 534 w 731"/>
                      <a:gd name="T59" fmla="*/ 101 h 436"/>
                      <a:gd name="T60" fmla="*/ 681 w 731"/>
                      <a:gd name="T61" fmla="*/ 218 h 436"/>
                      <a:gd name="T62" fmla="*/ 528 w 731"/>
                      <a:gd name="T63" fmla="*/ 341 h 4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31" h="436">
                        <a:moveTo>
                          <a:pt x="718" y="206"/>
                        </a:moveTo>
                        <a:cubicBezTo>
                          <a:pt x="642" y="130"/>
                          <a:pt x="483" y="2"/>
                          <a:pt x="366" y="0"/>
                        </a:cubicBezTo>
                        <a:cubicBezTo>
                          <a:pt x="366" y="0"/>
                          <a:pt x="366" y="0"/>
                          <a:pt x="366" y="0"/>
                        </a:cubicBezTo>
                        <a:cubicBezTo>
                          <a:pt x="366" y="0"/>
                          <a:pt x="366" y="0"/>
                          <a:pt x="366" y="0"/>
                        </a:cubicBezTo>
                        <a:cubicBezTo>
                          <a:pt x="365" y="0"/>
                          <a:pt x="365" y="0"/>
                          <a:pt x="365" y="0"/>
                        </a:cubicBezTo>
                        <a:cubicBezTo>
                          <a:pt x="365" y="0"/>
                          <a:pt x="365" y="0"/>
                          <a:pt x="365" y="0"/>
                        </a:cubicBezTo>
                        <a:cubicBezTo>
                          <a:pt x="267" y="1"/>
                          <a:pt x="148" y="70"/>
                          <a:pt x="13" y="206"/>
                        </a:cubicBezTo>
                        <a:cubicBezTo>
                          <a:pt x="0" y="218"/>
                          <a:pt x="0" y="218"/>
                          <a:pt x="0" y="218"/>
                        </a:cubicBezTo>
                        <a:cubicBezTo>
                          <a:pt x="13" y="230"/>
                          <a:pt x="13" y="230"/>
                          <a:pt x="13" y="230"/>
                        </a:cubicBezTo>
                        <a:cubicBezTo>
                          <a:pt x="152" y="370"/>
                          <a:pt x="264" y="435"/>
                          <a:pt x="365" y="436"/>
                        </a:cubicBezTo>
                        <a:cubicBezTo>
                          <a:pt x="365" y="436"/>
                          <a:pt x="365" y="436"/>
                          <a:pt x="365" y="436"/>
                        </a:cubicBezTo>
                        <a:cubicBezTo>
                          <a:pt x="365" y="436"/>
                          <a:pt x="365" y="436"/>
                          <a:pt x="365" y="436"/>
                        </a:cubicBezTo>
                        <a:cubicBezTo>
                          <a:pt x="366" y="436"/>
                          <a:pt x="366" y="436"/>
                          <a:pt x="366" y="436"/>
                        </a:cubicBezTo>
                        <a:cubicBezTo>
                          <a:pt x="366" y="436"/>
                          <a:pt x="366" y="436"/>
                          <a:pt x="366" y="436"/>
                        </a:cubicBezTo>
                        <a:cubicBezTo>
                          <a:pt x="495" y="435"/>
                          <a:pt x="642" y="307"/>
                          <a:pt x="718" y="230"/>
                        </a:cubicBezTo>
                        <a:cubicBezTo>
                          <a:pt x="731" y="218"/>
                          <a:pt x="731" y="218"/>
                          <a:pt x="731" y="218"/>
                        </a:cubicBezTo>
                        <a:lnTo>
                          <a:pt x="718" y="206"/>
                        </a:lnTo>
                        <a:close/>
                        <a:moveTo>
                          <a:pt x="365" y="388"/>
                        </a:moveTo>
                        <a:cubicBezTo>
                          <a:pt x="271" y="388"/>
                          <a:pt x="194" y="312"/>
                          <a:pt x="194" y="218"/>
                        </a:cubicBezTo>
                        <a:cubicBezTo>
                          <a:pt x="194" y="124"/>
                          <a:pt x="271" y="47"/>
                          <a:pt x="365" y="47"/>
                        </a:cubicBezTo>
                        <a:cubicBezTo>
                          <a:pt x="459" y="47"/>
                          <a:pt x="535" y="124"/>
                          <a:pt x="535" y="218"/>
                        </a:cubicBezTo>
                        <a:cubicBezTo>
                          <a:pt x="535" y="312"/>
                          <a:pt x="459" y="388"/>
                          <a:pt x="365" y="388"/>
                        </a:cubicBezTo>
                        <a:close/>
                        <a:moveTo>
                          <a:pt x="200" y="96"/>
                        </a:moveTo>
                        <a:cubicBezTo>
                          <a:pt x="174" y="130"/>
                          <a:pt x="159" y="172"/>
                          <a:pt x="159" y="218"/>
                        </a:cubicBezTo>
                        <a:cubicBezTo>
                          <a:pt x="159" y="265"/>
                          <a:pt x="175" y="308"/>
                          <a:pt x="202" y="342"/>
                        </a:cubicBezTo>
                        <a:cubicBezTo>
                          <a:pt x="155" y="313"/>
                          <a:pt x="105" y="272"/>
                          <a:pt x="50" y="218"/>
                        </a:cubicBezTo>
                        <a:cubicBezTo>
                          <a:pt x="103" y="166"/>
                          <a:pt x="153" y="126"/>
                          <a:pt x="200" y="96"/>
                        </a:cubicBezTo>
                        <a:close/>
                        <a:moveTo>
                          <a:pt x="528" y="341"/>
                        </a:moveTo>
                        <a:cubicBezTo>
                          <a:pt x="554" y="307"/>
                          <a:pt x="570" y="264"/>
                          <a:pt x="570" y="218"/>
                        </a:cubicBezTo>
                        <a:cubicBezTo>
                          <a:pt x="570" y="174"/>
                          <a:pt x="557" y="134"/>
                          <a:pt x="534" y="101"/>
                        </a:cubicBezTo>
                        <a:cubicBezTo>
                          <a:pt x="586" y="134"/>
                          <a:pt x="638" y="176"/>
                          <a:pt x="681" y="218"/>
                        </a:cubicBezTo>
                        <a:cubicBezTo>
                          <a:pt x="628" y="270"/>
                          <a:pt x="576" y="311"/>
                          <a:pt x="528" y="34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3" name="Oval 21">
                    <a:extLst>
                      <a:ext uri="{FF2B5EF4-FFF2-40B4-BE49-F238E27FC236}">
                        <a16:creationId xmlns:a16="http://schemas.microsoft.com/office/drawing/2014/main" xmlns="" id="{6EBBF7A2-B137-1143-BE56-81926A7AB219}"/>
                      </a:ext>
                    </a:extLst>
                  </p:cNvPr>
                  <p:cNvSpPr>
                    <a:spLocks noChangeArrowheads="1"/>
                  </p:cNvSpPr>
                  <p:nvPr/>
                </p:nvSpPr>
                <p:spPr bwMode="auto">
                  <a:xfrm>
                    <a:off x="716616" y="1721212"/>
                    <a:ext cx="73059" cy="72806"/>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grpSp>
      <p:sp>
        <p:nvSpPr>
          <p:cNvPr id="115" name="Freeform 163">
            <a:extLst>
              <a:ext uri="{FF2B5EF4-FFF2-40B4-BE49-F238E27FC236}">
                <a16:creationId xmlns:a16="http://schemas.microsoft.com/office/drawing/2014/main" xmlns="" id="{85DE7B53-CFFB-0B43-859B-135E8E769CEE}"/>
              </a:ext>
            </a:extLst>
          </p:cNvPr>
          <p:cNvSpPr>
            <a:spLocks noChangeAspect="1"/>
          </p:cNvSpPr>
          <p:nvPr/>
        </p:nvSpPr>
        <p:spPr bwMode="auto">
          <a:xfrm>
            <a:off x="3775294" y="323624"/>
            <a:ext cx="1601956" cy="889976"/>
          </a:xfrm>
          <a:custGeom>
            <a:avLst/>
            <a:gdLst>
              <a:gd name="T0" fmla="*/ 103 w 684"/>
              <a:gd name="T1" fmla="*/ 191 h 377"/>
              <a:gd name="T2" fmla="*/ 1 w 684"/>
              <a:gd name="T3" fmla="*/ 274 h 377"/>
              <a:gd name="T4" fmla="*/ 23 w 684"/>
              <a:gd name="T5" fmla="*/ 342 h 377"/>
              <a:gd name="T6" fmla="*/ 128 w 684"/>
              <a:gd name="T7" fmla="*/ 377 h 377"/>
              <a:gd name="T8" fmla="*/ 128 w 684"/>
              <a:gd name="T9" fmla="*/ 377 h 377"/>
              <a:gd name="T10" fmla="*/ 139 w 684"/>
              <a:gd name="T11" fmla="*/ 377 h 377"/>
              <a:gd name="T12" fmla="*/ 141 w 684"/>
              <a:gd name="T13" fmla="*/ 377 h 377"/>
              <a:gd name="T14" fmla="*/ 525 w 684"/>
              <a:gd name="T15" fmla="*/ 377 h 377"/>
              <a:gd name="T16" fmla="*/ 532 w 684"/>
              <a:gd name="T17" fmla="*/ 377 h 377"/>
              <a:gd name="T18" fmla="*/ 683 w 684"/>
              <a:gd name="T19" fmla="*/ 254 h 377"/>
              <a:gd name="T20" fmla="*/ 576 w 684"/>
              <a:gd name="T21" fmla="*/ 131 h 377"/>
              <a:gd name="T22" fmla="*/ 562 w 684"/>
              <a:gd name="T23" fmla="*/ 130 h 377"/>
              <a:gd name="T24" fmla="*/ 560 w 684"/>
              <a:gd name="T25" fmla="*/ 117 h 377"/>
              <a:gd name="T26" fmla="*/ 426 w 684"/>
              <a:gd name="T27" fmla="*/ 1 h 377"/>
              <a:gd name="T28" fmla="*/ 408 w 684"/>
              <a:gd name="T29" fmla="*/ 0 h 377"/>
              <a:gd name="T30" fmla="*/ 272 w 684"/>
              <a:gd name="T31" fmla="*/ 88 h 377"/>
              <a:gd name="T32" fmla="*/ 260 w 684"/>
              <a:gd name="T33" fmla="*/ 107 h 377"/>
              <a:gd name="T34" fmla="*/ 248 w 684"/>
              <a:gd name="T35" fmla="*/ 103 h 377"/>
              <a:gd name="T36" fmla="*/ 211 w 684"/>
              <a:gd name="T37" fmla="*/ 99 h 377"/>
              <a:gd name="T38" fmla="*/ 126 w 684"/>
              <a:gd name="T39" fmla="*/ 176 h 377"/>
              <a:gd name="T40" fmla="*/ 124 w 684"/>
              <a:gd name="T41" fmla="*/ 192 h 377"/>
              <a:gd name="T42" fmla="*/ 107 w 684"/>
              <a:gd name="T43" fmla="*/ 191 h 377"/>
              <a:gd name="T44" fmla="*/ 103 w 684"/>
              <a:gd name="T45" fmla="*/ 191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84" h="377">
                <a:moveTo>
                  <a:pt x="103" y="191"/>
                </a:moveTo>
                <a:cubicBezTo>
                  <a:pt x="73" y="191"/>
                  <a:pt x="5" y="199"/>
                  <a:pt x="1" y="274"/>
                </a:cubicBezTo>
                <a:cubicBezTo>
                  <a:pt x="0" y="303"/>
                  <a:pt x="7" y="325"/>
                  <a:pt x="23" y="342"/>
                </a:cubicBezTo>
                <a:cubicBezTo>
                  <a:pt x="53" y="374"/>
                  <a:pt x="106" y="377"/>
                  <a:pt x="128" y="377"/>
                </a:cubicBezTo>
                <a:cubicBezTo>
                  <a:pt x="128" y="377"/>
                  <a:pt x="128" y="377"/>
                  <a:pt x="128" y="377"/>
                </a:cubicBezTo>
                <a:cubicBezTo>
                  <a:pt x="135" y="377"/>
                  <a:pt x="139" y="377"/>
                  <a:pt x="139" y="377"/>
                </a:cubicBezTo>
                <a:cubicBezTo>
                  <a:pt x="141" y="377"/>
                  <a:pt x="141" y="377"/>
                  <a:pt x="141" y="377"/>
                </a:cubicBezTo>
                <a:cubicBezTo>
                  <a:pt x="525" y="377"/>
                  <a:pt x="525" y="377"/>
                  <a:pt x="525" y="377"/>
                </a:cubicBezTo>
                <a:cubicBezTo>
                  <a:pt x="526" y="377"/>
                  <a:pt x="528" y="377"/>
                  <a:pt x="532" y="377"/>
                </a:cubicBezTo>
                <a:cubicBezTo>
                  <a:pt x="567" y="377"/>
                  <a:pt x="683" y="368"/>
                  <a:pt x="683" y="254"/>
                </a:cubicBezTo>
                <a:cubicBezTo>
                  <a:pt x="683" y="248"/>
                  <a:pt x="684" y="136"/>
                  <a:pt x="576" y="131"/>
                </a:cubicBezTo>
                <a:cubicBezTo>
                  <a:pt x="562" y="130"/>
                  <a:pt x="562" y="130"/>
                  <a:pt x="562" y="130"/>
                </a:cubicBezTo>
                <a:cubicBezTo>
                  <a:pt x="560" y="117"/>
                  <a:pt x="560" y="117"/>
                  <a:pt x="560" y="117"/>
                </a:cubicBezTo>
                <a:cubicBezTo>
                  <a:pt x="559" y="113"/>
                  <a:pt x="534" y="8"/>
                  <a:pt x="426" y="1"/>
                </a:cubicBezTo>
                <a:cubicBezTo>
                  <a:pt x="420" y="0"/>
                  <a:pt x="414" y="0"/>
                  <a:pt x="408" y="0"/>
                </a:cubicBezTo>
                <a:cubicBezTo>
                  <a:pt x="327" y="0"/>
                  <a:pt x="304" y="37"/>
                  <a:pt x="272" y="88"/>
                </a:cubicBezTo>
                <a:cubicBezTo>
                  <a:pt x="260" y="107"/>
                  <a:pt x="260" y="107"/>
                  <a:pt x="260" y="107"/>
                </a:cubicBezTo>
                <a:cubicBezTo>
                  <a:pt x="248" y="103"/>
                  <a:pt x="248" y="103"/>
                  <a:pt x="248" y="103"/>
                </a:cubicBezTo>
                <a:cubicBezTo>
                  <a:pt x="247" y="103"/>
                  <a:pt x="232" y="99"/>
                  <a:pt x="211" y="99"/>
                </a:cubicBezTo>
                <a:cubicBezTo>
                  <a:pt x="161" y="99"/>
                  <a:pt x="132" y="125"/>
                  <a:pt x="126" y="176"/>
                </a:cubicBezTo>
                <a:cubicBezTo>
                  <a:pt x="124" y="192"/>
                  <a:pt x="124" y="192"/>
                  <a:pt x="124" y="192"/>
                </a:cubicBezTo>
                <a:cubicBezTo>
                  <a:pt x="107" y="191"/>
                  <a:pt x="107" y="191"/>
                  <a:pt x="107" y="191"/>
                </a:cubicBezTo>
                <a:cubicBezTo>
                  <a:pt x="107" y="191"/>
                  <a:pt x="105" y="191"/>
                  <a:pt x="103" y="191"/>
                </a:cubicBezTo>
                <a:close/>
              </a:path>
            </a:pathLst>
          </a:custGeom>
          <a:solidFill>
            <a:schemeClr val="accent2">
              <a:lumMod val="20000"/>
              <a:lumOff val="80000"/>
            </a:schemeClr>
          </a:solidFill>
          <a:ln w="28575">
            <a:noFill/>
            <a:round/>
            <a:headEnd/>
            <a:tailEnd/>
          </a:ln>
        </p:spPr>
        <p:txBody>
          <a:bodyPr vert="horz" wrap="square" lIns="91440" tIns="45720" rIns="91440" bIns="45720" numCol="1" anchor="b" anchorCtr="0" compatLnSpc="1">
            <a:prstTxWarp prst="textNoShape">
              <a:avLst/>
            </a:prstTxWarp>
          </a:bodyPr>
          <a:lstStyle/>
          <a:p>
            <a:pPr algn="ctr"/>
            <a:r>
              <a:rPr lang="en-US" sz="1100" b="1" dirty="0">
                <a:solidFill>
                  <a:schemeClr val="bg2"/>
                </a:solidFill>
              </a:rPr>
              <a:t>M</a:t>
            </a:r>
            <a:r>
              <a:rPr lang="en-US" sz="1100" b="1" dirty="0"/>
              <a:t>VISION Cloud</a:t>
            </a:r>
          </a:p>
          <a:p>
            <a:pPr algn="ctr"/>
            <a:endParaRPr lang="en-US" sz="1100" dirty="0"/>
          </a:p>
        </p:txBody>
      </p:sp>
      <p:sp>
        <p:nvSpPr>
          <p:cNvPr id="113" name="Line 8">
            <a:extLst>
              <a:ext uri="{FF2B5EF4-FFF2-40B4-BE49-F238E27FC236}">
                <a16:creationId xmlns:a16="http://schemas.microsoft.com/office/drawing/2014/main" xmlns="" id="{32DD5C97-0288-1D4D-847A-3AC0713AC297}"/>
              </a:ext>
            </a:extLst>
          </p:cNvPr>
          <p:cNvSpPr>
            <a:spLocks noChangeShapeType="1"/>
          </p:cNvSpPr>
          <p:nvPr/>
        </p:nvSpPr>
        <p:spPr bwMode="gray">
          <a:xfrm rot="5400000" flipV="1">
            <a:off x="5405289" y="1020080"/>
            <a:ext cx="999776" cy="904191"/>
          </a:xfrm>
          <a:prstGeom prst="line">
            <a:avLst/>
          </a:prstGeom>
          <a:noFill/>
          <a:ln w="22225" cap="flat">
            <a:solidFill>
              <a:schemeClr val="accent1"/>
            </a:solidFill>
            <a:prstDash val="sysDash"/>
            <a:miter/>
            <a:headEnd type="oval" w="med" len="med"/>
            <a:tailEnd type="oval" w="med" len="med"/>
          </a:ln>
        </p:spPr>
        <p:txBody>
          <a:bodyPr wrap="none" lIns="0" tIns="0" rIns="0" bIns="0">
            <a:noAutofit/>
          </a:bodyPr>
          <a:lstStyle/>
          <a:p>
            <a:endParaRPr lang="en-US" sz="1350" kern="0" dirty="0">
              <a:solidFill>
                <a:srgbClr val="000000"/>
              </a:solidFill>
              <a:latin typeface="Calibri"/>
            </a:endParaRPr>
          </a:p>
        </p:txBody>
      </p:sp>
      <p:sp>
        <p:nvSpPr>
          <p:cNvPr id="45" name="Freeform: Shape 1">
            <a:extLst>
              <a:ext uri="{FF2B5EF4-FFF2-40B4-BE49-F238E27FC236}">
                <a16:creationId xmlns:a16="http://schemas.microsoft.com/office/drawing/2014/main" xmlns="" id="{D5F38A51-8AB0-6148-B4F8-8AB25422DD60}"/>
              </a:ext>
            </a:extLst>
          </p:cNvPr>
          <p:cNvSpPr/>
          <p:nvPr/>
        </p:nvSpPr>
        <p:spPr>
          <a:xfrm>
            <a:off x="2663034" y="975346"/>
            <a:ext cx="1027887" cy="755446"/>
          </a:xfrm>
          <a:custGeom>
            <a:avLst/>
            <a:gdLst/>
            <a:ahLst/>
            <a:cxnLst>
              <a:cxn ang="3cd4">
                <a:pos x="hc" y="t"/>
              </a:cxn>
              <a:cxn ang="cd2">
                <a:pos x="l" y="vc"/>
              </a:cxn>
              <a:cxn ang="cd4">
                <a:pos x="hc" y="b"/>
              </a:cxn>
              <a:cxn ang="0">
                <a:pos x="r" y="vc"/>
              </a:cxn>
            </a:cxnLst>
            <a:rect l="l" t="t" r="r" b="b"/>
            <a:pathLst>
              <a:path w="9738" h="2482" fill="none">
                <a:moveTo>
                  <a:pt x="0" y="2482"/>
                </a:moveTo>
                <a:lnTo>
                  <a:pt x="0" y="0"/>
                </a:lnTo>
                <a:lnTo>
                  <a:pt x="9738" y="0"/>
                </a:lnTo>
              </a:path>
            </a:pathLst>
          </a:custGeom>
          <a:noFill/>
          <a:ln w="22225" cap="flat">
            <a:solidFill>
              <a:schemeClr val="accent1"/>
            </a:solidFill>
            <a:prstDash val="sysDash"/>
            <a:miter/>
            <a:headEnd type="oval" w="med" len="med"/>
            <a:tailEnd type="oval" w="med" len="med"/>
          </a:ln>
        </p:spPr>
        <p:txBody>
          <a:bodyPr vert="horz" wrap="none" lIns="9990" tIns="9990" rIns="9990" bIns="9990" anchor="ctr" anchorCtr="1" compatLnSpc="0"/>
          <a:lstStyle/>
          <a:p>
            <a:pPr hangingPunct="0"/>
            <a:endParaRPr lang="en-US" sz="1350" dirty="0">
              <a:solidFill>
                <a:srgbClr val="000000"/>
              </a:solidFill>
              <a:latin typeface="Arial" pitchFamily="18"/>
              <a:ea typeface="Arial Unicode MS" pitchFamily="2"/>
              <a:cs typeface="Arial Unicode MS" pitchFamily="2"/>
            </a:endParaRPr>
          </a:p>
        </p:txBody>
      </p:sp>
      <p:cxnSp>
        <p:nvCxnSpPr>
          <p:cNvPr id="46" name="Straight Connector 45">
            <a:extLst>
              <a:ext uri="{FF2B5EF4-FFF2-40B4-BE49-F238E27FC236}">
                <a16:creationId xmlns:a16="http://schemas.microsoft.com/office/drawing/2014/main" xmlns="" id="{8E5C9121-B5C1-524E-A213-85E0C2B5F561}"/>
              </a:ext>
            </a:extLst>
          </p:cNvPr>
          <p:cNvCxnSpPr>
            <a:cxnSpLocks/>
          </p:cNvCxnSpPr>
          <p:nvPr/>
        </p:nvCxnSpPr>
        <p:spPr>
          <a:xfrm>
            <a:off x="4329833" y="1259023"/>
            <a:ext cx="0" cy="711812"/>
          </a:xfrm>
          <a:prstGeom prst="line">
            <a:avLst/>
          </a:prstGeom>
          <a:noFill/>
          <a:ln w="22225" cap="flat">
            <a:solidFill>
              <a:schemeClr val="accent1"/>
            </a:solidFill>
            <a:prstDash val="sysDash"/>
            <a:miter/>
            <a:headEnd type="oval" w="med" len="med"/>
            <a:tailEnd type="oval" w="med" len="med"/>
          </a:ln>
        </p:spPr>
      </p:cxnSp>
      <p:grpSp>
        <p:nvGrpSpPr>
          <p:cNvPr id="149" name="Group 148">
            <a:extLst>
              <a:ext uri="{FF2B5EF4-FFF2-40B4-BE49-F238E27FC236}">
                <a16:creationId xmlns:a16="http://schemas.microsoft.com/office/drawing/2014/main" xmlns="" id="{BC6C8648-72DF-C240-8DC2-1AB1FE4AD1E1}"/>
              </a:ext>
            </a:extLst>
          </p:cNvPr>
          <p:cNvGrpSpPr/>
          <p:nvPr/>
        </p:nvGrpSpPr>
        <p:grpSpPr>
          <a:xfrm>
            <a:off x="5699317" y="1787989"/>
            <a:ext cx="1845838" cy="1302465"/>
            <a:chOff x="5731535" y="1787989"/>
            <a:chExt cx="1845838" cy="1302465"/>
          </a:xfrm>
        </p:grpSpPr>
        <p:sp>
          <p:nvSpPr>
            <p:cNvPr id="153" name="Rectangle 152">
              <a:extLst>
                <a:ext uri="{FF2B5EF4-FFF2-40B4-BE49-F238E27FC236}">
                  <a16:creationId xmlns:a16="http://schemas.microsoft.com/office/drawing/2014/main" xmlns="" id="{76196B24-D56D-3B4C-9E63-3C1B3EA27C6D}"/>
                </a:ext>
              </a:extLst>
            </p:cNvPr>
            <p:cNvSpPr/>
            <p:nvPr/>
          </p:nvSpPr>
          <p:spPr>
            <a:xfrm>
              <a:off x="6678182" y="2813455"/>
              <a:ext cx="784317" cy="276999"/>
            </a:xfrm>
            <a:prstGeom prst="rect">
              <a:avLst/>
            </a:prstGeom>
          </p:spPr>
          <p:txBody>
            <a:bodyPr wrap="none">
              <a:spAutoFit/>
            </a:bodyPr>
            <a:lstStyle/>
            <a:p>
              <a:r>
                <a:rPr lang="en-US" sz="1200" b="1" dirty="0"/>
                <a:t>Shadow</a:t>
              </a:r>
              <a:endParaRPr lang="en-US" sz="1200" dirty="0"/>
            </a:p>
          </p:txBody>
        </p:sp>
        <p:sp>
          <p:nvSpPr>
            <p:cNvPr id="154" name="Freeform 163">
              <a:extLst>
                <a:ext uri="{FF2B5EF4-FFF2-40B4-BE49-F238E27FC236}">
                  <a16:creationId xmlns:a16="http://schemas.microsoft.com/office/drawing/2014/main" xmlns="" id="{C3C9C728-8178-5E4E-ADAA-53D8FFE09698}"/>
                </a:ext>
              </a:extLst>
            </p:cNvPr>
            <p:cNvSpPr>
              <a:spLocks noChangeAspect="1"/>
            </p:cNvSpPr>
            <p:nvPr/>
          </p:nvSpPr>
          <p:spPr bwMode="auto">
            <a:xfrm>
              <a:off x="5731535" y="1787989"/>
              <a:ext cx="1845838" cy="1025466"/>
            </a:xfrm>
            <a:custGeom>
              <a:avLst/>
              <a:gdLst>
                <a:gd name="T0" fmla="*/ 103 w 684"/>
                <a:gd name="T1" fmla="*/ 191 h 377"/>
                <a:gd name="T2" fmla="*/ 1 w 684"/>
                <a:gd name="T3" fmla="*/ 274 h 377"/>
                <a:gd name="T4" fmla="*/ 23 w 684"/>
                <a:gd name="T5" fmla="*/ 342 h 377"/>
                <a:gd name="T6" fmla="*/ 128 w 684"/>
                <a:gd name="T7" fmla="*/ 377 h 377"/>
                <a:gd name="T8" fmla="*/ 128 w 684"/>
                <a:gd name="T9" fmla="*/ 377 h 377"/>
                <a:gd name="T10" fmla="*/ 139 w 684"/>
                <a:gd name="T11" fmla="*/ 377 h 377"/>
                <a:gd name="T12" fmla="*/ 141 w 684"/>
                <a:gd name="T13" fmla="*/ 377 h 377"/>
                <a:gd name="T14" fmla="*/ 525 w 684"/>
                <a:gd name="T15" fmla="*/ 377 h 377"/>
                <a:gd name="T16" fmla="*/ 532 w 684"/>
                <a:gd name="T17" fmla="*/ 377 h 377"/>
                <a:gd name="T18" fmla="*/ 683 w 684"/>
                <a:gd name="T19" fmla="*/ 254 h 377"/>
                <a:gd name="T20" fmla="*/ 576 w 684"/>
                <a:gd name="T21" fmla="*/ 131 h 377"/>
                <a:gd name="T22" fmla="*/ 562 w 684"/>
                <a:gd name="T23" fmla="*/ 130 h 377"/>
                <a:gd name="T24" fmla="*/ 560 w 684"/>
                <a:gd name="T25" fmla="*/ 117 h 377"/>
                <a:gd name="T26" fmla="*/ 426 w 684"/>
                <a:gd name="T27" fmla="*/ 1 h 377"/>
                <a:gd name="T28" fmla="*/ 408 w 684"/>
                <a:gd name="T29" fmla="*/ 0 h 377"/>
                <a:gd name="T30" fmla="*/ 272 w 684"/>
                <a:gd name="T31" fmla="*/ 88 h 377"/>
                <a:gd name="T32" fmla="*/ 260 w 684"/>
                <a:gd name="T33" fmla="*/ 107 h 377"/>
                <a:gd name="T34" fmla="*/ 248 w 684"/>
                <a:gd name="T35" fmla="*/ 103 h 377"/>
                <a:gd name="T36" fmla="*/ 211 w 684"/>
                <a:gd name="T37" fmla="*/ 99 h 377"/>
                <a:gd name="T38" fmla="*/ 126 w 684"/>
                <a:gd name="T39" fmla="*/ 176 h 377"/>
                <a:gd name="T40" fmla="*/ 124 w 684"/>
                <a:gd name="T41" fmla="*/ 192 h 377"/>
                <a:gd name="T42" fmla="*/ 107 w 684"/>
                <a:gd name="T43" fmla="*/ 191 h 377"/>
                <a:gd name="T44" fmla="*/ 103 w 684"/>
                <a:gd name="T45" fmla="*/ 191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84" h="377">
                  <a:moveTo>
                    <a:pt x="103" y="191"/>
                  </a:moveTo>
                  <a:cubicBezTo>
                    <a:pt x="73" y="191"/>
                    <a:pt x="5" y="199"/>
                    <a:pt x="1" y="274"/>
                  </a:cubicBezTo>
                  <a:cubicBezTo>
                    <a:pt x="0" y="303"/>
                    <a:pt x="7" y="325"/>
                    <a:pt x="23" y="342"/>
                  </a:cubicBezTo>
                  <a:cubicBezTo>
                    <a:pt x="53" y="374"/>
                    <a:pt x="106" y="377"/>
                    <a:pt x="128" y="377"/>
                  </a:cubicBezTo>
                  <a:cubicBezTo>
                    <a:pt x="128" y="377"/>
                    <a:pt x="128" y="377"/>
                    <a:pt x="128" y="377"/>
                  </a:cubicBezTo>
                  <a:cubicBezTo>
                    <a:pt x="135" y="377"/>
                    <a:pt x="139" y="377"/>
                    <a:pt x="139" y="377"/>
                  </a:cubicBezTo>
                  <a:cubicBezTo>
                    <a:pt x="141" y="377"/>
                    <a:pt x="141" y="377"/>
                    <a:pt x="141" y="377"/>
                  </a:cubicBezTo>
                  <a:cubicBezTo>
                    <a:pt x="525" y="377"/>
                    <a:pt x="525" y="377"/>
                    <a:pt x="525" y="377"/>
                  </a:cubicBezTo>
                  <a:cubicBezTo>
                    <a:pt x="526" y="377"/>
                    <a:pt x="528" y="377"/>
                    <a:pt x="532" y="377"/>
                  </a:cubicBezTo>
                  <a:cubicBezTo>
                    <a:pt x="567" y="377"/>
                    <a:pt x="683" y="368"/>
                    <a:pt x="683" y="254"/>
                  </a:cubicBezTo>
                  <a:cubicBezTo>
                    <a:pt x="683" y="248"/>
                    <a:pt x="684" y="136"/>
                    <a:pt x="576" y="131"/>
                  </a:cubicBezTo>
                  <a:cubicBezTo>
                    <a:pt x="562" y="130"/>
                    <a:pt x="562" y="130"/>
                    <a:pt x="562" y="130"/>
                  </a:cubicBezTo>
                  <a:cubicBezTo>
                    <a:pt x="560" y="117"/>
                    <a:pt x="560" y="117"/>
                    <a:pt x="560" y="117"/>
                  </a:cubicBezTo>
                  <a:cubicBezTo>
                    <a:pt x="559" y="113"/>
                    <a:pt x="534" y="8"/>
                    <a:pt x="426" y="1"/>
                  </a:cubicBezTo>
                  <a:cubicBezTo>
                    <a:pt x="420" y="0"/>
                    <a:pt x="414" y="0"/>
                    <a:pt x="408" y="0"/>
                  </a:cubicBezTo>
                  <a:cubicBezTo>
                    <a:pt x="327" y="0"/>
                    <a:pt x="304" y="37"/>
                    <a:pt x="272" y="88"/>
                  </a:cubicBezTo>
                  <a:cubicBezTo>
                    <a:pt x="260" y="107"/>
                    <a:pt x="260" y="107"/>
                    <a:pt x="260" y="107"/>
                  </a:cubicBezTo>
                  <a:cubicBezTo>
                    <a:pt x="248" y="103"/>
                    <a:pt x="248" y="103"/>
                    <a:pt x="248" y="103"/>
                  </a:cubicBezTo>
                  <a:cubicBezTo>
                    <a:pt x="247" y="103"/>
                    <a:pt x="232" y="99"/>
                    <a:pt x="211" y="99"/>
                  </a:cubicBezTo>
                  <a:cubicBezTo>
                    <a:pt x="161" y="99"/>
                    <a:pt x="132" y="125"/>
                    <a:pt x="126" y="176"/>
                  </a:cubicBezTo>
                  <a:cubicBezTo>
                    <a:pt x="124" y="192"/>
                    <a:pt x="124" y="192"/>
                    <a:pt x="124" y="192"/>
                  </a:cubicBezTo>
                  <a:cubicBezTo>
                    <a:pt x="107" y="191"/>
                    <a:pt x="107" y="191"/>
                    <a:pt x="107" y="191"/>
                  </a:cubicBezTo>
                  <a:cubicBezTo>
                    <a:pt x="107" y="191"/>
                    <a:pt x="105" y="191"/>
                    <a:pt x="103" y="191"/>
                  </a:cubicBezTo>
                  <a:close/>
                </a:path>
              </a:pathLst>
            </a:custGeom>
            <a:solidFill>
              <a:schemeClr val="accent2">
                <a:lumMod val="20000"/>
                <a:lumOff val="80000"/>
              </a:schemeClr>
            </a:solidFill>
            <a:ln w="28575">
              <a:noFill/>
              <a:round/>
              <a:headEnd/>
              <a:tailEnd/>
            </a:ln>
          </p:spPr>
          <p:txBody>
            <a:bodyPr vert="horz" wrap="square" lIns="91440" tIns="45720" rIns="91440" bIns="45720" numCol="1" anchor="b" anchorCtr="0" compatLnSpc="1">
              <a:prstTxWarp prst="textNoShape">
                <a:avLst/>
              </a:prstTxWarp>
            </a:bodyPr>
            <a:lstStyle/>
            <a:p>
              <a:pPr algn="ctr"/>
              <a:endParaRPr lang="en-US" sz="1600" dirty="0"/>
            </a:p>
          </p:txBody>
        </p:sp>
        <p:pic>
          <p:nvPicPr>
            <p:cNvPr id="155" name="Picture 154">
              <a:extLst>
                <a:ext uri="{FF2B5EF4-FFF2-40B4-BE49-F238E27FC236}">
                  <a16:creationId xmlns:a16="http://schemas.microsoft.com/office/drawing/2014/main" xmlns="" id="{22FE6A34-7214-5842-9190-D65B2C8EB3A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535607" y="1979703"/>
              <a:ext cx="274584" cy="331218"/>
            </a:xfrm>
            <a:prstGeom prst="rect">
              <a:avLst/>
            </a:prstGeom>
          </p:spPr>
        </p:pic>
        <p:pic>
          <p:nvPicPr>
            <p:cNvPr id="156" name="Picture 155">
              <a:extLst>
                <a:ext uri="{FF2B5EF4-FFF2-40B4-BE49-F238E27FC236}">
                  <a16:creationId xmlns:a16="http://schemas.microsoft.com/office/drawing/2014/main" xmlns="" id="{133EA1E3-E624-F840-90CA-0822F5AF67E6}"/>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138730" y="2390379"/>
              <a:ext cx="361312" cy="275153"/>
            </a:xfrm>
            <a:prstGeom prst="rect">
              <a:avLst/>
            </a:prstGeom>
          </p:spPr>
        </p:pic>
        <p:pic>
          <p:nvPicPr>
            <p:cNvPr id="157" name="Picture 156">
              <a:extLst>
                <a:ext uri="{FF2B5EF4-FFF2-40B4-BE49-F238E27FC236}">
                  <a16:creationId xmlns:a16="http://schemas.microsoft.com/office/drawing/2014/main" xmlns="" id="{79AADFF2-1D06-084F-9448-26537ADC9109}"/>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834174" y="2331886"/>
              <a:ext cx="356668" cy="356668"/>
            </a:xfrm>
            <a:prstGeom prst="rect">
              <a:avLst/>
            </a:prstGeom>
          </p:spPr>
        </p:pic>
      </p:grpSp>
      <p:grpSp>
        <p:nvGrpSpPr>
          <p:cNvPr id="159" name="Group 158">
            <a:extLst>
              <a:ext uri="{FF2B5EF4-FFF2-40B4-BE49-F238E27FC236}">
                <a16:creationId xmlns:a16="http://schemas.microsoft.com/office/drawing/2014/main" xmlns="" id="{52F01981-E247-E149-9DEE-DC851340A989}"/>
              </a:ext>
            </a:extLst>
          </p:cNvPr>
          <p:cNvGrpSpPr/>
          <p:nvPr/>
        </p:nvGrpSpPr>
        <p:grpSpPr>
          <a:xfrm>
            <a:off x="1679476" y="1813573"/>
            <a:ext cx="1762152" cy="1284609"/>
            <a:chOff x="1679476" y="1813573"/>
            <a:chExt cx="1762152" cy="1284609"/>
          </a:xfrm>
        </p:grpSpPr>
        <p:grpSp>
          <p:nvGrpSpPr>
            <p:cNvPr id="163" name="Group 162">
              <a:extLst>
                <a:ext uri="{FF2B5EF4-FFF2-40B4-BE49-F238E27FC236}">
                  <a16:creationId xmlns:a16="http://schemas.microsoft.com/office/drawing/2014/main" xmlns="" id="{1C147741-09AB-7A4B-AED9-FF0A035FBB3D}"/>
                </a:ext>
              </a:extLst>
            </p:cNvPr>
            <p:cNvGrpSpPr/>
            <p:nvPr/>
          </p:nvGrpSpPr>
          <p:grpSpPr>
            <a:xfrm>
              <a:off x="1679476" y="1813573"/>
              <a:ext cx="1762152" cy="1284609"/>
              <a:chOff x="1679476" y="1813573"/>
              <a:chExt cx="1762152" cy="1284609"/>
            </a:xfrm>
          </p:grpSpPr>
          <p:sp>
            <p:nvSpPr>
              <p:cNvPr id="170" name="Rectangle 169">
                <a:extLst>
                  <a:ext uri="{FF2B5EF4-FFF2-40B4-BE49-F238E27FC236}">
                    <a16:creationId xmlns:a16="http://schemas.microsoft.com/office/drawing/2014/main" xmlns="" id="{76F908BB-628C-4143-BA37-2E25546E978A}"/>
                  </a:ext>
                </a:extLst>
              </p:cNvPr>
              <p:cNvSpPr/>
              <p:nvPr/>
            </p:nvSpPr>
            <p:spPr>
              <a:xfrm>
                <a:off x="2644667" y="2821183"/>
                <a:ext cx="540533" cy="276999"/>
              </a:xfrm>
              <a:prstGeom prst="rect">
                <a:avLst/>
              </a:prstGeom>
            </p:spPr>
            <p:txBody>
              <a:bodyPr wrap="none">
                <a:spAutoFit/>
              </a:bodyPr>
              <a:lstStyle/>
              <a:p>
                <a:r>
                  <a:rPr lang="en-US" sz="1200" b="1" dirty="0"/>
                  <a:t>SaaS</a:t>
                </a:r>
                <a:endParaRPr lang="en-US" sz="1200" dirty="0"/>
              </a:p>
            </p:txBody>
          </p:sp>
          <p:sp>
            <p:nvSpPr>
              <p:cNvPr id="171" name="Freeform 163">
                <a:extLst>
                  <a:ext uri="{FF2B5EF4-FFF2-40B4-BE49-F238E27FC236}">
                    <a16:creationId xmlns:a16="http://schemas.microsoft.com/office/drawing/2014/main" xmlns="" id="{FB0AEB40-17CB-7248-8F91-4FC82F35CFE6}"/>
                  </a:ext>
                </a:extLst>
              </p:cNvPr>
              <p:cNvSpPr>
                <a:spLocks noChangeAspect="1"/>
              </p:cNvSpPr>
              <p:nvPr/>
            </p:nvSpPr>
            <p:spPr bwMode="auto">
              <a:xfrm>
                <a:off x="1679476" y="1813573"/>
                <a:ext cx="1762152" cy="978974"/>
              </a:xfrm>
              <a:custGeom>
                <a:avLst/>
                <a:gdLst>
                  <a:gd name="T0" fmla="*/ 103 w 684"/>
                  <a:gd name="T1" fmla="*/ 191 h 377"/>
                  <a:gd name="T2" fmla="*/ 1 w 684"/>
                  <a:gd name="T3" fmla="*/ 274 h 377"/>
                  <a:gd name="T4" fmla="*/ 23 w 684"/>
                  <a:gd name="T5" fmla="*/ 342 h 377"/>
                  <a:gd name="T6" fmla="*/ 128 w 684"/>
                  <a:gd name="T7" fmla="*/ 377 h 377"/>
                  <a:gd name="T8" fmla="*/ 128 w 684"/>
                  <a:gd name="T9" fmla="*/ 377 h 377"/>
                  <a:gd name="T10" fmla="*/ 139 w 684"/>
                  <a:gd name="T11" fmla="*/ 377 h 377"/>
                  <a:gd name="T12" fmla="*/ 141 w 684"/>
                  <a:gd name="T13" fmla="*/ 377 h 377"/>
                  <a:gd name="T14" fmla="*/ 525 w 684"/>
                  <a:gd name="T15" fmla="*/ 377 h 377"/>
                  <a:gd name="T16" fmla="*/ 532 w 684"/>
                  <a:gd name="T17" fmla="*/ 377 h 377"/>
                  <a:gd name="T18" fmla="*/ 683 w 684"/>
                  <a:gd name="T19" fmla="*/ 254 h 377"/>
                  <a:gd name="T20" fmla="*/ 576 w 684"/>
                  <a:gd name="T21" fmla="*/ 131 h 377"/>
                  <a:gd name="T22" fmla="*/ 562 w 684"/>
                  <a:gd name="T23" fmla="*/ 130 h 377"/>
                  <a:gd name="T24" fmla="*/ 560 w 684"/>
                  <a:gd name="T25" fmla="*/ 117 h 377"/>
                  <a:gd name="T26" fmla="*/ 426 w 684"/>
                  <a:gd name="T27" fmla="*/ 1 h 377"/>
                  <a:gd name="T28" fmla="*/ 408 w 684"/>
                  <a:gd name="T29" fmla="*/ 0 h 377"/>
                  <a:gd name="T30" fmla="*/ 272 w 684"/>
                  <a:gd name="T31" fmla="*/ 88 h 377"/>
                  <a:gd name="T32" fmla="*/ 260 w 684"/>
                  <a:gd name="T33" fmla="*/ 107 h 377"/>
                  <a:gd name="T34" fmla="*/ 248 w 684"/>
                  <a:gd name="T35" fmla="*/ 103 h 377"/>
                  <a:gd name="T36" fmla="*/ 211 w 684"/>
                  <a:gd name="T37" fmla="*/ 99 h 377"/>
                  <a:gd name="T38" fmla="*/ 126 w 684"/>
                  <a:gd name="T39" fmla="*/ 176 h 377"/>
                  <a:gd name="T40" fmla="*/ 124 w 684"/>
                  <a:gd name="T41" fmla="*/ 192 h 377"/>
                  <a:gd name="T42" fmla="*/ 107 w 684"/>
                  <a:gd name="T43" fmla="*/ 191 h 377"/>
                  <a:gd name="T44" fmla="*/ 103 w 684"/>
                  <a:gd name="T45" fmla="*/ 191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84" h="377">
                    <a:moveTo>
                      <a:pt x="103" y="191"/>
                    </a:moveTo>
                    <a:cubicBezTo>
                      <a:pt x="73" y="191"/>
                      <a:pt x="5" y="199"/>
                      <a:pt x="1" y="274"/>
                    </a:cubicBezTo>
                    <a:cubicBezTo>
                      <a:pt x="0" y="303"/>
                      <a:pt x="7" y="325"/>
                      <a:pt x="23" y="342"/>
                    </a:cubicBezTo>
                    <a:cubicBezTo>
                      <a:pt x="53" y="374"/>
                      <a:pt x="106" y="377"/>
                      <a:pt x="128" y="377"/>
                    </a:cubicBezTo>
                    <a:cubicBezTo>
                      <a:pt x="128" y="377"/>
                      <a:pt x="128" y="377"/>
                      <a:pt x="128" y="377"/>
                    </a:cubicBezTo>
                    <a:cubicBezTo>
                      <a:pt x="135" y="377"/>
                      <a:pt x="139" y="377"/>
                      <a:pt x="139" y="377"/>
                    </a:cubicBezTo>
                    <a:cubicBezTo>
                      <a:pt x="141" y="377"/>
                      <a:pt x="141" y="377"/>
                      <a:pt x="141" y="377"/>
                    </a:cubicBezTo>
                    <a:cubicBezTo>
                      <a:pt x="525" y="377"/>
                      <a:pt x="525" y="377"/>
                      <a:pt x="525" y="377"/>
                    </a:cubicBezTo>
                    <a:cubicBezTo>
                      <a:pt x="526" y="377"/>
                      <a:pt x="528" y="377"/>
                      <a:pt x="532" y="377"/>
                    </a:cubicBezTo>
                    <a:cubicBezTo>
                      <a:pt x="567" y="377"/>
                      <a:pt x="683" y="368"/>
                      <a:pt x="683" y="254"/>
                    </a:cubicBezTo>
                    <a:cubicBezTo>
                      <a:pt x="683" y="248"/>
                      <a:pt x="684" y="136"/>
                      <a:pt x="576" y="131"/>
                    </a:cubicBezTo>
                    <a:cubicBezTo>
                      <a:pt x="562" y="130"/>
                      <a:pt x="562" y="130"/>
                      <a:pt x="562" y="130"/>
                    </a:cubicBezTo>
                    <a:cubicBezTo>
                      <a:pt x="560" y="117"/>
                      <a:pt x="560" y="117"/>
                      <a:pt x="560" y="117"/>
                    </a:cubicBezTo>
                    <a:cubicBezTo>
                      <a:pt x="559" y="113"/>
                      <a:pt x="534" y="8"/>
                      <a:pt x="426" y="1"/>
                    </a:cubicBezTo>
                    <a:cubicBezTo>
                      <a:pt x="420" y="0"/>
                      <a:pt x="414" y="0"/>
                      <a:pt x="408" y="0"/>
                    </a:cubicBezTo>
                    <a:cubicBezTo>
                      <a:pt x="327" y="0"/>
                      <a:pt x="304" y="37"/>
                      <a:pt x="272" y="88"/>
                    </a:cubicBezTo>
                    <a:cubicBezTo>
                      <a:pt x="260" y="107"/>
                      <a:pt x="260" y="107"/>
                      <a:pt x="260" y="107"/>
                    </a:cubicBezTo>
                    <a:cubicBezTo>
                      <a:pt x="248" y="103"/>
                      <a:pt x="248" y="103"/>
                      <a:pt x="248" y="103"/>
                    </a:cubicBezTo>
                    <a:cubicBezTo>
                      <a:pt x="247" y="103"/>
                      <a:pt x="232" y="99"/>
                      <a:pt x="211" y="99"/>
                    </a:cubicBezTo>
                    <a:cubicBezTo>
                      <a:pt x="161" y="99"/>
                      <a:pt x="132" y="125"/>
                      <a:pt x="126" y="176"/>
                    </a:cubicBezTo>
                    <a:cubicBezTo>
                      <a:pt x="124" y="192"/>
                      <a:pt x="124" y="192"/>
                      <a:pt x="124" y="192"/>
                    </a:cubicBezTo>
                    <a:cubicBezTo>
                      <a:pt x="107" y="191"/>
                      <a:pt x="107" y="191"/>
                      <a:pt x="107" y="191"/>
                    </a:cubicBezTo>
                    <a:cubicBezTo>
                      <a:pt x="107" y="191"/>
                      <a:pt x="105" y="191"/>
                      <a:pt x="103" y="191"/>
                    </a:cubicBezTo>
                    <a:close/>
                  </a:path>
                </a:pathLst>
              </a:custGeom>
              <a:solidFill>
                <a:schemeClr val="accent2">
                  <a:lumMod val="20000"/>
                  <a:lumOff val="80000"/>
                </a:schemeClr>
              </a:solidFill>
              <a:ln w="50800">
                <a:solidFill>
                  <a:schemeClr val="accent2">
                    <a:lumMod val="20000"/>
                    <a:lumOff val="80000"/>
                  </a:schemeClr>
                </a:solidFill>
                <a:miter lim="800000"/>
                <a:headEnd/>
                <a:tailEnd/>
              </a:ln>
            </p:spPr>
            <p:txBody>
              <a:bodyPr vert="horz" wrap="square" lIns="91440" tIns="45720" rIns="91440" bIns="45720" numCol="1" anchor="b" anchorCtr="0" compatLnSpc="1">
                <a:prstTxWarp prst="textNoShape">
                  <a:avLst/>
                </a:prstTxWarp>
              </a:bodyPr>
              <a:lstStyle/>
              <a:p>
                <a:pPr algn="ctr"/>
                <a:endParaRPr lang="en-US" sz="1600" dirty="0"/>
              </a:p>
            </p:txBody>
          </p:sp>
        </p:grpSp>
        <p:grpSp>
          <p:nvGrpSpPr>
            <p:cNvPr id="164" name="Group 163">
              <a:extLst>
                <a:ext uri="{FF2B5EF4-FFF2-40B4-BE49-F238E27FC236}">
                  <a16:creationId xmlns:a16="http://schemas.microsoft.com/office/drawing/2014/main" xmlns="" id="{89BAC49D-0E37-2146-B780-B2E2C0C661F3}"/>
                </a:ext>
              </a:extLst>
            </p:cNvPr>
            <p:cNvGrpSpPr/>
            <p:nvPr/>
          </p:nvGrpSpPr>
          <p:grpSpPr>
            <a:xfrm>
              <a:off x="1864875" y="1915936"/>
              <a:ext cx="1437675" cy="887434"/>
              <a:chOff x="1864875" y="1915936"/>
              <a:chExt cx="1437675" cy="887434"/>
            </a:xfrm>
          </p:grpSpPr>
          <p:pic>
            <p:nvPicPr>
              <p:cNvPr id="165" name="Picture 164">
                <a:extLst>
                  <a:ext uri="{FF2B5EF4-FFF2-40B4-BE49-F238E27FC236}">
                    <a16:creationId xmlns:a16="http://schemas.microsoft.com/office/drawing/2014/main" xmlns="" id="{80017AE4-C72F-3842-A01D-FB5BA5C704AC}"/>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511198" y="1915936"/>
                <a:ext cx="419224" cy="293310"/>
              </a:xfrm>
              <a:prstGeom prst="rect">
                <a:avLst/>
              </a:prstGeom>
            </p:spPr>
          </p:pic>
          <p:pic>
            <p:nvPicPr>
              <p:cNvPr id="166" name="Picture 165">
                <a:extLst>
                  <a:ext uri="{FF2B5EF4-FFF2-40B4-BE49-F238E27FC236}">
                    <a16:creationId xmlns:a16="http://schemas.microsoft.com/office/drawing/2014/main" xmlns="" id="{50C16FBB-6F06-4C4D-9951-E2BC08FD18A9}"/>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2249425" y="2231818"/>
                <a:ext cx="338766" cy="186586"/>
              </a:xfrm>
              <a:prstGeom prst="rect">
                <a:avLst/>
              </a:prstGeom>
            </p:spPr>
          </p:pic>
          <p:pic>
            <p:nvPicPr>
              <p:cNvPr id="167" name="Picture 166">
                <a:extLst>
                  <a:ext uri="{FF2B5EF4-FFF2-40B4-BE49-F238E27FC236}">
                    <a16:creationId xmlns:a16="http://schemas.microsoft.com/office/drawing/2014/main" xmlns="" id="{72E98ADD-734B-7C45-810C-B45D0CBBADF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64875" y="2521791"/>
                <a:ext cx="524030" cy="128859"/>
              </a:xfrm>
              <a:prstGeom prst="rect">
                <a:avLst/>
              </a:prstGeom>
            </p:spPr>
          </p:pic>
          <p:pic>
            <p:nvPicPr>
              <p:cNvPr id="168" name="Picture 167">
                <a:extLst>
                  <a:ext uri="{FF2B5EF4-FFF2-40B4-BE49-F238E27FC236}">
                    <a16:creationId xmlns:a16="http://schemas.microsoft.com/office/drawing/2014/main" xmlns="" id="{BE363DCE-C301-B74B-8E12-8B0A7E7AF54C}"/>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2629976" y="2411035"/>
                <a:ext cx="672574" cy="392335"/>
              </a:xfrm>
              <a:prstGeom prst="rect">
                <a:avLst/>
              </a:prstGeom>
            </p:spPr>
          </p:pic>
          <p:pic>
            <p:nvPicPr>
              <p:cNvPr id="169" name="Picture 168">
                <a:extLst>
                  <a:ext uri="{FF2B5EF4-FFF2-40B4-BE49-F238E27FC236}">
                    <a16:creationId xmlns:a16="http://schemas.microsoft.com/office/drawing/2014/main" xmlns="" id="{B2DB6B59-4D82-4540-9091-CD11B9537CA6}"/>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2894953" y="2199602"/>
                <a:ext cx="260545" cy="288625"/>
              </a:xfrm>
              <a:prstGeom prst="rect">
                <a:avLst/>
              </a:prstGeom>
            </p:spPr>
          </p:pic>
        </p:grpSp>
      </p:grpSp>
      <p:grpSp>
        <p:nvGrpSpPr>
          <p:cNvPr id="175" name="Group 174">
            <a:extLst>
              <a:ext uri="{FF2B5EF4-FFF2-40B4-BE49-F238E27FC236}">
                <a16:creationId xmlns:a16="http://schemas.microsoft.com/office/drawing/2014/main" xmlns="" id="{C79601C5-BF1C-0440-BB8C-89734CAC686B}"/>
              </a:ext>
            </a:extLst>
          </p:cNvPr>
          <p:cNvGrpSpPr/>
          <p:nvPr/>
        </p:nvGrpSpPr>
        <p:grpSpPr>
          <a:xfrm>
            <a:off x="3697363" y="1813573"/>
            <a:ext cx="1762152" cy="1285129"/>
            <a:chOff x="3690924" y="1813573"/>
            <a:chExt cx="1762152" cy="1285129"/>
          </a:xfrm>
        </p:grpSpPr>
        <p:sp>
          <p:nvSpPr>
            <p:cNvPr id="179" name="Rectangle 178">
              <a:extLst>
                <a:ext uri="{FF2B5EF4-FFF2-40B4-BE49-F238E27FC236}">
                  <a16:creationId xmlns:a16="http://schemas.microsoft.com/office/drawing/2014/main" xmlns="" id="{DC508FBB-7A3C-3B42-8B03-A36EC18580CF}"/>
                </a:ext>
              </a:extLst>
            </p:cNvPr>
            <p:cNvSpPr/>
            <p:nvPr/>
          </p:nvSpPr>
          <p:spPr>
            <a:xfrm>
              <a:off x="4369121" y="2821703"/>
              <a:ext cx="938077" cy="276999"/>
            </a:xfrm>
            <a:prstGeom prst="rect">
              <a:avLst/>
            </a:prstGeom>
          </p:spPr>
          <p:txBody>
            <a:bodyPr wrap="none">
              <a:spAutoFit/>
            </a:bodyPr>
            <a:lstStyle/>
            <a:p>
              <a:r>
                <a:rPr lang="en-US" sz="1200" b="1" dirty="0"/>
                <a:t>IaaS/PaaS</a:t>
              </a:r>
              <a:endParaRPr lang="en-US" sz="1200" dirty="0"/>
            </a:p>
          </p:txBody>
        </p:sp>
        <p:sp>
          <p:nvSpPr>
            <p:cNvPr id="180" name="Freeform 163">
              <a:extLst>
                <a:ext uri="{FF2B5EF4-FFF2-40B4-BE49-F238E27FC236}">
                  <a16:creationId xmlns:a16="http://schemas.microsoft.com/office/drawing/2014/main" xmlns="" id="{7534F445-A3FD-AB4E-8901-166E48A09BD9}"/>
                </a:ext>
              </a:extLst>
            </p:cNvPr>
            <p:cNvSpPr>
              <a:spLocks noChangeAspect="1"/>
            </p:cNvSpPr>
            <p:nvPr/>
          </p:nvSpPr>
          <p:spPr bwMode="auto">
            <a:xfrm>
              <a:off x="3690924" y="1813573"/>
              <a:ext cx="1762152" cy="978974"/>
            </a:xfrm>
            <a:custGeom>
              <a:avLst/>
              <a:gdLst>
                <a:gd name="T0" fmla="*/ 103 w 684"/>
                <a:gd name="T1" fmla="*/ 191 h 377"/>
                <a:gd name="T2" fmla="*/ 1 w 684"/>
                <a:gd name="T3" fmla="*/ 274 h 377"/>
                <a:gd name="T4" fmla="*/ 23 w 684"/>
                <a:gd name="T5" fmla="*/ 342 h 377"/>
                <a:gd name="T6" fmla="*/ 128 w 684"/>
                <a:gd name="T7" fmla="*/ 377 h 377"/>
                <a:gd name="T8" fmla="*/ 128 w 684"/>
                <a:gd name="T9" fmla="*/ 377 h 377"/>
                <a:gd name="T10" fmla="*/ 139 w 684"/>
                <a:gd name="T11" fmla="*/ 377 h 377"/>
                <a:gd name="T12" fmla="*/ 141 w 684"/>
                <a:gd name="T13" fmla="*/ 377 h 377"/>
                <a:gd name="T14" fmla="*/ 525 w 684"/>
                <a:gd name="T15" fmla="*/ 377 h 377"/>
                <a:gd name="T16" fmla="*/ 532 w 684"/>
                <a:gd name="T17" fmla="*/ 377 h 377"/>
                <a:gd name="T18" fmla="*/ 683 w 684"/>
                <a:gd name="T19" fmla="*/ 254 h 377"/>
                <a:gd name="T20" fmla="*/ 576 w 684"/>
                <a:gd name="T21" fmla="*/ 131 h 377"/>
                <a:gd name="T22" fmla="*/ 562 w 684"/>
                <a:gd name="T23" fmla="*/ 130 h 377"/>
                <a:gd name="T24" fmla="*/ 560 w 684"/>
                <a:gd name="T25" fmla="*/ 117 h 377"/>
                <a:gd name="T26" fmla="*/ 426 w 684"/>
                <a:gd name="T27" fmla="*/ 1 h 377"/>
                <a:gd name="T28" fmla="*/ 408 w 684"/>
                <a:gd name="T29" fmla="*/ 0 h 377"/>
                <a:gd name="T30" fmla="*/ 272 w 684"/>
                <a:gd name="T31" fmla="*/ 88 h 377"/>
                <a:gd name="T32" fmla="*/ 260 w 684"/>
                <a:gd name="T33" fmla="*/ 107 h 377"/>
                <a:gd name="T34" fmla="*/ 248 w 684"/>
                <a:gd name="T35" fmla="*/ 103 h 377"/>
                <a:gd name="T36" fmla="*/ 211 w 684"/>
                <a:gd name="T37" fmla="*/ 99 h 377"/>
                <a:gd name="T38" fmla="*/ 126 w 684"/>
                <a:gd name="T39" fmla="*/ 176 h 377"/>
                <a:gd name="T40" fmla="*/ 124 w 684"/>
                <a:gd name="T41" fmla="*/ 192 h 377"/>
                <a:gd name="T42" fmla="*/ 107 w 684"/>
                <a:gd name="T43" fmla="*/ 191 h 377"/>
                <a:gd name="T44" fmla="*/ 103 w 684"/>
                <a:gd name="T45" fmla="*/ 191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84" h="377">
                  <a:moveTo>
                    <a:pt x="103" y="191"/>
                  </a:moveTo>
                  <a:cubicBezTo>
                    <a:pt x="73" y="191"/>
                    <a:pt x="5" y="199"/>
                    <a:pt x="1" y="274"/>
                  </a:cubicBezTo>
                  <a:cubicBezTo>
                    <a:pt x="0" y="303"/>
                    <a:pt x="7" y="325"/>
                    <a:pt x="23" y="342"/>
                  </a:cubicBezTo>
                  <a:cubicBezTo>
                    <a:pt x="53" y="374"/>
                    <a:pt x="106" y="377"/>
                    <a:pt x="128" y="377"/>
                  </a:cubicBezTo>
                  <a:cubicBezTo>
                    <a:pt x="128" y="377"/>
                    <a:pt x="128" y="377"/>
                    <a:pt x="128" y="377"/>
                  </a:cubicBezTo>
                  <a:cubicBezTo>
                    <a:pt x="135" y="377"/>
                    <a:pt x="139" y="377"/>
                    <a:pt x="139" y="377"/>
                  </a:cubicBezTo>
                  <a:cubicBezTo>
                    <a:pt x="141" y="377"/>
                    <a:pt x="141" y="377"/>
                    <a:pt x="141" y="377"/>
                  </a:cubicBezTo>
                  <a:cubicBezTo>
                    <a:pt x="525" y="377"/>
                    <a:pt x="525" y="377"/>
                    <a:pt x="525" y="377"/>
                  </a:cubicBezTo>
                  <a:cubicBezTo>
                    <a:pt x="526" y="377"/>
                    <a:pt x="528" y="377"/>
                    <a:pt x="532" y="377"/>
                  </a:cubicBezTo>
                  <a:cubicBezTo>
                    <a:pt x="567" y="377"/>
                    <a:pt x="683" y="368"/>
                    <a:pt x="683" y="254"/>
                  </a:cubicBezTo>
                  <a:cubicBezTo>
                    <a:pt x="683" y="248"/>
                    <a:pt x="684" y="136"/>
                    <a:pt x="576" y="131"/>
                  </a:cubicBezTo>
                  <a:cubicBezTo>
                    <a:pt x="562" y="130"/>
                    <a:pt x="562" y="130"/>
                    <a:pt x="562" y="130"/>
                  </a:cubicBezTo>
                  <a:cubicBezTo>
                    <a:pt x="560" y="117"/>
                    <a:pt x="560" y="117"/>
                    <a:pt x="560" y="117"/>
                  </a:cubicBezTo>
                  <a:cubicBezTo>
                    <a:pt x="559" y="113"/>
                    <a:pt x="534" y="8"/>
                    <a:pt x="426" y="1"/>
                  </a:cubicBezTo>
                  <a:cubicBezTo>
                    <a:pt x="420" y="0"/>
                    <a:pt x="414" y="0"/>
                    <a:pt x="408" y="0"/>
                  </a:cubicBezTo>
                  <a:cubicBezTo>
                    <a:pt x="327" y="0"/>
                    <a:pt x="304" y="37"/>
                    <a:pt x="272" y="88"/>
                  </a:cubicBezTo>
                  <a:cubicBezTo>
                    <a:pt x="260" y="107"/>
                    <a:pt x="260" y="107"/>
                    <a:pt x="260" y="107"/>
                  </a:cubicBezTo>
                  <a:cubicBezTo>
                    <a:pt x="248" y="103"/>
                    <a:pt x="248" y="103"/>
                    <a:pt x="248" y="103"/>
                  </a:cubicBezTo>
                  <a:cubicBezTo>
                    <a:pt x="247" y="103"/>
                    <a:pt x="232" y="99"/>
                    <a:pt x="211" y="99"/>
                  </a:cubicBezTo>
                  <a:cubicBezTo>
                    <a:pt x="161" y="99"/>
                    <a:pt x="132" y="125"/>
                    <a:pt x="126" y="176"/>
                  </a:cubicBezTo>
                  <a:cubicBezTo>
                    <a:pt x="124" y="192"/>
                    <a:pt x="124" y="192"/>
                    <a:pt x="124" y="192"/>
                  </a:cubicBezTo>
                  <a:cubicBezTo>
                    <a:pt x="107" y="191"/>
                    <a:pt x="107" y="191"/>
                    <a:pt x="107" y="191"/>
                  </a:cubicBezTo>
                  <a:cubicBezTo>
                    <a:pt x="107" y="191"/>
                    <a:pt x="105" y="191"/>
                    <a:pt x="103" y="191"/>
                  </a:cubicBezTo>
                  <a:close/>
                </a:path>
              </a:pathLst>
            </a:custGeom>
            <a:solidFill>
              <a:schemeClr val="accent2">
                <a:lumMod val="20000"/>
                <a:lumOff val="80000"/>
              </a:schemeClr>
            </a:solidFill>
            <a:ln w="50800">
              <a:solidFill>
                <a:schemeClr val="accent2">
                  <a:lumMod val="20000"/>
                  <a:lumOff val="80000"/>
                </a:schemeClr>
              </a:solidFill>
              <a:round/>
              <a:headEnd/>
              <a:tailEnd/>
            </a:ln>
          </p:spPr>
          <p:txBody>
            <a:bodyPr vert="horz" wrap="square" lIns="91440" tIns="45720" rIns="91440" bIns="45720" numCol="1" anchor="b" anchorCtr="0" compatLnSpc="1">
              <a:prstTxWarp prst="textNoShape">
                <a:avLst/>
              </a:prstTxWarp>
            </a:bodyPr>
            <a:lstStyle/>
            <a:p>
              <a:pPr algn="ctr"/>
              <a:endParaRPr lang="en-US" sz="1600" dirty="0"/>
            </a:p>
          </p:txBody>
        </p:sp>
        <p:pic>
          <p:nvPicPr>
            <p:cNvPr id="181" name="Picture 180">
              <a:extLst>
                <a:ext uri="{FF2B5EF4-FFF2-40B4-BE49-F238E27FC236}">
                  <a16:creationId xmlns:a16="http://schemas.microsoft.com/office/drawing/2014/main" xmlns="" id="{702B6D16-A577-2F46-B8EF-FAA266057DEC}"/>
                </a:ext>
              </a:extLst>
            </p:cNvPr>
            <p:cNvPicPr>
              <a:picLocks noChangeAspect="1"/>
            </p:cNvPicPr>
            <p:nvPr/>
          </p:nvPicPr>
          <p:blipFill>
            <a:blip r:embed="rId11"/>
            <a:stretch>
              <a:fillRect/>
            </a:stretch>
          </p:blipFill>
          <p:spPr>
            <a:xfrm>
              <a:off x="3826429" y="2440571"/>
              <a:ext cx="767232" cy="222497"/>
            </a:xfrm>
            <a:prstGeom prst="rect">
              <a:avLst/>
            </a:prstGeom>
          </p:spPr>
        </p:pic>
        <p:pic>
          <p:nvPicPr>
            <p:cNvPr id="182" name="Picture 181">
              <a:extLst>
                <a:ext uri="{FF2B5EF4-FFF2-40B4-BE49-F238E27FC236}">
                  <a16:creationId xmlns:a16="http://schemas.microsoft.com/office/drawing/2014/main" xmlns="" id="{4B71651E-B084-9048-8C19-A89174BB3A6A}"/>
                </a:ext>
              </a:extLst>
            </p:cNvPr>
            <p:cNvPicPr>
              <a:picLocks noChangeAspect="1"/>
            </p:cNvPicPr>
            <p:nvPr/>
          </p:nvPicPr>
          <p:blipFill>
            <a:blip r:embed="rId12"/>
            <a:stretch>
              <a:fillRect/>
            </a:stretch>
          </p:blipFill>
          <p:spPr>
            <a:xfrm>
              <a:off x="4468588" y="2077701"/>
              <a:ext cx="469603" cy="280825"/>
            </a:xfrm>
            <a:prstGeom prst="rect">
              <a:avLst/>
            </a:prstGeom>
          </p:spPr>
        </p:pic>
      </p:grpSp>
      <p:pic>
        <p:nvPicPr>
          <p:cNvPr id="174" name="Picture 173">
            <a:extLst>
              <a:ext uri="{FF2B5EF4-FFF2-40B4-BE49-F238E27FC236}">
                <a16:creationId xmlns:a16="http://schemas.microsoft.com/office/drawing/2014/main" xmlns="" id="{EE70A912-CA0A-9E49-8369-C0D443BD4B0F}"/>
              </a:ext>
            </a:extLst>
          </p:cNvPr>
          <p:cNvPicPr>
            <a:picLocks noChangeAspect="1"/>
          </p:cNvPicPr>
          <p:nvPr/>
        </p:nvPicPr>
        <p:blipFill>
          <a:blip r:embed="rId13"/>
          <a:stretch>
            <a:fillRect/>
          </a:stretch>
        </p:blipFill>
        <p:spPr>
          <a:xfrm>
            <a:off x="4854940" y="2329926"/>
            <a:ext cx="423795" cy="423795"/>
          </a:xfrm>
          <a:prstGeom prst="rect">
            <a:avLst/>
          </a:prstGeom>
        </p:spPr>
      </p:pic>
      <p:grpSp>
        <p:nvGrpSpPr>
          <p:cNvPr id="87" name="Group 86">
            <a:extLst>
              <a:ext uri="{FF2B5EF4-FFF2-40B4-BE49-F238E27FC236}">
                <a16:creationId xmlns:a16="http://schemas.microsoft.com/office/drawing/2014/main" xmlns="" id="{D9FCA6F0-B887-5A43-8941-76A84B317B9F}"/>
              </a:ext>
            </a:extLst>
          </p:cNvPr>
          <p:cNvGrpSpPr>
            <a:grpSpLocks noChangeAspect="1"/>
          </p:cNvGrpSpPr>
          <p:nvPr/>
        </p:nvGrpSpPr>
        <p:grpSpPr>
          <a:xfrm>
            <a:off x="3862832" y="3805953"/>
            <a:ext cx="1081798" cy="707476"/>
            <a:chOff x="7421469" y="1698070"/>
            <a:chExt cx="458788" cy="300038"/>
          </a:xfrm>
        </p:grpSpPr>
        <p:sp>
          <p:nvSpPr>
            <p:cNvPr id="88" name="Freeform 383">
              <a:extLst>
                <a:ext uri="{FF2B5EF4-FFF2-40B4-BE49-F238E27FC236}">
                  <a16:creationId xmlns:a16="http://schemas.microsoft.com/office/drawing/2014/main" xmlns="" id="{700BF661-9027-084E-A5DB-D4500E84E886}"/>
                </a:ext>
              </a:extLst>
            </p:cNvPr>
            <p:cNvSpPr>
              <a:spLocks noChangeArrowheads="1"/>
            </p:cNvSpPr>
            <p:nvPr/>
          </p:nvSpPr>
          <p:spPr bwMode="auto">
            <a:xfrm>
              <a:off x="7557994" y="1713945"/>
              <a:ext cx="234950" cy="152400"/>
            </a:xfrm>
            <a:custGeom>
              <a:avLst/>
              <a:gdLst>
                <a:gd name="T0" fmla="*/ 0 w 651"/>
                <a:gd name="T1" fmla="*/ 0 h 424"/>
                <a:gd name="T2" fmla="*/ 0 w 651"/>
                <a:gd name="T3" fmla="*/ 423 h 424"/>
                <a:gd name="T4" fmla="*/ 650 w 651"/>
                <a:gd name="T5" fmla="*/ 423 h 424"/>
                <a:gd name="T6" fmla="*/ 650 w 651"/>
                <a:gd name="T7" fmla="*/ 0 h 424"/>
                <a:gd name="T8" fmla="*/ 0 w 651"/>
                <a:gd name="T9" fmla="*/ 0 h 424"/>
              </a:gdLst>
              <a:ahLst/>
              <a:cxnLst>
                <a:cxn ang="0">
                  <a:pos x="T0" y="T1"/>
                </a:cxn>
                <a:cxn ang="0">
                  <a:pos x="T2" y="T3"/>
                </a:cxn>
                <a:cxn ang="0">
                  <a:pos x="T4" y="T5"/>
                </a:cxn>
                <a:cxn ang="0">
                  <a:pos x="T6" y="T7"/>
                </a:cxn>
                <a:cxn ang="0">
                  <a:pos x="T8" y="T9"/>
                </a:cxn>
              </a:cxnLst>
              <a:rect l="0" t="0" r="r" b="b"/>
              <a:pathLst>
                <a:path w="651" h="424">
                  <a:moveTo>
                    <a:pt x="0" y="0"/>
                  </a:moveTo>
                  <a:lnTo>
                    <a:pt x="0" y="423"/>
                  </a:lnTo>
                  <a:lnTo>
                    <a:pt x="650" y="423"/>
                  </a:lnTo>
                  <a:lnTo>
                    <a:pt x="650" y="0"/>
                  </a:lnTo>
                  <a:lnTo>
                    <a:pt x="0" y="0"/>
                  </a:lnTo>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89" name="Freeform 384">
              <a:extLst>
                <a:ext uri="{FF2B5EF4-FFF2-40B4-BE49-F238E27FC236}">
                  <a16:creationId xmlns:a16="http://schemas.microsoft.com/office/drawing/2014/main" xmlns="" id="{AD517FF2-F699-6A45-8734-E1875073ED53}"/>
                </a:ext>
              </a:extLst>
            </p:cNvPr>
            <p:cNvSpPr>
              <a:spLocks noChangeArrowheads="1"/>
            </p:cNvSpPr>
            <p:nvPr/>
          </p:nvSpPr>
          <p:spPr bwMode="auto">
            <a:xfrm>
              <a:off x="7557994" y="1713945"/>
              <a:ext cx="234950" cy="152400"/>
            </a:xfrm>
            <a:custGeom>
              <a:avLst/>
              <a:gdLst>
                <a:gd name="T0" fmla="*/ 0 w 651"/>
                <a:gd name="T1" fmla="*/ 0 h 424"/>
                <a:gd name="T2" fmla="*/ 0 w 651"/>
                <a:gd name="T3" fmla="*/ 423 h 424"/>
                <a:gd name="T4" fmla="*/ 650 w 651"/>
                <a:gd name="T5" fmla="*/ 423 h 424"/>
                <a:gd name="T6" fmla="*/ 650 w 651"/>
                <a:gd name="T7" fmla="*/ 0 h 424"/>
                <a:gd name="T8" fmla="*/ 0 w 651"/>
                <a:gd name="T9" fmla="*/ 0 h 424"/>
              </a:gdLst>
              <a:ahLst/>
              <a:cxnLst>
                <a:cxn ang="0">
                  <a:pos x="T0" y="T1"/>
                </a:cxn>
                <a:cxn ang="0">
                  <a:pos x="T2" y="T3"/>
                </a:cxn>
                <a:cxn ang="0">
                  <a:pos x="T4" y="T5"/>
                </a:cxn>
                <a:cxn ang="0">
                  <a:pos x="T6" y="T7"/>
                </a:cxn>
                <a:cxn ang="0">
                  <a:pos x="T8" y="T9"/>
                </a:cxn>
              </a:cxnLst>
              <a:rect l="0" t="0" r="r" b="b"/>
              <a:pathLst>
                <a:path w="651" h="424">
                  <a:moveTo>
                    <a:pt x="0" y="0"/>
                  </a:moveTo>
                  <a:lnTo>
                    <a:pt x="0" y="423"/>
                  </a:lnTo>
                  <a:lnTo>
                    <a:pt x="650" y="423"/>
                  </a:lnTo>
                  <a:lnTo>
                    <a:pt x="650" y="0"/>
                  </a:lnTo>
                  <a:lnTo>
                    <a:pt x="0" y="0"/>
                  </a:lnTo>
                </a:path>
              </a:pathLst>
            </a:custGeom>
            <a:solidFill>
              <a:srgbClr val="FFFFFF"/>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99" name="Freeform 385">
              <a:extLst>
                <a:ext uri="{FF2B5EF4-FFF2-40B4-BE49-F238E27FC236}">
                  <a16:creationId xmlns:a16="http://schemas.microsoft.com/office/drawing/2014/main" xmlns="" id="{669808FB-803B-AB47-B49E-E95D4DA5DFE9}"/>
                </a:ext>
              </a:extLst>
            </p:cNvPr>
            <p:cNvSpPr>
              <a:spLocks noChangeArrowheads="1"/>
            </p:cNvSpPr>
            <p:nvPr/>
          </p:nvSpPr>
          <p:spPr bwMode="auto">
            <a:xfrm>
              <a:off x="7540532" y="1698070"/>
              <a:ext cx="269875" cy="219075"/>
            </a:xfrm>
            <a:custGeom>
              <a:avLst/>
              <a:gdLst>
                <a:gd name="T0" fmla="*/ 748 w 749"/>
                <a:gd name="T1" fmla="*/ 518 h 609"/>
                <a:gd name="T2" fmla="*/ 748 w 749"/>
                <a:gd name="T3" fmla="*/ 0 h 609"/>
                <a:gd name="T4" fmla="*/ 0 w 749"/>
                <a:gd name="T5" fmla="*/ 0 h 609"/>
                <a:gd name="T6" fmla="*/ 0 w 749"/>
                <a:gd name="T7" fmla="*/ 518 h 609"/>
                <a:gd name="T8" fmla="*/ 255 w 749"/>
                <a:gd name="T9" fmla="*/ 518 h 609"/>
                <a:gd name="T10" fmla="*/ 255 w 749"/>
                <a:gd name="T11" fmla="*/ 559 h 609"/>
                <a:gd name="T12" fmla="*/ 185 w 749"/>
                <a:gd name="T13" fmla="*/ 559 h 609"/>
                <a:gd name="T14" fmla="*/ 185 w 749"/>
                <a:gd name="T15" fmla="*/ 608 h 609"/>
                <a:gd name="T16" fmla="*/ 559 w 749"/>
                <a:gd name="T17" fmla="*/ 608 h 609"/>
                <a:gd name="T18" fmla="*/ 559 w 749"/>
                <a:gd name="T19" fmla="*/ 559 h 609"/>
                <a:gd name="T20" fmla="*/ 493 w 749"/>
                <a:gd name="T21" fmla="*/ 559 h 609"/>
                <a:gd name="T22" fmla="*/ 493 w 749"/>
                <a:gd name="T23" fmla="*/ 518 h 609"/>
                <a:gd name="T24" fmla="*/ 748 w 749"/>
                <a:gd name="T25" fmla="*/ 518 h 609"/>
                <a:gd name="T26" fmla="*/ 49 w 749"/>
                <a:gd name="T27" fmla="*/ 45 h 609"/>
                <a:gd name="T28" fmla="*/ 699 w 749"/>
                <a:gd name="T29" fmla="*/ 45 h 609"/>
                <a:gd name="T30" fmla="*/ 699 w 749"/>
                <a:gd name="T31" fmla="*/ 468 h 609"/>
                <a:gd name="T32" fmla="*/ 49 w 749"/>
                <a:gd name="T33" fmla="*/ 468 h 609"/>
                <a:gd name="T34" fmla="*/ 49 w 749"/>
                <a:gd name="T35" fmla="*/ 45 h 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49" h="609">
                  <a:moveTo>
                    <a:pt x="748" y="518"/>
                  </a:moveTo>
                  <a:lnTo>
                    <a:pt x="748" y="0"/>
                  </a:lnTo>
                  <a:lnTo>
                    <a:pt x="0" y="0"/>
                  </a:lnTo>
                  <a:lnTo>
                    <a:pt x="0" y="518"/>
                  </a:lnTo>
                  <a:lnTo>
                    <a:pt x="255" y="518"/>
                  </a:lnTo>
                  <a:lnTo>
                    <a:pt x="255" y="559"/>
                  </a:lnTo>
                  <a:lnTo>
                    <a:pt x="185" y="559"/>
                  </a:lnTo>
                  <a:lnTo>
                    <a:pt x="185" y="608"/>
                  </a:lnTo>
                  <a:lnTo>
                    <a:pt x="559" y="608"/>
                  </a:lnTo>
                  <a:lnTo>
                    <a:pt x="559" y="559"/>
                  </a:lnTo>
                  <a:lnTo>
                    <a:pt x="493" y="559"/>
                  </a:lnTo>
                  <a:lnTo>
                    <a:pt x="493" y="518"/>
                  </a:lnTo>
                  <a:lnTo>
                    <a:pt x="748" y="518"/>
                  </a:lnTo>
                  <a:close/>
                  <a:moveTo>
                    <a:pt x="49" y="45"/>
                  </a:moveTo>
                  <a:lnTo>
                    <a:pt x="699" y="45"/>
                  </a:lnTo>
                  <a:lnTo>
                    <a:pt x="699" y="468"/>
                  </a:lnTo>
                  <a:lnTo>
                    <a:pt x="49" y="468"/>
                  </a:lnTo>
                  <a:lnTo>
                    <a:pt x="49" y="45"/>
                  </a:lnTo>
                  <a:close/>
                </a:path>
              </a:pathLst>
            </a:custGeom>
            <a:solidFill>
              <a:srgbClr val="C01818"/>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00" name="Freeform 386">
              <a:extLst>
                <a:ext uri="{FF2B5EF4-FFF2-40B4-BE49-F238E27FC236}">
                  <a16:creationId xmlns:a16="http://schemas.microsoft.com/office/drawing/2014/main" xmlns="" id="{BB254E14-A852-9A40-AEBB-CDCC73605546}"/>
                </a:ext>
              </a:extLst>
            </p:cNvPr>
            <p:cNvSpPr>
              <a:spLocks noChangeArrowheads="1"/>
            </p:cNvSpPr>
            <p:nvPr/>
          </p:nvSpPr>
          <p:spPr bwMode="auto">
            <a:xfrm>
              <a:off x="7673882" y="1713945"/>
              <a:ext cx="117475" cy="152400"/>
            </a:xfrm>
            <a:custGeom>
              <a:avLst/>
              <a:gdLst>
                <a:gd name="T0" fmla="*/ 325 w 326"/>
                <a:gd name="T1" fmla="*/ 0 h 424"/>
                <a:gd name="T2" fmla="*/ 0 w 326"/>
                <a:gd name="T3" fmla="*/ 0 h 424"/>
                <a:gd name="T4" fmla="*/ 0 w 326"/>
                <a:gd name="T5" fmla="*/ 423 h 424"/>
                <a:gd name="T6" fmla="*/ 325 w 326"/>
                <a:gd name="T7" fmla="*/ 423 h 424"/>
                <a:gd name="T8" fmla="*/ 325 w 326"/>
                <a:gd name="T9" fmla="*/ 0 h 424"/>
              </a:gdLst>
              <a:ahLst/>
              <a:cxnLst>
                <a:cxn ang="0">
                  <a:pos x="T0" y="T1"/>
                </a:cxn>
                <a:cxn ang="0">
                  <a:pos x="T2" y="T3"/>
                </a:cxn>
                <a:cxn ang="0">
                  <a:pos x="T4" y="T5"/>
                </a:cxn>
                <a:cxn ang="0">
                  <a:pos x="T6" y="T7"/>
                </a:cxn>
                <a:cxn ang="0">
                  <a:pos x="T8" y="T9"/>
                </a:cxn>
              </a:cxnLst>
              <a:rect l="0" t="0" r="r" b="b"/>
              <a:pathLst>
                <a:path w="326" h="424">
                  <a:moveTo>
                    <a:pt x="325" y="0"/>
                  </a:moveTo>
                  <a:lnTo>
                    <a:pt x="0" y="0"/>
                  </a:lnTo>
                  <a:lnTo>
                    <a:pt x="0" y="423"/>
                  </a:lnTo>
                  <a:lnTo>
                    <a:pt x="325" y="423"/>
                  </a:lnTo>
                  <a:lnTo>
                    <a:pt x="325" y="0"/>
                  </a:lnTo>
                </a:path>
              </a:pathLst>
            </a:custGeom>
            <a:solidFill>
              <a:srgbClr val="D9D9D9"/>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01" name="Freeform 387">
              <a:extLst>
                <a:ext uri="{FF2B5EF4-FFF2-40B4-BE49-F238E27FC236}">
                  <a16:creationId xmlns:a16="http://schemas.microsoft.com/office/drawing/2014/main" xmlns="" id="{2C82C591-B648-9B45-91BA-114DA618CC73}"/>
                </a:ext>
              </a:extLst>
            </p:cNvPr>
            <p:cNvSpPr>
              <a:spLocks noChangeArrowheads="1"/>
            </p:cNvSpPr>
            <p:nvPr/>
          </p:nvSpPr>
          <p:spPr bwMode="auto">
            <a:xfrm>
              <a:off x="7673882" y="1713945"/>
              <a:ext cx="117475" cy="152400"/>
            </a:xfrm>
            <a:custGeom>
              <a:avLst/>
              <a:gdLst>
                <a:gd name="T0" fmla="*/ 325 w 326"/>
                <a:gd name="T1" fmla="*/ 0 h 424"/>
                <a:gd name="T2" fmla="*/ 0 w 326"/>
                <a:gd name="T3" fmla="*/ 0 h 424"/>
                <a:gd name="T4" fmla="*/ 0 w 326"/>
                <a:gd name="T5" fmla="*/ 423 h 424"/>
                <a:gd name="T6" fmla="*/ 325 w 326"/>
                <a:gd name="T7" fmla="*/ 423 h 424"/>
                <a:gd name="T8" fmla="*/ 325 w 326"/>
                <a:gd name="T9" fmla="*/ 0 h 424"/>
              </a:gdLst>
              <a:ahLst/>
              <a:cxnLst>
                <a:cxn ang="0">
                  <a:pos x="T0" y="T1"/>
                </a:cxn>
                <a:cxn ang="0">
                  <a:pos x="T2" y="T3"/>
                </a:cxn>
                <a:cxn ang="0">
                  <a:pos x="T4" y="T5"/>
                </a:cxn>
                <a:cxn ang="0">
                  <a:pos x="T6" y="T7"/>
                </a:cxn>
                <a:cxn ang="0">
                  <a:pos x="T8" y="T9"/>
                </a:cxn>
              </a:cxnLst>
              <a:rect l="0" t="0" r="r" b="b"/>
              <a:pathLst>
                <a:path w="326" h="424">
                  <a:moveTo>
                    <a:pt x="325" y="0"/>
                  </a:moveTo>
                  <a:lnTo>
                    <a:pt x="0" y="0"/>
                  </a:lnTo>
                  <a:lnTo>
                    <a:pt x="0" y="423"/>
                  </a:lnTo>
                  <a:lnTo>
                    <a:pt x="325" y="423"/>
                  </a:lnTo>
                  <a:lnTo>
                    <a:pt x="325" y="0"/>
                  </a:lnTo>
                </a:path>
              </a:pathLst>
            </a:custGeom>
            <a:solidFill>
              <a:srgbClr val="D9D9D9"/>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02" name="Freeform 388">
              <a:extLst>
                <a:ext uri="{FF2B5EF4-FFF2-40B4-BE49-F238E27FC236}">
                  <a16:creationId xmlns:a16="http://schemas.microsoft.com/office/drawing/2014/main" xmlns="" id="{77D5002F-B687-4F45-B327-05AE846D87EC}"/>
                </a:ext>
              </a:extLst>
            </p:cNvPr>
            <p:cNvSpPr>
              <a:spLocks noChangeArrowheads="1"/>
            </p:cNvSpPr>
            <p:nvPr/>
          </p:nvSpPr>
          <p:spPr bwMode="auto">
            <a:xfrm>
              <a:off x="7442107" y="1823483"/>
              <a:ext cx="215900" cy="150812"/>
            </a:xfrm>
            <a:custGeom>
              <a:avLst/>
              <a:gdLst>
                <a:gd name="T0" fmla="*/ 600 w 601"/>
                <a:gd name="T1" fmla="*/ 419 h 420"/>
                <a:gd name="T2" fmla="*/ 0 w 601"/>
                <a:gd name="T3" fmla="*/ 419 h 420"/>
                <a:gd name="T4" fmla="*/ 0 w 601"/>
                <a:gd name="T5" fmla="*/ 0 h 420"/>
                <a:gd name="T6" fmla="*/ 600 w 601"/>
                <a:gd name="T7" fmla="*/ 0 h 420"/>
                <a:gd name="T8" fmla="*/ 600 w 601"/>
                <a:gd name="T9" fmla="*/ 419 h 420"/>
                <a:gd name="T10" fmla="*/ 49 w 601"/>
                <a:gd name="T11" fmla="*/ 370 h 420"/>
                <a:gd name="T12" fmla="*/ 550 w 601"/>
                <a:gd name="T13" fmla="*/ 370 h 420"/>
                <a:gd name="T14" fmla="*/ 550 w 601"/>
                <a:gd name="T15" fmla="*/ 49 h 420"/>
                <a:gd name="T16" fmla="*/ 49 w 601"/>
                <a:gd name="T17" fmla="*/ 49 h 420"/>
                <a:gd name="T18" fmla="*/ 49 w 601"/>
                <a:gd name="T19" fmla="*/ 370 h 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01" h="420">
                  <a:moveTo>
                    <a:pt x="600" y="419"/>
                  </a:moveTo>
                  <a:lnTo>
                    <a:pt x="0" y="419"/>
                  </a:lnTo>
                  <a:lnTo>
                    <a:pt x="0" y="0"/>
                  </a:lnTo>
                  <a:lnTo>
                    <a:pt x="600" y="0"/>
                  </a:lnTo>
                  <a:lnTo>
                    <a:pt x="600" y="419"/>
                  </a:lnTo>
                  <a:close/>
                  <a:moveTo>
                    <a:pt x="49" y="370"/>
                  </a:moveTo>
                  <a:lnTo>
                    <a:pt x="550" y="370"/>
                  </a:lnTo>
                  <a:lnTo>
                    <a:pt x="550" y="49"/>
                  </a:lnTo>
                  <a:lnTo>
                    <a:pt x="49" y="49"/>
                  </a:lnTo>
                  <a:lnTo>
                    <a:pt x="49" y="370"/>
                  </a:lnTo>
                  <a:close/>
                </a:path>
              </a:pathLst>
            </a:custGeom>
            <a:solidFill>
              <a:srgbClr val="C01818"/>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03" name="Freeform 389">
              <a:extLst>
                <a:ext uri="{FF2B5EF4-FFF2-40B4-BE49-F238E27FC236}">
                  <a16:creationId xmlns:a16="http://schemas.microsoft.com/office/drawing/2014/main" xmlns="" id="{DD319E87-2B10-CD40-B9BE-345CDDCCD638}"/>
                </a:ext>
              </a:extLst>
            </p:cNvPr>
            <p:cNvSpPr>
              <a:spLocks noChangeArrowheads="1"/>
            </p:cNvSpPr>
            <p:nvPr/>
          </p:nvSpPr>
          <p:spPr bwMode="auto">
            <a:xfrm>
              <a:off x="7459569" y="1840945"/>
              <a:ext cx="180975" cy="115888"/>
            </a:xfrm>
            <a:custGeom>
              <a:avLst/>
              <a:gdLst>
                <a:gd name="T0" fmla="*/ 0 w 502"/>
                <a:gd name="T1" fmla="*/ 0 h 322"/>
                <a:gd name="T2" fmla="*/ 0 w 502"/>
                <a:gd name="T3" fmla="*/ 321 h 322"/>
                <a:gd name="T4" fmla="*/ 501 w 502"/>
                <a:gd name="T5" fmla="*/ 321 h 322"/>
                <a:gd name="T6" fmla="*/ 501 w 502"/>
                <a:gd name="T7" fmla="*/ 0 h 322"/>
                <a:gd name="T8" fmla="*/ 0 w 502"/>
                <a:gd name="T9" fmla="*/ 0 h 322"/>
              </a:gdLst>
              <a:ahLst/>
              <a:cxnLst>
                <a:cxn ang="0">
                  <a:pos x="T0" y="T1"/>
                </a:cxn>
                <a:cxn ang="0">
                  <a:pos x="T2" y="T3"/>
                </a:cxn>
                <a:cxn ang="0">
                  <a:pos x="T4" y="T5"/>
                </a:cxn>
                <a:cxn ang="0">
                  <a:pos x="T6" y="T7"/>
                </a:cxn>
                <a:cxn ang="0">
                  <a:pos x="T8" y="T9"/>
                </a:cxn>
              </a:cxnLst>
              <a:rect l="0" t="0" r="r" b="b"/>
              <a:pathLst>
                <a:path w="502" h="322">
                  <a:moveTo>
                    <a:pt x="0" y="0"/>
                  </a:moveTo>
                  <a:lnTo>
                    <a:pt x="0" y="321"/>
                  </a:lnTo>
                  <a:lnTo>
                    <a:pt x="501" y="321"/>
                  </a:lnTo>
                  <a:lnTo>
                    <a:pt x="501" y="0"/>
                  </a:lnTo>
                  <a:lnTo>
                    <a:pt x="0" y="0"/>
                  </a:lnTo>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04" name="Freeform 390">
              <a:extLst>
                <a:ext uri="{FF2B5EF4-FFF2-40B4-BE49-F238E27FC236}">
                  <a16:creationId xmlns:a16="http://schemas.microsoft.com/office/drawing/2014/main" xmlns="" id="{C82F0309-1996-2B46-92CB-61C57EF283E0}"/>
                </a:ext>
              </a:extLst>
            </p:cNvPr>
            <p:cNvSpPr>
              <a:spLocks noChangeArrowheads="1"/>
            </p:cNvSpPr>
            <p:nvPr/>
          </p:nvSpPr>
          <p:spPr bwMode="auto">
            <a:xfrm>
              <a:off x="7421469" y="1980645"/>
              <a:ext cx="255588" cy="17463"/>
            </a:xfrm>
            <a:custGeom>
              <a:avLst/>
              <a:gdLst>
                <a:gd name="T0" fmla="*/ 711 w 712"/>
                <a:gd name="T1" fmla="*/ 49 h 50"/>
                <a:gd name="T2" fmla="*/ 0 w 712"/>
                <a:gd name="T3" fmla="*/ 49 h 50"/>
                <a:gd name="T4" fmla="*/ 0 w 712"/>
                <a:gd name="T5" fmla="*/ 0 h 50"/>
                <a:gd name="T6" fmla="*/ 711 w 712"/>
                <a:gd name="T7" fmla="*/ 0 h 50"/>
                <a:gd name="T8" fmla="*/ 711 w 712"/>
                <a:gd name="T9" fmla="*/ 49 h 50"/>
              </a:gdLst>
              <a:ahLst/>
              <a:cxnLst>
                <a:cxn ang="0">
                  <a:pos x="T0" y="T1"/>
                </a:cxn>
                <a:cxn ang="0">
                  <a:pos x="T2" y="T3"/>
                </a:cxn>
                <a:cxn ang="0">
                  <a:pos x="T4" y="T5"/>
                </a:cxn>
                <a:cxn ang="0">
                  <a:pos x="T6" y="T7"/>
                </a:cxn>
                <a:cxn ang="0">
                  <a:pos x="T8" y="T9"/>
                </a:cxn>
              </a:cxnLst>
              <a:rect l="0" t="0" r="r" b="b"/>
              <a:pathLst>
                <a:path w="712" h="50">
                  <a:moveTo>
                    <a:pt x="711" y="49"/>
                  </a:moveTo>
                  <a:lnTo>
                    <a:pt x="0" y="49"/>
                  </a:lnTo>
                  <a:lnTo>
                    <a:pt x="0" y="0"/>
                  </a:lnTo>
                  <a:lnTo>
                    <a:pt x="711" y="0"/>
                  </a:lnTo>
                  <a:lnTo>
                    <a:pt x="711" y="49"/>
                  </a:lnTo>
                </a:path>
              </a:pathLst>
            </a:custGeom>
            <a:solidFill>
              <a:srgbClr val="C01818"/>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05" name="Freeform 391">
              <a:extLst>
                <a:ext uri="{FF2B5EF4-FFF2-40B4-BE49-F238E27FC236}">
                  <a16:creationId xmlns:a16="http://schemas.microsoft.com/office/drawing/2014/main" xmlns="" id="{13B9F1EE-E0F0-8543-824D-5C9AED72D61D}"/>
                </a:ext>
              </a:extLst>
            </p:cNvPr>
            <p:cNvSpPr>
              <a:spLocks noChangeArrowheads="1"/>
            </p:cNvSpPr>
            <p:nvPr/>
          </p:nvSpPr>
          <p:spPr bwMode="auto">
            <a:xfrm>
              <a:off x="7772307" y="1804433"/>
              <a:ext cx="88900" cy="155575"/>
            </a:xfrm>
            <a:custGeom>
              <a:avLst/>
              <a:gdLst>
                <a:gd name="T0" fmla="*/ 0 w 248"/>
                <a:gd name="T1" fmla="*/ 0 h 432"/>
                <a:gd name="T2" fmla="*/ 0 w 248"/>
                <a:gd name="T3" fmla="*/ 431 h 432"/>
                <a:gd name="T4" fmla="*/ 247 w 248"/>
                <a:gd name="T5" fmla="*/ 431 h 432"/>
                <a:gd name="T6" fmla="*/ 247 w 248"/>
                <a:gd name="T7" fmla="*/ 0 h 432"/>
                <a:gd name="T8" fmla="*/ 0 w 248"/>
                <a:gd name="T9" fmla="*/ 0 h 432"/>
              </a:gdLst>
              <a:ahLst/>
              <a:cxnLst>
                <a:cxn ang="0">
                  <a:pos x="T0" y="T1"/>
                </a:cxn>
                <a:cxn ang="0">
                  <a:pos x="T2" y="T3"/>
                </a:cxn>
                <a:cxn ang="0">
                  <a:pos x="T4" y="T5"/>
                </a:cxn>
                <a:cxn ang="0">
                  <a:pos x="T6" y="T7"/>
                </a:cxn>
                <a:cxn ang="0">
                  <a:pos x="T8" y="T9"/>
                </a:cxn>
              </a:cxnLst>
              <a:rect l="0" t="0" r="r" b="b"/>
              <a:pathLst>
                <a:path w="248" h="432">
                  <a:moveTo>
                    <a:pt x="0" y="0"/>
                  </a:moveTo>
                  <a:lnTo>
                    <a:pt x="0" y="431"/>
                  </a:lnTo>
                  <a:lnTo>
                    <a:pt x="247" y="431"/>
                  </a:lnTo>
                  <a:lnTo>
                    <a:pt x="247" y="0"/>
                  </a:lnTo>
                  <a:lnTo>
                    <a:pt x="0" y="0"/>
                  </a:lnTo>
                </a:path>
              </a:pathLst>
            </a:custGeom>
            <a:solidFill>
              <a:srgbClr val="DCDCDC"/>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06" name="Freeform 392">
              <a:extLst>
                <a:ext uri="{FF2B5EF4-FFF2-40B4-BE49-F238E27FC236}">
                  <a16:creationId xmlns:a16="http://schemas.microsoft.com/office/drawing/2014/main" xmlns="" id="{7CABEE2C-6754-4443-8C07-1FF572661F3F}"/>
                </a:ext>
              </a:extLst>
            </p:cNvPr>
            <p:cNvSpPr>
              <a:spLocks noChangeArrowheads="1"/>
            </p:cNvSpPr>
            <p:nvPr/>
          </p:nvSpPr>
          <p:spPr bwMode="auto">
            <a:xfrm>
              <a:off x="7756432" y="1785383"/>
              <a:ext cx="123825" cy="190500"/>
            </a:xfrm>
            <a:custGeom>
              <a:avLst/>
              <a:gdLst>
                <a:gd name="T0" fmla="*/ 0 w 342"/>
                <a:gd name="T1" fmla="*/ 0 h 531"/>
                <a:gd name="T2" fmla="*/ 0 w 342"/>
                <a:gd name="T3" fmla="*/ 530 h 531"/>
                <a:gd name="T4" fmla="*/ 341 w 342"/>
                <a:gd name="T5" fmla="*/ 530 h 531"/>
                <a:gd name="T6" fmla="*/ 341 w 342"/>
                <a:gd name="T7" fmla="*/ 0 h 531"/>
                <a:gd name="T8" fmla="*/ 0 w 342"/>
                <a:gd name="T9" fmla="*/ 0 h 531"/>
                <a:gd name="T10" fmla="*/ 292 w 342"/>
                <a:gd name="T11" fmla="*/ 50 h 531"/>
                <a:gd name="T12" fmla="*/ 292 w 342"/>
                <a:gd name="T13" fmla="*/ 469 h 531"/>
                <a:gd name="T14" fmla="*/ 45 w 342"/>
                <a:gd name="T15" fmla="*/ 469 h 531"/>
                <a:gd name="T16" fmla="*/ 45 w 342"/>
                <a:gd name="T17" fmla="*/ 50 h 531"/>
                <a:gd name="T18" fmla="*/ 292 w 342"/>
                <a:gd name="T19" fmla="*/ 50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2" h="531">
                  <a:moveTo>
                    <a:pt x="0" y="0"/>
                  </a:moveTo>
                  <a:lnTo>
                    <a:pt x="0" y="530"/>
                  </a:lnTo>
                  <a:lnTo>
                    <a:pt x="341" y="530"/>
                  </a:lnTo>
                  <a:lnTo>
                    <a:pt x="341" y="0"/>
                  </a:lnTo>
                  <a:lnTo>
                    <a:pt x="0" y="0"/>
                  </a:lnTo>
                  <a:close/>
                  <a:moveTo>
                    <a:pt x="292" y="50"/>
                  </a:moveTo>
                  <a:lnTo>
                    <a:pt x="292" y="469"/>
                  </a:lnTo>
                  <a:lnTo>
                    <a:pt x="45" y="469"/>
                  </a:lnTo>
                  <a:lnTo>
                    <a:pt x="45" y="50"/>
                  </a:lnTo>
                  <a:lnTo>
                    <a:pt x="292" y="50"/>
                  </a:lnTo>
                  <a:close/>
                </a:path>
              </a:pathLst>
            </a:custGeom>
            <a:solidFill>
              <a:srgbClr val="C01818"/>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07" name="Freeform 393">
              <a:extLst>
                <a:ext uri="{FF2B5EF4-FFF2-40B4-BE49-F238E27FC236}">
                  <a16:creationId xmlns:a16="http://schemas.microsoft.com/office/drawing/2014/main" xmlns="" id="{B531FF42-1F60-8847-8D05-E080A900C2AE}"/>
                </a:ext>
              </a:extLst>
            </p:cNvPr>
            <p:cNvSpPr>
              <a:spLocks noChangeArrowheads="1"/>
            </p:cNvSpPr>
            <p:nvPr/>
          </p:nvSpPr>
          <p:spPr bwMode="auto">
            <a:xfrm>
              <a:off x="7811994" y="1958420"/>
              <a:ext cx="9525" cy="7938"/>
            </a:xfrm>
            <a:custGeom>
              <a:avLst/>
              <a:gdLst>
                <a:gd name="T0" fmla="*/ 12 w 26"/>
                <a:gd name="T1" fmla="*/ 21 h 22"/>
                <a:gd name="T2" fmla="*/ 12 w 26"/>
                <a:gd name="T3" fmla="*/ 21 h 22"/>
                <a:gd name="T4" fmla="*/ 25 w 26"/>
                <a:gd name="T5" fmla="*/ 12 h 22"/>
                <a:gd name="T6" fmla="*/ 12 w 26"/>
                <a:gd name="T7" fmla="*/ 0 h 22"/>
                <a:gd name="T8" fmla="*/ 0 w 26"/>
                <a:gd name="T9" fmla="*/ 12 h 22"/>
                <a:gd name="T10" fmla="*/ 12 w 26"/>
                <a:gd name="T11" fmla="*/ 21 h 22"/>
              </a:gdLst>
              <a:ahLst/>
              <a:cxnLst>
                <a:cxn ang="0">
                  <a:pos x="T0" y="T1"/>
                </a:cxn>
                <a:cxn ang="0">
                  <a:pos x="T2" y="T3"/>
                </a:cxn>
                <a:cxn ang="0">
                  <a:pos x="T4" y="T5"/>
                </a:cxn>
                <a:cxn ang="0">
                  <a:pos x="T6" y="T7"/>
                </a:cxn>
                <a:cxn ang="0">
                  <a:pos x="T8" y="T9"/>
                </a:cxn>
                <a:cxn ang="0">
                  <a:pos x="T10" y="T11"/>
                </a:cxn>
              </a:cxnLst>
              <a:rect l="0" t="0" r="r" b="b"/>
              <a:pathLst>
                <a:path w="26" h="22">
                  <a:moveTo>
                    <a:pt x="12" y="21"/>
                  </a:moveTo>
                  <a:lnTo>
                    <a:pt x="12" y="21"/>
                  </a:lnTo>
                  <a:cubicBezTo>
                    <a:pt x="21" y="21"/>
                    <a:pt x="25" y="17"/>
                    <a:pt x="25" y="12"/>
                  </a:cubicBezTo>
                  <a:cubicBezTo>
                    <a:pt x="25" y="4"/>
                    <a:pt x="21" y="0"/>
                    <a:pt x="12" y="0"/>
                  </a:cubicBezTo>
                  <a:cubicBezTo>
                    <a:pt x="4" y="0"/>
                    <a:pt x="0" y="4"/>
                    <a:pt x="0" y="12"/>
                  </a:cubicBezTo>
                  <a:cubicBezTo>
                    <a:pt x="0" y="17"/>
                    <a:pt x="4" y="21"/>
                    <a:pt x="12" y="21"/>
                  </a:cubicBezTo>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grpSp>
      <p:sp>
        <p:nvSpPr>
          <p:cNvPr id="108" name="Line 8">
            <a:extLst>
              <a:ext uri="{FF2B5EF4-FFF2-40B4-BE49-F238E27FC236}">
                <a16:creationId xmlns:a16="http://schemas.microsoft.com/office/drawing/2014/main" xmlns="" id="{EE425631-C4DC-E248-8EC7-452160AC50D4}"/>
              </a:ext>
            </a:extLst>
          </p:cNvPr>
          <p:cNvSpPr>
            <a:spLocks noChangeShapeType="1"/>
          </p:cNvSpPr>
          <p:nvPr/>
        </p:nvSpPr>
        <p:spPr bwMode="gray">
          <a:xfrm rot="10800000" flipH="1" flipV="1">
            <a:off x="4112693" y="2889870"/>
            <a:ext cx="404834" cy="796299"/>
          </a:xfrm>
          <a:prstGeom prst="line">
            <a:avLst/>
          </a:prstGeom>
          <a:noFill/>
          <a:ln w="22225" cap="rnd">
            <a:solidFill>
              <a:schemeClr val="tx1"/>
            </a:solidFill>
            <a:prstDash val="sysDash"/>
            <a:round/>
            <a:headEnd type="oval" w="med" len="med"/>
            <a:tailEnd type="oval" w="med" len="med"/>
          </a:ln>
          <a:effectLst/>
        </p:spPr>
        <p:txBody>
          <a:bodyPr wrap="none" lIns="0" tIns="0" rIns="0" bIns="0">
            <a:noAutofit/>
          </a:bodyPr>
          <a:lstStyle/>
          <a:p>
            <a:endParaRPr lang="en-US" sz="1350" kern="0" dirty="0">
              <a:solidFill>
                <a:srgbClr val="000000"/>
              </a:solidFill>
              <a:latin typeface="Calibri"/>
            </a:endParaRPr>
          </a:p>
        </p:txBody>
      </p:sp>
      <p:sp>
        <p:nvSpPr>
          <p:cNvPr id="109" name="Line 8">
            <a:extLst>
              <a:ext uri="{FF2B5EF4-FFF2-40B4-BE49-F238E27FC236}">
                <a16:creationId xmlns:a16="http://schemas.microsoft.com/office/drawing/2014/main" xmlns="" id="{813BEBFC-E365-094A-90C8-B241ADE06C5C}"/>
              </a:ext>
            </a:extLst>
          </p:cNvPr>
          <p:cNvSpPr>
            <a:spLocks noChangeShapeType="1"/>
          </p:cNvSpPr>
          <p:nvPr/>
        </p:nvSpPr>
        <p:spPr bwMode="gray">
          <a:xfrm rot="10800000" flipH="1" flipV="1">
            <a:off x="3302550" y="2818343"/>
            <a:ext cx="1214978" cy="880505"/>
          </a:xfrm>
          <a:prstGeom prst="line">
            <a:avLst/>
          </a:prstGeom>
          <a:noFill/>
          <a:ln w="22225" cap="rnd">
            <a:solidFill>
              <a:schemeClr val="tx1"/>
            </a:solidFill>
            <a:prstDash val="sysDash"/>
            <a:round/>
            <a:headEnd type="oval" w="med" len="med"/>
            <a:tailEnd type="oval" w="med" len="med"/>
          </a:ln>
          <a:effectLst/>
        </p:spPr>
        <p:txBody>
          <a:bodyPr wrap="none" lIns="0" tIns="0" rIns="0" bIns="0">
            <a:noAutofit/>
          </a:bodyPr>
          <a:lstStyle/>
          <a:p>
            <a:endParaRPr lang="en-US" sz="1350" kern="0" dirty="0">
              <a:solidFill>
                <a:srgbClr val="000000"/>
              </a:solidFill>
              <a:latin typeface="Calibri"/>
            </a:endParaRPr>
          </a:p>
        </p:txBody>
      </p:sp>
      <p:sp>
        <p:nvSpPr>
          <p:cNvPr id="110" name="Line 8">
            <a:extLst>
              <a:ext uri="{FF2B5EF4-FFF2-40B4-BE49-F238E27FC236}">
                <a16:creationId xmlns:a16="http://schemas.microsoft.com/office/drawing/2014/main" xmlns="" id="{F6C7F9F6-EA18-1248-B0DD-3191A973D1BE}"/>
              </a:ext>
            </a:extLst>
          </p:cNvPr>
          <p:cNvSpPr>
            <a:spLocks noChangeShapeType="1"/>
          </p:cNvSpPr>
          <p:nvPr/>
        </p:nvSpPr>
        <p:spPr bwMode="gray">
          <a:xfrm rot="10800000" flipV="1">
            <a:off x="4560984" y="2875754"/>
            <a:ext cx="1323079" cy="826719"/>
          </a:xfrm>
          <a:prstGeom prst="line">
            <a:avLst/>
          </a:prstGeom>
          <a:noFill/>
          <a:ln w="22225" cap="rnd">
            <a:solidFill>
              <a:schemeClr val="tx1"/>
            </a:solidFill>
            <a:prstDash val="sysDash"/>
            <a:round/>
            <a:headEnd type="oval" w="med" len="med"/>
            <a:tailEnd type="oval" w="med" len="med"/>
          </a:ln>
          <a:effectLst/>
        </p:spPr>
        <p:txBody>
          <a:bodyPr wrap="none" lIns="0" tIns="0" rIns="0" bIns="0">
            <a:noAutofit/>
          </a:bodyPr>
          <a:lstStyle/>
          <a:p>
            <a:endParaRPr lang="en-US" sz="1350" kern="0" dirty="0">
              <a:solidFill>
                <a:srgbClr val="000000"/>
              </a:solidFill>
              <a:latin typeface="Calibri"/>
            </a:endParaRPr>
          </a:p>
        </p:txBody>
      </p:sp>
    </p:spTree>
    <p:extLst>
      <p:ext uri="{BB962C8B-B14F-4D97-AF65-F5344CB8AC3E}">
        <p14:creationId xmlns:p14="http://schemas.microsoft.com/office/powerpoint/2010/main" val="13285286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5"/>
                                        </p:tgtEl>
                                        <p:attrNameLst>
                                          <p:attrName>style.visibility</p:attrName>
                                        </p:attrNameLst>
                                      </p:cBhvr>
                                      <p:to>
                                        <p:strVal val="visible"/>
                                      </p:to>
                                    </p:set>
                                    <p:animEffect transition="in" filter="fade">
                                      <p:cBhvr>
                                        <p:cTn id="7" dur="500"/>
                                        <p:tgtEl>
                                          <p:spTgt spid="115"/>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45"/>
                                        </p:tgtEl>
                                        <p:attrNameLst>
                                          <p:attrName>style.visibility</p:attrName>
                                        </p:attrNameLst>
                                      </p:cBhvr>
                                      <p:to>
                                        <p:strVal val="visible"/>
                                      </p:to>
                                    </p:set>
                                    <p:animEffect transition="in" filter="wipe(up)">
                                      <p:cBhvr>
                                        <p:cTn id="11" dur="500"/>
                                        <p:tgtEl>
                                          <p:spTgt spid="45"/>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46"/>
                                        </p:tgtEl>
                                        <p:attrNameLst>
                                          <p:attrName>style.visibility</p:attrName>
                                        </p:attrNameLst>
                                      </p:cBhvr>
                                      <p:to>
                                        <p:strVal val="visible"/>
                                      </p:to>
                                    </p:set>
                                    <p:animEffect transition="in" filter="wipe(up)">
                                      <p:cBhvr>
                                        <p:cTn id="15" dur="500"/>
                                        <p:tgtEl>
                                          <p:spTgt spid="46"/>
                                        </p:tgtEl>
                                      </p:cBhvr>
                                    </p:animEffect>
                                  </p:childTnLst>
                                </p:cTn>
                              </p:par>
                            </p:childTnLst>
                          </p:cTn>
                        </p:par>
                        <p:par>
                          <p:cTn id="16" fill="hold">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113"/>
                                        </p:tgtEl>
                                        <p:attrNameLst>
                                          <p:attrName>style.visibility</p:attrName>
                                        </p:attrNameLst>
                                      </p:cBhvr>
                                      <p:to>
                                        <p:strVal val="visible"/>
                                      </p:to>
                                    </p:set>
                                    <p:animEffect transition="in" filter="wipe(up)">
                                      <p:cBhvr>
                                        <p:cTn id="19" dur="500"/>
                                        <p:tgtEl>
                                          <p:spTgt spid="113"/>
                                        </p:tgtEl>
                                      </p:cBhvr>
                                    </p:animEffect>
                                  </p:childTnLst>
                                </p:cTn>
                              </p:par>
                            </p:childTnLst>
                          </p:cTn>
                        </p:par>
                        <p:par>
                          <p:cTn id="20" fill="hold">
                            <p:stCondLst>
                              <p:cond delay="2000"/>
                            </p:stCondLst>
                            <p:childTnLst>
                              <p:par>
                                <p:cTn id="21" presetID="22" presetClass="entr" presetSubtype="2"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right)">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left)">
                                      <p:cBhvr>
                                        <p:cTn id="28" dur="500"/>
                                        <p:tgtEl>
                                          <p:spTgt spid="7"/>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08"/>
                                        </p:tgtEl>
                                        <p:attrNameLst>
                                          <p:attrName>style.visibility</p:attrName>
                                        </p:attrNameLst>
                                      </p:cBhvr>
                                      <p:to>
                                        <p:strVal val="visible"/>
                                      </p:to>
                                    </p:set>
                                    <p:animEffect transition="in" filter="wipe(down)">
                                      <p:cBhvr>
                                        <p:cTn id="31" dur="500"/>
                                        <p:tgtEl>
                                          <p:spTgt spid="108"/>
                                        </p:tgtEl>
                                      </p:cBhvr>
                                    </p:animEffect>
                                  </p:childTnLst>
                                </p:cTn>
                              </p:par>
                            </p:childTnLst>
                          </p:cTn>
                        </p:par>
                        <p:par>
                          <p:cTn id="32" fill="hold">
                            <p:stCondLst>
                              <p:cond delay="500"/>
                            </p:stCondLst>
                            <p:childTnLst>
                              <p:par>
                                <p:cTn id="33" presetID="22" presetClass="entr" presetSubtype="4" fill="hold" grpId="0" nodeType="afterEffect">
                                  <p:stCondLst>
                                    <p:cond delay="0"/>
                                  </p:stCondLst>
                                  <p:childTnLst>
                                    <p:set>
                                      <p:cBhvr>
                                        <p:cTn id="34" dur="1" fill="hold">
                                          <p:stCondLst>
                                            <p:cond delay="0"/>
                                          </p:stCondLst>
                                        </p:cTn>
                                        <p:tgtEl>
                                          <p:spTgt spid="109"/>
                                        </p:tgtEl>
                                        <p:attrNameLst>
                                          <p:attrName>style.visibility</p:attrName>
                                        </p:attrNameLst>
                                      </p:cBhvr>
                                      <p:to>
                                        <p:strVal val="visible"/>
                                      </p:to>
                                    </p:set>
                                    <p:animEffect transition="in" filter="wipe(down)">
                                      <p:cBhvr>
                                        <p:cTn id="35" dur="500"/>
                                        <p:tgtEl>
                                          <p:spTgt spid="109"/>
                                        </p:tgtEl>
                                      </p:cBhvr>
                                    </p:animEffect>
                                  </p:childTnLst>
                                </p:cTn>
                              </p:par>
                              <p:par>
                                <p:cTn id="36" presetID="22" presetClass="entr" presetSubtype="4" fill="hold" grpId="0" nodeType="withEffect">
                                  <p:stCondLst>
                                    <p:cond delay="0"/>
                                  </p:stCondLst>
                                  <p:childTnLst>
                                    <p:set>
                                      <p:cBhvr>
                                        <p:cTn id="37" dur="1" fill="hold">
                                          <p:stCondLst>
                                            <p:cond delay="0"/>
                                          </p:stCondLst>
                                        </p:cTn>
                                        <p:tgtEl>
                                          <p:spTgt spid="110"/>
                                        </p:tgtEl>
                                        <p:attrNameLst>
                                          <p:attrName>style.visibility</p:attrName>
                                        </p:attrNameLst>
                                      </p:cBhvr>
                                      <p:to>
                                        <p:strVal val="visible"/>
                                      </p:to>
                                    </p:set>
                                    <p:animEffect transition="in" filter="wipe(down)">
                                      <p:cBhvr>
                                        <p:cTn id="38" dur="500"/>
                                        <p:tgtEl>
                                          <p:spTgt spid="1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 grpId="0" animBg="1"/>
      <p:bldP spid="113" grpId="0" animBg="1"/>
      <p:bldP spid="45" grpId="0" animBg="1"/>
      <p:bldP spid="108" grpId="0" animBg="1"/>
      <p:bldP spid="109" grpId="0" animBg="1"/>
      <p:bldP spid="110" grpId="0" animBg="1"/>
    </p:bldLst>
  </p:timing>
</p:sld>
</file>

<file path=ppt/theme/theme1.xml><?xml version="1.0" encoding="utf-8"?>
<a:theme xmlns:a="http://schemas.openxmlformats.org/drawingml/2006/main" name="Chris and Rajiv McAfee SKO 18 Session Wireframe">
  <a:themeElements>
    <a:clrScheme name="McAfee">
      <a:dk1>
        <a:srgbClr val="53565A"/>
      </a:dk1>
      <a:lt1>
        <a:srgbClr val="FFFFFF"/>
      </a:lt1>
      <a:dk2>
        <a:srgbClr val="75160D"/>
      </a:dk2>
      <a:lt2>
        <a:srgbClr val="C01818"/>
      </a:lt2>
      <a:accent1>
        <a:srgbClr val="C01818"/>
      </a:accent1>
      <a:accent2>
        <a:srgbClr val="939598"/>
      </a:accent2>
      <a:accent3>
        <a:srgbClr val="005FAE"/>
      </a:accent3>
      <a:accent4>
        <a:srgbClr val="73439A"/>
      </a:accent4>
      <a:accent5>
        <a:srgbClr val="F37321"/>
      </a:accent5>
      <a:accent6>
        <a:srgbClr val="00AEEF"/>
      </a:accent6>
      <a:hlink>
        <a:srgbClr val="183280"/>
      </a:hlink>
      <a:folHlink>
        <a:srgbClr val="4F296D"/>
      </a:folHlink>
    </a:clrScheme>
    <a:fontScheme name="Open Sans">
      <a:majorFont>
        <a:latin typeface="Open Sans"/>
        <a:ea typeface=""/>
        <a:cs typeface=""/>
      </a:majorFont>
      <a:minorFont>
        <a:latin typeface="Open Sans"/>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E6E7E8"/>
        </a:solidFill>
        <a:ln>
          <a:noFill/>
        </a:ln>
      </a:spPr>
      <a:bodyPr vert="horz" wrap="square" lIns="91440" tIns="91440" rIns="91440" bIns="91440" numCol="1" rtlCol="0" anchor="t" anchorCtr="0" compatLnSpc="1">
        <a:prstTxWarp prst="textNoShape">
          <a:avLst/>
        </a:prstTxWarp>
      </a:bodyPr>
      <a:lstStyle>
        <a:defPPr algn="ctr">
          <a:lnSpc>
            <a:spcPct val="95000"/>
          </a:lnSpc>
          <a:defRPr sz="1200" dirty="0" smtClean="0">
            <a:solidFill>
              <a:schemeClr val="tx1"/>
            </a:solidFill>
          </a:defRPr>
        </a:defPPr>
      </a:lstStyle>
    </a:spDef>
    <a:lnDef>
      <a:spPr>
        <a:ln w="12700">
          <a:solidFill>
            <a:schemeClr val="bg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nSpc>
            <a:spcPct val="95000"/>
          </a:lnSpc>
          <a:defRPr sz="1200" dirty="0" smtClean="0"/>
        </a:defPPr>
      </a:lstStyle>
    </a:txDef>
  </a:objectDefaults>
  <a:extraClrSchemeLst/>
  <a:extLst>
    <a:ext uri="{05A4C25C-085E-4340-85A3-A5531E510DB2}">
      <thm15:themeFamily xmlns:thm15="http://schemas.microsoft.com/office/thememl/2012/main" name="Presentation4" id="{1EFDEF39-6AC0-E04F-908D-38338435BCD8}" vid="{50E445B9-CA59-3C45-8129-945AF334130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Chris and Rajiv McAfee SKO 18 Session Wireframe.potx</Template>
  <TotalTime>0</TotalTime>
  <Words>4156</Words>
  <Application>Microsoft Office PowerPoint</Application>
  <PresentationFormat>On-screen Show (16:9)</PresentationFormat>
  <Paragraphs>663</Paragraphs>
  <Slides>75</Slides>
  <Notes>39</Notes>
  <HiddenSlides>4</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75</vt:i4>
      </vt:variant>
    </vt:vector>
  </HeadingPairs>
  <TitlesOfParts>
    <vt:vector size="88" baseType="lpstr">
      <vt:lpstr>Arial Unicode MS</vt:lpstr>
      <vt:lpstr>Amazon Ember</vt:lpstr>
      <vt:lpstr>Amazon Ember Light</vt:lpstr>
      <vt:lpstr>Arial</vt:lpstr>
      <vt:lpstr>Calibri</vt:lpstr>
      <vt:lpstr>DIN Pro Light</vt:lpstr>
      <vt:lpstr>Intel Clear</vt:lpstr>
      <vt:lpstr>Open Sans</vt:lpstr>
      <vt:lpstr>Open Sans Regular</vt:lpstr>
      <vt:lpstr>Open Sans Semibold</vt:lpstr>
      <vt:lpstr>Wingdings</vt:lpstr>
      <vt:lpstr>Zapf Dingbats</vt:lpstr>
      <vt:lpstr>Chris and Rajiv McAfee SKO 18 Session Wireframe</vt:lpstr>
      <vt:lpstr>PowerPoint Presentation</vt:lpstr>
      <vt:lpstr>Customer Drivers for Cloud Adoption</vt:lpstr>
      <vt:lpstr>PowerPoint Presentation</vt:lpstr>
      <vt:lpstr>The Cloud (First) Enterprise Challenges</vt:lpstr>
      <vt:lpstr>The Cloud (First) Enterprise Challenges</vt:lpstr>
      <vt:lpstr>PowerPoint Presentation</vt:lpstr>
      <vt:lpstr>PowerPoint Presentation</vt:lpstr>
      <vt:lpstr>PowerPoint Presentation</vt:lpstr>
      <vt:lpstr>PowerPoint Presentation</vt:lpstr>
      <vt:lpstr>McAfee MVISION Cloud protects ALL customer data in the cloud</vt:lpstr>
      <vt:lpstr>McAfee MVISION Cloud protects ALL customer data in the cloud</vt:lpstr>
      <vt:lpstr>PowerPoint Presentation</vt:lpstr>
      <vt:lpstr>PowerPoint Presentation</vt:lpstr>
      <vt:lpstr>PowerPoint Presentation</vt:lpstr>
      <vt:lpstr>PowerPoint Presentation</vt:lpstr>
      <vt:lpstr>Negative Implications</vt:lpstr>
      <vt:lpstr>PowerPoint Presentation</vt:lpstr>
      <vt:lpstr>Collab SaaS Use Cases</vt:lpstr>
      <vt:lpstr>Device-to-Cloud Data Protection</vt:lpstr>
      <vt:lpstr>SaaS Security—Collaboration Control </vt:lpstr>
      <vt:lpstr>Cloud Service APIs Are Delayed</vt:lpstr>
      <vt:lpstr>Manual Remediation Relies on IT</vt:lpstr>
      <vt:lpstr>Autonomous Remediation Relies on End User</vt:lpstr>
      <vt:lpstr>SaaS Security—Access Control</vt:lpstr>
      <vt:lpstr>Collaboration SaaS Security Differentiators</vt:lpstr>
      <vt:lpstr>PowerPoint Presentation</vt:lpstr>
      <vt:lpstr>The only “Leader” in ALL three CASB reports</vt:lpstr>
      <vt:lpstr>The Only Leader in ALL Three CASB Reports</vt:lpstr>
      <vt:lpstr>PowerPoint Presentation</vt:lpstr>
      <vt:lpstr>Q1’19 Awards &amp; Accolades—MVISION Cloud</vt:lpstr>
      <vt:lpstr>600+ Customers Including 30% of the Fortune 100</vt:lpstr>
      <vt:lpstr>PowerPoint Presentation</vt:lpstr>
      <vt:lpstr>PowerPoint Presentation</vt:lpstr>
      <vt:lpstr>Over 50% of cloud security incidents bypass network security</vt:lpstr>
      <vt:lpstr>McAfee’s agentless, frictionless CASB covers all use cases</vt:lpstr>
      <vt:lpstr>Top CASB O365 Security Use Cases </vt:lpstr>
      <vt:lpstr>Top CASB O365 Security Use Cases </vt:lpstr>
      <vt:lpstr>Best practice architecture from 100+ deployments</vt:lpstr>
      <vt:lpstr>1. Confidential Data Control</vt:lpstr>
      <vt:lpstr>1. Confidential Data Control</vt:lpstr>
      <vt:lpstr>1. Confidential Data Control</vt:lpstr>
      <vt:lpstr>1. Confidential Data Control</vt:lpstr>
      <vt:lpstr>2. Real-Time Data Guard</vt:lpstr>
      <vt:lpstr>2. Real-Time Data Guard</vt:lpstr>
      <vt:lpstr>2. Real-Time Data Guard</vt:lpstr>
      <vt:lpstr>3. Contextual Access Control</vt:lpstr>
      <vt:lpstr>3. Contextual Access Control</vt:lpstr>
      <vt:lpstr>3. Contextual Access Control</vt:lpstr>
      <vt:lpstr>3. Contextual Access Control</vt:lpstr>
      <vt:lpstr>4. Advanced Threat Protection</vt:lpstr>
      <vt:lpstr>4. Advanced Threat Protection</vt:lpstr>
      <vt:lpstr>4. Advanced Threat Protection</vt:lpstr>
      <vt:lpstr>4. Advanced Threat Protection</vt:lpstr>
      <vt:lpstr>5. Cloud Activity Monitoring and Forensics</vt:lpstr>
      <vt:lpstr>5. Cloud Activity Monitoring and Forensics</vt:lpstr>
      <vt:lpstr>5. Cloud Activity Monitoring and Forensics</vt:lpstr>
      <vt:lpstr>5. Cloud Activity Monitoring and Forensics</vt:lpstr>
      <vt:lpstr>6. Prevent access to personal Office 365 instances</vt:lpstr>
      <vt:lpstr>6. Prevent access to personal Office 365 instances</vt:lpstr>
      <vt:lpstr>6. Prevent access to personal Office 365 instances</vt:lpstr>
      <vt:lpstr>6. Prevent access to personal Office 365 instances</vt:lpstr>
      <vt:lpstr>7. Prevent proliferation of malware</vt:lpstr>
      <vt:lpstr>7. Prevent proliferation of malware</vt:lpstr>
      <vt:lpstr>7. Prevent proliferation of malware</vt:lpstr>
      <vt:lpstr>7. Prevent proliferation of malware</vt:lpstr>
      <vt:lpstr>Top CASB O365 Security Use Cases </vt:lpstr>
      <vt:lpstr>PowerPoint Presentation</vt:lpstr>
      <vt:lpstr>McAfee MVISION Cloud Architecture</vt:lpstr>
      <vt:lpstr>McAfee MVISION Security Cloud Architecture</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2021-08-01T02:34:05Z</dcterms:created>
  <dcterms:modified xsi:type="dcterms:W3CDTF">2021-08-01T02:35:34Z</dcterms:modified>
</cp:coreProperties>
</file>