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427" r:id="rId3"/>
    <p:sldId id="373" r:id="rId4"/>
    <p:sldId id="395" r:id="rId5"/>
    <p:sldId id="396" r:id="rId6"/>
    <p:sldId id="428" r:id="rId7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" userDrawn="1">
          <p15:clr>
            <a:srgbClr val="A4A3A4"/>
          </p15:clr>
        </p15:guide>
        <p15:guide id="2" orient="horz" pos="4018" userDrawn="1">
          <p15:clr>
            <a:srgbClr val="A4A3A4"/>
          </p15:clr>
        </p15:guide>
        <p15:guide id="3" pos="256" userDrawn="1">
          <p15:clr>
            <a:srgbClr val="A4A3A4"/>
          </p15:clr>
        </p15:guide>
        <p15:guide id="4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800000"/>
    <a:srgbClr val="379556"/>
    <a:srgbClr val="81824A"/>
    <a:srgbClr val="D0CD8C"/>
    <a:srgbClr val="B08600"/>
    <a:srgbClr val="9A7500"/>
    <a:srgbClr val="B78A1B"/>
    <a:srgbClr val="ADB3C3"/>
    <a:srgbClr val="D9DB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2786" autoAdjust="0"/>
  </p:normalViewPr>
  <p:slideViewPr>
    <p:cSldViewPr snapToObjects="1" showGuides="1">
      <p:cViewPr varScale="1">
        <p:scale>
          <a:sx n="67" d="100"/>
          <a:sy n="67" d="100"/>
        </p:scale>
        <p:origin x="1234" y="62"/>
      </p:cViewPr>
      <p:guideLst>
        <p:guide orient="horz" pos="768"/>
        <p:guide orient="horz" pos="4018"/>
        <p:guide pos="256"/>
        <p:guide pos="7424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53" d="100"/>
          <a:sy n="53" d="100"/>
        </p:scale>
        <p:origin x="2850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99E68-7C51-4B8E-A195-D950BE6790C0}" type="datetimeFigureOut">
              <a:rPr lang="en-US" smtClean="0"/>
              <a:pPr/>
              <a:t>2/13/2021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DCB9F-2AB2-47B4-9360-D93F23C91BD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17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2FB37-7DFB-4E52-8F91-89C806C220CD}" type="datetimeFigureOut">
              <a:rPr lang="en-US" smtClean="0"/>
              <a:t>2/13/2021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7AD2E-631F-4BF2-B7BC-D725AFA4A2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66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AD2E-631F-4BF2-B7BC-D725AFA4A2F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66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AD2E-631F-4BF2-B7BC-D725AFA4A2F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88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7AD2E-631F-4BF2-B7BC-D725AFA4A2F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90069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486071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3232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48338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12192000" cy="1219200"/>
          </a:xfrm>
          <a:prstGeom prst="rect">
            <a:avLst/>
          </a:prstGeom>
          <a:solidFill>
            <a:schemeClr val="bg1"/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188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3061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:\Jobs\Layout &amp; Template\Temp\Template_1\Airbus Inner.jpg"/>
          <p:cNvPicPr>
            <a:picLocks noChangeAspect="1" noChangeArrowheads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838200"/>
            <a:ext cx="12192000" cy="212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 userDrawn="1"/>
        </p:nvCxnSpPr>
        <p:spPr bwMode="auto">
          <a:xfrm>
            <a:off x="626533" y="6577014"/>
            <a:ext cx="0" cy="280987"/>
          </a:xfrm>
          <a:prstGeom prst="line">
            <a:avLst/>
          </a:prstGeom>
          <a:ln>
            <a:headEnd type="none" w="sm" len="sm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>
            <a:spLocks/>
          </p:cNvSpPr>
          <p:nvPr userDrawn="1"/>
        </p:nvSpPr>
        <p:spPr>
          <a:xfrm>
            <a:off x="65618" y="6569076"/>
            <a:ext cx="438149" cy="214313"/>
          </a:xfrm>
          <a:prstGeom prst="rect">
            <a:avLst/>
          </a:prstGeom>
        </p:spPr>
        <p:txBody>
          <a:bodyPr rIns="0">
            <a:spAutoFit/>
          </a:bodyPr>
          <a:lstStyle>
            <a:defPPr>
              <a:defRPr lang="en-US"/>
            </a:defPPr>
            <a:lvl1pPr algn="r">
              <a:defRPr sz="80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F823B0A0-E57E-4997-A225-4A65D3F8EB83}" type="slidenum">
              <a:rPr lang="en-US" sz="800" smtClean="0"/>
              <a:pPr>
                <a:defRPr/>
              </a:pPr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0903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3" r:id="rId6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529B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38125" indent="-238125" algn="l" rtl="0" eaLnBrk="0" fontAlgn="base" hangingPunct="0">
        <a:spcBef>
          <a:spcPct val="10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17488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676275" indent="-209550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904875" indent="-219075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133475" indent="-219075" algn="l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1590675" indent="-219075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047875" indent="-219075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505075" indent="-219075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2962275" indent="-219075" algn="l" rtl="0" fontAlgn="base">
        <a:spcBef>
          <a:spcPct val="5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609600" y="685800"/>
            <a:ext cx="11176000" cy="23622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dirty="0" smtClean="0"/>
              <a:t>	Microsoft Office 365 </a:t>
            </a:r>
            <a:br>
              <a:rPr lang="en-US" sz="4400" dirty="0" smtClean="0"/>
            </a:b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 smtClean="0"/>
              <a:t>Administration</a:t>
            </a:r>
            <a:endParaRPr lang="en-US" sz="44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524000" y="3810000"/>
            <a:ext cx="4572000" cy="14478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529B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4400" kern="0" dirty="0" smtClean="0"/>
              <a:t>Overview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33990265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15875"/>
            <a:ext cx="10485954" cy="82232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	Introduction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274320" y="1375170"/>
            <a:ext cx="9448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I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000" i="1" dirty="0">
                <a:latin typeface="Calibri" panose="020F0502020204030204" pitchFamily="34" charset="0"/>
                <a:cs typeface="Calibri" panose="020F0502020204030204" pitchFamily="34" charset="0"/>
              </a:rPr>
              <a:t>offers basic to </a:t>
            </a:r>
            <a:r>
              <a:rPr lang="en-I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advanced </a:t>
            </a:r>
            <a:r>
              <a:rPr lang="en-IN" sz="2000" i="1" dirty="0">
                <a:latin typeface="Calibri" panose="020F0502020204030204" pitchFamily="34" charset="0"/>
                <a:cs typeface="Calibri" panose="020F0502020204030204" pitchFamily="34" charset="0"/>
              </a:rPr>
              <a:t>Office 365 administration support and operations management embedded with reporting, monitoring and enriched Application Performance </a:t>
            </a:r>
            <a:r>
              <a:rPr lang="en-IN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across the entire stack of Office 365 offerings”</a:t>
            </a:r>
            <a:endParaRPr lang="en-I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595" t="905" r="3878" b="5474"/>
          <a:stretch/>
        </p:blipFill>
        <p:spPr>
          <a:xfrm>
            <a:off x="9972000" y="1103100"/>
            <a:ext cx="936000" cy="9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91" t="4372" r="1787" b="2007"/>
          <a:stretch/>
        </p:blipFill>
        <p:spPr>
          <a:xfrm>
            <a:off x="11088000" y="1103100"/>
            <a:ext cx="972000" cy="97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l="4191" t="4448" r="3876" b="3713"/>
          <a:stretch/>
        </p:blipFill>
        <p:spPr>
          <a:xfrm>
            <a:off x="9972000" y="2160000"/>
            <a:ext cx="936000" cy="93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92" t="917" r="3567" b="3712"/>
          <a:stretch/>
        </p:blipFill>
        <p:spPr>
          <a:xfrm>
            <a:off x="11088000" y="2160000"/>
            <a:ext cx="972000" cy="936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4189" t="2833" r="3877" b="3578"/>
          <a:stretch/>
        </p:blipFill>
        <p:spPr>
          <a:xfrm>
            <a:off x="9972000" y="3180900"/>
            <a:ext cx="936000" cy="936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7"/>
          <a:srcRect l="4050" t="3068" r="3091" b="4073"/>
          <a:stretch/>
        </p:blipFill>
        <p:spPr>
          <a:xfrm>
            <a:off x="11088000" y="3180900"/>
            <a:ext cx="972000" cy="936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344863" y="3831861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Setup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&amp; Configuration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39536" y="3836868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O365 Administration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34200" y="4938183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Ticket based Troubleshooting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736868" y="3836868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User &amp; Authorization Management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8534" y="4938183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Security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and Compliances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539536" y="4938183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Continuous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Monitoring &amp; </a:t>
            </a:r>
            <a:r>
              <a:rPr kumimoji="0" lang="en-US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Reporting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36868" y="4938183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User Trainings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934200" y="3836378"/>
            <a:ext cx="2017332" cy="762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 cap="flat" cmpd="sng" algn="ctr">
            <a:noFill/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Vendor Communication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/>
          </p:cNvPicPr>
          <p:nvPr/>
        </p:nvPicPr>
        <p:blipFill rotWithShape="1">
          <a:blip r:embed="rId8"/>
          <a:srcRect l="4000" t="4240" r="4000" b="3042"/>
          <a:stretch/>
        </p:blipFill>
        <p:spPr>
          <a:xfrm>
            <a:off x="9972000" y="4201800"/>
            <a:ext cx="936000" cy="93362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9"/>
          <a:srcRect l="2957" t="4159" r="652" b="4872"/>
          <a:stretch/>
        </p:blipFill>
        <p:spPr>
          <a:xfrm>
            <a:off x="11088000" y="4201800"/>
            <a:ext cx="969800" cy="93899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0"/>
          <a:srcRect l="4180" t="2365" r="2043" b="2424"/>
          <a:stretch/>
        </p:blipFill>
        <p:spPr>
          <a:xfrm>
            <a:off x="9966270" y="5220322"/>
            <a:ext cx="936000" cy="936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11"/>
          <a:srcRect l="4759" t="3482" r="2852" b="3482"/>
          <a:stretch/>
        </p:blipFill>
        <p:spPr>
          <a:xfrm>
            <a:off x="11090200" y="5226038"/>
            <a:ext cx="969800" cy="93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72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 bwMode="auto">
          <a:xfrm>
            <a:off x="394080" y="2547220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>
          <a:xfrm>
            <a:off x="1" y="15875"/>
            <a:ext cx="10485954" cy="749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	Office 365 – Overview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354611"/>
            <a:ext cx="1181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800" dirty="0"/>
              <a:t>Microsoft Office 365 is a Web-based version of Microsoft's Office suite of enterprise-grade productivity applications. </a:t>
            </a:r>
          </a:p>
          <a:p>
            <a:r>
              <a:rPr lang="en-IN" sz="1800" dirty="0" smtClean="0"/>
              <a:t>Office </a:t>
            </a:r>
            <a:r>
              <a:rPr lang="en-IN" sz="1800" dirty="0"/>
              <a:t>365 is </a:t>
            </a:r>
            <a:r>
              <a:rPr lang="en-IN" sz="1800" dirty="0" smtClean="0"/>
              <a:t>subscription based and delivered </a:t>
            </a:r>
            <a:r>
              <a:rPr lang="en-IN" sz="1800" dirty="0"/>
              <a:t>to users through the </a:t>
            </a:r>
            <a:r>
              <a:rPr lang="en-IN" sz="1800" dirty="0" smtClean="0"/>
              <a:t>Cloud.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4080" y="3057238"/>
            <a:ext cx="2397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Anywhere, Anytime access for your emails, Contacts and Calendars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02490" y="2632952"/>
            <a:ext cx="1780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Exchange Online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3352800" y="2553325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3063343"/>
            <a:ext cx="2397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Secure content </a:t>
            </a:r>
            <a:r>
              <a:rPr lang="en-US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document management </a:t>
            </a:r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store to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share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and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collaborate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93179" y="2639057"/>
            <a:ext cx="1917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SharePoint Online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311070" y="2547220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03383" y="2940232"/>
            <a:ext cx="2397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Communications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platform including presence, instant messaging &amp;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online meetings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16586" y="2648937"/>
            <a:ext cx="20056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Skype For Business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ounded Rectangle 16"/>
          <p:cNvSpPr/>
          <p:nvPr/>
        </p:nvSpPr>
        <p:spPr bwMode="auto">
          <a:xfrm>
            <a:off x="9219133" y="2547220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41244" y="3141283"/>
            <a:ext cx="2397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Company’s private social network connecting people and information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933361" y="2632952"/>
            <a:ext cx="9693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Yammer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393511" y="4537895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3511" y="5047913"/>
            <a:ext cx="2397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One </a:t>
            </a:r>
            <a:r>
              <a:rPr lang="en-IN" sz="1600" dirty="0">
                <a:latin typeface="Segoe UI" panose="020B0502040204020203" pitchFamily="34" charset="0"/>
                <a:cs typeface="Segoe UI" panose="020B0502040204020203" pitchFamily="34" charset="0"/>
              </a:rPr>
              <a:t>place for all your files so you can work whenever and </a:t>
            </a:r>
            <a:r>
              <a:rPr lang="en-IN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wherever you want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029" y="4623627"/>
            <a:ext cx="2326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OneDrive For Business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3352800" y="4538504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5048522"/>
            <a:ext cx="2397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Suite of your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familiar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applications including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Word,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Excel,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PowerPoint &amp; Outlook.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42847" y="4624236"/>
            <a:ext cx="2017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365 Pro Plus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6311070" y="4538489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11070" y="5048507"/>
            <a:ext cx="23977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Helps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you discover the information that's likely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to be most interesting and relevant to you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1111" y="4624221"/>
            <a:ext cx="13576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Office Delve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9216693" y="4538504"/>
            <a:ext cx="2397759" cy="1696932"/>
          </a:xfrm>
          <a:prstGeom prst="roundRect">
            <a:avLst>
              <a:gd name="adj" fmla="val 9104"/>
            </a:avLst>
          </a:prstGeom>
          <a:solidFill>
            <a:schemeClr val="bg1"/>
          </a:solidFill>
          <a:ln w="38100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216693" y="4937394"/>
            <a:ext cx="2397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Dynamic video portal to enable easy upload,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sharing and </a:t>
            </a:r>
            <a:r>
              <a:rPr lang="en-IN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playback of video messages </a:t>
            </a:r>
            <a:r>
              <a:rPr lang="en-IN" sz="1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securely.</a:t>
            </a:r>
            <a:endParaRPr lang="en-US" sz="16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0045118" y="4624236"/>
            <a:ext cx="740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5EA8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Video</a:t>
            </a:r>
            <a:endParaRPr lang="en-US" sz="1600" b="1" dirty="0">
              <a:solidFill>
                <a:srgbClr val="005EA8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321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15875"/>
            <a:ext cx="10485954" cy="749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	Office 365 - Benefits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108600" y="114196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Savings on the server &amp;</a:t>
            </a:r>
            <a:r>
              <a:rPr lang="en-IN" sz="1300" b="1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Infrastructure maintenance</a:t>
            </a:r>
          </a:p>
        </p:txBody>
      </p:sp>
      <p:sp>
        <p:nvSpPr>
          <p:cNvPr id="9" name="Oval 8"/>
          <p:cNvSpPr/>
          <p:nvPr/>
        </p:nvSpPr>
        <p:spPr>
          <a:xfrm>
            <a:off x="3359100" y="114196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Proven scalability and high availability</a:t>
            </a:r>
          </a:p>
        </p:txBody>
      </p:sp>
      <p:sp>
        <p:nvSpPr>
          <p:cNvPr id="10" name="Oval 9"/>
          <p:cNvSpPr/>
          <p:nvPr/>
        </p:nvSpPr>
        <p:spPr>
          <a:xfrm>
            <a:off x="8686800" y="114196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Guaranteed 99.9% uptime</a:t>
            </a:r>
          </a:p>
        </p:txBody>
      </p:sp>
      <p:sp>
        <p:nvSpPr>
          <p:cNvPr id="11" name="Oval 10"/>
          <p:cNvSpPr/>
          <p:nvPr/>
        </p:nvSpPr>
        <p:spPr>
          <a:xfrm>
            <a:off x="8686800" y="3028003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Anytime anywhere access</a:t>
            </a:r>
          </a:p>
        </p:txBody>
      </p:sp>
      <p:sp>
        <p:nvSpPr>
          <p:cNvPr id="12" name="Oval 11"/>
          <p:cNvSpPr/>
          <p:nvPr/>
        </p:nvSpPr>
        <p:spPr>
          <a:xfrm>
            <a:off x="6157453" y="3028003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Latest features always available</a:t>
            </a:r>
          </a:p>
        </p:txBody>
      </p:sp>
      <p:sp>
        <p:nvSpPr>
          <p:cNvPr id="13" name="Oval 12"/>
          <p:cNvSpPr/>
          <p:nvPr/>
        </p:nvSpPr>
        <p:spPr>
          <a:xfrm>
            <a:off x="8748178" y="491403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Affordable storage</a:t>
            </a:r>
          </a:p>
        </p:txBody>
      </p:sp>
      <p:sp>
        <p:nvSpPr>
          <p:cNvPr id="14" name="Oval 13"/>
          <p:cNvSpPr/>
          <p:nvPr/>
        </p:nvSpPr>
        <p:spPr>
          <a:xfrm>
            <a:off x="609600" y="3028003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World-class enterprise data security</a:t>
            </a:r>
          </a:p>
        </p:txBody>
      </p:sp>
      <p:sp>
        <p:nvSpPr>
          <p:cNvPr id="15" name="Oval 14"/>
          <p:cNvSpPr/>
          <p:nvPr/>
        </p:nvSpPr>
        <p:spPr>
          <a:xfrm>
            <a:off x="609600" y="114196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</a:t>
            </a:r>
            <a:r>
              <a:rPr lang="en-IN" sz="1300" b="1" dirty="0" smtClean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ighly </a:t>
            </a:r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scalable</a:t>
            </a:r>
          </a:p>
        </p:txBody>
      </p:sp>
      <p:sp>
        <p:nvSpPr>
          <p:cNvPr id="16" name="Oval 15"/>
          <p:cNvSpPr/>
          <p:nvPr/>
        </p:nvSpPr>
        <p:spPr>
          <a:xfrm>
            <a:off x="609600" y="491403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Spam and Malware protection</a:t>
            </a:r>
          </a:p>
        </p:txBody>
      </p:sp>
      <p:sp>
        <p:nvSpPr>
          <p:cNvPr id="17" name="Oval 16"/>
          <p:cNvSpPr/>
          <p:nvPr/>
        </p:nvSpPr>
        <p:spPr>
          <a:xfrm>
            <a:off x="3357451" y="3028003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Automatic data backup</a:t>
            </a:r>
          </a:p>
        </p:txBody>
      </p:sp>
      <p:sp>
        <p:nvSpPr>
          <p:cNvPr id="18" name="Oval 17"/>
          <p:cNvSpPr/>
          <p:nvPr/>
        </p:nvSpPr>
        <p:spPr>
          <a:xfrm>
            <a:off x="3383526" y="491403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Faster upgrade cycles</a:t>
            </a:r>
          </a:p>
        </p:txBody>
      </p:sp>
      <p:sp>
        <p:nvSpPr>
          <p:cNvPr id="19" name="Oval 18"/>
          <p:cNvSpPr/>
          <p:nvPr/>
        </p:nvSpPr>
        <p:spPr>
          <a:xfrm>
            <a:off x="6157453" y="4914038"/>
            <a:ext cx="1919822" cy="1752600"/>
          </a:xfrm>
          <a:prstGeom prst="ellipse">
            <a:avLst/>
          </a:prstGeom>
          <a:solidFill>
            <a:srgbClr val="81824A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00" b="1" dirty="0">
                <a:solidFill>
                  <a:schemeClr val="bg1">
                    <a:lumMod val="9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Supports BYOD</a:t>
            </a:r>
          </a:p>
        </p:txBody>
      </p:sp>
    </p:spTree>
    <p:extLst>
      <p:ext uri="{BB962C8B-B14F-4D97-AF65-F5344CB8AC3E}">
        <p14:creationId xmlns:p14="http://schemas.microsoft.com/office/powerpoint/2010/main" val="25608630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 bwMode="auto">
          <a:xfrm>
            <a:off x="9122305" y="4791294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6354433" y="4791294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>
            <a:off x="3586976" y="4791294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818689" y="4791294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9122305" y="3100928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6354433" y="3100928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3586976" y="3100928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818689" y="3100928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9122305" y="1419129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354433" y="1413984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3586561" y="1406873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818689" y="1410562"/>
            <a:ext cx="2320833" cy="12192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3">
                  <a:lumMod val="75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 cap="flat" cmpd="sng" algn="ctr">
            <a:solidFill>
              <a:srgbClr val="850909"/>
            </a:solidFill>
            <a:prstDash val="solid"/>
            <a:miter lim="800000"/>
            <a:headEnd type="none" w="sm" len="sm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3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15875"/>
            <a:ext cx="10485954" cy="749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	Pain </a:t>
            </a:r>
            <a:r>
              <a:rPr lang="en-US" dirty="0"/>
              <a:t>and Challenges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44386" y="1554808"/>
            <a:ext cx="18694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Data Security &amp; Company Security Policy</a:t>
            </a:r>
            <a:endParaRPr lang="en-I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07178" y="1710144"/>
            <a:ext cx="187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Governance </a:t>
            </a:r>
            <a:r>
              <a:rPr lang="en-I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77952" y="1710144"/>
            <a:ext cx="18737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Retention and Recovery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86" y="3476023"/>
            <a:ext cx="187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Office 365 exit &amp;</a:t>
            </a:r>
            <a:r>
              <a:rPr lang="en-I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reverse migration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367954" y="1590694"/>
            <a:ext cx="18295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License </a:t>
            </a:r>
            <a:r>
              <a:rPr lang="en-I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Management &amp; Optimization</a:t>
            </a:r>
            <a:endParaRPr lang="en-I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572146" y="3524017"/>
            <a:ext cx="1879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Frequent updates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330585" y="3524017"/>
            <a:ext cx="1904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User trainings</a:t>
            </a:r>
            <a:endParaRPr lang="en-I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77952" y="5077727"/>
            <a:ext cx="187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Setup and configuration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44386" y="5077728"/>
            <a:ext cx="187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Cloud Usage Visibility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819150" y="5077728"/>
            <a:ext cx="1855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Self-help and support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07177" y="3524017"/>
            <a:ext cx="1879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Managing Hybrid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342919" y="5077726"/>
            <a:ext cx="1879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800" dirty="0">
                <a:latin typeface="Calibri" panose="020F0502020204030204" pitchFamily="34" charset="0"/>
                <a:cs typeface="Calibri" panose="020F0502020204030204" pitchFamily="34" charset="0"/>
              </a:rPr>
              <a:t>Customizations and branding</a:t>
            </a:r>
          </a:p>
        </p:txBody>
      </p:sp>
    </p:spTree>
    <p:extLst>
      <p:ext uri="{BB962C8B-B14F-4D97-AF65-F5344CB8AC3E}">
        <p14:creationId xmlns:p14="http://schemas.microsoft.com/office/powerpoint/2010/main" val="38185762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" y="15875"/>
            <a:ext cx="10485954" cy="7493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IN" dirty="0" smtClean="0"/>
              <a:t>	Other Contributing factors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09600" y="1447800"/>
            <a:ext cx="11353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Ineffective use of Office 365 features.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Alternate ways of sharing corporate data. 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Lack of tools to enable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workers to collaborate and communicate quickly and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easily.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Undermining user experience.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not relying and having trust in IT.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Lack of industry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best practices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compliance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safety.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Emergency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situations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affecting business continuity.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IT not aligned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with the business requirements and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expectations.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Lack of value </a:t>
            </a:r>
            <a:r>
              <a:rPr lang="en-IN" sz="2000" dirty="0">
                <a:latin typeface="Calibri" panose="020F0502020204030204" pitchFamily="34" charset="0"/>
                <a:cs typeface="Calibri" panose="020F0502020204030204" pitchFamily="34" charset="0"/>
              </a:rPr>
              <a:t>adds to reduce operational </a:t>
            </a: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cost.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IN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Absence of business processes optimization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10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HCL Template">
  <a:themeElements>
    <a:clrScheme name="HCL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L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rgbClr val="850909"/>
          </a:solidFill>
          <a:prstDash val="solid"/>
          <a:miter lim="800000"/>
          <a:headEnd type="none" w="sm" len="sm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" cap="flat" cmpd="sng" algn="ctr">
          <a:solidFill>
            <a:srgbClr val="850909"/>
          </a:solidFill>
          <a:prstDash val="solid"/>
          <a:miter lim="800000"/>
          <a:headEnd type="none" w="sm" len="sm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CL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L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L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369</Words>
  <Application>Microsoft Office PowerPoint</Application>
  <PresentationFormat>Widescreen</PresentationFormat>
  <Paragraphs>71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Verdana</vt:lpstr>
      <vt:lpstr>Wingdings</vt:lpstr>
      <vt:lpstr>Wingdings 2</vt:lpstr>
      <vt:lpstr>1_HCL Template</vt:lpstr>
      <vt:lpstr> Microsoft Office 365   Administration</vt:lpstr>
      <vt:lpstr> Introduction</vt:lpstr>
      <vt:lpstr> Office 365 – Overview</vt:lpstr>
      <vt:lpstr> Office 365 - Benefits</vt:lpstr>
      <vt:lpstr> Pain and Challenges</vt:lpstr>
      <vt:lpstr> Other Contributing factors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2021-02-13T19:27:06Z</dcterms:created>
  <dcterms:modified xsi:type="dcterms:W3CDTF">2021-02-13T19:39:42Z</dcterms:modified>
</cp:coreProperties>
</file>